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70" r:id="rId3"/>
    <p:sldId id="353" r:id="rId4"/>
    <p:sldId id="342" r:id="rId5"/>
    <p:sldId id="343" r:id="rId6"/>
    <p:sldId id="345" r:id="rId7"/>
    <p:sldId id="367" r:id="rId8"/>
    <p:sldId id="368" r:id="rId9"/>
    <p:sldId id="369" r:id="rId10"/>
    <p:sldId id="366" r:id="rId11"/>
    <p:sldId id="370" r:id="rId12"/>
    <p:sldId id="372" r:id="rId13"/>
    <p:sldId id="374" r:id="rId14"/>
    <p:sldId id="373" r:id="rId15"/>
    <p:sldId id="375" r:id="rId16"/>
    <p:sldId id="378" r:id="rId17"/>
    <p:sldId id="381" r:id="rId18"/>
    <p:sldId id="357" r:id="rId19"/>
    <p:sldId id="382" r:id="rId20"/>
    <p:sldId id="383" r:id="rId21"/>
    <p:sldId id="361" r:id="rId22"/>
    <p:sldId id="384" r:id="rId23"/>
    <p:sldId id="376" r:id="rId24"/>
    <p:sldId id="391" r:id="rId25"/>
    <p:sldId id="389" r:id="rId26"/>
    <p:sldId id="390" r:id="rId27"/>
    <p:sldId id="385" r:id="rId28"/>
    <p:sldId id="395" r:id="rId29"/>
    <p:sldId id="392" r:id="rId30"/>
    <p:sldId id="317" r:id="rId31"/>
    <p:sldId id="386" r:id="rId32"/>
    <p:sldId id="393" r:id="rId33"/>
    <p:sldId id="394" r:id="rId34"/>
    <p:sldId id="396" r:id="rId35"/>
    <p:sldId id="397" r:id="rId36"/>
    <p:sldId id="398" r:id="rId37"/>
    <p:sldId id="399" r:id="rId38"/>
    <p:sldId id="400" r:id="rId39"/>
    <p:sldId id="401" r:id="rId40"/>
    <p:sldId id="387" r:id="rId41"/>
    <p:sldId id="323" r:id="rId42"/>
    <p:sldId id="324" r:id="rId43"/>
    <p:sldId id="388" r:id="rId44"/>
    <p:sldId id="325" r:id="rId45"/>
    <p:sldId id="326" r:id="rId46"/>
    <p:sldId id="327" r:id="rId47"/>
    <p:sldId id="304" r:id="rId48"/>
    <p:sldId id="305" r:id="rId49"/>
    <p:sldId id="306" r:id="rId50"/>
    <p:sldId id="307" r:id="rId51"/>
    <p:sldId id="308" r:id="rId52"/>
    <p:sldId id="311" r:id="rId53"/>
    <p:sldId id="312" r:id="rId54"/>
    <p:sldId id="313" r:id="rId55"/>
    <p:sldId id="310" r:id="rId56"/>
    <p:sldId id="309" r:id="rId5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ska" initials="p" lastIdx="2" clrIdx="0">
    <p:extLst>
      <p:ext uri="{19B8F6BF-5375-455C-9EA6-DF929625EA0E}">
        <p15:presenceInfo xmlns:p15="http://schemas.microsoft.com/office/powerpoint/2012/main" userId="pe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81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1T11:18:16.509" idx="1">
    <p:pos x="10" y="10"/>
    <p:text>2 motivace k používání kontextu: délka textu může ovlivnit čas strávený na stránce a poměr mezi velikostí obrazovky a stránky třeba scrolování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1T11:19:15.462" idx="2">
    <p:pos x="10" y="10"/>
    <p:text>My do tradičního modelu doporučování vpodstatě přidáváme fázi, kdy z různých druhů implicitní zpětné vazby a kontextu na stránce se chceme naučit rating tohoto zobrazeného objektu
k tomu využijeme buď machine learning (j48), nebo heuristiku typu "více je lépe"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E1F7A-3823-4ADA-8AE4-0A8A9D147016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97669-7B6D-4C80-A5C0-1A72DA35F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0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3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84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136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41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10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419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40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2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94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4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28.02.2023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TYzSYF3EX3BNIVJkMpCE3vUDmUGvhEcy" TargetMode="External"/><Relationship Id="rId2" Type="http://schemas.openxmlformats.org/officeDocument/2006/relationships/hyperlink" Target="https://www.ksi.mff.cuni.cz/~peska/vyuka/ndbi021/2023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3740-016-0061-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i.mff.cuni.cz/~peska/wims13.pdf" TargetMode="External"/><Relationship Id="rId2" Type="http://schemas.openxmlformats.org/officeDocument/2006/relationships/hyperlink" Target="https://www.researchgate.net/publication/283526661_How_to_interpret_implicit_user_feedbac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lanthology.org/N04-1025.pdf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ngliangjie.com/publications/recsys2014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l.gi.de/handle/20.500.12116/916" TargetMode="External"/><Relationship Id="rId3" Type="http://schemas.openxmlformats.org/officeDocument/2006/relationships/image" Target="../media/image5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1" Type="http://schemas.openxmlformats.org/officeDocument/2006/relationships/comments" Target="../comments/comment2.xml"/><Relationship Id="rId5" Type="http://schemas.openxmlformats.org/officeDocument/2006/relationships/image" Target="../media/image15.png"/><Relationship Id="rId10" Type="http://schemas.openxmlformats.org/officeDocument/2006/relationships/image" Target="../media/image16.emf"/><Relationship Id="rId4" Type="http://schemas.openxmlformats.org/officeDocument/2006/relationships/image" Target="../media/image56.png"/><Relationship Id="rId9" Type="http://schemas.openxmlformats.org/officeDocument/2006/relationships/hyperlink" Target="http://www.hongliangjie.com/publications/recsys2014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l.acm.org/doi/10.1145/2479787.247980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content/pdf/10.1007%2F978-3-642-02247-0_47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l.acm.org/doi/pdf/10.1145/2556195.25562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rxiv.org/pdf/2006.0415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3740-016-0061-8" TargetMode="External"/><Relationship Id="rId2" Type="http://schemas.openxmlformats.org/officeDocument/2006/relationships/hyperlink" Target="https://link.springer.com/article/10.1007/s11257-021-09311-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3740-016-0061-8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pdf/10.1145/2959100.295915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007/s11257-015-9157-3" TargetMode="External"/><Relationship Id="rId2" Type="http://schemas.openxmlformats.org/officeDocument/2006/relationships/hyperlink" Target="https://dl.acm.org/doi/abs/10.1145/3109859.310990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eeexplore.ieee.org/abstract/document/8813018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319-46135-9_4" TargetMode="External"/><Relationship Id="rId2" Type="http://schemas.openxmlformats.org/officeDocument/2006/relationships/hyperlink" Target="https://dl.acm.org/doi/abs/10.1145/3109859.310990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tent_Dirichlet_allocation" TargetMode="External"/><Relationship Id="rId2" Type="http://schemas.openxmlformats.org/officeDocument/2006/relationships/hyperlink" Target="https://ieeexplore.ieee.org/abstract/document/881301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jpeg"/><Relationship Id="rId4" Type="http://schemas.openxmlformats.org/officeDocument/2006/relationships/hyperlink" Target="https://towardsdatascience.com/light-on-math-machine-learning-intuitive-guide-to-latent-dirichlet-allocation-437c81220158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hyperlink" Target="https://ieeexplore.ieee.org/abstract/document/8813018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hyperlink" Target="https://dl.acm.org/doi/pdf/10.1145/3412841.3442065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hyperlink" Target="http://ceur-ws.org/Vol-2068/exss8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301321425_FeRoSA_A_Faceted_Recommendation_System_for_Scientific_Articles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ommender_system" TargetMode="External"/><Relationship Id="rId2" Type="http://schemas.openxmlformats.org/officeDocument/2006/relationships/hyperlink" Target="https://en.wikipedia.org/wiki/Decision_support_syste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teseerx.ist.psu.edu/viewdoc/download?doi=10.1.1.319.8057&amp;rep=rep1&amp;type=pdf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ngliangjie.com/publications/recsys2014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hyperlink" Target="https://dl.acm.org/doi/10.1145/2556288.2557069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pdf/10.1145/2675133.2675210" TargetMode="External"/><Relationship Id="rId2" Type="http://schemas.openxmlformats.org/officeDocument/2006/relationships/hyperlink" Target="https://dl.acm.org/doi/10.1145/2556288.255706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s://arxiv.org/pdf/1802.07606.pdf" TargetMode="External"/><Relationship Id="rId7" Type="http://schemas.openxmlformats.org/officeDocument/2006/relationships/image" Target="../media/image46.png"/><Relationship Id="rId2" Type="http://schemas.openxmlformats.org/officeDocument/2006/relationships/hyperlink" Target="https://dl.acm.org/doi/10.1145/2556288.25570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d.uwo.ca/~dlizotte/publications/lizotte_phd_thesis.pdf" TargetMode="External"/><Relationship Id="rId5" Type="http://schemas.openxmlformats.org/officeDocument/2006/relationships/hyperlink" Target="https://github.com/chariff/GPro" TargetMode="External"/><Relationship Id="rId4" Type="http://schemas.openxmlformats.org/officeDocument/2006/relationships/hyperlink" Target="https://ebonilla.github.io/gaussianprocesses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onedrive.live.com/?authkey=%21ALYePnW0fOCHOUQ&amp;cid=60DC0855E37985A6&amp;id=60DC0855E37985A6%2149418&amp;parId=60DC0855E37985A6%2149101&amp;o=OneUp" TargetMode="External"/><Relationship Id="rId2" Type="http://schemas.openxmlformats.org/officeDocument/2006/relationships/hyperlink" Target="https://dl.acm.org/doi/pdf/10.1145/2792838.2796554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ir.org/index.php/jair/article/view/10939" TargetMode="External"/><Relationship Id="rId2" Type="http://schemas.openxmlformats.org/officeDocument/2006/relationships/hyperlink" Target="https://www.frontiersin.org/articles/10.3389/frobt.2017.00071/fu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ontiersin.org/articles/10.3389/frobt.2017.00071/full#B9" TargetMode="External"/><Relationship Id="rId4" Type="http://schemas.openxmlformats.org/officeDocument/2006/relationships/hyperlink" Target="https://www.frontiersin.org/articles/10.3389/frobt.2017.00071/full#B1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305495313_IPIget_The_Component_for_Collecting_Implicit_User_Preference_Indicator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ngliangjie.com/publications/recsys2014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researchgate.net/publication/305495313_IPIget_The_Component_for_Collecting_Implicit_User_Preference_Indicato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Lecture </a:t>
            </a:r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7724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User preferences, 2/1 ZK+Z, </a:t>
            </a:r>
          </a:p>
          <a:p>
            <a:pPr lvl="0"/>
            <a:r>
              <a:rPr lang="cs-CZ" dirty="0"/>
              <a:t>Tue 14:00 – 15:30 S7</a:t>
            </a:r>
          </a:p>
          <a:p>
            <a:pPr lvl="0"/>
            <a:r>
              <a:rPr lang="cs-CZ" dirty="0"/>
              <a:t>Tue 15:30 – 17:10 S7 (starting 2nd week)</a:t>
            </a:r>
          </a:p>
          <a:p>
            <a:pPr lvl="0"/>
            <a:r>
              <a:rPr lang="cs-CZ" i="1" dirty="0">
                <a:hlinkClick r:id="rId2"/>
              </a:rPr>
              <a:t>https://www.ksi.mff.cuni.cz/~peska/vyuka/ndbi021/2023/</a:t>
            </a:r>
            <a:endParaRPr lang="cs-CZ" i="1" dirty="0"/>
          </a:p>
          <a:p>
            <a:pPr lvl="0"/>
            <a:r>
              <a:rPr lang="cs-CZ" i="1" dirty="0">
                <a:hlinkClick r:id="rId3"/>
              </a:rPr>
              <a:t>https://youtube.com/playlist?list=PLTYzSYF3EX3BNIVJkMpCE3vUDmUGvhEcy</a:t>
            </a:r>
            <a:r>
              <a:rPr lang="cs-CZ" i="1" dirty="0"/>
              <a:t> </a:t>
            </a:r>
            <a:endParaRPr lang="cs-CZ" i="1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Collect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as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feedback</a:t>
            </a:r>
            <a:br>
              <a:rPr lang="cs-CZ" sz="4000" dirty="0">
                <a:solidFill>
                  <a:srgbClr val="333333"/>
                </a:solidFill>
                <a:latin typeface="Arial" pitchFamily="34"/>
              </a:rPr>
            </a:br>
            <a:endParaRPr lang="hu-HU" dirty="0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677332" y="1876135"/>
            <a:ext cx="9451116" cy="4250029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200" dirty="0"/>
          </a:p>
          <a:p>
            <a:endParaRPr lang="cs-CZ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PPI 2017, Stuttgart, Germany</a:t>
            </a:r>
            <a:endParaRPr lang="en-GB" altLang="en-US" dirty="0"/>
          </a:p>
        </p:txBody>
      </p:sp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Peska, Vojtas: Towards Complex User Feedback and Presentation Context in Recommender Systems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07B0957-0EE7-4B4B-9E52-1A0ECA4F619A}" type="slidenum">
              <a:rPr lang="en-GB" altLang="en-US" smtClean="0"/>
              <a:pPr>
                <a:defRPr/>
              </a:pPr>
              <a:t>10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981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12" name="Obrázek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5"/>
          <a:stretch/>
        </p:blipFill>
        <p:spPr>
          <a:xfrm>
            <a:off x="1747256" y="1425381"/>
            <a:ext cx="8011688" cy="418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4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Collect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as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feedback</a:t>
            </a:r>
            <a:br>
              <a:rPr lang="cs-CZ" sz="4000" dirty="0">
                <a:solidFill>
                  <a:srgbClr val="333333"/>
                </a:solidFill>
                <a:latin typeface="Arial" pitchFamily="34"/>
              </a:rPr>
            </a:br>
            <a:endParaRPr lang="hu-HU" dirty="0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739950" y="1623527"/>
            <a:ext cx="6634066" cy="4502637"/>
          </a:xfrm>
        </p:spPr>
        <p:txBody>
          <a:bodyPr>
            <a:normAutofit/>
          </a:bodyPr>
          <a:lstStyle/>
          <a:p>
            <a:r>
              <a:rPr lang="cs-CZ" sz="1600" dirty="0" err="1">
                <a:solidFill>
                  <a:schemeClr val="tx1"/>
                </a:solidFill>
              </a:rPr>
              <a:t>Collect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visible</a:t>
            </a:r>
            <a:r>
              <a:rPr lang="cs-CZ" sz="1600" dirty="0">
                <a:solidFill>
                  <a:schemeClr val="tx1"/>
                </a:solidFill>
              </a:rPr>
              <a:t> area </a:t>
            </a:r>
            <a:r>
              <a:rPr lang="cs-CZ" sz="1600" dirty="0" err="1">
                <a:solidFill>
                  <a:schemeClr val="tx1"/>
                </a:solidFill>
              </a:rPr>
              <a:t>through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time</a:t>
            </a:r>
            <a:r>
              <a:rPr lang="cs-CZ" sz="1600" dirty="0">
                <a:solidFill>
                  <a:schemeClr val="tx1"/>
                </a:solidFill>
              </a:rPr>
              <a:t> (</a:t>
            </a:r>
            <a:r>
              <a:rPr lang="cs-CZ" sz="1600" dirty="0" err="1">
                <a:solidFill>
                  <a:schemeClr val="tx1"/>
                </a:solidFill>
              </a:rPr>
              <a:t>scrolling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position</a:t>
            </a:r>
            <a:r>
              <a:rPr lang="cs-CZ" sz="1600" dirty="0">
                <a:solidFill>
                  <a:schemeClr val="tx1"/>
                </a:solidFill>
              </a:rPr>
              <a:t> + </a:t>
            </a:r>
            <a:r>
              <a:rPr lang="cs-CZ" sz="1600" dirty="0" err="1">
                <a:solidFill>
                  <a:schemeClr val="tx1"/>
                </a:solidFill>
              </a:rPr>
              <a:t>window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dimensions</a:t>
            </a:r>
            <a:r>
              <a:rPr lang="cs-CZ" sz="1600" dirty="0">
                <a:solidFill>
                  <a:schemeClr val="tx1"/>
                </a:solidFill>
              </a:rPr>
              <a:t>)</a:t>
            </a:r>
          </a:p>
          <a:p>
            <a:r>
              <a:rPr lang="cs-CZ" sz="1600" dirty="0" err="1">
                <a:solidFill>
                  <a:schemeClr val="tx1"/>
                </a:solidFill>
              </a:rPr>
              <a:t>Store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areas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covered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with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page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components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400" dirty="0" err="1">
                <a:solidFill>
                  <a:schemeClr val="tx1"/>
                </a:solidFill>
              </a:rPr>
              <a:t>Items</a:t>
            </a:r>
            <a:r>
              <a:rPr lang="cs-CZ" sz="1400" dirty="0">
                <a:solidFill>
                  <a:schemeClr val="tx1"/>
                </a:solidFill>
              </a:rPr>
              <a:t> in </a:t>
            </a:r>
            <a:r>
              <a:rPr lang="cs-CZ" sz="1400" dirty="0" err="1">
                <a:solidFill>
                  <a:schemeClr val="tx1"/>
                </a:solidFill>
              </a:rPr>
              <a:t>category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page</a:t>
            </a:r>
            <a:endParaRPr lang="cs-CZ" sz="1400" dirty="0">
              <a:solidFill>
                <a:schemeClr val="tx1"/>
              </a:solidFill>
            </a:endParaRPr>
          </a:p>
          <a:p>
            <a:pPr lvl="1"/>
            <a:r>
              <a:rPr lang="cs-CZ" sz="1400" dirty="0" err="1">
                <a:solidFill>
                  <a:schemeClr val="tx1"/>
                </a:solidFill>
              </a:rPr>
              <a:t>Areas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focused</a:t>
            </a:r>
            <a:r>
              <a:rPr lang="cs-CZ" sz="1400" dirty="0">
                <a:solidFill>
                  <a:schemeClr val="tx1"/>
                </a:solidFill>
              </a:rPr>
              <a:t> on </a:t>
            </a:r>
            <a:r>
              <a:rPr lang="cs-CZ" sz="1400" dirty="0" err="1">
                <a:solidFill>
                  <a:schemeClr val="tx1"/>
                </a:solidFill>
              </a:rPr>
              <a:t>item</a:t>
            </a:r>
            <a:r>
              <a:rPr lang="en-US" sz="1400" dirty="0">
                <a:solidFill>
                  <a:schemeClr val="tx1"/>
                </a:solidFill>
              </a:rPr>
              <a:t>’s 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features</a:t>
            </a:r>
            <a:endParaRPr lang="cs-CZ" sz="1400" dirty="0">
              <a:solidFill>
                <a:schemeClr val="tx1"/>
              </a:solidFill>
            </a:endParaRPr>
          </a:p>
          <a:p>
            <a:r>
              <a:rPr lang="cs-CZ" sz="1600" dirty="0" err="1">
                <a:solidFill>
                  <a:schemeClr val="tx1"/>
                </a:solidFill>
              </a:rPr>
              <a:t>Calculate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visibility</a:t>
            </a:r>
            <a:r>
              <a:rPr lang="cs-CZ" sz="1600" dirty="0">
                <a:solidFill>
                  <a:schemeClr val="tx1"/>
                </a:solidFill>
              </a:rPr>
              <a:t> =&gt; </a:t>
            </a:r>
            <a:r>
              <a:rPr lang="cs-CZ" sz="1600" dirty="0" err="1">
                <a:solidFill>
                  <a:schemeClr val="tx1"/>
                </a:solidFill>
              </a:rPr>
              <a:t>noticeability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of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individual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components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err="1">
                <a:solidFill>
                  <a:schemeClr val="tx1"/>
                </a:solidFill>
              </a:rPr>
              <a:t>If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the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item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is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clicked</a:t>
            </a:r>
            <a:r>
              <a:rPr lang="cs-CZ" sz="1600" dirty="0">
                <a:solidFill>
                  <a:schemeClr val="tx1"/>
                </a:solidFill>
              </a:rPr>
              <a:t>, </a:t>
            </a:r>
            <a:r>
              <a:rPr lang="cs-CZ" sz="1600" dirty="0" err="1">
                <a:solidFill>
                  <a:schemeClr val="tx1"/>
                </a:solidFill>
              </a:rPr>
              <a:t>it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should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be</a:t>
            </a:r>
            <a:r>
              <a:rPr lang="cs-CZ" sz="1600" dirty="0">
                <a:solidFill>
                  <a:schemeClr val="tx1"/>
                </a:solidFill>
              </a:rPr>
              <a:t> more </a:t>
            </a:r>
            <a:r>
              <a:rPr lang="cs-CZ" sz="1600" dirty="0" err="1">
                <a:solidFill>
                  <a:schemeClr val="tx1"/>
                </a:solidFill>
              </a:rPr>
              <a:t>preferred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than</a:t>
            </a:r>
            <a:r>
              <a:rPr lang="cs-CZ" sz="1600" dirty="0">
                <a:solidFill>
                  <a:schemeClr val="tx1"/>
                </a:solidFill>
              </a:rPr>
              <a:t> not-</a:t>
            </a:r>
            <a:r>
              <a:rPr lang="cs-CZ" sz="1600" dirty="0" err="1">
                <a:solidFill>
                  <a:schemeClr val="tx1"/>
                </a:solidFill>
              </a:rPr>
              <a:t>clicked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ones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with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high-enough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noticeability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600" dirty="0">
                <a:solidFill>
                  <a:schemeClr val="tx1"/>
                </a:solidFill>
                <a:hlinkClick r:id="rId3"/>
              </a:rPr>
              <a:t>https://link.springer.com/article/10.1007/s13740-016-0061-8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PPI 2017, Stuttgart, Germany</a:t>
            </a:r>
            <a:endParaRPr lang="en-GB" altLang="en-US" dirty="0"/>
          </a:p>
        </p:txBody>
      </p:sp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Peska, Vojtas: Towards Complex User Feedback and Presentation Context in Recommender Systems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07B0957-0EE7-4B4B-9E52-1A0ECA4F619A}" type="slidenum">
              <a:rPr lang="en-GB" altLang="en-US" smtClean="0"/>
              <a:pPr>
                <a:defRPr/>
              </a:pPr>
              <a:t>11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981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9" name="obrázek 104">
            <a:extLst>
              <a:ext uri="{FF2B5EF4-FFF2-40B4-BE49-F238E27FC236}">
                <a16:creationId xmlns:a16="http://schemas.microsoft.com/office/drawing/2014/main" id="{774311B7-999F-47F7-B2A9-091D296E38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2" y="1539874"/>
            <a:ext cx="3934063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433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609603"/>
            <a:ext cx="8839892" cy="1320795"/>
          </a:xfrm>
        </p:spPr>
        <p:txBody>
          <a:bodyPr/>
          <a:lstStyle/>
          <a:p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interpret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numeric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558212"/>
            <a:ext cx="8596667" cy="4483146"/>
          </a:xfrm>
        </p:spPr>
        <p:txBody>
          <a:bodyPr>
            <a:normAutofit/>
          </a:bodyPr>
          <a:lstStyle/>
          <a:p>
            <a:r>
              <a:rPr lang="cs-CZ" dirty="0" err="1"/>
              <a:t>Combine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>
                <a:solidFill>
                  <a:srgbClr val="92D050"/>
                </a:solidFill>
              </a:rPr>
              <a:t>implicit</a:t>
            </a:r>
            <a:r>
              <a:rPr lang="cs-CZ" dirty="0">
                <a:solidFill>
                  <a:srgbClr val="92D050"/>
                </a:solidFill>
              </a:rPr>
              <a:t> feedback </a:t>
            </a:r>
            <a:r>
              <a:rPr lang="cs-CZ" dirty="0" err="1"/>
              <a:t>features</a:t>
            </a:r>
            <a:r>
              <a:rPr lang="cs-CZ" dirty="0"/>
              <a:t> to </a:t>
            </a:r>
            <a:r>
              <a:rPr lang="cs-CZ" dirty="0" err="1">
                <a:solidFill>
                  <a:srgbClr val="92D050"/>
                </a:solidFill>
              </a:rPr>
              <a:t>estimated</a:t>
            </a:r>
            <a:r>
              <a:rPr lang="cs-CZ" dirty="0">
                <a:solidFill>
                  <a:srgbClr val="92D050"/>
                </a:solidFill>
              </a:rPr>
              <a:t> user rating</a:t>
            </a:r>
          </a:p>
          <a:p>
            <a:pPr lvl="1"/>
            <a:r>
              <a:rPr lang="cs-CZ" dirty="0"/>
              <a:t>Standard </a:t>
            </a:r>
            <a:r>
              <a:rPr lang="cs-CZ" dirty="0" err="1"/>
              <a:t>recommender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afterwards</a:t>
            </a:r>
            <a:endParaRPr lang="cs-CZ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dirty="0" err="1"/>
              <a:t>The</a:t>
            </a:r>
            <a:r>
              <a:rPr lang="cs-CZ" sz="1600" dirty="0"/>
              <a:t> more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better</a:t>
            </a:r>
            <a:r>
              <a:rPr lang="cs-CZ" sz="1600" dirty="0"/>
              <a:t> </a:t>
            </a:r>
            <a:r>
              <a:rPr lang="cs-CZ" sz="1600" dirty="0" err="1"/>
              <a:t>hypothesis</a:t>
            </a:r>
            <a:endParaRPr lang="cs-CZ" sz="1600" dirty="0"/>
          </a:p>
          <a:p>
            <a:pPr lvl="1">
              <a:lnSpc>
                <a:spcPct val="90000"/>
              </a:lnSpc>
            </a:pPr>
            <a:r>
              <a:rPr lang="cs-CZ" sz="1400" dirty="0" err="1"/>
              <a:t>Normalize</a:t>
            </a:r>
            <a:r>
              <a:rPr lang="cs-CZ" sz="1400" dirty="0"/>
              <a:t> data (Time on </a:t>
            </a:r>
            <a:r>
              <a:rPr lang="cs-CZ" sz="1400" dirty="0" err="1"/>
              <a:t>page</a:t>
            </a:r>
            <a:r>
              <a:rPr lang="cs-CZ" sz="1400" dirty="0"/>
              <a:t> vs. </a:t>
            </a:r>
            <a:r>
              <a:rPr lang="cs-CZ" sz="1400" dirty="0" err="1"/>
              <a:t>Scrolling</a:t>
            </a:r>
            <a:r>
              <a:rPr lang="cs-CZ" sz="1400" dirty="0"/>
              <a:t> distance vs. Vol. </a:t>
            </a:r>
            <a:r>
              <a:rPr lang="cs-CZ" sz="1400" dirty="0" smtClean="0"/>
              <a:t>of </a:t>
            </a:r>
            <a:r>
              <a:rPr lang="cs-CZ" sz="1400" dirty="0"/>
              <a:t>visits)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(</a:t>
            </a:r>
            <a:r>
              <a:rPr lang="cs-CZ" sz="1400" dirty="0" err="1"/>
              <a:t>shifted</a:t>
            </a:r>
            <a:r>
              <a:rPr lang="cs-CZ" sz="1400" dirty="0"/>
              <a:t>) </a:t>
            </a:r>
            <a:r>
              <a:rPr lang="cs-CZ" sz="1400" dirty="0" err="1"/>
              <a:t>standardization</a:t>
            </a:r>
            <a:r>
              <a:rPr lang="cs-CZ" sz="1400" dirty="0"/>
              <a:t>, </a:t>
            </a:r>
            <a:r>
              <a:rPr lang="cs-CZ" sz="1400" dirty="0" err="1"/>
              <a:t>cummulative</a:t>
            </a:r>
            <a:r>
              <a:rPr lang="cs-CZ" sz="1400" dirty="0"/>
              <a:t> </a:t>
            </a:r>
            <a:r>
              <a:rPr lang="cs-CZ" sz="1400" dirty="0" err="1"/>
              <a:t>distribution</a:t>
            </a:r>
            <a:r>
              <a:rPr lang="cs-CZ" sz="1400" dirty="0"/>
              <a:t> </a:t>
            </a:r>
            <a:r>
              <a:rPr lang="cs-CZ" sz="1400" dirty="0" err="1"/>
              <a:t>function</a:t>
            </a:r>
            <a:r>
              <a:rPr lang="cs-CZ" sz="1400" dirty="0"/>
              <a:t>, log </a:t>
            </a:r>
            <a:r>
              <a:rPr lang="cs-CZ" sz="1400" dirty="0" err="1"/>
              <a:t>transformation</a:t>
            </a:r>
            <a:endParaRPr lang="cs-CZ" sz="1400" dirty="0"/>
          </a:p>
          <a:p>
            <a:pPr lvl="2">
              <a:lnSpc>
                <a:spcPct val="90000"/>
              </a:lnSpc>
            </a:pPr>
            <a:r>
              <a:rPr lang="cs-CZ" sz="1200" dirty="0"/>
              <a:t>Make a </a:t>
            </a:r>
            <a:r>
              <a:rPr lang="cs-CZ" sz="1200" dirty="0" err="1"/>
              <a:t>hypothesis</a:t>
            </a:r>
            <a:r>
              <a:rPr lang="cs-CZ" sz="1200" dirty="0"/>
              <a:t> </a:t>
            </a:r>
            <a:r>
              <a:rPr lang="cs-CZ" sz="1200" dirty="0" err="1"/>
              <a:t>about</a:t>
            </a:r>
            <a:r>
              <a:rPr lang="cs-CZ" sz="1200" dirty="0"/>
              <a:t>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dirty="0" err="1"/>
              <a:t>particular</a:t>
            </a:r>
            <a:r>
              <a:rPr lang="cs-CZ" sz="1200" dirty="0"/>
              <a:t> </a:t>
            </a:r>
            <a:r>
              <a:rPr lang="cs-CZ" sz="1200" dirty="0" err="1"/>
              <a:t>values</a:t>
            </a:r>
            <a:r>
              <a:rPr lang="cs-CZ" sz="1200" dirty="0"/>
              <a:t> </a:t>
            </a:r>
            <a:r>
              <a:rPr lang="cs-CZ" sz="1200" dirty="0" err="1"/>
              <a:t>mean</a:t>
            </a:r>
            <a:r>
              <a:rPr lang="cs-CZ" sz="1200" dirty="0"/>
              <a:t> and </a:t>
            </a:r>
            <a:r>
              <a:rPr lang="cs-CZ" sz="1200" dirty="0" err="1"/>
              <a:t>then</a:t>
            </a:r>
            <a:r>
              <a:rPr lang="cs-CZ" sz="1200" dirty="0"/>
              <a:t> </a:t>
            </a:r>
            <a:r>
              <a:rPr lang="cs-CZ" sz="1200" dirty="0" err="1"/>
              <a:t>confirm</a:t>
            </a:r>
            <a:r>
              <a:rPr lang="cs-CZ" sz="1200" dirty="0"/>
              <a:t> </a:t>
            </a:r>
            <a:r>
              <a:rPr lang="cs-CZ" sz="1200" dirty="0" err="1"/>
              <a:t>it</a:t>
            </a:r>
            <a:r>
              <a:rPr lang="cs-CZ" sz="1200" dirty="0"/>
              <a:t> via user study</a:t>
            </a:r>
          </a:p>
          <a:p>
            <a:pPr>
              <a:lnSpc>
                <a:spcPct val="90000"/>
              </a:lnSpc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</p:txBody>
      </p:sp>
      <p:grpSp>
        <p:nvGrpSpPr>
          <p:cNvPr id="4" name="Csoportba foglalás 53">
            <a:extLst>
              <a:ext uri="{FF2B5EF4-FFF2-40B4-BE49-F238E27FC236}">
                <a16:creationId xmlns:a16="http://schemas.microsoft.com/office/drawing/2014/main" id="{EC287AEA-7601-46CC-BC65-A74258A68A7F}"/>
              </a:ext>
            </a:extLst>
          </p:cNvPr>
          <p:cNvGrpSpPr/>
          <p:nvPr/>
        </p:nvGrpSpPr>
        <p:grpSpPr>
          <a:xfrm>
            <a:off x="677332" y="2614422"/>
            <a:ext cx="3988436" cy="1629156"/>
            <a:chOff x="2934227" y="2375908"/>
            <a:chExt cx="3988436" cy="1629156"/>
          </a:xfrm>
        </p:grpSpPr>
        <p:pic>
          <p:nvPicPr>
            <p:cNvPr id="5" name="Picture 4" descr="Výsledek obrázku pro spreadsheet icon">
              <a:extLst>
                <a:ext uri="{FF2B5EF4-FFF2-40B4-BE49-F238E27FC236}">
                  <a16:creationId xmlns:a16="http://schemas.microsoft.com/office/drawing/2014/main" id="{EB237540-BBE7-4A53-94BA-1D8AF9C1FC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6300192" y="2375908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Výsledek obrázku pro spreadsheet icon">
              <a:extLst>
                <a:ext uri="{FF2B5EF4-FFF2-40B4-BE49-F238E27FC236}">
                  <a16:creationId xmlns:a16="http://schemas.microsoft.com/office/drawing/2014/main" id="{6099123C-A972-4B0D-A596-4EC8D2A995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6300192" y="3333668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Kép 27">
              <a:extLst>
                <a:ext uri="{FF2B5EF4-FFF2-40B4-BE49-F238E27FC236}">
                  <a16:creationId xmlns:a16="http://schemas.microsoft.com/office/drawing/2014/main" id="{E7D2C564-D138-4E4B-90B7-E59375ECD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783" t="8001" r="74805" b="50000"/>
            <a:stretch/>
          </p:blipFill>
          <p:spPr>
            <a:xfrm>
              <a:off x="2934227" y="2922704"/>
              <a:ext cx="629661" cy="609349"/>
            </a:xfrm>
            <a:prstGeom prst="rect">
              <a:avLst/>
            </a:prstGeom>
          </p:spPr>
        </p:pic>
        <p:cxnSp>
          <p:nvCxnSpPr>
            <p:cNvPr id="8" name="Szögletes összekötő 29">
              <a:extLst>
                <a:ext uri="{FF2B5EF4-FFF2-40B4-BE49-F238E27FC236}">
                  <a16:creationId xmlns:a16="http://schemas.microsoft.com/office/drawing/2014/main" id="{8AB550FA-EA3A-411F-B447-1A58B1BE7F3C}"/>
                </a:ext>
              </a:extLst>
            </p:cNvPr>
            <p:cNvCxnSpPr/>
            <p:nvPr/>
          </p:nvCxnSpPr>
          <p:spPr>
            <a:xfrm flipV="1">
              <a:off x="3563888" y="2708920"/>
              <a:ext cx="2736304" cy="384450"/>
            </a:xfrm>
            <a:prstGeom prst="bentConnector3">
              <a:avLst>
                <a:gd name="adj1" fmla="val 13798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zögletes összekötő 34">
              <a:extLst>
                <a:ext uri="{FF2B5EF4-FFF2-40B4-BE49-F238E27FC236}">
                  <a16:creationId xmlns:a16="http://schemas.microsoft.com/office/drawing/2014/main" id="{F86745DC-B332-4C7B-B775-BC089698209C}"/>
                </a:ext>
              </a:extLst>
            </p:cNvPr>
            <p:cNvCxnSpPr/>
            <p:nvPr/>
          </p:nvCxnSpPr>
          <p:spPr>
            <a:xfrm>
              <a:off x="3563888" y="3356992"/>
              <a:ext cx="2736304" cy="288032"/>
            </a:xfrm>
            <a:prstGeom prst="bentConnector3">
              <a:avLst>
                <a:gd name="adj1" fmla="val 13798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Lekerekített téglalap 33">
              <a:extLst>
                <a:ext uri="{FF2B5EF4-FFF2-40B4-BE49-F238E27FC236}">
                  <a16:creationId xmlns:a16="http://schemas.microsoft.com/office/drawing/2014/main" id="{0C29F5E5-CD93-47DA-A1E7-504115DEC723}"/>
                </a:ext>
              </a:extLst>
            </p:cNvPr>
            <p:cNvSpPr/>
            <p:nvPr/>
          </p:nvSpPr>
          <p:spPr>
            <a:xfrm>
              <a:off x="4060305" y="2411808"/>
              <a:ext cx="1959496" cy="6815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dirty="0" smtClean="0">
                  <a:solidFill>
                    <a:schemeClr val="tx1"/>
                  </a:solidFill>
                </a:rPr>
                <a:t>Dwell time: 10s</a:t>
              </a:r>
            </a:p>
            <a:p>
              <a:r>
                <a:rPr lang="cs-CZ" sz="1200" dirty="0" smtClean="0">
                  <a:solidFill>
                    <a:schemeClr val="tx1"/>
                  </a:solidFill>
                </a:rPr>
                <a:t>Scrolling: 100px</a:t>
              </a:r>
            </a:p>
            <a:p>
              <a:r>
                <a:rPr lang="cs-CZ" sz="1200" dirty="0" smtClean="0">
                  <a:solidFill>
                    <a:schemeClr val="tx1"/>
                  </a:solidFill>
                </a:rPr>
                <a:t>Mouse </a:t>
              </a:r>
              <a:r>
                <a:rPr lang="cs-CZ" sz="1200" dirty="0">
                  <a:solidFill>
                    <a:schemeClr val="tx1"/>
                  </a:solidFill>
                </a:rPr>
                <a:t>movement:250px</a:t>
              </a:r>
              <a:endParaRPr lang="hu-HU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Lekerekített téglalap 46">
              <a:extLst>
                <a:ext uri="{FF2B5EF4-FFF2-40B4-BE49-F238E27FC236}">
                  <a16:creationId xmlns:a16="http://schemas.microsoft.com/office/drawing/2014/main" id="{5C53DED6-BF41-4DBE-8364-84FBB5C8D45C}"/>
                </a:ext>
              </a:extLst>
            </p:cNvPr>
            <p:cNvSpPr/>
            <p:nvPr/>
          </p:nvSpPr>
          <p:spPr>
            <a:xfrm>
              <a:off x="4060305" y="3323503"/>
              <a:ext cx="1959496" cy="6815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dirty="0">
                  <a:solidFill>
                    <a:schemeClr val="tx1"/>
                  </a:solidFill>
                </a:rPr>
                <a:t>Dwell time: 100s</a:t>
              </a:r>
            </a:p>
            <a:p>
              <a:r>
                <a:rPr lang="cs-CZ" sz="1200" dirty="0">
                  <a:solidFill>
                    <a:schemeClr val="tx1"/>
                  </a:solidFill>
                </a:rPr>
                <a:t>Scrolling: 200px</a:t>
              </a:r>
            </a:p>
            <a:p>
              <a:r>
                <a:rPr lang="cs-CZ" sz="1200" dirty="0">
                  <a:solidFill>
                    <a:schemeClr val="tx1"/>
                  </a:solidFill>
                </a:rPr>
                <a:t>Mouse movement:450px</a:t>
              </a:r>
              <a:endParaRPr lang="hu-HU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Csoportba foglalás 4096">
            <a:extLst>
              <a:ext uri="{FF2B5EF4-FFF2-40B4-BE49-F238E27FC236}">
                <a16:creationId xmlns:a16="http://schemas.microsoft.com/office/drawing/2014/main" id="{238701F2-E1FD-4D18-AF92-9EC96DD23271}"/>
              </a:ext>
            </a:extLst>
          </p:cNvPr>
          <p:cNvGrpSpPr/>
          <p:nvPr/>
        </p:nvGrpSpPr>
        <p:grpSpPr>
          <a:xfrm>
            <a:off x="5913797" y="2648097"/>
            <a:ext cx="3194995" cy="1583091"/>
            <a:chOff x="4838560" y="2605886"/>
            <a:chExt cx="3194995" cy="1583091"/>
          </a:xfrm>
        </p:grpSpPr>
        <p:pic>
          <p:nvPicPr>
            <p:cNvPr id="13" name="Picture 4" descr="Výsledek obrázku pro spreadsheet icon">
              <a:extLst>
                <a:ext uri="{FF2B5EF4-FFF2-40B4-BE49-F238E27FC236}">
                  <a16:creationId xmlns:a16="http://schemas.microsoft.com/office/drawing/2014/main" id="{8458003C-363B-43AE-AD3F-A8D8038077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7411083" y="2605886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Výsledek obrázku pro spreadsheet icon">
              <a:extLst>
                <a:ext uri="{FF2B5EF4-FFF2-40B4-BE49-F238E27FC236}">
                  <a16:creationId xmlns:a16="http://schemas.microsoft.com/office/drawing/2014/main" id="{6175C772-DC29-4D4D-9667-CE6A63C7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7411084" y="3517581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Kép 60">
              <a:extLst>
                <a:ext uri="{FF2B5EF4-FFF2-40B4-BE49-F238E27FC236}">
                  <a16:creationId xmlns:a16="http://schemas.microsoft.com/office/drawing/2014/main" id="{A9E37C73-A9F0-4687-8939-DFE46C4499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783" t="8001" r="74805" b="50000"/>
            <a:stretch/>
          </p:blipFill>
          <p:spPr>
            <a:xfrm>
              <a:off x="4838560" y="3106352"/>
              <a:ext cx="629661" cy="609349"/>
            </a:xfrm>
            <a:prstGeom prst="rect">
              <a:avLst/>
            </a:prstGeom>
          </p:spPr>
        </p:pic>
        <p:cxnSp>
          <p:nvCxnSpPr>
            <p:cNvPr id="16" name="Szögletes összekötő 61">
              <a:extLst>
                <a:ext uri="{FF2B5EF4-FFF2-40B4-BE49-F238E27FC236}">
                  <a16:creationId xmlns:a16="http://schemas.microsoft.com/office/drawing/2014/main" id="{F1E66166-36DA-41BA-A5EA-C9BB6316539C}"/>
                </a:ext>
              </a:extLst>
            </p:cNvPr>
            <p:cNvCxnSpPr/>
            <p:nvPr/>
          </p:nvCxnSpPr>
          <p:spPr>
            <a:xfrm flipV="1">
              <a:off x="5468221" y="2895190"/>
              <a:ext cx="1912091" cy="381828"/>
            </a:xfrm>
            <a:prstGeom prst="bentConnector3">
              <a:avLst>
                <a:gd name="adj1" fmla="val 18119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zögletes összekötő 62">
              <a:extLst>
                <a:ext uri="{FF2B5EF4-FFF2-40B4-BE49-F238E27FC236}">
                  <a16:creationId xmlns:a16="http://schemas.microsoft.com/office/drawing/2014/main" id="{202EDE02-DCA0-4595-8696-E929612A5F3D}"/>
                </a:ext>
              </a:extLst>
            </p:cNvPr>
            <p:cNvCxnSpPr/>
            <p:nvPr/>
          </p:nvCxnSpPr>
          <p:spPr>
            <a:xfrm>
              <a:off x="5468221" y="3540640"/>
              <a:ext cx="1912091" cy="293380"/>
            </a:xfrm>
            <a:prstGeom prst="bentConnector3">
              <a:avLst>
                <a:gd name="adj1" fmla="val 17621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Lekerekített téglalap 63">
              <a:extLst>
                <a:ext uri="{FF2B5EF4-FFF2-40B4-BE49-F238E27FC236}">
                  <a16:creationId xmlns:a16="http://schemas.microsoft.com/office/drawing/2014/main" id="{6332CA59-30F5-4C94-A3F1-077E4985C069}"/>
                </a:ext>
              </a:extLst>
            </p:cNvPr>
            <p:cNvSpPr/>
            <p:nvPr/>
          </p:nvSpPr>
          <p:spPr>
            <a:xfrm>
              <a:off x="5964638" y="2708920"/>
              <a:ext cx="1155638" cy="3844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400" dirty="0">
                  <a:solidFill>
                    <a:schemeClr val="tx1"/>
                  </a:solidFill>
                </a:rPr>
                <a:t>Rating: 0.2</a:t>
              </a:r>
              <a:endParaRPr lang="hu-HU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Lekerekített téglalap 64">
              <a:extLst>
                <a:ext uri="{FF2B5EF4-FFF2-40B4-BE49-F238E27FC236}">
                  <a16:creationId xmlns:a16="http://schemas.microsoft.com/office/drawing/2014/main" id="{F2D45351-0F72-4BDA-B475-DF8AD914BA49}"/>
                </a:ext>
              </a:extLst>
            </p:cNvPr>
            <p:cNvSpPr/>
            <p:nvPr/>
          </p:nvSpPr>
          <p:spPr>
            <a:xfrm>
              <a:off x="5964638" y="3645024"/>
              <a:ext cx="1155638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400" dirty="0">
                  <a:solidFill>
                    <a:schemeClr val="tx1"/>
                  </a:solidFill>
                </a:rPr>
                <a:t>Rating: 0.8</a:t>
              </a:r>
              <a:endParaRPr lang="hu-H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Jobbra nyíl 4100">
            <a:extLst>
              <a:ext uri="{FF2B5EF4-FFF2-40B4-BE49-F238E27FC236}">
                <a16:creationId xmlns:a16="http://schemas.microsoft.com/office/drawing/2014/main" id="{D6602665-F154-4221-9C4E-1236FE2F7C01}"/>
              </a:ext>
            </a:extLst>
          </p:cNvPr>
          <p:cNvSpPr/>
          <p:nvPr/>
        </p:nvSpPr>
        <p:spPr>
          <a:xfrm>
            <a:off x="4946160" y="3025435"/>
            <a:ext cx="707601" cy="901564"/>
          </a:xfrm>
          <a:prstGeom prst="rightArrow">
            <a:avLst>
              <a:gd name="adj1" fmla="val 50000"/>
              <a:gd name="adj2" fmla="val 6590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005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609603"/>
            <a:ext cx="8839892" cy="1320795"/>
          </a:xfrm>
        </p:spPr>
        <p:txBody>
          <a:bodyPr/>
          <a:lstStyle/>
          <a:p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interpret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numeric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522767"/>
            <a:ext cx="9297092" cy="5085185"/>
          </a:xfrm>
        </p:spPr>
        <p:txBody>
          <a:bodyPr>
            <a:normAutofit/>
          </a:bodyPr>
          <a:lstStyle/>
          <a:p>
            <a:r>
              <a:rPr lang="cs-CZ" dirty="0" err="1"/>
              <a:t>Combine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>
                <a:solidFill>
                  <a:srgbClr val="92D050"/>
                </a:solidFill>
              </a:rPr>
              <a:t>implicit</a:t>
            </a:r>
            <a:r>
              <a:rPr lang="cs-CZ" dirty="0">
                <a:solidFill>
                  <a:srgbClr val="92D050"/>
                </a:solidFill>
              </a:rPr>
              <a:t> feedback </a:t>
            </a:r>
            <a:r>
              <a:rPr lang="cs-CZ" dirty="0" err="1"/>
              <a:t>features</a:t>
            </a:r>
            <a:r>
              <a:rPr lang="cs-CZ" dirty="0"/>
              <a:t> to </a:t>
            </a:r>
            <a:r>
              <a:rPr lang="cs-CZ" dirty="0" err="1">
                <a:solidFill>
                  <a:srgbClr val="92D050"/>
                </a:solidFill>
              </a:rPr>
              <a:t>estimated</a:t>
            </a:r>
            <a:r>
              <a:rPr lang="cs-CZ" dirty="0">
                <a:solidFill>
                  <a:srgbClr val="92D050"/>
                </a:solidFill>
              </a:rPr>
              <a:t> user rating</a:t>
            </a:r>
          </a:p>
          <a:p>
            <a:pPr lvl="1"/>
            <a:r>
              <a:rPr lang="cs-CZ" dirty="0"/>
              <a:t>Standard </a:t>
            </a:r>
            <a:r>
              <a:rPr lang="cs-CZ" dirty="0" err="1"/>
              <a:t>recommender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afterwards</a:t>
            </a:r>
            <a:endParaRPr lang="cs-CZ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dirty="0"/>
              <a:t>Use feedback </a:t>
            </a:r>
            <a:r>
              <a:rPr lang="cs-CZ" sz="1600" dirty="0" err="1"/>
              <a:t>linked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positive/negative preference</a:t>
            </a:r>
          </a:p>
          <a:p>
            <a:pPr lvl="1">
              <a:lnSpc>
                <a:spcPct val="90000"/>
              </a:lnSpc>
            </a:pPr>
            <a:r>
              <a:rPr lang="cs-CZ" sz="1400" dirty="0" err="1"/>
              <a:t>Ratings</a:t>
            </a:r>
            <a:r>
              <a:rPr lang="cs-CZ" sz="1400" dirty="0"/>
              <a:t>, </a:t>
            </a:r>
            <a:r>
              <a:rPr lang="cs-CZ" sz="1400" dirty="0" err="1"/>
              <a:t>purchases</a:t>
            </a:r>
            <a:endParaRPr lang="cs-CZ" sz="1400" dirty="0"/>
          </a:p>
          <a:p>
            <a:pPr lvl="1">
              <a:lnSpc>
                <a:spcPct val="90000"/>
              </a:lnSpc>
            </a:pPr>
            <a:r>
              <a:rPr lang="cs-CZ" sz="1400" dirty="0" err="1"/>
              <a:t>Train</a:t>
            </a:r>
            <a:r>
              <a:rPr lang="cs-CZ" sz="1400" dirty="0"/>
              <a:t> ML </a:t>
            </a:r>
            <a:r>
              <a:rPr lang="cs-CZ" sz="1400" dirty="0" err="1"/>
              <a:t>predictor</a:t>
            </a:r>
            <a:r>
              <a:rPr lang="cs-CZ" sz="1400" dirty="0"/>
              <a:t> to </a:t>
            </a:r>
            <a:r>
              <a:rPr lang="cs-CZ" sz="1400" dirty="0" err="1"/>
              <a:t>predict</a:t>
            </a:r>
            <a:r>
              <a:rPr lang="cs-CZ" sz="1400" dirty="0"/>
              <a:t> </a:t>
            </a:r>
            <a:r>
              <a:rPr lang="cs-CZ" sz="1400" dirty="0" err="1"/>
              <a:t>this</a:t>
            </a:r>
            <a:r>
              <a:rPr lang="cs-CZ" sz="1400" dirty="0"/>
              <a:t> </a:t>
            </a:r>
            <a:r>
              <a:rPr lang="cs-CZ" sz="1400" dirty="0" err="1"/>
              <a:t>based</a:t>
            </a:r>
            <a:r>
              <a:rPr lang="cs-CZ" sz="1400" dirty="0"/>
              <a:t> on </a:t>
            </a:r>
            <a:r>
              <a:rPr lang="cs-CZ" sz="1400" dirty="0" err="1"/>
              <a:t>other</a:t>
            </a:r>
            <a:r>
              <a:rPr lang="cs-CZ" sz="1400" dirty="0"/>
              <a:t> </a:t>
            </a:r>
            <a:r>
              <a:rPr lang="cs-CZ" sz="1400" dirty="0" err="1"/>
              <a:t>implicit</a:t>
            </a:r>
            <a:r>
              <a:rPr lang="cs-CZ" sz="1400" dirty="0"/>
              <a:t> feedback </a:t>
            </a:r>
            <a:r>
              <a:rPr lang="cs-CZ" sz="1400" dirty="0" err="1"/>
              <a:t>features</a:t>
            </a:r>
            <a:endParaRPr lang="cs-CZ" sz="1400" dirty="0"/>
          </a:p>
          <a:p>
            <a:pPr lvl="2">
              <a:lnSpc>
                <a:spcPct val="90000"/>
              </a:lnSpc>
            </a:pPr>
            <a:r>
              <a:rPr lang="cs-CZ" sz="1200" dirty="0"/>
              <a:t>Note that positive preference indicators are usually very sparse =&gt; </a:t>
            </a:r>
            <a:r>
              <a:rPr lang="cs-CZ" sz="1200" dirty="0" smtClean="0"/>
              <a:t>stratified </a:t>
            </a:r>
            <a:r>
              <a:rPr lang="cs-CZ" sz="1200" dirty="0"/>
              <a:t>sampling / weighting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Make </a:t>
            </a:r>
            <a:r>
              <a:rPr lang="cs-CZ" sz="1400" dirty="0" err="1"/>
              <a:t>individual</a:t>
            </a:r>
            <a:r>
              <a:rPr lang="cs-CZ" sz="1400" dirty="0"/>
              <a:t> preference </a:t>
            </a:r>
            <a:r>
              <a:rPr lang="cs-CZ" sz="1400" dirty="0" err="1"/>
              <a:t>estimators</a:t>
            </a:r>
            <a:r>
              <a:rPr lang="cs-CZ" sz="1400" dirty="0"/>
              <a:t> per feedback type &amp;</a:t>
            </a:r>
            <a:br>
              <a:rPr lang="cs-CZ" sz="1400" dirty="0"/>
            </a:br>
            <a:r>
              <a:rPr lang="cs-CZ" sz="1400" dirty="0"/>
              <a:t> </a:t>
            </a:r>
            <a:r>
              <a:rPr lang="cs-CZ" sz="1400" dirty="0" err="1"/>
              <a:t>their</a:t>
            </a:r>
            <a:r>
              <a:rPr lang="cs-CZ" sz="1400" dirty="0"/>
              <a:t> </a:t>
            </a:r>
            <a:r>
              <a:rPr lang="cs-CZ" sz="1400" dirty="0" err="1"/>
              <a:t>aggregator</a:t>
            </a:r>
            <a:r>
              <a:rPr lang="cs-CZ" sz="1400" dirty="0"/>
              <a:t> (</a:t>
            </a:r>
            <a:r>
              <a:rPr lang="cs-CZ" sz="1400" dirty="0" err="1"/>
              <a:t>wAVG</a:t>
            </a:r>
            <a:r>
              <a:rPr lang="cs-CZ" sz="1400" dirty="0"/>
              <a:t>, fuzzy </a:t>
            </a:r>
            <a:r>
              <a:rPr lang="cs-CZ" sz="1400" dirty="0" err="1"/>
              <a:t>logic</a:t>
            </a:r>
            <a:r>
              <a:rPr lang="cs-CZ" sz="1400" dirty="0"/>
              <a:t>,…)</a:t>
            </a:r>
          </a:p>
          <a:p>
            <a:pPr lvl="2">
              <a:lnSpc>
                <a:spcPct val="90000"/>
              </a:lnSpc>
            </a:pPr>
            <a:r>
              <a:rPr lang="cs-CZ" sz="1200" dirty="0"/>
              <a:t>In case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insufficient</a:t>
            </a:r>
            <a:r>
              <a:rPr lang="cs-CZ" sz="1200" dirty="0"/>
              <a:t> data </a:t>
            </a:r>
            <a:r>
              <a:rPr lang="cs-CZ" sz="1200" dirty="0" err="1"/>
              <a:t>or</a:t>
            </a:r>
            <a:r>
              <a:rPr lang="cs-CZ" sz="1200" dirty="0"/>
              <a:t> </a:t>
            </a:r>
            <a:r>
              <a:rPr lang="cs-CZ" sz="1200" dirty="0" err="1"/>
              <a:t>specific</a:t>
            </a:r>
            <a:r>
              <a:rPr lang="cs-CZ" sz="1200" dirty="0"/>
              <a:t> model in mind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000" dirty="0">
                <a:hlinkClick r:id="rId2"/>
              </a:rPr>
              <a:t>https://www.researchgate.net/</a:t>
            </a:r>
            <a:r>
              <a:rPr lang="cs-CZ" sz="1000" dirty="0" err="1">
                <a:hlinkClick r:id="rId2"/>
              </a:rPr>
              <a:t>publication</a:t>
            </a:r>
            <a:r>
              <a:rPr lang="cs-CZ" sz="1000" dirty="0">
                <a:hlinkClick r:id="rId2"/>
              </a:rPr>
              <a:t>/283526661_How_to_interpret_implicit_user_feedback</a:t>
            </a:r>
            <a:r>
              <a:rPr lang="cs-CZ" sz="1000" dirty="0"/>
              <a:t>, </a:t>
            </a:r>
            <a:br>
              <a:rPr lang="cs-CZ" sz="1000" dirty="0"/>
            </a:br>
            <a:r>
              <a:rPr lang="cs-CZ" sz="1000" dirty="0">
                <a:hlinkClick r:id="rId3"/>
              </a:rPr>
              <a:t>https://www.ksi.mff.cuni.cz/~peska/wims13.pdf</a:t>
            </a:r>
            <a:r>
              <a:rPr lang="cs-CZ" sz="1000" dirty="0"/>
              <a:t>  </a:t>
            </a:r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</p:txBody>
      </p:sp>
      <p:grpSp>
        <p:nvGrpSpPr>
          <p:cNvPr id="4" name="Csoportba foglalás 53">
            <a:extLst>
              <a:ext uri="{FF2B5EF4-FFF2-40B4-BE49-F238E27FC236}">
                <a16:creationId xmlns:a16="http://schemas.microsoft.com/office/drawing/2014/main" id="{EC287AEA-7601-46CC-BC65-A74258A68A7F}"/>
              </a:ext>
            </a:extLst>
          </p:cNvPr>
          <p:cNvGrpSpPr/>
          <p:nvPr/>
        </p:nvGrpSpPr>
        <p:grpSpPr>
          <a:xfrm>
            <a:off x="677332" y="2614422"/>
            <a:ext cx="3682885" cy="1320795"/>
            <a:chOff x="2934227" y="2375908"/>
            <a:chExt cx="3988436" cy="1629156"/>
          </a:xfrm>
        </p:grpSpPr>
        <p:pic>
          <p:nvPicPr>
            <p:cNvPr id="5" name="Picture 4" descr="Výsledek obrázku pro spreadsheet icon">
              <a:extLst>
                <a:ext uri="{FF2B5EF4-FFF2-40B4-BE49-F238E27FC236}">
                  <a16:creationId xmlns:a16="http://schemas.microsoft.com/office/drawing/2014/main" id="{EB237540-BBE7-4A53-94BA-1D8AF9C1FC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6300192" y="2375908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Výsledek obrázku pro spreadsheet icon">
              <a:extLst>
                <a:ext uri="{FF2B5EF4-FFF2-40B4-BE49-F238E27FC236}">
                  <a16:creationId xmlns:a16="http://schemas.microsoft.com/office/drawing/2014/main" id="{6099123C-A972-4B0D-A596-4EC8D2A995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6300192" y="3333668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Kép 27">
              <a:extLst>
                <a:ext uri="{FF2B5EF4-FFF2-40B4-BE49-F238E27FC236}">
                  <a16:creationId xmlns:a16="http://schemas.microsoft.com/office/drawing/2014/main" id="{E7D2C564-D138-4E4B-90B7-E59375ECD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783" t="8001" r="74805" b="50000"/>
            <a:stretch/>
          </p:blipFill>
          <p:spPr>
            <a:xfrm>
              <a:off x="2934227" y="2922704"/>
              <a:ext cx="629661" cy="609349"/>
            </a:xfrm>
            <a:prstGeom prst="rect">
              <a:avLst/>
            </a:prstGeom>
          </p:spPr>
        </p:pic>
        <p:cxnSp>
          <p:nvCxnSpPr>
            <p:cNvPr id="8" name="Szögletes összekötő 29">
              <a:extLst>
                <a:ext uri="{FF2B5EF4-FFF2-40B4-BE49-F238E27FC236}">
                  <a16:creationId xmlns:a16="http://schemas.microsoft.com/office/drawing/2014/main" id="{8AB550FA-EA3A-411F-B447-1A58B1BE7F3C}"/>
                </a:ext>
              </a:extLst>
            </p:cNvPr>
            <p:cNvCxnSpPr/>
            <p:nvPr/>
          </p:nvCxnSpPr>
          <p:spPr>
            <a:xfrm flipV="1">
              <a:off x="3563888" y="2708920"/>
              <a:ext cx="2736304" cy="384450"/>
            </a:xfrm>
            <a:prstGeom prst="bentConnector3">
              <a:avLst>
                <a:gd name="adj1" fmla="val 13798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zögletes összekötő 34">
              <a:extLst>
                <a:ext uri="{FF2B5EF4-FFF2-40B4-BE49-F238E27FC236}">
                  <a16:creationId xmlns:a16="http://schemas.microsoft.com/office/drawing/2014/main" id="{F86745DC-B332-4C7B-B775-BC089698209C}"/>
                </a:ext>
              </a:extLst>
            </p:cNvPr>
            <p:cNvCxnSpPr/>
            <p:nvPr/>
          </p:nvCxnSpPr>
          <p:spPr>
            <a:xfrm>
              <a:off x="3563888" y="3356992"/>
              <a:ext cx="2736304" cy="288032"/>
            </a:xfrm>
            <a:prstGeom prst="bentConnector3">
              <a:avLst>
                <a:gd name="adj1" fmla="val 13798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Lekerekített téglalap 33">
              <a:extLst>
                <a:ext uri="{FF2B5EF4-FFF2-40B4-BE49-F238E27FC236}">
                  <a16:creationId xmlns:a16="http://schemas.microsoft.com/office/drawing/2014/main" id="{0C29F5E5-CD93-47DA-A1E7-504115DEC723}"/>
                </a:ext>
              </a:extLst>
            </p:cNvPr>
            <p:cNvSpPr/>
            <p:nvPr/>
          </p:nvSpPr>
          <p:spPr>
            <a:xfrm>
              <a:off x="4060305" y="2411808"/>
              <a:ext cx="1959496" cy="6815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100" dirty="0">
                  <a:solidFill>
                    <a:schemeClr val="tx1"/>
                  </a:solidFill>
                </a:rPr>
                <a:t>Stream </a:t>
              </a:r>
              <a:r>
                <a:rPr lang="cs-CZ" sz="1100" dirty="0" err="1">
                  <a:solidFill>
                    <a:schemeClr val="tx1"/>
                  </a:solidFill>
                </a:rPr>
                <a:t>of</a:t>
              </a:r>
              <a:r>
                <a:rPr lang="cs-CZ" sz="1100" dirty="0">
                  <a:solidFill>
                    <a:schemeClr val="tx1"/>
                  </a:solidFill>
                </a:rPr>
                <a:t> JS </a:t>
              </a:r>
              <a:r>
                <a:rPr lang="cs-CZ" sz="1100" dirty="0" err="1">
                  <a:solidFill>
                    <a:schemeClr val="tx1"/>
                  </a:solidFill>
                </a:rPr>
                <a:t>events</a:t>
              </a:r>
              <a:r>
                <a:rPr lang="cs-CZ" sz="1100" dirty="0">
                  <a:solidFill>
                    <a:schemeClr val="tx1"/>
                  </a:solidFill>
                </a:rPr>
                <a:t>: </a:t>
              </a:r>
              <a:r>
                <a:rPr lang="cs-CZ" sz="1100" dirty="0" err="1">
                  <a:solidFill>
                    <a:schemeClr val="tx1"/>
                  </a:solidFill>
                </a:rPr>
                <a:t>mouse</a:t>
              </a:r>
              <a:r>
                <a:rPr lang="cs-CZ" sz="1100" dirty="0">
                  <a:solidFill>
                    <a:schemeClr val="tx1"/>
                  </a:solidFill>
                </a:rPr>
                <a:t> </a:t>
              </a:r>
              <a:r>
                <a:rPr lang="cs-CZ" sz="1100" dirty="0" err="1">
                  <a:solidFill>
                    <a:schemeClr val="tx1"/>
                  </a:solidFill>
                </a:rPr>
                <a:t>motion</a:t>
              </a:r>
              <a:r>
                <a:rPr lang="cs-CZ" sz="1100" dirty="0">
                  <a:solidFill>
                    <a:schemeClr val="tx1"/>
                  </a:solidFill>
                </a:rPr>
                <a:t>, </a:t>
              </a:r>
              <a:r>
                <a:rPr lang="cs-CZ" sz="1100" dirty="0" err="1">
                  <a:solidFill>
                    <a:schemeClr val="tx1"/>
                  </a:solidFill>
                </a:rPr>
                <a:t>keyboard</a:t>
              </a:r>
              <a:r>
                <a:rPr lang="cs-CZ" sz="1100" dirty="0">
                  <a:solidFill>
                    <a:schemeClr val="tx1"/>
                  </a:solidFill>
                </a:rPr>
                <a:t>, </a:t>
              </a:r>
              <a:r>
                <a:rPr lang="cs-CZ" sz="1100" dirty="0" err="1">
                  <a:solidFill>
                    <a:schemeClr val="tx1"/>
                  </a:solidFill>
                </a:rPr>
                <a:t>scroll</a:t>
              </a:r>
              <a:endParaRPr lang="hu-HU" sz="1100" dirty="0">
                <a:solidFill>
                  <a:schemeClr val="tx1"/>
                </a:solidFill>
              </a:endParaRPr>
            </a:p>
          </p:txBody>
        </p:sp>
        <p:sp>
          <p:nvSpPr>
            <p:cNvPr id="11" name="Lekerekített téglalap 46">
              <a:extLst>
                <a:ext uri="{FF2B5EF4-FFF2-40B4-BE49-F238E27FC236}">
                  <a16:creationId xmlns:a16="http://schemas.microsoft.com/office/drawing/2014/main" id="{5C53DED6-BF41-4DBE-8364-84FBB5C8D45C}"/>
                </a:ext>
              </a:extLst>
            </p:cNvPr>
            <p:cNvSpPr/>
            <p:nvPr/>
          </p:nvSpPr>
          <p:spPr>
            <a:xfrm>
              <a:off x="4060305" y="3323503"/>
              <a:ext cx="1959496" cy="6815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100" dirty="0">
                  <a:solidFill>
                    <a:schemeClr val="tx1"/>
                  </a:solidFill>
                </a:rPr>
                <a:t>Stream </a:t>
              </a:r>
              <a:r>
                <a:rPr lang="cs-CZ" sz="1100" dirty="0" err="1">
                  <a:solidFill>
                    <a:schemeClr val="tx1"/>
                  </a:solidFill>
                </a:rPr>
                <a:t>of</a:t>
              </a:r>
              <a:r>
                <a:rPr lang="cs-CZ" sz="1100" dirty="0">
                  <a:solidFill>
                    <a:schemeClr val="tx1"/>
                  </a:solidFill>
                </a:rPr>
                <a:t> JS </a:t>
              </a:r>
              <a:r>
                <a:rPr lang="cs-CZ" sz="1100" dirty="0" err="1">
                  <a:solidFill>
                    <a:schemeClr val="tx1"/>
                  </a:solidFill>
                </a:rPr>
                <a:t>events</a:t>
              </a:r>
              <a:r>
                <a:rPr lang="cs-CZ" sz="1100" dirty="0">
                  <a:solidFill>
                    <a:schemeClr val="tx1"/>
                  </a:solidFill>
                </a:rPr>
                <a:t>: </a:t>
              </a:r>
              <a:r>
                <a:rPr lang="cs-CZ" sz="1100" dirty="0" err="1">
                  <a:solidFill>
                    <a:schemeClr val="tx1"/>
                  </a:solidFill>
                </a:rPr>
                <a:t>mouse</a:t>
              </a:r>
              <a:r>
                <a:rPr lang="cs-CZ" sz="1100" dirty="0">
                  <a:solidFill>
                    <a:schemeClr val="tx1"/>
                  </a:solidFill>
                </a:rPr>
                <a:t> </a:t>
              </a:r>
              <a:r>
                <a:rPr lang="cs-CZ" sz="1100" dirty="0" err="1">
                  <a:solidFill>
                    <a:schemeClr val="tx1"/>
                  </a:solidFill>
                </a:rPr>
                <a:t>motion</a:t>
              </a:r>
              <a:r>
                <a:rPr lang="cs-CZ" sz="1100" dirty="0">
                  <a:solidFill>
                    <a:schemeClr val="tx1"/>
                  </a:solidFill>
                </a:rPr>
                <a:t>, </a:t>
              </a:r>
              <a:r>
                <a:rPr lang="cs-CZ" sz="1100" dirty="0" err="1">
                  <a:solidFill>
                    <a:schemeClr val="tx1"/>
                  </a:solidFill>
                </a:rPr>
                <a:t>keyboard</a:t>
              </a:r>
              <a:r>
                <a:rPr lang="cs-CZ" sz="1100" dirty="0">
                  <a:solidFill>
                    <a:schemeClr val="tx1"/>
                  </a:solidFill>
                </a:rPr>
                <a:t>, </a:t>
              </a:r>
              <a:r>
                <a:rPr lang="cs-CZ" sz="1100" dirty="0" err="1">
                  <a:solidFill>
                    <a:schemeClr val="tx1"/>
                  </a:solidFill>
                </a:rPr>
                <a:t>scroll</a:t>
              </a:r>
              <a:endParaRPr lang="hu-HU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Jobbra nyíl 4100">
            <a:extLst>
              <a:ext uri="{FF2B5EF4-FFF2-40B4-BE49-F238E27FC236}">
                <a16:creationId xmlns:a16="http://schemas.microsoft.com/office/drawing/2014/main" id="{D6602665-F154-4221-9C4E-1236FE2F7C01}"/>
              </a:ext>
            </a:extLst>
          </p:cNvPr>
          <p:cNvSpPr/>
          <p:nvPr/>
        </p:nvSpPr>
        <p:spPr>
          <a:xfrm>
            <a:off x="4619129" y="2947640"/>
            <a:ext cx="653392" cy="730919"/>
          </a:xfrm>
          <a:prstGeom prst="rightArrow">
            <a:avLst>
              <a:gd name="adj1" fmla="val 50000"/>
              <a:gd name="adj2" fmla="val 6590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94C9CF27-3B57-455A-88B1-C4945440F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466" y="5375630"/>
            <a:ext cx="5620534" cy="1581371"/>
          </a:xfrm>
          <a:prstGeom prst="rect">
            <a:avLst/>
          </a:prstGeom>
        </p:spPr>
      </p:pic>
      <p:grpSp>
        <p:nvGrpSpPr>
          <p:cNvPr id="24" name="Csoportba foglalás 4096">
            <a:extLst>
              <a:ext uri="{FF2B5EF4-FFF2-40B4-BE49-F238E27FC236}">
                <a16:creationId xmlns:a16="http://schemas.microsoft.com/office/drawing/2014/main" id="{238701F2-E1FD-4D18-AF92-9EC96DD23271}"/>
              </a:ext>
            </a:extLst>
          </p:cNvPr>
          <p:cNvGrpSpPr/>
          <p:nvPr/>
        </p:nvGrpSpPr>
        <p:grpSpPr>
          <a:xfrm>
            <a:off x="5531433" y="2614422"/>
            <a:ext cx="3025060" cy="1450938"/>
            <a:chOff x="4838560" y="2605886"/>
            <a:chExt cx="3194995" cy="1583091"/>
          </a:xfrm>
        </p:grpSpPr>
        <p:pic>
          <p:nvPicPr>
            <p:cNvPr id="28" name="Picture 4" descr="Výsledek obrázku pro spreadsheet icon">
              <a:extLst>
                <a:ext uri="{FF2B5EF4-FFF2-40B4-BE49-F238E27FC236}">
                  <a16:creationId xmlns:a16="http://schemas.microsoft.com/office/drawing/2014/main" id="{8458003C-363B-43AE-AD3F-A8D8038077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7411083" y="2605886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Výsledek obrázku pro spreadsheet icon">
              <a:extLst>
                <a:ext uri="{FF2B5EF4-FFF2-40B4-BE49-F238E27FC236}">
                  <a16:creationId xmlns:a16="http://schemas.microsoft.com/office/drawing/2014/main" id="{6175C772-DC29-4D4D-9667-CE6A63C7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7411084" y="3517581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Kép 60">
              <a:extLst>
                <a:ext uri="{FF2B5EF4-FFF2-40B4-BE49-F238E27FC236}">
                  <a16:creationId xmlns:a16="http://schemas.microsoft.com/office/drawing/2014/main" id="{A9E37C73-A9F0-4687-8939-DFE46C4499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783" t="8001" r="74805" b="50000"/>
            <a:stretch/>
          </p:blipFill>
          <p:spPr>
            <a:xfrm>
              <a:off x="4838560" y="3106352"/>
              <a:ext cx="629661" cy="609349"/>
            </a:xfrm>
            <a:prstGeom prst="rect">
              <a:avLst/>
            </a:prstGeom>
          </p:spPr>
        </p:pic>
        <p:cxnSp>
          <p:nvCxnSpPr>
            <p:cNvPr id="31" name="Szögletes összekötő 61">
              <a:extLst>
                <a:ext uri="{FF2B5EF4-FFF2-40B4-BE49-F238E27FC236}">
                  <a16:creationId xmlns:a16="http://schemas.microsoft.com/office/drawing/2014/main" id="{F1E66166-36DA-41BA-A5EA-C9BB6316539C}"/>
                </a:ext>
              </a:extLst>
            </p:cNvPr>
            <p:cNvCxnSpPr/>
            <p:nvPr/>
          </p:nvCxnSpPr>
          <p:spPr>
            <a:xfrm flipV="1">
              <a:off x="5468221" y="2895190"/>
              <a:ext cx="1912091" cy="381828"/>
            </a:xfrm>
            <a:prstGeom prst="bentConnector3">
              <a:avLst>
                <a:gd name="adj1" fmla="val 18119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zögletes összekötő 62">
              <a:extLst>
                <a:ext uri="{FF2B5EF4-FFF2-40B4-BE49-F238E27FC236}">
                  <a16:creationId xmlns:a16="http://schemas.microsoft.com/office/drawing/2014/main" id="{202EDE02-DCA0-4595-8696-E929612A5F3D}"/>
                </a:ext>
              </a:extLst>
            </p:cNvPr>
            <p:cNvCxnSpPr/>
            <p:nvPr/>
          </p:nvCxnSpPr>
          <p:spPr>
            <a:xfrm>
              <a:off x="5468221" y="3540640"/>
              <a:ext cx="1912091" cy="293380"/>
            </a:xfrm>
            <a:prstGeom prst="bentConnector3">
              <a:avLst>
                <a:gd name="adj1" fmla="val 17621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Lekerekített téglalap 63">
              <a:extLst>
                <a:ext uri="{FF2B5EF4-FFF2-40B4-BE49-F238E27FC236}">
                  <a16:creationId xmlns:a16="http://schemas.microsoft.com/office/drawing/2014/main" id="{6332CA59-30F5-4C94-A3F1-077E4985C069}"/>
                </a:ext>
              </a:extLst>
            </p:cNvPr>
            <p:cNvSpPr/>
            <p:nvPr/>
          </p:nvSpPr>
          <p:spPr>
            <a:xfrm>
              <a:off x="5964638" y="2708920"/>
              <a:ext cx="1155638" cy="3844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400" dirty="0">
                  <a:solidFill>
                    <a:schemeClr val="tx1"/>
                  </a:solidFill>
                </a:rPr>
                <a:t>Rating: 0.2</a:t>
              </a:r>
              <a:endParaRPr lang="hu-HU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Lekerekített téglalap 64">
              <a:extLst>
                <a:ext uri="{FF2B5EF4-FFF2-40B4-BE49-F238E27FC236}">
                  <a16:creationId xmlns:a16="http://schemas.microsoft.com/office/drawing/2014/main" id="{F2D45351-0F72-4BDA-B475-DF8AD914BA49}"/>
                </a:ext>
              </a:extLst>
            </p:cNvPr>
            <p:cNvSpPr/>
            <p:nvPr/>
          </p:nvSpPr>
          <p:spPr>
            <a:xfrm>
              <a:off x="5964638" y="3645024"/>
              <a:ext cx="1155638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400" dirty="0">
                  <a:solidFill>
                    <a:schemeClr val="tx1"/>
                  </a:solidFill>
                </a:rPr>
                <a:t>Rating: 0.8</a:t>
              </a:r>
              <a:endParaRPr lang="hu-HU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66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609603"/>
            <a:ext cx="8839892" cy="1320795"/>
          </a:xfrm>
        </p:spPr>
        <p:txBody>
          <a:bodyPr/>
          <a:lstStyle/>
          <a:p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interpret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numeric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558212"/>
            <a:ext cx="9297092" cy="4483146"/>
          </a:xfrm>
        </p:spPr>
        <p:txBody>
          <a:bodyPr>
            <a:normAutofit/>
          </a:bodyPr>
          <a:lstStyle/>
          <a:p>
            <a:r>
              <a:rPr lang="cs-CZ" dirty="0" err="1"/>
              <a:t>Construct</a:t>
            </a:r>
            <a:r>
              <a:rPr lang="cs-CZ" dirty="0"/>
              <a:t> single (</a:t>
            </a:r>
            <a:r>
              <a:rPr lang="cs-CZ" dirty="0" err="1"/>
              <a:t>complex</a:t>
            </a:r>
            <a:r>
              <a:rPr lang="cs-CZ" dirty="0"/>
              <a:t>) </a:t>
            </a:r>
            <a:r>
              <a:rPr lang="cs-CZ" dirty="0" err="1">
                <a:solidFill>
                  <a:srgbClr val="92D050"/>
                </a:solidFill>
              </a:rPr>
              <a:t>implicit</a:t>
            </a:r>
            <a:r>
              <a:rPr lang="cs-CZ" dirty="0">
                <a:solidFill>
                  <a:srgbClr val="92D050"/>
                </a:solidFill>
              </a:rPr>
              <a:t> feedback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proxy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user preference</a:t>
            </a:r>
            <a:endParaRPr lang="cs-CZ" dirty="0">
              <a:solidFill>
                <a:srgbClr val="92D050"/>
              </a:solidFill>
            </a:endParaRPr>
          </a:p>
          <a:p>
            <a:pPr lvl="1"/>
            <a:r>
              <a:rPr lang="cs-CZ" dirty="0"/>
              <a:t>Standard </a:t>
            </a:r>
            <a:r>
              <a:rPr lang="cs-CZ" dirty="0" err="1"/>
              <a:t>recommender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afterwards</a:t>
            </a:r>
            <a:endParaRPr lang="cs-CZ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dirty="0" err="1"/>
              <a:t>Active</a:t>
            </a:r>
            <a:r>
              <a:rPr lang="cs-CZ" sz="1600" dirty="0"/>
              <a:t> </a:t>
            </a:r>
            <a:r>
              <a:rPr lang="cs-CZ" sz="1600" dirty="0" err="1"/>
              <a:t>dwell</a:t>
            </a:r>
            <a:r>
              <a:rPr lang="cs-CZ" sz="1600" dirty="0"/>
              <a:t> </a:t>
            </a:r>
            <a:r>
              <a:rPr lang="cs-CZ" sz="1600" dirty="0" err="1"/>
              <a:t>time</a:t>
            </a:r>
            <a:r>
              <a:rPr lang="cs-CZ" sz="1600" dirty="0"/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[not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confirmed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by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literature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Time </a:t>
            </a:r>
            <a:r>
              <a:rPr lang="cs-CZ" sz="1400" dirty="0" err="1"/>
              <a:t>spent</a:t>
            </a:r>
            <a:r>
              <a:rPr lang="cs-CZ" sz="1400" dirty="0"/>
              <a:t> on </a:t>
            </a:r>
            <a:r>
              <a:rPr lang="cs-CZ" sz="1400" dirty="0" err="1"/>
              <a:t>page</a:t>
            </a:r>
            <a:endParaRPr lang="cs-CZ" sz="1400" dirty="0"/>
          </a:p>
          <a:p>
            <a:pPr lvl="1">
              <a:lnSpc>
                <a:spcPct val="90000"/>
              </a:lnSpc>
            </a:pPr>
            <a:r>
              <a:rPr lang="cs-CZ" sz="1400" dirty="0"/>
              <a:t>But </a:t>
            </a:r>
            <a:r>
              <a:rPr lang="cs-CZ" sz="1400" dirty="0" err="1"/>
              <a:t>counted</a:t>
            </a:r>
            <a:r>
              <a:rPr lang="cs-CZ" sz="1400" dirty="0"/>
              <a:t> </a:t>
            </a:r>
            <a:r>
              <a:rPr lang="cs-CZ" sz="1400" dirty="0" err="1"/>
              <a:t>only</a:t>
            </a:r>
            <a:r>
              <a:rPr lang="cs-CZ" sz="1400" dirty="0"/>
              <a:t> </a:t>
            </a:r>
            <a:r>
              <a:rPr lang="cs-CZ" sz="1400" dirty="0" err="1"/>
              <a:t>if</a:t>
            </a:r>
            <a:r>
              <a:rPr lang="cs-CZ" sz="1400" dirty="0"/>
              <a:t> </a:t>
            </a:r>
            <a:r>
              <a:rPr lang="cs-CZ" sz="1400" dirty="0" err="1"/>
              <a:t>some</a:t>
            </a:r>
            <a:r>
              <a:rPr lang="cs-CZ" sz="1400" dirty="0"/>
              <a:t> </a:t>
            </a:r>
            <a:r>
              <a:rPr lang="cs-CZ" sz="1400" dirty="0" err="1"/>
              <a:t>other</a:t>
            </a:r>
            <a:r>
              <a:rPr lang="cs-CZ" sz="1400" dirty="0"/>
              <a:t> </a:t>
            </a:r>
            <a:r>
              <a:rPr lang="cs-CZ" sz="1400" dirty="0" err="1"/>
              <a:t>events</a:t>
            </a:r>
            <a:r>
              <a:rPr lang="cs-CZ" sz="1400" dirty="0"/>
              <a:t> are </a:t>
            </a:r>
            <a:r>
              <a:rPr lang="cs-CZ" sz="1400" dirty="0" err="1"/>
              <a:t>detected</a:t>
            </a:r>
            <a:r>
              <a:rPr lang="cs-CZ" sz="1400" dirty="0"/>
              <a:t> in </a:t>
            </a:r>
            <a:r>
              <a:rPr lang="cs-CZ" sz="1400" dirty="0" err="1"/>
              <a:t>close</a:t>
            </a:r>
            <a:r>
              <a:rPr lang="cs-CZ" sz="1400" dirty="0"/>
              <a:t> </a:t>
            </a:r>
            <a:r>
              <a:rPr lang="cs-CZ" sz="1400" dirty="0" err="1"/>
              <a:t>temporal</a:t>
            </a:r>
            <a:r>
              <a:rPr lang="cs-CZ" sz="1400" dirty="0"/>
              <a:t> </a:t>
            </a:r>
            <a:r>
              <a:rPr lang="cs-CZ" sz="1400" dirty="0" err="1"/>
              <a:t>proximity</a:t>
            </a:r>
            <a:r>
              <a:rPr lang="cs-CZ" sz="1400" dirty="0"/>
              <a:t> =&gt; user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active</a:t>
            </a:r>
            <a:endParaRPr lang="cs-CZ" sz="14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</p:txBody>
      </p:sp>
      <p:grpSp>
        <p:nvGrpSpPr>
          <p:cNvPr id="4" name="Csoportba foglalás 53">
            <a:extLst>
              <a:ext uri="{FF2B5EF4-FFF2-40B4-BE49-F238E27FC236}">
                <a16:creationId xmlns:a16="http://schemas.microsoft.com/office/drawing/2014/main" id="{EC287AEA-7601-46CC-BC65-A74258A68A7F}"/>
              </a:ext>
            </a:extLst>
          </p:cNvPr>
          <p:cNvGrpSpPr/>
          <p:nvPr/>
        </p:nvGrpSpPr>
        <p:grpSpPr>
          <a:xfrm>
            <a:off x="677332" y="2614422"/>
            <a:ext cx="3988436" cy="1629156"/>
            <a:chOff x="2934227" y="2375908"/>
            <a:chExt cx="3988436" cy="1629156"/>
          </a:xfrm>
        </p:grpSpPr>
        <p:pic>
          <p:nvPicPr>
            <p:cNvPr id="5" name="Picture 4" descr="Výsledek obrázku pro spreadsheet icon">
              <a:extLst>
                <a:ext uri="{FF2B5EF4-FFF2-40B4-BE49-F238E27FC236}">
                  <a16:creationId xmlns:a16="http://schemas.microsoft.com/office/drawing/2014/main" id="{EB237540-BBE7-4A53-94BA-1D8AF9C1FC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6300192" y="2375908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Výsledek obrázku pro spreadsheet icon">
              <a:extLst>
                <a:ext uri="{FF2B5EF4-FFF2-40B4-BE49-F238E27FC236}">
                  <a16:creationId xmlns:a16="http://schemas.microsoft.com/office/drawing/2014/main" id="{6099123C-A972-4B0D-A596-4EC8D2A995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6300192" y="3333668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Kép 27">
              <a:extLst>
                <a:ext uri="{FF2B5EF4-FFF2-40B4-BE49-F238E27FC236}">
                  <a16:creationId xmlns:a16="http://schemas.microsoft.com/office/drawing/2014/main" id="{E7D2C564-D138-4E4B-90B7-E59375ECD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783" t="8001" r="74805" b="50000"/>
            <a:stretch/>
          </p:blipFill>
          <p:spPr>
            <a:xfrm>
              <a:off x="2934227" y="2922704"/>
              <a:ext cx="629661" cy="609349"/>
            </a:xfrm>
            <a:prstGeom prst="rect">
              <a:avLst/>
            </a:prstGeom>
          </p:spPr>
        </p:pic>
        <p:cxnSp>
          <p:nvCxnSpPr>
            <p:cNvPr id="8" name="Szögletes összekötő 29">
              <a:extLst>
                <a:ext uri="{FF2B5EF4-FFF2-40B4-BE49-F238E27FC236}">
                  <a16:creationId xmlns:a16="http://schemas.microsoft.com/office/drawing/2014/main" id="{8AB550FA-EA3A-411F-B447-1A58B1BE7F3C}"/>
                </a:ext>
              </a:extLst>
            </p:cNvPr>
            <p:cNvCxnSpPr/>
            <p:nvPr/>
          </p:nvCxnSpPr>
          <p:spPr>
            <a:xfrm flipV="1">
              <a:off x="3563888" y="2708920"/>
              <a:ext cx="2736304" cy="384450"/>
            </a:xfrm>
            <a:prstGeom prst="bentConnector3">
              <a:avLst>
                <a:gd name="adj1" fmla="val 13798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zögletes összekötő 34">
              <a:extLst>
                <a:ext uri="{FF2B5EF4-FFF2-40B4-BE49-F238E27FC236}">
                  <a16:creationId xmlns:a16="http://schemas.microsoft.com/office/drawing/2014/main" id="{F86745DC-B332-4C7B-B775-BC089698209C}"/>
                </a:ext>
              </a:extLst>
            </p:cNvPr>
            <p:cNvCxnSpPr/>
            <p:nvPr/>
          </p:nvCxnSpPr>
          <p:spPr>
            <a:xfrm>
              <a:off x="3563888" y="3356992"/>
              <a:ext cx="2736304" cy="288032"/>
            </a:xfrm>
            <a:prstGeom prst="bentConnector3">
              <a:avLst>
                <a:gd name="adj1" fmla="val 13798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Lekerekített téglalap 33">
              <a:extLst>
                <a:ext uri="{FF2B5EF4-FFF2-40B4-BE49-F238E27FC236}">
                  <a16:creationId xmlns:a16="http://schemas.microsoft.com/office/drawing/2014/main" id="{0C29F5E5-CD93-47DA-A1E7-504115DEC723}"/>
                </a:ext>
              </a:extLst>
            </p:cNvPr>
            <p:cNvSpPr/>
            <p:nvPr/>
          </p:nvSpPr>
          <p:spPr>
            <a:xfrm>
              <a:off x="4060305" y="2411808"/>
              <a:ext cx="1959496" cy="6815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dirty="0">
                  <a:solidFill>
                    <a:schemeClr val="tx1"/>
                  </a:solidFill>
                </a:rPr>
                <a:t>Dwell time: 10s</a:t>
              </a:r>
            </a:p>
            <a:p>
              <a:r>
                <a:rPr lang="cs-CZ" sz="1200" dirty="0">
                  <a:solidFill>
                    <a:schemeClr val="tx1"/>
                  </a:solidFill>
                </a:rPr>
                <a:t>Scrolling: 100px</a:t>
              </a:r>
            </a:p>
            <a:p>
              <a:r>
                <a:rPr lang="cs-CZ" sz="1200" dirty="0">
                  <a:solidFill>
                    <a:schemeClr val="tx1"/>
                  </a:solidFill>
                </a:rPr>
                <a:t>Mouse movement:250px</a:t>
              </a:r>
              <a:endParaRPr lang="hu-HU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Lekerekített téglalap 46">
              <a:extLst>
                <a:ext uri="{FF2B5EF4-FFF2-40B4-BE49-F238E27FC236}">
                  <a16:creationId xmlns:a16="http://schemas.microsoft.com/office/drawing/2014/main" id="{5C53DED6-BF41-4DBE-8364-84FBB5C8D45C}"/>
                </a:ext>
              </a:extLst>
            </p:cNvPr>
            <p:cNvSpPr/>
            <p:nvPr/>
          </p:nvSpPr>
          <p:spPr>
            <a:xfrm>
              <a:off x="4060305" y="3323503"/>
              <a:ext cx="1959496" cy="6815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dirty="0">
                  <a:solidFill>
                    <a:schemeClr val="tx1"/>
                  </a:solidFill>
                </a:rPr>
                <a:t>Dwell time: 100s</a:t>
              </a:r>
            </a:p>
            <a:p>
              <a:r>
                <a:rPr lang="cs-CZ" sz="1200" dirty="0">
                  <a:solidFill>
                    <a:schemeClr val="tx1"/>
                  </a:solidFill>
                </a:rPr>
                <a:t>Scrolling: 200px</a:t>
              </a:r>
            </a:p>
            <a:p>
              <a:r>
                <a:rPr lang="cs-CZ" sz="1200" dirty="0">
                  <a:solidFill>
                    <a:schemeClr val="tx1"/>
                  </a:solidFill>
                </a:rPr>
                <a:t>Mouse movement:450px</a:t>
              </a:r>
              <a:endParaRPr lang="hu-H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Jobbra nyíl 4100">
            <a:extLst>
              <a:ext uri="{FF2B5EF4-FFF2-40B4-BE49-F238E27FC236}">
                <a16:creationId xmlns:a16="http://schemas.microsoft.com/office/drawing/2014/main" id="{D6602665-F154-4221-9C4E-1236FE2F7C01}"/>
              </a:ext>
            </a:extLst>
          </p:cNvPr>
          <p:cNvSpPr/>
          <p:nvPr/>
        </p:nvSpPr>
        <p:spPr>
          <a:xfrm>
            <a:off x="4946160" y="3025435"/>
            <a:ext cx="707601" cy="901564"/>
          </a:xfrm>
          <a:prstGeom prst="rightArrow">
            <a:avLst>
              <a:gd name="adj1" fmla="val 50000"/>
              <a:gd name="adj2" fmla="val 6590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1" name="Csoportba foglalás 4096">
            <a:extLst>
              <a:ext uri="{FF2B5EF4-FFF2-40B4-BE49-F238E27FC236}">
                <a16:creationId xmlns:a16="http://schemas.microsoft.com/office/drawing/2014/main" id="{238701F2-E1FD-4D18-AF92-9EC96DD23271}"/>
              </a:ext>
            </a:extLst>
          </p:cNvPr>
          <p:cNvGrpSpPr/>
          <p:nvPr/>
        </p:nvGrpSpPr>
        <p:grpSpPr>
          <a:xfrm>
            <a:off x="5849022" y="2750384"/>
            <a:ext cx="3299019" cy="1493194"/>
            <a:chOff x="4838560" y="2605886"/>
            <a:chExt cx="3194995" cy="1583091"/>
          </a:xfrm>
        </p:grpSpPr>
        <p:pic>
          <p:nvPicPr>
            <p:cNvPr id="22" name="Picture 4" descr="Výsledek obrázku pro spreadsheet icon">
              <a:extLst>
                <a:ext uri="{FF2B5EF4-FFF2-40B4-BE49-F238E27FC236}">
                  <a16:creationId xmlns:a16="http://schemas.microsoft.com/office/drawing/2014/main" id="{8458003C-363B-43AE-AD3F-A8D8038077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7411083" y="2605886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Výsledek obrázku pro spreadsheet icon">
              <a:extLst>
                <a:ext uri="{FF2B5EF4-FFF2-40B4-BE49-F238E27FC236}">
                  <a16:creationId xmlns:a16="http://schemas.microsoft.com/office/drawing/2014/main" id="{6175C772-DC29-4D4D-9667-CE6A63C7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7411084" y="3517581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Kép 60">
              <a:extLst>
                <a:ext uri="{FF2B5EF4-FFF2-40B4-BE49-F238E27FC236}">
                  <a16:creationId xmlns:a16="http://schemas.microsoft.com/office/drawing/2014/main" id="{A9E37C73-A9F0-4687-8939-DFE46C4499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783" t="8001" r="74805" b="50000"/>
            <a:stretch/>
          </p:blipFill>
          <p:spPr>
            <a:xfrm>
              <a:off x="4838560" y="3106352"/>
              <a:ext cx="629661" cy="609349"/>
            </a:xfrm>
            <a:prstGeom prst="rect">
              <a:avLst/>
            </a:prstGeom>
          </p:spPr>
        </p:pic>
        <p:cxnSp>
          <p:nvCxnSpPr>
            <p:cNvPr id="25" name="Szögletes összekötő 61">
              <a:extLst>
                <a:ext uri="{FF2B5EF4-FFF2-40B4-BE49-F238E27FC236}">
                  <a16:creationId xmlns:a16="http://schemas.microsoft.com/office/drawing/2014/main" id="{F1E66166-36DA-41BA-A5EA-C9BB6316539C}"/>
                </a:ext>
              </a:extLst>
            </p:cNvPr>
            <p:cNvCxnSpPr/>
            <p:nvPr/>
          </p:nvCxnSpPr>
          <p:spPr>
            <a:xfrm flipV="1">
              <a:off x="5468221" y="2895190"/>
              <a:ext cx="1912091" cy="381828"/>
            </a:xfrm>
            <a:prstGeom prst="bentConnector3">
              <a:avLst>
                <a:gd name="adj1" fmla="val 11775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zögletes összekötő 62">
              <a:extLst>
                <a:ext uri="{FF2B5EF4-FFF2-40B4-BE49-F238E27FC236}">
                  <a16:creationId xmlns:a16="http://schemas.microsoft.com/office/drawing/2014/main" id="{202EDE02-DCA0-4595-8696-E929612A5F3D}"/>
                </a:ext>
              </a:extLst>
            </p:cNvPr>
            <p:cNvCxnSpPr/>
            <p:nvPr/>
          </p:nvCxnSpPr>
          <p:spPr>
            <a:xfrm>
              <a:off x="5468221" y="3540640"/>
              <a:ext cx="1912091" cy="293380"/>
            </a:xfrm>
            <a:prstGeom prst="bentConnector3">
              <a:avLst>
                <a:gd name="adj1" fmla="val 11277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7" name="Lekerekített téglalap 63">
              <a:extLst>
                <a:ext uri="{FF2B5EF4-FFF2-40B4-BE49-F238E27FC236}">
                  <a16:creationId xmlns:a16="http://schemas.microsoft.com/office/drawing/2014/main" id="{6332CA59-30F5-4C94-A3F1-077E4985C069}"/>
                </a:ext>
              </a:extLst>
            </p:cNvPr>
            <p:cNvSpPr/>
            <p:nvPr/>
          </p:nvSpPr>
          <p:spPr>
            <a:xfrm>
              <a:off x="5761779" y="2631568"/>
              <a:ext cx="1467920" cy="4618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dirty="0">
                  <a:solidFill>
                    <a:schemeClr val="tx1"/>
                  </a:solidFill>
                </a:rPr>
                <a:t>Active time: </a:t>
              </a:r>
              <a:r>
                <a:rPr lang="cs-CZ" sz="1200" dirty="0" smtClean="0">
                  <a:solidFill>
                    <a:schemeClr val="tx1"/>
                  </a:solidFill>
                </a:rPr>
                <a:t>10s</a:t>
              </a:r>
              <a:endParaRPr lang="hu-H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Lekerekített téglalap 63">
            <a:extLst>
              <a:ext uri="{FF2B5EF4-FFF2-40B4-BE49-F238E27FC236}">
                <a16:creationId xmlns:a16="http://schemas.microsoft.com/office/drawing/2014/main" id="{6332CA59-30F5-4C94-A3F1-077E4985C069}"/>
              </a:ext>
            </a:extLst>
          </p:cNvPr>
          <p:cNvSpPr/>
          <p:nvPr/>
        </p:nvSpPr>
        <p:spPr>
          <a:xfrm>
            <a:off x="6820521" y="3665749"/>
            <a:ext cx="1515713" cy="4355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>
                <a:solidFill>
                  <a:schemeClr val="tx1"/>
                </a:solidFill>
              </a:rPr>
              <a:t>Active time: </a:t>
            </a:r>
            <a:r>
              <a:rPr lang="cs-CZ" sz="1200" dirty="0" smtClean="0">
                <a:solidFill>
                  <a:schemeClr val="tx1"/>
                </a:solidFill>
              </a:rPr>
              <a:t>20s</a:t>
            </a:r>
            <a:endParaRPr lang="hu-H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8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609603"/>
            <a:ext cx="8839892" cy="1320795"/>
          </a:xfrm>
        </p:spPr>
        <p:txBody>
          <a:bodyPr/>
          <a:lstStyle/>
          <a:p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interpret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numeric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558212"/>
            <a:ext cx="9297092" cy="4483146"/>
          </a:xfrm>
        </p:spPr>
        <p:txBody>
          <a:bodyPr>
            <a:normAutofit/>
          </a:bodyPr>
          <a:lstStyle/>
          <a:p>
            <a:r>
              <a:rPr lang="cs-CZ" dirty="0" err="1"/>
              <a:t>Construct</a:t>
            </a:r>
            <a:r>
              <a:rPr lang="cs-CZ" dirty="0"/>
              <a:t> single (</a:t>
            </a:r>
            <a:r>
              <a:rPr lang="cs-CZ" dirty="0" err="1"/>
              <a:t>complex</a:t>
            </a:r>
            <a:r>
              <a:rPr lang="cs-CZ" dirty="0"/>
              <a:t>) </a:t>
            </a:r>
            <a:r>
              <a:rPr lang="cs-CZ" dirty="0" err="1">
                <a:solidFill>
                  <a:srgbClr val="92D050"/>
                </a:solidFill>
              </a:rPr>
              <a:t>implicit</a:t>
            </a:r>
            <a:r>
              <a:rPr lang="cs-CZ" dirty="0">
                <a:solidFill>
                  <a:srgbClr val="92D050"/>
                </a:solidFill>
              </a:rPr>
              <a:t> feedback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proxy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user preference</a:t>
            </a:r>
            <a:endParaRPr lang="cs-CZ" dirty="0">
              <a:solidFill>
                <a:srgbClr val="92D050"/>
              </a:solidFill>
            </a:endParaRPr>
          </a:p>
          <a:p>
            <a:pPr lvl="1"/>
            <a:r>
              <a:rPr lang="cs-CZ" dirty="0"/>
              <a:t>Standard </a:t>
            </a:r>
            <a:r>
              <a:rPr lang="cs-CZ" dirty="0" err="1"/>
              <a:t>recommender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afterwards</a:t>
            </a:r>
            <a:endParaRPr lang="cs-CZ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dirty="0" err="1"/>
              <a:t>Active</a:t>
            </a:r>
            <a:r>
              <a:rPr lang="cs-CZ" sz="1600" dirty="0"/>
              <a:t> </a:t>
            </a:r>
            <a:r>
              <a:rPr lang="cs-CZ" sz="1600" dirty="0" err="1"/>
              <a:t>dwell</a:t>
            </a:r>
            <a:r>
              <a:rPr lang="cs-CZ" sz="1600" dirty="0"/>
              <a:t> </a:t>
            </a:r>
            <a:r>
              <a:rPr lang="cs-CZ" sz="1600" dirty="0" err="1"/>
              <a:t>time</a:t>
            </a:r>
            <a:r>
              <a:rPr lang="cs-CZ" sz="1600" dirty="0"/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[not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confirmed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by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literature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Time </a:t>
            </a:r>
            <a:r>
              <a:rPr lang="cs-CZ" sz="1400" dirty="0" err="1"/>
              <a:t>spent</a:t>
            </a:r>
            <a:r>
              <a:rPr lang="cs-CZ" sz="1400" dirty="0"/>
              <a:t> on </a:t>
            </a:r>
            <a:r>
              <a:rPr lang="cs-CZ" sz="1400" dirty="0" err="1"/>
              <a:t>page</a:t>
            </a:r>
            <a:endParaRPr lang="cs-CZ" sz="1400" dirty="0"/>
          </a:p>
          <a:p>
            <a:pPr lvl="1">
              <a:lnSpc>
                <a:spcPct val="90000"/>
              </a:lnSpc>
            </a:pPr>
            <a:r>
              <a:rPr lang="cs-CZ" sz="1400" dirty="0"/>
              <a:t>But </a:t>
            </a:r>
            <a:r>
              <a:rPr lang="cs-CZ" sz="1400" dirty="0" err="1"/>
              <a:t>counted</a:t>
            </a:r>
            <a:r>
              <a:rPr lang="cs-CZ" sz="1400" dirty="0"/>
              <a:t> </a:t>
            </a:r>
            <a:r>
              <a:rPr lang="cs-CZ" sz="1400" dirty="0" err="1"/>
              <a:t>only</a:t>
            </a:r>
            <a:r>
              <a:rPr lang="cs-CZ" sz="1400" dirty="0"/>
              <a:t> </a:t>
            </a:r>
            <a:r>
              <a:rPr lang="cs-CZ" sz="1400" dirty="0" err="1"/>
              <a:t>if</a:t>
            </a:r>
            <a:r>
              <a:rPr lang="cs-CZ" sz="1400" dirty="0"/>
              <a:t> </a:t>
            </a:r>
            <a:r>
              <a:rPr lang="cs-CZ" sz="1400" dirty="0" err="1"/>
              <a:t>some</a:t>
            </a:r>
            <a:r>
              <a:rPr lang="cs-CZ" sz="1400" dirty="0"/>
              <a:t> </a:t>
            </a:r>
            <a:r>
              <a:rPr lang="cs-CZ" sz="1400" dirty="0" err="1"/>
              <a:t>other</a:t>
            </a:r>
            <a:r>
              <a:rPr lang="cs-CZ" sz="1400" dirty="0"/>
              <a:t> </a:t>
            </a:r>
            <a:r>
              <a:rPr lang="cs-CZ" sz="1400" dirty="0" err="1"/>
              <a:t>events</a:t>
            </a:r>
            <a:r>
              <a:rPr lang="cs-CZ" sz="1400" dirty="0"/>
              <a:t> are </a:t>
            </a:r>
            <a:r>
              <a:rPr lang="cs-CZ" sz="1400" dirty="0" err="1"/>
              <a:t>detected</a:t>
            </a:r>
            <a:r>
              <a:rPr lang="cs-CZ" sz="1400" dirty="0"/>
              <a:t> in </a:t>
            </a:r>
            <a:r>
              <a:rPr lang="cs-CZ" sz="1400" dirty="0" err="1"/>
              <a:t>close</a:t>
            </a:r>
            <a:r>
              <a:rPr lang="cs-CZ" sz="1400" dirty="0"/>
              <a:t> </a:t>
            </a:r>
            <a:r>
              <a:rPr lang="cs-CZ" sz="1400" dirty="0" err="1"/>
              <a:t>temporal</a:t>
            </a:r>
            <a:r>
              <a:rPr lang="cs-CZ" sz="1400" dirty="0"/>
              <a:t> </a:t>
            </a:r>
            <a:r>
              <a:rPr lang="cs-CZ" sz="1400" dirty="0" err="1"/>
              <a:t>proximity</a:t>
            </a:r>
            <a:r>
              <a:rPr lang="cs-CZ" sz="1400" dirty="0"/>
              <a:t> =&gt; user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active</a:t>
            </a:r>
            <a:endParaRPr lang="cs-CZ" sz="14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</p:txBody>
      </p:sp>
      <p:grpSp>
        <p:nvGrpSpPr>
          <p:cNvPr id="4" name="Csoportba foglalás 53">
            <a:extLst>
              <a:ext uri="{FF2B5EF4-FFF2-40B4-BE49-F238E27FC236}">
                <a16:creationId xmlns:a16="http://schemas.microsoft.com/office/drawing/2014/main" id="{EC287AEA-7601-46CC-BC65-A74258A68A7F}"/>
              </a:ext>
            </a:extLst>
          </p:cNvPr>
          <p:cNvGrpSpPr/>
          <p:nvPr/>
        </p:nvGrpSpPr>
        <p:grpSpPr>
          <a:xfrm>
            <a:off x="677332" y="2614422"/>
            <a:ext cx="3988436" cy="1629156"/>
            <a:chOff x="2934227" y="2375908"/>
            <a:chExt cx="3988436" cy="1629156"/>
          </a:xfrm>
        </p:grpSpPr>
        <p:pic>
          <p:nvPicPr>
            <p:cNvPr id="5" name="Picture 4" descr="Výsledek obrázku pro spreadsheet icon">
              <a:extLst>
                <a:ext uri="{FF2B5EF4-FFF2-40B4-BE49-F238E27FC236}">
                  <a16:creationId xmlns:a16="http://schemas.microsoft.com/office/drawing/2014/main" id="{EB237540-BBE7-4A53-94BA-1D8AF9C1FC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6300192" y="2375908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Výsledek obrázku pro spreadsheet icon">
              <a:extLst>
                <a:ext uri="{FF2B5EF4-FFF2-40B4-BE49-F238E27FC236}">
                  <a16:creationId xmlns:a16="http://schemas.microsoft.com/office/drawing/2014/main" id="{6099123C-A972-4B0D-A596-4EC8D2A995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6300192" y="3333668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Kép 27">
              <a:extLst>
                <a:ext uri="{FF2B5EF4-FFF2-40B4-BE49-F238E27FC236}">
                  <a16:creationId xmlns:a16="http://schemas.microsoft.com/office/drawing/2014/main" id="{E7D2C564-D138-4E4B-90B7-E59375ECD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783" t="8001" r="74805" b="50000"/>
            <a:stretch/>
          </p:blipFill>
          <p:spPr>
            <a:xfrm>
              <a:off x="2934227" y="2922704"/>
              <a:ext cx="629661" cy="609349"/>
            </a:xfrm>
            <a:prstGeom prst="rect">
              <a:avLst/>
            </a:prstGeom>
          </p:spPr>
        </p:pic>
        <p:cxnSp>
          <p:nvCxnSpPr>
            <p:cNvPr id="8" name="Szögletes összekötő 29">
              <a:extLst>
                <a:ext uri="{FF2B5EF4-FFF2-40B4-BE49-F238E27FC236}">
                  <a16:creationId xmlns:a16="http://schemas.microsoft.com/office/drawing/2014/main" id="{8AB550FA-EA3A-411F-B447-1A58B1BE7F3C}"/>
                </a:ext>
              </a:extLst>
            </p:cNvPr>
            <p:cNvCxnSpPr/>
            <p:nvPr/>
          </p:nvCxnSpPr>
          <p:spPr>
            <a:xfrm flipV="1">
              <a:off x="3563888" y="2708920"/>
              <a:ext cx="2736304" cy="384450"/>
            </a:xfrm>
            <a:prstGeom prst="bentConnector3">
              <a:avLst>
                <a:gd name="adj1" fmla="val 13798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zögletes összekötő 34">
              <a:extLst>
                <a:ext uri="{FF2B5EF4-FFF2-40B4-BE49-F238E27FC236}">
                  <a16:creationId xmlns:a16="http://schemas.microsoft.com/office/drawing/2014/main" id="{F86745DC-B332-4C7B-B775-BC089698209C}"/>
                </a:ext>
              </a:extLst>
            </p:cNvPr>
            <p:cNvCxnSpPr/>
            <p:nvPr/>
          </p:nvCxnSpPr>
          <p:spPr>
            <a:xfrm>
              <a:off x="3563888" y="3356992"/>
              <a:ext cx="2736304" cy="288032"/>
            </a:xfrm>
            <a:prstGeom prst="bentConnector3">
              <a:avLst>
                <a:gd name="adj1" fmla="val 13798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Lekerekített téglalap 33">
              <a:extLst>
                <a:ext uri="{FF2B5EF4-FFF2-40B4-BE49-F238E27FC236}">
                  <a16:creationId xmlns:a16="http://schemas.microsoft.com/office/drawing/2014/main" id="{0C29F5E5-CD93-47DA-A1E7-504115DEC723}"/>
                </a:ext>
              </a:extLst>
            </p:cNvPr>
            <p:cNvSpPr/>
            <p:nvPr/>
          </p:nvSpPr>
          <p:spPr>
            <a:xfrm>
              <a:off x="4060305" y="2411808"/>
              <a:ext cx="1959496" cy="6815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dirty="0">
                  <a:solidFill>
                    <a:schemeClr val="tx1"/>
                  </a:solidFill>
                </a:rPr>
                <a:t>Dwell time: 10s</a:t>
              </a:r>
            </a:p>
            <a:p>
              <a:r>
                <a:rPr lang="cs-CZ" sz="1200" dirty="0">
                  <a:solidFill>
                    <a:schemeClr val="tx1"/>
                  </a:solidFill>
                </a:rPr>
                <a:t>Scrolling: 100px</a:t>
              </a:r>
            </a:p>
            <a:p>
              <a:r>
                <a:rPr lang="cs-CZ" sz="1200" dirty="0">
                  <a:solidFill>
                    <a:schemeClr val="tx1"/>
                  </a:solidFill>
                </a:rPr>
                <a:t>Mouse movement:250px</a:t>
              </a:r>
              <a:endParaRPr lang="hu-HU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Lekerekített téglalap 46">
              <a:extLst>
                <a:ext uri="{FF2B5EF4-FFF2-40B4-BE49-F238E27FC236}">
                  <a16:creationId xmlns:a16="http://schemas.microsoft.com/office/drawing/2014/main" id="{5C53DED6-BF41-4DBE-8364-84FBB5C8D45C}"/>
                </a:ext>
              </a:extLst>
            </p:cNvPr>
            <p:cNvSpPr/>
            <p:nvPr/>
          </p:nvSpPr>
          <p:spPr>
            <a:xfrm>
              <a:off x="4060305" y="3323503"/>
              <a:ext cx="1959496" cy="6815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dirty="0">
                  <a:solidFill>
                    <a:schemeClr val="tx1"/>
                  </a:solidFill>
                </a:rPr>
                <a:t>Dwell time: 100s</a:t>
              </a:r>
            </a:p>
            <a:p>
              <a:r>
                <a:rPr lang="cs-CZ" sz="1200" dirty="0">
                  <a:solidFill>
                    <a:schemeClr val="tx1"/>
                  </a:solidFill>
                </a:rPr>
                <a:t>Scrolling: 200px</a:t>
              </a:r>
            </a:p>
            <a:p>
              <a:r>
                <a:rPr lang="cs-CZ" sz="1200" dirty="0">
                  <a:solidFill>
                    <a:schemeClr val="tx1"/>
                  </a:solidFill>
                </a:rPr>
                <a:t>Mouse movement:450px</a:t>
              </a:r>
              <a:endParaRPr lang="hu-HU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Csoportba foglalás 4096">
            <a:extLst>
              <a:ext uri="{FF2B5EF4-FFF2-40B4-BE49-F238E27FC236}">
                <a16:creationId xmlns:a16="http://schemas.microsoft.com/office/drawing/2014/main" id="{238701F2-E1FD-4D18-AF92-9EC96DD23271}"/>
              </a:ext>
            </a:extLst>
          </p:cNvPr>
          <p:cNvGrpSpPr/>
          <p:nvPr/>
        </p:nvGrpSpPr>
        <p:grpSpPr>
          <a:xfrm>
            <a:off x="5913797" y="2648097"/>
            <a:ext cx="3194995" cy="1583091"/>
            <a:chOff x="4838560" y="2605886"/>
            <a:chExt cx="3194995" cy="1583091"/>
          </a:xfrm>
        </p:grpSpPr>
        <p:pic>
          <p:nvPicPr>
            <p:cNvPr id="13" name="Picture 4" descr="Výsledek obrázku pro spreadsheet icon">
              <a:extLst>
                <a:ext uri="{FF2B5EF4-FFF2-40B4-BE49-F238E27FC236}">
                  <a16:creationId xmlns:a16="http://schemas.microsoft.com/office/drawing/2014/main" id="{8458003C-363B-43AE-AD3F-A8D8038077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7411083" y="2605886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Výsledek obrázku pro spreadsheet icon">
              <a:extLst>
                <a:ext uri="{FF2B5EF4-FFF2-40B4-BE49-F238E27FC236}">
                  <a16:creationId xmlns:a16="http://schemas.microsoft.com/office/drawing/2014/main" id="{6175C772-DC29-4D4D-9667-CE6A63C7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7411084" y="3517581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Kép 60">
              <a:extLst>
                <a:ext uri="{FF2B5EF4-FFF2-40B4-BE49-F238E27FC236}">
                  <a16:creationId xmlns:a16="http://schemas.microsoft.com/office/drawing/2014/main" id="{A9E37C73-A9F0-4687-8939-DFE46C4499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783" t="8001" r="74805" b="50000"/>
            <a:stretch/>
          </p:blipFill>
          <p:spPr>
            <a:xfrm>
              <a:off x="4838560" y="3106352"/>
              <a:ext cx="629661" cy="609349"/>
            </a:xfrm>
            <a:prstGeom prst="rect">
              <a:avLst/>
            </a:prstGeom>
          </p:spPr>
        </p:pic>
        <p:cxnSp>
          <p:nvCxnSpPr>
            <p:cNvPr id="16" name="Szögletes összekötő 61">
              <a:extLst>
                <a:ext uri="{FF2B5EF4-FFF2-40B4-BE49-F238E27FC236}">
                  <a16:creationId xmlns:a16="http://schemas.microsoft.com/office/drawing/2014/main" id="{F1E66166-36DA-41BA-A5EA-C9BB6316539C}"/>
                </a:ext>
              </a:extLst>
            </p:cNvPr>
            <p:cNvCxnSpPr/>
            <p:nvPr/>
          </p:nvCxnSpPr>
          <p:spPr>
            <a:xfrm flipV="1">
              <a:off x="5468221" y="2895190"/>
              <a:ext cx="1912091" cy="381828"/>
            </a:xfrm>
            <a:prstGeom prst="bentConnector3">
              <a:avLst>
                <a:gd name="adj1" fmla="val 18119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zögletes összekötő 62">
              <a:extLst>
                <a:ext uri="{FF2B5EF4-FFF2-40B4-BE49-F238E27FC236}">
                  <a16:creationId xmlns:a16="http://schemas.microsoft.com/office/drawing/2014/main" id="{202EDE02-DCA0-4595-8696-E929612A5F3D}"/>
                </a:ext>
              </a:extLst>
            </p:cNvPr>
            <p:cNvCxnSpPr/>
            <p:nvPr/>
          </p:nvCxnSpPr>
          <p:spPr>
            <a:xfrm>
              <a:off x="5468221" y="3540640"/>
              <a:ext cx="1912091" cy="293380"/>
            </a:xfrm>
            <a:prstGeom prst="bentConnector3">
              <a:avLst>
                <a:gd name="adj1" fmla="val 17621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Lekerekített téglalap 63">
              <a:extLst>
                <a:ext uri="{FF2B5EF4-FFF2-40B4-BE49-F238E27FC236}">
                  <a16:creationId xmlns:a16="http://schemas.microsoft.com/office/drawing/2014/main" id="{6332CA59-30F5-4C94-A3F1-077E4985C069}"/>
                </a:ext>
              </a:extLst>
            </p:cNvPr>
            <p:cNvSpPr/>
            <p:nvPr/>
          </p:nvSpPr>
          <p:spPr>
            <a:xfrm>
              <a:off x="5964638" y="2708920"/>
              <a:ext cx="1155638" cy="3844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400" dirty="0">
                  <a:solidFill>
                    <a:schemeClr val="tx1"/>
                  </a:solidFill>
                </a:rPr>
                <a:t>Rating: 0.2</a:t>
              </a:r>
              <a:endParaRPr lang="hu-HU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Lekerekített téglalap 64">
              <a:extLst>
                <a:ext uri="{FF2B5EF4-FFF2-40B4-BE49-F238E27FC236}">
                  <a16:creationId xmlns:a16="http://schemas.microsoft.com/office/drawing/2014/main" id="{F2D45351-0F72-4BDA-B475-DF8AD914BA49}"/>
                </a:ext>
              </a:extLst>
            </p:cNvPr>
            <p:cNvSpPr/>
            <p:nvPr/>
          </p:nvSpPr>
          <p:spPr>
            <a:xfrm>
              <a:off x="5964638" y="3645024"/>
              <a:ext cx="1155638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400" dirty="0">
                  <a:solidFill>
                    <a:schemeClr val="tx1"/>
                  </a:solidFill>
                </a:rPr>
                <a:t>Rating: 0.8</a:t>
              </a:r>
              <a:endParaRPr lang="hu-H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Jobbra nyíl 4100">
            <a:extLst>
              <a:ext uri="{FF2B5EF4-FFF2-40B4-BE49-F238E27FC236}">
                <a16:creationId xmlns:a16="http://schemas.microsoft.com/office/drawing/2014/main" id="{D6602665-F154-4221-9C4E-1236FE2F7C01}"/>
              </a:ext>
            </a:extLst>
          </p:cNvPr>
          <p:cNvSpPr/>
          <p:nvPr/>
        </p:nvSpPr>
        <p:spPr>
          <a:xfrm>
            <a:off x="4946160" y="3025435"/>
            <a:ext cx="707601" cy="901564"/>
          </a:xfrm>
          <a:prstGeom prst="rightArrow">
            <a:avLst>
              <a:gd name="adj1" fmla="val 50000"/>
              <a:gd name="adj2" fmla="val 6590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4F17ED-DD89-4502-96CB-2BF2C2DF7941}"/>
              </a:ext>
            </a:extLst>
          </p:cNvPr>
          <p:cNvSpPr txBox="1"/>
          <p:nvPr/>
        </p:nvSpPr>
        <p:spPr>
          <a:xfrm rot="20503516">
            <a:off x="256689" y="2859968"/>
            <a:ext cx="10084768" cy="1200329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7200" b="1" i="1" dirty="0" err="1">
                <a:solidFill>
                  <a:srgbClr val="FF0000"/>
                </a:solidFill>
              </a:rPr>
              <a:t>Is</a:t>
            </a:r>
            <a:r>
              <a:rPr lang="cs-CZ" sz="7200" b="1" i="1" dirty="0">
                <a:solidFill>
                  <a:srgbClr val="FF0000"/>
                </a:solidFill>
              </a:rPr>
              <a:t> </a:t>
            </a:r>
            <a:r>
              <a:rPr lang="cs-CZ" sz="7200" b="1" i="1" dirty="0" err="1">
                <a:solidFill>
                  <a:srgbClr val="FF0000"/>
                </a:solidFill>
              </a:rPr>
              <a:t>that</a:t>
            </a:r>
            <a:r>
              <a:rPr lang="cs-CZ" sz="7200" b="1" i="1" dirty="0">
                <a:solidFill>
                  <a:srgbClr val="FF0000"/>
                </a:solidFill>
              </a:rPr>
              <a:t> </a:t>
            </a:r>
            <a:r>
              <a:rPr lang="cs-CZ" sz="7200" b="1" i="1" dirty="0" err="1">
                <a:solidFill>
                  <a:srgbClr val="FF0000"/>
                </a:solidFill>
              </a:rPr>
              <a:t>all</a:t>
            </a:r>
            <a:r>
              <a:rPr lang="cs-CZ" sz="7200" b="1" i="1" dirty="0">
                <a:solidFill>
                  <a:srgbClr val="FF0000"/>
                </a:solidFill>
              </a:rPr>
              <a:t> </a:t>
            </a:r>
            <a:r>
              <a:rPr lang="cs-CZ" sz="7200" b="1" i="1" dirty="0" err="1">
                <a:solidFill>
                  <a:srgbClr val="FF0000"/>
                </a:solidFill>
              </a:rPr>
              <a:t>we</a:t>
            </a:r>
            <a:r>
              <a:rPr lang="cs-CZ" sz="7200" b="1" i="1" dirty="0">
                <a:solidFill>
                  <a:srgbClr val="FF0000"/>
                </a:solidFill>
              </a:rPr>
              <a:t> </a:t>
            </a:r>
            <a:r>
              <a:rPr lang="cs-CZ" sz="7200" b="1" i="1" dirty="0" err="1">
                <a:solidFill>
                  <a:srgbClr val="FF0000"/>
                </a:solidFill>
              </a:rPr>
              <a:t>can</a:t>
            </a:r>
            <a:r>
              <a:rPr lang="cs-CZ" sz="7200" b="1" i="1" dirty="0">
                <a:solidFill>
                  <a:srgbClr val="FF0000"/>
                </a:solidFill>
              </a:rPr>
              <a:t> do?</a:t>
            </a:r>
          </a:p>
        </p:txBody>
      </p:sp>
    </p:spTree>
    <p:extLst>
      <p:ext uri="{BB962C8B-B14F-4D97-AF65-F5344CB8AC3E}">
        <p14:creationId xmlns:p14="http://schemas.microsoft.com/office/powerpoint/2010/main" val="2931040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677332" y="609603"/>
            <a:ext cx="10101158" cy="1320795"/>
          </a:xfrm>
        </p:spPr>
        <p:txBody>
          <a:bodyPr/>
          <a:lstStyle/>
          <a:p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How to interpret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numeric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hu-HU" dirty="0"/>
          </a:p>
        </p:txBody>
      </p:sp>
      <p:sp>
        <p:nvSpPr>
          <p:cNvPr id="17" name="Tartalom helye 16"/>
          <p:cNvSpPr>
            <a:spLocks noGrp="1"/>
          </p:cNvSpPr>
          <p:nvPr>
            <p:ph sz="quarter" idx="4"/>
          </p:nvPr>
        </p:nvSpPr>
        <p:spPr>
          <a:xfrm>
            <a:off x="811530" y="1628801"/>
            <a:ext cx="9399271" cy="4497363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i="1" dirty="0" err="1">
                <a:solidFill>
                  <a:srgbClr val="FF9900"/>
                </a:solidFill>
              </a:rPr>
              <a:t>Is</a:t>
            </a:r>
            <a:r>
              <a:rPr lang="cs-CZ" sz="3600" i="1" dirty="0">
                <a:solidFill>
                  <a:srgbClr val="FF9900"/>
                </a:solidFill>
              </a:rPr>
              <a:t> </a:t>
            </a:r>
            <a:r>
              <a:rPr lang="cs-CZ" sz="3600" i="1" dirty="0" err="1">
                <a:solidFill>
                  <a:srgbClr val="FF9900"/>
                </a:solidFill>
              </a:rPr>
              <a:t>that</a:t>
            </a:r>
            <a:r>
              <a:rPr lang="cs-CZ" sz="3600" i="1" dirty="0">
                <a:solidFill>
                  <a:srgbClr val="FF9900"/>
                </a:solidFill>
              </a:rPr>
              <a:t> </a:t>
            </a:r>
            <a:r>
              <a:rPr lang="cs-CZ" sz="3600" i="1" dirty="0" err="1">
                <a:solidFill>
                  <a:srgbClr val="FF9900"/>
                </a:solidFill>
              </a:rPr>
              <a:t>all</a:t>
            </a:r>
            <a:r>
              <a:rPr lang="cs-CZ" sz="3600" i="1" dirty="0">
                <a:solidFill>
                  <a:srgbClr val="FF9900"/>
                </a:solidFill>
              </a:rPr>
              <a:t> </a:t>
            </a:r>
            <a:r>
              <a:rPr lang="cs-CZ" sz="3600" i="1" dirty="0" err="1">
                <a:solidFill>
                  <a:srgbClr val="FF9900"/>
                </a:solidFill>
              </a:rPr>
              <a:t>we</a:t>
            </a:r>
            <a:r>
              <a:rPr lang="cs-CZ" sz="3600" i="1" dirty="0">
                <a:solidFill>
                  <a:srgbClr val="FF9900"/>
                </a:solidFill>
              </a:rPr>
              <a:t> </a:t>
            </a:r>
            <a:r>
              <a:rPr lang="cs-CZ" sz="3600" i="1" dirty="0" err="1">
                <a:solidFill>
                  <a:srgbClr val="FF9900"/>
                </a:solidFill>
              </a:rPr>
              <a:t>can</a:t>
            </a:r>
            <a:r>
              <a:rPr lang="cs-CZ" sz="3600" i="1" dirty="0">
                <a:solidFill>
                  <a:srgbClr val="FF9900"/>
                </a:solidFill>
              </a:rPr>
              <a:t> do?</a:t>
            </a: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Negative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Implicit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Feedback</a:t>
            </a:r>
          </a:p>
          <a:p>
            <a:pPr lvl="1"/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Low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values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feedback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features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particular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object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Implicit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feedback on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object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’s categories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Context of User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Feedback</a:t>
            </a:r>
            <a:endParaRPr lang="cs-C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Same values may have different meanings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cs-CZ" sz="1400" i="1" dirty="0">
              <a:solidFill>
                <a:srgbClr val="FF9900"/>
              </a:solidFill>
            </a:endParaRPr>
          </a:p>
          <a:p>
            <a:endParaRPr lang="cs-CZ" sz="2800" i="1" dirty="0">
              <a:solidFill>
                <a:srgbClr val="FF99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PPI 2017, Stuttgart, Germany</a:t>
            </a:r>
            <a:endParaRPr lang="en-GB" altLang="en-US" dirty="0"/>
          </a:p>
        </p:txBody>
      </p:sp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Peska, Vojtas: Towards Complex User Feedback and Presentation Context in Recommender Systems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07B0957-0EE7-4B4B-9E52-1A0ECA4F619A}" type="slidenum">
              <a:rPr lang="en-GB" altLang="en-US" smtClean="0"/>
              <a:pPr>
                <a:defRPr/>
              </a:pPr>
              <a:t>16</a:t>
            </a:fld>
            <a:endParaRPr lang="en-GB" altLang="en-US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981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2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Context of user feedback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PPI 2017, Stuttgart, Germany</a:t>
            </a:r>
            <a:endParaRPr lang="en-GB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Peska, Vojtas: Towards Complex User Feedback and Presentation Context in Recommender Systems</a:t>
            </a:r>
            <a:endParaRPr lang="en-GB" alt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DF7ED5B-E987-4949-AEA9-420F79658262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805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Peska, Vojtas: Towards Complex User Feedback and Presentation Context in Recommender Systems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8D729-4E8C-463E-980F-3F838ACB8E24}" type="slidenum">
              <a:rPr lang="en-GB" altLang="en-US" smtClean="0"/>
              <a:pPr>
                <a:defRPr/>
              </a:pPr>
              <a:t>18</a:t>
            </a:fld>
            <a:endParaRPr lang="en-GB" altLang="en-US">
              <a:latin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PPI 2017, Stuttgart, Germany</a:t>
            </a:r>
            <a:endParaRPr lang="en-GB" altLang="en-US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7D4A3D3C-BFC6-467F-A337-94D8F011CA93}"/>
              </a:ext>
            </a:extLst>
          </p:cNvPr>
          <p:cNvGrpSpPr/>
          <p:nvPr/>
        </p:nvGrpSpPr>
        <p:grpSpPr>
          <a:xfrm>
            <a:off x="9276365" y="1570599"/>
            <a:ext cx="2825181" cy="2518799"/>
            <a:chOff x="7761053" y="2560739"/>
            <a:chExt cx="2825181" cy="2518799"/>
          </a:xfrm>
        </p:grpSpPr>
        <p:pic>
          <p:nvPicPr>
            <p:cNvPr id="23" name="Obrázek 1"/>
            <p:cNvPicPr>
              <a:picLocks noChangeAspect="1"/>
            </p:cNvPicPr>
            <p:nvPr/>
          </p:nvPicPr>
          <p:blipFill rotWithShape="1">
            <a:blip r:embed="rId3" cstate="print"/>
            <a:srcRect l="16409" t="5478" r="17853" b="25323"/>
            <a:stretch/>
          </p:blipFill>
          <p:spPr>
            <a:xfrm>
              <a:off x="7824192" y="2636912"/>
              <a:ext cx="1368152" cy="1080120"/>
            </a:xfrm>
            <a:prstGeom prst="rect">
              <a:avLst/>
            </a:prstGeom>
          </p:spPr>
        </p:pic>
        <p:pic>
          <p:nvPicPr>
            <p:cNvPr id="28" name="Obrázek 2"/>
            <p:cNvPicPr>
              <a:picLocks noChangeAspect="1"/>
            </p:cNvPicPr>
            <p:nvPr/>
          </p:nvPicPr>
          <p:blipFill rotWithShape="1">
            <a:blip r:embed="rId4" cstate="print"/>
            <a:srcRect l="16925" t="5419" r="17415" b="7126"/>
            <a:stretch/>
          </p:blipFill>
          <p:spPr>
            <a:xfrm>
              <a:off x="9264353" y="2617868"/>
              <a:ext cx="1244198" cy="1208696"/>
            </a:xfrm>
            <a:prstGeom prst="rect">
              <a:avLst/>
            </a:prstGeom>
          </p:spPr>
        </p:pic>
        <p:pic>
          <p:nvPicPr>
            <p:cNvPr id="29" name="Obrázek 3"/>
            <p:cNvPicPr>
              <a:picLocks noChangeAspect="1"/>
            </p:cNvPicPr>
            <p:nvPr/>
          </p:nvPicPr>
          <p:blipFill rotWithShape="1">
            <a:blip r:embed="rId5" cstate="print"/>
            <a:srcRect l="16397" t="5460" r="17453" b="7234"/>
            <a:stretch/>
          </p:blipFill>
          <p:spPr>
            <a:xfrm>
              <a:off x="9257210" y="3777732"/>
              <a:ext cx="1249511" cy="1229796"/>
            </a:xfrm>
            <a:prstGeom prst="rect">
              <a:avLst/>
            </a:prstGeom>
          </p:spPr>
        </p:pic>
        <p:sp>
          <p:nvSpPr>
            <p:cNvPr id="30" name="Téglalap 1"/>
            <p:cNvSpPr/>
            <p:nvPr/>
          </p:nvSpPr>
          <p:spPr>
            <a:xfrm>
              <a:off x="7833061" y="2632747"/>
              <a:ext cx="1359283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hu-HU" sz="2400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A</a:t>
              </a:r>
            </a:p>
          </p:txBody>
        </p:sp>
        <p:sp>
          <p:nvSpPr>
            <p:cNvPr id="31" name="Téglalap 6"/>
            <p:cNvSpPr/>
            <p:nvPr/>
          </p:nvSpPr>
          <p:spPr>
            <a:xfrm>
              <a:off x="9264351" y="2632748"/>
              <a:ext cx="1242370" cy="23747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hu-HU" sz="2400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B</a:t>
              </a:r>
            </a:p>
          </p:txBody>
        </p:sp>
        <p:sp>
          <p:nvSpPr>
            <p:cNvPr id="32" name="Téglalap 2"/>
            <p:cNvSpPr/>
            <p:nvPr/>
          </p:nvSpPr>
          <p:spPr>
            <a:xfrm>
              <a:off x="7761053" y="2560739"/>
              <a:ext cx="2818657" cy="1193817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Téglalap 2"/>
            <p:cNvSpPr/>
            <p:nvPr/>
          </p:nvSpPr>
          <p:spPr>
            <a:xfrm>
              <a:off x="7767577" y="3760325"/>
              <a:ext cx="2818657" cy="131921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856527" y="1420640"/>
            <a:ext cx="9354273" cy="4691830"/>
          </a:xfrm>
          <a:noFill/>
        </p:spPr>
        <p:txBody>
          <a:bodyPr/>
          <a:lstStyle/>
          <a:p>
            <a:pPr marL="571500" indent="-571500"/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Context of the user</a:t>
            </a:r>
          </a:p>
          <a:p>
            <a:pPr marL="920750" lvl="1" indent="-571500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Location, Mood, Seasonality...</a:t>
            </a:r>
          </a:p>
          <a:p>
            <a:pPr marL="920750" lvl="1" indent="-571500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Can affect user preference</a:t>
            </a:r>
          </a:p>
          <a:p>
            <a:pPr marL="920750" lvl="1" indent="-571500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Out of scope of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paper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(and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lecture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)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/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Context of device and page</a:t>
            </a: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20750" lvl="1" indent="-571500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Page and browser dimensions</a:t>
            </a:r>
          </a:p>
          <a:p>
            <a:pPr marL="920750" lvl="1" indent="-571500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Page complexity (amount of text, links, images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,..., 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https://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aclanthology.org/N04-1025.pdf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20750" lvl="1" indent="-571500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Device type</a:t>
            </a:r>
          </a:p>
          <a:p>
            <a:pPr marL="920750" lvl="1" indent="-571500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Datetime</a:t>
            </a:r>
          </a:p>
          <a:p>
            <a:pPr marL="920750" lvl="1" indent="-571500"/>
            <a:r>
              <a:rPr lang="cs-CZ" i="1" dirty="0">
                <a:solidFill>
                  <a:srgbClr val="99CC00"/>
                </a:solidFill>
              </a:rPr>
              <a:t>Can affect percieved values of the user feedback</a:t>
            </a:r>
          </a:p>
          <a:p>
            <a:pPr marL="349250" lvl="1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8767D9B-45C3-4CF2-B9BD-99020A793716}"/>
              </a:ext>
            </a:extLst>
          </p:cNvPr>
          <p:cNvGrpSpPr/>
          <p:nvPr/>
        </p:nvGrpSpPr>
        <p:grpSpPr>
          <a:xfrm>
            <a:off x="1981200" y="5239696"/>
            <a:ext cx="8429849" cy="1022733"/>
            <a:chOff x="1698599" y="5089738"/>
            <a:chExt cx="8429849" cy="1022733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 rotWithShape="1">
            <a:blip r:embed="rId7" cstate="print"/>
            <a:srcRect l="25982" t="22700" r="52362" b="65400"/>
            <a:stretch/>
          </p:blipFill>
          <p:spPr>
            <a:xfrm>
              <a:off x="1989184" y="5377259"/>
              <a:ext cx="2378625" cy="735211"/>
            </a:xfrm>
            <a:prstGeom prst="rect">
              <a:avLst/>
            </a:prstGeom>
          </p:spPr>
        </p:pic>
        <p:pic>
          <p:nvPicPr>
            <p:cNvPr id="34" name="Kép 33"/>
            <p:cNvPicPr>
              <a:picLocks noChangeAspect="1"/>
            </p:cNvPicPr>
            <p:nvPr/>
          </p:nvPicPr>
          <p:blipFill rotWithShape="1">
            <a:blip r:embed="rId7" cstate="print"/>
            <a:srcRect l="26142" t="35928" r="40997" b="52172"/>
            <a:stretch/>
          </p:blipFill>
          <p:spPr>
            <a:xfrm>
              <a:off x="6258630" y="5377259"/>
              <a:ext cx="3609399" cy="735211"/>
            </a:xfrm>
            <a:prstGeom prst="rect">
              <a:avLst/>
            </a:prstGeom>
          </p:spPr>
        </p:pic>
        <p:sp>
          <p:nvSpPr>
            <p:cNvPr id="11" name="Téglalap 10"/>
            <p:cNvSpPr/>
            <p:nvPr/>
          </p:nvSpPr>
          <p:spPr>
            <a:xfrm>
              <a:off x="1981201" y="5362708"/>
              <a:ext cx="3883383" cy="749763"/>
            </a:xfrm>
            <a:prstGeom prst="rect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Téglalap 34"/>
            <p:cNvSpPr/>
            <p:nvPr/>
          </p:nvSpPr>
          <p:spPr>
            <a:xfrm>
              <a:off x="6240016" y="5362707"/>
              <a:ext cx="3888432" cy="749763"/>
            </a:xfrm>
            <a:prstGeom prst="rect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Ellipszis 46"/>
            <p:cNvSpPr/>
            <p:nvPr/>
          </p:nvSpPr>
          <p:spPr>
            <a:xfrm>
              <a:off x="5998359" y="5105566"/>
              <a:ext cx="550238" cy="56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Kör 35"/>
            <p:cNvSpPr/>
            <p:nvPr/>
          </p:nvSpPr>
          <p:spPr>
            <a:xfrm>
              <a:off x="5990879" y="5130311"/>
              <a:ext cx="535917" cy="521533"/>
            </a:xfrm>
            <a:prstGeom prst="pie">
              <a:avLst>
                <a:gd name="adj1" fmla="val 16299085"/>
                <a:gd name="adj2" fmla="val 184589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5" name="Szalagív 14"/>
            <p:cNvSpPr/>
            <p:nvPr/>
          </p:nvSpPr>
          <p:spPr>
            <a:xfrm>
              <a:off x="6020160" y="5137759"/>
              <a:ext cx="506636" cy="506636"/>
            </a:xfrm>
            <a:prstGeom prst="blockArc">
              <a:avLst>
                <a:gd name="adj1" fmla="val 1974340"/>
                <a:gd name="adj2" fmla="val 15215946"/>
                <a:gd name="adj3" fmla="val 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0" name="Ellipszis 19"/>
            <p:cNvSpPr/>
            <p:nvPr/>
          </p:nvSpPr>
          <p:spPr>
            <a:xfrm>
              <a:off x="6251800" y="5089738"/>
              <a:ext cx="55141" cy="5334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Háromszög 21"/>
            <p:cNvSpPr/>
            <p:nvPr/>
          </p:nvSpPr>
          <p:spPr>
            <a:xfrm rot="7200000">
              <a:off x="6322251" y="5333131"/>
              <a:ext cx="55141" cy="218424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" name="Csoportba foglalás 1"/>
            <p:cNvGrpSpPr/>
            <p:nvPr/>
          </p:nvGrpSpPr>
          <p:grpSpPr>
            <a:xfrm>
              <a:off x="1698599" y="5119108"/>
              <a:ext cx="569064" cy="573197"/>
              <a:chOff x="174599" y="5119107"/>
              <a:chExt cx="569064" cy="573197"/>
            </a:xfrm>
          </p:grpSpPr>
          <p:sp>
            <p:nvSpPr>
              <p:cNvPr id="37" name="Ellipszis 36"/>
              <p:cNvSpPr/>
              <p:nvPr/>
            </p:nvSpPr>
            <p:spPr>
              <a:xfrm>
                <a:off x="193425" y="5124105"/>
                <a:ext cx="550238" cy="5681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Kör 41"/>
              <p:cNvSpPr/>
              <p:nvPr/>
            </p:nvSpPr>
            <p:spPr>
              <a:xfrm>
                <a:off x="174599" y="5159679"/>
                <a:ext cx="535917" cy="521533"/>
              </a:xfrm>
              <a:prstGeom prst="pie">
                <a:avLst>
                  <a:gd name="adj1" fmla="val 16299085"/>
                  <a:gd name="adj2" fmla="val 1860354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Szalagív 42"/>
              <p:cNvSpPr/>
              <p:nvPr/>
            </p:nvSpPr>
            <p:spPr>
              <a:xfrm>
                <a:off x="203881" y="5167128"/>
                <a:ext cx="506636" cy="506636"/>
              </a:xfrm>
              <a:prstGeom prst="blockArc">
                <a:avLst>
                  <a:gd name="adj1" fmla="val 18645291"/>
                  <a:gd name="adj2" fmla="val 15215946"/>
                  <a:gd name="adj3" fmla="val 0"/>
                </a:avLst>
              </a:prstGeom>
              <a:solidFill>
                <a:srgbClr val="00206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Ellipszis 43"/>
              <p:cNvSpPr/>
              <p:nvPr/>
            </p:nvSpPr>
            <p:spPr>
              <a:xfrm>
                <a:off x="435520" y="5119107"/>
                <a:ext cx="55141" cy="53340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Háromszög 44"/>
              <p:cNvSpPr/>
              <p:nvPr/>
            </p:nvSpPr>
            <p:spPr>
              <a:xfrm rot="2400000">
                <a:off x="485112" y="5226763"/>
                <a:ext cx="55141" cy="218424"/>
              </a:xfrm>
              <a:prstGeom prst="triangle">
                <a:avLst/>
              </a:prstGeom>
              <a:solidFill>
                <a:srgbClr val="00206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38" name="Cím 10">
            <a:extLst>
              <a:ext uri="{FF2B5EF4-FFF2-40B4-BE49-F238E27FC236}">
                <a16:creationId xmlns:a16="http://schemas.microsoft.com/office/drawing/2014/main" id="{D47779E7-C1B0-40D8-B6F2-6B7CECE6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10489778" cy="1320795"/>
          </a:xfrm>
        </p:spPr>
        <p:txBody>
          <a:bodyPr/>
          <a:lstStyle/>
          <a:p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How to interpret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numeric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2031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677332" y="609603"/>
            <a:ext cx="10489778" cy="1320795"/>
          </a:xfrm>
        </p:spPr>
        <p:txBody>
          <a:bodyPr/>
          <a:lstStyle/>
          <a:p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How to interpret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numeric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hu-HU" dirty="0"/>
          </a:p>
        </p:txBody>
      </p:sp>
      <p:sp>
        <p:nvSpPr>
          <p:cNvPr id="17" name="Tartalom helye 16"/>
          <p:cNvSpPr>
            <a:spLocks noGrp="1"/>
          </p:cNvSpPr>
          <p:nvPr>
            <p:ph sz="quarter" idx="4"/>
          </p:nvPr>
        </p:nvSpPr>
        <p:spPr>
          <a:xfrm>
            <a:off x="834390" y="1628801"/>
            <a:ext cx="9376411" cy="4497363"/>
          </a:xfrm>
        </p:spPr>
        <p:txBody>
          <a:bodyPr/>
          <a:lstStyle/>
          <a:p>
            <a:r>
              <a:rPr lang="cs-CZ" dirty="0" err="1"/>
              <a:t>Pages</a:t>
            </a:r>
            <a:r>
              <a:rPr lang="cs-CZ" dirty="0"/>
              <a:t> may substantially vary in length, amount of content etc.</a:t>
            </a:r>
          </a:p>
          <a:p>
            <a:pPr lvl="1"/>
            <a:r>
              <a:rPr lang="cs-CZ" sz="1400" dirty="0"/>
              <a:t>This could affect perceived implicit feedback features</a:t>
            </a:r>
          </a:p>
          <a:p>
            <a:pPr lvl="1"/>
            <a:r>
              <a:rPr lang="cs-CZ" sz="1400" dirty="0"/>
              <a:t>Leveraging context could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important</a:t>
            </a:r>
            <a:endParaRPr lang="cs-CZ" sz="1400" dirty="0"/>
          </a:p>
          <a:p>
            <a:r>
              <a:rPr lang="cs-CZ" sz="1600" dirty="0" err="1"/>
              <a:t>Consumption</a:t>
            </a:r>
            <a:r>
              <a:rPr lang="cs-CZ" sz="1600" dirty="0"/>
              <a:t> </a:t>
            </a:r>
            <a:r>
              <a:rPr lang="cs-CZ" sz="1600" dirty="0" err="1"/>
              <a:t>statistics</a:t>
            </a:r>
            <a:r>
              <a:rPr lang="cs-CZ" sz="1600" dirty="0"/>
              <a:t> </a:t>
            </a:r>
            <a:r>
              <a:rPr lang="cs-CZ" sz="1600" dirty="0" err="1"/>
              <a:t>may</a:t>
            </a:r>
            <a:r>
              <a:rPr lang="cs-CZ" sz="1600" dirty="0"/>
              <a:t> </a:t>
            </a:r>
            <a:r>
              <a:rPr lang="cs-CZ" sz="1600" dirty="0" err="1"/>
              <a:t>significantly</a:t>
            </a:r>
            <a:r>
              <a:rPr lang="cs-CZ" sz="1600" dirty="0"/>
              <a:t> vary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different</a:t>
            </a:r>
            <a:r>
              <a:rPr lang="cs-CZ" sz="1600" dirty="0"/>
              <a:t> </a:t>
            </a:r>
            <a:r>
              <a:rPr lang="cs-CZ" sz="1600" dirty="0" err="1"/>
              <a:t>device</a:t>
            </a:r>
            <a:r>
              <a:rPr lang="cs-CZ" sz="1600" dirty="0"/>
              <a:t> </a:t>
            </a:r>
            <a:r>
              <a:rPr lang="cs-CZ" sz="1600" dirty="0" err="1"/>
              <a:t>types</a:t>
            </a:r>
            <a:endParaRPr lang="cs-CZ" sz="1600" dirty="0"/>
          </a:p>
          <a:p>
            <a:pPr lvl="1"/>
            <a:r>
              <a:rPr lang="cs-CZ" sz="1400" dirty="0"/>
              <a:t>(</a:t>
            </a:r>
            <a:r>
              <a:rPr lang="en-US" sz="1400" dirty="0">
                <a:hlinkClick r:id="rId3"/>
              </a:rPr>
              <a:t>http://www.hongliangjie.com/publications/recsys2014.pdf</a:t>
            </a:r>
            <a:r>
              <a:rPr lang="cs-CZ" sz="1400" dirty="0"/>
              <a:t>)</a:t>
            </a:r>
          </a:p>
          <a:p>
            <a:pPr lvl="1"/>
            <a:endParaRPr lang="hu-HU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PPI 2017, Stuttgart, Germany</a:t>
            </a:r>
            <a:endParaRPr lang="en-GB" altLang="en-US" dirty="0"/>
          </a:p>
        </p:txBody>
      </p:sp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Peska, Vojtas: Towards Complex User Feedback and Presentation Context in Recommender Systems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07B0957-0EE7-4B4B-9E52-1A0ECA4F619A}" type="slidenum">
              <a:rPr lang="en-GB" altLang="en-US" smtClean="0"/>
              <a:pPr>
                <a:defRPr/>
              </a:pPr>
              <a:t>19</a:t>
            </a:fld>
            <a:endParaRPr lang="en-GB" altLang="en-US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981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A51A83-D285-4A8D-86E4-9C78498AC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05235"/>
            <a:ext cx="8417073" cy="345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3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054B7-1A25-423C-A4AB-C516AF9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How to express user preferences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B7B522-197F-44BD-91DA-B6143A0D2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Feedback variants for users</a:t>
            </a:r>
          </a:p>
        </p:txBody>
      </p:sp>
    </p:spTree>
    <p:extLst>
      <p:ext uri="{BB962C8B-B14F-4D97-AF65-F5344CB8AC3E}">
        <p14:creationId xmlns:p14="http://schemas.microsoft.com/office/powerpoint/2010/main" val="1090999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Peska, Vojtas: Towards Complex User Feedback and Presentation Context in Recommender Systems</a:t>
            </a:r>
            <a:endParaRPr lang="en-GB" altLang="en-US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8D729-4E8C-463E-980F-3F838ACB8E24}" type="slidenum">
              <a:rPr lang="en-GB" altLang="en-US" smtClean="0"/>
              <a:pPr>
                <a:defRPr/>
              </a:pPr>
              <a:t>20</a:t>
            </a:fld>
            <a:endParaRPr lang="en-GB" altLang="en-US">
              <a:latin typeface="Arial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3" y="1719263"/>
            <a:ext cx="9533468" cy="4411662"/>
          </a:xfrm>
          <a:noFill/>
        </p:spPr>
        <p:txBody>
          <a:bodyPr>
            <a:normAutofit/>
          </a:bodyPr>
          <a:lstStyle/>
          <a:p>
            <a:pPr marL="571500" indent="-571500"/>
            <a:r>
              <a:rPr lang="cs-CZ" dirty="0" err="1"/>
              <a:t>IPIget</a:t>
            </a:r>
            <a:r>
              <a:rPr lang="cs-CZ" dirty="0"/>
              <a:t> </a:t>
            </a:r>
            <a:r>
              <a:rPr lang="cs-CZ" dirty="0" err="1"/>
              <a:t>component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collecting</a:t>
            </a:r>
            <a:r>
              <a:rPr lang="cs-CZ" dirty="0"/>
              <a:t> user </a:t>
            </a:r>
            <a:r>
              <a:rPr lang="cs-CZ" dirty="0" err="1"/>
              <a:t>behavior</a:t>
            </a:r>
            <a:endParaRPr lang="cs-CZ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1400" i="1" dirty="0"/>
          </a:p>
          <a:p>
            <a:pPr marL="839788" lvl="1" indent="-495300"/>
            <a:endParaRPr lang="cs-CZ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PPI 2017, Stuttgart, Germany</a:t>
            </a:r>
            <a:endParaRPr lang="en-GB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lk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9595680"/>
                  </p:ext>
                </p:extLst>
              </p:nvPr>
            </p:nvGraphicFramePr>
            <p:xfrm>
              <a:off x="5685657" y="2407319"/>
              <a:ext cx="3613398" cy="2232284"/>
            </p:xfrm>
            <a:graphic>
              <a:graphicData uri="http://schemas.openxmlformats.org/drawingml/2006/table">
                <a:tbl>
                  <a:tblPr/>
                  <a:tblGrid>
                    <a:gridCol w="3870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263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28100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FFFF"/>
                              </a:solidFill>
                              <a:latin typeface="+mn-lt"/>
                              <a:ea typeface="Times New Roman"/>
                            </a:rPr>
                            <a:t>Context</a:t>
                          </a:r>
                          <a:r>
                            <a:rPr lang="cs-CZ" sz="1600" b="1" dirty="0">
                              <a:solidFill>
                                <a:srgbClr val="FFFFFF"/>
                              </a:solidFill>
                              <a:latin typeface="+mn-lt"/>
                              <a:ea typeface="Times New Roman"/>
                            </a:rPr>
                            <a:t>ual features</a:t>
                          </a:r>
                          <a:endParaRPr lang="cs-CZ" sz="1800" dirty="0"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B9BD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cs-CZ" sz="1400" dirty="0"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400" b="1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Number of links</a:t>
                          </a:r>
                          <a:endParaRPr lang="hu-HU" sz="1400" b="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6092"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40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Number of images</a:t>
                          </a:r>
                          <a:endParaRPr lang="hu-HU" sz="140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6092"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Text size</a:t>
                          </a:r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40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Page dimensions</a:t>
                          </a:r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40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Visible area ratio</a:t>
                          </a:r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40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Hand-held device</a:t>
                          </a:r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lk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9595680"/>
                  </p:ext>
                </p:extLst>
              </p:nvPr>
            </p:nvGraphicFramePr>
            <p:xfrm>
              <a:off x="5685657" y="2407319"/>
              <a:ext cx="3613398" cy="2232284"/>
            </p:xfrm>
            <a:graphic>
              <a:graphicData uri="http://schemas.openxmlformats.org/drawingml/2006/table">
                <a:tbl>
                  <a:tblPr/>
                  <a:tblGrid>
                    <a:gridCol w="3870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263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28100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FFFF"/>
                              </a:solidFill>
                              <a:latin typeface="+mn-lt"/>
                              <a:ea typeface="Times New Roman"/>
                            </a:rPr>
                            <a:t>Context</a:t>
                          </a:r>
                          <a:r>
                            <a:rPr lang="cs-CZ" sz="1600" b="1" dirty="0">
                              <a:solidFill>
                                <a:srgbClr val="FFFFFF"/>
                              </a:solidFill>
                              <a:latin typeface="+mn-lt"/>
                              <a:ea typeface="Times New Roman"/>
                            </a:rPr>
                            <a:t>ual features</a:t>
                          </a:r>
                          <a:endParaRPr lang="cs-CZ" sz="1800" dirty="0"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B9BD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cs-CZ" sz="1400" dirty="0"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63" t="-118750" r="-831250" b="-5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Number of links</a:t>
                          </a:r>
                          <a:endParaRPr lang="hu-HU" sz="1400" b="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609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63" t="-169355" r="-831250" b="-34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Number of images</a:t>
                          </a:r>
                          <a:endParaRPr lang="hu-HU" sz="140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609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63" t="-269355" r="-831250" b="-24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Text size</a:t>
                          </a:r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63" t="-487234" r="-831250" b="-2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Page dimensions</a:t>
                          </a:r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63" t="-575000" r="-83125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Visible area ratio</a:t>
                          </a:r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63" t="-689362" r="-831250" b="-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Hand-held device</a:t>
                          </a:r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8779442"/>
                  </p:ext>
                </p:extLst>
              </p:nvPr>
            </p:nvGraphicFramePr>
            <p:xfrm>
              <a:off x="1293168" y="2407319"/>
              <a:ext cx="3744416" cy="2520284"/>
            </p:xfrm>
            <a:graphic>
              <a:graphicData uri="http://schemas.openxmlformats.org/drawingml/2006/table">
                <a:tbl>
                  <a:tblPr/>
                  <a:tblGrid>
                    <a:gridCol w="4029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415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1088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rgbClr val="FFFFFF"/>
                              </a:solidFill>
                              <a:latin typeface="+mn-lt"/>
                              <a:ea typeface="Times New Roman"/>
                            </a:rPr>
                            <a:t>Implicit Feedback</a:t>
                          </a:r>
                          <a:r>
                            <a:rPr lang="cs-CZ" sz="1600" b="1" baseline="0" dirty="0">
                              <a:solidFill>
                                <a:srgbClr val="FFFFFF"/>
                              </a:solidFill>
                              <a:latin typeface="+mn-lt"/>
                              <a:ea typeface="Times New Roman"/>
                            </a:rPr>
                            <a:t> Features</a:t>
                          </a:r>
                          <a:endParaRPr lang="cs-CZ" sz="1600" dirty="0">
                            <a:latin typeface="+mn-lt"/>
                            <a:ea typeface="Times New Roman"/>
                          </a:endParaRPr>
                        </a:p>
                      </a:txBody>
                      <a:tcPr marL="36952" marR="36952" marT="0" marB="0" anchor="ctr">
                        <a:lnL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B9BD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cs-CZ" sz="1100" dirty="0">
                            <a:latin typeface="+mn-lt"/>
                            <a:ea typeface="Times New Roman"/>
                          </a:endParaRPr>
                        </a:p>
                      </a:txBody>
                      <a:tcPr marL="36952" marR="36952" marT="0" marB="0" anchor="ctr">
                        <a:lnL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1088"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View Count</a:t>
                          </a:r>
                          <a:endParaRPr lang="hu-HU" sz="1400" b="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1088"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Dwell Time</a:t>
                          </a:r>
                          <a:endParaRPr lang="hu-HU" sz="140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2526"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40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𝟑</m:t>
                                    </m:r>
                                    <m:r>
                                      <a:rPr lang="cs-CZ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cs-CZ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Mouse Distance</a:t>
                          </a:r>
                          <a:r>
                            <a:rPr lang="cs-CZ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 and </a:t>
                          </a:r>
                          <a:r>
                            <a:rPr lang="cs-CZ" sz="1400" dirty="0" err="1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Time</a:t>
                          </a:r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1088"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40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cs-CZ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𝟓</m:t>
                                    </m:r>
                                    <m:r>
                                      <a:rPr lang="cs-CZ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cs-CZ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+mn-cs"/>
                            </a:rPr>
                            <a:t>Scroll</a:t>
                          </a:r>
                          <a:r>
                            <a:rPr lang="cs-CZ" sz="140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+mn-cs"/>
                            </a:rPr>
                            <a:t>ed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+mn-cs"/>
                            </a:rPr>
                            <a:t> Distance</a:t>
                          </a:r>
                          <a:r>
                            <a:rPr lang="cs-CZ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+mn-cs"/>
                            </a:rPr>
                            <a:t> and </a:t>
                          </a:r>
                          <a:r>
                            <a:rPr lang="cs-CZ" sz="140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+mn-cs"/>
                            </a:rPr>
                            <a:t>Time</a:t>
                          </a:r>
                          <a:endParaRPr lang="hu-HU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1088"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40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cs-CZ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dirty="0" err="1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Clicks</a:t>
                          </a:r>
                          <a:r>
                            <a:rPr lang="cs-CZ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cs-CZ" sz="1400" dirty="0" err="1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count</a:t>
                          </a:r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14896"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40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cs-CZ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Hit </a:t>
                          </a:r>
                          <a:r>
                            <a:rPr lang="cs-CZ" sz="1400" dirty="0" err="1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bottom</a:t>
                          </a:r>
                          <a:r>
                            <a:rPr lang="cs-CZ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cs-CZ" sz="1400" dirty="0" err="1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of</a:t>
                          </a:r>
                          <a:r>
                            <a:rPr lang="cs-CZ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cs-CZ" sz="1400" dirty="0" err="1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the</a:t>
                          </a:r>
                          <a:r>
                            <a:rPr lang="cs-CZ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cs-CZ" sz="1400" dirty="0" err="1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page</a:t>
                          </a:r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47422"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Purchase</a:t>
                          </a:r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8779442"/>
                  </p:ext>
                </p:extLst>
              </p:nvPr>
            </p:nvGraphicFramePr>
            <p:xfrm>
              <a:off x="1293168" y="2407319"/>
              <a:ext cx="3744416" cy="2520284"/>
            </p:xfrm>
            <a:graphic>
              <a:graphicData uri="http://schemas.openxmlformats.org/drawingml/2006/table">
                <a:tbl>
                  <a:tblPr/>
                  <a:tblGrid>
                    <a:gridCol w="4029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415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1088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rgbClr val="FFFFFF"/>
                              </a:solidFill>
                              <a:latin typeface="+mn-lt"/>
                              <a:ea typeface="Times New Roman"/>
                            </a:rPr>
                            <a:t>Implicit Feedback</a:t>
                          </a:r>
                          <a:r>
                            <a:rPr lang="cs-CZ" sz="1600" b="1" baseline="0" dirty="0">
                              <a:solidFill>
                                <a:srgbClr val="FFFFFF"/>
                              </a:solidFill>
                              <a:latin typeface="+mn-lt"/>
                              <a:ea typeface="Times New Roman"/>
                            </a:rPr>
                            <a:t> Features</a:t>
                          </a:r>
                          <a:endParaRPr lang="cs-CZ" sz="1600" dirty="0">
                            <a:latin typeface="+mn-lt"/>
                            <a:ea typeface="Times New Roman"/>
                          </a:endParaRPr>
                        </a:p>
                      </a:txBody>
                      <a:tcPr marL="36952" marR="36952" marT="0" marB="0" anchor="ctr">
                        <a:lnL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B9BD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cs-CZ" sz="1100" dirty="0">
                            <a:latin typeface="+mn-lt"/>
                            <a:ea typeface="Times New Roman"/>
                          </a:endParaRPr>
                        </a:p>
                      </a:txBody>
                      <a:tcPr marL="36952" marR="36952" marT="0" marB="0" anchor="ctr">
                        <a:lnL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108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5" t="-112245" r="-834848" b="-6673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View Count</a:t>
                          </a:r>
                          <a:endParaRPr lang="hu-HU" sz="1400" b="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B9B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108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5" t="-208000" r="-834848" b="-55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Dwell Time</a:t>
                          </a:r>
                          <a:endParaRPr lang="hu-HU" sz="140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252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5" t="-265517" r="-834848" b="-37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Mouse Distance</a:t>
                          </a:r>
                          <a:r>
                            <a:rPr lang="cs-CZ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 and </a:t>
                          </a:r>
                          <a:r>
                            <a:rPr lang="cs-CZ" sz="1400" dirty="0" err="1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Time</a:t>
                          </a:r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108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5" t="-432653" r="-834848" b="-3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+mn-cs"/>
                            </a:rPr>
                            <a:t>Scroll</a:t>
                          </a:r>
                          <a:r>
                            <a:rPr lang="cs-CZ" sz="140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+mn-cs"/>
                            </a:rPr>
                            <a:t>ed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+mn-cs"/>
                            </a:rPr>
                            <a:t> Distance</a:t>
                          </a:r>
                          <a:r>
                            <a:rPr lang="cs-CZ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+mn-cs"/>
                            </a:rPr>
                            <a:t> and </a:t>
                          </a:r>
                          <a:r>
                            <a:rPr lang="cs-CZ" sz="140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+mn-cs"/>
                            </a:rPr>
                            <a:t>Time</a:t>
                          </a:r>
                          <a:endParaRPr lang="hu-HU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108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5" t="-522000" r="-834848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dirty="0" err="1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Clicks</a:t>
                          </a:r>
                          <a:r>
                            <a:rPr lang="cs-CZ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cs-CZ" sz="1400" dirty="0" err="1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count</a:t>
                          </a:r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1489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5" t="-457353" r="-834848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Hit </a:t>
                          </a:r>
                          <a:r>
                            <a:rPr lang="cs-CZ" sz="1400" dirty="0" err="1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bottom</a:t>
                          </a:r>
                          <a:r>
                            <a:rPr lang="cs-CZ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cs-CZ" sz="1400" dirty="0" err="1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of</a:t>
                          </a:r>
                          <a:r>
                            <a:rPr lang="cs-CZ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cs-CZ" sz="1400" dirty="0" err="1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the</a:t>
                          </a:r>
                          <a:r>
                            <a:rPr lang="cs-CZ" sz="1400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cs-CZ" sz="1400" dirty="0" err="1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page</a:t>
                          </a:r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4742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5" t="-924390" r="-834848" b="-268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hangingPunct="0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Purchase</a:t>
                          </a:r>
                          <a:endParaRPr lang="hu-HU" sz="14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CC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Cím 10">
            <a:extLst>
              <a:ext uri="{FF2B5EF4-FFF2-40B4-BE49-F238E27FC236}">
                <a16:creationId xmlns:a16="http://schemas.microsoft.com/office/drawing/2014/main" id="{B0503F91-963A-42F1-A771-D364AA35C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10489778" cy="1320795"/>
          </a:xfrm>
        </p:spPr>
        <p:txBody>
          <a:bodyPr/>
          <a:lstStyle/>
          <a:p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How to interpret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numeric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artalom helye 1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88670" y="2330416"/>
                <a:ext cx="9075420" cy="3422415"/>
              </a:xfrm>
            </p:spPr>
            <p:txBody>
              <a:bodyPr>
                <a:normAutofit fontScale="92500" lnSpcReduction="10000"/>
              </a:bodyPr>
              <a:lstStyle/>
              <a:p>
                <a:pPr marL="571500" indent="-571500"/>
                <a:r>
                  <a:rPr lang="cs-CZ" sz="1600" dirty="0" err="1"/>
                  <a:t>Several</a:t>
                </a:r>
                <a:r>
                  <a:rPr lang="cs-CZ" sz="1600" dirty="0"/>
                  <a:t> </a:t>
                </a:r>
                <a:r>
                  <a:rPr lang="cs-CZ" sz="1600" dirty="0" err="1"/>
                  <a:t>imlicit</a:t>
                </a:r>
                <a:r>
                  <a:rPr lang="cs-CZ" sz="1600" dirty="0"/>
                  <a:t> feedback and </a:t>
                </a:r>
                <a:r>
                  <a:rPr lang="cs-CZ" sz="1600" dirty="0" err="1"/>
                  <a:t>contextual</a:t>
                </a:r>
                <a:r>
                  <a:rPr lang="cs-CZ" sz="1600" dirty="0"/>
                  <a:t> </a:t>
                </a:r>
                <a:r>
                  <a:rPr lang="cs-CZ" sz="1600" dirty="0" err="1"/>
                  <a:t>features</a:t>
                </a:r>
                <a:r>
                  <a:rPr lang="cs-CZ" sz="1600" dirty="0"/>
                  <a:t> are </a:t>
                </a:r>
                <a:r>
                  <a:rPr lang="cs-CZ" sz="1600" dirty="0" err="1"/>
                  <a:t>collected</a:t>
                </a:r>
                <a:r>
                  <a:rPr lang="cs-CZ" sz="1600" dirty="0"/>
                  <a:t>:</a:t>
                </a:r>
              </a:p>
              <a:p>
                <a:pPr marL="0" indent="0">
                  <a:buNone/>
                </a:pPr>
                <a:endParaRPr lang="hu-HU" sz="1600" dirty="0"/>
              </a:p>
              <a:p>
                <a:pPr marL="571500" indent="-571500"/>
                <a:r>
                  <a:rPr lang="hu-HU" dirty="0">
                    <a:solidFill>
                      <a:srgbClr val="097115"/>
                    </a:solidFill>
                  </a:rPr>
                  <a:t>Learn estimated rating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09711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solidFill>
                                  <a:srgbClr val="09711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solidFill>
                                  <a:srgbClr val="097115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solidFill>
                              <a:srgbClr val="097115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i="1">
                            <a:solidFill>
                              <a:srgbClr val="09711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solidFill>
                              <a:srgbClr val="097115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hu-HU" dirty="0">
                    <a:solidFill>
                      <a:srgbClr val="097115"/>
                    </a:solidFill>
                  </a:rPr>
                  <a:t> for visited objects based on feedback and context</a:t>
                </a:r>
              </a:p>
              <a:p>
                <a:pPr marL="920750" lvl="1" indent="-571500"/>
                <a:r>
                  <a:rPr lang="hu-HU" sz="1400" dirty="0">
                    <a:solidFill>
                      <a:srgbClr val="097115"/>
                    </a:solidFill>
                  </a:rPr>
                  <a:t> </a:t>
                </a:r>
              </a:p>
              <a:p>
                <a:pPr marL="920750" lvl="1" indent="-571500"/>
                <a:r>
                  <a:rPr lang="hu-HU" sz="1400" dirty="0">
                    <a:solidFill>
                      <a:srgbClr val="097115"/>
                    </a:solidFill>
                  </a:rPr>
                  <a:t>„The more the better” heuristics (STD, CDF)</a:t>
                </a:r>
              </a:p>
              <a:p>
                <a:pPr marL="920750" lvl="1" indent="-571500"/>
                <a:r>
                  <a:rPr lang="hu-HU" sz="1400" dirty="0">
                    <a:solidFill>
                      <a:srgbClr val="097115"/>
                    </a:solidFill>
                  </a:rPr>
                  <a:t>Machine learning approach (dec. trees, lasso regression, ada boost)</a:t>
                </a:r>
              </a:p>
              <a:p>
                <a:pPr marL="571500" indent="-571500"/>
                <a:r>
                  <a:rPr lang="hu-HU" dirty="0">
                    <a:solidFill>
                      <a:srgbClr val="097115"/>
                    </a:solidFill>
                  </a:rPr>
                  <a:t>Incorporate context</a:t>
                </a:r>
              </a:p>
              <a:p>
                <a:pPr marL="920750" lvl="1" indent="-571500"/>
                <a:r>
                  <a:rPr lang="hu-HU" sz="1400" dirty="0">
                    <a:solidFill>
                      <a:srgbClr val="097115"/>
                    </a:solidFill>
                  </a:rPr>
                  <a:t>As further feedback features (pass it on to the ML algorithm)</a:t>
                </a:r>
              </a:p>
              <a:p>
                <a:pPr marL="920750" lvl="1" indent="-571500"/>
                <a:r>
                  <a:rPr lang="hu-HU" sz="1400" dirty="0">
                    <a:solidFill>
                      <a:srgbClr val="097115"/>
                    </a:solidFill>
                  </a:rPr>
                  <a:t>As baseline predictors (what is the average feedback for this context value?), </a:t>
                </a:r>
                <a:r>
                  <a:rPr lang="hu-HU" sz="1400" dirty="0" smtClean="0">
                    <a:solidFill>
                      <a:srgbClr val="097115"/>
                    </a:solidFill>
                  </a:rPr>
                  <a:t/>
                </a:r>
                <a:br>
                  <a:rPr lang="hu-HU" sz="1400" dirty="0" smtClean="0">
                    <a:solidFill>
                      <a:srgbClr val="097115"/>
                    </a:solidFill>
                  </a:rPr>
                </a:br>
                <a:r>
                  <a:rPr lang="hu-HU" sz="1400" dirty="0" smtClean="0">
                    <a:solidFill>
                      <a:srgbClr val="097115"/>
                    </a:solidFill>
                  </a:rPr>
                  <a:t>re-scale </a:t>
                </a:r>
                <a:r>
                  <a:rPr lang="hu-HU" sz="1400" dirty="0">
                    <a:solidFill>
                      <a:srgbClr val="097115"/>
                    </a:solidFill>
                  </a:rPr>
                  <a:t>actual values</a:t>
                </a:r>
              </a:p>
              <a:p>
                <a:pPr marL="571500" indent="-571500"/>
                <a:r>
                  <a:rPr lang="hu-HU" sz="1600" dirty="0"/>
                  <a:t>Learn rating on all objects as in traditional recommenders</a:t>
                </a:r>
              </a:p>
            </p:txBody>
          </p:sp>
        </mc:Choice>
        <mc:Fallback xmlns="">
          <p:sp>
            <p:nvSpPr>
              <p:cNvPr id="21" name="Tartalom hely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88670" y="2330416"/>
                <a:ext cx="9075420" cy="3422415"/>
              </a:xfrm>
              <a:blipFill>
                <a:blip r:embed="rId3"/>
                <a:stretch>
                  <a:fillRect l="-67" t="-890" b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788670" y="1535114"/>
            <a:ext cx="9422130" cy="669751"/>
          </a:xfrm>
        </p:spPr>
        <p:txBody>
          <a:bodyPr/>
          <a:lstStyle/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Our approach</a:t>
            </a:r>
            <a:endParaRPr lang="hu-HU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PPI 2017, Stuttgart, Germany</a:t>
            </a:r>
            <a:endParaRPr lang="en-GB" altLang="en-US" dirty="0"/>
          </a:p>
        </p:txBody>
      </p:sp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/>
              <a:t>Peska, </a:t>
            </a:r>
            <a:r>
              <a:rPr lang="en-US" altLang="en-US" dirty="0" err="1"/>
              <a:t>Vojtas</a:t>
            </a:r>
            <a:r>
              <a:rPr lang="en-US" altLang="en-US" dirty="0"/>
              <a:t>: Towards Complex User Feedback and Presentation Context in Recommender Systems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07B0957-0EE7-4B4B-9E52-1A0ECA4F619A}" type="slidenum">
              <a:rPr lang="en-GB" altLang="en-US" smtClean="0"/>
              <a:pPr>
                <a:defRPr/>
              </a:pPr>
              <a:t>21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981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sz="32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églalap 6"/>
              <p:cNvSpPr/>
              <p:nvPr/>
            </p:nvSpPr>
            <p:spPr>
              <a:xfrm>
                <a:off x="1398271" y="2631440"/>
                <a:ext cx="1862113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hu-HU">
                              <a:latin typeface="Cambria Math" panose="02040503050406030204" pitchFamily="18" charset="0"/>
                            </a:rPr>
                            <m:t>=[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Téglalap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71" y="2631440"/>
                <a:ext cx="1862113" cy="404983"/>
              </a:xfrm>
              <a:prstGeom prst="rect">
                <a:avLst/>
              </a:prstGeom>
              <a:blipFill>
                <a:blip r:embed="rId4"/>
                <a:stretch>
                  <a:fillRect t="-156061" r="-29412" b="-23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églalap 15"/>
              <p:cNvSpPr/>
              <p:nvPr/>
            </p:nvSpPr>
            <p:spPr>
              <a:xfrm>
                <a:off x="1353067" y="5667274"/>
                <a:ext cx="1907317" cy="38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acc>
                          <m:accPr>
                            <m:chr m:val="̂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hu-HU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hu-HU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p>
                        <m:r>
                          <a:rPr lang="hu-HU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>
                        <a:latin typeface="Cambria Math" panose="02040503050406030204" pitchFamily="18" charset="0"/>
                      </a:rPr>
                      <m:t>∈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16" name="Téglalap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7" y="5667274"/>
                <a:ext cx="1907317" cy="386581"/>
              </a:xfrm>
              <a:prstGeom prst="rect">
                <a:avLst/>
              </a:prstGeom>
              <a:blipFill>
                <a:blip r:embed="rId5"/>
                <a:stretch>
                  <a:fillRect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églalap 18"/>
              <p:cNvSpPr/>
              <p:nvPr/>
            </p:nvSpPr>
            <p:spPr>
              <a:xfrm>
                <a:off x="3152146" y="2616860"/>
                <a:ext cx="1908278" cy="411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hu-HU">
                              <a:latin typeface="Cambria Math" panose="02040503050406030204" pitchFamily="18" charset="0"/>
                            </a:rPr>
                            <m:t>=[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Téglalap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146" y="2616860"/>
                <a:ext cx="1908278" cy="411395"/>
              </a:xfrm>
              <a:prstGeom prst="rect">
                <a:avLst/>
              </a:prstGeom>
              <a:blipFill>
                <a:blip r:embed="rId6"/>
                <a:stretch>
                  <a:fillRect t="-151471" r="-29073" b="-2235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églalap 19"/>
              <p:cNvSpPr/>
              <p:nvPr/>
            </p:nvSpPr>
            <p:spPr>
              <a:xfrm>
                <a:off x="1609312" y="3314699"/>
                <a:ext cx="2359813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0" name="Téglalap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312" y="3314699"/>
                <a:ext cx="2359813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ím 10">
            <a:extLst>
              <a:ext uri="{FF2B5EF4-FFF2-40B4-BE49-F238E27FC236}">
                <a16:creationId xmlns:a16="http://schemas.microsoft.com/office/drawing/2014/main" id="{A3D129E0-5686-4A67-8B58-4BD1B5A2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10489778" cy="1320795"/>
          </a:xfrm>
        </p:spPr>
        <p:txBody>
          <a:bodyPr/>
          <a:lstStyle/>
          <a:p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How to interpret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numeric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hu-HU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2391235-3106-4D0A-BBC7-C4509D8021B7}"/>
              </a:ext>
            </a:extLst>
          </p:cNvPr>
          <p:cNvSpPr txBox="1"/>
          <p:nvPr/>
        </p:nvSpPr>
        <p:spPr>
          <a:xfrm>
            <a:off x="7780421" y="5631284"/>
            <a:ext cx="61036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hlinkClick r:id="rId8"/>
              </a:rPr>
              <a:t>https://arxiv.org/pdf/1612.04978.pdf</a:t>
            </a:r>
          </a:p>
          <a:p>
            <a:r>
              <a:rPr lang="cs-CZ" sz="1400" dirty="0">
                <a:hlinkClick r:id="rId8"/>
              </a:rPr>
              <a:t>https://</a:t>
            </a:r>
            <a:r>
              <a:rPr lang="cs-CZ" sz="1400" dirty="0" smtClean="0">
                <a:hlinkClick r:id="rId8"/>
              </a:rPr>
              <a:t>dl.gi.de/handle/20.500.12116/916</a:t>
            </a:r>
            <a:endParaRPr lang="cs-CZ" sz="1400" dirty="0" smtClean="0"/>
          </a:p>
          <a:p>
            <a:r>
              <a:rPr lang="en-US" sz="1400" dirty="0">
                <a:hlinkClick r:id="rId9"/>
              </a:rPr>
              <a:t>http://www.hongliangjie.com/publications/recsys2014.pdf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b="34540"/>
          <a:stretch/>
        </p:blipFill>
        <p:spPr>
          <a:xfrm>
            <a:off x="7563853" y="4176895"/>
            <a:ext cx="4628147" cy="150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95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Negative preference </a:t>
            </a:r>
            <a:r>
              <a:rPr lang="cs-CZ" sz="3600" dirty="0" err="1"/>
              <a:t>from</a:t>
            </a:r>
            <a:r>
              <a:rPr lang="cs-CZ" sz="3600" dirty="0"/>
              <a:t> </a:t>
            </a:r>
            <a:r>
              <a:rPr lang="cs-CZ" sz="3600" dirty="0" err="1"/>
              <a:t>implicit</a:t>
            </a:r>
            <a:r>
              <a:rPr lang="cs-CZ" sz="3600" dirty="0"/>
              <a:t> feedback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Can</a:t>
            </a:r>
            <a:r>
              <a:rPr lang="cs-CZ" dirty="0"/>
              <a:t> my </a:t>
            </a:r>
            <a:r>
              <a:rPr lang="cs-CZ" dirty="0" err="1"/>
              <a:t>consumption</a:t>
            </a:r>
            <a:r>
              <a:rPr lang="cs-CZ" dirty="0"/>
              <a:t> </a:t>
            </a:r>
            <a:r>
              <a:rPr lang="cs-CZ" dirty="0" err="1"/>
              <a:t>say</a:t>
            </a:r>
            <a:r>
              <a:rPr lang="cs-CZ" dirty="0"/>
              <a:t> I </a:t>
            </a:r>
            <a:r>
              <a:rPr lang="cs-CZ" dirty="0" err="1"/>
              <a:t>dont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PPI 2017, Stuttgart, Germany</a:t>
            </a:r>
            <a:endParaRPr lang="en-GB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Peska, Vojtas: Towards Complex User Feedback and Presentation Context in Recommender Systems</a:t>
            </a:r>
            <a:endParaRPr lang="en-GB" alt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DF7ED5B-E987-4949-AEA9-420F79658262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4996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609603"/>
            <a:ext cx="9209618" cy="13207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" pitchFamily="34"/>
              </a:rPr>
              <a:t>Negative preference from implicit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558212"/>
            <a:ext cx="9297092" cy="44831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1AA867E-B365-4BED-9373-C7AEDACE812C}"/>
              </a:ext>
            </a:extLst>
          </p:cNvPr>
          <p:cNvSpPr txBox="1">
            <a:spLocks/>
          </p:cNvSpPr>
          <p:nvPr/>
        </p:nvSpPr>
        <p:spPr>
          <a:xfrm>
            <a:off x="677332" y="2160590"/>
            <a:ext cx="8981018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 3"/>
              <a:buNone/>
            </a:pPr>
            <a:r>
              <a:rPr lang="cs-CZ" b="1" dirty="0" err="1"/>
              <a:t>Object</a:t>
            </a:r>
            <a:r>
              <a:rPr lang="cs-CZ" b="1" dirty="0"/>
              <a:t> detail level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cs-CZ" sz="1600" dirty="0" err="1"/>
              <a:t>If</a:t>
            </a:r>
            <a:r>
              <a:rPr lang="cs-CZ" sz="1600" dirty="0"/>
              <a:t> more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better</a:t>
            </a:r>
            <a:r>
              <a:rPr lang="cs-CZ" sz="1600" dirty="0"/>
              <a:t>… „not-</a:t>
            </a:r>
            <a:r>
              <a:rPr lang="cs-CZ" sz="1600" dirty="0" err="1"/>
              <a:t>enough</a:t>
            </a:r>
            <a:r>
              <a:rPr lang="cs-CZ" sz="1600" dirty="0"/>
              <a:t>“ </a:t>
            </a:r>
            <a:r>
              <a:rPr lang="cs-CZ" sz="1600" dirty="0" err="1"/>
              <a:t>might</a:t>
            </a:r>
            <a:r>
              <a:rPr lang="cs-CZ" sz="1600" dirty="0"/>
              <a:t> </a:t>
            </a:r>
            <a:r>
              <a:rPr lang="cs-CZ" sz="1600" dirty="0" err="1"/>
              <a:t>mean</a:t>
            </a:r>
            <a:r>
              <a:rPr lang="cs-CZ" sz="1600" dirty="0"/>
              <a:t> I do not </a:t>
            </a:r>
            <a:r>
              <a:rPr lang="cs-CZ" sz="1600" dirty="0" err="1"/>
              <a:t>like</a:t>
            </a:r>
            <a:r>
              <a:rPr lang="cs-CZ" sz="1600" dirty="0"/>
              <a:t> </a:t>
            </a:r>
            <a:r>
              <a:rPr lang="cs-CZ" sz="1600" dirty="0" err="1"/>
              <a:t>it</a:t>
            </a:r>
            <a:r>
              <a:rPr lang="cs-CZ" sz="1600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Where is the borderline</a:t>
            </a:r>
            <a:r>
              <a:rPr lang="en-US" sz="1400" dirty="0" smtClean="0"/>
              <a:t>?</a:t>
            </a:r>
            <a:endParaRPr lang="cs-CZ" sz="1400" dirty="0" smtClean="0"/>
          </a:p>
          <a:p>
            <a:pPr lvl="1">
              <a:lnSpc>
                <a:spcPct val="90000"/>
              </a:lnSpc>
            </a:pP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dl.acm.org/doi/10.1145/2479787.2479800</a:t>
            </a:r>
            <a:r>
              <a:rPr lang="cs-CZ" sz="14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cs-CZ" sz="1200" dirty="0" smtClean="0"/>
              <a:t>(below average implies negative – maybe not the best idea)</a:t>
            </a:r>
            <a:endParaRPr lang="en-US" sz="1200" dirty="0"/>
          </a:p>
          <a:p>
            <a:pPr>
              <a:lnSpc>
                <a:spcPct val="90000"/>
              </a:lnSpc>
            </a:pPr>
            <a:r>
              <a:rPr lang="cs-CZ" sz="1600" dirty="0"/>
              <a:t>Google </a:t>
            </a:r>
            <a:r>
              <a:rPr lang="cs-CZ" sz="1600" dirty="0" err="1"/>
              <a:t>Analytics</a:t>
            </a:r>
            <a:r>
              <a:rPr lang="cs-CZ" sz="1600" dirty="0"/>
              <a:t>: </a:t>
            </a:r>
            <a:r>
              <a:rPr lang="cs-CZ" sz="1600" dirty="0" err="1"/>
              <a:t>bounce</a:t>
            </a:r>
            <a:r>
              <a:rPr lang="cs-CZ" sz="1600" dirty="0"/>
              <a:t> </a:t>
            </a:r>
            <a:r>
              <a:rPr lang="cs-CZ" sz="1600" dirty="0" err="1"/>
              <a:t>rate</a:t>
            </a:r>
            <a:r>
              <a:rPr lang="cs-CZ" sz="1600" dirty="0"/>
              <a:t> (</a:t>
            </a:r>
            <a:r>
              <a:rPr lang="cs-CZ" sz="1600" dirty="0" err="1"/>
              <a:t>leaving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page</a:t>
            </a:r>
            <a:r>
              <a:rPr lang="cs-CZ" sz="1600" dirty="0"/>
              <a:t> </a:t>
            </a:r>
            <a:r>
              <a:rPr lang="cs-CZ" sz="1600" dirty="0" err="1"/>
              <a:t>immediately</a:t>
            </a:r>
            <a:r>
              <a:rPr lang="cs-CZ" sz="1600" dirty="0"/>
              <a:t> </a:t>
            </a:r>
            <a:r>
              <a:rPr lang="cs-CZ" sz="1600" dirty="0" err="1"/>
              <a:t>after</a:t>
            </a:r>
            <a:r>
              <a:rPr lang="cs-CZ" sz="1600" dirty="0"/>
              <a:t> </a:t>
            </a:r>
            <a:r>
              <a:rPr lang="cs-CZ" sz="1600" dirty="0" err="1"/>
              <a:t>openning</a:t>
            </a:r>
            <a:r>
              <a:rPr lang="cs-CZ" sz="1600" dirty="0"/>
              <a:t> </a:t>
            </a:r>
            <a:r>
              <a:rPr lang="cs-CZ" sz="1600" dirty="0" err="1"/>
              <a:t>it</a:t>
            </a:r>
            <a:r>
              <a:rPr lang="cs-CZ" sz="1600" dirty="0"/>
              <a:t>)</a:t>
            </a:r>
          </a:p>
          <a:p>
            <a:pPr>
              <a:lnSpc>
                <a:spcPct val="90000"/>
              </a:lnSpc>
            </a:pPr>
            <a:r>
              <a:rPr lang="cs-CZ" dirty="0"/>
              <a:t>But </a:t>
            </a:r>
            <a:r>
              <a:rPr lang="cs-CZ" dirty="0" err="1"/>
              <a:t>why</a:t>
            </a:r>
            <a:r>
              <a:rPr lang="cs-CZ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sz="1400" dirty="0" err="1"/>
              <a:t>Did</a:t>
            </a:r>
            <a:r>
              <a:rPr lang="cs-CZ" sz="1400" dirty="0"/>
              <a:t> I </a:t>
            </a:r>
            <a:r>
              <a:rPr lang="cs-CZ" sz="1400" dirty="0" err="1"/>
              <a:t>waited</a:t>
            </a:r>
            <a:r>
              <a:rPr lang="cs-CZ" sz="1400" dirty="0"/>
              <a:t> </a:t>
            </a:r>
            <a:r>
              <a:rPr lang="cs-CZ" sz="1400" dirty="0" err="1"/>
              <a:t>too</a:t>
            </a:r>
            <a:r>
              <a:rPr lang="cs-CZ" sz="1400" dirty="0"/>
              <a:t> long to </a:t>
            </a:r>
            <a:r>
              <a:rPr lang="cs-CZ" sz="1400" dirty="0" err="1"/>
              <a:t>load</a:t>
            </a:r>
            <a:r>
              <a:rPr lang="cs-CZ" sz="1400" dirty="0"/>
              <a:t> </a:t>
            </a:r>
            <a:r>
              <a:rPr lang="cs-CZ" sz="1400" dirty="0" err="1"/>
              <a:t>page</a:t>
            </a:r>
            <a:r>
              <a:rPr lang="cs-CZ" sz="1400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I </a:t>
            </a:r>
            <a:r>
              <a:rPr lang="cs-CZ" sz="1400" dirty="0" err="1"/>
              <a:t>clicked</a:t>
            </a:r>
            <a:r>
              <a:rPr lang="cs-CZ" sz="1400" dirty="0"/>
              <a:t> on </a:t>
            </a:r>
            <a:r>
              <a:rPr lang="cs-CZ" sz="1400" dirty="0" err="1"/>
              <a:t>it</a:t>
            </a:r>
            <a:r>
              <a:rPr lang="cs-CZ" sz="1400" dirty="0"/>
              <a:t> </a:t>
            </a:r>
            <a:r>
              <a:rPr lang="cs-CZ" sz="1400" dirty="0" err="1"/>
              <a:t>accidentally</a:t>
            </a:r>
            <a:r>
              <a:rPr lang="cs-CZ" sz="1400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I </a:t>
            </a:r>
            <a:r>
              <a:rPr lang="cs-CZ" sz="1400" dirty="0" err="1"/>
              <a:t>found</a:t>
            </a:r>
            <a:r>
              <a:rPr lang="cs-CZ" sz="1400" dirty="0"/>
              <a:t> </a:t>
            </a:r>
            <a:r>
              <a:rPr lang="cs-CZ" sz="1400" dirty="0" err="1"/>
              <a:t>sth</a:t>
            </a:r>
            <a:r>
              <a:rPr lang="cs-CZ" sz="1400" dirty="0"/>
              <a:t>. </a:t>
            </a:r>
            <a:r>
              <a:rPr lang="cs-CZ" sz="1400" dirty="0" err="1"/>
              <a:t>better</a:t>
            </a:r>
            <a:r>
              <a:rPr lang="cs-CZ" sz="1400" dirty="0"/>
              <a:t> in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meantime</a:t>
            </a:r>
            <a:r>
              <a:rPr lang="cs-CZ" sz="1400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short</a:t>
            </a:r>
            <a:r>
              <a:rPr lang="cs-CZ" sz="1400" dirty="0"/>
              <a:t> </a:t>
            </a:r>
            <a:r>
              <a:rPr lang="cs-CZ" sz="1400" dirty="0" err="1"/>
              <a:t>description</a:t>
            </a:r>
            <a:r>
              <a:rPr lang="cs-CZ" sz="1400" dirty="0"/>
              <a:t> </a:t>
            </a:r>
            <a:r>
              <a:rPr lang="cs-CZ" sz="1400" dirty="0" err="1"/>
              <a:t>looked</a:t>
            </a:r>
            <a:r>
              <a:rPr lang="cs-CZ" sz="1400" dirty="0"/>
              <a:t> </a:t>
            </a:r>
            <a:r>
              <a:rPr lang="cs-CZ" sz="1400" dirty="0" err="1"/>
              <a:t>good</a:t>
            </a:r>
            <a:r>
              <a:rPr lang="cs-CZ" sz="1400" dirty="0"/>
              <a:t>, but </a:t>
            </a:r>
            <a:r>
              <a:rPr lang="cs-CZ" sz="1400" dirty="0" err="1"/>
              <a:t>it</a:t>
            </a:r>
            <a:r>
              <a:rPr lang="cs-CZ" sz="1400" dirty="0"/>
              <a:t> </a:t>
            </a:r>
            <a:r>
              <a:rPr lang="cs-CZ" sz="1400" dirty="0" err="1"/>
              <a:t>was</a:t>
            </a:r>
            <a:r>
              <a:rPr lang="cs-CZ" sz="1400" dirty="0"/>
              <a:t> </a:t>
            </a:r>
            <a:r>
              <a:rPr lang="cs-CZ" sz="1400" dirty="0" err="1"/>
              <a:t>missleading</a:t>
            </a:r>
            <a:r>
              <a:rPr lang="cs-CZ" sz="1400" dirty="0"/>
              <a:t> / </a:t>
            </a:r>
            <a:r>
              <a:rPr lang="cs-CZ" sz="1400" dirty="0" err="1"/>
              <a:t>did</a:t>
            </a:r>
            <a:r>
              <a:rPr lang="cs-CZ" sz="1400" dirty="0"/>
              <a:t> not </a:t>
            </a:r>
            <a:r>
              <a:rPr lang="cs-CZ" sz="1400" dirty="0" err="1"/>
              <a:t>cover</a:t>
            </a:r>
            <a:r>
              <a:rPr lang="cs-CZ" sz="1400" dirty="0"/>
              <a:t> </a:t>
            </a:r>
            <a:r>
              <a:rPr lang="cs-CZ" sz="1400" dirty="0" err="1"/>
              <a:t>important</a:t>
            </a:r>
            <a:r>
              <a:rPr lang="cs-CZ" sz="1400" dirty="0"/>
              <a:t> </a:t>
            </a:r>
            <a:r>
              <a:rPr lang="cs-CZ" sz="1400" dirty="0" err="1"/>
              <a:t>drawbacks</a:t>
            </a:r>
            <a:endParaRPr lang="cs-CZ" sz="1400" dirty="0"/>
          </a:p>
          <a:p>
            <a:pPr lvl="2">
              <a:lnSpc>
                <a:spcPct val="90000"/>
              </a:lnSpc>
            </a:pPr>
            <a:r>
              <a:rPr lang="cs-CZ" i="1" dirty="0" err="1"/>
              <a:t>Would</a:t>
            </a:r>
            <a:r>
              <a:rPr lang="cs-CZ" i="1" dirty="0"/>
              <a:t> </a:t>
            </a:r>
            <a:r>
              <a:rPr lang="cs-CZ" i="1" dirty="0" err="1"/>
              <a:t>this</a:t>
            </a:r>
            <a:r>
              <a:rPr lang="cs-CZ" i="1" dirty="0"/>
              <a:t> transfer </a:t>
            </a:r>
            <a:r>
              <a:rPr lang="cs-CZ" i="1" dirty="0" err="1"/>
              <a:t>into</a:t>
            </a:r>
            <a:r>
              <a:rPr lang="cs-CZ" i="1" dirty="0"/>
              <a:t> </a:t>
            </a:r>
            <a:r>
              <a:rPr lang="cs-CZ" i="1" dirty="0" err="1"/>
              <a:t>decreased</a:t>
            </a:r>
            <a:r>
              <a:rPr lang="cs-CZ" i="1" dirty="0"/>
              <a:t> feedback </a:t>
            </a:r>
            <a:r>
              <a:rPr lang="cs-CZ" i="1" dirty="0" err="1"/>
              <a:t>values</a:t>
            </a:r>
            <a:r>
              <a:rPr lang="cs-CZ" i="1" dirty="0"/>
              <a:t>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8268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609603"/>
            <a:ext cx="9209618" cy="13207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" pitchFamily="34"/>
              </a:rPr>
              <a:t>Negative preference from implicit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558212"/>
            <a:ext cx="9297092" cy="44831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1AA867E-B365-4BED-9373-C7AEDACE812C}"/>
              </a:ext>
            </a:extLst>
          </p:cNvPr>
          <p:cNvSpPr txBox="1">
            <a:spLocks/>
          </p:cNvSpPr>
          <p:nvPr/>
        </p:nvSpPr>
        <p:spPr>
          <a:xfrm>
            <a:off x="677332" y="2160590"/>
            <a:ext cx="8981018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 3"/>
              <a:buNone/>
            </a:pPr>
            <a:r>
              <a:rPr lang="cs-CZ" b="1" dirty="0" smtClean="0"/>
              <a:t>The lack of positive feedback on object </a:t>
            </a:r>
            <a:r>
              <a:rPr lang="cs-CZ" b="1" dirty="0"/>
              <a:t>detail level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cs-CZ" sz="1600" dirty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link.springer.com/content/pdf/10.1007%2F978-3-642-02247-0_47.pdf</a:t>
            </a:r>
            <a:endParaRPr lang="cs-CZ" sz="1400" dirty="0" smtClean="0"/>
          </a:p>
          <a:p>
            <a:pPr lvl="1">
              <a:lnSpc>
                <a:spcPct val="90000"/>
              </a:lnSpc>
            </a:pPr>
            <a:r>
              <a:rPr lang="cs-CZ" sz="1400" dirty="0" smtClean="0"/>
              <a:t>RecSys for jobs</a:t>
            </a:r>
          </a:p>
          <a:p>
            <a:pPr lvl="2">
              <a:lnSpc>
                <a:spcPct val="90000"/>
              </a:lnSpc>
            </a:pPr>
            <a:r>
              <a:rPr lang="cs-CZ" sz="1200" dirty="0" smtClean="0"/>
              <a:t>If the job was openned, but no positive action was recorded (applying /saving for later /...), consider it as negative</a:t>
            </a:r>
            <a:endParaRPr lang="en-US" sz="1200" dirty="0"/>
          </a:p>
          <a:p>
            <a:pPr>
              <a:lnSpc>
                <a:spcPct val="90000"/>
              </a:lnSpc>
            </a:pPr>
            <a:r>
              <a:rPr lang="cs-CZ" sz="1600" dirty="0" smtClean="0"/>
              <a:t>Applied to extend user profile similarity (both users disliked similar jobs)</a:t>
            </a:r>
            <a:endParaRPr lang="cs-CZ" sz="1600" dirty="0"/>
          </a:p>
          <a:p>
            <a:pPr>
              <a:lnSpc>
                <a:spcPct val="90000"/>
              </a:lnSpc>
            </a:pPr>
            <a:r>
              <a:rPr lang="cs-CZ" dirty="0"/>
              <a:t>But </a:t>
            </a:r>
            <a:r>
              <a:rPr lang="cs-CZ" dirty="0" smtClean="0"/>
              <a:t>do we have the full information?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sz="1400" dirty="0" smtClean="0"/>
              <a:t>User could just bookmark the job outside</a:t>
            </a:r>
          </a:p>
          <a:p>
            <a:pPr lvl="1">
              <a:lnSpc>
                <a:spcPct val="90000"/>
              </a:lnSpc>
            </a:pPr>
            <a:r>
              <a:rPr lang="cs-CZ" sz="1400" dirty="0" smtClean="0"/>
              <a:t>User could simply leave interesting offers open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70588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1" y="505197"/>
            <a:ext cx="9950563" cy="1320795"/>
          </a:xfrm>
        </p:spPr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Arial" pitchFamily="34"/>
              </a:rPr>
              <a:t>Negative preference from implicit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522767"/>
            <a:ext cx="9297092" cy="5085185"/>
          </a:xfrm>
        </p:spPr>
        <p:txBody>
          <a:bodyPr>
            <a:normAutofit/>
          </a:bodyPr>
          <a:lstStyle/>
          <a:p>
            <a:r>
              <a:rPr lang="cs-CZ" dirty="0" smtClean="0"/>
              <a:t>De-noising binary implicit feedback (SATtisfied /DisSATtisfied click)</a:t>
            </a:r>
            <a:endParaRPr lang="cs-CZ" dirty="0">
              <a:solidFill>
                <a:srgbClr val="92D050"/>
              </a:solidFill>
            </a:endParaRPr>
          </a:p>
          <a:p>
            <a:pPr lvl="1"/>
            <a:r>
              <a:rPr lang="cs-CZ" dirty="0" smtClean="0"/>
              <a:t>Static (e.g. only count clicks with &gt;30sec click dwell time)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sz="1400" dirty="0" smtClean="0"/>
              <a:t>Context-aware</a:t>
            </a:r>
            <a:endParaRPr lang="cs-CZ" sz="14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 lvl="1">
              <a:lnSpc>
                <a:spcPct val="90000"/>
              </a:lnSpc>
            </a:pPr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dl.acm.org/doi/pdf/10.1145/2556195.2556220</a:t>
            </a:r>
            <a:r>
              <a:rPr lang="cs-CZ" sz="1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1400" dirty="0" smtClean="0"/>
              <a:t>Feedback from search engines, text query</a:t>
            </a:r>
          </a:p>
          <a:p>
            <a:pPr lvl="2">
              <a:lnSpc>
                <a:spcPct val="90000"/>
              </a:lnSpc>
            </a:pPr>
            <a:r>
              <a:rPr lang="cs-CZ" sz="1200" dirty="0" smtClean="0"/>
              <a:t>Query topic, query types / page topic, reading difficulty </a:t>
            </a:r>
          </a:p>
          <a:p>
            <a:pPr lvl="1">
              <a:lnSpc>
                <a:spcPct val="90000"/>
              </a:lnSpc>
            </a:pPr>
            <a:r>
              <a:rPr lang="cs-CZ" sz="1400" dirty="0" smtClean="0"/>
              <a:t>Use click dwell time, known SAT / DSAT labels</a:t>
            </a:r>
          </a:p>
          <a:p>
            <a:pPr lvl="1">
              <a:lnSpc>
                <a:spcPct val="90000"/>
              </a:lnSpc>
            </a:pPr>
            <a:r>
              <a:rPr lang="cs-CZ" sz="1400" dirty="0" smtClean="0"/>
              <a:t>Decision trees: identify relevant context segments </a:t>
            </a:r>
            <a:endParaRPr lang="cs-CZ" sz="1400" dirty="0" smtClean="0"/>
          </a:p>
          <a:p>
            <a:pPr lvl="2">
              <a:lnSpc>
                <a:spcPct val="90000"/>
              </a:lnSpc>
            </a:pPr>
            <a:r>
              <a:rPr lang="cs-CZ" sz="1100" dirty="0" smtClean="0"/>
              <a:t>Fit </a:t>
            </a:r>
            <a:r>
              <a:rPr lang="cs-CZ" sz="1100" dirty="0" smtClean="0"/>
              <a:t>Gamma distribution for both SAT, DSAT and each segment</a:t>
            </a:r>
          </a:p>
          <a:p>
            <a:pPr lvl="1">
              <a:lnSpc>
                <a:spcPct val="90000"/>
              </a:lnSpc>
            </a:pPr>
            <a:r>
              <a:rPr lang="cs-CZ" sz="1400" dirty="0" smtClean="0"/>
              <a:t>Predictor based on actual dwell time and SAT / DSAT </a:t>
            </a:r>
            <a:r>
              <a:rPr lang="cs-CZ" sz="1400" dirty="0" smtClean="0"/>
              <a:t>params for specific context segment.</a:t>
            </a:r>
            <a:endParaRPr lang="cs-CZ" sz="14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</p:txBody>
      </p:sp>
      <p:grpSp>
        <p:nvGrpSpPr>
          <p:cNvPr id="4" name="Csoportba foglalás 53">
            <a:extLst>
              <a:ext uri="{FF2B5EF4-FFF2-40B4-BE49-F238E27FC236}">
                <a16:creationId xmlns:a16="http://schemas.microsoft.com/office/drawing/2014/main" id="{EC287AEA-7601-46CC-BC65-A74258A68A7F}"/>
              </a:ext>
            </a:extLst>
          </p:cNvPr>
          <p:cNvGrpSpPr/>
          <p:nvPr/>
        </p:nvGrpSpPr>
        <p:grpSpPr>
          <a:xfrm>
            <a:off x="677332" y="2614422"/>
            <a:ext cx="3682885" cy="1320795"/>
            <a:chOff x="2934227" y="2375908"/>
            <a:chExt cx="3988436" cy="1629156"/>
          </a:xfrm>
        </p:grpSpPr>
        <p:pic>
          <p:nvPicPr>
            <p:cNvPr id="5" name="Picture 4" descr="Výsledek obrázku pro spreadsheet icon">
              <a:extLst>
                <a:ext uri="{FF2B5EF4-FFF2-40B4-BE49-F238E27FC236}">
                  <a16:creationId xmlns:a16="http://schemas.microsoft.com/office/drawing/2014/main" id="{EB237540-BBE7-4A53-94BA-1D8AF9C1FC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6300192" y="2375908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Výsledek obrázku pro spreadsheet icon">
              <a:extLst>
                <a:ext uri="{FF2B5EF4-FFF2-40B4-BE49-F238E27FC236}">
                  <a16:creationId xmlns:a16="http://schemas.microsoft.com/office/drawing/2014/main" id="{6099123C-A972-4B0D-A596-4EC8D2A995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6300192" y="3333668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Kép 27">
              <a:extLst>
                <a:ext uri="{FF2B5EF4-FFF2-40B4-BE49-F238E27FC236}">
                  <a16:creationId xmlns:a16="http://schemas.microsoft.com/office/drawing/2014/main" id="{E7D2C564-D138-4E4B-90B7-E59375ECD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783" t="8001" r="74805" b="50000"/>
            <a:stretch/>
          </p:blipFill>
          <p:spPr>
            <a:xfrm>
              <a:off x="2934227" y="2922704"/>
              <a:ext cx="629661" cy="609349"/>
            </a:xfrm>
            <a:prstGeom prst="rect">
              <a:avLst/>
            </a:prstGeom>
          </p:spPr>
        </p:pic>
        <p:cxnSp>
          <p:nvCxnSpPr>
            <p:cNvPr id="8" name="Szögletes összekötő 29">
              <a:extLst>
                <a:ext uri="{FF2B5EF4-FFF2-40B4-BE49-F238E27FC236}">
                  <a16:creationId xmlns:a16="http://schemas.microsoft.com/office/drawing/2014/main" id="{8AB550FA-EA3A-411F-B447-1A58B1BE7F3C}"/>
                </a:ext>
              </a:extLst>
            </p:cNvPr>
            <p:cNvCxnSpPr/>
            <p:nvPr/>
          </p:nvCxnSpPr>
          <p:spPr>
            <a:xfrm flipV="1">
              <a:off x="3563888" y="2708920"/>
              <a:ext cx="2736304" cy="384450"/>
            </a:xfrm>
            <a:prstGeom prst="bentConnector3">
              <a:avLst>
                <a:gd name="adj1" fmla="val 13798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zögletes összekötő 34">
              <a:extLst>
                <a:ext uri="{FF2B5EF4-FFF2-40B4-BE49-F238E27FC236}">
                  <a16:creationId xmlns:a16="http://schemas.microsoft.com/office/drawing/2014/main" id="{F86745DC-B332-4C7B-B775-BC089698209C}"/>
                </a:ext>
              </a:extLst>
            </p:cNvPr>
            <p:cNvCxnSpPr/>
            <p:nvPr/>
          </p:nvCxnSpPr>
          <p:spPr>
            <a:xfrm>
              <a:off x="3563888" y="3356992"/>
              <a:ext cx="2736304" cy="288032"/>
            </a:xfrm>
            <a:prstGeom prst="bentConnector3">
              <a:avLst>
                <a:gd name="adj1" fmla="val 13798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Lekerekített téglalap 33">
              <a:extLst>
                <a:ext uri="{FF2B5EF4-FFF2-40B4-BE49-F238E27FC236}">
                  <a16:creationId xmlns:a16="http://schemas.microsoft.com/office/drawing/2014/main" id="{0C29F5E5-CD93-47DA-A1E7-504115DEC723}"/>
                </a:ext>
              </a:extLst>
            </p:cNvPr>
            <p:cNvSpPr/>
            <p:nvPr/>
          </p:nvSpPr>
          <p:spPr>
            <a:xfrm>
              <a:off x="4060305" y="2411808"/>
              <a:ext cx="1959496" cy="6815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100" dirty="0">
                  <a:solidFill>
                    <a:schemeClr val="tx1"/>
                  </a:solidFill>
                </a:rPr>
                <a:t>Dwell time: </a:t>
              </a:r>
              <a:r>
                <a:rPr lang="cs-CZ" sz="1100" dirty="0" smtClean="0">
                  <a:solidFill>
                    <a:schemeClr val="tx1"/>
                  </a:solidFill>
                </a:rPr>
                <a:t>40s</a:t>
              </a:r>
              <a:endParaRPr lang="cs-CZ" sz="1100" dirty="0">
                <a:solidFill>
                  <a:schemeClr val="tx1"/>
                </a:solidFill>
              </a:endParaRPr>
            </a:p>
            <a:p>
              <a:r>
                <a:rPr lang="cs-CZ" sz="1100" dirty="0" smtClean="0">
                  <a:solidFill>
                    <a:schemeClr val="tx1"/>
                  </a:solidFill>
                </a:rPr>
                <a:t>Page context</a:t>
              </a:r>
              <a:endParaRPr lang="hu-HU" sz="1100" dirty="0">
                <a:solidFill>
                  <a:schemeClr val="tx1"/>
                </a:solidFill>
              </a:endParaRPr>
            </a:p>
          </p:txBody>
        </p:sp>
        <p:sp>
          <p:nvSpPr>
            <p:cNvPr id="11" name="Lekerekített téglalap 46">
              <a:extLst>
                <a:ext uri="{FF2B5EF4-FFF2-40B4-BE49-F238E27FC236}">
                  <a16:creationId xmlns:a16="http://schemas.microsoft.com/office/drawing/2014/main" id="{5C53DED6-BF41-4DBE-8364-84FBB5C8D45C}"/>
                </a:ext>
              </a:extLst>
            </p:cNvPr>
            <p:cNvSpPr/>
            <p:nvPr/>
          </p:nvSpPr>
          <p:spPr>
            <a:xfrm>
              <a:off x="4060305" y="3323503"/>
              <a:ext cx="1959496" cy="6815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100" dirty="0">
                  <a:solidFill>
                    <a:schemeClr val="tx1"/>
                  </a:solidFill>
                </a:rPr>
                <a:t>Dwell time: 100s</a:t>
              </a:r>
            </a:p>
            <a:p>
              <a:r>
                <a:rPr lang="cs-CZ" sz="1100" dirty="0">
                  <a:solidFill>
                    <a:schemeClr val="tx1"/>
                  </a:solidFill>
                </a:rPr>
                <a:t>Page context</a:t>
              </a:r>
              <a:endParaRPr lang="hu-HU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Jobbra nyíl 4100">
            <a:extLst>
              <a:ext uri="{FF2B5EF4-FFF2-40B4-BE49-F238E27FC236}">
                <a16:creationId xmlns:a16="http://schemas.microsoft.com/office/drawing/2014/main" id="{D6602665-F154-4221-9C4E-1236FE2F7C01}"/>
              </a:ext>
            </a:extLst>
          </p:cNvPr>
          <p:cNvSpPr/>
          <p:nvPr/>
        </p:nvSpPr>
        <p:spPr>
          <a:xfrm>
            <a:off x="4619129" y="2947640"/>
            <a:ext cx="653392" cy="730919"/>
          </a:xfrm>
          <a:prstGeom prst="rightArrow">
            <a:avLst>
              <a:gd name="adj1" fmla="val 50000"/>
              <a:gd name="adj2" fmla="val 6590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4" name="Csoportba foglalás 4096">
            <a:extLst>
              <a:ext uri="{FF2B5EF4-FFF2-40B4-BE49-F238E27FC236}">
                <a16:creationId xmlns:a16="http://schemas.microsoft.com/office/drawing/2014/main" id="{238701F2-E1FD-4D18-AF92-9EC96DD23271}"/>
              </a:ext>
            </a:extLst>
          </p:cNvPr>
          <p:cNvGrpSpPr/>
          <p:nvPr/>
        </p:nvGrpSpPr>
        <p:grpSpPr>
          <a:xfrm>
            <a:off x="5531433" y="2614422"/>
            <a:ext cx="3025060" cy="1450938"/>
            <a:chOff x="4838560" y="2605886"/>
            <a:chExt cx="3194995" cy="1583091"/>
          </a:xfrm>
        </p:grpSpPr>
        <p:pic>
          <p:nvPicPr>
            <p:cNvPr id="28" name="Picture 4" descr="Výsledek obrázku pro spreadsheet icon">
              <a:extLst>
                <a:ext uri="{FF2B5EF4-FFF2-40B4-BE49-F238E27FC236}">
                  <a16:creationId xmlns:a16="http://schemas.microsoft.com/office/drawing/2014/main" id="{8458003C-363B-43AE-AD3F-A8D8038077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7411083" y="2605886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Výsledek obrázku pro spreadsheet icon">
              <a:extLst>
                <a:ext uri="{FF2B5EF4-FFF2-40B4-BE49-F238E27FC236}">
                  <a16:creationId xmlns:a16="http://schemas.microsoft.com/office/drawing/2014/main" id="{6175C772-DC29-4D4D-9667-CE6A63C7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7411084" y="3517581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Kép 60">
              <a:extLst>
                <a:ext uri="{FF2B5EF4-FFF2-40B4-BE49-F238E27FC236}">
                  <a16:creationId xmlns:a16="http://schemas.microsoft.com/office/drawing/2014/main" id="{A9E37C73-A9F0-4687-8939-DFE46C4499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783" t="8001" r="74805" b="50000"/>
            <a:stretch/>
          </p:blipFill>
          <p:spPr>
            <a:xfrm>
              <a:off x="4838560" y="3106352"/>
              <a:ext cx="629661" cy="609349"/>
            </a:xfrm>
            <a:prstGeom prst="rect">
              <a:avLst/>
            </a:prstGeom>
          </p:spPr>
        </p:pic>
        <p:cxnSp>
          <p:nvCxnSpPr>
            <p:cNvPr id="31" name="Szögletes összekötő 61">
              <a:extLst>
                <a:ext uri="{FF2B5EF4-FFF2-40B4-BE49-F238E27FC236}">
                  <a16:creationId xmlns:a16="http://schemas.microsoft.com/office/drawing/2014/main" id="{F1E66166-36DA-41BA-A5EA-C9BB6316539C}"/>
                </a:ext>
              </a:extLst>
            </p:cNvPr>
            <p:cNvCxnSpPr/>
            <p:nvPr/>
          </p:nvCxnSpPr>
          <p:spPr>
            <a:xfrm flipV="1">
              <a:off x="5468221" y="2895190"/>
              <a:ext cx="1912091" cy="381828"/>
            </a:xfrm>
            <a:prstGeom prst="bentConnector3">
              <a:avLst>
                <a:gd name="adj1" fmla="val 18119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zögletes összekötő 62">
              <a:extLst>
                <a:ext uri="{FF2B5EF4-FFF2-40B4-BE49-F238E27FC236}">
                  <a16:creationId xmlns:a16="http://schemas.microsoft.com/office/drawing/2014/main" id="{202EDE02-DCA0-4595-8696-E929612A5F3D}"/>
                </a:ext>
              </a:extLst>
            </p:cNvPr>
            <p:cNvCxnSpPr/>
            <p:nvPr/>
          </p:nvCxnSpPr>
          <p:spPr>
            <a:xfrm>
              <a:off x="5468221" y="3540640"/>
              <a:ext cx="1912091" cy="293380"/>
            </a:xfrm>
            <a:prstGeom prst="bentConnector3">
              <a:avLst>
                <a:gd name="adj1" fmla="val 17621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Lekerekített téglalap 63">
              <a:extLst>
                <a:ext uri="{FF2B5EF4-FFF2-40B4-BE49-F238E27FC236}">
                  <a16:creationId xmlns:a16="http://schemas.microsoft.com/office/drawing/2014/main" id="{6332CA59-30F5-4C94-A3F1-077E4985C069}"/>
                </a:ext>
              </a:extLst>
            </p:cNvPr>
            <p:cNvSpPr/>
            <p:nvPr/>
          </p:nvSpPr>
          <p:spPr>
            <a:xfrm>
              <a:off x="5964638" y="2708920"/>
              <a:ext cx="1155638" cy="3844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400" dirty="0">
                  <a:solidFill>
                    <a:schemeClr val="tx1"/>
                  </a:solidFill>
                </a:rPr>
                <a:t>Rating: </a:t>
              </a:r>
              <a:r>
                <a:rPr lang="cs-CZ" sz="1400" dirty="0" smtClean="0">
                  <a:solidFill>
                    <a:schemeClr val="tx1"/>
                  </a:solidFill>
                </a:rPr>
                <a:t>0</a:t>
              </a:r>
              <a:endParaRPr lang="hu-HU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Lekerekített téglalap 64">
              <a:extLst>
                <a:ext uri="{FF2B5EF4-FFF2-40B4-BE49-F238E27FC236}">
                  <a16:creationId xmlns:a16="http://schemas.microsoft.com/office/drawing/2014/main" id="{F2D45351-0F72-4BDA-B475-DF8AD914BA49}"/>
                </a:ext>
              </a:extLst>
            </p:cNvPr>
            <p:cNvSpPr/>
            <p:nvPr/>
          </p:nvSpPr>
          <p:spPr>
            <a:xfrm>
              <a:off x="5964638" y="3645024"/>
              <a:ext cx="1155638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400" dirty="0">
                  <a:solidFill>
                    <a:schemeClr val="tx1"/>
                  </a:solidFill>
                </a:rPr>
                <a:t>Rating: </a:t>
              </a:r>
              <a:r>
                <a:rPr lang="cs-CZ" sz="1400" dirty="0" smtClean="0">
                  <a:solidFill>
                    <a:schemeClr val="tx1"/>
                  </a:solidFill>
                </a:rPr>
                <a:t>1</a:t>
              </a:r>
              <a:endParaRPr lang="hu-HU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upload.wikimedia.org/wikipedia/commons/thumb/7/...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755" y="2270624"/>
            <a:ext cx="3271216" cy="218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4946" t="39355" r="72214" b="32583"/>
          <a:stretch/>
        </p:blipFill>
        <p:spPr>
          <a:xfrm>
            <a:off x="8672247" y="4454160"/>
            <a:ext cx="3519753" cy="240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36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1" y="609603"/>
            <a:ext cx="10520057" cy="1320795"/>
          </a:xfrm>
        </p:spPr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Arial" pitchFamily="34"/>
              </a:rPr>
              <a:t>Negative preference from implicit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522767"/>
            <a:ext cx="9297092" cy="5085185"/>
          </a:xfrm>
        </p:spPr>
        <p:txBody>
          <a:bodyPr>
            <a:normAutofit/>
          </a:bodyPr>
          <a:lstStyle/>
          <a:p>
            <a:r>
              <a:rPr lang="cs-CZ" dirty="0" smtClean="0"/>
              <a:t>De-noising binary implicit feedback (SATtisfied /DisSATtisfied click)</a:t>
            </a:r>
            <a:endParaRPr lang="cs-CZ" dirty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 lvl="1">
              <a:lnSpc>
                <a:spcPct val="90000"/>
              </a:lnSpc>
            </a:pPr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arxiv.org/pdf/2006.04153.pdf</a:t>
            </a:r>
            <a:r>
              <a:rPr lang="cs-CZ" sz="14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cs-CZ" sz="1200" i="1" dirty="0" smtClean="0"/>
              <a:t>„</a:t>
            </a:r>
            <a:r>
              <a:rPr lang="en-US" sz="1200" b="1" i="1" dirty="0" smtClean="0"/>
              <a:t>False-positive </a:t>
            </a:r>
            <a:r>
              <a:rPr lang="en-US" sz="1200" b="1" i="1" dirty="0"/>
              <a:t>interactions are harder to fit in the early stages</a:t>
            </a:r>
            <a:r>
              <a:rPr lang="en-US" sz="1200" i="1" dirty="0" smtClean="0"/>
              <a:t>. According </a:t>
            </a:r>
            <a:r>
              <a:rPr lang="en-US" sz="1200" i="1" dirty="0"/>
              <a:t>to the theory of robust learning </a:t>
            </a:r>
            <a:r>
              <a:rPr lang="en-US" sz="1200" i="1" dirty="0" smtClean="0"/>
              <a:t>easy </a:t>
            </a:r>
            <a:r>
              <a:rPr lang="en-US" sz="1200" i="1" dirty="0"/>
              <a:t>samples are more likely to be the clean ones </a:t>
            </a:r>
            <a:r>
              <a:rPr lang="en-US" sz="1200" i="1" dirty="0" smtClean="0"/>
              <a:t>and</a:t>
            </a:r>
            <a:r>
              <a:rPr lang="cs-CZ" sz="1200" i="1" dirty="0" smtClean="0"/>
              <a:t> </a:t>
            </a:r>
            <a:r>
              <a:rPr lang="en-US" sz="1200" i="1" dirty="0" smtClean="0"/>
              <a:t>fitting </a:t>
            </a:r>
            <a:r>
              <a:rPr lang="en-US" sz="1200" i="1" dirty="0"/>
              <a:t>the hard samples may hurt the </a:t>
            </a:r>
            <a:r>
              <a:rPr lang="en-US" sz="1200" i="1" dirty="0" err="1" smtClean="0"/>
              <a:t>generalizati</a:t>
            </a:r>
            <a:r>
              <a:rPr lang="cs-CZ" sz="1200" i="1" dirty="0" smtClean="0"/>
              <a:t>on.“</a:t>
            </a:r>
          </a:p>
          <a:p>
            <a:pPr lvl="2">
              <a:lnSpc>
                <a:spcPct val="90000"/>
              </a:lnSpc>
            </a:pPr>
            <a:r>
              <a:rPr lang="cs-CZ" sz="1200" dirty="0" smtClean="0"/>
              <a:t>Discard or reduce weight for train interactions with high initial loss</a:t>
            </a:r>
          </a:p>
          <a:p>
            <a:pPr lvl="1">
              <a:lnSpc>
                <a:spcPct val="90000"/>
              </a:lnSpc>
            </a:pPr>
            <a:r>
              <a:rPr lang="cs-CZ" sz="1400" dirty="0" smtClean="0"/>
              <a:t>No need for additional types of feedback with this approach</a:t>
            </a:r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</p:txBody>
      </p:sp>
      <p:grpSp>
        <p:nvGrpSpPr>
          <p:cNvPr id="4" name="Csoportba foglalás 53">
            <a:extLst>
              <a:ext uri="{FF2B5EF4-FFF2-40B4-BE49-F238E27FC236}">
                <a16:creationId xmlns:a16="http://schemas.microsoft.com/office/drawing/2014/main" id="{EC287AEA-7601-46CC-BC65-A74258A68A7F}"/>
              </a:ext>
            </a:extLst>
          </p:cNvPr>
          <p:cNvGrpSpPr/>
          <p:nvPr/>
        </p:nvGrpSpPr>
        <p:grpSpPr>
          <a:xfrm>
            <a:off x="677332" y="1880997"/>
            <a:ext cx="3682885" cy="1320795"/>
            <a:chOff x="2934227" y="2375908"/>
            <a:chExt cx="3988436" cy="1629156"/>
          </a:xfrm>
        </p:grpSpPr>
        <p:pic>
          <p:nvPicPr>
            <p:cNvPr id="5" name="Picture 4" descr="Výsledek obrázku pro spreadsheet icon">
              <a:extLst>
                <a:ext uri="{FF2B5EF4-FFF2-40B4-BE49-F238E27FC236}">
                  <a16:creationId xmlns:a16="http://schemas.microsoft.com/office/drawing/2014/main" id="{EB237540-BBE7-4A53-94BA-1D8AF9C1FC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6300192" y="2375908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Výsledek obrázku pro spreadsheet icon">
              <a:extLst>
                <a:ext uri="{FF2B5EF4-FFF2-40B4-BE49-F238E27FC236}">
                  <a16:creationId xmlns:a16="http://schemas.microsoft.com/office/drawing/2014/main" id="{6099123C-A972-4B0D-A596-4EC8D2A995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6300192" y="3333668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Kép 27">
              <a:extLst>
                <a:ext uri="{FF2B5EF4-FFF2-40B4-BE49-F238E27FC236}">
                  <a16:creationId xmlns:a16="http://schemas.microsoft.com/office/drawing/2014/main" id="{E7D2C564-D138-4E4B-90B7-E59375ECD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783" t="8001" r="74805" b="50000"/>
            <a:stretch/>
          </p:blipFill>
          <p:spPr>
            <a:xfrm>
              <a:off x="2934227" y="2922704"/>
              <a:ext cx="629661" cy="609349"/>
            </a:xfrm>
            <a:prstGeom prst="rect">
              <a:avLst/>
            </a:prstGeom>
          </p:spPr>
        </p:pic>
        <p:cxnSp>
          <p:nvCxnSpPr>
            <p:cNvPr id="8" name="Szögletes összekötő 29">
              <a:extLst>
                <a:ext uri="{FF2B5EF4-FFF2-40B4-BE49-F238E27FC236}">
                  <a16:creationId xmlns:a16="http://schemas.microsoft.com/office/drawing/2014/main" id="{8AB550FA-EA3A-411F-B447-1A58B1BE7F3C}"/>
                </a:ext>
              </a:extLst>
            </p:cNvPr>
            <p:cNvCxnSpPr/>
            <p:nvPr/>
          </p:nvCxnSpPr>
          <p:spPr>
            <a:xfrm flipV="1">
              <a:off x="3563888" y="2708920"/>
              <a:ext cx="2736304" cy="384450"/>
            </a:xfrm>
            <a:prstGeom prst="bentConnector3">
              <a:avLst>
                <a:gd name="adj1" fmla="val 13798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zögletes összekötő 34">
              <a:extLst>
                <a:ext uri="{FF2B5EF4-FFF2-40B4-BE49-F238E27FC236}">
                  <a16:creationId xmlns:a16="http://schemas.microsoft.com/office/drawing/2014/main" id="{F86745DC-B332-4C7B-B775-BC089698209C}"/>
                </a:ext>
              </a:extLst>
            </p:cNvPr>
            <p:cNvCxnSpPr/>
            <p:nvPr/>
          </p:nvCxnSpPr>
          <p:spPr>
            <a:xfrm>
              <a:off x="3563888" y="3356992"/>
              <a:ext cx="2736304" cy="288032"/>
            </a:xfrm>
            <a:prstGeom prst="bentConnector3">
              <a:avLst>
                <a:gd name="adj1" fmla="val 13798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Lekerekített téglalap 33">
              <a:extLst>
                <a:ext uri="{FF2B5EF4-FFF2-40B4-BE49-F238E27FC236}">
                  <a16:creationId xmlns:a16="http://schemas.microsoft.com/office/drawing/2014/main" id="{0C29F5E5-CD93-47DA-A1E7-504115DEC723}"/>
                </a:ext>
              </a:extLst>
            </p:cNvPr>
            <p:cNvSpPr/>
            <p:nvPr/>
          </p:nvSpPr>
          <p:spPr>
            <a:xfrm>
              <a:off x="4060305" y="2411808"/>
              <a:ext cx="1959496" cy="6815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100" dirty="0">
                  <a:solidFill>
                    <a:schemeClr val="tx1"/>
                  </a:solidFill>
                </a:rPr>
                <a:t>Dwell time: </a:t>
              </a:r>
              <a:r>
                <a:rPr lang="cs-CZ" sz="1100" dirty="0" smtClean="0">
                  <a:solidFill>
                    <a:schemeClr val="tx1"/>
                  </a:solidFill>
                </a:rPr>
                <a:t>40s</a:t>
              </a:r>
              <a:endParaRPr lang="cs-CZ" sz="1100" dirty="0">
                <a:solidFill>
                  <a:schemeClr val="tx1"/>
                </a:solidFill>
              </a:endParaRPr>
            </a:p>
            <a:p>
              <a:r>
                <a:rPr lang="cs-CZ" sz="1100" dirty="0" smtClean="0">
                  <a:solidFill>
                    <a:schemeClr val="tx1"/>
                  </a:solidFill>
                </a:rPr>
                <a:t>Page context</a:t>
              </a:r>
              <a:endParaRPr lang="hu-HU" sz="1100" dirty="0">
                <a:solidFill>
                  <a:schemeClr val="tx1"/>
                </a:solidFill>
              </a:endParaRPr>
            </a:p>
          </p:txBody>
        </p:sp>
        <p:sp>
          <p:nvSpPr>
            <p:cNvPr id="11" name="Lekerekített téglalap 46">
              <a:extLst>
                <a:ext uri="{FF2B5EF4-FFF2-40B4-BE49-F238E27FC236}">
                  <a16:creationId xmlns:a16="http://schemas.microsoft.com/office/drawing/2014/main" id="{5C53DED6-BF41-4DBE-8364-84FBB5C8D45C}"/>
                </a:ext>
              </a:extLst>
            </p:cNvPr>
            <p:cNvSpPr/>
            <p:nvPr/>
          </p:nvSpPr>
          <p:spPr>
            <a:xfrm>
              <a:off x="4060305" y="3323503"/>
              <a:ext cx="1959496" cy="6815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100" dirty="0">
                  <a:solidFill>
                    <a:schemeClr val="tx1"/>
                  </a:solidFill>
                </a:rPr>
                <a:t>Dwell time: 100s</a:t>
              </a:r>
            </a:p>
            <a:p>
              <a:r>
                <a:rPr lang="cs-CZ" sz="1100" dirty="0">
                  <a:solidFill>
                    <a:schemeClr val="tx1"/>
                  </a:solidFill>
                </a:rPr>
                <a:t>Page context</a:t>
              </a:r>
              <a:endParaRPr lang="hu-HU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Jobbra nyíl 4100">
            <a:extLst>
              <a:ext uri="{FF2B5EF4-FFF2-40B4-BE49-F238E27FC236}">
                <a16:creationId xmlns:a16="http://schemas.microsoft.com/office/drawing/2014/main" id="{D6602665-F154-4221-9C4E-1236FE2F7C01}"/>
              </a:ext>
            </a:extLst>
          </p:cNvPr>
          <p:cNvSpPr/>
          <p:nvPr/>
        </p:nvSpPr>
        <p:spPr>
          <a:xfrm>
            <a:off x="4619129" y="2214215"/>
            <a:ext cx="653392" cy="730919"/>
          </a:xfrm>
          <a:prstGeom prst="rightArrow">
            <a:avLst>
              <a:gd name="adj1" fmla="val 50000"/>
              <a:gd name="adj2" fmla="val 6590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4" name="Csoportba foglalás 4096">
            <a:extLst>
              <a:ext uri="{FF2B5EF4-FFF2-40B4-BE49-F238E27FC236}">
                <a16:creationId xmlns:a16="http://schemas.microsoft.com/office/drawing/2014/main" id="{238701F2-E1FD-4D18-AF92-9EC96DD23271}"/>
              </a:ext>
            </a:extLst>
          </p:cNvPr>
          <p:cNvGrpSpPr/>
          <p:nvPr/>
        </p:nvGrpSpPr>
        <p:grpSpPr>
          <a:xfrm>
            <a:off x="5531433" y="1880997"/>
            <a:ext cx="3025060" cy="1450938"/>
            <a:chOff x="4838560" y="2605886"/>
            <a:chExt cx="3194995" cy="1583091"/>
          </a:xfrm>
        </p:grpSpPr>
        <p:pic>
          <p:nvPicPr>
            <p:cNvPr id="28" name="Picture 4" descr="Výsledek obrázku pro spreadsheet icon">
              <a:extLst>
                <a:ext uri="{FF2B5EF4-FFF2-40B4-BE49-F238E27FC236}">
                  <a16:creationId xmlns:a16="http://schemas.microsoft.com/office/drawing/2014/main" id="{8458003C-363B-43AE-AD3F-A8D8038077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7411083" y="2605886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Výsledek obrázku pro spreadsheet icon">
              <a:extLst>
                <a:ext uri="{FF2B5EF4-FFF2-40B4-BE49-F238E27FC236}">
                  <a16:creationId xmlns:a16="http://schemas.microsoft.com/office/drawing/2014/main" id="{6175C772-DC29-4D4D-9667-CE6A63C7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/>
            <a:stretch/>
          </p:blipFill>
          <p:spPr bwMode="auto">
            <a:xfrm>
              <a:off x="7411084" y="3517581"/>
              <a:ext cx="622471" cy="67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Kép 60">
              <a:extLst>
                <a:ext uri="{FF2B5EF4-FFF2-40B4-BE49-F238E27FC236}">
                  <a16:creationId xmlns:a16="http://schemas.microsoft.com/office/drawing/2014/main" id="{A9E37C73-A9F0-4687-8939-DFE46C4499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783" t="8001" r="74805" b="50000"/>
            <a:stretch/>
          </p:blipFill>
          <p:spPr>
            <a:xfrm>
              <a:off x="4838560" y="3106352"/>
              <a:ext cx="629661" cy="609349"/>
            </a:xfrm>
            <a:prstGeom prst="rect">
              <a:avLst/>
            </a:prstGeom>
          </p:spPr>
        </p:pic>
        <p:cxnSp>
          <p:nvCxnSpPr>
            <p:cNvPr id="31" name="Szögletes összekötő 61">
              <a:extLst>
                <a:ext uri="{FF2B5EF4-FFF2-40B4-BE49-F238E27FC236}">
                  <a16:creationId xmlns:a16="http://schemas.microsoft.com/office/drawing/2014/main" id="{F1E66166-36DA-41BA-A5EA-C9BB6316539C}"/>
                </a:ext>
              </a:extLst>
            </p:cNvPr>
            <p:cNvCxnSpPr/>
            <p:nvPr/>
          </p:nvCxnSpPr>
          <p:spPr>
            <a:xfrm flipV="1">
              <a:off x="5468221" y="2895190"/>
              <a:ext cx="1912091" cy="381828"/>
            </a:xfrm>
            <a:prstGeom prst="bentConnector3">
              <a:avLst>
                <a:gd name="adj1" fmla="val 18119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zögletes összekötő 62">
              <a:extLst>
                <a:ext uri="{FF2B5EF4-FFF2-40B4-BE49-F238E27FC236}">
                  <a16:creationId xmlns:a16="http://schemas.microsoft.com/office/drawing/2014/main" id="{202EDE02-DCA0-4595-8696-E929612A5F3D}"/>
                </a:ext>
              </a:extLst>
            </p:cNvPr>
            <p:cNvCxnSpPr/>
            <p:nvPr/>
          </p:nvCxnSpPr>
          <p:spPr>
            <a:xfrm>
              <a:off x="5468221" y="3540640"/>
              <a:ext cx="1912091" cy="293380"/>
            </a:xfrm>
            <a:prstGeom prst="bentConnector3">
              <a:avLst>
                <a:gd name="adj1" fmla="val 17621"/>
              </a:avLst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Lekerekített téglalap 63">
              <a:extLst>
                <a:ext uri="{FF2B5EF4-FFF2-40B4-BE49-F238E27FC236}">
                  <a16:creationId xmlns:a16="http://schemas.microsoft.com/office/drawing/2014/main" id="{6332CA59-30F5-4C94-A3F1-077E4985C069}"/>
                </a:ext>
              </a:extLst>
            </p:cNvPr>
            <p:cNvSpPr/>
            <p:nvPr/>
          </p:nvSpPr>
          <p:spPr>
            <a:xfrm>
              <a:off x="5964638" y="2708920"/>
              <a:ext cx="1155638" cy="3844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400" dirty="0">
                  <a:solidFill>
                    <a:schemeClr val="tx1"/>
                  </a:solidFill>
                </a:rPr>
                <a:t>Rating: </a:t>
              </a:r>
              <a:r>
                <a:rPr lang="cs-CZ" sz="1400" dirty="0" smtClean="0">
                  <a:solidFill>
                    <a:schemeClr val="tx1"/>
                  </a:solidFill>
                </a:rPr>
                <a:t>0</a:t>
              </a:r>
              <a:endParaRPr lang="hu-HU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Lekerekített téglalap 64">
              <a:extLst>
                <a:ext uri="{FF2B5EF4-FFF2-40B4-BE49-F238E27FC236}">
                  <a16:creationId xmlns:a16="http://schemas.microsoft.com/office/drawing/2014/main" id="{F2D45351-0F72-4BDA-B475-DF8AD914BA49}"/>
                </a:ext>
              </a:extLst>
            </p:cNvPr>
            <p:cNvSpPr/>
            <p:nvPr/>
          </p:nvSpPr>
          <p:spPr>
            <a:xfrm>
              <a:off x="5964638" y="3645024"/>
              <a:ext cx="1155638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400" dirty="0">
                  <a:solidFill>
                    <a:schemeClr val="tx1"/>
                  </a:solidFill>
                </a:rPr>
                <a:t>Rating: </a:t>
              </a:r>
              <a:r>
                <a:rPr lang="cs-CZ" sz="1400" dirty="0" smtClean="0">
                  <a:solidFill>
                    <a:schemeClr val="tx1"/>
                  </a:solidFill>
                </a:rPr>
                <a:t>1</a:t>
              </a:r>
              <a:endParaRPr lang="hu-HU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625" y="4268006"/>
            <a:ext cx="5667375" cy="259308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818122" y="1974546"/>
            <a:ext cx="1578043" cy="4430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18122" y="2704009"/>
            <a:ext cx="1578043" cy="4430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54927" y="2716586"/>
            <a:ext cx="1541238" cy="4710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843705" y="1964054"/>
            <a:ext cx="1541238" cy="4710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369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609603"/>
            <a:ext cx="9209618" cy="132079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333333"/>
                </a:solidFill>
                <a:latin typeface="Arial" pitchFamily="34"/>
              </a:rPr>
              <a:t>Neg. Pref. from category-level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558212"/>
            <a:ext cx="9297092" cy="44831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1AA867E-B365-4BED-9373-C7AEDACE812C}"/>
              </a:ext>
            </a:extLst>
          </p:cNvPr>
          <p:cNvSpPr txBox="1">
            <a:spLocks/>
          </p:cNvSpPr>
          <p:nvPr/>
        </p:nvSpPr>
        <p:spPr>
          <a:xfrm>
            <a:off x="677332" y="2160590"/>
            <a:ext cx="8981018" cy="4388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 3"/>
              <a:buNone/>
            </a:pPr>
            <a:r>
              <a:rPr lang="cs-CZ" b="1" dirty="0"/>
              <a:t>List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objects</a:t>
            </a:r>
            <a:r>
              <a:rPr lang="cs-CZ" b="1" dirty="0"/>
              <a:t> (</a:t>
            </a:r>
            <a:r>
              <a:rPr lang="cs-CZ" b="1" dirty="0" err="1"/>
              <a:t>impressions</a:t>
            </a:r>
            <a:r>
              <a:rPr lang="cs-CZ" b="1" dirty="0"/>
              <a:t> </a:t>
            </a:r>
            <a:r>
              <a:rPr lang="cs-CZ" b="1" dirty="0" err="1"/>
              <a:t>needed</a:t>
            </a:r>
            <a:r>
              <a:rPr lang="cs-CZ" b="1" dirty="0"/>
              <a:t>)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cs-CZ" sz="1600" dirty="0" err="1"/>
              <a:t>If</a:t>
            </a:r>
            <a:r>
              <a:rPr lang="cs-CZ" sz="1600" dirty="0"/>
              <a:t> I (</a:t>
            </a:r>
            <a:r>
              <a:rPr lang="cs-CZ" sz="1600" dirty="0" err="1"/>
              <a:t>repeatedly</a:t>
            </a:r>
            <a:r>
              <a:rPr lang="cs-CZ" sz="1600" dirty="0"/>
              <a:t>) </a:t>
            </a:r>
            <a:r>
              <a:rPr lang="cs-CZ" sz="1600" dirty="0" err="1"/>
              <a:t>ignore</a:t>
            </a:r>
            <a:r>
              <a:rPr lang="cs-CZ" sz="1600" dirty="0"/>
              <a:t> </a:t>
            </a:r>
            <a:r>
              <a:rPr lang="cs-CZ" sz="1600" dirty="0" err="1"/>
              <a:t>it</a:t>
            </a:r>
            <a:r>
              <a:rPr lang="cs-CZ" sz="1600" dirty="0"/>
              <a:t>, I </a:t>
            </a:r>
            <a:r>
              <a:rPr lang="cs-CZ" sz="1600" dirty="0" err="1"/>
              <a:t>probably</a:t>
            </a:r>
            <a:r>
              <a:rPr lang="cs-CZ" sz="1600" dirty="0"/>
              <a:t> </a:t>
            </a:r>
            <a:r>
              <a:rPr lang="cs-CZ" sz="1600" dirty="0" err="1"/>
              <a:t>dislike</a:t>
            </a:r>
            <a:r>
              <a:rPr lang="cs-CZ" sz="1600" dirty="0"/>
              <a:t> </a:t>
            </a:r>
            <a:r>
              <a:rPr lang="cs-CZ" sz="1600" dirty="0" err="1"/>
              <a:t>it</a:t>
            </a:r>
            <a:endParaRPr lang="cs-CZ" sz="1600" dirty="0"/>
          </a:p>
          <a:p>
            <a:pPr lvl="1">
              <a:lnSpc>
                <a:spcPct val="90000"/>
              </a:lnSpc>
            </a:pPr>
            <a:r>
              <a:rPr lang="cs-CZ" sz="1400" dirty="0"/>
              <a:t>How many </a:t>
            </a:r>
            <a:r>
              <a:rPr lang="cs-CZ" sz="1400" dirty="0" err="1"/>
              <a:t>times</a:t>
            </a:r>
            <a:r>
              <a:rPr lang="cs-CZ" sz="1400" dirty="0"/>
              <a:t> do I </a:t>
            </a:r>
            <a:r>
              <a:rPr lang="cs-CZ" sz="1400" dirty="0" err="1"/>
              <a:t>have</a:t>
            </a:r>
            <a:r>
              <a:rPr lang="cs-CZ" sz="1400" dirty="0"/>
              <a:t> to </a:t>
            </a:r>
            <a:r>
              <a:rPr lang="cs-CZ" sz="1400" dirty="0" err="1"/>
              <a:t>ignore</a:t>
            </a:r>
            <a:r>
              <a:rPr lang="cs-CZ" sz="1400" dirty="0"/>
              <a:t> </a:t>
            </a:r>
            <a:r>
              <a:rPr lang="cs-CZ" sz="1400" dirty="0" err="1"/>
              <a:t>it</a:t>
            </a:r>
            <a:r>
              <a:rPr lang="en-US" sz="1400" dirty="0"/>
              <a:t>?</a:t>
            </a:r>
            <a:endParaRPr lang="cs-CZ" sz="1400" dirty="0"/>
          </a:p>
          <a:p>
            <a:pPr lvl="1">
              <a:lnSpc>
                <a:spcPct val="90000"/>
              </a:lnSpc>
            </a:pPr>
            <a:r>
              <a:rPr lang="cs-CZ" sz="1400" dirty="0" err="1"/>
              <a:t>Could</a:t>
            </a:r>
            <a:r>
              <a:rPr lang="cs-CZ" sz="1400" dirty="0"/>
              <a:t> </a:t>
            </a:r>
            <a:r>
              <a:rPr lang="cs-CZ" sz="1400" dirty="0" err="1"/>
              <a:t>it</a:t>
            </a:r>
            <a:r>
              <a:rPr lang="cs-CZ" sz="1400" dirty="0"/>
              <a:t>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that</a:t>
            </a:r>
            <a:r>
              <a:rPr lang="cs-CZ" sz="1400" dirty="0"/>
              <a:t> I just </a:t>
            </a:r>
            <a:r>
              <a:rPr lang="cs-CZ" sz="1400" dirty="0" err="1"/>
              <a:t>did</a:t>
            </a:r>
            <a:r>
              <a:rPr lang="cs-CZ" sz="1400" dirty="0"/>
              <a:t> not </a:t>
            </a:r>
            <a:r>
              <a:rPr lang="cs-CZ" sz="1400" dirty="0" err="1"/>
              <a:t>pay</a:t>
            </a:r>
            <a:r>
              <a:rPr lang="cs-CZ" sz="1400" dirty="0"/>
              <a:t> </a:t>
            </a:r>
            <a:r>
              <a:rPr lang="cs-CZ" sz="1400" dirty="0" err="1"/>
              <a:t>attention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this</a:t>
            </a:r>
            <a:r>
              <a:rPr lang="cs-CZ" sz="1400" dirty="0"/>
              <a:t> </a:t>
            </a:r>
            <a:r>
              <a:rPr lang="cs-CZ" sz="1400" dirty="0" err="1"/>
              <a:t>specific</a:t>
            </a:r>
            <a:r>
              <a:rPr lang="cs-CZ" sz="1400" dirty="0"/>
              <a:t> part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page</a:t>
            </a:r>
            <a:r>
              <a:rPr lang="cs-CZ" sz="1400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sz="1400" dirty="0" err="1"/>
              <a:t>What</a:t>
            </a:r>
            <a:r>
              <a:rPr lang="cs-CZ" sz="1400" dirty="0"/>
              <a:t>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chance</a:t>
            </a:r>
            <a:r>
              <a:rPr lang="cs-CZ" sz="1400" dirty="0"/>
              <a:t> </a:t>
            </a:r>
            <a:r>
              <a:rPr lang="cs-CZ" sz="1400" dirty="0" err="1"/>
              <a:t>that</a:t>
            </a:r>
            <a:r>
              <a:rPr lang="cs-CZ" sz="1400" dirty="0"/>
              <a:t> I </a:t>
            </a:r>
            <a:r>
              <a:rPr lang="cs-CZ" sz="1400" dirty="0" err="1"/>
              <a:t>changed</a:t>
            </a:r>
            <a:r>
              <a:rPr lang="cs-CZ" sz="1400" dirty="0"/>
              <a:t> my mind?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We</a:t>
            </a:r>
            <a:r>
              <a:rPr lang="cs-CZ" sz="1600" dirty="0"/>
              <a:t>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consider</a:t>
            </a:r>
            <a:r>
              <a:rPr lang="cs-CZ" sz="1600" dirty="0"/>
              <a:t> </a:t>
            </a:r>
            <a:r>
              <a:rPr lang="cs-CZ" sz="1600" b="1" dirty="0" err="1">
                <a:solidFill>
                  <a:srgbClr val="00B0F0"/>
                </a:solidFill>
              </a:rPr>
              <a:t>uniform</a:t>
            </a:r>
            <a:r>
              <a:rPr lang="cs-CZ" sz="1600" b="1" dirty="0">
                <a:solidFill>
                  <a:srgbClr val="00B0F0"/>
                </a:solidFill>
              </a:rPr>
              <a:t> </a:t>
            </a:r>
            <a:r>
              <a:rPr lang="cs-CZ" sz="1600" b="1" dirty="0" err="1">
                <a:solidFill>
                  <a:srgbClr val="00B0F0"/>
                </a:solidFill>
              </a:rPr>
              <a:t>chance</a:t>
            </a:r>
            <a:r>
              <a:rPr lang="cs-CZ" sz="1600" b="1" dirty="0">
                <a:solidFill>
                  <a:srgbClr val="00B0F0"/>
                </a:solidFill>
              </a:rPr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item</a:t>
            </a:r>
            <a:r>
              <a:rPr lang="cs-CZ" sz="1600" dirty="0"/>
              <a:t> </a:t>
            </a:r>
            <a:r>
              <a:rPr lang="cs-CZ" sz="1600" dirty="0" err="1"/>
              <a:t>being</a:t>
            </a:r>
            <a:r>
              <a:rPr lang="cs-CZ" sz="1600" dirty="0"/>
              <a:t> </a:t>
            </a:r>
            <a:r>
              <a:rPr lang="cs-CZ" sz="1600" dirty="0" err="1"/>
              <a:t>unnoticed</a:t>
            </a: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dirty="0" err="1"/>
              <a:t>We</a:t>
            </a:r>
            <a:r>
              <a:rPr lang="cs-CZ" sz="1600" dirty="0"/>
              <a:t>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consider</a:t>
            </a:r>
            <a:r>
              <a:rPr lang="cs-CZ" sz="1600" dirty="0"/>
              <a:t> </a:t>
            </a:r>
            <a:r>
              <a:rPr lang="cs-CZ" sz="1600" b="1" dirty="0" err="1">
                <a:solidFill>
                  <a:srgbClr val="00B0F0"/>
                </a:solidFill>
              </a:rPr>
              <a:t>fixed</a:t>
            </a:r>
            <a:r>
              <a:rPr lang="cs-CZ" sz="1600" dirty="0"/>
              <a:t> </a:t>
            </a:r>
            <a:r>
              <a:rPr lang="cs-CZ" sz="1600" dirty="0" err="1"/>
              <a:t>chance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being</a:t>
            </a:r>
            <a:r>
              <a:rPr lang="cs-CZ" sz="1600" dirty="0"/>
              <a:t> </a:t>
            </a:r>
            <a:r>
              <a:rPr lang="cs-CZ" sz="1600" dirty="0" err="1"/>
              <a:t>unnoticed</a:t>
            </a:r>
            <a:r>
              <a:rPr lang="cs-CZ" sz="1600" dirty="0"/>
              <a:t> </a:t>
            </a:r>
            <a:r>
              <a:rPr lang="cs-CZ" sz="1600" b="1" dirty="0" err="1">
                <a:solidFill>
                  <a:srgbClr val="00B0F0"/>
                </a:solidFill>
              </a:rPr>
              <a:t>for</a:t>
            </a:r>
            <a:r>
              <a:rPr lang="cs-CZ" sz="1600" dirty="0"/>
              <a:t> </a:t>
            </a:r>
            <a:r>
              <a:rPr lang="cs-CZ" sz="1600" dirty="0" err="1"/>
              <a:t>certain</a:t>
            </a:r>
            <a:r>
              <a:rPr lang="cs-CZ" sz="1600" dirty="0"/>
              <a:t> </a:t>
            </a:r>
            <a:r>
              <a:rPr lang="cs-CZ" sz="1600" b="1" dirty="0" err="1">
                <a:solidFill>
                  <a:srgbClr val="00B0F0"/>
                </a:solidFill>
              </a:rPr>
              <a:t>position</a:t>
            </a:r>
            <a:endParaRPr lang="cs-CZ" sz="1600" b="1" dirty="0">
              <a:solidFill>
                <a:srgbClr val="00B0F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1400" dirty="0">
                <a:hlinkClick r:id="rId2"/>
              </a:rPr>
              <a:t>https://link.springer.com/article/10.1007/s11257-021-09311-w</a:t>
            </a:r>
            <a:r>
              <a:rPr lang="cs-CZ" sz="14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We</a:t>
            </a:r>
            <a:r>
              <a:rPr lang="cs-CZ" sz="1600" dirty="0"/>
              <a:t>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consider</a:t>
            </a:r>
            <a:r>
              <a:rPr lang="cs-CZ" sz="1600" dirty="0"/>
              <a:t> </a:t>
            </a:r>
            <a:r>
              <a:rPr lang="cs-CZ" sz="1600" dirty="0" err="1"/>
              <a:t>that</a:t>
            </a:r>
            <a:r>
              <a:rPr lang="cs-CZ" sz="1600" dirty="0"/>
              <a:t> </a:t>
            </a:r>
            <a:r>
              <a:rPr lang="cs-CZ" sz="1600" b="1" dirty="0" err="1">
                <a:solidFill>
                  <a:srgbClr val="00B0F0"/>
                </a:solidFill>
              </a:rPr>
              <a:t>items</a:t>
            </a:r>
            <a:r>
              <a:rPr lang="cs-CZ" sz="1600" b="1" dirty="0">
                <a:solidFill>
                  <a:srgbClr val="00B0F0"/>
                </a:solidFill>
              </a:rPr>
              <a:t> are </a:t>
            </a:r>
            <a:r>
              <a:rPr lang="cs-CZ" sz="1600" b="1" dirty="0" err="1">
                <a:solidFill>
                  <a:srgbClr val="00B0F0"/>
                </a:solidFill>
              </a:rPr>
              <a:t>evaluated</a:t>
            </a:r>
            <a:r>
              <a:rPr lang="cs-CZ" sz="1600" b="1" dirty="0">
                <a:solidFill>
                  <a:srgbClr val="00B0F0"/>
                </a:solidFill>
              </a:rPr>
              <a:t> </a:t>
            </a:r>
            <a:r>
              <a:rPr lang="cs-CZ" sz="1600" b="1" dirty="0" err="1">
                <a:solidFill>
                  <a:srgbClr val="00B0F0"/>
                </a:solidFill>
              </a:rPr>
              <a:t>sequentially</a:t>
            </a:r>
            <a:endParaRPr lang="cs-CZ" sz="1600" b="1" dirty="0">
              <a:solidFill>
                <a:srgbClr val="00B0F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1400" dirty="0" err="1"/>
              <a:t>If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item</a:t>
            </a:r>
            <a:r>
              <a:rPr lang="cs-CZ" sz="1400" dirty="0"/>
              <a:t> </a:t>
            </a:r>
            <a:r>
              <a:rPr lang="cs-CZ" sz="1400" dirty="0" err="1"/>
              <a:t>below</a:t>
            </a:r>
            <a:r>
              <a:rPr lang="cs-CZ" sz="1400" dirty="0"/>
              <a:t> </a:t>
            </a:r>
            <a:r>
              <a:rPr lang="cs-CZ" sz="1400" dirty="0" err="1"/>
              <a:t>was</a:t>
            </a:r>
            <a:r>
              <a:rPr lang="cs-CZ" sz="1400" dirty="0"/>
              <a:t> </a:t>
            </a:r>
            <a:r>
              <a:rPr lang="cs-CZ" sz="1400" dirty="0" err="1"/>
              <a:t>clicked</a:t>
            </a:r>
            <a:r>
              <a:rPr lang="cs-CZ" sz="1400" dirty="0"/>
              <a:t>, </a:t>
            </a:r>
            <a:r>
              <a:rPr lang="cs-CZ" sz="1400" dirty="0" err="1"/>
              <a:t>this</a:t>
            </a:r>
            <a:r>
              <a:rPr lang="cs-CZ" sz="1400" dirty="0"/>
              <a:t> </a:t>
            </a:r>
            <a:r>
              <a:rPr lang="cs-CZ" sz="1400" dirty="0" err="1"/>
              <a:t>one</a:t>
            </a:r>
            <a:r>
              <a:rPr lang="cs-CZ" sz="1400" dirty="0"/>
              <a:t>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probably</a:t>
            </a:r>
            <a:r>
              <a:rPr lang="cs-CZ" sz="1400" dirty="0"/>
              <a:t> </a:t>
            </a:r>
            <a:r>
              <a:rPr lang="cs-CZ" sz="1400" dirty="0" err="1"/>
              <a:t>observed</a:t>
            </a:r>
            <a:r>
              <a:rPr lang="cs-CZ" sz="1400" dirty="0"/>
              <a:t> as </a:t>
            </a:r>
            <a:r>
              <a:rPr lang="cs-CZ" sz="1400" dirty="0" err="1"/>
              <a:t>well</a:t>
            </a:r>
            <a:endParaRPr lang="cs-CZ" sz="1400" dirty="0"/>
          </a:p>
          <a:p>
            <a:pPr lvl="1">
              <a:lnSpc>
                <a:spcPct val="90000"/>
              </a:lnSpc>
            </a:pPr>
            <a:r>
              <a:rPr lang="cs-CZ" sz="1400" dirty="0"/>
              <a:t>TODO: </a:t>
            </a:r>
            <a:r>
              <a:rPr lang="cs-CZ" sz="1400" dirty="0" smtClean="0"/>
              <a:t>ref [I know there is one, just could not find it]</a:t>
            </a:r>
            <a:endParaRPr lang="cs-CZ" sz="1400" dirty="0"/>
          </a:p>
          <a:p>
            <a:pPr>
              <a:lnSpc>
                <a:spcPct val="90000"/>
              </a:lnSpc>
            </a:pPr>
            <a:r>
              <a:rPr lang="cs-CZ" sz="1600" dirty="0" err="1"/>
              <a:t>We</a:t>
            </a:r>
            <a:r>
              <a:rPr lang="cs-CZ" sz="1600" dirty="0"/>
              <a:t>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b="1" dirty="0" err="1">
                <a:solidFill>
                  <a:srgbClr val="00B0F0"/>
                </a:solidFill>
              </a:rPr>
              <a:t>have</a:t>
            </a:r>
            <a:r>
              <a:rPr lang="cs-CZ" sz="1600" b="1" dirty="0">
                <a:solidFill>
                  <a:srgbClr val="00B0F0"/>
                </a:solidFill>
              </a:rPr>
              <a:t> </a:t>
            </a:r>
            <a:r>
              <a:rPr lang="cs-CZ" sz="1600" b="1" dirty="0" err="1">
                <a:solidFill>
                  <a:srgbClr val="00B0F0"/>
                </a:solidFill>
              </a:rPr>
              <a:t>detailed</a:t>
            </a:r>
            <a:r>
              <a:rPr lang="cs-CZ" sz="1600" b="1" dirty="0">
                <a:solidFill>
                  <a:srgbClr val="00B0F0"/>
                </a:solidFill>
              </a:rPr>
              <a:t> feedback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objects</a:t>
            </a:r>
            <a:r>
              <a:rPr lang="en-US" sz="1600" dirty="0"/>
              <a:t>’</a:t>
            </a:r>
            <a:r>
              <a:rPr lang="cs-CZ" sz="1600" dirty="0"/>
              <a:t> </a:t>
            </a:r>
            <a:r>
              <a:rPr lang="cs-CZ" sz="1600" dirty="0" err="1"/>
              <a:t>visibility</a:t>
            </a:r>
            <a:r>
              <a:rPr lang="cs-CZ" sz="1600" dirty="0"/>
              <a:t> </a:t>
            </a:r>
            <a:r>
              <a:rPr lang="cs-CZ" sz="1600" dirty="0" err="1"/>
              <a:t>information</a:t>
            </a:r>
            <a:endParaRPr lang="cs-CZ" sz="1600" dirty="0"/>
          </a:p>
          <a:p>
            <a:pPr lvl="1">
              <a:lnSpc>
                <a:spcPct val="90000"/>
              </a:lnSpc>
            </a:pPr>
            <a:r>
              <a:rPr lang="hu-HU" sz="1400" dirty="0">
                <a:solidFill>
                  <a:schemeClr val="tx1"/>
                </a:solidFill>
                <a:hlinkClick r:id="rId3"/>
              </a:rPr>
              <a:t>https://link.springer.com/article/10.1007/s13740-016-0061-8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endParaRPr lang="hu-HU" sz="14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1" b="28985"/>
          <a:stretch/>
        </p:blipFill>
        <p:spPr>
          <a:xfrm>
            <a:off x="8705850" y="3270238"/>
            <a:ext cx="3486150" cy="1101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44052" y="4478154"/>
            <a:ext cx="45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15580" r="18449"/>
          <a:stretch/>
        </p:blipFill>
        <p:spPr>
          <a:xfrm>
            <a:off x="9445623" y="4872694"/>
            <a:ext cx="1809039" cy="180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94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16568" y="114217"/>
            <a:ext cx="924652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900" b="1" dirty="0" smtClean="0">
                <a:solidFill>
                  <a:schemeClr val="tx2"/>
                </a:solidFill>
              </a:rPr>
              <a:t>If you have detailed implicit feedback...</a:t>
            </a:r>
            <a:endParaRPr lang="en-US" sz="3900" b="1" dirty="0">
              <a:solidFill>
                <a:schemeClr val="tx2"/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268" y="1554755"/>
            <a:ext cx="6550261" cy="4411662"/>
          </a:xfrm>
          <a:noFill/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"/>
            </a:pPr>
            <a:r>
              <a:rPr lang="cs-CZ" dirty="0" smtClean="0"/>
              <a:t>If </a:t>
            </a:r>
            <a:r>
              <a:rPr lang="cs-CZ" dirty="0"/>
              <a:t>user </a:t>
            </a:r>
            <a:r>
              <a:rPr lang="cs-CZ" b="1" i="1" dirty="0"/>
              <a:t>selects</a:t>
            </a:r>
            <a:r>
              <a:rPr lang="cs-CZ" dirty="0"/>
              <a:t> some objects from the list, we take it as an </a:t>
            </a:r>
            <a:r>
              <a:rPr lang="cs-CZ" b="1" i="1" dirty="0"/>
              <a:t>evidence</a:t>
            </a:r>
            <a:r>
              <a:rPr lang="cs-CZ" dirty="0"/>
              <a:t> </a:t>
            </a:r>
            <a:r>
              <a:rPr lang="cs-CZ" b="1" i="1" dirty="0"/>
              <a:t>of</a:t>
            </a:r>
            <a:r>
              <a:rPr lang="cs-CZ" dirty="0"/>
              <a:t> his/her positive </a:t>
            </a:r>
            <a:r>
              <a:rPr lang="cs-CZ" b="1" i="1" dirty="0"/>
              <a:t>preference</a:t>
            </a:r>
            <a:r>
              <a:rPr lang="cs-CZ" dirty="0"/>
              <a:t>.</a:t>
            </a:r>
          </a:p>
          <a:p>
            <a:pPr lvl="1" eaLnBrk="1" hangingPunct="1"/>
            <a:r>
              <a:rPr lang="cs-CZ" dirty="0"/>
              <a:t>User </a:t>
            </a:r>
            <a:r>
              <a:rPr lang="cs-CZ" dirty="0" err="1"/>
              <a:t>prefers</a:t>
            </a:r>
            <a:r>
              <a:rPr lang="cs-CZ" dirty="0"/>
              <a:t> </a:t>
            </a:r>
            <a:r>
              <a:rPr lang="cs-CZ" dirty="0" err="1"/>
              <a:t>selected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(s) more,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displayed</a:t>
            </a:r>
            <a:r>
              <a:rPr lang="cs-CZ" dirty="0"/>
              <a:t> &amp; </a:t>
            </a:r>
            <a:r>
              <a:rPr lang="cs-CZ" dirty="0" err="1"/>
              <a:t>ignored</a:t>
            </a:r>
            <a:r>
              <a:rPr lang="cs-CZ" dirty="0"/>
              <a:t> </a:t>
            </a:r>
            <a:r>
              <a:rPr lang="cs-CZ" dirty="0" err="1"/>
              <a:t>objects</a:t>
            </a:r>
            <a:endParaRPr lang="cs-CZ" dirty="0"/>
          </a:p>
          <a:p>
            <a:pPr lvl="1" eaLnBrk="1" hangingPunct="1"/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preference relations: </a:t>
            </a:r>
            <a:br>
              <a:rPr lang="cs-CZ" dirty="0"/>
            </a:br>
            <a:r>
              <a:rPr lang="en-US" i="1" dirty="0" err="1"/>
              <a:t>IPR</a:t>
            </a:r>
            <a:r>
              <a:rPr lang="en-US" i="1" baseline="-25000" dirty="0" err="1"/>
              <a:t>rel</a:t>
            </a:r>
            <a:r>
              <a:rPr lang="en-US" dirty="0"/>
              <a:t> </a:t>
            </a:r>
            <a:r>
              <a:rPr lang="cs-CZ" dirty="0"/>
              <a:t>(</a:t>
            </a:r>
            <a:r>
              <a:rPr lang="cs-CZ" i="1" dirty="0" err="1">
                <a:solidFill>
                  <a:srgbClr val="097115"/>
                </a:solidFill>
              </a:rPr>
              <a:t>selected</a:t>
            </a:r>
            <a:r>
              <a:rPr lang="cs-CZ" i="1" dirty="0">
                <a:solidFill>
                  <a:srgbClr val="097115"/>
                </a:solidFill>
              </a:rPr>
              <a:t> </a:t>
            </a:r>
            <a:r>
              <a:rPr lang="cs-CZ" i="1" dirty="0" err="1">
                <a:solidFill>
                  <a:srgbClr val="097115"/>
                </a:solidFill>
              </a:rPr>
              <a:t>obj</a:t>
            </a:r>
            <a:r>
              <a:rPr lang="cs-CZ" i="1" dirty="0">
                <a:solidFill>
                  <a:srgbClr val="097115"/>
                </a:solidFill>
              </a:rPr>
              <a:t>. </a:t>
            </a:r>
            <a:r>
              <a:rPr lang="cs-CZ" i="1" dirty="0"/>
              <a:t>&gt; </a:t>
            </a:r>
            <a:r>
              <a:rPr lang="cs-CZ" i="1" dirty="0" err="1">
                <a:solidFill>
                  <a:srgbClr val="FF0000"/>
                </a:solidFill>
              </a:rPr>
              <a:t>ignored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obj</a:t>
            </a:r>
            <a:r>
              <a:rPr lang="cs-CZ" i="1" dirty="0">
                <a:solidFill>
                  <a:srgbClr val="FF0000"/>
                </a:solidFill>
              </a:rPr>
              <a:t>.</a:t>
            </a:r>
            <a:r>
              <a:rPr lang="cs-CZ" i="1" dirty="0"/>
              <a:t>)</a:t>
            </a:r>
          </a:p>
          <a:p>
            <a:pPr lvl="1" eaLnBrk="1" hangingPunct="1"/>
            <a:r>
              <a:rPr lang="cs-CZ" sz="1700" dirty="0" smtClean="0"/>
              <a:t>Intensity of the relation based on the level of visibility for both items</a:t>
            </a:r>
          </a:p>
          <a:p>
            <a:pPr lvl="2"/>
            <a:r>
              <a:rPr lang="cs-CZ" sz="1500" dirty="0" smtClean="0"/>
              <a:t>Visibility of clicked item considered as sufficient -&gt; if the visibility of ignored was lower, strength of the relation decreases</a:t>
            </a:r>
            <a:endParaRPr lang="cs-CZ" sz="1500" dirty="0"/>
          </a:p>
          <a:p>
            <a:pPr lvl="1" eaLnBrk="1" hangingPunct="1"/>
            <a:endParaRPr lang="cs-CZ" dirty="0"/>
          </a:p>
          <a:p>
            <a:pPr eaLnBrk="1" hangingPunct="1">
              <a:buFont typeface="Wingdings" panose="05000000000000000000" pitchFamily="2" charset="2"/>
              <a:buChar char="è"/>
            </a:pPr>
            <a:r>
              <a:rPr lang="cs-CZ" dirty="0" smtClean="0"/>
              <a:t>In paper, CB extensions for relations (maybe not the best idea)</a:t>
            </a:r>
            <a:endParaRPr lang="cs-CZ" dirty="0"/>
          </a:p>
          <a:p>
            <a:pPr marL="0" indent="0">
              <a:buNone/>
            </a:pPr>
            <a:endParaRPr lang="cs-CZ" sz="2200" dirty="0"/>
          </a:p>
          <a:p>
            <a:pPr marL="571500" indent="-571500">
              <a:buClr>
                <a:srgbClr val="097115"/>
              </a:buClr>
              <a:buSzPct val="100000"/>
              <a:buFont typeface="Wingdings 3" pitchFamily="18" charset="2"/>
              <a:buChar char=""/>
            </a:pPr>
            <a:endParaRPr lang="cs-CZ" sz="2000" dirty="0"/>
          </a:p>
          <a:p>
            <a:pPr marL="839788" lvl="1" indent="-495300"/>
            <a:endParaRPr lang="cs-CZ" sz="2000" dirty="0"/>
          </a:p>
        </p:txBody>
      </p:sp>
      <p:grpSp>
        <p:nvGrpSpPr>
          <p:cNvPr id="3" name="Skupina 2"/>
          <p:cNvGrpSpPr/>
          <p:nvPr/>
        </p:nvGrpSpPr>
        <p:grpSpPr>
          <a:xfrm>
            <a:off x="7416294" y="1352419"/>
            <a:ext cx="2046795" cy="1468615"/>
            <a:chOff x="6917693" y="1124744"/>
            <a:chExt cx="2046795" cy="1468615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17693" y="1124744"/>
              <a:ext cx="1947626" cy="1468615"/>
            </a:xfrm>
            <a:prstGeom prst="rect">
              <a:avLst/>
            </a:prstGeom>
          </p:spPr>
        </p:pic>
        <p:sp>
          <p:nvSpPr>
            <p:cNvPr id="2" name="Obdélník 1"/>
            <p:cNvSpPr/>
            <p:nvPr/>
          </p:nvSpPr>
          <p:spPr>
            <a:xfrm>
              <a:off x="8244408" y="1124744"/>
              <a:ext cx="720080" cy="13681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6924042" y="1134193"/>
              <a:ext cx="1320366" cy="1368152"/>
            </a:xfrm>
            <a:prstGeom prst="rect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7380638" y="3025695"/>
            <a:ext cx="2082451" cy="875459"/>
            <a:chOff x="6882037" y="2803970"/>
            <a:chExt cx="2082451" cy="875459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 rotWithShape="1">
            <a:blip r:embed="rId2"/>
            <a:srcRect t="40389"/>
            <a:stretch/>
          </p:blipFill>
          <p:spPr>
            <a:xfrm>
              <a:off x="6917693" y="2803970"/>
              <a:ext cx="1947626" cy="875459"/>
            </a:xfrm>
            <a:prstGeom prst="rect">
              <a:avLst/>
            </a:prstGeom>
          </p:spPr>
        </p:pic>
        <p:sp>
          <p:nvSpPr>
            <p:cNvPr id="13" name="Obdélník 12"/>
            <p:cNvSpPr/>
            <p:nvPr/>
          </p:nvSpPr>
          <p:spPr>
            <a:xfrm>
              <a:off x="8244408" y="2803970"/>
              <a:ext cx="720080" cy="77499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vál 3"/>
            <p:cNvSpPr/>
            <p:nvPr/>
          </p:nvSpPr>
          <p:spPr>
            <a:xfrm>
              <a:off x="6882037" y="2803970"/>
              <a:ext cx="714299" cy="774996"/>
            </a:xfrm>
            <a:prstGeom prst="ellipse">
              <a:avLst/>
            </a:prstGeom>
            <a:noFill/>
            <a:ln w="41275">
              <a:solidFill>
                <a:srgbClr val="92D05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7539461" y="4124446"/>
            <a:ext cx="1772580" cy="875459"/>
            <a:chOff x="6914220" y="3755054"/>
            <a:chExt cx="1772580" cy="875459"/>
          </a:xfrm>
        </p:grpSpPr>
        <p:pic>
          <p:nvPicPr>
            <p:cNvPr id="22" name="Obrázek 21"/>
            <p:cNvPicPr>
              <a:picLocks noChangeAspect="1"/>
            </p:cNvPicPr>
            <p:nvPr/>
          </p:nvPicPr>
          <p:blipFill rotWithShape="1">
            <a:blip r:embed="rId2"/>
            <a:srcRect t="40389" r="64977"/>
            <a:stretch/>
          </p:blipFill>
          <p:spPr>
            <a:xfrm>
              <a:off x="6914220" y="3755054"/>
              <a:ext cx="682116" cy="875459"/>
            </a:xfrm>
            <a:prstGeom prst="rect">
              <a:avLst/>
            </a:prstGeom>
          </p:spPr>
        </p:pic>
        <p:sp>
          <p:nvSpPr>
            <p:cNvPr id="23" name="TextovéPole 22"/>
            <p:cNvSpPr txBox="1"/>
            <p:nvPr/>
          </p:nvSpPr>
          <p:spPr>
            <a:xfrm>
              <a:off x="7690039" y="388939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>
                  <a:solidFill>
                    <a:srgbClr val="FF0000"/>
                  </a:solidFill>
                </a:rPr>
                <a:t>&gt;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pic>
          <p:nvPicPr>
            <p:cNvPr id="24" name="Obrázek 23"/>
            <p:cNvPicPr>
              <a:picLocks noChangeAspect="1"/>
            </p:cNvPicPr>
            <p:nvPr/>
          </p:nvPicPr>
          <p:blipFill rotWithShape="1">
            <a:blip r:embed="rId2"/>
            <a:srcRect t="-2463" r="67521" b="63238"/>
            <a:stretch/>
          </p:blipFill>
          <p:spPr>
            <a:xfrm>
              <a:off x="8054241" y="3817197"/>
              <a:ext cx="632559" cy="576063"/>
            </a:xfrm>
            <a:prstGeom prst="rect">
              <a:avLst/>
            </a:prstGeom>
          </p:spPr>
        </p:pic>
      </p:grpSp>
      <p:grpSp>
        <p:nvGrpSpPr>
          <p:cNvPr id="25" name="Skupina 24"/>
          <p:cNvGrpSpPr/>
          <p:nvPr/>
        </p:nvGrpSpPr>
        <p:grpSpPr>
          <a:xfrm>
            <a:off x="7539462" y="5301908"/>
            <a:ext cx="1759593" cy="875459"/>
            <a:chOff x="7069361" y="5097200"/>
            <a:chExt cx="1759593" cy="875459"/>
          </a:xfrm>
        </p:grpSpPr>
        <p:pic>
          <p:nvPicPr>
            <p:cNvPr id="16" name="Obrázek 15"/>
            <p:cNvPicPr>
              <a:picLocks noChangeAspect="1"/>
            </p:cNvPicPr>
            <p:nvPr/>
          </p:nvPicPr>
          <p:blipFill rotWithShape="1">
            <a:blip r:embed="rId2"/>
            <a:srcRect t="40389" r="64977"/>
            <a:stretch/>
          </p:blipFill>
          <p:spPr>
            <a:xfrm>
              <a:off x="7069361" y="5097200"/>
              <a:ext cx="682116" cy="875459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7845180" y="523154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>
                  <a:solidFill>
                    <a:srgbClr val="FF0000"/>
                  </a:solidFill>
                </a:rPr>
                <a:t>&gt;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pic>
          <p:nvPicPr>
            <p:cNvPr id="18" name="Obrázek 17"/>
            <p:cNvPicPr>
              <a:picLocks noChangeAspect="1"/>
            </p:cNvPicPr>
            <p:nvPr/>
          </p:nvPicPr>
          <p:blipFill rotWithShape="1">
            <a:blip r:embed="rId2"/>
            <a:srcRect l="66115" t="45904" r="610" b="9968"/>
            <a:stretch/>
          </p:blipFill>
          <p:spPr>
            <a:xfrm>
              <a:off x="8180882" y="5171628"/>
              <a:ext cx="648072" cy="648072"/>
            </a:xfrm>
            <a:prstGeom prst="rect">
              <a:avLst/>
            </a:prstGeom>
          </p:spPr>
        </p:pic>
        <p:cxnSp>
          <p:nvCxnSpPr>
            <p:cNvPr id="17" name="Přímá spojnice 16"/>
            <p:cNvCxnSpPr/>
            <p:nvPr/>
          </p:nvCxnSpPr>
          <p:spPr>
            <a:xfrm flipH="1">
              <a:off x="7891506" y="5373216"/>
              <a:ext cx="195673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bdélník 28"/>
          <p:cNvSpPr/>
          <p:nvPr/>
        </p:nvSpPr>
        <p:spPr>
          <a:xfrm>
            <a:off x="8643839" y="5202435"/>
            <a:ext cx="720080" cy="77499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96818" y="6390031"/>
            <a:ext cx="516442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</a:pPr>
            <a:r>
              <a:rPr lang="hu-HU" sz="1400" dirty="0">
                <a:hlinkClick r:id="rId3"/>
              </a:rPr>
              <a:t>https://link.springer.com/article/10.1007/s13740-016-0061-8</a:t>
            </a:r>
            <a:r>
              <a:rPr lang="cs-CZ" sz="1400" dirty="0"/>
              <a:t> 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2378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677331" y="609603"/>
            <a:ext cx="11282057" cy="1320795"/>
          </a:xfrm>
        </p:spPr>
        <p:txBody>
          <a:bodyPr/>
          <a:lstStyle/>
          <a:p>
            <a:r>
              <a:rPr lang="cs-CZ" sz="4000" dirty="0" smtClean="0">
                <a:solidFill>
                  <a:srgbClr val="333333"/>
                </a:solidFill>
                <a:latin typeface="Arial" pitchFamily="34"/>
              </a:rPr>
              <a:t>Neg. Pref. from category-level feedback</a:t>
            </a:r>
            <a:endParaRPr lang="hu-HU" dirty="0"/>
          </a:p>
        </p:txBody>
      </p:sp>
      <p:sp>
        <p:nvSpPr>
          <p:cNvPr id="17" name="Tartalom helye 16"/>
          <p:cNvSpPr>
            <a:spLocks noGrp="1"/>
          </p:cNvSpPr>
          <p:nvPr>
            <p:ph sz="quarter" idx="4"/>
          </p:nvPr>
        </p:nvSpPr>
        <p:spPr>
          <a:xfrm>
            <a:off x="834390" y="1628801"/>
            <a:ext cx="9376411" cy="4497363"/>
          </a:xfrm>
        </p:spPr>
        <p:txBody>
          <a:bodyPr/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dl.acm.org/doi/pdf/10.1145/2959100.2959150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 smtClean="0"/>
              <a:t>Use eye tracking camera to observe fixations on certain page areas</a:t>
            </a:r>
          </a:p>
          <a:p>
            <a:pPr lvl="1"/>
            <a:r>
              <a:rPr lang="cs-CZ" dirty="0" smtClean="0"/>
              <a:t>Gaze prediction for grid-based user interfaces</a:t>
            </a:r>
            <a:endParaRPr lang="cs-CZ" dirty="0"/>
          </a:p>
          <a:p>
            <a:pPr lvl="2"/>
            <a:r>
              <a:rPr lang="cs-CZ" sz="1200" dirty="0" smtClean="0"/>
              <a:t>MovieLens, YouTube, Netflix,...</a:t>
            </a:r>
            <a:endParaRPr lang="cs-CZ" sz="1200" dirty="0"/>
          </a:p>
          <a:p>
            <a:pPr lvl="1"/>
            <a:r>
              <a:rPr lang="cs-CZ" sz="1400" dirty="0" smtClean="0"/>
              <a:t>Where would the user look within the page</a:t>
            </a:r>
          </a:p>
          <a:p>
            <a:pPr lvl="1"/>
            <a:r>
              <a:rPr lang="cs-CZ" sz="1400" dirty="0" smtClean="0"/>
              <a:t>Gaze prediction model </a:t>
            </a:r>
            <a:br>
              <a:rPr lang="cs-CZ" sz="1400" dirty="0" smtClean="0"/>
            </a:br>
            <a:r>
              <a:rPr lang="cs-CZ" sz="1400" dirty="0" smtClean="0"/>
              <a:t>(eye fixation on grid cell exists + time of eye fixation)</a:t>
            </a:r>
          </a:p>
          <a:p>
            <a:pPr lvl="2"/>
            <a:r>
              <a:rPr lang="cs-CZ" sz="1200" dirty="0" smtClean="0"/>
              <a:t>Position, dwell time, distance to closest existing action</a:t>
            </a:r>
          </a:p>
          <a:p>
            <a:r>
              <a:rPr lang="cs-CZ" sz="1600" dirty="0" smtClean="0"/>
              <a:t>Both left-right &amp; top-bottom decrease clearly apparent</a:t>
            </a:r>
          </a:p>
          <a:p>
            <a:pPr lvl="1"/>
            <a:r>
              <a:rPr lang="cs-CZ" sz="1400" dirty="0" smtClean="0"/>
              <a:t>If sufficient dwell time, fixation probability is close to 1 for all positions</a:t>
            </a:r>
          </a:p>
          <a:p>
            <a:pPr lvl="1"/>
            <a:r>
              <a:rPr lang="cs-CZ" sz="1400" dirty="0" smtClean="0"/>
              <a:t>Note, no scrolling included in the experiment</a:t>
            </a:r>
            <a:endParaRPr lang="cs-CZ" sz="1400" dirty="0"/>
          </a:p>
          <a:p>
            <a:pPr lvl="1"/>
            <a:endParaRPr lang="hu-HU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PPI 2017, Stuttgart, Germany</a:t>
            </a:r>
            <a:endParaRPr lang="en-GB" altLang="en-US" dirty="0"/>
          </a:p>
        </p:txBody>
      </p:sp>
      <p:sp>
        <p:nvSpPr>
          <p:cNvPr id="4098" name="Zástupný symbol pro zápatí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Peska, Vojtas: Towards Complex User Feedback and Presentation Context in Recommender Systems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07B0957-0EE7-4B4B-9E52-1A0ECA4F619A}" type="slidenum">
              <a:rPr lang="en-GB" altLang="en-US" smtClean="0"/>
              <a:pPr>
                <a:defRPr/>
              </a:pPr>
              <a:t>29</a:t>
            </a:fld>
            <a:endParaRPr lang="en-GB" altLang="en-US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981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049" y="2487001"/>
            <a:ext cx="4725951" cy="437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0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054B7-1A25-423C-A4AB-C516AF9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Implicit</a:t>
            </a:r>
            <a:r>
              <a:rPr lang="cs-CZ" dirty="0"/>
              <a:t> feedback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B7B522-197F-44BD-91DA-B6143A0D2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User</a:t>
            </a:r>
            <a:r>
              <a:rPr lang="en-US" dirty="0"/>
              <a:t>’s </a:t>
            </a:r>
            <a:r>
              <a:rPr lang="cs-CZ" dirty="0" err="1"/>
              <a:t>actions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speak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themselves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56457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cs-CZ" sz="28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endParaRPr lang="cs-CZ" sz="28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r>
              <a:rPr lang="cs-CZ" sz="2800" b="1" dirty="0">
                <a:solidFill>
                  <a:srgbClr val="0070C0"/>
                </a:solidFill>
              </a:rPr>
              <a:t>How </a:t>
            </a:r>
            <a:r>
              <a:rPr lang="cs-CZ" sz="2800" b="1" dirty="0" err="1">
                <a:solidFill>
                  <a:srgbClr val="0070C0"/>
                </a:solidFill>
              </a:rPr>
              <a:t>does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the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industry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feel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about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that</a:t>
            </a:r>
            <a:r>
              <a:rPr lang="cs-CZ" sz="2800" b="1" dirty="0">
                <a:solidFill>
                  <a:srgbClr val="0070C0"/>
                </a:solidFill>
              </a:rPr>
              <a:t>?</a:t>
            </a:r>
          </a:p>
          <a:p>
            <a:pPr marL="0" lvl="0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478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sz="2800" b="1" dirty="0">
                <a:solidFill>
                  <a:srgbClr val="0070C0"/>
                </a:solidFill>
              </a:rPr>
              <a:t>How </a:t>
            </a:r>
            <a:r>
              <a:rPr lang="cs-CZ" sz="2800" b="1" dirty="0" err="1">
                <a:solidFill>
                  <a:srgbClr val="0070C0"/>
                </a:solidFill>
              </a:rPr>
              <a:t>does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the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industry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feel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about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that</a:t>
            </a:r>
            <a:r>
              <a:rPr lang="cs-CZ" sz="2800" b="1" dirty="0">
                <a:solidFill>
                  <a:srgbClr val="0070C0"/>
                </a:solidFill>
              </a:rPr>
              <a:t>?</a:t>
            </a:r>
          </a:p>
          <a:p>
            <a:pPr marL="0" lvl="0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96A96FD-4265-4F0F-9BE4-043A0378C8E3}"/>
              </a:ext>
            </a:extLst>
          </p:cNvPr>
          <p:cNvSpPr txBox="1"/>
          <p:nvPr/>
        </p:nvSpPr>
        <p:spPr>
          <a:xfrm>
            <a:off x="2918001" y="1840205"/>
            <a:ext cx="530145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700" b="1" dirty="0">
                <a:solidFill>
                  <a:srgbClr val="FF0000"/>
                </a:solidFill>
              </a:rPr>
              <a:t>???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20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Non-numeric feedback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How reviews improve personalization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24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rgbClr val="333333"/>
                </a:solidFill>
                <a:latin typeface="Arial" pitchFamily="34"/>
              </a:rPr>
              <a:t>Non-numeric feedback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61893"/>
            <a:ext cx="8933011" cy="4895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 smtClean="0"/>
              <a:t>Textual reviews</a:t>
            </a:r>
          </a:p>
          <a:p>
            <a:pPr>
              <a:lnSpc>
                <a:spcPct val="90000"/>
              </a:lnSpc>
            </a:pPr>
            <a:endParaRPr lang="cs-CZ" b="1" dirty="0" smtClean="0"/>
          </a:p>
          <a:p>
            <a:pPr>
              <a:lnSpc>
                <a:spcPct val="90000"/>
              </a:lnSpc>
            </a:pPr>
            <a:endParaRPr lang="cs-CZ" b="1" dirty="0"/>
          </a:p>
          <a:p>
            <a:pPr>
              <a:lnSpc>
                <a:spcPct val="90000"/>
              </a:lnSpc>
            </a:pPr>
            <a:endParaRPr lang="cs-CZ" b="1" dirty="0" smtClean="0"/>
          </a:p>
          <a:p>
            <a:pPr>
              <a:lnSpc>
                <a:spcPct val="90000"/>
              </a:lnSpc>
            </a:pPr>
            <a:endParaRPr lang="cs-CZ" b="1" dirty="0"/>
          </a:p>
          <a:p>
            <a:pPr>
              <a:lnSpc>
                <a:spcPct val="90000"/>
              </a:lnSpc>
            </a:pPr>
            <a:endParaRPr lang="cs-CZ" b="1" dirty="0"/>
          </a:p>
          <a:p>
            <a:pPr>
              <a:lnSpc>
                <a:spcPct val="90000"/>
              </a:lnSpc>
            </a:pPr>
            <a:r>
              <a:rPr lang="cs-CZ" dirty="0" smtClean="0"/>
              <a:t>Semi-textual reviews</a:t>
            </a: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2" y="2166486"/>
            <a:ext cx="6339155" cy="170688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08C96A3-5577-4F94-B2DB-5208A3372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92"/>
          <a:stretch/>
        </p:blipFill>
        <p:spPr>
          <a:xfrm>
            <a:off x="3276148" y="4368852"/>
            <a:ext cx="8145012" cy="213144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28AAEFC-8859-4618-8298-6E6AC6FB6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32" y="4368852"/>
            <a:ext cx="2740768" cy="192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47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rgbClr val="333333"/>
                </a:solidFill>
                <a:latin typeface="Arial" pitchFamily="34"/>
              </a:rPr>
              <a:t>Textual reviews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61893"/>
            <a:ext cx="8933011" cy="4895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 smtClean="0"/>
              <a:t>Main usage: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 smtClean="0"/>
              <a:t>Rating prediction from reviews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Multi-criteria rating prediction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Explanations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 smtClean="0"/>
              <a:t>How: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(explicit) Sentiment analysis </a:t>
            </a:r>
          </a:p>
          <a:p>
            <a:pPr lvl="2">
              <a:lnSpc>
                <a:spcPct val="90000"/>
              </a:lnSpc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dl.acm.org/doi/abs/10.1145/3109859.3109905</a:t>
            </a:r>
            <a:r>
              <a:rPr lang="cs-CZ" dirty="0" smtClean="0"/>
              <a:t> (restaurants)</a:t>
            </a:r>
          </a:p>
          <a:p>
            <a:pPr lvl="2">
              <a:lnSpc>
                <a:spcPct val="90000"/>
              </a:lnSpc>
            </a:pP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dl.acm.org/doi/10.1007/s11257-015-9157-3</a:t>
            </a:r>
            <a:r>
              <a:rPr lang="cs-CZ" dirty="0" smtClean="0"/>
              <a:t> (hotels, fixed aspects)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smtClean="0"/>
              <a:t>Latent Dirichlet Allocation (and related approaches)</a:t>
            </a:r>
          </a:p>
          <a:p>
            <a:pPr lvl="2">
              <a:lnSpc>
                <a:spcPct val="90000"/>
              </a:lnSpc>
            </a:pP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ieeexplore.ieee.org/abstract/document/8813018</a:t>
            </a:r>
            <a:r>
              <a:rPr lang="cs-CZ" dirty="0" smtClean="0"/>
              <a:t> </a:t>
            </a: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198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rgbClr val="333333"/>
                </a:solidFill>
                <a:latin typeface="Arial" pitchFamily="34"/>
              </a:rPr>
              <a:t>Textual reviews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61893"/>
            <a:ext cx="8933011" cy="4895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Sentiment analysis </a:t>
            </a:r>
            <a:r>
              <a:rPr lang="cs-CZ" sz="1600" dirty="0" smtClean="0">
                <a:hlinkClick r:id="rId2"/>
              </a:rPr>
              <a:t>https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dl.acm.org/doi/abs/10.1145/3109859.3109905</a:t>
            </a:r>
            <a:endParaRPr lang="cs-CZ" sz="1600" dirty="0"/>
          </a:p>
          <a:p>
            <a:pPr lvl="1"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Multi-criteria</a:t>
            </a:r>
            <a:r>
              <a:rPr lang="en-US" dirty="0"/>
              <a:t> Recommender System </a:t>
            </a:r>
            <a:r>
              <a:rPr lang="en-US" dirty="0" smtClean="0"/>
              <a:t>Exploiting</a:t>
            </a:r>
            <a:r>
              <a:rPr lang="cs-CZ" dirty="0" smtClean="0"/>
              <a:t> </a:t>
            </a:r>
            <a:r>
              <a:rPr lang="en-US" b="1" dirty="0" smtClean="0"/>
              <a:t>Aspect-based </a:t>
            </a:r>
            <a:r>
              <a:rPr lang="en-US" b="1" dirty="0"/>
              <a:t>Sentiment Analysis </a:t>
            </a:r>
            <a:r>
              <a:rPr lang="en-US" dirty="0"/>
              <a:t>of Users’ </a:t>
            </a:r>
            <a:r>
              <a:rPr lang="en-US" dirty="0" smtClean="0"/>
              <a:t>Reviews</a:t>
            </a:r>
            <a:endParaRPr lang="cs-CZ" dirty="0" smtClean="0"/>
          </a:p>
          <a:p>
            <a:pPr lvl="2">
              <a:lnSpc>
                <a:spcPct val="90000"/>
              </a:lnSpc>
            </a:pPr>
            <a:r>
              <a:rPr lang="cs-CZ" dirty="0"/>
              <a:t>„SABRE“ framework, Output: aspect, sub-aspect, its relevance for review &amp; its sentiment</a:t>
            </a:r>
            <a:br>
              <a:rPr lang="cs-CZ" dirty="0"/>
            </a:b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link.springer.com/chapter/10.1007/978-3-319-46135-9_4</a:t>
            </a:r>
            <a:r>
              <a:rPr lang="cs-CZ" dirty="0" smtClean="0"/>
              <a:t> </a:t>
            </a:r>
          </a:p>
          <a:p>
            <a:pPr lvl="3">
              <a:lnSpc>
                <a:spcPct val="90000"/>
              </a:lnSpc>
            </a:pPr>
            <a:r>
              <a:rPr lang="cs-CZ" dirty="0" smtClean="0"/>
              <a:t>Aspect modeling as relatively simple frequency analysis – most common nouns [room for improvement]</a:t>
            </a:r>
          </a:p>
          <a:p>
            <a:pPr lvl="3">
              <a:lnSpc>
                <a:spcPct val="90000"/>
              </a:lnSpc>
            </a:pPr>
            <a:r>
              <a:rPr lang="cs-CZ" dirty="0" smtClean="0"/>
              <a:t>Afinn wordlist for sentiment (annotated words) / DL model for sentiment prediction</a:t>
            </a:r>
            <a:endParaRPr lang="cs-CZ" dirty="0"/>
          </a:p>
          <a:p>
            <a:pPr lvl="2">
              <a:lnSpc>
                <a:spcPct val="90000"/>
              </a:lnSpc>
            </a:pPr>
            <a:r>
              <a:rPr lang="cs-CZ" dirty="0" smtClean="0"/>
              <a:t>Neighborhood-based recommendation model</a:t>
            </a:r>
          </a:p>
          <a:p>
            <a:pPr lvl="3">
              <a:lnSpc>
                <a:spcPct val="90000"/>
              </a:lnSpc>
            </a:pPr>
            <a:r>
              <a:rPr lang="cs-CZ" dirty="0" smtClean="0"/>
              <a:t>Treat each aspect as independent rating</a:t>
            </a:r>
            <a:r>
              <a:rPr lang="cs-CZ" dirty="0"/>
              <a:t>, use </a:t>
            </a:r>
            <a:r>
              <a:rPr lang="cs-CZ" dirty="0" smtClean="0"/>
              <a:t>m</a:t>
            </a:r>
            <a:r>
              <a:rPr lang="en-US" dirty="0" err="1" smtClean="0"/>
              <a:t>ulti</a:t>
            </a:r>
            <a:r>
              <a:rPr lang="en-US" dirty="0" smtClean="0"/>
              <a:t>-dimensional </a:t>
            </a:r>
            <a:r>
              <a:rPr lang="en-US" dirty="0" err="1"/>
              <a:t>euclidean</a:t>
            </a:r>
            <a:r>
              <a:rPr lang="en-US" dirty="0"/>
              <a:t> </a:t>
            </a:r>
            <a:r>
              <a:rPr lang="en-US" dirty="0" smtClean="0"/>
              <a:t>distance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(serialize pairs of item-aspect into a single vector)</a:t>
            </a:r>
            <a:endParaRPr lang="cs-CZ" dirty="0"/>
          </a:p>
          <a:p>
            <a:pPr lvl="3"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764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rgbClr val="333333"/>
                </a:solidFill>
                <a:latin typeface="Arial" pitchFamily="34"/>
              </a:rPr>
              <a:t>Textual reviews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61893"/>
            <a:ext cx="8933011" cy="4895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600" dirty="0" smtClean="0">
                <a:hlinkClick r:id="rId2"/>
              </a:rPr>
              <a:t>https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ieeexplore.ieee.org/abstract/document/8813018</a:t>
            </a:r>
            <a:r>
              <a:rPr lang="cs-CZ" sz="1600" dirty="0" smtClean="0"/>
              <a:t> </a:t>
            </a:r>
          </a:p>
          <a:p>
            <a:r>
              <a:rPr lang="en-US" dirty="0"/>
              <a:t>Customer Reviews Analysis With Deep Neural Networks for E-Commerce Recommender Systems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Latent Dirichlet Allocation (LDA, </a:t>
            </a:r>
            <a:r>
              <a:rPr lang="cs-CZ" sz="1200" dirty="0">
                <a:hlinkClick r:id="rId3"/>
              </a:rPr>
              <a:t>https://</a:t>
            </a:r>
            <a:r>
              <a:rPr lang="cs-CZ" sz="1200" dirty="0" smtClean="0">
                <a:hlinkClick r:id="rId3"/>
              </a:rPr>
              <a:t>en.wikipedia.org/wiki/Latent_Dirichlet_allocation</a:t>
            </a:r>
            <a:r>
              <a:rPr lang="cs-CZ" sz="1200" dirty="0"/>
              <a:t> , </a:t>
            </a:r>
            <a:r>
              <a:rPr lang="cs-CZ" sz="1100" dirty="0">
                <a:hlinkClick r:id="rId4"/>
              </a:rPr>
              <a:t>https://</a:t>
            </a:r>
            <a:r>
              <a:rPr lang="cs-CZ" sz="1100" dirty="0" smtClean="0">
                <a:hlinkClick r:id="rId4"/>
              </a:rPr>
              <a:t>towardsdatascience.com/light-on-math-machine-learning-intuitive-guide-to-latent-dirichlet-allocation-437c81220158</a:t>
            </a:r>
            <a:r>
              <a:rPr lang="cs-CZ" sz="1100" dirty="0" smtClean="0"/>
              <a:t> </a:t>
            </a:r>
            <a:r>
              <a:rPr lang="cs-CZ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Documents; fixed set of latent topics; each document is a mixture of topics, each topic is characterized as a distribution over words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Assume generative model for documents </a:t>
            </a:r>
            <a:br>
              <a:rPr lang="cs-CZ" dirty="0" smtClean="0"/>
            </a:br>
            <a:r>
              <a:rPr lang="cs-CZ" dirty="0" smtClean="0"/>
              <a:t>and then try to reverse-ingeneer it</a:t>
            </a:r>
            <a:endParaRPr lang="cs-CZ" dirty="0"/>
          </a:p>
          <a:p>
            <a:pPr lvl="2">
              <a:lnSpc>
                <a:spcPct val="90000"/>
              </a:lnSpc>
            </a:pPr>
            <a:r>
              <a:rPr lang="cs-CZ" dirty="0" smtClean="0"/>
              <a:t>Several ways to learn, e.g. Variational inference </a:t>
            </a:r>
            <a:endParaRPr lang="cs-CZ" dirty="0"/>
          </a:p>
          <a:p>
            <a:pPr lvl="3">
              <a:lnSpc>
                <a:spcPct val="90000"/>
              </a:lnSpc>
            </a:pPr>
            <a:endParaRPr lang="cs-CZ" dirty="0"/>
          </a:p>
        </p:txBody>
      </p:sp>
      <p:pic>
        <p:nvPicPr>
          <p:cNvPr id="2050" name="Picture 2" descr="https://miro.medium.com/max/700/1*fCc0JT3W-1ViYyw0hJ7rdA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740" y="1"/>
            <a:ext cx="370026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739" y="3615159"/>
            <a:ext cx="4922520" cy="32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96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rgbClr val="333333"/>
                </a:solidFill>
                <a:latin typeface="Arial" pitchFamily="34"/>
              </a:rPr>
              <a:t>Textual reviews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61893"/>
            <a:ext cx="8933011" cy="4895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600" dirty="0" smtClean="0">
                <a:hlinkClick r:id="rId2"/>
              </a:rPr>
              <a:t>https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ieeexplore.ieee.org/abstract/document/8813018</a:t>
            </a:r>
            <a:r>
              <a:rPr lang="cs-CZ" sz="1600" dirty="0" smtClean="0"/>
              <a:t> </a:t>
            </a:r>
          </a:p>
          <a:p>
            <a:r>
              <a:rPr lang="en-US" dirty="0"/>
              <a:t>Customer Reviews Analysis With Deep Neural Networks for E-Commerce Recommender Systems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Latent Dirichlet Allocation (</a:t>
            </a:r>
            <a:r>
              <a:rPr lang="cs-CZ" dirty="0" smtClean="0"/>
              <a:t>LDA) on all user reviews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smtClean="0"/>
              <a:t>Get binary user-attribute matrix (sparse)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cs-CZ" dirty="0" smtClean="0"/>
              <a:t>-&gt; DL [maybe redundant] for dense vector </a:t>
            </a:r>
            <a:br>
              <a:rPr lang="cs-CZ" dirty="0" smtClean="0"/>
            </a:br>
            <a:r>
              <a:rPr lang="cs-CZ" dirty="0" smtClean="0"/>
              <a:t>-&gt; Nearest neighbor model for rating prediction</a:t>
            </a:r>
            <a:br>
              <a:rPr lang="cs-CZ" dirty="0" smtClean="0"/>
            </a:br>
            <a:r>
              <a:rPr lang="cs-CZ" dirty="0" smtClean="0"/>
              <a:t>	(user-user similarities)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519" y="3082689"/>
            <a:ext cx="5509839" cy="37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22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rgbClr val="333333"/>
                </a:solidFill>
                <a:latin typeface="Arial" pitchFamily="34"/>
              </a:rPr>
              <a:t>Textual reviews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61893"/>
            <a:ext cx="8933011" cy="4895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600" dirty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dl.acm.org/doi/pdf/10.1145/3412841.3442065</a:t>
            </a:r>
            <a:endParaRPr lang="cs-CZ" sz="16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Utilizing </a:t>
            </a:r>
            <a:r>
              <a:rPr lang="en-US" dirty="0"/>
              <a:t>Textual Reviews in Latent Factor Models for Recommender Systems </a:t>
            </a:r>
            <a:endParaRPr lang="cs-CZ" dirty="0" smtClean="0"/>
          </a:p>
          <a:p>
            <a:r>
              <a:rPr lang="cs-CZ" dirty="0" smtClean="0"/>
              <a:t>Latent </a:t>
            </a:r>
            <a:r>
              <a:rPr lang="cs-CZ" dirty="0"/>
              <a:t>Dirichlet Allocation (</a:t>
            </a:r>
            <a:r>
              <a:rPr lang="cs-CZ" dirty="0" smtClean="0"/>
              <a:t>LDA); document = all reviews for item</a:t>
            </a:r>
          </a:p>
          <a:p>
            <a:pPr lvl="1"/>
            <a:r>
              <a:rPr lang="cs-CZ" dirty="0" smtClean="0"/>
              <a:t>Use LDA to get item-attributes, use them in matrix factorization</a:t>
            </a:r>
            <a:endParaRPr lang="cs-CZ" dirty="0"/>
          </a:p>
          <a:p>
            <a:pPr lvl="1"/>
            <a:r>
              <a:rPr lang="cs-CZ" dirty="0" smtClean="0"/>
              <a:t>Joint optimization model for MF based and LDA based parts</a:t>
            </a:r>
          </a:p>
          <a:p>
            <a:pPr lvl="1"/>
            <a:r>
              <a:rPr lang="cs-CZ" dirty="0" smtClean="0"/>
              <a:t>EM procedure for optimization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98" y="4020820"/>
            <a:ext cx="4633645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5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rgbClr val="333333"/>
                </a:solidFill>
                <a:latin typeface="Arial" pitchFamily="34"/>
              </a:rPr>
              <a:t>Textual reviews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61893"/>
            <a:ext cx="8933011" cy="4895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ceur-ws.org/Vol-2068/exss8.pdf</a:t>
            </a:r>
            <a:r>
              <a:rPr lang="cs-CZ" sz="1600" dirty="0" smtClean="0"/>
              <a:t> [vision paper]</a:t>
            </a:r>
          </a:p>
          <a:p>
            <a:pPr>
              <a:lnSpc>
                <a:spcPct val="90000"/>
              </a:lnSpc>
            </a:pPr>
            <a:r>
              <a:rPr lang="en-US" dirty="0"/>
              <a:t>Explaining Recommendations by Means of User </a:t>
            </a:r>
            <a:r>
              <a:rPr lang="en-US" dirty="0" smtClean="0"/>
              <a:t>Reviews</a:t>
            </a:r>
            <a:endParaRPr lang="cs-CZ" dirty="0" smtClean="0"/>
          </a:p>
          <a:p>
            <a:pPr lvl="1">
              <a:lnSpc>
                <a:spcPct val="90000"/>
              </a:lnSpc>
            </a:pPr>
            <a:r>
              <a:rPr lang="cs-CZ" dirty="0" smtClean="0"/>
              <a:t>Extract &amp; summarize arguments about products from reviews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Use them in Personalized explanations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148" y="1670452"/>
            <a:ext cx="4982389" cy="26881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7332" y="345942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Challenges: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Linguistically </a:t>
            </a:r>
            <a:r>
              <a:rPr lang="en-US" dirty="0"/>
              <a:t>analyzing review texts via argument mining and stance detection</a:t>
            </a:r>
            <a:r>
              <a:rPr lang="en-US" dirty="0" smtClean="0"/>
              <a:t>.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Identifying </a:t>
            </a:r>
            <a:r>
              <a:rPr lang="en-US" dirty="0"/>
              <a:t>important concepts for a target user via an attention-based mechanism. </a:t>
            </a:r>
            <a:endParaRPr lang="cs-CZ" smtClean="0"/>
          </a:p>
          <a:p>
            <a:pPr marL="285750" indent="-285750">
              <a:buFontTx/>
              <a:buChar char="-"/>
            </a:pPr>
            <a:r>
              <a:rPr lang="en-US" smtClean="0"/>
              <a:t>Deriving </a:t>
            </a:r>
            <a:r>
              <a:rPr lang="en-US" dirty="0"/>
              <a:t>an argumentation flow via multiple applications of the attention-based mechanism. 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Unifying </a:t>
            </a:r>
            <a:r>
              <a:rPr lang="en-US" dirty="0"/>
              <a:t>the linguistic analyses and the attention-based mechanism.</a:t>
            </a:r>
          </a:p>
        </p:txBody>
      </p:sp>
    </p:spTree>
    <p:extLst>
      <p:ext uri="{BB962C8B-B14F-4D97-AF65-F5344CB8AC3E}">
        <p14:creationId xmlns:p14="http://schemas.microsoft.com/office/powerpoint/2010/main" val="65792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33333"/>
                </a:solidFill>
                <a:latin typeface="Arial" pitchFamily="34"/>
              </a:rPr>
              <a:t>Implicit feedback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/>
              <a:t>Server-side (limited expressibility)</a:t>
            </a:r>
          </a:p>
          <a:p>
            <a:pPr>
              <a:lnSpc>
                <a:spcPct val="90000"/>
              </a:lnSpc>
            </a:pPr>
            <a:r>
              <a:rPr lang="cs-CZ" b="1" dirty="0"/>
              <a:t>Client-side (triggered JS events)</a:t>
            </a:r>
          </a:p>
          <a:p>
            <a:pPr>
              <a:lnSpc>
                <a:spcPct val="90000"/>
              </a:lnSpc>
            </a:pPr>
            <a:r>
              <a:rPr lang="cs-CZ" b="1" dirty="0"/>
              <a:t>Beyond (eye tracking, other biometrics)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Limited applicability (lab studies)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Can provide leads on interpretation of the previous two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71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Searching</a:t>
            </a:r>
            <a:r>
              <a:rPr lang="cs-CZ" sz="3600" dirty="0"/>
              <a:t> and </a:t>
            </a:r>
            <a:r>
              <a:rPr lang="cs-CZ" sz="3600" dirty="0" err="1"/>
              <a:t>filtering</a:t>
            </a:r>
            <a:r>
              <a:rPr lang="cs-CZ" sz="3600" dirty="0"/>
              <a:t> as feedback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PPI 2017, Stuttgart, Germany</a:t>
            </a:r>
            <a:endParaRPr lang="en-GB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Peska, Vojtas: Towards Complex User Feedback and Presentation Context in Recommender Systems</a:t>
            </a:r>
            <a:endParaRPr lang="en-GB" alt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DF7ED5B-E987-4949-AEA9-420F79658262}" type="slidenum">
              <a:rPr lang="en-GB" altLang="en-US" smtClean="0"/>
              <a:pPr>
                <a:defRPr/>
              </a:pPr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3803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would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the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be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willing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do?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714CA1-CAA2-440B-BE49-B34FF80A4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2" y="1270000"/>
            <a:ext cx="10688542" cy="10669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518E43B-A0D3-48BE-87E8-4FC39369D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2" y="2267111"/>
            <a:ext cx="1836414" cy="49276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F93060A-A140-47F7-B918-C6D01558E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746" y="1930398"/>
            <a:ext cx="1897131" cy="538199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9499EAB-78EB-46DD-8D3D-6F8568D8C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553" y="1935039"/>
            <a:ext cx="7097115" cy="88594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6EA95D7-BFC5-4020-AB77-1800C7552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0160" y="2716268"/>
            <a:ext cx="2496689" cy="403482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5F7AA3A-7209-4AD1-BEC4-5DF26593D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5162" y="1866030"/>
            <a:ext cx="2926182" cy="33196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7C4F2FCF-842D-4EE3-88A1-7314895744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9434"/>
          <a:stretch/>
        </p:blipFill>
        <p:spPr>
          <a:xfrm>
            <a:off x="6846849" y="2663278"/>
            <a:ext cx="2600688" cy="41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47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would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the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be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willing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do?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61893"/>
            <a:ext cx="8933011" cy="4895385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n-US" b="1" dirty="0"/>
              <a:t>Most users do</a:t>
            </a:r>
            <a:r>
              <a:rPr lang="cs-CZ" b="1" dirty="0"/>
              <a:t>:</a:t>
            </a:r>
          </a:p>
          <a:p>
            <a:pPr>
              <a:lnSpc>
                <a:spcPct val="90000"/>
              </a:lnSpc>
            </a:pPr>
            <a:r>
              <a:rPr lang="cs-CZ" b="1" dirty="0" err="1"/>
              <a:t>Filter</a:t>
            </a:r>
            <a:r>
              <a:rPr lang="cs-CZ" b="1" dirty="0"/>
              <a:t> </a:t>
            </a:r>
            <a:r>
              <a:rPr lang="cs-CZ" b="1" dirty="0" err="1"/>
              <a:t>content</a:t>
            </a:r>
            <a:r>
              <a:rPr lang="cs-CZ" b="1" dirty="0"/>
              <a:t> </a:t>
            </a:r>
            <a:r>
              <a:rPr lang="cs-CZ" b="1" dirty="0" err="1"/>
              <a:t>manually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 err="1"/>
              <a:t>Browse</a:t>
            </a:r>
            <a:r>
              <a:rPr lang="cs-CZ" dirty="0"/>
              <a:t> </a:t>
            </a:r>
            <a:r>
              <a:rPr lang="cs-CZ" dirty="0" err="1"/>
              <a:t>categories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Apply</a:t>
            </a:r>
            <a:r>
              <a:rPr lang="cs-CZ" dirty="0"/>
              <a:t> facet </a:t>
            </a:r>
            <a:r>
              <a:rPr lang="cs-CZ" dirty="0" err="1"/>
              <a:t>search</a:t>
            </a:r>
            <a:endParaRPr lang="cs-CZ" dirty="0"/>
          </a:p>
          <a:p>
            <a:pPr lvl="2">
              <a:lnSpc>
                <a:spcPct val="90000"/>
              </a:lnSpc>
            </a:pPr>
            <a:r>
              <a:rPr lang="cs-CZ" dirty="0" err="1"/>
              <a:t>Mostly</a:t>
            </a:r>
            <a:r>
              <a:rPr lang="cs-CZ" dirty="0"/>
              <a:t> direct </a:t>
            </a:r>
            <a:r>
              <a:rPr lang="cs-CZ" dirty="0" err="1"/>
              <a:t>mapping</a:t>
            </a:r>
            <a:r>
              <a:rPr lang="cs-CZ" dirty="0"/>
              <a:t> to </a:t>
            </a:r>
            <a:r>
              <a:rPr lang="cs-CZ" dirty="0" err="1"/>
              <a:t>object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attributes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Use f</a:t>
            </a:r>
            <a:r>
              <a:rPr lang="en-US" dirty="0" err="1"/>
              <a:t>ulltext</a:t>
            </a:r>
            <a:r>
              <a:rPr lang="en-US" dirty="0"/>
              <a:t> search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utilized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construction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attribute</a:t>
            </a:r>
            <a:r>
              <a:rPr lang="cs-CZ" dirty="0"/>
              <a:t>-level </a:t>
            </a:r>
            <a:r>
              <a:rPr lang="cs-CZ" dirty="0" err="1"/>
              <a:t>preferences</a:t>
            </a:r>
            <a:endParaRPr lang="cs-CZ" dirty="0"/>
          </a:p>
          <a:p>
            <a:pPr lvl="2">
              <a:lnSpc>
                <a:spcPct val="90000"/>
              </a:lnSpc>
            </a:pPr>
            <a:r>
              <a:rPr lang="cs-CZ" dirty="0" err="1"/>
              <a:t>Beware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long-term </a:t>
            </a:r>
            <a:r>
              <a:rPr lang="cs-CZ" dirty="0" err="1"/>
              <a:t>preferences</a:t>
            </a:r>
            <a:r>
              <a:rPr lang="cs-CZ" dirty="0"/>
              <a:t> vs. </a:t>
            </a:r>
            <a:r>
              <a:rPr lang="cs-CZ" dirty="0" err="1"/>
              <a:t>short</a:t>
            </a:r>
            <a:r>
              <a:rPr lang="cs-CZ" dirty="0"/>
              <a:t>-term </a:t>
            </a:r>
            <a:r>
              <a:rPr lang="cs-CZ" dirty="0" err="1"/>
              <a:t>goals</a:t>
            </a:r>
            <a:endParaRPr lang="cs-CZ" dirty="0"/>
          </a:p>
          <a:p>
            <a:pPr marL="0" indent="0">
              <a:lnSpc>
                <a:spcPct val="90000"/>
              </a:lnSpc>
              <a:buNone/>
            </a:pPr>
            <a:r>
              <a:rPr lang="cs-CZ" dirty="0"/>
              <a:t>All </a:t>
            </a:r>
            <a:r>
              <a:rPr lang="cs-CZ" dirty="0" err="1"/>
              <a:t>users</a:t>
            </a:r>
            <a:r>
              <a:rPr lang="cs-CZ" dirty="0"/>
              <a:t> do:</a:t>
            </a:r>
          </a:p>
          <a:p>
            <a:pPr>
              <a:lnSpc>
                <a:spcPct val="90000"/>
              </a:lnSpc>
            </a:pPr>
            <a:r>
              <a:rPr lang="cs-CZ" dirty="0" err="1"/>
              <a:t>Evaluate</a:t>
            </a:r>
            <a:r>
              <a:rPr lang="cs-CZ" dirty="0"/>
              <a:t> &amp; </a:t>
            </a:r>
            <a:r>
              <a:rPr lang="cs-CZ" dirty="0" err="1"/>
              <a:t>consume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: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Browse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, open </a:t>
            </a:r>
            <a:r>
              <a:rPr lang="cs-CZ" dirty="0" err="1"/>
              <a:t>details</a:t>
            </a:r>
            <a:r>
              <a:rPr lang="cs-CZ" dirty="0"/>
              <a:t>, 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, play, </a:t>
            </a:r>
            <a:r>
              <a:rPr lang="cs-CZ" dirty="0" err="1"/>
              <a:t>purchase</a:t>
            </a:r>
            <a:r>
              <a:rPr lang="cs-CZ" dirty="0"/>
              <a:t>,…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Preferences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implicit</a:t>
            </a:r>
            <a:r>
              <a:rPr lang="cs-CZ" dirty="0"/>
              <a:t> feedback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2834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How to model UP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Tenative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show-</a:t>
            </a:r>
            <a:r>
              <a:rPr lang="cs-CZ" dirty="0" err="1"/>
              <a:t>cases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PPI 2017, Stuttgart, Germany</a:t>
            </a:r>
            <a:endParaRPr lang="en-GB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Peska, Vojtas: Towards Complex User Feedback and Presentation Context in Recommender Systems</a:t>
            </a:r>
            <a:endParaRPr lang="en-GB" alt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DF7ED5B-E987-4949-AEA9-420F79658262}" type="slidenum">
              <a:rPr lang="en-GB" altLang="en-US" smtClean="0"/>
              <a:pPr>
                <a:defRPr/>
              </a:pPr>
              <a:t>43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40972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model UP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671782"/>
            <a:ext cx="8933011" cy="4369576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cs-CZ" b="1" dirty="0" err="1"/>
              <a:t>Simple</a:t>
            </a:r>
            <a:r>
              <a:rPr lang="cs-CZ" b="1" dirty="0"/>
              <a:t> </a:t>
            </a:r>
            <a:r>
              <a:rPr lang="cs-CZ" b="1" dirty="0" err="1"/>
              <a:t>movies</a:t>
            </a:r>
            <a:r>
              <a:rPr lang="cs-CZ" b="1" dirty="0"/>
              <a:t> </a:t>
            </a:r>
            <a:r>
              <a:rPr lang="cs-CZ" b="1" dirty="0" err="1"/>
              <a:t>recommendation</a:t>
            </a:r>
            <a:r>
              <a:rPr lang="cs-CZ" b="1" dirty="0"/>
              <a:t>:</a:t>
            </a:r>
          </a:p>
          <a:p>
            <a:pPr lvl="0">
              <a:lnSpc>
                <a:spcPct val="90000"/>
              </a:lnSpc>
            </a:pPr>
            <a:r>
              <a:rPr lang="cs-CZ" b="1" dirty="0" err="1"/>
              <a:t>Task</a:t>
            </a:r>
            <a:r>
              <a:rPr lang="cs-CZ" b="1" dirty="0"/>
              <a:t>: </a:t>
            </a:r>
            <a:r>
              <a:rPr lang="cs-CZ" b="1" dirty="0" err="1"/>
              <a:t>discover</a:t>
            </a:r>
            <a:r>
              <a:rPr lang="cs-CZ" b="1" dirty="0"/>
              <a:t> </a:t>
            </a:r>
            <a:r>
              <a:rPr lang="cs-CZ" b="1" dirty="0" err="1"/>
              <a:t>what</a:t>
            </a:r>
            <a:r>
              <a:rPr lang="cs-CZ" b="1" dirty="0"/>
              <a:t> to </a:t>
            </a:r>
            <a:r>
              <a:rPr lang="cs-CZ" b="1" dirty="0" err="1"/>
              <a:t>watch</a:t>
            </a:r>
            <a:r>
              <a:rPr lang="cs-CZ" b="1" dirty="0"/>
              <a:t> </a:t>
            </a:r>
            <a:r>
              <a:rPr lang="cs-CZ" b="1" dirty="0" err="1"/>
              <a:t>tonight</a:t>
            </a:r>
            <a:endParaRPr lang="cs-CZ" b="1" dirty="0"/>
          </a:p>
          <a:p>
            <a:pPr>
              <a:lnSpc>
                <a:spcPct val="90000"/>
              </a:lnSpc>
            </a:pPr>
            <a:r>
              <a:rPr lang="cs-CZ" dirty="0"/>
              <a:t>How to use UP: </a:t>
            </a:r>
            <a:r>
              <a:rPr lang="cs-CZ" dirty="0" err="1"/>
              <a:t>Collaborative</a:t>
            </a:r>
            <a:r>
              <a:rPr lang="cs-CZ" dirty="0"/>
              <a:t> </a:t>
            </a:r>
            <a:r>
              <a:rPr lang="cs-CZ" dirty="0" err="1"/>
              <a:t>recommendation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movies</a:t>
            </a:r>
            <a:endParaRPr lang="cs-CZ" dirty="0"/>
          </a:p>
          <a:p>
            <a:pPr marL="0" indent="0">
              <a:lnSpc>
                <a:spcPct val="90000"/>
              </a:lnSpc>
              <a:buNone/>
            </a:pPr>
            <a:r>
              <a:rPr lang="cs-CZ" dirty="0"/>
              <a:t>Basic model </a:t>
            </a:r>
            <a:r>
              <a:rPr lang="cs-CZ" dirty="0" err="1"/>
              <a:t>of</a:t>
            </a:r>
            <a:r>
              <a:rPr lang="cs-CZ" dirty="0"/>
              <a:t> UP: 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Preferences</a:t>
            </a:r>
            <a:r>
              <a:rPr lang="cs-CZ" sz="1600" dirty="0"/>
              <a:t> on </a:t>
            </a:r>
            <a:r>
              <a:rPr lang="cs-CZ" sz="1600" dirty="0" err="1"/>
              <a:t>movies</a:t>
            </a:r>
            <a:r>
              <a:rPr lang="cs-CZ" sz="1600" dirty="0"/>
              <a:t> (rating, </a:t>
            </a:r>
            <a:r>
              <a:rPr lang="cs-CZ" sz="1600" dirty="0" err="1"/>
              <a:t>watching</a:t>
            </a:r>
            <a:r>
              <a:rPr lang="cs-CZ" sz="1600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sz="1400" dirty="0" err="1"/>
              <a:t>If</a:t>
            </a:r>
            <a:r>
              <a:rPr lang="cs-CZ" sz="1400" dirty="0"/>
              <a:t> </a:t>
            </a:r>
            <a:r>
              <a:rPr lang="cs-CZ" sz="1400" dirty="0" err="1"/>
              <a:t>insufficient</a:t>
            </a:r>
            <a:r>
              <a:rPr lang="cs-CZ" sz="1400" dirty="0"/>
              <a:t> data: </a:t>
            </a:r>
            <a:r>
              <a:rPr lang="cs-CZ" sz="1400" dirty="0" err="1"/>
              <a:t>openning</a:t>
            </a:r>
            <a:r>
              <a:rPr lang="cs-CZ" sz="1400" dirty="0"/>
              <a:t> </a:t>
            </a:r>
            <a:r>
              <a:rPr lang="cs-CZ" sz="1400" dirty="0" err="1"/>
              <a:t>movie</a:t>
            </a:r>
            <a:r>
              <a:rPr lang="cs-CZ" sz="1400" dirty="0"/>
              <a:t> </a:t>
            </a:r>
            <a:r>
              <a:rPr lang="cs-CZ" sz="1400" dirty="0" err="1"/>
              <a:t>details</a:t>
            </a:r>
            <a:r>
              <a:rPr lang="cs-CZ" sz="1400" dirty="0"/>
              <a:t>, top </a:t>
            </a:r>
            <a:r>
              <a:rPr lang="cs-CZ" sz="1400" dirty="0" err="1"/>
              <a:t>search</a:t>
            </a:r>
            <a:r>
              <a:rPr lang="cs-CZ" sz="1400" dirty="0"/>
              <a:t> </a:t>
            </a:r>
            <a:r>
              <a:rPr lang="cs-CZ" sz="1400" dirty="0" err="1"/>
              <a:t>results</a:t>
            </a:r>
            <a:endParaRPr lang="cs-CZ" sz="1400" dirty="0"/>
          </a:p>
          <a:p>
            <a:pPr lvl="1">
              <a:lnSpc>
                <a:spcPct val="90000"/>
              </a:lnSpc>
            </a:pPr>
            <a:endParaRPr lang="cs-CZ" sz="14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600" dirty="0" err="1"/>
              <a:t>Enhancements</a:t>
            </a:r>
            <a:r>
              <a:rPr lang="cs-CZ" sz="1600" dirty="0"/>
              <a:t>: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Learned</a:t>
            </a:r>
            <a:r>
              <a:rPr lang="cs-CZ" sz="1600" dirty="0"/>
              <a:t> (</a:t>
            </a:r>
            <a:r>
              <a:rPr lang="cs-CZ" sz="1600" dirty="0" err="1"/>
              <a:t>confirmed</a:t>
            </a:r>
            <a:r>
              <a:rPr lang="cs-CZ" sz="1600" dirty="0"/>
              <a:t>) </a:t>
            </a:r>
            <a:r>
              <a:rPr lang="cs-CZ" sz="1600" dirty="0" err="1"/>
              <a:t>preferences</a:t>
            </a:r>
            <a:r>
              <a:rPr lang="cs-CZ" sz="1600" dirty="0"/>
              <a:t> </a:t>
            </a:r>
            <a:r>
              <a:rPr lang="cs-CZ" sz="1600" dirty="0" err="1"/>
              <a:t>towards</a:t>
            </a:r>
            <a:r>
              <a:rPr lang="cs-CZ" sz="1600" dirty="0"/>
              <a:t> </a:t>
            </a:r>
            <a:r>
              <a:rPr lang="cs-CZ" sz="1600" dirty="0" err="1"/>
              <a:t>genres</a:t>
            </a:r>
            <a:r>
              <a:rPr lang="cs-CZ" sz="1600" dirty="0"/>
              <a:t> (</a:t>
            </a:r>
            <a:r>
              <a:rPr lang="cs-CZ" sz="1600" dirty="0" err="1"/>
              <a:t>multiple</a:t>
            </a:r>
            <a:r>
              <a:rPr lang="cs-CZ" sz="1600" dirty="0"/>
              <a:t> </a:t>
            </a:r>
            <a:r>
              <a:rPr lang="cs-CZ" sz="1600" dirty="0" err="1"/>
              <a:t>confirmation</a:t>
            </a:r>
            <a:r>
              <a:rPr lang="cs-CZ" sz="1600" dirty="0"/>
              <a:t>, </a:t>
            </a:r>
            <a:r>
              <a:rPr lang="cs-CZ" sz="1600" dirty="0" err="1"/>
              <a:t>enough</a:t>
            </a:r>
            <a:r>
              <a:rPr lang="cs-CZ" sz="1600" dirty="0"/>
              <a:t> data)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Learned</a:t>
            </a:r>
            <a:r>
              <a:rPr lang="cs-CZ" sz="1600" dirty="0"/>
              <a:t> (</a:t>
            </a:r>
            <a:r>
              <a:rPr lang="cs-CZ" sz="1600" dirty="0" err="1"/>
              <a:t>confirmed</a:t>
            </a:r>
            <a:r>
              <a:rPr lang="cs-CZ" sz="1600" dirty="0"/>
              <a:t>) </a:t>
            </a:r>
            <a:r>
              <a:rPr lang="cs-CZ" sz="1600" dirty="0" err="1"/>
              <a:t>preferences</a:t>
            </a:r>
            <a:r>
              <a:rPr lang="cs-CZ" sz="1600" dirty="0"/>
              <a:t> </a:t>
            </a:r>
            <a:r>
              <a:rPr lang="cs-CZ" sz="1600" dirty="0" err="1"/>
              <a:t>towards</a:t>
            </a:r>
            <a:r>
              <a:rPr lang="cs-CZ" sz="1600" dirty="0"/>
              <a:t> </a:t>
            </a:r>
            <a:r>
              <a:rPr lang="cs-CZ" sz="1600" dirty="0" err="1"/>
              <a:t>other</a:t>
            </a:r>
            <a:r>
              <a:rPr lang="cs-CZ" sz="1600" dirty="0"/>
              <a:t> </a:t>
            </a:r>
            <a:r>
              <a:rPr lang="cs-CZ" sz="1600" dirty="0" err="1"/>
              <a:t>named</a:t>
            </a:r>
            <a:r>
              <a:rPr lang="cs-CZ" sz="1600" dirty="0"/>
              <a:t> </a:t>
            </a:r>
            <a:r>
              <a:rPr lang="cs-CZ" sz="1600" dirty="0" err="1"/>
              <a:t>entities</a:t>
            </a:r>
            <a:r>
              <a:rPr lang="cs-CZ" sz="1600" dirty="0"/>
              <a:t> (</a:t>
            </a:r>
            <a:r>
              <a:rPr lang="cs-CZ" sz="1600" dirty="0" err="1"/>
              <a:t>actor</a:t>
            </a:r>
            <a:r>
              <a:rPr lang="cs-CZ" sz="1600" dirty="0"/>
              <a:t>, </a:t>
            </a:r>
            <a:r>
              <a:rPr lang="cs-CZ" sz="1600" dirty="0" err="1"/>
              <a:t>director</a:t>
            </a:r>
            <a:r>
              <a:rPr lang="cs-CZ" sz="1600" dirty="0"/>
              <a:t>)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List-</a:t>
            </a:r>
            <a:r>
              <a:rPr lang="cs-CZ" sz="1600" dirty="0" err="1"/>
              <a:t>wise</a:t>
            </a:r>
            <a:r>
              <a:rPr lang="cs-CZ" sz="1600" dirty="0"/>
              <a:t> </a:t>
            </a:r>
            <a:r>
              <a:rPr lang="cs-CZ" sz="1600" dirty="0" err="1"/>
              <a:t>preferences</a:t>
            </a:r>
            <a:r>
              <a:rPr lang="cs-CZ" sz="1600" dirty="0"/>
              <a:t> (Y </a:t>
            </a:r>
            <a:r>
              <a:rPr lang="cs-CZ" sz="1600" dirty="0" err="1"/>
              <a:t>was</a:t>
            </a:r>
            <a:r>
              <a:rPr lang="cs-CZ" sz="1600" dirty="0"/>
              <a:t> </a:t>
            </a:r>
            <a:r>
              <a:rPr lang="cs-CZ" sz="1600" dirty="0" err="1"/>
              <a:t>selected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results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XYWZ)</a:t>
            </a:r>
          </a:p>
          <a:p>
            <a:pPr lvl="1">
              <a:lnSpc>
                <a:spcPct val="90000"/>
              </a:lnSpc>
            </a:pPr>
            <a:r>
              <a:rPr lang="cs-CZ" sz="1400" dirty="0" err="1"/>
              <a:t>Remember</a:t>
            </a:r>
            <a:r>
              <a:rPr lang="cs-CZ" sz="1400" dirty="0"/>
              <a:t> </a:t>
            </a:r>
            <a:r>
              <a:rPr lang="cs-CZ" sz="1400" dirty="0" err="1"/>
              <a:t>impressions</a:t>
            </a:r>
            <a:r>
              <a:rPr lang="cs-CZ" sz="1400" dirty="0"/>
              <a:t>, not just </a:t>
            </a:r>
            <a:r>
              <a:rPr lang="cs-CZ" sz="1400" dirty="0" err="1"/>
              <a:t>usage</a:t>
            </a:r>
            <a:endParaRPr lang="cs-CZ" sz="1400" dirty="0"/>
          </a:p>
          <a:p>
            <a:pPr lvl="1">
              <a:lnSpc>
                <a:spcPct val="90000"/>
              </a:lnSpc>
            </a:pPr>
            <a:endParaRPr lang="cs-CZ" sz="1400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746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model UP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671781"/>
            <a:ext cx="10837336" cy="477362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800" b="1" dirty="0"/>
              <a:t>(Food) </a:t>
            </a:r>
            <a:r>
              <a:rPr lang="cs-CZ" sz="1800" b="1" dirty="0" err="1"/>
              <a:t>Recipes</a:t>
            </a:r>
            <a:r>
              <a:rPr lang="cs-CZ" sz="1800" b="1" dirty="0"/>
              <a:t> </a:t>
            </a:r>
            <a:r>
              <a:rPr lang="cs-CZ" sz="1800" b="1" dirty="0" err="1"/>
              <a:t>recommendation</a:t>
            </a:r>
            <a:r>
              <a:rPr lang="cs-CZ" sz="1800" b="1" dirty="0"/>
              <a:t>:</a:t>
            </a:r>
          </a:p>
          <a:p>
            <a:pPr>
              <a:lnSpc>
                <a:spcPct val="90000"/>
              </a:lnSpc>
            </a:pPr>
            <a:r>
              <a:rPr lang="cs-CZ" sz="1800" b="1" dirty="0" err="1"/>
              <a:t>Task</a:t>
            </a:r>
            <a:r>
              <a:rPr lang="cs-CZ" sz="1800" b="1" dirty="0"/>
              <a:t>: </a:t>
            </a:r>
            <a:r>
              <a:rPr lang="cs-CZ" sz="1800" b="1" dirty="0" err="1"/>
              <a:t>help</a:t>
            </a:r>
            <a:r>
              <a:rPr lang="cs-CZ" sz="1800" b="1" dirty="0"/>
              <a:t> to </a:t>
            </a:r>
            <a:r>
              <a:rPr lang="cs-CZ" sz="1800" b="1" dirty="0" err="1"/>
              <a:t>decide</a:t>
            </a:r>
            <a:r>
              <a:rPr lang="cs-CZ" sz="1800" b="1" dirty="0"/>
              <a:t> </a:t>
            </a:r>
            <a:r>
              <a:rPr lang="cs-CZ" sz="1800" b="1" dirty="0" err="1"/>
              <a:t>what</a:t>
            </a:r>
            <a:r>
              <a:rPr lang="cs-CZ" sz="1800" b="1" dirty="0"/>
              <a:t> to </a:t>
            </a:r>
            <a:r>
              <a:rPr lang="cs-CZ" sz="1800" b="1" dirty="0" err="1"/>
              <a:t>cook</a:t>
            </a:r>
            <a:endParaRPr lang="cs-CZ" sz="1800" b="1" dirty="0"/>
          </a:p>
          <a:p>
            <a:pPr lvl="1">
              <a:lnSpc>
                <a:spcPct val="80000"/>
              </a:lnSpc>
            </a:pPr>
            <a:r>
              <a:rPr lang="cs-CZ" dirty="0"/>
              <a:t>How to use UP: </a:t>
            </a:r>
            <a:r>
              <a:rPr lang="cs-CZ" b="1" dirty="0" err="1"/>
              <a:t>personalized</a:t>
            </a:r>
            <a:r>
              <a:rPr lang="cs-CZ" b="1" dirty="0"/>
              <a:t> </a:t>
            </a:r>
            <a:r>
              <a:rPr lang="cs-CZ" b="1" dirty="0" err="1"/>
              <a:t>searching</a:t>
            </a:r>
            <a:r>
              <a:rPr lang="cs-CZ" b="1" dirty="0"/>
              <a:t>, front-</a:t>
            </a:r>
            <a:r>
              <a:rPr lang="cs-CZ" b="1" dirty="0" err="1"/>
              <a:t>page</a:t>
            </a:r>
            <a:r>
              <a:rPr lang="cs-CZ" b="1" dirty="0"/>
              <a:t> </a:t>
            </a:r>
            <a:r>
              <a:rPr lang="cs-CZ" b="1" dirty="0" err="1"/>
              <a:t>recommendation</a:t>
            </a:r>
            <a:endParaRPr lang="cs-CZ" dirty="0"/>
          </a:p>
          <a:p>
            <a:pPr marL="0" indent="0">
              <a:lnSpc>
                <a:spcPct val="90000"/>
              </a:lnSpc>
              <a:buNone/>
            </a:pPr>
            <a:r>
              <a:rPr lang="cs-CZ" dirty="0"/>
              <a:t>Basic model </a:t>
            </a:r>
            <a:r>
              <a:rPr lang="cs-CZ" dirty="0" err="1"/>
              <a:t>of</a:t>
            </a:r>
            <a:r>
              <a:rPr lang="cs-CZ" dirty="0"/>
              <a:t> UP: 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Preferences</a:t>
            </a:r>
            <a:r>
              <a:rPr lang="cs-CZ" sz="1600" dirty="0"/>
              <a:t> on </a:t>
            </a:r>
            <a:r>
              <a:rPr lang="cs-CZ" sz="1600" dirty="0" err="1"/>
              <a:t>recipes</a:t>
            </a:r>
            <a:r>
              <a:rPr lang="cs-CZ" sz="1600" dirty="0"/>
              <a:t> (</a:t>
            </a:r>
            <a:r>
              <a:rPr lang="cs-CZ" sz="1600" dirty="0" err="1"/>
              <a:t>likes</a:t>
            </a:r>
            <a:r>
              <a:rPr lang="cs-CZ" sz="1600" dirty="0"/>
              <a:t>, </a:t>
            </a:r>
            <a:r>
              <a:rPr lang="cs-CZ" sz="1600" dirty="0" err="1"/>
              <a:t>add</a:t>
            </a:r>
            <a:r>
              <a:rPr lang="cs-CZ" sz="1600" dirty="0"/>
              <a:t> to list, </a:t>
            </a:r>
            <a:r>
              <a:rPr lang="cs-CZ" sz="1600" dirty="0" err="1"/>
              <a:t>reading</a:t>
            </a:r>
            <a:r>
              <a:rPr lang="cs-CZ" sz="1600" dirty="0"/>
              <a:t> </a:t>
            </a:r>
            <a:r>
              <a:rPr lang="cs-CZ" sz="1600" dirty="0" err="1"/>
              <a:t>sufficiently</a:t>
            </a:r>
            <a:r>
              <a:rPr lang="cs-CZ" sz="1600" dirty="0"/>
              <a:t> long)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Preferences</a:t>
            </a:r>
            <a:r>
              <a:rPr lang="cs-CZ" sz="1600" dirty="0"/>
              <a:t> on </a:t>
            </a:r>
            <a:r>
              <a:rPr lang="cs-CZ" sz="1600" dirty="0" err="1"/>
              <a:t>ingredients</a:t>
            </a:r>
            <a:r>
              <a:rPr lang="cs-CZ" sz="1600" dirty="0"/>
              <a:t> (</a:t>
            </a:r>
            <a:r>
              <a:rPr lang="cs-CZ" sz="1600" dirty="0" err="1"/>
              <a:t>search</a:t>
            </a:r>
            <a:r>
              <a:rPr lang="cs-CZ" sz="1600" dirty="0"/>
              <a:t> </a:t>
            </a:r>
            <a:r>
              <a:rPr lang="cs-CZ" sz="1600" dirty="0" err="1"/>
              <a:t>count</a:t>
            </a:r>
            <a:r>
              <a:rPr lang="cs-CZ" sz="1600" dirty="0"/>
              <a:t>, </a:t>
            </a:r>
            <a:r>
              <a:rPr lang="cs-CZ" sz="1600" dirty="0" err="1"/>
              <a:t>contained</a:t>
            </a:r>
            <a:r>
              <a:rPr lang="cs-CZ" sz="1600" dirty="0"/>
              <a:t> in </a:t>
            </a:r>
            <a:r>
              <a:rPr lang="cs-CZ" sz="1600" dirty="0" err="1"/>
              <a:t>prefered</a:t>
            </a:r>
            <a:r>
              <a:rPr lang="cs-CZ" sz="1600" dirty="0"/>
              <a:t> </a:t>
            </a:r>
            <a:r>
              <a:rPr lang="cs-CZ" sz="1600" dirty="0" err="1"/>
              <a:t>recipes</a:t>
            </a:r>
            <a:r>
              <a:rPr lang="cs-CZ" sz="1600" dirty="0"/>
              <a:t>, </a:t>
            </a:r>
            <a:r>
              <a:rPr lang="cs-CZ" sz="1600" dirty="0" err="1"/>
              <a:t>confirmation</a:t>
            </a:r>
            <a:r>
              <a:rPr lang="cs-CZ" sz="1600" dirty="0"/>
              <a:t>?)</a:t>
            </a:r>
          </a:p>
          <a:p>
            <a:pPr lvl="1">
              <a:lnSpc>
                <a:spcPct val="90000"/>
              </a:lnSpc>
            </a:pPr>
            <a:r>
              <a:rPr lang="cs-CZ" sz="1400" dirty="0" err="1"/>
              <a:t>Ingredients</a:t>
            </a:r>
            <a:r>
              <a:rPr lang="cs-CZ" sz="1400" dirty="0"/>
              <a:t> </a:t>
            </a:r>
            <a:r>
              <a:rPr lang="cs-CZ" sz="1400" dirty="0" err="1"/>
              <a:t>granularity</a:t>
            </a:r>
            <a:r>
              <a:rPr lang="cs-CZ" sz="1400" dirty="0"/>
              <a:t>?</a:t>
            </a:r>
          </a:p>
          <a:p>
            <a:pPr lvl="1">
              <a:lnSpc>
                <a:spcPct val="90000"/>
              </a:lnSpc>
            </a:pPr>
            <a:endParaRPr lang="cs-CZ" sz="14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600" dirty="0" err="1"/>
              <a:t>Enhancements</a:t>
            </a:r>
            <a:r>
              <a:rPr lang="cs-CZ" sz="1600" dirty="0"/>
              <a:t>: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Learned</a:t>
            </a:r>
            <a:r>
              <a:rPr lang="cs-CZ" sz="1600" dirty="0"/>
              <a:t> </a:t>
            </a:r>
            <a:r>
              <a:rPr lang="cs-CZ" sz="1600" dirty="0" err="1"/>
              <a:t>preferences</a:t>
            </a:r>
            <a:r>
              <a:rPr lang="cs-CZ" sz="1600" dirty="0"/>
              <a:t> </a:t>
            </a:r>
            <a:r>
              <a:rPr lang="cs-CZ" sz="1600" dirty="0" err="1"/>
              <a:t>towards</a:t>
            </a:r>
            <a:r>
              <a:rPr lang="cs-CZ" sz="1600" dirty="0"/>
              <a:t> </a:t>
            </a:r>
            <a:r>
              <a:rPr lang="cs-CZ" sz="1600" dirty="0" err="1"/>
              <a:t>tags</a:t>
            </a:r>
            <a:r>
              <a:rPr lang="cs-CZ" sz="1600" dirty="0"/>
              <a:t> &amp; </a:t>
            </a:r>
            <a:r>
              <a:rPr lang="cs-CZ" sz="1600" dirty="0" err="1"/>
              <a:t>attributes</a:t>
            </a:r>
            <a:r>
              <a:rPr lang="cs-CZ" sz="1600" dirty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1400" dirty="0" err="1"/>
              <a:t>Verify</a:t>
            </a:r>
            <a:r>
              <a:rPr lang="cs-CZ" sz="1400" dirty="0"/>
              <a:t> on a </a:t>
            </a:r>
            <a:r>
              <a:rPr lang="cs-CZ" sz="1400" dirty="0" err="1"/>
              <a:t>well-known</a:t>
            </a:r>
            <a:r>
              <a:rPr lang="cs-CZ" sz="1400" dirty="0"/>
              <a:t> </a:t>
            </a:r>
            <a:r>
              <a:rPr lang="cs-CZ" sz="1400" dirty="0" err="1"/>
              <a:t>subset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users</a:t>
            </a:r>
            <a:r>
              <a:rPr lang="cs-CZ" sz="1400" dirty="0"/>
              <a:t> (</a:t>
            </a:r>
            <a:r>
              <a:rPr lang="cs-CZ" sz="1400" dirty="0" err="1"/>
              <a:t>RecSys</a:t>
            </a:r>
            <a:r>
              <a:rPr lang="cs-CZ" sz="1400" dirty="0"/>
              <a:t> OPS)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Best </a:t>
            </a:r>
            <a:r>
              <a:rPr lang="cs-CZ" sz="1600" dirty="0" err="1"/>
              <a:t>out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similar</a:t>
            </a:r>
            <a:r>
              <a:rPr lang="cs-CZ" sz="1600" dirty="0"/>
              <a:t> </a:t>
            </a:r>
            <a:r>
              <a:rPr lang="cs-CZ" sz="1600" dirty="0" err="1"/>
              <a:t>choices</a:t>
            </a:r>
            <a:endParaRPr lang="cs-CZ" sz="1600" dirty="0"/>
          </a:p>
          <a:p>
            <a:pPr lvl="1">
              <a:lnSpc>
                <a:spcPct val="90000"/>
              </a:lnSpc>
            </a:pPr>
            <a:r>
              <a:rPr lang="cs-CZ" sz="1400" dirty="0" err="1"/>
              <a:t>Which</a:t>
            </a:r>
            <a:r>
              <a:rPr lang="cs-CZ" sz="1400" dirty="0"/>
              <a:t> </a:t>
            </a:r>
            <a:r>
              <a:rPr lang="cs-CZ" sz="1400" dirty="0" err="1"/>
              <a:t>goulash</a:t>
            </a:r>
            <a:r>
              <a:rPr lang="cs-CZ" sz="1400" dirty="0"/>
              <a:t> </a:t>
            </a:r>
            <a:r>
              <a:rPr lang="cs-CZ" sz="1400" dirty="0" err="1"/>
              <a:t>does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user </a:t>
            </a:r>
            <a:r>
              <a:rPr lang="cs-CZ" sz="1400" dirty="0" err="1"/>
              <a:t>prefer</a:t>
            </a:r>
            <a:r>
              <a:rPr lang="cs-CZ" sz="1400" dirty="0"/>
              <a:t>? </a:t>
            </a:r>
            <a:r>
              <a:rPr lang="cs-CZ" sz="1400" dirty="0" err="1"/>
              <a:t>Would</a:t>
            </a:r>
            <a:r>
              <a:rPr lang="cs-CZ" sz="1400" dirty="0"/>
              <a:t> </a:t>
            </a:r>
            <a:r>
              <a:rPr lang="cs-CZ" sz="1400" dirty="0" err="1"/>
              <a:t>that</a:t>
            </a:r>
            <a:r>
              <a:rPr lang="cs-CZ" sz="1400" dirty="0"/>
              <a:t> </a:t>
            </a:r>
            <a:r>
              <a:rPr lang="cs-CZ" sz="1400" dirty="0" err="1"/>
              <a:t>say</a:t>
            </a:r>
            <a:r>
              <a:rPr lang="cs-CZ" sz="1400" dirty="0"/>
              <a:t> </a:t>
            </a:r>
            <a:r>
              <a:rPr lang="cs-CZ" sz="1400" dirty="0" err="1"/>
              <a:t>something</a:t>
            </a:r>
            <a:r>
              <a:rPr lang="cs-CZ" sz="1400" dirty="0"/>
              <a:t> more </a:t>
            </a:r>
            <a:r>
              <a:rPr lang="cs-CZ" sz="1400" dirty="0" err="1"/>
              <a:t>generic</a:t>
            </a:r>
            <a:r>
              <a:rPr lang="cs-CZ" sz="1400" dirty="0"/>
              <a:t> </a:t>
            </a:r>
            <a:r>
              <a:rPr lang="cs-CZ" sz="1400" dirty="0" err="1"/>
              <a:t>about</a:t>
            </a:r>
            <a:r>
              <a:rPr lang="cs-CZ" sz="1400" dirty="0"/>
              <a:t> </a:t>
            </a:r>
            <a:r>
              <a:rPr lang="cs-CZ" sz="1400" dirty="0" err="1"/>
              <a:t>him</a:t>
            </a:r>
            <a:r>
              <a:rPr lang="cs-CZ" sz="1400" dirty="0"/>
              <a:t>/her?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Should</a:t>
            </a:r>
            <a:r>
              <a:rPr lang="cs-CZ" sz="1600" dirty="0"/>
              <a:t> </a:t>
            </a:r>
            <a:r>
              <a:rPr lang="cs-CZ" sz="1600" dirty="0" err="1"/>
              <a:t>we</a:t>
            </a:r>
            <a:r>
              <a:rPr lang="cs-CZ" sz="1600" dirty="0"/>
              <a:t> </a:t>
            </a:r>
            <a:r>
              <a:rPr lang="cs-CZ" sz="1600" dirty="0" err="1"/>
              <a:t>allow</a:t>
            </a:r>
            <a:r>
              <a:rPr lang="cs-CZ" sz="1600" dirty="0"/>
              <a:t> </a:t>
            </a:r>
            <a:r>
              <a:rPr lang="cs-CZ" sz="1600" dirty="0" err="1"/>
              <a:t>users</a:t>
            </a:r>
            <a:r>
              <a:rPr lang="cs-CZ" sz="1600" dirty="0"/>
              <a:t> to </a:t>
            </a:r>
            <a:r>
              <a:rPr lang="cs-CZ" sz="1600" dirty="0" err="1"/>
              <a:t>further</a:t>
            </a:r>
            <a:r>
              <a:rPr lang="cs-CZ" sz="1600" dirty="0"/>
              <a:t> </a:t>
            </a:r>
            <a:r>
              <a:rPr lang="cs-CZ" sz="1600" dirty="0" err="1"/>
              <a:t>refine</a:t>
            </a:r>
            <a:r>
              <a:rPr lang="cs-CZ" sz="1600" dirty="0"/>
              <a:t> </a:t>
            </a:r>
            <a:r>
              <a:rPr lang="cs-CZ" sz="1600" dirty="0" err="1"/>
              <a:t>recommendations</a:t>
            </a:r>
            <a:r>
              <a:rPr lang="cs-CZ" sz="1600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sz="1400" dirty="0" err="1"/>
              <a:t>Faceted</a:t>
            </a:r>
            <a:r>
              <a:rPr lang="cs-CZ" sz="1400" dirty="0"/>
              <a:t> </a:t>
            </a:r>
            <a:r>
              <a:rPr lang="cs-CZ" sz="1400" dirty="0" err="1"/>
              <a:t>recommendations</a:t>
            </a:r>
            <a:r>
              <a:rPr lang="cs-CZ" sz="1400" dirty="0"/>
              <a:t> (</a:t>
            </a:r>
            <a:r>
              <a:rPr lang="cs-CZ" sz="1400" dirty="0">
                <a:hlinkClick r:id="rId2"/>
              </a:rPr>
              <a:t>https://www.researchgate.net/</a:t>
            </a:r>
            <a:r>
              <a:rPr lang="cs-CZ" sz="1400" dirty="0" err="1">
                <a:hlinkClick r:id="rId2"/>
              </a:rPr>
              <a:t>publication</a:t>
            </a:r>
            <a:r>
              <a:rPr lang="cs-CZ" sz="1400" dirty="0">
                <a:hlinkClick r:id="rId2"/>
              </a:rPr>
              <a:t>/301321425_FeRoSA_A_Faceted_Recommendation_System_for_Scientific_Articles</a:t>
            </a:r>
            <a:r>
              <a:rPr lang="cs-CZ" sz="1400" dirty="0"/>
              <a:t>)</a:t>
            </a:r>
          </a:p>
          <a:p>
            <a:pPr lvl="2">
              <a:lnSpc>
                <a:spcPct val="90000"/>
              </a:lnSpc>
            </a:pPr>
            <a:endParaRPr lang="cs-CZ" sz="1200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94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model UP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671782"/>
            <a:ext cx="8933011" cy="4369576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cs-CZ" sz="1800" b="1" dirty="0"/>
              <a:t>Group music </a:t>
            </a:r>
            <a:r>
              <a:rPr lang="cs-CZ" sz="1800" b="1" dirty="0" err="1"/>
              <a:t>recommendation</a:t>
            </a:r>
            <a:r>
              <a:rPr lang="cs-CZ" sz="1800" b="1" dirty="0"/>
              <a:t>:</a:t>
            </a:r>
          </a:p>
          <a:p>
            <a:pPr lvl="0">
              <a:lnSpc>
                <a:spcPct val="90000"/>
              </a:lnSpc>
            </a:pPr>
            <a:r>
              <a:rPr lang="cs-CZ" sz="1800" b="1" dirty="0" err="1"/>
              <a:t>Task</a:t>
            </a:r>
            <a:r>
              <a:rPr lang="cs-CZ" sz="1800" b="1" dirty="0"/>
              <a:t>: </a:t>
            </a:r>
            <a:r>
              <a:rPr lang="cs-CZ" sz="1800" b="1" dirty="0" err="1"/>
              <a:t>create</a:t>
            </a:r>
            <a:r>
              <a:rPr lang="cs-CZ" sz="1800" b="1" dirty="0"/>
              <a:t> a background music </a:t>
            </a:r>
            <a:r>
              <a:rPr lang="cs-CZ" sz="1800" b="1" dirty="0" err="1"/>
              <a:t>playlist</a:t>
            </a:r>
            <a:r>
              <a:rPr lang="cs-CZ" sz="1800" b="1" dirty="0"/>
              <a:t> </a:t>
            </a:r>
            <a:r>
              <a:rPr lang="cs-CZ" sz="1800" b="1" dirty="0" err="1"/>
              <a:t>for</a:t>
            </a:r>
            <a:r>
              <a:rPr lang="cs-CZ" sz="1800" b="1" dirty="0"/>
              <a:t> </a:t>
            </a:r>
            <a:r>
              <a:rPr lang="cs-CZ" sz="1800" b="1" dirty="0" err="1"/>
              <a:t>an</a:t>
            </a:r>
            <a:r>
              <a:rPr lang="cs-CZ" sz="1800" b="1" dirty="0"/>
              <a:t> </a:t>
            </a:r>
            <a:r>
              <a:rPr lang="cs-CZ" sz="1800" b="1" dirty="0" err="1"/>
              <a:t>evening</a:t>
            </a:r>
            <a:r>
              <a:rPr lang="cs-CZ" sz="1800" b="1" dirty="0"/>
              <a:t> </a:t>
            </a:r>
            <a:r>
              <a:rPr lang="cs-CZ" sz="1800" b="1" dirty="0" err="1"/>
              <a:t>with</a:t>
            </a:r>
            <a:r>
              <a:rPr lang="cs-CZ" sz="1800" b="1" dirty="0"/>
              <a:t> </a:t>
            </a:r>
            <a:r>
              <a:rPr lang="cs-CZ" sz="1800" b="1" dirty="0" err="1"/>
              <a:t>friends</a:t>
            </a:r>
            <a:endParaRPr lang="cs-CZ" b="1" dirty="0"/>
          </a:p>
          <a:p>
            <a:pPr lvl="0">
              <a:lnSpc>
                <a:spcPct val="90000"/>
              </a:lnSpc>
            </a:pPr>
            <a:r>
              <a:rPr lang="cs-CZ" sz="1700" dirty="0"/>
              <a:t>How to </a:t>
            </a:r>
            <a:r>
              <a:rPr lang="cs-CZ" sz="1700" dirty="0" err="1"/>
              <a:t>utilize</a:t>
            </a:r>
            <a:r>
              <a:rPr lang="cs-CZ" sz="1700" dirty="0"/>
              <a:t> </a:t>
            </a:r>
            <a:r>
              <a:rPr lang="cs-CZ" sz="1700" dirty="0" err="1"/>
              <a:t>it</a:t>
            </a:r>
            <a:r>
              <a:rPr lang="cs-CZ" sz="1700" dirty="0"/>
              <a:t>: </a:t>
            </a:r>
            <a:r>
              <a:rPr lang="cs-CZ" sz="1700" dirty="0" err="1"/>
              <a:t>fairness-aware</a:t>
            </a:r>
            <a:r>
              <a:rPr lang="cs-CZ" sz="1700" dirty="0"/>
              <a:t> </a:t>
            </a:r>
            <a:r>
              <a:rPr lang="cs-CZ" sz="1700" dirty="0" err="1"/>
              <a:t>playlist</a:t>
            </a:r>
            <a:r>
              <a:rPr lang="cs-CZ" sz="1700" dirty="0"/>
              <a:t> </a:t>
            </a:r>
            <a:r>
              <a:rPr lang="cs-CZ" sz="1700" dirty="0" err="1"/>
              <a:t>construction</a:t>
            </a:r>
            <a:endParaRPr lang="cs-CZ" sz="1700" dirty="0"/>
          </a:p>
          <a:p>
            <a:pPr lvl="0">
              <a:lnSpc>
                <a:spcPct val="90000"/>
              </a:lnSpc>
            </a:pPr>
            <a:endParaRPr lang="cs-CZ" sz="1500" dirty="0"/>
          </a:p>
          <a:p>
            <a:pPr lvl="0">
              <a:lnSpc>
                <a:spcPct val="90000"/>
              </a:lnSpc>
            </a:pPr>
            <a:r>
              <a:rPr lang="cs-CZ" sz="1500" dirty="0" err="1"/>
              <a:t>Individual</a:t>
            </a:r>
            <a:r>
              <a:rPr lang="cs-CZ" sz="1500" dirty="0"/>
              <a:t> preference</a:t>
            </a:r>
          </a:p>
          <a:p>
            <a:pPr lvl="1">
              <a:lnSpc>
                <a:spcPct val="90000"/>
              </a:lnSpc>
            </a:pPr>
            <a:r>
              <a:rPr lang="cs-CZ" sz="1300" dirty="0"/>
              <a:t>Track -&gt; Album -&gt; </a:t>
            </a:r>
            <a:r>
              <a:rPr lang="cs-CZ" sz="1300" dirty="0" err="1"/>
              <a:t>Artist</a:t>
            </a:r>
            <a:r>
              <a:rPr lang="cs-CZ" sz="1300" dirty="0"/>
              <a:t> (</a:t>
            </a:r>
            <a:r>
              <a:rPr lang="cs-CZ" sz="1300" dirty="0" err="1"/>
              <a:t>playcount</a:t>
            </a:r>
            <a:r>
              <a:rPr lang="cs-CZ" sz="1300" dirty="0"/>
              <a:t>, play </a:t>
            </a:r>
            <a:r>
              <a:rPr lang="cs-CZ" sz="1300" dirty="0" err="1"/>
              <a:t>from</a:t>
            </a:r>
            <a:r>
              <a:rPr lang="cs-CZ" sz="1300" dirty="0"/>
              <a:t> </a:t>
            </a:r>
            <a:r>
              <a:rPr lang="cs-CZ" sz="1300" dirty="0" err="1"/>
              <a:t>search</a:t>
            </a:r>
            <a:r>
              <a:rPr lang="cs-CZ" sz="1300" dirty="0"/>
              <a:t>, </a:t>
            </a:r>
            <a:r>
              <a:rPr lang="cs-CZ" sz="1300" dirty="0" err="1"/>
              <a:t>likes</a:t>
            </a:r>
            <a:r>
              <a:rPr lang="cs-CZ" sz="1300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sz="1300" dirty="0"/>
              <a:t>Maybe, preferred sequences (low-level audio analysis, but probably not for individual users)</a:t>
            </a:r>
          </a:p>
          <a:p>
            <a:pPr>
              <a:lnSpc>
                <a:spcPct val="90000"/>
              </a:lnSpc>
            </a:pPr>
            <a:endParaRPr lang="cs-CZ" sz="1500" dirty="0"/>
          </a:p>
          <a:p>
            <a:pPr>
              <a:lnSpc>
                <a:spcPct val="90000"/>
              </a:lnSpc>
            </a:pPr>
            <a:r>
              <a:rPr lang="cs-CZ" sz="1500" dirty="0"/>
              <a:t>Group </a:t>
            </a:r>
            <a:r>
              <a:rPr lang="cs-CZ" sz="1500" dirty="0" err="1"/>
              <a:t>preferences</a:t>
            </a:r>
            <a:endParaRPr lang="cs-CZ" sz="1500" dirty="0"/>
          </a:p>
          <a:p>
            <a:pPr lvl="1">
              <a:lnSpc>
                <a:spcPct val="90000"/>
              </a:lnSpc>
            </a:pPr>
            <a:r>
              <a:rPr lang="cs-CZ" sz="1300" dirty="0" err="1"/>
              <a:t>Playlist</a:t>
            </a:r>
            <a:r>
              <a:rPr lang="cs-CZ" sz="1300" dirty="0"/>
              <a:t> </a:t>
            </a:r>
            <a:r>
              <a:rPr lang="cs-CZ" sz="1300" dirty="0" err="1"/>
              <a:t>modifications</a:t>
            </a:r>
            <a:endParaRPr lang="cs-CZ" sz="1300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887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556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2" y="2160590"/>
            <a:ext cx="8912145" cy="3880768"/>
          </a:xfrm>
        </p:spPr>
        <p:txBody>
          <a:bodyPr/>
          <a:lstStyle/>
          <a:p>
            <a:r>
              <a:rPr lang="cs-CZ" b="1" dirty="0"/>
              <a:t>[WIKI] </a:t>
            </a:r>
            <a:r>
              <a:rPr lang="en-US" b="1" dirty="0"/>
              <a:t>Preference elicitation</a:t>
            </a:r>
            <a:r>
              <a:rPr lang="en-US" dirty="0"/>
              <a:t> refers to the problem of developing a </a:t>
            </a:r>
            <a:r>
              <a:rPr lang="en-US" dirty="0">
                <a:hlinkClick r:id="rId2" tooltip="Decision support system"/>
              </a:rPr>
              <a:t>decision support system</a:t>
            </a:r>
            <a:r>
              <a:rPr lang="en-US" dirty="0"/>
              <a:t> capable of generating </a:t>
            </a:r>
            <a:r>
              <a:rPr lang="en-US" dirty="0">
                <a:hlinkClick r:id="rId3" tooltip="Recommender system"/>
              </a:rPr>
              <a:t>recommendations</a:t>
            </a:r>
            <a:r>
              <a:rPr lang="en-US" dirty="0"/>
              <a:t> to a user, thus assisting in decision making. It is important for such a system to model user's preferences accurately, find hidden preferences and avoid redundancy. </a:t>
            </a:r>
            <a:endParaRPr lang="cs-CZ" dirty="0"/>
          </a:p>
          <a:p>
            <a:r>
              <a:rPr lang="cs-CZ" dirty="0"/>
              <a:t>Not really a definition</a:t>
            </a:r>
          </a:p>
          <a:p>
            <a:r>
              <a:rPr lang="cs-CZ" dirty="0"/>
              <a:t>The process of collecting user preferences to support decision making systems</a:t>
            </a:r>
          </a:p>
          <a:p>
            <a:pPr lvl="1"/>
            <a:r>
              <a:rPr lang="cs-CZ" dirty="0"/>
              <a:t>Often considered w.r.t. restricted meaning of initial preference elicitation</a:t>
            </a:r>
          </a:p>
          <a:p>
            <a:pPr lvl="1"/>
            <a:r>
              <a:rPr lang="cs-CZ" dirty="0"/>
              <a:t>Usually restricted to explicit feedback</a:t>
            </a:r>
          </a:p>
          <a:p>
            <a:pPr marL="57150" indent="0">
              <a:buNone/>
            </a:pPr>
            <a:r>
              <a:rPr lang="cs-CZ" dirty="0"/>
              <a:t>Traditional methods (2004):</a:t>
            </a:r>
          </a:p>
          <a:p>
            <a:pPr marL="57150" indent="0">
              <a:buNone/>
            </a:pPr>
            <a:r>
              <a:rPr lang="cs-CZ" sz="1400" dirty="0">
                <a:hlinkClick r:id="rId4"/>
              </a:rPr>
              <a:t>https://citeseerx.ist.psu.edu/viewdoc/download?doi=10.1.1.319.8057&amp;rep=rep1&amp;type=pdf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7785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Additive independence of preferences</a:t>
            </a:r>
          </a:p>
          <a:p>
            <a:pPr lvl="1"/>
            <a:r>
              <a:rPr lang="cs-CZ" dirty="0"/>
              <a:t>Preferences of items is a function of it</a:t>
            </a:r>
            <a:r>
              <a:rPr lang="en-US" dirty="0"/>
              <a:t>’s features preferences </a:t>
            </a:r>
            <a:r>
              <a:rPr lang="cs-CZ" dirty="0"/>
              <a:t>(wAVG)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06" y="2937654"/>
            <a:ext cx="5753528" cy="23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33333"/>
                </a:solidFill>
                <a:latin typeface="Arial" pitchFamily="34"/>
              </a:rPr>
              <a:t>Implicit feedback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b="1" dirty="0"/>
              <a:t>Server-side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Stream of visited pages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Asynchronous loading of page content (e.g. more results)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Proxy for time on page / dwell time (very coarse)</a:t>
            </a:r>
          </a:p>
          <a:p>
            <a:pPr lvl="2">
              <a:lnSpc>
                <a:spcPct val="90000"/>
              </a:lnSpc>
            </a:pPr>
            <a:r>
              <a:rPr lang="en-US" sz="1200" dirty="0">
                <a:hlinkClick r:id="rId2"/>
              </a:rPr>
              <a:t>http://www.hongliangjie.com/publications/recsys2014.pdf</a:t>
            </a:r>
            <a:r>
              <a:rPr lang="cs-CZ" sz="1200" dirty="0"/>
              <a:t> (RecSys 2014 best paper)</a:t>
            </a:r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dirty="0"/>
              <a:t>Not much information available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But non-intrusive &amp; cannot be turned off or altered easily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464735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160590"/>
            <a:ext cx="5887591" cy="3880768"/>
          </a:xfrm>
        </p:spPr>
        <p:txBody>
          <a:bodyPr/>
          <a:lstStyle/>
          <a:p>
            <a:r>
              <a:rPr lang="cs-CZ" dirty="0"/>
              <a:t>Additive independence of preferences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Similar as LMPM – only value functions does not have to be linear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2" y="2515772"/>
            <a:ext cx="5753528" cy="2326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746" y="971061"/>
            <a:ext cx="5743254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4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5887591" cy="4658035"/>
          </a:xfrm>
        </p:spPr>
        <p:txBody>
          <a:bodyPr/>
          <a:lstStyle/>
          <a:p>
            <a:r>
              <a:rPr lang="cs-CZ" dirty="0"/>
              <a:t>Knowledge-based RS with preference elicitation</a:t>
            </a:r>
          </a:p>
          <a:p>
            <a:pPr lvl="1"/>
            <a:r>
              <a:rPr lang="cs-CZ" dirty="0"/>
              <a:t>Start either with known example</a:t>
            </a:r>
          </a:p>
          <a:p>
            <a:pPr lvl="1"/>
            <a:r>
              <a:rPr lang="cs-CZ" dirty="0"/>
              <a:t>Or initial search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71" y="2545471"/>
            <a:ext cx="5609690" cy="26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290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6575345" cy="4658035"/>
          </a:xfrm>
        </p:spPr>
        <p:txBody>
          <a:bodyPr/>
          <a:lstStyle/>
          <a:p>
            <a:r>
              <a:rPr lang="en-US" dirty="0"/>
              <a:t>Choice-based preference elicitation for collaborative filtering recommender systems</a:t>
            </a:r>
            <a:r>
              <a:rPr lang="cs-CZ" dirty="0">
                <a:hlinkClick r:id="rId2"/>
              </a:rPr>
              <a:t/>
            </a:r>
            <a:br>
              <a:rPr lang="cs-CZ" dirty="0">
                <a:hlinkClick r:id="rId2"/>
              </a:rPr>
            </a:br>
            <a:r>
              <a:rPr lang="cs-CZ" dirty="0">
                <a:hlinkClick r:id="rId2"/>
              </a:rPr>
              <a:t>https://dl.acm.org/doi/10.1145/2556288.2557069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Not based on meta-data, but latent factors</a:t>
            </a:r>
          </a:p>
          <a:p>
            <a:pPr lvl="2"/>
            <a:r>
              <a:rPr lang="cs-CZ" dirty="0"/>
              <a:t>„</a:t>
            </a:r>
            <a:r>
              <a:rPr lang="en-US" dirty="0"/>
              <a:t>The basic idea behind our approach is, thus, to use latent item features derived from the rating matrix and request preferences for sets of similar items instead of single items.</a:t>
            </a:r>
            <a:r>
              <a:rPr lang="cs-CZ" dirty="0"/>
              <a:t>“</a:t>
            </a:r>
          </a:p>
          <a:p>
            <a:pPr lvl="2"/>
            <a:r>
              <a:rPr lang="cs-CZ" dirty="0"/>
              <a:t>„</a:t>
            </a:r>
            <a:r>
              <a:rPr lang="en-US" dirty="0"/>
              <a:t>Since the number of interaction steps needed should be minimized, we developed a technique based on latent factors to achieve a maximum information gain with each choice.</a:t>
            </a:r>
            <a:r>
              <a:rPr lang="cs-CZ" dirty="0"/>
              <a:t>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677" y="1039837"/>
            <a:ext cx="4859676" cy="54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45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5621868" cy="4658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Using Groups of Items for Preference Elicitation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 in Recommender Systems</a:t>
            </a:r>
            <a:r>
              <a:rPr lang="cs-CZ" dirty="0">
                <a:hlinkClick r:id="rId2"/>
              </a:rPr>
              <a:t/>
            </a:r>
            <a:br>
              <a:rPr lang="cs-CZ" dirty="0">
                <a:hlinkClick r:id="rId2"/>
              </a:rPr>
            </a:br>
            <a:r>
              <a:rPr lang="cs-CZ" sz="1200" dirty="0">
                <a:hlinkClick r:id="rId3"/>
              </a:rPr>
              <a:t>https://dl.acm.org/doi/pdf/10.1145/2675133.2675210</a:t>
            </a:r>
            <a:endParaRPr lang="cs-CZ" sz="1200" dirty="0"/>
          </a:p>
          <a:p>
            <a:r>
              <a:rPr lang="cs-CZ" dirty="0"/>
              <a:t>N</a:t>
            </a:r>
            <a:r>
              <a:rPr lang="en-US" dirty="0" err="1"/>
              <a:t>ew</a:t>
            </a:r>
            <a:r>
              <a:rPr lang="en-US" dirty="0"/>
              <a:t> users can begin by expressing their preferences for groups of items</a:t>
            </a:r>
            <a:endParaRPr lang="cs-CZ" dirty="0"/>
          </a:p>
          <a:p>
            <a:pPr lvl="1"/>
            <a:r>
              <a:rPr lang="cs-CZ" dirty="0" err="1"/>
              <a:t>Utilize</a:t>
            </a:r>
            <a:r>
              <a:rPr lang="cs-CZ" dirty="0"/>
              <a:t> </a:t>
            </a:r>
            <a:r>
              <a:rPr lang="cs-CZ" dirty="0" err="1"/>
              <a:t>clustering</a:t>
            </a:r>
            <a:r>
              <a:rPr lang="cs-CZ" dirty="0"/>
              <a:t> to </a:t>
            </a:r>
            <a:r>
              <a:rPr lang="cs-CZ" dirty="0" err="1"/>
              <a:t>generate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cs-CZ" dirty="0"/>
          </a:p>
          <a:p>
            <a:pPr lvl="1"/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on </a:t>
            </a:r>
            <a:r>
              <a:rPr lang="cs-CZ" dirty="0" err="1"/>
              <a:t>movie</a:t>
            </a:r>
            <a:r>
              <a:rPr lang="cs-CZ" dirty="0"/>
              <a:t> </a:t>
            </a:r>
            <a:r>
              <a:rPr lang="cs-CZ" dirty="0" err="1"/>
              <a:t>ratings</a:t>
            </a:r>
            <a:endParaRPr lang="cs-CZ" dirty="0"/>
          </a:p>
          <a:p>
            <a:pPr lvl="1"/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cluster: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tags</a:t>
            </a:r>
            <a:r>
              <a:rPr lang="cs-CZ" dirty="0"/>
              <a:t>,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matching</a:t>
            </a:r>
            <a:r>
              <a:rPr lang="cs-CZ" dirty="0"/>
              <a:t> </a:t>
            </a:r>
            <a:r>
              <a:rPr lang="cs-CZ" dirty="0" err="1"/>
              <a:t>movies</a:t>
            </a:r>
            <a:endParaRPr lang="cs-CZ" dirty="0"/>
          </a:p>
          <a:p>
            <a:pPr lvl="1"/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avg</a:t>
            </a:r>
            <a:r>
              <a:rPr lang="cs-CZ" dirty="0"/>
              <a:t>. </a:t>
            </a:r>
            <a:r>
              <a:rPr lang="cs-CZ" dirty="0" err="1"/>
              <a:t>ratings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similar</a:t>
            </a:r>
            <a:r>
              <a:rPr lang="cs-CZ" dirty="0"/>
              <a:t> cluster </a:t>
            </a:r>
            <a:r>
              <a:rPr lang="cs-CZ" dirty="0" err="1"/>
              <a:t>prefs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C4AE27-CDD2-4E48-AC85-4D79D88A0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096" y="0"/>
            <a:ext cx="6477904" cy="30007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5B8B04F-BFA8-4700-8036-1D90E2CCC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535" y="2999000"/>
            <a:ext cx="4373192" cy="3857206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E97EF2-B333-49C4-8EDE-00954EAB13FE}"/>
              </a:ext>
            </a:extLst>
          </p:cNvPr>
          <p:cNvCxnSpPr/>
          <p:nvPr/>
        </p:nvCxnSpPr>
        <p:spPr>
          <a:xfrm>
            <a:off x="4604657" y="3973286"/>
            <a:ext cx="2079172" cy="576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F0486B4D-3B26-4EB6-8A23-1032B9C5F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862" y="4646621"/>
            <a:ext cx="3724795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69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7532662" cy="4658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Ordered Preference Elicitation Strategies for Supporting</a:t>
            </a:r>
            <a:r>
              <a:rPr lang="cs-CZ" dirty="0"/>
              <a:t> </a:t>
            </a:r>
            <a:r>
              <a:rPr lang="en-US" dirty="0"/>
              <a:t>Multi-Objective Decision Making</a:t>
            </a:r>
            <a:r>
              <a:rPr lang="cs-CZ" dirty="0">
                <a:hlinkClick r:id="rId2"/>
              </a:rPr>
              <a:t/>
            </a:r>
            <a:br>
              <a:rPr lang="cs-CZ" dirty="0">
                <a:hlinkClick r:id="rId2"/>
              </a:rPr>
            </a:br>
            <a:r>
              <a:rPr lang="cs-CZ" sz="1200" dirty="0">
                <a:hlinkClick r:id="rId3"/>
              </a:rPr>
              <a:t>https://arxiv.org/pdf/1802.07606.pdf</a:t>
            </a:r>
            <a:endParaRPr lang="cs-CZ" sz="1200" dirty="0"/>
          </a:p>
          <a:p>
            <a:r>
              <a:rPr lang="cs-CZ" dirty="0" err="1"/>
              <a:t>Utilize</a:t>
            </a:r>
            <a:r>
              <a:rPr lang="cs-CZ" dirty="0"/>
              <a:t> full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items</a:t>
            </a:r>
            <a:endParaRPr lang="cs-CZ" dirty="0"/>
          </a:p>
          <a:p>
            <a:pPr lvl="1"/>
            <a:r>
              <a:rPr lang="cs-CZ" dirty="0"/>
              <a:t>User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,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iteratively</a:t>
            </a:r>
            <a:r>
              <a:rPr lang="cs-CZ" dirty="0"/>
              <a:t> place </a:t>
            </a:r>
            <a:r>
              <a:rPr lang="cs-CZ" dirty="0" err="1"/>
              <a:t>one</a:t>
            </a:r>
            <a:r>
              <a:rPr lang="cs-CZ" dirty="0"/>
              <a:t> more </a:t>
            </a:r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step</a:t>
            </a:r>
          </a:p>
          <a:p>
            <a:pPr lvl="1"/>
            <a:r>
              <a:rPr lang="cs-CZ" dirty="0"/>
              <a:t>How to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to </a:t>
            </a:r>
            <a:r>
              <a:rPr lang="cs-CZ" dirty="0" err="1"/>
              <a:t>ask</a:t>
            </a:r>
            <a:r>
              <a:rPr lang="cs-CZ" dirty="0"/>
              <a:t>?</a:t>
            </a:r>
          </a:p>
          <a:p>
            <a:pPr lvl="2"/>
            <a:r>
              <a:rPr lang="cs-CZ" dirty="0" err="1"/>
              <a:t>Gaussian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(model </a:t>
            </a:r>
            <a:r>
              <a:rPr lang="cs-CZ" dirty="0" err="1"/>
              <a:t>mean</a:t>
            </a:r>
            <a:r>
              <a:rPr lang="cs-CZ" dirty="0"/>
              <a:t> and variance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datapoint</a:t>
            </a:r>
            <a:r>
              <a:rPr lang="cs-CZ" dirty="0"/>
              <a:t>)</a:t>
            </a:r>
            <a:br>
              <a:rPr lang="cs-CZ" dirty="0"/>
            </a:br>
            <a:r>
              <a:rPr lang="cs-CZ" sz="1100" dirty="0"/>
              <a:t>(</a:t>
            </a:r>
            <a:r>
              <a:rPr lang="cs-CZ" sz="1100" dirty="0">
                <a:hlinkClick r:id="rId4"/>
              </a:rPr>
              <a:t>https://ebonilla.github.io/</a:t>
            </a:r>
            <a:r>
              <a:rPr lang="cs-CZ" sz="1100" dirty="0" err="1">
                <a:hlinkClick r:id="rId4"/>
              </a:rPr>
              <a:t>gaussianprocesses</a:t>
            </a:r>
            <a:r>
              <a:rPr lang="cs-CZ" sz="1100">
                <a:hlinkClick r:id="rId4"/>
              </a:rPr>
              <a:t>/</a:t>
            </a:r>
            <a:r>
              <a:rPr lang="cs-CZ" sz="1100"/>
              <a:t>, </a:t>
            </a:r>
            <a:r>
              <a:rPr lang="cs-CZ" sz="1100">
                <a:hlinkClick r:id="rId5"/>
              </a:rPr>
              <a:t>https://github.com/chariff/GPro</a:t>
            </a:r>
            <a:r>
              <a:rPr lang="cs-CZ" sz="1100"/>
              <a:t>  </a:t>
            </a:r>
            <a:r>
              <a:rPr lang="cs-CZ" sz="1100" dirty="0"/>
              <a:t>)</a:t>
            </a:r>
            <a:endParaRPr lang="cs-CZ" dirty="0"/>
          </a:p>
          <a:p>
            <a:pPr lvl="2"/>
            <a:r>
              <a:rPr lang="cs-CZ" dirty="0" err="1"/>
              <a:t>Expected</a:t>
            </a:r>
            <a:r>
              <a:rPr lang="cs-CZ" dirty="0"/>
              <a:t> </a:t>
            </a:r>
            <a:r>
              <a:rPr lang="cs-CZ" dirty="0" err="1"/>
              <a:t>improvement</a:t>
            </a:r>
            <a:r>
              <a:rPr lang="cs-CZ" dirty="0"/>
              <a:t> </a:t>
            </a:r>
            <a:r>
              <a:rPr lang="cs-CZ" dirty="0" err="1"/>
              <a:t>acquisition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sz="1050" dirty="0"/>
              <a:t>(</a:t>
            </a:r>
            <a:r>
              <a:rPr lang="cs-CZ" sz="1050" dirty="0">
                <a:hlinkClick r:id="rId6"/>
              </a:rPr>
              <a:t>https://www.csd.uwo.ca/~</a:t>
            </a:r>
            <a:r>
              <a:rPr lang="cs-CZ" sz="1050" dirty="0" err="1">
                <a:hlinkClick r:id="rId6"/>
              </a:rPr>
              <a:t>dlizotte</a:t>
            </a:r>
            <a:r>
              <a:rPr lang="cs-CZ" sz="1050" dirty="0">
                <a:hlinkClick r:id="rId6"/>
              </a:rPr>
              <a:t>/</a:t>
            </a:r>
            <a:r>
              <a:rPr lang="cs-CZ" sz="1050" dirty="0" err="1">
                <a:hlinkClick r:id="rId6"/>
              </a:rPr>
              <a:t>publications</a:t>
            </a:r>
            <a:r>
              <a:rPr lang="cs-CZ" sz="1050" dirty="0">
                <a:hlinkClick r:id="rId6"/>
              </a:rPr>
              <a:t>/lizotte_phd_thesis.pdf</a:t>
            </a:r>
            <a:r>
              <a:rPr lang="cs-CZ" sz="1050" dirty="0"/>
              <a:t>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CADEF7-17A6-44F1-9643-085010B014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4480" y="1"/>
            <a:ext cx="3631483" cy="450894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09C23D2-8716-42BB-AFE9-255FB4C26A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1233" y="4508947"/>
            <a:ext cx="3494731" cy="23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580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10905068" cy="4658035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https://dl.acm.org/doi/pdf/10.1145/2792838.2796554</a:t>
            </a:r>
            <a:r>
              <a:rPr lang="cs-CZ" dirty="0"/>
              <a:t> (Healthy recipes recommendation)</a:t>
            </a:r>
          </a:p>
          <a:p>
            <a:pPr lvl="1"/>
            <a:r>
              <a:rPr lang="cs-CZ" dirty="0"/>
              <a:t>What was the main cause of your decision?</a:t>
            </a:r>
          </a:p>
          <a:p>
            <a:pPr lvl="2"/>
            <a:r>
              <a:rPr lang="cs-CZ" dirty="0"/>
              <a:t>Video: </a:t>
            </a:r>
            <a:r>
              <a:rPr lang="cs-CZ" dirty="0">
                <a:hlinkClick r:id="rId3"/>
              </a:rPr>
              <a:t>https://onedrive.live.com/?authkey=%21ALYePnW0fOCHOUQ&amp;cid=60DC0855E37985A6&amp;id=60DC0855E37985A6%2149418&amp;parId=60DC0855E37985A6%2149101&amp;o=OneUp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Relatively simple tag-based approach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15274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10905068" cy="4658035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https://www.frontiersin.org/articles/10.3389/frobt.2017.00071/full</a:t>
            </a:r>
            <a:r>
              <a:rPr lang="cs-CZ" dirty="0"/>
              <a:t> (Constructive pref. Elicitation)</a:t>
            </a:r>
          </a:p>
          <a:p>
            <a:pPr lvl="1"/>
            <a:r>
              <a:rPr lang="en-US" dirty="0"/>
              <a:t>There exist many types of queries, like lotteries, pairwise or </a:t>
            </a:r>
            <a:r>
              <a:rPr lang="en-US" dirty="0" err="1"/>
              <a:t>setwise</a:t>
            </a:r>
            <a:r>
              <a:rPr lang="en-US" dirty="0"/>
              <a:t> rankings, improvements, which all share the goal of being easy to answer to and as informative as possible. </a:t>
            </a:r>
            <a:endParaRPr lang="cs-CZ" dirty="0"/>
          </a:p>
          <a:p>
            <a:pPr lvl="2"/>
            <a:r>
              <a:rPr lang="cs-CZ" dirty="0"/>
              <a:t>Choice set feedback</a:t>
            </a:r>
          </a:p>
          <a:p>
            <a:pPr lvl="2"/>
            <a:r>
              <a:rPr lang="cs-CZ" dirty="0"/>
              <a:t>Coactive feedback (how to slightly improve a solution? – can be done from implicit feedback)</a:t>
            </a:r>
            <a:br>
              <a:rPr lang="cs-CZ" dirty="0"/>
            </a:br>
            <a:r>
              <a:rPr lang="cs-CZ" dirty="0">
                <a:hlinkClick r:id="rId3"/>
              </a:rPr>
              <a:t>https://www.jair.org/index.php/jair/article/view/10939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Example critiquing</a:t>
            </a:r>
          </a:p>
          <a:p>
            <a:pPr lvl="1"/>
            <a:r>
              <a:rPr lang="en-US" dirty="0"/>
              <a:t>Queries involving comparisons and rankings have come to be predominant in the literature with respect to quantitative evaluations. </a:t>
            </a:r>
            <a:endParaRPr lang="cs-CZ" dirty="0"/>
          </a:p>
          <a:p>
            <a:pPr lvl="1"/>
            <a:r>
              <a:rPr lang="en-US" dirty="0"/>
              <a:t>Indeed, users are typically more confident in providing qualitative judgments like “I prefer configuration </a:t>
            </a:r>
            <a:r>
              <a:rPr lang="en-US" i="1" dirty="0"/>
              <a:t>y</a:t>
            </a:r>
            <a:r>
              <a:rPr lang="en-US" dirty="0"/>
              <a:t> over </a:t>
            </a:r>
            <a:r>
              <a:rPr lang="en-US" i="1" dirty="0"/>
              <a:t>y′</a:t>
            </a:r>
            <a:r>
              <a:rPr lang="en-US" dirty="0"/>
              <a:t>” than in specifying how much they prefer </a:t>
            </a:r>
            <a:r>
              <a:rPr lang="en-US" i="1" dirty="0"/>
              <a:t>y</a:t>
            </a:r>
            <a:r>
              <a:rPr lang="en-US" dirty="0"/>
              <a:t> over </a:t>
            </a:r>
            <a:r>
              <a:rPr lang="en-US" i="1" dirty="0"/>
              <a:t>y′</a:t>
            </a:r>
            <a:r>
              <a:rPr lang="en-US" dirty="0"/>
              <a:t> (</a:t>
            </a:r>
            <a:r>
              <a:rPr lang="en-US" dirty="0" err="1">
                <a:hlinkClick r:id="rId4"/>
              </a:rPr>
              <a:t>Conitzer</a:t>
            </a:r>
            <a:r>
              <a:rPr lang="en-US" dirty="0">
                <a:hlinkClick r:id="rId4"/>
              </a:rPr>
              <a:t>, 2009</a:t>
            </a:r>
            <a:r>
              <a:rPr lang="en-US" dirty="0"/>
              <a:t>; </a:t>
            </a:r>
            <a:r>
              <a:rPr lang="en-US" dirty="0">
                <a:hlinkClick r:id="rId5"/>
              </a:rPr>
              <a:t>Carson and Louviere, 2011</a:t>
            </a:r>
            <a:r>
              <a:rPr lang="en-US" dirty="0"/>
              <a:t>).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162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33333"/>
                </a:solidFill>
                <a:latin typeface="Arial" pitchFamily="34"/>
              </a:rPr>
              <a:t>Implicit feedback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b="1" dirty="0" err="1"/>
              <a:t>Client-side</a:t>
            </a:r>
            <a:endParaRPr lang="cs-CZ" b="1" dirty="0"/>
          </a:p>
          <a:p>
            <a:pPr>
              <a:lnSpc>
                <a:spcPct val="90000"/>
              </a:lnSpc>
            </a:pPr>
            <a:r>
              <a:rPr lang="cs-CZ" sz="1600" dirty="0"/>
              <a:t>Any JS event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be</a:t>
            </a:r>
            <a:r>
              <a:rPr lang="cs-CZ" sz="1600" dirty="0"/>
              <a:t> </a:t>
            </a:r>
            <a:r>
              <a:rPr lang="cs-CZ" sz="1600" dirty="0" err="1"/>
              <a:t>captured</a:t>
            </a:r>
            <a:r>
              <a:rPr lang="cs-CZ" sz="1600" dirty="0"/>
              <a:t>, </a:t>
            </a:r>
            <a:r>
              <a:rPr lang="cs-CZ" sz="1600" dirty="0" err="1"/>
              <a:t>processed</a:t>
            </a:r>
            <a:r>
              <a:rPr lang="cs-CZ" sz="1600" dirty="0"/>
              <a:t> and </a:t>
            </a:r>
            <a:r>
              <a:rPr lang="cs-CZ" sz="1600" dirty="0" err="1"/>
              <a:t>stored</a:t>
            </a:r>
            <a:r>
              <a:rPr lang="cs-CZ" sz="1600" dirty="0"/>
              <a:t>…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But </a:t>
            </a:r>
            <a:r>
              <a:rPr lang="cs-CZ" sz="1400" dirty="0" err="1"/>
              <a:t>which</a:t>
            </a:r>
            <a:r>
              <a:rPr lang="cs-CZ" sz="1400" dirty="0"/>
              <a:t> </a:t>
            </a:r>
            <a:r>
              <a:rPr lang="cs-CZ" sz="1400" dirty="0" err="1"/>
              <a:t>ones</a:t>
            </a:r>
            <a:r>
              <a:rPr lang="cs-CZ" sz="1400" dirty="0"/>
              <a:t> are </a:t>
            </a:r>
            <a:r>
              <a:rPr lang="cs-CZ" sz="1400" dirty="0" err="1"/>
              <a:t>relevant</a:t>
            </a:r>
            <a:r>
              <a:rPr lang="cs-CZ" sz="1400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sz="1200" dirty="0"/>
              <a:t>And </a:t>
            </a:r>
            <a:r>
              <a:rPr lang="cs-CZ" sz="1200" dirty="0" err="1"/>
              <a:t>also</a:t>
            </a:r>
            <a:r>
              <a:rPr lang="cs-CZ" sz="1200" dirty="0"/>
              <a:t>…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dirty="0" err="1"/>
              <a:t>is</a:t>
            </a:r>
            <a:r>
              <a:rPr lang="cs-CZ" sz="1200" dirty="0"/>
              <a:t> </a:t>
            </a:r>
            <a:r>
              <a:rPr lang="cs-CZ" sz="1200" dirty="0" err="1"/>
              <a:t>their</a:t>
            </a:r>
            <a:r>
              <a:rPr lang="cs-CZ" sz="1200" dirty="0"/>
              <a:t> </a:t>
            </a:r>
            <a:r>
              <a:rPr lang="cs-CZ" sz="1200" dirty="0" err="1"/>
              <a:t>semantics</a:t>
            </a:r>
            <a:r>
              <a:rPr lang="cs-CZ" sz="1200" dirty="0"/>
              <a:t>? </a:t>
            </a:r>
            <a:r>
              <a:rPr lang="cs-CZ" sz="1200" dirty="0" err="1"/>
              <a:t>Does</a:t>
            </a:r>
            <a:r>
              <a:rPr lang="cs-CZ" sz="1200" dirty="0"/>
              <a:t> </a:t>
            </a:r>
            <a:r>
              <a:rPr lang="cs-CZ" sz="1200" dirty="0" err="1"/>
              <a:t>it</a:t>
            </a:r>
            <a:r>
              <a:rPr lang="cs-CZ" sz="1200" dirty="0"/>
              <a:t> </a:t>
            </a:r>
            <a:r>
              <a:rPr lang="cs-CZ" sz="1200" dirty="0" err="1"/>
              <a:t>differ</a:t>
            </a:r>
            <a:r>
              <a:rPr lang="cs-CZ" sz="1200" dirty="0"/>
              <a:t> </a:t>
            </a:r>
            <a:r>
              <a:rPr lang="cs-CZ" sz="1200" dirty="0" err="1"/>
              <a:t>from</a:t>
            </a:r>
            <a:r>
              <a:rPr lang="cs-CZ" sz="1200" dirty="0"/>
              <a:t> explicit feedback?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How to interpret </a:t>
            </a:r>
            <a:r>
              <a:rPr lang="cs-CZ" sz="1400" dirty="0" err="1"/>
              <a:t>implicit</a:t>
            </a:r>
            <a:r>
              <a:rPr lang="cs-CZ" sz="1400" dirty="0"/>
              <a:t> feedback?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How to </a:t>
            </a:r>
            <a:r>
              <a:rPr lang="cs-CZ" sz="1400" dirty="0" err="1"/>
              <a:t>establish</a:t>
            </a:r>
            <a:r>
              <a:rPr lang="cs-CZ" sz="1400" dirty="0"/>
              <a:t> negative preference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implicit</a:t>
            </a:r>
            <a:r>
              <a:rPr lang="cs-CZ" sz="1400" dirty="0"/>
              <a:t> feedback?</a:t>
            </a:r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Pe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ka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IPIget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: The Component for Collecting Implicit User Preference Indicators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6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050" i="1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https://www.researchgate.net/publication/305495313_IPIget_The_Component_for_Collecting_Implicit_User_Preference_Indicators</a:t>
            </a:r>
            <a:r>
              <a:rPr lang="cs-CZ" sz="105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496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Collect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as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feedback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b="1" dirty="0"/>
              <a:t>Not very </a:t>
            </a:r>
            <a:r>
              <a:rPr lang="cs-CZ" b="1" dirty="0" err="1"/>
              <a:t>explored</a:t>
            </a:r>
            <a:r>
              <a:rPr lang="cs-CZ" b="1" dirty="0"/>
              <a:t> area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Domain</a:t>
            </a:r>
            <a:r>
              <a:rPr lang="cs-CZ" sz="1600" dirty="0"/>
              <a:t> dependence (</a:t>
            </a:r>
            <a:r>
              <a:rPr lang="cs-CZ" sz="1600" dirty="0" err="1"/>
              <a:t>how</a:t>
            </a:r>
            <a:r>
              <a:rPr lang="cs-CZ" sz="1600" dirty="0"/>
              <a:t> </a:t>
            </a:r>
            <a:r>
              <a:rPr lang="cs-CZ" sz="1600" dirty="0" err="1"/>
              <a:t>surprising</a:t>
            </a:r>
            <a:r>
              <a:rPr lang="cs-CZ" sz="1600" dirty="0">
                <a:sym typeface="Wingdings" panose="05000000000000000000" pitchFamily="2" charset="2"/>
              </a:rPr>
              <a:t>)</a:t>
            </a:r>
          </a:p>
          <a:p>
            <a:pPr>
              <a:lnSpc>
                <a:spcPct val="90000"/>
              </a:lnSpc>
            </a:pPr>
            <a:r>
              <a:rPr lang="cs-CZ" sz="1600" dirty="0" err="1">
                <a:sym typeface="Wingdings" panose="05000000000000000000" pitchFamily="2" charset="2"/>
              </a:rPr>
              <a:t>Mostly</a:t>
            </a:r>
            <a:r>
              <a:rPr lang="cs-CZ" sz="1600" dirty="0">
                <a:sym typeface="Wingdings" panose="05000000000000000000" pitchFamily="2" charset="2"/>
              </a:rPr>
              <a:t>, </a:t>
            </a:r>
            <a:r>
              <a:rPr lang="cs-CZ" sz="1600" dirty="0" err="1">
                <a:sym typeface="Wingdings" panose="05000000000000000000" pitchFamily="2" charset="2"/>
              </a:rPr>
              <a:t>academic</a:t>
            </a:r>
            <a:r>
              <a:rPr lang="cs-CZ" sz="1600" dirty="0">
                <a:sym typeface="Wingdings" panose="05000000000000000000" pitchFamily="2" charset="2"/>
              </a:rPr>
              <a:t> </a:t>
            </a:r>
            <a:r>
              <a:rPr lang="cs-CZ" sz="1600" dirty="0" err="1">
                <a:sym typeface="Wingdings" panose="05000000000000000000" pitchFamily="2" charset="2"/>
              </a:rPr>
              <a:t>researchers</a:t>
            </a:r>
            <a:r>
              <a:rPr lang="cs-CZ" sz="1600" dirty="0">
                <a:sym typeface="Wingdings" panose="05000000000000000000" pitchFamily="2" charset="2"/>
              </a:rPr>
              <a:t> </a:t>
            </a:r>
            <a:r>
              <a:rPr lang="cs-CZ" sz="1600" dirty="0" err="1">
                <a:sym typeface="Wingdings" panose="05000000000000000000" pitchFamily="2" charset="2"/>
              </a:rPr>
              <a:t>work</a:t>
            </a:r>
            <a:r>
              <a:rPr lang="cs-CZ" sz="1600" dirty="0">
                <a:sym typeface="Wingdings" panose="05000000000000000000" pitchFamily="2" charset="2"/>
              </a:rPr>
              <a:t> </a:t>
            </a:r>
            <a:r>
              <a:rPr lang="cs-CZ" sz="1600" dirty="0" err="1">
                <a:sym typeface="Wingdings" panose="05000000000000000000" pitchFamily="2" charset="2"/>
              </a:rPr>
              <a:t>with</a:t>
            </a:r>
            <a:r>
              <a:rPr lang="cs-CZ" sz="1600" dirty="0">
                <a:sym typeface="Wingdings" panose="05000000000000000000" pitchFamily="2" charset="2"/>
              </a:rPr>
              <a:t> </a:t>
            </a:r>
            <a:r>
              <a:rPr lang="cs-CZ" sz="1600" dirty="0" err="1">
                <a:sym typeface="Wingdings" panose="05000000000000000000" pitchFamily="2" charset="2"/>
              </a:rPr>
              <a:t>pre-collected</a:t>
            </a:r>
            <a:r>
              <a:rPr lang="cs-CZ" sz="1600" dirty="0">
                <a:sym typeface="Wingdings" panose="05000000000000000000" pitchFamily="2" charset="2"/>
              </a:rPr>
              <a:t> </a:t>
            </a:r>
            <a:r>
              <a:rPr lang="cs-CZ" sz="1600" dirty="0" err="1">
                <a:sym typeface="Wingdings" panose="05000000000000000000" pitchFamily="2" charset="2"/>
              </a:rPr>
              <a:t>datasets</a:t>
            </a:r>
            <a:endParaRPr lang="cs-CZ" sz="1600" dirty="0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cs-CZ" sz="1400" dirty="0" err="1">
                <a:sym typeface="Wingdings" panose="05000000000000000000" pitchFamily="2" charset="2"/>
              </a:rPr>
              <a:t>The</a:t>
            </a:r>
            <a:r>
              <a:rPr lang="cs-CZ" sz="1400" dirty="0">
                <a:sym typeface="Wingdings" panose="05000000000000000000" pitchFamily="2" charset="2"/>
              </a:rPr>
              <a:t> </a:t>
            </a:r>
            <a:r>
              <a:rPr lang="cs-CZ" sz="1400" dirty="0" err="1">
                <a:sym typeface="Wingdings" panose="05000000000000000000" pitchFamily="2" charset="2"/>
              </a:rPr>
              <a:t>decision</a:t>
            </a:r>
            <a:r>
              <a:rPr lang="cs-CZ" sz="1400" dirty="0">
                <a:sym typeface="Wingdings" panose="05000000000000000000" pitchFamily="2" charset="2"/>
              </a:rPr>
              <a:t> on </a:t>
            </a:r>
            <a:r>
              <a:rPr lang="cs-CZ" sz="1400" dirty="0" err="1">
                <a:sym typeface="Wingdings" panose="05000000000000000000" pitchFamily="2" charset="2"/>
              </a:rPr>
              <a:t>what</a:t>
            </a:r>
            <a:r>
              <a:rPr lang="cs-CZ" sz="1400" dirty="0">
                <a:sym typeface="Wingdings" panose="05000000000000000000" pitchFamily="2" charset="2"/>
              </a:rPr>
              <a:t> to </a:t>
            </a:r>
            <a:r>
              <a:rPr lang="cs-CZ" sz="1400" dirty="0" err="1">
                <a:sym typeface="Wingdings" panose="05000000000000000000" pitchFamily="2" charset="2"/>
              </a:rPr>
              <a:t>collect</a:t>
            </a:r>
            <a:r>
              <a:rPr lang="cs-CZ" sz="1400" dirty="0">
                <a:sym typeface="Wingdings" panose="05000000000000000000" pitchFamily="2" charset="2"/>
              </a:rPr>
              <a:t> </a:t>
            </a:r>
            <a:r>
              <a:rPr lang="cs-CZ" sz="1400" dirty="0" err="1">
                <a:sym typeface="Wingdings" panose="05000000000000000000" pitchFamily="2" charset="2"/>
              </a:rPr>
              <a:t>was</a:t>
            </a:r>
            <a:r>
              <a:rPr lang="cs-CZ" sz="1400" dirty="0">
                <a:sym typeface="Wingdings" panose="05000000000000000000" pitchFamily="2" charset="2"/>
              </a:rPr>
              <a:t> </a:t>
            </a:r>
            <a:r>
              <a:rPr lang="cs-CZ" sz="1400" dirty="0" err="1">
                <a:sym typeface="Wingdings" panose="05000000000000000000" pitchFamily="2" charset="2"/>
              </a:rPr>
              <a:t>already</a:t>
            </a:r>
            <a:r>
              <a:rPr lang="cs-CZ" sz="1400" dirty="0">
                <a:sym typeface="Wingdings" panose="05000000000000000000" pitchFamily="2" charset="2"/>
              </a:rPr>
              <a:t> done</a:t>
            </a:r>
          </a:p>
          <a:p>
            <a:pPr>
              <a:lnSpc>
                <a:spcPct val="90000"/>
              </a:lnSpc>
            </a:pPr>
            <a:r>
              <a:rPr lang="cs-CZ" sz="1600" dirty="0">
                <a:sym typeface="Wingdings" panose="05000000000000000000" pitchFamily="2" charset="2"/>
              </a:rPr>
              <a:t>Not many </a:t>
            </a:r>
            <a:r>
              <a:rPr lang="cs-CZ" sz="1600" dirty="0" err="1">
                <a:sym typeface="Wingdings" panose="05000000000000000000" pitchFamily="2" charset="2"/>
              </a:rPr>
              <a:t>known</a:t>
            </a:r>
            <a:r>
              <a:rPr lang="cs-CZ" sz="1600" dirty="0">
                <a:sym typeface="Wingdings" panose="05000000000000000000" pitchFamily="2" charset="2"/>
              </a:rPr>
              <a:t> </a:t>
            </a:r>
            <a:r>
              <a:rPr lang="cs-CZ" sz="1600" dirty="0" err="1">
                <a:sym typeface="Wingdings" panose="05000000000000000000" pitchFamily="2" charset="2"/>
              </a:rPr>
              <a:t>industry</a:t>
            </a:r>
            <a:r>
              <a:rPr lang="cs-CZ" sz="1600" dirty="0">
                <a:sym typeface="Wingdings" panose="05000000000000000000" pitchFamily="2" charset="2"/>
              </a:rPr>
              <a:t> </a:t>
            </a:r>
            <a:r>
              <a:rPr lang="cs-CZ" sz="1600" dirty="0" err="1">
                <a:sym typeface="Wingdings" panose="05000000000000000000" pitchFamily="2" charset="2"/>
              </a:rPr>
              <a:t>papers</a:t>
            </a:r>
            <a:r>
              <a:rPr lang="cs-CZ" sz="1600" dirty="0">
                <a:sym typeface="Wingdings" panose="05000000000000000000" pitchFamily="2" charset="2"/>
              </a:rPr>
              <a:t> </a:t>
            </a:r>
            <a:r>
              <a:rPr lang="cs-CZ" sz="1600" dirty="0" err="1">
                <a:sym typeface="Wingdings" panose="05000000000000000000" pitchFamily="2" charset="2"/>
              </a:rPr>
              <a:t>with</a:t>
            </a:r>
            <a:r>
              <a:rPr lang="cs-CZ" sz="1600" dirty="0">
                <a:sym typeface="Wingdings" panose="05000000000000000000" pitchFamily="2" charset="2"/>
              </a:rPr>
              <a:t> </a:t>
            </a:r>
            <a:r>
              <a:rPr lang="cs-CZ" sz="1600" dirty="0" err="1">
                <a:sym typeface="Wingdings" panose="05000000000000000000" pitchFamily="2" charset="2"/>
              </a:rPr>
              <a:t>details</a:t>
            </a:r>
            <a:r>
              <a:rPr lang="cs-CZ" sz="1600" dirty="0">
                <a:sym typeface="Wingdings" panose="05000000000000000000" pitchFamily="2" charset="2"/>
              </a:rPr>
              <a:t> on </a:t>
            </a:r>
            <a:r>
              <a:rPr lang="cs-CZ" sz="1600" dirty="0" err="1">
                <a:sym typeface="Wingdings" panose="05000000000000000000" pitchFamily="2" charset="2"/>
              </a:rPr>
              <a:t>implicit</a:t>
            </a:r>
            <a:r>
              <a:rPr lang="cs-CZ" sz="1600" dirty="0">
                <a:sym typeface="Wingdings" panose="05000000000000000000" pitchFamily="2" charset="2"/>
              </a:rPr>
              <a:t> feedback </a:t>
            </a:r>
            <a:r>
              <a:rPr lang="cs-CZ" sz="1600" dirty="0" err="1">
                <a:sym typeface="Wingdings" panose="05000000000000000000" pitchFamily="2" charset="2"/>
              </a:rPr>
              <a:t>collection</a:t>
            </a: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600" dirty="0" err="1"/>
              <a:t>However</a:t>
            </a:r>
            <a:r>
              <a:rPr lang="cs-CZ" sz="1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5844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Collect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as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feedback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b="1" dirty="0"/>
              <a:t>Not very </a:t>
            </a:r>
            <a:r>
              <a:rPr lang="cs-CZ" b="1" dirty="0" err="1"/>
              <a:t>explored</a:t>
            </a:r>
            <a:r>
              <a:rPr lang="cs-CZ" b="1" dirty="0"/>
              <a:t> area</a:t>
            </a: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600" dirty="0"/>
              <a:t>However… common </a:t>
            </a:r>
            <a:r>
              <a:rPr lang="cs-CZ" sz="1600" dirty="0" smtClean="0"/>
              <a:t>identifiers (cummulative feedback):</a:t>
            </a: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dirty="0"/>
              <a:t>(</a:t>
            </a:r>
            <a:r>
              <a:rPr lang="cs-CZ" sz="1600" dirty="0" err="1"/>
              <a:t>count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) </a:t>
            </a:r>
            <a:r>
              <a:rPr lang="cs-CZ" sz="1600" dirty="0" err="1"/>
              <a:t>page</a:t>
            </a:r>
            <a:r>
              <a:rPr lang="cs-CZ" sz="1600" dirty="0"/>
              <a:t> </a:t>
            </a:r>
            <a:r>
              <a:rPr lang="cs-CZ" sz="1600" dirty="0" err="1"/>
              <a:t>visits</a:t>
            </a:r>
            <a:r>
              <a:rPr lang="cs-CZ" sz="1600" dirty="0"/>
              <a:t> =&gt; </a:t>
            </a:r>
            <a:r>
              <a:rPr lang="cs-CZ" sz="1600" dirty="0" err="1"/>
              <a:t>object</a:t>
            </a:r>
            <a:r>
              <a:rPr lang="cs-CZ" sz="1600" dirty="0"/>
              <a:t> </a:t>
            </a:r>
            <a:r>
              <a:rPr lang="cs-CZ" sz="1600" dirty="0" err="1"/>
              <a:t>visits</a:t>
            </a: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dirty="0"/>
              <a:t>Time on </a:t>
            </a:r>
            <a:r>
              <a:rPr lang="cs-CZ" sz="1600" dirty="0" err="1"/>
              <a:t>page</a:t>
            </a:r>
            <a:r>
              <a:rPr lang="cs-CZ" sz="1600" dirty="0"/>
              <a:t> / </a:t>
            </a:r>
            <a:r>
              <a:rPr lang="cs-CZ" sz="1600" dirty="0" err="1"/>
              <a:t>dwell</a:t>
            </a:r>
            <a:r>
              <a:rPr lang="cs-CZ" sz="1600" dirty="0"/>
              <a:t> </a:t>
            </a:r>
            <a:r>
              <a:rPr lang="cs-CZ" sz="1600" dirty="0" err="1"/>
              <a:t>time</a:t>
            </a:r>
            <a:endParaRPr lang="cs-CZ" sz="1600" dirty="0"/>
          </a:p>
          <a:p>
            <a:pPr lvl="1">
              <a:lnSpc>
                <a:spcPct val="90000"/>
              </a:lnSpc>
            </a:pPr>
            <a:r>
              <a:rPr lang="cs-CZ" sz="1400" dirty="0" err="1"/>
              <a:t>Beware</a:t>
            </a:r>
            <a:r>
              <a:rPr lang="cs-CZ" sz="1400" dirty="0"/>
              <a:t> to </a:t>
            </a:r>
            <a:r>
              <a:rPr lang="cs-CZ" sz="1400" dirty="0" err="1"/>
              <a:t>count</a:t>
            </a:r>
            <a:r>
              <a:rPr lang="cs-CZ" sz="1400" dirty="0"/>
              <a:t> </a:t>
            </a:r>
            <a:r>
              <a:rPr lang="cs-CZ" sz="1400" dirty="0" err="1"/>
              <a:t>only</a:t>
            </a:r>
            <a:r>
              <a:rPr lang="cs-CZ" sz="1400" dirty="0"/>
              <a:t> </a:t>
            </a:r>
            <a:r>
              <a:rPr lang="cs-CZ" sz="1400" dirty="0" err="1"/>
              <a:t>while</a:t>
            </a:r>
            <a:r>
              <a:rPr lang="cs-CZ" sz="1400" dirty="0"/>
              <a:t> </a:t>
            </a:r>
            <a:r>
              <a:rPr lang="cs-CZ" sz="1400" dirty="0" err="1"/>
              <a:t>focus</a:t>
            </a:r>
            <a:r>
              <a:rPr lang="cs-CZ" sz="1400" dirty="0"/>
              <a:t> </a:t>
            </a:r>
            <a:r>
              <a:rPr lang="cs-CZ" sz="1400" dirty="0" err="1"/>
              <a:t>is</a:t>
            </a:r>
            <a:r>
              <a:rPr lang="cs-CZ" sz="1400" dirty="0"/>
              <a:t> on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page</a:t>
            </a:r>
            <a:r>
              <a:rPr lang="cs-CZ" sz="1400" dirty="0"/>
              <a:t> (</a:t>
            </a:r>
            <a:r>
              <a:rPr lang="en-US" sz="1400" dirty="0">
                <a:hlinkClick r:id="rId2"/>
              </a:rPr>
              <a:t>http://www.hongliangjie.com/publications/recsys2014.pdf</a:t>
            </a:r>
            <a:r>
              <a:rPr lang="cs-CZ" sz="1400" dirty="0"/>
              <a:t>)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Objects consumption statistics (playcounts, viewtime, purchase, </a:t>
            </a:r>
            <a:r>
              <a:rPr lang="cs-CZ" sz="1600" dirty="0" smtClean="0"/>
              <a:t>add to </a:t>
            </a:r>
            <a:r>
              <a:rPr lang="cs-CZ" sz="1600" dirty="0"/>
              <a:t>basket,…)</a:t>
            </a:r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b="1" dirty="0"/>
              <a:t>!!! </a:t>
            </a:r>
            <a:r>
              <a:rPr lang="cs-CZ" sz="1600" b="1" dirty="0" err="1"/>
              <a:t>Impressions</a:t>
            </a:r>
            <a:r>
              <a:rPr lang="cs-CZ" sz="1600" b="1" dirty="0"/>
              <a:t> !!! </a:t>
            </a:r>
            <a:r>
              <a:rPr lang="cs-CZ" sz="1600" dirty="0"/>
              <a:t>(</a:t>
            </a:r>
            <a:r>
              <a:rPr lang="cs-CZ" sz="1600" dirty="0" err="1"/>
              <a:t>what</a:t>
            </a:r>
            <a:r>
              <a:rPr lang="cs-CZ" sz="1600" dirty="0"/>
              <a:t> </a:t>
            </a:r>
            <a:r>
              <a:rPr lang="cs-CZ" sz="1600" dirty="0" err="1"/>
              <a:t>was</a:t>
            </a:r>
            <a:r>
              <a:rPr lang="cs-CZ" sz="1600" dirty="0"/>
              <a:t> </a:t>
            </a:r>
            <a:r>
              <a:rPr lang="cs-CZ" sz="1600" dirty="0" err="1"/>
              <a:t>shown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user)</a:t>
            </a:r>
          </a:p>
          <a:p>
            <a:pPr>
              <a:lnSpc>
                <a:spcPct val="90000"/>
              </a:lnSpc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839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Collect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as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feedback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99592"/>
            <a:ext cx="8596667" cy="464176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ka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IPIget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: The Component for Collecting Implicit User Preference Indicators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100" i="1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https://www.researchgate.net/publication/305495313_IPIget_The_Component_for_Collecting_Implicit_User_Preference_Indicators</a:t>
            </a:r>
            <a:r>
              <a:rPr lang="cs-CZ" sz="1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cs-CZ" sz="1600" dirty="0" err="1"/>
              <a:t>Main</a:t>
            </a:r>
            <a:r>
              <a:rPr lang="cs-CZ" sz="1600" dirty="0"/>
              <a:t> </a:t>
            </a:r>
            <a:r>
              <a:rPr lang="cs-CZ" sz="1600" dirty="0" err="1"/>
              <a:t>target</a:t>
            </a:r>
            <a:r>
              <a:rPr lang="cs-CZ" sz="1600" dirty="0"/>
              <a:t>: </a:t>
            </a:r>
            <a:r>
              <a:rPr lang="cs-CZ" sz="1600" dirty="0" err="1"/>
              <a:t>small</a:t>
            </a:r>
            <a:r>
              <a:rPr lang="cs-CZ" sz="1600" dirty="0"/>
              <a:t> e-</a:t>
            </a:r>
            <a:r>
              <a:rPr lang="cs-CZ" sz="1600" dirty="0" err="1"/>
              <a:t>commerce</a:t>
            </a:r>
            <a:r>
              <a:rPr lang="cs-CZ" sz="1600" dirty="0"/>
              <a:t> </a:t>
            </a:r>
            <a:r>
              <a:rPr lang="cs-CZ" sz="1600" dirty="0" err="1"/>
              <a:t>vendors</a:t>
            </a:r>
            <a:endParaRPr lang="cs-CZ" sz="1600" dirty="0"/>
          </a:p>
          <a:p>
            <a:pPr lvl="1">
              <a:lnSpc>
                <a:spcPct val="90000"/>
              </a:lnSpc>
            </a:pPr>
            <a:r>
              <a:rPr lang="cs-CZ" sz="1400" dirty="0" err="1"/>
              <a:t>Previously</a:t>
            </a:r>
            <a:r>
              <a:rPr lang="cs-CZ" sz="1400" dirty="0"/>
              <a:t> </a:t>
            </a:r>
            <a:r>
              <a:rPr lang="cs-CZ" sz="1400" dirty="0" err="1"/>
              <a:t>mentioned</a:t>
            </a:r>
            <a:r>
              <a:rPr lang="cs-CZ" sz="1400" dirty="0"/>
              <a:t> </a:t>
            </a:r>
            <a:r>
              <a:rPr lang="cs-CZ" sz="1400" dirty="0" err="1"/>
              <a:t>events</a:t>
            </a:r>
            <a:endParaRPr lang="cs-CZ" sz="1400" dirty="0"/>
          </a:p>
          <a:p>
            <a:pPr lvl="1">
              <a:lnSpc>
                <a:spcPct val="90000"/>
              </a:lnSpc>
            </a:pPr>
            <a:r>
              <a:rPr lang="cs-CZ" sz="1400" dirty="0" err="1"/>
              <a:t>Other</a:t>
            </a:r>
            <a:r>
              <a:rPr lang="cs-CZ" sz="1400" dirty="0"/>
              <a:t> </a:t>
            </a:r>
            <a:r>
              <a:rPr lang="cs-CZ" sz="1400" dirty="0" err="1"/>
              <a:t>aggregated</a:t>
            </a:r>
            <a:r>
              <a:rPr lang="cs-CZ" sz="1400" dirty="0"/>
              <a:t> </a:t>
            </a:r>
            <a:r>
              <a:rPr lang="cs-CZ" sz="1400" dirty="0" err="1"/>
              <a:t>events</a:t>
            </a:r>
            <a:r>
              <a:rPr lang="cs-CZ" sz="1400" dirty="0"/>
              <a:t>: </a:t>
            </a:r>
            <a:r>
              <a:rPr lang="cs-CZ" sz="1400" dirty="0" err="1"/>
              <a:t>print</a:t>
            </a:r>
            <a:r>
              <a:rPr lang="cs-CZ" sz="1400" dirty="0"/>
              <a:t>, </a:t>
            </a:r>
            <a:r>
              <a:rPr lang="cs-CZ" sz="1400" dirty="0" err="1"/>
              <a:t>search</a:t>
            </a:r>
            <a:r>
              <a:rPr lang="cs-CZ" sz="1400" dirty="0"/>
              <a:t>, copy, text </a:t>
            </a:r>
            <a:r>
              <a:rPr lang="cs-CZ" sz="1400" dirty="0" err="1"/>
              <a:t>selection</a:t>
            </a:r>
            <a:r>
              <a:rPr lang="cs-CZ" sz="1400" dirty="0"/>
              <a:t> (not much </a:t>
            </a:r>
            <a:r>
              <a:rPr lang="cs-CZ" sz="1400" dirty="0" err="1"/>
              <a:t>usable</a:t>
            </a:r>
            <a:r>
              <a:rPr lang="cs-CZ" sz="1400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sz="1200" dirty="0"/>
              <a:t>Non-</a:t>
            </a:r>
            <a:r>
              <a:rPr lang="cs-CZ" sz="1200" dirty="0" err="1"/>
              <a:t>numeric</a:t>
            </a:r>
            <a:r>
              <a:rPr lang="cs-CZ" sz="1200" dirty="0"/>
              <a:t> data (</a:t>
            </a:r>
            <a:r>
              <a:rPr lang="cs-CZ" sz="1200" dirty="0" err="1"/>
              <a:t>searched</a:t>
            </a:r>
            <a:r>
              <a:rPr lang="cs-CZ" sz="1200" dirty="0"/>
              <a:t> text, </a:t>
            </a:r>
            <a:r>
              <a:rPr lang="cs-CZ" sz="1200" dirty="0" err="1"/>
              <a:t>selected</a:t>
            </a:r>
            <a:r>
              <a:rPr lang="cs-CZ" sz="1200" dirty="0"/>
              <a:t> text,…)</a:t>
            </a:r>
          </a:p>
          <a:p>
            <a:pPr lvl="1">
              <a:lnSpc>
                <a:spcPct val="90000"/>
              </a:lnSpc>
            </a:pPr>
            <a:r>
              <a:rPr lang="cs-CZ" sz="1400" dirty="0" err="1"/>
              <a:t>Context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events</a:t>
            </a:r>
            <a:endParaRPr lang="cs-CZ" sz="1400" dirty="0"/>
          </a:p>
          <a:p>
            <a:pPr lvl="2">
              <a:lnSpc>
                <a:spcPct val="90000"/>
              </a:lnSpc>
            </a:pPr>
            <a:r>
              <a:rPr lang="cs-CZ" sz="1200" dirty="0" err="1"/>
              <a:t>Scrolling</a:t>
            </a:r>
            <a:r>
              <a:rPr lang="cs-CZ" sz="1200" dirty="0"/>
              <a:t> to </a:t>
            </a:r>
            <a:r>
              <a:rPr lang="cs-CZ" sz="1200" dirty="0" err="1"/>
              <a:t>coordinates</a:t>
            </a:r>
            <a:endParaRPr lang="cs-CZ" sz="1200" dirty="0"/>
          </a:p>
          <a:p>
            <a:pPr lvl="2">
              <a:lnSpc>
                <a:spcPct val="90000"/>
              </a:lnSpc>
            </a:pPr>
            <a:r>
              <a:rPr lang="cs-CZ" sz="1200" dirty="0"/>
              <a:t>Mouse </a:t>
            </a:r>
            <a:r>
              <a:rPr lang="cs-CZ" sz="1200" dirty="0" err="1"/>
              <a:t>position</a:t>
            </a:r>
            <a:r>
              <a:rPr lang="cs-CZ" sz="1200" dirty="0"/>
              <a:t> </a:t>
            </a:r>
            <a:r>
              <a:rPr lang="cs-CZ" sz="1200" dirty="0" err="1"/>
              <a:t>sampling</a:t>
            </a:r>
            <a:endParaRPr lang="cs-CZ" sz="1200" dirty="0"/>
          </a:p>
          <a:p>
            <a:pPr lvl="2">
              <a:lnSpc>
                <a:spcPct val="90000"/>
              </a:lnSpc>
            </a:pPr>
            <a:r>
              <a:rPr lang="cs-CZ" sz="1200" dirty="0"/>
              <a:t>Mouse </a:t>
            </a:r>
            <a:r>
              <a:rPr lang="cs-CZ" sz="1200" dirty="0" err="1"/>
              <a:t>over</a:t>
            </a:r>
            <a:r>
              <a:rPr lang="cs-CZ" sz="1200" dirty="0"/>
              <a:t> </a:t>
            </a:r>
            <a:r>
              <a:rPr lang="cs-CZ" sz="1200" dirty="0" err="1"/>
              <a:t>pre-defined</a:t>
            </a:r>
            <a:r>
              <a:rPr lang="cs-CZ" sz="1200" dirty="0"/>
              <a:t> </a:t>
            </a:r>
            <a:r>
              <a:rPr lang="cs-CZ" sz="1200" dirty="0" err="1"/>
              <a:t>elements</a:t>
            </a:r>
            <a:endParaRPr lang="cs-CZ" sz="1200" dirty="0"/>
          </a:p>
          <a:p>
            <a:pPr lvl="1">
              <a:lnSpc>
                <a:spcPct val="90000"/>
              </a:lnSpc>
            </a:pPr>
            <a:r>
              <a:rPr lang="cs-CZ" sz="1400" dirty="0"/>
              <a:t>Basic </a:t>
            </a:r>
            <a:r>
              <a:rPr lang="cs-CZ" sz="1400" dirty="0" err="1"/>
              <a:t>page</a:t>
            </a:r>
            <a:r>
              <a:rPr lang="cs-CZ" sz="1400" dirty="0"/>
              <a:t> </a:t>
            </a:r>
            <a:r>
              <a:rPr lang="cs-CZ" sz="1400" dirty="0" err="1"/>
              <a:t>statistics</a:t>
            </a:r>
            <a:endParaRPr lang="cs-CZ" sz="1400" dirty="0"/>
          </a:p>
          <a:p>
            <a:pPr lvl="2">
              <a:lnSpc>
                <a:spcPct val="90000"/>
              </a:lnSpc>
            </a:pPr>
            <a:r>
              <a:rPr lang="cs-CZ" sz="1200" dirty="0"/>
              <a:t>Vol. </a:t>
            </a:r>
            <a:r>
              <a:rPr lang="cs-CZ" sz="1200" dirty="0" err="1"/>
              <a:t>Of</a:t>
            </a:r>
            <a:r>
              <a:rPr lang="cs-CZ" sz="1200" dirty="0"/>
              <a:t> text, </a:t>
            </a:r>
            <a:r>
              <a:rPr lang="cs-CZ" sz="1200" dirty="0" err="1"/>
              <a:t>images</a:t>
            </a:r>
            <a:r>
              <a:rPr lang="cs-CZ" sz="1200" dirty="0"/>
              <a:t>, </a:t>
            </a:r>
            <a:r>
              <a:rPr lang="cs-CZ" sz="1200" dirty="0" err="1"/>
              <a:t>links</a:t>
            </a:r>
            <a:r>
              <a:rPr lang="cs-CZ" sz="1200" dirty="0"/>
              <a:t> </a:t>
            </a:r>
          </a:p>
          <a:p>
            <a:pPr lvl="2">
              <a:lnSpc>
                <a:spcPct val="90000"/>
              </a:lnSpc>
            </a:pPr>
            <a:r>
              <a:rPr lang="cs-CZ" sz="1200" dirty="0" err="1"/>
              <a:t>page</a:t>
            </a:r>
            <a:r>
              <a:rPr lang="cs-CZ" sz="1200" dirty="0"/>
              <a:t> </a:t>
            </a:r>
            <a:r>
              <a:rPr lang="cs-CZ" sz="1200" dirty="0" err="1"/>
              <a:t>dimensions</a:t>
            </a:r>
            <a:r>
              <a:rPr lang="cs-CZ" sz="1200" dirty="0"/>
              <a:t>, </a:t>
            </a:r>
            <a:r>
              <a:rPr lang="cs-CZ" sz="1200" dirty="0" err="1"/>
              <a:t>window</a:t>
            </a:r>
            <a:r>
              <a:rPr lang="cs-CZ" sz="1200" dirty="0"/>
              <a:t> </a:t>
            </a:r>
            <a:r>
              <a:rPr lang="cs-CZ" sz="1200" dirty="0" err="1"/>
              <a:t>dimensions</a:t>
            </a:r>
            <a:endParaRPr lang="cs-CZ" sz="1200" dirty="0"/>
          </a:p>
          <a:p>
            <a:pPr lvl="2">
              <a:lnSpc>
                <a:spcPct val="90000"/>
              </a:lnSpc>
            </a:pPr>
            <a:r>
              <a:rPr lang="cs-CZ" sz="1200" dirty="0" err="1"/>
              <a:t>position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elements</a:t>
            </a:r>
            <a:endParaRPr lang="cs-CZ" sz="1200" dirty="0"/>
          </a:p>
          <a:p>
            <a:pPr lvl="2">
              <a:lnSpc>
                <a:spcPct val="90000"/>
              </a:lnSpc>
            </a:pPr>
            <a:r>
              <a:rPr lang="cs-CZ" sz="1200" dirty="0"/>
              <a:t>Page params (e.g. </a:t>
            </a:r>
            <a:r>
              <a:rPr lang="cs-CZ" sz="1200" dirty="0" smtClean="0"/>
              <a:t>Catalogue hierarchy,…)</a:t>
            </a:r>
            <a:endParaRPr lang="cs-CZ" sz="1200" dirty="0"/>
          </a:p>
          <a:p>
            <a:pPr lvl="1">
              <a:lnSpc>
                <a:spcPct val="90000"/>
              </a:lnSpc>
            </a:pPr>
            <a:endParaRPr lang="cs-CZ" sz="14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9CA46B-4986-4A89-96B9-2F6DFB8FE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638800"/>
            <a:ext cx="6096000" cy="1219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15CB0C0-6D14-496F-A909-B23D1C50A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617" y="0"/>
            <a:ext cx="287738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854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32563</TotalTime>
  <Words>3764</Words>
  <Application>Microsoft Office PowerPoint</Application>
  <PresentationFormat>Widescreen</PresentationFormat>
  <Paragraphs>619</Paragraphs>
  <Slides>56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Calibri</vt:lpstr>
      <vt:lpstr>Cambria Math</vt:lpstr>
      <vt:lpstr>Times New Roman</vt:lpstr>
      <vt:lpstr>Trebuchet MS</vt:lpstr>
      <vt:lpstr>Wingdings</vt:lpstr>
      <vt:lpstr>Wingdings 3</vt:lpstr>
      <vt:lpstr>Fazeta</vt:lpstr>
      <vt:lpstr>NDBI021, Lecture 3</vt:lpstr>
      <vt:lpstr>How to express user preferences</vt:lpstr>
      <vt:lpstr>Implicit feedback</vt:lpstr>
      <vt:lpstr>Implicit feedback </vt:lpstr>
      <vt:lpstr>Implicit feedback </vt:lpstr>
      <vt:lpstr>Implicit feedback </vt:lpstr>
      <vt:lpstr>What to Collect as Implicit feedback </vt:lpstr>
      <vt:lpstr>What to Collect as Implicit feedback </vt:lpstr>
      <vt:lpstr>What to Collect as Implicit feedback </vt:lpstr>
      <vt:lpstr>What to Collect as Implicit feedback </vt:lpstr>
      <vt:lpstr>What to Collect as Implicit feedback </vt:lpstr>
      <vt:lpstr>How to interpret numeric implicit feedback</vt:lpstr>
      <vt:lpstr>How to interpret numeric implicit feedback</vt:lpstr>
      <vt:lpstr>How to interpret numeric implicit feedback</vt:lpstr>
      <vt:lpstr>How to interpret numeric implicit feedback</vt:lpstr>
      <vt:lpstr>How to interpret numeric implicit feedback</vt:lpstr>
      <vt:lpstr>Context of user feedback</vt:lpstr>
      <vt:lpstr>How to interpret numeric implicit feedback</vt:lpstr>
      <vt:lpstr>How to interpret numeric implicit feedback</vt:lpstr>
      <vt:lpstr>How to interpret numeric implicit feedback</vt:lpstr>
      <vt:lpstr>How to interpret numeric implicit feedback</vt:lpstr>
      <vt:lpstr>Negative preference from implicit feedback</vt:lpstr>
      <vt:lpstr>Negative preference from implicit feedback</vt:lpstr>
      <vt:lpstr>Negative preference from implicit feedback</vt:lpstr>
      <vt:lpstr>Negative preference from implicit feedback</vt:lpstr>
      <vt:lpstr>Negative preference from implicit feedback</vt:lpstr>
      <vt:lpstr>Neg. Pref. from category-level feedback</vt:lpstr>
      <vt:lpstr>PowerPoint Presentation</vt:lpstr>
      <vt:lpstr>Neg. Pref. from category-level feedback</vt:lpstr>
      <vt:lpstr>Implicit Feedback</vt:lpstr>
      <vt:lpstr>Implicit Feedback</vt:lpstr>
      <vt:lpstr>Non-numeric feedback</vt:lpstr>
      <vt:lpstr>Non-numeric feedback</vt:lpstr>
      <vt:lpstr>Textual reviews</vt:lpstr>
      <vt:lpstr>Textual reviews</vt:lpstr>
      <vt:lpstr>Textual reviews</vt:lpstr>
      <vt:lpstr>Textual reviews</vt:lpstr>
      <vt:lpstr>Textual reviews</vt:lpstr>
      <vt:lpstr>Textual reviews</vt:lpstr>
      <vt:lpstr>Searching and filtering as feedback</vt:lpstr>
      <vt:lpstr>What would the user be willing to do?</vt:lpstr>
      <vt:lpstr>What would the user be willing to do?</vt:lpstr>
      <vt:lpstr>How to model UP</vt:lpstr>
      <vt:lpstr>How to model UP</vt:lpstr>
      <vt:lpstr>How to model UP</vt:lpstr>
      <vt:lpstr>How to model UP</vt:lpstr>
      <vt:lpstr>Preference Elicitation</vt:lpstr>
      <vt:lpstr>Preference Elicitation</vt:lpstr>
      <vt:lpstr>Preference Elicitation</vt:lpstr>
      <vt:lpstr>Preference Elicitation</vt:lpstr>
      <vt:lpstr>Preference Elicitation</vt:lpstr>
      <vt:lpstr>Preference Elicitation</vt:lpstr>
      <vt:lpstr>Preference Elicitation</vt:lpstr>
      <vt:lpstr>Preference Elicitation</vt:lpstr>
      <vt:lpstr>Preference Elicitation</vt:lpstr>
      <vt:lpstr>Preference Elicitation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NDBI021</dc:title>
  <dc:creator>Ladislav Peška</dc:creator>
  <cp:lastModifiedBy>lpeska</cp:lastModifiedBy>
  <cp:revision>114</cp:revision>
  <dcterms:created xsi:type="dcterms:W3CDTF">2022-01-20T12:02:53Z</dcterms:created>
  <dcterms:modified xsi:type="dcterms:W3CDTF">2023-02-28T09:29:48Z</dcterms:modified>
</cp:coreProperties>
</file>