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0" r:id="rId3"/>
    <p:sldId id="371" r:id="rId4"/>
    <p:sldId id="315" r:id="rId5"/>
    <p:sldId id="341" r:id="rId6"/>
    <p:sldId id="352" r:id="rId7"/>
    <p:sldId id="286" r:id="rId8"/>
    <p:sldId id="338" r:id="rId9"/>
    <p:sldId id="328" r:id="rId10"/>
    <p:sldId id="334" r:id="rId11"/>
    <p:sldId id="335" r:id="rId12"/>
    <p:sldId id="332" r:id="rId13"/>
    <p:sldId id="333" r:id="rId14"/>
    <p:sldId id="336" r:id="rId15"/>
    <p:sldId id="337" r:id="rId16"/>
    <p:sldId id="329" r:id="rId17"/>
    <p:sldId id="330" r:id="rId18"/>
    <p:sldId id="389" r:id="rId19"/>
    <p:sldId id="339" r:id="rId20"/>
    <p:sldId id="346" r:id="rId21"/>
    <p:sldId id="347" r:id="rId22"/>
    <p:sldId id="348" r:id="rId23"/>
    <p:sldId id="349" r:id="rId24"/>
    <p:sldId id="350" r:id="rId25"/>
    <p:sldId id="351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ska" initials="p" lastIdx="2" clrIdx="0">
    <p:extLst>
      <p:ext uri="{19B8F6BF-5375-455C-9EA6-DF929625EA0E}">
        <p15:presenceInfo xmlns:p15="http://schemas.microsoft.com/office/powerpoint/2012/main" userId="pes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8:58:43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2328 1460 24575,'-287'14'0,"64"-1"0,-363-9 0,414-5 0,111-2 0,1-3 0,-75-17 0,71 11 0,-115-8 0,154 18 0,1-1 0,-1-1 0,1-2 0,1 0 0,-1-1 0,1-2 0,0 0 0,1-2 0,0 0 0,1-1 0,0-2 0,1 0 0,0-1 0,1-1 0,1 0 0,1-2 0,0 0 0,-24-35 0,21 18 0,1 0 0,2-1 0,-16-53 0,22 54 0,2 0 0,1 0 0,2-1 0,-3-56 0,11-149 0,2 98 0,-4 122 0,0 1 0,2 0 0,1 1 0,0-1 0,10-28 0,-10 39 0,0 0 0,1 0 0,0 1 0,1 0 0,0 0 0,0 0 0,0 0 0,1 1 0,1 0 0,-1 0 0,1 1 0,0 0 0,0 0 0,9-5 0,10-3 0,1 1 0,0 1 0,1 1 0,0 2 0,1 0 0,0 2 0,45-5 0,216-4 0,-236 16 0,973-1 0,-457 4 0,-431-1 0,0 6 0,250 49 0,-336-47 0,1-2 0,107 3 0,-135-9 0,1 1 0,-1 1 0,1 1 0,44 16 0,-3-2 0,-43-10 0,0 1 0,0 1 0,-2 1 0,1 1 0,-2 1 0,1 1 0,26 25 0,50 31 0,-84-61 0,-1 0 0,1 1 0,-2 0 0,1 1 0,-2 1 0,0 0 0,0 1 0,-1 0 0,15 26 0,-21-32 0,-1 1 0,-1-1 0,1 1 0,-1 0 0,-1 0 0,1 0 0,-2 0 0,1 0 0,-1 1 0,-1-1 0,1 0 0,-2 1 0,1-1 0,-1 0 0,-1 1 0,1-1 0,-2 0 0,1 0 0,-8 16 0,-2 1 0,-2-1 0,0 0 0,-22 27 0,26-40 0,1 0 0,-2-1 0,1-1 0,-1 0 0,-1 0 0,0-1 0,-24 14 0,-363 169 0,209-111 0,127-56 0,35-16 0,-1-2 0,0 0 0,0-2 0,0-1 0,-43 0 0,-48 8 0,-190 34 0,78 9-1365,194-44-5461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04:20.1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4036 622 24575,'-992'0'0,"940"3"0,0 3 0,-95 22 0,24-4 0,-198 39 0,174-38 0,72-11 0,0-2 0,-104 1 0,-1575-14 0,1747 1 0,0 0 0,1 0 0,-1-1 0,0 0 0,1 0 0,-1 0 0,1-1 0,-1 0 0,1 0 0,-10-5 0,13 5 0,0 0 0,0-1 0,1 0 0,-1 1 0,1-1 0,0 0 0,0 0 0,0 0 0,0 0 0,0 0 0,0-1 0,1 1 0,0-1 0,-1 1 0,2-1 0,-1 1 0,0-1 0,0 1 0,1-1 0,0-7 0,-2-37 0,2 0 0,2 0 0,9-48 0,-6 68 0,1 0 0,1 0 0,1 1 0,2 0 0,1 1 0,20-36 0,-24 49 0,2 1 0,0 1 0,0 0 0,1 0 0,0 0 0,1 2 0,0-1 0,0 1 0,1 1 0,0 0 0,1 0 0,0 2 0,0-1 0,1 2 0,-1 0 0,20-5 0,55-17 0,-66 18 0,1 2 0,0 0 0,0 2 0,45-6 0,137-3 0,123-3 0,-98 15 0,228 6 0,-277 11 0,44 1 0,-37 0 0,13-1 0,1362-16 0,-1553 1 0,-1 1 0,1 0 0,0 0 0,0 1 0,0 0 0,-1 0 0,1 1 0,-1 1 0,0 0 0,0 0 0,0 1 0,8 5 0,-12-6 0,0 0 0,0 0 0,-1 0 0,1 1 0,-1-1 0,0 1 0,0 0 0,-1 1 0,0-1 0,1 1 0,-2-1 0,1 1 0,-1 0 0,0 0 0,0 0 0,0 0 0,-1 0 0,0 1 0,0 8 0,12 81 0,-7-69 0,-2 0 0,0 50 0,-4-70 0,0 1 0,-1 0 0,0-1 0,-1 1 0,0-1 0,0 1 0,0-1 0,-1 0 0,0 0 0,-1 0 0,1 0 0,-1 0 0,0-1 0,-8 9 0,-6 3 0,-1-1 0,0-1 0,-1 0 0,-1-1 0,-1-2 0,0 0 0,-43 18 0,52-27-273,0 0 0,-1-1 0,0 0 0,-25 1 0,12-3-6553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04:21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24575,'2395'0'-1365,"-2362"0"-5461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08:03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1179 24575,'-3'0'0,"1"-1"0,-1 1 0,1-1 0,-1 0 0,1 0 0,-1 0 0,1-1 0,0 1 0,-1-1 0,1 1 0,0-1 0,0 0 0,0 1 0,0-1 0,0 0 0,1 0 0,-1-1 0,-2-2 0,-26-46 0,28 46 0,-8-16 0,1-1 0,1 0 0,1-1 0,1 0 0,1 0 0,2 0 0,-3-30 0,8-173 0,2 95 0,-6 52 0,-1 49 0,2 0 0,2 0 0,0-1 0,9-42 0,-7 65 0,0 0 0,1 0 0,0 0 0,0 1 0,1-1 0,0 1 0,0 0 0,0 1 0,1-1 0,0 1 0,1 0 0,-1 0 0,1 1 0,0 0 0,1 0 0,-1 1 0,15-6 0,12-6 0,2 2 0,61-15 0,-8 7 0,1 4 0,1 4 0,1 4 0,122 2 0,629 9 0,-836-1 0,0 0 0,0 1 0,0 0 0,0 0 0,-1 1 0,1 0 0,0 0 0,-1 0 0,1 1 0,-1 0 0,0 0 0,0 1 0,10 7 0,-8-4 0,0 1 0,-1 0 0,1 0 0,-2 0 0,1 1 0,-1 0 0,0 1 0,5 10 0,-2 1 0,-1 1 0,-1 0 0,0 0 0,-2 0 0,-1 1 0,0 0 0,0 42 0,-3-14 0,-2 1 0,-2-1 0,-3 0 0,-1 0 0,-3 0 0,-23 69 0,27-106 0,-1-1 0,0 1 0,-1-1 0,-1-1 0,0 1 0,-1-1 0,0-1 0,0 0 0,-15 11 0,-3 1 0,-1-2 0,-55 31 0,-24-4 0,74-34 0,0-3 0,-61 14 0,63-18 0,-1-1 0,-1-2 0,0-1 0,-48-2 0,43-2 0,-1 3 0,-39 5 0,-38 7 0,1-5 0,-172-10 0,105-2 0,93 3-1365,64 0-5461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08:15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0 127 24575,'14'0'0,"80"1"0,165-21 0,-155 9 0,1 4 0,133 9 0,-72 1 0,-137-2 0,0-1 0,0-2 0,-1-1 0,1-1 0,-1-2 0,0 0 0,0-2 0,34-15 0,-43 15-273,0 0 0,0 1 0,0 1 0,32-5 0,-25 8-6553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07:28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09:57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10:14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 24575,'0'-5'0,"5"-2"0,7 0 0,7 2 0,6 1 0,3 2 0,2 1 0,2 0 0,1 1 0,-1 0 0,0 1 0,0-1 0,-1 0 0,1 0 0,-7 6 0,-6 1-8191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10:16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24575,'6'0'0,"6"0"0,7 0 0,5 0 0,4 0 0,3 0 0,1 0 0,0 0 0,0 0 0,1 0 0,-2 0 0,1 0 0,-1 0 0,0 0 0,-5 0-8191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10:18.2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24575,'5'0'0,"7"0"0,12 0 0,8 0 0,8 0 0,3 0 0,5 0 0,-1 0 0,2 0 0,-2 0 0,-3 0 0,-5 0 0,-3 0 0,-7 0-8191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10:37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8:58:48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231 1088 24575,'-10'1'0,"0"-1"0,0-1 0,0 0 0,0 0 0,0-1 0,-19-6 0,24 5 0,0 1 0,0-1 0,0 0 0,1 0 0,-1-1 0,1 0 0,0 1 0,0-1 0,0-1 0,0 1 0,1-1 0,0 1 0,-6-10 0,0-8 0,0 0 0,1 0 0,1 0 0,-7-44 0,0 3 0,10 48 0,0 1 0,1-1 0,1 0 0,0 0 0,1 0 0,1 0 0,0 0 0,1 0 0,1-1 0,0 2 0,1-1 0,0 0 0,2 0 0,0 1 0,0 0 0,1 0 0,1 1 0,0-1 0,1 1 0,10-12 0,24-26 0,91-85 0,-48 53 0,-66 64 0,2 2 0,0 1 0,0 0 0,2 2 0,0 0 0,0 2 0,2 1 0,-1 0 0,1 2 0,31-7 0,15-1 0,0 4 0,110-6 0,507 11 0,-370 12 0,-283-4 0,-17-1 0,0 1 0,0 0 0,31 6 0,-44-4 0,1-1 0,-1 1 0,1 0 0,-1 0 0,0 1 0,0-1 0,0 1 0,0 1 0,0-1 0,-1 0 0,0 1 0,1 0 0,-1 0 0,-1 0 0,8 10 0,5 14 0,-2 0 0,0 1 0,-2 1 0,9 32 0,14 35 0,86 186 0,-106-246 0,-4-10 0,0 0 0,-2 1 0,8 43 0,-16-62 0,0 0 0,0 0 0,-1 0 0,0 0 0,-1 0 0,0 0 0,-1 0 0,1 0 0,-2 0 0,1 0 0,-1-1 0,0 1 0,-1-1 0,0 0 0,-9 13 0,4-8 0,-1 0 0,-1-1 0,0 0 0,-1 0 0,0-1 0,0-1 0,-1 0 0,-20 12 0,9-10 0,0 0 0,-1-2 0,0-1 0,-38 9 0,-354 54 0,204-29 0,151-27 0,-1-3 0,-98 8 0,57-20 0,58-1 0,1 1 0,-87 14 0,75-7 0,0-2 0,0-3 0,-83-5 0,30 0 0,94 1 0,1-1 0,0 0 0,0-1 0,0-1 0,0 0 0,1-1 0,-19-9 0,-7-6 0,-46-29 0,81 45 0,0 0 0,1 0 0,-1 0 0,1 0 0,0-1 0,1 0 0,-1 0 0,1 0 0,0 0 0,0 0 0,0 0 0,-2-8 0,-20-75 0,16 51 0,-1 1-1365,3 5-5461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08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 24575,'965'0'0,"-931"-2"0,0-1 0,36-8 0,-34 4 0,67-3 0,496 11-1365,-566-1-5461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11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24575,'2194'0'0,"-2140"3"0,98 17 0,-102-11 0,78 18 0,-87-17 0,0-1 0,0-2 0,46 1 0,-25-7-1365,-35-2-5461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13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24575,'6'0'0,"6"0"0,2 0-8191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14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24575,'10'0'0,"4"5"0,5 2 0,-1-1-8191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14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24575,'5'-5'0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16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24575,'5'0'0,"7"0"0,7 0 0,6 0 0,3 0 0,-3 0-8191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16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24575,'5'6'0,"7"0"0,7 1 0,5-2 0,5-1 0,1-2 0,-3 0-8191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17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24575,'11'0'0,"8"0"0,12 0 0,6 0 0,7-5 0,1-2 0,-7 0-8191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17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24575,'5'0'0,"7"0"0,7 0 0,5 0 0,4 0 0,2 0 0,2 0 0,1 0 0,-6 0-8191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18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24575,'5'0'0,"7"0"0,7 0 0,6 0 0,3 0 0,-3 0-8191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8:58:50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872 1243 24575,'-27'0'0,"1"-1"0,0-1 0,-1-2 0,1 0 0,0-2 0,1-1 0,-1-1 0,-41-19 0,22 7 0,6 2 0,-71-41 0,-120-105 0,216 154 0,1-2 0,0 0 0,1 0 0,0-2 0,1 1 0,1-1 0,0-1 0,1 0 0,0 0 0,1-1 0,1 0 0,-5-18 0,3 3 0,2-1 0,1 0 0,2 0 0,1-1 0,2-49 0,0 34 0,1 18 0,0-1 0,2 0 0,7-32 0,-7 53 0,0 1 0,1 0 0,0 0 0,1 0 0,-1 0 0,2 1 0,0-1 0,0 1 0,0 0 0,1 1 0,0-1 0,0 1 0,1 0 0,9-7 0,3 1 0,0 1 0,1 0 0,0 2 0,1 0 0,0 1 0,1 2 0,29-8 0,161-24 0,-206 38 0,169-15 0,301 11 0,-248 8 0,13-5 0,246 5 0,-428 2 0,0 2 0,0 3 0,0 2 0,-2 3 0,57 23 0,-104-34 0,-1 0 0,1 0 0,-1 2 0,0-1 0,-1 1 0,1 0 0,-1 0 0,-1 1 0,1 1 0,-1-1 0,0 1 0,-1 0 0,1 0 0,-2 1 0,1 0 0,-1 0 0,-1 0 0,0 1 0,0 0 0,-1 0 0,0 0 0,0 0 0,-1 0 0,-1 0 0,0 1 0,0 17 0,-1 257 0,-2-110 0,2-165 0,0-1 0,-1 1 0,0 0 0,0-1 0,-1 1 0,-1-1 0,1 1 0,-1-1 0,-1 0 0,-8 15 0,8-18 0,0 0 0,-1 0 0,0 0 0,-1 0 0,1-1 0,-1 0 0,0 0 0,-1-1 0,1 0 0,-1 0 0,1 0 0,-1-1 0,0 0 0,-10 3 0,-177 42 0,7-2 0,150-33 0,0-2 0,0-2 0,-1-1 0,-44 3 0,43-7 0,2 2 0,-46 13 0,-5 0 0,-31 0 0,0-6 0,-180-2 0,-265-12-1365,528 1-5461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21.0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24575,'6'0'0,"6"0"0,7 0 0,5 0 0,-1 0-8191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22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24575,'6'0'0,"6"0"0,7 0 0,5 0 0,4 0 0,3 0 0,1 0 0,-5 0-8191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31:34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132 691 24575,'-3'-1'0,"-1"1"0,1-1 0,0-1 0,0 1 0,0 0 0,0-1 0,0 1 0,0-1 0,0 0 0,1 0 0,-1 0 0,1-1 0,-1 1 0,1 0 0,-3-5 0,-31-43 0,28 34 0,1-1 0,0 1 0,1-1 0,1 0 0,1-1 0,0 1 0,1-1 0,1 0 0,1 0 0,0 1 0,3-28 0,0 24 0,0 1 0,2-1 0,0 0 0,1 1 0,1 0 0,1 0 0,1 1 0,1 0 0,17-28 0,-16 34 0,0 1 0,1 0 0,1 1 0,0 0 0,0 1 0,1 0 0,0 1 0,1 1 0,0 0 0,0 1 0,1 0 0,0 1 0,0 1 0,0 0 0,1 1 0,0 1 0,0 0 0,0 1 0,0 1 0,0 0 0,0 1 0,0 1 0,0 1 0,0 0 0,22 7 0,-29-6 0,-1 0 0,0 0 0,0 1 0,0 0 0,0 1 0,-1 0 0,0 0 0,0 1 0,0 0 0,-1 0 0,0 0 0,0 1 0,0 0 0,-1 0 0,7 12 0,-5-7 0,-1 0 0,0 1 0,-1 0 0,-1 0 0,1 0 0,-2 0 0,0 1 0,-1 0 0,1 16 0,-7 257 0,4-278 0,-1-1 0,0 0 0,0 0 0,-1-1 0,0 1 0,0 0 0,-1 0 0,0-1 0,0 1 0,0-1 0,-1 0 0,-1 0 0,1-1 0,-1 1 0,0-1 0,0 0 0,-1 0 0,0 0 0,0-1 0,0 0 0,-1 0 0,0-1 0,0 0 0,0 0 0,0 0 0,-1-1 0,1 0 0,-1-1 0,0 0 0,1 0 0,-1 0 0,0-1 0,0 0 0,-10-1 0,-201-5-1365,180 4-5461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38:44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24575,'313'12'0,"-70"0"0,1646-3 0,-1136-11 0,-699 5 0,-1 2 0,71 16 0,-21-3 0,47 4 0,279 4 0,-241-24 0,129-7 0,-296 3-273,0-1 0,-1-2 0,0 0 0,23-9 0,-17 4-6553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38:50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1273 3 24575,'-516'0'0,"496"0"0,1 2 0,0 1 0,0 0 0,0 2 0,0 0 0,1 1 0,-1 0 0,1 2 0,1 0 0,-22 14 0,-16 14 0,-85 73 0,96-73 0,27-20 0,1 0 0,1 0 0,0 1 0,2 1 0,0 1 0,1 0 0,0 0 0,2 1 0,-11 28 0,-6 27 0,-22 98 0,42-146 0,-12 50 0,3 1 0,4 1 0,-4 158 0,14-93 0,7 162 0,-2-277 0,1 1 0,2-1 0,1 0 0,1 0 0,1-1 0,2 0 0,1 0 0,1-1 0,1-1 0,1 0 0,2-1 0,0-1 0,2-1 0,42 42 0,17 12 0,3-3 0,3-4 0,4-4 0,98 57 0,-88-62 0,-56-33 0,2-1 0,62 27 0,-75-41 0,-6-2 0,2 0 0,-1-2 0,1-1 0,28 5 0,-10-6 0,300 54 0,-255-43 0,127 8 0,-2-1 0,-86-7 0,149 0 0,134-20 0,-156-1 0,-31 5 0,238-5 0,-439 2 0,0-2 0,0-1 0,0 0 0,-1-2 0,0-1 0,32-14 0,-21 5 0,-1-1 0,-1-3 0,43-32 0,109-88 0,196-195 0,-371 324 0,0 0 0,0 0 0,-1-1 0,-1 0 0,0 0 0,0-1 0,-2 0 0,6-17 0,4-17 0,7-49 0,-18 77 0,23-179 0,1-1 0,-8 112 0,-5 0 0,7-158 0,-22 237 0,-4-157 0,1 142 0,0 1 0,-2 0 0,0 0 0,-2 0 0,-11-26 0,-10-15 0,-2 1 0,-57-86 0,69 123 0,-1 1 0,-2 0 0,0 2 0,-1 0 0,-1 1 0,-1 1 0,-50-31 0,21 22 0,0 2 0,-2 3 0,-99-30 0,54 28 0,-136-18 0,-5 2 0,117 17 0,-216-13 0,257 32 0,-96-18 0,104 11 0,-128-5 0,-538 20 0,546 14 0,-7 0 0,-73-17-1365,248 1-5461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38:55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2266 2203 24575,'-8'1'0,"1"0"0,0 0 0,0 1 0,-1 0 0,-6 3 0,-31 7 0,-93-2 0,-173-10 0,129-3 0,173 3 0,-66 1 0,1-3 0,0-4 0,-87-17 0,-154-64 0,208 56 0,56 17 0,-62-25 0,58 17 0,-64-30 0,105 46 0,1-2 0,0 0 0,0-1 0,1 0 0,0-1 0,-11-12 0,5-2 0,1 0 0,1-2 0,1 0 0,-22-52 0,3-8 0,-36-145 0,1-137 0,63 297 0,2 0 0,10-109 0,-4 161 0,2 1 0,0 0 0,1 1 0,1-1 0,0 1 0,2 0 0,0 0 0,0 1 0,16-21 0,16-19 0,52-55 0,-92 110 0,18-20 0,0 1 0,1 0 0,2 1 0,0 2 0,0 0 0,2 1 0,0 1 0,0 1 0,41-17 0,-35 18 0,42-24 0,-55 27 0,-1 1 0,2 0 0,-1 2 0,1 0 0,0 0 0,1 2 0,0 0 0,23-3 0,326 6 0,-186 6 0,1638-4 0,-1615-16 0,-28 1 0,805 12 0,-504 6 0,-384-5 0,105 4 0,-167 0 0,1 1 0,-1 2 0,0 2 0,34 10 0,-48-10 0,0 0 0,0 2 0,-1-1 0,0 2 0,-1 0 0,0 1 0,-1 1 0,0 0 0,0 0 0,-2 2 0,1 0 0,-2 0 0,0 1 0,-1 0 0,0 1 0,14 32 0,-11-15 0,-1 0 0,-1 1 0,-2 0 0,-2 1 0,-1 0 0,-1 0 0,-1 67 0,-20 205 0,10-263 0,-2-1 0,-1 0 0,-3 0 0,-33 81 0,40-114 0,-1 0 0,0 0 0,-1 0 0,0-1 0,0 1 0,-1-2 0,0 1 0,-1-1 0,-16 12 0,-6 0 0,-58 29 0,38-22 0,-20 6 0,-1-3 0,-1-3 0,-133 30 0,11-3 0,-199 63 0,278-67 0,81-33 0,-54 19 0,-172 49 0,-202 49 0,368-114 0,-134 11 0,182-26 0,-43 8 0,47-6 0,-70 3 0,-12-13-27,59 0-419,0 3 0,-72 10 0,99-4-6380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8:58:53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588 1179 24575,'-12'0'0,"0"-2"0,0 0 0,0 0 0,1-1 0,-1 0 0,1-1 0,-13-6 0,-74-41 0,92 48 0,-29-18 0,1-1 0,1-2 0,1-1 0,1-2 0,-50-54 0,66 64 0,1-1 0,1 0 0,0-1 0,2 0 0,0-1 0,1-1 0,1 1 0,1-1 0,1-1 0,0 0 0,2 0 0,-2-22 0,6 33 0,1 0 0,0 0 0,1 1 0,1-1 0,-1 0 0,2 1 0,0-1 0,0 1 0,0 0 0,2-1 0,-1 2 0,1-1 0,0 1 0,1-1 0,0 2 0,1-1 0,0 1 0,0 0 0,9-8 0,16-12 0,1 2 0,1 1 0,56-31 0,-79 50 0,63-35 0,1 3 0,3 3 0,0 4 0,2 3 0,98-20 0,-115 32 0,1 4 0,0 2 0,104-2 0,-71 15 0,0 5 0,-1 4 0,-1 3 0,149 46 0,-189-44 0,104 25 0,-140-38 0,-1 1 0,0 0 0,-1 2 0,1 0 0,-1 0 0,0 2 0,-1 0 0,0 1 0,-1 1 0,0 0 0,0 1 0,14 16 0,-20-16 0,-1 0 0,-1 1 0,0 0 0,-1 0 0,-1 1 0,0-1 0,4 17 0,19 47 0,-10-42 0,-7-16 0,-1 1 0,-1 1 0,-1-1 0,7 29 0,-13-41 0,-1-1 0,0 0 0,-1 1 0,0-1 0,0 1 0,-1-1 0,1 0 0,-1 1 0,-1-1 0,0 0 0,0 0 0,0 0 0,-1 0 0,0 0 0,0 0 0,-1-1 0,-5 8 0,-5 4 0,0 0 0,-2 0 0,0-2 0,-1 0 0,-1-1 0,0 0 0,-24 13 0,-146 73 0,165-89 0,3-3 0,-1-1 0,0-1 0,0 0 0,0-2 0,-44 6 0,-106-6 0,55-5 0,29 8 0,-168 39 0,155-17 0,78-21 0,0-2 0,-1 0 0,0-2 0,-45 5 0,-210-9 0,126-3 0,91-4-1365,35 0-5461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8:58:56.7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1248 1860 24575,'-44'-2'0,"0"-3"0,0-2 0,-58-16 0,30 6 0,-201-57 0,-24-4 0,265 72 0,-5-1 0,0-1 0,1-1 0,-67-28 0,96 34 0,-1-1 0,0 0 0,1 0 0,0-1 0,0 0 0,0 0 0,0-1 0,1 0 0,0 0 0,0-1 0,1 1 0,0-1 0,0 0 0,0 0 0,1-1 0,0 0 0,1 0 0,-1 1 0,2-2 0,-1 1 0,1 0 0,-2-14 0,0-58 0,7-104 0,1 50 0,-6 51 0,0 55 0,1 1 0,1-1 0,1 1 0,1 0 0,2-1 0,1 1 0,9-29 0,-5 39 0,2 0 0,0 0 0,1 1 0,1 1 0,0 0 0,1 1 0,25-20 0,-15 15 0,-1 2 0,2 0 0,0 1 0,42-18 0,117-40 0,-89 38 0,60-26 0,3 6 0,280-61 0,261 19 0,-269 92 0,-251 8 0,-139-1 0,0 3 0,0 1 0,0 2 0,55 17 0,151 63 0,-219-77 0,20 11 0,0 2 0,-1 2 0,-2 3 0,54 41 0,-83-57 0,0 1 0,-1 0 0,0 1 0,-1 1 0,-1 1 0,0-1 0,-1 2 0,-1-1 0,0 2 0,-2-1 0,0 1 0,0 1 0,-2-1 0,0 1 0,3 26 0,-6-26 0,1 0 0,1-1 0,13 34 0,-11-33 0,0-1 0,-2 1 0,6 35 0,-8-33 0,-1 0 0,-1 0 0,-1 0 0,-1 1 0,-1-1 0,0 0 0,-2 0 0,-1 0 0,0-1 0,-1 1 0,-2-1 0,-18 36 0,-190 278 0,198-309 0,-1-2 0,-1 0 0,-1-1 0,-1-1 0,-1-1 0,-1-1 0,0-1 0,-1-1 0,-1-2 0,-42 20 0,-15-2 0,-2-3 0,-109 23 0,113-32 0,8 0 0,-1-4 0,-134 14 0,43-18 0,-76 3 0,-849-17 0,1073 0-341,0 0 0,0-1-1,-25-6 1,17 1-6485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8:59:08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24575,'1521'0'-1365,"-1492"0"-5461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02:43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04:11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24575,'1165'0'0,"-1122"3"0,1 1 0,-1 3 0,45 11 0,-42-7 0,0-2 0,69 3 0,66 3 0,35 0 0,742-16-1365,-932 1-5461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04:13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24575,'2449'0'-1365,"-2421"0"-5461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E1F7A-3823-4ADA-8AE4-0A8A9D147016}" type="datetimeFigureOut">
              <a:rPr lang="cs-CZ" smtClean="0"/>
              <a:t>28.02.2023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97669-7B6D-4C80-A5C0-1A72DA35F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019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A8C5B23B-B752-4CD9-8733-C55C6B7552E9}"/>
              </a:ext>
            </a:extLst>
          </p:cNvPr>
          <p:cNvGrpSpPr/>
          <p:nvPr/>
        </p:nvGrpSpPr>
        <p:grpSpPr>
          <a:xfrm>
            <a:off x="8" y="-8467"/>
            <a:ext cx="12191997" cy="6866467"/>
            <a:chOff x="8" y="-8467"/>
            <a:chExt cx="12191997" cy="6866467"/>
          </a:xfrm>
        </p:grpSpPr>
        <p:cxnSp>
          <p:nvCxnSpPr>
            <p:cNvPr id="3" name="Straight Connector 31">
              <a:extLst>
                <a:ext uri="{FF2B5EF4-FFF2-40B4-BE49-F238E27FC236}">
                  <a16:creationId xmlns:a16="http://schemas.microsoft.com/office/drawing/2014/main" id="{840118D2-0A4A-4FB9-8B52-B3E85000A597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8A65A97B-ACEC-4C36-A504-00726DBFD3AD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8ABFEC6-1E5C-4E7C-A844-EA770DC3D5F6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49690267-7136-4AA5-88E1-66788CE23CB8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7" name="Isosceles Triangle 26">
              <a:extLst>
                <a:ext uri="{FF2B5EF4-FFF2-40B4-BE49-F238E27FC236}">
                  <a16:creationId xmlns:a16="http://schemas.microsoft.com/office/drawing/2014/main" id="{EE68870F-440E-44DE-89D2-D7ED7C81483F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7528000C-88D6-4D3E-8250-208A2F5B20F3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B461B81C-067D-40F6-9444-E677108E857F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4EA06522-67ED-4105-A991-590CEBD119B1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1" name="Isosceles Triangle 30">
              <a:extLst>
                <a:ext uri="{FF2B5EF4-FFF2-40B4-BE49-F238E27FC236}">
                  <a16:creationId xmlns:a16="http://schemas.microsoft.com/office/drawing/2014/main" id="{ED37470B-CEF6-4B94-99E5-8EF4387C2AB3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2" name="Isosceles Triangle 18">
              <a:extLst>
                <a:ext uri="{FF2B5EF4-FFF2-40B4-BE49-F238E27FC236}">
                  <a16:creationId xmlns:a16="http://schemas.microsoft.com/office/drawing/2014/main" id="{2C5407BD-0ACA-4FEE-AE3A-21F006CD3160}"/>
                </a:ext>
              </a:extLst>
            </p:cNvPr>
            <p:cNvSpPr/>
            <p:nvPr/>
          </p:nvSpPr>
          <p:spPr>
            <a:xfrm rot="10799991">
              <a:off x="8" y="0"/>
              <a:ext cx="842592" cy="5666152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6E2D0EDB-480E-416D-934A-4F3D17C176E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07068" y="2404533"/>
            <a:ext cx="7766931" cy="1646304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54B69F5-FF98-49AB-A0E3-BA5FB0583EC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096895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22D875D-49E4-403C-AB8C-A860D28C808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C0740B-862A-4DA6-9CC9-139A0AEF09C2}" type="datetime1">
              <a:rPr lang="cs-CZ"/>
              <a:pPr lvl="0"/>
              <a:t>28.02.2023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C2056E8-FF37-439D-A1D9-5EB79415D8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7BE15FB-398F-4DF0-A1FC-A092D03F28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001B15-48C7-4A81-9890-A7C146457DA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62564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5B86B-AE46-4791-8269-49C6BF31FB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3403597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38D45-136A-40A0-9871-5014541428D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E6651-E2DD-4B1B-A929-4C1CB4B6BB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CC481A-8770-4633-A25B-5A99B40D0810}" type="datetime1">
              <a:rPr lang="cs-CZ"/>
              <a:pPr lvl="0"/>
              <a:t>28.02.2023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22524-951B-4212-BF6A-E2680F9B18B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6395E-2C67-422A-8F2C-49D63E0812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23F649-DCA6-4B6F-BC34-1E1F8467211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88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0BCE7-8E49-4618-ABBD-3FD530C007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2450BD8-3B1D-4E30-934A-BC445C6B5D3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66141" y="3632197"/>
            <a:ext cx="7224528" cy="381003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DD2714-A9FC-409B-9885-A64BC2988D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8055C5-7B1A-4D49-A283-205BA7E2FD0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BC3B62-9D7B-43E4-BFAD-F446866ACF2A}" type="datetime1">
              <a:rPr lang="cs-CZ"/>
              <a:pPr lvl="0"/>
              <a:t>28.02.2023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B34F79-5AF5-4C74-95B5-4C0A33BE1C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7E8099-B2B9-42AE-B839-3F6F9D35A7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995EDB-9EB2-4DC8-BF95-3CA46E37C5F1}" type="slidenum">
              <a:t>‹#›</a:t>
            </a:fld>
            <a:endParaRPr lang="cs-CZ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02470232-005F-4A1C-81A3-6B5FC468D259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CB8BCAAE-6245-4B65-BB94-AE67C7297CAD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  <a:endParaRPr lang="en-US" sz="1800" b="0" i="0" u="none" strike="noStrike" kern="1200" cap="none" spc="0" baseline="0">
              <a:solidFill>
                <a:srgbClr val="C0E474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6613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F6E6-D84F-4F89-8500-51809F8CD4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931990"/>
            <a:ext cx="8596667" cy="2595460"/>
          </a:xfrm>
        </p:spPr>
        <p:txBody>
          <a:bodyPr anchor="b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D1DA3-6E1D-4F05-96FA-C5A2170A719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04909-8FFF-44D7-B2E0-5E368FCAA27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B2A451-E744-4D74-8CCC-A79D2CBE7272}" type="datetime1">
              <a:rPr lang="cs-CZ"/>
              <a:pPr lvl="0"/>
              <a:t>28.02.2023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12711-1744-4102-833B-0CAC4ACF99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4D7AA-2DF9-4B7E-A544-95B83F50C5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E62B6D-BA46-4562-B6E0-1BF7BBDF50C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4A99C-1A9A-4A0C-90C0-CEA31C0D3A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24F7FBF-DFA0-4997-8CA7-C99E529F82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7F1ED10-0A7A-43C7-8EBB-08110B3CC8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885B69-8EB1-4734-9921-AC8DDDA664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914BDF-087B-48F8-BB09-D5A6EF4D7C49}" type="datetime1">
              <a:rPr lang="cs-CZ"/>
              <a:pPr lvl="0"/>
              <a:t>28.02.2023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45A46C-B405-455B-A82E-9689E620915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CF6CA3-A886-48B0-8695-5DEAE5A72E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83C27C-A54C-40F0-8BEA-2F38FDDFBCAD}" type="slidenum">
              <a:t>‹#›</a:t>
            </a:fld>
            <a:endParaRPr lang="cs-CZ"/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EA5E93AE-28D1-49EE-961D-F4B736E91C5C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D203E186-1C11-4D40-82F5-86B6F747E073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4448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1D21A-6764-477B-B4C8-F7FB60B536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609603"/>
            <a:ext cx="8588200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AD2512A-AF0F-45AE-978F-1BF4D8627EF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90C226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9BB06E0-EB44-4EC7-99A1-3EEB2DCF03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EC61A2-0E4E-452D-91F6-8459216CED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82781E-AB48-4B59-8865-02EEE94BEBAF}" type="datetime1">
              <a:rPr lang="cs-CZ"/>
              <a:pPr lvl="0"/>
              <a:t>28.02.2023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D6D9F0-FD7E-4C0A-A09F-39A8D7FA2E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7C08D7-4859-4A90-9991-5371EB67F4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4E3501-D299-4965-9124-BF5DDA47B1E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541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F1F4-7A9E-406F-A89C-465D053AF6F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B9C53-4E15-4DD7-A97D-73B0867DBAA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5FCBD-6B38-4347-9955-262794A4C8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C9FE9C-7B91-4D42-8BDB-428997DD0807}" type="datetime1">
              <a:rPr lang="cs-CZ"/>
              <a:pPr lvl="0"/>
              <a:t>28.02.2023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E091A-C242-4E58-84E7-806D2839EA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8B02E-F6EF-4782-B001-CDCECD3E29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3339CF-A417-4606-9379-140C1DF21A6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031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DF9007-13E7-4EC3-8279-BA023048CB0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967670" y="609603"/>
            <a:ext cx="1304739" cy="5251454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B92D9-7729-45DE-9CE3-C332B553CF0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77332" y="609603"/>
            <a:ext cx="7060146" cy="525145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D16F4-AE96-4AFA-96C2-A4E38CC27F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F20F77-4967-4A5C-A242-15F034B01FC4}" type="datetime1">
              <a:rPr lang="cs-CZ"/>
              <a:pPr lvl="0"/>
              <a:t>28.02.2023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179E0-9009-4BA3-84A7-767E355AC0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20F3B-29D1-4CC9-815F-7E0E5D4DA7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5E858C-A61B-4A86-BE5F-D44A147B4EA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33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A1506-7E34-4913-AD7B-FE3D8C180B9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538F1-DF1E-40C3-981B-447469CBC26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7B533-D2CB-46E4-A4C1-2DD3B0344B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28E652-518F-4CCC-96B3-A83608B77BE2}" type="datetime1">
              <a:rPr lang="cs-CZ"/>
              <a:pPr lvl="0"/>
              <a:t>28.02.2023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E048E-61B3-4FD8-BD2A-4D0ADCBA2B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717AC-0E06-41F7-A377-A9A8F586B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E6665D-E13B-469D-B814-814AD61E1D8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37942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6961-C188-433B-B100-EC1E5FC594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2700863"/>
            <a:ext cx="8596667" cy="1826578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0C326-7565-45CD-98E9-E6DB170003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4527450"/>
            <a:ext cx="8596667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0602A-C4C0-4FB6-991F-B7BB141E449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2EB890-FD7B-4FB4-95FC-ECE3E0311663}" type="datetime1">
              <a:rPr lang="cs-CZ"/>
              <a:pPr lvl="0"/>
              <a:t>28.02.2023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13021-90CD-46AA-96FB-09B02789979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917CB-2CD2-4E61-ACDF-2F4FF637DD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7542D9-D0B9-476B-85D8-8FEEC35CF56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21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D70B-15B9-42DF-B0AF-0715A7B358E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48097-7A01-4D3A-891B-1C444C731F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5CA59-1753-4773-93DA-BF811D678E7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89971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4395C-05BC-45DC-95DC-6C105D85DEC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6A4D3-2F92-4528-BF57-B68DB2276014}" type="datetime1">
              <a:rPr lang="cs-CZ"/>
              <a:pPr lvl="0"/>
              <a:t>28.02.2023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84509-9450-4E42-9694-514BF46AEF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2F6D4-7BEB-469B-9CA6-EDDA39F2FF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07FC8E-6B48-4353-BDB6-EEC4FA20B71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25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DE99-7241-4A29-971E-B2347B2C69E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1AA79-437C-4E96-8E7F-6F3115BF63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5741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F7FC3-2EBE-479A-8D39-7722FF7FE4B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75741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FC205-E9AE-4C11-A471-8F885913F91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088379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4226FD-4390-4118-80B9-8EE2AC97A23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088379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4DADA1-B673-4C5B-9E38-F5332DA5F1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5B7DC6-4004-45A9-BBF2-027D42C67F78}" type="datetime1">
              <a:rPr lang="cs-CZ"/>
              <a:pPr lvl="0"/>
              <a:t>28.02.2023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BE4633-9678-4609-AE81-897A06C5F0C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A85B01-41CE-4A77-ABF8-19E8E64BA8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B8822A-CE1E-489F-A9CC-765AE325CD2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03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0A64C-BDFC-4EC8-9599-6EEAC99D597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BFBEB-A50F-4FBA-8ED8-C4613EC06E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FBEECB-0AB2-4FC8-AD48-CD6CF2342314}" type="datetime1">
              <a:rPr lang="cs-CZ"/>
              <a:pPr lvl="0"/>
              <a:t>28.02.2023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49992-6061-42A7-8EB6-28982DEC655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9C708-70F5-4F6C-96A3-7FB8037FA1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C99F7F-B15A-4FD5-A1B1-656B4D6C1BE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65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0B9B64-DD33-4D40-9A9B-6D70099864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44636A-E7F1-4DDD-9E81-FF49ED4B1ECF}" type="datetime1">
              <a:rPr lang="cs-CZ"/>
              <a:pPr lvl="0"/>
              <a:t>28.02.2023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C73FAE-7AE6-4F48-8461-BF303329FE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04772-89EF-4DE4-BCDA-A0C3244851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EB578E-5258-46E2-9BFF-379A8B73E85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81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185A7-A5F1-439C-812B-1FC270DF8A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498601"/>
            <a:ext cx="3854525" cy="1278468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84CBF-EE4C-4C2E-B2E1-51FEFE10C7A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60457" y="514926"/>
            <a:ext cx="4513542" cy="55264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F6012-590D-414C-ACD1-0CAFEAAD4B3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2777069"/>
            <a:ext cx="3854525" cy="258445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73047-C35D-4BAB-85FE-E417BC12997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F94F62-B2C2-4B86-8BF9-81728F182B62}" type="datetime1">
              <a:rPr lang="cs-CZ"/>
              <a:pPr lvl="0"/>
              <a:t>28.02.2023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2AA3A-50EF-46AA-BEBE-3577918BC0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2D8FE-5EB4-44A8-B1D4-B7BCB3F88E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904E7-837E-476B-8296-164D3564673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44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8CF48-C6E7-4E17-8B9F-033761C788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4800600"/>
            <a:ext cx="8596667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50E297-C6EA-471B-90FC-35E2F9959C6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677332" y="609603"/>
            <a:ext cx="8596667" cy="3845719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EEE15-E4B3-4CB5-8434-4A635824A68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5367335"/>
            <a:ext cx="8596667" cy="674022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757AD-8EEA-4C30-87EF-33F2A79840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79E67F-0591-4D19-8D34-0B8882ADBAB8}" type="datetime1">
              <a:rPr lang="cs-CZ"/>
              <a:pPr lvl="0"/>
              <a:t>28.02.2023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9E15C-734C-4717-BDFA-6465361549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D059B-A460-4ADE-8A3F-CA4871ED82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EE0456-B7F8-4350-A3FA-0CAE20DB934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96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20DDF5ED-4A7F-4E95-AC06-86BDF486B403}"/>
              </a:ext>
            </a:extLst>
          </p:cNvPr>
          <p:cNvGrpSpPr/>
          <p:nvPr/>
        </p:nvGrpSpPr>
        <p:grpSpPr>
          <a:xfrm>
            <a:off x="0" y="-8467"/>
            <a:ext cx="12192005" cy="6866467"/>
            <a:chOff x="0" y="-8467"/>
            <a:chExt cx="12192005" cy="6866467"/>
          </a:xfrm>
        </p:grpSpPr>
        <p:cxnSp>
          <p:nvCxnSpPr>
            <p:cNvPr id="3" name="Straight Connector 19">
              <a:extLst>
                <a:ext uri="{FF2B5EF4-FFF2-40B4-BE49-F238E27FC236}">
                  <a16:creationId xmlns:a16="http://schemas.microsoft.com/office/drawing/2014/main" id="{8AB6884D-1782-4862-94AB-02F78B7B0A82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57C55B00-75CA-4010-8B57-B369E9210616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1766F64-4AD3-4C5E-9584-342DDD81677C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1FE82512-175C-47A9-A9CE-19408CFC06D7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1C2A787D-E1A9-4FC2-A557-8104B9EFE9B8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6348128A-C9A0-488C-906E-DAF8A9C3930A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9AC75192-CCC2-47B4-A227-C4BCEF69549C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A00370DB-CC64-4E6C-B3BE-E61E9559AD65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1" name="Isosceles Triangle 27">
              <a:extLst>
                <a:ext uri="{FF2B5EF4-FFF2-40B4-BE49-F238E27FC236}">
                  <a16:creationId xmlns:a16="http://schemas.microsoft.com/office/drawing/2014/main" id="{06C403B5-7E64-4FFF-9106-98F8277CA9C1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2" name="Isosceles Triangle 28">
              <a:extLst>
                <a:ext uri="{FF2B5EF4-FFF2-40B4-BE49-F238E27FC236}">
                  <a16:creationId xmlns:a16="http://schemas.microsoft.com/office/drawing/2014/main" id="{43D0632C-0834-4CA6-895A-6299A3D66BBF}"/>
                </a:ext>
              </a:extLst>
            </p:cNvPr>
            <p:cNvSpPr/>
            <p:nvPr/>
          </p:nvSpPr>
          <p:spPr>
            <a:xfrm>
              <a:off x="0" y="4013201"/>
              <a:ext cx="448732" cy="2844798"/>
            </a:xfrm>
            <a:custGeom>
              <a:avLst>
                <a:gd name="f8" fmla="val 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</p:grp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B3B8B07-EA39-4633-B78D-878C6ADB3A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E766040-6DDD-4B0D-9FB1-C2613CF1AF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2160590"/>
            <a:ext cx="8596667" cy="3880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F0BBC99-620C-45DA-91AE-10A77B0CF3A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205133" y="6041358"/>
            <a:ext cx="9119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fld id="{E885FCEE-2A25-421A-9430-91B64EACABEC}" type="datetime1">
              <a:rPr lang="cs-CZ"/>
              <a:pPr lvl="0"/>
              <a:t>28.02.2023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5A1EF32-85BA-4AE3-8DD8-9DE7D55DC4C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77332" y="6041358"/>
            <a:ext cx="629760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DAC4185-2F1A-4765-9DFB-03338F62B12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590659" y="6041358"/>
            <a:ext cx="6833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pPr lvl="0"/>
            <a:fld id="{11E98197-3FBF-49AE-8403-0576CEB12F5F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3600" b="0" i="0" u="none" strike="noStrike" kern="1200" cap="none" spc="0" baseline="0">
          <a:solidFill>
            <a:srgbClr val="90C226"/>
          </a:solidFill>
          <a:uFillTx/>
          <a:latin typeface="Trebuchet MS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800" b="0" i="0" u="none" strike="noStrike" kern="1200" cap="none" spc="0" baseline="0">
          <a:solidFill>
            <a:srgbClr val="404040"/>
          </a:solidFill>
          <a:uFillTx/>
          <a:latin typeface="Trebuchet MS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600" b="0" i="0" u="none" strike="noStrike" kern="1200" cap="none" spc="0" baseline="0">
          <a:solidFill>
            <a:srgbClr val="404040"/>
          </a:solidFill>
          <a:uFillTx/>
          <a:latin typeface="Trebuchet MS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400" b="0" i="0" u="none" strike="noStrike" kern="1200" cap="none" spc="0" baseline="0">
          <a:solidFill>
            <a:srgbClr val="404040"/>
          </a:solidFill>
          <a:uFillTx/>
          <a:latin typeface="Trebuchet MS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playlist?list=PLTYzSYF3EX3BNIVJkMpCE3vUDmUGvhEcy" TargetMode="External"/><Relationship Id="rId2" Type="http://schemas.openxmlformats.org/officeDocument/2006/relationships/hyperlink" Target="https://www.ksi.mff.cuni.cz/~peska/vyuka/ndbi021/2023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tandfonline.com/doi/full/10.1080/0144929X.2017.132214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tandfonline.com/doi/full/10.1080/0144929X.2017.132214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ngevoting.org/MB_V2_N3_Garland.pdf" TargetMode="External"/><Relationship Id="rId2" Type="http://schemas.openxmlformats.org/officeDocument/2006/relationships/hyperlink" Target="https://www.tandfonline.com/doi/full/10.1080/0144929X.2017.132214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sm.org/uploadi/editor/1368430817Hereshey_1993_The_Biasing_Effects_of_scale_checking.pdf" TargetMode="External"/><Relationship Id="rId2" Type="http://schemas.openxmlformats.org/officeDocument/2006/relationships/hyperlink" Target="https://www.tandfonline.com/doi/full/10.1080/0144929X.2017.132214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apers.ssrn.com/sol3/papers.cfm?abstract_id=2423064" TargetMode="External"/><Relationship Id="rId4" Type="http://schemas.openxmlformats.org/officeDocument/2006/relationships/hyperlink" Target="https://academic.oup.com/poq/article/79/1/145/2330061?login=tru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tandfonline.com/doi/full/10.1080/0144929X.2017.132214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hyperlink" Target="https://xamat.github.io/pubs/xamatriain_umap09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ssimilation_and_contrast_effects" TargetMode="External"/><Relationship Id="rId2" Type="http://schemas.openxmlformats.org/officeDocument/2006/relationships/hyperlink" Target="https://psycnet.apa.org/record/2001-01676-00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8.png"/><Relationship Id="rId21" Type="http://schemas.openxmlformats.org/officeDocument/2006/relationships/customXml" Target="../ink/ink9.xml"/><Relationship Id="rId34" Type="http://schemas.openxmlformats.org/officeDocument/2006/relationships/image" Target="../media/image18.png"/><Relationship Id="rId42" Type="http://schemas.openxmlformats.org/officeDocument/2006/relationships/image" Target="../media/image19.png"/><Relationship Id="rId47" Type="http://schemas.openxmlformats.org/officeDocument/2006/relationships/customXml" Target="../ink/ink22.xml"/><Relationship Id="rId50" Type="http://schemas.openxmlformats.org/officeDocument/2006/relationships/image" Target="../media/image60.png"/><Relationship Id="rId55" Type="http://schemas.openxmlformats.org/officeDocument/2006/relationships/customXml" Target="../ink/ink26.xml"/><Relationship Id="rId63" Type="http://schemas.openxmlformats.org/officeDocument/2006/relationships/image" Target="../media/image66.png"/><Relationship Id="rId68" Type="http://schemas.openxmlformats.org/officeDocument/2006/relationships/image" Target="../media/image69.png"/><Relationship Id="rId7" Type="http://schemas.openxmlformats.org/officeDocument/2006/relationships/customXml" Target="../ink/ink3.xml"/><Relationship Id="rId2" Type="http://schemas.openxmlformats.org/officeDocument/2006/relationships/image" Target="../media/image14.png"/><Relationship Id="rId16" Type="http://schemas.openxmlformats.org/officeDocument/2006/relationships/image" Target="../media/image42.png"/><Relationship Id="rId29" Type="http://schemas.openxmlformats.org/officeDocument/2006/relationships/image" Target="../media/image50.png"/><Relationship Id="rId11" Type="http://schemas.openxmlformats.org/officeDocument/2006/relationships/customXml" Target="../ink/ink5.xml"/><Relationship Id="rId24" Type="http://schemas.openxmlformats.org/officeDocument/2006/relationships/image" Target="../media/image47.png"/><Relationship Id="rId32" Type="http://schemas.openxmlformats.org/officeDocument/2006/relationships/customXml" Target="../ink/ink14.xml"/><Relationship Id="rId37" Type="http://schemas.openxmlformats.org/officeDocument/2006/relationships/customXml" Target="../ink/ink17.xml"/><Relationship Id="rId40" Type="http://schemas.openxmlformats.org/officeDocument/2006/relationships/image" Target="../media/image55.png"/><Relationship Id="rId45" Type="http://schemas.openxmlformats.org/officeDocument/2006/relationships/customXml" Target="../ink/ink21.xml"/><Relationship Id="rId53" Type="http://schemas.openxmlformats.org/officeDocument/2006/relationships/customXml" Target="../ink/ink25.xml"/><Relationship Id="rId58" Type="http://schemas.openxmlformats.org/officeDocument/2006/relationships/image" Target="../media/image64.png"/><Relationship Id="rId66" Type="http://schemas.openxmlformats.org/officeDocument/2006/relationships/image" Target="../media/image20.png"/><Relationship Id="rId5" Type="http://schemas.openxmlformats.org/officeDocument/2006/relationships/customXml" Target="../ink/ink2.xml"/><Relationship Id="rId61" Type="http://schemas.openxmlformats.org/officeDocument/2006/relationships/customXml" Target="../ink/ink29.xml"/><Relationship Id="rId19" Type="http://schemas.openxmlformats.org/officeDocument/2006/relationships/customXml" Target="../ink/ink8.xml"/><Relationship Id="rId14" Type="http://schemas.openxmlformats.org/officeDocument/2006/relationships/image" Target="../media/image41.png"/><Relationship Id="rId22" Type="http://schemas.openxmlformats.org/officeDocument/2006/relationships/image" Target="../media/image46.png"/><Relationship Id="rId27" Type="http://schemas.openxmlformats.org/officeDocument/2006/relationships/image" Target="../media/image17.png"/><Relationship Id="rId30" Type="http://schemas.openxmlformats.org/officeDocument/2006/relationships/customXml" Target="../ink/ink13.xml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../media/image59.png"/><Relationship Id="rId56" Type="http://schemas.openxmlformats.org/officeDocument/2006/relationships/image" Target="../media/image63.png"/><Relationship Id="rId64" Type="http://schemas.openxmlformats.org/officeDocument/2006/relationships/customXml" Target="../ink/ink31.xml"/><Relationship Id="rId8" Type="http://schemas.openxmlformats.org/officeDocument/2006/relationships/image" Target="../media/image38.png"/><Relationship Id="rId51" Type="http://schemas.openxmlformats.org/officeDocument/2006/relationships/customXml" Target="../ink/ink24.xml"/><Relationship Id="rId3" Type="http://schemas.openxmlformats.org/officeDocument/2006/relationships/customXml" Target="../ink/ink1.xml"/><Relationship Id="rId12" Type="http://schemas.openxmlformats.org/officeDocument/2006/relationships/image" Target="../media/image40.png"/><Relationship Id="rId17" Type="http://schemas.openxmlformats.org/officeDocument/2006/relationships/image" Target="../media/image15.png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54.png"/><Relationship Id="rId46" Type="http://schemas.openxmlformats.org/officeDocument/2006/relationships/image" Target="../media/image58.png"/><Relationship Id="rId59" Type="http://schemas.openxmlformats.org/officeDocument/2006/relationships/customXml" Target="../ink/ink28.xml"/><Relationship Id="rId67" Type="http://schemas.openxmlformats.org/officeDocument/2006/relationships/customXml" Target="../ink/ink32.xml"/><Relationship Id="rId20" Type="http://schemas.openxmlformats.org/officeDocument/2006/relationships/image" Target="../media/image45.png"/><Relationship Id="rId41" Type="http://schemas.openxmlformats.org/officeDocument/2006/relationships/customXml" Target="../ink/ink19.xml"/><Relationship Id="rId54" Type="http://schemas.openxmlformats.org/officeDocument/2006/relationships/image" Target="../media/image62.png"/><Relationship Id="rId62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5" Type="http://schemas.openxmlformats.org/officeDocument/2006/relationships/customXml" Target="../ink/ink7.xml"/><Relationship Id="rId23" Type="http://schemas.openxmlformats.org/officeDocument/2006/relationships/customXml" Target="../ink/ink10.xml"/><Relationship Id="rId28" Type="http://schemas.openxmlformats.org/officeDocument/2006/relationships/customXml" Target="../ink/ink12.xml"/><Relationship Id="rId36" Type="http://schemas.openxmlformats.org/officeDocument/2006/relationships/image" Target="../media/image53.png"/><Relationship Id="rId49" Type="http://schemas.openxmlformats.org/officeDocument/2006/relationships/customXml" Target="../ink/ink23.xml"/><Relationship Id="rId57" Type="http://schemas.openxmlformats.org/officeDocument/2006/relationships/customXml" Target="../ink/ink27.xml"/><Relationship Id="rId10" Type="http://schemas.openxmlformats.org/officeDocument/2006/relationships/image" Target="../media/image39.png"/><Relationship Id="rId31" Type="http://schemas.openxmlformats.org/officeDocument/2006/relationships/image" Target="../media/image51.png"/><Relationship Id="rId44" Type="http://schemas.openxmlformats.org/officeDocument/2006/relationships/image" Target="../media/image57.png"/><Relationship Id="rId52" Type="http://schemas.openxmlformats.org/officeDocument/2006/relationships/image" Target="../media/image61.png"/><Relationship Id="rId60" Type="http://schemas.openxmlformats.org/officeDocument/2006/relationships/image" Target="../media/image65.png"/><Relationship Id="rId65" Type="http://schemas.openxmlformats.org/officeDocument/2006/relationships/image" Target="../media/image67.png"/><Relationship Id="rId4" Type="http://schemas.openxmlformats.org/officeDocument/2006/relationships/image" Target="../media/image36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16.png"/><Relationship Id="rId39" Type="http://schemas.openxmlformats.org/officeDocument/2006/relationships/customXml" Target="../ink/ink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3" Type="http://schemas.openxmlformats.org/officeDocument/2006/relationships/image" Target="../media/image22.png"/><Relationship Id="rId7" Type="http://schemas.openxmlformats.org/officeDocument/2006/relationships/image" Target="../media/image7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.xml"/><Relationship Id="rId5" Type="http://schemas.openxmlformats.org/officeDocument/2006/relationships/image" Target="../media/image72.png"/><Relationship Id="rId4" Type="http://schemas.openxmlformats.org/officeDocument/2006/relationships/customXml" Target="../ink/ink33.xml"/><Relationship Id="rId9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xamat.github.io/pubs/xamatriain_umap09.pdf" TargetMode="External"/><Relationship Id="rId7" Type="http://schemas.openxmlformats.org/officeDocument/2006/relationships/image" Target="../media/image6.emf"/><Relationship Id="rId2" Type="http://schemas.openxmlformats.org/officeDocument/2006/relationships/hyperlink" Target="https://www.tandfonline.com/doi/full/10.1080/0144929X.2017.132214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l.acm.org/doi/10.1145/3523227.3551479" TargetMode="External"/><Relationship Id="rId5" Type="http://schemas.openxmlformats.org/officeDocument/2006/relationships/hyperlink" Target="http://ceur-ws.org/Vol-997/umap2013_lbr_7.pdf" TargetMode="External"/><Relationship Id="rId4" Type="http://schemas.openxmlformats.org/officeDocument/2006/relationships/hyperlink" Target="https://journals.sagepub.com/doi/10.1177/001316440426867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ndfonline.com/doi/full/10.1080/0144929X.2017.132214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B24C58-DF87-49B4-B107-68CBE6432341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cs-CZ" dirty="0"/>
              <a:t>NDBI021, Lecture 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D25FE9-1794-4F26-B8FC-4C9B940B98E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53984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/>
              <a:t>User preferences, 2/1 ZK+Z, </a:t>
            </a:r>
          </a:p>
          <a:p>
            <a:pPr lvl="0"/>
            <a:r>
              <a:rPr lang="cs-CZ" dirty="0"/>
              <a:t>Tue 14:00 – 15:30 S7</a:t>
            </a:r>
          </a:p>
          <a:p>
            <a:pPr lvl="0"/>
            <a:r>
              <a:rPr lang="cs-CZ" dirty="0"/>
              <a:t>Tue 15:30 – 17:10 S7 (starting 2nd week)</a:t>
            </a:r>
          </a:p>
          <a:p>
            <a:pPr lvl="0"/>
            <a:r>
              <a:rPr lang="cs-CZ" i="1" dirty="0">
                <a:hlinkClick r:id="rId2"/>
              </a:rPr>
              <a:t>https://www.ksi.mff.cuni.cz/~peska/vyuka/ndbi021/2023/</a:t>
            </a:r>
            <a:endParaRPr lang="cs-CZ" i="1" dirty="0"/>
          </a:p>
          <a:p>
            <a:pPr lvl="0"/>
            <a:r>
              <a:rPr lang="cs-CZ" i="1" dirty="0">
                <a:hlinkClick r:id="rId3"/>
              </a:rPr>
              <a:t>https://youtube.com/playlist?list=PLTYzSYF3EX3BNIVJkMpCE3vUDmUGvhEcy</a:t>
            </a:r>
            <a:r>
              <a:rPr lang="cs-CZ" i="1" dirty="0"/>
              <a:t> </a:t>
            </a:r>
          </a:p>
        </p:txBody>
      </p:sp>
      <p:pic>
        <p:nvPicPr>
          <p:cNvPr id="4" name="Picture 2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0" y="6112375"/>
            <a:ext cx="1837650" cy="60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izuální styl MFF UK | Matematicko-fyzikální fakult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0" y="5965234"/>
            <a:ext cx="2477477" cy="8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2091" y="6345793"/>
            <a:ext cx="221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https://ksi.mff.cuni.cz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how scale influence behavior?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89"/>
            <a:ext cx="9260752" cy="45524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How rating scale influence user rating behavior?</a:t>
            </a:r>
            <a:br>
              <a:rPr lang="cs-CZ" dirty="0"/>
            </a:br>
            <a:r>
              <a:rPr lang="cs-CZ" sz="1100" dirty="0">
                <a:hlinkClick r:id="rId2"/>
              </a:rPr>
              <a:t>https://www.tandfonline.com/doi/full/10.1080/0144929X.2017.1322145</a:t>
            </a:r>
            <a:r>
              <a:rPr lang="cs-CZ" sz="1100" dirty="0"/>
              <a:t> 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/>
              <a:t>Granularity of the rating scale: how different rating scales correlate on real-world services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359299"/>
              </p:ext>
            </p:extLst>
          </p:nvPr>
        </p:nvGraphicFramePr>
        <p:xfrm>
          <a:off x="677333" y="3439971"/>
          <a:ext cx="7977382" cy="2580252"/>
        </p:xfrm>
        <a:graphic>
          <a:graphicData uri="http://schemas.openxmlformats.org/drawingml/2006/table">
            <a:tbl>
              <a:tblPr/>
              <a:tblGrid>
                <a:gridCol w="1139626">
                  <a:extLst>
                    <a:ext uri="{9D8B030D-6E8A-4147-A177-3AD203B41FA5}">
                      <a16:colId xmlns:a16="http://schemas.microsoft.com/office/drawing/2014/main" val="1860165970"/>
                    </a:ext>
                  </a:extLst>
                </a:gridCol>
                <a:gridCol w="1139626">
                  <a:extLst>
                    <a:ext uri="{9D8B030D-6E8A-4147-A177-3AD203B41FA5}">
                      <a16:colId xmlns:a16="http://schemas.microsoft.com/office/drawing/2014/main" val="1339048892"/>
                    </a:ext>
                  </a:extLst>
                </a:gridCol>
                <a:gridCol w="1139626">
                  <a:extLst>
                    <a:ext uri="{9D8B030D-6E8A-4147-A177-3AD203B41FA5}">
                      <a16:colId xmlns:a16="http://schemas.microsoft.com/office/drawing/2014/main" val="3615440990"/>
                    </a:ext>
                  </a:extLst>
                </a:gridCol>
                <a:gridCol w="1139626">
                  <a:extLst>
                    <a:ext uri="{9D8B030D-6E8A-4147-A177-3AD203B41FA5}">
                      <a16:colId xmlns:a16="http://schemas.microsoft.com/office/drawing/2014/main" val="1249237644"/>
                    </a:ext>
                  </a:extLst>
                </a:gridCol>
                <a:gridCol w="1139626">
                  <a:extLst>
                    <a:ext uri="{9D8B030D-6E8A-4147-A177-3AD203B41FA5}">
                      <a16:colId xmlns:a16="http://schemas.microsoft.com/office/drawing/2014/main" val="2966968904"/>
                    </a:ext>
                  </a:extLst>
                </a:gridCol>
                <a:gridCol w="1139626">
                  <a:extLst>
                    <a:ext uri="{9D8B030D-6E8A-4147-A177-3AD203B41FA5}">
                      <a16:colId xmlns:a16="http://schemas.microsoft.com/office/drawing/2014/main" val="869206034"/>
                    </a:ext>
                  </a:extLst>
                </a:gridCol>
                <a:gridCol w="1139626">
                  <a:extLst>
                    <a:ext uri="{9D8B030D-6E8A-4147-A177-3AD203B41FA5}">
                      <a16:colId xmlns:a16="http://schemas.microsoft.com/office/drawing/2014/main" val="3444029380"/>
                    </a:ext>
                  </a:extLst>
                </a:gridCol>
              </a:tblGrid>
              <a:tr h="234570"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effectLst/>
                        </a:rPr>
                        <a:t> </a:t>
                      </a:r>
                    </a:p>
                  </a:txBody>
                  <a:tcPr marL="66822" marR="66822" marT="33411" marB="334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effectLst/>
                        </a:rPr>
                        <a:t> </a:t>
                      </a:r>
                    </a:p>
                  </a:txBody>
                  <a:tcPr marL="66822" marR="66822" marT="33411" marB="334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effectLst/>
                        </a:rPr>
                        <a:t>Cricketer</a:t>
                      </a:r>
                    </a:p>
                  </a:txBody>
                  <a:tcPr marL="66822" marR="66822" marT="33411" marB="334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effectLst/>
                        </a:rPr>
                        <a:t>Filmeter</a:t>
                      </a:r>
                    </a:p>
                  </a:txBody>
                  <a:tcPr marL="66822" marR="66822" marT="33411" marB="334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effectLst/>
                        </a:rPr>
                        <a:t>FilmCrave</a:t>
                      </a:r>
                    </a:p>
                  </a:txBody>
                  <a:tcPr marL="66822" marR="66822" marT="33411" marB="334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effectLst/>
                        </a:rPr>
                        <a:t>IMDb</a:t>
                      </a:r>
                    </a:p>
                  </a:txBody>
                  <a:tcPr marL="66822" marR="66822" marT="33411" marB="334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effectLst/>
                        </a:rPr>
                        <a:t>MovieLens</a:t>
                      </a:r>
                    </a:p>
                  </a:txBody>
                  <a:tcPr marL="66822" marR="66822" marT="33411" marB="334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580670"/>
                  </a:ext>
                </a:extLst>
              </a:tr>
              <a:tr h="410498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Criticker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Pearson Correlation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1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0.791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0.943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0.944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0.946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842010"/>
                  </a:ext>
                </a:extLst>
              </a:tr>
              <a:tr h="410498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Filmeter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Pearson Correlation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0.791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1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0.783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0.767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0.740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446292"/>
                  </a:ext>
                </a:extLst>
              </a:tr>
              <a:tr h="410498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FilmCrave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Pearson Correlation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0.943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0.783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1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0.934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0.915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506930"/>
                  </a:ext>
                </a:extLst>
              </a:tr>
              <a:tr h="410498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IMDb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Pearson Correlation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0.944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0.767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0.934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1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0.933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102030"/>
                  </a:ext>
                </a:extLst>
              </a:tr>
              <a:tr h="410498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MovieLens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Pearson Correlation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0.946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0.740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0.915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effectLst/>
                        </a:rPr>
                        <a:t>0.933</a:t>
                      </a:r>
                      <a:r>
                        <a:rPr lang="en-US" sz="1300" baseline="30000" dirty="0">
                          <a:effectLst/>
                        </a:rPr>
                        <a:t>a</a:t>
                      </a:r>
                      <a:endParaRPr lang="en-US" sz="1300" dirty="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effectLst/>
                        </a:rPr>
                        <a:t>1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276994"/>
                  </a:ext>
                </a:extLst>
              </a:tr>
            </a:tbl>
          </a:graphicData>
        </a:graphic>
      </p:graphicFrame>
      <p:pic>
        <p:nvPicPr>
          <p:cNvPr id="1026" name="Picture 2" descr="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615" y="3439971"/>
            <a:ext cx="3195972" cy="281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00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how scale influence behavior?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89"/>
            <a:ext cx="9260752" cy="45524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How rating scale influence user rating behavior?</a:t>
            </a:r>
            <a:br>
              <a:rPr lang="cs-CZ" dirty="0"/>
            </a:br>
            <a:r>
              <a:rPr lang="cs-CZ" sz="1100" dirty="0">
                <a:hlinkClick r:id="rId2"/>
              </a:rPr>
              <a:t>https://www.tandfonline.com/doi/full/10.1080/0144929X.2017.1322145</a:t>
            </a:r>
            <a:r>
              <a:rPr lang="cs-CZ" sz="1100" dirty="0"/>
              <a:t> 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/>
              <a:t>Granularity of the rating scale: same site with different rating scales implemented: how the results differ?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Note the average</a:t>
            </a:r>
          </a:p>
        </p:txBody>
      </p:sp>
      <p:pic>
        <p:nvPicPr>
          <p:cNvPr id="2050" name="Picture 2" descr="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48" y="3660261"/>
            <a:ext cx="4430796" cy="264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448" y="3523903"/>
            <a:ext cx="2514551" cy="205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75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how scale influence behavior?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89"/>
            <a:ext cx="9774100" cy="45524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How rating scale influence user rating behavior?</a:t>
            </a:r>
            <a:br>
              <a:rPr lang="cs-CZ" dirty="0"/>
            </a:br>
            <a:r>
              <a:rPr lang="cs-CZ" sz="1100" dirty="0">
                <a:hlinkClick r:id="rId2"/>
              </a:rPr>
              <a:t>https://www.tandfonline.com/doi/full/10.1080/0144929X.2017.1322145</a:t>
            </a:r>
            <a:r>
              <a:rPr lang="cs-CZ" sz="1100" dirty="0"/>
              <a:t> 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/>
              <a:t>Neutral point</a:t>
            </a:r>
          </a:p>
          <a:p>
            <a:pPr lvl="2">
              <a:lnSpc>
                <a:spcPct val="90000"/>
              </a:lnSpc>
            </a:pPr>
            <a:r>
              <a:rPr lang="cs-CZ" dirty="0">
                <a:hlinkClick r:id="rId3"/>
              </a:rPr>
              <a:t>https://www.rangevoting.org/MB_V2_N3_Garland.pdf</a:t>
            </a:r>
            <a:r>
              <a:rPr lang="cs-CZ" dirty="0"/>
              <a:t> :</a:t>
            </a:r>
          </a:p>
          <a:p>
            <a:pPr lvl="3">
              <a:lnSpc>
                <a:spcPct val="90000"/>
              </a:lnSpc>
            </a:pPr>
            <a:r>
              <a:rPr lang="en-US" dirty="0">
                <a:latin typeface="+mn-lt"/>
              </a:rPr>
              <a:t>some respondents may choose the midpoint in order to provide a less negative answer, because of a social desirability bias</a:t>
            </a:r>
            <a:endParaRPr lang="cs-CZ" dirty="0">
              <a:latin typeface="+mn-lt"/>
            </a:endParaRPr>
          </a:p>
          <a:p>
            <a:pPr lvl="3">
              <a:lnSpc>
                <a:spcPct val="90000"/>
              </a:lnSpc>
            </a:pPr>
            <a:r>
              <a:rPr lang="en-US" dirty="0">
                <a:latin typeface="+mn-lt"/>
              </a:rPr>
              <a:t>rating scales with no midpoint force the real indifferent to make a choice, causing a distortion towards higher or lower answers</a:t>
            </a:r>
            <a:endParaRPr lang="cs-CZ" dirty="0">
              <a:latin typeface="+mn-lt"/>
            </a:endParaRPr>
          </a:p>
          <a:p>
            <a:pPr lvl="2">
              <a:lnSpc>
                <a:spcPct val="90000"/>
              </a:lnSpc>
            </a:pPr>
            <a:r>
              <a:rPr lang="en-US" dirty="0"/>
              <a:t>10.1016/j.ijresmar.2010.02.004</a:t>
            </a:r>
            <a:r>
              <a:rPr lang="cs-CZ" dirty="0"/>
              <a:t>: </a:t>
            </a:r>
          </a:p>
          <a:p>
            <a:pPr lvl="3">
              <a:lnSpc>
                <a:spcPct val="90000"/>
              </a:lnSpc>
            </a:pPr>
            <a:r>
              <a:rPr lang="en-US" dirty="0">
                <a:latin typeface="+mn-lt"/>
              </a:rPr>
              <a:t>with neutral points in the rating scale, we will have less extreme responses and higher ratings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0613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how scale influence behavior?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89"/>
            <a:ext cx="9774100" cy="45524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How rating scale influence user rating behavior?</a:t>
            </a:r>
            <a:br>
              <a:rPr lang="cs-CZ" dirty="0"/>
            </a:br>
            <a:r>
              <a:rPr lang="cs-CZ" sz="1100" dirty="0">
                <a:hlinkClick r:id="rId2"/>
              </a:rPr>
              <a:t>https://www.tandfonline.com/doi/full/10.1080/0144929X.2017.1322145</a:t>
            </a:r>
            <a:r>
              <a:rPr lang="cs-CZ" sz="1100" dirty="0"/>
              <a:t> 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/>
              <a:t>Labels</a:t>
            </a:r>
          </a:p>
          <a:p>
            <a:pPr lvl="2">
              <a:lnSpc>
                <a:spcPct val="90000"/>
              </a:lnSpc>
            </a:pPr>
            <a:r>
              <a:rPr lang="cs-CZ" dirty="0">
                <a:latin typeface="+mn-lt"/>
                <a:hlinkClick r:id="rId3"/>
              </a:rPr>
              <a:t>http://www.websm.org/uploadi/editor/1368430817Hereshey_1993_The_Biasing_Effects_of_scale_checking.pdf</a:t>
            </a:r>
            <a:r>
              <a:rPr lang="cs-CZ" dirty="0">
                <a:latin typeface="+mn-lt"/>
              </a:rPr>
              <a:t> : Ordering of labels could matter</a:t>
            </a:r>
          </a:p>
          <a:p>
            <a:pPr lvl="3">
              <a:lnSpc>
                <a:spcPct val="90000"/>
              </a:lnSpc>
            </a:pPr>
            <a:r>
              <a:rPr lang="en-US" dirty="0">
                <a:latin typeface="+mn-lt"/>
              </a:rPr>
              <a:t> collected students’ attitudes towards their college</a:t>
            </a:r>
            <a:endParaRPr lang="cs-CZ" dirty="0">
              <a:latin typeface="+mn-lt"/>
            </a:endParaRPr>
          </a:p>
          <a:p>
            <a:pPr lvl="3">
              <a:lnSpc>
                <a:spcPct val="90000"/>
              </a:lnSpc>
            </a:pPr>
            <a:r>
              <a:rPr lang="en-US" dirty="0">
                <a:latin typeface="+mn-lt"/>
              </a:rPr>
              <a:t> ‘strongly agree’, ‘agree’, ‘undecided’, ‘disagree’ and ‘strongly disagree’ and opposite order, </a:t>
            </a:r>
            <a:endParaRPr lang="cs-CZ" dirty="0">
              <a:latin typeface="+mn-lt"/>
            </a:endParaRPr>
          </a:p>
          <a:p>
            <a:pPr lvl="3">
              <a:lnSpc>
                <a:spcPct val="90000"/>
              </a:lnSpc>
            </a:pPr>
            <a:r>
              <a:rPr lang="en-US" dirty="0">
                <a:latin typeface="+mn-lt"/>
              </a:rPr>
              <a:t>first scale resulted in a significantly greater degree of agreement</a:t>
            </a:r>
            <a:r>
              <a:rPr lang="en-US" dirty="0" smtClean="0">
                <a:latin typeface="+mn-lt"/>
              </a:rPr>
              <a:t>.</a:t>
            </a:r>
            <a:endParaRPr lang="cs-CZ" dirty="0" smtClean="0">
              <a:latin typeface="+mn-lt"/>
            </a:endParaRPr>
          </a:p>
          <a:p>
            <a:pPr lvl="3">
              <a:lnSpc>
                <a:spcPct val="90000"/>
              </a:lnSpc>
            </a:pPr>
            <a:r>
              <a:rPr lang="cs-CZ" dirty="0" smtClean="0">
                <a:latin typeface="+mn-lt"/>
              </a:rPr>
              <a:t>Presentation bias / primacy effect?</a:t>
            </a:r>
            <a:endParaRPr lang="cs-CZ" dirty="0">
              <a:latin typeface="+mn-lt"/>
            </a:endParaRPr>
          </a:p>
          <a:p>
            <a:pPr lvl="2">
              <a:lnSpc>
                <a:spcPct val="90000"/>
              </a:lnSpc>
            </a:pPr>
            <a:r>
              <a:rPr lang="cs-CZ" dirty="0">
                <a:latin typeface="+mn-lt"/>
                <a:hlinkClick r:id="rId4"/>
              </a:rPr>
              <a:t>https://academic.oup.com/poq/article/79/1/145/2330061?login=true</a:t>
            </a:r>
            <a:r>
              <a:rPr lang="cs-CZ" dirty="0">
                <a:latin typeface="+mn-lt"/>
              </a:rPr>
              <a:t> :</a:t>
            </a:r>
          </a:p>
          <a:p>
            <a:pPr lvl="3">
              <a:lnSpc>
                <a:spcPct val="90000"/>
              </a:lnSpc>
            </a:pPr>
            <a:r>
              <a:rPr lang="cs-CZ" dirty="0">
                <a:latin typeface="+mn-lt"/>
              </a:rPr>
              <a:t>Using 11-point likert scale (0 – 10 vs. 10-0), significant bias towards left side</a:t>
            </a:r>
          </a:p>
          <a:p>
            <a:pPr lvl="2">
              <a:lnSpc>
                <a:spcPct val="90000"/>
              </a:lnSpc>
            </a:pPr>
            <a:r>
              <a:rPr lang="cs-CZ" dirty="0">
                <a:latin typeface="+mn-lt"/>
                <a:hlinkClick r:id="rId5"/>
              </a:rPr>
              <a:t>https://papers.ssrn.com/sol3/papers.cfm?abstract_id=2423064</a:t>
            </a:r>
            <a:r>
              <a:rPr lang="cs-CZ" dirty="0">
                <a:latin typeface="+mn-lt"/>
              </a:rPr>
              <a:t> (label</a:t>
            </a:r>
            <a:r>
              <a:rPr lang="en-US" dirty="0">
                <a:latin typeface="+mn-lt"/>
              </a:rPr>
              <a:t>’s</a:t>
            </a:r>
            <a:r>
              <a:rPr lang="cs-CZ" dirty="0">
                <a:latin typeface="+mn-lt"/>
              </a:rPr>
              <a:t> value matters)</a:t>
            </a:r>
          </a:p>
          <a:p>
            <a:pPr lvl="3">
              <a:lnSpc>
                <a:spcPct val="90000"/>
              </a:lnSpc>
            </a:pPr>
            <a:r>
              <a:rPr lang="cs-CZ" dirty="0">
                <a:latin typeface="+mn-lt"/>
              </a:rPr>
              <a:t>If negative labels are used (e.g. -4,.., 4), it is perceived more negatively (vs. 1,...,9)</a:t>
            </a:r>
          </a:p>
          <a:p>
            <a:pPr lvl="3">
              <a:lnSpc>
                <a:spcPct val="90000"/>
              </a:lnSpc>
            </a:pPr>
            <a:r>
              <a:rPr lang="cs-CZ" sz="1000" dirty="0"/>
              <a:t>-4,.., 4 produces more positive evaluations than 1,...,9</a:t>
            </a:r>
            <a:endParaRPr lang="cs-CZ" dirty="0">
              <a:latin typeface="+mn-lt"/>
            </a:endParaRPr>
          </a:p>
          <a:p>
            <a:pPr lvl="1">
              <a:lnSpc>
                <a:spcPct val="90000"/>
              </a:lnSpc>
            </a:pP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0322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how scale influence behavior?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89"/>
            <a:ext cx="9774100" cy="45524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How rating scale influence user rating behavior?</a:t>
            </a:r>
            <a:br>
              <a:rPr lang="cs-CZ" dirty="0"/>
            </a:br>
            <a:r>
              <a:rPr lang="cs-CZ" sz="1100" dirty="0">
                <a:hlinkClick r:id="rId2"/>
              </a:rPr>
              <a:t>https://www.tandfonline.com/doi/full/10.1080/0144929X.2017.1322145</a:t>
            </a:r>
            <a:r>
              <a:rPr lang="cs-CZ" sz="1100" dirty="0"/>
              <a:t> 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/>
              <a:t>You have 2*, 3* and 4* out of five star chart, how will you translate it to other rating schemes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Translation differs, but there are some similar outcomes</a:t>
            </a:r>
          </a:p>
          <a:p>
            <a:pPr lvl="1">
              <a:lnSpc>
                <a:spcPct val="90000"/>
              </a:lnSpc>
            </a:pPr>
            <a:endParaRPr lang="cs-CZ" dirty="0">
              <a:latin typeface="+mn-lt"/>
            </a:endParaRPr>
          </a:p>
        </p:txBody>
      </p:sp>
      <p:pic>
        <p:nvPicPr>
          <p:cNvPr id="3074" name="Picture 2" descr="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80" y="3526523"/>
            <a:ext cx="5783178" cy="323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694" y="3896584"/>
            <a:ext cx="3195972" cy="281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240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how scale influence behavior?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89"/>
            <a:ext cx="9774100" cy="45524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Summary: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Be very careful while changing GUI or using external feedback </a:t>
            </a:r>
            <a:r>
              <a:rPr lang="cs-CZ" dirty="0" smtClean="0"/>
              <a:t>data</a:t>
            </a:r>
          </a:p>
          <a:p>
            <a:pPr lvl="2">
              <a:lnSpc>
                <a:spcPct val="90000"/>
              </a:lnSpc>
            </a:pPr>
            <a:r>
              <a:rPr lang="cs-CZ" dirty="0" smtClean="0"/>
              <a:t>Some transformation may be necessary</a:t>
            </a:r>
          </a:p>
          <a:p>
            <a:pPr lvl="1">
              <a:lnSpc>
                <a:spcPct val="90000"/>
              </a:lnSpc>
            </a:pPr>
            <a:endParaRPr lang="cs-CZ" dirty="0"/>
          </a:p>
          <a:p>
            <a:pPr lvl="2">
              <a:lnSpc>
                <a:spcPct val="90000"/>
              </a:lnSpc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39435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how much inconsistent it can be?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796717"/>
            <a:ext cx="9421173" cy="49163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hlinkClick r:id="rId2"/>
              </a:rPr>
              <a:t>https://xamat.github.io/pubs/xamatriain_umap09.pdf</a:t>
            </a:r>
            <a:r>
              <a:rPr lang="cs-CZ" dirty="0"/>
              <a:t> </a:t>
            </a:r>
          </a:p>
          <a:p>
            <a:pPr>
              <a:lnSpc>
                <a:spcPct val="90000"/>
              </a:lnSpc>
            </a:pPr>
            <a:r>
              <a:rPr lang="cs-CZ" dirty="0"/>
              <a:t>Netflix dataset, both popular &amp; unpopular movies</a:t>
            </a:r>
          </a:p>
          <a:p>
            <a:pPr>
              <a:lnSpc>
                <a:spcPct val="90000"/>
              </a:lnSpc>
            </a:pPr>
            <a:r>
              <a:rPr lang="cs-CZ" dirty="0"/>
              <a:t>Three trials, 5-scale rating + unseen of 100 movies: 1-&gt;2 at least one day apart, 2-&gt;3 at least 14 days apart, different ordering of items (random -&gt; popular -&gt; random)</a:t>
            </a:r>
          </a:p>
          <a:p>
            <a:pPr>
              <a:lnSpc>
                <a:spcPct val="90000"/>
              </a:lnSpc>
            </a:pP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087512"/>
            <a:ext cx="8006132" cy="3642783"/>
          </a:xfrm>
          <a:prstGeom prst="rect">
            <a:avLst/>
          </a:prstGeom>
        </p:spPr>
      </p:pic>
      <p:sp>
        <p:nvSpPr>
          <p:cNvPr id="6" name="Flowchart: Sequential Access Storage 5"/>
          <p:cNvSpPr/>
          <p:nvPr/>
        </p:nvSpPr>
        <p:spPr>
          <a:xfrm flipH="1">
            <a:off x="8294328" y="3761874"/>
            <a:ext cx="2766703" cy="1772652"/>
          </a:xfrm>
          <a:prstGeom prst="flowChartMagneticTap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Usually, rating differs just by one point; mediocre movies more unstable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28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how much inconsistent it can be?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796717"/>
            <a:ext cx="9421173" cy="49163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A</a:t>
            </a:r>
            <a:r>
              <a:rPr lang="en-US" dirty="0" err="1"/>
              <a:t>ssimilation</a:t>
            </a:r>
            <a:r>
              <a:rPr lang="en-US" dirty="0"/>
              <a:t>/</a:t>
            </a:r>
            <a:r>
              <a:rPr lang="cs-CZ" dirty="0"/>
              <a:t>C</a:t>
            </a:r>
            <a:r>
              <a:rPr lang="en-US" dirty="0" err="1"/>
              <a:t>ontrast</a:t>
            </a:r>
            <a:r>
              <a:rPr lang="en-US" dirty="0"/>
              <a:t> effect</a:t>
            </a:r>
            <a:r>
              <a:rPr lang="cs-CZ" dirty="0"/>
              <a:t> on sequence of ratings</a:t>
            </a:r>
          </a:p>
          <a:p>
            <a:pPr>
              <a:lnSpc>
                <a:spcPct val="90000"/>
              </a:lnSpc>
            </a:pPr>
            <a:r>
              <a:rPr lang="cs-CZ" dirty="0">
                <a:hlinkClick r:id="rId2"/>
              </a:rPr>
              <a:t>https://psycnet.apa.org/record/2001-01676-002</a:t>
            </a:r>
            <a:endParaRPr lang="cs-CZ" dirty="0"/>
          </a:p>
          <a:p>
            <a:pPr>
              <a:lnSpc>
                <a:spcPct val="90000"/>
              </a:lnSpc>
            </a:pPr>
            <a:r>
              <a:rPr lang="cs-CZ" dirty="0">
                <a:hlinkClick r:id="rId3"/>
              </a:rPr>
              <a:t>https://en.wikipedia.org/wiki/Assimilation_and_contrast_effects</a:t>
            </a:r>
            <a:r>
              <a:rPr lang="cs-CZ" dirty="0"/>
              <a:t>  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Main findings: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 user is likely to give a lower rating to an item if the preceding one deserved a very high evaluation. </a:t>
            </a:r>
            <a:endParaRPr lang="cs-CZ" dirty="0"/>
          </a:p>
          <a:p>
            <a:pPr lvl="2">
              <a:lnSpc>
                <a:spcPct val="90000"/>
              </a:lnSpc>
            </a:pPr>
            <a:r>
              <a:rPr lang="en-US" dirty="0"/>
              <a:t>However, if successive items are comparable in their ratings, the user is likely to assimilate the second item to the preceding one and give the same rating to both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3075" y="-1"/>
            <a:ext cx="2638926" cy="453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36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how much inconsistent it can be?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r>
              <a:rPr lang="cs-CZ" dirty="0">
                <a:solidFill>
                  <a:srgbClr val="333333"/>
                </a:solidFill>
                <a:latin typeface="Arial" pitchFamily="34"/>
              </a:rPr>
              <a:t/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89"/>
            <a:ext cx="9774100" cy="45524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Summary: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Test </a:t>
            </a:r>
            <a:r>
              <a:rPr lang="cs-CZ" dirty="0"/>
              <a:t>robustness of your models against small rating variations (as they may be slightly unstable)</a:t>
            </a:r>
          </a:p>
          <a:p>
            <a:pPr lvl="1">
              <a:lnSpc>
                <a:spcPct val="90000"/>
              </a:lnSpc>
            </a:pPr>
            <a:endParaRPr lang="cs-CZ" dirty="0"/>
          </a:p>
          <a:p>
            <a:pPr lvl="2">
              <a:lnSpc>
                <a:spcPct val="90000"/>
              </a:lnSpc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904714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other variants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285999"/>
            <a:ext cx="9421173" cy="44270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Explicit comparison of items / groups of items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Never seen outside of preference elicitation models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And one dating app...</a:t>
            </a:r>
          </a:p>
          <a:p>
            <a:pPr lvl="1">
              <a:lnSpc>
                <a:spcPct val="90000"/>
              </a:lnSpc>
            </a:pPr>
            <a:r>
              <a:rPr lang="cs-CZ" b="1" i="1" dirty="0"/>
              <a:t>May be fun for users -&gt; higher engagement</a:t>
            </a:r>
            <a:r>
              <a:rPr lang="cs-CZ" dirty="0"/>
              <a:t>... </a:t>
            </a:r>
            <a:r>
              <a:rPr lang="cs-CZ" dirty="0">
                <a:solidFill>
                  <a:srgbClr val="FF0000"/>
                </a:solidFill>
              </a:rPr>
              <a:t>But only for </a:t>
            </a:r>
            <a:r>
              <a:rPr lang="cs-CZ" dirty="0" err="1">
                <a:solidFill>
                  <a:srgbClr val="FF0000"/>
                </a:solidFill>
              </a:rPr>
              <a:t>specific</a:t>
            </a:r>
            <a:r>
              <a:rPr lang="cs-CZ" dirty="0">
                <a:solidFill>
                  <a:srgbClr val="FF0000"/>
                </a:solidFill>
              </a:rPr>
              <a:t> use-</a:t>
            </a:r>
            <a:r>
              <a:rPr lang="cs-CZ" dirty="0" err="1">
                <a:solidFill>
                  <a:srgbClr val="FF0000"/>
                </a:solidFill>
              </a:rPr>
              <a:t>cases</a:t>
            </a:r>
            <a:endParaRPr lang="cs-CZ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cs-CZ" dirty="0"/>
              <a:t>Explicit rating of item</a:t>
            </a:r>
            <a:r>
              <a:rPr lang="en-US" dirty="0"/>
              <a:t>’s attributes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Multimodal rating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Not frequent, but relevant for well</a:t>
            </a:r>
            <a:r>
              <a:rPr lang="cs-CZ" dirty="0"/>
              <a:t>-</a:t>
            </a:r>
            <a:r>
              <a:rPr lang="en-US" dirty="0"/>
              <a:t>defined</a:t>
            </a:r>
            <a:r>
              <a:rPr lang="cs-CZ" dirty="0"/>
              <a:t> cases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Booking.com </a:t>
            </a:r>
            <a:r>
              <a:rPr lang="cs-CZ" dirty="0" err="1"/>
              <a:t>example</a:t>
            </a:r>
            <a:endParaRPr lang="cs-CZ" dirty="0"/>
          </a:p>
          <a:p>
            <a:pPr lvl="2">
              <a:lnSpc>
                <a:spcPct val="90000"/>
              </a:lnSpc>
            </a:pPr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dirty="0" err="1"/>
              <a:t>have</a:t>
            </a:r>
            <a:r>
              <a:rPr lang="cs-CZ" dirty="0"/>
              <a:t> to map to „</a:t>
            </a:r>
            <a:r>
              <a:rPr lang="cs-CZ" dirty="0" err="1"/>
              <a:t>attributes</a:t>
            </a:r>
            <a:r>
              <a:rPr lang="cs-CZ" dirty="0"/>
              <a:t>“ as </a:t>
            </a:r>
            <a:r>
              <a:rPr lang="cs-CZ" dirty="0" err="1"/>
              <a:t>defined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item</a:t>
            </a:r>
            <a:endParaRPr lang="cs-CZ" dirty="0"/>
          </a:p>
          <a:p>
            <a:pPr>
              <a:lnSpc>
                <a:spcPct val="90000"/>
              </a:lnSpc>
            </a:pPr>
            <a:r>
              <a:rPr lang="cs-CZ" dirty="0" err="1"/>
              <a:t>Writing</a:t>
            </a:r>
            <a:r>
              <a:rPr lang="cs-CZ" dirty="0"/>
              <a:t> a </a:t>
            </a:r>
            <a:r>
              <a:rPr lang="cs-CZ" dirty="0" err="1"/>
              <a:t>review</a:t>
            </a:r>
            <a:r>
              <a:rPr lang="cs-CZ" dirty="0"/>
              <a:t> (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really</a:t>
            </a:r>
            <a:r>
              <a:rPr lang="cs-CZ" dirty="0"/>
              <a:t> explicit feedback?)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Emotion</a:t>
            </a:r>
            <a:r>
              <a:rPr lang="cs-CZ" dirty="0"/>
              <a:t>/polarity </a:t>
            </a:r>
            <a:r>
              <a:rPr lang="cs-CZ" dirty="0" err="1"/>
              <a:t>detection</a:t>
            </a:r>
            <a:r>
              <a:rPr lang="cs-CZ" dirty="0"/>
              <a:t>, </a:t>
            </a:r>
            <a:r>
              <a:rPr lang="cs-CZ" dirty="0" err="1"/>
              <a:t>feature</a:t>
            </a:r>
            <a:r>
              <a:rPr lang="cs-CZ" dirty="0"/>
              <a:t> </a:t>
            </a:r>
            <a:r>
              <a:rPr lang="cs-CZ" dirty="0" err="1"/>
              <a:t>detection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 err="1"/>
              <a:t>Details</a:t>
            </a:r>
            <a:r>
              <a:rPr lang="cs-CZ" dirty="0"/>
              <a:t> </a:t>
            </a:r>
            <a:r>
              <a:rPr lang="cs-CZ" dirty="0" err="1"/>
              <a:t>maybe</a:t>
            </a:r>
            <a:r>
              <a:rPr lang="cs-CZ" dirty="0"/>
              <a:t> </a:t>
            </a:r>
            <a:r>
              <a:rPr lang="cs-CZ" dirty="0" err="1"/>
              <a:t>later</a:t>
            </a:r>
            <a:r>
              <a:rPr lang="cs-CZ" dirty="0"/>
              <a:t> –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enough</a:t>
            </a:r>
            <a:r>
              <a:rPr lang="cs-CZ" dirty="0"/>
              <a:t> </a:t>
            </a:r>
            <a:r>
              <a:rPr lang="cs-CZ" dirty="0" err="1"/>
              <a:t>time</a:t>
            </a: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9394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7054B7-1A25-423C-A4AB-C516AF96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How to express user preferences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0B7B522-197F-44BD-91DA-B6143A0D23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Feedback variants for users</a:t>
            </a:r>
          </a:p>
        </p:txBody>
      </p:sp>
    </p:spTree>
    <p:extLst>
      <p:ext uri="{BB962C8B-B14F-4D97-AF65-F5344CB8AC3E}">
        <p14:creationId xmlns:p14="http://schemas.microsoft.com/office/powerpoint/2010/main" val="1090999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1F4B0-A5F3-454F-957C-60171D0717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0F44F-E14E-4ABE-BAD9-C30173A3A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930398"/>
            <a:ext cx="8933011" cy="4144414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cs-CZ" sz="2800" b="1" dirty="0">
              <a:solidFill>
                <a:srgbClr val="0070C0"/>
              </a:solidFill>
            </a:endParaRPr>
          </a:p>
          <a:p>
            <a:pPr marL="0" lvl="0" indent="0" algn="ctr">
              <a:buNone/>
            </a:pPr>
            <a:endParaRPr lang="cs-CZ" sz="2800" b="1" dirty="0">
              <a:solidFill>
                <a:srgbClr val="0070C0"/>
              </a:solidFill>
            </a:endParaRPr>
          </a:p>
          <a:p>
            <a:pPr marL="0" lvl="0" indent="0" algn="ctr">
              <a:buNone/>
            </a:pPr>
            <a:r>
              <a:rPr lang="cs-CZ" sz="2800" b="1" dirty="0">
                <a:solidFill>
                  <a:srgbClr val="0070C0"/>
                </a:solidFill>
              </a:rPr>
              <a:t>How </a:t>
            </a:r>
            <a:r>
              <a:rPr lang="cs-CZ" sz="2800" b="1" dirty="0" err="1">
                <a:solidFill>
                  <a:srgbClr val="0070C0"/>
                </a:solidFill>
              </a:rPr>
              <a:t>does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the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industry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feel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about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that</a:t>
            </a:r>
            <a:r>
              <a:rPr lang="cs-CZ" sz="2800" b="1" dirty="0">
                <a:solidFill>
                  <a:srgbClr val="0070C0"/>
                </a:solidFill>
              </a:rPr>
              <a:t>?</a:t>
            </a:r>
          </a:p>
          <a:p>
            <a:pPr marL="0" lvl="0" indent="0">
              <a:buNone/>
            </a:pPr>
            <a:endParaRPr lang="cs-CZ" dirty="0"/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9603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1F4B0-A5F3-454F-957C-60171D0717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 in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industry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0F44F-E14E-4ABE-BAD9-C30173A3A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930398"/>
            <a:ext cx="8933011" cy="4144414"/>
          </a:xfrm>
        </p:spPr>
        <p:txBody>
          <a:bodyPr>
            <a:normAutofit/>
          </a:bodyPr>
          <a:lstStyle/>
          <a:p>
            <a:pPr lvl="0"/>
            <a:endParaRPr lang="cs-CZ" dirty="0"/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17C03017-E2CC-4468-AD06-D9D6E3FAE58D}"/>
              </a:ext>
            </a:extLst>
          </p:cNvPr>
          <p:cNvGrpSpPr/>
          <p:nvPr/>
        </p:nvGrpSpPr>
        <p:grpSpPr>
          <a:xfrm>
            <a:off x="237839" y="1599978"/>
            <a:ext cx="11716321" cy="2600688"/>
            <a:chOff x="321304" y="2440890"/>
            <a:chExt cx="11716321" cy="2600688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DA7AC497-714E-484A-977E-C1D5955FC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398" y="2440890"/>
              <a:ext cx="11660227" cy="2600688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Rukopis 5">
                  <a:extLst>
                    <a:ext uri="{FF2B5EF4-FFF2-40B4-BE49-F238E27FC236}">
                      <a16:creationId xmlns:a16="http://schemas.microsoft.com/office/drawing/2014/main" id="{585084C9-782A-4AEC-BADA-BF4626C91696}"/>
                    </a:ext>
                  </a:extLst>
                </p14:cNvPr>
                <p14:cNvContentPartPr/>
                <p14:nvPr/>
              </p14:nvContentPartPr>
              <p14:xfrm>
                <a:off x="321304" y="3912471"/>
                <a:ext cx="1437840" cy="536760"/>
              </p14:xfrm>
            </p:contentPart>
          </mc:Choice>
          <mc:Fallback xmlns="">
            <p:pic>
              <p:nvPicPr>
                <p:cNvPr id="6" name="Rukopis 5">
                  <a:extLst>
                    <a:ext uri="{FF2B5EF4-FFF2-40B4-BE49-F238E27FC236}">
                      <a16:creationId xmlns:a16="http://schemas.microsoft.com/office/drawing/2014/main" id="{585084C9-782A-4AEC-BADA-BF4626C9169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2304" y="3903831"/>
                  <a:ext cx="1455480" cy="5544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7D45BA4E-8AF5-430D-A98E-3B41D7E6CBC2}"/>
                </a:ext>
              </a:extLst>
            </p:cNvPr>
            <p:cNvGrpSpPr/>
            <p:nvPr/>
          </p:nvGrpSpPr>
          <p:grpSpPr>
            <a:xfrm>
              <a:off x="7867264" y="2741751"/>
              <a:ext cx="2790360" cy="505080"/>
              <a:chOff x="7867264" y="2741751"/>
              <a:chExt cx="2790360" cy="505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7" name="Rukopis 6">
                    <a:extLst>
                      <a:ext uri="{FF2B5EF4-FFF2-40B4-BE49-F238E27FC236}">
                        <a16:creationId xmlns:a16="http://schemas.microsoft.com/office/drawing/2014/main" id="{BB95E576-35B7-4DCC-A9E0-9A8E3F33892D}"/>
                      </a:ext>
                    </a:extLst>
                  </p14:cNvPr>
                  <p14:cNvContentPartPr/>
                  <p14:nvPr/>
                </p14:nvContentPartPr>
                <p14:xfrm>
                  <a:off x="7867264" y="2763711"/>
                  <a:ext cx="886680" cy="483120"/>
                </p14:xfrm>
              </p:contentPart>
            </mc:Choice>
            <mc:Fallback xmlns="">
              <p:pic>
                <p:nvPicPr>
                  <p:cNvPr id="7" name="Rukopis 6">
                    <a:extLst>
                      <a:ext uri="{FF2B5EF4-FFF2-40B4-BE49-F238E27FC236}">
                        <a16:creationId xmlns:a16="http://schemas.microsoft.com/office/drawing/2014/main" id="{BB95E576-35B7-4DCC-A9E0-9A8E3F33892D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7858624" y="2754711"/>
                    <a:ext cx="904320" cy="500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8" name="Rukopis 7">
                    <a:extLst>
                      <a:ext uri="{FF2B5EF4-FFF2-40B4-BE49-F238E27FC236}">
                        <a16:creationId xmlns:a16="http://schemas.microsoft.com/office/drawing/2014/main" id="{443C44AA-8CC5-4300-99B8-E9C37A612BED}"/>
                      </a:ext>
                    </a:extLst>
                  </p14:cNvPr>
                  <p14:cNvContentPartPr/>
                  <p14:nvPr/>
                </p14:nvContentPartPr>
                <p14:xfrm>
                  <a:off x="8707144" y="2741751"/>
                  <a:ext cx="961560" cy="447840"/>
                </p14:xfrm>
              </p:contentPart>
            </mc:Choice>
            <mc:Fallback xmlns="">
              <p:pic>
                <p:nvPicPr>
                  <p:cNvPr id="8" name="Rukopis 7">
                    <a:extLst>
                      <a:ext uri="{FF2B5EF4-FFF2-40B4-BE49-F238E27FC236}">
                        <a16:creationId xmlns:a16="http://schemas.microsoft.com/office/drawing/2014/main" id="{443C44AA-8CC5-4300-99B8-E9C37A612BED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8698504" y="2732751"/>
                    <a:ext cx="979200" cy="46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9" name="Rukopis 8">
                    <a:extLst>
                      <a:ext uri="{FF2B5EF4-FFF2-40B4-BE49-F238E27FC236}">
                        <a16:creationId xmlns:a16="http://schemas.microsoft.com/office/drawing/2014/main" id="{44DD0441-0866-4370-B46E-77031296811B}"/>
                      </a:ext>
                    </a:extLst>
                  </p14:cNvPr>
                  <p14:cNvContentPartPr/>
                  <p14:nvPr/>
                </p14:nvContentPartPr>
                <p14:xfrm>
                  <a:off x="9779584" y="2753271"/>
                  <a:ext cx="878040" cy="436680"/>
                </p14:xfrm>
              </p:contentPart>
            </mc:Choice>
            <mc:Fallback xmlns="">
              <p:pic>
                <p:nvPicPr>
                  <p:cNvPr id="9" name="Rukopis 8">
                    <a:extLst>
                      <a:ext uri="{FF2B5EF4-FFF2-40B4-BE49-F238E27FC236}">
                        <a16:creationId xmlns:a16="http://schemas.microsoft.com/office/drawing/2014/main" id="{44DD0441-0866-4370-B46E-77031296811B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9770944" y="2744271"/>
                    <a:ext cx="895680" cy="4543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Rukopis 10">
                  <a:extLst>
                    <a:ext uri="{FF2B5EF4-FFF2-40B4-BE49-F238E27FC236}">
                      <a16:creationId xmlns:a16="http://schemas.microsoft.com/office/drawing/2014/main" id="{23C9A03E-7656-4E89-BEA5-F7846099B6DA}"/>
                    </a:ext>
                  </a:extLst>
                </p14:cNvPr>
                <p14:cNvContentPartPr/>
                <p14:nvPr/>
              </p14:nvContentPartPr>
              <p14:xfrm>
                <a:off x="4958824" y="3221631"/>
                <a:ext cx="1332000" cy="692640"/>
              </p14:xfrm>
            </p:contentPart>
          </mc:Choice>
          <mc:Fallback xmlns="">
            <p:pic>
              <p:nvPicPr>
                <p:cNvPr id="11" name="Rukopis 10">
                  <a:extLst>
                    <a:ext uri="{FF2B5EF4-FFF2-40B4-BE49-F238E27FC236}">
                      <a16:creationId xmlns:a16="http://schemas.microsoft.com/office/drawing/2014/main" id="{23C9A03E-7656-4E89-BEA5-F7846099B6D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50184" y="3212991"/>
                  <a:ext cx="1349640" cy="71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Rukopis 11">
                  <a:extLst>
                    <a:ext uri="{FF2B5EF4-FFF2-40B4-BE49-F238E27FC236}">
                      <a16:creationId xmlns:a16="http://schemas.microsoft.com/office/drawing/2014/main" id="{47C37AD4-56BD-48B9-BB3A-05210E60C565}"/>
                    </a:ext>
                  </a:extLst>
                </p14:cNvPr>
                <p14:cNvContentPartPr/>
                <p14:nvPr/>
              </p14:nvContentPartPr>
              <p14:xfrm>
                <a:off x="10816384" y="3155391"/>
                <a:ext cx="558000" cy="360"/>
              </p14:xfrm>
            </p:contentPart>
          </mc:Choice>
          <mc:Fallback xmlns="">
            <p:pic>
              <p:nvPicPr>
                <p:cNvPr id="12" name="Rukopis 11">
                  <a:extLst>
                    <a:ext uri="{FF2B5EF4-FFF2-40B4-BE49-F238E27FC236}">
                      <a16:creationId xmlns:a16="http://schemas.microsoft.com/office/drawing/2014/main" id="{47C37AD4-56BD-48B9-BB3A-05210E60C56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807384" y="3146391"/>
                  <a:ext cx="5756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Skupina 28">
            <a:extLst>
              <a:ext uri="{FF2B5EF4-FFF2-40B4-BE49-F238E27FC236}">
                <a16:creationId xmlns:a16="http://schemas.microsoft.com/office/drawing/2014/main" id="{0B1F5042-17AD-4567-B01A-033E109D42DF}"/>
              </a:ext>
            </a:extLst>
          </p:cNvPr>
          <p:cNvGrpSpPr/>
          <p:nvPr/>
        </p:nvGrpSpPr>
        <p:grpSpPr>
          <a:xfrm>
            <a:off x="293933" y="4239054"/>
            <a:ext cx="3757558" cy="2037936"/>
            <a:chOff x="338484" y="4584239"/>
            <a:chExt cx="3757558" cy="203793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Rukopis 12">
                  <a:extLst>
                    <a:ext uri="{FF2B5EF4-FFF2-40B4-BE49-F238E27FC236}">
                      <a16:creationId xmlns:a16="http://schemas.microsoft.com/office/drawing/2014/main" id="{FB07EDFA-3F70-49A3-AE81-9AF8FCECADD3}"/>
                    </a:ext>
                  </a:extLst>
                </p14:cNvPr>
                <p14:cNvContentPartPr/>
                <p14:nvPr/>
              </p14:nvContentPartPr>
              <p14:xfrm>
                <a:off x="2954704" y="6154911"/>
                <a:ext cx="360" cy="360"/>
              </p14:xfrm>
            </p:contentPart>
          </mc:Choice>
          <mc:Fallback xmlns="">
            <p:pic>
              <p:nvPicPr>
                <p:cNvPr id="13" name="Rukopis 12">
                  <a:extLst>
                    <a:ext uri="{FF2B5EF4-FFF2-40B4-BE49-F238E27FC236}">
                      <a16:creationId xmlns:a16="http://schemas.microsoft.com/office/drawing/2014/main" id="{FB07EDFA-3F70-49A3-AE81-9AF8FCECADD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945704" y="614591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DC8355DF-589D-4004-AE67-1909C059C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38484" y="4584239"/>
              <a:ext cx="1337195" cy="2037936"/>
            </a:xfrm>
            <a:prstGeom prst="rect">
              <a:avLst/>
            </a:prstGeom>
          </p:spPr>
        </p:pic>
        <p:pic>
          <p:nvPicPr>
            <p:cNvPr id="18" name="Obrázek 17">
              <a:extLst>
                <a:ext uri="{FF2B5EF4-FFF2-40B4-BE49-F238E27FC236}">
                  <a16:creationId xmlns:a16="http://schemas.microsoft.com/office/drawing/2014/main" id="{A672307E-AD10-4DD1-BC88-CEF1169A0A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l="79741"/>
            <a:stretch/>
          </p:blipFill>
          <p:spPr>
            <a:xfrm>
              <a:off x="1929718" y="5538756"/>
              <a:ext cx="1818042" cy="809738"/>
            </a:xfrm>
            <a:prstGeom prst="rect">
              <a:avLst/>
            </a:prstGeom>
          </p:spPr>
        </p:pic>
        <p:pic>
          <p:nvPicPr>
            <p:cNvPr id="20" name="Obrázek 19">
              <a:extLst>
                <a:ext uri="{FF2B5EF4-FFF2-40B4-BE49-F238E27FC236}">
                  <a16:creationId xmlns:a16="http://schemas.microsoft.com/office/drawing/2014/main" id="{38792272-CB7F-4490-AB13-D00E049BC8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r="74563"/>
            <a:stretch/>
          </p:blipFill>
          <p:spPr>
            <a:xfrm>
              <a:off x="1813365" y="4646709"/>
              <a:ext cx="2282677" cy="809738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" name="Rukopis 20">
                  <a:extLst>
                    <a:ext uri="{FF2B5EF4-FFF2-40B4-BE49-F238E27FC236}">
                      <a16:creationId xmlns:a16="http://schemas.microsoft.com/office/drawing/2014/main" id="{1B95569A-856C-4C42-AA95-EF9E332FE531}"/>
                    </a:ext>
                  </a:extLst>
                </p14:cNvPr>
                <p14:cNvContentPartPr/>
                <p14:nvPr/>
              </p14:nvContentPartPr>
              <p14:xfrm>
                <a:off x="2698024" y="5118111"/>
                <a:ext cx="1070280" cy="34200"/>
              </p14:xfrm>
            </p:contentPart>
          </mc:Choice>
          <mc:Fallback xmlns="">
            <p:pic>
              <p:nvPicPr>
                <p:cNvPr id="21" name="Rukopis 20">
                  <a:extLst>
                    <a:ext uri="{FF2B5EF4-FFF2-40B4-BE49-F238E27FC236}">
                      <a16:creationId xmlns:a16="http://schemas.microsoft.com/office/drawing/2014/main" id="{1B95569A-856C-4C42-AA95-EF9E332FE53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89384" y="5109111"/>
                  <a:ext cx="1087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2" name="Rukopis 21">
                  <a:extLst>
                    <a:ext uri="{FF2B5EF4-FFF2-40B4-BE49-F238E27FC236}">
                      <a16:creationId xmlns:a16="http://schemas.microsoft.com/office/drawing/2014/main" id="{C865E006-D9E4-4A08-8CD6-07B79A23F8BC}"/>
                    </a:ext>
                  </a:extLst>
                </p14:cNvPr>
                <p14:cNvContentPartPr/>
                <p14:nvPr/>
              </p14:nvContentPartPr>
              <p14:xfrm>
                <a:off x="2731864" y="5385591"/>
                <a:ext cx="892080" cy="360"/>
              </p14:xfrm>
            </p:contentPart>
          </mc:Choice>
          <mc:Fallback xmlns="">
            <p:pic>
              <p:nvPicPr>
                <p:cNvPr id="22" name="Rukopis 21">
                  <a:extLst>
                    <a:ext uri="{FF2B5EF4-FFF2-40B4-BE49-F238E27FC236}">
                      <a16:creationId xmlns:a16="http://schemas.microsoft.com/office/drawing/2014/main" id="{C865E006-D9E4-4A08-8CD6-07B79A23F8B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722864" y="5376951"/>
                  <a:ext cx="909720" cy="18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491424DA-41D7-4280-A553-496EE8D21AD7}"/>
                </a:ext>
              </a:extLst>
            </p:cNvPr>
            <p:cNvGrpSpPr/>
            <p:nvPr/>
          </p:nvGrpSpPr>
          <p:grpSpPr>
            <a:xfrm>
              <a:off x="2014744" y="5540751"/>
              <a:ext cx="1565280" cy="469440"/>
              <a:chOff x="2014744" y="5540751"/>
              <a:chExt cx="1565280" cy="469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23" name="Rukopis 22">
                    <a:extLst>
                      <a:ext uri="{FF2B5EF4-FFF2-40B4-BE49-F238E27FC236}">
                        <a16:creationId xmlns:a16="http://schemas.microsoft.com/office/drawing/2014/main" id="{D0D9EED9-EAE2-48D2-A011-F98CF0C89D73}"/>
                      </a:ext>
                    </a:extLst>
                  </p14:cNvPr>
                  <p14:cNvContentPartPr/>
                  <p14:nvPr/>
                </p14:nvContentPartPr>
                <p14:xfrm>
                  <a:off x="2014744" y="5540751"/>
                  <a:ext cx="1565280" cy="291960"/>
                </p14:xfrm>
              </p:contentPart>
            </mc:Choice>
            <mc:Fallback xmlns="">
              <p:pic>
                <p:nvPicPr>
                  <p:cNvPr id="23" name="Rukopis 22">
                    <a:extLst>
                      <a:ext uri="{FF2B5EF4-FFF2-40B4-BE49-F238E27FC236}">
                        <a16:creationId xmlns:a16="http://schemas.microsoft.com/office/drawing/2014/main" id="{D0D9EED9-EAE2-48D2-A011-F98CF0C89D73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2005744" y="5531751"/>
                    <a:ext cx="1582920" cy="30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24" name="Rukopis 23">
                    <a:extLst>
                      <a:ext uri="{FF2B5EF4-FFF2-40B4-BE49-F238E27FC236}">
                        <a16:creationId xmlns:a16="http://schemas.microsoft.com/office/drawing/2014/main" id="{76FDC020-EE70-43AA-9E48-0492C7F5CD68}"/>
                      </a:ext>
                    </a:extLst>
                  </p14:cNvPr>
                  <p14:cNvContentPartPr/>
                  <p14:nvPr/>
                </p14:nvContentPartPr>
                <p14:xfrm>
                  <a:off x="2542144" y="6009831"/>
                  <a:ext cx="874440" cy="360"/>
                </p14:xfrm>
              </p:contentPart>
            </mc:Choice>
            <mc:Fallback xmlns="">
              <p:pic>
                <p:nvPicPr>
                  <p:cNvPr id="24" name="Rukopis 23">
                    <a:extLst>
                      <a:ext uri="{FF2B5EF4-FFF2-40B4-BE49-F238E27FC236}">
                        <a16:creationId xmlns:a16="http://schemas.microsoft.com/office/drawing/2014/main" id="{76FDC020-EE70-43AA-9E48-0492C7F5CD68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2533144" y="6001191"/>
                    <a:ext cx="89208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46" name="Skupina 45">
            <a:extLst>
              <a:ext uri="{FF2B5EF4-FFF2-40B4-BE49-F238E27FC236}">
                <a16:creationId xmlns:a16="http://schemas.microsoft.com/office/drawing/2014/main" id="{88DA2DB4-3487-45E1-A1E8-1A2F61171059}"/>
              </a:ext>
            </a:extLst>
          </p:cNvPr>
          <p:cNvGrpSpPr/>
          <p:nvPr/>
        </p:nvGrpSpPr>
        <p:grpSpPr>
          <a:xfrm>
            <a:off x="4498396" y="4166594"/>
            <a:ext cx="7455764" cy="713786"/>
            <a:chOff x="4498396" y="4166594"/>
            <a:chExt cx="7455764" cy="713786"/>
          </a:xfrm>
        </p:grpSpPr>
        <p:pic>
          <p:nvPicPr>
            <p:cNvPr id="28" name="Obrázek 27">
              <a:extLst>
                <a:ext uri="{FF2B5EF4-FFF2-40B4-BE49-F238E27FC236}">
                  <a16:creationId xmlns:a16="http://schemas.microsoft.com/office/drawing/2014/main" id="{C11F0EC4-9E9D-4F0B-AC6A-83AACD158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4498396" y="4166594"/>
              <a:ext cx="7455764" cy="713786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0" name="Rukopis 29">
                  <a:extLst>
                    <a:ext uri="{FF2B5EF4-FFF2-40B4-BE49-F238E27FC236}">
                      <a16:creationId xmlns:a16="http://schemas.microsoft.com/office/drawing/2014/main" id="{EE987095-45CB-4E5A-8C30-DBD94B2251E0}"/>
                    </a:ext>
                  </a:extLst>
                </p14:cNvPr>
                <p14:cNvContentPartPr/>
                <p14:nvPr/>
              </p14:nvContentPartPr>
              <p14:xfrm>
                <a:off x="10423984" y="4325751"/>
                <a:ext cx="695160" cy="424800"/>
              </p14:xfrm>
            </p:contentPart>
          </mc:Choice>
          <mc:Fallback xmlns="">
            <p:pic>
              <p:nvPicPr>
                <p:cNvPr id="30" name="Rukopis 29">
                  <a:extLst>
                    <a:ext uri="{FF2B5EF4-FFF2-40B4-BE49-F238E27FC236}">
                      <a16:creationId xmlns:a16="http://schemas.microsoft.com/office/drawing/2014/main" id="{EE987095-45CB-4E5A-8C30-DBD94B2251E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414984" y="4317111"/>
                  <a:ext cx="71280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3" name="Rukopis 32">
                  <a:extLst>
                    <a:ext uri="{FF2B5EF4-FFF2-40B4-BE49-F238E27FC236}">
                      <a16:creationId xmlns:a16="http://schemas.microsoft.com/office/drawing/2014/main" id="{77EAF586-991C-4D57-AAB1-DF44E3342A9E}"/>
                    </a:ext>
                  </a:extLst>
                </p14:cNvPr>
                <p14:cNvContentPartPr/>
                <p14:nvPr/>
              </p14:nvContentPartPr>
              <p14:xfrm>
                <a:off x="9745744" y="4782591"/>
                <a:ext cx="512640" cy="46080"/>
              </p14:xfrm>
            </p:contentPart>
          </mc:Choice>
          <mc:Fallback xmlns="">
            <p:pic>
              <p:nvPicPr>
                <p:cNvPr id="33" name="Rukopis 32">
                  <a:extLst>
                    <a:ext uri="{FF2B5EF4-FFF2-40B4-BE49-F238E27FC236}">
                      <a16:creationId xmlns:a16="http://schemas.microsoft.com/office/drawing/2014/main" id="{77EAF586-991C-4D57-AAB1-DF44E3342A9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736744" y="4773951"/>
                  <a:ext cx="53028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Skupina 44">
            <a:extLst>
              <a:ext uri="{FF2B5EF4-FFF2-40B4-BE49-F238E27FC236}">
                <a16:creationId xmlns:a16="http://schemas.microsoft.com/office/drawing/2014/main" id="{C95BD3D3-E45D-445C-BC11-4D51A2A79561}"/>
              </a:ext>
            </a:extLst>
          </p:cNvPr>
          <p:cNvGrpSpPr/>
          <p:nvPr/>
        </p:nvGrpSpPr>
        <p:grpSpPr>
          <a:xfrm>
            <a:off x="4498396" y="5099937"/>
            <a:ext cx="2048521" cy="1231634"/>
            <a:chOff x="4463703" y="5157997"/>
            <a:chExt cx="2048521" cy="123163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Rukopis 25">
                  <a:extLst>
                    <a:ext uri="{FF2B5EF4-FFF2-40B4-BE49-F238E27FC236}">
                      <a16:creationId xmlns:a16="http://schemas.microsoft.com/office/drawing/2014/main" id="{74BC3B8B-E19D-4A3D-95B5-8D54DCDF1527}"/>
                    </a:ext>
                  </a:extLst>
                </p14:cNvPr>
                <p14:cNvContentPartPr/>
                <p14:nvPr/>
              </p14:nvContentPartPr>
              <p14:xfrm>
                <a:off x="6511864" y="6389271"/>
                <a:ext cx="360" cy="360"/>
              </p14:xfrm>
            </p:contentPart>
          </mc:Choice>
          <mc:Fallback xmlns="">
            <p:pic>
              <p:nvPicPr>
                <p:cNvPr id="26" name="Rukopis 25">
                  <a:extLst>
                    <a:ext uri="{FF2B5EF4-FFF2-40B4-BE49-F238E27FC236}">
                      <a16:creationId xmlns:a16="http://schemas.microsoft.com/office/drawing/2014/main" id="{74BC3B8B-E19D-4A3D-95B5-8D54DCDF152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02864" y="63802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4" name="Rukopis 33">
                  <a:extLst>
                    <a:ext uri="{FF2B5EF4-FFF2-40B4-BE49-F238E27FC236}">
                      <a16:creationId xmlns:a16="http://schemas.microsoft.com/office/drawing/2014/main" id="{B99462E6-8CCE-47C6-9E61-EA93FCA2C8EB}"/>
                    </a:ext>
                  </a:extLst>
                </p14:cNvPr>
                <p14:cNvContentPartPr/>
                <p14:nvPr/>
              </p14:nvContentPartPr>
              <p14:xfrm>
                <a:off x="5675584" y="5865471"/>
                <a:ext cx="360" cy="360"/>
              </p14:xfrm>
            </p:contentPart>
          </mc:Choice>
          <mc:Fallback xmlns="">
            <p:pic>
              <p:nvPicPr>
                <p:cNvPr id="34" name="Rukopis 33">
                  <a:extLst>
                    <a:ext uri="{FF2B5EF4-FFF2-40B4-BE49-F238E27FC236}">
                      <a16:creationId xmlns:a16="http://schemas.microsoft.com/office/drawing/2014/main" id="{B99462E6-8CCE-47C6-9E61-EA93FCA2C8E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666944" y="58564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36" name="Obrázek 35">
              <a:extLst>
                <a:ext uri="{FF2B5EF4-FFF2-40B4-BE49-F238E27FC236}">
                  <a16:creationId xmlns:a16="http://schemas.microsoft.com/office/drawing/2014/main" id="{04EA59A6-A872-433B-AB27-1162EF1D2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4463703" y="5157997"/>
              <a:ext cx="2048161" cy="1095528"/>
            </a:xfrm>
            <a:prstGeom prst="rect">
              <a:avLst/>
            </a:prstGeom>
          </p:spPr>
        </p:pic>
        <p:grpSp>
          <p:nvGrpSpPr>
            <p:cNvPr id="40" name="Skupina 39">
              <a:extLst>
                <a:ext uri="{FF2B5EF4-FFF2-40B4-BE49-F238E27FC236}">
                  <a16:creationId xmlns:a16="http://schemas.microsoft.com/office/drawing/2014/main" id="{BCC94403-368C-47E6-A747-D2B7E3886891}"/>
                </a:ext>
              </a:extLst>
            </p:cNvPr>
            <p:cNvGrpSpPr/>
            <p:nvPr/>
          </p:nvGrpSpPr>
          <p:grpSpPr>
            <a:xfrm>
              <a:off x="5508184" y="6065631"/>
              <a:ext cx="713880" cy="33840"/>
              <a:chOff x="5508184" y="6065631"/>
              <a:chExt cx="713880" cy="33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37" name="Rukopis 36">
                    <a:extLst>
                      <a:ext uri="{FF2B5EF4-FFF2-40B4-BE49-F238E27FC236}">
                        <a16:creationId xmlns:a16="http://schemas.microsoft.com/office/drawing/2014/main" id="{BBF20A1E-0DD1-41A3-95C0-B48453467C65}"/>
                      </a:ext>
                    </a:extLst>
                  </p14:cNvPr>
                  <p14:cNvContentPartPr/>
                  <p14:nvPr/>
                </p14:nvContentPartPr>
                <p14:xfrm>
                  <a:off x="5508184" y="6065631"/>
                  <a:ext cx="139680" cy="11880"/>
                </p14:xfrm>
              </p:contentPart>
            </mc:Choice>
            <mc:Fallback xmlns="">
              <p:pic>
                <p:nvPicPr>
                  <p:cNvPr id="37" name="Rukopis 36">
                    <a:extLst>
                      <a:ext uri="{FF2B5EF4-FFF2-40B4-BE49-F238E27FC236}">
                        <a16:creationId xmlns:a16="http://schemas.microsoft.com/office/drawing/2014/main" id="{BBF20A1E-0DD1-41A3-95C0-B48453467C65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5499544" y="6056631"/>
                    <a:ext cx="157320" cy="29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38" name="Rukopis 37">
                    <a:extLst>
                      <a:ext uri="{FF2B5EF4-FFF2-40B4-BE49-F238E27FC236}">
                        <a16:creationId xmlns:a16="http://schemas.microsoft.com/office/drawing/2014/main" id="{D6B3C945-F139-440E-A5F1-621171457F1B}"/>
                      </a:ext>
                    </a:extLst>
                  </p14:cNvPr>
                  <p14:cNvContentPartPr/>
                  <p14:nvPr/>
                </p14:nvContentPartPr>
                <p14:xfrm>
                  <a:off x="5776024" y="6099111"/>
                  <a:ext cx="144000" cy="360"/>
                </p14:xfrm>
              </p:contentPart>
            </mc:Choice>
            <mc:Fallback xmlns="">
              <p:pic>
                <p:nvPicPr>
                  <p:cNvPr id="38" name="Rukopis 37">
                    <a:extLst>
                      <a:ext uri="{FF2B5EF4-FFF2-40B4-BE49-F238E27FC236}">
                        <a16:creationId xmlns:a16="http://schemas.microsoft.com/office/drawing/2014/main" id="{D6B3C945-F139-440E-A5F1-621171457F1B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5767024" y="6090471"/>
                    <a:ext cx="16164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39" name="Rukopis 38">
                    <a:extLst>
                      <a:ext uri="{FF2B5EF4-FFF2-40B4-BE49-F238E27FC236}">
                        <a16:creationId xmlns:a16="http://schemas.microsoft.com/office/drawing/2014/main" id="{E158D8FA-0FDB-43E9-9C22-E2600E72C16E}"/>
                      </a:ext>
                    </a:extLst>
                  </p14:cNvPr>
                  <p14:cNvContentPartPr/>
                  <p14:nvPr/>
                </p14:nvContentPartPr>
                <p14:xfrm>
                  <a:off x="6043504" y="6088311"/>
                  <a:ext cx="178560" cy="360"/>
                </p14:xfrm>
              </p:contentPart>
            </mc:Choice>
            <mc:Fallback xmlns="">
              <p:pic>
                <p:nvPicPr>
                  <p:cNvPr id="39" name="Rukopis 38">
                    <a:extLst>
                      <a:ext uri="{FF2B5EF4-FFF2-40B4-BE49-F238E27FC236}">
                        <a16:creationId xmlns:a16="http://schemas.microsoft.com/office/drawing/2014/main" id="{E158D8FA-0FDB-43E9-9C22-E2600E72C16E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6034864" y="6079671"/>
                    <a:ext cx="1962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2" name="Rukopis 41">
                  <a:extLst>
                    <a:ext uri="{FF2B5EF4-FFF2-40B4-BE49-F238E27FC236}">
                      <a16:creationId xmlns:a16="http://schemas.microsoft.com/office/drawing/2014/main" id="{A4B06502-C311-4AD7-A28D-FBA88A9BBBAD}"/>
                    </a:ext>
                  </a:extLst>
                </p14:cNvPr>
                <p14:cNvContentPartPr/>
                <p14:nvPr/>
              </p14:nvContentPartPr>
              <p14:xfrm>
                <a:off x="5218384" y="5887431"/>
                <a:ext cx="360" cy="360"/>
              </p14:xfrm>
            </p:contentPart>
          </mc:Choice>
          <mc:Fallback xmlns="">
            <p:pic>
              <p:nvPicPr>
                <p:cNvPr id="42" name="Rukopis 41">
                  <a:extLst>
                    <a:ext uri="{FF2B5EF4-FFF2-40B4-BE49-F238E27FC236}">
                      <a16:creationId xmlns:a16="http://schemas.microsoft.com/office/drawing/2014/main" id="{A4B06502-C311-4AD7-A28D-FBA88A9BBBA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09384" y="587843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8" name="Obrázek 47">
            <a:extLst>
              <a:ext uri="{FF2B5EF4-FFF2-40B4-BE49-F238E27FC236}">
                <a16:creationId xmlns:a16="http://schemas.microsoft.com/office/drawing/2014/main" id="{849E2074-C224-49F5-880D-10946D9BAA46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6657279" y="5056136"/>
            <a:ext cx="5293705" cy="3707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9" name="Rukopis 48">
                <a:extLst>
                  <a:ext uri="{FF2B5EF4-FFF2-40B4-BE49-F238E27FC236}">
                    <a16:creationId xmlns:a16="http://schemas.microsoft.com/office/drawing/2014/main" id="{05E51F99-EE37-47DF-B8C2-51E46CD4948E}"/>
                  </a:ext>
                </a:extLst>
              </p14:cNvPr>
              <p14:cNvContentPartPr/>
              <p14:nvPr/>
            </p14:nvContentPartPr>
            <p14:xfrm>
              <a:off x="6779344" y="5351391"/>
              <a:ext cx="675000" cy="12240"/>
            </p14:xfrm>
          </p:contentPart>
        </mc:Choice>
        <mc:Fallback xmlns="">
          <p:pic>
            <p:nvPicPr>
              <p:cNvPr id="49" name="Rukopis 48">
                <a:extLst>
                  <a:ext uri="{FF2B5EF4-FFF2-40B4-BE49-F238E27FC236}">
                    <a16:creationId xmlns:a16="http://schemas.microsoft.com/office/drawing/2014/main" id="{05E51F99-EE37-47DF-B8C2-51E46CD4948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770704" y="5342751"/>
                <a:ext cx="6926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0" name="Rukopis 49">
                <a:extLst>
                  <a:ext uri="{FF2B5EF4-FFF2-40B4-BE49-F238E27FC236}">
                    <a16:creationId xmlns:a16="http://schemas.microsoft.com/office/drawing/2014/main" id="{C19295F3-328A-4688-A17B-7DF826718B89}"/>
                  </a:ext>
                </a:extLst>
              </p14:cNvPr>
              <p14:cNvContentPartPr/>
              <p14:nvPr/>
            </p14:nvContentPartPr>
            <p14:xfrm>
              <a:off x="10269904" y="5318631"/>
              <a:ext cx="1036080" cy="34200"/>
            </p14:xfrm>
          </p:contentPart>
        </mc:Choice>
        <mc:Fallback xmlns="">
          <p:pic>
            <p:nvPicPr>
              <p:cNvPr id="50" name="Rukopis 49">
                <a:extLst>
                  <a:ext uri="{FF2B5EF4-FFF2-40B4-BE49-F238E27FC236}">
                    <a16:creationId xmlns:a16="http://schemas.microsoft.com/office/drawing/2014/main" id="{C19295F3-328A-4688-A17B-7DF826718B8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261264" y="5309991"/>
                <a:ext cx="1053720" cy="5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Skupina 63">
            <a:extLst>
              <a:ext uri="{FF2B5EF4-FFF2-40B4-BE49-F238E27FC236}">
                <a16:creationId xmlns:a16="http://schemas.microsoft.com/office/drawing/2014/main" id="{CD97E3B5-F6D9-4B30-8D5A-7BA7744A1CC9}"/>
              </a:ext>
            </a:extLst>
          </p:cNvPr>
          <p:cNvGrpSpPr/>
          <p:nvPr/>
        </p:nvGrpSpPr>
        <p:grpSpPr>
          <a:xfrm>
            <a:off x="7582504" y="5318631"/>
            <a:ext cx="743760" cy="33840"/>
            <a:chOff x="7582504" y="5318631"/>
            <a:chExt cx="743760" cy="3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1" name="Rukopis 50">
                  <a:extLst>
                    <a:ext uri="{FF2B5EF4-FFF2-40B4-BE49-F238E27FC236}">
                      <a16:creationId xmlns:a16="http://schemas.microsoft.com/office/drawing/2014/main" id="{9812365C-E350-4E70-9EC8-4D0F48BFC9FA}"/>
                    </a:ext>
                  </a:extLst>
                </p14:cNvPr>
                <p14:cNvContentPartPr/>
                <p14:nvPr/>
              </p14:nvContentPartPr>
              <p14:xfrm>
                <a:off x="7582504" y="5340951"/>
                <a:ext cx="11520" cy="360"/>
              </p14:xfrm>
            </p:contentPart>
          </mc:Choice>
          <mc:Fallback xmlns="">
            <p:pic>
              <p:nvPicPr>
                <p:cNvPr id="51" name="Rukopis 50">
                  <a:extLst>
                    <a:ext uri="{FF2B5EF4-FFF2-40B4-BE49-F238E27FC236}">
                      <a16:creationId xmlns:a16="http://schemas.microsoft.com/office/drawing/2014/main" id="{9812365C-E350-4E70-9EC8-4D0F48BFC9F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573504" y="5332311"/>
                  <a:ext cx="29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2" name="Rukopis 51">
                  <a:extLst>
                    <a:ext uri="{FF2B5EF4-FFF2-40B4-BE49-F238E27FC236}">
                      <a16:creationId xmlns:a16="http://schemas.microsoft.com/office/drawing/2014/main" id="{8D40D785-FEF6-48F0-9E74-C114046BC92D}"/>
                    </a:ext>
                  </a:extLst>
                </p14:cNvPr>
                <p14:cNvContentPartPr/>
                <p14:nvPr/>
              </p14:nvContentPartPr>
              <p14:xfrm>
                <a:off x="7682584" y="5340951"/>
                <a:ext cx="22320" cy="7200"/>
              </p14:xfrm>
            </p:contentPart>
          </mc:Choice>
          <mc:Fallback xmlns="">
            <p:pic>
              <p:nvPicPr>
                <p:cNvPr id="52" name="Rukopis 51">
                  <a:extLst>
                    <a:ext uri="{FF2B5EF4-FFF2-40B4-BE49-F238E27FC236}">
                      <a16:creationId xmlns:a16="http://schemas.microsoft.com/office/drawing/2014/main" id="{8D40D785-FEF6-48F0-9E74-C114046BC92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673944" y="5332311"/>
                  <a:ext cx="39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3" name="Rukopis 52">
                  <a:extLst>
                    <a:ext uri="{FF2B5EF4-FFF2-40B4-BE49-F238E27FC236}">
                      <a16:creationId xmlns:a16="http://schemas.microsoft.com/office/drawing/2014/main" id="{E4C66F9C-CAFE-4591-B40E-CC1CEDD26CA1}"/>
                    </a:ext>
                  </a:extLst>
                </p14:cNvPr>
                <p14:cNvContentPartPr/>
                <p14:nvPr/>
              </p14:nvContentPartPr>
              <p14:xfrm>
                <a:off x="7839184" y="5350311"/>
                <a:ext cx="2160" cy="2160"/>
              </p14:xfrm>
            </p:contentPart>
          </mc:Choice>
          <mc:Fallback xmlns="">
            <p:pic>
              <p:nvPicPr>
                <p:cNvPr id="53" name="Rukopis 52">
                  <a:extLst>
                    <a:ext uri="{FF2B5EF4-FFF2-40B4-BE49-F238E27FC236}">
                      <a16:creationId xmlns:a16="http://schemas.microsoft.com/office/drawing/2014/main" id="{E4C66F9C-CAFE-4591-B40E-CC1CEDD26CA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830184" y="5341311"/>
                  <a:ext cx="198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5" name="Rukopis 54">
                  <a:extLst>
                    <a:ext uri="{FF2B5EF4-FFF2-40B4-BE49-F238E27FC236}">
                      <a16:creationId xmlns:a16="http://schemas.microsoft.com/office/drawing/2014/main" id="{229901B9-596F-454D-A9BA-88026D5ADB3A}"/>
                    </a:ext>
                  </a:extLst>
                </p14:cNvPr>
                <p14:cNvContentPartPr/>
                <p14:nvPr/>
              </p14:nvContentPartPr>
              <p14:xfrm>
                <a:off x="7816864" y="5318631"/>
                <a:ext cx="41400" cy="360"/>
              </p14:xfrm>
            </p:contentPart>
          </mc:Choice>
          <mc:Fallback xmlns="">
            <p:pic>
              <p:nvPicPr>
                <p:cNvPr id="55" name="Rukopis 54">
                  <a:extLst>
                    <a:ext uri="{FF2B5EF4-FFF2-40B4-BE49-F238E27FC236}">
                      <a16:creationId xmlns:a16="http://schemas.microsoft.com/office/drawing/2014/main" id="{229901B9-596F-454D-A9BA-88026D5ADB3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807864" y="5309991"/>
                  <a:ext cx="59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6" name="Rukopis 55">
                  <a:extLst>
                    <a:ext uri="{FF2B5EF4-FFF2-40B4-BE49-F238E27FC236}">
                      <a16:creationId xmlns:a16="http://schemas.microsoft.com/office/drawing/2014/main" id="{0E7CF204-B0F3-4648-ABE0-73F19A9D013D}"/>
                    </a:ext>
                  </a:extLst>
                </p14:cNvPr>
                <p14:cNvContentPartPr/>
                <p14:nvPr/>
              </p14:nvContentPartPr>
              <p14:xfrm>
                <a:off x="7916944" y="5330151"/>
                <a:ext cx="52920" cy="11520"/>
              </p14:xfrm>
            </p:contentPart>
          </mc:Choice>
          <mc:Fallback xmlns="">
            <p:pic>
              <p:nvPicPr>
                <p:cNvPr id="56" name="Rukopis 55">
                  <a:extLst>
                    <a:ext uri="{FF2B5EF4-FFF2-40B4-BE49-F238E27FC236}">
                      <a16:creationId xmlns:a16="http://schemas.microsoft.com/office/drawing/2014/main" id="{0E7CF204-B0F3-4648-ABE0-73F19A9D013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908304" y="5321151"/>
                  <a:ext cx="70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7" name="Rukopis 56">
                  <a:extLst>
                    <a:ext uri="{FF2B5EF4-FFF2-40B4-BE49-F238E27FC236}">
                      <a16:creationId xmlns:a16="http://schemas.microsoft.com/office/drawing/2014/main" id="{7B26A259-4272-4657-80D4-3E69AFD928D2}"/>
                    </a:ext>
                  </a:extLst>
                </p14:cNvPr>
                <p14:cNvContentPartPr/>
                <p14:nvPr/>
              </p14:nvContentPartPr>
              <p14:xfrm>
                <a:off x="8017384" y="5334471"/>
                <a:ext cx="81360" cy="7200"/>
              </p14:xfrm>
            </p:contentPart>
          </mc:Choice>
          <mc:Fallback xmlns="">
            <p:pic>
              <p:nvPicPr>
                <p:cNvPr id="57" name="Rukopis 56">
                  <a:extLst>
                    <a:ext uri="{FF2B5EF4-FFF2-40B4-BE49-F238E27FC236}">
                      <a16:creationId xmlns:a16="http://schemas.microsoft.com/office/drawing/2014/main" id="{7B26A259-4272-4657-80D4-3E69AFD928D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008384" y="5325471"/>
                  <a:ext cx="99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8" name="Rukopis 57">
                  <a:extLst>
                    <a:ext uri="{FF2B5EF4-FFF2-40B4-BE49-F238E27FC236}">
                      <a16:creationId xmlns:a16="http://schemas.microsoft.com/office/drawing/2014/main" id="{52DB6B3B-CDEC-4980-AB33-2F08BB6A0A66}"/>
                    </a:ext>
                  </a:extLst>
                </p14:cNvPr>
                <p14:cNvContentPartPr/>
                <p14:nvPr/>
              </p14:nvContentPartPr>
              <p14:xfrm>
                <a:off x="8151304" y="5330151"/>
                <a:ext cx="75960" cy="360"/>
              </p14:xfrm>
            </p:contentPart>
          </mc:Choice>
          <mc:Fallback xmlns="">
            <p:pic>
              <p:nvPicPr>
                <p:cNvPr id="58" name="Rukopis 57">
                  <a:extLst>
                    <a:ext uri="{FF2B5EF4-FFF2-40B4-BE49-F238E27FC236}">
                      <a16:creationId xmlns:a16="http://schemas.microsoft.com/office/drawing/2014/main" id="{52DB6B3B-CDEC-4980-AB33-2F08BB6A0A6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142664" y="5321151"/>
                  <a:ext cx="93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9" name="Rukopis 58">
                  <a:extLst>
                    <a:ext uri="{FF2B5EF4-FFF2-40B4-BE49-F238E27FC236}">
                      <a16:creationId xmlns:a16="http://schemas.microsoft.com/office/drawing/2014/main" id="{83920341-F025-41A2-A096-E0B20DF5EF43}"/>
                    </a:ext>
                  </a:extLst>
                </p14:cNvPr>
                <p14:cNvContentPartPr/>
                <p14:nvPr/>
              </p14:nvContentPartPr>
              <p14:xfrm>
                <a:off x="8284864" y="5330151"/>
                <a:ext cx="41400" cy="360"/>
              </p14:xfrm>
            </p:contentPart>
          </mc:Choice>
          <mc:Fallback xmlns="">
            <p:pic>
              <p:nvPicPr>
                <p:cNvPr id="59" name="Rukopis 58">
                  <a:extLst>
                    <a:ext uri="{FF2B5EF4-FFF2-40B4-BE49-F238E27FC236}">
                      <a16:creationId xmlns:a16="http://schemas.microsoft.com/office/drawing/2014/main" id="{83920341-F025-41A2-A096-E0B20DF5EF4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276224" y="5321151"/>
                  <a:ext cx="59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1" name="Rukopis 60">
                  <a:extLst>
                    <a:ext uri="{FF2B5EF4-FFF2-40B4-BE49-F238E27FC236}">
                      <a16:creationId xmlns:a16="http://schemas.microsoft.com/office/drawing/2014/main" id="{A2469605-8366-45AC-9A92-97EEA980B3B7}"/>
                    </a:ext>
                  </a:extLst>
                </p14:cNvPr>
                <p14:cNvContentPartPr/>
                <p14:nvPr/>
              </p14:nvContentPartPr>
              <p14:xfrm>
                <a:off x="7694104" y="5330151"/>
                <a:ext cx="30600" cy="360"/>
              </p14:xfrm>
            </p:contentPart>
          </mc:Choice>
          <mc:Fallback xmlns="">
            <p:pic>
              <p:nvPicPr>
                <p:cNvPr id="61" name="Rukopis 60">
                  <a:extLst>
                    <a:ext uri="{FF2B5EF4-FFF2-40B4-BE49-F238E27FC236}">
                      <a16:creationId xmlns:a16="http://schemas.microsoft.com/office/drawing/2014/main" id="{A2469605-8366-45AC-9A92-97EEA980B3B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685104" y="5321151"/>
                  <a:ext cx="48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3" name="Rukopis 62">
                  <a:extLst>
                    <a:ext uri="{FF2B5EF4-FFF2-40B4-BE49-F238E27FC236}">
                      <a16:creationId xmlns:a16="http://schemas.microsoft.com/office/drawing/2014/main" id="{B4EC74DF-BA11-4C6F-8A7F-43FE23B4449C}"/>
                    </a:ext>
                  </a:extLst>
                </p14:cNvPr>
                <p14:cNvContentPartPr/>
                <p14:nvPr/>
              </p14:nvContentPartPr>
              <p14:xfrm>
                <a:off x="7582504" y="5352111"/>
                <a:ext cx="64440" cy="360"/>
              </p14:xfrm>
            </p:contentPart>
          </mc:Choice>
          <mc:Fallback xmlns="">
            <p:pic>
              <p:nvPicPr>
                <p:cNvPr id="63" name="Rukopis 62">
                  <a:extLst>
                    <a:ext uri="{FF2B5EF4-FFF2-40B4-BE49-F238E27FC236}">
                      <a16:creationId xmlns:a16="http://schemas.microsoft.com/office/drawing/2014/main" id="{B4EC74DF-BA11-4C6F-8A7F-43FE23B4449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573504" y="5343111"/>
                  <a:ext cx="8208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6" name="Obrázek 65">
            <a:extLst>
              <a:ext uri="{FF2B5EF4-FFF2-40B4-BE49-F238E27FC236}">
                <a16:creationId xmlns:a16="http://schemas.microsoft.com/office/drawing/2014/main" id="{FBAAE947-E568-419C-B642-7FC994D5E230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8526178" y="4880380"/>
            <a:ext cx="1546194" cy="19767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Rukopis 66">
                <a:extLst>
                  <a:ext uri="{FF2B5EF4-FFF2-40B4-BE49-F238E27FC236}">
                    <a16:creationId xmlns:a16="http://schemas.microsoft.com/office/drawing/2014/main" id="{2116337C-F6CF-4423-9952-ECEF5544A3BF}"/>
                  </a:ext>
                </a:extLst>
              </p14:cNvPr>
              <p14:cNvContentPartPr/>
              <p14:nvPr/>
            </p14:nvContentPartPr>
            <p14:xfrm>
              <a:off x="8862304" y="5939991"/>
              <a:ext cx="227160" cy="262440"/>
            </p14:xfrm>
          </p:contentPart>
        </mc:Choice>
        <mc:Fallback xmlns="">
          <p:pic>
            <p:nvPicPr>
              <p:cNvPr id="67" name="Rukopis 66">
                <a:extLst>
                  <a:ext uri="{FF2B5EF4-FFF2-40B4-BE49-F238E27FC236}">
                    <a16:creationId xmlns:a16="http://schemas.microsoft.com/office/drawing/2014/main" id="{2116337C-F6CF-4423-9952-ECEF5544A3BF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853304" y="5930991"/>
                <a:ext cx="244800" cy="280080"/>
              </a:xfrm>
              <a:prstGeom prst="rect">
                <a:avLst/>
              </a:prstGeom>
            </p:spPr>
          </p:pic>
        </mc:Fallback>
      </mc:AlternateContent>
      <p:cxnSp>
        <p:nvCxnSpPr>
          <p:cNvPr id="69" name="Přímá spojnice se šipkou 68">
            <a:extLst>
              <a:ext uri="{FF2B5EF4-FFF2-40B4-BE49-F238E27FC236}">
                <a16:creationId xmlns:a16="http://schemas.microsoft.com/office/drawing/2014/main" id="{F5B170B7-731E-44A7-97C3-9F733E07E3BE}"/>
              </a:ext>
            </a:extLst>
          </p:cNvPr>
          <p:cNvCxnSpPr>
            <a:cxnSpLocks/>
          </p:cNvCxnSpPr>
          <p:nvPr/>
        </p:nvCxnSpPr>
        <p:spPr>
          <a:xfrm>
            <a:off x="9089464" y="6041051"/>
            <a:ext cx="1188793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0" name="TextovéPole 69">
            <a:extLst>
              <a:ext uri="{FF2B5EF4-FFF2-40B4-BE49-F238E27FC236}">
                <a16:creationId xmlns:a16="http://schemas.microsoft.com/office/drawing/2014/main" id="{32D385E9-8A1B-44AE-8CB2-12DBD5EE8B55}"/>
              </a:ext>
            </a:extLst>
          </p:cNvPr>
          <p:cNvSpPr txBox="1"/>
          <p:nvPr/>
        </p:nvSpPr>
        <p:spPr>
          <a:xfrm>
            <a:off x="10295177" y="5876362"/>
            <a:ext cx="1693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/>
              <a:t>Artist</a:t>
            </a:r>
            <a:r>
              <a:rPr lang="cs-CZ" sz="1400" dirty="0"/>
              <a:t>, album &amp; track</a:t>
            </a:r>
          </a:p>
        </p:txBody>
      </p:sp>
    </p:spTree>
    <p:extLst>
      <p:ext uri="{BB962C8B-B14F-4D97-AF65-F5344CB8AC3E}">
        <p14:creationId xmlns:p14="http://schemas.microsoft.com/office/powerpoint/2010/main" val="3666547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1F4B0-A5F3-454F-957C-60171D0717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 in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industry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0F44F-E14E-4ABE-BAD9-C30173A3A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930398"/>
            <a:ext cx="8933011" cy="4144414"/>
          </a:xfrm>
        </p:spPr>
        <p:txBody>
          <a:bodyPr>
            <a:normAutofit/>
          </a:bodyPr>
          <a:lstStyle/>
          <a:p>
            <a:pPr lvl="0"/>
            <a:endParaRPr lang="cs-CZ" dirty="0"/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E3D59E2E-1307-410A-8150-8629056ED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989" y="3628656"/>
            <a:ext cx="8573696" cy="261974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9B8B131A-3479-4DE2-A6F1-DBE6134C6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94" y="1756813"/>
            <a:ext cx="8535591" cy="16194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Rukopis 26">
                <a:extLst>
                  <a:ext uri="{FF2B5EF4-FFF2-40B4-BE49-F238E27FC236}">
                    <a16:creationId xmlns:a16="http://schemas.microsoft.com/office/drawing/2014/main" id="{F7F986D8-D423-45BF-A83B-431755865571}"/>
                  </a:ext>
                </a:extLst>
              </p14:cNvPr>
              <p14:cNvContentPartPr/>
              <p14:nvPr/>
            </p14:nvContentPartPr>
            <p14:xfrm>
              <a:off x="980824" y="4660911"/>
              <a:ext cx="1716480" cy="46080"/>
            </p14:xfrm>
          </p:contentPart>
        </mc:Choice>
        <mc:Fallback xmlns="">
          <p:pic>
            <p:nvPicPr>
              <p:cNvPr id="27" name="Rukopis 26">
                <a:extLst>
                  <a:ext uri="{FF2B5EF4-FFF2-40B4-BE49-F238E27FC236}">
                    <a16:creationId xmlns:a16="http://schemas.microsoft.com/office/drawing/2014/main" id="{F7F986D8-D423-45BF-A83B-4317558655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2184" y="4651911"/>
                <a:ext cx="173412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Rukopis 30">
                <a:extLst>
                  <a:ext uri="{FF2B5EF4-FFF2-40B4-BE49-F238E27FC236}">
                    <a16:creationId xmlns:a16="http://schemas.microsoft.com/office/drawing/2014/main" id="{621A3B76-6600-4253-A218-1B9C54CB72D7}"/>
                  </a:ext>
                </a:extLst>
              </p14:cNvPr>
              <p14:cNvContentPartPr/>
              <p14:nvPr/>
            </p14:nvContentPartPr>
            <p14:xfrm>
              <a:off x="801544" y="5206311"/>
              <a:ext cx="1819800" cy="1051200"/>
            </p14:xfrm>
          </p:contentPart>
        </mc:Choice>
        <mc:Fallback xmlns="">
          <p:pic>
            <p:nvPicPr>
              <p:cNvPr id="31" name="Rukopis 30">
                <a:extLst>
                  <a:ext uri="{FF2B5EF4-FFF2-40B4-BE49-F238E27FC236}">
                    <a16:creationId xmlns:a16="http://schemas.microsoft.com/office/drawing/2014/main" id="{621A3B76-6600-4253-A218-1B9C54CB72D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2544" y="5197671"/>
                <a:ext cx="1837440" cy="10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Rukopis 31">
                <a:extLst>
                  <a:ext uri="{FF2B5EF4-FFF2-40B4-BE49-F238E27FC236}">
                    <a16:creationId xmlns:a16="http://schemas.microsoft.com/office/drawing/2014/main" id="{53375972-743E-47C8-9BEE-E48D1DDF333C}"/>
                  </a:ext>
                </a:extLst>
              </p14:cNvPr>
              <p14:cNvContentPartPr/>
              <p14:nvPr/>
            </p14:nvContentPartPr>
            <p14:xfrm>
              <a:off x="5138824" y="5228271"/>
              <a:ext cx="2066040" cy="805320"/>
            </p14:xfrm>
          </p:contentPart>
        </mc:Choice>
        <mc:Fallback xmlns="">
          <p:pic>
            <p:nvPicPr>
              <p:cNvPr id="32" name="Rukopis 31">
                <a:extLst>
                  <a:ext uri="{FF2B5EF4-FFF2-40B4-BE49-F238E27FC236}">
                    <a16:creationId xmlns:a16="http://schemas.microsoft.com/office/drawing/2014/main" id="{53375972-743E-47C8-9BEE-E48D1DDF333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29824" y="5219631"/>
                <a:ext cx="2083680" cy="82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3144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1F4B0-A5F3-454F-957C-60171D0717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 in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industry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0F44F-E14E-4ABE-BAD9-C30173A3A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930398"/>
            <a:ext cx="8933011" cy="4144414"/>
          </a:xfrm>
        </p:spPr>
        <p:txBody>
          <a:bodyPr>
            <a:normAutofit/>
          </a:bodyPr>
          <a:lstStyle/>
          <a:p>
            <a:pPr lvl="0"/>
            <a:endParaRPr lang="cs-CZ" dirty="0"/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783D4D-FE6F-4E05-86AB-7DFB2DAFC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2" y="4684420"/>
            <a:ext cx="8326012" cy="197195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18C00EE-4ACD-42AA-A8DE-41151F02F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43" y="1846059"/>
            <a:ext cx="8249801" cy="28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83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1F4B0-A5F3-454F-957C-60171D0717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 in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industry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0F44F-E14E-4ABE-BAD9-C30173A3A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930398"/>
            <a:ext cx="8933011" cy="4144414"/>
          </a:xfrm>
        </p:spPr>
        <p:txBody>
          <a:bodyPr>
            <a:normAutofit/>
          </a:bodyPr>
          <a:lstStyle/>
          <a:p>
            <a:pPr lvl="0"/>
            <a:endParaRPr lang="cs-CZ" dirty="0"/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08C96A3-5577-4F94-B2DB-5208A3372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748" y="2225751"/>
            <a:ext cx="8145012" cy="445832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28AAEFC-8859-4618-8298-6E6AC6FB6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92" y="1930398"/>
            <a:ext cx="3589356" cy="252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10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9A44B-33CC-4608-82AA-3F5B670E5B8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 in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industry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CE476C-A849-4D6F-A892-ACDE036165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33011" cy="3880768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cs-CZ" b="1" dirty="0" err="1"/>
              <a:t>Some</a:t>
            </a:r>
            <a:r>
              <a:rPr lang="cs-CZ" b="1" dirty="0"/>
              <a:t> </a:t>
            </a:r>
            <a:r>
              <a:rPr lang="cs-CZ" b="1" dirty="0" err="1"/>
              <a:t>users</a:t>
            </a:r>
            <a:r>
              <a:rPr lang="cs-CZ" b="1" dirty="0"/>
              <a:t> are </a:t>
            </a:r>
            <a:r>
              <a:rPr lang="cs-CZ" b="1" dirty="0" err="1"/>
              <a:t>sometimes</a:t>
            </a:r>
            <a:r>
              <a:rPr lang="cs-CZ" b="1" dirty="0"/>
              <a:t> </a:t>
            </a:r>
            <a:r>
              <a:rPr lang="cs-CZ" b="1" dirty="0" err="1"/>
              <a:t>willing</a:t>
            </a:r>
            <a:r>
              <a:rPr lang="cs-CZ" b="1" dirty="0"/>
              <a:t> to</a:t>
            </a:r>
          </a:p>
          <a:p>
            <a:pPr>
              <a:lnSpc>
                <a:spcPct val="90000"/>
              </a:lnSpc>
            </a:pPr>
            <a:r>
              <a:rPr lang="cs-CZ" b="1" dirty="0" err="1"/>
              <a:t>Provide</a:t>
            </a:r>
            <a:r>
              <a:rPr lang="cs-CZ" b="1" dirty="0"/>
              <a:t> </a:t>
            </a:r>
            <a:r>
              <a:rPr lang="cs-CZ" b="1" dirty="0" err="1"/>
              <a:t>ratings</a:t>
            </a:r>
            <a:endParaRPr lang="cs-CZ" b="1" dirty="0"/>
          </a:p>
          <a:p>
            <a:pPr lvl="1">
              <a:lnSpc>
                <a:spcPct val="90000"/>
              </a:lnSpc>
            </a:pPr>
            <a:r>
              <a:rPr lang="cs-CZ" dirty="0" err="1"/>
              <a:t>Sometimes</a:t>
            </a:r>
            <a:r>
              <a:rPr lang="cs-CZ" dirty="0"/>
              <a:t> </a:t>
            </a:r>
            <a:r>
              <a:rPr lang="cs-CZ" dirty="0" err="1"/>
              <a:t>aspect-based</a:t>
            </a:r>
            <a:r>
              <a:rPr lang="cs-CZ" dirty="0"/>
              <a:t> </a:t>
            </a:r>
            <a:r>
              <a:rPr lang="cs-CZ" dirty="0" err="1"/>
              <a:t>ratings</a:t>
            </a:r>
            <a:r>
              <a:rPr lang="cs-CZ" dirty="0"/>
              <a:t> (</a:t>
            </a:r>
            <a:r>
              <a:rPr lang="cs-CZ" dirty="0" err="1"/>
              <a:t>mostly</a:t>
            </a:r>
            <a:r>
              <a:rPr lang="cs-CZ" dirty="0"/>
              <a:t> </a:t>
            </a:r>
            <a:r>
              <a:rPr lang="cs-CZ" dirty="0" err="1"/>
              <a:t>pre-defined</a:t>
            </a:r>
            <a:r>
              <a:rPr lang="cs-CZ" dirty="0"/>
              <a:t>, </a:t>
            </a:r>
            <a:r>
              <a:rPr lang="cs-CZ" dirty="0" err="1"/>
              <a:t>widely</a:t>
            </a:r>
            <a:r>
              <a:rPr lang="cs-CZ" dirty="0"/>
              <a:t> </a:t>
            </a:r>
            <a:r>
              <a:rPr lang="cs-CZ" dirty="0" err="1"/>
              <a:t>recognized</a:t>
            </a:r>
            <a:r>
              <a:rPr lang="cs-CZ" dirty="0"/>
              <a:t> </a:t>
            </a:r>
            <a:r>
              <a:rPr lang="cs-CZ" dirty="0" err="1"/>
              <a:t>categories</a:t>
            </a:r>
            <a:r>
              <a:rPr lang="cs-CZ" dirty="0"/>
              <a:t>)</a:t>
            </a:r>
          </a:p>
          <a:p>
            <a:pPr lvl="2">
              <a:lnSpc>
                <a:spcPct val="90000"/>
              </a:lnSpc>
            </a:pPr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dirty="0" err="1"/>
              <a:t>have</a:t>
            </a:r>
            <a:r>
              <a:rPr lang="cs-CZ" dirty="0"/>
              <a:t> to </a:t>
            </a:r>
            <a:r>
              <a:rPr lang="cs-CZ" dirty="0" err="1"/>
              <a:t>correspond</a:t>
            </a:r>
            <a:r>
              <a:rPr lang="cs-CZ" dirty="0"/>
              <a:t> to </a:t>
            </a:r>
            <a:r>
              <a:rPr lang="cs-CZ" dirty="0" err="1"/>
              <a:t>object</a:t>
            </a:r>
            <a:r>
              <a:rPr lang="en-US" dirty="0"/>
              <a:t>’s</a:t>
            </a:r>
            <a:r>
              <a:rPr lang="cs-CZ" dirty="0"/>
              <a:t> </a:t>
            </a:r>
            <a:r>
              <a:rPr lang="cs-CZ" dirty="0" err="1"/>
              <a:t>attributes</a:t>
            </a:r>
            <a:r>
              <a:rPr lang="cs-CZ" dirty="0"/>
              <a:t> </a:t>
            </a:r>
            <a:r>
              <a:rPr lang="cs-CZ" dirty="0" err="1"/>
              <a:t>directly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 err="1"/>
              <a:t>Write</a:t>
            </a:r>
            <a:r>
              <a:rPr lang="cs-CZ" dirty="0"/>
              <a:t> </a:t>
            </a:r>
            <a:r>
              <a:rPr lang="cs-CZ" dirty="0" err="1"/>
              <a:t>review</a:t>
            </a: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Explicit /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implicit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borderline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Add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object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some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list /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organize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favorite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objects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provide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tags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them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items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b="1" i="1" dirty="0" err="1">
                <a:solidFill>
                  <a:srgbClr val="FF0000"/>
                </a:solidFill>
              </a:rPr>
              <a:t>Is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this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frequent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enough</a:t>
            </a:r>
            <a:r>
              <a:rPr lang="cs-CZ" b="1" i="1" dirty="0">
                <a:solidFill>
                  <a:srgbClr val="FF0000"/>
                </a:solidFill>
              </a:rPr>
              <a:t> so </a:t>
            </a:r>
            <a:r>
              <a:rPr lang="cs-CZ" b="1" i="1" dirty="0" err="1">
                <a:solidFill>
                  <a:srgbClr val="FF0000"/>
                </a:solidFill>
              </a:rPr>
              <a:t>we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can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infer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preferences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of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individual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users</a:t>
            </a:r>
            <a:r>
              <a:rPr lang="cs-CZ" b="1" i="1" dirty="0">
                <a:solidFill>
                  <a:srgbClr val="FF0000"/>
                </a:solidFill>
              </a:rPr>
              <a:t>?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 lvl="1">
              <a:lnSpc>
                <a:spcPct val="90000"/>
              </a:lnSpc>
            </a:pPr>
            <a:endParaRPr lang="cs-CZ" dirty="0"/>
          </a:p>
          <a:p>
            <a:pPr lvl="1">
              <a:lnSpc>
                <a:spcPct val="90000"/>
              </a:lnSpc>
            </a:pPr>
            <a:endParaRPr lang="cs-CZ" dirty="0"/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1841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What tools are there to express preferences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33011" cy="3880768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cs-CZ" b="1" dirty="0"/>
              <a:t>„</a:t>
            </a:r>
            <a:r>
              <a:rPr lang="cs-CZ" b="1" dirty="0" err="1"/>
              <a:t>Expressing</a:t>
            </a:r>
            <a:r>
              <a:rPr lang="cs-CZ" b="1" dirty="0"/>
              <a:t> by </a:t>
            </a:r>
            <a:r>
              <a:rPr lang="cs-CZ" b="1" dirty="0" err="1"/>
              <a:t>doing</a:t>
            </a:r>
            <a:r>
              <a:rPr lang="cs-CZ" b="1" dirty="0"/>
              <a:t>“ (</a:t>
            </a:r>
            <a:r>
              <a:rPr lang="cs-CZ" b="1" dirty="0" err="1"/>
              <a:t>implicit</a:t>
            </a:r>
            <a:r>
              <a:rPr lang="cs-CZ" b="1" dirty="0"/>
              <a:t> feedback)</a:t>
            </a:r>
          </a:p>
          <a:p>
            <a:pPr lvl="0">
              <a:lnSpc>
                <a:spcPct val="90000"/>
              </a:lnSpc>
            </a:pPr>
            <a:r>
              <a:rPr lang="cs-CZ" b="1" dirty="0"/>
              <a:t>Rating/(dis)</a:t>
            </a:r>
            <a:r>
              <a:rPr lang="cs-CZ" b="1" dirty="0" err="1"/>
              <a:t>approving</a:t>
            </a:r>
            <a:r>
              <a:rPr lang="cs-CZ" b="1" dirty="0"/>
              <a:t> (explicit feedback)</a:t>
            </a:r>
          </a:p>
          <a:p>
            <a:pPr lvl="0">
              <a:lnSpc>
                <a:spcPct val="90000"/>
              </a:lnSpc>
            </a:pPr>
            <a:r>
              <a:rPr lang="cs-CZ" b="1" dirty="0" err="1"/>
              <a:t>Filtering</a:t>
            </a:r>
            <a:r>
              <a:rPr lang="cs-CZ" b="1" dirty="0"/>
              <a:t>, </a:t>
            </a:r>
            <a:r>
              <a:rPr lang="cs-CZ" b="1" dirty="0" err="1"/>
              <a:t>searching</a:t>
            </a:r>
            <a:endParaRPr lang="cs-CZ" b="1" dirty="0"/>
          </a:p>
          <a:p>
            <a:pPr lvl="0">
              <a:lnSpc>
                <a:spcPct val="90000"/>
              </a:lnSpc>
            </a:pPr>
            <a:r>
              <a:rPr lang="cs-CZ" b="1" dirty="0"/>
              <a:t>Explicit comparison (A is better than B)</a:t>
            </a:r>
          </a:p>
          <a:p>
            <a:pPr lvl="0">
              <a:lnSpc>
                <a:spcPct val="90000"/>
              </a:lnSpc>
            </a:pPr>
            <a:r>
              <a:rPr lang="cs-CZ" b="1" dirty="0"/>
              <a:t>Critiquing</a:t>
            </a:r>
          </a:p>
          <a:p>
            <a:pPr lvl="0">
              <a:lnSpc>
                <a:spcPct val="90000"/>
              </a:lnSpc>
            </a:pPr>
            <a:r>
              <a:rPr lang="cs-CZ" b="1" dirty="0" err="1"/>
              <a:t>Writing</a:t>
            </a:r>
            <a:r>
              <a:rPr lang="cs-CZ" b="1" dirty="0"/>
              <a:t> a </a:t>
            </a:r>
            <a:r>
              <a:rPr lang="cs-CZ" b="1" dirty="0" err="1"/>
              <a:t>review</a:t>
            </a: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0">
              <a:lnSpc>
                <a:spcPct val="90000"/>
              </a:lnSpc>
            </a:pPr>
            <a:r>
              <a:rPr lang="cs-CZ" b="1" dirty="0" err="1"/>
              <a:t>Did</a:t>
            </a:r>
            <a:r>
              <a:rPr lang="cs-CZ" b="1" dirty="0"/>
              <a:t> I </a:t>
            </a:r>
            <a:r>
              <a:rPr lang="cs-CZ" b="1" dirty="0" err="1"/>
              <a:t>forgot</a:t>
            </a:r>
            <a:r>
              <a:rPr lang="cs-CZ" b="1" dirty="0"/>
              <a:t> </a:t>
            </a:r>
            <a:r>
              <a:rPr lang="cs-CZ" b="1" dirty="0" err="1"/>
              <a:t>anything</a:t>
            </a:r>
            <a:r>
              <a:rPr lang="cs-CZ" b="1" dirty="0"/>
              <a:t>?</a:t>
            </a:r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1">
              <a:lnSpc>
                <a:spcPct val="90000"/>
              </a:lnSpc>
            </a:pPr>
            <a:endParaRPr lang="cs-CZ" dirty="0"/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1835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What tools are there to express preferences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6" name="Zástupný text 4">
            <a:extLst>
              <a:ext uri="{FF2B5EF4-FFF2-40B4-BE49-F238E27FC236}">
                <a16:creationId xmlns:a16="http://schemas.microsoft.com/office/drawing/2014/main" id="{3AAC8EC7-8EA6-443B-BC6D-6D45993440F1}"/>
              </a:ext>
            </a:extLst>
          </p:cNvPr>
          <p:cNvSpPr txBox="1">
            <a:spLocks/>
          </p:cNvSpPr>
          <p:nvPr/>
        </p:nvSpPr>
        <p:spPr>
          <a:xfrm>
            <a:off x="680508" y="1821122"/>
            <a:ext cx="3537811" cy="8239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8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1pPr>
            <a:lvl2pPr marL="742950" marR="0" lvl="1" indent="-28575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6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2pPr>
            <a:lvl3pPr marL="1143000" marR="0" lvl="2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4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3pPr>
            <a:lvl4pPr marL="1600200" marR="0" lvl="3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4pPr>
            <a:lvl5pPr marL="2057400" marR="0" lvl="4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Explicit feedback</a:t>
            </a:r>
            <a:endParaRPr lang="cs-CZ" dirty="0"/>
          </a:p>
        </p:txBody>
      </p:sp>
      <p:sp>
        <p:nvSpPr>
          <p:cNvPr id="7" name="Zástupný text 5">
            <a:extLst>
              <a:ext uri="{FF2B5EF4-FFF2-40B4-BE49-F238E27FC236}">
                <a16:creationId xmlns:a16="http://schemas.microsoft.com/office/drawing/2014/main" id="{92BD67F7-55C0-4E44-BD4F-5823118B15AE}"/>
              </a:ext>
            </a:extLst>
          </p:cNvPr>
          <p:cNvSpPr txBox="1">
            <a:spLocks/>
          </p:cNvSpPr>
          <p:nvPr/>
        </p:nvSpPr>
        <p:spPr>
          <a:xfrm>
            <a:off x="4781280" y="1821122"/>
            <a:ext cx="5183188" cy="823912"/>
          </a:xfrm>
          <a:prstGeom prst="rect">
            <a:avLst/>
          </a:prstGeom>
        </p:spPr>
        <p:txBody>
          <a:bodyPr/>
          <a:lstStyle>
            <a:lvl1pPr marL="342900" marR="0" lvl="0" indent="-3429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8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1pPr>
            <a:lvl2pPr marL="742950" marR="0" lvl="1" indent="-28575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6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2pPr>
            <a:lvl3pPr marL="1143000" marR="0" lvl="2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4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3pPr>
            <a:lvl4pPr marL="1600200" marR="0" lvl="3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4pPr>
            <a:lvl5pPr marL="2057400" marR="0" lvl="4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Implicit feednack</a:t>
            </a:r>
            <a:endParaRPr lang="cs-CZ" dirty="0"/>
          </a:p>
        </p:txBody>
      </p:sp>
      <p:pic>
        <p:nvPicPr>
          <p:cNvPr id="8" name="Picture 6" descr="Connecting Across Differences …Kommen Sie Mit! | Work Collaboratively">
            <a:extLst>
              <a:ext uri="{FF2B5EF4-FFF2-40B4-BE49-F238E27FC236}">
                <a16:creationId xmlns:a16="http://schemas.microsoft.com/office/drawing/2014/main" id="{1DA31D0F-C2AA-4154-AAFA-0ED26E0AFA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8"/>
          <a:stretch/>
        </p:blipFill>
        <p:spPr bwMode="auto">
          <a:xfrm>
            <a:off x="677332" y="2681610"/>
            <a:ext cx="3596088" cy="253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eeding your baby solids early may help them sleep, study suggests |  Parents and parenting | The Guardian">
            <a:extLst>
              <a:ext uri="{FF2B5EF4-FFF2-40B4-BE49-F238E27FC236}">
                <a16:creationId xmlns:a16="http://schemas.microsoft.com/office/drawing/2014/main" id="{9018D376-AC44-4F73-B370-55968D7F4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788" y="2640541"/>
            <a:ext cx="2624836" cy="262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text 5">
            <a:extLst>
              <a:ext uri="{FF2B5EF4-FFF2-40B4-BE49-F238E27FC236}">
                <a16:creationId xmlns:a16="http://schemas.microsoft.com/office/drawing/2014/main" id="{C3C6CD62-FAAA-4457-9077-ADF9A804CDA1}"/>
              </a:ext>
            </a:extLst>
          </p:cNvPr>
          <p:cNvSpPr txBox="1">
            <a:spLocks/>
          </p:cNvSpPr>
          <p:nvPr/>
        </p:nvSpPr>
        <p:spPr>
          <a:xfrm>
            <a:off x="7862018" y="1816629"/>
            <a:ext cx="3283676" cy="823912"/>
          </a:xfrm>
          <a:prstGeom prst="rect">
            <a:avLst/>
          </a:prstGeom>
        </p:spPr>
        <p:txBody>
          <a:bodyPr/>
          <a:lstStyle>
            <a:lvl1pPr marL="342900" marR="0" lvl="0" indent="-3429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8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1pPr>
            <a:lvl2pPr marL="742950" marR="0" lvl="1" indent="-28575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6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2pPr>
            <a:lvl3pPr marL="1143000" marR="0" lvl="2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4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3pPr>
            <a:lvl4pPr marL="1600200" marR="0" lvl="3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4pPr>
            <a:lvl5pPr marL="2057400" marR="0" lvl="4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Searching</a:t>
            </a:r>
            <a:r>
              <a:rPr lang="cs-CZ" dirty="0"/>
              <a:t> / </a:t>
            </a:r>
            <a:r>
              <a:rPr lang="cs-CZ" dirty="0" err="1"/>
              <a:t>filtering</a:t>
            </a:r>
            <a:endParaRPr lang="cs-CZ" dirty="0"/>
          </a:p>
        </p:txBody>
      </p:sp>
      <p:pic>
        <p:nvPicPr>
          <p:cNvPr id="1026" name="Picture 2" descr="Research on babies and pointing reveals the action&amp;#39;s importance.">
            <a:extLst>
              <a:ext uri="{FF2B5EF4-FFF2-40B4-BE49-F238E27FC236}">
                <a16:creationId xmlns:a16="http://schemas.microsoft.com/office/drawing/2014/main" id="{CDB53BB4-8988-4D72-910B-7530CB0526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9" r="16850"/>
          <a:stretch/>
        </p:blipFill>
        <p:spPr bwMode="auto">
          <a:xfrm>
            <a:off x="7999205" y="2649527"/>
            <a:ext cx="2624836" cy="261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307A5F16-446D-482F-9C39-721F95CF8454}"/>
              </a:ext>
            </a:extLst>
          </p:cNvPr>
          <p:cNvSpPr txBox="1">
            <a:spLocks/>
          </p:cNvSpPr>
          <p:nvPr/>
        </p:nvSpPr>
        <p:spPr>
          <a:xfrm>
            <a:off x="907189" y="5492521"/>
            <a:ext cx="8596667" cy="6189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 fontScale="67500" lnSpcReduction="20000"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36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Why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doing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user preference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research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feels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like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being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a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parent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707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How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collect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user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preferences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33011" cy="3880768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cs-CZ" b="1" dirty="0"/>
              <a:t>Rating, </a:t>
            </a:r>
            <a:r>
              <a:rPr lang="cs-CZ" b="1" dirty="0" err="1"/>
              <a:t>filtering</a:t>
            </a:r>
            <a:r>
              <a:rPr lang="cs-CZ" b="1" dirty="0"/>
              <a:t>, </a:t>
            </a:r>
            <a:r>
              <a:rPr lang="cs-CZ" b="1" dirty="0" err="1"/>
              <a:t>comparison</a:t>
            </a:r>
            <a:r>
              <a:rPr lang="cs-CZ" b="1" dirty="0"/>
              <a:t>, </a:t>
            </a:r>
            <a:r>
              <a:rPr lang="cs-CZ" b="1" dirty="0" err="1"/>
              <a:t>reviews</a:t>
            </a:r>
            <a:r>
              <a:rPr lang="cs-CZ" b="1" dirty="0"/>
              <a:t>… via </a:t>
            </a:r>
            <a:r>
              <a:rPr lang="cs-CZ" b="1" dirty="0" err="1"/>
              <a:t>designated</a:t>
            </a:r>
            <a:r>
              <a:rPr lang="cs-CZ" b="1" dirty="0"/>
              <a:t> GUI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How to </a:t>
            </a:r>
            <a:r>
              <a:rPr lang="cs-CZ" dirty="0" err="1"/>
              <a:t>store</a:t>
            </a:r>
            <a:r>
              <a:rPr lang="cs-CZ" dirty="0"/>
              <a:t> 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searching</a:t>
            </a:r>
            <a:r>
              <a:rPr lang="cs-CZ" dirty="0"/>
              <a:t> / </a:t>
            </a:r>
            <a:r>
              <a:rPr lang="cs-CZ" dirty="0" err="1"/>
              <a:t>filtering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a bit </a:t>
            </a:r>
            <a:r>
              <a:rPr lang="cs-CZ" dirty="0" err="1"/>
              <a:t>tricky</a:t>
            </a:r>
            <a:r>
              <a:rPr lang="cs-CZ" dirty="0"/>
              <a:t>…</a:t>
            </a:r>
          </a:p>
          <a:p>
            <a:pPr lvl="0">
              <a:lnSpc>
                <a:spcPct val="90000"/>
              </a:lnSpc>
            </a:pPr>
            <a:r>
              <a:rPr lang="cs-CZ" b="1" dirty="0" err="1"/>
              <a:t>Implicit</a:t>
            </a:r>
            <a:r>
              <a:rPr lang="cs-CZ" b="1" dirty="0"/>
              <a:t> feedback</a:t>
            </a:r>
          </a:p>
          <a:p>
            <a:pPr lvl="1">
              <a:lnSpc>
                <a:spcPct val="90000"/>
              </a:lnSpc>
            </a:pPr>
            <a:r>
              <a:rPr lang="cs-CZ" b="1" dirty="0"/>
              <a:t>Server-</a:t>
            </a:r>
            <a:r>
              <a:rPr lang="cs-CZ" b="1" dirty="0" err="1"/>
              <a:t>side</a:t>
            </a:r>
            <a:r>
              <a:rPr lang="cs-CZ" b="1" dirty="0"/>
              <a:t> (limited </a:t>
            </a:r>
            <a:r>
              <a:rPr lang="cs-CZ" b="1" dirty="0" err="1"/>
              <a:t>expressibility</a:t>
            </a:r>
            <a:r>
              <a:rPr lang="cs-CZ" b="1" dirty="0"/>
              <a:t>)</a:t>
            </a:r>
          </a:p>
          <a:p>
            <a:pPr lvl="1">
              <a:lnSpc>
                <a:spcPct val="90000"/>
              </a:lnSpc>
            </a:pPr>
            <a:r>
              <a:rPr lang="cs-CZ" b="1" dirty="0" err="1"/>
              <a:t>Client-side</a:t>
            </a:r>
            <a:r>
              <a:rPr lang="cs-CZ" b="1" dirty="0"/>
              <a:t> (</a:t>
            </a:r>
            <a:r>
              <a:rPr lang="cs-CZ" b="1" dirty="0" err="1"/>
              <a:t>triggered</a:t>
            </a:r>
            <a:r>
              <a:rPr lang="cs-CZ" b="1" dirty="0"/>
              <a:t> JS </a:t>
            </a:r>
            <a:r>
              <a:rPr lang="cs-CZ" b="1" dirty="0" err="1"/>
              <a:t>events</a:t>
            </a:r>
            <a:r>
              <a:rPr lang="cs-CZ" b="1" dirty="0"/>
              <a:t>)</a:t>
            </a:r>
          </a:p>
          <a:p>
            <a:pPr lvl="1">
              <a:lnSpc>
                <a:spcPct val="90000"/>
              </a:lnSpc>
            </a:pPr>
            <a:r>
              <a:rPr lang="cs-CZ" b="1" dirty="0" err="1"/>
              <a:t>Beyond</a:t>
            </a:r>
            <a:r>
              <a:rPr lang="cs-CZ" b="1" dirty="0"/>
              <a:t> (</a:t>
            </a:r>
            <a:r>
              <a:rPr lang="cs-CZ" b="1" dirty="0" err="1"/>
              <a:t>eye</a:t>
            </a:r>
            <a:r>
              <a:rPr lang="cs-CZ" b="1" dirty="0"/>
              <a:t> </a:t>
            </a:r>
            <a:r>
              <a:rPr lang="cs-CZ" b="1" dirty="0" err="1"/>
              <a:t>tracking</a:t>
            </a:r>
            <a:r>
              <a:rPr lang="cs-CZ" b="1" dirty="0"/>
              <a:t>, </a:t>
            </a:r>
            <a:r>
              <a:rPr lang="cs-CZ" b="1" dirty="0" err="1"/>
              <a:t>other</a:t>
            </a:r>
            <a:r>
              <a:rPr lang="cs-CZ" b="1" dirty="0"/>
              <a:t> </a:t>
            </a:r>
            <a:r>
              <a:rPr lang="cs-CZ" b="1" dirty="0" err="1"/>
              <a:t>biometrics</a:t>
            </a:r>
            <a:r>
              <a:rPr lang="cs-CZ" b="1" dirty="0"/>
              <a:t>)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Limited </a:t>
            </a:r>
            <a:r>
              <a:rPr lang="cs-CZ" dirty="0" err="1"/>
              <a:t>applicability</a:t>
            </a:r>
            <a:r>
              <a:rPr lang="cs-CZ" dirty="0"/>
              <a:t> (</a:t>
            </a:r>
            <a:r>
              <a:rPr lang="cs-CZ" dirty="0" err="1"/>
              <a:t>lab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)</a:t>
            </a:r>
          </a:p>
          <a:p>
            <a:pPr lvl="2">
              <a:lnSpc>
                <a:spcPct val="90000"/>
              </a:lnSpc>
            </a:pP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provide</a:t>
            </a:r>
            <a:r>
              <a:rPr lang="cs-CZ" dirty="0"/>
              <a:t> </a:t>
            </a:r>
            <a:r>
              <a:rPr lang="cs-CZ" dirty="0" err="1"/>
              <a:t>leads</a:t>
            </a:r>
            <a:r>
              <a:rPr lang="cs-CZ" dirty="0"/>
              <a:t> on </a:t>
            </a:r>
            <a:r>
              <a:rPr lang="cs-CZ" dirty="0" err="1"/>
              <a:t>interpretation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previous</a:t>
            </a:r>
            <a:r>
              <a:rPr lang="cs-CZ" dirty="0"/>
              <a:t> </a:t>
            </a:r>
            <a:r>
              <a:rPr lang="cs-CZ" dirty="0" err="1"/>
              <a:t>two</a:t>
            </a:r>
            <a:endParaRPr lang="cs-CZ" dirty="0"/>
          </a:p>
          <a:p>
            <a:pPr>
              <a:lnSpc>
                <a:spcPct val="90000"/>
              </a:lnSpc>
            </a:pPr>
            <a:r>
              <a:rPr lang="cs-CZ" b="1" dirty="0" err="1"/>
              <a:t>Questionaires</a:t>
            </a:r>
            <a:r>
              <a:rPr lang="cs-CZ" b="1" dirty="0"/>
              <a:t>, role </a:t>
            </a:r>
            <a:r>
              <a:rPr lang="cs-CZ" b="1" dirty="0" err="1"/>
              <a:t>playing</a:t>
            </a:r>
            <a:endParaRPr lang="cs-CZ" b="1" dirty="0"/>
          </a:p>
          <a:p>
            <a:pPr lvl="1">
              <a:lnSpc>
                <a:spcPct val="90000"/>
              </a:lnSpc>
            </a:pPr>
            <a:r>
              <a:rPr lang="cs-CZ" dirty="0" err="1"/>
              <a:t>Lab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(in most </a:t>
            </a:r>
            <a:r>
              <a:rPr lang="cs-CZ" dirty="0" err="1"/>
              <a:t>cases</a:t>
            </a:r>
            <a:r>
              <a:rPr lang="cs-CZ" dirty="0"/>
              <a:t>)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provide</a:t>
            </a:r>
            <a:r>
              <a:rPr lang="cs-CZ" dirty="0"/>
              <a:t> </a:t>
            </a:r>
            <a:r>
              <a:rPr lang="cs-CZ" dirty="0" err="1"/>
              <a:t>leads</a:t>
            </a:r>
            <a:r>
              <a:rPr lang="cs-CZ" dirty="0"/>
              <a:t> on </a:t>
            </a:r>
            <a:r>
              <a:rPr lang="cs-CZ" dirty="0" err="1"/>
              <a:t>interpretation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collection</a:t>
            </a:r>
            <a:r>
              <a:rPr lang="cs-CZ" dirty="0"/>
              <a:t> </a:t>
            </a:r>
            <a:r>
              <a:rPr lang="cs-CZ" dirty="0" err="1"/>
              <a:t>methods</a:t>
            </a:r>
            <a:endParaRPr lang="cs-CZ" dirty="0"/>
          </a:p>
          <a:p>
            <a:pPr lvl="1">
              <a:lnSpc>
                <a:spcPct val="90000"/>
              </a:lnSpc>
            </a:pP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1">
              <a:lnSpc>
                <a:spcPct val="90000"/>
              </a:lnSpc>
            </a:pPr>
            <a:endParaRPr lang="cs-CZ" dirty="0"/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7374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7054B7-1A25-423C-A4AB-C516AF96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Explicit feedback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0B7B522-197F-44BD-91DA-B6143A0D23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Let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users</a:t>
            </a:r>
            <a:r>
              <a:rPr lang="cs-CZ" dirty="0"/>
              <a:t> to </a:t>
            </a:r>
            <a:r>
              <a:rPr lang="cs-CZ" dirty="0" err="1"/>
              <a:t>tell</a:t>
            </a:r>
            <a:r>
              <a:rPr lang="cs-CZ" dirty="0"/>
              <a:t> </a:t>
            </a:r>
            <a:r>
              <a:rPr lang="cs-CZ" dirty="0" err="1"/>
              <a:t>you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5676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89"/>
            <a:ext cx="8933011" cy="45524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Information given consciously by the user to express his/her preference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Via dedicated GUI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Rating (likert scale) of objects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N-ary preference (5 / 10 degrees of preference most </a:t>
            </a:r>
            <a:r>
              <a:rPr lang="cs-CZ" dirty="0" smtClean="0"/>
              <a:t>common, sometimes pref. slider)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/>
              <a:t>Binary preference (likes – dislikes)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Unary preference (likes only)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Comparative preferences (very rare)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A is better than B</a:t>
            </a:r>
          </a:p>
          <a:p>
            <a:pPr lvl="1"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rgbClr val="FF0000"/>
                </a:solidFill>
              </a:rPr>
              <a:t>Simple enough? Nothing to research here?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Well...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8508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89"/>
            <a:ext cx="8933011" cy="455244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dirty="0"/>
              <a:t>How rating scale influence user</a:t>
            </a:r>
            <a:r>
              <a:rPr lang="en-US" dirty="0"/>
              <a:t>’s</a:t>
            </a:r>
            <a:r>
              <a:rPr lang="cs-CZ" dirty="0"/>
              <a:t> rating behavior?</a:t>
            </a:r>
            <a:br>
              <a:rPr lang="cs-CZ" dirty="0"/>
            </a:br>
            <a:r>
              <a:rPr lang="cs-CZ" sz="1100" dirty="0">
                <a:hlinkClick r:id="rId2"/>
              </a:rPr>
              <a:t>https://www.tandfonline.com/doi/full/10.1080/0144929X.2017.1322145</a:t>
            </a:r>
            <a:r>
              <a:rPr lang="cs-CZ" sz="1100" dirty="0"/>
              <a:t> 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/>
              <a:t>Granularity of the rating scale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Presence</a:t>
            </a:r>
            <a:r>
              <a:rPr lang="cs-CZ" dirty="0"/>
              <a:t>/</a:t>
            </a:r>
            <a:r>
              <a:rPr lang="en-US" dirty="0"/>
              <a:t>absence of n</a:t>
            </a:r>
            <a:r>
              <a:rPr lang="cs-CZ" dirty="0"/>
              <a:t>eutral point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Labeling</a:t>
            </a:r>
          </a:p>
          <a:p>
            <a:pPr>
              <a:lnSpc>
                <a:spcPct val="90000"/>
              </a:lnSpc>
            </a:pPr>
            <a:r>
              <a:rPr lang="cs-CZ" dirty="0"/>
              <a:t>How much are the ratings inconsistent for test-retest?</a:t>
            </a:r>
          </a:p>
          <a:p>
            <a:pPr lvl="1">
              <a:lnSpc>
                <a:spcPct val="90000"/>
              </a:lnSpc>
            </a:pPr>
            <a:r>
              <a:rPr lang="cs-CZ" dirty="0">
                <a:hlinkClick r:id="rId3"/>
              </a:rPr>
              <a:t>https://xamat.github.io/pubs/xamatriain_umap09.pdf</a:t>
            </a:r>
            <a:r>
              <a:rPr lang="cs-CZ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journals.sagepub.com/doi/10.1177/0013164404268674</a:t>
            </a:r>
            <a:endParaRPr lang="cs-CZ" dirty="0" smtClean="0"/>
          </a:p>
          <a:p>
            <a:pPr>
              <a:lnSpc>
                <a:spcPct val="90000"/>
              </a:lnSpc>
            </a:pPr>
            <a:r>
              <a:rPr lang="cs-CZ" b="1" dirty="0" smtClean="0"/>
              <a:t>Are </a:t>
            </a:r>
            <a:r>
              <a:rPr lang="cs-CZ" b="1" dirty="0"/>
              <a:t>different rating scales affecting RS performance?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Not much research until recently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>
                <a:hlinkClick r:id="rId5"/>
              </a:rPr>
              <a:t>http://ceur-ws.org/Vol-997/umap2013_lbr_7.pdf</a:t>
            </a:r>
            <a:r>
              <a:rPr lang="cs-CZ" dirty="0"/>
              <a:t> 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It seems that 3-point likert scale has smaller MAE than 5-point </a:t>
            </a:r>
            <a:r>
              <a:rPr lang="cs-CZ" dirty="0" smtClean="0"/>
              <a:t>scale</a:t>
            </a:r>
          </a:p>
          <a:p>
            <a:pPr lvl="2">
              <a:lnSpc>
                <a:spcPct val="90000"/>
              </a:lnSpc>
            </a:pPr>
            <a:r>
              <a:rPr lang="cs-CZ" dirty="0" smtClean="0"/>
              <a:t>But what about scaling effect?</a:t>
            </a:r>
          </a:p>
          <a:p>
            <a:pPr lvl="1">
              <a:lnSpc>
                <a:spcPct val="90000"/>
              </a:lnSpc>
            </a:pPr>
            <a:r>
              <a:rPr lang="cs-CZ" dirty="0">
                <a:hlinkClick r:id="rId6"/>
              </a:rPr>
              <a:t>https://</a:t>
            </a:r>
            <a:r>
              <a:rPr lang="cs-CZ" dirty="0" smtClean="0">
                <a:hlinkClick r:id="rId6"/>
              </a:rPr>
              <a:t>dl.acm.org/doi/10.1145/3523227.3551479</a:t>
            </a:r>
            <a:r>
              <a:rPr lang="cs-CZ" dirty="0" smtClean="0"/>
              <a:t> (our work)</a:t>
            </a:r>
          </a:p>
          <a:p>
            <a:pPr lvl="2">
              <a:lnSpc>
                <a:spcPct val="90000"/>
              </a:lnSpc>
            </a:pPr>
            <a:r>
              <a:rPr lang="cs-CZ" dirty="0" smtClean="0"/>
              <a:t>Lower granularity may decrease performance of RS, but much less than lower feedback volumes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5609" y="3135739"/>
            <a:ext cx="4366391" cy="20848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/>
          <a:srcRect l="61719" t="28000" r="29635" b="55667"/>
          <a:stretch/>
        </p:blipFill>
        <p:spPr>
          <a:xfrm>
            <a:off x="9273999" y="5220550"/>
            <a:ext cx="2918001" cy="17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5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how scale influence behavior?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89"/>
            <a:ext cx="9260752" cy="45524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How rating scale influence user rating behavior?</a:t>
            </a:r>
            <a:br>
              <a:rPr lang="cs-CZ" dirty="0"/>
            </a:br>
            <a:r>
              <a:rPr lang="cs-CZ" sz="1100" dirty="0">
                <a:hlinkClick r:id="rId2"/>
              </a:rPr>
              <a:t>https://www.tandfonline.com/doi/full/10.1080/0144929X.2017.1322145</a:t>
            </a:r>
            <a:r>
              <a:rPr lang="cs-CZ" sz="1100" dirty="0"/>
              <a:t> 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/>
              <a:t>Granularity of the rating scale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10.1007/s11205-007-9171-x</a:t>
            </a:r>
            <a:r>
              <a:rPr lang="cs-CZ" dirty="0"/>
              <a:t>: evaluate happiness on 4, 5, 7 and 11 points likert scale; then re-scale to 11 points: </a:t>
            </a:r>
            <a:r>
              <a:rPr lang="cs-CZ" i="1" dirty="0">
                <a:solidFill>
                  <a:srgbClr val="0070C0"/>
                </a:solidFill>
              </a:rPr>
              <a:t>11-point scale has higher happiness than 4 and 7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(higher scale higher ratings?)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Other authors did not found such re-scaling issues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10.1016/S0001-6918(99)00050-5</a:t>
            </a:r>
            <a:r>
              <a:rPr lang="cs-CZ" dirty="0"/>
              <a:t>: </a:t>
            </a:r>
            <a:r>
              <a:rPr lang="cs-CZ" i="1" dirty="0">
                <a:solidFill>
                  <a:srgbClr val="0070C0"/>
                </a:solidFill>
              </a:rPr>
              <a:t>2,3,4 point least reliable and least discriminating</a:t>
            </a:r>
            <a:r>
              <a:rPr lang="cs-CZ" dirty="0"/>
              <a:t>, wider options preferred (7-10), </a:t>
            </a:r>
            <a:r>
              <a:rPr lang="cs-CZ" i="1" dirty="0">
                <a:solidFill>
                  <a:srgbClr val="0070C0"/>
                </a:solidFill>
              </a:rPr>
              <a:t>but 2-4 points quicker to use</a:t>
            </a:r>
          </a:p>
          <a:p>
            <a:pPr lvl="3">
              <a:lnSpc>
                <a:spcPct val="90000"/>
              </a:lnSpc>
            </a:pPr>
            <a:r>
              <a:rPr lang="cs-CZ" b="1" dirty="0"/>
              <a:t>Less granularity imply higher willingness to use? </a:t>
            </a:r>
          </a:p>
          <a:p>
            <a:pPr lvl="3">
              <a:lnSpc>
                <a:spcPct val="90000"/>
              </a:lnSpc>
            </a:pPr>
            <a:r>
              <a:rPr lang="cs-CZ" b="1" dirty="0"/>
              <a:t>Binary/unary schemes less intrusive?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10.1177/0013164404268674</a:t>
            </a:r>
            <a:r>
              <a:rPr lang="cs-CZ" dirty="0"/>
              <a:t>: test-retest scenario; more </a:t>
            </a:r>
            <a:r>
              <a:rPr lang="cs-CZ" dirty="0" smtClean="0"/>
              <a:t>granular response </a:t>
            </a:r>
            <a:r>
              <a:rPr lang="cs-CZ" dirty="0"/>
              <a:t>(at least 3) imply higher reliability</a:t>
            </a:r>
          </a:p>
        </p:txBody>
      </p:sp>
    </p:spTree>
    <p:extLst>
      <p:ext uri="{BB962C8B-B14F-4D97-AF65-F5344CB8AC3E}">
        <p14:creationId xmlns:p14="http://schemas.microsoft.com/office/powerpoint/2010/main" val="699623537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TM02900688%5b%5bfn=Fazeta%5d%5d</Template>
  <TotalTime>32290</TotalTime>
  <Words>1335</Words>
  <Application>Microsoft Office PowerPoint</Application>
  <PresentationFormat>Widescreen</PresentationFormat>
  <Paragraphs>215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Trebuchet MS</vt:lpstr>
      <vt:lpstr>Wingdings</vt:lpstr>
      <vt:lpstr>Wingdings 3</vt:lpstr>
      <vt:lpstr>Fazeta</vt:lpstr>
      <vt:lpstr>NDBI021, Lecture 2</vt:lpstr>
      <vt:lpstr>How to express user preferences</vt:lpstr>
      <vt:lpstr>What tools are there to express preferences </vt:lpstr>
      <vt:lpstr>What tools are there to express preferences </vt:lpstr>
      <vt:lpstr>How to collect user preferences? </vt:lpstr>
      <vt:lpstr>Explicit feedback</vt:lpstr>
      <vt:lpstr>Explicit feedback </vt:lpstr>
      <vt:lpstr>Explicit feedback </vt:lpstr>
      <vt:lpstr>Explicit feedback: how scale influence behavior? </vt:lpstr>
      <vt:lpstr>Explicit feedback: how scale influence behavior? </vt:lpstr>
      <vt:lpstr>Explicit feedback: how scale influence behavior? </vt:lpstr>
      <vt:lpstr>Explicit feedback: how scale influence behavior? </vt:lpstr>
      <vt:lpstr>Explicit feedback: how scale influence behavior? </vt:lpstr>
      <vt:lpstr>Explicit feedback: how scale influence behavior? </vt:lpstr>
      <vt:lpstr>Explicit feedback: how scale influence behavior? </vt:lpstr>
      <vt:lpstr>Explicit feedback: how much inconsistent it can be? </vt:lpstr>
      <vt:lpstr>Explicit feedback: how much inconsistent it can be? </vt:lpstr>
      <vt:lpstr>Explicit feedback: how much inconsistent it can be?  </vt:lpstr>
      <vt:lpstr>Explicit feedback: other variants </vt:lpstr>
      <vt:lpstr>Explicit feedback</vt:lpstr>
      <vt:lpstr>Explicit feedback in industry</vt:lpstr>
      <vt:lpstr>Explicit feedback in industry</vt:lpstr>
      <vt:lpstr>Explicit feedback in industry</vt:lpstr>
      <vt:lpstr>Explicit feedback in industry</vt:lpstr>
      <vt:lpstr>Explicit feedback in industry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NDBI021</dc:title>
  <dc:creator>Ladislav Peška</dc:creator>
  <cp:lastModifiedBy>lpeska</cp:lastModifiedBy>
  <cp:revision>90</cp:revision>
  <dcterms:created xsi:type="dcterms:W3CDTF">2022-01-20T12:02:53Z</dcterms:created>
  <dcterms:modified xsi:type="dcterms:W3CDTF">2023-02-28T08:40:27Z</dcterms:modified>
</cp:coreProperties>
</file>