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301" r:id="rId5"/>
    <p:sldId id="282" r:id="rId6"/>
    <p:sldId id="302" r:id="rId7"/>
    <p:sldId id="303" r:id="rId8"/>
    <p:sldId id="314" r:id="rId9"/>
    <p:sldId id="315" r:id="rId10"/>
    <p:sldId id="316" r:id="rId11"/>
    <p:sldId id="317" r:id="rId12"/>
    <p:sldId id="319" r:id="rId13"/>
    <p:sldId id="318" r:id="rId14"/>
    <p:sldId id="284" r:id="rId15"/>
    <p:sldId id="258" r:id="rId16"/>
    <p:sldId id="259" r:id="rId17"/>
    <p:sldId id="267" r:id="rId18"/>
    <p:sldId id="268" r:id="rId19"/>
    <p:sldId id="269" r:id="rId20"/>
    <p:sldId id="270" r:id="rId21"/>
    <p:sldId id="286" r:id="rId22"/>
    <p:sldId id="261" r:id="rId23"/>
    <p:sldId id="273" r:id="rId24"/>
    <p:sldId id="271" r:id="rId25"/>
    <p:sldId id="274" r:id="rId26"/>
    <p:sldId id="266" r:id="rId27"/>
    <p:sldId id="275" r:id="rId28"/>
    <p:sldId id="276" r:id="rId29"/>
    <p:sldId id="264" r:id="rId30"/>
    <p:sldId id="277" r:id="rId31"/>
    <p:sldId id="279" r:id="rId32"/>
    <p:sldId id="281" r:id="rId33"/>
    <p:sldId id="280" r:id="rId34"/>
    <p:sldId id="278" r:id="rId35"/>
    <p:sldId id="285" r:id="rId36"/>
    <p:sldId id="287" r:id="rId37"/>
    <p:sldId id="289" r:id="rId38"/>
    <p:sldId id="288" r:id="rId39"/>
    <p:sldId id="294" r:id="rId40"/>
    <p:sldId id="290" r:id="rId41"/>
    <p:sldId id="291" r:id="rId42"/>
    <p:sldId id="292" r:id="rId43"/>
    <p:sldId id="293" r:id="rId44"/>
    <p:sldId id="272" r:id="rId45"/>
    <p:sldId id="296" r:id="rId46"/>
    <p:sldId id="297" r:id="rId47"/>
    <p:sldId id="298" r:id="rId48"/>
    <p:sldId id="300" r:id="rId49"/>
    <p:sldId id="299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9:23:41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2188 24575,'23'-1'0,"0"-2"0,0 0 0,-1-1 0,34-11 0,8-1 0,885-229 0,-416 89 0,-234 64 0,-37 10 0,-127 44 0,670-195 0,-397 119 0,98-32 0,-429 119 0,2 4 0,116-21 0,-2 8 0,305-100 0,-360 94 0,-75 23 0,-1-2 0,104-52 0,68-40 0,-134 68 0,112-69 0,-139 74 0,3 3 0,0 3 0,123-36 0,-17-6 0,-137 55 0,-22 10-455,-1-2 0,29-20 0,-35 21-6371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24575,'1165'0'0,"-1122"3"0,1 1 0,-1 3 0,45 11 0,-42-7 0,0-2 0,69 3 0,66 3 0,35 0 0,742-16-1365,-932 1-5461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3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24575,'2449'0'-1365,"-2421"0"-5461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0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4036 622 24575,'-992'0'0,"940"3"0,0 3 0,-95 22 0,24-4 0,-198 39 0,174-38 0,72-11 0,0-2 0,-104 1 0,-1575-14 0,1747 1 0,0 0 0,1 0 0,-1-1 0,0 0 0,1 0 0,-1 0 0,1-1 0,-1 0 0,1 0 0,-10-5 0,13 5 0,0 0 0,0-1 0,1 0 0,-1 1 0,1-1 0,0 0 0,0 0 0,0 0 0,0 0 0,0 0 0,0-1 0,1 1 0,0-1 0,-1 1 0,2-1 0,-1 1 0,0-1 0,0 1 0,1-1 0,0-7 0,-2-37 0,2 0 0,2 0 0,9-48 0,-6 68 0,1 0 0,1 0 0,1 1 0,2 0 0,1 1 0,20-36 0,-24 49 0,2 1 0,0 1 0,0 0 0,1 0 0,0 0 0,1 2 0,0-1 0,0 1 0,1 1 0,0 0 0,1 0 0,0 2 0,0-1 0,1 2 0,-1 0 0,20-5 0,55-17 0,-66 18 0,1 2 0,0 0 0,0 2 0,45-6 0,137-3 0,123-3 0,-98 15 0,228 6 0,-277 11 0,44 1 0,-37 0 0,13-1 0,1362-16 0,-1553 1 0,-1 1 0,1 0 0,0 0 0,0 1 0,0 0 0,-1 0 0,1 1 0,-1 1 0,0 0 0,0 0 0,0 1 0,8 5 0,-12-6 0,0 0 0,0 0 0,-1 0 0,1 1 0,-1-1 0,0 1 0,0 0 0,-1 1 0,0-1 0,1 1 0,-2-1 0,1 1 0,-1 0 0,0 0 0,0 0 0,0 0 0,-1 0 0,0 1 0,0 8 0,12 81 0,-7-69 0,-2 0 0,0 50 0,-4-70 0,0 1 0,-1 0 0,0-1 0,-1 1 0,0-1 0,0 1 0,0-1 0,-1 0 0,0 0 0,-1 0 0,1 0 0,-1 0 0,0-1 0,-8 9 0,-6 3 0,-1-1 0,0-1 0,-1 0 0,-1-1 0,-1-2 0,0 0 0,-43 18 0,52-27-273,0 0 0,-1-1 0,0 0 0,-25 1 0,12-3-6553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1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24575,'2395'0'-1365,"-2362"0"-5461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03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1179 24575,'-3'0'0,"1"-1"0,-1 1 0,1-1 0,-1 0 0,1 0 0,-1 0 0,1-1 0,0 1 0,-1-1 0,1 1 0,0-1 0,0 0 0,0 1 0,0-1 0,0 0 0,1 0 0,-1-1 0,-2-2 0,-26-46 0,28 46 0,-8-16 0,1-1 0,1 0 0,1-1 0,1 0 0,1 0 0,2 0 0,-3-30 0,8-173 0,2 95 0,-6 52 0,-1 49 0,2 0 0,2 0 0,0-1 0,9-42 0,-7 65 0,0 0 0,1 0 0,0 0 0,0 1 0,1-1 0,0 1 0,0 0 0,0 1 0,1-1 0,0 1 0,1 0 0,-1 0 0,1 1 0,0 0 0,1 0 0,-1 1 0,15-6 0,12-6 0,2 2 0,61-15 0,-8 7 0,1 4 0,1 4 0,1 4 0,122 2 0,629 9 0,-836-1 0,0 0 0,0 1 0,0 0 0,0 0 0,-1 1 0,1 0 0,0 0 0,-1 0 0,1 1 0,-1 0 0,0 0 0,0 1 0,10 7 0,-8-4 0,0 1 0,-1 0 0,1 0 0,-2 0 0,1 1 0,-1 0 0,0 1 0,5 10 0,-2 1 0,-1 1 0,-1 0 0,0 0 0,-2 0 0,-1 1 0,0 0 0,0 42 0,-3-14 0,-2 1 0,-2-1 0,-3 0 0,-1 0 0,-3 0 0,-23 69 0,27-106 0,-1-1 0,0 1 0,-1-1 0,-1-1 0,0 1 0,-1-1 0,0-1 0,0 0 0,-15 11 0,-3 1 0,-1-2 0,-55 31 0,-24-4 0,74-34 0,0-3 0,-61 14 0,63-18 0,-1-1 0,-1-2 0,0-1 0,-48-2 0,43-2 0,-1 3 0,-39 5 0,-38 7 0,1-5 0,-172-10 0,105-2 0,93 3-1365,64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1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24575,'14'0'0,"80"1"0,165-21 0,-155 9 0,1 4 0,133 9 0,-72 1 0,-137-2 0,0-1 0,0-2 0,-1-1 0,1-1 0,-1-2 0,0 0 0,0-2 0,34-15 0,-43 15-273,0 0 0,0 1 0,0 1 0,32-5 0,-25 8-6553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7:28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9:5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24575,'0'-5'0,"5"-2"0,7 0 0,7 2 0,6 1 0,3 2 0,2 1 0,2 0 0,1 1 0,-1 0 0,0 1 0,0-1 0,-1 0 0,1 0 0,-7 6 0,-6 1-8191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24575,'6'0'0,"6"0"0,7 0 0,5 0 0,4 0 0,3 0 0,1 0 0,0 0 0,0 0 0,1 0 0,-2 0 0,1 0 0,-1 0 0,0 0 0,-5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7T09:23:41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24575,'8'1'0,"0"1"0,-1 0 0,1 0 0,-1 0 0,1 1 0,-1 0 0,0 1 0,7 4 0,12 4 0,178 68 0,268 67 0,-269-89 0,63 22 0,501 140 0,-297-72 0,-112-30 0,-5-18 0,-316-87 0,-1 1 0,0 2 0,62 39 0,45 21 0,742 245 0,-656-265 0,209 69 0,108 37 0,-503-148 0,51 10 0,-58-16 0,-1 2 0,0 0 0,35 17 0,157 80-1365,-184-87-5461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8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24575,'5'0'0,"7"0"0,12 0 0,8 0 0,8 0 0,3 0 0,5 0 0,-1 0 0,2 0 0,-2 0 0,-3 0 0,-5 0 0,-3 0 0,-7 0-8191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37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08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24575,'965'0'0,"-931"-2"0,0-1 0,36-8 0,-34 4 0,67-3 0,496 11-1365,-566-1-5461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24575,'2194'0'0,"-2140"3"0,98 17 0,-102-11 0,78 18 0,-87-17 0,0-1 0,0-2 0,46 1 0,-25-7-1365,-35-2-5461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24575,'6'0'0,"6"0"0,2 0-8191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24575,'10'0'0,"4"5"0,5 2 0,-1-1-8191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24575,'5'-5'0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24575,'5'0'0,"7"0"0,7 0 0,6 0 0,3 0 0,-3 0-8191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24575,'5'6'0,"7"0"0,7 1 0,5-2 0,5-1 0,1-2 0,-3 0-8191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24575,'11'0'0,"8"0"0,12 0 0,6 0 0,7-5 0,1-2 0,-7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2328 1460 24575,'-287'14'0,"64"-1"0,-363-9 0,414-5 0,111-2 0,1-3 0,-75-17 0,71 11 0,-115-8 0,154 18 0,1-1 0,-1-1 0,1-2 0,1 0 0,-1-1 0,1-2 0,0 0 0,1-2 0,0 0 0,1-1 0,0-2 0,1 0 0,0-1 0,1-1 0,1 0 0,1-2 0,0 0 0,-24-35 0,21 18 0,1 0 0,2-1 0,-16-53 0,22 54 0,2 0 0,1 0 0,2-1 0,-3-56 0,11-149 0,2 98 0,-4 122 0,0 1 0,2 0 0,1 1 0,0-1 0,10-28 0,-10 39 0,0 0 0,1 0 0,0 1 0,1 0 0,0 0 0,0 0 0,0 0 0,1 1 0,1 0 0,-1 0 0,1 1 0,0 0 0,0 0 0,9-5 0,10-3 0,1 1 0,0 1 0,1 1 0,0 2 0,1 0 0,0 2 0,45-5 0,216-4 0,-236 16 0,973-1 0,-457 4 0,-431-1 0,0 6 0,250 49 0,-336-47 0,1-2 0,107 3 0,-135-9 0,1 1 0,-1 1 0,1 1 0,44 16 0,-3-2 0,-43-10 0,0 1 0,0 1 0,-2 1 0,1 1 0,-2 1 0,1 1 0,26 25 0,50 31 0,-84-61 0,-1 0 0,1 1 0,-2 0 0,1 1 0,-2 1 0,0 0 0,0 1 0,-1 0 0,15 26 0,-21-32 0,-1 1 0,-1-1 0,1 1 0,-1 0 0,-1 0 0,1 0 0,-2 0 0,1 0 0,-1 1 0,-1-1 0,1 0 0,-2 1 0,1-1 0,-1 0 0,-1 1 0,1-1 0,-2 0 0,1 0 0,-8 16 0,-2 1 0,-2-1 0,0 0 0,-22 27 0,26-40 0,1 0 0,-2-1 0,1-1 0,-1 0 0,-1 0 0,0-1 0,-24 14 0,-363 169 0,209-111 0,127-56 0,35-16 0,-1-2 0,0 0 0,0-2 0,0-1 0,-43 0 0,-48 8 0,-190 34 0,78 9-1365,194-44-5461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0,5 0 0,4 0 0,2 0 0,2 0 0,1 0 0,-6 0-8191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0,6 0 0,3 0 0,-3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1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0,-1 0-8191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0,4 0 0,3 0 0,1 0 0,-5 0-8191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1:3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132 691 24575,'-3'-1'0,"-1"1"0,1-1 0,0-1 0,0 1 0,0 0 0,0-1 0,0 1 0,0-1 0,0 0 0,1 0 0,-1 0 0,1-1 0,-1 1 0,1 0 0,-3-5 0,-31-43 0,28 34 0,1-1 0,0 1 0,1-1 0,1 0 0,1-1 0,0 1 0,1-1 0,1 0 0,1 0 0,0 1 0,3-28 0,0 24 0,0 1 0,2-1 0,0 0 0,1 1 0,1 0 0,1 0 0,1 1 0,1 0 0,17-28 0,-16 34 0,0 1 0,1 0 0,1 1 0,0 0 0,0 1 0,1 0 0,0 1 0,1 1 0,0 0 0,0 1 0,1 0 0,0 1 0,0 1 0,0 0 0,1 1 0,0 1 0,0 0 0,0 1 0,0 1 0,0 0 0,0 1 0,0 1 0,0 1 0,0 0 0,22 7 0,-29-6 0,-1 0 0,0 0 0,0 1 0,0 0 0,0 1 0,-1 0 0,0 0 0,0 1 0,0 0 0,-1 0 0,0 0 0,0 1 0,0 0 0,-1 0 0,7 12 0,-5-7 0,-1 0 0,0 1 0,-1 0 0,-1 0 0,1 0 0,-2 0 0,0 1 0,-1 0 0,1 16 0,-7 257 0,4-278 0,-1-1 0,0 0 0,0 0 0,-1-1 0,0 1 0,0 0 0,-1 0 0,0-1 0,0 1 0,0-1 0,-1 0 0,-1 0 0,1-1 0,-1 1 0,0-1 0,0 0 0,-1 0 0,0 0 0,0-1 0,0 0 0,-1 0 0,0-1 0,0 0 0,0 0 0,0 0 0,-1-1 0,1 0 0,-1-1 0,0 0 0,1 0 0,-1 0 0,0-1 0,0 0 0,-10-1 0,-201-5-1365,180 4-5461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44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24575,'313'12'0,"-70"0"0,1646-3 0,-1136-11 0,-699 5 0,-1 2 0,71 16 0,-21-3 0,47 4 0,279 4 0,-241-24 0,129-7 0,-296 3-273,0-1 0,-1-2 0,0 0 0,23-9 0,-17 4-6553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1273 3 24575,'-516'0'0,"496"0"0,1 2 0,0 1 0,0 0 0,0 2 0,0 0 0,1 1 0,-1 0 0,1 2 0,1 0 0,-22 14 0,-16 14 0,-85 73 0,96-73 0,27-20 0,1 0 0,1 0 0,0 1 0,2 1 0,0 1 0,1 0 0,0 0 0,2 1 0,-11 28 0,-6 27 0,-22 98 0,42-146 0,-12 50 0,3 1 0,4 1 0,-4 158 0,14-93 0,7 162 0,-2-277 0,1 1 0,2-1 0,1 0 0,1 0 0,1-1 0,2 0 0,1 0 0,1-1 0,1-1 0,1 0 0,2-1 0,0-1 0,2-1 0,42 42 0,17 12 0,3-3 0,3-4 0,4-4 0,98 57 0,-88-62 0,-56-33 0,2-1 0,62 27 0,-75-41 0,-6-2 0,2 0 0,-1-2 0,1-1 0,28 5 0,-10-6 0,300 54 0,-255-43 0,127 8 0,-2-1 0,-86-7 0,149 0 0,134-20 0,-156-1 0,-31 5 0,238-5 0,-439 2 0,0-2 0,0-1 0,0 0 0,-1-2 0,0-1 0,32-14 0,-21 5 0,-1-1 0,-1-3 0,43-32 0,109-88 0,196-195 0,-371 324 0,0 0 0,0 0 0,-1-1 0,-1 0 0,0 0 0,0-1 0,-2 0 0,6-17 0,4-17 0,7-49 0,-18 77 0,23-179 0,1-1 0,-8 112 0,-5 0 0,7-158 0,-22 237 0,-4-157 0,1 142 0,0 1 0,-2 0 0,0 0 0,-2 0 0,-11-26 0,-10-15 0,-2 1 0,-57-86 0,69 123 0,-1 1 0,-2 0 0,0 2 0,-1 0 0,-1 1 0,-1 1 0,-50-31 0,21 22 0,0 2 0,-2 3 0,-99-30 0,54 28 0,-136-18 0,-5 2 0,117 17 0,-216-13 0,257 32 0,-96-18 0,104 11 0,-128-5 0,-538 20 0,546 14 0,-7 0 0,-73-17-1365,248 1-5461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2266 2203 24575,'-8'1'0,"1"0"0,0 0 0,0 1 0,-1 0 0,-6 3 0,-31 7 0,-93-2 0,-173-10 0,129-3 0,173 3 0,-66 1 0,1-3 0,0-4 0,-87-17 0,-154-64 0,208 56 0,56 17 0,-62-25 0,58 17 0,-64-30 0,105 46 0,1-2 0,0 0 0,0-1 0,1 0 0,0-1 0,-11-12 0,5-2 0,1 0 0,1-2 0,1 0 0,-22-52 0,3-8 0,-36-145 0,1-137 0,63 297 0,2 0 0,10-109 0,-4 161 0,2 1 0,0 0 0,1 1 0,1-1 0,0 1 0,2 0 0,0 0 0,0 1 0,16-21 0,16-19 0,52-55 0,-92 110 0,18-20 0,0 1 0,1 0 0,2 1 0,0 2 0,0 0 0,2 1 0,0 1 0,0 1 0,41-17 0,-35 18 0,42-24 0,-55 27 0,-1 1 0,2 0 0,-1 2 0,1 0 0,0 0 0,1 2 0,0 0 0,23-3 0,326 6 0,-186 6 0,1638-4 0,-1615-16 0,-28 1 0,805 12 0,-504 6 0,-384-5 0,105 4 0,-167 0 0,1 1 0,-1 2 0,0 2 0,34 10 0,-48-10 0,0 0 0,0 2 0,-1-1 0,0 2 0,-1 0 0,0 1 0,-1 1 0,0 0 0,0 0 0,-2 2 0,1 0 0,-2 0 0,0 1 0,-1 0 0,0 1 0,14 32 0,-11-15 0,-1 0 0,-1 1 0,-2 0 0,-2 1 0,-1 0 0,-1 0 0,-1 67 0,-20 205 0,10-263 0,-2-1 0,-1 0 0,-3 0 0,-33 81 0,40-114 0,-1 0 0,0 0 0,-1 0 0,0-1 0,0 1 0,-1-2 0,0 1 0,-1-1 0,-16 12 0,-6 0 0,-58 29 0,38-22 0,-20 6 0,-1-3 0,-1-3 0,-133 30 0,11-3 0,-199 63 0,278-67 0,81-33 0,-54 19 0,-172 49 0,-202 49 0,368-114 0,-134 11 0,182-26 0,-43 8 0,47-6 0,-70 3 0,-12-13-27,59 0-419,0 3 0,-72 10 0,99-4-6380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1088 24575,'-10'1'0,"0"-1"0,0-1 0,0 0 0,0 0 0,0-1 0,-19-6 0,24 5 0,0 1 0,0-1 0,0 0 0,1 0 0,-1-1 0,1 0 0,0 1 0,0-1 0,0-1 0,0 1 0,1-1 0,0 1 0,-6-10 0,0-8 0,0 0 0,1 0 0,1 0 0,-7-44 0,0 3 0,10 48 0,0 1 0,1-1 0,1 0 0,0 0 0,1 0 0,1 0 0,0 0 0,1 0 0,1-1 0,0 2 0,1-1 0,0 0 0,2 0 0,0 1 0,0 0 0,1 0 0,1 1 0,0-1 0,1 1 0,10-12 0,24-26 0,91-85 0,-48 53 0,-66 64 0,2 2 0,0 1 0,0 0 0,2 2 0,0 0 0,0 2 0,2 1 0,-1 0 0,1 2 0,31-7 0,15-1 0,0 4 0,110-6 0,507 11 0,-370 12 0,-283-4 0,-17-1 0,0 1 0,0 0 0,31 6 0,-44-4 0,1-1 0,-1 1 0,1 0 0,-1 0 0,0 1 0,0-1 0,0 1 0,0 1 0,0-1 0,-1 0 0,0 1 0,1 0 0,-1 0 0,-1 0 0,8 10 0,5 14 0,-2 0 0,0 1 0,-2 1 0,9 32 0,14 35 0,86 186 0,-106-246 0,-4-10 0,0 0 0,-2 1 0,8 43 0,-16-62 0,0 0 0,0 0 0,-1 0 0,0 0 0,-1 0 0,0 0 0,-1 0 0,1 0 0,-2 0 0,1 0 0,-1-1 0,0 1 0,-1-1 0,0 0 0,-9 13 0,4-8 0,-1 0 0,-1-1 0,0 0 0,-1 0 0,0-1 0,0-1 0,-1 0 0,-20 12 0,9-10 0,0 0 0,-1-2 0,0-1 0,-38 9 0,-354 54 0,204-29 0,151-27 0,-1-3 0,-98 8 0,57-20 0,58-1 0,1 1 0,-87 14 0,75-7 0,0-2 0,0-3 0,-83-5 0,30 0 0,94 1 0,1-1 0,0 0 0,0-1 0,0-1 0,0 0 0,1-1 0,-19-9 0,-7-6 0,-46-29 0,81 45 0,0 0 0,1 0 0,-1 0 0,1 0 0,0-1 0,1 0 0,-1 0 0,1 0 0,0 0 0,0 0 0,0 0 0,-2-8 0,-20-75 0,16 51 0,-1 1-1365,3 5-5461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 1243 24575,'-27'0'0,"1"-1"0,0-1 0,-1-2 0,1 0 0,0-2 0,1-1 0,-1-1 0,-41-19 0,22 7 0,6 2 0,-71-41 0,-120-105 0,216 154 0,1-2 0,0 0 0,1 0 0,0-2 0,1 1 0,1-1 0,0-1 0,1 0 0,0 0 0,1-1 0,1 0 0,-5-18 0,3 3 0,2-1 0,1 0 0,2 0 0,1-1 0,2-49 0,0 34 0,1 18 0,0-1 0,2 0 0,7-32 0,-7 53 0,0 1 0,1 0 0,0 0 0,1 0 0,-1 0 0,2 1 0,0-1 0,0 1 0,0 0 0,1 1 0,0-1 0,0 1 0,1 0 0,9-7 0,3 1 0,0 1 0,1 0 0,0 2 0,1 0 0,0 1 0,1 2 0,29-8 0,161-24 0,-206 38 0,169-15 0,301 11 0,-248 8 0,13-5 0,246 5 0,-428 2 0,0 2 0,0 3 0,0 2 0,-2 3 0,57 23 0,-104-34 0,-1 0 0,1 0 0,-1 2 0,0-1 0,-1 1 0,1 0 0,-1 0 0,-1 1 0,1 1 0,-1-1 0,0 1 0,-1 0 0,1 0 0,-2 1 0,1 0 0,-1 0 0,-1 0 0,0 1 0,0 0 0,-1 0 0,0 0 0,0 0 0,-1 0 0,-1 0 0,0 1 0,0 17 0,-1 257 0,-2-110 0,2-165 0,0-1 0,-1 1 0,0 0 0,0-1 0,-1 1 0,-1-1 0,1 1 0,-1-1 0,-1 0 0,-8 15 0,8-18 0,0 0 0,-1 0 0,0 0 0,-1 0 0,1-1 0,-1 0 0,0 0 0,-1-1 0,1 0 0,-1 0 0,1 0 0,-1-1 0,0 0 0,-10 3 0,-177 42 0,7-2 0,150-33 0,0-2 0,0-2 0,-1-1 0,-44 3 0,43-7 0,2 2 0,-46 13 0,-5 0 0,-31 0 0,0-6 0,-180-2 0,-265-12-1365,528 1-5461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3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588 1179 24575,'-12'0'0,"0"-2"0,0 0 0,0 0 0,1-1 0,-1 0 0,1-1 0,-13-6 0,-74-41 0,92 48 0,-29-18 0,1-1 0,1-2 0,1-1 0,1-2 0,-50-54 0,66 64 0,1-1 0,1 0 0,0-1 0,2 0 0,0-1 0,1-1 0,1 1 0,1-1 0,1-1 0,0 0 0,2 0 0,-2-22 0,6 33 0,1 0 0,0 0 0,1 1 0,1-1 0,-1 0 0,2 1 0,0-1 0,0 1 0,0 0 0,2-1 0,-1 2 0,1-1 0,0 1 0,1-1 0,0 2 0,1-1 0,0 1 0,0 0 0,9-8 0,16-12 0,1 2 0,1 1 0,56-31 0,-79 50 0,63-35 0,1 3 0,3 3 0,0 4 0,2 3 0,98-20 0,-115 32 0,1 4 0,0 2 0,104-2 0,-71 15 0,0 5 0,-1 4 0,-1 3 0,149 46 0,-189-44 0,104 25 0,-140-38 0,-1 1 0,0 0 0,-1 2 0,1 0 0,-1 0 0,0 2 0,-1 0 0,0 1 0,-1 1 0,0 0 0,0 1 0,14 16 0,-20-16 0,-1 0 0,-1 1 0,0 0 0,-1 0 0,-1 1 0,0-1 0,4 17 0,19 47 0,-10-42 0,-7-16 0,-1 1 0,-1 1 0,-1-1 0,7 29 0,-13-41 0,-1-1 0,0 0 0,-1 1 0,0-1 0,0 1 0,-1-1 0,1 0 0,-1 1 0,-1-1 0,0 0 0,0 0 0,0 0 0,-1 0 0,0 0 0,0 0 0,-1-1 0,-5 8 0,-5 4 0,0 0 0,-2 0 0,0-2 0,-1 0 0,-1-1 0,0 0 0,-24 13 0,-146 73 0,165-89 0,3-3 0,-1-1 0,0-1 0,0 0 0,0-2 0,-44 6 0,-106-6 0,55-5 0,29 8 0,-168 39 0,155-17 0,78-21 0,0-2 0,-1 0 0,0-2 0,-45 5 0,-210-9 0,126-3 0,91-4-1365,35 0-5461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6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1248 1860 24575,'-44'-2'0,"0"-3"0,0-2 0,-58-16 0,30 6 0,-201-57 0,-24-4 0,265 72 0,-5-1 0,0-1 0,1-1 0,-67-28 0,96 34 0,-1-1 0,0 0 0,1 0 0,0-1 0,0 0 0,0 0 0,0-1 0,1 0 0,0 0 0,0-1 0,1 1 0,0-1 0,0 0 0,0 0 0,1-1 0,0 0 0,1 0 0,-1 1 0,2-2 0,-1 1 0,1 0 0,-2-14 0,0-58 0,7-104 0,1 50 0,-6 51 0,0 55 0,1 1 0,1-1 0,1 1 0,1 0 0,2-1 0,1 1 0,9-29 0,-5 39 0,2 0 0,0 0 0,1 1 0,1 1 0,0 0 0,1 1 0,25-20 0,-15 15 0,-1 2 0,2 0 0,0 1 0,42-18 0,117-40 0,-89 38 0,60-26 0,3 6 0,280-61 0,261 19 0,-269 92 0,-251 8 0,-139-1 0,0 3 0,0 1 0,0 2 0,55 17 0,151 63 0,-219-77 0,20 11 0,0 2 0,-1 2 0,-2 3 0,54 41 0,-83-57 0,0 1 0,-1 0 0,0 1 0,-1 1 0,-1 1 0,0-1 0,-1 2 0,-1-1 0,0 2 0,-2-1 0,0 1 0,0 1 0,-2-1 0,0 1 0,3 26 0,-6-26 0,1 0 0,1-1 0,13 34 0,-11-33 0,0-1 0,-2 1 0,6 35 0,-8-33 0,-1 0 0,-1 0 0,-1 0 0,-1 1 0,-1-1 0,0 0 0,-2 0 0,-1 0 0,0-1 0,-1 1 0,-2-1 0,-18 36 0,-190 278 0,198-309 0,-1-2 0,-1 0 0,-1-1 0,-1-1 0,-1-1 0,-1-1 0,0-1 0,-1-1 0,-1-2 0,-42 20 0,-15-2 0,-2-3 0,-109 23 0,113-32 0,8 0 0,-1-4 0,-134 14 0,43-18 0,-76 3 0,-849-17 0,1073 0-341,0 0 0,0-1-1,-25-6 1,17 1-6485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9:08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24575,'1521'0'-1365,"-1492"0"-5461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2:43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4588" y="584962"/>
            <a:ext cx="107628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pc="-5"/>
              <a:t>- </a:t>
            </a:r>
            <a:fld id="{81D60167-4931-47E6-BA6A-407CBD079E47}" type="slidenum">
              <a:rPr spc="-5" smtClean="0"/>
              <a:pPr marL="12700">
                <a:spcBef>
                  <a:spcPts val="100"/>
                </a:spcBef>
              </a:pPr>
              <a:t>‹#›</a:t>
            </a:fld>
            <a:r>
              <a:rPr spc="-75"/>
              <a:t> </a:t>
            </a:r>
            <a:r>
              <a:rPr spc="-5"/>
              <a:t>-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83760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14.02.2023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playlist?list=PLTYzSYF3EX3BNIVJkMpCE3vUDmUGvhEcy" TargetMode="External"/><Relationship Id="rId2" Type="http://schemas.openxmlformats.org/officeDocument/2006/relationships/hyperlink" Target="https://www.ksi.mff.cuni.cz/~peska/vyuka/ndbi021/2023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n.wikipedia.org/wiki/Information_over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rsonalized_search" TargetMode="External"/><Relationship Id="rId2" Type="http://schemas.openxmlformats.org/officeDocument/2006/relationships/hyperlink" Target="https://evergreen.team/articles/ui-and-ux-personaliz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2.svg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2.svg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tivated_reasoning" TargetMode="External"/><Relationship Id="rId2" Type="http://schemas.openxmlformats.org/officeDocument/2006/relationships/hyperlink" Target="https://start.askwonder.com/insights/want-add-previous-request-made-few-years-ago-want-studies-support-idea-decisions-c22yygpa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angingminds.org/explanations/emotions/emotion_decision.htm" TargetMode="External"/><Relationship Id="rId4" Type="http://schemas.openxmlformats.org/officeDocument/2006/relationships/hyperlink" Target="https://westsidetoastmasters.com/resources/laws_persuasion/chap14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043932.2043979" TargetMode="External"/><Relationship Id="rId2" Type="http://schemas.openxmlformats.org/officeDocument/2006/relationships/hyperlink" Target="https://www.frontiersin.org/articles/10.3389/fdata.2021.778417/f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-ainf.aau.at/pub/jannach/files/BOOK_CHAPTER_PERSONALIZED_HCI_2019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21" Type="http://schemas.openxmlformats.org/officeDocument/2006/relationships/customXml" Target="../ink/ink11.xml"/><Relationship Id="rId34" Type="http://schemas.openxmlformats.org/officeDocument/2006/relationships/image" Target="../media/image52.png"/><Relationship Id="rId42" Type="http://schemas.openxmlformats.org/officeDocument/2006/relationships/image" Target="../media/image56.png"/><Relationship Id="rId47" Type="http://schemas.openxmlformats.org/officeDocument/2006/relationships/customXml" Target="../ink/ink24.xml"/><Relationship Id="rId50" Type="http://schemas.openxmlformats.org/officeDocument/2006/relationships/image" Target="../media/image60.png"/><Relationship Id="rId55" Type="http://schemas.openxmlformats.org/officeDocument/2006/relationships/customXml" Target="../ink/ink28.xml"/><Relationship Id="rId63" Type="http://schemas.openxmlformats.org/officeDocument/2006/relationships/image" Target="../media/image66.png"/><Relationship Id="rId68" Type="http://schemas.openxmlformats.org/officeDocument/2006/relationships/image" Target="../media/image69.png"/><Relationship Id="rId7" Type="http://schemas.openxmlformats.org/officeDocument/2006/relationships/customXml" Target="../ink/ink5.xml"/><Relationship Id="rId2" Type="http://schemas.openxmlformats.org/officeDocument/2006/relationships/image" Target="../media/image40.png"/><Relationship Id="rId16" Type="http://schemas.openxmlformats.org/officeDocument/2006/relationships/image" Target="../media/image42.png"/><Relationship Id="rId29" Type="http://schemas.openxmlformats.org/officeDocument/2006/relationships/image" Target="../media/image50.png"/><Relationship Id="rId11" Type="http://schemas.openxmlformats.org/officeDocument/2006/relationships/customXml" Target="../ink/ink7.xml"/><Relationship Id="rId24" Type="http://schemas.openxmlformats.org/officeDocument/2006/relationships/image" Target="../media/image47.png"/><Relationship Id="rId32" Type="http://schemas.openxmlformats.org/officeDocument/2006/relationships/customXml" Target="../ink/ink16.xml"/><Relationship Id="rId37" Type="http://schemas.openxmlformats.org/officeDocument/2006/relationships/customXml" Target="../ink/ink19.xml"/><Relationship Id="rId40" Type="http://schemas.openxmlformats.org/officeDocument/2006/relationships/image" Target="../media/image55.png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64.png"/><Relationship Id="rId66" Type="http://schemas.openxmlformats.org/officeDocument/2006/relationships/image" Target="../media/image68.png"/><Relationship Id="rId5" Type="http://schemas.openxmlformats.org/officeDocument/2006/relationships/customXml" Target="../ink/ink4.xml"/><Relationship Id="rId61" Type="http://schemas.openxmlformats.org/officeDocument/2006/relationships/customXml" Target="../ink/ink31.xml"/><Relationship Id="rId19" Type="http://schemas.openxmlformats.org/officeDocument/2006/relationships/customXml" Target="../ink/ink10.xml"/><Relationship Id="rId14" Type="http://schemas.openxmlformats.org/officeDocument/2006/relationships/image" Target="../media/image41.png"/><Relationship Id="rId22" Type="http://schemas.openxmlformats.org/officeDocument/2006/relationships/image" Target="../media/image46.png"/><Relationship Id="rId27" Type="http://schemas.openxmlformats.org/officeDocument/2006/relationships/image" Target="../media/image49.png"/><Relationship Id="rId30" Type="http://schemas.openxmlformats.org/officeDocument/2006/relationships/customXml" Target="../ink/ink15.xml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59.png"/><Relationship Id="rId56" Type="http://schemas.openxmlformats.org/officeDocument/2006/relationships/image" Target="../media/image63.png"/><Relationship Id="rId64" Type="http://schemas.openxmlformats.org/officeDocument/2006/relationships/customXml" Target="../ink/ink33.xml"/><Relationship Id="rId8" Type="http://schemas.openxmlformats.org/officeDocument/2006/relationships/image" Target="../media/image38.png"/><Relationship Id="rId51" Type="http://schemas.openxmlformats.org/officeDocument/2006/relationships/customXml" Target="../ink/ink26.xml"/><Relationship Id="rId3" Type="http://schemas.openxmlformats.org/officeDocument/2006/relationships/customXml" Target="../ink/ink3.xml"/><Relationship Id="rId12" Type="http://schemas.openxmlformats.org/officeDocument/2006/relationships/image" Target="../media/image400.png"/><Relationship Id="rId17" Type="http://schemas.openxmlformats.org/officeDocument/2006/relationships/image" Target="../media/image43.png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54.png"/><Relationship Id="rId46" Type="http://schemas.openxmlformats.org/officeDocument/2006/relationships/image" Target="../media/image58.png"/><Relationship Id="rId59" Type="http://schemas.openxmlformats.org/officeDocument/2006/relationships/customXml" Target="../ink/ink30.xml"/><Relationship Id="rId67" Type="http://schemas.openxmlformats.org/officeDocument/2006/relationships/customXml" Target="../ink/ink34.xml"/><Relationship Id="rId20" Type="http://schemas.openxmlformats.org/officeDocument/2006/relationships/image" Target="../media/image45.png"/><Relationship Id="rId41" Type="http://schemas.openxmlformats.org/officeDocument/2006/relationships/customXml" Target="../ink/ink21.xml"/><Relationship Id="rId54" Type="http://schemas.openxmlformats.org/officeDocument/2006/relationships/image" Target="../media/image62.png"/><Relationship Id="rId6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5" Type="http://schemas.openxmlformats.org/officeDocument/2006/relationships/customXml" Target="../ink/ink9.xml"/><Relationship Id="rId23" Type="http://schemas.openxmlformats.org/officeDocument/2006/relationships/customXml" Target="../ink/ink12.xml"/><Relationship Id="rId28" Type="http://schemas.openxmlformats.org/officeDocument/2006/relationships/customXml" Target="../ink/ink14.xml"/><Relationship Id="rId36" Type="http://schemas.openxmlformats.org/officeDocument/2006/relationships/image" Target="../media/image53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390.png"/><Relationship Id="rId31" Type="http://schemas.openxmlformats.org/officeDocument/2006/relationships/image" Target="../media/image51.png"/><Relationship Id="rId44" Type="http://schemas.openxmlformats.org/officeDocument/2006/relationships/image" Target="../media/image57.png"/><Relationship Id="rId52" Type="http://schemas.openxmlformats.org/officeDocument/2006/relationships/image" Target="../media/image61.png"/><Relationship Id="rId60" Type="http://schemas.openxmlformats.org/officeDocument/2006/relationships/image" Target="../media/image65.png"/><Relationship Id="rId65" Type="http://schemas.openxmlformats.org/officeDocument/2006/relationships/image" Target="../media/image67.png"/><Relationship Id="rId4" Type="http://schemas.openxmlformats.org/officeDocument/2006/relationships/image" Target="../media/image36.png"/><Relationship Id="rId9" Type="http://schemas.openxmlformats.org/officeDocument/2006/relationships/customXml" Target="../ink/ink6.xml"/><Relationship Id="rId13" Type="http://schemas.openxmlformats.org/officeDocument/2006/relationships/customXml" Target="../ink/ink8.xml"/><Relationship Id="rId18" Type="http://schemas.openxmlformats.org/officeDocument/2006/relationships/image" Target="../media/image44.png"/><Relationship Id="rId39" Type="http://schemas.openxmlformats.org/officeDocument/2006/relationships/customXml" Target="../ink/ink2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5" Type="http://schemas.openxmlformats.org/officeDocument/2006/relationships/image" Target="../media/image72.png"/><Relationship Id="rId4" Type="http://schemas.openxmlformats.org/officeDocument/2006/relationships/customXml" Target="../ink/ink35.xml"/><Relationship Id="rId9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searchgate.net/publication/301321425_FeRoSA_A_Faceted_Recommendation_System_for_Scientific_Articles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ommender_system" TargetMode="External"/><Relationship Id="rId2" Type="http://schemas.openxmlformats.org/officeDocument/2006/relationships/hyperlink" Target="https://en.wikipedia.org/wiki/Decision_support_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teseerx.ist.psu.edu/viewdoc/download?doi=10.1.1.319.8057&amp;rep=rep1&amp;type=pdf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iteseerx.ist.psu.edu/document?repid=rep1&amp;type=pdf&amp;doi=c0d04f0e00f2204d356234b58fb7368df835d376" TargetMode="External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ir.org/index.php/jair/article/view/10939" TargetMode="External"/><Relationship Id="rId2" Type="http://schemas.openxmlformats.org/officeDocument/2006/relationships/hyperlink" Target="https://www.frontiersin.org/articles/10.3389/frobt.2017.00071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ontiersin.org/articles/10.3389/frobt.2017.00071/full#B9" TargetMode="External"/><Relationship Id="rId4" Type="http://schemas.openxmlformats.org/officeDocument/2006/relationships/hyperlink" Target="https://www.frontiersin.org/articles/10.3389/frobt.2017.00071/full#B13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?authkey=%21ALYePnW0fOCHOUQ&amp;cid=60DC0855E37985A6&amp;id=60DC0855E37985A6%2149418&amp;parId=60DC0855E37985A6%2149101&amp;o=OneUp" TargetMode="External"/><Relationship Id="rId2" Type="http://schemas.openxmlformats.org/officeDocument/2006/relationships/hyperlink" Target="https://dl.acm.org/doi/pdf/10.1145/2792838.2796554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hyperlink" Target="https://dl.acm.org/doi/10.1145/2556288.2557069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pdf/10.1145/2675133.2675210" TargetMode="External"/><Relationship Id="rId2" Type="http://schemas.openxmlformats.org/officeDocument/2006/relationships/hyperlink" Target="https://dl.acm.org/doi/10.1145/2556288.25570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how-you-make-decisions-says-a-lot-about-how-happy-you-are-1412614997" TargetMode="External"/><Relationship Id="rId2" Type="http://schemas.openxmlformats.org/officeDocument/2006/relationships/hyperlink" Target="https://www.researchgate.net/publication/220737365_Towards_User_Psychological_Profi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m.org/umap2022/call-for-papers/#intelligent" TargetMode="External"/><Relationship Id="rId13" Type="http://schemas.openxmlformats.org/officeDocument/2006/relationships/hyperlink" Target="https://www.um.org/umap2022/call-for-papers/#topics_RM" TargetMode="External"/><Relationship Id="rId3" Type="http://schemas.openxmlformats.org/officeDocument/2006/relationships/hyperlink" Target="http://www.umuai.org/" TargetMode="External"/><Relationship Id="rId7" Type="http://schemas.openxmlformats.org/officeDocument/2006/relationships/hyperlink" Target="https://www.um.org/umap2022/call-for-papers/#topic_adaptive" TargetMode="External"/><Relationship Id="rId12" Type="http://schemas.openxmlformats.org/officeDocument/2006/relationships/hyperlink" Target="https://www.um.org/umap2022/call-for-papers/#topics_va" TargetMode="External"/><Relationship Id="rId2" Type="http://schemas.openxmlformats.org/officeDocument/2006/relationships/hyperlink" Target="https://www.um.org/umap202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m.org/umap2022/call-for-papers/#topic_personalized" TargetMode="External"/><Relationship Id="rId11" Type="http://schemas.openxmlformats.org/officeDocument/2006/relationships/hyperlink" Target="https://www.um.org/umap2022/call-for-papers/#topics_behavior" TargetMode="External"/><Relationship Id="rId5" Type="http://schemas.openxmlformats.org/officeDocument/2006/relationships/hyperlink" Target="https://recsys.acm.org/" TargetMode="External"/><Relationship Id="rId10" Type="http://schemas.openxmlformats.org/officeDocument/2006/relationships/hyperlink" Target="https://www.um.org/umap2022/call-for-papers/#topics_fairness" TargetMode="External"/><Relationship Id="rId4" Type="http://schemas.openxmlformats.org/officeDocument/2006/relationships/hyperlink" Target="https://sigir.org/sigir2022/" TargetMode="External"/><Relationship Id="rId9" Type="http://schemas.openxmlformats.org/officeDocument/2006/relationships/hyperlink" Target="https://www.um.org/umap2022/call-for-papers/#topics_technolog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6D25FE9-1794-4F26-B8FC-4C9B940B98E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 fontScale="92500"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, 2/1 ZK+Z, </a:t>
            </a:r>
          </a:p>
          <a:p>
            <a:pPr lvl="0"/>
            <a:r>
              <a:rPr lang="cs-CZ" dirty="0" smtClean="0"/>
              <a:t>Tue 14:00 </a:t>
            </a:r>
            <a:r>
              <a:rPr lang="cs-CZ" dirty="0"/>
              <a:t>– </a:t>
            </a:r>
            <a:r>
              <a:rPr lang="cs-CZ" dirty="0" smtClean="0"/>
              <a:t>15:30 S7</a:t>
            </a:r>
            <a:endParaRPr lang="cs-CZ" dirty="0"/>
          </a:p>
          <a:p>
            <a:pPr lvl="0"/>
            <a:r>
              <a:rPr lang="cs-CZ" dirty="0" smtClean="0"/>
              <a:t>Tue 15:30 </a:t>
            </a:r>
            <a:r>
              <a:rPr lang="cs-CZ" dirty="0"/>
              <a:t>– </a:t>
            </a:r>
            <a:r>
              <a:rPr lang="cs-CZ" dirty="0" smtClean="0"/>
              <a:t>17:10 S7 (starting 2nd week)</a:t>
            </a:r>
            <a:endParaRPr lang="cs-CZ" dirty="0" smtClean="0"/>
          </a:p>
          <a:p>
            <a:pPr lvl="0"/>
            <a:r>
              <a:rPr lang="cs-CZ" i="1" dirty="0">
                <a:hlinkClick r:id="rId2"/>
              </a:rPr>
              <a:t>https://www.ksi.mff.cuni.cz/~</a:t>
            </a:r>
            <a:r>
              <a:rPr lang="cs-CZ" i="1" dirty="0" smtClean="0">
                <a:hlinkClick r:id="rId2"/>
              </a:rPr>
              <a:t>peska/vyuka/ndbi021/2023/</a:t>
            </a:r>
            <a:endParaRPr lang="cs-CZ" i="1" dirty="0" smtClean="0"/>
          </a:p>
          <a:p>
            <a:pPr lvl="0"/>
            <a:r>
              <a:rPr lang="cs-CZ" i="1" dirty="0">
                <a:hlinkClick r:id="rId3"/>
              </a:rPr>
              <a:t>https://</a:t>
            </a:r>
            <a:r>
              <a:rPr lang="cs-CZ" i="1" dirty="0" smtClean="0">
                <a:hlinkClick r:id="rId3"/>
              </a:rPr>
              <a:t>youtube.com/playlist?list=PLTYzSYF3EX3BNIVJkMpCE3vUDmUGvhEcy</a:t>
            </a:r>
            <a:r>
              <a:rPr lang="cs-CZ" i="1" dirty="0" smtClean="0"/>
              <a:t> </a:t>
            </a:r>
            <a:endParaRPr lang="cs-CZ" i="1" dirty="0"/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94487"/>
            <a:ext cx="7313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cs-CZ" sz="3200" spc="-5" dirty="0">
                <a:solidFill>
                  <a:srgbClr val="000000"/>
                </a:solidFill>
                <a:latin typeface="Arial"/>
                <a:cs typeface="Arial"/>
              </a:rPr>
              <a:t>Lifecycle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Recommender</a:t>
            </a:r>
            <a:r>
              <a:rPr sz="32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118" y="1426214"/>
            <a:ext cx="4848808" cy="4380686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Get User</a:t>
            </a:r>
            <a:r>
              <a:rPr b="1" spc="-6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Feedback</a:t>
            </a:r>
            <a:endParaRPr dirty="0"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Learn 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internal model</a:t>
            </a:r>
            <a:endParaRPr dirty="0"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AutoNum type="arabicPeriod"/>
              <a:tabLst>
                <a:tab pos="583565" algn="l"/>
                <a:tab pos="584200" algn="l"/>
              </a:tabLst>
            </a:pP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Upon demand,  </a:t>
            </a: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recommend</a:t>
            </a:r>
            <a:r>
              <a:rPr b="1" spc="-9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objects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  <a:p>
            <a:pPr marL="584200" marR="5080" indent="-571500">
              <a:buFontTx/>
              <a:buChar char="-"/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Th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e </a:t>
            </a: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process 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is</a:t>
            </a:r>
            <a:r>
              <a:rPr b="1" spc="-9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3366"/>
                </a:solidFill>
                <a:latin typeface="Calibri"/>
                <a:cs typeface="Calibri"/>
              </a:rPr>
              <a:t>asynchronous  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by</a:t>
            </a:r>
            <a:r>
              <a:rPr b="1" spc="-2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3366"/>
                </a:solidFill>
                <a:latin typeface="Calibri"/>
                <a:cs typeface="Calibri"/>
              </a:rPr>
              <a:t>nature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marR="5080" indent="-571500">
              <a:buFontTx/>
              <a:buChar char="-"/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Most recent usually most relevant</a:t>
            </a:r>
          </a:p>
          <a:p>
            <a:pPr marL="584200" marR="5080" indent="-571500">
              <a:buFontTx/>
              <a:buChar char="-"/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Dynamic nature of the process seriously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complicate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things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041400" marR="5080" lvl="1" indent="-571500">
              <a:buFontTx/>
              <a:buChar char="-"/>
            </a:pP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Partial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re-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train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/ model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updates</a:t>
            </a:r>
            <a:endParaRPr lang="cs-CZ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041400" marR="5080" lvl="1" indent="-571500">
              <a:buFontTx/>
              <a:buChar char="-"/>
            </a:pP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Long-term vs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short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-term (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context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), preference drift</a:t>
            </a:r>
          </a:p>
          <a:p>
            <a:pPr marL="1041400" marR="5080" lvl="1" indent="-571500">
              <a:buFontTx/>
              <a:buChar char="-"/>
            </a:pP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Repeated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consumption</a:t>
            </a:r>
            <a:r>
              <a:rPr lang="cs-CZ" dirty="0">
                <a:solidFill>
                  <a:srgbClr val="003366"/>
                </a:solidFill>
                <a:latin typeface="Calibri"/>
                <a:cs typeface="Calibri"/>
              </a:rPr>
              <a:t> &amp; </a:t>
            </a:r>
            <a:r>
              <a:rPr lang="cs-CZ" dirty="0" err="1">
                <a:solidFill>
                  <a:srgbClr val="003366"/>
                </a:solidFill>
                <a:latin typeface="Calibri"/>
                <a:cs typeface="Calibri"/>
              </a:rPr>
              <a:t>recommendation</a:t>
            </a:r>
            <a:endParaRPr lang="cs-CZ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1041400" marR="5080" lvl="1" indent="-571500">
              <a:buFontTx/>
              <a:buChar char="-"/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1584834"/>
            <a:ext cx="5076952" cy="37444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10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92931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94487"/>
            <a:ext cx="7313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cs-CZ" sz="3200" spc="-5" dirty="0">
                <a:solidFill>
                  <a:srgbClr val="000000"/>
                </a:solidFill>
                <a:latin typeface="Arial"/>
                <a:cs typeface="Arial"/>
              </a:rPr>
              <a:t>Basic </a:t>
            </a:r>
            <a:r>
              <a:rPr lang="cs-CZ" sz="3200" spc="-5" dirty="0" err="1">
                <a:solidFill>
                  <a:srgbClr val="000000"/>
                </a:solidFill>
                <a:latin typeface="Arial"/>
                <a:cs typeface="Arial"/>
              </a:rPr>
              <a:t>algorithms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584834"/>
            <a:ext cx="8383270" cy="291618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Non-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personalized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&amp;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item-based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&amp; session-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models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KNN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variants</a:t>
            </a:r>
            <a:endParaRPr dirty="0"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Matrix </a:t>
            </a:r>
            <a:r>
              <a:rPr lang="cs-CZ" b="1" spc="-5" dirty="0" smtClean="0">
                <a:solidFill>
                  <a:srgbClr val="003366"/>
                </a:solidFill>
                <a:latin typeface="Calibri"/>
                <a:cs typeface="Calibri"/>
              </a:rPr>
              <a:t>factorizations</a:t>
            </a:r>
            <a:endParaRPr dirty="0">
              <a:latin typeface="Calibri"/>
              <a:cs typeface="Calibri"/>
            </a:endParaRPr>
          </a:p>
          <a:p>
            <a:pPr marL="1041400" marR="275590" lvl="1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Content-aware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factorization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methods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Reinforced learning / multi-armed </a:t>
            </a:r>
            <a:r>
              <a:rPr lang="cs-CZ" b="1" dirty="0" smtClean="0">
                <a:solidFill>
                  <a:srgbClr val="003366"/>
                </a:solidFill>
                <a:latin typeface="Calibri"/>
                <a:cs typeface="Calibri"/>
              </a:rPr>
              <a:t>bandits</a:t>
            </a:r>
            <a:endParaRPr lang="cs-CZ" dirty="0"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 smtClean="0">
                <a:solidFill>
                  <a:srgbClr val="002060"/>
                </a:solidFill>
                <a:latin typeface="Calibri"/>
                <a:cs typeface="Calibri"/>
              </a:rPr>
              <a:t>Deep learning architectures</a:t>
            </a:r>
            <a:endParaRPr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11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88821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0" y="494487"/>
            <a:ext cx="73139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cs-CZ" sz="3200" spc="-5" dirty="0">
                <a:solidFill>
                  <a:srgbClr val="000000"/>
                </a:solidFill>
                <a:latin typeface="Arial"/>
                <a:cs typeface="Arial"/>
              </a:rPr>
              <a:t>Basic </a:t>
            </a:r>
            <a:r>
              <a:rPr lang="cs-CZ" sz="3200" spc="-5" dirty="0" err="1">
                <a:solidFill>
                  <a:srgbClr val="000000"/>
                </a:solidFill>
                <a:latin typeface="Arial"/>
                <a:cs typeface="Arial"/>
              </a:rPr>
              <a:t>evaluation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1584834"/>
            <a:ext cx="8383270" cy="233140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On-line / off-line /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lab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studies</a:t>
            </a:r>
            <a:endParaRPr lang="cs-CZ" b="1" dirty="0">
              <a:solidFill>
                <a:srgbClr val="003366"/>
              </a:solidFill>
              <a:latin typeface="Calibri"/>
              <a:cs typeface="Calibri"/>
            </a:endParaRPr>
          </a:p>
          <a:p>
            <a:pPr marL="584200" indent="-571500">
              <a:spcBef>
                <a:spcPts val="13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Accuracy-based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metrics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(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Recall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nDCG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, MAP,…)</a:t>
            </a:r>
            <a:endParaRPr dirty="0">
              <a:latin typeface="Calibri"/>
              <a:cs typeface="Calibri"/>
            </a:endParaRPr>
          </a:p>
          <a:p>
            <a:pPr marL="58420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„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Beyond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accuracy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“ (diversity,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novelty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coverage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fairness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, popularity </a:t>
            </a:r>
            <a:r>
              <a:rPr lang="cs-CZ" b="1" spc="-5" dirty="0" err="1">
                <a:solidFill>
                  <a:srgbClr val="003366"/>
                </a:solidFill>
                <a:latin typeface="Calibri"/>
                <a:cs typeface="Calibri"/>
              </a:rPr>
              <a:t>bias</a:t>
            </a:r>
            <a:r>
              <a:rPr lang="cs-CZ" b="1" spc="-5" dirty="0">
                <a:solidFill>
                  <a:srgbClr val="003366"/>
                </a:solidFill>
                <a:latin typeface="Calibri"/>
                <a:cs typeface="Calibri"/>
              </a:rPr>
              <a:t>…)</a:t>
            </a:r>
            <a:endParaRPr dirty="0">
              <a:latin typeface="Calibri"/>
              <a:cs typeface="Calibri"/>
            </a:endParaRPr>
          </a:p>
          <a:p>
            <a:pPr marL="584200" marR="275590" indent="-5715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83565" algn="l"/>
                <a:tab pos="584200" algn="l"/>
              </a:tabLst>
            </a:pP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„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Technical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“ (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time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complexity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scalability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,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ability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to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predict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for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lang="cs-CZ" b="1" dirty="0" err="1">
                <a:solidFill>
                  <a:srgbClr val="003366"/>
                </a:solidFill>
                <a:latin typeface="Calibri"/>
                <a:cs typeface="Calibri"/>
              </a:rPr>
              <a:t>all</a:t>
            </a:r>
            <a:r>
              <a:rPr lang="cs-CZ" b="1" dirty="0">
                <a:solidFill>
                  <a:srgbClr val="003366"/>
                </a:solidFill>
                <a:latin typeface="Calibri"/>
                <a:cs typeface="Calibri"/>
              </a:rPr>
              <a:t>…)</a:t>
            </a:r>
            <a:endParaRPr dirty="0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12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0316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User preferences: intro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a.k.a tons of questions and a few answers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94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srgbClr val="333333"/>
                </a:solidFill>
                <a:latin typeface="Arial" pitchFamily="34"/>
              </a:rPr>
              <a:t>Why / where 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to utilize user preferences?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C4297-48CB-493B-AA38-F6CEB7799D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9664600" cy="388076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/>
              <a:t>Why</a:t>
            </a:r>
            <a:r>
              <a:rPr lang="cs-CZ" b="1" dirty="0"/>
              <a:t>:</a:t>
            </a:r>
          </a:p>
          <a:p>
            <a:r>
              <a:rPr lang="cs-CZ" b="1" dirty="0" err="1"/>
              <a:t>Information</a:t>
            </a:r>
            <a:r>
              <a:rPr lang="cs-CZ" b="1" dirty="0"/>
              <a:t> </a:t>
            </a:r>
            <a:r>
              <a:rPr lang="cs-CZ" b="1" dirty="0" err="1"/>
              <a:t>Overload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https://en.wikipedia.org/wiki/</a:t>
            </a:r>
            <a:r>
              <a:rPr lang="cs-CZ" dirty="0" err="1">
                <a:hlinkClick r:id="rId2"/>
              </a:rPr>
              <a:t>Information_overload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Difficulty</a:t>
            </a:r>
            <a:r>
              <a:rPr lang="cs-CZ" dirty="0"/>
              <a:t> to </a:t>
            </a:r>
            <a:r>
              <a:rPr lang="cs-CZ" dirty="0" err="1"/>
              <a:t>effectively</a:t>
            </a:r>
            <a:r>
              <a:rPr lang="cs-CZ" dirty="0"/>
              <a:t> </a:t>
            </a:r>
            <a:r>
              <a:rPr lang="cs-CZ" dirty="0" err="1"/>
              <a:t>decide</a:t>
            </a:r>
            <a:r>
              <a:rPr lang="cs-CZ" dirty="0"/>
              <a:t>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has </a:t>
            </a:r>
            <a:r>
              <a:rPr lang="cs-CZ" dirty="0" err="1"/>
              <a:t>too</a:t>
            </a:r>
            <a:r>
              <a:rPr lang="cs-CZ" dirty="0"/>
              <a:t> much </a:t>
            </a:r>
            <a:r>
              <a:rPr lang="cs-CZ" dirty="0" err="1"/>
              <a:t>information</a:t>
            </a:r>
            <a:r>
              <a:rPr lang="cs-CZ" dirty="0"/>
              <a:t> (</a:t>
            </a:r>
            <a:r>
              <a:rPr lang="cs-CZ" dirty="0" err="1"/>
              <a:t>options</a:t>
            </a:r>
            <a:r>
              <a:rPr lang="cs-CZ" dirty="0"/>
              <a:t> to </a:t>
            </a:r>
            <a:r>
              <a:rPr lang="cs-CZ" dirty="0" err="1"/>
              <a:t>choose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Filter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according</a:t>
            </a:r>
            <a:r>
              <a:rPr lang="cs-CZ" dirty="0"/>
              <a:t> to user</a:t>
            </a:r>
            <a:r>
              <a:rPr lang="en-US" dirty="0"/>
              <a:t>’s </a:t>
            </a:r>
            <a:r>
              <a:rPr lang="cs-CZ" dirty="0" err="1"/>
              <a:t>preferences</a:t>
            </a:r>
            <a:endParaRPr lang="cs-CZ" dirty="0"/>
          </a:p>
          <a:p>
            <a:pPr lvl="1"/>
            <a:endParaRPr lang="cs-CZ" dirty="0"/>
          </a:p>
          <a:p>
            <a:pPr lvl="0"/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improve</a:t>
            </a:r>
            <a:r>
              <a:rPr lang="cs-CZ" dirty="0"/>
              <a:t> user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experience</a:t>
            </a:r>
            <a:r>
              <a:rPr lang="cs-CZ" dirty="0"/>
              <a:t> =&gt; </a:t>
            </a:r>
            <a:r>
              <a:rPr lang="cs-CZ" dirty="0" err="1"/>
              <a:t>satisfaction</a:t>
            </a:r>
            <a:r>
              <a:rPr lang="cs-CZ" dirty="0"/>
              <a:t>, </a:t>
            </a:r>
            <a:r>
              <a:rPr lang="cs-CZ" dirty="0" err="1"/>
              <a:t>loyalty</a:t>
            </a:r>
            <a:r>
              <a:rPr lang="cs-CZ" dirty="0"/>
              <a:t>, </a:t>
            </a:r>
            <a:r>
              <a:rPr lang="cs-CZ" dirty="0" err="1"/>
              <a:t>consumption</a:t>
            </a:r>
            <a:r>
              <a:rPr lang="cs-CZ" dirty="0"/>
              <a:t>…</a:t>
            </a:r>
          </a:p>
          <a:p>
            <a:pPr lvl="1"/>
            <a:r>
              <a:rPr lang="cs-CZ" dirty="0"/>
              <a:t>=&gt; </a:t>
            </a:r>
            <a:r>
              <a:rPr lang="cs-CZ" dirty="0" err="1"/>
              <a:t>improve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metrics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provider</a:t>
            </a:r>
          </a:p>
          <a:p>
            <a:pPr lvl="1"/>
            <a:r>
              <a:rPr lang="cs-CZ" i="1" dirty="0" err="1"/>
              <a:t>Knowing</a:t>
            </a:r>
            <a:r>
              <a:rPr lang="cs-CZ" i="1" dirty="0"/>
              <a:t> </a:t>
            </a:r>
            <a:r>
              <a:rPr lang="cs-CZ" i="1" dirty="0" err="1"/>
              <a:t>your</a:t>
            </a:r>
            <a:r>
              <a:rPr lang="cs-CZ" i="1" dirty="0"/>
              <a:t> </a:t>
            </a:r>
            <a:r>
              <a:rPr lang="cs-CZ" i="1" dirty="0" err="1"/>
              <a:t>users</a:t>
            </a:r>
            <a:r>
              <a:rPr lang="cs-CZ" i="1" dirty="0"/>
              <a:t> </a:t>
            </a:r>
            <a:r>
              <a:rPr lang="cs-CZ" i="1" dirty="0" err="1"/>
              <a:t>allows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 to serve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better</a:t>
            </a:r>
            <a:r>
              <a:rPr lang="cs-CZ" i="1" dirty="0"/>
              <a:t> =&gt; </a:t>
            </a:r>
            <a:r>
              <a:rPr lang="cs-CZ" i="1" dirty="0" err="1"/>
              <a:t>monetize</a:t>
            </a:r>
            <a:r>
              <a:rPr lang="cs-CZ" i="1" dirty="0"/>
              <a:t> </a:t>
            </a:r>
            <a:r>
              <a:rPr lang="cs-CZ" i="1" dirty="0" err="1"/>
              <a:t>them</a:t>
            </a:r>
            <a:r>
              <a:rPr lang="cs-CZ" i="1" dirty="0"/>
              <a:t> </a:t>
            </a:r>
            <a:r>
              <a:rPr lang="cs-CZ" i="1" dirty="0" err="1"/>
              <a:t>better</a:t>
            </a:r>
            <a:endParaRPr lang="cs-CZ" i="1" dirty="0"/>
          </a:p>
          <a:p>
            <a:pPr lvl="0"/>
            <a:endParaRPr lang="cs-CZ" dirty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A76192C-0D61-453A-8CE1-39649805D4BF}"/>
              </a:ext>
            </a:extLst>
          </p:cNvPr>
          <p:cNvGrpSpPr/>
          <p:nvPr/>
        </p:nvGrpSpPr>
        <p:grpSpPr>
          <a:xfrm>
            <a:off x="1182030" y="5572300"/>
            <a:ext cx="2894438" cy="676097"/>
            <a:chOff x="457200" y="4295793"/>
            <a:chExt cx="8258175" cy="1928985"/>
          </a:xfrm>
        </p:grpSpPr>
        <p:pic>
          <p:nvPicPr>
            <p:cNvPr id="4" name="Picture 7" descr="Smiley Face">
              <a:extLst>
                <a:ext uri="{FF2B5EF4-FFF2-40B4-BE49-F238E27FC236}">
                  <a16:creationId xmlns:a16="http://schemas.microsoft.com/office/drawing/2014/main" id="{7710059E-C898-43C0-98ED-20A82CDBA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7" r="3502" b="3604"/>
            <a:stretch>
              <a:fillRect/>
            </a:stretch>
          </p:blipFill>
          <p:spPr bwMode="auto">
            <a:xfrm>
              <a:off x="457200" y="4384400"/>
              <a:ext cx="1571625" cy="157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 descr="http://blogs.orlandosentinel.com/news_education_edblog/files/2012/05/bag-money.png">
              <a:extLst>
                <a:ext uri="{FF2B5EF4-FFF2-40B4-BE49-F238E27FC236}">
                  <a16:creationId xmlns:a16="http://schemas.microsoft.com/office/drawing/2014/main" id="{DBB21C9C-6085-4604-92DF-CC8C5A10E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625" y="4395978"/>
              <a:ext cx="14287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DB77EBD4-2F09-4383-9CB5-C43E08E3E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5745" y="4295793"/>
              <a:ext cx="2566789" cy="1925092"/>
            </a:xfrm>
            <a:prstGeom prst="rect">
              <a:avLst/>
            </a:prstGeom>
          </p:spPr>
        </p:pic>
        <p:sp>
          <p:nvSpPr>
            <p:cNvPr id="7" name="Šrafovaná šipka doprava 2">
              <a:extLst>
                <a:ext uri="{FF2B5EF4-FFF2-40B4-BE49-F238E27FC236}">
                  <a16:creationId xmlns:a16="http://schemas.microsoft.com/office/drawing/2014/main" id="{00CCC3FD-B6CC-4936-B795-64F9B5718478}"/>
                </a:ext>
              </a:extLst>
            </p:cNvPr>
            <p:cNvSpPr/>
            <p:nvPr/>
          </p:nvSpPr>
          <p:spPr>
            <a:xfrm>
              <a:off x="2267744" y="4653136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Šrafovaná šipka doprava 9">
              <a:extLst>
                <a:ext uri="{FF2B5EF4-FFF2-40B4-BE49-F238E27FC236}">
                  <a16:creationId xmlns:a16="http://schemas.microsoft.com/office/drawing/2014/main" id="{E6B8DA7A-3592-4001-BC19-CDA4D1F79405}"/>
                </a:ext>
              </a:extLst>
            </p:cNvPr>
            <p:cNvSpPr/>
            <p:nvPr/>
          </p:nvSpPr>
          <p:spPr>
            <a:xfrm>
              <a:off x="5783883" y="4796797"/>
              <a:ext cx="1538634" cy="923084"/>
            </a:xfrm>
            <a:prstGeom prst="stripedRightArrow">
              <a:avLst>
                <a:gd name="adj1" fmla="val 55715"/>
                <a:gd name="adj2" fmla="val 5000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55923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>
                <a:solidFill>
                  <a:srgbClr val="333333"/>
                </a:solidFill>
                <a:latin typeface="Arial" pitchFamily="34"/>
              </a:rPr>
              <a:t>Why/where to utilize user preferences?</a:t>
            </a:r>
            <a:br>
              <a:rPr lang="cs-CZ">
                <a:solidFill>
                  <a:srgbClr val="333333"/>
                </a:solidFill>
                <a:latin typeface="Arial" pitchFamily="34"/>
              </a:rPr>
            </a:b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C4297-48CB-493B-AA38-F6CEB7799DC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6905497" cy="3880768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 err="1"/>
              <a:t>Where</a:t>
            </a:r>
            <a:r>
              <a:rPr lang="cs-CZ" b="1" dirty="0"/>
              <a:t> &amp; </a:t>
            </a:r>
            <a:r>
              <a:rPr lang="cs-CZ" b="1" dirty="0" err="1"/>
              <a:t>what</a:t>
            </a:r>
            <a:r>
              <a:rPr lang="cs-CZ" b="1" dirty="0"/>
              <a:t> to do:</a:t>
            </a:r>
          </a:p>
          <a:p>
            <a:pPr lvl="0"/>
            <a:r>
              <a:rPr lang="cs-CZ" dirty="0"/>
              <a:t>Limit </a:t>
            </a:r>
            <a:r>
              <a:rPr lang="cs-CZ" dirty="0" err="1"/>
              <a:t>ourselves</a:t>
            </a:r>
            <a:r>
              <a:rPr lang="cs-CZ" dirty="0"/>
              <a:t> to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retrieval</a:t>
            </a:r>
            <a:r>
              <a:rPr lang="cs-CZ" dirty="0"/>
              <a:t> (IR) </a:t>
            </a:r>
            <a:r>
              <a:rPr lang="cs-CZ" dirty="0" err="1"/>
              <a:t>domain</a:t>
            </a:r>
            <a:endParaRPr lang="cs-CZ" dirty="0"/>
          </a:p>
          <a:p>
            <a:pPr lvl="1"/>
            <a:r>
              <a:rPr lang="cs-CZ" dirty="0" err="1"/>
              <a:t>Within</a:t>
            </a:r>
            <a:r>
              <a:rPr lang="cs-CZ" dirty="0"/>
              <a:t> IR,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</a:t>
            </a:r>
            <a:r>
              <a:rPr lang="cs-CZ" dirty="0" err="1"/>
              <a:t>throughout</a:t>
            </a:r>
            <a:r>
              <a:rPr lang="cs-CZ" dirty="0"/>
              <a:t>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domains</a:t>
            </a:r>
            <a:endParaRPr lang="cs-CZ" dirty="0"/>
          </a:p>
          <a:p>
            <a:pPr lvl="1"/>
            <a:r>
              <a:rPr lang="cs-CZ" dirty="0" err="1"/>
              <a:t>Recommender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GUI </a:t>
            </a:r>
            <a:r>
              <a:rPr lang="cs-CZ" dirty="0" err="1"/>
              <a:t>personalizations</a:t>
            </a:r>
            <a:r>
              <a:rPr lang="cs-CZ" dirty="0"/>
              <a:t> (</a:t>
            </a:r>
            <a:r>
              <a:rPr lang="cs-CZ" dirty="0">
                <a:hlinkClick r:id="rId2"/>
              </a:rPr>
              <a:t>https://evergreen.team/articles/ui-and-ux-personalization.html</a:t>
            </a:r>
            <a:r>
              <a:rPr lang="cs-CZ" dirty="0"/>
              <a:t>) </a:t>
            </a:r>
          </a:p>
          <a:p>
            <a:pPr lvl="1"/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search</a:t>
            </a:r>
            <a:r>
              <a:rPr lang="cs-CZ" dirty="0"/>
              <a:t> (</a:t>
            </a:r>
            <a:r>
              <a:rPr lang="cs-CZ" dirty="0">
                <a:hlinkClick r:id="rId3"/>
              </a:rPr>
              <a:t>https://en.wikipedia.org/wiki/</a:t>
            </a:r>
            <a:r>
              <a:rPr lang="cs-CZ" dirty="0" err="1">
                <a:hlinkClick r:id="rId3"/>
              </a:rPr>
              <a:t>Personalized_search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/>
              <a:t>…</a:t>
            </a:r>
          </a:p>
          <a:p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achieve</a:t>
            </a:r>
            <a:r>
              <a:rPr lang="cs-CZ" dirty="0"/>
              <a:t> (</a:t>
            </a:r>
            <a:r>
              <a:rPr lang="cs-CZ" dirty="0" err="1"/>
              <a:t>task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)</a:t>
            </a:r>
          </a:p>
          <a:p>
            <a:endParaRPr lang="cs-CZ" dirty="0"/>
          </a:p>
          <a:p>
            <a:pPr lvl="0"/>
            <a:endParaRPr lang="cs-CZ" dirty="0"/>
          </a:p>
        </p:txBody>
      </p:sp>
      <p:pic>
        <p:nvPicPr>
          <p:cNvPr id="3074" name="Picture 2" descr="Example for conventional and personalized search results | Download  Scientific Diagram">
            <a:extLst>
              <a:ext uri="{FF2B5EF4-FFF2-40B4-BE49-F238E27FC236}">
                <a16:creationId xmlns:a16="http://schemas.microsoft.com/office/drawing/2014/main" id="{FEB4B6D8-9D41-4FCF-ABE9-0AF59A9F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29" y="3891708"/>
            <a:ext cx="4609171" cy="25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3">
            <a:extLst>
              <a:ext uri="{FF2B5EF4-FFF2-40B4-BE49-F238E27FC236}">
                <a16:creationId xmlns:a16="http://schemas.microsoft.com/office/drawing/2014/main" id="{CC38A8F7-AE31-460E-95E4-8515ADB10E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17" t="16099" r="62433" b="57480"/>
          <a:stretch/>
        </p:blipFill>
        <p:spPr>
          <a:xfrm>
            <a:off x="7582829" y="1343949"/>
            <a:ext cx="4619802" cy="24217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 model?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Highly</a:t>
            </a:r>
            <a:r>
              <a:rPr lang="cs-CZ" b="1" dirty="0"/>
              <a:t> </a:t>
            </a:r>
            <a:r>
              <a:rPr lang="cs-CZ" b="1" dirty="0" err="1"/>
              <a:t>domain</a:t>
            </a:r>
            <a:r>
              <a:rPr lang="cs-CZ" b="1" dirty="0"/>
              <a:t> /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What</a:t>
            </a:r>
            <a:r>
              <a:rPr lang="cs-CZ" b="1" dirty="0"/>
              <a:t>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task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the</a:t>
            </a:r>
            <a:r>
              <a:rPr lang="cs-CZ" dirty="0"/>
              <a:t> entity/</a:t>
            </a:r>
            <a:r>
              <a:rPr lang="cs-CZ" dirty="0" err="1"/>
              <a:t>ies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Objects</a:t>
            </a:r>
            <a:r>
              <a:rPr lang="cs-CZ" dirty="0"/>
              <a:t>?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?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?... </a:t>
            </a:r>
            <a:r>
              <a:rPr lang="cs-CZ" dirty="0" err="1"/>
              <a:t>Page</a:t>
            </a:r>
            <a:r>
              <a:rPr lang="cs-CZ" dirty="0"/>
              <a:t> layout?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preference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user)?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An </a:t>
            </a:r>
            <a:r>
              <a:rPr lang="cs-CZ" dirty="0" err="1"/>
              <a:t>individual</a:t>
            </a:r>
            <a:r>
              <a:rPr lang="cs-CZ" dirty="0"/>
              <a:t>?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 cookies </a:t>
            </a:r>
            <a:r>
              <a:rPr lang="cs-CZ" dirty="0" err="1"/>
              <a:t>stored</a:t>
            </a:r>
            <a:r>
              <a:rPr lang="cs-CZ" dirty="0"/>
              <a:t> in a browser?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these </a:t>
            </a:r>
            <a:r>
              <a:rPr lang="cs-CZ" dirty="0" err="1"/>
              <a:t>entities</a:t>
            </a:r>
            <a:r>
              <a:rPr lang="cs-CZ" dirty="0"/>
              <a:t> (</a:t>
            </a:r>
            <a:r>
              <a:rPr lang="cs-CZ" dirty="0" err="1"/>
              <a:t>hypotheses</a:t>
            </a:r>
            <a:r>
              <a:rPr lang="cs-CZ" dirty="0"/>
              <a:t>)?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more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(</a:t>
            </a:r>
            <a:r>
              <a:rPr lang="cs-CZ" dirty="0" err="1"/>
              <a:t>presumably</a:t>
            </a:r>
            <a:r>
              <a:rPr lang="cs-CZ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Preference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aggregation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en-US" dirty="0"/>
              <a:t>’s preferences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user preference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/</a:t>
            </a:r>
            <a:r>
              <a:rPr lang="cs-CZ" dirty="0" err="1"/>
              <a:t>conditions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wife</a:t>
            </a:r>
            <a:r>
              <a:rPr lang="cs-CZ" dirty="0"/>
              <a:t>…</a:t>
            </a:r>
          </a:p>
          <a:p>
            <a:pPr>
              <a:lnSpc>
                <a:spcPct val="90000"/>
              </a:lnSpc>
            </a:pPr>
            <a:r>
              <a:rPr lang="cs-CZ" b="1" dirty="0"/>
              <a:t>How to express </a:t>
            </a:r>
            <a:r>
              <a:rPr lang="cs-CZ" b="1" dirty="0" err="1"/>
              <a:t>preferences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Implicitly</a:t>
            </a:r>
            <a:r>
              <a:rPr lang="cs-CZ" dirty="0"/>
              <a:t>? </a:t>
            </a:r>
            <a:r>
              <a:rPr lang="cs-CZ" dirty="0" err="1"/>
              <a:t>Explicitly</a:t>
            </a:r>
            <a:r>
              <a:rPr lang="cs-CZ" dirty="0"/>
              <a:t>? A combination of both</a:t>
            </a:r>
            <a:r>
              <a:rPr lang="cs-CZ" dirty="0" smtClean="0"/>
              <a:t>? Sth. else?</a:t>
            </a: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100" name="Picture 4" descr="Types of User account in Computer Network Explained">
            <a:extLst>
              <a:ext uri="{FF2B5EF4-FFF2-40B4-BE49-F238E27FC236}">
                <a16:creationId xmlns:a16="http://schemas.microsoft.com/office/drawing/2014/main" id="{6DD6CD75-D273-4E2C-B86A-C4C59CB4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9" y="3437276"/>
            <a:ext cx="1499059" cy="9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16937" y="1845027"/>
            <a:ext cx="3232027" cy="1592249"/>
            <a:chOff x="8506840" y="2598700"/>
            <a:chExt cx="1652964" cy="814328"/>
          </a:xfrm>
        </p:grpSpPr>
        <p:pic>
          <p:nvPicPr>
            <p:cNvPr id="4098" name="Picture 2" descr="The orange fruit and its products | Orange Book">
              <a:extLst>
                <a:ext uri="{FF2B5EF4-FFF2-40B4-BE49-F238E27FC236}">
                  <a16:creationId xmlns:a16="http://schemas.microsoft.com/office/drawing/2014/main" id="{E82A1A49-12C2-4A58-9C99-B087122FC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296" y="2598700"/>
              <a:ext cx="981508" cy="81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Buy Fresh Seedless Oranges Online | Walmart Canada">
              <a:extLst>
                <a:ext uri="{FF2B5EF4-FFF2-40B4-BE49-F238E27FC236}">
                  <a16:creationId xmlns:a16="http://schemas.microsoft.com/office/drawing/2014/main" id="{52DD6DCE-767A-41F9-940E-3BF705D0A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840" y="2617767"/>
              <a:ext cx="696138" cy="69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The Weighting is the Hardest Part: How to Make Sure Your Event Sampling is  Accurately Measured">
            <a:extLst>
              <a:ext uri="{FF2B5EF4-FFF2-40B4-BE49-F238E27FC236}">
                <a16:creationId xmlns:a16="http://schemas.microsoft.com/office/drawing/2014/main" id="{B9273E6C-AF1B-4798-8A65-719B8235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89" y="4328001"/>
            <a:ext cx="1354679" cy="1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iftonStrengths® Context Talent Theme — Victor Seet">
            <a:extLst>
              <a:ext uri="{FF2B5EF4-FFF2-40B4-BE49-F238E27FC236}">
                <a16:creationId xmlns:a16="http://schemas.microsoft.com/office/drawing/2014/main" id="{48FB4EB9-0F86-42EF-A446-BCEEA62F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8" y="5283028"/>
            <a:ext cx="2576879" cy="13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tools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does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have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(to express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)?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b="1" dirty="0"/>
              <a:t>„</a:t>
            </a:r>
            <a:r>
              <a:rPr lang="cs-CZ" b="1" dirty="0" err="1"/>
              <a:t>Expressing</a:t>
            </a:r>
            <a:r>
              <a:rPr lang="cs-CZ" b="1" dirty="0"/>
              <a:t> by </a:t>
            </a:r>
            <a:r>
              <a:rPr lang="cs-CZ" b="1" dirty="0" err="1"/>
              <a:t>doing</a:t>
            </a:r>
            <a:r>
              <a:rPr lang="cs-CZ" b="1" dirty="0"/>
              <a:t>“ (</a:t>
            </a:r>
            <a:r>
              <a:rPr lang="cs-CZ" b="1" dirty="0" err="1"/>
              <a:t>implicit</a:t>
            </a:r>
            <a:r>
              <a:rPr lang="cs-CZ" b="1" dirty="0"/>
              <a:t> feedback)</a:t>
            </a:r>
          </a:p>
          <a:p>
            <a:pPr lvl="0">
              <a:lnSpc>
                <a:spcPct val="90000"/>
              </a:lnSpc>
            </a:pPr>
            <a:r>
              <a:rPr lang="cs-CZ" b="1" dirty="0"/>
              <a:t>Rating/(dis)</a:t>
            </a:r>
            <a:r>
              <a:rPr lang="cs-CZ" b="1" dirty="0" err="1"/>
              <a:t>approving</a:t>
            </a:r>
            <a:r>
              <a:rPr lang="cs-CZ" b="1" dirty="0"/>
              <a:t> (explicit feedback)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searching</a:t>
            </a: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b="1" dirty="0"/>
              <a:t>Explicit </a:t>
            </a:r>
            <a:r>
              <a:rPr lang="cs-CZ" b="1" dirty="0" err="1"/>
              <a:t>comparison</a:t>
            </a:r>
            <a:r>
              <a:rPr lang="cs-CZ" b="1" dirty="0"/>
              <a:t> (A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better</a:t>
            </a:r>
            <a:r>
              <a:rPr lang="cs-CZ" b="1" dirty="0"/>
              <a:t> </a:t>
            </a:r>
            <a:r>
              <a:rPr lang="cs-CZ" b="1" dirty="0" err="1"/>
              <a:t>than</a:t>
            </a:r>
            <a:r>
              <a:rPr lang="cs-CZ" b="1" dirty="0"/>
              <a:t> B)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Writing</a:t>
            </a:r>
            <a:r>
              <a:rPr lang="cs-CZ" b="1" dirty="0"/>
              <a:t> a </a:t>
            </a:r>
            <a:r>
              <a:rPr lang="cs-CZ" b="1" dirty="0" err="1"/>
              <a:t>review</a:t>
            </a: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b="1" dirty="0" err="1"/>
              <a:t>Did</a:t>
            </a:r>
            <a:r>
              <a:rPr lang="cs-CZ" b="1" dirty="0"/>
              <a:t> I </a:t>
            </a:r>
            <a:r>
              <a:rPr lang="cs-CZ" b="1" dirty="0" err="1"/>
              <a:t>forgot</a:t>
            </a:r>
            <a:r>
              <a:rPr lang="cs-CZ" b="1" dirty="0"/>
              <a:t> </a:t>
            </a:r>
            <a:r>
              <a:rPr lang="cs-CZ" b="1" dirty="0" err="1"/>
              <a:t>anything</a:t>
            </a:r>
            <a:r>
              <a:rPr lang="cs-CZ" b="1" dirty="0"/>
              <a:t>?</a:t>
            </a:r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7166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/>
              <a:t>Rating, </a:t>
            </a:r>
            <a:r>
              <a:rPr lang="cs-CZ" b="1" dirty="0" err="1"/>
              <a:t>filtering</a:t>
            </a:r>
            <a:r>
              <a:rPr lang="cs-CZ" b="1" dirty="0"/>
              <a:t>, </a:t>
            </a:r>
            <a:r>
              <a:rPr lang="cs-CZ" b="1" dirty="0" err="1"/>
              <a:t>comparison</a:t>
            </a:r>
            <a:r>
              <a:rPr lang="cs-CZ" b="1" dirty="0"/>
              <a:t>, </a:t>
            </a:r>
            <a:r>
              <a:rPr lang="cs-CZ" b="1" dirty="0" err="1"/>
              <a:t>reviews</a:t>
            </a:r>
            <a:r>
              <a:rPr lang="cs-CZ" b="1" dirty="0"/>
              <a:t>… via </a:t>
            </a:r>
            <a:r>
              <a:rPr lang="cs-CZ" b="1" dirty="0" err="1"/>
              <a:t>designated</a:t>
            </a:r>
            <a:r>
              <a:rPr lang="cs-CZ" b="1" dirty="0"/>
              <a:t> GUI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How to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a bit </a:t>
            </a:r>
            <a:r>
              <a:rPr lang="cs-CZ" dirty="0" err="1"/>
              <a:t>tricky</a:t>
            </a:r>
            <a:r>
              <a:rPr lang="cs-CZ" dirty="0"/>
              <a:t>…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Implicit</a:t>
            </a:r>
            <a:r>
              <a:rPr lang="cs-CZ" b="1" dirty="0"/>
              <a:t> feedback</a:t>
            </a:r>
          </a:p>
          <a:p>
            <a:pPr lvl="1">
              <a:lnSpc>
                <a:spcPct val="90000"/>
              </a:lnSpc>
            </a:pPr>
            <a:r>
              <a:rPr lang="cs-CZ" b="1" dirty="0"/>
              <a:t>Server-</a:t>
            </a:r>
            <a:r>
              <a:rPr lang="cs-CZ" b="1" dirty="0" err="1"/>
              <a:t>side</a:t>
            </a:r>
            <a:r>
              <a:rPr lang="cs-CZ" b="1" dirty="0"/>
              <a:t> (limited </a:t>
            </a:r>
            <a:r>
              <a:rPr lang="cs-CZ" b="1" dirty="0" err="1"/>
              <a:t>expressibility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Client-side</a:t>
            </a:r>
            <a:r>
              <a:rPr lang="cs-CZ" b="1" dirty="0"/>
              <a:t> (</a:t>
            </a:r>
            <a:r>
              <a:rPr lang="cs-CZ" b="1" dirty="0" err="1"/>
              <a:t>triggered</a:t>
            </a:r>
            <a:r>
              <a:rPr lang="cs-CZ" b="1" dirty="0"/>
              <a:t> JS </a:t>
            </a:r>
            <a:r>
              <a:rPr lang="cs-CZ" b="1" dirty="0" err="1"/>
              <a:t>events</a:t>
            </a:r>
            <a:r>
              <a:rPr lang="cs-CZ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/>
              <a:t>Beyond</a:t>
            </a:r>
            <a:r>
              <a:rPr lang="cs-CZ" b="1" dirty="0"/>
              <a:t> (</a:t>
            </a:r>
            <a:r>
              <a:rPr lang="cs-CZ" b="1" dirty="0" err="1"/>
              <a:t>eye</a:t>
            </a:r>
            <a:r>
              <a:rPr lang="cs-CZ" b="1" dirty="0"/>
              <a:t> </a:t>
            </a:r>
            <a:r>
              <a:rPr lang="cs-CZ" b="1" dirty="0" err="1"/>
              <a:t>tracking</a:t>
            </a:r>
            <a:r>
              <a:rPr lang="cs-CZ" b="1" dirty="0"/>
              <a:t>, </a:t>
            </a:r>
            <a:r>
              <a:rPr lang="cs-CZ" b="1" dirty="0" err="1"/>
              <a:t>other</a:t>
            </a:r>
            <a:r>
              <a:rPr lang="cs-CZ" b="1" dirty="0"/>
              <a:t> </a:t>
            </a:r>
            <a:r>
              <a:rPr lang="cs-CZ" b="1" dirty="0" err="1"/>
              <a:t>biometrics</a:t>
            </a:r>
            <a:r>
              <a:rPr lang="cs-CZ" b="1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Limited </a:t>
            </a:r>
            <a:r>
              <a:rPr lang="cs-CZ" dirty="0" err="1"/>
              <a:t>applicability</a:t>
            </a:r>
            <a:r>
              <a:rPr lang="cs-CZ" dirty="0"/>
              <a:t> (</a:t>
            </a: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two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 err="1"/>
              <a:t>Questionaires</a:t>
            </a:r>
            <a:r>
              <a:rPr lang="cs-CZ" b="1" dirty="0"/>
              <a:t>, role </a:t>
            </a:r>
            <a:r>
              <a:rPr lang="cs-CZ" b="1" dirty="0" err="1"/>
              <a:t>playing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Lab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(in most </a:t>
            </a:r>
            <a:r>
              <a:rPr lang="cs-CZ" dirty="0" err="1"/>
              <a:t>cases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on </a:t>
            </a:r>
            <a:r>
              <a:rPr lang="cs-CZ" dirty="0" err="1"/>
              <a:t>interpretation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collection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/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18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with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/>
              <a:t>(</a:t>
            </a:r>
            <a:r>
              <a:rPr lang="cs-CZ" b="1" dirty="0" err="1"/>
              <a:t>Again</a:t>
            </a:r>
            <a:r>
              <a:rPr lang="cs-CZ" b="1" dirty="0"/>
              <a:t>)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b="1" dirty="0" err="1"/>
              <a:t>Apply</a:t>
            </a:r>
            <a:r>
              <a:rPr lang="cs-CZ" b="1" dirty="0"/>
              <a:t> </a:t>
            </a:r>
            <a:r>
              <a:rPr lang="cs-CZ" b="1" dirty="0" err="1"/>
              <a:t>it</a:t>
            </a:r>
            <a:r>
              <a:rPr lang="cs-CZ" b="1" dirty="0"/>
              <a:t> in </a:t>
            </a:r>
            <a:r>
              <a:rPr lang="cs-CZ" b="1" dirty="0" err="1"/>
              <a:t>recommender</a:t>
            </a:r>
            <a:r>
              <a:rPr lang="cs-CZ" b="1" dirty="0"/>
              <a:t> </a:t>
            </a:r>
            <a:r>
              <a:rPr lang="cs-CZ" b="1" dirty="0" err="1"/>
              <a:t>systems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/>
              <a:t>Most prominent use-case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Recommend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to </a:t>
            </a:r>
            <a:r>
              <a:rPr lang="cs-CZ" dirty="0" err="1"/>
              <a:t>interact</a:t>
            </a:r>
            <a:r>
              <a:rPr lang="cs-CZ" dirty="0"/>
              <a:t> </a:t>
            </a:r>
            <a:r>
              <a:rPr lang="cs-CZ" dirty="0" err="1"/>
              <a:t>with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Subcase</a:t>
            </a:r>
            <a:r>
              <a:rPr lang="cs-CZ" dirty="0"/>
              <a:t>: </a:t>
            </a:r>
            <a:r>
              <a:rPr lang="cs-CZ" dirty="0" err="1"/>
              <a:t>construct</a:t>
            </a:r>
            <a:r>
              <a:rPr lang="cs-CZ" dirty="0"/>
              <a:t> </a:t>
            </a:r>
            <a:r>
              <a:rPr lang="cs-CZ" dirty="0" err="1"/>
              <a:t>streams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(music, learning,…)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Modified</a:t>
            </a:r>
            <a:r>
              <a:rPr lang="cs-CZ" b="1" dirty="0"/>
              <a:t> </a:t>
            </a:r>
            <a:r>
              <a:rPr lang="cs-CZ" b="1" dirty="0" err="1"/>
              <a:t>search</a:t>
            </a:r>
            <a:r>
              <a:rPr lang="cs-CZ" b="1" dirty="0"/>
              <a:t> </a:t>
            </a:r>
            <a:r>
              <a:rPr lang="cs-CZ" b="1" dirty="0" err="1"/>
              <a:t>engine</a:t>
            </a:r>
            <a:r>
              <a:rPr lang="cs-CZ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Results</a:t>
            </a:r>
            <a:r>
              <a:rPr lang="cs-CZ" dirty="0"/>
              <a:t> re-</a:t>
            </a:r>
            <a:r>
              <a:rPr lang="cs-CZ" dirty="0" err="1"/>
              <a:t>ranking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 err="1"/>
              <a:t>Modified</a:t>
            </a:r>
            <a:r>
              <a:rPr lang="cs-CZ" b="1" dirty="0"/>
              <a:t> </a:t>
            </a:r>
            <a:r>
              <a:rPr lang="cs-CZ" b="1" dirty="0" err="1"/>
              <a:t>page</a:t>
            </a:r>
            <a:r>
              <a:rPr lang="cs-CZ" b="1" dirty="0"/>
              <a:t> </a:t>
            </a:r>
            <a:r>
              <a:rPr lang="cs-CZ" b="1" dirty="0" err="1"/>
              <a:t>composition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Prepend</a:t>
            </a:r>
            <a:r>
              <a:rPr lang="cs-CZ" dirty="0"/>
              <a:t> most </a:t>
            </a:r>
            <a:r>
              <a:rPr lang="cs-CZ" dirty="0" err="1"/>
              <a:t>interesting</a:t>
            </a:r>
            <a:r>
              <a:rPr lang="cs-CZ" dirty="0"/>
              <a:t> </a:t>
            </a:r>
            <a:r>
              <a:rPr lang="cs-CZ" dirty="0" err="1"/>
              <a:t>categories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Re-</a:t>
            </a:r>
            <a:r>
              <a:rPr lang="cs-CZ" dirty="0" err="1"/>
              <a:t>order</a:t>
            </a:r>
            <a:r>
              <a:rPr lang="cs-CZ" dirty="0"/>
              <a:t> / </a:t>
            </a:r>
            <a:r>
              <a:rPr lang="cs-CZ" dirty="0" err="1"/>
              <a:t>hide</a:t>
            </a:r>
            <a:r>
              <a:rPr lang="cs-CZ" dirty="0"/>
              <a:t> / show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widgets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utilization</a:t>
            </a:r>
            <a:r>
              <a:rPr lang="cs-CZ" dirty="0"/>
              <a:t>,…</a:t>
            </a:r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68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User </a:t>
            </a:r>
            <a:r>
              <a:rPr lang="cs-CZ" dirty="0" err="1"/>
              <a:t>preferences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17287"/>
            <a:ext cx="9793663" cy="48396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Lectures</a:t>
            </a:r>
            <a:endParaRPr lang="en-US" b="1" dirty="0">
              <a:solidFill>
                <a:srgbClr val="333333"/>
              </a:solidFill>
              <a:latin typeface="Arial" pitchFamily="34"/>
            </a:endParaRP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preferences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(cca 8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lectures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4x LP + 4x PV)</a:t>
            </a:r>
          </a:p>
          <a:p>
            <a:pPr algn="l"/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Advanced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topics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(cca 5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lectures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LP)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/>
              <a:t>Labs</a:t>
            </a:r>
            <a:endParaRPr lang="cs-CZ" b="1" dirty="0"/>
          </a:p>
          <a:p>
            <a:r>
              <a:rPr lang="cs-CZ" dirty="0" smtClean="0"/>
              <a:t>Paper reports</a:t>
            </a:r>
          </a:p>
          <a:p>
            <a:pPr lvl="1"/>
            <a:r>
              <a:rPr lang="cs-CZ" dirty="0"/>
              <a:t>Cooperation on current research </a:t>
            </a:r>
            <a:r>
              <a:rPr lang="cs-CZ" dirty="0" smtClean="0"/>
              <a:t>projects</a:t>
            </a:r>
            <a:endParaRPr lang="cs-CZ" dirty="0"/>
          </a:p>
          <a:p>
            <a:r>
              <a:rPr lang="cs-CZ" dirty="0" smtClean="0"/>
              <a:t>Coding, analysis </a:t>
            </a:r>
            <a:r>
              <a:rPr lang="cs-CZ" dirty="0"/>
              <a:t>&amp; results </a:t>
            </a:r>
            <a:r>
              <a:rPr lang="cs-CZ" dirty="0" smtClean="0"/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704525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model user </a:t>
            </a:r>
            <a:r>
              <a:rPr lang="cs-CZ" dirty="0" err="1"/>
              <a:t>preferences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&amp; </a:t>
            </a:r>
            <a:r>
              <a:rPr lang="cs-CZ" dirty="0" err="1"/>
              <a:t>how</a:t>
            </a:r>
            <a:r>
              <a:rPr lang="cs-CZ" dirty="0"/>
              <a:t> to express </a:t>
            </a:r>
            <a:r>
              <a:rPr lang="cs-CZ" dirty="0" err="1"/>
              <a:t>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999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the</a:t>
            </a:r>
            <a:r>
              <a:rPr lang="cs-CZ" dirty="0"/>
              <a:t> entity/</a:t>
            </a:r>
            <a:r>
              <a:rPr lang="cs-CZ" dirty="0" err="1"/>
              <a:t>ies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?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preference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user)?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these </a:t>
            </a:r>
            <a:r>
              <a:rPr lang="cs-CZ" dirty="0" err="1"/>
              <a:t>entities</a:t>
            </a:r>
            <a:r>
              <a:rPr lang="cs-CZ" dirty="0"/>
              <a:t> (</a:t>
            </a:r>
            <a:r>
              <a:rPr lang="cs-CZ" dirty="0" err="1"/>
              <a:t>hypotheses</a:t>
            </a:r>
            <a:r>
              <a:rPr lang="cs-CZ" dirty="0"/>
              <a:t>)?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user preference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/</a:t>
            </a:r>
            <a:r>
              <a:rPr lang="cs-CZ" dirty="0" err="1"/>
              <a:t>conditions</a:t>
            </a:r>
            <a:r>
              <a:rPr lang="cs-CZ" dirty="0"/>
              <a:t>?</a:t>
            </a:r>
          </a:p>
          <a:p>
            <a:pPr>
              <a:lnSpc>
                <a:spcPct val="90000"/>
              </a:lnSpc>
            </a:pPr>
            <a:r>
              <a:rPr lang="cs-CZ" dirty="0"/>
              <a:t>In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to express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?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508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 [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some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use-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cases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]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2"/>
            <a:ext cx="8933011" cy="436957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Simple</a:t>
            </a:r>
            <a:r>
              <a:rPr lang="cs-CZ" b="1" dirty="0"/>
              <a:t> </a:t>
            </a:r>
            <a:r>
              <a:rPr lang="cs-CZ" b="1" dirty="0" err="1"/>
              <a:t>movies</a:t>
            </a:r>
            <a:r>
              <a:rPr lang="cs-CZ" b="1" dirty="0"/>
              <a:t> </a:t>
            </a:r>
            <a:r>
              <a:rPr lang="cs-CZ" b="1" dirty="0" err="1"/>
              <a:t>recommendation</a:t>
            </a:r>
            <a:r>
              <a:rPr lang="cs-CZ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b="1" dirty="0"/>
              <a:t>Task: </a:t>
            </a:r>
            <a:r>
              <a:rPr lang="cs-CZ" b="1" dirty="0" smtClean="0"/>
              <a:t>help to discover </a:t>
            </a:r>
            <a:r>
              <a:rPr lang="cs-CZ" b="1" dirty="0"/>
              <a:t>what to watch tonight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How to use UP: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movies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, </a:t>
            </a:r>
            <a:r>
              <a:rPr lang="cs-CZ" dirty="0" err="1"/>
              <a:t>recommend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liked</a:t>
            </a:r>
            <a:r>
              <a:rPr lang="cs-CZ" dirty="0"/>
              <a:t>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know</a:t>
            </a:r>
            <a:r>
              <a:rPr lang="cs-CZ" dirty="0"/>
              <a:t>.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800" b="1" dirty="0"/>
              <a:t>(Food) </a:t>
            </a:r>
            <a:r>
              <a:rPr lang="cs-CZ" sz="1800" b="1" dirty="0" err="1"/>
              <a:t>Recipes</a:t>
            </a:r>
            <a:r>
              <a:rPr lang="cs-CZ" sz="1800" b="1" dirty="0"/>
              <a:t> </a:t>
            </a:r>
            <a:r>
              <a:rPr lang="cs-CZ" sz="1800" b="1" dirty="0" err="1"/>
              <a:t>recommendation</a:t>
            </a:r>
            <a:r>
              <a:rPr lang="cs-CZ" sz="1800" b="1" dirty="0"/>
              <a:t>:</a:t>
            </a:r>
          </a:p>
          <a:p>
            <a:pPr>
              <a:lnSpc>
                <a:spcPct val="90000"/>
              </a:lnSpc>
            </a:pPr>
            <a:r>
              <a:rPr lang="cs-CZ" sz="1800" b="1" dirty="0" err="1"/>
              <a:t>Task</a:t>
            </a:r>
            <a:r>
              <a:rPr lang="cs-CZ" sz="1800" b="1" dirty="0"/>
              <a:t>: </a:t>
            </a:r>
            <a:r>
              <a:rPr lang="cs-CZ" sz="1800" b="1" dirty="0" err="1"/>
              <a:t>help</a:t>
            </a:r>
            <a:r>
              <a:rPr lang="cs-CZ" sz="1800" b="1" dirty="0"/>
              <a:t> to </a:t>
            </a:r>
            <a:r>
              <a:rPr lang="cs-CZ" sz="1800" b="1" dirty="0" err="1"/>
              <a:t>decide</a:t>
            </a:r>
            <a:r>
              <a:rPr lang="cs-CZ" sz="1800" b="1" dirty="0"/>
              <a:t> </a:t>
            </a:r>
            <a:r>
              <a:rPr lang="cs-CZ" sz="1800" b="1" dirty="0" err="1"/>
              <a:t>what</a:t>
            </a:r>
            <a:r>
              <a:rPr lang="cs-CZ" sz="1800" b="1" dirty="0"/>
              <a:t> to </a:t>
            </a:r>
            <a:r>
              <a:rPr lang="cs-CZ" sz="1800" b="1" dirty="0" err="1"/>
              <a:t>cook</a:t>
            </a:r>
            <a:endParaRPr lang="cs-CZ" sz="1800" b="1" dirty="0"/>
          </a:p>
          <a:p>
            <a:pPr lvl="1">
              <a:lnSpc>
                <a:spcPct val="80000"/>
              </a:lnSpc>
            </a:pPr>
            <a:r>
              <a:rPr lang="cs-CZ" dirty="0"/>
              <a:t>How to use UP: </a:t>
            </a:r>
            <a:r>
              <a:rPr lang="cs-CZ" b="1" dirty="0" err="1"/>
              <a:t>personalized</a:t>
            </a:r>
            <a:r>
              <a:rPr lang="cs-CZ" b="1" dirty="0"/>
              <a:t> </a:t>
            </a:r>
            <a:r>
              <a:rPr lang="cs-CZ" b="1" dirty="0" err="1"/>
              <a:t>searching</a:t>
            </a:r>
            <a:endParaRPr lang="cs-CZ" b="1" dirty="0"/>
          </a:p>
          <a:p>
            <a:pPr lvl="2">
              <a:lnSpc>
                <a:spcPct val="80000"/>
              </a:lnSpc>
            </a:pPr>
            <a:r>
              <a:rPr lang="cs-CZ" dirty="0" err="1"/>
              <a:t>Searching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recipes</a:t>
            </a:r>
            <a:r>
              <a:rPr lang="cs-CZ" dirty="0"/>
              <a:t> </a:t>
            </a:r>
            <a:r>
              <a:rPr lang="cs-CZ" dirty="0" err="1"/>
              <a:t>matching</a:t>
            </a:r>
            <a:r>
              <a:rPr lang="cs-CZ" dirty="0"/>
              <a:t> </a:t>
            </a:r>
            <a:r>
              <a:rPr lang="cs-CZ" dirty="0" err="1"/>
              <a:t>desired</a:t>
            </a:r>
            <a:r>
              <a:rPr lang="cs-CZ" dirty="0"/>
              <a:t> </a:t>
            </a:r>
            <a:r>
              <a:rPr lang="cs-CZ" dirty="0" err="1"/>
              <a:t>ingredients</a:t>
            </a:r>
            <a:r>
              <a:rPr lang="cs-CZ" dirty="0"/>
              <a:t> +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cs-CZ" dirty="0"/>
          </a:p>
          <a:p>
            <a:pPr lvl="1">
              <a:lnSpc>
                <a:spcPct val="80000"/>
              </a:lnSpc>
            </a:pPr>
            <a:r>
              <a:rPr lang="cs-CZ" dirty="0"/>
              <a:t>How to use UP: </a:t>
            </a:r>
            <a:r>
              <a:rPr lang="cs-CZ" b="1" dirty="0"/>
              <a:t>front-</a:t>
            </a:r>
            <a:r>
              <a:rPr lang="cs-CZ" b="1" dirty="0" err="1"/>
              <a:t>page</a:t>
            </a:r>
            <a:r>
              <a:rPr lang="cs-CZ" b="1" dirty="0"/>
              <a:t> </a:t>
            </a:r>
            <a:r>
              <a:rPr lang="cs-CZ" b="1" dirty="0" err="1"/>
              <a:t>recommendation</a:t>
            </a:r>
            <a:endParaRPr lang="cs-CZ" b="1" dirty="0"/>
          </a:p>
          <a:p>
            <a:pPr lvl="2">
              <a:lnSpc>
                <a:spcPct val="80000"/>
              </a:lnSpc>
            </a:pP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recommend</a:t>
            </a:r>
            <a:r>
              <a:rPr lang="cs-CZ" dirty="0"/>
              <a:t> </a:t>
            </a:r>
            <a:r>
              <a:rPr lang="cs-CZ" dirty="0" err="1"/>
              <a:t>recipes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user</a:t>
            </a:r>
            <a:r>
              <a:rPr lang="en-US" dirty="0"/>
              <a:t>’s </a:t>
            </a:r>
            <a:r>
              <a:rPr lang="cs-CZ" dirty="0"/>
              <a:t>favorite </a:t>
            </a:r>
            <a:r>
              <a:rPr lang="cs-CZ" dirty="0" err="1"/>
              <a:t>ingredients</a:t>
            </a:r>
            <a:r>
              <a:rPr lang="cs-CZ" dirty="0"/>
              <a:t>, </a:t>
            </a:r>
            <a:r>
              <a:rPr lang="cs-CZ" dirty="0" err="1"/>
              <a:t>similar</a:t>
            </a:r>
            <a:r>
              <a:rPr lang="cs-CZ" dirty="0"/>
              <a:t> (not </a:t>
            </a:r>
            <a:r>
              <a:rPr lang="en-US" dirty="0"/>
              <a:t>too similar</a:t>
            </a:r>
            <a:r>
              <a:rPr lang="cs-CZ" dirty="0"/>
              <a:t>)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ones</a:t>
            </a:r>
            <a:r>
              <a:rPr lang="cs-CZ" dirty="0"/>
              <a:t> </a:t>
            </a:r>
            <a:r>
              <a:rPr lang="cs-CZ" dirty="0" err="1"/>
              <a:t>liked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past</a:t>
            </a:r>
            <a:endParaRPr lang="cs-CZ" sz="1500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 [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some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use-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cases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]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2"/>
            <a:ext cx="8933011" cy="436957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sz="1800" b="1" dirty="0"/>
              <a:t>Group music </a:t>
            </a:r>
            <a:r>
              <a:rPr lang="cs-CZ" sz="1800" b="1" dirty="0" err="1"/>
              <a:t>recommendation</a:t>
            </a:r>
            <a:r>
              <a:rPr lang="cs-CZ" sz="1800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sz="1800" b="1" dirty="0" err="1"/>
              <a:t>Task</a:t>
            </a:r>
            <a:r>
              <a:rPr lang="cs-CZ" sz="1800" b="1" dirty="0"/>
              <a:t>: </a:t>
            </a:r>
            <a:r>
              <a:rPr lang="cs-CZ" sz="1800" b="1" dirty="0" err="1"/>
              <a:t>create</a:t>
            </a:r>
            <a:r>
              <a:rPr lang="cs-CZ" sz="1800" b="1" dirty="0"/>
              <a:t> a background music </a:t>
            </a:r>
            <a:r>
              <a:rPr lang="cs-CZ" sz="1800" b="1" dirty="0" err="1"/>
              <a:t>playlist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</a:t>
            </a:r>
            <a:r>
              <a:rPr lang="cs-CZ" sz="1800" b="1" dirty="0" err="1"/>
              <a:t>an</a:t>
            </a:r>
            <a:r>
              <a:rPr lang="cs-CZ" sz="1800" b="1" dirty="0"/>
              <a:t> </a:t>
            </a:r>
            <a:r>
              <a:rPr lang="cs-CZ" sz="1800" b="1" dirty="0" err="1"/>
              <a:t>evening</a:t>
            </a:r>
            <a:r>
              <a:rPr lang="cs-CZ" sz="1800" b="1" dirty="0"/>
              <a:t> </a:t>
            </a:r>
            <a:r>
              <a:rPr lang="cs-CZ" sz="1800" b="1" dirty="0" err="1"/>
              <a:t>with</a:t>
            </a:r>
            <a:r>
              <a:rPr lang="cs-CZ" sz="1800" b="1" dirty="0"/>
              <a:t> </a:t>
            </a:r>
            <a:r>
              <a:rPr lang="cs-CZ" sz="1800" b="1" dirty="0" err="1"/>
              <a:t>friends</a:t>
            </a:r>
            <a:endParaRPr lang="cs-CZ" sz="1800" b="1" dirty="0"/>
          </a:p>
          <a:p>
            <a:pPr lvl="1">
              <a:lnSpc>
                <a:spcPct val="90000"/>
              </a:lnSpc>
            </a:pPr>
            <a:r>
              <a:rPr lang="cs-CZ" b="1" dirty="0"/>
              <a:t>On top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Youtube</a:t>
            </a:r>
            <a:r>
              <a:rPr lang="cs-CZ" b="1" dirty="0"/>
              <a:t> / Spotify </a:t>
            </a:r>
            <a:r>
              <a:rPr lang="cs-CZ" b="1" dirty="0" err="1"/>
              <a:t>or</a:t>
            </a:r>
            <a:r>
              <a:rPr lang="cs-CZ" b="1" dirty="0"/>
              <a:t> </a:t>
            </a:r>
            <a:r>
              <a:rPr lang="cs-CZ" b="1" dirty="0" err="1"/>
              <a:t>similar</a:t>
            </a:r>
            <a:r>
              <a:rPr lang="cs-CZ" b="1" dirty="0"/>
              <a:t> </a:t>
            </a:r>
            <a:r>
              <a:rPr lang="cs-CZ" b="1" dirty="0" err="1"/>
              <a:t>service</a:t>
            </a: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sz="1700" dirty="0"/>
              <a:t>How to </a:t>
            </a:r>
            <a:r>
              <a:rPr lang="cs-CZ" sz="1700" dirty="0" err="1"/>
              <a:t>utilize</a:t>
            </a:r>
            <a:r>
              <a:rPr lang="cs-CZ" sz="1700" dirty="0"/>
              <a:t> </a:t>
            </a:r>
            <a:r>
              <a:rPr lang="cs-CZ" sz="1700" dirty="0" err="1"/>
              <a:t>it</a:t>
            </a:r>
            <a:r>
              <a:rPr lang="cs-CZ" sz="1700" dirty="0"/>
              <a:t>: </a:t>
            </a:r>
            <a:r>
              <a:rPr lang="cs-CZ" sz="1700" dirty="0" err="1"/>
              <a:t>fairness-aware</a:t>
            </a:r>
            <a:r>
              <a:rPr lang="cs-CZ" sz="1700" dirty="0"/>
              <a:t> </a:t>
            </a:r>
            <a:r>
              <a:rPr lang="cs-CZ" sz="1700" dirty="0" err="1"/>
              <a:t>playlist</a:t>
            </a:r>
            <a:r>
              <a:rPr lang="cs-CZ" sz="1700" dirty="0"/>
              <a:t> </a:t>
            </a:r>
            <a:r>
              <a:rPr lang="cs-CZ" sz="1700" dirty="0" err="1"/>
              <a:t>construction</a:t>
            </a:r>
            <a:endParaRPr lang="cs-CZ" sz="1700" dirty="0"/>
          </a:p>
          <a:p>
            <a:pPr lvl="1">
              <a:lnSpc>
                <a:spcPct val="90000"/>
              </a:lnSpc>
            </a:pPr>
            <a:r>
              <a:rPr lang="cs-CZ" sz="1500" dirty="0"/>
              <a:t>(</a:t>
            </a:r>
            <a:r>
              <a:rPr lang="cs-CZ" sz="1500" dirty="0" err="1"/>
              <a:t>Endless</a:t>
            </a:r>
            <a:r>
              <a:rPr lang="cs-CZ" sz="1500" dirty="0"/>
              <a:t>) </a:t>
            </a:r>
            <a:r>
              <a:rPr lang="cs-CZ" sz="1500" dirty="0" err="1"/>
              <a:t>sequence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tracks</a:t>
            </a:r>
            <a:r>
              <a:rPr lang="cs-CZ" sz="1500" dirty="0"/>
              <a:t>, </a:t>
            </a:r>
            <a:r>
              <a:rPr lang="cs-CZ" sz="1500" dirty="0" err="1"/>
              <a:t>representing</a:t>
            </a:r>
            <a:r>
              <a:rPr lang="cs-CZ" sz="1500" dirty="0"/>
              <a:t> </a:t>
            </a:r>
            <a:r>
              <a:rPr lang="cs-CZ" sz="1500" dirty="0" err="1"/>
              <a:t>interests</a:t>
            </a:r>
            <a:r>
              <a:rPr lang="cs-CZ" sz="1500" dirty="0"/>
              <a:t> </a:t>
            </a:r>
            <a:r>
              <a:rPr lang="cs-CZ" sz="1500" dirty="0" err="1"/>
              <a:t>of</a:t>
            </a:r>
            <a:r>
              <a:rPr lang="cs-CZ" sz="1500" dirty="0"/>
              <a:t> </a:t>
            </a:r>
            <a:r>
              <a:rPr lang="cs-CZ" sz="1500" dirty="0" err="1"/>
              <a:t>all</a:t>
            </a:r>
            <a:r>
              <a:rPr lang="cs-CZ" sz="1500" dirty="0"/>
              <a:t> </a:t>
            </a:r>
            <a:r>
              <a:rPr lang="cs-CZ" sz="1500" dirty="0" err="1"/>
              <a:t>group</a:t>
            </a:r>
            <a:r>
              <a:rPr lang="cs-CZ" sz="1500" dirty="0"/>
              <a:t> </a:t>
            </a:r>
            <a:r>
              <a:rPr lang="cs-CZ" sz="1500" dirty="0" err="1"/>
              <a:t>members</a:t>
            </a:r>
            <a:endParaRPr lang="cs-CZ" sz="1500" dirty="0"/>
          </a:p>
          <a:p>
            <a:pPr lvl="0">
              <a:lnSpc>
                <a:spcPct val="90000"/>
              </a:lnSpc>
            </a:pPr>
            <a:endParaRPr lang="cs-CZ" sz="1500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4889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0AD56-E6D3-430E-A2D8-D6BDE4711F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Points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consider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in modeling phase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DC791-B545-4879-82F5-D879C78211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99491"/>
            <a:ext cx="9436824" cy="4821381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cs-CZ" sz="1700" b="1" dirty="0" err="1"/>
              <a:t>What</a:t>
            </a:r>
            <a:r>
              <a:rPr lang="cs-CZ" sz="1700" b="1" dirty="0"/>
              <a:t> </a:t>
            </a:r>
            <a:r>
              <a:rPr lang="cs-CZ" sz="1700" b="1" dirty="0" err="1"/>
              <a:t>entities</a:t>
            </a:r>
            <a:r>
              <a:rPr lang="cs-CZ" sz="1700" b="1" dirty="0"/>
              <a:t> are </a:t>
            </a:r>
            <a:r>
              <a:rPr lang="cs-CZ" sz="1700" b="1" dirty="0" err="1"/>
              <a:t>relevant</a:t>
            </a:r>
            <a:r>
              <a:rPr lang="cs-CZ" sz="1700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Are </a:t>
            </a:r>
            <a:r>
              <a:rPr lang="cs-CZ" sz="1500" dirty="0" err="1"/>
              <a:t>they</a:t>
            </a:r>
            <a:r>
              <a:rPr lang="cs-CZ" sz="1500" dirty="0"/>
              <a:t> </a:t>
            </a:r>
            <a:r>
              <a:rPr lang="cs-CZ" sz="1500" dirty="0" err="1"/>
              <a:t>sufficiently</a:t>
            </a:r>
            <a:r>
              <a:rPr lang="cs-CZ" sz="1500" dirty="0"/>
              <a:t> independent? </a:t>
            </a:r>
            <a:r>
              <a:rPr lang="cs-CZ" sz="1500" dirty="0" err="1"/>
              <a:t>Can</a:t>
            </a:r>
            <a:r>
              <a:rPr lang="cs-CZ" sz="1500" dirty="0"/>
              <a:t> </a:t>
            </a:r>
            <a:r>
              <a:rPr lang="cs-CZ" sz="1500" dirty="0" err="1"/>
              <a:t>we</a:t>
            </a:r>
            <a:r>
              <a:rPr lang="cs-CZ" sz="1500" dirty="0"/>
              <a:t> </a:t>
            </a:r>
            <a:r>
              <a:rPr lang="cs-CZ" sz="1500" dirty="0" err="1"/>
              <a:t>get</a:t>
            </a:r>
            <a:r>
              <a:rPr lang="cs-CZ" sz="1500" dirty="0"/>
              <a:t> </a:t>
            </a:r>
            <a:r>
              <a:rPr lang="cs-CZ" sz="1500" dirty="0" err="1"/>
              <a:t>enough</a:t>
            </a:r>
            <a:r>
              <a:rPr lang="cs-CZ" sz="1500" dirty="0"/>
              <a:t> data </a:t>
            </a:r>
            <a:r>
              <a:rPr lang="cs-CZ" sz="1500" dirty="0" err="1"/>
              <a:t>about</a:t>
            </a:r>
            <a:r>
              <a:rPr lang="cs-CZ" sz="1500" dirty="0"/>
              <a:t> </a:t>
            </a:r>
            <a:r>
              <a:rPr lang="cs-CZ" sz="1500" dirty="0" err="1"/>
              <a:t>them</a:t>
            </a:r>
            <a:r>
              <a:rPr lang="cs-CZ" sz="1500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How much </a:t>
            </a:r>
            <a:r>
              <a:rPr lang="cs-CZ" sz="1500" dirty="0" err="1"/>
              <a:t>added</a:t>
            </a:r>
            <a:r>
              <a:rPr lang="cs-CZ" sz="1500" dirty="0"/>
              <a:t> </a:t>
            </a:r>
            <a:r>
              <a:rPr lang="cs-CZ" sz="1500" dirty="0" err="1"/>
              <a:t>value</a:t>
            </a:r>
            <a:r>
              <a:rPr lang="cs-CZ" sz="1500" dirty="0"/>
              <a:t> </a:t>
            </a:r>
            <a:r>
              <a:rPr lang="cs-CZ" sz="1500" dirty="0" err="1"/>
              <a:t>they</a:t>
            </a:r>
            <a:r>
              <a:rPr lang="cs-CZ" sz="1500" dirty="0"/>
              <a:t> </a:t>
            </a:r>
            <a:r>
              <a:rPr lang="cs-CZ" sz="1500" dirty="0" err="1"/>
              <a:t>can</a:t>
            </a:r>
            <a:r>
              <a:rPr lang="cs-CZ" sz="1500" dirty="0"/>
              <a:t> </a:t>
            </a:r>
            <a:r>
              <a:rPr lang="cs-CZ" sz="1500" dirty="0" err="1"/>
              <a:t>give</a:t>
            </a:r>
            <a:r>
              <a:rPr lang="cs-CZ" sz="1500" dirty="0"/>
              <a:t> </a:t>
            </a:r>
            <a:r>
              <a:rPr lang="cs-CZ" sz="1500" dirty="0" err="1"/>
              <a:t>us</a:t>
            </a:r>
            <a:r>
              <a:rPr lang="cs-CZ" sz="1500" dirty="0"/>
              <a:t>? </a:t>
            </a:r>
            <a:r>
              <a:rPr lang="cs-CZ" sz="1500" dirty="0" err="1"/>
              <a:t>Would</a:t>
            </a:r>
            <a:r>
              <a:rPr lang="cs-CZ" sz="1500" dirty="0"/>
              <a:t> </a:t>
            </a:r>
            <a:r>
              <a:rPr lang="cs-CZ" sz="1500" dirty="0" err="1"/>
              <a:t>it</a:t>
            </a:r>
            <a:r>
              <a:rPr lang="cs-CZ" sz="1500" dirty="0"/>
              <a:t> </a:t>
            </a:r>
            <a:r>
              <a:rPr lang="cs-CZ" sz="1500" dirty="0" err="1"/>
              <a:t>upset</a:t>
            </a:r>
            <a:r>
              <a:rPr lang="cs-CZ" sz="1500" dirty="0"/>
              <a:t> </a:t>
            </a:r>
            <a:r>
              <a:rPr lang="cs-CZ" sz="1500" dirty="0" err="1"/>
              <a:t>our</a:t>
            </a:r>
            <a:r>
              <a:rPr lang="cs-CZ" sz="1500" dirty="0"/>
              <a:t> </a:t>
            </a:r>
            <a:r>
              <a:rPr lang="cs-CZ" sz="1500" dirty="0" err="1"/>
              <a:t>users</a:t>
            </a:r>
            <a:r>
              <a:rPr lang="cs-CZ" sz="1500" dirty="0"/>
              <a:t> </a:t>
            </a:r>
            <a:r>
              <a:rPr lang="cs-CZ" sz="1500" dirty="0" err="1"/>
              <a:t>if</a:t>
            </a:r>
            <a:r>
              <a:rPr lang="cs-CZ" sz="1500" dirty="0"/>
              <a:t> </a:t>
            </a:r>
            <a:r>
              <a:rPr lang="cs-CZ" sz="1500" dirty="0" err="1"/>
              <a:t>they</a:t>
            </a:r>
            <a:r>
              <a:rPr lang="cs-CZ" sz="1500" dirty="0"/>
              <a:t> are not </a:t>
            </a:r>
            <a:r>
              <a:rPr lang="cs-CZ" sz="1500" dirty="0" err="1"/>
              <a:t>allowed</a:t>
            </a:r>
            <a:r>
              <a:rPr lang="cs-CZ" sz="1500" dirty="0"/>
              <a:t> to </a:t>
            </a:r>
            <a:r>
              <a:rPr lang="cs-CZ" sz="1500" dirty="0" err="1"/>
              <a:t>prefer</a:t>
            </a:r>
            <a:r>
              <a:rPr lang="cs-CZ" sz="1500" dirty="0"/>
              <a:t> </a:t>
            </a:r>
            <a:r>
              <a:rPr lang="cs-CZ" sz="1500" dirty="0" err="1"/>
              <a:t>them</a:t>
            </a:r>
            <a:r>
              <a:rPr lang="cs-CZ" sz="1500" dirty="0"/>
              <a:t>?</a:t>
            </a:r>
            <a:endParaRPr lang="cs-CZ" sz="1700" b="1" dirty="0"/>
          </a:p>
          <a:p>
            <a:pPr lvl="0">
              <a:lnSpc>
                <a:spcPct val="90000"/>
              </a:lnSpc>
            </a:pPr>
            <a:r>
              <a:rPr lang="cs-CZ" sz="1700" b="1" dirty="0" err="1"/>
              <a:t>What</a:t>
            </a:r>
            <a:r>
              <a:rPr lang="cs-CZ" sz="1700" b="1" dirty="0"/>
              <a:t> (</a:t>
            </a:r>
            <a:r>
              <a:rPr lang="cs-CZ" sz="1700" b="1" dirty="0" err="1"/>
              <a:t>minimal</a:t>
            </a:r>
            <a:r>
              <a:rPr lang="cs-CZ" sz="1700" b="1" dirty="0"/>
              <a:t>) </a:t>
            </a:r>
            <a:r>
              <a:rPr lang="cs-CZ" sz="1700" b="1" dirty="0" err="1"/>
              <a:t>granularity</a:t>
            </a:r>
            <a:r>
              <a:rPr lang="cs-CZ" sz="1700" b="1" dirty="0"/>
              <a:t> to use?</a:t>
            </a:r>
          </a:p>
          <a:p>
            <a:pPr lvl="1">
              <a:lnSpc>
                <a:spcPct val="90000"/>
              </a:lnSpc>
            </a:pPr>
            <a:r>
              <a:rPr lang="cs-CZ" sz="1500" dirty="0" err="1"/>
              <a:t>Primary</a:t>
            </a:r>
            <a:r>
              <a:rPr lang="cs-CZ" sz="1500" dirty="0"/>
              <a:t> </a:t>
            </a:r>
            <a:r>
              <a:rPr lang="cs-CZ" sz="1500" dirty="0" err="1"/>
              <a:t>target</a:t>
            </a:r>
            <a:r>
              <a:rPr lang="cs-CZ" sz="1500" dirty="0"/>
              <a:t>: </a:t>
            </a:r>
            <a:r>
              <a:rPr lang="cs-CZ" sz="1500" dirty="0" err="1"/>
              <a:t>cooking</a:t>
            </a:r>
            <a:r>
              <a:rPr lang="cs-CZ" sz="1500" dirty="0"/>
              <a:t> </a:t>
            </a:r>
            <a:r>
              <a:rPr lang="cs-CZ" sz="1500" dirty="0" err="1"/>
              <a:t>recipes</a:t>
            </a:r>
            <a:endParaRPr lang="cs-CZ" sz="1500" dirty="0"/>
          </a:p>
          <a:p>
            <a:pPr lvl="2">
              <a:lnSpc>
                <a:spcPct val="90000"/>
              </a:lnSpc>
            </a:pPr>
            <a:r>
              <a:rPr lang="cs-CZ" sz="1300" dirty="0" err="1"/>
              <a:t>Recipes</a:t>
            </a:r>
            <a:r>
              <a:rPr lang="cs-CZ" sz="1300" dirty="0"/>
              <a:t> are </a:t>
            </a:r>
            <a:r>
              <a:rPr lang="cs-CZ" sz="1300" dirty="0" err="1"/>
              <a:t>composed</a:t>
            </a:r>
            <a:r>
              <a:rPr lang="cs-CZ" sz="1300" dirty="0"/>
              <a:t> </a:t>
            </a:r>
            <a:r>
              <a:rPr lang="cs-CZ" sz="1300" dirty="0" err="1"/>
              <a:t>from</a:t>
            </a:r>
            <a:r>
              <a:rPr lang="cs-CZ" sz="1300" dirty="0"/>
              <a:t> </a:t>
            </a:r>
            <a:r>
              <a:rPr lang="cs-CZ" sz="1300" dirty="0" err="1"/>
              <a:t>multiple</a:t>
            </a:r>
            <a:r>
              <a:rPr lang="cs-CZ" sz="1300" dirty="0"/>
              <a:t> </a:t>
            </a:r>
            <a:r>
              <a:rPr lang="cs-CZ" sz="1300" dirty="0" err="1"/>
              <a:t>ingredients</a:t>
            </a:r>
            <a:r>
              <a:rPr lang="cs-CZ" sz="1300" dirty="0"/>
              <a:t> (and </a:t>
            </a:r>
            <a:r>
              <a:rPr lang="cs-CZ" sz="1300" dirty="0" err="1"/>
              <a:t>other</a:t>
            </a:r>
            <a:r>
              <a:rPr lang="cs-CZ" sz="1300" dirty="0"/>
              <a:t> </a:t>
            </a:r>
            <a:r>
              <a:rPr lang="cs-CZ" sz="1300" dirty="0" err="1"/>
              <a:t>attributes</a:t>
            </a:r>
            <a:r>
              <a:rPr lang="cs-CZ" sz="1300" dirty="0"/>
              <a:t>)</a:t>
            </a:r>
          </a:p>
          <a:p>
            <a:pPr lvl="3">
              <a:lnSpc>
                <a:spcPct val="90000"/>
              </a:lnSpc>
            </a:pPr>
            <a:r>
              <a:rPr lang="cs-CZ" dirty="0" err="1"/>
              <a:t>Ingredients</a:t>
            </a:r>
            <a:r>
              <a:rPr lang="cs-CZ" dirty="0"/>
              <a:t> </a:t>
            </a:r>
            <a:r>
              <a:rPr lang="cs-CZ" dirty="0" err="1"/>
              <a:t>themselves</a:t>
            </a:r>
            <a:r>
              <a:rPr lang="cs-CZ" dirty="0"/>
              <a:t> has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attributes</a:t>
            </a:r>
            <a:r>
              <a:rPr lang="cs-CZ" dirty="0"/>
              <a:t>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quantity</a:t>
            </a:r>
            <a:r>
              <a:rPr lang="cs-CZ" dirty="0"/>
              <a:t>, type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preparation</a:t>
            </a:r>
            <a:r>
              <a:rPr lang="cs-CZ" dirty="0"/>
              <a:t>, </a:t>
            </a:r>
            <a:r>
              <a:rPr lang="cs-CZ" dirty="0" err="1"/>
              <a:t>quality</a:t>
            </a:r>
            <a:r>
              <a:rPr lang="cs-CZ" dirty="0"/>
              <a:t>, </a:t>
            </a:r>
            <a:r>
              <a:rPr lang="cs-CZ" dirty="0" err="1"/>
              <a:t>category</a:t>
            </a:r>
            <a:r>
              <a:rPr lang="cs-CZ" dirty="0"/>
              <a:t>)</a:t>
            </a:r>
          </a:p>
          <a:p>
            <a:pPr lvl="3">
              <a:lnSpc>
                <a:spcPct val="90000"/>
              </a:lnSpc>
            </a:pPr>
            <a:r>
              <a:rPr lang="cs-CZ" dirty="0">
                <a:solidFill>
                  <a:srgbClr val="FF0000"/>
                </a:solidFill>
              </a:rPr>
              <a:t>0.5kg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ground</a:t>
            </a: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>
                <a:solidFill>
                  <a:srgbClr val="0070C0"/>
                </a:solidFill>
              </a:rPr>
              <a:t>free-</a:t>
            </a:r>
            <a:r>
              <a:rPr lang="cs-CZ" dirty="0" err="1">
                <a:solidFill>
                  <a:srgbClr val="0070C0"/>
                </a:solidFill>
              </a:rPr>
              <a:t>ranged</a:t>
            </a:r>
            <a:r>
              <a:rPr lang="cs-CZ" dirty="0"/>
              <a:t> </a:t>
            </a:r>
            <a:r>
              <a:rPr lang="cs-CZ" dirty="0" err="1">
                <a:solidFill>
                  <a:srgbClr val="7030A0"/>
                </a:solidFill>
              </a:rPr>
              <a:t>chicken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brests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-&gt;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chicken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brests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a type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/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chicken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/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light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meat</a:t>
            </a: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lvl="1">
              <a:lnSpc>
                <a:spcPct val="90000"/>
              </a:lnSpc>
            </a:pP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Would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user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like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recipe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more/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less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would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meat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-free?</a:t>
            </a:r>
          </a:p>
          <a:p>
            <a:pPr lvl="1">
              <a:lnSpc>
                <a:spcPct val="90000"/>
              </a:lnSpc>
            </a:pP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he/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she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(dis)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like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chicken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brests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say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recipe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contains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too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much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meat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even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rate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recipe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cs-CZ" sz="1500" i="1" dirty="0" err="1">
                <a:solidFill>
                  <a:schemeClr val="bg1">
                    <a:lumMod val="50000"/>
                  </a:schemeClr>
                </a:solidFill>
              </a:rPr>
              <a:t>ingredients</a:t>
            </a:r>
            <a:r>
              <a:rPr lang="cs-CZ" sz="1500" i="1" dirty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cs-CZ" sz="1700" b="1" i="1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lnSpc>
                <a:spcPct val="90000"/>
              </a:lnSpc>
            </a:pPr>
            <a:r>
              <a:rPr lang="cs-CZ" sz="1700" b="1" dirty="0" err="1"/>
              <a:t>What</a:t>
            </a:r>
            <a:r>
              <a:rPr lang="cs-CZ" sz="1700" b="1" dirty="0"/>
              <a:t> </a:t>
            </a:r>
            <a:r>
              <a:rPr lang="cs-CZ" sz="1700" b="1" dirty="0" err="1"/>
              <a:t>would</a:t>
            </a:r>
            <a:r>
              <a:rPr lang="cs-CZ" sz="1700" b="1" dirty="0"/>
              <a:t> </a:t>
            </a:r>
            <a:r>
              <a:rPr lang="cs-CZ" sz="1700" b="1" dirty="0" err="1"/>
              <a:t>the</a:t>
            </a:r>
            <a:r>
              <a:rPr lang="cs-CZ" sz="1700" b="1" dirty="0"/>
              <a:t> user </a:t>
            </a:r>
            <a:r>
              <a:rPr lang="cs-CZ" sz="1700" b="1" dirty="0" err="1"/>
              <a:t>be</a:t>
            </a:r>
            <a:r>
              <a:rPr lang="cs-CZ" sz="1700" b="1" dirty="0"/>
              <a:t> </a:t>
            </a:r>
            <a:r>
              <a:rPr lang="cs-CZ" sz="1700" b="1" dirty="0" err="1"/>
              <a:t>willing</a:t>
            </a:r>
            <a:r>
              <a:rPr lang="cs-CZ" sz="1700" b="1" dirty="0"/>
              <a:t> to do/</a:t>
            </a:r>
            <a:r>
              <a:rPr lang="cs-CZ" sz="1700" b="1" dirty="0" err="1"/>
              <a:t>say</a:t>
            </a:r>
            <a:r>
              <a:rPr lang="cs-CZ" sz="1700" b="1" dirty="0"/>
              <a:t>/</a:t>
            </a:r>
            <a:r>
              <a:rPr lang="cs-CZ" sz="1700" b="1" dirty="0" err="1"/>
              <a:t>rate</a:t>
            </a:r>
            <a:r>
              <a:rPr lang="cs-CZ" sz="1700" b="1" dirty="0"/>
              <a:t>/…?</a:t>
            </a:r>
          </a:p>
          <a:p>
            <a:pPr lvl="1">
              <a:lnSpc>
                <a:spcPct val="90000"/>
              </a:lnSpc>
            </a:pPr>
            <a:r>
              <a:rPr lang="cs-CZ" sz="1500" dirty="0" err="1"/>
              <a:t>Users</a:t>
            </a:r>
            <a:r>
              <a:rPr lang="cs-CZ" sz="1500" dirty="0"/>
              <a:t> </a:t>
            </a:r>
            <a:r>
              <a:rPr lang="cs-CZ" sz="1500" dirty="0" err="1"/>
              <a:t>tend</a:t>
            </a:r>
            <a:r>
              <a:rPr lang="cs-CZ" sz="1500" dirty="0"/>
              <a:t> not to </a:t>
            </a:r>
            <a:r>
              <a:rPr lang="cs-CZ" sz="1500" dirty="0" err="1"/>
              <a:t>rate</a:t>
            </a:r>
            <a:r>
              <a:rPr lang="cs-CZ" sz="1500" dirty="0"/>
              <a:t> </a:t>
            </a:r>
            <a:r>
              <a:rPr lang="cs-CZ" sz="1500" dirty="0" err="1"/>
              <a:t>things</a:t>
            </a:r>
            <a:r>
              <a:rPr lang="cs-CZ" sz="1500" dirty="0"/>
              <a:t> much</a:t>
            </a:r>
            <a:endParaRPr lang="en-US" sz="1500" dirty="0"/>
          </a:p>
          <a:p>
            <a:pPr lvl="1">
              <a:lnSpc>
                <a:spcPct val="90000"/>
              </a:lnSpc>
            </a:pPr>
            <a:r>
              <a:rPr lang="en-US" sz="1500" dirty="0"/>
              <a:t>But the</a:t>
            </a:r>
            <a:r>
              <a:rPr lang="cs-CZ" sz="1500" dirty="0"/>
              <a:t>y are </a:t>
            </a:r>
            <a:r>
              <a:rPr lang="cs-CZ" sz="1500" dirty="0" err="1"/>
              <a:t>sometimes</a:t>
            </a:r>
            <a:r>
              <a:rPr lang="cs-CZ" sz="1500" dirty="0"/>
              <a:t> </a:t>
            </a:r>
            <a:r>
              <a:rPr lang="cs-CZ" sz="1500" dirty="0" err="1"/>
              <a:t>willing</a:t>
            </a:r>
            <a:r>
              <a:rPr lang="cs-CZ" sz="1500" dirty="0"/>
              <a:t> to </a:t>
            </a:r>
            <a:r>
              <a:rPr lang="cs-CZ" sz="1500" dirty="0" err="1"/>
              <a:t>confirm</a:t>
            </a:r>
            <a:r>
              <a:rPr lang="cs-CZ" sz="1500" dirty="0"/>
              <a:t>/</a:t>
            </a:r>
            <a:r>
              <a:rPr lang="cs-CZ" sz="1500" dirty="0" err="1"/>
              <a:t>reject</a:t>
            </a:r>
            <a:r>
              <a:rPr lang="cs-CZ" sz="1500" dirty="0"/>
              <a:t> </a:t>
            </a:r>
            <a:r>
              <a:rPr lang="cs-CZ" sz="1500" dirty="0" err="1"/>
              <a:t>your</a:t>
            </a:r>
            <a:r>
              <a:rPr lang="cs-CZ" sz="1500" dirty="0"/>
              <a:t> </a:t>
            </a:r>
            <a:r>
              <a:rPr lang="cs-CZ" sz="1500" dirty="0" err="1"/>
              <a:t>beliefs</a:t>
            </a:r>
            <a:endParaRPr lang="cs-CZ" sz="1500" dirty="0"/>
          </a:p>
          <a:p>
            <a:pPr lvl="1">
              <a:lnSpc>
                <a:spcPct val="90000"/>
              </a:lnSpc>
            </a:pPr>
            <a:r>
              <a:rPr lang="cs-CZ" sz="1500" dirty="0"/>
              <a:t>They do </a:t>
            </a:r>
            <a:r>
              <a:rPr lang="cs-CZ" sz="1500" dirty="0" err="1"/>
              <a:t>browsing</a:t>
            </a:r>
            <a:r>
              <a:rPr lang="cs-CZ" sz="1500" dirty="0"/>
              <a:t>, </a:t>
            </a:r>
            <a:r>
              <a:rPr lang="cs-CZ" sz="1500" dirty="0" err="1"/>
              <a:t>searching</a:t>
            </a:r>
            <a:r>
              <a:rPr lang="cs-CZ" sz="1500" dirty="0"/>
              <a:t>, </a:t>
            </a:r>
            <a:r>
              <a:rPr lang="cs-CZ" sz="1500" dirty="0" err="1"/>
              <a:t>buying</a:t>
            </a:r>
            <a:r>
              <a:rPr lang="cs-CZ" sz="1500" dirty="0"/>
              <a:t> </a:t>
            </a:r>
            <a:r>
              <a:rPr lang="cs-CZ" sz="1500" dirty="0" err="1"/>
              <a:t>etc</a:t>
            </a:r>
            <a:r>
              <a:rPr lang="cs-CZ" sz="1500" dirty="0"/>
              <a:t>.</a:t>
            </a:r>
          </a:p>
          <a:p>
            <a:pPr lvl="1">
              <a:lnSpc>
                <a:spcPct val="90000"/>
              </a:lnSpc>
            </a:pPr>
            <a:endParaRPr lang="cs-CZ" sz="1500" dirty="0"/>
          </a:p>
          <a:p>
            <a:pPr marL="0" lvl="0" indent="0">
              <a:lnSpc>
                <a:spcPct val="90000"/>
              </a:lnSpc>
              <a:buNone/>
            </a:pPr>
            <a:endParaRPr lang="cs-CZ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0" y="3047393"/>
            <a:ext cx="2043364" cy="13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1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0AD56-E6D3-430E-A2D8-D6BDE4711F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entities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are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relevant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CDC791-B545-4879-82F5-D879C78211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50741"/>
            <a:ext cx="8933011" cy="477013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sz="1700" b="1" dirty="0" err="1"/>
              <a:t>What</a:t>
            </a:r>
            <a:r>
              <a:rPr lang="cs-CZ" sz="1700" b="1" dirty="0"/>
              <a:t> </a:t>
            </a:r>
            <a:r>
              <a:rPr lang="cs-CZ" sz="1700" b="1" dirty="0" err="1"/>
              <a:t>entities</a:t>
            </a:r>
            <a:r>
              <a:rPr lang="cs-CZ" sz="1700" b="1" dirty="0"/>
              <a:t> are </a:t>
            </a:r>
            <a:r>
              <a:rPr lang="cs-CZ" sz="1700" b="1" dirty="0" err="1"/>
              <a:t>relevant</a:t>
            </a:r>
            <a:r>
              <a:rPr lang="cs-CZ" sz="1700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Are </a:t>
            </a:r>
            <a:r>
              <a:rPr lang="cs-CZ" sz="1500" dirty="0" err="1"/>
              <a:t>they</a:t>
            </a:r>
            <a:r>
              <a:rPr lang="cs-CZ" sz="1500" dirty="0"/>
              <a:t> </a:t>
            </a:r>
            <a:r>
              <a:rPr lang="cs-CZ" sz="1500" dirty="0" err="1"/>
              <a:t>sufficiently</a:t>
            </a:r>
            <a:r>
              <a:rPr lang="cs-CZ" sz="1500" dirty="0"/>
              <a:t> independent?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</a:t>
            </a:r>
            <a:r>
              <a:rPr lang="en-US" dirty="0"/>
              <a:t>’s preference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recipe</a:t>
            </a:r>
            <a:r>
              <a:rPr lang="cs-CZ" dirty="0"/>
              <a:t> a </a:t>
            </a:r>
            <a:r>
              <a:rPr lang="cs-CZ" dirty="0" err="1"/>
              <a:t>mere</a:t>
            </a:r>
            <a:r>
              <a:rPr lang="cs-CZ" dirty="0"/>
              <a:t> </a:t>
            </a:r>
            <a:r>
              <a:rPr lang="cs-CZ" dirty="0" err="1"/>
              <a:t>aggregation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his/her preference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ingredients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song just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written</a:t>
            </a:r>
            <a:r>
              <a:rPr lang="cs-CZ" dirty="0"/>
              <a:t> by… John Lennon?</a:t>
            </a:r>
          </a:p>
          <a:p>
            <a:pPr lvl="1">
              <a:lnSpc>
                <a:spcPct val="90000"/>
              </a:lnSpc>
            </a:pPr>
            <a:r>
              <a:rPr lang="cs-CZ" sz="1500" dirty="0"/>
              <a:t>How much </a:t>
            </a:r>
            <a:r>
              <a:rPr lang="cs-CZ" sz="1500" dirty="0" err="1"/>
              <a:t>added</a:t>
            </a:r>
            <a:r>
              <a:rPr lang="cs-CZ" sz="1500" dirty="0"/>
              <a:t> </a:t>
            </a:r>
            <a:r>
              <a:rPr lang="cs-CZ" sz="1500" dirty="0" err="1"/>
              <a:t>value</a:t>
            </a:r>
            <a:r>
              <a:rPr lang="cs-CZ" sz="1500" dirty="0"/>
              <a:t> </a:t>
            </a:r>
            <a:r>
              <a:rPr lang="cs-CZ" sz="1500" dirty="0" err="1"/>
              <a:t>they</a:t>
            </a:r>
            <a:r>
              <a:rPr lang="cs-CZ" sz="1500" dirty="0"/>
              <a:t> </a:t>
            </a:r>
            <a:r>
              <a:rPr lang="cs-CZ" sz="1500" dirty="0" err="1"/>
              <a:t>can</a:t>
            </a:r>
            <a:r>
              <a:rPr lang="cs-CZ" sz="1500" dirty="0"/>
              <a:t> </a:t>
            </a:r>
            <a:r>
              <a:rPr lang="cs-CZ" sz="1500" dirty="0" err="1"/>
              <a:t>give</a:t>
            </a:r>
            <a:r>
              <a:rPr lang="cs-CZ" sz="1500" dirty="0"/>
              <a:t> </a:t>
            </a:r>
            <a:r>
              <a:rPr lang="cs-CZ" sz="1500" dirty="0" err="1"/>
              <a:t>us</a:t>
            </a:r>
            <a:r>
              <a:rPr lang="cs-CZ" sz="1500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Is it usual that people like Offsprings, but dislike their Americana album</a:t>
            </a:r>
            <a:r>
              <a:rPr lang="cs-CZ" dirty="0" smtClean="0"/>
              <a:t>?</a:t>
            </a:r>
            <a:endParaRPr lang="cs-CZ" dirty="0"/>
          </a:p>
          <a:p>
            <a:pPr lvl="0">
              <a:lnSpc>
                <a:spcPct val="90000"/>
              </a:lnSpc>
            </a:pPr>
            <a:r>
              <a:rPr lang="cs-CZ" sz="1700" b="1" dirty="0" err="1"/>
              <a:t>Who</a:t>
            </a:r>
            <a:r>
              <a:rPr lang="cs-CZ" sz="1700" b="1" dirty="0"/>
              <a:t> </a:t>
            </a:r>
            <a:r>
              <a:rPr lang="cs-CZ" sz="1700" b="1" dirty="0" err="1"/>
              <a:t>should</a:t>
            </a:r>
            <a:r>
              <a:rPr lang="cs-CZ" sz="1700" b="1" dirty="0"/>
              <a:t> </a:t>
            </a:r>
            <a:r>
              <a:rPr lang="cs-CZ" sz="1700" b="1" dirty="0" err="1"/>
              <a:t>decide</a:t>
            </a:r>
            <a:r>
              <a:rPr lang="cs-CZ" sz="1700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500" b="1" dirty="0" err="1"/>
              <a:t>Domain</a:t>
            </a:r>
            <a:r>
              <a:rPr lang="cs-CZ" sz="1500" b="1" dirty="0"/>
              <a:t> expert</a:t>
            </a:r>
          </a:p>
          <a:p>
            <a:pPr lvl="1">
              <a:lnSpc>
                <a:spcPct val="90000"/>
              </a:lnSpc>
            </a:pPr>
            <a:r>
              <a:rPr lang="cs-CZ" sz="1500" b="1" dirty="0" err="1"/>
              <a:t>Supported</a:t>
            </a:r>
            <a:r>
              <a:rPr lang="cs-CZ" sz="1500" b="1" dirty="0"/>
              <a:t> by data </a:t>
            </a:r>
            <a:r>
              <a:rPr lang="cs-CZ" sz="1500" b="1" dirty="0" err="1"/>
              <a:t>analysis</a:t>
            </a:r>
            <a:endParaRPr lang="cs-CZ" sz="1500" b="1" dirty="0"/>
          </a:p>
          <a:p>
            <a:pPr lvl="2">
              <a:lnSpc>
                <a:spcPct val="90000"/>
              </a:lnSpc>
            </a:pPr>
            <a:r>
              <a:rPr lang="cs-CZ" sz="1300" dirty="0"/>
              <a:t>If you have some preliminary </a:t>
            </a:r>
            <a:r>
              <a:rPr lang="cs-CZ" sz="1300" dirty="0" smtClean="0"/>
              <a:t>data: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cs-CZ" sz="1300" dirty="0" smtClean="0"/>
              <a:t>	… and/or continuous testing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cs-CZ" sz="1300" dirty="0"/>
              <a:t>	… and/</a:t>
            </a:r>
            <a:r>
              <a:rPr lang="cs-CZ" sz="1300" dirty="0" err="1"/>
              <a:t>or</a:t>
            </a:r>
            <a:r>
              <a:rPr lang="cs-CZ" sz="1300" dirty="0"/>
              <a:t> </a:t>
            </a:r>
            <a:r>
              <a:rPr lang="cs-CZ" sz="1300" dirty="0" err="1"/>
              <a:t>dedicated</a:t>
            </a:r>
            <a:r>
              <a:rPr lang="cs-CZ" sz="1300" dirty="0"/>
              <a:t> </a:t>
            </a:r>
            <a:r>
              <a:rPr lang="cs-CZ" sz="1300" dirty="0" err="1"/>
              <a:t>lab</a:t>
            </a:r>
            <a:r>
              <a:rPr lang="cs-CZ" sz="1300" dirty="0"/>
              <a:t> study</a:t>
            </a:r>
          </a:p>
          <a:p>
            <a:pPr lvl="2">
              <a:lnSpc>
                <a:spcPct val="90000"/>
              </a:lnSpc>
            </a:pPr>
            <a:r>
              <a:rPr lang="cs-CZ" sz="1300" dirty="0" smtClean="0"/>
              <a:t>Look </a:t>
            </a:r>
            <a:r>
              <a:rPr lang="cs-CZ" sz="1300" dirty="0"/>
              <a:t>for both common cases and </a:t>
            </a:r>
            <a:r>
              <a:rPr lang="cs-CZ" sz="1300" dirty="0" smtClean="0"/>
              <a:t>outliers. If every person is an outlier in some scenario &amp; you only solve common cases... Not good</a:t>
            </a:r>
            <a:r>
              <a:rPr lang="cs-CZ" sz="1300" dirty="0" smtClean="0">
                <a:sym typeface="Wingdings" panose="05000000000000000000" pitchFamily="2" charset="2"/>
              </a:rPr>
              <a:t></a:t>
            </a:r>
            <a:endParaRPr lang="cs-CZ" sz="1300" dirty="0"/>
          </a:p>
          <a:p>
            <a:pPr marL="0" lvl="0" indent="0">
              <a:lnSpc>
                <a:spcPct val="90000"/>
              </a:lnSpc>
              <a:buNone/>
            </a:pPr>
            <a:endParaRPr lang="cs-CZ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A7BB4D-DDEA-4890-9EB4-58303061F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02" y="3235111"/>
            <a:ext cx="1008681" cy="9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10 skladeb Johna Lennona: Beatles, společenské apely, halucinogenní  obrazy i láska k Yoko Ono | iREPORT – music&amp;amp;style magazine">
            <a:extLst>
              <a:ext uri="{FF2B5EF4-FFF2-40B4-BE49-F238E27FC236}">
                <a16:creationId xmlns:a16="http://schemas.microsoft.com/office/drawing/2014/main" id="{0A99A8CD-65C9-4503-A35E-86086D618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03" y="2637204"/>
            <a:ext cx="1008680" cy="56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75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569C3-72C1-4F84-ADB3-A5294F035E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180FE-E202-477F-94FA-5B1CA534E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348510"/>
            <a:ext cx="9725018" cy="5169736"/>
          </a:xfrm>
        </p:spPr>
        <p:txBody>
          <a:bodyPr/>
          <a:lstStyle/>
          <a:p>
            <a:pPr lvl="0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feedback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sz="500" dirty="0"/>
          </a:p>
          <a:p>
            <a:pPr lvl="0"/>
            <a:r>
              <a:rPr lang="cs-CZ" dirty="0" err="1"/>
              <a:t>Would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6BBA157-51E9-4EC7-8CEF-B3C3844EACAB}"/>
              </a:ext>
            </a:extLst>
          </p:cNvPr>
          <p:cNvGrpSpPr/>
          <p:nvPr/>
        </p:nvGrpSpPr>
        <p:grpSpPr>
          <a:xfrm>
            <a:off x="603441" y="1680269"/>
            <a:ext cx="8070037" cy="3497461"/>
            <a:chOff x="677332" y="2750935"/>
            <a:chExt cx="8070037" cy="3497461"/>
          </a:xfrm>
        </p:grpSpPr>
        <p:grpSp>
          <p:nvGrpSpPr>
            <p:cNvPr id="4" name="Skupina 9">
              <a:extLst>
                <a:ext uri="{FF2B5EF4-FFF2-40B4-BE49-F238E27FC236}">
                  <a16:creationId xmlns:a16="http://schemas.microsoft.com/office/drawing/2014/main" id="{692859DD-64DA-491F-B249-A32BD965E9B2}"/>
                </a:ext>
              </a:extLst>
            </p:cNvPr>
            <p:cNvGrpSpPr/>
            <p:nvPr/>
          </p:nvGrpSpPr>
          <p:grpSpPr>
            <a:xfrm>
              <a:off x="677332" y="2813608"/>
              <a:ext cx="7230645" cy="3434788"/>
              <a:chOff x="677332" y="2813608"/>
              <a:chExt cx="7230645" cy="3434788"/>
            </a:xfrm>
          </p:grpSpPr>
          <p:pic>
            <p:nvPicPr>
              <p:cNvPr id="5" name="Obrázek 4">
                <a:extLst>
                  <a:ext uri="{FF2B5EF4-FFF2-40B4-BE49-F238E27FC236}">
                    <a16:creationId xmlns:a16="http://schemas.microsoft.com/office/drawing/2014/main" id="{94D8C503-B0F1-4012-807A-43910EE4B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7332" y="3910486"/>
                <a:ext cx="7098258" cy="1190896"/>
              </a:xfrm>
              <a:prstGeom prst="rect">
                <a:avLst/>
              </a:prstGeom>
              <a:noFill/>
              <a:ln cap="rnd">
                <a:noFill/>
              </a:ln>
            </p:spPr>
          </p:pic>
          <p:pic>
            <p:nvPicPr>
              <p:cNvPr id="6" name="Obrázek 6">
                <a:extLst>
                  <a:ext uri="{FF2B5EF4-FFF2-40B4-BE49-F238E27FC236}">
                    <a16:creationId xmlns:a16="http://schemas.microsoft.com/office/drawing/2014/main" id="{75ED62D4-1686-49E0-AAAA-79810F05E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089" y="5101382"/>
                <a:ext cx="6890753" cy="1147014"/>
              </a:xfrm>
              <a:prstGeom prst="rect">
                <a:avLst/>
              </a:prstGeom>
              <a:noFill/>
              <a:ln cap="rnd">
                <a:noFill/>
              </a:ln>
            </p:spPr>
          </p:pic>
          <p:pic>
            <p:nvPicPr>
              <p:cNvPr id="7" name="Obrázek 8">
                <a:extLst>
                  <a:ext uri="{FF2B5EF4-FFF2-40B4-BE49-F238E27FC236}">
                    <a16:creationId xmlns:a16="http://schemas.microsoft.com/office/drawing/2014/main" id="{685C3963-5698-4CE4-9B14-BA2FD305C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089" y="2813608"/>
                <a:ext cx="7126888" cy="1128214"/>
              </a:xfrm>
              <a:prstGeom prst="rect">
                <a:avLst/>
              </a:prstGeom>
              <a:noFill/>
              <a:ln cap="rnd">
                <a:noFill/>
              </a:ln>
            </p:spPr>
          </p:pic>
        </p:grpSp>
        <p:pic>
          <p:nvPicPr>
            <p:cNvPr id="8" name="Grafický objekt 11" descr="Smějící se smajlík s výplní se souvislou výplní">
              <a:extLst>
                <a:ext uri="{FF2B5EF4-FFF2-40B4-BE49-F238E27FC236}">
                  <a16:creationId xmlns:a16="http://schemas.microsoft.com/office/drawing/2014/main" id="{78C195A0-8490-4E92-AB7C-88385572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832969" y="2750935"/>
              <a:ext cx="914400" cy="914400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9" name="Grafický objekt 13" descr="Obrys smutného obličeje obrys">
              <a:extLst>
                <a:ext uri="{FF2B5EF4-FFF2-40B4-BE49-F238E27FC236}">
                  <a16:creationId xmlns:a16="http://schemas.microsoft.com/office/drawing/2014/main" id="{BC9CE4C2-4A9E-4DC7-9E14-103B754C7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832969" y="3910486"/>
              <a:ext cx="914400" cy="914400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10" name="Grafický objekt 14" descr="Obrys smutného obličeje obrys">
              <a:extLst>
                <a:ext uri="{FF2B5EF4-FFF2-40B4-BE49-F238E27FC236}">
                  <a16:creationId xmlns:a16="http://schemas.microsoft.com/office/drawing/2014/main" id="{F33CC84C-A808-46C6-A5CE-67D644340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832969" y="5214366"/>
              <a:ext cx="914400" cy="914400"/>
            </a:xfrm>
            <a:prstGeom prst="rect">
              <a:avLst/>
            </a:prstGeom>
            <a:noFill/>
            <a:ln cap="rnd">
              <a:noFill/>
            </a:ln>
          </p:spPr>
        </p:pic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EEBEF55D-F01A-4213-9DBA-4D8232858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97" y="5555416"/>
            <a:ext cx="6994501" cy="12676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569C3-72C1-4F84-ADB3-A5294F035E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180FE-E202-477F-94FA-5B1CA534E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348510"/>
            <a:ext cx="9725018" cy="5169736"/>
          </a:xfrm>
        </p:spPr>
        <p:txBody>
          <a:bodyPr/>
          <a:lstStyle/>
          <a:p>
            <a:pPr lvl="0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feedback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sz="500" dirty="0"/>
          </a:p>
          <a:p>
            <a:pPr lvl="0"/>
            <a:r>
              <a:rPr lang="cs-CZ" dirty="0" err="1"/>
              <a:t>Would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4" name="Skupina 9">
            <a:extLst>
              <a:ext uri="{FF2B5EF4-FFF2-40B4-BE49-F238E27FC236}">
                <a16:creationId xmlns:a16="http://schemas.microsoft.com/office/drawing/2014/main" id="{692859DD-64DA-491F-B249-A32BD965E9B2}"/>
              </a:ext>
            </a:extLst>
          </p:cNvPr>
          <p:cNvGrpSpPr/>
          <p:nvPr/>
        </p:nvGrpSpPr>
        <p:grpSpPr>
          <a:xfrm>
            <a:off x="603441" y="1742942"/>
            <a:ext cx="7230645" cy="3434788"/>
            <a:chOff x="677332" y="2813608"/>
            <a:chExt cx="7230645" cy="343478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4D8C503-B0F1-4012-807A-43910EE4B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2" y="3910486"/>
              <a:ext cx="7098258" cy="1190896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6" name="Obrázek 6">
              <a:extLst>
                <a:ext uri="{FF2B5EF4-FFF2-40B4-BE49-F238E27FC236}">
                  <a16:creationId xmlns:a16="http://schemas.microsoft.com/office/drawing/2014/main" id="{75ED62D4-1686-49E0-AAAA-79810F05E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089" y="5101382"/>
              <a:ext cx="6890753" cy="1147014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7" name="Obrázek 8">
              <a:extLst>
                <a:ext uri="{FF2B5EF4-FFF2-40B4-BE49-F238E27FC236}">
                  <a16:creationId xmlns:a16="http://schemas.microsoft.com/office/drawing/2014/main" id="{685C3963-5698-4CE4-9B14-BA2FD305C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089" y="2813608"/>
              <a:ext cx="7126888" cy="1128214"/>
            </a:xfrm>
            <a:prstGeom prst="rect">
              <a:avLst/>
            </a:prstGeom>
            <a:noFill/>
            <a:ln cap="rnd">
              <a:noFill/>
            </a:ln>
          </p:spPr>
        </p:pic>
      </p:grpSp>
      <p:pic>
        <p:nvPicPr>
          <p:cNvPr id="8" name="Grafický objekt 11" descr="Smějící se smajlík s výplní se souvislou výplní">
            <a:extLst>
              <a:ext uri="{FF2B5EF4-FFF2-40B4-BE49-F238E27FC236}">
                <a16:creationId xmlns:a16="http://schemas.microsoft.com/office/drawing/2014/main" id="{78C195A0-8490-4E92-AB7C-88385572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59078" y="1680269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9" name="Grafický objekt 13" descr="Obrys smutného obličeje obrys">
            <a:extLst>
              <a:ext uri="{FF2B5EF4-FFF2-40B4-BE49-F238E27FC236}">
                <a16:creationId xmlns:a16="http://schemas.microsoft.com/office/drawing/2014/main" id="{BC9CE4C2-4A9E-4DC7-9E14-103B754C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35167" y="3439970"/>
            <a:ext cx="412866" cy="41286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EBEF55D-F01A-4213-9DBA-4D8232858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97" y="5555416"/>
            <a:ext cx="6994501" cy="1267671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05D0783-48AB-4488-9755-0B91A9D333F0}"/>
              </a:ext>
            </a:extLst>
          </p:cNvPr>
          <p:cNvCxnSpPr>
            <a:cxnSpLocks/>
          </p:cNvCxnSpPr>
          <p:nvPr/>
        </p:nvCxnSpPr>
        <p:spPr>
          <a:xfrm>
            <a:off x="2641600" y="3167272"/>
            <a:ext cx="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Grafický objekt 13" descr="Obrys smutného obličeje obrys">
            <a:extLst>
              <a:ext uri="{FF2B5EF4-FFF2-40B4-BE49-F238E27FC236}">
                <a16:creationId xmlns:a16="http://schemas.microsoft.com/office/drawing/2014/main" id="{0C69110F-CA69-414A-AA77-00894F9E1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62479" y="4576112"/>
            <a:ext cx="412866" cy="412866"/>
          </a:xfrm>
          <a:prstGeom prst="rect">
            <a:avLst/>
          </a:prstGeom>
          <a:noFill/>
          <a:ln cap="rnd">
            <a:noFill/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F697A4F-16F4-4ECD-A223-BD7B2BF66B4A}"/>
              </a:ext>
            </a:extLst>
          </p:cNvPr>
          <p:cNvCxnSpPr>
            <a:cxnSpLocks/>
          </p:cNvCxnSpPr>
          <p:nvPr/>
        </p:nvCxnSpPr>
        <p:spPr>
          <a:xfrm>
            <a:off x="2268912" y="4303414"/>
            <a:ext cx="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Grafický objekt 13" descr="Obrys smutného obličeje obrys">
            <a:extLst>
              <a:ext uri="{FF2B5EF4-FFF2-40B4-BE49-F238E27FC236}">
                <a16:creationId xmlns:a16="http://schemas.microsoft.com/office/drawing/2014/main" id="{224F6D20-AFDB-4D5D-B6E5-7862941924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59078" y="2839820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21" name="Grafický objekt 14" descr="Obrys smutného obličeje obrys">
            <a:extLst>
              <a:ext uri="{FF2B5EF4-FFF2-40B4-BE49-F238E27FC236}">
                <a16:creationId xmlns:a16="http://schemas.microsoft.com/office/drawing/2014/main" id="{A9DAC987-A220-4A98-A399-DCB3158320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59078" y="4143700"/>
            <a:ext cx="914400" cy="914400"/>
          </a:xfrm>
          <a:prstGeom prst="rect">
            <a:avLst/>
          </a:prstGeom>
          <a:noFill/>
          <a:ln cap="rnd">
            <a:noFill/>
          </a:ln>
        </p:spPr>
      </p:pic>
    </p:spTree>
    <p:extLst>
      <p:ext uri="{BB962C8B-B14F-4D97-AF65-F5344CB8AC3E}">
        <p14:creationId xmlns:p14="http://schemas.microsoft.com/office/powerpoint/2010/main" val="13653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569C3-72C1-4F84-ADB3-A5294F035E2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2180FE-E202-477F-94FA-5B1CA534EE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348510"/>
            <a:ext cx="9725018" cy="5169736"/>
          </a:xfrm>
        </p:spPr>
        <p:txBody>
          <a:bodyPr/>
          <a:lstStyle/>
          <a:p>
            <a:pPr lvl="0"/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feedback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have</a:t>
            </a:r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sz="500" dirty="0"/>
          </a:p>
          <a:p>
            <a:pPr lvl="0"/>
            <a:r>
              <a:rPr lang="cs-CZ" dirty="0" err="1"/>
              <a:t>Would</a:t>
            </a:r>
            <a:r>
              <a:rPr lang="cs-CZ" dirty="0"/>
              <a:t> he/</a:t>
            </a:r>
            <a:r>
              <a:rPr lang="cs-CZ" dirty="0" err="1"/>
              <a:t>she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4" name="Skupina 9">
            <a:extLst>
              <a:ext uri="{FF2B5EF4-FFF2-40B4-BE49-F238E27FC236}">
                <a16:creationId xmlns:a16="http://schemas.microsoft.com/office/drawing/2014/main" id="{692859DD-64DA-491F-B249-A32BD965E9B2}"/>
              </a:ext>
            </a:extLst>
          </p:cNvPr>
          <p:cNvGrpSpPr/>
          <p:nvPr/>
        </p:nvGrpSpPr>
        <p:grpSpPr>
          <a:xfrm>
            <a:off x="603441" y="1742942"/>
            <a:ext cx="7230645" cy="3434788"/>
            <a:chOff x="677332" y="2813608"/>
            <a:chExt cx="7230645" cy="343478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94D8C503-B0F1-4012-807A-43910EE4B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32" y="3910486"/>
              <a:ext cx="7098258" cy="1190896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6" name="Obrázek 6">
              <a:extLst>
                <a:ext uri="{FF2B5EF4-FFF2-40B4-BE49-F238E27FC236}">
                  <a16:creationId xmlns:a16="http://schemas.microsoft.com/office/drawing/2014/main" id="{75ED62D4-1686-49E0-AAAA-79810F05E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089" y="5101382"/>
              <a:ext cx="6890753" cy="1147014"/>
            </a:xfrm>
            <a:prstGeom prst="rect">
              <a:avLst/>
            </a:prstGeom>
            <a:noFill/>
            <a:ln cap="rnd">
              <a:noFill/>
            </a:ln>
          </p:spPr>
        </p:pic>
        <p:pic>
          <p:nvPicPr>
            <p:cNvPr id="7" name="Obrázek 8">
              <a:extLst>
                <a:ext uri="{FF2B5EF4-FFF2-40B4-BE49-F238E27FC236}">
                  <a16:creationId xmlns:a16="http://schemas.microsoft.com/office/drawing/2014/main" id="{685C3963-5698-4CE4-9B14-BA2FD305C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089" y="2813608"/>
              <a:ext cx="7126888" cy="1128214"/>
            </a:xfrm>
            <a:prstGeom prst="rect">
              <a:avLst/>
            </a:prstGeom>
            <a:noFill/>
            <a:ln cap="rnd">
              <a:noFill/>
            </a:ln>
          </p:spPr>
        </p:pic>
      </p:grpSp>
      <p:pic>
        <p:nvPicPr>
          <p:cNvPr id="8" name="Grafický objekt 11" descr="Smějící se smajlík s výplní se souvislou výplní">
            <a:extLst>
              <a:ext uri="{FF2B5EF4-FFF2-40B4-BE49-F238E27FC236}">
                <a16:creationId xmlns:a16="http://schemas.microsoft.com/office/drawing/2014/main" id="{78C195A0-8490-4E92-AB7C-88385572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59078" y="1680269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9" name="Grafický objekt 13" descr="Obrys smutného obličeje obrys">
            <a:extLst>
              <a:ext uri="{FF2B5EF4-FFF2-40B4-BE49-F238E27FC236}">
                <a16:creationId xmlns:a16="http://schemas.microsoft.com/office/drawing/2014/main" id="{BC9CE4C2-4A9E-4DC7-9E14-103B754C70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35167" y="3439970"/>
            <a:ext cx="412866" cy="412866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EBEF55D-F01A-4213-9DBA-4D8232858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197" y="5555416"/>
            <a:ext cx="6994501" cy="1267671"/>
          </a:xfrm>
          <a:prstGeom prst="rect">
            <a:avLst/>
          </a:prstGeom>
        </p:spPr>
      </p:pic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05D0783-48AB-4488-9755-0B91A9D333F0}"/>
              </a:ext>
            </a:extLst>
          </p:cNvPr>
          <p:cNvCxnSpPr>
            <a:cxnSpLocks/>
          </p:cNvCxnSpPr>
          <p:nvPr/>
        </p:nvCxnSpPr>
        <p:spPr>
          <a:xfrm>
            <a:off x="2641600" y="3167272"/>
            <a:ext cx="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Grafický objekt 13" descr="Obrys smutného obličeje obrys">
            <a:extLst>
              <a:ext uri="{FF2B5EF4-FFF2-40B4-BE49-F238E27FC236}">
                <a16:creationId xmlns:a16="http://schemas.microsoft.com/office/drawing/2014/main" id="{0C69110F-CA69-414A-AA77-00894F9E1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062479" y="4576112"/>
            <a:ext cx="412866" cy="412866"/>
          </a:xfrm>
          <a:prstGeom prst="rect">
            <a:avLst/>
          </a:prstGeom>
          <a:noFill/>
          <a:ln cap="rnd">
            <a:noFill/>
          </a:ln>
        </p:spPr>
      </p:pic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F697A4F-16F4-4ECD-A223-BD7B2BF66B4A}"/>
              </a:ext>
            </a:extLst>
          </p:cNvPr>
          <p:cNvCxnSpPr>
            <a:cxnSpLocks/>
          </p:cNvCxnSpPr>
          <p:nvPr/>
        </p:nvCxnSpPr>
        <p:spPr>
          <a:xfrm>
            <a:off x="2268912" y="4303414"/>
            <a:ext cx="0" cy="3047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Grafický objekt 13" descr="Obrys smutného obličeje obrys">
            <a:extLst>
              <a:ext uri="{FF2B5EF4-FFF2-40B4-BE49-F238E27FC236}">
                <a16:creationId xmlns:a16="http://schemas.microsoft.com/office/drawing/2014/main" id="{224F6D20-AFDB-4D5D-B6E5-7862941924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59078" y="2839820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21" name="Grafický objekt 14" descr="Obrys smutného obličeje obrys">
            <a:extLst>
              <a:ext uri="{FF2B5EF4-FFF2-40B4-BE49-F238E27FC236}">
                <a16:creationId xmlns:a16="http://schemas.microsoft.com/office/drawing/2014/main" id="{A9DAC987-A220-4A98-A399-DCB3158320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759078" y="4143700"/>
            <a:ext cx="914400" cy="91440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D14FE43-0F25-4D46-A537-A801D24658BE}"/>
              </a:ext>
            </a:extLst>
          </p:cNvPr>
          <p:cNvSpPr txBox="1"/>
          <p:nvPr/>
        </p:nvSpPr>
        <p:spPr>
          <a:xfrm rot="21188058">
            <a:off x="644274" y="5746179"/>
            <a:ext cx="69192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>
                <a:solidFill>
                  <a:srgbClr val="FF0000"/>
                </a:solidFill>
              </a:rPr>
              <a:t>Probably</a:t>
            </a:r>
            <a:r>
              <a:rPr lang="cs-CZ" sz="2400" b="1" dirty="0">
                <a:solidFill>
                  <a:srgbClr val="FF0000"/>
                </a:solidFill>
              </a:rPr>
              <a:t> not, he/</a:t>
            </a:r>
            <a:r>
              <a:rPr lang="cs-CZ" sz="2400" b="1" dirty="0" err="1">
                <a:solidFill>
                  <a:srgbClr val="FF0000"/>
                </a:solidFill>
              </a:rPr>
              <a:t>she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seems</a:t>
            </a:r>
            <a:r>
              <a:rPr lang="cs-CZ" sz="2400" b="1" dirty="0">
                <a:solidFill>
                  <a:srgbClr val="FF0000"/>
                </a:solidFill>
              </a:rPr>
              <a:t> to </a:t>
            </a:r>
            <a:r>
              <a:rPr lang="cs-CZ" sz="2400" b="1" dirty="0" err="1">
                <a:solidFill>
                  <a:srgbClr val="FF0000"/>
                </a:solidFill>
              </a:rPr>
              <a:t>be</a:t>
            </a:r>
            <a:r>
              <a:rPr lang="cs-CZ" sz="2400" b="1" dirty="0">
                <a:solidFill>
                  <a:srgbClr val="FF0000"/>
                </a:solidFill>
              </a:rPr>
              <a:t> a </a:t>
            </a:r>
            <a:r>
              <a:rPr lang="cs-CZ" sz="2400" b="1" dirty="0" err="1">
                <a:solidFill>
                  <a:srgbClr val="FF0000"/>
                </a:solidFill>
              </a:rPr>
              <a:t>vegetarian</a:t>
            </a:r>
            <a:endParaRPr lang="cs-C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118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marL="0" lvl="0" indent="0" algn="ctr">
              <a:buNone/>
            </a:pPr>
            <a:endParaRPr lang="cs-CZ" sz="2800" b="1" dirty="0"/>
          </a:p>
          <a:p>
            <a:pPr marL="0" lvl="0" indent="0" algn="ctr">
              <a:buNone/>
            </a:pPr>
            <a:endParaRPr lang="cs-CZ" sz="2800" b="1" dirty="0"/>
          </a:p>
          <a:p>
            <a:pPr marL="0" lvl="0" indent="0" algn="ctr">
              <a:buNone/>
            </a:pPr>
            <a:r>
              <a:rPr lang="cs-CZ" sz="2800" b="1" dirty="0">
                <a:solidFill>
                  <a:srgbClr val="0070C0"/>
                </a:solidFill>
              </a:rPr>
              <a:t>So,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finer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granularity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better</a:t>
            </a:r>
            <a:r>
              <a:rPr lang="cs-CZ" sz="2800" b="1" dirty="0">
                <a:solidFill>
                  <a:srgbClr val="0070C0"/>
                </a:solidFill>
              </a:rPr>
              <a:t>?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User </a:t>
            </a:r>
            <a:r>
              <a:rPr lang="cs-CZ" dirty="0" err="1"/>
              <a:t>preferences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17287"/>
            <a:ext cx="9793663" cy="48396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Syllabus</a:t>
            </a:r>
            <a:endParaRPr lang="en-US" b="1" dirty="0">
              <a:solidFill>
                <a:srgbClr val="333333"/>
              </a:solidFill>
              <a:latin typeface="Arial" pitchFamily="34"/>
            </a:endParaRP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User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preferences</a:t>
            </a:r>
            <a:endParaRPr lang="cs-CZ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Introduction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motivation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challenges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use-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user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preferences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Modelling /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expressing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user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preferences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types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user feedback, LMPM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user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preferences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feedback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interpretation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aggregating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preferences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&amp; fuzzy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logic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Applications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user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preferences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personalized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search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challange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-response framework</a:t>
            </a:r>
          </a:p>
          <a:p>
            <a:pPr algn="l"/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Advanced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topics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recommender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endParaRPr lang="cs-CZ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Fairness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proportionality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Multicriterial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optimization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evaluation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Dynamic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multi-armed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bandits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reinforcement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learning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Unbiased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evaluation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inverse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propensity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feedback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loops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problem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Deep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learning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heterogeneous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recommender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systems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Lord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panna </a:t>
            </a:r>
            <a:r>
              <a:rPr lang="cs-CZ" dirty="0" err="1"/>
              <a:t>cotta</a:t>
            </a:r>
            <a:r>
              <a:rPr lang="cs-CZ" dirty="0"/>
              <a:t> so </a:t>
            </a:r>
            <a:r>
              <a:rPr lang="cs-CZ" dirty="0" err="1"/>
              <a:t>delicious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good</a:t>
            </a:r>
            <a:r>
              <a:rPr lang="cs-CZ" dirty="0"/>
              <a:t> on [</a:t>
            </a:r>
            <a:r>
              <a:rPr lang="cs-CZ" dirty="0" err="1"/>
              <a:t>your</a:t>
            </a:r>
            <a:r>
              <a:rPr lang="cs-CZ" dirty="0"/>
              <a:t> favorite </a:t>
            </a:r>
            <a:r>
              <a:rPr lang="cs-CZ" dirty="0" err="1"/>
              <a:t>artists</a:t>
            </a:r>
            <a:r>
              <a:rPr lang="cs-CZ" dirty="0"/>
              <a:t>] </a:t>
            </a:r>
            <a:r>
              <a:rPr lang="cs-CZ" dirty="0" err="1"/>
              <a:t>songs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2050" name="Picture 2" descr="Buy The Lord of the Rings: Gollum Steam">
            <a:extLst>
              <a:ext uri="{FF2B5EF4-FFF2-40B4-BE49-F238E27FC236}">
                <a16:creationId xmlns:a16="http://schemas.microsoft.com/office/drawing/2014/main" id="{4583B819-F05D-4E8B-93AB-F2BC5D4DC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5" b="34372"/>
          <a:stretch/>
        </p:blipFill>
        <p:spPr bwMode="auto">
          <a:xfrm>
            <a:off x="8649764" y="2059003"/>
            <a:ext cx="1238482" cy="7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ednoduchá, ovocná a chutná panna cotta - Prostřeno.cz">
            <a:extLst>
              <a:ext uri="{FF2B5EF4-FFF2-40B4-BE49-F238E27FC236}">
                <a16:creationId xmlns:a16="http://schemas.microsoft.com/office/drawing/2014/main" id="{5C343368-8EA9-404E-B142-66931E3B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58" y="3177049"/>
            <a:ext cx="1233488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imals (Pink Floyd album) - Wikipedia">
            <a:extLst>
              <a:ext uri="{FF2B5EF4-FFF2-40B4-BE49-F238E27FC236}">
                <a16:creationId xmlns:a16="http://schemas.microsoft.com/office/drawing/2014/main" id="{C84ADC8E-192E-4A42-B53C-A5650CC0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64" y="4460737"/>
            <a:ext cx="1237536" cy="123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42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Lord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Panna </a:t>
            </a:r>
            <a:r>
              <a:rPr lang="cs-CZ" dirty="0" err="1"/>
              <a:t>cotta</a:t>
            </a:r>
            <a:r>
              <a:rPr lang="cs-CZ" dirty="0"/>
              <a:t> so </a:t>
            </a:r>
            <a:r>
              <a:rPr lang="cs-CZ" dirty="0" err="1"/>
              <a:t>delicious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good</a:t>
            </a:r>
            <a:r>
              <a:rPr lang="cs-CZ" dirty="0"/>
              <a:t> on [</a:t>
            </a:r>
            <a:r>
              <a:rPr lang="cs-CZ" dirty="0" err="1"/>
              <a:t>your</a:t>
            </a:r>
            <a:r>
              <a:rPr lang="cs-CZ" dirty="0"/>
              <a:t> favorite </a:t>
            </a:r>
            <a:r>
              <a:rPr lang="cs-CZ" dirty="0" err="1"/>
              <a:t>artists</a:t>
            </a:r>
            <a:r>
              <a:rPr lang="cs-CZ" dirty="0"/>
              <a:t>] </a:t>
            </a:r>
            <a:r>
              <a:rPr lang="cs-CZ" dirty="0" err="1"/>
              <a:t>songs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description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discriminative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Can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generalized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all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sharing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same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feature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something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picture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0"/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mentioned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multiple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features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their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interplay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And-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like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or-like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additive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amplifying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3122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/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Lord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Panna </a:t>
            </a:r>
            <a:r>
              <a:rPr lang="cs-CZ" dirty="0" err="1"/>
              <a:t>cotta</a:t>
            </a:r>
            <a:r>
              <a:rPr lang="cs-CZ" dirty="0"/>
              <a:t> so </a:t>
            </a:r>
            <a:r>
              <a:rPr lang="cs-CZ" dirty="0" err="1"/>
              <a:t>delicious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good</a:t>
            </a:r>
            <a:r>
              <a:rPr lang="cs-CZ" dirty="0"/>
              <a:t> on [</a:t>
            </a:r>
            <a:r>
              <a:rPr lang="cs-CZ" dirty="0" err="1"/>
              <a:t>your</a:t>
            </a:r>
            <a:r>
              <a:rPr lang="cs-CZ" dirty="0"/>
              <a:t> favorite </a:t>
            </a:r>
            <a:r>
              <a:rPr lang="cs-CZ" dirty="0" err="1"/>
              <a:t>artists</a:t>
            </a:r>
            <a:r>
              <a:rPr lang="cs-CZ" dirty="0"/>
              <a:t>] </a:t>
            </a:r>
            <a:r>
              <a:rPr lang="cs-CZ" dirty="0" err="1"/>
              <a:t>songs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pPr lvl="0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data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choices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How much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meaningful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are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attributes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How much variety do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we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(Hard to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define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how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much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information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missing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246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435172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err="1"/>
              <a:t>Why</a:t>
            </a:r>
            <a:r>
              <a:rPr lang="cs-CZ" dirty="0"/>
              <a:t> 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Lord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Rings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makes</a:t>
            </a:r>
            <a:r>
              <a:rPr lang="cs-CZ" dirty="0"/>
              <a:t> Panna </a:t>
            </a:r>
            <a:r>
              <a:rPr lang="cs-CZ" dirty="0" err="1"/>
              <a:t>cotta</a:t>
            </a:r>
            <a:r>
              <a:rPr lang="cs-CZ" dirty="0"/>
              <a:t> so </a:t>
            </a:r>
            <a:r>
              <a:rPr lang="cs-CZ" dirty="0" err="1"/>
              <a:t>delicious</a:t>
            </a:r>
            <a:r>
              <a:rPr lang="cs-CZ" dirty="0"/>
              <a:t>?</a:t>
            </a:r>
          </a:p>
          <a:p>
            <a:pPr lvl="0"/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so </a:t>
            </a:r>
            <a:r>
              <a:rPr lang="cs-CZ" dirty="0" err="1"/>
              <a:t>good</a:t>
            </a:r>
            <a:r>
              <a:rPr lang="cs-CZ" dirty="0"/>
              <a:t> on [</a:t>
            </a:r>
            <a:r>
              <a:rPr lang="cs-CZ" dirty="0" err="1"/>
              <a:t>your</a:t>
            </a:r>
            <a:r>
              <a:rPr lang="cs-CZ" dirty="0"/>
              <a:t> favorite </a:t>
            </a:r>
            <a:r>
              <a:rPr lang="cs-CZ" dirty="0" err="1"/>
              <a:t>artists</a:t>
            </a:r>
            <a:r>
              <a:rPr lang="cs-CZ" dirty="0"/>
              <a:t>] </a:t>
            </a:r>
            <a:r>
              <a:rPr lang="cs-CZ" dirty="0" err="1"/>
              <a:t>songs</a:t>
            </a:r>
            <a:r>
              <a:rPr lang="cs-CZ" dirty="0"/>
              <a:t>?</a:t>
            </a:r>
          </a:p>
          <a:p>
            <a:pPr lvl="0"/>
            <a:endParaRPr lang="cs-CZ" dirty="0"/>
          </a:p>
          <a:p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, are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actual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reasons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just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you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justifying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emotions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https://start.askwonder.com/insights/want-add-previous-request-made-few-years-ago-want-studies-support-idea-decisions-c22yygpap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https://en.wikipedia.org/wiki/Motivated_reasoning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b="0" i="0" dirty="0">
                <a:solidFill>
                  <a:srgbClr val="232D38"/>
                </a:solidFill>
                <a:effectLst/>
                <a:latin typeface="Brandon_txt_reg"/>
              </a:rPr>
              <a:t> </a:t>
            </a:r>
            <a:r>
              <a:rPr lang="en-US" b="0" i="0" u="none" strike="noStrike" dirty="0">
                <a:solidFill>
                  <a:srgbClr val="232D38"/>
                </a:solidFill>
                <a:effectLst/>
                <a:latin typeface="Brandon_txt_reg"/>
                <a:hlinkClick r:id="rId4" tooltip="Link to https://westsidetoastmasters.com/resources/laws_persuasion/chap14.html"/>
              </a:rPr>
              <a:t>Ninety percent</a:t>
            </a:r>
            <a:r>
              <a:rPr lang="en-US" b="0" i="0" dirty="0">
                <a:solidFill>
                  <a:srgbClr val="232D38"/>
                </a:solidFill>
                <a:effectLst/>
                <a:latin typeface="Brandon_txt_reg"/>
              </a:rPr>
              <a:t> of human decisions are made based on emotions. Humans use logic to justify their actions to themselves and others</a:t>
            </a:r>
            <a:endParaRPr lang="cs-CZ" b="0" i="0" dirty="0">
              <a:solidFill>
                <a:srgbClr val="232D38"/>
              </a:solidFill>
              <a:effectLst/>
              <a:latin typeface="Brandon_txt_reg"/>
            </a:endParaRPr>
          </a:p>
          <a:p>
            <a:pPr lvl="1"/>
            <a:r>
              <a:rPr lang="en-US" b="0" i="0" dirty="0">
                <a:solidFill>
                  <a:srgbClr val="232D38"/>
                </a:solidFill>
                <a:effectLst/>
                <a:latin typeface="Brandon_txt_reg"/>
              </a:rPr>
              <a:t>"Common emotional decisions may use some logic, but the main driving force is emotion, which either overrides logic or uses a </a:t>
            </a:r>
            <a:r>
              <a:rPr lang="en-US" b="0" i="0" u="none" strike="noStrike" dirty="0">
                <a:solidFill>
                  <a:srgbClr val="232D38"/>
                </a:solidFill>
                <a:effectLst/>
                <a:latin typeface="Brandon_txt_reg"/>
                <a:hlinkClick r:id="rId5" tooltip="Link to http://changingminds.org/explanations/emotions/emotion_decision.htm"/>
              </a:rPr>
              <a:t>pseudo-logic</a:t>
            </a:r>
            <a:r>
              <a:rPr lang="en-US" b="0" i="0" dirty="0">
                <a:solidFill>
                  <a:srgbClr val="232D38"/>
                </a:solidFill>
                <a:effectLst/>
                <a:latin typeface="Brandon_txt_reg"/>
              </a:rPr>
              <a:t> to support emotional choices (this is extremely common). Another common use of emotion in the decision is to start with logic and then use emotion in the final choice."</a:t>
            </a:r>
          </a:p>
          <a:p>
            <a:pPr lvl="1"/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237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/>
              <a:t>To sum-up</a:t>
            </a:r>
          </a:p>
          <a:p>
            <a:pPr lvl="0"/>
            <a:r>
              <a:rPr lang="cs-CZ" dirty="0"/>
              <a:t>It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difficult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humans</a:t>
            </a:r>
            <a:r>
              <a:rPr lang="cs-CZ" dirty="0"/>
              <a:t> to express </a:t>
            </a:r>
            <a:r>
              <a:rPr lang="cs-CZ" dirty="0" err="1"/>
              <a:t>their</a:t>
            </a:r>
            <a:r>
              <a:rPr lang="cs-CZ" dirty="0"/>
              <a:t> preference on sub-</a:t>
            </a:r>
            <a:r>
              <a:rPr lang="cs-CZ" dirty="0" err="1"/>
              <a:t>object</a:t>
            </a:r>
            <a:r>
              <a:rPr lang="cs-CZ" dirty="0"/>
              <a:t> level</a:t>
            </a:r>
          </a:p>
          <a:p>
            <a:pPr lvl="1"/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hints</a:t>
            </a:r>
            <a:r>
              <a:rPr lang="cs-CZ" dirty="0"/>
              <a:t> are </a:t>
            </a:r>
            <a:r>
              <a:rPr lang="cs-CZ" dirty="0" err="1"/>
              <a:t>possible</a:t>
            </a:r>
            <a:r>
              <a:rPr lang="cs-CZ" dirty="0"/>
              <a:t>, but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rarely</a:t>
            </a:r>
            <a:r>
              <a:rPr lang="cs-CZ" dirty="0"/>
              <a:t> </a:t>
            </a:r>
            <a:r>
              <a:rPr lang="cs-CZ" dirty="0" err="1"/>
              <a:t>complete</a:t>
            </a:r>
            <a:endParaRPr lang="cs-CZ" dirty="0"/>
          </a:p>
          <a:p>
            <a:pPr lvl="1"/>
            <a:endParaRPr lang="cs-CZ" sz="800" dirty="0"/>
          </a:p>
          <a:p>
            <a:r>
              <a:rPr lang="cs-CZ" dirty="0" err="1"/>
              <a:t>Our</a:t>
            </a:r>
            <a:r>
              <a:rPr lang="cs-CZ" dirty="0"/>
              <a:t> data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user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vocabulary</a:t>
            </a:r>
            <a:endParaRPr lang="cs-CZ" dirty="0"/>
          </a:p>
          <a:p>
            <a:pPr lvl="1"/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</a:t>
            </a:r>
            <a:r>
              <a:rPr lang="cs-CZ" dirty="0" err="1"/>
              <a:t>missing</a:t>
            </a:r>
            <a:endParaRPr lang="cs-CZ" dirty="0"/>
          </a:p>
          <a:p>
            <a:pPr lvl="1"/>
            <a:r>
              <a:rPr lang="cs-CZ" dirty="0" err="1"/>
              <a:t>Some</a:t>
            </a:r>
            <a:r>
              <a:rPr lang="cs-CZ" dirty="0"/>
              <a:t> user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are hard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transferred</a:t>
            </a:r>
            <a:r>
              <a:rPr lang="cs-CZ" dirty="0"/>
              <a:t> to </a:t>
            </a:r>
            <a:r>
              <a:rPr lang="cs-CZ" dirty="0" err="1"/>
              <a:t>attributes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movie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too</a:t>
            </a:r>
            <a:r>
              <a:rPr lang="cs-CZ" dirty="0"/>
              <a:t> </a:t>
            </a:r>
            <a:r>
              <a:rPr lang="cs-CZ" dirty="0" err="1"/>
              <a:t>generic</a:t>
            </a:r>
            <a:r>
              <a:rPr lang="cs-CZ" dirty="0"/>
              <a:t>)</a:t>
            </a:r>
          </a:p>
          <a:p>
            <a:pPr lvl="1"/>
            <a:endParaRPr lang="cs-CZ" sz="800" dirty="0"/>
          </a:p>
          <a:p>
            <a:r>
              <a:rPr lang="cs-CZ" dirty="0" err="1"/>
              <a:t>Quite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, </a:t>
            </a:r>
            <a:r>
              <a:rPr lang="cs-CZ" dirty="0" err="1"/>
              <a:t>human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decisions</a:t>
            </a:r>
            <a:r>
              <a:rPr lang="cs-CZ" dirty="0"/>
              <a:t> are not </a:t>
            </a:r>
            <a:r>
              <a:rPr lang="cs-CZ" dirty="0" err="1"/>
              <a:t>driven</a:t>
            </a:r>
            <a:r>
              <a:rPr lang="cs-CZ" dirty="0"/>
              <a:t> </a:t>
            </a:r>
            <a:r>
              <a:rPr lang="cs-CZ" dirty="0" err="1"/>
              <a:t>logically</a:t>
            </a:r>
            <a:r>
              <a:rPr lang="cs-CZ" dirty="0"/>
              <a:t>, but </a:t>
            </a:r>
            <a:r>
              <a:rPr lang="cs-CZ" dirty="0" err="1"/>
              <a:t>emotionally</a:t>
            </a:r>
            <a:endParaRPr lang="cs-CZ" dirty="0"/>
          </a:p>
          <a:p>
            <a:pPr lvl="1"/>
            <a:r>
              <a:rPr lang="cs-CZ" dirty="0"/>
              <a:t>Any </a:t>
            </a:r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clues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give</a:t>
            </a:r>
            <a:r>
              <a:rPr lang="cs-CZ" dirty="0"/>
              <a:t> </a:t>
            </a:r>
            <a:r>
              <a:rPr lang="cs-CZ" dirty="0" err="1"/>
              <a:t>us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applicable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case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4746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7"/>
            <a:ext cx="9436824" cy="45707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:</a:t>
            </a:r>
          </a:p>
          <a:p>
            <a:r>
              <a:rPr lang="cs-CZ" dirty="0" err="1"/>
              <a:t>Collect</a:t>
            </a:r>
            <a:r>
              <a:rPr lang="cs-CZ" dirty="0"/>
              <a:t> feedback on </a:t>
            </a:r>
            <a:r>
              <a:rPr lang="cs-CZ" dirty="0" err="1"/>
              <a:t>object</a:t>
            </a:r>
            <a:r>
              <a:rPr lang="cs-CZ" dirty="0"/>
              <a:t>-level, </a:t>
            </a:r>
            <a:r>
              <a:rPr lang="cs-CZ" dirty="0" err="1"/>
              <a:t>infer</a:t>
            </a:r>
            <a:r>
              <a:rPr lang="cs-CZ" dirty="0"/>
              <a:t> sub-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cs-CZ" dirty="0"/>
          </a:p>
          <a:p>
            <a:pPr lvl="1"/>
            <a:r>
              <a:rPr lang="cs-CZ" dirty="0" err="1"/>
              <a:t>Latent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explicit</a:t>
            </a:r>
          </a:p>
          <a:p>
            <a:pPr lvl="1"/>
            <a:r>
              <a:rPr lang="cs-CZ" dirty="0" err="1"/>
              <a:t>Occasionally</a:t>
            </a:r>
            <a:r>
              <a:rPr lang="cs-CZ" dirty="0"/>
              <a:t> </a:t>
            </a:r>
            <a:r>
              <a:rPr lang="cs-CZ" dirty="0" err="1"/>
              <a:t>ask</a:t>
            </a:r>
            <a:r>
              <a:rPr lang="cs-CZ" dirty="0"/>
              <a:t>, </a:t>
            </a:r>
            <a:r>
              <a:rPr lang="cs-CZ" dirty="0" err="1"/>
              <a:t>whether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explicit </a:t>
            </a:r>
            <a:r>
              <a:rPr lang="cs-CZ" dirty="0" err="1"/>
              <a:t>preferences</a:t>
            </a:r>
            <a:r>
              <a:rPr lang="cs-CZ" dirty="0"/>
              <a:t> are </a:t>
            </a:r>
            <a:r>
              <a:rPr lang="cs-CZ" dirty="0" err="1"/>
              <a:t>correct</a:t>
            </a:r>
            <a:endParaRPr lang="cs-CZ" dirty="0"/>
          </a:p>
          <a:p>
            <a:pPr lvl="2"/>
            <a:r>
              <a:rPr lang="cs-CZ" dirty="0" err="1"/>
              <a:t>E.g</a:t>
            </a:r>
            <a:r>
              <a:rPr lang="cs-CZ" dirty="0"/>
              <a:t>. Use </a:t>
            </a:r>
            <a:r>
              <a:rPr lang="cs-CZ" dirty="0" err="1"/>
              <a:t>latent</a:t>
            </a:r>
            <a:r>
              <a:rPr lang="cs-CZ" dirty="0"/>
              <a:t> model, but „</a:t>
            </a:r>
            <a:r>
              <a:rPr lang="cs-CZ" dirty="0" err="1"/>
              <a:t>guard</a:t>
            </a:r>
            <a:r>
              <a:rPr lang="cs-CZ" dirty="0"/>
              <a:t>“ </a:t>
            </a:r>
            <a:r>
              <a:rPr lang="cs-CZ" dirty="0" err="1"/>
              <a:t>it</a:t>
            </a:r>
            <a:r>
              <a:rPr lang="cs-CZ" dirty="0"/>
              <a:t> via </a:t>
            </a:r>
            <a:r>
              <a:rPr lang="cs-CZ" dirty="0" err="1"/>
              <a:t>regularization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explicit </a:t>
            </a:r>
            <a:r>
              <a:rPr lang="cs-CZ" dirty="0" err="1"/>
              <a:t>one</a:t>
            </a:r>
            <a:r>
              <a:rPr lang="cs-CZ" dirty="0"/>
              <a:t>. </a:t>
            </a:r>
            <a:r>
              <a:rPr lang="cs-CZ" dirty="0" err="1"/>
              <a:t>Iteratively</a:t>
            </a:r>
            <a:r>
              <a:rPr lang="cs-CZ" dirty="0"/>
              <a:t> update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recieve</a:t>
            </a:r>
            <a:r>
              <a:rPr lang="cs-CZ" dirty="0"/>
              <a:t> </a:t>
            </a:r>
            <a:r>
              <a:rPr lang="cs-CZ" dirty="0" err="1"/>
              <a:t>confirmation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explicit model. Or </a:t>
            </a:r>
            <a:r>
              <a:rPr lang="cs-CZ" dirty="0" err="1"/>
              <a:t>mixed</a:t>
            </a:r>
            <a:r>
              <a:rPr lang="cs-CZ" dirty="0"/>
              <a:t> </a:t>
            </a:r>
            <a:r>
              <a:rPr lang="cs-CZ" dirty="0" err="1"/>
              <a:t>latent</a:t>
            </a:r>
            <a:r>
              <a:rPr lang="cs-CZ" dirty="0"/>
              <a:t> + explicit model.</a:t>
            </a:r>
            <a:br>
              <a:rPr lang="cs-CZ" dirty="0"/>
            </a:br>
            <a:r>
              <a:rPr lang="cs-CZ" dirty="0">
                <a:hlinkClick r:id="rId2"/>
              </a:rPr>
              <a:t>https://www.frontiersin.org/articles/10.3389/fdata.2021.778417/full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>
                <a:hlinkClick r:id="rId3"/>
              </a:rPr>
              <a:t>https://dl.acm.org/doi/10.1145/2043932.2043979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Confirmation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easier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definition</a:t>
            </a:r>
            <a:r>
              <a:rPr lang="cs-CZ" dirty="0"/>
              <a:t> +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done in a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intrusive</a:t>
            </a:r>
            <a:r>
              <a:rPr lang="cs-CZ" dirty="0"/>
              <a:t> </a:t>
            </a:r>
            <a:r>
              <a:rPr lang="cs-CZ" dirty="0" err="1"/>
              <a:t>way</a:t>
            </a:r>
            <a:endParaRPr lang="cs-CZ" dirty="0"/>
          </a:p>
          <a:p>
            <a:pPr lvl="2"/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recipe</a:t>
            </a:r>
            <a:r>
              <a:rPr lang="cs-CZ" dirty="0"/>
              <a:t> </a:t>
            </a:r>
            <a:r>
              <a:rPr lang="cs-CZ" dirty="0" err="1"/>
              <a:t>ratings</a:t>
            </a:r>
            <a:r>
              <a:rPr lang="cs-CZ" dirty="0"/>
              <a:t>,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think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a </a:t>
            </a:r>
            <a:r>
              <a:rPr lang="cs-CZ" dirty="0" err="1"/>
              <a:t>vegetarian</a:t>
            </a:r>
            <a:r>
              <a:rPr lang="cs-CZ" dirty="0"/>
              <a:t>.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true</a:t>
            </a:r>
            <a:r>
              <a:rPr lang="cs-CZ" dirty="0"/>
              <a:t>? </a:t>
            </a:r>
            <a:br>
              <a:rPr lang="cs-CZ" dirty="0"/>
            </a:br>
            <a:r>
              <a:rPr lang="cs-CZ" dirty="0"/>
              <a:t>[</a:t>
            </a:r>
            <a:r>
              <a:rPr lang="cs-CZ" dirty="0" err="1"/>
              <a:t>Yes</a:t>
            </a:r>
            <a:r>
              <a:rPr lang="cs-CZ" dirty="0"/>
              <a:t> </a:t>
            </a:r>
            <a:r>
              <a:rPr lang="en-US" dirty="0"/>
              <a:t>|</a:t>
            </a:r>
            <a:r>
              <a:rPr lang="cs-CZ" dirty="0"/>
              <a:t> NO</a:t>
            </a:r>
            <a:r>
              <a:rPr lang="en-US" dirty="0"/>
              <a:t> | </a:t>
            </a:r>
            <a:r>
              <a:rPr lang="cs-CZ" dirty="0"/>
              <a:t>No, but I do not </a:t>
            </a:r>
            <a:r>
              <a:rPr lang="cs-CZ" dirty="0" err="1"/>
              <a:t>eat</a:t>
            </a:r>
            <a:r>
              <a:rPr lang="cs-CZ" dirty="0"/>
              <a:t> </a:t>
            </a:r>
            <a:r>
              <a:rPr lang="cs-CZ" dirty="0" err="1"/>
              <a:t>meat</a:t>
            </a:r>
            <a:r>
              <a:rPr lang="cs-CZ" dirty="0"/>
              <a:t> much</a:t>
            </a:r>
            <a:r>
              <a:rPr lang="en-US" dirty="0"/>
              <a:t> | </a:t>
            </a:r>
            <a:r>
              <a:rPr lang="cs-CZ" dirty="0" err="1"/>
              <a:t>Irrelevant</a:t>
            </a:r>
            <a:r>
              <a:rPr lang="cs-CZ" dirty="0"/>
              <a:t>]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happen</a:t>
            </a:r>
            <a:r>
              <a:rPr lang="cs-CZ" dirty="0"/>
              <a:t> &gt;&gt;</a:t>
            </a:r>
          </a:p>
          <a:p>
            <a:pPr marL="914400" lvl="2" indent="0">
              <a:buNone/>
            </a:pPr>
            <a:r>
              <a:rPr lang="cs-CZ" dirty="0"/>
              <a:t>If you click on Yes, we will promote more vegetarian meals in your future searches.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always</a:t>
            </a:r>
            <a:r>
              <a:rPr lang="cs-CZ" dirty="0"/>
              <a:t> </a:t>
            </a:r>
            <a:r>
              <a:rPr lang="cs-CZ" dirty="0" err="1"/>
              <a:t>turn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user profile.</a:t>
            </a:r>
          </a:p>
          <a:p>
            <a:pPr lvl="1"/>
            <a:r>
              <a:rPr lang="cs-CZ" dirty="0"/>
              <a:t>User </a:t>
            </a:r>
            <a:r>
              <a:rPr lang="cs-CZ" dirty="0" err="1"/>
              <a:t>controll</a:t>
            </a:r>
            <a:r>
              <a:rPr lang="cs-CZ" dirty="0"/>
              <a:t> in RS </a:t>
            </a:r>
            <a:r>
              <a:rPr lang="cs-CZ" sz="1500" dirty="0"/>
              <a:t>(</a:t>
            </a:r>
            <a:r>
              <a:rPr lang="cs-CZ" sz="1500" dirty="0">
                <a:hlinkClick r:id="rId4"/>
              </a:rPr>
              <a:t>https://web-ainf.aau.at/pub/</a:t>
            </a:r>
            <a:r>
              <a:rPr lang="cs-CZ" sz="1500" dirty="0" err="1">
                <a:hlinkClick r:id="rId4"/>
              </a:rPr>
              <a:t>jannach</a:t>
            </a:r>
            <a:r>
              <a:rPr lang="cs-CZ" sz="1500" dirty="0">
                <a:hlinkClick r:id="rId4"/>
              </a:rPr>
              <a:t>/</a:t>
            </a:r>
            <a:r>
              <a:rPr lang="cs-CZ" sz="1500" dirty="0" err="1">
                <a:hlinkClick r:id="rId4"/>
              </a:rPr>
              <a:t>files</a:t>
            </a:r>
            <a:r>
              <a:rPr lang="cs-CZ" sz="1500" dirty="0">
                <a:hlinkClick r:id="rId4"/>
              </a:rPr>
              <a:t>/BOOK_CHAPTER_PERSONALIZED_HCI_2019.pdf</a:t>
            </a:r>
            <a:r>
              <a:rPr lang="cs-CZ" sz="1500" dirty="0"/>
              <a:t>)</a:t>
            </a:r>
          </a:p>
          <a:p>
            <a:r>
              <a:rPr lang="cs-CZ" dirty="0" err="1"/>
              <a:t>Requires</a:t>
            </a:r>
            <a:r>
              <a:rPr lang="cs-CZ" dirty="0"/>
              <a:t> </a:t>
            </a:r>
            <a:r>
              <a:rPr lang="cs-CZ" dirty="0" err="1"/>
              <a:t>rather</a:t>
            </a:r>
            <a:r>
              <a:rPr lang="cs-CZ" dirty="0"/>
              <a:t> lot </a:t>
            </a:r>
            <a:r>
              <a:rPr lang="cs-CZ" dirty="0" err="1"/>
              <a:t>of</a:t>
            </a:r>
            <a:r>
              <a:rPr lang="cs-CZ" dirty="0"/>
              <a:t> per-user data to </a:t>
            </a:r>
            <a:r>
              <a:rPr lang="cs-CZ" dirty="0" err="1"/>
              <a:t>learn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reliably</a:t>
            </a:r>
            <a:endParaRPr lang="cs-CZ" dirty="0"/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785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careful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generalizing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inferred</a:t>
            </a:r>
            <a:r>
              <a:rPr lang="cs-CZ" dirty="0"/>
              <a:t> sub-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cs-CZ" dirty="0"/>
          </a:p>
          <a:p>
            <a:pPr lvl="0"/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movies</a:t>
            </a:r>
            <a:r>
              <a:rPr lang="cs-CZ" dirty="0"/>
              <a:t>? </a:t>
            </a:r>
          </a:p>
          <a:p>
            <a:pPr lvl="0"/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food </a:t>
            </a:r>
            <a:r>
              <a:rPr lang="cs-CZ" dirty="0" err="1"/>
              <a:t>with</a:t>
            </a:r>
            <a:r>
              <a:rPr lang="cs-CZ" dirty="0"/>
              <a:t> salt?</a:t>
            </a:r>
          </a:p>
          <a:p>
            <a:pPr lvl="0"/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movies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David Aston?</a:t>
            </a:r>
          </a:p>
          <a:p>
            <a:pPr lvl="1"/>
            <a:r>
              <a:rPr lang="cs-CZ" dirty="0" err="1"/>
              <a:t>Yes</a:t>
            </a:r>
            <a:r>
              <a:rPr lang="cs-CZ" dirty="0"/>
              <a:t>, but not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pPr lvl="1"/>
            <a:r>
              <a:rPr lang="cs-CZ" dirty="0" err="1"/>
              <a:t>Yes</a:t>
            </a:r>
            <a:r>
              <a:rPr lang="cs-CZ" dirty="0"/>
              <a:t>, but not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…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David Aston?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0895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careful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generalizing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inferred</a:t>
            </a:r>
            <a:r>
              <a:rPr lang="cs-CZ" dirty="0"/>
              <a:t> sub-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cs-CZ" dirty="0"/>
          </a:p>
          <a:p>
            <a:pPr lvl="0"/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</a:t>
            </a:r>
            <a:r>
              <a:rPr lang="cs-CZ" dirty="0" err="1"/>
              <a:t>movies</a:t>
            </a:r>
            <a:r>
              <a:rPr lang="cs-CZ" dirty="0"/>
              <a:t>? </a:t>
            </a:r>
          </a:p>
          <a:p>
            <a:pPr lvl="0"/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food </a:t>
            </a:r>
            <a:r>
              <a:rPr lang="cs-CZ" dirty="0" err="1"/>
              <a:t>with</a:t>
            </a:r>
            <a:r>
              <a:rPr lang="cs-CZ" dirty="0"/>
              <a:t> salt?</a:t>
            </a:r>
          </a:p>
          <a:p>
            <a:pPr lvl="0"/>
            <a:r>
              <a:rPr lang="cs-CZ" dirty="0"/>
              <a:t>Do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movies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David Aston?</a:t>
            </a:r>
          </a:p>
          <a:p>
            <a:pPr lvl="1"/>
            <a:r>
              <a:rPr lang="cs-CZ" dirty="0" err="1"/>
              <a:t>Yes</a:t>
            </a:r>
            <a:r>
              <a:rPr lang="cs-CZ" dirty="0"/>
              <a:t>, but not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pPr lvl="1"/>
            <a:r>
              <a:rPr lang="cs-CZ" dirty="0" err="1"/>
              <a:t>Yes</a:t>
            </a:r>
            <a:r>
              <a:rPr lang="cs-CZ" dirty="0"/>
              <a:t>, but not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dirty="0"/>
              <a:t>…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David Aston?</a:t>
            </a:r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850F74-2BF2-4562-9725-95B23F1F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215" y="637117"/>
            <a:ext cx="4285785" cy="62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82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minimal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chose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careful</a:t>
            </a:r>
            <a:r>
              <a:rPr lang="cs-CZ" dirty="0"/>
              <a:t> </a:t>
            </a:r>
            <a:r>
              <a:rPr lang="cs-CZ" dirty="0" err="1"/>
              <a:t>while</a:t>
            </a:r>
            <a:r>
              <a:rPr lang="cs-CZ" dirty="0"/>
              <a:t> </a:t>
            </a:r>
            <a:r>
              <a:rPr lang="cs-CZ" dirty="0" err="1"/>
              <a:t>generalizing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inferred</a:t>
            </a:r>
            <a:r>
              <a:rPr lang="cs-CZ" dirty="0"/>
              <a:t> sub-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preferences</a:t>
            </a:r>
            <a:endParaRPr lang="cs-CZ" dirty="0"/>
          </a:p>
          <a:p>
            <a:r>
              <a:rPr lang="cs-CZ" dirty="0" err="1"/>
              <a:t>Yes</a:t>
            </a:r>
            <a:r>
              <a:rPr lang="cs-CZ" dirty="0"/>
              <a:t>, but not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pPr lvl="1"/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fine (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to </a:t>
            </a:r>
            <a:r>
              <a:rPr lang="cs-CZ" dirty="0" err="1"/>
              <a:t>clarify</a:t>
            </a:r>
            <a:r>
              <a:rPr lang="cs-CZ" dirty="0"/>
              <a:t>), but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need</a:t>
            </a:r>
            <a:r>
              <a:rPr lang="cs-CZ" dirty="0"/>
              <a:t> to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</a:t>
            </a:r>
            <a:r>
              <a:rPr lang="cs-CZ" dirty="0" err="1"/>
              <a:t>correctly</a:t>
            </a:r>
            <a:endParaRPr lang="cs-CZ" dirty="0"/>
          </a:p>
          <a:p>
            <a:r>
              <a:rPr lang="cs-CZ" dirty="0" err="1"/>
              <a:t>Yes</a:t>
            </a:r>
            <a:r>
              <a:rPr lang="cs-CZ" dirty="0"/>
              <a:t>, but not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endParaRPr lang="cs-CZ" dirty="0"/>
          </a:p>
          <a:p>
            <a:pPr lvl="1"/>
            <a:r>
              <a:rPr lang="cs-CZ" dirty="0" err="1"/>
              <a:t>Loss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trust (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„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does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not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understand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what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important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Some</a:t>
            </a:r>
            <a:r>
              <a:rPr lang="cs-CZ" dirty="0"/>
              <a:t> model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per-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cs-CZ" dirty="0"/>
              <a:t> </a:t>
            </a:r>
            <a:r>
              <a:rPr lang="cs-CZ" dirty="0" err="1"/>
              <a:t>importance</a:t>
            </a:r>
            <a:endParaRPr lang="cs-CZ" dirty="0"/>
          </a:p>
          <a:p>
            <a:pPr lvl="2"/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confirm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inferred</a:t>
            </a:r>
            <a:r>
              <a:rPr lang="cs-CZ" dirty="0"/>
              <a:t> preference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ones</a:t>
            </a:r>
            <a:endParaRPr lang="cs-CZ" dirty="0"/>
          </a:p>
          <a:p>
            <a:pPr lvl="2"/>
            <a:r>
              <a:rPr lang="cs-CZ" dirty="0"/>
              <a:t>Do not base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less</a:t>
            </a:r>
            <a:r>
              <a:rPr lang="cs-CZ" dirty="0"/>
              <a:t> </a:t>
            </a:r>
            <a:r>
              <a:rPr lang="cs-CZ" dirty="0" err="1"/>
              <a:t>relevant</a:t>
            </a:r>
            <a:r>
              <a:rPr lang="cs-CZ" dirty="0"/>
              <a:t> much</a:t>
            </a:r>
          </a:p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937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cs-CZ" sz="2800" b="1" dirty="0">
                <a:solidFill>
                  <a:srgbClr val="0070C0"/>
                </a:solidFill>
              </a:rPr>
              <a:t>How </a:t>
            </a:r>
            <a:r>
              <a:rPr lang="cs-CZ" sz="2800" b="1" dirty="0" err="1">
                <a:solidFill>
                  <a:srgbClr val="0070C0"/>
                </a:solidFill>
              </a:rPr>
              <a:t>does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industry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feel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about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that</a:t>
            </a:r>
            <a:r>
              <a:rPr lang="cs-CZ" sz="2800" b="1" dirty="0">
                <a:solidFill>
                  <a:srgbClr val="0070C0"/>
                </a:solidFill>
              </a:rPr>
              <a:t>?</a:t>
            </a:r>
          </a:p>
          <a:p>
            <a:pPr marL="0" lv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96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/>
              <a:t>NDBI021: User </a:t>
            </a:r>
            <a:r>
              <a:rPr lang="cs-CZ" dirty="0" err="1"/>
              <a:t>preferences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17287"/>
            <a:ext cx="9793663" cy="483962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 err="1">
                <a:solidFill>
                  <a:srgbClr val="333333"/>
                </a:solidFill>
                <a:latin typeface="Tahoma" pitchFamily="34"/>
              </a:rPr>
              <a:t>Disclaimer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 algn="ctr">
              <a:buNone/>
            </a:pP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Not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about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sandbox</a:t>
            </a:r>
            <a:r>
              <a:rPr lang="cs-CZ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models</a:t>
            </a:r>
            <a:endParaRPr lang="cs-CZ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Obrázek">
            <a:extLst>
              <a:ext uri="{FF2B5EF4-FFF2-40B4-BE49-F238E27FC236}">
                <a16:creationId xmlns:a16="http://schemas.microsoft.com/office/drawing/2014/main" id="{FCA856AC-1DBF-4E3E-BB20-59BEF3447C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3267308" y="2536739"/>
            <a:ext cx="5208369" cy="34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405B07D-4E95-4827-962B-C504DFDF4A50}"/>
              </a:ext>
            </a:extLst>
          </p:cNvPr>
          <p:cNvGrpSpPr/>
          <p:nvPr/>
        </p:nvGrpSpPr>
        <p:grpSpPr>
          <a:xfrm>
            <a:off x="723035" y="5452790"/>
            <a:ext cx="2691809" cy="1200329"/>
            <a:chOff x="8127432" y="5475092"/>
            <a:chExt cx="2691809" cy="1200329"/>
          </a:xfrm>
        </p:grpSpPr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9F04626-317F-4E22-A156-4C010AFC8A93}"/>
                </a:ext>
              </a:extLst>
            </p:cNvPr>
            <p:cNvSpPr txBox="1"/>
            <p:nvPr/>
          </p:nvSpPr>
          <p:spPr>
            <a:xfrm>
              <a:off x="8127432" y="5475092"/>
              <a:ext cx="2691809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err="1"/>
                <a:t>We</a:t>
              </a:r>
              <a:r>
                <a:rPr lang="cs-CZ" dirty="0"/>
                <a:t> </a:t>
              </a:r>
              <a:r>
                <a:rPr lang="cs-CZ" dirty="0" err="1"/>
                <a:t>used</a:t>
              </a:r>
              <a:r>
                <a:rPr lang="cs-CZ" dirty="0"/>
                <a:t> </a:t>
              </a:r>
              <a:r>
                <a:rPr lang="cs-CZ" dirty="0" err="1"/>
                <a:t>exactly</a:t>
              </a:r>
              <a:r>
                <a:rPr lang="cs-CZ" dirty="0"/>
                <a:t> </a:t>
              </a:r>
              <a:r>
                <a:rPr lang="cs-CZ" dirty="0" err="1"/>
                <a:t>the</a:t>
              </a:r>
              <a:r>
                <a:rPr lang="cs-CZ" dirty="0"/>
                <a:t> </a:t>
              </a:r>
              <a:r>
                <a:rPr lang="cs-CZ" dirty="0" err="1"/>
                <a:t>same</a:t>
              </a:r>
              <a:r>
                <a:rPr lang="cs-CZ" dirty="0"/>
                <a:t> </a:t>
              </a:r>
              <a:r>
                <a:rPr lang="cs-CZ" dirty="0" err="1"/>
                <a:t>settings</a:t>
              </a:r>
              <a:r>
                <a:rPr lang="cs-CZ" dirty="0"/>
                <a:t> as </a:t>
              </a:r>
              <a:r>
                <a:rPr lang="cs-CZ" dirty="0" err="1"/>
                <a:t>those</a:t>
              </a:r>
              <a:r>
                <a:rPr lang="cs-CZ" dirty="0"/>
                <a:t> </a:t>
              </a:r>
              <a:r>
                <a:rPr lang="cs-CZ" dirty="0" err="1"/>
                <a:t>other</a:t>
              </a:r>
              <a:r>
                <a:rPr lang="cs-CZ" dirty="0"/>
                <a:t> </a:t>
              </a:r>
              <a:r>
                <a:rPr lang="cs-CZ" dirty="0" err="1"/>
                <a:t>guys</a:t>
              </a:r>
              <a:r>
                <a:rPr lang="cs-CZ" dirty="0"/>
                <a:t>, but </a:t>
              </a:r>
              <a:r>
                <a:rPr lang="cs-CZ" dirty="0" err="1"/>
                <a:t>significantly</a:t>
              </a:r>
              <a:r>
                <a:rPr lang="cs-CZ" dirty="0"/>
                <a:t> </a:t>
              </a:r>
              <a:r>
                <a:rPr lang="cs-CZ" dirty="0" err="1"/>
                <a:t>improved</a:t>
              </a:r>
              <a:r>
                <a:rPr lang="cs-CZ" dirty="0"/>
                <a:t> p@10 by 0.05%</a:t>
              </a:r>
            </a:p>
          </p:txBody>
        </p:sp>
        <p:grpSp>
          <p:nvGrpSpPr>
            <p:cNvPr id="15" name="Skupina 14">
              <a:extLst>
                <a:ext uri="{FF2B5EF4-FFF2-40B4-BE49-F238E27FC236}">
                  <a16:creationId xmlns:a16="http://schemas.microsoft.com/office/drawing/2014/main" id="{B1EC112F-83A1-4108-B85E-9F7612158233}"/>
                </a:ext>
              </a:extLst>
            </p:cNvPr>
            <p:cNvGrpSpPr/>
            <p:nvPr/>
          </p:nvGrpSpPr>
          <p:grpSpPr>
            <a:xfrm>
              <a:off x="8237518" y="5675868"/>
              <a:ext cx="2480040" cy="788040"/>
              <a:chOff x="624064" y="5546151"/>
              <a:chExt cx="2480040" cy="788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16" name="Rukopis 15">
                    <a:extLst>
                      <a:ext uri="{FF2B5EF4-FFF2-40B4-BE49-F238E27FC236}">
                        <a16:creationId xmlns:a16="http://schemas.microsoft.com/office/drawing/2014/main" id="{06078154-E22A-4988-85F0-989A03C6A818}"/>
                      </a:ext>
                    </a:extLst>
                  </p14:cNvPr>
                  <p14:cNvContentPartPr/>
                  <p14:nvPr/>
                </p14:nvContentPartPr>
                <p14:xfrm>
                  <a:off x="624064" y="5546151"/>
                  <a:ext cx="2480040" cy="788040"/>
                </p14:xfrm>
              </p:contentPart>
            </mc:Choice>
            <mc:Fallback xmlns="">
              <p:pic>
                <p:nvPicPr>
                  <p:cNvPr id="16" name="Rukopis 15">
                    <a:extLst>
                      <a:ext uri="{FF2B5EF4-FFF2-40B4-BE49-F238E27FC236}">
                        <a16:creationId xmlns:a16="http://schemas.microsoft.com/office/drawing/2014/main" id="{06078154-E22A-4988-85F0-989A03C6A818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15064" y="5537151"/>
                    <a:ext cx="2497680" cy="80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17" name="Rukopis 16">
                    <a:extLst>
                      <a:ext uri="{FF2B5EF4-FFF2-40B4-BE49-F238E27FC236}">
                        <a16:creationId xmlns:a16="http://schemas.microsoft.com/office/drawing/2014/main" id="{1C391797-C4BE-4611-A216-8C715591CBA5}"/>
                      </a:ext>
                    </a:extLst>
                  </p14:cNvPr>
                  <p14:cNvContentPartPr/>
                  <p14:nvPr/>
                </p14:nvContentPartPr>
                <p14:xfrm>
                  <a:off x="746824" y="5586471"/>
                  <a:ext cx="2241000" cy="737280"/>
                </p14:xfrm>
              </p:contentPart>
            </mc:Choice>
            <mc:Fallback xmlns="">
              <p:pic>
                <p:nvPicPr>
                  <p:cNvPr id="17" name="Rukopis 16">
                    <a:extLst>
                      <a:ext uri="{FF2B5EF4-FFF2-40B4-BE49-F238E27FC236}">
                        <a16:creationId xmlns:a16="http://schemas.microsoft.com/office/drawing/2014/main" id="{1C391797-C4BE-4611-A216-8C715591CBA5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37824" y="5577471"/>
                    <a:ext cx="2258640" cy="754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54387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7C03017-E2CC-4468-AD06-D9D6E3FAE58D}"/>
              </a:ext>
            </a:extLst>
          </p:cNvPr>
          <p:cNvGrpSpPr/>
          <p:nvPr/>
        </p:nvGrpSpPr>
        <p:grpSpPr>
          <a:xfrm>
            <a:off x="237839" y="1599978"/>
            <a:ext cx="11716321" cy="2600688"/>
            <a:chOff x="321304" y="2440890"/>
            <a:chExt cx="11716321" cy="260068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A7AC497-714E-484A-977E-C1D5955FC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398" y="2440890"/>
              <a:ext cx="11660227" cy="260068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14:cNvPr>
                <p14:cNvContentPartPr/>
                <p14:nvPr/>
              </p14:nvContentPartPr>
              <p14:xfrm>
                <a:off x="321304" y="3912471"/>
                <a:ext cx="1437840" cy="5367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2304" y="3903831"/>
                  <a:ext cx="1455480" cy="554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7D45BA4E-8AF5-430D-A98E-3B41D7E6CBC2}"/>
                </a:ext>
              </a:extLst>
            </p:cNvPr>
            <p:cNvGrpSpPr/>
            <p:nvPr/>
          </p:nvGrpSpPr>
          <p:grpSpPr>
            <a:xfrm>
              <a:off x="7867264" y="2741751"/>
              <a:ext cx="2790360" cy="505080"/>
              <a:chOff x="7867264" y="2741751"/>
              <a:chExt cx="2790360" cy="50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14:cNvPr>
                  <p14:cNvContentPartPr/>
                  <p14:nvPr/>
                </p14:nvContentPartPr>
                <p14:xfrm>
                  <a:off x="7867264" y="2763711"/>
                  <a:ext cx="886680" cy="483120"/>
                </p14:xfrm>
              </p:contentPart>
            </mc:Choice>
            <mc:Fallback xmlns="">
              <p:pic>
                <p:nvPicPr>
                  <p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858624" y="2754711"/>
                    <a:ext cx="904320" cy="50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14:cNvPr>
                  <p14:cNvContentPartPr/>
                  <p14:nvPr/>
                </p14:nvContentPartPr>
                <p14:xfrm>
                  <a:off x="8707144" y="2741751"/>
                  <a:ext cx="961560" cy="447840"/>
                </p14:xfrm>
              </p:contentPart>
            </mc:Choice>
            <mc:Fallback xmlns="">
              <p:pic>
                <p:nvPicPr>
                  <p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698504" y="2732751"/>
                    <a:ext cx="979200" cy="46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14:cNvPr>
                  <p14:cNvContentPartPr/>
                  <p14:nvPr/>
                </p14:nvContentPartPr>
                <p14:xfrm>
                  <a:off x="9779584" y="2753271"/>
                  <a:ext cx="878040" cy="436680"/>
                </p14:xfrm>
              </p:contentPart>
            </mc:Choice>
            <mc:Fallback xmlns="">
              <p:pic>
                <p:nvPicPr>
                  <p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770944" y="2744271"/>
                    <a:ext cx="895680" cy="454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14:cNvPr>
                <p14:cNvContentPartPr/>
                <p14:nvPr/>
              </p14:nvContentPartPr>
              <p14:xfrm>
                <a:off x="4958824" y="3221631"/>
                <a:ext cx="1332000" cy="69264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50184" y="3212991"/>
                  <a:ext cx="134964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14:cNvPr>
                <p14:cNvContentPartPr/>
                <p14:nvPr/>
              </p14:nvContentPartPr>
              <p14:xfrm>
                <a:off x="10816384" y="3155391"/>
                <a:ext cx="558000" cy="3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07384" y="3146391"/>
                  <a:ext cx="575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0B1F5042-17AD-4567-B01A-033E109D42DF}"/>
              </a:ext>
            </a:extLst>
          </p:cNvPr>
          <p:cNvGrpSpPr/>
          <p:nvPr/>
        </p:nvGrpSpPr>
        <p:grpSpPr>
          <a:xfrm>
            <a:off x="293933" y="4239054"/>
            <a:ext cx="3757558" cy="2037936"/>
            <a:chOff x="338484" y="4584239"/>
            <a:chExt cx="3757558" cy="20379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14:cNvPr>
                <p14:cNvContentPartPr/>
                <p14:nvPr/>
              </p14:nvContentPartPr>
              <p14:xfrm>
                <a:off x="2954704" y="6154911"/>
                <a:ext cx="360" cy="3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45704" y="61459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DC8355DF-589D-4004-AE67-1909C059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8484" y="4584239"/>
              <a:ext cx="1337195" cy="2037936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672307E-AD10-4DD1-BC88-CEF1169A0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79741"/>
            <a:stretch/>
          </p:blipFill>
          <p:spPr>
            <a:xfrm>
              <a:off x="1929718" y="5538756"/>
              <a:ext cx="1818042" cy="809738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38792272-CB7F-4490-AB13-D00E049BC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74563"/>
            <a:stretch/>
          </p:blipFill>
          <p:spPr>
            <a:xfrm>
              <a:off x="1813365" y="4646709"/>
              <a:ext cx="2282677" cy="80973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14:cNvPr>
                <p14:cNvContentPartPr/>
                <p14:nvPr/>
              </p14:nvContentPartPr>
              <p14:xfrm>
                <a:off x="2698024" y="5118111"/>
                <a:ext cx="1070280" cy="3420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89384" y="5109111"/>
                  <a:ext cx="108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14:cNvPr>
                <p14:cNvContentPartPr/>
                <p14:nvPr/>
              </p14:nvContentPartPr>
              <p14:xfrm>
                <a:off x="2731864" y="5385591"/>
                <a:ext cx="892080" cy="3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2864" y="5376951"/>
                  <a:ext cx="90972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491424DA-41D7-4280-A553-496EE8D21AD7}"/>
                </a:ext>
              </a:extLst>
            </p:cNvPr>
            <p:cNvGrpSpPr/>
            <p:nvPr/>
          </p:nvGrpSpPr>
          <p:grpSpPr>
            <a:xfrm>
              <a:off x="2014744" y="5540751"/>
              <a:ext cx="1565280" cy="469440"/>
              <a:chOff x="2014744" y="5540751"/>
              <a:chExt cx="1565280" cy="46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14:cNvPr>
                  <p14:cNvContentPartPr/>
                  <p14:nvPr/>
                </p14:nvContentPartPr>
                <p14:xfrm>
                  <a:off x="2014744" y="5540751"/>
                  <a:ext cx="1565280" cy="29196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005744" y="5531751"/>
                    <a:ext cx="158292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14:cNvPr>
                  <p14:cNvContentPartPr/>
                  <p14:nvPr/>
                </p14:nvContentPartPr>
                <p14:xfrm>
                  <a:off x="2542144" y="6009831"/>
                  <a:ext cx="874440" cy="36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533144" y="6001191"/>
                    <a:ext cx="8920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88DA2DB4-3487-45E1-A1E8-1A2F61171059}"/>
              </a:ext>
            </a:extLst>
          </p:cNvPr>
          <p:cNvGrpSpPr/>
          <p:nvPr/>
        </p:nvGrpSpPr>
        <p:grpSpPr>
          <a:xfrm>
            <a:off x="4498396" y="4166594"/>
            <a:ext cx="7455764" cy="713786"/>
            <a:chOff x="4498396" y="4166594"/>
            <a:chExt cx="7455764" cy="713786"/>
          </a:xfrm>
        </p:grpSpPr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C11F0EC4-9E9D-4F0B-AC6A-83AACD158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98396" y="4166594"/>
              <a:ext cx="7455764" cy="7137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14:cNvPr>
                <p14:cNvContentPartPr/>
                <p14:nvPr/>
              </p14:nvContentPartPr>
              <p14:xfrm>
                <a:off x="10423984" y="4325751"/>
                <a:ext cx="695160" cy="4248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14984" y="4317111"/>
                  <a:ext cx="712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14:cNvPr>
                <p14:cNvContentPartPr/>
                <p14:nvPr/>
              </p14:nvContentPartPr>
              <p14:xfrm>
                <a:off x="9745744" y="4782591"/>
                <a:ext cx="512640" cy="4608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6744" y="4773951"/>
                  <a:ext cx="5302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C95BD3D3-E45D-445C-BC11-4D51A2A79561}"/>
              </a:ext>
            </a:extLst>
          </p:cNvPr>
          <p:cNvGrpSpPr/>
          <p:nvPr/>
        </p:nvGrpSpPr>
        <p:grpSpPr>
          <a:xfrm>
            <a:off x="4498396" y="5099937"/>
            <a:ext cx="2048521" cy="1231634"/>
            <a:chOff x="4463703" y="5157997"/>
            <a:chExt cx="2048521" cy="1231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14:cNvPr>
                <p14:cNvContentPartPr/>
                <p14:nvPr/>
              </p14:nvContentPartPr>
              <p14:xfrm>
                <a:off x="6511864" y="6389271"/>
                <a:ext cx="360" cy="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02864" y="6380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14:cNvPr>
                <p14:cNvContentPartPr/>
                <p14:nvPr/>
              </p14:nvContentPartPr>
              <p14:xfrm>
                <a:off x="5675584" y="5865471"/>
                <a:ext cx="360" cy="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66944" y="58564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04EA59A6-A872-433B-AB27-1162EF1D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463703" y="5157997"/>
              <a:ext cx="2048161" cy="1095528"/>
            </a:xfrm>
            <a:prstGeom prst="rect">
              <a:avLst/>
            </a:prstGeom>
          </p:spPr>
        </p:pic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BCC94403-368C-47E6-A747-D2B7E3886891}"/>
                </a:ext>
              </a:extLst>
            </p:cNvPr>
            <p:cNvGrpSpPr/>
            <p:nvPr/>
          </p:nvGrpSpPr>
          <p:grpSpPr>
            <a:xfrm>
              <a:off x="5508184" y="6065631"/>
              <a:ext cx="713880" cy="33840"/>
              <a:chOff x="5508184" y="6065631"/>
              <a:chExt cx="713880" cy="3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14:cNvPr>
                  <p14:cNvContentPartPr/>
                  <p14:nvPr/>
                </p14:nvContentPartPr>
                <p14:xfrm>
                  <a:off x="5508184" y="6065631"/>
                  <a:ext cx="139680" cy="11880"/>
                </p14:xfrm>
              </p:contentPart>
            </mc:Choice>
            <mc:Fallback xmlns="">
              <p:pic>
                <p:nvPicPr>
                  <p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499544" y="6056631"/>
                    <a:ext cx="15732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14:cNvPr>
                  <p14:cNvContentPartPr/>
                  <p14:nvPr/>
                </p14:nvContentPartPr>
                <p14:xfrm>
                  <a:off x="5776024" y="6099111"/>
                  <a:ext cx="144000" cy="360"/>
                </p14:xfrm>
              </p:contentPart>
            </mc:Choice>
            <mc:Fallback xmlns="">
              <p:pic>
                <p:nvPicPr>
                  <p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767024" y="6090471"/>
                    <a:ext cx="161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14:cNvPr>
                  <p14:cNvContentPartPr/>
                  <p14:nvPr/>
                </p14:nvContentPartPr>
                <p14:xfrm>
                  <a:off x="6043504" y="6088311"/>
                  <a:ext cx="178560" cy="360"/>
                </p14:xfrm>
              </p:contentPart>
            </mc:Choice>
            <mc:Fallback xmlns="">
              <p:pic>
                <p:nvPicPr>
                  <p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34864" y="6079671"/>
                    <a:ext cx="1962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14:cNvPr>
                <p14:cNvContentPartPr/>
                <p14:nvPr/>
              </p14:nvContentPartPr>
              <p14:xfrm>
                <a:off x="5218384" y="5887431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384" y="5878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8" name="Obrázek 47">
            <a:extLst>
              <a:ext uri="{FF2B5EF4-FFF2-40B4-BE49-F238E27FC236}">
                <a16:creationId xmlns:a16="http://schemas.microsoft.com/office/drawing/2014/main" id="{849E2074-C224-49F5-880D-10946D9BAA4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57279" y="5056136"/>
            <a:ext cx="5293705" cy="3707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14:cNvPr>
              <p14:cNvContentPartPr/>
              <p14:nvPr/>
            </p14:nvContentPartPr>
            <p14:xfrm>
              <a:off x="6779344" y="5351391"/>
              <a:ext cx="675000" cy="12240"/>
            </p14:xfrm>
          </p:contentPart>
        </mc:Choice>
        <mc:Fallback xmlns=""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70704" y="5342751"/>
                <a:ext cx="692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14:cNvPr>
              <p14:cNvContentPartPr/>
              <p14:nvPr/>
            </p14:nvContentPartPr>
            <p14:xfrm>
              <a:off x="10269904" y="5318631"/>
              <a:ext cx="1036080" cy="3420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61264" y="5309991"/>
                <a:ext cx="10537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Skupina 63">
            <a:extLst>
              <a:ext uri="{FF2B5EF4-FFF2-40B4-BE49-F238E27FC236}">
                <a16:creationId xmlns:a16="http://schemas.microsoft.com/office/drawing/2014/main" id="{CD97E3B5-F6D9-4B30-8D5A-7BA7744A1CC9}"/>
              </a:ext>
            </a:extLst>
          </p:cNvPr>
          <p:cNvGrpSpPr/>
          <p:nvPr/>
        </p:nvGrpSpPr>
        <p:grpSpPr>
          <a:xfrm>
            <a:off x="7582504" y="5318631"/>
            <a:ext cx="743760" cy="33840"/>
            <a:chOff x="7582504" y="5318631"/>
            <a:chExt cx="74376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14:cNvPr>
                <p14:cNvContentPartPr/>
                <p14:nvPr/>
              </p14:nvContentPartPr>
              <p14:xfrm>
                <a:off x="7582504" y="5340951"/>
                <a:ext cx="11520" cy="36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73504" y="5332311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14:cNvPr>
                <p14:cNvContentPartPr/>
                <p14:nvPr/>
              </p14:nvContentPartPr>
              <p14:xfrm>
                <a:off x="7682584" y="5340951"/>
                <a:ext cx="22320" cy="720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73944" y="5332311"/>
                  <a:ext cx="3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14:cNvPr>
                <p14:cNvContentPartPr/>
                <p14:nvPr/>
              </p14:nvContentPartPr>
              <p14:xfrm>
                <a:off x="7839184" y="5350311"/>
                <a:ext cx="2160" cy="216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30184" y="5341311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14:cNvPr>
                <p14:cNvContentPartPr/>
                <p14:nvPr/>
              </p14:nvContentPartPr>
              <p14:xfrm>
                <a:off x="7816864" y="5318631"/>
                <a:ext cx="41400" cy="36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07864" y="530999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14:cNvPr>
                <p14:cNvContentPartPr/>
                <p14:nvPr/>
              </p14:nvContentPartPr>
              <p14:xfrm>
                <a:off x="7916944" y="5330151"/>
                <a:ext cx="52920" cy="1152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08304" y="5321151"/>
                  <a:ext cx="7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14:cNvPr>
                <p14:cNvContentPartPr/>
                <p14:nvPr/>
              </p14:nvContentPartPr>
              <p14:xfrm>
                <a:off x="8017384" y="5334471"/>
                <a:ext cx="81360" cy="720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08384" y="5325471"/>
                  <a:ext cx="9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14:cNvPr>
                <p14:cNvContentPartPr/>
                <p14:nvPr/>
              </p14:nvContentPartPr>
              <p14:xfrm>
                <a:off x="8151304" y="5330151"/>
                <a:ext cx="75960" cy="36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42664" y="5321151"/>
                  <a:ext cx="9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14:cNvPr>
                <p14:cNvContentPartPr/>
                <p14:nvPr/>
              </p14:nvContentPartPr>
              <p14:xfrm>
                <a:off x="8284864" y="5330151"/>
                <a:ext cx="41400" cy="36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76224" y="532115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14:cNvPr>
                <p14:cNvContentPartPr/>
                <p14:nvPr/>
              </p14:nvContentPartPr>
              <p14:xfrm>
                <a:off x="7694104" y="5330151"/>
                <a:ext cx="30600" cy="36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85104" y="5321151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14:cNvPr>
                <p14:cNvContentPartPr/>
                <p14:nvPr/>
              </p14:nvContentPartPr>
              <p14:xfrm>
                <a:off x="7582504" y="5352111"/>
                <a:ext cx="64440" cy="36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73504" y="5343111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Obrázek 65">
            <a:extLst>
              <a:ext uri="{FF2B5EF4-FFF2-40B4-BE49-F238E27FC236}">
                <a16:creationId xmlns:a16="http://schemas.microsoft.com/office/drawing/2014/main" id="{FBAAE947-E568-419C-B642-7FC994D5E23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8526178" y="4880380"/>
            <a:ext cx="1546194" cy="1976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14:cNvPr>
              <p14:cNvContentPartPr/>
              <p14:nvPr/>
            </p14:nvContentPartPr>
            <p14:xfrm>
              <a:off x="8862304" y="5939991"/>
              <a:ext cx="227160" cy="26244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53304" y="5930991"/>
                <a:ext cx="244800" cy="280080"/>
              </a:xfrm>
              <a:prstGeom prst="rect">
                <a:avLst/>
              </a:prstGeom>
            </p:spPr>
          </p:pic>
        </mc:Fallback>
      </mc:AlternateContent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F5B170B7-731E-44A7-97C3-9F733E07E3BE}"/>
              </a:ext>
            </a:extLst>
          </p:cNvPr>
          <p:cNvCxnSpPr>
            <a:cxnSpLocks/>
          </p:cNvCxnSpPr>
          <p:nvPr/>
        </p:nvCxnSpPr>
        <p:spPr>
          <a:xfrm>
            <a:off x="9089464" y="6041051"/>
            <a:ext cx="11887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32D385E9-8A1B-44AE-8CB2-12DBD5EE8B55}"/>
              </a:ext>
            </a:extLst>
          </p:cNvPr>
          <p:cNvSpPr txBox="1"/>
          <p:nvPr/>
        </p:nvSpPr>
        <p:spPr>
          <a:xfrm>
            <a:off x="10295177" y="5876362"/>
            <a:ext cx="169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Artist</a:t>
            </a:r>
            <a:r>
              <a:rPr lang="cs-CZ" sz="1400" dirty="0"/>
              <a:t>, album &amp; track</a:t>
            </a:r>
          </a:p>
        </p:txBody>
      </p:sp>
    </p:spTree>
    <p:extLst>
      <p:ext uri="{BB962C8B-B14F-4D97-AF65-F5344CB8AC3E}">
        <p14:creationId xmlns:p14="http://schemas.microsoft.com/office/powerpoint/2010/main" val="640337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3D59E2E-1307-410A-8150-8629056E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9" y="3628656"/>
            <a:ext cx="8573696" cy="261974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B8B131A-3479-4DE2-A6F1-DBE6134C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4" y="1756813"/>
            <a:ext cx="8535591" cy="1619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14:cNvPr>
              <p14:cNvContentPartPr/>
              <p14:nvPr/>
            </p14:nvContentPartPr>
            <p14:xfrm>
              <a:off x="980824" y="4660911"/>
              <a:ext cx="1716480" cy="460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184" y="4651911"/>
                <a:ext cx="17341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14:cNvPr>
              <p14:cNvContentPartPr/>
              <p14:nvPr/>
            </p14:nvContentPartPr>
            <p14:xfrm>
              <a:off x="801544" y="5206311"/>
              <a:ext cx="1819800" cy="105120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44" y="5197671"/>
                <a:ext cx="183744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14:cNvPr>
              <p14:cNvContentPartPr/>
              <p14:nvPr/>
            </p14:nvContentPartPr>
            <p14:xfrm>
              <a:off x="5138824" y="5228271"/>
              <a:ext cx="2066040" cy="80532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9824" y="5219631"/>
                <a:ext cx="2083680" cy="8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299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783D4D-FE6F-4E05-86AB-7DFB2DAF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4684420"/>
            <a:ext cx="8326012" cy="19719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18C00EE-4ACD-42AA-A8DE-41151F02F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43" y="1846059"/>
            <a:ext cx="8249801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44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8C96A3-5577-4F94-B2DB-5208A337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48" y="2225751"/>
            <a:ext cx="8145012" cy="44583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8AAEFC-8859-4618-8298-6E6AC6FB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2" y="1930398"/>
            <a:ext cx="3589356" cy="25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7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dirty="0" err="1"/>
              <a:t>users</a:t>
            </a:r>
            <a:r>
              <a:rPr lang="cs-CZ" dirty="0"/>
              <a:t> are </a:t>
            </a:r>
            <a:r>
              <a:rPr lang="cs-CZ" b="1" dirty="0" err="1"/>
              <a:t>sometimes</a:t>
            </a:r>
            <a:r>
              <a:rPr lang="cs-CZ" b="1" dirty="0"/>
              <a:t> </a:t>
            </a:r>
            <a:r>
              <a:rPr lang="cs-CZ" dirty="0" err="1"/>
              <a:t>willing</a:t>
            </a:r>
            <a:r>
              <a:rPr lang="cs-CZ" b="1" dirty="0"/>
              <a:t> </a:t>
            </a:r>
            <a:r>
              <a:rPr lang="cs-CZ" dirty="0"/>
              <a:t>to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Provide</a:t>
            </a:r>
            <a:r>
              <a:rPr lang="cs-CZ" b="1" dirty="0"/>
              <a:t> </a:t>
            </a:r>
            <a:r>
              <a:rPr lang="cs-CZ" b="1" dirty="0" err="1"/>
              <a:t>ratings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aspect-based</a:t>
            </a:r>
            <a:r>
              <a:rPr lang="cs-CZ" dirty="0"/>
              <a:t> </a:t>
            </a:r>
            <a:r>
              <a:rPr lang="cs-CZ" dirty="0" err="1"/>
              <a:t>ratings</a:t>
            </a:r>
            <a:r>
              <a:rPr lang="cs-CZ" dirty="0"/>
              <a:t> (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pre-defined</a:t>
            </a:r>
            <a:r>
              <a:rPr lang="cs-CZ" dirty="0"/>
              <a:t>, </a:t>
            </a:r>
            <a:r>
              <a:rPr lang="cs-CZ" dirty="0" err="1"/>
              <a:t>widely</a:t>
            </a:r>
            <a:r>
              <a:rPr lang="cs-CZ" dirty="0"/>
              <a:t> </a:t>
            </a:r>
            <a:r>
              <a:rPr lang="cs-CZ" dirty="0" err="1"/>
              <a:t>recognized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object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attributes</a:t>
            </a:r>
            <a:r>
              <a:rPr lang="cs-CZ" dirty="0"/>
              <a:t> </a:t>
            </a:r>
            <a:r>
              <a:rPr lang="cs-CZ" dirty="0" err="1"/>
              <a:t>directly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review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to </a:t>
            </a:r>
            <a:r>
              <a:rPr lang="cs-CZ" dirty="0" err="1"/>
              <a:t>some</a:t>
            </a:r>
            <a:r>
              <a:rPr lang="cs-CZ" dirty="0"/>
              <a:t> list / </a:t>
            </a:r>
            <a:r>
              <a:rPr lang="cs-CZ" dirty="0" err="1"/>
              <a:t>organize</a:t>
            </a:r>
            <a:r>
              <a:rPr lang="cs-CZ" dirty="0"/>
              <a:t> favorite </a:t>
            </a:r>
            <a:r>
              <a:rPr lang="cs-CZ" dirty="0" err="1"/>
              <a:t>objects</a:t>
            </a:r>
            <a:r>
              <a:rPr lang="cs-CZ" dirty="0"/>
              <a:t> / </a:t>
            </a:r>
            <a:r>
              <a:rPr lang="cs-CZ" dirty="0" err="1"/>
              <a:t>provide</a:t>
            </a:r>
            <a:r>
              <a:rPr lang="cs-CZ" dirty="0"/>
              <a:t> </a:t>
            </a:r>
            <a:r>
              <a:rPr lang="cs-CZ" dirty="0" err="1"/>
              <a:t>tags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items</a:t>
            </a: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so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infer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?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145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714CA1-CAA2-440B-BE49-B34FF80A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1270000"/>
            <a:ext cx="10688542" cy="10669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18E43B-A0D3-48BE-87E8-4FC39369D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2267111"/>
            <a:ext cx="1836414" cy="49276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93060A-A140-47F7-B918-C6D01558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3746" y="1930398"/>
            <a:ext cx="1897131" cy="53819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9499EAB-78EB-46DD-8D3D-6F8568D8C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553" y="1935039"/>
            <a:ext cx="7097115" cy="88594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6EA95D7-BFC5-4020-AB77-1800C7552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0160" y="2716268"/>
            <a:ext cx="2496689" cy="4034827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5F7AA3A-7209-4AD1-BEC4-5DF26593DB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162" y="1866030"/>
            <a:ext cx="2926182" cy="33196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C4F2FCF-842D-4EE3-88A1-7314895744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9434"/>
          <a:stretch/>
        </p:blipFill>
        <p:spPr>
          <a:xfrm>
            <a:off x="6846849" y="2663278"/>
            <a:ext cx="2600688" cy="419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85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would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be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willing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to do?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61893"/>
            <a:ext cx="8933011" cy="489538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US" b="1" dirty="0"/>
              <a:t>Most users do</a:t>
            </a:r>
            <a:r>
              <a:rPr lang="cs-CZ" b="1" dirty="0"/>
              <a:t>: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Filter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b="1" dirty="0"/>
              <a:t> </a:t>
            </a:r>
            <a:r>
              <a:rPr lang="cs-CZ" b="1" dirty="0" err="1"/>
              <a:t>manually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Browse</a:t>
            </a:r>
            <a:r>
              <a:rPr lang="cs-CZ" dirty="0"/>
              <a:t> </a:t>
            </a:r>
            <a:r>
              <a:rPr lang="cs-CZ" dirty="0" err="1"/>
              <a:t>categories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Apply</a:t>
            </a:r>
            <a:r>
              <a:rPr lang="cs-CZ" dirty="0"/>
              <a:t> facet </a:t>
            </a:r>
            <a:r>
              <a:rPr lang="cs-CZ" dirty="0" err="1"/>
              <a:t>search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err="1"/>
              <a:t>Mostly</a:t>
            </a:r>
            <a:r>
              <a:rPr lang="cs-CZ" dirty="0"/>
              <a:t> direct </a:t>
            </a:r>
            <a:r>
              <a:rPr lang="cs-CZ" dirty="0" err="1"/>
              <a:t>mapping</a:t>
            </a:r>
            <a:r>
              <a:rPr lang="cs-CZ" dirty="0"/>
              <a:t> to </a:t>
            </a:r>
            <a:r>
              <a:rPr lang="cs-CZ" dirty="0" err="1"/>
              <a:t>object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attributes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Use f</a:t>
            </a:r>
            <a:r>
              <a:rPr lang="en-US" dirty="0" err="1"/>
              <a:t>ulltext</a:t>
            </a:r>
            <a:r>
              <a:rPr lang="en-US" dirty="0"/>
              <a:t> search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utilized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construction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attribute</a:t>
            </a:r>
            <a:r>
              <a:rPr lang="cs-CZ" dirty="0"/>
              <a:t>-level </a:t>
            </a:r>
            <a:r>
              <a:rPr lang="cs-CZ" dirty="0" err="1"/>
              <a:t>preferences</a:t>
            </a:r>
            <a:endParaRPr lang="cs-CZ" dirty="0"/>
          </a:p>
          <a:p>
            <a:pPr lvl="2">
              <a:lnSpc>
                <a:spcPct val="90000"/>
              </a:lnSpc>
            </a:pPr>
            <a:r>
              <a:rPr lang="cs-CZ" dirty="0" err="1"/>
              <a:t>Beware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long-term </a:t>
            </a:r>
            <a:r>
              <a:rPr lang="cs-CZ" dirty="0" err="1"/>
              <a:t>preferences</a:t>
            </a:r>
            <a:r>
              <a:rPr lang="cs-CZ" dirty="0"/>
              <a:t> vs. </a:t>
            </a:r>
            <a:r>
              <a:rPr lang="cs-CZ" dirty="0" err="1"/>
              <a:t>short</a:t>
            </a:r>
            <a:r>
              <a:rPr lang="cs-CZ" dirty="0"/>
              <a:t>-term </a:t>
            </a:r>
            <a:r>
              <a:rPr lang="cs-CZ" dirty="0" err="1"/>
              <a:t>goals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All </a:t>
            </a:r>
            <a:r>
              <a:rPr lang="cs-CZ" dirty="0" err="1"/>
              <a:t>users</a:t>
            </a:r>
            <a:r>
              <a:rPr lang="cs-CZ" dirty="0"/>
              <a:t> do:</a:t>
            </a:r>
          </a:p>
          <a:p>
            <a:pPr>
              <a:lnSpc>
                <a:spcPct val="90000"/>
              </a:lnSpc>
            </a:pPr>
            <a:r>
              <a:rPr lang="cs-CZ" dirty="0" err="1"/>
              <a:t>Evaluate</a:t>
            </a:r>
            <a:r>
              <a:rPr lang="cs-CZ" dirty="0"/>
              <a:t> &amp; </a:t>
            </a:r>
            <a:r>
              <a:rPr lang="cs-CZ" dirty="0" err="1"/>
              <a:t>consume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Browse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, open </a:t>
            </a:r>
            <a:r>
              <a:rPr lang="cs-CZ" dirty="0" err="1"/>
              <a:t>details</a:t>
            </a:r>
            <a:r>
              <a:rPr lang="cs-CZ" dirty="0"/>
              <a:t>, </a:t>
            </a:r>
            <a:r>
              <a:rPr lang="cs-CZ" dirty="0" err="1"/>
              <a:t>read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, play, </a:t>
            </a:r>
            <a:r>
              <a:rPr lang="cs-CZ" dirty="0" err="1"/>
              <a:t>purchase</a:t>
            </a:r>
            <a:r>
              <a:rPr lang="cs-CZ" dirty="0"/>
              <a:t>,…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implicit</a:t>
            </a:r>
            <a:r>
              <a:rPr lang="cs-CZ" dirty="0"/>
              <a:t> feedback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7277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2"/>
            <a:ext cx="8933011" cy="436957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Simple</a:t>
            </a:r>
            <a:r>
              <a:rPr lang="cs-CZ" b="1" dirty="0"/>
              <a:t> </a:t>
            </a:r>
            <a:r>
              <a:rPr lang="cs-CZ" b="1" dirty="0" err="1"/>
              <a:t>movies</a:t>
            </a:r>
            <a:r>
              <a:rPr lang="cs-CZ" b="1" dirty="0"/>
              <a:t> </a:t>
            </a:r>
            <a:r>
              <a:rPr lang="cs-CZ" b="1" dirty="0" err="1"/>
              <a:t>recommendation</a:t>
            </a:r>
            <a:r>
              <a:rPr lang="cs-CZ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b="1" dirty="0" err="1"/>
              <a:t>Task</a:t>
            </a:r>
            <a:r>
              <a:rPr lang="cs-CZ" b="1" dirty="0"/>
              <a:t>: </a:t>
            </a:r>
            <a:r>
              <a:rPr lang="cs-CZ" b="1" dirty="0" err="1"/>
              <a:t>discover</a:t>
            </a:r>
            <a:r>
              <a:rPr lang="cs-CZ" b="1" dirty="0"/>
              <a:t> </a:t>
            </a:r>
            <a:r>
              <a:rPr lang="cs-CZ" b="1" dirty="0" err="1"/>
              <a:t>what</a:t>
            </a:r>
            <a:r>
              <a:rPr lang="cs-CZ" b="1" dirty="0"/>
              <a:t> to </a:t>
            </a:r>
            <a:r>
              <a:rPr lang="cs-CZ" b="1" dirty="0" err="1"/>
              <a:t>watch</a:t>
            </a:r>
            <a:r>
              <a:rPr lang="cs-CZ" b="1" dirty="0"/>
              <a:t> </a:t>
            </a:r>
            <a:r>
              <a:rPr lang="cs-CZ" b="1" dirty="0" err="1"/>
              <a:t>tonight</a:t>
            </a:r>
            <a:endParaRPr lang="cs-CZ" b="1" dirty="0"/>
          </a:p>
          <a:p>
            <a:pPr>
              <a:lnSpc>
                <a:spcPct val="90000"/>
              </a:lnSpc>
            </a:pPr>
            <a:r>
              <a:rPr lang="cs-CZ" dirty="0"/>
              <a:t>How to use UP: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movies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Basic model </a:t>
            </a:r>
            <a:r>
              <a:rPr lang="cs-CZ" dirty="0" err="1"/>
              <a:t>of</a:t>
            </a:r>
            <a:r>
              <a:rPr lang="cs-CZ" dirty="0"/>
              <a:t> UP: 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Preferences</a:t>
            </a:r>
            <a:r>
              <a:rPr lang="cs-CZ" sz="1600" dirty="0"/>
              <a:t> on </a:t>
            </a:r>
            <a:r>
              <a:rPr lang="cs-CZ" sz="1600" dirty="0" err="1"/>
              <a:t>movies</a:t>
            </a:r>
            <a:r>
              <a:rPr lang="cs-CZ" sz="1600" dirty="0"/>
              <a:t> (rating, </a:t>
            </a:r>
            <a:r>
              <a:rPr lang="cs-CZ" sz="1600" dirty="0" err="1"/>
              <a:t>watching</a:t>
            </a:r>
            <a:r>
              <a:rPr lang="cs-CZ" sz="16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If</a:t>
            </a:r>
            <a:r>
              <a:rPr lang="cs-CZ" sz="1400" dirty="0"/>
              <a:t> </a:t>
            </a:r>
            <a:r>
              <a:rPr lang="cs-CZ" sz="1400" dirty="0" err="1"/>
              <a:t>insufficient</a:t>
            </a:r>
            <a:r>
              <a:rPr lang="cs-CZ" sz="1400" dirty="0"/>
              <a:t> data: </a:t>
            </a:r>
            <a:r>
              <a:rPr lang="cs-CZ" sz="1400" dirty="0" err="1"/>
              <a:t>openning</a:t>
            </a:r>
            <a:r>
              <a:rPr lang="cs-CZ" sz="1400" dirty="0"/>
              <a:t> </a:t>
            </a:r>
            <a:r>
              <a:rPr lang="cs-CZ" sz="1400" dirty="0" err="1"/>
              <a:t>movie</a:t>
            </a:r>
            <a:r>
              <a:rPr lang="cs-CZ" sz="1400" dirty="0"/>
              <a:t> </a:t>
            </a:r>
            <a:r>
              <a:rPr lang="cs-CZ" sz="1400" dirty="0" err="1"/>
              <a:t>details</a:t>
            </a:r>
            <a:r>
              <a:rPr lang="cs-CZ" sz="1400" dirty="0"/>
              <a:t>, top </a:t>
            </a:r>
            <a:r>
              <a:rPr lang="cs-CZ" sz="1400" dirty="0" err="1"/>
              <a:t>search</a:t>
            </a:r>
            <a:r>
              <a:rPr lang="cs-CZ" sz="1400" dirty="0"/>
              <a:t> </a:t>
            </a:r>
            <a:r>
              <a:rPr lang="cs-CZ" sz="1400" dirty="0" err="1"/>
              <a:t>results</a:t>
            </a:r>
            <a:endParaRPr lang="cs-CZ" sz="1400" dirty="0"/>
          </a:p>
          <a:p>
            <a:pPr lvl="1">
              <a:lnSpc>
                <a:spcPct val="90000"/>
              </a:lnSpc>
            </a:pPr>
            <a:endParaRPr lang="cs-CZ" sz="14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600" dirty="0" err="1"/>
              <a:t>Enhancements</a:t>
            </a:r>
            <a:r>
              <a:rPr lang="cs-CZ" sz="1600" dirty="0"/>
              <a:t>: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Learned</a:t>
            </a:r>
            <a:r>
              <a:rPr lang="cs-CZ" sz="1600" dirty="0"/>
              <a:t> (</a:t>
            </a:r>
            <a:r>
              <a:rPr lang="cs-CZ" sz="1600" dirty="0" err="1"/>
              <a:t>confirmed</a:t>
            </a:r>
            <a:r>
              <a:rPr lang="cs-CZ" sz="1600" dirty="0"/>
              <a:t>) </a:t>
            </a:r>
            <a:r>
              <a:rPr lang="cs-CZ" sz="1600" dirty="0" err="1"/>
              <a:t>preferences</a:t>
            </a:r>
            <a:r>
              <a:rPr lang="cs-CZ" sz="1600" dirty="0"/>
              <a:t> </a:t>
            </a:r>
            <a:r>
              <a:rPr lang="cs-CZ" sz="1600" dirty="0" err="1"/>
              <a:t>towards</a:t>
            </a:r>
            <a:r>
              <a:rPr lang="cs-CZ" sz="1600" dirty="0"/>
              <a:t> </a:t>
            </a:r>
            <a:r>
              <a:rPr lang="cs-CZ" sz="1600" dirty="0" err="1"/>
              <a:t>genres</a:t>
            </a:r>
            <a:r>
              <a:rPr lang="cs-CZ" sz="1600" dirty="0"/>
              <a:t> (</a:t>
            </a:r>
            <a:r>
              <a:rPr lang="cs-CZ" sz="1600" dirty="0" err="1"/>
              <a:t>multiple</a:t>
            </a:r>
            <a:r>
              <a:rPr lang="cs-CZ" sz="1600" dirty="0"/>
              <a:t> </a:t>
            </a:r>
            <a:r>
              <a:rPr lang="cs-CZ" sz="1600" dirty="0" err="1"/>
              <a:t>confirmation</a:t>
            </a:r>
            <a:r>
              <a:rPr lang="cs-CZ" sz="1600" dirty="0"/>
              <a:t>, </a:t>
            </a:r>
            <a:r>
              <a:rPr lang="cs-CZ" sz="1600" dirty="0" err="1"/>
              <a:t>enough</a:t>
            </a:r>
            <a:r>
              <a:rPr lang="cs-CZ" sz="1600" dirty="0"/>
              <a:t> data)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Learned</a:t>
            </a:r>
            <a:r>
              <a:rPr lang="cs-CZ" sz="1600" dirty="0"/>
              <a:t> (</a:t>
            </a:r>
            <a:r>
              <a:rPr lang="cs-CZ" sz="1600" dirty="0" err="1"/>
              <a:t>confirmed</a:t>
            </a:r>
            <a:r>
              <a:rPr lang="cs-CZ" sz="1600" dirty="0"/>
              <a:t>) </a:t>
            </a:r>
            <a:r>
              <a:rPr lang="cs-CZ" sz="1600" dirty="0" err="1"/>
              <a:t>preferences</a:t>
            </a:r>
            <a:r>
              <a:rPr lang="cs-CZ" sz="1600" dirty="0"/>
              <a:t> </a:t>
            </a:r>
            <a:r>
              <a:rPr lang="cs-CZ" sz="1600" dirty="0" err="1"/>
              <a:t>towards</a:t>
            </a:r>
            <a:r>
              <a:rPr lang="cs-CZ" sz="1600" dirty="0"/>
              <a:t> </a:t>
            </a:r>
            <a:r>
              <a:rPr lang="cs-CZ" sz="1600" dirty="0" err="1"/>
              <a:t>other</a:t>
            </a:r>
            <a:r>
              <a:rPr lang="cs-CZ" sz="1600" dirty="0"/>
              <a:t> </a:t>
            </a:r>
            <a:r>
              <a:rPr lang="cs-CZ" sz="1600" dirty="0" err="1"/>
              <a:t>named</a:t>
            </a:r>
            <a:r>
              <a:rPr lang="cs-CZ" sz="1600" dirty="0"/>
              <a:t> </a:t>
            </a:r>
            <a:r>
              <a:rPr lang="cs-CZ" sz="1600" dirty="0" err="1"/>
              <a:t>entities</a:t>
            </a:r>
            <a:r>
              <a:rPr lang="cs-CZ" sz="1600" dirty="0"/>
              <a:t> (</a:t>
            </a:r>
            <a:r>
              <a:rPr lang="cs-CZ" sz="1600" dirty="0" err="1"/>
              <a:t>actor</a:t>
            </a:r>
            <a:r>
              <a:rPr lang="cs-CZ" sz="1600" dirty="0"/>
              <a:t>, </a:t>
            </a:r>
            <a:r>
              <a:rPr lang="cs-CZ" sz="1600" dirty="0" err="1"/>
              <a:t>director</a:t>
            </a:r>
            <a:r>
              <a:rPr lang="cs-CZ" sz="1600" dirty="0"/>
              <a:t>)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List-</a:t>
            </a:r>
            <a:r>
              <a:rPr lang="cs-CZ" sz="1600" dirty="0" err="1"/>
              <a:t>wise</a:t>
            </a:r>
            <a:r>
              <a:rPr lang="cs-CZ" sz="1600" dirty="0"/>
              <a:t> </a:t>
            </a:r>
            <a:r>
              <a:rPr lang="cs-CZ" sz="1600" dirty="0" err="1"/>
              <a:t>preferences</a:t>
            </a:r>
            <a:r>
              <a:rPr lang="cs-CZ" sz="1600" dirty="0"/>
              <a:t> (Y </a:t>
            </a:r>
            <a:r>
              <a:rPr lang="cs-CZ" sz="1600" dirty="0" err="1"/>
              <a:t>was</a:t>
            </a:r>
            <a:r>
              <a:rPr lang="cs-CZ" sz="1600" dirty="0"/>
              <a:t> </a:t>
            </a:r>
            <a:r>
              <a:rPr lang="cs-CZ" sz="1600" dirty="0" err="1"/>
              <a:t>selected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results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XYWZ)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Remember</a:t>
            </a:r>
            <a:r>
              <a:rPr lang="cs-CZ" sz="1400" dirty="0"/>
              <a:t> </a:t>
            </a:r>
            <a:r>
              <a:rPr lang="cs-CZ" sz="1400" dirty="0" err="1"/>
              <a:t>impressions</a:t>
            </a:r>
            <a:r>
              <a:rPr lang="cs-CZ" sz="1400" dirty="0"/>
              <a:t>, not just </a:t>
            </a:r>
            <a:r>
              <a:rPr lang="cs-CZ" sz="1400" dirty="0" err="1"/>
              <a:t>usage</a:t>
            </a:r>
            <a:endParaRPr lang="cs-CZ" sz="1400" dirty="0"/>
          </a:p>
          <a:p>
            <a:pPr lvl="1">
              <a:lnSpc>
                <a:spcPct val="90000"/>
              </a:lnSpc>
            </a:pPr>
            <a:endParaRPr lang="cs-CZ" sz="1400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1407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1"/>
            <a:ext cx="10837336" cy="477362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800" b="1" dirty="0"/>
              <a:t>(Food) </a:t>
            </a:r>
            <a:r>
              <a:rPr lang="cs-CZ" sz="1800" b="1" dirty="0" err="1"/>
              <a:t>Recipes</a:t>
            </a:r>
            <a:r>
              <a:rPr lang="cs-CZ" sz="1800" b="1" dirty="0"/>
              <a:t> </a:t>
            </a:r>
            <a:r>
              <a:rPr lang="cs-CZ" sz="1800" b="1" dirty="0" err="1"/>
              <a:t>recommendation</a:t>
            </a:r>
            <a:r>
              <a:rPr lang="cs-CZ" sz="1800" b="1" dirty="0"/>
              <a:t>:</a:t>
            </a:r>
          </a:p>
          <a:p>
            <a:pPr>
              <a:lnSpc>
                <a:spcPct val="90000"/>
              </a:lnSpc>
            </a:pPr>
            <a:r>
              <a:rPr lang="cs-CZ" sz="1800" b="1" dirty="0" err="1"/>
              <a:t>Task</a:t>
            </a:r>
            <a:r>
              <a:rPr lang="cs-CZ" sz="1800" b="1" dirty="0"/>
              <a:t>: </a:t>
            </a:r>
            <a:r>
              <a:rPr lang="cs-CZ" sz="1800" b="1" dirty="0" err="1"/>
              <a:t>help</a:t>
            </a:r>
            <a:r>
              <a:rPr lang="cs-CZ" sz="1800" b="1" dirty="0"/>
              <a:t> to </a:t>
            </a:r>
            <a:r>
              <a:rPr lang="cs-CZ" sz="1800" b="1" dirty="0" err="1"/>
              <a:t>decide</a:t>
            </a:r>
            <a:r>
              <a:rPr lang="cs-CZ" sz="1800" b="1" dirty="0"/>
              <a:t> </a:t>
            </a:r>
            <a:r>
              <a:rPr lang="cs-CZ" sz="1800" b="1" dirty="0" err="1"/>
              <a:t>what</a:t>
            </a:r>
            <a:r>
              <a:rPr lang="cs-CZ" sz="1800" b="1" dirty="0"/>
              <a:t> to </a:t>
            </a:r>
            <a:r>
              <a:rPr lang="cs-CZ" sz="1800" b="1" dirty="0" err="1"/>
              <a:t>cook</a:t>
            </a:r>
            <a:endParaRPr lang="cs-CZ" sz="1800" b="1" dirty="0"/>
          </a:p>
          <a:p>
            <a:pPr lvl="1">
              <a:lnSpc>
                <a:spcPct val="80000"/>
              </a:lnSpc>
            </a:pPr>
            <a:r>
              <a:rPr lang="cs-CZ" dirty="0"/>
              <a:t>How to use UP: </a:t>
            </a:r>
            <a:r>
              <a:rPr lang="cs-CZ" b="1" dirty="0" err="1"/>
              <a:t>personalized</a:t>
            </a:r>
            <a:r>
              <a:rPr lang="cs-CZ" b="1" dirty="0"/>
              <a:t> </a:t>
            </a:r>
            <a:r>
              <a:rPr lang="cs-CZ" b="1" dirty="0" err="1"/>
              <a:t>searching</a:t>
            </a:r>
            <a:r>
              <a:rPr lang="cs-CZ" b="1" dirty="0"/>
              <a:t>, front-</a:t>
            </a:r>
            <a:r>
              <a:rPr lang="cs-CZ" b="1" dirty="0" err="1"/>
              <a:t>page</a:t>
            </a:r>
            <a:r>
              <a:rPr lang="cs-CZ" b="1" dirty="0"/>
              <a:t> </a:t>
            </a:r>
            <a:r>
              <a:rPr lang="cs-CZ" b="1" dirty="0" err="1"/>
              <a:t>recommendation</a:t>
            </a:r>
            <a:endParaRPr lang="cs-CZ" dirty="0"/>
          </a:p>
          <a:p>
            <a:pPr marL="0" indent="0">
              <a:lnSpc>
                <a:spcPct val="90000"/>
              </a:lnSpc>
              <a:buNone/>
            </a:pPr>
            <a:r>
              <a:rPr lang="cs-CZ" dirty="0"/>
              <a:t>Basic model </a:t>
            </a:r>
            <a:r>
              <a:rPr lang="cs-CZ" dirty="0" err="1"/>
              <a:t>of</a:t>
            </a:r>
            <a:r>
              <a:rPr lang="cs-CZ" dirty="0"/>
              <a:t> UP: 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Preferences</a:t>
            </a:r>
            <a:r>
              <a:rPr lang="cs-CZ" sz="1600" dirty="0"/>
              <a:t> on </a:t>
            </a:r>
            <a:r>
              <a:rPr lang="cs-CZ" sz="1600" dirty="0" err="1"/>
              <a:t>recipes</a:t>
            </a:r>
            <a:r>
              <a:rPr lang="cs-CZ" sz="1600" dirty="0"/>
              <a:t> (</a:t>
            </a:r>
            <a:r>
              <a:rPr lang="cs-CZ" sz="1600" dirty="0" err="1"/>
              <a:t>likes</a:t>
            </a:r>
            <a:r>
              <a:rPr lang="cs-CZ" sz="1600" dirty="0"/>
              <a:t>, </a:t>
            </a:r>
            <a:r>
              <a:rPr lang="cs-CZ" sz="1600" dirty="0" err="1"/>
              <a:t>add</a:t>
            </a:r>
            <a:r>
              <a:rPr lang="cs-CZ" sz="1600" dirty="0"/>
              <a:t> to list, </a:t>
            </a:r>
            <a:r>
              <a:rPr lang="cs-CZ" sz="1600" dirty="0" err="1"/>
              <a:t>reading</a:t>
            </a:r>
            <a:r>
              <a:rPr lang="cs-CZ" sz="1600" dirty="0"/>
              <a:t> </a:t>
            </a:r>
            <a:r>
              <a:rPr lang="cs-CZ" sz="1600" dirty="0" err="1"/>
              <a:t>sufficiently</a:t>
            </a:r>
            <a:r>
              <a:rPr lang="cs-CZ" sz="1600" dirty="0"/>
              <a:t> long)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Preferences</a:t>
            </a:r>
            <a:r>
              <a:rPr lang="cs-CZ" sz="1600" dirty="0"/>
              <a:t> on </a:t>
            </a:r>
            <a:r>
              <a:rPr lang="cs-CZ" sz="1600" dirty="0" err="1"/>
              <a:t>ingredients</a:t>
            </a:r>
            <a:r>
              <a:rPr lang="cs-CZ" sz="1600" dirty="0"/>
              <a:t> (</a:t>
            </a:r>
            <a:r>
              <a:rPr lang="cs-CZ" sz="1600" dirty="0" err="1"/>
              <a:t>search</a:t>
            </a:r>
            <a:r>
              <a:rPr lang="cs-CZ" sz="1600" dirty="0"/>
              <a:t> </a:t>
            </a:r>
            <a:r>
              <a:rPr lang="cs-CZ" sz="1600" dirty="0" err="1"/>
              <a:t>count</a:t>
            </a:r>
            <a:r>
              <a:rPr lang="cs-CZ" sz="1600" dirty="0"/>
              <a:t>, </a:t>
            </a:r>
            <a:r>
              <a:rPr lang="cs-CZ" sz="1600" dirty="0" err="1"/>
              <a:t>contained</a:t>
            </a:r>
            <a:r>
              <a:rPr lang="cs-CZ" sz="1600" dirty="0"/>
              <a:t> in </a:t>
            </a:r>
            <a:r>
              <a:rPr lang="cs-CZ" sz="1600" dirty="0" err="1"/>
              <a:t>prefered</a:t>
            </a:r>
            <a:r>
              <a:rPr lang="cs-CZ" sz="1600" dirty="0"/>
              <a:t> </a:t>
            </a:r>
            <a:r>
              <a:rPr lang="cs-CZ" sz="1600" dirty="0" err="1"/>
              <a:t>recipes</a:t>
            </a:r>
            <a:r>
              <a:rPr lang="cs-CZ" sz="1600" dirty="0"/>
              <a:t>, </a:t>
            </a:r>
            <a:r>
              <a:rPr lang="cs-CZ" sz="1600" dirty="0" err="1"/>
              <a:t>confirmation</a:t>
            </a:r>
            <a:r>
              <a:rPr lang="cs-CZ" sz="1600" dirty="0"/>
              <a:t>?)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Ingredients</a:t>
            </a:r>
            <a:r>
              <a:rPr lang="cs-CZ" sz="1400" dirty="0"/>
              <a:t> </a:t>
            </a:r>
            <a:r>
              <a:rPr lang="cs-CZ" sz="1400" dirty="0" err="1"/>
              <a:t>granularity</a:t>
            </a:r>
            <a:r>
              <a:rPr lang="cs-CZ" sz="1400" dirty="0"/>
              <a:t>?</a:t>
            </a:r>
          </a:p>
          <a:p>
            <a:pPr lvl="1">
              <a:lnSpc>
                <a:spcPct val="90000"/>
              </a:lnSpc>
            </a:pPr>
            <a:endParaRPr lang="cs-CZ" sz="14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600" dirty="0" err="1"/>
              <a:t>Enhancements</a:t>
            </a:r>
            <a:r>
              <a:rPr lang="cs-CZ" sz="1600" dirty="0"/>
              <a:t>: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Learned</a:t>
            </a:r>
            <a:r>
              <a:rPr lang="cs-CZ" sz="1600" dirty="0"/>
              <a:t> </a:t>
            </a:r>
            <a:r>
              <a:rPr lang="cs-CZ" sz="1600" dirty="0" err="1"/>
              <a:t>preferences</a:t>
            </a:r>
            <a:r>
              <a:rPr lang="cs-CZ" sz="1600" dirty="0"/>
              <a:t> </a:t>
            </a:r>
            <a:r>
              <a:rPr lang="cs-CZ" sz="1600" dirty="0" err="1"/>
              <a:t>towards</a:t>
            </a:r>
            <a:r>
              <a:rPr lang="cs-CZ" sz="1600" dirty="0"/>
              <a:t> </a:t>
            </a:r>
            <a:r>
              <a:rPr lang="cs-CZ" sz="1600" dirty="0" err="1"/>
              <a:t>tags</a:t>
            </a:r>
            <a:r>
              <a:rPr lang="cs-CZ" sz="1600" dirty="0"/>
              <a:t> &amp; </a:t>
            </a:r>
            <a:r>
              <a:rPr lang="cs-CZ" sz="1600" dirty="0" err="1"/>
              <a:t>attributes</a:t>
            </a:r>
            <a:r>
              <a:rPr lang="cs-CZ" sz="1600" dirty="0"/>
              <a:t> 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Verify</a:t>
            </a:r>
            <a:r>
              <a:rPr lang="cs-CZ" sz="1400" dirty="0"/>
              <a:t> on a </a:t>
            </a:r>
            <a:r>
              <a:rPr lang="cs-CZ" sz="1400" dirty="0" err="1"/>
              <a:t>well-known</a:t>
            </a:r>
            <a:r>
              <a:rPr lang="cs-CZ" sz="1400" dirty="0"/>
              <a:t> </a:t>
            </a:r>
            <a:r>
              <a:rPr lang="cs-CZ" sz="1400" dirty="0" err="1"/>
              <a:t>subset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users</a:t>
            </a:r>
            <a:r>
              <a:rPr lang="cs-CZ" sz="1400" dirty="0"/>
              <a:t> (</a:t>
            </a:r>
            <a:r>
              <a:rPr lang="cs-CZ" sz="1400" dirty="0" err="1"/>
              <a:t>RecSys</a:t>
            </a:r>
            <a:r>
              <a:rPr lang="cs-CZ" sz="1400" dirty="0"/>
              <a:t> OPS)</a:t>
            </a:r>
          </a:p>
          <a:p>
            <a:pPr>
              <a:lnSpc>
                <a:spcPct val="90000"/>
              </a:lnSpc>
            </a:pPr>
            <a:r>
              <a:rPr lang="cs-CZ" sz="1600" dirty="0"/>
              <a:t>Best </a:t>
            </a:r>
            <a:r>
              <a:rPr lang="cs-CZ" sz="1600" dirty="0" err="1"/>
              <a:t>out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similar</a:t>
            </a:r>
            <a:r>
              <a:rPr lang="cs-CZ" sz="1600" dirty="0"/>
              <a:t> </a:t>
            </a:r>
            <a:r>
              <a:rPr lang="cs-CZ" sz="1600" dirty="0" err="1"/>
              <a:t>choices</a:t>
            </a:r>
            <a:endParaRPr lang="cs-CZ" sz="1600" dirty="0"/>
          </a:p>
          <a:p>
            <a:pPr lvl="1">
              <a:lnSpc>
                <a:spcPct val="90000"/>
              </a:lnSpc>
            </a:pPr>
            <a:r>
              <a:rPr lang="cs-CZ" sz="1400" dirty="0" err="1"/>
              <a:t>Which</a:t>
            </a:r>
            <a:r>
              <a:rPr lang="cs-CZ" sz="1400" dirty="0"/>
              <a:t> </a:t>
            </a:r>
            <a:r>
              <a:rPr lang="cs-CZ" sz="1400" dirty="0" err="1"/>
              <a:t>goulash</a:t>
            </a:r>
            <a:r>
              <a:rPr lang="cs-CZ" sz="1400" dirty="0"/>
              <a:t> </a:t>
            </a:r>
            <a:r>
              <a:rPr lang="cs-CZ" sz="1400" dirty="0" err="1"/>
              <a:t>does</a:t>
            </a:r>
            <a:r>
              <a:rPr lang="cs-CZ" sz="1400" dirty="0"/>
              <a:t> </a:t>
            </a:r>
            <a:r>
              <a:rPr lang="cs-CZ" sz="1400" dirty="0" err="1"/>
              <a:t>the</a:t>
            </a:r>
            <a:r>
              <a:rPr lang="cs-CZ" sz="1400" dirty="0"/>
              <a:t> user </a:t>
            </a:r>
            <a:r>
              <a:rPr lang="cs-CZ" sz="1400" dirty="0" err="1"/>
              <a:t>prefer</a:t>
            </a:r>
            <a:r>
              <a:rPr lang="cs-CZ" sz="1400" dirty="0"/>
              <a:t>? </a:t>
            </a:r>
            <a:r>
              <a:rPr lang="cs-CZ" sz="1400" dirty="0" err="1"/>
              <a:t>Would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</a:t>
            </a:r>
            <a:r>
              <a:rPr lang="cs-CZ" sz="1400" dirty="0" err="1"/>
              <a:t>say</a:t>
            </a:r>
            <a:r>
              <a:rPr lang="cs-CZ" sz="1400" dirty="0"/>
              <a:t> </a:t>
            </a:r>
            <a:r>
              <a:rPr lang="cs-CZ" sz="1400" dirty="0" err="1"/>
              <a:t>something</a:t>
            </a:r>
            <a:r>
              <a:rPr lang="cs-CZ" sz="1400" dirty="0"/>
              <a:t> more </a:t>
            </a:r>
            <a:r>
              <a:rPr lang="cs-CZ" sz="1400" dirty="0" err="1"/>
              <a:t>generic</a:t>
            </a:r>
            <a:r>
              <a:rPr lang="cs-CZ" sz="1400" dirty="0"/>
              <a:t> </a:t>
            </a:r>
            <a:r>
              <a:rPr lang="cs-CZ" sz="1400" dirty="0" err="1"/>
              <a:t>about</a:t>
            </a:r>
            <a:r>
              <a:rPr lang="cs-CZ" sz="1400" dirty="0"/>
              <a:t> </a:t>
            </a:r>
            <a:r>
              <a:rPr lang="cs-CZ" sz="1400" dirty="0" err="1"/>
              <a:t>him</a:t>
            </a:r>
            <a:r>
              <a:rPr lang="cs-CZ" sz="1400" dirty="0"/>
              <a:t>/her?</a:t>
            </a:r>
          </a:p>
          <a:p>
            <a:pPr>
              <a:lnSpc>
                <a:spcPct val="90000"/>
              </a:lnSpc>
            </a:pPr>
            <a:r>
              <a:rPr lang="cs-CZ" sz="1600" dirty="0" err="1"/>
              <a:t>Should</a:t>
            </a:r>
            <a:r>
              <a:rPr lang="cs-CZ" sz="1600" dirty="0"/>
              <a:t> </a:t>
            </a:r>
            <a:r>
              <a:rPr lang="cs-CZ" sz="1600" dirty="0" err="1"/>
              <a:t>we</a:t>
            </a:r>
            <a:r>
              <a:rPr lang="cs-CZ" sz="1600" dirty="0"/>
              <a:t> </a:t>
            </a:r>
            <a:r>
              <a:rPr lang="cs-CZ" sz="1600" dirty="0" err="1"/>
              <a:t>allow</a:t>
            </a:r>
            <a:r>
              <a:rPr lang="cs-CZ" sz="1600" dirty="0"/>
              <a:t> </a:t>
            </a:r>
            <a:r>
              <a:rPr lang="cs-CZ" sz="1600" dirty="0" err="1"/>
              <a:t>users</a:t>
            </a:r>
            <a:r>
              <a:rPr lang="cs-CZ" sz="1600" dirty="0"/>
              <a:t> to </a:t>
            </a:r>
            <a:r>
              <a:rPr lang="cs-CZ" sz="1600" dirty="0" err="1"/>
              <a:t>further</a:t>
            </a:r>
            <a:r>
              <a:rPr lang="cs-CZ" sz="1600" dirty="0"/>
              <a:t> </a:t>
            </a:r>
            <a:r>
              <a:rPr lang="cs-CZ" sz="1600" dirty="0" err="1"/>
              <a:t>refine</a:t>
            </a:r>
            <a:r>
              <a:rPr lang="cs-CZ" sz="1600" dirty="0"/>
              <a:t> </a:t>
            </a:r>
            <a:r>
              <a:rPr lang="cs-CZ" sz="1600" dirty="0" err="1"/>
              <a:t>recommendations</a:t>
            </a:r>
            <a:r>
              <a:rPr lang="cs-CZ" sz="1600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sz="1400" dirty="0" err="1"/>
              <a:t>Faceted</a:t>
            </a:r>
            <a:r>
              <a:rPr lang="cs-CZ" sz="1400" dirty="0"/>
              <a:t> </a:t>
            </a:r>
            <a:r>
              <a:rPr lang="cs-CZ" sz="1400" dirty="0" err="1"/>
              <a:t>recommendations</a:t>
            </a:r>
            <a:r>
              <a:rPr lang="cs-CZ" sz="1400" dirty="0"/>
              <a:t> (</a:t>
            </a:r>
            <a:r>
              <a:rPr lang="cs-CZ" sz="1400" dirty="0">
                <a:hlinkClick r:id="rId2"/>
              </a:rPr>
              <a:t>https://www.researchgate.net/</a:t>
            </a:r>
            <a:r>
              <a:rPr lang="cs-CZ" sz="1400" dirty="0" err="1">
                <a:hlinkClick r:id="rId2"/>
              </a:rPr>
              <a:t>publication</a:t>
            </a:r>
            <a:r>
              <a:rPr lang="cs-CZ" sz="1400" dirty="0">
                <a:hlinkClick r:id="rId2"/>
              </a:rPr>
              <a:t>/301321425_FeRoSA_A_Faceted_Recommendation_System_for_Scientific_Articles</a:t>
            </a:r>
            <a:r>
              <a:rPr lang="cs-CZ" sz="1400" dirty="0"/>
              <a:t>)</a:t>
            </a:r>
          </a:p>
          <a:p>
            <a:pPr lvl="2">
              <a:lnSpc>
                <a:spcPct val="90000"/>
              </a:lnSpc>
            </a:pPr>
            <a:endParaRPr lang="cs-CZ" sz="1200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82196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model UP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671782"/>
            <a:ext cx="8933011" cy="4369576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cs-CZ" sz="1800" b="1" dirty="0"/>
              <a:t>Group music </a:t>
            </a:r>
            <a:r>
              <a:rPr lang="cs-CZ" sz="1800" b="1" dirty="0" err="1"/>
              <a:t>recommendation</a:t>
            </a:r>
            <a:r>
              <a:rPr lang="cs-CZ" sz="1800" b="1" dirty="0"/>
              <a:t>:</a:t>
            </a:r>
          </a:p>
          <a:p>
            <a:pPr lvl="0">
              <a:lnSpc>
                <a:spcPct val="90000"/>
              </a:lnSpc>
            </a:pPr>
            <a:r>
              <a:rPr lang="cs-CZ" sz="1800" b="1" dirty="0" err="1"/>
              <a:t>Task</a:t>
            </a:r>
            <a:r>
              <a:rPr lang="cs-CZ" sz="1800" b="1" dirty="0"/>
              <a:t>: </a:t>
            </a:r>
            <a:r>
              <a:rPr lang="cs-CZ" sz="1800" b="1" dirty="0" err="1"/>
              <a:t>create</a:t>
            </a:r>
            <a:r>
              <a:rPr lang="cs-CZ" sz="1800" b="1" dirty="0"/>
              <a:t> a background music </a:t>
            </a:r>
            <a:r>
              <a:rPr lang="cs-CZ" sz="1800" b="1" dirty="0" err="1"/>
              <a:t>playlist</a:t>
            </a:r>
            <a:r>
              <a:rPr lang="cs-CZ" sz="1800" b="1" dirty="0"/>
              <a:t> </a:t>
            </a:r>
            <a:r>
              <a:rPr lang="cs-CZ" sz="1800" b="1" dirty="0" err="1"/>
              <a:t>for</a:t>
            </a:r>
            <a:r>
              <a:rPr lang="cs-CZ" sz="1800" b="1" dirty="0"/>
              <a:t> </a:t>
            </a:r>
            <a:r>
              <a:rPr lang="cs-CZ" sz="1800" b="1" dirty="0" err="1"/>
              <a:t>an</a:t>
            </a:r>
            <a:r>
              <a:rPr lang="cs-CZ" sz="1800" b="1" dirty="0"/>
              <a:t> </a:t>
            </a:r>
            <a:r>
              <a:rPr lang="cs-CZ" sz="1800" b="1" dirty="0" err="1"/>
              <a:t>evening</a:t>
            </a:r>
            <a:r>
              <a:rPr lang="cs-CZ" sz="1800" b="1" dirty="0"/>
              <a:t> </a:t>
            </a:r>
            <a:r>
              <a:rPr lang="cs-CZ" sz="1800" b="1" dirty="0" err="1"/>
              <a:t>with</a:t>
            </a:r>
            <a:r>
              <a:rPr lang="cs-CZ" sz="1800" b="1" dirty="0"/>
              <a:t> </a:t>
            </a:r>
            <a:r>
              <a:rPr lang="cs-CZ" sz="1800" b="1" dirty="0" err="1"/>
              <a:t>friends</a:t>
            </a:r>
            <a:endParaRPr lang="cs-CZ" b="1" dirty="0"/>
          </a:p>
          <a:p>
            <a:pPr lvl="0">
              <a:lnSpc>
                <a:spcPct val="90000"/>
              </a:lnSpc>
            </a:pPr>
            <a:r>
              <a:rPr lang="cs-CZ" sz="1700" dirty="0"/>
              <a:t>How to </a:t>
            </a:r>
            <a:r>
              <a:rPr lang="cs-CZ" sz="1700" dirty="0" err="1"/>
              <a:t>utilize</a:t>
            </a:r>
            <a:r>
              <a:rPr lang="cs-CZ" sz="1700" dirty="0"/>
              <a:t> </a:t>
            </a:r>
            <a:r>
              <a:rPr lang="cs-CZ" sz="1700" dirty="0" err="1"/>
              <a:t>it</a:t>
            </a:r>
            <a:r>
              <a:rPr lang="cs-CZ" sz="1700" dirty="0"/>
              <a:t>: </a:t>
            </a:r>
            <a:r>
              <a:rPr lang="cs-CZ" sz="1700" dirty="0" err="1"/>
              <a:t>fairness-aware</a:t>
            </a:r>
            <a:r>
              <a:rPr lang="cs-CZ" sz="1700" dirty="0"/>
              <a:t> </a:t>
            </a:r>
            <a:r>
              <a:rPr lang="cs-CZ" sz="1700" dirty="0" err="1"/>
              <a:t>playlist</a:t>
            </a:r>
            <a:r>
              <a:rPr lang="cs-CZ" sz="1700" dirty="0"/>
              <a:t> </a:t>
            </a:r>
            <a:r>
              <a:rPr lang="cs-CZ" sz="1700" dirty="0" err="1"/>
              <a:t>construction</a:t>
            </a:r>
            <a:endParaRPr lang="cs-CZ" sz="1700" dirty="0"/>
          </a:p>
          <a:p>
            <a:pPr lvl="0">
              <a:lnSpc>
                <a:spcPct val="90000"/>
              </a:lnSpc>
            </a:pPr>
            <a:endParaRPr lang="cs-CZ" sz="1500" dirty="0"/>
          </a:p>
          <a:p>
            <a:pPr lvl="0">
              <a:lnSpc>
                <a:spcPct val="90000"/>
              </a:lnSpc>
            </a:pPr>
            <a:r>
              <a:rPr lang="cs-CZ" sz="1500" dirty="0" err="1"/>
              <a:t>Individual</a:t>
            </a:r>
            <a:r>
              <a:rPr lang="cs-CZ" sz="1500" dirty="0"/>
              <a:t> preference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Track -&gt; Album -&gt; </a:t>
            </a:r>
            <a:r>
              <a:rPr lang="cs-CZ" sz="1300" dirty="0" err="1"/>
              <a:t>Artist</a:t>
            </a:r>
            <a:r>
              <a:rPr lang="cs-CZ" sz="1300" dirty="0"/>
              <a:t> (</a:t>
            </a:r>
            <a:r>
              <a:rPr lang="cs-CZ" sz="1300" dirty="0" err="1"/>
              <a:t>playcount</a:t>
            </a:r>
            <a:r>
              <a:rPr lang="cs-CZ" sz="1300" dirty="0"/>
              <a:t>, play </a:t>
            </a:r>
            <a:r>
              <a:rPr lang="cs-CZ" sz="1300" dirty="0" err="1"/>
              <a:t>from</a:t>
            </a:r>
            <a:r>
              <a:rPr lang="cs-CZ" sz="1300" dirty="0"/>
              <a:t> </a:t>
            </a:r>
            <a:r>
              <a:rPr lang="cs-CZ" sz="1300" dirty="0" err="1"/>
              <a:t>search</a:t>
            </a:r>
            <a:r>
              <a:rPr lang="cs-CZ" sz="1300" dirty="0"/>
              <a:t>, </a:t>
            </a:r>
            <a:r>
              <a:rPr lang="cs-CZ" sz="1300" dirty="0" err="1"/>
              <a:t>likes</a:t>
            </a:r>
            <a:r>
              <a:rPr lang="cs-CZ" sz="13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1300" dirty="0"/>
              <a:t>Maybe, preferred sequences (low-level audio analysis, but probably not </a:t>
            </a:r>
            <a:r>
              <a:rPr lang="cs-CZ" sz="1300" dirty="0" smtClean="0"/>
              <a:t>for individual users)</a:t>
            </a:r>
            <a:endParaRPr lang="cs-CZ" sz="1300" dirty="0"/>
          </a:p>
          <a:p>
            <a:pPr>
              <a:lnSpc>
                <a:spcPct val="90000"/>
              </a:lnSpc>
            </a:pPr>
            <a:endParaRPr lang="cs-CZ" sz="1500" dirty="0"/>
          </a:p>
          <a:p>
            <a:pPr>
              <a:lnSpc>
                <a:spcPct val="90000"/>
              </a:lnSpc>
            </a:pPr>
            <a:r>
              <a:rPr lang="cs-CZ" sz="1500" dirty="0"/>
              <a:t>Group </a:t>
            </a:r>
            <a:r>
              <a:rPr lang="cs-CZ" sz="1500" dirty="0" err="1"/>
              <a:t>preferences</a:t>
            </a:r>
            <a:endParaRPr lang="cs-CZ" sz="1500" dirty="0"/>
          </a:p>
          <a:p>
            <a:pPr lvl="1">
              <a:lnSpc>
                <a:spcPct val="90000"/>
              </a:lnSpc>
            </a:pPr>
            <a:r>
              <a:rPr lang="cs-CZ" sz="1300" dirty="0" err="1"/>
              <a:t>Playlist</a:t>
            </a:r>
            <a:r>
              <a:rPr lang="cs-CZ" sz="1300" dirty="0"/>
              <a:t> </a:t>
            </a:r>
            <a:r>
              <a:rPr lang="cs-CZ" sz="1300" dirty="0" err="1"/>
              <a:t>modifications</a:t>
            </a:r>
            <a:endParaRPr lang="cs-CZ" sz="1300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620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/>
              <a:t>User preference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3333"/>
                </a:solidFill>
                <a:latin typeface="Tahoma" pitchFamily="34"/>
              </a:rPr>
              <a:t>What is User Preference</a:t>
            </a:r>
            <a:r>
              <a:rPr lang="cs-CZ" b="1" dirty="0">
                <a:solidFill>
                  <a:srgbClr val="333333"/>
                </a:solidFill>
                <a:latin typeface="Tahoma" pitchFamily="34"/>
              </a:rPr>
              <a:t>?</a:t>
            </a:r>
            <a:endParaRPr lang="en-US" b="1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[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IGI-</a:t>
            </a:r>
            <a:r>
              <a:rPr lang="cs-CZ" dirty="0" err="1">
                <a:solidFill>
                  <a:srgbClr val="3366CC"/>
                </a:solidFill>
                <a:latin typeface="Arial" pitchFamily="34"/>
              </a:rPr>
              <a:t>global</a:t>
            </a:r>
            <a:r>
              <a:rPr lang="cs-CZ" dirty="0">
                <a:solidFill>
                  <a:srgbClr val="3366CC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66CC"/>
                </a:solidFill>
                <a:latin typeface="Arial" pitchFamily="34"/>
              </a:rPr>
              <a:t>dictionary</a:t>
            </a:r>
            <a:r>
              <a:rPr lang="cs-CZ" dirty="0"/>
              <a:t>] 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A soft requirement provided by 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user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s, in addition to a query, to reflect a </a:t>
            </a:r>
            <a:r>
              <a:rPr lang="en-US" b="1" dirty="0">
                <a:solidFill>
                  <a:srgbClr val="333333"/>
                </a:solidFill>
                <a:latin typeface="Arial" pitchFamily="34"/>
              </a:rPr>
              <a:t>wish</a:t>
            </a:r>
            <a:r>
              <a:rPr lang="en-US" dirty="0">
                <a:solidFill>
                  <a:srgbClr val="333333"/>
                </a:solidFill>
                <a:latin typeface="Arial" pitchFamily="34"/>
              </a:rPr>
              <a:t>. It influences the querying process by causing some results to be favored.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1"/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Why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/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where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to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utilize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(UP)?</a:t>
            </a:r>
          </a:p>
          <a:p>
            <a:pPr lvl="1"/>
            <a:r>
              <a:rPr lang="cs-CZ" dirty="0">
                <a:solidFill>
                  <a:srgbClr val="0070C0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/express UP? How to model UP?</a:t>
            </a:r>
          </a:p>
          <a:p>
            <a:pPr lvl="1"/>
            <a:r>
              <a:rPr lang="cs-CZ" dirty="0">
                <a:solidFill>
                  <a:srgbClr val="0070C0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learn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UP / interpret user</a:t>
            </a:r>
            <a:r>
              <a:rPr lang="en-US" dirty="0">
                <a:solidFill>
                  <a:srgbClr val="0070C0"/>
                </a:solidFill>
                <a:latin typeface="Arial" pitchFamily="34"/>
              </a:rPr>
              <a:t>’s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feedback?</a:t>
            </a:r>
          </a:p>
          <a:p>
            <a:pPr lvl="1"/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What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to do </a:t>
            </a:r>
            <a:r>
              <a:rPr lang="cs-CZ" dirty="0" err="1">
                <a:solidFill>
                  <a:srgbClr val="0070C0"/>
                </a:solidFill>
                <a:latin typeface="Arial" pitchFamily="34"/>
              </a:rPr>
              <a:t>with</a:t>
            </a:r>
            <a:r>
              <a:rPr lang="cs-CZ" dirty="0">
                <a:solidFill>
                  <a:srgbClr val="0070C0"/>
                </a:solidFill>
                <a:latin typeface="Arial" pitchFamily="34"/>
              </a:rPr>
              <a:t> UP?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8556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2" y="2160590"/>
            <a:ext cx="8912145" cy="3880768"/>
          </a:xfrm>
        </p:spPr>
        <p:txBody>
          <a:bodyPr/>
          <a:lstStyle/>
          <a:p>
            <a:r>
              <a:rPr lang="cs-CZ" b="1" dirty="0"/>
              <a:t>[WIKI] </a:t>
            </a:r>
            <a:r>
              <a:rPr lang="en-US" b="1" dirty="0"/>
              <a:t>Preference elicitation</a:t>
            </a:r>
            <a:r>
              <a:rPr lang="en-US" dirty="0"/>
              <a:t> refers to the problem of developing a </a:t>
            </a:r>
            <a:r>
              <a:rPr lang="en-US" dirty="0">
                <a:hlinkClick r:id="rId2" tooltip="Decision support system"/>
              </a:rPr>
              <a:t>decision support system</a:t>
            </a:r>
            <a:r>
              <a:rPr lang="en-US" dirty="0"/>
              <a:t> capable of generating </a:t>
            </a:r>
            <a:r>
              <a:rPr lang="en-US" dirty="0">
                <a:hlinkClick r:id="rId3" tooltip="Recommender system"/>
              </a:rPr>
              <a:t>recommendations</a:t>
            </a:r>
            <a:r>
              <a:rPr lang="en-US" dirty="0"/>
              <a:t> to a user, thus assisting in decision making. It is important for such a system to model user's preferences accurately, find hidden preferences and avoid redundancy. </a:t>
            </a:r>
            <a:endParaRPr lang="cs-CZ" dirty="0"/>
          </a:p>
          <a:p>
            <a:r>
              <a:rPr lang="cs-CZ" dirty="0"/>
              <a:t>Not really a definition</a:t>
            </a:r>
          </a:p>
          <a:p>
            <a:r>
              <a:rPr lang="cs-CZ" dirty="0"/>
              <a:t>The process of collecting user preferences to support decision making systems</a:t>
            </a:r>
          </a:p>
          <a:p>
            <a:pPr lvl="1"/>
            <a:r>
              <a:rPr lang="cs-CZ" dirty="0"/>
              <a:t>Often considered w.r.t. restricted meaning of initial preference elicitation</a:t>
            </a:r>
          </a:p>
          <a:p>
            <a:pPr lvl="1"/>
            <a:r>
              <a:rPr lang="cs-CZ" dirty="0" smtClean="0"/>
              <a:t>Usually </a:t>
            </a:r>
            <a:r>
              <a:rPr lang="cs-CZ" dirty="0"/>
              <a:t>restricted to explicit feedback</a:t>
            </a:r>
          </a:p>
          <a:p>
            <a:pPr marL="57150" indent="0">
              <a:buNone/>
            </a:pPr>
            <a:r>
              <a:rPr lang="cs-CZ" dirty="0"/>
              <a:t>Traditional methods (2004):</a:t>
            </a:r>
          </a:p>
          <a:p>
            <a:pPr marL="57150" indent="0">
              <a:buNone/>
            </a:pPr>
            <a:r>
              <a:rPr lang="cs-CZ" sz="1400" dirty="0">
                <a:hlinkClick r:id="rId4"/>
              </a:rPr>
              <a:t>https://citeseerx.ist.psu.edu/viewdoc/download?doi=10.1.1.319.8057&amp;rep=rep1&amp;type=pdf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7785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Additive independence of </a:t>
            </a:r>
            <a:r>
              <a:rPr lang="cs-CZ" dirty="0" smtClean="0"/>
              <a:t>preferences</a:t>
            </a:r>
          </a:p>
          <a:p>
            <a:pPr lvl="1"/>
            <a:r>
              <a:rPr lang="cs-CZ" dirty="0" smtClean="0"/>
              <a:t>Preferences of items is a function of it</a:t>
            </a:r>
            <a:r>
              <a:rPr lang="en-US" dirty="0" smtClean="0"/>
              <a:t>’s features preferences </a:t>
            </a:r>
            <a:r>
              <a:rPr lang="cs-CZ" smtClean="0"/>
              <a:t>(wAVG)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06" y="2937654"/>
            <a:ext cx="5753528" cy="23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1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5887591" cy="3880768"/>
          </a:xfrm>
        </p:spPr>
        <p:txBody>
          <a:bodyPr/>
          <a:lstStyle/>
          <a:p>
            <a:r>
              <a:rPr lang="cs-CZ" dirty="0"/>
              <a:t>Additive independence of preferences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Similar as LMPM – only value functions does not have to be linear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2" y="2515772"/>
            <a:ext cx="5753528" cy="2326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46" y="971061"/>
            <a:ext cx="5743254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47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5887591" cy="4658035"/>
          </a:xfrm>
        </p:spPr>
        <p:txBody>
          <a:bodyPr/>
          <a:lstStyle/>
          <a:p>
            <a:r>
              <a:rPr lang="cs-CZ" dirty="0"/>
              <a:t>Knowledge-based RS with preference elicitation</a:t>
            </a:r>
          </a:p>
          <a:p>
            <a:pPr lvl="1"/>
            <a:r>
              <a:rPr lang="cs-CZ" dirty="0"/>
              <a:t>Start either with known example</a:t>
            </a:r>
          </a:p>
          <a:p>
            <a:pPr lvl="1"/>
            <a:r>
              <a:rPr lang="cs-CZ" dirty="0"/>
              <a:t>Or initial search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71" y="2545471"/>
            <a:ext cx="5609690" cy="2611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995" y="6222131"/>
            <a:ext cx="11113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citeseerx.ist.psu.edu/document?repid=rep1&amp;type=pdf&amp;doi=c0d04f0e00f2204d356234b58fb7368df835d376</a:t>
            </a:r>
            <a:endParaRPr lang="cs-CZ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0829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10905068" cy="465803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https://www.frontiersin.org/articles/10.3389/frobt.2017.00071/full</a:t>
            </a:r>
            <a:r>
              <a:rPr lang="cs-CZ" dirty="0"/>
              <a:t> (Constructive pref. Elicitation)</a:t>
            </a:r>
          </a:p>
          <a:p>
            <a:pPr lvl="1"/>
            <a:r>
              <a:rPr lang="en-US" dirty="0"/>
              <a:t>There exist many types of queries, like lotteries, pairwise or </a:t>
            </a:r>
            <a:r>
              <a:rPr lang="en-US" dirty="0" err="1"/>
              <a:t>setwise</a:t>
            </a:r>
            <a:r>
              <a:rPr lang="en-US" dirty="0"/>
              <a:t> rankings, improvements, which all share the goal of being easy to answer to and as informative as possible. </a:t>
            </a:r>
            <a:endParaRPr lang="cs-CZ" dirty="0"/>
          </a:p>
          <a:p>
            <a:pPr lvl="2"/>
            <a:r>
              <a:rPr lang="cs-CZ" dirty="0"/>
              <a:t>Choice set feedback</a:t>
            </a:r>
          </a:p>
          <a:p>
            <a:pPr lvl="2"/>
            <a:r>
              <a:rPr lang="cs-CZ" dirty="0" smtClean="0"/>
              <a:t>Coactive feedback (how to slightly improve a solution? </a:t>
            </a:r>
          </a:p>
          <a:p>
            <a:pPr lvl="3"/>
            <a:r>
              <a:rPr lang="cs-CZ" dirty="0" smtClean="0"/>
              <a:t>can be done from implicit feedback to some extent (search refinements)</a:t>
            </a:r>
            <a:br>
              <a:rPr lang="cs-CZ" dirty="0" smtClean="0"/>
            </a:br>
            <a:r>
              <a:rPr lang="cs-CZ" dirty="0" smtClean="0">
                <a:hlinkClick r:id="rId3"/>
              </a:rPr>
              <a:t>https://www.jair.org/index.php/jair/article/view/10939</a:t>
            </a:r>
            <a:r>
              <a:rPr lang="cs-CZ" dirty="0" smtClean="0"/>
              <a:t> </a:t>
            </a:r>
          </a:p>
          <a:p>
            <a:pPr lvl="2"/>
            <a:r>
              <a:rPr lang="cs-CZ" dirty="0" smtClean="0"/>
              <a:t>Example critiquing</a:t>
            </a:r>
          </a:p>
          <a:p>
            <a:pPr lvl="1"/>
            <a:r>
              <a:rPr lang="en-US" dirty="0" smtClean="0"/>
              <a:t>Queries </a:t>
            </a:r>
            <a:r>
              <a:rPr lang="en-US" dirty="0"/>
              <a:t>involving comparisons and rankings have come to be predominant in the literature with respect to quantitative evaluations. </a:t>
            </a:r>
            <a:endParaRPr lang="cs-CZ" dirty="0"/>
          </a:p>
          <a:p>
            <a:pPr lvl="1"/>
            <a:r>
              <a:rPr lang="en-US" dirty="0"/>
              <a:t>Indeed, users are typically more confident in providing qualitative judgments like “I prefer configuration </a:t>
            </a:r>
            <a:r>
              <a:rPr lang="en-US" i="1" dirty="0"/>
              <a:t>y</a:t>
            </a:r>
            <a:r>
              <a:rPr lang="en-US" dirty="0"/>
              <a:t> over </a:t>
            </a:r>
            <a:r>
              <a:rPr lang="en-US" i="1" dirty="0"/>
              <a:t>y′</a:t>
            </a:r>
            <a:r>
              <a:rPr lang="en-US" dirty="0"/>
              <a:t>” than in specifying how much they prefer </a:t>
            </a:r>
            <a:r>
              <a:rPr lang="en-US" i="1" dirty="0"/>
              <a:t>y</a:t>
            </a:r>
            <a:r>
              <a:rPr lang="en-US" dirty="0"/>
              <a:t> over </a:t>
            </a:r>
            <a:r>
              <a:rPr lang="en-US" i="1" dirty="0"/>
              <a:t>y′</a:t>
            </a:r>
            <a:r>
              <a:rPr lang="en-US" dirty="0"/>
              <a:t> (</a:t>
            </a:r>
            <a:r>
              <a:rPr lang="en-US" dirty="0" err="1">
                <a:hlinkClick r:id="rId4"/>
              </a:rPr>
              <a:t>Conitzer</a:t>
            </a:r>
            <a:r>
              <a:rPr lang="en-US" dirty="0">
                <a:hlinkClick r:id="rId4"/>
              </a:rPr>
              <a:t>, 2009</a:t>
            </a:r>
            <a:r>
              <a:rPr lang="en-US" dirty="0"/>
              <a:t>; </a:t>
            </a:r>
            <a:r>
              <a:rPr lang="en-US" dirty="0">
                <a:hlinkClick r:id="rId5"/>
              </a:rPr>
              <a:t>Carson and Louviere, 2011</a:t>
            </a:r>
            <a:r>
              <a:rPr lang="en-US" dirty="0"/>
              <a:t>). 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16274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10905068" cy="4658035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https://dl.acm.org/doi/pdf/10.1145/2792838.2796554</a:t>
            </a:r>
            <a:r>
              <a:rPr lang="cs-CZ" dirty="0"/>
              <a:t> (Healthy recipes recommendation)</a:t>
            </a:r>
          </a:p>
          <a:p>
            <a:pPr lvl="1"/>
            <a:r>
              <a:rPr lang="cs-CZ" dirty="0"/>
              <a:t>What was the main cause of your decision</a:t>
            </a:r>
            <a:r>
              <a:rPr lang="cs-CZ" dirty="0" smtClean="0"/>
              <a:t>? (collecting attribute-level preferences)</a:t>
            </a:r>
            <a:endParaRPr lang="cs-CZ" dirty="0"/>
          </a:p>
          <a:p>
            <a:pPr lvl="2"/>
            <a:r>
              <a:rPr lang="cs-CZ" dirty="0"/>
              <a:t>Video: </a:t>
            </a:r>
            <a:r>
              <a:rPr lang="cs-CZ" dirty="0">
                <a:hlinkClick r:id="rId3"/>
              </a:rPr>
              <a:t>https://onedrive.live.com/?authkey=%21ALYePnW0fOCHOUQ&amp;cid=60DC0855E37985A6&amp;id=60DC0855E37985A6%2149418&amp;parId=60DC0855E37985A6%2149101&amp;o=OneUp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Relatively simple tag-based approach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15274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6575345" cy="4658035"/>
          </a:xfrm>
        </p:spPr>
        <p:txBody>
          <a:bodyPr/>
          <a:lstStyle/>
          <a:p>
            <a:r>
              <a:rPr lang="en-US" dirty="0"/>
              <a:t>Choice-based preference elicitation for collaborative filtering recommender systems</a:t>
            </a:r>
            <a:r>
              <a:rPr lang="cs-CZ" dirty="0">
                <a:hlinkClick r:id="rId2"/>
              </a:rPr>
              <a:t/>
            </a:r>
            <a:br>
              <a:rPr lang="cs-CZ" dirty="0">
                <a:hlinkClick r:id="rId2"/>
              </a:rPr>
            </a:br>
            <a:r>
              <a:rPr lang="cs-CZ" dirty="0">
                <a:hlinkClick r:id="rId2"/>
              </a:rPr>
              <a:t>https://dl.acm.org/doi/10.1145/2556288.2557069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Not based on meta-data, but latent factors</a:t>
            </a:r>
          </a:p>
          <a:p>
            <a:pPr lvl="2"/>
            <a:r>
              <a:rPr lang="cs-CZ" dirty="0"/>
              <a:t>„</a:t>
            </a:r>
            <a:r>
              <a:rPr lang="en-US" dirty="0"/>
              <a:t>The basic idea behind our approach is, thus, to use latent item features derived from the rating matrix and request preferences for sets of similar items instead of single items.</a:t>
            </a:r>
            <a:r>
              <a:rPr lang="cs-CZ" dirty="0"/>
              <a:t>“</a:t>
            </a:r>
          </a:p>
          <a:p>
            <a:pPr lvl="2"/>
            <a:r>
              <a:rPr lang="cs-CZ" dirty="0"/>
              <a:t>„</a:t>
            </a:r>
            <a:r>
              <a:rPr lang="en-US" dirty="0"/>
              <a:t>Since the number of interaction steps needed should be minimized, we developed a technique based on latent factors to achieve a maximum information gain with each choice.</a:t>
            </a:r>
            <a:r>
              <a:rPr lang="cs-CZ" dirty="0"/>
              <a:t>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2677" y="1039837"/>
            <a:ext cx="4859676" cy="546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59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Elicitation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5621868" cy="465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Using Groups of Items for Preference Elicitation</a:t>
            </a:r>
            <a:r>
              <a:rPr lang="cs-CZ" dirty="0"/>
              <a:t/>
            </a:r>
            <a:br>
              <a:rPr lang="cs-CZ" dirty="0"/>
            </a:br>
            <a:r>
              <a:rPr lang="en-US" dirty="0"/>
              <a:t> in Recommender Systems</a:t>
            </a:r>
            <a:r>
              <a:rPr lang="cs-CZ" dirty="0">
                <a:hlinkClick r:id="rId2"/>
              </a:rPr>
              <a:t/>
            </a:r>
            <a:br>
              <a:rPr lang="cs-CZ" dirty="0">
                <a:hlinkClick r:id="rId2"/>
              </a:rPr>
            </a:br>
            <a:r>
              <a:rPr lang="cs-CZ" sz="1200" dirty="0">
                <a:hlinkClick r:id="rId3"/>
              </a:rPr>
              <a:t>https://dl.acm.org/doi/pdf/10.1145/2675133.2675210</a:t>
            </a:r>
            <a:endParaRPr lang="cs-CZ" sz="1200" dirty="0"/>
          </a:p>
          <a:p>
            <a:r>
              <a:rPr lang="cs-CZ" dirty="0"/>
              <a:t>N</a:t>
            </a:r>
            <a:r>
              <a:rPr lang="en-US" dirty="0" err="1"/>
              <a:t>ew</a:t>
            </a:r>
            <a:r>
              <a:rPr lang="en-US" dirty="0"/>
              <a:t> users can begin by expressing their preferences for groups of items</a:t>
            </a:r>
            <a:endParaRPr lang="cs-CZ" dirty="0"/>
          </a:p>
          <a:p>
            <a:pPr lvl="1"/>
            <a:r>
              <a:rPr lang="cs-CZ" dirty="0" err="1"/>
              <a:t>Utilize</a:t>
            </a:r>
            <a:r>
              <a:rPr lang="cs-CZ" dirty="0"/>
              <a:t> </a:t>
            </a:r>
            <a:r>
              <a:rPr lang="cs-CZ" dirty="0" err="1"/>
              <a:t>clustering</a:t>
            </a:r>
            <a:r>
              <a:rPr lang="cs-CZ" dirty="0"/>
              <a:t> to </a:t>
            </a:r>
            <a:r>
              <a:rPr lang="cs-CZ" dirty="0" err="1"/>
              <a:t>generate</a:t>
            </a:r>
            <a:r>
              <a:rPr lang="cs-CZ" dirty="0"/>
              <a:t> </a:t>
            </a:r>
            <a:r>
              <a:rPr lang="cs-CZ" dirty="0" err="1"/>
              <a:t>groups</a:t>
            </a:r>
            <a:endParaRPr lang="cs-CZ" dirty="0"/>
          </a:p>
          <a:p>
            <a:pPr lvl="1"/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only</a:t>
            </a:r>
            <a:r>
              <a:rPr lang="cs-CZ" dirty="0"/>
              <a:t> on </a:t>
            </a:r>
            <a:r>
              <a:rPr lang="cs-CZ" dirty="0" err="1"/>
              <a:t>movie</a:t>
            </a:r>
            <a:r>
              <a:rPr lang="cs-CZ" dirty="0"/>
              <a:t> </a:t>
            </a:r>
            <a:r>
              <a:rPr lang="cs-CZ" dirty="0" err="1"/>
              <a:t>ratings</a:t>
            </a:r>
            <a:endParaRPr lang="cs-CZ" dirty="0"/>
          </a:p>
          <a:p>
            <a:pPr lvl="1"/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cluster: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tags</a:t>
            </a:r>
            <a:r>
              <a:rPr lang="cs-CZ" dirty="0"/>
              <a:t>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select</a:t>
            </a:r>
            <a:r>
              <a:rPr lang="cs-CZ" dirty="0"/>
              <a:t>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matching</a:t>
            </a:r>
            <a:r>
              <a:rPr lang="cs-CZ" dirty="0"/>
              <a:t> </a:t>
            </a:r>
            <a:r>
              <a:rPr lang="cs-CZ" dirty="0" err="1"/>
              <a:t>movies</a:t>
            </a:r>
            <a:endParaRPr lang="cs-CZ" dirty="0"/>
          </a:p>
          <a:p>
            <a:pPr lvl="1"/>
            <a:r>
              <a:rPr lang="cs-CZ" dirty="0" err="1"/>
              <a:t>Get</a:t>
            </a:r>
            <a:r>
              <a:rPr lang="cs-CZ" dirty="0"/>
              <a:t> </a:t>
            </a:r>
            <a:r>
              <a:rPr lang="cs-CZ" dirty="0" err="1"/>
              <a:t>avg</a:t>
            </a:r>
            <a:r>
              <a:rPr lang="cs-CZ" dirty="0"/>
              <a:t>. </a:t>
            </a:r>
            <a:r>
              <a:rPr lang="cs-CZ" dirty="0" err="1"/>
              <a:t>ratings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similar</a:t>
            </a:r>
            <a:r>
              <a:rPr lang="cs-CZ" dirty="0"/>
              <a:t> cluster </a:t>
            </a:r>
            <a:r>
              <a:rPr lang="cs-CZ" dirty="0" err="1"/>
              <a:t>prefs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C4AE27-CDD2-4E48-AC85-4D79D88A0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096" y="0"/>
            <a:ext cx="6477904" cy="30007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B8B04F-BFA8-4700-8036-1D90E2CCC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535" y="2999000"/>
            <a:ext cx="4373192" cy="3857206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E97EF2-B333-49C4-8EDE-00954EAB13FE}"/>
              </a:ext>
            </a:extLst>
          </p:cNvPr>
          <p:cNvCxnSpPr/>
          <p:nvPr/>
        </p:nvCxnSpPr>
        <p:spPr>
          <a:xfrm>
            <a:off x="4604657" y="3973286"/>
            <a:ext cx="2079172" cy="576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F0486B4D-3B26-4EB6-8A23-1032B9C5F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862" y="4646621"/>
            <a:ext cx="3724795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6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Related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10295468" cy="3880768"/>
          </a:xfrm>
        </p:spPr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Tahoma" pitchFamily="34"/>
              </a:rPr>
              <a:t>(Implicit / explicit ) </a:t>
            </a:r>
            <a:r>
              <a:rPr lang="cs-CZ" dirty="0" smtClean="0">
                <a:solidFill>
                  <a:srgbClr val="333333"/>
                </a:solidFill>
                <a:latin typeface="Tahoma" pitchFamily="34"/>
              </a:rPr>
              <a:t>user feedback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>
                <a:solidFill>
                  <a:srgbClr val="333333"/>
                </a:solidFill>
                <a:latin typeface="Tahoma" pitchFamily="34"/>
              </a:rPr>
              <a:t>Typical means of getting user </a:t>
            </a:r>
            <a:r>
              <a:rPr lang="cs-CZ" dirty="0" smtClean="0">
                <a:solidFill>
                  <a:srgbClr val="333333"/>
                </a:solidFill>
                <a:latin typeface="Tahoma" pitchFamily="34"/>
              </a:rPr>
              <a:t>preferences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Psychological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profiling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(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2"/>
              </a:rPr>
              <a:t>https://www.researchgate.net/publication/220737365_Towards_User_Psychological_Profile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 )</a:t>
            </a: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E.g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.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Sufficer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vs.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Maximizer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</a:rPr>
              <a:t>(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  <a:hlinkClick r:id="rId3"/>
              </a:rPr>
              <a:t>https://www.wsj.com/articles/how-you-make-decisions-says-a-lot-about-how-happy-you-are-1412614997</a:t>
            </a:r>
            <a:r>
              <a:rPr lang="cs-CZ" sz="1100" dirty="0">
                <a:solidFill>
                  <a:srgbClr val="333333"/>
                </a:solidFill>
                <a:latin typeface="Tahoma" pitchFamily="34"/>
              </a:rPr>
              <a:t> )</a:t>
            </a:r>
            <a:endParaRPr lang="cs-CZ" sz="1400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>
                <a:solidFill>
                  <a:srgbClr val="333333"/>
                </a:solidFill>
                <a:latin typeface="Tahoma" pitchFamily="34"/>
              </a:rPr>
              <a:t>Related area of user </a:t>
            </a:r>
            <a:r>
              <a:rPr lang="cs-CZ" dirty="0" smtClean="0">
                <a:solidFill>
                  <a:srgbClr val="333333"/>
                </a:solidFill>
                <a:latin typeface="Tahoma" pitchFamily="34"/>
              </a:rPr>
              <a:t>profiling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Recommender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systems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Typical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means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of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utilizing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preferences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 smtClean="0">
                <a:solidFill>
                  <a:srgbClr val="333333"/>
                </a:solidFill>
                <a:latin typeface="Tahoma" pitchFamily="34"/>
              </a:rPr>
              <a:t>Preference Elicitation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dirty="0" smtClean="0">
                <a:solidFill>
                  <a:srgbClr val="333333"/>
                </a:solidFill>
                <a:latin typeface="Tahoma" pitchFamily="34"/>
              </a:rPr>
              <a:t>How to get (explicit) preferences (mainly) from new users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0"/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968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10295468" cy="4440736"/>
          </a:xfrm>
        </p:spPr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Tahoma" pitchFamily="34"/>
              </a:rPr>
              <a:t>UMAP konference</a:t>
            </a:r>
          </a:p>
          <a:p>
            <a:pPr lvl="1"/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2"/>
              </a:rPr>
              <a:t>https://</a:t>
            </a:r>
            <a:r>
              <a:rPr lang="cs-CZ" sz="1200" dirty="0" smtClean="0">
                <a:solidFill>
                  <a:srgbClr val="333333"/>
                </a:solidFill>
                <a:latin typeface="Tahoma" pitchFamily="34"/>
                <a:hlinkClick r:id="rId2"/>
              </a:rPr>
              <a:t>www.um.org/umap2023/</a:t>
            </a:r>
            <a:r>
              <a:rPr lang="cs-CZ" sz="1200" dirty="0" smtClean="0">
                <a:solidFill>
                  <a:srgbClr val="333333"/>
                </a:solidFill>
                <a:latin typeface="Tahoma" pitchFamily="34"/>
              </a:rPr>
              <a:t> 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>
                <a:solidFill>
                  <a:srgbClr val="333333"/>
                </a:solidFill>
                <a:latin typeface="Tahoma" pitchFamily="34"/>
              </a:rPr>
              <a:t>UMUAI </a:t>
            </a:r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journal</a:t>
            </a:r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r>
              <a:rPr lang="cs-CZ" sz="1200" dirty="0">
                <a:solidFill>
                  <a:srgbClr val="333333"/>
                </a:solidFill>
                <a:latin typeface="Tahoma" pitchFamily="34"/>
                <a:hlinkClick r:id="rId3"/>
              </a:rPr>
              <a:t>http://www.umuai.org/</a:t>
            </a:r>
            <a:r>
              <a:rPr lang="cs-CZ" sz="1200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1"/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endParaRPr lang="cs-CZ" dirty="0">
              <a:solidFill>
                <a:srgbClr val="333333"/>
              </a:solidFill>
              <a:latin typeface="Tahoma" pitchFamily="34"/>
            </a:endParaRPr>
          </a:p>
          <a:p>
            <a:pPr lvl="1"/>
            <a:endParaRPr lang="cs-CZ" dirty="0" smtClean="0">
              <a:solidFill>
                <a:srgbClr val="333333"/>
              </a:solidFill>
              <a:latin typeface="Tahoma" pitchFamily="34"/>
            </a:endParaRPr>
          </a:p>
          <a:p>
            <a:r>
              <a:rPr lang="cs-CZ" dirty="0" smtClean="0">
                <a:solidFill>
                  <a:srgbClr val="333333"/>
                </a:solidFill>
                <a:latin typeface="Tahoma" pitchFamily="34"/>
              </a:rPr>
              <a:t>RecSys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, SIGIR, ECIR, IUI, CHI…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Tahoma" pitchFamily="34"/>
                <a:hlinkClick r:id="rId4"/>
              </a:rPr>
              <a:t>https://sigir.org/sigir2022/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, </a:t>
            </a:r>
            <a:r>
              <a:rPr lang="cs-CZ" dirty="0">
                <a:solidFill>
                  <a:srgbClr val="333333"/>
                </a:solidFill>
                <a:latin typeface="Tahoma" pitchFamily="34"/>
                <a:hlinkClick r:id="rId5"/>
              </a:rPr>
              <a:t>https://recsys.acm.org/</a:t>
            </a:r>
            <a:r>
              <a:rPr lang="cs-CZ" dirty="0">
                <a:solidFill>
                  <a:srgbClr val="333333"/>
                </a:solidFill>
                <a:latin typeface="Tahoma" pitchFamily="34"/>
              </a:rPr>
              <a:t> </a:t>
            </a:r>
          </a:p>
          <a:p>
            <a:pPr lvl="0"/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E45556-0777-46A6-BC08-1E59F4E442D9}"/>
              </a:ext>
            </a:extLst>
          </p:cNvPr>
          <p:cNvSpPr txBox="1"/>
          <p:nvPr/>
        </p:nvSpPr>
        <p:spPr>
          <a:xfrm>
            <a:off x="5429348" y="2065210"/>
            <a:ext cx="6135013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/>
            <a:r>
              <a:rPr lang="cs-CZ" dirty="0">
                <a:solidFill>
                  <a:srgbClr val="4B4F58"/>
                </a:solidFill>
                <a:latin typeface="Roboto" panose="020B0604020202020204" pitchFamily="2" charset="0"/>
              </a:rPr>
              <a:t>UMAP </a:t>
            </a:r>
            <a:r>
              <a:rPr lang="cs-CZ" dirty="0" err="1">
                <a:solidFill>
                  <a:srgbClr val="4B4F58"/>
                </a:solidFill>
                <a:latin typeface="Roboto" panose="020B0604020202020204" pitchFamily="2" charset="0"/>
              </a:rPr>
              <a:t>tracks</a:t>
            </a:r>
            <a:r>
              <a:rPr lang="cs-CZ" dirty="0">
                <a:solidFill>
                  <a:srgbClr val="4B4F58"/>
                </a:solidFill>
                <a:latin typeface="Roboto" panose="020B0604020202020204" pitchFamily="2" charset="0"/>
              </a:rPr>
              <a:t> 2022</a:t>
            </a:r>
          </a:p>
          <a:p>
            <a:pPr fontAlgn="base"/>
            <a:endParaRPr lang="cs-CZ" sz="1800" b="0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 err="1">
                <a:solidFill>
                  <a:srgbClr val="0563C1"/>
                </a:solidFill>
                <a:effectLst/>
                <a:latin typeface="Roboto" panose="020B06040202020202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Personalized</a:t>
            </a:r>
            <a:r>
              <a:rPr lang="cs-CZ" sz="1600" b="0" i="0" u="none" strike="noStrike" dirty="0">
                <a:solidFill>
                  <a:srgbClr val="0563C1"/>
                </a:solidFill>
                <a:effectLst/>
                <a:latin typeface="Roboto" panose="020B06040202020202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sz="1600" b="0" i="0" u="none" strike="noStrike" dirty="0" err="1">
                <a:solidFill>
                  <a:srgbClr val="0563C1"/>
                </a:solidFill>
                <a:effectLst/>
                <a:latin typeface="Roboto" panose="020B06040202020202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Recommender</a:t>
            </a:r>
            <a:r>
              <a:rPr lang="cs-CZ" sz="1600" b="0" i="0" u="none" strike="noStrike" dirty="0">
                <a:solidFill>
                  <a:srgbClr val="0563C1"/>
                </a:solidFill>
                <a:effectLst/>
                <a:latin typeface="Roboto" panose="020B0604020202020204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Systems</a:t>
            </a:r>
            <a:endParaRPr lang="cs-CZ" sz="1600" b="0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7"/>
              </a:rPr>
              <a:t>Adaptive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7"/>
              </a:rPr>
              <a:t>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7"/>
              </a:rPr>
              <a:t>Hypermedia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7"/>
              </a:rPr>
              <a:t>,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7"/>
              </a:rPr>
              <a:t>Semantic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7"/>
              </a:rPr>
              <a:t>, and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7"/>
              </a:rPr>
              <a:t>Social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7"/>
              </a:rPr>
              <a:t> Web</a:t>
            </a:r>
            <a:endParaRPr lang="cs-CZ" sz="1600" b="0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8"/>
              </a:rPr>
              <a:t>Intelligent</a:t>
            </a:r>
            <a:r>
              <a:rPr lang="cs-CZ" sz="1600" b="1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8"/>
              </a:rPr>
              <a:t> User </a:t>
            </a: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8"/>
              </a:rPr>
              <a:t>Interfaces</a:t>
            </a:r>
            <a:endParaRPr lang="cs-CZ" sz="1600" b="1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9"/>
              </a:rPr>
              <a:t>Technology-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9"/>
              </a:rPr>
              <a:t>Enhanced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9"/>
              </a:rPr>
              <a:t>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9"/>
              </a:rPr>
              <a:t>Adaptive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9"/>
              </a:rPr>
              <a:t> Learning</a:t>
            </a:r>
            <a:endParaRPr lang="cs-CZ" sz="1600" b="0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0"/>
              </a:rPr>
              <a:t>Fairness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0"/>
              </a:rPr>
              <a:t>,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0"/>
              </a:rPr>
              <a:t>Transparency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0"/>
              </a:rPr>
              <a:t>,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0"/>
              </a:rPr>
              <a:t>Accountability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0"/>
              </a:rPr>
              <a:t>, and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0"/>
              </a:rPr>
              <a:t>Privacy</a:t>
            </a:r>
            <a:endParaRPr lang="cs-CZ" sz="1600" b="0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Personalization</a:t>
            </a:r>
            <a:r>
              <a:rPr lang="cs-CZ" sz="1600" b="1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 </a:t>
            </a: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for</a:t>
            </a:r>
            <a:r>
              <a:rPr lang="cs-CZ" sz="1600" b="1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 </a:t>
            </a: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Persuasive</a:t>
            </a:r>
            <a:r>
              <a:rPr lang="cs-CZ" sz="1600" b="1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 and </a:t>
            </a: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Behavior</a:t>
            </a:r>
            <a:r>
              <a:rPr lang="cs-CZ" sz="1600" b="1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 </a:t>
            </a: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Change</a:t>
            </a:r>
            <a:r>
              <a:rPr lang="cs-CZ" sz="1600" b="1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1"/>
              </a:rPr>
              <a:t> Systems</a:t>
            </a:r>
            <a:endParaRPr lang="cs-CZ" sz="1600" b="1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2"/>
              </a:rPr>
              <a:t>Virtual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2"/>
              </a:rPr>
              <a:t>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2"/>
              </a:rPr>
              <a:t>Assistants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2"/>
              </a:rPr>
              <a:t> and </a:t>
            </a: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2"/>
              </a:rPr>
              <a:t>Personalized</a:t>
            </a:r>
            <a:r>
              <a:rPr lang="cs-CZ" sz="1600" b="1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2"/>
              </a:rPr>
              <a:t> </a:t>
            </a: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2"/>
              </a:rPr>
              <a:t>Human</a:t>
            </a:r>
            <a:r>
              <a:rPr lang="cs-CZ" sz="1600" b="1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2"/>
              </a:rPr>
              <a:t>-robot </a:t>
            </a:r>
            <a:r>
              <a:rPr lang="cs-CZ" sz="1600" b="1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2"/>
              </a:rPr>
              <a:t>Interaction</a:t>
            </a:r>
            <a:endParaRPr lang="cs-CZ" sz="1600" b="1" i="0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3"/>
              </a:rPr>
              <a:t>Research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3"/>
              </a:rPr>
              <a:t>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3"/>
              </a:rPr>
              <a:t>Methods</a:t>
            </a:r>
            <a:r>
              <a:rPr lang="cs-CZ" sz="1600" b="0" i="0" u="none" strike="noStrike" dirty="0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3"/>
              </a:rPr>
              <a:t> and </a:t>
            </a:r>
            <a:r>
              <a:rPr lang="cs-CZ" sz="1600" b="0" i="0" u="none" strike="noStrike" dirty="0" err="1">
                <a:solidFill>
                  <a:srgbClr val="4B4F58"/>
                </a:solidFill>
                <a:effectLst/>
                <a:latin typeface="Roboto" panose="020B0604020202020204" pitchFamily="2" charset="0"/>
                <a:hlinkClick r:id="rId13"/>
              </a:rPr>
              <a:t>Reproducibility</a:t>
            </a:r>
            <a:endParaRPr lang="cs-CZ" sz="1800" b="0" i="0" u="none" strike="noStrike" dirty="0">
              <a:solidFill>
                <a:srgbClr val="4B4F58"/>
              </a:solidFill>
              <a:effectLst/>
              <a:latin typeface="Roboto" panose="020B0604020202020204" pitchFamily="2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6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Recommender</a:t>
            </a:r>
            <a:r>
              <a:rPr lang="cs-CZ" dirty="0"/>
              <a:t> Systems: </a:t>
            </a:r>
            <a:r>
              <a:rPr lang="cs-CZ" dirty="0" err="1"/>
              <a:t>recap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a.k.a. If you don</a:t>
            </a:r>
            <a:r>
              <a:rPr lang="en-US" dirty="0" smtClean="0"/>
              <a:t>’t</a:t>
            </a:r>
            <a:r>
              <a:rPr lang="cs-CZ" dirty="0" smtClean="0"/>
              <a:t> know it, get into it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965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41" y="584961"/>
            <a:ext cx="461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Paradigms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of </a:t>
            </a:r>
            <a:r>
              <a:rPr sz="2400" b="1" spc="-5" dirty="0">
                <a:solidFill>
                  <a:srgbClr val="003366"/>
                </a:solidFill>
                <a:latin typeface="Calibri"/>
                <a:cs typeface="Calibri"/>
              </a:rPr>
              <a:t>recommender</a:t>
            </a:r>
            <a:r>
              <a:rPr sz="2400" b="1" spc="-100" dirty="0">
                <a:solidFill>
                  <a:srgbClr val="0033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66"/>
                </a:solidFill>
                <a:latin typeface="Calibri"/>
                <a:cs typeface="Calibri"/>
              </a:rPr>
              <a:t>systems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8376" y="3000376"/>
            <a:ext cx="7477759" cy="2845435"/>
            <a:chOff x="714375" y="3000375"/>
            <a:chExt cx="7477759" cy="28454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640" y="3143250"/>
              <a:ext cx="1567289" cy="13523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751" y="3429000"/>
              <a:ext cx="1129055" cy="2190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6133" y="3000375"/>
              <a:ext cx="1535429" cy="14982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375" y="3857625"/>
              <a:ext cx="1786001" cy="6781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315" y="5000625"/>
              <a:ext cx="1665368" cy="8448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8748" y="4500499"/>
              <a:ext cx="1671827" cy="104775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22501" y="1667236"/>
            <a:ext cx="1801495" cy="930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95370" y="2071637"/>
            <a:ext cx="1786255" cy="868413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309812" y="2722524"/>
            <a:ext cx="3253104" cy="920750"/>
            <a:chOff x="785812" y="2722524"/>
            <a:chExt cx="3253104" cy="920750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1624" y="3143478"/>
              <a:ext cx="1966976" cy="4997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5812" y="2722524"/>
              <a:ext cx="1428750" cy="84935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38625" y="3929088"/>
            <a:ext cx="1143000" cy="28604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9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93165073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41585</TotalTime>
  <Words>3460</Words>
  <Application>Microsoft Office PowerPoint</Application>
  <PresentationFormat>Widescreen</PresentationFormat>
  <Paragraphs>523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Arial</vt:lpstr>
      <vt:lpstr>Brandon_txt_reg</vt:lpstr>
      <vt:lpstr>Calibri</vt:lpstr>
      <vt:lpstr>Roboto</vt:lpstr>
      <vt:lpstr>Tahoma</vt:lpstr>
      <vt:lpstr>Trebuchet MS</vt:lpstr>
      <vt:lpstr>Verdana</vt:lpstr>
      <vt:lpstr>Wingdings</vt:lpstr>
      <vt:lpstr>Wingdings 3</vt:lpstr>
      <vt:lpstr>Fazeta</vt:lpstr>
      <vt:lpstr>NDBI021, Lecture 1</vt:lpstr>
      <vt:lpstr>NDBI021: User preferences</vt:lpstr>
      <vt:lpstr>NDBI021: User preferences</vt:lpstr>
      <vt:lpstr>NDBI021: User preferences</vt:lpstr>
      <vt:lpstr>User preference</vt:lpstr>
      <vt:lpstr>Related concepts</vt:lpstr>
      <vt:lpstr>Additional resources</vt:lpstr>
      <vt:lpstr>Recommender Systems: recap</vt:lpstr>
      <vt:lpstr>PowerPoint Presentation</vt:lpstr>
      <vt:lpstr>Lifecycle of Recommender Systems</vt:lpstr>
      <vt:lpstr>Basic algorithms</vt:lpstr>
      <vt:lpstr>Basic evaluation</vt:lpstr>
      <vt:lpstr>User preferences: intro</vt:lpstr>
      <vt:lpstr>Why / where to utilize user preferences? </vt:lpstr>
      <vt:lpstr>Why/where to utilize user preferences? </vt:lpstr>
      <vt:lpstr>How to define user preference model? </vt:lpstr>
      <vt:lpstr>What tools does the user have (to express preferences)? </vt:lpstr>
      <vt:lpstr>How to collect user preferences? </vt:lpstr>
      <vt:lpstr>What to do with user preferences? </vt:lpstr>
      <vt:lpstr>How to model user preferences</vt:lpstr>
      <vt:lpstr>How to model user preferences? </vt:lpstr>
      <vt:lpstr>How to model UP [some use-cases]</vt:lpstr>
      <vt:lpstr>How to model UP [some use-cases]</vt:lpstr>
      <vt:lpstr>Points to consider in modeling phase</vt:lpstr>
      <vt:lpstr>What entities are relevant?  </vt:lpstr>
      <vt:lpstr>What minimal granularity to chose? </vt:lpstr>
      <vt:lpstr>What minimal granularity to chose? </vt:lpstr>
      <vt:lpstr>What minimal granularity to chose? 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minimal granularity to chose?</vt:lpstr>
      <vt:lpstr>What would the user be willing to do?</vt:lpstr>
      <vt:lpstr>What would the user be willing to do?</vt:lpstr>
      <vt:lpstr>What would the user be willing to do?</vt:lpstr>
      <vt:lpstr>What would the user be willing to do?</vt:lpstr>
      <vt:lpstr>What would the user be willing to do?</vt:lpstr>
      <vt:lpstr>What would the user be willing to do?</vt:lpstr>
      <vt:lpstr>What would the user be willing to do?</vt:lpstr>
      <vt:lpstr>What would the user be willing to do?</vt:lpstr>
      <vt:lpstr>How to model UP</vt:lpstr>
      <vt:lpstr>How to model UP</vt:lpstr>
      <vt:lpstr>How to model UP</vt:lpstr>
      <vt:lpstr>Preference Elicitation</vt:lpstr>
      <vt:lpstr>Preference Elicitation</vt:lpstr>
      <vt:lpstr>Preference Elicitation</vt:lpstr>
      <vt:lpstr>Preference Elicitation</vt:lpstr>
      <vt:lpstr>Preference Elicitation</vt:lpstr>
      <vt:lpstr>Preference Elicitation</vt:lpstr>
      <vt:lpstr>Preference Elicitation</vt:lpstr>
      <vt:lpstr>Preference Elicitation</vt:lpstr>
      <vt:lpstr>Preference Elicitation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70</cp:revision>
  <dcterms:created xsi:type="dcterms:W3CDTF">2022-01-20T12:02:53Z</dcterms:created>
  <dcterms:modified xsi:type="dcterms:W3CDTF">2023-02-21T11:23:21Z</dcterms:modified>
</cp:coreProperties>
</file>