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sldIdLst>
    <p:sldId id="387" r:id="rId2"/>
    <p:sldId id="464" r:id="rId3"/>
    <p:sldId id="397" r:id="rId4"/>
    <p:sldId id="466" r:id="rId5"/>
    <p:sldId id="401" r:id="rId6"/>
    <p:sldId id="399" r:id="rId7"/>
    <p:sldId id="400" r:id="rId8"/>
    <p:sldId id="402" r:id="rId9"/>
    <p:sldId id="404" r:id="rId10"/>
    <p:sldId id="435" r:id="rId11"/>
    <p:sldId id="458" r:id="rId12"/>
    <p:sldId id="459" r:id="rId13"/>
    <p:sldId id="409" r:id="rId14"/>
    <p:sldId id="460" r:id="rId15"/>
    <p:sldId id="461" r:id="rId16"/>
    <p:sldId id="393" r:id="rId17"/>
    <p:sldId id="408" r:id="rId18"/>
    <p:sldId id="462" r:id="rId19"/>
    <p:sldId id="463" r:id="rId20"/>
    <p:sldId id="412" r:id="rId21"/>
    <p:sldId id="415" r:id="rId22"/>
    <p:sldId id="303" r:id="rId23"/>
    <p:sldId id="321" r:id="rId24"/>
    <p:sldId id="324" r:id="rId25"/>
    <p:sldId id="468" r:id="rId26"/>
    <p:sldId id="469" r:id="rId27"/>
    <p:sldId id="471" r:id="rId28"/>
    <p:sldId id="472" r:id="rId29"/>
    <p:sldId id="473" r:id="rId30"/>
    <p:sldId id="305" r:id="rId31"/>
    <p:sldId id="389" r:id="rId32"/>
    <p:sldId id="396" r:id="rId33"/>
    <p:sldId id="38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792" autoAdjust="0"/>
  </p:normalViewPr>
  <p:slideViewPr>
    <p:cSldViewPr snapToGrid="0">
      <p:cViewPr varScale="1">
        <p:scale>
          <a:sx n="100" d="100"/>
          <a:sy n="100" d="100"/>
        </p:scale>
        <p:origin x="282" y="78"/>
      </p:cViewPr>
      <p:guideLst/>
    </p:cSldViewPr>
  </p:slid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3E111-CEB2-48CC-A89A-DE3D21F3121C}" type="datetimeFigureOut">
              <a:rPr lang="en-US" smtClean="0"/>
              <a:t>3/14/2023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7749F-3CB0-4595-8B1A-ECF970EEE60C}" type="slidenum">
              <a:rPr lang="en-US" smtClean="0"/>
              <a:t>‹#›</a:t>
            </a:fld>
            <a:endParaRPr lang="en-US"/>
          </a:p>
        </p:txBody>
      </p:sp>
    </p:spTree>
    <p:extLst>
      <p:ext uri="{BB962C8B-B14F-4D97-AF65-F5344CB8AC3E}">
        <p14:creationId xmlns:p14="http://schemas.microsoft.com/office/powerpoint/2010/main" val="171824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B1EC2-C72F-4FDC-99AA-A781454BA714}" type="slidenum">
              <a:rPr lang="en-US" smtClean="0"/>
              <a:pPr/>
              <a:t>1</a:t>
            </a:fld>
            <a:endParaRPr lang="en-US"/>
          </a:p>
        </p:txBody>
      </p:sp>
    </p:spTree>
    <p:extLst>
      <p:ext uri="{BB962C8B-B14F-4D97-AF65-F5344CB8AC3E}">
        <p14:creationId xmlns:p14="http://schemas.microsoft.com/office/powerpoint/2010/main" val="81488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NDBI021 User Preferences Lecture 1 - Peter Vojtáš</a:t>
            </a:r>
          </a:p>
        </p:txBody>
      </p:sp>
      <p:sp>
        <p:nvSpPr>
          <p:cNvPr id="5" name="Footer Placeholder 4"/>
          <p:cNvSpPr>
            <a:spLocks noGrp="1"/>
          </p:cNvSpPr>
          <p:nvPr>
            <p:ph type="ftr" sz="quarter" idx="11"/>
          </p:nvPr>
        </p:nvSpPr>
        <p:spPr/>
        <p:txBody>
          <a:bodyPr/>
          <a:lstStyle/>
          <a:p>
            <a:r>
              <a:rPr lang="en-US"/>
              <a:t>Representation+</a:t>
            </a:r>
          </a:p>
        </p:txBody>
      </p:sp>
      <p:sp>
        <p:nvSpPr>
          <p:cNvPr id="6" name="Slide Number Placeholder 5"/>
          <p:cNvSpPr>
            <a:spLocks noGrp="1"/>
          </p:cNvSpPr>
          <p:nvPr>
            <p:ph type="sldNum" sz="quarter" idx="12"/>
          </p:nvPr>
        </p:nvSpPr>
        <p:spPr/>
        <p:txBody>
          <a:bodyPr/>
          <a:lstStyle/>
          <a:p>
            <a:fld id="{B2A62470-334C-479A-877D-BA5595F99579}" type="slidenum">
              <a:rPr lang="en-US" smtClean="0"/>
              <a:t>‹#›</a:t>
            </a:fld>
            <a:endParaRPr lang="en-US"/>
          </a:p>
        </p:txBody>
      </p:sp>
    </p:spTree>
    <p:extLst>
      <p:ext uri="{BB962C8B-B14F-4D97-AF65-F5344CB8AC3E}">
        <p14:creationId xmlns:p14="http://schemas.microsoft.com/office/powerpoint/2010/main" val="92891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NDBI021 User Preferences Lecture 1 - Peter Vojtáš</a:t>
            </a:r>
          </a:p>
        </p:txBody>
      </p:sp>
      <p:sp>
        <p:nvSpPr>
          <p:cNvPr id="5" name="Footer Placeholder 4"/>
          <p:cNvSpPr>
            <a:spLocks noGrp="1"/>
          </p:cNvSpPr>
          <p:nvPr>
            <p:ph type="ftr" sz="quarter" idx="11"/>
          </p:nvPr>
        </p:nvSpPr>
        <p:spPr/>
        <p:txBody>
          <a:bodyPr/>
          <a:lstStyle/>
          <a:p>
            <a:r>
              <a:rPr lang="en-US"/>
              <a:t>Representation+</a:t>
            </a:r>
          </a:p>
        </p:txBody>
      </p:sp>
      <p:sp>
        <p:nvSpPr>
          <p:cNvPr id="6" name="Slide Number Placeholder 5"/>
          <p:cNvSpPr>
            <a:spLocks noGrp="1"/>
          </p:cNvSpPr>
          <p:nvPr>
            <p:ph type="sldNum" sz="quarter" idx="12"/>
          </p:nvPr>
        </p:nvSpPr>
        <p:spPr/>
        <p:txBody>
          <a:bodyPr/>
          <a:lstStyle/>
          <a:p>
            <a:fld id="{B2A62470-334C-479A-877D-BA5595F99579}" type="slidenum">
              <a:rPr lang="en-US" smtClean="0"/>
              <a:t>‹#›</a:t>
            </a:fld>
            <a:endParaRPr lang="en-US"/>
          </a:p>
        </p:txBody>
      </p:sp>
    </p:spTree>
    <p:extLst>
      <p:ext uri="{BB962C8B-B14F-4D97-AF65-F5344CB8AC3E}">
        <p14:creationId xmlns:p14="http://schemas.microsoft.com/office/powerpoint/2010/main" val="337696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NDBI021 User Preferences Lecture 1 - Peter Vojtáš</a:t>
            </a:r>
          </a:p>
        </p:txBody>
      </p:sp>
      <p:sp>
        <p:nvSpPr>
          <p:cNvPr id="5" name="Footer Placeholder 4"/>
          <p:cNvSpPr>
            <a:spLocks noGrp="1"/>
          </p:cNvSpPr>
          <p:nvPr>
            <p:ph type="ftr" sz="quarter" idx="11"/>
          </p:nvPr>
        </p:nvSpPr>
        <p:spPr/>
        <p:txBody>
          <a:bodyPr/>
          <a:lstStyle/>
          <a:p>
            <a:r>
              <a:rPr lang="en-US"/>
              <a:t>Representation+</a:t>
            </a:r>
          </a:p>
        </p:txBody>
      </p:sp>
      <p:sp>
        <p:nvSpPr>
          <p:cNvPr id="6" name="Slide Number Placeholder 5"/>
          <p:cNvSpPr>
            <a:spLocks noGrp="1"/>
          </p:cNvSpPr>
          <p:nvPr>
            <p:ph type="sldNum" sz="quarter" idx="12"/>
          </p:nvPr>
        </p:nvSpPr>
        <p:spPr/>
        <p:txBody>
          <a:bodyPr/>
          <a:lstStyle/>
          <a:p>
            <a:fld id="{B2A62470-334C-479A-877D-BA5595F99579}" type="slidenum">
              <a:rPr lang="en-US" smtClean="0"/>
              <a:t>‹#›</a:t>
            </a:fld>
            <a:endParaRPr lang="en-US"/>
          </a:p>
        </p:txBody>
      </p:sp>
    </p:spTree>
    <p:extLst>
      <p:ext uri="{BB962C8B-B14F-4D97-AF65-F5344CB8AC3E}">
        <p14:creationId xmlns:p14="http://schemas.microsoft.com/office/powerpoint/2010/main" val="1504932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NDBI021 User Preferences Lecture 1 - Peter Vojtáš</a:t>
            </a:r>
          </a:p>
        </p:txBody>
      </p:sp>
      <p:sp>
        <p:nvSpPr>
          <p:cNvPr id="5" name="Footer Placeholder 4"/>
          <p:cNvSpPr>
            <a:spLocks noGrp="1"/>
          </p:cNvSpPr>
          <p:nvPr>
            <p:ph type="ftr" sz="quarter" idx="11"/>
          </p:nvPr>
        </p:nvSpPr>
        <p:spPr/>
        <p:txBody>
          <a:bodyPr/>
          <a:lstStyle/>
          <a:p>
            <a:r>
              <a:rPr lang="en-US"/>
              <a:t>Representation+</a:t>
            </a:r>
          </a:p>
        </p:txBody>
      </p:sp>
      <p:sp>
        <p:nvSpPr>
          <p:cNvPr id="6" name="Slide Number Placeholder 5"/>
          <p:cNvSpPr>
            <a:spLocks noGrp="1"/>
          </p:cNvSpPr>
          <p:nvPr>
            <p:ph type="sldNum" sz="quarter" idx="12"/>
          </p:nvPr>
        </p:nvSpPr>
        <p:spPr/>
        <p:txBody>
          <a:bodyPr/>
          <a:lstStyle/>
          <a:p>
            <a:fld id="{B2A62470-334C-479A-877D-BA5595F99579}" type="slidenum">
              <a:rPr lang="en-US" smtClean="0"/>
              <a:t>‹#›</a:t>
            </a:fld>
            <a:endParaRPr lang="en-US"/>
          </a:p>
        </p:txBody>
      </p:sp>
    </p:spTree>
    <p:extLst>
      <p:ext uri="{BB962C8B-B14F-4D97-AF65-F5344CB8AC3E}">
        <p14:creationId xmlns:p14="http://schemas.microsoft.com/office/powerpoint/2010/main" val="31292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NDBI021 User Preferences Lecture 1 - Peter Vojtáš</a:t>
            </a:r>
          </a:p>
        </p:txBody>
      </p:sp>
      <p:sp>
        <p:nvSpPr>
          <p:cNvPr id="5" name="Footer Placeholder 4"/>
          <p:cNvSpPr>
            <a:spLocks noGrp="1"/>
          </p:cNvSpPr>
          <p:nvPr>
            <p:ph type="ftr" sz="quarter" idx="11"/>
          </p:nvPr>
        </p:nvSpPr>
        <p:spPr/>
        <p:txBody>
          <a:bodyPr/>
          <a:lstStyle/>
          <a:p>
            <a:r>
              <a:rPr lang="en-US"/>
              <a:t>Representation+</a:t>
            </a:r>
          </a:p>
        </p:txBody>
      </p:sp>
      <p:sp>
        <p:nvSpPr>
          <p:cNvPr id="6" name="Slide Number Placeholder 5"/>
          <p:cNvSpPr>
            <a:spLocks noGrp="1"/>
          </p:cNvSpPr>
          <p:nvPr>
            <p:ph type="sldNum" sz="quarter" idx="12"/>
          </p:nvPr>
        </p:nvSpPr>
        <p:spPr/>
        <p:txBody>
          <a:bodyPr/>
          <a:lstStyle/>
          <a:p>
            <a:fld id="{B2A62470-334C-479A-877D-BA5595F99579}" type="slidenum">
              <a:rPr lang="en-US" smtClean="0"/>
              <a:t>‹#›</a:t>
            </a:fld>
            <a:endParaRPr lang="en-US"/>
          </a:p>
        </p:txBody>
      </p:sp>
    </p:spTree>
    <p:extLst>
      <p:ext uri="{BB962C8B-B14F-4D97-AF65-F5344CB8AC3E}">
        <p14:creationId xmlns:p14="http://schemas.microsoft.com/office/powerpoint/2010/main" val="131064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NDBI021 User Preferences Lecture 1 - Peter Vojtáš</a:t>
            </a:r>
          </a:p>
        </p:txBody>
      </p:sp>
      <p:sp>
        <p:nvSpPr>
          <p:cNvPr id="6" name="Footer Placeholder 5"/>
          <p:cNvSpPr>
            <a:spLocks noGrp="1"/>
          </p:cNvSpPr>
          <p:nvPr>
            <p:ph type="ftr" sz="quarter" idx="11"/>
          </p:nvPr>
        </p:nvSpPr>
        <p:spPr/>
        <p:txBody>
          <a:bodyPr/>
          <a:lstStyle/>
          <a:p>
            <a:r>
              <a:rPr lang="en-US"/>
              <a:t>Representation+</a:t>
            </a:r>
          </a:p>
        </p:txBody>
      </p:sp>
      <p:sp>
        <p:nvSpPr>
          <p:cNvPr id="7" name="Slide Number Placeholder 6"/>
          <p:cNvSpPr>
            <a:spLocks noGrp="1"/>
          </p:cNvSpPr>
          <p:nvPr>
            <p:ph type="sldNum" sz="quarter" idx="12"/>
          </p:nvPr>
        </p:nvSpPr>
        <p:spPr/>
        <p:txBody>
          <a:bodyPr/>
          <a:lstStyle/>
          <a:p>
            <a:fld id="{B2A62470-334C-479A-877D-BA5595F99579}" type="slidenum">
              <a:rPr lang="en-US" smtClean="0"/>
              <a:t>‹#›</a:t>
            </a:fld>
            <a:endParaRPr lang="en-US"/>
          </a:p>
        </p:txBody>
      </p:sp>
    </p:spTree>
    <p:extLst>
      <p:ext uri="{BB962C8B-B14F-4D97-AF65-F5344CB8AC3E}">
        <p14:creationId xmlns:p14="http://schemas.microsoft.com/office/powerpoint/2010/main" val="418372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NDBI021 User Preferences Lecture 1 - Peter Vojtáš</a:t>
            </a:r>
          </a:p>
        </p:txBody>
      </p:sp>
      <p:sp>
        <p:nvSpPr>
          <p:cNvPr id="8" name="Footer Placeholder 7"/>
          <p:cNvSpPr>
            <a:spLocks noGrp="1"/>
          </p:cNvSpPr>
          <p:nvPr>
            <p:ph type="ftr" sz="quarter" idx="11"/>
          </p:nvPr>
        </p:nvSpPr>
        <p:spPr/>
        <p:txBody>
          <a:bodyPr/>
          <a:lstStyle/>
          <a:p>
            <a:r>
              <a:rPr lang="en-US"/>
              <a:t>Representation+</a:t>
            </a:r>
          </a:p>
        </p:txBody>
      </p:sp>
      <p:sp>
        <p:nvSpPr>
          <p:cNvPr id="9" name="Slide Number Placeholder 8"/>
          <p:cNvSpPr>
            <a:spLocks noGrp="1"/>
          </p:cNvSpPr>
          <p:nvPr>
            <p:ph type="sldNum" sz="quarter" idx="12"/>
          </p:nvPr>
        </p:nvSpPr>
        <p:spPr/>
        <p:txBody>
          <a:bodyPr/>
          <a:lstStyle/>
          <a:p>
            <a:fld id="{B2A62470-334C-479A-877D-BA5595F99579}" type="slidenum">
              <a:rPr lang="en-US" smtClean="0"/>
              <a:t>‹#›</a:t>
            </a:fld>
            <a:endParaRPr lang="en-US"/>
          </a:p>
        </p:txBody>
      </p:sp>
    </p:spTree>
    <p:extLst>
      <p:ext uri="{BB962C8B-B14F-4D97-AF65-F5344CB8AC3E}">
        <p14:creationId xmlns:p14="http://schemas.microsoft.com/office/powerpoint/2010/main" val="240086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NDBI021 User Preferences Lecture 1 - Peter Vojtáš</a:t>
            </a:r>
          </a:p>
        </p:txBody>
      </p:sp>
      <p:sp>
        <p:nvSpPr>
          <p:cNvPr id="4" name="Footer Placeholder 3"/>
          <p:cNvSpPr>
            <a:spLocks noGrp="1"/>
          </p:cNvSpPr>
          <p:nvPr>
            <p:ph type="ftr" sz="quarter" idx="11"/>
          </p:nvPr>
        </p:nvSpPr>
        <p:spPr/>
        <p:txBody>
          <a:bodyPr/>
          <a:lstStyle/>
          <a:p>
            <a:r>
              <a:rPr lang="en-US"/>
              <a:t>Representation+</a:t>
            </a:r>
          </a:p>
        </p:txBody>
      </p:sp>
      <p:sp>
        <p:nvSpPr>
          <p:cNvPr id="5" name="Slide Number Placeholder 4"/>
          <p:cNvSpPr>
            <a:spLocks noGrp="1"/>
          </p:cNvSpPr>
          <p:nvPr>
            <p:ph type="sldNum" sz="quarter" idx="12"/>
          </p:nvPr>
        </p:nvSpPr>
        <p:spPr/>
        <p:txBody>
          <a:bodyPr/>
          <a:lstStyle/>
          <a:p>
            <a:fld id="{B2A62470-334C-479A-877D-BA5595F99579}" type="slidenum">
              <a:rPr lang="en-US" smtClean="0"/>
              <a:t>‹#›</a:t>
            </a:fld>
            <a:endParaRPr lang="en-US"/>
          </a:p>
        </p:txBody>
      </p:sp>
    </p:spTree>
    <p:extLst>
      <p:ext uri="{BB962C8B-B14F-4D97-AF65-F5344CB8AC3E}">
        <p14:creationId xmlns:p14="http://schemas.microsoft.com/office/powerpoint/2010/main" val="59997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NDBI021 User Preferences Lecture 1 - Peter Vojtáš</a:t>
            </a:r>
          </a:p>
        </p:txBody>
      </p:sp>
      <p:sp>
        <p:nvSpPr>
          <p:cNvPr id="3" name="Footer Placeholder 2"/>
          <p:cNvSpPr>
            <a:spLocks noGrp="1"/>
          </p:cNvSpPr>
          <p:nvPr>
            <p:ph type="ftr" sz="quarter" idx="11"/>
          </p:nvPr>
        </p:nvSpPr>
        <p:spPr/>
        <p:txBody>
          <a:bodyPr/>
          <a:lstStyle/>
          <a:p>
            <a:r>
              <a:rPr lang="en-US"/>
              <a:t>Representation+</a:t>
            </a:r>
          </a:p>
        </p:txBody>
      </p:sp>
      <p:sp>
        <p:nvSpPr>
          <p:cNvPr id="4" name="Slide Number Placeholder 3"/>
          <p:cNvSpPr>
            <a:spLocks noGrp="1"/>
          </p:cNvSpPr>
          <p:nvPr>
            <p:ph type="sldNum" sz="quarter" idx="12"/>
          </p:nvPr>
        </p:nvSpPr>
        <p:spPr/>
        <p:txBody>
          <a:bodyPr/>
          <a:lstStyle/>
          <a:p>
            <a:fld id="{B2A62470-334C-479A-877D-BA5595F99579}" type="slidenum">
              <a:rPr lang="en-US" smtClean="0"/>
              <a:t>‹#›</a:t>
            </a:fld>
            <a:endParaRPr lang="en-US"/>
          </a:p>
        </p:txBody>
      </p:sp>
    </p:spTree>
    <p:extLst>
      <p:ext uri="{BB962C8B-B14F-4D97-AF65-F5344CB8AC3E}">
        <p14:creationId xmlns:p14="http://schemas.microsoft.com/office/powerpoint/2010/main" val="458496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NDBI021 User Preferences Lecture 1 - Peter Vojtáš</a:t>
            </a:r>
          </a:p>
        </p:txBody>
      </p:sp>
      <p:sp>
        <p:nvSpPr>
          <p:cNvPr id="6" name="Footer Placeholder 5"/>
          <p:cNvSpPr>
            <a:spLocks noGrp="1"/>
          </p:cNvSpPr>
          <p:nvPr>
            <p:ph type="ftr" sz="quarter" idx="11"/>
          </p:nvPr>
        </p:nvSpPr>
        <p:spPr/>
        <p:txBody>
          <a:bodyPr/>
          <a:lstStyle/>
          <a:p>
            <a:r>
              <a:rPr lang="en-US"/>
              <a:t>Representation+</a:t>
            </a:r>
          </a:p>
        </p:txBody>
      </p:sp>
      <p:sp>
        <p:nvSpPr>
          <p:cNvPr id="7" name="Slide Number Placeholder 6"/>
          <p:cNvSpPr>
            <a:spLocks noGrp="1"/>
          </p:cNvSpPr>
          <p:nvPr>
            <p:ph type="sldNum" sz="quarter" idx="12"/>
          </p:nvPr>
        </p:nvSpPr>
        <p:spPr/>
        <p:txBody>
          <a:bodyPr/>
          <a:lstStyle/>
          <a:p>
            <a:fld id="{B2A62470-334C-479A-877D-BA5595F99579}" type="slidenum">
              <a:rPr lang="en-US" smtClean="0"/>
              <a:t>‹#›</a:t>
            </a:fld>
            <a:endParaRPr lang="en-US"/>
          </a:p>
        </p:txBody>
      </p:sp>
    </p:spTree>
    <p:extLst>
      <p:ext uri="{BB962C8B-B14F-4D97-AF65-F5344CB8AC3E}">
        <p14:creationId xmlns:p14="http://schemas.microsoft.com/office/powerpoint/2010/main" val="755906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NDBI021 User Preferences Lecture 1 - Peter Vojtáš</a:t>
            </a:r>
          </a:p>
        </p:txBody>
      </p:sp>
      <p:sp>
        <p:nvSpPr>
          <p:cNvPr id="6" name="Footer Placeholder 5"/>
          <p:cNvSpPr>
            <a:spLocks noGrp="1"/>
          </p:cNvSpPr>
          <p:nvPr>
            <p:ph type="ftr" sz="quarter" idx="11"/>
          </p:nvPr>
        </p:nvSpPr>
        <p:spPr/>
        <p:txBody>
          <a:bodyPr/>
          <a:lstStyle/>
          <a:p>
            <a:r>
              <a:rPr lang="en-US"/>
              <a:t>Representation+</a:t>
            </a:r>
          </a:p>
        </p:txBody>
      </p:sp>
      <p:sp>
        <p:nvSpPr>
          <p:cNvPr id="7" name="Slide Number Placeholder 6"/>
          <p:cNvSpPr>
            <a:spLocks noGrp="1"/>
          </p:cNvSpPr>
          <p:nvPr>
            <p:ph type="sldNum" sz="quarter" idx="12"/>
          </p:nvPr>
        </p:nvSpPr>
        <p:spPr/>
        <p:txBody>
          <a:bodyPr/>
          <a:lstStyle/>
          <a:p>
            <a:fld id="{B2A62470-334C-479A-877D-BA5595F99579}" type="slidenum">
              <a:rPr lang="en-US" smtClean="0"/>
              <a:t>‹#›</a:t>
            </a:fld>
            <a:endParaRPr lang="en-US"/>
          </a:p>
        </p:txBody>
      </p:sp>
    </p:spTree>
    <p:extLst>
      <p:ext uri="{BB962C8B-B14F-4D97-AF65-F5344CB8AC3E}">
        <p14:creationId xmlns:p14="http://schemas.microsoft.com/office/powerpoint/2010/main" val="115019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NDBI021 User Preferences Lecture 1 - Peter Vojtáš</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Representation+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62470-334C-479A-877D-BA5595F99579}" type="slidenum">
              <a:rPr lang="en-US" smtClean="0"/>
              <a:t>‹#›</a:t>
            </a:fld>
            <a:endParaRPr lang="en-US"/>
          </a:p>
        </p:txBody>
      </p:sp>
    </p:spTree>
    <p:extLst>
      <p:ext uri="{BB962C8B-B14F-4D97-AF65-F5344CB8AC3E}">
        <p14:creationId xmlns:p14="http://schemas.microsoft.com/office/powerpoint/2010/main" val="673586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ksi.mff.cuni.cz/~peska/vyuka/nswi166/2021_slides/NSWI166-05-RepresentLMPM.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Parallel_projection"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Parallel_projection"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Parallel_projection"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Parallel_projection"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Parallel_projection"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https://en.wikipedia.org/wiki/Cold_War" TargetMode="External"/><Relationship Id="rId5" Type="http://schemas.openxmlformats.org/officeDocument/2006/relationships/image" Target="../media/image3.png"/><Relationship Id="rId4" Type="http://schemas.openxmlformats.org/officeDocument/2006/relationships/hyperlink" Target="https://www.bennettinstitute.cam.ac.uk/publications/a-world-divid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hai.stanford.edu/news/humans-loop-design-interactive-ai-systems"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futureoflife.org/project/lethal-autonomous-weapons-systems/"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spectator.co.uk/article/the-push-for-peace/" TargetMode="External"/><Relationship Id="rId7" Type="http://schemas.openxmlformats.org/officeDocument/2006/relationships/hyperlink" Target="https://www.aspistrategist.org.au/balancing-the-lopsided-debate-on-autonomous-weapon-systems/" TargetMode="External"/><Relationship Id="rId12"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hyperlink" Target="https://mwi.usma.edu/artificial-intelligence-autonomy-and-the-risk-of-catalytic-nuclear-war/" TargetMode="External"/><Relationship Id="rId5" Type="http://schemas.openxmlformats.org/officeDocument/2006/relationships/image" Target="../media/image28.png"/><Relationship Id="rId10" Type="http://schemas.openxmlformats.org/officeDocument/2006/relationships/hyperlink" Target="https://www.tandfonline.com/doi/abs/10.1080/01402390.2020.1867541" TargetMode="External"/><Relationship Id="rId4" Type="http://schemas.openxmlformats.org/officeDocument/2006/relationships/image" Target="../media/image27.png"/><Relationship Id="rId9" Type="http://schemas.openxmlformats.org/officeDocument/2006/relationships/hyperlink" Target="https://thediplomat.com/2023/01/south-asias-nuclear-dilemma-in-the-age-of-the-intelligent-bomb/"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Electromagnetic_radiation" TargetMode="External"/><Relationship Id="rId2" Type="http://schemas.openxmlformats.org/officeDocument/2006/relationships/hyperlink" Target="https://en.wikipedia.org/wiki/Human-in-the-loop"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7x6-3nRHR9s"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youtube.com/watch?v=UIDJZrkvh7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superlative%20form%20of%20good" TargetMode="External"/><Relationship Id="rId2" Type="http://schemas.openxmlformats.org/officeDocument/2006/relationships/hyperlink" Target="comparative%20form%20of%20good"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This%20is%20our%20basic%20assumption%20-%20we%20use%20ordinal%20scale%20-%20numbers%20represent%20only%20ordering" TargetMode="External"/><Relationship Id="rId4" Type="http://schemas.openxmlformats.org/officeDocument/2006/relationships/hyperlink" Target="https://en.wikipedia.org/wiki/Likert_scal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amazon.de/-/en/Eric-Ries/e/B004VIDMR0/ref=dp_byline_cont_pop_book_1" TargetMode="External"/><Relationship Id="rId7" Type="http://schemas.openxmlformats.org/officeDocument/2006/relationships/hyperlink" Target="https://www.youtube.com/watch?v=xJ-j8lpOl7Y" TargetMode="External"/><Relationship Id="rId12" Type="http://schemas.openxmlformats.org/officeDocument/2006/relationships/image" Target="../media/image14.png"/><Relationship Id="rId2" Type="http://schemas.openxmlformats.org/officeDocument/2006/relationships/hyperlink" Target="https://www.youtube.com/watch?v=bvFnHzU4_W8" TargetMode="Externa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s://www.youtube.com/watch?v=fEvKo90qBns&amp;t=1380s" TargetMode="External"/><Relationship Id="rId5" Type="http://schemas.openxmlformats.org/officeDocument/2006/relationships/hyperlink" Target="https://www.amazon.com/Change-Design-Transforms-Organizations-Innovation/dp/0061766089" TargetMode="External"/><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021-22-23-representation+.pptx"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NDBI021 User preferences</a:t>
            </a:r>
            <a:br>
              <a:rPr lang="en-US" sz="4400" dirty="0"/>
            </a:br>
            <a:br>
              <a:rPr lang="en-US" sz="4400" dirty="0"/>
            </a:br>
            <a:br>
              <a:rPr lang="en-US" sz="2000" dirty="0"/>
            </a:br>
            <a:r>
              <a:rPr lang="en-US" sz="2800" dirty="0"/>
              <a:t>representation +</a:t>
            </a:r>
          </a:p>
        </p:txBody>
      </p:sp>
      <p:sp>
        <p:nvSpPr>
          <p:cNvPr id="3" name="Subtitle 2"/>
          <p:cNvSpPr>
            <a:spLocks noGrp="1"/>
          </p:cNvSpPr>
          <p:nvPr>
            <p:ph type="subTitle" idx="1"/>
          </p:nvPr>
        </p:nvSpPr>
        <p:spPr>
          <a:xfrm>
            <a:off x="1143000" y="3602038"/>
            <a:ext cx="6858000" cy="2547092"/>
          </a:xfrm>
        </p:spPr>
        <p:txBody>
          <a:bodyPr>
            <a:normAutofit/>
          </a:bodyPr>
          <a:lstStyle/>
          <a:p>
            <a:endParaRPr lang="en-US" dirty="0"/>
          </a:p>
          <a:p>
            <a:r>
              <a:rPr lang="en-US" dirty="0"/>
              <a:t>One third / one quarter in the middle of the semester</a:t>
            </a:r>
          </a:p>
          <a:p>
            <a:r>
              <a:rPr lang="cs-CZ" dirty="0"/>
              <a:t>Peter Vojtáš</a:t>
            </a:r>
            <a:r>
              <a:rPr lang="en-US" dirty="0"/>
              <a:t> </a:t>
            </a:r>
          </a:p>
          <a:p>
            <a:endParaRPr lang="en-US" sz="1800" dirty="0"/>
          </a:p>
          <a:p>
            <a:r>
              <a:rPr lang="en-US" dirty="0"/>
              <a:t>remaining parts </a:t>
            </a:r>
            <a:r>
              <a:rPr lang="cs-CZ" dirty="0"/>
              <a:t>Láďa Peška</a:t>
            </a:r>
            <a:r>
              <a:rPr lang="en-US" dirty="0"/>
              <a:t> </a:t>
            </a:r>
          </a:p>
        </p:txBody>
      </p:sp>
    </p:spTree>
    <p:extLst>
      <p:ext uri="{BB962C8B-B14F-4D97-AF65-F5344CB8AC3E}">
        <p14:creationId xmlns:p14="http://schemas.microsoft.com/office/powerpoint/2010/main" val="3792808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878474B-3C26-4CAC-BCD0-BD76A022A630}" type="slidenum">
              <a:rPr lang="en-US" smtClean="0"/>
              <a:pPr/>
              <a:t>10</a:t>
            </a:fld>
            <a:endParaRPr lang="en-US" dirty="0"/>
          </a:p>
        </p:txBody>
      </p:sp>
      <p:sp>
        <p:nvSpPr>
          <p:cNvPr id="11" name="Date Placeholder 10"/>
          <p:cNvSpPr>
            <a:spLocks noGrp="1"/>
          </p:cNvSpPr>
          <p:nvPr>
            <p:ph type="dt" sz="half" idx="10"/>
          </p:nvPr>
        </p:nvSpPr>
        <p:spPr/>
        <p:txBody>
          <a:bodyPr/>
          <a:lstStyle/>
          <a:p>
            <a:r>
              <a:rPr lang="en-US"/>
              <a:t>NDBI021 User Preferences Lecture 1 - Peter Vojtáš</a:t>
            </a:r>
          </a:p>
        </p:txBody>
      </p:sp>
      <p:sp>
        <p:nvSpPr>
          <p:cNvPr id="12" name="Footer Placeholder 11"/>
          <p:cNvSpPr>
            <a:spLocks noGrp="1"/>
          </p:cNvSpPr>
          <p:nvPr>
            <p:ph type="ftr" sz="quarter" idx="11"/>
          </p:nvPr>
        </p:nvSpPr>
        <p:spPr/>
        <p:txBody>
          <a:bodyPr/>
          <a:lstStyle/>
          <a:p>
            <a:r>
              <a:rPr lang="en-US"/>
              <a:t>Representation+</a:t>
            </a:r>
          </a:p>
        </p:txBody>
      </p:sp>
      <mc:AlternateContent xmlns:mc="http://schemas.openxmlformats.org/markup-compatibility/2006" xmlns:a14="http://schemas.microsoft.com/office/drawing/2010/main">
        <mc:Choice Requires="a14">
          <p:sp>
            <p:nvSpPr>
              <p:cNvPr id="39" name="TextBox 38"/>
              <p:cNvSpPr txBox="1"/>
              <p:nvPr/>
            </p:nvSpPr>
            <p:spPr>
              <a:xfrm>
                <a:off x="99695" y="95651"/>
                <a:ext cx="5271123" cy="7033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f>
                            <m:fPr>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num>
                            <m:den>
                              <m:r>
                                <a:rPr lang="en-US" b="0" i="1" smtClean="0">
                                  <a:solidFill>
                                    <a:srgbClr val="FF0000"/>
                                  </a:solidFill>
                                  <a:latin typeface="Cambria Math" panose="02040503050406030204" pitchFamily="18" charset="0"/>
                                </a:rPr>
                                <m:t>2</m:t>
                              </m:r>
                            </m:den>
                          </m:f>
                          <m:r>
                            <a:rPr lang="en-US" b="0" i="1" smtClean="0">
                              <a:latin typeface="Cambria Math" panose="02040503050406030204" pitchFamily="18" charset="0"/>
                            </a:rPr>
                            <m:t>+3∗</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3</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4</m:t>
                                  </m:r>
                                </m:sub>
                              </m:sSub>
                            </m:num>
                            <m:den>
                              <m:r>
                                <a:rPr lang="en-US" b="0" i="1" smtClean="0">
                                  <a:solidFill>
                                    <a:srgbClr val="0070C0"/>
                                  </a:solidFill>
                                  <a:latin typeface="Cambria Math" panose="02040503050406030204" pitchFamily="18" charset="0"/>
                                </a:rPr>
                                <m:t>3</m:t>
                              </m:r>
                            </m:den>
                          </m:f>
                        </m:num>
                        <m:den>
                          <m:r>
                            <a:rPr lang="en-US" b="0" i="1" smtClean="0">
                              <a:latin typeface="Cambria Math" panose="02040503050406030204" pitchFamily="18" charset="0"/>
                            </a:rPr>
                            <m:t>5</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1,2</m:t>
                              </m:r>
                            </m:sub>
                          </m:sSub>
                          <m:r>
                            <a:rPr lang="en-US" b="0" i="1" smtClean="0">
                              <a:latin typeface="Cambria Math" panose="02040503050406030204" pitchFamily="18" charset="0"/>
                            </a:rPr>
                            <m:t>+3∗</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3,4</m:t>
                              </m:r>
                            </m:sub>
                          </m:sSub>
                        </m:num>
                        <m:den>
                          <m:r>
                            <a:rPr lang="en-US" b="0" i="1" smtClean="0">
                              <a:latin typeface="Cambria Math" panose="02040503050406030204" pitchFamily="18" charset="0"/>
                            </a:rPr>
                            <m:t>5</m:t>
                          </m:r>
                        </m:den>
                      </m:f>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𝑧</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99695" y="95651"/>
                <a:ext cx="5271123" cy="703334"/>
              </a:xfrm>
              <a:prstGeom prst="rect">
                <a:avLst/>
              </a:prstGeom>
              <a:blipFill rotWithShape="0">
                <a:blip r:embed="rId2"/>
                <a:stretch>
                  <a:fillRect/>
                </a:stretch>
              </a:blipFill>
            </p:spPr>
            <p:txBody>
              <a:bodyPr/>
              <a:lstStyle/>
              <a:p>
                <a:r>
                  <a:rPr lang="en-US">
                    <a:noFill/>
                  </a:rPr>
                  <a:t> </a:t>
                </a:r>
              </a:p>
            </p:txBody>
          </p:sp>
        </mc:Fallback>
      </mc:AlternateContent>
      <p:sp>
        <p:nvSpPr>
          <p:cNvPr id="49" name="Title 1"/>
          <p:cNvSpPr txBox="1">
            <a:spLocks/>
          </p:cNvSpPr>
          <p:nvPr/>
        </p:nvSpPr>
        <p:spPr>
          <a:xfrm>
            <a:off x="5435192" y="65835"/>
            <a:ext cx="3708808" cy="613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Two 2D-DC </a:t>
            </a:r>
            <a:r>
              <a:rPr lang="en-US" sz="2800" dirty="0">
                <a:sym typeface="Wingdings" panose="05000000000000000000" pitchFamily="2" charset="2"/>
              </a:rPr>
              <a:t> 4D-PC</a:t>
            </a:r>
            <a:endParaRPr lang="en-US" sz="2800" dirty="0"/>
          </a:p>
        </p:txBody>
      </p:sp>
      <p:grpSp>
        <p:nvGrpSpPr>
          <p:cNvPr id="3" name="Group 2">
            <a:extLst>
              <a:ext uri="{FF2B5EF4-FFF2-40B4-BE49-F238E27FC236}">
                <a16:creationId xmlns:a16="http://schemas.microsoft.com/office/drawing/2014/main" id="{0EC668F5-3993-43F0-B162-C5C03D8FF7C3}"/>
              </a:ext>
            </a:extLst>
          </p:cNvPr>
          <p:cNvGrpSpPr/>
          <p:nvPr/>
        </p:nvGrpSpPr>
        <p:grpSpPr>
          <a:xfrm>
            <a:off x="157420" y="773531"/>
            <a:ext cx="8960048" cy="5655070"/>
            <a:chOff x="157420" y="773531"/>
            <a:chExt cx="8960048" cy="5655070"/>
          </a:xfrm>
        </p:grpSpPr>
        <p:cxnSp>
          <p:nvCxnSpPr>
            <p:cNvPr id="16" name="Straight Connector 15"/>
            <p:cNvCxnSpPr/>
            <p:nvPr/>
          </p:nvCxnSpPr>
          <p:spPr>
            <a:xfrm>
              <a:off x="3733800" y="4495800"/>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10200" y="11430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33800" y="1143000"/>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33800" y="1143000"/>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flipV="1">
              <a:off x="381000" y="281940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81000"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57400"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33800" y="44958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57400" y="1143000"/>
              <a:ext cx="1676399" cy="1676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57399" y="1143000"/>
              <a:ext cx="0" cy="3352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467600" y="1295400"/>
              <a:ext cx="646331" cy="369332"/>
            </a:xfrm>
            <a:prstGeom prst="rect">
              <a:avLst/>
            </a:prstGeom>
            <a:noFill/>
          </p:spPr>
          <p:txBody>
            <a:bodyPr wrap="none" rtlCol="0">
              <a:spAutoFit/>
            </a:bodyPr>
            <a:lstStyle/>
            <a:p>
              <a:r>
                <a:rPr lang="en-US" dirty="0">
                  <a:solidFill>
                    <a:srgbClr val="FF0000"/>
                  </a:solidFill>
                </a:rPr>
                <a:t>DC</a:t>
              </a:r>
              <a:r>
                <a:rPr lang="en-US" baseline="-25000" dirty="0">
                  <a:solidFill>
                    <a:srgbClr val="FF0000"/>
                  </a:solidFill>
                </a:rPr>
                <a:t>1,2</a:t>
              </a:r>
              <a:endParaRPr lang="en-US" dirty="0">
                <a:solidFill>
                  <a:srgbClr val="FF0000"/>
                </a:solidFill>
              </a:endParaRPr>
            </a:p>
          </p:txBody>
        </p:sp>
        <p:sp>
          <p:nvSpPr>
            <p:cNvPr id="20" name="TextBox 19"/>
            <p:cNvSpPr txBox="1"/>
            <p:nvPr/>
          </p:nvSpPr>
          <p:spPr>
            <a:xfrm>
              <a:off x="7964269" y="1840468"/>
              <a:ext cx="646331" cy="369332"/>
            </a:xfrm>
            <a:prstGeom prst="rect">
              <a:avLst/>
            </a:prstGeom>
            <a:noFill/>
          </p:spPr>
          <p:txBody>
            <a:bodyPr wrap="none" rtlCol="0">
              <a:spAutoFit/>
            </a:bodyPr>
            <a:lstStyle/>
            <a:p>
              <a:r>
                <a:rPr lang="en-US" dirty="0">
                  <a:solidFill>
                    <a:srgbClr val="0070C0"/>
                  </a:solidFill>
                </a:rPr>
                <a:t>DC</a:t>
              </a:r>
              <a:r>
                <a:rPr lang="en-US" baseline="-25000" dirty="0">
                  <a:solidFill>
                    <a:srgbClr val="0070C0"/>
                  </a:solidFill>
                </a:rPr>
                <a:t>3,4</a:t>
              </a:r>
              <a:endParaRPr lang="en-US" dirty="0">
                <a:solidFill>
                  <a:srgbClr val="0070C0"/>
                </a:solidFill>
              </a:endParaRPr>
            </a:p>
          </p:txBody>
        </p:sp>
        <p:sp>
          <p:nvSpPr>
            <p:cNvPr id="22" name="TextBox 21"/>
            <p:cNvSpPr txBox="1"/>
            <p:nvPr/>
          </p:nvSpPr>
          <p:spPr>
            <a:xfrm>
              <a:off x="2172754" y="1095854"/>
              <a:ext cx="502061" cy="369332"/>
            </a:xfrm>
            <a:prstGeom prst="rect">
              <a:avLst/>
            </a:prstGeom>
            <a:noFill/>
          </p:spPr>
          <p:txBody>
            <a:bodyPr wrap="none" rtlCol="0">
              <a:spAutoFit/>
            </a:bodyPr>
            <a:lstStyle/>
            <a:p>
              <a:r>
                <a:rPr lang="en-US" dirty="0">
                  <a:solidFill>
                    <a:srgbClr val="0070C0"/>
                  </a:solidFill>
                </a:rPr>
                <a:t>d</a:t>
              </a:r>
              <a:r>
                <a:rPr lang="en-US" baseline="-25000" dirty="0">
                  <a:solidFill>
                    <a:srgbClr val="0070C0"/>
                  </a:solidFill>
                </a:rPr>
                <a:t>3,4</a:t>
              </a:r>
              <a:endParaRPr lang="en-US" dirty="0">
                <a:solidFill>
                  <a:srgbClr val="0070C0"/>
                </a:solidFill>
              </a:endParaRPr>
            </a:p>
          </p:txBody>
        </p:sp>
        <p:sp>
          <p:nvSpPr>
            <p:cNvPr id="23" name="TextBox 22"/>
            <p:cNvSpPr txBox="1"/>
            <p:nvPr/>
          </p:nvSpPr>
          <p:spPr>
            <a:xfrm>
              <a:off x="1386994" y="1095522"/>
              <a:ext cx="502061" cy="369332"/>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1,2</a:t>
              </a:r>
              <a:endParaRPr lang="en-US" dirty="0">
                <a:solidFill>
                  <a:srgbClr val="FF0000"/>
                </a:solidFill>
              </a:endParaRPr>
            </a:p>
          </p:txBody>
        </p:sp>
        <p:sp>
          <p:nvSpPr>
            <p:cNvPr id="25" name="TextBox 24"/>
            <p:cNvSpPr txBox="1"/>
            <p:nvPr/>
          </p:nvSpPr>
          <p:spPr>
            <a:xfrm>
              <a:off x="8711588" y="4126468"/>
              <a:ext cx="405880" cy="646331"/>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1</a:t>
              </a:r>
            </a:p>
            <a:p>
              <a:r>
                <a:rPr lang="en-US" dirty="0">
                  <a:solidFill>
                    <a:srgbClr val="0070C0"/>
                  </a:solidFill>
                </a:rPr>
                <a:t>D</a:t>
              </a:r>
              <a:r>
                <a:rPr lang="en-US" baseline="-25000" dirty="0">
                  <a:solidFill>
                    <a:srgbClr val="0070C0"/>
                  </a:solidFill>
                </a:rPr>
                <a:t>3</a:t>
              </a:r>
              <a:endParaRPr lang="en-US" dirty="0">
                <a:solidFill>
                  <a:srgbClr val="0070C0"/>
                </a:solidFill>
              </a:endParaRPr>
            </a:p>
          </p:txBody>
        </p:sp>
        <p:sp>
          <p:nvSpPr>
            <p:cNvPr id="26" name="TextBox 25"/>
            <p:cNvSpPr txBox="1"/>
            <p:nvPr/>
          </p:nvSpPr>
          <p:spPr>
            <a:xfrm>
              <a:off x="5105400" y="773531"/>
              <a:ext cx="684803" cy="369332"/>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2</a:t>
              </a:r>
              <a:r>
                <a:rPr lang="en-US" dirty="0"/>
                <a:t>,</a:t>
              </a:r>
              <a:r>
                <a:rPr lang="en-US" dirty="0">
                  <a:solidFill>
                    <a:srgbClr val="0070C0"/>
                  </a:solidFill>
                </a:rPr>
                <a:t>D</a:t>
              </a:r>
              <a:r>
                <a:rPr lang="en-US" baseline="-25000" dirty="0">
                  <a:solidFill>
                    <a:srgbClr val="0070C0"/>
                  </a:solidFill>
                </a:rPr>
                <a:t>4</a:t>
              </a:r>
              <a:endParaRPr lang="en-US" dirty="0">
                <a:solidFill>
                  <a:srgbClr val="0070C0"/>
                </a:solidFill>
              </a:endParaRPr>
            </a:p>
          </p:txBody>
        </p:sp>
        <p:sp>
          <p:nvSpPr>
            <p:cNvPr id="27" name="TextBox 26"/>
            <p:cNvSpPr txBox="1"/>
            <p:nvPr/>
          </p:nvSpPr>
          <p:spPr>
            <a:xfrm>
              <a:off x="5181600" y="5802868"/>
              <a:ext cx="301686" cy="369332"/>
            </a:xfrm>
            <a:prstGeom prst="rect">
              <a:avLst/>
            </a:prstGeom>
            <a:noFill/>
          </p:spPr>
          <p:txBody>
            <a:bodyPr wrap="none" rtlCol="0">
              <a:spAutoFit/>
            </a:bodyPr>
            <a:lstStyle/>
            <a:p>
              <a:r>
                <a:rPr lang="en-US" dirty="0"/>
                <a:t>1</a:t>
              </a:r>
              <a:endParaRPr lang="en-US" dirty="0">
                <a:solidFill>
                  <a:srgbClr val="0070C0"/>
                </a:solidFill>
              </a:endParaRPr>
            </a:p>
          </p:txBody>
        </p:sp>
        <p:sp>
          <p:nvSpPr>
            <p:cNvPr id="28" name="TextBox 27"/>
            <p:cNvSpPr txBox="1"/>
            <p:nvPr/>
          </p:nvSpPr>
          <p:spPr>
            <a:xfrm>
              <a:off x="3660714" y="4431268"/>
              <a:ext cx="301686" cy="369332"/>
            </a:xfrm>
            <a:prstGeom prst="rect">
              <a:avLst/>
            </a:prstGeom>
            <a:noFill/>
          </p:spPr>
          <p:txBody>
            <a:bodyPr wrap="none" rtlCol="0">
              <a:spAutoFit/>
            </a:bodyPr>
            <a:lstStyle/>
            <a:p>
              <a:r>
                <a:rPr lang="en-US" dirty="0"/>
                <a:t>1</a:t>
              </a:r>
            </a:p>
          </p:txBody>
        </p:sp>
        <p:cxnSp>
          <p:nvCxnSpPr>
            <p:cNvPr id="32" name="Straight Connector 31"/>
            <p:cNvCxnSpPr/>
            <p:nvPr/>
          </p:nvCxnSpPr>
          <p:spPr>
            <a:xfrm flipH="1">
              <a:off x="3751117" y="4502726"/>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11927" y="862444"/>
              <a:ext cx="301686" cy="369332"/>
            </a:xfrm>
            <a:prstGeom prst="rect">
              <a:avLst/>
            </a:prstGeom>
            <a:noFill/>
          </p:spPr>
          <p:txBody>
            <a:bodyPr wrap="none" rtlCol="0">
              <a:spAutoFit/>
            </a:bodyPr>
            <a:lstStyle/>
            <a:p>
              <a:r>
                <a:rPr lang="en-US" dirty="0"/>
                <a:t>0</a:t>
              </a:r>
            </a:p>
          </p:txBody>
        </p:sp>
        <p:sp>
          <p:nvSpPr>
            <p:cNvPr id="35" name="TextBox 34"/>
            <p:cNvSpPr txBox="1"/>
            <p:nvPr/>
          </p:nvSpPr>
          <p:spPr>
            <a:xfrm>
              <a:off x="157420" y="2610535"/>
              <a:ext cx="301686" cy="369332"/>
            </a:xfrm>
            <a:prstGeom prst="rect">
              <a:avLst/>
            </a:prstGeom>
            <a:noFill/>
          </p:spPr>
          <p:txBody>
            <a:bodyPr wrap="none" rtlCol="0">
              <a:spAutoFit/>
            </a:bodyPr>
            <a:lstStyle/>
            <a:p>
              <a:r>
                <a:rPr lang="en-US" dirty="0"/>
                <a:t>1</a:t>
              </a:r>
            </a:p>
          </p:txBody>
        </p:sp>
        <p:sp>
          <p:nvSpPr>
            <p:cNvPr id="36" name="TextBox 35"/>
            <p:cNvSpPr txBox="1"/>
            <p:nvPr/>
          </p:nvSpPr>
          <p:spPr>
            <a:xfrm>
              <a:off x="3471271" y="2612952"/>
              <a:ext cx="301686" cy="369332"/>
            </a:xfrm>
            <a:prstGeom prst="rect">
              <a:avLst/>
            </a:prstGeom>
            <a:noFill/>
          </p:spPr>
          <p:txBody>
            <a:bodyPr wrap="none" rtlCol="0">
              <a:spAutoFit/>
            </a:bodyPr>
            <a:lstStyle/>
            <a:p>
              <a:r>
                <a:rPr lang="en-US" dirty="0"/>
                <a:t>1</a:t>
              </a:r>
            </a:p>
          </p:txBody>
        </p:sp>
        <p:sp>
          <p:nvSpPr>
            <p:cNvPr id="37" name="TextBox 36"/>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10" name="Oval 9"/>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748202" y="5941974"/>
              <a:ext cx="960519" cy="369332"/>
            </a:xfrm>
            <a:prstGeom prst="rect">
              <a:avLst/>
            </a:prstGeom>
            <a:noFill/>
          </p:spPr>
          <p:txBody>
            <a:bodyPr wrap="none" rtlCol="0">
              <a:spAutoFit/>
            </a:bodyPr>
            <a:lstStyle/>
            <a:p>
              <a:r>
                <a:rPr lang="en-US" b="1" dirty="0">
                  <a:solidFill>
                    <a:srgbClr val="00B050"/>
                  </a:solidFill>
                </a:rPr>
                <a:t>2d-ideal</a:t>
              </a:r>
            </a:p>
          </p:txBody>
        </p:sp>
        <p:sp>
          <p:nvSpPr>
            <p:cNvPr id="44" name="Oval 43"/>
            <p:cNvSpPr/>
            <p:nvPr/>
          </p:nvSpPr>
          <p:spPr>
            <a:xfrm>
              <a:off x="3653301" y="6101321"/>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038060" y="4502726"/>
              <a:ext cx="1693718" cy="16694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33800" y="5226496"/>
              <a:ext cx="1667741" cy="869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08684" y="2237484"/>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49865" y="2621959"/>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5052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184714" y="4431268"/>
              <a:ext cx="301686" cy="369332"/>
            </a:xfrm>
            <a:prstGeom prst="rect">
              <a:avLst/>
            </a:prstGeom>
            <a:noFill/>
          </p:spPr>
          <p:txBody>
            <a:bodyPr wrap="none" rtlCol="0">
              <a:spAutoFit/>
            </a:bodyPr>
            <a:lstStyle/>
            <a:p>
              <a:r>
                <a:rPr lang="en-US" dirty="0"/>
                <a:t>0</a:t>
              </a:r>
            </a:p>
          </p:txBody>
        </p:sp>
        <p:cxnSp>
          <p:nvCxnSpPr>
            <p:cNvPr id="56" name="Straight Connector 55"/>
            <p:cNvCxnSpPr/>
            <p:nvPr/>
          </p:nvCxnSpPr>
          <p:spPr>
            <a:xfrm>
              <a:off x="3751117" y="2514600"/>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086600" y="1164369"/>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5396240" y="4472144"/>
              <a:ext cx="2502144" cy="1704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924800" y="4482668"/>
              <a:ext cx="832875" cy="1313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857581" y="4472144"/>
              <a:ext cx="2870254" cy="17041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396240" y="4488874"/>
              <a:ext cx="484737" cy="692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733800" y="114300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3723127" y="1940227"/>
              <a:ext cx="1712065" cy="25319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708066" y="1160905"/>
              <a:ext cx="1710900" cy="29787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733800" y="4118273"/>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297918" y="253367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381973" y="243840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391400" y="1143000"/>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733800" y="5410200"/>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572000" y="1143000"/>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114800" y="1143000"/>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33800" y="5029200"/>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72072" y="2438400"/>
              <a:ext cx="324128" cy="369332"/>
            </a:xfrm>
            <a:prstGeom prst="rect">
              <a:avLst/>
            </a:prstGeom>
            <a:noFill/>
          </p:spPr>
          <p:txBody>
            <a:bodyPr wrap="none" rtlCol="0">
              <a:spAutoFit/>
            </a:bodyPr>
            <a:lstStyle/>
            <a:p>
              <a:r>
                <a:rPr lang="en-US" b="1" dirty="0">
                  <a:solidFill>
                    <a:srgbClr val="0070C0"/>
                  </a:solidFill>
                </a:rPr>
                <a:t>A</a:t>
              </a:r>
            </a:p>
          </p:txBody>
        </p:sp>
        <p:sp>
          <p:nvSpPr>
            <p:cNvPr id="75" name="TextBox 74"/>
            <p:cNvSpPr txBox="1"/>
            <p:nvPr/>
          </p:nvSpPr>
          <p:spPr>
            <a:xfrm>
              <a:off x="6838672" y="2590800"/>
              <a:ext cx="324128" cy="369332"/>
            </a:xfrm>
            <a:prstGeom prst="rect">
              <a:avLst/>
            </a:prstGeom>
            <a:noFill/>
          </p:spPr>
          <p:txBody>
            <a:bodyPr wrap="none" rtlCol="0">
              <a:spAutoFit/>
            </a:bodyPr>
            <a:lstStyle/>
            <a:p>
              <a:r>
                <a:rPr lang="en-US" b="1" dirty="0">
                  <a:solidFill>
                    <a:srgbClr val="FF0000"/>
                  </a:solidFill>
                </a:rPr>
                <a:t>A</a:t>
              </a:r>
            </a:p>
          </p:txBody>
        </p:sp>
        <p:sp>
          <p:nvSpPr>
            <p:cNvPr id="76" name="TextBox 75"/>
            <p:cNvSpPr txBox="1"/>
            <p:nvPr/>
          </p:nvSpPr>
          <p:spPr>
            <a:xfrm>
              <a:off x="4038600" y="5117068"/>
              <a:ext cx="324128" cy="369332"/>
            </a:xfrm>
            <a:prstGeom prst="rect">
              <a:avLst/>
            </a:prstGeom>
            <a:noFill/>
          </p:spPr>
          <p:txBody>
            <a:bodyPr wrap="none" rtlCol="0">
              <a:spAutoFit/>
            </a:bodyPr>
            <a:lstStyle/>
            <a:p>
              <a:r>
                <a:rPr lang="en-US" b="1" dirty="0">
                  <a:solidFill>
                    <a:srgbClr val="0070C0"/>
                  </a:solidFill>
                </a:rPr>
                <a:t>A</a:t>
              </a:r>
            </a:p>
          </p:txBody>
        </p:sp>
        <p:cxnSp>
          <p:nvCxnSpPr>
            <p:cNvPr id="77" name="Straight Connector 76"/>
            <p:cNvCxnSpPr/>
            <p:nvPr/>
          </p:nvCxnSpPr>
          <p:spPr>
            <a:xfrm>
              <a:off x="2344918" y="287651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428973" y="278123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021318" y="54292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105373" y="53340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733800" y="2667000"/>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478518" y="5048279"/>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62573" y="4953000"/>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993118" y="264791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077173" y="255263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572000" y="4736068"/>
              <a:ext cx="324128" cy="369332"/>
            </a:xfrm>
            <a:prstGeom prst="rect">
              <a:avLst/>
            </a:prstGeom>
            <a:noFill/>
          </p:spPr>
          <p:txBody>
            <a:bodyPr wrap="none" rtlCol="0">
              <a:spAutoFit/>
            </a:bodyPr>
            <a:lstStyle/>
            <a:p>
              <a:r>
                <a:rPr lang="en-US" b="1" dirty="0">
                  <a:solidFill>
                    <a:srgbClr val="FF0000"/>
                  </a:solidFill>
                </a:rPr>
                <a:t>A</a:t>
              </a:r>
            </a:p>
          </p:txBody>
        </p:sp>
        <p:cxnSp>
          <p:nvCxnSpPr>
            <p:cNvPr id="87" name="Straight Connector 86"/>
            <p:cNvCxnSpPr/>
            <p:nvPr/>
          </p:nvCxnSpPr>
          <p:spPr>
            <a:xfrm flipH="1" flipV="1">
              <a:off x="1371600" y="1828800"/>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990600" y="2209800"/>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70330" y="2209800"/>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1447800" y="2209800"/>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286000" y="2526268"/>
              <a:ext cx="324128" cy="369332"/>
            </a:xfrm>
            <a:prstGeom prst="rect">
              <a:avLst/>
            </a:prstGeom>
            <a:noFill/>
          </p:spPr>
          <p:txBody>
            <a:bodyPr wrap="none" rtlCol="0">
              <a:spAutoFit/>
            </a:bodyPr>
            <a:lstStyle/>
            <a:p>
              <a:r>
                <a:rPr lang="en-US" b="1" dirty="0"/>
                <a:t>A</a:t>
              </a:r>
            </a:p>
          </p:txBody>
        </p:sp>
        <p:cxnSp>
          <p:nvCxnSpPr>
            <p:cNvPr id="92" name="Straight Connector 91"/>
            <p:cNvCxnSpPr/>
            <p:nvPr/>
          </p:nvCxnSpPr>
          <p:spPr>
            <a:xfrm>
              <a:off x="1981200" y="29146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065255" y="28194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105400" y="6059269"/>
              <a:ext cx="598241"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1</a:t>
              </a:r>
              <a:r>
                <a:rPr lang="en-US" dirty="0"/>
                <a:t>,</a:t>
              </a:r>
              <a:r>
                <a:rPr lang="en-US" dirty="0">
                  <a:solidFill>
                    <a:srgbClr val="0070C0"/>
                  </a:solidFill>
                </a:rPr>
                <a:t>x</a:t>
              </a:r>
              <a:r>
                <a:rPr lang="en-US" baseline="-25000" dirty="0">
                  <a:solidFill>
                    <a:srgbClr val="0070C0"/>
                  </a:solidFill>
                </a:rPr>
                <a:t>3</a:t>
              </a:r>
            </a:p>
          </p:txBody>
        </p:sp>
        <p:sp>
          <p:nvSpPr>
            <p:cNvPr id="95" name="TextBox 94"/>
            <p:cNvSpPr txBox="1"/>
            <p:nvPr/>
          </p:nvSpPr>
          <p:spPr>
            <a:xfrm>
              <a:off x="3371200" y="4174804"/>
              <a:ext cx="362600" cy="646331"/>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2</a:t>
              </a:r>
            </a:p>
            <a:p>
              <a:r>
                <a:rPr lang="en-US" dirty="0">
                  <a:solidFill>
                    <a:srgbClr val="0070C0"/>
                  </a:solidFill>
                </a:rPr>
                <a:t>x</a:t>
              </a:r>
              <a:r>
                <a:rPr lang="en-US" baseline="-25000" dirty="0">
                  <a:solidFill>
                    <a:srgbClr val="0070C0"/>
                  </a:solidFill>
                </a:rPr>
                <a:t>4</a:t>
              </a:r>
              <a:endParaRPr lang="en-US" dirty="0">
                <a:solidFill>
                  <a:srgbClr val="0070C0"/>
                </a:solidFill>
              </a:endParaRPr>
            </a:p>
          </p:txBody>
        </p:sp>
        <p:cxnSp>
          <p:nvCxnSpPr>
            <p:cNvPr id="96" name="Straight Connector 95">
              <a:extLst>
                <a:ext uri="{FF2B5EF4-FFF2-40B4-BE49-F238E27FC236}">
                  <a16:creationId xmlns:a16="http://schemas.microsoft.com/office/drawing/2014/main" id="{44C4150E-CD18-45E3-9873-B2F06AAA2978}"/>
                </a:ext>
              </a:extLst>
            </p:cNvPr>
            <p:cNvCxnSpPr/>
            <p:nvPr/>
          </p:nvCxnSpPr>
          <p:spPr>
            <a:xfrm>
              <a:off x="3733799" y="4502726"/>
              <a:ext cx="1693718" cy="16694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7A4568B-EF75-46AD-AA8C-CD23630A62B5}"/>
                </a:ext>
              </a:extLst>
            </p:cNvPr>
            <p:cNvCxnSpPr/>
            <p:nvPr/>
          </p:nvCxnSpPr>
          <p:spPr>
            <a:xfrm>
              <a:off x="3733799" y="4487992"/>
              <a:ext cx="1667741" cy="869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D44C7810-4FFE-484D-B724-2455F0DA9BBB}"/>
                </a:ext>
              </a:extLst>
            </p:cNvPr>
            <p:cNvSpPr txBox="1"/>
            <p:nvPr/>
          </p:nvSpPr>
          <p:spPr>
            <a:xfrm>
              <a:off x="994109" y="1491203"/>
              <a:ext cx="502061"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y</a:t>
              </a:r>
              <a:r>
                <a:rPr lang="en-US" baseline="-25000" dirty="0">
                  <a:solidFill>
                    <a:srgbClr val="FF0000"/>
                  </a:solidFill>
                </a:rPr>
                <a:t>1,2</a:t>
              </a:r>
              <a:endParaRPr lang="en-US" dirty="0">
                <a:solidFill>
                  <a:srgbClr val="FF0000"/>
                </a:solidFill>
              </a:endParaRPr>
            </a:p>
          </p:txBody>
        </p:sp>
        <p:sp>
          <p:nvSpPr>
            <p:cNvPr id="99" name="TextBox 98">
              <a:extLst>
                <a:ext uri="{FF2B5EF4-FFF2-40B4-BE49-F238E27FC236}">
                  <a16:creationId xmlns:a16="http://schemas.microsoft.com/office/drawing/2014/main" id="{95037675-1D37-47A0-B8F5-52F2D5E42D6B}"/>
                </a:ext>
              </a:extLst>
            </p:cNvPr>
            <p:cNvSpPr txBox="1"/>
            <p:nvPr/>
          </p:nvSpPr>
          <p:spPr>
            <a:xfrm>
              <a:off x="643169" y="1853328"/>
              <a:ext cx="502061"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y</a:t>
              </a:r>
              <a:r>
                <a:rPr lang="en-US" baseline="-25000" dirty="0">
                  <a:solidFill>
                    <a:srgbClr val="0070C0"/>
                  </a:solidFill>
                </a:rPr>
                <a:t>3,4</a:t>
              </a:r>
              <a:endParaRPr lang="en-US" dirty="0">
                <a:solidFill>
                  <a:srgbClr val="0070C0"/>
                </a:solidFill>
              </a:endParaRPr>
            </a:p>
          </p:txBody>
        </p:sp>
        <p:sp>
          <p:nvSpPr>
            <p:cNvPr id="100" name="TextBox 99">
              <a:extLst>
                <a:ext uri="{FF2B5EF4-FFF2-40B4-BE49-F238E27FC236}">
                  <a16:creationId xmlns:a16="http://schemas.microsoft.com/office/drawing/2014/main" id="{126B6F0B-6865-4F23-AE84-97C46D8B0FFF}"/>
                </a:ext>
              </a:extLst>
            </p:cNvPr>
            <p:cNvSpPr txBox="1"/>
            <p:nvPr/>
          </p:nvSpPr>
          <p:spPr>
            <a:xfrm>
              <a:off x="2985098" y="1846337"/>
              <a:ext cx="502061"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y</a:t>
              </a:r>
              <a:r>
                <a:rPr lang="en-US" baseline="-25000" dirty="0">
                  <a:solidFill>
                    <a:srgbClr val="0070C0"/>
                  </a:solidFill>
                </a:rPr>
                <a:t>3,4</a:t>
              </a:r>
              <a:endParaRPr lang="en-US" dirty="0">
                <a:solidFill>
                  <a:srgbClr val="0070C0"/>
                </a:solidFill>
              </a:endParaRPr>
            </a:p>
          </p:txBody>
        </p:sp>
        <p:sp>
          <p:nvSpPr>
            <p:cNvPr id="101" name="TextBox 100">
              <a:extLst>
                <a:ext uri="{FF2B5EF4-FFF2-40B4-BE49-F238E27FC236}">
                  <a16:creationId xmlns:a16="http://schemas.microsoft.com/office/drawing/2014/main" id="{EC424839-6D87-41F8-BA2A-ADDAE2F290B3}"/>
                </a:ext>
              </a:extLst>
            </p:cNvPr>
            <p:cNvSpPr txBox="1"/>
            <p:nvPr/>
          </p:nvSpPr>
          <p:spPr>
            <a:xfrm>
              <a:off x="2013372" y="2804081"/>
              <a:ext cx="287258" cy="369332"/>
            </a:xfrm>
            <a:prstGeom prst="rect">
              <a:avLst/>
            </a:prstGeom>
            <a:noFill/>
          </p:spPr>
          <p:txBody>
            <a:bodyPr wrap="none" rtlCol="0">
              <a:spAutoFit/>
            </a:bodyPr>
            <a:lstStyle/>
            <a:p>
              <a:r>
                <a:rPr lang="en-US" dirty="0">
                  <a:solidFill>
                    <a:srgbClr val="00B050"/>
                  </a:solidFill>
                  <a:latin typeface="Times New Roman" panose="02020603050405020304" pitchFamily="18" charset="0"/>
                  <a:cs typeface="Times New Roman" panose="02020603050405020304" pitchFamily="18" charset="0"/>
                </a:rPr>
                <a:t>z</a:t>
              </a:r>
              <a:endParaRPr lang="en-US" dirty="0">
                <a:solidFill>
                  <a:srgbClr val="00B050"/>
                </a:solidFill>
              </a:endParaRPr>
            </a:p>
          </p:txBody>
        </p:sp>
      </p:grpSp>
      <p:sp>
        <p:nvSpPr>
          <p:cNvPr id="103" name="Title 1">
            <a:extLst>
              <a:ext uri="{FF2B5EF4-FFF2-40B4-BE49-F238E27FC236}">
                <a16:creationId xmlns:a16="http://schemas.microsoft.com/office/drawing/2014/main" id="{AF09D9F3-9C8F-4E29-83E8-7BDE802F7D3B}"/>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To compute the overall preference of an item A with user’s four attribute preferences, aggregations.  Partial preferences on 2D-PC diagonals are shifted to  4D-PC resulting in </a:t>
            </a:r>
            <a:r>
              <a:rPr lang="en-US" sz="1800" b="1" dirty="0">
                <a:solidFill>
                  <a:srgbClr val="00B050"/>
                </a:solidFill>
              </a:rPr>
              <a:t>z</a:t>
            </a:r>
          </a:p>
        </p:txBody>
      </p:sp>
    </p:spTree>
    <p:extLst>
      <p:ext uri="{BB962C8B-B14F-4D97-AF65-F5344CB8AC3E}">
        <p14:creationId xmlns:p14="http://schemas.microsoft.com/office/powerpoint/2010/main" val="545123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NDBI021 User Preferences Lecture 1 - Peter Vojtáš</a:t>
            </a:r>
          </a:p>
        </p:txBody>
      </p:sp>
      <p:sp>
        <p:nvSpPr>
          <p:cNvPr id="3" name="Footer Placeholder 2"/>
          <p:cNvSpPr>
            <a:spLocks noGrp="1"/>
          </p:cNvSpPr>
          <p:nvPr>
            <p:ph type="ftr" sz="quarter" idx="11"/>
          </p:nvPr>
        </p:nvSpPr>
        <p:spPr/>
        <p:txBody>
          <a:bodyPr/>
          <a:lstStyle/>
          <a:p>
            <a:r>
              <a:rPr lang="en-US"/>
              <a:t>Representation+</a:t>
            </a:r>
          </a:p>
        </p:txBody>
      </p:sp>
      <p:sp>
        <p:nvSpPr>
          <p:cNvPr id="4" name="Slide Number Placeholder 3"/>
          <p:cNvSpPr>
            <a:spLocks noGrp="1"/>
          </p:cNvSpPr>
          <p:nvPr>
            <p:ph type="sldNum" sz="quarter" idx="12"/>
          </p:nvPr>
        </p:nvSpPr>
        <p:spPr/>
        <p:txBody>
          <a:bodyPr/>
          <a:lstStyle/>
          <a:p>
            <a:fld id="{3FB0BBC3-0285-4304-9C00-718EB9FB3020}" type="slidenum">
              <a:rPr lang="en-US" smtClean="0"/>
              <a:t>11</a:t>
            </a:fld>
            <a:endParaRPr lang="en-US"/>
          </a:p>
        </p:txBody>
      </p:sp>
      <p:sp>
        <p:nvSpPr>
          <p:cNvPr id="6" name="Title 1"/>
          <p:cNvSpPr txBox="1">
            <a:spLocks/>
          </p:cNvSpPr>
          <p:nvPr/>
        </p:nvSpPr>
        <p:spPr>
          <a:xfrm>
            <a:off x="0" y="65835"/>
            <a:ext cx="9144000" cy="6615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dirty="0"/>
              <a:t>Starting with 4dim</a:t>
            </a:r>
          </a:p>
        </p:txBody>
      </p:sp>
      <p:sp>
        <p:nvSpPr>
          <p:cNvPr id="7" name="Content Placeholder 2"/>
          <p:cNvSpPr txBox="1">
            <a:spLocks/>
          </p:cNvSpPr>
          <p:nvPr/>
        </p:nvSpPr>
        <p:spPr>
          <a:xfrm>
            <a:off x="628650" y="914400"/>
            <a:ext cx="7886700" cy="535131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 dim deduction – easy part</a:t>
            </a:r>
          </a:p>
          <a:p>
            <a:pPr lvl="1"/>
            <a:r>
              <a:rPr lang="en-US" dirty="0"/>
              <a:t>We know the whole model</a:t>
            </a:r>
          </a:p>
          <a:p>
            <a:pPr lvl="1"/>
            <a:r>
              <a:rPr lang="en-US" dirty="0"/>
              <a:t>DC </a:t>
            </a:r>
            <a:r>
              <a:rPr lang="en-US" dirty="0">
                <a:sym typeface="Wingdings" panose="05000000000000000000" pitchFamily="2" charset="2"/>
              </a:rPr>
              <a:t> PC it is easy to graphical calculate an item overall preference</a:t>
            </a:r>
          </a:p>
          <a:p>
            <a:r>
              <a:rPr lang="en-US" dirty="0"/>
              <a:t>4 dim from PC </a:t>
            </a:r>
            <a:r>
              <a:rPr lang="en-US" dirty="0">
                <a:sym typeface="Wingdings" panose="05000000000000000000" pitchFamily="2" charset="2"/>
              </a:rPr>
              <a:t> DC</a:t>
            </a:r>
          </a:p>
          <a:p>
            <a:pPr lvl="1"/>
            <a:r>
              <a:rPr lang="en-US" dirty="0">
                <a:sym typeface="Wingdings" panose="05000000000000000000" pitchFamily="2" charset="2"/>
              </a:rPr>
              <a:t>Calculate contour lines graphically is the same as ask query:</a:t>
            </a:r>
          </a:p>
          <a:p>
            <a:pPr lvl="1"/>
            <a:r>
              <a:rPr lang="en-US" dirty="0">
                <a:sym typeface="Wingdings" panose="05000000000000000000" pitchFamily="2" charset="2"/>
              </a:rPr>
              <a:t>“which items are preferred more than ...” </a:t>
            </a:r>
          </a:p>
          <a:p>
            <a:pPr lvl="1"/>
            <a:r>
              <a:rPr lang="en-US" dirty="0">
                <a:sym typeface="Wingdings" panose="05000000000000000000" pitchFamily="2" charset="2"/>
              </a:rPr>
              <a:t>It is a little bit more involved as 4 dim contour lines are </a:t>
            </a:r>
            <a:r>
              <a:rPr lang="en-US" b="1" dirty="0">
                <a:solidFill>
                  <a:srgbClr val="FF0000"/>
                </a:solidFill>
                <a:sym typeface="Wingdings" panose="05000000000000000000" pitchFamily="2" charset="2"/>
              </a:rPr>
              <a:t>3dim hyper cubes</a:t>
            </a:r>
          </a:p>
          <a:p>
            <a:r>
              <a:rPr lang="en-US" dirty="0"/>
              <a:t>Induction will be challenging </a:t>
            </a:r>
          </a:p>
          <a:p>
            <a:pPr lvl="1"/>
            <a:r>
              <a:rPr lang="en-US" dirty="0"/>
              <a:t>Because FLN-LMPM model needs to know each attribute preference separately, and</a:t>
            </a:r>
          </a:p>
          <a:p>
            <a:pPr lvl="1"/>
            <a:r>
              <a:rPr lang="en-US" dirty="0"/>
              <a:t>And our graphics (on paper) is 2 dimensional ...</a:t>
            </a:r>
          </a:p>
        </p:txBody>
      </p:sp>
      <mc:AlternateContent xmlns:mc="http://schemas.openxmlformats.org/markup-compatibility/2006" xmlns:a14="http://schemas.microsoft.com/office/drawing/2010/main">
        <mc:Choice Requires="a14">
          <p:sp>
            <p:nvSpPr>
              <p:cNvPr id="8" name="TextBox 7"/>
              <p:cNvSpPr txBox="1"/>
              <p:nvPr/>
            </p:nvSpPr>
            <p:spPr>
              <a:xfrm>
                <a:off x="99695" y="95651"/>
                <a:ext cx="5271123" cy="7033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f>
                            <m:fPr>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num>
                            <m:den>
                              <m:r>
                                <a:rPr lang="en-US" b="0" i="1" smtClean="0">
                                  <a:solidFill>
                                    <a:srgbClr val="FF0000"/>
                                  </a:solidFill>
                                  <a:latin typeface="Cambria Math" panose="02040503050406030204" pitchFamily="18" charset="0"/>
                                </a:rPr>
                                <m:t>2</m:t>
                              </m:r>
                            </m:den>
                          </m:f>
                          <m:r>
                            <a:rPr lang="en-US" b="0" i="1" smtClean="0">
                              <a:latin typeface="Cambria Math" panose="02040503050406030204" pitchFamily="18" charset="0"/>
                            </a:rPr>
                            <m:t>+3∗</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3</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4</m:t>
                                  </m:r>
                                </m:sub>
                              </m:sSub>
                            </m:num>
                            <m:den>
                              <m:r>
                                <a:rPr lang="en-US" b="0" i="1" smtClean="0">
                                  <a:solidFill>
                                    <a:srgbClr val="0070C0"/>
                                  </a:solidFill>
                                  <a:latin typeface="Cambria Math" panose="02040503050406030204" pitchFamily="18" charset="0"/>
                                </a:rPr>
                                <m:t>3</m:t>
                              </m:r>
                            </m:den>
                          </m:f>
                        </m:num>
                        <m:den>
                          <m:r>
                            <a:rPr lang="en-US" b="0" i="1" smtClean="0">
                              <a:latin typeface="Cambria Math" panose="02040503050406030204" pitchFamily="18" charset="0"/>
                            </a:rPr>
                            <m:t>5</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1,2</m:t>
                              </m:r>
                            </m:sub>
                          </m:sSub>
                          <m:r>
                            <a:rPr lang="en-US" b="0" i="1" smtClean="0">
                              <a:latin typeface="Cambria Math" panose="02040503050406030204" pitchFamily="18" charset="0"/>
                            </a:rPr>
                            <m:t>+3∗</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3,4</m:t>
                              </m:r>
                            </m:sub>
                          </m:sSub>
                        </m:num>
                        <m:den>
                          <m:r>
                            <a:rPr lang="en-US" b="0" i="1" smtClean="0">
                              <a:latin typeface="Cambria Math" panose="02040503050406030204" pitchFamily="18" charset="0"/>
                            </a:rPr>
                            <m:t>5</m:t>
                          </m:r>
                        </m:den>
                      </m:f>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𝑧</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99695" y="95651"/>
                <a:ext cx="5271123" cy="703334"/>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305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12</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Representation+</a:t>
            </a:r>
            <a:endParaRPr lang="en-US" dirty="0"/>
          </a:p>
        </p:txBody>
      </p:sp>
      <p:cxnSp>
        <p:nvCxnSpPr>
          <p:cNvPr id="90" name="Straight Connector 89"/>
          <p:cNvCxnSpPr/>
          <p:nvPr/>
        </p:nvCxnSpPr>
        <p:spPr>
          <a:xfrm>
            <a:off x="2802118" y="2952716"/>
            <a:ext cx="16968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77518" y="2857437"/>
            <a:ext cx="9427" cy="19056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32212" y="1164369"/>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flipV="1">
            <a:off x="3723129" y="2826916"/>
            <a:ext cx="1676401" cy="167640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370330" y="2826917"/>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70330" y="1150517"/>
            <a:ext cx="16764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46730" y="28269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045741" y="2151506"/>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46730" y="1150517"/>
            <a:ext cx="1676399" cy="16763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0330" y="2667000"/>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46729" y="1150517"/>
            <a:ext cx="0" cy="33528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30546" y="2490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385179" y="1825921"/>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714226" y="1489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208532" y="197139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897799" y="1309832"/>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544505" y="16423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855238" y="2324688"/>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540043" y="2664126"/>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880977"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534400" y="1157443"/>
            <a:ext cx="0" cy="50292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411193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719665" y="2209800"/>
            <a:ext cx="5029200" cy="0"/>
          </a:xfrm>
          <a:prstGeom prst="line">
            <a:avLst/>
          </a:prstGeom>
          <a:ln>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872535" y="2774359"/>
            <a:ext cx="2831535" cy="57844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22730" y="1323699"/>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95912" y="15072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869094" y="16596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031885" y="1832854"/>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205067" y="1985254"/>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367858" y="2148045"/>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520258" y="2310836"/>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693440" y="24736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877013" y="2626027"/>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6778" y="3450353"/>
            <a:ext cx="2831535" cy="5784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125718" y="32956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201118" y="32004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463559" y="3659850"/>
            <a:ext cx="1696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538959" y="3564571"/>
            <a:ext cx="9427" cy="1905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2328604" y="3416379"/>
            <a:ext cx="311304" cy="338554"/>
          </a:xfrm>
          <a:prstGeom prst="rect">
            <a:avLst/>
          </a:prstGeom>
          <a:noFill/>
          <a:ln>
            <a:noFill/>
          </a:ln>
        </p:spPr>
        <p:txBody>
          <a:bodyPr wrap="none" rtlCol="0">
            <a:spAutoFit/>
          </a:bodyPr>
          <a:lstStyle/>
          <a:p>
            <a:r>
              <a:rPr lang="en-US" sz="1600" dirty="0">
                <a:solidFill>
                  <a:srgbClr val="00B050"/>
                </a:solidFill>
              </a:rPr>
              <a:t>D</a:t>
            </a:r>
          </a:p>
        </p:txBody>
      </p:sp>
      <p:cxnSp>
        <p:nvCxnSpPr>
          <p:cNvPr id="130" name="Straight Connector 129"/>
          <p:cNvCxnSpPr/>
          <p:nvPr/>
        </p:nvCxnSpPr>
        <p:spPr>
          <a:xfrm>
            <a:off x="8418160" y="222609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493560" y="213082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8267329" y="1965077"/>
            <a:ext cx="292068" cy="338554"/>
          </a:xfrm>
          <a:prstGeom prst="rect">
            <a:avLst/>
          </a:prstGeom>
          <a:noFill/>
          <a:ln>
            <a:solidFill>
              <a:srgbClr val="0070C0"/>
            </a:solidFill>
          </a:ln>
        </p:spPr>
        <p:txBody>
          <a:bodyPr wrap="none" rtlCol="0">
            <a:spAutoFit/>
          </a:bodyPr>
          <a:lstStyle/>
          <a:p>
            <a:r>
              <a:rPr lang="en-US" sz="1600" dirty="0">
                <a:solidFill>
                  <a:srgbClr val="0070C0"/>
                </a:solidFill>
              </a:rPr>
              <a:t>d</a:t>
            </a:r>
          </a:p>
        </p:txBody>
      </p:sp>
      <p:cxnSp>
        <p:nvCxnSpPr>
          <p:cNvPr id="133" name="Straight Connector 132"/>
          <p:cNvCxnSpPr/>
          <p:nvPr/>
        </p:nvCxnSpPr>
        <p:spPr>
          <a:xfrm>
            <a:off x="6782718" y="353910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858118" y="344382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6631887" y="3278082"/>
            <a:ext cx="292068" cy="338554"/>
          </a:xfrm>
          <a:prstGeom prst="rect">
            <a:avLst/>
          </a:prstGeom>
          <a:noFill/>
          <a:ln>
            <a:noFill/>
          </a:ln>
        </p:spPr>
        <p:txBody>
          <a:bodyPr wrap="none" rtlCol="0">
            <a:spAutoFit/>
          </a:bodyPr>
          <a:lstStyle/>
          <a:p>
            <a:r>
              <a:rPr lang="en-US" sz="1600" dirty="0">
                <a:solidFill>
                  <a:srgbClr val="FF0000"/>
                </a:solidFill>
              </a:rPr>
              <a:t>d</a:t>
            </a:r>
          </a:p>
        </p:txBody>
      </p:sp>
      <p:cxnSp>
        <p:nvCxnSpPr>
          <p:cNvPr id="136" name="Straight Connector 135"/>
          <p:cNvCxnSpPr/>
          <p:nvPr/>
        </p:nvCxnSpPr>
        <p:spPr>
          <a:xfrm>
            <a:off x="3817838" y="602204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893238" y="592676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3833263" y="5968840"/>
            <a:ext cx="292068" cy="338554"/>
          </a:xfrm>
          <a:prstGeom prst="rect">
            <a:avLst/>
          </a:prstGeom>
          <a:noFill/>
          <a:ln>
            <a:noFill/>
          </a:ln>
        </p:spPr>
        <p:txBody>
          <a:bodyPr wrap="none" rtlCol="0">
            <a:spAutoFit/>
          </a:bodyPr>
          <a:lstStyle/>
          <a:p>
            <a:r>
              <a:rPr lang="en-US" sz="1600" dirty="0">
                <a:solidFill>
                  <a:srgbClr val="0070C0"/>
                </a:solidFill>
              </a:rPr>
              <a:t>d</a:t>
            </a:r>
          </a:p>
        </p:txBody>
      </p:sp>
      <p:cxnSp>
        <p:nvCxnSpPr>
          <p:cNvPr id="139" name="Straight Connector 138"/>
          <p:cNvCxnSpPr/>
          <p:nvPr/>
        </p:nvCxnSpPr>
        <p:spPr>
          <a:xfrm>
            <a:off x="4340854" y="5505959"/>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416254" y="5410680"/>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396240" y="4472144"/>
            <a:ext cx="2502144" cy="1704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857581" y="4472144"/>
            <a:ext cx="2870254" cy="17041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3723127" y="1940227"/>
            <a:ext cx="1712065" cy="25319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3708066" y="1160905"/>
            <a:ext cx="1710900" cy="29787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98943"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126896" y="115051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726591" y="3200400"/>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723126" y="3505200"/>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297584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383206"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984101" y="5149211"/>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059501" y="5043542"/>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885430" y="1167830"/>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070891" y="4978571"/>
            <a:ext cx="292068" cy="338554"/>
          </a:xfrm>
          <a:prstGeom prst="rect">
            <a:avLst/>
          </a:prstGeom>
          <a:noFill/>
          <a:ln>
            <a:noFill/>
          </a:ln>
        </p:spPr>
        <p:txBody>
          <a:bodyPr wrap="none" rtlCol="0">
            <a:spAutoFit/>
          </a:bodyPr>
          <a:lstStyle/>
          <a:p>
            <a:r>
              <a:rPr lang="en-US" sz="1600" dirty="0">
                <a:solidFill>
                  <a:srgbClr val="FF0000"/>
                </a:solidFill>
              </a:rPr>
              <a:t>d</a:t>
            </a:r>
          </a:p>
        </p:txBody>
      </p:sp>
      <p:cxnSp>
        <p:nvCxnSpPr>
          <p:cNvPr id="188" name="Straight Connector 187"/>
          <p:cNvCxnSpPr/>
          <p:nvPr/>
        </p:nvCxnSpPr>
        <p:spPr>
          <a:xfrm>
            <a:off x="1963918" y="3143279"/>
            <a:ext cx="169682"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2039318" y="3048000"/>
            <a:ext cx="9427" cy="19056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733800" y="4118273"/>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733800" y="114300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7924800" y="4482668"/>
            <a:ext cx="832875" cy="1313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396240" y="4488874"/>
            <a:ext cx="484737" cy="692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0" name="TextBox 189"/>
              <p:cNvSpPr txBox="1"/>
              <p:nvPr/>
            </p:nvSpPr>
            <p:spPr>
              <a:xfrm>
                <a:off x="99695" y="95651"/>
                <a:ext cx="5271123" cy="7033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f>
                            <m:fPr>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num>
                            <m:den>
                              <m:r>
                                <a:rPr lang="en-US" b="0" i="1" smtClean="0">
                                  <a:solidFill>
                                    <a:srgbClr val="FF0000"/>
                                  </a:solidFill>
                                  <a:latin typeface="Cambria Math" panose="02040503050406030204" pitchFamily="18" charset="0"/>
                                </a:rPr>
                                <m:t>2</m:t>
                              </m:r>
                            </m:den>
                          </m:f>
                          <m:r>
                            <a:rPr lang="en-US" b="0" i="1" smtClean="0">
                              <a:latin typeface="Cambria Math" panose="02040503050406030204" pitchFamily="18" charset="0"/>
                            </a:rPr>
                            <m:t>+3∗</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3</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4</m:t>
                                  </m:r>
                                </m:sub>
                              </m:sSub>
                            </m:num>
                            <m:den>
                              <m:r>
                                <a:rPr lang="en-US" b="0" i="1" smtClean="0">
                                  <a:solidFill>
                                    <a:srgbClr val="0070C0"/>
                                  </a:solidFill>
                                  <a:latin typeface="Cambria Math" panose="02040503050406030204" pitchFamily="18" charset="0"/>
                                </a:rPr>
                                <m:t>3</m:t>
                              </m:r>
                            </m:den>
                          </m:f>
                        </m:num>
                        <m:den>
                          <m:r>
                            <a:rPr lang="en-US" b="0" i="1" smtClean="0">
                              <a:latin typeface="Cambria Math" panose="02040503050406030204" pitchFamily="18" charset="0"/>
                            </a:rPr>
                            <m:t>5</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1,2</m:t>
                              </m:r>
                            </m:sub>
                          </m:sSub>
                          <m:r>
                            <a:rPr lang="en-US" b="0" i="1" smtClean="0">
                              <a:latin typeface="Cambria Math" panose="02040503050406030204" pitchFamily="18" charset="0"/>
                            </a:rPr>
                            <m:t>+3∗</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3,4</m:t>
                              </m:r>
                            </m:sub>
                          </m:sSub>
                        </m:num>
                        <m:den>
                          <m:r>
                            <a:rPr lang="en-US" b="0" i="1" smtClean="0">
                              <a:latin typeface="Cambria Math" panose="02040503050406030204" pitchFamily="18" charset="0"/>
                            </a:rPr>
                            <m:t>5</m:t>
                          </m:r>
                        </m:den>
                      </m:f>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𝑧</m:t>
                      </m:r>
                    </m:oMath>
                  </m:oMathPara>
                </a14:m>
                <a:endParaRPr lang="en-US" dirty="0"/>
              </a:p>
            </p:txBody>
          </p:sp>
        </mc:Choice>
        <mc:Fallback xmlns="">
          <p:sp>
            <p:nvSpPr>
              <p:cNvPr id="190" name="TextBox 189"/>
              <p:cNvSpPr txBox="1">
                <a:spLocks noRot="1" noChangeAspect="1" noMove="1" noResize="1" noEditPoints="1" noAdjustHandles="1" noChangeArrowheads="1" noChangeShapeType="1" noTextEdit="1"/>
              </p:cNvSpPr>
              <p:nvPr/>
            </p:nvSpPr>
            <p:spPr>
              <a:xfrm>
                <a:off x="99695" y="95651"/>
                <a:ext cx="5271123" cy="703334"/>
              </a:xfrm>
              <a:prstGeom prst="rect">
                <a:avLst/>
              </a:prstGeom>
              <a:blipFill rotWithShape="0">
                <a:blip r:embed="rId2"/>
                <a:stretch>
                  <a:fillRect/>
                </a:stretch>
              </a:blipFill>
            </p:spPr>
            <p:txBody>
              <a:bodyPr/>
              <a:lstStyle/>
              <a:p>
                <a:r>
                  <a:rPr lang="en-US">
                    <a:noFill/>
                  </a:rPr>
                  <a:t> </a:t>
                </a:r>
              </a:p>
            </p:txBody>
          </p:sp>
        </mc:Fallback>
      </mc:AlternateContent>
      <p:sp>
        <p:nvSpPr>
          <p:cNvPr id="191" name="Title 1"/>
          <p:cNvSpPr txBox="1">
            <a:spLocks/>
          </p:cNvSpPr>
          <p:nvPr/>
        </p:nvSpPr>
        <p:spPr>
          <a:xfrm>
            <a:off x="5435192" y="65834"/>
            <a:ext cx="3708808" cy="917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4D-PC point on 0.8-4d cl to pairs of 2d cl’s, step 1 </a:t>
            </a:r>
          </a:p>
        </p:txBody>
      </p:sp>
      <p:cxnSp>
        <p:nvCxnSpPr>
          <p:cNvPr id="201" name="Straight Connector 200"/>
          <p:cNvCxnSpPr/>
          <p:nvPr/>
        </p:nvCxnSpPr>
        <p:spPr>
          <a:xfrm>
            <a:off x="147356" y="112831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231411" y="103304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12238" y="865939"/>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5052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657600" y="4419600"/>
            <a:ext cx="301686" cy="369332"/>
          </a:xfrm>
          <a:prstGeom prst="rect">
            <a:avLst/>
          </a:prstGeom>
          <a:noFill/>
        </p:spPr>
        <p:txBody>
          <a:bodyPr wrap="none" rtlCol="0">
            <a:spAutoFit/>
          </a:bodyPr>
          <a:lstStyle/>
          <a:p>
            <a:r>
              <a:rPr lang="en-US" dirty="0"/>
              <a:t>1</a:t>
            </a:r>
          </a:p>
        </p:txBody>
      </p:sp>
      <p:sp>
        <p:nvSpPr>
          <p:cNvPr id="204" name="TextBox 203"/>
          <p:cNvSpPr txBox="1"/>
          <p:nvPr/>
        </p:nvSpPr>
        <p:spPr>
          <a:xfrm>
            <a:off x="5184714" y="4431268"/>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184714" y="5879068"/>
            <a:ext cx="301686" cy="369332"/>
          </a:xfrm>
          <a:prstGeom prst="rect">
            <a:avLst/>
          </a:prstGeom>
          <a:noFill/>
        </p:spPr>
        <p:txBody>
          <a:bodyPr wrap="none" rtlCol="0">
            <a:spAutoFit/>
          </a:bodyPr>
          <a:lstStyle/>
          <a:p>
            <a:r>
              <a:rPr lang="en-US" dirty="0"/>
              <a:t>1</a:t>
            </a:r>
          </a:p>
        </p:txBody>
      </p:sp>
      <p:sp>
        <p:nvSpPr>
          <p:cNvPr id="206" name="TextBox 205"/>
          <p:cNvSpPr txBox="1"/>
          <p:nvPr/>
        </p:nvSpPr>
        <p:spPr>
          <a:xfrm>
            <a:off x="1911927" y="862444"/>
            <a:ext cx="301686" cy="369332"/>
          </a:xfrm>
          <a:prstGeom prst="rect">
            <a:avLst/>
          </a:prstGeom>
          <a:noFill/>
        </p:spPr>
        <p:txBody>
          <a:bodyPr wrap="none" rtlCol="0">
            <a:spAutoFit/>
          </a:bodyPr>
          <a:lstStyle/>
          <a:p>
            <a:r>
              <a:rPr lang="en-US" dirty="0"/>
              <a:t>0</a:t>
            </a:r>
          </a:p>
        </p:txBody>
      </p:sp>
      <p:sp>
        <p:nvSpPr>
          <p:cNvPr id="207" name="TextBox 206"/>
          <p:cNvSpPr txBox="1"/>
          <p:nvPr/>
        </p:nvSpPr>
        <p:spPr>
          <a:xfrm>
            <a:off x="157420" y="2610535"/>
            <a:ext cx="301686" cy="369332"/>
          </a:xfrm>
          <a:prstGeom prst="rect">
            <a:avLst/>
          </a:prstGeom>
          <a:noFill/>
        </p:spPr>
        <p:txBody>
          <a:bodyPr wrap="none" rtlCol="0">
            <a:spAutoFit/>
          </a:bodyPr>
          <a:lstStyle/>
          <a:p>
            <a:r>
              <a:rPr lang="en-US" dirty="0"/>
              <a:t>1</a:t>
            </a:r>
          </a:p>
        </p:txBody>
      </p:sp>
      <p:sp>
        <p:nvSpPr>
          <p:cNvPr id="208" name="TextBox 207"/>
          <p:cNvSpPr txBox="1"/>
          <p:nvPr/>
        </p:nvSpPr>
        <p:spPr>
          <a:xfrm>
            <a:off x="3471271" y="2612952"/>
            <a:ext cx="301686" cy="369332"/>
          </a:xfrm>
          <a:prstGeom prst="rect">
            <a:avLst/>
          </a:prstGeom>
          <a:noFill/>
        </p:spPr>
        <p:txBody>
          <a:bodyPr wrap="none" rtlCol="0">
            <a:spAutoFit/>
          </a:bodyPr>
          <a:lstStyle/>
          <a:p>
            <a:r>
              <a:rPr lang="en-US" dirty="0"/>
              <a:t>1</a:t>
            </a:r>
          </a:p>
        </p:txBody>
      </p:sp>
      <p:sp>
        <p:nvSpPr>
          <p:cNvPr id="209" name="TextBox 208"/>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210" name="Oval 209"/>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p:cNvSpPr txBox="1"/>
          <p:nvPr/>
        </p:nvSpPr>
        <p:spPr>
          <a:xfrm>
            <a:off x="2748202" y="5941974"/>
            <a:ext cx="960519" cy="369332"/>
          </a:xfrm>
          <a:prstGeom prst="rect">
            <a:avLst/>
          </a:prstGeom>
          <a:noFill/>
        </p:spPr>
        <p:txBody>
          <a:bodyPr wrap="none" rtlCol="0">
            <a:spAutoFit/>
          </a:bodyPr>
          <a:lstStyle/>
          <a:p>
            <a:r>
              <a:rPr lang="en-US" b="1" dirty="0">
                <a:solidFill>
                  <a:srgbClr val="00B050"/>
                </a:solidFill>
              </a:rPr>
              <a:t>2d-ideal</a:t>
            </a:r>
          </a:p>
        </p:txBody>
      </p:sp>
      <p:sp>
        <p:nvSpPr>
          <p:cNvPr id="212" name="Oval 211"/>
          <p:cNvSpPr/>
          <p:nvPr/>
        </p:nvSpPr>
        <p:spPr>
          <a:xfrm>
            <a:off x="3653301" y="6101321"/>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p:cNvCxnSpPr/>
          <p:nvPr/>
        </p:nvCxnSpPr>
        <p:spPr>
          <a:xfrm>
            <a:off x="43873" y="151718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127928" y="142190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83505" y="1254805"/>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234" name="Straight Connector 233"/>
          <p:cNvCxnSpPr/>
          <p:nvPr/>
        </p:nvCxnSpPr>
        <p:spPr>
          <a:xfrm>
            <a:off x="151201" y="191056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235256" y="181528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16083" y="1648188"/>
            <a:ext cx="282450" cy="369332"/>
          </a:xfrm>
          <a:prstGeom prst="rect">
            <a:avLst/>
          </a:prstGeom>
          <a:noFill/>
          <a:ln>
            <a:noFill/>
          </a:ln>
        </p:spPr>
        <p:txBody>
          <a:bodyPr wrap="none" rtlCol="0">
            <a:spAutoFit/>
          </a:bodyPr>
          <a:lstStyle/>
          <a:p>
            <a:r>
              <a:rPr lang="en-US" b="1" dirty="0">
                <a:solidFill>
                  <a:srgbClr val="FF0000"/>
                </a:solidFill>
              </a:rPr>
              <a:t>L</a:t>
            </a:r>
          </a:p>
        </p:txBody>
      </p:sp>
      <p:cxnSp>
        <p:nvCxnSpPr>
          <p:cNvPr id="237" name="Straight Connector 236"/>
          <p:cNvCxnSpPr/>
          <p:nvPr/>
        </p:nvCxnSpPr>
        <p:spPr>
          <a:xfrm>
            <a:off x="24002" y="225043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108057" y="215515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9" name="TextBox 238"/>
          <p:cNvSpPr txBox="1"/>
          <p:nvPr/>
        </p:nvSpPr>
        <p:spPr>
          <a:xfrm>
            <a:off x="41284" y="1999720"/>
            <a:ext cx="314510" cy="369332"/>
          </a:xfrm>
          <a:prstGeom prst="rect">
            <a:avLst/>
          </a:prstGeom>
          <a:noFill/>
          <a:ln>
            <a:noFill/>
          </a:ln>
        </p:spPr>
        <p:txBody>
          <a:bodyPr wrap="none" rtlCol="0">
            <a:spAutoFit/>
          </a:bodyPr>
          <a:lstStyle/>
          <a:p>
            <a:r>
              <a:rPr lang="en-US" b="1" dirty="0">
                <a:solidFill>
                  <a:srgbClr val="FF0000"/>
                </a:solidFill>
              </a:rPr>
              <a:t>R</a:t>
            </a:r>
          </a:p>
        </p:txBody>
      </p:sp>
      <p:cxnSp>
        <p:nvCxnSpPr>
          <p:cNvPr id="148" name="Straight Connector 147"/>
          <p:cNvCxnSpPr/>
          <p:nvPr/>
        </p:nvCxnSpPr>
        <p:spPr>
          <a:xfrm>
            <a:off x="3691371" y="4790781"/>
            <a:ext cx="1403355" cy="1402783"/>
          </a:xfrm>
          <a:prstGeom prst="line">
            <a:avLst/>
          </a:prstGeom>
          <a:ln w="28575">
            <a:solidFill>
              <a:srgbClr val="FF0000"/>
            </a:solidFill>
            <a:prstDash val="lgDashDot"/>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730043" y="5954587"/>
            <a:ext cx="477995" cy="225126"/>
          </a:xfrm>
          <a:prstGeom prst="line">
            <a:avLst/>
          </a:prstGeom>
          <a:ln w="28575">
            <a:solidFill>
              <a:srgbClr val="0070C0"/>
            </a:solidFill>
            <a:prstDash val="lgDashDot"/>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2634149" y="1574027"/>
            <a:ext cx="502061" cy="369332"/>
          </a:xfrm>
          <a:prstGeom prst="rect">
            <a:avLst/>
          </a:prstGeom>
          <a:noFill/>
        </p:spPr>
        <p:txBody>
          <a:bodyPr wrap="none" rtlCol="0">
            <a:spAutoFit/>
          </a:bodyPr>
          <a:lstStyle/>
          <a:p>
            <a:r>
              <a:rPr lang="en-US" dirty="0">
                <a:solidFill>
                  <a:srgbClr val="0070C0"/>
                </a:solidFill>
              </a:rPr>
              <a:t>y</a:t>
            </a:r>
            <a:r>
              <a:rPr lang="en-US" baseline="-25000" dirty="0">
                <a:solidFill>
                  <a:srgbClr val="0070C0"/>
                </a:solidFill>
              </a:rPr>
              <a:t>3,4</a:t>
            </a:r>
            <a:endParaRPr lang="en-US" dirty="0">
              <a:solidFill>
                <a:srgbClr val="0070C0"/>
              </a:solidFill>
            </a:endParaRPr>
          </a:p>
        </p:txBody>
      </p:sp>
      <p:sp>
        <p:nvSpPr>
          <p:cNvPr id="155" name="TextBox 154"/>
          <p:cNvSpPr txBox="1"/>
          <p:nvPr/>
        </p:nvSpPr>
        <p:spPr>
          <a:xfrm>
            <a:off x="1001100" y="1439471"/>
            <a:ext cx="502061" cy="369332"/>
          </a:xfrm>
          <a:prstGeom prst="rect">
            <a:avLst/>
          </a:prstGeom>
          <a:noFill/>
        </p:spPr>
        <p:txBody>
          <a:bodyPr wrap="none" rtlCol="0">
            <a:spAutoFit/>
          </a:bodyPr>
          <a:lstStyle/>
          <a:p>
            <a:r>
              <a:rPr lang="en-US" dirty="0">
                <a:solidFill>
                  <a:srgbClr val="FF0000"/>
                </a:solidFill>
              </a:rPr>
              <a:t>y</a:t>
            </a:r>
            <a:r>
              <a:rPr lang="en-US" baseline="-25000" dirty="0">
                <a:solidFill>
                  <a:srgbClr val="FF0000"/>
                </a:solidFill>
              </a:rPr>
              <a:t>1,2</a:t>
            </a:r>
            <a:endParaRPr lang="en-US" dirty="0">
              <a:solidFill>
                <a:srgbClr val="FF0000"/>
              </a:solidFill>
            </a:endParaRPr>
          </a:p>
        </p:txBody>
      </p:sp>
      <p:sp>
        <p:nvSpPr>
          <p:cNvPr id="161" name="TextBox 160"/>
          <p:cNvSpPr txBox="1"/>
          <p:nvPr/>
        </p:nvSpPr>
        <p:spPr>
          <a:xfrm>
            <a:off x="5105400" y="773531"/>
            <a:ext cx="684803" cy="369332"/>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2</a:t>
            </a:r>
            <a:r>
              <a:rPr lang="en-US" dirty="0"/>
              <a:t>,</a:t>
            </a:r>
            <a:r>
              <a:rPr lang="en-US" dirty="0">
                <a:solidFill>
                  <a:srgbClr val="0070C0"/>
                </a:solidFill>
              </a:rPr>
              <a:t>D</a:t>
            </a:r>
            <a:r>
              <a:rPr lang="en-US" baseline="-25000" dirty="0">
                <a:solidFill>
                  <a:srgbClr val="0070C0"/>
                </a:solidFill>
              </a:rPr>
              <a:t>4</a:t>
            </a:r>
            <a:endParaRPr lang="en-US" dirty="0">
              <a:solidFill>
                <a:srgbClr val="0070C0"/>
              </a:solidFill>
            </a:endParaRPr>
          </a:p>
        </p:txBody>
      </p:sp>
      <p:sp>
        <p:nvSpPr>
          <p:cNvPr id="166" name="TextBox 165"/>
          <p:cNvSpPr txBox="1"/>
          <p:nvPr/>
        </p:nvSpPr>
        <p:spPr>
          <a:xfrm>
            <a:off x="8711588" y="4126468"/>
            <a:ext cx="405880" cy="646331"/>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1</a:t>
            </a:r>
          </a:p>
          <a:p>
            <a:r>
              <a:rPr lang="en-US" dirty="0">
                <a:solidFill>
                  <a:srgbClr val="0070C0"/>
                </a:solidFill>
              </a:rPr>
              <a:t>D</a:t>
            </a:r>
            <a:r>
              <a:rPr lang="en-US" baseline="-25000" dirty="0">
                <a:solidFill>
                  <a:srgbClr val="0070C0"/>
                </a:solidFill>
              </a:rPr>
              <a:t>3</a:t>
            </a:r>
            <a:endParaRPr lang="en-US" dirty="0">
              <a:solidFill>
                <a:srgbClr val="0070C0"/>
              </a:solidFill>
            </a:endParaRPr>
          </a:p>
        </p:txBody>
      </p:sp>
      <p:sp>
        <p:nvSpPr>
          <p:cNvPr id="158" name="TextBox 157"/>
          <p:cNvSpPr txBox="1"/>
          <p:nvPr/>
        </p:nvSpPr>
        <p:spPr>
          <a:xfrm>
            <a:off x="5105400" y="6059269"/>
            <a:ext cx="598241"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1</a:t>
            </a:r>
            <a:r>
              <a:rPr lang="en-US" dirty="0"/>
              <a:t>,</a:t>
            </a:r>
            <a:r>
              <a:rPr lang="en-US" dirty="0">
                <a:solidFill>
                  <a:srgbClr val="0070C0"/>
                </a:solidFill>
              </a:rPr>
              <a:t>x</a:t>
            </a:r>
            <a:r>
              <a:rPr lang="en-US" baseline="-25000" dirty="0">
                <a:solidFill>
                  <a:srgbClr val="0070C0"/>
                </a:solidFill>
              </a:rPr>
              <a:t>3</a:t>
            </a:r>
          </a:p>
        </p:txBody>
      </p:sp>
      <p:sp>
        <p:nvSpPr>
          <p:cNvPr id="162" name="TextBox 161"/>
          <p:cNvSpPr txBox="1"/>
          <p:nvPr/>
        </p:nvSpPr>
        <p:spPr>
          <a:xfrm>
            <a:off x="3371200" y="4174804"/>
            <a:ext cx="362600" cy="646331"/>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2</a:t>
            </a:r>
          </a:p>
          <a:p>
            <a:r>
              <a:rPr lang="en-US" dirty="0">
                <a:solidFill>
                  <a:srgbClr val="0070C0"/>
                </a:solidFill>
              </a:rPr>
              <a:t>x</a:t>
            </a:r>
            <a:r>
              <a:rPr lang="en-US" baseline="-25000" dirty="0">
                <a:solidFill>
                  <a:srgbClr val="0070C0"/>
                </a:solidFill>
              </a:rPr>
              <a:t>4</a:t>
            </a:r>
            <a:endParaRPr lang="en-US" dirty="0">
              <a:solidFill>
                <a:srgbClr val="0070C0"/>
              </a:solidFill>
            </a:endParaRPr>
          </a:p>
        </p:txBody>
      </p:sp>
      <p:sp>
        <p:nvSpPr>
          <p:cNvPr id="168" name="Date Placeholder 3">
            <a:extLst>
              <a:ext uri="{FF2B5EF4-FFF2-40B4-BE49-F238E27FC236}">
                <a16:creationId xmlns:a16="http://schemas.microsoft.com/office/drawing/2014/main" id="{2BC805B0-1F95-4BCE-9E09-158BB6E0D062}"/>
              </a:ext>
            </a:extLst>
          </p:cNvPr>
          <p:cNvSpPr>
            <a:spLocks noGrp="1"/>
          </p:cNvSpPr>
          <p:nvPr>
            <p:ph type="dt" sz="half" idx="10"/>
          </p:nvPr>
        </p:nvSpPr>
        <p:spPr>
          <a:xfrm>
            <a:off x="628650" y="6356351"/>
            <a:ext cx="2057400" cy="365125"/>
          </a:xfrm>
        </p:spPr>
        <p:txBody>
          <a:bodyPr/>
          <a:lstStyle/>
          <a:p>
            <a:r>
              <a:rPr lang="en-US"/>
              <a:t>NDBI021 User Preferences Lecture 1 - Peter Vojtáš</a:t>
            </a:r>
            <a:endParaRPr lang="en-US" dirty="0"/>
          </a:p>
        </p:txBody>
      </p:sp>
      <p:cxnSp>
        <p:nvCxnSpPr>
          <p:cNvPr id="169" name="Straight Connector 168">
            <a:extLst>
              <a:ext uri="{FF2B5EF4-FFF2-40B4-BE49-F238E27FC236}">
                <a16:creationId xmlns:a16="http://schemas.microsoft.com/office/drawing/2014/main" id="{4800AADE-8B31-42FE-A5A3-4BA6B2982D89}"/>
              </a:ext>
            </a:extLst>
          </p:cNvPr>
          <p:cNvCxnSpPr/>
          <p:nvPr/>
        </p:nvCxnSpPr>
        <p:spPr>
          <a:xfrm>
            <a:off x="3733799" y="4487992"/>
            <a:ext cx="1667741" cy="869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4C866B7-942E-4EF4-97EC-27A00ED59DE0}"/>
              </a:ext>
            </a:extLst>
          </p:cNvPr>
          <p:cNvCxnSpPr/>
          <p:nvPr/>
        </p:nvCxnSpPr>
        <p:spPr>
          <a:xfrm>
            <a:off x="3733799" y="4502726"/>
            <a:ext cx="1693718" cy="16694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7B56B5-A081-4E0F-8E8E-8E22EF28343D}"/>
              </a:ext>
            </a:extLst>
          </p:cNvPr>
          <p:cNvSpPr txBox="1"/>
          <p:nvPr/>
        </p:nvSpPr>
        <p:spPr>
          <a:xfrm>
            <a:off x="257770" y="3366463"/>
            <a:ext cx="886781" cy="369332"/>
          </a:xfrm>
          <a:prstGeom prst="rect">
            <a:avLst/>
          </a:prstGeom>
          <a:noFill/>
          <a:ln w="28575">
            <a:solidFill>
              <a:srgbClr val="00B050"/>
            </a:solidFill>
          </a:ln>
        </p:spPr>
        <p:txBody>
          <a:bodyPr wrap="none" rtlCol="0">
            <a:spAutoFit/>
          </a:bodyPr>
          <a:lstStyle/>
          <a:p>
            <a:r>
              <a:rPr lang="en-US" dirty="0">
                <a:solidFill>
                  <a:srgbClr val="00B050"/>
                </a:solidFill>
              </a:rPr>
              <a:t>4Dcl0.6</a:t>
            </a:r>
          </a:p>
        </p:txBody>
      </p:sp>
      <p:sp>
        <p:nvSpPr>
          <p:cNvPr id="173" name="TextBox 172">
            <a:extLst>
              <a:ext uri="{FF2B5EF4-FFF2-40B4-BE49-F238E27FC236}">
                <a16:creationId xmlns:a16="http://schemas.microsoft.com/office/drawing/2014/main" id="{0840E69D-6542-496B-BCBC-C2EF35D69481}"/>
              </a:ext>
            </a:extLst>
          </p:cNvPr>
          <p:cNvSpPr txBox="1"/>
          <p:nvPr/>
        </p:nvSpPr>
        <p:spPr>
          <a:xfrm>
            <a:off x="343058" y="4022203"/>
            <a:ext cx="886781" cy="369332"/>
          </a:xfrm>
          <a:prstGeom prst="rect">
            <a:avLst/>
          </a:prstGeom>
          <a:noFill/>
          <a:ln w="6350">
            <a:solidFill>
              <a:srgbClr val="00B050"/>
            </a:solidFill>
            <a:prstDash val="dash"/>
          </a:ln>
        </p:spPr>
        <p:txBody>
          <a:bodyPr wrap="none" rtlCol="0">
            <a:spAutoFit/>
          </a:bodyPr>
          <a:lstStyle/>
          <a:p>
            <a:r>
              <a:rPr lang="en-US" dirty="0">
                <a:solidFill>
                  <a:srgbClr val="00B050"/>
                </a:solidFill>
              </a:rPr>
              <a:t>4Dcl0.8</a:t>
            </a:r>
          </a:p>
        </p:txBody>
      </p:sp>
      <p:sp>
        <p:nvSpPr>
          <p:cNvPr id="4" name="TextBox 3">
            <a:extLst>
              <a:ext uri="{FF2B5EF4-FFF2-40B4-BE49-F238E27FC236}">
                <a16:creationId xmlns:a16="http://schemas.microsoft.com/office/drawing/2014/main" id="{BD7A9AB0-5B99-4E99-9952-EC960EB99E64}"/>
              </a:ext>
            </a:extLst>
          </p:cNvPr>
          <p:cNvSpPr txBox="1"/>
          <p:nvPr/>
        </p:nvSpPr>
        <p:spPr>
          <a:xfrm>
            <a:off x="4166093" y="6173170"/>
            <a:ext cx="886781" cy="369332"/>
          </a:xfrm>
          <a:prstGeom prst="rect">
            <a:avLst/>
          </a:prstGeom>
          <a:noFill/>
          <a:ln w="28575">
            <a:solidFill>
              <a:srgbClr val="0070C0"/>
            </a:solidFill>
            <a:prstDash val="lgDashDot"/>
          </a:ln>
        </p:spPr>
        <p:txBody>
          <a:bodyPr wrap="none" rtlCol="0">
            <a:spAutoFit/>
          </a:bodyPr>
          <a:lstStyle/>
          <a:p>
            <a:r>
              <a:rPr lang="en-US" dirty="0">
                <a:solidFill>
                  <a:srgbClr val="0070C0"/>
                </a:solidFill>
              </a:rPr>
              <a:t>2Dcl0.9</a:t>
            </a:r>
          </a:p>
        </p:txBody>
      </p:sp>
      <p:sp>
        <p:nvSpPr>
          <p:cNvPr id="174" name="TextBox 173">
            <a:extLst>
              <a:ext uri="{FF2B5EF4-FFF2-40B4-BE49-F238E27FC236}">
                <a16:creationId xmlns:a16="http://schemas.microsoft.com/office/drawing/2014/main" id="{B7CDFAC6-BA28-4DA3-AE17-EF6531F547CF}"/>
              </a:ext>
            </a:extLst>
          </p:cNvPr>
          <p:cNvSpPr txBox="1"/>
          <p:nvPr/>
        </p:nvSpPr>
        <p:spPr>
          <a:xfrm>
            <a:off x="4704387" y="5503448"/>
            <a:ext cx="886781" cy="369332"/>
          </a:xfrm>
          <a:prstGeom prst="rect">
            <a:avLst/>
          </a:prstGeom>
          <a:noFill/>
          <a:ln w="28575">
            <a:solidFill>
              <a:srgbClr val="FF0000"/>
            </a:solidFill>
            <a:prstDash val="lgDashDot"/>
          </a:ln>
        </p:spPr>
        <p:txBody>
          <a:bodyPr wrap="none" rtlCol="0">
            <a:spAutoFit/>
          </a:bodyPr>
          <a:lstStyle/>
          <a:p>
            <a:r>
              <a:rPr lang="en-US" dirty="0">
                <a:solidFill>
                  <a:srgbClr val="FF0000"/>
                </a:solidFill>
              </a:rPr>
              <a:t>2Dcl0.6</a:t>
            </a:r>
          </a:p>
        </p:txBody>
      </p:sp>
      <p:sp>
        <p:nvSpPr>
          <p:cNvPr id="175" name="Title 1">
            <a:extLst>
              <a:ext uri="{FF2B5EF4-FFF2-40B4-BE49-F238E27FC236}">
                <a16:creationId xmlns:a16="http://schemas.microsoft.com/office/drawing/2014/main" id="{432AE0C2-FAA6-4B82-917D-D050418F783E}"/>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4D point </a:t>
            </a:r>
            <a:r>
              <a:rPr lang="en-US" sz="1800" b="1" dirty="0">
                <a:solidFill>
                  <a:srgbClr val="00B050"/>
                </a:solidFill>
              </a:rPr>
              <a:t>D</a:t>
            </a:r>
            <a:r>
              <a:rPr lang="en-US" sz="1800" dirty="0"/>
              <a:t> has in 2x2D-PC  sources product of  </a:t>
            </a:r>
            <a:r>
              <a:rPr lang="en-US" sz="1800" dirty="0">
                <a:solidFill>
                  <a:srgbClr val="FF0000"/>
                </a:solidFill>
              </a:rPr>
              <a:t>2Dcl0.6 </a:t>
            </a:r>
            <a:r>
              <a:rPr lang="en-US" sz="1800" dirty="0"/>
              <a:t>and </a:t>
            </a:r>
            <a:r>
              <a:rPr lang="en-US" sz="1800" dirty="0">
                <a:solidFill>
                  <a:srgbClr val="0070C0"/>
                </a:solidFill>
              </a:rPr>
              <a:t>2Dcl0.9</a:t>
            </a:r>
            <a:r>
              <a:rPr lang="en-US" sz="1800" dirty="0"/>
              <a:t>, (</a:t>
            </a:r>
            <a:r>
              <a:rPr lang="en-US" sz="1800" dirty="0">
                <a:solidFill>
                  <a:srgbClr val="FF0000"/>
                </a:solidFill>
              </a:rPr>
              <a:t>2*.6</a:t>
            </a:r>
            <a:r>
              <a:rPr lang="en-US" sz="1800" dirty="0"/>
              <a:t>+</a:t>
            </a:r>
            <a:r>
              <a:rPr lang="en-US" sz="1800" dirty="0">
                <a:solidFill>
                  <a:srgbClr val="0070C0"/>
                </a:solidFill>
              </a:rPr>
              <a:t>3*.9</a:t>
            </a:r>
            <a:r>
              <a:rPr lang="en-US" sz="1800" dirty="0"/>
              <a:t>)/5 </a:t>
            </a:r>
            <a:r>
              <a:rPr lang="en-US" sz="1800" dirty="0">
                <a:sym typeface="Symbol" panose="05050102010706020507" pitchFamily="18" charset="2"/>
              </a:rPr>
              <a:t> </a:t>
            </a:r>
            <a:r>
              <a:rPr lang="en-US" sz="1800" dirty="0">
                <a:solidFill>
                  <a:srgbClr val="00B050"/>
                </a:solidFill>
                <a:sym typeface="Symbol" panose="05050102010706020507" pitchFamily="18" charset="2"/>
              </a:rPr>
              <a:t>.8</a:t>
            </a:r>
            <a:r>
              <a:rPr lang="en-US" sz="1800" dirty="0">
                <a:sym typeface="Symbol" panose="05050102010706020507" pitchFamily="18" charset="2"/>
              </a:rPr>
              <a:t> (up to drawing error).  Arbitrary combination of 2D-PC points </a:t>
            </a:r>
            <a:r>
              <a:rPr lang="en-US" sz="1800" dirty="0">
                <a:solidFill>
                  <a:srgbClr val="FF0000"/>
                </a:solidFill>
                <a:sym typeface="Symbol" panose="05050102010706020507" pitchFamily="18" charset="2"/>
              </a:rPr>
              <a:t>d</a:t>
            </a:r>
            <a:r>
              <a:rPr lang="en-US" sz="1800" dirty="0">
                <a:sym typeface="Symbol" panose="05050102010706020507" pitchFamily="18" charset="2"/>
              </a:rPr>
              <a:t>, </a:t>
            </a:r>
            <a:r>
              <a:rPr lang="en-US" sz="1800" dirty="0">
                <a:solidFill>
                  <a:srgbClr val="0070C0"/>
                </a:solidFill>
                <a:sym typeface="Symbol" panose="05050102010706020507" pitchFamily="18" charset="2"/>
              </a:rPr>
              <a:t>d </a:t>
            </a:r>
            <a:r>
              <a:rPr lang="en-US" sz="1800" dirty="0">
                <a:sym typeface="Symbol" panose="05050102010706020507" pitchFamily="18" charset="2"/>
              </a:rPr>
              <a:t>maps to </a:t>
            </a:r>
            <a:r>
              <a:rPr lang="en-US" sz="1800" b="1" dirty="0">
                <a:solidFill>
                  <a:srgbClr val="00B050"/>
                </a:solidFill>
                <a:sym typeface="Symbol" panose="05050102010706020507" pitchFamily="18" charset="2"/>
              </a:rPr>
              <a:t>D,</a:t>
            </a:r>
            <a:r>
              <a:rPr lang="en-US" sz="1800" dirty="0">
                <a:sym typeface="Symbol" panose="05050102010706020507" pitchFamily="18" charset="2"/>
              </a:rPr>
              <a:t>  sources on 2x2D-PC</a:t>
            </a:r>
            <a:endParaRPr lang="en-US" sz="1800" dirty="0"/>
          </a:p>
        </p:txBody>
      </p:sp>
    </p:spTree>
    <p:extLst>
      <p:ext uri="{BB962C8B-B14F-4D97-AF65-F5344CB8AC3E}">
        <p14:creationId xmlns:p14="http://schemas.microsoft.com/office/powerpoint/2010/main" val="273072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13</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Representation+</a:t>
            </a:r>
            <a:endParaRPr lang="en-US" dirty="0"/>
          </a:p>
        </p:txBody>
      </p:sp>
      <p:cxnSp>
        <p:nvCxnSpPr>
          <p:cNvPr id="90" name="Straight Connector 89"/>
          <p:cNvCxnSpPr/>
          <p:nvPr/>
        </p:nvCxnSpPr>
        <p:spPr>
          <a:xfrm>
            <a:off x="2802118" y="2952716"/>
            <a:ext cx="16968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77518" y="2857437"/>
            <a:ext cx="9427" cy="19056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flipV="1">
            <a:off x="3723129" y="2826916"/>
            <a:ext cx="1676401" cy="167640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370330" y="2826917"/>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70330" y="1150517"/>
            <a:ext cx="16764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46730" y="28269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045741" y="2151506"/>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46730" y="1150517"/>
            <a:ext cx="1676399" cy="16763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0330" y="2667000"/>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46729" y="1150517"/>
            <a:ext cx="0" cy="33528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30546" y="2490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385179" y="1825921"/>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714226" y="1489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208532" y="197139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897799" y="1309832"/>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544505" y="16423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5943600"/>
            <a:ext cx="5029200" cy="0"/>
          </a:xfrm>
          <a:prstGeom prst="line">
            <a:avLst/>
          </a:prstGeom>
          <a:ln>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855238" y="2324688"/>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540043" y="2664126"/>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880977"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534400" y="1157443"/>
            <a:ext cx="0" cy="50292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411193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719665" y="2209800"/>
            <a:ext cx="5029200" cy="0"/>
          </a:xfrm>
          <a:prstGeom prst="line">
            <a:avLst/>
          </a:prstGeom>
          <a:ln>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872535" y="2774359"/>
            <a:ext cx="2831535" cy="57844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22730" y="1323699"/>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95912" y="15072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869094" y="16596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031885" y="1832854"/>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205067" y="1985254"/>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367858" y="2148045"/>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520258" y="2310836"/>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693440" y="24736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877013" y="2626027"/>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6778" y="3450353"/>
            <a:ext cx="2831535" cy="5784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125718" y="32956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201118" y="32004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463559" y="3659850"/>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538959" y="3564571"/>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2303437" y="3416379"/>
            <a:ext cx="311304" cy="338554"/>
          </a:xfrm>
          <a:prstGeom prst="rect">
            <a:avLst/>
          </a:prstGeom>
          <a:noFill/>
          <a:ln>
            <a:noFill/>
          </a:ln>
        </p:spPr>
        <p:txBody>
          <a:bodyPr wrap="none" rtlCol="0">
            <a:spAutoFit/>
          </a:bodyPr>
          <a:lstStyle/>
          <a:p>
            <a:r>
              <a:rPr lang="en-US" sz="1600" dirty="0">
                <a:solidFill>
                  <a:srgbClr val="00B050"/>
                </a:solidFill>
              </a:rPr>
              <a:t>D</a:t>
            </a:r>
          </a:p>
        </p:txBody>
      </p:sp>
      <p:cxnSp>
        <p:nvCxnSpPr>
          <p:cNvPr id="130" name="Straight Connector 129"/>
          <p:cNvCxnSpPr/>
          <p:nvPr/>
        </p:nvCxnSpPr>
        <p:spPr>
          <a:xfrm>
            <a:off x="8418160" y="222609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493560" y="213082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8267329" y="1965077"/>
            <a:ext cx="292068" cy="338554"/>
          </a:xfrm>
          <a:prstGeom prst="rect">
            <a:avLst/>
          </a:prstGeom>
          <a:noFill/>
          <a:ln>
            <a:noFill/>
          </a:ln>
        </p:spPr>
        <p:txBody>
          <a:bodyPr wrap="none" rtlCol="0">
            <a:spAutoFit/>
          </a:bodyPr>
          <a:lstStyle/>
          <a:p>
            <a:r>
              <a:rPr lang="en-US" sz="1600" dirty="0">
                <a:solidFill>
                  <a:srgbClr val="0070C0"/>
                </a:solidFill>
              </a:rPr>
              <a:t>d</a:t>
            </a:r>
          </a:p>
        </p:txBody>
      </p:sp>
      <p:cxnSp>
        <p:nvCxnSpPr>
          <p:cNvPr id="133" name="Straight Connector 132"/>
          <p:cNvCxnSpPr/>
          <p:nvPr/>
        </p:nvCxnSpPr>
        <p:spPr>
          <a:xfrm>
            <a:off x="6782718" y="353910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858118" y="344382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6631887" y="3278082"/>
            <a:ext cx="292068" cy="338554"/>
          </a:xfrm>
          <a:prstGeom prst="rect">
            <a:avLst/>
          </a:prstGeom>
          <a:noFill/>
          <a:ln>
            <a:noFill/>
          </a:ln>
        </p:spPr>
        <p:txBody>
          <a:bodyPr wrap="none" rtlCol="0">
            <a:spAutoFit/>
          </a:bodyPr>
          <a:lstStyle/>
          <a:p>
            <a:r>
              <a:rPr lang="en-US" sz="1600" dirty="0">
                <a:solidFill>
                  <a:srgbClr val="FF0000"/>
                </a:solidFill>
              </a:rPr>
              <a:t>d</a:t>
            </a:r>
          </a:p>
        </p:txBody>
      </p:sp>
      <p:cxnSp>
        <p:nvCxnSpPr>
          <p:cNvPr id="136" name="Straight Connector 135"/>
          <p:cNvCxnSpPr/>
          <p:nvPr/>
        </p:nvCxnSpPr>
        <p:spPr>
          <a:xfrm>
            <a:off x="3817838" y="602204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893238" y="592676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3833263" y="5968840"/>
            <a:ext cx="292068" cy="338554"/>
          </a:xfrm>
          <a:prstGeom prst="rect">
            <a:avLst/>
          </a:prstGeom>
          <a:noFill/>
          <a:ln>
            <a:noFill/>
          </a:ln>
        </p:spPr>
        <p:txBody>
          <a:bodyPr wrap="none" rtlCol="0">
            <a:spAutoFit/>
          </a:bodyPr>
          <a:lstStyle/>
          <a:p>
            <a:r>
              <a:rPr lang="en-US" sz="1600" dirty="0">
                <a:solidFill>
                  <a:srgbClr val="0070C0"/>
                </a:solidFill>
              </a:rPr>
              <a:t>d</a:t>
            </a:r>
          </a:p>
        </p:txBody>
      </p:sp>
      <p:cxnSp>
        <p:nvCxnSpPr>
          <p:cNvPr id="139" name="Straight Connector 138"/>
          <p:cNvCxnSpPr/>
          <p:nvPr/>
        </p:nvCxnSpPr>
        <p:spPr>
          <a:xfrm>
            <a:off x="4340854" y="5505959"/>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416254" y="5410680"/>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396240" y="4472144"/>
            <a:ext cx="2502144" cy="1704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857581" y="4472144"/>
            <a:ext cx="2870254" cy="17041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3723127" y="1940227"/>
            <a:ext cx="1712065" cy="25319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3708066" y="1160905"/>
            <a:ext cx="1710900" cy="29787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98943"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126896" y="115051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726591" y="3200400"/>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723126" y="3505200"/>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297584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383206"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984101" y="5149211"/>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059501" y="5043542"/>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885430" y="1167830"/>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070891" y="4978571"/>
            <a:ext cx="292068" cy="338554"/>
          </a:xfrm>
          <a:prstGeom prst="rect">
            <a:avLst/>
          </a:prstGeom>
          <a:noFill/>
          <a:ln>
            <a:noFill/>
          </a:ln>
        </p:spPr>
        <p:txBody>
          <a:bodyPr wrap="none" rtlCol="0">
            <a:spAutoFit/>
          </a:bodyPr>
          <a:lstStyle/>
          <a:p>
            <a:r>
              <a:rPr lang="en-US" sz="1600" dirty="0">
                <a:solidFill>
                  <a:srgbClr val="FF0000"/>
                </a:solidFill>
              </a:rPr>
              <a:t>d</a:t>
            </a:r>
          </a:p>
        </p:txBody>
      </p:sp>
      <p:cxnSp>
        <p:nvCxnSpPr>
          <p:cNvPr id="188" name="Straight Connector 187"/>
          <p:cNvCxnSpPr/>
          <p:nvPr/>
        </p:nvCxnSpPr>
        <p:spPr>
          <a:xfrm>
            <a:off x="1963918" y="3143279"/>
            <a:ext cx="169682"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2039318" y="3048000"/>
            <a:ext cx="9427" cy="19056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733800" y="4118273"/>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733800" y="114300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7924800" y="4482668"/>
            <a:ext cx="832875" cy="1313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396240" y="4488874"/>
            <a:ext cx="484737" cy="692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0" name="TextBox 189"/>
              <p:cNvSpPr txBox="1"/>
              <p:nvPr/>
            </p:nvSpPr>
            <p:spPr>
              <a:xfrm>
                <a:off x="99695" y="95651"/>
                <a:ext cx="5271123" cy="7033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f>
                            <m:fPr>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num>
                            <m:den>
                              <m:r>
                                <a:rPr lang="en-US" b="0" i="1" smtClean="0">
                                  <a:solidFill>
                                    <a:srgbClr val="FF0000"/>
                                  </a:solidFill>
                                  <a:latin typeface="Cambria Math" panose="02040503050406030204" pitchFamily="18" charset="0"/>
                                </a:rPr>
                                <m:t>2</m:t>
                              </m:r>
                            </m:den>
                          </m:f>
                          <m:r>
                            <a:rPr lang="en-US" b="0" i="1" smtClean="0">
                              <a:latin typeface="Cambria Math" panose="02040503050406030204" pitchFamily="18" charset="0"/>
                            </a:rPr>
                            <m:t>+3∗</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3</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4</m:t>
                                  </m:r>
                                </m:sub>
                              </m:sSub>
                            </m:num>
                            <m:den>
                              <m:r>
                                <a:rPr lang="en-US" b="0" i="1" smtClean="0">
                                  <a:solidFill>
                                    <a:srgbClr val="0070C0"/>
                                  </a:solidFill>
                                  <a:latin typeface="Cambria Math" panose="02040503050406030204" pitchFamily="18" charset="0"/>
                                </a:rPr>
                                <m:t>3</m:t>
                              </m:r>
                            </m:den>
                          </m:f>
                        </m:num>
                        <m:den>
                          <m:r>
                            <a:rPr lang="en-US" b="0" i="1" smtClean="0">
                              <a:latin typeface="Cambria Math" panose="02040503050406030204" pitchFamily="18" charset="0"/>
                            </a:rPr>
                            <m:t>5</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1,2</m:t>
                              </m:r>
                            </m:sub>
                          </m:sSub>
                          <m:r>
                            <a:rPr lang="en-US" b="0" i="1" smtClean="0">
                              <a:latin typeface="Cambria Math" panose="02040503050406030204" pitchFamily="18" charset="0"/>
                            </a:rPr>
                            <m:t>+3∗</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3,4</m:t>
                              </m:r>
                            </m:sub>
                          </m:sSub>
                        </m:num>
                        <m:den>
                          <m:r>
                            <a:rPr lang="en-US" b="0" i="1" smtClean="0">
                              <a:latin typeface="Cambria Math" panose="02040503050406030204" pitchFamily="18" charset="0"/>
                            </a:rPr>
                            <m:t>5</m:t>
                          </m:r>
                        </m:den>
                      </m:f>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𝑧</m:t>
                      </m:r>
                    </m:oMath>
                  </m:oMathPara>
                </a14:m>
                <a:endParaRPr lang="en-US" dirty="0"/>
              </a:p>
            </p:txBody>
          </p:sp>
        </mc:Choice>
        <mc:Fallback xmlns="">
          <p:sp>
            <p:nvSpPr>
              <p:cNvPr id="190" name="TextBox 189"/>
              <p:cNvSpPr txBox="1">
                <a:spLocks noRot="1" noChangeAspect="1" noMove="1" noResize="1" noEditPoints="1" noAdjustHandles="1" noChangeArrowheads="1" noChangeShapeType="1" noTextEdit="1"/>
              </p:cNvSpPr>
              <p:nvPr/>
            </p:nvSpPr>
            <p:spPr>
              <a:xfrm>
                <a:off x="99695" y="95651"/>
                <a:ext cx="5271123" cy="703334"/>
              </a:xfrm>
              <a:prstGeom prst="rect">
                <a:avLst/>
              </a:prstGeom>
              <a:blipFill rotWithShape="0">
                <a:blip r:embed="rId2"/>
                <a:stretch>
                  <a:fillRect/>
                </a:stretch>
              </a:blipFill>
            </p:spPr>
            <p:txBody>
              <a:bodyPr/>
              <a:lstStyle/>
              <a:p>
                <a:r>
                  <a:rPr lang="en-US">
                    <a:noFill/>
                  </a:rPr>
                  <a:t> </a:t>
                </a:r>
              </a:p>
            </p:txBody>
          </p:sp>
        </mc:Fallback>
      </mc:AlternateContent>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5052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657600" y="4419600"/>
            <a:ext cx="301686" cy="369332"/>
          </a:xfrm>
          <a:prstGeom prst="rect">
            <a:avLst/>
          </a:prstGeom>
          <a:noFill/>
        </p:spPr>
        <p:txBody>
          <a:bodyPr wrap="none" rtlCol="0">
            <a:spAutoFit/>
          </a:bodyPr>
          <a:lstStyle/>
          <a:p>
            <a:r>
              <a:rPr lang="en-US" dirty="0"/>
              <a:t>1</a:t>
            </a:r>
          </a:p>
        </p:txBody>
      </p:sp>
      <p:sp>
        <p:nvSpPr>
          <p:cNvPr id="204" name="TextBox 203"/>
          <p:cNvSpPr txBox="1"/>
          <p:nvPr/>
        </p:nvSpPr>
        <p:spPr>
          <a:xfrm>
            <a:off x="5184714" y="4431268"/>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184714" y="5879068"/>
            <a:ext cx="301686" cy="369332"/>
          </a:xfrm>
          <a:prstGeom prst="rect">
            <a:avLst/>
          </a:prstGeom>
          <a:noFill/>
        </p:spPr>
        <p:txBody>
          <a:bodyPr wrap="none" rtlCol="0">
            <a:spAutoFit/>
          </a:bodyPr>
          <a:lstStyle/>
          <a:p>
            <a:r>
              <a:rPr lang="en-US" dirty="0"/>
              <a:t>1</a:t>
            </a:r>
          </a:p>
        </p:txBody>
      </p:sp>
      <p:sp>
        <p:nvSpPr>
          <p:cNvPr id="206" name="TextBox 205"/>
          <p:cNvSpPr txBox="1"/>
          <p:nvPr/>
        </p:nvSpPr>
        <p:spPr>
          <a:xfrm>
            <a:off x="1911927" y="862444"/>
            <a:ext cx="301686" cy="369332"/>
          </a:xfrm>
          <a:prstGeom prst="rect">
            <a:avLst/>
          </a:prstGeom>
          <a:noFill/>
        </p:spPr>
        <p:txBody>
          <a:bodyPr wrap="none" rtlCol="0">
            <a:spAutoFit/>
          </a:bodyPr>
          <a:lstStyle/>
          <a:p>
            <a:r>
              <a:rPr lang="en-US" dirty="0"/>
              <a:t>0</a:t>
            </a:r>
          </a:p>
        </p:txBody>
      </p:sp>
      <p:sp>
        <p:nvSpPr>
          <p:cNvPr id="207" name="TextBox 206"/>
          <p:cNvSpPr txBox="1"/>
          <p:nvPr/>
        </p:nvSpPr>
        <p:spPr>
          <a:xfrm>
            <a:off x="157420" y="2610535"/>
            <a:ext cx="301686" cy="369332"/>
          </a:xfrm>
          <a:prstGeom prst="rect">
            <a:avLst/>
          </a:prstGeom>
          <a:noFill/>
        </p:spPr>
        <p:txBody>
          <a:bodyPr wrap="none" rtlCol="0">
            <a:spAutoFit/>
          </a:bodyPr>
          <a:lstStyle/>
          <a:p>
            <a:r>
              <a:rPr lang="en-US" dirty="0"/>
              <a:t>1</a:t>
            </a:r>
          </a:p>
        </p:txBody>
      </p:sp>
      <p:sp>
        <p:nvSpPr>
          <p:cNvPr id="208" name="TextBox 207"/>
          <p:cNvSpPr txBox="1"/>
          <p:nvPr/>
        </p:nvSpPr>
        <p:spPr>
          <a:xfrm>
            <a:off x="3471271" y="2612952"/>
            <a:ext cx="301686" cy="369332"/>
          </a:xfrm>
          <a:prstGeom prst="rect">
            <a:avLst/>
          </a:prstGeom>
          <a:noFill/>
        </p:spPr>
        <p:txBody>
          <a:bodyPr wrap="none" rtlCol="0">
            <a:spAutoFit/>
          </a:bodyPr>
          <a:lstStyle/>
          <a:p>
            <a:r>
              <a:rPr lang="en-US" dirty="0"/>
              <a:t>1</a:t>
            </a:r>
          </a:p>
        </p:txBody>
      </p:sp>
      <p:sp>
        <p:nvSpPr>
          <p:cNvPr id="209" name="TextBox 208"/>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210" name="Oval 209"/>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p:cNvSpPr txBox="1"/>
          <p:nvPr/>
        </p:nvSpPr>
        <p:spPr>
          <a:xfrm>
            <a:off x="2748202" y="5941974"/>
            <a:ext cx="960519" cy="369332"/>
          </a:xfrm>
          <a:prstGeom prst="rect">
            <a:avLst/>
          </a:prstGeom>
          <a:noFill/>
        </p:spPr>
        <p:txBody>
          <a:bodyPr wrap="none" rtlCol="0">
            <a:spAutoFit/>
          </a:bodyPr>
          <a:lstStyle/>
          <a:p>
            <a:r>
              <a:rPr lang="en-US" b="1" dirty="0">
                <a:solidFill>
                  <a:srgbClr val="00B050"/>
                </a:solidFill>
              </a:rPr>
              <a:t>2d-ideal</a:t>
            </a:r>
          </a:p>
        </p:txBody>
      </p:sp>
      <p:sp>
        <p:nvSpPr>
          <p:cNvPr id="212" name="Oval 211"/>
          <p:cNvSpPr/>
          <p:nvPr/>
        </p:nvSpPr>
        <p:spPr>
          <a:xfrm>
            <a:off x="3653301" y="6101321"/>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p:cNvCxnSpPr/>
          <p:nvPr/>
        </p:nvCxnSpPr>
        <p:spPr>
          <a:xfrm>
            <a:off x="3691371" y="4790781"/>
            <a:ext cx="1403355" cy="1402783"/>
          </a:xfrm>
          <a:prstGeom prst="line">
            <a:avLst/>
          </a:prstGeom>
          <a:ln w="28575">
            <a:solidFill>
              <a:srgbClr val="FF7C80"/>
            </a:solidFill>
            <a:prstDash val="sys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730043" y="5954587"/>
            <a:ext cx="477995" cy="225126"/>
          </a:xfrm>
          <a:prstGeom prst="line">
            <a:avLst/>
          </a:prstGeom>
          <a:ln w="28575">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2634149" y="1574027"/>
            <a:ext cx="502061" cy="369332"/>
          </a:xfrm>
          <a:prstGeom prst="rect">
            <a:avLst/>
          </a:prstGeom>
          <a:noFill/>
        </p:spPr>
        <p:txBody>
          <a:bodyPr wrap="none" rtlCol="0">
            <a:spAutoFit/>
          </a:bodyPr>
          <a:lstStyle/>
          <a:p>
            <a:r>
              <a:rPr lang="en-US" dirty="0">
                <a:solidFill>
                  <a:srgbClr val="0070C0"/>
                </a:solidFill>
              </a:rPr>
              <a:t>y</a:t>
            </a:r>
            <a:r>
              <a:rPr lang="en-US" baseline="-25000" dirty="0">
                <a:solidFill>
                  <a:srgbClr val="0070C0"/>
                </a:solidFill>
              </a:rPr>
              <a:t>3,4</a:t>
            </a:r>
            <a:endParaRPr lang="en-US" dirty="0">
              <a:solidFill>
                <a:srgbClr val="0070C0"/>
              </a:solidFill>
            </a:endParaRPr>
          </a:p>
        </p:txBody>
      </p:sp>
      <p:sp>
        <p:nvSpPr>
          <p:cNvPr id="155" name="TextBox 154"/>
          <p:cNvSpPr txBox="1"/>
          <p:nvPr/>
        </p:nvSpPr>
        <p:spPr>
          <a:xfrm>
            <a:off x="1001100" y="1439471"/>
            <a:ext cx="502061" cy="369332"/>
          </a:xfrm>
          <a:prstGeom prst="rect">
            <a:avLst/>
          </a:prstGeom>
          <a:noFill/>
        </p:spPr>
        <p:txBody>
          <a:bodyPr wrap="none" rtlCol="0">
            <a:spAutoFit/>
          </a:bodyPr>
          <a:lstStyle/>
          <a:p>
            <a:r>
              <a:rPr lang="en-US" dirty="0">
                <a:solidFill>
                  <a:srgbClr val="FF0000"/>
                </a:solidFill>
              </a:rPr>
              <a:t>y</a:t>
            </a:r>
            <a:r>
              <a:rPr lang="en-US" baseline="-25000" dirty="0">
                <a:solidFill>
                  <a:srgbClr val="FF0000"/>
                </a:solidFill>
              </a:rPr>
              <a:t>1,2</a:t>
            </a:r>
            <a:endParaRPr lang="en-US" dirty="0">
              <a:solidFill>
                <a:srgbClr val="FF0000"/>
              </a:solidFill>
            </a:endParaRPr>
          </a:p>
        </p:txBody>
      </p:sp>
      <p:sp>
        <p:nvSpPr>
          <p:cNvPr id="161" name="TextBox 160"/>
          <p:cNvSpPr txBox="1"/>
          <p:nvPr/>
        </p:nvSpPr>
        <p:spPr>
          <a:xfrm>
            <a:off x="5105400" y="773531"/>
            <a:ext cx="684803" cy="369332"/>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2</a:t>
            </a:r>
            <a:r>
              <a:rPr lang="en-US" dirty="0"/>
              <a:t>,</a:t>
            </a:r>
            <a:r>
              <a:rPr lang="en-US" dirty="0">
                <a:solidFill>
                  <a:srgbClr val="0070C0"/>
                </a:solidFill>
              </a:rPr>
              <a:t>D</a:t>
            </a:r>
            <a:r>
              <a:rPr lang="en-US" baseline="-25000" dirty="0">
                <a:solidFill>
                  <a:srgbClr val="0070C0"/>
                </a:solidFill>
              </a:rPr>
              <a:t>4</a:t>
            </a:r>
            <a:endParaRPr lang="en-US" dirty="0">
              <a:solidFill>
                <a:srgbClr val="0070C0"/>
              </a:solidFill>
            </a:endParaRPr>
          </a:p>
        </p:txBody>
      </p:sp>
      <p:sp>
        <p:nvSpPr>
          <p:cNvPr id="166" name="TextBox 165"/>
          <p:cNvSpPr txBox="1"/>
          <p:nvPr/>
        </p:nvSpPr>
        <p:spPr>
          <a:xfrm>
            <a:off x="8711588" y="4126468"/>
            <a:ext cx="405880" cy="646331"/>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1</a:t>
            </a:r>
          </a:p>
          <a:p>
            <a:r>
              <a:rPr lang="en-US" dirty="0">
                <a:solidFill>
                  <a:srgbClr val="0070C0"/>
                </a:solidFill>
              </a:rPr>
              <a:t>D</a:t>
            </a:r>
            <a:r>
              <a:rPr lang="en-US" baseline="-25000" dirty="0">
                <a:solidFill>
                  <a:srgbClr val="0070C0"/>
                </a:solidFill>
              </a:rPr>
              <a:t>3</a:t>
            </a:r>
            <a:endParaRPr lang="en-US" dirty="0">
              <a:solidFill>
                <a:srgbClr val="0070C0"/>
              </a:solidFill>
            </a:endParaRPr>
          </a:p>
        </p:txBody>
      </p:sp>
      <p:cxnSp>
        <p:nvCxnSpPr>
          <p:cNvPr id="158" name="Straight Connector 157"/>
          <p:cNvCxnSpPr/>
          <p:nvPr/>
        </p:nvCxnSpPr>
        <p:spPr>
          <a:xfrm>
            <a:off x="8305800" y="1143000"/>
            <a:ext cx="0" cy="50292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8305800" y="1143000"/>
            <a:ext cx="0" cy="827808"/>
          </a:xfrm>
          <a:prstGeom prst="line">
            <a:avLst/>
          </a:prstGeom>
          <a:ln w="28575">
            <a:solidFill>
              <a:srgbClr val="00B0F0"/>
            </a:solidFill>
            <a:prstDash val="lgDashDot"/>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191000" y="1143000"/>
            <a:ext cx="0" cy="50292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733800" y="2667000"/>
            <a:ext cx="5029200" cy="0"/>
          </a:xfrm>
          <a:prstGeom prst="line">
            <a:avLst/>
          </a:prstGeom>
          <a:ln>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05800" y="1965077"/>
            <a:ext cx="429209" cy="699049"/>
          </a:xfrm>
          <a:prstGeom prst="line">
            <a:avLst/>
          </a:prstGeom>
          <a:ln w="28575">
            <a:solidFill>
              <a:srgbClr val="00B0F0"/>
            </a:solidFill>
            <a:prstDash val="lgDash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413657" y="1770493"/>
            <a:ext cx="1977743" cy="2351107"/>
          </a:xfrm>
          <a:prstGeom prst="line">
            <a:avLst/>
          </a:prstGeom>
          <a:ln w="28575">
            <a:solidFill>
              <a:srgbClr val="FF7C80"/>
            </a:solidFill>
            <a:prstDash val="lgDash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7394867" y="4100951"/>
            <a:ext cx="0" cy="377527"/>
          </a:xfrm>
          <a:prstGeom prst="line">
            <a:avLst/>
          </a:prstGeom>
          <a:ln w="28575">
            <a:solidFill>
              <a:srgbClr val="FF7C80"/>
            </a:solidFill>
            <a:prstDash val="lgDashDot"/>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1047472" y="2983468"/>
            <a:ext cx="324128" cy="369332"/>
          </a:xfrm>
          <a:prstGeom prst="rect">
            <a:avLst/>
          </a:prstGeom>
          <a:noFill/>
          <a:ln>
            <a:noFill/>
          </a:ln>
        </p:spPr>
        <p:txBody>
          <a:bodyPr wrap="none" rtlCol="0">
            <a:spAutoFit/>
          </a:bodyPr>
          <a:lstStyle/>
          <a:p>
            <a:r>
              <a:rPr lang="en-US" b="1" dirty="0"/>
              <a:t>A</a:t>
            </a:r>
          </a:p>
        </p:txBody>
      </p:sp>
      <p:sp>
        <p:nvSpPr>
          <p:cNvPr id="174" name="TextBox 173"/>
          <p:cNvSpPr txBox="1"/>
          <p:nvPr/>
        </p:nvSpPr>
        <p:spPr>
          <a:xfrm>
            <a:off x="1809472" y="2819400"/>
            <a:ext cx="324128" cy="369332"/>
          </a:xfrm>
          <a:prstGeom prst="rect">
            <a:avLst/>
          </a:prstGeom>
          <a:noFill/>
          <a:ln>
            <a:noFill/>
          </a:ln>
        </p:spPr>
        <p:txBody>
          <a:bodyPr wrap="none" rtlCol="0">
            <a:spAutoFit/>
          </a:bodyPr>
          <a:lstStyle/>
          <a:p>
            <a:r>
              <a:rPr lang="en-US" b="1" dirty="0"/>
              <a:t>B</a:t>
            </a:r>
          </a:p>
        </p:txBody>
      </p:sp>
      <p:sp>
        <p:nvSpPr>
          <p:cNvPr id="175" name="TextBox 174"/>
          <p:cNvSpPr txBox="1"/>
          <p:nvPr/>
        </p:nvSpPr>
        <p:spPr>
          <a:xfrm>
            <a:off x="2723872" y="2590800"/>
            <a:ext cx="306494" cy="369332"/>
          </a:xfrm>
          <a:prstGeom prst="rect">
            <a:avLst/>
          </a:prstGeom>
          <a:noFill/>
          <a:ln>
            <a:noFill/>
          </a:ln>
        </p:spPr>
        <p:txBody>
          <a:bodyPr wrap="none" rtlCol="0">
            <a:spAutoFit/>
          </a:bodyPr>
          <a:lstStyle/>
          <a:p>
            <a:r>
              <a:rPr lang="en-US" b="1" dirty="0"/>
              <a:t>C</a:t>
            </a:r>
          </a:p>
        </p:txBody>
      </p:sp>
      <p:sp>
        <p:nvSpPr>
          <p:cNvPr id="176" name="TextBox 175"/>
          <p:cNvSpPr txBox="1"/>
          <p:nvPr/>
        </p:nvSpPr>
        <p:spPr>
          <a:xfrm>
            <a:off x="5105400" y="6059269"/>
            <a:ext cx="598241"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1</a:t>
            </a:r>
            <a:r>
              <a:rPr lang="en-US" dirty="0"/>
              <a:t>,</a:t>
            </a:r>
            <a:r>
              <a:rPr lang="en-US" dirty="0">
                <a:solidFill>
                  <a:srgbClr val="0070C0"/>
                </a:solidFill>
              </a:rPr>
              <a:t>x</a:t>
            </a:r>
            <a:r>
              <a:rPr lang="en-US" baseline="-25000" dirty="0">
                <a:solidFill>
                  <a:srgbClr val="0070C0"/>
                </a:solidFill>
              </a:rPr>
              <a:t>3</a:t>
            </a:r>
          </a:p>
        </p:txBody>
      </p:sp>
      <p:sp>
        <p:nvSpPr>
          <p:cNvPr id="177" name="TextBox 176"/>
          <p:cNvSpPr txBox="1"/>
          <p:nvPr/>
        </p:nvSpPr>
        <p:spPr>
          <a:xfrm>
            <a:off x="3429000" y="4174804"/>
            <a:ext cx="362600" cy="646331"/>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2</a:t>
            </a:r>
          </a:p>
          <a:p>
            <a:r>
              <a:rPr lang="en-US" dirty="0">
                <a:solidFill>
                  <a:srgbClr val="0070C0"/>
                </a:solidFill>
              </a:rPr>
              <a:t>x</a:t>
            </a:r>
            <a:r>
              <a:rPr lang="en-US" baseline="-25000" dirty="0">
                <a:solidFill>
                  <a:srgbClr val="0070C0"/>
                </a:solidFill>
              </a:rPr>
              <a:t>4</a:t>
            </a:r>
            <a:endParaRPr lang="en-US" dirty="0">
              <a:solidFill>
                <a:srgbClr val="0070C0"/>
              </a:solidFill>
            </a:endParaRPr>
          </a:p>
        </p:txBody>
      </p:sp>
      <p:sp>
        <p:nvSpPr>
          <p:cNvPr id="179" name="Date Placeholder 3">
            <a:extLst>
              <a:ext uri="{FF2B5EF4-FFF2-40B4-BE49-F238E27FC236}">
                <a16:creationId xmlns:a16="http://schemas.microsoft.com/office/drawing/2014/main" id="{4C3EC682-07C3-4E6F-9388-E4BCB499292C}"/>
              </a:ext>
            </a:extLst>
          </p:cNvPr>
          <p:cNvSpPr>
            <a:spLocks noGrp="1"/>
          </p:cNvSpPr>
          <p:nvPr>
            <p:ph type="dt" sz="half" idx="10"/>
          </p:nvPr>
        </p:nvSpPr>
        <p:spPr>
          <a:xfrm>
            <a:off x="628650" y="6356351"/>
            <a:ext cx="2057400" cy="365125"/>
          </a:xfrm>
        </p:spPr>
        <p:txBody>
          <a:bodyPr/>
          <a:lstStyle/>
          <a:p>
            <a:r>
              <a:rPr lang="en-US"/>
              <a:t>NDBI021 User Preferences Lecture 1 - Peter Vojtáš</a:t>
            </a:r>
            <a:endParaRPr lang="en-US" dirty="0"/>
          </a:p>
        </p:txBody>
      </p:sp>
      <p:cxnSp>
        <p:nvCxnSpPr>
          <p:cNvPr id="181" name="Straight Connector 180">
            <a:extLst>
              <a:ext uri="{FF2B5EF4-FFF2-40B4-BE49-F238E27FC236}">
                <a16:creationId xmlns:a16="http://schemas.microsoft.com/office/drawing/2014/main" id="{102C3FC4-C6C2-451D-8C24-92CA2E5C12BC}"/>
              </a:ext>
            </a:extLst>
          </p:cNvPr>
          <p:cNvCxnSpPr/>
          <p:nvPr/>
        </p:nvCxnSpPr>
        <p:spPr>
          <a:xfrm>
            <a:off x="147356" y="112831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DC8F873-5462-4F1F-9C4B-E00E0D9AEC4D}"/>
              </a:ext>
            </a:extLst>
          </p:cNvPr>
          <p:cNvCxnSpPr/>
          <p:nvPr/>
        </p:nvCxnSpPr>
        <p:spPr>
          <a:xfrm>
            <a:off x="231411" y="103304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406217EC-CF31-4799-B8F5-CC01F08B2CD0}"/>
              </a:ext>
            </a:extLst>
          </p:cNvPr>
          <p:cNvSpPr txBox="1"/>
          <p:nvPr/>
        </p:nvSpPr>
        <p:spPr>
          <a:xfrm>
            <a:off x="12238" y="865939"/>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184" name="Straight Connector 183">
            <a:extLst>
              <a:ext uri="{FF2B5EF4-FFF2-40B4-BE49-F238E27FC236}">
                <a16:creationId xmlns:a16="http://schemas.microsoft.com/office/drawing/2014/main" id="{7605E48B-B71A-4022-90FC-55C1D5F1022D}"/>
              </a:ext>
            </a:extLst>
          </p:cNvPr>
          <p:cNvCxnSpPr/>
          <p:nvPr/>
        </p:nvCxnSpPr>
        <p:spPr>
          <a:xfrm>
            <a:off x="43873" y="151718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2BDF082-973B-4F74-806A-9EC47D843BE4}"/>
              </a:ext>
            </a:extLst>
          </p:cNvPr>
          <p:cNvCxnSpPr/>
          <p:nvPr/>
        </p:nvCxnSpPr>
        <p:spPr>
          <a:xfrm>
            <a:off x="127928" y="142190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2E554A4E-C289-41F8-9991-D56B26B29FDD}"/>
              </a:ext>
            </a:extLst>
          </p:cNvPr>
          <p:cNvSpPr txBox="1"/>
          <p:nvPr/>
        </p:nvSpPr>
        <p:spPr>
          <a:xfrm>
            <a:off x="83505" y="1254805"/>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187" name="Straight Connector 186">
            <a:extLst>
              <a:ext uri="{FF2B5EF4-FFF2-40B4-BE49-F238E27FC236}">
                <a16:creationId xmlns:a16="http://schemas.microsoft.com/office/drawing/2014/main" id="{FC88082B-3BB4-43EA-918E-46944FA5088F}"/>
              </a:ext>
            </a:extLst>
          </p:cNvPr>
          <p:cNvCxnSpPr/>
          <p:nvPr/>
        </p:nvCxnSpPr>
        <p:spPr>
          <a:xfrm>
            <a:off x="151201" y="191056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BBEB23F-80FA-4273-B7C7-7ED8A9C78DAD}"/>
              </a:ext>
            </a:extLst>
          </p:cNvPr>
          <p:cNvCxnSpPr/>
          <p:nvPr/>
        </p:nvCxnSpPr>
        <p:spPr>
          <a:xfrm>
            <a:off x="235256" y="181528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67833ACE-2B46-4B56-8183-25102E074B1E}"/>
              </a:ext>
            </a:extLst>
          </p:cNvPr>
          <p:cNvSpPr txBox="1"/>
          <p:nvPr/>
        </p:nvSpPr>
        <p:spPr>
          <a:xfrm>
            <a:off x="16083" y="1648188"/>
            <a:ext cx="282450" cy="369332"/>
          </a:xfrm>
          <a:prstGeom prst="rect">
            <a:avLst/>
          </a:prstGeom>
          <a:noFill/>
          <a:ln>
            <a:noFill/>
          </a:ln>
        </p:spPr>
        <p:txBody>
          <a:bodyPr wrap="none" rtlCol="0">
            <a:spAutoFit/>
          </a:bodyPr>
          <a:lstStyle/>
          <a:p>
            <a:r>
              <a:rPr lang="en-US" b="1" dirty="0">
                <a:solidFill>
                  <a:srgbClr val="FF0000"/>
                </a:solidFill>
              </a:rPr>
              <a:t>L</a:t>
            </a:r>
          </a:p>
        </p:txBody>
      </p:sp>
      <p:cxnSp>
        <p:nvCxnSpPr>
          <p:cNvPr id="193" name="Straight Connector 192">
            <a:extLst>
              <a:ext uri="{FF2B5EF4-FFF2-40B4-BE49-F238E27FC236}">
                <a16:creationId xmlns:a16="http://schemas.microsoft.com/office/drawing/2014/main" id="{17975D67-3AFE-41F8-8E17-11E9635F28D5}"/>
              </a:ext>
            </a:extLst>
          </p:cNvPr>
          <p:cNvCxnSpPr/>
          <p:nvPr/>
        </p:nvCxnSpPr>
        <p:spPr>
          <a:xfrm>
            <a:off x="24002" y="225043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D473BA8-C5D4-49E7-847C-CDA3725F7E95}"/>
              </a:ext>
            </a:extLst>
          </p:cNvPr>
          <p:cNvCxnSpPr/>
          <p:nvPr/>
        </p:nvCxnSpPr>
        <p:spPr>
          <a:xfrm>
            <a:off x="108057" y="215515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11393669-BE90-456E-BEB1-8B50E6A7FB34}"/>
              </a:ext>
            </a:extLst>
          </p:cNvPr>
          <p:cNvSpPr txBox="1"/>
          <p:nvPr/>
        </p:nvSpPr>
        <p:spPr>
          <a:xfrm>
            <a:off x="41284" y="1999720"/>
            <a:ext cx="314510" cy="369332"/>
          </a:xfrm>
          <a:prstGeom prst="rect">
            <a:avLst/>
          </a:prstGeom>
          <a:noFill/>
          <a:ln>
            <a:noFill/>
          </a:ln>
        </p:spPr>
        <p:txBody>
          <a:bodyPr wrap="none" rtlCol="0">
            <a:spAutoFit/>
          </a:bodyPr>
          <a:lstStyle/>
          <a:p>
            <a:r>
              <a:rPr lang="en-US" b="1" dirty="0">
                <a:solidFill>
                  <a:srgbClr val="FF0000"/>
                </a:solidFill>
              </a:rPr>
              <a:t>R</a:t>
            </a:r>
          </a:p>
        </p:txBody>
      </p:sp>
      <p:sp>
        <p:nvSpPr>
          <p:cNvPr id="196" name="Title 1">
            <a:extLst>
              <a:ext uri="{FF2B5EF4-FFF2-40B4-BE49-F238E27FC236}">
                <a16:creationId xmlns:a16="http://schemas.microsoft.com/office/drawing/2014/main" id="{6F796DAB-829B-43BF-B6BE-78AE59716067}"/>
              </a:ext>
            </a:extLst>
          </p:cNvPr>
          <p:cNvSpPr txBox="1">
            <a:spLocks/>
          </p:cNvSpPr>
          <p:nvPr/>
        </p:nvSpPr>
        <p:spPr>
          <a:xfrm>
            <a:off x="5435192" y="65834"/>
            <a:ext cx="3708808" cy="917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4D-PC point on 0.8-4d cl to pairs of 2d cl’s, step 2 </a:t>
            </a:r>
          </a:p>
        </p:txBody>
      </p:sp>
      <p:sp>
        <p:nvSpPr>
          <p:cNvPr id="197" name="Title 1">
            <a:extLst>
              <a:ext uri="{FF2B5EF4-FFF2-40B4-BE49-F238E27FC236}">
                <a16:creationId xmlns:a16="http://schemas.microsoft.com/office/drawing/2014/main" id="{000EBF51-B88A-41D7-8804-4F142D349C76}"/>
              </a:ext>
            </a:extLst>
          </p:cNvPr>
          <p:cNvSpPr txBox="1">
            <a:spLocks/>
          </p:cNvSpPr>
          <p:nvPr/>
        </p:nvSpPr>
        <p:spPr>
          <a:xfrm>
            <a:off x="-1" y="4725668"/>
            <a:ext cx="2773673"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ym typeface="Symbol" panose="05050102010706020507" pitchFamily="18" charset="2"/>
              </a:rPr>
              <a:t>Let’s see, where are sources of arbitrary combination of 2D-PC points </a:t>
            </a:r>
            <a:r>
              <a:rPr lang="en-US" sz="1800" dirty="0">
                <a:solidFill>
                  <a:srgbClr val="FF0000"/>
                </a:solidFill>
                <a:sym typeface="Symbol" panose="05050102010706020507" pitchFamily="18" charset="2"/>
              </a:rPr>
              <a:t>d</a:t>
            </a:r>
            <a:r>
              <a:rPr lang="en-US" sz="1800" dirty="0">
                <a:sym typeface="Symbol" panose="05050102010706020507" pitchFamily="18" charset="2"/>
              </a:rPr>
              <a:t>, </a:t>
            </a:r>
            <a:r>
              <a:rPr lang="en-US" sz="1800" dirty="0">
                <a:solidFill>
                  <a:srgbClr val="0070C0"/>
                </a:solidFill>
                <a:sym typeface="Symbol" panose="05050102010706020507" pitchFamily="18" charset="2"/>
              </a:rPr>
              <a:t>d</a:t>
            </a:r>
            <a:r>
              <a:rPr lang="en-US" sz="1800" dirty="0">
                <a:sym typeface="Symbol" panose="05050102010706020507" pitchFamily="18" charset="2"/>
              </a:rPr>
              <a:t>.  These are arbitrary combination of 2D-DC points </a:t>
            </a:r>
            <a:r>
              <a:rPr lang="en-US" sz="1800" dirty="0">
                <a:solidFill>
                  <a:srgbClr val="FF0000"/>
                </a:solidFill>
                <a:sym typeface="Symbol" panose="05050102010706020507" pitchFamily="18" charset="2"/>
              </a:rPr>
              <a:t>d</a:t>
            </a:r>
            <a:r>
              <a:rPr lang="en-US" sz="1800" dirty="0">
                <a:sym typeface="Symbol" panose="05050102010706020507" pitchFamily="18" charset="2"/>
              </a:rPr>
              <a:t>, </a:t>
            </a:r>
            <a:r>
              <a:rPr lang="en-US" sz="1800" dirty="0">
                <a:solidFill>
                  <a:srgbClr val="0070C0"/>
                </a:solidFill>
                <a:sym typeface="Symbol" panose="05050102010706020507" pitchFamily="18" charset="2"/>
              </a:rPr>
              <a:t>d </a:t>
            </a:r>
            <a:r>
              <a:rPr lang="en-US" sz="1800" dirty="0">
                <a:sym typeface="Symbol" panose="05050102010706020507" pitchFamily="18" charset="2"/>
              </a:rPr>
              <a:t>from corresponding contour lines (images overlap)</a:t>
            </a:r>
            <a:endParaRPr lang="en-US" sz="1800" dirty="0"/>
          </a:p>
        </p:txBody>
      </p:sp>
      <p:sp>
        <p:nvSpPr>
          <p:cNvPr id="201" name="TextBox 200">
            <a:extLst>
              <a:ext uri="{FF2B5EF4-FFF2-40B4-BE49-F238E27FC236}">
                <a16:creationId xmlns:a16="http://schemas.microsoft.com/office/drawing/2014/main" id="{4DD873A2-9F5F-49DB-997E-1FF088457C0F}"/>
              </a:ext>
            </a:extLst>
          </p:cNvPr>
          <p:cNvSpPr txBox="1"/>
          <p:nvPr/>
        </p:nvSpPr>
        <p:spPr>
          <a:xfrm>
            <a:off x="4704387" y="5503448"/>
            <a:ext cx="886781" cy="369332"/>
          </a:xfrm>
          <a:prstGeom prst="rect">
            <a:avLst/>
          </a:prstGeom>
          <a:noFill/>
          <a:ln w="28575">
            <a:solidFill>
              <a:srgbClr val="FF7C80"/>
            </a:solidFill>
            <a:prstDash val="lgDashDot"/>
          </a:ln>
        </p:spPr>
        <p:txBody>
          <a:bodyPr wrap="none" rtlCol="0">
            <a:spAutoFit/>
          </a:bodyPr>
          <a:lstStyle/>
          <a:p>
            <a:r>
              <a:rPr lang="en-US" dirty="0">
                <a:solidFill>
                  <a:srgbClr val="FF7C80"/>
                </a:solidFill>
              </a:rPr>
              <a:t>2Dcl0.6</a:t>
            </a:r>
          </a:p>
        </p:txBody>
      </p:sp>
      <p:sp>
        <p:nvSpPr>
          <p:cNvPr id="202" name="TextBox 201">
            <a:extLst>
              <a:ext uri="{FF2B5EF4-FFF2-40B4-BE49-F238E27FC236}">
                <a16:creationId xmlns:a16="http://schemas.microsoft.com/office/drawing/2014/main" id="{9A849F42-1C98-4204-9320-F16CEE47F383}"/>
              </a:ext>
            </a:extLst>
          </p:cNvPr>
          <p:cNvSpPr txBox="1"/>
          <p:nvPr/>
        </p:nvSpPr>
        <p:spPr>
          <a:xfrm>
            <a:off x="4166093" y="6173170"/>
            <a:ext cx="886781" cy="369332"/>
          </a:xfrm>
          <a:prstGeom prst="rect">
            <a:avLst/>
          </a:prstGeom>
          <a:noFill/>
          <a:ln w="28575">
            <a:solidFill>
              <a:srgbClr val="00B0F0"/>
            </a:solidFill>
            <a:prstDash val="lgDashDot"/>
          </a:ln>
        </p:spPr>
        <p:txBody>
          <a:bodyPr wrap="none" rtlCol="0">
            <a:spAutoFit/>
          </a:bodyPr>
          <a:lstStyle/>
          <a:p>
            <a:r>
              <a:rPr lang="en-US" dirty="0">
                <a:solidFill>
                  <a:srgbClr val="00B0F0"/>
                </a:solidFill>
              </a:rPr>
              <a:t>2Dcl0.9</a:t>
            </a:r>
          </a:p>
        </p:txBody>
      </p:sp>
      <p:sp>
        <p:nvSpPr>
          <p:cNvPr id="203" name="TextBox 202">
            <a:extLst>
              <a:ext uri="{FF2B5EF4-FFF2-40B4-BE49-F238E27FC236}">
                <a16:creationId xmlns:a16="http://schemas.microsoft.com/office/drawing/2014/main" id="{0E271894-AB17-4256-841A-31F2A9C11BD0}"/>
              </a:ext>
            </a:extLst>
          </p:cNvPr>
          <p:cNvSpPr txBox="1"/>
          <p:nvPr/>
        </p:nvSpPr>
        <p:spPr>
          <a:xfrm>
            <a:off x="257770" y="3366463"/>
            <a:ext cx="886781" cy="369332"/>
          </a:xfrm>
          <a:prstGeom prst="rect">
            <a:avLst/>
          </a:prstGeom>
          <a:noFill/>
          <a:ln w="28575">
            <a:solidFill>
              <a:srgbClr val="00B050"/>
            </a:solidFill>
          </a:ln>
        </p:spPr>
        <p:txBody>
          <a:bodyPr wrap="none" rtlCol="0">
            <a:spAutoFit/>
          </a:bodyPr>
          <a:lstStyle/>
          <a:p>
            <a:r>
              <a:rPr lang="en-US" dirty="0">
                <a:solidFill>
                  <a:srgbClr val="00B050"/>
                </a:solidFill>
              </a:rPr>
              <a:t>4Dcl0.6</a:t>
            </a:r>
          </a:p>
        </p:txBody>
      </p:sp>
      <p:sp>
        <p:nvSpPr>
          <p:cNvPr id="213" name="TextBox 212">
            <a:extLst>
              <a:ext uri="{FF2B5EF4-FFF2-40B4-BE49-F238E27FC236}">
                <a16:creationId xmlns:a16="http://schemas.microsoft.com/office/drawing/2014/main" id="{53157C50-5AC5-4434-9F23-B360F7287D67}"/>
              </a:ext>
            </a:extLst>
          </p:cNvPr>
          <p:cNvSpPr txBox="1"/>
          <p:nvPr/>
        </p:nvSpPr>
        <p:spPr>
          <a:xfrm>
            <a:off x="343058" y="4022203"/>
            <a:ext cx="886781" cy="369332"/>
          </a:xfrm>
          <a:prstGeom prst="rect">
            <a:avLst/>
          </a:prstGeom>
          <a:noFill/>
          <a:ln w="6350">
            <a:solidFill>
              <a:srgbClr val="00B050"/>
            </a:solidFill>
            <a:prstDash val="dash"/>
          </a:ln>
        </p:spPr>
        <p:txBody>
          <a:bodyPr wrap="none" rtlCol="0">
            <a:spAutoFit/>
          </a:bodyPr>
          <a:lstStyle/>
          <a:p>
            <a:r>
              <a:rPr lang="en-US" dirty="0">
                <a:solidFill>
                  <a:srgbClr val="00B050"/>
                </a:solidFill>
              </a:rPr>
              <a:t>4Dcl0.8</a:t>
            </a:r>
          </a:p>
        </p:txBody>
      </p:sp>
      <p:sp>
        <p:nvSpPr>
          <p:cNvPr id="214" name="TextBox 213">
            <a:extLst>
              <a:ext uri="{FF2B5EF4-FFF2-40B4-BE49-F238E27FC236}">
                <a16:creationId xmlns:a16="http://schemas.microsoft.com/office/drawing/2014/main" id="{DB49949B-56E4-41C6-817D-77FBD782099B}"/>
              </a:ext>
            </a:extLst>
          </p:cNvPr>
          <p:cNvSpPr txBox="1"/>
          <p:nvPr/>
        </p:nvSpPr>
        <p:spPr>
          <a:xfrm>
            <a:off x="7757983" y="2491797"/>
            <a:ext cx="886781" cy="369332"/>
          </a:xfrm>
          <a:prstGeom prst="rect">
            <a:avLst/>
          </a:prstGeom>
          <a:noFill/>
          <a:ln w="28575">
            <a:solidFill>
              <a:srgbClr val="00B0F0"/>
            </a:solidFill>
            <a:prstDash val="lgDashDot"/>
          </a:ln>
        </p:spPr>
        <p:txBody>
          <a:bodyPr wrap="none" rtlCol="0">
            <a:spAutoFit/>
          </a:bodyPr>
          <a:lstStyle/>
          <a:p>
            <a:r>
              <a:rPr lang="en-US" dirty="0">
                <a:solidFill>
                  <a:srgbClr val="00B0F0"/>
                </a:solidFill>
              </a:rPr>
              <a:t>2Dcl0.9</a:t>
            </a:r>
          </a:p>
        </p:txBody>
      </p:sp>
      <p:sp>
        <p:nvSpPr>
          <p:cNvPr id="215" name="TextBox 214">
            <a:extLst>
              <a:ext uri="{FF2B5EF4-FFF2-40B4-BE49-F238E27FC236}">
                <a16:creationId xmlns:a16="http://schemas.microsoft.com/office/drawing/2014/main" id="{0ADE5A15-ED2B-4714-9F79-A33A8059BD51}"/>
              </a:ext>
            </a:extLst>
          </p:cNvPr>
          <p:cNvSpPr txBox="1"/>
          <p:nvPr/>
        </p:nvSpPr>
        <p:spPr>
          <a:xfrm>
            <a:off x="6341640" y="3843824"/>
            <a:ext cx="886781" cy="369332"/>
          </a:xfrm>
          <a:prstGeom prst="rect">
            <a:avLst/>
          </a:prstGeom>
          <a:noFill/>
          <a:ln w="28575">
            <a:solidFill>
              <a:srgbClr val="FF7C80"/>
            </a:solidFill>
            <a:prstDash val="lgDashDot"/>
          </a:ln>
        </p:spPr>
        <p:txBody>
          <a:bodyPr wrap="none" rtlCol="0">
            <a:spAutoFit/>
          </a:bodyPr>
          <a:lstStyle/>
          <a:p>
            <a:r>
              <a:rPr lang="en-US" dirty="0">
                <a:solidFill>
                  <a:srgbClr val="FF7C80"/>
                </a:solidFill>
              </a:rPr>
              <a:t>2Dcl0.6</a:t>
            </a:r>
          </a:p>
        </p:txBody>
      </p:sp>
      <p:cxnSp>
        <p:nvCxnSpPr>
          <p:cNvPr id="2" name="Straight Connector 1">
            <a:extLst>
              <a:ext uri="{FF2B5EF4-FFF2-40B4-BE49-F238E27FC236}">
                <a16:creationId xmlns:a16="http://schemas.microsoft.com/office/drawing/2014/main" id="{555B5D6A-4044-49AE-0C13-BC9EDBED0266}"/>
              </a:ext>
            </a:extLst>
          </p:cNvPr>
          <p:cNvCxnSpPr/>
          <p:nvPr/>
        </p:nvCxnSpPr>
        <p:spPr>
          <a:xfrm>
            <a:off x="3729452" y="1967917"/>
            <a:ext cx="5029200" cy="0"/>
          </a:xfrm>
          <a:prstGeom prst="line">
            <a:avLst/>
          </a:prstGeom>
          <a:ln>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4814CBE5-A977-A38A-A41D-54230925ED86}"/>
              </a:ext>
            </a:extLst>
          </p:cNvPr>
          <p:cNvSpPr/>
          <p:nvPr/>
        </p:nvSpPr>
        <p:spPr>
          <a:xfrm>
            <a:off x="8671389" y="1916024"/>
            <a:ext cx="145472" cy="1109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9A04EA4-D6E0-9ADC-87FC-11A1ABACA319}"/>
              </a:ext>
            </a:extLst>
          </p:cNvPr>
          <p:cNvSpPr/>
          <p:nvPr/>
        </p:nvSpPr>
        <p:spPr>
          <a:xfrm>
            <a:off x="8689565" y="1095300"/>
            <a:ext cx="145472" cy="11094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4CCFE99-295C-CEE0-5D89-678F154CAAB5}"/>
              </a:ext>
            </a:extLst>
          </p:cNvPr>
          <p:cNvSpPr/>
          <p:nvPr/>
        </p:nvSpPr>
        <p:spPr>
          <a:xfrm>
            <a:off x="5343733" y="4073933"/>
            <a:ext cx="145472" cy="1109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BBBCCB7-9AF3-5500-A344-E5C0C184ED1C}"/>
              </a:ext>
            </a:extLst>
          </p:cNvPr>
          <p:cNvSpPr/>
          <p:nvPr/>
        </p:nvSpPr>
        <p:spPr>
          <a:xfrm>
            <a:off x="5336742" y="4410891"/>
            <a:ext cx="145472" cy="1109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5D14CE2-7325-DFBF-F268-AD983B8B726E}"/>
              </a:ext>
            </a:extLst>
          </p:cNvPr>
          <p:cNvCxnSpPr>
            <a:cxnSpLocks/>
          </p:cNvCxnSpPr>
          <p:nvPr/>
        </p:nvCxnSpPr>
        <p:spPr>
          <a:xfrm>
            <a:off x="8730224" y="1167830"/>
            <a:ext cx="5151" cy="81692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1937801-DEB7-E5E1-5AEA-00D8D78847A5}"/>
              </a:ext>
            </a:extLst>
          </p:cNvPr>
          <p:cNvCxnSpPr/>
          <p:nvPr/>
        </p:nvCxnSpPr>
        <p:spPr>
          <a:xfrm>
            <a:off x="5401637" y="4111933"/>
            <a:ext cx="0" cy="3769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20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14</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Representation+</a:t>
            </a:r>
            <a:endParaRPr lang="en-US" dirty="0"/>
          </a:p>
        </p:txBody>
      </p:sp>
      <p:cxnSp>
        <p:nvCxnSpPr>
          <p:cNvPr id="90" name="Straight Connector 89"/>
          <p:cNvCxnSpPr/>
          <p:nvPr/>
        </p:nvCxnSpPr>
        <p:spPr>
          <a:xfrm>
            <a:off x="2802118" y="2952716"/>
            <a:ext cx="16968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77518" y="2857437"/>
            <a:ext cx="9427" cy="19056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flipV="1">
            <a:off x="3723129" y="2826916"/>
            <a:ext cx="1676401" cy="167640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370330" y="2826917"/>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70330" y="1150517"/>
            <a:ext cx="16764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46730" y="28269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045741" y="2151506"/>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46730" y="1150517"/>
            <a:ext cx="1676399" cy="16763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0330" y="1828800"/>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46729" y="1150517"/>
            <a:ext cx="0" cy="33528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30546" y="2490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385179" y="1825921"/>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714226" y="1489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208532" y="197139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897799" y="1309832"/>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544505" y="16423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855238" y="2324688"/>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540043" y="2664126"/>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880977" y="1164369"/>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893354" y="115744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411193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719665" y="1981778"/>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872535" y="2774359"/>
            <a:ext cx="2831535" cy="57844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22730" y="1323699"/>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95912" y="15072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869094" y="16596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031885" y="1832854"/>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205067" y="1985254"/>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367858" y="2148045"/>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520258" y="2310836"/>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693440" y="24736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877013" y="26260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6778" y="3450353"/>
            <a:ext cx="2831535" cy="5784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125718" y="32956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201118" y="32004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33508" y="4655721"/>
            <a:ext cx="1672947" cy="84164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715930" y="5839214"/>
            <a:ext cx="324876" cy="3501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463559" y="3659850"/>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538959" y="3564571"/>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2303437" y="3416379"/>
            <a:ext cx="314510" cy="338554"/>
          </a:xfrm>
          <a:prstGeom prst="rect">
            <a:avLst/>
          </a:prstGeom>
          <a:noFill/>
          <a:ln>
            <a:noFill/>
          </a:ln>
        </p:spPr>
        <p:txBody>
          <a:bodyPr wrap="none" rtlCol="0">
            <a:spAutoFit/>
          </a:bodyPr>
          <a:lstStyle/>
          <a:p>
            <a:r>
              <a:rPr lang="en-US" sz="1600" b="1" dirty="0">
                <a:solidFill>
                  <a:srgbClr val="00B050"/>
                </a:solidFill>
              </a:rPr>
              <a:t>D</a:t>
            </a:r>
          </a:p>
        </p:txBody>
      </p:sp>
      <p:cxnSp>
        <p:nvCxnSpPr>
          <p:cNvPr id="130" name="Straight Connector 129"/>
          <p:cNvCxnSpPr/>
          <p:nvPr/>
        </p:nvCxnSpPr>
        <p:spPr>
          <a:xfrm>
            <a:off x="8418160" y="222609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493560" y="213082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8267329" y="1965077"/>
            <a:ext cx="292068" cy="338554"/>
          </a:xfrm>
          <a:prstGeom prst="rect">
            <a:avLst/>
          </a:prstGeom>
          <a:noFill/>
          <a:ln>
            <a:noFill/>
          </a:ln>
        </p:spPr>
        <p:txBody>
          <a:bodyPr wrap="none" rtlCol="0">
            <a:spAutoFit/>
          </a:bodyPr>
          <a:lstStyle/>
          <a:p>
            <a:r>
              <a:rPr lang="en-US" sz="1600" dirty="0">
                <a:solidFill>
                  <a:srgbClr val="0070C0"/>
                </a:solidFill>
              </a:rPr>
              <a:t>d</a:t>
            </a:r>
          </a:p>
        </p:txBody>
      </p:sp>
      <p:cxnSp>
        <p:nvCxnSpPr>
          <p:cNvPr id="133" name="Straight Connector 132"/>
          <p:cNvCxnSpPr/>
          <p:nvPr/>
        </p:nvCxnSpPr>
        <p:spPr>
          <a:xfrm>
            <a:off x="6782718" y="353910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858118" y="344382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6631887" y="3278082"/>
            <a:ext cx="292068" cy="338554"/>
          </a:xfrm>
          <a:prstGeom prst="rect">
            <a:avLst/>
          </a:prstGeom>
          <a:noFill/>
          <a:ln>
            <a:noFill/>
          </a:ln>
        </p:spPr>
        <p:txBody>
          <a:bodyPr wrap="none" rtlCol="0">
            <a:spAutoFit/>
          </a:bodyPr>
          <a:lstStyle/>
          <a:p>
            <a:r>
              <a:rPr lang="en-US" sz="1600" dirty="0">
                <a:solidFill>
                  <a:srgbClr val="FF0000"/>
                </a:solidFill>
              </a:rPr>
              <a:t>d</a:t>
            </a:r>
          </a:p>
        </p:txBody>
      </p:sp>
      <p:cxnSp>
        <p:nvCxnSpPr>
          <p:cNvPr id="136" name="Straight Connector 135"/>
          <p:cNvCxnSpPr/>
          <p:nvPr/>
        </p:nvCxnSpPr>
        <p:spPr>
          <a:xfrm>
            <a:off x="3817838" y="602204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893238" y="592676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3833263" y="5968840"/>
            <a:ext cx="292068" cy="338554"/>
          </a:xfrm>
          <a:prstGeom prst="rect">
            <a:avLst/>
          </a:prstGeom>
          <a:noFill/>
          <a:ln>
            <a:noFill/>
          </a:ln>
        </p:spPr>
        <p:txBody>
          <a:bodyPr wrap="none" rtlCol="0">
            <a:spAutoFit/>
          </a:bodyPr>
          <a:lstStyle/>
          <a:p>
            <a:r>
              <a:rPr lang="en-US" sz="1600" dirty="0">
                <a:solidFill>
                  <a:srgbClr val="0070C0"/>
                </a:solidFill>
              </a:rPr>
              <a:t>d</a:t>
            </a:r>
          </a:p>
        </p:txBody>
      </p:sp>
      <p:cxnSp>
        <p:nvCxnSpPr>
          <p:cNvPr id="139" name="Straight Connector 138"/>
          <p:cNvCxnSpPr/>
          <p:nvPr/>
        </p:nvCxnSpPr>
        <p:spPr>
          <a:xfrm>
            <a:off x="4340854" y="5505959"/>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416254" y="5410680"/>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396240" y="4472144"/>
            <a:ext cx="2502144" cy="1704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857581" y="4472144"/>
            <a:ext cx="2870254" cy="17041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3723127" y="1940227"/>
            <a:ext cx="1712065" cy="25319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3708066" y="1160905"/>
            <a:ext cx="1710900" cy="29787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98943" y="1153978"/>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126896" y="1150513"/>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726591" y="3581400"/>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723126" y="3810000"/>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297584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383206"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984101" y="5149211"/>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059501" y="5043542"/>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885430" y="116783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070891" y="4978571"/>
            <a:ext cx="292068" cy="338554"/>
          </a:xfrm>
          <a:prstGeom prst="rect">
            <a:avLst/>
          </a:prstGeom>
          <a:noFill/>
          <a:ln>
            <a:noFill/>
          </a:ln>
        </p:spPr>
        <p:txBody>
          <a:bodyPr wrap="none" rtlCol="0">
            <a:spAutoFit/>
          </a:bodyPr>
          <a:lstStyle/>
          <a:p>
            <a:r>
              <a:rPr lang="en-US" sz="1600" dirty="0">
                <a:solidFill>
                  <a:srgbClr val="FF0000"/>
                </a:solidFill>
              </a:rPr>
              <a:t>d</a:t>
            </a:r>
          </a:p>
        </p:txBody>
      </p:sp>
      <p:cxnSp>
        <p:nvCxnSpPr>
          <p:cNvPr id="21" name="Straight Connector 20"/>
          <p:cNvCxnSpPr/>
          <p:nvPr/>
        </p:nvCxnSpPr>
        <p:spPr>
          <a:xfrm>
            <a:off x="5891647" y="4104416"/>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5406910" y="3543277"/>
            <a:ext cx="484737" cy="5611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096000" y="115397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096000" y="1965077"/>
            <a:ext cx="1478696" cy="24966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5399805" y="4100951"/>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8748880" y="1143575"/>
            <a:ext cx="0" cy="82780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963918" y="3143279"/>
            <a:ext cx="169682"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2039318" y="3048000"/>
            <a:ext cx="9427" cy="19056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733800" y="4118273"/>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733800" y="114300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7924800" y="4482668"/>
            <a:ext cx="832875" cy="1313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396240" y="4488874"/>
            <a:ext cx="484737" cy="692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549730" y="2438400"/>
            <a:ext cx="308270" cy="25830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560207" y="3962400"/>
            <a:ext cx="230993" cy="2568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0" name="TextBox 189"/>
              <p:cNvSpPr txBox="1"/>
              <p:nvPr/>
            </p:nvSpPr>
            <p:spPr>
              <a:xfrm>
                <a:off x="99695" y="95651"/>
                <a:ext cx="5271123" cy="7033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f>
                            <m:fPr>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num>
                            <m:den>
                              <m:r>
                                <a:rPr lang="en-US" b="0" i="1" smtClean="0">
                                  <a:solidFill>
                                    <a:srgbClr val="FF0000"/>
                                  </a:solidFill>
                                  <a:latin typeface="Cambria Math" panose="02040503050406030204" pitchFamily="18" charset="0"/>
                                </a:rPr>
                                <m:t>2</m:t>
                              </m:r>
                            </m:den>
                          </m:f>
                          <m:r>
                            <a:rPr lang="en-US" b="0" i="1" smtClean="0">
                              <a:latin typeface="Cambria Math" panose="02040503050406030204" pitchFamily="18" charset="0"/>
                            </a:rPr>
                            <m:t>+3∗</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3</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4</m:t>
                                  </m:r>
                                </m:sub>
                              </m:sSub>
                            </m:num>
                            <m:den>
                              <m:r>
                                <a:rPr lang="en-US" b="0" i="1" smtClean="0">
                                  <a:solidFill>
                                    <a:srgbClr val="0070C0"/>
                                  </a:solidFill>
                                  <a:latin typeface="Cambria Math" panose="02040503050406030204" pitchFamily="18" charset="0"/>
                                </a:rPr>
                                <m:t>3</m:t>
                              </m:r>
                            </m:den>
                          </m:f>
                        </m:num>
                        <m:den>
                          <m:r>
                            <a:rPr lang="en-US" b="0" i="1" smtClean="0">
                              <a:latin typeface="Cambria Math" panose="02040503050406030204" pitchFamily="18" charset="0"/>
                            </a:rPr>
                            <m:t>5</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1,2</m:t>
                              </m:r>
                            </m:sub>
                          </m:sSub>
                          <m:r>
                            <a:rPr lang="en-US" b="0" i="1" smtClean="0">
                              <a:latin typeface="Cambria Math" panose="02040503050406030204" pitchFamily="18" charset="0"/>
                            </a:rPr>
                            <m:t>+3∗</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3,4</m:t>
                              </m:r>
                            </m:sub>
                          </m:sSub>
                        </m:num>
                        <m:den>
                          <m:r>
                            <a:rPr lang="en-US" b="0" i="1" smtClean="0">
                              <a:latin typeface="Cambria Math" panose="02040503050406030204" pitchFamily="18" charset="0"/>
                            </a:rPr>
                            <m:t>5</m:t>
                          </m:r>
                        </m:den>
                      </m:f>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𝑧</m:t>
                      </m:r>
                    </m:oMath>
                  </m:oMathPara>
                </a14:m>
                <a:endParaRPr lang="en-US" dirty="0"/>
              </a:p>
            </p:txBody>
          </p:sp>
        </mc:Choice>
        <mc:Fallback xmlns="">
          <p:sp>
            <p:nvSpPr>
              <p:cNvPr id="190" name="TextBox 189"/>
              <p:cNvSpPr txBox="1">
                <a:spLocks noRot="1" noChangeAspect="1" noMove="1" noResize="1" noEditPoints="1" noAdjustHandles="1" noChangeArrowheads="1" noChangeShapeType="1" noTextEdit="1"/>
              </p:cNvSpPr>
              <p:nvPr/>
            </p:nvSpPr>
            <p:spPr>
              <a:xfrm>
                <a:off x="99695" y="95651"/>
                <a:ext cx="5271123" cy="703334"/>
              </a:xfrm>
              <a:prstGeom prst="rect">
                <a:avLst/>
              </a:prstGeom>
              <a:blipFill rotWithShape="0">
                <a:blip r:embed="rId2"/>
                <a:stretch>
                  <a:fillRect/>
                </a:stretch>
              </a:blipFill>
            </p:spPr>
            <p:txBody>
              <a:bodyPr/>
              <a:lstStyle/>
              <a:p>
                <a:r>
                  <a:rPr lang="en-US">
                    <a:noFill/>
                  </a:rPr>
                  <a:t> </a:t>
                </a:r>
              </a:p>
            </p:txBody>
          </p:sp>
        </mc:Fallback>
      </mc:AlternateContent>
      <p:cxnSp>
        <p:nvCxnSpPr>
          <p:cNvPr id="201" name="Straight Connector 200"/>
          <p:cNvCxnSpPr/>
          <p:nvPr/>
        </p:nvCxnSpPr>
        <p:spPr>
          <a:xfrm>
            <a:off x="3640318" y="4681980"/>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3724373" y="4586701"/>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3505200" y="4419600"/>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5052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657600" y="4419600"/>
            <a:ext cx="301686" cy="369332"/>
          </a:xfrm>
          <a:prstGeom prst="rect">
            <a:avLst/>
          </a:prstGeom>
          <a:noFill/>
        </p:spPr>
        <p:txBody>
          <a:bodyPr wrap="none" rtlCol="0">
            <a:spAutoFit/>
          </a:bodyPr>
          <a:lstStyle/>
          <a:p>
            <a:r>
              <a:rPr lang="en-US" dirty="0"/>
              <a:t>1</a:t>
            </a:r>
          </a:p>
        </p:txBody>
      </p:sp>
      <p:sp>
        <p:nvSpPr>
          <p:cNvPr id="204" name="TextBox 203"/>
          <p:cNvSpPr txBox="1"/>
          <p:nvPr/>
        </p:nvSpPr>
        <p:spPr>
          <a:xfrm>
            <a:off x="5184714" y="4431268"/>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184714" y="5879068"/>
            <a:ext cx="301686" cy="369332"/>
          </a:xfrm>
          <a:prstGeom prst="rect">
            <a:avLst/>
          </a:prstGeom>
          <a:noFill/>
        </p:spPr>
        <p:txBody>
          <a:bodyPr wrap="none" rtlCol="0">
            <a:spAutoFit/>
          </a:bodyPr>
          <a:lstStyle/>
          <a:p>
            <a:r>
              <a:rPr lang="en-US" dirty="0"/>
              <a:t>1</a:t>
            </a:r>
          </a:p>
        </p:txBody>
      </p:sp>
      <p:sp>
        <p:nvSpPr>
          <p:cNvPr id="206" name="TextBox 205"/>
          <p:cNvSpPr txBox="1"/>
          <p:nvPr/>
        </p:nvSpPr>
        <p:spPr>
          <a:xfrm>
            <a:off x="1911927" y="862444"/>
            <a:ext cx="301686" cy="369332"/>
          </a:xfrm>
          <a:prstGeom prst="rect">
            <a:avLst/>
          </a:prstGeom>
          <a:noFill/>
        </p:spPr>
        <p:txBody>
          <a:bodyPr wrap="none" rtlCol="0">
            <a:spAutoFit/>
          </a:bodyPr>
          <a:lstStyle/>
          <a:p>
            <a:r>
              <a:rPr lang="en-US" dirty="0"/>
              <a:t>0</a:t>
            </a:r>
          </a:p>
        </p:txBody>
      </p:sp>
      <p:sp>
        <p:nvSpPr>
          <p:cNvPr id="207" name="TextBox 206"/>
          <p:cNvSpPr txBox="1"/>
          <p:nvPr/>
        </p:nvSpPr>
        <p:spPr>
          <a:xfrm>
            <a:off x="157420" y="2610535"/>
            <a:ext cx="301686" cy="369332"/>
          </a:xfrm>
          <a:prstGeom prst="rect">
            <a:avLst/>
          </a:prstGeom>
          <a:noFill/>
        </p:spPr>
        <p:txBody>
          <a:bodyPr wrap="none" rtlCol="0">
            <a:spAutoFit/>
          </a:bodyPr>
          <a:lstStyle/>
          <a:p>
            <a:r>
              <a:rPr lang="en-US" dirty="0"/>
              <a:t>1</a:t>
            </a:r>
          </a:p>
        </p:txBody>
      </p:sp>
      <p:sp>
        <p:nvSpPr>
          <p:cNvPr id="208" name="TextBox 207"/>
          <p:cNvSpPr txBox="1"/>
          <p:nvPr/>
        </p:nvSpPr>
        <p:spPr>
          <a:xfrm>
            <a:off x="3471271" y="2612952"/>
            <a:ext cx="301686" cy="369332"/>
          </a:xfrm>
          <a:prstGeom prst="rect">
            <a:avLst/>
          </a:prstGeom>
          <a:noFill/>
        </p:spPr>
        <p:txBody>
          <a:bodyPr wrap="none" rtlCol="0">
            <a:spAutoFit/>
          </a:bodyPr>
          <a:lstStyle/>
          <a:p>
            <a:r>
              <a:rPr lang="en-US" dirty="0"/>
              <a:t>1</a:t>
            </a:r>
          </a:p>
        </p:txBody>
      </p:sp>
      <p:sp>
        <p:nvSpPr>
          <p:cNvPr id="209" name="TextBox 208"/>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210" name="Oval 209"/>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p:cNvSpPr txBox="1"/>
          <p:nvPr/>
        </p:nvSpPr>
        <p:spPr>
          <a:xfrm>
            <a:off x="2748202" y="5941974"/>
            <a:ext cx="960519" cy="369332"/>
          </a:xfrm>
          <a:prstGeom prst="rect">
            <a:avLst/>
          </a:prstGeom>
          <a:noFill/>
        </p:spPr>
        <p:txBody>
          <a:bodyPr wrap="none" rtlCol="0">
            <a:spAutoFit/>
          </a:bodyPr>
          <a:lstStyle/>
          <a:p>
            <a:r>
              <a:rPr lang="en-US" b="1" dirty="0">
                <a:solidFill>
                  <a:srgbClr val="00B050"/>
                </a:solidFill>
              </a:rPr>
              <a:t>2d-ideal</a:t>
            </a:r>
          </a:p>
        </p:txBody>
      </p:sp>
      <p:sp>
        <p:nvSpPr>
          <p:cNvPr id="212" name="Oval 211"/>
          <p:cNvSpPr/>
          <p:nvPr/>
        </p:nvSpPr>
        <p:spPr>
          <a:xfrm>
            <a:off x="3653301" y="6101321"/>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p:cNvCxnSpPr/>
          <p:nvPr/>
        </p:nvCxnSpPr>
        <p:spPr>
          <a:xfrm>
            <a:off x="5284658" y="545564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5368713" y="536036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5324290" y="5193268"/>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234" name="Straight Connector 233"/>
          <p:cNvCxnSpPr/>
          <p:nvPr/>
        </p:nvCxnSpPr>
        <p:spPr>
          <a:xfrm>
            <a:off x="3640318" y="5824980"/>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3724373" y="5729701"/>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3505200" y="5562600"/>
            <a:ext cx="282450" cy="369332"/>
          </a:xfrm>
          <a:prstGeom prst="rect">
            <a:avLst/>
          </a:prstGeom>
          <a:noFill/>
          <a:ln>
            <a:noFill/>
          </a:ln>
        </p:spPr>
        <p:txBody>
          <a:bodyPr wrap="none" rtlCol="0">
            <a:spAutoFit/>
          </a:bodyPr>
          <a:lstStyle/>
          <a:p>
            <a:r>
              <a:rPr lang="en-US" b="1" dirty="0">
                <a:solidFill>
                  <a:srgbClr val="FF0000"/>
                </a:solidFill>
              </a:rPr>
              <a:t>L</a:t>
            </a:r>
          </a:p>
        </p:txBody>
      </p:sp>
      <p:cxnSp>
        <p:nvCxnSpPr>
          <p:cNvPr id="237" name="Straight Connector 236"/>
          <p:cNvCxnSpPr/>
          <p:nvPr/>
        </p:nvCxnSpPr>
        <p:spPr>
          <a:xfrm>
            <a:off x="3962400" y="619431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4046455" y="609903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9" name="TextBox 238"/>
          <p:cNvSpPr txBox="1"/>
          <p:nvPr/>
        </p:nvSpPr>
        <p:spPr>
          <a:xfrm>
            <a:off x="3979682" y="6096000"/>
            <a:ext cx="314510" cy="369332"/>
          </a:xfrm>
          <a:prstGeom prst="rect">
            <a:avLst/>
          </a:prstGeom>
          <a:noFill/>
          <a:ln>
            <a:noFill/>
          </a:ln>
        </p:spPr>
        <p:txBody>
          <a:bodyPr wrap="none" rtlCol="0">
            <a:spAutoFit/>
          </a:bodyPr>
          <a:lstStyle/>
          <a:p>
            <a:r>
              <a:rPr lang="en-US" b="1" dirty="0">
                <a:solidFill>
                  <a:srgbClr val="FF0000"/>
                </a:solidFill>
              </a:rPr>
              <a:t>R</a:t>
            </a:r>
          </a:p>
        </p:txBody>
      </p:sp>
      <p:cxnSp>
        <p:nvCxnSpPr>
          <p:cNvPr id="181" name="Straight Connector 180"/>
          <p:cNvCxnSpPr/>
          <p:nvPr/>
        </p:nvCxnSpPr>
        <p:spPr>
          <a:xfrm>
            <a:off x="6002518" y="195044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6086573" y="185516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5867400" y="1688068"/>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214" name="Straight Connector 213"/>
          <p:cNvCxnSpPr/>
          <p:nvPr/>
        </p:nvCxnSpPr>
        <p:spPr>
          <a:xfrm>
            <a:off x="7494458" y="4453380"/>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7578513" y="4358101"/>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7534090" y="4191000"/>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241" name="Straight Connector 240"/>
          <p:cNvCxnSpPr/>
          <p:nvPr/>
        </p:nvCxnSpPr>
        <p:spPr>
          <a:xfrm>
            <a:off x="5307008" y="360351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5391063" y="350823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5324290" y="3276600"/>
            <a:ext cx="314510" cy="369332"/>
          </a:xfrm>
          <a:prstGeom prst="rect">
            <a:avLst/>
          </a:prstGeom>
          <a:noFill/>
          <a:ln>
            <a:noFill/>
          </a:ln>
        </p:spPr>
        <p:txBody>
          <a:bodyPr wrap="none" rtlCol="0">
            <a:spAutoFit/>
          </a:bodyPr>
          <a:lstStyle/>
          <a:p>
            <a:r>
              <a:rPr lang="en-US" b="1" dirty="0">
                <a:solidFill>
                  <a:srgbClr val="FF0000"/>
                </a:solidFill>
              </a:rPr>
              <a:t>R</a:t>
            </a:r>
          </a:p>
        </p:txBody>
      </p:sp>
      <p:cxnSp>
        <p:nvCxnSpPr>
          <p:cNvPr id="244" name="Straight Connector 243"/>
          <p:cNvCxnSpPr/>
          <p:nvPr/>
        </p:nvCxnSpPr>
        <p:spPr>
          <a:xfrm>
            <a:off x="5773918" y="408404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5857973" y="398876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5813550" y="3821668"/>
            <a:ext cx="282450" cy="369332"/>
          </a:xfrm>
          <a:prstGeom prst="rect">
            <a:avLst/>
          </a:prstGeom>
          <a:noFill/>
          <a:ln>
            <a:noFill/>
          </a:ln>
        </p:spPr>
        <p:txBody>
          <a:bodyPr wrap="none" rtlCol="0">
            <a:spAutoFit/>
          </a:bodyPr>
          <a:lstStyle/>
          <a:p>
            <a:r>
              <a:rPr lang="en-US" b="1" dirty="0">
                <a:solidFill>
                  <a:srgbClr val="FF0000"/>
                </a:solidFill>
              </a:rPr>
              <a:t>L</a:t>
            </a:r>
          </a:p>
        </p:txBody>
      </p:sp>
      <p:sp>
        <p:nvSpPr>
          <p:cNvPr id="247" name="TextBox 246"/>
          <p:cNvSpPr txBox="1"/>
          <p:nvPr/>
        </p:nvSpPr>
        <p:spPr>
          <a:xfrm>
            <a:off x="2634149" y="1574027"/>
            <a:ext cx="502061" cy="369332"/>
          </a:xfrm>
          <a:prstGeom prst="rect">
            <a:avLst/>
          </a:prstGeom>
          <a:noFill/>
        </p:spPr>
        <p:txBody>
          <a:bodyPr wrap="none" rtlCol="0">
            <a:spAutoFit/>
          </a:bodyPr>
          <a:lstStyle/>
          <a:p>
            <a:r>
              <a:rPr lang="en-US" dirty="0">
                <a:solidFill>
                  <a:srgbClr val="0070C0"/>
                </a:solidFill>
              </a:rPr>
              <a:t>y</a:t>
            </a:r>
            <a:r>
              <a:rPr lang="en-US" baseline="-25000" dirty="0">
                <a:solidFill>
                  <a:srgbClr val="0070C0"/>
                </a:solidFill>
              </a:rPr>
              <a:t>3,4</a:t>
            </a:r>
            <a:endParaRPr lang="en-US" dirty="0">
              <a:solidFill>
                <a:srgbClr val="0070C0"/>
              </a:solidFill>
            </a:endParaRPr>
          </a:p>
        </p:txBody>
      </p:sp>
      <p:sp>
        <p:nvSpPr>
          <p:cNvPr id="248" name="TextBox 247"/>
          <p:cNvSpPr txBox="1"/>
          <p:nvPr/>
        </p:nvSpPr>
        <p:spPr>
          <a:xfrm>
            <a:off x="5105400" y="773531"/>
            <a:ext cx="684803" cy="369332"/>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2</a:t>
            </a:r>
            <a:r>
              <a:rPr lang="en-US" dirty="0"/>
              <a:t>,</a:t>
            </a:r>
            <a:r>
              <a:rPr lang="en-US" dirty="0">
                <a:solidFill>
                  <a:srgbClr val="0070C0"/>
                </a:solidFill>
              </a:rPr>
              <a:t>D</a:t>
            </a:r>
            <a:r>
              <a:rPr lang="en-US" baseline="-25000" dirty="0">
                <a:solidFill>
                  <a:srgbClr val="0070C0"/>
                </a:solidFill>
              </a:rPr>
              <a:t>4</a:t>
            </a:r>
            <a:endParaRPr lang="en-US" dirty="0">
              <a:solidFill>
                <a:srgbClr val="0070C0"/>
              </a:solidFill>
            </a:endParaRPr>
          </a:p>
        </p:txBody>
      </p:sp>
      <p:sp>
        <p:nvSpPr>
          <p:cNvPr id="249" name="TextBox 248"/>
          <p:cNvSpPr txBox="1"/>
          <p:nvPr/>
        </p:nvSpPr>
        <p:spPr>
          <a:xfrm>
            <a:off x="8711588" y="4126468"/>
            <a:ext cx="405880" cy="646331"/>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1</a:t>
            </a:r>
          </a:p>
          <a:p>
            <a:r>
              <a:rPr lang="en-US" dirty="0">
                <a:solidFill>
                  <a:srgbClr val="0070C0"/>
                </a:solidFill>
              </a:rPr>
              <a:t>D</a:t>
            </a:r>
            <a:r>
              <a:rPr lang="en-US" baseline="-25000" dirty="0">
                <a:solidFill>
                  <a:srgbClr val="0070C0"/>
                </a:solidFill>
              </a:rPr>
              <a:t>3</a:t>
            </a:r>
            <a:endParaRPr lang="en-US" dirty="0">
              <a:solidFill>
                <a:srgbClr val="0070C0"/>
              </a:solidFill>
            </a:endParaRPr>
          </a:p>
        </p:txBody>
      </p:sp>
      <p:sp>
        <p:nvSpPr>
          <p:cNvPr id="152" name="TextBox 151"/>
          <p:cNvSpPr txBox="1"/>
          <p:nvPr/>
        </p:nvSpPr>
        <p:spPr>
          <a:xfrm>
            <a:off x="1047472" y="2983468"/>
            <a:ext cx="324128" cy="369332"/>
          </a:xfrm>
          <a:prstGeom prst="rect">
            <a:avLst/>
          </a:prstGeom>
          <a:noFill/>
          <a:ln>
            <a:noFill/>
          </a:ln>
        </p:spPr>
        <p:txBody>
          <a:bodyPr wrap="none" rtlCol="0">
            <a:spAutoFit/>
          </a:bodyPr>
          <a:lstStyle/>
          <a:p>
            <a:r>
              <a:rPr lang="en-US" b="1" dirty="0"/>
              <a:t>A</a:t>
            </a:r>
          </a:p>
        </p:txBody>
      </p:sp>
      <p:sp>
        <p:nvSpPr>
          <p:cNvPr id="155" name="TextBox 154"/>
          <p:cNvSpPr txBox="1"/>
          <p:nvPr/>
        </p:nvSpPr>
        <p:spPr>
          <a:xfrm>
            <a:off x="1809472" y="2819400"/>
            <a:ext cx="324128" cy="369332"/>
          </a:xfrm>
          <a:prstGeom prst="rect">
            <a:avLst/>
          </a:prstGeom>
          <a:noFill/>
          <a:ln>
            <a:noFill/>
          </a:ln>
        </p:spPr>
        <p:txBody>
          <a:bodyPr wrap="none" rtlCol="0">
            <a:spAutoFit/>
          </a:bodyPr>
          <a:lstStyle/>
          <a:p>
            <a:r>
              <a:rPr lang="en-US" b="1" dirty="0"/>
              <a:t>B</a:t>
            </a:r>
          </a:p>
        </p:txBody>
      </p:sp>
      <p:sp>
        <p:nvSpPr>
          <p:cNvPr id="158" name="TextBox 157"/>
          <p:cNvSpPr txBox="1"/>
          <p:nvPr/>
        </p:nvSpPr>
        <p:spPr>
          <a:xfrm>
            <a:off x="2723872" y="2590800"/>
            <a:ext cx="306494" cy="369332"/>
          </a:xfrm>
          <a:prstGeom prst="rect">
            <a:avLst/>
          </a:prstGeom>
          <a:noFill/>
          <a:ln>
            <a:noFill/>
          </a:ln>
        </p:spPr>
        <p:txBody>
          <a:bodyPr wrap="none" rtlCol="0">
            <a:spAutoFit/>
          </a:bodyPr>
          <a:lstStyle/>
          <a:p>
            <a:r>
              <a:rPr lang="en-US" b="1" dirty="0"/>
              <a:t>C</a:t>
            </a:r>
          </a:p>
        </p:txBody>
      </p:sp>
      <p:sp>
        <p:nvSpPr>
          <p:cNvPr id="161" name="TextBox 160"/>
          <p:cNvSpPr txBox="1"/>
          <p:nvPr/>
        </p:nvSpPr>
        <p:spPr>
          <a:xfrm>
            <a:off x="5105400" y="6059269"/>
            <a:ext cx="598241"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1</a:t>
            </a:r>
            <a:r>
              <a:rPr lang="en-US" dirty="0"/>
              <a:t>,</a:t>
            </a:r>
            <a:r>
              <a:rPr lang="en-US" dirty="0">
                <a:solidFill>
                  <a:srgbClr val="0070C0"/>
                </a:solidFill>
              </a:rPr>
              <a:t>x</a:t>
            </a:r>
            <a:r>
              <a:rPr lang="en-US" baseline="-25000" dirty="0">
                <a:solidFill>
                  <a:srgbClr val="0070C0"/>
                </a:solidFill>
              </a:rPr>
              <a:t>3</a:t>
            </a:r>
          </a:p>
        </p:txBody>
      </p:sp>
      <p:sp>
        <p:nvSpPr>
          <p:cNvPr id="166" name="TextBox 165"/>
          <p:cNvSpPr txBox="1"/>
          <p:nvPr/>
        </p:nvSpPr>
        <p:spPr>
          <a:xfrm>
            <a:off x="3429000" y="4174804"/>
            <a:ext cx="362600" cy="646331"/>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2</a:t>
            </a:r>
          </a:p>
          <a:p>
            <a:r>
              <a:rPr lang="en-US" dirty="0">
                <a:solidFill>
                  <a:srgbClr val="0070C0"/>
                </a:solidFill>
              </a:rPr>
              <a:t>x</a:t>
            </a:r>
            <a:r>
              <a:rPr lang="en-US" baseline="-25000" dirty="0">
                <a:solidFill>
                  <a:srgbClr val="0070C0"/>
                </a:solidFill>
              </a:rPr>
              <a:t>4</a:t>
            </a:r>
            <a:endParaRPr lang="en-US" dirty="0">
              <a:solidFill>
                <a:srgbClr val="0070C0"/>
              </a:solidFill>
            </a:endParaRPr>
          </a:p>
        </p:txBody>
      </p:sp>
      <p:sp>
        <p:nvSpPr>
          <p:cNvPr id="168" name="Date Placeholder 3">
            <a:extLst>
              <a:ext uri="{FF2B5EF4-FFF2-40B4-BE49-F238E27FC236}">
                <a16:creationId xmlns:a16="http://schemas.microsoft.com/office/drawing/2014/main" id="{2F9486FB-17FD-4B43-B2E0-DE3D901B7A4A}"/>
              </a:ext>
            </a:extLst>
          </p:cNvPr>
          <p:cNvSpPr>
            <a:spLocks noGrp="1"/>
          </p:cNvSpPr>
          <p:nvPr>
            <p:ph type="dt" sz="half" idx="10"/>
          </p:nvPr>
        </p:nvSpPr>
        <p:spPr>
          <a:xfrm>
            <a:off x="628650" y="6356351"/>
            <a:ext cx="2057400" cy="365125"/>
          </a:xfrm>
        </p:spPr>
        <p:txBody>
          <a:bodyPr/>
          <a:lstStyle/>
          <a:p>
            <a:r>
              <a:rPr lang="en-US"/>
              <a:t>NDBI021 User Preferences Lecture 1 - Peter Vojtáš</a:t>
            </a:r>
            <a:endParaRPr lang="en-US" dirty="0"/>
          </a:p>
        </p:txBody>
      </p:sp>
      <p:sp>
        <p:nvSpPr>
          <p:cNvPr id="169" name="Title 1">
            <a:extLst>
              <a:ext uri="{FF2B5EF4-FFF2-40B4-BE49-F238E27FC236}">
                <a16:creationId xmlns:a16="http://schemas.microsoft.com/office/drawing/2014/main" id="{867E679E-06B7-423A-87D6-5ADD6B4B17DD}"/>
              </a:ext>
            </a:extLst>
          </p:cNvPr>
          <p:cNvSpPr txBox="1">
            <a:spLocks/>
          </p:cNvSpPr>
          <p:nvPr/>
        </p:nvSpPr>
        <p:spPr>
          <a:xfrm>
            <a:off x="5435192" y="65834"/>
            <a:ext cx="3708808" cy="917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0.6-4d cl to a system of pairs of 2d cl’s, step 1 </a:t>
            </a:r>
          </a:p>
        </p:txBody>
      </p:sp>
      <p:cxnSp>
        <p:nvCxnSpPr>
          <p:cNvPr id="170" name="Straight Connector 169">
            <a:extLst>
              <a:ext uri="{FF2B5EF4-FFF2-40B4-BE49-F238E27FC236}">
                <a16:creationId xmlns:a16="http://schemas.microsoft.com/office/drawing/2014/main" id="{72659680-4763-405E-8879-7E2B7AAC6C82}"/>
              </a:ext>
            </a:extLst>
          </p:cNvPr>
          <p:cNvCxnSpPr/>
          <p:nvPr/>
        </p:nvCxnSpPr>
        <p:spPr>
          <a:xfrm>
            <a:off x="147356" y="112831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29ACB71-F34B-4331-97FF-C0D936C61B42}"/>
              </a:ext>
            </a:extLst>
          </p:cNvPr>
          <p:cNvCxnSpPr/>
          <p:nvPr/>
        </p:nvCxnSpPr>
        <p:spPr>
          <a:xfrm>
            <a:off x="231411" y="103304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EB884520-0E10-44E4-9652-60C92349E412}"/>
              </a:ext>
            </a:extLst>
          </p:cNvPr>
          <p:cNvSpPr txBox="1"/>
          <p:nvPr/>
        </p:nvSpPr>
        <p:spPr>
          <a:xfrm>
            <a:off x="12238" y="865939"/>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175" name="Straight Connector 174">
            <a:extLst>
              <a:ext uri="{FF2B5EF4-FFF2-40B4-BE49-F238E27FC236}">
                <a16:creationId xmlns:a16="http://schemas.microsoft.com/office/drawing/2014/main" id="{08A36297-88E7-446B-AABF-4D1B7500BEFE}"/>
              </a:ext>
            </a:extLst>
          </p:cNvPr>
          <p:cNvCxnSpPr/>
          <p:nvPr/>
        </p:nvCxnSpPr>
        <p:spPr>
          <a:xfrm>
            <a:off x="43873" y="151718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4EB7EFF-E20F-48F9-B96F-CAB252AF6846}"/>
              </a:ext>
            </a:extLst>
          </p:cNvPr>
          <p:cNvCxnSpPr/>
          <p:nvPr/>
        </p:nvCxnSpPr>
        <p:spPr>
          <a:xfrm>
            <a:off x="127928" y="142190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FB880AF1-D27B-4E56-8AC7-930A51ADB0CA}"/>
              </a:ext>
            </a:extLst>
          </p:cNvPr>
          <p:cNvSpPr txBox="1"/>
          <p:nvPr/>
        </p:nvSpPr>
        <p:spPr>
          <a:xfrm>
            <a:off x="83505" y="1254805"/>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180" name="Straight Connector 179">
            <a:extLst>
              <a:ext uri="{FF2B5EF4-FFF2-40B4-BE49-F238E27FC236}">
                <a16:creationId xmlns:a16="http://schemas.microsoft.com/office/drawing/2014/main" id="{8F88D65C-FDC0-47A3-A95D-2AAFD31CB01C}"/>
              </a:ext>
            </a:extLst>
          </p:cNvPr>
          <p:cNvCxnSpPr/>
          <p:nvPr/>
        </p:nvCxnSpPr>
        <p:spPr>
          <a:xfrm>
            <a:off x="151201" y="191056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40C79CF8-DC74-4148-872E-9277BB45D8DE}"/>
              </a:ext>
            </a:extLst>
          </p:cNvPr>
          <p:cNvCxnSpPr/>
          <p:nvPr/>
        </p:nvCxnSpPr>
        <p:spPr>
          <a:xfrm>
            <a:off x="235256" y="181528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1E89E76C-1C30-4027-8250-BCA3977A1EB2}"/>
              </a:ext>
            </a:extLst>
          </p:cNvPr>
          <p:cNvSpPr txBox="1"/>
          <p:nvPr/>
        </p:nvSpPr>
        <p:spPr>
          <a:xfrm>
            <a:off x="16083" y="1648188"/>
            <a:ext cx="282450" cy="369332"/>
          </a:xfrm>
          <a:prstGeom prst="rect">
            <a:avLst/>
          </a:prstGeom>
          <a:noFill/>
          <a:ln>
            <a:noFill/>
          </a:ln>
        </p:spPr>
        <p:txBody>
          <a:bodyPr wrap="none" rtlCol="0">
            <a:spAutoFit/>
          </a:bodyPr>
          <a:lstStyle/>
          <a:p>
            <a:r>
              <a:rPr lang="en-US" b="1" dirty="0">
                <a:solidFill>
                  <a:srgbClr val="FF0000"/>
                </a:solidFill>
              </a:rPr>
              <a:t>L</a:t>
            </a:r>
          </a:p>
        </p:txBody>
      </p:sp>
      <p:cxnSp>
        <p:nvCxnSpPr>
          <p:cNvPr id="191" name="Straight Connector 190">
            <a:extLst>
              <a:ext uri="{FF2B5EF4-FFF2-40B4-BE49-F238E27FC236}">
                <a16:creationId xmlns:a16="http://schemas.microsoft.com/office/drawing/2014/main" id="{F0CCC868-1345-4625-8F5A-81A1604B09FF}"/>
              </a:ext>
            </a:extLst>
          </p:cNvPr>
          <p:cNvCxnSpPr/>
          <p:nvPr/>
        </p:nvCxnSpPr>
        <p:spPr>
          <a:xfrm>
            <a:off x="24002" y="225043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E09BC56B-5B6D-4F54-BCE0-59B8F02AF9F8}"/>
              </a:ext>
            </a:extLst>
          </p:cNvPr>
          <p:cNvCxnSpPr/>
          <p:nvPr/>
        </p:nvCxnSpPr>
        <p:spPr>
          <a:xfrm>
            <a:off x="108057" y="215515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C25245C1-D16A-4A29-BD84-C87F39C97D31}"/>
              </a:ext>
            </a:extLst>
          </p:cNvPr>
          <p:cNvSpPr txBox="1"/>
          <p:nvPr/>
        </p:nvSpPr>
        <p:spPr>
          <a:xfrm>
            <a:off x="41284" y="1999720"/>
            <a:ext cx="314510" cy="369332"/>
          </a:xfrm>
          <a:prstGeom prst="rect">
            <a:avLst/>
          </a:prstGeom>
          <a:noFill/>
          <a:ln>
            <a:noFill/>
          </a:ln>
        </p:spPr>
        <p:txBody>
          <a:bodyPr wrap="none" rtlCol="0">
            <a:spAutoFit/>
          </a:bodyPr>
          <a:lstStyle/>
          <a:p>
            <a:r>
              <a:rPr lang="en-US" b="1" dirty="0">
                <a:solidFill>
                  <a:srgbClr val="FF0000"/>
                </a:solidFill>
              </a:rPr>
              <a:t>R</a:t>
            </a:r>
          </a:p>
        </p:txBody>
      </p:sp>
      <p:sp>
        <p:nvSpPr>
          <p:cNvPr id="194" name="Title 1">
            <a:extLst>
              <a:ext uri="{FF2B5EF4-FFF2-40B4-BE49-F238E27FC236}">
                <a16:creationId xmlns:a16="http://schemas.microsoft.com/office/drawing/2014/main" id="{2754EE0A-FACC-4BEC-BB6B-BDB911692FD6}"/>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Let us see how dominating </a:t>
            </a:r>
            <a:r>
              <a:rPr lang="en-US" sz="1800" b="1" dirty="0">
                <a:solidFill>
                  <a:srgbClr val="00B050"/>
                </a:solidFill>
              </a:rPr>
              <a:t>D</a:t>
            </a:r>
            <a:r>
              <a:rPr lang="en-US" sz="1800" dirty="0"/>
              <a:t> behaves in 4D and in 2D</a:t>
            </a:r>
          </a:p>
          <a:p>
            <a:r>
              <a:rPr lang="en-US" sz="1800" dirty="0"/>
              <a:t>Take A incomparable, B  tight, C clearly dominated</a:t>
            </a:r>
          </a:p>
          <a:p>
            <a:r>
              <a:rPr lang="en-US" sz="1800" dirty="0"/>
              <a:t>Let’s see dominatedness in 2D, both PC and DC. Let’s start with A (solid lines)</a:t>
            </a:r>
          </a:p>
        </p:txBody>
      </p:sp>
      <p:sp>
        <p:nvSpPr>
          <p:cNvPr id="195" name="TextBox 194">
            <a:extLst>
              <a:ext uri="{FF2B5EF4-FFF2-40B4-BE49-F238E27FC236}">
                <a16:creationId xmlns:a16="http://schemas.microsoft.com/office/drawing/2014/main" id="{68770A9A-A140-4DDC-BD92-C5DD2E02260E}"/>
              </a:ext>
            </a:extLst>
          </p:cNvPr>
          <p:cNvSpPr txBox="1"/>
          <p:nvPr/>
        </p:nvSpPr>
        <p:spPr>
          <a:xfrm>
            <a:off x="257770" y="3366463"/>
            <a:ext cx="886781" cy="369332"/>
          </a:xfrm>
          <a:prstGeom prst="rect">
            <a:avLst/>
          </a:prstGeom>
          <a:noFill/>
          <a:ln w="28575">
            <a:solidFill>
              <a:srgbClr val="00B050"/>
            </a:solidFill>
          </a:ln>
        </p:spPr>
        <p:txBody>
          <a:bodyPr wrap="none" rtlCol="0">
            <a:spAutoFit/>
          </a:bodyPr>
          <a:lstStyle/>
          <a:p>
            <a:r>
              <a:rPr lang="en-US" dirty="0">
                <a:solidFill>
                  <a:srgbClr val="00B050"/>
                </a:solidFill>
              </a:rPr>
              <a:t>4Dcl0.6</a:t>
            </a:r>
          </a:p>
        </p:txBody>
      </p:sp>
      <p:sp>
        <p:nvSpPr>
          <p:cNvPr id="197" name="TextBox 196">
            <a:extLst>
              <a:ext uri="{FF2B5EF4-FFF2-40B4-BE49-F238E27FC236}">
                <a16:creationId xmlns:a16="http://schemas.microsoft.com/office/drawing/2014/main" id="{DE0484CE-83B5-47FA-81C3-7FDFBB15BB6D}"/>
              </a:ext>
            </a:extLst>
          </p:cNvPr>
          <p:cNvSpPr txBox="1"/>
          <p:nvPr/>
        </p:nvSpPr>
        <p:spPr>
          <a:xfrm>
            <a:off x="343058" y="4022203"/>
            <a:ext cx="886781" cy="369332"/>
          </a:xfrm>
          <a:prstGeom prst="rect">
            <a:avLst/>
          </a:prstGeom>
          <a:noFill/>
          <a:ln w="6350">
            <a:solidFill>
              <a:srgbClr val="00B050"/>
            </a:solidFill>
            <a:prstDash val="dash"/>
          </a:ln>
        </p:spPr>
        <p:txBody>
          <a:bodyPr wrap="none" rtlCol="0">
            <a:spAutoFit/>
          </a:bodyPr>
          <a:lstStyle/>
          <a:p>
            <a:r>
              <a:rPr lang="en-US" dirty="0">
                <a:solidFill>
                  <a:srgbClr val="00B050"/>
                </a:solidFill>
              </a:rPr>
              <a:t>4Dcl0.8</a:t>
            </a:r>
          </a:p>
        </p:txBody>
      </p:sp>
      <p:sp>
        <p:nvSpPr>
          <p:cNvPr id="2" name="Rectangle 1">
            <a:extLst>
              <a:ext uri="{FF2B5EF4-FFF2-40B4-BE49-F238E27FC236}">
                <a16:creationId xmlns:a16="http://schemas.microsoft.com/office/drawing/2014/main" id="{B5406128-D8D4-4176-B473-796AC25608D4}"/>
              </a:ext>
            </a:extLst>
          </p:cNvPr>
          <p:cNvSpPr/>
          <p:nvPr/>
        </p:nvSpPr>
        <p:spPr>
          <a:xfrm rot="2722719">
            <a:off x="1235551" y="1719168"/>
            <a:ext cx="2116812" cy="1369202"/>
          </a:xfrm>
          <a:prstGeom prst="rect">
            <a:avLst/>
          </a:prstGeom>
          <a:solidFill>
            <a:srgbClr val="FF7C80">
              <a:alpha val="23000"/>
            </a:srgbClr>
          </a:solidFill>
          <a:ln>
            <a:solidFill>
              <a:srgbClr val="FF7C8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627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15</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Representation+</a:t>
            </a:r>
            <a:endParaRPr lang="en-US" dirty="0"/>
          </a:p>
        </p:txBody>
      </p:sp>
      <p:cxnSp>
        <p:nvCxnSpPr>
          <p:cNvPr id="90" name="Straight Connector 89"/>
          <p:cNvCxnSpPr/>
          <p:nvPr/>
        </p:nvCxnSpPr>
        <p:spPr>
          <a:xfrm>
            <a:off x="2802118" y="2952716"/>
            <a:ext cx="16968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77518" y="2857437"/>
            <a:ext cx="9427" cy="19056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flipV="1">
            <a:off x="3723129" y="2826916"/>
            <a:ext cx="1676401" cy="167640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370330" y="2826917"/>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70330" y="1150517"/>
            <a:ext cx="16764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46730" y="28269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045741" y="2151506"/>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46730" y="1150517"/>
            <a:ext cx="1676399" cy="16763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0330" y="2168554"/>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46729" y="1150517"/>
            <a:ext cx="0" cy="33528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30546" y="2490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385179" y="1825921"/>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714226" y="1489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208532" y="197139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897799" y="1309832"/>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544505" y="16423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723126" y="4815055"/>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855238" y="2324688"/>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540043" y="2664126"/>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067019" y="1150505"/>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880977"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893354" y="115744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411193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719665" y="1981778"/>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872535" y="2774359"/>
            <a:ext cx="2831535" cy="57844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22730" y="1323699"/>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95912" y="15072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869094" y="16596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031885" y="1832854"/>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205067" y="1985254"/>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367858" y="2148045"/>
            <a:ext cx="1676400" cy="16764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520258" y="2310836"/>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693440" y="24736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877013" y="26260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6778" y="3450353"/>
            <a:ext cx="2831535" cy="5784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125718" y="32956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201118" y="32004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33508" y="4655721"/>
            <a:ext cx="1672947" cy="84164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715930" y="5839214"/>
            <a:ext cx="324876" cy="3501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740434" y="5161415"/>
            <a:ext cx="1672947" cy="841647"/>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691371" y="4790781"/>
            <a:ext cx="1403355" cy="140278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463559" y="3659850"/>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538959" y="3564571"/>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2303437" y="3416379"/>
            <a:ext cx="314510" cy="338554"/>
          </a:xfrm>
          <a:prstGeom prst="rect">
            <a:avLst/>
          </a:prstGeom>
          <a:noFill/>
          <a:ln>
            <a:noFill/>
          </a:ln>
        </p:spPr>
        <p:txBody>
          <a:bodyPr wrap="none" rtlCol="0">
            <a:spAutoFit/>
          </a:bodyPr>
          <a:lstStyle/>
          <a:p>
            <a:r>
              <a:rPr lang="en-US" sz="1600" b="1" dirty="0">
                <a:solidFill>
                  <a:srgbClr val="00B050"/>
                </a:solidFill>
              </a:rPr>
              <a:t>D</a:t>
            </a:r>
          </a:p>
        </p:txBody>
      </p:sp>
      <p:cxnSp>
        <p:nvCxnSpPr>
          <p:cNvPr id="130" name="Straight Connector 129"/>
          <p:cNvCxnSpPr/>
          <p:nvPr/>
        </p:nvCxnSpPr>
        <p:spPr>
          <a:xfrm>
            <a:off x="8418160" y="222609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493560" y="213082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8267329" y="1965077"/>
            <a:ext cx="292068" cy="338554"/>
          </a:xfrm>
          <a:prstGeom prst="rect">
            <a:avLst/>
          </a:prstGeom>
          <a:noFill/>
          <a:ln>
            <a:noFill/>
          </a:ln>
        </p:spPr>
        <p:txBody>
          <a:bodyPr wrap="none" rtlCol="0">
            <a:spAutoFit/>
          </a:bodyPr>
          <a:lstStyle/>
          <a:p>
            <a:r>
              <a:rPr lang="en-US" sz="1600" dirty="0">
                <a:solidFill>
                  <a:srgbClr val="0070C0"/>
                </a:solidFill>
              </a:rPr>
              <a:t>d</a:t>
            </a:r>
          </a:p>
        </p:txBody>
      </p:sp>
      <p:cxnSp>
        <p:nvCxnSpPr>
          <p:cNvPr id="133" name="Straight Connector 132"/>
          <p:cNvCxnSpPr/>
          <p:nvPr/>
        </p:nvCxnSpPr>
        <p:spPr>
          <a:xfrm>
            <a:off x="6782718" y="353910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858118" y="344382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6631887" y="3278082"/>
            <a:ext cx="292068" cy="338554"/>
          </a:xfrm>
          <a:prstGeom prst="rect">
            <a:avLst/>
          </a:prstGeom>
          <a:noFill/>
          <a:ln>
            <a:noFill/>
          </a:ln>
        </p:spPr>
        <p:txBody>
          <a:bodyPr wrap="none" rtlCol="0">
            <a:spAutoFit/>
          </a:bodyPr>
          <a:lstStyle/>
          <a:p>
            <a:r>
              <a:rPr lang="en-US" sz="1600" dirty="0">
                <a:solidFill>
                  <a:srgbClr val="FF0000"/>
                </a:solidFill>
              </a:rPr>
              <a:t>d</a:t>
            </a:r>
          </a:p>
        </p:txBody>
      </p:sp>
      <p:cxnSp>
        <p:nvCxnSpPr>
          <p:cNvPr id="136" name="Straight Connector 135"/>
          <p:cNvCxnSpPr/>
          <p:nvPr/>
        </p:nvCxnSpPr>
        <p:spPr>
          <a:xfrm>
            <a:off x="3817838" y="602204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893238" y="592676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3833263" y="5968840"/>
            <a:ext cx="292068" cy="338554"/>
          </a:xfrm>
          <a:prstGeom prst="rect">
            <a:avLst/>
          </a:prstGeom>
          <a:noFill/>
          <a:ln>
            <a:noFill/>
          </a:ln>
        </p:spPr>
        <p:txBody>
          <a:bodyPr wrap="none" rtlCol="0">
            <a:spAutoFit/>
          </a:bodyPr>
          <a:lstStyle/>
          <a:p>
            <a:r>
              <a:rPr lang="en-US" sz="1600" dirty="0">
                <a:solidFill>
                  <a:srgbClr val="0070C0"/>
                </a:solidFill>
              </a:rPr>
              <a:t>d</a:t>
            </a:r>
          </a:p>
        </p:txBody>
      </p:sp>
      <p:cxnSp>
        <p:nvCxnSpPr>
          <p:cNvPr id="139" name="Straight Connector 138"/>
          <p:cNvCxnSpPr/>
          <p:nvPr/>
        </p:nvCxnSpPr>
        <p:spPr>
          <a:xfrm>
            <a:off x="4340854" y="5505959"/>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416254" y="5410680"/>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396240" y="4472144"/>
            <a:ext cx="2502144" cy="1704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857581" y="4472144"/>
            <a:ext cx="2870254" cy="17041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3723127" y="1940227"/>
            <a:ext cx="1712065" cy="25319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3708066" y="1160905"/>
            <a:ext cx="1710900" cy="29787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98943"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126896" y="115051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451003" y="1153978"/>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003196" y="1150513"/>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726591" y="3200400"/>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723126" y="3810000"/>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716200" y="1770493"/>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297584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383206"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394589" y="1147048"/>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984101" y="5149211"/>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059501" y="5043542"/>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885430" y="116783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070891" y="4978571"/>
            <a:ext cx="292068" cy="338554"/>
          </a:xfrm>
          <a:prstGeom prst="rect">
            <a:avLst/>
          </a:prstGeom>
          <a:noFill/>
          <a:ln>
            <a:noFill/>
          </a:ln>
        </p:spPr>
        <p:txBody>
          <a:bodyPr wrap="none" rtlCol="0">
            <a:spAutoFit/>
          </a:bodyPr>
          <a:lstStyle/>
          <a:p>
            <a:r>
              <a:rPr lang="en-US" sz="1600" dirty="0">
                <a:solidFill>
                  <a:srgbClr val="FF0000"/>
                </a:solidFill>
              </a:rPr>
              <a:t>d</a:t>
            </a:r>
          </a:p>
        </p:txBody>
      </p:sp>
      <p:cxnSp>
        <p:nvCxnSpPr>
          <p:cNvPr id="21" name="Straight Connector 20"/>
          <p:cNvCxnSpPr/>
          <p:nvPr/>
        </p:nvCxnSpPr>
        <p:spPr>
          <a:xfrm>
            <a:off x="5891647" y="4104416"/>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394867" y="4100951"/>
            <a:ext cx="0" cy="37752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5406910" y="3543277"/>
            <a:ext cx="484737" cy="5611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396879" y="1770493"/>
            <a:ext cx="1977743" cy="235110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096000" y="115397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6978952" y="1160896"/>
            <a:ext cx="0" cy="827808"/>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6978952" y="1965077"/>
            <a:ext cx="1472051" cy="251686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5399805" y="4100951"/>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8748880" y="1143575"/>
            <a:ext cx="0" cy="82780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963918" y="3143279"/>
            <a:ext cx="169682"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2039318" y="3048000"/>
            <a:ext cx="9427" cy="19056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733800" y="4118273"/>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733800" y="114300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7924800" y="4482668"/>
            <a:ext cx="832875" cy="1313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396240" y="4488874"/>
            <a:ext cx="484737" cy="692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640318" y="484604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3715718" y="475076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549730" y="2438400"/>
            <a:ext cx="308270" cy="25830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V="1">
            <a:off x="7387930" y="2408696"/>
            <a:ext cx="308270" cy="258304"/>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560207" y="3962400"/>
            <a:ext cx="230993" cy="2568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H="1">
            <a:off x="6322207" y="3124200"/>
            <a:ext cx="230993" cy="25689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0" name="TextBox 189"/>
              <p:cNvSpPr txBox="1"/>
              <p:nvPr/>
            </p:nvSpPr>
            <p:spPr>
              <a:xfrm>
                <a:off x="99695" y="95651"/>
                <a:ext cx="5271123" cy="7033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f>
                            <m:fPr>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num>
                            <m:den>
                              <m:r>
                                <a:rPr lang="en-US" b="0" i="1" smtClean="0">
                                  <a:solidFill>
                                    <a:srgbClr val="FF0000"/>
                                  </a:solidFill>
                                  <a:latin typeface="Cambria Math" panose="02040503050406030204" pitchFamily="18" charset="0"/>
                                </a:rPr>
                                <m:t>2</m:t>
                              </m:r>
                            </m:den>
                          </m:f>
                          <m:r>
                            <a:rPr lang="en-US" b="0" i="1" smtClean="0">
                              <a:latin typeface="Cambria Math" panose="02040503050406030204" pitchFamily="18" charset="0"/>
                            </a:rPr>
                            <m:t>+3∗</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3</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4</m:t>
                                  </m:r>
                                </m:sub>
                              </m:sSub>
                            </m:num>
                            <m:den>
                              <m:r>
                                <a:rPr lang="en-US" b="0" i="1" smtClean="0">
                                  <a:solidFill>
                                    <a:srgbClr val="0070C0"/>
                                  </a:solidFill>
                                  <a:latin typeface="Cambria Math" panose="02040503050406030204" pitchFamily="18" charset="0"/>
                                </a:rPr>
                                <m:t>3</m:t>
                              </m:r>
                            </m:den>
                          </m:f>
                        </m:num>
                        <m:den>
                          <m:r>
                            <a:rPr lang="en-US" b="0" i="1" smtClean="0">
                              <a:latin typeface="Cambria Math" panose="02040503050406030204" pitchFamily="18" charset="0"/>
                            </a:rPr>
                            <m:t>5</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1,2</m:t>
                              </m:r>
                            </m:sub>
                          </m:sSub>
                          <m:r>
                            <a:rPr lang="en-US" b="0" i="1" smtClean="0">
                              <a:latin typeface="Cambria Math" panose="02040503050406030204" pitchFamily="18" charset="0"/>
                            </a:rPr>
                            <m:t>+3∗</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3,4</m:t>
                              </m:r>
                            </m:sub>
                          </m:sSub>
                        </m:num>
                        <m:den>
                          <m:r>
                            <a:rPr lang="en-US" b="0" i="1" smtClean="0">
                              <a:latin typeface="Cambria Math" panose="02040503050406030204" pitchFamily="18" charset="0"/>
                            </a:rPr>
                            <m:t>5</m:t>
                          </m:r>
                        </m:den>
                      </m:f>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𝑧</m:t>
                      </m:r>
                    </m:oMath>
                  </m:oMathPara>
                </a14:m>
                <a:endParaRPr lang="en-US" dirty="0"/>
              </a:p>
            </p:txBody>
          </p:sp>
        </mc:Choice>
        <mc:Fallback xmlns="">
          <p:sp>
            <p:nvSpPr>
              <p:cNvPr id="190" name="TextBox 189"/>
              <p:cNvSpPr txBox="1">
                <a:spLocks noRot="1" noChangeAspect="1" noMove="1" noResize="1" noEditPoints="1" noAdjustHandles="1" noChangeArrowheads="1" noChangeShapeType="1" noTextEdit="1"/>
              </p:cNvSpPr>
              <p:nvPr/>
            </p:nvSpPr>
            <p:spPr>
              <a:xfrm>
                <a:off x="99695" y="95651"/>
                <a:ext cx="5271123" cy="703334"/>
              </a:xfrm>
              <a:prstGeom prst="rect">
                <a:avLst/>
              </a:prstGeom>
              <a:blipFill rotWithShape="0">
                <a:blip r:embed="rId2"/>
                <a:stretch>
                  <a:fillRect/>
                </a:stretch>
              </a:blipFill>
            </p:spPr>
            <p:txBody>
              <a:bodyPr/>
              <a:lstStyle/>
              <a:p>
                <a:r>
                  <a:rPr lang="en-US">
                    <a:noFill/>
                  </a:rPr>
                  <a:t> </a:t>
                </a:r>
              </a:p>
            </p:txBody>
          </p:sp>
        </mc:Fallback>
      </mc:AlternateContent>
      <p:sp>
        <p:nvSpPr>
          <p:cNvPr id="94" name="TextBox 93"/>
          <p:cNvSpPr txBox="1"/>
          <p:nvPr/>
        </p:nvSpPr>
        <p:spPr>
          <a:xfrm>
            <a:off x="3505200" y="4572000"/>
            <a:ext cx="282450" cy="369332"/>
          </a:xfrm>
          <a:prstGeom prst="rect">
            <a:avLst/>
          </a:prstGeom>
          <a:noFill/>
          <a:ln>
            <a:noFill/>
          </a:ln>
        </p:spPr>
        <p:txBody>
          <a:bodyPr wrap="none" rtlCol="0">
            <a:spAutoFit/>
          </a:bodyPr>
          <a:lstStyle/>
          <a:p>
            <a:r>
              <a:rPr lang="en-US" b="1" dirty="0">
                <a:solidFill>
                  <a:srgbClr val="FF0000"/>
                </a:solidFill>
              </a:rPr>
              <a:t>L</a:t>
            </a:r>
          </a:p>
        </p:txBody>
      </p:sp>
      <p:cxnSp>
        <p:nvCxnSpPr>
          <p:cNvPr id="192" name="Straight Connector 191"/>
          <p:cNvCxnSpPr/>
          <p:nvPr/>
        </p:nvCxnSpPr>
        <p:spPr>
          <a:xfrm>
            <a:off x="5011918" y="615311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5087318" y="605783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5019490" y="5879068"/>
            <a:ext cx="314510" cy="369332"/>
          </a:xfrm>
          <a:prstGeom prst="rect">
            <a:avLst/>
          </a:prstGeom>
          <a:noFill/>
          <a:ln>
            <a:noFill/>
          </a:ln>
        </p:spPr>
        <p:txBody>
          <a:bodyPr wrap="none" rtlCol="0">
            <a:spAutoFit/>
          </a:bodyPr>
          <a:lstStyle/>
          <a:p>
            <a:r>
              <a:rPr lang="en-US" b="1" dirty="0">
                <a:solidFill>
                  <a:srgbClr val="FF0000"/>
                </a:solidFill>
              </a:rPr>
              <a:t>R</a:t>
            </a:r>
          </a:p>
        </p:txBody>
      </p:sp>
      <p:cxnSp>
        <p:nvCxnSpPr>
          <p:cNvPr id="195" name="Straight Connector 194"/>
          <p:cNvCxnSpPr/>
          <p:nvPr/>
        </p:nvCxnSpPr>
        <p:spPr>
          <a:xfrm>
            <a:off x="5316718" y="6000716"/>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5392118" y="5905437"/>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5324290" y="5726668"/>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163" name="Straight Arrow Connector 162"/>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35052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3657600" y="4419600"/>
            <a:ext cx="301686" cy="369332"/>
          </a:xfrm>
          <a:prstGeom prst="rect">
            <a:avLst/>
          </a:prstGeom>
          <a:noFill/>
        </p:spPr>
        <p:txBody>
          <a:bodyPr wrap="none" rtlCol="0">
            <a:spAutoFit/>
          </a:bodyPr>
          <a:lstStyle/>
          <a:p>
            <a:r>
              <a:rPr lang="en-US" dirty="0"/>
              <a:t>1</a:t>
            </a:r>
          </a:p>
        </p:txBody>
      </p:sp>
      <p:sp>
        <p:nvSpPr>
          <p:cNvPr id="204" name="TextBox 203"/>
          <p:cNvSpPr txBox="1"/>
          <p:nvPr/>
        </p:nvSpPr>
        <p:spPr>
          <a:xfrm>
            <a:off x="5184714" y="4431268"/>
            <a:ext cx="301686" cy="369332"/>
          </a:xfrm>
          <a:prstGeom prst="rect">
            <a:avLst/>
          </a:prstGeom>
          <a:noFill/>
        </p:spPr>
        <p:txBody>
          <a:bodyPr wrap="none" rtlCol="0">
            <a:spAutoFit/>
          </a:bodyPr>
          <a:lstStyle/>
          <a:p>
            <a:r>
              <a:rPr lang="en-US" dirty="0"/>
              <a:t>0</a:t>
            </a:r>
          </a:p>
        </p:txBody>
      </p:sp>
      <p:sp>
        <p:nvSpPr>
          <p:cNvPr id="205" name="TextBox 204"/>
          <p:cNvSpPr txBox="1"/>
          <p:nvPr/>
        </p:nvSpPr>
        <p:spPr>
          <a:xfrm>
            <a:off x="5181600" y="5879068"/>
            <a:ext cx="301686" cy="369332"/>
          </a:xfrm>
          <a:prstGeom prst="rect">
            <a:avLst/>
          </a:prstGeom>
          <a:noFill/>
        </p:spPr>
        <p:txBody>
          <a:bodyPr wrap="none" rtlCol="0">
            <a:spAutoFit/>
          </a:bodyPr>
          <a:lstStyle/>
          <a:p>
            <a:r>
              <a:rPr lang="en-US" dirty="0"/>
              <a:t>1</a:t>
            </a:r>
          </a:p>
        </p:txBody>
      </p:sp>
      <p:sp>
        <p:nvSpPr>
          <p:cNvPr id="206" name="TextBox 205"/>
          <p:cNvSpPr txBox="1"/>
          <p:nvPr/>
        </p:nvSpPr>
        <p:spPr>
          <a:xfrm>
            <a:off x="1911927" y="862444"/>
            <a:ext cx="301686" cy="369332"/>
          </a:xfrm>
          <a:prstGeom prst="rect">
            <a:avLst/>
          </a:prstGeom>
          <a:noFill/>
        </p:spPr>
        <p:txBody>
          <a:bodyPr wrap="none" rtlCol="0">
            <a:spAutoFit/>
          </a:bodyPr>
          <a:lstStyle/>
          <a:p>
            <a:r>
              <a:rPr lang="en-US" dirty="0"/>
              <a:t>0</a:t>
            </a:r>
          </a:p>
        </p:txBody>
      </p:sp>
      <p:sp>
        <p:nvSpPr>
          <p:cNvPr id="207" name="TextBox 206"/>
          <p:cNvSpPr txBox="1"/>
          <p:nvPr/>
        </p:nvSpPr>
        <p:spPr>
          <a:xfrm>
            <a:off x="157420" y="2610535"/>
            <a:ext cx="301686" cy="369332"/>
          </a:xfrm>
          <a:prstGeom prst="rect">
            <a:avLst/>
          </a:prstGeom>
          <a:noFill/>
        </p:spPr>
        <p:txBody>
          <a:bodyPr wrap="none" rtlCol="0">
            <a:spAutoFit/>
          </a:bodyPr>
          <a:lstStyle/>
          <a:p>
            <a:r>
              <a:rPr lang="en-US" dirty="0"/>
              <a:t>1</a:t>
            </a:r>
          </a:p>
        </p:txBody>
      </p:sp>
      <p:sp>
        <p:nvSpPr>
          <p:cNvPr id="208" name="TextBox 207"/>
          <p:cNvSpPr txBox="1"/>
          <p:nvPr/>
        </p:nvSpPr>
        <p:spPr>
          <a:xfrm>
            <a:off x="3471271" y="2612952"/>
            <a:ext cx="301686" cy="369332"/>
          </a:xfrm>
          <a:prstGeom prst="rect">
            <a:avLst/>
          </a:prstGeom>
          <a:noFill/>
        </p:spPr>
        <p:txBody>
          <a:bodyPr wrap="none" rtlCol="0">
            <a:spAutoFit/>
          </a:bodyPr>
          <a:lstStyle/>
          <a:p>
            <a:r>
              <a:rPr lang="en-US" dirty="0"/>
              <a:t>1</a:t>
            </a:r>
          </a:p>
        </p:txBody>
      </p:sp>
      <p:sp>
        <p:nvSpPr>
          <p:cNvPr id="209" name="TextBox 208"/>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210" name="Oval 209"/>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p:cNvSpPr txBox="1"/>
          <p:nvPr/>
        </p:nvSpPr>
        <p:spPr>
          <a:xfrm>
            <a:off x="2748202" y="5941974"/>
            <a:ext cx="960519" cy="369332"/>
          </a:xfrm>
          <a:prstGeom prst="rect">
            <a:avLst/>
          </a:prstGeom>
          <a:noFill/>
        </p:spPr>
        <p:txBody>
          <a:bodyPr wrap="none" rtlCol="0">
            <a:spAutoFit/>
          </a:bodyPr>
          <a:lstStyle/>
          <a:p>
            <a:r>
              <a:rPr lang="en-US" b="1" dirty="0">
                <a:solidFill>
                  <a:srgbClr val="00B050"/>
                </a:solidFill>
              </a:rPr>
              <a:t>2d-ideal</a:t>
            </a:r>
          </a:p>
        </p:txBody>
      </p:sp>
      <p:sp>
        <p:nvSpPr>
          <p:cNvPr id="212" name="Oval 211"/>
          <p:cNvSpPr/>
          <p:nvPr/>
        </p:nvSpPr>
        <p:spPr>
          <a:xfrm>
            <a:off x="3653301" y="6101321"/>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p:cNvCxnSpPr/>
          <p:nvPr/>
        </p:nvCxnSpPr>
        <p:spPr>
          <a:xfrm flipH="1" flipV="1">
            <a:off x="1066800" y="2133600"/>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5316718" y="179804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5392118" y="170276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5324290" y="1524000"/>
            <a:ext cx="314510" cy="369332"/>
          </a:xfrm>
          <a:prstGeom prst="rect">
            <a:avLst/>
          </a:prstGeom>
          <a:noFill/>
          <a:ln>
            <a:noFill/>
          </a:ln>
        </p:spPr>
        <p:txBody>
          <a:bodyPr wrap="none" rtlCol="0">
            <a:spAutoFit/>
          </a:bodyPr>
          <a:lstStyle/>
          <a:p>
            <a:r>
              <a:rPr lang="en-US" b="1" dirty="0">
                <a:solidFill>
                  <a:srgbClr val="FF0000"/>
                </a:solidFill>
              </a:rPr>
              <a:t>R</a:t>
            </a:r>
          </a:p>
        </p:txBody>
      </p:sp>
      <p:cxnSp>
        <p:nvCxnSpPr>
          <p:cNvPr id="219" name="Straight Connector 218"/>
          <p:cNvCxnSpPr/>
          <p:nvPr/>
        </p:nvCxnSpPr>
        <p:spPr>
          <a:xfrm>
            <a:off x="7297918" y="416024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373318" y="406496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1" name="TextBox 220"/>
          <p:cNvSpPr txBox="1"/>
          <p:nvPr/>
        </p:nvSpPr>
        <p:spPr>
          <a:xfrm>
            <a:off x="7162800" y="3886200"/>
            <a:ext cx="282450" cy="369332"/>
          </a:xfrm>
          <a:prstGeom prst="rect">
            <a:avLst/>
          </a:prstGeom>
          <a:noFill/>
          <a:ln>
            <a:noFill/>
          </a:ln>
        </p:spPr>
        <p:txBody>
          <a:bodyPr wrap="none" rtlCol="0">
            <a:spAutoFit/>
          </a:bodyPr>
          <a:lstStyle/>
          <a:p>
            <a:r>
              <a:rPr lang="en-US" b="1" dirty="0">
                <a:solidFill>
                  <a:srgbClr val="FF0000"/>
                </a:solidFill>
              </a:rPr>
              <a:t>L</a:t>
            </a:r>
          </a:p>
        </p:txBody>
      </p:sp>
      <p:cxnSp>
        <p:nvCxnSpPr>
          <p:cNvPr id="222" name="Straight Connector 221"/>
          <p:cNvCxnSpPr/>
          <p:nvPr/>
        </p:nvCxnSpPr>
        <p:spPr>
          <a:xfrm>
            <a:off x="8382000" y="446504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8457400" y="436976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24" name="TextBox 223"/>
          <p:cNvSpPr txBox="1"/>
          <p:nvPr/>
        </p:nvSpPr>
        <p:spPr>
          <a:xfrm>
            <a:off x="8389572" y="4191000"/>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228" name="Straight Connector 227"/>
          <p:cNvCxnSpPr/>
          <p:nvPr/>
        </p:nvCxnSpPr>
        <p:spPr>
          <a:xfrm>
            <a:off x="3640318" y="515084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3724373" y="505556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a:off x="3505200" y="4888468"/>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231" name="Straight Connector 230"/>
          <p:cNvCxnSpPr/>
          <p:nvPr/>
        </p:nvCxnSpPr>
        <p:spPr>
          <a:xfrm>
            <a:off x="6916918" y="2014980"/>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000973" y="1919701"/>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6781800" y="1752600"/>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240" name="Straight Connector 239"/>
          <p:cNvCxnSpPr/>
          <p:nvPr/>
        </p:nvCxnSpPr>
        <p:spPr>
          <a:xfrm>
            <a:off x="6096000" y="1965077"/>
            <a:ext cx="1478696" cy="24966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41" name="TextBox 240"/>
          <p:cNvSpPr txBox="1"/>
          <p:nvPr/>
        </p:nvSpPr>
        <p:spPr>
          <a:xfrm>
            <a:off x="2634149" y="1574027"/>
            <a:ext cx="502061" cy="369332"/>
          </a:xfrm>
          <a:prstGeom prst="rect">
            <a:avLst/>
          </a:prstGeom>
          <a:noFill/>
        </p:spPr>
        <p:txBody>
          <a:bodyPr wrap="none" rtlCol="0">
            <a:spAutoFit/>
          </a:bodyPr>
          <a:lstStyle/>
          <a:p>
            <a:r>
              <a:rPr lang="en-US" dirty="0">
                <a:solidFill>
                  <a:srgbClr val="0070C0"/>
                </a:solidFill>
              </a:rPr>
              <a:t>y</a:t>
            </a:r>
            <a:r>
              <a:rPr lang="en-US" baseline="-25000" dirty="0">
                <a:solidFill>
                  <a:srgbClr val="0070C0"/>
                </a:solidFill>
              </a:rPr>
              <a:t>3,4</a:t>
            </a:r>
            <a:endParaRPr lang="en-US" dirty="0">
              <a:solidFill>
                <a:srgbClr val="0070C0"/>
              </a:solidFill>
            </a:endParaRPr>
          </a:p>
        </p:txBody>
      </p:sp>
      <p:sp>
        <p:nvSpPr>
          <p:cNvPr id="242" name="TextBox 241"/>
          <p:cNvSpPr txBox="1"/>
          <p:nvPr/>
        </p:nvSpPr>
        <p:spPr>
          <a:xfrm>
            <a:off x="5105400" y="773531"/>
            <a:ext cx="684803" cy="369332"/>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2</a:t>
            </a:r>
            <a:r>
              <a:rPr lang="en-US" dirty="0"/>
              <a:t>,</a:t>
            </a:r>
            <a:r>
              <a:rPr lang="en-US" dirty="0">
                <a:solidFill>
                  <a:srgbClr val="0070C0"/>
                </a:solidFill>
              </a:rPr>
              <a:t>D</a:t>
            </a:r>
            <a:r>
              <a:rPr lang="en-US" baseline="-25000" dirty="0">
                <a:solidFill>
                  <a:srgbClr val="0070C0"/>
                </a:solidFill>
              </a:rPr>
              <a:t>4</a:t>
            </a:r>
            <a:endParaRPr lang="en-US" dirty="0">
              <a:solidFill>
                <a:srgbClr val="0070C0"/>
              </a:solidFill>
            </a:endParaRPr>
          </a:p>
        </p:txBody>
      </p:sp>
      <p:sp>
        <p:nvSpPr>
          <p:cNvPr id="243" name="TextBox 242"/>
          <p:cNvSpPr txBox="1"/>
          <p:nvPr/>
        </p:nvSpPr>
        <p:spPr>
          <a:xfrm>
            <a:off x="8711588" y="4126468"/>
            <a:ext cx="405880" cy="646331"/>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1</a:t>
            </a:r>
          </a:p>
          <a:p>
            <a:r>
              <a:rPr lang="en-US" dirty="0">
                <a:solidFill>
                  <a:srgbClr val="0070C0"/>
                </a:solidFill>
              </a:rPr>
              <a:t>D</a:t>
            </a:r>
            <a:r>
              <a:rPr lang="en-US" baseline="-25000" dirty="0">
                <a:solidFill>
                  <a:srgbClr val="0070C0"/>
                </a:solidFill>
              </a:rPr>
              <a:t>3</a:t>
            </a:r>
            <a:endParaRPr lang="en-US" dirty="0">
              <a:solidFill>
                <a:srgbClr val="0070C0"/>
              </a:solidFill>
            </a:endParaRPr>
          </a:p>
        </p:txBody>
      </p:sp>
      <p:sp>
        <p:nvSpPr>
          <p:cNvPr id="181" name="TextBox 180"/>
          <p:cNvSpPr txBox="1"/>
          <p:nvPr/>
        </p:nvSpPr>
        <p:spPr>
          <a:xfrm>
            <a:off x="1047472" y="2983468"/>
            <a:ext cx="324128" cy="369332"/>
          </a:xfrm>
          <a:prstGeom prst="rect">
            <a:avLst/>
          </a:prstGeom>
          <a:noFill/>
          <a:ln>
            <a:noFill/>
          </a:ln>
        </p:spPr>
        <p:txBody>
          <a:bodyPr wrap="none" rtlCol="0">
            <a:spAutoFit/>
          </a:bodyPr>
          <a:lstStyle/>
          <a:p>
            <a:r>
              <a:rPr lang="en-US" b="1" dirty="0"/>
              <a:t>A</a:t>
            </a:r>
          </a:p>
        </p:txBody>
      </p:sp>
      <p:sp>
        <p:nvSpPr>
          <p:cNvPr id="184" name="TextBox 183"/>
          <p:cNvSpPr txBox="1"/>
          <p:nvPr/>
        </p:nvSpPr>
        <p:spPr>
          <a:xfrm>
            <a:off x="1809472" y="2819400"/>
            <a:ext cx="324128" cy="369332"/>
          </a:xfrm>
          <a:prstGeom prst="rect">
            <a:avLst/>
          </a:prstGeom>
          <a:noFill/>
          <a:ln>
            <a:noFill/>
          </a:ln>
        </p:spPr>
        <p:txBody>
          <a:bodyPr wrap="none" rtlCol="0">
            <a:spAutoFit/>
          </a:bodyPr>
          <a:lstStyle/>
          <a:p>
            <a:r>
              <a:rPr lang="en-US" b="1" dirty="0"/>
              <a:t>B</a:t>
            </a:r>
          </a:p>
        </p:txBody>
      </p:sp>
      <p:sp>
        <p:nvSpPr>
          <p:cNvPr id="185" name="TextBox 184"/>
          <p:cNvSpPr txBox="1"/>
          <p:nvPr/>
        </p:nvSpPr>
        <p:spPr>
          <a:xfrm>
            <a:off x="2723872" y="2590800"/>
            <a:ext cx="306494" cy="369332"/>
          </a:xfrm>
          <a:prstGeom prst="rect">
            <a:avLst/>
          </a:prstGeom>
          <a:noFill/>
          <a:ln>
            <a:noFill/>
          </a:ln>
        </p:spPr>
        <p:txBody>
          <a:bodyPr wrap="none" rtlCol="0">
            <a:spAutoFit/>
          </a:bodyPr>
          <a:lstStyle/>
          <a:p>
            <a:r>
              <a:rPr lang="en-US" b="1" dirty="0"/>
              <a:t>C</a:t>
            </a:r>
          </a:p>
        </p:txBody>
      </p:sp>
      <p:sp>
        <p:nvSpPr>
          <p:cNvPr id="214" name="TextBox 213"/>
          <p:cNvSpPr txBox="1"/>
          <p:nvPr/>
        </p:nvSpPr>
        <p:spPr>
          <a:xfrm>
            <a:off x="5105400" y="6059269"/>
            <a:ext cx="598241"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1</a:t>
            </a:r>
            <a:r>
              <a:rPr lang="en-US" dirty="0"/>
              <a:t>,</a:t>
            </a:r>
            <a:r>
              <a:rPr lang="en-US" dirty="0">
                <a:solidFill>
                  <a:srgbClr val="0070C0"/>
                </a:solidFill>
              </a:rPr>
              <a:t>x</a:t>
            </a:r>
            <a:r>
              <a:rPr lang="en-US" baseline="-25000" dirty="0">
                <a:solidFill>
                  <a:srgbClr val="0070C0"/>
                </a:solidFill>
              </a:rPr>
              <a:t>3</a:t>
            </a:r>
          </a:p>
        </p:txBody>
      </p:sp>
      <p:sp>
        <p:nvSpPr>
          <p:cNvPr id="215" name="TextBox 214"/>
          <p:cNvSpPr txBox="1"/>
          <p:nvPr/>
        </p:nvSpPr>
        <p:spPr>
          <a:xfrm>
            <a:off x="3429000" y="4174804"/>
            <a:ext cx="362600" cy="646331"/>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2</a:t>
            </a:r>
          </a:p>
          <a:p>
            <a:r>
              <a:rPr lang="en-US" dirty="0">
                <a:solidFill>
                  <a:srgbClr val="0070C0"/>
                </a:solidFill>
              </a:rPr>
              <a:t>x</a:t>
            </a:r>
            <a:r>
              <a:rPr lang="en-US" baseline="-25000" dirty="0">
                <a:solidFill>
                  <a:srgbClr val="0070C0"/>
                </a:solidFill>
              </a:rPr>
              <a:t>4</a:t>
            </a:r>
            <a:endParaRPr lang="en-US" dirty="0">
              <a:solidFill>
                <a:srgbClr val="0070C0"/>
              </a:solidFill>
            </a:endParaRPr>
          </a:p>
        </p:txBody>
      </p:sp>
      <p:sp>
        <p:nvSpPr>
          <p:cNvPr id="198" name="Date Placeholder 3">
            <a:extLst>
              <a:ext uri="{FF2B5EF4-FFF2-40B4-BE49-F238E27FC236}">
                <a16:creationId xmlns:a16="http://schemas.microsoft.com/office/drawing/2014/main" id="{18CCADAD-A06F-4E22-BC17-B544497797C9}"/>
              </a:ext>
            </a:extLst>
          </p:cNvPr>
          <p:cNvSpPr>
            <a:spLocks noGrp="1"/>
          </p:cNvSpPr>
          <p:nvPr>
            <p:ph type="dt" sz="half" idx="10"/>
          </p:nvPr>
        </p:nvSpPr>
        <p:spPr>
          <a:xfrm>
            <a:off x="628650" y="6356351"/>
            <a:ext cx="2057400" cy="365125"/>
          </a:xfrm>
        </p:spPr>
        <p:txBody>
          <a:bodyPr/>
          <a:lstStyle/>
          <a:p>
            <a:r>
              <a:rPr lang="en-US"/>
              <a:t>NDBI021 User Preferences Lecture 1 - Peter Vojtáš</a:t>
            </a:r>
            <a:endParaRPr lang="en-US" dirty="0"/>
          </a:p>
        </p:txBody>
      </p:sp>
      <p:sp>
        <p:nvSpPr>
          <p:cNvPr id="244" name="Title 1">
            <a:extLst>
              <a:ext uri="{FF2B5EF4-FFF2-40B4-BE49-F238E27FC236}">
                <a16:creationId xmlns:a16="http://schemas.microsoft.com/office/drawing/2014/main" id="{7AFC19EF-83BA-42B5-808B-1C08D09EFA2C}"/>
              </a:ext>
            </a:extLst>
          </p:cNvPr>
          <p:cNvSpPr txBox="1">
            <a:spLocks/>
          </p:cNvSpPr>
          <p:nvPr/>
        </p:nvSpPr>
        <p:spPr>
          <a:xfrm>
            <a:off x="5435192" y="65834"/>
            <a:ext cx="3708808" cy="917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0.6-4d cl to a system of pairs of 2d cl’s, step 2 </a:t>
            </a:r>
          </a:p>
        </p:txBody>
      </p:sp>
      <p:cxnSp>
        <p:nvCxnSpPr>
          <p:cNvPr id="191" name="Straight Connector 190">
            <a:extLst>
              <a:ext uri="{FF2B5EF4-FFF2-40B4-BE49-F238E27FC236}">
                <a16:creationId xmlns:a16="http://schemas.microsoft.com/office/drawing/2014/main" id="{88CE73DE-8CAD-4FCE-9E40-C71AB56DC803}"/>
              </a:ext>
            </a:extLst>
          </p:cNvPr>
          <p:cNvCxnSpPr/>
          <p:nvPr/>
        </p:nvCxnSpPr>
        <p:spPr>
          <a:xfrm>
            <a:off x="147356" y="112831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45DBEA7-6692-44D1-858A-72A45AFD1FC3}"/>
              </a:ext>
            </a:extLst>
          </p:cNvPr>
          <p:cNvCxnSpPr/>
          <p:nvPr/>
        </p:nvCxnSpPr>
        <p:spPr>
          <a:xfrm>
            <a:off x="231411" y="103304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a16="http://schemas.microsoft.com/office/drawing/2014/main" id="{71E4DF68-CBCE-4161-9A1B-528B5A918296}"/>
              </a:ext>
            </a:extLst>
          </p:cNvPr>
          <p:cNvSpPr txBox="1"/>
          <p:nvPr/>
        </p:nvSpPr>
        <p:spPr>
          <a:xfrm>
            <a:off x="12238" y="865939"/>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247" name="Straight Connector 246">
            <a:extLst>
              <a:ext uri="{FF2B5EF4-FFF2-40B4-BE49-F238E27FC236}">
                <a16:creationId xmlns:a16="http://schemas.microsoft.com/office/drawing/2014/main" id="{583309F5-68AA-4C93-90A3-79DFF081FC3C}"/>
              </a:ext>
            </a:extLst>
          </p:cNvPr>
          <p:cNvCxnSpPr/>
          <p:nvPr/>
        </p:nvCxnSpPr>
        <p:spPr>
          <a:xfrm>
            <a:off x="43873" y="151718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0F8C968F-9C67-4D7E-A573-754F19B85BB0}"/>
              </a:ext>
            </a:extLst>
          </p:cNvPr>
          <p:cNvCxnSpPr/>
          <p:nvPr/>
        </p:nvCxnSpPr>
        <p:spPr>
          <a:xfrm>
            <a:off x="127928" y="142190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0B7ADE8F-E4C3-43E7-88A1-0581F13C5EFA}"/>
              </a:ext>
            </a:extLst>
          </p:cNvPr>
          <p:cNvSpPr txBox="1"/>
          <p:nvPr/>
        </p:nvSpPr>
        <p:spPr>
          <a:xfrm>
            <a:off x="83505" y="1254805"/>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250" name="Straight Connector 249">
            <a:extLst>
              <a:ext uri="{FF2B5EF4-FFF2-40B4-BE49-F238E27FC236}">
                <a16:creationId xmlns:a16="http://schemas.microsoft.com/office/drawing/2014/main" id="{39EADB5E-BFAE-4FED-8C77-15D637FAA714}"/>
              </a:ext>
            </a:extLst>
          </p:cNvPr>
          <p:cNvCxnSpPr/>
          <p:nvPr/>
        </p:nvCxnSpPr>
        <p:spPr>
          <a:xfrm>
            <a:off x="151201" y="191056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2C6346E0-EDB8-45C6-8DA9-FACFAFB87F6A}"/>
              </a:ext>
            </a:extLst>
          </p:cNvPr>
          <p:cNvCxnSpPr/>
          <p:nvPr/>
        </p:nvCxnSpPr>
        <p:spPr>
          <a:xfrm>
            <a:off x="235256" y="181528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61174975-B68C-47B7-95D9-61E0A91D5CD3}"/>
              </a:ext>
            </a:extLst>
          </p:cNvPr>
          <p:cNvSpPr txBox="1"/>
          <p:nvPr/>
        </p:nvSpPr>
        <p:spPr>
          <a:xfrm>
            <a:off x="16083" y="1648188"/>
            <a:ext cx="282450" cy="369332"/>
          </a:xfrm>
          <a:prstGeom prst="rect">
            <a:avLst/>
          </a:prstGeom>
          <a:noFill/>
          <a:ln>
            <a:noFill/>
          </a:ln>
        </p:spPr>
        <p:txBody>
          <a:bodyPr wrap="none" rtlCol="0">
            <a:spAutoFit/>
          </a:bodyPr>
          <a:lstStyle/>
          <a:p>
            <a:r>
              <a:rPr lang="en-US" b="1" dirty="0">
                <a:solidFill>
                  <a:srgbClr val="FF0000"/>
                </a:solidFill>
              </a:rPr>
              <a:t>L</a:t>
            </a:r>
          </a:p>
        </p:txBody>
      </p:sp>
      <p:cxnSp>
        <p:nvCxnSpPr>
          <p:cNvPr id="253" name="Straight Connector 252">
            <a:extLst>
              <a:ext uri="{FF2B5EF4-FFF2-40B4-BE49-F238E27FC236}">
                <a16:creationId xmlns:a16="http://schemas.microsoft.com/office/drawing/2014/main" id="{E3D0CA9E-9136-4E7E-81AE-B4BFCEFB9434}"/>
              </a:ext>
            </a:extLst>
          </p:cNvPr>
          <p:cNvCxnSpPr/>
          <p:nvPr/>
        </p:nvCxnSpPr>
        <p:spPr>
          <a:xfrm>
            <a:off x="24002" y="225043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BFD024F-D9E2-427F-BCBA-CA853C9898A0}"/>
              </a:ext>
            </a:extLst>
          </p:cNvPr>
          <p:cNvCxnSpPr/>
          <p:nvPr/>
        </p:nvCxnSpPr>
        <p:spPr>
          <a:xfrm>
            <a:off x="108057" y="215515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31704CE6-6BC2-4E99-B98D-82EA2292C130}"/>
              </a:ext>
            </a:extLst>
          </p:cNvPr>
          <p:cNvSpPr txBox="1"/>
          <p:nvPr/>
        </p:nvSpPr>
        <p:spPr>
          <a:xfrm>
            <a:off x="41284" y="1999720"/>
            <a:ext cx="314510" cy="369332"/>
          </a:xfrm>
          <a:prstGeom prst="rect">
            <a:avLst/>
          </a:prstGeom>
          <a:noFill/>
          <a:ln>
            <a:noFill/>
          </a:ln>
        </p:spPr>
        <p:txBody>
          <a:bodyPr wrap="none" rtlCol="0">
            <a:spAutoFit/>
          </a:bodyPr>
          <a:lstStyle/>
          <a:p>
            <a:r>
              <a:rPr lang="en-US" b="1" dirty="0">
                <a:solidFill>
                  <a:srgbClr val="FF0000"/>
                </a:solidFill>
              </a:rPr>
              <a:t>R</a:t>
            </a:r>
          </a:p>
        </p:txBody>
      </p:sp>
      <p:sp>
        <p:nvSpPr>
          <p:cNvPr id="201" name="Title 1">
            <a:extLst>
              <a:ext uri="{FF2B5EF4-FFF2-40B4-BE49-F238E27FC236}">
                <a16:creationId xmlns:a16="http://schemas.microsoft.com/office/drawing/2014/main" id="{BFF1B3F0-CE7F-4811-A2DC-A28C3DAFAED5}"/>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We continue with point B </a:t>
            </a:r>
          </a:p>
          <a:p>
            <a:r>
              <a:rPr lang="en-US" sz="1800" dirty="0"/>
              <a:t>And square dot lines in 2D-PC (both red and blue) and</a:t>
            </a:r>
          </a:p>
          <a:p>
            <a:r>
              <a:rPr lang="en-US" sz="1800" dirty="0"/>
              <a:t>In 2D-DC (same coding)</a:t>
            </a:r>
          </a:p>
          <a:p>
            <a:r>
              <a:rPr lang="en-US" sz="1800" dirty="0"/>
              <a:t>     Arrows in DC denote </a:t>
            </a:r>
          </a:p>
          <a:p>
            <a:r>
              <a:rPr lang="en-US" sz="1800" dirty="0"/>
              <a:t>Area of data points bigger</a:t>
            </a:r>
          </a:p>
          <a:p>
            <a:r>
              <a:rPr lang="en-US" sz="1800" dirty="0"/>
              <a:t>than contour line  </a:t>
            </a:r>
          </a:p>
        </p:txBody>
      </p:sp>
      <p:sp>
        <p:nvSpPr>
          <p:cNvPr id="202" name="TextBox 201">
            <a:extLst>
              <a:ext uri="{FF2B5EF4-FFF2-40B4-BE49-F238E27FC236}">
                <a16:creationId xmlns:a16="http://schemas.microsoft.com/office/drawing/2014/main" id="{447320AF-A42F-4776-86A5-C7819E749182}"/>
              </a:ext>
            </a:extLst>
          </p:cNvPr>
          <p:cNvSpPr txBox="1"/>
          <p:nvPr/>
        </p:nvSpPr>
        <p:spPr>
          <a:xfrm>
            <a:off x="257770" y="3366463"/>
            <a:ext cx="886781" cy="369332"/>
          </a:xfrm>
          <a:prstGeom prst="rect">
            <a:avLst/>
          </a:prstGeom>
          <a:noFill/>
          <a:ln w="28575">
            <a:solidFill>
              <a:srgbClr val="00B050"/>
            </a:solidFill>
          </a:ln>
        </p:spPr>
        <p:txBody>
          <a:bodyPr wrap="none" rtlCol="0">
            <a:spAutoFit/>
          </a:bodyPr>
          <a:lstStyle/>
          <a:p>
            <a:r>
              <a:rPr lang="en-US" dirty="0">
                <a:solidFill>
                  <a:srgbClr val="00B050"/>
                </a:solidFill>
              </a:rPr>
              <a:t>4Dcl0.6</a:t>
            </a:r>
          </a:p>
        </p:txBody>
      </p:sp>
      <p:sp>
        <p:nvSpPr>
          <p:cNvPr id="203" name="TextBox 202">
            <a:extLst>
              <a:ext uri="{FF2B5EF4-FFF2-40B4-BE49-F238E27FC236}">
                <a16:creationId xmlns:a16="http://schemas.microsoft.com/office/drawing/2014/main" id="{D7D6E105-14A8-4FA9-913F-1E9A1CA6716C}"/>
              </a:ext>
            </a:extLst>
          </p:cNvPr>
          <p:cNvSpPr txBox="1"/>
          <p:nvPr/>
        </p:nvSpPr>
        <p:spPr>
          <a:xfrm>
            <a:off x="343058" y="4022203"/>
            <a:ext cx="886781" cy="369332"/>
          </a:xfrm>
          <a:prstGeom prst="rect">
            <a:avLst/>
          </a:prstGeom>
          <a:noFill/>
          <a:ln w="6350">
            <a:solidFill>
              <a:srgbClr val="00B050"/>
            </a:solidFill>
            <a:prstDash val="dash"/>
          </a:ln>
        </p:spPr>
        <p:txBody>
          <a:bodyPr wrap="none" rtlCol="0">
            <a:spAutoFit/>
          </a:bodyPr>
          <a:lstStyle/>
          <a:p>
            <a:r>
              <a:rPr lang="en-US" dirty="0">
                <a:solidFill>
                  <a:srgbClr val="00B050"/>
                </a:solidFill>
              </a:rPr>
              <a:t>4Dcl0.8</a:t>
            </a:r>
          </a:p>
        </p:txBody>
      </p:sp>
      <p:sp>
        <p:nvSpPr>
          <p:cNvPr id="225" name="Rectangle 224">
            <a:extLst>
              <a:ext uri="{FF2B5EF4-FFF2-40B4-BE49-F238E27FC236}">
                <a16:creationId xmlns:a16="http://schemas.microsoft.com/office/drawing/2014/main" id="{4D0B7F6E-D415-437D-877F-D0024371F1F4}"/>
              </a:ext>
            </a:extLst>
          </p:cNvPr>
          <p:cNvSpPr/>
          <p:nvPr/>
        </p:nvSpPr>
        <p:spPr>
          <a:xfrm rot="2722719">
            <a:off x="1235551" y="1719168"/>
            <a:ext cx="2116812" cy="1369202"/>
          </a:xfrm>
          <a:prstGeom prst="rect">
            <a:avLst/>
          </a:prstGeom>
          <a:solidFill>
            <a:srgbClr val="FF7C80">
              <a:alpha val="23000"/>
            </a:srgbClr>
          </a:solidFill>
          <a:ln>
            <a:solidFill>
              <a:srgbClr val="FF7C8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78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16</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Representation+</a:t>
            </a:r>
            <a:endParaRPr lang="en-US" dirty="0"/>
          </a:p>
        </p:txBody>
      </p:sp>
      <p:cxnSp>
        <p:nvCxnSpPr>
          <p:cNvPr id="90" name="Straight Connector 89"/>
          <p:cNvCxnSpPr/>
          <p:nvPr/>
        </p:nvCxnSpPr>
        <p:spPr>
          <a:xfrm>
            <a:off x="2802118" y="2952716"/>
            <a:ext cx="16968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77518" y="2857437"/>
            <a:ext cx="9427" cy="19056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flipV="1">
            <a:off x="3723129" y="2826916"/>
            <a:ext cx="1676401" cy="167640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370330" y="2826917"/>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70330" y="1150517"/>
            <a:ext cx="16764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46730" y="28269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045741" y="2151506"/>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46730" y="1150517"/>
            <a:ext cx="1676399" cy="16763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0330" y="2489433"/>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46729" y="1150517"/>
            <a:ext cx="0" cy="33528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30546" y="2490944"/>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385179" y="1825921"/>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714226" y="1489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208532" y="197139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897799" y="1309832"/>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544505" y="1642344"/>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723126" y="4815055"/>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855238" y="2324688"/>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540043" y="2664126"/>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067019" y="115050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880977"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893354" y="1157443"/>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411193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719665" y="1981778"/>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872535" y="2774359"/>
            <a:ext cx="2831535" cy="57844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22730" y="1323699"/>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95912" y="15072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869094" y="16596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031885" y="1832854"/>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205067" y="1985254"/>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367858" y="2148045"/>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520258" y="2310836"/>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693440" y="2473627"/>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877013" y="26260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6778" y="3450353"/>
            <a:ext cx="2831535" cy="5784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125718" y="32956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201118" y="32004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70825" y="4472037"/>
            <a:ext cx="1028705" cy="102879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33508" y="4655721"/>
            <a:ext cx="1672947" cy="84164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715930" y="5839214"/>
            <a:ext cx="324876" cy="3501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730043" y="5660178"/>
            <a:ext cx="1004198" cy="522413"/>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740434" y="5161415"/>
            <a:ext cx="1672947" cy="841647"/>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691371" y="4790781"/>
            <a:ext cx="1403355" cy="140278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463559" y="3659850"/>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538959" y="3564571"/>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2303437" y="3416379"/>
            <a:ext cx="314510" cy="338554"/>
          </a:xfrm>
          <a:prstGeom prst="rect">
            <a:avLst/>
          </a:prstGeom>
          <a:noFill/>
          <a:ln>
            <a:noFill/>
          </a:ln>
        </p:spPr>
        <p:txBody>
          <a:bodyPr wrap="none" rtlCol="0">
            <a:spAutoFit/>
          </a:bodyPr>
          <a:lstStyle/>
          <a:p>
            <a:r>
              <a:rPr lang="en-US" sz="1600" b="1" dirty="0">
                <a:solidFill>
                  <a:srgbClr val="00B050"/>
                </a:solidFill>
              </a:rPr>
              <a:t>D</a:t>
            </a:r>
          </a:p>
        </p:txBody>
      </p:sp>
      <p:cxnSp>
        <p:nvCxnSpPr>
          <p:cNvPr id="130" name="Straight Connector 129"/>
          <p:cNvCxnSpPr/>
          <p:nvPr/>
        </p:nvCxnSpPr>
        <p:spPr>
          <a:xfrm>
            <a:off x="8418160" y="222609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493560" y="213082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8267329" y="1965077"/>
            <a:ext cx="292068" cy="338554"/>
          </a:xfrm>
          <a:prstGeom prst="rect">
            <a:avLst/>
          </a:prstGeom>
          <a:noFill/>
          <a:ln>
            <a:noFill/>
          </a:ln>
        </p:spPr>
        <p:txBody>
          <a:bodyPr wrap="none" rtlCol="0">
            <a:spAutoFit/>
          </a:bodyPr>
          <a:lstStyle/>
          <a:p>
            <a:r>
              <a:rPr lang="en-US" sz="1600" dirty="0">
                <a:solidFill>
                  <a:srgbClr val="0070C0"/>
                </a:solidFill>
              </a:rPr>
              <a:t>d</a:t>
            </a:r>
          </a:p>
        </p:txBody>
      </p:sp>
      <p:cxnSp>
        <p:nvCxnSpPr>
          <p:cNvPr id="133" name="Straight Connector 132"/>
          <p:cNvCxnSpPr/>
          <p:nvPr/>
        </p:nvCxnSpPr>
        <p:spPr>
          <a:xfrm>
            <a:off x="6782718" y="353910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858118" y="344382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6631887" y="3278082"/>
            <a:ext cx="292068" cy="338554"/>
          </a:xfrm>
          <a:prstGeom prst="rect">
            <a:avLst/>
          </a:prstGeom>
          <a:noFill/>
          <a:ln>
            <a:noFill/>
          </a:ln>
        </p:spPr>
        <p:txBody>
          <a:bodyPr wrap="none" rtlCol="0">
            <a:spAutoFit/>
          </a:bodyPr>
          <a:lstStyle/>
          <a:p>
            <a:r>
              <a:rPr lang="en-US" sz="1600" dirty="0">
                <a:solidFill>
                  <a:srgbClr val="FF0000"/>
                </a:solidFill>
              </a:rPr>
              <a:t>d</a:t>
            </a:r>
          </a:p>
        </p:txBody>
      </p:sp>
      <p:cxnSp>
        <p:nvCxnSpPr>
          <p:cNvPr id="136" name="Straight Connector 135"/>
          <p:cNvCxnSpPr/>
          <p:nvPr/>
        </p:nvCxnSpPr>
        <p:spPr>
          <a:xfrm>
            <a:off x="3817838" y="602204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893238" y="592676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3833263" y="5968840"/>
            <a:ext cx="292068" cy="338554"/>
          </a:xfrm>
          <a:prstGeom prst="rect">
            <a:avLst/>
          </a:prstGeom>
          <a:noFill/>
          <a:ln>
            <a:noFill/>
          </a:ln>
        </p:spPr>
        <p:txBody>
          <a:bodyPr wrap="none" rtlCol="0">
            <a:spAutoFit/>
          </a:bodyPr>
          <a:lstStyle/>
          <a:p>
            <a:r>
              <a:rPr lang="en-US" sz="1600" dirty="0">
                <a:solidFill>
                  <a:srgbClr val="0070C0"/>
                </a:solidFill>
              </a:rPr>
              <a:t>d</a:t>
            </a:r>
          </a:p>
        </p:txBody>
      </p:sp>
      <p:cxnSp>
        <p:nvCxnSpPr>
          <p:cNvPr id="139" name="Straight Connector 138"/>
          <p:cNvCxnSpPr/>
          <p:nvPr/>
        </p:nvCxnSpPr>
        <p:spPr>
          <a:xfrm>
            <a:off x="4340854" y="5505959"/>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416254" y="5410680"/>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396240" y="4472144"/>
            <a:ext cx="2502144" cy="1704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857581" y="4472144"/>
            <a:ext cx="2870254" cy="17041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3723127" y="1940227"/>
            <a:ext cx="1712065" cy="25319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3708066" y="1160905"/>
            <a:ext cx="1710900" cy="29787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98943"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126896" y="115051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451003"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003196" y="115051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726591" y="3429000"/>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723126" y="3810000"/>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716200" y="177049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2975843"/>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383206" y="1147048"/>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394589"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984101" y="5149211"/>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059501" y="5043542"/>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885430" y="116783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070891" y="4978571"/>
            <a:ext cx="292068" cy="338554"/>
          </a:xfrm>
          <a:prstGeom prst="rect">
            <a:avLst/>
          </a:prstGeom>
          <a:noFill/>
          <a:ln>
            <a:noFill/>
          </a:ln>
        </p:spPr>
        <p:txBody>
          <a:bodyPr wrap="none" rtlCol="0">
            <a:spAutoFit/>
          </a:bodyPr>
          <a:lstStyle/>
          <a:p>
            <a:r>
              <a:rPr lang="en-US" sz="1600" dirty="0">
                <a:solidFill>
                  <a:srgbClr val="FF0000"/>
                </a:solidFill>
              </a:rPr>
              <a:t>d</a:t>
            </a:r>
          </a:p>
        </p:txBody>
      </p:sp>
      <p:cxnSp>
        <p:nvCxnSpPr>
          <p:cNvPr id="21" name="Straight Connector 20"/>
          <p:cNvCxnSpPr/>
          <p:nvPr/>
        </p:nvCxnSpPr>
        <p:spPr>
          <a:xfrm>
            <a:off x="5891647" y="4104416"/>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394867" y="4100951"/>
            <a:ext cx="0" cy="37752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5406910" y="3543277"/>
            <a:ext cx="484737" cy="5611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413657" y="1770493"/>
            <a:ext cx="1977743" cy="235110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383206" y="1153970"/>
            <a:ext cx="1510148" cy="181668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7915012" y="2968917"/>
            <a:ext cx="832875" cy="1313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096000" y="115397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6978952" y="1160896"/>
            <a:ext cx="0" cy="827808"/>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21067" y="1178213"/>
            <a:ext cx="0" cy="827808"/>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6978952" y="1965077"/>
            <a:ext cx="1472051" cy="251686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09053" y="1961606"/>
            <a:ext cx="818782" cy="1469702"/>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5399805" y="4100951"/>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8748880" y="1143575"/>
            <a:ext cx="0" cy="82780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963918" y="3143279"/>
            <a:ext cx="169682"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2039318" y="3048000"/>
            <a:ext cx="9427" cy="19056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733800" y="4118273"/>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733800" y="114300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7924800" y="4482668"/>
            <a:ext cx="832875" cy="1313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396240" y="4488874"/>
            <a:ext cx="484737" cy="692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326118" y="447671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401518" y="438143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549730" y="2438400"/>
            <a:ext cx="308270" cy="25830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V="1">
            <a:off x="7387930" y="2408696"/>
            <a:ext cx="308270" cy="258304"/>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7997530" y="1828800"/>
            <a:ext cx="308270" cy="258304"/>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560207" y="3962400"/>
            <a:ext cx="230993" cy="2568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H="1">
            <a:off x="6322207" y="3124200"/>
            <a:ext cx="230993" cy="25689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flipH="1">
            <a:off x="6474607" y="1524000"/>
            <a:ext cx="230993" cy="256890"/>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0" name="TextBox 189"/>
              <p:cNvSpPr txBox="1"/>
              <p:nvPr/>
            </p:nvSpPr>
            <p:spPr>
              <a:xfrm>
                <a:off x="99695" y="95651"/>
                <a:ext cx="5271123" cy="7033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f>
                            <m:fPr>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num>
                            <m:den>
                              <m:r>
                                <a:rPr lang="en-US" b="0" i="1" smtClean="0">
                                  <a:solidFill>
                                    <a:srgbClr val="FF0000"/>
                                  </a:solidFill>
                                  <a:latin typeface="Cambria Math" panose="02040503050406030204" pitchFamily="18" charset="0"/>
                                </a:rPr>
                                <m:t>2</m:t>
                              </m:r>
                            </m:den>
                          </m:f>
                          <m:r>
                            <a:rPr lang="en-US" b="0" i="1" smtClean="0">
                              <a:latin typeface="Cambria Math" panose="02040503050406030204" pitchFamily="18" charset="0"/>
                            </a:rPr>
                            <m:t>+3∗</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3</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4</m:t>
                                  </m:r>
                                </m:sub>
                              </m:sSub>
                            </m:num>
                            <m:den>
                              <m:r>
                                <a:rPr lang="en-US" b="0" i="1" smtClean="0">
                                  <a:solidFill>
                                    <a:srgbClr val="0070C0"/>
                                  </a:solidFill>
                                  <a:latin typeface="Cambria Math" panose="02040503050406030204" pitchFamily="18" charset="0"/>
                                </a:rPr>
                                <m:t>3</m:t>
                              </m:r>
                            </m:den>
                          </m:f>
                        </m:num>
                        <m:den>
                          <m:r>
                            <a:rPr lang="en-US" b="0" i="1" smtClean="0">
                              <a:latin typeface="Cambria Math" panose="02040503050406030204" pitchFamily="18" charset="0"/>
                            </a:rPr>
                            <m:t>5</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1,2</m:t>
                              </m:r>
                            </m:sub>
                          </m:sSub>
                          <m:r>
                            <a:rPr lang="en-US" b="0" i="1" smtClean="0">
                              <a:latin typeface="Cambria Math" panose="02040503050406030204" pitchFamily="18" charset="0"/>
                            </a:rPr>
                            <m:t>+3∗</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3,4</m:t>
                              </m:r>
                            </m:sub>
                          </m:sSub>
                        </m:num>
                        <m:den>
                          <m:r>
                            <a:rPr lang="en-US" b="0" i="1" smtClean="0">
                              <a:latin typeface="Cambria Math" panose="02040503050406030204" pitchFamily="18" charset="0"/>
                            </a:rPr>
                            <m:t>5</m:t>
                          </m:r>
                        </m:den>
                      </m:f>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𝑧</m:t>
                      </m:r>
                    </m:oMath>
                  </m:oMathPara>
                </a14:m>
                <a:endParaRPr lang="en-US" dirty="0"/>
              </a:p>
            </p:txBody>
          </p:sp>
        </mc:Choice>
        <mc:Fallback xmlns="">
          <p:sp>
            <p:nvSpPr>
              <p:cNvPr id="190" name="TextBox 189"/>
              <p:cNvSpPr txBox="1">
                <a:spLocks noRot="1" noChangeAspect="1" noMove="1" noResize="1" noEditPoints="1" noAdjustHandles="1" noChangeArrowheads="1" noChangeShapeType="1" noTextEdit="1"/>
              </p:cNvSpPr>
              <p:nvPr/>
            </p:nvSpPr>
            <p:spPr>
              <a:xfrm>
                <a:off x="99695" y="95651"/>
                <a:ext cx="5271123" cy="703334"/>
              </a:xfrm>
              <a:prstGeom prst="rect">
                <a:avLst/>
              </a:prstGeom>
              <a:blipFill rotWithShape="0">
                <a:blip r:embed="rId2"/>
                <a:stretch>
                  <a:fillRect/>
                </a:stretch>
              </a:blipFill>
            </p:spPr>
            <p:txBody>
              <a:bodyPr/>
              <a:lstStyle/>
              <a:p>
                <a:r>
                  <a:rPr lang="en-US">
                    <a:noFill/>
                  </a:rPr>
                  <a:t> </a:t>
                </a:r>
              </a:p>
            </p:txBody>
          </p:sp>
        </mc:Fallback>
      </mc:AlternateContent>
      <p:sp>
        <p:nvSpPr>
          <p:cNvPr id="94" name="TextBox 93"/>
          <p:cNvSpPr txBox="1"/>
          <p:nvPr/>
        </p:nvSpPr>
        <p:spPr>
          <a:xfrm>
            <a:off x="4179085" y="4191000"/>
            <a:ext cx="282450" cy="369332"/>
          </a:xfrm>
          <a:prstGeom prst="rect">
            <a:avLst/>
          </a:prstGeom>
          <a:noFill/>
          <a:ln>
            <a:noFill/>
          </a:ln>
        </p:spPr>
        <p:txBody>
          <a:bodyPr wrap="none" rtlCol="0">
            <a:spAutoFit/>
          </a:bodyPr>
          <a:lstStyle/>
          <a:p>
            <a:r>
              <a:rPr lang="en-US" b="1" dirty="0">
                <a:solidFill>
                  <a:srgbClr val="FF0000"/>
                </a:solidFill>
              </a:rPr>
              <a:t>L</a:t>
            </a:r>
          </a:p>
        </p:txBody>
      </p:sp>
      <p:cxnSp>
        <p:nvCxnSpPr>
          <p:cNvPr id="192" name="Straight Connector 191"/>
          <p:cNvCxnSpPr/>
          <p:nvPr/>
        </p:nvCxnSpPr>
        <p:spPr>
          <a:xfrm>
            <a:off x="5316718" y="545564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5392118" y="536036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5324290" y="5181600"/>
            <a:ext cx="314510" cy="369332"/>
          </a:xfrm>
          <a:prstGeom prst="rect">
            <a:avLst/>
          </a:prstGeom>
          <a:noFill/>
          <a:ln>
            <a:noFill/>
          </a:ln>
        </p:spPr>
        <p:txBody>
          <a:bodyPr wrap="none" rtlCol="0">
            <a:spAutoFit/>
          </a:bodyPr>
          <a:lstStyle/>
          <a:p>
            <a:r>
              <a:rPr lang="en-US" b="1" dirty="0">
                <a:solidFill>
                  <a:srgbClr val="FF0000"/>
                </a:solidFill>
              </a:rPr>
              <a:t>R</a:t>
            </a:r>
          </a:p>
        </p:txBody>
      </p:sp>
      <p:cxnSp>
        <p:nvCxnSpPr>
          <p:cNvPr id="195" name="Straight Connector 194"/>
          <p:cNvCxnSpPr/>
          <p:nvPr/>
        </p:nvCxnSpPr>
        <p:spPr>
          <a:xfrm>
            <a:off x="4630918" y="6205980"/>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706318" y="6110701"/>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4638490" y="6096000"/>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201" name="Straight Connector 200"/>
          <p:cNvCxnSpPr/>
          <p:nvPr/>
        </p:nvCxnSpPr>
        <p:spPr>
          <a:xfrm>
            <a:off x="3640318" y="568424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3715718" y="558896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3505200" y="5410200"/>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204" name="Straight Connector 203"/>
          <p:cNvCxnSpPr/>
          <p:nvPr/>
        </p:nvCxnSpPr>
        <p:spPr>
          <a:xfrm>
            <a:off x="7831318" y="2946945"/>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06718" y="2851666"/>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7684898" y="2667000"/>
            <a:ext cx="282450" cy="369332"/>
          </a:xfrm>
          <a:prstGeom prst="rect">
            <a:avLst/>
          </a:prstGeom>
          <a:noFill/>
          <a:ln>
            <a:noFill/>
          </a:ln>
        </p:spPr>
        <p:txBody>
          <a:bodyPr wrap="none" rtlCol="0">
            <a:spAutoFit/>
          </a:bodyPr>
          <a:lstStyle/>
          <a:p>
            <a:r>
              <a:rPr lang="en-US" b="1" dirty="0">
                <a:solidFill>
                  <a:srgbClr val="FF0000"/>
                </a:solidFill>
              </a:rPr>
              <a:t>L</a:t>
            </a:r>
          </a:p>
        </p:txBody>
      </p:sp>
      <p:cxnSp>
        <p:nvCxnSpPr>
          <p:cNvPr id="207" name="Straight Connector 206"/>
          <p:cNvCxnSpPr/>
          <p:nvPr/>
        </p:nvCxnSpPr>
        <p:spPr>
          <a:xfrm>
            <a:off x="6307318" y="111224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6382718" y="101696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9" name="TextBox 208"/>
          <p:cNvSpPr txBox="1"/>
          <p:nvPr/>
        </p:nvSpPr>
        <p:spPr>
          <a:xfrm>
            <a:off x="6314890" y="838200"/>
            <a:ext cx="314510" cy="369332"/>
          </a:xfrm>
          <a:prstGeom prst="rect">
            <a:avLst/>
          </a:prstGeom>
          <a:noFill/>
          <a:ln>
            <a:noFill/>
          </a:ln>
        </p:spPr>
        <p:txBody>
          <a:bodyPr wrap="none" rtlCol="0">
            <a:spAutoFit/>
          </a:bodyPr>
          <a:lstStyle/>
          <a:p>
            <a:r>
              <a:rPr lang="en-US" b="1" dirty="0">
                <a:solidFill>
                  <a:srgbClr val="FF0000"/>
                </a:solidFill>
              </a:rPr>
              <a:t>R</a:t>
            </a:r>
          </a:p>
        </p:txBody>
      </p:sp>
      <p:cxnSp>
        <p:nvCxnSpPr>
          <p:cNvPr id="210" name="Straight Connector 209"/>
          <p:cNvCxnSpPr/>
          <p:nvPr/>
        </p:nvCxnSpPr>
        <p:spPr>
          <a:xfrm>
            <a:off x="8686800" y="3409916"/>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8762200" y="3314637"/>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8694372" y="3135868"/>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213" name="Straight Connector 212"/>
          <p:cNvCxnSpPr/>
          <p:nvPr/>
        </p:nvCxnSpPr>
        <p:spPr>
          <a:xfrm>
            <a:off x="7831318" y="1962116"/>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06718" y="1866837"/>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7696200" y="1688068"/>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216" name="Straight Arrow Connector 215"/>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H="1">
            <a:off x="35052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4" name="TextBox 223"/>
          <p:cNvSpPr txBox="1"/>
          <p:nvPr/>
        </p:nvSpPr>
        <p:spPr>
          <a:xfrm>
            <a:off x="3657600" y="4419600"/>
            <a:ext cx="301686" cy="369332"/>
          </a:xfrm>
          <a:prstGeom prst="rect">
            <a:avLst/>
          </a:prstGeom>
          <a:noFill/>
        </p:spPr>
        <p:txBody>
          <a:bodyPr wrap="none" rtlCol="0">
            <a:spAutoFit/>
          </a:bodyPr>
          <a:lstStyle/>
          <a:p>
            <a:r>
              <a:rPr lang="en-US" dirty="0"/>
              <a:t>1</a:t>
            </a:r>
          </a:p>
        </p:txBody>
      </p:sp>
      <p:sp>
        <p:nvSpPr>
          <p:cNvPr id="225" name="TextBox 224"/>
          <p:cNvSpPr txBox="1"/>
          <p:nvPr/>
        </p:nvSpPr>
        <p:spPr>
          <a:xfrm>
            <a:off x="5184714" y="4431268"/>
            <a:ext cx="301686" cy="369332"/>
          </a:xfrm>
          <a:prstGeom prst="rect">
            <a:avLst/>
          </a:prstGeom>
          <a:noFill/>
        </p:spPr>
        <p:txBody>
          <a:bodyPr wrap="none" rtlCol="0">
            <a:spAutoFit/>
          </a:bodyPr>
          <a:lstStyle/>
          <a:p>
            <a:r>
              <a:rPr lang="en-US" dirty="0"/>
              <a:t>0</a:t>
            </a:r>
          </a:p>
        </p:txBody>
      </p:sp>
      <p:sp>
        <p:nvSpPr>
          <p:cNvPr id="226" name="TextBox 225"/>
          <p:cNvSpPr txBox="1"/>
          <p:nvPr/>
        </p:nvSpPr>
        <p:spPr>
          <a:xfrm>
            <a:off x="5181600" y="5879068"/>
            <a:ext cx="301686" cy="369332"/>
          </a:xfrm>
          <a:prstGeom prst="rect">
            <a:avLst/>
          </a:prstGeom>
          <a:noFill/>
        </p:spPr>
        <p:txBody>
          <a:bodyPr wrap="none" rtlCol="0">
            <a:spAutoFit/>
          </a:bodyPr>
          <a:lstStyle/>
          <a:p>
            <a:r>
              <a:rPr lang="en-US" dirty="0"/>
              <a:t>1</a:t>
            </a:r>
          </a:p>
        </p:txBody>
      </p:sp>
      <p:sp>
        <p:nvSpPr>
          <p:cNvPr id="227" name="TextBox 226"/>
          <p:cNvSpPr txBox="1"/>
          <p:nvPr/>
        </p:nvSpPr>
        <p:spPr>
          <a:xfrm>
            <a:off x="1911927" y="862444"/>
            <a:ext cx="301686" cy="369332"/>
          </a:xfrm>
          <a:prstGeom prst="rect">
            <a:avLst/>
          </a:prstGeom>
          <a:noFill/>
        </p:spPr>
        <p:txBody>
          <a:bodyPr wrap="none" rtlCol="0">
            <a:spAutoFit/>
          </a:bodyPr>
          <a:lstStyle/>
          <a:p>
            <a:r>
              <a:rPr lang="en-US" dirty="0"/>
              <a:t>0</a:t>
            </a:r>
          </a:p>
        </p:txBody>
      </p:sp>
      <p:sp>
        <p:nvSpPr>
          <p:cNvPr id="228" name="TextBox 227"/>
          <p:cNvSpPr txBox="1"/>
          <p:nvPr/>
        </p:nvSpPr>
        <p:spPr>
          <a:xfrm>
            <a:off x="157420" y="2610535"/>
            <a:ext cx="301686" cy="369332"/>
          </a:xfrm>
          <a:prstGeom prst="rect">
            <a:avLst/>
          </a:prstGeom>
          <a:noFill/>
        </p:spPr>
        <p:txBody>
          <a:bodyPr wrap="none" rtlCol="0">
            <a:spAutoFit/>
          </a:bodyPr>
          <a:lstStyle/>
          <a:p>
            <a:r>
              <a:rPr lang="en-US" dirty="0"/>
              <a:t>1</a:t>
            </a:r>
          </a:p>
        </p:txBody>
      </p:sp>
      <p:sp>
        <p:nvSpPr>
          <p:cNvPr id="229" name="TextBox 228"/>
          <p:cNvSpPr txBox="1"/>
          <p:nvPr/>
        </p:nvSpPr>
        <p:spPr>
          <a:xfrm>
            <a:off x="3471271" y="2612952"/>
            <a:ext cx="301686" cy="369332"/>
          </a:xfrm>
          <a:prstGeom prst="rect">
            <a:avLst/>
          </a:prstGeom>
          <a:noFill/>
        </p:spPr>
        <p:txBody>
          <a:bodyPr wrap="none" rtlCol="0">
            <a:spAutoFit/>
          </a:bodyPr>
          <a:lstStyle/>
          <a:p>
            <a:r>
              <a:rPr lang="en-US" dirty="0"/>
              <a:t>1</a:t>
            </a:r>
          </a:p>
        </p:txBody>
      </p:sp>
      <p:sp>
        <p:nvSpPr>
          <p:cNvPr id="230" name="TextBox 229"/>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231" name="Oval 230"/>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231"/>
          <p:cNvSpPr txBox="1"/>
          <p:nvPr/>
        </p:nvSpPr>
        <p:spPr>
          <a:xfrm>
            <a:off x="2748202" y="5941974"/>
            <a:ext cx="960519" cy="369332"/>
          </a:xfrm>
          <a:prstGeom prst="rect">
            <a:avLst/>
          </a:prstGeom>
          <a:noFill/>
        </p:spPr>
        <p:txBody>
          <a:bodyPr wrap="none" rtlCol="0">
            <a:spAutoFit/>
          </a:bodyPr>
          <a:lstStyle/>
          <a:p>
            <a:r>
              <a:rPr lang="en-US" b="1" dirty="0">
                <a:solidFill>
                  <a:srgbClr val="00B050"/>
                </a:solidFill>
              </a:rPr>
              <a:t>2d-ideal</a:t>
            </a:r>
          </a:p>
        </p:txBody>
      </p:sp>
      <p:sp>
        <p:nvSpPr>
          <p:cNvPr id="233" name="Oval 232"/>
          <p:cNvSpPr/>
          <p:nvPr/>
        </p:nvSpPr>
        <p:spPr>
          <a:xfrm>
            <a:off x="3653301" y="6101321"/>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4" name="Straight Connector 233"/>
          <p:cNvCxnSpPr/>
          <p:nvPr/>
        </p:nvCxnSpPr>
        <p:spPr>
          <a:xfrm>
            <a:off x="6096000" y="1965077"/>
            <a:ext cx="1478696" cy="24966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2634149" y="1574027"/>
            <a:ext cx="502061" cy="369332"/>
          </a:xfrm>
          <a:prstGeom prst="rect">
            <a:avLst/>
          </a:prstGeom>
          <a:noFill/>
        </p:spPr>
        <p:txBody>
          <a:bodyPr wrap="none" rtlCol="0">
            <a:spAutoFit/>
          </a:bodyPr>
          <a:lstStyle/>
          <a:p>
            <a:r>
              <a:rPr lang="en-US" dirty="0">
                <a:solidFill>
                  <a:srgbClr val="0070C0"/>
                </a:solidFill>
              </a:rPr>
              <a:t>y</a:t>
            </a:r>
            <a:r>
              <a:rPr lang="en-US" baseline="-25000" dirty="0">
                <a:solidFill>
                  <a:srgbClr val="0070C0"/>
                </a:solidFill>
              </a:rPr>
              <a:t>3,4</a:t>
            </a:r>
            <a:endParaRPr lang="en-US" dirty="0">
              <a:solidFill>
                <a:srgbClr val="0070C0"/>
              </a:solidFill>
            </a:endParaRPr>
          </a:p>
        </p:txBody>
      </p:sp>
      <p:sp>
        <p:nvSpPr>
          <p:cNvPr id="236" name="TextBox 235"/>
          <p:cNvSpPr txBox="1"/>
          <p:nvPr/>
        </p:nvSpPr>
        <p:spPr>
          <a:xfrm>
            <a:off x="5105400" y="773531"/>
            <a:ext cx="684803" cy="369332"/>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2</a:t>
            </a:r>
            <a:r>
              <a:rPr lang="en-US" dirty="0"/>
              <a:t>,</a:t>
            </a:r>
            <a:r>
              <a:rPr lang="en-US" dirty="0">
                <a:solidFill>
                  <a:srgbClr val="0070C0"/>
                </a:solidFill>
              </a:rPr>
              <a:t>D</a:t>
            </a:r>
            <a:r>
              <a:rPr lang="en-US" baseline="-25000" dirty="0">
                <a:solidFill>
                  <a:srgbClr val="0070C0"/>
                </a:solidFill>
              </a:rPr>
              <a:t>4</a:t>
            </a:r>
            <a:endParaRPr lang="en-US" dirty="0">
              <a:solidFill>
                <a:srgbClr val="0070C0"/>
              </a:solidFill>
            </a:endParaRPr>
          </a:p>
        </p:txBody>
      </p:sp>
      <p:sp>
        <p:nvSpPr>
          <p:cNvPr id="237" name="TextBox 236"/>
          <p:cNvSpPr txBox="1"/>
          <p:nvPr/>
        </p:nvSpPr>
        <p:spPr>
          <a:xfrm>
            <a:off x="8711588" y="4126468"/>
            <a:ext cx="405880" cy="646331"/>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1</a:t>
            </a:r>
          </a:p>
          <a:p>
            <a:r>
              <a:rPr lang="en-US" dirty="0">
                <a:solidFill>
                  <a:srgbClr val="0070C0"/>
                </a:solidFill>
              </a:rPr>
              <a:t>D</a:t>
            </a:r>
            <a:r>
              <a:rPr lang="en-US" baseline="-25000" dirty="0">
                <a:solidFill>
                  <a:srgbClr val="0070C0"/>
                </a:solidFill>
              </a:rPr>
              <a:t>3</a:t>
            </a:r>
            <a:endParaRPr lang="en-US" dirty="0">
              <a:solidFill>
                <a:srgbClr val="0070C0"/>
              </a:solidFill>
            </a:endParaRPr>
          </a:p>
        </p:txBody>
      </p:sp>
      <p:sp>
        <p:nvSpPr>
          <p:cNvPr id="174" name="TextBox 173"/>
          <p:cNvSpPr txBox="1"/>
          <p:nvPr/>
        </p:nvSpPr>
        <p:spPr>
          <a:xfrm>
            <a:off x="1047472" y="2983468"/>
            <a:ext cx="324128" cy="369332"/>
          </a:xfrm>
          <a:prstGeom prst="rect">
            <a:avLst/>
          </a:prstGeom>
          <a:noFill/>
          <a:ln>
            <a:noFill/>
          </a:ln>
        </p:spPr>
        <p:txBody>
          <a:bodyPr wrap="none" rtlCol="0">
            <a:spAutoFit/>
          </a:bodyPr>
          <a:lstStyle/>
          <a:p>
            <a:r>
              <a:rPr lang="en-US" b="1" dirty="0"/>
              <a:t>A</a:t>
            </a:r>
          </a:p>
        </p:txBody>
      </p:sp>
      <p:sp>
        <p:nvSpPr>
          <p:cNvPr id="177" name="TextBox 176"/>
          <p:cNvSpPr txBox="1"/>
          <p:nvPr/>
        </p:nvSpPr>
        <p:spPr>
          <a:xfrm>
            <a:off x="1809472" y="2819400"/>
            <a:ext cx="324128" cy="369332"/>
          </a:xfrm>
          <a:prstGeom prst="rect">
            <a:avLst/>
          </a:prstGeom>
          <a:noFill/>
          <a:ln>
            <a:noFill/>
          </a:ln>
        </p:spPr>
        <p:txBody>
          <a:bodyPr wrap="none" rtlCol="0">
            <a:spAutoFit/>
          </a:bodyPr>
          <a:lstStyle/>
          <a:p>
            <a:r>
              <a:rPr lang="en-US" b="1" dirty="0"/>
              <a:t>B</a:t>
            </a:r>
          </a:p>
        </p:txBody>
      </p:sp>
      <p:sp>
        <p:nvSpPr>
          <p:cNvPr id="178" name="TextBox 177"/>
          <p:cNvSpPr txBox="1"/>
          <p:nvPr/>
        </p:nvSpPr>
        <p:spPr>
          <a:xfrm>
            <a:off x="2723872" y="2590800"/>
            <a:ext cx="306494" cy="369332"/>
          </a:xfrm>
          <a:prstGeom prst="rect">
            <a:avLst/>
          </a:prstGeom>
          <a:noFill/>
          <a:ln>
            <a:noFill/>
          </a:ln>
        </p:spPr>
        <p:txBody>
          <a:bodyPr wrap="none" rtlCol="0">
            <a:spAutoFit/>
          </a:bodyPr>
          <a:lstStyle/>
          <a:p>
            <a:r>
              <a:rPr lang="en-US" b="1" dirty="0"/>
              <a:t>C</a:t>
            </a:r>
          </a:p>
        </p:txBody>
      </p:sp>
      <p:sp>
        <p:nvSpPr>
          <p:cNvPr id="179" name="TextBox 178"/>
          <p:cNvSpPr txBox="1"/>
          <p:nvPr/>
        </p:nvSpPr>
        <p:spPr>
          <a:xfrm>
            <a:off x="5105400" y="6059269"/>
            <a:ext cx="598241"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1</a:t>
            </a:r>
            <a:r>
              <a:rPr lang="en-US" dirty="0"/>
              <a:t>,</a:t>
            </a:r>
            <a:r>
              <a:rPr lang="en-US" dirty="0">
                <a:solidFill>
                  <a:srgbClr val="0070C0"/>
                </a:solidFill>
              </a:rPr>
              <a:t>x</a:t>
            </a:r>
            <a:r>
              <a:rPr lang="en-US" baseline="-25000" dirty="0">
                <a:solidFill>
                  <a:srgbClr val="0070C0"/>
                </a:solidFill>
              </a:rPr>
              <a:t>3</a:t>
            </a:r>
          </a:p>
        </p:txBody>
      </p:sp>
      <p:sp>
        <p:nvSpPr>
          <p:cNvPr id="198" name="TextBox 197"/>
          <p:cNvSpPr txBox="1"/>
          <p:nvPr/>
        </p:nvSpPr>
        <p:spPr>
          <a:xfrm>
            <a:off x="3429000" y="4174804"/>
            <a:ext cx="362600" cy="646331"/>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2</a:t>
            </a:r>
          </a:p>
          <a:p>
            <a:r>
              <a:rPr lang="en-US" dirty="0">
                <a:solidFill>
                  <a:srgbClr val="0070C0"/>
                </a:solidFill>
              </a:rPr>
              <a:t>x</a:t>
            </a:r>
            <a:r>
              <a:rPr lang="en-US" baseline="-25000" dirty="0">
                <a:solidFill>
                  <a:srgbClr val="0070C0"/>
                </a:solidFill>
              </a:rPr>
              <a:t>4</a:t>
            </a:r>
            <a:endParaRPr lang="en-US" dirty="0">
              <a:solidFill>
                <a:srgbClr val="0070C0"/>
              </a:solidFill>
            </a:endParaRPr>
          </a:p>
        </p:txBody>
      </p:sp>
      <p:sp>
        <p:nvSpPr>
          <p:cNvPr id="199" name="Date Placeholder 3">
            <a:extLst>
              <a:ext uri="{FF2B5EF4-FFF2-40B4-BE49-F238E27FC236}">
                <a16:creationId xmlns:a16="http://schemas.microsoft.com/office/drawing/2014/main" id="{5C03507C-7FBA-410A-97D5-78DDA6A2F411}"/>
              </a:ext>
            </a:extLst>
          </p:cNvPr>
          <p:cNvSpPr>
            <a:spLocks noGrp="1"/>
          </p:cNvSpPr>
          <p:nvPr>
            <p:ph type="dt" sz="half" idx="10"/>
          </p:nvPr>
        </p:nvSpPr>
        <p:spPr>
          <a:xfrm>
            <a:off x="628650" y="6356351"/>
            <a:ext cx="2057400" cy="365125"/>
          </a:xfrm>
        </p:spPr>
        <p:txBody>
          <a:bodyPr/>
          <a:lstStyle/>
          <a:p>
            <a:r>
              <a:rPr lang="en-US"/>
              <a:t>NDBI021 User Preferences Lecture 1 - Peter Vojtáš</a:t>
            </a:r>
            <a:endParaRPr lang="en-US" dirty="0"/>
          </a:p>
        </p:txBody>
      </p:sp>
      <p:sp>
        <p:nvSpPr>
          <p:cNvPr id="200" name="Title 1">
            <a:extLst>
              <a:ext uri="{FF2B5EF4-FFF2-40B4-BE49-F238E27FC236}">
                <a16:creationId xmlns:a16="http://schemas.microsoft.com/office/drawing/2014/main" id="{C11EA97C-3D6B-4470-9C02-8EC56D3E24D7}"/>
              </a:ext>
            </a:extLst>
          </p:cNvPr>
          <p:cNvSpPr txBox="1">
            <a:spLocks/>
          </p:cNvSpPr>
          <p:nvPr/>
        </p:nvSpPr>
        <p:spPr>
          <a:xfrm>
            <a:off x="5435192" y="65834"/>
            <a:ext cx="3708808" cy="917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0.6-4d cl to a system of pairs of 2d cl’s, step 3 </a:t>
            </a:r>
          </a:p>
        </p:txBody>
      </p:sp>
      <p:cxnSp>
        <p:nvCxnSpPr>
          <p:cNvPr id="191" name="Straight Connector 190">
            <a:extLst>
              <a:ext uri="{FF2B5EF4-FFF2-40B4-BE49-F238E27FC236}">
                <a16:creationId xmlns:a16="http://schemas.microsoft.com/office/drawing/2014/main" id="{59519D34-B8CF-47C8-B0AB-03055C982CB6}"/>
              </a:ext>
            </a:extLst>
          </p:cNvPr>
          <p:cNvCxnSpPr/>
          <p:nvPr/>
        </p:nvCxnSpPr>
        <p:spPr>
          <a:xfrm>
            <a:off x="147356" y="112831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3780BACC-821F-4291-BCD3-13461954AB86}"/>
              </a:ext>
            </a:extLst>
          </p:cNvPr>
          <p:cNvCxnSpPr/>
          <p:nvPr/>
        </p:nvCxnSpPr>
        <p:spPr>
          <a:xfrm>
            <a:off x="231411" y="103304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4A91A863-054E-40A6-A3CE-6679D5AE339D}"/>
              </a:ext>
            </a:extLst>
          </p:cNvPr>
          <p:cNvSpPr txBox="1"/>
          <p:nvPr/>
        </p:nvSpPr>
        <p:spPr>
          <a:xfrm>
            <a:off x="12238" y="865939"/>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221" name="Straight Connector 220">
            <a:extLst>
              <a:ext uri="{FF2B5EF4-FFF2-40B4-BE49-F238E27FC236}">
                <a16:creationId xmlns:a16="http://schemas.microsoft.com/office/drawing/2014/main" id="{298F0206-289D-4C9E-B732-51E200C41DAF}"/>
              </a:ext>
            </a:extLst>
          </p:cNvPr>
          <p:cNvCxnSpPr/>
          <p:nvPr/>
        </p:nvCxnSpPr>
        <p:spPr>
          <a:xfrm>
            <a:off x="43873" y="151718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74D7A19C-CA12-4C2A-AD73-C21BE39E4779}"/>
              </a:ext>
            </a:extLst>
          </p:cNvPr>
          <p:cNvCxnSpPr/>
          <p:nvPr/>
        </p:nvCxnSpPr>
        <p:spPr>
          <a:xfrm>
            <a:off x="127928" y="142190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14FF3904-40AE-4AC4-984A-7AC159AF1CFF}"/>
              </a:ext>
            </a:extLst>
          </p:cNvPr>
          <p:cNvSpPr txBox="1"/>
          <p:nvPr/>
        </p:nvSpPr>
        <p:spPr>
          <a:xfrm>
            <a:off x="83505" y="1254805"/>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239" name="Straight Connector 238">
            <a:extLst>
              <a:ext uri="{FF2B5EF4-FFF2-40B4-BE49-F238E27FC236}">
                <a16:creationId xmlns:a16="http://schemas.microsoft.com/office/drawing/2014/main" id="{80213F33-94F4-4D59-AEEC-70D48E67DEC8}"/>
              </a:ext>
            </a:extLst>
          </p:cNvPr>
          <p:cNvCxnSpPr/>
          <p:nvPr/>
        </p:nvCxnSpPr>
        <p:spPr>
          <a:xfrm>
            <a:off x="151201" y="191056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B00F3C1-B572-41FB-B504-38C4CA69CCE5}"/>
              </a:ext>
            </a:extLst>
          </p:cNvPr>
          <p:cNvCxnSpPr/>
          <p:nvPr/>
        </p:nvCxnSpPr>
        <p:spPr>
          <a:xfrm>
            <a:off x="235256" y="181528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F7FDC311-B7C5-49E7-A6E1-E1F83C2448FB}"/>
              </a:ext>
            </a:extLst>
          </p:cNvPr>
          <p:cNvSpPr txBox="1"/>
          <p:nvPr/>
        </p:nvSpPr>
        <p:spPr>
          <a:xfrm>
            <a:off x="16083" y="1648188"/>
            <a:ext cx="282450" cy="369332"/>
          </a:xfrm>
          <a:prstGeom prst="rect">
            <a:avLst/>
          </a:prstGeom>
          <a:noFill/>
          <a:ln>
            <a:noFill/>
          </a:ln>
        </p:spPr>
        <p:txBody>
          <a:bodyPr wrap="none" rtlCol="0">
            <a:spAutoFit/>
          </a:bodyPr>
          <a:lstStyle/>
          <a:p>
            <a:r>
              <a:rPr lang="en-US" b="1" dirty="0">
                <a:solidFill>
                  <a:srgbClr val="FF0000"/>
                </a:solidFill>
              </a:rPr>
              <a:t>L</a:t>
            </a:r>
          </a:p>
        </p:txBody>
      </p:sp>
      <p:cxnSp>
        <p:nvCxnSpPr>
          <p:cNvPr id="242" name="Straight Connector 241">
            <a:extLst>
              <a:ext uri="{FF2B5EF4-FFF2-40B4-BE49-F238E27FC236}">
                <a16:creationId xmlns:a16="http://schemas.microsoft.com/office/drawing/2014/main" id="{D91E58EE-81A3-48C5-94AB-03D61C7D04E1}"/>
              </a:ext>
            </a:extLst>
          </p:cNvPr>
          <p:cNvCxnSpPr/>
          <p:nvPr/>
        </p:nvCxnSpPr>
        <p:spPr>
          <a:xfrm>
            <a:off x="24002" y="225043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AC71A7A-28E2-41BD-8949-376C746122B3}"/>
              </a:ext>
            </a:extLst>
          </p:cNvPr>
          <p:cNvCxnSpPr/>
          <p:nvPr/>
        </p:nvCxnSpPr>
        <p:spPr>
          <a:xfrm>
            <a:off x="108057" y="215515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F904B04D-5460-4E74-B4BC-D32BB6A47773}"/>
              </a:ext>
            </a:extLst>
          </p:cNvPr>
          <p:cNvSpPr txBox="1"/>
          <p:nvPr/>
        </p:nvSpPr>
        <p:spPr>
          <a:xfrm>
            <a:off x="41284" y="1999720"/>
            <a:ext cx="314510" cy="369332"/>
          </a:xfrm>
          <a:prstGeom prst="rect">
            <a:avLst/>
          </a:prstGeom>
          <a:noFill/>
          <a:ln>
            <a:noFill/>
          </a:ln>
        </p:spPr>
        <p:txBody>
          <a:bodyPr wrap="none" rtlCol="0">
            <a:spAutoFit/>
          </a:bodyPr>
          <a:lstStyle/>
          <a:p>
            <a:r>
              <a:rPr lang="en-US" b="1" dirty="0">
                <a:solidFill>
                  <a:srgbClr val="FF0000"/>
                </a:solidFill>
              </a:rPr>
              <a:t>R</a:t>
            </a:r>
          </a:p>
        </p:txBody>
      </p:sp>
      <p:sp>
        <p:nvSpPr>
          <p:cNvPr id="245" name="Title 1">
            <a:extLst>
              <a:ext uri="{FF2B5EF4-FFF2-40B4-BE49-F238E27FC236}">
                <a16:creationId xmlns:a16="http://schemas.microsoft.com/office/drawing/2014/main" id="{5D600656-97ED-4754-8033-895B1917309E}"/>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Finally for point C and round dot coding. </a:t>
            </a:r>
          </a:p>
          <a:p>
            <a:r>
              <a:rPr lang="en-US" sz="1800" dirty="0"/>
              <a:t>    Attribute preferences are</a:t>
            </a:r>
          </a:p>
          <a:p>
            <a:r>
              <a:rPr lang="en-US" sz="1800" dirty="0"/>
              <a:t>“one sided”, hence there are single sources when </a:t>
            </a:r>
          </a:p>
          <a:p>
            <a:r>
              <a:rPr lang="en-US" sz="1800" dirty="0"/>
              <a:t>Moving from 2D-PC to 2D-DC, watch monotony</a:t>
            </a:r>
          </a:p>
        </p:txBody>
      </p:sp>
      <p:sp>
        <p:nvSpPr>
          <p:cNvPr id="246" name="TextBox 245">
            <a:extLst>
              <a:ext uri="{FF2B5EF4-FFF2-40B4-BE49-F238E27FC236}">
                <a16:creationId xmlns:a16="http://schemas.microsoft.com/office/drawing/2014/main" id="{090487D7-68DE-40CC-94EA-3085A35A57A0}"/>
              </a:ext>
            </a:extLst>
          </p:cNvPr>
          <p:cNvSpPr txBox="1"/>
          <p:nvPr/>
        </p:nvSpPr>
        <p:spPr>
          <a:xfrm>
            <a:off x="257770" y="3366463"/>
            <a:ext cx="886781" cy="369332"/>
          </a:xfrm>
          <a:prstGeom prst="rect">
            <a:avLst/>
          </a:prstGeom>
          <a:noFill/>
          <a:ln w="28575">
            <a:solidFill>
              <a:srgbClr val="00B050"/>
            </a:solidFill>
          </a:ln>
        </p:spPr>
        <p:txBody>
          <a:bodyPr wrap="none" rtlCol="0">
            <a:spAutoFit/>
          </a:bodyPr>
          <a:lstStyle/>
          <a:p>
            <a:r>
              <a:rPr lang="en-US" dirty="0">
                <a:solidFill>
                  <a:srgbClr val="00B050"/>
                </a:solidFill>
              </a:rPr>
              <a:t>4Dcl0.6</a:t>
            </a:r>
          </a:p>
        </p:txBody>
      </p:sp>
      <p:sp>
        <p:nvSpPr>
          <p:cNvPr id="248" name="TextBox 247">
            <a:extLst>
              <a:ext uri="{FF2B5EF4-FFF2-40B4-BE49-F238E27FC236}">
                <a16:creationId xmlns:a16="http://schemas.microsoft.com/office/drawing/2014/main" id="{F91C2387-8ACE-4732-AC48-26EAF3E14C16}"/>
              </a:ext>
            </a:extLst>
          </p:cNvPr>
          <p:cNvSpPr txBox="1"/>
          <p:nvPr/>
        </p:nvSpPr>
        <p:spPr>
          <a:xfrm>
            <a:off x="343058" y="4022203"/>
            <a:ext cx="886781" cy="369332"/>
          </a:xfrm>
          <a:prstGeom prst="rect">
            <a:avLst/>
          </a:prstGeom>
          <a:noFill/>
          <a:ln w="6350">
            <a:solidFill>
              <a:srgbClr val="00B050"/>
            </a:solidFill>
            <a:prstDash val="dash"/>
          </a:ln>
        </p:spPr>
        <p:txBody>
          <a:bodyPr wrap="none" rtlCol="0">
            <a:spAutoFit/>
          </a:bodyPr>
          <a:lstStyle/>
          <a:p>
            <a:r>
              <a:rPr lang="en-US" dirty="0">
                <a:solidFill>
                  <a:srgbClr val="00B050"/>
                </a:solidFill>
              </a:rPr>
              <a:t>4Dcl0.8</a:t>
            </a:r>
          </a:p>
        </p:txBody>
      </p:sp>
      <p:sp>
        <p:nvSpPr>
          <p:cNvPr id="249" name="Rectangle 248">
            <a:extLst>
              <a:ext uri="{FF2B5EF4-FFF2-40B4-BE49-F238E27FC236}">
                <a16:creationId xmlns:a16="http://schemas.microsoft.com/office/drawing/2014/main" id="{A78074EE-DDC2-4F76-84CD-9C44922EDA1C}"/>
              </a:ext>
            </a:extLst>
          </p:cNvPr>
          <p:cNvSpPr/>
          <p:nvPr/>
        </p:nvSpPr>
        <p:spPr>
          <a:xfrm rot="2722719">
            <a:off x="1235551" y="1719168"/>
            <a:ext cx="2116812" cy="1369202"/>
          </a:xfrm>
          <a:prstGeom prst="rect">
            <a:avLst/>
          </a:prstGeom>
          <a:solidFill>
            <a:srgbClr val="FF7C80">
              <a:alpha val="23000"/>
            </a:srgbClr>
          </a:solidFill>
          <a:ln>
            <a:solidFill>
              <a:srgbClr val="FF7C8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21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17</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Representation+</a:t>
            </a:r>
            <a:endParaRPr lang="en-US" dirty="0"/>
          </a:p>
        </p:txBody>
      </p:sp>
      <mc:AlternateContent xmlns:mc="http://schemas.openxmlformats.org/markup-compatibility/2006" xmlns:a14="http://schemas.microsoft.com/office/drawing/2010/main">
        <mc:Choice Requires="a14">
          <p:sp>
            <p:nvSpPr>
              <p:cNvPr id="190" name="TextBox 189"/>
              <p:cNvSpPr txBox="1"/>
              <p:nvPr/>
            </p:nvSpPr>
            <p:spPr>
              <a:xfrm>
                <a:off x="99695" y="95651"/>
                <a:ext cx="5271123" cy="7033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f>
                            <m:fPr>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num>
                            <m:den>
                              <m:r>
                                <a:rPr lang="en-US" b="0" i="1" smtClean="0">
                                  <a:solidFill>
                                    <a:srgbClr val="FF0000"/>
                                  </a:solidFill>
                                  <a:latin typeface="Cambria Math" panose="02040503050406030204" pitchFamily="18" charset="0"/>
                                </a:rPr>
                                <m:t>2</m:t>
                              </m:r>
                            </m:den>
                          </m:f>
                          <m:r>
                            <a:rPr lang="en-US" b="0" i="1" smtClean="0">
                              <a:latin typeface="Cambria Math" panose="02040503050406030204" pitchFamily="18" charset="0"/>
                            </a:rPr>
                            <m:t>+3∗</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3</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4</m:t>
                                  </m:r>
                                </m:sub>
                              </m:sSub>
                            </m:num>
                            <m:den>
                              <m:r>
                                <a:rPr lang="en-US" b="0" i="1" smtClean="0">
                                  <a:solidFill>
                                    <a:srgbClr val="0070C0"/>
                                  </a:solidFill>
                                  <a:latin typeface="Cambria Math" panose="02040503050406030204" pitchFamily="18" charset="0"/>
                                </a:rPr>
                                <m:t>3</m:t>
                              </m:r>
                            </m:den>
                          </m:f>
                        </m:num>
                        <m:den>
                          <m:r>
                            <a:rPr lang="en-US" b="0" i="1" smtClean="0">
                              <a:latin typeface="Cambria Math" panose="02040503050406030204" pitchFamily="18" charset="0"/>
                            </a:rPr>
                            <m:t>5</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1,2</m:t>
                              </m:r>
                            </m:sub>
                          </m:sSub>
                          <m:r>
                            <a:rPr lang="en-US" b="0" i="1" smtClean="0">
                              <a:latin typeface="Cambria Math" panose="02040503050406030204" pitchFamily="18" charset="0"/>
                            </a:rPr>
                            <m:t>+3∗</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3,4</m:t>
                              </m:r>
                            </m:sub>
                          </m:sSub>
                        </m:num>
                        <m:den>
                          <m:r>
                            <a:rPr lang="en-US" b="0" i="1" smtClean="0">
                              <a:latin typeface="Cambria Math" panose="02040503050406030204" pitchFamily="18" charset="0"/>
                            </a:rPr>
                            <m:t>5</m:t>
                          </m:r>
                        </m:den>
                      </m:f>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𝑧</m:t>
                      </m:r>
                    </m:oMath>
                  </m:oMathPara>
                </a14:m>
                <a:endParaRPr lang="en-US" dirty="0"/>
              </a:p>
            </p:txBody>
          </p:sp>
        </mc:Choice>
        <mc:Fallback xmlns="">
          <p:sp>
            <p:nvSpPr>
              <p:cNvPr id="190" name="TextBox 189"/>
              <p:cNvSpPr txBox="1">
                <a:spLocks noRot="1" noChangeAspect="1" noMove="1" noResize="1" noEditPoints="1" noAdjustHandles="1" noChangeArrowheads="1" noChangeShapeType="1" noTextEdit="1"/>
              </p:cNvSpPr>
              <p:nvPr/>
            </p:nvSpPr>
            <p:spPr>
              <a:xfrm>
                <a:off x="99695" y="95651"/>
                <a:ext cx="5271123" cy="703334"/>
              </a:xfrm>
              <a:prstGeom prst="rect">
                <a:avLst/>
              </a:prstGeom>
              <a:blipFill rotWithShape="0">
                <a:blip r:embed="rId2"/>
                <a:stretch>
                  <a:fillRect/>
                </a:stretch>
              </a:blipFill>
            </p:spPr>
            <p:txBody>
              <a:bodyPr/>
              <a:lstStyle/>
              <a:p>
                <a:r>
                  <a:rPr lang="en-US">
                    <a:noFill/>
                  </a:rPr>
                  <a:t> </a:t>
                </a:r>
              </a:p>
            </p:txBody>
          </p:sp>
        </mc:Fallback>
      </mc:AlternateContent>
      <p:cxnSp>
        <p:nvCxnSpPr>
          <p:cNvPr id="90" name="Straight Connector 89"/>
          <p:cNvCxnSpPr/>
          <p:nvPr/>
        </p:nvCxnSpPr>
        <p:spPr>
          <a:xfrm>
            <a:off x="2802118" y="2952716"/>
            <a:ext cx="16968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77518" y="2857437"/>
            <a:ext cx="9427" cy="19056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flipV="1">
            <a:off x="3723129" y="2826916"/>
            <a:ext cx="1676401" cy="167640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370330" y="2826917"/>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70330" y="1150517"/>
            <a:ext cx="16764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46730" y="28269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045741" y="2151506"/>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46730" y="1150517"/>
            <a:ext cx="1676399" cy="16763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0330" y="2489433"/>
            <a:ext cx="335279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46729" y="1150517"/>
            <a:ext cx="0" cy="33528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30546" y="2490944"/>
            <a:ext cx="3352800" cy="33528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385179" y="1825921"/>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714226" y="1489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208532" y="197139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897799" y="1309832"/>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544505" y="1642344"/>
            <a:ext cx="3352800" cy="335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723126" y="4815055"/>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855238" y="2324688"/>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540043" y="2664126"/>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067019" y="115050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880977"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893354" y="1157443"/>
            <a:ext cx="0" cy="50292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411193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719665" y="1981778"/>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872535" y="2774359"/>
            <a:ext cx="2831535" cy="57844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22730" y="1323699"/>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95912" y="15072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869094" y="16596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031885" y="1832854"/>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205067" y="1985254"/>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367858" y="2148045"/>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520258" y="2310836"/>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693440" y="2473627"/>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877013" y="26260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6778" y="3450353"/>
            <a:ext cx="2831535" cy="5784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125718" y="32956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201118" y="32004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70825" y="4472037"/>
            <a:ext cx="1028705" cy="102879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33508" y="4655721"/>
            <a:ext cx="1672947" cy="84164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715930" y="5839214"/>
            <a:ext cx="324876" cy="3501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730043" y="5660178"/>
            <a:ext cx="1004198" cy="522413"/>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740434" y="5161415"/>
            <a:ext cx="1672947" cy="841647"/>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691371" y="4790781"/>
            <a:ext cx="1403355" cy="140278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463559" y="3659850"/>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538959" y="3564571"/>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2303437" y="3416379"/>
            <a:ext cx="311304" cy="338554"/>
          </a:xfrm>
          <a:prstGeom prst="rect">
            <a:avLst/>
          </a:prstGeom>
          <a:noFill/>
          <a:ln>
            <a:noFill/>
          </a:ln>
        </p:spPr>
        <p:txBody>
          <a:bodyPr wrap="none" rtlCol="0">
            <a:spAutoFit/>
          </a:bodyPr>
          <a:lstStyle/>
          <a:p>
            <a:r>
              <a:rPr lang="en-US" sz="1600" dirty="0"/>
              <a:t>D</a:t>
            </a:r>
          </a:p>
        </p:txBody>
      </p:sp>
      <p:cxnSp>
        <p:nvCxnSpPr>
          <p:cNvPr id="130" name="Straight Connector 129"/>
          <p:cNvCxnSpPr/>
          <p:nvPr/>
        </p:nvCxnSpPr>
        <p:spPr>
          <a:xfrm>
            <a:off x="8418160" y="222609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493560" y="213082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8267329" y="1965077"/>
            <a:ext cx="292068" cy="338554"/>
          </a:xfrm>
          <a:prstGeom prst="rect">
            <a:avLst/>
          </a:prstGeom>
          <a:noFill/>
          <a:ln>
            <a:noFill/>
          </a:ln>
        </p:spPr>
        <p:txBody>
          <a:bodyPr wrap="none" rtlCol="0">
            <a:spAutoFit/>
          </a:bodyPr>
          <a:lstStyle/>
          <a:p>
            <a:r>
              <a:rPr lang="en-US" sz="1600" dirty="0">
                <a:solidFill>
                  <a:srgbClr val="0070C0"/>
                </a:solidFill>
              </a:rPr>
              <a:t>d</a:t>
            </a:r>
          </a:p>
        </p:txBody>
      </p:sp>
      <p:cxnSp>
        <p:nvCxnSpPr>
          <p:cNvPr id="133" name="Straight Connector 132"/>
          <p:cNvCxnSpPr/>
          <p:nvPr/>
        </p:nvCxnSpPr>
        <p:spPr>
          <a:xfrm>
            <a:off x="6782718" y="353910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858118" y="344382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6631887" y="3278082"/>
            <a:ext cx="292068" cy="338554"/>
          </a:xfrm>
          <a:prstGeom prst="rect">
            <a:avLst/>
          </a:prstGeom>
          <a:noFill/>
          <a:ln>
            <a:noFill/>
          </a:ln>
        </p:spPr>
        <p:txBody>
          <a:bodyPr wrap="none" rtlCol="0">
            <a:spAutoFit/>
          </a:bodyPr>
          <a:lstStyle/>
          <a:p>
            <a:r>
              <a:rPr lang="en-US" sz="1600" dirty="0">
                <a:solidFill>
                  <a:srgbClr val="FF0000"/>
                </a:solidFill>
              </a:rPr>
              <a:t>d</a:t>
            </a:r>
          </a:p>
        </p:txBody>
      </p:sp>
      <p:cxnSp>
        <p:nvCxnSpPr>
          <p:cNvPr id="136" name="Straight Connector 135"/>
          <p:cNvCxnSpPr/>
          <p:nvPr/>
        </p:nvCxnSpPr>
        <p:spPr>
          <a:xfrm>
            <a:off x="3817838" y="602204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893238" y="592676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3833263" y="5968840"/>
            <a:ext cx="292068" cy="338554"/>
          </a:xfrm>
          <a:prstGeom prst="rect">
            <a:avLst/>
          </a:prstGeom>
          <a:noFill/>
          <a:ln>
            <a:noFill/>
          </a:ln>
        </p:spPr>
        <p:txBody>
          <a:bodyPr wrap="none" rtlCol="0">
            <a:spAutoFit/>
          </a:bodyPr>
          <a:lstStyle/>
          <a:p>
            <a:r>
              <a:rPr lang="en-US" sz="1600" dirty="0">
                <a:solidFill>
                  <a:srgbClr val="0070C0"/>
                </a:solidFill>
              </a:rPr>
              <a:t>d</a:t>
            </a:r>
          </a:p>
        </p:txBody>
      </p:sp>
      <p:cxnSp>
        <p:nvCxnSpPr>
          <p:cNvPr id="139" name="Straight Connector 138"/>
          <p:cNvCxnSpPr/>
          <p:nvPr/>
        </p:nvCxnSpPr>
        <p:spPr>
          <a:xfrm>
            <a:off x="4340854" y="5505959"/>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416254" y="5410680"/>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396240" y="4472144"/>
            <a:ext cx="2502144" cy="1704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857581" y="4472144"/>
            <a:ext cx="2870254" cy="17041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3723127" y="1940227"/>
            <a:ext cx="1712065" cy="25319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3708066" y="1160905"/>
            <a:ext cx="1710900" cy="29787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98943"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126896" y="115051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451003"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003196" y="115051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726591" y="3429000"/>
            <a:ext cx="5029200" cy="0"/>
          </a:xfrm>
          <a:prstGeom prst="line">
            <a:avLst/>
          </a:prstGeom>
          <a:ln>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723126" y="3810000"/>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716200" y="177049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2975843"/>
            <a:ext cx="5029200"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383206" y="1147048"/>
            <a:ext cx="0" cy="502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394589"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984101" y="5149211"/>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059501" y="5043542"/>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885430" y="116783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070891" y="4978571"/>
            <a:ext cx="292068" cy="338554"/>
          </a:xfrm>
          <a:prstGeom prst="rect">
            <a:avLst/>
          </a:prstGeom>
          <a:noFill/>
          <a:ln>
            <a:noFill/>
          </a:ln>
        </p:spPr>
        <p:txBody>
          <a:bodyPr wrap="none" rtlCol="0">
            <a:spAutoFit/>
          </a:bodyPr>
          <a:lstStyle/>
          <a:p>
            <a:r>
              <a:rPr lang="en-US" sz="1600" dirty="0">
                <a:solidFill>
                  <a:srgbClr val="FF0000"/>
                </a:solidFill>
              </a:rPr>
              <a:t>d</a:t>
            </a:r>
          </a:p>
        </p:txBody>
      </p:sp>
      <p:cxnSp>
        <p:nvCxnSpPr>
          <p:cNvPr id="21" name="Straight Connector 20"/>
          <p:cNvCxnSpPr/>
          <p:nvPr/>
        </p:nvCxnSpPr>
        <p:spPr>
          <a:xfrm>
            <a:off x="5891647" y="4104416"/>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394867" y="4100951"/>
            <a:ext cx="0" cy="37752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5406910" y="3543277"/>
            <a:ext cx="484737" cy="5611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413657" y="1770493"/>
            <a:ext cx="1977743" cy="235110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383206" y="1153970"/>
            <a:ext cx="1510148" cy="181668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7915012" y="2968917"/>
            <a:ext cx="832875" cy="1313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096000" y="115397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6978952" y="1160896"/>
            <a:ext cx="0" cy="827808"/>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21067" y="1178213"/>
            <a:ext cx="0" cy="827808"/>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6978952" y="1965077"/>
            <a:ext cx="1472051" cy="251686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09053" y="1961606"/>
            <a:ext cx="818782" cy="1469702"/>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5399805" y="4100951"/>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8748880" y="1143575"/>
            <a:ext cx="0" cy="82780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963918" y="3143279"/>
            <a:ext cx="169682"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2039318" y="3048000"/>
            <a:ext cx="9427" cy="19056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733800" y="4118273"/>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733800" y="114300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7924800" y="4482668"/>
            <a:ext cx="832875" cy="1313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396240" y="4488874"/>
            <a:ext cx="484737" cy="692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326118" y="4476716"/>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401518" y="4381437"/>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549730" y="2438400"/>
            <a:ext cx="308270" cy="25830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V="1">
            <a:off x="7387930" y="2408696"/>
            <a:ext cx="308270" cy="258304"/>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7997530" y="1828800"/>
            <a:ext cx="308270" cy="258304"/>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560207" y="3962400"/>
            <a:ext cx="230993" cy="2568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H="1">
            <a:off x="6322207" y="3124200"/>
            <a:ext cx="230993" cy="25689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flipH="1">
            <a:off x="6474607" y="1524000"/>
            <a:ext cx="230993" cy="256890"/>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179085" y="4191000"/>
            <a:ext cx="282450" cy="369332"/>
          </a:xfrm>
          <a:prstGeom prst="rect">
            <a:avLst/>
          </a:prstGeom>
          <a:noFill/>
          <a:ln>
            <a:noFill/>
          </a:ln>
        </p:spPr>
        <p:txBody>
          <a:bodyPr wrap="none" rtlCol="0">
            <a:spAutoFit/>
          </a:bodyPr>
          <a:lstStyle/>
          <a:p>
            <a:r>
              <a:rPr lang="en-US" b="1" dirty="0">
                <a:solidFill>
                  <a:srgbClr val="FF0000"/>
                </a:solidFill>
              </a:rPr>
              <a:t>L</a:t>
            </a:r>
          </a:p>
        </p:txBody>
      </p:sp>
      <p:cxnSp>
        <p:nvCxnSpPr>
          <p:cNvPr id="192" name="Straight Connector 191"/>
          <p:cNvCxnSpPr/>
          <p:nvPr/>
        </p:nvCxnSpPr>
        <p:spPr>
          <a:xfrm>
            <a:off x="5316718" y="545564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5392118" y="536036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5324290" y="5181600"/>
            <a:ext cx="314510" cy="369332"/>
          </a:xfrm>
          <a:prstGeom prst="rect">
            <a:avLst/>
          </a:prstGeom>
          <a:noFill/>
          <a:ln>
            <a:noFill/>
          </a:ln>
        </p:spPr>
        <p:txBody>
          <a:bodyPr wrap="none" rtlCol="0">
            <a:spAutoFit/>
          </a:bodyPr>
          <a:lstStyle/>
          <a:p>
            <a:r>
              <a:rPr lang="en-US" b="1" dirty="0">
                <a:solidFill>
                  <a:srgbClr val="FF0000"/>
                </a:solidFill>
              </a:rPr>
              <a:t>R</a:t>
            </a:r>
          </a:p>
        </p:txBody>
      </p:sp>
      <p:cxnSp>
        <p:nvCxnSpPr>
          <p:cNvPr id="195" name="Straight Connector 194"/>
          <p:cNvCxnSpPr/>
          <p:nvPr/>
        </p:nvCxnSpPr>
        <p:spPr>
          <a:xfrm>
            <a:off x="4630918" y="6205980"/>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706318" y="6110701"/>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4638490" y="6096000"/>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201" name="Straight Connector 200"/>
          <p:cNvCxnSpPr/>
          <p:nvPr/>
        </p:nvCxnSpPr>
        <p:spPr>
          <a:xfrm>
            <a:off x="3640318" y="5684248"/>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3715718" y="5588969"/>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3505200" y="5410200"/>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204" name="Straight Connector 203"/>
          <p:cNvCxnSpPr/>
          <p:nvPr/>
        </p:nvCxnSpPr>
        <p:spPr>
          <a:xfrm>
            <a:off x="7831318" y="2946945"/>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906718" y="2851666"/>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7684898" y="2667000"/>
            <a:ext cx="282450" cy="369332"/>
          </a:xfrm>
          <a:prstGeom prst="rect">
            <a:avLst/>
          </a:prstGeom>
          <a:noFill/>
          <a:ln>
            <a:noFill/>
          </a:ln>
        </p:spPr>
        <p:txBody>
          <a:bodyPr wrap="none" rtlCol="0">
            <a:spAutoFit/>
          </a:bodyPr>
          <a:lstStyle/>
          <a:p>
            <a:r>
              <a:rPr lang="en-US" b="1" dirty="0">
                <a:solidFill>
                  <a:srgbClr val="FF0000"/>
                </a:solidFill>
              </a:rPr>
              <a:t>L</a:t>
            </a:r>
          </a:p>
        </p:txBody>
      </p:sp>
      <p:cxnSp>
        <p:nvCxnSpPr>
          <p:cNvPr id="207" name="Straight Connector 206"/>
          <p:cNvCxnSpPr/>
          <p:nvPr/>
        </p:nvCxnSpPr>
        <p:spPr>
          <a:xfrm>
            <a:off x="6307318" y="111224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6382718" y="101696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9" name="TextBox 208"/>
          <p:cNvSpPr txBox="1"/>
          <p:nvPr/>
        </p:nvSpPr>
        <p:spPr>
          <a:xfrm>
            <a:off x="6314890" y="838200"/>
            <a:ext cx="314510" cy="369332"/>
          </a:xfrm>
          <a:prstGeom prst="rect">
            <a:avLst/>
          </a:prstGeom>
          <a:noFill/>
          <a:ln>
            <a:noFill/>
          </a:ln>
        </p:spPr>
        <p:txBody>
          <a:bodyPr wrap="none" rtlCol="0">
            <a:spAutoFit/>
          </a:bodyPr>
          <a:lstStyle/>
          <a:p>
            <a:r>
              <a:rPr lang="en-US" b="1" dirty="0">
                <a:solidFill>
                  <a:srgbClr val="FF0000"/>
                </a:solidFill>
              </a:rPr>
              <a:t>R</a:t>
            </a:r>
          </a:p>
        </p:txBody>
      </p:sp>
      <p:cxnSp>
        <p:nvCxnSpPr>
          <p:cNvPr id="210" name="Straight Connector 209"/>
          <p:cNvCxnSpPr/>
          <p:nvPr/>
        </p:nvCxnSpPr>
        <p:spPr>
          <a:xfrm>
            <a:off x="8686800" y="3409916"/>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8762200" y="3314637"/>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8694372" y="3135868"/>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213" name="Straight Connector 212"/>
          <p:cNvCxnSpPr/>
          <p:nvPr/>
        </p:nvCxnSpPr>
        <p:spPr>
          <a:xfrm>
            <a:off x="7831318" y="1962116"/>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906718" y="1866837"/>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7696200" y="1688068"/>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216" name="Straight Arrow Connector 215"/>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H="1">
            <a:off x="35052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4" name="TextBox 223"/>
          <p:cNvSpPr txBox="1"/>
          <p:nvPr/>
        </p:nvSpPr>
        <p:spPr>
          <a:xfrm>
            <a:off x="3657600" y="4419600"/>
            <a:ext cx="301686" cy="369332"/>
          </a:xfrm>
          <a:prstGeom prst="rect">
            <a:avLst/>
          </a:prstGeom>
          <a:noFill/>
        </p:spPr>
        <p:txBody>
          <a:bodyPr wrap="none" rtlCol="0">
            <a:spAutoFit/>
          </a:bodyPr>
          <a:lstStyle/>
          <a:p>
            <a:r>
              <a:rPr lang="en-US" dirty="0"/>
              <a:t>1</a:t>
            </a:r>
          </a:p>
        </p:txBody>
      </p:sp>
      <p:sp>
        <p:nvSpPr>
          <p:cNvPr id="225" name="TextBox 224"/>
          <p:cNvSpPr txBox="1"/>
          <p:nvPr/>
        </p:nvSpPr>
        <p:spPr>
          <a:xfrm>
            <a:off x="5184714" y="4431268"/>
            <a:ext cx="301686" cy="369332"/>
          </a:xfrm>
          <a:prstGeom prst="rect">
            <a:avLst/>
          </a:prstGeom>
          <a:noFill/>
        </p:spPr>
        <p:txBody>
          <a:bodyPr wrap="none" rtlCol="0">
            <a:spAutoFit/>
          </a:bodyPr>
          <a:lstStyle/>
          <a:p>
            <a:r>
              <a:rPr lang="en-US" dirty="0"/>
              <a:t>0</a:t>
            </a:r>
          </a:p>
        </p:txBody>
      </p:sp>
      <p:sp>
        <p:nvSpPr>
          <p:cNvPr id="226" name="TextBox 225"/>
          <p:cNvSpPr txBox="1"/>
          <p:nvPr/>
        </p:nvSpPr>
        <p:spPr>
          <a:xfrm>
            <a:off x="5181600" y="5879068"/>
            <a:ext cx="301686" cy="369332"/>
          </a:xfrm>
          <a:prstGeom prst="rect">
            <a:avLst/>
          </a:prstGeom>
          <a:noFill/>
        </p:spPr>
        <p:txBody>
          <a:bodyPr wrap="none" rtlCol="0">
            <a:spAutoFit/>
          </a:bodyPr>
          <a:lstStyle/>
          <a:p>
            <a:r>
              <a:rPr lang="en-US" dirty="0"/>
              <a:t>1</a:t>
            </a:r>
          </a:p>
        </p:txBody>
      </p:sp>
      <p:sp>
        <p:nvSpPr>
          <p:cNvPr id="227" name="TextBox 226"/>
          <p:cNvSpPr txBox="1"/>
          <p:nvPr/>
        </p:nvSpPr>
        <p:spPr>
          <a:xfrm>
            <a:off x="1911927" y="862444"/>
            <a:ext cx="301686" cy="369332"/>
          </a:xfrm>
          <a:prstGeom prst="rect">
            <a:avLst/>
          </a:prstGeom>
          <a:noFill/>
        </p:spPr>
        <p:txBody>
          <a:bodyPr wrap="none" rtlCol="0">
            <a:spAutoFit/>
          </a:bodyPr>
          <a:lstStyle/>
          <a:p>
            <a:r>
              <a:rPr lang="en-US" dirty="0"/>
              <a:t>0</a:t>
            </a:r>
          </a:p>
        </p:txBody>
      </p:sp>
      <p:sp>
        <p:nvSpPr>
          <p:cNvPr id="228" name="TextBox 227"/>
          <p:cNvSpPr txBox="1"/>
          <p:nvPr/>
        </p:nvSpPr>
        <p:spPr>
          <a:xfrm>
            <a:off x="157420" y="2610535"/>
            <a:ext cx="301686" cy="369332"/>
          </a:xfrm>
          <a:prstGeom prst="rect">
            <a:avLst/>
          </a:prstGeom>
          <a:noFill/>
        </p:spPr>
        <p:txBody>
          <a:bodyPr wrap="none" rtlCol="0">
            <a:spAutoFit/>
          </a:bodyPr>
          <a:lstStyle/>
          <a:p>
            <a:r>
              <a:rPr lang="en-US" dirty="0"/>
              <a:t>1</a:t>
            </a:r>
          </a:p>
        </p:txBody>
      </p:sp>
      <p:sp>
        <p:nvSpPr>
          <p:cNvPr id="229" name="TextBox 228"/>
          <p:cNvSpPr txBox="1"/>
          <p:nvPr/>
        </p:nvSpPr>
        <p:spPr>
          <a:xfrm>
            <a:off x="3471271" y="2612952"/>
            <a:ext cx="301686" cy="369332"/>
          </a:xfrm>
          <a:prstGeom prst="rect">
            <a:avLst/>
          </a:prstGeom>
          <a:noFill/>
        </p:spPr>
        <p:txBody>
          <a:bodyPr wrap="none" rtlCol="0">
            <a:spAutoFit/>
          </a:bodyPr>
          <a:lstStyle/>
          <a:p>
            <a:r>
              <a:rPr lang="en-US" dirty="0"/>
              <a:t>1</a:t>
            </a:r>
          </a:p>
        </p:txBody>
      </p:sp>
      <p:sp>
        <p:nvSpPr>
          <p:cNvPr id="230" name="TextBox 229"/>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231" name="Oval 230"/>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231"/>
          <p:cNvSpPr txBox="1"/>
          <p:nvPr/>
        </p:nvSpPr>
        <p:spPr>
          <a:xfrm>
            <a:off x="2748202" y="5941974"/>
            <a:ext cx="960519" cy="369332"/>
          </a:xfrm>
          <a:prstGeom prst="rect">
            <a:avLst/>
          </a:prstGeom>
          <a:noFill/>
        </p:spPr>
        <p:txBody>
          <a:bodyPr wrap="none" rtlCol="0">
            <a:spAutoFit/>
          </a:bodyPr>
          <a:lstStyle/>
          <a:p>
            <a:r>
              <a:rPr lang="en-US" b="1" dirty="0">
                <a:solidFill>
                  <a:srgbClr val="00B050"/>
                </a:solidFill>
              </a:rPr>
              <a:t>2d-ideal</a:t>
            </a:r>
          </a:p>
        </p:txBody>
      </p:sp>
      <p:sp>
        <p:nvSpPr>
          <p:cNvPr id="233" name="Oval 232"/>
          <p:cNvSpPr/>
          <p:nvPr/>
        </p:nvSpPr>
        <p:spPr>
          <a:xfrm>
            <a:off x="3653301" y="6101321"/>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4" name="Straight Connector 233"/>
          <p:cNvCxnSpPr/>
          <p:nvPr/>
        </p:nvCxnSpPr>
        <p:spPr>
          <a:xfrm>
            <a:off x="6096000" y="1965077"/>
            <a:ext cx="1478696" cy="24966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2634149" y="1574027"/>
            <a:ext cx="502061" cy="369332"/>
          </a:xfrm>
          <a:prstGeom prst="rect">
            <a:avLst/>
          </a:prstGeom>
          <a:noFill/>
        </p:spPr>
        <p:txBody>
          <a:bodyPr wrap="none" rtlCol="0">
            <a:spAutoFit/>
          </a:bodyPr>
          <a:lstStyle/>
          <a:p>
            <a:r>
              <a:rPr lang="en-US" dirty="0">
                <a:solidFill>
                  <a:srgbClr val="0070C0"/>
                </a:solidFill>
              </a:rPr>
              <a:t>y</a:t>
            </a:r>
            <a:r>
              <a:rPr lang="en-US" baseline="-25000" dirty="0">
                <a:solidFill>
                  <a:srgbClr val="0070C0"/>
                </a:solidFill>
              </a:rPr>
              <a:t>3,4</a:t>
            </a:r>
            <a:endParaRPr lang="en-US" dirty="0">
              <a:solidFill>
                <a:srgbClr val="0070C0"/>
              </a:solidFill>
            </a:endParaRPr>
          </a:p>
        </p:txBody>
      </p:sp>
      <p:sp>
        <p:nvSpPr>
          <p:cNvPr id="7" name="Rectangle 6"/>
          <p:cNvSpPr/>
          <p:nvPr/>
        </p:nvSpPr>
        <p:spPr>
          <a:xfrm rot="2804504">
            <a:off x="929240" y="3815832"/>
            <a:ext cx="1362838" cy="211158"/>
          </a:xfrm>
          <a:prstGeom prst="rect">
            <a:avLst/>
          </a:prstGeom>
          <a:solidFill>
            <a:srgbClr val="FFFF00">
              <a:alpha val="25000"/>
            </a:srgbClr>
          </a:solidFill>
          <a:ln>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rot="2804504">
            <a:off x="1540685" y="3340388"/>
            <a:ext cx="997458" cy="934326"/>
          </a:xfrm>
          <a:prstGeom prst="rect">
            <a:avLst/>
          </a:prstGeom>
          <a:solidFill>
            <a:srgbClr val="FF0000">
              <a:alpha val="25000"/>
            </a:srgb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p:cNvSpPr/>
          <p:nvPr/>
        </p:nvSpPr>
        <p:spPr>
          <a:xfrm rot="2804504">
            <a:off x="2225471" y="2891355"/>
            <a:ext cx="486229" cy="1636397"/>
          </a:xfrm>
          <a:prstGeom prst="rect">
            <a:avLst/>
          </a:prstGeom>
          <a:solidFill>
            <a:srgbClr val="92D050">
              <a:alpha val="25000"/>
            </a:srgbClr>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5105400" y="773531"/>
            <a:ext cx="684803" cy="369332"/>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2</a:t>
            </a:r>
            <a:r>
              <a:rPr lang="en-US" dirty="0"/>
              <a:t>,</a:t>
            </a:r>
            <a:r>
              <a:rPr lang="en-US" dirty="0">
                <a:solidFill>
                  <a:srgbClr val="0070C0"/>
                </a:solidFill>
              </a:rPr>
              <a:t>D</a:t>
            </a:r>
            <a:r>
              <a:rPr lang="en-US" baseline="-25000" dirty="0">
                <a:solidFill>
                  <a:srgbClr val="0070C0"/>
                </a:solidFill>
              </a:rPr>
              <a:t>4</a:t>
            </a:r>
            <a:endParaRPr lang="en-US" dirty="0">
              <a:solidFill>
                <a:srgbClr val="0070C0"/>
              </a:solidFill>
            </a:endParaRPr>
          </a:p>
        </p:txBody>
      </p:sp>
      <p:sp>
        <p:nvSpPr>
          <p:cNvPr id="198" name="TextBox 197"/>
          <p:cNvSpPr txBox="1"/>
          <p:nvPr/>
        </p:nvSpPr>
        <p:spPr>
          <a:xfrm>
            <a:off x="8711588" y="4126468"/>
            <a:ext cx="405880" cy="646331"/>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1</a:t>
            </a:r>
          </a:p>
          <a:p>
            <a:r>
              <a:rPr lang="en-US" dirty="0">
                <a:solidFill>
                  <a:srgbClr val="0070C0"/>
                </a:solidFill>
              </a:rPr>
              <a:t>D</a:t>
            </a:r>
            <a:r>
              <a:rPr lang="en-US" baseline="-25000" dirty="0">
                <a:solidFill>
                  <a:srgbClr val="0070C0"/>
                </a:solidFill>
              </a:rPr>
              <a:t>3</a:t>
            </a:r>
            <a:endParaRPr lang="en-US" dirty="0">
              <a:solidFill>
                <a:srgbClr val="0070C0"/>
              </a:solidFill>
            </a:endParaRPr>
          </a:p>
        </p:txBody>
      </p:sp>
      <p:sp>
        <p:nvSpPr>
          <p:cNvPr id="199" name="TextBox 198"/>
          <p:cNvSpPr txBox="1"/>
          <p:nvPr/>
        </p:nvSpPr>
        <p:spPr>
          <a:xfrm>
            <a:off x="1047472" y="2983468"/>
            <a:ext cx="324128" cy="369332"/>
          </a:xfrm>
          <a:prstGeom prst="rect">
            <a:avLst/>
          </a:prstGeom>
          <a:noFill/>
          <a:ln>
            <a:noFill/>
          </a:ln>
        </p:spPr>
        <p:txBody>
          <a:bodyPr wrap="none" rtlCol="0">
            <a:spAutoFit/>
          </a:bodyPr>
          <a:lstStyle/>
          <a:p>
            <a:r>
              <a:rPr lang="en-US" b="1" dirty="0"/>
              <a:t>A</a:t>
            </a:r>
          </a:p>
        </p:txBody>
      </p:sp>
      <p:sp>
        <p:nvSpPr>
          <p:cNvPr id="200" name="TextBox 199"/>
          <p:cNvSpPr txBox="1"/>
          <p:nvPr/>
        </p:nvSpPr>
        <p:spPr>
          <a:xfrm>
            <a:off x="1809472" y="2819400"/>
            <a:ext cx="324128" cy="369332"/>
          </a:xfrm>
          <a:prstGeom prst="rect">
            <a:avLst/>
          </a:prstGeom>
          <a:noFill/>
          <a:ln>
            <a:noFill/>
          </a:ln>
        </p:spPr>
        <p:txBody>
          <a:bodyPr wrap="none" rtlCol="0">
            <a:spAutoFit/>
          </a:bodyPr>
          <a:lstStyle/>
          <a:p>
            <a:r>
              <a:rPr lang="en-US" b="1" dirty="0"/>
              <a:t>B</a:t>
            </a:r>
          </a:p>
        </p:txBody>
      </p:sp>
      <p:sp>
        <p:nvSpPr>
          <p:cNvPr id="217" name="TextBox 216"/>
          <p:cNvSpPr txBox="1"/>
          <p:nvPr/>
        </p:nvSpPr>
        <p:spPr>
          <a:xfrm>
            <a:off x="2723872" y="2590800"/>
            <a:ext cx="306494" cy="369332"/>
          </a:xfrm>
          <a:prstGeom prst="rect">
            <a:avLst/>
          </a:prstGeom>
          <a:noFill/>
          <a:ln>
            <a:noFill/>
          </a:ln>
        </p:spPr>
        <p:txBody>
          <a:bodyPr wrap="none" rtlCol="0">
            <a:spAutoFit/>
          </a:bodyPr>
          <a:lstStyle/>
          <a:p>
            <a:r>
              <a:rPr lang="en-US" b="1" dirty="0"/>
              <a:t>C</a:t>
            </a:r>
          </a:p>
        </p:txBody>
      </p:sp>
      <p:sp>
        <p:nvSpPr>
          <p:cNvPr id="219" name="TextBox 218"/>
          <p:cNvSpPr txBox="1"/>
          <p:nvPr/>
        </p:nvSpPr>
        <p:spPr>
          <a:xfrm>
            <a:off x="5105400" y="6059269"/>
            <a:ext cx="598241"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1</a:t>
            </a:r>
            <a:r>
              <a:rPr lang="en-US" dirty="0"/>
              <a:t>,</a:t>
            </a:r>
            <a:r>
              <a:rPr lang="en-US" dirty="0">
                <a:solidFill>
                  <a:srgbClr val="0070C0"/>
                </a:solidFill>
              </a:rPr>
              <a:t>x</a:t>
            </a:r>
            <a:r>
              <a:rPr lang="en-US" baseline="-25000" dirty="0">
                <a:solidFill>
                  <a:srgbClr val="0070C0"/>
                </a:solidFill>
              </a:rPr>
              <a:t>3</a:t>
            </a:r>
          </a:p>
        </p:txBody>
      </p:sp>
      <p:sp>
        <p:nvSpPr>
          <p:cNvPr id="236" name="TextBox 235"/>
          <p:cNvSpPr txBox="1"/>
          <p:nvPr/>
        </p:nvSpPr>
        <p:spPr>
          <a:xfrm>
            <a:off x="3429000" y="4174804"/>
            <a:ext cx="362600" cy="646331"/>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2</a:t>
            </a:r>
          </a:p>
          <a:p>
            <a:r>
              <a:rPr lang="en-US" dirty="0">
                <a:solidFill>
                  <a:srgbClr val="0070C0"/>
                </a:solidFill>
              </a:rPr>
              <a:t>x</a:t>
            </a:r>
            <a:r>
              <a:rPr lang="en-US" baseline="-25000" dirty="0">
                <a:solidFill>
                  <a:srgbClr val="0070C0"/>
                </a:solidFill>
              </a:rPr>
              <a:t>4</a:t>
            </a:r>
            <a:endParaRPr lang="en-US" dirty="0">
              <a:solidFill>
                <a:srgbClr val="0070C0"/>
              </a:solidFill>
            </a:endParaRPr>
          </a:p>
        </p:txBody>
      </p:sp>
      <p:sp>
        <p:nvSpPr>
          <p:cNvPr id="221" name="Date Placeholder 3">
            <a:extLst>
              <a:ext uri="{FF2B5EF4-FFF2-40B4-BE49-F238E27FC236}">
                <a16:creationId xmlns:a16="http://schemas.microsoft.com/office/drawing/2014/main" id="{50F92CAA-914D-4719-80D0-258A2313B1ED}"/>
              </a:ext>
            </a:extLst>
          </p:cNvPr>
          <p:cNvSpPr>
            <a:spLocks noGrp="1"/>
          </p:cNvSpPr>
          <p:nvPr>
            <p:ph type="dt" sz="half" idx="10"/>
          </p:nvPr>
        </p:nvSpPr>
        <p:spPr>
          <a:xfrm>
            <a:off x="628650" y="6356351"/>
            <a:ext cx="2057400" cy="365125"/>
          </a:xfrm>
        </p:spPr>
        <p:txBody>
          <a:bodyPr/>
          <a:lstStyle/>
          <a:p>
            <a:r>
              <a:rPr lang="en-US"/>
              <a:t>NDBI021 User Preferences Lecture 1 - Peter Vojtáš</a:t>
            </a:r>
            <a:endParaRPr lang="en-US" dirty="0"/>
          </a:p>
        </p:txBody>
      </p:sp>
      <p:sp>
        <p:nvSpPr>
          <p:cNvPr id="222" name="Title 1">
            <a:extLst>
              <a:ext uri="{FF2B5EF4-FFF2-40B4-BE49-F238E27FC236}">
                <a16:creationId xmlns:a16="http://schemas.microsoft.com/office/drawing/2014/main" id="{A1CAC8FB-98A6-4372-A9C1-AEC9D176488A}"/>
              </a:ext>
            </a:extLst>
          </p:cNvPr>
          <p:cNvSpPr txBox="1">
            <a:spLocks/>
          </p:cNvSpPr>
          <p:nvPr/>
        </p:nvSpPr>
        <p:spPr>
          <a:xfrm>
            <a:off x="5435192" y="65834"/>
            <a:ext cx="3708808" cy="917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0.6-4d cl to a system of pairs of 2d cl’s, step 4 </a:t>
            </a:r>
          </a:p>
        </p:txBody>
      </p:sp>
      <p:cxnSp>
        <p:nvCxnSpPr>
          <p:cNvPr id="239" name="Straight Connector 238">
            <a:extLst>
              <a:ext uri="{FF2B5EF4-FFF2-40B4-BE49-F238E27FC236}">
                <a16:creationId xmlns:a16="http://schemas.microsoft.com/office/drawing/2014/main" id="{08CDC9B7-515D-4E94-BC7F-01871622F5CC}"/>
              </a:ext>
            </a:extLst>
          </p:cNvPr>
          <p:cNvCxnSpPr/>
          <p:nvPr/>
        </p:nvCxnSpPr>
        <p:spPr>
          <a:xfrm>
            <a:off x="147356" y="112831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23EC338B-F3CC-4FAC-B3FC-583B5D672F5E}"/>
              </a:ext>
            </a:extLst>
          </p:cNvPr>
          <p:cNvCxnSpPr/>
          <p:nvPr/>
        </p:nvCxnSpPr>
        <p:spPr>
          <a:xfrm>
            <a:off x="231411" y="103304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F131F0FF-7068-45F5-8A62-58BB85E9F519}"/>
              </a:ext>
            </a:extLst>
          </p:cNvPr>
          <p:cNvSpPr txBox="1"/>
          <p:nvPr/>
        </p:nvSpPr>
        <p:spPr>
          <a:xfrm>
            <a:off x="12238" y="865939"/>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242" name="Straight Connector 241">
            <a:extLst>
              <a:ext uri="{FF2B5EF4-FFF2-40B4-BE49-F238E27FC236}">
                <a16:creationId xmlns:a16="http://schemas.microsoft.com/office/drawing/2014/main" id="{690916AE-AC41-43A3-8F8A-C775D72A0F2D}"/>
              </a:ext>
            </a:extLst>
          </p:cNvPr>
          <p:cNvCxnSpPr/>
          <p:nvPr/>
        </p:nvCxnSpPr>
        <p:spPr>
          <a:xfrm>
            <a:off x="43873" y="151718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84DD58D-1A96-47B6-83AE-7680FAF3CA99}"/>
              </a:ext>
            </a:extLst>
          </p:cNvPr>
          <p:cNvCxnSpPr/>
          <p:nvPr/>
        </p:nvCxnSpPr>
        <p:spPr>
          <a:xfrm>
            <a:off x="127928" y="142190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878A774A-CCFA-4DA1-82FC-142EBCC1E412}"/>
              </a:ext>
            </a:extLst>
          </p:cNvPr>
          <p:cNvSpPr txBox="1"/>
          <p:nvPr/>
        </p:nvSpPr>
        <p:spPr>
          <a:xfrm>
            <a:off x="83505" y="1254805"/>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245" name="Straight Connector 244">
            <a:extLst>
              <a:ext uri="{FF2B5EF4-FFF2-40B4-BE49-F238E27FC236}">
                <a16:creationId xmlns:a16="http://schemas.microsoft.com/office/drawing/2014/main" id="{99383C6D-6550-42F9-8FE4-2263B43B5DBF}"/>
              </a:ext>
            </a:extLst>
          </p:cNvPr>
          <p:cNvCxnSpPr/>
          <p:nvPr/>
        </p:nvCxnSpPr>
        <p:spPr>
          <a:xfrm>
            <a:off x="151201" y="191056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DAB01AD4-FF50-4196-B7FC-D09B5937A020}"/>
              </a:ext>
            </a:extLst>
          </p:cNvPr>
          <p:cNvCxnSpPr/>
          <p:nvPr/>
        </p:nvCxnSpPr>
        <p:spPr>
          <a:xfrm>
            <a:off x="235256" y="181528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03812671-75EC-4A8B-A108-26E240196041}"/>
              </a:ext>
            </a:extLst>
          </p:cNvPr>
          <p:cNvSpPr txBox="1"/>
          <p:nvPr/>
        </p:nvSpPr>
        <p:spPr>
          <a:xfrm>
            <a:off x="16083" y="1648188"/>
            <a:ext cx="282450" cy="369332"/>
          </a:xfrm>
          <a:prstGeom prst="rect">
            <a:avLst/>
          </a:prstGeom>
          <a:noFill/>
          <a:ln>
            <a:noFill/>
          </a:ln>
        </p:spPr>
        <p:txBody>
          <a:bodyPr wrap="none" rtlCol="0">
            <a:spAutoFit/>
          </a:bodyPr>
          <a:lstStyle/>
          <a:p>
            <a:r>
              <a:rPr lang="en-US" b="1" dirty="0">
                <a:solidFill>
                  <a:srgbClr val="FF0000"/>
                </a:solidFill>
              </a:rPr>
              <a:t>L</a:t>
            </a:r>
          </a:p>
        </p:txBody>
      </p:sp>
      <p:cxnSp>
        <p:nvCxnSpPr>
          <p:cNvPr id="248" name="Straight Connector 247">
            <a:extLst>
              <a:ext uri="{FF2B5EF4-FFF2-40B4-BE49-F238E27FC236}">
                <a16:creationId xmlns:a16="http://schemas.microsoft.com/office/drawing/2014/main" id="{3CF975CB-0B0A-42E7-A793-66524373E2FD}"/>
              </a:ext>
            </a:extLst>
          </p:cNvPr>
          <p:cNvCxnSpPr/>
          <p:nvPr/>
        </p:nvCxnSpPr>
        <p:spPr>
          <a:xfrm>
            <a:off x="24002" y="225043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995AEB2F-FFA2-4858-94E8-64C4CB4773D1}"/>
              </a:ext>
            </a:extLst>
          </p:cNvPr>
          <p:cNvCxnSpPr/>
          <p:nvPr/>
        </p:nvCxnSpPr>
        <p:spPr>
          <a:xfrm>
            <a:off x="108057" y="215515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id="{D0838EC2-B291-435D-8BD1-8E885B31F04E}"/>
              </a:ext>
            </a:extLst>
          </p:cNvPr>
          <p:cNvSpPr txBox="1"/>
          <p:nvPr/>
        </p:nvSpPr>
        <p:spPr>
          <a:xfrm>
            <a:off x="41284" y="1999720"/>
            <a:ext cx="314510" cy="369332"/>
          </a:xfrm>
          <a:prstGeom prst="rect">
            <a:avLst/>
          </a:prstGeom>
          <a:noFill/>
          <a:ln>
            <a:noFill/>
          </a:ln>
        </p:spPr>
        <p:txBody>
          <a:bodyPr wrap="none" rtlCol="0">
            <a:spAutoFit/>
          </a:bodyPr>
          <a:lstStyle/>
          <a:p>
            <a:r>
              <a:rPr lang="en-US" b="1" dirty="0">
                <a:solidFill>
                  <a:srgbClr val="FF0000"/>
                </a:solidFill>
              </a:rPr>
              <a:t>R</a:t>
            </a:r>
          </a:p>
        </p:txBody>
      </p:sp>
      <p:sp>
        <p:nvSpPr>
          <p:cNvPr id="237" name="Title 1">
            <a:extLst>
              <a:ext uri="{FF2B5EF4-FFF2-40B4-BE49-F238E27FC236}">
                <a16:creationId xmlns:a16="http://schemas.microsoft.com/office/drawing/2014/main" id="{1AF215A7-1FC8-4CFE-A966-7F96448CD162}"/>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Dominating and dominated areas in 4D become inclusions between pairs of </a:t>
            </a:r>
          </a:p>
          <a:p>
            <a:r>
              <a:rPr lang="en-US" sz="1800" dirty="0"/>
              <a:t>areas above contour lines - </a:t>
            </a:r>
          </a:p>
          <a:p>
            <a:r>
              <a:rPr lang="en-US" sz="1800" dirty="0"/>
              <a:t>Both areas must be in inclusion. See also </a:t>
            </a:r>
            <a:r>
              <a:rPr lang="en-US" sz="1800" b="1" dirty="0">
                <a:solidFill>
                  <a:srgbClr val="00B050"/>
                </a:solidFill>
              </a:rPr>
              <a:t>D</a:t>
            </a:r>
            <a:r>
              <a:rPr lang="en-US" sz="1800" dirty="0"/>
              <a:t>’s cl’s in </a:t>
            </a:r>
          </a:p>
          <a:p>
            <a:r>
              <a:rPr lang="en-US" sz="1800" dirty="0"/>
              <a:t>light red and light blue</a:t>
            </a:r>
          </a:p>
        </p:txBody>
      </p:sp>
      <p:sp>
        <p:nvSpPr>
          <p:cNvPr id="251" name="TextBox 250">
            <a:extLst>
              <a:ext uri="{FF2B5EF4-FFF2-40B4-BE49-F238E27FC236}">
                <a16:creationId xmlns:a16="http://schemas.microsoft.com/office/drawing/2014/main" id="{0FD0AED2-547C-4B62-B7FC-C28860CB6616}"/>
              </a:ext>
            </a:extLst>
          </p:cNvPr>
          <p:cNvSpPr txBox="1"/>
          <p:nvPr/>
        </p:nvSpPr>
        <p:spPr>
          <a:xfrm>
            <a:off x="257770" y="3366463"/>
            <a:ext cx="886781" cy="369332"/>
          </a:xfrm>
          <a:prstGeom prst="rect">
            <a:avLst/>
          </a:prstGeom>
          <a:noFill/>
          <a:ln w="28575">
            <a:solidFill>
              <a:srgbClr val="00B050"/>
            </a:solidFill>
          </a:ln>
        </p:spPr>
        <p:txBody>
          <a:bodyPr wrap="none" rtlCol="0">
            <a:spAutoFit/>
          </a:bodyPr>
          <a:lstStyle/>
          <a:p>
            <a:r>
              <a:rPr lang="en-US" dirty="0">
                <a:solidFill>
                  <a:srgbClr val="00B050"/>
                </a:solidFill>
              </a:rPr>
              <a:t>4Dcl0.6</a:t>
            </a:r>
          </a:p>
        </p:txBody>
      </p:sp>
      <p:sp>
        <p:nvSpPr>
          <p:cNvPr id="252" name="TextBox 251">
            <a:extLst>
              <a:ext uri="{FF2B5EF4-FFF2-40B4-BE49-F238E27FC236}">
                <a16:creationId xmlns:a16="http://schemas.microsoft.com/office/drawing/2014/main" id="{FFC95712-D632-4910-A5F0-16E8701E7BE5}"/>
              </a:ext>
            </a:extLst>
          </p:cNvPr>
          <p:cNvSpPr txBox="1"/>
          <p:nvPr/>
        </p:nvSpPr>
        <p:spPr>
          <a:xfrm>
            <a:off x="343058" y="4022203"/>
            <a:ext cx="886781" cy="369332"/>
          </a:xfrm>
          <a:prstGeom prst="rect">
            <a:avLst/>
          </a:prstGeom>
          <a:noFill/>
          <a:ln w="6350">
            <a:solidFill>
              <a:srgbClr val="00B050"/>
            </a:solidFill>
            <a:prstDash val="dash"/>
          </a:ln>
        </p:spPr>
        <p:txBody>
          <a:bodyPr wrap="none" rtlCol="0">
            <a:spAutoFit/>
          </a:bodyPr>
          <a:lstStyle/>
          <a:p>
            <a:r>
              <a:rPr lang="en-US" dirty="0">
                <a:solidFill>
                  <a:srgbClr val="00B050"/>
                </a:solidFill>
              </a:rPr>
              <a:t>4Dcl0.8</a:t>
            </a:r>
          </a:p>
        </p:txBody>
      </p:sp>
      <p:sp>
        <p:nvSpPr>
          <p:cNvPr id="253" name="Rectangle 252">
            <a:extLst>
              <a:ext uri="{FF2B5EF4-FFF2-40B4-BE49-F238E27FC236}">
                <a16:creationId xmlns:a16="http://schemas.microsoft.com/office/drawing/2014/main" id="{D4DA2673-B32C-47AA-A7B1-2F60A8995366}"/>
              </a:ext>
            </a:extLst>
          </p:cNvPr>
          <p:cNvSpPr/>
          <p:nvPr/>
        </p:nvSpPr>
        <p:spPr>
          <a:xfrm rot="2722719">
            <a:off x="1235551" y="1719168"/>
            <a:ext cx="2116812" cy="1369202"/>
          </a:xfrm>
          <a:prstGeom prst="rect">
            <a:avLst/>
          </a:prstGeom>
          <a:solidFill>
            <a:srgbClr val="FF7C80">
              <a:alpha val="23000"/>
            </a:srgbClr>
          </a:solidFill>
          <a:ln>
            <a:solidFill>
              <a:srgbClr val="FF7C8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 name="Straight Connector 253">
            <a:extLst>
              <a:ext uri="{FF2B5EF4-FFF2-40B4-BE49-F238E27FC236}">
                <a16:creationId xmlns:a16="http://schemas.microsoft.com/office/drawing/2014/main" id="{150475A8-4737-4573-A32E-FFE8C7FAA179}"/>
              </a:ext>
            </a:extLst>
          </p:cNvPr>
          <p:cNvCxnSpPr/>
          <p:nvPr/>
        </p:nvCxnSpPr>
        <p:spPr>
          <a:xfrm>
            <a:off x="5482167" y="1780280"/>
            <a:ext cx="1977743" cy="2351107"/>
          </a:xfrm>
          <a:prstGeom prst="line">
            <a:avLst/>
          </a:prstGeom>
          <a:ln w="28575">
            <a:solidFill>
              <a:srgbClr val="FF7C80"/>
            </a:solidFill>
            <a:prstDash val="lgDashDot"/>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071BDC0-D448-4642-B2FA-F10461AA7735}"/>
              </a:ext>
            </a:extLst>
          </p:cNvPr>
          <p:cNvCxnSpPr/>
          <p:nvPr/>
        </p:nvCxnSpPr>
        <p:spPr>
          <a:xfrm>
            <a:off x="7429821" y="4102349"/>
            <a:ext cx="0" cy="377527"/>
          </a:xfrm>
          <a:prstGeom prst="line">
            <a:avLst/>
          </a:prstGeom>
          <a:ln w="28575">
            <a:solidFill>
              <a:srgbClr val="FF7C80"/>
            </a:solidFill>
            <a:prstDash val="lgDashDot"/>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5650ECDC-7E77-4131-B327-C05DCAB49336}"/>
              </a:ext>
            </a:extLst>
          </p:cNvPr>
          <p:cNvCxnSpPr/>
          <p:nvPr/>
        </p:nvCxnSpPr>
        <p:spPr>
          <a:xfrm>
            <a:off x="8305800" y="1143000"/>
            <a:ext cx="0" cy="827808"/>
          </a:xfrm>
          <a:prstGeom prst="line">
            <a:avLst/>
          </a:prstGeom>
          <a:ln w="28575">
            <a:solidFill>
              <a:srgbClr val="00B0F0"/>
            </a:solidFill>
            <a:prstDash val="lgDashDot"/>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06CF84F9-FB66-4D6D-91C3-E93CBFF71494}"/>
              </a:ext>
            </a:extLst>
          </p:cNvPr>
          <p:cNvCxnSpPr/>
          <p:nvPr/>
        </p:nvCxnSpPr>
        <p:spPr>
          <a:xfrm>
            <a:off x="8305800" y="1965077"/>
            <a:ext cx="429209" cy="699049"/>
          </a:xfrm>
          <a:prstGeom prst="line">
            <a:avLst/>
          </a:prstGeom>
          <a:ln w="28575">
            <a:solidFill>
              <a:srgbClr val="00B0F0"/>
            </a:solidFill>
            <a:prstDash val="lgDashDot"/>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id="{81F2343F-8784-4D6E-85A8-36391DA35E5A}"/>
              </a:ext>
            </a:extLst>
          </p:cNvPr>
          <p:cNvSpPr txBox="1"/>
          <p:nvPr/>
        </p:nvSpPr>
        <p:spPr>
          <a:xfrm>
            <a:off x="2303437" y="3416379"/>
            <a:ext cx="314510" cy="338554"/>
          </a:xfrm>
          <a:prstGeom prst="rect">
            <a:avLst/>
          </a:prstGeom>
          <a:noFill/>
          <a:ln>
            <a:noFill/>
          </a:ln>
        </p:spPr>
        <p:txBody>
          <a:bodyPr wrap="none" rtlCol="0">
            <a:spAutoFit/>
          </a:bodyPr>
          <a:lstStyle/>
          <a:p>
            <a:r>
              <a:rPr lang="en-US" sz="1600" b="1" dirty="0">
                <a:solidFill>
                  <a:srgbClr val="00B050"/>
                </a:solidFill>
              </a:rPr>
              <a:t>D</a:t>
            </a:r>
          </a:p>
        </p:txBody>
      </p:sp>
      <p:sp>
        <p:nvSpPr>
          <p:cNvPr id="2" name="Oval 1">
            <a:extLst>
              <a:ext uri="{FF2B5EF4-FFF2-40B4-BE49-F238E27FC236}">
                <a16:creationId xmlns:a16="http://schemas.microsoft.com/office/drawing/2014/main" id="{516F3670-182B-F43B-3A96-03164130015A}"/>
              </a:ext>
            </a:extLst>
          </p:cNvPr>
          <p:cNvSpPr/>
          <p:nvPr/>
        </p:nvSpPr>
        <p:spPr>
          <a:xfrm>
            <a:off x="8665422" y="1095039"/>
            <a:ext cx="145472" cy="110945"/>
          </a:xfrm>
          <a:prstGeom prst="ellipse">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CC9AE9F-A5BE-83D6-0C56-11E1F5EDE85A}"/>
              </a:ext>
            </a:extLst>
          </p:cNvPr>
          <p:cNvSpPr/>
          <p:nvPr/>
        </p:nvSpPr>
        <p:spPr>
          <a:xfrm>
            <a:off x="8666582" y="1892458"/>
            <a:ext cx="145472" cy="110945"/>
          </a:xfrm>
          <a:prstGeom prst="ellipse">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E7AF3B0-B09F-5B28-FFDD-9277CE18B20B}"/>
              </a:ext>
            </a:extLst>
          </p:cNvPr>
          <p:cNvSpPr/>
          <p:nvPr/>
        </p:nvSpPr>
        <p:spPr>
          <a:xfrm>
            <a:off x="5345842" y="4041681"/>
            <a:ext cx="145472" cy="1109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515B9A4-3860-E331-0249-ECD05977D760}"/>
              </a:ext>
            </a:extLst>
          </p:cNvPr>
          <p:cNvSpPr/>
          <p:nvPr/>
        </p:nvSpPr>
        <p:spPr>
          <a:xfrm>
            <a:off x="5348072" y="4428806"/>
            <a:ext cx="145472" cy="1109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196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18</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Representation+</a:t>
            </a:r>
            <a:endParaRPr lang="en-US" dirty="0"/>
          </a:p>
        </p:txBody>
      </p:sp>
      <p:cxnSp>
        <p:nvCxnSpPr>
          <p:cNvPr id="90" name="Straight Connector 89"/>
          <p:cNvCxnSpPr/>
          <p:nvPr/>
        </p:nvCxnSpPr>
        <p:spPr>
          <a:xfrm>
            <a:off x="2802118" y="2952716"/>
            <a:ext cx="16968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77518" y="2857437"/>
            <a:ext cx="9427" cy="19056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759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flipV="1">
            <a:off x="3723129" y="2826916"/>
            <a:ext cx="1676401" cy="167640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370330" y="2826917"/>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723130" y="2837305"/>
            <a:ext cx="5029200" cy="0"/>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70330" y="1150517"/>
            <a:ext cx="16764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46730" y="28269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045741" y="2151506"/>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46730" y="1150517"/>
            <a:ext cx="1676399" cy="16763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0330" y="2826916"/>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46729" y="1150517"/>
            <a:ext cx="0" cy="33528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6865" y="1181673"/>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3388" y="1507272"/>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70326" y="1829376"/>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7252" y="2158423"/>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3396" y="2487470"/>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6857" y="3145564"/>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3392" y="3474611"/>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80709" y="3803658"/>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6853" y="4132705"/>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3388" y="4461752"/>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30546" y="2490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385179" y="1825921"/>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714226" y="1489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208532" y="1971394"/>
            <a:ext cx="3352800" cy="33528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897799" y="1309832"/>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544505" y="16423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723126" y="4815055"/>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855238" y="2324688"/>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540043" y="2664126"/>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04228" y="115397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067019" y="115050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880977"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893354" y="115744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411193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719665" y="1981778"/>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77232" y="2255392"/>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415331" y="1597294"/>
            <a:ext cx="2831535" cy="5784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872535" y="2774359"/>
            <a:ext cx="2831535" cy="57844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879461" y="3142088"/>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22730" y="1323699"/>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95912" y="15072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869094" y="16596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031885" y="1832854"/>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205067" y="1985254"/>
            <a:ext cx="1676400" cy="16764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367858" y="2148045"/>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520258" y="2310836"/>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693440" y="24736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877013" y="26260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129832" y="3306634"/>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205232" y="3211355"/>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795839" y="3310095"/>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871239" y="3214816"/>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422257" y="1240536"/>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401475" y="1905559"/>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633542" y="2553266"/>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6778" y="3450353"/>
            <a:ext cx="2831535" cy="5784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893313" y="3789791"/>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19444" y="2319495"/>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94844" y="2224216"/>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823555" y="230910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898955" y="221382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115978" y="2658935"/>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191378" y="2563656"/>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133295" y="2998373"/>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208695" y="2903094"/>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140221" y="1986990"/>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215621" y="1891711"/>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147147" y="3646073"/>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222547" y="3550794"/>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795840" y="1990455"/>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871240" y="1895176"/>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802766" y="2652014"/>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878166" y="2556735"/>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799301" y="363568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874701" y="354041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80717" y="1805146"/>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80693" y="2895600"/>
            <a:ext cx="2831535" cy="578441"/>
          </a:xfrm>
          <a:prstGeom prst="line">
            <a:avLst/>
          </a:prstGeom>
          <a:ln w="31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463559" y="3659850"/>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538959" y="3564571"/>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2303437" y="3416379"/>
            <a:ext cx="314510" cy="338554"/>
          </a:xfrm>
          <a:prstGeom prst="rect">
            <a:avLst/>
          </a:prstGeom>
          <a:noFill/>
          <a:ln>
            <a:noFill/>
          </a:ln>
        </p:spPr>
        <p:txBody>
          <a:bodyPr wrap="none" rtlCol="0">
            <a:spAutoFit/>
          </a:bodyPr>
          <a:lstStyle/>
          <a:p>
            <a:r>
              <a:rPr lang="en-US" sz="1600" b="1" dirty="0">
                <a:solidFill>
                  <a:srgbClr val="00B050"/>
                </a:solidFill>
              </a:rPr>
              <a:t>D</a:t>
            </a:r>
          </a:p>
        </p:txBody>
      </p:sp>
      <p:cxnSp>
        <p:nvCxnSpPr>
          <p:cNvPr id="130" name="Straight Connector 129"/>
          <p:cNvCxnSpPr/>
          <p:nvPr/>
        </p:nvCxnSpPr>
        <p:spPr>
          <a:xfrm>
            <a:off x="8418160" y="222609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493560" y="213082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8267329" y="1965077"/>
            <a:ext cx="513282" cy="338554"/>
          </a:xfrm>
          <a:prstGeom prst="rect">
            <a:avLst/>
          </a:prstGeom>
          <a:noFill/>
          <a:ln>
            <a:noFill/>
          </a:ln>
        </p:spPr>
        <p:txBody>
          <a:bodyPr wrap="none" rtlCol="0">
            <a:spAutoFit/>
          </a:bodyPr>
          <a:lstStyle/>
          <a:p>
            <a:r>
              <a:rPr lang="en-US" sz="1600" dirty="0">
                <a:solidFill>
                  <a:srgbClr val="0070C0"/>
                </a:solidFill>
              </a:rPr>
              <a:t>d .8</a:t>
            </a:r>
          </a:p>
        </p:txBody>
      </p:sp>
      <p:cxnSp>
        <p:nvCxnSpPr>
          <p:cNvPr id="133" name="Straight Connector 132"/>
          <p:cNvCxnSpPr/>
          <p:nvPr/>
        </p:nvCxnSpPr>
        <p:spPr>
          <a:xfrm>
            <a:off x="6782718" y="353910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858118" y="344382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6631887" y="3278082"/>
            <a:ext cx="292068" cy="338554"/>
          </a:xfrm>
          <a:prstGeom prst="rect">
            <a:avLst/>
          </a:prstGeom>
          <a:noFill/>
          <a:ln>
            <a:noFill/>
          </a:ln>
        </p:spPr>
        <p:txBody>
          <a:bodyPr wrap="none" rtlCol="0">
            <a:spAutoFit/>
          </a:bodyPr>
          <a:lstStyle/>
          <a:p>
            <a:r>
              <a:rPr lang="en-US" sz="1600" dirty="0">
                <a:solidFill>
                  <a:srgbClr val="FF0000"/>
                </a:solidFill>
              </a:rPr>
              <a:t>d</a:t>
            </a:r>
          </a:p>
        </p:txBody>
      </p:sp>
      <p:cxnSp>
        <p:nvCxnSpPr>
          <p:cNvPr id="136" name="Straight Connector 135"/>
          <p:cNvCxnSpPr/>
          <p:nvPr/>
        </p:nvCxnSpPr>
        <p:spPr>
          <a:xfrm>
            <a:off x="3817838" y="602204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893238" y="592676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3833263" y="5968840"/>
            <a:ext cx="292068" cy="338554"/>
          </a:xfrm>
          <a:prstGeom prst="rect">
            <a:avLst/>
          </a:prstGeom>
          <a:noFill/>
          <a:ln>
            <a:noFill/>
          </a:ln>
        </p:spPr>
        <p:txBody>
          <a:bodyPr wrap="none" rtlCol="0">
            <a:spAutoFit/>
          </a:bodyPr>
          <a:lstStyle/>
          <a:p>
            <a:r>
              <a:rPr lang="en-US" sz="1600" dirty="0">
                <a:solidFill>
                  <a:srgbClr val="0070C0"/>
                </a:solidFill>
              </a:rPr>
              <a:t>d</a:t>
            </a:r>
          </a:p>
        </p:txBody>
      </p:sp>
      <p:cxnSp>
        <p:nvCxnSpPr>
          <p:cNvPr id="139" name="Straight Connector 138"/>
          <p:cNvCxnSpPr/>
          <p:nvPr/>
        </p:nvCxnSpPr>
        <p:spPr>
          <a:xfrm>
            <a:off x="4340854" y="5505959"/>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416254" y="5410680"/>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396240" y="4472144"/>
            <a:ext cx="2502144" cy="1704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857581" y="4472144"/>
            <a:ext cx="2870254" cy="17041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3723127" y="1940227"/>
            <a:ext cx="1712065" cy="25319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3708066" y="1160905"/>
            <a:ext cx="1710900" cy="29787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98943"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126896" y="115051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451003"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003196" y="115051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726591" y="3443450"/>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716200" y="177049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297584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383206"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394589"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984101" y="5149211"/>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059501" y="5043542"/>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885430" y="116783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070891" y="4978571"/>
            <a:ext cx="292068" cy="338554"/>
          </a:xfrm>
          <a:prstGeom prst="rect">
            <a:avLst/>
          </a:prstGeom>
          <a:noFill/>
          <a:ln>
            <a:noFill/>
          </a:ln>
        </p:spPr>
        <p:txBody>
          <a:bodyPr wrap="none" rtlCol="0">
            <a:spAutoFit/>
          </a:bodyPr>
          <a:lstStyle/>
          <a:p>
            <a:r>
              <a:rPr lang="en-US" sz="1600" dirty="0">
                <a:solidFill>
                  <a:srgbClr val="FF0000"/>
                </a:solidFill>
              </a:rPr>
              <a:t>d</a:t>
            </a:r>
          </a:p>
        </p:txBody>
      </p:sp>
      <p:cxnSp>
        <p:nvCxnSpPr>
          <p:cNvPr id="21" name="Straight Connector 20"/>
          <p:cNvCxnSpPr/>
          <p:nvPr/>
        </p:nvCxnSpPr>
        <p:spPr>
          <a:xfrm>
            <a:off x="5891647" y="4104416"/>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394867" y="4100951"/>
            <a:ext cx="0" cy="37752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5406910" y="3543277"/>
            <a:ext cx="484737" cy="5611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413381" y="1770493"/>
            <a:ext cx="1977743" cy="235110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383206" y="1153970"/>
            <a:ext cx="1510148" cy="181668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7915012" y="2968917"/>
            <a:ext cx="832875" cy="1313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096000" y="115397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104026" y="1992151"/>
            <a:ext cx="1494917" cy="246960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6978952" y="1160896"/>
            <a:ext cx="0" cy="827808"/>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21067" y="1178213"/>
            <a:ext cx="0" cy="827808"/>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6978952" y="1965077"/>
            <a:ext cx="1472051" cy="251686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09053" y="1961606"/>
            <a:ext cx="818782" cy="1469702"/>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5399805" y="4100951"/>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8748880" y="1143575"/>
            <a:ext cx="0" cy="82780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963918" y="3143279"/>
            <a:ext cx="169682"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2039318" y="3048000"/>
            <a:ext cx="9427" cy="19056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733800" y="4118273"/>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733800" y="114300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7924800" y="4482668"/>
            <a:ext cx="832875" cy="1313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396240" y="4488874"/>
            <a:ext cx="484737" cy="692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8" name="TextBox 167"/>
              <p:cNvSpPr txBox="1"/>
              <p:nvPr/>
            </p:nvSpPr>
            <p:spPr>
              <a:xfrm>
                <a:off x="99695" y="95651"/>
                <a:ext cx="5271123" cy="7033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f>
                            <m:fPr>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num>
                            <m:den>
                              <m:r>
                                <a:rPr lang="en-US" b="0" i="1" smtClean="0">
                                  <a:solidFill>
                                    <a:srgbClr val="FF0000"/>
                                  </a:solidFill>
                                  <a:latin typeface="Cambria Math" panose="02040503050406030204" pitchFamily="18" charset="0"/>
                                </a:rPr>
                                <m:t>2</m:t>
                              </m:r>
                            </m:den>
                          </m:f>
                          <m:r>
                            <a:rPr lang="en-US" b="0" i="1" smtClean="0">
                              <a:latin typeface="Cambria Math" panose="02040503050406030204" pitchFamily="18" charset="0"/>
                            </a:rPr>
                            <m:t>+3∗</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3</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4</m:t>
                                  </m:r>
                                </m:sub>
                              </m:sSub>
                            </m:num>
                            <m:den>
                              <m:r>
                                <a:rPr lang="en-US" b="0" i="1" smtClean="0">
                                  <a:solidFill>
                                    <a:srgbClr val="0070C0"/>
                                  </a:solidFill>
                                  <a:latin typeface="Cambria Math" panose="02040503050406030204" pitchFamily="18" charset="0"/>
                                </a:rPr>
                                <m:t>3</m:t>
                              </m:r>
                            </m:den>
                          </m:f>
                        </m:num>
                        <m:den>
                          <m:r>
                            <a:rPr lang="en-US" b="0" i="1" smtClean="0">
                              <a:latin typeface="Cambria Math" panose="02040503050406030204" pitchFamily="18" charset="0"/>
                            </a:rPr>
                            <m:t>5</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1,2</m:t>
                              </m:r>
                            </m:sub>
                          </m:sSub>
                          <m:r>
                            <a:rPr lang="en-US" b="0" i="1" smtClean="0">
                              <a:latin typeface="Cambria Math" panose="02040503050406030204" pitchFamily="18" charset="0"/>
                            </a:rPr>
                            <m:t>+3∗</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3,4</m:t>
                              </m:r>
                            </m:sub>
                          </m:sSub>
                        </m:num>
                        <m:den>
                          <m:r>
                            <a:rPr lang="en-US" b="0" i="1" smtClean="0">
                              <a:latin typeface="Cambria Math" panose="02040503050406030204" pitchFamily="18" charset="0"/>
                            </a:rPr>
                            <m:t>5</m:t>
                          </m:r>
                        </m:den>
                      </m:f>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𝑧</m:t>
                      </m:r>
                    </m:oMath>
                  </m:oMathPara>
                </a14:m>
                <a:endParaRPr lang="en-US" dirty="0"/>
              </a:p>
            </p:txBody>
          </p:sp>
        </mc:Choice>
        <mc:Fallback xmlns="">
          <p:sp>
            <p:nvSpPr>
              <p:cNvPr id="168" name="TextBox 167"/>
              <p:cNvSpPr txBox="1">
                <a:spLocks noRot="1" noChangeAspect="1" noMove="1" noResize="1" noEditPoints="1" noAdjustHandles="1" noChangeArrowheads="1" noChangeShapeType="1" noTextEdit="1"/>
              </p:cNvSpPr>
              <p:nvPr/>
            </p:nvSpPr>
            <p:spPr>
              <a:xfrm>
                <a:off x="99695" y="95651"/>
                <a:ext cx="5271123" cy="703334"/>
              </a:xfrm>
              <a:prstGeom prst="rect">
                <a:avLst/>
              </a:prstGeom>
              <a:blipFill rotWithShape="0">
                <a:blip r:embed="rId2"/>
                <a:stretch>
                  <a:fillRect/>
                </a:stretch>
              </a:blipFill>
            </p:spPr>
            <p:txBody>
              <a:bodyPr/>
              <a:lstStyle/>
              <a:p>
                <a:r>
                  <a:rPr lang="en-US">
                    <a:noFill/>
                  </a:rPr>
                  <a:t> </a:t>
                </a:r>
              </a:p>
            </p:txBody>
          </p:sp>
        </mc:Fallback>
      </mc:AlternateContent>
      <p:sp>
        <p:nvSpPr>
          <p:cNvPr id="170" name="Title 1"/>
          <p:cNvSpPr txBox="1">
            <a:spLocks/>
          </p:cNvSpPr>
          <p:nvPr/>
        </p:nvSpPr>
        <p:spPr>
          <a:xfrm>
            <a:off x="5435192" y="65834"/>
            <a:ext cx="3708808" cy="917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4d points easy to depict&amp;compute</a:t>
            </a:r>
          </a:p>
        </p:txBody>
      </p:sp>
      <p:cxnSp>
        <p:nvCxnSpPr>
          <p:cNvPr id="175" name="Straight Connector 174"/>
          <p:cNvCxnSpPr/>
          <p:nvPr/>
        </p:nvCxnSpPr>
        <p:spPr>
          <a:xfrm>
            <a:off x="1963918" y="41338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2047973" y="40386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981200" y="14668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2065255" y="13716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981200" y="180971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2065255" y="171443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981200" y="211451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2065255" y="201923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1981200" y="249551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2065255" y="240023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981200" y="28384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2065255" y="27432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981200" y="348611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2065255" y="339083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1963918" y="379091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2047973" y="369563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5105400" y="773531"/>
            <a:ext cx="684803" cy="369332"/>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2</a:t>
            </a:r>
            <a:r>
              <a:rPr lang="en-US" dirty="0"/>
              <a:t>,</a:t>
            </a:r>
            <a:r>
              <a:rPr lang="en-US" dirty="0">
                <a:solidFill>
                  <a:srgbClr val="0070C0"/>
                </a:solidFill>
              </a:rPr>
              <a:t>D</a:t>
            </a:r>
            <a:r>
              <a:rPr lang="en-US" baseline="-25000" dirty="0">
                <a:solidFill>
                  <a:srgbClr val="0070C0"/>
                </a:solidFill>
              </a:rPr>
              <a:t>4</a:t>
            </a:r>
            <a:endParaRPr lang="en-US" dirty="0">
              <a:solidFill>
                <a:srgbClr val="0070C0"/>
              </a:solidFill>
            </a:endParaRPr>
          </a:p>
        </p:txBody>
      </p:sp>
      <p:sp>
        <p:nvSpPr>
          <p:cNvPr id="201" name="TextBox 200"/>
          <p:cNvSpPr txBox="1"/>
          <p:nvPr/>
        </p:nvSpPr>
        <p:spPr>
          <a:xfrm>
            <a:off x="8711588" y="4126468"/>
            <a:ext cx="405880" cy="646331"/>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1</a:t>
            </a:r>
          </a:p>
          <a:p>
            <a:r>
              <a:rPr lang="en-US" dirty="0">
                <a:solidFill>
                  <a:srgbClr val="0070C0"/>
                </a:solidFill>
              </a:rPr>
              <a:t>D</a:t>
            </a:r>
            <a:r>
              <a:rPr lang="en-US" baseline="-25000" dirty="0">
                <a:solidFill>
                  <a:srgbClr val="0070C0"/>
                </a:solidFill>
              </a:rPr>
              <a:t>3</a:t>
            </a:r>
            <a:endParaRPr lang="en-US" dirty="0">
              <a:solidFill>
                <a:srgbClr val="0070C0"/>
              </a:solidFill>
            </a:endParaRPr>
          </a:p>
        </p:txBody>
      </p:sp>
      <p:sp>
        <p:nvSpPr>
          <p:cNvPr id="203" name="TextBox 202"/>
          <p:cNvSpPr txBox="1"/>
          <p:nvPr/>
        </p:nvSpPr>
        <p:spPr>
          <a:xfrm>
            <a:off x="5105400" y="6059269"/>
            <a:ext cx="598241"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1</a:t>
            </a:r>
            <a:r>
              <a:rPr lang="en-US" dirty="0"/>
              <a:t>,</a:t>
            </a:r>
            <a:r>
              <a:rPr lang="en-US" dirty="0">
                <a:solidFill>
                  <a:srgbClr val="0070C0"/>
                </a:solidFill>
              </a:rPr>
              <a:t>x</a:t>
            </a:r>
            <a:r>
              <a:rPr lang="en-US" baseline="-25000" dirty="0">
                <a:solidFill>
                  <a:srgbClr val="0070C0"/>
                </a:solidFill>
              </a:rPr>
              <a:t>3</a:t>
            </a:r>
          </a:p>
        </p:txBody>
      </p:sp>
      <p:sp>
        <p:nvSpPr>
          <p:cNvPr id="204" name="TextBox 203"/>
          <p:cNvSpPr txBox="1"/>
          <p:nvPr/>
        </p:nvSpPr>
        <p:spPr>
          <a:xfrm>
            <a:off x="3429000" y="4174804"/>
            <a:ext cx="362600" cy="646331"/>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2</a:t>
            </a:r>
          </a:p>
          <a:p>
            <a:r>
              <a:rPr lang="en-US" dirty="0">
                <a:solidFill>
                  <a:srgbClr val="0070C0"/>
                </a:solidFill>
              </a:rPr>
              <a:t>x</a:t>
            </a:r>
            <a:r>
              <a:rPr lang="en-US" baseline="-25000" dirty="0">
                <a:solidFill>
                  <a:srgbClr val="0070C0"/>
                </a:solidFill>
              </a:rPr>
              <a:t>4</a:t>
            </a:r>
            <a:endParaRPr lang="en-US" dirty="0">
              <a:solidFill>
                <a:srgbClr val="0070C0"/>
              </a:solidFill>
            </a:endParaRPr>
          </a:p>
        </p:txBody>
      </p:sp>
      <p:cxnSp>
        <p:nvCxnSpPr>
          <p:cNvPr id="205" name="Straight Arrow Connector 204"/>
          <p:cNvCxnSpPr/>
          <p:nvPr/>
        </p:nvCxnSpPr>
        <p:spPr>
          <a:xfrm flipH="1">
            <a:off x="35052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8" name="Date Placeholder 3">
            <a:extLst>
              <a:ext uri="{FF2B5EF4-FFF2-40B4-BE49-F238E27FC236}">
                <a16:creationId xmlns:a16="http://schemas.microsoft.com/office/drawing/2014/main" id="{1918F0C9-EB8B-4DA3-9EC1-909E38CE9527}"/>
              </a:ext>
            </a:extLst>
          </p:cNvPr>
          <p:cNvSpPr>
            <a:spLocks noGrp="1"/>
          </p:cNvSpPr>
          <p:nvPr>
            <p:ph type="dt" sz="half" idx="10"/>
          </p:nvPr>
        </p:nvSpPr>
        <p:spPr>
          <a:xfrm>
            <a:off x="628650" y="6356351"/>
            <a:ext cx="2057400" cy="365125"/>
          </a:xfrm>
        </p:spPr>
        <p:txBody>
          <a:bodyPr/>
          <a:lstStyle/>
          <a:p>
            <a:r>
              <a:rPr lang="en-US"/>
              <a:t>NDBI021 User Preferences Lecture 1 - Peter Vojtáš</a:t>
            </a:r>
            <a:endParaRPr lang="en-US" dirty="0"/>
          </a:p>
        </p:txBody>
      </p:sp>
      <p:cxnSp>
        <p:nvCxnSpPr>
          <p:cNvPr id="209" name="Straight Connector 208">
            <a:extLst>
              <a:ext uri="{FF2B5EF4-FFF2-40B4-BE49-F238E27FC236}">
                <a16:creationId xmlns:a16="http://schemas.microsoft.com/office/drawing/2014/main" id="{16F3E91C-1B4D-44E7-9350-73C4F7BF9C3D}"/>
              </a:ext>
            </a:extLst>
          </p:cNvPr>
          <p:cNvCxnSpPr/>
          <p:nvPr/>
        </p:nvCxnSpPr>
        <p:spPr>
          <a:xfrm>
            <a:off x="147356" y="112831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40AE6F1-3DE0-4F37-ABFB-066B1689F44C}"/>
              </a:ext>
            </a:extLst>
          </p:cNvPr>
          <p:cNvCxnSpPr/>
          <p:nvPr/>
        </p:nvCxnSpPr>
        <p:spPr>
          <a:xfrm>
            <a:off x="231411" y="103304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4FCBE52D-D461-4A28-8F39-EDA13E4B98B8}"/>
              </a:ext>
            </a:extLst>
          </p:cNvPr>
          <p:cNvSpPr txBox="1"/>
          <p:nvPr/>
        </p:nvSpPr>
        <p:spPr>
          <a:xfrm>
            <a:off x="12238" y="865939"/>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212" name="Straight Connector 211">
            <a:extLst>
              <a:ext uri="{FF2B5EF4-FFF2-40B4-BE49-F238E27FC236}">
                <a16:creationId xmlns:a16="http://schemas.microsoft.com/office/drawing/2014/main" id="{D11D912A-548E-4E00-B232-37873C6C6749}"/>
              </a:ext>
            </a:extLst>
          </p:cNvPr>
          <p:cNvCxnSpPr/>
          <p:nvPr/>
        </p:nvCxnSpPr>
        <p:spPr>
          <a:xfrm>
            <a:off x="43873" y="151718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FBD206F8-8555-4D74-96B0-BAC0FF4D7685}"/>
              </a:ext>
            </a:extLst>
          </p:cNvPr>
          <p:cNvCxnSpPr/>
          <p:nvPr/>
        </p:nvCxnSpPr>
        <p:spPr>
          <a:xfrm>
            <a:off x="127928" y="142190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7A557CC9-451C-4BEA-BD69-FD44DAEF37FD}"/>
              </a:ext>
            </a:extLst>
          </p:cNvPr>
          <p:cNvSpPr txBox="1"/>
          <p:nvPr/>
        </p:nvSpPr>
        <p:spPr>
          <a:xfrm>
            <a:off x="83505" y="1254805"/>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215" name="Straight Connector 214">
            <a:extLst>
              <a:ext uri="{FF2B5EF4-FFF2-40B4-BE49-F238E27FC236}">
                <a16:creationId xmlns:a16="http://schemas.microsoft.com/office/drawing/2014/main" id="{76D3AC85-775A-4A13-9E0C-6A1982A476F0}"/>
              </a:ext>
            </a:extLst>
          </p:cNvPr>
          <p:cNvCxnSpPr/>
          <p:nvPr/>
        </p:nvCxnSpPr>
        <p:spPr>
          <a:xfrm>
            <a:off x="151201" y="191056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07C5F900-7DC1-4436-A3F0-73ADD66BF4E5}"/>
              </a:ext>
            </a:extLst>
          </p:cNvPr>
          <p:cNvCxnSpPr/>
          <p:nvPr/>
        </p:nvCxnSpPr>
        <p:spPr>
          <a:xfrm>
            <a:off x="235256" y="181528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a16="http://schemas.microsoft.com/office/drawing/2014/main" id="{09CB01E8-602C-4008-96AA-5C0D418600EF}"/>
              </a:ext>
            </a:extLst>
          </p:cNvPr>
          <p:cNvSpPr txBox="1"/>
          <p:nvPr/>
        </p:nvSpPr>
        <p:spPr>
          <a:xfrm>
            <a:off x="16083" y="1648188"/>
            <a:ext cx="282450" cy="369332"/>
          </a:xfrm>
          <a:prstGeom prst="rect">
            <a:avLst/>
          </a:prstGeom>
          <a:noFill/>
          <a:ln>
            <a:noFill/>
          </a:ln>
        </p:spPr>
        <p:txBody>
          <a:bodyPr wrap="none" rtlCol="0">
            <a:spAutoFit/>
          </a:bodyPr>
          <a:lstStyle/>
          <a:p>
            <a:r>
              <a:rPr lang="en-US" b="1" dirty="0">
                <a:solidFill>
                  <a:srgbClr val="FF0000"/>
                </a:solidFill>
              </a:rPr>
              <a:t>L</a:t>
            </a:r>
          </a:p>
        </p:txBody>
      </p:sp>
      <p:cxnSp>
        <p:nvCxnSpPr>
          <p:cNvPr id="218" name="Straight Connector 217">
            <a:extLst>
              <a:ext uri="{FF2B5EF4-FFF2-40B4-BE49-F238E27FC236}">
                <a16:creationId xmlns:a16="http://schemas.microsoft.com/office/drawing/2014/main" id="{FBF03B86-25E1-4AA8-B64E-DD59260FE6B2}"/>
              </a:ext>
            </a:extLst>
          </p:cNvPr>
          <p:cNvCxnSpPr/>
          <p:nvPr/>
        </p:nvCxnSpPr>
        <p:spPr>
          <a:xfrm>
            <a:off x="24002" y="225043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C61FB6A3-175C-48E5-8F27-BED39DCB2EFE}"/>
              </a:ext>
            </a:extLst>
          </p:cNvPr>
          <p:cNvCxnSpPr/>
          <p:nvPr/>
        </p:nvCxnSpPr>
        <p:spPr>
          <a:xfrm>
            <a:off x="108057" y="215515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id="{350776E3-5327-415C-863A-A02528E25DD8}"/>
              </a:ext>
            </a:extLst>
          </p:cNvPr>
          <p:cNvSpPr txBox="1"/>
          <p:nvPr/>
        </p:nvSpPr>
        <p:spPr>
          <a:xfrm>
            <a:off x="41284" y="1999720"/>
            <a:ext cx="314510" cy="369332"/>
          </a:xfrm>
          <a:prstGeom prst="rect">
            <a:avLst/>
          </a:prstGeom>
          <a:noFill/>
          <a:ln>
            <a:noFill/>
          </a:ln>
        </p:spPr>
        <p:txBody>
          <a:bodyPr wrap="none" rtlCol="0">
            <a:spAutoFit/>
          </a:bodyPr>
          <a:lstStyle/>
          <a:p>
            <a:r>
              <a:rPr lang="en-US" b="1" dirty="0">
                <a:solidFill>
                  <a:srgbClr val="FF0000"/>
                </a:solidFill>
              </a:rPr>
              <a:t>R</a:t>
            </a:r>
          </a:p>
        </p:txBody>
      </p:sp>
      <p:sp>
        <p:nvSpPr>
          <p:cNvPr id="202" name="Title 1">
            <a:extLst>
              <a:ext uri="{FF2B5EF4-FFF2-40B4-BE49-F238E27FC236}">
                <a16:creationId xmlns:a16="http://schemas.microsoft.com/office/drawing/2014/main" id="{FD4AB41A-C69F-4880-985E-BB05B5F8E6CD}"/>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This is a template for you future solutions</a:t>
            </a:r>
          </a:p>
          <a:p>
            <a:r>
              <a:rPr lang="en-US" sz="1800" dirty="0"/>
              <a:t>      4D points have coordinates multiples of 0.1 and 4D contour lines are also multiples of 0.1. </a:t>
            </a:r>
          </a:p>
          <a:p>
            <a:r>
              <a:rPr lang="en-US" sz="1800" dirty="0"/>
              <a:t> </a:t>
            </a:r>
          </a:p>
        </p:txBody>
      </p:sp>
    </p:spTree>
    <p:extLst>
      <p:ext uri="{BB962C8B-B14F-4D97-AF65-F5344CB8AC3E}">
        <p14:creationId xmlns:p14="http://schemas.microsoft.com/office/powerpoint/2010/main" val="192339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457950" y="6501825"/>
            <a:ext cx="2057400" cy="365125"/>
          </a:xfrm>
        </p:spPr>
        <p:txBody>
          <a:bodyPr/>
          <a:lstStyle/>
          <a:p>
            <a:fld id="{E878474B-3C26-4CAC-BCD0-BD76A022A630}" type="slidenum">
              <a:rPr lang="en-US" smtClean="0"/>
              <a:pPr/>
              <a:t>19</a:t>
            </a:fld>
            <a:endParaRPr lang="en-US" dirty="0"/>
          </a:p>
        </p:txBody>
      </p:sp>
      <p:sp>
        <p:nvSpPr>
          <p:cNvPr id="6" name="Footer Placeholder 5"/>
          <p:cNvSpPr>
            <a:spLocks noGrp="1"/>
          </p:cNvSpPr>
          <p:nvPr>
            <p:ph type="ftr" sz="quarter" idx="11"/>
          </p:nvPr>
        </p:nvSpPr>
        <p:spPr>
          <a:xfrm>
            <a:off x="3028950" y="6491434"/>
            <a:ext cx="3086100" cy="365125"/>
          </a:xfrm>
        </p:spPr>
        <p:txBody>
          <a:bodyPr/>
          <a:lstStyle/>
          <a:p>
            <a:r>
              <a:rPr lang="en-US"/>
              <a:t>Representation+</a:t>
            </a:r>
            <a:endParaRPr lang="en-US" dirty="0"/>
          </a:p>
        </p:txBody>
      </p:sp>
      <p:cxnSp>
        <p:nvCxnSpPr>
          <p:cNvPr id="90" name="Straight Connector 89"/>
          <p:cNvCxnSpPr/>
          <p:nvPr/>
        </p:nvCxnSpPr>
        <p:spPr>
          <a:xfrm>
            <a:off x="2802118" y="2952716"/>
            <a:ext cx="16968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77518" y="2857437"/>
            <a:ext cx="9427" cy="19056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759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23130" y="4472144"/>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9530" y="1150517"/>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23130" y="1150517"/>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23130" y="1150517"/>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flipV="1">
            <a:off x="3723129" y="2826916"/>
            <a:ext cx="1676401" cy="167640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370330" y="2826917"/>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723130" y="2837305"/>
            <a:ext cx="5029200" cy="0"/>
          </a:xfrm>
          <a:prstGeom prst="line">
            <a:avLst/>
          </a:prstGeom>
          <a:ln>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70330" y="1150517"/>
            <a:ext cx="16764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46730" y="28269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23130" y="45033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045741" y="2151506"/>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46730" y="1150517"/>
            <a:ext cx="1676399" cy="16763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70330" y="2826916"/>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46729" y="1150517"/>
            <a:ext cx="0" cy="33528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6865" y="1181673"/>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3388" y="1507272"/>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70326" y="1829376"/>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7252" y="2158423"/>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3396" y="2487470"/>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6857" y="3145564"/>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3392" y="3474611"/>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80709" y="3803658"/>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6853" y="4132705"/>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3388" y="4461752"/>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730546" y="2490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385179" y="1825921"/>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714226" y="1489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208532" y="1971394"/>
            <a:ext cx="3352800" cy="33528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9665" y="5341531"/>
            <a:ext cx="5029200" cy="0"/>
          </a:xfrm>
          <a:prstGeom prst="line">
            <a:avLst/>
          </a:prstGeom>
          <a:ln>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897799" y="1309832"/>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544505" y="16423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716200" y="4641873"/>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723126" y="4815055"/>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19661" y="498823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16196" y="5161419"/>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26591" y="5504322"/>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23126" y="5677504"/>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19661" y="5850686"/>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716196" y="6013477"/>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733513" y="6176268"/>
            <a:ext cx="5029200" cy="0"/>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855238" y="2324688"/>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540043" y="2664126"/>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50591" y="1147052"/>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85918"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9100" y="116090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211500"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84682" y="1153974"/>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57864" y="1160900"/>
            <a:ext cx="0" cy="50292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31046" y="115743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250591" y="171115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067019" y="1150505"/>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880977" y="1164369"/>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893354" y="115744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19665" y="411193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719665" y="1981778"/>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77232" y="2255392"/>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415331" y="1597294"/>
            <a:ext cx="2831535" cy="5784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872535" y="2774359"/>
            <a:ext cx="2831535" cy="57844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879461" y="3142088"/>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22730" y="1323699"/>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95912" y="15072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869094" y="16596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031885" y="1832854"/>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205067" y="1985254"/>
            <a:ext cx="1676400" cy="16764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367858" y="2148045"/>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520258" y="2310836"/>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693440" y="24736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877013" y="26260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129832" y="3306634"/>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205232" y="3211355"/>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795839" y="3310095"/>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871239" y="3214816"/>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422257" y="1240536"/>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401475" y="1905559"/>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633542" y="2553266"/>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6778" y="3450353"/>
            <a:ext cx="2831535" cy="5784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893313" y="3789791"/>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19444" y="2319495"/>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94844" y="2224216"/>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823555" y="230910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898955" y="221382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115978" y="2658935"/>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191378" y="2563656"/>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133295" y="2998373"/>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208695" y="2903094"/>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140221" y="1986990"/>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215621" y="1891711"/>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147147" y="3646073"/>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222547" y="3550794"/>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795840" y="1990455"/>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871240" y="1895176"/>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802766" y="2652014"/>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878166" y="2556735"/>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799301" y="363568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874701" y="354041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19652" y="3796730"/>
            <a:ext cx="1679878" cy="1704104"/>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33508" y="4655721"/>
            <a:ext cx="1672947" cy="84164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510839" y="4624544"/>
            <a:ext cx="1679878" cy="1704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730043" y="5660178"/>
            <a:ext cx="1672947" cy="841647"/>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740434" y="5161415"/>
            <a:ext cx="1672947" cy="841647"/>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414848" y="4489460"/>
            <a:ext cx="1679878" cy="170410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80717" y="1805146"/>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80693" y="2895600"/>
            <a:ext cx="2831535" cy="578441"/>
          </a:xfrm>
          <a:prstGeom prst="line">
            <a:avLst/>
          </a:prstGeom>
          <a:ln w="31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463559" y="3659850"/>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538959" y="3564571"/>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2303437" y="3416379"/>
            <a:ext cx="311304" cy="338554"/>
          </a:xfrm>
          <a:prstGeom prst="rect">
            <a:avLst/>
          </a:prstGeom>
          <a:noFill/>
          <a:ln>
            <a:noFill/>
          </a:ln>
        </p:spPr>
        <p:txBody>
          <a:bodyPr wrap="none" rtlCol="0">
            <a:spAutoFit/>
          </a:bodyPr>
          <a:lstStyle/>
          <a:p>
            <a:r>
              <a:rPr lang="en-US" sz="1600" dirty="0"/>
              <a:t>D</a:t>
            </a:r>
          </a:p>
        </p:txBody>
      </p:sp>
      <p:cxnSp>
        <p:nvCxnSpPr>
          <p:cNvPr id="130" name="Straight Connector 129"/>
          <p:cNvCxnSpPr/>
          <p:nvPr/>
        </p:nvCxnSpPr>
        <p:spPr>
          <a:xfrm>
            <a:off x="8418160" y="222609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493560" y="213082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8267329" y="1965077"/>
            <a:ext cx="513282" cy="338554"/>
          </a:xfrm>
          <a:prstGeom prst="rect">
            <a:avLst/>
          </a:prstGeom>
          <a:noFill/>
          <a:ln>
            <a:noFill/>
          </a:ln>
        </p:spPr>
        <p:txBody>
          <a:bodyPr wrap="none" rtlCol="0">
            <a:spAutoFit/>
          </a:bodyPr>
          <a:lstStyle/>
          <a:p>
            <a:r>
              <a:rPr lang="en-US" sz="1600" dirty="0">
                <a:solidFill>
                  <a:srgbClr val="0070C0"/>
                </a:solidFill>
              </a:rPr>
              <a:t>D .8</a:t>
            </a:r>
          </a:p>
        </p:txBody>
      </p:sp>
      <p:cxnSp>
        <p:nvCxnSpPr>
          <p:cNvPr id="133" name="Straight Connector 132"/>
          <p:cNvCxnSpPr/>
          <p:nvPr/>
        </p:nvCxnSpPr>
        <p:spPr>
          <a:xfrm>
            <a:off x="6782718" y="3539104"/>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858118" y="3443825"/>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6631887" y="3278082"/>
            <a:ext cx="513282" cy="338554"/>
          </a:xfrm>
          <a:prstGeom prst="rect">
            <a:avLst/>
          </a:prstGeom>
          <a:noFill/>
          <a:ln>
            <a:noFill/>
          </a:ln>
        </p:spPr>
        <p:txBody>
          <a:bodyPr wrap="none" rtlCol="0">
            <a:spAutoFit/>
          </a:bodyPr>
          <a:lstStyle/>
          <a:p>
            <a:r>
              <a:rPr lang="en-US" sz="1600" dirty="0">
                <a:solidFill>
                  <a:srgbClr val="FF0000"/>
                </a:solidFill>
              </a:rPr>
              <a:t>D .8</a:t>
            </a:r>
          </a:p>
        </p:txBody>
      </p:sp>
      <p:cxnSp>
        <p:nvCxnSpPr>
          <p:cNvPr id="136" name="Straight Connector 135"/>
          <p:cNvCxnSpPr/>
          <p:nvPr/>
        </p:nvCxnSpPr>
        <p:spPr>
          <a:xfrm>
            <a:off x="3817838" y="6022042"/>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893238" y="5926763"/>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3833263" y="5968840"/>
            <a:ext cx="311304" cy="338554"/>
          </a:xfrm>
          <a:prstGeom prst="rect">
            <a:avLst/>
          </a:prstGeom>
          <a:noFill/>
          <a:ln>
            <a:noFill/>
          </a:ln>
        </p:spPr>
        <p:txBody>
          <a:bodyPr wrap="none" rtlCol="0">
            <a:spAutoFit/>
          </a:bodyPr>
          <a:lstStyle/>
          <a:p>
            <a:r>
              <a:rPr lang="en-US" sz="1600" dirty="0">
                <a:solidFill>
                  <a:srgbClr val="0070C0"/>
                </a:solidFill>
              </a:rPr>
              <a:t>D</a:t>
            </a:r>
          </a:p>
        </p:txBody>
      </p:sp>
      <p:cxnSp>
        <p:nvCxnSpPr>
          <p:cNvPr id="139" name="Straight Connector 138"/>
          <p:cNvCxnSpPr/>
          <p:nvPr/>
        </p:nvCxnSpPr>
        <p:spPr>
          <a:xfrm>
            <a:off x="4340854" y="5505959"/>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416254" y="5410680"/>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4356279" y="5442366"/>
            <a:ext cx="311304" cy="338554"/>
          </a:xfrm>
          <a:prstGeom prst="rect">
            <a:avLst/>
          </a:prstGeom>
          <a:noFill/>
          <a:ln>
            <a:noFill/>
          </a:ln>
        </p:spPr>
        <p:txBody>
          <a:bodyPr wrap="none" rtlCol="0">
            <a:spAutoFit/>
          </a:bodyPr>
          <a:lstStyle/>
          <a:p>
            <a:r>
              <a:rPr lang="en-US" sz="1600" dirty="0">
                <a:solidFill>
                  <a:srgbClr val="FF0000"/>
                </a:solidFill>
              </a:rPr>
              <a:t>D</a:t>
            </a:r>
          </a:p>
        </p:txBody>
      </p:sp>
      <p:cxnSp>
        <p:nvCxnSpPr>
          <p:cNvPr id="142" name="Straight Connector 141"/>
          <p:cNvCxnSpPr/>
          <p:nvPr/>
        </p:nvCxnSpPr>
        <p:spPr>
          <a:xfrm flipH="1">
            <a:off x="5396240" y="4472144"/>
            <a:ext cx="2502144" cy="1704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857581" y="4472144"/>
            <a:ext cx="2870254" cy="170410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flipV="1">
            <a:off x="3723127" y="1940227"/>
            <a:ext cx="1712065" cy="25319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3708066" y="1160905"/>
            <a:ext cx="1710900" cy="29787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598943"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126896" y="115051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451003" y="115397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003196" y="1150513"/>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726591" y="3443450"/>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723126" y="3543895"/>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716200" y="177049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705809" y="2975843"/>
            <a:ext cx="5029200" cy="0"/>
          </a:xfrm>
          <a:prstGeom prst="line">
            <a:avLst/>
          </a:prstGeom>
          <a:ln>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383206"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394589" y="1147048"/>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3984101" y="5149211"/>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059501" y="5043542"/>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885430" y="1167830"/>
            <a:ext cx="0" cy="5029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070891" y="4978571"/>
            <a:ext cx="311304" cy="338554"/>
          </a:xfrm>
          <a:prstGeom prst="rect">
            <a:avLst/>
          </a:prstGeom>
          <a:noFill/>
          <a:ln>
            <a:noFill/>
          </a:ln>
        </p:spPr>
        <p:txBody>
          <a:bodyPr wrap="none" rtlCol="0">
            <a:spAutoFit/>
          </a:bodyPr>
          <a:lstStyle/>
          <a:p>
            <a:r>
              <a:rPr lang="en-US" sz="1600" dirty="0">
                <a:solidFill>
                  <a:srgbClr val="FF0000"/>
                </a:solidFill>
              </a:rPr>
              <a:t>D</a:t>
            </a:r>
          </a:p>
        </p:txBody>
      </p:sp>
      <p:cxnSp>
        <p:nvCxnSpPr>
          <p:cNvPr id="21" name="Straight Connector 20"/>
          <p:cNvCxnSpPr/>
          <p:nvPr/>
        </p:nvCxnSpPr>
        <p:spPr>
          <a:xfrm>
            <a:off x="5891647" y="4104416"/>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394867" y="4100951"/>
            <a:ext cx="0" cy="37752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5406910" y="3543277"/>
            <a:ext cx="484737" cy="5611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413381" y="1770493"/>
            <a:ext cx="1977743" cy="235110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383206" y="1153970"/>
            <a:ext cx="1510148" cy="181668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7915012" y="2968917"/>
            <a:ext cx="832875" cy="1313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096000" y="115397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096000" y="1988704"/>
            <a:ext cx="1502943" cy="247304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6978952" y="1160896"/>
            <a:ext cx="0" cy="827808"/>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921067" y="1178213"/>
            <a:ext cx="0" cy="827808"/>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6978952" y="1965077"/>
            <a:ext cx="1472051" cy="2516866"/>
          </a:xfrm>
          <a:prstGeom prst="line">
            <a:avLst/>
          </a:prstGeom>
          <a:ln w="2857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7909053" y="1961606"/>
            <a:ext cx="818782" cy="1469702"/>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5399805" y="4100951"/>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8748880" y="1143575"/>
            <a:ext cx="0" cy="827808"/>
          </a:xfrm>
          <a:prstGeom prst="line">
            <a:avLst/>
          </a:prstGeom>
          <a:ln w="28575">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963918" y="3143279"/>
            <a:ext cx="169682"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2039318" y="3048000"/>
            <a:ext cx="9427" cy="19056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733800" y="4118273"/>
            <a:ext cx="0" cy="377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733800" y="1143000"/>
            <a:ext cx="0" cy="82780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7924800" y="4482668"/>
            <a:ext cx="832875" cy="13132"/>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396240" y="4488874"/>
            <a:ext cx="484737" cy="692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8" name="TextBox 167"/>
              <p:cNvSpPr txBox="1"/>
              <p:nvPr/>
            </p:nvSpPr>
            <p:spPr>
              <a:xfrm>
                <a:off x="99695" y="95651"/>
                <a:ext cx="5271123" cy="7033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f>
                            <m:fPr>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num>
                            <m:den>
                              <m:r>
                                <a:rPr lang="en-US" b="0" i="1" smtClean="0">
                                  <a:solidFill>
                                    <a:srgbClr val="FF0000"/>
                                  </a:solidFill>
                                  <a:latin typeface="Cambria Math" panose="02040503050406030204" pitchFamily="18" charset="0"/>
                                </a:rPr>
                                <m:t>2</m:t>
                              </m:r>
                            </m:den>
                          </m:f>
                          <m:r>
                            <a:rPr lang="en-US" b="0" i="1" smtClean="0">
                              <a:latin typeface="Cambria Math" panose="02040503050406030204" pitchFamily="18" charset="0"/>
                            </a:rPr>
                            <m:t>+3∗</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3</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4</m:t>
                                  </m:r>
                                </m:sub>
                              </m:sSub>
                            </m:num>
                            <m:den>
                              <m:r>
                                <a:rPr lang="en-US" b="0" i="1" smtClean="0">
                                  <a:solidFill>
                                    <a:srgbClr val="0070C0"/>
                                  </a:solidFill>
                                  <a:latin typeface="Cambria Math" panose="02040503050406030204" pitchFamily="18" charset="0"/>
                                </a:rPr>
                                <m:t>3</m:t>
                              </m:r>
                            </m:den>
                          </m:f>
                        </m:num>
                        <m:den>
                          <m:r>
                            <a:rPr lang="en-US" b="0" i="1" smtClean="0">
                              <a:latin typeface="Cambria Math" panose="02040503050406030204" pitchFamily="18" charset="0"/>
                            </a:rPr>
                            <m:t>5</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1,2</m:t>
                              </m:r>
                            </m:sub>
                          </m:sSub>
                          <m:r>
                            <a:rPr lang="en-US" b="0" i="1" smtClean="0">
                              <a:latin typeface="Cambria Math" panose="02040503050406030204" pitchFamily="18" charset="0"/>
                            </a:rPr>
                            <m:t>+3∗</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3,4</m:t>
                              </m:r>
                            </m:sub>
                          </m:sSub>
                        </m:num>
                        <m:den>
                          <m:r>
                            <a:rPr lang="en-US" b="0" i="1" smtClean="0">
                              <a:latin typeface="Cambria Math" panose="02040503050406030204" pitchFamily="18" charset="0"/>
                            </a:rPr>
                            <m:t>5</m:t>
                          </m:r>
                        </m:den>
                      </m:f>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𝑧</m:t>
                      </m:r>
                    </m:oMath>
                  </m:oMathPara>
                </a14:m>
                <a:endParaRPr lang="en-US" dirty="0"/>
              </a:p>
            </p:txBody>
          </p:sp>
        </mc:Choice>
        <mc:Fallback xmlns="">
          <p:sp>
            <p:nvSpPr>
              <p:cNvPr id="168" name="TextBox 167"/>
              <p:cNvSpPr txBox="1">
                <a:spLocks noRot="1" noChangeAspect="1" noMove="1" noResize="1" noEditPoints="1" noAdjustHandles="1" noChangeArrowheads="1" noChangeShapeType="1" noTextEdit="1"/>
              </p:cNvSpPr>
              <p:nvPr/>
            </p:nvSpPr>
            <p:spPr>
              <a:xfrm>
                <a:off x="99695" y="95651"/>
                <a:ext cx="5271123" cy="703334"/>
              </a:xfrm>
              <a:prstGeom prst="rect">
                <a:avLst/>
              </a:prstGeom>
              <a:blipFill rotWithShape="0">
                <a:blip r:embed="rId2"/>
                <a:stretch>
                  <a:fillRect/>
                </a:stretch>
              </a:blipFill>
            </p:spPr>
            <p:txBody>
              <a:bodyPr/>
              <a:lstStyle/>
              <a:p>
                <a:r>
                  <a:rPr lang="en-US">
                    <a:noFill/>
                  </a:rPr>
                  <a:t> </a:t>
                </a:r>
              </a:p>
            </p:txBody>
          </p:sp>
        </mc:Fallback>
      </mc:AlternateContent>
      <p:sp>
        <p:nvSpPr>
          <p:cNvPr id="170" name="Title 1"/>
          <p:cNvSpPr txBox="1">
            <a:spLocks/>
          </p:cNvSpPr>
          <p:nvPr/>
        </p:nvSpPr>
        <p:spPr>
          <a:xfrm>
            <a:off x="5435192" y="65834"/>
            <a:ext cx="3708808" cy="917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To compare with</a:t>
            </a:r>
          </a:p>
          <a:p>
            <a:pPr algn="ctr"/>
            <a:r>
              <a:rPr lang="en-US" sz="3600" dirty="0"/>
              <a:t>4d cube</a:t>
            </a:r>
          </a:p>
        </p:txBody>
      </p:sp>
      <p:sp>
        <p:nvSpPr>
          <p:cNvPr id="7" name="TextBox 6"/>
          <p:cNvSpPr txBox="1"/>
          <p:nvPr/>
        </p:nvSpPr>
        <p:spPr>
          <a:xfrm>
            <a:off x="1752600" y="849868"/>
            <a:ext cx="652743" cy="369332"/>
          </a:xfrm>
          <a:prstGeom prst="rect">
            <a:avLst/>
          </a:prstGeom>
          <a:noFill/>
        </p:spPr>
        <p:txBody>
          <a:bodyPr wrap="none" rtlCol="0">
            <a:spAutoFit/>
          </a:bodyPr>
          <a:lstStyle/>
          <a:p>
            <a:r>
              <a:rPr lang="en-US" dirty="0"/>
              <a:t>0000</a:t>
            </a:r>
          </a:p>
        </p:txBody>
      </p:sp>
      <p:sp>
        <p:nvSpPr>
          <p:cNvPr id="172" name="TextBox 171"/>
          <p:cNvSpPr txBox="1"/>
          <p:nvPr/>
        </p:nvSpPr>
        <p:spPr>
          <a:xfrm>
            <a:off x="-76200" y="2602468"/>
            <a:ext cx="652743" cy="369332"/>
          </a:xfrm>
          <a:prstGeom prst="rect">
            <a:avLst/>
          </a:prstGeom>
          <a:noFill/>
        </p:spPr>
        <p:txBody>
          <a:bodyPr wrap="none" rtlCol="0">
            <a:spAutoFit/>
          </a:bodyPr>
          <a:lstStyle/>
          <a:p>
            <a:r>
              <a:rPr lang="en-US" dirty="0"/>
              <a:t>1100</a:t>
            </a:r>
          </a:p>
        </p:txBody>
      </p:sp>
      <p:sp>
        <p:nvSpPr>
          <p:cNvPr id="174" name="TextBox 173"/>
          <p:cNvSpPr txBox="1"/>
          <p:nvPr/>
        </p:nvSpPr>
        <p:spPr>
          <a:xfrm>
            <a:off x="3614457" y="2602468"/>
            <a:ext cx="652743" cy="369332"/>
          </a:xfrm>
          <a:prstGeom prst="rect">
            <a:avLst/>
          </a:prstGeom>
          <a:noFill/>
        </p:spPr>
        <p:txBody>
          <a:bodyPr wrap="none" rtlCol="0">
            <a:spAutoFit/>
          </a:bodyPr>
          <a:lstStyle/>
          <a:p>
            <a:r>
              <a:rPr lang="en-US" dirty="0"/>
              <a:t>0011</a:t>
            </a:r>
          </a:p>
        </p:txBody>
      </p:sp>
      <p:sp>
        <p:nvSpPr>
          <p:cNvPr id="175" name="TextBox 174"/>
          <p:cNvSpPr txBox="1"/>
          <p:nvPr/>
        </p:nvSpPr>
        <p:spPr>
          <a:xfrm>
            <a:off x="1752600" y="4431268"/>
            <a:ext cx="652743" cy="369332"/>
          </a:xfrm>
          <a:prstGeom prst="rect">
            <a:avLst/>
          </a:prstGeom>
          <a:noFill/>
        </p:spPr>
        <p:txBody>
          <a:bodyPr wrap="none" rtlCol="0">
            <a:spAutoFit/>
          </a:bodyPr>
          <a:lstStyle/>
          <a:p>
            <a:r>
              <a:rPr lang="en-US" dirty="0"/>
              <a:t>1111</a:t>
            </a:r>
          </a:p>
        </p:txBody>
      </p:sp>
      <p:sp>
        <p:nvSpPr>
          <p:cNvPr id="176" name="TextBox 175"/>
          <p:cNvSpPr txBox="1"/>
          <p:nvPr/>
        </p:nvSpPr>
        <p:spPr>
          <a:xfrm>
            <a:off x="5105400" y="773531"/>
            <a:ext cx="684803" cy="369332"/>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2</a:t>
            </a:r>
            <a:r>
              <a:rPr lang="en-US" dirty="0"/>
              <a:t>,</a:t>
            </a:r>
            <a:r>
              <a:rPr lang="en-US" dirty="0">
                <a:solidFill>
                  <a:srgbClr val="0070C0"/>
                </a:solidFill>
              </a:rPr>
              <a:t>D</a:t>
            </a:r>
            <a:r>
              <a:rPr lang="en-US" baseline="-25000" dirty="0">
                <a:solidFill>
                  <a:srgbClr val="0070C0"/>
                </a:solidFill>
              </a:rPr>
              <a:t>4</a:t>
            </a:r>
            <a:endParaRPr lang="en-US" dirty="0">
              <a:solidFill>
                <a:srgbClr val="0070C0"/>
              </a:solidFill>
            </a:endParaRPr>
          </a:p>
        </p:txBody>
      </p:sp>
      <p:sp>
        <p:nvSpPr>
          <p:cNvPr id="178" name="TextBox 177"/>
          <p:cNvSpPr txBox="1"/>
          <p:nvPr/>
        </p:nvSpPr>
        <p:spPr>
          <a:xfrm>
            <a:off x="8711588" y="4126468"/>
            <a:ext cx="405880" cy="646331"/>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1</a:t>
            </a:r>
          </a:p>
          <a:p>
            <a:r>
              <a:rPr lang="en-US" dirty="0">
                <a:solidFill>
                  <a:srgbClr val="0070C0"/>
                </a:solidFill>
              </a:rPr>
              <a:t>D</a:t>
            </a:r>
            <a:r>
              <a:rPr lang="en-US" baseline="-25000" dirty="0">
                <a:solidFill>
                  <a:srgbClr val="0070C0"/>
                </a:solidFill>
              </a:rPr>
              <a:t>3</a:t>
            </a:r>
            <a:endParaRPr lang="en-US" dirty="0">
              <a:solidFill>
                <a:srgbClr val="0070C0"/>
              </a:solidFill>
            </a:endParaRPr>
          </a:p>
        </p:txBody>
      </p:sp>
      <p:sp>
        <p:nvSpPr>
          <p:cNvPr id="179" name="TextBox 178"/>
          <p:cNvSpPr txBox="1"/>
          <p:nvPr/>
        </p:nvSpPr>
        <p:spPr>
          <a:xfrm>
            <a:off x="5105400" y="6059269"/>
            <a:ext cx="598241"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1</a:t>
            </a:r>
            <a:r>
              <a:rPr lang="en-US" dirty="0"/>
              <a:t>,</a:t>
            </a:r>
            <a:r>
              <a:rPr lang="en-US" dirty="0">
                <a:solidFill>
                  <a:srgbClr val="0070C0"/>
                </a:solidFill>
              </a:rPr>
              <a:t>x</a:t>
            </a:r>
            <a:r>
              <a:rPr lang="en-US" baseline="-25000" dirty="0">
                <a:solidFill>
                  <a:srgbClr val="0070C0"/>
                </a:solidFill>
              </a:rPr>
              <a:t>3</a:t>
            </a:r>
          </a:p>
        </p:txBody>
      </p:sp>
      <p:sp>
        <p:nvSpPr>
          <p:cNvPr id="182" name="TextBox 181"/>
          <p:cNvSpPr txBox="1"/>
          <p:nvPr/>
        </p:nvSpPr>
        <p:spPr>
          <a:xfrm>
            <a:off x="3429000" y="4174804"/>
            <a:ext cx="362600" cy="646331"/>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2</a:t>
            </a:r>
          </a:p>
          <a:p>
            <a:r>
              <a:rPr lang="en-US" dirty="0">
                <a:solidFill>
                  <a:srgbClr val="0070C0"/>
                </a:solidFill>
              </a:rPr>
              <a:t>x</a:t>
            </a:r>
            <a:r>
              <a:rPr lang="en-US" baseline="-25000" dirty="0">
                <a:solidFill>
                  <a:srgbClr val="0070C0"/>
                </a:solidFill>
              </a:rPr>
              <a:t>4</a:t>
            </a:r>
            <a:endParaRPr lang="en-US" dirty="0">
              <a:solidFill>
                <a:srgbClr val="0070C0"/>
              </a:solidFill>
            </a:endParaRPr>
          </a:p>
        </p:txBody>
      </p:sp>
      <p:cxnSp>
        <p:nvCxnSpPr>
          <p:cNvPr id="184" name="Straight Arrow Connector 183"/>
          <p:cNvCxnSpPr/>
          <p:nvPr/>
        </p:nvCxnSpPr>
        <p:spPr>
          <a:xfrm flipH="1">
            <a:off x="35052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2" name="Date Placeholder 3">
            <a:extLst>
              <a:ext uri="{FF2B5EF4-FFF2-40B4-BE49-F238E27FC236}">
                <a16:creationId xmlns:a16="http://schemas.microsoft.com/office/drawing/2014/main" id="{9AEFB57A-CC9F-4491-AD26-8D30092BAD51}"/>
              </a:ext>
            </a:extLst>
          </p:cNvPr>
          <p:cNvSpPr>
            <a:spLocks noGrp="1"/>
          </p:cNvSpPr>
          <p:nvPr>
            <p:ph type="dt" sz="half" idx="10"/>
          </p:nvPr>
        </p:nvSpPr>
        <p:spPr>
          <a:xfrm>
            <a:off x="628650" y="6356351"/>
            <a:ext cx="2057400" cy="365125"/>
          </a:xfrm>
        </p:spPr>
        <p:txBody>
          <a:bodyPr/>
          <a:lstStyle/>
          <a:p>
            <a:r>
              <a:rPr lang="en-US"/>
              <a:t>NDBI021 User Preferences Lecture 1 - Peter Vojtáš</a:t>
            </a:r>
            <a:endParaRPr lang="en-US" dirty="0"/>
          </a:p>
        </p:txBody>
      </p:sp>
      <p:cxnSp>
        <p:nvCxnSpPr>
          <p:cNvPr id="193" name="Straight Connector 192">
            <a:extLst>
              <a:ext uri="{FF2B5EF4-FFF2-40B4-BE49-F238E27FC236}">
                <a16:creationId xmlns:a16="http://schemas.microsoft.com/office/drawing/2014/main" id="{9AC86DE5-1817-42D9-BF22-C6C75E0BB4E1}"/>
              </a:ext>
            </a:extLst>
          </p:cNvPr>
          <p:cNvCxnSpPr/>
          <p:nvPr/>
        </p:nvCxnSpPr>
        <p:spPr>
          <a:xfrm>
            <a:off x="147356" y="1128319"/>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4322C79-FA8A-4AAA-A68A-C77D0886137F}"/>
              </a:ext>
            </a:extLst>
          </p:cNvPr>
          <p:cNvCxnSpPr/>
          <p:nvPr/>
        </p:nvCxnSpPr>
        <p:spPr>
          <a:xfrm>
            <a:off x="231411" y="1033040"/>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D75B7320-A17C-4415-BBC4-62B7966EBD90}"/>
              </a:ext>
            </a:extLst>
          </p:cNvPr>
          <p:cNvSpPr txBox="1"/>
          <p:nvPr/>
        </p:nvSpPr>
        <p:spPr>
          <a:xfrm>
            <a:off x="12238" y="865939"/>
            <a:ext cx="282450" cy="369332"/>
          </a:xfrm>
          <a:prstGeom prst="rect">
            <a:avLst/>
          </a:prstGeom>
          <a:noFill/>
          <a:ln>
            <a:noFill/>
          </a:ln>
        </p:spPr>
        <p:txBody>
          <a:bodyPr wrap="none" rtlCol="0">
            <a:spAutoFit/>
          </a:bodyPr>
          <a:lstStyle/>
          <a:p>
            <a:r>
              <a:rPr lang="en-US" b="1" dirty="0">
                <a:solidFill>
                  <a:srgbClr val="0070C0"/>
                </a:solidFill>
              </a:rPr>
              <a:t>L</a:t>
            </a:r>
          </a:p>
        </p:txBody>
      </p:sp>
      <p:cxnSp>
        <p:nvCxnSpPr>
          <p:cNvPr id="196" name="Straight Connector 195">
            <a:extLst>
              <a:ext uri="{FF2B5EF4-FFF2-40B4-BE49-F238E27FC236}">
                <a16:creationId xmlns:a16="http://schemas.microsoft.com/office/drawing/2014/main" id="{6BAA4188-F722-459D-A1A5-54C306500727}"/>
              </a:ext>
            </a:extLst>
          </p:cNvPr>
          <p:cNvCxnSpPr/>
          <p:nvPr/>
        </p:nvCxnSpPr>
        <p:spPr>
          <a:xfrm>
            <a:off x="43873" y="1517185"/>
            <a:ext cx="16968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D3ECC706-8806-40E2-9F6F-BAB0212C6D5A}"/>
              </a:ext>
            </a:extLst>
          </p:cNvPr>
          <p:cNvCxnSpPr/>
          <p:nvPr/>
        </p:nvCxnSpPr>
        <p:spPr>
          <a:xfrm>
            <a:off x="127928" y="1421906"/>
            <a:ext cx="9427" cy="19056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2E6A6107-012F-4FEE-BF04-9CF23AC7E490}"/>
              </a:ext>
            </a:extLst>
          </p:cNvPr>
          <p:cNvSpPr txBox="1"/>
          <p:nvPr/>
        </p:nvSpPr>
        <p:spPr>
          <a:xfrm>
            <a:off x="83505" y="1254805"/>
            <a:ext cx="314510" cy="369332"/>
          </a:xfrm>
          <a:prstGeom prst="rect">
            <a:avLst/>
          </a:prstGeom>
          <a:noFill/>
          <a:ln>
            <a:noFill/>
          </a:ln>
        </p:spPr>
        <p:txBody>
          <a:bodyPr wrap="none" rtlCol="0">
            <a:spAutoFit/>
          </a:bodyPr>
          <a:lstStyle/>
          <a:p>
            <a:r>
              <a:rPr lang="en-US" b="1" dirty="0">
                <a:solidFill>
                  <a:srgbClr val="0070C0"/>
                </a:solidFill>
              </a:rPr>
              <a:t>R</a:t>
            </a:r>
          </a:p>
        </p:txBody>
      </p:sp>
      <p:cxnSp>
        <p:nvCxnSpPr>
          <p:cNvPr id="199" name="Straight Connector 198">
            <a:extLst>
              <a:ext uri="{FF2B5EF4-FFF2-40B4-BE49-F238E27FC236}">
                <a16:creationId xmlns:a16="http://schemas.microsoft.com/office/drawing/2014/main" id="{A0E09F61-21DE-4409-B635-2F032DCCD70F}"/>
              </a:ext>
            </a:extLst>
          </p:cNvPr>
          <p:cNvCxnSpPr/>
          <p:nvPr/>
        </p:nvCxnSpPr>
        <p:spPr>
          <a:xfrm>
            <a:off x="151201" y="1910568"/>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97932C44-D817-45D7-92F0-FA3DDEF62D9B}"/>
              </a:ext>
            </a:extLst>
          </p:cNvPr>
          <p:cNvCxnSpPr/>
          <p:nvPr/>
        </p:nvCxnSpPr>
        <p:spPr>
          <a:xfrm>
            <a:off x="235256" y="1815289"/>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1" name="TextBox 200">
            <a:extLst>
              <a:ext uri="{FF2B5EF4-FFF2-40B4-BE49-F238E27FC236}">
                <a16:creationId xmlns:a16="http://schemas.microsoft.com/office/drawing/2014/main" id="{F8E53116-705A-4F99-A843-993DA6A4523B}"/>
              </a:ext>
            </a:extLst>
          </p:cNvPr>
          <p:cNvSpPr txBox="1"/>
          <p:nvPr/>
        </p:nvSpPr>
        <p:spPr>
          <a:xfrm>
            <a:off x="16083" y="1648188"/>
            <a:ext cx="282450" cy="369332"/>
          </a:xfrm>
          <a:prstGeom prst="rect">
            <a:avLst/>
          </a:prstGeom>
          <a:noFill/>
          <a:ln>
            <a:noFill/>
          </a:ln>
        </p:spPr>
        <p:txBody>
          <a:bodyPr wrap="none" rtlCol="0">
            <a:spAutoFit/>
          </a:bodyPr>
          <a:lstStyle/>
          <a:p>
            <a:r>
              <a:rPr lang="en-US" b="1" dirty="0">
                <a:solidFill>
                  <a:srgbClr val="FF0000"/>
                </a:solidFill>
              </a:rPr>
              <a:t>L</a:t>
            </a:r>
          </a:p>
        </p:txBody>
      </p:sp>
      <p:cxnSp>
        <p:nvCxnSpPr>
          <p:cNvPr id="202" name="Straight Connector 201">
            <a:extLst>
              <a:ext uri="{FF2B5EF4-FFF2-40B4-BE49-F238E27FC236}">
                <a16:creationId xmlns:a16="http://schemas.microsoft.com/office/drawing/2014/main" id="{D0AFF149-D16C-4D40-8C9C-F0C7864D86EB}"/>
              </a:ext>
            </a:extLst>
          </p:cNvPr>
          <p:cNvCxnSpPr/>
          <p:nvPr/>
        </p:nvCxnSpPr>
        <p:spPr>
          <a:xfrm>
            <a:off x="24002" y="2250432"/>
            <a:ext cx="1696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8D795AB-DADB-42B8-82AD-1A294E2AAB2F}"/>
              </a:ext>
            </a:extLst>
          </p:cNvPr>
          <p:cNvCxnSpPr/>
          <p:nvPr/>
        </p:nvCxnSpPr>
        <p:spPr>
          <a:xfrm>
            <a:off x="108057" y="2155153"/>
            <a:ext cx="9427" cy="1905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9E9FBA8D-DDF1-4450-9BBF-52622FD0AA34}"/>
              </a:ext>
            </a:extLst>
          </p:cNvPr>
          <p:cNvSpPr txBox="1"/>
          <p:nvPr/>
        </p:nvSpPr>
        <p:spPr>
          <a:xfrm>
            <a:off x="41284" y="1999720"/>
            <a:ext cx="314510" cy="369332"/>
          </a:xfrm>
          <a:prstGeom prst="rect">
            <a:avLst/>
          </a:prstGeom>
          <a:noFill/>
          <a:ln>
            <a:noFill/>
          </a:ln>
        </p:spPr>
        <p:txBody>
          <a:bodyPr wrap="none" rtlCol="0">
            <a:spAutoFit/>
          </a:bodyPr>
          <a:lstStyle/>
          <a:p>
            <a:r>
              <a:rPr lang="en-US" b="1" dirty="0">
                <a:solidFill>
                  <a:srgbClr val="FF0000"/>
                </a:solidFill>
              </a:rPr>
              <a:t>R</a:t>
            </a:r>
          </a:p>
        </p:txBody>
      </p:sp>
      <p:sp>
        <p:nvSpPr>
          <p:cNvPr id="205" name="Title 1">
            <a:extLst>
              <a:ext uri="{FF2B5EF4-FFF2-40B4-BE49-F238E27FC236}">
                <a16:creationId xmlns:a16="http://schemas.microsoft.com/office/drawing/2014/main" id="{16DEB1FE-44AC-4348-88FF-F88C8FD0C4F5}"/>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Again, a template to help </a:t>
            </a:r>
          </a:p>
          <a:p>
            <a:r>
              <a:rPr lang="en-US" sz="1800" dirty="0"/>
              <a:t>you in constructions</a:t>
            </a:r>
          </a:p>
          <a:p>
            <a:r>
              <a:rPr lang="en-US" sz="1800" dirty="0"/>
              <a:t>4D-PC has corners denoted with value of variables </a:t>
            </a:r>
            <a:r>
              <a:rPr lang="en-US" sz="1800" dirty="0">
                <a:solidFill>
                  <a:srgbClr val="FF0000"/>
                </a:solidFill>
              </a:rPr>
              <a:t>x</a:t>
            </a:r>
            <a:r>
              <a:rPr lang="en-US" sz="1800" baseline="-25000" dirty="0">
                <a:solidFill>
                  <a:srgbClr val="FF0000"/>
                </a:solidFill>
              </a:rPr>
              <a:t>1</a:t>
            </a:r>
            <a:r>
              <a:rPr lang="en-US" sz="1800" dirty="0"/>
              <a:t>,  </a:t>
            </a:r>
            <a:r>
              <a:rPr lang="en-US" sz="1800" dirty="0">
                <a:solidFill>
                  <a:srgbClr val="0070C0"/>
                </a:solidFill>
              </a:rPr>
              <a:t>x</a:t>
            </a:r>
            <a:r>
              <a:rPr lang="en-US" sz="1800" baseline="-25000" dirty="0">
                <a:solidFill>
                  <a:srgbClr val="0070C0"/>
                </a:solidFill>
              </a:rPr>
              <a:t>3</a:t>
            </a:r>
            <a:r>
              <a:rPr lang="en-US" sz="1800" dirty="0"/>
              <a:t> , </a:t>
            </a:r>
            <a:r>
              <a:rPr lang="en-US" sz="1800" dirty="0">
                <a:solidFill>
                  <a:srgbClr val="FF0000"/>
                </a:solidFill>
              </a:rPr>
              <a:t>x</a:t>
            </a:r>
            <a:r>
              <a:rPr lang="en-US" sz="1800" baseline="-25000" dirty="0">
                <a:solidFill>
                  <a:srgbClr val="FF0000"/>
                </a:solidFill>
              </a:rPr>
              <a:t>2 </a:t>
            </a:r>
            <a:r>
              <a:rPr lang="en-US" sz="1800" dirty="0"/>
              <a:t>, </a:t>
            </a:r>
            <a:r>
              <a:rPr lang="en-US" sz="1800" dirty="0">
                <a:solidFill>
                  <a:srgbClr val="0070C0"/>
                </a:solidFill>
              </a:rPr>
              <a:t>x</a:t>
            </a:r>
            <a:r>
              <a:rPr lang="en-US" sz="1800" baseline="-25000" dirty="0">
                <a:solidFill>
                  <a:srgbClr val="0070C0"/>
                </a:solidFill>
              </a:rPr>
              <a:t>4</a:t>
            </a:r>
            <a:r>
              <a:rPr lang="en-US" sz="1800" dirty="0"/>
              <a:t> , as preparation for next slide with another </a:t>
            </a:r>
          </a:p>
          <a:p>
            <a:r>
              <a:rPr lang="en-US" sz="1800" dirty="0"/>
              <a:t>Visualization of 4D cube</a:t>
            </a:r>
          </a:p>
        </p:txBody>
      </p:sp>
    </p:spTree>
    <p:extLst>
      <p:ext uri="{BB962C8B-B14F-4D97-AF65-F5344CB8AC3E}">
        <p14:creationId xmlns:p14="http://schemas.microsoft.com/office/powerpoint/2010/main" val="879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C1C1-140E-F722-CBD6-C5942F64983B}"/>
              </a:ext>
            </a:extLst>
          </p:cNvPr>
          <p:cNvSpPr>
            <a:spLocks noGrp="1"/>
          </p:cNvSpPr>
          <p:nvPr>
            <p:ph type="title"/>
          </p:nvPr>
        </p:nvSpPr>
        <p:spPr>
          <a:xfrm>
            <a:off x="628650" y="202163"/>
            <a:ext cx="7886700" cy="574441"/>
          </a:xfrm>
        </p:spPr>
        <p:txBody>
          <a:bodyPr>
            <a:normAutofit/>
          </a:bodyPr>
          <a:lstStyle/>
          <a:p>
            <a:r>
              <a:rPr lang="en-US" sz="3200" dirty="0">
                <a:latin typeface="+mn-lt"/>
              </a:rPr>
              <a:t>Content </a:t>
            </a:r>
          </a:p>
        </p:txBody>
      </p:sp>
      <p:sp>
        <p:nvSpPr>
          <p:cNvPr id="3" name="Content Placeholder 2">
            <a:extLst>
              <a:ext uri="{FF2B5EF4-FFF2-40B4-BE49-F238E27FC236}">
                <a16:creationId xmlns:a16="http://schemas.microsoft.com/office/drawing/2014/main" id="{735F65D3-273F-4F5B-7A9B-67948231E88B}"/>
              </a:ext>
            </a:extLst>
          </p:cNvPr>
          <p:cNvSpPr>
            <a:spLocks noGrp="1"/>
          </p:cNvSpPr>
          <p:nvPr>
            <p:ph idx="1"/>
          </p:nvPr>
        </p:nvSpPr>
        <p:spPr>
          <a:xfrm>
            <a:off x="628650" y="978082"/>
            <a:ext cx="7886700" cy="4901836"/>
          </a:xfrm>
        </p:spPr>
        <p:txBody>
          <a:bodyPr>
            <a:normAutofit/>
          </a:bodyPr>
          <a:lstStyle/>
          <a:p>
            <a:r>
              <a:rPr lang="en-US" dirty="0">
                <a:latin typeface="+mj-lt"/>
              </a:rPr>
              <a:t>What is reality/context, our perception, goals, our expectation, reality and outcome of our action  </a:t>
            </a:r>
          </a:p>
          <a:p>
            <a:r>
              <a:rPr lang="en-US" dirty="0">
                <a:latin typeface="+mj-lt"/>
              </a:rPr>
              <a:t>SE, soft skills, Lean startup, design thinking, mockup</a:t>
            </a:r>
          </a:p>
          <a:p>
            <a:r>
              <a:rPr lang="en-US" dirty="0">
                <a:latin typeface="+mj-lt"/>
              </a:rPr>
              <a:t>Repetition NSWI166, Decathlon commensurability,  geometric visualization (close ~ similar), mockup</a:t>
            </a:r>
          </a:p>
          <a:p>
            <a:r>
              <a:rPr lang="en-US" dirty="0">
                <a:latin typeface="+mj-lt"/>
              </a:rPr>
              <a:t>More general model, more dimensional data and still linear drawing</a:t>
            </a:r>
          </a:p>
          <a:p>
            <a:pPr lvl="1"/>
            <a:r>
              <a:rPr lang="en-US" dirty="0">
                <a:latin typeface="+mj-lt"/>
              </a:rPr>
              <a:t>LMPM in 4D – strength, weakness</a:t>
            </a:r>
          </a:p>
          <a:p>
            <a:pPr lvl="1"/>
            <a:r>
              <a:rPr lang="en-US" dirty="0">
                <a:latin typeface="+mj-lt"/>
              </a:rPr>
              <a:t>More shapes of attribute preferences</a:t>
            </a:r>
          </a:p>
          <a:p>
            <a:pPr lvl="1"/>
            <a:r>
              <a:rPr lang="en-US" dirty="0">
                <a:latin typeface="+mj-lt"/>
              </a:rPr>
              <a:t>Some 3D models in geometric perspective </a:t>
            </a:r>
          </a:p>
          <a:p>
            <a:r>
              <a:rPr lang="en-US" dirty="0">
                <a:latin typeface="+mj-lt"/>
              </a:rPr>
              <a:t>Next aggregation, learning, reality to model reduce </a:t>
            </a:r>
            <a:endParaRPr lang="en-US" sz="2800" dirty="0">
              <a:latin typeface="+mj-lt"/>
            </a:endParaRPr>
          </a:p>
        </p:txBody>
      </p:sp>
      <p:sp>
        <p:nvSpPr>
          <p:cNvPr id="4" name="Date Placeholder 3">
            <a:extLst>
              <a:ext uri="{FF2B5EF4-FFF2-40B4-BE49-F238E27FC236}">
                <a16:creationId xmlns:a16="http://schemas.microsoft.com/office/drawing/2014/main" id="{1E1FF5B5-032F-1C3E-F43F-491AED30093C}"/>
              </a:ext>
            </a:extLst>
          </p:cNvPr>
          <p:cNvSpPr>
            <a:spLocks noGrp="1"/>
          </p:cNvSpPr>
          <p:nvPr>
            <p:ph type="dt" sz="half" idx="10"/>
          </p:nvPr>
        </p:nvSpPr>
        <p:spPr/>
        <p:txBody>
          <a:bodyPr/>
          <a:lstStyle/>
          <a:p>
            <a:r>
              <a:rPr lang="en-US"/>
              <a:t>NDBI021 User Preferences Lecture 1 - Peter Vojtáš</a:t>
            </a:r>
            <a:endParaRPr lang="en-US" dirty="0"/>
          </a:p>
        </p:txBody>
      </p:sp>
      <p:sp>
        <p:nvSpPr>
          <p:cNvPr id="5" name="Footer Placeholder 4">
            <a:extLst>
              <a:ext uri="{FF2B5EF4-FFF2-40B4-BE49-F238E27FC236}">
                <a16:creationId xmlns:a16="http://schemas.microsoft.com/office/drawing/2014/main" id="{5FCC8A28-E23C-9C3D-D0B4-90D2C458245E}"/>
              </a:ext>
            </a:extLst>
          </p:cNvPr>
          <p:cNvSpPr>
            <a:spLocks noGrp="1"/>
          </p:cNvSpPr>
          <p:nvPr>
            <p:ph type="ftr" sz="quarter" idx="11"/>
          </p:nvPr>
        </p:nvSpPr>
        <p:spPr/>
        <p:txBody>
          <a:bodyPr/>
          <a:lstStyle/>
          <a:p>
            <a:r>
              <a:rPr lang="en-US" dirty="0"/>
              <a:t>Representation+</a:t>
            </a:r>
          </a:p>
        </p:txBody>
      </p:sp>
      <p:sp>
        <p:nvSpPr>
          <p:cNvPr id="6" name="Slide Number Placeholder 5">
            <a:extLst>
              <a:ext uri="{FF2B5EF4-FFF2-40B4-BE49-F238E27FC236}">
                <a16:creationId xmlns:a16="http://schemas.microsoft.com/office/drawing/2014/main" id="{CDF6171C-E786-81A8-B826-F3E050352F7D}"/>
              </a:ext>
            </a:extLst>
          </p:cNvPr>
          <p:cNvSpPr>
            <a:spLocks noGrp="1"/>
          </p:cNvSpPr>
          <p:nvPr>
            <p:ph type="sldNum" sz="quarter" idx="12"/>
          </p:nvPr>
        </p:nvSpPr>
        <p:spPr/>
        <p:txBody>
          <a:bodyPr/>
          <a:lstStyle/>
          <a:p>
            <a:fld id="{B2A62470-334C-479A-877D-BA5595F99579}" type="slidenum">
              <a:rPr lang="en-US" smtClean="0"/>
              <a:t>2</a:t>
            </a:fld>
            <a:endParaRPr lang="en-US"/>
          </a:p>
        </p:txBody>
      </p:sp>
      <p:sp>
        <p:nvSpPr>
          <p:cNvPr id="7" name="TextBox 6">
            <a:extLst>
              <a:ext uri="{FF2B5EF4-FFF2-40B4-BE49-F238E27FC236}">
                <a16:creationId xmlns:a16="http://schemas.microsoft.com/office/drawing/2014/main" id="{103B42B1-D5D8-564F-C890-E4A744A900FA}"/>
              </a:ext>
            </a:extLst>
          </p:cNvPr>
          <p:cNvSpPr txBox="1"/>
          <p:nvPr/>
        </p:nvSpPr>
        <p:spPr>
          <a:xfrm>
            <a:off x="642796" y="5975291"/>
            <a:ext cx="7626190" cy="307777"/>
          </a:xfrm>
          <a:prstGeom prst="rect">
            <a:avLst/>
          </a:prstGeom>
          <a:noFill/>
        </p:spPr>
        <p:txBody>
          <a:bodyPr wrap="none" rtlCol="0">
            <a:spAutoFit/>
          </a:bodyPr>
          <a:lstStyle/>
          <a:p>
            <a:r>
              <a:rPr lang="en-US" sz="1400" dirty="0">
                <a:hlinkClick r:id="rId2"/>
              </a:rPr>
              <a:t>https://www.ksi.mff.cuni.cz/%7Epeska/vyuka/nswi166/2021_slides/NSWI166-05-RepresentLMPM.pdf</a:t>
            </a:r>
            <a:endParaRPr lang="en-US" sz="1400" dirty="0"/>
          </a:p>
        </p:txBody>
      </p:sp>
    </p:spTree>
    <p:extLst>
      <p:ext uri="{BB962C8B-B14F-4D97-AF65-F5344CB8AC3E}">
        <p14:creationId xmlns:p14="http://schemas.microsoft.com/office/powerpoint/2010/main" val="3771789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NDBI021 User Preferences Lecture 1 - Peter Vojtáš</a:t>
            </a:r>
            <a:endParaRPr lang="en-US" dirty="0"/>
          </a:p>
        </p:txBody>
      </p:sp>
      <p:sp>
        <p:nvSpPr>
          <p:cNvPr id="3" name="Footer Placeholder 2"/>
          <p:cNvSpPr>
            <a:spLocks noGrp="1"/>
          </p:cNvSpPr>
          <p:nvPr>
            <p:ph type="ftr" sz="quarter" idx="11"/>
          </p:nvPr>
        </p:nvSpPr>
        <p:spPr/>
        <p:txBody>
          <a:bodyPr/>
          <a:lstStyle/>
          <a:p>
            <a:r>
              <a:rPr lang="en-US"/>
              <a:t>Representation+</a:t>
            </a:r>
            <a:endParaRPr lang="en-US" dirty="0"/>
          </a:p>
        </p:txBody>
      </p:sp>
      <p:sp>
        <p:nvSpPr>
          <p:cNvPr id="4" name="Slide Number Placeholder 3"/>
          <p:cNvSpPr>
            <a:spLocks noGrp="1"/>
          </p:cNvSpPr>
          <p:nvPr>
            <p:ph type="sldNum" sz="quarter" idx="12"/>
          </p:nvPr>
        </p:nvSpPr>
        <p:spPr/>
        <p:txBody>
          <a:bodyPr/>
          <a:lstStyle/>
          <a:p>
            <a:fld id="{E878474B-3C26-4CAC-BCD0-BD76A022A630}" type="slidenum">
              <a:rPr lang="en-US" smtClean="0"/>
              <a:pPr/>
              <a:t>20</a:t>
            </a:fld>
            <a:endParaRPr lang="en-US"/>
          </a:p>
        </p:txBody>
      </p:sp>
      <p:sp>
        <p:nvSpPr>
          <p:cNvPr id="8" name="Title 1"/>
          <p:cNvSpPr txBox="1">
            <a:spLocks/>
          </p:cNvSpPr>
          <p:nvPr/>
        </p:nvSpPr>
        <p:spPr>
          <a:xfrm>
            <a:off x="5435192" y="65834"/>
            <a:ext cx="3708808" cy="917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To compare with</a:t>
            </a:r>
          </a:p>
          <a:p>
            <a:pPr algn="ctr"/>
            <a:r>
              <a:rPr lang="en-US" sz="3600" dirty="0"/>
              <a:t>4d cube</a:t>
            </a:r>
          </a:p>
        </p:txBody>
      </p:sp>
      <p:grpSp>
        <p:nvGrpSpPr>
          <p:cNvPr id="178" name="Group 177"/>
          <p:cNvGrpSpPr/>
          <p:nvPr/>
        </p:nvGrpSpPr>
        <p:grpSpPr>
          <a:xfrm>
            <a:off x="228601" y="2057400"/>
            <a:ext cx="4190999" cy="4371201"/>
            <a:chOff x="304800" y="914400"/>
            <a:chExt cx="5398841" cy="5514201"/>
          </a:xfrm>
        </p:grpSpPr>
        <p:cxnSp>
          <p:nvCxnSpPr>
            <p:cNvPr id="179" name="Straight Connector 178"/>
            <p:cNvCxnSpPr/>
            <p:nvPr/>
          </p:nvCxnSpPr>
          <p:spPr>
            <a:xfrm flipH="1">
              <a:off x="5340157" y="4461752"/>
              <a:ext cx="4234" cy="1717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flipV="1">
              <a:off x="3664541" y="2826916"/>
              <a:ext cx="1676401" cy="167640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311742" y="2826917"/>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311742" y="1150517"/>
              <a:ext cx="16764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1988142" y="28269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a:off x="3664542" y="4503317"/>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987153" y="2151506"/>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1988142" y="1150517"/>
              <a:ext cx="1676399" cy="16763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311742" y="2826916"/>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988141" y="1150517"/>
              <a:ext cx="0" cy="33528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flipV="1">
              <a:off x="671958" y="2490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flipV="1">
              <a:off x="1326591" y="1825921"/>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flipV="1">
              <a:off x="1655638" y="1489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flipV="1">
              <a:off x="1149944" y="197139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flipV="1">
              <a:off x="1839211" y="1309832"/>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flipV="1">
              <a:off x="1485917" y="16423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flipV="1">
              <a:off x="796650" y="2324688"/>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481455" y="2664126"/>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a:off x="3827330" y="4461752"/>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318644" y="2255392"/>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356743" y="1597294"/>
              <a:ext cx="2831535" cy="578441"/>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464142" y="1323699"/>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a:off x="637324" y="15072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810506" y="16596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a:off x="973297" y="1832854"/>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1146479" y="1985254"/>
              <a:ext cx="1676400" cy="16764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1309270" y="2148045"/>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a:off x="1461670" y="2310836"/>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1634852" y="24736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a:off x="1818425" y="26260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838190" y="3450353"/>
              <a:ext cx="2831535" cy="578441"/>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826065" y="2819400"/>
              <a:ext cx="2831535" cy="578441"/>
            </a:xfrm>
            <a:prstGeom prst="line">
              <a:avLst/>
            </a:prstGeom>
            <a:ln w="31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3555869" y="2602468"/>
              <a:ext cx="652743" cy="369332"/>
            </a:xfrm>
            <a:prstGeom prst="rect">
              <a:avLst/>
            </a:prstGeom>
            <a:noFill/>
          </p:spPr>
          <p:txBody>
            <a:bodyPr wrap="none" rtlCol="0">
              <a:spAutoFit/>
            </a:bodyPr>
            <a:lstStyle/>
            <a:p>
              <a:r>
                <a:rPr lang="en-US" dirty="0"/>
                <a:t>0011</a:t>
              </a:r>
            </a:p>
          </p:txBody>
        </p:sp>
        <p:sp>
          <p:nvSpPr>
            <p:cNvPr id="212" name="TextBox 211"/>
            <p:cNvSpPr txBox="1"/>
            <p:nvPr/>
          </p:nvSpPr>
          <p:spPr>
            <a:xfrm>
              <a:off x="1694012" y="4431268"/>
              <a:ext cx="652743" cy="369332"/>
            </a:xfrm>
            <a:prstGeom prst="rect">
              <a:avLst/>
            </a:prstGeom>
            <a:noFill/>
          </p:spPr>
          <p:txBody>
            <a:bodyPr wrap="none" rtlCol="0">
              <a:spAutoFit/>
            </a:bodyPr>
            <a:lstStyle/>
            <a:p>
              <a:r>
                <a:rPr lang="en-US" dirty="0"/>
                <a:t>1111</a:t>
              </a:r>
            </a:p>
          </p:txBody>
        </p:sp>
        <p:cxnSp>
          <p:nvCxnSpPr>
            <p:cNvPr id="213" name="Straight Connector 212"/>
            <p:cNvCxnSpPr/>
            <p:nvPr/>
          </p:nvCxnSpPr>
          <p:spPr>
            <a:xfrm flipV="1">
              <a:off x="3681846" y="6172200"/>
              <a:ext cx="1652154" cy="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V="1">
              <a:off x="3681846" y="4488295"/>
              <a:ext cx="1652154" cy="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a:off x="3979730" y="4495800"/>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a:off x="4132130" y="4495800"/>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a:off x="4336475" y="4495800"/>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4488875" y="4495800"/>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4648200" y="4495800"/>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a:off x="5022275" y="4495800"/>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5174675" y="4495800"/>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3716200" y="4648200"/>
              <a:ext cx="1638593" cy="17329"/>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3657600" y="4800600"/>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2497318" y="16954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2581373" y="16002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1066800" y="196211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1150855" y="186683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1278118" y="386711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1362173" y="377183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2819400" y="36004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2903455" y="35052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TextBox 231"/>
            <p:cNvSpPr txBox="1"/>
            <p:nvPr/>
          </p:nvSpPr>
          <p:spPr>
            <a:xfrm>
              <a:off x="1905000" y="1535668"/>
              <a:ext cx="476412" cy="369332"/>
            </a:xfrm>
            <a:prstGeom prst="rect">
              <a:avLst/>
            </a:prstGeom>
            <a:noFill/>
          </p:spPr>
          <p:txBody>
            <a:bodyPr wrap="none" rtlCol="0">
              <a:spAutoFit/>
            </a:bodyPr>
            <a:lstStyle/>
            <a:p>
              <a:r>
                <a:rPr lang="en-US" dirty="0"/>
                <a:t>0.2</a:t>
              </a:r>
            </a:p>
          </p:txBody>
        </p:sp>
        <p:cxnSp>
          <p:nvCxnSpPr>
            <p:cNvPr id="233" name="Straight Connector 232"/>
            <p:cNvCxnSpPr/>
            <p:nvPr/>
          </p:nvCxnSpPr>
          <p:spPr>
            <a:xfrm flipH="1">
              <a:off x="3657600" y="4495800"/>
              <a:ext cx="4234" cy="1717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3657600" y="5175274"/>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3657600" y="5327674"/>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3657600" y="5480074"/>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3657600" y="5708674"/>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3657600" y="5861074"/>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3657600" y="6013474"/>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H="1">
              <a:off x="3733800" y="44958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1" name="TextBox 240"/>
            <p:cNvSpPr txBox="1"/>
            <p:nvPr/>
          </p:nvSpPr>
          <p:spPr>
            <a:xfrm>
              <a:off x="1676400" y="914400"/>
              <a:ext cx="652743" cy="369332"/>
            </a:xfrm>
            <a:prstGeom prst="rect">
              <a:avLst/>
            </a:prstGeom>
            <a:noFill/>
          </p:spPr>
          <p:txBody>
            <a:bodyPr wrap="none" rtlCol="0">
              <a:spAutoFit/>
            </a:bodyPr>
            <a:lstStyle/>
            <a:p>
              <a:r>
                <a:rPr lang="en-US" dirty="0"/>
                <a:t>0000</a:t>
              </a:r>
            </a:p>
          </p:txBody>
        </p:sp>
        <p:cxnSp>
          <p:nvCxnSpPr>
            <p:cNvPr id="242" name="Straight Connector 241"/>
            <p:cNvCxnSpPr/>
            <p:nvPr/>
          </p:nvCxnSpPr>
          <p:spPr>
            <a:xfrm flipH="1">
              <a:off x="1981200" y="2819400"/>
              <a:ext cx="16764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H="1" flipV="1">
              <a:off x="304800" y="2819401"/>
              <a:ext cx="1676399" cy="16763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44" name="TextBox 243"/>
            <p:cNvSpPr txBox="1"/>
            <p:nvPr/>
          </p:nvSpPr>
          <p:spPr>
            <a:xfrm>
              <a:off x="5337114" y="4267200"/>
              <a:ext cx="301686" cy="369332"/>
            </a:xfrm>
            <a:prstGeom prst="rect">
              <a:avLst/>
            </a:prstGeom>
            <a:noFill/>
          </p:spPr>
          <p:txBody>
            <a:bodyPr wrap="none" rtlCol="0">
              <a:spAutoFit/>
            </a:bodyPr>
            <a:lstStyle/>
            <a:p>
              <a:r>
                <a:rPr lang="en-US" dirty="0"/>
                <a:t>0</a:t>
              </a:r>
            </a:p>
          </p:txBody>
        </p:sp>
        <p:sp>
          <p:nvSpPr>
            <p:cNvPr id="245" name="TextBox 244"/>
            <p:cNvSpPr txBox="1"/>
            <p:nvPr/>
          </p:nvSpPr>
          <p:spPr>
            <a:xfrm>
              <a:off x="1134264" y="1295400"/>
              <a:ext cx="542136" cy="369332"/>
            </a:xfrm>
            <a:prstGeom prst="rect">
              <a:avLst/>
            </a:prstGeom>
            <a:noFill/>
          </p:spPr>
          <p:txBody>
            <a:bodyPr wrap="none" rtlCol="0">
              <a:spAutoFit/>
            </a:bodyPr>
            <a:lstStyle/>
            <a:p>
              <a:r>
                <a:rPr lang="en-US" b="1" dirty="0">
                  <a:solidFill>
                    <a:srgbClr val="FF0000"/>
                  </a:solidFill>
                </a:rPr>
                <a:t>d</a:t>
              </a:r>
              <a:r>
                <a:rPr lang="en-US" b="1" baseline="-25000" dirty="0">
                  <a:solidFill>
                    <a:srgbClr val="FF0000"/>
                  </a:solidFill>
                </a:rPr>
                <a:t>12</a:t>
              </a:r>
              <a:r>
                <a:rPr lang="en-US" b="1" baseline="30000" dirty="0">
                  <a:solidFill>
                    <a:srgbClr val="FF0000"/>
                  </a:solidFill>
                </a:rPr>
                <a:t>0</a:t>
              </a:r>
            </a:p>
          </p:txBody>
        </p:sp>
        <p:sp>
          <p:nvSpPr>
            <p:cNvPr id="246" name="TextBox 245"/>
            <p:cNvSpPr txBox="1"/>
            <p:nvPr/>
          </p:nvSpPr>
          <p:spPr>
            <a:xfrm>
              <a:off x="2429664" y="3897868"/>
              <a:ext cx="542136" cy="369332"/>
            </a:xfrm>
            <a:prstGeom prst="rect">
              <a:avLst/>
            </a:prstGeom>
            <a:noFill/>
          </p:spPr>
          <p:txBody>
            <a:bodyPr wrap="none" rtlCol="0">
              <a:spAutoFit/>
            </a:bodyPr>
            <a:lstStyle/>
            <a:p>
              <a:r>
                <a:rPr lang="en-US" b="1" dirty="0">
                  <a:solidFill>
                    <a:srgbClr val="FF0000"/>
                  </a:solidFill>
                </a:rPr>
                <a:t>d</a:t>
              </a:r>
              <a:r>
                <a:rPr lang="en-US" b="1" baseline="-25000" dirty="0">
                  <a:solidFill>
                    <a:srgbClr val="FF0000"/>
                  </a:solidFill>
                </a:rPr>
                <a:t>12</a:t>
              </a:r>
              <a:r>
                <a:rPr lang="en-US" b="1" baseline="30000" dirty="0">
                  <a:solidFill>
                    <a:srgbClr val="FF0000"/>
                  </a:solidFill>
                </a:rPr>
                <a:t>1</a:t>
              </a:r>
            </a:p>
          </p:txBody>
        </p:sp>
        <p:sp>
          <p:nvSpPr>
            <p:cNvPr id="247" name="TextBox 246"/>
            <p:cNvSpPr txBox="1"/>
            <p:nvPr/>
          </p:nvSpPr>
          <p:spPr>
            <a:xfrm>
              <a:off x="4419600" y="5269468"/>
              <a:ext cx="465192" cy="369332"/>
            </a:xfrm>
            <a:prstGeom prst="rect">
              <a:avLst/>
            </a:prstGeom>
            <a:noFill/>
          </p:spPr>
          <p:txBody>
            <a:bodyPr wrap="none" rtlCol="0">
              <a:spAutoFit/>
            </a:bodyPr>
            <a:lstStyle/>
            <a:p>
              <a:r>
                <a:rPr lang="en-US" b="1" dirty="0">
                  <a:solidFill>
                    <a:srgbClr val="FF0000"/>
                  </a:solidFill>
                </a:rPr>
                <a:t>d</a:t>
              </a:r>
              <a:r>
                <a:rPr lang="en-US" b="1" baseline="-25000" dirty="0">
                  <a:solidFill>
                    <a:srgbClr val="FF0000"/>
                  </a:solidFill>
                </a:rPr>
                <a:t>12</a:t>
              </a:r>
              <a:endParaRPr lang="en-US" b="1" baseline="30000" dirty="0">
                <a:solidFill>
                  <a:srgbClr val="FF0000"/>
                </a:solidFill>
              </a:endParaRPr>
            </a:p>
          </p:txBody>
        </p:sp>
        <p:cxnSp>
          <p:nvCxnSpPr>
            <p:cNvPr id="248" name="Straight Connector 247"/>
            <p:cNvCxnSpPr/>
            <p:nvPr/>
          </p:nvCxnSpPr>
          <p:spPr>
            <a:xfrm>
              <a:off x="3657600" y="5022874"/>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4869875" y="4450774"/>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0" name="TextBox 249"/>
            <p:cNvSpPr txBox="1"/>
            <p:nvPr/>
          </p:nvSpPr>
          <p:spPr>
            <a:xfrm>
              <a:off x="2810664" y="1764268"/>
              <a:ext cx="543739" cy="369332"/>
            </a:xfrm>
            <a:prstGeom prst="rect">
              <a:avLst/>
            </a:prstGeom>
            <a:noFill/>
          </p:spPr>
          <p:txBody>
            <a:bodyPr wrap="none" rtlCol="0">
              <a:spAutoFit/>
            </a:bodyPr>
            <a:lstStyle/>
            <a:p>
              <a:r>
                <a:rPr lang="en-US" b="1" dirty="0">
                  <a:solidFill>
                    <a:srgbClr val="0070C0"/>
                  </a:solidFill>
                </a:rPr>
                <a:t>d</a:t>
              </a:r>
              <a:r>
                <a:rPr lang="en-US" b="1" baseline="-25000" dirty="0">
                  <a:solidFill>
                    <a:srgbClr val="0070C0"/>
                  </a:solidFill>
                </a:rPr>
                <a:t>34</a:t>
              </a:r>
              <a:r>
                <a:rPr lang="en-US" b="1" baseline="30000" dirty="0">
                  <a:solidFill>
                    <a:srgbClr val="0070C0"/>
                  </a:solidFill>
                </a:rPr>
                <a:t>0</a:t>
              </a:r>
            </a:p>
          </p:txBody>
        </p:sp>
        <p:sp>
          <p:nvSpPr>
            <p:cNvPr id="251" name="TextBox 250"/>
            <p:cNvSpPr txBox="1"/>
            <p:nvPr/>
          </p:nvSpPr>
          <p:spPr>
            <a:xfrm>
              <a:off x="533400" y="3429000"/>
              <a:ext cx="543739" cy="369332"/>
            </a:xfrm>
            <a:prstGeom prst="rect">
              <a:avLst/>
            </a:prstGeom>
            <a:noFill/>
          </p:spPr>
          <p:txBody>
            <a:bodyPr wrap="none" rtlCol="0">
              <a:spAutoFit/>
            </a:bodyPr>
            <a:lstStyle/>
            <a:p>
              <a:r>
                <a:rPr lang="en-US" b="1" dirty="0">
                  <a:solidFill>
                    <a:srgbClr val="0070C0"/>
                  </a:solidFill>
                </a:rPr>
                <a:t>d</a:t>
              </a:r>
              <a:r>
                <a:rPr lang="en-US" b="1" baseline="-25000" dirty="0">
                  <a:solidFill>
                    <a:srgbClr val="0070C0"/>
                  </a:solidFill>
                </a:rPr>
                <a:t>34</a:t>
              </a:r>
              <a:r>
                <a:rPr lang="en-US" b="1" baseline="30000" dirty="0">
                  <a:solidFill>
                    <a:srgbClr val="0070C0"/>
                  </a:solidFill>
                </a:rPr>
                <a:t>1</a:t>
              </a:r>
            </a:p>
          </p:txBody>
        </p:sp>
        <p:sp>
          <p:nvSpPr>
            <p:cNvPr id="252" name="TextBox 251"/>
            <p:cNvSpPr txBox="1"/>
            <p:nvPr/>
          </p:nvSpPr>
          <p:spPr>
            <a:xfrm>
              <a:off x="4409261" y="4736068"/>
              <a:ext cx="465192" cy="369332"/>
            </a:xfrm>
            <a:prstGeom prst="rect">
              <a:avLst/>
            </a:prstGeom>
            <a:noFill/>
          </p:spPr>
          <p:txBody>
            <a:bodyPr wrap="none" rtlCol="0">
              <a:spAutoFit/>
            </a:bodyPr>
            <a:lstStyle/>
            <a:p>
              <a:r>
                <a:rPr lang="en-US" b="1" dirty="0">
                  <a:solidFill>
                    <a:srgbClr val="0070C0"/>
                  </a:solidFill>
                </a:rPr>
                <a:t>d</a:t>
              </a:r>
              <a:r>
                <a:rPr lang="en-US" b="1" baseline="-25000" dirty="0">
                  <a:solidFill>
                    <a:srgbClr val="0070C0"/>
                  </a:solidFill>
                </a:rPr>
                <a:t>34</a:t>
              </a:r>
              <a:endParaRPr lang="en-US" b="1" baseline="30000" dirty="0">
                <a:solidFill>
                  <a:srgbClr val="0070C0"/>
                </a:solidFill>
              </a:endParaRPr>
            </a:p>
          </p:txBody>
        </p:sp>
        <p:sp>
          <p:nvSpPr>
            <p:cNvPr id="253" name="TextBox 252"/>
            <p:cNvSpPr txBox="1"/>
            <p:nvPr/>
          </p:nvSpPr>
          <p:spPr>
            <a:xfrm>
              <a:off x="5257800" y="5879068"/>
              <a:ext cx="301686" cy="369332"/>
            </a:xfrm>
            <a:prstGeom prst="rect">
              <a:avLst/>
            </a:prstGeom>
            <a:noFill/>
          </p:spPr>
          <p:txBody>
            <a:bodyPr wrap="none" rtlCol="0">
              <a:spAutoFit/>
            </a:bodyPr>
            <a:lstStyle/>
            <a:p>
              <a:r>
                <a:rPr lang="en-US" dirty="0"/>
                <a:t>1</a:t>
              </a:r>
            </a:p>
          </p:txBody>
        </p:sp>
        <p:sp>
          <p:nvSpPr>
            <p:cNvPr id="254" name="TextBox 253"/>
            <p:cNvSpPr txBox="1"/>
            <p:nvPr/>
          </p:nvSpPr>
          <p:spPr>
            <a:xfrm>
              <a:off x="5105400" y="6059269"/>
              <a:ext cx="598241"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1</a:t>
              </a:r>
              <a:r>
                <a:rPr lang="en-US" dirty="0"/>
                <a:t>,</a:t>
              </a:r>
              <a:r>
                <a:rPr lang="en-US" dirty="0">
                  <a:solidFill>
                    <a:srgbClr val="0070C0"/>
                  </a:solidFill>
                </a:rPr>
                <a:t>x</a:t>
              </a:r>
              <a:r>
                <a:rPr lang="en-US" baseline="-25000" dirty="0">
                  <a:solidFill>
                    <a:srgbClr val="0070C0"/>
                  </a:solidFill>
                </a:rPr>
                <a:t>3</a:t>
              </a:r>
            </a:p>
          </p:txBody>
        </p:sp>
        <p:sp>
          <p:nvSpPr>
            <p:cNvPr id="255" name="TextBox 254"/>
            <p:cNvSpPr txBox="1"/>
            <p:nvPr/>
          </p:nvSpPr>
          <p:spPr>
            <a:xfrm>
              <a:off x="3429000" y="4174804"/>
              <a:ext cx="362600" cy="646331"/>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2</a:t>
              </a:r>
            </a:p>
            <a:p>
              <a:r>
                <a:rPr lang="en-US" dirty="0">
                  <a:solidFill>
                    <a:srgbClr val="0070C0"/>
                  </a:solidFill>
                </a:rPr>
                <a:t>x</a:t>
              </a:r>
              <a:r>
                <a:rPr lang="en-US" baseline="-25000" dirty="0">
                  <a:solidFill>
                    <a:srgbClr val="0070C0"/>
                  </a:solidFill>
                </a:rPr>
                <a:t>4</a:t>
              </a:r>
              <a:endParaRPr lang="en-US" dirty="0">
                <a:solidFill>
                  <a:srgbClr val="0070C0"/>
                </a:solidFill>
              </a:endParaRPr>
            </a:p>
          </p:txBody>
        </p:sp>
        <p:cxnSp>
          <p:nvCxnSpPr>
            <p:cNvPr id="256" name="Straight Arrow Connector 255"/>
            <p:cNvCxnSpPr/>
            <p:nvPr/>
          </p:nvCxnSpPr>
          <p:spPr>
            <a:xfrm flipH="1">
              <a:off x="35052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a:off x="53340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3581400" y="4431268"/>
              <a:ext cx="301686" cy="369332"/>
            </a:xfrm>
            <a:prstGeom prst="rect">
              <a:avLst/>
            </a:prstGeom>
            <a:noFill/>
          </p:spPr>
          <p:txBody>
            <a:bodyPr wrap="none" rtlCol="0">
              <a:spAutoFit/>
            </a:bodyPr>
            <a:lstStyle/>
            <a:p>
              <a:r>
                <a:rPr lang="en-US" dirty="0"/>
                <a:t>1</a:t>
              </a:r>
            </a:p>
          </p:txBody>
        </p:sp>
        <p:sp>
          <p:nvSpPr>
            <p:cNvPr id="259" name="TextBox 258"/>
            <p:cNvSpPr txBox="1"/>
            <p:nvPr/>
          </p:nvSpPr>
          <p:spPr>
            <a:xfrm>
              <a:off x="1905000" y="3505200"/>
              <a:ext cx="476412" cy="369332"/>
            </a:xfrm>
            <a:prstGeom prst="rect">
              <a:avLst/>
            </a:prstGeom>
            <a:noFill/>
          </p:spPr>
          <p:txBody>
            <a:bodyPr wrap="none" rtlCol="0">
              <a:spAutoFit/>
            </a:bodyPr>
            <a:lstStyle/>
            <a:p>
              <a:r>
                <a:rPr lang="en-US" dirty="0"/>
                <a:t>0.8</a:t>
              </a:r>
            </a:p>
          </p:txBody>
        </p:sp>
        <p:sp>
          <p:nvSpPr>
            <p:cNvPr id="260" name="TextBox 259"/>
            <p:cNvSpPr txBox="1"/>
            <p:nvPr/>
          </p:nvSpPr>
          <p:spPr>
            <a:xfrm>
              <a:off x="834902" y="1764268"/>
              <a:ext cx="308098" cy="369332"/>
            </a:xfrm>
            <a:prstGeom prst="rect">
              <a:avLst/>
            </a:prstGeom>
            <a:noFill/>
          </p:spPr>
          <p:txBody>
            <a:bodyPr wrap="none" rtlCol="0">
              <a:spAutoFit/>
            </a:bodyPr>
            <a:lstStyle/>
            <a:p>
              <a:r>
                <a:rPr lang="en-US" b="1" dirty="0">
                  <a:solidFill>
                    <a:srgbClr val="00B050"/>
                  </a:solidFill>
                </a:rPr>
                <a:t>C</a:t>
              </a:r>
            </a:p>
          </p:txBody>
        </p:sp>
        <p:sp>
          <p:nvSpPr>
            <p:cNvPr id="261" name="TextBox 260"/>
            <p:cNvSpPr txBox="1"/>
            <p:nvPr/>
          </p:nvSpPr>
          <p:spPr>
            <a:xfrm>
              <a:off x="2511302" y="1371600"/>
              <a:ext cx="330540" cy="369332"/>
            </a:xfrm>
            <a:prstGeom prst="rect">
              <a:avLst/>
            </a:prstGeom>
            <a:noFill/>
          </p:spPr>
          <p:txBody>
            <a:bodyPr wrap="none" rtlCol="0">
              <a:spAutoFit/>
            </a:bodyPr>
            <a:lstStyle/>
            <a:p>
              <a:r>
                <a:rPr lang="en-US" b="1" dirty="0">
                  <a:solidFill>
                    <a:srgbClr val="00B050"/>
                  </a:solidFill>
                </a:rPr>
                <a:t>D</a:t>
              </a:r>
            </a:p>
          </p:txBody>
        </p:sp>
        <p:sp>
          <p:nvSpPr>
            <p:cNvPr id="262" name="TextBox 261"/>
            <p:cNvSpPr txBox="1"/>
            <p:nvPr/>
          </p:nvSpPr>
          <p:spPr>
            <a:xfrm>
              <a:off x="2869860" y="3516868"/>
              <a:ext cx="314510" cy="369332"/>
            </a:xfrm>
            <a:prstGeom prst="rect">
              <a:avLst/>
            </a:prstGeom>
            <a:noFill/>
          </p:spPr>
          <p:txBody>
            <a:bodyPr wrap="none" rtlCol="0">
              <a:spAutoFit/>
            </a:bodyPr>
            <a:lstStyle/>
            <a:p>
              <a:r>
                <a:rPr lang="en-US" b="1" dirty="0">
                  <a:solidFill>
                    <a:srgbClr val="00B050"/>
                  </a:solidFill>
                </a:rPr>
                <a:t>B</a:t>
              </a:r>
            </a:p>
          </p:txBody>
        </p:sp>
        <p:sp>
          <p:nvSpPr>
            <p:cNvPr id="263" name="TextBox 262"/>
            <p:cNvSpPr txBox="1"/>
            <p:nvPr/>
          </p:nvSpPr>
          <p:spPr>
            <a:xfrm>
              <a:off x="1219200" y="3886200"/>
              <a:ext cx="324128" cy="369332"/>
            </a:xfrm>
            <a:prstGeom prst="rect">
              <a:avLst/>
            </a:prstGeom>
            <a:noFill/>
          </p:spPr>
          <p:txBody>
            <a:bodyPr wrap="none" rtlCol="0">
              <a:spAutoFit/>
            </a:bodyPr>
            <a:lstStyle/>
            <a:p>
              <a:r>
                <a:rPr lang="en-US" b="1" dirty="0">
                  <a:solidFill>
                    <a:srgbClr val="00B050"/>
                  </a:solidFill>
                </a:rPr>
                <a:t>A</a:t>
              </a:r>
            </a:p>
          </p:txBody>
        </p:sp>
      </p:grpSp>
      <p:sp>
        <p:nvSpPr>
          <p:cNvPr id="264" name="TextBox 263"/>
          <p:cNvSpPr txBox="1"/>
          <p:nvPr/>
        </p:nvSpPr>
        <p:spPr>
          <a:xfrm>
            <a:off x="0" y="3276600"/>
            <a:ext cx="652743" cy="369332"/>
          </a:xfrm>
          <a:prstGeom prst="rect">
            <a:avLst/>
          </a:prstGeom>
          <a:noFill/>
        </p:spPr>
        <p:txBody>
          <a:bodyPr wrap="none" rtlCol="0">
            <a:spAutoFit/>
          </a:bodyPr>
          <a:lstStyle/>
          <a:p>
            <a:r>
              <a:rPr lang="en-US" dirty="0"/>
              <a:t>1100</a:t>
            </a:r>
          </a:p>
        </p:txBody>
      </p:sp>
      <p:grpSp>
        <p:nvGrpSpPr>
          <p:cNvPr id="272" name="Group 271"/>
          <p:cNvGrpSpPr/>
          <p:nvPr/>
        </p:nvGrpSpPr>
        <p:grpSpPr>
          <a:xfrm>
            <a:off x="4515057" y="1002268"/>
            <a:ext cx="4552744" cy="3898422"/>
            <a:chOff x="4515057" y="1002268"/>
            <a:chExt cx="4552744" cy="3898422"/>
          </a:xfrm>
        </p:grpSpPr>
        <p:pic>
          <p:nvPicPr>
            <p:cNvPr id="171" name="Picture 1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057" y="1066799"/>
              <a:ext cx="4552744" cy="3833891"/>
            </a:xfrm>
            <a:prstGeom prst="rect">
              <a:avLst/>
            </a:prstGeom>
          </p:spPr>
        </p:pic>
        <p:cxnSp>
          <p:nvCxnSpPr>
            <p:cNvPr id="46" name="Straight Connector 45"/>
            <p:cNvCxnSpPr/>
            <p:nvPr/>
          </p:nvCxnSpPr>
          <p:spPr>
            <a:xfrm flipV="1">
              <a:off x="5879190" y="3605748"/>
              <a:ext cx="1740810" cy="2505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550502" y="1063778"/>
              <a:ext cx="4517299" cy="5364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4550502" y="1600200"/>
              <a:ext cx="1328688" cy="226723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620000" y="1063778"/>
              <a:ext cx="1447801" cy="254196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5125159" y="2514600"/>
              <a:ext cx="437441" cy="287672"/>
            </a:xfrm>
            <a:prstGeom prst="rect">
              <a:avLst/>
            </a:prstGeom>
            <a:noFill/>
          </p:spPr>
          <p:txBody>
            <a:bodyPr wrap="none" rtlCol="0">
              <a:spAutoFit/>
            </a:bodyPr>
            <a:lstStyle/>
            <a:p>
              <a:r>
                <a:rPr lang="en-US" b="1" dirty="0">
                  <a:solidFill>
                    <a:srgbClr val="0070C0"/>
                  </a:solidFill>
                </a:rPr>
                <a:t>d</a:t>
              </a:r>
              <a:r>
                <a:rPr lang="en-US" b="1" baseline="-25000" dirty="0">
                  <a:solidFill>
                    <a:srgbClr val="0070C0"/>
                  </a:solidFill>
                </a:rPr>
                <a:t>34</a:t>
              </a:r>
              <a:r>
                <a:rPr lang="en-US" b="1" baseline="30000" dirty="0">
                  <a:solidFill>
                    <a:srgbClr val="0070C0"/>
                  </a:solidFill>
                </a:rPr>
                <a:t>0</a:t>
              </a:r>
            </a:p>
          </p:txBody>
        </p:sp>
        <p:sp>
          <p:nvSpPr>
            <p:cNvPr id="175" name="TextBox 174"/>
            <p:cNvSpPr txBox="1"/>
            <p:nvPr/>
          </p:nvSpPr>
          <p:spPr>
            <a:xfrm>
              <a:off x="8001000" y="2667000"/>
              <a:ext cx="543739" cy="369332"/>
            </a:xfrm>
            <a:prstGeom prst="rect">
              <a:avLst/>
            </a:prstGeom>
            <a:noFill/>
          </p:spPr>
          <p:txBody>
            <a:bodyPr wrap="none" rtlCol="0">
              <a:spAutoFit/>
            </a:bodyPr>
            <a:lstStyle/>
            <a:p>
              <a:r>
                <a:rPr lang="en-US" b="1" dirty="0">
                  <a:solidFill>
                    <a:srgbClr val="0070C0"/>
                  </a:solidFill>
                </a:rPr>
                <a:t>d</a:t>
              </a:r>
              <a:r>
                <a:rPr lang="en-US" b="1" baseline="-25000" dirty="0">
                  <a:solidFill>
                    <a:srgbClr val="0070C0"/>
                  </a:solidFill>
                </a:rPr>
                <a:t>34</a:t>
              </a:r>
              <a:r>
                <a:rPr lang="en-US" b="1" baseline="30000" dirty="0">
                  <a:solidFill>
                    <a:srgbClr val="0070C0"/>
                  </a:solidFill>
                </a:rPr>
                <a:t>1</a:t>
              </a:r>
            </a:p>
          </p:txBody>
        </p:sp>
        <p:sp>
          <p:nvSpPr>
            <p:cNvPr id="176" name="TextBox 175"/>
            <p:cNvSpPr txBox="1"/>
            <p:nvPr/>
          </p:nvSpPr>
          <p:spPr>
            <a:xfrm>
              <a:off x="6705600" y="3352800"/>
              <a:ext cx="543739" cy="369332"/>
            </a:xfrm>
            <a:prstGeom prst="rect">
              <a:avLst/>
            </a:prstGeom>
            <a:noFill/>
          </p:spPr>
          <p:txBody>
            <a:bodyPr wrap="none" rtlCol="0">
              <a:spAutoFit/>
            </a:bodyPr>
            <a:lstStyle/>
            <a:p>
              <a:r>
                <a:rPr lang="en-US" b="1" dirty="0">
                  <a:solidFill>
                    <a:srgbClr val="FF0000"/>
                  </a:solidFill>
                </a:rPr>
                <a:t>d</a:t>
              </a:r>
              <a:r>
                <a:rPr lang="en-US" b="1" baseline="-25000" dirty="0">
                  <a:solidFill>
                    <a:srgbClr val="FF0000"/>
                  </a:solidFill>
                </a:rPr>
                <a:t>12</a:t>
              </a:r>
              <a:r>
                <a:rPr lang="en-US" b="1" baseline="30000" dirty="0">
                  <a:solidFill>
                    <a:srgbClr val="FF0000"/>
                  </a:solidFill>
                </a:rPr>
                <a:t>0</a:t>
              </a:r>
            </a:p>
          </p:txBody>
        </p:sp>
        <p:sp>
          <p:nvSpPr>
            <p:cNvPr id="177" name="TextBox 176"/>
            <p:cNvSpPr txBox="1"/>
            <p:nvPr/>
          </p:nvSpPr>
          <p:spPr>
            <a:xfrm>
              <a:off x="6695261" y="1002268"/>
              <a:ext cx="543739" cy="369332"/>
            </a:xfrm>
            <a:prstGeom prst="rect">
              <a:avLst/>
            </a:prstGeom>
            <a:noFill/>
          </p:spPr>
          <p:txBody>
            <a:bodyPr wrap="none" rtlCol="0">
              <a:spAutoFit/>
            </a:bodyPr>
            <a:lstStyle/>
            <a:p>
              <a:r>
                <a:rPr lang="en-US" b="1" dirty="0">
                  <a:solidFill>
                    <a:srgbClr val="FF0000"/>
                  </a:solidFill>
                </a:rPr>
                <a:t>d</a:t>
              </a:r>
              <a:r>
                <a:rPr lang="en-US" b="1" baseline="-25000" dirty="0">
                  <a:solidFill>
                    <a:srgbClr val="FF0000"/>
                  </a:solidFill>
                </a:rPr>
                <a:t>12</a:t>
              </a:r>
              <a:r>
                <a:rPr lang="en-US" b="1" baseline="30000" dirty="0">
                  <a:solidFill>
                    <a:srgbClr val="FF0000"/>
                  </a:solidFill>
                </a:rPr>
                <a:t>1</a:t>
              </a:r>
            </a:p>
          </p:txBody>
        </p:sp>
        <p:sp>
          <p:nvSpPr>
            <p:cNvPr id="266" name="TextBox 265"/>
            <p:cNvSpPr txBox="1"/>
            <p:nvPr/>
          </p:nvSpPr>
          <p:spPr>
            <a:xfrm>
              <a:off x="6438539" y="3699777"/>
              <a:ext cx="362600"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1</a:t>
              </a:r>
              <a:endParaRPr lang="en-US" baseline="-25000" dirty="0">
                <a:solidFill>
                  <a:srgbClr val="0070C0"/>
                </a:solidFill>
              </a:endParaRPr>
            </a:p>
          </p:txBody>
        </p:sp>
        <p:sp>
          <p:nvSpPr>
            <p:cNvPr id="267" name="TextBox 266"/>
            <p:cNvSpPr txBox="1"/>
            <p:nvPr/>
          </p:nvSpPr>
          <p:spPr>
            <a:xfrm>
              <a:off x="6172200" y="3276600"/>
              <a:ext cx="362600"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2</a:t>
              </a:r>
              <a:endParaRPr lang="en-US" baseline="-25000" dirty="0">
                <a:solidFill>
                  <a:srgbClr val="0070C0"/>
                </a:solidFill>
              </a:endParaRPr>
            </a:p>
          </p:txBody>
        </p:sp>
        <p:sp>
          <p:nvSpPr>
            <p:cNvPr id="268" name="TextBox 267"/>
            <p:cNvSpPr txBox="1"/>
            <p:nvPr/>
          </p:nvSpPr>
          <p:spPr>
            <a:xfrm>
              <a:off x="5867400" y="2819400"/>
              <a:ext cx="362600" cy="369332"/>
            </a:xfrm>
            <a:prstGeom prst="rect">
              <a:avLst/>
            </a:prstGeom>
            <a:noFill/>
          </p:spPr>
          <p:txBody>
            <a:bodyPr wrap="none" rtlCol="0">
              <a:spAutoFit/>
            </a:bodyPr>
            <a:lstStyle/>
            <a:p>
              <a:r>
                <a:rPr lang="en-US" dirty="0">
                  <a:solidFill>
                    <a:srgbClr val="00B050"/>
                  </a:solidFill>
                </a:rPr>
                <a:t>x</a:t>
              </a:r>
              <a:r>
                <a:rPr lang="en-US" baseline="-25000" dirty="0">
                  <a:solidFill>
                    <a:srgbClr val="00B050"/>
                  </a:solidFill>
                </a:rPr>
                <a:t>3</a:t>
              </a:r>
            </a:p>
          </p:txBody>
        </p:sp>
        <p:sp>
          <p:nvSpPr>
            <p:cNvPr id="269" name="TextBox 268"/>
            <p:cNvSpPr txBox="1"/>
            <p:nvPr/>
          </p:nvSpPr>
          <p:spPr>
            <a:xfrm>
              <a:off x="5181600" y="3886200"/>
              <a:ext cx="362600" cy="369332"/>
            </a:xfrm>
            <a:prstGeom prst="rect">
              <a:avLst/>
            </a:prstGeom>
            <a:noFill/>
          </p:spPr>
          <p:txBody>
            <a:bodyPr wrap="none" rtlCol="0">
              <a:spAutoFit/>
            </a:bodyPr>
            <a:lstStyle/>
            <a:p>
              <a:r>
                <a:rPr lang="en-US" dirty="0">
                  <a:solidFill>
                    <a:srgbClr val="00B050"/>
                  </a:solidFill>
                </a:rPr>
                <a:t>x</a:t>
              </a:r>
              <a:r>
                <a:rPr lang="en-US" baseline="-25000" dirty="0">
                  <a:solidFill>
                    <a:srgbClr val="00B050"/>
                  </a:solidFill>
                </a:rPr>
                <a:t>4</a:t>
              </a:r>
            </a:p>
          </p:txBody>
        </p:sp>
        <p:cxnSp>
          <p:nvCxnSpPr>
            <p:cNvPr id="271" name="Straight Connector 270"/>
            <p:cNvCxnSpPr/>
            <p:nvPr/>
          </p:nvCxnSpPr>
          <p:spPr>
            <a:xfrm flipH="1">
              <a:off x="7205031" y="3796796"/>
              <a:ext cx="44308" cy="402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74" name="Straight Connector 273"/>
          <p:cNvCxnSpPr>
            <a:endCxn id="267" idx="2"/>
          </p:cNvCxnSpPr>
          <p:nvPr/>
        </p:nvCxnSpPr>
        <p:spPr>
          <a:xfrm flipH="1" flipV="1">
            <a:off x="6353500" y="3645932"/>
            <a:ext cx="851531" cy="15086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a:stCxn id="267" idx="2"/>
          </p:cNvCxnSpPr>
          <p:nvPr/>
        </p:nvCxnSpPr>
        <p:spPr>
          <a:xfrm flipH="1" flipV="1">
            <a:off x="5879190" y="3188732"/>
            <a:ext cx="474310" cy="4572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H="1">
            <a:off x="4550502" y="3175359"/>
            <a:ext cx="1316898" cy="166992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4550502" y="3796796"/>
            <a:ext cx="2654529" cy="10726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85" name="TextBox 284"/>
          <p:cNvSpPr txBox="1"/>
          <p:nvPr/>
        </p:nvSpPr>
        <p:spPr>
          <a:xfrm>
            <a:off x="4572000" y="4572000"/>
            <a:ext cx="601447" cy="338554"/>
          </a:xfrm>
          <a:prstGeom prst="rect">
            <a:avLst/>
          </a:prstGeom>
          <a:noFill/>
        </p:spPr>
        <p:txBody>
          <a:bodyPr wrap="none" rtlCol="0">
            <a:spAutoFit/>
          </a:bodyPr>
          <a:lstStyle/>
          <a:p>
            <a:r>
              <a:rPr lang="en-US" sz="1600" dirty="0"/>
              <a:t>0001</a:t>
            </a:r>
          </a:p>
        </p:txBody>
      </p:sp>
      <p:sp>
        <p:nvSpPr>
          <p:cNvPr id="286" name="TextBox 285"/>
          <p:cNvSpPr txBox="1"/>
          <p:nvPr/>
        </p:nvSpPr>
        <p:spPr>
          <a:xfrm>
            <a:off x="7247153" y="4572000"/>
            <a:ext cx="601447" cy="338554"/>
          </a:xfrm>
          <a:prstGeom prst="rect">
            <a:avLst/>
          </a:prstGeom>
          <a:noFill/>
        </p:spPr>
        <p:txBody>
          <a:bodyPr wrap="none" rtlCol="0">
            <a:spAutoFit/>
          </a:bodyPr>
          <a:lstStyle/>
          <a:p>
            <a:r>
              <a:rPr lang="en-US" sz="1600" dirty="0"/>
              <a:t>1001</a:t>
            </a:r>
          </a:p>
        </p:txBody>
      </p:sp>
      <p:sp>
        <p:nvSpPr>
          <p:cNvPr id="287" name="TextBox 286"/>
          <p:cNvSpPr txBox="1"/>
          <p:nvPr/>
        </p:nvSpPr>
        <p:spPr>
          <a:xfrm>
            <a:off x="4267200" y="1295400"/>
            <a:ext cx="601447" cy="338554"/>
          </a:xfrm>
          <a:prstGeom prst="rect">
            <a:avLst/>
          </a:prstGeom>
          <a:noFill/>
        </p:spPr>
        <p:txBody>
          <a:bodyPr wrap="none" rtlCol="0">
            <a:spAutoFit/>
          </a:bodyPr>
          <a:lstStyle/>
          <a:p>
            <a:r>
              <a:rPr lang="en-US" sz="1600" dirty="0"/>
              <a:t>0011</a:t>
            </a:r>
          </a:p>
        </p:txBody>
      </p:sp>
      <p:sp>
        <p:nvSpPr>
          <p:cNvPr id="288" name="TextBox 287"/>
          <p:cNvSpPr txBox="1"/>
          <p:nvPr/>
        </p:nvSpPr>
        <p:spPr>
          <a:xfrm>
            <a:off x="5799353" y="2252246"/>
            <a:ext cx="601447" cy="338554"/>
          </a:xfrm>
          <a:prstGeom prst="rect">
            <a:avLst/>
          </a:prstGeom>
          <a:noFill/>
        </p:spPr>
        <p:txBody>
          <a:bodyPr wrap="none" rtlCol="0">
            <a:spAutoFit/>
          </a:bodyPr>
          <a:lstStyle/>
          <a:p>
            <a:r>
              <a:rPr lang="en-US" sz="1600" dirty="0"/>
              <a:t>0010</a:t>
            </a:r>
          </a:p>
        </p:txBody>
      </p:sp>
      <p:sp>
        <p:nvSpPr>
          <p:cNvPr id="289" name="TextBox 288"/>
          <p:cNvSpPr txBox="1"/>
          <p:nvPr/>
        </p:nvSpPr>
        <p:spPr>
          <a:xfrm>
            <a:off x="7086600" y="3700046"/>
            <a:ext cx="601447" cy="338554"/>
          </a:xfrm>
          <a:prstGeom prst="rect">
            <a:avLst/>
          </a:prstGeom>
          <a:noFill/>
        </p:spPr>
        <p:txBody>
          <a:bodyPr wrap="none" rtlCol="0">
            <a:spAutoFit/>
          </a:bodyPr>
          <a:lstStyle/>
          <a:p>
            <a:r>
              <a:rPr lang="en-US" sz="1600" dirty="0"/>
              <a:t>1000</a:t>
            </a:r>
          </a:p>
        </p:txBody>
      </p:sp>
      <p:sp>
        <p:nvSpPr>
          <p:cNvPr id="290" name="Oval 289"/>
          <p:cNvSpPr/>
          <p:nvPr/>
        </p:nvSpPr>
        <p:spPr>
          <a:xfrm>
            <a:off x="5867400" y="3725131"/>
            <a:ext cx="122345" cy="16106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8991600" y="981931"/>
            <a:ext cx="122345" cy="16106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extBox 291"/>
          <p:cNvSpPr txBox="1"/>
          <p:nvPr/>
        </p:nvSpPr>
        <p:spPr>
          <a:xfrm>
            <a:off x="6640530" y="3700046"/>
            <a:ext cx="293670" cy="338554"/>
          </a:xfrm>
          <a:prstGeom prst="rect">
            <a:avLst/>
          </a:prstGeom>
          <a:noFill/>
        </p:spPr>
        <p:txBody>
          <a:bodyPr wrap="none" rtlCol="0">
            <a:spAutoFit/>
          </a:bodyPr>
          <a:lstStyle/>
          <a:p>
            <a:r>
              <a:rPr lang="en-US" sz="1600" b="1" dirty="0">
                <a:solidFill>
                  <a:srgbClr val="00B050"/>
                </a:solidFill>
              </a:rPr>
              <a:t>C</a:t>
            </a:r>
          </a:p>
        </p:txBody>
      </p:sp>
      <p:sp>
        <p:nvSpPr>
          <p:cNvPr id="293" name="TextBox 292"/>
          <p:cNvSpPr txBox="1"/>
          <p:nvPr/>
        </p:nvSpPr>
        <p:spPr>
          <a:xfrm>
            <a:off x="6557918" y="1337846"/>
            <a:ext cx="300082" cy="338554"/>
          </a:xfrm>
          <a:prstGeom prst="rect">
            <a:avLst/>
          </a:prstGeom>
          <a:noFill/>
        </p:spPr>
        <p:txBody>
          <a:bodyPr wrap="none" rtlCol="0">
            <a:spAutoFit/>
          </a:bodyPr>
          <a:lstStyle/>
          <a:p>
            <a:r>
              <a:rPr lang="en-US" sz="1600" b="1" dirty="0">
                <a:solidFill>
                  <a:srgbClr val="00B050"/>
                </a:solidFill>
              </a:rPr>
              <a:t>B</a:t>
            </a:r>
          </a:p>
        </p:txBody>
      </p:sp>
      <p:sp>
        <p:nvSpPr>
          <p:cNvPr id="294" name="TextBox 293"/>
          <p:cNvSpPr txBox="1"/>
          <p:nvPr/>
        </p:nvSpPr>
        <p:spPr>
          <a:xfrm>
            <a:off x="5345130" y="3276600"/>
            <a:ext cx="314510" cy="338554"/>
          </a:xfrm>
          <a:prstGeom prst="rect">
            <a:avLst/>
          </a:prstGeom>
          <a:noFill/>
        </p:spPr>
        <p:txBody>
          <a:bodyPr wrap="none" rtlCol="0">
            <a:spAutoFit/>
          </a:bodyPr>
          <a:lstStyle/>
          <a:p>
            <a:r>
              <a:rPr lang="en-US" sz="1600" b="1" dirty="0">
                <a:solidFill>
                  <a:srgbClr val="00B050"/>
                </a:solidFill>
              </a:rPr>
              <a:t>D</a:t>
            </a:r>
          </a:p>
        </p:txBody>
      </p:sp>
      <p:cxnSp>
        <p:nvCxnSpPr>
          <p:cNvPr id="295" name="Straight Connector 294"/>
          <p:cNvCxnSpPr/>
          <p:nvPr/>
        </p:nvCxnSpPr>
        <p:spPr>
          <a:xfrm>
            <a:off x="6688318" y="371471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6772373" y="361943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5562600" y="34480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5646655" y="33528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6612118" y="135251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6696173" y="125723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a:off x="5486400" y="804446"/>
            <a:ext cx="601447" cy="338554"/>
          </a:xfrm>
          <a:prstGeom prst="rect">
            <a:avLst/>
          </a:prstGeom>
          <a:noFill/>
        </p:spPr>
        <p:txBody>
          <a:bodyPr wrap="none" rtlCol="0">
            <a:spAutoFit/>
          </a:bodyPr>
          <a:lstStyle/>
          <a:p>
            <a:r>
              <a:rPr lang="en-US" sz="1600" dirty="0"/>
              <a:t>0111</a:t>
            </a:r>
          </a:p>
        </p:txBody>
      </p:sp>
      <p:sp>
        <p:nvSpPr>
          <p:cNvPr id="302" name="TextBox 301"/>
          <p:cNvSpPr txBox="1"/>
          <p:nvPr/>
        </p:nvSpPr>
        <p:spPr>
          <a:xfrm>
            <a:off x="7247153" y="1566446"/>
            <a:ext cx="601447" cy="338554"/>
          </a:xfrm>
          <a:prstGeom prst="rect">
            <a:avLst/>
          </a:prstGeom>
          <a:noFill/>
        </p:spPr>
        <p:txBody>
          <a:bodyPr wrap="none" rtlCol="0">
            <a:spAutoFit/>
          </a:bodyPr>
          <a:lstStyle/>
          <a:p>
            <a:r>
              <a:rPr lang="en-US" sz="1600" dirty="0"/>
              <a:t>1011</a:t>
            </a:r>
          </a:p>
        </p:txBody>
      </p:sp>
      <p:sp>
        <p:nvSpPr>
          <p:cNvPr id="303" name="TextBox 302"/>
          <p:cNvSpPr txBox="1"/>
          <p:nvPr/>
        </p:nvSpPr>
        <p:spPr>
          <a:xfrm>
            <a:off x="8534400" y="4004846"/>
            <a:ext cx="601447" cy="338554"/>
          </a:xfrm>
          <a:prstGeom prst="rect">
            <a:avLst/>
          </a:prstGeom>
          <a:noFill/>
        </p:spPr>
        <p:txBody>
          <a:bodyPr wrap="none" rtlCol="0">
            <a:spAutoFit/>
          </a:bodyPr>
          <a:lstStyle/>
          <a:p>
            <a:r>
              <a:rPr lang="en-US" sz="1600" dirty="0"/>
              <a:t>1101</a:t>
            </a:r>
          </a:p>
        </p:txBody>
      </p:sp>
      <p:sp>
        <p:nvSpPr>
          <p:cNvPr id="304" name="TextBox 303"/>
          <p:cNvSpPr txBox="1"/>
          <p:nvPr/>
        </p:nvSpPr>
        <p:spPr>
          <a:xfrm>
            <a:off x="7315200" y="2362200"/>
            <a:ext cx="601447" cy="338554"/>
          </a:xfrm>
          <a:prstGeom prst="rect">
            <a:avLst/>
          </a:prstGeom>
          <a:noFill/>
        </p:spPr>
        <p:txBody>
          <a:bodyPr wrap="none" rtlCol="0">
            <a:spAutoFit/>
          </a:bodyPr>
          <a:lstStyle/>
          <a:p>
            <a:r>
              <a:rPr lang="en-US" sz="1600" dirty="0"/>
              <a:t>1110</a:t>
            </a:r>
          </a:p>
        </p:txBody>
      </p:sp>
      <p:cxnSp>
        <p:nvCxnSpPr>
          <p:cNvPr id="306" name="Straight Connector 305"/>
          <p:cNvCxnSpPr>
            <a:stCxn id="171" idx="3"/>
            <a:endCxn id="304" idx="0"/>
          </p:cNvCxnSpPr>
          <p:nvPr/>
        </p:nvCxnSpPr>
        <p:spPr>
          <a:xfrm flipH="1" flipV="1">
            <a:off x="7615924" y="2362200"/>
            <a:ext cx="1451877" cy="6215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stCxn id="304" idx="0"/>
            <a:endCxn id="301" idx="2"/>
          </p:cNvCxnSpPr>
          <p:nvPr/>
        </p:nvCxnSpPr>
        <p:spPr>
          <a:xfrm flipH="1" flipV="1">
            <a:off x="5787124" y="1143000"/>
            <a:ext cx="1828800" cy="12192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H="1" flipV="1">
            <a:off x="5799353" y="1143000"/>
            <a:ext cx="2049247" cy="4572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a:endCxn id="171" idx="3"/>
          </p:cNvCxnSpPr>
          <p:nvPr/>
        </p:nvCxnSpPr>
        <p:spPr>
          <a:xfrm>
            <a:off x="7848600" y="1600200"/>
            <a:ext cx="1219201" cy="138354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8305800" y="22288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8389855" y="21336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5" name="TextBox 314"/>
          <p:cNvSpPr txBox="1"/>
          <p:nvPr/>
        </p:nvSpPr>
        <p:spPr>
          <a:xfrm>
            <a:off x="8386718" y="2057400"/>
            <a:ext cx="309700" cy="338554"/>
          </a:xfrm>
          <a:prstGeom prst="rect">
            <a:avLst/>
          </a:prstGeom>
          <a:noFill/>
        </p:spPr>
        <p:txBody>
          <a:bodyPr wrap="none" rtlCol="0">
            <a:spAutoFit/>
          </a:bodyPr>
          <a:lstStyle/>
          <a:p>
            <a:r>
              <a:rPr lang="en-US" sz="1600" b="1" dirty="0">
                <a:solidFill>
                  <a:srgbClr val="00B050"/>
                </a:solidFill>
              </a:rPr>
              <a:t>A</a:t>
            </a:r>
          </a:p>
        </p:txBody>
      </p:sp>
      <p:sp>
        <p:nvSpPr>
          <p:cNvPr id="316" name="TextBox 315"/>
          <p:cNvSpPr txBox="1"/>
          <p:nvPr/>
        </p:nvSpPr>
        <p:spPr>
          <a:xfrm>
            <a:off x="76200" y="609600"/>
            <a:ext cx="4539256" cy="1200329"/>
          </a:xfrm>
          <a:prstGeom prst="rect">
            <a:avLst/>
          </a:prstGeom>
          <a:noFill/>
        </p:spPr>
        <p:txBody>
          <a:bodyPr wrap="none" rtlCol="0">
            <a:spAutoFit/>
          </a:bodyPr>
          <a:lstStyle/>
          <a:p>
            <a:r>
              <a:rPr lang="en-US" sz="2400" dirty="0"/>
              <a:t>0.2/0.8 contour line in 4D is a 3D </a:t>
            </a:r>
          </a:p>
          <a:p>
            <a:r>
              <a:rPr lang="en-US" sz="2400" dirty="0"/>
              <a:t>hypercube, here only intersections</a:t>
            </a:r>
          </a:p>
          <a:p>
            <a:r>
              <a:rPr lang="en-US" sz="2400" dirty="0"/>
              <a:t>with 4D-cube faces are depicted</a:t>
            </a:r>
          </a:p>
        </p:txBody>
      </p:sp>
      <p:sp>
        <p:nvSpPr>
          <p:cNvPr id="317" name="TextBox 316"/>
          <p:cNvSpPr txBox="1"/>
          <p:nvPr/>
        </p:nvSpPr>
        <p:spPr>
          <a:xfrm>
            <a:off x="4604744" y="5091888"/>
            <a:ext cx="4118243" cy="1200329"/>
          </a:xfrm>
          <a:prstGeom prst="rect">
            <a:avLst/>
          </a:prstGeom>
          <a:noFill/>
        </p:spPr>
        <p:txBody>
          <a:bodyPr wrap="none" rtlCol="0">
            <a:spAutoFit/>
          </a:bodyPr>
          <a:lstStyle/>
          <a:p>
            <a:r>
              <a:rPr lang="en-US" sz="2400" dirty="0"/>
              <a:t>Each visualization has some </a:t>
            </a:r>
          </a:p>
          <a:p>
            <a:r>
              <a:rPr lang="en-US" sz="2400" dirty="0"/>
              <a:t>advantages and disadvantages, </a:t>
            </a:r>
          </a:p>
          <a:p>
            <a:r>
              <a:rPr lang="en-US" sz="2400" dirty="0"/>
              <a:t>please comment</a:t>
            </a:r>
          </a:p>
        </p:txBody>
      </p:sp>
    </p:spTree>
    <p:extLst>
      <p:ext uri="{BB962C8B-B14F-4D97-AF65-F5344CB8AC3E}">
        <p14:creationId xmlns:p14="http://schemas.microsoft.com/office/powerpoint/2010/main" val="434772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NDBI021 User Preferences Lecture 1 - Peter Vojtáš</a:t>
            </a:r>
          </a:p>
        </p:txBody>
      </p:sp>
      <p:sp>
        <p:nvSpPr>
          <p:cNvPr id="3" name="Footer Placeholder 2"/>
          <p:cNvSpPr>
            <a:spLocks noGrp="1"/>
          </p:cNvSpPr>
          <p:nvPr>
            <p:ph type="ftr" sz="quarter" idx="11"/>
          </p:nvPr>
        </p:nvSpPr>
        <p:spPr/>
        <p:txBody>
          <a:bodyPr/>
          <a:lstStyle/>
          <a:p>
            <a:r>
              <a:rPr lang="en-US"/>
              <a:t>Representation+</a:t>
            </a:r>
            <a:endParaRPr lang="en-US" dirty="0"/>
          </a:p>
        </p:txBody>
      </p:sp>
      <p:pic>
        <p:nvPicPr>
          <p:cNvPr id="6" name="Picture 5"/>
          <p:cNvPicPr>
            <a:picLocks noChangeAspect="1"/>
          </p:cNvPicPr>
          <p:nvPr/>
        </p:nvPicPr>
        <p:blipFill>
          <a:blip r:embed="rId2"/>
          <a:stretch>
            <a:fillRect/>
          </a:stretch>
        </p:blipFill>
        <p:spPr>
          <a:xfrm>
            <a:off x="3886200" y="76200"/>
            <a:ext cx="5238750" cy="5495925"/>
          </a:xfrm>
          <a:prstGeom prst="rect">
            <a:avLst/>
          </a:prstGeom>
        </p:spPr>
      </p:pic>
      <p:sp>
        <p:nvSpPr>
          <p:cNvPr id="8" name="Title 1"/>
          <p:cNvSpPr txBox="1">
            <a:spLocks/>
          </p:cNvSpPr>
          <p:nvPr/>
        </p:nvSpPr>
        <p:spPr>
          <a:xfrm>
            <a:off x="177392" y="149005"/>
            <a:ext cx="4851808" cy="1355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Another view of 4d cube</a:t>
            </a:r>
          </a:p>
          <a:p>
            <a:r>
              <a:rPr lang="en-US" sz="3600" dirty="0"/>
              <a:t>construct all as in previous slide</a:t>
            </a:r>
          </a:p>
        </p:txBody>
      </p:sp>
      <p:cxnSp>
        <p:nvCxnSpPr>
          <p:cNvPr id="10" name="Straight Connector 9"/>
          <p:cNvCxnSpPr/>
          <p:nvPr/>
        </p:nvCxnSpPr>
        <p:spPr>
          <a:xfrm flipV="1">
            <a:off x="6019800" y="2515383"/>
            <a:ext cx="685800" cy="14208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562600" y="2636326"/>
            <a:ext cx="457200" cy="12999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562600" y="154955"/>
            <a:ext cx="1447800" cy="24813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705600" y="154954"/>
            <a:ext cx="304800" cy="236042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228601" y="2057400"/>
            <a:ext cx="4190999" cy="4371201"/>
            <a:chOff x="304800" y="914400"/>
            <a:chExt cx="5398841" cy="5514201"/>
          </a:xfrm>
        </p:grpSpPr>
        <p:cxnSp>
          <p:nvCxnSpPr>
            <p:cNvPr id="109" name="Straight Connector 108"/>
            <p:cNvCxnSpPr/>
            <p:nvPr/>
          </p:nvCxnSpPr>
          <p:spPr>
            <a:xfrm flipH="1">
              <a:off x="5340157" y="4461752"/>
              <a:ext cx="4234" cy="1717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3664541" y="2826916"/>
              <a:ext cx="1676401" cy="167640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311742" y="2826917"/>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311742" y="1150517"/>
              <a:ext cx="16764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1988142" y="2826917"/>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3664542" y="4503317"/>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987153" y="2151506"/>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1988142" y="1150517"/>
              <a:ext cx="1676399" cy="16763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11742" y="2826916"/>
              <a:ext cx="335279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988141" y="1150517"/>
              <a:ext cx="0" cy="33528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671958" y="2490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flipV="1">
              <a:off x="1326591" y="1825921"/>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1655638" y="14899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flipV="1">
              <a:off x="1149944" y="197139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1839211" y="1309832"/>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flipV="1">
              <a:off x="1485917" y="1642344"/>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796650" y="2324688"/>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481455" y="2664126"/>
              <a:ext cx="3352800" cy="3352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a:off x="3827330" y="4461752"/>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318644" y="2255392"/>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356743" y="1597294"/>
              <a:ext cx="2831535" cy="5784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464142" y="1323699"/>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637324" y="15072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810506" y="1659672"/>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973297" y="1832854"/>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1146479" y="1985254"/>
              <a:ext cx="1676400" cy="16764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a:off x="1309270" y="2148045"/>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a:off x="1461670" y="2310836"/>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1634852" y="24736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1818425" y="2626027"/>
              <a:ext cx="1676400" cy="1676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838190" y="3450353"/>
              <a:ext cx="2831535" cy="5784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826065" y="2819400"/>
              <a:ext cx="2831535" cy="578441"/>
            </a:xfrm>
            <a:prstGeom prst="line">
              <a:avLst/>
            </a:prstGeom>
            <a:ln w="31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3555869" y="2602468"/>
              <a:ext cx="652743" cy="369332"/>
            </a:xfrm>
            <a:prstGeom prst="rect">
              <a:avLst/>
            </a:prstGeom>
            <a:noFill/>
          </p:spPr>
          <p:txBody>
            <a:bodyPr wrap="none" rtlCol="0">
              <a:spAutoFit/>
            </a:bodyPr>
            <a:lstStyle/>
            <a:p>
              <a:r>
                <a:rPr lang="en-US" dirty="0"/>
                <a:t>0011</a:t>
              </a:r>
            </a:p>
          </p:txBody>
        </p:sp>
        <p:sp>
          <p:nvSpPr>
            <p:cNvPr id="191" name="TextBox 190"/>
            <p:cNvSpPr txBox="1"/>
            <p:nvPr/>
          </p:nvSpPr>
          <p:spPr>
            <a:xfrm>
              <a:off x="1694012" y="4431268"/>
              <a:ext cx="652743" cy="369332"/>
            </a:xfrm>
            <a:prstGeom prst="rect">
              <a:avLst/>
            </a:prstGeom>
            <a:noFill/>
          </p:spPr>
          <p:txBody>
            <a:bodyPr wrap="none" rtlCol="0">
              <a:spAutoFit/>
            </a:bodyPr>
            <a:lstStyle/>
            <a:p>
              <a:r>
                <a:rPr lang="en-US" dirty="0"/>
                <a:t>1111</a:t>
              </a:r>
            </a:p>
          </p:txBody>
        </p:sp>
        <p:cxnSp>
          <p:nvCxnSpPr>
            <p:cNvPr id="192" name="Straight Connector 191"/>
            <p:cNvCxnSpPr/>
            <p:nvPr/>
          </p:nvCxnSpPr>
          <p:spPr>
            <a:xfrm flipV="1">
              <a:off x="3681846" y="6172200"/>
              <a:ext cx="1652154" cy="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3681846" y="4488295"/>
              <a:ext cx="1652154" cy="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3979730" y="4495800"/>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4132130" y="4495800"/>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4336475" y="4495800"/>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a:off x="4488875" y="4495800"/>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4648200" y="4495800"/>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5022275" y="4495800"/>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5174675" y="4495800"/>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3716200" y="4648200"/>
              <a:ext cx="1638593" cy="17329"/>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3657600" y="4800600"/>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2497318" y="16954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2581373" y="16002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066800" y="196211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150855" y="186683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1278118" y="3867116"/>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1362173" y="3771837"/>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2819400" y="3600479"/>
              <a:ext cx="169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2903455" y="3505200"/>
              <a:ext cx="9427" cy="1905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1905000" y="1535668"/>
              <a:ext cx="476412" cy="369332"/>
            </a:xfrm>
            <a:prstGeom prst="rect">
              <a:avLst/>
            </a:prstGeom>
            <a:noFill/>
          </p:spPr>
          <p:txBody>
            <a:bodyPr wrap="none" rtlCol="0">
              <a:spAutoFit/>
            </a:bodyPr>
            <a:lstStyle/>
            <a:p>
              <a:r>
                <a:rPr lang="en-US" dirty="0"/>
                <a:t>0.2</a:t>
              </a:r>
            </a:p>
          </p:txBody>
        </p:sp>
        <p:cxnSp>
          <p:nvCxnSpPr>
            <p:cNvPr id="212" name="Straight Connector 211"/>
            <p:cNvCxnSpPr/>
            <p:nvPr/>
          </p:nvCxnSpPr>
          <p:spPr>
            <a:xfrm flipH="1">
              <a:off x="3657600" y="4495800"/>
              <a:ext cx="4234" cy="17179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3657600" y="5175274"/>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3657600" y="5327674"/>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3657600" y="5480074"/>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3657600" y="5708674"/>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3657600" y="5861074"/>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3657600" y="6013474"/>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3733800" y="44958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1676400" y="914400"/>
              <a:ext cx="652743" cy="369332"/>
            </a:xfrm>
            <a:prstGeom prst="rect">
              <a:avLst/>
            </a:prstGeom>
            <a:noFill/>
          </p:spPr>
          <p:txBody>
            <a:bodyPr wrap="none" rtlCol="0">
              <a:spAutoFit/>
            </a:bodyPr>
            <a:lstStyle/>
            <a:p>
              <a:r>
                <a:rPr lang="en-US" dirty="0"/>
                <a:t>0000</a:t>
              </a:r>
            </a:p>
          </p:txBody>
        </p:sp>
        <p:cxnSp>
          <p:nvCxnSpPr>
            <p:cNvPr id="221" name="Straight Connector 220"/>
            <p:cNvCxnSpPr/>
            <p:nvPr/>
          </p:nvCxnSpPr>
          <p:spPr>
            <a:xfrm flipH="1">
              <a:off x="1981200" y="2819400"/>
              <a:ext cx="1676400" cy="167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flipV="1">
              <a:off x="304800" y="2819401"/>
              <a:ext cx="1676399" cy="16763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23" name="TextBox 222"/>
            <p:cNvSpPr txBox="1"/>
            <p:nvPr/>
          </p:nvSpPr>
          <p:spPr>
            <a:xfrm>
              <a:off x="5337114" y="4267200"/>
              <a:ext cx="301686" cy="369332"/>
            </a:xfrm>
            <a:prstGeom prst="rect">
              <a:avLst/>
            </a:prstGeom>
            <a:noFill/>
          </p:spPr>
          <p:txBody>
            <a:bodyPr wrap="none" rtlCol="0">
              <a:spAutoFit/>
            </a:bodyPr>
            <a:lstStyle/>
            <a:p>
              <a:r>
                <a:rPr lang="en-US" dirty="0"/>
                <a:t>0</a:t>
              </a:r>
            </a:p>
          </p:txBody>
        </p:sp>
        <p:sp>
          <p:nvSpPr>
            <p:cNvPr id="224" name="TextBox 223"/>
            <p:cNvSpPr txBox="1"/>
            <p:nvPr/>
          </p:nvSpPr>
          <p:spPr>
            <a:xfrm>
              <a:off x="1134264" y="1295400"/>
              <a:ext cx="542136" cy="369332"/>
            </a:xfrm>
            <a:prstGeom prst="rect">
              <a:avLst/>
            </a:prstGeom>
            <a:noFill/>
          </p:spPr>
          <p:txBody>
            <a:bodyPr wrap="none" rtlCol="0">
              <a:spAutoFit/>
            </a:bodyPr>
            <a:lstStyle/>
            <a:p>
              <a:r>
                <a:rPr lang="en-US" b="1" dirty="0">
                  <a:solidFill>
                    <a:srgbClr val="FF0000"/>
                  </a:solidFill>
                </a:rPr>
                <a:t>d</a:t>
              </a:r>
              <a:r>
                <a:rPr lang="en-US" b="1" baseline="-25000" dirty="0">
                  <a:solidFill>
                    <a:srgbClr val="FF0000"/>
                  </a:solidFill>
                </a:rPr>
                <a:t>12</a:t>
              </a:r>
              <a:r>
                <a:rPr lang="en-US" b="1" baseline="30000" dirty="0">
                  <a:solidFill>
                    <a:srgbClr val="FF0000"/>
                  </a:solidFill>
                </a:rPr>
                <a:t>0</a:t>
              </a:r>
            </a:p>
          </p:txBody>
        </p:sp>
        <p:sp>
          <p:nvSpPr>
            <p:cNvPr id="225" name="TextBox 224"/>
            <p:cNvSpPr txBox="1"/>
            <p:nvPr/>
          </p:nvSpPr>
          <p:spPr>
            <a:xfrm>
              <a:off x="2429664" y="3897868"/>
              <a:ext cx="542136" cy="369332"/>
            </a:xfrm>
            <a:prstGeom prst="rect">
              <a:avLst/>
            </a:prstGeom>
            <a:noFill/>
          </p:spPr>
          <p:txBody>
            <a:bodyPr wrap="none" rtlCol="0">
              <a:spAutoFit/>
            </a:bodyPr>
            <a:lstStyle/>
            <a:p>
              <a:r>
                <a:rPr lang="en-US" b="1" dirty="0">
                  <a:solidFill>
                    <a:srgbClr val="FF0000"/>
                  </a:solidFill>
                </a:rPr>
                <a:t>d</a:t>
              </a:r>
              <a:r>
                <a:rPr lang="en-US" b="1" baseline="-25000" dirty="0">
                  <a:solidFill>
                    <a:srgbClr val="FF0000"/>
                  </a:solidFill>
                </a:rPr>
                <a:t>12</a:t>
              </a:r>
              <a:r>
                <a:rPr lang="en-US" b="1" baseline="30000" dirty="0">
                  <a:solidFill>
                    <a:srgbClr val="FF0000"/>
                  </a:solidFill>
                </a:rPr>
                <a:t>1</a:t>
              </a:r>
            </a:p>
          </p:txBody>
        </p:sp>
        <p:sp>
          <p:nvSpPr>
            <p:cNvPr id="226" name="TextBox 225"/>
            <p:cNvSpPr txBox="1"/>
            <p:nvPr/>
          </p:nvSpPr>
          <p:spPr>
            <a:xfrm>
              <a:off x="4419600" y="5269468"/>
              <a:ext cx="465192" cy="369332"/>
            </a:xfrm>
            <a:prstGeom prst="rect">
              <a:avLst/>
            </a:prstGeom>
            <a:noFill/>
          </p:spPr>
          <p:txBody>
            <a:bodyPr wrap="none" rtlCol="0">
              <a:spAutoFit/>
            </a:bodyPr>
            <a:lstStyle/>
            <a:p>
              <a:r>
                <a:rPr lang="en-US" b="1" dirty="0">
                  <a:solidFill>
                    <a:srgbClr val="FF0000"/>
                  </a:solidFill>
                </a:rPr>
                <a:t>d</a:t>
              </a:r>
              <a:r>
                <a:rPr lang="en-US" b="1" baseline="-25000" dirty="0">
                  <a:solidFill>
                    <a:srgbClr val="FF0000"/>
                  </a:solidFill>
                </a:rPr>
                <a:t>12</a:t>
              </a:r>
              <a:endParaRPr lang="en-US" b="1" baseline="30000" dirty="0">
                <a:solidFill>
                  <a:srgbClr val="FF0000"/>
                </a:solidFill>
              </a:endParaRPr>
            </a:p>
          </p:txBody>
        </p:sp>
        <p:cxnSp>
          <p:nvCxnSpPr>
            <p:cNvPr id="227" name="Straight Connector 226"/>
            <p:cNvCxnSpPr/>
            <p:nvPr/>
          </p:nvCxnSpPr>
          <p:spPr>
            <a:xfrm>
              <a:off x="3657600" y="5022874"/>
              <a:ext cx="1683342" cy="6326"/>
            </a:xfrm>
            <a:prstGeom prst="line">
              <a:avLst/>
            </a:prstGeom>
            <a:ln>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H="1">
              <a:off x="4869875" y="4450774"/>
              <a:ext cx="6925" cy="17214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2810664" y="1764268"/>
              <a:ext cx="543739" cy="369332"/>
            </a:xfrm>
            <a:prstGeom prst="rect">
              <a:avLst/>
            </a:prstGeom>
            <a:noFill/>
          </p:spPr>
          <p:txBody>
            <a:bodyPr wrap="none" rtlCol="0">
              <a:spAutoFit/>
            </a:bodyPr>
            <a:lstStyle/>
            <a:p>
              <a:r>
                <a:rPr lang="en-US" b="1" dirty="0">
                  <a:solidFill>
                    <a:srgbClr val="0070C0"/>
                  </a:solidFill>
                </a:rPr>
                <a:t>d</a:t>
              </a:r>
              <a:r>
                <a:rPr lang="en-US" b="1" baseline="-25000" dirty="0">
                  <a:solidFill>
                    <a:srgbClr val="0070C0"/>
                  </a:solidFill>
                </a:rPr>
                <a:t>34</a:t>
              </a:r>
              <a:r>
                <a:rPr lang="en-US" b="1" baseline="30000" dirty="0">
                  <a:solidFill>
                    <a:srgbClr val="0070C0"/>
                  </a:solidFill>
                </a:rPr>
                <a:t>0</a:t>
              </a:r>
            </a:p>
          </p:txBody>
        </p:sp>
        <p:sp>
          <p:nvSpPr>
            <p:cNvPr id="230" name="TextBox 229"/>
            <p:cNvSpPr txBox="1"/>
            <p:nvPr/>
          </p:nvSpPr>
          <p:spPr>
            <a:xfrm>
              <a:off x="533400" y="3429000"/>
              <a:ext cx="543739" cy="369332"/>
            </a:xfrm>
            <a:prstGeom prst="rect">
              <a:avLst/>
            </a:prstGeom>
            <a:noFill/>
          </p:spPr>
          <p:txBody>
            <a:bodyPr wrap="none" rtlCol="0">
              <a:spAutoFit/>
            </a:bodyPr>
            <a:lstStyle/>
            <a:p>
              <a:r>
                <a:rPr lang="en-US" b="1" dirty="0">
                  <a:solidFill>
                    <a:srgbClr val="0070C0"/>
                  </a:solidFill>
                </a:rPr>
                <a:t>d</a:t>
              </a:r>
              <a:r>
                <a:rPr lang="en-US" b="1" baseline="-25000" dirty="0">
                  <a:solidFill>
                    <a:srgbClr val="0070C0"/>
                  </a:solidFill>
                </a:rPr>
                <a:t>34</a:t>
              </a:r>
              <a:r>
                <a:rPr lang="en-US" b="1" baseline="30000" dirty="0">
                  <a:solidFill>
                    <a:srgbClr val="0070C0"/>
                  </a:solidFill>
                </a:rPr>
                <a:t>1</a:t>
              </a:r>
            </a:p>
          </p:txBody>
        </p:sp>
        <p:sp>
          <p:nvSpPr>
            <p:cNvPr id="231" name="TextBox 230"/>
            <p:cNvSpPr txBox="1"/>
            <p:nvPr/>
          </p:nvSpPr>
          <p:spPr>
            <a:xfrm>
              <a:off x="4409261" y="4736068"/>
              <a:ext cx="465192" cy="369332"/>
            </a:xfrm>
            <a:prstGeom prst="rect">
              <a:avLst/>
            </a:prstGeom>
            <a:noFill/>
          </p:spPr>
          <p:txBody>
            <a:bodyPr wrap="none" rtlCol="0">
              <a:spAutoFit/>
            </a:bodyPr>
            <a:lstStyle/>
            <a:p>
              <a:r>
                <a:rPr lang="en-US" b="1" dirty="0">
                  <a:solidFill>
                    <a:srgbClr val="0070C0"/>
                  </a:solidFill>
                </a:rPr>
                <a:t>d</a:t>
              </a:r>
              <a:r>
                <a:rPr lang="en-US" b="1" baseline="-25000" dirty="0">
                  <a:solidFill>
                    <a:srgbClr val="0070C0"/>
                  </a:solidFill>
                </a:rPr>
                <a:t>34</a:t>
              </a:r>
              <a:endParaRPr lang="en-US" b="1" baseline="30000" dirty="0">
                <a:solidFill>
                  <a:srgbClr val="0070C0"/>
                </a:solidFill>
              </a:endParaRPr>
            </a:p>
          </p:txBody>
        </p:sp>
        <p:sp>
          <p:nvSpPr>
            <p:cNvPr id="232" name="TextBox 231"/>
            <p:cNvSpPr txBox="1"/>
            <p:nvPr/>
          </p:nvSpPr>
          <p:spPr>
            <a:xfrm>
              <a:off x="5257800" y="5879068"/>
              <a:ext cx="301686" cy="369332"/>
            </a:xfrm>
            <a:prstGeom prst="rect">
              <a:avLst/>
            </a:prstGeom>
            <a:noFill/>
          </p:spPr>
          <p:txBody>
            <a:bodyPr wrap="none" rtlCol="0">
              <a:spAutoFit/>
            </a:bodyPr>
            <a:lstStyle/>
            <a:p>
              <a:r>
                <a:rPr lang="en-US" dirty="0"/>
                <a:t>1</a:t>
              </a:r>
            </a:p>
          </p:txBody>
        </p:sp>
        <p:sp>
          <p:nvSpPr>
            <p:cNvPr id="233" name="TextBox 232"/>
            <p:cNvSpPr txBox="1"/>
            <p:nvPr/>
          </p:nvSpPr>
          <p:spPr>
            <a:xfrm>
              <a:off x="5105400" y="6059269"/>
              <a:ext cx="598241"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1</a:t>
              </a:r>
              <a:r>
                <a:rPr lang="en-US" dirty="0"/>
                <a:t>,</a:t>
              </a:r>
              <a:r>
                <a:rPr lang="en-US" dirty="0">
                  <a:solidFill>
                    <a:srgbClr val="0070C0"/>
                  </a:solidFill>
                </a:rPr>
                <a:t>x</a:t>
              </a:r>
              <a:r>
                <a:rPr lang="en-US" baseline="-25000" dirty="0">
                  <a:solidFill>
                    <a:srgbClr val="0070C0"/>
                  </a:solidFill>
                </a:rPr>
                <a:t>3</a:t>
              </a:r>
            </a:p>
          </p:txBody>
        </p:sp>
        <p:sp>
          <p:nvSpPr>
            <p:cNvPr id="234" name="TextBox 233"/>
            <p:cNvSpPr txBox="1"/>
            <p:nvPr/>
          </p:nvSpPr>
          <p:spPr>
            <a:xfrm>
              <a:off x="3429000" y="4174804"/>
              <a:ext cx="362600" cy="646331"/>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2</a:t>
              </a:r>
            </a:p>
            <a:p>
              <a:r>
                <a:rPr lang="en-US" dirty="0">
                  <a:solidFill>
                    <a:srgbClr val="0070C0"/>
                  </a:solidFill>
                </a:rPr>
                <a:t>x</a:t>
              </a:r>
              <a:r>
                <a:rPr lang="en-US" baseline="-25000" dirty="0">
                  <a:solidFill>
                    <a:srgbClr val="0070C0"/>
                  </a:solidFill>
                </a:rPr>
                <a:t>4</a:t>
              </a:r>
              <a:endParaRPr lang="en-US" dirty="0">
                <a:solidFill>
                  <a:srgbClr val="0070C0"/>
                </a:solidFill>
              </a:endParaRPr>
            </a:p>
          </p:txBody>
        </p:sp>
        <p:cxnSp>
          <p:nvCxnSpPr>
            <p:cNvPr id="235" name="Straight Arrow Connector 234"/>
            <p:cNvCxnSpPr/>
            <p:nvPr/>
          </p:nvCxnSpPr>
          <p:spPr>
            <a:xfrm flipH="1">
              <a:off x="35052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53340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7" name="TextBox 236"/>
            <p:cNvSpPr txBox="1"/>
            <p:nvPr/>
          </p:nvSpPr>
          <p:spPr>
            <a:xfrm>
              <a:off x="3581400" y="4431268"/>
              <a:ext cx="301686" cy="369332"/>
            </a:xfrm>
            <a:prstGeom prst="rect">
              <a:avLst/>
            </a:prstGeom>
            <a:noFill/>
          </p:spPr>
          <p:txBody>
            <a:bodyPr wrap="none" rtlCol="0">
              <a:spAutoFit/>
            </a:bodyPr>
            <a:lstStyle/>
            <a:p>
              <a:r>
                <a:rPr lang="en-US" dirty="0"/>
                <a:t>1</a:t>
              </a:r>
            </a:p>
          </p:txBody>
        </p:sp>
        <p:sp>
          <p:nvSpPr>
            <p:cNvPr id="238" name="TextBox 237"/>
            <p:cNvSpPr txBox="1"/>
            <p:nvPr/>
          </p:nvSpPr>
          <p:spPr>
            <a:xfrm>
              <a:off x="1905000" y="3505200"/>
              <a:ext cx="476412" cy="369332"/>
            </a:xfrm>
            <a:prstGeom prst="rect">
              <a:avLst/>
            </a:prstGeom>
            <a:noFill/>
          </p:spPr>
          <p:txBody>
            <a:bodyPr wrap="none" rtlCol="0">
              <a:spAutoFit/>
            </a:bodyPr>
            <a:lstStyle/>
            <a:p>
              <a:r>
                <a:rPr lang="en-US" dirty="0"/>
                <a:t>0.8</a:t>
              </a:r>
            </a:p>
          </p:txBody>
        </p:sp>
        <p:sp>
          <p:nvSpPr>
            <p:cNvPr id="239" name="TextBox 238"/>
            <p:cNvSpPr txBox="1"/>
            <p:nvPr/>
          </p:nvSpPr>
          <p:spPr>
            <a:xfrm>
              <a:off x="834902" y="1764268"/>
              <a:ext cx="308098" cy="369332"/>
            </a:xfrm>
            <a:prstGeom prst="rect">
              <a:avLst/>
            </a:prstGeom>
            <a:noFill/>
          </p:spPr>
          <p:txBody>
            <a:bodyPr wrap="none" rtlCol="0">
              <a:spAutoFit/>
            </a:bodyPr>
            <a:lstStyle/>
            <a:p>
              <a:r>
                <a:rPr lang="en-US" b="1" dirty="0">
                  <a:solidFill>
                    <a:srgbClr val="00B050"/>
                  </a:solidFill>
                </a:rPr>
                <a:t>C</a:t>
              </a:r>
            </a:p>
          </p:txBody>
        </p:sp>
        <p:sp>
          <p:nvSpPr>
            <p:cNvPr id="240" name="TextBox 239"/>
            <p:cNvSpPr txBox="1"/>
            <p:nvPr/>
          </p:nvSpPr>
          <p:spPr>
            <a:xfrm>
              <a:off x="2511302" y="1371600"/>
              <a:ext cx="330540" cy="369332"/>
            </a:xfrm>
            <a:prstGeom prst="rect">
              <a:avLst/>
            </a:prstGeom>
            <a:noFill/>
          </p:spPr>
          <p:txBody>
            <a:bodyPr wrap="none" rtlCol="0">
              <a:spAutoFit/>
            </a:bodyPr>
            <a:lstStyle/>
            <a:p>
              <a:r>
                <a:rPr lang="en-US" b="1" dirty="0">
                  <a:solidFill>
                    <a:srgbClr val="00B050"/>
                  </a:solidFill>
                </a:rPr>
                <a:t>D</a:t>
              </a:r>
            </a:p>
          </p:txBody>
        </p:sp>
        <p:sp>
          <p:nvSpPr>
            <p:cNvPr id="241" name="TextBox 240"/>
            <p:cNvSpPr txBox="1"/>
            <p:nvPr/>
          </p:nvSpPr>
          <p:spPr>
            <a:xfrm>
              <a:off x="2869860" y="3516868"/>
              <a:ext cx="314510" cy="369332"/>
            </a:xfrm>
            <a:prstGeom prst="rect">
              <a:avLst/>
            </a:prstGeom>
            <a:noFill/>
          </p:spPr>
          <p:txBody>
            <a:bodyPr wrap="none" rtlCol="0">
              <a:spAutoFit/>
            </a:bodyPr>
            <a:lstStyle/>
            <a:p>
              <a:r>
                <a:rPr lang="en-US" b="1" dirty="0">
                  <a:solidFill>
                    <a:srgbClr val="00B050"/>
                  </a:solidFill>
                </a:rPr>
                <a:t>B</a:t>
              </a:r>
            </a:p>
          </p:txBody>
        </p:sp>
        <p:sp>
          <p:nvSpPr>
            <p:cNvPr id="242" name="TextBox 241"/>
            <p:cNvSpPr txBox="1"/>
            <p:nvPr/>
          </p:nvSpPr>
          <p:spPr>
            <a:xfrm>
              <a:off x="1219200" y="3886200"/>
              <a:ext cx="324128" cy="369332"/>
            </a:xfrm>
            <a:prstGeom prst="rect">
              <a:avLst/>
            </a:prstGeom>
            <a:noFill/>
          </p:spPr>
          <p:txBody>
            <a:bodyPr wrap="none" rtlCol="0">
              <a:spAutoFit/>
            </a:bodyPr>
            <a:lstStyle/>
            <a:p>
              <a:r>
                <a:rPr lang="en-US" b="1" dirty="0">
                  <a:solidFill>
                    <a:srgbClr val="00B050"/>
                  </a:solidFill>
                </a:rPr>
                <a:t>A</a:t>
              </a:r>
            </a:p>
          </p:txBody>
        </p:sp>
      </p:grpSp>
      <p:sp>
        <p:nvSpPr>
          <p:cNvPr id="243" name="TextBox 242"/>
          <p:cNvSpPr txBox="1"/>
          <p:nvPr/>
        </p:nvSpPr>
        <p:spPr>
          <a:xfrm>
            <a:off x="0" y="3276600"/>
            <a:ext cx="652743" cy="369332"/>
          </a:xfrm>
          <a:prstGeom prst="rect">
            <a:avLst/>
          </a:prstGeom>
          <a:noFill/>
        </p:spPr>
        <p:txBody>
          <a:bodyPr wrap="none" rtlCol="0">
            <a:spAutoFit/>
          </a:bodyPr>
          <a:lstStyle/>
          <a:p>
            <a:r>
              <a:rPr lang="en-US" dirty="0"/>
              <a:t>1100</a:t>
            </a:r>
          </a:p>
        </p:txBody>
      </p:sp>
      <p:sp>
        <p:nvSpPr>
          <p:cNvPr id="244" name="TextBox 243"/>
          <p:cNvSpPr txBox="1"/>
          <p:nvPr/>
        </p:nvSpPr>
        <p:spPr>
          <a:xfrm>
            <a:off x="6724000" y="3602593"/>
            <a:ext cx="362600"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1</a:t>
            </a:r>
            <a:endParaRPr lang="en-US" baseline="-25000" dirty="0">
              <a:solidFill>
                <a:srgbClr val="0070C0"/>
              </a:solidFill>
            </a:endParaRPr>
          </a:p>
        </p:txBody>
      </p:sp>
      <p:sp>
        <p:nvSpPr>
          <p:cNvPr id="245" name="Oval 244"/>
          <p:cNvSpPr/>
          <p:nvPr/>
        </p:nvSpPr>
        <p:spPr>
          <a:xfrm>
            <a:off x="6934200" y="85725"/>
            <a:ext cx="122345" cy="16106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5973655" y="3810856"/>
            <a:ext cx="122345" cy="16106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p:cNvSpPr txBox="1"/>
          <p:nvPr/>
        </p:nvSpPr>
        <p:spPr>
          <a:xfrm>
            <a:off x="5257800" y="3133725"/>
            <a:ext cx="362600"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2</a:t>
            </a:r>
            <a:endParaRPr lang="en-US" baseline="-25000" dirty="0">
              <a:solidFill>
                <a:srgbClr val="0070C0"/>
              </a:solidFill>
            </a:endParaRPr>
          </a:p>
        </p:txBody>
      </p:sp>
      <p:sp>
        <p:nvSpPr>
          <p:cNvPr id="248" name="TextBox 247"/>
          <p:cNvSpPr txBox="1"/>
          <p:nvPr/>
        </p:nvSpPr>
        <p:spPr>
          <a:xfrm>
            <a:off x="5962000" y="2905125"/>
            <a:ext cx="362600" cy="369332"/>
          </a:xfrm>
          <a:prstGeom prst="rect">
            <a:avLst/>
          </a:prstGeom>
          <a:noFill/>
        </p:spPr>
        <p:txBody>
          <a:bodyPr wrap="none" rtlCol="0">
            <a:spAutoFit/>
          </a:bodyPr>
          <a:lstStyle/>
          <a:p>
            <a:r>
              <a:rPr lang="en-US" dirty="0">
                <a:solidFill>
                  <a:srgbClr val="0070C0"/>
                </a:solidFill>
              </a:rPr>
              <a:t>x</a:t>
            </a:r>
            <a:r>
              <a:rPr lang="en-US" baseline="-25000" dirty="0">
                <a:solidFill>
                  <a:srgbClr val="0070C0"/>
                </a:solidFill>
              </a:rPr>
              <a:t>3</a:t>
            </a:r>
          </a:p>
        </p:txBody>
      </p:sp>
      <p:sp>
        <p:nvSpPr>
          <p:cNvPr id="249" name="TextBox 248"/>
          <p:cNvSpPr txBox="1"/>
          <p:nvPr/>
        </p:nvSpPr>
        <p:spPr>
          <a:xfrm>
            <a:off x="5791200" y="4440793"/>
            <a:ext cx="362600" cy="369332"/>
          </a:xfrm>
          <a:prstGeom prst="rect">
            <a:avLst/>
          </a:prstGeom>
          <a:noFill/>
        </p:spPr>
        <p:txBody>
          <a:bodyPr wrap="none" rtlCol="0">
            <a:spAutoFit/>
          </a:bodyPr>
          <a:lstStyle/>
          <a:p>
            <a:r>
              <a:rPr lang="en-US" dirty="0">
                <a:solidFill>
                  <a:srgbClr val="0070C0"/>
                </a:solidFill>
              </a:rPr>
              <a:t>x</a:t>
            </a:r>
            <a:r>
              <a:rPr lang="en-US" baseline="-25000" dirty="0">
                <a:solidFill>
                  <a:srgbClr val="0070C0"/>
                </a:solidFill>
              </a:rPr>
              <a:t>4</a:t>
            </a:r>
          </a:p>
        </p:txBody>
      </p:sp>
      <p:sp>
        <p:nvSpPr>
          <p:cNvPr id="250" name="TextBox 249"/>
          <p:cNvSpPr txBox="1"/>
          <p:nvPr/>
        </p:nvSpPr>
        <p:spPr>
          <a:xfrm>
            <a:off x="4724179" y="5435067"/>
            <a:ext cx="4400771" cy="830997"/>
          </a:xfrm>
          <a:prstGeom prst="rect">
            <a:avLst/>
          </a:prstGeom>
          <a:noFill/>
        </p:spPr>
        <p:txBody>
          <a:bodyPr wrap="square" rtlCol="0">
            <a:spAutoFit/>
          </a:bodyPr>
          <a:lstStyle/>
          <a:p>
            <a:r>
              <a:rPr lang="en-US" sz="2400" dirty="0"/>
              <a:t>What is preserved? What not? Parallelism, ratio of distances? ...</a:t>
            </a:r>
          </a:p>
        </p:txBody>
      </p:sp>
      <p:sp>
        <p:nvSpPr>
          <p:cNvPr id="4" name="Slide Number Placeholder 3">
            <a:extLst>
              <a:ext uri="{FF2B5EF4-FFF2-40B4-BE49-F238E27FC236}">
                <a16:creationId xmlns:a16="http://schemas.microsoft.com/office/drawing/2014/main" id="{F1D00E01-D88E-43EA-93E0-410BFC735777}"/>
              </a:ext>
            </a:extLst>
          </p:cNvPr>
          <p:cNvSpPr>
            <a:spLocks noGrp="1"/>
          </p:cNvSpPr>
          <p:nvPr>
            <p:ph type="sldNum" sz="quarter" idx="12"/>
          </p:nvPr>
        </p:nvSpPr>
        <p:spPr/>
        <p:txBody>
          <a:bodyPr/>
          <a:lstStyle/>
          <a:p>
            <a:fld id="{105CACD4-D05D-443A-96A5-56D488532F2E}" type="slidenum">
              <a:rPr lang="en-US" smtClean="0"/>
              <a:pPr/>
              <a:t>21</a:t>
            </a:fld>
            <a:endParaRPr lang="en-US"/>
          </a:p>
        </p:txBody>
      </p:sp>
    </p:spTree>
    <p:extLst>
      <p:ext uri="{BB962C8B-B14F-4D97-AF65-F5344CB8AC3E}">
        <p14:creationId xmlns:p14="http://schemas.microsoft.com/office/powerpoint/2010/main" val="1971306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D63405-C0B8-DD8F-FD2C-D742115DBF3D}"/>
              </a:ext>
            </a:extLst>
          </p:cNvPr>
          <p:cNvPicPr>
            <a:picLocks noChangeAspect="1"/>
          </p:cNvPicPr>
          <p:nvPr/>
        </p:nvPicPr>
        <p:blipFill>
          <a:blip r:embed="rId2"/>
          <a:stretch>
            <a:fillRect/>
          </a:stretch>
        </p:blipFill>
        <p:spPr>
          <a:xfrm>
            <a:off x="9525" y="200025"/>
            <a:ext cx="9124950" cy="6457950"/>
          </a:xfrm>
          <a:prstGeom prst="rect">
            <a:avLst/>
          </a:prstGeom>
        </p:spPr>
      </p:pic>
      <p:sp>
        <p:nvSpPr>
          <p:cNvPr id="3" name="Title 1"/>
          <p:cNvSpPr txBox="1">
            <a:spLocks/>
          </p:cNvSpPr>
          <p:nvPr/>
        </p:nvSpPr>
        <p:spPr>
          <a:xfrm>
            <a:off x="527901" y="1"/>
            <a:ext cx="8252541" cy="609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Partially linear approximations of preferences</a:t>
            </a:r>
          </a:p>
        </p:txBody>
      </p:sp>
      <p:sp>
        <p:nvSpPr>
          <p:cNvPr id="4" name="Date Placeholder 3"/>
          <p:cNvSpPr>
            <a:spLocks noGrp="1"/>
          </p:cNvSpPr>
          <p:nvPr>
            <p:ph type="dt" sz="half" idx="10"/>
          </p:nvPr>
        </p:nvSpPr>
        <p:spPr/>
        <p:txBody>
          <a:bodyPr/>
          <a:lstStyle/>
          <a:p>
            <a:r>
              <a:rPr lang="en-US"/>
              <a:t>NDBI021 User Preferences Lecture 1 - Peter Vojtáš</a:t>
            </a:r>
          </a:p>
        </p:txBody>
      </p:sp>
      <p:sp>
        <p:nvSpPr>
          <p:cNvPr id="5" name="Slide Number Placeholder 4"/>
          <p:cNvSpPr>
            <a:spLocks noGrp="1"/>
          </p:cNvSpPr>
          <p:nvPr>
            <p:ph type="sldNum" sz="quarter" idx="12"/>
          </p:nvPr>
        </p:nvSpPr>
        <p:spPr/>
        <p:txBody>
          <a:bodyPr/>
          <a:lstStyle/>
          <a:p>
            <a:fld id="{E878474B-3C26-4CAC-BCD0-BD76A022A630}" type="slidenum">
              <a:rPr lang="en-US" smtClean="0"/>
              <a:pPr/>
              <a:t>22</a:t>
            </a:fld>
            <a:endParaRPr lang="en-US"/>
          </a:p>
        </p:txBody>
      </p:sp>
      <p:sp>
        <p:nvSpPr>
          <p:cNvPr id="6" name="Footer Placeholder 5"/>
          <p:cNvSpPr>
            <a:spLocks noGrp="1"/>
          </p:cNvSpPr>
          <p:nvPr>
            <p:ph type="ftr" sz="quarter" idx="11"/>
          </p:nvPr>
        </p:nvSpPr>
        <p:spPr/>
        <p:txBody>
          <a:bodyPr/>
          <a:lstStyle/>
          <a:p>
            <a:r>
              <a:rPr lang="en-US"/>
              <a:t>Representation+</a:t>
            </a:r>
          </a:p>
        </p:txBody>
      </p:sp>
      <p:sp>
        <p:nvSpPr>
          <p:cNvPr id="9" name="TextBox 8">
            <a:extLst>
              <a:ext uri="{FF2B5EF4-FFF2-40B4-BE49-F238E27FC236}">
                <a16:creationId xmlns:a16="http://schemas.microsoft.com/office/drawing/2014/main" id="{E6CA9F2E-43E3-6C87-1782-4353960BCC8B}"/>
              </a:ext>
            </a:extLst>
          </p:cNvPr>
          <p:cNvSpPr txBox="1"/>
          <p:nvPr/>
        </p:nvSpPr>
        <p:spPr>
          <a:xfrm>
            <a:off x="6996418" y="822121"/>
            <a:ext cx="2156488" cy="1754326"/>
          </a:xfrm>
          <a:prstGeom prst="rect">
            <a:avLst/>
          </a:prstGeom>
          <a:noFill/>
        </p:spPr>
        <p:txBody>
          <a:bodyPr wrap="none" rtlCol="0">
            <a:spAutoFit/>
          </a:bodyPr>
          <a:lstStyle/>
          <a:p>
            <a:r>
              <a:rPr lang="en-US" dirty="0"/>
              <a:t>We proceed similarly</a:t>
            </a:r>
          </a:p>
          <a:p>
            <a:r>
              <a:rPr lang="en-US" dirty="0"/>
              <a:t>as before from PC to </a:t>
            </a:r>
          </a:p>
          <a:p>
            <a:r>
              <a:rPr lang="en-US" dirty="0"/>
              <a:t>DC, just – we must</a:t>
            </a:r>
          </a:p>
          <a:p>
            <a:r>
              <a:rPr lang="en-US" dirty="0"/>
              <a:t>be considering each </a:t>
            </a:r>
          </a:p>
          <a:p>
            <a:r>
              <a:rPr lang="en-US" dirty="0"/>
              <a:t>linear part of </a:t>
            </a:r>
            <a:r>
              <a:rPr lang="en-US" dirty="0">
                <a:solidFill>
                  <a:srgbClr val="00B050"/>
                </a:solidFill>
              </a:rPr>
              <a:t>f</a:t>
            </a:r>
            <a:r>
              <a:rPr lang="en-US" baseline="-25000" dirty="0">
                <a:solidFill>
                  <a:srgbClr val="00B050"/>
                </a:solidFill>
              </a:rPr>
              <a:t>1</a:t>
            </a:r>
            <a:r>
              <a:rPr lang="en-US" baseline="30000" dirty="0">
                <a:solidFill>
                  <a:srgbClr val="00B050"/>
                </a:solidFill>
              </a:rPr>
              <a:t>u</a:t>
            </a:r>
          </a:p>
          <a:p>
            <a:r>
              <a:rPr lang="en-US" dirty="0"/>
              <a:t>separately</a:t>
            </a:r>
          </a:p>
        </p:txBody>
      </p:sp>
      <p:sp>
        <p:nvSpPr>
          <p:cNvPr id="10" name="TextBox 9">
            <a:extLst>
              <a:ext uri="{FF2B5EF4-FFF2-40B4-BE49-F238E27FC236}">
                <a16:creationId xmlns:a16="http://schemas.microsoft.com/office/drawing/2014/main" id="{C91CDD71-743A-4309-F199-46D4EAFF5EFF}"/>
              </a:ext>
            </a:extLst>
          </p:cNvPr>
          <p:cNvSpPr txBox="1"/>
          <p:nvPr/>
        </p:nvSpPr>
        <p:spPr>
          <a:xfrm>
            <a:off x="6412231" y="5511567"/>
            <a:ext cx="525464" cy="369332"/>
          </a:xfrm>
          <a:prstGeom prst="rect">
            <a:avLst/>
          </a:prstGeom>
          <a:noFill/>
        </p:spPr>
        <p:txBody>
          <a:bodyPr wrap="square" rtlCol="0">
            <a:spAutoFit/>
          </a:bodyPr>
          <a:lstStyle/>
          <a:p>
            <a:r>
              <a:rPr lang="en-US" dirty="0">
                <a:solidFill>
                  <a:srgbClr val="00B050"/>
                </a:solidFill>
              </a:rPr>
              <a:t>f</a:t>
            </a:r>
            <a:r>
              <a:rPr lang="en-US" baseline="-25000" dirty="0">
                <a:solidFill>
                  <a:srgbClr val="00B050"/>
                </a:solidFill>
              </a:rPr>
              <a:t>1</a:t>
            </a:r>
            <a:r>
              <a:rPr lang="en-US" baseline="30000" dirty="0">
                <a:solidFill>
                  <a:srgbClr val="00B050"/>
                </a:solidFill>
              </a:rPr>
              <a:t>u</a:t>
            </a:r>
          </a:p>
        </p:txBody>
      </p:sp>
      <p:sp>
        <p:nvSpPr>
          <p:cNvPr id="11" name="TextBox 10">
            <a:extLst>
              <a:ext uri="{FF2B5EF4-FFF2-40B4-BE49-F238E27FC236}">
                <a16:creationId xmlns:a16="http://schemas.microsoft.com/office/drawing/2014/main" id="{3BF99518-B110-CBC9-F4B1-C8C7734D5ABF}"/>
              </a:ext>
            </a:extLst>
          </p:cNvPr>
          <p:cNvSpPr txBox="1"/>
          <p:nvPr/>
        </p:nvSpPr>
        <p:spPr>
          <a:xfrm>
            <a:off x="944008" y="809625"/>
            <a:ext cx="525464" cy="369332"/>
          </a:xfrm>
          <a:prstGeom prst="rect">
            <a:avLst/>
          </a:prstGeom>
          <a:noFill/>
        </p:spPr>
        <p:txBody>
          <a:bodyPr wrap="square" rtlCol="0">
            <a:spAutoFit/>
          </a:bodyPr>
          <a:lstStyle/>
          <a:p>
            <a:r>
              <a:rPr lang="en-US" dirty="0">
                <a:solidFill>
                  <a:srgbClr val="00B050"/>
                </a:solidFill>
              </a:rPr>
              <a:t>f</a:t>
            </a:r>
            <a:r>
              <a:rPr lang="en-US" baseline="-25000" dirty="0">
                <a:solidFill>
                  <a:srgbClr val="00B050"/>
                </a:solidFill>
              </a:rPr>
              <a:t>2</a:t>
            </a:r>
            <a:r>
              <a:rPr lang="en-US" baseline="30000" dirty="0">
                <a:solidFill>
                  <a:srgbClr val="00B050"/>
                </a:solidFill>
              </a:rPr>
              <a:t>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2.png"/>
          <p:cNvPicPr>
            <a:picLocks noChangeAspect="1"/>
          </p:cNvPicPr>
          <p:nvPr/>
        </p:nvPicPr>
        <p:blipFill>
          <a:blip r:embed="rId2" cstate="print"/>
          <a:stretch>
            <a:fillRect/>
          </a:stretch>
        </p:blipFill>
        <p:spPr>
          <a:xfrm>
            <a:off x="142612" y="194852"/>
            <a:ext cx="9001387" cy="6367413"/>
          </a:xfrm>
          <a:prstGeom prst="rect">
            <a:avLst/>
          </a:prstGeom>
        </p:spPr>
      </p:pic>
      <p:sp>
        <p:nvSpPr>
          <p:cNvPr id="3" name="TextBox 2"/>
          <p:cNvSpPr txBox="1"/>
          <p:nvPr/>
        </p:nvSpPr>
        <p:spPr>
          <a:xfrm>
            <a:off x="0" y="10748"/>
            <a:ext cx="6848157" cy="369332"/>
          </a:xfrm>
          <a:prstGeom prst="rect">
            <a:avLst/>
          </a:prstGeom>
          <a:noFill/>
          <a:ln>
            <a:solidFill>
              <a:schemeClr val="tx1"/>
            </a:solidFill>
          </a:ln>
        </p:spPr>
        <p:txBody>
          <a:bodyPr wrap="none" rtlCol="0">
            <a:spAutoFit/>
          </a:bodyPr>
          <a:lstStyle/>
          <a:p>
            <a:r>
              <a:rPr lang="en-US" dirty="0"/>
              <a:t>Preference cube in 3D with contour surface wrt different aggregations</a:t>
            </a:r>
            <a:endParaRPr lang="cs-CZ" dirty="0"/>
          </a:p>
        </p:txBody>
      </p:sp>
      <p:sp>
        <p:nvSpPr>
          <p:cNvPr id="4" name="Date Placeholder 3"/>
          <p:cNvSpPr>
            <a:spLocks noGrp="1"/>
          </p:cNvSpPr>
          <p:nvPr>
            <p:ph type="dt" sz="half" idx="10"/>
          </p:nvPr>
        </p:nvSpPr>
        <p:spPr>
          <a:xfrm>
            <a:off x="457200" y="6416675"/>
            <a:ext cx="2133600" cy="365125"/>
          </a:xfrm>
        </p:spPr>
        <p:txBody>
          <a:bodyPr/>
          <a:lstStyle/>
          <a:p>
            <a:r>
              <a:rPr lang="en-US"/>
              <a:t>NDBI021 User Preferences Lecture 1 - Peter Vojtáš</a:t>
            </a:r>
            <a:endParaRPr lang="en-US" dirty="0"/>
          </a:p>
        </p:txBody>
      </p:sp>
      <p:sp>
        <p:nvSpPr>
          <p:cNvPr id="5" name="Slide Number Placeholder 4"/>
          <p:cNvSpPr>
            <a:spLocks noGrp="1"/>
          </p:cNvSpPr>
          <p:nvPr>
            <p:ph type="sldNum" sz="quarter" idx="12"/>
          </p:nvPr>
        </p:nvSpPr>
        <p:spPr/>
        <p:txBody>
          <a:bodyPr/>
          <a:lstStyle/>
          <a:p>
            <a:fld id="{E878474B-3C26-4CAC-BCD0-BD76A022A630}" type="slidenum">
              <a:rPr lang="en-US" smtClean="0"/>
              <a:pPr/>
              <a:t>23</a:t>
            </a:fld>
            <a:endParaRPr lang="en-US"/>
          </a:p>
        </p:txBody>
      </p:sp>
      <p:sp>
        <p:nvSpPr>
          <p:cNvPr id="6" name="Footer Placeholder 5"/>
          <p:cNvSpPr>
            <a:spLocks noGrp="1"/>
          </p:cNvSpPr>
          <p:nvPr>
            <p:ph type="ftr" sz="quarter" idx="11"/>
          </p:nvPr>
        </p:nvSpPr>
        <p:spPr>
          <a:xfrm>
            <a:off x="3124200" y="6416675"/>
            <a:ext cx="2895600" cy="365125"/>
          </a:xfrm>
        </p:spPr>
        <p:txBody>
          <a:bodyPr/>
          <a:lstStyle/>
          <a:p>
            <a:r>
              <a:rPr lang="en-US"/>
              <a:t>Representation+</a:t>
            </a:r>
            <a:endParaRPr lang="en-US" dirty="0"/>
          </a:p>
        </p:txBody>
      </p:sp>
      <p:sp>
        <p:nvSpPr>
          <p:cNvPr id="7" name="TextBox 6">
            <a:extLst>
              <a:ext uri="{FF2B5EF4-FFF2-40B4-BE49-F238E27FC236}">
                <a16:creationId xmlns:a16="http://schemas.microsoft.com/office/drawing/2014/main" id="{1519DD61-7C62-897D-7AD0-5011EC61B852}"/>
              </a:ext>
            </a:extLst>
          </p:cNvPr>
          <p:cNvSpPr txBox="1"/>
          <p:nvPr/>
        </p:nvSpPr>
        <p:spPr>
          <a:xfrm>
            <a:off x="6943988" y="2197915"/>
            <a:ext cx="2057400" cy="4247317"/>
          </a:xfrm>
          <a:prstGeom prst="rect">
            <a:avLst/>
          </a:prstGeom>
          <a:noFill/>
        </p:spPr>
        <p:txBody>
          <a:bodyPr wrap="square" rtlCol="0">
            <a:spAutoFit/>
          </a:bodyPr>
          <a:lstStyle/>
          <a:p>
            <a:r>
              <a:rPr lang="en-US" dirty="0"/>
              <a:t>Calculate each </a:t>
            </a:r>
          </a:p>
          <a:p>
            <a:r>
              <a:rPr lang="en-US" dirty="0"/>
              <a:t>aggregation in all corner points – we obtain the “height above the sea level” of respective contour </a:t>
            </a:r>
            <a:r>
              <a:rPr lang="en-US" dirty="0">
                <a:solidFill>
                  <a:srgbClr val="FF0000"/>
                </a:solidFill>
              </a:rPr>
              <a:t>plane</a:t>
            </a:r>
            <a:r>
              <a:rPr lang="en-US" dirty="0"/>
              <a:t>. Then find remaining intersection with edges of the cube and use the assumption that contour planes are parallel in </a:t>
            </a:r>
            <a:r>
              <a:rPr lang="en-US" dirty="0">
                <a:hlinkClick r:id="rId3"/>
              </a:rPr>
              <a:t>parallel projection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NDBI021 User Preferences Lecture 1 - Peter Vojtáš</a:t>
            </a:r>
          </a:p>
        </p:txBody>
      </p:sp>
      <p:sp>
        <p:nvSpPr>
          <p:cNvPr id="3" name="Footer Placeholder 2"/>
          <p:cNvSpPr>
            <a:spLocks noGrp="1"/>
          </p:cNvSpPr>
          <p:nvPr>
            <p:ph type="ftr" sz="quarter" idx="11"/>
          </p:nvPr>
        </p:nvSpPr>
        <p:spPr/>
        <p:txBody>
          <a:bodyPr/>
          <a:lstStyle/>
          <a:p>
            <a:r>
              <a:rPr lang="en-US"/>
              <a:t>Representation+</a:t>
            </a:r>
          </a:p>
        </p:txBody>
      </p:sp>
      <p:sp>
        <p:nvSpPr>
          <p:cNvPr id="4" name="Slide Number Placeholder 3"/>
          <p:cNvSpPr>
            <a:spLocks noGrp="1"/>
          </p:cNvSpPr>
          <p:nvPr>
            <p:ph type="sldNum" sz="quarter" idx="12"/>
          </p:nvPr>
        </p:nvSpPr>
        <p:spPr/>
        <p:txBody>
          <a:bodyPr/>
          <a:lstStyle/>
          <a:p>
            <a:fld id="{E878474B-3C26-4CAC-BCD0-BD76A022A630}" type="slidenum">
              <a:rPr lang="en-US" smtClean="0"/>
              <a:pPr/>
              <a:t>24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639377" y="0"/>
            <a:ext cx="4294823" cy="6858000"/>
          </a:xfrm>
          <a:prstGeom prst="rect">
            <a:avLst/>
          </a:prstGeom>
          <a:noFill/>
          <a:ln w="9525">
            <a:noFill/>
            <a:miter lim="800000"/>
            <a:headEnd/>
            <a:tailEnd/>
          </a:ln>
        </p:spPr>
      </p:pic>
      <p:sp>
        <p:nvSpPr>
          <p:cNvPr id="6" name="TextBox 5"/>
          <p:cNvSpPr txBox="1"/>
          <p:nvPr/>
        </p:nvSpPr>
        <p:spPr>
          <a:xfrm>
            <a:off x="162243" y="-22302"/>
            <a:ext cx="1093569" cy="369332"/>
          </a:xfrm>
          <a:prstGeom prst="rect">
            <a:avLst/>
          </a:prstGeom>
          <a:noFill/>
          <a:ln>
            <a:solidFill>
              <a:schemeClr val="tx1"/>
            </a:solidFill>
          </a:ln>
        </p:spPr>
        <p:txBody>
          <a:bodyPr wrap="none" rtlCol="0">
            <a:spAutoFit/>
          </a:bodyPr>
          <a:lstStyle/>
          <a:p>
            <a:r>
              <a:rPr lang="en-US" dirty="0"/>
              <a:t>3D-DC-PC</a:t>
            </a:r>
            <a:endParaRPr lang="cs-CZ" dirty="0"/>
          </a:p>
        </p:txBody>
      </p:sp>
      <p:sp>
        <p:nvSpPr>
          <p:cNvPr id="5" name="TextBox 4"/>
          <p:cNvSpPr txBox="1"/>
          <p:nvPr/>
        </p:nvSpPr>
        <p:spPr>
          <a:xfrm>
            <a:off x="4787706" y="533400"/>
            <a:ext cx="720069" cy="646331"/>
          </a:xfrm>
          <a:prstGeom prst="rect">
            <a:avLst/>
          </a:prstGeom>
          <a:noFill/>
        </p:spPr>
        <p:txBody>
          <a:bodyPr wrap="none" rtlCol="0">
            <a:spAutoFit/>
          </a:bodyPr>
          <a:lstStyle/>
          <a:p>
            <a:r>
              <a:rPr lang="en-US" sz="3600" b="1" dirty="0">
                <a:solidFill>
                  <a:srgbClr val="FF0000"/>
                </a:solidFill>
              </a:rPr>
              <a:t>DC</a:t>
            </a:r>
          </a:p>
        </p:txBody>
      </p:sp>
      <p:sp>
        <p:nvSpPr>
          <p:cNvPr id="8" name="TextBox 7"/>
          <p:cNvSpPr txBox="1"/>
          <p:nvPr/>
        </p:nvSpPr>
        <p:spPr>
          <a:xfrm>
            <a:off x="4648200" y="5896659"/>
            <a:ext cx="673582" cy="646331"/>
          </a:xfrm>
          <a:prstGeom prst="rect">
            <a:avLst/>
          </a:prstGeom>
          <a:noFill/>
        </p:spPr>
        <p:txBody>
          <a:bodyPr wrap="none" rtlCol="0">
            <a:spAutoFit/>
          </a:bodyPr>
          <a:lstStyle/>
          <a:p>
            <a:r>
              <a:rPr lang="en-US" sz="3600" b="1" dirty="0">
                <a:solidFill>
                  <a:srgbClr val="FF0000"/>
                </a:solidFill>
              </a:rPr>
              <a:t>PC</a:t>
            </a:r>
          </a:p>
        </p:txBody>
      </p:sp>
      <p:sp>
        <p:nvSpPr>
          <p:cNvPr id="7" name="TextBox 6">
            <a:extLst>
              <a:ext uri="{FF2B5EF4-FFF2-40B4-BE49-F238E27FC236}">
                <a16:creationId xmlns:a16="http://schemas.microsoft.com/office/drawing/2014/main" id="{2EB1E70F-AB2B-BEB8-8E4A-246782F13EF5}"/>
              </a:ext>
            </a:extLst>
          </p:cNvPr>
          <p:cNvSpPr txBox="1"/>
          <p:nvPr/>
        </p:nvSpPr>
        <p:spPr>
          <a:xfrm>
            <a:off x="251669" y="1484851"/>
            <a:ext cx="2288640" cy="646331"/>
          </a:xfrm>
          <a:prstGeom prst="rect">
            <a:avLst/>
          </a:prstGeom>
          <a:noFill/>
        </p:spPr>
        <p:txBody>
          <a:bodyPr wrap="none" rtlCol="0">
            <a:spAutoFit/>
          </a:bodyPr>
          <a:lstStyle/>
          <a:p>
            <a:r>
              <a:rPr lang="en-US" dirty="0"/>
              <a:t>Let’s try to visualize a  </a:t>
            </a:r>
          </a:p>
          <a:p>
            <a:r>
              <a:rPr lang="en-US" dirty="0"/>
              <a:t>3D LMPM model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NDBI021 User Preferences Lecture 1 - Peter Vojtáš</a:t>
            </a:r>
          </a:p>
        </p:txBody>
      </p:sp>
      <p:sp>
        <p:nvSpPr>
          <p:cNvPr id="3" name="Footer Placeholder 2"/>
          <p:cNvSpPr>
            <a:spLocks noGrp="1"/>
          </p:cNvSpPr>
          <p:nvPr>
            <p:ph type="ftr" sz="quarter" idx="11"/>
          </p:nvPr>
        </p:nvSpPr>
        <p:spPr/>
        <p:txBody>
          <a:bodyPr/>
          <a:lstStyle/>
          <a:p>
            <a:r>
              <a:rPr lang="en-US"/>
              <a:t>Representation+</a:t>
            </a:r>
          </a:p>
        </p:txBody>
      </p:sp>
      <p:sp>
        <p:nvSpPr>
          <p:cNvPr id="4" name="Slide Number Placeholder 3"/>
          <p:cNvSpPr>
            <a:spLocks noGrp="1"/>
          </p:cNvSpPr>
          <p:nvPr>
            <p:ph type="sldNum" sz="quarter" idx="12"/>
          </p:nvPr>
        </p:nvSpPr>
        <p:spPr/>
        <p:txBody>
          <a:bodyPr/>
          <a:lstStyle/>
          <a:p>
            <a:fld id="{E878474B-3C26-4CAC-BCD0-BD76A022A630}" type="slidenum">
              <a:rPr lang="en-US" smtClean="0"/>
              <a:pPr/>
              <a:t>25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639377" y="0"/>
            <a:ext cx="4294823" cy="6858000"/>
          </a:xfrm>
          <a:prstGeom prst="rect">
            <a:avLst/>
          </a:prstGeom>
          <a:noFill/>
          <a:ln w="9525">
            <a:noFill/>
            <a:miter lim="800000"/>
            <a:headEnd/>
            <a:tailEnd/>
          </a:ln>
        </p:spPr>
      </p:pic>
      <p:sp>
        <p:nvSpPr>
          <p:cNvPr id="6" name="TextBox 5"/>
          <p:cNvSpPr txBox="1"/>
          <p:nvPr/>
        </p:nvSpPr>
        <p:spPr>
          <a:xfrm>
            <a:off x="162243" y="-22302"/>
            <a:ext cx="1093569" cy="369332"/>
          </a:xfrm>
          <a:prstGeom prst="rect">
            <a:avLst/>
          </a:prstGeom>
          <a:noFill/>
          <a:ln>
            <a:solidFill>
              <a:schemeClr val="tx1"/>
            </a:solidFill>
          </a:ln>
        </p:spPr>
        <p:txBody>
          <a:bodyPr wrap="none" rtlCol="0">
            <a:spAutoFit/>
          </a:bodyPr>
          <a:lstStyle/>
          <a:p>
            <a:r>
              <a:rPr lang="en-US" dirty="0"/>
              <a:t>3D-DC-PC</a:t>
            </a:r>
            <a:endParaRPr lang="cs-CZ" dirty="0"/>
          </a:p>
        </p:txBody>
      </p:sp>
      <p:sp>
        <p:nvSpPr>
          <p:cNvPr id="5" name="TextBox 4"/>
          <p:cNvSpPr txBox="1"/>
          <p:nvPr/>
        </p:nvSpPr>
        <p:spPr>
          <a:xfrm>
            <a:off x="5818463" y="516622"/>
            <a:ext cx="720069" cy="646331"/>
          </a:xfrm>
          <a:prstGeom prst="rect">
            <a:avLst/>
          </a:prstGeom>
          <a:noFill/>
        </p:spPr>
        <p:txBody>
          <a:bodyPr wrap="none" rtlCol="0">
            <a:spAutoFit/>
          </a:bodyPr>
          <a:lstStyle/>
          <a:p>
            <a:r>
              <a:rPr lang="en-US" sz="3600" b="1" dirty="0">
                <a:solidFill>
                  <a:srgbClr val="FF0000"/>
                </a:solidFill>
              </a:rPr>
              <a:t>DC</a:t>
            </a:r>
          </a:p>
        </p:txBody>
      </p:sp>
      <p:cxnSp>
        <p:nvCxnSpPr>
          <p:cNvPr id="11" name="Straight Connector 10">
            <a:extLst>
              <a:ext uri="{FF2B5EF4-FFF2-40B4-BE49-F238E27FC236}">
                <a16:creationId xmlns:a16="http://schemas.microsoft.com/office/drawing/2014/main" id="{28E6C70F-2955-D17D-04F6-18E41B2C553B}"/>
              </a:ext>
            </a:extLst>
          </p:cNvPr>
          <p:cNvCxnSpPr/>
          <p:nvPr/>
        </p:nvCxnSpPr>
        <p:spPr>
          <a:xfrm>
            <a:off x="3540154" y="2978092"/>
            <a:ext cx="931178" cy="12919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ADF19F-BB04-2476-E2BE-04871A10A879}"/>
              </a:ext>
            </a:extLst>
          </p:cNvPr>
          <p:cNvCxnSpPr/>
          <p:nvPr/>
        </p:nvCxnSpPr>
        <p:spPr>
          <a:xfrm flipV="1">
            <a:off x="3548542" y="2340527"/>
            <a:ext cx="1812022" cy="637563"/>
          </a:xfrm>
          <a:prstGeom prst="line">
            <a:avLst/>
          </a:prstGeom>
          <a:ln>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8CA0ECA-E32A-9663-F830-A3B76610A985}"/>
              </a:ext>
            </a:extLst>
          </p:cNvPr>
          <p:cNvCxnSpPr/>
          <p:nvPr/>
        </p:nvCxnSpPr>
        <p:spPr>
          <a:xfrm>
            <a:off x="5629012" y="1904301"/>
            <a:ext cx="0" cy="1929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1A6F183-2E05-F1F1-1FD5-3B1599EB119F}"/>
              </a:ext>
            </a:extLst>
          </p:cNvPr>
          <p:cNvCxnSpPr/>
          <p:nvPr/>
        </p:nvCxnSpPr>
        <p:spPr>
          <a:xfrm>
            <a:off x="3541549" y="1091966"/>
            <a:ext cx="0" cy="192946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35FC2F-EEEB-603E-06CE-4CC59B66B375}"/>
              </a:ext>
            </a:extLst>
          </p:cNvPr>
          <p:cNvCxnSpPr/>
          <p:nvPr/>
        </p:nvCxnSpPr>
        <p:spPr>
          <a:xfrm flipV="1">
            <a:off x="3541551" y="412455"/>
            <a:ext cx="1812022" cy="63756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7ACC85C-E669-E0A3-7C51-33AD9E11DFF1}"/>
              </a:ext>
            </a:extLst>
          </p:cNvPr>
          <p:cNvSpPr txBox="1"/>
          <p:nvPr/>
        </p:nvSpPr>
        <p:spPr>
          <a:xfrm>
            <a:off x="162243" y="1317072"/>
            <a:ext cx="2297829" cy="1477328"/>
          </a:xfrm>
          <a:prstGeom prst="rect">
            <a:avLst/>
          </a:prstGeom>
          <a:noFill/>
        </p:spPr>
        <p:txBody>
          <a:bodyPr wrap="square" rtlCol="0">
            <a:spAutoFit/>
          </a:bodyPr>
          <a:lstStyle/>
          <a:p>
            <a:r>
              <a:rPr lang="en-US" dirty="0"/>
              <a:t>Consider 3D LMPM in </a:t>
            </a:r>
            <a:r>
              <a:rPr lang="en-US" dirty="0">
                <a:hlinkClick r:id="rId3"/>
              </a:rPr>
              <a:t>parallel projection</a:t>
            </a:r>
            <a:r>
              <a:rPr lang="en-US" dirty="0"/>
              <a:t> .</a:t>
            </a:r>
          </a:p>
          <a:p>
            <a:r>
              <a:rPr lang="en-US" dirty="0"/>
              <a:t>First observe DC, each</a:t>
            </a:r>
          </a:p>
          <a:p>
            <a:r>
              <a:rPr lang="en-US" dirty="0"/>
              <a:t>domain denoted with different color. </a:t>
            </a:r>
          </a:p>
        </p:txBody>
      </p:sp>
      <p:cxnSp>
        <p:nvCxnSpPr>
          <p:cNvPr id="12" name="Straight Connector 11">
            <a:extLst>
              <a:ext uri="{FF2B5EF4-FFF2-40B4-BE49-F238E27FC236}">
                <a16:creationId xmlns:a16="http://schemas.microsoft.com/office/drawing/2014/main" id="{4ACF4A98-C82E-375E-C13F-2D83D4BA047C}"/>
              </a:ext>
            </a:extLst>
          </p:cNvPr>
          <p:cNvCxnSpPr/>
          <p:nvPr/>
        </p:nvCxnSpPr>
        <p:spPr>
          <a:xfrm>
            <a:off x="5361965" y="2350315"/>
            <a:ext cx="931178" cy="1291904"/>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83D166-2686-BFAE-1667-1EF73FF2C22D}"/>
              </a:ext>
            </a:extLst>
          </p:cNvPr>
          <p:cNvCxnSpPr/>
          <p:nvPr/>
        </p:nvCxnSpPr>
        <p:spPr>
          <a:xfrm>
            <a:off x="5354974" y="405465"/>
            <a:ext cx="931178" cy="1291904"/>
          </a:xfrm>
          <a:prstGeom prst="line">
            <a:avLst/>
          </a:prstGeom>
          <a:ln w="127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6747C7-4DBE-9E3C-BAD5-B9FF93DD176A}"/>
              </a:ext>
            </a:extLst>
          </p:cNvPr>
          <p:cNvCxnSpPr/>
          <p:nvPr/>
        </p:nvCxnSpPr>
        <p:spPr>
          <a:xfrm>
            <a:off x="3558330" y="1075187"/>
            <a:ext cx="931178" cy="12919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09FB04-0354-BD7A-A20A-4709CAAFB6B7}"/>
              </a:ext>
            </a:extLst>
          </p:cNvPr>
          <p:cNvCxnSpPr/>
          <p:nvPr/>
        </p:nvCxnSpPr>
        <p:spPr>
          <a:xfrm flipV="1">
            <a:off x="4482517" y="1697370"/>
            <a:ext cx="1812022" cy="63756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9E0906-8321-D1C8-52C0-70CEA903FF0A}"/>
              </a:ext>
            </a:extLst>
          </p:cNvPr>
          <p:cNvCxnSpPr/>
          <p:nvPr/>
        </p:nvCxnSpPr>
        <p:spPr>
          <a:xfrm flipV="1">
            <a:off x="4455952" y="3650609"/>
            <a:ext cx="1812022" cy="637563"/>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FBA87B-7486-3B2F-1F76-C21989D3AF5E}"/>
              </a:ext>
            </a:extLst>
          </p:cNvPr>
          <p:cNvCxnSpPr/>
          <p:nvPr/>
        </p:nvCxnSpPr>
        <p:spPr>
          <a:xfrm>
            <a:off x="4474126" y="2326547"/>
            <a:ext cx="0" cy="192946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5C46AF3-0751-59F9-286A-9AD50B028EAF}"/>
              </a:ext>
            </a:extLst>
          </p:cNvPr>
          <p:cNvCxnSpPr/>
          <p:nvPr/>
        </p:nvCxnSpPr>
        <p:spPr>
          <a:xfrm>
            <a:off x="6279159" y="1698770"/>
            <a:ext cx="0" cy="192946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101456-48E3-63C9-1D21-B51EB3665CA7}"/>
              </a:ext>
            </a:extLst>
          </p:cNvPr>
          <p:cNvCxnSpPr/>
          <p:nvPr/>
        </p:nvCxnSpPr>
        <p:spPr>
          <a:xfrm>
            <a:off x="5371749" y="405466"/>
            <a:ext cx="0" cy="1929468"/>
          </a:xfrm>
          <a:prstGeom prst="line">
            <a:avLst/>
          </a:prstGeom>
          <a:ln>
            <a:solidFill>
              <a:srgbClr val="7030A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220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NDBI021 User Preferences Lecture 1 - Peter Vojtáš</a:t>
            </a:r>
          </a:p>
        </p:txBody>
      </p:sp>
      <p:sp>
        <p:nvSpPr>
          <p:cNvPr id="3" name="Footer Placeholder 2"/>
          <p:cNvSpPr>
            <a:spLocks noGrp="1"/>
          </p:cNvSpPr>
          <p:nvPr>
            <p:ph type="ftr" sz="quarter" idx="11"/>
          </p:nvPr>
        </p:nvSpPr>
        <p:spPr/>
        <p:txBody>
          <a:bodyPr/>
          <a:lstStyle/>
          <a:p>
            <a:r>
              <a:rPr lang="en-US"/>
              <a:t>Representation+</a:t>
            </a:r>
          </a:p>
        </p:txBody>
      </p:sp>
      <p:sp>
        <p:nvSpPr>
          <p:cNvPr id="4" name="Slide Number Placeholder 3"/>
          <p:cNvSpPr>
            <a:spLocks noGrp="1"/>
          </p:cNvSpPr>
          <p:nvPr>
            <p:ph type="sldNum" sz="quarter" idx="12"/>
          </p:nvPr>
        </p:nvSpPr>
        <p:spPr/>
        <p:txBody>
          <a:bodyPr/>
          <a:lstStyle/>
          <a:p>
            <a:fld id="{E878474B-3C26-4CAC-BCD0-BD76A022A630}" type="slidenum">
              <a:rPr lang="en-US" smtClean="0"/>
              <a:pPr/>
              <a:t>26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637976" y="0"/>
            <a:ext cx="4294823" cy="6858000"/>
          </a:xfrm>
          <a:prstGeom prst="rect">
            <a:avLst/>
          </a:prstGeom>
          <a:noFill/>
          <a:ln w="9525">
            <a:noFill/>
            <a:miter lim="800000"/>
            <a:headEnd/>
            <a:tailEnd/>
          </a:ln>
        </p:spPr>
      </p:pic>
      <p:sp>
        <p:nvSpPr>
          <p:cNvPr id="6" name="TextBox 5"/>
          <p:cNvSpPr txBox="1"/>
          <p:nvPr/>
        </p:nvSpPr>
        <p:spPr>
          <a:xfrm>
            <a:off x="162243" y="-22302"/>
            <a:ext cx="1093569" cy="369332"/>
          </a:xfrm>
          <a:prstGeom prst="rect">
            <a:avLst/>
          </a:prstGeom>
          <a:noFill/>
          <a:ln>
            <a:solidFill>
              <a:schemeClr val="tx1"/>
            </a:solidFill>
          </a:ln>
        </p:spPr>
        <p:txBody>
          <a:bodyPr wrap="none" rtlCol="0">
            <a:spAutoFit/>
          </a:bodyPr>
          <a:lstStyle/>
          <a:p>
            <a:r>
              <a:rPr lang="en-US" dirty="0"/>
              <a:t>3D-DC-PC</a:t>
            </a:r>
            <a:endParaRPr lang="cs-CZ" dirty="0"/>
          </a:p>
        </p:txBody>
      </p:sp>
      <p:sp>
        <p:nvSpPr>
          <p:cNvPr id="10" name="TextBox 9">
            <a:extLst>
              <a:ext uri="{FF2B5EF4-FFF2-40B4-BE49-F238E27FC236}">
                <a16:creationId xmlns:a16="http://schemas.microsoft.com/office/drawing/2014/main" id="{27ACC85C-E669-E0A3-7C51-33AD9E11DFF1}"/>
              </a:ext>
            </a:extLst>
          </p:cNvPr>
          <p:cNvSpPr txBox="1"/>
          <p:nvPr/>
        </p:nvSpPr>
        <p:spPr>
          <a:xfrm>
            <a:off x="162243" y="1317072"/>
            <a:ext cx="2475733" cy="4247317"/>
          </a:xfrm>
          <a:prstGeom prst="rect">
            <a:avLst/>
          </a:prstGeom>
          <a:noFill/>
        </p:spPr>
        <p:txBody>
          <a:bodyPr wrap="square" rtlCol="0">
            <a:spAutoFit/>
          </a:bodyPr>
          <a:lstStyle/>
          <a:p>
            <a:r>
              <a:rPr lang="en-US" dirty="0"/>
              <a:t>Continue with 3D LMPM in </a:t>
            </a:r>
            <a:r>
              <a:rPr lang="en-US" dirty="0">
                <a:hlinkClick r:id="rId3"/>
              </a:rPr>
              <a:t>parallel projection</a:t>
            </a:r>
            <a:r>
              <a:rPr lang="en-US" dirty="0"/>
              <a:t> .</a:t>
            </a:r>
          </a:p>
          <a:p>
            <a:endParaRPr lang="en-US" dirty="0"/>
          </a:p>
          <a:p>
            <a:r>
              <a:rPr lang="en-US" dirty="0"/>
              <a:t>We would like to depict PC, nevertheless, to be able to visualize transformations from DC</a:t>
            </a:r>
            <a:r>
              <a:rPr lang="en-US" dirty="0">
                <a:sym typeface="Wingdings" panose="05000000000000000000" pitchFamily="2" charset="2"/>
              </a:rPr>
              <a:t>PC and PCDC, we must design it simultaneously with attribute preferences.   </a:t>
            </a:r>
            <a:endParaRPr lang="en-US" dirty="0"/>
          </a:p>
          <a:p>
            <a:endParaRPr lang="en-US" dirty="0"/>
          </a:p>
          <a:p>
            <a:r>
              <a:rPr lang="en-US" dirty="0"/>
              <a:t>First observe DC, each</a:t>
            </a:r>
          </a:p>
          <a:p>
            <a:r>
              <a:rPr lang="en-US" dirty="0"/>
              <a:t>domain denoted with different color. </a:t>
            </a:r>
          </a:p>
        </p:txBody>
      </p:sp>
      <p:grpSp>
        <p:nvGrpSpPr>
          <p:cNvPr id="18" name="Group 17">
            <a:extLst>
              <a:ext uri="{FF2B5EF4-FFF2-40B4-BE49-F238E27FC236}">
                <a16:creationId xmlns:a16="http://schemas.microsoft.com/office/drawing/2014/main" id="{722F33F8-1D2F-444B-479E-F1821279C108}"/>
              </a:ext>
            </a:extLst>
          </p:cNvPr>
          <p:cNvGrpSpPr/>
          <p:nvPr/>
        </p:nvGrpSpPr>
        <p:grpSpPr>
          <a:xfrm>
            <a:off x="3540154" y="405465"/>
            <a:ext cx="2998378" cy="3882707"/>
            <a:chOff x="3540154" y="405465"/>
            <a:chExt cx="2998378" cy="3882707"/>
          </a:xfrm>
        </p:grpSpPr>
        <p:sp>
          <p:nvSpPr>
            <p:cNvPr id="5" name="TextBox 4"/>
            <p:cNvSpPr txBox="1"/>
            <p:nvPr/>
          </p:nvSpPr>
          <p:spPr>
            <a:xfrm>
              <a:off x="5818463" y="516622"/>
              <a:ext cx="720069" cy="646331"/>
            </a:xfrm>
            <a:prstGeom prst="rect">
              <a:avLst/>
            </a:prstGeom>
            <a:noFill/>
          </p:spPr>
          <p:txBody>
            <a:bodyPr wrap="none" rtlCol="0">
              <a:spAutoFit/>
            </a:bodyPr>
            <a:lstStyle/>
            <a:p>
              <a:r>
                <a:rPr lang="en-US" sz="3600" b="1" dirty="0">
                  <a:solidFill>
                    <a:srgbClr val="FF0000"/>
                  </a:solidFill>
                </a:rPr>
                <a:t>DC</a:t>
              </a:r>
            </a:p>
          </p:txBody>
        </p:sp>
        <p:cxnSp>
          <p:nvCxnSpPr>
            <p:cNvPr id="11" name="Straight Connector 10">
              <a:extLst>
                <a:ext uri="{FF2B5EF4-FFF2-40B4-BE49-F238E27FC236}">
                  <a16:creationId xmlns:a16="http://schemas.microsoft.com/office/drawing/2014/main" id="{28E6C70F-2955-D17D-04F6-18E41B2C553B}"/>
                </a:ext>
              </a:extLst>
            </p:cNvPr>
            <p:cNvCxnSpPr/>
            <p:nvPr/>
          </p:nvCxnSpPr>
          <p:spPr>
            <a:xfrm>
              <a:off x="3540154" y="2978092"/>
              <a:ext cx="931178" cy="12919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ADF19F-BB04-2476-E2BE-04871A10A879}"/>
                </a:ext>
              </a:extLst>
            </p:cNvPr>
            <p:cNvCxnSpPr/>
            <p:nvPr/>
          </p:nvCxnSpPr>
          <p:spPr>
            <a:xfrm flipV="1">
              <a:off x="3548542" y="2340527"/>
              <a:ext cx="1812022" cy="637563"/>
            </a:xfrm>
            <a:prstGeom prst="line">
              <a:avLst/>
            </a:prstGeom>
            <a:ln>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8CA0ECA-E32A-9663-F830-A3B76610A985}"/>
                </a:ext>
              </a:extLst>
            </p:cNvPr>
            <p:cNvCxnSpPr/>
            <p:nvPr/>
          </p:nvCxnSpPr>
          <p:spPr>
            <a:xfrm>
              <a:off x="5629012" y="1904301"/>
              <a:ext cx="0" cy="1929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1A6F183-2E05-F1F1-1FD5-3B1599EB119F}"/>
                </a:ext>
              </a:extLst>
            </p:cNvPr>
            <p:cNvCxnSpPr/>
            <p:nvPr/>
          </p:nvCxnSpPr>
          <p:spPr>
            <a:xfrm>
              <a:off x="3541549" y="1091966"/>
              <a:ext cx="0" cy="192946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35FC2F-EEEB-603E-06CE-4CC59B66B375}"/>
                </a:ext>
              </a:extLst>
            </p:cNvPr>
            <p:cNvCxnSpPr/>
            <p:nvPr/>
          </p:nvCxnSpPr>
          <p:spPr>
            <a:xfrm flipV="1">
              <a:off x="3541551" y="412455"/>
              <a:ext cx="1812022" cy="63756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CF4A98-C82E-375E-C13F-2D83D4BA047C}"/>
                </a:ext>
              </a:extLst>
            </p:cNvPr>
            <p:cNvCxnSpPr/>
            <p:nvPr/>
          </p:nvCxnSpPr>
          <p:spPr>
            <a:xfrm>
              <a:off x="5361965" y="2350315"/>
              <a:ext cx="931178" cy="1291904"/>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83D166-2686-BFAE-1667-1EF73FF2C22D}"/>
                </a:ext>
              </a:extLst>
            </p:cNvPr>
            <p:cNvCxnSpPr/>
            <p:nvPr/>
          </p:nvCxnSpPr>
          <p:spPr>
            <a:xfrm>
              <a:off x="5354974" y="405465"/>
              <a:ext cx="931178" cy="1291904"/>
            </a:xfrm>
            <a:prstGeom prst="line">
              <a:avLst/>
            </a:prstGeom>
            <a:ln w="127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6747C7-4DBE-9E3C-BAD5-B9FF93DD176A}"/>
                </a:ext>
              </a:extLst>
            </p:cNvPr>
            <p:cNvCxnSpPr/>
            <p:nvPr/>
          </p:nvCxnSpPr>
          <p:spPr>
            <a:xfrm>
              <a:off x="3558330" y="1075187"/>
              <a:ext cx="931178" cy="12919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09FB04-0354-BD7A-A20A-4709CAAFB6B7}"/>
                </a:ext>
              </a:extLst>
            </p:cNvPr>
            <p:cNvCxnSpPr/>
            <p:nvPr/>
          </p:nvCxnSpPr>
          <p:spPr>
            <a:xfrm flipV="1">
              <a:off x="4482517" y="1697370"/>
              <a:ext cx="1812022" cy="63756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9E0906-8321-D1C8-52C0-70CEA903FF0A}"/>
                </a:ext>
              </a:extLst>
            </p:cNvPr>
            <p:cNvCxnSpPr/>
            <p:nvPr/>
          </p:nvCxnSpPr>
          <p:spPr>
            <a:xfrm flipV="1">
              <a:off x="4455952" y="3650609"/>
              <a:ext cx="1812022" cy="637563"/>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FBA87B-7486-3B2F-1F76-C21989D3AF5E}"/>
                </a:ext>
              </a:extLst>
            </p:cNvPr>
            <p:cNvCxnSpPr/>
            <p:nvPr/>
          </p:nvCxnSpPr>
          <p:spPr>
            <a:xfrm>
              <a:off x="4474126" y="2326547"/>
              <a:ext cx="0" cy="192946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5C46AF3-0751-59F9-286A-9AD50B028EAF}"/>
                </a:ext>
              </a:extLst>
            </p:cNvPr>
            <p:cNvCxnSpPr/>
            <p:nvPr/>
          </p:nvCxnSpPr>
          <p:spPr>
            <a:xfrm>
              <a:off x="6279159" y="1698770"/>
              <a:ext cx="0" cy="192946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101456-48E3-63C9-1D21-B51EB3665CA7}"/>
                </a:ext>
              </a:extLst>
            </p:cNvPr>
            <p:cNvCxnSpPr/>
            <p:nvPr/>
          </p:nvCxnSpPr>
          <p:spPr>
            <a:xfrm>
              <a:off x="5371749" y="405466"/>
              <a:ext cx="0" cy="1929468"/>
            </a:xfrm>
            <a:prstGeom prst="line">
              <a:avLst/>
            </a:prstGeom>
            <a:ln>
              <a:solidFill>
                <a:srgbClr val="7030A0"/>
              </a:solidFill>
              <a:prstDash val="lg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3A87C9E4-848B-8CBA-A875-50E667015332}"/>
              </a:ext>
            </a:extLst>
          </p:cNvPr>
          <p:cNvSpPr txBox="1"/>
          <p:nvPr/>
        </p:nvSpPr>
        <p:spPr>
          <a:xfrm>
            <a:off x="6074330" y="5896659"/>
            <a:ext cx="673582" cy="646331"/>
          </a:xfrm>
          <a:prstGeom prst="rect">
            <a:avLst/>
          </a:prstGeom>
          <a:noFill/>
        </p:spPr>
        <p:txBody>
          <a:bodyPr wrap="none" rtlCol="0">
            <a:spAutoFit/>
          </a:bodyPr>
          <a:lstStyle/>
          <a:p>
            <a:r>
              <a:rPr lang="en-US" sz="3600" b="1" dirty="0">
                <a:solidFill>
                  <a:srgbClr val="FF0000"/>
                </a:solidFill>
              </a:rPr>
              <a:t>PC</a:t>
            </a:r>
          </a:p>
        </p:txBody>
      </p:sp>
      <p:cxnSp>
        <p:nvCxnSpPr>
          <p:cNvPr id="21" name="Straight Connector 20">
            <a:extLst>
              <a:ext uri="{FF2B5EF4-FFF2-40B4-BE49-F238E27FC236}">
                <a16:creationId xmlns:a16="http://schemas.microsoft.com/office/drawing/2014/main" id="{792EAD5F-7FCB-44F3-9632-A0B866F1AEBA}"/>
              </a:ext>
            </a:extLst>
          </p:cNvPr>
          <p:cNvCxnSpPr/>
          <p:nvPr/>
        </p:nvCxnSpPr>
        <p:spPr>
          <a:xfrm flipV="1">
            <a:off x="3800213" y="4288172"/>
            <a:ext cx="655739" cy="77877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E0B0F8-9581-E76C-E50B-B69C7BFA4F34}"/>
              </a:ext>
            </a:extLst>
          </p:cNvPr>
          <p:cNvCxnSpPr/>
          <p:nvPr/>
        </p:nvCxnSpPr>
        <p:spPr>
          <a:xfrm flipV="1">
            <a:off x="3826778" y="5438863"/>
            <a:ext cx="655739" cy="778778"/>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A8D2C4-0AB4-6C85-76B2-8C2B04BBE125}"/>
              </a:ext>
            </a:extLst>
          </p:cNvPr>
          <p:cNvCxnSpPr/>
          <p:nvPr/>
        </p:nvCxnSpPr>
        <p:spPr>
          <a:xfrm flipV="1">
            <a:off x="5101906" y="4683853"/>
            <a:ext cx="655739" cy="77877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5022297-9FBF-99B5-505C-52F210DEA3F3}"/>
              </a:ext>
            </a:extLst>
          </p:cNvPr>
          <p:cNvCxnSpPr/>
          <p:nvPr/>
        </p:nvCxnSpPr>
        <p:spPr>
          <a:xfrm flipV="1">
            <a:off x="5094915" y="5842933"/>
            <a:ext cx="655739" cy="77877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D72BD6-E351-A1E8-1482-7D46F9C121C9}"/>
              </a:ext>
            </a:extLst>
          </p:cNvPr>
          <p:cNvCxnSpPr/>
          <p:nvPr/>
        </p:nvCxnSpPr>
        <p:spPr>
          <a:xfrm>
            <a:off x="4482517" y="4288172"/>
            <a:ext cx="1275128" cy="3956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377119F-EBCA-AB4D-8449-A218B424F381}"/>
              </a:ext>
            </a:extLst>
          </p:cNvPr>
          <p:cNvCxnSpPr/>
          <p:nvPr/>
        </p:nvCxnSpPr>
        <p:spPr>
          <a:xfrm>
            <a:off x="3829573" y="5061358"/>
            <a:ext cx="1275128" cy="3956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C83ED2E-5F4A-B038-194D-D43C6D609497}"/>
              </a:ext>
            </a:extLst>
          </p:cNvPr>
          <p:cNvCxnSpPr/>
          <p:nvPr/>
        </p:nvCxnSpPr>
        <p:spPr>
          <a:xfrm>
            <a:off x="3805804" y="6228827"/>
            <a:ext cx="1275128" cy="3956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2CE4319-150E-4286-90A2-CA99A2E1C5CA}"/>
              </a:ext>
            </a:extLst>
          </p:cNvPr>
          <p:cNvCxnSpPr/>
          <p:nvPr/>
        </p:nvCxnSpPr>
        <p:spPr>
          <a:xfrm>
            <a:off x="4486711" y="5441659"/>
            <a:ext cx="1275128" cy="395681"/>
          </a:xfrm>
          <a:prstGeom prst="line">
            <a:avLst/>
          </a:prstGeom>
          <a:ln w="127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A75A6BF-6759-7F3C-7A6A-6FD8FE7529F9}"/>
              </a:ext>
            </a:extLst>
          </p:cNvPr>
          <p:cNvCxnSpPr/>
          <p:nvPr/>
        </p:nvCxnSpPr>
        <p:spPr>
          <a:xfrm>
            <a:off x="4471332" y="4269996"/>
            <a:ext cx="11185" cy="1187043"/>
          </a:xfrm>
          <a:prstGeom prst="line">
            <a:avLst/>
          </a:prstGeom>
          <a:ln w="127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A4C37C-6FFC-F02A-CB99-EB325B015B01}"/>
              </a:ext>
            </a:extLst>
          </p:cNvPr>
          <p:cNvCxnSpPr/>
          <p:nvPr/>
        </p:nvCxnSpPr>
        <p:spPr>
          <a:xfrm>
            <a:off x="3818388" y="5043182"/>
            <a:ext cx="11185" cy="1187043"/>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E54C998-8B67-E279-E8EF-9565E74B09FF}"/>
              </a:ext>
            </a:extLst>
          </p:cNvPr>
          <p:cNvCxnSpPr/>
          <p:nvPr/>
        </p:nvCxnSpPr>
        <p:spPr>
          <a:xfrm>
            <a:off x="5103303" y="5413696"/>
            <a:ext cx="11185" cy="1187043"/>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BED138D-0C23-2354-0057-98A4068C0085}"/>
              </a:ext>
            </a:extLst>
          </p:cNvPr>
          <p:cNvCxnSpPr/>
          <p:nvPr/>
        </p:nvCxnSpPr>
        <p:spPr>
          <a:xfrm>
            <a:off x="5759043" y="4651695"/>
            <a:ext cx="11185" cy="1187043"/>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40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NDBI021 User Preferences Lecture 1 - Peter Vojtáš</a:t>
            </a:r>
          </a:p>
        </p:txBody>
      </p:sp>
      <p:sp>
        <p:nvSpPr>
          <p:cNvPr id="3" name="Footer Placeholder 2"/>
          <p:cNvSpPr>
            <a:spLocks noGrp="1"/>
          </p:cNvSpPr>
          <p:nvPr>
            <p:ph type="ftr" sz="quarter" idx="11"/>
          </p:nvPr>
        </p:nvSpPr>
        <p:spPr/>
        <p:txBody>
          <a:bodyPr/>
          <a:lstStyle/>
          <a:p>
            <a:r>
              <a:rPr lang="en-US"/>
              <a:t>Representation+</a:t>
            </a:r>
          </a:p>
        </p:txBody>
      </p:sp>
      <p:sp>
        <p:nvSpPr>
          <p:cNvPr id="4" name="Slide Number Placeholder 3"/>
          <p:cNvSpPr>
            <a:spLocks noGrp="1"/>
          </p:cNvSpPr>
          <p:nvPr>
            <p:ph type="sldNum" sz="quarter" idx="12"/>
          </p:nvPr>
        </p:nvSpPr>
        <p:spPr/>
        <p:txBody>
          <a:bodyPr/>
          <a:lstStyle/>
          <a:p>
            <a:fld id="{E878474B-3C26-4CAC-BCD0-BD76A022A630}" type="slidenum">
              <a:rPr lang="en-US" smtClean="0"/>
              <a:pPr/>
              <a:t>27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637976" y="0"/>
            <a:ext cx="4294823" cy="6858000"/>
          </a:xfrm>
          <a:prstGeom prst="rect">
            <a:avLst/>
          </a:prstGeom>
          <a:noFill/>
          <a:ln w="9525">
            <a:noFill/>
            <a:miter lim="800000"/>
            <a:headEnd/>
            <a:tailEnd/>
          </a:ln>
        </p:spPr>
      </p:pic>
      <p:sp>
        <p:nvSpPr>
          <p:cNvPr id="6" name="TextBox 5"/>
          <p:cNvSpPr txBox="1"/>
          <p:nvPr/>
        </p:nvSpPr>
        <p:spPr>
          <a:xfrm>
            <a:off x="162243" y="-22302"/>
            <a:ext cx="1093569" cy="369332"/>
          </a:xfrm>
          <a:prstGeom prst="rect">
            <a:avLst/>
          </a:prstGeom>
          <a:noFill/>
          <a:ln>
            <a:solidFill>
              <a:schemeClr val="tx1"/>
            </a:solidFill>
          </a:ln>
        </p:spPr>
        <p:txBody>
          <a:bodyPr wrap="none" rtlCol="0">
            <a:spAutoFit/>
          </a:bodyPr>
          <a:lstStyle/>
          <a:p>
            <a:r>
              <a:rPr lang="en-US" dirty="0"/>
              <a:t>3D-DC-PC</a:t>
            </a:r>
            <a:endParaRPr lang="cs-CZ" dirty="0"/>
          </a:p>
        </p:txBody>
      </p:sp>
      <p:sp>
        <p:nvSpPr>
          <p:cNvPr id="10" name="TextBox 9">
            <a:extLst>
              <a:ext uri="{FF2B5EF4-FFF2-40B4-BE49-F238E27FC236}">
                <a16:creationId xmlns:a16="http://schemas.microsoft.com/office/drawing/2014/main" id="{27ACC85C-E669-E0A3-7C51-33AD9E11DFF1}"/>
              </a:ext>
            </a:extLst>
          </p:cNvPr>
          <p:cNvSpPr txBox="1"/>
          <p:nvPr/>
        </p:nvSpPr>
        <p:spPr>
          <a:xfrm>
            <a:off x="162243" y="1317072"/>
            <a:ext cx="2475733" cy="3693319"/>
          </a:xfrm>
          <a:prstGeom prst="rect">
            <a:avLst/>
          </a:prstGeom>
          <a:noFill/>
        </p:spPr>
        <p:txBody>
          <a:bodyPr wrap="square" rtlCol="0">
            <a:spAutoFit/>
          </a:bodyPr>
          <a:lstStyle/>
          <a:p>
            <a:r>
              <a:rPr lang="en-US" dirty="0"/>
              <a:t>Continue with 3D LMPM in </a:t>
            </a:r>
            <a:r>
              <a:rPr lang="en-US" dirty="0">
                <a:hlinkClick r:id="rId3"/>
              </a:rPr>
              <a:t>parallel projection</a:t>
            </a:r>
            <a:r>
              <a:rPr lang="en-US" dirty="0"/>
              <a:t> .</a:t>
            </a:r>
          </a:p>
          <a:p>
            <a:endParaRPr lang="en-US" dirty="0"/>
          </a:p>
          <a:p>
            <a:r>
              <a:rPr lang="en-US" dirty="0"/>
              <a:t>We would like to depict the ideal point. </a:t>
            </a:r>
          </a:p>
          <a:p>
            <a:endParaRPr lang="en-US" dirty="0"/>
          </a:p>
          <a:p>
            <a:r>
              <a:rPr lang="en-US" dirty="0"/>
              <a:t>In the PC it is easy. </a:t>
            </a:r>
          </a:p>
          <a:p>
            <a:endParaRPr lang="en-US" dirty="0"/>
          </a:p>
          <a:p>
            <a:r>
              <a:rPr lang="en-US" dirty="0"/>
              <a:t>Using ideal points in each dimension and using assumption of parallel imaging we can find the DC ideal point</a:t>
            </a:r>
          </a:p>
        </p:txBody>
      </p:sp>
      <p:grpSp>
        <p:nvGrpSpPr>
          <p:cNvPr id="18" name="Group 17">
            <a:extLst>
              <a:ext uri="{FF2B5EF4-FFF2-40B4-BE49-F238E27FC236}">
                <a16:creationId xmlns:a16="http://schemas.microsoft.com/office/drawing/2014/main" id="{722F33F8-1D2F-444B-479E-F1821279C108}"/>
              </a:ext>
            </a:extLst>
          </p:cNvPr>
          <p:cNvGrpSpPr/>
          <p:nvPr/>
        </p:nvGrpSpPr>
        <p:grpSpPr>
          <a:xfrm>
            <a:off x="3540154" y="405465"/>
            <a:ext cx="2998378" cy="3882707"/>
            <a:chOff x="3540154" y="405465"/>
            <a:chExt cx="2998378" cy="3882707"/>
          </a:xfrm>
        </p:grpSpPr>
        <p:sp>
          <p:nvSpPr>
            <p:cNvPr id="5" name="TextBox 4"/>
            <p:cNvSpPr txBox="1"/>
            <p:nvPr/>
          </p:nvSpPr>
          <p:spPr>
            <a:xfrm>
              <a:off x="5818463" y="516622"/>
              <a:ext cx="720069" cy="646331"/>
            </a:xfrm>
            <a:prstGeom prst="rect">
              <a:avLst/>
            </a:prstGeom>
            <a:noFill/>
          </p:spPr>
          <p:txBody>
            <a:bodyPr wrap="none" rtlCol="0">
              <a:spAutoFit/>
            </a:bodyPr>
            <a:lstStyle/>
            <a:p>
              <a:r>
                <a:rPr lang="en-US" sz="3600" b="1" dirty="0">
                  <a:solidFill>
                    <a:srgbClr val="FF0000"/>
                  </a:solidFill>
                </a:rPr>
                <a:t>DC</a:t>
              </a:r>
            </a:p>
          </p:txBody>
        </p:sp>
        <p:cxnSp>
          <p:nvCxnSpPr>
            <p:cNvPr id="11" name="Straight Connector 10">
              <a:extLst>
                <a:ext uri="{FF2B5EF4-FFF2-40B4-BE49-F238E27FC236}">
                  <a16:creationId xmlns:a16="http://schemas.microsoft.com/office/drawing/2014/main" id="{28E6C70F-2955-D17D-04F6-18E41B2C553B}"/>
                </a:ext>
              </a:extLst>
            </p:cNvPr>
            <p:cNvCxnSpPr/>
            <p:nvPr/>
          </p:nvCxnSpPr>
          <p:spPr>
            <a:xfrm>
              <a:off x="3540154" y="2978092"/>
              <a:ext cx="931178" cy="12919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ADF19F-BB04-2476-E2BE-04871A10A879}"/>
                </a:ext>
              </a:extLst>
            </p:cNvPr>
            <p:cNvCxnSpPr/>
            <p:nvPr/>
          </p:nvCxnSpPr>
          <p:spPr>
            <a:xfrm flipV="1">
              <a:off x="3548542" y="2340527"/>
              <a:ext cx="1812022" cy="637563"/>
            </a:xfrm>
            <a:prstGeom prst="line">
              <a:avLst/>
            </a:prstGeom>
            <a:ln>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8CA0ECA-E32A-9663-F830-A3B76610A985}"/>
                </a:ext>
              </a:extLst>
            </p:cNvPr>
            <p:cNvCxnSpPr/>
            <p:nvPr/>
          </p:nvCxnSpPr>
          <p:spPr>
            <a:xfrm>
              <a:off x="5629012" y="1904301"/>
              <a:ext cx="0" cy="1929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1A6F183-2E05-F1F1-1FD5-3B1599EB119F}"/>
                </a:ext>
              </a:extLst>
            </p:cNvPr>
            <p:cNvCxnSpPr/>
            <p:nvPr/>
          </p:nvCxnSpPr>
          <p:spPr>
            <a:xfrm>
              <a:off x="3541549" y="1091966"/>
              <a:ext cx="0" cy="192946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35FC2F-EEEB-603E-06CE-4CC59B66B375}"/>
                </a:ext>
              </a:extLst>
            </p:cNvPr>
            <p:cNvCxnSpPr/>
            <p:nvPr/>
          </p:nvCxnSpPr>
          <p:spPr>
            <a:xfrm flipV="1">
              <a:off x="3541551" y="412455"/>
              <a:ext cx="1812022" cy="63756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CF4A98-C82E-375E-C13F-2D83D4BA047C}"/>
                </a:ext>
              </a:extLst>
            </p:cNvPr>
            <p:cNvCxnSpPr/>
            <p:nvPr/>
          </p:nvCxnSpPr>
          <p:spPr>
            <a:xfrm>
              <a:off x="5361965" y="2350315"/>
              <a:ext cx="931178" cy="1291904"/>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83D166-2686-BFAE-1667-1EF73FF2C22D}"/>
                </a:ext>
              </a:extLst>
            </p:cNvPr>
            <p:cNvCxnSpPr/>
            <p:nvPr/>
          </p:nvCxnSpPr>
          <p:spPr>
            <a:xfrm>
              <a:off x="5354974" y="405465"/>
              <a:ext cx="931178" cy="1291904"/>
            </a:xfrm>
            <a:prstGeom prst="line">
              <a:avLst/>
            </a:prstGeom>
            <a:ln w="127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6747C7-4DBE-9E3C-BAD5-B9FF93DD176A}"/>
                </a:ext>
              </a:extLst>
            </p:cNvPr>
            <p:cNvCxnSpPr/>
            <p:nvPr/>
          </p:nvCxnSpPr>
          <p:spPr>
            <a:xfrm>
              <a:off x="3558330" y="1075187"/>
              <a:ext cx="931178" cy="12919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09FB04-0354-BD7A-A20A-4709CAAFB6B7}"/>
                </a:ext>
              </a:extLst>
            </p:cNvPr>
            <p:cNvCxnSpPr/>
            <p:nvPr/>
          </p:nvCxnSpPr>
          <p:spPr>
            <a:xfrm flipV="1">
              <a:off x="4482517" y="1697370"/>
              <a:ext cx="1812022" cy="63756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9E0906-8321-D1C8-52C0-70CEA903FF0A}"/>
                </a:ext>
              </a:extLst>
            </p:cNvPr>
            <p:cNvCxnSpPr/>
            <p:nvPr/>
          </p:nvCxnSpPr>
          <p:spPr>
            <a:xfrm flipV="1">
              <a:off x="4455952" y="3650609"/>
              <a:ext cx="1812022" cy="637563"/>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FBA87B-7486-3B2F-1F76-C21989D3AF5E}"/>
                </a:ext>
              </a:extLst>
            </p:cNvPr>
            <p:cNvCxnSpPr/>
            <p:nvPr/>
          </p:nvCxnSpPr>
          <p:spPr>
            <a:xfrm>
              <a:off x="4474126" y="2326547"/>
              <a:ext cx="0" cy="192946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5C46AF3-0751-59F9-286A-9AD50B028EAF}"/>
                </a:ext>
              </a:extLst>
            </p:cNvPr>
            <p:cNvCxnSpPr/>
            <p:nvPr/>
          </p:nvCxnSpPr>
          <p:spPr>
            <a:xfrm>
              <a:off x="6279159" y="1698770"/>
              <a:ext cx="0" cy="192946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101456-48E3-63C9-1D21-B51EB3665CA7}"/>
                </a:ext>
              </a:extLst>
            </p:cNvPr>
            <p:cNvCxnSpPr/>
            <p:nvPr/>
          </p:nvCxnSpPr>
          <p:spPr>
            <a:xfrm>
              <a:off x="5371749" y="405466"/>
              <a:ext cx="0" cy="1929468"/>
            </a:xfrm>
            <a:prstGeom prst="line">
              <a:avLst/>
            </a:prstGeom>
            <a:ln>
              <a:solidFill>
                <a:srgbClr val="7030A0"/>
              </a:solidFill>
              <a:prstDash val="lg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3A87C9E4-848B-8CBA-A875-50E667015332}"/>
              </a:ext>
            </a:extLst>
          </p:cNvPr>
          <p:cNvSpPr txBox="1"/>
          <p:nvPr/>
        </p:nvSpPr>
        <p:spPr>
          <a:xfrm>
            <a:off x="6074330" y="5896659"/>
            <a:ext cx="673582" cy="646331"/>
          </a:xfrm>
          <a:prstGeom prst="rect">
            <a:avLst/>
          </a:prstGeom>
          <a:noFill/>
        </p:spPr>
        <p:txBody>
          <a:bodyPr wrap="none" rtlCol="0">
            <a:spAutoFit/>
          </a:bodyPr>
          <a:lstStyle/>
          <a:p>
            <a:r>
              <a:rPr lang="en-US" sz="3600" b="1" dirty="0">
                <a:solidFill>
                  <a:srgbClr val="FF0000"/>
                </a:solidFill>
              </a:rPr>
              <a:t>PC</a:t>
            </a:r>
          </a:p>
        </p:txBody>
      </p:sp>
      <p:cxnSp>
        <p:nvCxnSpPr>
          <p:cNvPr id="21" name="Straight Connector 20">
            <a:extLst>
              <a:ext uri="{FF2B5EF4-FFF2-40B4-BE49-F238E27FC236}">
                <a16:creationId xmlns:a16="http://schemas.microsoft.com/office/drawing/2014/main" id="{792EAD5F-7FCB-44F3-9632-A0B866F1AEBA}"/>
              </a:ext>
            </a:extLst>
          </p:cNvPr>
          <p:cNvCxnSpPr/>
          <p:nvPr/>
        </p:nvCxnSpPr>
        <p:spPr>
          <a:xfrm flipV="1">
            <a:off x="3800213" y="4288172"/>
            <a:ext cx="655739" cy="77877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E0B0F8-9581-E76C-E50B-B69C7BFA4F34}"/>
              </a:ext>
            </a:extLst>
          </p:cNvPr>
          <p:cNvCxnSpPr/>
          <p:nvPr/>
        </p:nvCxnSpPr>
        <p:spPr>
          <a:xfrm flipV="1">
            <a:off x="3826778" y="5438863"/>
            <a:ext cx="655739" cy="778778"/>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A8D2C4-0AB4-6C85-76B2-8C2B04BBE125}"/>
              </a:ext>
            </a:extLst>
          </p:cNvPr>
          <p:cNvCxnSpPr/>
          <p:nvPr/>
        </p:nvCxnSpPr>
        <p:spPr>
          <a:xfrm flipV="1">
            <a:off x="5101906" y="4683853"/>
            <a:ext cx="655739" cy="77877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5022297-9FBF-99B5-505C-52F210DEA3F3}"/>
              </a:ext>
            </a:extLst>
          </p:cNvPr>
          <p:cNvCxnSpPr/>
          <p:nvPr/>
        </p:nvCxnSpPr>
        <p:spPr>
          <a:xfrm flipV="1">
            <a:off x="5094915" y="5842933"/>
            <a:ext cx="655739" cy="77877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D72BD6-E351-A1E8-1482-7D46F9C121C9}"/>
              </a:ext>
            </a:extLst>
          </p:cNvPr>
          <p:cNvCxnSpPr/>
          <p:nvPr/>
        </p:nvCxnSpPr>
        <p:spPr>
          <a:xfrm>
            <a:off x="4482517" y="4288172"/>
            <a:ext cx="1275128" cy="3956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377119F-EBCA-AB4D-8449-A218B424F381}"/>
              </a:ext>
            </a:extLst>
          </p:cNvPr>
          <p:cNvCxnSpPr/>
          <p:nvPr/>
        </p:nvCxnSpPr>
        <p:spPr>
          <a:xfrm>
            <a:off x="3829573" y="5061358"/>
            <a:ext cx="1275128" cy="3956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C83ED2E-5F4A-B038-194D-D43C6D609497}"/>
              </a:ext>
            </a:extLst>
          </p:cNvPr>
          <p:cNvCxnSpPr/>
          <p:nvPr/>
        </p:nvCxnSpPr>
        <p:spPr>
          <a:xfrm>
            <a:off x="3805804" y="6228827"/>
            <a:ext cx="1275128" cy="3956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2CE4319-150E-4286-90A2-CA99A2E1C5CA}"/>
              </a:ext>
            </a:extLst>
          </p:cNvPr>
          <p:cNvCxnSpPr/>
          <p:nvPr/>
        </p:nvCxnSpPr>
        <p:spPr>
          <a:xfrm>
            <a:off x="4486711" y="5441659"/>
            <a:ext cx="1275128" cy="395681"/>
          </a:xfrm>
          <a:prstGeom prst="line">
            <a:avLst/>
          </a:prstGeom>
          <a:ln w="127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A75A6BF-6759-7F3C-7A6A-6FD8FE7529F9}"/>
              </a:ext>
            </a:extLst>
          </p:cNvPr>
          <p:cNvCxnSpPr/>
          <p:nvPr/>
        </p:nvCxnSpPr>
        <p:spPr>
          <a:xfrm>
            <a:off x="4471332" y="4269996"/>
            <a:ext cx="11185" cy="1187043"/>
          </a:xfrm>
          <a:prstGeom prst="line">
            <a:avLst/>
          </a:prstGeom>
          <a:ln w="127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A4C37C-6FFC-F02A-CB99-EB325B015B01}"/>
              </a:ext>
            </a:extLst>
          </p:cNvPr>
          <p:cNvCxnSpPr/>
          <p:nvPr/>
        </p:nvCxnSpPr>
        <p:spPr>
          <a:xfrm>
            <a:off x="3818388" y="5043182"/>
            <a:ext cx="11185" cy="1187043"/>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E54C998-8B67-E279-E8EF-9565E74B09FF}"/>
              </a:ext>
            </a:extLst>
          </p:cNvPr>
          <p:cNvCxnSpPr/>
          <p:nvPr/>
        </p:nvCxnSpPr>
        <p:spPr>
          <a:xfrm>
            <a:off x="5103303" y="5413696"/>
            <a:ext cx="11185" cy="1187043"/>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BED138D-0C23-2354-0057-98A4068C0085}"/>
              </a:ext>
            </a:extLst>
          </p:cNvPr>
          <p:cNvCxnSpPr/>
          <p:nvPr/>
        </p:nvCxnSpPr>
        <p:spPr>
          <a:xfrm>
            <a:off x="5759043" y="4651695"/>
            <a:ext cx="11185" cy="1187043"/>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935F1A-1E37-0C52-61CE-609573610688}"/>
              </a:ext>
            </a:extLst>
          </p:cNvPr>
          <p:cNvCxnSpPr/>
          <p:nvPr/>
        </p:nvCxnSpPr>
        <p:spPr>
          <a:xfrm>
            <a:off x="4706225" y="2567031"/>
            <a:ext cx="931178" cy="12919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AA0A146-2ADF-3A2B-1C6E-62BCB343BE7C}"/>
              </a:ext>
            </a:extLst>
          </p:cNvPr>
          <p:cNvCxnSpPr/>
          <p:nvPr/>
        </p:nvCxnSpPr>
        <p:spPr>
          <a:xfrm flipV="1">
            <a:off x="3825379" y="2726421"/>
            <a:ext cx="1812022" cy="63756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3BC9C0-4259-6C7B-862D-A5A979D2269D}"/>
              </a:ext>
            </a:extLst>
          </p:cNvPr>
          <p:cNvCxnSpPr/>
          <p:nvPr/>
        </p:nvCxnSpPr>
        <p:spPr>
          <a:xfrm>
            <a:off x="5629012" y="1904301"/>
            <a:ext cx="0" cy="1929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5D0878-7E2D-C81F-9780-B64E927D3737}"/>
              </a:ext>
            </a:extLst>
          </p:cNvPr>
          <p:cNvCxnSpPr/>
          <p:nvPr/>
        </p:nvCxnSpPr>
        <p:spPr>
          <a:xfrm>
            <a:off x="3818386" y="1402359"/>
            <a:ext cx="0" cy="1929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DFF237-4CA1-96DA-8CF3-E77DC91D5723}"/>
              </a:ext>
            </a:extLst>
          </p:cNvPr>
          <p:cNvCxnSpPr/>
          <p:nvPr/>
        </p:nvCxnSpPr>
        <p:spPr>
          <a:xfrm flipV="1">
            <a:off x="3818388" y="798349"/>
            <a:ext cx="1812022" cy="63756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BD68B4-1F4D-EF5F-B51F-E67185F477AD}"/>
              </a:ext>
            </a:extLst>
          </p:cNvPr>
          <p:cNvCxnSpPr/>
          <p:nvPr/>
        </p:nvCxnSpPr>
        <p:spPr>
          <a:xfrm>
            <a:off x="4716012" y="622181"/>
            <a:ext cx="931178" cy="12919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BD49DC-33E4-1078-EB8E-3C4C4B11ADFA}"/>
              </a:ext>
            </a:extLst>
          </p:cNvPr>
          <p:cNvCxnSpPr/>
          <p:nvPr/>
        </p:nvCxnSpPr>
        <p:spPr>
          <a:xfrm>
            <a:off x="4984457" y="1024854"/>
            <a:ext cx="0" cy="1929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686F004-27AE-F8EC-744E-41FFA90884B8}"/>
              </a:ext>
            </a:extLst>
          </p:cNvPr>
          <p:cNvCxnSpPr/>
          <p:nvPr/>
        </p:nvCxnSpPr>
        <p:spPr>
          <a:xfrm flipV="1">
            <a:off x="4471332" y="2954322"/>
            <a:ext cx="513125" cy="13324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336322-DFB1-1C55-40D7-465DA59232C4}"/>
              </a:ext>
            </a:extLst>
          </p:cNvPr>
          <p:cNvCxnSpPr/>
          <p:nvPr/>
        </p:nvCxnSpPr>
        <p:spPr>
          <a:xfrm flipV="1">
            <a:off x="4481119" y="1655425"/>
            <a:ext cx="513125" cy="133245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43C95A92-3957-46F4-14C6-29D95C2964AA}"/>
              </a:ext>
            </a:extLst>
          </p:cNvPr>
          <p:cNvSpPr/>
          <p:nvPr/>
        </p:nvSpPr>
        <p:spPr>
          <a:xfrm>
            <a:off x="4921438" y="1631382"/>
            <a:ext cx="145472" cy="1109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3AC0479-4115-545F-B242-71A2E352F12E}"/>
              </a:ext>
            </a:extLst>
          </p:cNvPr>
          <p:cNvSpPr/>
          <p:nvPr/>
        </p:nvSpPr>
        <p:spPr>
          <a:xfrm>
            <a:off x="5045875" y="6554327"/>
            <a:ext cx="145472" cy="1109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2D9968E9-EB27-B5BB-D81E-EE3C8D3727B6}"/>
              </a:ext>
            </a:extLst>
          </p:cNvPr>
          <p:cNvSpPr txBox="1"/>
          <p:nvPr/>
        </p:nvSpPr>
        <p:spPr>
          <a:xfrm>
            <a:off x="4233055" y="6571149"/>
            <a:ext cx="1276311" cy="369332"/>
          </a:xfrm>
          <a:prstGeom prst="rect">
            <a:avLst/>
          </a:prstGeom>
          <a:noFill/>
        </p:spPr>
        <p:txBody>
          <a:bodyPr wrap="none" rtlCol="0">
            <a:spAutoFit/>
          </a:bodyPr>
          <a:lstStyle/>
          <a:p>
            <a:r>
              <a:rPr lang="en-US" b="1" dirty="0">
                <a:solidFill>
                  <a:srgbClr val="FF0000"/>
                </a:solidFill>
              </a:rPr>
              <a:t>3d-PC-ideal</a:t>
            </a:r>
          </a:p>
        </p:txBody>
      </p:sp>
      <p:sp>
        <p:nvSpPr>
          <p:cNvPr id="47" name="TextBox 46">
            <a:extLst>
              <a:ext uri="{FF2B5EF4-FFF2-40B4-BE49-F238E27FC236}">
                <a16:creationId xmlns:a16="http://schemas.microsoft.com/office/drawing/2014/main" id="{DBCCDFDA-B2F6-4084-4D03-0EA86D00168B}"/>
              </a:ext>
            </a:extLst>
          </p:cNvPr>
          <p:cNvSpPr txBox="1"/>
          <p:nvPr/>
        </p:nvSpPr>
        <p:spPr>
          <a:xfrm>
            <a:off x="5023226" y="1478031"/>
            <a:ext cx="1298753" cy="369332"/>
          </a:xfrm>
          <a:prstGeom prst="rect">
            <a:avLst/>
          </a:prstGeom>
          <a:noFill/>
        </p:spPr>
        <p:txBody>
          <a:bodyPr wrap="none" rtlCol="0">
            <a:spAutoFit/>
          </a:bodyPr>
          <a:lstStyle/>
          <a:p>
            <a:r>
              <a:rPr lang="en-US" b="1" dirty="0">
                <a:solidFill>
                  <a:srgbClr val="FF0000"/>
                </a:solidFill>
              </a:rPr>
              <a:t>3d-DC-ideal</a:t>
            </a:r>
          </a:p>
        </p:txBody>
      </p:sp>
    </p:spTree>
    <p:extLst>
      <p:ext uri="{BB962C8B-B14F-4D97-AF65-F5344CB8AC3E}">
        <p14:creationId xmlns:p14="http://schemas.microsoft.com/office/powerpoint/2010/main" val="2468127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NDBI021 User Preferences Lecture 1 - Peter Vojtáš</a:t>
            </a:r>
          </a:p>
        </p:txBody>
      </p:sp>
      <p:sp>
        <p:nvSpPr>
          <p:cNvPr id="3" name="Footer Placeholder 2"/>
          <p:cNvSpPr>
            <a:spLocks noGrp="1"/>
          </p:cNvSpPr>
          <p:nvPr>
            <p:ph type="ftr" sz="quarter" idx="11"/>
          </p:nvPr>
        </p:nvSpPr>
        <p:spPr/>
        <p:txBody>
          <a:bodyPr/>
          <a:lstStyle/>
          <a:p>
            <a:r>
              <a:rPr lang="en-US"/>
              <a:t>Representation+</a:t>
            </a:r>
          </a:p>
        </p:txBody>
      </p:sp>
      <p:sp>
        <p:nvSpPr>
          <p:cNvPr id="4" name="Slide Number Placeholder 3"/>
          <p:cNvSpPr>
            <a:spLocks noGrp="1"/>
          </p:cNvSpPr>
          <p:nvPr>
            <p:ph type="sldNum" sz="quarter" idx="12"/>
          </p:nvPr>
        </p:nvSpPr>
        <p:spPr/>
        <p:txBody>
          <a:bodyPr/>
          <a:lstStyle/>
          <a:p>
            <a:fld id="{E878474B-3C26-4CAC-BCD0-BD76A022A630}" type="slidenum">
              <a:rPr lang="en-US" smtClean="0"/>
              <a:pPr/>
              <a:t>28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637976" y="0"/>
            <a:ext cx="4294823" cy="6858000"/>
          </a:xfrm>
          <a:prstGeom prst="rect">
            <a:avLst/>
          </a:prstGeom>
          <a:noFill/>
          <a:ln w="9525">
            <a:noFill/>
            <a:miter lim="800000"/>
            <a:headEnd/>
            <a:tailEnd/>
          </a:ln>
        </p:spPr>
      </p:pic>
      <p:sp>
        <p:nvSpPr>
          <p:cNvPr id="6" name="TextBox 5"/>
          <p:cNvSpPr txBox="1"/>
          <p:nvPr/>
        </p:nvSpPr>
        <p:spPr>
          <a:xfrm>
            <a:off x="162243" y="-22302"/>
            <a:ext cx="1093569" cy="369332"/>
          </a:xfrm>
          <a:prstGeom prst="rect">
            <a:avLst/>
          </a:prstGeom>
          <a:noFill/>
          <a:ln>
            <a:solidFill>
              <a:schemeClr val="tx1"/>
            </a:solidFill>
          </a:ln>
        </p:spPr>
        <p:txBody>
          <a:bodyPr wrap="none" rtlCol="0">
            <a:spAutoFit/>
          </a:bodyPr>
          <a:lstStyle/>
          <a:p>
            <a:r>
              <a:rPr lang="en-US" dirty="0"/>
              <a:t>3D-DC-PC</a:t>
            </a:r>
            <a:endParaRPr lang="cs-CZ" dirty="0"/>
          </a:p>
        </p:txBody>
      </p:sp>
      <p:sp>
        <p:nvSpPr>
          <p:cNvPr id="10" name="TextBox 9">
            <a:extLst>
              <a:ext uri="{FF2B5EF4-FFF2-40B4-BE49-F238E27FC236}">
                <a16:creationId xmlns:a16="http://schemas.microsoft.com/office/drawing/2014/main" id="{27ACC85C-E669-E0A3-7C51-33AD9E11DFF1}"/>
              </a:ext>
            </a:extLst>
          </p:cNvPr>
          <p:cNvSpPr txBox="1"/>
          <p:nvPr/>
        </p:nvSpPr>
        <p:spPr>
          <a:xfrm>
            <a:off x="162243" y="461394"/>
            <a:ext cx="2475733" cy="5909310"/>
          </a:xfrm>
          <a:prstGeom prst="rect">
            <a:avLst/>
          </a:prstGeom>
          <a:noFill/>
        </p:spPr>
        <p:txBody>
          <a:bodyPr wrap="square" rtlCol="0">
            <a:spAutoFit/>
          </a:bodyPr>
          <a:lstStyle/>
          <a:p>
            <a:r>
              <a:rPr lang="en-US" dirty="0"/>
              <a:t>Continue with 3D LMPM in </a:t>
            </a:r>
            <a:r>
              <a:rPr lang="en-US" dirty="0">
                <a:hlinkClick r:id="rId3"/>
              </a:rPr>
              <a:t>parallel projection</a:t>
            </a:r>
            <a:r>
              <a:rPr lang="en-US" dirty="0"/>
              <a:t> .</a:t>
            </a:r>
          </a:p>
          <a:p>
            <a:endParaRPr lang="en-US" dirty="0"/>
          </a:p>
          <a:p>
            <a:r>
              <a:rPr lang="en-US" dirty="0"/>
              <a:t>Having a point in PC let’s try to find corresponding points in DC (in fact there are 8 of them, let’s depict one) </a:t>
            </a:r>
          </a:p>
          <a:p>
            <a:endParaRPr lang="en-US" dirty="0"/>
          </a:p>
          <a:p>
            <a:r>
              <a:rPr lang="en-US" dirty="0"/>
              <a:t>Point must be given  with preference degree in each attribute (else there are many points with same visual position). Then on the preference function find (one) attribute value with this preference degree, having attribute coordinates construct the point in DC</a:t>
            </a:r>
          </a:p>
        </p:txBody>
      </p:sp>
      <p:grpSp>
        <p:nvGrpSpPr>
          <p:cNvPr id="49" name="Group 48">
            <a:extLst>
              <a:ext uri="{FF2B5EF4-FFF2-40B4-BE49-F238E27FC236}">
                <a16:creationId xmlns:a16="http://schemas.microsoft.com/office/drawing/2014/main" id="{ABEB1F4A-4888-3658-4F10-241EFE34D366}"/>
              </a:ext>
            </a:extLst>
          </p:cNvPr>
          <p:cNvGrpSpPr/>
          <p:nvPr/>
        </p:nvGrpSpPr>
        <p:grpSpPr>
          <a:xfrm>
            <a:off x="3540154" y="405465"/>
            <a:ext cx="2998378" cy="4093831"/>
            <a:chOff x="3540154" y="405465"/>
            <a:chExt cx="2998378" cy="4093831"/>
          </a:xfrm>
        </p:grpSpPr>
        <p:sp>
          <p:nvSpPr>
            <p:cNvPr id="5" name="TextBox 4"/>
            <p:cNvSpPr txBox="1"/>
            <p:nvPr/>
          </p:nvSpPr>
          <p:spPr>
            <a:xfrm>
              <a:off x="5818463" y="516622"/>
              <a:ext cx="720069" cy="646331"/>
            </a:xfrm>
            <a:prstGeom prst="rect">
              <a:avLst/>
            </a:prstGeom>
            <a:noFill/>
          </p:spPr>
          <p:txBody>
            <a:bodyPr wrap="none" rtlCol="0">
              <a:spAutoFit/>
            </a:bodyPr>
            <a:lstStyle/>
            <a:p>
              <a:r>
                <a:rPr lang="en-US" sz="3600" b="1" dirty="0">
                  <a:solidFill>
                    <a:srgbClr val="FF0000"/>
                  </a:solidFill>
                </a:rPr>
                <a:t>DC</a:t>
              </a:r>
            </a:p>
          </p:txBody>
        </p:sp>
        <p:cxnSp>
          <p:nvCxnSpPr>
            <p:cNvPr id="11" name="Straight Connector 10">
              <a:extLst>
                <a:ext uri="{FF2B5EF4-FFF2-40B4-BE49-F238E27FC236}">
                  <a16:creationId xmlns:a16="http://schemas.microsoft.com/office/drawing/2014/main" id="{28E6C70F-2955-D17D-04F6-18E41B2C553B}"/>
                </a:ext>
              </a:extLst>
            </p:cNvPr>
            <p:cNvCxnSpPr/>
            <p:nvPr/>
          </p:nvCxnSpPr>
          <p:spPr>
            <a:xfrm>
              <a:off x="3540154" y="2978092"/>
              <a:ext cx="931178" cy="12919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ADF19F-BB04-2476-E2BE-04871A10A879}"/>
                </a:ext>
              </a:extLst>
            </p:cNvPr>
            <p:cNvCxnSpPr/>
            <p:nvPr/>
          </p:nvCxnSpPr>
          <p:spPr>
            <a:xfrm flipV="1">
              <a:off x="3548542" y="2340527"/>
              <a:ext cx="1812022" cy="637563"/>
            </a:xfrm>
            <a:prstGeom prst="line">
              <a:avLst/>
            </a:prstGeom>
            <a:ln>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8CA0ECA-E32A-9663-F830-A3B76610A985}"/>
                </a:ext>
              </a:extLst>
            </p:cNvPr>
            <p:cNvCxnSpPr/>
            <p:nvPr/>
          </p:nvCxnSpPr>
          <p:spPr>
            <a:xfrm>
              <a:off x="5629012" y="1904301"/>
              <a:ext cx="0" cy="1929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1A6F183-2E05-F1F1-1FD5-3B1599EB119F}"/>
                </a:ext>
              </a:extLst>
            </p:cNvPr>
            <p:cNvCxnSpPr/>
            <p:nvPr/>
          </p:nvCxnSpPr>
          <p:spPr>
            <a:xfrm>
              <a:off x="3541549" y="1091966"/>
              <a:ext cx="0" cy="192946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35FC2F-EEEB-603E-06CE-4CC59B66B375}"/>
                </a:ext>
              </a:extLst>
            </p:cNvPr>
            <p:cNvCxnSpPr/>
            <p:nvPr/>
          </p:nvCxnSpPr>
          <p:spPr>
            <a:xfrm flipV="1">
              <a:off x="3541551" y="412455"/>
              <a:ext cx="1812022" cy="63756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CF4A98-C82E-375E-C13F-2D83D4BA047C}"/>
                </a:ext>
              </a:extLst>
            </p:cNvPr>
            <p:cNvCxnSpPr/>
            <p:nvPr/>
          </p:nvCxnSpPr>
          <p:spPr>
            <a:xfrm>
              <a:off x="5361965" y="2350315"/>
              <a:ext cx="931178" cy="1291904"/>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83D166-2686-BFAE-1667-1EF73FF2C22D}"/>
                </a:ext>
              </a:extLst>
            </p:cNvPr>
            <p:cNvCxnSpPr/>
            <p:nvPr/>
          </p:nvCxnSpPr>
          <p:spPr>
            <a:xfrm>
              <a:off x="5354974" y="405465"/>
              <a:ext cx="931178" cy="1291904"/>
            </a:xfrm>
            <a:prstGeom prst="line">
              <a:avLst/>
            </a:prstGeom>
            <a:ln w="127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6747C7-4DBE-9E3C-BAD5-B9FF93DD176A}"/>
                </a:ext>
              </a:extLst>
            </p:cNvPr>
            <p:cNvCxnSpPr/>
            <p:nvPr/>
          </p:nvCxnSpPr>
          <p:spPr>
            <a:xfrm>
              <a:off x="3558330" y="1075187"/>
              <a:ext cx="931178" cy="12919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09FB04-0354-BD7A-A20A-4709CAAFB6B7}"/>
                </a:ext>
              </a:extLst>
            </p:cNvPr>
            <p:cNvCxnSpPr/>
            <p:nvPr/>
          </p:nvCxnSpPr>
          <p:spPr>
            <a:xfrm flipV="1">
              <a:off x="4482517" y="1697370"/>
              <a:ext cx="1812022" cy="637563"/>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9E0906-8321-D1C8-52C0-70CEA903FF0A}"/>
                </a:ext>
              </a:extLst>
            </p:cNvPr>
            <p:cNvCxnSpPr/>
            <p:nvPr/>
          </p:nvCxnSpPr>
          <p:spPr>
            <a:xfrm flipV="1">
              <a:off x="4455952" y="3650609"/>
              <a:ext cx="1812022" cy="637563"/>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FBA87B-7486-3B2F-1F76-C21989D3AF5E}"/>
                </a:ext>
              </a:extLst>
            </p:cNvPr>
            <p:cNvCxnSpPr/>
            <p:nvPr/>
          </p:nvCxnSpPr>
          <p:spPr>
            <a:xfrm>
              <a:off x="5237525" y="2569828"/>
              <a:ext cx="0" cy="192946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5C46AF3-0751-59F9-286A-9AD50B028EAF}"/>
                </a:ext>
              </a:extLst>
            </p:cNvPr>
            <p:cNvCxnSpPr/>
            <p:nvPr/>
          </p:nvCxnSpPr>
          <p:spPr>
            <a:xfrm>
              <a:off x="6279159" y="1698770"/>
              <a:ext cx="0" cy="1929468"/>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101456-48E3-63C9-1D21-B51EB3665CA7}"/>
                </a:ext>
              </a:extLst>
            </p:cNvPr>
            <p:cNvCxnSpPr/>
            <p:nvPr/>
          </p:nvCxnSpPr>
          <p:spPr>
            <a:xfrm>
              <a:off x="5371749" y="405466"/>
              <a:ext cx="0" cy="1929468"/>
            </a:xfrm>
            <a:prstGeom prst="line">
              <a:avLst/>
            </a:prstGeom>
            <a:ln>
              <a:solidFill>
                <a:srgbClr val="7030A0"/>
              </a:solidFill>
              <a:prstDash val="lgDash"/>
            </a:ln>
          </p:spPr>
          <p:style>
            <a:lnRef idx="1">
              <a:schemeClr val="accent1"/>
            </a:lnRef>
            <a:fillRef idx="0">
              <a:schemeClr val="accent1"/>
            </a:fillRef>
            <a:effectRef idx="0">
              <a:schemeClr val="accent1"/>
            </a:effectRef>
            <a:fontRef idx="minor">
              <a:schemeClr val="tx1"/>
            </a:fontRef>
          </p:style>
        </p:cxnSp>
      </p:grpSp>
      <p:cxnSp>
        <p:nvCxnSpPr>
          <p:cNvPr id="8" name="Straight Connector 7">
            <a:extLst>
              <a:ext uri="{FF2B5EF4-FFF2-40B4-BE49-F238E27FC236}">
                <a16:creationId xmlns:a16="http://schemas.microsoft.com/office/drawing/2014/main" id="{51935F1A-1E37-0C52-61CE-609573610688}"/>
              </a:ext>
            </a:extLst>
          </p:cNvPr>
          <p:cNvCxnSpPr/>
          <p:nvPr/>
        </p:nvCxnSpPr>
        <p:spPr>
          <a:xfrm>
            <a:off x="5125675" y="2432807"/>
            <a:ext cx="931178" cy="12919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AA0A146-2ADF-3A2B-1C6E-62BCB343BE7C}"/>
              </a:ext>
            </a:extLst>
          </p:cNvPr>
          <p:cNvCxnSpPr/>
          <p:nvPr/>
        </p:nvCxnSpPr>
        <p:spPr>
          <a:xfrm flipV="1">
            <a:off x="4093827" y="3095537"/>
            <a:ext cx="1812022" cy="63756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3BC9C0-4259-6C7B-862D-A5A979D2269D}"/>
              </a:ext>
            </a:extLst>
          </p:cNvPr>
          <p:cNvCxnSpPr/>
          <p:nvPr/>
        </p:nvCxnSpPr>
        <p:spPr>
          <a:xfrm>
            <a:off x="6048462" y="1778466"/>
            <a:ext cx="0" cy="1929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5D0878-7E2D-C81F-9780-B64E927D3737}"/>
              </a:ext>
            </a:extLst>
          </p:cNvPr>
          <p:cNvCxnSpPr/>
          <p:nvPr/>
        </p:nvCxnSpPr>
        <p:spPr>
          <a:xfrm>
            <a:off x="4070056" y="1788253"/>
            <a:ext cx="0" cy="1929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DFF237-4CA1-96DA-8CF3-E77DC91D5723}"/>
              </a:ext>
            </a:extLst>
          </p:cNvPr>
          <p:cNvCxnSpPr/>
          <p:nvPr/>
        </p:nvCxnSpPr>
        <p:spPr>
          <a:xfrm flipV="1">
            <a:off x="4078447" y="1142298"/>
            <a:ext cx="1812022" cy="63756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BD68B4-1F4D-EF5F-B51F-E67185F477AD}"/>
              </a:ext>
            </a:extLst>
          </p:cNvPr>
          <p:cNvCxnSpPr/>
          <p:nvPr/>
        </p:nvCxnSpPr>
        <p:spPr>
          <a:xfrm>
            <a:off x="5127073" y="487957"/>
            <a:ext cx="931178" cy="12919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BD49DC-33E4-1078-EB8E-3C4C4B11ADFA}"/>
              </a:ext>
            </a:extLst>
          </p:cNvPr>
          <p:cNvCxnSpPr/>
          <p:nvPr/>
        </p:nvCxnSpPr>
        <p:spPr>
          <a:xfrm>
            <a:off x="5655577" y="1226190"/>
            <a:ext cx="0" cy="1929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686F004-27AE-F8EC-744E-41FFA90884B8}"/>
              </a:ext>
            </a:extLst>
          </p:cNvPr>
          <p:cNvCxnSpPr>
            <a:cxnSpLocks/>
          </p:cNvCxnSpPr>
          <p:nvPr/>
        </p:nvCxnSpPr>
        <p:spPr>
          <a:xfrm flipV="1">
            <a:off x="4471332" y="2402046"/>
            <a:ext cx="1172364" cy="1104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43C95A92-3957-46F4-14C6-29D95C2964AA}"/>
              </a:ext>
            </a:extLst>
          </p:cNvPr>
          <p:cNvSpPr/>
          <p:nvPr/>
        </p:nvSpPr>
        <p:spPr>
          <a:xfrm>
            <a:off x="5584169" y="2344447"/>
            <a:ext cx="145472" cy="110945"/>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67EB038F-1612-9261-54B8-631020157EC9}"/>
              </a:ext>
            </a:extLst>
          </p:cNvPr>
          <p:cNvGrpSpPr/>
          <p:nvPr/>
        </p:nvGrpSpPr>
        <p:grpSpPr>
          <a:xfrm>
            <a:off x="3800213" y="4269996"/>
            <a:ext cx="2947699" cy="2395276"/>
            <a:chOff x="3800213" y="4269996"/>
            <a:chExt cx="2947699" cy="2395276"/>
          </a:xfrm>
        </p:grpSpPr>
        <p:sp>
          <p:nvSpPr>
            <p:cNvPr id="7" name="TextBox 6">
              <a:extLst>
                <a:ext uri="{FF2B5EF4-FFF2-40B4-BE49-F238E27FC236}">
                  <a16:creationId xmlns:a16="http://schemas.microsoft.com/office/drawing/2014/main" id="{3A87C9E4-848B-8CBA-A875-50E667015332}"/>
                </a:ext>
              </a:extLst>
            </p:cNvPr>
            <p:cNvSpPr txBox="1"/>
            <p:nvPr/>
          </p:nvSpPr>
          <p:spPr>
            <a:xfrm>
              <a:off x="6074330" y="5896659"/>
              <a:ext cx="673582" cy="646331"/>
            </a:xfrm>
            <a:prstGeom prst="rect">
              <a:avLst/>
            </a:prstGeom>
            <a:noFill/>
          </p:spPr>
          <p:txBody>
            <a:bodyPr wrap="none" rtlCol="0">
              <a:spAutoFit/>
            </a:bodyPr>
            <a:lstStyle/>
            <a:p>
              <a:r>
                <a:rPr lang="en-US" sz="3600" b="1" dirty="0">
                  <a:solidFill>
                    <a:srgbClr val="FF0000"/>
                  </a:solidFill>
                </a:rPr>
                <a:t>PC</a:t>
              </a:r>
            </a:p>
          </p:txBody>
        </p:sp>
        <p:cxnSp>
          <p:nvCxnSpPr>
            <p:cNvPr id="21" name="Straight Connector 20">
              <a:extLst>
                <a:ext uri="{FF2B5EF4-FFF2-40B4-BE49-F238E27FC236}">
                  <a16:creationId xmlns:a16="http://schemas.microsoft.com/office/drawing/2014/main" id="{792EAD5F-7FCB-44F3-9632-A0B866F1AEBA}"/>
                </a:ext>
              </a:extLst>
            </p:cNvPr>
            <p:cNvCxnSpPr/>
            <p:nvPr/>
          </p:nvCxnSpPr>
          <p:spPr>
            <a:xfrm flipV="1">
              <a:off x="3800213" y="4288172"/>
              <a:ext cx="655739" cy="77877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E0B0F8-9581-E76C-E50B-B69C7BFA4F34}"/>
                </a:ext>
              </a:extLst>
            </p:cNvPr>
            <p:cNvCxnSpPr/>
            <p:nvPr/>
          </p:nvCxnSpPr>
          <p:spPr>
            <a:xfrm flipV="1">
              <a:off x="3826778" y="5438863"/>
              <a:ext cx="655739" cy="778778"/>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A8D2C4-0AB4-6C85-76B2-8C2B04BBE125}"/>
                </a:ext>
              </a:extLst>
            </p:cNvPr>
            <p:cNvCxnSpPr/>
            <p:nvPr/>
          </p:nvCxnSpPr>
          <p:spPr>
            <a:xfrm flipV="1">
              <a:off x="5101906" y="4683853"/>
              <a:ext cx="655739" cy="77877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5022297-9FBF-99B5-505C-52F210DEA3F3}"/>
                </a:ext>
              </a:extLst>
            </p:cNvPr>
            <p:cNvCxnSpPr/>
            <p:nvPr/>
          </p:nvCxnSpPr>
          <p:spPr>
            <a:xfrm flipV="1">
              <a:off x="5094915" y="5842933"/>
              <a:ext cx="655739" cy="77877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D72BD6-E351-A1E8-1482-7D46F9C121C9}"/>
                </a:ext>
              </a:extLst>
            </p:cNvPr>
            <p:cNvCxnSpPr/>
            <p:nvPr/>
          </p:nvCxnSpPr>
          <p:spPr>
            <a:xfrm>
              <a:off x="4482517" y="4288172"/>
              <a:ext cx="1275128" cy="3956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377119F-EBCA-AB4D-8449-A218B424F381}"/>
                </a:ext>
              </a:extLst>
            </p:cNvPr>
            <p:cNvCxnSpPr/>
            <p:nvPr/>
          </p:nvCxnSpPr>
          <p:spPr>
            <a:xfrm>
              <a:off x="3829573" y="5061358"/>
              <a:ext cx="1275128" cy="3956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C83ED2E-5F4A-B038-194D-D43C6D609497}"/>
                </a:ext>
              </a:extLst>
            </p:cNvPr>
            <p:cNvCxnSpPr/>
            <p:nvPr/>
          </p:nvCxnSpPr>
          <p:spPr>
            <a:xfrm>
              <a:off x="3805804" y="6228827"/>
              <a:ext cx="1275128" cy="3956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2CE4319-150E-4286-90A2-CA99A2E1C5CA}"/>
                </a:ext>
              </a:extLst>
            </p:cNvPr>
            <p:cNvCxnSpPr/>
            <p:nvPr/>
          </p:nvCxnSpPr>
          <p:spPr>
            <a:xfrm>
              <a:off x="4486711" y="5441659"/>
              <a:ext cx="1275128" cy="395681"/>
            </a:xfrm>
            <a:prstGeom prst="line">
              <a:avLst/>
            </a:prstGeom>
            <a:ln w="12700">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A75A6BF-6759-7F3C-7A6A-6FD8FE7529F9}"/>
                </a:ext>
              </a:extLst>
            </p:cNvPr>
            <p:cNvCxnSpPr/>
            <p:nvPr/>
          </p:nvCxnSpPr>
          <p:spPr>
            <a:xfrm>
              <a:off x="4471332" y="4269996"/>
              <a:ext cx="11185" cy="1187043"/>
            </a:xfrm>
            <a:prstGeom prst="line">
              <a:avLst/>
            </a:prstGeom>
            <a:ln w="127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9A4C37C-6FFC-F02A-CB99-EB325B015B01}"/>
                </a:ext>
              </a:extLst>
            </p:cNvPr>
            <p:cNvCxnSpPr/>
            <p:nvPr/>
          </p:nvCxnSpPr>
          <p:spPr>
            <a:xfrm>
              <a:off x="3818388" y="5043182"/>
              <a:ext cx="11185" cy="1187043"/>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E54C998-8B67-E279-E8EF-9565E74B09FF}"/>
                </a:ext>
              </a:extLst>
            </p:cNvPr>
            <p:cNvCxnSpPr/>
            <p:nvPr/>
          </p:nvCxnSpPr>
          <p:spPr>
            <a:xfrm>
              <a:off x="5103303" y="5413696"/>
              <a:ext cx="11185" cy="1187043"/>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BED138D-0C23-2354-0057-98A4068C0085}"/>
                </a:ext>
              </a:extLst>
            </p:cNvPr>
            <p:cNvCxnSpPr/>
            <p:nvPr/>
          </p:nvCxnSpPr>
          <p:spPr>
            <a:xfrm>
              <a:off x="5759043" y="4651695"/>
              <a:ext cx="11185" cy="1187043"/>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3AC0479-4115-545F-B242-71A2E352F12E}"/>
                </a:ext>
              </a:extLst>
            </p:cNvPr>
            <p:cNvSpPr/>
            <p:nvPr/>
          </p:nvSpPr>
          <p:spPr>
            <a:xfrm>
              <a:off x="5045875" y="6554327"/>
              <a:ext cx="145472" cy="1109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1" name="Straight Connector 50">
            <a:extLst>
              <a:ext uri="{FF2B5EF4-FFF2-40B4-BE49-F238E27FC236}">
                <a16:creationId xmlns:a16="http://schemas.microsoft.com/office/drawing/2014/main" id="{94ADD681-0EB3-24DF-61C7-E0EE3B8491C7}"/>
              </a:ext>
            </a:extLst>
          </p:cNvPr>
          <p:cNvCxnSpPr/>
          <p:nvPr/>
        </p:nvCxnSpPr>
        <p:spPr>
          <a:xfrm>
            <a:off x="4072854" y="4784521"/>
            <a:ext cx="1275128" cy="3956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B452D60-1C72-1C87-99FC-1B11ADA4B462}"/>
              </a:ext>
            </a:extLst>
          </p:cNvPr>
          <p:cNvCxnSpPr/>
          <p:nvPr/>
        </p:nvCxnSpPr>
        <p:spPr>
          <a:xfrm>
            <a:off x="3147269" y="3491219"/>
            <a:ext cx="931178" cy="12919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D4ECA3C-F7EA-FC49-9A42-184964E9C549}"/>
              </a:ext>
            </a:extLst>
          </p:cNvPr>
          <p:cNvCxnSpPr/>
          <p:nvPr/>
        </p:nvCxnSpPr>
        <p:spPr>
          <a:xfrm flipV="1">
            <a:off x="4565010" y="4524462"/>
            <a:ext cx="655739" cy="77877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4449DF1-3502-0E99-A3C6-57503F75BADB}"/>
              </a:ext>
            </a:extLst>
          </p:cNvPr>
          <p:cNvCxnSpPr/>
          <p:nvPr/>
        </p:nvCxnSpPr>
        <p:spPr>
          <a:xfrm flipV="1">
            <a:off x="4583186" y="5666764"/>
            <a:ext cx="655739" cy="77877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606C370-3FA4-17F3-2ABE-6A711527FA2F}"/>
              </a:ext>
            </a:extLst>
          </p:cNvPr>
          <p:cNvCxnSpPr/>
          <p:nvPr/>
        </p:nvCxnSpPr>
        <p:spPr>
          <a:xfrm>
            <a:off x="4074252" y="5901656"/>
            <a:ext cx="1275128" cy="3956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32CCFB8-2B75-8C28-4F27-915CC6A62EBE}"/>
              </a:ext>
            </a:extLst>
          </p:cNvPr>
          <p:cNvCxnSpPr/>
          <p:nvPr/>
        </p:nvCxnSpPr>
        <p:spPr>
          <a:xfrm flipV="1">
            <a:off x="3432495" y="3735896"/>
            <a:ext cx="655739" cy="77877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B873C88-D052-9125-4681-B2AC1BE231F2}"/>
              </a:ext>
            </a:extLst>
          </p:cNvPr>
          <p:cNvCxnSpPr/>
          <p:nvPr/>
        </p:nvCxnSpPr>
        <p:spPr>
          <a:xfrm>
            <a:off x="4467137" y="3526171"/>
            <a:ext cx="1275128" cy="39568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20745F5-EA88-0C8B-540F-D4E421C7AED1}"/>
              </a:ext>
            </a:extLst>
          </p:cNvPr>
          <p:cNvCxnSpPr/>
          <p:nvPr/>
        </p:nvCxnSpPr>
        <p:spPr>
          <a:xfrm flipV="1">
            <a:off x="4474128" y="4029512"/>
            <a:ext cx="1812022" cy="637563"/>
          </a:xfrm>
          <a:prstGeom prst="line">
            <a:avLst/>
          </a:prstGeom>
          <a:ln w="127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69A880D-3DE7-FDF5-5E0A-B2D422EC341C}"/>
              </a:ext>
            </a:extLst>
          </p:cNvPr>
          <p:cNvCxnSpPr/>
          <p:nvPr/>
        </p:nvCxnSpPr>
        <p:spPr>
          <a:xfrm>
            <a:off x="6058251" y="3709331"/>
            <a:ext cx="11185" cy="1187043"/>
          </a:xfrm>
          <a:prstGeom prst="line">
            <a:avLst/>
          </a:prstGeom>
          <a:ln w="127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8EFA616-8B33-D794-8BBA-5ACC1F21D94D}"/>
              </a:ext>
            </a:extLst>
          </p:cNvPr>
          <p:cNvCxnSpPr/>
          <p:nvPr/>
        </p:nvCxnSpPr>
        <p:spPr>
          <a:xfrm>
            <a:off x="4809688" y="4985857"/>
            <a:ext cx="11185" cy="1187043"/>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66586C91-2661-03A3-925F-145CDE22C85E}"/>
              </a:ext>
            </a:extLst>
          </p:cNvPr>
          <p:cNvCxnSpPr>
            <a:cxnSpLocks/>
          </p:cNvCxnSpPr>
          <p:nvPr/>
        </p:nvCxnSpPr>
        <p:spPr>
          <a:xfrm flipV="1">
            <a:off x="4464341" y="3183621"/>
            <a:ext cx="1172364" cy="1104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FBE6EB2C-DAC4-862F-9C8A-533ECEA0CFE2}"/>
              </a:ext>
            </a:extLst>
          </p:cNvPr>
          <p:cNvCxnSpPr/>
          <p:nvPr/>
        </p:nvCxnSpPr>
        <p:spPr>
          <a:xfrm>
            <a:off x="4471332" y="4269996"/>
            <a:ext cx="338356" cy="712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Straight Connector 1027">
            <a:extLst>
              <a:ext uri="{FF2B5EF4-FFF2-40B4-BE49-F238E27FC236}">
                <a16:creationId xmlns:a16="http://schemas.microsoft.com/office/drawing/2014/main" id="{7ABDAE24-E003-14E3-9D1C-BCB46FF67F8A}"/>
              </a:ext>
            </a:extLst>
          </p:cNvPr>
          <p:cNvCxnSpPr/>
          <p:nvPr/>
        </p:nvCxnSpPr>
        <p:spPr>
          <a:xfrm>
            <a:off x="4472730" y="4657288"/>
            <a:ext cx="338356" cy="712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9" name="Oval 1028">
            <a:extLst>
              <a:ext uri="{FF2B5EF4-FFF2-40B4-BE49-F238E27FC236}">
                <a16:creationId xmlns:a16="http://schemas.microsoft.com/office/drawing/2014/main" id="{3ADB442A-6D11-DBF8-9B0D-6781CBE233C9}"/>
              </a:ext>
            </a:extLst>
          </p:cNvPr>
          <p:cNvSpPr/>
          <p:nvPr/>
        </p:nvSpPr>
        <p:spPr>
          <a:xfrm>
            <a:off x="4746667" y="5273606"/>
            <a:ext cx="145472" cy="110945"/>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814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C1C1-140E-F722-CBD6-C5942F64983B}"/>
              </a:ext>
            </a:extLst>
          </p:cNvPr>
          <p:cNvSpPr>
            <a:spLocks noGrp="1"/>
          </p:cNvSpPr>
          <p:nvPr>
            <p:ph type="title"/>
          </p:nvPr>
        </p:nvSpPr>
        <p:spPr>
          <a:xfrm>
            <a:off x="628650" y="365126"/>
            <a:ext cx="7886700" cy="574441"/>
          </a:xfrm>
        </p:spPr>
        <p:txBody>
          <a:bodyPr>
            <a:normAutofit/>
          </a:bodyPr>
          <a:lstStyle/>
          <a:p>
            <a:r>
              <a:rPr lang="en-US" sz="3200" dirty="0">
                <a:latin typeface="+mn-lt"/>
              </a:rPr>
              <a:t>Conclusions </a:t>
            </a:r>
          </a:p>
        </p:txBody>
      </p:sp>
      <p:sp>
        <p:nvSpPr>
          <p:cNvPr id="3" name="Content Placeholder 2">
            <a:extLst>
              <a:ext uri="{FF2B5EF4-FFF2-40B4-BE49-F238E27FC236}">
                <a16:creationId xmlns:a16="http://schemas.microsoft.com/office/drawing/2014/main" id="{735F65D3-273F-4F5B-7A9B-67948231E88B}"/>
              </a:ext>
            </a:extLst>
          </p:cNvPr>
          <p:cNvSpPr>
            <a:spLocks noGrp="1"/>
          </p:cNvSpPr>
          <p:nvPr>
            <p:ph idx="1"/>
          </p:nvPr>
        </p:nvSpPr>
        <p:spPr>
          <a:xfrm>
            <a:off x="628650" y="1275127"/>
            <a:ext cx="7886700" cy="4901836"/>
          </a:xfrm>
        </p:spPr>
        <p:txBody>
          <a:bodyPr>
            <a:normAutofit lnSpcReduction="10000"/>
          </a:bodyPr>
          <a:lstStyle/>
          <a:p>
            <a:r>
              <a:rPr lang="en-US" dirty="0">
                <a:latin typeface="+mj-lt"/>
              </a:rPr>
              <a:t>We discussed What is reality, our perception, goals, our expectation, reality and outcome of our action, T-shape view, psychology scales, SW development</a:t>
            </a:r>
          </a:p>
          <a:p>
            <a:r>
              <a:rPr lang="en-US" dirty="0">
                <a:latin typeface="+mj-lt"/>
              </a:rPr>
              <a:t>We recalled NSWI166, Decathlon commensurability, geometric UI, homework – geometric mockup </a:t>
            </a:r>
          </a:p>
          <a:p>
            <a:r>
              <a:rPr lang="en-US" dirty="0">
                <a:latin typeface="+mj-lt"/>
              </a:rPr>
              <a:t>We developed more general, more dimensional data and still linear drawing </a:t>
            </a:r>
          </a:p>
          <a:p>
            <a:pPr lvl="1"/>
            <a:r>
              <a:rPr lang="en-US" dirty="0">
                <a:latin typeface="+mj-lt"/>
              </a:rPr>
              <a:t>LMPM in 4D – DC</a:t>
            </a:r>
            <a:r>
              <a:rPr lang="en-US" baseline="-25000" dirty="0">
                <a:latin typeface="+mj-lt"/>
              </a:rPr>
              <a:t>4</a:t>
            </a:r>
            <a:r>
              <a:rPr lang="en-US" dirty="0">
                <a:latin typeface="+mj-lt"/>
              </a:rPr>
              <a:t> to PC</a:t>
            </a:r>
            <a:r>
              <a:rPr lang="en-US" baseline="-25000" dirty="0">
                <a:latin typeface="+mj-lt"/>
              </a:rPr>
              <a:t>4</a:t>
            </a:r>
            <a:r>
              <a:rPr lang="en-US" dirty="0">
                <a:latin typeface="+mj-lt"/>
              </a:rPr>
              <a:t> it is OK, from PC</a:t>
            </a:r>
            <a:r>
              <a:rPr lang="en-US" baseline="-25000" dirty="0">
                <a:latin typeface="+mj-lt"/>
              </a:rPr>
              <a:t>4</a:t>
            </a:r>
            <a:r>
              <a:rPr lang="en-US" dirty="0">
                <a:latin typeface="+mj-lt"/>
              </a:rPr>
              <a:t> to DC</a:t>
            </a:r>
            <a:r>
              <a:rPr lang="en-US" baseline="-25000" dirty="0">
                <a:latin typeface="+mj-lt"/>
              </a:rPr>
              <a:t>4</a:t>
            </a:r>
            <a:r>
              <a:rPr lang="en-US" dirty="0">
                <a:latin typeface="+mj-lt"/>
              </a:rPr>
              <a:t> it is  ambiguous</a:t>
            </a:r>
          </a:p>
          <a:p>
            <a:pPr lvl="1"/>
            <a:r>
              <a:rPr lang="en-US" dirty="0">
                <a:latin typeface="+mj-lt"/>
              </a:rPr>
              <a:t>More shapes of attribute preferences requires patience</a:t>
            </a:r>
          </a:p>
          <a:p>
            <a:pPr lvl="1"/>
            <a:r>
              <a:rPr lang="en-US" dirty="0">
                <a:latin typeface="+mj-lt"/>
              </a:rPr>
              <a:t>In 3D we have contour planes, 3D LMPM model is more involved, in parallel geometric perspective is straightforward</a:t>
            </a:r>
          </a:p>
        </p:txBody>
      </p:sp>
      <p:sp>
        <p:nvSpPr>
          <p:cNvPr id="4" name="Date Placeholder 3">
            <a:extLst>
              <a:ext uri="{FF2B5EF4-FFF2-40B4-BE49-F238E27FC236}">
                <a16:creationId xmlns:a16="http://schemas.microsoft.com/office/drawing/2014/main" id="{1E1FF5B5-032F-1C3E-F43F-491AED30093C}"/>
              </a:ext>
            </a:extLst>
          </p:cNvPr>
          <p:cNvSpPr>
            <a:spLocks noGrp="1"/>
          </p:cNvSpPr>
          <p:nvPr>
            <p:ph type="dt" sz="half" idx="10"/>
          </p:nvPr>
        </p:nvSpPr>
        <p:spPr/>
        <p:txBody>
          <a:bodyPr/>
          <a:lstStyle/>
          <a:p>
            <a:r>
              <a:rPr lang="en-US"/>
              <a:t>NDBI021 User Preferences Lecture 1 - Peter Vojtáš</a:t>
            </a:r>
          </a:p>
        </p:txBody>
      </p:sp>
      <p:sp>
        <p:nvSpPr>
          <p:cNvPr id="5" name="Footer Placeholder 4">
            <a:extLst>
              <a:ext uri="{FF2B5EF4-FFF2-40B4-BE49-F238E27FC236}">
                <a16:creationId xmlns:a16="http://schemas.microsoft.com/office/drawing/2014/main" id="{5FCC8A28-E23C-9C3D-D0B4-90D2C458245E}"/>
              </a:ext>
            </a:extLst>
          </p:cNvPr>
          <p:cNvSpPr>
            <a:spLocks noGrp="1"/>
          </p:cNvSpPr>
          <p:nvPr>
            <p:ph type="ftr" sz="quarter" idx="11"/>
          </p:nvPr>
        </p:nvSpPr>
        <p:spPr/>
        <p:txBody>
          <a:bodyPr/>
          <a:lstStyle/>
          <a:p>
            <a:r>
              <a:rPr lang="en-US"/>
              <a:t>Representation+</a:t>
            </a:r>
          </a:p>
        </p:txBody>
      </p:sp>
      <p:sp>
        <p:nvSpPr>
          <p:cNvPr id="6" name="Slide Number Placeholder 5">
            <a:extLst>
              <a:ext uri="{FF2B5EF4-FFF2-40B4-BE49-F238E27FC236}">
                <a16:creationId xmlns:a16="http://schemas.microsoft.com/office/drawing/2014/main" id="{CDF6171C-E786-81A8-B826-F3E050352F7D}"/>
              </a:ext>
            </a:extLst>
          </p:cNvPr>
          <p:cNvSpPr>
            <a:spLocks noGrp="1"/>
          </p:cNvSpPr>
          <p:nvPr>
            <p:ph type="sldNum" sz="quarter" idx="12"/>
          </p:nvPr>
        </p:nvSpPr>
        <p:spPr/>
        <p:txBody>
          <a:bodyPr/>
          <a:lstStyle/>
          <a:p>
            <a:fld id="{B2A62470-334C-479A-877D-BA5595F99579}" type="slidenum">
              <a:rPr lang="en-US" smtClean="0"/>
              <a:t>29</a:t>
            </a:fld>
            <a:endParaRPr lang="en-US"/>
          </a:p>
        </p:txBody>
      </p:sp>
    </p:spTree>
    <p:extLst>
      <p:ext uri="{BB962C8B-B14F-4D97-AF65-F5344CB8AC3E}">
        <p14:creationId xmlns:p14="http://schemas.microsoft.com/office/powerpoint/2010/main" val="94828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41AE1D-BDFB-3120-7A76-0307DEFBED3F}"/>
              </a:ext>
            </a:extLst>
          </p:cNvPr>
          <p:cNvSpPr>
            <a:spLocks noGrp="1"/>
          </p:cNvSpPr>
          <p:nvPr>
            <p:ph type="body" idx="1"/>
          </p:nvPr>
        </p:nvSpPr>
        <p:spPr>
          <a:xfrm>
            <a:off x="629842" y="1681163"/>
            <a:ext cx="3868340" cy="458030"/>
          </a:xfrm>
        </p:spPr>
        <p:txBody>
          <a:bodyPr/>
          <a:lstStyle/>
          <a:p>
            <a:pPr algn="ctr"/>
            <a:r>
              <a:rPr lang="en-US" dirty="0"/>
              <a:t>1950’s – 60’s</a:t>
            </a:r>
          </a:p>
        </p:txBody>
      </p:sp>
      <p:sp>
        <p:nvSpPr>
          <p:cNvPr id="5" name="Text Placeholder 4">
            <a:extLst>
              <a:ext uri="{FF2B5EF4-FFF2-40B4-BE49-F238E27FC236}">
                <a16:creationId xmlns:a16="http://schemas.microsoft.com/office/drawing/2014/main" id="{53904069-A7EA-53FF-1A6F-491799047E77}"/>
              </a:ext>
            </a:extLst>
          </p:cNvPr>
          <p:cNvSpPr>
            <a:spLocks noGrp="1"/>
          </p:cNvSpPr>
          <p:nvPr>
            <p:ph type="body" sz="quarter" idx="3"/>
          </p:nvPr>
        </p:nvSpPr>
        <p:spPr>
          <a:xfrm>
            <a:off x="4629150" y="1681163"/>
            <a:ext cx="3887391" cy="458030"/>
          </a:xfrm>
        </p:spPr>
        <p:txBody>
          <a:bodyPr/>
          <a:lstStyle/>
          <a:p>
            <a:pPr algn="ctr"/>
            <a:r>
              <a:rPr lang="en-US" dirty="0"/>
              <a:t>Currently</a:t>
            </a:r>
          </a:p>
        </p:txBody>
      </p:sp>
      <p:sp>
        <p:nvSpPr>
          <p:cNvPr id="7" name="Title 1">
            <a:extLst>
              <a:ext uri="{FF2B5EF4-FFF2-40B4-BE49-F238E27FC236}">
                <a16:creationId xmlns:a16="http://schemas.microsoft.com/office/drawing/2014/main" id="{CC43551D-E25B-CF55-33CF-FF12AADCF49F}"/>
              </a:ext>
            </a:extLst>
          </p:cNvPr>
          <p:cNvSpPr>
            <a:spLocks noGrp="1"/>
          </p:cNvSpPr>
          <p:nvPr>
            <p:ph type="title"/>
          </p:nvPr>
        </p:nvSpPr>
        <p:spPr>
          <a:xfrm>
            <a:off x="628650" y="109058"/>
            <a:ext cx="7886700" cy="1581632"/>
          </a:xfrm>
        </p:spPr>
        <p:txBody>
          <a:bodyPr>
            <a:normAutofit/>
          </a:bodyPr>
          <a:lstStyle/>
          <a:p>
            <a:r>
              <a:rPr lang="en-US" sz="3200" dirty="0"/>
              <a:t>What is reality? What is our perception</a:t>
            </a:r>
            <a:r>
              <a:rPr lang="cs-CZ" sz="3200" dirty="0"/>
              <a:t>, </a:t>
            </a:r>
            <a:r>
              <a:rPr lang="en-US" sz="3200" dirty="0"/>
              <a:t>goal? We can not change reality, let’s change our action! Am I the driver or am I being driven?</a:t>
            </a:r>
          </a:p>
        </p:txBody>
      </p:sp>
      <p:pic>
        <p:nvPicPr>
          <p:cNvPr id="8" name="Content Placeholder 7">
            <a:extLst>
              <a:ext uri="{FF2B5EF4-FFF2-40B4-BE49-F238E27FC236}">
                <a16:creationId xmlns:a16="http://schemas.microsoft.com/office/drawing/2014/main" id="{F38D2191-7776-1811-5814-F5D8682924F5}"/>
              </a:ext>
            </a:extLst>
          </p:cNvPr>
          <p:cNvPicPr>
            <a:picLocks noGrp="1" noChangeAspect="1"/>
          </p:cNvPicPr>
          <p:nvPr>
            <p:ph sz="half" idx="2"/>
          </p:nvPr>
        </p:nvPicPr>
        <p:blipFill>
          <a:blip r:embed="rId2"/>
          <a:stretch>
            <a:fillRect/>
          </a:stretch>
        </p:blipFill>
        <p:spPr>
          <a:xfrm>
            <a:off x="630238" y="2164815"/>
            <a:ext cx="3868737" cy="2318191"/>
          </a:xfrm>
          <a:prstGeom prst="rect">
            <a:avLst/>
          </a:prstGeom>
        </p:spPr>
      </p:pic>
      <p:pic>
        <p:nvPicPr>
          <p:cNvPr id="9" name="Content Placeholder 8">
            <a:extLst>
              <a:ext uri="{FF2B5EF4-FFF2-40B4-BE49-F238E27FC236}">
                <a16:creationId xmlns:a16="http://schemas.microsoft.com/office/drawing/2014/main" id="{F3F58E59-8A20-3497-8CEA-82E9DD854363}"/>
              </a:ext>
            </a:extLst>
          </p:cNvPr>
          <p:cNvPicPr>
            <a:picLocks noGrp="1" noChangeAspect="1"/>
          </p:cNvPicPr>
          <p:nvPr>
            <p:ph sz="quarter" idx="4"/>
          </p:nvPr>
        </p:nvPicPr>
        <p:blipFill>
          <a:blip r:embed="rId3"/>
          <a:stretch>
            <a:fillRect/>
          </a:stretch>
        </p:blipFill>
        <p:spPr>
          <a:xfrm>
            <a:off x="4705556" y="2164815"/>
            <a:ext cx="3331097" cy="2319518"/>
          </a:xfrm>
          <a:prstGeom prst="rect">
            <a:avLst/>
          </a:prstGeom>
        </p:spPr>
      </p:pic>
      <p:pic>
        <p:nvPicPr>
          <p:cNvPr id="11" name="Picture 10">
            <a:hlinkClick r:id="rId4"/>
            <a:extLst>
              <a:ext uri="{FF2B5EF4-FFF2-40B4-BE49-F238E27FC236}">
                <a16:creationId xmlns:a16="http://schemas.microsoft.com/office/drawing/2014/main" id="{242CE8ED-8248-8B62-5E97-0EFAC3D42839}"/>
              </a:ext>
            </a:extLst>
          </p:cNvPr>
          <p:cNvPicPr>
            <a:picLocks noChangeAspect="1"/>
          </p:cNvPicPr>
          <p:nvPr/>
        </p:nvPicPr>
        <p:blipFill>
          <a:blip r:embed="rId5"/>
          <a:stretch>
            <a:fillRect/>
          </a:stretch>
        </p:blipFill>
        <p:spPr>
          <a:xfrm>
            <a:off x="4705556" y="4649896"/>
            <a:ext cx="3473042" cy="1763976"/>
          </a:xfrm>
          <a:prstGeom prst="rect">
            <a:avLst/>
          </a:prstGeom>
        </p:spPr>
      </p:pic>
      <p:pic>
        <p:nvPicPr>
          <p:cNvPr id="13" name="Picture 12">
            <a:hlinkClick r:id="rId6"/>
            <a:extLst>
              <a:ext uri="{FF2B5EF4-FFF2-40B4-BE49-F238E27FC236}">
                <a16:creationId xmlns:a16="http://schemas.microsoft.com/office/drawing/2014/main" id="{30A1FE17-4084-D3A0-1DB8-296773BE682C}"/>
              </a:ext>
            </a:extLst>
          </p:cNvPr>
          <p:cNvPicPr>
            <a:picLocks noChangeAspect="1"/>
          </p:cNvPicPr>
          <p:nvPr/>
        </p:nvPicPr>
        <p:blipFill>
          <a:blip r:embed="rId7"/>
          <a:stretch>
            <a:fillRect/>
          </a:stretch>
        </p:blipFill>
        <p:spPr>
          <a:xfrm>
            <a:off x="1026701" y="4649896"/>
            <a:ext cx="3473042" cy="1745139"/>
          </a:xfrm>
          <a:prstGeom prst="rect">
            <a:avLst/>
          </a:prstGeom>
        </p:spPr>
      </p:pic>
      <p:sp>
        <p:nvSpPr>
          <p:cNvPr id="14" name="Date Placeholder 13">
            <a:extLst>
              <a:ext uri="{FF2B5EF4-FFF2-40B4-BE49-F238E27FC236}">
                <a16:creationId xmlns:a16="http://schemas.microsoft.com/office/drawing/2014/main" id="{59A003A8-6FA0-0504-4E1C-1B38BE43CEC0}"/>
              </a:ext>
            </a:extLst>
          </p:cNvPr>
          <p:cNvSpPr>
            <a:spLocks noGrp="1"/>
          </p:cNvSpPr>
          <p:nvPr>
            <p:ph type="dt" sz="half" idx="10"/>
          </p:nvPr>
        </p:nvSpPr>
        <p:spPr/>
        <p:txBody>
          <a:bodyPr/>
          <a:lstStyle/>
          <a:p>
            <a:r>
              <a:rPr lang="en-US"/>
              <a:t>NDBI021 User Preferences Lecture 1 - Peter Vojtáš</a:t>
            </a:r>
          </a:p>
        </p:txBody>
      </p:sp>
      <p:sp>
        <p:nvSpPr>
          <p:cNvPr id="15" name="Footer Placeholder 14">
            <a:extLst>
              <a:ext uri="{FF2B5EF4-FFF2-40B4-BE49-F238E27FC236}">
                <a16:creationId xmlns:a16="http://schemas.microsoft.com/office/drawing/2014/main" id="{8CF1381A-B27D-D631-5D71-090DBCE779E8}"/>
              </a:ext>
            </a:extLst>
          </p:cNvPr>
          <p:cNvSpPr>
            <a:spLocks noGrp="1"/>
          </p:cNvSpPr>
          <p:nvPr>
            <p:ph type="ftr" sz="quarter" idx="11"/>
          </p:nvPr>
        </p:nvSpPr>
        <p:spPr/>
        <p:txBody>
          <a:bodyPr/>
          <a:lstStyle/>
          <a:p>
            <a:r>
              <a:rPr lang="en-US"/>
              <a:t>Representation+</a:t>
            </a:r>
          </a:p>
        </p:txBody>
      </p:sp>
      <p:sp>
        <p:nvSpPr>
          <p:cNvPr id="16" name="Slide Number Placeholder 15">
            <a:extLst>
              <a:ext uri="{FF2B5EF4-FFF2-40B4-BE49-F238E27FC236}">
                <a16:creationId xmlns:a16="http://schemas.microsoft.com/office/drawing/2014/main" id="{2064CA21-3172-77AC-C450-8F7930D22C7D}"/>
              </a:ext>
            </a:extLst>
          </p:cNvPr>
          <p:cNvSpPr>
            <a:spLocks noGrp="1"/>
          </p:cNvSpPr>
          <p:nvPr>
            <p:ph type="sldNum" sz="quarter" idx="12"/>
          </p:nvPr>
        </p:nvSpPr>
        <p:spPr/>
        <p:txBody>
          <a:bodyPr/>
          <a:lstStyle/>
          <a:p>
            <a:fld id="{B2A62470-334C-479A-877D-BA5595F99579}" type="slidenum">
              <a:rPr lang="en-US" smtClean="0"/>
              <a:t>3</a:t>
            </a:fld>
            <a:endParaRPr lang="en-US"/>
          </a:p>
        </p:txBody>
      </p:sp>
    </p:spTree>
    <p:extLst>
      <p:ext uri="{BB962C8B-B14F-4D97-AF65-F5344CB8AC3E}">
        <p14:creationId xmlns:p14="http://schemas.microsoft.com/office/powerpoint/2010/main" val="2162862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endParaRPr lang="en-US" dirty="0"/>
          </a:p>
          <a:p>
            <a:r>
              <a:rPr lang="en-US" sz="4000" dirty="0"/>
              <a:t>Comments?</a:t>
            </a:r>
          </a:p>
        </p:txBody>
      </p:sp>
    </p:spTree>
    <p:extLst>
      <p:ext uri="{BB962C8B-B14F-4D97-AF65-F5344CB8AC3E}">
        <p14:creationId xmlns:p14="http://schemas.microsoft.com/office/powerpoint/2010/main" val="3240759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46F04-A415-81A0-7E63-6645574E0F82}"/>
              </a:ext>
            </a:extLst>
          </p:cNvPr>
          <p:cNvSpPr>
            <a:spLocks noGrp="1"/>
          </p:cNvSpPr>
          <p:nvPr>
            <p:ph type="title"/>
          </p:nvPr>
        </p:nvSpPr>
        <p:spPr>
          <a:xfrm>
            <a:off x="628650" y="147012"/>
            <a:ext cx="7886700" cy="725443"/>
          </a:xfrm>
        </p:spPr>
        <p:txBody>
          <a:bodyPr>
            <a:normAutofit/>
          </a:bodyPr>
          <a:lstStyle/>
          <a:p>
            <a:r>
              <a:rPr lang="en-US" sz="3200" dirty="0"/>
              <a:t>Humans in the Loop: The Design of AI Systems</a:t>
            </a:r>
          </a:p>
        </p:txBody>
      </p:sp>
      <p:pic>
        <p:nvPicPr>
          <p:cNvPr id="5" name="Picture 4">
            <a:hlinkClick r:id="rId2"/>
            <a:extLst>
              <a:ext uri="{FF2B5EF4-FFF2-40B4-BE49-F238E27FC236}">
                <a16:creationId xmlns:a16="http://schemas.microsoft.com/office/drawing/2014/main" id="{9F1730DF-DBF7-E845-CDEF-5B599FDEF9CC}"/>
              </a:ext>
            </a:extLst>
          </p:cNvPr>
          <p:cNvPicPr>
            <a:picLocks noChangeAspect="1"/>
          </p:cNvPicPr>
          <p:nvPr/>
        </p:nvPicPr>
        <p:blipFill>
          <a:blip r:embed="rId3"/>
          <a:stretch>
            <a:fillRect/>
          </a:stretch>
        </p:blipFill>
        <p:spPr>
          <a:xfrm>
            <a:off x="842961" y="842088"/>
            <a:ext cx="7447729" cy="2479952"/>
          </a:xfrm>
          <a:prstGeom prst="rect">
            <a:avLst/>
          </a:prstGeom>
        </p:spPr>
      </p:pic>
      <p:pic>
        <p:nvPicPr>
          <p:cNvPr id="6" name="Picture 5">
            <a:hlinkClick r:id="rId4"/>
            <a:extLst>
              <a:ext uri="{FF2B5EF4-FFF2-40B4-BE49-F238E27FC236}">
                <a16:creationId xmlns:a16="http://schemas.microsoft.com/office/drawing/2014/main" id="{A06CCFAE-F9DE-9294-C44B-FE168B745178}"/>
              </a:ext>
            </a:extLst>
          </p:cNvPr>
          <p:cNvPicPr>
            <a:picLocks noChangeAspect="1"/>
          </p:cNvPicPr>
          <p:nvPr/>
        </p:nvPicPr>
        <p:blipFill>
          <a:blip r:embed="rId5"/>
          <a:stretch>
            <a:fillRect/>
          </a:stretch>
        </p:blipFill>
        <p:spPr>
          <a:xfrm>
            <a:off x="853308" y="3344281"/>
            <a:ext cx="7458075" cy="3038475"/>
          </a:xfrm>
          <a:prstGeom prst="rect">
            <a:avLst/>
          </a:prstGeom>
        </p:spPr>
      </p:pic>
      <p:sp>
        <p:nvSpPr>
          <p:cNvPr id="3" name="Date Placeholder 2">
            <a:extLst>
              <a:ext uri="{FF2B5EF4-FFF2-40B4-BE49-F238E27FC236}">
                <a16:creationId xmlns:a16="http://schemas.microsoft.com/office/drawing/2014/main" id="{9505B063-C49B-4DCC-683F-67D76BA612A4}"/>
              </a:ext>
            </a:extLst>
          </p:cNvPr>
          <p:cNvSpPr>
            <a:spLocks noGrp="1"/>
          </p:cNvSpPr>
          <p:nvPr>
            <p:ph type="dt" sz="half" idx="10"/>
          </p:nvPr>
        </p:nvSpPr>
        <p:spPr/>
        <p:txBody>
          <a:bodyPr/>
          <a:lstStyle/>
          <a:p>
            <a:r>
              <a:rPr lang="en-US"/>
              <a:t>NDBI021 User Preferences Lecture 1 - Peter Vojtáš</a:t>
            </a:r>
          </a:p>
        </p:txBody>
      </p:sp>
      <p:sp>
        <p:nvSpPr>
          <p:cNvPr id="4" name="Footer Placeholder 3">
            <a:extLst>
              <a:ext uri="{FF2B5EF4-FFF2-40B4-BE49-F238E27FC236}">
                <a16:creationId xmlns:a16="http://schemas.microsoft.com/office/drawing/2014/main" id="{17838E8C-91B3-AA81-0CFC-E4E01E34F28F}"/>
              </a:ext>
            </a:extLst>
          </p:cNvPr>
          <p:cNvSpPr>
            <a:spLocks noGrp="1"/>
          </p:cNvSpPr>
          <p:nvPr>
            <p:ph type="ftr" sz="quarter" idx="11"/>
          </p:nvPr>
        </p:nvSpPr>
        <p:spPr/>
        <p:txBody>
          <a:bodyPr/>
          <a:lstStyle/>
          <a:p>
            <a:r>
              <a:rPr lang="en-US"/>
              <a:t>Representation+</a:t>
            </a:r>
          </a:p>
        </p:txBody>
      </p:sp>
      <p:sp>
        <p:nvSpPr>
          <p:cNvPr id="7" name="Slide Number Placeholder 6">
            <a:extLst>
              <a:ext uri="{FF2B5EF4-FFF2-40B4-BE49-F238E27FC236}">
                <a16:creationId xmlns:a16="http://schemas.microsoft.com/office/drawing/2014/main" id="{61169A09-EBC1-DF5D-A564-7D1C9D2C7162}"/>
              </a:ext>
            </a:extLst>
          </p:cNvPr>
          <p:cNvSpPr>
            <a:spLocks noGrp="1"/>
          </p:cNvSpPr>
          <p:nvPr>
            <p:ph type="sldNum" sz="quarter" idx="12"/>
          </p:nvPr>
        </p:nvSpPr>
        <p:spPr/>
        <p:txBody>
          <a:bodyPr/>
          <a:lstStyle/>
          <a:p>
            <a:fld id="{B2A62470-334C-479A-877D-BA5595F99579}" type="slidenum">
              <a:rPr lang="en-US" smtClean="0"/>
              <a:t>31</a:t>
            </a:fld>
            <a:endParaRPr lang="en-US"/>
          </a:p>
        </p:txBody>
      </p:sp>
    </p:spTree>
    <p:extLst>
      <p:ext uri="{BB962C8B-B14F-4D97-AF65-F5344CB8AC3E}">
        <p14:creationId xmlns:p14="http://schemas.microsoft.com/office/powerpoint/2010/main" val="4197841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3">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5" name="Rectangle 15">
            <a:extLst>
              <a:ext uri="{FF2B5EF4-FFF2-40B4-BE49-F238E27FC236}">
                <a16:creationId xmlns:a16="http://schemas.microsoft.com/office/drawing/2014/main" id="{7C6A4DDC-3049-4FEA-B9FF-CBCF8B277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631" y="548417"/>
            <a:ext cx="5618369" cy="57611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a:endParaRPr>
          </a:p>
        </p:txBody>
      </p:sp>
      <p:pic>
        <p:nvPicPr>
          <p:cNvPr id="9" name="Picture 8">
            <a:extLst>
              <a:ext uri="{FF2B5EF4-FFF2-40B4-BE49-F238E27FC236}">
                <a16:creationId xmlns:a16="http://schemas.microsoft.com/office/drawing/2014/main" id="{607CCAF5-D680-3AF5-1737-228E799917E3}"/>
              </a:ext>
            </a:extLst>
          </p:cNvPr>
          <p:cNvPicPr>
            <a:picLocks noChangeAspect="1"/>
          </p:cNvPicPr>
          <p:nvPr/>
        </p:nvPicPr>
        <p:blipFill>
          <a:blip r:embed="rId2"/>
          <a:stretch>
            <a:fillRect/>
          </a:stretch>
        </p:blipFill>
        <p:spPr>
          <a:xfrm>
            <a:off x="704244" y="2526085"/>
            <a:ext cx="4890744" cy="2749700"/>
          </a:xfrm>
          <a:prstGeom prst="rect">
            <a:avLst/>
          </a:prstGeom>
        </p:spPr>
      </p:pic>
      <p:sp>
        <p:nvSpPr>
          <p:cNvPr id="26" name="Rectangle 17">
            <a:extLst>
              <a:ext uri="{FF2B5EF4-FFF2-40B4-BE49-F238E27FC236}">
                <a16:creationId xmlns:a16="http://schemas.microsoft.com/office/drawing/2014/main" id="{87BCB2CF-F2CE-43B5-93CB-386479577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0780" y="548418"/>
            <a:ext cx="2778319" cy="18683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a:endParaRPr>
          </a:p>
        </p:txBody>
      </p:sp>
      <p:pic>
        <p:nvPicPr>
          <p:cNvPr id="5" name="Picture 4">
            <a:hlinkClick r:id="rId3"/>
            <a:extLst>
              <a:ext uri="{FF2B5EF4-FFF2-40B4-BE49-F238E27FC236}">
                <a16:creationId xmlns:a16="http://schemas.microsoft.com/office/drawing/2014/main" id="{03F66B59-9033-2B1C-F97C-818C0CB55B18}"/>
              </a:ext>
            </a:extLst>
          </p:cNvPr>
          <p:cNvPicPr>
            <a:picLocks noChangeAspect="1"/>
          </p:cNvPicPr>
          <p:nvPr/>
        </p:nvPicPr>
        <p:blipFill>
          <a:blip r:embed="rId4"/>
          <a:stretch>
            <a:fillRect/>
          </a:stretch>
        </p:blipFill>
        <p:spPr>
          <a:xfrm>
            <a:off x="6151426" y="1771248"/>
            <a:ext cx="2529629" cy="563552"/>
          </a:xfrm>
          <a:prstGeom prst="rect">
            <a:avLst/>
          </a:prstGeom>
        </p:spPr>
      </p:pic>
      <p:sp>
        <p:nvSpPr>
          <p:cNvPr id="27" name="Rectangle 19">
            <a:extLst>
              <a:ext uri="{FF2B5EF4-FFF2-40B4-BE49-F238E27FC236}">
                <a16:creationId xmlns:a16="http://schemas.microsoft.com/office/drawing/2014/main" id="{2C68A941-4039-4496-9008-274182DFF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0780" y="2529926"/>
            <a:ext cx="2778319" cy="1827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a:endParaRPr>
          </a:p>
        </p:txBody>
      </p:sp>
      <p:pic>
        <p:nvPicPr>
          <p:cNvPr id="3" name="Picture 2">
            <a:extLst>
              <a:ext uri="{FF2B5EF4-FFF2-40B4-BE49-F238E27FC236}">
                <a16:creationId xmlns:a16="http://schemas.microsoft.com/office/drawing/2014/main" id="{8CC8390A-4EDF-B50A-E474-41A677B1A4D5}"/>
              </a:ext>
            </a:extLst>
          </p:cNvPr>
          <p:cNvPicPr>
            <a:picLocks noChangeAspect="1"/>
          </p:cNvPicPr>
          <p:nvPr/>
        </p:nvPicPr>
        <p:blipFill>
          <a:blip r:embed="rId5"/>
          <a:stretch>
            <a:fillRect/>
          </a:stretch>
        </p:blipFill>
        <p:spPr>
          <a:xfrm>
            <a:off x="6151425" y="752418"/>
            <a:ext cx="2529630" cy="688136"/>
          </a:xfrm>
          <a:prstGeom prst="rect">
            <a:avLst/>
          </a:prstGeom>
        </p:spPr>
      </p:pic>
      <p:sp>
        <p:nvSpPr>
          <p:cNvPr id="28" name="Rectangle 21">
            <a:extLst>
              <a:ext uri="{FF2B5EF4-FFF2-40B4-BE49-F238E27FC236}">
                <a16:creationId xmlns:a16="http://schemas.microsoft.com/office/drawing/2014/main" id="{878B897E-FBB2-4D71-AA1C-3C4DA4A26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0660" y="4441273"/>
            <a:ext cx="2778319" cy="18683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ill Sans MT" panose="020B0502020104020203"/>
            </a:endParaRPr>
          </a:p>
        </p:txBody>
      </p:sp>
      <p:sp>
        <p:nvSpPr>
          <p:cNvPr id="10" name="TextBox 9">
            <a:extLst>
              <a:ext uri="{FF2B5EF4-FFF2-40B4-BE49-F238E27FC236}">
                <a16:creationId xmlns:a16="http://schemas.microsoft.com/office/drawing/2014/main" id="{32E82870-45D2-7832-00C9-72A6572E9DE9}"/>
              </a:ext>
            </a:extLst>
          </p:cNvPr>
          <p:cNvSpPr txBox="1"/>
          <p:nvPr/>
        </p:nvSpPr>
        <p:spPr>
          <a:xfrm>
            <a:off x="2877846" y="648985"/>
            <a:ext cx="712054" cy="369332"/>
          </a:xfrm>
          <a:prstGeom prst="rect">
            <a:avLst/>
          </a:prstGeom>
          <a:noFill/>
        </p:spPr>
        <p:txBody>
          <a:bodyPr wrap="none" rtlCol="0">
            <a:spAutoFit/>
          </a:bodyPr>
          <a:lstStyle/>
          <a:p>
            <a:r>
              <a:rPr lang="en-US" dirty="0"/>
              <a:t>WW1</a:t>
            </a:r>
          </a:p>
        </p:txBody>
      </p:sp>
      <p:sp>
        <p:nvSpPr>
          <p:cNvPr id="2" name="Date Placeholder 1">
            <a:extLst>
              <a:ext uri="{FF2B5EF4-FFF2-40B4-BE49-F238E27FC236}">
                <a16:creationId xmlns:a16="http://schemas.microsoft.com/office/drawing/2014/main" id="{E37BD715-F759-13D8-D905-8760382AB37E}"/>
              </a:ext>
            </a:extLst>
          </p:cNvPr>
          <p:cNvSpPr>
            <a:spLocks noGrp="1"/>
          </p:cNvSpPr>
          <p:nvPr>
            <p:ph type="dt" sz="half" idx="10"/>
          </p:nvPr>
        </p:nvSpPr>
        <p:spPr/>
        <p:txBody>
          <a:bodyPr/>
          <a:lstStyle/>
          <a:p>
            <a:r>
              <a:rPr lang="en-US"/>
              <a:t>NDBI021 User Preferences Lecture 1 - Peter Vojtáš</a:t>
            </a:r>
          </a:p>
        </p:txBody>
      </p:sp>
      <p:sp>
        <p:nvSpPr>
          <p:cNvPr id="4" name="Footer Placeholder 3">
            <a:extLst>
              <a:ext uri="{FF2B5EF4-FFF2-40B4-BE49-F238E27FC236}">
                <a16:creationId xmlns:a16="http://schemas.microsoft.com/office/drawing/2014/main" id="{CC1C458B-BF81-9531-DED0-8E53710D8958}"/>
              </a:ext>
            </a:extLst>
          </p:cNvPr>
          <p:cNvSpPr>
            <a:spLocks noGrp="1"/>
          </p:cNvSpPr>
          <p:nvPr>
            <p:ph type="ftr" sz="quarter" idx="11"/>
          </p:nvPr>
        </p:nvSpPr>
        <p:spPr/>
        <p:txBody>
          <a:bodyPr/>
          <a:lstStyle/>
          <a:p>
            <a:r>
              <a:rPr lang="en-US"/>
              <a:t>Representation+</a:t>
            </a:r>
          </a:p>
        </p:txBody>
      </p:sp>
      <p:sp>
        <p:nvSpPr>
          <p:cNvPr id="6" name="Slide Number Placeholder 5">
            <a:extLst>
              <a:ext uri="{FF2B5EF4-FFF2-40B4-BE49-F238E27FC236}">
                <a16:creationId xmlns:a16="http://schemas.microsoft.com/office/drawing/2014/main" id="{CA0DA24C-AD71-A3BF-77C2-3928AFC94500}"/>
              </a:ext>
            </a:extLst>
          </p:cNvPr>
          <p:cNvSpPr>
            <a:spLocks noGrp="1"/>
          </p:cNvSpPr>
          <p:nvPr>
            <p:ph type="sldNum" sz="quarter" idx="12"/>
          </p:nvPr>
        </p:nvSpPr>
        <p:spPr/>
        <p:txBody>
          <a:bodyPr/>
          <a:lstStyle/>
          <a:p>
            <a:fld id="{B2A62470-334C-479A-877D-BA5595F99579}" type="slidenum">
              <a:rPr lang="en-US" smtClean="0"/>
              <a:t>32</a:t>
            </a:fld>
            <a:endParaRPr lang="en-US"/>
          </a:p>
        </p:txBody>
      </p:sp>
      <p:pic>
        <p:nvPicPr>
          <p:cNvPr id="8" name="Picture 7">
            <a:extLst>
              <a:ext uri="{FF2B5EF4-FFF2-40B4-BE49-F238E27FC236}">
                <a16:creationId xmlns:a16="http://schemas.microsoft.com/office/drawing/2014/main" id="{E6665788-A2CB-04D1-AAC6-CBA44067C6BB}"/>
              </a:ext>
            </a:extLst>
          </p:cNvPr>
          <p:cNvPicPr>
            <a:picLocks noChangeAspect="1"/>
          </p:cNvPicPr>
          <p:nvPr/>
        </p:nvPicPr>
        <p:blipFill>
          <a:blip r:embed="rId6"/>
          <a:stretch>
            <a:fillRect/>
          </a:stretch>
        </p:blipFill>
        <p:spPr>
          <a:xfrm>
            <a:off x="704244" y="1060161"/>
            <a:ext cx="4841077" cy="718305"/>
          </a:xfrm>
          <a:prstGeom prst="rect">
            <a:avLst/>
          </a:prstGeom>
        </p:spPr>
      </p:pic>
      <p:sp>
        <p:nvSpPr>
          <p:cNvPr id="11" name="TextBox 10">
            <a:extLst>
              <a:ext uri="{FF2B5EF4-FFF2-40B4-BE49-F238E27FC236}">
                <a16:creationId xmlns:a16="http://schemas.microsoft.com/office/drawing/2014/main" id="{15DED29D-B5F6-8495-6A71-53B8FE9E9016}"/>
              </a:ext>
            </a:extLst>
          </p:cNvPr>
          <p:cNvSpPr txBox="1"/>
          <p:nvPr/>
        </p:nvSpPr>
        <p:spPr>
          <a:xfrm>
            <a:off x="2887633" y="1942289"/>
            <a:ext cx="712054" cy="369332"/>
          </a:xfrm>
          <a:prstGeom prst="rect">
            <a:avLst/>
          </a:prstGeom>
          <a:noFill/>
        </p:spPr>
        <p:txBody>
          <a:bodyPr wrap="none" rtlCol="0">
            <a:spAutoFit/>
          </a:bodyPr>
          <a:lstStyle/>
          <a:p>
            <a:r>
              <a:rPr lang="en-US" dirty="0"/>
              <a:t>WW3</a:t>
            </a:r>
          </a:p>
        </p:txBody>
      </p:sp>
      <p:pic>
        <p:nvPicPr>
          <p:cNvPr id="13" name="Picture 12">
            <a:hlinkClick r:id="rId7"/>
            <a:extLst>
              <a:ext uri="{FF2B5EF4-FFF2-40B4-BE49-F238E27FC236}">
                <a16:creationId xmlns:a16="http://schemas.microsoft.com/office/drawing/2014/main" id="{3F1BF51C-FE59-5A1F-851D-D0CADF2517FC}"/>
              </a:ext>
            </a:extLst>
          </p:cNvPr>
          <p:cNvPicPr>
            <a:picLocks noChangeAspect="1"/>
          </p:cNvPicPr>
          <p:nvPr/>
        </p:nvPicPr>
        <p:blipFill>
          <a:blip r:embed="rId8"/>
          <a:stretch>
            <a:fillRect/>
          </a:stretch>
        </p:blipFill>
        <p:spPr>
          <a:xfrm>
            <a:off x="6012748" y="2521537"/>
            <a:ext cx="2798009" cy="1827656"/>
          </a:xfrm>
          <a:prstGeom prst="rect">
            <a:avLst/>
          </a:prstGeom>
        </p:spPr>
      </p:pic>
      <p:sp>
        <p:nvSpPr>
          <p:cNvPr id="14" name="TextBox 13">
            <a:extLst>
              <a:ext uri="{FF2B5EF4-FFF2-40B4-BE49-F238E27FC236}">
                <a16:creationId xmlns:a16="http://schemas.microsoft.com/office/drawing/2014/main" id="{A55CC768-77F1-9503-020F-4FDBCFEFF37E}"/>
              </a:ext>
            </a:extLst>
          </p:cNvPr>
          <p:cNvSpPr txBox="1"/>
          <p:nvPr/>
        </p:nvSpPr>
        <p:spPr>
          <a:xfrm>
            <a:off x="753911" y="5227387"/>
            <a:ext cx="4450834" cy="1077218"/>
          </a:xfrm>
          <a:prstGeom prst="rect">
            <a:avLst/>
          </a:prstGeom>
          <a:noFill/>
        </p:spPr>
        <p:txBody>
          <a:bodyPr wrap="none" rtlCol="0">
            <a:spAutoFit/>
          </a:bodyPr>
          <a:lstStyle/>
          <a:p>
            <a:r>
              <a:rPr lang="en-US" sz="1400" dirty="0">
                <a:hlinkClick r:id="rId9"/>
              </a:rPr>
              <a:t>Nuclear Dilemma in the Age of the Intelligent Bomb</a:t>
            </a:r>
            <a:endParaRPr lang="en-US" sz="1400" dirty="0"/>
          </a:p>
          <a:p>
            <a:endParaRPr lang="en-US" sz="800" dirty="0"/>
          </a:p>
          <a:p>
            <a:r>
              <a:rPr lang="en-US" sz="1400" dirty="0">
                <a:hlinkClick r:id="rId10"/>
              </a:rPr>
              <a:t>‘Catalytic nuclear war’ in the age of artificial intelligence </a:t>
            </a:r>
          </a:p>
          <a:p>
            <a:r>
              <a:rPr lang="en-US" sz="1400" dirty="0">
                <a:hlinkClick r:id="rId10"/>
              </a:rPr>
              <a:t>&amp; autonomy: Emerging military technology and escalation </a:t>
            </a:r>
          </a:p>
          <a:p>
            <a:r>
              <a:rPr lang="en-US" sz="1400" dirty="0">
                <a:hlinkClick r:id="rId10"/>
              </a:rPr>
              <a:t>risk between nuclear-armed states</a:t>
            </a:r>
            <a:endParaRPr lang="en-US" sz="1400" dirty="0"/>
          </a:p>
        </p:txBody>
      </p:sp>
      <p:pic>
        <p:nvPicPr>
          <p:cNvPr id="18" name="Picture 17">
            <a:hlinkClick r:id="rId11"/>
            <a:extLst>
              <a:ext uri="{FF2B5EF4-FFF2-40B4-BE49-F238E27FC236}">
                <a16:creationId xmlns:a16="http://schemas.microsoft.com/office/drawing/2014/main" id="{D42FF627-92F0-0746-035B-713661818BA7}"/>
              </a:ext>
            </a:extLst>
          </p:cNvPr>
          <p:cNvPicPr>
            <a:picLocks noChangeAspect="1"/>
          </p:cNvPicPr>
          <p:nvPr/>
        </p:nvPicPr>
        <p:blipFill>
          <a:blip r:embed="rId12"/>
          <a:stretch>
            <a:fillRect/>
          </a:stretch>
        </p:blipFill>
        <p:spPr>
          <a:xfrm>
            <a:off x="6060553" y="4555222"/>
            <a:ext cx="2741647" cy="1664379"/>
          </a:xfrm>
          <a:prstGeom prst="rect">
            <a:avLst/>
          </a:prstGeom>
        </p:spPr>
      </p:pic>
    </p:spTree>
    <p:extLst>
      <p:ext uri="{BB962C8B-B14F-4D97-AF65-F5344CB8AC3E}">
        <p14:creationId xmlns:p14="http://schemas.microsoft.com/office/powerpoint/2010/main" val="3576954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7651-E019-74CD-0316-F52FD3A382A7}"/>
              </a:ext>
            </a:extLst>
          </p:cNvPr>
          <p:cNvSpPr>
            <a:spLocks noGrp="1"/>
          </p:cNvSpPr>
          <p:nvPr>
            <p:ph type="title"/>
          </p:nvPr>
        </p:nvSpPr>
        <p:spPr>
          <a:xfrm>
            <a:off x="251670" y="197346"/>
            <a:ext cx="8690994" cy="641553"/>
          </a:xfrm>
        </p:spPr>
        <p:txBody>
          <a:bodyPr>
            <a:noAutofit/>
          </a:bodyPr>
          <a:lstStyle/>
          <a:p>
            <a:r>
              <a:rPr lang="en-US" sz="3200" dirty="0"/>
              <a:t>User preferences – human in the loop/in the center</a:t>
            </a:r>
          </a:p>
        </p:txBody>
      </p:sp>
      <p:sp>
        <p:nvSpPr>
          <p:cNvPr id="3" name="Content Placeholder 2">
            <a:extLst>
              <a:ext uri="{FF2B5EF4-FFF2-40B4-BE49-F238E27FC236}">
                <a16:creationId xmlns:a16="http://schemas.microsoft.com/office/drawing/2014/main" id="{AAAC87AC-1276-64F8-E1CC-55528E07E2C2}"/>
              </a:ext>
            </a:extLst>
          </p:cNvPr>
          <p:cNvSpPr>
            <a:spLocks noGrp="1"/>
          </p:cNvSpPr>
          <p:nvPr>
            <p:ph idx="1"/>
          </p:nvPr>
        </p:nvSpPr>
        <p:spPr>
          <a:xfrm>
            <a:off x="628650" y="931180"/>
            <a:ext cx="8199156" cy="5511566"/>
          </a:xfrm>
        </p:spPr>
        <p:txBody>
          <a:bodyPr>
            <a:noAutofit/>
          </a:bodyPr>
          <a:lstStyle/>
          <a:p>
            <a:pPr marL="0" indent="0">
              <a:buNone/>
            </a:pPr>
            <a:r>
              <a:rPr lang="en-US" sz="2400" dirty="0"/>
              <a:t>     </a:t>
            </a:r>
            <a:r>
              <a:rPr lang="en-US" sz="2400" dirty="0">
                <a:hlinkClick r:id="rId2"/>
              </a:rPr>
              <a:t>Human-in-the-loop or HITL is defined as a model that requires human interaction</a:t>
            </a:r>
            <a:r>
              <a:rPr lang="en-US" sz="2400" dirty="0"/>
              <a:t>. Requires – assumes – serves human need</a:t>
            </a:r>
          </a:p>
          <a:p>
            <a:pPr marL="0" indent="0">
              <a:buNone/>
            </a:pPr>
            <a:r>
              <a:rPr lang="en-US" sz="2400" dirty="0"/>
              <a:t>     Human interaction – reaction triggered by senses, observation, use-case, task, expectation, situation …</a:t>
            </a:r>
          </a:p>
          <a:p>
            <a:pPr marL="0" indent="0">
              <a:buNone/>
            </a:pPr>
            <a:r>
              <a:rPr lang="en-US" sz="2400" dirty="0"/>
              <a:t>	reaction physical, reaction mental, psychical, sociological</a:t>
            </a:r>
          </a:p>
          <a:p>
            <a:pPr marL="0" indent="0">
              <a:buNone/>
            </a:pPr>
            <a:r>
              <a:rPr lang="en-US" sz="2400" dirty="0"/>
              <a:t>                                                      </a:t>
            </a:r>
            <a:r>
              <a:rPr lang="cs-CZ" sz="2400" dirty="0"/>
              <a:t> </a:t>
            </a:r>
            <a:r>
              <a:rPr lang="en-US" sz="2400" dirty="0"/>
              <a:t>1.2 million retinal ganglion cells </a:t>
            </a:r>
          </a:p>
          <a:p>
            <a:pPr marL="0" indent="0">
              <a:buNone/>
            </a:pPr>
            <a:r>
              <a:rPr lang="en-US" sz="2400" b="1" dirty="0"/>
              <a:t>                                                      </a:t>
            </a:r>
            <a:r>
              <a:rPr lang="cs-CZ" sz="2400" b="1" dirty="0"/>
              <a:t> </a:t>
            </a:r>
            <a:r>
              <a:rPr lang="en-US" sz="2400" dirty="0"/>
              <a:t>photoreceptor cell</a:t>
            </a:r>
            <a:r>
              <a:rPr lang="en-US" sz="2400" b="1" dirty="0"/>
              <a:t> </a:t>
            </a:r>
            <a:r>
              <a:rPr lang="en-US" sz="2400" dirty="0"/>
              <a:t>convert light</a:t>
            </a:r>
          </a:p>
          <a:p>
            <a:pPr marL="0" indent="0">
              <a:buNone/>
            </a:pPr>
            <a:r>
              <a:rPr lang="cs-CZ" sz="2400" dirty="0"/>
              <a:t>                                                     </a:t>
            </a:r>
            <a:r>
              <a:rPr lang="en-US" sz="2400" dirty="0"/>
              <a:t> (visible </a:t>
            </a:r>
            <a:r>
              <a:rPr lang="en-US" sz="2400" dirty="0">
                <a:hlinkClick r:id="rId3" tooltip="Electromagnetic radiation"/>
              </a:rPr>
              <a:t>electromagnet radiation</a:t>
            </a:r>
            <a:r>
              <a:rPr lang="en-US" sz="2400" dirty="0"/>
              <a:t>)  </a:t>
            </a:r>
          </a:p>
          <a:p>
            <a:pPr marL="0" indent="0">
              <a:buNone/>
            </a:pPr>
            <a:r>
              <a:rPr lang="cs-CZ" sz="2400" dirty="0"/>
              <a:t> </a:t>
            </a:r>
            <a:r>
              <a:rPr lang="en-US" sz="2400" dirty="0"/>
              <a:t>                                                      into biological signals </a:t>
            </a:r>
          </a:p>
          <a:p>
            <a:pPr marL="0" indent="0">
              <a:buNone/>
            </a:pPr>
            <a:r>
              <a:rPr lang="en-US" sz="2400" dirty="0"/>
              <a:t>                                                      ~ </a:t>
            </a:r>
            <a:r>
              <a:rPr lang="en-US" sz="2400" i="1" dirty="0"/>
              <a:t>120 million rods </a:t>
            </a:r>
            <a:r>
              <a:rPr lang="en-US" sz="2400" dirty="0"/>
              <a:t>(</a:t>
            </a:r>
            <a:r>
              <a:rPr lang="cs-CZ" sz="1800" dirty="0"/>
              <a:t>tyčinky,černobílé,92</a:t>
            </a:r>
            <a:r>
              <a:rPr lang="en-US" sz="2400" dirty="0"/>
              <a:t>)  </a:t>
            </a:r>
            <a:endParaRPr lang="cs-CZ" sz="2400" dirty="0"/>
          </a:p>
          <a:p>
            <a:pPr marL="0" indent="0">
              <a:buNone/>
            </a:pPr>
            <a:r>
              <a:rPr lang="cs-CZ" sz="2400" dirty="0"/>
              <a:t>                                                      </a:t>
            </a:r>
            <a:r>
              <a:rPr lang="en-US" sz="2400" dirty="0"/>
              <a:t>~ </a:t>
            </a:r>
            <a:r>
              <a:rPr lang="en-US" sz="2400" i="1" dirty="0"/>
              <a:t>6 million cones </a:t>
            </a:r>
            <a:r>
              <a:rPr lang="en-US" sz="2400" dirty="0"/>
              <a:t>(</a:t>
            </a:r>
            <a:r>
              <a:rPr lang="cs-CZ" sz="1800" dirty="0" err="1"/>
              <a:t>čípky,barevné</a:t>
            </a:r>
            <a:r>
              <a:rPr lang="cs-CZ" sz="1800" dirty="0"/>
              <a:t>, 4.6</a:t>
            </a:r>
            <a:r>
              <a:rPr lang="en-US" sz="2400" dirty="0"/>
              <a:t>)) </a:t>
            </a:r>
          </a:p>
          <a:p>
            <a:pPr marL="0" indent="0">
              <a:buNone/>
            </a:pPr>
            <a:r>
              <a:rPr lang="cs-CZ" sz="2400" dirty="0"/>
              <a:t>                                                      </a:t>
            </a:r>
            <a:r>
              <a:rPr lang="en-US" sz="2400" dirty="0"/>
              <a:t>Each human optic nerve contains </a:t>
            </a:r>
            <a:endParaRPr lang="cs-CZ" sz="2400" dirty="0"/>
          </a:p>
          <a:p>
            <a:pPr marL="0" indent="0">
              <a:buNone/>
            </a:pPr>
            <a:r>
              <a:rPr lang="cs-CZ" sz="2400" i="1" dirty="0"/>
              <a:t>                                                      </a:t>
            </a:r>
            <a:r>
              <a:rPr lang="en-US" sz="2400" i="1" dirty="0"/>
              <a:t>~ 770,000 - 1.7 million nerve fibers </a:t>
            </a:r>
            <a:endParaRPr lang="en-US" sz="2400" dirty="0"/>
          </a:p>
        </p:txBody>
      </p:sp>
      <p:pic>
        <p:nvPicPr>
          <p:cNvPr id="4" name="Picture 3">
            <a:extLst>
              <a:ext uri="{FF2B5EF4-FFF2-40B4-BE49-F238E27FC236}">
                <a16:creationId xmlns:a16="http://schemas.microsoft.com/office/drawing/2014/main" id="{29FAB517-988B-A1EC-99D2-C5D2C1E4D9CD}"/>
              </a:ext>
            </a:extLst>
          </p:cNvPr>
          <p:cNvPicPr>
            <a:picLocks noChangeAspect="1"/>
          </p:cNvPicPr>
          <p:nvPr/>
        </p:nvPicPr>
        <p:blipFill>
          <a:blip r:embed="rId4"/>
          <a:stretch>
            <a:fillRect/>
          </a:stretch>
        </p:blipFill>
        <p:spPr>
          <a:xfrm>
            <a:off x="47531" y="3017395"/>
            <a:ext cx="4323133" cy="3369275"/>
          </a:xfrm>
          <a:prstGeom prst="rect">
            <a:avLst/>
          </a:prstGeom>
        </p:spPr>
      </p:pic>
      <p:sp>
        <p:nvSpPr>
          <p:cNvPr id="5" name="Date Placeholder 4">
            <a:extLst>
              <a:ext uri="{FF2B5EF4-FFF2-40B4-BE49-F238E27FC236}">
                <a16:creationId xmlns:a16="http://schemas.microsoft.com/office/drawing/2014/main" id="{562DBDD9-630A-E7E7-984A-38247E66387A}"/>
              </a:ext>
            </a:extLst>
          </p:cNvPr>
          <p:cNvSpPr>
            <a:spLocks noGrp="1"/>
          </p:cNvSpPr>
          <p:nvPr>
            <p:ph type="dt" sz="half" idx="10"/>
          </p:nvPr>
        </p:nvSpPr>
        <p:spPr/>
        <p:txBody>
          <a:bodyPr/>
          <a:lstStyle/>
          <a:p>
            <a:r>
              <a:rPr lang="en-US"/>
              <a:t>NDBI021 User Preferences Lecture 1 - Peter Vojtáš</a:t>
            </a:r>
          </a:p>
        </p:txBody>
      </p:sp>
      <p:sp>
        <p:nvSpPr>
          <p:cNvPr id="6" name="Footer Placeholder 5">
            <a:extLst>
              <a:ext uri="{FF2B5EF4-FFF2-40B4-BE49-F238E27FC236}">
                <a16:creationId xmlns:a16="http://schemas.microsoft.com/office/drawing/2014/main" id="{54444D7F-D27C-922C-62E3-DB297A94EAFF}"/>
              </a:ext>
            </a:extLst>
          </p:cNvPr>
          <p:cNvSpPr>
            <a:spLocks noGrp="1"/>
          </p:cNvSpPr>
          <p:nvPr>
            <p:ph type="ftr" sz="quarter" idx="11"/>
          </p:nvPr>
        </p:nvSpPr>
        <p:spPr/>
        <p:txBody>
          <a:bodyPr/>
          <a:lstStyle/>
          <a:p>
            <a:r>
              <a:rPr lang="en-US"/>
              <a:t>Representation+</a:t>
            </a:r>
          </a:p>
        </p:txBody>
      </p:sp>
      <p:sp>
        <p:nvSpPr>
          <p:cNvPr id="7" name="Slide Number Placeholder 6">
            <a:extLst>
              <a:ext uri="{FF2B5EF4-FFF2-40B4-BE49-F238E27FC236}">
                <a16:creationId xmlns:a16="http://schemas.microsoft.com/office/drawing/2014/main" id="{C456A2C5-8722-0C52-F339-4DFCF8778A50}"/>
              </a:ext>
            </a:extLst>
          </p:cNvPr>
          <p:cNvSpPr>
            <a:spLocks noGrp="1"/>
          </p:cNvSpPr>
          <p:nvPr>
            <p:ph type="sldNum" sz="quarter" idx="12"/>
          </p:nvPr>
        </p:nvSpPr>
        <p:spPr/>
        <p:txBody>
          <a:bodyPr/>
          <a:lstStyle/>
          <a:p>
            <a:fld id="{B2A62470-334C-479A-877D-BA5595F99579}" type="slidenum">
              <a:rPr lang="en-US" smtClean="0"/>
              <a:t>33</a:t>
            </a:fld>
            <a:endParaRPr lang="en-US"/>
          </a:p>
        </p:txBody>
      </p:sp>
    </p:spTree>
    <p:extLst>
      <p:ext uri="{BB962C8B-B14F-4D97-AF65-F5344CB8AC3E}">
        <p14:creationId xmlns:p14="http://schemas.microsoft.com/office/powerpoint/2010/main" val="2097587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0FB8F1-1943-D021-CAA1-B9DA5CC496D8}"/>
              </a:ext>
            </a:extLst>
          </p:cNvPr>
          <p:cNvSpPr>
            <a:spLocks noGrp="1"/>
          </p:cNvSpPr>
          <p:nvPr>
            <p:ph type="dt" sz="half" idx="10"/>
          </p:nvPr>
        </p:nvSpPr>
        <p:spPr/>
        <p:txBody>
          <a:bodyPr/>
          <a:lstStyle/>
          <a:p>
            <a:r>
              <a:rPr lang="en-US"/>
              <a:t>NDBI021 User Preferences Lecture 1 - Peter Vojtáš</a:t>
            </a:r>
          </a:p>
        </p:txBody>
      </p:sp>
      <p:sp>
        <p:nvSpPr>
          <p:cNvPr id="3" name="Footer Placeholder 2">
            <a:extLst>
              <a:ext uri="{FF2B5EF4-FFF2-40B4-BE49-F238E27FC236}">
                <a16:creationId xmlns:a16="http://schemas.microsoft.com/office/drawing/2014/main" id="{F45D4E60-07D9-2DAE-63B2-07EE83D56400}"/>
              </a:ext>
            </a:extLst>
          </p:cNvPr>
          <p:cNvSpPr>
            <a:spLocks noGrp="1"/>
          </p:cNvSpPr>
          <p:nvPr>
            <p:ph type="ftr" sz="quarter" idx="11"/>
          </p:nvPr>
        </p:nvSpPr>
        <p:spPr/>
        <p:txBody>
          <a:bodyPr/>
          <a:lstStyle/>
          <a:p>
            <a:r>
              <a:rPr lang="en-US"/>
              <a:t>Representation+</a:t>
            </a:r>
          </a:p>
        </p:txBody>
      </p:sp>
      <p:sp>
        <p:nvSpPr>
          <p:cNvPr id="4" name="Slide Number Placeholder 3">
            <a:extLst>
              <a:ext uri="{FF2B5EF4-FFF2-40B4-BE49-F238E27FC236}">
                <a16:creationId xmlns:a16="http://schemas.microsoft.com/office/drawing/2014/main" id="{E426872C-C5E5-CDCF-D78B-126F90EB9850}"/>
              </a:ext>
            </a:extLst>
          </p:cNvPr>
          <p:cNvSpPr>
            <a:spLocks noGrp="1"/>
          </p:cNvSpPr>
          <p:nvPr>
            <p:ph type="sldNum" sz="quarter" idx="12"/>
          </p:nvPr>
        </p:nvSpPr>
        <p:spPr/>
        <p:txBody>
          <a:bodyPr/>
          <a:lstStyle/>
          <a:p>
            <a:fld id="{B2A62470-334C-479A-877D-BA5595F99579}" type="slidenum">
              <a:rPr lang="en-US" smtClean="0"/>
              <a:t>4</a:t>
            </a:fld>
            <a:endParaRPr lang="en-US"/>
          </a:p>
        </p:txBody>
      </p:sp>
      <p:pic>
        <p:nvPicPr>
          <p:cNvPr id="6" name="Picture 5">
            <a:hlinkClick r:id="rId2"/>
            <a:extLst>
              <a:ext uri="{FF2B5EF4-FFF2-40B4-BE49-F238E27FC236}">
                <a16:creationId xmlns:a16="http://schemas.microsoft.com/office/drawing/2014/main" id="{09D8DD0D-3C95-5B80-C3E2-8702728D50DF}"/>
              </a:ext>
            </a:extLst>
          </p:cNvPr>
          <p:cNvPicPr>
            <a:picLocks noChangeAspect="1"/>
          </p:cNvPicPr>
          <p:nvPr/>
        </p:nvPicPr>
        <p:blipFill>
          <a:blip r:embed="rId3"/>
          <a:stretch>
            <a:fillRect/>
          </a:stretch>
        </p:blipFill>
        <p:spPr>
          <a:xfrm>
            <a:off x="284264" y="2660665"/>
            <a:ext cx="4824632" cy="1082636"/>
          </a:xfrm>
          <a:prstGeom prst="rect">
            <a:avLst/>
          </a:prstGeom>
        </p:spPr>
      </p:pic>
      <p:pic>
        <p:nvPicPr>
          <p:cNvPr id="8" name="Picture 7">
            <a:hlinkClick r:id="rId4"/>
            <a:extLst>
              <a:ext uri="{FF2B5EF4-FFF2-40B4-BE49-F238E27FC236}">
                <a16:creationId xmlns:a16="http://schemas.microsoft.com/office/drawing/2014/main" id="{8C471D08-FBE2-D7ED-9DD8-CB02F50C60FA}"/>
              </a:ext>
            </a:extLst>
          </p:cNvPr>
          <p:cNvPicPr>
            <a:picLocks noChangeAspect="1"/>
          </p:cNvPicPr>
          <p:nvPr/>
        </p:nvPicPr>
        <p:blipFill>
          <a:blip r:embed="rId5"/>
          <a:stretch>
            <a:fillRect/>
          </a:stretch>
        </p:blipFill>
        <p:spPr>
          <a:xfrm>
            <a:off x="284264" y="1202650"/>
            <a:ext cx="4824632" cy="1047147"/>
          </a:xfrm>
          <a:prstGeom prst="rect">
            <a:avLst/>
          </a:prstGeom>
        </p:spPr>
      </p:pic>
      <p:sp>
        <p:nvSpPr>
          <p:cNvPr id="9" name="Title 1">
            <a:extLst>
              <a:ext uri="{FF2B5EF4-FFF2-40B4-BE49-F238E27FC236}">
                <a16:creationId xmlns:a16="http://schemas.microsoft.com/office/drawing/2014/main" id="{E37DBA72-B5A4-81ED-5A12-3CB4C4E99194}"/>
              </a:ext>
            </a:extLst>
          </p:cNvPr>
          <p:cNvSpPr txBox="1">
            <a:spLocks/>
          </p:cNvSpPr>
          <p:nvPr/>
        </p:nvSpPr>
        <p:spPr>
          <a:xfrm>
            <a:off x="628650" y="369117"/>
            <a:ext cx="7886700" cy="6459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Setting goals and achieving them</a:t>
            </a:r>
          </a:p>
        </p:txBody>
      </p:sp>
      <p:pic>
        <p:nvPicPr>
          <p:cNvPr id="11" name="Picture 10">
            <a:extLst>
              <a:ext uri="{FF2B5EF4-FFF2-40B4-BE49-F238E27FC236}">
                <a16:creationId xmlns:a16="http://schemas.microsoft.com/office/drawing/2014/main" id="{1C5EF893-26B3-8A86-D867-C6C38449D98B}"/>
              </a:ext>
            </a:extLst>
          </p:cNvPr>
          <p:cNvPicPr>
            <a:picLocks noChangeAspect="1"/>
          </p:cNvPicPr>
          <p:nvPr/>
        </p:nvPicPr>
        <p:blipFill>
          <a:blip r:embed="rId6"/>
          <a:stretch>
            <a:fillRect/>
          </a:stretch>
        </p:blipFill>
        <p:spPr>
          <a:xfrm>
            <a:off x="5182228" y="897622"/>
            <a:ext cx="3961772" cy="5458729"/>
          </a:xfrm>
          <a:prstGeom prst="rect">
            <a:avLst/>
          </a:prstGeom>
        </p:spPr>
      </p:pic>
      <p:sp>
        <p:nvSpPr>
          <p:cNvPr id="12" name="TextBox 11">
            <a:extLst>
              <a:ext uri="{FF2B5EF4-FFF2-40B4-BE49-F238E27FC236}">
                <a16:creationId xmlns:a16="http://schemas.microsoft.com/office/drawing/2014/main" id="{0897B1FB-2CDE-4F68-04D0-5AF66EF44028}"/>
              </a:ext>
            </a:extLst>
          </p:cNvPr>
          <p:cNvSpPr txBox="1"/>
          <p:nvPr/>
        </p:nvSpPr>
        <p:spPr>
          <a:xfrm>
            <a:off x="351813" y="4085439"/>
            <a:ext cx="4744119" cy="2031325"/>
          </a:xfrm>
          <a:prstGeom prst="rect">
            <a:avLst/>
          </a:prstGeom>
          <a:noFill/>
        </p:spPr>
        <p:txBody>
          <a:bodyPr wrap="none" rtlCol="0">
            <a:spAutoFit/>
          </a:bodyPr>
          <a:lstStyle/>
          <a:p>
            <a:r>
              <a:rPr lang="en-US" dirty="0"/>
              <a:t>Goals of customer  x goals of seller ?</a:t>
            </a:r>
          </a:p>
          <a:p>
            <a:endParaRPr lang="en-US" dirty="0"/>
          </a:p>
          <a:p>
            <a:r>
              <a:rPr lang="en-US" dirty="0"/>
              <a:t>Does customer know what he/she is looking for?</a:t>
            </a:r>
          </a:p>
          <a:p>
            <a:endParaRPr lang="en-US" dirty="0"/>
          </a:p>
          <a:p>
            <a:r>
              <a:rPr lang="en-US" dirty="0"/>
              <a:t>What are goals of seller/producer?</a:t>
            </a:r>
          </a:p>
          <a:p>
            <a:endParaRPr lang="en-US" dirty="0"/>
          </a:p>
          <a:p>
            <a:r>
              <a:rPr lang="en-US" dirty="0"/>
              <a:t>Is a win-win strategy possible?</a:t>
            </a:r>
          </a:p>
        </p:txBody>
      </p:sp>
    </p:spTree>
    <p:extLst>
      <p:ext uri="{BB962C8B-B14F-4D97-AF65-F5344CB8AC3E}">
        <p14:creationId xmlns:p14="http://schemas.microsoft.com/office/powerpoint/2010/main" val="178386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1F43E5-5D87-30A3-7432-155AE885FD41}"/>
              </a:ext>
            </a:extLst>
          </p:cNvPr>
          <p:cNvSpPr>
            <a:spLocks noGrp="1"/>
          </p:cNvSpPr>
          <p:nvPr>
            <p:ph type="dt" sz="half" idx="10"/>
          </p:nvPr>
        </p:nvSpPr>
        <p:spPr/>
        <p:txBody>
          <a:bodyPr/>
          <a:lstStyle/>
          <a:p>
            <a:r>
              <a:rPr lang="en-US"/>
              <a:t>NDBI021 User Preferences Lecture 1 - Peter Vojtáš</a:t>
            </a:r>
          </a:p>
        </p:txBody>
      </p:sp>
      <p:sp>
        <p:nvSpPr>
          <p:cNvPr id="3" name="Footer Placeholder 2">
            <a:extLst>
              <a:ext uri="{FF2B5EF4-FFF2-40B4-BE49-F238E27FC236}">
                <a16:creationId xmlns:a16="http://schemas.microsoft.com/office/drawing/2014/main" id="{020A33AB-C8F7-A4D2-0849-331114A0449B}"/>
              </a:ext>
            </a:extLst>
          </p:cNvPr>
          <p:cNvSpPr>
            <a:spLocks noGrp="1"/>
          </p:cNvSpPr>
          <p:nvPr>
            <p:ph type="ftr" sz="quarter" idx="11"/>
          </p:nvPr>
        </p:nvSpPr>
        <p:spPr/>
        <p:txBody>
          <a:bodyPr/>
          <a:lstStyle/>
          <a:p>
            <a:r>
              <a:rPr lang="en-US"/>
              <a:t>Representation+</a:t>
            </a:r>
          </a:p>
        </p:txBody>
      </p:sp>
      <p:sp>
        <p:nvSpPr>
          <p:cNvPr id="4" name="Slide Number Placeholder 3">
            <a:extLst>
              <a:ext uri="{FF2B5EF4-FFF2-40B4-BE49-F238E27FC236}">
                <a16:creationId xmlns:a16="http://schemas.microsoft.com/office/drawing/2014/main" id="{27FF4D95-95D1-FE0B-0481-3C9B8AAE32D7}"/>
              </a:ext>
            </a:extLst>
          </p:cNvPr>
          <p:cNvSpPr>
            <a:spLocks noGrp="1"/>
          </p:cNvSpPr>
          <p:nvPr>
            <p:ph type="sldNum" sz="quarter" idx="12"/>
          </p:nvPr>
        </p:nvSpPr>
        <p:spPr/>
        <p:txBody>
          <a:bodyPr/>
          <a:lstStyle/>
          <a:p>
            <a:fld id="{B2A62470-334C-479A-877D-BA5595F99579}" type="slidenum">
              <a:rPr lang="en-US" smtClean="0"/>
              <a:t>5</a:t>
            </a:fld>
            <a:endParaRPr lang="en-US"/>
          </a:p>
        </p:txBody>
      </p:sp>
      <p:sp>
        <p:nvSpPr>
          <p:cNvPr id="5" name="TextBox 4">
            <a:extLst>
              <a:ext uri="{FF2B5EF4-FFF2-40B4-BE49-F238E27FC236}">
                <a16:creationId xmlns:a16="http://schemas.microsoft.com/office/drawing/2014/main" id="{D73421EB-6030-B200-DB38-E61579E08F43}"/>
              </a:ext>
            </a:extLst>
          </p:cNvPr>
          <p:cNvSpPr txBox="1"/>
          <p:nvPr/>
        </p:nvSpPr>
        <p:spPr>
          <a:xfrm>
            <a:off x="815130" y="3672065"/>
            <a:ext cx="7365534" cy="369332"/>
          </a:xfrm>
          <a:prstGeom prst="rect">
            <a:avLst/>
          </a:prstGeom>
          <a:noFill/>
        </p:spPr>
        <p:txBody>
          <a:bodyPr wrap="square" rtlCol="0">
            <a:spAutoFit/>
          </a:bodyPr>
          <a:lstStyle/>
          <a:p>
            <a:r>
              <a:rPr lang="en-US" dirty="0"/>
              <a:t>Real world                  challenge, goal         real world process         outcome</a:t>
            </a:r>
          </a:p>
        </p:txBody>
      </p:sp>
      <p:sp>
        <p:nvSpPr>
          <p:cNvPr id="6" name="TextBox 5">
            <a:extLst>
              <a:ext uri="{FF2B5EF4-FFF2-40B4-BE49-F238E27FC236}">
                <a16:creationId xmlns:a16="http://schemas.microsoft.com/office/drawing/2014/main" id="{B3362E63-A7D4-D0F5-4ED9-D9342F2480F5}"/>
              </a:ext>
            </a:extLst>
          </p:cNvPr>
          <p:cNvSpPr txBox="1"/>
          <p:nvPr/>
        </p:nvSpPr>
        <p:spPr>
          <a:xfrm>
            <a:off x="815130" y="1662421"/>
            <a:ext cx="7365534" cy="369332"/>
          </a:xfrm>
          <a:prstGeom prst="rect">
            <a:avLst/>
          </a:prstGeom>
          <a:noFill/>
        </p:spPr>
        <p:txBody>
          <a:bodyPr wrap="square" rtlCol="0">
            <a:spAutoFit/>
          </a:bodyPr>
          <a:lstStyle/>
          <a:p>
            <a:r>
              <a:rPr lang="en-US" dirty="0"/>
              <a:t>My expectations      challenge, goal              my expectations             outcome</a:t>
            </a:r>
          </a:p>
        </p:txBody>
      </p:sp>
      <p:sp>
        <p:nvSpPr>
          <p:cNvPr id="7" name="TextBox 6">
            <a:extLst>
              <a:ext uri="{FF2B5EF4-FFF2-40B4-BE49-F238E27FC236}">
                <a16:creationId xmlns:a16="http://schemas.microsoft.com/office/drawing/2014/main" id="{8DAF5CD2-F8A0-1413-FC87-781C11EBA2A2}"/>
              </a:ext>
            </a:extLst>
          </p:cNvPr>
          <p:cNvSpPr txBox="1"/>
          <p:nvPr/>
        </p:nvSpPr>
        <p:spPr>
          <a:xfrm>
            <a:off x="824917" y="5477098"/>
            <a:ext cx="7365534" cy="369332"/>
          </a:xfrm>
          <a:prstGeom prst="rect">
            <a:avLst/>
          </a:prstGeom>
          <a:noFill/>
        </p:spPr>
        <p:txBody>
          <a:bodyPr wrap="square" rtlCol="0">
            <a:spAutoFit/>
          </a:bodyPr>
          <a:lstStyle/>
          <a:p>
            <a:r>
              <a:rPr lang="en-US" dirty="0"/>
              <a:t>IT model                     challenge, goal                 my action                    outcome</a:t>
            </a:r>
          </a:p>
        </p:txBody>
      </p:sp>
      <p:cxnSp>
        <p:nvCxnSpPr>
          <p:cNvPr id="9" name="Straight Arrow Connector 8">
            <a:extLst>
              <a:ext uri="{FF2B5EF4-FFF2-40B4-BE49-F238E27FC236}">
                <a16:creationId xmlns:a16="http://schemas.microsoft.com/office/drawing/2014/main" id="{FE251688-8926-E824-0A12-D69DDB6EEE28}"/>
              </a:ext>
            </a:extLst>
          </p:cNvPr>
          <p:cNvCxnSpPr/>
          <p:nvPr/>
        </p:nvCxnSpPr>
        <p:spPr>
          <a:xfrm>
            <a:off x="3624044" y="2031753"/>
            <a:ext cx="0" cy="1640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EE3F45A-7C04-5715-B254-EFB8B7101CFF}"/>
              </a:ext>
            </a:extLst>
          </p:cNvPr>
          <p:cNvCxnSpPr>
            <a:cxnSpLocks/>
          </p:cNvCxnSpPr>
          <p:nvPr/>
        </p:nvCxnSpPr>
        <p:spPr>
          <a:xfrm flipV="1">
            <a:off x="7486650" y="2031753"/>
            <a:ext cx="0" cy="1640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CC07984-BD5B-CF9B-D8A7-4B2BEFE189DF}"/>
              </a:ext>
            </a:extLst>
          </p:cNvPr>
          <p:cNvCxnSpPr/>
          <p:nvPr/>
        </p:nvCxnSpPr>
        <p:spPr>
          <a:xfrm>
            <a:off x="3625442" y="3971010"/>
            <a:ext cx="0" cy="1640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855BE69-3179-F53C-688F-63201F354B24}"/>
              </a:ext>
            </a:extLst>
          </p:cNvPr>
          <p:cNvCxnSpPr>
            <a:cxnSpLocks/>
          </p:cNvCxnSpPr>
          <p:nvPr/>
        </p:nvCxnSpPr>
        <p:spPr>
          <a:xfrm flipV="1">
            <a:off x="7479659" y="3987788"/>
            <a:ext cx="0" cy="1640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28E00FC-48A7-3A83-E664-268A89F23F14}"/>
              </a:ext>
            </a:extLst>
          </p:cNvPr>
          <p:cNvSpPr txBox="1">
            <a:spLocks/>
          </p:cNvSpPr>
          <p:nvPr/>
        </p:nvSpPr>
        <p:spPr>
          <a:xfrm>
            <a:off x="628650" y="165890"/>
            <a:ext cx="7886700" cy="98661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Expectations and reality – basis for a formal model</a:t>
            </a:r>
          </a:p>
          <a:p>
            <a:pPr algn="ctr"/>
            <a:r>
              <a:rPr lang="en-US" sz="3200" dirty="0"/>
              <a:t>Challenge-Response Framework in lecture No. 4</a:t>
            </a:r>
          </a:p>
        </p:txBody>
      </p:sp>
    </p:spTree>
    <p:extLst>
      <p:ext uri="{BB962C8B-B14F-4D97-AF65-F5344CB8AC3E}">
        <p14:creationId xmlns:p14="http://schemas.microsoft.com/office/powerpoint/2010/main" val="81737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02CE6A-A9CB-8A35-9008-70D62E08ABAD}"/>
              </a:ext>
            </a:extLst>
          </p:cNvPr>
          <p:cNvSpPr>
            <a:spLocks noGrp="1"/>
          </p:cNvSpPr>
          <p:nvPr>
            <p:ph type="dt" sz="half" idx="10"/>
          </p:nvPr>
        </p:nvSpPr>
        <p:spPr/>
        <p:txBody>
          <a:bodyPr/>
          <a:lstStyle/>
          <a:p>
            <a:r>
              <a:rPr lang="en-US"/>
              <a:t>NDBI021 User Preferences Lecture 1 - Peter Vojtáš</a:t>
            </a:r>
          </a:p>
        </p:txBody>
      </p:sp>
      <p:sp>
        <p:nvSpPr>
          <p:cNvPr id="3" name="Footer Placeholder 2">
            <a:extLst>
              <a:ext uri="{FF2B5EF4-FFF2-40B4-BE49-F238E27FC236}">
                <a16:creationId xmlns:a16="http://schemas.microsoft.com/office/drawing/2014/main" id="{FDC8846B-6DCC-EC9A-963A-3D01B74905B4}"/>
              </a:ext>
            </a:extLst>
          </p:cNvPr>
          <p:cNvSpPr>
            <a:spLocks noGrp="1"/>
          </p:cNvSpPr>
          <p:nvPr>
            <p:ph type="ftr" sz="quarter" idx="11"/>
          </p:nvPr>
        </p:nvSpPr>
        <p:spPr/>
        <p:txBody>
          <a:bodyPr/>
          <a:lstStyle/>
          <a:p>
            <a:r>
              <a:rPr lang="en-US"/>
              <a:t>Representation+</a:t>
            </a:r>
          </a:p>
        </p:txBody>
      </p:sp>
      <p:sp>
        <p:nvSpPr>
          <p:cNvPr id="4" name="Slide Number Placeholder 3">
            <a:extLst>
              <a:ext uri="{FF2B5EF4-FFF2-40B4-BE49-F238E27FC236}">
                <a16:creationId xmlns:a16="http://schemas.microsoft.com/office/drawing/2014/main" id="{EA0C7448-2803-8541-EA7C-9CF89980FFD5}"/>
              </a:ext>
            </a:extLst>
          </p:cNvPr>
          <p:cNvSpPr>
            <a:spLocks noGrp="1"/>
          </p:cNvSpPr>
          <p:nvPr>
            <p:ph type="sldNum" sz="quarter" idx="12"/>
          </p:nvPr>
        </p:nvSpPr>
        <p:spPr/>
        <p:txBody>
          <a:bodyPr/>
          <a:lstStyle/>
          <a:p>
            <a:fld id="{B2A62470-334C-479A-877D-BA5595F99579}" type="slidenum">
              <a:rPr lang="en-US" smtClean="0"/>
              <a:t>6</a:t>
            </a:fld>
            <a:endParaRPr lang="en-US"/>
          </a:p>
        </p:txBody>
      </p:sp>
      <p:sp>
        <p:nvSpPr>
          <p:cNvPr id="5" name="TextBox 4">
            <a:extLst>
              <a:ext uri="{FF2B5EF4-FFF2-40B4-BE49-F238E27FC236}">
                <a16:creationId xmlns:a16="http://schemas.microsoft.com/office/drawing/2014/main" id="{3C3919F9-B525-FE6E-7FA1-5352785A8904}"/>
              </a:ext>
            </a:extLst>
          </p:cNvPr>
          <p:cNvSpPr txBox="1"/>
          <p:nvPr/>
        </p:nvSpPr>
        <p:spPr>
          <a:xfrm rot="5400000">
            <a:off x="2427140" y="3497423"/>
            <a:ext cx="4276492" cy="1200329"/>
          </a:xfrm>
          <a:prstGeom prst="rect">
            <a:avLst/>
          </a:prstGeom>
          <a:solidFill>
            <a:srgbClr val="FFFF00"/>
          </a:solidFill>
          <a:ln>
            <a:solidFill>
              <a:schemeClr val="tx1"/>
            </a:solidFill>
          </a:ln>
        </p:spPr>
        <p:txBody>
          <a:bodyPr wrap="none" rtlCol="0">
            <a:spAutoFit/>
          </a:bodyPr>
          <a:lstStyle/>
          <a:p>
            <a:r>
              <a:rPr lang="en-US" b="1" dirty="0"/>
              <a:t>To be able to construct, implement, deploy</a:t>
            </a:r>
          </a:p>
          <a:p>
            <a:r>
              <a:rPr lang="en-US" dirty="0"/>
              <a:t>Deep in at least one programming language</a:t>
            </a:r>
          </a:p>
          <a:p>
            <a:r>
              <a:rPr lang="en-US" dirty="0"/>
              <a:t>Deep in at least one system </a:t>
            </a:r>
          </a:p>
          <a:p>
            <a:r>
              <a:rPr lang="en-US" dirty="0"/>
              <a:t>Deep in at least one IT discipline</a:t>
            </a:r>
          </a:p>
        </p:txBody>
      </p:sp>
      <p:sp>
        <p:nvSpPr>
          <p:cNvPr id="6" name="TextBox 5">
            <a:extLst>
              <a:ext uri="{FF2B5EF4-FFF2-40B4-BE49-F238E27FC236}">
                <a16:creationId xmlns:a16="http://schemas.microsoft.com/office/drawing/2014/main" id="{16542785-8547-E405-CDDE-F58F782E82FE}"/>
              </a:ext>
            </a:extLst>
          </p:cNvPr>
          <p:cNvSpPr txBox="1"/>
          <p:nvPr/>
        </p:nvSpPr>
        <p:spPr>
          <a:xfrm>
            <a:off x="188560" y="1025920"/>
            <a:ext cx="8780545" cy="923330"/>
          </a:xfrm>
          <a:prstGeom prst="rect">
            <a:avLst/>
          </a:prstGeom>
          <a:solidFill>
            <a:srgbClr val="FFFF00"/>
          </a:solidFill>
          <a:ln>
            <a:solidFill>
              <a:schemeClr val="tx1"/>
            </a:solidFill>
          </a:ln>
        </p:spPr>
        <p:txBody>
          <a:bodyPr wrap="none" rtlCol="0">
            <a:spAutoFit/>
          </a:bodyPr>
          <a:lstStyle/>
          <a:p>
            <a:pPr algn="ctr"/>
            <a:r>
              <a:rPr lang="en-US" dirty="0"/>
              <a:t>Broad knowledge – I know I am not expert in these – </a:t>
            </a:r>
            <a:r>
              <a:rPr lang="en-US" b="1" dirty="0"/>
              <a:t>to be able to ask and communicate</a:t>
            </a:r>
          </a:p>
          <a:p>
            <a:r>
              <a:rPr lang="en-US" dirty="0"/>
              <a:t>Law, economy, marketing                                             soft skills empathy communication skills </a:t>
            </a:r>
          </a:p>
          <a:p>
            <a:r>
              <a:rPr lang="en-US" dirty="0"/>
              <a:t>Management concepts, Domain knowledge        sociology, psychology, conflict management</a:t>
            </a:r>
          </a:p>
        </p:txBody>
      </p:sp>
      <p:sp>
        <p:nvSpPr>
          <p:cNvPr id="7" name="Title 1">
            <a:extLst>
              <a:ext uri="{FF2B5EF4-FFF2-40B4-BE49-F238E27FC236}">
                <a16:creationId xmlns:a16="http://schemas.microsoft.com/office/drawing/2014/main" id="{8C7B34FB-0B16-CB58-32E8-36FDF1622416}"/>
              </a:ext>
            </a:extLst>
          </p:cNvPr>
          <p:cNvSpPr txBox="1">
            <a:spLocks/>
          </p:cNvSpPr>
          <p:nvPr/>
        </p:nvSpPr>
        <p:spPr>
          <a:xfrm>
            <a:off x="343949" y="109058"/>
            <a:ext cx="8556770" cy="6459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T-shape education in IT, do we need psychology,…?</a:t>
            </a:r>
          </a:p>
        </p:txBody>
      </p:sp>
      <p:sp>
        <p:nvSpPr>
          <p:cNvPr id="8" name="TextBox 7">
            <a:extLst>
              <a:ext uri="{FF2B5EF4-FFF2-40B4-BE49-F238E27FC236}">
                <a16:creationId xmlns:a16="http://schemas.microsoft.com/office/drawing/2014/main" id="{A12D6BC2-5161-DF4D-9894-6D6065A95DE3}"/>
              </a:ext>
            </a:extLst>
          </p:cNvPr>
          <p:cNvSpPr txBox="1"/>
          <p:nvPr/>
        </p:nvSpPr>
        <p:spPr>
          <a:xfrm>
            <a:off x="251670" y="2348917"/>
            <a:ext cx="3665989" cy="3970318"/>
          </a:xfrm>
          <a:prstGeom prst="rect">
            <a:avLst/>
          </a:prstGeom>
          <a:noFill/>
        </p:spPr>
        <p:txBody>
          <a:bodyPr wrap="square" rtlCol="0">
            <a:spAutoFit/>
          </a:bodyPr>
          <a:lstStyle/>
          <a:p>
            <a:r>
              <a:rPr lang="en-US" dirty="0"/>
              <a:t>IT - more and more about the people </a:t>
            </a:r>
          </a:p>
          <a:p>
            <a:r>
              <a:rPr lang="en-US" dirty="0"/>
              <a:t>and for the people</a:t>
            </a:r>
          </a:p>
          <a:p>
            <a:endParaRPr lang="en-US" dirty="0"/>
          </a:p>
          <a:p>
            <a:r>
              <a:rPr lang="en-US" dirty="0"/>
              <a:t>Quality</a:t>
            </a:r>
            <a:r>
              <a:rPr lang="cs-CZ" dirty="0"/>
              <a:t> –</a:t>
            </a:r>
            <a:r>
              <a:rPr lang="en-US" dirty="0"/>
              <a:t> natural language (good, </a:t>
            </a:r>
            <a:r>
              <a:rPr lang="en-US" dirty="0">
                <a:hlinkClick r:id="rId2" action="ppaction://hlinkfile"/>
              </a:rPr>
              <a:t>better</a:t>
            </a:r>
            <a:r>
              <a:rPr lang="en-US" dirty="0"/>
              <a:t>, </a:t>
            </a:r>
            <a:r>
              <a:rPr lang="en-US" dirty="0">
                <a:hlinkClick r:id="rId3" action="ppaction://hlinkfile"/>
              </a:rPr>
              <a:t>best</a:t>
            </a:r>
            <a:r>
              <a:rPr lang="en-US" dirty="0"/>
              <a:t>, bad, worse, worst) - linear</a:t>
            </a:r>
          </a:p>
          <a:p>
            <a:endParaRPr lang="en-US" dirty="0"/>
          </a:p>
          <a:p>
            <a:r>
              <a:rPr lang="en-US" dirty="0"/>
              <a:t>we sense visual stimuli – e.g., depth and motion – step-wise, linear</a:t>
            </a:r>
          </a:p>
          <a:p>
            <a:endParaRPr lang="en-US" dirty="0"/>
          </a:p>
          <a:p>
            <a:r>
              <a:rPr lang="en-US" dirty="0"/>
              <a:t>psychology </a:t>
            </a:r>
            <a:r>
              <a:rPr lang="cs-CZ" dirty="0" err="1">
                <a:hlinkClick r:id="rId4"/>
              </a:rPr>
              <a:t>Likert</a:t>
            </a:r>
            <a:r>
              <a:rPr lang="en-US" dirty="0">
                <a:hlinkClick r:id="rId4"/>
              </a:rPr>
              <a:t>’s</a:t>
            </a:r>
            <a:r>
              <a:rPr lang="cs-CZ" dirty="0">
                <a:hlinkClick r:id="rId4"/>
              </a:rPr>
              <a:t> </a:t>
            </a:r>
            <a:r>
              <a:rPr lang="en-US" dirty="0">
                <a:hlinkClick r:id="rId4"/>
              </a:rPr>
              <a:t>scale</a:t>
            </a:r>
            <a:r>
              <a:rPr lang="en-US" dirty="0"/>
              <a:t>, also linear</a:t>
            </a:r>
          </a:p>
          <a:p>
            <a:endParaRPr lang="en-US" dirty="0"/>
          </a:p>
          <a:p>
            <a:r>
              <a:rPr lang="en-US" dirty="0"/>
              <a:t>we will </a:t>
            </a:r>
            <a:r>
              <a:rPr lang="en-US" b="1" dirty="0">
                <a:solidFill>
                  <a:srgbClr val="FF0000"/>
                </a:solidFill>
                <a:hlinkClick r:id="rId5" action="ppaction://hlinkfile"/>
              </a:rPr>
              <a:t>represent ordering by numbers</a:t>
            </a:r>
            <a:r>
              <a:rPr lang="en-US" b="1" dirty="0">
                <a:solidFill>
                  <a:srgbClr val="FF0000"/>
                </a:solidFill>
              </a:rPr>
              <a:t>  </a:t>
            </a:r>
            <a:endParaRPr lang="cs-CZ" b="1" dirty="0">
              <a:solidFill>
                <a:srgbClr val="FF0000"/>
              </a:solidFill>
            </a:endParaRPr>
          </a:p>
        </p:txBody>
      </p:sp>
      <p:pic>
        <p:nvPicPr>
          <p:cNvPr id="9" name="Picture 8">
            <a:extLst>
              <a:ext uri="{FF2B5EF4-FFF2-40B4-BE49-F238E27FC236}">
                <a16:creationId xmlns:a16="http://schemas.microsoft.com/office/drawing/2014/main" id="{5FEDFF81-439D-A507-549A-FE612C4A64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7660" y="2246412"/>
            <a:ext cx="2779169" cy="4165589"/>
          </a:xfrm>
          <a:prstGeom prst="rect">
            <a:avLst/>
          </a:prstGeom>
        </p:spPr>
      </p:pic>
    </p:spTree>
    <p:extLst>
      <p:ext uri="{BB962C8B-B14F-4D97-AF65-F5344CB8AC3E}">
        <p14:creationId xmlns:p14="http://schemas.microsoft.com/office/powerpoint/2010/main" val="193843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14CAD-4B3D-5D4C-0AA1-D42632FD26B3}"/>
              </a:ext>
            </a:extLst>
          </p:cNvPr>
          <p:cNvSpPr>
            <a:spLocks noGrp="1"/>
          </p:cNvSpPr>
          <p:nvPr>
            <p:ph idx="1"/>
          </p:nvPr>
        </p:nvSpPr>
        <p:spPr>
          <a:xfrm>
            <a:off x="628650" y="792278"/>
            <a:ext cx="7886700" cy="593190"/>
          </a:xfrm>
        </p:spPr>
        <p:txBody>
          <a:bodyPr/>
          <a:lstStyle/>
          <a:p>
            <a:r>
              <a:rPr lang="en-US" b="1" dirty="0">
                <a:hlinkClick r:id="rId2"/>
              </a:rPr>
              <a:t>Lean Startup Meets Design Thinking</a:t>
            </a:r>
            <a:endParaRPr lang="en-US" b="1" dirty="0"/>
          </a:p>
        </p:txBody>
      </p:sp>
      <p:sp>
        <p:nvSpPr>
          <p:cNvPr id="4" name="Date Placeholder 3">
            <a:extLst>
              <a:ext uri="{FF2B5EF4-FFF2-40B4-BE49-F238E27FC236}">
                <a16:creationId xmlns:a16="http://schemas.microsoft.com/office/drawing/2014/main" id="{FD3988EE-4468-2B1A-E145-A3F7C30B7FAC}"/>
              </a:ext>
            </a:extLst>
          </p:cNvPr>
          <p:cNvSpPr>
            <a:spLocks noGrp="1"/>
          </p:cNvSpPr>
          <p:nvPr>
            <p:ph type="dt" sz="half" idx="10"/>
          </p:nvPr>
        </p:nvSpPr>
        <p:spPr/>
        <p:txBody>
          <a:bodyPr/>
          <a:lstStyle/>
          <a:p>
            <a:r>
              <a:rPr lang="en-US"/>
              <a:t>NDBI021 User Preferences Lecture 1 - Peter Vojtáš</a:t>
            </a:r>
          </a:p>
        </p:txBody>
      </p:sp>
      <p:sp>
        <p:nvSpPr>
          <p:cNvPr id="5" name="Footer Placeholder 4">
            <a:extLst>
              <a:ext uri="{FF2B5EF4-FFF2-40B4-BE49-F238E27FC236}">
                <a16:creationId xmlns:a16="http://schemas.microsoft.com/office/drawing/2014/main" id="{14CFCE90-2ADA-310A-5C9D-D71FEE804452}"/>
              </a:ext>
            </a:extLst>
          </p:cNvPr>
          <p:cNvSpPr>
            <a:spLocks noGrp="1"/>
          </p:cNvSpPr>
          <p:nvPr>
            <p:ph type="ftr" sz="quarter" idx="11"/>
          </p:nvPr>
        </p:nvSpPr>
        <p:spPr/>
        <p:txBody>
          <a:bodyPr/>
          <a:lstStyle/>
          <a:p>
            <a:r>
              <a:rPr lang="en-US"/>
              <a:t>Representation+</a:t>
            </a:r>
          </a:p>
        </p:txBody>
      </p:sp>
      <p:sp>
        <p:nvSpPr>
          <p:cNvPr id="6" name="Slide Number Placeholder 5">
            <a:extLst>
              <a:ext uri="{FF2B5EF4-FFF2-40B4-BE49-F238E27FC236}">
                <a16:creationId xmlns:a16="http://schemas.microsoft.com/office/drawing/2014/main" id="{41425A17-4322-662E-5B2D-3DB9C721EC70}"/>
              </a:ext>
            </a:extLst>
          </p:cNvPr>
          <p:cNvSpPr>
            <a:spLocks noGrp="1"/>
          </p:cNvSpPr>
          <p:nvPr>
            <p:ph type="sldNum" sz="quarter" idx="12"/>
          </p:nvPr>
        </p:nvSpPr>
        <p:spPr/>
        <p:txBody>
          <a:bodyPr/>
          <a:lstStyle/>
          <a:p>
            <a:fld id="{B2A62470-334C-479A-877D-BA5595F99579}" type="slidenum">
              <a:rPr lang="en-US" smtClean="0"/>
              <a:t>7</a:t>
            </a:fld>
            <a:endParaRPr lang="en-US"/>
          </a:p>
        </p:txBody>
      </p:sp>
      <p:pic>
        <p:nvPicPr>
          <p:cNvPr id="8" name="Picture 7">
            <a:hlinkClick r:id="rId3"/>
            <a:extLst>
              <a:ext uri="{FF2B5EF4-FFF2-40B4-BE49-F238E27FC236}">
                <a16:creationId xmlns:a16="http://schemas.microsoft.com/office/drawing/2014/main" id="{452FBE18-FD26-CA57-9E17-F500E71BD0E1}"/>
              </a:ext>
            </a:extLst>
          </p:cNvPr>
          <p:cNvPicPr>
            <a:picLocks noChangeAspect="1"/>
          </p:cNvPicPr>
          <p:nvPr/>
        </p:nvPicPr>
        <p:blipFill>
          <a:blip r:embed="rId4"/>
          <a:stretch>
            <a:fillRect/>
          </a:stretch>
        </p:blipFill>
        <p:spPr>
          <a:xfrm>
            <a:off x="838509" y="1422737"/>
            <a:ext cx="1400175" cy="2085975"/>
          </a:xfrm>
          <a:prstGeom prst="rect">
            <a:avLst/>
          </a:prstGeom>
        </p:spPr>
      </p:pic>
      <p:pic>
        <p:nvPicPr>
          <p:cNvPr id="10" name="Picture 9">
            <a:hlinkClick r:id="rId5"/>
            <a:extLst>
              <a:ext uri="{FF2B5EF4-FFF2-40B4-BE49-F238E27FC236}">
                <a16:creationId xmlns:a16="http://schemas.microsoft.com/office/drawing/2014/main" id="{214019C2-6009-EE39-B764-22D9B92D3F71}"/>
              </a:ext>
            </a:extLst>
          </p:cNvPr>
          <p:cNvPicPr>
            <a:picLocks noChangeAspect="1"/>
          </p:cNvPicPr>
          <p:nvPr/>
        </p:nvPicPr>
        <p:blipFill>
          <a:blip r:embed="rId6"/>
          <a:stretch>
            <a:fillRect/>
          </a:stretch>
        </p:blipFill>
        <p:spPr>
          <a:xfrm>
            <a:off x="6396038" y="1422737"/>
            <a:ext cx="1388628" cy="2085975"/>
          </a:xfrm>
          <a:prstGeom prst="rect">
            <a:avLst/>
          </a:prstGeom>
        </p:spPr>
      </p:pic>
      <p:sp>
        <p:nvSpPr>
          <p:cNvPr id="7" name="Title 1">
            <a:extLst>
              <a:ext uri="{FF2B5EF4-FFF2-40B4-BE49-F238E27FC236}">
                <a16:creationId xmlns:a16="http://schemas.microsoft.com/office/drawing/2014/main" id="{020E5767-27D3-7A2D-5A97-1F4E19603960}"/>
              </a:ext>
            </a:extLst>
          </p:cNvPr>
          <p:cNvSpPr txBox="1">
            <a:spLocks/>
          </p:cNvSpPr>
          <p:nvPr/>
        </p:nvSpPr>
        <p:spPr>
          <a:xfrm>
            <a:off x="628650" y="109058"/>
            <a:ext cx="7886700" cy="6459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Software development methodologies</a:t>
            </a:r>
          </a:p>
        </p:txBody>
      </p:sp>
      <p:pic>
        <p:nvPicPr>
          <p:cNvPr id="9" name="Picture 8">
            <a:hlinkClick r:id="rId7"/>
            <a:extLst>
              <a:ext uri="{FF2B5EF4-FFF2-40B4-BE49-F238E27FC236}">
                <a16:creationId xmlns:a16="http://schemas.microsoft.com/office/drawing/2014/main" id="{CC63D14C-7225-A7AF-1B44-C46CB4C245B8}"/>
              </a:ext>
            </a:extLst>
          </p:cNvPr>
          <p:cNvPicPr>
            <a:picLocks noChangeAspect="1"/>
          </p:cNvPicPr>
          <p:nvPr/>
        </p:nvPicPr>
        <p:blipFill>
          <a:blip r:embed="rId8"/>
          <a:stretch>
            <a:fillRect/>
          </a:stretch>
        </p:blipFill>
        <p:spPr>
          <a:xfrm>
            <a:off x="2686050" y="1385468"/>
            <a:ext cx="3404749" cy="2140445"/>
          </a:xfrm>
          <a:prstGeom prst="rect">
            <a:avLst/>
          </a:prstGeom>
        </p:spPr>
      </p:pic>
      <p:pic>
        <p:nvPicPr>
          <p:cNvPr id="2" name="Picture 1" descr="RiesWaterfall.png">
            <a:extLst>
              <a:ext uri="{FF2B5EF4-FFF2-40B4-BE49-F238E27FC236}">
                <a16:creationId xmlns:a16="http://schemas.microsoft.com/office/drawing/2014/main" id="{A10411C7-844A-28EA-D206-AFDB52A01F0C}"/>
              </a:ext>
            </a:extLst>
          </p:cNvPr>
          <p:cNvPicPr>
            <a:picLocks noChangeAspect="1"/>
          </p:cNvPicPr>
          <p:nvPr/>
        </p:nvPicPr>
        <p:blipFill>
          <a:blip r:embed="rId9" cstate="print"/>
          <a:stretch>
            <a:fillRect/>
          </a:stretch>
        </p:blipFill>
        <p:spPr>
          <a:xfrm>
            <a:off x="196103" y="3763580"/>
            <a:ext cx="2585910" cy="1902839"/>
          </a:xfrm>
          <a:prstGeom prst="rect">
            <a:avLst/>
          </a:prstGeom>
        </p:spPr>
      </p:pic>
      <p:pic>
        <p:nvPicPr>
          <p:cNvPr id="11" name="Picture 10" descr="RiesAgile2.png">
            <a:extLst>
              <a:ext uri="{FF2B5EF4-FFF2-40B4-BE49-F238E27FC236}">
                <a16:creationId xmlns:a16="http://schemas.microsoft.com/office/drawing/2014/main" id="{77A3D4B0-3780-C7DC-4AA4-71AC40688CF2}"/>
              </a:ext>
            </a:extLst>
          </p:cNvPr>
          <p:cNvPicPr>
            <a:picLocks noChangeAspect="1"/>
          </p:cNvPicPr>
          <p:nvPr/>
        </p:nvPicPr>
        <p:blipFill>
          <a:blip r:embed="rId10" cstate="print"/>
          <a:stretch>
            <a:fillRect/>
          </a:stretch>
        </p:blipFill>
        <p:spPr>
          <a:xfrm>
            <a:off x="2927177" y="3763580"/>
            <a:ext cx="2585910" cy="1926198"/>
          </a:xfrm>
          <a:prstGeom prst="rect">
            <a:avLst/>
          </a:prstGeom>
        </p:spPr>
      </p:pic>
      <p:pic>
        <p:nvPicPr>
          <p:cNvPr id="13" name="Picture 12" descr="RiesLeanMethod2.png">
            <a:hlinkClick r:id="rId11"/>
            <a:extLst>
              <a:ext uri="{FF2B5EF4-FFF2-40B4-BE49-F238E27FC236}">
                <a16:creationId xmlns:a16="http://schemas.microsoft.com/office/drawing/2014/main" id="{FCB78530-FB84-2FBC-2234-89E92A912E27}"/>
              </a:ext>
            </a:extLst>
          </p:cNvPr>
          <p:cNvPicPr>
            <a:picLocks noChangeAspect="1"/>
          </p:cNvPicPr>
          <p:nvPr/>
        </p:nvPicPr>
        <p:blipFill>
          <a:blip r:embed="rId12" cstate="print"/>
          <a:stretch>
            <a:fillRect/>
          </a:stretch>
        </p:blipFill>
        <p:spPr>
          <a:xfrm>
            <a:off x="5699346" y="3763580"/>
            <a:ext cx="2585911" cy="1920029"/>
          </a:xfrm>
          <a:prstGeom prst="rect">
            <a:avLst/>
          </a:prstGeom>
        </p:spPr>
      </p:pic>
    </p:spTree>
    <p:extLst>
      <p:ext uri="{BB962C8B-B14F-4D97-AF65-F5344CB8AC3E}">
        <p14:creationId xmlns:p14="http://schemas.microsoft.com/office/powerpoint/2010/main" val="363319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B8D6D3-60CA-3C8A-94C0-BD8753B5F193}"/>
              </a:ext>
            </a:extLst>
          </p:cNvPr>
          <p:cNvSpPr>
            <a:spLocks noGrp="1"/>
          </p:cNvSpPr>
          <p:nvPr>
            <p:ph type="dt" sz="half" idx="10"/>
          </p:nvPr>
        </p:nvSpPr>
        <p:spPr/>
        <p:txBody>
          <a:bodyPr/>
          <a:lstStyle/>
          <a:p>
            <a:r>
              <a:rPr lang="en-US"/>
              <a:t>NDBI021 User Preferences Lecture 1 - Peter Vojtáš</a:t>
            </a:r>
          </a:p>
        </p:txBody>
      </p:sp>
      <p:sp>
        <p:nvSpPr>
          <p:cNvPr id="3" name="Footer Placeholder 2">
            <a:extLst>
              <a:ext uri="{FF2B5EF4-FFF2-40B4-BE49-F238E27FC236}">
                <a16:creationId xmlns:a16="http://schemas.microsoft.com/office/drawing/2014/main" id="{9BE6B4D9-99F4-8C52-D04A-75FC890F4090}"/>
              </a:ext>
            </a:extLst>
          </p:cNvPr>
          <p:cNvSpPr>
            <a:spLocks noGrp="1"/>
          </p:cNvSpPr>
          <p:nvPr>
            <p:ph type="ftr" sz="quarter" idx="11"/>
          </p:nvPr>
        </p:nvSpPr>
        <p:spPr/>
        <p:txBody>
          <a:bodyPr/>
          <a:lstStyle/>
          <a:p>
            <a:r>
              <a:rPr lang="en-US"/>
              <a:t>Representation+</a:t>
            </a:r>
          </a:p>
        </p:txBody>
      </p:sp>
      <p:sp>
        <p:nvSpPr>
          <p:cNvPr id="4" name="Slide Number Placeholder 3">
            <a:extLst>
              <a:ext uri="{FF2B5EF4-FFF2-40B4-BE49-F238E27FC236}">
                <a16:creationId xmlns:a16="http://schemas.microsoft.com/office/drawing/2014/main" id="{5F2DEDA3-7101-8DD0-387B-399D7D0EEF4D}"/>
              </a:ext>
            </a:extLst>
          </p:cNvPr>
          <p:cNvSpPr>
            <a:spLocks noGrp="1"/>
          </p:cNvSpPr>
          <p:nvPr>
            <p:ph type="sldNum" sz="quarter" idx="12"/>
          </p:nvPr>
        </p:nvSpPr>
        <p:spPr/>
        <p:txBody>
          <a:bodyPr/>
          <a:lstStyle/>
          <a:p>
            <a:fld id="{B2A62470-334C-479A-877D-BA5595F99579}" type="slidenum">
              <a:rPr lang="en-US" smtClean="0"/>
              <a:t>8</a:t>
            </a:fld>
            <a:endParaRPr lang="en-US"/>
          </a:p>
        </p:txBody>
      </p:sp>
      <p:sp>
        <p:nvSpPr>
          <p:cNvPr id="5" name="Title 1">
            <a:extLst>
              <a:ext uri="{FF2B5EF4-FFF2-40B4-BE49-F238E27FC236}">
                <a16:creationId xmlns:a16="http://schemas.microsoft.com/office/drawing/2014/main" id="{D471D280-405B-2604-D94D-A83074B74FC3}"/>
              </a:ext>
            </a:extLst>
          </p:cNvPr>
          <p:cNvSpPr txBox="1">
            <a:spLocks/>
          </p:cNvSpPr>
          <p:nvPr/>
        </p:nvSpPr>
        <p:spPr>
          <a:xfrm>
            <a:off x="228600" y="24738"/>
            <a:ext cx="8610600" cy="8896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t>Decathlon commeasurable, geometry, mockup </a:t>
            </a:r>
          </a:p>
          <a:p>
            <a:pPr algn="ctr"/>
            <a:r>
              <a:rPr lang="en-US" sz="3500" dirty="0">
                <a:sym typeface="Wingdings" panose="05000000000000000000" pitchFamily="2" charset="2"/>
              </a:rPr>
              <a:t> short NSWI166 </a:t>
            </a:r>
            <a:r>
              <a:rPr lang="en-US" sz="3500" dirty="0">
                <a:sym typeface="Wingdings" panose="05000000000000000000" pitchFamily="2" charset="2"/>
                <a:hlinkClick r:id="rId2" action="ppaction://hlinkpres?slideindex=1&amp;slidetitle="/>
              </a:rPr>
              <a:t>repetition</a:t>
            </a:r>
            <a:endParaRPr lang="en-US" sz="3500" dirty="0"/>
          </a:p>
        </p:txBody>
      </p:sp>
      <p:pic>
        <p:nvPicPr>
          <p:cNvPr id="6" name="Picture 5">
            <a:extLst>
              <a:ext uri="{FF2B5EF4-FFF2-40B4-BE49-F238E27FC236}">
                <a16:creationId xmlns:a16="http://schemas.microsoft.com/office/drawing/2014/main" id="{6F04FE30-0E93-1309-FFC1-06E367A9DF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914400"/>
            <a:ext cx="4302929" cy="2649222"/>
          </a:xfrm>
          <a:prstGeom prst="rect">
            <a:avLst/>
          </a:prstGeom>
        </p:spPr>
      </p:pic>
      <p:pic>
        <p:nvPicPr>
          <p:cNvPr id="7" name="Picture 6">
            <a:extLst>
              <a:ext uri="{FF2B5EF4-FFF2-40B4-BE49-F238E27FC236}">
                <a16:creationId xmlns:a16="http://schemas.microsoft.com/office/drawing/2014/main" id="{5E3B6B9B-9540-B995-230D-92EDCB5D78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0128" y="914400"/>
            <a:ext cx="3839162" cy="2649222"/>
          </a:xfrm>
          <a:prstGeom prst="rect">
            <a:avLst/>
          </a:prstGeom>
        </p:spPr>
      </p:pic>
      <p:pic>
        <p:nvPicPr>
          <p:cNvPr id="9" name="Picture 8">
            <a:extLst>
              <a:ext uri="{FF2B5EF4-FFF2-40B4-BE49-F238E27FC236}">
                <a16:creationId xmlns:a16="http://schemas.microsoft.com/office/drawing/2014/main" id="{CE6F9AF0-3F7E-6CBD-42BF-883893C698FA}"/>
              </a:ext>
            </a:extLst>
          </p:cNvPr>
          <p:cNvPicPr>
            <a:picLocks noChangeAspect="1"/>
          </p:cNvPicPr>
          <p:nvPr/>
        </p:nvPicPr>
        <p:blipFill>
          <a:blip r:embed="rId5"/>
          <a:stretch>
            <a:fillRect/>
          </a:stretch>
        </p:blipFill>
        <p:spPr>
          <a:xfrm>
            <a:off x="0" y="3572502"/>
            <a:ext cx="5377343" cy="2943440"/>
          </a:xfrm>
          <a:prstGeom prst="rect">
            <a:avLst/>
          </a:prstGeom>
        </p:spPr>
      </p:pic>
      <p:pic>
        <p:nvPicPr>
          <p:cNvPr id="11" name="Picture 10">
            <a:extLst>
              <a:ext uri="{FF2B5EF4-FFF2-40B4-BE49-F238E27FC236}">
                <a16:creationId xmlns:a16="http://schemas.microsoft.com/office/drawing/2014/main" id="{52FE1479-CA9C-8648-4BB0-F79043597161}"/>
              </a:ext>
            </a:extLst>
          </p:cNvPr>
          <p:cNvPicPr>
            <a:picLocks noChangeAspect="1"/>
          </p:cNvPicPr>
          <p:nvPr/>
        </p:nvPicPr>
        <p:blipFill>
          <a:blip r:embed="rId6"/>
          <a:stretch>
            <a:fillRect/>
          </a:stretch>
        </p:blipFill>
        <p:spPr>
          <a:xfrm>
            <a:off x="5385711" y="3688057"/>
            <a:ext cx="2898533" cy="2943440"/>
          </a:xfrm>
          <a:prstGeom prst="rect">
            <a:avLst/>
          </a:prstGeom>
        </p:spPr>
      </p:pic>
    </p:spTree>
    <p:extLst>
      <p:ext uri="{BB962C8B-B14F-4D97-AF65-F5344CB8AC3E}">
        <p14:creationId xmlns:p14="http://schemas.microsoft.com/office/powerpoint/2010/main" val="1333730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878474B-3C26-4CAC-BCD0-BD76A022A630}" type="slidenum">
              <a:rPr lang="en-US" smtClean="0"/>
              <a:pPr/>
              <a:t>9</a:t>
            </a:fld>
            <a:endParaRPr lang="en-US" dirty="0"/>
          </a:p>
        </p:txBody>
      </p:sp>
      <p:sp>
        <p:nvSpPr>
          <p:cNvPr id="11" name="Date Placeholder 10"/>
          <p:cNvSpPr>
            <a:spLocks noGrp="1"/>
          </p:cNvSpPr>
          <p:nvPr>
            <p:ph type="dt" sz="half" idx="10"/>
          </p:nvPr>
        </p:nvSpPr>
        <p:spPr/>
        <p:txBody>
          <a:bodyPr/>
          <a:lstStyle/>
          <a:p>
            <a:r>
              <a:rPr lang="en-US"/>
              <a:t>NDBI021 User Preferences Lecture 1 - Peter Vojtáš</a:t>
            </a:r>
          </a:p>
        </p:txBody>
      </p:sp>
      <mc:AlternateContent xmlns:mc="http://schemas.openxmlformats.org/markup-compatibility/2006" xmlns:a14="http://schemas.microsoft.com/office/drawing/2010/main">
        <mc:Choice Requires="a14">
          <p:sp>
            <p:nvSpPr>
              <p:cNvPr id="39" name="TextBox 38"/>
              <p:cNvSpPr txBox="1"/>
              <p:nvPr/>
            </p:nvSpPr>
            <p:spPr>
              <a:xfrm>
                <a:off x="99695" y="95651"/>
                <a:ext cx="5271123" cy="7033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f>
                            <m:fPr>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2</m:t>
                                  </m:r>
                                </m:sub>
                              </m:sSub>
                            </m:num>
                            <m:den>
                              <m:r>
                                <a:rPr lang="en-US" b="0" i="1" smtClean="0">
                                  <a:solidFill>
                                    <a:srgbClr val="FF0000"/>
                                  </a:solidFill>
                                  <a:latin typeface="Cambria Math" panose="02040503050406030204" pitchFamily="18" charset="0"/>
                                </a:rPr>
                                <m:t>2</m:t>
                              </m:r>
                            </m:den>
                          </m:f>
                          <m:r>
                            <a:rPr lang="en-US" b="0" i="1" smtClean="0">
                              <a:latin typeface="Cambria Math" panose="02040503050406030204" pitchFamily="18" charset="0"/>
                            </a:rPr>
                            <m:t>+3∗</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panose="02040503050406030204" pitchFamily="18" charset="0"/>
                                </a:rPr>
                                <m:t>2∗</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3</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𝑥</m:t>
                                  </m:r>
                                </m:e>
                                <m:sub>
                                  <m:r>
                                    <a:rPr lang="en-US" b="0" i="1" smtClean="0">
                                      <a:solidFill>
                                        <a:srgbClr val="0070C0"/>
                                      </a:solidFill>
                                      <a:latin typeface="Cambria Math" panose="02040503050406030204" pitchFamily="18" charset="0"/>
                                    </a:rPr>
                                    <m:t>4</m:t>
                                  </m:r>
                                </m:sub>
                              </m:sSub>
                            </m:num>
                            <m:den>
                              <m:r>
                                <a:rPr lang="en-US" b="0" i="1" smtClean="0">
                                  <a:solidFill>
                                    <a:srgbClr val="0070C0"/>
                                  </a:solidFill>
                                  <a:latin typeface="Cambria Math" panose="02040503050406030204" pitchFamily="18" charset="0"/>
                                </a:rPr>
                                <m:t>3</m:t>
                              </m:r>
                            </m:den>
                          </m:f>
                        </m:num>
                        <m:den>
                          <m:r>
                            <a:rPr lang="en-US" b="0" i="1" smtClean="0">
                              <a:latin typeface="Cambria Math" panose="02040503050406030204" pitchFamily="18" charset="0"/>
                            </a:rPr>
                            <m:t>5</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1,2</m:t>
                              </m:r>
                            </m:sub>
                          </m:sSub>
                          <m:r>
                            <a:rPr lang="en-US" b="0" i="1" smtClean="0">
                              <a:latin typeface="Cambria Math" panose="02040503050406030204" pitchFamily="18" charset="0"/>
                            </a:rPr>
                            <m:t>+3∗</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𝑦</m:t>
                              </m:r>
                            </m:e>
                            <m:sub>
                              <m:r>
                                <a:rPr lang="en-US" b="0" i="1" smtClean="0">
                                  <a:solidFill>
                                    <a:srgbClr val="0070C0"/>
                                  </a:solidFill>
                                  <a:latin typeface="Cambria Math" panose="02040503050406030204" pitchFamily="18" charset="0"/>
                                </a:rPr>
                                <m:t>3,4</m:t>
                              </m:r>
                            </m:sub>
                          </m:sSub>
                        </m:num>
                        <m:den>
                          <m:r>
                            <a:rPr lang="en-US" b="0" i="1" smtClean="0">
                              <a:latin typeface="Cambria Math" panose="02040503050406030204" pitchFamily="18" charset="0"/>
                            </a:rPr>
                            <m:t>5</m:t>
                          </m:r>
                        </m:den>
                      </m:f>
                      <m:r>
                        <a:rPr lang="en-US" b="0" i="1" smtClean="0">
                          <a:latin typeface="Cambria Math" panose="02040503050406030204" pitchFamily="18" charset="0"/>
                        </a:rPr>
                        <m:t>=</m:t>
                      </m:r>
                      <m:r>
                        <a:rPr lang="en-US" b="0" i="1" smtClean="0">
                          <a:solidFill>
                            <a:srgbClr val="00B050"/>
                          </a:solidFill>
                          <a:latin typeface="Cambria Math" panose="02040503050406030204" pitchFamily="18" charset="0"/>
                        </a:rPr>
                        <m:t>𝑧</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99695" y="95651"/>
                <a:ext cx="5271123" cy="703334"/>
              </a:xfrm>
              <a:prstGeom prst="rect">
                <a:avLst/>
              </a:prstGeom>
              <a:blipFill rotWithShape="0">
                <a:blip r:embed="rId2"/>
                <a:stretch>
                  <a:fillRect/>
                </a:stretch>
              </a:blipFill>
            </p:spPr>
            <p:txBody>
              <a:bodyPr/>
              <a:lstStyle/>
              <a:p>
                <a:r>
                  <a:rPr lang="en-US">
                    <a:noFill/>
                  </a:rPr>
                  <a:t> </a:t>
                </a:r>
              </a:p>
            </p:txBody>
          </p:sp>
        </mc:Fallback>
      </mc:AlternateContent>
      <p:sp>
        <p:nvSpPr>
          <p:cNvPr id="49" name="Title 1"/>
          <p:cNvSpPr txBox="1">
            <a:spLocks/>
          </p:cNvSpPr>
          <p:nvPr/>
        </p:nvSpPr>
        <p:spPr>
          <a:xfrm>
            <a:off x="5739992" y="69243"/>
            <a:ext cx="3327808" cy="613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Back from repetition -  4dim framework</a:t>
            </a:r>
          </a:p>
        </p:txBody>
      </p:sp>
      <p:grpSp>
        <p:nvGrpSpPr>
          <p:cNvPr id="7" name="Group 6">
            <a:extLst>
              <a:ext uri="{FF2B5EF4-FFF2-40B4-BE49-F238E27FC236}">
                <a16:creationId xmlns:a16="http://schemas.microsoft.com/office/drawing/2014/main" id="{22843B2E-69FE-4588-BF38-C7C5D40E4B92}"/>
              </a:ext>
            </a:extLst>
          </p:cNvPr>
          <p:cNvGrpSpPr/>
          <p:nvPr/>
        </p:nvGrpSpPr>
        <p:grpSpPr>
          <a:xfrm>
            <a:off x="157420" y="773531"/>
            <a:ext cx="8960048" cy="5655070"/>
            <a:chOff x="157420" y="773531"/>
            <a:chExt cx="8960048" cy="5655070"/>
          </a:xfrm>
        </p:grpSpPr>
        <p:cxnSp>
          <p:nvCxnSpPr>
            <p:cNvPr id="16" name="Straight Connector 15"/>
            <p:cNvCxnSpPr/>
            <p:nvPr/>
          </p:nvCxnSpPr>
          <p:spPr>
            <a:xfrm>
              <a:off x="3733800" y="4495800"/>
              <a:ext cx="50292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10200" y="11430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33800" y="1143000"/>
              <a:ext cx="0" cy="5029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33800" y="1143000"/>
              <a:ext cx="50292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flipV="1">
              <a:off x="381000" y="2819400"/>
              <a:ext cx="3352800" cy="3352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81000" y="11430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057400" y="2819400"/>
              <a:ext cx="16764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33800" y="4495800"/>
              <a:ext cx="1676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057400" y="1143000"/>
              <a:ext cx="1676399" cy="167639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2819399"/>
              <a:ext cx="335279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57399" y="1143000"/>
              <a:ext cx="0" cy="3352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48400" y="2362200"/>
              <a:ext cx="646331" cy="369332"/>
            </a:xfrm>
            <a:prstGeom prst="rect">
              <a:avLst/>
            </a:prstGeom>
            <a:noFill/>
          </p:spPr>
          <p:txBody>
            <a:bodyPr wrap="none" rtlCol="0">
              <a:spAutoFit/>
            </a:bodyPr>
            <a:lstStyle/>
            <a:p>
              <a:r>
                <a:rPr lang="en-US" dirty="0">
                  <a:solidFill>
                    <a:srgbClr val="FF0000"/>
                  </a:solidFill>
                </a:rPr>
                <a:t>DC</a:t>
              </a:r>
              <a:r>
                <a:rPr lang="en-US" baseline="-25000" dirty="0">
                  <a:solidFill>
                    <a:srgbClr val="FF0000"/>
                  </a:solidFill>
                </a:rPr>
                <a:t>1,2</a:t>
              </a:r>
              <a:endParaRPr lang="en-US" dirty="0">
                <a:solidFill>
                  <a:srgbClr val="FF0000"/>
                </a:solidFill>
              </a:endParaRPr>
            </a:p>
          </p:txBody>
        </p:sp>
        <p:sp>
          <p:nvSpPr>
            <p:cNvPr id="20" name="TextBox 19"/>
            <p:cNvSpPr txBox="1"/>
            <p:nvPr/>
          </p:nvSpPr>
          <p:spPr>
            <a:xfrm>
              <a:off x="6745069" y="2907268"/>
              <a:ext cx="646331" cy="369332"/>
            </a:xfrm>
            <a:prstGeom prst="rect">
              <a:avLst/>
            </a:prstGeom>
            <a:noFill/>
          </p:spPr>
          <p:txBody>
            <a:bodyPr wrap="none" rtlCol="0">
              <a:spAutoFit/>
            </a:bodyPr>
            <a:lstStyle/>
            <a:p>
              <a:r>
                <a:rPr lang="en-US" dirty="0">
                  <a:solidFill>
                    <a:srgbClr val="0070C0"/>
                  </a:solidFill>
                </a:rPr>
                <a:t>DC</a:t>
              </a:r>
              <a:r>
                <a:rPr lang="en-US" baseline="-25000" dirty="0">
                  <a:solidFill>
                    <a:srgbClr val="0070C0"/>
                  </a:solidFill>
                </a:rPr>
                <a:t>3,4</a:t>
              </a:r>
              <a:endParaRPr lang="en-US" dirty="0">
                <a:solidFill>
                  <a:srgbClr val="0070C0"/>
                </a:solidFill>
              </a:endParaRPr>
            </a:p>
          </p:txBody>
        </p:sp>
        <p:sp>
          <p:nvSpPr>
            <p:cNvPr id="3" name="TextBox 2"/>
            <p:cNvSpPr txBox="1"/>
            <p:nvPr/>
          </p:nvSpPr>
          <p:spPr>
            <a:xfrm>
              <a:off x="3723405" y="5451768"/>
              <a:ext cx="502061" cy="369332"/>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1,2</a:t>
              </a:r>
              <a:endParaRPr lang="en-US" dirty="0">
                <a:solidFill>
                  <a:srgbClr val="FF0000"/>
                </a:solidFill>
              </a:endParaRPr>
            </a:p>
          </p:txBody>
        </p:sp>
        <p:sp>
          <p:nvSpPr>
            <p:cNvPr id="21" name="TextBox 20"/>
            <p:cNvSpPr txBox="1"/>
            <p:nvPr/>
          </p:nvSpPr>
          <p:spPr>
            <a:xfrm>
              <a:off x="3955579" y="5747454"/>
              <a:ext cx="502061" cy="369332"/>
            </a:xfrm>
            <a:prstGeom prst="rect">
              <a:avLst/>
            </a:prstGeom>
            <a:noFill/>
          </p:spPr>
          <p:txBody>
            <a:bodyPr wrap="none" rtlCol="0">
              <a:spAutoFit/>
            </a:bodyPr>
            <a:lstStyle/>
            <a:p>
              <a:r>
                <a:rPr lang="en-US" dirty="0">
                  <a:solidFill>
                    <a:srgbClr val="0070C0"/>
                  </a:solidFill>
                </a:rPr>
                <a:t>d</a:t>
              </a:r>
              <a:r>
                <a:rPr lang="en-US" baseline="-25000" dirty="0">
                  <a:solidFill>
                    <a:srgbClr val="0070C0"/>
                  </a:solidFill>
                </a:rPr>
                <a:t>3,4</a:t>
              </a:r>
              <a:endParaRPr lang="en-US" dirty="0">
                <a:solidFill>
                  <a:srgbClr val="0070C0"/>
                </a:solidFill>
              </a:endParaRPr>
            </a:p>
          </p:txBody>
        </p:sp>
        <p:sp>
          <p:nvSpPr>
            <p:cNvPr id="22" name="TextBox 21"/>
            <p:cNvSpPr txBox="1"/>
            <p:nvPr/>
          </p:nvSpPr>
          <p:spPr>
            <a:xfrm>
              <a:off x="2634149" y="1574027"/>
              <a:ext cx="502061" cy="369332"/>
            </a:xfrm>
            <a:prstGeom prst="rect">
              <a:avLst/>
            </a:prstGeom>
            <a:noFill/>
          </p:spPr>
          <p:txBody>
            <a:bodyPr wrap="none" rtlCol="0">
              <a:spAutoFit/>
            </a:bodyPr>
            <a:lstStyle/>
            <a:p>
              <a:r>
                <a:rPr lang="en-US" dirty="0">
                  <a:solidFill>
                    <a:srgbClr val="0070C0"/>
                  </a:solidFill>
                </a:rPr>
                <a:t>d</a:t>
              </a:r>
              <a:r>
                <a:rPr lang="en-US" baseline="-25000" dirty="0">
                  <a:solidFill>
                    <a:srgbClr val="0070C0"/>
                  </a:solidFill>
                </a:rPr>
                <a:t>3,4</a:t>
              </a:r>
              <a:endParaRPr lang="en-US" dirty="0">
                <a:solidFill>
                  <a:srgbClr val="0070C0"/>
                </a:solidFill>
              </a:endParaRPr>
            </a:p>
          </p:txBody>
        </p:sp>
        <p:sp>
          <p:nvSpPr>
            <p:cNvPr id="23" name="TextBox 22"/>
            <p:cNvSpPr txBox="1"/>
            <p:nvPr/>
          </p:nvSpPr>
          <p:spPr>
            <a:xfrm>
              <a:off x="1001100" y="1439471"/>
              <a:ext cx="502061" cy="369332"/>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1,2</a:t>
              </a:r>
              <a:endParaRPr lang="en-US" dirty="0">
                <a:solidFill>
                  <a:srgbClr val="FF0000"/>
                </a:solidFill>
              </a:endParaRPr>
            </a:p>
          </p:txBody>
        </p:sp>
        <p:sp>
          <p:nvSpPr>
            <p:cNvPr id="25" name="TextBox 24"/>
            <p:cNvSpPr txBox="1"/>
            <p:nvPr/>
          </p:nvSpPr>
          <p:spPr>
            <a:xfrm>
              <a:off x="8711588" y="4126468"/>
              <a:ext cx="405880" cy="646331"/>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1</a:t>
              </a:r>
            </a:p>
            <a:p>
              <a:r>
                <a:rPr lang="en-US" dirty="0">
                  <a:solidFill>
                    <a:srgbClr val="0070C0"/>
                  </a:solidFill>
                </a:rPr>
                <a:t>D</a:t>
              </a:r>
              <a:r>
                <a:rPr lang="en-US" baseline="-25000" dirty="0">
                  <a:solidFill>
                    <a:srgbClr val="0070C0"/>
                  </a:solidFill>
                </a:rPr>
                <a:t>3</a:t>
              </a:r>
              <a:endParaRPr lang="en-US" dirty="0">
                <a:solidFill>
                  <a:srgbClr val="0070C0"/>
                </a:solidFill>
              </a:endParaRPr>
            </a:p>
          </p:txBody>
        </p:sp>
        <p:sp>
          <p:nvSpPr>
            <p:cNvPr id="26" name="TextBox 25"/>
            <p:cNvSpPr txBox="1"/>
            <p:nvPr/>
          </p:nvSpPr>
          <p:spPr>
            <a:xfrm>
              <a:off x="5105400" y="773531"/>
              <a:ext cx="684803" cy="369332"/>
            </a:xfrm>
            <a:prstGeom prst="rect">
              <a:avLst/>
            </a:prstGeom>
            <a:noFill/>
          </p:spPr>
          <p:txBody>
            <a:bodyPr wrap="none" rtlCol="0">
              <a:spAutoFit/>
            </a:bodyPr>
            <a:lstStyle/>
            <a:p>
              <a:r>
                <a:rPr lang="en-US" dirty="0">
                  <a:solidFill>
                    <a:srgbClr val="FF0000"/>
                  </a:solidFill>
                </a:rPr>
                <a:t>D</a:t>
              </a:r>
              <a:r>
                <a:rPr lang="en-US" baseline="-25000" dirty="0">
                  <a:solidFill>
                    <a:srgbClr val="FF0000"/>
                  </a:solidFill>
                </a:rPr>
                <a:t>2</a:t>
              </a:r>
              <a:r>
                <a:rPr lang="en-US" dirty="0"/>
                <a:t>,</a:t>
              </a:r>
              <a:r>
                <a:rPr lang="en-US" dirty="0">
                  <a:solidFill>
                    <a:srgbClr val="0070C0"/>
                  </a:solidFill>
                </a:rPr>
                <a:t>D</a:t>
              </a:r>
              <a:r>
                <a:rPr lang="en-US" baseline="-25000" dirty="0">
                  <a:solidFill>
                    <a:srgbClr val="0070C0"/>
                  </a:solidFill>
                </a:rPr>
                <a:t>4</a:t>
              </a:r>
              <a:endParaRPr lang="en-US" dirty="0">
                <a:solidFill>
                  <a:srgbClr val="0070C0"/>
                </a:solidFill>
              </a:endParaRPr>
            </a:p>
          </p:txBody>
        </p:sp>
        <p:sp>
          <p:nvSpPr>
            <p:cNvPr id="29" name="TextBox 28"/>
            <p:cNvSpPr txBox="1"/>
            <p:nvPr/>
          </p:nvSpPr>
          <p:spPr>
            <a:xfrm>
              <a:off x="4382869" y="4495801"/>
              <a:ext cx="646331" cy="369332"/>
            </a:xfrm>
            <a:prstGeom prst="rect">
              <a:avLst/>
            </a:prstGeom>
            <a:noFill/>
          </p:spPr>
          <p:txBody>
            <a:bodyPr wrap="none" rtlCol="0">
              <a:spAutoFit/>
            </a:bodyPr>
            <a:lstStyle/>
            <a:p>
              <a:r>
                <a:rPr lang="en-US" dirty="0">
                  <a:solidFill>
                    <a:srgbClr val="FF0000"/>
                  </a:solidFill>
                </a:rPr>
                <a:t>PC</a:t>
              </a:r>
              <a:r>
                <a:rPr lang="en-US" baseline="-25000" dirty="0">
                  <a:solidFill>
                    <a:srgbClr val="FF0000"/>
                  </a:solidFill>
                </a:rPr>
                <a:t>1,2</a:t>
              </a:r>
              <a:endParaRPr lang="en-US" dirty="0">
                <a:solidFill>
                  <a:srgbClr val="FF0000"/>
                </a:solidFill>
              </a:endParaRPr>
            </a:p>
          </p:txBody>
        </p:sp>
        <p:sp>
          <p:nvSpPr>
            <p:cNvPr id="30" name="TextBox 29"/>
            <p:cNvSpPr txBox="1"/>
            <p:nvPr/>
          </p:nvSpPr>
          <p:spPr>
            <a:xfrm>
              <a:off x="4854971" y="4865133"/>
              <a:ext cx="646331" cy="369332"/>
            </a:xfrm>
            <a:prstGeom prst="rect">
              <a:avLst/>
            </a:prstGeom>
            <a:noFill/>
          </p:spPr>
          <p:txBody>
            <a:bodyPr wrap="none" rtlCol="0">
              <a:spAutoFit/>
            </a:bodyPr>
            <a:lstStyle/>
            <a:p>
              <a:r>
                <a:rPr lang="en-US" dirty="0">
                  <a:solidFill>
                    <a:srgbClr val="0070C0"/>
                  </a:solidFill>
                </a:rPr>
                <a:t>PC</a:t>
              </a:r>
              <a:r>
                <a:rPr lang="en-US" baseline="-25000" dirty="0">
                  <a:solidFill>
                    <a:srgbClr val="0070C0"/>
                  </a:solidFill>
                </a:rPr>
                <a:t>3,4</a:t>
              </a:r>
              <a:endParaRPr lang="en-US" dirty="0">
                <a:solidFill>
                  <a:srgbClr val="0070C0"/>
                </a:solidFill>
              </a:endParaRPr>
            </a:p>
          </p:txBody>
        </p:sp>
        <p:cxnSp>
          <p:nvCxnSpPr>
            <p:cNvPr id="32" name="Straight Connector 31"/>
            <p:cNvCxnSpPr/>
            <p:nvPr/>
          </p:nvCxnSpPr>
          <p:spPr>
            <a:xfrm flipH="1">
              <a:off x="3751117" y="4502726"/>
              <a:ext cx="1676400" cy="1676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11927" y="862444"/>
              <a:ext cx="301686" cy="369332"/>
            </a:xfrm>
            <a:prstGeom prst="rect">
              <a:avLst/>
            </a:prstGeom>
            <a:noFill/>
          </p:spPr>
          <p:txBody>
            <a:bodyPr wrap="none" rtlCol="0">
              <a:spAutoFit/>
            </a:bodyPr>
            <a:lstStyle/>
            <a:p>
              <a:r>
                <a:rPr lang="en-US" dirty="0"/>
                <a:t>0</a:t>
              </a:r>
            </a:p>
          </p:txBody>
        </p:sp>
        <p:sp>
          <p:nvSpPr>
            <p:cNvPr id="35" name="TextBox 34"/>
            <p:cNvSpPr txBox="1"/>
            <p:nvPr/>
          </p:nvSpPr>
          <p:spPr>
            <a:xfrm>
              <a:off x="157420" y="2610535"/>
              <a:ext cx="301686" cy="369332"/>
            </a:xfrm>
            <a:prstGeom prst="rect">
              <a:avLst/>
            </a:prstGeom>
            <a:noFill/>
          </p:spPr>
          <p:txBody>
            <a:bodyPr wrap="none" rtlCol="0">
              <a:spAutoFit/>
            </a:bodyPr>
            <a:lstStyle/>
            <a:p>
              <a:r>
                <a:rPr lang="en-US" dirty="0"/>
                <a:t>1</a:t>
              </a:r>
            </a:p>
          </p:txBody>
        </p:sp>
        <p:sp>
          <p:nvSpPr>
            <p:cNvPr id="36" name="TextBox 35"/>
            <p:cNvSpPr txBox="1"/>
            <p:nvPr/>
          </p:nvSpPr>
          <p:spPr>
            <a:xfrm>
              <a:off x="3471271" y="2612952"/>
              <a:ext cx="301686" cy="369332"/>
            </a:xfrm>
            <a:prstGeom prst="rect">
              <a:avLst/>
            </a:prstGeom>
            <a:noFill/>
          </p:spPr>
          <p:txBody>
            <a:bodyPr wrap="none" rtlCol="0">
              <a:spAutoFit/>
            </a:bodyPr>
            <a:lstStyle/>
            <a:p>
              <a:r>
                <a:rPr lang="en-US" dirty="0"/>
                <a:t>1</a:t>
              </a:r>
            </a:p>
          </p:txBody>
        </p:sp>
        <p:sp>
          <p:nvSpPr>
            <p:cNvPr id="37" name="TextBox 36"/>
            <p:cNvSpPr txBox="1"/>
            <p:nvPr/>
          </p:nvSpPr>
          <p:spPr>
            <a:xfrm>
              <a:off x="1560102" y="4449633"/>
              <a:ext cx="960519" cy="369332"/>
            </a:xfrm>
            <a:prstGeom prst="rect">
              <a:avLst/>
            </a:prstGeom>
            <a:noFill/>
          </p:spPr>
          <p:txBody>
            <a:bodyPr wrap="none" rtlCol="0">
              <a:spAutoFit/>
            </a:bodyPr>
            <a:lstStyle/>
            <a:p>
              <a:r>
                <a:rPr lang="en-US" b="1" dirty="0">
                  <a:solidFill>
                    <a:srgbClr val="00B050"/>
                  </a:solidFill>
                </a:rPr>
                <a:t>4d-ideal</a:t>
              </a:r>
            </a:p>
          </p:txBody>
        </p:sp>
        <p:sp>
          <p:nvSpPr>
            <p:cNvPr id="10" name="Oval 9"/>
            <p:cNvSpPr/>
            <p:nvPr/>
          </p:nvSpPr>
          <p:spPr>
            <a:xfrm>
              <a:off x="1974273" y="4411425"/>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748202" y="5941974"/>
              <a:ext cx="960519" cy="369332"/>
            </a:xfrm>
            <a:prstGeom prst="rect">
              <a:avLst/>
            </a:prstGeom>
            <a:noFill/>
          </p:spPr>
          <p:txBody>
            <a:bodyPr wrap="none" rtlCol="0">
              <a:spAutoFit/>
            </a:bodyPr>
            <a:lstStyle/>
            <a:p>
              <a:r>
                <a:rPr lang="en-US" b="1" dirty="0">
                  <a:solidFill>
                    <a:srgbClr val="00B050"/>
                  </a:solidFill>
                </a:rPr>
                <a:t>2d-ideal</a:t>
              </a:r>
            </a:p>
          </p:txBody>
        </p:sp>
        <p:sp>
          <p:nvSpPr>
            <p:cNvPr id="44" name="Oval 43"/>
            <p:cNvSpPr/>
            <p:nvPr/>
          </p:nvSpPr>
          <p:spPr>
            <a:xfrm>
              <a:off x="3653301" y="6101321"/>
              <a:ext cx="145472" cy="11094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733799" y="4502726"/>
              <a:ext cx="1693718" cy="16694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33799" y="4487992"/>
              <a:ext cx="1667741" cy="8695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08684" y="2237484"/>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72814" y="2815915"/>
              <a:ext cx="2831535" cy="57844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7630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410200" y="9144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505200" y="4495800"/>
              <a:ext cx="22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10200" y="6172200"/>
              <a:ext cx="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184714" y="4431268"/>
              <a:ext cx="301686" cy="369332"/>
            </a:xfrm>
            <a:prstGeom prst="rect">
              <a:avLst/>
            </a:prstGeom>
            <a:noFill/>
          </p:spPr>
          <p:txBody>
            <a:bodyPr wrap="none" rtlCol="0">
              <a:spAutoFit/>
            </a:bodyPr>
            <a:lstStyle/>
            <a:p>
              <a:r>
                <a:rPr lang="en-US" dirty="0"/>
                <a:t>0</a:t>
              </a:r>
            </a:p>
          </p:txBody>
        </p:sp>
        <p:sp>
          <p:nvSpPr>
            <p:cNvPr id="56" name="TextBox 55"/>
            <p:cNvSpPr txBox="1"/>
            <p:nvPr/>
          </p:nvSpPr>
          <p:spPr>
            <a:xfrm>
              <a:off x="5105400" y="6059269"/>
              <a:ext cx="598241" cy="369332"/>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1</a:t>
              </a:r>
              <a:r>
                <a:rPr lang="en-US" dirty="0"/>
                <a:t>,</a:t>
              </a:r>
              <a:r>
                <a:rPr lang="en-US" dirty="0">
                  <a:solidFill>
                    <a:srgbClr val="0070C0"/>
                  </a:solidFill>
                </a:rPr>
                <a:t>x</a:t>
              </a:r>
              <a:r>
                <a:rPr lang="en-US" baseline="-25000" dirty="0">
                  <a:solidFill>
                    <a:srgbClr val="0070C0"/>
                  </a:solidFill>
                </a:rPr>
                <a:t>3</a:t>
              </a:r>
            </a:p>
          </p:txBody>
        </p:sp>
        <p:sp>
          <p:nvSpPr>
            <p:cNvPr id="57" name="TextBox 56"/>
            <p:cNvSpPr txBox="1"/>
            <p:nvPr/>
          </p:nvSpPr>
          <p:spPr>
            <a:xfrm>
              <a:off x="5181600" y="5802868"/>
              <a:ext cx="301686" cy="369332"/>
            </a:xfrm>
            <a:prstGeom prst="rect">
              <a:avLst/>
            </a:prstGeom>
            <a:noFill/>
          </p:spPr>
          <p:txBody>
            <a:bodyPr wrap="none" rtlCol="0">
              <a:spAutoFit/>
            </a:bodyPr>
            <a:lstStyle/>
            <a:p>
              <a:r>
                <a:rPr lang="en-US" dirty="0"/>
                <a:t>1</a:t>
              </a:r>
              <a:endParaRPr lang="en-US" dirty="0">
                <a:solidFill>
                  <a:srgbClr val="0070C0"/>
                </a:solidFill>
              </a:endParaRPr>
            </a:p>
          </p:txBody>
        </p:sp>
        <p:sp>
          <p:nvSpPr>
            <p:cNvPr id="58" name="TextBox 57"/>
            <p:cNvSpPr txBox="1"/>
            <p:nvPr/>
          </p:nvSpPr>
          <p:spPr>
            <a:xfrm>
              <a:off x="3660714" y="4431268"/>
              <a:ext cx="301686" cy="369332"/>
            </a:xfrm>
            <a:prstGeom prst="rect">
              <a:avLst/>
            </a:prstGeom>
            <a:noFill/>
          </p:spPr>
          <p:txBody>
            <a:bodyPr wrap="none" rtlCol="0">
              <a:spAutoFit/>
            </a:bodyPr>
            <a:lstStyle/>
            <a:p>
              <a:r>
                <a:rPr lang="en-US" dirty="0"/>
                <a:t>1</a:t>
              </a:r>
            </a:p>
          </p:txBody>
        </p:sp>
        <p:sp>
          <p:nvSpPr>
            <p:cNvPr id="59" name="TextBox 58"/>
            <p:cNvSpPr txBox="1"/>
            <p:nvPr/>
          </p:nvSpPr>
          <p:spPr>
            <a:xfrm>
              <a:off x="3371200" y="4174804"/>
              <a:ext cx="362600" cy="646331"/>
            </a:xfrm>
            <a:prstGeom prst="rect">
              <a:avLst/>
            </a:prstGeom>
            <a:noFill/>
          </p:spPr>
          <p:txBody>
            <a:bodyPr wrap="none" rtlCol="0">
              <a:spAutoFit/>
            </a:bodyPr>
            <a:lstStyle/>
            <a:p>
              <a:r>
                <a:rPr lang="en-US" dirty="0">
                  <a:solidFill>
                    <a:srgbClr val="FF0000"/>
                  </a:solidFill>
                </a:rPr>
                <a:t>x</a:t>
              </a:r>
              <a:r>
                <a:rPr lang="en-US" baseline="-25000" dirty="0">
                  <a:solidFill>
                    <a:srgbClr val="FF0000"/>
                  </a:solidFill>
                </a:rPr>
                <a:t>2</a:t>
              </a:r>
            </a:p>
            <a:p>
              <a:r>
                <a:rPr lang="en-US" dirty="0">
                  <a:solidFill>
                    <a:srgbClr val="0070C0"/>
                  </a:solidFill>
                </a:rPr>
                <a:t>x</a:t>
              </a:r>
              <a:r>
                <a:rPr lang="en-US" baseline="-25000" dirty="0">
                  <a:solidFill>
                    <a:srgbClr val="0070C0"/>
                  </a:solidFill>
                </a:rPr>
                <a:t>4</a:t>
              </a:r>
              <a:endParaRPr lang="en-US" dirty="0">
                <a:solidFill>
                  <a:srgbClr val="0070C0"/>
                </a:solidFill>
              </a:endParaRPr>
            </a:p>
          </p:txBody>
        </p:sp>
      </p:grpSp>
      <p:sp>
        <p:nvSpPr>
          <p:cNvPr id="4" name="Footer Placeholder 3">
            <a:extLst>
              <a:ext uri="{FF2B5EF4-FFF2-40B4-BE49-F238E27FC236}">
                <a16:creationId xmlns:a16="http://schemas.microsoft.com/office/drawing/2014/main" id="{97419A15-EF46-43E6-BF01-219C7125DFB5}"/>
              </a:ext>
            </a:extLst>
          </p:cNvPr>
          <p:cNvSpPr>
            <a:spLocks noGrp="1"/>
          </p:cNvSpPr>
          <p:nvPr>
            <p:ph type="ftr" sz="quarter" idx="11"/>
          </p:nvPr>
        </p:nvSpPr>
        <p:spPr/>
        <p:txBody>
          <a:bodyPr/>
          <a:lstStyle/>
          <a:p>
            <a:r>
              <a:rPr lang="en-US"/>
              <a:t>Representation+</a:t>
            </a:r>
          </a:p>
        </p:txBody>
      </p:sp>
      <p:sp>
        <p:nvSpPr>
          <p:cNvPr id="60" name="Title 1">
            <a:extLst>
              <a:ext uri="{FF2B5EF4-FFF2-40B4-BE49-F238E27FC236}">
                <a16:creationId xmlns:a16="http://schemas.microsoft.com/office/drawing/2014/main" id="{5B4E9DB4-ADDD-486D-BD15-4DCCF0A9AAC6}"/>
              </a:ext>
            </a:extLst>
          </p:cNvPr>
          <p:cNvSpPr txBox="1">
            <a:spLocks/>
          </p:cNvSpPr>
          <p:nvPr/>
        </p:nvSpPr>
        <p:spPr>
          <a:xfrm>
            <a:off x="0" y="4725668"/>
            <a:ext cx="2739542" cy="16694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We have a 4dim preference model, decomposed to two 2dim (red, blue) ones with 2dim-DCs and 2dim-PCs. Diagonals are parallelly shifted and separated to  4dim aggregation (green)</a:t>
            </a:r>
          </a:p>
        </p:txBody>
      </p:sp>
      <p:sp>
        <p:nvSpPr>
          <p:cNvPr id="8" name="Title 1">
            <a:extLst>
              <a:ext uri="{FF2B5EF4-FFF2-40B4-BE49-F238E27FC236}">
                <a16:creationId xmlns:a16="http://schemas.microsoft.com/office/drawing/2014/main" id="{F56C97CE-EDC6-4086-D7CF-BAC579D3EFBF}"/>
              </a:ext>
            </a:extLst>
          </p:cNvPr>
          <p:cNvSpPr txBox="1">
            <a:spLocks/>
          </p:cNvSpPr>
          <p:nvPr/>
        </p:nvSpPr>
        <p:spPr>
          <a:xfrm>
            <a:off x="6759167" y="1304085"/>
            <a:ext cx="1796879" cy="613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Two 2D-DC</a:t>
            </a:r>
          </a:p>
        </p:txBody>
      </p:sp>
      <p:sp>
        <p:nvSpPr>
          <p:cNvPr id="12" name="Title 1">
            <a:extLst>
              <a:ext uri="{FF2B5EF4-FFF2-40B4-BE49-F238E27FC236}">
                <a16:creationId xmlns:a16="http://schemas.microsoft.com/office/drawing/2014/main" id="{ABBD9BC7-6791-B75E-31BA-5C49C114CC4D}"/>
              </a:ext>
            </a:extLst>
          </p:cNvPr>
          <p:cNvSpPr txBox="1">
            <a:spLocks/>
          </p:cNvSpPr>
          <p:nvPr/>
        </p:nvSpPr>
        <p:spPr>
          <a:xfrm>
            <a:off x="1463267" y="1532685"/>
            <a:ext cx="1156108" cy="613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ym typeface="Wingdings" panose="05000000000000000000" pitchFamily="2" charset="2"/>
              </a:rPr>
              <a:t>4D-PC</a:t>
            </a:r>
            <a:endParaRPr lang="en-US" sz="2800" dirty="0"/>
          </a:p>
        </p:txBody>
      </p:sp>
    </p:spTree>
    <p:extLst>
      <p:ext uri="{BB962C8B-B14F-4D97-AF65-F5344CB8AC3E}">
        <p14:creationId xmlns:p14="http://schemas.microsoft.com/office/powerpoint/2010/main" val="5031526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2114</TotalTime>
  <Words>2389</Words>
  <Application>Microsoft Office PowerPoint</Application>
  <PresentationFormat>On-screen Show (4:3)</PresentationFormat>
  <Paragraphs>668</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Cambria Math</vt:lpstr>
      <vt:lpstr>Gill Sans MT</vt:lpstr>
      <vt:lpstr>Times New Roman</vt:lpstr>
      <vt:lpstr>Office Theme</vt:lpstr>
      <vt:lpstr>NDBI021 User preferences   representation +</vt:lpstr>
      <vt:lpstr>Content </vt:lpstr>
      <vt:lpstr>What is reality? What is our perception, goal? We can not change reality, let’s change our action! Am I the driver or am I being driven?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vt:lpstr>
      <vt:lpstr>Questions?</vt:lpstr>
      <vt:lpstr>Humans in the Loop: The Design of AI Systems</vt:lpstr>
      <vt:lpstr>PowerPoint Presentation</vt:lpstr>
      <vt:lpstr>User preferences – human in the loop/in the center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NDBI021 User preferences   substantially modified this year </dc:title>
  <dc:creator>Peter Vojtáš</dc:creator>
  <cp:lastModifiedBy>Peter Vojtáš</cp:lastModifiedBy>
  <cp:revision>24</cp:revision>
  <dcterms:created xsi:type="dcterms:W3CDTF">2022-12-12T13:10:02Z</dcterms:created>
  <dcterms:modified xsi:type="dcterms:W3CDTF">2023-03-14T12:10:37Z</dcterms:modified>
</cp:coreProperties>
</file>