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sldIdLst>
    <p:sldId id="256" r:id="rId2"/>
    <p:sldId id="497" r:id="rId3"/>
    <p:sldId id="516" r:id="rId4"/>
    <p:sldId id="259" r:id="rId5"/>
    <p:sldId id="515" r:id="rId6"/>
    <p:sldId id="535" r:id="rId7"/>
    <p:sldId id="268" r:id="rId8"/>
    <p:sldId id="269" r:id="rId9"/>
    <p:sldId id="534" r:id="rId10"/>
    <p:sldId id="536" r:id="rId11"/>
    <p:sldId id="537" r:id="rId12"/>
    <p:sldId id="270" r:id="rId13"/>
    <p:sldId id="271" r:id="rId14"/>
    <p:sldId id="538" r:id="rId15"/>
    <p:sldId id="524" r:id="rId16"/>
    <p:sldId id="519" r:id="rId17"/>
    <p:sldId id="470" r:id="rId18"/>
    <p:sldId id="526" r:id="rId19"/>
    <p:sldId id="448" r:id="rId20"/>
    <p:sldId id="527" r:id="rId21"/>
    <p:sldId id="469" r:id="rId22"/>
    <p:sldId id="467" r:id="rId23"/>
    <p:sldId id="476" r:id="rId24"/>
    <p:sldId id="477" r:id="rId25"/>
    <p:sldId id="478" r:id="rId26"/>
    <p:sldId id="449" r:id="rId27"/>
    <p:sldId id="529" r:id="rId28"/>
    <p:sldId id="530" r:id="rId29"/>
    <p:sldId id="540" r:id="rId30"/>
    <p:sldId id="531" r:id="rId31"/>
    <p:sldId id="404" r:id="rId32"/>
    <p:sldId id="532" r:id="rId33"/>
    <p:sldId id="533" r:id="rId34"/>
    <p:sldId id="454" r:id="rId35"/>
    <p:sldId id="528" r:id="rId36"/>
    <p:sldId id="453" r:id="rId37"/>
    <p:sldId id="450" r:id="rId38"/>
    <p:sldId id="451" r:id="rId39"/>
    <p:sldId id="510" r:id="rId40"/>
    <p:sldId id="455" r:id="rId41"/>
    <p:sldId id="443" r:id="rId42"/>
    <p:sldId id="458" r:id="rId43"/>
    <p:sldId id="512" r:id="rId44"/>
    <p:sldId id="513" r:id="rId45"/>
    <p:sldId id="257" r:id="rId46"/>
    <p:sldId id="480" r:id="rId47"/>
    <p:sldId id="482" r:id="rId48"/>
    <p:sldId id="485" r:id="rId49"/>
    <p:sldId id="483" r:id="rId50"/>
    <p:sldId id="486" r:id="rId51"/>
    <p:sldId id="487" r:id="rId52"/>
    <p:sldId id="488" r:id="rId53"/>
    <p:sldId id="490" r:id="rId54"/>
    <p:sldId id="489" r:id="rId55"/>
    <p:sldId id="525" r:id="rId56"/>
    <p:sldId id="539" r:id="rId57"/>
    <p:sldId id="498" r:id="rId58"/>
    <p:sldId id="491" r:id="rId59"/>
    <p:sldId id="445" r:id="rId60"/>
    <p:sldId id="499" r:id="rId61"/>
    <p:sldId id="502" r:id="rId62"/>
    <p:sldId id="500" r:id="rId63"/>
    <p:sldId id="501" r:id="rId64"/>
    <p:sldId id="503" r:id="rId65"/>
    <p:sldId id="504" r:id="rId66"/>
    <p:sldId id="495" r:id="rId67"/>
    <p:sldId id="509" r:id="rId68"/>
    <p:sldId id="506" r:id="rId69"/>
    <p:sldId id="508" r:id="rId70"/>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B60"/>
    <a:srgbClr val="FF66FF"/>
    <a:srgbClr val="CC99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67" d="100"/>
          <a:sy n="67" d="100"/>
        </p:scale>
        <p:origin x="1112" y="40"/>
      </p:cViewPr>
      <p:guideLst/>
    </p:cSldViewPr>
  </p:slideViewPr>
  <p:notesTextViewPr>
    <p:cViewPr>
      <p:scale>
        <a:sx n="1" d="1"/>
        <a:sy n="1" d="1"/>
      </p:scale>
      <p:origin x="0" y="0"/>
    </p:cViewPr>
  </p:notesTextViewPr>
  <p:sorterViewPr>
    <p:cViewPr>
      <p:scale>
        <a:sx n="114" d="100"/>
        <a:sy n="114" d="100"/>
      </p:scale>
      <p:origin x="0" y="-157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7FD97782-A7CD-4A66-9DD7-E7E7574EAD52}" type="datetimeFigureOut">
              <a:rPr lang="en-US" smtClean="0"/>
              <a:t>3/21/2023</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FDBD5EF-BD5F-44E3-8C33-25E2BF13D28F}" type="slidenum">
              <a:rPr lang="en-US" smtClean="0"/>
              <a:t>‹#›</a:t>
            </a:fld>
            <a:endParaRPr lang="en-US"/>
          </a:p>
        </p:txBody>
      </p:sp>
    </p:spTree>
    <p:extLst>
      <p:ext uri="{BB962C8B-B14F-4D97-AF65-F5344CB8AC3E}">
        <p14:creationId xmlns:p14="http://schemas.microsoft.com/office/powerpoint/2010/main" val="315605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65225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213768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156874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139621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16438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NDBI021 User Preferences Lecture 2</a:t>
            </a:r>
          </a:p>
        </p:txBody>
      </p:sp>
      <p:sp>
        <p:nvSpPr>
          <p:cNvPr id="6" name="Footer Placeholder 5"/>
          <p:cNvSpPr>
            <a:spLocks noGrp="1"/>
          </p:cNvSpPr>
          <p:nvPr>
            <p:ph type="ftr" sz="quarter" idx="11"/>
          </p:nvPr>
        </p:nvSpPr>
        <p:spPr/>
        <p:txBody>
          <a:bodyPr/>
          <a:lstStyle/>
          <a:p>
            <a:r>
              <a:rPr lang="en-US"/>
              <a:t>Aggregation+</a:t>
            </a:r>
          </a:p>
        </p:txBody>
      </p:sp>
      <p:sp>
        <p:nvSpPr>
          <p:cNvPr id="7" name="Slide Number Placeholder 6"/>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18605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NDBI021 User Preferences Lecture 2</a:t>
            </a:r>
          </a:p>
        </p:txBody>
      </p:sp>
      <p:sp>
        <p:nvSpPr>
          <p:cNvPr id="8" name="Footer Placeholder 7"/>
          <p:cNvSpPr>
            <a:spLocks noGrp="1"/>
          </p:cNvSpPr>
          <p:nvPr>
            <p:ph type="ftr" sz="quarter" idx="11"/>
          </p:nvPr>
        </p:nvSpPr>
        <p:spPr/>
        <p:txBody>
          <a:bodyPr/>
          <a:lstStyle/>
          <a:p>
            <a:r>
              <a:rPr lang="en-US"/>
              <a:t>Aggregation+</a:t>
            </a:r>
          </a:p>
        </p:txBody>
      </p:sp>
      <p:sp>
        <p:nvSpPr>
          <p:cNvPr id="9" name="Slide Number Placeholder 8"/>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207426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NDBI021 User Preferences Lecture 2</a:t>
            </a:r>
          </a:p>
        </p:txBody>
      </p:sp>
      <p:sp>
        <p:nvSpPr>
          <p:cNvPr id="4" name="Footer Placeholder 3"/>
          <p:cNvSpPr>
            <a:spLocks noGrp="1"/>
          </p:cNvSpPr>
          <p:nvPr>
            <p:ph type="ftr" sz="quarter" idx="11"/>
          </p:nvPr>
        </p:nvSpPr>
        <p:spPr/>
        <p:txBody>
          <a:bodyPr/>
          <a:lstStyle/>
          <a:p>
            <a:r>
              <a:rPr lang="en-US"/>
              <a:t>Aggregation+</a:t>
            </a:r>
          </a:p>
        </p:txBody>
      </p:sp>
      <p:sp>
        <p:nvSpPr>
          <p:cNvPr id="5" name="Slide Number Placeholder 4"/>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349943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2</a:t>
            </a:r>
          </a:p>
        </p:txBody>
      </p:sp>
      <p:sp>
        <p:nvSpPr>
          <p:cNvPr id="3" name="Footer Placeholder 2"/>
          <p:cNvSpPr>
            <a:spLocks noGrp="1"/>
          </p:cNvSpPr>
          <p:nvPr>
            <p:ph type="ftr" sz="quarter" idx="11"/>
          </p:nvPr>
        </p:nvSpPr>
        <p:spPr/>
        <p:txBody>
          <a:bodyPr/>
          <a:lstStyle/>
          <a:p>
            <a:r>
              <a:rPr lang="en-US"/>
              <a:t>Aggregation+</a:t>
            </a:r>
          </a:p>
        </p:txBody>
      </p:sp>
      <p:sp>
        <p:nvSpPr>
          <p:cNvPr id="4" name="Slide Number Placeholder 3"/>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267431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NDBI021 User Preferences Lecture 2</a:t>
            </a:r>
          </a:p>
        </p:txBody>
      </p:sp>
      <p:sp>
        <p:nvSpPr>
          <p:cNvPr id="6" name="Footer Placeholder 5"/>
          <p:cNvSpPr>
            <a:spLocks noGrp="1"/>
          </p:cNvSpPr>
          <p:nvPr>
            <p:ph type="ftr" sz="quarter" idx="11"/>
          </p:nvPr>
        </p:nvSpPr>
        <p:spPr/>
        <p:txBody>
          <a:bodyPr/>
          <a:lstStyle/>
          <a:p>
            <a:r>
              <a:rPr lang="en-US"/>
              <a:t>Aggregation+</a:t>
            </a:r>
          </a:p>
        </p:txBody>
      </p:sp>
      <p:sp>
        <p:nvSpPr>
          <p:cNvPr id="7" name="Slide Number Placeholder 6"/>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200521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NDBI021 User Preferences Lecture 2</a:t>
            </a:r>
          </a:p>
        </p:txBody>
      </p:sp>
      <p:sp>
        <p:nvSpPr>
          <p:cNvPr id="6" name="Footer Placeholder 5"/>
          <p:cNvSpPr>
            <a:spLocks noGrp="1"/>
          </p:cNvSpPr>
          <p:nvPr>
            <p:ph type="ftr" sz="quarter" idx="11"/>
          </p:nvPr>
        </p:nvSpPr>
        <p:spPr/>
        <p:txBody>
          <a:bodyPr/>
          <a:lstStyle/>
          <a:p>
            <a:r>
              <a:rPr lang="en-US"/>
              <a:t>Aggregation+</a:t>
            </a:r>
          </a:p>
        </p:txBody>
      </p:sp>
      <p:sp>
        <p:nvSpPr>
          <p:cNvPr id="7" name="Slide Number Placeholder 6"/>
          <p:cNvSpPr>
            <a:spLocks noGrp="1"/>
          </p:cNvSpPr>
          <p:nvPr>
            <p:ph type="sldNum" sz="quarter" idx="12"/>
          </p:nvPr>
        </p:nvSpPr>
        <p:spPr/>
        <p:txBody>
          <a:bodyPr/>
          <a:lstStyle/>
          <a:p>
            <a:fld id="{93AECF0D-CD55-494B-932A-64BB14639227}" type="slidenum">
              <a:rPr lang="en-US" smtClean="0"/>
              <a:t>‹#›</a:t>
            </a:fld>
            <a:endParaRPr lang="en-US"/>
          </a:p>
        </p:txBody>
      </p:sp>
    </p:spTree>
    <p:extLst>
      <p:ext uri="{BB962C8B-B14F-4D97-AF65-F5344CB8AC3E}">
        <p14:creationId xmlns:p14="http://schemas.microsoft.com/office/powerpoint/2010/main" val="240039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NDBI021 User Preferences Lecture 2</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Aggregation+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CF0D-CD55-494B-932A-64BB14639227}" type="slidenum">
              <a:rPr lang="en-US" smtClean="0"/>
              <a:t>‹#›</a:t>
            </a:fld>
            <a:endParaRPr lang="en-US"/>
          </a:p>
        </p:txBody>
      </p:sp>
    </p:spTree>
    <p:extLst>
      <p:ext uri="{BB962C8B-B14F-4D97-AF65-F5344CB8AC3E}">
        <p14:creationId xmlns:p14="http://schemas.microsoft.com/office/powerpoint/2010/main" val="3472218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ropositional_calculus" TargetMode="External"/><Relationship Id="rId2" Type="http://schemas.openxmlformats.org/officeDocument/2006/relationships/hyperlink" Target="MVL-LogAx2VruznychLogikach.xlsx"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n.wikipedia.org/wiki/T-norm"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Grabisch,%20M.,%20Marichal,%20J.,%20Mesiar,%20R.,%20&amp;%20Pap,%20E.%20(2009).%20Aggregation%20Functions%20(Encyclopedia%20of%20Mathematics%20and%20its%20Applications).%20Cambridge:%20Cambridge%20University%20Press.%20doi:10.1017/CBO9781139644150" TargetMode="Externa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hyperlink" Target="Grabisch,%20M.,%20Marichal,%20J.,%20Mesiar,%20R.,%20&amp;%20Pap,%20E.%20(2009).%20Aggregation%20Functions%20(Encyclopedia%20of%20Mathematics%20and%20its%20Applications).%20Cambridge:%20Cambridge%20University%20Press.%20doi:10.1017/CBO9781139644150"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ired.co.uk/article/deepmind-open-ai-artificial-intelligence-reward-feedback" TargetMode="External"/><Relationship Id="rId2" Type="http://schemas.openxmlformats.org/officeDocument/2006/relationships/hyperlink" Target="https://www.frontiersin.org/articles/10.3389/fpsyg.2011.00333/ful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illbehonest.com/folly-of-human-prefer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hyperlink" Target="product&amp;v.xls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product&amp;v.xls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uzzy_control_system" TargetMode="External"/><Relationship Id="rId2" Type="http://schemas.openxmlformats.org/officeDocument/2006/relationships/hyperlink" Target="https://www.rand.org/content/dam/rand/pubs/research_memoranda/2008/RM4307.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s://ieeexplore.ieee.org/stamp/stamp.jsp?tp=&amp;arnumber=5262618"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en.wikipedia.org/wiki/Fuzzy_control_system"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en.wikipedia.org/wiki/FIS_Alpine_Ski_World_Cup"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hyperlink" Target="https://www.sportcalculators.com/" TargetMode="External"/><Relationship Id="rId2" Type="http://schemas.openxmlformats.org/officeDocument/2006/relationships/hyperlink" Target="https://www.realbuzz.com/articles-interests/sports-activities/article/modern-pentathlon-scorin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F1-FIS-WTA-ATP-pravidla.xls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FIS-GiantSlalom-fourBest.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hyperlink" Target="https://ieeexplore.ieee.org/stamp/stamp.jsp?tp=&amp;arnumber=5262618"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en.wikipedia.org/wiki/Fuzzy_control_system"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portcalculators.com/" TargetMode="External"/><Relationship Id="rId2" Type="http://schemas.openxmlformats.org/officeDocument/2006/relationships/hyperlink" Target="https://www.realbuzz.com/articles-interests/sports-activities/article/modern-pentathlon-scorin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s.wikipedia.org/wiki/Petr_H%C3%A1jek_(matematik)" TargetMode="External"/><Relationship Id="rId1" Type="http://schemas.openxmlformats.org/officeDocument/2006/relationships/slideLayout" Target="../slideLayouts/slideLayout2.xml"/><Relationship Id="rId4" Type="http://schemas.openxmlformats.org/officeDocument/2006/relationships/hyperlink" Target="https://en.wikipedia.org/wiki/Propositional_calcul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VL-LogAx2VruznychLogikach.xlsx" TargetMode="External"/><Relationship Id="rId2" Type="http://schemas.openxmlformats.org/officeDocument/2006/relationships/hyperlink" Target="https://cs.wikipedia.org/wiki/Petr_H%C3%A1jek_(matemati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en.wikipedia.org/wiki/Propositional_calculus"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1E97-61CF-4432-AF3B-8D1259C2E57C}"/>
              </a:ext>
            </a:extLst>
          </p:cNvPr>
          <p:cNvSpPr>
            <a:spLocks noGrp="1"/>
          </p:cNvSpPr>
          <p:nvPr>
            <p:ph type="ctrTitle"/>
          </p:nvPr>
        </p:nvSpPr>
        <p:spPr/>
        <p:txBody>
          <a:bodyPr>
            <a:normAutofit fontScale="90000"/>
          </a:bodyPr>
          <a:lstStyle/>
          <a:p>
            <a:r>
              <a:rPr lang="en-US" b="1" dirty="0"/>
              <a:t>Preferential Logic, generalized LMPM, </a:t>
            </a:r>
            <a:br>
              <a:rPr lang="en-US" b="1" dirty="0"/>
            </a:br>
            <a:r>
              <a:rPr lang="en-US" b="1" dirty="0"/>
              <a:t>and-like, or-like decisions</a:t>
            </a:r>
            <a:endParaRPr lang="en-US" dirty="0"/>
          </a:p>
        </p:txBody>
      </p:sp>
      <p:sp>
        <p:nvSpPr>
          <p:cNvPr id="3" name="Subtitle 2">
            <a:extLst>
              <a:ext uri="{FF2B5EF4-FFF2-40B4-BE49-F238E27FC236}">
                <a16:creationId xmlns:a16="http://schemas.microsoft.com/office/drawing/2014/main" id="{BCC29026-8796-45D7-A619-E6E0A28FE006}"/>
              </a:ext>
            </a:extLst>
          </p:cNvPr>
          <p:cNvSpPr>
            <a:spLocks noGrp="1"/>
          </p:cNvSpPr>
          <p:nvPr>
            <p:ph type="subTitle" idx="1"/>
          </p:nvPr>
        </p:nvSpPr>
        <p:spPr/>
        <p:txBody>
          <a:bodyPr>
            <a:normAutofit lnSpcReduction="10000"/>
          </a:bodyPr>
          <a:lstStyle/>
          <a:p>
            <a:endParaRPr lang="en-US" dirty="0"/>
          </a:p>
          <a:p>
            <a:r>
              <a:rPr lang="cs-CZ" dirty="0"/>
              <a:t>Aggregations </a:t>
            </a:r>
            <a:r>
              <a:rPr lang="en-US" dirty="0"/>
              <a:t>Beyond weighted average</a:t>
            </a:r>
          </a:p>
          <a:p>
            <a:r>
              <a:rPr lang="en-US" dirty="0"/>
              <a:t>How to </a:t>
            </a:r>
            <a:r>
              <a:rPr lang="en-US" sz="2400" dirty="0">
                <a:solidFill>
                  <a:srgbClr val="333333"/>
                </a:solidFill>
                <a:latin typeface="Arial" pitchFamily="34"/>
              </a:rPr>
              <a:t>combining baseline recommenders – hopefully one of these models fits the user</a:t>
            </a:r>
            <a:endParaRPr lang="en-US" dirty="0"/>
          </a:p>
        </p:txBody>
      </p:sp>
    </p:spTree>
    <p:extLst>
      <p:ext uri="{BB962C8B-B14F-4D97-AF65-F5344CB8AC3E}">
        <p14:creationId xmlns:p14="http://schemas.microsoft.com/office/powerpoint/2010/main" val="165440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505" y="838899"/>
            <a:ext cx="8095377" cy="5517451"/>
          </a:xfrm>
        </p:spPr>
        <p:txBody>
          <a:bodyPr>
            <a:normAutofit/>
          </a:bodyPr>
          <a:lstStyle/>
          <a:p>
            <a:r>
              <a:rPr lang="en-US" dirty="0"/>
              <a:t>Proofs, deduction </a:t>
            </a:r>
            <a:r>
              <a:rPr lang="en-US" dirty="0">
                <a:sym typeface="Wingdings" panose="05000000000000000000" pitchFamily="2" charset="2"/>
              </a:rPr>
              <a:t> computation</a:t>
            </a:r>
            <a:endParaRPr lang="en-US" dirty="0"/>
          </a:p>
          <a:p>
            <a:pPr lvl="1"/>
            <a:r>
              <a:rPr lang="en-US" dirty="0"/>
              <a:t>Difficult </a:t>
            </a:r>
            <a:r>
              <a:rPr lang="en-US" dirty="0">
                <a:hlinkClick r:id="rId2" action="ppaction://hlinkfile"/>
              </a:rPr>
              <a:t>axiomatization</a:t>
            </a:r>
            <a:r>
              <a:rPr lang="en-US" dirty="0"/>
              <a:t> (</a:t>
            </a:r>
            <a:r>
              <a:rPr lang="en-US" b="1" dirty="0">
                <a:sym typeface="Wingdings" panose="05000000000000000000" pitchFamily="2" charset="2"/>
              </a:rPr>
              <a:t>Classical tautologies are often no more valid</a:t>
            </a:r>
            <a:r>
              <a:rPr lang="en-US" dirty="0"/>
              <a:t>), for IF-THEN rules is modus ponens sufficient (mnemonic body, head, rule notation)</a:t>
            </a:r>
          </a:p>
          <a:p>
            <a:pPr lvl="1"/>
            <a:endParaRPr lang="en-US" dirty="0"/>
          </a:p>
          <a:p>
            <a:pPr lvl="1"/>
            <a:endParaRPr lang="en-US" dirty="0"/>
          </a:p>
          <a:p>
            <a:pPr lvl="1"/>
            <a:r>
              <a:rPr lang="en-US" dirty="0"/>
              <a:t>Body can be complex, e.g., a conjunction of attribute</a:t>
            </a:r>
          </a:p>
          <a:p>
            <a:pPr lvl="1"/>
            <a:endParaRPr lang="en-US" dirty="0"/>
          </a:p>
          <a:p>
            <a:pPr lvl="1"/>
            <a:endParaRPr lang="en-US" dirty="0"/>
          </a:p>
          <a:p>
            <a:pPr lvl="1"/>
            <a:r>
              <a:rPr lang="en-US" dirty="0"/>
              <a:t>Or even an aggregation (a function preserving Pareto order in the preference cube) </a:t>
            </a:r>
          </a:p>
          <a:p>
            <a:pPr lvl="1"/>
            <a:endParaRPr lang="en-US" dirty="0"/>
          </a:p>
          <a:p>
            <a:pPr lvl="1"/>
            <a:endParaRPr lang="en-US" dirty="0"/>
          </a:p>
          <a:p>
            <a:pPr lvl="1"/>
            <a:r>
              <a:rPr lang="en-US" dirty="0"/>
              <a:t>Implication can be neglected if r=1, the confidence of rule</a:t>
            </a:r>
          </a:p>
          <a:p>
            <a:endParaRPr lang="en-US" sz="2200" dirty="0">
              <a:latin typeface="Cambria Math" panose="02040503050406030204" pitchFamily="18" charset="0"/>
              <a:ea typeface="Cambria Math" panose="02040503050406030204" pitchFamily="18" charset="0"/>
            </a:endParaRPr>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2DBA1BC0-8F6F-4326-AFBF-BE5607A0D240}" type="slidenum">
              <a:rPr lang="en-US" smtClean="0"/>
              <a:pPr/>
              <a:t>10</a:t>
            </a:fld>
            <a:endParaRPr lang="en-US"/>
          </a:p>
        </p:txBody>
      </p:sp>
      <p:sp>
        <p:nvSpPr>
          <p:cNvPr id="9" name="Title 1">
            <a:extLst>
              <a:ext uri="{FF2B5EF4-FFF2-40B4-BE49-F238E27FC236}">
                <a16:creationId xmlns:a16="http://schemas.microsoft.com/office/drawing/2014/main" id="{57376135-EFD4-47E9-9FA2-05E17CBFB498}"/>
              </a:ext>
            </a:extLst>
          </p:cNvPr>
          <p:cNvSpPr>
            <a:spLocks noGrp="1"/>
          </p:cNvSpPr>
          <p:nvPr>
            <p:ph type="title"/>
          </p:nvPr>
        </p:nvSpPr>
        <p:spPr>
          <a:xfrm>
            <a:off x="410361" y="79900"/>
            <a:ext cx="8440024" cy="792556"/>
          </a:xfrm>
        </p:spPr>
        <p:txBody>
          <a:bodyPr>
            <a:normAutofit fontScale="90000"/>
          </a:bodyPr>
          <a:lstStyle/>
          <a:p>
            <a:r>
              <a:rPr lang="en-US" sz="3600" dirty="0"/>
              <a:t>Many valued/fuzzy/preferential </a:t>
            </a:r>
            <a:r>
              <a:rPr lang="en-US" sz="3600" dirty="0">
                <a:hlinkClick r:id="rId3"/>
              </a:rPr>
              <a:t>propositional logic</a:t>
            </a:r>
            <a:endParaRPr lang="en-US" sz="36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D894DD-8EB2-4903-A349-86C723B67F89}"/>
                  </a:ext>
                </a:extLst>
              </p:cNvPr>
              <p:cNvSpPr txBox="1"/>
              <p:nvPr/>
            </p:nvSpPr>
            <p:spPr>
              <a:xfrm>
                <a:off x="2067887" y="2503338"/>
                <a:ext cx="4572000" cy="6790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11" name="TextBox 10">
                <a:extLst>
                  <a:ext uri="{FF2B5EF4-FFF2-40B4-BE49-F238E27FC236}">
                    <a16:creationId xmlns:a16="http://schemas.microsoft.com/office/drawing/2014/main" id="{7DD894DD-8EB2-4903-A349-86C723B67F89}"/>
                  </a:ext>
                </a:extLst>
              </p:cNvPr>
              <p:cNvSpPr txBox="1">
                <a:spLocks noRot="1" noChangeAspect="1" noMove="1" noResize="1" noEditPoints="1" noAdjustHandles="1" noChangeArrowheads="1" noChangeShapeType="1" noTextEdit="1"/>
              </p:cNvSpPr>
              <p:nvPr/>
            </p:nvSpPr>
            <p:spPr>
              <a:xfrm>
                <a:off x="2067887" y="2503338"/>
                <a:ext cx="4572000" cy="6790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8FACEA-FA77-2A5C-159B-FC0849F09F44}"/>
                  </a:ext>
                </a:extLst>
              </p:cNvPr>
              <p:cNvSpPr txBox="1"/>
              <p:nvPr/>
            </p:nvSpPr>
            <p:spPr>
              <a:xfrm>
                <a:off x="1020659" y="3614811"/>
                <a:ext cx="6873379" cy="6976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e>
                            <m:sup>
                              <m:r>
                                <a:rPr lang="en-US" i="1" smtClean="0">
                                  <a:latin typeface="Cambria Math" panose="02040503050406030204" pitchFamily="18" charset="0"/>
                                  <a:ea typeface="Cambria Math" panose="02040503050406030204" pitchFamily="18" charset="0"/>
                                </a:rPr>
                                <m:t>∘</m:t>
                              </m:r>
                            </m:sup>
                          </m:sSup>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2" name="TextBox 1">
                <a:extLst>
                  <a:ext uri="{FF2B5EF4-FFF2-40B4-BE49-F238E27FC236}">
                    <a16:creationId xmlns:a16="http://schemas.microsoft.com/office/drawing/2014/main" id="{7A8FACEA-FA77-2A5C-159B-FC0849F09F44}"/>
                  </a:ext>
                </a:extLst>
              </p:cNvPr>
              <p:cNvSpPr txBox="1">
                <a:spLocks noRot="1" noChangeAspect="1" noMove="1" noResize="1" noEditPoints="1" noAdjustHandles="1" noChangeArrowheads="1" noChangeShapeType="1" noTextEdit="1"/>
              </p:cNvSpPr>
              <p:nvPr/>
            </p:nvSpPr>
            <p:spPr>
              <a:xfrm>
                <a:off x="1020659" y="3614811"/>
                <a:ext cx="6873379" cy="69762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9B024BF-FE3E-6A85-D080-EA98E7C4E80F}"/>
                  </a:ext>
                </a:extLst>
              </p:cNvPr>
              <p:cNvSpPr txBox="1"/>
              <p:nvPr/>
            </p:nvSpPr>
            <p:spPr>
              <a:xfrm>
                <a:off x="1020658" y="5081135"/>
                <a:ext cx="6873379" cy="6976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 </m:t>
                              </m:r>
                            </m:e>
                            <m:sub>
                              <m:r>
                                <a:rPr lang="en-US" b="0" i="1" smtClean="0">
                                  <a:latin typeface="Cambria Math" panose="02040503050406030204" pitchFamily="18" charset="0"/>
                                  <a:ea typeface="Cambria Math" panose="02040503050406030204" pitchFamily="18" charset="0"/>
                                </a:rPr>
                                <m:t> </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i="1" smtClean="0">
                                  <a:latin typeface="Cambria Math" panose="02040503050406030204" pitchFamily="18" charset="0"/>
                                  <a:ea typeface="Cambria Math" panose="02040503050406030204" pitchFamily="18" charset="0"/>
                                </a:rPr>
                                <m:t>∘</m:t>
                              </m:r>
                            </m:sup>
                          </m:sSup>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7" name="TextBox 6">
                <a:extLst>
                  <a:ext uri="{FF2B5EF4-FFF2-40B4-BE49-F238E27FC236}">
                    <a16:creationId xmlns:a16="http://schemas.microsoft.com/office/drawing/2014/main" id="{49B024BF-FE3E-6A85-D080-EA98E7C4E80F}"/>
                  </a:ext>
                </a:extLst>
              </p:cNvPr>
              <p:cNvSpPr txBox="1">
                <a:spLocks noRot="1" noChangeAspect="1" noMove="1" noResize="1" noEditPoints="1" noAdjustHandles="1" noChangeArrowheads="1" noChangeShapeType="1" noTextEdit="1"/>
              </p:cNvSpPr>
              <p:nvPr/>
            </p:nvSpPr>
            <p:spPr>
              <a:xfrm>
                <a:off x="1020658" y="5081135"/>
                <a:ext cx="6873379" cy="69762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520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E02AF-8560-9972-366A-3346EDECF5F9}"/>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FD7C7007-1DB9-66B1-7F71-80A673E0BBC8}"/>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447771A0-D65E-DD90-E651-2FCABE1BE55A}"/>
              </a:ext>
            </a:extLst>
          </p:cNvPr>
          <p:cNvSpPr>
            <a:spLocks noGrp="1"/>
          </p:cNvSpPr>
          <p:nvPr>
            <p:ph type="sldNum" sz="quarter" idx="12"/>
          </p:nvPr>
        </p:nvSpPr>
        <p:spPr/>
        <p:txBody>
          <a:bodyPr/>
          <a:lstStyle/>
          <a:p>
            <a:fld id="{93AECF0D-CD55-494B-932A-64BB14639227}" type="slidenum">
              <a:rPr lang="en-US" smtClean="0"/>
              <a:t>11</a:t>
            </a:fld>
            <a:endParaRPr lang="en-US"/>
          </a:p>
        </p:txBody>
      </p:sp>
      <p:sp>
        <p:nvSpPr>
          <p:cNvPr id="5" name="Title 1">
            <a:extLst>
              <a:ext uri="{FF2B5EF4-FFF2-40B4-BE49-F238E27FC236}">
                <a16:creationId xmlns:a16="http://schemas.microsoft.com/office/drawing/2014/main" id="{F2E394F8-0E92-6694-5A26-C8C17941F7B0}"/>
              </a:ext>
            </a:extLst>
          </p:cNvPr>
          <p:cNvSpPr txBox="1">
            <a:spLocks/>
          </p:cNvSpPr>
          <p:nvPr/>
        </p:nvSpPr>
        <p:spPr>
          <a:xfrm>
            <a:off x="628650" y="96679"/>
            <a:ext cx="7886700" cy="507067"/>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Preferential logic – approach real data experiments</a:t>
            </a:r>
          </a:p>
        </p:txBody>
      </p:sp>
      <p:sp>
        <p:nvSpPr>
          <p:cNvPr id="6" name="Content Placeholder 2">
            <a:extLst>
              <a:ext uri="{FF2B5EF4-FFF2-40B4-BE49-F238E27FC236}">
                <a16:creationId xmlns:a16="http://schemas.microsoft.com/office/drawing/2014/main" id="{A6C68D9B-ACD8-D6C4-72F2-D3F9B899DB76}"/>
              </a:ext>
            </a:extLst>
          </p:cNvPr>
          <p:cNvSpPr txBox="1">
            <a:spLocks/>
          </p:cNvSpPr>
          <p:nvPr/>
        </p:nvSpPr>
        <p:spPr>
          <a:xfrm>
            <a:off x="628650" y="958311"/>
            <a:ext cx="7886700" cy="53980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We can try fuzzy logic connectives as aggregation, integration of partial preferences, we need</a:t>
            </a:r>
          </a:p>
          <a:p>
            <a:pPr lvl="1"/>
            <a:r>
              <a:rPr lang="en-US" sz="2100" dirty="0"/>
              <a:t>Monotonicity (preserves Pareto ordering) </a:t>
            </a:r>
          </a:p>
          <a:p>
            <a:pPr lvl="1"/>
            <a:r>
              <a:rPr lang="en-US" sz="2100" dirty="0"/>
              <a:t>On 0 (fail, refute) and 1 (true, accept) behave as </a:t>
            </a:r>
            <a:r>
              <a:rPr lang="en-US" sz="2100"/>
              <a:t>classical logic</a:t>
            </a:r>
            <a:endParaRPr lang="en-US" sz="2100" dirty="0"/>
          </a:p>
          <a:p>
            <a:r>
              <a:rPr lang="en-US" sz="2500" dirty="0"/>
              <a:t>We can try (also mathematically motivated) </a:t>
            </a:r>
            <a:r>
              <a:rPr lang="en-US" sz="1600" dirty="0" err="1"/>
              <a:t>Grabisch</a:t>
            </a:r>
            <a:r>
              <a:rPr lang="en-US" sz="1600" dirty="0"/>
              <a:t>, M., </a:t>
            </a:r>
            <a:r>
              <a:rPr lang="en-US" sz="1600" dirty="0" err="1"/>
              <a:t>Marichal</a:t>
            </a:r>
            <a:r>
              <a:rPr lang="en-US" sz="1600" dirty="0"/>
              <a:t>, J., </a:t>
            </a:r>
            <a:r>
              <a:rPr lang="en-US" sz="1600" dirty="0" err="1"/>
              <a:t>Mesiar</a:t>
            </a:r>
            <a:r>
              <a:rPr lang="en-US" sz="1600" dirty="0"/>
              <a:t>, R., &amp; Pap, E. (2009). </a:t>
            </a:r>
            <a:r>
              <a:rPr lang="en-US" sz="1600" b="1" i="1" dirty="0"/>
              <a:t>Aggregation Functions</a:t>
            </a:r>
            <a:r>
              <a:rPr lang="en-US" sz="1600" b="1" dirty="0"/>
              <a:t> </a:t>
            </a:r>
            <a:r>
              <a:rPr lang="en-US" sz="1600" dirty="0"/>
              <a:t>(Encyclopedia of Mathematics and its Applications). Cambridge: Cambridge University Press. </a:t>
            </a:r>
          </a:p>
          <a:p>
            <a:r>
              <a:rPr lang="en-US" sz="2800" dirty="0"/>
              <a:t>Some heuristics from our production</a:t>
            </a:r>
          </a:p>
          <a:p>
            <a:r>
              <a:rPr lang="en-US" sz="2500" dirty="0"/>
              <a:t>Convex combination of conjunctions and disjunctions </a:t>
            </a:r>
          </a:p>
          <a:p>
            <a:r>
              <a:rPr lang="en-US" sz="2500" dirty="0"/>
              <a:t>Various sport deciding winner in multidiscipline</a:t>
            </a:r>
          </a:p>
          <a:p>
            <a:r>
              <a:rPr lang="en-US" sz="2500" dirty="0"/>
              <a:t>Of course, our weighted average</a:t>
            </a:r>
          </a:p>
          <a:p>
            <a:r>
              <a:rPr lang="en-US" sz="2500" dirty="0"/>
              <a:t>Data (toy, generated, historical, online)</a:t>
            </a:r>
          </a:p>
          <a:p>
            <a:r>
              <a:rPr lang="en-US" sz="2500" dirty="0">
                <a:highlight>
                  <a:srgbClr val="FFFF00"/>
                </a:highlight>
              </a:rPr>
              <a:t>Rich class of aggregations </a:t>
            </a:r>
            <a:r>
              <a:rPr lang="en-US" sz="2500" dirty="0"/>
              <a:t>– i.e., if A, B not Pareto comparable, then it can occur both A&lt;B and B&lt;A</a:t>
            </a:r>
          </a:p>
          <a:p>
            <a:endParaRPr lang="en-US" sz="2500" dirty="0"/>
          </a:p>
        </p:txBody>
      </p:sp>
    </p:spTree>
    <p:extLst>
      <p:ext uri="{BB962C8B-B14F-4D97-AF65-F5344CB8AC3E}">
        <p14:creationId xmlns:p14="http://schemas.microsoft.com/office/powerpoint/2010/main" val="356224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8173"/>
            <a:ext cx="7886700" cy="1522141"/>
          </a:xfrm>
        </p:spPr>
        <p:txBody>
          <a:bodyPr>
            <a:normAutofit/>
          </a:bodyPr>
          <a:lstStyle/>
          <a:p>
            <a:r>
              <a:rPr lang="en-US" sz="2700" dirty="0"/>
              <a:t>                              Conjunctions </a:t>
            </a:r>
            <a:r>
              <a:rPr lang="en-US" sz="2700" dirty="0" err="1"/>
              <a:t>b&amp;r</a:t>
            </a:r>
            <a:r>
              <a:rPr lang="en-US" sz="2700" dirty="0"/>
              <a:t> = h</a:t>
            </a:r>
            <a:br>
              <a:rPr lang="en-US" sz="2700" dirty="0"/>
            </a:br>
            <a:r>
              <a:rPr lang="en-US" sz="2700" dirty="0"/>
              <a:t>   Lukasiewicz                  Goedel                            Product</a:t>
            </a:r>
            <a:br>
              <a:rPr lang="en-US" sz="2700" dirty="0"/>
            </a:br>
            <a:r>
              <a:rPr lang="en-US" sz="2700" dirty="0"/>
              <a:t>  </a:t>
            </a:r>
            <a:r>
              <a:rPr lang="pt-BR" sz="2700" dirty="0"/>
              <a:t>max{0, b+r-1}               min{b, r}                              b*r</a:t>
            </a:r>
            <a:endParaRPr lang="en-US" sz="27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1" y="3576598"/>
            <a:ext cx="3095945" cy="251811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297" y="3576597"/>
            <a:ext cx="3160043" cy="25702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4372" y="3576596"/>
            <a:ext cx="3095947" cy="2518118"/>
          </a:xfrm>
          <a:prstGeom prst="rect">
            <a:avLst/>
          </a:prstGeom>
        </p:spPr>
      </p:pic>
      <p:sp>
        <p:nvSpPr>
          <p:cNvPr id="6" name="Date Placeholder 5"/>
          <p:cNvSpPr>
            <a:spLocks noGrp="1"/>
          </p:cNvSpPr>
          <p:nvPr>
            <p:ph type="dt" sz="half" idx="10"/>
          </p:nvPr>
        </p:nvSpPr>
        <p:spPr/>
        <p:txBody>
          <a:bodyPr/>
          <a:lstStyle/>
          <a:p>
            <a:r>
              <a:rPr lang="en-US"/>
              <a:t>NDBI021 User Preferences Lecture 2</a:t>
            </a:r>
          </a:p>
        </p:txBody>
      </p:sp>
      <p:sp>
        <p:nvSpPr>
          <p:cNvPr id="10" name="Footer Placeholder 9"/>
          <p:cNvSpPr>
            <a:spLocks noGrp="1"/>
          </p:cNvSpPr>
          <p:nvPr>
            <p:ph type="ftr" sz="quarter" idx="11"/>
          </p:nvPr>
        </p:nvSpPr>
        <p:spPr/>
        <p:txBody>
          <a:bodyPr/>
          <a:lstStyle/>
          <a:p>
            <a:r>
              <a:rPr lang="en-US"/>
              <a:t>Aggregation+</a:t>
            </a:r>
          </a:p>
        </p:txBody>
      </p:sp>
      <p:sp>
        <p:nvSpPr>
          <p:cNvPr id="11" name="Slide Number Placeholder 10"/>
          <p:cNvSpPr>
            <a:spLocks noGrp="1"/>
          </p:cNvSpPr>
          <p:nvPr>
            <p:ph type="sldNum" sz="quarter" idx="12"/>
          </p:nvPr>
        </p:nvSpPr>
        <p:spPr/>
        <p:txBody>
          <a:bodyPr/>
          <a:lstStyle/>
          <a:p>
            <a:fld id="{2DBA1BC0-8F6F-4326-AFBF-BE5607A0D240}" type="slidenum">
              <a:rPr lang="en-US" smtClean="0"/>
              <a:pPr/>
              <a:t>12</a:t>
            </a:fld>
            <a:endParaRPr lang="en-US"/>
          </a:p>
        </p:txBody>
      </p:sp>
      <p:sp>
        <p:nvSpPr>
          <p:cNvPr id="12" name="Title 1">
            <a:extLst>
              <a:ext uri="{FF2B5EF4-FFF2-40B4-BE49-F238E27FC236}">
                <a16:creationId xmlns:a16="http://schemas.microsoft.com/office/drawing/2014/main" id="{C607B10F-DFAD-47AF-B59A-A6EEA83D7370}"/>
              </a:ext>
            </a:extLst>
          </p:cNvPr>
          <p:cNvSpPr txBox="1">
            <a:spLocks/>
          </p:cNvSpPr>
          <p:nvPr/>
        </p:nvSpPr>
        <p:spPr>
          <a:xfrm>
            <a:off x="176169" y="130234"/>
            <a:ext cx="8783273" cy="1448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“Historical” many valued connectives graphically</a:t>
            </a:r>
          </a:p>
          <a:p>
            <a:pPr algn="ctr"/>
            <a:r>
              <a:rPr lang="en-US" sz="3200" dirty="0"/>
              <a:t> depicted in PC-preference cube</a:t>
            </a:r>
          </a:p>
        </p:txBody>
      </p:sp>
    </p:spTree>
    <p:extLst>
      <p:ext uri="{BB962C8B-B14F-4D97-AF65-F5344CB8AC3E}">
        <p14:creationId xmlns:p14="http://schemas.microsoft.com/office/powerpoint/2010/main" val="128552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2" y="3703666"/>
            <a:ext cx="3148457" cy="25608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519" y="3703665"/>
            <a:ext cx="3148452" cy="256082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728" y="3866324"/>
            <a:ext cx="2884591" cy="2346209"/>
          </a:xfrm>
          <a:prstGeom prst="rect">
            <a:avLst/>
          </a:prstGeom>
        </p:spPr>
      </p:pic>
      <p:sp>
        <p:nvSpPr>
          <p:cNvPr id="7" name="Date Placeholder 6"/>
          <p:cNvSpPr>
            <a:spLocks noGrp="1"/>
          </p:cNvSpPr>
          <p:nvPr>
            <p:ph type="dt" sz="half" idx="10"/>
          </p:nvPr>
        </p:nvSpPr>
        <p:spPr/>
        <p:txBody>
          <a:bodyPr/>
          <a:lstStyle/>
          <a:p>
            <a:r>
              <a:rPr lang="en-US"/>
              <a:t>NDBI021 User Preferences Lecture 2</a:t>
            </a:r>
          </a:p>
        </p:txBody>
      </p:sp>
      <p:sp>
        <p:nvSpPr>
          <p:cNvPr id="8" name="Footer Placeholder 7"/>
          <p:cNvSpPr>
            <a:spLocks noGrp="1"/>
          </p:cNvSpPr>
          <p:nvPr>
            <p:ph type="ftr" sz="quarter" idx="11"/>
          </p:nvPr>
        </p:nvSpPr>
        <p:spPr/>
        <p:txBody>
          <a:bodyPr/>
          <a:lstStyle/>
          <a:p>
            <a:r>
              <a:rPr lang="en-US"/>
              <a:t>Aggregation+</a:t>
            </a:r>
          </a:p>
        </p:txBody>
      </p:sp>
      <p:sp>
        <p:nvSpPr>
          <p:cNvPr id="9" name="Slide Number Placeholder 8"/>
          <p:cNvSpPr>
            <a:spLocks noGrp="1"/>
          </p:cNvSpPr>
          <p:nvPr>
            <p:ph type="sldNum" sz="quarter" idx="12"/>
          </p:nvPr>
        </p:nvSpPr>
        <p:spPr/>
        <p:txBody>
          <a:bodyPr/>
          <a:lstStyle/>
          <a:p>
            <a:fld id="{2DBA1BC0-8F6F-4326-AFBF-BE5607A0D240}" type="slidenum">
              <a:rPr lang="en-US" smtClean="0"/>
              <a:pPr/>
              <a:t>13</a:t>
            </a:fld>
            <a:endParaRPr lang="en-US"/>
          </a:p>
        </p:txBody>
      </p:sp>
      <p:sp>
        <p:nvSpPr>
          <p:cNvPr id="12" name="Title 1"/>
          <p:cNvSpPr>
            <a:spLocks noGrp="1"/>
          </p:cNvSpPr>
          <p:nvPr>
            <p:ph type="title"/>
          </p:nvPr>
        </p:nvSpPr>
        <p:spPr>
          <a:xfrm>
            <a:off x="628650" y="1053637"/>
            <a:ext cx="7886700" cy="2375363"/>
          </a:xfrm>
        </p:spPr>
        <p:txBody>
          <a:bodyPr>
            <a:normAutofit fontScale="90000"/>
          </a:bodyPr>
          <a:lstStyle/>
          <a:p>
            <a:pPr lvl="1"/>
            <a:r>
              <a:rPr lang="en-US" sz="2700" dirty="0">
                <a:latin typeface="+mn-lt"/>
              </a:rPr>
              <a:t>           Disjunctions b v r </a:t>
            </a:r>
            <a:r>
              <a:rPr lang="en-US" sz="2800" dirty="0">
                <a:latin typeface="+mn-lt"/>
              </a:rPr>
              <a:t>by deMorgan and </a:t>
            </a:r>
            <a:r>
              <a:rPr lang="en-US" sz="2800" dirty="0">
                <a:latin typeface="+mn-lt"/>
                <a:sym typeface="Symbol" panose="05050102010706020507" pitchFamily="18" charset="2"/>
              </a:rPr>
              <a:t></a:t>
            </a:r>
            <a:r>
              <a:rPr lang="cs-CZ" sz="2800" baseline="30000" dirty="0">
                <a:latin typeface="+mn-lt"/>
                <a:sym typeface="Symbol" panose="05050102010706020507" pitchFamily="18" charset="2"/>
              </a:rPr>
              <a:t></a:t>
            </a:r>
            <a:r>
              <a:rPr lang="en-US" sz="2800" dirty="0">
                <a:latin typeface="+mn-lt"/>
                <a:sym typeface="Symbol" panose="05050102010706020507" pitchFamily="18" charset="2"/>
              </a:rPr>
              <a:t>(x) = 1-x</a:t>
            </a:r>
            <a:br>
              <a:rPr lang="en-US" sz="2800" dirty="0">
                <a:latin typeface="+mn-lt"/>
                <a:sym typeface="Symbol" panose="05050102010706020507" pitchFamily="18" charset="2"/>
              </a:rPr>
            </a:br>
            <a:br>
              <a:rPr lang="en-US" sz="900" dirty="0">
                <a:latin typeface="+mn-lt"/>
                <a:sym typeface="Symbol" panose="05050102010706020507" pitchFamily="18" charset="2"/>
              </a:rPr>
            </a:br>
            <a:r>
              <a:rPr lang="cs-CZ" sz="2400" dirty="0" err="1">
                <a:latin typeface="+mn-lt"/>
              </a:rPr>
              <a:t>Lukasiewicz</a:t>
            </a:r>
            <a:r>
              <a:rPr lang="cs-CZ" sz="2400" dirty="0">
                <a:latin typeface="+mn-lt"/>
              </a:rPr>
              <a:t> </a:t>
            </a:r>
            <a:r>
              <a:rPr lang="en-US" sz="2400" dirty="0">
                <a:latin typeface="+mn-lt"/>
              </a:rPr>
              <a:t>logic </a:t>
            </a:r>
            <a:r>
              <a:rPr lang="cs-CZ" sz="2400" dirty="0">
                <a:latin typeface="+mn-lt"/>
              </a:rPr>
              <a:t>–</a:t>
            </a:r>
            <a:r>
              <a:rPr lang="en-US" sz="2400" dirty="0">
                <a:latin typeface="+mn-lt"/>
              </a:rPr>
              <a:t>  </a:t>
            </a:r>
            <a:r>
              <a:rPr lang="en-US" sz="2400" b="1" dirty="0">
                <a:latin typeface="+mn-lt"/>
                <a:sym typeface="Symbol" panose="05050102010706020507" pitchFamily="18" charset="2"/>
              </a:rPr>
              <a:t></a:t>
            </a:r>
            <a:r>
              <a:rPr lang="cs-CZ" sz="2400" baseline="30000" dirty="0">
                <a:latin typeface="+mn-lt"/>
                <a:sym typeface="Symbol" panose="05050102010706020507" pitchFamily="18" charset="2"/>
              </a:rPr>
              <a:t></a:t>
            </a:r>
            <a:r>
              <a:rPr lang="cs-CZ" sz="2400" baseline="-25000" dirty="0">
                <a:latin typeface="+mn-lt"/>
                <a:sym typeface="Symbol" panose="05050102010706020507" pitchFamily="18" charset="2"/>
              </a:rPr>
              <a:t>L</a:t>
            </a:r>
            <a:r>
              <a:rPr lang="cs-CZ" sz="2400" dirty="0">
                <a:latin typeface="+mn-lt"/>
                <a:sym typeface="Symbol" panose="05050102010706020507" pitchFamily="18" charset="2"/>
              </a:rPr>
              <a:t>(</a:t>
            </a:r>
            <a:r>
              <a:rPr lang="cs-CZ" sz="2400" dirty="0" err="1">
                <a:latin typeface="+mn-lt"/>
                <a:sym typeface="Symbol" panose="05050102010706020507" pitchFamily="18" charset="2"/>
              </a:rPr>
              <a:t>x,y</a:t>
            </a:r>
            <a:r>
              <a:rPr lang="cs-CZ" sz="2400" dirty="0">
                <a:latin typeface="+mn-lt"/>
                <a:sym typeface="Symbol" panose="05050102010706020507" pitchFamily="18" charset="2"/>
              </a:rPr>
              <a:t>) = min (1, </a:t>
            </a:r>
            <a:r>
              <a:rPr lang="cs-CZ" sz="2400" dirty="0" err="1">
                <a:latin typeface="+mn-lt"/>
                <a:sym typeface="Symbol" panose="05050102010706020507" pitchFamily="18" charset="2"/>
              </a:rPr>
              <a:t>x+y</a:t>
            </a:r>
            <a:r>
              <a:rPr lang="cs-CZ" sz="2400" dirty="0">
                <a:latin typeface="+mn-lt"/>
                <a:sym typeface="Symbol" panose="05050102010706020507" pitchFamily="18" charset="2"/>
              </a:rPr>
              <a:t>)</a:t>
            </a:r>
            <a:r>
              <a:rPr lang="en-US" sz="2400" dirty="0">
                <a:latin typeface="+mn-lt"/>
                <a:sym typeface="Symbol" panose="05050102010706020507" pitchFamily="18" charset="2"/>
              </a:rPr>
              <a:t> </a:t>
            </a:r>
            <a:br>
              <a:rPr lang="cs-CZ" sz="2400" dirty="0">
                <a:latin typeface="+mn-lt"/>
              </a:rPr>
            </a:br>
            <a:r>
              <a:rPr lang="cs-CZ" sz="2400" dirty="0" err="1">
                <a:latin typeface="+mn-lt"/>
              </a:rPr>
              <a:t>Goedel</a:t>
            </a:r>
            <a:r>
              <a:rPr lang="cs-CZ" sz="2400" dirty="0">
                <a:latin typeface="+mn-lt"/>
              </a:rPr>
              <a:t>  </a:t>
            </a:r>
            <a:r>
              <a:rPr lang="en-US" sz="2400" dirty="0">
                <a:latin typeface="+mn-lt"/>
              </a:rPr>
              <a:t>logic        </a:t>
            </a:r>
            <a:r>
              <a:rPr lang="cs-CZ" sz="2400" dirty="0">
                <a:latin typeface="+mn-lt"/>
              </a:rPr>
              <a:t>–</a:t>
            </a:r>
            <a:r>
              <a:rPr lang="en-US" sz="2400" dirty="0">
                <a:latin typeface="+mn-lt"/>
              </a:rPr>
              <a:t>  </a:t>
            </a:r>
            <a:r>
              <a:rPr lang="en-US" sz="2400" b="1" dirty="0">
                <a:latin typeface="+mn-lt"/>
                <a:sym typeface="Symbol" panose="05050102010706020507" pitchFamily="18" charset="2"/>
              </a:rPr>
              <a:t></a:t>
            </a:r>
            <a:r>
              <a:rPr lang="cs-CZ" sz="2400" baseline="30000" dirty="0">
                <a:latin typeface="+mn-lt"/>
                <a:sym typeface="Symbol" panose="05050102010706020507" pitchFamily="18" charset="2"/>
              </a:rPr>
              <a:t></a:t>
            </a:r>
            <a:r>
              <a:rPr lang="cs-CZ" sz="2400" baseline="-25000" dirty="0">
                <a:latin typeface="+mn-lt"/>
                <a:sym typeface="Symbol" panose="05050102010706020507" pitchFamily="18" charset="2"/>
              </a:rPr>
              <a:t>G</a:t>
            </a:r>
            <a:r>
              <a:rPr lang="cs-CZ" sz="2400" dirty="0">
                <a:latin typeface="+mn-lt"/>
                <a:sym typeface="Symbol" panose="05050102010706020507" pitchFamily="18" charset="2"/>
              </a:rPr>
              <a:t>(</a:t>
            </a:r>
            <a:r>
              <a:rPr lang="cs-CZ" sz="2400" dirty="0" err="1">
                <a:latin typeface="+mn-lt"/>
                <a:sym typeface="Symbol" panose="05050102010706020507" pitchFamily="18" charset="2"/>
              </a:rPr>
              <a:t>x,y</a:t>
            </a:r>
            <a:r>
              <a:rPr lang="cs-CZ" sz="2400" dirty="0">
                <a:latin typeface="+mn-lt"/>
                <a:sym typeface="Symbol" panose="05050102010706020507" pitchFamily="18" charset="2"/>
              </a:rPr>
              <a:t>) = max (x, y)</a:t>
            </a:r>
            <a:r>
              <a:rPr lang="en-US" sz="2400" dirty="0">
                <a:latin typeface="+mn-lt"/>
                <a:sym typeface="Symbol" panose="05050102010706020507" pitchFamily="18" charset="2"/>
              </a:rPr>
              <a:t> </a:t>
            </a:r>
            <a:br>
              <a:rPr lang="cs-CZ" sz="2400" dirty="0">
                <a:latin typeface="+mn-lt"/>
                <a:sym typeface="Symbol" panose="05050102010706020507" pitchFamily="18" charset="2"/>
              </a:rPr>
            </a:br>
            <a:r>
              <a:rPr lang="cs-CZ" sz="2400" dirty="0" err="1">
                <a:latin typeface="+mn-lt"/>
                <a:sym typeface="Symbol" panose="05050102010706020507" pitchFamily="18" charset="2"/>
              </a:rPr>
              <a:t>Produ</a:t>
            </a:r>
            <a:r>
              <a:rPr lang="en-US" sz="2400" dirty="0">
                <a:latin typeface="+mn-lt"/>
                <a:sym typeface="Symbol" panose="05050102010706020507" pitchFamily="18" charset="2"/>
              </a:rPr>
              <a:t>c</a:t>
            </a:r>
            <a:r>
              <a:rPr lang="cs-CZ" sz="2400" dirty="0">
                <a:latin typeface="+mn-lt"/>
                <a:sym typeface="Symbol" panose="05050102010706020507" pitchFamily="18" charset="2"/>
              </a:rPr>
              <a:t>t</a:t>
            </a:r>
            <a:r>
              <a:rPr lang="cs-CZ" sz="2400" dirty="0">
                <a:latin typeface="+mn-lt"/>
              </a:rPr>
              <a:t> </a:t>
            </a:r>
            <a:r>
              <a:rPr lang="en-US" sz="2400" dirty="0">
                <a:latin typeface="+mn-lt"/>
              </a:rPr>
              <a:t>logic        -</a:t>
            </a:r>
            <a:r>
              <a:rPr lang="en-US" sz="2400" dirty="0">
                <a:latin typeface="+mn-lt"/>
                <a:sym typeface="Symbol" panose="05050102010706020507" pitchFamily="18" charset="2"/>
              </a:rPr>
              <a:t>   </a:t>
            </a:r>
            <a:r>
              <a:rPr lang="en-US" sz="2400" b="1" dirty="0">
                <a:latin typeface="+mn-lt"/>
                <a:sym typeface="Symbol" panose="05050102010706020507" pitchFamily="18" charset="2"/>
              </a:rPr>
              <a:t></a:t>
            </a:r>
            <a:r>
              <a:rPr lang="cs-CZ" sz="2400" baseline="30000" dirty="0">
                <a:latin typeface="+mn-lt"/>
                <a:sym typeface="Symbol" panose="05050102010706020507" pitchFamily="18" charset="2"/>
              </a:rPr>
              <a:t></a:t>
            </a:r>
            <a:r>
              <a:rPr lang="cs-CZ" sz="2400" baseline="-25000" dirty="0">
                <a:latin typeface="+mn-lt"/>
                <a:sym typeface="Symbol" panose="05050102010706020507" pitchFamily="18" charset="2"/>
              </a:rPr>
              <a:t>P</a:t>
            </a:r>
            <a:r>
              <a:rPr lang="cs-CZ" sz="2400" dirty="0">
                <a:latin typeface="+mn-lt"/>
                <a:sym typeface="Symbol" panose="05050102010706020507" pitchFamily="18" charset="2"/>
              </a:rPr>
              <a:t>(</a:t>
            </a:r>
            <a:r>
              <a:rPr lang="cs-CZ" sz="2400" dirty="0" err="1">
                <a:latin typeface="+mn-lt"/>
                <a:sym typeface="Symbol" panose="05050102010706020507" pitchFamily="18" charset="2"/>
              </a:rPr>
              <a:t>x,y</a:t>
            </a:r>
            <a:r>
              <a:rPr lang="cs-CZ" sz="2400" dirty="0">
                <a:latin typeface="+mn-lt"/>
                <a:sym typeface="Symbol" panose="05050102010706020507" pitchFamily="18" charset="2"/>
              </a:rPr>
              <a:t>) = </a:t>
            </a:r>
            <a:r>
              <a:rPr lang="cs-CZ" sz="2400" dirty="0" err="1">
                <a:latin typeface="+mn-lt"/>
                <a:sym typeface="Symbol" panose="05050102010706020507" pitchFamily="18" charset="2"/>
              </a:rPr>
              <a:t>x+y-xy</a:t>
            </a:r>
            <a:br>
              <a:rPr lang="en-US" sz="2400" dirty="0">
                <a:latin typeface="+mn-lt"/>
                <a:sym typeface="Symbol" panose="05050102010706020507" pitchFamily="18" charset="2"/>
              </a:rPr>
            </a:br>
            <a:br>
              <a:rPr lang="en-US" sz="900" dirty="0">
                <a:latin typeface="+mn-lt"/>
              </a:rPr>
            </a:br>
            <a:r>
              <a:rPr lang="en-US" sz="2700" dirty="0">
                <a:latin typeface="+mn-lt"/>
              </a:rPr>
              <a:t>   Lukasiewicz                       Goedel                            Product</a:t>
            </a:r>
            <a:br>
              <a:rPr lang="en-US" sz="2700" dirty="0">
                <a:latin typeface="+mn-lt"/>
              </a:rPr>
            </a:br>
            <a:r>
              <a:rPr lang="en-US" sz="2700" dirty="0">
                <a:latin typeface="+mn-lt"/>
              </a:rPr>
              <a:t>  </a:t>
            </a:r>
            <a:r>
              <a:rPr lang="pt-BR" sz="2700" dirty="0">
                <a:latin typeface="+mn-lt"/>
              </a:rPr>
              <a:t>min{1, b+r}                       max{b, r}                           b+r-b*r </a:t>
            </a:r>
            <a:endParaRPr lang="en-US" sz="2700" dirty="0">
              <a:latin typeface="+mn-lt"/>
            </a:endParaRPr>
          </a:p>
        </p:txBody>
      </p:sp>
      <p:sp>
        <p:nvSpPr>
          <p:cNvPr id="2" name="Title 1">
            <a:extLst>
              <a:ext uri="{FF2B5EF4-FFF2-40B4-BE49-F238E27FC236}">
                <a16:creationId xmlns:a16="http://schemas.microsoft.com/office/drawing/2014/main" id="{75CD0297-BADF-4628-3766-624DF5EC4DCE}"/>
              </a:ext>
            </a:extLst>
          </p:cNvPr>
          <p:cNvSpPr txBox="1">
            <a:spLocks/>
          </p:cNvSpPr>
          <p:nvPr/>
        </p:nvSpPr>
        <p:spPr>
          <a:xfrm>
            <a:off x="176169" y="130234"/>
            <a:ext cx="8783273" cy="92026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“Historical” many valued connectives graphically</a:t>
            </a:r>
          </a:p>
          <a:p>
            <a:pPr algn="ctr"/>
            <a:r>
              <a:rPr lang="en-US" sz="3200" dirty="0"/>
              <a:t> depicted in PC-preference cube</a:t>
            </a:r>
          </a:p>
        </p:txBody>
      </p:sp>
    </p:spTree>
    <p:extLst>
      <p:ext uri="{BB962C8B-B14F-4D97-AF65-F5344CB8AC3E}">
        <p14:creationId xmlns:p14="http://schemas.microsoft.com/office/powerpoint/2010/main" val="400535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A4CD-A368-ADDB-9529-EA153DED5C7F}"/>
              </a:ext>
            </a:extLst>
          </p:cNvPr>
          <p:cNvSpPr>
            <a:spLocks noGrp="1"/>
          </p:cNvSpPr>
          <p:nvPr>
            <p:ph type="title"/>
          </p:nvPr>
        </p:nvSpPr>
        <p:spPr>
          <a:xfrm>
            <a:off x="628650" y="96679"/>
            <a:ext cx="7886700" cy="507067"/>
          </a:xfrm>
        </p:spPr>
        <p:txBody>
          <a:bodyPr>
            <a:normAutofit fontScale="90000"/>
          </a:bodyPr>
          <a:lstStyle/>
          <a:p>
            <a:r>
              <a:rPr lang="en-US" sz="3200" dirty="0">
                <a:hlinkClick r:id="rId2"/>
              </a:rPr>
              <a:t>Fuzzy logic connectives</a:t>
            </a:r>
            <a:r>
              <a:rPr lang="en-US" sz="3200" dirty="0"/>
              <a:t> – math approach  </a:t>
            </a:r>
          </a:p>
        </p:txBody>
      </p:sp>
      <p:sp>
        <p:nvSpPr>
          <p:cNvPr id="3" name="Content Placeholder 2">
            <a:extLst>
              <a:ext uri="{FF2B5EF4-FFF2-40B4-BE49-F238E27FC236}">
                <a16:creationId xmlns:a16="http://schemas.microsoft.com/office/drawing/2014/main" id="{56346A77-2162-4DEE-025E-61C3DC6AE6BA}"/>
              </a:ext>
            </a:extLst>
          </p:cNvPr>
          <p:cNvSpPr>
            <a:spLocks noGrp="1"/>
          </p:cNvSpPr>
          <p:nvPr>
            <p:ph idx="1"/>
          </p:nvPr>
        </p:nvSpPr>
        <p:spPr>
          <a:xfrm>
            <a:off x="628650" y="603746"/>
            <a:ext cx="7886700" cy="1115997"/>
          </a:xfrm>
        </p:spPr>
        <p:txBody>
          <a:bodyPr>
            <a:normAutofit lnSpcReduction="10000"/>
          </a:bodyPr>
          <a:lstStyle/>
          <a:p>
            <a:pPr marL="0" indent="0">
              <a:buNone/>
            </a:pPr>
            <a:r>
              <a:rPr lang="en-US" sz="2500" dirty="0"/>
              <a:t>Commutative, Monotone, Associative, </a:t>
            </a:r>
            <a:r>
              <a:rPr lang="en-US" sz="2500" dirty="0">
                <a:sym typeface="Symbol" panose="05050102010706020507" pitchFamily="18" charset="2"/>
              </a:rPr>
              <a:t></a:t>
            </a:r>
            <a:r>
              <a:rPr lang="en-US" sz="2500" dirty="0"/>
              <a:t>(a, 1) = a, nilpotent, Archimedean, partially ordered abelian monoid conjunctions                implications            disjunctions</a:t>
            </a:r>
          </a:p>
        </p:txBody>
      </p:sp>
      <p:sp>
        <p:nvSpPr>
          <p:cNvPr id="4" name="Date Placeholder 3">
            <a:extLst>
              <a:ext uri="{FF2B5EF4-FFF2-40B4-BE49-F238E27FC236}">
                <a16:creationId xmlns:a16="http://schemas.microsoft.com/office/drawing/2014/main" id="{58327512-681A-B432-A751-E52715EBE294}"/>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A19B0A0A-1586-8FE8-24E3-203690655FB6}"/>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8C4C4574-1529-6631-9455-661CC327C201}"/>
              </a:ext>
            </a:extLst>
          </p:cNvPr>
          <p:cNvSpPr>
            <a:spLocks noGrp="1"/>
          </p:cNvSpPr>
          <p:nvPr>
            <p:ph type="sldNum" sz="quarter" idx="12"/>
          </p:nvPr>
        </p:nvSpPr>
        <p:spPr/>
        <p:txBody>
          <a:bodyPr/>
          <a:lstStyle/>
          <a:p>
            <a:fld id="{93AECF0D-CD55-494B-932A-64BB14639227}" type="slidenum">
              <a:rPr lang="en-US" smtClean="0"/>
              <a:t>14</a:t>
            </a:fld>
            <a:endParaRPr lang="en-US"/>
          </a:p>
        </p:txBody>
      </p:sp>
      <p:pic>
        <p:nvPicPr>
          <p:cNvPr id="8" name="Picture 7">
            <a:extLst>
              <a:ext uri="{FF2B5EF4-FFF2-40B4-BE49-F238E27FC236}">
                <a16:creationId xmlns:a16="http://schemas.microsoft.com/office/drawing/2014/main" id="{6A131CF1-9927-2CC4-C503-413A3A55DF3D}"/>
              </a:ext>
            </a:extLst>
          </p:cNvPr>
          <p:cNvPicPr>
            <a:picLocks noChangeAspect="1"/>
          </p:cNvPicPr>
          <p:nvPr/>
        </p:nvPicPr>
        <p:blipFill>
          <a:blip r:embed="rId3"/>
          <a:stretch>
            <a:fillRect/>
          </a:stretch>
        </p:blipFill>
        <p:spPr>
          <a:xfrm>
            <a:off x="628651" y="1635853"/>
            <a:ext cx="2331812" cy="4720498"/>
          </a:xfrm>
          <a:prstGeom prst="rect">
            <a:avLst/>
          </a:prstGeom>
        </p:spPr>
      </p:pic>
      <p:pic>
        <p:nvPicPr>
          <p:cNvPr id="10" name="Picture 9">
            <a:extLst>
              <a:ext uri="{FF2B5EF4-FFF2-40B4-BE49-F238E27FC236}">
                <a16:creationId xmlns:a16="http://schemas.microsoft.com/office/drawing/2014/main" id="{321B0046-821E-277B-1F42-5C7ABBDE1937}"/>
              </a:ext>
            </a:extLst>
          </p:cNvPr>
          <p:cNvPicPr>
            <a:picLocks noChangeAspect="1"/>
          </p:cNvPicPr>
          <p:nvPr/>
        </p:nvPicPr>
        <p:blipFill>
          <a:blip r:embed="rId4"/>
          <a:stretch>
            <a:fillRect/>
          </a:stretch>
        </p:blipFill>
        <p:spPr>
          <a:xfrm>
            <a:off x="3209925" y="1635853"/>
            <a:ext cx="2206951" cy="4683984"/>
          </a:xfrm>
          <a:prstGeom prst="rect">
            <a:avLst/>
          </a:prstGeom>
        </p:spPr>
      </p:pic>
      <p:pic>
        <p:nvPicPr>
          <p:cNvPr id="12" name="Picture 11">
            <a:extLst>
              <a:ext uri="{FF2B5EF4-FFF2-40B4-BE49-F238E27FC236}">
                <a16:creationId xmlns:a16="http://schemas.microsoft.com/office/drawing/2014/main" id="{F0709EB1-6C1A-FC15-5ACE-7C28C127DFA9}"/>
              </a:ext>
            </a:extLst>
          </p:cNvPr>
          <p:cNvPicPr>
            <a:picLocks noChangeAspect="1"/>
          </p:cNvPicPr>
          <p:nvPr/>
        </p:nvPicPr>
        <p:blipFill>
          <a:blip r:embed="rId5"/>
          <a:stretch>
            <a:fillRect/>
          </a:stretch>
        </p:blipFill>
        <p:spPr>
          <a:xfrm>
            <a:off x="5613563" y="1610621"/>
            <a:ext cx="2331812" cy="4745730"/>
          </a:xfrm>
          <a:prstGeom prst="rect">
            <a:avLst/>
          </a:prstGeom>
        </p:spPr>
      </p:pic>
    </p:spTree>
    <p:extLst>
      <p:ext uri="{BB962C8B-B14F-4D97-AF65-F5344CB8AC3E}">
        <p14:creationId xmlns:p14="http://schemas.microsoft.com/office/powerpoint/2010/main" val="381806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F36123-E521-8215-FCE1-BDB90DB1FD88}"/>
              </a:ext>
            </a:extLst>
          </p:cNvPr>
          <p:cNvPicPr>
            <a:picLocks noChangeAspect="1"/>
          </p:cNvPicPr>
          <p:nvPr/>
        </p:nvPicPr>
        <p:blipFill>
          <a:blip r:embed="rId2"/>
          <a:stretch>
            <a:fillRect/>
          </a:stretch>
        </p:blipFill>
        <p:spPr>
          <a:xfrm>
            <a:off x="592349" y="721038"/>
            <a:ext cx="2688481" cy="2575835"/>
          </a:xfrm>
          <a:prstGeom prst="rect">
            <a:avLst/>
          </a:prstGeom>
        </p:spPr>
      </p:pic>
      <p:pic>
        <p:nvPicPr>
          <p:cNvPr id="8" name="Picture 7">
            <a:extLst>
              <a:ext uri="{FF2B5EF4-FFF2-40B4-BE49-F238E27FC236}">
                <a16:creationId xmlns:a16="http://schemas.microsoft.com/office/drawing/2014/main" id="{2026C146-E235-16B7-F265-3EC64870EEE0}"/>
              </a:ext>
            </a:extLst>
          </p:cNvPr>
          <p:cNvPicPr>
            <a:picLocks noChangeAspect="1"/>
          </p:cNvPicPr>
          <p:nvPr/>
        </p:nvPicPr>
        <p:blipFill>
          <a:blip r:embed="rId3"/>
          <a:stretch>
            <a:fillRect/>
          </a:stretch>
        </p:blipFill>
        <p:spPr>
          <a:xfrm>
            <a:off x="579183" y="3309045"/>
            <a:ext cx="2701647" cy="2575835"/>
          </a:xfrm>
          <a:prstGeom prst="rect">
            <a:avLst/>
          </a:prstGeom>
        </p:spPr>
      </p:pic>
      <p:pic>
        <p:nvPicPr>
          <p:cNvPr id="12" name="Picture 11">
            <a:extLst>
              <a:ext uri="{FF2B5EF4-FFF2-40B4-BE49-F238E27FC236}">
                <a16:creationId xmlns:a16="http://schemas.microsoft.com/office/drawing/2014/main" id="{669B6653-EFFD-B666-4990-78BD55AC1859}"/>
              </a:ext>
            </a:extLst>
          </p:cNvPr>
          <p:cNvPicPr>
            <a:picLocks noChangeAspect="1"/>
          </p:cNvPicPr>
          <p:nvPr/>
        </p:nvPicPr>
        <p:blipFill>
          <a:blip r:embed="rId4"/>
          <a:stretch>
            <a:fillRect/>
          </a:stretch>
        </p:blipFill>
        <p:spPr>
          <a:xfrm>
            <a:off x="5939406" y="721038"/>
            <a:ext cx="2681115" cy="2575835"/>
          </a:xfrm>
          <a:prstGeom prst="rect">
            <a:avLst/>
          </a:prstGeom>
        </p:spPr>
      </p:pic>
      <p:pic>
        <p:nvPicPr>
          <p:cNvPr id="14" name="Picture 13">
            <a:extLst>
              <a:ext uri="{FF2B5EF4-FFF2-40B4-BE49-F238E27FC236}">
                <a16:creationId xmlns:a16="http://schemas.microsoft.com/office/drawing/2014/main" id="{AE952616-7CE3-D1B2-B22D-387FED551100}"/>
              </a:ext>
            </a:extLst>
          </p:cNvPr>
          <p:cNvPicPr>
            <a:picLocks noChangeAspect="1"/>
          </p:cNvPicPr>
          <p:nvPr/>
        </p:nvPicPr>
        <p:blipFill>
          <a:blip r:embed="rId5"/>
          <a:stretch>
            <a:fillRect/>
          </a:stretch>
        </p:blipFill>
        <p:spPr>
          <a:xfrm>
            <a:off x="5859360" y="3309045"/>
            <a:ext cx="2873579" cy="2575835"/>
          </a:xfrm>
          <a:prstGeom prst="rect">
            <a:avLst/>
          </a:prstGeom>
        </p:spPr>
      </p:pic>
      <p:sp>
        <p:nvSpPr>
          <p:cNvPr id="15" name="Title 1">
            <a:extLst>
              <a:ext uri="{FF2B5EF4-FFF2-40B4-BE49-F238E27FC236}">
                <a16:creationId xmlns:a16="http://schemas.microsoft.com/office/drawing/2014/main" id="{6BC9B18D-3A3B-5850-A65A-6C127FB54BC1}"/>
              </a:ext>
            </a:extLst>
          </p:cNvPr>
          <p:cNvSpPr txBox="1">
            <a:spLocks/>
          </p:cNvSpPr>
          <p:nvPr/>
        </p:nvSpPr>
        <p:spPr>
          <a:xfrm>
            <a:off x="410361" y="79900"/>
            <a:ext cx="8440024" cy="95118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Representing preference cube surfaces in 2D by contour lines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4F31B9-9134-A36B-20F5-D84F117D4008}"/>
                  </a:ext>
                </a:extLst>
              </p:cNvPr>
              <p:cNvSpPr txBox="1"/>
              <p:nvPr/>
            </p:nvSpPr>
            <p:spPr>
              <a:xfrm>
                <a:off x="3874974" y="1986354"/>
                <a:ext cx="151079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num>
                        <m:den>
                          <m:r>
                            <a:rPr lang="en-US" b="0" i="1" smtClean="0">
                              <a:latin typeface="Cambria Math" panose="02040503050406030204" pitchFamily="18" charset="0"/>
                            </a:rPr>
                            <m:t>3</m:t>
                          </m:r>
                        </m:den>
                      </m:f>
                    </m:oMath>
                  </m:oMathPara>
                </a14:m>
                <a:endParaRPr lang="en-US" dirty="0"/>
              </a:p>
            </p:txBody>
          </p:sp>
        </mc:Choice>
        <mc:Fallback xmlns="">
          <p:sp>
            <p:nvSpPr>
              <p:cNvPr id="16" name="TextBox 15">
                <a:extLst>
                  <a:ext uri="{FF2B5EF4-FFF2-40B4-BE49-F238E27FC236}">
                    <a16:creationId xmlns:a16="http://schemas.microsoft.com/office/drawing/2014/main" id="{D04F31B9-9134-A36B-20F5-D84F117D4008}"/>
                  </a:ext>
                </a:extLst>
              </p:cNvPr>
              <p:cNvSpPr txBox="1">
                <a:spLocks noRot="1" noChangeAspect="1" noMove="1" noResize="1" noEditPoints="1" noAdjustHandles="1" noChangeArrowheads="1" noChangeShapeType="1" noTextEdit="1"/>
              </p:cNvSpPr>
              <p:nvPr/>
            </p:nvSpPr>
            <p:spPr>
              <a:xfrm>
                <a:off x="3874974" y="1986354"/>
                <a:ext cx="1510798" cy="6127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DAAB744-AD4E-F78B-3767-1CB27864AB5A}"/>
                  </a:ext>
                </a:extLst>
              </p:cNvPr>
              <p:cNvSpPr txBox="1"/>
              <p:nvPr/>
            </p:nvSpPr>
            <p:spPr>
              <a:xfrm>
                <a:off x="3849807" y="4258915"/>
                <a:ext cx="1770485" cy="4577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 </m:t>
                              </m:r>
                            </m:lim>
                          </m:limLow>
                        </m:fNa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b="0" i="1" smtClean="0">
                              <a:latin typeface="Cambria Math" panose="02040503050406030204" pitchFamily="18" charset="0"/>
                            </a:rPr>
                            <m:t>)</m:t>
                          </m:r>
                        </m:e>
                      </m:func>
                    </m:oMath>
                  </m:oMathPara>
                </a14:m>
                <a:endParaRPr lang="en-US" dirty="0"/>
              </a:p>
            </p:txBody>
          </p:sp>
        </mc:Choice>
        <mc:Fallback xmlns="">
          <p:sp>
            <p:nvSpPr>
              <p:cNvPr id="17" name="TextBox 16">
                <a:extLst>
                  <a:ext uri="{FF2B5EF4-FFF2-40B4-BE49-F238E27FC236}">
                    <a16:creationId xmlns:a16="http://schemas.microsoft.com/office/drawing/2014/main" id="{2DAAB744-AD4E-F78B-3767-1CB27864AB5A}"/>
                  </a:ext>
                </a:extLst>
              </p:cNvPr>
              <p:cNvSpPr txBox="1">
                <a:spLocks noRot="1" noChangeAspect="1" noMove="1" noResize="1" noEditPoints="1" noAdjustHandles="1" noChangeArrowheads="1" noChangeShapeType="1" noTextEdit="1"/>
              </p:cNvSpPr>
              <p:nvPr/>
            </p:nvSpPr>
            <p:spPr>
              <a:xfrm>
                <a:off x="3849807" y="4258915"/>
                <a:ext cx="1770485" cy="45775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005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9315"/>
            <a:ext cx="8210181" cy="4329481"/>
          </a:xfrm>
        </p:spPr>
        <p:txBody>
          <a:bodyPr>
            <a:noAutofit/>
          </a:bodyPr>
          <a:lstStyle/>
          <a:p>
            <a:r>
              <a:rPr lang="en-US" sz="2300" dirty="0"/>
              <a:t>Some contour lines are not linear (e.g., product) – we will approximate them by lines connecting values on axes and value on the diagonal</a:t>
            </a:r>
          </a:p>
          <a:p>
            <a:r>
              <a:rPr lang="en-US" sz="2300" dirty="0"/>
              <a:t>Behavior on the PC diagonal, product conjunction z-contour line</a:t>
            </a:r>
          </a:p>
          <a:p>
            <a:pPr lvl="1"/>
            <a:r>
              <a:rPr lang="en-US" sz="1900" dirty="0"/>
              <a:t>z = x*x, z-contour line of &amp;</a:t>
            </a:r>
            <a:r>
              <a:rPr lang="en-US" sz="1900" baseline="-25000" dirty="0"/>
              <a:t>P</a:t>
            </a:r>
            <a:r>
              <a:rPr lang="en-US" sz="1900" dirty="0"/>
              <a:t>  goes through diagonal at x=sqrt(z)</a:t>
            </a:r>
          </a:p>
          <a:p>
            <a:r>
              <a:rPr lang="en-US" sz="2300" dirty="0"/>
              <a:t>Behavior on the PC diagonal, product disjunction z-contour line</a:t>
            </a:r>
          </a:p>
          <a:p>
            <a:pPr lvl="1"/>
            <a:r>
              <a:rPr lang="en-US" sz="1900" dirty="0"/>
              <a:t>z = 2x-x</a:t>
            </a:r>
            <a:r>
              <a:rPr lang="en-US" sz="1900" baseline="30000" dirty="0"/>
              <a:t>2</a:t>
            </a:r>
            <a:r>
              <a:rPr lang="en-US" sz="1900" dirty="0"/>
              <a:t>  leads to equation -x</a:t>
            </a:r>
            <a:r>
              <a:rPr lang="en-US" sz="1900" baseline="30000" dirty="0"/>
              <a:t>2</a:t>
            </a:r>
            <a:r>
              <a:rPr lang="en-US" sz="1900" dirty="0"/>
              <a:t> +2x – z = 0, and x=1-sqrt(1-z) in relative enumeration of the diagonal </a:t>
            </a:r>
          </a:p>
          <a:p>
            <a:r>
              <a:rPr lang="en-US" sz="2300" dirty="0"/>
              <a:t>Lukasiewicz connectives contour lines are parallel to average aggregation with a plateau 0 (&amp;</a:t>
            </a:r>
            <a:r>
              <a:rPr lang="en-US" sz="2300" baseline="-25000" dirty="0"/>
              <a:t>L</a:t>
            </a:r>
            <a:r>
              <a:rPr lang="en-US" sz="2300" dirty="0"/>
              <a:t>) and/or 1 (</a:t>
            </a:r>
            <a:r>
              <a:rPr lang="en-US" sz="2300" dirty="0" err="1"/>
              <a:t>v</a:t>
            </a:r>
            <a:r>
              <a:rPr lang="en-US" sz="2300" baseline="-25000" dirty="0" err="1"/>
              <a:t>L</a:t>
            </a:r>
            <a:r>
              <a:rPr lang="en-US" sz="2300" dirty="0"/>
              <a:t>) , respectively</a:t>
            </a:r>
          </a:p>
          <a:p>
            <a:r>
              <a:rPr lang="en-US" sz="2300" dirty="0"/>
              <a:t>Goedel connectives contour lines are solutions of equations         z = min{x</a:t>
            </a:r>
            <a:r>
              <a:rPr lang="en-US" sz="2300" baseline="-25000" dirty="0"/>
              <a:t>1</a:t>
            </a:r>
            <a:r>
              <a:rPr lang="en-US" sz="2300" dirty="0"/>
              <a:t>, x</a:t>
            </a:r>
            <a:r>
              <a:rPr lang="en-US" sz="2300" baseline="-25000" dirty="0"/>
              <a:t>2</a:t>
            </a:r>
            <a:r>
              <a:rPr lang="en-US" sz="2300" dirty="0"/>
              <a:t>}, z = max{x</a:t>
            </a:r>
            <a:r>
              <a:rPr lang="en-US" sz="2300" baseline="-25000" dirty="0"/>
              <a:t>1</a:t>
            </a:r>
            <a:r>
              <a:rPr lang="en-US" sz="2300" dirty="0"/>
              <a:t>, x</a:t>
            </a:r>
            <a:r>
              <a:rPr lang="en-US" sz="2300" baseline="-25000" dirty="0"/>
              <a:t>2</a:t>
            </a:r>
            <a:r>
              <a:rPr lang="en-US" sz="2300" dirty="0"/>
              <a:t>} , respectively</a:t>
            </a:r>
          </a:p>
        </p:txBody>
      </p:sp>
      <p:sp>
        <p:nvSpPr>
          <p:cNvPr id="9" name="Date Placeholder 8"/>
          <p:cNvSpPr>
            <a:spLocks noGrp="1"/>
          </p:cNvSpPr>
          <p:nvPr>
            <p:ph type="dt" sz="half" idx="10"/>
          </p:nvPr>
        </p:nvSpPr>
        <p:spPr/>
        <p:txBody>
          <a:bodyPr/>
          <a:lstStyle/>
          <a:p>
            <a:r>
              <a:rPr lang="en-US"/>
              <a:t>NDBI021 User Preferences Lecture 2</a:t>
            </a:r>
          </a:p>
        </p:txBody>
      </p:sp>
      <p:sp>
        <p:nvSpPr>
          <p:cNvPr id="10" name="Footer Placeholder 9"/>
          <p:cNvSpPr>
            <a:spLocks noGrp="1"/>
          </p:cNvSpPr>
          <p:nvPr>
            <p:ph type="ftr" sz="quarter" idx="11"/>
          </p:nvPr>
        </p:nvSpPr>
        <p:spPr/>
        <p:txBody>
          <a:bodyPr/>
          <a:lstStyle/>
          <a:p>
            <a:r>
              <a:rPr lang="en-US"/>
              <a:t>Aggregation+</a:t>
            </a:r>
          </a:p>
        </p:txBody>
      </p:sp>
      <p:sp>
        <p:nvSpPr>
          <p:cNvPr id="11" name="Slide Number Placeholder 10"/>
          <p:cNvSpPr>
            <a:spLocks noGrp="1"/>
          </p:cNvSpPr>
          <p:nvPr>
            <p:ph type="sldNum" sz="quarter" idx="12"/>
          </p:nvPr>
        </p:nvSpPr>
        <p:spPr/>
        <p:txBody>
          <a:bodyPr/>
          <a:lstStyle/>
          <a:p>
            <a:fld id="{2DBA1BC0-8F6F-4326-AFBF-BE5607A0D240}" type="slidenum">
              <a:rPr lang="en-US" smtClean="0"/>
              <a:pPr/>
              <a:t>16</a:t>
            </a:fld>
            <a:endParaRPr lang="en-US"/>
          </a:p>
        </p:txBody>
      </p:sp>
      <p:sp>
        <p:nvSpPr>
          <p:cNvPr id="12" name="Title 1">
            <a:extLst>
              <a:ext uri="{FF2B5EF4-FFF2-40B4-BE49-F238E27FC236}">
                <a16:creationId xmlns:a16="http://schemas.microsoft.com/office/drawing/2014/main" id="{642BF33C-A343-E0B2-59E0-C213D3313556}"/>
              </a:ext>
            </a:extLst>
          </p:cNvPr>
          <p:cNvSpPr txBox="1">
            <a:spLocks/>
          </p:cNvSpPr>
          <p:nvPr/>
        </p:nvSpPr>
        <p:spPr>
          <a:xfrm>
            <a:off x="351988" y="457404"/>
            <a:ext cx="8440024" cy="95118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Representing preference cube surfaces in 2D by contour lines</a:t>
            </a:r>
          </a:p>
        </p:txBody>
      </p:sp>
    </p:spTree>
    <p:extLst>
      <p:ext uri="{BB962C8B-B14F-4D97-AF65-F5344CB8AC3E}">
        <p14:creationId xmlns:p14="http://schemas.microsoft.com/office/powerpoint/2010/main" val="320696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0" name="TextBox 59"/>
          <p:cNvSpPr txBox="1"/>
          <p:nvPr/>
        </p:nvSpPr>
        <p:spPr>
          <a:xfrm>
            <a:off x="192918" y="813163"/>
            <a:ext cx="2793246" cy="5632311"/>
          </a:xfrm>
          <a:prstGeom prst="rect">
            <a:avLst/>
          </a:prstGeom>
          <a:noFill/>
          <a:ln>
            <a:solidFill>
              <a:schemeClr val="tx1"/>
            </a:solidFill>
          </a:ln>
        </p:spPr>
        <p:txBody>
          <a:bodyPr wrap="square" rtlCol="0">
            <a:spAutoFit/>
          </a:bodyPr>
          <a:lstStyle/>
          <a:p>
            <a:r>
              <a:rPr lang="en-US" dirty="0"/>
              <a:t>Preference Logic Conjunction </a:t>
            </a:r>
          </a:p>
          <a:p>
            <a:endParaRPr lang="en-US" dirty="0"/>
          </a:p>
          <a:p>
            <a:r>
              <a:rPr lang="en-US" dirty="0"/>
              <a:t>Border conditions</a:t>
            </a:r>
          </a:p>
          <a:p>
            <a:r>
              <a:rPr lang="en-US" dirty="0"/>
              <a:t>&amp;(1, x</a:t>
            </a:r>
            <a:r>
              <a:rPr lang="en-US" baseline="-25000" dirty="0"/>
              <a:t>2</a:t>
            </a:r>
            <a:r>
              <a:rPr lang="en-US" dirty="0"/>
              <a:t>) = x</a:t>
            </a:r>
            <a:r>
              <a:rPr lang="en-US" baseline="-25000" dirty="0"/>
              <a:t>2</a:t>
            </a:r>
            <a:r>
              <a:rPr lang="en-US" dirty="0"/>
              <a:t>  </a:t>
            </a:r>
          </a:p>
          <a:p>
            <a:r>
              <a:rPr lang="en-US" dirty="0"/>
              <a:t>&amp;(x</a:t>
            </a:r>
            <a:r>
              <a:rPr lang="en-US" baseline="-25000" dirty="0"/>
              <a:t>1</a:t>
            </a:r>
            <a:r>
              <a:rPr lang="en-US" dirty="0"/>
              <a:t>, 1) = x</a:t>
            </a:r>
            <a:r>
              <a:rPr lang="en-US" baseline="-25000" dirty="0"/>
              <a:t>1</a:t>
            </a:r>
            <a:r>
              <a:rPr lang="en-US" dirty="0"/>
              <a:t>  </a:t>
            </a:r>
          </a:p>
          <a:p>
            <a:r>
              <a:rPr lang="en-US" dirty="0"/>
              <a:t>&amp;(0, x</a:t>
            </a:r>
            <a:r>
              <a:rPr lang="en-US" baseline="-25000" dirty="0"/>
              <a:t>2</a:t>
            </a:r>
            <a:r>
              <a:rPr lang="en-US" dirty="0"/>
              <a:t>) = &amp;(x</a:t>
            </a:r>
            <a:r>
              <a:rPr lang="en-US" baseline="-25000" dirty="0"/>
              <a:t>1</a:t>
            </a:r>
            <a:r>
              <a:rPr lang="en-US" dirty="0"/>
              <a:t>, 0) = 0  </a:t>
            </a:r>
          </a:p>
          <a:p>
            <a:endParaRPr lang="en-US" dirty="0"/>
          </a:p>
          <a:p>
            <a:r>
              <a:rPr lang="en-US" sz="1800" dirty="0"/>
              <a:t>Lukasiewicz </a:t>
            </a:r>
            <a:r>
              <a:rPr lang="en-US" dirty="0">
                <a:solidFill>
                  <a:srgbClr val="7030A0"/>
                </a:solidFill>
              </a:rPr>
              <a:t>&amp;</a:t>
            </a:r>
            <a:r>
              <a:rPr lang="en-US" baseline="-25000" dirty="0">
                <a:solidFill>
                  <a:srgbClr val="7030A0"/>
                </a:solidFill>
              </a:rPr>
              <a:t>L</a:t>
            </a:r>
            <a:r>
              <a:rPr lang="en-US" dirty="0">
                <a:solidFill>
                  <a:srgbClr val="7030A0"/>
                </a:solidFill>
              </a:rPr>
              <a:t>(x</a:t>
            </a:r>
            <a:r>
              <a:rPr lang="en-US" baseline="-25000" dirty="0">
                <a:solidFill>
                  <a:srgbClr val="7030A0"/>
                </a:solidFill>
              </a:rPr>
              <a:t>1</a:t>
            </a:r>
            <a:r>
              <a:rPr lang="en-US" dirty="0">
                <a:solidFill>
                  <a:srgbClr val="7030A0"/>
                </a:solidFill>
              </a:rPr>
              <a:t>, x</a:t>
            </a:r>
            <a:r>
              <a:rPr lang="en-US" baseline="-25000" dirty="0">
                <a:solidFill>
                  <a:srgbClr val="7030A0"/>
                </a:solidFill>
              </a:rPr>
              <a:t>2</a:t>
            </a:r>
            <a:r>
              <a:rPr lang="en-US" dirty="0">
                <a:solidFill>
                  <a:srgbClr val="7030A0"/>
                </a:solidFill>
              </a:rPr>
              <a:t>) = </a:t>
            </a:r>
            <a:endParaRPr lang="en-US" sz="1800" dirty="0">
              <a:solidFill>
                <a:srgbClr val="7030A0"/>
              </a:solidFill>
            </a:endParaRPr>
          </a:p>
          <a:p>
            <a:r>
              <a:rPr lang="en-US" dirty="0">
                <a:solidFill>
                  <a:srgbClr val="7030A0"/>
                </a:solidFill>
              </a:rPr>
              <a:t> =</a:t>
            </a:r>
            <a:r>
              <a:rPr lang="en-US" sz="1800" dirty="0">
                <a:solidFill>
                  <a:srgbClr val="7030A0"/>
                </a:solidFill>
              </a:rPr>
              <a:t> </a:t>
            </a:r>
            <a:r>
              <a:rPr lang="pt-BR" sz="1800" dirty="0">
                <a:solidFill>
                  <a:srgbClr val="7030A0"/>
                </a:solidFill>
              </a:rPr>
              <a:t>max{0, </a:t>
            </a:r>
            <a:r>
              <a:rPr lang="en-US" dirty="0">
                <a:solidFill>
                  <a:srgbClr val="7030A0"/>
                </a:solidFill>
              </a:rPr>
              <a:t>x</a:t>
            </a:r>
            <a:r>
              <a:rPr lang="en-US" baseline="-25000" dirty="0">
                <a:solidFill>
                  <a:srgbClr val="7030A0"/>
                </a:solidFill>
              </a:rPr>
              <a:t>1 </a:t>
            </a:r>
            <a:r>
              <a:rPr lang="pt-BR" sz="1800" dirty="0">
                <a:solidFill>
                  <a:srgbClr val="7030A0"/>
                </a:solidFill>
              </a:rPr>
              <a:t>+ </a:t>
            </a:r>
            <a:r>
              <a:rPr lang="en-US" dirty="0">
                <a:solidFill>
                  <a:srgbClr val="7030A0"/>
                </a:solidFill>
              </a:rPr>
              <a:t>x</a:t>
            </a:r>
            <a:r>
              <a:rPr lang="en-US" baseline="-25000" dirty="0">
                <a:solidFill>
                  <a:srgbClr val="7030A0"/>
                </a:solidFill>
              </a:rPr>
              <a:t>2</a:t>
            </a:r>
            <a:r>
              <a:rPr lang="pt-BR" sz="1800" dirty="0">
                <a:solidFill>
                  <a:srgbClr val="7030A0"/>
                </a:solidFill>
              </a:rPr>
              <a:t> - 1}  </a:t>
            </a:r>
          </a:p>
          <a:p>
            <a:endParaRPr lang="en-US" dirty="0"/>
          </a:p>
          <a:p>
            <a:r>
              <a:rPr lang="en-US" sz="1800" dirty="0"/>
              <a:t>Goedel </a:t>
            </a:r>
            <a:r>
              <a:rPr lang="en-US" dirty="0">
                <a:solidFill>
                  <a:srgbClr val="0070C0"/>
                </a:solidFill>
              </a:rPr>
              <a:t>&amp;</a:t>
            </a:r>
            <a:r>
              <a:rPr lang="en-US" baseline="-25000" dirty="0">
                <a:solidFill>
                  <a:srgbClr val="0070C0"/>
                </a:solidFill>
              </a:rPr>
              <a:t>G</a:t>
            </a:r>
            <a:r>
              <a:rPr lang="en-US" dirty="0">
                <a:solidFill>
                  <a:srgbClr val="0070C0"/>
                </a:solidFill>
              </a:rPr>
              <a:t>(x</a:t>
            </a:r>
            <a:r>
              <a:rPr lang="en-US" baseline="-25000" dirty="0">
                <a:solidFill>
                  <a:srgbClr val="0070C0"/>
                </a:solidFill>
              </a:rPr>
              <a:t>1</a:t>
            </a:r>
            <a:r>
              <a:rPr lang="en-US" dirty="0">
                <a:solidFill>
                  <a:srgbClr val="0070C0"/>
                </a:solidFill>
              </a:rPr>
              <a:t>, x</a:t>
            </a:r>
            <a:r>
              <a:rPr lang="en-US" baseline="-25000" dirty="0">
                <a:solidFill>
                  <a:srgbClr val="0070C0"/>
                </a:solidFill>
              </a:rPr>
              <a:t>2</a:t>
            </a:r>
            <a:r>
              <a:rPr lang="en-US" dirty="0">
                <a:solidFill>
                  <a:srgbClr val="0070C0"/>
                </a:solidFill>
              </a:rPr>
              <a:t>) = </a:t>
            </a:r>
            <a:endParaRPr lang="en-US" sz="1800" dirty="0">
              <a:solidFill>
                <a:srgbClr val="0070C0"/>
              </a:solidFill>
            </a:endParaRPr>
          </a:p>
          <a:p>
            <a:r>
              <a:rPr lang="pt-BR" sz="1800" dirty="0">
                <a:solidFill>
                  <a:srgbClr val="0070C0"/>
                </a:solidFill>
              </a:rPr>
              <a:t> = min{</a:t>
            </a:r>
            <a:r>
              <a:rPr lang="en-US" dirty="0">
                <a:solidFill>
                  <a:srgbClr val="0070C0"/>
                </a:solidFill>
              </a:rPr>
              <a:t>x</a:t>
            </a:r>
            <a:r>
              <a:rPr lang="en-US" baseline="-25000" dirty="0">
                <a:solidFill>
                  <a:srgbClr val="0070C0"/>
                </a:solidFill>
              </a:rPr>
              <a:t>1 </a:t>
            </a:r>
            <a:r>
              <a:rPr lang="pt-BR" sz="1800" dirty="0">
                <a:solidFill>
                  <a:srgbClr val="0070C0"/>
                </a:solidFill>
              </a:rPr>
              <a:t>, </a:t>
            </a:r>
            <a:r>
              <a:rPr lang="en-US" dirty="0">
                <a:solidFill>
                  <a:srgbClr val="0070C0"/>
                </a:solidFill>
              </a:rPr>
              <a:t>x</a:t>
            </a:r>
            <a:r>
              <a:rPr lang="en-US" baseline="-25000" dirty="0">
                <a:solidFill>
                  <a:srgbClr val="0070C0"/>
                </a:solidFill>
              </a:rPr>
              <a:t>2</a:t>
            </a:r>
            <a:r>
              <a:rPr lang="pt-BR" sz="1800" dirty="0">
                <a:solidFill>
                  <a:srgbClr val="0070C0"/>
                </a:solidFill>
              </a:rPr>
              <a:t>}</a:t>
            </a:r>
            <a:endParaRPr lang="en-US" dirty="0">
              <a:solidFill>
                <a:srgbClr val="0070C0"/>
              </a:solidFill>
            </a:endParaRPr>
          </a:p>
          <a:p>
            <a:endParaRPr lang="en-US" sz="1800" dirty="0"/>
          </a:p>
          <a:p>
            <a:r>
              <a:rPr lang="en-US" sz="1800" dirty="0"/>
              <a:t>Product </a:t>
            </a:r>
            <a:r>
              <a:rPr lang="en-US" dirty="0">
                <a:solidFill>
                  <a:srgbClr val="FF0000"/>
                </a:solidFill>
              </a:rPr>
              <a:t>&amp;</a:t>
            </a:r>
            <a:r>
              <a:rPr lang="en-US" baseline="-25000" dirty="0">
                <a:solidFill>
                  <a:srgbClr val="FF0000"/>
                </a:solidFill>
              </a:rPr>
              <a:t>P</a:t>
            </a:r>
            <a:r>
              <a:rPr lang="en-US" dirty="0">
                <a:solidFill>
                  <a:srgbClr val="FF0000"/>
                </a:solidFill>
              </a:rPr>
              <a:t>(x</a:t>
            </a:r>
            <a:r>
              <a:rPr lang="en-US" baseline="-25000" dirty="0">
                <a:solidFill>
                  <a:srgbClr val="FF0000"/>
                </a:solidFill>
              </a:rPr>
              <a:t>1</a:t>
            </a:r>
            <a:r>
              <a:rPr lang="en-US" dirty="0">
                <a:solidFill>
                  <a:srgbClr val="FF0000"/>
                </a:solidFill>
              </a:rPr>
              <a:t>, x</a:t>
            </a:r>
            <a:r>
              <a:rPr lang="en-US" baseline="-25000" dirty="0">
                <a:solidFill>
                  <a:srgbClr val="FF0000"/>
                </a:solidFill>
              </a:rPr>
              <a:t>2</a:t>
            </a:r>
            <a:r>
              <a:rPr lang="en-US" dirty="0">
                <a:solidFill>
                  <a:srgbClr val="FF0000"/>
                </a:solidFill>
              </a:rPr>
              <a:t>) = </a:t>
            </a:r>
            <a:endParaRPr lang="en-US" sz="1800" dirty="0">
              <a:solidFill>
                <a:srgbClr val="FF0000"/>
              </a:solidFill>
            </a:endParaRPr>
          </a:p>
          <a:p>
            <a:r>
              <a:rPr lang="en-US" dirty="0">
                <a:solidFill>
                  <a:srgbClr val="FF0000"/>
                </a:solidFill>
              </a:rPr>
              <a:t> = x</a:t>
            </a:r>
            <a:r>
              <a:rPr lang="en-US" baseline="-25000" dirty="0">
                <a:solidFill>
                  <a:srgbClr val="FF0000"/>
                </a:solidFill>
              </a:rPr>
              <a:t>1 </a:t>
            </a:r>
            <a:r>
              <a:rPr lang="pt-BR" sz="1800" dirty="0">
                <a:solidFill>
                  <a:srgbClr val="FF0000"/>
                </a:solidFill>
              </a:rPr>
              <a:t>* </a:t>
            </a:r>
            <a:r>
              <a:rPr lang="en-US" dirty="0">
                <a:solidFill>
                  <a:srgbClr val="FF0000"/>
                </a:solidFill>
              </a:rPr>
              <a:t>x</a:t>
            </a:r>
            <a:r>
              <a:rPr lang="en-US" baseline="-25000" dirty="0">
                <a:solidFill>
                  <a:srgbClr val="FF0000"/>
                </a:solidFill>
              </a:rPr>
              <a:t>2</a:t>
            </a:r>
            <a:r>
              <a:rPr lang="en-US" dirty="0"/>
              <a:t>   with linear approximation depicted</a:t>
            </a:r>
          </a:p>
          <a:p>
            <a:r>
              <a:rPr lang="en-US" dirty="0"/>
              <a:t>  Enumeration of the diagonal </a:t>
            </a:r>
            <a:r>
              <a:rPr lang="en-US" dirty="0" err="1"/>
              <a:t>wrt</a:t>
            </a:r>
            <a:r>
              <a:rPr lang="en-US" dirty="0"/>
              <a:t>. product &amp;</a:t>
            </a:r>
            <a:r>
              <a:rPr lang="en-US" baseline="-25000" dirty="0"/>
              <a:t>P </a:t>
            </a:r>
            <a:r>
              <a:rPr lang="en-US" dirty="0"/>
              <a:t>, 0.1 to 0.9</a:t>
            </a:r>
          </a:p>
        </p:txBody>
      </p:sp>
      <p:sp>
        <p:nvSpPr>
          <p:cNvPr id="5" name="Date Placeholder 4">
            <a:extLst>
              <a:ext uri="{FF2B5EF4-FFF2-40B4-BE49-F238E27FC236}">
                <a16:creationId xmlns:a16="http://schemas.microsoft.com/office/drawing/2014/main" id="{722E33AA-9677-49A3-9083-32D80F57497B}"/>
              </a:ext>
            </a:extLst>
          </p:cNvPr>
          <p:cNvSpPr>
            <a:spLocks noGrp="1"/>
          </p:cNvSpPr>
          <p:nvPr>
            <p:ph type="dt" sz="half" idx="10"/>
          </p:nvPr>
        </p:nvSpPr>
        <p:spPr>
          <a:xfrm>
            <a:off x="628650" y="6486369"/>
            <a:ext cx="2057400" cy="369332"/>
          </a:xfrm>
        </p:spPr>
        <p:txBody>
          <a:bodyPr/>
          <a:lstStyle/>
          <a:p>
            <a:r>
              <a:rPr lang="en-US"/>
              <a:t>NDBI021 User Preferences Lecture 2</a:t>
            </a:r>
            <a:endParaRPr lang="en-US" dirty="0"/>
          </a:p>
        </p:txBody>
      </p:sp>
      <p:sp>
        <p:nvSpPr>
          <p:cNvPr id="6" name="Footer Placeholder 5">
            <a:extLst>
              <a:ext uri="{FF2B5EF4-FFF2-40B4-BE49-F238E27FC236}">
                <a16:creationId xmlns:a16="http://schemas.microsoft.com/office/drawing/2014/main" id="{978F003F-FAEB-46B6-BB8B-C478405C4DD8}"/>
              </a:ext>
            </a:extLst>
          </p:cNvPr>
          <p:cNvSpPr>
            <a:spLocks noGrp="1"/>
          </p:cNvSpPr>
          <p:nvPr>
            <p:ph type="ftr" sz="quarter" idx="11"/>
          </p:nvPr>
        </p:nvSpPr>
        <p:spPr>
          <a:xfrm>
            <a:off x="3028950" y="6604870"/>
            <a:ext cx="3086100" cy="259219"/>
          </a:xfrm>
        </p:spPr>
        <p:txBody>
          <a:bodyPr/>
          <a:lstStyle/>
          <a:p>
            <a:r>
              <a:rPr lang="en-US"/>
              <a:t>Aggregation+</a:t>
            </a:r>
            <a:endParaRPr lang="en-US" dirty="0"/>
          </a:p>
        </p:txBody>
      </p:sp>
      <p:sp>
        <p:nvSpPr>
          <p:cNvPr id="14" name="Slide Number Placeholder 13">
            <a:extLst>
              <a:ext uri="{FF2B5EF4-FFF2-40B4-BE49-F238E27FC236}">
                <a16:creationId xmlns:a16="http://schemas.microsoft.com/office/drawing/2014/main" id="{A26B5005-17FC-4061-8C53-0B214FA94CC5}"/>
              </a:ext>
            </a:extLst>
          </p:cNvPr>
          <p:cNvSpPr>
            <a:spLocks noGrp="1"/>
          </p:cNvSpPr>
          <p:nvPr>
            <p:ph type="sldNum" sz="quarter" idx="12"/>
          </p:nvPr>
        </p:nvSpPr>
        <p:spPr/>
        <p:txBody>
          <a:bodyPr/>
          <a:lstStyle/>
          <a:p>
            <a:fld id="{105CACD4-D05D-443A-96A5-56D488532F2E}" type="slidenum">
              <a:rPr lang="en-US" smtClean="0"/>
              <a:pPr/>
              <a:t>17</a:t>
            </a:fld>
            <a:endParaRPr lang="en-US"/>
          </a:p>
        </p:txBody>
      </p:sp>
      <p:sp>
        <p:nvSpPr>
          <p:cNvPr id="10" name="Oval 9">
            <a:extLst>
              <a:ext uri="{FF2B5EF4-FFF2-40B4-BE49-F238E27FC236}">
                <a16:creationId xmlns:a16="http://schemas.microsoft.com/office/drawing/2014/main" id="{38484BF5-4318-47C5-8B31-0A2829A3FDDA}"/>
              </a:ext>
            </a:extLst>
          </p:cNvPr>
          <p:cNvSpPr/>
          <p:nvPr/>
        </p:nvSpPr>
        <p:spPr>
          <a:xfrm>
            <a:off x="147199" y="92484"/>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21D35BC-7CB2-4ADF-8A45-A45333CA424C}"/>
              </a:ext>
            </a:extLst>
          </p:cNvPr>
          <p:cNvGrpSpPr/>
          <p:nvPr/>
        </p:nvGrpSpPr>
        <p:grpSpPr>
          <a:xfrm>
            <a:off x="3044176" y="645952"/>
            <a:ext cx="5904755" cy="5824594"/>
            <a:chOff x="2977064" y="419449"/>
            <a:chExt cx="5904755" cy="5824594"/>
          </a:xfrm>
        </p:grpSpPr>
        <p:cxnSp>
          <p:nvCxnSpPr>
            <p:cNvPr id="12" name="Straight Connector 11">
              <a:extLst>
                <a:ext uri="{FF2B5EF4-FFF2-40B4-BE49-F238E27FC236}">
                  <a16:creationId xmlns:a16="http://schemas.microsoft.com/office/drawing/2014/main" id="{0F7787F6-FBC1-41FD-9656-B2589037B423}"/>
                </a:ext>
              </a:extLst>
            </p:cNvPr>
            <p:cNvCxnSpPr/>
            <p:nvPr/>
          </p:nvCxnSpPr>
          <p:spPr>
            <a:xfrm>
              <a:off x="4901968" y="732638"/>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2AF3B01-2F25-47B5-AC1D-28443D5304AE}"/>
                </a:ext>
              </a:extLst>
            </p:cNvPr>
            <p:cNvSpPr/>
            <p:nvPr/>
          </p:nvSpPr>
          <p:spPr>
            <a:xfrm>
              <a:off x="3280095" y="713064"/>
              <a:ext cx="5360566" cy="5293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A80A378-9592-451F-9D5C-2CFCB9451128}"/>
                </a:ext>
              </a:extLst>
            </p:cNvPr>
            <p:cNvCxnSpPr/>
            <p:nvPr/>
          </p:nvCxnSpPr>
          <p:spPr>
            <a:xfrm>
              <a:off x="3808602" y="713064"/>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FE2370-5E79-43C0-B059-D7FE5BEE19A2}"/>
                </a:ext>
              </a:extLst>
            </p:cNvPr>
            <p:cNvCxnSpPr/>
            <p:nvPr/>
          </p:nvCxnSpPr>
          <p:spPr>
            <a:xfrm>
              <a:off x="4346896" y="731240"/>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9DE5D1-3A6C-48D8-843A-A5D2C95549EE}"/>
                </a:ext>
              </a:extLst>
            </p:cNvPr>
            <p:cNvCxnSpPr/>
            <p:nvPr/>
          </p:nvCxnSpPr>
          <p:spPr>
            <a:xfrm>
              <a:off x="5406706" y="734036"/>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172C84-8C8F-4114-9194-78DDC5492074}"/>
                </a:ext>
              </a:extLst>
            </p:cNvPr>
            <p:cNvCxnSpPr/>
            <p:nvPr/>
          </p:nvCxnSpPr>
          <p:spPr>
            <a:xfrm>
              <a:off x="5936611" y="718656"/>
              <a:ext cx="0" cy="535217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9E4D2-B9DD-4C49-B4CF-B03D36D5E200}"/>
                </a:ext>
              </a:extLst>
            </p:cNvPr>
            <p:cNvCxnSpPr/>
            <p:nvPr/>
          </p:nvCxnSpPr>
          <p:spPr>
            <a:xfrm>
              <a:off x="6466516" y="728443"/>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695B97-89A9-4E5E-B1E5-CB30AA88466E}"/>
                </a:ext>
              </a:extLst>
            </p:cNvPr>
            <p:cNvCxnSpPr/>
            <p:nvPr/>
          </p:nvCxnSpPr>
          <p:spPr>
            <a:xfrm>
              <a:off x="7021588" y="729841"/>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3531F4-9939-4E69-AA8B-8E5BEFAD5201}"/>
                </a:ext>
              </a:extLst>
            </p:cNvPr>
            <p:cNvCxnSpPr/>
            <p:nvPr/>
          </p:nvCxnSpPr>
          <p:spPr>
            <a:xfrm>
              <a:off x="7526326" y="722850"/>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41A083-7E9D-4042-B39D-67E33A6F51B7}"/>
                </a:ext>
              </a:extLst>
            </p:cNvPr>
            <p:cNvCxnSpPr/>
            <p:nvPr/>
          </p:nvCxnSpPr>
          <p:spPr>
            <a:xfrm>
              <a:off x="8098176" y="724248"/>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EE459AE-3FA0-49AD-9B0F-19677128DD6E}"/>
                </a:ext>
              </a:extLst>
            </p:cNvPr>
            <p:cNvCxnSpPr/>
            <p:nvPr/>
          </p:nvCxnSpPr>
          <p:spPr>
            <a:xfrm>
              <a:off x="3280095" y="1258349"/>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0D3E87-09C1-42DB-96AC-8AD52191B5EE}"/>
                </a:ext>
              </a:extLst>
            </p:cNvPr>
            <p:cNvCxnSpPr/>
            <p:nvPr/>
          </p:nvCxnSpPr>
          <p:spPr>
            <a:xfrm>
              <a:off x="3273104" y="1779865"/>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34E23D-E1FF-465E-BCE3-E3546DB2F8B1}"/>
                </a:ext>
              </a:extLst>
            </p:cNvPr>
            <p:cNvCxnSpPr/>
            <p:nvPr/>
          </p:nvCxnSpPr>
          <p:spPr>
            <a:xfrm>
              <a:off x="3282891" y="2351715"/>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A5C53-2EF8-4371-83F0-53A89EF7ADAE}"/>
                </a:ext>
              </a:extLst>
            </p:cNvPr>
            <p:cNvCxnSpPr/>
            <p:nvPr/>
          </p:nvCxnSpPr>
          <p:spPr>
            <a:xfrm>
              <a:off x="3292678" y="2839675"/>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BF241-84D1-4922-A67F-C682B40241C1}"/>
                </a:ext>
              </a:extLst>
            </p:cNvPr>
            <p:cNvCxnSpPr/>
            <p:nvPr/>
          </p:nvCxnSpPr>
          <p:spPr>
            <a:xfrm>
              <a:off x="3285687" y="3386358"/>
              <a:ext cx="53605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FB39AF-536B-4884-9E15-E7F330416E57}"/>
                </a:ext>
              </a:extLst>
            </p:cNvPr>
            <p:cNvCxnSpPr/>
            <p:nvPr/>
          </p:nvCxnSpPr>
          <p:spPr>
            <a:xfrm>
              <a:off x="3295474" y="3933041"/>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5B3179-14BA-4C5F-AA65-7D25A230ED31}"/>
                </a:ext>
              </a:extLst>
            </p:cNvPr>
            <p:cNvCxnSpPr/>
            <p:nvPr/>
          </p:nvCxnSpPr>
          <p:spPr>
            <a:xfrm>
              <a:off x="3296872" y="4454557"/>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AC36D8-C199-4804-9EA9-AD57095D09A0}"/>
                </a:ext>
              </a:extLst>
            </p:cNvPr>
            <p:cNvCxnSpPr/>
            <p:nvPr/>
          </p:nvCxnSpPr>
          <p:spPr>
            <a:xfrm>
              <a:off x="3289881" y="4992851"/>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E2E6C8-1C16-4E85-9E13-382BB4736309}"/>
                </a:ext>
              </a:extLst>
            </p:cNvPr>
            <p:cNvCxnSpPr/>
            <p:nvPr/>
          </p:nvCxnSpPr>
          <p:spPr>
            <a:xfrm>
              <a:off x="3291279" y="5505978"/>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CDA63704-0896-4694-859A-406F5E3B1E2B}"/>
                </a:ext>
              </a:extLst>
            </p:cNvPr>
            <p:cNvSpPr/>
            <p:nvPr/>
          </p:nvSpPr>
          <p:spPr>
            <a:xfrm>
              <a:off x="7008299" y="2284604"/>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A224BC2-04A1-4945-82AA-F1C186F69BA2}"/>
                </a:ext>
              </a:extLst>
            </p:cNvPr>
            <p:cNvSpPr/>
            <p:nvPr/>
          </p:nvSpPr>
          <p:spPr>
            <a:xfrm>
              <a:off x="6206300" y="3083655"/>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E0E02A6-4881-4A94-8F9C-3A9D04E7EFE4}"/>
                </a:ext>
              </a:extLst>
            </p:cNvPr>
            <p:cNvSpPr/>
            <p:nvPr/>
          </p:nvSpPr>
          <p:spPr>
            <a:xfrm>
              <a:off x="5701024" y="3606539"/>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7EB5D0E-F959-46E0-8E99-82D5E0C8971D}"/>
                </a:ext>
              </a:extLst>
            </p:cNvPr>
            <p:cNvSpPr/>
            <p:nvPr/>
          </p:nvSpPr>
          <p:spPr>
            <a:xfrm>
              <a:off x="5358680" y="3967665"/>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F9544C4-2200-4CBA-A113-2174AD678082}"/>
                </a:ext>
              </a:extLst>
            </p:cNvPr>
            <p:cNvSpPr/>
            <p:nvPr/>
          </p:nvSpPr>
          <p:spPr>
            <a:xfrm>
              <a:off x="4890784" y="4429391"/>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2900A3-2B95-4EA4-948F-E4FDDB646DB7}"/>
                </a:ext>
              </a:extLst>
            </p:cNvPr>
            <p:cNvSpPr/>
            <p:nvPr/>
          </p:nvSpPr>
          <p:spPr>
            <a:xfrm>
              <a:off x="4641648" y="4667076"/>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22E60F0-65C2-4924-BD5B-A456AF12F8FC}"/>
                </a:ext>
              </a:extLst>
            </p:cNvPr>
            <p:cNvSpPr/>
            <p:nvPr/>
          </p:nvSpPr>
          <p:spPr>
            <a:xfrm>
              <a:off x="4297951" y="4988656"/>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97E56F8-8562-4B23-8EF4-CACE8542904E}"/>
                </a:ext>
              </a:extLst>
            </p:cNvPr>
            <p:cNvSpPr/>
            <p:nvPr/>
          </p:nvSpPr>
          <p:spPr>
            <a:xfrm>
              <a:off x="3844466" y="5443060"/>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5DB894F-306E-4002-AD47-F54A006EA828}"/>
                </a:ext>
              </a:extLst>
            </p:cNvPr>
            <p:cNvSpPr/>
            <p:nvPr/>
          </p:nvSpPr>
          <p:spPr>
            <a:xfrm>
              <a:off x="3569056" y="5718497"/>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59A7627-8847-46FE-B86D-4614A07CDAD2}"/>
                </a:ext>
              </a:extLst>
            </p:cNvPr>
            <p:cNvCxnSpPr/>
            <p:nvPr/>
          </p:nvCxnSpPr>
          <p:spPr>
            <a:xfrm flipV="1">
              <a:off x="3280095" y="713064"/>
              <a:ext cx="5360566" cy="529345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C253E0-E96C-493C-93F3-BDF76AA7C0AA}"/>
                </a:ext>
              </a:extLst>
            </p:cNvPr>
            <p:cNvCxnSpPr/>
            <p:nvPr/>
          </p:nvCxnSpPr>
          <p:spPr>
            <a:xfrm>
              <a:off x="3289881" y="1777071"/>
              <a:ext cx="42364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E38FEE-E345-4AEE-9A54-8963CA259BE2}"/>
                </a:ext>
              </a:extLst>
            </p:cNvPr>
            <p:cNvCxnSpPr/>
            <p:nvPr/>
          </p:nvCxnSpPr>
          <p:spPr>
            <a:xfrm>
              <a:off x="7526326" y="1779865"/>
              <a:ext cx="0" cy="422665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DFFF346-8033-43CB-A01B-33EB2DF46A56}"/>
                </a:ext>
              </a:extLst>
            </p:cNvPr>
            <p:cNvCxnSpPr/>
            <p:nvPr/>
          </p:nvCxnSpPr>
          <p:spPr>
            <a:xfrm>
              <a:off x="3273104" y="1779865"/>
              <a:ext cx="4253222" cy="422665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1EE92C3-E1EB-4609-974C-6824CF93E34A}"/>
                </a:ext>
              </a:extLst>
            </p:cNvPr>
            <p:cNvCxnSpPr>
              <a:endCxn id="31" idx="6"/>
            </p:cNvCxnSpPr>
            <p:nvPr/>
          </p:nvCxnSpPr>
          <p:spPr>
            <a:xfrm>
              <a:off x="3277299" y="1775672"/>
              <a:ext cx="2974720" cy="134573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C710B14-FEBC-4879-9C3B-C7BEA1ECE6FB}"/>
                </a:ext>
              </a:extLst>
            </p:cNvPr>
            <p:cNvCxnSpPr/>
            <p:nvPr/>
          </p:nvCxnSpPr>
          <p:spPr>
            <a:xfrm>
              <a:off x="6252019" y="3121405"/>
              <a:ext cx="1303673" cy="2913075"/>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1DBF36-3BFE-417D-86EC-D7F3284A2757}"/>
                </a:ext>
              </a:extLst>
            </p:cNvPr>
            <p:cNvCxnSpPr>
              <a:stCxn id="2" idx="1"/>
            </p:cNvCxnSpPr>
            <p:nvPr/>
          </p:nvCxnSpPr>
          <p:spPr>
            <a:xfrm>
              <a:off x="3280095" y="3359791"/>
              <a:ext cx="2680283" cy="251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1C8BB0-B7CF-4943-AB94-ACCEFF25A299}"/>
                </a:ext>
              </a:extLst>
            </p:cNvPr>
            <p:cNvCxnSpPr/>
            <p:nvPr/>
          </p:nvCxnSpPr>
          <p:spPr>
            <a:xfrm flipH="1">
              <a:off x="5945001" y="3389152"/>
              <a:ext cx="7689" cy="263414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3DF4FDF-1E39-45AB-AFA5-76C0C6CF7902}"/>
                </a:ext>
              </a:extLst>
            </p:cNvPr>
            <p:cNvCxnSpPr/>
            <p:nvPr/>
          </p:nvCxnSpPr>
          <p:spPr>
            <a:xfrm>
              <a:off x="3310510" y="3404531"/>
              <a:ext cx="2629947" cy="262994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C73F041-F6EF-4321-A16A-3C0345A5BB27}"/>
                </a:ext>
              </a:extLst>
            </p:cNvPr>
            <p:cNvCxnSpPr>
              <a:endCxn id="34" idx="6"/>
            </p:cNvCxnSpPr>
            <p:nvPr/>
          </p:nvCxnSpPr>
          <p:spPr>
            <a:xfrm>
              <a:off x="3327288" y="3380066"/>
              <a:ext cx="1609215" cy="1087076"/>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3DDCAC-3372-4995-BDB5-94C80F443FEE}"/>
                </a:ext>
              </a:extLst>
            </p:cNvPr>
            <p:cNvCxnSpPr/>
            <p:nvPr/>
          </p:nvCxnSpPr>
          <p:spPr>
            <a:xfrm>
              <a:off x="4943534" y="4463296"/>
              <a:ext cx="1009853" cy="1555809"/>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4670545-2E7D-4BD9-A274-B8C25CDFF05E}"/>
                </a:ext>
              </a:extLst>
            </p:cNvPr>
            <p:cNvCxnSpPr>
              <a:endCxn id="36" idx="7"/>
            </p:cNvCxnSpPr>
            <p:nvPr/>
          </p:nvCxnSpPr>
          <p:spPr>
            <a:xfrm>
              <a:off x="3305966" y="4988656"/>
              <a:ext cx="1031009" cy="110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497905F-9435-444A-9573-BBDA4FB45A86}"/>
                </a:ext>
              </a:extLst>
            </p:cNvPr>
            <p:cNvCxnSpPr/>
            <p:nvPr/>
          </p:nvCxnSpPr>
          <p:spPr>
            <a:xfrm>
              <a:off x="4337110" y="4966287"/>
              <a:ext cx="39738" cy="10766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02A939F-B64B-4DD3-9329-4963D5716E66}"/>
                </a:ext>
              </a:extLst>
            </p:cNvPr>
            <p:cNvCxnSpPr/>
            <p:nvPr/>
          </p:nvCxnSpPr>
          <p:spPr>
            <a:xfrm>
              <a:off x="3294693" y="4988628"/>
              <a:ext cx="1093770" cy="108779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3A5B05D-E77C-43CA-9811-F6EC814DF704}"/>
                </a:ext>
              </a:extLst>
            </p:cNvPr>
            <p:cNvCxnSpPr>
              <a:endCxn id="37" idx="6"/>
            </p:cNvCxnSpPr>
            <p:nvPr/>
          </p:nvCxnSpPr>
          <p:spPr>
            <a:xfrm>
              <a:off x="3282193" y="4983053"/>
              <a:ext cx="607992" cy="49775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035824-A1EE-4B35-9518-D9D7651A7221}"/>
                </a:ext>
              </a:extLst>
            </p:cNvPr>
            <p:cNvCxnSpPr>
              <a:stCxn id="37" idx="6"/>
            </p:cNvCxnSpPr>
            <p:nvPr/>
          </p:nvCxnSpPr>
          <p:spPr>
            <a:xfrm>
              <a:off x="3890185" y="5480811"/>
              <a:ext cx="481500" cy="552965"/>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6F9D7F-6186-44A6-9585-E55B2822E3DD}"/>
                </a:ext>
              </a:extLst>
            </p:cNvPr>
            <p:cNvSpPr txBox="1"/>
            <p:nvPr/>
          </p:nvSpPr>
          <p:spPr>
            <a:xfrm>
              <a:off x="6769916" y="2991376"/>
              <a:ext cx="1936749" cy="369332"/>
            </a:xfrm>
            <a:prstGeom prst="rect">
              <a:avLst/>
            </a:prstGeom>
            <a:noFill/>
            <a:ln>
              <a:solidFill>
                <a:schemeClr val="tx1"/>
              </a:solidFill>
            </a:ln>
          </p:spPr>
          <p:txBody>
            <a:bodyPr wrap="none" rtlCol="0">
              <a:spAutoFit/>
            </a:bodyPr>
            <a:lstStyle/>
            <a:p>
              <a:r>
                <a:rPr lang="en-US" dirty="0"/>
                <a:t>x = sqrt(0.2) = 0.45</a:t>
              </a:r>
            </a:p>
          </p:txBody>
        </p:sp>
        <p:cxnSp>
          <p:nvCxnSpPr>
            <p:cNvPr id="22" name="Straight Arrow Connector 21">
              <a:extLst>
                <a:ext uri="{FF2B5EF4-FFF2-40B4-BE49-F238E27FC236}">
                  <a16:creationId xmlns:a16="http://schemas.microsoft.com/office/drawing/2014/main" id="{73729F70-D0F4-4DCC-B875-343A9117379C}"/>
                </a:ext>
              </a:extLst>
            </p:cNvPr>
            <p:cNvCxnSpPr>
              <a:stCxn id="7" idx="1"/>
              <a:endCxn id="31" idx="6"/>
            </p:cNvCxnSpPr>
            <p:nvPr/>
          </p:nvCxnSpPr>
          <p:spPr>
            <a:xfrm flipH="1" flipV="1">
              <a:off x="6252019" y="3121406"/>
              <a:ext cx="517897" cy="54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2B74EB1-8CBF-466B-9631-4D0ADC3C3127}"/>
                </a:ext>
              </a:extLst>
            </p:cNvPr>
            <p:cNvSpPr txBox="1"/>
            <p:nvPr/>
          </p:nvSpPr>
          <p:spPr>
            <a:xfrm>
              <a:off x="3328522" y="2164362"/>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.2</a:t>
              </a:r>
            </a:p>
          </p:txBody>
        </p:sp>
        <p:sp>
          <p:nvSpPr>
            <p:cNvPr id="58" name="TextBox 57">
              <a:extLst>
                <a:ext uri="{FF2B5EF4-FFF2-40B4-BE49-F238E27FC236}">
                  <a16:creationId xmlns:a16="http://schemas.microsoft.com/office/drawing/2014/main" id="{8A67B510-5921-4578-8D91-1C46974A4029}"/>
                </a:ext>
              </a:extLst>
            </p:cNvPr>
            <p:cNvSpPr txBox="1"/>
            <p:nvPr/>
          </p:nvSpPr>
          <p:spPr>
            <a:xfrm>
              <a:off x="3707425" y="4103619"/>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.5</a:t>
              </a:r>
            </a:p>
          </p:txBody>
        </p:sp>
        <p:sp>
          <p:nvSpPr>
            <p:cNvPr id="61" name="TextBox 60">
              <a:extLst>
                <a:ext uri="{FF2B5EF4-FFF2-40B4-BE49-F238E27FC236}">
                  <a16:creationId xmlns:a16="http://schemas.microsoft.com/office/drawing/2014/main" id="{49F83FA0-62C2-46AC-A5AE-5AB8B388B55F}"/>
                </a:ext>
              </a:extLst>
            </p:cNvPr>
            <p:cNvSpPr txBox="1"/>
            <p:nvPr/>
          </p:nvSpPr>
          <p:spPr>
            <a:xfrm>
              <a:off x="3633322" y="5631815"/>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.8</a:t>
              </a:r>
            </a:p>
          </p:txBody>
        </p:sp>
        <p:sp>
          <p:nvSpPr>
            <p:cNvPr id="63" name="TextBox 62">
              <a:extLst>
                <a:ext uri="{FF2B5EF4-FFF2-40B4-BE49-F238E27FC236}">
                  <a16:creationId xmlns:a16="http://schemas.microsoft.com/office/drawing/2014/main" id="{8AF8F184-980F-4671-818E-762F28F6EF44}"/>
                </a:ext>
              </a:extLst>
            </p:cNvPr>
            <p:cNvSpPr txBox="1"/>
            <p:nvPr/>
          </p:nvSpPr>
          <p:spPr>
            <a:xfrm>
              <a:off x="4370156" y="1981202"/>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.2</a:t>
              </a:r>
            </a:p>
          </p:txBody>
        </p:sp>
        <p:sp>
          <p:nvSpPr>
            <p:cNvPr id="65" name="TextBox 64">
              <a:extLst>
                <a:ext uri="{FF2B5EF4-FFF2-40B4-BE49-F238E27FC236}">
                  <a16:creationId xmlns:a16="http://schemas.microsoft.com/office/drawing/2014/main" id="{FE01AC5C-50C2-4207-9259-15E02CD2531A}"/>
                </a:ext>
              </a:extLst>
            </p:cNvPr>
            <p:cNvSpPr txBox="1"/>
            <p:nvPr/>
          </p:nvSpPr>
          <p:spPr>
            <a:xfrm>
              <a:off x="4379943" y="3844958"/>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.5</a:t>
              </a:r>
            </a:p>
          </p:txBody>
        </p:sp>
        <p:sp>
          <p:nvSpPr>
            <p:cNvPr id="67" name="TextBox 66">
              <a:extLst>
                <a:ext uri="{FF2B5EF4-FFF2-40B4-BE49-F238E27FC236}">
                  <a16:creationId xmlns:a16="http://schemas.microsoft.com/office/drawing/2014/main" id="{FC614166-9F58-44F2-9F5F-BB72196856E0}"/>
                </a:ext>
              </a:extLst>
            </p:cNvPr>
            <p:cNvSpPr txBox="1"/>
            <p:nvPr/>
          </p:nvSpPr>
          <p:spPr>
            <a:xfrm>
              <a:off x="3810889" y="5163429"/>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.8</a:t>
              </a:r>
            </a:p>
          </p:txBody>
        </p:sp>
        <p:sp>
          <p:nvSpPr>
            <p:cNvPr id="69" name="TextBox 68">
              <a:extLst>
                <a:ext uri="{FF2B5EF4-FFF2-40B4-BE49-F238E27FC236}">
                  <a16:creationId xmlns:a16="http://schemas.microsoft.com/office/drawing/2014/main" id="{C3A9375A-A1B9-472F-8EF5-598B11F22BA7}"/>
                </a:ext>
              </a:extLst>
            </p:cNvPr>
            <p:cNvSpPr txBox="1"/>
            <p:nvPr/>
          </p:nvSpPr>
          <p:spPr>
            <a:xfrm>
              <a:off x="5353067" y="1445704"/>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.2</a:t>
              </a:r>
            </a:p>
          </p:txBody>
        </p:sp>
        <p:sp>
          <p:nvSpPr>
            <p:cNvPr id="71" name="TextBox 70">
              <a:extLst>
                <a:ext uri="{FF2B5EF4-FFF2-40B4-BE49-F238E27FC236}">
                  <a16:creationId xmlns:a16="http://schemas.microsoft.com/office/drawing/2014/main" id="{5EFF5C94-6812-4FEE-8AF7-54AF7086B7BD}"/>
                </a:ext>
              </a:extLst>
            </p:cNvPr>
            <p:cNvSpPr txBox="1"/>
            <p:nvPr/>
          </p:nvSpPr>
          <p:spPr>
            <a:xfrm>
              <a:off x="4926626" y="3057790"/>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.5</a:t>
              </a:r>
            </a:p>
          </p:txBody>
        </p:sp>
        <p:sp>
          <p:nvSpPr>
            <p:cNvPr id="72" name="TextBox 71">
              <a:extLst>
                <a:ext uri="{FF2B5EF4-FFF2-40B4-BE49-F238E27FC236}">
                  <a16:creationId xmlns:a16="http://schemas.microsoft.com/office/drawing/2014/main" id="{3173BD71-4A4F-4EBA-8DC0-05E2E5779BEF}"/>
                </a:ext>
              </a:extLst>
            </p:cNvPr>
            <p:cNvSpPr txBox="1"/>
            <p:nvPr/>
          </p:nvSpPr>
          <p:spPr>
            <a:xfrm>
              <a:off x="4290460" y="5525554"/>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.8</a:t>
              </a:r>
            </a:p>
          </p:txBody>
        </p:sp>
        <p:cxnSp>
          <p:nvCxnSpPr>
            <p:cNvPr id="73" name="Straight Arrow Connector 72">
              <a:extLst>
                <a:ext uri="{FF2B5EF4-FFF2-40B4-BE49-F238E27FC236}">
                  <a16:creationId xmlns:a16="http://schemas.microsoft.com/office/drawing/2014/main" id="{F5209CC8-CE82-4B14-B2EB-8B50A74F4B1C}"/>
                </a:ext>
              </a:extLst>
            </p:cNvPr>
            <p:cNvCxnSpPr/>
            <p:nvPr/>
          </p:nvCxnSpPr>
          <p:spPr>
            <a:xfrm>
              <a:off x="8631576" y="5996031"/>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4FE032C-B9AD-4E77-A4C8-A29BEF7237FD}"/>
                </a:ext>
              </a:extLst>
            </p:cNvPr>
            <p:cNvSpPr txBox="1"/>
            <p:nvPr/>
          </p:nvSpPr>
          <p:spPr>
            <a:xfrm>
              <a:off x="2977064" y="753495"/>
              <a:ext cx="362600" cy="369332"/>
            </a:xfrm>
            <a:prstGeom prst="rect">
              <a:avLst/>
            </a:prstGeom>
            <a:noFill/>
          </p:spPr>
          <p:txBody>
            <a:bodyPr wrap="none" rtlCol="0">
              <a:spAutoFit/>
            </a:bodyPr>
            <a:lstStyle/>
            <a:p>
              <a:r>
                <a:rPr lang="en-US" dirty="0"/>
                <a:t>x</a:t>
              </a:r>
              <a:r>
                <a:rPr lang="en-US" baseline="-25000" dirty="0"/>
                <a:t>2</a:t>
              </a:r>
            </a:p>
          </p:txBody>
        </p:sp>
        <p:cxnSp>
          <p:nvCxnSpPr>
            <p:cNvPr id="75" name="Straight Arrow Connector 74">
              <a:extLst>
                <a:ext uri="{FF2B5EF4-FFF2-40B4-BE49-F238E27FC236}">
                  <a16:creationId xmlns:a16="http://schemas.microsoft.com/office/drawing/2014/main" id="{7D7B9032-8EBE-4252-8912-EF2F25735D22}"/>
                </a:ext>
              </a:extLst>
            </p:cNvPr>
            <p:cNvCxnSpPr/>
            <p:nvPr/>
          </p:nvCxnSpPr>
          <p:spPr>
            <a:xfrm flipH="1">
              <a:off x="3040981" y="69623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81CD09E-3596-4D24-A581-8AA270275A00}"/>
                </a:ext>
              </a:extLst>
            </p:cNvPr>
            <p:cNvSpPr txBox="1"/>
            <p:nvPr/>
          </p:nvSpPr>
          <p:spPr>
            <a:xfrm>
              <a:off x="8335165" y="5874711"/>
              <a:ext cx="362600" cy="369332"/>
            </a:xfrm>
            <a:prstGeom prst="rect">
              <a:avLst/>
            </a:prstGeom>
            <a:noFill/>
          </p:spPr>
          <p:txBody>
            <a:bodyPr wrap="none" rtlCol="0">
              <a:spAutoFit/>
            </a:bodyPr>
            <a:lstStyle/>
            <a:p>
              <a:r>
                <a:rPr lang="en-US" dirty="0"/>
                <a:t>x</a:t>
              </a:r>
              <a:r>
                <a:rPr lang="en-US" baseline="-25000" dirty="0"/>
                <a:t>1</a:t>
              </a:r>
            </a:p>
          </p:txBody>
        </p:sp>
        <p:sp>
          <p:nvSpPr>
            <p:cNvPr id="42" name="TextBox 41">
              <a:extLst>
                <a:ext uri="{FF2B5EF4-FFF2-40B4-BE49-F238E27FC236}">
                  <a16:creationId xmlns:a16="http://schemas.microsoft.com/office/drawing/2014/main" id="{2726EF0E-ECCF-4CF2-8A55-BA949957F807}"/>
                </a:ext>
              </a:extLst>
            </p:cNvPr>
            <p:cNvSpPr txBox="1"/>
            <p:nvPr/>
          </p:nvSpPr>
          <p:spPr>
            <a:xfrm>
              <a:off x="3126968" y="419449"/>
              <a:ext cx="301686" cy="369332"/>
            </a:xfrm>
            <a:prstGeom prst="rect">
              <a:avLst/>
            </a:prstGeom>
            <a:noFill/>
          </p:spPr>
          <p:txBody>
            <a:bodyPr wrap="none" rtlCol="0">
              <a:spAutoFit/>
            </a:bodyPr>
            <a:lstStyle/>
            <a:p>
              <a:r>
                <a:rPr lang="en-US" dirty="0"/>
                <a:t>1</a:t>
              </a:r>
            </a:p>
          </p:txBody>
        </p:sp>
        <p:sp>
          <p:nvSpPr>
            <p:cNvPr id="77" name="TextBox 76">
              <a:extLst>
                <a:ext uri="{FF2B5EF4-FFF2-40B4-BE49-F238E27FC236}">
                  <a16:creationId xmlns:a16="http://schemas.microsoft.com/office/drawing/2014/main" id="{18EB58CE-F234-4D44-B350-CB86C62637D8}"/>
                </a:ext>
              </a:extLst>
            </p:cNvPr>
            <p:cNvSpPr txBox="1"/>
            <p:nvPr/>
          </p:nvSpPr>
          <p:spPr>
            <a:xfrm>
              <a:off x="8580133" y="5771193"/>
              <a:ext cx="301686" cy="369332"/>
            </a:xfrm>
            <a:prstGeom prst="rect">
              <a:avLst/>
            </a:prstGeom>
            <a:noFill/>
          </p:spPr>
          <p:txBody>
            <a:bodyPr wrap="none" rtlCol="0">
              <a:spAutoFit/>
            </a:bodyPr>
            <a:lstStyle/>
            <a:p>
              <a:r>
                <a:rPr lang="en-US" dirty="0"/>
                <a:t>1</a:t>
              </a:r>
            </a:p>
          </p:txBody>
        </p:sp>
        <p:sp>
          <p:nvSpPr>
            <p:cNvPr id="44" name="TextBox 43">
              <a:extLst>
                <a:ext uri="{FF2B5EF4-FFF2-40B4-BE49-F238E27FC236}">
                  <a16:creationId xmlns:a16="http://schemas.microsoft.com/office/drawing/2014/main" id="{0A9820F2-429A-4BE4-83FE-F1099FFB72CC}"/>
                </a:ext>
              </a:extLst>
            </p:cNvPr>
            <p:cNvSpPr txBox="1"/>
            <p:nvPr/>
          </p:nvSpPr>
          <p:spPr>
            <a:xfrm>
              <a:off x="8563541" y="429399"/>
              <a:ext cx="301686" cy="369332"/>
            </a:xfrm>
            <a:prstGeom prst="rect">
              <a:avLst/>
            </a:prstGeom>
            <a:noFill/>
          </p:spPr>
          <p:txBody>
            <a:bodyPr wrap="none" rtlCol="0">
              <a:spAutoFit/>
            </a:bodyPr>
            <a:lstStyle/>
            <a:p>
              <a:r>
                <a:rPr lang="en-US" dirty="0"/>
                <a:t>0</a:t>
              </a:r>
            </a:p>
          </p:txBody>
        </p:sp>
      </p:grpSp>
      <p:sp>
        <p:nvSpPr>
          <p:cNvPr id="78" name="Title 1">
            <a:extLst>
              <a:ext uri="{FF2B5EF4-FFF2-40B4-BE49-F238E27FC236}">
                <a16:creationId xmlns:a16="http://schemas.microsoft.com/office/drawing/2014/main" id="{0C1ACCCF-7066-4D42-A188-6D1DF96B6BD1}"/>
              </a:ext>
            </a:extLst>
          </p:cNvPr>
          <p:cNvSpPr txBox="1">
            <a:spLocks/>
          </p:cNvSpPr>
          <p:nvPr/>
        </p:nvSpPr>
        <p:spPr>
          <a:xfrm>
            <a:off x="176169" y="130235"/>
            <a:ext cx="8783273" cy="5828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“Historical” many valued “&amp;” PC contour lines </a:t>
            </a:r>
          </a:p>
        </p:txBody>
      </p:sp>
      <p:sp>
        <p:nvSpPr>
          <p:cNvPr id="79" name="Oval 78">
            <a:extLst>
              <a:ext uri="{FF2B5EF4-FFF2-40B4-BE49-F238E27FC236}">
                <a16:creationId xmlns:a16="http://schemas.microsoft.com/office/drawing/2014/main" id="{E9E6FD66-57BD-4CCB-B86A-700627765E95}"/>
              </a:ext>
            </a:extLst>
          </p:cNvPr>
          <p:cNvSpPr/>
          <p:nvPr/>
        </p:nvSpPr>
        <p:spPr>
          <a:xfrm>
            <a:off x="262150" y="5655612"/>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28CFC-226F-E812-0267-62660C17DF00}"/>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B641BE17-9BAC-271E-B327-B07C389B0400}"/>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4B7CC459-EF8E-4BDF-57DA-0EC7E877B538}"/>
              </a:ext>
            </a:extLst>
          </p:cNvPr>
          <p:cNvSpPr>
            <a:spLocks noGrp="1"/>
          </p:cNvSpPr>
          <p:nvPr>
            <p:ph type="sldNum" sz="quarter" idx="12"/>
          </p:nvPr>
        </p:nvSpPr>
        <p:spPr/>
        <p:txBody>
          <a:bodyPr/>
          <a:lstStyle/>
          <a:p>
            <a:fld id="{93AECF0D-CD55-494B-932A-64BB14639227}" type="slidenum">
              <a:rPr lang="en-US" smtClean="0"/>
              <a:t>18</a:t>
            </a:fld>
            <a:endParaRPr lang="en-US"/>
          </a:p>
        </p:txBody>
      </p:sp>
      <p:grpSp>
        <p:nvGrpSpPr>
          <p:cNvPr id="5" name="Group 4">
            <a:extLst>
              <a:ext uri="{FF2B5EF4-FFF2-40B4-BE49-F238E27FC236}">
                <a16:creationId xmlns:a16="http://schemas.microsoft.com/office/drawing/2014/main" id="{CF430381-3A00-73BC-EFEC-595684551455}"/>
              </a:ext>
            </a:extLst>
          </p:cNvPr>
          <p:cNvGrpSpPr/>
          <p:nvPr/>
        </p:nvGrpSpPr>
        <p:grpSpPr>
          <a:xfrm>
            <a:off x="5419289" y="2902591"/>
            <a:ext cx="3550696" cy="3495963"/>
            <a:chOff x="3273104" y="704675"/>
            <a:chExt cx="5773463" cy="5373148"/>
          </a:xfrm>
        </p:grpSpPr>
        <p:sp>
          <p:nvSpPr>
            <p:cNvPr id="6" name="Rectangle 5">
              <a:extLst>
                <a:ext uri="{FF2B5EF4-FFF2-40B4-BE49-F238E27FC236}">
                  <a16:creationId xmlns:a16="http://schemas.microsoft.com/office/drawing/2014/main" id="{2D177F43-BB42-99E9-1890-6F5029BD2903}"/>
                </a:ext>
              </a:extLst>
            </p:cNvPr>
            <p:cNvSpPr/>
            <p:nvPr/>
          </p:nvSpPr>
          <p:spPr>
            <a:xfrm>
              <a:off x="3280095" y="704675"/>
              <a:ext cx="5360566" cy="5293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F83F508-BFE8-1653-5991-102942D91E1F}"/>
                </a:ext>
              </a:extLst>
            </p:cNvPr>
            <p:cNvCxnSpPr/>
            <p:nvPr/>
          </p:nvCxnSpPr>
          <p:spPr>
            <a:xfrm>
              <a:off x="3808602" y="704675"/>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7D7584-4C27-0825-08E6-CD42AAE11218}"/>
                </a:ext>
              </a:extLst>
            </p:cNvPr>
            <p:cNvCxnSpPr/>
            <p:nvPr/>
          </p:nvCxnSpPr>
          <p:spPr>
            <a:xfrm>
              <a:off x="4346896" y="722851"/>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1C7689-6F02-5324-19B9-7FDBC59F3B02}"/>
                </a:ext>
              </a:extLst>
            </p:cNvPr>
            <p:cNvCxnSpPr/>
            <p:nvPr/>
          </p:nvCxnSpPr>
          <p:spPr>
            <a:xfrm>
              <a:off x="5406706" y="725647"/>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EAADB4-BDBC-D4ED-BC20-67BA77EB3B45}"/>
                </a:ext>
              </a:extLst>
            </p:cNvPr>
            <p:cNvCxnSpPr/>
            <p:nvPr/>
          </p:nvCxnSpPr>
          <p:spPr>
            <a:xfrm>
              <a:off x="5936611" y="710267"/>
              <a:ext cx="0" cy="535217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8F6F2-5DA3-8541-7833-2C2832A7338E}"/>
                </a:ext>
              </a:extLst>
            </p:cNvPr>
            <p:cNvCxnSpPr/>
            <p:nvPr/>
          </p:nvCxnSpPr>
          <p:spPr>
            <a:xfrm>
              <a:off x="6466516" y="720054"/>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AF287B-3AA8-38C7-E42A-8C343E478506}"/>
                </a:ext>
              </a:extLst>
            </p:cNvPr>
            <p:cNvCxnSpPr/>
            <p:nvPr/>
          </p:nvCxnSpPr>
          <p:spPr>
            <a:xfrm>
              <a:off x="7021588" y="721452"/>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882727-B66F-909C-0F5F-38E63375217E}"/>
                </a:ext>
              </a:extLst>
            </p:cNvPr>
            <p:cNvCxnSpPr/>
            <p:nvPr/>
          </p:nvCxnSpPr>
          <p:spPr>
            <a:xfrm>
              <a:off x="7526326" y="714461"/>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11AB4-5B52-02E5-BD1E-279621B98DD6}"/>
                </a:ext>
              </a:extLst>
            </p:cNvPr>
            <p:cNvCxnSpPr/>
            <p:nvPr/>
          </p:nvCxnSpPr>
          <p:spPr>
            <a:xfrm>
              <a:off x="8098176" y="715859"/>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91888F-E55C-2BB0-47F6-6465F06928AF}"/>
                </a:ext>
              </a:extLst>
            </p:cNvPr>
            <p:cNvCxnSpPr/>
            <p:nvPr/>
          </p:nvCxnSpPr>
          <p:spPr>
            <a:xfrm>
              <a:off x="3280095" y="1249960"/>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BBC824-82F9-0AF1-4A76-291F716FF265}"/>
                </a:ext>
              </a:extLst>
            </p:cNvPr>
            <p:cNvCxnSpPr/>
            <p:nvPr/>
          </p:nvCxnSpPr>
          <p:spPr>
            <a:xfrm>
              <a:off x="3273104" y="1771476"/>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FD2F16-A445-D1D8-F2DB-6650BDF61E0B}"/>
                </a:ext>
              </a:extLst>
            </p:cNvPr>
            <p:cNvCxnSpPr/>
            <p:nvPr/>
          </p:nvCxnSpPr>
          <p:spPr>
            <a:xfrm>
              <a:off x="3282891" y="2343326"/>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390138-83D3-3B37-F0B2-0667E532CF2B}"/>
                </a:ext>
              </a:extLst>
            </p:cNvPr>
            <p:cNvCxnSpPr/>
            <p:nvPr/>
          </p:nvCxnSpPr>
          <p:spPr>
            <a:xfrm>
              <a:off x="3292678" y="2831286"/>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0390CB-D816-CCF6-470E-B3A62D06B6F0}"/>
                </a:ext>
              </a:extLst>
            </p:cNvPr>
            <p:cNvCxnSpPr/>
            <p:nvPr/>
          </p:nvCxnSpPr>
          <p:spPr>
            <a:xfrm>
              <a:off x="3285687" y="3377969"/>
              <a:ext cx="53605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533DE0-30DC-A0A9-210F-81F9464FCFC6}"/>
                </a:ext>
              </a:extLst>
            </p:cNvPr>
            <p:cNvCxnSpPr/>
            <p:nvPr/>
          </p:nvCxnSpPr>
          <p:spPr>
            <a:xfrm>
              <a:off x="3295474" y="3924652"/>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69F7F4-F08C-B4A3-B357-C8DB9153F945}"/>
                </a:ext>
              </a:extLst>
            </p:cNvPr>
            <p:cNvCxnSpPr/>
            <p:nvPr/>
          </p:nvCxnSpPr>
          <p:spPr>
            <a:xfrm>
              <a:off x="3296872" y="4446168"/>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510633-951B-3EA8-6F7D-8DA457BB8548}"/>
                </a:ext>
              </a:extLst>
            </p:cNvPr>
            <p:cNvCxnSpPr/>
            <p:nvPr/>
          </p:nvCxnSpPr>
          <p:spPr>
            <a:xfrm>
              <a:off x="3289881" y="4984462"/>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5A547C-5B0E-0E92-1D82-B1D49029B13C}"/>
                </a:ext>
              </a:extLst>
            </p:cNvPr>
            <p:cNvCxnSpPr/>
            <p:nvPr/>
          </p:nvCxnSpPr>
          <p:spPr>
            <a:xfrm>
              <a:off x="3291279" y="5497589"/>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BFC294E-367A-1D05-26F6-4E96DEB11551}"/>
                </a:ext>
              </a:extLst>
            </p:cNvPr>
            <p:cNvSpPr/>
            <p:nvPr/>
          </p:nvSpPr>
          <p:spPr>
            <a:xfrm>
              <a:off x="7008299" y="2276215"/>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6895843-62CC-65BA-D7B9-CB90E737DA42}"/>
                </a:ext>
              </a:extLst>
            </p:cNvPr>
            <p:cNvSpPr/>
            <p:nvPr/>
          </p:nvSpPr>
          <p:spPr>
            <a:xfrm>
              <a:off x="6206300" y="3075266"/>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E952577-D9C7-97B8-AACD-0E961267895F}"/>
                </a:ext>
              </a:extLst>
            </p:cNvPr>
            <p:cNvSpPr/>
            <p:nvPr/>
          </p:nvSpPr>
          <p:spPr>
            <a:xfrm>
              <a:off x="5701024" y="3598150"/>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C5EFD2-DF58-6A21-B04A-506CF91B1E93}"/>
                </a:ext>
              </a:extLst>
            </p:cNvPr>
            <p:cNvSpPr/>
            <p:nvPr/>
          </p:nvSpPr>
          <p:spPr>
            <a:xfrm>
              <a:off x="5358680" y="3959276"/>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97442B9-98BF-3AB0-CA5E-1E4B9E292C2A}"/>
                </a:ext>
              </a:extLst>
            </p:cNvPr>
            <p:cNvSpPr/>
            <p:nvPr/>
          </p:nvSpPr>
          <p:spPr>
            <a:xfrm>
              <a:off x="4890784" y="4421002"/>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EEC6735-BE26-38BF-C623-445EDA5BEBEA}"/>
                </a:ext>
              </a:extLst>
            </p:cNvPr>
            <p:cNvSpPr/>
            <p:nvPr/>
          </p:nvSpPr>
          <p:spPr>
            <a:xfrm>
              <a:off x="4641648" y="4658687"/>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F005964-DCDC-C45F-9F65-2B56244AFF36}"/>
                </a:ext>
              </a:extLst>
            </p:cNvPr>
            <p:cNvSpPr/>
            <p:nvPr/>
          </p:nvSpPr>
          <p:spPr>
            <a:xfrm>
              <a:off x="4297951" y="4980267"/>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20656FB-B86F-B424-AE55-0FD4A534EE7D}"/>
                </a:ext>
              </a:extLst>
            </p:cNvPr>
            <p:cNvSpPr/>
            <p:nvPr/>
          </p:nvSpPr>
          <p:spPr>
            <a:xfrm>
              <a:off x="3844466" y="5434671"/>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F68422A-7B63-7F64-44F0-FC6E28E8F35B}"/>
                </a:ext>
              </a:extLst>
            </p:cNvPr>
            <p:cNvSpPr/>
            <p:nvPr/>
          </p:nvSpPr>
          <p:spPr>
            <a:xfrm>
              <a:off x="3569056" y="5710108"/>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8D071C4-1576-8979-B5F9-4AF903919AD7}"/>
                </a:ext>
              </a:extLst>
            </p:cNvPr>
            <p:cNvCxnSpPr/>
            <p:nvPr/>
          </p:nvCxnSpPr>
          <p:spPr>
            <a:xfrm flipV="1">
              <a:off x="3280095" y="704675"/>
              <a:ext cx="5360566" cy="529345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CB12C39-D96D-ECBC-3DA3-60BE36AD2581}"/>
                </a:ext>
              </a:extLst>
            </p:cNvPr>
            <p:cNvCxnSpPr/>
            <p:nvPr/>
          </p:nvCxnSpPr>
          <p:spPr>
            <a:xfrm>
              <a:off x="3289881" y="1768682"/>
              <a:ext cx="42364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C1019A-633E-C864-901B-3F6BBB5280CF}"/>
                </a:ext>
              </a:extLst>
            </p:cNvPr>
            <p:cNvCxnSpPr/>
            <p:nvPr/>
          </p:nvCxnSpPr>
          <p:spPr>
            <a:xfrm>
              <a:off x="7526326" y="1771476"/>
              <a:ext cx="0" cy="422665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AA0A25-847F-A34B-5518-1BB25D5D9D9F}"/>
                </a:ext>
              </a:extLst>
            </p:cNvPr>
            <p:cNvCxnSpPr/>
            <p:nvPr/>
          </p:nvCxnSpPr>
          <p:spPr>
            <a:xfrm>
              <a:off x="3273104" y="1771476"/>
              <a:ext cx="4253222" cy="422665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F9E8C1-7EC9-51BC-69C0-F69BD128EB67}"/>
                </a:ext>
              </a:extLst>
            </p:cNvPr>
            <p:cNvCxnSpPr>
              <a:endCxn id="25" idx="6"/>
            </p:cNvCxnSpPr>
            <p:nvPr/>
          </p:nvCxnSpPr>
          <p:spPr>
            <a:xfrm>
              <a:off x="3277299" y="1767283"/>
              <a:ext cx="2974720" cy="134573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AA38FE-D14A-71B6-0767-3723008955B2}"/>
                </a:ext>
              </a:extLst>
            </p:cNvPr>
            <p:cNvCxnSpPr/>
            <p:nvPr/>
          </p:nvCxnSpPr>
          <p:spPr>
            <a:xfrm>
              <a:off x="6252019" y="3113016"/>
              <a:ext cx="1303673" cy="2913075"/>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89B4D4-786D-A8AD-A66A-D856C0FB1C92}"/>
                </a:ext>
              </a:extLst>
            </p:cNvPr>
            <p:cNvCxnSpPr>
              <a:stCxn id="6" idx="1"/>
            </p:cNvCxnSpPr>
            <p:nvPr/>
          </p:nvCxnSpPr>
          <p:spPr>
            <a:xfrm>
              <a:off x="3280095" y="3351402"/>
              <a:ext cx="2680283" cy="251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89CED88-A734-F996-38C5-304377C2C4A3}"/>
                </a:ext>
              </a:extLst>
            </p:cNvPr>
            <p:cNvCxnSpPr/>
            <p:nvPr/>
          </p:nvCxnSpPr>
          <p:spPr>
            <a:xfrm flipH="1">
              <a:off x="5945001" y="3380763"/>
              <a:ext cx="7689" cy="263414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33096F-E7DB-7D03-49FB-9052F2367C11}"/>
                </a:ext>
              </a:extLst>
            </p:cNvPr>
            <p:cNvCxnSpPr/>
            <p:nvPr/>
          </p:nvCxnSpPr>
          <p:spPr>
            <a:xfrm>
              <a:off x="3310510" y="3396142"/>
              <a:ext cx="2629947" cy="262994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8A39923-FEF3-8E20-816A-0B6B18F5218D}"/>
                </a:ext>
              </a:extLst>
            </p:cNvPr>
            <p:cNvCxnSpPr>
              <a:endCxn id="28" idx="6"/>
            </p:cNvCxnSpPr>
            <p:nvPr/>
          </p:nvCxnSpPr>
          <p:spPr>
            <a:xfrm>
              <a:off x="3327288" y="3371677"/>
              <a:ext cx="1609215" cy="1087076"/>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4BAE67-DF76-E57B-999C-F5C2736C12A5}"/>
                </a:ext>
              </a:extLst>
            </p:cNvPr>
            <p:cNvCxnSpPr/>
            <p:nvPr/>
          </p:nvCxnSpPr>
          <p:spPr>
            <a:xfrm>
              <a:off x="4943534" y="4454907"/>
              <a:ext cx="1009853" cy="1555809"/>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2DB2CD-28D3-EA88-454A-0A4E0B906F40}"/>
                </a:ext>
              </a:extLst>
            </p:cNvPr>
            <p:cNvCxnSpPr>
              <a:endCxn id="30" idx="7"/>
            </p:cNvCxnSpPr>
            <p:nvPr/>
          </p:nvCxnSpPr>
          <p:spPr>
            <a:xfrm>
              <a:off x="3305966" y="4980267"/>
              <a:ext cx="1031009" cy="110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7D8B5D4-93E1-3217-DB13-B6B527ED38B0}"/>
                </a:ext>
              </a:extLst>
            </p:cNvPr>
            <p:cNvCxnSpPr/>
            <p:nvPr/>
          </p:nvCxnSpPr>
          <p:spPr>
            <a:xfrm>
              <a:off x="4337110" y="4957898"/>
              <a:ext cx="39738" cy="10766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7831D5-2A4D-DA29-4426-019440DAD9CA}"/>
                </a:ext>
              </a:extLst>
            </p:cNvPr>
            <p:cNvCxnSpPr/>
            <p:nvPr/>
          </p:nvCxnSpPr>
          <p:spPr>
            <a:xfrm>
              <a:off x="3294693" y="4980239"/>
              <a:ext cx="1093770" cy="108779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BEFCE02-3353-08E3-666B-E1FA602BE0DF}"/>
                </a:ext>
              </a:extLst>
            </p:cNvPr>
            <p:cNvCxnSpPr>
              <a:endCxn id="31" idx="6"/>
            </p:cNvCxnSpPr>
            <p:nvPr/>
          </p:nvCxnSpPr>
          <p:spPr>
            <a:xfrm>
              <a:off x="3282193" y="4974664"/>
              <a:ext cx="607992" cy="49775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965D963-7D9F-F8D1-5FDC-2BEDBB7D0A05}"/>
                </a:ext>
              </a:extLst>
            </p:cNvPr>
            <p:cNvCxnSpPr>
              <a:stCxn id="31" idx="6"/>
            </p:cNvCxnSpPr>
            <p:nvPr/>
          </p:nvCxnSpPr>
          <p:spPr>
            <a:xfrm>
              <a:off x="3890185" y="5472422"/>
              <a:ext cx="481500" cy="552965"/>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34BAEE3-6B3C-B86E-E157-A2CDA986921E}"/>
                </a:ext>
              </a:extLst>
            </p:cNvPr>
            <p:cNvSpPr txBox="1"/>
            <p:nvPr/>
          </p:nvSpPr>
          <p:spPr>
            <a:xfrm>
              <a:off x="6769916" y="2982988"/>
              <a:ext cx="2276651" cy="690230"/>
            </a:xfrm>
            <a:prstGeom prst="rect">
              <a:avLst/>
            </a:prstGeom>
            <a:noFill/>
            <a:ln>
              <a:solidFill>
                <a:schemeClr val="tx1"/>
              </a:solidFill>
            </a:ln>
          </p:spPr>
          <p:txBody>
            <a:bodyPr wrap="none" rtlCol="0">
              <a:spAutoFit/>
            </a:bodyPr>
            <a:lstStyle/>
            <a:p>
              <a:r>
                <a:rPr lang="en-US" dirty="0"/>
                <a:t>x = sqrt(0.2)</a:t>
              </a:r>
            </a:p>
          </p:txBody>
        </p:sp>
        <p:cxnSp>
          <p:nvCxnSpPr>
            <p:cNvPr id="50" name="Straight Arrow Connector 49">
              <a:extLst>
                <a:ext uri="{FF2B5EF4-FFF2-40B4-BE49-F238E27FC236}">
                  <a16:creationId xmlns:a16="http://schemas.microsoft.com/office/drawing/2014/main" id="{F0609273-6C74-A297-3776-65ED6C78EA52}"/>
                </a:ext>
              </a:extLst>
            </p:cNvPr>
            <p:cNvCxnSpPr>
              <a:stCxn id="49" idx="1"/>
              <a:endCxn id="25" idx="6"/>
            </p:cNvCxnSpPr>
            <p:nvPr/>
          </p:nvCxnSpPr>
          <p:spPr>
            <a:xfrm flipH="1" flipV="1">
              <a:off x="6252020" y="3113018"/>
              <a:ext cx="517897" cy="215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FF7CFC8-F21E-0ED5-028C-03681A0253BB}"/>
                </a:ext>
              </a:extLst>
            </p:cNvPr>
            <p:cNvSpPr txBox="1"/>
            <p:nvPr/>
          </p:nvSpPr>
          <p:spPr>
            <a:xfrm>
              <a:off x="3328522" y="2155973"/>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.2</a:t>
              </a:r>
            </a:p>
          </p:txBody>
        </p:sp>
        <p:sp>
          <p:nvSpPr>
            <p:cNvPr id="52" name="TextBox 51">
              <a:extLst>
                <a:ext uri="{FF2B5EF4-FFF2-40B4-BE49-F238E27FC236}">
                  <a16:creationId xmlns:a16="http://schemas.microsoft.com/office/drawing/2014/main" id="{2BFECB93-C3B3-37E5-F539-6B873C95A82C}"/>
                </a:ext>
              </a:extLst>
            </p:cNvPr>
            <p:cNvSpPr txBox="1"/>
            <p:nvPr/>
          </p:nvSpPr>
          <p:spPr>
            <a:xfrm>
              <a:off x="3707425" y="4095230"/>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.5</a:t>
              </a:r>
            </a:p>
          </p:txBody>
        </p:sp>
        <p:sp>
          <p:nvSpPr>
            <p:cNvPr id="53" name="TextBox 52">
              <a:extLst>
                <a:ext uri="{FF2B5EF4-FFF2-40B4-BE49-F238E27FC236}">
                  <a16:creationId xmlns:a16="http://schemas.microsoft.com/office/drawing/2014/main" id="{A34B9F02-18FB-9ACC-93E5-0FA1EDE2643D}"/>
                </a:ext>
              </a:extLst>
            </p:cNvPr>
            <p:cNvSpPr txBox="1"/>
            <p:nvPr/>
          </p:nvSpPr>
          <p:spPr>
            <a:xfrm>
              <a:off x="3633322" y="5623426"/>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.8</a:t>
              </a:r>
            </a:p>
          </p:txBody>
        </p:sp>
        <p:sp>
          <p:nvSpPr>
            <p:cNvPr id="54" name="TextBox 53">
              <a:extLst>
                <a:ext uri="{FF2B5EF4-FFF2-40B4-BE49-F238E27FC236}">
                  <a16:creationId xmlns:a16="http://schemas.microsoft.com/office/drawing/2014/main" id="{7B8D4D1A-6717-D38B-4FC5-BE49A014F694}"/>
                </a:ext>
              </a:extLst>
            </p:cNvPr>
            <p:cNvSpPr txBox="1"/>
            <p:nvPr/>
          </p:nvSpPr>
          <p:spPr>
            <a:xfrm>
              <a:off x="4370156" y="1972813"/>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.2</a:t>
              </a:r>
            </a:p>
          </p:txBody>
        </p:sp>
        <p:sp>
          <p:nvSpPr>
            <p:cNvPr id="55" name="TextBox 54">
              <a:extLst>
                <a:ext uri="{FF2B5EF4-FFF2-40B4-BE49-F238E27FC236}">
                  <a16:creationId xmlns:a16="http://schemas.microsoft.com/office/drawing/2014/main" id="{CBEA11EA-7904-DAD3-B733-0A7194CE6586}"/>
                </a:ext>
              </a:extLst>
            </p:cNvPr>
            <p:cNvSpPr txBox="1"/>
            <p:nvPr/>
          </p:nvSpPr>
          <p:spPr>
            <a:xfrm>
              <a:off x="4379943" y="3836569"/>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.5</a:t>
              </a:r>
            </a:p>
          </p:txBody>
        </p:sp>
        <p:sp>
          <p:nvSpPr>
            <p:cNvPr id="56" name="TextBox 55">
              <a:extLst>
                <a:ext uri="{FF2B5EF4-FFF2-40B4-BE49-F238E27FC236}">
                  <a16:creationId xmlns:a16="http://schemas.microsoft.com/office/drawing/2014/main" id="{8FF28CD7-3D3E-AD57-1779-E4353DD64047}"/>
                </a:ext>
              </a:extLst>
            </p:cNvPr>
            <p:cNvSpPr txBox="1"/>
            <p:nvPr/>
          </p:nvSpPr>
          <p:spPr>
            <a:xfrm>
              <a:off x="3810889" y="5155040"/>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.8</a:t>
              </a:r>
            </a:p>
          </p:txBody>
        </p:sp>
        <p:sp>
          <p:nvSpPr>
            <p:cNvPr id="57" name="TextBox 56">
              <a:extLst>
                <a:ext uri="{FF2B5EF4-FFF2-40B4-BE49-F238E27FC236}">
                  <a16:creationId xmlns:a16="http://schemas.microsoft.com/office/drawing/2014/main" id="{87C838A2-6138-2A17-F142-0289D6E81F72}"/>
                </a:ext>
              </a:extLst>
            </p:cNvPr>
            <p:cNvSpPr txBox="1"/>
            <p:nvPr/>
          </p:nvSpPr>
          <p:spPr>
            <a:xfrm>
              <a:off x="5353067" y="1437315"/>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.2</a:t>
              </a:r>
            </a:p>
          </p:txBody>
        </p:sp>
        <p:sp>
          <p:nvSpPr>
            <p:cNvPr id="58" name="TextBox 57">
              <a:extLst>
                <a:ext uri="{FF2B5EF4-FFF2-40B4-BE49-F238E27FC236}">
                  <a16:creationId xmlns:a16="http://schemas.microsoft.com/office/drawing/2014/main" id="{396389E5-601F-CB74-0F47-6E99F87C6716}"/>
                </a:ext>
              </a:extLst>
            </p:cNvPr>
            <p:cNvSpPr txBox="1"/>
            <p:nvPr/>
          </p:nvSpPr>
          <p:spPr>
            <a:xfrm>
              <a:off x="4926626" y="3049401"/>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.5</a:t>
              </a:r>
            </a:p>
          </p:txBody>
        </p:sp>
        <p:sp>
          <p:nvSpPr>
            <p:cNvPr id="59" name="TextBox 58">
              <a:extLst>
                <a:ext uri="{FF2B5EF4-FFF2-40B4-BE49-F238E27FC236}">
                  <a16:creationId xmlns:a16="http://schemas.microsoft.com/office/drawing/2014/main" id="{2FCE0A86-BF8B-09C8-3C5D-1911A4420180}"/>
                </a:ext>
              </a:extLst>
            </p:cNvPr>
            <p:cNvSpPr txBox="1"/>
            <p:nvPr/>
          </p:nvSpPr>
          <p:spPr>
            <a:xfrm>
              <a:off x="4290460" y="5517165"/>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.8</a:t>
              </a:r>
            </a:p>
          </p:txBody>
        </p:sp>
      </p:grpSp>
      <p:pic>
        <p:nvPicPr>
          <p:cNvPr id="60" name="Picture 59">
            <a:extLst>
              <a:ext uri="{FF2B5EF4-FFF2-40B4-BE49-F238E27FC236}">
                <a16:creationId xmlns:a16="http://schemas.microsoft.com/office/drawing/2014/main" id="{88A2B1E8-B2BD-87FB-C0D3-53447583E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1" y="237776"/>
            <a:ext cx="3095945" cy="2518116"/>
          </a:xfrm>
          <a:prstGeom prst="rect">
            <a:avLst/>
          </a:prstGeom>
        </p:spPr>
      </p:pic>
      <p:pic>
        <p:nvPicPr>
          <p:cNvPr id="61" name="Picture 60">
            <a:extLst>
              <a:ext uri="{FF2B5EF4-FFF2-40B4-BE49-F238E27FC236}">
                <a16:creationId xmlns:a16="http://schemas.microsoft.com/office/drawing/2014/main" id="{0253CBB7-973D-0D27-AD05-BB5E9906D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297" y="237775"/>
            <a:ext cx="3160043" cy="2570251"/>
          </a:xfrm>
          <a:prstGeom prst="rect">
            <a:avLst/>
          </a:prstGeom>
        </p:spPr>
      </p:pic>
      <p:pic>
        <p:nvPicPr>
          <p:cNvPr id="62" name="Picture 61">
            <a:extLst>
              <a:ext uri="{FF2B5EF4-FFF2-40B4-BE49-F238E27FC236}">
                <a16:creationId xmlns:a16="http://schemas.microsoft.com/office/drawing/2014/main" id="{71CFDD19-7A2E-85B8-26A2-F58B6D5893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4372" y="237774"/>
            <a:ext cx="3095947" cy="2518118"/>
          </a:xfrm>
          <a:prstGeom prst="rect">
            <a:avLst/>
          </a:prstGeom>
        </p:spPr>
      </p:pic>
      <p:sp>
        <p:nvSpPr>
          <p:cNvPr id="63" name="TextBox 62">
            <a:extLst>
              <a:ext uri="{FF2B5EF4-FFF2-40B4-BE49-F238E27FC236}">
                <a16:creationId xmlns:a16="http://schemas.microsoft.com/office/drawing/2014/main" id="{E9B58C63-94CD-5716-768D-E4506B33D6F6}"/>
              </a:ext>
            </a:extLst>
          </p:cNvPr>
          <p:cNvSpPr txBox="1"/>
          <p:nvPr/>
        </p:nvSpPr>
        <p:spPr>
          <a:xfrm>
            <a:off x="208640" y="2961310"/>
            <a:ext cx="5057328" cy="3139321"/>
          </a:xfrm>
          <a:prstGeom prst="rect">
            <a:avLst/>
          </a:prstGeom>
          <a:noFill/>
          <a:ln>
            <a:solidFill>
              <a:schemeClr val="tx1"/>
            </a:solidFill>
          </a:ln>
        </p:spPr>
        <p:txBody>
          <a:bodyPr wrap="square" rtlCol="0">
            <a:spAutoFit/>
          </a:bodyPr>
          <a:lstStyle/>
          <a:p>
            <a:r>
              <a:rPr lang="en-US" dirty="0"/>
              <a:t>Preference Logic Conjunction </a:t>
            </a:r>
          </a:p>
          <a:p>
            <a:r>
              <a:rPr lang="en-US" dirty="0"/>
              <a:t>&amp;(1, x</a:t>
            </a:r>
            <a:r>
              <a:rPr lang="en-US" baseline="-25000" dirty="0"/>
              <a:t>2</a:t>
            </a:r>
            <a:r>
              <a:rPr lang="en-US" dirty="0"/>
              <a:t>) = x</a:t>
            </a:r>
            <a:r>
              <a:rPr lang="en-US" baseline="-25000" dirty="0"/>
              <a:t>2</a:t>
            </a:r>
            <a:r>
              <a:rPr lang="en-US" dirty="0"/>
              <a:t>  </a:t>
            </a:r>
            <a:r>
              <a:rPr lang="sk-SK" dirty="0"/>
              <a:t>, </a:t>
            </a:r>
            <a:r>
              <a:rPr lang="en-US" dirty="0"/>
              <a:t>&amp;(x</a:t>
            </a:r>
            <a:r>
              <a:rPr lang="en-US" baseline="-25000" dirty="0"/>
              <a:t>1</a:t>
            </a:r>
            <a:r>
              <a:rPr lang="en-US" dirty="0"/>
              <a:t>, 1) = x</a:t>
            </a:r>
            <a:r>
              <a:rPr lang="en-US" baseline="-25000" dirty="0"/>
              <a:t>1</a:t>
            </a:r>
            <a:r>
              <a:rPr lang="en-US" dirty="0"/>
              <a:t>  </a:t>
            </a:r>
            <a:r>
              <a:rPr lang="sk-SK" dirty="0"/>
              <a:t>, </a:t>
            </a:r>
            <a:r>
              <a:rPr lang="en-US" dirty="0"/>
              <a:t>&amp;(0, x</a:t>
            </a:r>
            <a:r>
              <a:rPr lang="en-US" baseline="-25000" dirty="0"/>
              <a:t>2</a:t>
            </a:r>
            <a:r>
              <a:rPr lang="en-US" dirty="0"/>
              <a:t>) = &amp;(x</a:t>
            </a:r>
            <a:r>
              <a:rPr lang="en-US" baseline="-25000" dirty="0"/>
              <a:t>1</a:t>
            </a:r>
            <a:r>
              <a:rPr lang="en-US" dirty="0"/>
              <a:t>, 0) = 0  </a:t>
            </a:r>
          </a:p>
          <a:p>
            <a:r>
              <a:rPr lang="en-US" sz="1800" dirty="0"/>
              <a:t>Lukasiewicz </a:t>
            </a:r>
            <a:r>
              <a:rPr lang="en-US" dirty="0">
                <a:solidFill>
                  <a:srgbClr val="7030A0"/>
                </a:solidFill>
              </a:rPr>
              <a:t>&amp;</a:t>
            </a:r>
            <a:r>
              <a:rPr lang="en-US" baseline="-25000" dirty="0">
                <a:solidFill>
                  <a:srgbClr val="7030A0"/>
                </a:solidFill>
              </a:rPr>
              <a:t>L</a:t>
            </a:r>
            <a:r>
              <a:rPr lang="en-US" dirty="0">
                <a:solidFill>
                  <a:srgbClr val="7030A0"/>
                </a:solidFill>
              </a:rPr>
              <a:t>(x</a:t>
            </a:r>
            <a:r>
              <a:rPr lang="en-US" baseline="-25000" dirty="0">
                <a:solidFill>
                  <a:srgbClr val="7030A0"/>
                </a:solidFill>
              </a:rPr>
              <a:t>1</a:t>
            </a:r>
            <a:r>
              <a:rPr lang="en-US" dirty="0">
                <a:solidFill>
                  <a:srgbClr val="7030A0"/>
                </a:solidFill>
              </a:rPr>
              <a:t>, x</a:t>
            </a:r>
            <a:r>
              <a:rPr lang="en-US" baseline="-25000" dirty="0">
                <a:solidFill>
                  <a:srgbClr val="7030A0"/>
                </a:solidFill>
              </a:rPr>
              <a:t>2</a:t>
            </a:r>
            <a:r>
              <a:rPr lang="en-US" dirty="0">
                <a:solidFill>
                  <a:srgbClr val="7030A0"/>
                </a:solidFill>
              </a:rPr>
              <a:t>) =  =</a:t>
            </a:r>
            <a:r>
              <a:rPr lang="en-US" sz="1800" dirty="0">
                <a:solidFill>
                  <a:srgbClr val="7030A0"/>
                </a:solidFill>
              </a:rPr>
              <a:t> </a:t>
            </a:r>
            <a:r>
              <a:rPr lang="pt-BR" sz="1800" dirty="0">
                <a:solidFill>
                  <a:srgbClr val="7030A0"/>
                </a:solidFill>
              </a:rPr>
              <a:t>max{0, </a:t>
            </a:r>
            <a:r>
              <a:rPr lang="en-US" dirty="0">
                <a:solidFill>
                  <a:srgbClr val="7030A0"/>
                </a:solidFill>
              </a:rPr>
              <a:t>x</a:t>
            </a:r>
            <a:r>
              <a:rPr lang="en-US" baseline="-25000" dirty="0">
                <a:solidFill>
                  <a:srgbClr val="7030A0"/>
                </a:solidFill>
              </a:rPr>
              <a:t>1 </a:t>
            </a:r>
            <a:r>
              <a:rPr lang="pt-BR" sz="1800" dirty="0">
                <a:solidFill>
                  <a:srgbClr val="7030A0"/>
                </a:solidFill>
              </a:rPr>
              <a:t>+ </a:t>
            </a:r>
            <a:r>
              <a:rPr lang="en-US" dirty="0">
                <a:solidFill>
                  <a:srgbClr val="7030A0"/>
                </a:solidFill>
              </a:rPr>
              <a:t>x</a:t>
            </a:r>
            <a:r>
              <a:rPr lang="en-US" baseline="-25000" dirty="0">
                <a:solidFill>
                  <a:srgbClr val="7030A0"/>
                </a:solidFill>
              </a:rPr>
              <a:t>2</a:t>
            </a:r>
            <a:r>
              <a:rPr lang="pt-BR" sz="1800" dirty="0">
                <a:solidFill>
                  <a:srgbClr val="7030A0"/>
                </a:solidFill>
              </a:rPr>
              <a:t> - 1}  </a:t>
            </a:r>
          </a:p>
          <a:p>
            <a:r>
              <a:rPr lang="en-US" sz="1800" dirty="0" err="1"/>
              <a:t>Goedel</a:t>
            </a:r>
            <a:r>
              <a:rPr lang="en-US" sz="1800" dirty="0"/>
              <a:t> </a:t>
            </a:r>
            <a:r>
              <a:rPr lang="en-US" dirty="0">
                <a:solidFill>
                  <a:srgbClr val="0070C0"/>
                </a:solidFill>
              </a:rPr>
              <a:t>&amp;</a:t>
            </a:r>
            <a:r>
              <a:rPr lang="en-US" baseline="-25000" dirty="0">
                <a:solidFill>
                  <a:srgbClr val="0070C0"/>
                </a:solidFill>
              </a:rPr>
              <a:t>G</a:t>
            </a:r>
            <a:r>
              <a:rPr lang="en-US" dirty="0">
                <a:solidFill>
                  <a:srgbClr val="0070C0"/>
                </a:solidFill>
              </a:rPr>
              <a:t>(x</a:t>
            </a:r>
            <a:r>
              <a:rPr lang="en-US" baseline="-25000" dirty="0">
                <a:solidFill>
                  <a:srgbClr val="0070C0"/>
                </a:solidFill>
              </a:rPr>
              <a:t>1</a:t>
            </a:r>
            <a:r>
              <a:rPr lang="en-US" dirty="0">
                <a:solidFill>
                  <a:srgbClr val="0070C0"/>
                </a:solidFill>
              </a:rPr>
              <a:t>, x</a:t>
            </a:r>
            <a:r>
              <a:rPr lang="en-US" baseline="-25000" dirty="0">
                <a:solidFill>
                  <a:srgbClr val="0070C0"/>
                </a:solidFill>
              </a:rPr>
              <a:t>2</a:t>
            </a:r>
            <a:r>
              <a:rPr lang="en-US" dirty="0">
                <a:solidFill>
                  <a:srgbClr val="0070C0"/>
                </a:solidFill>
              </a:rPr>
              <a:t>) = </a:t>
            </a:r>
            <a:r>
              <a:rPr lang="pt-BR" sz="1800" dirty="0">
                <a:solidFill>
                  <a:srgbClr val="0070C0"/>
                </a:solidFill>
              </a:rPr>
              <a:t> = min{</a:t>
            </a:r>
            <a:r>
              <a:rPr lang="en-US" dirty="0">
                <a:solidFill>
                  <a:srgbClr val="0070C0"/>
                </a:solidFill>
              </a:rPr>
              <a:t>x</a:t>
            </a:r>
            <a:r>
              <a:rPr lang="en-US" baseline="-25000" dirty="0">
                <a:solidFill>
                  <a:srgbClr val="0070C0"/>
                </a:solidFill>
              </a:rPr>
              <a:t>1 </a:t>
            </a:r>
            <a:r>
              <a:rPr lang="pt-BR" sz="1800" dirty="0">
                <a:solidFill>
                  <a:srgbClr val="0070C0"/>
                </a:solidFill>
              </a:rPr>
              <a:t>, </a:t>
            </a:r>
            <a:r>
              <a:rPr lang="en-US" dirty="0">
                <a:solidFill>
                  <a:srgbClr val="0070C0"/>
                </a:solidFill>
              </a:rPr>
              <a:t>x</a:t>
            </a:r>
            <a:r>
              <a:rPr lang="en-US" baseline="-25000" dirty="0">
                <a:solidFill>
                  <a:srgbClr val="0070C0"/>
                </a:solidFill>
              </a:rPr>
              <a:t>2</a:t>
            </a:r>
            <a:r>
              <a:rPr lang="pt-BR" sz="1800" dirty="0">
                <a:solidFill>
                  <a:srgbClr val="0070C0"/>
                </a:solidFill>
              </a:rPr>
              <a:t>}</a:t>
            </a:r>
            <a:endParaRPr lang="en-US" dirty="0">
              <a:solidFill>
                <a:srgbClr val="0070C0"/>
              </a:solidFill>
            </a:endParaRPr>
          </a:p>
          <a:p>
            <a:r>
              <a:rPr lang="en-US" sz="1800" dirty="0"/>
              <a:t>Product </a:t>
            </a:r>
            <a:r>
              <a:rPr lang="en-US" dirty="0">
                <a:solidFill>
                  <a:srgbClr val="FF0000"/>
                </a:solidFill>
              </a:rPr>
              <a:t>&amp;</a:t>
            </a:r>
            <a:r>
              <a:rPr lang="en-US" baseline="-25000" dirty="0">
                <a:solidFill>
                  <a:srgbClr val="FF0000"/>
                </a:solidFill>
              </a:rPr>
              <a:t>P</a:t>
            </a:r>
            <a:r>
              <a:rPr lang="en-US" dirty="0">
                <a:solidFill>
                  <a:srgbClr val="FF0000"/>
                </a:solidFill>
              </a:rPr>
              <a:t>(x</a:t>
            </a:r>
            <a:r>
              <a:rPr lang="en-US" baseline="-25000" dirty="0">
                <a:solidFill>
                  <a:srgbClr val="FF0000"/>
                </a:solidFill>
              </a:rPr>
              <a:t>1</a:t>
            </a:r>
            <a:r>
              <a:rPr lang="en-US" dirty="0">
                <a:solidFill>
                  <a:srgbClr val="FF0000"/>
                </a:solidFill>
              </a:rPr>
              <a:t>, x</a:t>
            </a:r>
            <a:r>
              <a:rPr lang="en-US" baseline="-25000" dirty="0">
                <a:solidFill>
                  <a:srgbClr val="FF0000"/>
                </a:solidFill>
              </a:rPr>
              <a:t>2</a:t>
            </a:r>
            <a:r>
              <a:rPr lang="en-US" dirty="0">
                <a:solidFill>
                  <a:srgbClr val="FF0000"/>
                </a:solidFill>
              </a:rPr>
              <a:t>) =</a:t>
            </a:r>
            <a:r>
              <a:rPr lang="sk-SK" dirty="0">
                <a:solidFill>
                  <a:srgbClr val="FF0000"/>
                </a:solidFill>
              </a:rPr>
              <a:t> </a:t>
            </a:r>
            <a:r>
              <a:rPr lang="en-US" dirty="0">
                <a:solidFill>
                  <a:srgbClr val="FF0000"/>
                </a:solidFill>
              </a:rPr>
              <a:t> = x</a:t>
            </a:r>
            <a:r>
              <a:rPr lang="en-US" baseline="-25000" dirty="0">
                <a:solidFill>
                  <a:srgbClr val="FF0000"/>
                </a:solidFill>
              </a:rPr>
              <a:t>1 </a:t>
            </a:r>
            <a:r>
              <a:rPr lang="pt-BR" sz="1800" dirty="0">
                <a:solidFill>
                  <a:srgbClr val="FF0000"/>
                </a:solidFill>
              </a:rPr>
              <a:t>* </a:t>
            </a:r>
            <a:r>
              <a:rPr lang="en-US" dirty="0">
                <a:solidFill>
                  <a:srgbClr val="FF0000"/>
                </a:solidFill>
              </a:rPr>
              <a:t>x</a:t>
            </a:r>
            <a:r>
              <a:rPr lang="en-US" baseline="-25000" dirty="0">
                <a:solidFill>
                  <a:srgbClr val="FF0000"/>
                </a:solidFill>
              </a:rPr>
              <a:t>2</a:t>
            </a:r>
            <a:r>
              <a:rPr lang="en-US" dirty="0"/>
              <a:t>   with linear </a:t>
            </a:r>
            <a:r>
              <a:rPr lang="en-US" dirty="0" err="1"/>
              <a:t>approxima-tion</a:t>
            </a:r>
            <a:r>
              <a:rPr lang="en-US" dirty="0"/>
              <a:t> depicted, Enumeration of the diagonal </a:t>
            </a:r>
            <a:r>
              <a:rPr lang="en-US" dirty="0" err="1"/>
              <a:t>wrt</a:t>
            </a:r>
            <a:r>
              <a:rPr lang="en-US" dirty="0"/>
              <a:t>. &amp;</a:t>
            </a:r>
            <a:r>
              <a:rPr lang="en-US" baseline="-25000" dirty="0"/>
              <a:t>P </a:t>
            </a:r>
            <a:r>
              <a:rPr lang="en-US" dirty="0"/>
              <a:t>, z = 0.1, x = 0.32 relative to length of the diagonal</a:t>
            </a:r>
          </a:p>
          <a:p>
            <a:r>
              <a:rPr lang="en-US" dirty="0"/>
              <a:t>z = 0.2, x = 0.45 , z = 0.3, x = 0.55 </a:t>
            </a:r>
          </a:p>
          <a:p>
            <a:r>
              <a:rPr lang="en-US" dirty="0"/>
              <a:t>z = 0.4, x = 0.63 , z = 0.5, x = 0.71 </a:t>
            </a:r>
          </a:p>
          <a:p>
            <a:r>
              <a:rPr lang="en-US" dirty="0"/>
              <a:t>z = 0.6, x = 0.77, z = 0.7, x = 0.84 </a:t>
            </a:r>
          </a:p>
          <a:p>
            <a:r>
              <a:rPr lang="en-US" dirty="0"/>
              <a:t>z = 0.8, x = 0.89, z = 0.9, x = 0.95 </a:t>
            </a:r>
          </a:p>
        </p:txBody>
      </p:sp>
    </p:spTree>
    <p:extLst>
      <p:ext uri="{BB962C8B-B14F-4D97-AF65-F5344CB8AC3E}">
        <p14:creationId xmlns:p14="http://schemas.microsoft.com/office/powerpoint/2010/main" val="125249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0" name="TextBox 59"/>
          <p:cNvSpPr txBox="1"/>
          <p:nvPr/>
        </p:nvSpPr>
        <p:spPr>
          <a:xfrm>
            <a:off x="192918" y="804774"/>
            <a:ext cx="2998591" cy="5355312"/>
          </a:xfrm>
          <a:prstGeom prst="rect">
            <a:avLst/>
          </a:prstGeom>
          <a:noFill/>
          <a:ln>
            <a:solidFill>
              <a:schemeClr val="tx1"/>
            </a:solidFill>
          </a:ln>
        </p:spPr>
        <p:txBody>
          <a:bodyPr wrap="square" rtlCol="0">
            <a:spAutoFit/>
          </a:bodyPr>
          <a:lstStyle/>
          <a:p>
            <a:r>
              <a:rPr lang="en-US" dirty="0"/>
              <a:t>Preference Logic Disjunction</a:t>
            </a:r>
          </a:p>
          <a:p>
            <a:endParaRPr lang="en-US" dirty="0"/>
          </a:p>
          <a:p>
            <a:r>
              <a:rPr lang="en-US" dirty="0"/>
              <a:t>Border conditions</a:t>
            </a:r>
          </a:p>
          <a:p>
            <a:r>
              <a:rPr lang="en-US" dirty="0"/>
              <a:t>V(0, x</a:t>
            </a:r>
            <a:r>
              <a:rPr lang="en-US" baseline="-25000" dirty="0"/>
              <a:t>2</a:t>
            </a:r>
            <a:r>
              <a:rPr lang="en-US" dirty="0"/>
              <a:t>) = x</a:t>
            </a:r>
            <a:r>
              <a:rPr lang="en-US" baseline="-25000" dirty="0"/>
              <a:t>2</a:t>
            </a:r>
            <a:r>
              <a:rPr lang="en-US" dirty="0"/>
              <a:t>  </a:t>
            </a:r>
          </a:p>
          <a:p>
            <a:r>
              <a:rPr lang="en-US" dirty="0"/>
              <a:t>V(x</a:t>
            </a:r>
            <a:r>
              <a:rPr lang="en-US" baseline="-25000" dirty="0"/>
              <a:t>1</a:t>
            </a:r>
            <a:r>
              <a:rPr lang="en-US" dirty="0"/>
              <a:t>, 0) = x</a:t>
            </a:r>
            <a:r>
              <a:rPr lang="en-US" baseline="-25000" dirty="0"/>
              <a:t>1</a:t>
            </a:r>
            <a:r>
              <a:rPr lang="en-US" dirty="0"/>
              <a:t>  </a:t>
            </a:r>
          </a:p>
          <a:p>
            <a:r>
              <a:rPr lang="en-US" dirty="0"/>
              <a:t>V(1, x</a:t>
            </a:r>
            <a:r>
              <a:rPr lang="en-US" baseline="-25000" dirty="0"/>
              <a:t>2</a:t>
            </a:r>
            <a:r>
              <a:rPr lang="en-US" dirty="0"/>
              <a:t>) = V(x</a:t>
            </a:r>
            <a:r>
              <a:rPr lang="en-US" baseline="-25000" dirty="0"/>
              <a:t>1</a:t>
            </a:r>
            <a:r>
              <a:rPr lang="en-US" dirty="0"/>
              <a:t>, 1) = 1  </a:t>
            </a:r>
          </a:p>
          <a:p>
            <a:endParaRPr lang="en-US" dirty="0"/>
          </a:p>
          <a:p>
            <a:r>
              <a:rPr lang="en-US" sz="1800" dirty="0"/>
              <a:t>Lukasiewicz </a:t>
            </a:r>
            <a:r>
              <a:rPr lang="en-US" dirty="0">
                <a:solidFill>
                  <a:srgbClr val="A87B60"/>
                </a:solidFill>
              </a:rPr>
              <a:t>V</a:t>
            </a:r>
            <a:r>
              <a:rPr lang="en-US" baseline="-25000" dirty="0">
                <a:solidFill>
                  <a:srgbClr val="A87B60"/>
                </a:solidFill>
              </a:rPr>
              <a:t>L</a:t>
            </a:r>
            <a:r>
              <a:rPr lang="en-US" dirty="0">
                <a:solidFill>
                  <a:srgbClr val="A87B60"/>
                </a:solidFill>
              </a:rPr>
              <a:t>(x</a:t>
            </a:r>
            <a:r>
              <a:rPr lang="en-US" baseline="-25000" dirty="0">
                <a:solidFill>
                  <a:srgbClr val="A87B60"/>
                </a:solidFill>
              </a:rPr>
              <a:t>1</a:t>
            </a:r>
            <a:r>
              <a:rPr lang="en-US" dirty="0">
                <a:solidFill>
                  <a:srgbClr val="A87B60"/>
                </a:solidFill>
              </a:rPr>
              <a:t>, x</a:t>
            </a:r>
            <a:r>
              <a:rPr lang="en-US" baseline="-25000" dirty="0">
                <a:solidFill>
                  <a:srgbClr val="A87B60"/>
                </a:solidFill>
              </a:rPr>
              <a:t>2</a:t>
            </a:r>
            <a:r>
              <a:rPr lang="en-US" dirty="0">
                <a:solidFill>
                  <a:srgbClr val="A87B60"/>
                </a:solidFill>
              </a:rPr>
              <a:t>) = </a:t>
            </a:r>
            <a:endParaRPr lang="en-US" sz="1800" dirty="0">
              <a:solidFill>
                <a:srgbClr val="A87B60"/>
              </a:solidFill>
            </a:endParaRPr>
          </a:p>
          <a:p>
            <a:r>
              <a:rPr lang="en-US" dirty="0">
                <a:solidFill>
                  <a:srgbClr val="A87B60"/>
                </a:solidFill>
              </a:rPr>
              <a:t> =</a:t>
            </a:r>
            <a:r>
              <a:rPr lang="en-US" sz="1800" dirty="0">
                <a:solidFill>
                  <a:srgbClr val="A87B60"/>
                </a:solidFill>
              </a:rPr>
              <a:t> </a:t>
            </a:r>
            <a:r>
              <a:rPr lang="pt-BR" sz="1800" dirty="0">
                <a:solidFill>
                  <a:srgbClr val="A87B60"/>
                </a:solidFill>
              </a:rPr>
              <a:t>min{1, </a:t>
            </a:r>
            <a:r>
              <a:rPr lang="en-US" dirty="0">
                <a:solidFill>
                  <a:srgbClr val="A87B60"/>
                </a:solidFill>
              </a:rPr>
              <a:t>x</a:t>
            </a:r>
            <a:r>
              <a:rPr lang="en-US" baseline="-25000" dirty="0">
                <a:solidFill>
                  <a:srgbClr val="A87B60"/>
                </a:solidFill>
              </a:rPr>
              <a:t>1 </a:t>
            </a:r>
            <a:r>
              <a:rPr lang="pt-BR" sz="1800" dirty="0">
                <a:solidFill>
                  <a:srgbClr val="A87B60"/>
                </a:solidFill>
              </a:rPr>
              <a:t>+ </a:t>
            </a:r>
            <a:r>
              <a:rPr lang="en-US" dirty="0">
                <a:solidFill>
                  <a:srgbClr val="A87B60"/>
                </a:solidFill>
              </a:rPr>
              <a:t>x</a:t>
            </a:r>
            <a:r>
              <a:rPr lang="en-US" baseline="-25000" dirty="0">
                <a:solidFill>
                  <a:srgbClr val="A87B60"/>
                </a:solidFill>
              </a:rPr>
              <a:t>2</a:t>
            </a:r>
            <a:r>
              <a:rPr lang="pt-BR" sz="1800" dirty="0">
                <a:solidFill>
                  <a:srgbClr val="A87B60"/>
                </a:solidFill>
              </a:rPr>
              <a:t> }</a:t>
            </a:r>
            <a:r>
              <a:rPr lang="pt-BR" sz="1800" dirty="0"/>
              <a:t>  </a:t>
            </a:r>
          </a:p>
          <a:p>
            <a:endParaRPr lang="en-US" dirty="0"/>
          </a:p>
          <a:p>
            <a:r>
              <a:rPr lang="en-US" sz="1800" dirty="0"/>
              <a:t>Goedel </a:t>
            </a:r>
            <a:r>
              <a:rPr lang="en-US" dirty="0">
                <a:solidFill>
                  <a:srgbClr val="FFC000"/>
                </a:solidFill>
              </a:rPr>
              <a:t>V</a:t>
            </a:r>
            <a:r>
              <a:rPr lang="en-US" baseline="-25000" dirty="0">
                <a:solidFill>
                  <a:srgbClr val="FFC000"/>
                </a:solidFill>
              </a:rPr>
              <a:t>G</a:t>
            </a:r>
            <a:r>
              <a:rPr lang="en-US" dirty="0">
                <a:solidFill>
                  <a:srgbClr val="FFC000"/>
                </a:solidFill>
              </a:rPr>
              <a:t>(x</a:t>
            </a:r>
            <a:r>
              <a:rPr lang="en-US" baseline="-25000" dirty="0">
                <a:solidFill>
                  <a:srgbClr val="FFC000"/>
                </a:solidFill>
              </a:rPr>
              <a:t>1</a:t>
            </a:r>
            <a:r>
              <a:rPr lang="en-US" dirty="0">
                <a:solidFill>
                  <a:srgbClr val="FFC000"/>
                </a:solidFill>
              </a:rPr>
              <a:t>, x</a:t>
            </a:r>
            <a:r>
              <a:rPr lang="en-US" baseline="-25000" dirty="0">
                <a:solidFill>
                  <a:srgbClr val="FFC000"/>
                </a:solidFill>
              </a:rPr>
              <a:t>2</a:t>
            </a:r>
            <a:r>
              <a:rPr lang="en-US" dirty="0">
                <a:solidFill>
                  <a:srgbClr val="FFC000"/>
                </a:solidFill>
              </a:rPr>
              <a:t>) = </a:t>
            </a:r>
            <a:endParaRPr lang="en-US" sz="1800" dirty="0">
              <a:solidFill>
                <a:srgbClr val="FFC000"/>
              </a:solidFill>
            </a:endParaRPr>
          </a:p>
          <a:p>
            <a:r>
              <a:rPr lang="pt-BR" sz="1800" dirty="0">
                <a:solidFill>
                  <a:srgbClr val="FFC000"/>
                </a:solidFill>
              </a:rPr>
              <a:t> = max{</a:t>
            </a:r>
            <a:r>
              <a:rPr lang="en-US" dirty="0">
                <a:solidFill>
                  <a:srgbClr val="FFC000"/>
                </a:solidFill>
              </a:rPr>
              <a:t>x</a:t>
            </a:r>
            <a:r>
              <a:rPr lang="en-US" baseline="-25000" dirty="0">
                <a:solidFill>
                  <a:srgbClr val="FFC000"/>
                </a:solidFill>
              </a:rPr>
              <a:t>1 </a:t>
            </a:r>
            <a:r>
              <a:rPr lang="pt-BR" sz="1800" dirty="0">
                <a:solidFill>
                  <a:srgbClr val="FFC000"/>
                </a:solidFill>
              </a:rPr>
              <a:t>, </a:t>
            </a:r>
            <a:r>
              <a:rPr lang="en-US" dirty="0">
                <a:solidFill>
                  <a:srgbClr val="FFC000"/>
                </a:solidFill>
              </a:rPr>
              <a:t>x</a:t>
            </a:r>
            <a:r>
              <a:rPr lang="en-US" baseline="-25000" dirty="0">
                <a:solidFill>
                  <a:srgbClr val="FFC000"/>
                </a:solidFill>
              </a:rPr>
              <a:t>2</a:t>
            </a:r>
            <a:r>
              <a:rPr lang="pt-BR" sz="1800" dirty="0">
                <a:solidFill>
                  <a:srgbClr val="FFC000"/>
                </a:solidFill>
              </a:rPr>
              <a:t>}</a:t>
            </a:r>
            <a:endParaRPr lang="en-US" dirty="0">
              <a:solidFill>
                <a:srgbClr val="FFC000"/>
              </a:solidFill>
            </a:endParaRPr>
          </a:p>
          <a:p>
            <a:endParaRPr lang="en-US" sz="1800" dirty="0"/>
          </a:p>
          <a:p>
            <a:r>
              <a:rPr lang="en-US" sz="1800" dirty="0"/>
              <a:t>Product </a:t>
            </a:r>
            <a:r>
              <a:rPr lang="en-US" dirty="0">
                <a:solidFill>
                  <a:srgbClr val="00B050"/>
                </a:solidFill>
              </a:rPr>
              <a:t>V</a:t>
            </a:r>
            <a:r>
              <a:rPr lang="en-US" baseline="-25000" dirty="0">
                <a:solidFill>
                  <a:srgbClr val="00B050"/>
                </a:solidFill>
              </a:rPr>
              <a:t>P</a:t>
            </a:r>
            <a:r>
              <a:rPr lang="en-US" dirty="0">
                <a:solidFill>
                  <a:srgbClr val="00B050"/>
                </a:solidFill>
              </a:rPr>
              <a:t>(x</a:t>
            </a:r>
            <a:r>
              <a:rPr lang="en-US" baseline="-25000" dirty="0">
                <a:solidFill>
                  <a:srgbClr val="00B050"/>
                </a:solidFill>
              </a:rPr>
              <a:t>1</a:t>
            </a:r>
            <a:r>
              <a:rPr lang="en-US" dirty="0">
                <a:solidFill>
                  <a:srgbClr val="00B050"/>
                </a:solidFill>
              </a:rPr>
              <a:t>, x</a:t>
            </a:r>
            <a:r>
              <a:rPr lang="en-US" baseline="-25000" dirty="0">
                <a:solidFill>
                  <a:srgbClr val="00B050"/>
                </a:solidFill>
              </a:rPr>
              <a:t>2</a:t>
            </a:r>
            <a:r>
              <a:rPr lang="en-US" dirty="0">
                <a:solidFill>
                  <a:srgbClr val="00B050"/>
                </a:solidFill>
              </a:rPr>
              <a:t>) = </a:t>
            </a:r>
            <a:endParaRPr lang="en-US" sz="1800" dirty="0">
              <a:solidFill>
                <a:srgbClr val="00B050"/>
              </a:solidFill>
            </a:endParaRPr>
          </a:p>
          <a:p>
            <a:r>
              <a:rPr lang="en-US" dirty="0">
                <a:solidFill>
                  <a:srgbClr val="00B050"/>
                </a:solidFill>
              </a:rPr>
              <a:t>= </a:t>
            </a:r>
            <a:r>
              <a:rPr lang="pt-BR" sz="1800" dirty="0">
                <a:solidFill>
                  <a:srgbClr val="00B050"/>
                </a:solidFill>
              </a:rPr>
              <a:t> </a:t>
            </a:r>
            <a:r>
              <a:rPr lang="en-US" dirty="0">
                <a:solidFill>
                  <a:srgbClr val="00B050"/>
                </a:solidFill>
              </a:rPr>
              <a:t>x</a:t>
            </a:r>
            <a:r>
              <a:rPr lang="en-US" baseline="-25000" dirty="0">
                <a:solidFill>
                  <a:srgbClr val="00B050"/>
                </a:solidFill>
              </a:rPr>
              <a:t>1 </a:t>
            </a:r>
            <a:r>
              <a:rPr lang="pt-BR" sz="1800" dirty="0">
                <a:solidFill>
                  <a:srgbClr val="00B050"/>
                </a:solidFill>
              </a:rPr>
              <a:t>+ </a:t>
            </a:r>
            <a:r>
              <a:rPr lang="en-US" dirty="0">
                <a:solidFill>
                  <a:srgbClr val="00B050"/>
                </a:solidFill>
              </a:rPr>
              <a:t>x</a:t>
            </a:r>
            <a:r>
              <a:rPr lang="en-US" baseline="-25000" dirty="0">
                <a:solidFill>
                  <a:srgbClr val="00B050"/>
                </a:solidFill>
              </a:rPr>
              <a:t>2</a:t>
            </a:r>
            <a:r>
              <a:rPr lang="pt-BR" sz="1800" dirty="0">
                <a:solidFill>
                  <a:srgbClr val="00B050"/>
                </a:solidFill>
              </a:rPr>
              <a:t> - </a:t>
            </a:r>
            <a:r>
              <a:rPr lang="en-US" dirty="0">
                <a:solidFill>
                  <a:srgbClr val="00B050"/>
                </a:solidFill>
              </a:rPr>
              <a:t>x</a:t>
            </a:r>
            <a:r>
              <a:rPr lang="en-US" baseline="-25000" dirty="0">
                <a:solidFill>
                  <a:srgbClr val="00B050"/>
                </a:solidFill>
              </a:rPr>
              <a:t>1 </a:t>
            </a:r>
            <a:r>
              <a:rPr lang="pt-BR" sz="1800" dirty="0">
                <a:solidFill>
                  <a:srgbClr val="00B050"/>
                </a:solidFill>
              </a:rPr>
              <a:t>* </a:t>
            </a:r>
            <a:r>
              <a:rPr lang="en-US" dirty="0">
                <a:solidFill>
                  <a:srgbClr val="00B050"/>
                </a:solidFill>
              </a:rPr>
              <a:t>x</a:t>
            </a:r>
            <a:r>
              <a:rPr lang="en-US" baseline="-25000" dirty="0">
                <a:solidFill>
                  <a:srgbClr val="00B050"/>
                </a:solidFill>
              </a:rPr>
              <a:t>2</a:t>
            </a:r>
            <a:r>
              <a:rPr lang="en-US" dirty="0"/>
              <a:t>  </a:t>
            </a:r>
          </a:p>
          <a:p>
            <a:r>
              <a:rPr lang="en-US" dirty="0"/>
              <a:t> with linear approximation depicted </a:t>
            </a:r>
          </a:p>
          <a:p>
            <a:r>
              <a:rPr lang="en-US" dirty="0"/>
              <a:t>  Enumeration of the diagonal </a:t>
            </a:r>
            <a:r>
              <a:rPr lang="en-US" dirty="0" err="1"/>
              <a:t>wrt</a:t>
            </a:r>
            <a:r>
              <a:rPr lang="en-US" dirty="0"/>
              <a:t>. product V</a:t>
            </a:r>
            <a:r>
              <a:rPr lang="en-US" baseline="-25000" dirty="0"/>
              <a:t>P </a:t>
            </a:r>
            <a:r>
              <a:rPr lang="en-US" dirty="0"/>
              <a:t>, 0.1 to 0.9</a:t>
            </a:r>
            <a:endParaRPr lang="en-US" baseline="-25000" dirty="0"/>
          </a:p>
        </p:txBody>
      </p:sp>
      <p:sp>
        <p:nvSpPr>
          <p:cNvPr id="5" name="Date Placeholder 4">
            <a:extLst>
              <a:ext uri="{FF2B5EF4-FFF2-40B4-BE49-F238E27FC236}">
                <a16:creationId xmlns:a16="http://schemas.microsoft.com/office/drawing/2014/main" id="{722E33AA-9677-49A3-9083-32D80F57497B}"/>
              </a:ext>
            </a:extLst>
          </p:cNvPr>
          <p:cNvSpPr>
            <a:spLocks noGrp="1"/>
          </p:cNvSpPr>
          <p:nvPr>
            <p:ph type="dt" sz="half" idx="10"/>
          </p:nvPr>
        </p:nvSpPr>
        <p:spPr>
          <a:xfrm>
            <a:off x="628650" y="6486369"/>
            <a:ext cx="2057400" cy="369332"/>
          </a:xfrm>
        </p:spPr>
        <p:txBody>
          <a:bodyPr/>
          <a:lstStyle/>
          <a:p>
            <a:r>
              <a:rPr lang="en-US"/>
              <a:t>NDBI021 User Preferences Lecture 2</a:t>
            </a:r>
            <a:endParaRPr lang="en-US" dirty="0"/>
          </a:p>
        </p:txBody>
      </p:sp>
      <p:sp>
        <p:nvSpPr>
          <p:cNvPr id="6" name="Footer Placeholder 5">
            <a:extLst>
              <a:ext uri="{FF2B5EF4-FFF2-40B4-BE49-F238E27FC236}">
                <a16:creationId xmlns:a16="http://schemas.microsoft.com/office/drawing/2014/main" id="{978F003F-FAEB-46B6-BB8B-C478405C4DD8}"/>
              </a:ext>
            </a:extLst>
          </p:cNvPr>
          <p:cNvSpPr>
            <a:spLocks noGrp="1"/>
          </p:cNvSpPr>
          <p:nvPr>
            <p:ph type="ftr" sz="quarter" idx="11"/>
          </p:nvPr>
        </p:nvSpPr>
        <p:spPr>
          <a:xfrm>
            <a:off x="3028950" y="6604870"/>
            <a:ext cx="3086100" cy="259219"/>
          </a:xfrm>
        </p:spPr>
        <p:txBody>
          <a:bodyPr/>
          <a:lstStyle/>
          <a:p>
            <a:r>
              <a:rPr lang="en-US"/>
              <a:t>Aggregation+</a:t>
            </a:r>
            <a:endParaRPr lang="en-US" dirty="0"/>
          </a:p>
        </p:txBody>
      </p:sp>
      <p:sp>
        <p:nvSpPr>
          <p:cNvPr id="14" name="Slide Number Placeholder 13">
            <a:extLst>
              <a:ext uri="{FF2B5EF4-FFF2-40B4-BE49-F238E27FC236}">
                <a16:creationId xmlns:a16="http://schemas.microsoft.com/office/drawing/2014/main" id="{A26B5005-17FC-4061-8C53-0B214FA94CC5}"/>
              </a:ext>
            </a:extLst>
          </p:cNvPr>
          <p:cNvSpPr>
            <a:spLocks noGrp="1"/>
          </p:cNvSpPr>
          <p:nvPr>
            <p:ph type="sldNum" sz="quarter" idx="12"/>
          </p:nvPr>
        </p:nvSpPr>
        <p:spPr/>
        <p:txBody>
          <a:bodyPr/>
          <a:lstStyle/>
          <a:p>
            <a:fld id="{105CACD4-D05D-443A-96A5-56D488532F2E}" type="slidenum">
              <a:rPr lang="en-US" smtClean="0"/>
              <a:pPr/>
              <a:t>19</a:t>
            </a:fld>
            <a:endParaRPr lang="en-US"/>
          </a:p>
        </p:txBody>
      </p:sp>
      <p:sp>
        <p:nvSpPr>
          <p:cNvPr id="35" name="Oval 34">
            <a:extLst>
              <a:ext uri="{FF2B5EF4-FFF2-40B4-BE49-F238E27FC236}">
                <a16:creationId xmlns:a16="http://schemas.microsoft.com/office/drawing/2014/main" id="{CEBED992-EEE9-45F9-BE2B-826C7485BB78}"/>
              </a:ext>
            </a:extLst>
          </p:cNvPr>
          <p:cNvSpPr/>
          <p:nvPr/>
        </p:nvSpPr>
        <p:spPr>
          <a:xfrm>
            <a:off x="176169" y="130235"/>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D8E702-5BB1-4F0B-B34A-2465D3F84182}"/>
              </a:ext>
            </a:extLst>
          </p:cNvPr>
          <p:cNvGrpSpPr/>
          <p:nvPr/>
        </p:nvGrpSpPr>
        <p:grpSpPr>
          <a:xfrm>
            <a:off x="3237123" y="780176"/>
            <a:ext cx="5711808" cy="5681981"/>
            <a:chOff x="3170011" y="562062"/>
            <a:chExt cx="5711808" cy="5681981"/>
          </a:xfrm>
        </p:grpSpPr>
        <p:sp>
          <p:nvSpPr>
            <p:cNvPr id="3" name="TextBox 2">
              <a:extLst>
                <a:ext uri="{FF2B5EF4-FFF2-40B4-BE49-F238E27FC236}">
                  <a16:creationId xmlns:a16="http://schemas.microsoft.com/office/drawing/2014/main" id="{3514CDA5-82A8-4E6F-8B80-E71A65950F18}"/>
                </a:ext>
              </a:extLst>
            </p:cNvPr>
            <p:cNvSpPr txBox="1"/>
            <p:nvPr/>
          </p:nvSpPr>
          <p:spPr>
            <a:xfrm>
              <a:off x="5091660" y="5081411"/>
              <a:ext cx="3603872" cy="369332"/>
            </a:xfrm>
            <a:prstGeom prst="rect">
              <a:avLst/>
            </a:prstGeom>
            <a:noFill/>
            <a:ln>
              <a:solidFill>
                <a:schemeClr val="tx1"/>
              </a:solidFill>
            </a:ln>
          </p:spPr>
          <p:txBody>
            <a:bodyPr wrap="none" rtlCol="0">
              <a:spAutoFit/>
            </a:bodyPr>
            <a:lstStyle/>
            <a:p>
              <a:r>
                <a:rPr lang="en-US" dirty="0"/>
                <a:t>x = 1-sqrt(1-0.9) = 1-sqrt(0.1)=1-0.32</a:t>
              </a:r>
            </a:p>
          </p:txBody>
        </p:sp>
        <p:sp>
          <p:nvSpPr>
            <p:cNvPr id="2" name="Rectangle 1">
              <a:extLst>
                <a:ext uri="{FF2B5EF4-FFF2-40B4-BE49-F238E27FC236}">
                  <a16:creationId xmlns:a16="http://schemas.microsoft.com/office/drawing/2014/main" id="{234E653A-ADFD-4534-A6BC-3C5533E4E5EC}"/>
                </a:ext>
              </a:extLst>
            </p:cNvPr>
            <p:cNvSpPr/>
            <p:nvPr/>
          </p:nvSpPr>
          <p:spPr>
            <a:xfrm>
              <a:off x="3464653" y="851484"/>
              <a:ext cx="5159230" cy="5155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16654E0-FFB4-44CA-9BC7-3EA4AB9386E9}"/>
                </a:ext>
              </a:extLst>
            </p:cNvPr>
            <p:cNvCxnSpPr>
              <a:cxnSpLocks/>
            </p:cNvCxnSpPr>
            <p:nvPr/>
          </p:nvCxnSpPr>
          <p:spPr>
            <a:xfrm>
              <a:off x="3951215" y="876106"/>
              <a:ext cx="0" cy="51304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26B3E2-51E8-4A82-858E-4DE04A503017}"/>
                </a:ext>
              </a:extLst>
            </p:cNvPr>
            <p:cNvCxnSpPr>
              <a:cxnSpLocks/>
            </p:cNvCxnSpPr>
            <p:nvPr/>
          </p:nvCxnSpPr>
          <p:spPr>
            <a:xfrm>
              <a:off x="4514676" y="810392"/>
              <a:ext cx="0" cy="519612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24952C-3CB9-447B-A3BF-0975C6E51A14}"/>
                </a:ext>
              </a:extLst>
            </p:cNvPr>
            <p:cNvCxnSpPr>
              <a:cxnSpLocks/>
            </p:cNvCxnSpPr>
            <p:nvPr/>
          </p:nvCxnSpPr>
          <p:spPr>
            <a:xfrm>
              <a:off x="4994247" y="836957"/>
              <a:ext cx="0" cy="516956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E96841-036D-4A6D-A140-45CF48AA80D7}"/>
                </a:ext>
              </a:extLst>
            </p:cNvPr>
            <p:cNvCxnSpPr>
              <a:cxnSpLocks/>
            </p:cNvCxnSpPr>
            <p:nvPr/>
          </p:nvCxnSpPr>
          <p:spPr>
            <a:xfrm>
              <a:off x="5507374" y="821577"/>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50B2B4-BEDE-4D68-96A5-A034186364C3}"/>
                </a:ext>
              </a:extLst>
            </p:cNvPr>
            <p:cNvCxnSpPr>
              <a:cxnSpLocks/>
            </p:cNvCxnSpPr>
            <p:nvPr/>
          </p:nvCxnSpPr>
          <p:spPr>
            <a:xfrm>
              <a:off x="6045668" y="814586"/>
              <a:ext cx="0" cy="518494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276F01-5B18-4363-B94C-EF9EB0C5B0B9}"/>
                </a:ext>
              </a:extLst>
            </p:cNvPr>
            <p:cNvCxnSpPr>
              <a:cxnSpLocks/>
            </p:cNvCxnSpPr>
            <p:nvPr/>
          </p:nvCxnSpPr>
          <p:spPr>
            <a:xfrm>
              <a:off x="6533628" y="832762"/>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5CEA15-C04D-4BB9-9076-68E9FD1DA6BD}"/>
                </a:ext>
              </a:extLst>
            </p:cNvPr>
            <p:cNvCxnSpPr>
              <a:cxnSpLocks/>
            </p:cNvCxnSpPr>
            <p:nvPr/>
          </p:nvCxnSpPr>
          <p:spPr>
            <a:xfrm>
              <a:off x="7097089" y="817382"/>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3C05B8-93A2-44CE-AF97-1B69E0DDB493}"/>
                </a:ext>
              </a:extLst>
            </p:cNvPr>
            <p:cNvCxnSpPr>
              <a:cxnSpLocks/>
            </p:cNvCxnSpPr>
            <p:nvPr/>
          </p:nvCxnSpPr>
          <p:spPr>
            <a:xfrm>
              <a:off x="7601827" y="827169"/>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C92DB4-9779-418A-AAC5-CCCFDD76B43C}"/>
                </a:ext>
              </a:extLst>
            </p:cNvPr>
            <p:cNvCxnSpPr>
              <a:cxnSpLocks/>
            </p:cNvCxnSpPr>
            <p:nvPr/>
          </p:nvCxnSpPr>
          <p:spPr>
            <a:xfrm>
              <a:off x="8123343" y="836956"/>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6AE661-CF07-4524-B802-40E169067D1C}"/>
                </a:ext>
              </a:extLst>
            </p:cNvPr>
            <p:cNvCxnSpPr/>
            <p:nvPr/>
          </p:nvCxnSpPr>
          <p:spPr>
            <a:xfrm>
              <a:off x="3464653" y="1367406"/>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69B7A7-3441-4F2E-A354-98303FBD9DD2}"/>
                </a:ext>
              </a:extLst>
            </p:cNvPr>
            <p:cNvCxnSpPr/>
            <p:nvPr/>
          </p:nvCxnSpPr>
          <p:spPr>
            <a:xfrm>
              <a:off x="3440884" y="1846977"/>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470DEA-F2EF-4630-A287-2621116D4F9B}"/>
                </a:ext>
              </a:extLst>
            </p:cNvPr>
            <p:cNvCxnSpPr/>
            <p:nvPr/>
          </p:nvCxnSpPr>
          <p:spPr>
            <a:xfrm>
              <a:off x="3450671" y="2393660"/>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FEB426-B8A1-4056-BECF-A406DD6192AD}"/>
                </a:ext>
              </a:extLst>
            </p:cNvPr>
            <p:cNvCxnSpPr/>
            <p:nvPr/>
          </p:nvCxnSpPr>
          <p:spPr>
            <a:xfrm>
              <a:off x="3460458" y="2898398"/>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8285C1-341B-4E97-BCE3-732A7128AA6C}"/>
                </a:ext>
              </a:extLst>
            </p:cNvPr>
            <p:cNvCxnSpPr/>
            <p:nvPr/>
          </p:nvCxnSpPr>
          <p:spPr>
            <a:xfrm>
              <a:off x="3461856" y="3445081"/>
              <a:ext cx="515923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D3FBCB-F1E6-46B2-BAEF-7DD09AAE1C24}"/>
                </a:ext>
              </a:extLst>
            </p:cNvPr>
            <p:cNvCxnSpPr/>
            <p:nvPr/>
          </p:nvCxnSpPr>
          <p:spPr>
            <a:xfrm>
              <a:off x="3454865" y="3924652"/>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4F53E-DC4F-4293-9C07-BF0FCD57780C}"/>
                </a:ext>
              </a:extLst>
            </p:cNvPr>
            <p:cNvCxnSpPr/>
            <p:nvPr/>
          </p:nvCxnSpPr>
          <p:spPr>
            <a:xfrm>
              <a:off x="3473041" y="4488113"/>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9298B1-F19A-4C7E-8CC6-431880D86AE1}"/>
                </a:ext>
              </a:extLst>
            </p:cNvPr>
            <p:cNvCxnSpPr/>
            <p:nvPr/>
          </p:nvCxnSpPr>
          <p:spPr>
            <a:xfrm>
              <a:off x="3482828" y="4992851"/>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62B00F-1079-484F-83DB-DF55AD37E857}"/>
                </a:ext>
              </a:extLst>
            </p:cNvPr>
            <p:cNvCxnSpPr/>
            <p:nvPr/>
          </p:nvCxnSpPr>
          <p:spPr>
            <a:xfrm>
              <a:off x="3492615" y="5514367"/>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24F0D9-9678-42C9-9AFC-BE4764521584}"/>
                </a:ext>
              </a:extLst>
            </p:cNvPr>
            <p:cNvCxnSpPr/>
            <p:nvPr/>
          </p:nvCxnSpPr>
          <p:spPr>
            <a:xfrm flipV="1">
              <a:off x="3482828" y="851484"/>
              <a:ext cx="5136860" cy="51550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A9C706D2-9172-4D04-B7D0-DDB642E74E0B}"/>
                </a:ext>
              </a:extLst>
            </p:cNvPr>
            <p:cNvSpPr/>
            <p:nvPr/>
          </p:nvSpPr>
          <p:spPr>
            <a:xfrm>
              <a:off x="8363888" y="1046255"/>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E473431-A522-4F3E-A3C8-9C7A6D0CF3B0}"/>
                </a:ext>
              </a:extLst>
            </p:cNvPr>
            <p:cNvSpPr/>
            <p:nvPr/>
          </p:nvSpPr>
          <p:spPr>
            <a:xfrm>
              <a:off x="8124054" y="1296100"/>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E93F807-78FA-4A52-858D-B27CAEF5214C}"/>
                </a:ext>
              </a:extLst>
            </p:cNvPr>
            <p:cNvSpPr/>
            <p:nvPr/>
          </p:nvSpPr>
          <p:spPr>
            <a:xfrm>
              <a:off x="7849723" y="1565246"/>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723ECAC-D277-4AE7-989F-B40AACC751C2}"/>
                </a:ext>
              </a:extLst>
            </p:cNvPr>
            <p:cNvSpPr/>
            <p:nvPr/>
          </p:nvSpPr>
          <p:spPr>
            <a:xfrm>
              <a:off x="7583652" y="182600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CDBCAA1-1705-427E-AC55-DC3ECA2C91C8}"/>
                </a:ext>
              </a:extLst>
            </p:cNvPr>
            <p:cNvSpPr/>
            <p:nvPr/>
          </p:nvSpPr>
          <p:spPr>
            <a:xfrm>
              <a:off x="7057891" y="2372687"/>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648E5D0-6290-4B6E-B154-640D8CC4E8CF}"/>
                </a:ext>
              </a:extLst>
            </p:cNvPr>
            <p:cNvSpPr/>
            <p:nvPr/>
          </p:nvSpPr>
          <p:spPr>
            <a:xfrm>
              <a:off x="6833685" y="261717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809DED2-CA07-4B39-AF68-CE310CA40762}"/>
                </a:ext>
              </a:extLst>
            </p:cNvPr>
            <p:cNvSpPr/>
            <p:nvPr/>
          </p:nvSpPr>
          <p:spPr>
            <a:xfrm>
              <a:off x="6351099" y="3096238"/>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D2D4BC5-402A-45A3-99BF-708240AE3FA6}"/>
                </a:ext>
              </a:extLst>
            </p:cNvPr>
            <p:cNvSpPr/>
            <p:nvPr/>
          </p:nvSpPr>
          <p:spPr>
            <a:xfrm>
              <a:off x="5782264" y="3658430"/>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583B60-8F4B-4D36-AF5F-E1E4895DF922}"/>
                </a:ext>
              </a:extLst>
            </p:cNvPr>
            <p:cNvSpPr/>
            <p:nvPr/>
          </p:nvSpPr>
          <p:spPr>
            <a:xfrm>
              <a:off x="5045941" y="439163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06BC17FA-83BE-42D3-87C1-3DE1F3CD3F53}"/>
                </a:ext>
              </a:extLst>
            </p:cNvPr>
            <p:cNvCxnSpPr/>
            <p:nvPr/>
          </p:nvCxnSpPr>
          <p:spPr>
            <a:xfrm>
              <a:off x="6045668" y="836956"/>
              <a:ext cx="2606177" cy="2527029"/>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DF26F3-AFFF-4A4A-93E3-BA65CDE9CFBA}"/>
                </a:ext>
              </a:extLst>
            </p:cNvPr>
            <p:cNvCxnSpPr/>
            <p:nvPr/>
          </p:nvCxnSpPr>
          <p:spPr>
            <a:xfrm>
              <a:off x="6045668" y="836103"/>
              <a:ext cx="0" cy="260897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E6BB55C-AFB4-4A8B-AB7A-74D36687E94B}"/>
                </a:ext>
              </a:extLst>
            </p:cNvPr>
            <p:cNvCxnSpPr/>
            <p:nvPr/>
          </p:nvCxnSpPr>
          <p:spPr>
            <a:xfrm flipV="1">
              <a:off x="6045668" y="3429000"/>
              <a:ext cx="2606177" cy="1608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86007F-15F3-404D-85B1-CBBEEACA6886}"/>
                </a:ext>
              </a:extLst>
            </p:cNvPr>
            <p:cNvCxnSpPr>
              <a:endCxn id="40" idx="7"/>
            </p:cNvCxnSpPr>
            <p:nvPr/>
          </p:nvCxnSpPr>
          <p:spPr>
            <a:xfrm>
              <a:off x="6045668" y="817382"/>
              <a:ext cx="1051247" cy="1566362"/>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ACEEFC4-7AC6-41ED-944E-C57E1B33DFCB}"/>
                </a:ext>
              </a:extLst>
            </p:cNvPr>
            <p:cNvCxnSpPr>
              <a:stCxn id="40" idx="7"/>
            </p:cNvCxnSpPr>
            <p:nvPr/>
          </p:nvCxnSpPr>
          <p:spPr>
            <a:xfrm>
              <a:off x="7096915" y="2383744"/>
              <a:ext cx="1554930" cy="104525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AF6C70-80B1-43B2-AB16-7509D98D309B}"/>
                </a:ext>
              </a:extLst>
            </p:cNvPr>
            <p:cNvCxnSpPr/>
            <p:nvPr/>
          </p:nvCxnSpPr>
          <p:spPr>
            <a:xfrm>
              <a:off x="4514676" y="855677"/>
              <a:ext cx="4137169" cy="4100814"/>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1B4DB5A-0EE7-4661-9482-B1DDD78DDDBE}"/>
                </a:ext>
              </a:extLst>
            </p:cNvPr>
            <p:cNvCxnSpPr/>
            <p:nvPr/>
          </p:nvCxnSpPr>
          <p:spPr>
            <a:xfrm>
              <a:off x="4514676" y="845890"/>
              <a:ext cx="0" cy="414696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AB0CB1-55AB-4FF6-BC00-1892991DDEB0}"/>
                </a:ext>
              </a:extLst>
            </p:cNvPr>
            <p:cNvCxnSpPr/>
            <p:nvPr/>
          </p:nvCxnSpPr>
          <p:spPr>
            <a:xfrm flipV="1">
              <a:off x="4514676" y="4956491"/>
              <a:ext cx="4137169" cy="3636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FBBEB93-53FC-48A8-85BE-5FE3A90EAC83}"/>
                </a:ext>
              </a:extLst>
            </p:cNvPr>
            <p:cNvCxnSpPr>
              <a:endCxn id="43" idx="6"/>
            </p:cNvCxnSpPr>
            <p:nvPr/>
          </p:nvCxnSpPr>
          <p:spPr>
            <a:xfrm>
              <a:off x="4514676" y="827169"/>
              <a:ext cx="1313307" cy="2869012"/>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D3D894-5CC2-40B6-95E7-49B48E118EBE}"/>
                </a:ext>
              </a:extLst>
            </p:cNvPr>
            <p:cNvCxnSpPr>
              <a:stCxn id="43" idx="5"/>
            </p:cNvCxnSpPr>
            <p:nvPr/>
          </p:nvCxnSpPr>
          <p:spPr>
            <a:xfrm>
              <a:off x="5821288" y="3722874"/>
              <a:ext cx="2820770" cy="1233617"/>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9AB307-8A39-4601-82EC-4B41AC1F18ED}"/>
                </a:ext>
              </a:extLst>
            </p:cNvPr>
            <p:cNvCxnSpPr>
              <a:cxnSpLocks/>
              <a:endCxn id="44" idx="4"/>
            </p:cNvCxnSpPr>
            <p:nvPr/>
          </p:nvCxnSpPr>
          <p:spPr>
            <a:xfrm flipH="1" flipV="1">
              <a:off x="5068801" y="4467140"/>
              <a:ext cx="9336" cy="610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6067E5F-3681-4243-9028-4B82A0889A7A}"/>
                </a:ext>
              </a:extLst>
            </p:cNvPr>
            <p:cNvSpPr txBox="1"/>
            <p:nvPr/>
          </p:nvSpPr>
          <p:spPr>
            <a:xfrm>
              <a:off x="4982553" y="2903992"/>
              <a:ext cx="602665" cy="369332"/>
            </a:xfrm>
            <a:prstGeom prst="rect">
              <a:avLst/>
            </a:prstGeom>
            <a:noFill/>
          </p:spPr>
          <p:txBody>
            <a:bodyPr wrap="none" rtlCol="0">
              <a:spAutoFit/>
            </a:bodyPr>
            <a:lstStyle/>
            <a:p>
              <a:r>
                <a:rPr lang="en-US" baseline="-25000" dirty="0">
                  <a:solidFill>
                    <a:srgbClr val="00B050"/>
                  </a:solidFill>
                </a:rPr>
                <a:t>la</a:t>
              </a:r>
              <a:r>
                <a:rPr lang="en-US" dirty="0">
                  <a:solidFill>
                    <a:srgbClr val="00B050"/>
                  </a:solidFill>
                </a:rPr>
                <a:t>V</a:t>
              </a:r>
              <a:r>
                <a:rPr lang="en-US" baseline="-25000" dirty="0">
                  <a:solidFill>
                    <a:srgbClr val="00B050"/>
                  </a:solidFill>
                </a:rPr>
                <a:t>P</a:t>
              </a:r>
              <a:r>
                <a:rPr lang="en-US" baseline="30000" dirty="0">
                  <a:solidFill>
                    <a:srgbClr val="00B050"/>
                  </a:solidFill>
                </a:rPr>
                <a:t>.8</a:t>
              </a:r>
            </a:p>
          </p:txBody>
        </p:sp>
        <p:sp>
          <p:nvSpPr>
            <p:cNvPr id="54" name="TextBox 53">
              <a:extLst>
                <a:ext uri="{FF2B5EF4-FFF2-40B4-BE49-F238E27FC236}">
                  <a16:creationId xmlns:a16="http://schemas.microsoft.com/office/drawing/2014/main" id="{F8317AE2-C746-4CC6-AFCD-4BEFE6C99629}"/>
                </a:ext>
              </a:extLst>
            </p:cNvPr>
            <p:cNvSpPr txBox="1"/>
            <p:nvPr/>
          </p:nvSpPr>
          <p:spPr>
            <a:xfrm>
              <a:off x="6443637" y="2016156"/>
              <a:ext cx="602665" cy="369332"/>
            </a:xfrm>
            <a:prstGeom prst="rect">
              <a:avLst/>
            </a:prstGeom>
            <a:noFill/>
          </p:spPr>
          <p:txBody>
            <a:bodyPr wrap="none" rtlCol="0">
              <a:spAutoFit/>
            </a:bodyPr>
            <a:lstStyle/>
            <a:p>
              <a:r>
                <a:rPr lang="en-US" baseline="-25000" dirty="0">
                  <a:solidFill>
                    <a:srgbClr val="00B050"/>
                  </a:solidFill>
                </a:rPr>
                <a:t>la</a:t>
              </a:r>
              <a:r>
                <a:rPr lang="en-US" dirty="0">
                  <a:solidFill>
                    <a:srgbClr val="00B050"/>
                  </a:solidFill>
                </a:rPr>
                <a:t>V</a:t>
              </a:r>
              <a:r>
                <a:rPr lang="en-US" baseline="-25000" dirty="0">
                  <a:solidFill>
                    <a:srgbClr val="00B050"/>
                  </a:solidFill>
                </a:rPr>
                <a:t>P</a:t>
              </a:r>
              <a:r>
                <a:rPr lang="en-US" baseline="30000" dirty="0">
                  <a:solidFill>
                    <a:srgbClr val="00B050"/>
                  </a:solidFill>
                </a:rPr>
                <a:t>.5</a:t>
              </a:r>
            </a:p>
          </p:txBody>
        </p:sp>
        <p:sp>
          <p:nvSpPr>
            <p:cNvPr id="56" name="TextBox 55">
              <a:extLst>
                <a:ext uri="{FF2B5EF4-FFF2-40B4-BE49-F238E27FC236}">
                  <a16:creationId xmlns:a16="http://schemas.microsoft.com/office/drawing/2014/main" id="{B77EC9D4-FF5B-4B0A-8BDA-C3C115A26F2A}"/>
                </a:ext>
              </a:extLst>
            </p:cNvPr>
            <p:cNvSpPr txBox="1"/>
            <p:nvPr/>
          </p:nvSpPr>
          <p:spPr>
            <a:xfrm>
              <a:off x="6990320" y="1572937"/>
              <a:ext cx="493661"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.5</a:t>
              </a:r>
            </a:p>
          </p:txBody>
        </p:sp>
        <p:sp>
          <p:nvSpPr>
            <p:cNvPr id="58" name="TextBox 57">
              <a:extLst>
                <a:ext uri="{FF2B5EF4-FFF2-40B4-BE49-F238E27FC236}">
                  <a16:creationId xmlns:a16="http://schemas.microsoft.com/office/drawing/2014/main" id="{E8C02C2F-93B6-49A9-BDD4-8EC2DAD7759D}"/>
                </a:ext>
              </a:extLst>
            </p:cNvPr>
            <p:cNvSpPr txBox="1"/>
            <p:nvPr/>
          </p:nvSpPr>
          <p:spPr>
            <a:xfrm>
              <a:off x="7679616" y="3830976"/>
              <a:ext cx="493661"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.8</a:t>
              </a:r>
            </a:p>
          </p:txBody>
        </p:sp>
        <p:sp>
          <p:nvSpPr>
            <p:cNvPr id="61" name="TextBox 60">
              <a:extLst>
                <a:ext uri="{FF2B5EF4-FFF2-40B4-BE49-F238E27FC236}">
                  <a16:creationId xmlns:a16="http://schemas.microsoft.com/office/drawing/2014/main" id="{C8754701-93D1-4DE7-B61A-6AD1BE8180A3}"/>
                </a:ext>
              </a:extLst>
            </p:cNvPr>
            <p:cNvSpPr txBox="1"/>
            <p:nvPr/>
          </p:nvSpPr>
          <p:spPr>
            <a:xfrm>
              <a:off x="4090522" y="4092433"/>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.8</a:t>
              </a:r>
            </a:p>
          </p:txBody>
        </p:sp>
        <p:sp>
          <p:nvSpPr>
            <p:cNvPr id="63" name="TextBox 62">
              <a:extLst>
                <a:ext uri="{FF2B5EF4-FFF2-40B4-BE49-F238E27FC236}">
                  <a16:creationId xmlns:a16="http://schemas.microsoft.com/office/drawing/2014/main" id="{9239BE78-A94E-4947-B897-206884191EB0}"/>
                </a:ext>
              </a:extLst>
            </p:cNvPr>
            <p:cNvSpPr txBox="1"/>
            <p:nvPr/>
          </p:nvSpPr>
          <p:spPr>
            <a:xfrm>
              <a:off x="5610329" y="1015068"/>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.5</a:t>
              </a:r>
            </a:p>
          </p:txBody>
        </p:sp>
        <p:cxnSp>
          <p:nvCxnSpPr>
            <p:cNvPr id="65" name="Straight Arrow Connector 64">
              <a:extLst>
                <a:ext uri="{FF2B5EF4-FFF2-40B4-BE49-F238E27FC236}">
                  <a16:creationId xmlns:a16="http://schemas.microsoft.com/office/drawing/2014/main" id="{9AFE7B02-E6F9-404D-BE3C-1A14CA1A0CDC}"/>
                </a:ext>
              </a:extLst>
            </p:cNvPr>
            <p:cNvCxnSpPr/>
            <p:nvPr/>
          </p:nvCxnSpPr>
          <p:spPr>
            <a:xfrm>
              <a:off x="8631576" y="5996031"/>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A7A8EE0-9835-4628-8796-A20304D9D753}"/>
                </a:ext>
              </a:extLst>
            </p:cNvPr>
            <p:cNvSpPr txBox="1"/>
            <p:nvPr/>
          </p:nvSpPr>
          <p:spPr>
            <a:xfrm>
              <a:off x="3170011" y="761884"/>
              <a:ext cx="362600" cy="369332"/>
            </a:xfrm>
            <a:prstGeom prst="rect">
              <a:avLst/>
            </a:prstGeom>
            <a:noFill/>
          </p:spPr>
          <p:txBody>
            <a:bodyPr wrap="none" rtlCol="0">
              <a:spAutoFit/>
            </a:bodyPr>
            <a:lstStyle/>
            <a:p>
              <a:r>
                <a:rPr lang="en-US" dirty="0"/>
                <a:t>x</a:t>
              </a:r>
              <a:r>
                <a:rPr lang="en-US" baseline="-25000" dirty="0"/>
                <a:t>2</a:t>
              </a:r>
            </a:p>
          </p:txBody>
        </p:sp>
        <p:cxnSp>
          <p:nvCxnSpPr>
            <p:cNvPr id="67" name="Straight Arrow Connector 66">
              <a:extLst>
                <a:ext uri="{FF2B5EF4-FFF2-40B4-BE49-F238E27FC236}">
                  <a16:creationId xmlns:a16="http://schemas.microsoft.com/office/drawing/2014/main" id="{1D8C1AE8-EC7C-4AB6-AB04-22E68C63A874}"/>
                </a:ext>
              </a:extLst>
            </p:cNvPr>
            <p:cNvCxnSpPr/>
            <p:nvPr/>
          </p:nvCxnSpPr>
          <p:spPr>
            <a:xfrm flipH="1">
              <a:off x="3217150" y="847234"/>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2A123F2-62AA-4751-ABA3-D0C3D17A72CC}"/>
                </a:ext>
              </a:extLst>
            </p:cNvPr>
            <p:cNvSpPr txBox="1"/>
            <p:nvPr/>
          </p:nvSpPr>
          <p:spPr>
            <a:xfrm>
              <a:off x="8335165" y="5874711"/>
              <a:ext cx="362600" cy="369332"/>
            </a:xfrm>
            <a:prstGeom prst="rect">
              <a:avLst/>
            </a:prstGeom>
            <a:noFill/>
          </p:spPr>
          <p:txBody>
            <a:bodyPr wrap="none" rtlCol="0">
              <a:spAutoFit/>
            </a:bodyPr>
            <a:lstStyle/>
            <a:p>
              <a:r>
                <a:rPr lang="en-US" dirty="0"/>
                <a:t>x</a:t>
              </a:r>
              <a:r>
                <a:rPr lang="en-US" baseline="-25000" dirty="0"/>
                <a:t>1</a:t>
              </a:r>
            </a:p>
          </p:txBody>
        </p:sp>
        <p:sp>
          <p:nvSpPr>
            <p:cNvPr id="69" name="TextBox 68">
              <a:extLst>
                <a:ext uri="{FF2B5EF4-FFF2-40B4-BE49-F238E27FC236}">
                  <a16:creationId xmlns:a16="http://schemas.microsoft.com/office/drawing/2014/main" id="{AEEB1A84-01E7-492D-B7B7-71F169B84079}"/>
                </a:ext>
              </a:extLst>
            </p:cNvPr>
            <p:cNvSpPr txBox="1"/>
            <p:nvPr/>
          </p:nvSpPr>
          <p:spPr>
            <a:xfrm>
              <a:off x="3311526" y="562062"/>
              <a:ext cx="301686" cy="369332"/>
            </a:xfrm>
            <a:prstGeom prst="rect">
              <a:avLst/>
            </a:prstGeom>
            <a:noFill/>
          </p:spPr>
          <p:txBody>
            <a:bodyPr wrap="none" rtlCol="0">
              <a:spAutoFit/>
            </a:bodyPr>
            <a:lstStyle/>
            <a:p>
              <a:r>
                <a:rPr lang="en-US" dirty="0"/>
                <a:t>1</a:t>
              </a:r>
            </a:p>
          </p:txBody>
        </p:sp>
        <p:sp>
          <p:nvSpPr>
            <p:cNvPr id="70" name="TextBox 69">
              <a:extLst>
                <a:ext uri="{FF2B5EF4-FFF2-40B4-BE49-F238E27FC236}">
                  <a16:creationId xmlns:a16="http://schemas.microsoft.com/office/drawing/2014/main" id="{79DD0B7E-CCAD-47B1-86A1-0B99E9EE7D99}"/>
                </a:ext>
              </a:extLst>
            </p:cNvPr>
            <p:cNvSpPr txBox="1"/>
            <p:nvPr/>
          </p:nvSpPr>
          <p:spPr>
            <a:xfrm>
              <a:off x="8580133" y="5771193"/>
              <a:ext cx="301686" cy="369332"/>
            </a:xfrm>
            <a:prstGeom prst="rect">
              <a:avLst/>
            </a:prstGeom>
            <a:noFill/>
          </p:spPr>
          <p:txBody>
            <a:bodyPr wrap="none" rtlCol="0">
              <a:spAutoFit/>
            </a:bodyPr>
            <a:lstStyle/>
            <a:p>
              <a:r>
                <a:rPr lang="en-US" dirty="0"/>
                <a:t>1</a:t>
              </a:r>
            </a:p>
          </p:txBody>
        </p:sp>
        <p:sp>
          <p:nvSpPr>
            <p:cNvPr id="71" name="TextBox 70">
              <a:extLst>
                <a:ext uri="{FF2B5EF4-FFF2-40B4-BE49-F238E27FC236}">
                  <a16:creationId xmlns:a16="http://schemas.microsoft.com/office/drawing/2014/main" id="{C9B64031-3A03-4DAF-A036-44ADD029ECC9}"/>
                </a:ext>
              </a:extLst>
            </p:cNvPr>
            <p:cNvSpPr txBox="1"/>
            <p:nvPr/>
          </p:nvSpPr>
          <p:spPr>
            <a:xfrm>
              <a:off x="8555152" y="580401"/>
              <a:ext cx="301686" cy="369332"/>
            </a:xfrm>
            <a:prstGeom prst="rect">
              <a:avLst/>
            </a:prstGeom>
            <a:noFill/>
          </p:spPr>
          <p:txBody>
            <a:bodyPr wrap="none" rtlCol="0">
              <a:spAutoFit/>
            </a:bodyPr>
            <a:lstStyle/>
            <a:p>
              <a:r>
                <a:rPr lang="en-US" dirty="0"/>
                <a:t>0</a:t>
              </a:r>
            </a:p>
          </p:txBody>
        </p:sp>
      </p:grpSp>
      <p:sp>
        <p:nvSpPr>
          <p:cNvPr id="72" name="Title 1">
            <a:extLst>
              <a:ext uri="{FF2B5EF4-FFF2-40B4-BE49-F238E27FC236}">
                <a16:creationId xmlns:a16="http://schemas.microsoft.com/office/drawing/2014/main" id="{5321AAEE-5CED-4866-AD98-67939254972D}"/>
              </a:ext>
            </a:extLst>
          </p:cNvPr>
          <p:cNvSpPr txBox="1">
            <a:spLocks/>
          </p:cNvSpPr>
          <p:nvPr/>
        </p:nvSpPr>
        <p:spPr>
          <a:xfrm>
            <a:off x="176169" y="130235"/>
            <a:ext cx="8783273" cy="5828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“Historical” many valued ”V” PC contour lines </a:t>
            </a:r>
          </a:p>
        </p:txBody>
      </p:sp>
      <p:sp>
        <p:nvSpPr>
          <p:cNvPr id="73" name="Oval 72">
            <a:extLst>
              <a:ext uri="{FF2B5EF4-FFF2-40B4-BE49-F238E27FC236}">
                <a16:creationId xmlns:a16="http://schemas.microsoft.com/office/drawing/2014/main" id="{F00EFC92-27BF-413F-B96D-B4580372C619}"/>
              </a:ext>
            </a:extLst>
          </p:cNvPr>
          <p:cNvSpPr/>
          <p:nvPr/>
        </p:nvSpPr>
        <p:spPr>
          <a:xfrm>
            <a:off x="262150" y="5593357"/>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02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a:xfrm>
            <a:off x="628650" y="130234"/>
            <a:ext cx="7886700" cy="574441"/>
          </a:xfrm>
        </p:spPr>
        <p:txBody>
          <a:bodyPr>
            <a:normAutofit fontScale="90000"/>
          </a:bodyPr>
          <a:lstStyle/>
          <a:p>
            <a:pPr lvl="0"/>
            <a:r>
              <a:rPr lang="en-US" sz="3600" dirty="0"/>
              <a:t>Content </a:t>
            </a:r>
            <a:endParaRPr lang="cs-CZ" sz="3600" dirty="0"/>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28649" y="796954"/>
            <a:ext cx="8137845" cy="5486400"/>
          </a:xfrm>
        </p:spPr>
        <p:txBody>
          <a:bodyPr>
            <a:normAutofit/>
          </a:bodyPr>
          <a:lstStyle/>
          <a:p>
            <a:pPr lvl="0"/>
            <a:r>
              <a:rPr lang="en-US" sz="2400" dirty="0">
                <a:solidFill>
                  <a:srgbClr val="333333"/>
                </a:solidFill>
                <a:latin typeface="Tahoma" pitchFamily="34"/>
              </a:rPr>
              <a:t>What is User Preference? </a:t>
            </a:r>
            <a:r>
              <a:rPr lang="en-US" sz="2400" dirty="0">
                <a:solidFill>
                  <a:srgbClr val="333333"/>
                </a:solidFill>
                <a:latin typeface="Arial" pitchFamily="34"/>
              </a:rPr>
              <a:t>How do people aggregate uncertain/vague/necessary/ possible perception</a:t>
            </a:r>
            <a:r>
              <a:rPr lang="en-US" sz="2400" b="1" dirty="0">
                <a:solidFill>
                  <a:srgbClr val="333333"/>
                </a:solidFill>
                <a:latin typeface="Arial" pitchFamily="34"/>
              </a:rPr>
              <a:t>?</a:t>
            </a:r>
            <a:r>
              <a:rPr lang="en-US" sz="2400" dirty="0">
                <a:solidFill>
                  <a:srgbClr val="333333"/>
                </a:solidFill>
                <a:latin typeface="Arial" pitchFamily="34"/>
              </a:rPr>
              <a:t> </a:t>
            </a:r>
          </a:p>
          <a:p>
            <a:pPr lvl="0"/>
            <a:r>
              <a:rPr lang="en-US" sz="2400" dirty="0">
                <a:solidFill>
                  <a:srgbClr val="333333"/>
                </a:solidFill>
                <a:latin typeface="Arial" pitchFamily="34"/>
              </a:rPr>
              <a:t>Preferential logic (many valued, fuzzy) contour lines</a:t>
            </a:r>
          </a:p>
          <a:p>
            <a:pPr lvl="0"/>
            <a:r>
              <a:rPr lang="en-US" sz="2400" dirty="0">
                <a:solidFill>
                  <a:srgbClr val="333333"/>
                </a:solidFill>
                <a:latin typeface="Arial" pitchFamily="34"/>
              </a:rPr>
              <a:t>And/Or user behavior in 2D</a:t>
            </a:r>
          </a:p>
          <a:p>
            <a:pPr lvl="1"/>
            <a:r>
              <a:rPr lang="en-US" sz="2000" dirty="0">
                <a:solidFill>
                  <a:srgbClr val="333333"/>
                </a:solidFill>
                <a:latin typeface="Arial" pitchFamily="34"/>
              </a:rPr>
              <a:t>Convex combinations of &amp; and V</a:t>
            </a:r>
          </a:p>
          <a:p>
            <a:pPr lvl="1"/>
            <a:r>
              <a:rPr lang="en-US" sz="2000" dirty="0">
                <a:solidFill>
                  <a:srgbClr val="333333"/>
                </a:solidFill>
                <a:latin typeface="Arial" pitchFamily="34"/>
              </a:rPr>
              <a:t>Heuristics preserving Pareto ordering</a:t>
            </a:r>
          </a:p>
          <a:p>
            <a:r>
              <a:rPr lang="en-US" sz="2400" dirty="0">
                <a:solidFill>
                  <a:srgbClr val="333333"/>
                </a:solidFill>
                <a:latin typeface="Arial" pitchFamily="34"/>
              </a:rPr>
              <a:t>Aggregating two 2D-recomenders/ two 2D-users</a:t>
            </a:r>
          </a:p>
          <a:p>
            <a:r>
              <a:rPr lang="en-US" sz="2400" dirty="0">
                <a:solidFill>
                  <a:srgbClr val="333333"/>
                </a:solidFill>
                <a:latin typeface="Arial" pitchFamily="34"/>
              </a:rPr>
              <a:t>Aggregating ordered lists</a:t>
            </a:r>
            <a:r>
              <a:rPr lang="cs-CZ" sz="2400" dirty="0">
                <a:solidFill>
                  <a:srgbClr val="333333"/>
                </a:solidFill>
                <a:latin typeface="Arial" pitchFamily="34"/>
              </a:rPr>
              <a:t> </a:t>
            </a:r>
          </a:p>
          <a:p>
            <a:pPr lvl="1"/>
            <a:r>
              <a:rPr lang="en-US" sz="2000" dirty="0">
                <a:solidFill>
                  <a:srgbClr val="333333"/>
                </a:solidFill>
                <a:latin typeface="Arial" pitchFamily="34"/>
              </a:rPr>
              <a:t>How do sports aggregate season winner = combining baseline recommenders </a:t>
            </a:r>
          </a:p>
          <a:p>
            <a:pPr lvl="1"/>
            <a:r>
              <a:rPr lang="en-US" sz="2000" dirty="0">
                <a:solidFill>
                  <a:srgbClr val="333333"/>
                </a:solidFill>
                <a:latin typeface="Arial" pitchFamily="34"/>
              </a:rPr>
              <a:t>Only list-based aggregation</a:t>
            </a:r>
          </a:p>
          <a:p>
            <a:pPr lvl="0"/>
            <a:r>
              <a:rPr lang="en-US" sz="2400" dirty="0">
                <a:solidFill>
                  <a:srgbClr val="333333"/>
                </a:solidFill>
                <a:latin typeface="Arial" pitchFamily="34"/>
              </a:rPr>
              <a:t>Mixing results in ordered lists, content based, preference and/or confidence score, …</a:t>
            </a:r>
          </a:p>
        </p:txBody>
      </p:sp>
      <p:sp>
        <p:nvSpPr>
          <p:cNvPr id="4" name="Date Placeholder 3">
            <a:extLst>
              <a:ext uri="{FF2B5EF4-FFF2-40B4-BE49-F238E27FC236}">
                <a16:creationId xmlns:a16="http://schemas.microsoft.com/office/drawing/2014/main" id="{65D459D5-D7D5-4404-9D0B-1396E016209E}"/>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8EF8C756-A86B-41BE-9AC1-6BB997E5DCE7}"/>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3242BFD9-9635-43CC-A569-8CC1C1CF1CCA}"/>
              </a:ext>
            </a:extLst>
          </p:cNvPr>
          <p:cNvSpPr>
            <a:spLocks noGrp="1"/>
          </p:cNvSpPr>
          <p:nvPr>
            <p:ph type="sldNum" sz="quarter" idx="12"/>
          </p:nvPr>
        </p:nvSpPr>
        <p:spPr/>
        <p:txBody>
          <a:bodyPr/>
          <a:lstStyle/>
          <a:p>
            <a:fld id="{93AECF0D-CD55-494B-932A-64BB14639227}" type="slidenum">
              <a:rPr lang="en-US" smtClean="0"/>
              <a:t>2</a:t>
            </a:fld>
            <a:endParaRPr lang="en-US"/>
          </a:p>
        </p:txBody>
      </p:sp>
    </p:spTree>
    <p:extLst>
      <p:ext uri="{BB962C8B-B14F-4D97-AF65-F5344CB8AC3E}">
        <p14:creationId xmlns:p14="http://schemas.microsoft.com/office/powerpoint/2010/main" val="91078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28CFC-226F-E812-0267-62660C17DF00}"/>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B641BE17-9BAC-271E-B327-B07C389B0400}"/>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4B7CC459-EF8E-4BDF-57DA-0EC7E877B538}"/>
              </a:ext>
            </a:extLst>
          </p:cNvPr>
          <p:cNvSpPr>
            <a:spLocks noGrp="1"/>
          </p:cNvSpPr>
          <p:nvPr>
            <p:ph type="sldNum" sz="quarter" idx="12"/>
          </p:nvPr>
        </p:nvSpPr>
        <p:spPr/>
        <p:txBody>
          <a:bodyPr/>
          <a:lstStyle/>
          <a:p>
            <a:fld id="{93AECF0D-CD55-494B-932A-64BB14639227}" type="slidenum">
              <a:rPr lang="en-US" smtClean="0"/>
              <a:t>20</a:t>
            </a:fld>
            <a:endParaRPr lang="en-US"/>
          </a:p>
        </p:txBody>
      </p:sp>
      <p:grpSp>
        <p:nvGrpSpPr>
          <p:cNvPr id="64" name="Group 63">
            <a:extLst>
              <a:ext uri="{FF2B5EF4-FFF2-40B4-BE49-F238E27FC236}">
                <a16:creationId xmlns:a16="http://schemas.microsoft.com/office/drawing/2014/main" id="{2EBB7898-AEAF-446B-0A7F-6CC58B44892A}"/>
              </a:ext>
            </a:extLst>
          </p:cNvPr>
          <p:cNvGrpSpPr/>
          <p:nvPr/>
        </p:nvGrpSpPr>
        <p:grpSpPr>
          <a:xfrm>
            <a:off x="5409126" y="2961310"/>
            <a:ext cx="3465615" cy="3375037"/>
            <a:chOff x="3440884" y="810392"/>
            <a:chExt cx="5210961" cy="5211505"/>
          </a:xfrm>
        </p:grpSpPr>
        <p:sp>
          <p:nvSpPr>
            <p:cNvPr id="65" name="Rectangle 64">
              <a:extLst>
                <a:ext uri="{FF2B5EF4-FFF2-40B4-BE49-F238E27FC236}">
                  <a16:creationId xmlns:a16="http://schemas.microsoft.com/office/drawing/2014/main" id="{DDDD343F-5964-22BA-FEBB-2E9799954D9F}"/>
                </a:ext>
              </a:extLst>
            </p:cNvPr>
            <p:cNvSpPr/>
            <p:nvPr/>
          </p:nvSpPr>
          <p:spPr>
            <a:xfrm>
              <a:off x="3464653" y="851484"/>
              <a:ext cx="5159230" cy="5155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421A23F5-7A08-04D7-568C-C93D4F351055}"/>
                </a:ext>
              </a:extLst>
            </p:cNvPr>
            <p:cNvCxnSpPr>
              <a:cxnSpLocks/>
            </p:cNvCxnSpPr>
            <p:nvPr/>
          </p:nvCxnSpPr>
          <p:spPr>
            <a:xfrm>
              <a:off x="3951215" y="876106"/>
              <a:ext cx="0" cy="51304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B47246B-94C6-2716-C015-3AB311FAF7D3}"/>
                </a:ext>
              </a:extLst>
            </p:cNvPr>
            <p:cNvCxnSpPr>
              <a:cxnSpLocks/>
            </p:cNvCxnSpPr>
            <p:nvPr/>
          </p:nvCxnSpPr>
          <p:spPr>
            <a:xfrm>
              <a:off x="4514676" y="810392"/>
              <a:ext cx="0" cy="519612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5C90582-FFBE-2C31-8C48-F94636481D84}"/>
                </a:ext>
              </a:extLst>
            </p:cNvPr>
            <p:cNvCxnSpPr>
              <a:cxnSpLocks/>
            </p:cNvCxnSpPr>
            <p:nvPr/>
          </p:nvCxnSpPr>
          <p:spPr>
            <a:xfrm>
              <a:off x="4994247" y="836957"/>
              <a:ext cx="0" cy="516956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2E5A84-E9C2-9B0D-7BE5-E58031E08F9D}"/>
                </a:ext>
              </a:extLst>
            </p:cNvPr>
            <p:cNvCxnSpPr>
              <a:cxnSpLocks/>
            </p:cNvCxnSpPr>
            <p:nvPr/>
          </p:nvCxnSpPr>
          <p:spPr>
            <a:xfrm>
              <a:off x="5507374" y="821577"/>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E5FFCE-48CE-7684-62A8-9732F29AAC80}"/>
                </a:ext>
              </a:extLst>
            </p:cNvPr>
            <p:cNvCxnSpPr>
              <a:cxnSpLocks/>
            </p:cNvCxnSpPr>
            <p:nvPr/>
          </p:nvCxnSpPr>
          <p:spPr>
            <a:xfrm>
              <a:off x="6045668" y="814586"/>
              <a:ext cx="0" cy="518494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7F9AA1-FC4F-FB81-6AD9-D52ADBF0468E}"/>
                </a:ext>
              </a:extLst>
            </p:cNvPr>
            <p:cNvCxnSpPr>
              <a:cxnSpLocks/>
            </p:cNvCxnSpPr>
            <p:nvPr/>
          </p:nvCxnSpPr>
          <p:spPr>
            <a:xfrm>
              <a:off x="6533628" y="832762"/>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627A72-A18E-45CB-B1E5-232EE75C577B}"/>
                </a:ext>
              </a:extLst>
            </p:cNvPr>
            <p:cNvCxnSpPr>
              <a:cxnSpLocks/>
            </p:cNvCxnSpPr>
            <p:nvPr/>
          </p:nvCxnSpPr>
          <p:spPr>
            <a:xfrm>
              <a:off x="7097089" y="817382"/>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1E8E4E-4D26-EB6C-D7AC-23BF8F3A1B51}"/>
                </a:ext>
              </a:extLst>
            </p:cNvPr>
            <p:cNvCxnSpPr>
              <a:cxnSpLocks/>
            </p:cNvCxnSpPr>
            <p:nvPr/>
          </p:nvCxnSpPr>
          <p:spPr>
            <a:xfrm>
              <a:off x="7601827" y="827169"/>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D7CD0EE-62C6-6368-CD31-C66FEF832081}"/>
                </a:ext>
              </a:extLst>
            </p:cNvPr>
            <p:cNvCxnSpPr>
              <a:cxnSpLocks/>
            </p:cNvCxnSpPr>
            <p:nvPr/>
          </p:nvCxnSpPr>
          <p:spPr>
            <a:xfrm>
              <a:off x="8123343" y="836956"/>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3845E5A-CB3A-EAE8-CCDD-9D44C0846AA0}"/>
                </a:ext>
              </a:extLst>
            </p:cNvPr>
            <p:cNvCxnSpPr/>
            <p:nvPr/>
          </p:nvCxnSpPr>
          <p:spPr>
            <a:xfrm>
              <a:off x="3464653" y="1367406"/>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9595F9-6D88-22BC-1E6D-16FBA12C1938}"/>
                </a:ext>
              </a:extLst>
            </p:cNvPr>
            <p:cNvCxnSpPr/>
            <p:nvPr/>
          </p:nvCxnSpPr>
          <p:spPr>
            <a:xfrm>
              <a:off x="3440884" y="1846977"/>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A4F24D-4FB0-60DD-425B-B878E86CD686}"/>
                </a:ext>
              </a:extLst>
            </p:cNvPr>
            <p:cNvCxnSpPr/>
            <p:nvPr/>
          </p:nvCxnSpPr>
          <p:spPr>
            <a:xfrm>
              <a:off x="3450671" y="2393660"/>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58DED56-7B80-458D-7084-6D461C9BC957}"/>
                </a:ext>
              </a:extLst>
            </p:cNvPr>
            <p:cNvCxnSpPr/>
            <p:nvPr/>
          </p:nvCxnSpPr>
          <p:spPr>
            <a:xfrm>
              <a:off x="3460458" y="2898398"/>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195F94D-A081-AF35-009E-912572376DBD}"/>
                </a:ext>
              </a:extLst>
            </p:cNvPr>
            <p:cNvCxnSpPr/>
            <p:nvPr/>
          </p:nvCxnSpPr>
          <p:spPr>
            <a:xfrm>
              <a:off x="3461856" y="3445081"/>
              <a:ext cx="515923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D8D1022-16FD-4F31-099F-B5AE2BCFCD23}"/>
                </a:ext>
              </a:extLst>
            </p:cNvPr>
            <p:cNvCxnSpPr/>
            <p:nvPr/>
          </p:nvCxnSpPr>
          <p:spPr>
            <a:xfrm>
              <a:off x="3454865" y="3924652"/>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C0C9876-69CB-17A9-A3DE-932805607DDC}"/>
                </a:ext>
              </a:extLst>
            </p:cNvPr>
            <p:cNvCxnSpPr/>
            <p:nvPr/>
          </p:nvCxnSpPr>
          <p:spPr>
            <a:xfrm>
              <a:off x="3473041" y="4488113"/>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1ED203D-10AC-1B49-A659-490665C8C5EC}"/>
                </a:ext>
              </a:extLst>
            </p:cNvPr>
            <p:cNvCxnSpPr/>
            <p:nvPr/>
          </p:nvCxnSpPr>
          <p:spPr>
            <a:xfrm>
              <a:off x="3482828" y="4992851"/>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B7BB107-FE7B-00D6-39C0-A9445929A11C}"/>
                </a:ext>
              </a:extLst>
            </p:cNvPr>
            <p:cNvCxnSpPr/>
            <p:nvPr/>
          </p:nvCxnSpPr>
          <p:spPr>
            <a:xfrm>
              <a:off x="3492615" y="5514367"/>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C57996B-E965-53F2-8BC8-6F54F463548E}"/>
                </a:ext>
              </a:extLst>
            </p:cNvPr>
            <p:cNvCxnSpPr/>
            <p:nvPr/>
          </p:nvCxnSpPr>
          <p:spPr>
            <a:xfrm flipV="1">
              <a:off x="3482828" y="851484"/>
              <a:ext cx="5136860" cy="51550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2B4C7264-309C-CFD9-BB02-00B2088E6ADC}"/>
                </a:ext>
              </a:extLst>
            </p:cNvPr>
            <p:cNvSpPr/>
            <p:nvPr/>
          </p:nvSpPr>
          <p:spPr>
            <a:xfrm>
              <a:off x="8363888" y="1046255"/>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6DDF3F-1764-681A-79E9-56ACA1F270C4}"/>
                </a:ext>
              </a:extLst>
            </p:cNvPr>
            <p:cNvSpPr/>
            <p:nvPr/>
          </p:nvSpPr>
          <p:spPr>
            <a:xfrm>
              <a:off x="8124054" y="1296100"/>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CA6DE06-391D-D576-32E0-30EE7D5F704F}"/>
                </a:ext>
              </a:extLst>
            </p:cNvPr>
            <p:cNvSpPr/>
            <p:nvPr/>
          </p:nvSpPr>
          <p:spPr>
            <a:xfrm>
              <a:off x="7849723" y="1565246"/>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76DF071-64F8-F4F0-88A6-B7BB42728800}"/>
                </a:ext>
              </a:extLst>
            </p:cNvPr>
            <p:cNvSpPr/>
            <p:nvPr/>
          </p:nvSpPr>
          <p:spPr>
            <a:xfrm>
              <a:off x="7583652" y="182600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90FED39-4FC2-F539-9F39-FF8C4040A28C}"/>
                </a:ext>
              </a:extLst>
            </p:cNvPr>
            <p:cNvSpPr/>
            <p:nvPr/>
          </p:nvSpPr>
          <p:spPr>
            <a:xfrm>
              <a:off x="7057891" y="2372687"/>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C4B5205-75B1-FF9A-F722-7AF83FFF137F}"/>
                </a:ext>
              </a:extLst>
            </p:cNvPr>
            <p:cNvSpPr/>
            <p:nvPr/>
          </p:nvSpPr>
          <p:spPr>
            <a:xfrm>
              <a:off x="6833685" y="261717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626F252-8435-703C-3A8F-7D09F7F7E7C1}"/>
                </a:ext>
              </a:extLst>
            </p:cNvPr>
            <p:cNvSpPr/>
            <p:nvPr/>
          </p:nvSpPr>
          <p:spPr>
            <a:xfrm>
              <a:off x="6351099" y="3096238"/>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BBC7112A-A294-1A12-0E63-75B92F427C08}"/>
                </a:ext>
              </a:extLst>
            </p:cNvPr>
            <p:cNvSpPr/>
            <p:nvPr/>
          </p:nvSpPr>
          <p:spPr>
            <a:xfrm>
              <a:off x="5782264" y="3658430"/>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E546A08-F066-EB08-7AC7-15DD1E510EF6}"/>
                </a:ext>
              </a:extLst>
            </p:cNvPr>
            <p:cNvSpPr/>
            <p:nvPr/>
          </p:nvSpPr>
          <p:spPr>
            <a:xfrm>
              <a:off x="5045941" y="439163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E0CFA2F0-96EA-1099-5B3C-96C1DFEF1232}"/>
                </a:ext>
              </a:extLst>
            </p:cNvPr>
            <p:cNvCxnSpPr/>
            <p:nvPr/>
          </p:nvCxnSpPr>
          <p:spPr>
            <a:xfrm>
              <a:off x="6045668" y="836956"/>
              <a:ext cx="2606177" cy="2527029"/>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910FEA1-62C8-5E6B-BB44-4445E1104256}"/>
                </a:ext>
              </a:extLst>
            </p:cNvPr>
            <p:cNvCxnSpPr/>
            <p:nvPr/>
          </p:nvCxnSpPr>
          <p:spPr>
            <a:xfrm>
              <a:off x="6045668" y="836103"/>
              <a:ext cx="0" cy="260897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57BB5C5-D9E6-77AE-36E8-796E3CBEA967}"/>
                </a:ext>
              </a:extLst>
            </p:cNvPr>
            <p:cNvCxnSpPr/>
            <p:nvPr/>
          </p:nvCxnSpPr>
          <p:spPr>
            <a:xfrm flipV="1">
              <a:off x="6045668" y="3429000"/>
              <a:ext cx="2606177" cy="1608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C48A5B7-E539-AC32-BB30-24F4E4CFEDA8}"/>
                </a:ext>
              </a:extLst>
            </p:cNvPr>
            <p:cNvCxnSpPr>
              <a:endCxn id="89" idx="7"/>
            </p:cNvCxnSpPr>
            <p:nvPr/>
          </p:nvCxnSpPr>
          <p:spPr>
            <a:xfrm>
              <a:off x="6045668" y="817382"/>
              <a:ext cx="1051247" cy="1566362"/>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7B50813-8A41-5C47-88ED-DF8B6A6CF6E3}"/>
                </a:ext>
              </a:extLst>
            </p:cNvPr>
            <p:cNvCxnSpPr>
              <a:stCxn id="89" idx="7"/>
            </p:cNvCxnSpPr>
            <p:nvPr/>
          </p:nvCxnSpPr>
          <p:spPr>
            <a:xfrm>
              <a:off x="7096915" y="2383744"/>
              <a:ext cx="1554930" cy="104525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B99262F-0959-11EB-3286-B2FF2FDF3AFA}"/>
                </a:ext>
              </a:extLst>
            </p:cNvPr>
            <p:cNvCxnSpPr/>
            <p:nvPr/>
          </p:nvCxnSpPr>
          <p:spPr>
            <a:xfrm>
              <a:off x="4514676" y="855677"/>
              <a:ext cx="4137169" cy="4100814"/>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ABB633B-CCDF-F505-C697-07F5B51B866A}"/>
                </a:ext>
              </a:extLst>
            </p:cNvPr>
            <p:cNvCxnSpPr/>
            <p:nvPr/>
          </p:nvCxnSpPr>
          <p:spPr>
            <a:xfrm>
              <a:off x="4514676" y="845890"/>
              <a:ext cx="0" cy="414696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97A4380-63A2-EB42-970F-0CB68E940F2D}"/>
                </a:ext>
              </a:extLst>
            </p:cNvPr>
            <p:cNvCxnSpPr/>
            <p:nvPr/>
          </p:nvCxnSpPr>
          <p:spPr>
            <a:xfrm flipV="1">
              <a:off x="4514676" y="4956491"/>
              <a:ext cx="4137169" cy="3636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0FC6AA2-6FAD-4E24-431A-2A1FDCAD835F}"/>
                </a:ext>
              </a:extLst>
            </p:cNvPr>
            <p:cNvCxnSpPr>
              <a:endCxn id="92" idx="6"/>
            </p:cNvCxnSpPr>
            <p:nvPr/>
          </p:nvCxnSpPr>
          <p:spPr>
            <a:xfrm>
              <a:off x="4514676" y="827169"/>
              <a:ext cx="1313307" cy="2869012"/>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6DF6A12-A455-1C53-ADB1-93570310C4B2}"/>
                </a:ext>
              </a:extLst>
            </p:cNvPr>
            <p:cNvCxnSpPr>
              <a:stCxn id="92" idx="5"/>
            </p:cNvCxnSpPr>
            <p:nvPr/>
          </p:nvCxnSpPr>
          <p:spPr>
            <a:xfrm>
              <a:off x="5821288" y="3722874"/>
              <a:ext cx="2820770" cy="1233617"/>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C8D3E44-6044-7B06-2CC0-F2A68BC56F67}"/>
                </a:ext>
              </a:extLst>
            </p:cNvPr>
            <p:cNvCxnSpPr>
              <a:cxnSpLocks/>
              <a:endCxn id="93" idx="4"/>
            </p:cNvCxnSpPr>
            <p:nvPr/>
          </p:nvCxnSpPr>
          <p:spPr>
            <a:xfrm flipH="1" flipV="1">
              <a:off x="5068801" y="4467140"/>
              <a:ext cx="9336" cy="610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F5CC589D-B943-C1BE-BE6B-8BD247434FCB}"/>
                </a:ext>
              </a:extLst>
            </p:cNvPr>
            <p:cNvSpPr txBox="1"/>
            <p:nvPr/>
          </p:nvSpPr>
          <p:spPr>
            <a:xfrm>
              <a:off x="4982553" y="2903992"/>
              <a:ext cx="602665" cy="369332"/>
            </a:xfrm>
            <a:prstGeom prst="rect">
              <a:avLst/>
            </a:prstGeom>
            <a:noFill/>
          </p:spPr>
          <p:txBody>
            <a:bodyPr wrap="none" rtlCol="0">
              <a:spAutoFit/>
            </a:bodyPr>
            <a:lstStyle/>
            <a:p>
              <a:r>
                <a:rPr lang="en-US" baseline="-25000" dirty="0">
                  <a:solidFill>
                    <a:srgbClr val="00B050"/>
                  </a:solidFill>
                </a:rPr>
                <a:t>la</a:t>
              </a:r>
              <a:r>
                <a:rPr lang="en-US" dirty="0">
                  <a:solidFill>
                    <a:srgbClr val="00B050"/>
                  </a:solidFill>
                </a:rPr>
                <a:t>V</a:t>
              </a:r>
              <a:r>
                <a:rPr lang="en-US" baseline="-25000" dirty="0">
                  <a:solidFill>
                    <a:srgbClr val="00B050"/>
                  </a:solidFill>
                </a:rPr>
                <a:t>P</a:t>
              </a:r>
              <a:r>
                <a:rPr lang="en-US" baseline="30000" dirty="0">
                  <a:solidFill>
                    <a:srgbClr val="00B050"/>
                  </a:solidFill>
                </a:rPr>
                <a:t>.8</a:t>
              </a:r>
            </a:p>
          </p:txBody>
        </p:sp>
        <p:sp>
          <p:nvSpPr>
            <p:cNvPr id="106" name="TextBox 105">
              <a:extLst>
                <a:ext uri="{FF2B5EF4-FFF2-40B4-BE49-F238E27FC236}">
                  <a16:creationId xmlns:a16="http://schemas.microsoft.com/office/drawing/2014/main" id="{C1724427-A6B2-A4BD-E804-2E384B4E7132}"/>
                </a:ext>
              </a:extLst>
            </p:cNvPr>
            <p:cNvSpPr txBox="1"/>
            <p:nvPr/>
          </p:nvSpPr>
          <p:spPr>
            <a:xfrm>
              <a:off x="6443637" y="2016156"/>
              <a:ext cx="602665" cy="369332"/>
            </a:xfrm>
            <a:prstGeom prst="rect">
              <a:avLst/>
            </a:prstGeom>
            <a:noFill/>
          </p:spPr>
          <p:txBody>
            <a:bodyPr wrap="none" rtlCol="0">
              <a:spAutoFit/>
            </a:bodyPr>
            <a:lstStyle/>
            <a:p>
              <a:r>
                <a:rPr lang="en-US" baseline="-25000" dirty="0">
                  <a:solidFill>
                    <a:srgbClr val="00B050"/>
                  </a:solidFill>
                </a:rPr>
                <a:t>la</a:t>
              </a:r>
              <a:r>
                <a:rPr lang="en-US" dirty="0">
                  <a:solidFill>
                    <a:srgbClr val="00B050"/>
                  </a:solidFill>
                </a:rPr>
                <a:t>V</a:t>
              </a:r>
              <a:r>
                <a:rPr lang="en-US" baseline="-25000" dirty="0">
                  <a:solidFill>
                    <a:srgbClr val="00B050"/>
                  </a:solidFill>
                </a:rPr>
                <a:t>P</a:t>
              </a:r>
              <a:r>
                <a:rPr lang="en-US" baseline="30000" dirty="0">
                  <a:solidFill>
                    <a:srgbClr val="00B050"/>
                  </a:solidFill>
                </a:rPr>
                <a:t>.5</a:t>
              </a:r>
            </a:p>
          </p:txBody>
        </p:sp>
        <p:sp>
          <p:nvSpPr>
            <p:cNvPr id="107" name="TextBox 106">
              <a:extLst>
                <a:ext uri="{FF2B5EF4-FFF2-40B4-BE49-F238E27FC236}">
                  <a16:creationId xmlns:a16="http://schemas.microsoft.com/office/drawing/2014/main" id="{7F30FFC8-F62E-80F0-F073-F05D90191B7E}"/>
                </a:ext>
              </a:extLst>
            </p:cNvPr>
            <p:cNvSpPr txBox="1"/>
            <p:nvPr/>
          </p:nvSpPr>
          <p:spPr>
            <a:xfrm>
              <a:off x="6990320" y="1572937"/>
              <a:ext cx="493661"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.5</a:t>
              </a:r>
            </a:p>
          </p:txBody>
        </p:sp>
        <p:sp>
          <p:nvSpPr>
            <p:cNvPr id="108" name="TextBox 107">
              <a:extLst>
                <a:ext uri="{FF2B5EF4-FFF2-40B4-BE49-F238E27FC236}">
                  <a16:creationId xmlns:a16="http://schemas.microsoft.com/office/drawing/2014/main" id="{27E4F81C-6336-04DB-45CC-A86F1AD7A5AD}"/>
                </a:ext>
              </a:extLst>
            </p:cNvPr>
            <p:cNvSpPr txBox="1"/>
            <p:nvPr/>
          </p:nvSpPr>
          <p:spPr>
            <a:xfrm>
              <a:off x="7679616" y="3830976"/>
              <a:ext cx="493661"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.8</a:t>
              </a:r>
            </a:p>
          </p:txBody>
        </p:sp>
        <p:sp>
          <p:nvSpPr>
            <p:cNvPr id="109" name="TextBox 108">
              <a:extLst>
                <a:ext uri="{FF2B5EF4-FFF2-40B4-BE49-F238E27FC236}">
                  <a16:creationId xmlns:a16="http://schemas.microsoft.com/office/drawing/2014/main" id="{5A8A22FF-C3E8-F3E5-2C6A-1C70BCDD4AA9}"/>
                </a:ext>
              </a:extLst>
            </p:cNvPr>
            <p:cNvSpPr txBox="1"/>
            <p:nvPr/>
          </p:nvSpPr>
          <p:spPr>
            <a:xfrm>
              <a:off x="4090522" y="4092433"/>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.8</a:t>
              </a:r>
            </a:p>
          </p:txBody>
        </p:sp>
        <p:sp>
          <p:nvSpPr>
            <p:cNvPr id="110" name="TextBox 109">
              <a:extLst>
                <a:ext uri="{FF2B5EF4-FFF2-40B4-BE49-F238E27FC236}">
                  <a16:creationId xmlns:a16="http://schemas.microsoft.com/office/drawing/2014/main" id="{25C84694-FA38-2CF7-122F-F8C12BA254D7}"/>
                </a:ext>
              </a:extLst>
            </p:cNvPr>
            <p:cNvSpPr txBox="1"/>
            <p:nvPr/>
          </p:nvSpPr>
          <p:spPr>
            <a:xfrm>
              <a:off x="5610329" y="1015068"/>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.5</a:t>
              </a:r>
            </a:p>
          </p:txBody>
        </p:sp>
      </p:grpSp>
      <p:pic>
        <p:nvPicPr>
          <p:cNvPr id="111" name="Picture 110">
            <a:extLst>
              <a:ext uri="{FF2B5EF4-FFF2-40B4-BE49-F238E27FC236}">
                <a16:creationId xmlns:a16="http://schemas.microsoft.com/office/drawing/2014/main" id="{1519C466-A48E-06B1-2EA1-CADD8E1446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2" y="271144"/>
            <a:ext cx="3148457" cy="2560828"/>
          </a:xfrm>
          <a:prstGeom prst="rect">
            <a:avLst/>
          </a:prstGeom>
        </p:spPr>
      </p:pic>
      <p:pic>
        <p:nvPicPr>
          <p:cNvPr id="112" name="Picture 111">
            <a:extLst>
              <a:ext uri="{FF2B5EF4-FFF2-40B4-BE49-F238E27FC236}">
                <a16:creationId xmlns:a16="http://schemas.microsoft.com/office/drawing/2014/main" id="{E42E3F31-BA6A-8C3F-DE89-685AB555D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519" y="271143"/>
            <a:ext cx="3148452" cy="2560823"/>
          </a:xfrm>
          <a:prstGeom prst="rect">
            <a:avLst/>
          </a:prstGeom>
        </p:spPr>
      </p:pic>
      <p:pic>
        <p:nvPicPr>
          <p:cNvPr id="113" name="Picture 112">
            <a:extLst>
              <a:ext uri="{FF2B5EF4-FFF2-40B4-BE49-F238E27FC236}">
                <a16:creationId xmlns:a16="http://schemas.microsoft.com/office/drawing/2014/main" id="{A79B8FCB-066B-2E33-664D-80F9E5CDC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728" y="433802"/>
            <a:ext cx="2884591" cy="2346209"/>
          </a:xfrm>
          <a:prstGeom prst="rect">
            <a:avLst/>
          </a:prstGeom>
        </p:spPr>
      </p:pic>
      <p:sp>
        <p:nvSpPr>
          <p:cNvPr id="114" name="TextBox 113">
            <a:extLst>
              <a:ext uri="{FF2B5EF4-FFF2-40B4-BE49-F238E27FC236}">
                <a16:creationId xmlns:a16="http://schemas.microsoft.com/office/drawing/2014/main" id="{169D20BC-AC0A-EB61-CB66-FC91D84765AA}"/>
              </a:ext>
            </a:extLst>
          </p:cNvPr>
          <p:cNvSpPr txBox="1"/>
          <p:nvPr/>
        </p:nvSpPr>
        <p:spPr>
          <a:xfrm>
            <a:off x="243751" y="3034725"/>
            <a:ext cx="4985938" cy="3139321"/>
          </a:xfrm>
          <a:prstGeom prst="rect">
            <a:avLst/>
          </a:prstGeom>
          <a:noFill/>
          <a:ln>
            <a:solidFill>
              <a:schemeClr val="tx1"/>
            </a:solidFill>
          </a:ln>
        </p:spPr>
        <p:txBody>
          <a:bodyPr wrap="square" rtlCol="0">
            <a:spAutoFit/>
          </a:bodyPr>
          <a:lstStyle/>
          <a:p>
            <a:r>
              <a:rPr lang="en-US" dirty="0"/>
              <a:t>Preference Logic Disjunction</a:t>
            </a:r>
          </a:p>
          <a:p>
            <a:r>
              <a:rPr lang="en-US" dirty="0"/>
              <a:t>V(0, x</a:t>
            </a:r>
            <a:r>
              <a:rPr lang="en-US" baseline="-25000" dirty="0"/>
              <a:t>2</a:t>
            </a:r>
            <a:r>
              <a:rPr lang="en-US" dirty="0"/>
              <a:t>) = x</a:t>
            </a:r>
            <a:r>
              <a:rPr lang="en-US" baseline="-25000" dirty="0"/>
              <a:t>2</a:t>
            </a:r>
            <a:r>
              <a:rPr lang="en-US" dirty="0"/>
              <a:t> , V(x</a:t>
            </a:r>
            <a:r>
              <a:rPr lang="en-US" baseline="-25000" dirty="0"/>
              <a:t>1</a:t>
            </a:r>
            <a:r>
              <a:rPr lang="en-US" dirty="0"/>
              <a:t>, 0) = x</a:t>
            </a:r>
            <a:r>
              <a:rPr lang="en-US" baseline="-25000" dirty="0"/>
              <a:t>1</a:t>
            </a:r>
            <a:r>
              <a:rPr lang="en-US" dirty="0"/>
              <a:t>  , V(1, x</a:t>
            </a:r>
            <a:r>
              <a:rPr lang="en-US" baseline="-25000" dirty="0"/>
              <a:t>2</a:t>
            </a:r>
            <a:r>
              <a:rPr lang="en-US" dirty="0"/>
              <a:t>) = V(x</a:t>
            </a:r>
            <a:r>
              <a:rPr lang="en-US" baseline="-25000" dirty="0"/>
              <a:t>1</a:t>
            </a:r>
            <a:r>
              <a:rPr lang="en-US" dirty="0"/>
              <a:t>, 1) = 1  </a:t>
            </a:r>
          </a:p>
          <a:p>
            <a:r>
              <a:rPr lang="en-US" sz="1800" dirty="0"/>
              <a:t>Lukasiewicz </a:t>
            </a:r>
            <a:r>
              <a:rPr lang="en-US" dirty="0">
                <a:solidFill>
                  <a:srgbClr val="A87B60"/>
                </a:solidFill>
              </a:rPr>
              <a:t>V</a:t>
            </a:r>
            <a:r>
              <a:rPr lang="en-US" baseline="-25000" dirty="0">
                <a:solidFill>
                  <a:srgbClr val="A87B60"/>
                </a:solidFill>
              </a:rPr>
              <a:t>L</a:t>
            </a:r>
            <a:r>
              <a:rPr lang="en-US" dirty="0">
                <a:solidFill>
                  <a:srgbClr val="A87B60"/>
                </a:solidFill>
              </a:rPr>
              <a:t>(x</a:t>
            </a:r>
            <a:r>
              <a:rPr lang="en-US" baseline="-25000" dirty="0">
                <a:solidFill>
                  <a:srgbClr val="A87B60"/>
                </a:solidFill>
              </a:rPr>
              <a:t>1</a:t>
            </a:r>
            <a:r>
              <a:rPr lang="en-US" dirty="0">
                <a:solidFill>
                  <a:srgbClr val="A87B60"/>
                </a:solidFill>
              </a:rPr>
              <a:t>, x</a:t>
            </a:r>
            <a:r>
              <a:rPr lang="en-US" baseline="-25000" dirty="0">
                <a:solidFill>
                  <a:srgbClr val="A87B60"/>
                </a:solidFill>
              </a:rPr>
              <a:t>2</a:t>
            </a:r>
            <a:r>
              <a:rPr lang="en-US" dirty="0">
                <a:solidFill>
                  <a:srgbClr val="A87B60"/>
                </a:solidFill>
              </a:rPr>
              <a:t>) =  =</a:t>
            </a:r>
            <a:r>
              <a:rPr lang="en-US" sz="1800" dirty="0">
                <a:solidFill>
                  <a:srgbClr val="A87B60"/>
                </a:solidFill>
              </a:rPr>
              <a:t> </a:t>
            </a:r>
            <a:r>
              <a:rPr lang="pt-BR" sz="1800" dirty="0">
                <a:solidFill>
                  <a:srgbClr val="A87B60"/>
                </a:solidFill>
              </a:rPr>
              <a:t>min{1, </a:t>
            </a:r>
            <a:r>
              <a:rPr lang="en-US" dirty="0">
                <a:solidFill>
                  <a:srgbClr val="A87B60"/>
                </a:solidFill>
              </a:rPr>
              <a:t>x</a:t>
            </a:r>
            <a:r>
              <a:rPr lang="en-US" baseline="-25000" dirty="0">
                <a:solidFill>
                  <a:srgbClr val="A87B60"/>
                </a:solidFill>
              </a:rPr>
              <a:t>1 </a:t>
            </a:r>
            <a:r>
              <a:rPr lang="pt-BR" sz="1800" dirty="0">
                <a:solidFill>
                  <a:srgbClr val="A87B60"/>
                </a:solidFill>
              </a:rPr>
              <a:t>+ </a:t>
            </a:r>
            <a:r>
              <a:rPr lang="en-US" dirty="0">
                <a:solidFill>
                  <a:srgbClr val="A87B60"/>
                </a:solidFill>
              </a:rPr>
              <a:t>x</a:t>
            </a:r>
            <a:r>
              <a:rPr lang="en-US" baseline="-25000" dirty="0">
                <a:solidFill>
                  <a:srgbClr val="A87B60"/>
                </a:solidFill>
              </a:rPr>
              <a:t>2</a:t>
            </a:r>
            <a:r>
              <a:rPr lang="pt-BR" sz="1800" dirty="0">
                <a:solidFill>
                  <a:srgbClr val="A87B60"/>
                </a:solidFill>
              </a:rPr>
              <a:t> }</a:t>
            </a:r>
            <a:r>
              <a:rPr lang="pt-BR" sz="1800" dirty="0"/>
              <a:t>  </a:t>
            </a:r>
          </a:p>
          <a:p>
            <a:r>
              <a:rPr lang="en-US" sz="1800" dirty="0" err="1"/>
              <a:t>Goedel</a:t>
            </a:r>
            <a:r>
              <a:rPr lang="en-US" sz="1800" dirty="0"/>
              <a:t> </a:t>
            </a:r>
            <a:r>
              <a:rPr lang="en-US" dirty="0">
                <a:solidFill>
                  <a:srgbClr val="FFC000"/>
                </a:solidFill>
              </a:rPr>
              <a:t>V</a:t>
            </a:r>
            <a:r>
              <a:rPr lang="en-US" baseline="-25000" dirty="0">
                <a:solidFill>
                  <a:srgbClr val="FFC000"/>
                </a:solidFill>
              </a:rPr>
              <a:t>G</a:t>
            </a:r>
            <a:r>
              <a:rPr lang="en-US" dirty="0">
                <a:solidFill>
                  <a:srgbClr val="FFC000"/>
                </a:solidFill>
              </a:rPr>
              <a:t>(x</a:t>
            </a:r>
            <a:r>
              <a:rPr lang="en-US" baseline="-25000" dirty="0">
                <a:solidFill>
                  <a:srgbClr val="FFC000"/>
                </a:solidFill>
              </a:rPr>
              <a:t>1</a:t>
            </a:r>
            <a:r>
              <a:rPr lang="en-US" dirty="0">
                <a:solidFill>
                  <a:srgbClr val="FFC000"/>
                </a:solidFill>
              </a:rPr>
              <a:t>, x</a:t>
            </a:r>
            <a:r>
              <a:rPr lang="en-US" baseline="-25000" dirty="0">
                <a:solidFill>
                  <a:srgbClr val="FFC000"/>
                </a:solidFill>
              </a:rPr>
              <a:t>2</a:t>
            </a:r>
            <a:r>
              <a:rPr lang="en-US" dirty="0">
                <a:solidFill>
                  <a:srgbClr val="FFC000"/>
                </a:solidFill>
              </a:rPr>
              <a:t>) = </a:t>
            </a:r>
            <a:r>
              <a:rPr lang="pt-BR" sz="1800" dirty="0">
                <a:solidFill>
                  <a:srgbClr val="FFC000"/>
                </a:solidFill>
              </a:rPr>
              <a:t> = max{</a:t>
            </a:r>
            <a:r>
              <a:rPr lang="en-US" dirty="0">
                <a:solidFill>
                  <a:srgbClr val="FFC000"/>
                </a:solidFill>
              </a:rPr>
              <a:t>x</a:t>
            </a:r>
            <a:r>
              <a:rPr lang="en-US" baseline="-25000" dirty="0">
                <a:solidFill>
                  <a:srgbClr val="FFC000"/>
                </a:solidFill>
              </a:rPr>
              <a:t>1 </a:t>
            </a:r>
            <a:r>
              <a:rPr lang="pt-BR" sz="1800" dirty="0">
                <a:solidFill>
                  <a:srgbClr val="FFC000"/>
                </a:solidFill>
              </a:rPr>
              <a:t>, </a:t>
            </a:r>
            <a:r>
              <a:rPr lang="en-US" dirty="0">
                <a:solidFill>
                  <a:srgbClr val="FFC000"/>
                </a:solidFill>
              </a:rPr>
              <a:t>x</a:t>
            </a:r>
            <a:r>
              <a:rPr lang="en-US" baseline="-25000" dirty="0">
                <a:solidFill>
                  <a:srgbClr val="FFC000"/>
                </a:solidFill>
              </a:rPr>
              <a:t>2</a:t>
            </a:r>
            <a:r>
              <a:rPr lang="pt-BR" sz="1800" dirty="0">
                <a:solidFill>
                  <a:srgbClr val="FFC000"/>
                </a:solidFill>
              </a:rPr>
              <a:t>}</a:t>
            </a:r>
            <a:endParaRPr lang="en-US" dirty="0">
              <a:solidFill>
                <a:srgbClr val="FFC000"/>
              </a:solidFill>
            </a:endParaRPr>
          </a:p>
          <a:p>
            <a:r>
              <a:rPr lang="en-US" sz="1800" dirty="0"/>
              <a:t>Product </a:t>
            </a:r>
            <a:r>
              <a:rPr lang="en-US" dirty="0">
                <a:solidFill>
                  <a:srgbClr val="00B050"/>
                </a:solidFill>
              </a:rPr>
              <a:t>V</a:t>
            </a:r>
            <a:r>
              <a:rPr lang="en-US" baseline="-25000" dirty="0">
                <a:solidFill>
                  <a:srgbClr val="00B050"/>
                </a:solidFill>
              </a:rPr>
              <a:t>P</a:t>
            </a:r>
            <a:r>
              <a:rPr lang="en-US" dirty="0">
                <a:solidFill>
                  <a:srgbClr val="00B050"/>
                </a:solidFill>
              </a:rPr>
              <a:t>(x</a:t>
            </a:r>
            <a:r>
              <a:rPr lang="en-US" baseline="-25000" dirty="0">
                <a:solidFill>
                  <a:srgbClr val="00B050"/>
                </a:solidFill>
              </a:rPr>
              <a:t>1</a:t>
            </a:r>
            <a:r>
              <a:rPr lang="en-US" dirty="0">
                <a:solidFill>
                  <a:srgbClr val="00B050"/>
                </a:solidFill>
              </a:rPr>
              <a:t>, x</a:t>
            </a:r>
            <a:r>
              <a:rPr lang="en-US" baseline="-25000" dirty="0">
                <a:solidFill>
                  <a:srgbClr val="00B050"/>
                </a:solidFill>
              </a:rPr>
              <a:t>2</a:t>
            </a:r>
            <a:r>
              <a:rPr lang="en-US" dirty="0">
                <a:solidFill>
                  <a:srgbClr val="00B050"/>
                </a:solidFill>
              </a:rPr>
              <a:t>) = = </a:t>
            </a:r>
            <a:r>
              <a:rPr lang="pt-BR" sz="1800" dirty="0">
                <a:solidFill>
                  <a:srgbClr val="00B050"/>
                </a:solidFill>
              </a:rPr>
              <a:t> </a:t>
            </a:r>
            <a:r>
              <a:rPr lang="en-US" dirty="0">
                <a:solidFill>
                  <a:srgbClr val="00B050"/>
                </a:solidFill>
              </a:rPr>
              <a:t>x</a:t>
            </a:r>
            <a:r>
              <a:rPr lang="en-US" baseline="-25000" dirty="0">
                <a:solidFill>
                  <a:srgbClr val="00B050"/>
                </a:solidFill>
              </a:rPr>
              <a:t>1 </a:t>
            </a:r>
            <a:r>
              <a:rPr lang="pt-BR" sz="1800" dirty="0">
                <a:solidFill>
                  <a:srgbClr val="00B050"/>
                </a:solidFill>
              </a:rPr>
              <a:t>+ </a:t>
            </a:r>
            <a:r>
              <a:rPr lang="en-US" dirty="0">
                <a:solidFill>
                  <a:srgbClr val="00B050"/>
                </a:solidFill>
              </a:rPr>
              <a:t>x</a:t>
            </a:r>
            <a:r>
              <a:rPr lang="en-US" baseline="-25000" dirty="0">
                <a:solidFill>
                  <a:srgbClr val="00B050"/>
                </a:solidFill>
              </a:rPr>
              <a:t>2</a:t>
            </a:r>
            <a:r>
              <a:rPr lang="pt-BR" sz="1800" dirty="0">
                <a:solidFill>
                  <a:srgbClr val="00B050"/>
                </a:solidFill>
              </a:rPr>
              <a:t> - </a:t>
            </a:r>
            <a:r>
              <a:rPr lang="en-US" dirty="0">
                <a:solidFill>
                  <a:srgbClr val="00B050"/>
                </a:solidFill>
              </a:rPr>
              <a:t>x</a:t>
            </a:r>
            <a:r>
              <a:rPr lang="en-US" baseline="-25000" dirty="0">
                <a:solidFill>
                  <a:srgbClr val="00B050"/>
                </a:solidFill>
              </a:rPr>
              <a:t>1 </a:t>
            </a:r>
            <a:r>
              <a:rPr lang="pt-BR" sz="1800" dirty="0">
                <a:solidFill>
                  <a:srgbClr val="00B050"/>
                </a:solidFill>
              </a:rPr>
              <a:t>* </a:t>
            </a:r>
            <a:r>
              <a:rPr lang="en-US" dirty="0">
                <a:solidFill>
                  <a:srgbClr val="00B050"/>
                </a:solidFill>
              </a:rPr>
              <a:t>x</a:t>
            </a:r>
            <a:r>
              <a:rPr lang="en-US" baseline="-25000" dirty="0">
                <a:solidFill>
                  <a:srgbClr val="00B050"/>
                </a:solidFill>
              </a:rPr>
              <a:t>2</a:t>
            </a:r>
            <a:r>
              <a:rPr lang="en-US" dirty="0"/>
              <a:t>   with linear approximation depicted, enumeration of the V</a:t>
            </a:r>
            <a:r>
              <a:rPr lang="en-US" baseline="-25000" dirty="0"/>
              <a:t>P </a:t>
            </a:r>
            <a:r>
              <a:rPr lang="en-US" dirty="0"/>
              <a:t>,     z = 0.1, x = 0.05 relative to length of the diagonal</a:t>
            </a:r>
          </a:p>
          <a:p>
            <a:r>
              <a:rPr lang="en-US" dirty="0"/>
              <a:t>z = 0.2, x = 0.11 , z = 0.3, x = 0.16 </a:t>
            </a:r>
          </a:p>
          <a:p>
            <a:r>
              <a:rPr lang="en-US" dirty="0"/>
              <a:t>z = 0.4, x = 0.23 , z = 0.5, x = 0.29 </a:t>
            </a:r>
          </a:p>
          <a:p>
            <a:r>
              <a:rPr lang="en-US" dirty="0"/>
              <a:t>z = 0.6, x = 0.37, z = 0.7, x = 0.45 </a:t>
            </a:r>
          </a:p>
          <a:p>
            <a:r>
              <a:rPr lang="en-US" dirty="0"/>
              <a:t>z = 0.8, x = 0.55, z = 0.9, x = 0.68 </a:t>
            </a:r>
          </a:p>
        </p:txBody>
      </p:sp>
      <p:sp>
        <p:nvSpPr>
          <p:cNvPr id="115" name="TextBox 114">
            <a:extLst>
              <a:ext uri="{FF2B5EF4-FFF2-40B4-BE49-F238E27FC236}">
                <a16:creationId xmlns:a16="http://schemas.microsoft.com/office/drawing/2014/main" id="{8D556100-A73E-9F7C-EE32-97E0CCDA22AF}"/>
              </a:ext>
            </a:extLst>
          </p:cNvPr>
          <p:cNvSpPr txBox="1"/>
          <p:nvPr/>
        </p:nvSpPr>
        <p:spPr>
          <a:xfrm>
            <a:off x="6199008" y="5710586"/>
            <a:ext cx="1734770" cy="369332"/>
          </a:xfrm>
          <a:prstGeom prst="rect">
            <a:avLst/>
          </a:prstGeom>
          <a:noFill/>
          <a:ln>
            <a:solidFill>
              <a:schemeClr val="tx1"/>
            </a:solidFill>
          </a:ln>
        </p:spPr>
        <p:txBody>
          <a:bodyPr wrap="none" rtlCol="0">
            <a:spAutoFit/>
          </a:bodyPr>
          <a:lstStyle/>
          <a:p>
            <a:r>
              <a:rPr lang="en-US" dirty="0"/>
              <a:t>x = 1-sqrt(1-0.9)</a:t>
            </a:r>
          </a:p>
        </p:txBody>
      </p:sp>
    </p:spTree>
    <p:extLst>
      <p:ext uri="{BB962C8B-B14F-4D97-AF65-F5344CB8AC3E}">
        <p14:creationId xmlns:p14="http://schemas.microsoft.com/office/powerpoint/2010/main" val="206497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21</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sp>
        <p:nvSpPr>
          <p:cNvPr id="91" name="Oval 90">
            <a:extLst>
              <a:ext uri="{FF2B5EF4-FFF2-40B4-BE49-F238E27FC236}">
                <a16:creationId xmlns:a16="http://schemas.microsoft.com/office/drawing/2014/main" id="{711CC602-342A-4DC5-85E5-07CBE0A684D1}"/>
              </a:ext>
            </a:extLst>
          </p:cNvPr>
          <p:cNvSpPr/>
          <p:nvPr/>
        </p:nvSpPr>
        <p:spPr>
          <a:xfrm>
            <a:off x="8940338"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582930" y="157861"/>
            <a:ext cx="8250673" cy="646331"/>
          </a:xfrm>
          <a:prstGeom prst="rect">
            <a:avLst/>
          </a:prstGeom>
          <a:noFill/>
        </p:spPr>
        <p:txBody>
          <a:bodyPr wrap="square" rtlCol="0">
            <a:spAutoFit/>
          </a:bodyPr>
          <a:lstStyle/>
          <a:p>
            <a:r>
              <a:rPr lang="en-US" sz="3600" dirty="0"/>
              <a:t>Disjunctions V</a:t>
            </a:r>
            <a:r>
              <a:rPr lang="en-US" sz="3600" baseline="30000" dirty="0"/>
              <a:t>.8</a:t>
            </a:r>
            <a:r>
              <a:rPr lang="en-US" sz="3600" dirty="0"/>
              <a:t> from PC to DC</a:t>
            </a:r>
          </a:p>
        </p:txBody>
      </p:sp>
      <p:grpSp>
        <p:nvGrpSpPr>
          <p:cNvPr id="7" name="Group 6">
            <a:extLst>
              <a:ext uri="{FF2B5EF4-FFF2-40B4-BE49-F238E27FC236}">
                <a16:creationId xmlns:a16="http://schemas.microsoft.com/office/drawing/2014/main" id="{411897EC-DE4D-4640-ABCC-34F1BA8DFE64}"/>
              </a:ext>
            </a:extLst>
          </p:cNvPr>
          <p:cNvGrpSpPr/>
          <p:nvPr/>
        </p:nvGrpSpPr>
        <p:grpSpPr>
          <a:xfrm>
            <a:off x="3421681" y="773531"/>
            <a:ext cx="5695787" cy="5673258"/>
            <a:chOff x="3421681" y="773531"/>
            <a:chExt cx="5695787" cy="5673258"/>
          </a:xfrm>
        </p:grpSpPr>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74775"/>
              <a:ext cx="301686" cy="369332"/>
            </a:xfrm>
            <a:prstGeom prst="rect">
              <a:avLst/>
            </a:prstGeom>
            <a:noFill/>
          </p:spPr>
          <p:txBody>
            <a:bodyPr wrap="none" rtlCol="0">
              <a:spAutoFit/>
            </a:bodyPr>
            <a:lstStyle/>
            <a:p>
              <a:r>
                <a:rPr lang="en-US" dirty="0"/>
                <a:t>1</a:t>
              </a:r>
            </a:p>
          </p:txBody>
        </p:sp>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21681" y="4369154"/>
              <a:ext cx="362600" cy="369332"/>
            </a:xfrm>
            <a:prstGeom prst="rect">
              <a:avLst/>
            </a:prstGeom>
            <a:noFill/>
          </p:spPr>
          <p:txBody>
            <a:bodyPr wrap="none" rtlCol="0">
              <a:spAutoFit/>
            </a:bodyPr>
            <a:lstStyle/>
            <a:p>
              <a:r>
                <a:rPr lang="en-US" dirty="0"/>
                <a:t>x</a:t>
              </a:r>
              <a:r>
                <a:rPr lang="en-US" baseline="-25000" dirty="0"/>
                <a:t>2</a:t>
              </a:r>
            </a:p>
          </p:txBody>
        </p:sp>
        <p:grpSp>
          <p:nvGrpSpPr>
            <p:cNvPr id="2" name="Group 1">
              <a:extLst>
                <a:ext uri="{FF2B5EF4-FFF2-40B4-BE49-F238E27FC236}">
                  <a16:creationId xmlns:a16="http://schemas.microsoft.com/office/drawing/2014/main" id="{6F821972-2A20-440A-B020-01825A2C7594}"/>
                </a:ext>
              </a:extLst>
            </p:cNvPr>
            <p:cNvGrpSpPr/>
            <p:nvPr/>
          </p:nvGrpSpPr>
          <p:grpSpPr>
            <a:xfrm>
              <a:off x="3684970" y="1142863"/>
              <a:ext cx="5056904" cy="5303926"/>
              <a:chOff x="3705809" y="1147048"/>
              <a:chExt cx="5056904" cy="5303926"/>
            </a:xfrm>
          </p:grpSpPr>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24926"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997905"/>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833835"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362179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54479"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343498" y="6081642"/>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cxnSp>
          <p:nvCxnSpPr>
            <p:cNvPr id="8" name="Straight Connector 7">
              <a:extLst>
                <a:ext uri="{FF2B5EF4-FFF2-40B4-BE49-F238E27FC236}">
                  <a16:creationId xmlns:a16="http://schemas.microsoft.com/office/drawing/2014/main" id="{792BE95C-AA4A-4B09-AA5B-4A04B5F7BA98}"/>
                </a:ext>
              </a:extLst>
            </p:cNvPr>
            <p:cNvCxnSpPr/>
            <p:nvPr/>
          </p:nvCxnSpPr>
          <p:spPr>
            <a:xfrm>
              <a:off x="4059100" y="4471282"/>
              <a:ext cx="0" cy="140778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AB8F67-5BEA-4435-8D4D-91EA6124381A}"/>
                </a:ext>
              </a:extLst>
            </p:cNvPr>
            <p:cNvCxnSpPr/>
            <p:nvPr/>
          </p:nvCxnSpPr>
          <p:spPr>
            <a:xfrm>
              <a:off x="4059100" y="5850686"/>
              <a:ext cx="134043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8B9A2E-AD43-463B-90FE-76867A58106A}"/>
                </a:ext>
              </a:extLst>
            </p:cNvPr>
            <p:cNvCxnSpPr/>
            <p:nvPr/>
          </p:nvCxnSpPr>
          <p:spPr>
            <a:xfrm>
              <a:off x="4059100" y="4471282"/>
              <a:ext cx="1351100" cy="1379404"/>
            </a:xfrm>
            <a:prstGeom prst="line">
              <a:avLst/>
            </a:prstGeom>
            <a:ln w="1270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18F3D2-C3DC-42C9-AB1E-7D4AF0E59118}"/>
                </a:ext>
              </a:extLst>
            </p:cNvPr>
            <p:cNvCxnSpPr>
              <a:endCxn id="99" idx="7"/>
            </p:cNvCxnSpPr>
            <p:nvPr/>
          </p:nvCxnSpPr>
          <p:spPr>
            <a:xfrm>
              <a:off x="4038257" y="4485892"/>
              <a:ext cx="440051" cy="927353"/>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DD0FB1-4723-46FB-97B6-AB3D0989307A}"/>
                </a:ext>
              </a:extLst>
            </p:cNvPr>
            <p:cNvCxnSpPr>
              <a:stCxn id="99" idx="7"/>
            </p:cNvCxnSpPr>
            <p:nvPr/>
          </p:nvCxnSpPr>
          <p:spPr>
            <a:xfrm>
              <a:off x="4478308" y="5413245"/>
              <a:ext cx="900239" cy="405683"/>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E75D39B-12FF-4564-906F-0F81E03940BB}"/>
                </a:ext>
              </a:extLst>
            </p:cNvPr>
            <p:cNvCxnSpPr/>
            <p:nvPr/>
          </p:nvCxnSpPr>
          <p:spPr>
            <a:xfrm>
              <a:off x="7019218" y="116158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761392E-099A-4B6C-B2A2-E2B7FB4B8747}"/>
                </a:ext>
              </a:extLst>
            </p:cNvPr>
            <p:cNvCxnSpPr/>
            <p:nvPr/>
          </p:nvCxnSpPr>
          <p:spPr>
            <a:xfrm>
              <a:off x="3712674" y="2804647"/>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E67F0F-08F0-4933-A059-A65A5BD8BF2F}"/>
                </a:ext>
              </a:extLst>
            </p:cNvPr>
            <p:cNvCxnSpPr>
              <a:cxnSpLocks/>
            </p:cNvCxnSpPr>
            <p:nvPr/>
          </p:nvCxnSpPr>
          <p:spPr>
            <a:xfrm>
              <a:off x="5378547" y="4467959"/>
              <a:ext cx="825540" cy="179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FB56754-22FC-4D19-A38B-4892280FD320}"/>
                </a:ext>
              </a:extLst>
            </p:cNvPr>
            <p:cNvCxnSpPr>
              <a:cxnSpLocks/>
            </p:cNvCxnSpPr>
            <p:nvPr/>
          </p:nvCxnSpPr>
          <p:spPr>
            <a:xfrm>
              <a:off x="7792432" y="4478901"/>
              <a:ext cx="946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DA712F-7851-478A-AE7B-4A673F670AFB}"/>
                </a:ext>
              </a:extLst>
            </p:cNvPr>
            <p:cNvCxnSpPr/>
            <p:nvPr/>
          </p:nvCxnSpPr>
          <p:spPr>
            <a:xfrm>
              <a:off x="6204087" y="4485892"/>
              <a:ext cx="815131" cy="168617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6EBBE0-1D11-4F36-ACF3-1685F95F293E}"/>
                </a:ext>
              </a:extLst>
            </p:cNvPr>
            <p:cNvCxnSpPr/>
            <p:nvPr/>
          </p:nvCxnSpPr>
          <p:spPr>
            <a:xfrm flipV="1">
              <a:off x="7019218" y="4485892"/>
              <a:ext cx="818933" cy="17000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365D5A-0A5A-4192-AF71-5DA4E71753CC}"/>
                </a:ext>
              </a:extLst>
            </p:cNvPr>
            <p:cNvCxnSpPr>
              <a:cxnSpLocks/>
            </p:cNvCxnSpPr>
            <p:nvPr/>
          </p:nvCxnSpPr>
          <p:spPr>
            <a:xfrm flipH="1" flipV="1">
              <a:off x="5378547" y="3617611"/>
              <a:ext cx="20983" cy="8503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9F6B91-EDB6-4459-B24F-AB8C2755DDDC}"/>
                </a:ext>
              </a:extLst>
            </p:cNvPr>
            <p:cNvCxnSpPr>
              <a:cxnSpLocks/>
            </p:cNvCxnSpPr>
            <p:nvPr/>
          </p:nvCxnSpPr>
          <p:spPr>
            <a:xfrm flipV="1">
              <a:off x="5378547" y="1156715"/>
              <a:ext cx="0" cy="8370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91AF175-642A-461E-A0E6-EAF272BA8605}"/>
                </a:ext>
              </a:extLst>
            </p:cNvPr>
            <p:cNvCxnSpPr/>
            <p:nvPr/>
          </p:nvCxnSpPr>
          <p:spPr>
            <a:xfrm flipH="1">
              <a:off x="3719661" y="1993720"/>
              <a:ext cx="1658886" cy="8109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35BFC-9177-4D0C-9DE8-593352B1834C}"/>
                </a:ext>
              </a:extLst>
            </p:cNvPr>
            <p:cNvCxnSpPr/>
            <p:nvPr/>
          </p:nvCxnSpPr>
          <p:spPr>
            <a:xfrm>
              <a:off x="3712674" y="2804647"/>
              <a:ext cx="1665873" cy="81296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26E0F20-58DE-47C6-9935-994C11E504D4}"/>
                </a:ext>
              </a:extLst>
            </p:cNvPr>
            <p:cNvCxnSpPr/>
            <p:nvPr/>
          </p:nvCxnSpPr>
          <p:spPr>
            <a:xfrm>
              <a:off x="3691835" y="2657849"/>
              <a:ext cx="5029200" cy="0"/>
            </a:xfrm>
            <a:prstGeom prst="line">
              <a:avLst/>
            </a:prstGeom>
            <a:ln>
              <a:solidFill>
                <a:srgbClr val="A87B6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8424D1B-2135-4720-8AE1-366057DCA1B6}"/>
                </a:ext>
              </a:extLst>
            </p:cNvPr>
            <p:cNvCxnSpPr/>
            <p:nvPr/>
          </p:nvCxnSpPr>
          <p:spPr>
            <a:xfrm>
              <a:off x="3710011" y="2961251"/>
              <a:ext cx="5029200" cy="0"/>
            </a:xfrm>
            <a:prstGeom prst="line">
              <a:avLst/>
            </a:prstGeom>
            <a:ln>
              <a:solidFill>
                <a:srgbClr val="A87B60"/>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5C2E649-23AD-4FCF-AF35-2707EE232301}"/>
                </a:ext>
              </a:extLst>
            </p:cNvPr>
            <p:cNvCxnSpPr/>
            <p:nvPr/>
          </p:nvCxnSpPr>
          <p:spPr>
            <a:xfrm>
              <a:off x="4474298" y="1142798"/>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B788CE-E5BB-4FD4-AA9F-5A0B6D74781A}"/>
                </a:ext>
              </a:extLst>
            </p:cNvPr>
            <p:cNvCxnSpPr/>
            <p:nvPr/>
          </p:nvCxnSpPr>
          <p:spPr>
            <a:xfrm>
              <a:off x="3691835" y="5422634"/>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8DBFCE0-4A48-4CE5-9CD2-7D4BC42F5CE5}"/>
                </a:ext>
              </a:extLst>
            </p:cNvPr>
            <p:cNvCxnSpPr/>
            <p:nvPr/>
          </p:nvCxnSpPr>
          <p:spPr>
            <a:xfrm>
              <a:off x="3691835" y="2431346"/>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699684B-64BD-425B-8303-A4F24F268C0C}"/>
                </a:ext>
              </a:extLst>
            </p:cNvPr>
            <p:cNvCxnSpPr/>
            <p:nvPr/>
          </p:nvCxnSpPr>
          <p:spPr>
            <a:xfrm>
              <a:off x="3684844" y="3179365"/>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A2C6A7A-BE47-4E88-8B2D-AFA5510F5E8C}"/>
                </a:ext>
              </a:extLst>
            </p:cNvPr>
            <p:cNvCxnSpPr/>
            <p:nvPr/>
          </p:nvCxnSpPr>
          <p:spPr>
            <a:xfrm>
              <a:off x="6658491" y="1153193"/>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C5283E8-70D4-4304-800C-EDFD43970AF6}"/>
                </a:ext>
              </a:extLst>
            </p:cNvPr>
            <p:cNvCxnSpPr/>
            <p:nvPr/>
          </p:nvCxnSpPr>
          <p:spPr>
            <a:xfrm>
              <a:off x="7398121" y="1137813"/>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13A2F89-E5F5-4447-9112-626AE69BE57C}"/>
                </a:ext>
              </a:extLst>
            </p:cNvPr>
            <p:cNvCxnSpPr/>
            <p:nvPr/>
          </p:nvCxnSpPr>
          <p:spPr>
            <a:xfrm>
              <a:off x="6852836" y="1146202"/>
              <a:ext cx="0" cy="5029200"/>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FC6DF8D-A227-4518-84F8-4BD54C299432}"/>
                </a:ext>
              </a:extLst>
            </p:cNvPr>
            <p:cNvCxnSpPr/>
            <p:nvPr/>
          </p:nvCxnSpPr>
          <p:spPr>
            <a:xfrm>
              <a:off x="7173016" y="1147600"/>
              <a:ext cx="0" cy="5029200"/>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3780F9-FC23-424F-9B50-402925BFD4FB}"/>
                </a:ext>
              </a:extLst>
            </p:cNvPr>
            <p:cNvCxnSpPr/>
            <p:nvPr/>
          </p:nvCxnSpPr>
          <p:spPr>
            <a:xfrm>
              <a:off x="5378547" y="2961251"/>
              <a:ext cx="147428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C182624-6156-4D48-967F-5A1EC862173A}"/>
                </a:ext>
              </a:extLst>
            </p:cNvPr>
            <p:cNvCxnSpPr/>
            <p:nvPr/>
          </p:nvCxnSpPr>
          <p:spPr>
            <a:xfrm>
              <a:off x="5371556" y="2669034"/>
              <a:ext cx="147428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3AD8611-3CBC-4F04-8B17-03BF1CE02860}"/>
                </a:ext>
              </a:extLst>
            </p:cNvPr>
            <p:cNvCxnSpPr/>
            <p:nvPr/>
          </p:nvCxnSpPr>
          <p:spPr>
            <a:xfrm>
              <a:off x="7176589" y="2670432"/>
              <a:ext cx="147428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0EBBCC-8E98-4054-9DC2-C1A2188DD770}"/>
                </a:ext>
              </a:extLst>
            </p:cNvPr>
            <p:cNvCxnSpPr/>
            <p:nvPr/>
          </p:nvCxnSpPr>
          <p:spPr>
            <a:xfrm>
              <a:off x="7169598" y="2965445"/>
              <a:ext cx="147428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AF4CEE-C129-4367-8B19-F8E56EDFCBB8}"/>
                </a:ext>
              </a:extLst>
            </p:cNvPr>
            <p:cNvCxnSpPr/>
            <p:nvPr/>
          </p:nvCxnSpPr>
          <p:spPr>
            <a:xfrm>
              <a:off x="7173016" y="2961251"/>
              <a:ext cx="0" cy="15176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E06E5A1-6969-41FA-AB0A-E0B8C1202CE5}"/>
                </a:ext>
              </a:extLst>
            </p:cNvPr>
            <p:cNvCxnSpPr/>
            <p:nvPr/>
          </p:nvCxnSpPr>
          <p:spPr>
            <a:xfrm>
              <a:off x="6855632" y="2954260"/>
              <a:ext cx="0" cy="15176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3ECF81D-9B3C-4A7F-B3DB-A083F32FED91}"/>
                </a:ext>
              </a:extLst>
            </p:cNvPr>
            <p:cNvCxnSpPr/>
            <p:nvPr/>
          </p:nvCxnSpPr>
          <p:spPr>
            <a:xfrm>
              <a:off x="6848641" y="1143634"/>
              <a:ext cx="0" cy="15176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61EA5F9-8FBE-4482-9F0E-8854BF6D5BCD}"/>
                </a:ext>
              </a:extLst>
            </p:cNvPr>
            <p:cNvCxnSpPr/>
            <p:nvPr/>
          </p:nvCxnSpPr>
          <p:spPr>
            <a:xfrm>
              <a:off x="7177210" y="1145032"/>
              <a:ext cx="0" cy="15176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608C2F-0CCE-49D4-AE4F-279B97506517}"/>
                </a:ext>
              </a:extLst>
            </p:cNvPr>
            <p:cNvCxnSpPr/>
            <p:nvPr/>
          </p:nvCxnSpPr>
          <p:spPr>
            <a:xfrm flipV="1">
              <a:off x="6204087" y="2431346"/>
              <a:ext cx="454404" cy="237688"/>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F4A8573-8B55-4701-8F04-841FFAC79C8B}"/>
                </a:ext>
              </a:extLst>
            </p:cNvPr>
            <p:cNvCxnSpPr>
              <a:cxnSpLocks/>
            </p:cNvCxnSpPr>
            <p:nvPr/>
          </p:nvCxnSpPr>
          <p:spPr>
            <a:xfrm flipV="1">
              <a:off x="6658491" y="1993720"/>
              <a:ext cx="194345" cy="43762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2084F45-4A47-4B13-A2F5-244824FB6059}"/>
                </a:ext>
              </a:extLst>
            </p:cNvPr>
            <p:cNvCxnSpPr>
              <a:cxnSpLocks/>
            </p:cNvCxnSpPr>
            <p:nvPr/>
          </p:nvCxnSpPr>
          <p:spPr>
            <a:xfrm flipH="1" flipV="1">
              <a:off x="7176589" y="1993720"/>
              <a:ext cx="221532" cy="43762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597A417-0CD0-47DE-BC6F-3A6C602C3DB5}"/>
                </a:ext>
              </a:extLst>
            </p:cNvPr>
            <p:cNvCxnSpPr>
              <a:cxnSpLocks/>
            </p:cNvCxnSpPr>
            <p:nvPr/>
          </p:nvCxnSpPr>
          <p:spPr>
            <a:xfrm flipH="1" flipV="1">
              <a:off x="7398121" y="2431346"/>
              <a:ext cx="440030" cy="226503"/>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7F6B2CA-A3EA-4C11-9973-58D79F94AB22}"/>
                </a:ext>
              </a:extLst>
            </p:cNvPr>
            <p:cNvCxnSpPr>
              <a:cxnSpLocks/>
            </p:cNvCxnSpPr>
            <p:nvPr/>
          </p:nvCxnSpPr>
          <p:spPr>
            <a:xfrm flipH="1">
              <a:off x="7398121" y="2954260"/>
              <a:ext cx="414875" cy="225105"/>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673444F-F3CC-4D92-ACA5-13DCF80EBD28}"/>
                </a:ext>
              </a:extLst>
            </p:cNvPr>
            <p:cNvCxnSpPr>
              <a:cxnSpLocks/>
            </p:cNvCxnSpPr>
            <p:nvPr/>
          </p:nvCxnSpPr>
          <p:spPr>
            <a:xfrm flipH="1">
              <a:off x="7176589" y="3179365"/>
              <a:ext cx="221532" cy="43824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F6FD230-8310-44BD-8713-4D215BDC0BFD}"/>
                </a:ext>
              </a:extLst>
            </p:cNvPr>
            <p:cNvCxnSpPr>
              <a:cxnSpLocks/>
            </p:cNvCxnSpPr>
            <p:nvPr/>
          </p:nvCxnSpPr>
          <p:spPr>
            <a:xfrm>
              <a:off x="6658491" y="3179365"/>
              <a:ext cx="194345" cy="43824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B764B8-6AB0-4AAF-8161-25840FB0F79C}"/>
                </a:ext>
              </a:extLst>
            </p:cNvPr>
            <p:cNvCxnSpPr>
              <a:cxnSpLocks/>
            </p:cNvCxnSpPr>
            <p:nvPr/>
          </p:nvCxnSpPr>
          <p:spPr>
            <a:xfrm>
              <a:off x="6204087" y="2961251"/>
              <a:ext cx="454404" cy="218114"/>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C498795-9159-4D99-8416-029E878CE51B}"/>
                </a:ext>
              </a:extLst>
            </p:cNvPr>
            <p:cNvCxnSpPr>
              <a:cxnSpLocks/>
            </p:cNvCxnSpPr>
            <p:nvPr/>
          </p:nvCxnSpPr>
          <p:spPr>
            <a:xfrm flipH="1">
              <a:off x="5378547" y="2987816"/>
              <a:ext cx="825540" cy="6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3AF8DF7-BDEB-4166-9FFB-86E0965AA042}"/>
                </a:ext>
              </a:extLst>
            </p:cNvPr>
            <p:cNvCxnSpPr>
              <a:cxnSpLocks/>
            </p:cNvCxnSpPr>
            <p:nvPr/>
          </p:nvCxnSpPr>
          <p:spPr>
            <a:xfrm flipH="1">
              <a:off x="5371556" y="2636876"/>
              <a:ext cx="825540" cy="6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F8CA0B8-5488-4E73-A93C-695C0FCD668E}"/>
                </a:ext>
              </a:extLst>
            </p:cNvPr>
            <p:cNvCxnSpPr>
              <a:cxnSpLocks/>
            </p:cNvCxnSpPr>
            <p:nvPr/>
          </p:nvCxnSpPr>
          <p:spPr>
            <a:xfrm flipH="1">
              <a:off x="7830931" y="2638274"/>
              <a:ext cx="825540" cy="6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F6B251F-5CB7-48EC-805B-46ABD922A7DB}"/>
                </a:ext>
              </a:extLst>
            </p:cNvPr>
            <p:cNvCxnSpPr>
              <a:cxnSpLocks/>
            </p:cNvCxnSpPr>
            <p:nvPr/>
          </p:nvCxnSpPr>
          <p:spPr>
            <a:xfrm flipH="1">
              <a:off x="7815551" y="2975232"/>
              <a:ext cx="825540" cy="6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7D90F2E-5977-49BC-BE9A-BC6E0D33C71F}"/>
                </a:ext>
              </a:extLst>
            </p:cNvPr>
            <p:cNvCxnSpPr>
              <a:cxnSpLocks/>
            </p:cNvCxnSpPr>
            <p:nvPr/>
          </p:nvCxnSpPr>
          <p:spPr>
            <a:xfrm flipV="1">
              <a:off x="7194765" y="3617611"/>
              <a:ext cx="0" cy="86129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51D4E7B-25D7-4F42-AF63-3755C65B9DA9}"/>
                </a:ext>
              </a:extLst>
            </p:cNvPr>
            <p:cNvCxnSpPr>
              <a:cxnSpLocks/>
            </p:cNvCxnSpPr>
            <p:nvPr/>
          </p:nvCxnSpPr>
          <p:spPr>
            <a:xfrm flipV="1">
              <a:off x="6827047" y="3602231"/>
              <a:ext cx="0" cy="86129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608E97B-12F7-4C6A-94B3-299E30C4D620}"/>
                </a:ext>
              </a:extLst>
            </p:cNvPr>
            <p:cNvCxnSpPr>
              <a:cxnSpLocks/>
            </p:cNvCxnSpPr>
            <p:nvPr/>
          </p:nvCxnSpPr>
          <p:spPr>
            <a:xfrm flipV="1">
              <a:off x="6828445" y="1145652"/>
              <a:ext cx="0" cy="86129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08549FB-4765-4700-8BCA-B5236216E02F}"/>
                </a:ext>
              </a:extLst>
            </p:cNvPr>
            <p:cNvCxnSpPr>
              <a:cxnSpLocks/>
            </p:cNvCxnSpPr>
            <p:nvPr/>
          </p:nvCxnSpPr>
          <p:spPr>
            <a:xfrm flipV="1">
              <a:off x="7207348" y="1138661"/>
              <a:ext cx="0" cy="86129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DC81936-8144-43D2-9F24-42526E705F10}"/>
                </a:ext>
              </a:extLst>
            </p:cNvPr>
            <p:cNvCxnSpPr/>
            <p:nvPr/>
          </p:nvCxnSpPr>
          <p:spPr>
            <a:xfrm flipV="1">
              <a:off x="6204087" y="1993720"/>
              <a:ext cx="641758" cy="643156"/>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799111B-288F-4BEE-A605-021A6AD481E9}"/>
                </a:ext>
              </a:extLst>
            </p:cNvPr>
            <p:cNvCxnSpPr>
              <a:cxnSpLocks/>
            </p:cNvCxnSpPr>
            <p:nvPr/>
          </p:nvCxnSpPr>
          <p:spPr>
            <a:xfrm flipH="1" flipV="1">
              <a:off x="7176589" y="1993720"/>
              <a:ext cx="636407" cy="675314"/>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8DB0705-2F2B-4EA3-9EE8-45A3E709E0C3}"/>
                </a:ext>
              </a:extLst>
            </p:cNvPr>
            <p:cNvCxnSpPr>
              <a:cxnSpLocks/>
            </p:cNvCxnSpPr>
            <p:nvPr/>
          </p:nvCxnSpPr>
          <p:spPr>
            <a:xfrm flipH="1">
              <a:off x="7194765" y="2975232"/>
              <a:ext cx="618231" cy="642379"/>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DD186A0-1F79-42BC-9EB3-212604E04295}"/>
                </a:ext>
              </a:extLst>
            </p:cNvPr>
            <p:cNvCxnSpPr>
              <a:cxnSpLocks/>
            </p:cNvCxnSpPr>
            <p:nvPr/>
          </p:nvCxnSpPr>
          <p:spPr>
            <a:xfrm>
              <a:off x="6204087" y="2975232"/>
              <a:ext cx="622960" cy="642379"/>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48C924B-2263-4D29-A962-4B411C761272}"/>
                </a:ext>
              </a:extLst>
            </p:cNvPr>
            <p:cNvCxnSpPr>
              <a:cxnSpLocks/>
            </p:cNvCxnSpPr>
            <p:nvPr/>
          </p:nvCxnSpPr>
          <p:spPr>
            <a:xfrm>
              <a:off x="5378547" y="3008788"/>
              <a:ext cx="825540" cy="0"/>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1BA9F3B-AA90-40E1-AE74-345DC55F0A3A}"/>
                </a:ext>
              </a:extLst>
            </p:cNvPr>
            <p:cNvCxnSpPr>
              <a:cxnSpLocks/>
            </p:cNvCxnSpPr>
            <p:nvPr/>
          </p:nvCxnSpPr>
          <p:spPr>
            <a:xfrm>
              <a:off x="5388334" y="2607514"/>
              <a:ext cx="825540" cy="0"/>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8A7831-CA1B-462D-81FB-60B4EB26A14C}"/>
                </a:ext>
              </a:extLst>
            </p:cNvPr>
            <p:cNvCxnSpPr>
              <a:cxnSpLocks/>
            </p:cNvCxnSpPr>
            <p:nvPr/>
          </p:nvCxnSpPr>
          <p:spPr>
            <a:xfrm>
              <a:off x="7814153" y="2608912"/>
              <a:ext cx="825540" cy="0"/>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0D263B4-AA41-40B8-AAAE-24712898F7AF}"/>
                </a:ext>
              </a:extLst>
            </p:cNvPr>
            <p:cNvCxnSpPr>
              <a:cxnSpLocks/>
            </p:cNvCxnSpPr>
            <p:nvPr/>
          </p:nvCxnSpPr>
          <p:spPr>
            <a:xfrm>
              <a:off x="7798773" y="3012982"/>
              <a:ext cx="825540" cy="0"/>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9A1F323-4196-4C55-9CCF-09DE5FC2C7D4}"/>
                </a:ext>
              </a:extLst>
            </p:cNvPr>
            <p:cNvCxnSpPr>
              <a:cxnSpLocks/>
            </p:cNvCxnSpPr>
            <p:nvPr/>
          </p:nvCxnSpPr>
          <p:spPr>
            <a:xfrm flipV="1">
              <a:off x="7235312" y="1159572"/>
              <a:ext cx="0" cy="834148"/>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69F6111-F4C0-4C63-919E-2A29FF385C30}"/>
                </a:ext>
              </a:extLst>
            </p:cNvPr>
            <p:cNvCxnSpPr>
              <a:cxnSpLocks/>
            </p:cNvCxnSpPr>
            <p:nvPr/>
          </p:nvCxnSpPr>
          <p:spPr>
            <a:xfrm flipV="1">
              <a:off x="6800482" y="1144192"/>
              <a:ext cx="0" cy="834148"/>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C83E3F5-54C8-499A-B6B3-0AA760D84B62}"/>
                </a:ext>
              </a:extLst>
            </p:cNvPr>
            <p:cNvCxnSpPr>
              <a:cxnSpLocks/>
            </p:cNvCxnSpPr>
            <p:nvPr/>
          </p:nvCxnSpPr>
          <p:spPr>
            <a:xfrm flipV="1">
              <a:off x="6801880" y="3620345"/>
              <a:ext cx="0" cy="834148"/>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6825296-79C5-480A-9E55-9273DB797FA0}"/>
                </a:ext>
              </a:extLst>
            </p:cNvPr>
            <p:cNvCxnSpPr>
              <a:cxnSpLocks/>
            </p:cNvCxnSpPr>
            <p:nvPr/>
          </p:nvCxnSpPr>
          <p:spPr>
            <a:xfrm flipV="1">
              <a:off x="7231117" y="3604965"/>
              <a:ext cx="0" cy="834148"/>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CF6F3CA8-E584-4F75-9274-4FCC2A89D9C9}"/>
                </a:ext>
              </a:extLst>
            </p:cNvPr>
            <p:cNvSpPr/>
            <p:nvPr/>
          </p:nvSpPr>
          <p:spPr>
            <a:xfrm>
              <a:off x="5399530" y="1137813"/>
              <a:ext cx="813327" cy="848088"/>
            </a:xfrm>
            <a:prstGeom prst="rect">
              <a:avLst/>
            </a:prstGeom>
            <a:solidFill>
              <a:schemeClr val="accent3">
                <a:lumMod val="60000"/>
                <a:lumOff val="40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06870F1-90D3-43D8-AC64-FB8536AC26CF}"/>
                </a:ext>
              </a:extLst>
            </p:cNvPr>
            <p:cNvSpPr/>
            <p:nvPr/>
          </p:nvSpPr>
          <p:spPr>
            <a:xfrm>
              <a:off x="7792432" y="1159572"/>
              <a:ext cx="949442" cy="840377"/>
            </a:xfrm>
            <a:prstGeom prst="rect">
              <a:avLst/>
            </a:prstGeom>
            <a:solidFill>
              <a:schemeClr val="accent3">
                <a:lumMod val="60000"/>
                <a:lumOff val="40000"/>
                <a:alpha val="32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A4EA819-0A71-4590-92AE-AFABBB72E032}"/>
                </a:ext>
              </a:extLst>
            </p:cNvPr>
            <p:cNvSpPr/>
            <p:nvPr/>
          </p:nvSpPr>
          <p:spPr>
            <a:xfrm>
              <a:off x="5386654" y="3616343"/>
              <a:ext cx="813240" cy="847173"/>
            </a:xfrm>
            <a:prstGeom prst="rect">
              <a:avLst/>
            </a:prstGeom>
            <a:solidFill>
              <a:schemeClr val="accent3">
                <a:lumMod val="60000"/>
                <a:lumOff val="40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C5D00446-C2E8-4194-8734-66A3C2E3833D}"/>
                </a:ext>
              </a:extLst>
            </p:cNvPr>
            <p:cNvSpPr/>
            <p:nvPr/>
          </p:nvSpPr>
          <p:spPr>
            <a:xfrm>
              <a:off x="7804986" y="3622681"/>
              <a:ext cx="927360" cy="842979"/>
            </a:xfrm>
            <a:prstGeom prst="rect">
              <a:avLst/>
            </a:prstGeom>
            <a:solidFill>
              <a:schemeClr val="accent3">
                <a:lumMod val="60000"/>
                <a:lumOff val="40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a:extLst>
              <a:ext uri="{FF2B5EF4-FFF2-40B4-BE49-F238E27FC236}">
                <a16:creationId xmlns:a16="http://schemas.microsoft.com/office/drawing/2014/main" id="{3B186D70-953B-41D1-BE92-386CB4A5F759}"/>
              </a:ext>
            </a:extLst>
          </p:cNvPr>
          <p:cNvSpPr txBox="1"/>
          <p:nvPr/>
        </p:nvSpPr>
        <p:spPr>
          <a:xfrm>
            <a:off x="159026" y="936430"/>
            <a:ext cx="3190391" cy="5355312"/>
          </a:xfrm>
          <a:prstGeom prst="rect">
            <a:avLst/>
          </a:prstGeom>
          <a:noFill/>
          <a:ln>
            <a:solidFill>
              <a:schemeClr val="tx1"/>
            </a:solidFill>
          </a:ln>
        </p:spPr>
        <p:txBody>
          <a:bodyPr wrap="square" rtlCol="0">
            <a:spAutoFit/>
          </a:bodyPr>
          <a:lstStyle/>
          <a:p>
            <a:r>
              <a:rPr lang="en-US" dirty="0"/>
              <a:t>Preference Logic </a:t>
            </a:r>
            <a:r>
              <a:rPr lang="cs-CZ" dirty="0"/>
              <a:t>PC </a:t>
            </a:r>
            <a:r>
              <a:rPr lang="en-US" dirty="0">
                <a:sym typeface="Wingdings" panose="05000000000000000000" pitchFamily="2" charset="2"/>
              </a:rPr>
              <a:t> DC</a:t>
            </a:r>
          </a:p>
          <a:p>
            <a:endParaRPr lang="en-US" dirty="0"/>
          </a:p>
          <a:p>
            <a:r>
              <a:rPr lang="en-US" dirty="0"/>
              <a:t>Contour lines </a:t>
            </a:r>
            <a:r>
              <a:rPr lang="en-US" dirty="0">
                <a:solidFill>
                  <a:srgbClr val="A87B60"/>
                </a:solidFill>
              </a:rPr>
              <a:t>V</a:t>
            </a:r>
            <a:r>
              <a:rPr lang="en-US" baseline="-25000" dirty="0">
                <a:solidFill>
                  <a:srgbClr val="A87B60"/>
                </a:solidFill>
              </a:rPr>
              <a:t>L</a:t>
            </a:r>
            <a:r>
              <a:rPr lang="en-US" dirty="0"/>
              <a:t>,</a:t>
            </a:r>
            <a:r>
              <a:rPr lang="en-US" dirty="0">
                <a:solidFill>
                  <a:srgbClr val="A87B60"/>
                </a:solidFill>
              </a:rPr>
              <a:t> </a:t>
            </a:r>
            <a:r>
              <a:rPr lang="en-US" dirty="0">
                <a:solidFill>
                  <a:srgbClr val="FFC000"/>
                </a:solidFill>
              </a:rPr>
              <a:t>V</a:t>
            </a:r>
            <a:r>
              <a:rPr lang="en-US" baseline="-25000" dirty="0">
                <a:solidFill>
                  <a:srgbClr val="FFC000"/>
                </a:solidFill>
              </a:rPr>
              <a:t>G</a:t>
            </a:r>
            <a:r>
              <a:rPr lang="en-US" dirty="0"/>
              <a:t> and </a:t>
            </a:r>
            <a:r>
              <a:rPr lang="en-US" dirty="0">
                <a:solidFill>
                  <a:srgbClr val="00B050"/>
                </a:solidFill>
              </a:rPr>
              <a:t>V</a:t>
            </a:r>
            <a:r>
              <a:rPr lang="en-US" baseline="-25000" dirty="0">
                <a:solidFill>
                  <a:srgbClr val="00B050"/>
                </a:solidFill>
              </a:rPr>
              <a:t>P</a:t>
            </a:r>
            <a:r>
              <a:rPr lang="en-US" dirty="0"/>
              <a:t> at </a:t>
            </a:r>
          </a:p>
          <a:p>
            <a:r>
              <a:rPr lang="en-US" dirty="0"/>
              <a:t>z = 0.8 in PC </a:t>
            </a:r>
            <a:r>
              <a:rPr lang="en-US" dirty="0">
                <a:sym typeface="Wingdings" panose="05000000000000000000" pitchFamily="2" charset="2"/>
              </a:rPr>
              <a:t> DC</a:t>
            </a:r>
            <a:r>
              <a:rPr lang="en-US" dirty="0"/>
              <a:t> </a:t>
            </a:r>
          </a:p>
          <a:p>
            <a:endParaRPr lang="en-US" dirty="0"/>
          </a:p>
          <a:p>
            <a:r>
              <a:rPr lang="en-US" dirty="0"/>
              <a:t>Notice, that behavior on the diagonal is different from LMPM weighted average</a:t>
            </a:r>
            <a:endParaRPr lang="en-US" b="1" dirty="0">
              <a:sym typeface="Symbol" panose="05050102010706020507" pitchFamily="18" charset="2"/>
            </a:endParaRPr>
          </a:p>
          <a:p>
            <a:endParaRPr lang="en-US" sz="1800" dirty="0">
              <a:sym typeface="Symbol" panose="05050102010706020507" pitchFamily="18" charset="2"/>
            </a:endParaRPr>
          </a:p>
          <a:p>
            <a:r>
              <a:rPr lang="en-US" dirty="0">
                <a:sym typeface="Symbol" panose="05050102010706020507" pitchFamily="18" charset="2"/>
              </a:rPr>
              <a:t>DC represents user’s screen, this enlarges portfolio of possible aggregations</a:t>
            </a:r>
          </a:p>
          <a:p>
            <a:endParaRPr lang="en-US" dirty="0">
              <a:sym typeface="Symbol" panose="05050102010706020507" pitchFamily="18" charset="2"/>
            </a:endParaRPr>
          </a:p>
          <a:p>
            <a:r>
              <a:rPr lang="en-US" dirty="0"/>
              <a:t>   Enumeration of the diagonal </a:t>
            </a:r>
            <a:r>
              <a:rPr lang="en-US" dirty="0" err="1"/>
              <a:t>wrt</a:t>
            </a:r>
            <a:r>
              <a:rPr lang="en-US" dirty="0"/>
              <a:t>. product V</a:t>
            </a:r>
            <a:r>
              <a:rPr lang="en-US" baseline="-25000" dirty="0"/>
              <a:t>P </a:t>
            </a:r>
            <a:r>
              <a:rPr lang="en-US" dirty="0"/>
              <a:t>, 0.1 to 0.9</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Smaller domain causes unnecessary complexity – </a:t>
            </a:r>
          </a:p>
          <a:p>
            <a:r>
              <a:rPr lang="en-US" dirty="0">
                <a:sym typeface="Symbol" panose="05050102010706020507" pitchFamily="18" charset="2"/>
              </a:rPr>
              <a:t>we can zoom-in , get rid of zeros </a:t>
            </a:r>
          </a:p>
        </p:txBody>
      </p:sp>
      <p:sp>
        <p:nvSpPr>
          <p:cNvPr id="135" name="Oval 134">
            <a:extLst>
              <a:ext uri="{FF2B5EF4-FFF2-40B4-BE49-F238E27FC236}">
                <a16:creationId xmlns:a16="http://schemas.microsoft.com/office/drawing/2014/main" id="{7E496D5C-5B8A-424E-9403-43CF5AE57489}"/>
              </a:ext>
            </a:extLst>
          </p:cNvPr>
          <p:cNvSpPr/>
          <p:nvPr/>
        </p:nvSpPr>
        <p:spPr>
          <a:xfrm>
            <a:off x="176169" y="130235"/>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6EE739-6B4D-43ED-8D6B-6B8A8809DA71}"/>
              </a:ext>
            </a:extLst>
          </p:cNvPr>
          <p:cNvSpPr/>
          <p:nvPr/>
        </p:nvSpPr>
        <p:spPr>
          <a:xfrm>
            <a:off x="221888" y="4680396"/>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59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22</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sp>
        <p:nvSpPr>
          <p:cNvPr id="91" name="Oval 90">
            <a:extLst>
              <a:ext uri="{FF2B5EF4-FFF2-40B4-BE49-F238E27FC236}">
                <a16:creationId xmlns:a16="http://schemas.microsoft.com/office/drawing/2014/main" id="{711CC602-342A-4DC5-85E5-07CBE0A684D1}"/>
              </a:ext>
            </a:extLst>
          </p:cNvPr>
          <p:cNvSpPr/>
          <p:nvPr/>
        </p:nvSpPr>
        <p:spPr>
          <a:xfrm>
            <a:off x="8880032" y="15786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12" name="TextBox 111">
            <a:extLst>
              <a:ext uri="{FF2B5EF4-FFF2-40B4-BE49-F238E27FC236}">
                <a16:creationId xmlns:a16="http://schemas.microsoft.com/office/drawing/2014/main" id="{991885B1-7810-4947-9C1E-92D6B696C6BE}"/>
              </a:ext>
            </a:extLst>
          </p:cNvPr>
          <p:cNvSpPr txBox="1"/>
          <p:nvPr/>
        </p:nvSpPr>
        <p:spPr>
          <a:xfrm>
            <a:off x="582931" y="157861"/>
            <a:ext cx="8007396" cy="646331"/>
          </a:xfrm>
          <a:prstGeom prst="rect">
            <a:avLst/>
          </a:prstGeom>
          <a:noFill/>
        </p:spPr>
        <p:txBody>
          <a:bodyPr wrap="square" rtlCol="0">
            <a:spAutoFit/>
          </a:bodyPr>
          <a:lstStyle/>
          <a:p>
            <a:r>
              <a:rPr lang="en-US" sz="3600" dirty="0"/>
              <a:t>Conjunctions &amp;</a:t>
            </a:r>
            <a:r>
              <a:rPr lang="en-US" sz="3600" baseline="30000" dirty="0"/>
              <a:t>.3</a:t>
            </a:r>
            <a:r>
              <a:rPr lang="en-US" sz="3600" dirty="0"/>
              <a:t> from PC to DC  </a:t>
            </a:r>
          </a:p>
        </p:txBody>
      </p:sp>
      <p:grpSp>
        <p:nvGrpSpPr>
          <p:cNvPr id="2" name="Group 1">
            <a:extLst>
              <a:ext uri="{FF2B5EF4-FFF2-40B4-BE49-F238E27FC236}">
                <a16:creationId xmlns:a16="http://schemas.microsoft.com/office/drawing/2014/main" id="{8537E02E-24FE-4908-90BA-12803C149C45}"/>
              </a:ext>
            </a:extLst>
          </p:cNvPr>
          <p:cNvGrpSpPr/>
          <p:nvPr/>
        </p:nvGrpSpPr>
        <p:grpSpPr>
          <a:xfrm>
            <a:off x="3455237" y="773531"/>
            <a:ext cx="5662231" cy="5655070"/>
            <a:chOff x="3455237" y="773531"/>
            <a:chExt cx="5662231" cy="5655070"/>
          </a:xfrm>
        </p:grpSpPr>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grpSp>
          <p:nvGrpSpPr>
            <p:cNvPr id="7" name="Group 6">
              <a:extLst>
                <a:ext uri="{FF2B5EF4-FFF2-40B4-BE49-F238E27FC236}">
                  <a16:creationId xmlns:a16="http://schemas.microsoft.com/office/drawing/2014/main" id="{BBAC9F48-CFF3-4D58-A2AC-32B8FC3BA5F9}"/>
                </a:ext>
              </a:extLst>
            </p:cNvPr>
            <p:cNvGrpSpPr/>
            <p:nvPr/>
          </p:nvGrpSpPr>
          <p:grpSpPr>
            <a:xfrm>
              <a:off x="3716196" y="1147048"/>
              <a:ext cx="5046517" cy="5101352"/>
              <a:chOff x="3716196" y="1147048"/>
              <a:chExt cx="5046517" cy="5101352"/>
            </a:xfrm>
          </p:grpSpPr>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12534"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4848487" y="501252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4627261" y="523375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4455195" y="540581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4322460" y="55385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170065" y="568112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086494" y="579419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3983256" y="589743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3909517" y="597117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3786611" y="607441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cxnSp>
          <p:nvCxnSpPr>
            <p:cNvPr id="8" name="Straight Connector 7">
              <a:extLst>
                <a:ext uri="{FF2B5EF4-FFF2-40B4-BE49-F238E27FC236}">
                  <a16:creationId xmlns:a16="http://schemas.microsoft.com/office/drawing/2014/main" id="{3ACA6663-26DC-4ACB-B672-DC3917FCEED4}"/>
                </a:ext>
              </a:extLst>
            </p:cNvPr>
            <p:cNvCxnSpPr/>
            <p:nvPr/>
          </p:nvCxnSpPr>
          <p:spPr>
            <a:xfrm>
              <a:off x="3716196" y="4988237"/>
              <a:ext cx="11880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AACF39-1188-42F8-8BDE-287C1FC52DED}"/>
                </a:ext>
              </a:extLst>
            </p:cNvPr>
            <p:cNvCxnSpPr/>
            <p:nvPr/>
          </p:nvCxnSpPr>
          <p:spPr>
            <a:xfrm>
              <a:off x="4904228" y="4988237"/>
              <a:ext cx="0" cy="118396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124DFB-AD37-4511-B439-C3BDB2701FD2}"/>
                </a:ext>
              </a:extLst>
            </p:cNvPr>
            <p:cNvCxnSpPr/>
            <p:nvPr/>
          </p:nvCxnSpPr>
          <p:spPr>
            <a:xfrm>
              <a:off x="3705809" y="4988237"/>
              <a:ext cx="1198419" cy="119148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EFCB27-823E-4338-8526-9C6389C00750}"/>
                </a:ext>
              </a:extLst>
            </p:cNvPr>
            <p:cNvCxnSpPr>
              <a:endCxn id="94" idx="6"/>
            </p:cNvCxnSpPr>
            <p:nvPr/>
          </p:nvCxnSpPr>
          <p:spPr>
            <a:xfrm>
              <a:off x="3705809" y="4988237"/>
              <a:ext cx="795105" cy="44044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B43D34-E377-4000-B903-77DB019048A1}"/>
                </a:ext>
              </a:extLst>
            </p:cNvPr>
            <p:cNvCxnSpPr>
              <a:stCxn id="94" idx="7"/>
            </p:cNvCxnSpPr>
            <p:nvPr/>
          </p:nvCxnSpPr>
          <p:spPr>
            <a:xfrm>
              <a:off x="4494219" y="5412514"/>
              <a:ext cx="399987" cy="75968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BC28226-8B64-492A-AC7A-81F8C8564404}"/>
                </a:ext>
              </a:extLst>
            </p:cNvPr>
            <p:cNvCxnSpPr/>
            <p:nvPr/>
          </p:nvCxnSpPr>
          <p:spPr>
            <a:xfrm>
              <a:off x="6438979" y="1160184"/>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4055EA-1B68-497C-83C5-773C4DFD1104}"/>
                </a:ext>
              </a:extLst>
            </p:cNvPr>
            <p:cNvCxnSpPr/>
            <p:nvPr/>
          </p:nvCxnSpPr>
          <p:spPr>
            <a:xfrm>
              <a:off x="7019218" y="116158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3C9AE8B-BA10-4990-A958-0BA76CD04C22}"/>
                </a:ext>
              </a:extLst>
            </p:cNvPr>
            <p:cNvCxnSpPr/>
            <p:nvPr/>
          </p:nvCxnSpPr>
          <p:spPr>
            <a:xfrm>
              <a:off x="7812996" y="114979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0BB9BB-86FF-4543-8A79-84DC67CACB48}"/>
                </a:ext>
              </a:extLst>
            </p:cNvPr>
            <p:cNvCxnSpPr/>
            <p:nvPr/>
          </p:nvCxnSpPr>
          <p:spPr>
            <a:xfrm>
              <a:off x="3698826" y="222861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B20BEC-81B2-4EC0-9A3B-CBF8CD2BC773}"/>
                </a:ext>
              </a:extLst>
            </p:cNvPr>
            <p:cNvCxnSpPr/>
            <p:nvPr/>
          </p:nvCxnSpPr>
          <p:spPr>
            <a:xfrm>
              <a:off x="3712674" y="2804647"/>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D3BA157-E2AF-4D69-8F55-89E01D3614EF}"/>
                </a:ext>
              </a:extLst>
            </p:cNvPr>
            <p:cNvCxnSpPr/>
            <p:nvPr/>
          </p:nvCxnSpPr>
          <p:spPr>
            <a:xfrm>
              <a:off x="3726915" y="361761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03A4C99-DD03-48DB-92BD-8650B67C2758}"/>
                </a:ext>
              </a:extLst>
            </p:cNvPr>
            <p:cNvCxnSpPr>
              <a:cxnSpLocks/>
            </p:cNvCxnSpPr>
            <p:nvPr/>
          </p:nvCxnSpPr>
          <p:spPr>
            <a:xfrm>
              <a:off x="5378547" y="4467959"/>
              <a:ext cx="825540" cy="179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C08B1CC-13AA-4C1F-8721-B05C31DD4E5F}"/>
                </a:ext>
              </a:extLst>
            </p:cNvPr>
            <p:cNvCxnSpPr>
              <a:cxnSpLocks/>
            </p:cNvCxnSpPr>
            <p:nvPr/>
          </p:nvCxnSpPr>
          <p:spPr>
            <a:xfrm>
              <a:off x="7792432" y="4478901"/>
              <a:ext cx="946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D227B14-21A6-4124-A0EF-CB67800A3BF2}"/>
                </a:ext>
              </a:extLst>
            </p:cNvPr>
            <p:cNvCxnSpPr/>
            <p:nvPr/>
          </p:nvCxnSpPr>
          <p:spPr>
            <a:xfrm flipV="1">
              <a:off x="7019218" y="4485892"/>
              <a:ext cx="818933" cy="17000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05E5C8A-B513-4EBB-B187-3C816F478F38}"/>
                </a:ext>
              </a:extLst>
            </p:cNvPr>
            <p:cNvCxnSpPr/>
            <p:nvPr/>
          </p:nvCxnSpPr>
          <p:spPr>
            <a:xfrm>
              <a:off x="6204087" y="4485892"/>
              <a:ext cx="815131" cy="168617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0E00CC5-2E6C-425F-99AD-B936EAA1F566}"/>
                </a:ext>
              </a:extLst>
            </p:cNvPr>
            <p:cNvCxnSpPr>
              <a:cxnSpLocks/>
            </p:cNvCxnSpPr>
            <p:nvPr/>
          </p:nvCxnSpPr>
          <p:spPr>
            <a:xfrm flipV="1">
              <a:off x="5399530" y="3617611"/>
              <a:ext cx="10670" cy="8503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434941B-F7C4-4920-8494-138E83E1AE62}"/>
                </a:ext>
              </a:extLst>
            </p:cNvPr>
            <p:cNvCxnSpPr>
              <a:cxnSpLocks/>
            </p:cNvCxnSpPr>
            <p:nvPr/>
          </p:nvCxnSpPr>
          <p:spPr>
            <a:xfrm flipV="1">
              <a:off x="5395325" y="1156715"/>
              <a:ext cx="0" cy="8370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CA4C9E-1C6C-465D-961B-F6D2110418EA}"/>
                </a:ext>
              </a:extLst>
            </p:cNvPr>
            <p:cNvCxnSpPr/>
            <p:nvPr/>
          </p:nvCxnSpPr>
          <p:spPr>
            <a:xfrm flipH="1">
              <a:off x="3719661" y="1993720"/>
              <a:ext cx="1658886" cy="8109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DB64D4D-1D51-4EB1-95F5-9794BCEC7B2B}"/>
                </a:ext>
              </a:extLst>
            </p:cNvPr>
            <p:cNvCxnSpPr/>
            <p:nvPr/>
          </p:nvCxnSpPr>
          <p:spPr>
            <a:xfrm>
              <a:off x="3712674" y="2804647"/>
              <a:ext cx="1665873" cy="81296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FC4C53E-777E-4C65-9DBE-50F2E83772D1}"/>
                </a:ext>
              </a:extLst>
            </p:cNvPr>
            <p:cNvCxnSpPr/>
            <p:nvPr/>
          </p:nvCxnSpPr>
          <p:spPr>
            <a:xfrm>
              <a:off x="3712674" y="5418430"/>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E9129CC-781E-4969-AC7B-E68D8EE3E838}"/>
                </a:ext>
              </a:extLst>
            </p:cNvPr>
            <p:cNvCxnSpPr/>
            <p:nvPr/>
          </p:nvCxnSpPr>
          <p:spPr>
            <a:xfrm>
              <a:off x="4478359" y="1155372"/>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C6C6CFD-6F1D-472C-A8DF-A9D2C0F9C809}"/>
                </a:ext>
              </a:extLst>
            </p:cNvPr>
            <p:cNvCxnSpPr/>
            <p:nvPr/>
          </p:nvCxnSpPr>
          <p:spPr>
            <a:xfrm>
              <a:off x="3719600" y="5597999"/>
              <a:ext cx="5029200" cy="0"/>
            </a:xfrm>
            <a:prstGeom prst="line">
              <a:avLst/>
            </a:prstGeom>
            <a:ln>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475ED01-D981-483F-9A1D-68468432EF48}"/>
                </a:ext>
              </a:extLst>
            </p:cNvPr>
            <p:cNvCxnSpPr/>
            <p:nvPr/>
          </p:nvCxnSpPr>
          <p:spPr>
            <a:xfrm>
              <a:off x="4302190" y="1155372"/>
              <a:ext cx="0" cy="50292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CDF15B2-1A72-46D3-94FB-D8236A7C48AF}"/>
                </a:ext>
              </a:extLst>
            </p:cNvPr>
            <p:cNvCxnSpPr/>
            <p:nvPr/>
          </p:nvCxnSpPr>
          <p:spPr>
            <a:xfrm>
              <a:off x="7589670" y="1144804"/>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6488B54-6149-487A-B8C6-E8D0CE4FB491}"/>
                </a:ext>
              </a:extLst>
            </p:cNvPr>
            <p:cNvCxnSpPr/>
            <p:nvPr/>
          </p:nvCxnSpPr>
          <p:spPr>
            <a:xfrm>
              <a:off x="6658491" y="1153193"/>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3F96E87-6B16-43CF-924B-55CBC50882ED}"/>
                </a:ext>
              </a:extLst>
            </p:cNvPr>
            <p:cNvCxnSpPr/>
            <p:nvPr/>
          </p:nvCxnSpPr>
          <p:spPr>
            <a:xfrm>
              <a:off x="7398121" y="1137813"/>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5FECFC9-0318-46F0-BF95-E7278F6ABCEC}"/>
                </a:ext>
              </a:extLst>
            </p:cNvPr>
            <p:cNvCxnSpPr/>
            <p:nvPr/>
          </p:nvCxnSpPr>
          <p:spPr>
            <a:xfrm>
              <a:off x="6735390" y="1137813"/>
              <a:ext cx="0" cy="50292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5821A1F-E031-4AE6-917A-4C5CCBAED1B4}"/>
                </a:ext>
              </a:extLst>
            </p:cNvPr>
            <p:cNvCxnSpPr/>
            <p:nvPr/>
          </p:nvCxnSpPr>
          <p:spPr>
            <a:xfrm>
              <a:off x="7315629" y="1130822"/>
              <a:ext cx="0" cy="50292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0D04598-9C59-4E3E-B625-E3BF91E786C7}"/>
                </a:ext>
              </a:extLst>
            </p:cNvPr>
            <p:cNvCxnSpPr/>
            <p:nvPr/>
          </p:nvCxnSpPr>
          <p:spPr>
            <a:xfrm>
              <a:off x="3717002" y="338769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2486708-63BA-4CB6-9050-07F304B95E49}"/>
                </a:ext>
              </a:extLst>
            </p:cNvPr>
            <p:cNvCxnSpPr/>
            <p:nvPr/>
          </p:nvCxnSpPr>
          <p:spPr>
            <a:xfrm>
              <a:off x="3717002" y="2431346"/>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54D0B93-D8A8-4763-8170-DABD29B6A662}"/>
                </a:ext>
              </a:extLst>
            </p:cNvPr>
            <p:cNvCxnSpPr/>
            <p:nvPr/>
          </p:nvCxnSpPr>
          <p:spPr>
            <a:xfrm>
              <a:off x="3710011" y="3179365"/>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4B9CED0-B977-400F-B074-69246902BF9C}"/>
                </a:ext>
              </a:extLst>
            </p:cNvPr>
            <p:cNvCxnSpPr/>
            <p:nvPr/>
          </p:nvCxnSpPr>
          <p:spPr>
            <a:xfrm>
              <a:off x="3710011" y="2525023"/>
              <a:ext cx="5029200" cy="0"/>
            </a:xfrm>
            <a:prstGeom prst="line">
              <a:avLst/>
            </a:prstGeom>
            <a:ln>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30EA66-D1B4-47A3-A621-514CAF61E097}"/>
                </a:ext>
              </a:extLst>
            </p:cNvPr>
            <p:cNvCxnSpPr/>
            <p:nvPr/>
          </p:nvCxnSpPr>
          <p:spPr>
            <a:xfrm>
              <a:off x="3703020" y="3096873"/>
              <a:ext cx="5029200" cy="0"/>
            </a:xfrm>
            <a:prstGeom prst="line">
              <a:avLst/>
            </a:prstGeom>
            <a:ln>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6E35580-FEEF-497C-A139-7C99EAF5A711}"/>
                </a:ext>
              </a:extLst>
            </p:cNvPr>
            <p:cNvCxnSpPr/>
            <p:nvPr/>
          </p:nvCxnSpPr>
          <p:spPr>
            <a:xfrm>
              <a:off x="3711535" y="200832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E1CB990-EDA4-4095-B811-9F7672E53C97}"/>
                </a:ext>
              </a:extLst>
            </p:cNvPr>
            <p:cNvCxnSpPr/>
            <p:nvPr/>
          </p:nvCxnSpPr>
          <p:spPr>
            <a:xfrm>
              <a:off x="6212095" y="1151191"/>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B0EC477-EE34-4476-AEDA-F6B14BB11F6C}"/>
                </a:ext>
              </a:extLst>
            </p:cNvPr>
            <p:cNvSpPr/>
            <p:nvPr/>
          </p:nvSpPr>
          <p:spPr>
            <a:xfrm>
              <a:off x="5410200" y="1151191"/>
              <a:ext cx="805454" cy="3344608"/>
            </a:xfrm>
            <a:prstGeom prst="rect">
              <a:avLst/>
            </a:prstGeom>
            <a:solidFill>
              <a:schemeClr val="accent3">
                <a:lumMod val="60000"/>
                <a:lumOff val="40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565542-8E69-4878-8BD7-980E7DAA242B}"/>
                </a:ext>
              </a:extLst>
            </p:cNvPr>
            <p:cNvSpPr/>
            <p:nvPr/>
          </p:nvSpPr>
          <p:spPr>
            <a:xfrm>
              <a:off x="7816781" y="1156586"/>
              <a:ext cx="925089" cy="3331744"/>
            </a:xfrm>
            <a:prstGeom prst="rect">
              <a:avLst/>
            </a:prstGeom>
            <a:solidFill>
              <a:schemeClr val="accent3">
                <a:lumMod val="60000"/>
                <a:lumOff val="40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D8FB4C-F154-4D55-97AB-3D960849E13D}"/>
                </a:ext>
              </a:extLst>
            </p:cNvPr>
            <p:cNvSpPr/>
            <p:nvPr/>
          </p:nvSpPr>
          <p:spPr>
            <a:xfrm>
              <a:off x="5401711" y="1144105"/>
              <a:ext cx="3337252" cy="898550"/>
            </a:xfrm>
            <a:prstGeom prst="rect">
              <a:avLst/>
            </a:prstGeom>
            <a:solidFill>
              <a:schemeClr val="accent3">
                <a:lumMod val="60000"/>
                <a:lumOff val="40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7595DA-0337-4619-9488-EBA45F75A15F}"/>
                </a:ext>
              </a:extLst>
            </p:cNvPr>
            <p:cNvSpPr/>
            <p:nvPr/>
          </p:nvSpPr>
          <p:spPr>
            <a:xfrm>
              <a:off x="5410200" y="3617611"/>
              <a:ext cx="3317826" cy="853658"/>
            </a:xfrm>
            <a:prstGeom prst="rect">
              <a:avLst/>
            </a:prstGeom>
            <a:solidFill>
              <a:schemeClr val="accent3">
                <a:lumMod val="60000"/>
                <a:lumOff val="40000"/>
                <a:alpha val="28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A627786-D301-408C-B1C0-CE756F36EBA6}"/>
                </a:ext>
              </a:extLst>
            </p:cNvPr>
            <p:cNvCxnSpPr/>
            <p:nvPr/>
          </p:nvCxnSpPr>
          <p:spPr>
            <a:xfrm>
              <a:off x="6438979" y="2228612"/>
              <a:ext cx="0" cy="11590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EF99D25-6530-4657-8B00-041786E4CFBA}"/>
                </a:ext>
              </a:extLst>
            </p:cNvPr>
            <p:cNvCxnSpPr>
              <a:cxnSpLocks/>
            </p:cNvCxnSpPr>
            <p:nvPr/>
          </p:nvCxnSpPr>
          <p:spPr>
            <a:xfrm>
              <a:off x="6438979" y="2228612"/>
              <a:ext cx="11506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62EA66B-8C52-437E-8DB7-CA8DEC75EE16}"/>
                </a:ext>
              </a:extLst>
            </p:cNvPr>
            <p:cNvCxnSpPr>
              <a:cxnSpLocks/>
            </p:cNvCxnSpPr>
            <p:nvPr/>
          </p:nvCxnSpPr>
          <p:spPr>
            <a:xfrm flipV="1">
              <a:off x="7589670" y="2228612"/>
              <a:ext cx="0" cy="11590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5F96833-66D1-4271-906F-EE8DB8D696C3}"/>
                </a:ext>
              </a:extLst>
            </p:cNvPr>
            <p:cNvCxnSpPr>
              <a:cxnSpLocks/>
            </p:cNvCxnSpPr>
            <p:nvPr/>
          </p:nvCxnSpPr>
          <p:spPr>
            <a:xfrm>
              <a:off x="6438979" y="3387692"/>
              <a:ext cx="11506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D782B6-1F93-4519-B5B9-5D3AD6E4EF3C}"/>
                </a:ext>
              </a:extLst>
            </p:cNvPr>
            <p:cNvCxnSpPr/>
            <p:nvPr/>
          </p:nvCxnSpPr>
          <p:spPr>
            <a:xfrm flipH="1">
              <a:off x="6457950" y="2228612"/>
              <a:ext cx="561268" cy="57603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90B0B06-1806-43E3-BF6D-8C4D8680C49E}"/>
                </a:ext>
              </a:extLst>
            </p:cNvPr>
            <p:cNvCxnSpPr>
              <a:cxnSpLocks/>
            </p:cNvCxnSpPr>
            <p:nvPr/>
          </p:nvCxnSpPr>
          <p:spPr>
            <a:xfrm flipH="1" flipV="1">
              <a:off x="6438979" y="2804647"/>
              <a:ext cx="580239" cy="58304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1A80D7F-A55E-4D43-8846-CC4D5E4D0279}"/>
                </a:ext>
              </a:extLst>
            </p:cNvPr>
            <p:cNvCxnSpPr>
              <a:cxnSpLocks/>
            </p:cNvCxnSpPr>
            <p:nvPr/>
          </p:nvCxnSpPr>
          <p:spPr>
            <a:xfrm flipV="1">
              <a:off x="7019218" y="2804647"/>
              <a:ext cx="570452" cy="58304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65A0728-0308-48C7-B568-41EB4DC475C0}"/>
                </a:ext>
              </a:extLst>
            </p:cNvPr>
            <p:cNvCxnSpPr>
              <a:cxnSpLocks/>
            </p:cNvCxnSpPr>
            <p:nvPr/>
          </p:nvCxnSpPr>
          <p:spPr>
            <a:xfrm>
              <a:off x="7019218" y="2228612"/>
              <a:ext cx="570452" cy="57603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16CCF91-200F-4CEC-852F-2F0130B33900}"/>
                </a:ext>
              </a:extLst>
            </p:cNvPr>
            <p:cNvCxnSpPr/>
            <p:nvPr/>
          </p:nvCxnSpPr>
          <p:spPr>
            <a:xfrm flipH="1">
              <a:off x="6658491" y="2228612"/>
              <a:ext cx="360727" cy="20273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B9596CC-5FA9-4197-BE74-340817D9B979}"/>
                </a:ext>
              </a:extLst>
            </p:cNvPr>
            <p:cNvCxnSpPr>
              <a:cxnSpLocks/>
            </p:cNvCxnSpPr>
            <p:nvPr/>
          </p:nvCxnSpPr>
          <p:spPr>
            <a:xfrm flipH="1">
              <a:off x="6438979" y="2431346"/>
              <a:ext cx="219512" cy="37330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F2DEDA2-13EF-4D9A-975A-62744B2A1548}"/>
                </a:ext>
              </a:extLst>
            </p:cNvPr>
            <p:cNvCxnSpPr>
              <a:cxnSpLocks/>
            </p:cNvCxnSpPr>
            <p:nvPr/>
          </p:nvCxnSpPr>
          <p:spPr>
            <a:xfrm flipH="1" flipV="1">
              <a:off x="6457950" y="2804647"/>
              <a:ext cx="200541" cy="37471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C566862-4A92-460E-8FE1-1B02D6D002D6}"/>
                </a:ext>
              </a:extLst>
            </p:cNvPr>
            <p:cNvCxnSpPr>
              <a:cxnSpLocks/>
            </p:cNvCxnSpPr>
            <p:nvPr/>
          </p:nvCxnSpPr>
          <p:spPr>
            <a:xfrm flipH="1" flipV="1">
              <a:off x="6658491" y="3179365"/>
              <a:ext cx="360727" cy="208327"/>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819C75F-BEFC-4CE9-952C-1B822034215E}"/>
                </a:ext>
              </a:extLst>
            </p:cNvPr>
            <p:cNvCxnSpPr>
              <a:cxnSpLocks/>
            </p:cNvCxnSpPr>
            <p:nvPr/>
          </p:nvCxnSpPr>
          <p:spPr>
            <a:xfrm flipH="1">
              <a:off x="7019218" y="3179365"/>
              <a:ext cx="378903" cy="208327"/>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269AF72-05DB-482A-A4AD-8889151646FB}"/>
                </a:ext>
              </a:extLst>
            </p:cNvPr>
            <p:cNvCxnSpPr>
              <a:cxnSpLocks/>
            </p:cNvCxnSpPr>
            <p:nvPr/>
          </p:nvCxnSpPr>
          <p:spPr>
            <a:xfrm flipH="1">
              <a:off x="7398121" y="2804647"/>
              <a:ext cx="191549" cy="37471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FADA8FF-1F4B-453A-916B-5688E742765C}"/>
                </a:ext>
              </a:extLst>
            </p:cNvPr>
            <p:cNvCxnSpPr>
              <a:cxnSpLocks/>
            </p:cNvCxnSpPr>
            <p:nvPr/>
          </p:nvCxnSpPr>
          <p:spPr>
            <a:xfrm>
              <a:off x="7398121" y="2431346"/>
              <a:ext cx="191549" cy="37330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16B4172-CBF5-48D0-90A3-7EB809F912C6}"/>
                </a:ext>
              </a:extLst>
            </p:cNvPr>
            <p:cNvCxnSpPr>
              <a:cxnSpLocks/>
            </p:cNvCxnSpPr>
            <p:nvPr/>
          </p:nvCxnSpPr>
          <p:spPr>
            <a:xfrm>
              <a:off x="7019218" y="2228612"/>
              <a:ext cx="378903" cy="20273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4853A10D-DE24-46BC-9939-94E83DF710F5}"/>
              </a:ext>
            </a:extLst>
          </p:cNvPr>
          <p:cNvSpPr txBox="1"/>
          <p:nvPr/>
        </p:nvSpPr>
        <p:spPr>
          <a:xfrm>
            <a:off x="159026" y="936430"/>
            <a:ext cx="3190391" cy="5355312"/>
          </a:xfrm>
          <a:prstGeom prst="rect">
            <a:avLst/>
          </a:prstGeom>
          <a:noFill/>
          <a:ln>
            <a:solidFill>
              <a:schemeClr val="tx1"/>
            </a:solidFill>
          </a:ln>
        </p:spPr>
        <p:txBody>
          <a:bodyPr wrap="square" rtlCol="0">
            <a:spAutoFit/>
          </a:bodyPr>
          <a:lstStyle/>
          <a:p>
            <a:r>
              <a:rPr lang="en-US" dirty="0"/>
              <a:t>Preference Logic </a:t>
            </a:r>
            <a:r>
              <a:rPr lang="cs-CZ" dirty="0"/>
              <a:t>PC </a:t>
            </a:r>
            <a:r>
              <a:rPr lang="en-US" dirty="0">
                <a:sym typeface="Wingdings" panose="05000000000000000000" pitchFamily="2" charset="2"/>
              </a:rPr>
              <a:t> DC</a:t>
            </a:r>
          </a:p>
          <a:p>
            <a:endParaRPr lang="en-US" dirty="0"/>
          </a:p>
          <a:p>
            <a:r>
              <a:rPr lang="en-US" dirty="0"/>
              <a:t>Contour lines </a:t>
            </a:r>
            <a:r>
              <a:rPr lang="en-US" dirty="0">
                <a:solidFill>
                  <a:srgbClr val="7030A0"/>
                </a:solidFill>
              </a:rPr>
              <a:t>&amp;</a:t>
            </a:r>
            <a:r>
              <a:rPr lang="en-US" baseline="-25000" dirty="0">
                <a:solidFill>
                  <a:srgbClr val="7030A0"/>
                </a:solidFill>
              </a:rPr>
              <a:t>L</a:t>
            </a:r>
            <a:r>
              <a:rPr lang="en-US" dirty="0"/>
              <a:t>,</a:t>
            </a:r>
            <a:r>
              <a:rPr lang="en-US" dirty="0">
                <a:solidFill>
                  <a:srgbClr val="A87B60"/>
                </a:solidFill>
              </a:rPr>
              <a:t> </a:t>
            </a:r>
            <a:r>
              <a:rPr lang="en-US" dirty="0">
                <a:solidFill>
                  <a:srgbClr val="0070C0"/>
                </a:solidFill>
              </a:rPr>
              <a:t>&amp;</a:t>
            </a:r>
            <a:r>
              <a:rPr lang="en-US" baseline="-25000" dirty="0">
                <a:solidFill>
                  <a:srgbClr val="0070C0"/>
                </a:solidFill>
              </a:rPr>
              <a:t>G</a:t>
            </a:r>
            <a:r>
              <a:rPr lang="en-US" dirty="0"/>
              <a:t> and </a:t>
            </a:r>
            <a:r>
              <a:rPr lang="en-US" dirty="0">
                <a:solidFill>
                  <a:srgbClr val="FF0000"/>
                </a:solidFill>
              </a:rPr>
              <a:t>&amp;</a:t>
            </a:r>
            <a:r>
              <a:rPr lang="en-US" baseline="-25000" dirty="0">
                <a:solidFill>
                  <a:srgbClr val="FF0000"/>
                </a:solidFill>
              </a:rPr>
              <a:t>P</a:t>
            </a:r>
            <a:r>
              <a:rPr lang="en-US" dirty="0"/>
              <a:t> at </a:t>
            </a:r>
          </a:p>
          <a:p>
            <a:r>
              <a:rPr lang="en-US" dirty="0"/>
              <a:t>z = 0.3 in PC </a:t>
            </a:r>
            <a:r>
              <a:rPr lang="en-US" dirty="0">
                <a:sym typeface="Wingdings" panose="05000000000000000000" pitchFamily="2" charset="2"/>
              </a:rPr>
              <a:t> DC</a:t>
            </a:r>
            <a:r>
              <a:rPr lang="en-US" dirty="0"/>
              <a:t> </a:t>
            </a:r>
          </a:p>
          <a:p>
            <a:endParaRPr lang="en-US" dirty="0"/>
          </a:p>
          <a:p>
            <a:r>
              <a:rPr lang="en-US" dirty="0"/>
              <a:t>Notice, that behavior on the diagonal is different from LMPM weighted average</a:t>
            </a:r>
            <a:endParaRPr lang="en-US" b="1" dirty="0">
              <a:sym typeface="Symbol" panose="05050102010706020507" pitchFamily="18" charset="2"/>
            </a:endParaRPr>
          </a:p>
          <a:p>
            <a:endParaRPr lang="en-US" sz="1800" dirty="0">
              <a:sym typeface="Symbol" panose="05050102010706020507" pitchFamily="18" charset="2"/>
            </a:endParaRPr>
          </a:p>
          <a:p>
            <a:r>
              <a:rPr lang="en-US" dirty="0">
                <a:sym typeface="Symbol" panose="05050102010706020507" pitchFamily="18" charset="2"/>
              </a:rPr>
              <a:t>DC represents user’s screen, this enlarges portfolio of possible aggregations</a:t>
            </a:r>
          </a:p>
          <a:p>
            <a:endParaRPr lang="en-US" dirty="0">
              <a:sym typeface="Symbol" panose="05050102010706020507" pitchFamily="18" charset="2"/>
            </a:endParaRPr>
          </a:p>
          <a:p>
            <a:r>
              <a:rPr lang="en-US" dirty="0"/>
              <a:t>   Enumeration of the diagonal </a:t>
            </a:r>
            <a:r>
              <a:rPr lang="en-US" dirty="0" err="1"/>
              <a:t>wrt</a:t>
            </a:r>
            <a:r>
              <a:rPr lang="en-US" dirty="0"/>
              <a:t>. product &amp;</a:t>
            </a:r>
            <a:r>
              <a:rPr lang="en-US" baseline="-25000" dirty="0"/>
              <a:t>P </a:t>
            </a:r>
            <a:r>
              <a:rPr lang="en-US" dirty="0"/>
              <a:t>, 0.1 to 0.9</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Smaller domain causes unnecessary complexity – </a:t>
            </a:r>
          </a:p>
          <a:p>
            <a:r>
              <a:rPr lang="en-US" dirty="0">
                <a:sym typeface="Symbol" panose="05050102010706020507" pitchFamily="18" charset="2"/>
              </a:rPr>
              <a:t>we can zoom-in, get rid of zeros</a:t>
            </a:r>
          </a:p>
        </p:txBody>
      </p:sp>
      <p:sp>
        <p:nvSpPr>
          <p:cNvPr id="125" name="Oval 124">
            <a:extLst>
              <a:ext uri="{FF2B5EF4-FFF2-40B4-BE49-F238E27FC236}">
                <a16:creationId xmlns:a16="http://schemas.microsoft.com/office/drawing/2014/main" id="{693B1E30-57FC-4C7E-B975-1622AF98E2CD}"/>
              </a:ext>
            </a:extLst>
          </p:cNvPr>
          <p:cNvSpPr/>
          <p:nvPr/>
        </p:nvSpPr>
        <p:spPr>
          <a:xfrm>
            <a:off x="147199" y="92484"/>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F404DCD6-7033-44A1-9E88-AC2146221A64}"/>
              </a:ext>
            </a:extLst>
          </p:cNvPr>
          <p:cNvSpPr/>
          <p:nvPr/>
        </p:nvSpPr>
        <p:spPr>
          <a:xfrm>
            <a:off x="192918" y="4671374"/>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36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23</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sp>
        <p:nvSpPr>
          <p:cNvPr id="91" name="Oval 90">
            <a:extLst>
              <a:ext uri="{FF2B5EF4-FFF2-40B4-BE49-F238E27FC236}">
                <a16:creationId xmlns:a16="http://schemas.microsoft.com/office/drawing/2014/main" id="{711CC602-342A-4DC5-85E5-07CBE0A684D1}"/>
              </a:ext>
            </a:extLst>
          </p:cNvPr>
          <p:cNvSpPr/>
          <p:nvPr/>
        </p:nvSpPr>
        <p:spPr>
          <a:xfrm>
            <a:off x="8945881" y="14550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102321" y="56984"/>
            <a:ext cx="8807041" cy="646331"/>
          </a:xfrm>
          <a:prstGeom prst="rect">
            <a:avLst/>
          </a:prstGeom>
          <a:noFill/>
        </p:spPr>
        <p:txBody>
          <a:bodyPr wrap="square" rtlCol="0">
            <a:spAutoFit/>
          </a:bodyPr>
          <a:lstStyle/>
          <a:p>
            <a:r>
              <a:rPr lang="en-US" sz="3600" dirty="0"/>
              <a:t>Calculate preference degree </a:t>
            </a:r>
            <a:r>
              <a:rPr lang="en-US" sz="3600" dirty="0" err="1"/>
              <a:t>wrt</a:t>
            </a:r>
            <a:r>
              <a:rPr lang="en-US" sz="3600" dirty="0"/>
              <a:t>. &amp;</a:t>
            </a:r>
            <a:r>
              <a:rPr lang="en-US" sz="3600" baseline="-25000" dirty="0"/>
              <a:t>P</a:t>
            </a:r>
            <a:r>
              <a:rPr lang="en-US" sz="3600" dirty="0"/>
              <a:t>, V</a:t>
            </a:r>
            <a:r>
              <a:rPr lang="en-US" sz="3600" baseline="-25000" dirty="0"/>
              <a:t>P</a:t>
            </a:r>
            <a:r>
              <a:rPr lang="en-US" sz="3600" dirty="0"/>
              <a:t> resp.</a:t>
            </a:r>
          </a:p>
        </p:txBody>
      </p:sp>
      <p:cxnSp>
        <p:nvCxnSpPr>
          <p:cNvPr id="106" name="Straight Connector 105">
            <a:extLst>
              <a:ext uri="{FF2B5EF4-FFF2-40B4-BE49-F238E27FC236}">
                <a16:creationId xmlns:a16="http://schemas.microsoft.com/office/drawing/2014/main" id="{9910C031-FAFC-4E12-BD84-423696AD337D}"/>
              </a:ext>
            </a:extLst>
          </p:cNvPr>
          <p:cNvCxnSpPr/>
          <p:nvPr/>
        </p:nvCxnSpPr>
        <p:spPr>
          <a:xfrm>
            <a:off x="177764" y="6556348"/>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8EFEB62-8434-4F4B-9342-E10728D57078}"/>
              </a:ext>
            </a:extLst>
          </p:cNvPr>
          <p:cNvCxnSpPr/>
          <p:nvPr/>
        </p:nvCxnSpPr>
        <p:spPr>
          <a:xfrm>
            <a:off x="106154" y="6650337"/>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344CF79-6644-4B7C-900D-190D467BB038}"/>
              </a:ext>
            </a:extLst>
          </p:cNvPr>
          <p:cNvGrpSpPr/>
          <p:nvPr/>
        </p:nvGrpSpPr>
        <p:grpSpPr>
          <a:xfrm>
            <a:off x="3481769" y="772729"/>
            <a:ext cx="5662231" cy="5655070"/>
            <a:chOff x="3455237" y="773531"/>
            <a:chExt cx="5662231" cy="5655070"/>
          </a:xfrm>
        </p:grpSpPr>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1653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339886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06144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12534"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1" name="Oval 60">
              <a:extLst>
                <a:ext uri="{FF2B5EF4-FFF2-40B4-BE49-F238E27FC236}">
                  <a16:creationId xmlns:a16="http://schemas.microsoft.com/office/drawing/2014/main" id="{1E50EF54-E51A-425A-AC28-B8E0EA6006DF}"/>
                </a:ext>
              </a:extLst>
            </p:cNvPr>
            <p:cNvSpPr/>
            <p:nvPr/>
          </p:nvSpPr>
          <p:spPr>
            <a:xfrm>
              <a:off x="4865265" y="50209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2" name="Oval 61">
              <a:extLst>
                <a:ext uri="{FF2B5EF4-FFF2-40B4-BE49-F238E27FC236}">
                  <a16:creationId xmlns:a16="http://schemas.microsoft.com/office/drawing/2014/main" id="{7EFEE1BC-25D1-4436-8C57-89B7011DF2E9}"/>
                </a:ext>
              </a:extLst>
            </p:cNvPr>
            <p:cNvSpPr/>
            <p:nvPr/>
          </p:nvSpPr>
          <p:spPr>
            <a:xfrm>
              <a:off x="4644039" y="524213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1" name="Oval 70">
              <a:extLst>
                <a:ext uri="{FF2B5EF4-FFF2-40B4-BE49-F238E27FC236}">
                  <a16:creationId xmlns:a16="http://schemas.microsoft.com/office/drawing/2014/main" id="{727E8F5D-0F6F-41D5-A250-54E3FDCADB8C}"/>
                </a:ext>
              </a:extLst>
            </p:cNvPr>
            <p:cNvSpPr/>
            <p:nvPr/>
          </p:nvSpPr>
          <p:spPr>
            <a:xfrm>
              <a:off x="4471973" y="541420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3" name="Oval 72">
              <a:extLst>
                <a:ext uri="{FF2B5EF4-FFF2-40B4-BE49-F238E27FC236}">
                  <a16:creationId xmlns:a16="http://schemas.microsoft.com/office/drawing/2014/main" id="{3CFF3DA3-F182-41D1-9C4E-09F5F177DBB9}"/>
                </a:ext>
              </a:extLst>
            </p:cNvPr>
            <p:cNvSpPr/>
            <p:nvPr/>
          </p:nvSpPr>
          <p:spPr>
            <a:xfrm>
              <a:off x="4339238" y="554694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5" name="Oval 74">
              <a:extLst>
                <a:ext uri="{FF2B5EF4-FFF2-40B4-BE49-F238E27FC236}">
                  <a16:creationId xmlns:a16="http://schemas.microsoft.com/office/drawing/2014/main" id="{7C0D3246-90DD-4136-AB36-11BA1EE71F22}"/>
                </a:ext>
              </a:extLst>
            </p:cNvPr>
            <p:cNvSpPr/>
            <p:nvPr/>
          </p:nvSpPr>
          <p:spPr>
            <a:xfrm>
              <a:off x="4186843" y="568951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6" name="Oval 75">
              <a:extLst>
                <a:ext uri="{FF2B5EF4-FFF2-40B4-BE49-F238E27FC236}">
                  <a16:creationId xmlns:a16="http://schemas.microsoft.com/office/drawing/2014/main" id="{AF179ABE-B4BB-492A-AAF1-324B08E3CFB3}"/>
                </a:ext>
              </a:extLst>
            </p:cNvPr>
            <p:cNvSpPr/>
            <p:nvPr/>
          </p:nvSpPr>
          <p:spPr>
            <a:xfrm>
              <a:off x="4103272" y="580258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7" name="Oval 76">
              <a:extLst>
                <a:ext uri="{FF2B5EF4-FFF2-40B4-BE49-F238E27FC236}">
                  <a16:creationId xmlns:a16="http://schemas.microsoft.com/office/drawing/2014/main" id="{409418DF-58E2-4F16-9AAA-6E09E8B2875E}"/>
                </a:ext>
              </a:extLst>
            </p:cNvPr>
            <p:cNvSpPr/>
            <p:nvPr/>
          </p:nvSpPr>
          <p:spPr>
            <a:xfrm>
              <a:off x="4000034" y="590582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8" name="Oval 77">
              <a:extLst>
                <a:ext uri="{FF2B5EF4-FFF2-40B4-BE49-F238E27FC236}">
                  <a16:creationId xmlns:a16="http://schemas.microsoft.com/office/drawing/2014/main" id="{9E439B37-EE1E-44AD-926C-B9C959F1AEC8}"/>
                </a:ext>
              </a:extLst>
            </p:cNvPr>
            <p:cNvSpPr/>
            <p:nvPr/>
          </p:nvSpPr>
          <p:spPr>
            <a:xfrm>
              <a:off x="3926295" y="597956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9" name="Oval 78">
              <a:extLst>
                <a:ext uri="{FF2B5EF4-FFF2-40B4-BE49-F238E27FC236}">
                  <a16:creationId xmlns:a16="http://schemas.microsoft.com/office/drawing/2014/main" id="{1554284E-0DA1-47A4-B7A2-A9308C743D0B}"/>
                </a:ext>
              </a:extLst>
            </p:cNvPr>
            <p:cNvSpPr/>
            <p:nvPr/>
          </p:nvSpPr>
          <p:spPr>
            <a:xfrm>
              <a:off x="3803389" y="608279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80" name="Straight Connector 79">
              <a:extLst>
                <a:ext uri="{FF2B5EF4-FFF2-40B4-BE49-F238E27FC236}">
                  <a16:creationId xmlns:a16="http://schemas.microsoft.com/office/drawing/2014/main" id="{6471343D-800C-4900-ADE9-3BB9435AE208}"/>
                </a:ext>
              </a:extLst>
            </p:cNvPr>
            <p:cNvCxnSpPr>
              <a:cxnSpLocks/>
              <a:stCxn id="34" idx="2"/>
            </p:cNvCxnSpPr>
            <p:nvPr/>
          </p:nvCxnSpPr>
          <p:spPr>
            <a:xfrm flipH="1" flipV="1">
              <a:off x="5399530" y="4471282"/>
              <a:ext cx="838200"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D962A9E-1DCD-482B-9FDA-FB1EFCB70577}"/>
                </a:ext>
              </a:extLst>
            </p:cNvPr>
            <p:cNvCxnSpPr>
              <a:cxnSpLocks/>
              <a:stCxn id="34" idx="2"/>
            </p:cNvCxnSpPr>
            <p:nvPr/>
          </p:nvCxnSpPr>
          <p:spPr>
            <a:xfrm flipV="1">
              <a:off x="6237730" y="4471282"/>
              <a:ext cx="2507666"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FB26D70-4B95-461B-B1C2-CDCC6E57463D}"/>
                </a:ext>
              </a:extLst>
            </p:cNvPr>
            <p:cNvCxnSpPr>
              <a:cxnSpLocks/>
            </p:cNvCxnSpPr>
            <p:nvPr/>
          </p:nvCxnSpPr>
          <p:spPr>
            <a:xfrm flipH="1" flipV="1">
              <a:off x="5410200" y="4471282"/>
              <a:ext cx="2188743"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42704-7C7F-493C-B59E-FEC36A8D8C75}"/>
                </a:ext>
              </a:extLst>
            </p:cNvPr>
            <p:cNvCxnSpPr>
              <a:cxnSpLocks/>
            </p:cNvCxnSpPr>
            <p:nvPr/>
          </p:nvCxnSpPr>
          <p:spPr>
            <a:xfrm flipV="1">
              <a:off x="7598943" y="4471282"/>
              <a:ext cx="1163770"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C6EA86-6302-49D4-B1C6-F3E9C92EB453}"/>
                </a:ext>
              </a:extLst>
            </p:cNvPr>
            <p:cNvCxnSpPr>
              <a:cxnSpLocks/>
            </p:cNvCxnSpPr>
            <p:nvPr/>
          </p:nvCxnSpPr>
          <p:spPr>
            <a:xfrm flipV="1">
              <a:off x="3734606" y="1157435"/>
              <a:ext cx="1683333" cy="904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12349-AD68-49AB-BF51-7408FA73BD61}"/>
                </a:ext>
              </a:extLst>
            </p:cNvPr>
            <p:cNvCxnSpPr>
              <a:cxnSpLocks/>
            </p:cNvCxnSpPr>
            <p:nvPr/>
          </p:nvCxnSpPr>
          <p:spPr>
            <a:xfrm>
              <a:off x="3726591" y="2053788"/>
              <a:ext cx="1683609" cy="241153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EF08BD-8136-4F45-92FF-C3B33FB73C85}"/>
                </a:ext>
              </a:extLst>
            </p:cNvPr>
            <p:cNvCxnSpPr>
              <a:cxnSpLocks/>
            </p:cNvCxnSpPr>
            <p:nvPr/>
          </p:nvCxnSpPr>
          <p:spPr>
            <a:xfrm>
              <a:off x="3718852" y="3396781"/>
              <a:ext cx="1670295" cy="1090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0B34643-1AD4-4F92-AD22-26A28A82CE51}"/>
                </a:ext>
              </a:extLst>
            </p:cNvPr>
            <p:cNvCxnSpPr>
              <a:cxnSpLocks/>
            </p:cNvCxnSpPr>
            <p:nvPr/>
          </p:nvCxnSpPr>
          <p:spPr>
            <a:xfrm flipV="1">
              <a:off x="3722995" y="1147606"/>
              <a:ext cx="1697727" cy="22588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4154AB9-9550-47F0-BE0C-CF6551C63AF8}"/>
                </a:ext>
              </a:extLst>
            </p:cNvPr>
            <p:cNvCxnSpPr/>
            <p:nvPr/>
          </p:nvCxnSpPr>
          <p:spPr>
            <a:xfrm>
              <a:off x="7273460" y="366074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C38AA74-B96F-42E8-A0CD-216DB58956BC}"/>
                </a:ext>
              </a:extLst>
            </p:cNvPr>
            <p:cNvCxnSpPr/>
            <p:nvPr/>
          </p:nvCxnSpPr>
          <p:spPr>
            <a:xfrm>
              <a:off x="7201850" y="375473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5255C39-CD96-41C5-B2C9-9A7D23FB1371}"/>
                </a:ext>
              </a:extLst>
            </p:cNvPr>
            <p:cNvCxnSpPr/>
            <p:nvPr/>
          </p:nvCxnSpPr>
          <p:spPr>
            <a:xfrm>
              <a:off x="3729452" y="375260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D3C752-5727-4A71-A117-CF78660CDEAC}"/>
                </a:ext>
              </a:extLst>
            </p:cNvPr>
            <p:cNvCxnSpPr/>
            <p:nvPr/>
          </p:nvCxnSpPr>
          <p:spPr>
            <a:xfrm>
              <a:off x="7264781"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1AD3405-FB99-4098-8A40-62F3923F8826}"/>
                </a:ext>
              </a:extLst>
            </p:cNvPr>
            <p:cNvCxnSpPr/>
            <p:nvPr/>
          </p:nvCxnSpPr>
          <p:spPr>
            <a:xfrm>
              <a:off x="3704281" y="5910807"/>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4F71BC4-A8D4-4A81-B598-F4791B5F8DCD}"/>
                </a:ext>
              </a:extLst>
            </p:cNvPr>
            <p:cNvCxnSpPr/>
            <p:nvPr/>
          </p:nvCxnSpPr>
          <p:spPr>
            <a:xfrm>
              <a:off x="4263232" y="1140057"/>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3C6A4B-7809-48AD-A290-4E2AA79CAD92}"/>
                </a:ext>
              </a:extLst>
            </p:cNvPr>
            <p:cNvCxnSpPr/>
            <p:nvPr/>
          </p:nvCxnSpPr>
          <p:spPr>
            <a:xfrm>
              <a:off x="4264605" y="5811125"/>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C4A8600-E1C1-42B0-AAA4-62429DB9E363}"/>
                </a:ext>
              </a:extLst>
            </p:cNvPr>
            <p:cNvCxnSpPr/>
            <p:nvPr/>
          </p:nvCxnSpPr>
          <p:spPr>
            <a:xfrm>
              <a:off x="4192995" y="5905114"/>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DF3CFD3-CF86-48B5-B61A-608AF729C6FA}"/>
                </a:ext>
              </a:extLst>
            </p:cNvPr>
            <p:cNvCxnSpPr/>
            <p:nvPr/>
          </p:nvCxnSpPr>
          <p:spPr>
            <a:xfrm>
              <a:off x="4903567" y="5418240"/>
              <a:ext cx="0" cy="1846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4D3EA8-C949-49BA-8DED-572B3B8EEFD4}"/>
                </a:ext>
              </a:extLst>
            </p:cNvPr>
            <p:cNvCxnSpPr/>
            <p:nvPr/>
          </p:nvCxnSpPr>
          <p:spPr>
            <a:xfrm>
              <a:off x="4831957" y="5512229"/>
              <a:ext cx="16680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91977C0-5EDD-4C0A-B6EE-087BA57F6E40}"/>
                </a:ext>
              </a:extLst>
            </p:cNvPr>
            <p:cNvCxnSpPr>
              <a:stCxn id="76" idx="7"/>
            </p:cNvCxnSpPr>
            <p:nvPr/>
          </p:nvCxnSpPr>
          <p:spPr>
            <a:xfrm>
              <a:off x="4142296" y="5809279"/>
              <a:ext cx="242386" cy="3738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7C97836-43D4-4278-A604-787CDC209810}"/>
                </a:ext>
              </a:extLst>
            </p:cNvPr>
            <p:cNvCxnSpPr>
              <a:cxnSpLocks/>
              <a:stCxn id="75" idx="1"/>
            </p:cNvCxnSpPr>
            <p:nvPr/>
          </p:nvCxnSpPr>
          <p:spPr>
            <a:xfrm>
              <a:off x="4193538" y="5696206"/>
              <a:ext cx="352337" cy="4797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8274AF-1D77-4640-8D0C-A504B1F0D56B}"/>
                </a:ext>
              </a:extLst>
            </p:cNvPr>
            <p:cNvCxnSpPr>
              <a:cxnSpLocks/>
              <a:stCxn id="71" idx="7"/>
            </p:cNvCxnSpPr>
            <p:nvPr/>
          </p:nvCxnSpPr>
          <p:spPr>
            <a:xfrm>
              <a:off x="4510997" y="5420903"/>
              <a:ext cx="874894" cy="4162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34FFB21-25E8-493E-878B-9D2EFAF6C1F4}"/>
                </a:ext>
              </a:extLst>
            </p:cNvPr>
            <p:cNvCxnSpPr>
              <a:cxnSpLocks/>
              <a:stCxn id="98" idx="3"/>
            </p:cNvCxnSpPr>
            <p:nvPr/>
          </p:nvCxnSpPr>
          <p:spPr>
            <a:xfrm>
              <a:off x="4629049" y="5287527"/>
              <a:ext cx="783407" cy="4167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33AAD7A-7863-48DF-8F21-1024101D3867}"/>
                </a:ext>
              </a:extLst>
            </p:cNvPr>
            <p:cNvSpPr txBox="1"/>
            <p:nvPr/>
          </p:nvSpPr>
          <p:spPr>
            <a:xfrm>
              <a:off x="5578522"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115" name="TextBox 114">
              <a:extLst>
                <a:ext uri="{FF2B5EF4-FFF2-40B4-BE49-F238E27FC236}">
                  <a16:creationId xmlns:a16="http://schemas.microsoft.com/office/drawing/2014/main" id="{AC1FE6F3-1BC1-4730-BB04-FA6585AA5F68}"/>
                </a:ext>
              </a:extLst>
            </p:cNvPr>
            <p:cNvSpPr txBox="1"/>
            <p:nvPr/>
          </p:nvSpPr>
          <p:spPr>
            <a:xfrm>
              <a:off x="7643614" y="5376245"/>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solidFill>
                  <a:srgbClr val="FF0000"/>
                </a:solidFill>
              </a:endParaRPr>
            </a:p>
          </p:txBody>
        </p:sp>
        <p:sp>
          <p:nvSpPr>
            <p:cNvPr id="116" name="TextBox 115">
              <a:extLst>
                <a:ext uri="{FF2B5EF4-FFF2-40B4-BE49-F238E27FC236}">
                  <a16:creationId xmlns:a16="http://schemas.microsoft.com/office/drawing/2014/main" id="{931388B0-2A5D-419C-8D31-4C313A3B72B8}"/>
                </a:ext>
              </a:extLst>
            </p:cNvPr>
            <p:cNvSpPr txBox="1"/>
            <p:nvPr/>
          </p:nvSpPr>
          <p:spPr>
            <a:xfrm>
              <a:off x="3895129" y="361595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solidFill>
                  <a:srgbClr val="FF0000"/>
                </a:solidFill>
              </a:endParaRPr>
            </a:p>
          </p:txBody>
        </p:sp>
        <p:sp>
          <p:nvSpPr>
            <p:cNvPr id="117" name="TextBox 116">
              <a:extLst>
                <a:ext uri="{FF2B5EF4-FFF2-40B4-BE49-F238E27FC236}">
                  <a16:creationId xmlns:a16="http://schemas.microsoft.com/office/drawing/2014/main" id="{C68B08FD-404B-4948-910B-2ECD5C19A890}"/>
                </a:ext>
              </a:extLst>
            </p:cNvPr>
            <p:cNvSpPr txBox="1"/>
            <p:nvPr/>
          </p:nvSpPr>
          <p:spPr>
            <a:xfrm>
              <a:off x="3896527" y="1520101"/>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2" name="TextBox 1">
              <a:extLst>
                <a:ext uri="{FF2B5EF4-FFF2-40B4-BE49-F238E27FC236}">
                  <a16:creationId xmlns:a16="http://schemas.microsoft.com/office/drawing/2014/main" id="{FFD49248-E926-42C9-B8B6-F6CE25AE373E}"/>
                </a:ext>
              </a:extLst>
            </p:cNvPr>
            <p:cNvSpPr txBox="1"/>
            <p:nvPr/>
          </p:nvSpPr>
          <p:spPr>
            <a:xfrm>
              <a:off x="7046752" y="3681851"/>
              <a:ext cx="309700" cy="369332"/>
            </a:xfrm>
            <a:prstGeom prst="rect">
              <a:avLst/>
            </a:prstGeom>
            <a:noFill/>
          </p:spPr>
          <p:txBody>
            <a:bodyPr wrap="none" rtlCol="0">
              <a:spAutoFit/>
            </a:bodyPr>
            <a:lstStyle/>
            <a:p>
              <a:r>
                <a:rPr lang="en-US" dirty="0"/>
                <a:t>B</a:t>
              </a:r>
            </a:p>
          </p:txBody>
        </p:sp>
        <p:sp>
          <p:nvSpPr>
            <p:cNvPr id="118" name="TextBox 117">
              <a:extLst>
                <a:ext uri="{FF2B5EF4-FFF2-40B4-BE49-F238E27FC236}">
                  <a16:creationId xmlns:a16="http://schemas.microsoft.com/office/drawing/2014/main" id="{3721A8A1-293A-491B-BC8D-002753978A65}"/>
                </a:ext>
              </a:extLst>
            </p:cNvPr>
            <p:cNvSpPr txBox="1"/>
            <p:nvPr/>
          </p:nvSpPr>
          <p:spPr>
            <a:xfrm>
              <a:off x="4825065" y="5210047"/>
              <a:ext cx="309700" cy="369332"/>
            </a:xfrm>
            <a:prstGeom prst="rect">
              <a:avLst/>
            </a:prstGeom>
            <a:noFill/>
          </p:spPr>
          <p:txBody>
            <a:bodyPr wrap="none" rtlCol="0">
              <a:spAutoFit/>
            </a:bodyPr>
            <a:lstStyle/>
            <a:p>
              <a:r>
                <a:rPr lang="en-US" dirty="0">
                  <a:solidFill>
                    <a:srgbClr val="00B050"/>
                  </a:solidFill>
                </a:rPr>
                <a:t>B</a:t>
              </a:r>
            </a:p>
          </p:txBody>
        </p:sp>
        <p:sp>
          <p:nvSpPr>
            <p:cNvPr id="119" name="TextBox 118">
              <a:extLst>
                <a:ext uri="{FF2B5EF4-FFF2-40B4-BE49-F238E27FC236}">
                  <a16:creationId xmlns:a16="http://schemas.microsoft.com/office/drawing/2014/main" id="{91DC49B8-089A-4D8D-A96C-DFDB04803845}"/>
                </a:ext>
              </a:extLst>
            </p:cNvPr>
            <p:cNvSpPr txBox="1"/>
            <p:nvPr/>
          </p:nvSpPr>
          <p:spPr>
            <a:xfrm>
              <a:off x="4205677" y="5555394"/>
              <a:ext cx="309700" cy="369332"/>
            </a:xfrm>
            <a:prstGeom prst="rect">
              <a:avLst/>
            </a:prstGeom>
            <a:noFill/>
          </p:spPr>
          <p:txBody>
            <a:bodyPr wrap="none" rtlCol="0">
              <a:spAutoFit/>
            </a:bodyPr>
            <a:lstStyle/>
            <a:p>
              <a:r>
                <a:rPr lang="en-US" dirty="0">
                  <a:solidFill>
                    <a:srgbClr val="FF0000"/>
                  </a:solidFill>
                </a:rPr>
                <a:t>B</a:t>
              </a:r>
            </a:p>
          </p:txBody>
        </p:sp>
      </p:grpSp>
      <p:sp>
        <p:nvSpPr>
          <p:cNvPr id="120" name="TextBox 119">
            <a:extLst>
              <a:ext uri="{FF2B5EF4-FFF2-40B4-BE49-F238E27FC236}">
                <a16:creationId xmlns:a16="http://schemas.microsoft.com/office/drawing/2014/main" id="{3B3764CD-1EC6-4EA3-873E-F9CC8AC67DF7}"/>
              </a:ext>
            </a:extLst>
          </p:cNvPr>
          <p:cNvSpPr txBox="1"/>
          <p:nvPr/>
        </p:nvSpPr>
        <p:spPr>
          <a:xfrm>
            <a:off x="192918" y="746051"/>
            <a:ext cx="3190391" cy="5632311"/>
          </a:xfrm>
          <a:prstGeom prst="rect">
            <a:avLst/>
          </a:prstGeom>
          <a:noFill/>
          <a:ln>
            <a:solidFill>
              <a:schemeClr val="tx1"/>
            </a:solidFill>
          </a:ln>
        </p:spPr>
        <p:txBody>
          <a:bodyPr wrap="square" rtlCol="0">
            <a:spAutoFit/>
          </a:bodyPr>
          <a:lstStyle/>
          <a:p>
            <a:r>
              <a:rPr lang="en-US" dirty="0"/>
              <a:t>Preference Product Logic</a:t>
            </a:r>
          </a:p>
          <a:p>
            <a:endParaRPr lang="en-US" dirty="0"/>
          </a:p>
          <a:p>
            <a:r>
              <a:rPr lang="en-US" dirty="0"/>
              <a:t>We have two users, the </a:t>
            </a:r>
            <a:r>
              <a:rPr lang="en-US" dirty="0">
                <a:solidFill>
                  <a:srgbClr val="00B050"/>
                </a:solidFill>
              </a:rPr>
              <a:t>green</a:t>
            </a:r>
            <a:r>
              <a:rPr lang="en-US" dirty="0"/>
              <a:t> one </a:t>
            </a:r>
            <a:r>
              <a:rPr lang="en-US" b="1" dirty="0">
                <a:solidFill>
                  <a:srgbClr val="00B050"/>
                </a:solidFill>
              </a:rPr>
              <a:t>u</a:t>
            </a:r>
            <a:r>
              <a:rPr lang="en-US" dirty="0"/>
              <a:t> and the </a:t>
            </a:r>
            <a:r>
              <a:rPr lang="en-US" dirty="0">
                <a:solidFill>
                  <a:srgbClr val="FF0000"/>
                </a:solidFill>
              </a:rPr>
              <a:t>red</a:t>
            </a:r>
            <a:r>
              <a:rPr lang="en-US" dirty="0"/>
              <a:t> one </a:t>
            </a:r>
            <a:r>
              <a:rPr lang="en-US" b="1" dirty="0">
                <a:solidFill>
                  <a:srgbClr val="FF0000"/>
                </a:solidFill>
              </a:rPr>
              <a:t>u</a:t>
            </a:r>
            <a:r>
              <a:rPr lang="en-US" dirty="0"/>
              <a:t>, with different attribute preferences.</a:t>
            </a:r>
          </a:p>
          <a:p>
            <a:endParaRPr lang="en-US" dirty="0"/>
          </a:p>
          <a:p>
            <a:r>
              <a:rPr lang="en-US" dirty="0"/>
              <a:t>The </a:t>
            </a:r>
            <a:r>
              <a:rPr lang="en-US" dirty="0">
                <a:solidFill>
                  <a:srgbClr val="00B050"/>
                </a:solidFill>
              </a:rPr>
              <a:t>green</a:t>
            </a:r>
            <a:r>
              <a:rPr lang="en-US" dirty="0"/>
              <a:t> one aggregates attribute preferences with </a:t>
            </a:r>
            <a:r>
              <a:rPr lang="en-US" dirty="0">
                <a:solidFill>
                  <a:srgbClr val="00B050"/>
                </a:solidFill>
              </a:rPr>
              <a:t>V</a:t>
            </a:r>
            <a:r>
              <a:rPr lang="en-US" baseline="-25000" dirty="0">
                <a:solidFill>
                  <a:srgbClr val="00B050"/>
                </a:solidFill>
              </a:rPr>
              <a:t>P</a:t>
            </a:r>
            <a:r>
              <a:rPr lang="en-US" dirty="0"/>
              <a:t> and the </a:t>
            </a:r>
            <a:r>
              <a:rPr lang="en-US" dirty="0">
                <a:solidFill>
                  <a:srgbClr val="FF0000"/>
                </a:solidFill>
              </a:rPr>
              <a:t>red</a:t>
            </a:r>
            <a:r>
              <a:rPr lang="en-US" dirty="0"/>
              <a:t> one with </a:t>
            </a:r>
            <a:r>
              <a:rPr lang="en-US" dirty="0">
                <a:solidFill>
                  <a:srgbClr val="FF0000"/>
                </a:solidFill>
              </a:rPr>
              <a:t>&amp;</a:t>
            </a:r>
            <a:r>
              <a:rPr lang="en-US" baseline="-25000" dirty="0">
                <a:solidFill>
                  <a:srgbClr val="FF0000"/>
                </a:solidFill>
              </a:rPr>
              <a:t>P</a:t>
            </a:r>
            <a:r>
              <a:rPr lang="en-US" dirty="0"/>
              <a:t> ,</a:t>
            </a:r>
          </a:p>
          <a:p>
            <a:endParaRPr lang="en-US" dirty="0"/>
          </a:p>
          <a:p>
            <a:r>
              <a:rPr lang="en-US" dirty="0"/>
              <a:t> overall preference degree of images of a data point B in PC can be approximated between respective contour lines</a:t>
            </a:r>
          </a:p>
          <a:p>
            <a:pPr marL="285750" indent="-285750">
              <a:buFontTx/>
              <a:buChar char="-"/>
            </a:pPr>
            <a:r>
              <a:rPr lang="en-US" dirty="0"/>
              <a:t>for </a:t>
            </a:r>
            <a:r>
              <a:rPr lang="en-US" dirty="0">
                <a:solidFill>
                  <a:srgbClr val="FF0000"/>
                </a:solidFill>
              </a:rPr>
              <a:t>B</a:t>
            </a:r>
            <a:r>
              <a:rPr lang="en-US" dirty="0"/>
              <a:t> 0.5 and 0.6  </a:t>
            </a:r>
            <a:r>
              <a:rPr lang="en-US" dirty="0" err="1"/>
              <a:t>wrt</a:t>
            </a:r>
            <a:r>
              <a:rPr lang="en-US" dirty="0"/>
              <a:t> </a:t>
            </a:r>
            <a:r>
              <a:rPr lang="en-US" dirty="0">
                <a:solidFill>
                  <a:srgbClr val="FF0000"/>
                </a:solidFill>
              </a:rPr>
              <a:t>&amp;</a:t>
            </a:r>
            <a:r>
              <a:rPr lang="en-US" baseline="-25000" dirty="0">
                <a:solidFill>
                  <a:srgbClr val="FF0000"/>
                </a:solidFill>
              </a:rPr>
              <a:t>P</a:t>
            </a:r>
            <a:r>
              <a:rPr lang="en-US" dirty="0"/>
              <a:t> thanks border conditions on x</a:t>
            </a:r>
            <a:r>
              <a:rPr lang="en-US" baseline="-25000" dirty="0"/>
              <a:t>2</a:t>
            </a:r>
            <a:r>
              <a:rPr lang="en-US" dirty="0"/>
              <a:t> axis with x</a:t>
            </a:r>
            <a:r>
              <a:rPr lang="en-US" baseline="-25000" dirty="0"/>
              <a:t>1</a:t>
            </a:r>
            <a:r>
              <a:rPr lang="en-US" dirty="0"/>
              <a:t> = 1, and </a:t>
            </a:r>
          </a:p>
          <a:p>
            <a:pPr marL="285750" indent="-285750">
              <a:buFontTx/>
              <a:buChar char="-"/>
            </a:pPr>
            <a:r>
              <a:rPr lang="en-US" dirty="0"/>
              <a:t>for </a:t>
            </a:r>
            <a:r>
              <a:rPr lang="en-US" dirty="0">
                <a:solidFill>
                  <a:srgbClr val="00B050"/>
                </a:solidFill>
              </a:rPr>
              <a:t>B</a:t>
            </a:r>
            <a:r>
              <a:rPr lang="en-US" dirty="0"/>
              <a:t> 0.7 and 0.8 </a:t>
            </a:r>
            <a:r>
              <a:rPr lang="en-US" dirty="0" err="1"/>
              <a:t>wrt</a:t>
            </a:r>
            <a:r>
              <a:rPr lang="en-US" dirty="0"/>
              <a:t> </a:t>
            </a:r>
            <a:r>
              <a:rPr lang="en-US" dirty="0">
                <a:solidFill>
                  <a:srgbClr val="00B050"/>
                </a:solidFill>
              </a:rPr>
              <a:t>V</a:t>
            </a:r>
            <a:r>
              <a:rPr lang="en-US" baseline="-25000" dirty="0">
                <a:solidFill>
                  <a:srgbClr val="00B050"/>
                </a:solidFill>
              </a:rPr>
              <a:t>P</a:t>
            </a:r>
            <a:r>
              <a:rPr lang="en-US" dirty="0"/>
              <a:t> thanks border conditions on x</a:t>
            </a:r>
            <a:r>
              <a:rPr lang="en-US" baseline="-25000" dirty="0"/>
              <a:t>1</a:t>
            </a:r>
            <a:r>
              <a:rPr lang="en-US" dirty="0"/>
              <a:t> axis with x</a:t>
            </a:r>
            <a:r>
              <a:rPr lang="en-US" baseline="-25000" dirty="0"/>
              <a:t>2</a:t>
            </a:r>
            <a:r>
              <a:rPr lang="en-US" dirty="0"/>
              <a:t> = 0, </a:t>
            </a:r>
          </a:p>
        </p:txBody>
      </p:sp>
      <p:sp>
        <p:nvSpPr>
          <p:cNvPr id="121" name="TextBox 120">
            <a:extLst>
              <a:ext uri="{FF2B5EF4-FFF2-40B4-BE49-F238E27FC236}">
                <a16:creationId xmlns:a16="http://schemas.microsoft.com/office/drawing/2014/main" id="{C856247D-5510-46A1-91EB-2FBA00AF6045}"/>
              </a:ext>
            </a:extLst>
          </p:cNvPr>
          <p:cNvSpPr txBox="1"/>
          <p:nvPr/>
        </p:nvSpPr>
        <p:spPr>
          <a:xfrm>
            <a:off x="4128902" y="6092626"/>
            <a:ext cx="682816" cy="369332"/>
          </a:xfrm>
          <a:prstGeom prst="rect">
            <a:avLst/>
          </a:prstGeom>
          <a:noFill/>
        </p:spPr>
        <p:txBody>
          <a:bodyPr wrap="none" rtlCol="0">
            <a:spAutoFit/>
          </a:bodyPr>
          <a:lstStyle/>
          <a:p>
            <a:r>
              <a:rPr lang="en-US" dirty="0">
                <a:solidFill>
                  <a:srgbClr val="FF0000"/>
                </a:solidFill>
              </a:rPr>
              <a:t>&amp;</a:t>
            </a:r>
            <a:r>
              <a:rPr lang="en-US" baseline="-25000" dirty="0">
                <a:solidFill>
                  <a:srgbClr val="FF0000"/>
                </a:solidFill>
              </a:rPr>
              <a:t>P</a:t>
            </a:r>
            <a:r>
              <a:rPr lang="en-US" baseline="30000" dirty="0">
                <a:solidFill>
                  <a:srgbClr val="FF0000"/>
                </a:solidFill>
              </a:rPr>
              <a:t>.5-.6</a:t>
            </a:r>
          </a:p>
        </p:txBody>
      </p:sp>
      <p:sp>
        <p:nvSpPr>
          <p:cNvPr id="122" name="TextBox 121">
            <a:extLst>
              <a:ext uri="{FF2B5EF4-FFF2-40B4-BE49-F238E27FC236}">
                <a16:creationId xmlns:a16="http://schemas.microsoft.com/office/drawing/2014/main" id="{CDE8E045-B71B-48A7-AF01-BA7FBE51552B}"/>
              </a:ext>
            </a:extLst>
          </p:cNvPr>
          <p:cNvSpPr txBox="1"/>
          <p:nvPr/>
        </p:nvSpPr>
        <p:spPr>
          <a:xfrm>
            <a:off x="4734308" y="5523572"/>
            <a:ext cx="682816" cy="369332"/>
          </a:xfrm>
          <a:prstGeom prst="rect">
            <a:avLst/>
          </a:prstGeom>
          <a:noFill/>
        </p:spPr>
        <p:txBody>
          <a:bodyPr wrap="none" rtlCol="0">
            <a:spAutoFit/>
          </a:bodyPr>
          <a:lstStyle/>
          <a:p>
            <a:r>
              <a:rPr lang="en-US" dirty="0">
                <a:solidFill>
                  <a:srgbClr val="00B050"/>
                </a:solidFill>
              </a:rPr>
              <a:t>V</a:t>
            </a:r>
            <a:r>
              <a:rPr lang="en-US" baseline="-25000" dirty="0">
                <a:solidFill>
                  <a:srgbClr val="00B050"/>
                </a:solidFill>
              </a:rPr>
              <a:t>P</a:t>
            </a:r>
            <a:r>
              <a:rPr lang="en-US" baseline="30000" dirty="0">
                <a:solidFill>
                  <a:srgbClr val="00B050"/>
                </a:solidFill>
              </a:rPr>
              <a:t>.7-.8</a:t>
            </a:r>
          </a:p>
        </p:txBody>
      </p:sp>
      <p:cxnSp>
        <p:nvCxnSpPr>
          <p:cNvPr id="8" name="Straight Connector 7">
            <a:extLst>
              <a:ext uri="{FF2B5EF4-FFF2-40B4-BE49-F238E27FC236}">
                <a16:creationId xmlns:a16="http://schemas.microsoft.com/office/drawing/2014/main" id="{ADAC1681-B4C6-0370-2FED-58151927AD5C}"/>
              </a:ext>
            </a:extLst>
          </p:cNvPr>
          <p:cNvCxnSpPr>
            <a:cxnSpLocks/>
            <a:stCxn id="98" idx="3"/>
          </p:cNvCxnSpPr>
          <p:nvPr/>
        </p:nvCxnSpPr>
        <p:spPr>
          <a:xfrm flipH="1" flipV="1">
            <a:off x="4259094" y="4471342"/>
            <a:ext cx="396487" cy="81538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619057-CDA4-7867-B5A3-7A9A07E52063}"/>
              </a:ext>
            </a:extLst>
          </p:cNvPr>
          <p:cNvCxnSpPr>
            <a:cxnSpLocks/>
            <a:stCxn id="71" idx="7"/>
          </p:cNvCxnSpPr>
          <p:nvPr/>
        </p:nvCxnSpPr>
        <p:spPr>
          <a:xfrm flipH="1" flipV="1">
            <a:off x="4085632" y="4471342"/>
            <a:ext cx="451897" cy="94875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37ACB9-9C7E-49FE-CDDC-587C201554B0}"/>
              </a:ext>
            </a:extLst>
          </p:cNvPr>
          <p:cNvCxnSpPr>
            <a:cxnSpLocks/>
            <a:stCxn id="119" idx="1"/>
          </p:cNvCxnSpPr>
          <p:nvPr/>
        </p:nvCxnSpPr>
        <p:spPr>
          <a:xfrm flipH="1" flipV="1">
            <a:off x="3760196" y="5357055"/>
            <a:ext cx="472013" cy="382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BB0CEF-F32E-6372-CE61-7A83900449F8}"/>
              </a:ext>
            </a:extLst>
          </p:cNvPr>
          <p:cNvCxnSpPr>
            <a:cxnSpLocks/>
            <a:stCxn id="76" idx="6"/>
          </p:cNvCxnSpPr>
          <p:nvPr/>
        </p:nvCxnSpPr>
        <p:spPr>
          <a:xfrm flipH="1" flipV="1">
            <a:off x="3756178" y="5500165"/>
            <a:ext cx="419345" cy="3244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44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24</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sp>
        <p:nvSpPr>
          <p:cNvPr id="91" name="Oval 90">
            <a:extLst>
              <a:ext uri="{FF2B5EF4-FFF2-40B4-BE49-F238E27FC236}">
                <a16:creationId xmlns:a16="http://schemas.microsoft.com/office/drawing/2014/main" id="{711CC602-342A-4DC5-85E5-07CBE0A684D1}"/>
              </a:ext>
            </a:extLst>
          </p:cNvPr>
          <p:cNvSpPr/>
          <p:nvPr/>
        </p:nvSpPr>
        <p:spPr>
          <a:xfrm>
            <a:off x="8991600" y="10147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79461" y="83892"/>
            <a:ext cx="8807041" cy="646331"/>
          </a:xfrm>
          <a:prstGeom prst="rect">
            <a:avLst/>
          </a:prstGeom>
          <a:noFill/>
        </p:spPr>
        <p:txBody>
          <a:bodyPr wrap="square" rtlCol="0">
            <a:spAutoFit/>
          </a:bodyPr>
          <a:lstStyle/>
          <a:p>
            <a:r>
              <a:rPr lang="sk-SK" sz="3600" dirty="0"/>
              <a:t>Both </a:t>
            </a:r>
            <a:r>
              <a:rPr lang="en-US" sz="3600" dirty="0"/>
              <a:t>Goedel (dis/con)junction – two users </a:t>
            </a:r>
          </a:p>
        </p:txBody>
      </p:sp>
      <p:cxnSp>
        <p:nvCxnSpPr>
          <p:cNvPr id="106" name="Straight Connector 105">
            <a:extLst>
              <a:ext uri="{FF2B5EF4-FFF2-40B4-BE49-F238E27FC236}">
                <a16:creationId xmlns:a16="http://schemas.microsoft.com/office/drawing/2014/main" id="{9910C031-FAFC-4E12-BD84-423696AD337D}"/>
              </a:ext>
            </a:extLst>
          </p:cNvPr>
          <p:cNvCxnSpPr/>
          <p:nvPr/>
        </p:nvCxnSpPr>
        <p:spPr>
          <a:xfrm>
            <a:off x="202931" y="6556348"/>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8EFEB62-8434-4F4B-9342-E10728D57078}"/>
              </a:ext>
            </a:extLst>
          </p:cNvPr>
          <p:cNvCxnSpPr/>
          <p:nvPr/>
        </p:nvCxnSpPr>
        <p:spPr>
          <a:xfrm>
            <a:off x="131321" y="6650337"/>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245173E-15C4-4B24-AD06-4E6D17BA204F}"/>
              </a:ext>
            </a:extLst>
          </p:cNvPr>
          <p:cNvGrpSpPr/>
          <p:nvPr/>
        </p:nvGrpSpPr>
        <p:grpSpPr>
          <a:xfrm>
            <a:off x="3455237" y="773531"/>
            <a:ext cx="5662231" cy="5655070"/>
            <a:chOff x="3455237" y="773531"/>
            <a:chExt cx="5662231" cy="5655070"/>
          </a:xfrm>
        </p:grpSpPr>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1653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339886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06144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12534"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1" name="Oval 60">
              <a:extLst>
                <a:ext uri="{FF2B5EF4-FFF2-40B4-BE49-F238E27FC236}">
                  <a16:creationId xmlns:a16="http://schemas.microsoft.com/office/drawing/2014/main" id="{1E50EF54-E51A-425A-AC28-B8E0EA6006DF}"/>
                </a:ext>
              </a:extLst>
            </p:cNvPr>
            <p:cNvSpPr/>
            <p:nvPr/>
          </p:nvSpPr>
          <p:spPr>
            <a:xfrm>
              <a:off x="4865265" y="50209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2" name="Oval 61">
              <a:extLst>
                <a:ext uri="{FF2B5EF4-FFF2-40B4-BE49-F238E27FC236}">
                  <a16:creationId xmlns:a16="http://schemas.microsoft.com/office/drawing/2014/main" id="{7EFEE1BC-25D1-4436-8C57-89B7011DF2E9}"/>
                </a:ext>
              </a:extLst>
            </p:cNvPr>
            <p:cNvSpPr/>
            <p:nvPr/>
          </p:nvSpPr>
          <p:spPr>
            <a:xfrm>
              <a:off x="4644039" y="524213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1" name="Oval 70">
              <a:extLst>
                <a:ext uri="{FF2B5EF4-FFF2-40B4-BE49-F238E27FC236}">
                  <a16:creationId xmlns:a16="http://schemas.microsoft.com/office/drawing/2014/main" id="{727E8F5D-0F6F-41D5-A250-54E3FDCADB8C}"/>
                </a:ext>
              </a:extLst>
            </p:cNvPr>
            <p:cNvSpPr/>
            <p:nvPr/>
          </p:nvSpPr>
          <p:spPr>
            <a:xfrm>
              <a:off x="4471973" y="541420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3" name="Oval 72">
              <a:extLst>
                <a:ext uri="{FF2B5EF4-FFF2-40B4-BE49-F238E27FC236}">
                  <a16:creationId xmlns:a16="http://schemas.microsoft.com/office/drawing/2014/main" id="{3CFF3DA3-F182-41D1-9C4E-09F5F177DBB9}"/>
                </a:ext>
              </a:extLst>
            </p:cNvPr>
            <p:cNvSpPr/>
            <p:nvPr/>
          </p:nvSpPr>
          <p:spPr>
            <a:xfrm>
              <a:off x="4339238" y="554694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5" name="Oval 74">
              <a:extLst>
                <a:ext uri="{FF2B5EF4-FFF2-40B4-BE49-F238E27FC236}">
                  <a16:creationId xmlns:a16="http://schemas.microsoft.com/office/drawing/2014/main" id="{7C0D3246-90DD-4136-AB36-11BA1EE71F22}"/>
                </a:ext>
              </a:extLst>
            </p:cNvPr>
            <p:cNvSpPr/>
            <p:nvPr/>
          </p:nvSpPr>
          <p:spPr>
            <a:xfrm>
              <a:off x="4186843" y="568951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6" name="Oval 75">
              <a:extLst>
                <a:ext uri="{FF2B5EF4-FFF2-40B4-BE49-F238E27FC236}">
                  <a16:creationId xmlns:a16="http://schemas.microsoft.com/office/drawing/2014/main" id="{AF179ABE-B4BB-492A-AAF1-324B08E3CFB3}"/>
                </a:ext>
              </a:extLst>
            </p:cNvPr>
            <p:cNvSpPr/>
            <p:nvPr/>
          </p:nvSpPr>
          <p:spPr>
            <a:xfrm>
              <a:off x="4103272" y="580258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7" name="Oval 76">
              <a:extLst>
                <a:ext uri="{FF2B5EF4-FFF2-40B4-BE49-F238E27FC236}">
                  <a16:creationId xmlns:a16="http://schemas.microsoft.com/office/drawing/2014/main" id="{409418DF-58E2-4F16-9AAA-6E09E8B2875E}"/>
                </a:ext>
              </a:extLst>
            </p:cNvPr>
            <p:cNvSpPr/>
            <p:nvPr/>
          </p:nvSpPr>
          <p:spPr>
            <a:xfrm>
              <a:off x="4000034" y="590582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8" name="Oval 77">
              <a:extLst>
                <a:ext uri="{FF2B5EF4-FFF2-40B4-BE49-F238E27FC236}">
                  <a16:creationId xmlns:a16="http://schemas.microsoft.com/office/drawing/2014/main" id="{9E439B37-EE1E-44AD-926C-B9C959F1AEC8}"/>
                </a:ext>
              </a:extLst>
            </p:cNvPr>
            <p:cNvSpPr/>
            <p:nvPr/>
          </p:nvSpPr>
          <p:spPr>
            <a:xfrm>
              <a:off x="3926295" y="597956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9" name="Oval 78">
              <a:extLst>
                <a:ext uri="{FF2B5EF4-FFF2-40B4-BE49-F238E27FC236}">
                  <a16:creationId xmlns:a16="http://schemas.microsoft.com/office/drawing/2014/main" id="{1554284E-0DA1-47A4-B7A2-A9308C743D0B}"/>
                </a:ext>
              </a:extLst>
            </p:cNvPr>
            <p:cNvSpPr/>
            <p:nvPr/>
          </p:nvSpPr>
          <p:spPr>
            <a:xfrm>
              <a:off x="3803389" y="608279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80" name="Straight Connector 79">
              <a:extLst>
                <a:ext uri="{FF2B5EF4-FFF2-40B4-BE49-F238E27FC236}">
                  <a16:creationId xmlns:a16="http://schemas.microsoft.com/office/drawing/2014/main" id="{6471343D-800C-4900-ADE9-3BB9435AE208}"/>
                </a:ext>
              </a:extLst>
            </p:cNvPr>
            <p:cNvCxnSpPr>
              <a:cxnSpLocks/>
              <a:stCxn id="34" idx="2"/>
            </p:cNvCxnSpPr>
            <p:nvPr/>
          </p:nvCxnSpPr>
          <p:spPr>
            <a:xfrm flipH="1" flipV="1">
              <a:off x="5399530" y="4471282"/>
              <a:ext cx="838200"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D962A9E-1DCD-482B-9FDA-FB1EFCB70577}"/>
                </a:ext>
              </a:extLst>
            </p:cNvPr>
            <p:cNvCxnSpPr>
              <a:cxnSpLocks/>
              <a:stCxn id="34" idx="2"/>
            </p:cNvCxnSpPr>
            <p:nvPr/>
          </p:nvCxnSpPr>
          <p:spPr>
            <a:xfrm flipV="1">
              <a:off x="6237730" y="4471282"/>
              <a:ext cx="2507666"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FB26D70-4B95-461B-B1C2-CDCC6E57463D}"/>
                </a:ext>
              </a:extLst>
            </p:cNvPr>
            <p:cNvCxnSpPr>
              <a:cxnSpLocks/>
            </p:cNvCxnSpPr>
            <p:nvPr/>
          </p:nvCxnSpPr>
          <p:spPr>
            <a:xfrm flipH="1" flipV="1">
              <a:off x="5410200" y="4471282"/>
              <a:ext cx="2188743"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42704-7C7F-493C-B59E-FEC36A8D8C75}"/>
                </a:ext>
              </a:extLst>
            </p:cNvPr>
            <p:cNvCxnSpPr>
              <a:cxnSpLocks/>
            </p:cNvCxnSpPr>
            <p:nvPr/>
          </p:nvCxnSpPr>
          <p:spPr>
            <a:xfrm flipV="1">
              <a:off x="7598943" y="4471282"/>
              <a:ext cx="1163770"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C6EA86-6302-49D4-B1C6-F3E9C92EB453}"/>
                </a:ext>
              </a:extLst>
            </p:cNvPr>
            <p:cNvCxnSpPr>
              <a:cxnSpLocks/>
            </p:cNvCxnSpPr>
            <p:nvPr/>
          </p:nvCxnSpPr>
          <p:spPr>
            <a:xfrm flipV="1">
              <a:off x="3734606" y="1157435"/>
              <a:ext cx="1683333" cy="904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12349-AD68-49AB-BF51-7408FA73BD61}"/>
                </a:ext>
              </a:extLst>
            </p:cNvPr>
            <p:cNvCxnSpPr>
              <a:cxnSpLocks/>
            </p:cNvCxnSpPr>
            <p:nvPr/>
          </p:nvCxnSpPr>
          <p:spPr>
            <a:xfrm>
              <a:off x="3726591" y="2053788"/>
              <a:ext cx="1683609" cy="241153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EF08BD-8136-4F45-92FF-C3B33FB73C85}"/>
                </a:ext>
              </a:extLst>
            </p:cNvPr>
            <p:cNvCxnSpPr>
              <a:cxnSpLocks/>
            </p:cNvCxnSpPr>
            <p:nvPr/>
          </p:nvCxnSpPr>
          <p:spPr>
            <a:xfrm>
              <a:off x="3718852" y="3396781"/>
              <a:ext cx="1670295" cy="1090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0B34643-1AD4-4F92-AD22-26A28A82CE51}"/>
                </a:ext>
              </a:extLst>
            </p:cNvPr>
            <p:cNvCxnSpPr>
              <a:cxnSpLocks/>
            </p:cNvCxnSpPr>
            <p:nvPr/>
          </p:nvCxnSpPr>
          <p:spPr>
            <a:xfrm flipV="1">
              <a:off x="3722995" y="1147606"/>
              <a:ext cx="1697727" cy="22588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4154AB9-9550-47F0-BE0C-CF6551C63AF8}"/>
                </a:ext>
              </a:extLst>
            </p:cNvPr>
            <p:cNvCxnSpPr/>
            <p:nvPr/>
          </p:nvCxnSpPr>
          <p:spPr>
            <a:xfrm>
              <a:off x="7273460" y="366074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C38AA74-B96F-42E8-A0CD-216DB58956BC}"/>
                </a:ext>
              </a:extLst>
            </p:cNvPr>
            <p:cNvCxnSpPr/>
            <p:nvPr/>
          </p:nvCxnSpPr>
          <p:spPr>
            <a:xfrm>
              <a:off x="7201850" y="375473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5255C39-CD96-41C5-B2C9-9A7D23FB1371}"/>
                </a:ext>
              </a:extLst>
            </p:cNvPr>
            <p:cNvCxnSpPr/>
            <p:nvPr/>
          </p:nvCxnSpPr>
          <p:spPr>
            <a:xfrm>
              <a:off x="3729452" y="375260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D3C752-5727-4A71-A117-CF78660CDEAC}"/>
                </a:ext>
              </a:extLst>
            </p:cNvPr>
            <p:cNvCxnSpPr/>
            <p:nvPr/>
          </p:nvCxnSpPr>
          <p:spPr>
            <a:xfrm>
              <a:off x="7264781"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1AD3405-FB99-4098-8A40-62F3923F8826}"/>
                </a:ext>
              </a:extLst>
            </p:cNvPr>
            <p:cNvCxnSpPr/>
            <p:nvPr/>
          </p:nvCxnSpPr>
          <p:spPr>
            <a:xfrm>
              <a:off x="3704281" y="5910807"/>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4F71BC4-A8D4-4A81-B598-F4791B5F8DCD}"/>
                </a:ext>
              </a:extLst>
            </p:cNvPr>
            <p:cNvCxnSpPr/>
            <p:nvPr/>
          </p:nvCxnSpPr>
          <p:spPr>
            <a:xfrm>
              <a:off x="4263232" y="1140057"/>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3C6A4B-7809-48AD-A290-4E2AA79CAD92}"/>
                </a:ext>
              </a:extLst>
            </p:cNvPr>
            <p:cNvCxnSpPr/>
            <p:nvPr/>
          </p:nvCxnSpPr>
          <p:spPr>
            <a:xfrm>
              <a:off x="4264605" y="5811125"/>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C4A8600-E1C1-42B0-AAA4-62429DB9E363}"/>
                </a:ext>
              </a:extLst>
            </p:cNvPr>
            <p:cNvCxnSpPr/>
            <p:nvPr/>
          </p:nvCxnSpPr>
          <p:spPr>
            <a:xfrm>
              <a:off x="4192995" y="5905114"/>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DF3CFD3-CF86-48B5-B61A-608AF729C6FA}"/>
                </a:ext>
              </a:extLst>
            </p:cNvPr>
            <p:cNvCxnSpPr/>
            <p:nvPr/>
          </p:nvCxnSpPr>
          <p:spPr>
            <a:xfrm>
              <a:off x="4903567" y="5418240"/>
              <a:ext cx="0" cy="1846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4D3EA8-C949-49BA-8DED-572B3B8EEFD4}"/>
                </a:ext>
              </a:extLst>
            </p:cNvPr>
            <p:cNvCxnSpPr/>
            <p:nvPr/>
          </p:nvCxnSpPr>
          <p:spPr>
            <a:xfrm>
              <a:off x="4831957" y="5512229"/>
              <a:ext cx="16680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33AAD7A-7863-48DF-8F21-1024101D3867}"/>
                </a:ext>
              </a:extLst>
            </p:cNvPr>
            <p:cNvSpPr txBox="1"/>
            <p:nvPr/>
          </p:nvSpPr>
          <p:spPr>
            <a:xfrm>
              <a:off x="5578522"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115" name="TextBox 114">
              <a:extLst>
                <a:ext uri="{FF2B5EF4-FFF2-40B4-BE49-F238E27FC236}">
                  <a16:creationId xmlns:a16="http://schemas.microsoft.com/office/drawing/2014/main" id="{AC1FE6F3-1BC1-4730-BB04-FA6585AA5F68}"/>
                </a:ext>
              </a:extLst>
            </p:cNvPr>
            <p:cNvSpPr txBox="1"/>
            <p:nvPr/>
          </p:nvSpPr>
          <p:spPr>
            <a:xfrm>
              <a:off x="7643614" y="5376245"/>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solidFill>
                  <a:srgbClr val="FF0000"/>
                </a:solidFill>
              </a:endParaRPr>
            </a:p>
          </p:txBody>
        </p:sp>
        <p:sp>
          <p:nvSpPr>
            <p:cNvPr id="116" name="TextBox 115">
              <a:extLst>
                <a:ext uri="{FF2B5EF4-FFF2-40B4-BE49-F238E27FC236}">
                  <a16:creationId xmlns:a16="http://schemas.microsoft.com/office/drawing/2014/main" id="{931388B0-2A5D-419C-8D31-4C313A3B72B8}"/>
                </a:ext>
              </a:extLst>
            </p:cNvPr>
            <p:cNvSpPr txBox="1"/>
            <p:nvPr/>
          </p:nvSpPr>
          <p:spPr>
            <a:xfrm>
              <a:off x="3895129" y="361595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solidFill>
                  <a:srgbClr val="FF0000"/>
                </a:solidFill>
              </a:endParaRPr>
            </a:p>
          </p:txBody>
        </p:sp>
        <p:sp>
          <p:nvSpPr>
            <p:cNvPr id="117" name="TextBox 116">
              <a:extLst>
                <a:ext uri="{FF2B5EF4-FFF2-40B4-BE49-F238E27FC236}">
                  <a16:creationId xmlns:a16="http://schemas.microsoft.com/office/drawing/2014/main" id="{C68B08FD-404B-4948-910B-2ECD5C19A890}"/>
                </a:ext>
              </a:extLst>
            </p:cNvPr>
            <p:cNvSpPr txBox="1"/>
            <p:nvPr/>
          </p:nvSpPr>
          <p:spPr>
            <a:xfrm>
              <a:off x="3896527" y="1520101"/>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2" name="TextBox 1">
              <a:extLst>
                <a:ext uri="{FF2B5EF4-FFF2-40B4-BE49-F238E27FC236}">
                  <a16:creationId xmlns:a16="http://schemas.microsoft.com/office/drawing/2014/main" id="{FFD49248-E926-42C9-B8B6-F6CE25AE373E}"/>
                </a:ext>
              </a:extLst>
            </p:cNvPr>
            <p:cNvSpPr txBox="1"/>
            <p:nvPr/>
          </p:nvSpPr>
          <p:spPr>
            <a:xfrm>
              <a:off x="7046752" y="3681851"/>
              <a:ext cx="309700" cy="369332"/>
            </a:xfrm>
            <a:prstGeom prst="rect">
              <a:avLst/>
            </a:prstGeom>
            <a:noFill/>
          </p:spPr>
          <p:txBody>
            <a:bodyPr wrap="none" rtlCol="0">
              <a:spAutoFit/>
            </a:bodyPr>
            <a:lstStyle/>
            <a:p>
              <a:r>
                <a:rPr lang="en-US" dirty="0"/>
                <a:t>B</a:t>
              </a:r>
            </a:p>
          </p:txBody>
        </p:sp>
        <p:sp>
          <p:nvSpPr>
            <p:cNvPr id="118" name="TextBox 117">
              <a:extLst>
                <a:ext uri="{FF2B5EF4-FFF2-40B4-BE49-F238E27FC236}">
                  <a16:creationId xmlns:a16="http://schemas.microsoft.com/office/drawing/2014/main" id="{3721A8A1-293A-491B-BC8D-002753978A65}"/>
                </a:ext>
              </a:extLst>
            </p:cNvPr>
            <p:cNvSpPr txBox="1"/>
            <p:nvPr/>
          </p:nvSpPr>
          <p:spPr>
            <a:xfrm>
              <a:off x="4825065" y="5210047"/>
              <a:ext cx="309700" cy="369332"/>
            </a:xfrm>
            <a:prstGeom prst="rect">
              <a:avLst/>
            </a:prstGeom>
            <a:noFill/>
          </p:spPr>
          <p:txBody>
            <a:bodyPr wrap="none" rtlCol="0">
              <a:spAutoFit/>
            </a:bodyPr>
            <a:lstStyle/>
            <a:p>
              <a:r>
                <a:rPr lang="en-US" dirty="0">
                  <a:solidFill>
                    <a:srgbClr val="00B050"/>
                  </a:solidFill>
                </a:rPr>
                <a:t>B</a:t>
              </a:r>
            </a:p>
          </p:txBody>
        </p:sp>
        <p:sp>
          <p:nvSpPr>
            <p:cNvPr id="119" name="TextBox 118">
              <a:extLst>
                <a:ext uri="{FF2B5EF4-FFF2-40B4-BE49-F238E27FC236}">
                  <a16:creationId xmlns:a16="http://schemas.microsoft.com/office/drawing/2014/main" id="{91DC49B8-089A-4D8D-A96C-DFDB04803845}"/>
                </a:ext>
              </a:extLst>
            </p:cNvPr>
            <p:cNvSpPr txBox="1"/>
            <p:nvPr/>
          </p:nvSpPr>
          <p:spPr>
            <a:xfrm>
              <a:off x="4205677" y="5555394"/>
              <a:ext cx="309700" cy="369332"/>
            </a:xfrm>
            <a:prstGeom prst="rect">
              <a:avLst/>
            </a:prstGeom>
            <a:noFill/>
          </p:spPr>
          <p:txBody>
            <a:bodyPr wrap="none" rtlCol="0">
              <a:spAutoFit/>
            </a:bodyPr>
            <a:lstStyle/>
            <a:p>
              <a:r>
                <a:rPr lang="en-US" dirty="0">
                  <a:solidFill>
                    <a:srgbClr val="FF0000"/>
                  </a:solidFill>
                </a:rPr>
                <a:t>B</a:t>
              </a:r>
            </a:p>
          </p:txBody>
        </p:sp>
        <p:cxnSp>
          <p:nvCxnSpPr>
            <p:cNvPr id="8" name="Straight Connector 7">
              <a:extLst>
                <a:ext uri="{FF2B5EF4-FFF2-40B4-BE49-F238E27FC236}">
                  <a16:creationId xmlns:a16="http://schemas.microsoft.com/office/drawing/2014/main" id="{3350DF25-1611-4DE9-B1BA-6360AC6A5661}"/>
                </a:ext>
              </a:extLst>
            </p:cNvPr>
            <p:cNvCxnSpPr>
              <a:cxnSpLocks/>
            </p:cNvCxnSpPr>
            <p:nvPr/>
          </p:nvCxnSpPr>
          <p:spPr>
            <a:xfrm flipH="1">
              <a:off x="4394083" y="5521838"/>
              <a:ext cx="100544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D89B1F4-3CBA-440D-88E8-6BE9AF6AA63F}"/>
                </a:ext>
              </a:extLst>
            </p:cNvPr>
            <p:cNvCxnSpPr>
              <a:cxnSpLocks/>
            </p:cNvCxnSpPr>
            <p:nvPr/>
          </p:nvCxnSpPr>
          <p:spPr>
            <a:xfrm>
              <a:off x="4384682" y="4472144"/>
              <a:ext cx="10799" cy="105109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1BF989-7B99-429C-9590-FCA76865EBE3}"/>
                </a:ext>
              </a:extLst>
            </p:cNvPr>
            <p:cNvCxnSpPr>
              <a:cxnSpLocks/>
            </p:cNvCxnSpPr>
            <p:nvPr/>
          </p:nvCxnSpPr>
          <p:spPr>
            <a:xfrm flipH="1" flipV="1">
              <a:off x="4257729" y="5653132"/>
              <a:ext cx="5503" cy="5300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332CB40-19D4-471B-9FEF-042F608A892A}"/>
                </a:ext>
              </a:extLst>
            </p:cNvPr>
            <p:cNvCxnSpPr>
              <a:cxnSpLocks/>
            </p:cNvCxnSpPr>
            <p:nvPr/>
          </p:nvCxnSpPr>
          <p:spPr>
            <a:xfrm>
              <a:off x="3722995" y="5648182"/>
              <a:ext cx="536132" cy="63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4F5B0D70-C776-4A06-ADCF-2DA566B4B766}"/>
              </a:ext>
            </a:extLst>
          </p:cNvPr>
          <p:cNvSpPr txBox="1"/>
          <p:nvPr/>
        </p:nvSpPr>
        <p:spPr>
          <a:xfrm>
            <a:off x="4312062" y="4505707"/>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.6</a:t>
            </a:r>
          </a:p>
        </p:txBody>
      </p:sp>
      <p:sp>
        <p:nvSpPr>
          <p:cNvPr id="124" name="TextBox 123">
            <a:extLst>
              <a:ext uri="{FF2B5EF4-FFF2-40B4-BE49-F238E27FC236}">
                <a16:creationId xmlns:a16="http://schemas.microsoft.com/office/drawing/2014/main" id="{1CBE7270-3F36-4E9A-B800-1D302603D4E9}"/>
              </a:ext>
            </a:extLst>
          </p:cNvPr>
          <p:cNvSpPr txBox="1"/>
          <p:nvPr/>
        </p:nvSpPr>
        <p:spPr>
          <a:xfrm>
            <a:off x="3642340" y="5320838"/>
            <a:ext cx="635110"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.68</a:t>
            </a:r>
          </a:p>
        </p:txBody>
      </p:sp>
      <p:sp>
        <p:nvSpPr>
          <p:cNvPr id="125" name="TextBox 124">
            <a:extLst>
              <a:ext uri="{FF2B5EF4-FFF2-40B4-BE49-F238E27FC236}">
                <a16:creationId xmlns:a16="http://schemas.microsoft.com/office/drawing/2014/main" id="{0A76BBF5-1D0A-405F-9609-3FF0924F7C9E}"/>
              </a:ext>
            </a:extLst>
          </p:cNvPr>
          <p:cNvSpPr txBox="1"/>
          <p:nvPr/>
        </p:nvSpPr>
        <p:spPr>
          <a:xfrm>
            <a:off x="192918" y="746051"/>
            <a:ext cx="3190391" cy="5632311"/>
          </a:xfrm>
          <a:prstGeom prst="rect">
            <a:avLst/>
          </a:prstGeom>
          <a:noFill/>
          <a:ln>
            <a:solidFill>
              <a:schemeClr val="tx1"/>
            </a:solidFill>
          </a:ln>
        </p:spPr>
        <p:txBody>
          <a:bodyPr wrap="square" rtlCol="0">
            <a:spAutoFit/>
          </a:bodyPr>
          <a:lstStyle/>
          <a:p>
            <a:r>
              <a:rPr lang="en-US" dirty="0"/>
              <a:t>Preference Product Logic</a:t>
            </a:r>
          </a:p>
          <a:p>
            <a:endParaRPr lang="en-US" dirty="0"/>
          </a:p>
          <a:p>
            <a:r>
              <a:rPr lang="en-US" dirty="0"/>
              <a:t>We have two users, the </a:t>
            </a:r>
            <a:r>
              <a:rPr lang="en-US" dirty="0">
                <a:solidFill>
                  <a:srgbClr val="00B050"/>
                </a:solidFill>
              </a:rPr>
              <a:t>green</a:t>
            </a:r>
            <a:r>
              <a:rPr lang="en-US" dirty="0"/>
              <a:t> one </a:t>
            </a:r>
            <a:r>
              <a:rPr lang="en-US" b="1" dirty="0">
                <a:solidFill>
                  <a:srgbClr val="00B050"/>
                </a:solidFill>
              </a:rPr>
              <a:t>u</a:t>
            </a:r>
            <a:r>
              <a:rPr lang="en-US" dirty="0"/>
              <a:t> and the </a:t>
            </a:r>
            <a:r>
              <a:rPr lang="en-US" dirty="0">
                <a:solidFill>
                  <a:srgbClr val="FF0000"/>
                </a:solidFill>
              </a:rPr>
              <a:t>red</a:t>
            </a:r>
            <a:r>
              <a:rPr lang="en-US" dirty="0"/>
              <a:t> one </a:t>
            </a:r>
            <a:r>
              <a:rPr lang="en-US" b="1" dirty="0">
                <a:solidFill>
                  <a:srgbClr val="FF0000"/>
                </a:solidFill>
              </a:rPr>
              <a:t>u</a:t>
            </a:r>
            <a:r>
              <a:rPr lang="en-US" dirty="0"/>
              <a:t>, with different attribute preferences.</a:t>
            </a:r>
          </a:p>
          <a:p>
            <a:endParaRPr lang="en-US" dirty="0"/>
          </a:p>
          <a:p>
            <a:r>
              <a:rPr lang="en-US" dirty="0"/>
              <a:t>The </a:t>
            </a:r>
            <a:r>
              <a:rPr lang="en-US" dirty="0">
                <a:solidFill>
                  <a:srgbClr val="00B050"/>
                </a:solidFill>
              </a:rPr>
              <a:t>green</a:t>
            </a:r>
            <a:r>
              <a:rPr lang="en-US" dirty="0"/>
              <a:t> one aggregates with </a:t>
            </a:r>
            <a:r>
              <a:rPr lang="en-US" dirty="0">
                <a:solidFill>
                  <a:srgbClr val="FFC000"/>
                </a:solidFill>
              </a:rPr>
              <a:t>V</a:t>
            </a:r>
            <a:r>
              <a:rPr lang="en-US" baseline="-25000" dirty="0">
                <a:solidFill>
                  <a:srgbClr val="FFC000"/>
                </a:solidFill>
              </a:rPr>
              <a:t>G</a:t>
            </a:r>
            <a:r>
              <a:rPr lang="en-US" dirty="0"/>
              <a:t> and the </a:t>
            </a:r>
            <a:r>
              <a:rPr lang="en-US" dirty="0">
                <a:solidFill>
                  <a:srgbClr val="FF0000"/>
                </a:solidFill>
              </a:rPr>
              <a:t>red</a:t>
            </a:r>
            <a:r>
              <a:rPr lang="en-US" dirty="0"/>
              <a:t> one with </a:t>
            </a:r>
            <a:r>
              <a:rPr lang="en-US" dirty="0">
                <a:solidFill>
                  <a:srgbClr val="0070C0"/>
                </a:solidFill>
              </a:rPr>
              <a:t>&amp;</a:t>
            </a:r>
            <a:r>
              <a:rPr lang="en-US" baseline="-25000" dirty="0">
                <a:solidFill>
                  <a:srgbClr val="0070C0"/>
                </a:solidFill>
              </a:rPr>
              <a:t>G</a:t>
            </a:r>
            <a:r>
              <a:rPr lang="en-US" dirty="0"/>
              <a:t> ,</a:t>
            </a:r>
          </a:p>
          <a:p>
            <a:endParaRPr lang="en-US" dirty="0"/>
          </a:p>
          <a:p>
            <a:r>
              <a:rPr lang="en-US" dirty="0"/>
              <a:t> overall preference degree of images of a data point B in PC can be approximated </a:t>
            </a:r>
          </a:p>
          <a:p>
            <a:pPr marL="285750" indent="-285750">
              <a:buFontTx/>
              <a:buChar char="-"/>
            </a:pPr>
            <a:r>
              <a:rPr lang="en-US" dirty="0"/>
              <a:t>for </a:t>
            </a:r>
            <a:r>
              <a:rPr lang="en-US" dirty="0">
                <a:solidFill>
                  <a:srgbClr val="FF0000"/>
                </a:solidFill>
              </a:rPr>
              <a:t>B</a:t>
            </a:r>
            <a:r>
              <a:rPr lang="en-US" dirty="0"/>
              <a:t> 0.68  </a:t>
            </a:r>
            <a:r>
              <a:rPr lang="en-US" dirty="0" err="1"/>
              <a:t>wrt</a:t>
            </a:r>
            <a:r>
              <a:rPr lang="en-US" dirty="0"/>
              <a:t> </a:t>
            </a:r>
            <a:r>
              <a:rPr lang="en-US" dirty="0">
                <a:solidFill>
                  <a:srgbClr val="0070C0"/>
                </a:solidFill>
              </a:rPr>
              <a:t>&amp;</a:t>
            </a:r>
            <a:r>
              <a:rPr lang="en-US" baseline="-25000" dirty="0">
                <a:solidFill>
                  <a:srgbClr val="0070C0"/>
                </a:solidFill>
              </a:rPr>
              <a:t>G</a:t>
            </a:r>
            <a:r>
              <a:rPr lang="en-US" dirty="0"/>
              <a:t> thanks border conditions on the diagonal, and </a:t>
            </a:r>
          </a:p>
          <a:p>
            <a:pPr marL="285750" indent="-285750">
              <a:buFontTx/>
              <a:buChar char="-"/>
            </a:pPr>
            <a:r>
              <a:rPr lang="en-US" dirty="0"/>
              <a:t>for </a:t>
            </a:r>
            <a:r>
              <a:rPr lang="en-US" dirty="0">
                <a:solidFill>
                  <a:srgbClr val="00B050"/>
                </a:solidFill>
              </a:rPr>
              <a:t>B</a:t>
            </a:r>
            <a:r>
              <a:rPr lang="en-US" dirty="0"/>
              <a:t> 0.6 </a:t>
            </a:r>
            <a:r>
              <a:rPr lang="en-US" dirty="0" err="1"/>
              <a:t>wrt</a:t>
            </a:r>
            <a:r>
              <a:rPr lang="en-US" dirty="0"/>
              <a:t> </a:t>
            </a:r>
            <a:r>
              <a:rPr lang="en-US" dirty="0">
                <a:solidFill>
                  <a:srgbClr val="FFC000"/>
                </a:solidFill>
              </a:rPr>
              <a:t>V</a:t>
            </a:r>
            <a:r>
              <a:rPr lang="en-US" baseline="-25000" dirty="0">
                <a:solidFill>
                  <a:srgbClr val="FFC000"/>
                </a:solidFill>
              </a:rPr>
              <a:t>G</a:t>
            </a:r>
            <a:r>
              <a:rPr lang="en-US" dirty="0"/>
              <a:t> thanks border conditions on the diagonal, </a:t>
            </a:r>
          </a:p>
          <a:p>
            <a:r>
              <a:rPr lang="en-US" dirty="0"/>
              <a:t> </a:t>
            </a:r>
          </a:p>
          <a:p>
            <a:r>
              <a:rPr lang="en-US" dirty="0"/>
              <a:t>What can be group preference?</a:t>
            </a:r>
          </a:p>
        </p:txBody>
      </p:sp>
    </p:spTree>
    <p:extLst>
      <p:ext uri="{BB962C8B-B14F-4D97-AF65-F5344CB8AC3E}">
        <p14:creationId xmlns:p14="http://schemas.microsoft.com/office/powerpoint/2010/main" val="263830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25</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sp>
        <p:nvSpPr>
          <p:cNvPr id="91" name="Oval 90">
            <a:extLst>
              <a:ext uri="{FF2B5EF4-FFF2-40B4-BE49-F238E27FC236}">
                <a16:creationId xmlns:a16="http://schemas.microsoft.com/office/drawing/2014/main" id="{711CC602-342A-4DC5-85E5-07CBE0A684D1}"/>
              </a:ext>
            </a:extLst>
          </p:cNvPr>
          <p:cNvSpPr/>
          <p:nvPr/>
        </p:nvSpPr>
        <p:spPr>
          <a:xfrm>
            <a:off x="8959441" y="112142"/>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184559" y="157861"/>
            <a:ext cx="6631722" cy="646331"/>
          </a:xfrm>
          <a:prstGeom prst="rect">
            <a:avLst/>
          </a:prstGeom>
          <a:noFill/>
        </p:spPr>
        <p:txBody>
          <a:bodyPr wrap="square" rtlCol="0">
            <a:spAutoFit/>
          </a:bodyPr>
          <a:lstStyle/>
          <a:p>
            <a:r>
              <a:rPr lang="sk-SK" sz="3600" dirty="0"/>
              <a:t>Both </a:t>
            </a:r>
            <a:r>
              <a:rPr lang="en-US" sz="3600" dirty="0"/>
              <a:t>Lukasiewicz (dis/con)junction </a:t>
            </a:r>
          </a:p>
        </p:txBody>
      </p:sp>
      <p:cxnSp>
        <p:nvCxnSpPr>
          <p:cNvPr id="106" name="Straight Connector 105">
            <a:extLst>
              <a:ext uri="{FF2B5EF4-FFF2-40B4-BE49-F238E27FC236}">
                <a16:creationId xmlns:a16="http://schemas.microsoft.com/office/drawing/2014/main" id="{9910C031-FAFC-4E12-BD84-423696AD337D}"/>
              </a:ext>
            </a:extLst>
          </p:cNvPr>
          <p:cNvCxnSpPr/>
          <p:nvPr/>
        </p:nvCxnSpPr>
        <p:spPr>
          <a:xfrm>
            <a:off x="202931" y="656473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8EFEB62-8434-4F4B-9342-E10728D57078}"/>
              </a:ext>
            </a:extLst>
          </p:cNvPr>
          <p:cNvCxnSpPr/>
          <p:nvPr/>
        </p:nvCxnSpPr>
        <p:spPr>
          <a:xfrm>
            <a:off x="131321" y="665872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678773C-866C-4645-94AD-1D629751622A}"/>
              </a:ext>
            </a:extLst>
          </p:cNvPr>
          <p:cNvGrpSpPr/>
          <p:nvPr/>
        </p:nvGrpSpPr>
        <p:grpSpPr>
          <a:xfrm>
            <a:off x="3455237" y="773531"/>
            <a:ext cx="5662231" cy="5684594"/>
            <a:chOff x="3455237" y="773531"/>
            <a:chExt cx="5662231" cy="5684594"/>
          </a:xfrm>
        </p:grpSpPr>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1653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339886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06144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12534"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344105" y="6088793"/>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1" name="Oval 60">
              <a:extLst>
                <a:ext uri="{FF2B5EF4-FFF2-40B4-BE49-F238E27FC236}">
                  <a16:creationId xmlns:a16="http://schemas.microsoft.com/office/drawing/2014/main" id="{1E50EF54-E51A-425A-AC28-B8E0EA6006DF}"/>
                </a:ext>
              </a:extLst>
            </p:cNvPr>
            <p:cNvSpPr/>
            <p:nvPr/>
          </p:nvSpPr>
          <p:spPr>
            <a:xfrm>
              <a:off x="4865265" y="50209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2" name="Oval 61">
              <a:extLst>
                <a:ext uri="{FF2B5EF4-FFF2-40B4-BE49-F238E27FC236}">
                  <a16:creationId xmlns:a16="http://schemas.microsoft.com/office/drawing/2014/main" id="{7EFEE1BC-25D1-4436-8C57-89B7011DF2E9}"/>
                </a:ext>
              </a:extLst>
            </p:cNvPr>
            <p:cNvSpPr/>
            <p:nvPr/>
          </p:nvSpPr>
          <p:spPr>
            <a:xfrm>
              <a:off x="4644039" y="524213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1" name="Oval 70">
              <a:extLst>
                <a:ext uri="{FF2B5EF4-FFF2-40B4-BE49-F238E27FC236}">
                  <a16:creationId xmlns:a16="http://schemas.microsoft.com/office/drawing/2014/main" id="{727E8F5D-0F6F-41D5-A250-54E3FDCADB8C}"/>
                </a:ext>
              </a:extLst>
            </p:cNvPr>
            <p:cNvSpPr/>
            <p:nvPr/>
          </p:nvSpPr>
          <p:spPr>
            <a:xfrm>
              <a:off x="4471973" y="541420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3" name="Oval 72">
              <a:extLst>
                <a:ext uri="{FF2B5EF4-FFF2-40B4-BE49-F238E27FC236}">
                  <a16:creationId xmlns:a16="http://schemas.microsoft.com/office/drawing/2014/main" id="{3CFF3DA3-F182-41D1-9C4E-09F5F177DBB9}"/>
                </a:ext>
              </a:extLst>
            </p:cNvPr>
            <p:cNvSpPr/>
            <p:nvPr/>
          </p:nvSpPr>
          <p:spPr>
            <a:xfrm>
              <a:off x="4339238" y="554694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5" name="Oval 74">
              <a:extLst>
                <a:ext uri="{FF2B5EF4-FFF2-40B4-BE49-F238E27FC236}">
                  <a16:creationId xmlns:a16="http://schemas.microsoft.com/office/drawing/2014/main" id="{7C0D3246-90DD-4136-AB36-11BA1EE71F22}"/>
                </a:ext>
              </a:extLst>
            </p:cNvPr>
            <p:cNvSpPr/>
            <p:nvPr/>
          </p:nvSpPr>
          <p:spPr>
            <a:xfrm>
              <a:off x="4186843" y="568951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6" name="Oval 75">
              <a:extLst>
                <a:ext uri="{FF2B5EF4-FFF2-40B4-BE49-F238E27FC236}">
                  <a16:creationId xmlns:a16="http://schemas.microsoft.com/office/drawing/2014/main" id="{AF179ABE-B4BB-492A-AAF1-324B08E3CFB3}"/>
                </a:ext>
              </a:extLst>
            </p:cNvPr>
            <p:cNvSpPr/>
            <p:nvPr/>
          </p:nvSpPr>
          <p:spPr>
            <a:xfrm>
              <a:off x="4103272" y="580258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7" name="Oval 76">
              <a:extLst>
                <a:ext uri="{FF2B5EF4-FFF2-40B4-BE49-F238E27FC236}">
                  <a16:creationId xmlns:a16="http://schemas.microsoft.com/office/drawing/2014/main" id="{409418DF-58E2-4F16-9AAA-6E09E8B2875E}"/>
                </a:ext>
              </a:extLst>
            </p:cNvPr>
            <p:cNvSpPr/>
            <p:nvPr/>
          </p:nvSpPr>
          <p:spPr>
            <a:xfrm>
              <a:off x="4000034" y="590582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8" name="Oval 77">
              <a:extLst>
                <a:ext uri="{FF2B5EF4-FFF2-40B4-BE49-F238E27FC236}">
                  <a16:creationId xmlns:a16="http://schemas.microsoft.com/office/drawing/2014/main" id="{9E439B37-EE1E-44AD-926C-B9C959F1AEC8}"/>
                </a:ext>
              </a:extLst>
            </p:cNvPr>
            <p:cNvSpPr/>
            <p:nvPr/>
          </p:nvSpPr>
          <p:spPr>
            <a:xfrm>
              <a:off x="3926295" y="597956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9" name="Oval 78">
              <a:extLst>
                <a:ext uri="{FF2B5EF4-FFF2-40B4-BE49-F238E27FC236}">
                  <a16:creationId xmlns:a16="http://schemas.microsoft.com/office/drawing/2014/main" id="{1554284E-0DA1-47A4-B7A2-A9308C743D0B}"/>
                </a:ext>
              </a:extLst>
            </p:cNvPr>
            <p:cNvSpPr/>
            <p:nvPr/>
          </p:nvSpPr>
          <p:spPr>
            <a:xfrm>
              <a:off x="3803389" y="608279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80" name="Straight Connector 79">
              <a:extLst>
                <a:ext uri="{FF2B5EF4-FFF2-40B4-BE49-F238E27FC236}">
                  <a16:creationId xmlns:a16="http://schemas.microsoft.com/office/drawing/2014/main" id="{6471343D-800C-4900-ADE9-3BB9435AE208}"/>
                </a:ext>
              </a:extLst>
            </p:cNvPr>
            <p:cNvCxnSpPr>
              <a:cxnSpLocks/>
              <a:stCxn id="34" idx="2"/>
            </p:cNvCxnSpPr>
            <p:nvPr/>
          </p:nvCxnSpPr>
          <p:spPr>
            <a:xfrm flipH="1" flipV="1">
              <a:off x="5399530" y="4471282"/>
              <a:ext cx="838200"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D962A9E-1DCD-482B-9FDA-FB1EFCB70577}"/>
                </a:ext>
              </a:extLst>
            </p:cNvPr>
            <p:cNvCxnSpPr>
              <a:cxnSpLocks/>
              <a:stCxn id="34" idx="2"/>
            </p:cNvCxnSpPr>
            <p:nvPr/>
          </p:nvCxnSpPr>
          <p:spPr>
            <a:xfrm flipV="1">
              <a:off x="6237730" y="4471282"/>
              <a:ext cx="2507666"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FB26D70-4B95-461B-B1C2-CDCC6E57463D}"/>
                </a:ext>
              </a:extLst>
            </p:cNvPr>
            <p:cNvCxnSpPr>
              <a:cxnSpLocks/>
            </p:cNvCxnSpPr>
            <p:nvPr/>
          </p:nvCxnSpPr>
          <p:spPr>
            <a:xfrm flipH="1" flipV="1">
              <a:off x="5410200" y="4471282"/>
              <a:ext cx="2188743"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42704-7C7F-493C-B59E-FEC36A8D8C75}"/>
                </a:ext>
              </a:extLst>
            </p:cNvPr>
            <p:cNvCxnSpPr>
              <a:cxnSpLocks/>
            </p:cNvCxnSpPr>
            <p:nvPr/>
          </p:nvCxnSpPr>
          <p:spPr>
            <a:xfrm flipV="1">
              <a:off x="7598943" y="4471282"/>
              <a:ext cx="1163770"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C6EA86-6302-49D4-B1C6-F3E9C92EB453}"/>
                </a:ext>
              </a:extLst>
            </p:cNvPr>
            <p:cNvCxnSpPr>
              <a:cxnSpLocks/>
            </p:cNvCxnSpPr>
            <p:nvPr/>
          </p:nvCxnSpPr>
          <p:spPr>
            <a:xfrm flipV="1">
              <a:off x="3734606" y="1157435"/>
              <a:ext cx="1683333" cy="904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12349-AD68-49AB-BF51-7408FA73BD61}"/>
                </a:ext>
              </a:extLst>
            </p:cNvPr>
            <p:cNvCxnSpPr>
              <a:cxnSpLocks/>
            </p:cNvCxnSpPr>
            <p:nvPr/>
          </p:nvCxnSpPr>
          <p:spPr>
            <a:xfrm>
              <a:off x="3726591" y="2053788"/>
              <a:ext cx="1683609" cy="241153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EF08BD-8136-4F45-92FF-C3B33FB73C85}"/>
                </a:ext>
              </a:extLst>
            </p:cNvPr>
            <p:cNvCxnSpPr>
              <a:cxnSpLocks/>
            </p:cNvCxnSpPr>
            <p:nvPr/>
          </p:nvCxnSpPr>
          <p:spPr>
            <a:xfrm>
              <a:off x="3718852" y="3396781"/>
              <a:ext cx="1670295" cy="1090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0B34643-1AD4-4F92-AD22-26A28A82CE51}"/>
                </a:ext>
              </a:extLst>
            </p:cNvPr>
            <p:cNvCxnSpPr>
              <a:cxnSpLocks/>
            </p:cNvCxnSpPr>
            <p:nvPr/>
          </p:nvCxnSpPr>
          <p:spPr>
            <a:xfrm flipV="1">
              <a:off x="3722995" y="1147606"/>
              <a:ext cx="1697727" cy="22588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4154AB9-9550-47F0-BE0C-CF6551C63AF8}"/>
                </a:ext>
              </a:extLst>
            </p:cNvPr>
            <p:cNvCxnSpPr/>
            <p:nvPr/>
          </p:nvCxnSpPr>
          <p:spPr>
            <a:xfrm>
              <a:off x="7273460" y="366074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C38AA74-B96F-42E8-A0CD-216DB58956BC}"/>
                </a:ext>
              </a:extLst>
            </p:cNvPr>
            <p:cNvCxnSpPr/>
            <p:nvPr/>
          </p:nvCxnSpPr>
          <p:spPr>
            <a:xfrm>
              <a:off x="7201850" y="375473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5255C39-CD96-41C5-B2C9-9A7D23FB1371}"/>
                </a:ext>
              </a:extLst>
            </p:cNvPr>
            <p:cNvCxnSpPr/>
            <p:nvPr/>
          </p:nvCxnSpPr>
          <p:spPr>
            <a:xfrm>
              <a:off x="3729452" y="375260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D3C752-5727-4A71-A117-CF78660CDEAC}"/>
                </a:ext>
              </a:extLst>
            </p:cNvPr>
            <p:cNvCxnSpPr/>
            <p:nvPr/>
          </p:nvCxnSpPr>
          <p:spPr>
            <a:xfrm>
              <a:off x="7264781"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1AD3405-FB99-4098-8A40-62F3923F8826}"/>
                </a:ext>
              </a:extLst>
            </p:cNvPr>
            <p:cNvCxnSpPr/>
            <p:nvPr/>
          </p:nvCxnSpPr>
          <p:spPr>
            <a:xfrm>
              <a:off x="3704281" y="5910807"/>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4F71BC4-A8D4-4A81-B598-F4791B5F8DCD}"/>
                </a:ext>
              </a:extLst>
            </p:cNvPr>
            <p:cNvCxnSpPr/>
            <p:nvPr/>
          </p:nvCxnSpPr>
          <p:spPr>
            <a:xfrm>
              <a:off x="4263232" y="1140057"/>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3C6A4B-7809-48AD-A290-4E2AA79CAD92}"/>
                </a:ext>
              </a:extLst>
            </p:cNvPr>
            <p:cNvCxnSpPr/>
            <p:nvPr/>
          </p:nvCxnSpPr>
          <p:spPr>
            <a:xfrm>
              <a:off x="4264605" y="5811125"/>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C4A8600-E1C1-42B0-AAA4-62429DB9E363}"/>
                </a:ext>
              </a:extLst>
            </p:cNvPr>
            <p:cNvCxnSpPr/>
            <p:nvPr/>
          </p:nvCxnSpPr>
          <p:spPr>
            <a:xfrm>
              <a:off x="4192995" y="5905114"/>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DF3CFD3-CF86-48B5-B61A-608AF729C6FA}"/>
                </a:ext>
              </a:extLst>
            </p:cNvPr>
            <p:cNvCxnSpPr/>
            <p:nvPr/>
          </p:nvCxnSpPr>
          <p:spPr>
            <a:xfrm>
              <a:off x="4903567" y="5418240"/>
              <a:ext cx="0" cy="1846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4D3EA8-C949-49BA-8DED-572B3B8EEFD4}"/>
                </a:ext>
              </a:extLst>
            </p:cNvPr>
            <p:cNvCxnSpPr/>
            <p:nvPr/>
          </p:nvCxnSpPr>
          <p:spPr>
            <a:xfrm>
              <a:off x="4831957" y="5512229"/>
              <a:ext cx="16680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33AAD7A-7863-48DF-8F21-1024101D3867}"/>
                </a:ext>
              </a:extLst>
            </p:cNvPr>
            <p:cNvSpPr txBox="1"/>
            <p:nvPr/>
          </p:nvSpPr>
          <p:spPr>
            <a:xfrm>
              <a:off x="5578522"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115" name="TextBox 114">
              <a:extLst>
                <a:ext uri="{FF2B5EF4-FFF2-40B4-BE49-F238E27FC236}">
                  <a16:creationId xmlns:a16="http://schemas.microsoft.com/office/drawing/2014/main" id="{AC1FE6F3-1BC1-4730-BB04-FA6585AA5F68}"/>
                </a:ext>
              </a:extLst>
            </p:cNvPr>
            <p:cNvSpPr txBox="1"/>
            <p:nvPr/>
          </p:nvSpPr>
          <p:spPr>
            <a:xfrm>
              <a:off x="7643614" y="5376245"/>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solidFill>
                  <a:srgbClr val="FF0000"/>
                </a:solidFill>
              </a:endParaRPr>
            </a:p>
          </p:txBody>
        </p:sp>
        <p:sp>
          <p:nvSpPr>
            <p:cNvPr id="116" name="TextBox 115">
              <a:extLst>
                <a:ext uri="{FF2B5EF4-FFF2-40B4-BE49-F238E27FC236}">
                  <a16:creationId xmlns:a16="http://schemas.microsoft.com/office/drawing/2014/main" id="{931388B0-2A5D-419C-8D31-4C313A3B72B8}"/>
                </a:ext>
              </a:extLst>
            </p:cNvPr>
            <p:cNvSpPr txBox="1"/>
            <p:nvPr/>
          </p:nvSpPr>
          <p:spPr>
            <a:xfrm>
              <a:off x="3895129" y="361595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solidFill>
                  <a:srgbClr val="FF0000"/>
                </a:solidFill>
              </a:endParaRPr>
            </a:p>
          </p:txBody>
        </p:sp>
        <p:sp>
          <p:nvSpPr>
            <p:cNvPr id="117" name="TextBox 116">
              <a:extLst>
                <a:ext uri="{FF2B5EF4-FFF2-40B4-BE49-F238E27FC236}">
                  <a16:creationId xmlns:a16="http://schemas.microsoft.com/office/drawing/2014/main" id="{C68B08FD-404B-4948-910B-2ECD5C19A890}"/>
                </a:ext>
              </a:extLst>
            </p:cNvPr>
            <p:cNvSpPr txBox="1"/>
            <p:nvPr/>
          </p:nvSpPr>
          <p:spPr>
            <a:xfrm>
              <a:off x="3896527" y="1520101"/>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2" name="TextBox 1">
              <a:extLst>
                <a:ext uri="{FF2B5EF4-FFF2-40B4-BE49-F238E27FC236}">
                  <a16:creationId xmlns:a16="http://schemas.microsoft.com/office/drawing/2014/main" id="{FFD49248-E926-42C9-B8B6-F6CE25AE373E}"/>
                </a:ext>
              </a:extLst>
            </p:cNvPr>
            <p:cNvSpPr txBox="1"/>
            <p:nvPr/>
          </p:nvSpPr>
          <p:spPr>
            <a:xfrm>
              <a:off x="7046752" y="3681851"/>
              <a:ext cx="309700" cy="369332"/>
            </a:xfrm>
            <a:prstGeom prst="rect">
              <a:avLst/>
            </a:prstGeom>
            <a:noFill/>
          </p:spPr>
          <p:txBody>
            <a:bodyPr wrap="none" rtlCol="0">
              <a:spAutoFit/>
            </a:bodyPr>
            <a:lstStyle/>
            <a:p>
              <a:r>
                <a:rPr lang="en-US" dirty="0"/>
                <a:t>B</a:t>
              </a:r>
            </a:p>
          </p:txBody>
        </p:sp>
        <p:sp>
          <p:nvSpPr>
            <p:cNvPr id="118" name="TextBox 117">
              <a:extLst>
                <a:ext uri="{FF2B5EF4-FFF2-40B4-BE49-F238E27FC236}">
                  <a16:creationId xmlns:a16="http://schemas.microsoft.com/office/drawing/2014/main" id="{3721A8A1-293A-491B-BC8D-002753978A65}"/>
                </a:ext>
              </a:extLst>
            </p:cNvPr>
            <p:cNvSpPr txBox="1"/>
            <p:nvPr/>
          </p:nvSpPr>
          <p:spPr>
            <a:xfrm>
              <a:off x="4825065" y="5210047"/>
              <a:ext cx="309700" cy="369332"/>
            </a:xfrm>
            <a:prstGeom prst="rect">
              <a:avLst/>
            </a:prstGeom>
            <a:noFill/>
          </p:spPr>
          <p:txBody>
            <a:bodyPr wrap="none" rtlCol="0">
              <a:spAutoFit/>
            </a:bodyPr>
            <a:lstStyle/>
            <a:p>
              <a:r>
                <a:rPr lang="en-US" dirty="0">
                  <a:solidFill>
                    <a:srgbClr val="00B050"/>
                  </a:solidFill>
                </a:rPr>
                <a:t>B</a:t>
              </a:r>
            </a:p>
          </p:txBody>
        </p:sp>
        <p:sp>
          <p:nvSpPr>
            <p:cNvPr id="119" name="TextBox 118">
              <a:extLst>
                <a:ext uri="{FF2B5EF4-FFF2-40B4-BE49-F238E27FC236}">
                  <a16:creationId xmlns:a16="http://schemas.microsoft.com/office/drawing/2014/main" id="{91DC49B8-089A-4D8D-A96C-DFDB04803845}"/>
                </a:ext>
              </a:extLst>
            </p:cNvPr>
            <p:cNvSpPr txBox="1"/>
            <p:nvPr/>
          </p:nvSpPr>
          <p:spPr>
            <a:xfrm>
              <a:off x="4205677" y="5555394"/>
              <a:ext cx="309700" cy="369332"/>
            </a:xfrm>
            <a:prstGeom prst="rect">
              <a:avLst/>
            </a:prstGeom>
            <a:noFill/>
          </p:spPr>
          <p:txBody>
            <a:bodyPr wrap="none" rtlCol="0">
              <a:spAutoFit/>
            </a:bodyPr>
            <a:lstStyle/>
            <a:p>
              <a:r>
                <a:rPr lang="en-US" dirty="0">
                  <a:solidFill>
                    <a:srgbClr val="FF0000"/>
                  </a:solidFill>
                </a:rPr>
                <a:t>B</a:t>
              </a:r>
            </a:p>
          </p:txBody>
        </p:sp>
        <p:cxnSp>
          <p:nvCxnSpPr>
            <p:cNvPr id="120" name="Straight Connector 119">
              <a:extLst>
                <a:ext uri="{FF2B5EF4-FFF2-40B4-BE49-F238E27FC236}">
                  <a16:creationId xmlns:a16="http://schemas.microsoft.com/office/drawing/2014/main" id="{0EBAF9DE-42D3-4D08-8F60-CC41D740B64A}"/>
                </a:ext>
              </a:extLst>
            </p:cNvPr>
            <p:cNvCxnSpPr>
              <a:cxnSpLocks/>
            </p:cNvCxnSpPr>
            <p:nvPr/>
          </p:nvCxnSpPr>
          <p:spPr>
            <a:xfrm>
              <a:off x="3895129" y="4472144"/>
              <a:ext cx="1515071" cy="1537933"/>
            </a:xfrm>
            <a:prstGeom prst="line">
              <a:avLst/>
            </a:prstGeom>
            <a:ln w="1270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4BB1AF2-44D3-417C-B9C2-323821A49B74}"/>
                </a:ext>
              </a:extLst>
            </p:cNvPr>
            <p:cNvCxnSpPr>
              <a:cxnSpLocks/>
            </p:cNvCxnSpPr>
            <p:nvPr/>
          </p:nvCxnSpPr>
          <p:spPr>
            <a:xfrm>
              <a:off x="3716196" y="5337899"/>
              <a:ext cx="835694" cy="84181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39DEE45B-8EB5-4976-8946-808DC0C37DE1}"/>
              </a:ext>
            </a:extLst>
          </p:cNvPr>
          <p:cNvSpPr txBox="1"/>
          <p:nvPr/>
        </p:nvSpPr>
        <p:spPr>
          <a:xfrm>
            <a:off x="4236561" y="4639931"/>
            <a:ext cx="497252"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.9</a:t>
            </a:r>
          </a:p>
        </p:txBody>
      </p:sp>
      <p:sp>
        <p:nvSpPr>
          <p:cNvPr id="123" name="TextBox 122">
            <a:extLst>
              <a:ext uri="{FF2B5EF4-FFF2-40B4-BE49-F238E27FC236}">
                <a16:creationId xmlns:a16="http://schemas.microsoft.com/office/drawing/2014/main" id="{CB3FC62A-747C-41CC-B4FF-97762AACE48E}"/>
              </a:ext>
            </a:extLst>
          </p:cNvPr>
          <p:cNvSpPr txBox="1"/>
          <p:nvPr/>
        </p:nvSpPr>
        <p:spPr>
          <a:xfrm>
            <a:off x="3684285" y="5144669"/>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.5</a:t>
            </a:r>
          </a:p>
        </p:txBody>
      </p:sp>
      <p:sp>
        <p:nvSpPr>
          <p:cNvPr id="124" name="TextBox 123">
            <a:extLst>
              <a:ext uri="{FF2B5EF4-FFF2-40B4-BE49-F238E27FC236}">
                <a16:creationId xmlns:a16="http://schemas.microsoft.com/office/drawing/2014/main" id="{FC4741EE-CB3B-48CC-A8E3-FF0733092048}"/>
              </a:ext>
            </a:extLst>
          </p:cNvPr>
          <p:cNvSpPr txBox="1"/>
          <p:nvPr/>
        </p:nvSpPr>
        <p:spPr>
          <a:xfrm>
            <a:off x="192918" y="746051"/>
            <a:ext cx="3190391" cy="5632311"/>
          </a:xfrm>
          <a:prstGeom prst="rect">
            <a:avLst/>
          </a:prstGeom>
          <a:noFill/>
          <a:ln>
            <a:solidFill>
              <a:schemeClr val="tx1"/>
            </a:solidFill>
          </a:ln>
        </p:spPr>
        <p:txBody>
          <a:bodyPr wrap="square" rtlCol="0">
            <a:spAutoFit/>
          </a:bodyPr>
          <a:lstStyle/>
          <a:p>
            <a:r>
              <a:rPr lang="en-US" dirty="0"/>
              <a:t>Preference Product Logic</a:t>
            </a:r>
          </a:p>
          <a:p>
            <a:endParaRPr lang="en-US" dirty="0"/>
          </a:p>
          <a:p>
            <a:r>
              <a:rPr lang="en-US" dirty="0"/>
              <a:t>We have two users, the </a:t>
            </a:r>
            <a:r>
              <a:rPr lang="en-US" dirty="0">
                <a:solidFill>
                  <a:srgbClr val="00B050"/>
                </a:solidFill>
              </a:rPr>
              <a:t>green</a:t>
            </a:r>
            <a:r>
              <a:rPr lang="en-US" dirty="0"/>
              <a:t> one </a:t>
            </a:r>
            <a:r>
              <a:rPr lang="en-US" b="1" dirty="0">
                <a:solidFill>
                  <a:srgbClr val="00B050"/>
                </a:solidFill>
              </a:rPr>
              <a:t>u</a:t>
            </a:r>
            <a:r>
              <a:rPr lang="en-US" dirty="0"/>
              <a:t> and the </a:t>
            </a:r>
            <a:r>
              <a:rPr lang="en-US" dirty="0">
                <a:solidFill>
                  <a:srgbClr val="FF0000"/>
                </a:solidFill>
              </a:rPr>
              <a:t>red</a:t>
            </a:r>
            <a:r>
              <a:rPr lang="en-US" dirty="0"/>
              <a:t> one </a:t>
            </a:r>
            <a:r>
              <a:rPr lang="en-US" b="1" dirty="0">
                <a:solidFill>
                  <a:srgbClr val="FF0000"/>
                </a:solidFill>
              </a:rPr>
              <a:t>u</a:t>
            </a:r>
            <a:r>
              <a:rPr lang="en-US" dirty="0"/>
              <a:t>, with different attribute preferences.</a:t>
            </a:r>
          </a:p>
          <a:p>
            <a:endParaRPr lang="en-US" dirty="0"/>
          </a:p>
          <a:p>
            <a:r>
              <a:rPr lang="en-US" dirty="0"/>
              <a:t>The </a:t>
            </a:r>
            <a:r>
              <a:rPr lang="en-US" dirty="0">
                <a:solidFill>
                  <a:srgbClr val="00B050"/>
                </a:solidFill>
              </a:rPr>
              <a:t>green</a:t>
            </a:r>
            <a:r>
              <a:rPr lang="en-US" dirty="0"/>
              <a:t> one aggregates with </a:t>
            </a:r>
            <a:r>
              <a:rPr lang="en-US" dirty="0">
                <a:solidFill>
                  <a:srgbClr val="A87B60"/>
                </a:solidFill>
              </a:rPr>
              <a:t>V</a:t>
            </a:r>
            <a:r>
              <a:rPr lang="en-US" baseline="-25000" dirty="0">
                <a:solidFill>
                  <a:srgbClr val="A87B60"/>
                </a:solidFill>
              </a:rPr>
              <a:t>L</a:t>
            </a:r>
            <a:r>
              <a:rPr lang="en-US" dirty="0"/>
              <a:t> and the </a:t>
            </a:r>
            <a:r>
              <a:rPr lang="en-US" dirty="0">
                <a:solidFill>
                  <a:srgbClr val="FF0000"/>
                </a:solidFill>
              </a:rPr>
              <a:t>red</a:t>
            </a:r>
            <a:r>
              <a:rPr lang="en-US" dirty="0"/>
              <a:t> one with </a:t>
            </a:r>
            <a:r>
              <a:rPr lang="en-US" dirty="0">
                <a:solidFill>
                  <a:srgbClr val="7030A0"/>
                </a:solidFill>
              </a:rPr>
              <a:t>&amp;</a:t>
            </a:r>
            <a:r>
              <a:rPr lang="en-US" baseline="-25000" dirty="0">
                <a:solidFill>
                  <a:srgbClr val="7030A0"/>
                </a:solidFill>
              </a:rPr>
              <a:t>L</a:t>
            </a:r>
            <a:r>
              <a:rPr lang="en-US" dirty="0"/>
              <a:t> ,</a:t>
            </a:r>
          </a:p>
          <a:p>
            <a:endParaRPr lang="en-US" dirty="0"/>
          </a:p>
          <a:p>
            <a:r>
              <a:rPr lang="en-US" dirty="0"/>
              <a:t> overall preference degree of images of a data point B in PC can be approximated </a:t>
            </a:r>
          </a:p>
          <a:p>
            <a:pPr marL="285750" indent="-285750">
              <a:buFontTx/>
              <a:buChar char="-"/>
            </a:pPr>
            <a:r>
              <a:rPr lang="en-US" dirty="0"/>
              <a:t>for </a:t>
            </a:r>
            <a:r>
              <a:rPr lang="en-US" dirty="0">
                <a:solidFill>
                  <a:srgbClr val="FF0000"/>
                </a:solidFill>
              </a:rPr>
              <a:t>B</a:t>
            </a:r>
            <a:r>
              <a:rPr lang="en-US" dirty="0"/>
              <a:t> 0.5  </a:t>
            </a:r>
            <a:r>
              <a:rPr lang="en-US" dirty="0" err="1"/>
              <a:t>wrt</a:t>
            </a:r>
            <a:r>
              <a:rPr lang="en-US" dirty="0"/>
              <a:t> </a:t>
            </a:r>
            <a:r>
              <a:rPr lang="en-US" dirty="0">
                <a:solidFill>
                  <a:srgbClr val="7030A0"/>
                </a:solidFill>
              </a:rPr>
              <a:t>&amp;</a:t>
            </a:r>
            <a:r>
              <a:rPr lang="en-US" baseline="-25000" dirty="0">
                <a:solidFill>
                  <a:srgbClr val="7030A0"/>
                </a:solidFill>
              </a:rPr>
              <a:t>L</a:t>
            </a:r>
            <a:r>
              <a:rPr lang="en-US" dirty="0"/>
              <a:t> thanks border conditions on x</a:t>
            </a:r>
            <a:r>
              <a:rPr lang="en-US" baseline="-25000" dirty="0"/>
              <a:t>2</a:t>
            </a:r>
            <a:r>
              <a:rPr lang="en-US" dirty="0"/>
              <a:t> axis with x</a:t>
            </a:r>
            <a:r>
              <a:rPr lang="en-US" baseline="-25000" dirty="0"/>
              <a:t>1</a:t>
            </a:r>
            <a:r>
              <a:rPr lang="en-US" dirty="0"/>
              <a:t> = 1, and </a:t>
            </a:r>
          </a:p>
          <a:p>
            <a:pPr marL="285750" indent="-285750">
              <a:buFontTx/>
              <a:buChar char="-"/>
            </a:pPr>
            <a:r>
              <a:rPr lang="en-US" dirty="0"/>
              <a:t>for </a:t>
            </a:r>
            <a:r>
              <a:rPr lang="en-US" dirty="0">
                <a:solidFill>
                  <a:srgbClr val="00B050"/>
                </a:solidFill>
              </a:rPr>
              <a:t>B</a:t>
            </a:r>
            <a:r>
              <a:rPr lang="en-US" dirty="0"/>
              <a:t> 0.9 </a:t>
            </a:r>
            <a:r>
              <a:rPr lang="en-US" dirty="0" err="1"/>
              <a:t>wrt</a:t>
            </a:r>
            <a:r>
              <a:rPr lang="en-US" dirty="0"/>
              <a:t> </a:t>
            </a:r>
            <a:r>
              <a:rPr lang="en-US" dirty="0">
                <a:solidFill>
                  <a:srgbClr val="A87B60"/>
                </a:solidFill>
              </a:rPr>
              <a:t>V</a:t>
            </a:r>
            <a:r>
              <a:rPr lang="en-US" baseline="-25000" dirty="0">
                <a:solidFill>
                  <a:srgbClr val="A87B60"/>
                </a:solidFill>
              </a:rPr>
              <a:t>L</a:t>
            </a:r>
            <a:r>
              <a:rPr lang="en-US" dirty="0"/>
              <a:t> thanks border conditions on x</a:t>
            </a:r>
            <a:r>
              <a:rPr lang="en-US" baseline="-25000" dirty="0"/>
              <a:t>1</a:t>
            </a:r>
            <a:r>
              <a:rPr lang="en-US" dirty="0"/>
              <a:t> axis with x</a:t>
            </a:r>
            <a:r>
              <a:rPr lang="en-US" baseline="-25000" dirty="0"/>
              <a:t>2</a:t>
            </a:r>
            <a:r>
              <a:rPr lang="en-US" dirty="0"/>
              <a:t> = 0,  </a:t>
            </a:r>
          </a:p>
          <a:p>
            <a:r>
              <a:rPr lang="en-US" dirty="0"/>
              <a:t> </a:t>
            </a:r>
          </a:p>
          <a:p>
            <a:r>
              <a:rPr lang="en-US" dirty="0"/>
              <a:t>What can be group preference?</a:t>
            </a:r>
          </a:p>
        </p:txBody>
      </p:sp>
    </p:spTree>
    <p:extLst>
      <p:ext uri="{BB962C8B-B14F-4D97-AF65-F5344CB8AC3E}">
        <p14:creationId xmlns:p14="http://schemas.microsoft.com/office/powerpoint/2010/main" val="2550805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9D3C3-201F-4F07-A09B-1717AF801A1A}"/>
              </a:ext>
            </a:extLst>
          </p:cNvPr>
          <p:cNvSpPr txBox="1"/>
          <p:nvPr/>
        </p:nvSpPr>
        <p:spPr>
          <a:xfrm>
            <a:off x="4730706" y="979039"/>
            <a:ext cx="4208206" cy="1754326"/>
          </a:xfrm>
          <a:prstGeom prst="rect">
            <a:avLst/>
          </a:prstGeom>
          <a:noFill/>
        </p:spPr>
        <p:txBody>
          <a:bodyPr wrap="square" rtlCol="0">
            <a:spAutoFit/>
          </a:bodyPr>
          <a:lstStyle/>
          <a:p>
            <a:r>
              <a:rPr lang="en-US" dirty="0"/>
              <a:t>Note, bottom left diagonal plane cut with all connectives and their ordering</a:t>
            </a:r>
          </a:p>
          <a:p>
            <a:r>
              <a:rPr lang="en-US" dirty="0"/>
              <a:t>     Upper left contour lines of conjunction, bottom right contour lines of disjunctions</a:t>
            </a:r>
          </a:p>
          <a:p>
            <a:r>
              <a:rPr lang="en-US" dirty="0"/>
              <a:t>     Having attribute preferences – this enlarges portfolio of possible aggregations</a:t>
            </a:r>
          </a:p>
        </p:txBody>
      </p:sp>
      <p:sp>
        <p:nvSpPr>
          <p:cNvPr id="6" name="Date Placeholder 5">
            <a:extLst>
              <a:ext uri="{FF2B5EF4-FFF2-40B4-BE49-F238E27FC236}">
                <a16:creationId xmlns:a16="http://schemas.microsoft.com/office/drawing/2014/main" id="{8DC3CC01-71F4-490E-B160-F53AF773D844}"/>
              </a:ext>
            </a:extLst>
          </p:cNvPr>
          <p:cNvSpPr>
            <a:spLocks noGrp="1"/>
          </p:cNvSpPr>
          <p:nvPr>
            <p:ph type="dt" sz="half" idx="10"/>
          </p:nvPr>
        </p:nvSpPr>
        <p:spPr/>
        <p:txBody>
          <a:bodyPr/>
          <a:lstStyle/>
          <a:p>
            <a:r>
              <a:rPr lang="en-US"/>
              <a:t>NDBI021 User Preferences Lecture 2</a:t>
            </a:r>
          </a:p>
        </p:txBody>
      </p:sp>
      <p:sp>
        <p:nvSpPr>
          <p:cNvPr id="8" name="Footer Placeholder 7">
            <a:extLst>
              <a:ext uri="{FF2B5EF4-FFF2-40B4-BE49-F238E27FC236}">
                <a16:creationId xmlns:a16="http://schemas.microsoft.com/office/drawing/2014/main" id="{D125FD89-647D-46AA-B522-0F513A98ED80}"/>
              </a:ext>
            </a:extLst>
          </p:cNvPr>
          <p:cNvSpPr>
            <a:spLocks noGrp="1"/>
          </p:cNvSpPr>
          <p:nvPr>
            <p:ph type="ftr" sz="quarter" idx="11"/>
          </p:nvPr>
        </p:nvSpPr>
        <p:spPr/>
        <p:txBody>
          <a:bodyPr/>
          <a:lstStyle/>
          <a:p>
            <a:r>
              <a:rPr lang="en-US"/>
              <a:t>Aggregation+</a:t>
            </a:r>
          </a:p>
        </p:txBody>
      </p:sp>
      <p:sp>
        <p:nvSpPr>
          <p:cNvPr id="15" name="Slide Number Placeholder 14">
            <a:extLst>
              <a:ext uri="{FF2B5EF4-FFF2-40B4-BE49-F238E27FC236}">
                <a16:creationId xmlns:a16="http://schemas.microsoft.com/office/drawing/2014/main" id="{9D53E600-D482-4759-A934-BF6E119BE991}"/>
              </a:ext>
            </a:extLst>
          </p:cNvPr>
          <p:cNvSpPr>
            <a:spLocks noGrp="1"/>
          </p:cNvSpPr>
          <p:nvPr>
            <p:ph type="sldNum" sz="quarter" idx="12"/>
          </p:nvPr>
        </p:nvSpPr>
        <p:spPr/>
        <p:txBody>
          <a:bodyPr/>
          <a:lstStyle/>
          <a:p>
            <a:fld id="{93AECF0D-CD55-494B-932A-64BB14639227}" type="slidenum">
              <a:rPr lang="en-US" smtClean="0"/>
              <a:t>26</a:t>
            </a:fld>
            <a:endParaRPr lang="en-US"/>
          </a:p>
        </p:txBody>
      </p:sp>
      <p:grpSp>
        <p:nvGrpSpPr>
          <p:cNvPr id="148" name="Group 147">
            <a:extLst>
              <a:ext uri="{FF2B5EF4-FFF2-40B4-BE49-F238E27FC236}">
                <a16:creationId xmlns:a16="http://schemas.microsoft.com/office/drawing/2014/main" id="{3983FD1A-F144-4174-BFFB-6EFCF8EDB821}"/>
              </a:ext>
            </a:extLst>
          </p:cNvPr>
          <p:cNvGrpSpPr/>
          <p:nvPr/>
        </p:nvGrpSpPr>
        <p:grpSpPr>
          <a:xfrm>
            <a:off x="731740" y="3580144"/>
            <a:ext cx="3514487" cy="2680936"/>
            <a:chOff x="731740" y="3219417"/>
            <a:chExt cx="3514487" cy="2680936"/>
          </a:xfrm>
        </p:grpSpPr>
        <p:sp>
          <p:nvSpPr>
            <p:cNvPr id="10" name="TextBox 9">
              <a:extLst>
                <a:ext uri="{FF2B5EF4-FFF2-40B4-BE49-F238E27FC236}">
                  <a16:creationId xmlns:a16="http://schemas.microsoft.com/office/drawing/2014/main" id="{89B13020-B799-4F66-85AA-FEAB90F2F73A}"/>
                </a:ext>
              </a:extLst>
            </p:cNvPr>
            <p:cNvSpPr txBox="1"/>
            <p:nvPr/>
          </p:nvSpPr>
          <p:spPr>
            <a:xfrm>
              <a:off x="1525206" y="3923325"/>
              <a:ext cx="380232"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p>
          </p:txBody>
        </p:sp>
        <p:sp>
          <p:nvSpPr>
            <p:cNvPr id="11" name="TextBox 10">
              <a:extLst>
                <a:ext uri="{FF2B5EF4-FFF2-40B4-BE49-F238E27FC236}">
                  <a16:creationId xmlns:a16="http://schemas.microsoft.com/office/drawing/2014/main" id="{E0CC1CFD-1159-4C2C-9A6C-899B891F43E3}"/>
                </a:ext>
              </a:extLst>
            </p:cNvPr>
            <p:cNvSpPr txBox="1"/>
            <p:nvPr/>
          </p:nvSpPr>
          <p:spPr>
            <a:xfrm>
              <a:off x="2231953" y="3968475"/>
              <a:ext cx="396262" cy="369332"/>
            </a:xfrm>
            <a:prstGeom prst="rect">
              <a:avLst/>
            </a:prstGeom>
            <a:noFill/>
          </p:spPr>
          <p:txBody>
            <a:bodyPr wrap="none" rtlCol="0">
              <a:spAutoFit/>
            </a:bodyPr>
            <a:lstStyle/>
            <a:p>
              <a:r>
                <a:rPr lang="en-US" dirty="0">
                  <a:solidFill>
                    <a:srgbClr val="00B050"/>
                  </a:solidFill>
                </a:rPr>
                <a:t>V</a:t>
              </a:r>
              <a:r>
                <a:rPr lang="en-US" baseline="-25000" dirty="0">
                  <a:solidFill>
                    <a:srgbClr val="00B050"/>
                  </a:solidFill>
                </a:rPr>
                <a:t>P</a:t>
              </a:r>
            </a:p>
          </p:txBody>
        </p:sp>
        <p:sp>
          <p:nvSpPr>
            <p:cNvPr id="12" name="TextBox 11">
              <a:extLst>
                <a:ext uri="{FF2B5EF4-FFF2-40B4-BE49-F238E27FC236}">
                  <a16:creationId xmlns:a16="http://schemas.microsoft.com/office/drawing/2014/main" id="{C5E9A55A-CF1A-4A0E-B106-BDB18AA3321C}"/>
                </a:ext>
              </a:extLst>
            </p:cNvPr>
            <p:cNvSpPr txBox="1"/>
            <p:nvPr/>
          </p:nvSpPr>
          <p:spPr>
            <a:xfrm>
              <a:off x="1877479" y="4479719"/>
              <a:ext cx="86953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25000" dirty="0">
                  <a:solidFill>
                    <a:srgbClr val="00B050"/>
                  </a:solidFill>
                </a:rPr>
                <a:t> </a:t>
              </a:r>
              <a:r>
                <a:rPr lang="en-US" dirty="0"/>
                <a:t>= </a:t>
              </a:r>
              <a:r>
                <a:rPr lang="en-US" dirty="0">
                  <a:solidFill>
                    <a:srgbClr val="0070C0"/>
                  </a:solidFill>
                </a:rPr>
                <a:t>&amp;</a:t>
              </a:r>
              <a:r>
                <a:rPr lang="en-US" baseline="-25000" dirty="0">
                  <a:solidFill>
                    <a:srgbClr val="0070C0"/>
                  </a:solidFill>
                </a:rPr>
                <a:t>G</a:t>
              </a:r>
            </a:p>
          </p:txBody>
        </p:sp>
        <p:sp>
          <p:nvSpPr>
            <p:cNvPr id="13" name="TextBox 12">
              <a:extLst>
                <a:ext uri="{FF2B5EF4-FFF2-40B4-BE49-F238E27FC236}">
                  <a16:creationId xmlns:a16="http://schemas.microsoft.com/office/drawing/2014/main" id="{337D1B5E-B868-46B3-8EBF-D2BC305DE30F}"/>
                </a:ext>
              </a:extLst>
            </p:cNvPr>
            <p:cNvSpPr txBox="1"/>
            <p:nvPr/>
          </p:nvSpPr>
          <p:spPr>
            <a:xfrm>
              <a:off x="1771475" y="5494788"/>
              <a:ext cx="421910" cy="369332"/>
            </a:xfrm>
            <a:prstGeom prst="rect">
              <a:avLst/>
            </a:prstGeom>
            <a:noFill/>
          </p:spPr>
          <p:txBody>
            <a:bodyPr wrap="none" rtlCol="0">
              <a:spAutoFit/>
            </a:bodyPr>
            <a:lstStyle/>
            <a:p>
              <a:r>
                <a:rPr lang="en-US" dirty="0">
                  <a:solidFill>
                    <a:srgbClr val="FF0000"/>
                  </a:solidFill>
                </a:rPr>
                <a:t>&amp;</a:t>
              </a:r>
              <a:r>
                <a:rPr lang="en-US" baseline="-25000" dirty="0">
                  <a:solidFill>
                    <a:srgbClr val="FF0000"/>
                  </a:solidFill>
                </a:rPr>
                <a:t>P</a:t>
              </a:r>
              <a:endParaRPr lang="en-US" dirty="0"/>
            </a:p>
          </p:txBody>
        </p:sp>
        <p:sp>
          <p:nvSpPr>
            <p:cNvPr id="14" name="TextBox 13">
              <a:extLst>
                <a:ext uri="{FF2B5EF4-FFF2-40B4-BE49-F238E27FC236}">
                  <a16:creationId xmlns:a16="http://schemas.microsoft.com/office/drawing/2014/main" id="{E976C8F8-A5F9-49B9-AF5B-3BEBA3FE4A30}"/>
                </a:ext>
              </a:extLst>
            </p:cNvPr>
            <p:cNvSpPr txBox="1"/>
            <p:nvPr/>
          </p:nvSpPr>
          <p:spPr>
            <a:xfrm>
              <a:off x="2586606" y="5504575"/>
              <a:ext cx="42191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endParaRPr lang="en-US" dirty="0">
                <a:solidFill>
                  <a:srgbClr val="7030A0"/>
                </a:solidFill>
              </a:endParaRPr>
            </a:p>
          </p:txBody>
        </p:sp>
        <p:sp>
          <p:nvSpPr>
            <p:cNvPr id="2" name="Rectangle 1">
              <a:extLst>
                <a:ext uri="{FF2B5EF4-FFF2-40B4-BE49-F238E27FC236}">
                  <a16:creationId xmlns:a16="http://schemas.microsoft.com/office/drawing/2014/main" id="{6D3386BF-4476-4305-BEBE-D324B6428E62}"/>
                </a:ext>
              </a:extLst>
            </p:cNvPr>
            <p:cNvSpPr/>
            <p:nvPr/>
          </p:nvSpPr>
          <p:spPr>
            <a:xfrm>
              <a:off x="731740" y="3232990"/>
              <a:ext cx="3471144" cy="2666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81C8C4C-17CE-4CCD-8F61-1B4A8D072224}"/>
                </a:ext>
              </a:extLst>
            </p:cNvPr>
            <p:cNvCxnSpPr>
              <a:endCxn id="2" idx="0"/>
            </p:cNvCxnSpPr>
            <p:nvPr/>
          </p:nvCxnSpPr>
          <p:spPr>
            <a:xfrm flipV="1">
              <a:off x="731740" y="3232990"/>
              <a:ext cx="1735572" cy="2666089"/>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F85C1B-4DB7-4B0D-8950-BCF101DAB23E}"/>
                </a:ext>
              </a:extLst>
            </p:cNvPr>
            <p:cNvCxnSpPr>
              <a:cxnSpLocks/>
              <a:stCxn id="2" idx="0"/>
            </p:cNvCxnSpPr>
            <p:nvPr/>
          </p:nvCxnSpPr>
          <p:spPr>
            <a:xfrm flipV="1">
              <a:off x="2467312" y="3219417"/>
              <a:ext cx="1735572" cy="1357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9FA075C-512C-406F-95A8-C4AA10E4B825}"/>
                </a:ext>
              </a:extLst>
            </p:cNvPr>
            <p:cNvSpPr/>
            <p:nvPr/>
          </p:nvSpPr>
          <p:spPr>
            <a:xfrm>
              <a:off x="872935" y="56122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1" name="Oval 20">
              <a:extLst>
                <a:ext uri="{FF2B5EF4-FFF2-40B4-BE49-F238E27FC236}">
                  <a16:creationId xmlns:a16="http://schemas.microsoft.com/office/drawing/2014/main" id="{76FA94B9-C63B-4573-8BCB-7B514F122009}"/>
                </a:ext>
              </a:extLst>
            </p:cNvPr>
            <p:cNvSpPr/>
            <p:nvPr/>
          </p:nvSpPr>
          <p:spPr>
            <a:xfrm>
              <a:off x="1153032" y="536196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2" name="Oval 21">
              <a:extLst>
                <a:ext uri="{FF2B5EF4-FFF2-40B4-BE49-F238E27FC236}">
                  <a16:creationId xmlns:a16="http://schemas.microsoft.com/office/drawing/2014/main" id="{20C38113-37B2-4ED4-81FD-FEF9812902C8}"/>
                </a:ext>
              </a:extLst>
            </p:cNvPr>
            <p:cNvSpPr/>
            <p:nvPr/>
          </p:nvSpPr>
          <p:spPr>
            <a:xfrm>
              <a:off x="1367599" y="503829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3" name="Oval 22">
              <a:extLst>
                <a:ext uri="{FF2B5EF4-FFF2-40B4-BE49-F238E27FC236}">
                  <a16:creationId xmlns:a16="http://schemas.microsoft.com/office/drawing/2014/main" id="{8EA2FF8A-1F5F-4E64-BA30-9B4B087D3A26}"/>
                </a:ext>
              </a:extLst>
            </p:cNvPr>
            <p:cNvSpPr/>
            <p:nvPr/>
          </p:nvSpPr>
          <p:spPr>
            <a:xfrm>
              <a:off x="1553807" y="479640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4" name="Oval 23">
              <a:extLst>
                <a:ext uri="{FF2B5EF4-FFF2-40B4-BE49-F238E27FC236}">
                  <a16:creationId xmlns:a16="http://schemas.microsoft.com/office/drawing/2014/main" id="{E60CA785-2611-4FE9-A0CD-A7B3DCA71548}"/>
                </a:ext>
              </a:extLst>
            </p:cNvPr>
            <p:cNvSpPr/>
            <p:nvPr/>
          </p:nvSpPr>
          <p:spPr>
            <a:xfrm>
              <a:off x="1764930" y="454317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5" name="Oval 24">
              <a:extLst>
                <a:ext uri="{FF2B5EF4-FFF2-40B4-BE49-F238E27FC236}">
                  <a16:creationId xmlns:a16="http://schemas.microsoft.com/office/drawing/2014/main" id="{D069D474-0965-4008-B941-55BB67459A4A}"/>
                </a:ext>
              </a:extLst>
            </p:cNvPr>
            <p:cNvSpPr/>
            <p:nvPr/>
          </p:nvSpPr>
          <p:spPr>
            <a:xfrm>
              <a:off x="1984442" y="428451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6" name="Oval 25">
              <a:extLst>
                <a:ext uri="{FF2B5EF4-FFF2-40B4-BE49-F238E27FC236}">
                  <a16:creationId xmlns:a16="http://schemas.microsoft.com/office/drawing/2014/main" id="{0C34DC5B-EDA1-4467-BDD5-E65111BE0FCE}"/>
                </a:ext>
              </a:extLst>
            </p:cNvPr>
            <p:cNvSpPr/>
            <p:nvPr/>
          </p:nvSpPr>
          <p:spPr>
            <a:xfrm>
              <a:off x="2271065" y="4034242"/>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7" name="Oval 26">
              <a:extLst>
                <a:ext uri="{FF2B5EF4-FFF2-40B4-BE49-F238E27FC236}">
                  <a16:creationId xmlns:a16="http://schemas.microsoft.com/office/drawing/2014/main" id="{E51C4E32-0FE7-43A9-82A6-5FAB49B45118}"/>
                </a:ext>
              </a:extLst>
            </p:cNvPr>
            <p:cNvSpPr/>
            <p:nvPr/>
          </p:nvSpPr>
          <p:spPr>
            <a:xfrm>
              <a:off x="2626329" y="379235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8" name="Oval 27">
              <a:extLst>
                <a:ext uri="{FF2B5EF4-FFF2-40B4-BE49-F238E27FC236}">
                  <a16:creationId xmlns:a16="http://schemas.microsoft.com/office/drawing/2014/main" id="{604A7E30-C4F8-4D9D-A7EA-8D646D1B6444}"/>
                </a:ext>
              </a:extLst>
            </p:cNvPr>
            <p:cNvSpPr/>
            <p:nvPr/>
          </p:nvSpPr>
          <p:spPr>
            <a:xfrm>
              <a:off x="3028950" y="356402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30" name="Straight Connector 29">
              <a:extLst>
                <a:ext uri="{FF2B5EF4-FFF2-40B4-BE49-F238E27FC236}">
                  <a16:creationId xmlns:a16="http://schemas.microsoft.com/office/drawing/2014/main" id="{6CB92F61-C26B-4CD0-8348-3684454A0171}"/>
                </a:ext>
              </a:extLst>
            </p:cNvPr>
            <p:cNvCxnSpPr>
              <a:endCxn id="2" idx="2"/>
            </p:cNvCxnSpPr>
            <p:nvPr/>
          </p:nvCxnSpPr>
          <p:spPr>
            <a:xfrm>
              <a:off x="731740" y="5899079"/>
              <a:ext cx="173557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A66327D-5335-4653-A985-2C00FC302A6C}"/>
                </a:ext>
              </a:extLst>
            </p:cNvPr>
            <p:cNvCxnSpPr>
              <a:cxnSpLocks/>
              <a:stCxn id="2" idx="2"/>
            </p:cNvCxnSpPr>
            <p:nvPr/>
          </p:nvCxnSpPr>
          <p:spPr>
            <a:xfrm flipV="1">
              <a:off x="2467312" y="3232990"/>
              <a:ext cx="1735572" cy="266608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6CD6445-BD92-4CCA-A079-BEB7325EE4E9}"/>
                </a:ext>
              </a:extLst>
            </p:cNvPr>
            <p:cNvSpPr/>
            <p:nvPr/>
          </p:nvSpPr>
          <p:spPr>
            <a:xfrm>
              <a:off x="1863087" y="556936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5" name="Oval 34">
              <a:extLst>
                <a:ext uri="{FF2B5EF4-FFF2-40B4-BE49-F238E27FC236}">
                  <a16:creationId xmlns:a16="http://schemas.microsoft.com/office/drawing/2014/main" id="{2EF35596-9CBE-427A-AFB6-6D2D396B91F2}"/>
                </a:ext>
              </a:extLst>
            </p:cNvPr>
            <p:cNvSpPr/>
            <p:nvPr/>
          </p:nvSpPr>
          <p:spPr>
            <a:xfrm>
              <a:off x="2285560" y="530202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6" name="Oval 35">
              <a:extLst>
                <a:ext uri="{FF2B5EF4-FFF2-40B4-BE49-F238E27FC236}">
                  <a16:creationId xmlns:a16="http://schemas.microsoft.com/office/drawing/2014/main" id="{4D40C4BE-43DD-4F57-A175-0B4E6FFEBDC5}"/>
                </a:ext>
              </a:extLst>
            </p:cNvPr>
            <p:cNvSpPr/>
            <p:nvPr/>
          </p:nvSpPr>
          <p:spPr>
            <a:xfrm>
              <a:off x="2603469" y="506114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Oval 36">
              <a:extLst>
                <a:ext uri="{FF2B5EF4-FFF2-40B4-BE49-F238E27FC236}">
                  <a16:creationId xmlns:a16="http://schemas.microsoft.com/office/drawing/2014/main" id="{5714E3B1-4F1E-4B8B-8BEA-AC2706715EAF}"/>
                </a:ext>
              </a:extLst>
            </p:cNvPr>
            <p:cNvSpPr/>
            <p:nvPr/>
          </p:nvSpPr>
          <p:spPr>
            <a:xfrm>
              <a:off x="2904463" y="484212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8" name="Oval 37">
              <a:extLst>
                <a:ext uri="{FF2B5EF4-FFF2-40B4-BE49-F238E27FC236}">
                  <a16:creationId xmlns:a16="http://schemas.microsoft.com/office/drawing/2014/main" id="{8D8CD414-9268-4438-B1D4-701F2702308D}"/>
                </a:ext>
              </a:extLst>
            </p:cNvPr>
            <p:cNvSpPr/>
            <p:nvPr/>
          </p:nvSpPr>
          <p:spPr>
            <a:xfrm>
              <a:off x="3123975" y="456603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9" name="Oval 38">
              <a:extLst>
                <a:ext uri="{FF2B5EF4-FFF2-40B4-BE49-F238E27FC236}">
                  <a16:creationId xmlns:a16="http://schemas.microsoft.com/office/drawing/2014/main" id="{36DAB026-0055-4D08-8860-A514A72C8450}"/>
                </a:ext>
              </a:extLst>
            </p:cNvPr>
            <p:cNvSpPr/>
            <p:nvPr/>
          </p:nvSpPr>
          <p:spPr>
            <a:xfrm>
              <a:off x="3342074" y="430737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0" name="Oval 39">
              <a:extLst>
                <a:ext uri="{FF2B5EF4-FFF2-40B4-BE49-F238E27FC236}">
                  <a16:creationId xmlns:a16="http://schemas.microsoft.com/office/drawing/2014/main" id="{CC699533-BBF0-44DF-8E5D-B909A5A91CA0}"/>
                </a:ext>
              </a:extLst>
            </p:cNvPr>
            <p:cNvSpPr/>
            <p:nvPr/>
          </p:nvSpPr>
          <p:spPr>
            <a:xfrm>
              <a:off x="3585345" y="405710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1" name="Oval 40">
              <a:extLst>
                <a:ext uri="{FF2B5EF4-FFF2-40B4-BE49-F238E27FC236}">
                  <a16:creationId xmlns:a16="http://schemas.microsoft.com/office/drawing/2014/main" id="{173C1165-26C0-4C97-9DC1-8006A1958149}"/>
                </a:ext>
              </a:extLst>
            </p:cNvPr>
            <p:cNvSpPr/>
            <p:nvPr/>
          </p:nvSpPr>
          <p:spPr>
            <a:xfrm>
              <a:off x="3735873" y="381521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2" name="Oval 41">
              <a:extLst>
                <a:ext uri="{FF2B5EF4-FFF2-40B4-BE49-F238E27FC236}">
                  <a16:creationId xmlns:a16="http://schemas.microsoft.com/office/drawing/2014/main" id="{60BF440F-3ACF-4609-B4FA-A1C0EA211520}"/>
                </a:ext>
              </a:extLst>
            </p:cNvPr>
            <p:cNvSpPr/>
            <p:nvPr/>
          </p:nvSpPr>
          <p:spPr>
            <a:xfrm>
              <a:off x="3957335" y="358378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44" name="Straight Connector 43">
              <a:extLst>
                <a:ext uri="{FF2B5EF4-FFF2-40B4-BE49-F238E27FC236}">
                  <a16:creationId xmlns:a16="http://schemas.microsoft.com/office/drawing/2014/main" id="{60AECCB8-F6CA-4726-9539-EC64B005A278}"/>
                </a:ext>
              </a:extLst>
            </p:cNvPr>
            <p:cNvCxnSpPr/>
            <p:nvPr/>
          </p:nvCxnSpPr>
          <p:spPr>
            <a:xfrm flipV="1">
              <a:off x="731740" y="3232990"/>
              <a:ext cx="3471144" cy="26659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8F7EE4-A028-4D1B-9497-C6FC80D9392D}"/>
                </a:ext>
              </a:extLst>
            </p:cNvPr>
            <p:cNvCxnSpPr/>
            <p:nvPr/>
          </p:nvCxnSpPr>
          <p:spPr>
            <a:xfrm flipV="1">
              <a:off x="775083" y="3234388"/>
              <a:ext cx="3471144" cy="266596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DAB57953-6B72-4A57-8D3C-AE8F8750AB23}"/>
              </a:ext>
            </a:extLst>
          </p:cNvPr>
          <p:cNvGrpSpPr/>
          <p:nvPr/>
        </p:nvGrpSpPr>
        <p:grpSpPr>
          <a:xfrm>
            <a:off x="5015470" y="2796655"/>
            <a:ext cx="3601692" cy="3578329"/>
            <a:chOff x="3440884" y="810392"/>
            <a:chExt cx="5210961" cy="5211505"/>
          </a:xfrm>
        </p:grpSpPr>
        <p:sp>
          <p:nvSpPr>
            <p:cNvPr id="47" name="Rectangle 46">
              <a:extLst>
                <a:ext uri="{FF2B5EF4-FFF2-40B4-BE49-F238E27FC236}">
                  <a16:creationId xmlns:a16="http://schemas.microsoft.com/office/drawing/2014/main" id="{01DA8A44-C284-46C6-9FB8-A6F80BB9162D}"/>
                </a:ext>
              </a:extLst>
            </p:cNvPr>
            <p:cNvSpPr/>
            <p:nvPr/>
          </p:nvSpPr>
          <p:spPr>
            <a:xfrm>
              <a:off x="3464653" y="851484"/>
              <a:ext cx="5159230" cy="5155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F64F00D-9883-4DA5-BDD7-26B002E4796F}"/>
                </a:ext>
              </a:extLst>
            </p:cNvPr>
            <p:cNvCxnSpPr>
              <a:cxnSpLocks/>
            </p:cNvCxnSpPr>
            <p:nvPr/>
          </p:nvCxnSpPr>
          <p:spPr>
            <a:xfrm>
              <a:off x="3951215" y="876106"/>
              <a:ext cx="0" cy="51304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3123ED-8E28-4ED6-8D05-399455B1D941}"/>
                </a:ext>
              </a:extLst>
            </p:cNvPr>
            <p:cNvCxnSpPr>
              <a:cxnSpLocks/>
            </p:cNvCxnSpPr>
            <p:nvPr/>
          </p:nvCxnSpPr>
          <p:spPr>
            <a:xfrm>
              <a:off x="4514676" y="810392"/>
              <a:ext cx="0" cy="519612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05F467-D041-40BF-8E9E-7FC9DC70F184}"/>
                </a:ext>
              </a:extLst>
            </p:cNvPr>
            <p:cNvCxnSpPr>
              <a:cxnSpLocks/>
            </p:cNvCxnSpPr>
            <p:nvPr/>
          </p:nvCxnSpPr>
          <p:spPr>
            <a:xfrm>
              <a:off x="4994247" y="836957"/>
              <a:ext cx="0" cy="516956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FC1ADD1-B44E-466A-A14C-F7634E43EB2A}"/>
                </a:ext>
              </a:extLst>
            </p:cNvPr>
            <p:cNvCxnSpPr>
              <a:cxnSpLocks/>
            </p:cNvCxnSpPr>
            <p:nvPr/>
          </p:nvCxnSpPr>
          <p:spPr>
            <a:xfrm>
              <a:off x="5507374" y="821577"/>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B12949-A3D6-4BC7-B40A-62AF30E370F7}"/>
                </a:ext>
              </a:extLst>
            </p:cNvPr>
            <p:cNvCxnSpPr>
              <a:cxnSpLocks/>
            </p:cNvCxnSpPr>
            <p:nvPr/>
          </p:nvCxnSpPr>
          <p:spPr>
            <a:xfrm>
              <a:off x="6045668" y="814586"/>
              <a:ext cx="0" cy="518494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839C730-C261-4A21-A3D6-F05A11DAE0E3}"/>
                </a:ext>
              </a:extLst>
            </p:cNvPr>
            <p:cNvCxnSpPr>
              <a:cxnSpLocks/>
            </p:cNvCxnSpPr>
            <p:nvPr/>
          </p:nvCxnSpPr>
          <p:spPr>
            <a:xfrm>
              <a:off x="6533628" y="832762"/>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32C5EA-B330-4E09-B211-3DB1D29398E7}"/>
                </a:ext>
              </a:extLst>
            </p:cNvPr>
            <p:cNvCxnSpPr>
              <a:cxnSpLocks/>
            </p:cNvCxnSpPr>
            <p:nvPr/>
          </p:nvCxnSpPr>
          <p:spPr>
            <a:xfrm>
              <a:off x="7097089" y="817382"/>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D0EDDA-F2E4-429F-9125-92FB7D15B287}"/>
                </a:ext>
              </a:extLst>
            </p:cNvPr>
            <p:cNvCxnSpPr>
              <a:cxnSpLocks/>
            </p:cNvCxnSpPr>
            <p:nvPr/>
          </p:nvCxnSpPr>
          <p:spPr>
            <a:xfrm>
              <a:off x="7601827" y="827169"/>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6F38F3-7566-4380-BEDA-2545DA22F37D}"/>
                </a:ext>
              </a:extLst>
            </p:cNvPr>
            <p:cNvCxnSpPr>
              <a:cxnSpLocks/>
            </p:cNvCxnSpPr>
            <p:nvPr/>
          </p:nvCxnSpPr>
          <p:spPr>
            <a:xfrm>
              <a:off x="8123343" y="836956"/>
              <a:ext cx="0" cy="518494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B9847F-06FB-4887-8E97-B6E05D5F19EA}"/>
                </a:ext>
              </a:extLst>
            </p:cNvPr>
            <p:cNvCxnSpPr/>
            <p:nvPr/>
          </p:nvCxnSpPr>
          <p:spPr>
            <a:xfrm>
              <a:off x="3464653" y="1367406"/>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BA69F0-B52D-4DE2-AE5D-6E10561BE8FE}"/>
                </a:ext>
              </a:extLst>
            </p:cNvPr>
            <p:cNvCxnSpPr/>
            <p:nvPr/>
          </p:nvCxnSpPr>
          <p:spPr>
            <a:xfrm>
              <a:off x="3440884" y="1846977"/>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E9BDAD2-0FE3-45B1-B628-6A3D6A8FA4F9}"/>
                </a:ext>
              </a:extLst>
            </p:cNvPr>
            <p:cNvCxnSpPr/>
            <p:nvPr/>
          </p:nvCxnSpPr>
          <p:spPr>
            <a:xfrm>
              <a:off x="3450671" y="2393660"/>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D2F8C4C-2A55-4375-99ED-5EDA63404528}"/>
                </a:ext>
              </a:extLst>
            </p:cNvPr>
            <p:cNvCxnSpPr/>
            <p:nvPr/>
          </p:nvCxnSpPr>
          <p:spPr>
            <a:xfrm>
              <a:off x="3460458" y="2898398"/>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633256-41C0-4A47-8578-C3732D037358}"/>
                </a:ext>
              </a:extLst>
            </p:cNvPr>
            <p:cNvCxnSpPr/>
            <p:nvPr/>
          </p:nvCxnSpPr>
          <p:spPr>
            <a:xfrm>
              <a:off x="3461856" y="3445081"/>
              <a:ext cx="515923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55D09DF-97BF-45C5-B431-F067A81F02FE}"/>
                </a:ext>
              </a:extLst>
            </p:cNvPr>
            <p:cNvCxnSpPr/>
            <p:nvPr/>
          </p:nvCxnSpPr>
          <p:spPr>
            <a:xfrm>
              <a:off x="3454865" y="3924652"/>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B3B7CF-4949-4168-9DA3-0062AABED81E}"/>
                </a:ext>
              </a:extLst>
            </p:cNvPr>
            <p:cNvCxnSpPr/>
            <p:nvPr/>
          </p:nvCxnSpPr>
          <p:spPr>
            <a:xfrm>
              <a:off x="3473041" y="4488113"/>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0DC09C4-D2BA-4FFD-950A-AD6D58278B95}"/>
                </a:ext>
              </a:extLst>
            </p:cNvPr>
            <p:cNvCxnSpPr/>
            <p:nvPr/>
          </p:nvCxnSpPr>
          <p:spPr>
            <a:xfrm>
              <a:off x="3482828" y="4992851"/>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72F905-4152-4C8D-9FBE-EDD68C916A18}"/>
                </a:ext>
              </a:extLst>
            </p:cNvPr>
            <p:cNvCxnSpPr/>
            <p:nvPr/>
          </p:nvCxnSpPr>
          <p:spPr>
            <a:xfrm>
              <a:off x="3492615" y="5514367"/>
              <a:ext cx="51592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BED5C6-715F-489B-A1ED-CFC484BD0952}"/>
                </a:ext>
              </a:extLst>
            </p:cNvPr>
            <p:cNvCxnSpPr/>
            <p:nvPr/>
          </p:nvCxnSpPr>
          <p:spPr>
            <a:xfrm flipV="1">
              <a:off x="3482828" y="851484"/>
              <a:ext cx="5136860" cy="51550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109F5B0-22B8-476A-8C5B-C16815B5D410}"/>
                </a:ext>
              </a:extLst>
            </p:cNvPr>
            <p:cNvSpPr/>
            <p:nvPr/>
          </p:nvSpPr>
          <p:spPr>
            <a:xfrm>
              <a:off x="8363888" y="1046255"/>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6CE44A1-CC63-48CB-847A-8410827831F2}"/>
                </a:ext>
              </a:extLst>
            </p:cNvPr>
            <p:cNvSpPr/>
            <p:nvPr/>
          </p:nvSpPr>
          <p:spPr>
            <a:xfrm>
              <a:off x="8124054" y="1296100"/>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20B91E0-BBA3-4137-A7B5-E44EC00F3410}"/>
                </a:ext>
              </a:extLst>
            </p:cNvPr>
            <p:cNvSpPr/>
            <p:nvPr/>
          </p:nvSpPr>
          <p:spPr>
            <a:xfrm>
              <a:off x="7849723" y="1565246"/>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7B3045-D252-44EB-A1E6-0F010A43B88E}"/>
                </a:ext>
              </a:extLst>
            </p:cNvPr>
            <p:cNvSpPr/>
            <p:nvPr/>
          </p:nvSpPr>
          <p:spPr>
            <a:xfrm>
              <a:off x="7583652" y="182600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7BA1D07-3A78-4D3B-AF69-425E586CF052}"/>
                </a:ext>
              </a:extLst>
            </p:cNvPr>
            <p:cNvSpPr/>
            <p:nvPr/>
          </p:nvSpPr>
          <p:spPr>
            <a:xfrm>
              <a:off x="7057891" y="2372687"/>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7F552AF-87CE-405E-8406-5CA81F2A4E72}"/>
                </a:ext>
              </a:extLst>
            </p:cNvPr>
            <p:cNvSpPr/>
            <p:nvPr/>
          </p:nvSpPr>
          <p:spPr>
            <a:xfrm>
              <a:off x="6833685" y="261717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88DC95B-6E79-43AD-A1DF-417D789E86C3}"/>
                </a:ext>
              </a:extLst>
            </p:cNvPr>
            <p:cNvSpPr/>
            <p:nvPr/>
          </p:nvSpPr>
          <p:spPr>
            <a:xfrm>
              <a:off x="6351099" y="3096238"/>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A684FAE-45D9-441D-B17C-57D455C96996}"/>
                </a:ext>
              </a:extLst>
            </p:cNvPr>
            <p:cNvSpPr/>
            <p:nvPr/>
          </p:nvSpPr>
          <p:spPr>
            <a:xfrm>
              <a:off x="5782264" y="3658430"/>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C809D50-7A8F-4A1A-9F36-7F070BD532E0}"/>
                </a:ext>
              </a:extLst>
            </p:cNvPr>
            <p:cNvSpPr/>
            <p:nvPr/>
          </p:nvSpPr>
          <p:spPr>
            <a:xfrm>
              <a:off x="5045941" y="4391639"/>
              <a:ext cx="45719" cy="7550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59D08E1E-9B5B-46E3-B5A0-9C82955E3240}"/>
                </a:ext>
              </a:extLst>
            </p:cNvPr>
            <p:cNvCxnSpPr/>
            <p:nvPr/>
          </p:nvCxnSpPr>
          <p:spPr>
            <a:xfrm>
              <a:off x="6045668" y="836956"/>
              <a:ext cx="2606177" cy="2527029"/>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444D8A0-56F2-463E-8635-8243942FAF24}"/>
                </a:ext>
              </a:extLst>
            </p:cNvPr>
            <p:cNvCxnSpPr/>
            <p:nvPr/>
          </p:nvCxnSpPr>
          <p:spPr>
            <a:xfrm>
              <a:off x="6045668" y="836103"/>
              <a:ext cx="0" cy="260897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01CE25E-4DF7-4DC1-8C2E-6532EA2E46F7}"/>
                </a:ext>
              </a:extLst>
            </p:cNvPr>
            <p:cNvCxnSpPr/>
            <p:nvPr/>
          </p:nvCxnSpPr>
          <p:spPr>
            <a:xfrm flipV="1">
              <a:off x="6045668" y="3429000"/>
              <a:ext cx="2606177" cy="1608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04D13D6-B68A-409C-9E1E-EC5CA5ABA8A2}"/>
                </a:ext>
              </a:extLst>
            </p:cNvPr>
            <p:cNvCxnSpPr>
              <a:endCxn id="71" idx="7"/>
            </p:cNvCxnSpPr>
            <p:nvPr/>
          </p:nvCxnSpPr>
          <p:spPr>
            <a:xfrm>
              <a:off x="6045668" y="817382"/>
              <a:ext cx="1051247" cy="1566362"/>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C1221C6-411D-4C66-BA07-3912525A8470}"/>
                </a:ext>
              </a:extLst>
            </p:cNvPr>
            <p:cNvCxnSpPr>
              <a:stCxn id="71" idx="7"/>
            </p:cNvCxnSpPr>
            <p:nvPr/>
          </p:nvCxnSpPr>
          <p:spPr>
            <a:xfrm>
              <a:off x="7096915" y="2383744"/>
              <a:ext cx="1554930" cy="104525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E863377-AE4B-494E-BD78-E35AC6FF661F}"/>
                </a:ext>
              </a:extLst>
            </p:cNvPr>
            <p:cNvCxnSpPr/>
            <p:nvPr/>
          </p:nvCxnSpPr>
          <p:spPr>
            <a:xfrm>
              <a:off x="4514676" y="855677"/>
              <a:ext cx="4137169" cy="4100814"/>
            </a:xfrm>
            <a:prstGeom prst="line">
              <a:avLst/>
            </a:prstGeom>
            <a:ln w="19050">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B6138D2-FE9A-4BF8-B110-C696360A4D09}"/>
                </a:ext>
              </a:extLst>
            </p:cNvPr>
            <p:cNvCxnSpPr/>
            <p:nvPr/>
          </p:nvCxnSpPr>
          <p:spPr>
            <a:xfrm>
              <a:off x="4514676" y="845890"/>
              <a:ext cx="0" cy="414696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2D09F51-6374-408D-8546-EEAD90CA3278}"/>
                </a:ext>
              </a:extLst>
            </p:cNvPr>
            <p:cNvCxnSpPr/>
            <p:nvPr/>
          </p:nvCxnSpPr>
          <p:spPr>
            <a:xfrm flipV="1">
              <a:off x="4514676" y="4956491"/>
              <a:ext cx="4137169" cy="3636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54F05A0-9D34-4582-A6FE-3679C3F0A9E1}"/>
                </a:ext>
              </a:extLst>
            </p:cNvPr>
            <p:cNvCxnSpPr>
              <a:endCxn id="74" idx="6"/>
            </p:cNvCxnSpPr>
            <p:nvPr/>
          </p:nvCxnSpPr>
          <p:spPr>
            <a:xfrm>
              <a:off x="4514676" y="827169"/>
              <a:ext cx="1313307" cy="2869012"/>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1E8FC03-CE01-4BE0-AE72-550DF210617E}"/>
                </a:ext>
              </a:extLst>
            </p:cNvPr>
            <p:cNvCxnSpPr>
              <a:stCxn id="74" idx="5"/>
            </p:cNvCxnSpPr>
            <p:nvPr/>
          </p:nvCxnSpPr>
          <p:spPr>
            <a:xfrm>
              <a:off x="5821288" y="3722874"/>
              <a:ext cx="2820770" cy="1233617"/>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B026231-D95D-4D9E-8E4F-87070A8021F7}"/>
                </a:ext>
              </a:extLst>
            </p:cNvPr>
            <p:cNvCxnSpPr>
              <a:cxnSpLocks/>
              <a:endCxn id="75" idx="4"/>
            </p:cNvCxnSpPr>
            <p:nvPr/>
          </p:nvCxnSpPr>
          <p:spPr>
            <a:xfrm flipH="1" flipV="1">
              <a:off x="5068801" y="4467140"/>
              <a:ext cx="9336" cy="610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4E1AD1B-22CB-474F-8F33-4D33F356E4BF}"/>
                </a:ext>
              </a:extLst>
            </p:cNvPr>
            <p:cNvSpPr txBox="1"/>
            <p:nvPr/>
          </p:nvSpPr>
          <p:spPr>
            <a:xfrm>
              <a:off x="4982553" y="2903992"/>
              <a:ext cx="602665" cy="369332"/>
            </a:xfrm>
            <a:prstGeom prst="rect">
              <a:avLst/>
            </a:prstGeom>
            <a:noFill/>
          </p:spPr>
          <p:txBody>
            <a:bodyPr wrap="none" rtlCol="0">
              <a:spAutoFit/>
            </a:bodyPr>
            <a:lstStyle/>
            <a:p>
              <a:r>
                <a:rPr lang="en-US" baseline="-25000" dirty="0">
                  <a:solidFill>
                    <a:srgbClr val="00B050"/>
                  </a:solidFill>
                </a:rPr>
                <a:t>la</a:t>
              </a:r>
              <a:r>
                <a:rPr lang="en-US" dirty="0">
                  <a:solidFill>
                    <a:srgbClr val="00B050"/>
                  </a:solidFill>
                </a:rPr>
                <a:t>V</a:t>
              </a:r>
              <a:r>
                <a:rPr lang="en-US" baseline="-25000" dirty="0">
                  <a:solidFill>
                    <a:srgbClr val="00B050"/>
                  </a:solidFill>
                </a:rPr>
                <a:t>P</a:t>
              </a:r>
              <a:r>
                <a:rPr lang="en-US" baseline="30000" dirty="0">
                  <a:solidFill>
                    <a:srgbClr val="00B050"/>
                  </a:solidFill>
                </a:rPr>
                <a:t>.8</a:t>
              </a:r>
            </a:p>
          </p:txBody>
        </p:sp>
        <p:sp>
          <p:nvSpPr>
            <p:cNvPr id="88" name="TextBox 87">
              <a:extLst>
                <a:ext uri="{FF2B5EF4-FFF2-40B4-BE49-F238E27FC236}">
                  <a16:creationId xmlns:a16="http://schemas.microsoft.com/office/drawing/2014/main" id="{9001E714-3A69-4C24-AB68-A25EC4853B9D}"/>
                </a:ext>
              </a:extLst>
            </p:cNvPr>
            <p:cNvSpPr txBox="1"/>
            <p:nvPr/>
          </p:nvSpPr>
          <p:spPr>
            <a:xfrm>
              <a:off x="6443637" y="2016156"/>
              <a:ext cx="602665" cy="369332"/>
            </a:xfrm>
            <a:prstGeom prst="rect">
              <a:avLst/>
            </a:prstGeom>
            <a:noFill/>
          </p:spPr>
          <p:txBody>
            <a:bodyPr wrap="none" rtlCol="0">
              <a:spAutoFit/>
            </a:bodyPr>
            <a:lstStyle/>
            <a:p>
              <a:r>
                <a:rPr lang="en-US" baseline="-25000" dirty="0">
                  <a:solidFill>
                    <a:srgbClr val="00B050"/>
                  </a:solidFill>
                </a:rPr>
                <a:t>la</a:t>
              </a:r>
              <a:r>
                <a:rPr lang="en-US" dirty="0">
                  <a:solidFill>
                    <a:srgbClr val="00B050"/>
                  </a:solidFill>
                </a:rPr>
                <a:t>V</a:t>
              </a:r>
              <a:r>
                <a:rPr lang="en-US" baseline="-25000" dirty="0">
                  <a:solidFill>
                    <a:srgbClr val="00B050"/>
                  </a:solidFill>
                </a:rPr>
                <a:t>P</a:t>
              </a:r>
              <a:r>
                <a:rPr lang="en-US" baseline="30000" dirty="0">
                  <a:solidFill>
                    <a:srgbClr val="00B050"/>
                  </a:solidFill>
                </a:rPr>
                <a:t>.5</a:t>
              </a:r>
            </a:p>
          </p:txBody>
        </p:sp>
        <p:sp>
          <p:nvSpPr>
            <p:cNvPr id="89" name="TextBox 88">
              <a:extLst>
                <a:ext uri="{FF2B5EF4-FFF2-40B4-BE49-F238E27FC236}">
                  <a16:creationId xmlns:a16="http://schemas.microsoft.com/office/drawing/2014/main" id="{E9EEA6EA-966F-4B4A-BFD8-7863CD494131}"/>
                </a:ext>
              </a:extLst>
            </p:cNvPr>
            <p:cNvSpPr txBox="1"/>
            <p:nvPr/>
          </p:nvSpPr>
          <p:spPr>
            <a:xfrm>
              <a:off x="6990320" y="1572937"/>
              <a:ext cx="493661"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.5</a:t>
              </a:r>
            </a:p>
          </p:txBody>
        </p:sp>
        <p:sp>
          <p:nvSpPr>
            <p:cNvPr id="90" name="TextBox 89">
              <a:extLst>
                <a:ext uri="{FF2B5EF4-FFF2-40B4-BE49-F238E27FC236}">
                  <a16:creationId xmlns:a16="http://schemas.microsoft.com/office/drawing/2014/main" id="{494D4AAD-E0E1-4D99-9CED-03B268A083EA}"/>
                </a:ext>
              </a:extLst>
            </p:cNvPr>
            <p:cNvSpPr txBox="1"/>
            <p:nvPr/>
          </p:nvSpPr>
          <p:spPr>
            <a:xfrm>
              <a:off x="7679616" y="3830976"/>
              <a:ext cx="493661" cy="369332"/>
            </a:xfrm>
            <a:prstGeom prst="rect">
              <a:avLst/>
            </a:prstGeom>
            <a:noFill/>
          </p:spPr>
          <p:txBody>
            <a:bodyPr wrap="none" rtlCol="0">
              <a:spAutoFit/>
            </a:bodyPr>
            <a:lstStyle/>
            <a:p>
              <a:r>
                <a:rPr lang="en-US" dirty="0">
                  <a:solidFill>
                    <a:srgbClr val="A87B60"/>
                  </a:solidFill>
                </a:rPr>
                <a:t>V</a:t>
              </a:r>
              <a:r>
                <a:rPr lang="en-US" baseline="-25000" dirty="0">
                  <a:solidFill>
                    <a:srgbClr val="A87B60"/>
                  </a:solidFill>
                </a:rPr>
                <a:t>L</a:t>
              </a:r>
              <a:r>
                <a:rPr lang="en-US" baseline="30000" dirty="0">
                  <a:solidFill>
                    <a:srgbClr val="A87B60"/>
                  </a:solidFill>
                </a:rPr>
                <a:t>.8</a:t>
              </a:r>
            </a:p>
          </p:txBody>
        </p:sp>
        <p:sp>
          <p:nvSpPr>
            <p:cNvPr id="91" name="TextBox 90">
              <a:extLst>
                <a:ext uri="{FF2B5EF4-FFF2-40B4-BE49-F238E27FC236}">
                  <a16:creationId xmlns:a16="http://schemas.microsoft.com/office/drawing/2014/main" id="{6CB4753F-0F79-4E79-9899-FB218F3FF89F}"/>
                </a:ext>
              </a:extLst>
            </p:cNvPr>
            <p:cNvSpPr txBox="1"/>
            <p:nvPr/>
          </p:nvSpPr>
          <p:spPr>
            <a:xfrm>
              <a:off x="4090522" y="4092433"/>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.8</a:t>
              </a:r>
            </a:p>
          </p:txBody>
        </p:sp>
        <p:sp>
          <p:nvSpPr>
            <p:cNvPr id="92" name="TextBox 91">
              <a:extLst>
                <a:ext uri="{FF2B5EF4-FFF2-40B4-BE49-F238E27FC236}">
                  <a16:creationId xmlns:a16="http://schemas.microsoft.com/office/drawing/2014/main" id="{00296B0E-8A2B-46F1-80C9-A5C90E7C3273}"/>
                </a:ext>
              </a:extLst>
            </p:cNvPr>
            <p:cNvSpPr txBox="1"/>
            <p:nvPr/>
          </p:nvSpPr>
          <p:spPr>
            <a:xfrm>
              <a:off x="5610329" y="1015068"/>
              <a:ext cx="528093" cy="369332"/>
            </a:xfrm>
            <a:prstGeom prst="rect">
              <a:avLst/>
            </a:prstGeom>
            <a:noFill/>
          </p:spPr>
          <p:txBody>
            <a:bodyPr wrap="none" rtlCol="0">
              <a:spAutoFit/>
            </a:bodyPr>
            <a:lstStyle/>
            <a:p>
              <a:r>
                <a:rPr lang="en-US" dirty="0">
                  <a:solidFill>
                    <a:srgbClr val="FFC000"/>
                  </a:solidFill>
                </a:rPr>
                <a:t>V</a:t>
              </a:r>
              <a:r>
                <a:rPr lang="en-US" baseline="-25000" dirty="0">
                  <a:solidFill>
                    <a:srgbClr val="FFC000"/>
                  </a:solidFill>
                </a:rPr>
                <a:t>G</a:t>
              </a:r>
              <a:r>
                <a:rPr lang="en-US" baseline="30000" dirty="0">
                  <a:solidFill>
                    <a:srgbClr val="FFC000"/>
                  </a:solidFill>
                </a:rPr>
                <a:t>.5</a:t>
              </a:r>
            </a:p>
          </p:txBody>
        </p:sp>
      </p:grpSp>
      <p:grpSp>
        <p:nvGrpSpPr>
          <p:cNvPr id="93" name="Group 92">
            <a:extLst>
              <a:ext uri="{FF2B5EF4-FFF2-40B4-BE49-F238E27FC236}">
                <a16:creationId xmlns:a16="http://schemas.microsoft.com/office/drawing/2014/main" id="{CBC95903-66F8-466B-A237-6AAE4821FF30}"/>
              </a:ext>
            </a:extLst>
          </p:cNvPr>
          <p:cNvGrpSpPr/>
          <p:nvPr/>
        </p:nvGrpSpPr>
        <p:grpSpPr>
          <a:xfrm>
            <a:off x="798866" y="226083"/>
            <a:ext cx="3313893" cy="3160823"/>
            <a:chOff x="3273104" y="704675"/>
            <a:chExt cx="5773463" cy="5373148"/>
          </a:xfrm>
        </p:grpSpPr>
        <p:sp>
          <p:nvSpPr>
            <p:cNvPr id="94" name="Rectangle 93">
              <a:extLst>
                <a:ext uri="{FF2B5EF4-FFF2-40B4-BE49-F238E27FC236}">
                  <a16:creationId xmlns:a16="http://schemas.microsoft.com/office/drawing/2014/main" id="{10F28073-63CD-4C5B-915A-135ADBE2750A}"/>
                </a:ext>
              </a:extLst>
            </p:cNvPr>
            <p:cNvSpPr/>
            <p:nvPr/>
          </p:nvSpPr>
          <p:spPr>
            <a:xfrm>
              <a:off x="3280095" y="704675"/>
              <a:ext cx="5360566" cy="5293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181CD490-F6A3-45C1-8F40-546DBF057A4B}"/>
                </a:ext>
              </a:extLst>
            </p:cNvPr>
            <p:cNvCxnSpPr/>
            <p:nvPr/>
          </p:nvCxnSpPr>
          <p:spPr>
            <a:xfrm>
              <a:off x="3808602" y="704675"/>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BEC50E2-EA4F-49AA-A023-33FCE42757DB}"/>
                </a:ext>
              </a:extLst>
            </p:cNvPr>
            <p:cNvCxnSpPr/>
            <p:nvPr/>
          </p:nvCxnSpPr>
          <p:spPr>
            <a:xfrm>
              <a:off x="4346896" y="722851"/>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836CB52-B5F0-4C91-8DB3-66E1A4C6DA11}"/>
                </a:ext>
              </a:extLst>
            </p:cNvPr>
            <p:cNvCxnSpPr/>
            <p:nvPr/>
          </p:nvCxnSpPr>
          <p:spPr>
            <a:xfrm>
              <a:off x="5406706" y="725647"/>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2EE8475-DB94-4C01-829A-998DE91B7F77}"/>
                </a:ext>
              </a:extLst>
            </p:cNvPr>
            <p:cNvCxnSpPr/>
            <p:nvPr/>
          </p:nvCxnSpPr>
          <p:spPr>
            <a:xfrm>
              <a:off x="5936611" y="710267"/>
              <a:ext cx="0" cy="535217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61DF1C2-B659-449C-923F-E36A87DB189D}"/>
                </a:ext>
              </a:extLst>
            </p:cNvPr>
            <p:cNvCxnSpPr/>
            <p:nvPr/>
          </p:nvCxnSpPr>
          <p:spPr>
            <a:xfrm>
              <a:off x="6466516" y="720054"/>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5110945-E06C-47F1-9FDA-0ED644602D9D}"/>
                </a:ext>
              </a:extLst>
            </p:cNvPr>
            <p:cNvCxnSpPr/>
            <p:nvPr/>
          </p:nvCxnSpPr>
          <p:spPr>
            <a:xfrm>
              <a:off x="7021588" y="721452"/>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673C50-06F9-4E31-998A-1BA69AADAA5D}"/>
                </a:ext>
              </a:extLst>
            </p:cNvPr>
            <p:cNvCxnSpPr/>
            <p:nvPr/>
          </p:nvCxnSpPr>
          <p:spPr>
            <a:xfrm>
              <a:off x="7526326" y="714461"/>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DE56EFB-5894-436C-9427-54FAFB2E001F}"/>
                </a:ext>
              </a:extLst>
            </p:cNvPr>
            <p:cNvCxnSpPr/>
            <p:nvPr/>
          </p:nvCxnSpPr>
          <p:spPr>
            <a:xfrm>
              <a:off x="8098176" y="715859"/>
              <a:ext cx="0" cy="53521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80D77E-FAF7-4369-9D36-D2AADE233665}"/>
                </a:ext>
              </a:extLst>
            </p:cNvPr>
            <p:cNvCxnSpPr/>
            <p:nvPr/>
          </p:nvCxnSpPr>
          <p:spPr>
            <a:xfrm>
              <a:off x="3280095" y="1249960"/>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760E082-E02D-480A-94FF-6E469B953BDC}"/>
                </a:ext>
              </a:extLst>
            </p:cNvPr>
            <p:cNvCxnSpPr/>
            <p:nvPr/>
          </p:nvCxnSpPr>
          <p:spPr>
            <a:xfrm>
              <a:off x="3273104" y="1771476"/>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E3295F7-89AD-4856-B0F1-B26AF2B9F909}"/>
                </a:ext>
              </a:extLst>
            </p:cNvPr>
            <p:cNvCxnSpPr/>
            <p:nvPr/>
          </p:nvCxnSpPr>
          <p:spPr>
            <a:xfrm>
              <a:off x="3282891" y="2343326"/>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2FE8CB5-2007-4C54-883E-61DAFFD12BE9}"/>
                </a:ext>
              </a:extLst>
            </p:cNvPr>
            <p:cNvCxnSpPr/>
            <p:nvPr/>
          </p:nvCxnSpPr>
          <p:spPr>
            <a:xfrm>
              <a:off x="3292678" y="2831286"/>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2C7B403-F2B8-4FF2-A772-A0BFD4DD58B6}"/>
                </a:ext>
              </a:extLst>
            </p:cNvPr>
            <p:cNvCxnSpPr/>
            <p:nvPr/>
          </p:nvCxnSpPr>
          <p:spPr>
            <a:xfrm>
              <a:off x="3285687" y="3377969"/>
              <a:ext cx="53605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92E9F3-CA43-4DE5-AF76-50E21830F426}"/>
                </a:ext>
              </a:extLst>
            </p:cNvPr>
            <p:cNvCxnSpPr/>
            <p:nvPr/>
          </p:nvCxnSpPr>
          <p:spPr>
            <a:xfrm>
              <a:off x="3295474" y="3924652"/>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6429D82-3DBC-4177-B0D3-B6A8458CBE8A}"/>
                </a:ext>
              </a:extLst>
            </p:cNvPr>
            <p:cNvCxnSpPr/>
            <p:nvPr/>
          </p:nvCxnSpPr>
          <p:spPr>
            <a:xfrm>
              <a:off x="3296872" y="4446168"/>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629AC09-1225-4A21-8ACB-D14D27CECA86}"/>
                </a:ext>
              </a:extLst>
            </p:cNvPr>
            <p:cNvCxnSpPr/>
            <p:nvPr/>
          </p:nvCxnSpPr>
          <p:spPr>
            <a:xfrm>
              <a:off x="3289881" y="4984462"/>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2176B3B-1D28-465E-BE65-711826E52FFC}"/>
                </a:ext>
              </a:extLst>
            </p:cNvPr>
            <p:cNvCxnSpPr/>
            <p:nvPr/>
          </p:nvCxnSpPr>
          <p:spPr>
            <a:xfrm>
              <a:off x="3291279" y="5497589"/>
              <a:ext cx="5360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CF62DF46-ABC2-4B21-BF10-1E41F89BD990}"/>
                </a:ext>
              </a:extLst>
            </p:cNvPr>
            <p:cNvSpPr/>
            <p:nvPr/>
          </p:nvSpPr>
          <p:spPr>
            <a:xfrm>
              <a:off x="7008299" y="2276215"/>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87EC19B4-90AC-460D-B125-7E39B84EBDBB}"/>
                </a:ext>
              </a:extLst>
            </p:cNvPr>
            <p:cNvSpPr/>
            <p:nvPr/>
          </p:nvSpPr>
          <p:spPr>
            <a:xfrm>
              <a:off x="6206300" y="3075266"/>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936B37C-3650-4DB5-AA7E-FDD1C0A2EE55}"/>
                </a:ext>
              </a:extLst>
            </p:cNvPr>
            <p:cNvSpPr/>
            <p:nvPr/>
          </p:nvSpPr>
          <p:spPr>
            <a:xfrm>
              <a:off x="5701024" y="3598150"/>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39BE2CA8-B0EB-475D-B1AA-5B28EE788916}"/>
                </a:ext>
              </a:extLst>
            </p:cNvPr>
            <p:cNvSpPr/>
            <p:nvPr/>
          </p:nvSpPr>
          <p:spPr>
            <a:xfrm>
              <a:off x="5358680" y="3959276"/>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673B90D-B2EE-4802-AEB2-1F4531FA999D}"/>
                </a:ext>
              </a:extLst>
            </p:cNvPr>
            <p:cNvSpPr/>
            <p:nvPr/>
          </p:nvSpPr>
          <p:spPr>
            <a:xfrm>
              <a:off x="4890784" y="4421002"/>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0554305-C083-44E4-82AB-D3845B0ECDC4}"/>
                </a:ext>
              </a:extLst>
            </p:cNvPr>
            <p:cNvSpPr/>
            <p:nvPr/>
          </p:nvSpPr>
          <p:spPr>
            <a:xfrm>
              <a:off x="4641648" y="4658687"/>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16EF053-71DB-41E6-8160-17B71FE3226C}"/>
                </a:ext>
              </a:extLst>
            </p:cNvPr>
            <p:cNvSpPr/>
            <p:nvPr/>
          </p:nvSpPr>
          <p:spPr>
            <a:xfrm>
              <a:off x="4297951" y="4980267"/>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53D3908B-B8EA-4054-9999-B7E047555851}"/>
                </a:ext>
              </a:extLst>
            </p:cNvPr>
            <p:cNvSpPr/>
            <p:nvPr/>
          </p:nvSpPr>
          <p:spPr>
            <a:xfrm>
              <a:off x="3844466" y="5434671"/>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E33691A-6E35-4DF4-8982-776972264B18}"/>
                </a:ext>
              </a:extLst>
            </p:cNvPr>
            <p:cNvSpPr/>
            <p:nvPr/>
          </p:nvSpPr>
          <p:spPr>
            <a:xfrm>
              <a:off x="3569056" y="5710108"/>
              <a:ext cx="45719" cy="755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DEC6E34D-DC38-4A11-AFB8-522E04C6188C}"/>
                </a:ext>
              </a:extLst>
            </p:cNvPr>
            <p:cNvCxnSpPr/>
            <p:nvPr/>
          </p:nvCxnSpPr>
          <p:spPr>
            <a:xfrm flipV="1">
              <a:off x="3280095" y="704675"/>
              <a:ext cx="5360566" cy="529345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33A64B-58DF-4C04-AEEA-F59A3F2C59A1}"/>
                </a:ext>
              </a:extLst>
            </p:cNvPr>
            <p:cNvCxnSpPr/>
            <p:nvPr/>
          </p:nvCxnSpPr>
          <p:spPr>
            <a:xfrm>
              <a:off x="3289881" y="1768682"/>
              <a:ext cx="42364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010FFC1-1C3A-4602-B7A1-78B198F64C7A}"/>
                </a:ext>
              </a:extLst>
            </p:cNvPr>
            <p:cNvCxnSpPr/>
            <p:nvPr/>
          </p:nvCxnSpPr>
          <p:spPr>
            <a:xfrm>
              <a:off x="7526326" y="1771476"/>
              <a:ext cx="0" cy="422665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221962-9104-4D58-933E-7906F50D2EB1}"/>
                </a:ext>
              </a:extLst>
            </p:cNvPr>
            <p:cNvCxnSpPr/>
            <p:nvPr/>
          </p:nvCxnSpPr>
          <p:spPr>
            <a:xfrm>
              <a:off x="3273104" y="1771476"/>
              <a:ext cx="4253222" cy="422665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EC74286-1F0F-40E6-AE34-970796801864}"/>
                </a:ext>
              </a:extLst>
            </p:cNvPr>
            <p:cNvCxnSpPr>
              <a:endCxn id="113" idx="6"/>
            </p:cNvCxnSpPr>
            <p:nvPr/>
          </p:nvCxnSpPr>
          <p:spPr>
            <a:xfrm>
              <a:off x="3277299" y="1767283"/>
              <a:ext cx="2974720" cy="134573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E4D42ED-1D09-47DA-AB07-1E0713485DEB}"/>
                </a:ext>
              </a:extLst>
            </p:cNvPr>
            <p:cNvCxnSpPr/>
            <p:nvPr/>
          </p:nvCxnSpPr>
          <p:spPr>
            <a:xfrm>
              <a:off x="6252019" y="3113016"/>
              <a:ext cx="1303673" cy="2913075"/>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666A773-77E6-4ECA-A941-C9B0F436D563}"/>
                </a:ext>
              </a:extLst>
            </p:cNvPr>
            <p:cNvCxnSpPr>
              <a:stCxn id="94" idx="1"/>
            </p:cNvCxnSpPr>
            <p:nvPr/>
          </p:nvCxnSpPr>
          <p:spPr>
            <a:xfrm>
              <a:off x="3280095" y="3351402"/>
              <a:ext cx="2680283" cy="251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59DD25E-05A1-43C6-945E-63B5EFE2F454}"/>
                </a:ext>
              </a:extLst>
            </p:cNvPr>
            <p:cNvCxnSpPr/>
            <p:nvPr/>
          </p:nvCxnSpPr>
          <p:spPr>
            <a:xfrm flipH="1">
              <a:off x="5945001" y="3380763"/>
              <a:ext cx="7689" cy="263414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7D1563A-31B0-4C72-9C2A-CF53A859C6FD}"/>
                </a:ext>
              </a:extLst>
            </p:cNvPr>
            <p:cNvCxnSpPr/>
            <p:nvPr/>
          </p:nvCxnSpPr>
          <p:spPr>
            <a:xfrm>
              <a:off x="3310510" y="3396142"/>
              <a:ext cx="2629947" cy="262994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B25F908-672B-4748-9E76-DD4E04B1A9F5}"/>
                </a:ext>
              </a:extLst>
            </p:cNvPr>
            <p:cNvCxnSpPr>
              <a:endCxn id="116" idx="6"/>
            </p:cNvCxnSpPr>
            <p:nvPr/>
          </p:nvCxnSpPr>
          <p:spPr>
            <a:xfrm>
              <a:off x="3327288" y="3371677"/>
              <a:ext cx="1609215" cy="1087076"/>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E03554C-E603-43A6-856F-1E23F563E1E4}"/>
                </a:ext>
              </a:extLst>
            </p:cNvPr>
            <p:cNvCxnSpPr/>
            <p:nvPr/>
          </p:nvCxnSpPr>
          <p:spPr>
            <a:xfrm>
              <a:off x="4943534" y="4454907"/>
              <a:ext cx="1009853" cy="1555809"/>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8167BC2-9CD8-48C7-BE64-983A87F5528C}"/>
                </a:ext>
              </a:extLst>
            </p:cNvPr>
            <p:cNvCxnSpPr>
              <a:endCxn id="118" idx="7"/>
            </p:cNvCxnSpPr>
            <p:nvPr/>
          </p:nvCxnSpPr>
          <p:spPr>
            <a:xfrm>
              <a:off x="3305966" y="4980267"/>
              <a:ext cx="1031009" cy="110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62F20C0-FE01-4D2B-A95A-21CA0EC8C469}"/>
                </a:ext>
              </a:extLst>
            </p:cNvPr>
            <p:cNvCxnSpPr/>
            <p:nvPr/>
          </p:nvCxnSpPr>
          <p:spPr>
            <a:xfrm>
              <a:off x="4337110" y="4957898"/>
              <a:ext cx="39738" cy="10766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F1A2039-ADCF-440B-AC6B-EA0C45172384}"/>
                </a:ext>
              </a:extLst>
            </p:cNvPr>
            <p:cNvCxnSpPr/>
            <p:nvPr/>
          </p:nvCxnSpPr>
          <p:spPr>
            <a:xfrm>
              <a:off x="3294693" y="4980239"/>
              <a:ext cx="1093770" cy="108779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10A0D0D-3B39-4889-8BDB-F081670CF1E9}"/>
                </a:ext>
              </a:extLst>
            </p:cNvPr>
            <p:cNvCxnSpPr>
              <a:endCxn id="119" idx="6"/>
            </p:cNvCxnSpPr>
            <p:nvPr/>
          </p:nvCxnSpPr>
          <p:spPr>
            <a:xfrm>
              <a:off x="3282193" y="4974664"/>
              <a:ext cx="607992" cy="49775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B192CE1-0937-43BF-B60E-CD6814F3429E}"/>
                </a:ext>
              </a:extLst>
            </p:cNvPr>
            <p:cNvCxnSpPr>
              <a:stCxn id="119" idx="6"/>
            </p:cNvCxnSpPr>
            <p:nvPr/>
          </p:nvCxnSpPr>
          <p:spPr>
            <a:xfrm>
              <a:off x="3890185" y="5472422"/>
              <a:ext cx="481500" cy="552965"/>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EE6553BD-CD52-4277-897F-BC9818FD519E}"/>
                </a:ext>
              </a:extLst>
            </p:cNvPr>
            <p:cNvSpPr txBox="1"/>
            <p:nvPr/>
          </p:nvSpPr>
          <p:spPr>
            <a:xfrm>
              <a:off x="6769916" y="2982988"/>
              <a:ext cx="2276651" cy="690230"/>
            </a:xfrm>
            <a:prstGeom prst="rect">
              <a:avLst/>
            </a:prstGeom>
            <a:noFill/>
            <a:ln>
              <a:solidFill>
                <a:schemeClr val="tx1"/>
              </a:solidFill>
            </a:ln>
          </p:spPr>
          <p:txBody>
            <a:bodyPr wrap="none" rtlCol="0">
              <a:spAutoFit/>
            </a:bodyPr>
            <a:lstStyle/>
            <a:p>
              <a:r>
                <a:rPr lang="en-US" dirty="0"/>
                <a:t>x = sqrt(0.2)</a:t>
              </a:r>
            </a:p>
          </p:txBody>
        </p:sp>
        <p:cxnSp>
          <p:nvCxnSpPr>
            <p:cNvPr id="138" name="Straight Arrow Connector 137">
              <a:extLst>
                <a:ext uri="{FF2B5EF4-FFF2-40B4-BE49-F238E27FC236}">
                  <a16:creationId xmlns:a16="http://schemas.microsoft.com/office/drawing/2014/main" id="{372CB967-A8B0-4934-BB93-0B841DCB08D3}"/>
                </a:ext>
              </a:extLst>
            </p:cNvPr>
            <p:cNvCxnSpPr>
              <a:stCxn id="137" idx="1"/>
              <a:endCxn id="113" idx="6"/>
            </p:cNvCxnSpPr>
            <p:nvPr/>
          </p:nvCxnSpPr>
          <p:spPr>
            <a:xfrm flipH="1" flipV="1">
              <a:off x="6252020" y="3113018"/>
              <a:ext cx="517897" cy="215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B1D42056-456B-41D7-A9A8-B61AC60F9488}"/>
                </a:ext>
              </a:extLst>
            </p:cNvPr>
            <p:cNvSpPr txBox="1"/>
            <p:nvPr/>
          </p:nvSpPr>
          <p:spPr>
            <a:xfrm>
              <a:off x="3328522" y="2155973"/>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.2</a:t>
              </a:r>
            </a:p>
          </p:txBody>
        </p:sp>
        <p:sp>
          <p:nvSpPr>
            <p:cNvPr id="140" name="TextBox 139">
              <a:extLst>
                <a:ext uri="{FF2B5EF4-FFF2-40B4-BE49-F238E27FC236}">
                  <a16:creationId xmlns:a16="http://schemas.microsoft.com/office/drawing/2014/main" id="{C5EAF885-30DC-4282-94BB-A822946BF2F7}"/>
                </a:ext>
              </a:extLst>
            </p:cNvPr>
            <p:cNvSpPr txBox="1"/>
            <p:nvPr/>
          </p:nvSpPr>
          <p:spPr>
            <a:xfrm>
              <a:off x="3707425" y="4095230"/>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.5</a:t>
              </a:r>
            </a:p>
          </p:txBody>
        </p:sp>
        <p:sp>
          <p:nvSpPr>
            <p:cNvPr id="141" name="TextBox 140">
              <a:extLst>
                <a:ext uri="{FF2B5EF4-FFF2-40B4-BE49-F238E27FC236}">
                  <a16:creationId xmlns:a16="http://schemas.microsoft.com/office/drawing/2014/main" id="{CAE2574D-FD15-47C8-A503-DB17D6E0EA67}"/>
                </a:ext>
              </a:extLst>
            </p:cNvPr>
            <p:cNvSpPr txBox="1"/>
            <p:nvPr/>
          </p:nvSpPr>
          <p:spPr>
            <a:xfrm>
              <a:off x="3633322" y="5623426"/>
              <a:ext cx="522900" cy="369332"/>
            </a:xfrm>
            <a:prstGeom prst="rect">
              <a:avLst/>
            </a:prstGeom>
            <a:noFill/>
          </p:spPr>
          <p:txBody>
            <a:bodyPr wrap="none" rtlCol="0">
              <a:spAutoFit/>
            </a:bodyPr>
            <a:lstStyle/>
            <a:p>
              <a:r>
                <a:rPr lang="en-US" dirty="0">
                  <a:solidFill>
                    <a:srgbClr val="7030A0"/>
                  </a:solidFill>
                </a:rPr>
                <a:t>&amp;</a:t>
              </a:r>
              <a:r>
                <a:rPr lang="en-US" baseline="-25000" dirty="0">
                  <a:solidFill>
                    <a:srgbClr val="7030A0"/>
                  </a:solidFill>
                </a:rPr>
                <a:t>L</a:t>
              </a:r>
              <a:r>
                <a:rPr lang="en-US" baseline="30000" dirty="0">
                  <a:solidFill>
                    <a:srgbClr val="7030A0"/>
                  </a:solidFill>
                </a:rPr>
                <a:t>.8</a:t>
              </a:r>
            </a:p>
          </p:txBody>
        </p:sp>
        <p:sp>
          <p:nvSpPr>
            <p:cNvPr id="142" name="TextBox 141">
              <a:extLst>
                <a:ext uri="{FF2B5EF4-FFF2-40B4-BE49-F238E27FC236}">
                  <a16:creationId xmlns:a16="http://schemas.microsoft.com/office/drawing/2014/main" id="{4E5659E0-7B97-4F21-98DB-28560AE6B915}"/>
                </a:ext>
              </a:extLst>
            </p:cNvPr>
            <p:cNvSpPr txBox="1"/>
            <p:nvPr/>
          </p:nvSpPr>
          <p:spPr>
            <a:xfrm>
              <a:off x="4370156" y="1972813"/>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.2</a:t>
              </a:r>
            </a:p>
          </p:txBody>
        </p:sp>
        <p:sp>
          <p:nvSpPr>
            <p:cNvPr id="143" name="TextBox 142">
              <a:extLst>
                <a:ext uri="{FF2B5EF4-FFF2-40B4-BE49-F238E27FC236}">
                  <a16:creationId xmlns:a16="http://schemas.microsoft.com/office/drawing/2014/main" id="{1E1E811F-D239-4560-82A3-65610F74B514}"/>
                </a:ext>
              </a:extLst>
            </p:cNvPr>
            <p:cNvSpPr txBox="1"/>
            <p:nvPr/>
          </p:nvSpPr>
          <p:spPr>
            <a:xfrm>
              <a:off x="4379943" y="3836569"/>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.5</a:t>
              </a:r>
            </a:p>
          </p:txBody>
        </p:sp>
        <p:sp>
          <p:nvSpPr>
            <p:cNvPr id="144" name="TextBox 143">
              <a:extLst>
                <a:ext uri="{FF2B5EF4-FFF2-40B4-BE49-F238E27FC236}">
                  <a16:creationId xmlns:a16="http://schemas.microsoft.com/office/drawing/2014/main" id="{D24D3C4F-8FB7-45A4-A88A-DB3479A5C828}"/>
                </a:ext>
              </a:extLst>
            </p:cNvPr>
            <p:cNvSpPr txBox="1"/>
            <p:nvPr/>
          </p:nvSpPr>
          <p:spPr>
            <a:xfrm>
              <a:off x="3810889" y="5155040"/>
              <a:ext cx="628314" cy="369332"/>
            </a:xfrm>
            <a:prstGeom prst="rect">
              <a:avLst/>
            </a:prstGeom>
            <a:noFill/>
          </p:spPr>
          <p:txBody>
            <a:bodyPr wrap="none" rtlCol="0">
              <a:spAutoFit/>
            </a:bodyPr>
            <a:lstStyle/>
            <a:p>
              <a:r>
                <a:rPr lang="en-US" baseline="-25000" dirty="0">
                  <a:solidFill>
                    <a:srgbClr val="FF0000"/>
                  </a:solidFill>
                </a:rPr>
                <a:t>la</a:t>
              </a:r>
              <a:r>
                <a:rPr lang="en-US" dirty="0">
                  <a:solidFill>
                    <a:srgbClr val="FF0000"/>
                  </a:solidFill>
                </a:rPr>
                <a:t>&amp;</a:t>
              </a:r>
              <a:r>
                <a:rPr lang="en-US" baseline="-25000" dirty="0">
                  <a:solidFill>
                    <a:srgbClr val="FF0000"/>
                  </a:solidFill>
                </a:rPr>
                <a:t>P</a:t>
              </a:r>
              <a:r>
                <a:rPr lang="en-US" baseline="30000" dirty="0">
                  <a:solidFill>
                    <a:srgbClr val="FF0000"/>
                  </a:solidFill>
                </a:rPr>
                <a:t>.8</a:t>
              </a:r>
            </a:p>
          </p:txBody>
        </p:sp>
        <p:sp>
          <p:nvSpPr>
            <p:cNvPr id="145" name="TextBox 144">
              <a:extLst>
                <a:ext uri="{FF2B5EF4-FFF2-40B4-BE49-F238E27FC236}">
                  <a16:creationId xmlns:a16="http://schemas.microsoft.com/office/drawing/2014/main" id="{1E496061-9B76-40FD-A1A0-FAEF63BE94F1}"/>
                </a:ext>
              </a:extLst>
            </p:cNvPr>
            <p:cNvSpPr txBox="1"/>
            <p:nvPr/>
          </p:nvSpPr>
          <p:spPr>
            <a:xfrm>
              <a:off x="5353067" y="1437315"/>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.2</a:t>
              </a:r>
            </a:p>
          </p:txBody>
        </p:sp>
        <p:sp>
          <p:nvSpPr>
            <p:cNvPr id="146" name="TextBox 145">
              <a:extLst>
                <a:ext uri="{FF2B5EF4-FFF2-40B4-BE49-F238E27FC236}">
                  <a16:creationId xmlns:a16="http://schemas.microsoft.com/office/drawing/2014/main" id="{5795CFB3-9D83-459A-B834-CA5991C5B7AA}"/>
                </a:ext>
              </a:extLst>
            </p:cNvPr>
            <p:cNvSpPr txBox="1"/>
            <p:nvPr/>
          </p:nvSpPr>
          <p:spPr>
            <a:xfrm>
              <a:off x="4926626" y="3049401"/>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.5</a:t>
              </a:r>
            </a:p>
          </p:txBody>
        </p:sp>
        <p:sp>
          <p:nvSpPr>
            <p:cNvPr id="147" name="TextBox 146">
              <a:extLst>
                <a:ext uri="{FF2B5EF4-FFF2-40B4-BE49-F238E27FC236}">
                  <a16:creationId xmlns:a16="http://schemas.microsoft.com/office/drawing/2014/main" id="{ACD53F20-858F-43F2-8E64-353CFA8CB46E}"/>
                </a:ext>
              </a:extLst>
            </p:cNvPr>
            <p:cNvSpPr txBox="1"/>
            <p:nvPr/>
          </p:nvSpPr>
          <p:spPr>
            <a:xfrm>
              <a:off x="4290460" y="5517165"/>
              <a:ext cx="556563" cy="369332"/>
            </a:xfrm>
            <a:prstGeom prst="rect">
              <a:avLst/>
            </a:prstGeom>
            <a:noFill/>
          </p:spPr>
          <p:txBody>
            <a:bodyPr wrap="none" rtlCol="0">
              <a:spAutoFit/>
            </a:bodyPr>
            <a:lstStyle/>
            <a:p>
              <a:r>
                <a:rPr lang="en-US" dirty="0">
                  <a:solidFill>
                    <a:srgbClr val="0070C0"/>
                  </a:solidFill>
                </a:rPr>
                <a:t>&amp;</a:t>
              </a:r>
              <a:r>
                <a:rPr lang="en-US" baseline="-25000" dirty="0">
                  <a:solidFill>
                    <a:srgbClr val="0070C0"/>
                  </a:solidFill>
                </a:rPr>
                <a:t>G</a:t>
              </a:r>
              <a:r>
                <a:rPr lang="en-US" baseline="30000" dirty="0">
                  <a:solidFill>
                    <a:srgbClr val="0070C0"/>
                  </a:solidFill>
                </a:rPr>
                <a:t>.8</a:t>
              </a:r>
            </a:p>
          </p:txBody>
        </p:sp>
      </p:grpSp>
      <p:sp>
        <p:nvSpPr>
          <p:cNvPr id="149" name="TextBox 148">
            <a:extLst>
              <a:ext uri="{FF2B5EF4-FFF2-40B4-BE49-F238E27FC236}">
                <a16:creationId xmlns:a16="http://schemas.microsoft.com/office/drawing/2014/main" id="{9AF83997-998A-4AF9-8273-520F8B241D11}"/>
              </a:ext>
            </a:extLst>
          </p:cNvPr>
          <p:cNvSpPr txBox="1"/>
          <p:nvPr/>
        </p:nvSpPr>
        <p:spPr>
          <a:xfrm>
            <a:off x="6199008" y="5710586"/>
            <a:ext cx="1734770" cy="369332"/>
          </a:xfrm>
          <a:prstGeom prst="rect">
            <a:avLst/>
          </a:prstGeom>
          <a:noFill/>
          <a:ln>
            <a:solidFill>
              <a:schemeClr val="tx1"/>
            </a:solidFill>
          </a:ln>
        </p:spPr>
        <p:txBody>
          <a:bodyPr wrap="none" rtlCol="0">
            <a:spAutoFit/>
          </a:bodyPr>
          <a:lstStyle/>
          <a:p>
            <a:r>
              <a:rPr lang="en-US" dirty="0"/>
              <a:t>x = 1-sqrt(1-0.9)</a:t>
            </a:r>
          </a:p>
        </p:txBody>
      </p:sp>
      <p:cxnSp>
        <p:nvCxnSpPr>
          <p:cNvPr id="151" name="Straight Connector 150">
            <a:extLst>
              <a:ext uri="{FF2B5EF4-FFF2-40B4-BE49-F238E27FC236}">
                <a16:creationId xmlns:a16="http://schemas.microsoft.com/office/drawing/2014/main" id="{222A4472-7ED9-4762-876F-7D1ABA54FDF6}"/>
              </a:ext>
            </a:extLst>
          </p:cNvPr>
          <p:cNvCxnSpPr/>
          <p:nvPr/>
        </p:nvCxnSpPr>
        <p:spPr>
          <a:xfrm flipV="1">
            <a:off x="731740" y="4818527"/>
            <a:ext cx="3471144" cy="2120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F7A1D56E-D9C3-4C36-9F86-3CF3CA8F3CD8}"/>
              </a:ext>
            </a:extLst>
          </p:cNvPr>
          <p:cNvSpPr txBox="1"/>
          <p:nvPr/>
        </p:nvSpPr>
        <p:spPr>
          <a:xfrm>
            <a:off x="536371" y="4633088"/>
            <a:ext cx="276038" cy="369332"/>
          </a:xfrm>
          <a:prstGeom prst="rect">
            <a:avLst/>
          </a:prstGeom>
          <a:noFill/>
        </p:spPr>
        <p:txBody>
          <a:bodyPr wrap="none" rtlCol="0">
            <a:spAutoFit/>
          </a:bodyPr>
          <a:lstStyle/>
          <a:p>
            <a:r>
              <a:rPr lang="en-US" dirty="0"/>
              <a:t>z</a:t>
            </a:r>
          </a:p>
        </p:txBody>
      </p:sp>
      <p:sp>
        <p:nvSpPr>
          <p:cNvPr id="150" name="TextBox 149">
            <a:extLst>
              <a:ext uri="{FF2B5EF4-FFF2-40B4-BE49-F238E27FC236}">
                <a16:creationId xmlns:a16="http://schemas.microsoft.com/office/drawing/2014/main" id="{4C25FD70-746C-492A-B750-F11F5F36B5EA}"/>
              </a:ext>
            </a:extLst>
          </p:cNvPr>
          <p:cNvSpPr txBox="1"/>
          <p:nvPr/>
        </p:nvSpPr>
        <p:spPr>
          <a:xfrm>
            <a:off x="3847876" y="6859"/>
            <a:ext cx="5304511" cy="1077218"/>
          </a:xfrm>
          <a:prstGeom prst="rect">
            <a:avLst/>
          </a:prstGeom>
          <a:noFill/>
        </p:spPr>
        <p:txBody>
          <a:bodyPr wrap="square" rtlCol="0">
            <a:spAutoFit/>
          </a:bodyPr>
          <a:lstStyle/>
          <a:p>
            <a:r>
              <a:rPr lang="en-US" sz="3200" dirty="0"/>
              <a:t>Do users behave in accordance with classical</a:t>
            </a:r>
            <a:r>
              <a:rPr lang="cs-CZ" sz="3200" dirty="0"/>
              <a:t> MV </a:t>
            </a:r>
            <a:r>
              <a:rPr lang="en-US" sz="3200" dirty="0"/>
              <a:t>logic?</a:t>
            </a:r>
          </a:p>
        </p:txBody>
      </p:sp>
    </p:spTree>
    <p:extLst>
      <p:ext uri="{BB962C8B-B14F-4D97-AF65-F5344CB8AC3E}">
        <p14:creationId xmlns:p14="http://schemas.microsoft.com/office/powerpoint/2010/main" val="67212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380A0-1832-BD16-FD6D-E8336A935B35}"/>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D4DAC0E4-8891-9371-98E4-F52D867932BE}"/>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6B9B9824-73AB-9476-4EA1-3CD0D2DB98F3}"/>
              </a:ext>
            </a:extLst>
          </p:cNvPr>
          <p:cNvSpPr>
            <a:spLocks noGrp="1"/>
          </p:cNvSpPr>
          <p:nvPr>
            <p:ph type="sldNum" sz="quarter" idx="12"/>
          </p:nvPr>
        </p:nvSpPr>
        <p:spPr/>
        <p:txBody>
          <a:bodyPr/>
          <a:lstStyle/>
          <a:p>
            <a:fld id="{93AECF0D-CD55-494B-932A-64BB14639227}" type="slidenum">
              <a:rPr lang="en-US" smtClean="0"/>
              <a:t>27</a:t>
            </a:fld>
            <a:endParaRPr lang="en-US"/>
          </a:p>
        </p:txBody>
      </p:sp>
      <p:pic>
        <p:nvPicPr>
          <p:cNvPr id="6" name="Picture 5">
            <a:hlinkClick r:id="rId2" action="ppaction://hlinkfile"/>
            <a:extLst>
              <a:ext uri="{FF2B5EF4-FFF2-40B4-BE49-F238E27FC236}">
                <a16:creationId xmlns:a16="http://schemas.microsoft.com/office/drawing/2014/main" id="{28BA472D-B60E-8926-D550-FC733988FC90}"/>
              </a:ext>
            </a:extLst>
          </p:cNvPr>
          <p:cNvPicPr>
            <a:picLocks noChangeAspect="1"/>
          </p:cNvPicPr>
          <p:nvPr/>
        </p:nvPicPr>
        <p:blipFill>
          <a:blip r:embed="rId3"/>
          <a:stretch>
            <a:fillRect/>
          </a:stretch>
        </p:blipFill>
        <p:spPr>
          <a:xfrm>
            <a:off x="4790114" y="936772"/>
            <a:ext cx="4353886" cy="2330489"/>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81C4E17F-5E3F-3D45-B89B-0D94427FF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41" y="1560151"/>
            <a:ext cx="4186675" cy="1180981"/>
          </a:xfrm>
          <a:prstGeom prst="rect">
            <a:avLst/>
          </a:prstGeom>
        </p:spPr>
      </p:pic>
      <p:pic>
        <p:nvPicPr>
          <p:cNvPr id="10" name="Picture 9">
            <a:hlinkClick r:id="rId2" action="ppaction://hlinkfile"/>
            <a:extLst>
              <a:ext uri="{FF2B5EF4-FFF2-40B4-BE49-F238E27FC236}">
                <a16:creationId xmlns:a16="http://schemas.microsoft.com/office/drawing/2014/main" id="{EF8C2DC2-AF01-D14B-BCA6-9B6DEDCFC6D7}"/>
              </a:ext>
            </a:extLst>
          </p:cNvPr>
          <p:cNvPicPr>
            <a:picLocks noChangeAspect="1"/>
          </p:cNvPicPr>
          <p:nvPr/>
        </p:nvPicPr>
        <p:blipFill>
          <a:blip r:embed="rId5"/>
          <a:stretch>
            <a:fillRect/>
          </a:stretch>
        </p:blipFill>
        <p:spPr>
          <a:xfrm>
            <a:off x="4790112" y="3699177"/>
            <a:ext cx="4353887" cy="237892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38077E5-15FA-D76F-1DC8-F73BC43D6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78" y="4225926"/>
            <a:ext cx="4572000" cy="882713"/>
          </a:xfrm>
          <a:prstGeom prst="rect">
            <a:avLst/>
          </a:prstGeom>
        </p:spPr>
      </p:pic>
      <p:sp>
        <p:nvSpPr>
          <p:cNvPr id="13" name="TextBox 12">
            <a:extLst>
              <a:ext uri="{FF2B5EF4-FFF2-40B4-BE49-F238E27FC236}">
                <a16:creationId xmlns:a16="http://schemas.microsoft.com/office/drawing/2014/main" id="{7F8F8FBA-A47F-0ADC-1707-A118868A7B82}"/>
              </a:ext>
            </a:extLst>
          </p:cNvPr>
          <p:cNvSpPr txBox="1"/>
          <p:nvPr/>
        </p:nvSpPr>
        <p:spPr>
          <a:xfrm>
            <a:off x="1275127" y="1098958"/>
            <a:ext cx="1411027" cy="369332"/>
          </a:xfrm>
          <a:prstGeom prst="rect">
            <a:avLst/>
          </a:prstGeom>
          <a:noFill/>
        </p:spPr>
        <p:txBody>
          <a:bodyPr wrap="none" rtlCol="0">
            <a:spAutoFit/>
          </a:bodyPr>
          <a:lstStyle/>
          <a:p>
            <a:r>
              <a:rPr lang="en-US" dirty="0"/>
              <a:t>Frank t-norm</a:t>
            </a:r>
          </a:p>
        </p:txBody>
      </p:sp>
      <p:sp>
        <p:nvSpPr>
          <p:cNvPr id="14" name="TextBox 13">
            <a:extLst>
              <a:ext uri="{FF2B5EF4-FFF2-40B4-BE49-F238E27FC236}">
                <a16:creationId xmlns:a16="http://schemas.microsoft.com/office/drawing/2014/main" id="{0E0BCA89-3CEE-BAEF-4D0E-BF0B2C75F096}"/>
              </a:ext>
            </a:extLst>
          </p:cNvPr>
          <p:cNvSpPr txBox="1"/>
          <p:nvPr/>
        </p:nvSpPr>
        <p:spPr>
          <a:xfrm>
            <a:off x="1117135" y="3429000"/>
            <a:ext cx="1403526" cy="369332"/>
          </a:xfrm>
          <a:prstGeom prst="rect">
            <a:avLst/>
          </a:prstGeom>
          <a:noFill/>
        </p:spPr>
        <p:txBody>
          <a:bodyPr wrap="none" rtlCol="0">
            <a:spAutoFit/>
          </a:bodyPr>
          <a:lstStyle/>
          <a:p>
            <a:r>
              <a:rPr lang="en-US" dirty="0" err="1"/>
              <a:t>Yager</a:t>
            </a:r>
            <a:r>
              <a:rPr lang="en-US" dirty="0"/>
              <a:t> t-norm</a:t>
            </a:r>
          </a:p>
        </p:txBody>
      </p:sp>
      <p:sp>
        <p:nvSpPr>
          <p:cNvPr id="15" name="TextBox 14">
            <a:extLst>
              <a:ext uri="{FF2B5EF4-FFF2-40B4-BE49-F238E27FC236}">
                <a16:creationId xmlns:a16="http://schemas.microsoft.com/office/drawing/2014/main" id="{51559D43-A017-E415-5779-161809A0CDEC}"/>
              </a:ext>
            </a:extLst>
          </p:cNvPr>
          <p:cNvSpPr txBox="1"/>
          <p:nvPr/>
        </p:nvSpPr>
        <p:spPr>
          <a:xfrm>
            <a:off x="244714" y="123737"/>
            <a:ext cx="8872685" cy="923330"/>
          </a:xfrm>
          <a:prstGeom prst="rect">
            <a:avLst/>
          </a:prstGeom>
          <a:noFill/>
        </p:spPr>
        <p:txBody>
          <a:bodyPr wrap="none" rtlCol="0">
            <a:spAutoFit/>
          </a:bodyPr>
          <a:lstStyle/>
          <a:p>
            <a:r>
              <a:rPr lang="en-US" dirty="0" err="1"/>
              <a:t>Grabisch</a:t>
            </a:r>
            <a:r>
              <a:rPr lang="en-US" dirty="0"/>
              <a:t>, M., </a:t>
            </a:r>
            <a:r>
              <a:rPr lang="en-US" dirty="0" err="1"/>
              <a:t>Marichal</a:t>
            </a:r>
            <a:r>
              <a:rPr lang="en-US" dirty="0"/>
              <a:t>, J., </a:t>
            </a:r>
            <a:r>
              <a:rPr lang="en-US" dirty="0" err="1"/>
              <a:t>Mesiar</a:t>
            </a:r>
            <a:r>
              <a:rPr lang="en-US" dirty="0"/>
              <a:t>, R., &amp; Pap, E. (2009). </a:t>
            </a:r>
            <a:r>
              <a:rPr lang="en-US" i="1" dirty="0"/>
              <a:t>Aggregation Functions</a:t>
            </a:r>
            <a:r>
              <a:rPr lang="en-US" dirty="0"/>
              <a:t> </a:t>
            </a:r>
          </a:p>
          <a:p>
            <a:r>
              <a:rPr lang="en-US" dirty="0"/>
              <a:t>(Encyclopedia of Mathematics and its Applications). Cambridge: Cambridge University Press. </a:t>
            </a:r>
          </a:p>
          <a:p>
            <a:r>
              <a:rPr lang="en-US" dirty="0"/>
              <a:t>doi:10.1017/CBO9781139644150</a:t>
            </a:r>
          </a:p>
        </p:txBody>
      </p:sp>
    </p:spTree>
    <p:extLst>
      <p:ext uri="{BB962C8B-B14F-4D97-AF65-F5344CB8AC3E}">
        <p14:creationId xmlns:p14="http://schemas.microsoft.com/office/powerpoint/2010/main" val="64220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33A8A-A18E-86FB-F8EC-EC1E9F80251E}"/>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6674EFBC-F5E6-7F91-064D-8754E428F37C}"/>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E2A97CD3-AAE5-C828-7838-F9EFA89BD508}"/>
              </a:ext>
            </a:extLst>
          </p:cNvPr>
          <p:cNvSpPr>
            <a:spLocks noGrp="1"/>
          </p:cNvSpPr>
          <p:nvPr>
            <p:ph type="sldNum" sz="quarter" idx="12"/>
          </p:nvPr>
        </p:nvSpPr>
        <p:spPr/>
        <p:txBody>
          <a:bodyPr/>
          <a:lstStyle/>
          <a:p>
            <a:fld id="{93AECF0D-CD55-494B-932A-64BB14639227}" type="slidenum">
              <a:rPr lang="en-US" smtClean="0"/>
              <a:t>28</a:t>
            </a:fld>
            <a:endParaRPr lang="en-US"/>
          </a:p>
        </p:txBody>
      </p:sp>
      <p:pic>
        <p:nvPicPr>
          <p:cNvPr id="6" name="Picture 5">
            <a:extLst>
              <a:ext uri="{FF2B5EF4-FFF2-40B4-BE49-F238E27FC236}">
                <a16:creationId xmlns:a16="http://schemas.microsoft.com/office/drawing/2014/main" id="{4F2A3B3C-1732-D34F-2854-BF81D535CCE0}"/>
              </a:ext>
            </a:extLst>
          </p:cNvPr>
          <p:cNvPicPr>
            <a:picLocks noChangeAspect="1"/>
          </p:cNvPicPr>
          <p:nvPr/>
        </p:nvPicPr>
        <p:blipFill>
          <a:blip r:embed="rId2"/>
          <a:stretch>
            <a:fillRect/>
          </a:stretch>
        </p:blipFill>
        <p:spPr>
          <a:xfrm>
            <a:off x="305280" y="1619647"/>
            <a:ext cx="3982411" cy="964163"/>
          </a:xfrm>
          <a:prstGeom prst="rect">
            <a:avLst/>
          </a:prstGeom>
        </p:spPr>
      </p:pic>
      <p:pic>
        <p:nvPicPr>
          <p:cNvPr id="8" name="Picture 7">
            <a:hlinkClick r:id="rId3" action="ppaction://hlinkfile"/>
            <a:extLst>
              <a:ext uri="{FF2B5EF4-FFF2-40B4-BE49-F238E27FC236}">
                <a16:creationId xmlns:a16="http://schemas.microsoft.com/office/drawing/2014/main" id="{B0031F60-C2B5-A1EA-9BFF-8BB5B4B4B983}"/>
              </a:ext>
            </a:extLst>
          </p:cNvPr>
          <p:cNvPicPr>
            <a:picLocks noChangeAspect="1"/>
          </p:cNvPicPr>
          <p:nvPr/>
        </p:nvPicPr>
        <p:blipFill>
          <a:blip r:embed="rId4"/>
          <a:stretch>
            <a:fillRect/>
          </a:stretch>
        </p:blipFill>
        <p:spPr>
          <a:xfrm>
            <a:off x="4572000" y="933226"/>
            <a:ext cx="4572000" cy="2495774"/>
          </a:xfrm>
          <a:prstGeom prst="rect">
            <a:avLst/>
          </a:prstGeom>
        </p:spPr>
      </p:pic>
      <p:pic>
        <p:nvPicPr>
          <p:cNvPr id="12" name="Picture 11">
            <a:hlinkClick r:id="rId3" action="ppaction://hlinkfile"/>
            <a:extLst>
              <a:ext uri="{FF2B5EF4-FFF2-40B4-BE49-F238E27FC236}">
                <a16:creationId xmlns:a16="http://schemas.microsoft.com/office/drawing/2014/main" id="{760661BD-8A87-DE97-C2CB-934DF7FE3768}"/>
              </a:ext>
            </a:extLst>
          </p:cNvPr>
          <p:cNvPicPr>
            <a:picLocks noChangeAspect="1"/>
          </p:cNvPicPr>
          <p:nvPr/>
        </p:nvPicPr>
        <p:blipFill>
          <a:blip r:embed="rId5"/>
          <a:stretch>
            <a:fillRect/>
          </a:stretch>
        </p:blipFill>
        <p:spPr>
          <a:xfrm>
            <a:off x="4572000" y="3553320"/>
            <a:ext cx="4607306" cy="2495774"/>
          </a:xfrm>
          <a:prstGeom prst="rect">
            <a:avLst/>
          </a:prstGeom>
        </p:spPr>
      </p:pic>
      <p:pic>
        <p:nvPicPr>
          <p:cNvPr id="14" name="Picture 13">
            <a:extLst>
              <a:ext uri="{FF2B5EF4-FFF2-40B4-BE49-F238E27FC236}">
                <a16:creationId xmlns:a16="http://schemas.microsoft.com/office/drawing/2014/main" id="{852D509B-8F21-6D94-0F3A-57CF8085C53A}"/>
              </a:ext>
            </a:extLst>
          </p:cNvPr>
          <p:cNvPicPr>
            <a:picLocks noChangeAspect="1"/>
          </p:cNvPicPr>
          <p:nvPr/>
        </p:nvPicPr>
        <p:blipFill>
          <a:blip r:embed="rId6"/>
          <a:stretch>
            <a:fillRect/>
          </a:stretch>
        </p:blipFill>
        <p:spPr>
          <a:xfrm>
            <a:off x="0" y="3899470"/>
            <a:ext cx="4681057" cy="690712"/>
          </a:xfrm>
          <a:prstGeom prst="rect">
            <a:avLst/>
          </a:prstGeom>
        </p:spPr>
      </p:pic>
      <p:sp>
        <p:nvSpPr>
          <p:cNvPr id="15" name="TextBox 14">
            <a:extLst>
              <a:ext uri="{FF2B5EF4-FFF2-40B4-BE49-F238E27FC236}">
                <a16:creationId xmlns:a16="http://schemas.microsoft.com/office/drawing/2014/main" id="{4E89E508-A4B2-0E58-8ECF-42F605022D07}"/>
              </a:ext>
            </a:extLst>
          </p:cNvPr>
          <p:cNvSpPr txBox="1"/>
          <p:nvPr/>
        </p:nvSpPr>
        <p:spPr>
          <a:xfrm>
            <a:off x="1117135" y="3429000"/>
            <a:ext cx="1858201" cy="369332"/>
          </a:xfrm>
          <a:prstGeom prst="rect">
            <a:avLst/>
          </a:prstGeom>
          <a:noFill/>
        </p:spPr>
        <p:txBody>
          <a:bodyPr wrap="none" rtlCol="0">
            <a:spAutoFit/>
          </a:bodyPr>
          <a:lstStyle/>
          <a:p>
            <a:r>
              <a:rPr lang="en-US" dirty="0" err="1"/>
              <a:t>Hamacher</a:t>
            </a:r>
            <a:r>
              <a:rPr lang="en-US" dirty="0"/>
              <a:t> t-norm</a:t>
            </a:r>
          </a:p>
        </p:txBody>
      </p:sp>
      <p:sp>
        <p:nvSpPr>
          <p:cNvPr id="16" name="TextBox 15">
            <a:extLst>
              <a:ext uri="{FF2B5EF4-FFF2-40B4-BE49-F238E27FC236}">
                <a16:creationId xmlns:a16="http://schemas.microsoft.com/office/drawing/2014/main" id="{CC868685-D779-405B-4D08-8B27FA5A4D69}"/>
              </a:ext>
            </a:extLst>
          </p:cNvPr>
          <p:cNvSpPr txBox="1"/>
          <p:nvPr/>
        </p:nvSpPr>
        <p:spPr>
          <a:xfrm>
            <a:off x="1003669" y="1077240"/>
            <a:ext cx="2287036" cy="369332"/>
          </a:xfrm>
          <a:prstGeom prst="rect">
            <a:avLst/>
          </a:prstGeom>
          <a:noFill/>
        </p:spPr>
        <p:txBody>
          <a:bodyPr wrap="none" rtlCol="0">
            <a:spAutoFit/>
          </a:bodyPr>
          <a:lstStyle/>
          <a:p>
            <a:r>
              <a:rPr lang="en-US" dirty="0" err="1"/>
              <a:t>Sugeno</a:t>
            </a:r>
            <a:r>
              <a:rPr lang="en-US" dirty="0"/>
              <a:t>-Weber t-norm</a:t>
            </a:r>
          </a:p>
        </p:txBody>
      </p:sp>
      <p:sp>
        <p:nvSpPr>
          <p:cNvPr id="17" name="TextBox 16">
            <a:extLst>
              <a:ext uri="{FF2B5EF4-FFF2-40B4-BE49-F238E27FC236}">
                <a16:creationId xmlns:a16="http://schemas.microsoft.com/office/drawing/2014/main" id="{131081CF-6C49-F368-46C8-DFD46D0BE7AB}"/>
              </a:ext>
            </a:extLst>
          </p:cNvPr>
          <p:cNvSpPr txBox="1"/>
          <p:nvPr/>
        </p:nvSpPr>
        <p:spPr>
          <a:xfrm>
            <a:off x="244714" y="123737"/>
            <a:ext cx="8872685" cy="923330"/>
          </a:xfrm>
          <a:prstGeom prst="rect">
            <a:avLst/>
          </a:prstGeom>
          <a:noFill/>
        </p:spPr>
        <p:txBody>
          <a:bodyPr wrap="none" rtlCol="0">
            <a:spAutoFit/>
          </a:bodyPr>
          <a:lstStyle/>
          <a:p>
            <a:r>
              <a:rPr lang="en-US" dirty="0" err="1"/>
              <a:t>Grabisch</a:t>
            </a:r>
            <a:r>
              <a:rPr lang="en-US" dirty="0"/>
              <a:t>, M., </a:t>
            </a:r>
            <a:r>
              <a:rPr lang="en-US" dirty="0" err="1"/>
              <a:t>Marichal</a:t>
            </a:r>
            <a:r>
              <a:rPr lang="en-US" dirty="0"/>
              <a:t>, J., </a:t>
            </a:r>
            <a:r>
              <a:rPr lang="en-US" dirty="0" err="1"/>
              <a:t>Mesiar</a:t>
            </a:r>
            <a:r>
              <a:rPr lang="en-US" dirty="0"/>
              <a:t>, R., &amp; Pap, E. (2009). </a:t>
            </a:r>
            <a:r>
              <a:rPr lang="en-US" i="1" dirty="0"/>
              <a:t>Aggregation Functions</a:t>
            </a:r>
            <a:r>
              <a:rPr lang="en-US" dirty="0"/>
              <a:t> </a:t>
            </a:r>
          </a:p>
          <a:p>
            <a:r>
              <a:rPr lang="en-US" dirty="0"/>
              <a:t>(Encyclopedia of Mathematics and its Applications). Cambridge: Cambridge University Press. </a:t>
            </a:r>
          </a:p>
          <a:p>
            <a:r>
              <a:rPr lang="en-US" dirty="0"/>
              <a:t>doi:10.1017/CBO9781139644150</a:t>
            </a:r>
          </a:p>
        </p:txBody>
      </p:sp>
    </p:spTree>
    <p:extLst>
      <p:ext uri="{BB962C8B-B14F-4D97-AF65-F5344CB8AC3E}">
        <p14:creationId xmlns:p14="http://schemas.microsoft.com/office/powerpoint/2010/main" val="298080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AF01-EB04-189D-26B4-5DA00CD29F52}"/>
              </a:ext>
            </a:extLst>
          </p:cNvPr>
          <p:cNvSpPr>
            <a:spLocks noGrp="1"/>
          </p:cNvSpPr>
          <p:nvPr>
            <p:ph type="title"/>
          </p:nvPr>
        </p:nvSpPr>
        <p:spPr>
          <a:xfrm>
            <a:off x="628650" y="365126"/>
            <a:ext cx="7886700" cy="758999"/>
          </a:xfrm>
        </p:spPr>
        <p:txBody>
          <a:bodyPr>
            <a:normAutofit/>
          </a:bodyPr>
          <a:lstStyle/>
          <a:p>
            <a:r>
              <a:rPr lang="en-US" sz="3600" dirty="0"/>
              <a:t>Identification of aggregation functions</a:t>
            </a:r>
          </a:p>
        </p:txBody>
      </p:sp>
      <p:sp>
        <p:nvSpPr>
          <p:cNvPr id="3" name="Content Placeholder 2">
            <a:extLst>
              <a:ext uri="{FF2B5EF4-FFF2-40B4-BE49-F238E27FC236}">
                <a16:creationId xmlns:a16="http://schemas.microsoft.com/office/drawing/2014/main" id="{D4495936-8FB1-D608-6BF0-0FC351BADA9A}"/>
              </a:ext>
            </a:extLst>
          </p:cNvPr>
          <p:cNvSpPr>
            <a:spLocks noGrp="1"/>
          </p:cNvSpPr>
          <p:nvPr>
            <p:ph idx="1"/>
          </p:nvPr>
        </p:nvSpPr>
        <p:spPr/>
        <p:txBody>
          <a:bodyPr/>
          <a:lstStyle/>
          <a:p>
            <a:r>
              <a:rPr lang="en-US" dirty="0"/>
              <a:t>Try to fit data with an aggregation (whatever) </a:t>
            </a:r>
          </a:p>
          <a:p>
            <a:r>
              <a:rPr lang="en-US" dirty="0"/>
              <a:t>This can be considered an inductive method (nevertheless not a stochastic one) </a:t>
            </a:r>
          </a:p>
          <a:p>
            <a:r>
              <a:rPr lang="en-US" dirty="0"/>
              <a:t>How to evaluate results?</a:t>
            </a:r>
          </a:p>
          <a:p>
            <a:r>
              <a:rPr lang="en-US" dirty="0"/>
              <a:t>…</a:t>
            </a:r>
          </a:p>
        </p:txBody>
      </p:sp>
      <p:sp>
        <p:nvSpPr>
          <p:cNvPr id="4" name="Date Placeholder 3">
            <a:extLst>
              <a:ext uri="{FF2B5EF4-FFF2-40B4-BE49-F238E27FC236}">
                <a16:creationId xmlns:a16="http://schemas.microsoft.com/office/drawing/2014/main" id="{05C49438-3539-6C4D-F912-0EC0B2289261}"/>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EDD2F836-6465-D919-628E-F11D17F0657C}"/>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99D1D64A-4B08-9F8C-77F1-27731A26AB58}"/>
              </a:ext>
            </a:extLst>
          </p:cNvPr>
          <p:cNvSpPr>
            <a:spLocks noGrp="1"/>
          </p:cNvSpPr>
          <p:nvPr>
            <p:ph type="sldNum" sz="quarter" idx="12"/>
          </p:nvPr>
        </p:nvSpPr>
        <p:spPr/>
        <p:txBody>
          <a:bodyPr/>
          <a:lstStyle/>
          <a:p>
            <a:fld id="{93AECF0D-CD55-494B-932A-64BB14639227}" type="slidenum">
              <a:rPr lang="en-US" smtClean="0"/>
              <a:t>29</a:t>
            </a:fld>
            <a:endParaRPr lang="en-US"/>
          </a:p>
        </p:txBody>
      </p:sp>
    </p:spTree>
    <p:extLst>
      <p:ext uri="{BB962C8B-B14F-4D97-AF65-F5344CB8AC3E}">
        <p14:creationId xmlns:p14="http://schemas.microsoft.com/office/powerpoint/2010/main" val="152555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0A6C-E6C2-1052-0EFB-6E031F55A91C}"/>
              </a:ext>
            </a:extLst>
          </p:cNvPr>
          <p:cNvSpPr>
            <a:spLocks noGrp="1"/>
          </p:cNvSpPr>
          <p:nvPr>
            <p:ph type="title"/>
          </p:nvPr>
        </p:nvSpPr>
        <p:spPr>
          <a:xfrm>
            <a:off x="628650" y="365127"/>
            <a:ext cx="7886700" cy="733832"/>
          </a:xfrm>
        </p:spPr>
        <p:txBody>
          <a:bodyPr>
            <a:normAutofit/>
          </a:bodyPr>
          <a:lstStyle/>
          <a:p>
            <a:r>
              <a:rPr lang="en-US" sz="3600" dirty="0"/>
              <a:t>What is human preference? (</a:t>
            </a:r>
            <a:r>
              <a:rPr lang="en-US" sz="3600" dirty="0">
                <a:hlinkClick r:id="rId2"/>
              </a:rPr>
              <a:t>Psychology</a:t>
            </a:r>
            <a:r>
              <a:rPr lang="en-US" sz="3600" dirty="0"/>
              <a:t>)</a:t>
            </a:r>
          </a:p>
        </p:txBody>
      </p:sp>
      <p:sp>
        <p:nvSpPr>
          <p:cNvPr id="3" name="Content Placeholder 2">
            <a:extLst>
              <a:ext uri="{FF2B5EF4-FFF2-40B4-BE49-F238E27FC236}">
                <a16:creationId xmlns:a16="http://schemas.microsoft.com/office/drawing/2014/main" id="{5D32D162-AAAE-3558-A574-7E8AB51C84EB}"/>
              </a:ext>
            </a:extLst>
          </p:cNvPr>
          <p:cNvSpPr>
            <a:spLocks noGrp="1"/>
          </p:cNvSpPr>
          <p:nvPr>
            <p:ph idx="1"/>
          </p:nvPr>
        </p:nvSpPr>
        <p:spPr>
          <a:xfrm>
            <a:off x="628650" y="1098959"/>
            <a:ext cx="7886700" cy="5078004"/>
          </a:xfrm>
        </p:spPr>
        <p:txBody>
          <a:bodyPr>
            <a:noAutofit/>
          </a:bodyPr>
          <a:lstStyle/>
          <a:p>
            <a:r>
              <a:rPr lang="en-US" sz="2300" dirty="0"/>
              <a:t>Preferences could be conceived as an </a:t>
            </a:r>
            <a:r>
              <a:rPr lang="en-US" sz="2300" b="1" dirty="0"/>
              <a:t>attitude</a:t>
            </a:r>
            <a:r>
              <a:rPr lang="en-US" sz="2300" dirty="0"/>
              <a:t> toward a set of properties of context, memory, and affect – a gage of how much uncertainty one is </a:t>
            </a:r>
            <a:r>
              <a:rPr lang="en-US" sz="2300" b="1" dirty="0"/>
              <a:t>willing to tolerate</a:t>
            </a:r>
            <a:r>
              <a:rPr lang="en-US" sz="2400" dirty="0"/>
              <a:t> </a:t>
            </a:r>
            <a:r>
              <a:rPr lang="en-US" sz="1800" dirty="0"/>
              <a:t>(</a:t>
            </a:r>
            <a:r>
              <a:rPr lang="cs-CZ" sz="1800" dirty="0"/>
              <a:t>Preference by se daly pojmout jako </a:t>
            </a:r>
            <a:r>
              <a:rPr lang="cs-CZ" sz="1800" b="1" dirty="0"/>
              <a:t>postoj</a:t>
            </a:r>
            <a:r>
              <a:rPr lang="cs-CZ" sz="1800" dirty="0"/>
              <a:t> k souboru vlastností kontextu, paměti a afektu – měřítko toho, kolik nejistoty je člověk </a:t>
            </a:r>
            <a:r>
              <a:rPr lang="cs-CZ" sz="1800" b="1" dirty="0"/>
              <a:t>ochoten tolerovat</a:t>
            </a:r>
            <a:r>
              <a:rPr lang="en-US" sz="1800" dirty="0"/>
              <a:t>)</a:t>
            </a:r>
          </a:p>
          <a:p>
            <a:r>
              <a:rPr lang="en-US" sz="2300" dirty="0">
                <a:effectLst/>
              </a:rPr>
              <a:t>One type of </a:t>
            </a:r>
            <a:r>
              <a:rPr lang="en-US" sz="2300" b="1" dirty="0">
                <a:effectLst/>
              </a:rPr>
              <a:t>computational</a:t>
            </a:r>
            <a:r>
              <a:rPr lang="en-US" sz="2300" dirty="0">
                <a:effectLst/>
              </a:rPr>
              <a:t> … decision-making theories predicts specific behavioral patterns of risky preferences.</a:t>
            </a:r>
          </a:p>
          <a:p>
            <a:r>
              <a:rPr lang="en-US" sz="2300" dirty="0">
                <a:effectLst/>
              </a:rPr>
              <a:t>Choices are based on the </a:t>
            </a:r>
            <a:r>
              <a:rPr lang="en-US" sz="2300" b="1" dirty="0">
                <a:effectLst/>
              </a:rPr>
              <a:t>integration</a:t>
            </a:r>
            <a:r>
              <a:rPr lang="en-US" sz="2300" dirty="0">
                <a:effectLst/>
              </a:rPr>
              <a:t> of probability and utility information into expected utilities, and trade-off  </a:t>
            </a:r>
            <a:r>
              <a:rPr lang="en-US" sz="2300" b="1" dirty="0">
                <a:effectLst/>
              </a:rPr>
              <a:t>comparisons</a:t>
            </a:r>
            <a:r>
              <a:rPr lang="en-US" sz="2300" dirty="0">
                <a:effectLst/>
              </a:rPr>
              <a:t> of </a:t>
            </a:r>
            <a:r>
              <a:rPr lang="en-US" sz="2300" b="1" dirty="0">
                <a:effectLst/>
              </a:rPr>
              <a:t>computed outcomes</a:t>
            </a:r>
            <a:r>
              <a:rPr lang="en-US" sz="2300" dirty="0">
                <a:effectLst/>
              </a:rPr>
              <a:t>. </a:t>
            </a:r>
          </a:p>
          <a:p>
            <a:r>
              <a:rPr lang="en-US" sz="2300" dirty="0"/>
              <a:t>Probability + utility –                                                                   numeric, linear, </a:t>
            </a:r>
            <a:r>
              <a:rPr lang="en-US" sz="2300" dirty="0">
                <a:hlinkClick r:id="rId3"/>
              </a:rPr>
              <a:t>AI learn</a:t>
            </a:r>
            <a:r>
              <a:rPr lang="en-US" sz="2300" dirty="0"/>
              <a:t>,  </a:t>
            </a:r>
          </a:p>
          <a:p>
            <a:pPr lvl="1"/>
            <a:r>
              <a:rPr lang="en-US" sz="1900" dirty="0"/>
              <a:t>Fuzzy interpreted as preference,                                                                           instead of vagueness</a:t>
            </a:r>
          </a:p>
          <a:p>
            <a:pPr lvl="1"/>
            <a:r>
              <a:rPr lang="en-US" sz="1900" dirty="0"/>
              <a:t>Many valued logic </a:t>
            </a:r>
            <a:r>
              <a:rPr lang="en-US" sz="1900" b="1" dirty="0">
                <a:solidFill>
                  <a:srgbClr val="FF0000"/>
                </a:solidFill>
              </a:rPr>
              <a:t>NEW</a:t>
            </a:r>
            <a:endParaRPr lang="cs-CZ" sz="1900" b="1" dirty="0">
              <a:solidFill>
                <a:srgbClr val="FF0000"/>
              </a:solidFill>
            </a:endParaRPr>
          </a:p>
        </p:txBody>
      </p:sp>
      <p:sp>
        <p:nvSpPr>
          <p:cNvPr id="4" name="Date Placeholder 3">
            <a:extLst>
              <a:ext uri="{FF2B5EF4-FFF2-40B4-BE49-F238E27FC236}">
                <a16:creationId xmlns:a16="http://schemas.microsoft.com/office/drawing/2014/main" id="{C9957C9C-E309-03F0-1690-97E2ED83D2AC}"/>
              </a:ext>
            </a:extLst>
          </p:cNvPr>
          <p:cNvSpPr>
            <a:spLocks noGrp="1"/>
          </p:cNvSpPr>
          <p:nvPr>
            <p:ph type="dt" sz="half" idx="10"/>
          </p:nvPr>
        </p:nvSpPr>
        <p:spPr/>
        <p:txBody>
          <a:bodyPr/>
          <a:lstStyle/>
          <a:p>
            <a:r>
              <a:rPr lang="en-US"/>
              <a:t>NDBI021 User Preferences Lecture 2</a:t>
            </a:r>
            <a:endParaRPr lang="en-US" dirty="0"/>
          </a:p>
        </p:txBody>
      </p:sp>
      <p:sp>
        <p:nvSpPr>
          <p:cNvPr id="5" name="Footer Placeholder 4">
            <a:extLst>
              <a:ext uri="{FF2B5EF4-FFF2-40B4-BE49-F238E27FC236}">
                <a16:creationId xmlns:a16="http://schemas.microsoft.com/office/drawing/2014/main" id="{536F4457-E0BB-74BD-00E4-C9107EE82D89}"/>
              </a:ext>
            </a:extLst>
          </p:cNvPr>
          <p:cNvSpPr>
            <a:spLocks noGrp="1"/>
          </p:cNvSpPr>
          <p:nvPr>
            <p:ph type="ftr" sz="quarter" idx="11"/>
          </p:nvPr>
        </p:nvSpPr>
        <p:spPr/>
        <p:txBody>
          <a:bodyPr/>
          <a:lstStyle/>
          <a:p>
            <a:r>
              <a:rPr lang="en-US"/>
              <a:t>Aggregation+</a:t>
            </a:r>
            <a:endParaRPr lang="en-US" dirty="0"/>
          </a:p>
        </p:txBody>
      </p:sp>
      <p:sp>
        <p:nvSpPr>
          <p:cNvPr id="6" name="Slide Number Placeholder 5">
            <a:extLst>
              <a:ext uri="{FF2B5EF4-FFF2-40B4-BE49-F238E27FC236}">
                <a16:creationId xmlns:a16="http://schemas.microsoft.com/office/drawing/2014/main" id="{101E5F5E-E2E6-6EA5-7181-163F9013A3EC}"/>
              </a:ext>
            </a:extLst>
          </p:cNvPr>
          <p:cNvSpPr>
            <a:spLocks noGrp="1"/>
          </p:cNvSpPr>
          <p:nvPr>
            <p:ph type="sldNum" sz="quarter" idx="12"/>
          </p:nvPr>
        </p:nvSpPr>
        <p:spPr/>
        <p:txBody>
          <a:bodyPr/>
          <a:lstStyle/>
          <a:p>
            <a:fld id="{93AECF0D-CD55-494B-932A-64BB14639227}" type="slidenum">
              <a:rPr lang="en-US" smtClean="0"/>
              <a:t>3</a:t>
            </a:fld>
            <a:endParaRPr lang="en-US"/>
          </a:p>
        </p:txBody>
      </p:sp>
      <p:pic>
        <p:nvPicPr>
          <p:cNvPr id="8" name="Picture 7">
            <a:hlinkClick r:id="rId4"/>
            <a:extLst>
              <a:ext uri="{FF2B5EF4-FFF2-40B4-BE49-F238E27FC236}">
                <a16:creationId xmlns:a16="http://schemas.microsoft.com/office/drawing/2014/main" id="{4F4FFC9E-6B81-9F2D-8920-4DE85FB0D327}"/>
              </a:ext>
            </a:extLst>
          </p:cNvPr>
          <p:cNvPicPr>
            <a:picLocks noChangeAspect="1"/>
          </p:cNvPicPr>
          <p:nvPr/>
        </p:nvPicPr>
        <p:blipFill>
          <a:blip r:embed="rId5"/>
          <a:stretch>
            <a:fillRect/>
          </a:stretch>
        </p:blipFill>
        <p:spPr>
          <a:xfrm>
            <a:off x="4882393" y="4146126"/>
            <a:ext cx="4065120" cy="2285726"/>
          </a:xfrm>
          <a:prstGeom prst="rect">
            <a:avLst/>
          </a:prstGeom>
        </p:spPr>
      </p:pic>
    </p:spTree>
    <p:extLst>
      <p:ext uri="{BB962C8B-B14F-4D97-AF65-F5344CB8AC3E}">
        <p14:creationId xmlns:p14="http://schemas.microsoft.com/office/powerpoint/2010/main" val="95894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99209-AF50-FAC3-23DD-F7B478073221}"/>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8286EDAC-173C-9548-5889-EE677921F070}"/>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7BB71420-C466-380E-A974-43C6BD445EFA}"/>
              </a:ext>
            </a:extLst>
          </p:cNvPr>
          <p:cNvSpPr>
            <a:spLocks noGrp="1"/>
          </p:cNvSpPr>
          <p:nvPr>
            <p:ph type="sldNum" sz="quarter" idx="12"/>
          </p:nvPr>
        </p:nvSpPr>
        <p:spPr/>
        <p:txBody>
          <a:bodyPr/>
          <a:lstStyle/>
          <a:p>
            <a:fld id="{93AECF0D-CD55-494B-932A-64BB14639227}" type="slidenum">
              <a:rPr lang="en-US" smtClean="0"/>
              <a:t>30</a:t>
            </a:fld>
            <a:endParaRPr lang="en-US"/>
          </a:p>
        </p:txBody>
      </p:sp>
      <p:pic>
        <p:nvPicPr>
          <p:cNvPr id="6" name="Picture 5">
            <a:extLst>
              <a:ext uri="{FF2B5EF4-FFF2-40B4-BE49-F238E27FC236}">
                <a16:creationId xmlns:a16="http://schemas.microsoft.com/office/drawing/2014/main" id="{17797DDD-DBCD-C0B1-2E30-FC3482A48B46}"/>
              </a:ext>
            </a:extLst>
          </p:cNvPr>
          <p:cNvPicPr>
            <a:picLocks noChangeAspect="1"/>
          </p:cNvPicPr>
          <p:nvPr/>
        </p:nvPicPr>
        <p:blipFill>
          <a:blip r:embed="rId2"/>
          <a:stretch>
            <a:fillRect/>
          </a:stretch>
        </p:blipFill>
        <p:spPr>
          <a:xfrm>
            <a:off x="1169478" y="1095899"/>
            <a:ext cx="2411455" cy="2051852"/>
          </a:xfrm>
          <a:prstGeom prst="rect">
            <a:avLst/>
          </a:prstGeom>
        </p:spPr>
      </p:pic>
      <p:pic>
        <p:nvPicPr>
          <p:cNvPr id="8" name="Picture 7">
            <a:extLst>
              <a:ext uri="{FF2B5EF4-FFF2-40B4-BE49-F238E27FC236}">
                <a16:creationId xmlns:a16="http://schemas.microsoft.com/office/drawing/2014/main" id="{05DED3F5-8BD9-8EFF-E56E-3C6C914E89AC}"/>
              </a:ext>
            </a:extLst>
          </p:cNvPr>
          <p:cNvPicPr>
            <a:picLocks noChangeAspect="1"/>
          </p:cNvPicPr>
          <p:nvPr/>
        </p:nvPicPr>
        <p:blipFill>
          <a:blip r:embed="rId3"/>
          <a:stretch>
            <a:fillRect/>
          </a:stretch>
        </p:blipFill>
        <p:spPr>
          <a:xfrm>
            <a:off x="4318145" y="1095899"/>
            <a:ext cx="4279609" cy="1206809"/>
          </a:xfrm>
          <a:prstGeom prst="rect">
            <a:avLst/>
          </a:prstGeom>
        </p:spPr>
      </p:pic>
      <p:pic>
        <p:nvPicPr>
          <p:cNvPr id="10" name="Picture 9">
            <a:extLst>
              <a:ext uri="{FF2B5EF4-FFF2-40B4-BE49-F238E27FC236}">
                <a16:creationId xmlns:a16="http://schemas.microsoft.com/office/drawing/2014/main" id="{9D35A34B-FADF-9EBB-E1FB-06897711D956}"/>
              </a:ext>
            </a:extLst>
          </p:cNvPr>
          <p:cNvPicPr>
            <a:picLocks noChangeAspect="1"/>
          </p:cNvPicPr>
          <p:nvPr/>
        </p:nvPicPr>
        <p:blipFill>
          <a:blip r:embed="rId4"/>
          <a:stretch>
            <a:fillRect/>
          </a:stretch>
        </p:blipFill>
        <p:spPr>
          <a:xfrm>
            <a:off x="1354301" y="3639904"/>
            <a:ext cx="2571749" cy="2328862"/>
          </a:xfrm>
          <a:prstGeom prst="rect">
            <a:avLst/>
          </a:prstGeom>
        </p:spPr>
      </p:pic>
      <p:pic>
        <p:nvPicPr>
          <p:cNvPr id="12" name="Picture 11" descr="Chart, line chart&#10;&#10;Description automatically generated">
            <a:extLst>
              <a:ext uri="{FF2B5EF4-FFF2-40B4-BE49-F238E27FC236}">
                <a16:creationId xmlns:a16="http://schemas.microsoft.com/office/drawing/2014/main" id="{3A0EC2F5-497D-FB93-BFBB-6C071CA98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951" y="2805915"/>
            <a:ext cx="3138488" cy="3143250"/>
          </a:xfrm>
          <a:prstGeom prst="rect">
            <a:avLst/>
          </a:prstGeom>
        </p:spPr>
      </p:pic>
      <p:sp>
        <p:nvSpPr>
          <p:cNvPr id="5" name="Title 1">
            <a:extLst>
              <a:ext uri="{FF2B5EF4-FFF2-40B4-BE49-F238E27FC236}">
                <a16:creationId xmlns:a16="http://schemas.microsoft.com/office/drawing/2014/main" id="{49DB481E-500D-BD48-4D86-EA84FEB80E7B}"/>
              </a:ext>
            </a:extLst>
          </p:cNvPr>
          <p:cNvSpPr txBox="1">
            <a:spLocks/>
          </p:cNvSpPr>
          <p:nvPr/>
        </p:nvSpPr>
        <p:spPr>
          <a:xfrm>
            <a:off x="628650" y="96679"/>
            <a:ext cx="7886700" cy="50706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Some heuristics from our production</a:t>
            </a:r>
          </a:p>
        </p:txBody>
      </p:sp>
    </p:spTree>
    <p:extLst>
      <p:ext uri="{BB962C8B-B14F-4D97-AF65-F5344CB8AC3E}">
        <p14:creationId xmlns:p14="http://schemas.microsoft.com/office/powerpoint/2010/main" val="291637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78474B-3C26-4CAC-BCD0-BD76A022A630}" type="slidenum">
              <a:rPr lang="en-US" smtClean="0"/>
              <a:pPr/>
              <a:t>31</a:t>
            </a:fld>
            <a:endParaRPr lang="en-US" dirty="0"/>
          </a:p>
        </p:txBody>
      </p:sp>
      <p:sp>
        <p:nvSpPr>
          <p:cNvPr id="11" name="Date Placeholder 10"/>
          <p:cNvSpPr>
            <a:spLocks noGrp="1"/>
          </p:cNvSpPr>
          <p:nvPr>
            <p:ph type="dt" sz="half" idx="10"/>
          </p:nvPr>
        </p:nvSpPr>
        <p:spPr/>
        <p:txBody>
          <a:bodyPr/>
          <a:lstStyle/>
          <a:p>
            <a:r>
              <a:rPr lang="en-US"/>
              <a:t>NDBI021 User Preferences Lecture 1</a:t>
            </a:r>
          </a:p>
        </p:txBody>
      </p:sp>
      <p:cxnSp>
        <p:nvCxnSpPr>
          <p:cNvPr id="16" name="Straight Connector 15"/>
          <p:cNvCxnSpPr>
            <a:cxnSpLocks/>
          </p:cNvCxnSpPr>
          <p:nvPr/>
        </p:nvCxnSpPr>
        <p:spPr>
          <a:xfrm rot="10800000">
            <a:off x="2374782" y="2692102"/>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rot="10800000">
            <a:off x="5727582" y="1015702"/>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rot="10800000">
            <a:off x="7403982" y="1015702"/>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rot="10800000">
            <a:off x="2374782" y="1015702"/>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p:cNvCxnSpPr>
          <p:nvPr/>
        </p:nvCxnSpPr>
        <p:spPr>
          <a:xfrm rot="10800000" flipH="1">
            <a:off x="5727582" y="1015702"/>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12087" y="703204"/>
            <a:ext cx="960519" cy="369332"/>
          </a:xfrm>
          <a:prstGeom prst="rect">
            <a:avLst/>
          </a:prstGeom>
          <a:noFill/>
        </p:spPr>
        <p:txBody>
          <a:bodyPr wrap="none" rtlCol="0">
            <a:spAutoFit/>
          </a:bodyPr>
          <a:lstStyle/>
          <a:p>
            <a:r>
              <a:rPr lang="en-US" b="1" dirty="0">
                <a:solidFill>
                  <a:srgbClr val="00B050"/>
                </a:solidFill>
              </a:rPr>
              <a:t>2d-ideal</a:t>
            </a:r>
          </a:p>
        </p:txBody>
      </p:sp>
      <p:sp>
        <p:nvSpPr>
          <p:cNvPr id="44" name="Oval 43"/>
          <p:cNvSpPr/>
          <p:nvPr/>
        </p:nvSpPr>
        <p:spPr>
          <a:xfrm>
            <a:off x="7318138" y="96159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7403982" y="2692101"/>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727581" y="780176"/>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725500" y="604272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449234" y="2617582"/>
            <a:ext cx="301686" cy="369332"/>
          </a:xfrm>
          <a:prstGeom prst="rect">
            <a:avLst/>
          </a:prstGeom>
          <a:noFill/>
        </p:spPr>
        <p:txBody>
          <a:bodyPr wrap="none" rtlCol="0">
            <a:spAutoFit/>
          </a:bodyPr>
          <a:lstStyle/>
          <a:p>
            <a:r>
              <a:rPr lang="en-US" dirty="0"/>
              <a:t>0</a:t>
            </a:r>
          </a:p>
        </p:txBody>
      </p:sp>
      <p:sp>
        <p:nvSpPr>
          <p:cNvPr id="57" name="TextBox 56"/>
          <p:cNvSpPr txBox="1"/>
          <p:nvPr/>
        </p:nvSpPr>
        <p:spPr>
          <a:xfrm>
            <a:off x="5460576" y="940114"/>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4" name="Footer Placeholder 3">
            <a:extLst>
              <a:ext uri="{FF2B5EF4-FFF2-40B4-BE49-F238E27FC236}">
                <a16:creationId xmlns:a16="http://schemas.microsoft.com/office/drawing/2014/main" id="{97419A15-EF46-43E6-BF01-219C7125DFB5}"/>
              </a:ext>
            </a:extLst>
          </p:cNvPr>
          <p:cNvSpPr>
            <a:spLocks noGrp="1"/>
          </p:cNvSpPr>
          <p:nvPr>
            <p:ph type="ftr" sz="quarter" idx="11"/>
          </p:nvPr>
        </p:nvSpPr>
        <p:spPr/>
        <p:txBody>
          <a:bodyPr/>
          <a:lstStyle/>
          <a:p>
            <a:r>
              <a:rPr lang="en-US"/>
              <a:t>Representation+</a:t>
            </a:r>
          </a:p>
        </p:txBody>
      </p:sp>
      <p:cxnSp>
        <p:nvCxnSpPr>
          <p:cNvPr id="63" name="Straight Arrow Connector 62">
            <a:extLst>
              <a:ext uri="{FF2B5EF4-FFF2-40B4-BE49-F238E27FC236}">
                <a16:creationId xmlns:a16="http://schemas.microsoft.com/office/drawing/2014/main" id="{4603634E-11FE-1B6E-7394-0B79F4EBC713}"/>
              </a:ext>
            </a:extLst>
          </p:cNvPr>
          <p:cNvCxnSpPr>
            <a:cxnSpLocks/>
          </p:cNvCxnSpPr>
          <p:nvPr/>
        </p:nvCxnSpPr>
        <p:spPr>
          <a:xfrm flipH="1">
            <a:off x="2122413" y="2683778"/>
            <a:ext cx="252369" cy="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4291379-8100-8E86-6C5E-AB26ACF56ED0}"/>
              </a:ext>
            </a:extLst>
          </p:cNvPr>
          <p:cNvSpPr txBox="1"/>
          <p:nvPr/>
        </p:nvSpPr>
        <p:spPr>
          <a:xfrm>
            <a:off x="5719476" y="628666"/>
            <a:ext cx="362600" cy="369332"/>
          </a:xfrm>
          <a:prstGeom prst="rect">
            <a:avLst/>
          </a:prstGeom>
          <a:noFill/>
        </p:spPr>
        <p:txBody>
          <a:bodyPr wrap="none" rtlCol="0">
            <a:spAutoFit/>
          </a:bodyPr>
          <a:lstStyle/>
          <a:p>
            <a:r>
              <a:rPr lang="en-US" dirty="0"/>
              <a:t>x</a:t>
            </a:r>
            <a:r>
              <a:rPr lang="en-US" baseline="-25000" dirty="0"/>
              <a:t>1</a:t>
            </a:r>
          </a:p>
        </p:txBody>
      </p:sp>
      <p:sp>
        <p:nvSpPr>
          <p:cNvPr id="67" name="TextBox 66">
            <a:extLst>
              <a:ext uri="{FF2B5EF4-FFF2-40B4-BE49-F238E27FC236}">
                <a16:creationId xmlns:a16="http://schemas.microsoft.com/office/drawing/2014/main" id="{C69BA9E8-2EF2-6A5F-8E49-F3AECB983A8F}"/>
              </a:ext>
            </a:extLst>
          </p:cNvPr>
          <p:cNvSpPr txBox="1"/>
          <p:nvPr/>
        </p:nvSpPr>
        <p:spPr>
          <a:xfrm>
            <a:off x="7390874" y="2292072"/>
            <a:ext cx="362600" cy="369332"/>
          </a:xfrm>
          <a:prstGeom prst="rect">
            <a:avLst/>
          </a:prstGeom>
          <a:noFill/>
        </p:spPr>
        <p:txBody>
          <a:bodyPr wrap="none" rtlCol="0">
            <a:spAutoFit/>
          </a:bodyPr>
          <a:lstStyle/>
          <a:p>
            <a:r>
              <a:rPr lang="en-US" dirty="0"/>
              <a:t>x</a:t>
            </a:r>
            <a:r>
              <a:rPr lang="cs-CZ" baseline="-25000" dirty="0"/>
              <a:t>2</a:t>
            </a:r>
            <a:endParaRPr lang="en-US" baseline="-25000" dirty="0"/>
          </a:p>
        </p:txBody>
      </p:sp>
      <p:sp>
        <p:nvSpPr>
          <p:cNvPr id="68" name="TextBox 67">
            <a:extLst>
              <a:ext uri="{FF2B5EF4-FFF2-40B4-BE49-F238E27FC236}">
                <a16:creationId xmlns:a16="http://schemas.microsoft.com/office/drawing/2014/main" id="{26375336-1DBA-011E-32E4-97E533946DA9}"/>
              </a:ext>
            </a:extLst>
          </p:cNvPr>
          <p:cNvSpPr txBox="1"/>
          <p:nvPr/>
        </p:nvSpPr>
        <p:spPr>
          <a:xfrm>
            <a:off x="1950596" y="2581713"/>
            <a:ext cx="405880" cy="369332"/>
          </a:xfrm>
          <a:prstGeom prst="rect">
            <a:avLst/>
          </a:prstGeom>
          <a:noFill/>
        </p:spPr>
        <p:txBody>
          <a:bodyPr wrap="none" rtlCol="0">
            <a:spAutoFit/>
          </a:bodyPr>
          <a:lstStyle/>
          <a:p>
            <a:r>
              <a:rPr lang="en-US" dirty="0"/>
              <a:t>D</a:t>
            </a:r>
            <a:r>
              <a:rPr lang="en-US" baseline="-25000" dirty="0"/>
              <a:t>1</a:t>
            </a:r>
          </a:p>
        </p:txBody>
      </p:sp>
      <p:sp>
        <p:nvSpPr>
          <p:cNvPr id="69" name="TextBox 68">
            <a:extLst>
              <a:ext uri="{FF2B5EF4-FFF2-40B4-BE49-F238E27FC236}">
                <a16:creationId xmlns:a16="http://schemas.microsoft.com/office/drawing/2014/main" id="{EB5815A8-E4BB-BE2E-9530-218E0D881372}"/>
              </a:ext>
            </a:extLst>
          </p:cNvPr>
          <p:cNvSpPr txBox="1"/>
          <p:nvPr/>
        </p:nvSpPr>
        <p:spPr>
          <a:xfrm>
            <a:off x="5343587" y="5982296"/>
            <a:ext cx="405880" cy="369332"/>
          </a:xfrm>
          <a:prstGeom prst="rect">
            <a:avLst/>
          </a:prstGeom>
          <a:noFill/>
        </p:spPr>
        <p:txBody>
          <a:bodyPr wrap="none" rtlCol="0">
            <a:spAutoFit/>
          </a:bodyPr>
          <a:lstStyle/>
          <a:p>
            <a:r>
              <a:rPr lang="en-US" dirty="0"/>
              <a:t>D</a:t>
            </a:r>
            <a:r>
              <a:rPr lang="en-US" baseline="-25000" dirty="0"/>
              <a:t>2</a:t>
            </a:r>
          </a:p>
        </p:txBody>
      </p:sp>
      <p:sp>
        <p:nvSpPr>
          <p:cNvPr id="70" name="TextBox 69">
            <a:extLst>
              <a:ext uri="{FF2B5EF4-FFF2-40B4-BE49-F238E27FC236}">
                <a16:creationId xmlns:a16="http://schemas.microsoft.com/office/drawing/2014/main" id="{71544295-7BCD-380B-4FD4-6AC4664730BC}"/>
              </a:ext>
            </a:extLst>
          </p:cNvPr>
          <p:cNvSpPr txBox="1"/>
          <p:nvPr/>
        </p:nvSpPr>
        <p:spPr>
          <a:xfrm>
            <a:off x="7142837" y="2616909"/>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6" name="Title 1">
            <a:extLst>
              <a:ext uri="{FF2B5EF4-FFF2-40B4-BE49-F238E27FC236}">
                <a16:creationId xmlns:a16="http://schemas.microsoft.com/office/drawing/2014/main" id="{2EA7150D-3DB1-0428-2067-914508C3291B}"/>
              </a:ext>
            </a:extLst>
          </p:cNvPr>
          <p:cNvSpPr txBox="1">
            <a:spLocks/>
          </p:cNvSpPr>
          <p:nvPr/>
        </p:nvSpPr>
        <p:spPr>
          <a:xfrm>
            <a:off x="628650" y="96679"/>
            <a:ext cx="7886700" cy="50706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Notice, our LMPM can be turned around</a:t>
            </a:r>
          </a:p>
        </p:txBody>
      </p:sp>
      <p:sp>
        <p:nvSpPr>
          <p:cNvPr id="7" name="TextBox 6">
            <a:extLst>
              <a:ext uri="{FF2B5EF4-FFF2-40B4-BE49-F238E27FC236}">
                <a16:creationId xmlns:a16="http://schemas.microsoft.com/office/drawing/2014/main" id="{11FF14D7-0A28-D48E-1306-77BEE908377C}"/>
              </a:ext>
            </a:extLst>
          </p:cNvPr>
          <p:cNvSpPr txBox="1"/>
          <p:nvPr/>
        </p:nvSpPr>
        <p:spPr>
          <a:xfrm>
            <a:off x="355400" y="1720840"/>
            <a:ext cx="3190391" cy="4247317"/>
          </a:xfrm>
          <a:prstGeom prst="rect">
            <a:avLst/>
          </a:prstGeom>
          <a:solidFill>
            <a:schemeClr val="bg1"/>
          </a:solidFill>
          <a:ln>
            <a:solidFill>
              <a:schemeClr val="tx1"/>
            </a:solidFill>
          </a:ln>
        </p:spPr>
        <p:txBody>
          <a:bodyPr wrap="square" rtlCol="0">
            <a:spAutoFit/>
          </a:bodyPr>
          <a:lstStyle/>
          <a:p>
            <a:r>
              <a:rPr lang="en-US" dirty="0"/>
              <a:t>It can be important for design of the user interface</a:t>
            </a:r>
          </a:p>
          <a:p>
            <a:endParaRPr lang="en-US" dirty="0"/>
          </a:p>
          <a:p>
            <a:r>
              <a:rPr lang="en-US" dirty="0"/>
              <a:t>Where do users intuitively look for better results (in geometrical sense) </a:t>
            </a:r>
          </a:p>
          <a:p>
            <a:endParaRPr lang="en-US" dirty="0"/>
          </a:p>
          <a:p>
            <a:pPr marL="285750" indent="-285750">
              <a:buFontTx/>
              <a:buChar char="-"/>
            </a:pPr>
            <a:r>
              <a:rPr lang="en-US" dirty="0"/>
              <a:t>up-right (north-east)?</a:t>
            </a:r>
          </a:p>
          <a:p>
            <a:pPr marL="285750" indent="-285750">
              <a:buFontTx/>
              <a:buChar char="-"/>
            </a:pPr>
            <a:endParaRPr lang="en-US" dirty="0"/>
          </a:p>
          <a:p>
            <a:pPr marL="285750" indent="-285750">
              <a:buFontTx/>
              <a:buChar char="-"/>
            </a:pPr>
            <a:r>
              <a:rPr lang="en-US" dirty="0"/>
              <a:t>down-left (south-west)? </a:t>
            </a:r>
          </a:p>
          <a:p>
            <a:pPr marL="285750" indent="-285750">
              <a:buFontTx/>
              <a:buChar char="-"/>
            </a:pPr>
            <a:endParaRPr lang="en-US" dirty="0"/>
          </a:p>
          <a:p>
            <a:r>
              <a:rPr lang="en-US" dirty="0"/>
              <a:t>We can organize user –studies</a:t>
            </a:r>
          </a:p>
          <a:p>
            <a:r>
              <a:rPr lang="en-US" dirty="0"/>
              <a:t>Or to use eye-tracking system </a:t>
            </a:r>
          </a:p>
          <a:p>
            <a:endParaRPr lang="en-US" dirty="0"/>
          </a:p>
          <a:p>
            <a:r>
              <a:rPr lang="en-US" dirty="0"/>
              <a:t>Maybe 3D intuition, or a VR one</a:t>
            </a:r>
          </a:p>
        </p:txBody>
      </p:sp>
    </p:spTree>
    <p:extLst>
      <p:ext uri="{BB962C8B-B14F-4D97-AF65-F5344CB8AC3E}">
        <p14:creationId xmlns:p14="http://schemas.microsoft.com/office/powerpoint/2010/main" val="50315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1963721" y="3161886"/>
            <a:ext cx="5985545"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5316521" y="787561"/>
            <a:ext cx="8103" cy="572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rot="10800000">
            <a:off x="1963721" y="787562"/>
            <a:ext cx="5999328" cy="5727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7949267" y="3161885"/>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16520" y="57884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314439" y="6512504"/>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038173" y="3087366"/>
            <a:ext cx="301686" cy="369332"/>
          </a:xfrm>
          <a:prstGeom prst="rect">
            <a:avLst/>
          </a:prstGeom>
          <a:noFill/>
        </p:spPr>
        <p:txBody>
          <a:bodyPr wrap="none" rtlCol="0">
            <a:spAutoFit/>
          </a:bodyPr>
          <a:lstStyle/>
          <a:p>
            <a:r>
              <a:rPr lang="en-US" dirty="0"/>
              <a:t>0</a:t>
            </a:r>
          </a:p>
        </p:txBody>
      </p:sp>
      <p:sp>
        <p:nvSpPr>
          <p:cNvPr id="57" name="TextBox 56"/>
          <p:cNvSpPr txBox="1"/>
          <p:nvPr/>
        </p:nvSpPr>
        <p:spPr>
          <a:xfrm>
            <a:off x="5049515" y="738778"/>
            <a:ext cx="301686" cy="369332"/>
          </a:xfrm>
          <a:prstGeom prst="rect">
            <a:avLst/>
          </a:prstGeom>
          <a:noFill/>
        </p:spPr>
        <p:txBody>
          <a:bodyPr wrap="none" rtlCol="0">
            <a:spAutoFit/>
          </a:bodyPr>
          <a:lstStyle/>
          <a:p>
            <a:r>
              <a:rPr lang="en-US" dirty="0"/>
              <a:t>1</a:t>
            </a:r>
            <a:endParaRPr lang="en-US" dirty="0">
              <a:solidFill>
                <a:srgbClr val="0070C0"/>
              </a:solidFill>
            </a:endParaRPr>
          </a:p>
        </p:txBody>
      </p:sp>
      <p:cxnSp>
        <p:nvCxnSpPr>
          <p:cNvPr id="63" name="Straight Arrow Connector 62">
            <a:extLst>
              <a:ext uri="{FF2B5EF4-FFF2-40B4-BE49-F238E27FC236}">
                <a16:creationId xmlns:a16="http://schemas.microsoft.com/office/drawing/2014/main" id="{4603634E-11FE-1B6E-7394-0B79F4EBC713}"/>
              </a:ext>
            </a:extLst>
          </p:cNvPr>
          <p:cNvCxnSpPr>
            <a:cxnSpLocks/>
          </p:cNvCxnSpPr>
          <p:nvPr/>
        </p:nvCxnSpPr>
        <p:spPr>
          <a:xfrm flipH="1">
            <a:off x="1711352" y="3153562"/>
            <a:ext cx="252369" cy="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4291379-8100-8E86-6C5E-AB26ACF56ED0}"/>
              </a:ext>
            </a:extLst>
          </p:cNvPr>
          <p:cNvSpPr txBox="1"/>
          <p:nvPr/>
        </p:nvSpPr>
        <p:spPr>
          <a:xfrm>
            <a:off x="5308415" y="427330"/>
            <a:ext cx="362600" cy="369332"/>
          </a:xfrm>
          <a:prstGeom prst="rect">
            <a:avLst/>
          </a:prstGeom>
          <a:noFill/>
        </p:spPr>
        <p:txBody>
          <a:bodyPr wrap="none" rtlCol="0">
            <a:spAutoFit/>
          </a:bodyPr>
          <a:lstStyle/>
          <a:p>
            <a:r>
              <a:rPr lang="en-US" dirty="0"/>
              <a:t>x</a:t>
            </a:r>
            <a:r>
              <a:rPr lang="en-US" baseline="-25000" dirty="0"/>
              <a:t>1</a:t>
            </a:r>
          </a:p>
        </p:txBody>
      </p:sp>
      <p:sp>
        <p:nvSpPr>
          <p:cNvPr id="67" name="TextBox 66">
            <a:extLst>
              <a:ext uri="{FF2B5EF4-FFF2-40B4-BE49-F238E27FC236}">
                <a16:creationId xmlns:a16="http://schemas.microsoft.com/office/drawing/2014/main" id="{C69BA9E8-2EF2-6A5F-8E49-F3AECB983A8F}"/>
              </a:ext>
            </a:extLst>
          </p:cNvPr>
          <p:cNvSpPr txBox="1"/>
          <p:nvPr/>
        </p:nvSpPr>
        <p:spPr>
          <a:xfrm>
            <a:off x="7936159" y="2761856"/>
            <a:ext cx="362600" cy="369332"/>
          </a:xfrm>
          <a:prstGeom prst="rect">
            <a:avLst/>
          </a:prstGeom>
          <a:noFill/>
        </p:spPr>
        <p:txBody>
          <a:bodyPr wrap="none" rtlCol="0">
            <a:spAutoFit/>
          </a:bodyPr>
          <a:lstStyle/>
          <a:p>
            <a:r>
              <a:rPr lang="en-US" dirty="0"/>
              <a:t>x</a:t>
            </a:r>
            <a:r>
              <a:rPr lang="cs-CZ" baseline="-25000" dirty="0"/>
              <a:t>2</a:t>
            </a:r>
            <a:endParaRPr lang="en-US" baseline="-25000" dirty="0"/>
          </a:p>
        </p:txBody>
      </p:sp>
      <p:sp>
        <p:nvSpPr>
          <p:cNvPr id="68" name="TextBox 67">
            <a:extLst>
              <a:ext uri="{FF2B5EF4-FFF2-40B4-BE49-F238E27FC236}">
                <a16:creationId xmlns:a16="http://schemas.microsoft.com/office/drawing/2014/main" id="{26375336-1DBA-011E-32E4-97E533946DA9}"/>
              </a:ext>
            </a:extLst>
          </p:cNvPr>
          <p:cNvSpPr txBox="1"/>
          <p:nvPr/>
        </p:nvSpPr>
        <p:spPr>
          <a:xfrm>
            <a:off x="1539535" y="3051497"/>
            <a:ext cx="405880" cy="369332"/>
          </a:xfrm>
          <a:prstGeom prst="rect">
            <a:avLst/>
          </a:prstGeom>
          <a:noFill/>
        </p:spPr>
        <p:txBody>
          <a:bodyPr wrap="none" rtlCol="0">
            <a:spAutoFit/>
          </a:bodyPr>
          <a:lstStyle/>
          <a:p>
            <a:r>
              <a:rPr lang="en-US" dirty="0"/>
              <a:t>D</a:t>
            </a:r>
            <a:r>
              <a:rPr lang="en-US" baseline="-25000" dirty="0"/>
              <a:t>1</a:t>
            </a:r>
          </a:p>
        </p:txBody>
      </p:sp>
      <p:sp>
        <p:nvSpPr>
          <p:cNvPr id="69" name="TextBox 68">
            <a:extLst>
              <a:ext uri="{FF2B5EF4-FFF2-40B4-BE49-F238E27FC236}">
                <a16:creationId xmlns:a16="http://schemas.microsoft.com/office/drawing/2014/main" id="{EB5815A8-E4BB-BE2E-9530-218E0D881372}"/>
              </a:ext>
            </a:extLst>
          </p:cNvPr>
          <p:cNvSpPr txBox="1"/>
          <p:nvPr/>
        </p:nvSpPr>
        <p:spPr>
          <a:xfrm>
            <a:off x="4932526" y="6452080"/>
            <a:ext cx="405880" cy="369332"/>
          </a:xfrm>
          <a:prstGeom prst="rect">
            <a:avLst/>
          </a:prstGeom>
          <a:noFill/>
        </p:spPr>
        <p:txBody>
          <a:bodyPr wrap="none" rtlCol="0">
            <a:spAutoFit/>
          </a:bodyPr>
          <a:lstStyle/>
          <a:p>
            <a:r>
              <a:rPr lang="en-US" dirty="0"/>
              <a:t>D</a:t>
            </a:r>
            <a:r>
              <a:rPr lang="en-US" baseline="-25000" dirty="0"/>
              <a:t>2</a:t>
            </a:r>
          </a:p>
        </p:txBody>
      </p:sp>
      <p:sp>
        <p:nvSpPr>
          <p:cNvPr id="70" name="TextBox 69">
            <a:extLst>
              <a:ext uri="{FF2B5EF4-FFF2-40B4-BE49-F238E27FC236}">
                <a16:creationId xmlns:a16="http://schemas.microsoft.com/office/drawing/2014/main" id="{71544295-7BCD-380B-4FD4-6AC4664730BC}"/>
              </a:ext>
            </a:extLst>
          </p:cNvPr>
          <p:cNvSpPr txBox="1"/>
          <p:nvPr/>
        </p:nvSpPr>
        <p:spPr>
          <a:xfrm>
            <a:off x="7688122" y="3086693"/>
            <a:ext cx="301686" cy="369332"/>
          </a:xfrm>
          <a:prstGeom prst="rect">
            <a:avLst/>
          </a:prstGeom>
          <a:noFill/>
        </p:spPr>
        <p:txBody>
          <a:bodyPr wrap="none" rtlCol="0">
            <a:spAutoFit/>
          </a:bodyPr>
          <a:lstStyle/>
          <a:p>
            <a:r>
              <a:rPr lang="en-US" dirty="0"/>
              <a:t>1</a:t>
            </a:r>
            <a:endParaRPr lang="en-US" dirty="0">
              <a:solidFill>
                <a:srgbClr val="0070C0"/>
              </a:solidFill>
            </a:endParaRPr>
          </a:p>
        </p:txBody>
      </p:sp>
      <p:pic>
        <p:nvPicPr>
          <p:cNvPr id="7" name="Picture 6">
            <a:extLst>
              <a:ext uri="{FF2B5EF4-FFF2-40B4-BE49-F238E27FC236}">
                <a16:creationId xmlns:a16="http://schemas.microsoft.com/office/drawing/2014/main" id="{423752AC-2C7A-DA71-7A69-9F897FC5FD7A}"/>
              </a:ext>
            </a:extLst>
          </p:cNvPr>
          <p:cNvPicPr>
            <a:picLocks noChangeAspect="1"/>
          </p:cNvPicPr>
          <p:nvPr/>
        </p:nvPicPr>
        <p:blipFill>
          <a:blip r:embed="rId2"/>
          <a:stretch>
            <a:fillRect/>
          </a:stretch>
        </p:blipFill>
        <p:spPr>
          <a:xfrm>
            <a:off x="5337125" y="792285"/>
            <a:ext cx="2638425" cy="2400300"/>
          </a:xfrm>
          <a:prstGeom prst="rect">
            <a:avLst/>
          </a:prstGeom>
        </p:spPr>
      </p:pic>
      <p:sp>
        <p:nvSpPr>
          <p:cNvPr id="13" name="TextBox 12">
            <a:extLst>
              <a:ext uri="{FF2B5EF4-FFF2-40B4-BE49-F238E27FC236}">
                <a16:creationId xmlns:a16="http://schemas.microsoft.com/office/drawing/2014/main" id="{48ABF210-4D61-E69B-84A8-5FBBBF5A8AD3}"/>
              </a:ext>
            </a:extLst>
          </p:cNvPr>
          <p:cNvSpPr txBox="1"/>
          <p:nvPr/>
        </p:nvSpPr>
        <p:spPr>
          <a:xfrm>
            <a:off x="7999317" y="459923"/>
            <a:ext cx="960519" cy="369332"/>
          </a:xfrm>
          <a:prstGeom prst="rect">
            <a:avLst/>
          </a:prstGeom>
          <a:noFill/>
        </p:spPr>
        <p:txBody>
          <a:bodyPr wrap="none" rtlCol="0">
            <a:spAutoFit/>
          </a:bodyPr>
          <a:lstStyle/>
          <a:p>
            <a:r>
              <a:rPr lang="en-US" b="1" dirty="0">
                <a:solidFill>
                  <a:srgbClr val="00B050"/>
                </a:solidFill>
              </a:rPr>
              <a:t>2d-ideal</a:t>
            </a:r>
          </a:p>
        </p:txBody>
      </p:sp>
      <p:sp>
        <p:nvSpPr>
          <p:cNvPr id="14" name="Oval 13">
            <a:extLst>
              <a:ext uri="{FF2B5EF4-FFF2-40B4-BE49-F238E27FC236}">
                <a16:creationId xmlns:a16="http://schemas.microsoft.com/office/drawing/2014/main" id="{9E4D05C5-CE74-8169-AEAA-06AB1D4D93D9}"/>
              </a:ext>
            </a:extLst>
          </p:cNvPr>
          <p:cNvSpPr/>
          <p:nvPr/>
        </p:nvSpPr>
        <p:spPr>
          <a:xfrm>
            <a:off x="7905368" y="718310"/>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337EB-CAD0-5461-5F19-BB4EB0B4FA1C}"/>
              </a:ext>
            </a:extLst>
          </p:cNvPr>
          <p:cNvSpPr txBox="1">
            <a:spLocks/>
          </p:cNvSpPr>
          <p:nvPr/>
        </p:nvSpPr>
        <p:spPr>
          <a:xfrm>
            <a:off x="18668" y="21105"/>
            <a:ext cx="7886700" cy="50706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Notice, our LMPM can be turned around</a:t>
            </a:r>
          </a:p>
        </p:txBody>
      </p:sp>
      <p:sp>
        <p:nvSpPr>
          <p:cNvPr id="3" name="TextBox 2">
            <a:extLst>
              <a:ext uri="{FF2B5EF4-FFF2-40B4-BE49-F238E27FC236}">
                <a16:creationId xmlns:a16="http://schemas.microsoft.com/office/drawing/2014/main" id="{6BB42212-C39F-ABE9-20CA-84D4073B9AA1}"/>
              </a:ext>
            </a:extLst>
          </p:cNvPr>
          <p:cNvSpPr txBox="1"/>
          <p:nvPr/>
        </p:nvSpPr>
        <p:spPr>
          <a:xfrm>
            <a:off x="359372" y="1424700"/>
            <a:ext cx="3190391" cy="4801314"/>
          </a:xfrm>
          <a:prstGeom prst="rect">
            <a:avLst/>
          </a:prstGeom>
          <a:solidFill>
            <a:schemeClr val="bg1"/>
          </a:solidFill>
          <a:ln>
            <a:solidFill>
              <a:schemeClr val="tx1"/>
            </a:solidFill>
          </a:ln>
        </p:spPr>
        <p:txBody>
          <a:bodyPr wrap="square" rtlCol="0">
            <a:spAutoFit/>
          </a:bodyPr>
          <a:lstStyle/>
          <a:p>
            <a:r>
              <a:rPr lang="en-US" dirty="0"/>
              <a:t>Two methods in one image</a:t>
            </a:r>
          </a:p>
          <a:p>
            <a:endParaRPr lang="en-US" dirty="0"/>
          </a:p>
          <a:p>
            <a:r>
              <a:rPr lang="en-US" dirty="0"/>
              <a:t>Accept behaves OR-like</a:t>
            </a:r>
          </a:p>
          <a:p>
            <a:r>
              <a:rPr lang="en-US" dirty="0"/>
              <a:t>Refute  behaves AND-like</a:t>
            </a:r>
          </a:p>
          <a:p>
            <a:r>
              <a:rPr lang="en-US" dirty="0"/>
              <a:t>(see contour lines)</a:t>
            </a:r>
          </a:p>
          <a:p>
            <a:endParaRPr lang="en-US" dirty="0"/>
          </a:p>
          <a:p>
            <a:r>
              <a:rPr lang="en-US" dirty="0"/>
              <a:t>Each known item with rating 0.7 and 0.5 creates two areas/contour lines</a:t>
            </a:r>
          </a:p>
          <a:p>
            <a:pPr marL="285750" indent="-285750">
              <a:buFontTx/>
              <a:buChar char="-"/>
            </a:pPr>
            <a:r>
              <a:rPr lang="en-US" dirty="0"/>
              <a:t>red one – minimal (pessimistic) with forced preference at least 0.7</a:t>
            </a:r>
          </a:p>
          <a:p>
            <a:pPr marL="285750" indent="-285750">
              <a:buFontTx/>
              <a:buChar char="-"/>
            </a:pPr>
            <a:r>
              <a:rPr lang="en-US" dirty="0"/>
              <a:t>Green one – maximal (optimistic) without contradiction with 0.5 rated items</a:t>
            </a:r>
          </a:p>
          <a:p>
            <a:endParaRPr lang="en-US" dirty="0"/>
          </a:p>
        </p:txBody>
      </p:sp>
    </p:spTree>
    <p:extLst>
      <p:ext uri="{BB962C8B-B14F-4D97-AF65-F5344CB8AC3E}">
        <p14:creationId xmlns:p14="http://schemas.microsoft.com/office/powerpoint/2010/main" val="1816840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1963721" y="3128330"/>
            <a:ext cx="5985545"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5316521" y="754005"/>
            <a:ext cx="8103" cy="572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949267" y="3128329"/>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16520" y="545284"/>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314439" y="6478948"/>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038173" y="3053810"/>
            <a:ext cx="301686" cy="369332"/>
          </a:xfrm>
          <a:prstGeom prst="rect">
            <a:avLst/>
          </a:prstGeom>
          <a:noFill/>
        </p:spPr>
        <p:txBody>
          <a:bodyPr wrap="none" rtlCol="0">
            <a:spAutoFit/>
          </a:bodyPr>
          <a:lstStyle/>
          <a:p>
            <a:r>
              <a:rPr lang="en-US" dirty="0"/>
              <a:t>0</a:t>
            </a:r>
          </a:p>
        </p:txBody>
      </p:sp>
      <p:sp>
        <p:nvSpPr>
          <p:cNvPr id="57" name="TextBox 56"/>
          <p:cNvSpPr txBox="1"/>
          <p:nvPr/>
        </p:nvSpPr>
        <p:spPr>
          <a:xfrm>
            <a:off x="5049515" y="705222"/>
            <a:ext cx="301686" cy="369332"/>
          </a:xfrm>
          <a:prstGeom prst="rect">
            <a:avLst/>
          </a:prstGeom>
          <a:noFill/>
        </p:spPr>
        <p:txBody>
          <a:bodyPr wrap="none" rtlCol="0">
            <a:spAutoFit/>
          </a:bodyPr>
          <a:lstStyle/>
          <a:p>
            <a:r>
              <a:rPr lang="en-US" dirty="0"/>
              <a:t>1</a:t>
            </a:r>
            <a:endParaRPr lang="en-US" dirty="0">
              <a:solidFill>
                <a:srgbClr val="0070C0"/>
              </a:solidFill>
            </a:endParaRPr>
          </a:p>
        </p:txBody>
      </p:sp>
      <p:cxnSp>
        <p:nvCxnSpPr>
          <p:cNvPr id="63" name="Straight Arrow Connector 62">
            <a:extLst>
              <a:ext uri="{FF2B5EF4-FFF2-40B4-BE49-F238E27FC236}">
                <a16:creationId xmlns:a16="http://schemas.microsoft.com/office/drawing/2014/main" id="{4603634E-11FE-1B6E-7394-0B79F4EBC713}"/>
              </a:ext>
            </a:extLst>
          </p:cNvPr>
          <p:cNvCxnSpPr>
            <a:cxnSpLocks/>
          </p:cNvCxnSpPr>
          <p:nvPr/>
        </p:nvCxnSpPr>
        <p:spPr>
          <a:xfrm flipH="1">
            <a:off x="1711352" y="3120006"/>
            <a:ext cx="252369" cy="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4291379-8100-8E86-6C5E-AB26ACF56ED0}"/>
              </a:ext>
            </a:extLst>
          </p:cNvPr>
          <p:cNvSpPr txBox="1"/>
          <p:nvPr/>
        </p:nvSpPr>
        <p:spPr>
          <a:xfrm>
            <a:off x="5308415" y="393774"/>
            <a:ext cx="362600" cy="369332"/>
          </a:xfrm>
          <a:prstGeom prst="rect">
            <a:avLst/>
          </a:prstGeom>
          <a:noFill/>
        </p:spPr>
        <p:txBody>
          <a:bodyPr wrap="none" rtlCol="0">
            <a:spAutoFit/>
          </a:bodyPr>
          <a:lstStyle/>
          <a:p>
            <a:r>
              <a:rPr lang="en-US" dirty="0"/>
              <a:t>x</a:t>
            </a:r>
            <a:r>
              <a:rPr lang="en-US" baseline="-25000" dirty="0"/>
              <a:t>1</a:t>
            </a:r>
          </a:p>
        </p:txBody>
      </p:sp>
      <p:sp>
        <p:nvSpPr>
          <p:cNvPr id="67" name="TextBox 66">
            <a:extLst>
              <a:ext uri="{FF2B5EF4-FFF2-40B4-BE49-F238E27FC236}">
                <a16:creationId xmlns:a16="http://schemas.microsoft.com/office/drawing/2014/main" id="{C69BA9E8-2EF2-6A5F-8E49-F3AECB983A8F}"/>
              </a:ext>
            </a:extLst>
          </p:cNvPr>
          <p:cNvSpPr txBox="1"/>
          <p:nvPr/>
        </p:nvSpPr>
        <p:spPr>
          <a:xfrm>
            <a:off x="7936159" y="2728300"/>
            <a:ext cx="362600" cy="369332"/>
          </a:xfrm>
          <a:prstGeom prst="rect">
            <a:avLst/>
          </a:prstGeom>
          <a:noFill/>
        </p:spPr>
        <p:txBody>
          <a:bodyPr wrap="none" rtlCol="0">
            <a:spAutoFit/>
          </a:bodyPr>
          <a:lstStyle/>
          <a:p>
            <a:r>
              <a:rPr lang="en-US" dirty="0"/>
              <a:t>x</a:t>
            </a:r>
            <a:r>
              <a:rPr lang="cs-CZ" baseline="-25000" dirty="0"/>
              <a:t>2</a:t>
            </a:r>
            <a:endParaRPr lang="en-US" baseline="-25000" dirty="0"/>
          </a:p>
        </p:txBody>
      </p:sp>
      <p:sp>
        <p:nvSpPr>
          <p:cNvPr id="68" name="TextBox 67">
            <a:extLst>
              <a:ext uri="{FF2B5EF4-FFF2-40B4-BE49-F238E27FC236}">
                <a16:creationId xmlns:a16="http://schemas.microsoft.com/office/drawing/2014/main" id="{26375336-1DBA-011E-32E4-97E533946DA9}"/>
              </a:ext>
            </a:extLst>
          </p:cNvPr>
          <p:cNvSpPr txBox="1"/>
          <p:nvPr/>
        </p:nvSpPr>
        <p:spPr>
          <a:xfrm>
            <a:off x="1539535" y="3017941"/>
            <a:ext cx="405880" cy="369332"/>
          </a:xfrm>
          <a:prstGeom prst="rect">
            <a:avLst/>
          </a:prstGeom>
          <a:noFill/>
        </p:spPr>
        <p:txBody>
          <a:bodyPr wrap="none" rtlCol="0">
            <a:spAutoFit/>
          </a:bodyPr>
          <a:lstStyle/>
          <a:p>
            <a:r>
              <a:rPr lang="en-US" dirty="0"/>
              <a:t>D</a:t>
            </a:r>
            <a:r>
              <a:rPr lang="en-US" baseline="-25000" dirty="0"/>
              <a:t>1</a:t>
            </a:r>
          </a:p>
        </p:txBody>
      </p:sp>
      <p:sp>
        <p:nvSpPr>
          <p:cNvPr id="69" name="TextBox 68">
            <a:extLst>
              <a:ext uri="{FF2B5EF4-FFF2-40B4-BE49-F238E27FC236}">
                <a16:creationId xmlns:a16="http://schemas.microsoft.com/office/drawing/2014/main" id="{EB5815A8-E4BB-BE2E-9530-218E0D881372}"/>
              </a:ext>
            </a:extLst>
          </p:cNvPr>
          <p:cNvSpPr txBox="1"/>
          <p:nvPr/>
        </p:nvSpPr>
        <p:spPr>
          <a:xfrm>
            <a:off x="4932526" y="6418524"/>
            <a:ext cx="405880" cy="369332"/>
          </a:xfrm>
          <a:prstGeom prst="rect">
            <a:avLst/>
          </a:prstGeom>
          <a:noFill/>
        </p:spPr>
        <p:txBody>
          <a:bodyPr wrap="none" rtlCol="0">
            <a:spAutoFit/>
          </a:bodyPr>
          <a:lstStyle/>
          <a:p>
            <a:r>
              <a:rPr lang="en-US" dirty="0"/>
              <a:t>D</a:t>
            </a:r>
            <a:r>
              <a:rPr lang="en-US" baseline="-25000" dirty="0"/>
              <a:t>2</a:t>
            </a:r>
          </a:p>
        </p:txBody>
      </p:sp>
      <p:sp>
        <p:nvSpPr>
          <p:cNvPr id="70" name="TextBox 69">
            <a:extLst>
              <a:ext uri="{FF2B5EF4-FFF2-40B4-BE49-F238E27FC236}">
                <a16:creationId xmlns:a16="http://schemas.microsoft.com/office/drawing/2014/main" id="{71544295-7BCD-380B-4FD4-6AC4664730BC}"/>
              </a:ext>
            </a:extLst>
          </p:cNvPr>
          <p:cNvSpPr txBox="1"/>
          <p:nvPr/>
        </p:nvSpPr>
        <p:spPr>
          <a:xfrm>
            <a:off x="7688122" y="3053137"/>
            <a:ext cx="301686" cy="369332"/>
          </a:xfrm>
          <a:prstGeom prst="rect">
            <a:avLst/>
          </a:prstGeom>
          <a:noFill/>
        </p:spPr>
        <p:txBody>
          <a:bodyPr wrap="none" rtlCol="0">
            <a:spAutoFit/>
          </a:bodyPr>
          <a:lstStyle/>
          <a:p>
            <a:r>
              <a:rPr lang="en-US" dirty="0"/>
              <a:t>1</a:t>
            </a:r>
            <a:endParaRPr lang="en-US" dirty="0">
              <a:solidFill>
                <a:srgbClr val="0070C0"/>
              </a:solidFill>
            </a:endParaRPr>
          </a:p>
        </p:txBody>
      </p:sp>
      <p:pic>
        <p:nvPicPr>
          <p:cNvPr id="4" name="Picture 3">
            <a:extLst>
              <a:ext uri="{FF2B5EF4-FFF2-40B4-BE49-F238E27FC236}">
                <a16:creationId xmlns:a16="http://schemas.microsoft.com/office/drawing/2014/main" id="{632A724F-D4BB-2678-B687-785C896C4E3F}"/>
              </a:ext>
            </a:extLst>
          </p:cNvPr>
          <p:cNvPicPr>
            <a:picLocks noChangeAspect="1"/>
          </p:cNvPicPr>
          <p:nvPr/>
        </p:nvPicPr>
        <p:blipFill>
          <a:blip r:embed="rId2"/>
          <a:stretch>
            <a:fillRect/>
          </a:stretch>
        </p:blipFill>
        <p:spPr>
          <a:xfrm>
            <a:off x="6067642" y="482256"/>
            <a:ext cx="2371725" cy="2085975"/>
          </a:xfrm>
          <a:prstGeom prst="rect">
            <a:avLst/>
          </a:prstGeom>
        </p:spPr>
      </p:pic>
      <p:sp>
        <p:nvSpPr>
          <p:cNvPr id="34" name="Rectangle 33"/>
          <p:cNvSpPr/>
          <p:nvPr/>
        </p:nvSpPr>
        <p:spPr>
          <a:xfrm rot="10800000">
            <a:off x="1963721" y="754006"/>
            <a:ext cx="5999328" cy="5727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8B796-A501-33FC-BF29-D90CFC1B192F}"/>
              </a:ext>
            </a:extLst>
          </p:cNvPr>
          <p:cNvSpPr txBox="1">
            <a:spLocks/>
          </p:cNvSpPr>
          <p:nvPr/>
        </p:nvSpPr>
        <p:spPr>
          <a:xfrm>
            <a:off x="18668" y="21105"/>
            <a:ext cx="7886700" cy="50706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Notice, our LMPM can be turned around</a:t>
            </a:r>
          </a:p>
        </p:txBody>
      </p:sp>
      <p:sp>
        <p:nvSpPr>
          <p:cNvPr id="3" name="TextBox 2">
            <a:extLst>
              <a:ext uri="{FF2B5EF4-FFF2-40B4-BE49-F238E27FC236}">
                <a16:creationId xmlns:a16="http://schemas.microsoft.com/office/drawing/2014/main" id="{5858CB0A-F0C6-B192-6423-7F47B6A2CCF5}"/>
              </a:ext>
            </a:extLst>
          </p:cNvPr>
          <p:cNvSpPr txBox="1"/>
          <p:nvPr/>
        </p:nvSpPr>
        <p:spPr>
          <a:xfrm>
            <a:off x="332621" y="1064005"/>
            <a:ext cx="3190391" cy="4247317"/>
          </a:xfrm>
          <a:prstGeom prst="rect">
            <a:avLst/>
          </a:prstGeom>
          <a:solidFill>
            <a:schemeClr val="bg1"/>
          </a:solidFill>
          <a:ln>
            <a:solidFill>
              <a:schemeClr val="tx1"/>
            </a:solidFill>
          </a:ln>
        </p:spPr>
        <p:txBody>
          <a:bodyPr wrap="square" rtlCol="0">
            <a:spAutoFit/>
          </a:bodyPr>
          <a:lstStyle/>
          <a:p>
            <a:r>
              <a:rPr lang="en-US" dirty="0"/>
              <a:t>Geometric method</a:t>
            </a:r>
          </a:p>
          <a:p>
            <a:endParaRPr lang="en-US" dirty="0"/>
          </a:p>
          <a:p>
            <a:r>
              <a:rPr lang="en-US" dirty="0"/>
              <a:t>Learn (approximate) aggregation from data </a:t>
            </a:r>
          </a:p>
          <a:p>
            <a:endParaRPr lang="en-US" dirty="0"/>
          </a:p>
          <a:p>
            <a:r>
              <a:rPr lang="en-US" dirty="0"/>
              <a:t>We have some known ratings + </a:t>
            </a:r>
          </a:p>
          <a:p>
            <a:r>
              <a:rPr lang="en-US" dirty="0"/>
              <a:t>The ideal point gets 1.1</a:t>
            </a:r>
          </a:p>
          <a:p>
            <a:endParaRPr lang="en-US" dirty="0"/>
          </a:p>
          <a:p>
            <a:r>
              <a:rPr lang="en-US" dirty="0"/>
              <a:t>A new data point (black solid circle       ) </a:t>
            </a:r>
          </a:p>
          <a:p>
            <a:pPr marL="285750" indent="-285750">
              <a:buFontTx/>
              <a:buChar char="-"/>
            </a:pPr>
            <a:r>
              <a:rPr lang="en-US" dirty="0"/>
              <a:t>Connect it to ideal</a:t>
            </a:r>
          </a:p>
          <a:p>
            <a:pPr marL="285750" indent="-285750">
              <a:buFontTx/>
              <a:buChar char="-"/>
            </a:pPr>
            <a:r>
              <a:rPr lang="en-US" dirty="0"/>
              <a:t>Give it rating proportional to intersection of Pareto areas from known ratings</a:t>
            </a:r>
          </a:p>
          <a:p>
            <a:endParaRPr lang="en-US" dirty="0"/>
          </a:p>
        </p:txBody>
      </p:sp>
      <p:sp>
        <p:nvSpPr>
          <p:cNvPr id="5" name="Oval 4">
            <a:extLst>
              <a:ext uri="{FF2B5EF4-FFF2-40B4-BE49-F238E27FC236}">
                <a16:creationId xmlns:a16="http://schemas.microsoft.com/office/drawing/2014/main" id="{259014D4-6F42-5B2C-44D3-C7A07EF146E9}"/>
              </a:ext>
            </a:extLst>
          </p:cNvPr>
          <p:cNvSpPr/>
          <p:nvPr/>
        </p:nvSpPr>
        <p:spPr>
          <a:xfrm>
            <a:off x="986876" y="3631059"/>
            <a:ext cx="155352" cy="1658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414653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2804-7989-4E21-B3EB-1CECB4F21EF9}"/>
              </a:ext>
            </a:extLst>
          </p:cNvPr>
          <p:cNvSpPr>
            <a:spLocks noGrp="1"/>
          </p:cNvSpPr>
          <p:nvPr>
            <p:ph type="title"/>
          </p:nvPr>
        </p:nvSpPr>
        <p:spPr>
          <a:xfrm>
            <a:off x="628649" y="188958"/>
            <a:ext cx="7995233" cy="578930"/>
          </a:xfrm>
        </p:spPr>
        <p:txBody>
          <a:bodyPr>
            <a:normAutofit fontScale="90000"/>
          </a:bodyPr>
          <a:lstStyle/>
          <a:p>
            <a:r>
              <a:rPr lang="en-US" sz="3600" dirty="0"/>
              <a:t>Convex combination of &amp;’s and 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0D0D9C-189C-4AD3-8D7E-B5FC4738F0CA}"/>
                  </a:ext>
                </a:extLst>
              </p:cNvPr>
              <p:cNvSpPr>
                <a:spLocks noGrp="1"/>
              </p:cNvSpPr>
              <p:nvPr>
                <p:ph idx="1"/>
              </p:nvPr>
            </p:nvSpPr>
            <p:spPr>
              <a:xfrm>
                <a:off x="628650" y="813328"/>
                <a:ext cx="7886700" cy="5543023"/>
              </a:xfrm>
            </p:spPr>
            <p:txBody>
              <a:bodyPr>
                <a:normAutofit/>
              </a:bodyPr>
              <a:lstStyle/>
              <a:p>
                <a:r>
                  <a:rPr lang="en-US" dirty="0"/>
                  <a:t>Heuristics says</a:t>
                </a:r>
              </a:p>
              <a:p>
                <a:pPr lvl="1"/>
                <a:r>
                  <a:rPr lang="en-US" dirty="0"/>
                  <a:t>In the PC “reject 00 corner” behave conjunctively (if all are bad then do not tolerate extreme failure)</a:t>
                </a:r>
              </a:p>
              <a:p>
                <a:pPr lvl="1"/>
                <a:r>
                  <a:rPr lang="en-US" dirty="0"/>
                  <a:t>In the PC “accept 11 corner” behave disjunctively (you tolerate some weakness if all other are very good)</a:t>
                </a:r>
              </a:p>
              <a:p>
                <a:r>
                  <a:rPr lang="en-US" dirty="0"/>
                  <a:t>Let us try @</a:t>
                </a:r>
                <a:r>
                  <a:rPr lang="en-US" baseline="30000" dirty="0"/>
                  <a:t>c</a:t>
                </a:r>
                <a:r>
                  <a:rPr lang="en-US" dirty="0"/>
                  <a:t> convex combination of &amp; and V</a:t>
                </a:r>
                <a:r>
                  <a:rPr lang="en-US" dirty="0">
                    <a:sym typeface="Symbol" panose="05050102010706020507" pitchFamily="18" charset="2"/>
                  </a:rPr>
                  <a:t>. For product @</a:t>
                </a:r>
                <a:r>
                  <a:rPr lang="en-US" baseline="-25000" dirty="0">
                    <a:sym typeface="Symbol" panose="05050102010706020507" pitchFamily="18" charset="2"/>
                  </a:rPr>
                  <a:t>P</a:t>
                </a:r>
                <a:r>
                  <a:rPr lang="en-US" baseline="30000" dirty="0">
                    <a:sym typeface="Symbol" panose="05050102010706020507" pitchFamily="18" charset="2"/>
                  </a:rPr>
                  <a:t>c</a:t>
                </a:r>
                <a:r>
                  <a:rPr lang="en-US" dirty="0">
                    <a:sym typeface="Symbol" panose="05050102010706020507" pitchFamily="18" charset="2"/>
                  </a:rPr>
                  <a:t> on the diagonal </a:t>
                </a:r>
                <a:r>
                  <a:rPr lang="en-US" dirty="0"/>
                  <a:t> the z-contour line is</a:t>
                </a:r>
              </a:p>
              <a:p>
                <a:pPr lvl="2"/>
                <a:r>
                  <a:rPr lang="en-US" dirty="0">
                    <a:ea typeface="Cambria Math" panose="02040503050406030204" pitchFamily="18" charset="0"/>
                  </a:rPr>
                  <a:t>@</a:t>
                </a:r>
                <a:r>
                  <a:rPr lang="en-US" baseline="-25000" dirty="0">
                    <a:ea typeface="Cambria Math" panose="02040503050406030204" pitchFamily="18" charset="0"/>
                  </a:rPr>
                  <a:t>P</a:t>
                </a:r>
                <a:r>
                  <a:rPr lang="en-US" baseline="30000" dirty="0">
                    <a:ea typeface="Cambria Math" panose="02040503050406030204" pitchFamily="18" charset="0"/>
                  </a:rPr>
                  <a:t>c</a:t>
                </a:r>
                <a:r>
                  <a:rPr lang="en-US" dirty="0">
                    <a:ea typeface="Cambria Math" panose="02040503050406030204" pitchFamily="18" charset="0"/>
                  </a:rPr>
                  <a:t>(x, x)</a:t>
                </a:r>
                <a14:m>
                  <m:oMath xmlns:m="http://schemas.openxmlformats.org/officeDocument/2006/math">
                    <m:r>
                      <a:rPr lang="en-US">
                        <a:latin typeface="Cambria Math" panose="02040503050406030204" pitchFamily="18" charset="0"/>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𝛼</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r>
                  <a:rPr lang="en-US" dirty="0"/>
                  <a:t> </a:t>
                </a:r>
              </a:p>
              <a:p>
                <a:r>
                  <a:rPr lang="en-US" dirty="0"/>
                  <a:t>On the border of PC for all &amp;,V use </a:t>
                </a:r>
              </a:p>
              <a:p>
                <a:pPr lvl="1"/>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&amp;</m:t>
                        </m:r>
                      </m:e>
                      <m:sup>
                        <m:r>
                          <m:rPr>
                            <m:nor/>
                          </m:rPr>
                          <a:rPr lang="cs-CZ" baseline="30000" dirty="0">
                            <a:solidFill>
                              <a:srgbClr val="FF0000"/>
                            </a:solidFill>
                            <a:sym typeface="Symbol" panose="05050102010706020507" pitchFamily="18" charset="2"/>
                          </a:rPr>
                          <m:t></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𝑥</m:t>
                        </m:r>
                      </m:e>
                    </m:d>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&amp;</m:t>
                        </m:r>
                      </m:e>
                      <m:sup>
                        <m:r>
                          <m:rPr>
                            <m:nor/>
                          </m:rPr>
                          <a:rPr lang="cs-CZ" baseline="30000" dirty="0">
                            <a:solidFill>
                              <a:srgbClr val="FF0000"/>
                            </a:solidFill>
                            <a:sym typeface="Symbol" panose="05050102010706020507" pitchFamily="18" charset="2"/>
                          </a:rPr>
                          <m:t></m:t>
                        </m:r>
                      </m:sup>
                    </m:sSup>
                    <m:d>
                      <m:dPr>
                        <m:ctrlPr>
                          <a:rPr lang="en-US" i="1">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oMath>
                </a14:m>
                <a:r>
                  <a:rPr lang="en-US" dirty="0"/>
                  <a:t> ,  </a:t>
                </a:r>
              </a:p>
              <a:p>
                <a:pPr lvl="1"/>
                <a14:m>
                  <m:oMath xmlns:m="http://schemas.openxmlformats.org/officeDocument/2006/math">
                    <m:r>
                      <a:rPr lang="en-US" i="1" smtClean="0">
                        <a:solidFill>
                          <a:srgbClr val="00B050"/>
                        </a:solidFill>
                        <a:latin typeface="Cambria Math" panose="02040503050406030204" pitchFamily="18" charset="0"/>
                        <a:ea typeface="Cambria Math" panose="02040503050406030204" pitchFamily="18" charset="0"/>
                      </a:rPr>
                      <m:t>⋁</m:t>
                    </m:r>
                    <m:r>
                      <m:rPr>
                        <m:nor/>
                      </m:rPr>
                      <a:rPr lang="cs-CZ" baseline="30000" dirty="0">
                        <a:solidFill>
                          <a:srgbClr val="00B050"/>
                        </a:solidFill>
                        <a:sym typeface="Symbol" panose="05050102010706020507" pitchFamily="18" charset="2"/>
                      </a:rPr>
                      <m:t></m:t>
                    </m:r>
                    <m:d>
                      <m:dPr>
                        <m:ctrlPr>
                          <a:rPr lang="en-US" b="0" i="1" smtClean="0">
                            <a:solidFill>
                              <a:srgbClr val="00B050"/>
                            </a:solidFill>
                            <a:latin typeface="Cambria Math" panose="02040503050406030204" pitchFamily="18" charset="0"/>
                            <a:ea typeface="Cambria Math" panose="02040503050406030204" pitchFamily="18" charset="0"/>
                          </a:rPr>
                        </m:ctrlPr>
                      </m:dPr>
                      <m:e>
                        <m:r>
                          <a:rPr lang="en-US" b="0" i="1" smtClean="0">
                            <a:solidFill>
                              <a:srgbClr val="00B050"/>
                            </a:solidFill>
                            <a:latin typeface="Cambria Math" panose="02040503050406030204" pitchFamily="18" charset="0"/>
                            <a:ea typeface="Cambria Math" panose="02040503050406030204" pitchFamily="18" charset="0"/>
                          </a:rPr>
                          <m:t>0,</m:t>
                        </m:r>
                        <m:r>
                          <a:rPr lang="en-US" b="0" i="1" smtClean="0">
                            <a:solidFill>
                              <a:srgbClr val="00B050"/>
                            </a:solidFill>
                            <a:latin typeface="Cambria Math" panose="02040503050406030204" pitchFamily="18" charset="0"/>
                            <a:ea typeface="Cambria Math" panose="02040503050406030204" pitchFamily="18" charset="0"/>
                          </a:rPr>
                          <m:t>𝑥</m:t>
                        </m:r>
                      </m:e>
                    </m:d>
                    <m:r>
                      <a:rPr lang="en-US" b="0" i="1" smtClean="0">
                        <a:solidFill>
                          <a:srgbClr val="00B050"/>
                        </a:solidFill>
                        <a:latin typeface="Cambria Math" panose="02040503050406030204" pitchFamily="18" charset="0"/>
                        <a:ea typeface="Cambria Math" panose="02040503050406030204" pitchFamily="18" charset="0"/>
                      </a:rPr>
                      <m:t>=⋁</m:t>
                    </m:r>
                    <m:r>
                      <m:rPr>
                        <m:nor/>
                      </m:rPr>
                      <a:rPr lang="cs-CZ" baseline="30000" dirty="0">
                        <a:solidFill>
                          <a:srgbClr val="00B050"/>
                        </a:solidFill>
                        <a:sym typeface="Symbol" panose="05050102010706020507" pitchFamily="18" charset="2"/>
                      </a:rPr>
                      <m:t></m:t>
                    </m:r>
                    <m:d>
                      <m:dPr>
                        <m:ctrlPr>
                          <a:rPr lang="en-US" b="0" i="1" smtClean="0">
                            <a:solidFill>
                              <a:srgbClr val="00B050"/>
                            </a:solidFill>
                            <a:latin typeface="Cambria Math" panose="02040503050406030204" pitchFamily="18" charset="0"/>
                            <a:ea typeface="Cambria Math" panose="02040503050406030204" pitchFamily="18" charset="0"/>
                          </a:rPr>
                        </m:ctrlPr>
                      </m:dPr>
                      <m:e>
                        <m:r>
                          <a:rPr lang="en-US" b="0" i="1" smtClean="0">
                            <a:solidFill>
                              <a:srgbClr val="00B050"/>
                            </a:solidFill>
                            <a:latin typeface="Cambria Math" panose="02040503050406030204" pitchFamily="18" charset="0"/>
                            <a:ea typeface="Cambria Math" panose="02040503050406030204" pitchFamily="18" charset="0"/>
                          </a:rPr>
                          <m:t>𝑥</m:t>
                        </m:r>
                        <m:r>
                          <a:rPr lang="en-US" b="0" i="1" smtClean="0">
                            <a:solidFill>
                              <a:srgbClr val="00B050"/>
                            </a:solidFill>
                            <a:latin typeface="Cambria Math" panose="02040503050406030204" pitchFamily="18" charset="0"/>
                            <a:ea typeface="Cambria Math" panose="02040503050406030204" pitchFamily="18" charset="0"/>
                          </a:rPr>
                          <m:t>,0</m:t>
                        </m:r>
                      </m:e>
                    </m:d>
                    <m:r>
                      <a:rPr lang="en-US"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𝑥</m:t>
                    </m:r>
                  </m:oMath>
                </a14:m>
                <a:r>
                  <a:rPr lang="en-US" dirty="0">
                    <a:solidFill>
                      <a:srgbClr val="00B050"/>
                    </a:solidFill>
                  </a:rPr>
                  <a:t>  </a:t>
                </a:r>
                <a:r>
                  <a:rPr lang="en-US" dirty="0"/>
                  <a:t>, gives </a:t>
                </a:r>
              </a:p>
              <a:p>
                <a:pPr lvl="1"/>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m:t>
                        </m:r>
                      </m:e>
                      <m:sup>
                        <m:r>
                          <m:rPr>
                            <m:nor/>
                          </m:rPr>
                          <a:rPr lang="en-US" b="0" i="0" baseline="30000" dirty="0" smtClean="0">
                            <a:solidFill>
                              <a:srgbClr val="0070C0"/>
                            </a:solidFill>
                            <a:sym typeface="Symbol" panose="05050102010706020507" pitchFamily="18" charset="2"/>
                          </a:rPr>
                          <m:t>c</m:t>
                        </m:r>
                      </m:sup>
                    </m:sSup>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m:t>
                        </m:r>
                      </m:e>
                      <m:sup>
                        <m:r>
                          <m:rPr>
                            <m:nor/>
                          </m:rPr>
                          <a:rPr lang="en-US" b="0" i="0" baseline="30000" dirty="0" smtClean="0">
                            <a:solidFill>
                              <a:srgbClr val="0070C0"/>
                            </a:solidFill>
                            <a:sym typeface="Symbol" panose="05050102010706020507" pitchFamily="18" charset="2"/>
                          </a:rPr>
                          <m:t>c</m:t>
                        </m:r>
                      </m:sup>
                    </m:sSup>
                    <m:d>
                      <m:dPr>
                        <m:ctrlPr>
                          <a:rPr lang="en-US" i="1">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0</m:t>
                        </m:r>
                      </m:e>
                    </m:d>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𝛼</m:t>
                        </m:r>
                      </m:e>
                    </m:d>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oMath>
                </a14:m>
                <a:endParaRPr lang="en-US" b="0" dirty="0">
                  <a:solidFill>
                    <a:srgbClr val="0070C0"/>
                  </a:solidFill>
                </a:endParaRPr>
              </a:p>
              <a:p>
                <a:pPr lvl="1"/>
                <a14:m>
                  <m:oMath xmlns:m="http://schemas.openxmlformats.org/officeDocument/2006/math">
                    <m:sSup>
                      <m:sSupPr>
                        <m:ctrlPr>
                          <a:rPr lang="en-US" b="0" i="1" smtClean="0">
                            <a:solidFill>
                              <a:srgbClr val="0070C0"/>
                            </a:solidFill>
                            <a:latin typeface="Cambria Math" panose="02040503050406030204" pitchFamily="18" charset="0"/>
                            <a:ea typeface="Cambria Math" panose="02040503050406030204" pitchFamily="18" charset="0"/>
                          </a:rPr>
                        </m:ctrlPr>
                      </m:sSupPr>
                      <m:e>
                        <m:r>
                          <a:rPr lang="en-US" b="0" i="1" smtClean="0">
                            <a:solidFill>
                              <a:srgbClr val="0070C0"/>
                            </a:solidFill>
                            <a:latin typeface="Cambria Math" panose="02040503050406030204" pitchFamily="18" charset="0"/>
                            <a:ea typeface="Cambria Math" panose="02040503050406030204" pitchFamily="18" charset="0"/>
                          </a:rPr>
                          <m:t>@</m:t>
                        </m:r>
                      </m:e>
                      <m:sup>
                        <m:r>
                          <a:rPr lang="en-US" b="0" i="1" smtClean="0">
                            <a:solidFill>
                              <a:srgbClr val="0070C0"/>
                            </a:solidFill>
                            <a:latin typeface="Cambria Math" panose="02040503050406030204" pitchFamily="18" charset="0"/>
                            <a:ea typeface="Cambria Math" panose="02040503050406030204" pitchFamily="18" charset="0"/>
                          </a:rPr>
                          <m:t>𝑐</m:t>
                        </m:r>
                      </m:sup>
                    </m:sSup>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m:t>
                    </m:r>
                    <m:sSup>
                      <m:sSupPr>
                        <m:ctrlPr>
                          <a:rPr lang="en-US" b="0" i="1" smtClean="0">
                            <a:solidFill>
                              <a:srgbClr val="0070C0"/>
                            </a:solidFill>
                            <a:latin typeface="Cambria Math" panose="02040503050406030204" pitchFamily="18" charset="0"/>
                            <a:ea typeface="Cambria Math" panose="02040503050406030204" pitchFamily="18" charset="0"/>
                          </a:rPr>
                        </m:ctrlPr>
                      </m:sSupPr>
                      <m:e>
                        <m:r>
                          <a:rPr lang="en-US" b="0" i="1" smtClean="0">
                            <a:solidFill>
                              <a:srgbClr val="0070C0"/>
                            </a:solidFill>
                            <a:latin typeface="Cambria Math" panose="02040503050406030204" pitchFamily="18" charset="0"/>
                            <a:ea typeface="Cambria Math" panose="02040503050406030204" pitchFamily="18" charset="0"/>
                          </a:rPr>
                          <m:t>@</m:t>
                        </m:r>
                      </m:e>
                      <m:sup>
                        <m:r>
                          <a:rPr lang="en-US" b="0" i="1" smtClean="0">
                            <a:solidFill>
                              <a:srgbClr val="0070C0"/>
                            </a:solidFill>
                            <a:latin typeface="Cambria Math" panose="02040503050406030204" pitchFamily="18" charset="0"/>
                            <a:ea typeface="Cambria Math" panose="02040503050406030204" pitchFamily="18" charset="0"/>
                          </a:rPr>
                          <m:t>𝑐</m:t>
                        </m:r>
                      </m:sup>
                    </m:sSup>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,1</m:t>
                        </m:r>
                      </m:e>
                    </m:d>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𝛼</m:t>
                        </m:r>
                      </m:e>
                    </m:d>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𝛼</m:t>
                    </m:r>
                    <m:r>
                      <a:rPr lang="en-US" b="0" i="1" smtClean="0">
                        <a:solidFill>
                          <a:srgbClr val="0070C0"/>
                        </a:solidFill>
                        <a:latin typeface="Cambria Math" panose="02040503050406030204" pitchFamily="18" charset="0"/>
                        <a:ea typeface="Cambria Math" panose="02040503050406030204" pitchFamily="18" charset="0"/>
                      </a:rPr>
                      <m:t>𝑥</m:t>
                    </m:r>
                  </m:oMath>
                </a14:m>
                <a:endParaRPr lang="en-US" dirty="0">
                  <a:solidFill>
                    <a:srgbClr val="0070C0"/>
                  </a:solidFill>
                </a:endParaRPr>
              </a:p>
            </p:txBody>
          </p:sp>
        </mc:Choice>
        <mc:Fallback xmlns="">
          <p:sp>
            <p:nvSpPr>
              <p:cNvPr id="3" name="Content Placeholder 2">
                <a:extLst>
                  <a:ext uri="{FF2B5EF4-FFF2-40B4-BE49-F238E27FC236}">
                    <a16:creationId xmlns:a16="http://schemas.microsoft.com/office/drawing/2014/main" id="{D20D0D9C-189C-4AD3-8D7E-B5FC4738F0CA}"/>
                  </a:ext>
                </a:extLst>
              </p:cNvPr>
              <p:cNvSpPr>
                <a:spLocks noGrp="1" noRot="1" noChangeAspect="1" noMove="1" noResize="1" noEditPoints="1" noAdjustHandles="1" noChangeArrowheads="1" noChangeShapeType="1" noTextEdit="1"/>
              </p:cNvSpPr>
              <p:nvPr>
                <p:ph idx="1"/>
              </p:nvPr>
            </p:nvSpPr>
            <p:spPr>
              <a:xfrm>
                <a:off x="628650" y="813328"/>
                <a:ext cx="7886700" cy="5543023"/>
              </a:xfrm>
              <a:blipFill>
                <a:blip r:embed="rId2"/>
                <a:stretch>
                  <a:fillRect l="-1391" t="-1758"/>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AE8B5B1A-2C2E-483E-B4A6-5BD419777166}"/>
              </a:ext>
            </a:extLst>
          </p:cNvPr>
          <p:cNvSpPr>
            <a:spLocks noGrp="1"/>
          </p:cNvSpPr>
          <p:nvPr>
            <p:ph type="dt" sz="half" idx="10"/>
          </p:nvPr>
        </p:nvSpPr>
        <p:spPr/>
        <p:txBody>
          <a:bodyPr/>
          <a:lstStyle/>
          <a:p>
            <a:r>
              <a:rPr lang="en-US"/>
              <a:t>NDBI021 User Preferences Lecture 2</a:t>
            </a:r>
          </a:p>
        </p:txBody>
      </p:sp>
      <p:sp>
        <p:nvSpPr>
          <p:cNvPr id="7" name="Footer Placeholder 6">
            <a:extLst>
              <a:ext uri="{FF2B5EF4-FFF2-40B4-BE49-F238E27FC236}">
                <a16:creationId xmlns:a16="http://schemas.microsoft.com/office/drawing/2014/main" id="{09AF4CBF-398C-4F77-B8CB-9DD09ECABE8B}"/>
              </a:ext>
            </a:extLst>
          </p:cNvPr>
          <p:cNvSpPr>
            <a:spLocks noGrp="1"/>
          </p:cNvSpPr>
          <p:nvPr>
            <p:ph type="ftr" sz="quarter" idx="11"/>
          </p:nvPr>
        </p:nvSpPr>
        <p:spPr/>
        <p:txBody>
          <a:bodyPr/>
          <a:lstStyle/>
          <a:p>
            <a:r>
              <a:rPr lang="en-US"/>
              <a:t>Aggregation+</a:t>
            </a:r>
          </a:p>
        </p:txBody>
      </p:sp>
      <p:sp>
        <p:nvSpPr>
          <p:cNvPr id="8" name="Slide Number Placeholder 7">
            <a:extLst>
              <a:ext uri="{FF2B5EF4-FFF2-40B4-BE49-F238E27FC236}">
                <a16:creationId xmlns:a16="http://schemas.microsoft.com/office/drawing/2014/main" id="{F64B8E66-D6B3-4A9D-BE24-3EC1F327C1E4}"/>
              </a:ext>
            </a:extLst>
          </p:cNvPr>
          <p:cNvSpPr>
            <a:spLocks noGrp="1"/>
          </p:cNvSpPr>
          <p:nvPr>
            <p:ph type="sldNum" sz="quarter" idx="12"/>
          </p:nvPr>
        </p:nvSpPr>
        <p:spPr/>
        <p:txBody>
          <a:bodyPr/>
          <a:lstStyle/>
          <a:p>
            <a:fld id="{93AECF0D-CD55-494B-932A-64BB14639227}" type="slidenum">
              <a:rPr lang="en-US" smtClean="0"/>
              <a:t>34</a:t>
            </a:fld>
            <a:endParaRPr lang="en-US" dirty="0"/>
          </a:p>
        </p:txBody>
      </p:sp>
      <p:sp>
        <p:nvSpPr>
          <p:cNvPr id="39" name="TextBox 38">
            <a:extLst>
              <a:ext uri="{FF2B5EF4-FFF2-40B4-BE49-F238E27FC236}">
                <a16:creationId xmlns:a16="http://schemas.microsoft.com/office/drawing/2014/main" id="{6BD2F964-BF3D-4F6B-BC3D-F11B0C1AB0F6}"/>
              </a:ext>
            </a:extLst>
          </p:cNvPr>
          <p:cNvSpPr txBox="1"/>
          <p:nvPr/>
        </p:nvSpPr>
        <p:spPr>
          <a:xfrm flipH="1">
            <a:off x="8517688" y="4652795"/>
            <a:ext cx="588606" cy="369332"/>
          </a:xfrm>
          <a:prstGeom prst="rect">
            <a:avLst/>
          </a:prstGeom>
          <a:noFill/>
        </p:spPr>
        <p:txBody>
          <a:bodyPr wrap="square" rtlCol="0">
            <a:spAutoFit/>
          </a:bodyPr>
          <a:lstStyle/>
          <a:p>
            <a:r>
              <a:rPr lang="en-US" dirty="0"/>
              <a:t>1-</a:t>
            </a:r>
            <a:r>
              <a:rPr lang="en-US" dirty="0">
                <a:sym typeface="Symbol" panose="05050102010706020507" pitchFamily="18" charset="2"/>
              </a:rPr>
              <a:t></a:t>
            </a:r>
            <a:endParaRPr lang="en-US" dirty="0"/>
          </a:p>
        </p:txBody>
      </p:sp>
      <p:grpSp>
        <p:nvGrpSpPr>
          <p:cNvPr id="63" name="Group 62">
            <a:extLst>
              <a:ext uri="{FF2B5EF4-FFF2-40B4-BE49-F238E27FC236}">
                <a16:creationId xmlns:a16="http://schemas.microsoft.com/office/drawing/2014/main" id="{F928F801-9365-49FA-92A7-81B90105A8FF}"/>
              </a:ext>
            </a:extLst>
          </p:cNvPr>
          <p:cNvGrpSpPr/>
          <p:nvPr/>
        </p:nvGrpSpPr>
        <p:grpSpPr>
          <a:xfrm>
            <a:off x="6565783" y="4212667"/>
            <a:ext cx="1977006" cy="2059792"/>
            <a:chOff x="6221834" y="4212667"/>
            <a:chExt cx="1977006" cy="2059792"/>
          </a:xfrm>
        </p:grpSpPr>
        <p:sp>
          <p:nvSpPr>
            <p:cNvPr id="4" name="Rectangle 3">
              <a:extLst>
                <a:ext uri="{FF2B5EF4-FFF2-40B4-BE49-F238E27FC236}">
                  <a16:creationId xmlns:a16="http://schemas.microsoft.com/office/drawing/2014/main" id="{83E2E9D7-F8D9-4CBE-856F-02F2BDA97BDA}"/>
                </a:ext>
              </a:extLst>
            </p:cNvPr>
            <p:cNvSpPr/>
            <p:nvPr/>
          </p:nvSpPr>
          <p:spPr>
            <a:xfrm>
              <a:off x="6233020" y="4605556"/>
              <a:ext cx="1476462" cy="1652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8ADD3-7AD7-4234-9FE1-9C630F3DA20A}"/>
                </a:ext>
              </a:extLst>
            </p:cNvPr>
            <p:cNvSpPr/>
            <p:nvPr/>
          </p:nvSpPr>
          <p:spPr>
            <a:xfrm>
              <a:off x="6720980" y="4212671"/>
              <a:ext cx="1476462" cy="1652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B50B450-F4A3-4756-A989-FAC9E13AF15B}"/>
                </a:ext>
              </a:extLst>
            </p:cNvPr>
            <p:cNvCxnSpPr/>
            <p:nvPr/>
          </p:nvCxnSpPr>
          <p:spPr>
            <a:xfrm flipV="1">
              <a:off x="6233020" y="4212671"/>
              <a:ext cx="487960" cy="392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E1D36D-1873-4487-962B-6F075E3FAEFD}"/>
                </a:ext>
              </a:extLst>
            </p:cNvPr>
            <p:cNvCxnSpPr/>
            <p:nvPr/>
          </p:nvCxnSpPr>
          <p:spPr>
            <a:xfrm flipV="1">
              <a:off x="6233020" y="5865302"/>
              <a:ext cx="487960" cy="39288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333133-ED15-4C27-888E-AE2BB3F6387C}"/>
                </a:ext>
              </a:extLst>
            </p:cNvPr>
            <p:cNvCxnSpPr>
              <a:cxnSpLocks/>
            </p:cNvCxnSpPr>
            <p:nvPr/>
          </p:nvCxnSpPr>
          <p:spPr>
            <a:xfrm flipV="1">
              <a:off x="6720980" y="4212671"/>
              <a:ext cx="1476462" cy="165263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41C078-B243-47B8-973C-5A37D2CCBDE2}"/>
                </a:ext>
              </a:extLst>
            </p:cNvPr>
            <p:cNvCxnSpPr>
              <a:cxnSpLocks/>
            </p:cNvCxnSpPr>
            <p:nvPr/>
          </p:nvCxnSpPr>
          <p:spPr>
            <a:xfrm>
              <a:off x="6233020" y="6258187"/>
              <a:ext cx="1476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0B2E5C-B518-41AC-8632-701F31CC152B}"/>
                </a:ext>
              </a:extLst>
            </p:cNvPr>
            <p:cNvCxnSpPr>
              <a:cxnSpLocks/>
            </p:cNvCxnSpPr>
            <p:nvPr/>
          </p:nvCxnSpPr>
          <p:spPr>
            <a:xfrm flipV="1">
              <a:off x="7709482" y="4212671"/>
              <a:ext cx="487960" cy="20455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C4369B-CAAF-43C0-976E-4D9E911367A8}"/>
                </a:ext>
              </a:extLst>
            </p:cNvPr>
            <p:cNvCxnSpPr/>
            <p:nvPr/>
          </p:nvCxnSpPr>
          <p:spPr>
            <a:xfrm flipV="1">
              <a:off x="7709482" y="5865302"/>
              <a:ext cx="469783" cy="39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6EEBC1-C102-462E-8ADC-C61E80AE6CC8}"/>
                </a:ext>
              </a:extLst>
            </p:cNvPr>
            <p:cNvCxnSpPr/>
            <p:nvPr/>
          </p:nvCxnSpPr>
          <p:spPr>
            <a:xfrm flipV="1">
              <a:off x="6233020" y="4212670"/>
              <a:ext cx="487960" cy="2045515"/>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7EC258-FDCD-4AA2-B465-D21287D7BD49}"/>
                </a:ext>
              </a:extLst>
            </p:cNvPr>
            <p:cNvCxnSpPr>
              <a:cxnSpLocks/>
            </p:cNvCxnSpPr>
            <p:nvPr/>
          </p:nvCxnSpPr>
          <p:spPr>
            <a:xfrm flipV="1">
              <a:off x="6233020" y="4619830"/>
              <a:ext cx="1476462" cy="16526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4F1661C-24A8-4698-AC5D-63EE0CB9ACE6}"/>
                </a:ext>
              </a:extLst>
            </p:cNvPr>
            <p:cNvCxnSpPr>
              <a:cxnSpLocks/>
            </p:cNvCxnSpPr>
            <p:nvPr/>
          </p:nvCxnSpPr>
          <p:spPr>
            <a:xfrm flipV="1">
              <a:off x="7709482" y="4212668"/>
              <a:ext cx="487960" cy="4071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40767C-0D26-4DC6-A1C4-F22BE1E0137C}"/>
                </a:ext>
              </a:extLst>
            </p:cNvPr>
            <p:cNvCxnSpPr>
              <a:cxnSpLocks/>
            </p:cNvCxnSpPr>
            <p:nvPr/>
          </p:nvCxnSpPr>
          <p:spPr>
            <a:xfrm>
              <a:off x="6720980" y="4212667"/>
              <a:ext cx="1476462" cy="142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555F676-8FC3-4BF7-AF28-184938F16BA4}"/>
                </a:ext>
              </a:extLst>
            </p:cNvPr>
            <p:cNvCxnSpPr/>
            <p:nvPr/>
          </p:nvCxnSpPr>
          <p:spPr>
            <a:xfrm flipV="1">
              <a:off x="7710880" y="4860020"/>
              <a:ext cx="469783" cy="39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4F14D87-998A-40D0-A1C7-861AD2C04DBE}"/>
                </a:ext>
              </a:extLst>
            </p:cNvPr>
            <p:cNvCxnSpPr>
              <a:cxnSpLocks/>
            </p:cNvCxnSpPr>
            <p:nvPr/>
          </p:nvCxnSpPr>
          <p:spPr>
            <a:xfrm flipV="1">
              <a:off x="6245364" y="5235427"/>
              <a:ext cx="1464118" cy="102275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D9DE6C-D870-4B91-B196-CD5D012831B8}"/>
                </a:ext>
              </a:extLst>
            </p:cNvPr>
            <p:cNvCxnSpPr>
              <a:cxnSpLocks/>
            </p:cNvCxnSpPr>
            <p:nvPr/>
          </p:nvCxnSpPr>
          <p:spPr>
            <a:xfrm flipV="1">
              <a:off x="7709482" y="4241219"/>
              <a:ext cx="486387" cy="100848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EF971A-37C6-4132-8819-BD28CCFDD0A9}"/>
                </a:ext>
              </a:extLst>
            </p:cNvPr>
            <p:cNvCxnSpPr>
              <a:cxnSpLocks/>
            </p:cNvCxnSpPr>
            <p:nvPr/>
          </p:nvCxnSpPr>
          <p:spPr>
            <a:xfrm>
              <a:off x="6722378" y="4826462"/>
              <a:ext cx="1476462" cy="142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1CE322C-EB51-4D14-8622-2B52A0863BF6}"/>
                </a:ext>
              </a:extLst>
            </p:cNvPr>
            <p:cNvCxnSpPr/>
            <p:nvPr/>
          </p:nvCxnSpPr>
          <p:spPr>
            <a:xfrm flipV="1">
              <a:off x="6235814" y="4844640"/>
              <a:ext cx="469783" cy="39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26CDBC-CCCB-485C-8A19-0FB11D349BAB}"/>
                </a:ext>
              </a:extLst>
            </p:cNvPr>
            <p:cNvCxnSpPr>
              <a:cxnSpLocks/>
            </p:cNvCxnSpPr>
            <p:nvPr/>
          </p:nvCxnSpPr>
          <p:spPr>
            <a:xfrm>
              <a:off x="6237214" y="5247310"/>
              <a:ext cx="1476462" cy="142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3DB7329-C636-44AF-BFFB-10EDF053B467}"/>
                </a:ext>
              </a:extLst>
            </p:cNvPr>
            <p:cNvCxnSpPr>
              <a:cxnSpLocks/>
            </p:cNvCxnSpPr>
            <p:nvPr/>
          </p:nvCxnSpPr>
          <p:spPr>
            <a:xfrm flipV="1">
              <a:off x="6720980" y="4236731"/>
              <a:ext cx="1474190" cy="60261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128AB54-918F-4751-8FD1-73D7B7B170E6}"/>
                </a:ext>
              </a:extLst>
            </p:cNvPr>
            <p:cNvCxnSpPr>
              <a:cxnSpLocks/>
            </p:cNvCxnSpPr>
            <p:nvPr/>
          </p:nvCxnSpPr>
          <p:spPr>
            <a:xfrm flipV="1">
              <a:off x="6243092" y="4833601"/>
              <a:ext cx="486038" cy="143437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F34F62-5A15-4635-9EB7-58B739AEBB46}"/>
                </a:ext>
              </a:extLst>
            </p:cNvPr>
            <p:cNvCxnSpPr>
              <a:cxnSpLocks/>
            </p:cNvCxnSpPr>
            <p:nvPr/>
          </p:nvCxnSpPr>
          <p:spPr>
            <a:xfrm>
              <a:off x="6221834" y="5575879"/>
              <a:ext cx="1476462" cy="14278"/>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61F6BC-F7C9-4410-987D-508F7AAADB59}"/>
                </a:ext>
              </a:extLst>
            </p:cNvPr>
            <p:cNvCxnSpPr/>
            <p:nvPr/>
          </p:nvCxnSpPr>
          <p:spPr>
            <a:xfrm flipV="1">
              <a:off x="7729056" y="5188589"/>
              <a:ext cx="469783" cy="3928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09742C-70CE-4663-A02B-B0C75C3EEA96}"/>
                </a:ext>
              </a:extLst>
            </p:cNvPr>
            <p:cNvCxnSpPr/>
            <p:nvPr/>
          </p:nvCxnSpPr>
          <p:spPr>
            <a:xfrm flipV="1">
              <a:off x="6245601" y="5189987"/>
              <a:ext cx="469783" cy="3928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585E879-CCDB-48D8-90CC-66539C311266}"/>
                </a:ext>
              </a:extLst>
            </p:cNvPr>
            <p:cNvCxnSpPr>
              <a:cxnSpLocks/>
            </p:cNvCxnSpPr>
            <p:nvPr/>
          </p:nvCxnSpPr>
          <p:spPr>
            <a:xfrm>
              <a:off x="6706998" y="5205365"/>
              <a:ext cx="1476462" cy="14278"/>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0773AF91-17B7-481E-B72D-582B648EB8D9}"/>
              </a:ext>
            </a:extLst>
          </p:cNvPr>
          <p:cNvSpPr txBox="1"/>
          <p:nvPr/>
        </p:nvSpPr>
        <p:spPr>
          <a:xfrm>
            <a:off x="8123164" y="5030892"/>
            <a:ext cx="276038" cy="369332"/>
          </a:xfrm>
          <a:prstGeom prst="rect">
            <a:avLst/>
          </a:prstGeom>
          <a:noFill/>
        </p:spPr>
        <p:txBody>
          <a:bodyPr wrap="none" rtlCol="0">
            <a:spAutoFit/>
          </a:bodyPr>
          <a:lstStyle/>
          <a:p>
            <a:r>
              <a:rPr lang="en-US" dirty="0">
                <a:solidFill>
                  <a:schemeClr val="bg2">
                    <a:lumMod val="75000"/>
                  </a:schemeClr>
                </a:solidFill>
              </a:rPr>
              <a:t>z</a:t>
            </a:r>
          </a:p>
        </p:txBody>
      </p:sp>
    </p:spTree>
    <p:extLst>
      <p:ext uri="{BB962C8B-B14F-4D97-AF65-F5344CB8AC3E}">
        <p14:creationId xmlns:p14="http://schemas.microsoft.com/office/powerpoint/2010/main" val="2319900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2804-7989-4E21-B3EB-1CECB4F21EF9}"/>
              </a:ext>
            </a:extLst>
          </p:cNvPr>
          <p:cNvSpPr>
            <a:spLocks noGrp="1"/>
          </p:cNvSpPr>
          <p:nvPr>
            <p:ph type="title"/>
          </p:nvPr>
        </p:nvSpPr>
        <p:spPr>
          <a:xfrm>
            <a:off x="628649" y="188958"/>
            <a:ext cx="7995233" cy="578930"/>
          </a:xfrm>
        </p:spPr>
        <p:txBody>
          <a:bodyPr>
            <a:normAutofit fontScale="90000"/>
          </a:bodyPr>
          <a:lstStyle/>
          <a:p>
            <a:r>
              <a:rPr lang="en-US" sz="3600" dirty="0"/>
              <a:t>Convex combination of &amp;’s and 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0D0D9C-189C-4AD3-8D7E-B5FC4738F0CA}"/>
                  </a:ext>
                </a:extLst>
              </p:cNvPr>
              <p:cNvSpPr>
                <a:spLocks noGrp="1"/>
              </p:cNvSpPr>
              <p:nvPr>
                <p:ph idx="1"/>
              </p:nvPr>
            </p:nvSpPr>
            <p:spPr>
              <a:xfrm>
                <a:off x="628650" y="813328"/>
                <a:ext cx="7886700" cy="5543023"/>
              </a:xfrm>
            </p:spPr>
            <p:txBody>
              <a:bodyPr>
                <a:normAutofit/>
              </a:bodyPr>
              <a:lstStyle/>
              <a:p>
                <a:r>
                  <a:rPr lang="en-US" dirty="0"/>
                  <a:t>On the border of PC for all &amp;,V use </a:t>
                </a:r>
              </a:p>
              <a:p>
                <a:pPr lvl="1"/>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m:t>
                        </m:r>
                      </m:e>
                      <m:sup>
                        <m:r>
                          <m:rPr>
                            <m:nor/>
                          </m:rPr>
                          <a:rPr lang="en-US" b="0" i="0" baseline="30000" dirty="0" smtClean="0">
                            <a:solidFill>
                              <a:schemeClr val="tx1"/>
                            </a:solidFill>
                            <a:sym typeface="Symbol" panose="05050102010706020507" pitchFamily="18" charset="2"/>
                          </a:rPr>
                          <m:t>c</m:t>
                        </m:r>
                      </m:sup>
                    </m:sSup>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m:t>
                        </m:r>
                      </m:e>
                      <m:sup>
                        <m:r>
                          <m:rPr>
                            <m:nor/>
                          </m:rPr>
                          <a:rPr lang="en-US" b="0" i="0" baseline="30000" dirty="0" smtClean="0">
                            <a:solidFill>
                              <a:schemeClr val="tx1"/>
                            </a:solidFill>
                            <a:sym typeface="Symbol" panose="05050102010706020507" pitchFamily="18" charset="2"/>
                          </a:rPr>
                          <m:t>c</m:t>
                        </m:r>
                      </m:sup>
                    </m:sSup>
                    <m:d>
                      <m:dPr>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e>
                    </m:d>
                    <m:r>
                      <a:rPr lang="en-US" b="0" i="1" smtClean="0">
                        <a:solidFill>
                          <a:schemeClr val="tx1"/>
                        </a:solidFill>
                        <a:latin typeface="Cambria Math" panose="02040503050406030204" pitchFamily="18" charset="0"/>
                      </a:rPr>
                      <m:t>𝑥</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z</m:t>
                    </m:r>
                    <m:r>
                      <a:rPr lang="en-US" b="0" i="0" smtClean="0">
                        <a:solidFill>
                          <a:schemeClr val="tx1"/>
                        </a:solidFill>
                        <a:latin typeface="Cambria Math" panose="02040503050406030204" pitchFamily="18" charset="0"/>
                      </a:rPr>
                      <m:t> </m:t>
                    </m:r>
                  </m:oMath>
                </a14:m>
                <a:r>
                  <a:rPr lang="en-US" b="0" dirty="0">
                    <a:solidFill>
                      <a:schemeClr val="tx1"/>
                    </a:solidFill>
                  </a:rPr>
                  <a:t>gives </a:t>
                </a:r>
                <a14:m>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𝑧</m:t>
                        </m:r>
                      </m:num>
                      <m:den>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den>
                    </m:f>
                  </m:oMath>
                </a14:m>
                <a:r>
                  <a:rPr lang="en-US" b="0" dirty="0">
                    <a:solidFill>
                      <a:schemeClr val="tx1"/>
                    </a:solidFill>
                  </a:rPr>
                  <a:t> </a:t>
                </a:r>
              </a:p>
              <a:p>
                <a:pPr lvl="1"/>
                <a:endParaRPr lang="en-US" sz="800" b="0" dirty="0">
                  <a:solidFill>
                    <a:schemeClr val="tx1"/>
                  </a:solidFill>
                </a:endParaRPr>
              </a:p>
              <a:p>
                <a:pPr lvl="1"/>
                <a14:m>
                  <m:oMath xmlns:m="http://schemas.openxmlformats.org/officeDocument/2006/math">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m:t>
                        </m:r>
                      </m:e>
                      <m:sup>
                        <m:r>
                          <a:rPr lang="en-US" b="0" i="1" smtClean="0">
                            <a:solidFill>
                              <a:schemeClr val="tx1"/>
                            </a:solidFill>
                            <a:latin typeface="Cambria Math" panose="02040503050406030204" pitchFamily="18" charset="0"/>
                            <a:ea typeface="Cambria Math" panose="02040503050406030204" pitchFamily="18" charset="0"/>
                          </a:rPr>
                          <m:t>𝑐</m:t>
                        </m:r>
                      </m:sup>
                    </m:sSup>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m:t>
                        </m:r>
                      </m:e>
                      <m:sup>
                        <m:r>
                          <a:rPr lang="en-US" b="0" i="1" smtClean="0">
                            <a:solidFill>
                              <a:schemeClr val="tx1"/>
                            </a:solidFill>
                            <a:latin typeface="Cambria Math" panose="02040503050406030204" pitchFamily="18" charset="0"/>
                            <a:ea typeface="Cambria Math" panose="02040503050406030204" pitchFamily="18" charset="0"/>
                          </a:rPr>
                          <m:t>𝑐</m:t>
                        </m:r>
                      </m:sup>
                    </m:sSup>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𝛼</m:t>
                    </m:r>
                    <m:r>
                      <a:rPr lang="en-US" b="0" i="1" smtClean="0">
                        <a:solidFill>
                          <a:schemeClr val="tx1"/>
                        </a:solidFill>
                        <a:latin typeface="Cambria Math" panose="02040503050406030204" pitchFamily="18" charset="0"/>
                        <a:ea typeface="Cambria Math" panose="02040503050406030204" pitchFamily="18" charset="0"/>
                      </a:rPr>
                      <m:t>𝑥</m:t>
                    </m:r>
                  </m:oMath>
                </a14:m>
                <a:r>
                  <a:rPr lang="en-US" dirty="0">
                    <a:solidFill>
                      <a:schemeClr val="tx1"/>
                    </a:solidFill>
                  </a:rPr>
                  <a:t> gives </a:t>
                </a:r>
                <a14:m>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𝛼</m:t>
                        </m:r>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𝛼</m:t>
                        </m:r>
                      </m:den>
                    </m:f>
                  </m:oMath>
                </a14:m>
                <a:endParaRPr lang="en-US" dirty="0"/>
              </a:p>
              <a:p>
                <a:r>
                  <a:rPr lang="en-US" dirty="0">
                    <a:solidFill>
                      <a:schemeClr val="tx1"/>
                    </a:solidFill>
                  </a:rPr>
                  <a:t>On the diagonal for &amp;</a:t>
                </a:r>
                <a:r>
                  <a:rPr lang="en-US" baseline="-25000" dirty="0">
                    <a:solidFill>
                      <a:schemeClr val="tx1"/>
                    </a:solidFill>
                  </a:rPr>
                  <a:t>P</a:t>
                </a:r>
                <a:r>
                  <a:rPr lang="en-US" dirty="0">
                    <a:solidFill>
                      <a:schemeClr val="tx1"/>
                    </a:solidFill>
                  </a:rPr>
                  <a:t> and V</a:t>
                </a:r>
                <a:r>
                  <a:rPr lang="en-US" baseline="-25000" dirty="0">
                    <a:solidFill>
                      <a:schemeClr val="tx1"/>
                    </a:solidFill>
                  </a:rPr>
                  <a:t>P</a:t>
                </a:r>
                <a:r>
                  <a:rPr lang="en-US" dirty="0">
                    <a:solidFill>
                      <a:schemeClr val="tx1"/>
                    </a:solidFill>
                  </a:rPr>
                  <a:t> we get  </a:t>
                </a:r>
              </a:p>
              <a:p>
                <a:pPr lvl="1"/>
                <a:r>
                  <a:rPr lang="en-US" dirty="0">
                    <a:ea typeface="Cambria Math" panose="02040503050406030204" pitchFamily="18" charset="0"/>
                  </a:rPr>
                  <a:t>@</a:t>
                </a:r>
                <a:r>
                  <a:rPr lang="en-US" baseline="-25000" dirty="0">
                    <a:ea typeface="Cambria Math" panose="02040503050406030204" pitchFamily="18" charset="0"/>
                  </a:rPr>
                  <a:t>P</a:t>
                </a:r>
                <a:r>
                  <a:rPr lang="en-US" baseline="30000" dirty="0">
                    <a:ea typeface="Cambria Math" panose="02040503050406030204" pitchFamily="18" charset="0"/>
                  </a:rPr>
                  <a:t>c</a:t>
                </a:r>
                <a:r>
                  <a:rPr lang="en-US" dirty="0">
                    <a:ea typeface="Cambria Math" panose="02040503050406030204" pitchFamily="18" charset="0"/>
                  </a:rPr>
                  <a:t>(x, x)</a:t>
                </a:r>
                <a14:m>
                  <m:oMath xmlns:m="http://schemas.openxmlformats.org/officeDocument/2006/math">
                    <m:r>
                      <a:rPr lang="en-US">
                        <a:latin typeface="Cambria Math" panose="02040503050406030204" pitchFamily="18" charset="0"/>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𝛼</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r>
                  <a:rPr lang="en-US" dirty="0"/>
                  <a:t> hence solution can be one of </a:t>
                </a:r>
              </a:p>
              <a:p>
                <a:pPr lvl="1"/>
                <a:endParaRPr lang="en-US" sz="800" dirty="0"/>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𝑧</m:t>
                            </m:r>
                          </m:e>
                        </m:rad>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den>
                    </m:f>
                  </m:oMath>
                </a14:m>
                <a:r>
                  <a:rPr lang="en-US" dirty="0"/>
                  <a:t> </a:t>
                </a:r>
              </a:p>
              <a:p>
                <a:r>
                  <a:rPr lang="en-US" dirty="0"/>
                  <a:t>In what follows we will depict several contour lines for different </a:t>
                </a:r>
                <a:r>
                  <a:rPr lang="en-US" dirty="0">
                    <a:sym typeface="Symbol" panose="05050102010706020507" pitchFamily="18" charset="2"/>
                  </a:rPr>
                  <a:t> (see also </a:t>
                </a:r>
                <a:r>
                  <a:rPr lang="en-US" dirty="0">
                    <a:sym typeface="Symbol" panose="05050102010706020507" pitchFamily="18" charset="2"/>
                    <a:hlinkClick r:id="rId2" action="ppaction://hlinkfile"/>
                  </a:rPr>
                  <a:t>excel</a:t>
                </a:r>
                <a:r>
                  <a:rPr lang="en-US" dirty="0">
                    <a:sym typeface="Symbol" panose="05050102010706020507" pitchFamily="18" charset="2"/>
                  </a:rPr>
                  <a:t>)</a:t>
                </a:r>
                <a:endParaRPr lang="en-US" dirty="0"/>
              </a:p>
              <a:p>
                <a:pPr lvl="1"/>
                <a:endParaRPr lang="en-US" dirty="0"/>
              </a:p>
              <a:p>
                <a:pPr lvl="1"/>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D20D0D9C-189C-4AD3-8D7E-B5FC4738F0CA}"/>
                  </a:ext>
                </a:extLst>
              </p:cNvPr>
              <p:cNvSpPr>
                <a:spLocks noGrp="1" noRot="1" noChangeAspect="1" noMove="1" noResize="1" noEditPoints="1" noAdjustHandles="1" noChangeArrowheads="1" noChangeShapeType="1" noTextEdit="1"/>
              </p:cNvSpPr>
              <p:nvPr>
                <p:ph idx="1"/>
              </p:nvPr>
            </p:nvSpPr>
            <p:spPr>
              <a:xfrm>
                <a:off x="628650" y="813328"/>
                <a:ext cx="7886700" cy="5543023"/>
              </a:xfrm>
              <a:blipFill>
                <a:blip r:embed="rId3"/>
                <a:stretch>
                  <a:fillRect l="-1391" t="-1758"/>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AE8B5B1A-2C2E-483E-B4A6-5BD419777166}"/>
              </a:ext>
            </a:extLst>
          </p:cNvPr>
          <p:cNvSpPr>
            <a:spLocks noGrp="1"/>
          </p:cNvSpPr>
          <p:nvPr>
            <p:ph type="dt" sz="half" idx="10"/>
          </p:nvPr>
        </p:nvSpPr>
        <p:spPr/>
        <p:txBody>
          <a:bodyPr/>
          <a:lstStyle/>
          <a:p>
            <a:r>
              <a:rPr lang="en-US"/>
              <a:t>NDBI021 User Preferences Lecture 2</a:t>
            </a:r>
          </a:p>
        </p:txBody>
      </p:sp>
      <p:sp>
        <p:nvSpPr>
          <p:cNvPr id="7" name="Footer Placeholder 6">
            <a:extLst>
              <a:ext uri="{FF2B5EF4-FFF2-40B4-BE49-F238E27FC236}">
                <a16:creationId xmlns:a16="http://schemas.microsoft.com/office/drawing/2014/main" id="{09AF4CBF-398C-4F77-B8CB-9DD09ECABE8B}"/>
              </a:ext>
            </a:extLst>
          </p:cNvPr>
          <p:cNvSpPr>
            <a:spLocks noGrp="1"/>
          </p:cNvSpPr>
          <p:nvPr>
            <p:ph type="ftr" sz="quarter" idx="11"/>
          </p:nvPr>
        </p:nvSpPr>
        <p:spPr/>
        <p:txBody>
          <a:bodyPr/>
          <a:lstStyle/>
          <a:p>
            <a:r>
              <a:rPr lang="en-US"/>
              <a:t>Aggregation+</a:t>
            </a:r>
          </a:p>
        </p:txBody>
      </p:sp>
      <p:sp>
        <p:nvSpPr>
          <p:cNvPr id="8" name="Slide Number Placeholder 7">
            <a:extLst>
              <a:ext uri="{FF2B5EF4-FFF2-40B4-BE49-F238E27FC236}">
                <a16:creationId xmlns:a16="http://schemas.microsoft.com/office/drawing/2014/main" id="{F64B8E66-D6B3-4A9D-BE24-3EC1F327C1E4}"/>
              </a:ext>
            </a:extLst>
          </p:cNvPr>
          <p:cNvSpPr>
            <a:spLocks noGrp="1"/>
          </p:cNvSpPr>
          <p:nvPr>
            <p:ph type="sldNum" sz="quarter" idx="12"/>
          </p:nvPr>
        </p:nvSpPr>
        <p:spPr/>
        <p:txBody>
          <a:bodyPr/>
          <a:lstStyle/>
          <a:p>
            <a:fld id="{93AECF0D-CD55-494B-932A-64BB14639227}" type="slidenum">
              <a:rPr lang="en-US" smtClean="0"/>
              <a:t>35</a:t>
            </a:fld>
            <a:endParaRPr lang="en-US" dirty="0"/>
          </a:p>
        </p:txBody>
      </p:sp>
      <p:sp>
        <p:nvSpPr>
          <p:cNvPr id="39" name="TextBox 38">
            <a:extLst>
              <a:ext uri="{FF2B5EF4-FFF2-40B4-BE49-F238E27FC236}">
                <a16:creationId xmlns:a16="http://schemas.microsoft.com/office/drawing/2014/main" id="{6BD2F964-BF3D-4F6B-BC3D-F11B0C1AB0F6}"/>
              </a:ext>
            </a:extLst>
          </p:cNvPr>
          <p:cNvSpPr txBox="1"/>
          <p:nvPr/>
        </p:nvSpPr>
        <p:spPr>
          <a:xfrm flipH="1">
            <a:off x="8517688" y="4652795"/>
            <a:ext cx="588606" cy="369332"/>
          </a:xfrm>
          <a:prstGeom prst="rect">
            <a:avLst/>
          </a:prstGeom>
          <a:noFill/>
        </p:spPr>
        <p:txBody>
          <a:bodyPr wrap="square" rtlCol="0">
            <a:spAutoFit/>
          </a:bodyPr>
          <a:lstStyle/>
          <a:p>
            <a:r>
              <a:rPr lang="en-US" dirty="0"/>
              <a:t>1-</a:t>
            </a:r>
            <a:r>
              <a:rPr lang="en-US" dirty="0">
                <a:sym typeface="Symbol" panose="05050102010706020507" pitchFamily="18" charset="2"/>
              </a:rPr>
              <a:t></a:t>
            </a:r>
            <a:endParaRPr lang="en-US" dirty="0"/>
          </a:p>
        </p:txBody>
      </p:sp>
      <p:sp>
        <p:nvSpPr>
          <p:cNvPr id="62" name="TextBox 61">
            <a:extLst>
              <a:ext uri="{FF2B5EF4-FFF2-40B4-BE49-F238E27FC236}">
                <a16:creationId xmlns:a16="http://schemas.microsoft.com/office/drawing/2014/main" id="{0773AF91-17B7-481E-B72D-582B648EB8D9}"/>
              </a:ext>
            </a:extLst>
          </p:cNvPr>
          <p:cNvSpPr txBox="1"/>
          <p:nvPr/>
        </p:nvSpPr>
        <p:spPr>
          <a:xfrm>
            <a:off x="8378500" y="5067567"/>
            <a:ext cx="276038" cy="369332"/>
          </a:xfrm>
          <a:prstGeom prst="rect">
            <a:avLst/>
          </a:prstGeom>
          <a:noFill/>
        </p:spPr>
        <p:txBody>
          <a:bodyPr wrap="none" rtlCol="0">
            <a:spAutoFit/>
          </a:bodyPr>
          <a:lstStyle/>
          <a:p>
            <a:r>
              <a:rPr lang="en-US" dirty="0">
                <a:solidFill>
                  <a:schemeClr val="bg2">
                    <a:lumMod val="75000"/>
                  </a:schemeClr>
                </a:solidFill>
              </a:rPr>
              <a:t>z</a:t>
            </a:r>
          </a:p>
        </p:txBody>
      </p:sp>
    </p:spTree>
    <p:extLst>
      <p:ext uri="{BB962C8B-B14F-4D97-AF65-F5344CB8AC3E}">
        <p14:creationId xmlns:p14="http://schemas.microsoft.com/office/powerpoint/2010/main" val="210159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B899-DA8D-4EEB-86B1-142AE14C5545}"/>
              </a:ext>
            </a:extLst>
          </p:cNvPr>
          <p:cNvSpPr>
            <a:spLocks noGrp="1"/>
          </p:cNvSpPr>
          <p:nvPr>
            <p:ph type="title"/>
          </p:nvPr>
        </p:nvSpPr>
        <p:spPr>
          <a:xfrm>
            <a:off x="628650" y="138985"/>
            <a:ext cx="7886700" cy="691205"/>
          </a:xfrm>
        </p:spPr>
        <p:txBody>
          <a:bodyPr>
            <a:normAutofit/>
          </a:bodyPr>
          <a:lstStyle/>
          <a:p>
            <a:r>
              <a:rPr lang="en-US" sz="3600" dirty="0"/>
              <a:t>How did we get this for </a:t>
            </a:r>
            <a:r>
              <a:rPr lang="en-US" sz="3600" dirty="0">
                <a:sym typeface="Symbol" panose="05050102010706020507" pitchFamily="18" charset="2"/>
              </a:rPr>
              <a:t>@</a:t>
            </a:r>
            <a:r>
              <a:rPr lang="en-US" sz="3600" baseline="-25000" dirty="0">
                <a:sym typeface="Symbol" panose="05050102010706020507" pitchFamily="18" charset="2"/>
              </a:rPr>
              <a:t>P</a:t>
            </a:r>
            <a:r>
              <a:rPr lang="en-US" sz="3600" baseline="30000" dirty="0">
                <a:sym typeface="Symbol" panose="05050102010706020507" pitchFamily="18" charset="2"/>
              </a:rPr>
              <a:t>c</a:t>
            </a:r>
            <a:r>
              <a:rPr lang="en-US" sz="3600" dirty="0"/>
              <a:t>?</a:t>
            </a:r>
          </a:p>
        </p:txBody>
      </p:sp>
      <p:sp>
        <p:nvSpPr>
          <p:cNvPr id="6" name="TextBox 5">
            <a:extLst>
              <a:ext uri="{FF2B5EF4-FFF2-40B4-BE49-F238E27FC236}">
                <a16:creationId xmlns:a16="http://schemas.microsoft.com/office/drawing/2014/main" id="{D60EE2AC-902D-4A42-B06C-AA789DF06013}"/>
              </a:ext>
            </a:extLst>
          </p:cNvPr>
          <p:cNvSpPr txBox="1"/>
          <p:nvPr/>
        </p:nvSpPr>
        <p:spPr>
          <a:xfrm>
            <a:off x="620261" y="1147952"/>
            <a:ext cx="4238318" cy="4401205"/>
          </a:xfrm>
          <a:prstGeom prst="rect">
            <a:avLst/>
          </a:prstGeom>
          <a:noFill/>
        </p:spPr>
        <p:txBody>
          <a:bodyPr wrap="square" rtlCol="0">
            <a:spAutoFit/>
          </a:bodyPr>
          <a:lstStyle/>
          <a:p>
            <a:r>
              <a:rPr lang="en-US" sz="2800" dirty="0"/>
              <a:t>Which axis is z-cl on? </a:t>
            </a:r>
          </a:p>
          <a:p>
            <a:r>
              <a:rPr lang="pt-BR" sz="2800" dirty="0"/>
              <a:t>=IF(N3&lt;1-$O$1,"0","1")</a:t>
            </a:r>
            <a:endParaRPr lang="en-US" sz="2800" dirty="0"/>
          </a:p>
          <a:p>
            <a:r>
              <a:rPr lang="pt-BR" sz="2800" dirty="0"/>
              <a:t>=IF(N3&lt;1-$O$1,(N3/(1-$O$1)),(N3-1+$O$1)/$O$1)</a:t>
            </a:r>
            <a:endParaRPr lang="en-US" sz="2800" dirty="0"/>
          </a:p>
          <a:p>
            <a:endParaRPr lang="en-US" sz="2800" dirty="0"/>
          </a:p>
          <a:p>
            <a:r>
              <a:rPr lang="en-US" sz="2800" dirty="0"/>
              <a:t>Behavior on the diagonal</a:t>
            </a:r>
          </a:p>
          <a:p>
            <a:r>
              <a:rPr lang="pt-BR" sz="2800" dirty="0"/>
              <a:t>x</a:t>
            </a:r>
            <a:r>
              <a:rPr lang="pt-BR" sz="2800" baseline="-25000" dirty="0"/>
              <a:t>1</a:t>
            </a:r>
            <a:r>
              <a:rPr lang="pt-BR" sz="2800" dirty="0"/>
              <a:t> =(($O$1-1)+SQRT($O$1^2+2*$O$1*(R3-1)+1-R3))/(2*$O$1-1)</a:t>
            </a:r>
            <a:endParaRPr lang="en-US" sz="2800" dirty="0"/>
          </a:p>
          <a:p>
            <a:endParaRPr lang="en-US" sz="2800" dirty="0"/>
          </a:p>
        </p:txBody>
      </p:sp>
      <p:pic>
        <p:nvPicPr>
          <p:cNvPr id="8" name="Picture 7">
            <a:hlinkClick r:id="rId2" action="ppaction://hlinkfile"/>
            <a:extLst>
              <a:ext uri="{FF2B5EF4-FFF2-40B4-BE49-F238E27FC236}">
                <a16:creationId xmlns:a16="http://schemas.microsoft.com/office/drawing/2014/main" id="{24981883-8525-49AB-AABC-445C38462D66}"/>
              </a:ext>
            </a:extLst>
          </p:cNvPr>
          <p:cNvPicPr>
            <a:picLocks noChangeAspect="1"/>
          </p:cNvPicPr>
          <p:nvPr/>
        </p:nvPicPr>
        <p:blipFill>
          <a:blip r:embed="rId3"/>
          <a:stretch>
            <a:fillRect/>
          </a:stretch>
        </p:blipFill>
        <p:spPr>
          <a:xfrm>
            <a:off x="4883746" y="1209194"/>
            <a:ext cx="4019550" cy="4657725"/>
          </a:xfrm>
          <a:prstGeom prst="rect">
            <a:avLst/>
          </a:prstGeom>
        </p:spPr>
      </p:pic>
      <p:sp>
        <p:nvSpPr>
          <p:cNvPr id="9" name="Date Placeholder 8">
            <a:extLst>
              <a:ext uri="{FF2B5EF4-FFF2-40B4-BE49-F238E27FC236}">
                <a16:creationId xmlns:a16="http://schemas.microsoft.com/office/drawing/2014/main" id="{BD83CABA-AA21-4CF5-B1A1-DB38D9C31DC4}"/>
              </a:ext>
            </a:extLst>
          </p:cNvPr>
          <p:cNvSpPr>
            <a:spLocks noGrp="1"/>
          </p:cNvSpPr>
          <p:nvPr>
            <p:ph type="dt" sz="half" idx="10"/>
          </p:nvPr>
        </p:nvSpPr>
        <p:spPr/>
        <p:txBody>
          <a:bodyPr/>
          <a:lstStyle/>
          <a:p>
            <a:r>
              <a:rPr lang="en-US"/>
              <a:t>NDBI021 User Preferences Lecture 2</a:t>
            </a:r>
          </a:p>
        </p:txBody>
      </p:sp>
      <p:sp>
        <p:nvSpPr>
          <p:cNvPr id="10" name="Footer Placeholder 9">
            <a:extLst>
              <a:ext uri="{FF2B5EF4-FFF2-40B4-BE49-F238E27FC236}">
                <a16:creationId xmlns:a16="http://schemas.microsoft.com/office/drawing/2014/main" id="{6F917A6F-457A-4149-ACC0-DA45E2A72471}"/>
              </a:ext>
            </a:extLst>
          </p:cNvPr>
          <p:cNvSpPr>
            <a:spLocks noGrp="1"/>
          </p:cNvSpPr>
          <p:nvPr>
            <p:ph type="ftr" sz="quarter" idx="11"/>
          </p:nvPr>
        </p:nvSpPr>
        <p:spPr/>
        <p:txBody>
          <a:bodyPr/>
          <a:lstStyle/>
          <a:p>
            <a:r>
              <a:rPr lang="en-US"/>
              <a:t>Aggregation+</a:t>
            </a:r>
          </a:p>
        </p:txBody>
      </p:sp>
      <p:sp>
        <p:nvSpPr>
          <p:cNvPr id="11" name="Slide Number Placeholder 10">
            <a:extLst>
              <a:ext uri="{FF2B5EF4-FFF2-40B4-BE49-F238E27FC236}">
                <a16:creationId xmlns:a16="http://schemas.microsoft.com/office/drawing/2014/main" id="{7362D6D0-FB6B-4EC5-855E-8C519FA50694}"/>
              </a:ext>
            </a:extLst>
          </p:cNvPr>
          <p:cNvSpPr>
            <a:spLocks noGrp="1"/>
          </p:cNvSpPr>
          <p:nvPr>
            <p:ph type="sldNum" sz="quarter" idx="12"/>
          </p:nvPr>
        </p:nvSpPr>
        <p:spPr/>
        <p:txBody>
          <a:bodyPr/>
          <a:lstStyle/>
          <a:p>
            <a:fld id="{93AECF0D-CD55-494B-932A-64BB14639227}" type="slidenum">
              <a:rPr lang="en-US" smtClean="0"/>
              <a:t>36</a:t>
            </a:fld>
            <a:endParaRPr lang="en-US"/>
          </a:p>
        </p:txBody>
      </p:sp>
      <p:sp>
        <p:nvSpPr>
          <p:cNvPr id="3" name="Rectangle 2">
            <a:extLst>
              <a:ext uri="{FF2B5EF4-FFF2-40B4-BE49-F238E27FC236}">
                <a16:creationId xmlns:a16="http://schemas.microsoft.com/office/drawing/2014/main" id="{4C912EBE-3863-42F1-80D6-9A18AED6F662}"/>
              </a:ext>
            </a:extLst>
          </p:cNvPr>
          <p:cNvSpPr/>
          <p:nvPr/>
        </p:nvSpPr>
        <p:spPr>
          <a:xfrm>
            <a:off x="4892135" y="1468073"/>
            <a:ext cx="913047" cy="218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4C5310-5FAD-41E4-AC55-B43289755045}"/>
              </a:ext>
            </a:extLst>
          </p:cNvPr>
          <p:cNvSpPr/>
          <p:nvPr/>
        </p:nvSpPr>
        <p:spPr>
          <a:xfrm>
            <a:off x="4893533" y="1662418"/>
            <a:ext cx="913047" cy="218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C66BAE-FE96-4DF2-A62F-10DD85B826FE}"/>
              </a:ext>
            </a:extLst>
          </p:cNvPr>
          <p:cNvSpPr/>
          <p:nvPr/>
        </p:nvSpPr>
        <p:spPr>
          <a:xfrm>
            <a:off x="4908281" y="3741947"/>
            <a:ext cx="913047" cy="218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C0945A-9E4D-4A18-A579-476A1D11D248}"/>
              </a:ext>
            </a:extLst>
          </p:cNvPr>
          <p:cNvSpPr/>
          <p:nvPr/>
        </p:nvSpPr>
        <p:spPr>
          <a:xfrm>
            <a:off x="4903365" y="3953339"/>
            <a:ext cx="913047" cy="218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0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0" name="TextBox 59"/>
          <p:cNvSpPr txBox="1"/>
          <p:nvPr/>
        </p:nvSpPr>
        <p:spPr>
          <a:xfrm>
            <a:off x="192918" y="485992"/>
            <a:ext cx="3190391" cy="5632311"/>
          </a:xfrm>
          <a:prstGeom prst="rect">
            <a:avLst/>
          </a:prstGeom>
          <a:noFill/>
          <a:ln>
            <a:solidFill>
              <a:schemeClr val="tx1"/>
            </a:solidFill>
          </a:ln>
        </p:spPr>
        <p:txBody>
          <a:bodyPr wrap="square" rtlCol="0">
            <a:spAutoFit/>
          </a:bodyPr>
          <a:lstStyle/>
          <a:p>
            <a:r>
              <a:rPr lang="en-US" dirty="0"/>
              <a:t>Preference Product Logic Convex combination – illustrative, to get ideas </a:t>
            </a:r>
          </a:p>
          <a:p>
            <a:endParaRPr lang="en-US" dirty="0"/>
          </a:p>
          <a:p>
            <a:r>
              <a:rPr lang="en-US" dirty="0"/>
              <a:t>Contour lines</a:t>
            </a:r>
          </a:p>
          <a:p>
            <a:endParaRPr lang="en-US" dirty="0"/>
          </a:p>
          <a:p>
            <a:r>
              <a:rPr lang="en-US" sz="1800" dirty="0">
                <a:sym typeface="Symbol" panose="05050102010706020507" pitchFamily="18" charset="2"/>
              </a:rPr>
              <a:t></a:t>
            </a:r>
            <a:r>
              <a:rPr lang="en-US" sz="1800" dirty="0"/>
              <a:t>*</a:t>
            </a:r>
            <a:r>
              <a:rPr lang="en-US" dirty="0"/>
              <a:t>&amp;</a:t>
            </a:r>
            <a:r>
              <a:rPr lang="en-US" baseline="-25000" dirty="0"/>
              <a:t>P</a:t>
            </a:r>
            <a:r>
              <a:rPr lang="en-US" dirty="0"/>
              <a:t>(x</a:t>
            </a:r>
            <a:r>
              <a:rPr lang="en-US" baseline="-25000" dirty="0"/>
              <a:t>1</a:t>
            </a:r>
            <a:r>
              <a:rPr lang="en-US" dirty="0"/>
              <a:t>, x</a:t>
            </a:r>
            <a:r>
              <a:rPr lang="en-US" baseline="-25000" dirty="0"/>
              <a:t>2</a:t>
            </a:r>
            <a:r>
              <a:rPr lang="en-US" dirty="0"/>
              <a:t>) + </a:t>
            </a:r>
          </a:p>
          <a:p>
            <a:r>
              <a:rPr lang="en-US" dirty="0"/>
              <a:t> + (1-</a:t>
            </a:r>
            <a:r>
              <a:rPr lang="en-US" sz="1800" dirty="0">
                <a:sym typeface="Symbol" panose="05050102010706020507" pitchFamily="18" charset="2"/>
              </a:rPr>
              <a:t>)</a:t>
            </a:r>
            <a:r>
              <a:rPr lang="en-US" sz="1800" dirty="0"/>
              <a:t>*</a:t>
            </a:r>
            <a:r>
              <a:rPr lang="en-US" dirty="0"/>
              <a:t>V</a:t>
            </a:r>
            <a:r>
              <a:rPr lang="en-US" baseline="-25000" dirty="0"/>
              <a:t>P</a:t>
            </a:r>
            <a:r>
              <a:rPr lang="en-US" dirty="0"/>
              <a:t>(x</a:t>
            </a:r>
            <a:r>
              <a:rPr lang="en-US" baseline="-25000" dirty="0"/>
              <a:t>1</a:t>
            </a:r>
            <a:r>
              <a:rPr lang="en-US" dirty="0"/>
              <a:t>, x</a:t>
            </a:r>
            <a:r>
              <a:rPr lang="en-US" baseline="-25000" dirty="0"/>
              <a:t>2</a:t>
            </a:r>
            <a:r>
              <a:rPr lang="en-US" dirty="0"/>
              <a:t>) </a:t>
            </a:r>
          </a:p>
          <a:p>
            <a:r>
              <a:rPr lang="en-US" dirty="0"/>
              <a:t>with linear approximation between diagonal and PC border</a:t>
            </a:r>
          </a:p>
          <a:p>
            <a:r>
              <a:rPr lang="en-US" dirty="0"/>
              <a:t>   </a:t>
            </a:r>
          </a:p>
          <a:p>
            <a:r>
              <a:rPr lang="en-US" dirty="0"/>
              <a:t>For </a:t>
            </a:r>
            <a:r>
              <a:rPr lang="en-US" sz="1800" b="1" dirty="0">
                <a:solidFill>
                  <a:srgbClr val="0070C0"/>
                </a:solidFill>
                <a:sym typeface="Symbol" panose="05050102010706020507" pitchFamily="18" charset="2"/>
              </a:rPr>
              <a:t> = 0.6 </a:t>
            </a:r>
            <a:r>
              <a:rPr lang="en-US" sz="1800" dirty="0">
                <a:sym typeface="Symbol" panose="05050102010706020507" pitchFamily="18" charset="2"/>
              </a:rPr>
              <a:t>orange bigger </a:t>
            </a:r>
          </a:p>
          <a:p>
            <a:r>
              <a:rPr lang="en-US" dirty="0">
                <a:sym typeface="Symbol" panose="05050102010706020507" pitchFamily="18" charset="2"/>
              </a:rPr>
              <a:t>For </a:t>
            </a:r>
            <a:r>
              <a:rPr lang="en-US" sz="1800" b="1" dirty="0">
                <a:solidFill>
                  <a:srgbClr val="FF0000"/>
                </a:solidFill>
                <a:sym typeface="Symbol" panose="05050102010706020507" pitchFamily="18" charset="2"/>
              </a:rPr>
              <a:t> = 0.8 </a:t>
            </a:r>
            <a:r>
              <a:rPr lang="en-US" sz="1800" dirty="0">
                <a:sym typeface="Symbol" panose="05050102010706020507" pitchFamily="18" charset="2"/>
              </a:rPr>
              <a:t>violet biggest</a:t>
            </a:r>
          </a:p>
          <a:p>
            <a:r>
              <a:rPr lang="en-US" dirty="0">
                <a:sym typeface="Symbol" panose="05050102010706020507" pitchFamily="18" charset="2"/>
              </a:rPr>
              <a:t>Means </a:t>
            </a:r>
            <a:r>
              <a:rPr lang="en-US" b="1" dirty="0">
                <a:sym typeface="Symbol" panose="05050102010706020507" pitchFamily="18" charset="2"/>
              </a:rPr>
              <a:t>bigger influence of conjunction</a:t>
            </a:r>
          </a:p>
          <a:p>
            <a:endParaRPr lang="en-US" sz="1800" dirty="0">
              <a:sym typeface="Symbol" panose="05050102010706020507" pitchFamily="18" charset="2"/>
            </a:endParaRPr>
          </a:p>
          <a:p>
            <a:r>
              <a:rPr lang="en-US" dirty="0">
                <a:sym typeface="Symbol" panose="05050102010706020507" pitchFamily="18" charset="2"/>
              </a:rPr>
              <a:t>For small z  (especially for </a:t>
            </a:r>
            <a:r>
              <a:rPr lang="en-US" sz="1800" dirty="0">
                <a:sym typeface="Symbol" panose="05050102010706020507" pitchFamily="18" charset="2"/>
              </a:rPr>
              <a:t> = 0.8</a:t>
            </a:r>
            <a:r>
              <a:rPr lang="en-US" dirty="0">
                <a:sym typeface="Symbol" panose="05050102010706020507" pitchFamily="18" charset="2"/>
              </a:rPr>
              <a:t>) contour line </a:t>
            </a:r>
            <a:r>
              <a:rPr lang="en-US" dirty="0" err="1">
                <a:sym typeface="Symbol" panose="05050102010706020507" pitchFamily="18" charset="2"/>
              </a:rPr>
              <a:t>C</a:t>
            </a:r>
            <a:r>
              <a:rPr lang="en-US" baseline="-25000" dirty="0" err="1">
                <a:sym typeface="Symbol" panose="05050102010706020507" pitchFamily="18" charset="2"/>
              </a:rPr>
              <a:t>z</a:t>
            </a:r>
            <a:r>
              <a:rPr lang="en-US" dirty="0">
                <a:sym typeface="Symbol" panose="05050102010706020507" pitchFamily="18" charset="2"/>
              </a:rPr>
              <a:t> shows AND-like behavior</a:t>
            </a:r>
          </a:p>
        </p:txBody>
      </p:sp>
      <p:sp>
        <p:nvSpPr>
          <p:cNvPr id="5" name="Date Placeholder 4">
            <a:extLst>
              <a:ext uri="{FF2B5EF4-FFF2-40B4-BE49-F238E27FC236}">
                <a16:creationId xmlns:a16="http://schemas.microsoft.com/office/drawing/2014/main" id="{722E33AA-9677-49A3-9083-32D80F57497B}"/>
              </a:ext>
            </a:extLst>
          </p:cNvPr>
          <p:cNvSpPr>
            <a:spLocks noGrp="1"/>
          </p:cNvSpPr>
          <p:nvPr>
            <p:ph type="dt" sz="half" idx="10"/>
          </p:nvPr>
        </p:nvSpPr>
        <p:spPr>
          <a:xfrm>
            <a:off x="628650" y="6486369"/>
            <a:ext cx="2057400" cy="369332"/>
          </a:xfrm>
        </p:spPr>
        <p:txBody>
          <a:bodyPr/>
          <a:lstStyle/>
          <a:p>
            <a:r>
              <a:rPr lang="en-US"/>
              <a:t>NDBI021 User Preferences Lecture 2</a:t>
            </a:r>
            <a:endParaRPr lang="en-US" dirty="0"/>
          </a:p>
        </p:txBody>
      </p:sp>
      <p:sp>
        <p:nvSpPr>
          <p:cNvPr id="6" name="Footer Placeholder 5">
            <a:extLst>
              <a:ext uri="{FF2B5EF4-FFF2-40B4-BE49-F238E27FC236}">
                <a16:creationId xmlns:a16="http://schemas.microsoft.com/office/drawing/2014/main" id="{978F003F-FAEB-46B6-BB8B-C478405C4DD8}"/>
              </a:ext>
            </a:extLst>
          </p:cNvPr>
          <p:cNvSpPr>
            <a:spLocks noGrp="1"/>
          </p:cNvSpPr>
          <p:nvPr>
            <p:ph type="ftr" sz="quarter" idx="11"/>
          </p:nvPr>
        </p:nvSpPr>
        <p:spPr>
          <a:xfrm>
            <a:off x="3028950" y="6604870"/>
            <a:ext cx="3086100" cy="259219"/>
          </a:xfrm>
        </p:spPr>
        <p:txBody>
          <a:bodyPr/>
          <a:lstStyle/>
          <a:p>
            <a:r>
              <a:rPr lang="en-US"/>
              <a:t>Aggregation+</a:t>
            </a:r>
            <a:endParaRPr lang="en-US" dirty="0"/>
          </a:p>
        </p:txBody>
      </p:sp>
      <p:sp>
        <p:nvSpPr>
          <p:cNvPr id="14" name="Slide Number Placeholder 13">
            <a:extLst>
              <a:ext uri="{FF2B5EF4-FFF2-40B4-BE49-F238E27FC236}">
                <a16:creationId xmlns:a16="http://schemas.microsoft.com/office/drawing/2014/main" id="{A26B5005-17FC-4061-8C53-0B214FA94CC5}"/>
              </a:ext>
            </a:extLst>
          </p:cNvPr>
          <p:cNvSpPr>
            <a:spLocks noGrp="1"/>
          </p:cNvSpPr>
          <p:nvPr>
            <p:ph type="sldNum" sz="quarter" idx="12"/>
          </p:nvPr>
        </p:nvSpPr>
        <p:spPr/>
        <p:txBody>
          <a:bodyPr/>
          <a:lstStyle/>
          <a:p>
            <a:fld id="{105CACD4-D05D-443A-96A5-56D488532F2E}" type="slidenum">
              <a:rPr lang="en-US" smtClean="0"/>
              <a:pPr/>
              <a:t>37</a:t>
            </a:fld>
            <a:endParaRPr lang="en-US"/>
          </a:p>
        </p:txBody>
      </p:sp>
      <p:sp>
        <p:nvSpPr>
          <p:cNvPr id="8" name="Oval 7">
            <a:extLst>
              <a:ext uri="{FF2B5EF4-FFF2-40B4-BE49-F238E27FC236}">
                <a16:creationId xmlns:a16="http://schemas.microsoft.com/office/drawing/2014/main" id="{FC15C677-1C67-49E0-9992-20D3C0C9AB02}"/>
              </a:ext>
            </a:extLst>
          </p:cNvPr>
          <p:cNvSpPr/>
          <p:nvPr/>
        </p:nvSpPr>
        <p:spPr>
          <a:xfrm>
            <a:off x="8923150" y="16778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nvGrpSpPr>
          <p:cNvPr id="38" name="Group 37">
            <a:extLst>
              <a:ext uri="{FF2B5EF4-FFF2-40B4-BE49-F238E27FC236}">
                <a16:creationId xmlns:a16="http://schemas.microsoft.com/office/drawing/2014/main" id="{AFF298A8-6826-414B-BB61-EE810E66FA5C}"/>
              </a:ext>
            </a:extLst>
          </p:cNvPr>
          <p:cNvGrpSpPr/>
          <p:nvPr/>
        </p:nvGrpSpPr>
        <p:grpSpPr>
          <a:xfrm>
            <a:off x="3375167" y="1135310"/>
            <a:ext cx="5604887" cy="5179025"/>
            <a:chOff x="2829882" y="959141"/>
            <a:chExt cx="5604887" cy="5179025"/>
          </a:xfrm>
        </p:grpSpPr>
        <p:sp>
          <p:nvSpPr>
            <p:cNvPr id="10" name="Oval 9">
              <a:extLst>
                <a:ext uri="{FF2B5EF4-FFF2-40B4-BE49-F238E27FC236}">
                  <a16:creationId xmlns:a16="http://schemas.microsoft.com/office/drawing/2014/main" id="{CDB983A2-8ACA-40F7-846D-79A52FB7E38C}"/>
                </a:ext>
              </a:extLst>
            </p:cNvPr>
            <p:cNvSpPr/>
            <p:nvPr/>
          </p:nvSpPr>
          <p:spPr>
            <a:xfrm>
              <a:off x="5696583" y="128491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1" name="Oval 10">
              <a:extLst>
                <a:ext uri="{FF2B5EF4-FFF2-40B4-BE49-F238E27FC236}">
                  <a16:creationId xmlns:a16="http://schemas.microsoft.com/office/drawing/2014/main" id="{390BB0C2-9752-47C7-93EF-B2CD6C69278A}"/>
                </a:ext>
              </a:extLst>
            </p:cNvPr>
            <p:cNvSpPr/>
            <p:nvPr/>
          </p:nvSpPr>
          <p:spPr>
            <a:xfrm>
              <a:off x="3492341" y="128491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2" name="Oval 11">
              <a:extLst>
                <a:ext uri="{FF2B5EF4-FFF2-40B4-BE49-F238E27FC236}">
                  <a16:creationId xmlns:a16="http://schemas.microsoft.com/office/drawing/2014/main" id="{AE4EE0F7-747C-4BF5-AE8E-E92C5F08DFED}"/>
                </a:ext>
              </a:extLst>
            </p:cNvPr>
            <p:cNvSpPr/>
            <p:nvPr/>
          </p:nvSpPr>
          <p:spPr>
            <a:xfrm>
              <a:off x="3446622" y="185844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3" name="Oval 12">
              <a:extLst>
                <a:ext uri="{FF2B5EF4-FFF2-40B4-BE49-F238E27FC236}">
                  <a16:creationId xmlns:a16="http://schemas.microsoft.com/office/drawing/2014/main" id="{B944691B-DF27-43BF-83E4-C6FE1BC8E65B}"/>
                </a:ext>
              </a:extLst>
            </p:cNvPr>
            <p:cNvSpPr/>
            <p:nvPr/>
          </p:nvSpPr>
          <p:spPr>
            <a:xfrm>
              <a:off x="3469481" y="240912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5" name="Oval 14">
              <a:extLst>
                <a:ext uri="{FF2B5EF4-FFF2-40B4-BE49-F238E27FC236}">
                  <a16:creationId xmlns:a16="http://schemas.microsoft.com/office/drawing/2014/main" id="{D663E735-26DD-4092-98D6-69209FE17293}"/>
                </a:ext>
              </a:extLst>
            </p:cNvPr>
            <p:cNvSpPr/>
            <p:nvPr/>
          </p:nvSpPr>
          <p:spPr>
            <a:xfrm>
              <a:off x="3446621" y="295979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6" name="Oval 15">
              <a:extLst>
                <a:ext uri="{FF2B5EF4-FFF2-40B4-BE49-F238E27FC236}">
                  <a16:creationId xmlns:a16="http://schemas.microsoft.com/office/drawing/2014/main" id="{742622D1-7128-45C7-AE1F-6D5DFC254194}"/>
                </a:ext>
              </a:extLst>
            </p:cNvPr>
            <p:cNvSpPr/>
            <p:nvPr/>
          </p:nvSpPr>
          <p:spPr>
            <a:xfrm>
              <a:off x="3446620" y="353332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7" name="Oval 16">
              <a:extLst>
                <a:ext uri="{FF2B5EF4-FFF2-40B4-BE49-F238E27FC236}">
                  <a16:creationId xmlns:a16="http://schemas.microsoft.com/office/drawing/2014/main" id="{E8326F46-8496-46AD-9AF4-529312CC02D6}"/>
                </a:ext>
              </a:extLst>
            </p:cNvPr>
            <p:cNvSpPr/>
            <p:nvPr/>
          </p:nvSpPr>
          <p:spPr>
            <a:xfrm>
              <a:off x="3446620" y="408400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8" name="Oval 17">
              <a:extLst>
                <a:ext uri="{FF2B5EF4-FFF2-40B4-BE49-F238E27FC236}">
                  <a16:creationId xmlns:a16="http://schemas.microsoft.com/office/drawing/2014/main" id="{9DFEAB43-A0F5-4EA2-BB58-01CB6632EDC4}"/>
                </a:ext>
              </a:extLst>
            </p:cNvPr>
            <p:cNvSpPr/>
            <p:nvPr/>
          </p:nvSpPr>
          <p:spPr>
            <a:xfrm>
              <a:off x="3473185" y="464746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9" name="Oval 18">
              <a:extLst>
                <a:ext uri="{FF2B5EF4-FFF2-40B4-BE49-F238E27FC236}">
                  <a16:creationId xmlns:a16="http://schemas.microsoft.com/office/drawing/2014/main" id="{8C79B3AD-3DA0-4DA8-A16A-F28422C11D0E}"/>
                </a:ext>
              </a:extLst>
            </p:cNvPr>
            <p:cNvSpPr/>
            <p:nvPr/>
          </p:nvSpPr>
          <p:spPr>
            <a:xfrm>
              <a:off x="3466194" y="519414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0" name="Oval 19">
              <a:extLst>
                <a:ext uri="{FF2B5EF4-FFF2-40B4-BE49-F238E27FC236}">
                  <a16:creationId xmlns:a16="http://schemas.microsoft.com/office/drawing/2014/main" id="{2919A577-6BF2-4E45-A741-F5E3B329E2C1}"/>
                </a:ext>
              </a:extLst>
            </p:cNvPr>
            <p:cNvSpPr/>
            <p:nvPr/>
          </p:nvSpPr>
          <p:spPr>
            <a:xfrm>
              <a:off x="3996099" y="572405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1" name="Oval 20">
              <a:extLst>
                <a:ext uri="{FF2B5EF4-FFF2-40B4-BE49-F238E27FC236}">
                  <a16:creationId xmlns:a16="http://schemas.microsoft.com/office/drawing/2014/main" id="{644FFE25-7270-4623-A5ED-73D0407050D3}"/>
                </a:ext>
              </a:extLst>
            </p:cNvPr>
            <p:cNvSpPr/>
            <p:nvPr/>
          </p:nvSpPr>
          <p:spPr>
            <a:xfrm>
              <a:off x="4542782" y="574222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2" name="Oval 21">
              <a:extLst>
                <a:ext uri="{FF2B5EF4-FFF2-40B4-BE49-F238E27FC236}">
                  <a16:creationId xmlns:a16="http://schemas.microsoft.com/office/drawing/2014/main" id="{6F236CE3-50C7-4722-A81B-37A9E975E8BF}"/>
                </a:ext>
              </a:extLst>
            </p:cNvPr>
            <p:cNvSpPr/>
            <p:nvPr/>
          </p:nvSpPr>
          <p:spPr>
            <a:xfrm>
              <a:off x="5106243" y="575201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3" name="Oval 22">
              <a:extLst>
                <a:ext uri="{FF2B5EF4-FFF2-40B4-BE49-F238E27FC236}">
                  <a16:creationId xmlns:a16="http://schemas.microsoft.com/office/drawing/2014/main" id="{F90885CF-B3F4-438D-94FA-7AB22775AC6F}"/>
                </a:ext>
              </a:extLst>
            </p:cNvPr>
            <p:cNvSpPr/>
            <p:nvPr/>
          </p:nvSpPr>
          <p:spPr>
            <a:xfrm>
              <a:off x="5661315" y="575341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4" name="Oval 23">
              <a:extLst>
                <a:ext uri="{FF2B5EF4-FFF2-40B4-BE49-F238E27FC236}">
                  <a16:creationId xmlns:a16="http://schemas.microsoft.com/office/drawing/2014/main" id="{9E4A3D85-79B6-4FDC-8551-7FB1924241A0}"/>
                </a:ext>
              </a:extLst>
            </p:cNvPr>
            <p:cNvSpPr/>
            <p:nvPr/>
          </p:nvSpPr>
          <p:spPr>
            <a:xfrm>
              <a:off x="6224776" y="572964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5" name="Oval 24">
              <a:extLst>
                <a:ext uri="{FF2B5EF4-FFF2-40B4-BE49-F238E27FC236}">
                  <a16:creationId xmlns:a16="http://schemas.microsoft.com/office/drawing/2014/main" id="{E00B65C6-7BCA-41EF-9890-75BA4E4C7B1F}"/>
                </a:ext>
              </a:extLst>
            </p:cNvPr>
            <p:cNvSpPr/>
            <p:nvPr/>
          </p:nvSpPr>
          <p:spPr>
            <a:xfrm>
              <a:off x="6788237" y="574782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6" name="Oval 25">
              <a:extLst>
                <a:ext uri="{FF2B5EF4-FFF2-40B4-BE49-F238E27FC236}">
                  <a16:creationId xmlns:a16="http://schemas.microsoft.com/office/drawing/2014/main" id="{4F35035D-6E13-478A-994D-5414300BD8C3}"/>
                </a:ext>
              </a:extLst>
            </p:cNvPr>
            <p:cNvSpPr/>
            <p:nvPr/>
          </p:nvSpPr>
          <p:spPr>
            <a:xfrm>
              <a:off x="7360087" y="574083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7" name="Oval 26">
              <a:extLst>
                <a:ext uri="{FF2B5EF4-FFF2-40B4-BE49-F238E27FC236}">
                  <a16:creationId xmlns:a16="http://schemas.microsoft.com/office/drawing/2014/main" id="{7D755BDF-2D8C-4E2D-936E-36143731DB6B}"/>
                </a:ext>
              </a:extLst>
            </p:cNvPr>
            <p:cNvSpPr/>
            <p:nvPr/>
          </p:nvSpPr>
          <p:spPr>
            <a:xfrm>
              <a:off x="7948715" y="572545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8" name="Oval 27">
              <a:extLst>
                <a:ext uri="{FF2B5EF4-FFF2-40B4-BE49-F238E27FC236}">
                  <a16:creationId xmlns:a16="http://schemas.microsoft.com/office/drawing/2014/main" id="{75C8E735-6631-45FF-ACC0-AC6C9D23E443}"/>
                </a:ext>
              </a:extLst>
            </p:cNvPr>
            <p:cNvSpPr/>
            <p:nvPr/>
          </p:nvSpPr>
          <p:spPr>
            <a:xfrm>
              <a:off x="7941724" y="347859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 name="Rectangle 1">
              <a:extLst>
                <a:ext uri="{FF2B5EF4-FFF2-40B4-BE49-F238E27FC236}">
                  <a16:creationId xmlns:a16="http://schemas.microsoft.com/office/drawing/2014/main" id="{19C6FF81-0039-4106-AC21-31B4DB364BB0}"/>
                </a:ext>
              </a:extLst>
            </p:cNvPr>
            <p:cNvSpPr/>
            <p:nvPr/>
          </p:nvSpPr>
          <p:spPr>
            <a:xfrm>
              <a:off x="3489053" y="1284913"/>
              <a:ext cx="4459662" cy="4462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DFD3FC1-5052-4D0C-8136-619BF788EA5D}"/>
                </a:ext>
              </a:extLst>
            </p:cNvPr>
            <p:cNvSpPr/>
            <p:nvPr/>
          </p:nvSpPr>
          <p:spPr>
            <a:xfrm>
              <a:off x="7114321" y="211542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0" name="Oval 29">
              <a:extLst>
                <a:ext uri="{FF2B5EF4-FFF2-40B4-BE49-F238E27FC236}">
                  <a16:creationId xmlns:a16="http://schemas.microsoft.com/office/drawing/2014/main" id="{91391337-95D3-462A-BEC6-2087B05C120A}"/>
                </a:ext>
              </a:extLst>
            </p:cNvPr>
            <p:cNvSpPr/>
            <p:nvPr/>
          </p:nvSpPr>
          <p:spPr>
            <a:xfrm>
              <a:off x="6461377" y="278794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1" name="Oval 30">
              <a:extLst>
                <a:ext uri="{FF2B5EF4-FFF2-40B4-BE49-F238E27FC236}">
                  <a16:creationId xmlns:a16="http://schemas.microsoft.com/office/drawing/2014/main" id="{60B126DC-39DE-4A84-81ED-38C7D7B80A7D}"/>
                </a:ext>
              </a:extLst>
            </p:cNvPr>
            <p:cNvSpPr/>
            <p:nvPr/>
          </p:nvSpPr>
          <p:spPr>
            <a:xfrm>
              <a:off x="5925879" y="330946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2" name="Oval 31">
              <a:extLst>
                <a:ext uri="{FF2B5EF4-FFF2-40B4-BE49-F238E27FC236}">
                  <a16:creationId xmlns:a16="http://schemas.microsoft.com/office/drawing/2014/main" id="{AAFEB964-E610-4759-BEEA-E977EAB65D84}"/>
                </a:ext>
              </a:extLst>
            </p:cNvPr>
            <p:cNvSpPr/>
            <p:nvPr/>
          </p:nvSpPr>
          <p:spPr>
            <a:xfrm>
              <a:off x="5499438" y="373869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3" name="Oval 32">
              <a:extLst>
                <a:ext uri="{FF2B5EF4-FFF2-40B4-BE49-F238E27FC236}">
                  <a16:creationId xmlns:a16="http://schemas.microsoft.com/office/drawing/2014/main" id="{64C70C37-37BD-4AE4-A9C0-2076026F20DC}"/>
                </a:ext>
              </a:extLst>
            </p:cNvPr>
            <p:cNvSpPr/>
            <p:nvPr/>
          </p:nvSpPr>
          <p:spPr>
            <a:xfrm>
              <a:off x="5081386" y="415954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4" name="Oval 33">
              <a:extLst>
                <a:ext uri="{FF2B5EF4-FFF2-40B4-BE49-F238E27FC236}">
                  <a16:creationId xmlns:a16="http://schemas.microsoft.com/office/drawing/2014/main" id="{FC62C9A8-7904-4269-9830-1A6183215D9F}"/>
                </a:ext>
              </a:extLst>
            </p:cNvPr>
            <p:cNvSpPr/>
            <p:nvPr/>
          </p:nvSpPr>
          <p:spPr>
            <a:xfrm>
              <a:off x="4730446" y="451328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5" name="Oval 34">
              <a:extLst>
                <a:ext uri="{FF2B5EF4-FFF2-40B4-BE49-F238E27FC236}">
                  <a16:creationId xmlns:a16="http://schemas.microsoft.com/office/drawing/2014/main" id="{14745FEB-7B81-4F15-A8B1-3E42F78F4375}"/>
                </a:ext>
              </a:extLst>
            </p:cNvPr>
            <p:cNvSpPr/>
            <p:nvPr/>
          </p:nvSpPr>
          <p:spPr>
            <a:xfrm>
              <a:off x="4362728" y="487540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6" name="Oval 35">
              <a:extLst>
                <a:ext uri="{FF2B5EF4-FFF2-40B4-BE49-F238E27FC236}">
                  <a16:creationId xmlns:a16="http://schemas.microsoft.com/office/drawing/2014/main" id="{00C60A1C-7D74-4887-B831-A3103E028195}"/>
                </a:ext>
              </a:extLst>
            </p:cNvPr>
            <p:cNvSpPr/>
            <p:nvPr/>
          </p:nvSpPr>
          <p:spPr>
            <a:xfrm>
              <a:off x="4062122" y="517041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Oval 36">
              <a:extLst>
                <a:ext uri="{FF2B5EF4-FFF2-40B4-BE49-F238E27FC236}">
                  <a16:creationId xmlns:a16="http://schemas.microsoft.com/office/drawing/2014/main" id="{7FCE6042-FC50-4246-BB96-D8ED283B18B0}"/>
                </a:ext>
              </a:extLst>
            </p:cNvPr>
            <p:cNvSpPr/>
            <p:nvPr/>
          </p:nvSpPr>
          <p:spPr>
            <a:xfrm>
              <a:off x="3769905" y="547382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7" name="Straight Connector 6">
              <a:extLst>
                <a:ext uri="{FF2B5EF4-FFF2-40B4-BE49-F238E27FC236}">
                  <a16:creationId xmlns:a16="http://schemas.microsoft.com/office/drawing/2014/main" id="{C46AB2C9-0181-4157-886C-EA1DE84D88C8}"/>
                </a:ext>
              </a:extLst>
            </p:cNvPr>
            <p:cNvCxnSpPr/>
            <p:nvPr/>
          </p:nvCxnSpPr>
          <p:spPr>
            <a:xfrm flipV="1">
              <a:off x="3489053" y="1330632"/>
              <a:ext cx="4452671" cy="4417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DBD78A4-0075-4465-97F5-73A9DA241352}"/>
                </a:ext>
              </a:extLst>
            </p:cNvPr>
            <p:cNvSpPr/>
            <p:nvPr/>
          </p:nvSpPr>
          <p:spPr>
            <a:xfrm>
              <a:off x="6811096" y="1256460"/>
              <a:ext cx="45719" cy="4571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0" name="Oval 39">
              <a:extLst>
                <a:ext uri="{FF2B5EF4-FFF2-40B4-BE49-F238E27FC236}">
                  <a16:creationId xmlns:a16="http://schemas.microsoft.com/office/drawing/2014/main" id="{99788734-1634-4F4E-85E1-AC975E096F6E}"/>
                </a:ext>
              </a:extLst>
            </p:cNvPr>
            <p:cNvSpPr/>
            <p:nvPr/>
          </p:nvSpPr>
          <p:spPr>
            <a:xfrm>
              <a:off x="5713535" y="1257858"/>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1" name="Oval 40">
              <a:extLst>
                <a:ext uri="{FF2B5EF4-FFF2-40B4-BE49-F238E27FC236}">
                  <a16:creationId xmlns:a16="http://schemas.microsoft.com/office/drawing/2014/main" id="{9FA27141-A629-4946-8091-B010E09D5231}"/>
                </a:ext>
              </a:extLst>
            </p:cNvPr>
            <p:cNvSpPr/>
            <p:nvPr/>
          </p:nvSpPr>
          <p:spPr>
            <a:xfrm>
              <a:off x="4582418" y="1267645"/>
              <a:ext cx="45719" cy="4571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2" name="Oval 41">
              <a:extLst>
                <a:ext uri="{FF2B5EF4-FFF2-40B4-BE49-F238E27FC236}">
                  <a16:creationId xmlns:a16="http://schemas.microsoft.com/office/drawing/2014/main" id="{8ABF9620-A5BC-42E9-8062-B5F89F608385}"/>
                </a:ext>
              </a:extLst>
            </p:cNvPr>
            <p:cNvSpPr/>
            <p:nvPr/>
          </p:nvSpPr>
          <p:spPr>
            <a:xfrm>
              <a:off x="3484857" y="1269043"/>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3" name="Oval 42">
              <a:extLst>
                <a:ext uri="{FF2B5EF4-FFF2-40B4-BE49-F238E27FC236}">
                  <a16:creationId xmlns:a16="http://schemas.microsoft.com/office/drawing/2014/main" id="{F689581E-6F54-4096-82CD-5A41D8EA5AFF}"/>
                </a:ext>
              </a:extLst>
            </p:cNvPr>
            <p:cNvSpPr/>
            <p:nvPr/>
          </p:nvSpPr>
          <p:spPr>
            <a:xfrm>
              <a:off x="3452699" y="2042229"/>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4" name="Oval 43">
              <a:extLst>
                <a:ext uri="{FF2B5EF4-FFF2-40B4-BE49-F238E27FC236}">
                  <a16:creationId xmlns:a16="http://schemas.microsoft.com/office/drawing/2014/main" id="{211CADF7-4A3D-4D99-823D-1914FCD6E6A5}"/>
                </a:ext>
              </a:extLst>
            </p:cNvPr>
            <p:cNvSpPr/>
            <p:nvPr/>
          </p:nvSpPr>
          <p:spPr>
            <a:xfrm>
              <a:off x="3470875" y="2765081"/>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5" name="Oval 44">
              <a:extLst>
                <a:ext uri="{FF2B5EF4-FFF2-40B4-BE49-F238E27FC236}">
                  <a16:creationId xmlns:a16="http://schemas.microsoft.com/office/drawing/2014/main" id="{01964091-64D1-40EB-8DAA-20D2B385BD23}"/>
                </a:ext>
              </a:extLst>
            </p:cNvPr>
            <p:cNvSpPr/>
            <p:nvPr/>
          </p:nvSpPr>
          <p:spPr>
            <a:xfrm>
              <a:off x="3430328" y="3504711"/>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7" name="Oval 46">
              <a:extLst>
                <a:ext uri="{FF2B5EF4-FFF2-40B4-BE49-F238E27FC236}">
                  <a16:creationId xmlns:a16="http://schemas.microsoft.com/office/drawing/2014/main" id="{9317B463-077E-4537-87A2-4E90D220F900}"/>
                </a:ext>
              </a:extLst>
            </p:cNvPr>
            <p:cNvSpPr/>
            <p:nvPr/>
          </p:nvSpPr>
          <p:spPr>
            <a:xfrm>
              <a:off x="3465282" y="4294675"/>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8" name="Oval 47">
              <a:extLst>
                <a:ext uri="{FF2B5EF4-FFF2-40B4-BE49-F238E27FC236}">
                  <a16:creationId xmlns:a16="http://schemas.microsoft.com/office/drawing/2014/main" id="{7CD6F605-8CC1-46F5-ADBC-B73A8086C243}"/>
                </a:ext>
              </a:extLst>
            </p:cNvPr>
            <p:cNvSpPr/>
            <p:nvPr/>
          </p:nvSpPr>
          <p:spPr>
            <a:xfrm>
              <a:off x="3475069" y="5000749"/>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9" name="Oval 48">
              <a:extLst>
                <a:ext uri="{FF2B5EF4-FFF2-40B4-BE49-F238E27FC236}">
                  <a16:creationId xmlns:a16="http://schemas.microsoft.com/office/drawing/2014/main" id="{3DAE3C55-01C4-4FA5-91FB-94BC5D5AD090}"/>
                </a:ext>
              </a:extLst>
            </p:cNvPr>
            <p:cNvSpPr/>
            <p:nvPr/>
          </p:nvSpPr>
          <p:spPr>
            <a:xfrm>
              <a:off x="4273422" y="5748768"/>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0" name="Oval 49">
              <a:extLst>
                <a:ext uri="{FF2B5EF4-FFF2-40B4-BE49-F238E27FC236}">
                  <a16:creationId xmlns:a16="http://schemas.microsoft.com/office/drawing/2014/main" id="{BE2E8DD8-F26A-445D-B3F4-5BF04FE61414}"/>
                </a:ext>
              </a:extLst>
            </p:cNvPr>
            <p:cNvSpPr/>
            <p:nvPr/>
          </p:nvSpPr>
          <p:spPr>
            <a:xfrm>
              <a:off x="4425822" y="5733388"/>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2" name="Oval 51">
              <a:extLst>
                <a:ext uri="{FF2B5EF4-FFF2-40B4-BE49-F238E27FC236}">
                  <a16:creationId xmlns:a16="http://schemas.microsoft.com/office/drawing/2014/main" id="{9A93C068-07B5-4420-88C0-1BC3EEF8A6CC}"/>
                </a:ext>
              </a:extLst>
            </p:cNvPr>
            <p:cNvSpPr/>
            <p:nvPr/>
          </p:nvSpPr>
          <p:spPr>
            <a:xfrm>
              <a:off x="4947338" y="5743175"/>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3" name="Oval 52">
              <a:extLst>
                <a:ext uri="{FF2B5EF4-FFF2-40B4-BE49-F238E27FC236}">
                  <a16:creationId xmlns:a16="http://schemas.microsoft.com/office/drawing/2014/main" id="{DF4D6850-32F6-401F-A35A-A11BB459DE53}"/>
                </a:ext>
              </a:extLst>
            </p:cNvPr>
            <p:cNvSpPr/>
            <p:nvPr/>
          </p:nvSpPr>
          <p:spPr>
            <a:xfrm>
              <a:off x="5670190" y="5778129"/>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4" name="Oval 53">
              <a:extLst>
                <a:ext uri="{FF2B5EF4-FFF2-40B4-BE49-F238E27FC236}">
                  <a16:creationId xmlns:a16="http://schemas.microsoft.com/office/drawing/2014/main" id="{93167E79-99F1-43DB-8ADF-DD7C5F6C2036}"/>
                </a:ext>
              </a:extLst>
            </p:cNvPr>
            <p:cNvSpPr/>
            <p:nvPr/>
          </p:nvSpPr>
          <p:spPr>
            <a:xfrm>
              <a:off x="6451765" y="5729193"/>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5" name="Oval 54">
              <a:extLst>
                <a:ext uri="{FF2B5EF4-FFF2-40B4-BE49-F238E27FC236}">
                  <a16:creationId xmlns:a16="http://schemas.microsoft.com/office/drawing/2014/main" id="{0EC906D0-A4F2-47C9-8E3D-7F5D857773B6}"/>
                </a:ext>
              </a:extLst>
            </p:cNvPr>
            <p:cNvSpPr/>
            <p:nvPr/>
          </p:nvSpPr>
          <p:spPr>
            <a:xfrm>
              <a:off x="7157839" y="5738980"/>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6" name="Oval 55">
              <a:extLst>
                <a:ext uri="{FF2B5EF4-FFF2-40B4-BE49-F238E27FC236}">
                  <a16:creationId xmlns:a16="http://schemas.microsoft.com/office/drawing/2014/main" id="{D951B469-1FCA-41F0-9B4A-A84354291042}"/>
                </a:ext>
              </a:extLst>
            </p:cNvPr>
            <p:cNvSpPr/>
            <p:nvPr/>
          </p:nvSpPr>
          <p:spPr>
            <a:xfrm>
              <a:off x="7972970" y="5757156"/>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7" name="Oval 56">
              <a:extLst>
                <a:ext uri="{FF2B5EF4-FFF2-40B4-BE49-F238E27FC236}">
                  <a16:creationId xmlns:a16="http://schemas.microsoft.com/office/drawing/2014/main" id="{A581ABC2-F404-485E-8FD3-100A6A61FF99}"/>
                </a:ext>
              </a:extLst>
            </p:cNvPr>
            <p:cNvSpPr/>
            <p:nvPr/>
          </p:nvSpPr>
          <p:spPr>
            <a:xfrm>
              <a:off x="7932423" y="4592483"/>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8" name="Oval 57">
              <a:extLst>
                <a:ext uri="{FF2B5EF4-FFF2-40B4-BE49-F238E27FC236}">
                  <a16:creationId xmlns:a16="http://schemas.microsoft.com/office/drawing/2014/main" id="{3296C6C9-2480-499F-9D5D-0A4E4A279180}"/>
                </a:ext>
              </a:extLst>
            </p:cNvPr>
            <p:cNvSpPr/>
            <p:nvPr/>
          </p:nvSpPr>
          <p:spPr>
            <a:xfrm>
              <a:off x="7975766" y="3486533"/>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59" name="Oval 58">
              <a:extLst>
                <a:ext uri="{FF2B5EF4-FFF2-40B4-BE49-F238E27FC236}">
                  <a16:creationId xmlns:a16="http://schemas.microsoft.com/office/drawing/2014/main" id="{D1062699-43EC-41A6-8905-7856E3B3C605}"/>
                </a:ext>
              </a:extLst>
            </p:cNvPr>
            <p:cNvSpPr/>
            <p:nvPr/>
          </p:nvSpPr>
          <p:spPr>
            <a:xfrm>
              <a:off x="7943608" y="2363805"/>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1" name="Oval 60">
              <a:extLst>
                <a:ext uri="{FF2B5EF4-FFF2-40B4-BE49-F238E27FC236}">
                  <a16:creationId xmlns:a16="http://schemas.microsoft.com/office/drawing/2014/main" id="{3FD397D7-177E-47BC-B690-89DD31B1F96E}"/>
                </a:ext>
              </a:extLst>
            </p:cNvPr>
            <p:cNvSpPr/>
            <p:nvPr/>
          </p:nvSpPr>
          <p:spPr>
            <a:xfrm>
              <a:off x="7416499" y="1836696"/>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2" name="Oval 61">
              <a:extLst>
                <a:ext uri="{FF2B5EF4-FFF2-40B4-BE49-F238E27FC236}">
                  <a16:creationId xmlns:a16="http://schemas.microsoft.com/office/drawing/2014/main" id="{58426064-8AC5-451B-96CB-5C4B98424D5E}"/>
                </a:ext>
              </a:extLst>
            </p:cNvPr>
            <p:cNvSpPr/>
            <p:nvPr/>
          </p:nvSpPr>
          <p:spPr>
            <a:xfrm>
              <a:off x="6906168" y="2316267"/>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3" name="Oval 62">
              <a:extLst>
                <a:ext uri="{FF2B5EF4-FFF2-40B4-BE49-F238E27FC236}">
                  <a16:creationId xmlns:a16="http://schemas.microsoft.com/office/drawing/2014/main" id="{9580D095-81E4-4C8D-A80E-B519E64F31C1}"/>
                </a:ext>
              </a:extLst>
            </p:cNvPr>
            <p:cNvSpPr/>
            <p:nvPr/>
          </p:nvSpPr>
          <p:spPr>
            <a:xfrm>
              <a:off x="6253224" y="2946840"/>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4" name="Oval 63">
              <a:extLst>
                <a:ext uri="{FF2B5EF4-FFF2-40B4-BE49-F238E27FC236}">
                  <a16:creationId xmlns:a16="http://schemas.microsoft.com/office/drawing/2014/main" id="{21121698-8E09-4F4D-AB25-0CEBB7F738BB}"/>
                </a:ext>
              </a:extLst>
            </p:cNvPr>
            <p:cNvSpPr/>
            <p:nvPr/>
          </p:nvSpPr>
          <p:spPr>
            <a:xfrm>
              <a:off x="5768060" y="3451578"/>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5" name="Oval 64">
              <a:extLst>
                <a:ext uri="{FF2B5EF4-FFF2-40B4-BE49-F238E27FC236}">
                  <a16:creationId xmlns:a16="http://schemas.microsoft.com/office/drawing/2014/main" id="{58839868-A842-49BB-A799-1E976F5AFD46}"/>
                </a:ext>
              </a:extLst>
            </p:cNvPr>
            <p:cNvSpPr/>
            <p:nvPr/>
          </p:nvSpPr>
          <p:spPr>
            <a:xfrm>
              <a:off x="5291285" y="3956316"/>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6" name="Oval 65">
              <a:extLst>
                <a:ext uri="{FF2B5EF4-FFF2-40B4-BE49-F238E27FC236}">
                  <a16:creationId xmlns:a16="http://schemas.microsoft.com/office/drawing/2014/main" id="{EBBEC197-A3ED-40E6-9A38-6F40B5C750AB}"/>
                </a:ext>
              </a:extLst>
            </p:cNvPr>
            <p:cNvSpPr/>
            <p:nvPr/>
          </p:nvSpPr>
          <p:spPr>
            <a:xfrm>
              <a:off x="4806121" y="4393942"/>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7" name="Oval 66">
              <a:extLst>
                <a:ext uri="{FF2B5EF4-FFF2-40B4-BE49-F238E27FC236}">
                  <a16:creationId xmlns:a16="http://schemas.microsoft.com/office/drawing/2014/main" id="{A4279AF0-E6AD-49B1-8677-650B738C57D6}"/>
                </a:ext>
              </a:extLst>
            </p:cNvPr>
            <p:cNvSpPr/>
            <p:nvPr/>
          </p:nvSpPr>
          <p:spPr>
            <a:xfrm>
              <a:off x="4388069" y="4789623"/>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8" name="Oval 67">
              <a:extLst>
                <a:ext uri="{FF2B5EF4-FFF2-40B4-BE49-F238E27FC236}">
                  <a16:creationId xmlns:a16="http://schemas.microsoft.com/office/drawing/2014/main" id="{157AC49C-4AF1-46F3-A5CB-F64398577928}"/>
                </a:ext>
              </a:extLst>
            </p:cNvPr>
            <p:cNvSpPr/>
            <p:nvPr/>
          </p:nvSpPr>
          <p:spPr>
            <a:xfrm>
              <a:off x="3944850" y="5235638"/>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9" name="Oval 68">
              <a:extLst>
                <a:ext uri="{FF2B5EF4-FFF2-40B4-BE49-F238E27FC236}">
                  <a16:creationId xmlns:a16="http://schemas.microsoft.com/office/drawing/2014/main" id="{3DF74D71-E48D-4887-9296-1CD17CFF51DA}"/>
                </a:ext>
              </a:extLst>
            </p:cNvPr>
            <p:cNvSpPr/>
            <p:nvPr/>
          </p:nvSpPr>
          <p:spPr>
            <a:xfrm>
              <a:off x="3702967" y="5522262"/>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70" name="Straight Connector 69">
              <a:extLst>
                <a:ext uri="{FF2B5EF4-FFF2-40B4-BE49-F238E27FC236}">
                  <a16:creationId xmlns:a16="http://schemas.microsoft.com/office/drawing/2014/main" id="{9A783ED1-9F8E-4AB0-AE88-DE9019E5D92E}"/>
                </a:ext>
              </a:extLst>
            </p:cNvPr>
            <p:cNvCxnSpPr>
              <a:stCxn id="40" idx="2"/>
              <a:endCxn id="29" idx="6"/>
            </p:cNvCxnSpPr>
            <p:nvPr/>
          </p:nvCxnSpPr>
          <p:spPr>
            <a:xfrm>
              <a:off x="5713535" y="1280718"/>
              <a:ext cx="1439810" cy="8737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5433E14-AE04-42CD-8536-077D47679E4B}"/>
                </a:ext>
              </a:extLst>
            </p:cNvPr>
            <p:cNvCxnSpPr>
              <a:cxnSpLocks/>
              <a:stCxn id="29" idx="3"/>
              <a:endCxn id="58" idx="1"/>
            </p:cNvCxnSpPr>
            <p:nvPr/>
          </p:nvCxnSpPr>
          <p:spPr>
            <a:xfrm>
              <a:off x="7121016" y="2154450"/>
              <a:ext cx="861445" cy="13387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8B49AC-F2B8-4593-9A8D-ACDC853DD8B4}"/>
                </a:ext>
              </a:extLst>
            </p:cNvPr>
            <p:cNvCxnSpPr>
              <a:stCxn id="42" idx="2"/>
              <a:endCxn id="30" idx="6"/>
            </p:cNvCxnSpPr>
            <p:nvPr/>
          </p:nvCxnSpPr>
          <p:spPr>
            <a:xfrm>
              <a:off x="3484857" y="1291903"/>
              <a:ext cx="3022239" cy="1518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1643F5D-8C23-46AB-A2AE-2553A1954AAB}"/>
                </a:ext>
              </a:extLst>
            </p:cNvPr>
            <p:cNvCxnSpPr>
              <a:cxnSpLocks/>
              <a:stCxn id="30" idx="0"/>
              <a:endCxn id="56" idx="1"/>
            </p:cNvCxnSpPr>
            <p:nvPr/>
          </p:nvCxnSpPr>
          <p:spPr>
            <a:xfrm>
              <a:off x="6484237" y="2787944"/>
              <a:ext cx="1495428" cy="29759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214B49E-4874-4840-921C-0D278F03D19F}"/>
                </a:ext>
              </a:extLst>
            </p:cNvPr>
            <p:cNvCxnSpPr>
              <a:cxnSpLocks/>
              <a:stCxn id="12" idx="7"/>
              <a:endCxn id="31" idx="4"/>
            </p:cNvCxnSpPr>
            <p:nvPr/>
          </p:nvCxnSpPr>
          <p:spPr>
            <a:xfrm>
              <a:off x="3485646" y="1865142"/>
              <a:ext cx="2463093" cy="14900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66A3704-BD37-4B2D-9178-94E7BB3BF3C9}"/>
                </a:ext>
              </a:extLst>
            </p:cNvPr>
            <p:cNvCxnSpPr>
              <a:cxnSpLocks/>
              <a:stCxn id="31" idx="7"/>
              <a:endCxn id="26" idx="7"/>
            </p:cNvCxnSpPr>
            <p:nvPr/>
          </p:nvCxnSpPr>
          <p:spPr>
            <a:xfrm>
              <a:off x="5964903" y="3316155"/>
              <a:ext cx="1434208" cy="24313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3EA4E2-AD1C-49B7-8443-30D138ECC9E1}"/>
                </a:ext>
              </a:extLst>
            </p:cNvPr>
            <p:cNvCxnSpPr>
              <a:cxnSpLocks/>
              <a:endCxn id="32" idx="7"/>
            </p:cNvCxnSpPr>
            <p:nvPr/>
          </p:nvCxnSpPr>
          <p:spPr>
            <a:xfrm>
              <a:off x="3484071" y="2428851"/>
              <a:ext cx="2054391" cy="13165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ABD1D5C-6734-414A-8EF7-34E47EB505A0}"/>
                </a:ext>
              </a:extLst>
            </p:cNvPr>
            <p:cNvCxnSpPr>
              <a:cxnSpLocks/>
              <a:stCxn id="32" idx="0"/>
            </p:cNvCxnSpPr>
            <p:nvPr/>
          </p:nvCxnSpPr>
          <p:spPr>
            <a:xfrm>
              <a:off x="5522298" y="3738697"/>
              <a:ext cx="1334517" cy="20310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68FB844-08F4-4767-8AC4-93A83F0016E6}"/>
                </a:ext>
              </a:extLst>
            </p:cNvPr>
            <p:cNvCxnSpPr>
              <a:cxnSpLocks/>
              <a:endCxn id="33" idx="6"/>
            </p:cNvCxnSpPr>
            <p:nvPr/>
          </p:nvCxnSpPr>
          <p:spPr>
            <a:xfrm>
              <a:off x="3483762" y="2990549"/>
              <a:ext cx="1643343" cy="11918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68F2A2-EA82-4F1D-9523-78659E7EF62E}"/>
                </a:ext>
              </a:extLst>
            </p:cNvPr>
            <p:cNvCxnSpPr>
              <a:cxnSpLocks/>
              <a:stCxn id="33" idx="0"/>
            </p:cNvCxnSpPr>
            <p:nvPr/>
          </p:nvCxnSpPr>
          <p:spPr>
            <a:xfrm>
              <a:off x="5104246" y="4159545"/>
              <a:ext cx="1179135" cy="15780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F1A11E1-4967-4FC5-8F4B-E56C32AD3FE4}"/>
                </a:ext>
              </a:extLst>
            </p:cNvPr>
            <p:cNvCxnSpPr>
              <a:cxnSpLocks/>
              <a:stCxn id="34" idx="0"/>
            </p:cNvCxnSpPr>
            <p:nvPr/>
          </p:nvCxnSpPr>
          <p:spPr>
            <a:xfrm>
              <a:off x="4753306" y="4513281"/>
              <a:ext cx="958380" cy="1240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25BBB62-1A4B-45A1-9047-469E33AFF04B}"/>
                </a:ext>
              </a:extLst>
            </p:cNvPr>
            <p:cNvCxnSpPr>
              <a:cxnSpLocks/>
              <a:stCxn id="16" idx="4"/>
              <a:endCxn id="34" idx="0"/>
            </p:cNvCxnSpPr>
            <p:nvPr/>
          </p:nvCxnSpPr>
          <p:spPr>
            <a:xfrm>
              <a:off x="3469480" y="3579048"/>
              <a:ext cx="1283826" cy="9342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55F679B-2F64-4AEC-9813-7B2FCD5F0A0A}"/>
                </a:ext>
              </a:extLst>
            </p:cNvPr>
            <p:cNvCxnSpPr>
              <a:cxnSpLocks/>
              <a:endCxn id="35" idx="5"/>
            </p:cNvCxnSpPr>
            <p:nvPr/>
          </p:nvCxnSpPr>
          <p:spPr>
            <a:xfrm>
              <a:off x="3483762" y="4101159"/>
              <a:ext cx="917990" cy="8132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5B77C07-D87D-4B31-9B70-454071E913C0}"/>
                </a:ext>
              </a:extLst>
            </p:cNvPr>
            <p:cNvCxnSpPr>
              <a:cxnSpLocks/>
              <a:stCxn id="35" idx="6"/>
              <a:endCxn id="22" idx="7"/>
            </p:cNvCxnSpPr>
            <p:nvPr/>
          </p:nvCxnSpPr>
          <p:spPr>
            <a:xfrm>
              <a:off x="4408447" y="4898266"/>
              <a:ext cx="736820" cy="8604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0787D41-3394-4CDE-B338-68AD4B912081}"/>
                </a:ext>
              </a:extLst>
            </p:cNvPr>
            <p:cNvCxnSpPr>
              <a:cxnSpLocks/>
              <a:stCxn id="36" idx="2"/>
              <a:endCxn id="21" idx="6"/>
            </p:cNvCxnSpPr>
            <p:nvPr/>
          </p:nvCxnSpPr>
          <p:spPr>
            <a:xfrm>
              <a:off x="4062122" y="5193279"/>
              <a:ext cx="526379" cy="5718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902ED5F-CA64-434C-B847-C4406F3736ED}"/>
                </a:ext>
              </a:extLst>
            </p:cNvPr>
            <p:cNvCxnSpPr>
              <a:cxnSpLocks/>
              <a:endCxn id="36" idx="2"/>
            </p:cNvCxnSpPr>
            <p:nvPr/>
          </p:nvCxnSpPr>
          <p:spPr>
            <a:xfrm>
              <a:off x="3486746" y="4654732"/>
              <a:ext cx="575376" cy="5385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96CEF94-55D0-4156-989A-328ACB889D21}"/>
                </a:ext>
              </a:extLst>
            </p:cNvPr>
            <p:cNvCxnSpPr>
              <a:cxnSpLocks/>
              <a:endCxn id="37" idx="0"/>
            </p:cNvCxnSpPr>
            <p:nvPr/>
          </p:nvCxnSpPr>
          <p:spPr>
            <a:xfrm>
              <a:off x="3499330" y="5215888"/>
              <a:ext cx="293435" cy="257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AB4B19F-F801-4AB1-8CC2-241A08447BE9}"/>
                </a:ext>
              </a:extLst>
            </p:cNvPr>
            <p:cNvCxnSpPr>
              <a:cxnSpLocks/>
              <a:stCxn id="37" idx="0"/>
              <a:endCxn id="20" idx="5"/>
            </p:cNvCxnSpPr>
            <p:nvPr/>
          </p:nvCxnSpPr>
          <p:spPr>
            <a:xfrm>
              <a:off x="3792765" y="5473821"/>
              <a:ext cx="242358" cy="289256"/>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8230094-E366-4E46-8A23-63CBF7871A42}"/>
                </a:ext>
              </a:extLst>
            </p:cNvPr>
            <p:cNvCxnSpPr>
              <a:stCxn id="39" idx="6"/>
              <a:endCxn id="61" idx="7"/>
            </p:cNvCxnSpPr>
            <p:nvPr/>
          </p:nvCxnSpPr>
          <p:spPr>
            <a:xfrm>
              <a:off x="6856815" y="1279320"/>
              <a:ext cx="598708" cy="5640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CFB4E62-AAB1-4E27-9B1D-D808C851F446}"/>
                </a:ext>
              </a:extLst>
            </p:cNvPr>
            <p:cNvCxnSpPr>
              <a:cxnSpLocks/>
              <a:stCxn id="61" idx="1"/>
              <a:endCxn id="59" idx="5"/>
            </p:cNvCxnSpPr>
            <p:nvPr/>
          </p:nvCxnSpPr>
          <p:spPr>
            <a:xfrm>
              <a:off x="7423194" y="1843391"/>
              <a:ext cx="559438" cy="5594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7148A5D-1A47-458E-9655-91E0758D6B2A}"/>
                </a:ext>
              </a:extLst>
            </p:cNvPr>
            <p:cNvCxnSpPr>
              <a:cxnSpLocks/>
              <a:stCxn id="62" idx="0"/>
              <a:endCxn id="58" idx="3"/>
            </p:cNvCxnSpPr>
            <p:nvPr/>
          </p:nvCxnSpPr>
          <p:spPr>
            <a:xfrm>
              <a:off x="6929028" y="2316267"/>
              <a:ext cx="1053433" cy="12092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09B3ACC-D05F-489A-8FA9-D915EB94D9B5}"/>
                </a:ext>
              </a:extLst>
            </p:cNvPr>
            <p:cNvCxnSpPr>
              <a:cxnSpLocks/>
              <a:stCxn id="40" idx="4"/>
              <a:endCxn id="62" idx="6"/>
            </p:cNvCxnSpPr>
            <p:nvPr/>
          </p:nvCxnSpPr>
          <p:spPr>
            <a:xfrm>
              <a:off x="5736395" y="1303577"/>
              <a:ext cx="1215492" cy="10355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75D3EB9-85FE-4D48-BA55-63CD52ACA16B}"/>
                </a:ext>
              </a:extLst>
            </p:cNvPr>
            <p:cNvCxnSpPr>
              <a:cxnSpLocks/>
              <a:stCxn id="41" idx="3"/>
              <a:endCxn id="63" idx="5"/>
            </p:cNvCxnSpPr>
            <p:nvPr/>
          </p:nvCxnSpPr>
          <p:spPr>
            <a:xfrm>
              <a:off x="4589113" y="1306669"/>
              <a:ext cx="1703135" cy="167919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A36D78E-35D0-4A0C-8450-2F99C1ADDC47}"/>
                </a:ext>
              </a:extLst>
            </p:cNvPr>
            <p:cNvCxnSpPr>
              <a:cxnSpLocks/>
              <a:stCxn id="63" idx="6"/>
              <a:endCxn id="57" idx="7"/>
            </p:cNvCxnSpPr>
            <p:nvPr/>
          </p:nvCxnSpPr>
          <p:spPr>
            <a:xfrm>
              <a:off x="6298943" y="2969700"/>
              <a:ext cx="1672504" cy="16294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DB2C1B8-54E5-431F-8133-0BABA71C1E27}"/>
                </a:ext>
              </a:extLst>
            </p:cNvPr>
            <p:cNvCxnSpPr>
              <a:cxnSpLocks/>
              <a:stCxn id="64" idx="0"/>
              <a:endCxn id="27" idx="1"/>
            </p:cNvCxnSpPr>
            <p:nvPr/>
          </p:nvCxnSpPr>
          <p:spPr>
            <a:xfrm>
              <a:off x="5790920" y="3451578"/>
              <a:ext cx="2164490" cy="22805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EE3CDB1-959F-4900-94BC-D8E0A68C8862}"/>
                </a:ext>
              </a:extLst>
            </p:cNvPr>
            <p:cNvCxnSpPr>
              <a:cxnSpLocks/>
              <a:stCxn id="42" idx="4"/>
              <a:endCxn id="64" idx="5"/>
            </p:cNvCxnSpPr>
            <p:nvPr/>
          </p:nvCxnSpPr>
          <p:spPr>
            <a:xfrm>
              <a:off x="3507717" y="1314762"/>
              <a:ext cx="2299367" cy="21758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26F6CD-FCB7-4FBF-B0A3-87AAA3E023A4}"/>
                </a:ext>
              </a:extLst>
            </p:cNvPr>
            <p:cNvCxnSpPr>
              <a:cxnSpLocks/>
              <a:stCxn id="43" idx="7"/>
              <a:endCxn id="65" idx="6"/>
            </p:cNvCxnSpPr>
            <p:nvPr/>
          </p:nvCxnSpPr>
          <p:spPr>
            <a:xfrm>
              <a:off x="3491723" y="2048924"/>
              <a:ext cx="1845281" cy="193025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C7821AD-BDDF-4CA0-8C0F-C944B13D67B6}"/>
                </a:ext>
              </a:extLst>
            </p:cNvPr>
            <p:cNvCxnSpPr>
              <a:cxnSpLocks/>
              <a:stCxn id="44" idx="7"/>
              <a:endCxn id="66" idx="6"/>
            </p:cNvCxnSpPr>
            <p:nvPr/>
          </p:nvCxnSpPr>
          <p:spPr>
            <a:xfrm>
              <a:off x="3509899" y="2771776"/>
              <a:ext cx="1341941" cy="164502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3D1DE70-81DE-4DEA-86BF-1D87A59F50E6}"/>
                </a:ext>
              </a:extLst>
            </p:cNvPr>
            <p:cNvCxnSpPr>
              <a:cxnSpLocks/>
              <a:stCxn id="16" idx="2"/>
              <a:endCxn id="67" idx="7"/>
            </p:cNvCxnSpPr>
            <p:nvPr/>
          </p:nvCxnSpPr>
          <p:spPr>
            <a:xfrm>
              <a:off x="3446620" y="3556189"/>
              <a:ext cx="980473" cy="124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9C2CFBE-E38B-48DF-A8F1-B8E6A3994829}"/>
                </a:ext>
              </a:extLst>
            </p:cNvPr>
            <p:cNvCxnSpPr>
              <a:cxnSpLocks/>
              <a:stCxn id="47" idx="6"/>
              <a:endCxn id="68" idx="6"/>
            </p:cNvCxnSpPr>
            <p:nvPr/>
          </p:nvCxnSpPr>
          <p:spPr>
            <a:xfrm>
              <a:off x="3511001" y="4317535"/>
              <a:ext cx="479568" cy="9409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B81F666-FD22-4AC7-A281-E2F5641AB448}"/>
                </a:ext>
              </a:extLst>
            </p:cNvPr>
            <p:cNvCxnSpPr>
              <a:cxnSpLocks/>
              <a:stCxn id="48" idx="6"/>
              <a:endCxn id="69" idx="7"/>
            </p:cNvCxnSpPr>
            <p:nvPr/>
          </p:nvCxnSpPr>
          <p:spPr>
            <a:xfrm>
              <a:off x="3520788" y="5023609"/>
              <a:ext cx="221203" cy="50534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700A1B9-57E2-4387-BCB3-3237882D00CE}"/>
                </a:ext>
              </a:extLst>
            </p:cNvPr>
            <p:cNvCxnSpPr>
              <a:cxnSpLocks/>
              <a:endCxn id="55" idx="4"/>
            </p:cNvCxnSpPr>
            <p:nvPr/>
          </p:nvCxnSpPr>
          <p:spPr>
            <a:xfrm>
              <a:off x="5319983" y="3942045"/>
              <a:ext cx="1860716" cy="18426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7BE0C9E-276A-4AA4-AA67-816861AF3457}"/>
                </a:ext>
              </a:extLst>
            </p:cNvPr>
            <p:cNvCxnSpPr>
              <a:cxnSpLocks/>
              <a:stCxn id="66" idx="1"/>
              <a:endCxn id="54" idx="5"/>
            </p:cNvCxnSpPr>
            <p:nvPr/>
          </p:nvCxnSpPr>
          <p:spPr>
            <a:xfrm>
              <a:off x="4812816" y="4400637"/>
              <a:ext cx="1677973" cy="13675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1E7331B-05DE-4F55-AC9B-717D59243C31}"/>
                </a:ext>
              </a:extLst>
            </p:cNvPr>
            <p:cNvCxnSpPr>
              <a:cxnSpLocks/>
              <a:stCxn id="67" idx="1"/>
              <a:endCxn id="53" idx="7"/>
            </p:cNvCxnSpPr>
            <p:nvPr/>
          </p:nvCxnSpPr>
          <p:spPr>
            <a:xfrm>
              <a:off x="4394764" y="4796318"/>
              <a:ext cx="1314450" cy="98850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DBA068E-B342-41A1-980B-658B47AB6F1C}"/>
                </a:ext>
              </a:extLst>
            </p:cNvPr>
            <p:cNvCxnSpPr>
              <a:cxnSpLocks/>
              <a:stCxn id="68" idx="7"/>
              <a:endCxn id="52" idx="7"/>
            </p:cNvCxnSpPr>
            <p:nvPr/>
          </p:nvCxnSpPr>
          <p:spPr>
            <a:xfrm>
              <a:off x="3983874" y="5242333"/>
              <a:ext cx="1002488" cy="5075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3FA3D81-D0FD-4B7A-AFB3-A6EC6C4D93CB}"/>
                </a:ext>
              </a:extLst>
            </p:cNvPr>
            <p:cNvCxnSpPr>
              <a:cxnSpLocks/>
              <a:stCxn id="69" idx="7"/>
              <a:endCxn id="49" idx="6"/>
            </p:cNvCxnSpPr>
            <p:nvPr/>
          </p:nvCxnSpPr>
          <p:spPr>
            <a:xfrm>
              <a:off x="3741991" y="5528957"/>
              <a:ext cx="577150" cy="2426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F769EE-3B54-4229-93DE-0F9AFD0F1A9E}"/>
                </a:ext>
              </a:extLst>
            </p:cNvPr>
            <p:cNvSpPr txBox="1"/>
            <p:nvPr/>
          </p:nvSpPr>
          <p:spPr>
            <a:xfrm>
              <a:off x="7860210" y="1015068"/>
              <a:ext cx="301686" cy="369332"/>
            </a:xfrm>
            <a:prstGeom prst="rect">
              <a:avLst/>
            </a:prstGeom>
            <a:noFill/>
          </p:spPr>
          <p:txBody>
            <a:bodyPr wrap="none" rtlCol="0">
              <a:spAutoFit/>
            </a:bodyPr>
            <a:lstStyle/>
            <a:p>
              <a:r>
                <a:rPr lang="en-US" dirty="0"/>
                <a:t>0</a:t>
              </a:r>
            </a:p>
          </p:txBody>
        </p:sp>
        <p:cxnSp>
          <p:nvCxnSpPr>
            <p:cNvPr id="102" name="Straight Arrow Connector 101">
              <a:extLst>
                <a:ext uri="{FF2B5EF4-FFF2-40B4-BE49-F238E27FC236}">
                  <a16:creationId xmlns:a16="http://schemas.microsoft.com/office/drawing/2014/main" id="{64A3C42C-0CFD-4355-A525-4F92EA04870F}"/>
                </a:ext>
              </a:extLst>
            </p:cNvPr>
            <p:cNvCxnSpPr/>
            <p:nvPr/>
          </p:nvCxnSpPr>
          <p:spPr>
            <a:xfrm>
              <a:off x="7960456" y="5777917"/>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787E1FB-4AB2-4490-826D-542D75A4A454}"/>
                </a:ext>
              </a:extLst>
            </p:cNvPr>
            <p:cNvSpPr txBox="1"/>
            <p:nvPr/>
          </p:nvSpPr>
          <p:spPr>
            <a:xfrm>
              <a:off x="7664045" y="5656597"/>
              <a:ext cx="362600" cy="369332"/>
            </a:xfrm>
            <a:prstGeom prst="rect">
              <a:avLst/>
            </a:prstGeom>
            <a:noFill/>
          </p:spPr>
          <p:txBody>
            <a:bodyPr wrap="none" rtlCol="0">
              <a:spAutoFit/>
            </a:bodyPr>
            <a:lstStyle/>
            <a:p>
              <a:r>
                <a:rPr lang="en-US" dirty="0"/>
                <a:t>x</a:t>
              </a:r>
              <a:r>
                <a:rPr lang="en-US" baseline="-25000" dirty="0"/>
                <a:t>1</a:t>
              </a:r>
            </a:p>
          </p:txBody>
        </p:sp>
        <p:sp>
          <p:nvSpPr>
            <p:cNvPr id="105" name="TextBox 104">
              <a:extLst>
                <a:ext uri="{FF2B5EF4-FFF2-40B4-BE49-F238E27FC236}">
                  <a16:creationId xmlns:a16="http://schemas.microsoft.com/office/drawing/2014/main" id="{5C528CEE-A931-481B-8D7B-48B407828484}"/>
                </a:ext>
              </a:extLst>
            </p:cNvPr>
            <p:cNvSpPr txBox="1"/>
            <p:nvPr/>
          </p:nvSpPr>
          <p:spPr>
            <a:xfrm>
              <a:off x="7909013" y="5553079"/>
              <a:ext cx="301686" cy="369332"/>
            </a:xfrm>
            <a:prstGeom prst="rect">
              <a:avLst/>
            </a:prstGeom>
            <a:noFill/>
          </p:spPr>
          <p:txBody>
            <a:bodyPr wrap="none" rtlCol="0">
              <a:spAutoFit/>
            </a:bodyPr>
            <a:lstStyle/>
            <a:p>
              <a:r>
                <a:rPr lang="en-US" dirty="0"/>
                <a:t>1</a:t>
              </a:r>
            </a:p>
          </p:txBody>
        </p:sp>
        <p:sp>
          <p:nvSpPr>
            <p:cNvPr id="107" name="TextBox 106">
              <a:extLst>
                <a:ext uri="{FF2B5EF4-FFF2-40B4-BE49-F238E27FC236}">
                  <a16:creationId xmlns:a16="http://schemas.microsoft.com/office/drawing/2014/main" id="{B3E8502A-C700-4D87-B962-235A1BC31E1E}"/>
                </a:ext>
              </a:extLst>
            </p:cNvPr>
            <p:cNvSpPr txBox="1"/>
            <p:nvPr/>
          </p:nvSpPr>
          <p:spPr>
            <a:xfrm>
              <a:off x="3170011" y="1206501"/>
              <a:ext cx="362600" cy="369332"/>
            </a:xfrm>
            <a:prstGeom prst="rect">
              <a:avLst/>
            </a:prstGeom>
            <a:noFill/>
          </p:spPr>
          <p:txBody>
            <a:bodyPr wrap="none" rtlCol="0">
              <a:spAutoFit/>
            </a:bodyPr>
            <a:lstStyle/>
            <a:p>
              <a:r>
                <a:rPr lang="en-US" dirty="0"/>
                <a:t>x</a:t>
              </a:r>
              <a:r>
                <a:rPr lang="en-US" baseline="-25000" dirty="0"/>
                <a:t>2</a:t>
              </a:r>
            </a:p>
          </p:txBody>
        </p:sp>
        <p:cxnSp>
          <p:nvCxnSpPr>
            <p:cNvPr id="108" name="Straight Arrow Connector 107">
              <a:extLst>
                <a:ext uri="{FF2B5EF4-FFF2-40B4-BE49-F238E27FC236}">
                  <a16:creationId xmlns:a16="http://schemas.microsoft.com/office/drawing/2014/main" id="{6B38BA17-FD6F-4237-90C2-4443804468DE}"/>
                </a:ext>
              </a:extLst>
            </p:cNvPr>
            <p:cNvCxnSpPr/>
            <p:nvPr/>
          </p:nvCxnSpPr>
          <p:spPr>
            <a:xfrm flipH="1">
              <a:off x="3217150" y="1291851"/>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9A2CD03-D1E8-40C9-8610-FA1D06CF5488}"/>
                </a:ext>
              </a:extLst>
            </p:cNvPr>
            <p:cNvSpPr txBox="1"/>
            <p:nvPr/>
          </p:nvSpPr>
          <p:spPr>
            <a:xfrm>
              <a:off x="3311526" y="1006679"/>
              <a:ext cx="301686" cy="369332"/>
            </a:xfrm>
            <a:prstGeom prst="rect">
              <a:avLst/>
            </a:prstGeom>
            <a:noFill/>
          </p:spPr>
          <p:txBody>
            <a:bodyPr wrap="none" rtlCol="0">
              <a:spAutoFit/>
            </a:bodyPr>
            <a:lstStyle/>
            <a:p>
              <a:r>
                <a:rPr lang="en-US" dirty="0"/>
                <a:t>1</a:t>
              </a:r>
            </a:p>
          </p:txBody>
        </p:sp>
        <p:sp>
          <p:nvSpPr>
            <p:cNvPr id="4" name="TextBox 3">
              <a:extLst>
                <a:ext uri="{FF2B5EF4-FFF2-40B4-BE49-F238E27FC236}">
                  <a16:creationId xmlns:a16="http://schemas.microsoft.com/office/drawing/2014/main" id="{D7A3F1E9-AFD9-4E30-AAE2-E5AFFDEDC7B4}"/>
                </a:ext>
              </a:extLst>
            </p:cNvPr>
            <p:cNvSpPr txBox="1"/>
            <p:nvPr/>
          </p:nvSpPr>
          <p:spPr>
            <a:xfrm>
              <a:off x="6501468" y="973123"/>
              <a:ext cx="699230" cy="369332"/>
            </a:xfrm>
            <a:prstGeom prst="rect">
              <a:avLst/>
            </a:prstGeom>
            <a:noFill/>
          </p:spPr>
          <p:txBody>
            <a:bodyPr wrap="none" rtlCol="0">
              <a:spAutoFit/>
            </a:bodyPr>
            <a:lstStyle/>
            <a:p>
              <a:r>
                <a:rPr lang="en-US" dirty="0">
                  <a:solidFill>
                    <a:srgbClr val="0070C0"/>
                  </a:solidFill>
                </a:rPr>
                <a:t>z=0.1</a:t>
              </a:r>
            </a:p>
          </p:txBody>
        </p:sp>
        <p:sp>
          <p:nvSpPr>
            <p:cNvPr id="111" name="TextBox 110">
              <a:extLst>
                <a:ext uri="{FF2B5EF4-FFF2-40B4-BE49-F238E27FC236}">
                  <a16:creationId xmlns:a16="http://schemas.microsoft.com/office/drawing/2014/main" id="{1AF7A9C1-6C52-4909-8EE3-6D9BE110C822}"/>
                </a:ext>
              </a:extLst>
            </p:cNvPr>
            <p:cNvSpPr txBox="1"/>
            <p:nvPr/>
          </p:nvSpPr>
          <p:spPr>
            <a:xfrm>
              <a:off x="5429074" y="966132"/>
              <a:ext cx="699230" cy="369332"/>
            </a:xfrm>
            <a:prstGeom prst="rect">
              <a:avLst/>
            </a:prstGeom>
            <a:noFill/>
          </p:spPr>
          <p:txBody>
            <a:bodyPr wrap="none" rtlCol="0">
              <a:spAutoFit/>
            </a:bodyPr>
            <a:lstStyle/>
            <a:p>
              <a:r>
                <a:rPr lang="en-US" dirty="0">
                  <a:solidFill>
                    <a:srgbClr val="FF0000"/>
                  </a:solidFill>
                </a:rPr>
                <a:t>z=0.1</a:t>
              </a:r>
            </a:p>
          </p:txBody>
        </p:sp>
        <p:sp>
          <p:nvSpPr>
            <p:cNvPr id="113" name="TextBox 112">
              <a:extLst>
                <a:ext uri="{FF2B5EF4-FFF2-40B4-BE49-F238E27FC236}">
                  <a16:creationId xmlns:a16="http://schemas.microsoft.com/office/drawing/2014/main" id="{15CE2AE6-31D3-4B26-9695-26D249B97D7B}"/>
                </a:ext>
              </a:extLst>
            </p:cNvPr>
            <p:cNvSpPr txBox="1"/>
            <p:nvPr/>
          </p:nvSpPr>
          <p:spPr>
            <a:xfrm>
              <a:off x="4263003" y="982910"/>
              <a:ext cx="699230" cy="369332"/>
            </a:xfrm>
            <a:prstGeom prst="rect">
              <a:avLst/>
            </a:prstGeom>
            <a:noFill/>
          </p:spPr>
          <p:txBody>
            <a:bodyPr wrap="none" rtlCol="0">
              <a:spAutoFit/>
            </a:bodyPr>
            <a:lstStyle/>
            <a:p>
              <a:r>
                <a:rPr lang="en-US" dirty="0">
                  <a:solidFill>
                    <a:srgbClr val="0070C0"/>
                  </a:solidFill>
                </a:rPr>
                <a:t>z=0.3</a:t>
              </a:r>
            </a:p>
          </p:txBody>
        </p:sp>
        <p:sp>
          <p:nvSpPr>
            <p:cNvPr id="114" name="TextBox 113">
              <a:extLst>
                <a:ext uri="{FF2B5EF4-FFF2-40B4-BE49-F238E27FC236}">
                  <a16:creationId xmlns:a16="http://schemas.microsoft.com/office/drawing/2014/main" id="{F1945999-0C92-4A34-B28D-F106B065728F}"/>
                </a:ext>
              </a:extLst>
            </p:cNvPr>
            <p:cNvSpPr txBox="1"/>
            <p:nvPr/>
          </p:nvSpPr>
          <p:spPr>
            <a:xfrm>
              <a:off x="2829882" y="959141"/>
              <a:ext cx="476412" cy="369332"/>
            </a:xfrm>
            <a:prstGeom prst="rect">
              <a:avLst/>
            </a:prstGeom>
            <a:noFill/>
          </p:spPr>
          <p:txBody>
            <a:bodyPr wrap="none" rtlCol="0">
              <a:spAutoFit/>
            </a:bodyPr>
            <a:lstStyle/>
            <a:p>
              <a:r>
                <a:rPr lang="en-US" dirty="0">
                  <a:solidFill>
                    <a:srgbClr val="FF0000"/>
                  </a:solidFill>
                </a:rPr>
                <a:t>0.2</a:t>
              </a:r>
            </a:p>
          </p:txBody>
        </p:sp>
        <p:sp>
          <p:nvSpPr>
            <p:cNvPr id="116" name="TextBox 115">
              <a:extLst>
                <a:ext uri="{FF2B5EF4-FFF2-40B4-BE49-F238E27FC236}">
                  <a16:creationId xmlns:a16="http://schemas.microsoft.com/office/drawing/2014/main" id="{14565F65-4D3E-4822-BE82-09F01C3AC0C0}"/>
                </a:ext>
              </a:extLst>
            </p:cNvPr>
            <p:cNvSpPr txBox="1"/>
            <p:nvPr/>
          </p:nvSpPr>
          <p:spPr>
            <a:xfrm>
              <a:off x="2982282" y="1681993"/>
              <a:ext cx="476412" cy="369332"/>
            </a:xfrm>
            <a:prstGeom prst="rect">
              <a:avLst/>
            </a:prstGeom>
            <a:noFill/>
          </p:spPr>
          <p:txBody>
            <a:bodyPr wrap="none" rtlCol="0">
              <a:spAutoFit/>
            </a:bodyPr>
            <a:lstStyle/>
            <a:p>
              <a:r>
                <a:rPr lang="en-US" dirty="0">
                  <a:solidFill>
                    <a:srgbClr val="FF0000"/>
                  </a:solidFill>
                </a:rPr>
                <a:t>0.3</a:t>
              </a:r>
            </a:p>
          </p:txBody>
        </p:sp>
        <p:sp>
          <p:nvSpPr>
            <p:cNvPr id="117" name="TextBox 116">
              <a:extLst>
                <a:ext uri="{FF2B5EF4-FFF2-40B4-BE49-F238E27FC236}">
                  <a16:creationId xmlns:a16="http://schemas.microsoft.com/office/drawing/2014/main" id="{2D34BA02-FFEC-441B-9AE0-581F0966CB31}"/>
                </a:ext>
              </a:extLst>
            </p:cNvPr>
            <p:cNvSpPr txBox="1"/>
            <p:nvPr/>
          </p:nvSpPr>
          <p:spPr>
            <a:xfrm>
              <a:off x="3008847" y="2253843"/>
              <a:ext cx="476412" cy="369332"/>
            </a:xfrm>
            <a:prstGeom prst="rect">
              <a:avLst/>
            </a:prstGeom>
            <a:noFill/>
          </p:spPr>
          <p:txBody>
            <a:bodyPr wrap="none" rtlCol="0">
              <a:spAutoFit/>
            </a:bodyPr>
            <a:lstStyle/>
            <a:p>
              <a:r>
                <a:rPr lang="en-US" dirty="0">
                  <a:solidFill>
                    <a:srgbClr val="FF0000"/>
                  </a:solidFill>
                </a:rPr>
                <a:t>0.4</a:t>
              </a:r>
            </a:p>
          </p:txBody>
        </p:sp>
        <p:sp>
          <p:nvSpPr>
            <p:cNvPr id="118" name="TextBox 117">
              <a:extLst>
                <a:ext uri="{FF2B5EF4-FFF2-40B4-BE49-F238E27FC236}">
                  <a16:creationId xmlns:a16="http://schemas.microsoft.com/office/drawing/2014/main" id="{6B280327-41E0-4401-AD9D-228BC240C0D1}"/>
                </a:ext>
              </a:extLst>
            </p:cNvPr>
            <p:cNvSpPr txBox="1"/>
            <p:nvPr/>
          </p:nvSpPr>
          <p:spPr>
            <a:xfrm>
              <a:off x="3001856" y="2808915"/>
              <a:ext cx="476412" cy="369332"/>
            </a:xfrm>
            <a:prstGeom prst="rect">
              <a:avLst/>
            </a:prstGeom>
            <a:noFill/>
          </p:spPr>
          <p:txBody>
            <a:bodyPr wrap="none" rtlCol="0">
              <a:spAutoFit/>
            </a:bodyPr>
            <a:lstStyle/>
            <a:p>
              <a:r>
                <a:rPr lang="en-US" dirty="0">
                  <a:solidFill>
                    <a:srgbClr val="FF0000"/>
                  </a:solidFill>
                </a:rPr>
                <a:t>0.5</a:t>
              </a:r>
            </a:p>
          </p:txBody>
        </p:sp>
        <p:sp>
          <p:nvSpPr>
            <p:cNvPr id="120" name="TextBox 119">
              <a:extLst>
                <a:ext uri="{FF2B5EF4-FFF2-40B4-BE49-F238E27FC236}">
                  <a16:creationId xmlns:a16="http://schemas.microsoft.com/office/drawing/2014/main" id="{BCC16391-3A59-451A-BD8F-8C41096F6A63}"/>
                </a:ext>
              </a:extLst>
            </p:cNvPr>
            <p:cNvSpPr txBox="1"/>
            <p:nvPr/>
          </p:nvSpPr>
          <p:spPr>
            <a:xfrm>
              <a:off x="2994865" y="3355598"/>
              <a:ext cx="476412" cy="369332"/>
            </a:xfrm>
            <a:prstGeom prst="rect">
              <a:avLst/>
            </a:prstGeom>
            <a:noFill/>
          </p:spPr>
          <p:txBody>
            <a:bodyPr wrap="none" rtlCol="0">
              <a:spAutoFit/>
            </a:bodyPr>
            <a:lstStyle/>
            <a:p>
              <a:r>
                <a:rPr lang="en-US" dirty="0">
                  <a:solidFill>
                    <a:srgbClr val="FF0000"/>
                  </a:solidFill>
                </a:rPr>
                <a:t>0.6</a:t>
              </a:r>
            </a:p>
          </p:txBody>
        </p:sp>
        <p:sp>
          <p:nvSpPr>
            <p:cNvPr id="121" name="TextBox 120">
              <a:extLst>
                <a:ext uri="{FF2B5EF4-FFF2-40B4-BE49-F238E27FC236}">
                  <a16:creationId xmlns:a16="http://schemas.microsoft.com/office/drawing/2014/main" id="{729AFE25-652E-41D7-BDA2-838F6DE88233}"/>
                </a:ext>
              </a:extLst>
            </p:cNvPr>
            <p:cNvSpPr txBox="1"/>
            <p:nvPr/>
          </p:nvSpPr>
          <p:spPr>
            <a:xfrm>
              <a:off x="3004652" y="3927448"/>
              <a:ext cx="476412" cy="369332"/>
            </a:xfrm>
            <a:prstGeom prst="rect">
              <a:avLst/>
            </a:prstGeom>
            <a:noFill/>
          </p:spPr>
          <p:txBody>
            <a:bodyPr wrap="none" rtlCol="0">
              <a:spAutoFit/>
            </a:bodyPr>
            <a:lstStyle/>
            <a:p>
              <a:r>
                <a:rPr lang="en-US" dirty="0">
                  <a:solidFill>
                    <a:srgbClr val="FF0000"/>
                  </a:solidFill>
                </a:rPr>
                <a:t>0.7</a:t>
              </a:r>
            </a:p>
          </p:txBody>
        </p:sp>
        <p:sp>
          <p:nvSpPr>
            <p:cNvPr id="122" name="TextBox 121">
              <a:extLst>
                <a:ext uri="{FF2B5EF4-FFF2-40B4-BE49-F238E27FC236}">
                  <a16:creationId xmlns:a16="http://schemas.microsoft.com/office/drawing/2014/main" id="{92808959-26B5-4598-8F05-2D4C9A06CA05}"/>
                </a:ext>
              </a:extLst>
            </p:cNvPr>
            <p:cNvSpPr txBox="1"/>
            <p:nvPr/>
          </p:nvSpPr>
          <p:spPr>
            <a:xfrm>
              <a:off x="3006050" y="4474131"/>
              <a:ext cx="476412" cy="369332"/>
            </a:xfrm>
            <a:prstGeom prst="rect">
              <a:avLst/>
            </a:prstGeom>
            <a:noFill/>
          </p:spPr>
          <p:txBody>
            <a:bodyPr wrap="none" rtlCol="0">
              <a:spAutoFit/>
            </a:bodyPr>
            <a:lstStyle/>
            <a:p>
              <a:r>
                <a:rPr lang="en-US" dirty="0">
                  <a:solidFill>
                    <a:srgbClr val="FF0000"/>
                  </a:solidFill>
                </a:rPr>
                <a:t>0.8</a:t>
              </a:r>
            </a:p>
          </p:txBody>
        </p:sp>
        <p:sp>
          <p:nvSpPr>
            <p:cNvPr id="123" name="TextBox 122">
              <a:extLst>
                <a:ext uri="{FF2B5EF4-FFF2-40B4-BE49-F238E27FC236}">
                  <a16:creationId xmlns:a16="http://schemas.microsoft.com/office/drawing/2014/main" id="{7B1B6238-13F3-4BA7-A38C-68AF7913B9A2}"/>
                </a:ext>
              </a:extLst>
            </p:cNvPr>
            <p:cNvSpPr txBox="1"/>
            <p:nvPr/>
          </p:nvSpPr>
          <p:spPr>
            <a:xfrm>
              <a:off x="3007448" y="5037592"/>
              <a:ext cx="476412" cy="369332"/>
            </a:xfrm>
            <a:prstGeom prst="rect">
              <a:avLst/>
            </a:prstGeom>
            <a:noFill/>
          </p:spPr>
          <p:txBody>
            <a:bodyPr wrap="none" rtlCol="0">
              <a:spAutoFit/>
            </a:bodyPr>
            <a:lstStyle/>
            <a:p>
              <a:r>
                <a:rPr lang="en-US" dirty="0">
                  <a:solidFill>
                    <a:srgbClr val="FF0000"/>
                  </a:solidFill>
                </a:rPr>
                <a:t>0.9</a:t>
              </a:r>
            </a:p>
          </p:txBody>
        </p:sp>
        <p:sp>
          <p:nvSpPr>
            <p:cNvPr id="126" name="TextBox 125">
              <a:extLst>
                <a:ext uri="{FF2B5EF4-FFF2-40B4-BE49-F238E27FC236}">
                  <a16:creationId xmlns:a16="http://schemas.microsoft.com/office/drawing/2014/main" id="{4941AF32-2816-4EA2-8FE1-76EDFC3C0A59}"/>
                </a:ext>
              </a:extLst>
            </p:cNvPr>
            <p:cNvSpPr txBox="1"/>
            <p:nvPr/>
          </p:nvSpPr>
          <p:spPr>
            <a:xfrm>
              <a:off x="7954163" y="2190926"/>
              <a:ext cx="476412" cy="369332"/>
            </a:xfrm>
            <a:prstGeom prst="rect">
              <a:avLst/>
            </a:prstGeom>
            <a:noFill/>
          </p:spPr>
          <p:txBody>
            <a:bodyPr wrap="none" rtlCol="0">
              <a:spAutoFit/>
            </a:bodyPr>
            <a:lstStyle/>
            <a:p>
              <a:r>
                <a:rPr lang="en-US" dirty="0">
                  <a:solidFill>
                    <a:srgbClr val="0070C0"/>
                  </a:solidFill>
                </a:rPr>
                <a:t>0.1</a:t>
              </a:r>
            </a:p>
          </p:txBody>
        </p:sp>
        <p:sp>
          <p:nvSpPr>
            <p:cNvPr id="127" name="TextBox 126">
              <a:extLst>
                <a:ext uri="{FF2B5EF4-FFF2-40B4-BE49-F238E27FC236}">
                  <a16:creationId xmlns:a16="http://schemas.microsoft.com/office/drawing/2014/main" id="{9F638DB2-7522-40D9-8707-56251B51211A}"/>
                </a:ext>
              </a:extLst>
            </p:cNvPr>
            <p:cNvSpPr txBox="1"/>
            <p:nvPr/>
          </p:nvSpPr>
          <p:spPr>
            <a:xfrm>
              <a:off x="7955561" y="3291283"/>
              <a:ext cx="476412" cy="369332"/>
            </a:xfrm>
            <a:prstGeom prst="rect">
              <a:avLst/>
            </a:prstGeom>
            <a:noFill/>
          </p:spPr>
          <p:txBody>
            <a:bodyPr wrap="none" rtlCol="0">
              <a:spAutoFit/>
            </a:bodyPr>
            <a:lstStyle/>
            <a:p>
              <a:r>
                <a:rPr lang="en-US" dirty="0">
                  <a:solidFill>
                    <a:srgbClr val="0070C0"/>
                  </a:solidFill>
                </a:rPr>
                <a:t>0.2</a:t>
              </a:r>
            </a:p>
          </p:txBody>
        </p:sp>
        <p:sp>
          <p:nvSpPr>
            <p:cNvPr id="129" name="TextBox 128">
              <a:extLst>
                <a:ext uri="{FF2B5EF4-FFF2-40B4-BE49-F238E27FC236}">
                  <a16:creationId xmlns:a16="http://schemas.microsoft.com/office/drawing/2014/main" id="{A217429E-2C13-47BF-B793-48D2F2CAA4DE}"/>
                </a:ext>
              </a:extLst>
            </p:cNvPr>
            <p:cNvSpPr txBox="1"/>
            <p:nvPr/>
          </p:nvSpPr>
          <p:spPr>
            <a:xfrm>
              <a:off x="7948570" y="4416807"/>
              <a:ext cx="476412" cy="369332"/>
            </a:xfrm>
            <a:prstGeom prst="rect">
              <a:avLst/>
            </a:prstGeom>
            <a:noFill/>
          </p:spPr>
          <p:txBody>
            <a:bodyPr wrap="none" rtlCol="0">
              <a:spAutoFit/>
            </a:bodyPr>
            <a:lstStyle/>
            <a:p>
              <a:r>
                <a:rPr lang="en-US" dirty="0">
                  <a:solidFill>
                    <a:srgbClr val="0070C0"/>
                  </a:solidFill>
                </a:rPr>
                <a:t>0.3</a:t>
              </a:r>
            </a:p>
          </p:txBody>
        </p:sp>
        <p:sp>
          <p:nvSpPr>
            <p:cNvPr id="130" name="TextBox 129">
              <a:extLst>
                <a:ext uri="{FF2B5EF4-FFF2-40B4-BE49-F238E27FC236}">
                  <a16:creationId xmlns:a16="http://schemas.microsoft.com/office/drawing/2014/main" id="{F33880C3-0BC4-4916-85E1-44981184961A}"/>
                </a:ext>
              </a:extLst>
            </p:cNvPr>
            <p:cNvSpPr txBox="1"/>
            <p:nvPr/>
          </p:nvSpPr>
          <p:spPr>
            <a:xfrm>
              <a:off x="7958357" y="5768834"/>
              <a:ext cx="476412" cy="369332"/>
            </a:xfrm>
            <a:prstGeom prst="rect">
              <a:avLst/>
            </a:prstGeom>
            <a:noFill/>
          </p:spPr>
          <p:txBody>
            <a:bodyPr wrap="none" rtlCol="0">
              <a:spAutoFit/>
            </a:bodyPr>
            <a:lstStyle/>
            <a:p>
              <a:r>
                <a:rPr lang="en-US" dirty="0">
                  <a:solidFill>
                    <a:srgbClr val="0070C0"/>
                  </a:solidFill>
                </a:rPr>
                <a:t>0.4</a:t>
              </a:r>
            </a:p>
          </p:txBody>
        </p:sp>
        <p:sp>
          <p:nvSpPr>
            <p:cNvPr id="132" name="TextBox 131">
              <a:extLst>
                <a:ext uri="{FF2B5EF4-FFF2-40B4-BE49-F238E27FC236}">
                  <a16:creationId xmlns:a16="http://schemas.microsoft.com/office/drawing/2014/main" id="{939C23AD-8683-470B-9BD3-2B9C4C8DF8E6}"/>
                </a:ext>
              </a:extLst>
            </p:cNvPr>
            <p:cNvSpPr txBox="1"/>
            <p:nvPr/>
          </p:nvSpPr>
          <p:spPr>
            <a:xfrm>
              <a:off x="4050481" y="5761843"/>
              <a:ext cx="476412" cy="369332"/>
            </a:xfrm>
            <a:prstGeom prst="rect">
              <a:avLst/>
            </a:prstGeom>
            <a:noFill/>
          </p:spPr>
          <p:txBody>
            <a:bodyPr wrap="none" rtlCol="0">
              <a:spAutoFit/>
            </a:bodyPr>
            <a:lstStyle/>
            <a:p>
              <a:r>
                <a:rPr lang="en-US" dirty="0">
                  <a:solidFill>
                    <a:srgbClr val="0070C0"/>
                  </a:solidFill>
                </a:rPr>
                <a:t>0.9</a:t>
              </a:r>
            </a:p>
          </p:txBody>
        </p:sp>
        <p:sp>
          <p:nvSpPr>
            <p:cNvPr id="133" name="TextBox 132">
              <a:extLst>
                <a:ext uri="{FF2B5EF4-FFF2-40B4-BE49-F238E27FC236}">
                  <a16:creationId xmlns:a16="http://schemas.microsoft.com/office/drawing/2014/main" id="{8A26810C-27DD-41D4-A070-6DB219DEF751}"/>
                </a:ext>
              </a:extLst>
            </p:cNvPr>
            <p:cNvSpPr txBox="1"/>
            <p:nvPr/>
          </p:nvSpPr>
          <p:spPr>
            <a:xfrm>
              <a:off x="4739777" y="5746463"/>
              <a:ext cx="476412" cy="369332"/>
            </a:xfrm>
            <a:prstGeom prst="rect">
              <a:avLst/>
            </a:prstGeom>
            <a:noFill/>
          </p:spPr>
          <p:txBody>
            <a:bodyPr wrap="none" rtlCol="0">
              <a:spAutoFit/>
            </a:bodyPr>
            <a:lstStyle/>
            <a:p>
              <a:r>
                <a:rPr lang="en-US" dirty="0">
                  <a:solidFill>
                    <a:srgbClr val="0070C0"/>
                  </a:solidFill>
                </a:rPr>
                <a:t>0.8</a:t>
              </a:r>
            </a:p>
          </p:txBody>
        </p:sp>
        <p:sp>
          <p:nvSpPr>
            <p:cNvPr id="135" name="TextBox 134">
              <a:extLst>
                <a:ext uri="{FF2B5EF4-FFF2-40B4-BE49-F238E27FC236}">
                  <a16:creationId xmlns:a16="http://schemas.microsoft.com/office/drawing/2014/main" id="{73E71E01-ECA0-4C8E-A157-ACAABFF8BCC7}"/>
                </a:ext>
              </a:extLst>
            </p:cNvPr>
            <p:cNvSpPr txBox="1"/>
            <p:nvPr/>
          </p:nvSpPr>
          <p:spPr>
            <a:xfrm>
              <a:off x="5454240" y="5739472"/>
              <a:ext cx="476412" cy="369332"/>
            </a:xfrm>
            <a:prstGeom prst="rect">
              <a:avLst/>
            </a:prstGeom>
            <a:noFill/>
          </p:spPr>
          <p:txBody>
            <a:bodyPr wrap="none" rtlCol="0">
              <a:spAutoFit/>
            </a:bodyPr>
            <a:lstStyle/>
            <a:p>
              <a:r>
                <a:rPr lang="en-US" dirty="0">
                  <a:solidFill>
                    <a:srgbClr val="0070C0"/>
                  </a:solidFill>
                </a:rPr>
                <a:t>0.7</a:t>
              </a:r>
            </a:p>
          </p:txBody>
        </p:sp>
        <p:sp>
          <p:nvSpPr>
            <p:cNvPr id="136" name="TextBox 135">
              <a:extLst>
                <a:ext uri="{FF2B5EF4-FFF2-40B4-BE49-F238E27FC236}">
                  <a16:creationId xmlns:a16="http://schemas.microsoft.com/office/drawing/2014/main" id="{DCB0E3E6-0958-48DA-A810-16F86543CE1D}"/>
                </a:ext>
              </a:extLst>
            </p:cNvPr>
            <p:cNvSpPr txBox="1"/>
            <p:nvPr/>
          </p:nvSpPr>
          <p:spPr>
            <a:xfrm>
              <a:off x="6260982" y="5749259"/>
              <a:ext cx="476412" cy="369332"/>
            </a:xfrm>
            <a:prstGeom prst="rect">
              <a:avLst/>
            </a:prstGeom>
            <a:noFill/>
          </p:spPr>
          <p:txBody>
            <a:bodyPr wrap="none" rtlCol="0">
              <a:spAutoFit/>
            </a:bodyPr>
            <a:lstStyle/>
            <a:p>
              <a:r>
                <a:rPr lang="en-US" dirty="0">
                  <a:solidFill>
                    <a:srgbClr val="0070C0"/>
                  </a:solidFill>
                </a:rPr>
                <a:t>0.6</a:t>
              </a:r>
            </a:p>
          </p:txBody>
        </p:sp>
        <p:sp>
          <p:nvSpPr>
            <p:cNvPr id="138" name="TextBox 137">
              <a:extLst>
                <a:ext uri="{FF2B5EF4-FFF2-40B4-BE49-F238E27FC236}">
                  <a16:creationId xmlns:a16="http://schemas.microsoft.com/office/drawing/2014/main" id="{A34C2ED5-9578-41F3-8674-AFA459CE034A}"/>
                </a:ext>
              </a:extLst>
            </p:cNvPr>
            <p:cNvSpPr txBox="1"/>
            <p:nvPr/>
          </p:nvSpPr>
          <p:spPr>
            <a:xfrm>
              <a:off x="6958667" y="5742268"/>
              <a:ext cx="476412" cy="369332"/>
            </a:xfrm>
            <a:prstGeom prst="rect">
              <a:avLst/>
            </a:prstGeom>
            <a:noFill/>
          </p:spPr>
          <p:txBody>
            <a:bodyPr wrap="none" rtlCol="0">
              <a:spAutoFit/>
            </a:bodyPr>
            <a:lstStyle/>
            <a:p>
              <a:r>
                <a:rPr lang="en-US" dirty="0">
                  <a:solidFill>
                    <a:srgbClr val="0070C0"/>
                  </a:solidFill>
                </a:rPr>
                <a:t>0.5</a:t>
              </a:r>
            </a:p>
          </p:txBody>
        </p:sp>
      </p:grpSp>
      <p:sp>
        <p:nvSpPr>
          <p:cNvPr id="139" name="TextBox 138">
            <a:extLst>
              <a:ext uri="{FF2B5EF4-FFF2-40B4-BE49-F238E27FC236}">
                <a16:creationId xmlns:a16="http://schemas.microsoft.com/office/drawing/2014/main" id="{C20EF158-4658-49BA-B1FE-325B10975E44}"/>
              </a:ext>
            </a:extLst>
          </p:cNvPr>
          <p:cNvSpPr txBox="1"/>
          <p:nvPr/>
        </p:nvSpPr>
        <p:spPr>
          <a:xfrm>
            <a:off x="3238500" y="235459"/>
            <a:ext cx="5905499" cy="646331"/>
          </a:xfrm>
          <a:prstGeom prst="rect">
            <a:avLst/>
          </a:prstGeom>
          <a:noFill/>
        </p:spPr>
        <p:txBody>
          <a:bodyPr wrap="square" rtlCol="0">
            <a:spAutoFit/>
          </a:bodyPr>
          <a:lstStyle/>
          <a:p>
            <a:r>
              <a:rPr lang="en-US" sz="3600" dirty="0">
                <a:sym typeface="Symbol" panose="05050102010706020507" pitchFamily="18" charset="2"/>
              </a:rPr>
              <a:t>more influence of conjunction</a:t>
            </a:r>
            <a:endParaRPr lang="en-US" sz="3600" dirty="0"/>
          </a:p>
        </p:txBody>
      </p:sp>
    </p:spTree>
    <p:extLst>
      <p:ext uri="{BB962C8B-B14F-4D97-AF65-F5344CB8AC3E}">
        <p14:creationId xmlns:p14="http://schemas.microsoft.com/office/powerpoint/2010/main" val="288760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5" name="Date Placeholder 4">
            <a:extLst>
              <a:ext uri="{FF2B5EF4-FFF2-40B4-BE49-F238E27FC236}">
                <a16:creationId xmlns:a16="http://schemas.microsoft.com/office/drawing/2014/main" id="{722E33AA-9677-49A3-9083-32D80F57497B}"/>
              </a:ext>
            </a:extLst>
          </p:cNvPr>
          <p:cNvSpPr>
            <a:spLocks noGrp="1"/>
          </p:cNvSpPr>
          <p:nvPr>
            <p:ph type="dt" sz="half" idx="10"/>
          </p:nvPr>
        </p:nvSpPr>
        <p:spPr>
          <a:xfrm>
            <a:off x="628650" y="6486369"/>
            <a:ext cx="2057400" cy="369332"/>
          </a:xfrm>
        </p:spPr>
        <p:txBody>
          <a:bodyPr/>
          <a:lstStyle/>
          <a:p>
            <a:r>
              <a:rPr lang="en-US"/>
              <a:t>NDBI021 User Preferences Lecture 2</a:t>
            </a:r>
            <a:endParaRPr lang="en-US" dirty="0"/>
          </a:p>
        </p:txBody>
      </p:sp>
      <p:sp>
        <p:nvSpPr>
          <p:cNvPr id="6" name="Footer Placeholder 5">
            <a:extLst>
              <a:ext uri="{FF2B5EF4-FFF2-40B4-BE49-F238E27FC236}">
                <a16:creationId xmlns:a16="http://schemas.microsoft.com/office/drawing/2014/main" id="{978F003F-FAEB-46B6-BB8B-C478405C4DD8}"/>
              </a:ext>
            </a:extLst>
          </p:cNvPr>
          <p:cNvSpPr>
            <a:spLocks noGrp="1"/>
          </p:cNvSpPr>
          <p:nvPr>
            <p:ph type="ftr" sz="quarter" idx="11"/>
          </p:nvPr>
        </p:nvSpPr>
        <p:spPr>
          <a:xfrm>
            <a:off x="3028950" y="6604870"/>
            <a:ext cx="3086100" cy="259219"/>
          </a:xfrm>
        </p:spPr>
        <p:txBody>
          <a:bodyPr/>
          <a:lstStyle/>
          <a:p>
            <a:r>
              <a:rPr lang="en-US"/>
              <a:t>Aggregation+</a:t>
            </a:r>
            <a:endParaRPr lang="en-US" dirty="0"/>
          </a:p>
        </p:txBody>
      </p:sp>
      <p:sp>
        <p:nvSpPr>
          <p:cNvPr id="14" name="Slide Number Placeholder 13">
            <a:extLst>
              <a:ext uri="{FF2B5EF4-FFF2-40B4-BE49-F238E27FC236}">
                <a16:creationId xmlns:a16="http://schemas.microsoft.com/office/drawing/2014/main" id="{A26B5005-17FC-4061-8C53-0B214FA94CC5}"/>
              </a:ext>
            </a:extLst>
          </p:cNvPr>
          <p:cNvSpPr>
            <a:spLocks noGrp="1"/>
          </p:cNvSpPr>
          <p:nvPr>
            <p:ph type="sldNum" sz="quarter" idx="12"/>
          </p:nvPr>
        </p:nvSpPr>
        <p:spPr/>
        <p:txBody>
          <a:bodyPr/>
          <a:lstStyle/>
          <a:p>
            <a:fld id="{105CACD4-D05D-443A-96A5-56D488532F2E}" type="slidenum">
              <a:rPr lang="en-US" smtClean="0"/>
              <a:pPr/>
              <a:t>38</a:t>
            </a:fld>
            <a:endParaRPr lang="en-US"/>
          </a:p>
        </p:txBody>
      </p:sp>
      <p:sp>
        <p:nvSpPr>
          <p:cNvPr id="10" name="TextBox 9">
            <a:extLst>
              <a:ext uri="{FF2B5EF4-FFF2-40B4-BE49-F238E27FC236}">
                <a16:creationId xmlns:a16="http://schemas.microsoft.com/office/drawing/2014/main" id="{2E323242-C0CC-4002-9D8D-E0017B293F56}"/>
              </a:ext>
            </a:extLst>
          </p:cNvPr>
          <p:cNvSpPr txBox="1"/>
          <p:nvPr/>
        </p:nvSpPr>
        <p:spPr>
          <a:xfrm>
            <a:off x="192918" y="796385"/>
            <a:ext cx="3163583" cy="5386090"/>
          </a:xfrm>
          <a:prstGeom prst="rect">
            <a:avLst/>
          </a:prstGeom>
          <a:noFill/>
          <a:ln>
            <a:solidFill>
              <a:schemeClr val="tx1"/>
            </a:solidFill>
          </a:ln>
        </p:spPr>
        <p:txBody>
          <a:bodyPr wrap="square" rtlCol="0">
            <a:spAutoFit/>
          </a:bodyPr>
          <a:lstStyle/>
          <a:p>
            <a:r>
              <a:rPr lang="en-US" dirty="0"/>
              <a:t>Preference Product Logic Convex combination – illustrative, to get ideas </a:t>
            </a:r>
          </a:p>
          <a:p>
            <a:endParaRPr lang="en-US" dirty="0"/>
          </a:p>
          <a:p>
            <a:r>
              <a:rPr lang="en-US" dirty="0"/>
              <a:t>Contour lines</a:t>
            </a:r>
          </a:p>
          <a:p>
            <a:endParaRPr lang="en-US" dirty="0"/>
          </a:p>
          <a:p>
            <a:r>
              <a:rPr lang="en-US" sz="1800" dirty="0">
                <a:sym typeface="Symbol" panose="05050102010706020507" pitchFamily="18" charset="2"/>
              </a:rPr>
              <a:t></a:t>
            </a:r>
            <a:r>
              <a:rPr lang="en-US" sz="1800" dirty="0"/>
              <a:t>*</a:t>
            </a:r>
            <a:r>
              <a:rPr lang="en-US" dirty="0"/>
              <a:t>&amp;</a:t>
            </a:r>
            <a:r>
              <a:rPr lang="en-US" baseline="-25000" dirty="0"/>
              <a:t>P</a:t>
            </a:r>
            <a:r>
              <a:rPr lang="en-US" dirty="0"/>
              <a:t>(x</a:t>
            </a:r>
            <a:r>
              <a:rPr lang="en-US" baseline="-25000" dirty="0"/>
              <a:t>1</a:t>
            </a:r>
            <a:r>
              <a:rPr lang="en-US" dirty="0"/>
              <a:t>, x</a:t>
            </a:r>
            <a:r>
              <a:rPr lang="en-US" baseline="-25000" dirty="0"/>
              <a:t>2</a:t>
            </a:r>
            <a:r>
              <a:rPr lang="en-US" dirty="0"/>
              <a:t>) + </a:t>
            </a:r>
          </a:p>
          <a:p>
            <a:r>
              <a:rPr lang="en-US" dirty="0"/>
              <a:t> + (1-</a:t>
            </a:r>
            <a:r>
              <a:rPr lang="en-US" sz="1800" dirty="0">
                <a:sym typeface="Symbol" panose="05050102010706020507" pitchFamily="18" charset="2"/>
              </a:rPr>
              <a:t>)</a:t>
            </a:r>
            <a:r>
              <a:rPr lang="en-US" sz="1800" dirty="0"/>
              <a:t>*</a:t>
            </a:r>
            <a:r>
              <a:rPr lang="en-US" dirty="0"/>
              <a:t>V</a:t>
            </a:r>
            <a:r>
              <a:rPr lang="en-US" baseline="-25000" dirty="0"/>
              <a:t>P</a:t>
            </a:r>
            <a:r>
              <a:rPr lang="en-US" dirty="0"/>
              <a:t>(x</a:t>
            </a:r>
            <a:r>
              <a:rPr lang="en-US" baseline="-25000" dirty="0"/>
              <a:t>1</a:t>
            </a:r>
            <a:r>
              <a:rPr lang="en-US" dirty="0"/>
              <a:t>, x</a:t>
            </a:r>
            <a:r>
              <a:rPr lang="en-US" baseline="-25000" dirty="0"/>
              <a:t>2</a:t>
            </a:r>
            <a:r>
              <a:rPr lang="en-US" dirty="0"/>
              <a:t>) </a:t>
            </a:r>
          </a:p>
          <a:p>
            <a:r>
              <a:rPr lang="en-US" dirty="0"/>
              <a:t>with linear approximation </a:t>
            </a:r>
          </a:p>
          <a:p>
            <a:r>
              <a:rPr lang="en-US" dirty="0"/>
              <a:t>   </a:t>
            </a:r>
          </a:p>
          <a:p>
            <a:r>
              <a:rPr lang="en-US" dirty="0"/>
              <a:t>For </a:t>
            </a:r>
            <a:r>
              <a:rPr lang="en-US" sz="1800" b="1" dirty="0">
                <a:solidFill>
                  <a:srgbClr val="00B050"/>
                </a:solidFill>
                <a:sym typeface="Symbol" panose="05050102010706020507" pitchFamily="18" charset="2"/>
              </a:rPr>
              <a:t> = 0.2 </a:t>
            </a:r>
            <a:r>
              <a:rPr lang="en-US" sz="1800" dirty="0">
                <a:sym typeface="Symbol" panose="05050102010706020507" pitchFamily="18" charset="2"/>
              </a:rPr>
              <a:t>brown biggest</a:t>
            </a:r>
          </a:p>
          <a:p>
            <a:r>
              <a:rPr lang="en-US" dirty="0">
                <a:sym typeface="Symbol" panose="05050102010706020507" pitchFamily="18" charset="2"/>
              </a:rPr>
              <a:t>For </a:t>
            </a:r>
            <a:r>
              <a:rPr lang="en-US" sz="1800" b="1" dirty="0">
                <a:solidFill>
                  <a:srgbClr val="CC9900"/>
                </a:solidFill>
                <a:sym typeface="Symbol" panose="05050102010706020507" pitchFamily="18" charset="2"/>
              </a:rPr>
              <a:t> = 0.4 </a:t>
            </a:r>
            <a:r>
              <a:rPr lang="en-US" sz="1800" dirty="0">
                <a:sym typeface="Symbol" panose="05050102010706020507" pitchFamily="18" charset="2"/>
              </a:rPr>
              <a:t>blue bigger</a:t>
            </a:r>
          </a:p>
          <a:p>
            <a:r>
              <a:rPr lang="en-US" dirty="0">
                <a:sym typeface="Symbol" panose="05050102010706020507" pitchFamily="18" charset="2"/>
              </a:rPr>
              <a:t>Means </a:t>
            </a:r>
            <a:r>
              <a:rPr lang="en-US" b="1" dirty="0">
                <a:sym typeface="Symbol" panose="05050102010706020507" pitchFamily="18" charset="2"/>
              </a:rPr>
              <a:t>bigger influence of disjunction</a:t>
            </a:r>
          </a:p>
          <a:p>
            <a:endParaRPr lang="en-US" sz="1800" dirty="0">
              <a:sym typeface="Symbol" panose="05050102010706020507" pitchFamily="18" charset="2"/>
            </a:endParaRPr>
          </a:p>
          <a:p>
            <a:r>
              <a:rPr lang="en-US" dirty="0">
                <a:sym typeface="Symbol" panose="05050102010706020507" pitchFamily="18" charset="2"/>
              </a:rPr>
              <a:t>For large z (especially for </a:t>
            </a:r>
            <a:r>
              <a:rPr lang="en-US" sz="1800" dirty="0">
                <a:sym typeface="Symbol" panose="05050102010706020507" pitchFamily="18" charset="2"/>
              </a:rPr>
              <a:t> = 0.2</a:t>
            </a:r>
            <a:r>
              <a:rPr lang="en-US" dirty="0">
                <a:sym typeface="Symbol" panose="05050102010706020507" pitchFamily="18" charset="2"/>
              </a:rPr>
              <a:t>) contour line </a:t>
            </a:r>
            <a:r>
              <a:rPr lang="en-US" dirty="0" err="1">
                <a:sym typeface="Symbol" panose="05050102010706020507" pitchFamily="18" charset="2"/>
              </a:rPr>
              <a:t>C</a:t>
            </a:r>
            <a:r>
              <a:rPr lang="en-US" baseline="-25000" dirty="0" err="1">
                <a:sym typeface="Symbol" panose="05050102010706020507" pitchFamily="18" charset="2"/>
              </a:rPr>
              <a:t>z</a:t>
            </a:r>
            <a:r>
              <a:rPr lang="en-US" dirty="0">
                <a:sym typeface="Symbol" panose="05050102010706020507" pitchFamily="18" charset="2"/>
              </a:rPr>
              <a:t> shows OR-like behavior</a:t>
            </a:r>
          </a:p>
          <a:p>
            <a:endParaRPr lang="en-US" sz="800" dirty="0">
              <a:sym typeface="Symbol" panose="05050102010706020507" pitchFamily="18" charset="2"/>
            </a:endParaRPr>
          </a:p>
          <a:p>
            <a:r>
              <a:rPr lang="en-US" sz="1200" dirty="0"/>
              <a:t>Sorry for quality, this is a working draft</a:t>
            </a:r>
          </a:p>
        </p:txBody>
      </p:sp>
      <p:sp>
        <p:nvSpPr>
          <p:cNvPr id="32" name="Oval 31">
            <a:extLst>
              <a:ext uri="{FF2B5EF4-FFF2-40B4-BE49-F238E27FC236}">
                <a16:creationId xmlns:a16="http://schemas.microsoft.com/office/drawing/2014/main" id="{534D8322-5376-4DAE-A605-03144037D2A9}"/>
              </a:ext>
            </a:extLst>
          </p:cNvPr>
          <p:cNvSpPr/>
          <p:nvPr/>
        </p:nvSpPr>
        <p:spPr>
          <a:xfrm>
            <a:off x="8836100" y="132339"/>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nvGrpSpPr>
          <p:cNvPr id="134" name="Group 133">
            <a:extLst>
              <a:ext uri="{FF2B5EF4-FFF2-40B4-BE49-F238E27FC236}">
                <a16:creationId xmlns:a16="http://schemas.microsoft.com/office/drawing/2014/main" id="{1805C348-E47B-4ED3-AFDA-18004678C853}"/>
              </a:ext>
            </a:extLst>
          </p:cNvPr>
          <p:cNvGrpSpPr/>
          <p:nvPr/>
        </p:nvGrpSpPr>
        <p:grpSpPr>
          <a:xfrm>
            <a:off x="3366778" y="1119930"/>
            <a:ext cx="5518199" cy="5261515"/>
            <a:chOff x="2922161" y="876649"/>
            <a:chExt cx="5518199" cy="5261515"/>
          </a:xfrm>
        </p:grpSpPr>
        <p:sp>
          <p:nvSpPr>
            <p:cNvPr id="117" name="TextBox 116">
              <a:extLst>
                <a:ext uri="{FF2B5EF4-FFF2-40B4-BE49-F238E27FC236}">
                  <a16:creationId xmlns:a16="http://schemas.microsoft.com/office/drawing/2014/main" id="{F031E804-F7F2-4924-9AD2-6E0D1049B47D}"/>
                </a:ext>
              </a:extLst>
            </p:cNvPr>
            <p:cNvSpPr txBox="1"/>
            <p:nvPr/>
          </p:nvSpPr>
          <p:spPr>
            <a:xfrm>
              <a:off x="3703736" y="876649"/>
              <a:ext cx="476412" cy="369332"/>
            </a:xfrm>
            <a:prstGeom prst="rect">
              <a:avLst/>
            </a:prstGeom>
            <a:noFill/>
          </p:spPr>
          <p:txBody>
            <a:bodyPr wrap="none" rtlCol="0">
              <a:spAutoFit/>
            </a:bodyPr>
            <a:lstStyle/>
            <a:p>
              <a:r>
                <a:rPr lang="en-US" dirty="0">
                  <a:solidFill>
                    <a:srgbClr val="00B050"/>
                  </a:solidFill>
                </a:rPr>
                <a:t>0.7</a:t>
              </a:r>
            </a:p>
          </p:txBody>
        </p:sp>
        <p:sp>
          <p:nvSpPr>
            <p:cNvPr id="118" name="TextBox 117">
              <a:extLst>
                <a:ext uri="{FF2B5EF4-FFF2-40B4-BE49-F238E27FC236}">
                  <a16:creationId xmlns:a16="http://schemas.microsoft.com/office/drawing/2014/main" id="{04AABD6B-A777-421D-9B89-884D4C00A4C4}"/>
                </a:ext>
              </a:extLst>
            </p:cNvPr>
            <p:cNvSpPr txBox="1"/>
            <p:nvPr/>
          </p:nvSpPr>
          <p:spPr>
            <a:xfrm>
              <a:off x="4292364" y="878047"/>
              <a:ext cx="476412" cy="369332"/>
            </a:xfrm>
            <a:prstGeom prst="rect">
              <a:avLst/>
            </a:prstGeom>
            <a:noFill/>
          </p:spPr>
          <p:txBody>
            <a:bodyPr wrap="none" rtlCol="0">
              <a:spAutoFit/>
            </a:bodyPr>
            <a:lstStyle/>
            <a:p>
              <a:r>
                <a:rPr lang="en-US" dirty="0">
                  <a:solidFill>
                    <a:srgbClr val="00B050"/>
                  </a:solidFill>
                </a:rPr>
                <a:t>0.6</a:t>
              </a:r>
            </a:p>
          </p:txBody>
        </p:sp>
        <p:sp>
          <p:nvSpPr>
            <p:cNvPr id="119" name="TextBox 118">
              <a:extLst>
                <a:ext uri="{FF2B5EF4-FFF2-40B4-BE49-F238E27FC236}">
                  <a16:creationId xmlns:a16="http://schemas.microsoft.com/office/drawing/2014/main" id="{C246C87C-1B45-4E14-8837-4940242E7DD2}"/>
                </a:ext>
              </a:extLst>
            </p:cNvPr>
            <p:cNvSpPr txBox="1"/>
            <p:nvPr/>
          </p:nvSpPr>
          <p:spPr>
            <a:xfrm>
              <a:off x="4906159" y="879445"/>
              <a:ext cx="476412" cy="369332"/>
            </a:xfrm>
            <a:prstGeom prst="rect">
              <a:avLst/>
            </a:prstGeom>
            <a:noFill/>
          </p:spPr>
          <p:txBody>
            <a:bodyPr wrap="none" rtlCol="0">
              <a:spAutoFit/>
            </a:bodyPr>
            <a:lstStyle/>
            <a:p>
              <a:r>
                <a:rPr lang="en-US" dirty="0">
                  <a:solidFill>
                    <a:srgbClr val="00B050"/>
                  </a:solidFill>
                </a:rPr>
                <a:t>0.5</a:t>
              </a:r>
            </a:p>
          </p:txBody>
        </p:sp>
        <p:sp>
          <p:nvSpPr>
            <p:cNvPr id="125" name="TextBox 124">
              <a:extLst>
                <a:ext uri="{FF2B5EF4-FFF2-40B4-BE49-F238E27FC236}">
                  <a16:creationId xmlns:a16="http://schemas.microsoft.com/office/drawing/2014/main" id="{05500F52-C69B-4606-8E49-9B9821ECB689}"/>
                </a:ext>
              </a:extLst>
            </p:cNvPr>
            <p:cNvSpPr txBox="1"/>
            <p:nvPr/>
          </p:nvSpPr>
          <p:spPr>
            <a:xfrm>
              <a:off x="7959754" y="2506910"/>
              <a:ext cx="476412" cy="369332"/>
            </a:xfrm>
            <a:prstGeom prst="rect">
              <a:avLst/>
            </a:prstGeom>
            <a:noFill/>
          </p:spPr>
          <p:txBody>
            <a:bodyPr wrap="none" rtlCol="0">
              <a:spAutoFit/>
            </a:bodyPr>
            <a:lstStyle/>
            <a:p>
              <a:r>
                <a:rPr lang="en-US" dirty="0">
                  <a:solidFill>
                    <a:srgbClr val="CC9900"/>
                  </a:solidFill>
                </a:rPr>
                <a:t>0.2</a:t>
              </a:r>
            </a:p>
          </p:txBody>
        </p:sp>
        <p:sp>
          <p:nvSpPr>
            <p:cNvPr id="128" name="TextBox 127">
              <a:extLst>
                <a:ext uri="{FF2B5EF4-FFF2-40B4-BE49-F238E27FC236}">
                  <a16:creationId xmlns:a16="http://schemas.microsoft.com/office/drawing/2014/main" id="{AB11CF09-A05C-41DF-9685-1C4C4A9C1BA8}"/>
                </a:ext>
              </a:extLst>
            </p:cNvPr>
            <p:cNvSpPr txBox="1"/>
            <p:nvPr/>
          </p:nvSpPr>
          <p:spPr>
            <a:xfrm>
              <a:off x="7963948" y="4759356"/>
              <a:ext cx="476412" cy="369332"/>
            </a:xfrm>
            <a:prstGeom prst="rect">
              <a:avLst/>
            </a:prstGeom>
            <a:noFill/>
          </p:spPr>
          <p:txBody>
            <a:bodyPr wrap="none" rtlCol="0">
              <a:spAutoFit/>
            </a:bodyPr>
            <a:lstStyle/>
            <a:p>
              <a:r>
                <a:rPr lang="en-US" dirty="0">
                  <a:solidFill>
                    <a:srgbClr val="CC9900"/>
                  </a:solidFill>
                </a:rPr>
                <a:t>0.5</a:t>
              </a:r>
            </a:p>
          </p:txBody>
        </p:sp>
        <p:sp>
          <p:nvSpPr>
            <p:cNvPr id="129" name="TextBox 128">
              <a:extLst>
                <a:ext uri="{FF2B5EF4-FFF2-40B4-BE49-F238E27FC236}">
                  <a16:creationId xmlns:a16="http://schemas.microsoft.com/office/drawing/2014/main" id="{BD0C0B8F-0865-41C3-9779-6DA62FAD8B7A}"/>
                </a:ext>
              </a:extLst>
            </p:cNvPr>
            <p:cNvSpPr txBox="1"/>
            <p:nvPr/>
          </p:nvSpPr>
          <p:spPr>
            <a:xfrm>
              <a:off x="7956957" y="5767434"/>
              <a:ext cx="476412" cy="369332"/>
            </a:xfrm>
            <a:prstGeom prst="rect">
              <a:avLst/>
            </a:prstGeom>
            <a:noFill/>
          </p:spPr>
          <p:txBody>
            <a:bodyPr wrap="none" rtlCol="0">
              <a:spAutoFit/>
            </a:bodyPr>
            <a:lstStyle/>
            <a:p>
              <a:r>
                <a:rPr lang="en-US" dirty="0">
                  <a:solidFill>
                    <a:srgbClr val="CC9900"/>
                  </a:solidFill>
                </a:rPr>
                <a:t>0.6</a:t>
              </a:r>
            </a:p>
          </p:txBody>
        </p:sp>
        <p:sp>
          <p:nvSpPr>
            <p:cNvPr id="8" name="Oval 7">
              <a:extLst>
                <a:ext uri="{FF2B5EF4-FFF2-40B4-BE49-F238E27FC236}">
                  <a16:creationId xmlns:a16="http://schemas.microsoft.com/office/drawing/2014/main" id="{FE78B7B9-BC1E-4894-81A0-72B21D26BDC4}"/>
                </a:ext>
              </a:extLst>
            </p:cNvPr>
            <p:cNvSpPr/>
            <p:nvPr/>
          </p:nvSpPr>
          <p:spPr>
            <a:xfrm>
              <a:off x="7943434" y="182041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 name="Rectangle 1">
              <a:extLst>
                <a:ext uri="{FF2B5EF4-FFF2-40B4-BE49-F238E27FC236}">
                  <a16:creationId xmlns:a16="http://schemas.microsoft.com/office/drawing/2014/main" id="{303170DC-7BB1-48D6-A6DD-5C95891E81B8}"/>
                </a:ext>
              </a:extLst>
            </p:cNvPr>
            <p:cNvSpPr/>
            <p:nvPr/>
          </p:nvSpPr>
          <p:spPr>
            <a:xfrm>
              <a:off x="3405930" y="1258349"/>
              <a:ext cx="4555222" cy="4496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00AD2BD-89C2-499B-A4C2-B8E5318E2389}"/>
                </a:ext>
              </a:extLst>
            </p:cNvPr>
            <p:cNvCxnSpPr/>
            <p:nvPr/>
          </p:nvCxnSpPr>
          <p:spPr>
            <a:xfrm flipV="1">
              <a:off x="3405930" y="1258349"/>
              <a:ext cx="4555222" cy="449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A3749F-05CD-476D-8E20-6F72B0A0EFEB}"/>
                </a:ext>
              </a:extLst>
            </p:cNvPr>
            <p:cNvCxnSpPr/>
            <p:nvPr/>
          </p:nvCxnSpPr>
          <p:spPr>
            <a:xfrm>
              <a:off x="7960456" y="5744361"/>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445353-4F81-409A-B82D-52E6713C90C7}"/>
                </a:ext>
              </a:extLst>
            </p:cNvPr>
            <p:cNvSpPr txBox="1"/>
            <p:nvPr/>
          </p:nvSpPr>
          <p:spPr>
            <a:xfrm>
              <a:off x="7664045" y="5623041"/>
              <a:ext cx="362600" cy="369332"/>
            </a:xfrm>
            <a:prstGeom prst="rect">
              <a:avLst/>
            </a:prstGeom>
            <a:noFill/>
          </p:spPr>
          <p:txBody>
            <a:bodyPr wrap="none" rtlCol="0">
              <a:spAutoFit/>
            </a:bodyPr>
            <a:lstStyle/>
            <a:p>
              <a:r>
                <a:rPr lang="en-US" dirty="0"/>
                <a:t>x</a:t>
              </a:r>
              <a:r>
                <a:rPr lang="en-US" baseline="-25000" dirty="0"/>
                <a:t>1</a:t>
              </a:r>
            </a:p>
          </p:txBody>
        </p:sp>
        <p:sp>
          <p:nvSpPr>
            <p:cNvPr id="13" name="TextBox 12">
              <a:extLst>
                <a:ext uri="{FF2B5EF4-FFF2-40B4-BE49-F238E27FC236}">
                  <a16:creationId xmlns:a16="http://schemas.microsoft.com/office/drawing/2014/main" id="{CD51D83B-3421-4933-AD3A-BC7191F4EE66}"/>
                </a:ext>
              </a:extLst>
            </p:cNvPr>
            <p:cNvSpPr txBox="1"/>
            <p:nvPr/>
          </p:nvSpPr>
          <p:spPr>
            <a:xfrm>
              <a:off x="7909013" y="5519523"/>
              <a:ext cx="301686" cy="369332"/>
            </a:xfrm>
            <a:prstGeom prst="rect">
              <a:avLst/>
            </a:prstGeom>
            <a:noFill/>
          </p:spPr>
          <p:txBody>
            <a:bodyPr wrap="none" rtlCol="0">
              <a:spAutoFit/>
            </a:bodyPr>
            <a:lstStyle/>
            <a:p>
              <a:r>
                <a:rPr lang="en-US" dirty="0"/>
                <a:t>1</a:t>
              </a:r>
            </a:p>
          </p:txBody>
        </p:sp>
        <p:sp>
          <p:nvSpPr>
            <p:cNvPr id="15" name="Oval 14">
              <a:extLst>
                <a:ext uri="{FF2B5EF4-FFF2-40B4-BE49-F238E27FC236}">
                  <a16:creationId xmlns:a16="http://schemas.microsoft.com/office/drawing/2014/main" id="{CFF0D5E8-89A6-4881-A450-76C8ABD39DB2}"/>
                </a:ext>
              </a:extLst>
            </p:cNvPr>
            <p:cNvSpPr/>
            <p:nvPr/>
          </p:nvSpPr>
          <p:spPr>
            <a:xfrm>
              <a:off x="7936443" y="236709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6" name="Oval 15">
              <a:extLst>
                <a:ext uri="{FF2B5EF4-FFF2-40B4-BE49-F238E27FC236}">
                  <a16:creationId xmlns:a16="http://schemas.microsoft.com/office/drawing/2014/main" id="{B1BB6933-6840-4F96-9A96-45CA6A4C3D9B}"/>
                </a:ext>
              </a:extLst>
            </p:cNvPr>
            <p:cNvSpPr/>
            <p:nvPr/>
          </p:nvSpPr>
          <p:spPr>
            <a:xfrm>
              <a:off x="7946230" y="293055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7" name="Oval 16">
              <a:extLst>
                <a:ext uri="{FF2B5EF4-FFF2-40B4-BE49-F238E27FC236}">
                  <a16:creationId xmlns:a16="http://schemas.microsoft.com/office/drawing/2014/main" id="{318AB468-D5F2-4BE2-86B0-44271CF5D0E2}"/>
                </a:ext>
              </a:extLst>
            </p:cNvPr>
            <p:cNvSpPr/>
            <p:nvPr/>
          </p:nvSpPr>
          <p:spPr>
            <a:xfrm>
              <a:off x="7939239" y="3460462"/>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8" name="Oval 17">
              <a:extLst>
                <a:ext uri="{FF2B5EF4-FFF2-40B4-BE49-F238E27FC236}">
                  <a16:creationId xmlns:a16="http://schemas.microsoft.com/office/drawing/2014/main" id="{D361D3A7-E59B-4959-909E-9BDC7665C576}"/>
                </a:ext>
              </a:extLst>
            </p:cNvPr>
            <p:cNvSpPr/>
            <p:nvPr/>
          </p:nvSpPr>
          <p:spPr>
            <a:xfrm>
              <a:off x="7940637" y="406586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9" name="Oval 18">
              <a:extLst>
                <a:ext uri="{FF2B5EF4-FFF2-40B4-BE49-F238E27FC236}">
                  <a16:creationId xmlns:a16="http://schemas.microsoft.com/office/drawing/2014/main" id="{84275029-51B7-48E8-A2AE-0EFABA5C1C2E}"/>
                </a:ext>
              </a:extLst>
            </p:cNvPr>
            <p:cNvSpPr/>
            <p:nvPr/>
          </p:nvSpPr>
          <p:spPr>
            <a:xfrm>
              <a:off x="7933646" y="458738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0" name="Oval 19">
              <a:extLst>
                <a:ext uri="{FF2B5EF4-FFF2-40B4-BE49-F238E27FC236}">
                  <a16:creationId xmlns:a16="http://schemas.microsoft.com/office/drawing/2014/main" id="{CE2F3771-E543-45A5-851F-66B1890DD47E}"/>
                </a:ext>
              </a:extLst>
            </p:cNvPr>
            <p:cNvSpPr/>
            <p:nvPr/>
          </p:nvSpPr>
          <p:spPr>
            <a:xfrm>
              <a:off x="7935044" y="521795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1" name="Oval 20">
              <a:extLst>
                <a:ext uri="{FF2B5EF4-FFF2-40B4-BE49-F238E27FC236}">
                  <a16:creationId xmlns:a16="http://schemas.microsoft.com/office/drawing/2014/main" id="{4860D37C-F583-43E0-8C31-F2E59B19A389}"/>
                </a:ext>
              </a:extLst>
            </p:cNvPr>
            <p:cNvSpPr/>
            <p:nvPr/>
          </p:nvSpPr>
          <p:spPr>
            <a:xfrm>
              <a:off x="7928053" y="57226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2" name="Oval 21">
              <a:extLst>
                <a:ext uri="{FF2B5EF4-FFF2-40B4-BE49-F238E27FC236}">
                  <a16:creationId xmlns:a16="http://schemas.microsoft.com/office/drawing/2014/main" id="{B96A253D-BC85-4427-A2AC-19169CF4849F}"/>
                </a:ext>
              </a:extLst>
            </p:cNvPr>
            <p:cNvSpPr/>
            <p:nvPr/>
          </p:nvSpPr>
          <p:spPr>
            <a:xfrm>
              <a:off x="5664421" y="574926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3" name="Oval 22">
              <a:extLst>
                <a:ext uri="{FF2B5EF4-FFF2-40B4-BE49-F238E27FC236}">
                  <a16:creationId xmlns:a16="http://schemas.microsoft.com/office/drawing/2014/main" id="{5C3892A8-1E4B-4578-9B1A-3E0645E84628}"/>
                </a:ext>
              </a:extLst>
            </p:cNvPr>
            <p:cNvSpPr/>
            <p:nvPr/>
          </p:nvSpPr>
          <p:spPr>
            <a:xfrm>
              <a:off x="7142281" y="1235489"/>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4" name="Oval 23">
              <a:extLst>
                <a:ext uri="{FF2B5EF4-FFF2-40B4-BE49-F238E27FC236}">
                  <a16:creationId xmlns:a16="http://schemas.microsoft.com/office/drawing/2014/main" id="{559406F4-1A7C-438B-984C-797784057F5D}"/>
                </a:ext>
              </a:extLst>
            </p:cNvPr>
            <p:cNvSpPr/>
            <p:nvPr/>
          </p:nvSpPr>
          <p:spPr>
            <a:xfrm>
              <a:off x="6464170" y="1220109"/>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5" name="Oval 24">
              <a:extLst>
                <a:ext uri="{FF2B5EF4-FFF2-40B4-BE49-F238E27FC236}">
                  <a16:creationId xmlns:a16="http://schemas.microsoft.com/office/drawing/2014/main" id="{0DF5420F-97C0-4DCA-ADB6-E284A7E25440}"/>
                </a:ext>
              </a:extLst>
            </p:cNvPr>
            <p:cNvSpPr/>
            <p:nvPr/>
          </p:nvSpPr>
          <p:spPr>
            <a:xfrm>
              <a:off x="5702169" y="1246674"/>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6" name="Oval 25">
              <a:extLst>
                <a:ext uri="{FF2B5EF4-FFF2-40B4-BE49-F238E27FC236}">
                  <a16:creationId xmlns:a16="http://schemas.microsoft.com/office/drawing/2014/main" id="{0B23B804-8CE8-48BD-9FCF-C136DE626ED0}"/>
                </a:ext>
              </a:extLst>
            </p:cNvPr>
            <p:cNvSpPr/>
            <p:nvPr/>
          </p:nvSpPr>
          <p:spPr>
            <a:xfrm>
              <a:off x="4864667" y="1239683"/>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7" name="Oval 26">
              <a:extLst>
                <a:ext uri="{FF2B5EF4-FFF2-40B4-BE49-F238E27FC236}">
                  <a16:creationId xmlns:a16="http://schemas.microsoft.com/office/drawing/2014/main" id="{97CA3321-6BF5-4A4F-A094-4BE2912A56ED}"/>
                </a:ext>
              </a:extLst>
            </p:cNvPr>
            <p:cNvSpPr/>
            <p:nvPr/>
          </p:nvSpPr>
          <p:spPr>
            <a:xfrm>
              <a:off x="4203334" y="1241081"/>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8" name="Oval 27">
              <a:extLst>
                <a:ext uri="{FF2B5EF4-FFF2-40B4-BE49-F238E27FC236}">
                  <a16:creationId xmlns:a16="http://schemas.microsoft.com/office/drawing/2014/main" id="{490FA248-6250-4FA9-87FE-8A05572A2121}"/>
                </a:ext>
              </a:extLst>
            </p:cNvPr>
            <p:cNvSpPr/>
            <p:nvPr/>
          </p:nvSpPr>
          <p:spPr>
            <a:xfrm>
              <a:off x="3374221" y="1234090"/>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9" name="Oval 28">
              <a:extLst>
                <a:ext uri="{FF2B5EF4-FFF2-40B4-BE49-F238E27FC236}">
                  <a16:creationId xmlns:a16="http://schemas.microsoft.com/office/drawing/2014/main" id="{AE8A9B2E-D5DA-433D-9A90-1484BD6F4C54}"/>
                </a:ext>
              </a:extLst>
            </p:cNvPr>
            <p:cNvSpPr/>
            <p:nvPr/>
          </p:nvSpPr>
          <p:spPr>
            <a:xfrm>
              <a:off x="3392397" y="1873052"/>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0" name="Oval 29">
              <a:extLst>
                <a:ext uri="{FF2B5EF4-FFF2-40B4-BE49-F238E27FC236}">
                  <a16:creationId xmlns:a16="http://schemas.microsoft.com/office/drawing/2014/main" id="{1A8EAA11-6B32-45C8-A123-3D5A7CE3F0CC}"/>
                </a:ext>
              </a:extLst>
            </p:cNvPr>
            <p:cNvSpPr/>
            <p:nvPr/>
          </p:nvSpPr>
          <p:spPr>
            <a:xfrm>
              <a:off x="3385406" y="3527083"/>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1" name="Oval 30">
              <a:extLst>
                <a:ext uri="{FF2B5EF4-FFF2-40B4-BE49-F238E27FC236}">
                  <a16:creationId xmlns:a16="http://schemas.microsoft.com/office/drawing/2014/main" id="{3ED20BEE-E26F-473D-95AF-00B9A39C3293}"/>
                </a:ext>
              </a:extLst>
            </p:cNvPr>
            <p:cNvSpPr/>
            <p:nvPr/>
          </p:nvSpPr>
          <p:spPr>
            <a:xfrm>
              <a:off x="3395193" y="4619051"/>
              <a:ext cx="45719" cy="4571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33" name="Straight Connector 32">
              <a:extLst>
                <a:ext uri="{FF2B5EF4-FFF2-40B4-BE49-F238E27FC236}">
                  <a16:creationId xmlns:a16="http://schemas.microsoft.com/office/drawing/2014/main" id="{9988090E-E9D2-47E6-8A40-3B38E39D2766}"/>
                </a:ext>
              </a:extLst>
            </p:cNvPr>
            <p:cNvCxnSpPr>
              <a:stCxn id="15" idx="0"/>
            </p:cNvCxnSpPr>
            <p:nvPr/>
          </p:nvCxnSpPr>
          <p:spPr>
            <a:xfrm flipH="1" flipV="1">
              <a:off x="7373923" y="1843272"/>
              <a:ext cx="585380" cy="5238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34BF76-C014-42AA-A29B-3DA93990C39B}"/>
                </a:ext>
              </a:extLst>
            </p:cNvPr>
            <p:cNvCxnSpPr>
              <a:cxnSpLocks/>
            </p:cNvCxnSpPr>
            <p:nvPr/>
          </p:nvCxnSpPr>
          <p:spPr>
            <a:xfrm flipH="1" flipV="1">
              <a:off x="7035215" y="2123849"/>
              <a:ext cx="925486" cy="831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808D95-0591-49C5-9BA2-C2320EA1827F}"/>
                </a:ext>
              </a:extLst>
            </p:cNvPr>
            <p:cNvCxnSpPr>
              <a:cxnSpLocks/>
            </p:cNvCxnSpPr>
            <p:nvPr/>
          </p:nvCxnSpPr>
          <p:spPr>
            <a:xfrm flipH="1" flipV="1">
              <a:off x="6686026" y="2516697"/>
              <a:ext cx="1284462" cy="9605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D688069-093F-40B9-95C5-D7B0728154F7}"/>
                </a:ext>
              </a:extLst>
            </p:cNvPr>
            <p:cNvCxnSpPr>
              <a:cxnSpLocks/>
            </p:cNvCxnSpPr>
            <p:nvPr/>
          </p:nvCxnSpPr>
          <p:spPr>
            <a:xfrm flipH="1" flipV="1">
              <a:off x="6316910" y="2930557"/>
              <a:ext cx="1654976" cy="11437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AB6B80-A28C-44BD-A00A-3626E0A57CAF}"/>
                </a:ext>
              </a:extLst>
            </p:cNvPr>
            <p:cNvCxnSpPr>
              <a:cxnSpLocks/>
            </p:cNvCxnSpPr>
            <p:nvPr/>
          </p:nvCxnSpPr>
          <p:spPr>
            <a:xfrm flipH="1" flipV="1">
              <a:off x="5914239" y="3271706"/>
              <a:ext cx="2050656" cy="134084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DE09D3-48BF-4C3A-801F-A828D1F7B954}"/>
                </a:ext>
              </a:extLst>
            </p:cNvPr>
            <p:cNvCxnSpPr>
              <a:cxnSpLocks/>
            </p:cNvCxnSpPr>
            <p:nvPr/>
          </p:nvCxnSpPr>
          <p:spPr>
            <a:xfrm flipH="1" flipV="1">
              <a:off x="5436066" y="3749879"/>
              <a:ext cx="2521838" cy="14680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B1E7D2-DCF5-426A-8396-C9DE8168FBCA}"/>
                </a:ext>
              </a:extLst>
            </p:cNvPr>
            <p:cNvCxnSpPr>
              <a:cxnSpLocks/>
            </p:cNvCxnSpPr>
            <p:nvPr/>
          </p:nvCxnSpPr>
          <p:spPr>
            <a:xfrm flipH="1" flipV="1">
              <a:off x="4910386" y="4269996"/>
              <a:ext cx="3040527" cy="14694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4BA06E9-4795-4E4F-A096-10B1631FCB78}"/>
                </a:ext>
              </a:extLst>
            </p:cNvPr>
            <p:cNvCxnSpPr>
              <a:cxnSpLocks/>
            </p:cNvCxnSpPr>
            <p:nvPr/>
          </p:nvCxnSpPr>
          <p:spPr>
            <a:xfrm flipH="1" flipV="1">
              <a:off x="4290990" y="4937901"/>
              <a:ext cx="1438228" cy="8268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D92E487-682E-4CC7-B48C-B2B9C25B2478}"/>
                </a:ext>
              </a:extLst>
            </p:cNvPr>
            <p:cNvCxnSpPr>
              <a:cxnSpLocks/>
            </p:cNvCxnSpPr>
            <p:nvPr/>
          </p:nvCxnSpPr>
          <p:spPr>
            <a:xfrm flipH="1" flipV="1">
              <a:off x="7659149" y="1526796"/>
              <a:ext cx="318330" cy="3131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8D37595-1080-4B00-A8D8-3BB8EB61E7D6}"/>
                </a:ext>
              </a:extLst>
            </p:cNvPr>
            <p:cNvCxnSpPr>
              <a:cxnSpLocks/>
              <a:endCxn id="30" idx="5"/>
            </p:cNvCxnSpPr>
            <p:nvPr/>
          </p:nvCxnSpPr>
          <p:spPr>
            <a:xfrm flipH="1" flipV="1">
              <a:off x="3424430" y="3566107"/>
              <a:ext cx="888901" cy="139443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8C7BC3-EF1B-4C91-B207-688821F84528}"/>
                </a:ext>
              </a:extLst>
            </p:cNvPr>
            <p:cNvCxnSpPr>
              <a:cxnSpLocks/>
            </p:cNvCxnSpPr>
            <p:nvPr/>
          </p:nvCxnSpPr>
          <p:spPr>
            <a:xfrm flipH="1" flipV="1">
              <a:off x="3417439" y="1268919"/>
              <a:ext cx="1492947" cy="30218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B3032D-82E9-4742-AD50-9D52B904CC77}"/>
                </a:ext>
              </a:extLst>
            </p:cNvPr>
            <p:cNvCxnSpPr>
              <a:cxnSpLocks/>
            </p:cNvCxnSpPr>
            <p:nvPr/>
          </p:nvCxnSpPr>
          <p:spPr>
            <a:xfrm flipH="1" flipV="1">
              <a:off x="3947344" y="1270317"/>
              <a:ext cx="1514472" cy="24929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ADFC28-5505-4B35-9B0F-F627A2EA7CE5}"/>
                </a:ext>
              </a:extLst>
            </p:cNvPr>
            <p:cNvCxnSpPr>
              <a:cxnSpLocks/>
            </p:cNvCxnSpPr>
            <p:nvPr/>
          </p:nvCxnSpPr>
          <p:spPr>
            <a:xfrm flipH="1" flipV="1">
              <a:off x="4535972" y="1246548"/>
              <a:ext cx="1386052" cy="205221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DE09D59-D121-4FD6-9FC7-30291FD09555}"/>
                </a:ext>
              </a:extLst>
            </p:cNvPr>
            <p:cNvCxnSpPr>
              <a:cxnSpLocks/>
            </p:cNvCxnSpPr>
            <p:nvPr/>
          </p:nvCxnSpPr>
          <p:spPr>
            <a:xfrm flipH="1" flipV="1">
              <a:off x="5099433" y="1239557"/>
              <a:ext cx="1225262" cy="16503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A2A8705-2C89-4C93-956F-BC3AA4878ADC}"/>
                </a:ext>
              </a:extLst>
            </p:cNvPr>
            <p:cNvCxnSpPr>
              <a:cxnSpLocks/>
            </p:cNvCxnSpPr>
            <p:nvPr/>
          </p:nvCxnSpPr>
          <p:spPr>
            <a:xfrm flipH="1" flipV="1">
              <a:off x="5704839" y="1257733"/>
              <a:ext cx="979789" cy="124539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191B199-98F2-4A0D-BC12-35B09A73D6CF}"/>
                </a:ext>
              </a:extLst>
            </p:cNvPr>
            <p:cNvCxnSpPr>
              <a:cxnSpLocks/>
            </p:cNvCxnSpPr>
            <p:nvPr/>
          </p:nvCxnSpPr>
          <p:spPr>
            <a:xfrm flipH="1" flipV="1">
              <a:off x="6217966" y="1259131"/>
              <a:ext cx="832182" cy="88205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C962B0-85AA-49F3-B83A-14756793FE95}"/>
                </a:ext>
              </a:extLst>
            </p:cNvPr>
            <p:cNvCxnSpPr>
              <a:cxnSpLocks/>
            </p:cNvCxnSpPr>
            <p:nvPr/>
          </p:nvCxnSpPr>
          <p:spPr>
            <a:xfrm flipH="1" flipV="1">
              <a:off x="6831761" y="1268918"/>
              <a:ext cx="529542" cy="5675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B54080-5480-4008-8C93-BB6D62A94843}"/>
                </a:ext>
              </a:extLst>
            </p:cNvPr>
            <p:cNvCxnSpPr>
              <a:cxnSpLocks/>
            </p:cNvCxnSpPr>
            <p:nvPr/>
          </p:nvCxnSpPr>
          <p:spPr>
            <a:xfrm flipH="1" flipV="1">
              <a:off x="7361666" y="1261927"/>
              <a:ext cx="311629" cy="29166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8115920-90CE-4F76-9902-384958A5BBF0}"/>
                </a:ext>
              </a:extLst>
            </p:cNvPr>
            <p:cNvCxnSpPr>
              <a:cxnSpLocks/>
              <a:endCxn id="29" idx="7"/>
            </p:cNvCxnSpPr>
            <p:nvPr/>
          </p:nvCxnSpPr>
          <p:spPr>
            <a:xfrm flipH="1" flipV="1">
              <a:off x="3431421" y="1879747"/>
              <a:ext cx="1608292" cy="2314748"/>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24D1867-007F-492D-89B3-EF23453A2A3B}"/>
                </a:ext>
              </a:extLst>
            </p:cNvPr>
            <p:cNvCxnSpPr>
              <a:cxnSpLocks/>
            </p:cNvCxnSpPr>
            <p:nvPr/>
          </p:nvCxnSpPr>
          <p:spPr>
            <a:xfrm flipH="1" flipV="1">
              <a:off x="3424430" y="3542167"/>
              <a:ext cx="1111542" cy="1163309"/>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26B26F-555E-4E60-8D54-C0A1C59482A4}"/>
                </a:ext>
              </a:extLst>
            </p:cNvPr>
            <p:cNvCxnSpPr>
              <a:cxnSpLocks/>
            </p:cNvCxnSpPr>
            <p:nvPr/>
          </p:nvCxnSpPr>
          <p:spPr>
            <a:xfrm flipH="1" flipV="1">
              <a:off x="3417439" y="4650913"/>
              <a:ext cx="588298" cy="578524"/>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87F0AB0-0458-4405-8F71-7E4A6C4CF6DC}"/>
                </a:ext>
              </a:extLst>
            </p:cNvPr>
            <p:cNvCxnSpPr>
              <a:cxnSpLocks/>
            </p:cNvCxnSpPr>
            <p:nvPr/>
          </p:nvCxnSpPr>
          <p:spPr>
            <a:xfrm flipH="1" flipV="1">
              <a:off x="3416041" y="1251970"/>
              <a:ext cx="2023157" cy="2518015"/>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181556-F73A-499D-970A-7B7988E47F3D}"/>
                </a:ext>
              </a:extLst>
            </p:cNvPr>
            <p:cNvCxnSpPr>
              <a:cxnSpLocks/>
            </p:cNvCxnSpPr>
            <p:nvPr/>
          </p:nvCxnSpPr>
          <p:spPr>
            <a:xfrm flipH="1" flipV="1">
              <a:off x="4231172" y="1270146"/>
              <a:ext cx="1717136" cy="2027064"/>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6596466-1D6B-427C-9120-23C8D7DD5020}"/>
                </a:ext>
              </a:extLst>
            </p:cNvPr>
            <p:cNvCxnSpPr>
              <a:cxnSpLocks/>
            </p:cNvCxnSpPr>
            <p:nvPr/>
          </p:nvCxnSpPr>
          <p:spPr>
            <a:xfrm flipH="1" flipV="1">
              <a:off x="4878523" y="1246377"/>
              <a:ext cx="1501154" cy="1601251"/>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B8DF151-8739-4A4C-B6B8-AAC2085B8124}"/>
                </a:ext>
              </a:extLst>
            </p:cNvPr>
            <p:cNvCxnSpPr>
              <a:cxnSpLocks/>
            </p:cNvCxnSpPr>
            <p:nvPr/>
          </p:nvCxnSpPr>
          <p:spPr>
            <a:xfrm flipH="1" flipV="1">
              <a:off x="5718821" y="1256164"/>
              <a:ext cx="1053583" cy="118735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7E5580-FB24-4573-BED1-1090E4EB61BA}"/>
                </a:ext>
              </a:extLst>
            </p:cNvPr>
            <p:cNvCxnSpPr>
              <a:cxnSpLocks/>
            </p:cNvCxnSpPr>
            <p:nvPr/>
          </p:nvCxnSpPr>
          <p:spPr>
            <a:xfrm flipH="1" flipV="1">
              <a:off x="6475229" y="1249173"/>
              <a:ext cx="728284" cy="796603"/>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32178F9-D1BD-4D67-B921-2E3CB4DC6DCC}"/>
                </a:ext>
              </a:extLst>
            </p:cNvPr>
            <p:cNvCxnSpPr>
              <a:cxnSpLocks/>
            </p:cNvCxnSpPr>
            <p:nvPr/>
          </p:nvCxnSpPr>
          <p:spPr>
            <a:xfrm flipH="1" flipV="1">
              <a:off x="7147747" y="1250571"/>
              <a:ext cx="448113" cy="396903"/>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2D0EC2-1DA2-436C-9B33-F8359C0D0FF7}"/>
                </a:ext>
              </a:extLst>
            </p:cNvPr>
            <p:cNvCxnSpPr>
              <a:cxnSpLocks/>
            </p:cNvCxnSpPr>
            <p:nvPr/>
          </p:nvCxnSpPr>
          <p:spPr>
            <a:xfrm flipH="1" flipV="1">
              <a:off x="7580062" y="1653853"/>
              <a:ext cx="389027" cy="373263"/>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A23F103-9AB1-4654-A294-7F291036878D}"/>
                </a:ext>
              </a:extLst>
            </p:cNvPr>
            <p:cNvCxnSpPr>
              <a:cxnSpLocks/>
            </p:cNvCxnSpPr>
            <p:nvPr/>
          </p:nvCxnSpPr>
          <p:spPr>
            <a:xfrm flipH="1" flipV="1">
              <a:off x="7203513" y="2027116"/>
              <a:ext cx="750196" cy="697685"/>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ACD5F7-DAE5-4837-9364-2FA3E326D57A}"/>
                </a:ext>
              </a:extLst>
            </p:cNvPr>
            <p:cNvCxnSpPr>
              <a:cxnSpLocks/>
            </p:cNvCxnSpPr>
            <p:nvPr/>
          </p:nvCxnSpPr>
          <p:spPr>
            <a:xfrm flipH="1" flipV="1">
              <a:off x="6772404" y="2449370"/>
              <a:ext cx="1191092" cy="1040228"/>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AF10820-24B2-4E05-8146-4D199BF1A68D}"/>
                </a:ext>
              </a:extLst>
            </p:cNvPr>
            <p:cNvCxnSpPr>
              <a:cxnSpLocks/>
            </p:cNvCxnSpPr>
            <p:nvPr/>
          </p:nvCxnSpPr>
          <p:spPr>
            <a:xfrm flipH="1" flipV="1">
              <a:off x="6374447" y="2837109"/>
              <a:ext cx="1590447" cy="1459231"/>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43FA7BB-323B-479B-9E2A-5FF6FECDB2D8}"/>
                </a:ext>
              </a:extLst>
            </p:cNvPr>
            <p:cNvCxnSpPr>
              <a:cxnSpLocks/>
            </p:cNvCxnSpPr>
            <p:nvPr/>
          </p:nvCxnSpPr>
          <p:spPr>
            <a:xfrm flipH="1" flipV="1">
              <a:off x="5936857" y="3295704"/>
              <a:ext cx="2012657" cy="1681543"/>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060B34A-E1E6-4034-9C0B-4E05AC314634}"/>
                </a:ext>
              </a:extLst>
            </p:cNvPr>
            <p:cNvCxnSpPr>
              <a:cxnSpLocks/>
            </p:cNvCxnSpPr>
            <p:nvPr/>
          </p:nvCxnSpPr>
          <p:spPr>
            <a:xfrm flipH="1" flipV="1">
              <a:off x="5450848" y="3748330"/>
              <a:ext cx="2491675" cy="1985325"/>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EA77F0-BD72-4F89-9CAA-4CC2B11715AC}"/>
                </a:ext>
              </a:extLst>
            </p:cNvPr>
            <p:cNvCxnSpPr>
              <a:cxnSpLocks/>
            </p:cNvCxnSpPr>
            <p:nvPr/>
          </p:nvCxnSpPr>
          <p:spPr>
            <a:xfrm flipH="1" flipV="1">
              <a:off x="5039713" y="4183845"/>
              <a:ext cx="1813638" cy="1593153"/>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BDDB8A2-0EF1-4107-94C6-4C9E3B312570}"/>
                </a:ext>
              </a:extLst>
            </p:cNvPr>
            <p:cNvCxnSpPr>
              <a:cxnSpLocks/>
            </p:cNvCxnSpPr>
            <p:nvPr/>
          </p:nvCxnSpPr>
          <p:spPr>
            <a:xfrm flipH="1" flipV="1">
              <a:off x="4531391" y="4704599"/>
              <a:ext cx="1148898" cy="1057019"/>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867814D-8C7B-4BDE-8157-B3AB21087419}"/>
                </a:ext>
              </a:extLst>
            </p:cNvPr>
            <p:cNvCxnSpPr>
              <a:cxnSpLocks/>
            </p:cNvCxnSpPr>
            <p:nvPr/>
          </p:nvCxnSpPr>
          <p:spPr>
            <a:xfrm flipH="1" flipV="1">
              <a:off x="3988185" y="5217957"/>
              <a:ext cx="569376" cy="53667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E30F8D6-6B3D-48AE-9063-580A05135276}"/>
                </a:ext>
              </a:extLst>
            </p:cNvPr>
            <p:cNvSpPr/>
            <p:nvPr/>
          </p:nvSpPr>
          <p:spPr>
            <a:xfrm>
              <a:off x="3450396" y="12513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10" name="Oval 109">
              <a:extLst>
                <a:ext uri="{FF2B5EF4-FFF2-40B4-BE49-F238E27FC236}">
                  <a16:creationId xmlns:a16="http://schemas.microsoft.com/office/drawing/2014/main" id="{C7C9B165-501E-4A06-A10B-D0C1FB076FA2}"/>
                </a:ext>
              </a:extLst>
            </p:cNvPr>
            <p:cNvSpPr/>
            <p:nvPr/>
          </p:nvSpPr>
          <p:spPr>
            <a:xfrm>
              <a:off x="3442912" y="1235487"/>
              <a:ext cx="45719" cy="45719"/>
            </a:xfrm>
            <a:prstGeom prst="ellipse">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11" name="TextBox 110">
              <a:extLst>
                <a:ext uri="{FF2B5EF4-FFF2-40B4-BE49-F238E27FC236}">
                  <a16:creationId xmlns:a16="http://schemas.microsoft.com/office/drawing/2014/main" id="{242FB59F-B685-4A36-B16D-72B6F6C4DB4C}"/>
                </a:ext>
              </a:extLst>
            </p:cNvPr>
            <p:cNvSpPr txBox="1"/>
            <p:nvPr/>
          </p:nvSpPr>
          <p:spPr>
            <a:xfrm>
              <a:off x="3128066" y="1172945"/>
              <a:ext cx="362600" cy="369332"/>
            </a:xfrm>
            <a:prstGeom prst="rect">
              <a:avLst/>
            </a:prstGeom>
            <a:noFill/>
          </p:spPr>
          <p:txBody>
            <a:bodyPr wrap="none" rtlCol="0">
              <a:spAutoFit/>
            </a:bodyPr>
            <a:lstStyle/>
            <a:p>
              <a:r>
                <a:rPr lang="en-US" dirty="0"/>
                <a:t>x</a:t>
              </a:r>
              <a:r>
                <a:rPr lang="en-US" baseline="-25000" dirty="0"/>
                <a:t>2</a:t>
              </a:r>
            </a:p>
          </p:txBody>
        </p:sp>
        <p:cxnSp>
          <p:nvCxnSpPr>
            <p:cNvPr id="112" name="Straight Arrow Connector 111">
              <a:extLst>
                <a:ext uri="{FF2B5EF4-FFF2-40B4-BE49-F238E27FC236}">
                  <a16:creationId xmlns:a16="http://schemas.microsoft.com/office/drawing/2014/main" id="{1284679B-CD4C-46CB-A201-0CEA25FA86B1}"/>
                </a:ext>
              </a:extLst>
            </p:cNvPr>
            <p:cNvCxnSpPr/>
            <p:nvPr/>
          </p:nvCxnSpPr>
          <p:spPr>
            <a:xfrm flipH="1">
              <a:off x="3175205" y="1258295"/>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E53EC3EA-9666-4F0D-A22A-904654135E04}"/>
                </a:ext>
              </a:extLst>
            </p:cNvPr>
            <p:cNvSpPr txBox="1"/>
            <p:nvPr/>
          </p:nvSpPr>
          <p:spPr>
            <a:xfrm>
              <a:off x="3269581" y="973123"/>
              <a:ext cx="301686" cy="369332"/>
            </a:xfrm>
            <a:prstGeom prst="rect">
              <a:avLst/>
            </a:prstGeom>
            <a:noFill/>
          </p:spPr>
          <p:txBody>
            <a:bodyPr wrap="none" rtlCol="0">
              <a:spAutoFit/>
            </a:bodyPr>
            <a:lstStyle/>
            <a:p>
              <a:r>
                <a:rPr lang="en-US" dirty="0"/>
                <a:t>1</a:t>
              </a:r>
            </a:p>
          </p:txBody>
        </p:sp>
        <p:sp>
          <p:nvSpPr>
            <p:cNvPr id="114" name="TextBox 113">
              <a:extLst>
                <a:ext uri="{FF2B5EF4-FFF2-40B4-BE49-F238E27FC236}">
                  <a16:creationId xmlns:a16="http://schemas.microsoft.com/office/drawing/2014/main" id="{EA9FD8AE-05A8-44CE-9A74-3B08C19067D8}"/>
                </a:ext>
              </a:extLst>
            </p:cNvPr>
            <p:cNvSpPr txBox="1"/>
            <p:nvPr/>
          </p:nvSpPr>
          <p:spPr>
            <a:xfrm>
              <a:off x="2922161" y="883640"/>
              <a:ext cx="476412" cy="369332"/>
            </a:xfrm>
            <a:prstGeom prst="rect">
              <a:avLst/>
            </a:prstGeom>
            <a:noFill/>
          </p:spPr>
          <p:txBody>
            <a:bodyPr wrap="none" rtlCol="0">
              <a:spAutoFit/>
            </a:bodyPr>
            <a:lstStyle/>
            <a:p>
              <a:r>
                <a:rPr lang="en-US" dirty="0">
                  <a:solidFill>
                    <a:srgbClr val="00B050"/>
                  </a:solidFill>
                </a:rPr>
                <a:t>0.8</a:t>
              </a:r>
            </a:p>
          </p:txBody>
        </p:sp>
        <p:sp>
          <p:nvSpPr>
            <p:cNvPr id="115" name="TextBox 114">
              <a:extLst>
                <a:ext uri="{FF2B5EF4-FFF2-40B4-BE49-F238E27FC236}">
                  <a16:creationId xmlns:a16="http://schemas.microsoft.com/office/drawing/2014/main" id="{48EA4630-71CE-43AE-82E9-7404B0C0F501}"/>
                </a:ext>
              </a:extLst>
            </p:cNvPr>
            <p:cNvSpPr txBox="1"/>
            <p:nvPr/>
          </p:nvSpPr>
          <p:spPr>
            <a:xfrm>
              <a:off x="7885244" y="982472"/>
              <a:ext cx="301686" cy="369332"/>
            </a:xfrm>
            <a:prstGeom prst="rect">
              <a:avLst/>
            </a:prstGeom>
            <a:noFill/>
          </p:spPr>
          <p:txBody>
            <a:bodyPr wrap="none" rtlCol="0">
              <a:spAutoFit/>
            </a:bodyPr>
            <a:lstStyle/>
            <a:p>
              <a:r>
                <a:rPr lang="en-US" dirty="0"/>
                <a:t>0</a:t>
              </a:r>
            </a:p>
          </p:txBody>
        </p:sp>
        <p:sp>
          <p:nvSpPr>
            <p:cNvPr id="116" name="TextBox 115">
              <a:extLst>
                <a:ext uri="{FF2B5EF4-FFF2-40B4-BE49-F238E27FC236}">
                  <a16:creationId xmlns:a16="http://schemas.microsoft.com/office/drawing/2014/main" id="{15649B7A-11A0-4AF1-9E24-EDD2C3310FB1}"/>
                </a:ext>
              </a:extLst>
            </p:cNvPr>
            <p:cNvSpPr txBox="1"/>
            <p:nvPr/>
          </p:nvSpPr>
          <p:spPr>
            <a:xfrm>
              <a:off x="2931948" y="3368182"/>
              <a:ext cx="476412" cy="369332"/>
            </a:xfrm>
            <a:prstGeom prst="rect">
              <a:avLst/>
            </a:prstGeom>
            <a:noFill/>
          </p:spPr>
          <p:txBody>
            <a:bodyPr wrap="none" rtlCol="0">
              <a:spAutoFit/>
            </a:bodyPr>
            <a:lstStyle/>
            <a:p>
              <a:r>
                <a:rPr lang="en-US" dirty="0">
                  <a:solidFill>
                    <a:srgbClr val="00B050"/>
                  </a:solidFill>
                </a:rPr>
                <a:t>0.9</a:t>
              </a:r>
            </a:p>
          </p:txBody>
        </p:sp>
        <p:sp>
          <p:nvSpPr>
            <p:cNvPr id="120" name="TextBox 119">
              <a:extLst>
                <a:ext uri="{FF2B5EF4-FFF2-40B4-BE49-F238E27FC236}">
                  <a16:creationId xmlns:a16="http://schemas.microsoft.com/office/drawing/2014/main" id="{2CF80CC6-58BC-4ED6-9FC0-B4A1706FB689}"/>
                </a:ext>
              </a:extLst>
            </p:cNvPr>
            <p:cNvSpPr txBox="1"/>
            <p:nvPr/>
          </p:nvSpPr>
          <p:spPr>
            <a:xfrm>
              <a:off x="5503176" y="889232"/>
              <a:ext cx="476412" cy="369332"/>
            </a:xfrm>
            <a:prstGeom prst="rect">
              <a:avLst/>
            </a:prstGeom>
            <a:noFill/>
          </p:spPr>
          <p:txBody>
            <a:bodyPr wrap="none" rtlCol="0">
              <a:spAutoFit/>
            </a:bodyPr>
            <a:lstStyle/>
            <a:p>
              <a:r>
                <a:rPr lang="en-US" dirty="0">
                  <a:solidFill>
                    <a:srgbClr val="00B050"/>
                  </a:solidFill>
                </a:rPr>
                <a:t>0.4</a:t>
              </a:r>
            </a:p>
          </p:txBody>
        </p:sp>
        <p:sp>
          <p:nvSpPr>
            <p:cNvPr id="121" name="TextBox 120">
              <a:extLst>
                <a:ext uri="{FF2B5EF4-FFF2-40B4-BE49-F238E27FC236}">
                  <a16:creationId xmlns:a16="http://schemas.microsoft.com/office/drawing/2014/main" id="{F809C48E-ACEB-4BD6-9568-C3CE758A5619}"/>
                </a:ext>
              </a:extLst>
            </p:cNvPr>
            <p:cNvSpPr txBox="1"/>
            <p:nvPr/>
          </p:nvSpPr>
          <p:spPr>
            <a:xfrm>
              <a:off x="5974358" y="882241"/>
              <a:ext cx="476412" cy="369332"/>
            </a:xfrm>
            <a:prstGeom prst="rect">
              <a:avLst/>
            </a:prstGeom>
            <a:noFill/>
          </p:spPr>
          <p:txBody>
            <a:bodyPr wrap="none" rtlCol="0">
              <a:spAutoFit/>
            </a:bodyPr>
            <a:lstStyle/>
            <a:p>
              <a:r>
                <a:rPr lang="en-US" dirty="0">
                  <a:solidFill>
                    <a:srgbClr val="00B050"/>
                  </a:solidFill>
                </a:rPr>
                <a:t>0.3</a:t>
              </a:r>
            </a:p>
          </p:txBody>
        </p:sp>
        <p:sp>
          <p:nvSpPr>
            <p:cNvPr id="122" name="TextBox 121">
              <a:extLst>
                <a:ext uri="{FF2B5EF4-FFF2-40B4-BE49-F238E27FC236}">
                  <a16:creationId xmlns:a16="http://schemas.microsoft.com/office/drawing/2014/main" id="{7770BD02-8078-41AA-948E-676806DC6211}"/>
                </a:ext>
              </a:extLst>
            </p:cNvPr>
            <p:cNvSpPr txBox="1"/>
            <p:nvPr/>
          </p:nvSpPr>
          <p:spPr>
            <a:xfrm>
              <a:off x="6588153" y="883639"/>
              <a:ext cx="476412" cy="369332"/>
            </a:xfrm>
            <a:prstGeom prst="rect">
              <a:avLst/>
            </a:prstGeom>
            <a:noFill/>
          </p:spPr>
          <p:txBody>
            <a:bodyPr wrap="none" rtlCol="0">
              <a:spAutoFit/>
            </a:bodyPr>
            <a:lstStyle/>
            <a:p>
              <a:r>
                <a:rPr lang="en-US" dirty="0">
                  <a:solidFill>
                    <a:srgbClr val="00B050"/>
                  </a:solidFill>
                </a:rPr>
                <a:t>0.2</a:t>
              </a:r>
            </a:p>
          </p:txBody>
        </p:sp>
        <p:sp>
          <p:nvSpPr>
            <p:cNvPr id="123" name="TextBox 122">
              <a:extLst>
                <a:ext uri="{FF2B5EF4-FFF2-40B4-BE49-F238E27FC236}">
                  <a16:creationId xmlns:a16="http://schemas.microsoft.com/office/drawing/2014/main" id="{7BCF1150-A5AA-46CB-972F-9EB279A9ACA2}"/>
                </a:ext>
              </a:extLst>
            </p:cNvPr>
            <p:cNvSpPr txBox="1"/>
            <p:nvPr/>
          </p:nvSpPr>
          <p:spPr>
            <a:xfrm>
              <a:off x="7151614" y="885037"/>
              <a:ext cx="476412" cy="369332"/>
            </a:xfrm>
            <a:prstGeom prst="rect">
              <a:avLst/>
            </a:prstGeom>
            <a:noFill/>
          </p:spPr>
          <p:txBody>
            <a:bodyPr wrap="none" rtlCol="0">
              <a:spAutoFit/>
            </a:bodyPr>
            <a:lstStyle/>
            <a:p>
              <a:r>
                <a:rPr lang="en-US" dirty="0">
                  <a:solidFill>
                    <a:srgbClr val="00B050"/>
                  </a:solidFill>
                </a:rPr>
                <a:t>0.1</a:t>
              </a:r>
            </a:p>
          </p:txBody>
        </p:sp>
        <p:sp>
          <p:nvSpPr>
            <p:cNvPr id="124" name="TextBox 123">
              <a:extLst>
                <a:ext uri="{FF2B5EF4-FFF2-40B4-BE49-F238E27FC236}">
                  <a16:creationId xmlns:a16="http://schemas.microsoft.com/office/drawing/2014/main" id="{723BFABF-CDCB-44EE-96A4-2A612E949E84}"/>
                </a:ext>
              </a:extLst>
            </p:cNvPr>
            <p:cNvSpPr txBox="1"/>
            <p:nvPr/>
          </p:nvSpPr>
          <p:spPr>
            <a:xfrm>
              <a:off x="7949967" y="1809225"/>
              <a:ext cx="476412" cy="369332"/>
            </a:xfrm>
            <a:prstGeom prst="rect">
              <a:avLst/>
            </a:prstGeom>
            <a:noFill/>
          </p:spPr>
          <p:txBody>
            <a:bodyPr wrap="none" rtlCol="0">
              <a:spAutoFit/>
            </a:bodyPr>
            <a:lstStyle/>
            <a:p>
              <a:r>
                <a:rPr lang="en-US" dirty="0">
                  <a:solidFill>
                    <a:srgbClr val="CC9900"/>
                  </a:solidFill>
                </a:rPr>
                <a:t>0.1</a:t>
              </a:r>
            </a:p>
          </p:txBody>
        </p:sp>
        <p:sp>
          <p:nvSpPr>
            <p:cNvPr id="126" name="TextBox 125">
              <a:extLst>
                <a:ext uri="{FF2B5EF4-FFF2-40B4-BE49-F238E27FC236}">
                  <a16:creationId xmlns:a16="http://schemas.microsoft.com/office/drawing/2014/main" id="{76267786-47EC-48D9-9D11-5765661802BD}"/>
                </a:ext>
              </a:extLst>
            </p:cNvPr>
            <p:cNvSpPr txBox="1"/>
            <p:nvPr/>
          </p:nvSpPr>
          <p:spPr>
            <a:xfrm>
              <a:off x="7952763" y="3254929"/>
              <a:ext cx="476412" cy="369332"/>
            </a:xfrm>
            <a:prstGeom prst="rect">
              <a:avLst/>
            </a:prstGeom>
            <a:noFill/>
          </p:spPr>
          <p:txBody>
            <a:bodyPr wrap="none" rtlCol="0">
              <a:spAutoFit/>
            </a:bodyPr>
            <a:lstStyle/>
            <a:p>
              <a:r>
                <a:rPr lang="en-US" dirty="0">
                  <a:solidFill>
                    <a:srgbClr val="CC9900"/>
                  </a:solidFill>
                </a:rPr>
                <a:t>0.3</a:t>
              </a:r>
            </a:p>
          </p:txBody>
        </p:sp>
        <p:sp>
          <p:nvSpPr>
            <p:cNvPr id="127" name="TextBox 126">
              <a:extLst>
                <a:ext uri="{FF2B5EF4-FFF2-40B4-BE49-F238E27FC236}">
                  <a16:creationId xmlns:a16="http://schemas.microsoft.com/office/drawing/2014/main" id="{68690A8A-5F6A-4F7F-89DE-CF64418E16F4}"/>
                </a:ext>
              </a:extLst>
            </p:cNvPr>
            <p:cNvSpPr txBox="1"/>
            <p:nvPr/>
          </p:nvSpPr>
          <p:spPr>
            <a:xfrm>
              <a:off x="7954161" y="4061671"/>
              <a:ext cx="476412" cy="369332"/>
            </a:xfrm>
            <a:prstGeom prst="rect">
              <a:avLst/>
            </a:prstGeom>
            <a:noFill/>
          </p:spPr>
          <p:txBody>
            <a:bodyPr wrap="none" rtlCol="0">
              <a:spAutoFit/>
            </a:bodyPr>
            <a:lstStyle/>
            <a:p>
              <a:r>
                <a:rPr lang="en-US" dirty="0">
                  <a:solidFill>
                    <a:srgbClr val="CC9900"/>
                  </a:solidFill>
                </a:rPr>
                <a:t>0.4</a:t>
              </a:r>
            </a:p>
          </p:txBody>
        </p:sp>
        <p:sp>
          <p:nvSpPr>
            <p:cNvPr id="130" name="TextBox 129">
              <a:extLst>
                <a:ext uri="{FF2B5EF4-FFF2-40B4-BE49-F238E27FC236}">
                  <a16:creationId xmlns:a16="http://schemas.microsoft.com/office/drawing/2014/main" id="{A090ACC7-6B08-4C1E-8AAD-EBE1047158EA}"/>
                </a:ext>
              </a:extLst>
            </p:cNvPr>
            <p:cNvSpPr txBox="1"/>
            <p:nvPr/>
          </p:nvSpPr>
          <p:spPr>
            <a:xfrm>
              <a:off x="4283973" y="5768832"/>
              <a:ext cx="476412" cy="369332"/>
            </a:xfrm>
            <a:prstGeom prst="rect">
              <a:avLst/>
            </a:prstGeom>
            <a:noFill/>
          </p:spPr>
          <p:txBody>
            <a:bodyPr wrap="none" rtlCol="0">
              <a:spAutoFit/>
            </a:bodyPr>
            <a:lstStyle/>
            <a:p>
              <a:r>
                <a:rPr lang="en-US" dirty="0">
                  <a:solidFill>
                    <a:srgbClr val="CC9900"/>
                  </a:solidFill>
                </a:rPr>
                <a:t>0.9</a:t>
              </a:r>
            </a:p>
          </p:txBody>
        </p:sp>
        <p:sp>
          <p:nvSpPr>
            <p:cNvPr id="131" name="TextBox 130">
              <a:extLst>
                <a:ext uri="{FF2B5EF4-FFF2-40B4-BE49-F238E27FC236}">
                  <a16:creationId xmlns:a16="http://schemas.microsoft.com/office/drawing/2014/main" id="{0B69D063-C337-4371-8596-D6B4EDE52C71}"/>
                </a:ext>
              </a:extLst>
            </p:cNvPr>
            <p:cNvSpPr txBox="1"/>
            <p:nvPr/>
          </p:nvSpPr>
          <p:spPr>
            <a:xfrm>
              <a:off x="5434664" y="5753452"/>
              <a:ext cx="476412" cy="369332"/>
            </a:xfrm>
            <a:prstGeom prst="rect">
              <a:avLst/>
            </a:prstGeom>
            <a:noFill/>
          </p:spPr>
          <p:txBody>
            <a:bodyPr wrap="none" rtlCol="0">
              <a:spAutoFit/>
            </a:bodyPr>
            <a:lstStyle/>
            <a:p>
              <a:r>
                <a:rPr lang="en-US" dirty="0">
                  <a:solidFill>
                    <a:srgbClr val="CC9900"/>
                  </a:solidFill>
                </a:rPr>
                <a:t>0.8</a:t>
              </a:r>
            </a:p>
          </p:txBody>
        </p:sp>
        <p:sp>
          <p:nvSpPr>
            <p:cNvPr id="132" name="TextBox 131">
              <a:extLst>
                <a:ext uri="{FF2B5EF4-FFF2-40B4-BE49-F238E27FC236}">
                  <a16:creationId xmlns:a16="http://schemas.microsoft.com/office/drawing/2014/main" id="{A4401920-1EBD-4BC5-ACFC-72A5DF440449}"/>
                </a:ext>
              </a:extLst>
            </p:cNvPr>
            <p:cNvSpPr txBox="1"/>
            <p:nvPr/>
          </p:nvSpPr>
          <p:spPr>
            <a:xfrm>
              <a:off x="6576966" y="5754850"/>
              <a:ext cx="476412" cy="369332"/>
            </a:xfrm>
            <a:prstGeom prst="rect">
              <a:avLst/>
            </a:prstGeom>
            <a:noFill/>
          </p:spPr>
          <p:txBody>
            <a:bodyPr wrap="none" rtlCol="0">
              <a:spAutoFit/>
            </a:bodyPr>
            <a:lstStyle/>
            <a:p>
              <a:r>
                <a:rPr lang="en-US" dirty="0">
                  <a:solidFill>
                    <a:srgbClr val="CC9900"/>
                  </a:solidFill>
                </a:rPr>
                <a:t>0.7</a:t>
              </a:r>
            </a:p>
          </p:txBody>
        </p:sp>
      </p:grpSp>
      <p:sp>
        <p:nvSpPr>
          <p:cNvPr id="92" name="TextBox 91">
            <a:extLst>
              <a:ext uri="{FF2B5EF4-FFF2-40B4-BE49-F238E27FC236}">
                <a16:creationId xmlns:a16="http://schemas.microsoft.com/office/drawing/2014/main" id="{CB4867B8-DFA9-47F7-90E5-EFAC97543996}"/>
              </a:ext>
            </a:extLst>
          </p:cNvPr>
          <p:cNvSpPr txBox="1"/>
          <p:nvPr/>
        </p:nvSpPr>
        <p:spPr>
          <a:xfrm>
            <a:off x="3366778" y="149734"/>
            <a:ext cx="5777221" cy="646331"/>
          </a:xfrm>
          <a:prstGeom prst="rect">
            <a:avLst/>
          </a:prstGeom>
          <a:noFill/>
        </p:spPr>
        <p:txBody>
          <a:bodyPr wrap="square" rtlCol="0">
            <a:spAutoFit/>
          </a:bodyPr>
          <a:lstStyle/>
          <a:p>
            <a:r>
              <a:rPr lang="en-US" sz="3600" dirty="0">
                <a:sym typeface="Symbol" panose="05050102010706020507" pitchFamily="18" charset="2"/>
              </a:rPr>
              <a:t>more influence of disjunction</a:t>
            </a:r>
          </a:p>
        </p:txBody>
      </p:sp>
    </p:spTree>
    <p:extLst>
      <p:ext uri="{BB962C8B-B14F-4D97-AF65-F5344CB8AC3E}">
        <p14:creationId xmlns:p14="http://schemas.microsoft.com/office/powerpoint/2010/main" val="507879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88125-B54B-41A6-B135-BDAAB90ADE4A}"/>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7D690E75-ECD3-4175-A126-2C0F1CCF4DBB}"/>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A4F0E298-AA00-479A-9642-037B22A5DE51}"/>
              </a:ext>
            </a:extLst>
          </p:cNvPr>
          <p:cNvSpPr>
            <a:spLocks noGrp="1"/>
          </p:cNvSpPr>
          <p:nvPr>
            <p:ph type="sldNum" sz="quarter" idx="12"/>
          </p:nvPr>
        </p:nvSpPr>
        <p:spPr/>
        <p:txBody>
          <a:bodyPr/>
          <a:lstStyle/>
          <a:p>
            <a:fld id="{93AECF0D-CD55-494B-932A-64BB14639227}" type="slidenum">
              <a:rPr lang="en-US" smtClean="0"/>
              <a:t>39</a:t>
            </a:fld>
            <a:endParaRPr lang="en-US"/>
          </a:p>
        </p:txBody>
      </p:sp>
      <p:pic>
        <p:nvPicPr>
          <p:cNvPr id="6" name="Picture 5">
            <a:extLst>
              <a:ext uri="{FF2B5EF4-FFF2-40B4-BE49-F238E27FC236}">
                <a16:creationId xmlns:a16="http://schemas.microsoft.com/office/drawing/2014/main" id="{0511C275-5DCA-4646-996D-60A71AE57B5F}"/>
              </a:ext>
            </a:extLst>
          </p:cNvPr>
          <p:cNvPicPr>
            <a:picLocks noChangeAspect="1"/>
          </p:cNvPicPr>
          <p:nvPr/>
        </p:nvPicPr>
        <p:blipFill>
          <a:blip r:embed="rId2"/>
          <a:stretch>
            <a:fillRect/>
          </a:stretch>
        </p:blipFill>
        <p:spPr>
          <a:xfrm>
            <a:off x="3028950" y="683436"/>
            <a:ext cx="2625755" cy="2580742"/>
          </a:xfrm>
          <a:prstGeom prst="rect">
            <a:avLst/>
          </a:prstGeom>
        </p:spPr>
      </p:pic>
      <p:pic>
        <p:nvPicPr>
          <p:cNvPr id="8" name="Picture 7">
            <a:extLst>
              <a:ext uri="{FF2B5EF4-FFF2-40B4-BE49-F238E27FC236}">
                <a16:creationId xmlns:a16="http://schemas.microsoft.com/office/drawing/2014/main" id="{4C657A21-DAFC-4977-98E9-8295D9A0E008}"/>
              </a:ext>
            </a:extLst>
          </p:cNvPr>
          <p:cNvPicPr>
            <a:picLocks noChangeAspect="1"/>
          </p:cNvPicPr>
          <p:nvPr/>
        </p:nvPicPr>
        <p:blipFill>
          <a:blip r:embed="rId3"/>
          <a:stretch>
            <a:fillRect/>
          </a:stretch>
        </p:blipFill>
        <p:spPr>
          <a:xfrm>
            <a:off x="5993337" y="584270"/>
            <a:ext cx="2711565" cy="2727802"/>
          </a:xfrm>
          <a:prstGeom prst="rect">
            <a:avLst/>
          </a:prstGeom>
        </p:spPr>
      </p:pic>
      <p:pic>
        <p:nvPicPr>
          <p:cNvPr id="7" name="Picture 6">
            <a:extLst>
              <a:ext uri="{FF2B5EF4-FFF2-40B4-BE49-F238E27FC236}">
                <a16:creationId xmlns:a16="http://schemas.microsoft.com/office/drawing/2014/main" id="{4CE9C281-E65D-431F-BD76-D2743FD67813}"/>
              </a:ext>
            </a:extLst>
          </p:cNvPr>
          <p:cNvPicPr>
            <a:picLocks noChangeAspect="1"/>
          </p:cNvPicPr>
          <p:nvPr/>
        </p:nvPicPr>
        <p:blipFill>
          <a:blip r:embed="rId4"/>
          <a:stretch>
            <a:fillRect/>
          </a:stretch>
        </p:blipFill>
        <p:spPr>
          <a:xfrm>
            <a:off x="2842686" y="3429000"/>
            <a:ext cx="3037348" cy="2925544"/>
          </a:xfrm>
          <a:prstGeom prst="rect">
            <a:avLst/>
          </a:prstGeom>
        </p:spPr>
      </p:pic>
      <p:pic>
        <p:nvPicPr>
          <p:cNvPr id="10" name="Picture 9">
            <a:extLst>
              <a:ext uri="{FF2B5EF4-FFF2-40B4-BE49-F238E27FC236}">
                <a16:creationId xmlns:a16="http://schemas.microsoft.com/office/drawing/2014/main" id="{81F233C7-8DD0-4145-8BD1-BAF56C5122CC}"/>
              </a:ext>
            </a:extLst>
          </p:cNvPr>
          <p:cNvPicPr>
            <a:picLocks noChangeAspect="1"/>
          </p:cNvPicPr>
          <p:nvPr/>
        </p:nvPicPr>
        <p:blipFill>
          <a:blip r:embed="rId5"/>
          <a:stretch>
            <a:fillRect/>
          </a:stretch>
        </p:blipFill>
        <p:spPr>
          <a:xfrm>
            <a:off x="5780663" y="3429000"/>
            <a:ext cx="3136914" cy="2925544"/>
          </a:xfrm>
          <a:prstGeom prst="rect">
            <a:avLst/>
          </a:prstGeom>
        </p:spPr>
      </p:pic>
      <p:sp>
        <p:nvSpPr>
          <p:cNvPr id="16" name="TextBox 15">
            <a:extLst>
              <a:ext uri="{FF2B5EF4-FFF2-40B4-BE49-F238E27FC236}">
                <a16:creationId xmlns:a16="http://schemas.microsoft.com/office/drawing/2014/main" id="{2F83063B-6E14-4FD7-994B-DD54A09DC3E4}"/>
              </a:ext>
            </a:extLst>
          </p:cNvPr>
          <p:cNvSpPr txBox="1"/>
          <p:nvPr/>
        </p:nvSpPr>
        <p:spPr>
          <a:xfrm>
            <a:off x="3944946" y="50702"/>
            <a:ext cx="4308295" cy="646331"/>
          </a:xfrm>
          <a:prstGeom prst="rect">
            <a:avLst/>
          </a:prstGeom>
          <a:noFill/>
        </p:spPr>
        <p:txBody>
          <a:bodyPr wrap="none" rtlCol="0">
            <a:spAutoFit/>
          </a:bodyPr>
          <a:lstStyle/>
          <a:p>
            <a:r>
              <a:rPr lang="en-US" sz="3600" dirty="0"/>
              <a:t>Modelling users so far</a:t>
            </a:r>
          </a:p>
        </p:txBody>
      </p:sp>
      <p:sp>
        <p:nvSpPr>
          <p:cNvPr id="18" name="TextBox 17">
            <a:extLst>
              <a:ext uri="{FF2B5EF4-FFF2-40B4-BE49-F238E27FC236}">
                <a16:creationId xmlns:a16="http://schemas.microsoft.com/office/drawing/2014/main" id="{D529F186-CACA-4513-AF66-C5956A88E300}"/>
              </a:ext>
            </a:extLst>
          </p:cNvPr>
          <p:cNvSpPr txBox="1"/>
          <p:nvPr/>
        </p:nvSpPr>
        <p:spPr>
          <a:xfrm>
            <a:off x="80870" y="485992"/>
            <a:ext cx="2761816" cy="5355312"/>
          </a:xfrm>
          <a:prstGeom prst="rect">
            <a:avLst/>
          </a:prstGeom>
          <a:noFill/>
          <a:ln>
            <a:solidFill>
              <a:schemeClr val="tx1"/>
            </a:solidFill>
          </a:ln>
        </p:spPr>
        <p:txBody>
          <a:bodyPr wrap="square" rtlCol="0">
            <a:spAutoFit/>
          </a:bodyPr>
          <a:lstStyle/>
          <a:p>
            <a:r>
              <a:rPr lang="en-US" dirty="0"/>
              <a:t>We try to create a large family of preferential aggregators to increase the chance that a user will behave like this</a:t>
            </a:r>
          </a:p>
          <a:p>
            <a:endParaRPr lang="en-US" dirty="0"/>
          </a:p>
          <a:p>
            <a:r>
              <a:rPr lang="en-US" dirty="0"/>
              <a:t>idea of convex combinations</a:t>
            </a:r>
          </a:p>
          <a:p>
            <a:r>
              <a:rPr lang="en-US" sz="1800" dirty="0">
                <a:sym typeface="Symbol" panose="05050102010706020507" pitchFamily="18" charset="2"/>
              </a:rPr>
              <a:t></a:t>
            </a:r>
            <a:r>
              <a:rPr lang="en-US" sz="1800" dirty="0"/>
              <a:t>*</a:t>
            </a:r>
            <a:r>
              <a:rPr lang="en-US" dirty="0"/>
              <a:t>&amp;</a:t>
            </a:r>
            <a:r>
              <a:rPr lang="en-US" baseline="-25000" dirty="0"/>
              <a:t>P</a:t>
            </a:r>
            <a:r>
              <a:rPr lang="en-US" dirty="0"/>
              <a:t> + (1-</a:t>
            </a:r>
            <a:r>
              <a:rPr lang="en-US" sz="1800" dirty="0">
                <a:sym typeface="Symbol" panose="05050102010706020507" pitchFamily="18" charset="2"/>
              </a:rPr>
              <a:t>)</a:t>
            </a:r>
            <a:r>
              <a:rPr lang="en-US" sz="1800" dirty="0"/>
              <a:t>*</a:t>
            </a:r>
            <a:r>
              <a:rPr lang="en-US" dirty="0"/>
              <a:t>V</a:t>
            </a:r>
            <a:r>
              <a:rPr lang="en-US" baseline="-25000" dirty="0"/>
              <a:t>P</a:t>
            </a:r>
            <a:r>
              <a:rPr lang="en-US" dirty="0"/>
              <a:t>  </a:t>
            </a:r>
          </a:p>
          <a:p>
            <a:r>
              <a:rPr lang="en-US" dirty="0"/>
              <a:t>shows for extreme values desired behavior, but for different </a:t>
            </a:r>
            <a:r>
              <a:rPr lang="en-US" sz="1800" dirty="0">
                <a:sym typeface="Symbol" panose="05050102010706020507" pitchFamily="18" charset="2"/>
              </a:rPr>
              <a:t></a:t>
            </a:r>
            <a:endParaRPr lang="en-US" dirty="0"/>
          </a:p>
          <a:p>
            <a:r>
              <a:rPr lang="en-US" dirty="0"/>
              <a:t>   </a:t>
            </a:r>
          </a:p>
          <a:p>
            <a:r>
              <a:rPr lang="en-US" dirty="0"/>
              <a:t>From empirical observation we know that users behave and-like if all attribute preferences are small and one is very small, and or-like in opposite case</a:t>
            </a:r>
            <a:endParaRPr lang="en-US" dirty="0">
              <a:sym typeface="Symbol" panose="05050102010706020507" pitchFamily="18" charset="2"/>
            </a:endParaRPr>
          </a:p>
        </p:txBody>
      </p:sp>
    </p:spTree>
    <p:extLst>
      <p:ext uri="{BB962C8B-B14F-4D97-AF65-F5344CB8AC3E}">
        <p14:creationId xmlns:p14="http://schemas.microsoft.com/office/powerpoint/2010/main" val="275877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628030"/>
          </a:xfrm>
        </p:spPr>
        <p:txBody>
          <a:bodyPr>
            <a:normAutofit/>
          </a:bodyPr>
          <a:lstStyle/>
          <a:p>
            <a:r>
              <a:rPr lang="en-US" sz="3000" dirty="0"/>
              <a:t>Another possible integration - Many valued logic </a:t>
            </a:r>
          </a:p>
        </p:txBody>
      </p:sp>
      <p:sp>
        <p:nvSpPr>
          <p:cNvPr id="3" name="Content Placeholder 2"/>
          <p:cNvSpPr>
            <a:spLocks noGrp="1"/>
          </p:cNvSpPr>
          <p:nvPr>
            <p:ph idx="1"/>
          </p:nvPr>
        </p:nvSpPr>
        <p:spPr>
          <a:xfrm>
            <a:off x="628650" y="857757"/>
            <a:ext cx="7886700" cy="5498594"/>
          </a:xfrm>
        </p:spPr>
        <p:txBody>
          <a:bodyPr>
            <a:normAutofit fontScale="92500" lnSpcReduction="20000"/>
          </a:bodyPr>
          <a:lstStyle/>
          <a:p>
            <a:r>
              <a:rPr lang="en-US" dirty="0"/>
              <a:t>Motivation comes from antic </a:t>
            </a:r>
            <a:r>
              <a:rPr lang="en-US" dirty="0">
                <a:solidFill>
                  <a:srgbClr val="FF0000"/>
                </a:solidFill>
              </a:rPr>
              <a:t>philosophy</a:t>
            </a:r>
            <a:r>
              <a:rPr lang="en-US" dirty="0"/>
              <a:t> – modalities “possible”, “necessary” do not behave like in 0-1 logic</a:t>
            </a:r>
          </a:p>
          <a:p>
            <a:r>
              <a:rPr lang="en-US" dirty="0"/>
              <a:t>Lukasiewicz – </a:t>
            </a:r>
            <a:r>
              <a:rPr lang="en-US" b="1" dirty="0"/>
              <a:t>in 20’s </a:t>
            </a:r>
            <a:r>
              <a:rPr lang="en-US" dirty="0"/>
              <a:t>tried to formalize modal logic using </a:t>
            </a:r>
            <a:r>
              <a:rPr lang="en-US" dirty="0">
                <a:solidFill>
                  <a:srgbClr val="FF0000"/>
                </a:solidFill>
              </a:rPr>
              <a:t>real valued </a:t>
            </a:r>
            <a:r>
              <a:rPr lang="en-US" dirty="0"/>
              <a:t>logic, Alan Turing – logic with “</a:t>
            </a:r>
            <a:r>
              <a:rPr lang="en-US" dirty="0">
                <a:solidFill>
                  <a:srgbClr val="FF0000"/>
                </a:solidFill>
              </a:rPr>
              <a:t>undecidable</a:t>
            </a:r>
            <a:r>
              <a:rPr lang="en-US" dirty="0"/>
              <a:t>” (halting problem), SQL semantics, </a:t>
            </a:r>
          </a:p>
          <a:p>
            <a:r>
              <a:rPr lang="en-US" dirty="0"/>
              <a:t>Second motivation comes from </a:t>
            </a:r>
            <a:r>
              <a:rPr lang="en-US" dirty="0">
                <a:solidFill>
                  <a:srgbClr val="FF0000"/>
                </a:solidFill>
              </a:rPr>
              <a:t>repetitive inexact measurements</a:t>
            </a:r>
            <a:r>
              <a:rPr lang="en-US" dirty="0"/>
              <a:t>, Karl Menger, </a:t>
            </a:r>
            <a:r>
              <a:rPr lang="en-US" b="1" dirty="0"/>
              <a:t>1949-51</a:t>
            </a:r>
            <a:r>
              <a:rPr lang="en-US" dirty="0"/>
              <a:t> </a:t>
            </a:r>
            <a:r>
              <a:rPr lang="fr-FR" dirty="0"/>
              <a:t>ensemble flou</a:t>
            </a:r>
            <a:r>
              <a:rPr lang="en-US" dirty="0"/>
              <a:t>,  </a:t>
            </a:r>
          </a:p>
          <a:p>
            <a:r>
              <a:rPr lang="en-US" dirty="0"/>
              <a:t>Processing </a:t>
            </a:r>
            <a:r>
              <a:rPr lang="en-US" dirty="0">
                <a:solidFill>
                  <a:srgbClr val="FF0000"/>
                </a:solidFill>
              </a:rPr>
              <a:t>(military, radar) pictures </a:t>
            </a:r>
            <a:r>
              <a:rPr lang="en-US" dirty="0"/>
              <a:t>is next motivation</a:t>
            </a:r>
            <a:r>
              <a:rPr lang="en-US" dirty="0">
                <a:solidFill>
                  <a:srgbClr val="FF0000"/>
                </a:solidFill>
              </a:rPr>
              <a:t> </a:t>
            </a:r>
            <a:r>
              <a:rPr lang="en-US" dirty="0"/>
              <a:t>R.E. Bellman, R.E. Kalaba, L.A. Zadeh, </a:t>
            </a:r>
            <a:r>
              <a:rPr lang="en-US" dirty="0">
                <a:hlinkClick r:id="rId2"/>
              </a:rPr>
              <a:t>Abstraction and Pattern classification</a:t>
            </a:r>
            <a:r>
              <a:rPr lang="en-US" dirty="0"/>
              <a:t>, </a:t>
            </a:r>
            <a:r>
              <a:rPr lang="en-US" b="1" dirty="0"/>
              <a:t>1964. </a:t>
            </a:r>
            <a:endParaRPr lang="en-US" dirty="0"/>
          </a:p>
          <a:p>
            <a:r>
              <a:rPr lang="en-US" dirty="0">
                <a:hlinkClick r:id="rId3"/>
              </a:rPr>
              <a:t>Fuzzy controllers</a:t>
            </a:r>
            <a:r>
              <a:rPr lang="en-US" dirty="0"/>
              <a:t> – V. Novak (OSU)                                Metallurgic Plant Břidličná, </a:t>
            </a:r>
            <a:r>
              <a:rPr lang="en-US" dirty="0" err="1"/>
              <a:t>a.s.</a:t>
            </a:r>
            <a:r>
              <a:rPr lang="en-US" dirty="0"/>
              <a:t>,                                             1</a:t>
            </a:r>
            <a:r>
              <a:rPr lang="en-US" b="1" dirty="0"/>
              <a:t>995</a:t>
            </a:r>
            <a:r>
              <a:rPr lang="en-US" dirty="0"/>
              <a:t> </a:t>
            </a:r>
            <a:r>
              <a:rPr lang="en-US" dirty="0">
                <a:solidFill>
                  <a:srgbClr val="FF0000"/>
                </a:solidFill>
              </a:rPr>
              <a:t>furnace</a:t>
            </a:r>
            <a:r>
              <a:rPr lang="en-US" dirty="0"/>
              <a:t> fuzzy control, </a:t>
            </a:r>
          </a:p>
          <a:p>
            <a:r>
              <a:rPr lang="en-US" dirty="0"/>
              <a:t>Our last motivation is </a:t>
            </a:r>
            <a:r>
              <a:rPr lang="en-US" dirty="0">
                <a:solidFill>
                  <a:srgbClr val="FF0000"/>
                </a:solidFill>
              </a:rPr>
              <a:t>interpreting truth degrees as preference degrees </a:t>
            </a:r>
            <a:r>
              <a:rPr lang="en-US" dirty="0"/>
              <a:t>– looking for new aggregations in PC-preference cube (later was fuzzy considered usually as (linguistic) vagueness)</a:t>
            </a:r>
          </a:p>
        </p:txBody>
      </p:sp>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2DBA1BC0-8F6F-4326-AFBF-BE5607A0D240}" type="slidenum">
              <a:rPr lang="en-US" smtClean="0"/>
              <a:pPr/>
              <a:t>4</a:t>
            </a:fld>
            <a:endParaRPr lang="en-US"/>
          </a:p>
        </p:txBody>
      </p:sp>
      <p:pic>
        <p:nvPicPr>
          <p:cNvPr id="10" name="Picture 9">
            <a:extLst>
              <a:ext uri="{FF2B5EF4-FFF2-40B4-BE49-F238E27FC236}">
                <a16:creationId xmlns:a16="http://schemas.microsoft.com/office/drawing/2014/main" id="{8B1D8657-CDA8-B669-D7B9-37E2A5FB838E}"/>
              </a:ext>
            </a:extLst>
          </p:cNvPr>
          <p:cNvPicPr>
            <a:picLocks noChangeAspect="1"/>
          </p:cNvPicPr>
          <p:nvPr/>
        </p:nvPicPr>
        <p:blipFill>
          <a:blip r:embed="rId4"/>
          <a:stretch>
            <a:fillRect/>
          </a:stretch>
        </p:blipFill>
        <p:spPr>
          <a:xfrm>
            <a:off x="5493650" y="3749390"/>
            <a:ext cx="2228589" cy="1373788"/>
          </a:xfrm>
          <a:prstGeom prst="rect">
            <a:avLst/>
          </a:prstGeom>
        </p:spPr>
      </p:pic>
    </p:spTree>
    <p:extLst>
      <p:ext uri="{BB962C8B-B14F-4D97-AF65-F5344CB8AC3E}">
        <p14:creationId xmlns:p14="http://schemas.microsoft.com/office/powerpoint/2010/main" val="3190839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05" name="TextBox 204"/>
          <p:cNvSpPr txBox="1"/>
          <p:nvPr/>
        </p:nvSpPr>
        <p:spPr>
          <a:xfrm>
            <a:off x="8733261" y="5962958"/>
            <a:ext cx="301686" cy="369332"/>
          </a:xfrm>
          <a:prstGeom prst="rect">
            <a:avLst/>
          </a:prstGeom>
          <a:noFill/>
        </p:spPr>
        <p:txBody>
          <a:bodyPr wrap="none" rtlCol="0">
            <a:spAutoFit/>
          </a:bodyPr>
          <a:lstStyle/>
          <a:p>
            <a:r>
              <a:rPr lang="en-US" dirty="0"/>
              <a:t>1</a:t>
            </a:r>
          </a:p>
        </p:txBody>
      </p:sp>
      <p:grpSp>
        <p:nvGrpSpPr>
          <p:cNvPr id="2" name="Group 1">
            <a:extLst>
              <a:ext uri="{FF2B5EF4-FFF2-40B4-BE49-F238E27FC236}">
                <a16:creationId xmlns:a16="http://schemas.microsoft.com/office/drawing/2014/main" id="{540EE065-7757-4D24-A3E3-DA5F04005F4F}"/>
              </a:ext>
            </a:extLst>
          </p:cNvPr>
          <p:cNvGrpSpPr/>
          <p:nvPr/>
        </p:nvGrpSpPr>
        <p:grpSpPr>
          <a:xfrm>
            <a:off x="3586991" y="837497"/>
            <a:ext cx="5380844" cy="5607882"/>
            <a:chOff x="3435989" y="820719"/>
            <a:chExt cx="5380844" cy="5607882"/>
          </a:xfrm>
        </p:grpSpPr>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p:cNvCxnSpPr>
            <p:nvPr/>
          </p:nvCxnSpPr>
          <p:spPr>
            <a:xfrm flipH="1">
              <a:off x="3723130" y="1150517"/>
              <a:ext cx="5017503" cy="502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3733513" y="1150517"/>
              <a:ext cx="4170909" cy="830204"/>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p:cNvCxnSpPr>
            <p:nvPr/>
          </p:nvCxnSpPr>
          <p:spPr>
            <a:xfrm>
              <a:off x="3733513" y="1150517"/>
              <a:ext cx="5007120" cy="502168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cxnSpLocks/>
            </p:cNvCxnSpPr>
            <p:nvPr/>
          </p:nvCxnSpPr>
          <p:spPr>
            <a:xfrm flipH="1" flipV="1">
              <a:off x="3498209" y="1142863"/>
              <a:ext cx="225802" cy="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8740633"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565321" y="820719"/>
              <a:ext cx="301686" cy="369332"/>
            </a:xfrm>
            <a:prstGeom prst="rect">
              <a:avLst/>
            </a:prstGeom>
            <a:noFill/>
          </p:spPr>
          <p:txBody>
            <a:bodyPr wrap="none" rtlCol="0">
              <a:spAutoFit/>
            </a:bodyPr>
            <a:lstStyle/>
            <a:p>
              <a:r>
                <a:rPr lang="en-US" dirty="0"/>
                <a:t>1</a:t>
              </a:r>
            </a:p>
          </p:txBody>
        </p:sp>
        <p:sp>
          <p:nvSpPr>
            <p:cNvPr id="204" name="TextBox 203"/>
            <p:cNvSpPr txBox="1"/>
            <p:nvPr/>
          </p:nvSpPr>
          <p:spPr>
            <a:xfrm>
              <a:off x="8515147" y="832387"/>
              <a:ext cx="301686" cy="369332"/>
            </a:xfrm>
            <a:prstGeom prst="rect">
              <a:avLst/>
            </a:prstGeom>
            <a:noFill/>
          </p:spPr>
          <p:txBody>
            <a:bodyPr wrap="none" rtlCol="0">
              <a:spAutoFit/>
            </a:bodyPr>
            <a:lstStyle/>
            <a:p>
              <a:r>
                <a:rPr lang="en-US" dirty="0"/>
                <a:t>0</a:t>
              </a:r>
            </a:p>
          </p:txBody>
        </p:sp>
        <p:sp>
          <p:nvSpPr>
            <p:cNvPr id="161" name="TextBox 160"/>
            <p:cNvSpPr txBox="1"/>
            <p:nvPr/>
          </p:nvSpPr>
          <p:spPr>
            <a:xfrm>
              <a:off x="3435989" y="1041979"/>
              <a:ext cx="362600" cy="369332"/>
            </a:xfrm>
            <a:prstGeom prst="rect">
              <a:avLst/>
            </a:prstGeom>
            <a:noFill/>
          </p:spPr>
          <p:txBody>
            <a:bodyPr wrap="none" rtlCol="0">
              <a:spAutoFit/>
            </a:bodyPr>
            <a:lstStyle/>
            <a:p>
              <a:r>
                <a:rPr lang="en-US" dirty="0"/>
                <a:t>x</a:t>
              </a:r>
              <a:r>
                <a:rPr lang="en-US" baseline="-25000" dirty="0"/>
                <a:t>2</a:t>
              </a:r>
              <a:endParaRPr lang="en-US" dirty="0"/>
            </a:p>
          </p:txBody>
        </p:sp>
        <p:sp>
          <p:nvSpPr>
            <p:cNvPr id="158" name="TextBox 157"/>
            <p:cNvSpPr txBox="1"/>
            <p:nvPr/>
          </p:nvSpPr>
          <p:spPr>
            <a:xfrm>
              <a:off x="8435833" y="6059269"/>
              <a:ext cx="362600" cy="369332"/>
            </a:xfrm>
            <a:prstGeom prst="rect">
              <a:avLst/>
            </a:prstGeom>
            <a:noFill/>
          </p:spPr>
          <p:txBody>
            <a:bodyPr wrap="none" rtlCol="0">
              <a:spAutoFit/>
            </a:bodyPr>
            <a:lstStyle/>
            <a:p>
              <a:r>
                <a:rPr lang="en-US" dirty="0"/>
                <a:t>x</a:t>
              </a:r>
              <a:r>
                <a:rPr lang="en-US" baseline="-25000" dirty="0"/>
                <a:t>1</a:t>
              </a:r>
            </a:p>
          </p:txBody>
        </p:sp>
        <p:cxnSp>
          <p:nvCxnSpPr>
            <p:cNvPr id="90" name="Straight Connector 89">
              <a:extLst>
                <a:ext uri="{FF2B5EF4-FFF2-40B4-BE49-F238E27FC236}">
                  <a16:creationId xmlns:a16="http://schemas.microsoft.com/office/drawing/2014/main" id="{975CD266-865A-4C0C-AA87-4163D23AD1AB}"/>
                </a:ext>
              </a:extLst>
            </p:cNvPr>
            <p:cNvCxnSpPr>
              <a:cxnSpLocks/>
            </p:cNvCxnSpPr>
            <p:nvPr/>
          </p:nvCxnSpPr>
          <p:spPr>
            <a:xfrm>
              <a:off x="7904422" y="1963636"/>
              <a:ext cx="836211" cy="421608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AF43F49-BEF3-4DF2-906A-43707547154C}"/>
                </a:ext>
              </a:extLst>
            </p:cNvPr>
            <p:cNvCxnSpPr>
              <a:cxnSpLocks/>
            </p:cNvCxnSpPr>
            <p:nvPr/>
          </p:nvCxnSpPr>
          <p:spPr>
            <a:xfrm>
              <a:off x="7113864" y="2776756"/>
              <a:ext cx="1626769" cy="34029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6D3A670-DAE8-4EA8-B802-DD0BA64DBC8C}"/>
                </a:ext>
              </a:extLst>
            </p:cNvPr>
            <p:cNvCxnSpPr>
              <a:cxnSpLocks/>
            </p:cNvCxnSpPr>
            <p:nvPr/>
          </p:nvCxnSpPr>
          <p:spPr>
            <a:xfrm>
              <a:off x="3723130" y="1150517"/>
              <a:ext cx="3390734" cy="1626239"/>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8B80A2B-A2E7-45C1-A6AA-E0219EF20FF8}"/>
                </a:ext>
              </a:extLst>
            </p:cNvPr>
            <p:cNvCxnSpPr>
              <a:cxnSpLocks/>
            </p:cNvCxnSpPr>
            <p:nvPr/>
          </p:nvCxnSpPr>
          <p:spPr>
            <a:xfrm>
              <a:off x="3723130" y="1150517"/>
              <a:ext cx="1695367" cy="3391995"/>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839778C-D264-4A23-B2FC-80D8A46E0558}"/>
                </a:ext>
              </a:extLst>
            </p:cNvPr>
            <p:cNvCxnSpPr>
              <a:cxnSpLocks/>
            </p:cNvCxnSpPr>
            <p:nvPr/>
          </p:nvCxnSpPr>
          <p:spPr>
            <a:xfrm>
              <a:off x="5418497" y="4480271"/>
              <a:ext cx="3322136" cy="169192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3EE227-92D1-4EBB-8D4D-4123700A0488}"/>
                </a:ext>
              </a:extLst>
            </p:cNvPr>
            <p:cNvCxnSpPr>
              <a:cxnSpLocks/>
            </p:cNvCxnSpPr>
            <p:nvPr/>
          </p:nvCxnSpPr>
          <p:spPr>
            <a:xfrm>
              <a:off x="3719841" y="1150517"/>
              <a:ext cx="916880" cy="4175718"/>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E0C5EA8-2AE5-4AAB-AC27-940226855BA3}"/>
                </a:ext>
              </a:extLst>
            </p:cNvPr>
            <p:cNvCxnSpPr>
              <a:cxnSpLocks/>
            </p:cNvCxnSpPr>
            <p:nvPr/>
          </p:nvCxnSpPr>
          <p:spPr>
            <a:xfrm>
              <a:off x="4636721" y="5253720"/>
              <a:ext cx="4103912" cy="9184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59A46E-5776-47DB-840A-E7E764748D25}"/>
                </a:ext>
              </a:extLst>
            </p:cNvPr>
            <p:cNvCxnSpPr>
              <a:cxnSpLocks/>
            </p:cNvCxnSpPr>
            <p:nvPr/>
          </p:nvCxnSpPr>
          <p:spPr>
            <a:xfrm>
              <a:off x="7113863" y="1150517"/>
              <a:ext cx="0" cy="5021683"/>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061CFB-ACF4-42CF-851F-30B3030D4DFC}"/>
                </a:ext>
              </a:extLst>
            </p:cNvPr>
            <p:cNvCxnSpPr>
              <a:cxnSpLocks/>
            </p:cNvCxnSpPr>
            <p:nvPr/>
          </p:nvCxnSpPr>
          <p:spPr>
            <a:xfrm>
              <a:off x="6209249" y="1143526"/>
              <a:ext cx="0" cy="5021683"/>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43649C-3E6A-4F72-AC30-80656C745DB7}"/>
                </a:ext>
              </a:extLst>
            </p:cNvPr>
            <p:cNvCxnSpPr>
              <a:cxnSpLocks/>
            </p:cNvCxnSpPr>
            <p:nvPr/>
          </p:nvCxnSpPr>
          <p:spPr>
            <a:xfrm>
              <a:off x="3719841" y="1817956"/>
              <a:ext cx="502335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59E218-4558-4EE3-8DA0-8781882457EE}"/>
                </a:ext>
              </a:extLst>
            </p:cNvPr>
            <p:cNvCxnSpPr>
              <a:cxnSpLocks/>
            </p:cNvCxnSpPr>
            <p:nvPr/>
          </p:nvCxnSpPr>
          <p:spPr>
            <a:xfrm>
              <a:off x="3729628" y="4881339"/>
              <a:ext cx="502335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99C0F69-C8DB-4A72-923B-F98403AC394D}"/>
                </a:ext>
              </a:extLst>
            </p:cNvPr>
            <p:cNvSpPr/>
            <p:nvPr/>
          </p:nvSpPr>
          <p:spPr>
            <a:xfrm>
              <a:off x="6219633" y="1142863"/>
              <a:ext cx="2513628" cy="3738475"/>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2FBAD6-6AC8-4A8E-B118-F913EC050E71}"/>
                </a:ext>
              </a:extLst>
            </p:cNvPr>
            <p:cNvSpPr/>
            <p:nvPr/>
          </p:nvSpPr>
          <p:spPr>
            <a:xfrm>
              <a:off x="3715757" y="4873822"/>
              <a:ext cx="2481794" cy="1291364"/>
            </a:xfrm>
            <a:prstGeom prst="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6FF3E780-BDEF-475E-980A-5B00BCD7209B}"/>
              </a:ext>
            </a:extLst>
          </p:cNvPr>
          <p:cNvSpPr txBox="1"/>
          <p:nvPr/>
        </p:nvSpPr>
        <p:spPr>
          <a:xfrm>
            <a:off x="80869" y="485992"/>
            <a:ext cx="3333767" cy="5355312"/>
          </a:xfrm>
          <a:prstGeom prst="rect">
            <a:avLst/>
          </a:prstGeom>
          <a:noFill/>
          <a:ln>
            <a:solidFill>
              <a:schemeClr val="tx1"/>
            </a:solidFill>
          </a:ln>
        </p:spPr>
        <p:txBody>
          <a:bodyPr wrap="square" rtlCol="0">
            <a:spAutoFit/>
          </a:bodyPr>
          <a:lstStyle/>
          <a:p>
            <a:r>
              <a:rPr lang="en-US" dirty="0"/>
              <a:t>Let us freely generate ideas, heuristics and try to mimic user’s preference</a:t>
            </a:r>
          </a:p>
          <a:p>
            <a:endParaRPr lang="en-US" dirty="0"/>
          </a:p>
          <a:p>
            <a:r>
              <a:rPr lang="en-US" dirty="0"/>
              <a:t>Typically, a preference cube with and-like and or-like behavior can look like in this image </a:t>
            </a:r>
          </a:p>
          <a:p>
            <a:endParaRPr lang="en-US" dirty="0"/>
          </a:p>
          <a:p>
            <a:r>
              <a:rPr lang="en-US" dirty="0"/>
              <a:t>Of course, we must</a:t>
            </a:r>
          </a:p>
          <a:p>
            <a:r>
              <a:rPr lang="en-US" dirty="0"/>
              <a:t>- draw contour lines </a:t>
            </a:r>
          </a:p>
          <a:p>
            <a:r>
              <a:rPr lang="en-US" dirty="0"/>
              <a:t>- Try its behavior on data</a:t>
            </a:r>
          </a:p>
          <a:p>
            <a:r>
              <a:rPr lang="en-US" dirty="0"/>
              <a:t>- Maybe we can somehow measure whether user behaves like this</a:t>
            </a:r>
          </a:p>
          <a:p>
            <a:r>
              <a:rPr lang="en-US" dirty="0"/>
              <a:t>- Do not violate Pareto ordering</a:t>
            </a:r>
          </a:p>
          <a:p>
            <a:endParaRPr lang="en-US" dirty="0"/>
          </a:p>
          <a:p>
            <a:r>
              <a:rPr lang="en-US" dirty="0"/>
              <a:t> to get intuition in other recommender models besides gLMPM </a:t>
            </a:r>
          </a:p>
        </p:txBody>
      </p:sp>
      <p:sp>
        <p:nvSpPr>
          <p:cNvPr id="31" name="TextBox 30">
            <a:extLst>
              <a:ext uri="{FF2B5EF4-FFF2-40B4-BE49-F238E27FC236}">
                <a16:creationId xmlns:a16="http://schemas.microsoft.com/office/drawing/2014/main" id="{D83A6636-2D69-451B-8A99-783E46256AF2}"/>
              </a:ext>
            </a:extLst>
          </p:cNvPr>
          <p:cNvSpPr txBox="1"/>
          <p:nvPr/>
        </p:nvSpPr>
        <p:spPr>
          <a:xfrm>
            <a:off x="4417723" y="6859"/>
            <a:ext cx="4415880" cy="646331"/>
          </a:xfrm>
          <a:prstGeom prst="rect">
            <a:avLst/>
          </a:prstGeom>
          <a:noFill/>
        </p:spPr>
        <p:txBody>
          <a:bodyPr wrap="square" rtlCol="0">
            <a:spAutoFit/>
          </a:bodyPr>
          <a:lstStyle/>
          <a:p>
            <a:r>
              <a:rPr lang="en-US" sz="3600" dirty="0"/>
              <a:t>Let us generate ideas</a:t>
            </a:r>
          </a:p>
        </p:txBody>
      </p:sp>
      <p:sp>
        <p:nvSpPr>
          <p:cNvPr id="3" name="Date Placeholder 2">
            <a:extLst>
              <a:ext uri="{FF2B5EF4-FFF2-40B4-BE49-F238E27FC236}">
                <a16:creationId xmlns:a16="http://schemas.microsoft.com/office/drawing/2014/main" id="{D0CAC7B4-93A1-49B9-B993-173E787409A8}"/>
              </a:ext>
            </a:extLst>
          </p:cNvPr>
          <p:cNvSpPr>
            <a:spLocks noGrp="1"/>
          </p:cNvSpPr>
          <p:nvPr>
            <p:ph type="dt" sz="half" idx="10"/>
          </p:nvPr>
        </p:nvSpPr>
        <p:spPr/>
        <p:txBody>
          <a:bodyPr/>
          <a:lstStyle/>
          <a:p>
            <a:r>
              <a:rPr lang="en-US"/>
              <a:t>NDBI021 User Preferences Lecture 2</a:t>
            </a:r>
          </a:p>
        </p:txBody>
      </p:sp>
      <p:sp>
        <p:nvSpPr>
          <p:cNvPr id="4" name="Footer Placeholder 3">
            <a:extLst>
              <a:ext uri="{FF2B5EF4-FFF2-40B4-BE49-F238E27FC236}">
                <a16:creationId xmlns:a16="http://schemas.microsoft.com/office/drawing/2014/main" id="{C9352EAB-D6FF-48FF-AF2D-79DF044AB7EE}"/>
              </a:ext>
            </a:extLst>
          </p:cNvPr>
          <p:cNvSpPr>
            <a:spLocks noGrp="1"/>
          </p:cNvSpPr>
          <p:nvPr>
            <p:ph type="ftr" sz="quarter" idx="11"/>
          </p:nvPr>
        </p:nvSpPr>
        <p:spPr/>
        <p:txBody>
          <a:bodyPr/>
          <a:lstStyle/>
          <a:p>
            <a:r>
              <a:rPr lang="en-US"/>
              <a:t>Aggregation+</a:t>
            </a:r>
          </a:p>
        </p:txBody>
      </p:sp>
      <p:sp>
        <p:nvSpPr>
          <p:cNvPr id="5" name="Slide Number Placeholder 4">
            <a:extLst>
              <a:ext uri="{FF2B5EF4-FFF2-40B4-BE49-F238E27FC236}">
                <a16:creationId xmlns:a16="http://schemas.microsoft.com/office/drawing/2014/main" id="{B6277034-65C6-46F2-925A-E6903743E336}"/>
              </a:ext>
            </a:extLst>
          </p:cNvPr>
          <p:cNvSpPr>
            <a:spLocks noGrp="1"/>
          </p:cNvSpPr>
          <p:nvPr>
            <p:ph type="sldNum" sz="quarter" idx="12"/>
          </p:nvPr>
        </p:nvSpPr>
        <p:spPr/>
        <p:txBody>
          <a:bodyPr/>
          <a:lstStyle/>
          <a:p>
            <a:fld id="{93AECF0D-CD55-494B-932A-64BB14639227}" type="slidenum">
              <a:rPr lang="en-US" smtClean="0"/>
              <a:t>40</a:t>
            </a:fld>
            <a:endParaRPr lang="en-US"/>
          </a:p>
        </p:txBody>
      </p:sp>
    </p:spTree>
    <p:extLst>
      <p:ext uri="{BB962C8B-B14F-4D97-AF65-F5344CB8AC3E}">
        <p14:creationId xmlns:p14="http://schemas.microsoft.com/office/powerpoint/2010/main" val="131313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0" name="TextBox 59"/>
          <p:cNvSpPr txBox="1"/>
          <p:nvPr/>
        </p:nvSpPr>
        <p:spPr>
          <a:xfrm>
            <a:off x="192918" y="410491"/>
            <a:ext cx="2562521" cy="6001643"/>
          </a:xfrm>
          <a:prstGeom prst="rect">
            <a:avLst/>
          </a:prstGeom>
          <a:noFill/>
          <a:ln>
            <a:solidFill>
              <a:schemeClr val="tx1"/>
            </a:solidFill>
          </a:ln>
        </p:spPr>
        <p:txBody>
          <a:bodyPr wrap="square" rtlCol="0">
            <a:spAutoFit/>
          </a:bodyPr>
          <a:lstStyle/>
          <a:p>
            <a:r>
              <a:rPr lang="en-US" dirty="0"/>
              <a:t>Let us freely generate ideas, heuristics and try to mimic user’s preference</a:t>
            </a:r>
          </a:p>
          <a:p>
            <a:endParaRPr lang="en-US" sz="800" dirty="0"/>
          </a:p>
          <a:p>
            <a:r>
              <a:rPr lang="en-US" dirty="0"/>
              <a:t>Typically, a preference cube with and-like and or-like behavior can look like in this image </a:t>
            </a:r>
          </a:p>
          <a:p>
            <a:endParaRPr lang="en-US" sz="800" dirty="0"/>
          </a:p>
          <a:p>
            <a:r>
              <a:rPr lang="en-US" dirty="0"/>
              <a:t>Let’s generate ideas in PC and have a look on consequences in DC because in DC we can see if our “guess” really fits user preferences </a:t>
            </a:r>
          </a:p>
          <a:p>
            <a:r>
              <a:rPr lang="en-US" sz="800" dirty="0"/>
              <a:t>  </a:t>
            </a:r>
          </a:p>
          <a:p>
            <a:r>
              <a:rPr lang="en-US" dirty="0"/>
              <a:t>Red </a:t>
            </a:r>
            <a:r>
              <a:rPr lang="en-US" dirty="0">
                <a:solidFill>
                  <a:srgbClr val="FF0000"/>
                </a:solidFill>
              </a:rPr>
              <a:t>cl</a:t>
            </a:r>
            <a:r>
              <a:rPr lang="en-US" baseline="-25000" dirty="0">
                <a:solidFill>
                  <a:srgbClr val="FF0000"/>
                </a:solidFill>
              </a:rPr>
              <a:t>0.26</a:t>
            </a:r>
            <a:r>
              <a:rPr lang="en-US" dirty="0"/>
              <a:t> (approximately)</a:t>
            </a:r>
          </a:p>
          <a:p>
            <a:r>
              <a:rPr lang="en-US" dirty="0"/>
              <a:t> green  </a:t>
            </a:r>
            <a:r>
              <a:rPr lang="en-US" dirty="0">
                <a:solidFill>
                  <a:srgbClr val="00B050"/>
                </a:solidFill>
              </a:rPr>
              <a:t>cl</a:t>
            </a:r>
            <a:r>
              <a:rPr lang="en-US" baseline="-25000" dirty="0">
                <a:solidFill>
                  <a:srgbClr val="00B050"/>
                </a:solidFill>
              </a:rPr>
              <a:t>0.81</a:t>
            </a:r>
            <a:r>
              <a:rPr lang="en-US" dirty="0"/>
              <a:t> (approx.) when preserving convention that cl value</a:t>
            </a:r>
          </a:p>
          <a:p>
            <a:r>
              <a:rPr lang="en-US" dirty="0"/>
              <a:t>Is on diagonal (not necessary) </a:t>
            </a:r>
          </a:p>
        </p:txBody>
      </p:sp>
      <p:grpSp>
        <p:nvGrpSpPr>
          <p:cNvPr id="27" name="Group 26">
            <a:extLst>
              <a:ext uri="{FF2B5EF4-FFF2-40B4-BE49-F238E27FC236}">
                <a16:creationId xmlns:a16="http://schemas.microsoft.com/office/drawing/2014/main" id="{DD8A0911-F815-42BC-9B88-61364E3AE01E}"/>
              </a:ext>
            </a:extLst>
          </p:cNvPr>
          <p:cNvGrpSpPr/>
          <p:nvPr/>
        </p:nvGrpSpPr>
        <p:grpSpPr>
          <a:xfrm>
            <a:off x="2640608" y="46688"/>
            <a:ext cx="6497883" cy="6778526"/>
            <a:chOff x="2640608" y="46688"/>
            <a:chExt cx="6497883" cy="6778526"/>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95615" y="4255264"/>
              <a:ext cx="263214" cy="276999"/>
            </a:xfrm>
            <a:prstGeom prst="rect">
              <a:avLst/>
            </a:prstGeom>
            <a:noFill/>
          </p:spPr>
          <p:txBody>
            <a:bodyPr wrap="none" rtlCol="0">
              <a:spAutoFit/>
            </a:bodyPr>
            <a:lstStyle/>
            <a:p>
              <a:r>
                <a:rPr lang="en-US" sz="1200" dirty="0"/>
                <a:t>0</a:t>
              </a:r>
              <a:endParaRPr lang="cs-CZ" sz="1200" dirty="0"/>
            </a:p>
          </p:txBody>
        </p:sp>
        <p:sp>
          <p:nvSpPr>
            <p:cNvPr id="12" name="TextBox 11"/>
            <p:cNvSpPr txBox="1"/>
            <p:nvPr/>
          </p:nvSpPr>
          <p:spPr>
            <a:xfrm>
              <a:off x="4712553" y="6190181"/>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2330" y="4246080"/>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35" name="Straight Connector 34"/>
            <p:cNvCxnSpPr/>
            <p:nvPr/>
          </p:nvCxnSpPr>
          <p:spPr>
            <a:xfrm>
              <a:off x="2942211" y="29253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60218"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388608"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73354" y="807911"/>
              <a:ext cx="280846" cy="307777"/>
            </a:xfrm>
            <a:prstGeom prst="rect">
              <a:avLst/>
            </a:prstGeom>
            <a:noFill/>
          </p:spPr>
          <p:txBody>
            <a:bodyPr wrap="none" rtlCol="0">
              <a:spAutoFit/>
            </a:bodyPr>
            <a:lstStyle/>
            <a:p>
              <a:r>
                <a:rPr lang="en-US" sz="1400" dirty="0"/>
                <a:t>C</a:t>
              </a:r>
            </a:p>
          </p:txBody>
        </p:sp>
        <p:cxnSp>
          <p:nvCxnSpPr>
            <p:cNvPr id="64" name="Straight Connector 63"/>
            <p:cNvCxnSpPr/>
            <p:nvPr/>
          </p:nvCxnSpPr>
          <p:spPr>
            <a:xfrm flipV="1">
              <a:off x="5916488" y="4495672"/>
              <a:ext cx="2731094" cy="1881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2974474" y="2925715"/>
              <a:ext cx="1828157" cy="13039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1</a:t>
              </a:r>
              <a:endParaRPr lang="en-US" dirty="0">
                <a:solidFill>
                  <a:srgbClr val="0070C0"/>
                </a:solidFill>
              </a:endParaRPr>
            </a:p>
          </p:txBody>
        </p:sp>
        <p:sp>
          <p:nvSpPr>
            <p:cNvPr id="78" name="TextBox 77"/>
            <p:cNvSpPr txBox="1"/>
            <p:nvPr/>
          </p:nvSpPr>
          <p:spPr>
            <a:xfrm>
              <a:off x="3557046" y="3509908"/>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2</a:t>
              </a:r>
              <a:endParaRPr lang="en-US" dirty="0">
                <a:solidFill>
                  <a:srgbClr val="0070C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cxnSp>
          <p:nvCxnSpPr>
            <p:cNvPr id="22" name="Straight Connector 21">
              <a:extLst>
                <a:ext uri="{FF2B5EF4-FFF2-40B4-BE49-F238E27FC236}">
                  <a16:creationId xmlns:a16="http://schemas.microsoft.com/office/drawing/2014/main" id="{DC11CEC9-8CD9-469F-A641-DF82F2A3BDF4}"/>
                </a:ext>
              </a:extLst>
            </p:cNvPr>
            <p:cNvCxnSpPr>
              <a:cxnSpLocks/>
            </p:cNvCxnSpPr>
            <p:nvPr/>
          </p:nvCxnSpPr>
          <p:spPr>
            <a:xfrm flipV="1">
              <a:off x="2919470" y="4495671"/>
              <a:ext cx="1854096" cy="18941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C363A4-06F1-4071-970A-8E743C9495E7}"/>
                </a:ext>
              </a:extLst>
            </p:cNvPr>
            <p:cNvCxnSpPr/>
            <p:nvPr/>
          </p:nvCxnSpPr>
          <p:spPr>
            <a:xfrm flipV="1">
              <a:off x="5029462" y="2925304"/>
              <a:ext cx="887026" cy="133061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83FC87-DABF-447F-ABDD-7428C2080EEE}"/>
                </a:ext>
              </a:extLst>
            </p:cNvPr>
            <p:cNvCxnSpPr/>
            <p:nvPr/>
          </p:nvCxnSpPr>
          <p:spPr>
            <a:xfrm flipV="1">
              <a:off x="5905993" y="472594"/>
              <a:ext cx="2741589" cy="245271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FC13A8-BE51-4C4C-86DB-57451C94644F}"/>
                </a:ext>
              </a:extLst>
            </p:cNvPr>
            <p:cNvCxnSpPr/>
            <p:nvPr/>
          </p:nvCxnSpPr>
          <p:spPr>
            <a:xfrm flipH="1" flipV="1">
              <a:off x="5056580" y="459739"/>
              <a:ext cx="859908" cy="247103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C43517-64BD-47E7-ABC6-6B8A7DB82593}"/>
                </a:ext>
              </a:extLst>
            </p:cNvPr>
            <p:cNvCxnSpPr/>
            <p:nvPr/>
          </p:nvCxnSpPr>
          <p:spPr>
            <a:xfrm>
              <a:off x="5924173" y="2930769"/>
              <a:ext cx="2713051" cy="132515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0F1352-67AC-43B6-BB0A-5E855244AE40}"/>
                </a:ext>
              </a:extLst>
            </p:cNvPr>
            <p:cNvCxnSpPr/>
            <p:nvPr/>
          </p:nvCxnSpPr>
          <p:spPr>
            <a:xfrm>
              <a:off x="2927322" y="4472995"/>
              <a:ext cx="1854097" cy="192765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701510-D8C2-437A-BE90-82A214F87EC7}"/>
                </a:ext>
              </a:extLst>
            </p:cNvPr>
            <p:cNvCxnSpPr/>
            <p:nvPr/>
          </p:nvCxnSpPr>
          <p:spPr>
            <a:xfrm>
              <a:off x="2930487" y="4483077"/>
              <a:ext cx="1384193" cy="4915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490B46-888D-4E34-B3C1-21A9FE421CD3}"/>
                </a:ext>
              </a:extLst>
            </p:cNvPr>
            <p:cNvCxnSpPr/>
            <p:nvPr/>
          </p:nvCxnSpPr>
          <p:spPr>
            <a:xfrm>
              <a:off x="4337364" y="4974672"/>
              <a:ext cx="436202" cy="1405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D34981-ECC2-4A88-ACC2-56B4F54183E6}"/>
                </a:ext>
              </a:extLst>
            </p:cNvPr>
            <p:cNvCxnSpPr/>
            <p:nvPr/>
          </p:nvCxnSpPr>
          <p:spPr>
            <a:xfrm>
              <a:off x="2930487" y="4483077"/>
              <a:ext cx="480660" cy="145271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E70CA15-EDD7-4C9F-BA6B-4924CF41A901}"/>
                </a:ext>
              </a:extLst>
            </p:cNvPr>
            <p:cNvCxnSpPr/>
            <p:nvPr/>
          </p:nvCxnSpPr>
          <p:spPr>
            <a:xfrm>
              <a:off x="3392013" y="5935790"/>
              <a:ext cx="1397118" cy="43676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BC66DB-B9DC-4308-AA6D-922E5625864A}"/>
                </a:ext>
              </a:extLst>
            </p:cNvPr>
            <p:cNvCxnSpPr/>
            <p:nvPr/>
          </p:nvCxnSpPr>
          <p:spPr>
            <a:xfrm>
              <a:off x="2935220" y="497361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2CF470D-4C56-4FC9-B6B7-4980E4503429}"/>
                </a:ext>
              </a:extLst>
            </p:cNvPr>
            <p:cNvCxnSpPr/>
            <p:nvPr/>
          </p:nvCxnSpPr>
          <p:spPr>
            <a:xfrm>
              <a:off x="2911451" y="593136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BA2E54F-73A5-4EC2-ACC8-2840FEE5AA2C}"/>
                </a:ext>
              </a:extLst>
            </p:cNvPr>
            <p:cNvCxnSpPr/>
            <p:nvPr/>
          </p:nvCxnSpPr>
          <p:spPr>
            <a:xfrm flipH="1">
              <a:off x="3408173" y="448825"/>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F479AA9-6639-4D15-BD2C-463064A9D373}"/>
                </a:ext>
              </a:extLst>
            </p:cNvPr>
            <p:cNvCxnSpPr/>
            <p:nvPr/>
          </p:nvCxnSpPr>
          <p:spPr>
            <a:xfrm flipH="1">
              <a:off x="4332361" y="4837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2A224C6-C49C-40CD-816F-2825027F35AA}"/>
                </a:ext>
              </a:extLst>
            </p:cNvPr>
            <p:cNvCxnSpPr/>
            <p:nvPr/>
          </p:nvCxnSpPr>
          <p:spPr>
            <a:xfrm flipH="1">
              <a:off x="5256549" y="48517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E11ADB6-0715-4553-8C96-01101B063807}"/>
                </a:ext>
              </a:extLst>
            </p:cNvPr>
            <p:cNvCxnSpPr/>
            <p:nvPr/>
          </p:nvCxnSpPr>
          <p:spPr>
            <a:xfrm flipH="1">
              <a:off x="7925649" y="46979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C45C2D8-FD28-40DD-B9E6-A16D03CCA203}"/>
                </a:ext>
              </a:extLst>
            </p:cNvPr>
            <p:cNvCxnSpPr/>
            <p:nvPr/>
          </p:nvCxnSpPr>
          <p:spPr>
            <a:xfrm flipH="1">
              <a:off x="6551251" y="47958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9AB020-9CF7-4309-A8AE-F32580139744}"/>
                </a:ext>
              </a:extLst>
            </p:cNvPr>
            <p:cNvCxnSpPr/>
            <p:nvPr/>
          </p:nvCxnSpPr>
          <p:spPr>
            <a:xfrm flipH="1">
              <a:off x="5705360" y="48937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E62D66D-6EAB-4899-BD4A-BEA1B411CD9C}"/>
                </a:ext>
              </a:extLst>
            </p:cNvPr>
            <p:cNvCxnSpPr/>
            <p:nvPr/>
          </p:nvCxnSpPr>
          <p:spPr>
            <a:xfrm>
              <a:off x="2910053" y="109790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A1CDF2-E6C0-445D-B55C-423A766D6F60}"/>
                </a:ext>
              </a:extLst>
            </p:cNvPr>
            <p:cNvCxnSpPr/>
            <p:nvPr/>
          </p:nvCxnSpPr>
          <p:spPr>
            <a:xfrm>
              <a:off x="2928229" y="232409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D07B6B4-C335-44D6-A1DE-D97D4E6ED4A6}"/>
                </a:ext>
              </a:extLst>
            </p:cNvPr>
            <p:cNvCxnSpPr/>
            <p:nvPr/>
          </p:nvCxnSpPr>
          <p:spPr>
            <a:xfrm>
              <a:off x="2929627" y="323989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2D4EAF-E9B4-4330-A857-57D160EA4460}"/>
                </a:ext>
              </a:extLst>
            </p:cNvPr>
            <p:cNvCxnSpPr/>
            <p:nvPr/>
          </p:nvCxnSpPr>
          <p:spPr>
            <a:xfrm>
              <a:off x="2931025" y="389563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B9AABE1-DE20-43B7-9178-283A9044E6CD}"/>
                </a:ext>
              </a:extLst>
            </p:cNvPr>
            <p:cNvCxnSpPr>
              <a:cxnSpLocks/>
            </p:cNvCxnSpPr>
            <p:nvPr/>
          </p:nvCxnSpPr>
          <p:spPr>
            <a:xfrm flipV="1">
              <a:off x="5044780" y="1097900"/>
              <a:ext cx="227117" cy="1827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AE71C63-FD97-470B-986E-FF4445D0E164}"/>
                </a:ext>
              </a:extLst>
            </p:cNvPr>
            <p:cNvCxnSpPr>
              <a:cxnSpLocks/>
            </p:cNvCxnSpPr>
            <p:nvPr/>
          </p:nvCxnSpPr>
          <p:spPr>
            <a:xfrm>
              <a:off x="5029462" y="2925304"/>
              <a:ext cx="242435" cy="9703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CFDB5B-7100-4E86-9F46-202CFE01113B}"/>
                </a:ext>
              </a:extLst>
            </p:cNvPr>
            <p:cNvCxnSpPr/>
            <p:nvPr/>
          </p:nvCxnSpPr>
          <p:spPr>
            <a:xfrm>
              <a:off x="7933334" y="1097900"/>
              <a:ext cx="703890" cy="1827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A021ED7-8224-43BA-8A32-B5B5E2A57B84}"/>
                </a:ext>
              </a:extLst>
            </p:cNvPr>
            <p:cNvCxnSpPr/>
            <p:nvPr/>
          </p:nvCxnSpPr>
          <p:spPr>
            <a:xfrm>
              <a:off x="5029462" y="2925304"/>
              <a:ext cx="683583" cy="314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A6DE93B-1167-4E0B-8C72-C6435081132F}"/>
                </a:ext>
              </a:extLst>
            </p:cNvPr>
            <p:cNvCxnSpPr/>
            <p:nvPr/>
          </p:nvCxnSpPr>
          <p:spPr>
            <a:xfrm flipV="1">
              <a:off x="5029462" y="2324092"/>
              <a:ext cx="675898" cy="6012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93B66B7-DFB4-4093-A61D-1B10205F2542}"/>
                </a:ext>
              </a:extLst>
            </p:cNvPr>
            <p:cNvCxnSpPr/>
            <p:nvPr/>
          </p:nvCxnSpPr>
          <p:spPr>
            <a:xfrm flipH="1" flipV="1">
              <a:off x="6551251" y="2324092"/>
              <a:ext cx="2085973" cy="6012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A902473-B002-41C4-8E02-1FFD6C4FFE33}"/>
                </a:ext>
              </a:extLst>
            </p:cNvPr>
            <p:cNvCxnSpPr/>
            <p:nvPr/>
          </p:nvCxnSpPr>
          <p:spPr>
            <a:xfrm flipH="1">
              <a:off x="6558936" y="2925304"/>
              <a:ext cx="2093379" cy="314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128F658-448F-4EB1-8751-B962DFE0FE94}"/>
                </a:ext>
              </a:extLst>
            </p:cNvPr>
            <p:cNvCxnSpPr/>
            <p:nvPr/>
          </p:nvCxnSpPr>
          <p:spPr>
            <a:xfrm flipH="1">
              <a:off x="7925649" y="2925304"/>
              <a:ext cx="733657" cy="9703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E684443-553F-41B1-B21C-33B5CB5AEA05}"/>
                </a:ext>
              </a:extLst>
            </p:cNvPr>
            <p:cNvCxnSpPr/>
            <p:nvPr/>
          </p:nvCxnSpPr>
          <p:spPr>
            <a:xfrm flipV="1">
              <a:off x="5271897" y="469797"/>
              <a:ext cx="652276" cy="6281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C5917F7-A949-4744-B969-BAC541B539D1}"/>
                </a:ext>
              </a:extLst>
            </p:cNvPr>
            <p:cNvCxnSpPr/>
            <p:nvPr/>
          </p:nvCxnSpPr>
          <p:spPr>
            <a:xfrm>
              <a:off x="5924173" y="468217"/>
              <a:ext cx="2009161" cy="6296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F05C0A7-669B-4961-B83A-3612B284676C}"/>
                </a:ext>
              </a:extLst>
            </p:cNvPr>
            <p:cNvCxnSpPr/>
            <p:nvPr/>
          </p:nvCxnSpPr>
          <p:spPr>
            <a:xfrm>
              <a:off x="5271897" y="3886591"/>
              <a:ext cx="644591"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536512D-E5A2-4001-B9ED-30B0CA110711}"/>
                </a:ext>
              </a:extLst>
            </p:cNvPr>
            <p:cNvCxnSpPr/>
            <p:nvPr/>
          </p:nvCxnSpPr>
          <p:spPr>
            <a:xfrm flipV="1">
              <a:off x="5905993" y="3895631"/>
              <a:ext cx="2019656" cy="3469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09E1E3-10FA-419C-9BB7-E57ED29D1B2C}"/>
                </a:ext>
              </a:extLst>
            </p:cNvPr>
            <p:cNvCxnSpPr/>
            <p:nvPr/>
          </p:nvCxnSpPr>
          <p:spPr>
            <a:xfrm flipV="1">
              <a:off x="5705360" y="459739"/>
              <a:ext cx="218813" cy="186435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4A8709A-F943-4E44-8B6F-70EC382ACF62}"/>
                </a:ext>
              </a:extLst>
            </p:cNvPr>
            <p:cNvCxnSpPr/>
            <p:nvPr/>
          </p:nvCxnSpPr>
          <p:spPr>
            <a:xfrm>
              <a:off x="5924173" y="448825"/>
              <a:ext cx="634763" cy="187526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220E0CD-17B1-4CAA-8837-785AE2DC0035}"/>
                </a:ext>
              </a:extLst>
            </p:cNvPr>
            <p:cNvCxnSpPr/>
            <p:nvPr/>
          </p:nvCxnSpPr>
          <p:spPr>
            <a:xfrm>
              <a:off x="5713045" y="3239891"/>
              <a:ext cx="185263" cy="10160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EBB6317-D8EA-455E-8A66-E21F6EB06478}"/>
                </a:ext>
              </a:extLst>
            </p:cNvPr>
            <p:cNvCxnSpPr/>
            <p:nvPr/>
          </p:nvCxnSpPr>
          <p:spPr>
            <a:xfrm flipV="1">
              <a:off x="5905993" y="3239891"/>
              <a:ext cx="652943" cy="10236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5C7C36-A81B-4073-9609-B05976BCCB75}"/>
                </a:ext>
              </a:extLst>
            </p:cNvPr>
            <p:cNvCxnSpPr>
              <a:cxnSpLocks/>
            </p:cNvCxnSpPr>
            <p:nvPr/>
          </p:nvCxnSpPr>
          <p:spPr>
            <a:xfrm>
              <a:off x="3423671" y="4491171"/>
              <a:ext cx="1365460" cy="14401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D55D04C-9B40-4CCE-A9E4-4C502A6D581C}"/>
                </a:ext>
              </a:extLst>
            </p:cNvPr>
            <p:cNvCxnSpPr>
              <a:cxnSpLocks/>
            </p:cNvCxnSpPr>
            <p:nvPr/>
          </p:nvCxnSpPr>
          <p:spPr>
            <a:xfrm>
              <a:off x="3392013" y="4483077"/>
              <a:ext cx="1121264" cy="29864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BC9ED2B-EB6A-44C2-BED3-C0778ECD5304}"/>
                </a:ext>
              </a:extLst>
            </p:cNvPr>
            <p:cNvCxnSpPr>
              <a:cxnSpLocks/>
            </p:cNvCxnSpPr>
            <p:nvPr/>
          </p:nvCxnSpPr>
          <p:spPr>
            <a:xfrm>
              <a:off x="4513277" y="4781725"/>
              <a:ext cx="295243" cy="113809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9FDFCCB-BF69-46C6-A201-846046FA763C}"/>
                </a:ext>
              </a:extLst>
            </p:cNvPr>
            <p:cNvCxnSpPr>
              <a:cxnSpLocks/>
            </p:cNvCxnSpPr>
            <p:nvPr/>
          </p:nvCxnSpPr>
          <p:spPr>
            <a:xfrm>
              <a:off x="2935220" y="4973618"/>
              <a:ext cx="1385525" cy="13869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411BDD6-E158-4EA3-9C41-18EC96E85D88}"/>
                </a:ext>
              </a:extLst>
            </p:cNvPr>
            <p:cNvCxnSpPr>
              <a:cxnSpLocks/>
            </p:cNvCxnSpPr>
            <p:nvPr/>
          </p:nvCxnSpPr>
          <p:spPr>
            <a:xfrm>
              <a:off x="2915107" y="4895536"/>
              <a:ext cx="356599" cy="1144537"/>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6E47C23-A4A4-4FF7-BDF2-CB8EC7E1973E}"/>
                </a:ext>
              </a:extLst>
            </p:cNvPr>
            <p:cNvCxnSpPr>
              <a:cxnSpLocks/>
            </p:cNvCxnSpPr>
            <p:nvPr/>
          </p:nvCxnSpPr>
          <p:spPr>
            <a:xfrm>
              <a:off x="3271706" y="6040073"/>
              <a:ext cx="1090984" cy="350654"/>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0D06F0D1-F918-429B-B760-7F4A7CC1DE0F}"/>
              </a:ext>
            </a:extLst>
          </p:cNvPr>
          <p:cNvSpPr>
            <a:spLocks noGrp="1"/>
          </p:cNvSpPr>
          <p:nvPr>
            <p:ph type="dt" sz="half" idx="10"/>
          </p:nvPr>
        </p:nvSpPr>
        <p:spPr/>
        <p:txBody>
          <a:bodyPr/>
          <a:lstStyle/>
          <a:p>
            <a:r>
              <a:rPr lang="en-US"/>
              <a:t>NDBI021 User Preferences Lecture 2</a:t>
            </a:r>
          </a:p>
        </p:txBody>
      </p:sp>
      <p:sp>
        <p:nvSpPr>
          <p:cNvPr id="6" name="Footer Placeholder 5">
            <a:extLst>
              <a:ext uri="{FF2B5EF4-FFF2-40B4-BE49-F238E27FC236}">
                <a16:creationId xmlns:a16="http://schemas.microsoft.com/office/drawing/2014/main" id="{511B772F-A43E-46B7-917E-0BD5DA8122CE}"/>
              </a:ext>
            </a:extLst>
          </p:cNvPr>
          <p:cNvSpPr>
            <a:spLocks noGrp="1"/>
          </p:cNvSpPr>
          <p:nvPr>
            <p:ph type="ftr" sz="quarter" idx="11"/>
          </p:nvPr>
        </p:nvSpPr>
        <p:spPr>
          <a:xfrm>
            <a:off x="2768891" y="6549298"/>
            <a:ext cx="3086100" cy="365125"/>
          </a:xfrm>
        </p:spPr>
        <p:txBody>
          <a:bodyPr/>
          <a:lstStyle/>
          <a:p>
            <a:r>
              <a:rPr lang="en-US"/>
              <a:t>Aggregation+</a:t>
            </a:r>
            <a:endParaRPr lang="en-US" dirty="0"/>
          </a:p>
        </p:txBody>
      </p:sp>
      <p:sp>
        <p:nvSpPr>
          <p:cNvPr id="11" name="Slide Number Placeholder 10">
            <a:extLst>
              <a:ext uri="{FF2B5EF4-FFF2-40B4-BE49-F238E27FC236}">
                <a16:creationId xmlns:a16="http://schemas.microsoft.com/office/drawing/2014/main" id="{FC8DA4AD-6C80-479E-8CFC-89CC83F77FA5}"/>
              </a:ext>
            </a:extLst>
          </p:cNvPr>
          <p:cNvSpPr>
            <a:spLocks noGrp="1"/>
          </p:cNvSpPr>
          <p:nvPr>
            <p:ph type="sldNum" sz="quarter" idx="12"/>
          </p:nvPr>
        </p:nvSpPr>
        <p:spPr/>
        <p:txBody>
          <a:bodyPr/>
          <a:lstStyle/>
          <a:p>
            <a:fld id="{93AECF0D-CD55-494B-932A-64BB14639227}" type="slidenum">
              <a:rPr lang="en-US" smtClean="0"/>
              <a:t>41</a:t>
            </a:fld>
            <a:endParaRPr lang="en-US"/>
          </a:p>
        </p:txBody>
      </p:sp>
    </p:spTree>
    <p:extLst>
      <p:ext uri="{BB962C8B-B14F-4D97-AF65-F5344CB8AC3E}">
        <p14:creationId xmlns:p14="http://schemas.microsoft.com/office/powerpoint/2010/main" val="3135253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60" name="TextBox 59"/>
          <p:cNvSpPr txBox="1"/>
          <p:nvPr/>
        </p:nvSpPr>
        <p:spPr>
          <a:xfrm>
            <a:off x="192918" y="485992"/>
            <a:ext cx="2562521" cy="5632311"/>
          </a:xfrm>
          <a:prstGeom prst="rect">
            <a:avLst/>
          </a:prstGeom>
          <a:noFill/>
          <a:ln>
            <a:solidFill>
              <a:schemeClr val="tx1"/>
            </a:solidFill>
          </a:ln>
        </p:spPr>
        <p:txBody>
          <a:bodyPr wrap="square" rtlCol="0">
            <a:spAutoFit/>
          </a:bodyPr>
          <a:lstStyle/>
          <a:p>
            <a:r>
              <a:rPr lang="en-US" dirty="0"/>
              <a:t>Let us freely generate ideas, heuristics and try to mimic user’s preference</a:t>
            </a:r>
          </a:p>
          <a:p>
            <a:endParaRPr lang="en-US" dirty="0"/>
          </a:p>
          <a:p>
            <a:r>
              <a:rPr lang="en-US" dirty="0"/>
              <a:t>Nevertheless, we must, at least, require  preservation of Pareto order (of course we can discuss also this requirement – e.g., if it is not violated too often)</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cxnSp>
        <p:nvCxnSpPr>
          <p:cNvPr id="65" name="Straight Connector 64"/>
          <p:cNvCxnSpPr/>
          <p:nvPr/>
        </p:nvCxnSpPr>
        <p:spPr>
          <a:xfrm>
            <a:off x="264528" y="13736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92918" y="23135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A26B5005-17FC-4061-8C53-0B214FA94CC5}"/>
              </a:ext>
            </a:extLst>
          </p:cNvPr>
          <p:cNvSpPr>
            <a:spLocks noGrp="1"/>
          </p:cNvSpPr>
          <p:nvPr>
            <p:ph type="sldNum" sz="quarter" idx="12"/>
          </p:nvPr>
        </p:nvSpPr>
        <p:spPr>
          <a:xfrm>
            <a:off x="6457950" y="6700300"/>
            <a:ext cx="2057400" cy="365125"/>
          </a:xfrm>
        </p:spPr>
        <p:txBody>
          <a:bodyPr/>
          <a:lstStyle/>
          <a:p>
            <a:fld id="{105CACD4-D05D-443A-96A5-56D488532F2E}" type="slidenum">
              <a:rPr lang="en-US" smtClean="0"/>
              <a:pPr/>
              <a:t>42</a:t>
            </a:fld>
            <a:endParaRPr lang="en-US" dirty="0"/>
          </a:p>
        </p:txBody>
      </p:sp>
      <p:grpSp>
        <p:nvGrpSpPr>
          <p:cNvPr id="27" name="Group 26">
            <a:extLst>
              <a:ext uri="{FF2B5EF4-FFF2-40B4-BE49-F238E27FC236}">
                <a16:creationId xmlns:a16="http://schemas.microsoft.com/office/drawing/2014/main" id="{EE3E484C-7647-48F8-8D5B-F17793BECAAA}"/>
              </a:ext>
            </a:extLst>
          </p:cNvPr>
          <p:cNvGrpSpPr/>
          <p:nvPr/>
        </p:nvGrpSpPr>
        <p:grpSpPr>
          <a:xfrm>
            <a:off x="2732183" y="46688"/>
            <a:ext cx="6406308" cy="6778526"/>
            <a:chOff x="2732183" y="46688"/>
            <a:chExt cx="6406308" cy="6778526"/>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7092" y="3887348"/>
              <a:ext cx="263214" cy="276999"/>
            </a:xfrm>
            <a:prstGeom prst="rect">
              <a:avLst/>
            </a:prstGeom>
            <a:noFill/>
          </p:spPr>
          <p:txBody>
            <a:bodyPr wrap="none" rtlCol="0">
              <a:spAutoFit/>
            </a:bodyPr>
            <a:lstStyle/>
            <a:p>
              <a:r>
                <a:rPr lang="en-US" sz="1200" dirty="0"/>
                <a:t>0</a:t>
              </a:r>
              <a:endParaRPr lang="cs-CZ" sz="1200" dirty="0"/>
            </a:p>
          </p:txBody>
        </p:sp>
        <p:sp>
          <p:nvSpPr>
            <p:cNvPr id="12" name="TextBox 11"/>
            <p:cNvSpPr txBox="1"/>
            <p:nvPr/>
          </p:nvSpPr>
          <p:spPr>
            <a:xfrm>
              <a:off x="5032137" y="6087307"/>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997151" y="392723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35" name="Straight Connector 34"/>
            <p:cNvCxnSpPr/>
            <p:nvPr/>
          </p:nvCxnSpPr>
          <p:spPr>
            <a:xfrm>
              <a:off x="2942211" y="29253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60218"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388608"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73354" y="807911"/>
              <a:ext cx="280846" cy="307777"/>
            </a:xfrm>
            <a:prstGeom prst="rect">
              <a:avLst/>
            </a:prstGeom>
            <a:noFill/>
          </p:spPr>
          <p:txBody>
            <a:bodyPr wrap="none" rtlCol="0">
              <a:spAutoFit/>
            </a:bodyPr>
            <a:lstStyle/>
            <a:p>
              <a:r>
                <a:rPr lang="en-US" sz="1400" dirty="0"/>
                <a:t>C</a:t>
              </a:r>
            </a:p>
          </p:txBody>
        </p:sp>
        <p:cxnSp>
          <p:nvCxnSpPr>
            <p:cNvPr id="64" name="Straight Connector 63"/>
            <p:cNvCxnSpPr/>
            <p:nvPr/>
          </p:nvCxnSpPr>
          <p:spPr>
            <a:xfrm flipV="1">
              <a:off x="5916488" y="4495672"/>
              <a:ext cx="2731094" cy="1881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2974474" y="2925715"/>
              <a:ext cx="1828157" cy="13039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1</a:t>
              </a:r>
              <a:endParaRPr lang="en-US" dirty="0">
                <a:solidFill>
                  <a:srgbClr val="0070C0"/>
                </a:solidFill>
              </a:endParaRPr>
            </a:p>
          </p:txBody>
        </p:sp>
        <p:sp>
          <p:nvSpPr>
            <p:cNvPr id="78" name="TextBox 77"/>
            <p:cNvSpPr txBox="1"/>
            <p:nvPr/>
          </p:nvSpPr>
          <p:spPr>
            <a:xfrm>
              <a:off x="3557046" y="3509908"/>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2</a:t>
              </a:r>
              <a:endParaRPr lang="en-US" dirty="0">
                <a:solidFill>
                  <a:srgbClr val="0070C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cxnSp>
          <p:nvCxnSpPr>
            <p:cNvPr id="22" name="Straight Connector 21">
              <a:extLst>
                <a:ext uri="{FF2B5EF4-FFF2-40B4-BE49-F238E27FC236}">
                  <a16:creationId xmlns:a16="http://schemas.microsoft.com/office/drawing/2014/main" id="{DC11CEC9-8CD9-469F-A641-DF82F2A3BDF4}"/>
                </a:ext>
              </a:extLst>
            </p:cNvPr>
            <p:cNvCxnSpPr>
              <a:cxnSpLocks/>
            </p:cNvCxnSpPr>
            <p:nvPr/>
          </p:nvCxnSpPr>
          <p:spPr>
            <a:xfrm flipV="1">
              <a:off x="2919470" y="4495671"/>
              <a:ext cx="1854096" cy="18941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C363A4-06F1-4071-970A-8E743C9495E7}"/>
                </a:ext>
              </a:extLst>
            </p:cNvPr>
            <p:cNvCxnSpPr/>
            <p:nvPr/>
          </p:nvCxnSpPr>
          <p:spPr>
            <a:xfrm flipV="1">
              <a:off x="5029462" y="2925304"/>
              <a:ext cx="887026" cy="133061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83FC87-DABF-447F-ABDD-7428C2080EEE}"/>
                </a:ext>
              </a:extLst>
            </p:cNvPr>
            <p:cNvCxnSpPr/>
            <p:nvPr/>
          </p:nvCxnSpPr>
          <p:spPr>
            <a:xfrm flipV="1">
              <a:off x="5905993" y="472594"/>
              <a:ext cx="2741589" cy="245271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FC13A8-BE51-4C4C-86DB-57451C94644F}"/>
                </a:ext>
              </a:extLst>
            </p:cNvPr>
            <p:cNvCxnSpPr/>
            <p:nvPr/>
          </p:nvCxnSpPr>
          <p:spPr>
            <a:xfrm flipH="1" flipV="1">
              <a:off x="5056580" y="459739"/>
              <a:ext cx="859908" cy="247103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C43517-64BD-47E7-ABC6-6B8A7DB82593}"/>
                </a:ext>
              </a:extLst>
            </p:cNvPr>
            <p:cNvCxnSpPr/>
            <p:nvPr/>
          </p:nvCxnSpPr>
          <p:spPr>
            <a:xfrm>
              <a:off x="5924173" y="2930769"/>
              <a:ext cx="2713051" cy="132515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0F1352-67AC-43B6-BB0A-5E855244AE40}"/>
                </a:ext>
              </a:extLst>
            </p:cNvPr>
            <p:cNvCxnSpPr>
              <a:cxnSpLocks/>
            </p:cNvCxnSpPr>
            <p:nvPr/>
          </p:nvCxnSpPr>
          <p:spPr>
            <a:xfrm>
              <a:off x="2927322" y="4472995"/>
              <a:ext cx="1846244" cy="145836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701510-D8C2-437A-BE90-82A214F87EC7}"/>
                </a:ext>
              </a:extLst>
            </p:cNvPr>
            <p:cNvCxnSpPr/>
            <p:nvPr/>
          </p:nvCxnSpPr>
          <p:spPr>
            <a:xfrm>
              <a:off x="2930487" y="4483077"/>
              <a:ext cx="1384193" cy="491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490B46-888D-4E34-B3C1-21A9FE421CD3}"/>
                </a:ext>
              </a:extLst>
            </p:cNvPr>
            <p:cNvCxnSpPr>
              <a:cxnSpLocks/>
            </p:cNvCxnSpPr>
            <p:nvPr/>
          </p:nvCxnSpPr>
          <p:spPr>
            <a:xfrm>
              <a:off x="4337364" y="4974672"/>
              <a:ext cx="436202" cy="9566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D34981-ECC2-4A88-ACC2-56B4F54183E6}"/>
                </a:ext>
              </a:extLst>
            </p:cNvPr>
            <p:cNvCxnSpPr/>
            <p:nvPr/>
          </p:nvCxnSpPr>
          <p:spPr>
            <a:xfrm>
              <a:off x="2930487" y="4483077"/>
              <a:ext cx="480660" cy="145271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E70CA15-EDD7-4C9F-BA6B-4924CF41A901}"/>
                </a:ext>
              </a:extLst>
            </p:cNvPr>
            <p:cNvCxnSpPr>
              <a:cxnSpLocks/>
            </p:cNvCxnSpPr>
            <p:nvPr/>
          </p:nvCxnSpPr>
          <p:spPr>
            <a:xfrm>
              <a:off x="3392013" y="5935790"/>
              <a:ext cx="138930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BC66DB-B9DC-4308-AA6D-922E5625864A}"/>
                </a:ext>
              </a:extLst>
            </p:cNvPr>
            <p:cNvCxnSpPr/>
            <p:nvPr/>
          </p:nvCxnSpPr>
          <p:spPr>
            <a:xfrm>
              <a:off x="2935220" y="497361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2CF470D-4C56-4FC9-B6B7-4980E4503429}"/>
                </a:ext>
              </a:extLst>
            </p:cNvPr>
            <p:cNvCxnSpPr/>
            <p:nvPr/>
          </p:nvCxnSpPr>
          <p:spPr>
            <a:xfrm>
              <a:off x="2911451" y="594814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BA2E54F-73A5-4EC2-ACC8-2840FEE5AA2C}"/>
                </a:ext>
              </a:extLst>
            </p:cNvPr>
            <p:cNvCxnSpPr/>
            <p:nvPr/>
          </p:nvCxnSpPr>
          <p:spPr>
            <a:xfrm flipH="1">
              <a:off x="3408173" y="448825"/>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F479AA9-6639-4D15-BD2C-463064A9D373}"/>
                </a:ext>
              </a:extLst>
            </p:cNvPr>
            <p:cNvCxnSpPr/>
            <p:nvPr/>
          </p:nvCxnSpPr>
          <p:spPr>
            <a:xfrm flipH="1">
              <a:off x="4332361" y="4837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2A224C6-C49C-40CD-816F-2825027F35AA}"/>
                </a:ext>
              </a:extLst>
            </p:cNvPr>
            <p:cNvCxnSpPr/>
            <p:nvPr/>
          </p:nvCxnSpPr>
          <p:spPr>
            <a:xfrm flipH="1">
              <a:off x="5256549" y="48517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E11ADB6-0715-4553-8C96-01101B063807}"/>
                </a:ext>
              </a:extLst>
            </p:cNvPr>
            <p:cNvCxnSpPr/>
            <p:nvPr/>
          </p:nvCxnSpPr>
          <p:spPr>
            <a:xfrm flipH="1">
              <a:off x="7925649" y="46979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C45C2D8-FD28-40DD-B9E6-A16D03CCA203}"/>
                </a:ext>
              </a:extLst>
            </p:cNvPr>
            <p:cNvCxnSpPr/>
            <p:nvPr/>
          </p:nvCxnSpPr>
          <p:spPr>
            <a:xfrm flipH="1">
              <a:off x="6551251" y="47958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9AB020-9CF7-4309-A8AE-F32580139744}"/>
                </a:ext>
              </a:extLst>
            </p:cNvPr>
            <p:cNvCxnSpPr/>
            <p:nvPr/>
          </p:nvCxnSpPr>
          <p:spPr>
            <a:xfrm flipH="1">
              <a:off x="5705360" y="48937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E62D66D-6EAB-4899-BD4A-BEA1B411CD9C}"/>
                </a:ext>
              </a:extLst>
            </p:cNvPr>
            <p:cNvCxnSpPr/>
            <p:nvPr/>
          </p:nvCxnSpPr>
          <p:spPr>
            <a:xfrm>
              <a:off x="2910053" y="109790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A1CDF2-E6C0-445D-B55C-423A766D6F60}"/>
                </a:ext>
              </a:extLst>
            </p:cNvPr>
            <p:cNvCxnSpPr/>
            <p:nvPr/>
          </p:nvCxnSpPr>
          <p:spPr>
            <a:xfrm>
              <a:off x="2928229" y="232409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D07B6B4-C335-44D6-A1DE-D97D4E6ED4A6}"/>
                </a:ext>
              </a:extLst>
            </p:cNvPr>
            <p:cNvCxnSpPr/>
            <p:nvPr/>
          </p:nvCxnSpPr>
          <p:spPr>
            <a:xfrm>
              <a:off x="2929627" y="323989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2D4EAF-E9B4-4330-A857-57D160EA4460}"/>
                </a:ext>
              </a:extLst>
            </p:cNvPr>
            <p:cNvCxnSpPr/>
            <p:nvPr/>
          </p:nvCxnSpPr>
          <p:spPr>
            <a:xfrm>
              <a:off x="2931025" y="389563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89D1983-0B5F-413C-B48A-34C31EDFED72}"/>
                </a:ext>
              </a:extLst>
            </p:cNvPr>
            <p:cNvCxnSpPr>
              <a:cxnSpLocks/>
            </p:cNvCxnSpPr>
            <p:nvPr/>
          </p:nvCxnSpPr>
          <p:spPr>
            <a:xfrm flipV="1">
              <a:off x="3187817" y="5931362"/>
              <a:ext cx="1585749" cy="21776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2524651-71D5-40F9-83CD-612C7B970EE5}"/>
                </a:ext>
              </a:extLst>
            </p:cNvPr>
            <p:cNvCxnSpPr>
              <a:cxnSpLocks/>
            </p:cNvCxnSpPr>
            <p:nvPr/>
          </p:nvCxnSpPr>
          <p:spPr>
            <a:xfrm>
              <a:off x="2935220" y="4495671"/>
              <a:ext cx="252597" cy="165345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F9C179B-4647-4404-A8F7-B5780D3A4CAB}"/>
                </a:ext>
              </a:extLst>
            </p:cNvPr>
            <p:cNvSpPr/>
            <p:nvPr/>
          </p:nvSpPr>
          <p:spPr>
            <a:xfrm>
              <a:off x="3685752" y="4483077"/>
              <a:ext cx="1087814" cy="1597767"/>
            </a:xfrm>
            <a:prstGeom prst="rect">
              <a:avLst/>
            </a:prstGeom>
            <a:solidFill>
              <a:srgbClr val="FF0000">
                <a:alpha val="2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48C932D-7ECB-49A8-8F34-BA33AD9B5559}"/>
                </a:ext>
              </a:extLst>
            </p:cNvPr>
            <p:cNvSpPr/>
            <p:nvPr/>
          </p:nvSpPr>
          <p:spPr>
            <a:xfrm>
              <a:off x="2916603" y="6087307"/>
              <a:ext cx="748821" cy="300806"/>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ate Placeholder 4">
            <a:extLst>
              <a:ext uri="{FF2B5EF4-FFF2-40B4-BE49-F238E27FC236}">
                <a16:creationId xmlns:a16="http://schemas.microsoft.com/office/drawing/2014/main" id="{721A2928-C627-47DB-9FA3-AD7C55E906D9}"/>
              </a:ext>
            </a:extLst>
          </p:cNvPr>
          <p:cNvSpPr>
            <a:spLocks noGrp="1"/>
          </p:cNvSpPr>
          <p:nvPr>
            <p:ph type="dt" sz="half" idx="10"/>
          </p:nvPr>
        </p:nvSpPr>
        <p:spPr/>
        <p:txBody>
          <a:bodyPr/>
          <a:lstStyle/>
          <a:p>
            <a:r>
              <a:rPr lang="en-US"/>
              <a:t>NDBI021 User Preferences Lecture 2</a:t>
            </a:r>
          </a:p>
        </p:txBody>
      </p:sp>
      <p:sp>
        <p:nvSpPr>
          <p:cNvPr id="6" name="Footer Placeholder 5">
            <a:extLst>
              <a:ext uri="{FF2B5EF4-FFF2-40B4-BE49-F238E27FC236}">
                <a16:creationId xmlns:a16="http://schemas.microsoft.com/office/drawing/2014/main" id="{CDD757DF-2C18-4C4D-92D2-8071C2C2CEF6}"/>
              </a:ext>
            </a:extLst>
          </p:cNvPr>
          <p:cNvSpPr>
            <a:spLocks noGrp="1"/>
          </p:cNvSpPr>
          <p:nvPr>
            <p:ph type="ftr" sz="quarter" idx="11"/>
          </p:nvPr>
        </p:nvSpPr>
        <p:spPr>
          <a:xfrm>
            <a:off x="2810836" y="6507353"/>
            <a:ext cx="3086100" cy="365125"/>
          </a:xfrm>
        </p:spPr>
        <p:txBody>
          <a:bodyPr/>
          <a:lstStyle/>
          <a:p>
            <a:r>
              <a:rPr lang="en-US"/>
              <a:t>Aggregation+</a:t>
            </a:r>
            <a:endParaRPr lang="en-US" dirty="0"/>
          </a:p>
        </p:txBody>
      </p:sp>
    </p:spTree>
    <p:extLst>
      <p:ext uri="{BB962C8B-B14F-4D97-AF65-F5344CB8AC3E}">
        <p14:creationId xmlns:p14="http://schemas.microsoft.com/office/powerpoint/2010/main" val="1399812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0" name="TextBox 59"/>
          <p:cNvSpPr txBox="1"/>
          <p:nvPr/>
        </p:nvSpPr>
        <p:spPr>
          <a:xfrm>
            <a:off x="192918" y="485992"/>
            <a:ext cx="2562521" cy="5909310"/>
          </a:xfrm>
          <a:prstGeom prst="rect">
            <a:avLst/>
          </a:prstGeom>
          <a:noFill/>
          <a:ln>
            <a:solidFill>
              <a:schemeClr val="tx1"/>
            </a:solidFill>
          </a:ln>
        </p:spPr>
        <p:txBody>
          <a:bodyPr wrap="square" rtlCol="0">
            <a:spAutoFit/>
          </a:bodyPr>
          <a:lstStyle/>
          <a:p>
            <a:r>
              <a:rPr lang="en-US" dirty="0">
                <a:solidFill>
                  <a:srgbClr val="FF0000"/>
                </a:solidFill>
              </a:rPr>
              <a:t>construction</a:t>
            </a:r>
          </a:p>
          <a:p>
            <a:r>
              <a:rPr lang="en-US" dirty="0"/>
              <a:t>Yet another idea guided by an assumption that or-like and and-like behavior is further influences by changing weights when moving from and to or. </a:t>
            </a:r>
          </a:p>
          <a:p>
            <a:r>
              <a:rPr lang="en-US" dirty="0"/>
              <a:t>     Here, for small z the and-like contour line gives bigger weight for x</a:t>
            </a:r>
            <a:r>
              <a:rPr lang="en-US" baseline="-25000" dirty="0"/>
              <a:t>1</a:t>
            </a:r>
            <a:r>
              <a:rPr lang="en-US" dirty="0"/>
              <a:t> coordinate (A</a:t>
            </a:r>
            <a:r>
              <a:rPr lang="en-US" baseline="-25000" dirty="0"/>
              <a:t>1</a:t>
            </a:r>
            <a:r>
              <a:rPr lang="en-US" dirty="0"/>
              <a:t> attribute) and with growing z we get influence of x</a:t>
            </a:r>
            <a:r>
              <a:rPr lang="en-US" baseline="-25000" dirty="0"/>
              <a:t>2</a:t>
            </a:r>
            <a:r>
              <a:rPr lang="en-US" dirty="0"/>
              <a:t> (A</a:t>
            </a:r>
            <a:r>
              <a:rPr lang="en-US" baseline="-25000" dirty="0"/>
              <a:t>2</a:t>
            </a:r>
            <a:r>
              <a:rPr lang="en-US" dirty="0"/>
              <a:t> attribute) greater</a:t>
            </a:r>
          </a:p>
          <a:p>
            <a:r>
              <a:rPr lang="en-US" dirty="0"/>
              <a:t> </a:t>
            </a:r>
          </a:p>
          <a:p>
            <a:r>
              <a:rPr lang="en-US" dirty="0"/>
              <a:t> Please depict some contour lines in DC</a:t>
            </a:r>
          </a:p>
          <a:p>
            <a:r>
              <a:rPr lang="en-US" dirty="0"/>
              <a:t> </a:t>
            </a:r>
          </a:p>
          <a:p>
            <a:r>
              <a:rPr lang="en-US" dirty="0"/>
              <a:t> </a:t>
            </a:r>
          </a:p>
          <a:p>
            <a:r>
              <a:rPr lang="en-US" dirty="0"/>
              <a:t> </a:t>
            </a:r>
          </a:p>
        </p:txBody>
      </p:sp>
      <p:grpSp>
        <p:nvGrpSpPr>
          <p:cNvPr id="196" name="Group 195">
            <a:extLst>
              <a:ext uri="{FF2B5EF4-FFF2-40B4-BE49-F238E27FC236}">
                <a16:creationId xmlns:a16="http://schemas.microsoft.com/office/drawing/2014/main" id="{5FCF462C-56A9-2599-65A8-C8986C5C05F5}"/>
              </a:ext>
            </a:extLst>
          </p:cNvPr>
          <p:cNvGrpSpPr/>
          <p:nvPr/>
        </p:nvGrpSpPr>
        <p:grpSpPr>
          <a:xfrm>
            <a:off x="2640608" y="46688"/>
            <a:ext cx="6497883" cy="6778526"/>
            <a:chOff x="2640608" y="46688"/>
            <a:chExt cx="6497883" cy="6778526"/>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19980" y="4298409"/>
              <a:ext cx="263214" cy="276999"/>
            </a:xfrm>
            <a:prstGeom prst="rect">
              <a:avLst/>
            </a:prstGeom>
            <a:noFill/>
          </p:spPr>
          <p:txBody>
            <a:bodyPr wrap="none" rtlCol="0">
              <a:spAutoFit/>
            </a:bodyPr>
            <a:lstStyle/>
            <a:p>
              <a:r>
                <a:rPr lang="en-US" sz="1200" dirty="0"/>
                <a:t>0</a:t>
              </a:r>
              <a:endParaRPr lang="cs-CZ" sz="1200" dirty="0"/>
            </a:p>
          </p:txBody>
        </p:sp>
        <p:sp>
          <p:nvSpPr>
            <p:cNvPr id="12" name="TextBox 11"/>
            <p:cNvSpPr txBox="1"/>
            <p:nvPr/>
          </p:nvSpPr>
          <p:spPr>
            <a:xfrm>
              <a:off x="4788856" y="6238309"/>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04204" y="4246014"/>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35" name="Straight Connector 34"/>
            <p:cNvCxnSpPr/>
            <p:nvPr/>
          </p:nvCxnSpPr>
          <p:spPr>
            <a:xfrm>
              <a:off x="2942211" y="2925304"/>
              <a:ext cx="571709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60218"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388608"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73354" y="807911"/>
              <a:ext cx="280846" cy="307777"/>
            </a:xfrm>
            <a:prstGeom prst="rect">
              <a:avLst/>
            </a:prstGeom>
            <a:noFill/>
          </p:spPr>
          <p:txBody>
            <a:bodyPr wrap="none" rtlCol="0">
              <a:spAutoFit/>
            </a:bodyPr>
            <a:lstStyle/>
            <a:p>
              <a:r>
                <a:rPr lang="en-US" sz="1400" dirty="0"/>
                <a:t>C</a:t>
              </a:r>
            </a:p>
          </p:txBody>
        </p:sp>
        <p:cxnSp>
          <p:nvCxnSpPr>
            <p:cNvPr id="64" name="Straight Connector 63"/>
            <p:cNvCxnSpPr>
              <a:cxnSpLocks/>
            </p:cNvCxnSpPr>
            <p:nvPr/>
          </p:nvCxnSpPr>
          <p:spPr>
            <a:xfrm flipV="1">
              <a:off x="5916488" y="4470871"/>
              <a:ext cx="2725075" cy="19060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flipH="1">
              <a:off x="2942211" y="471269"/>
              <a:ext cx="1870392" cy="2459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2974474" y="2925715"/>
              <a:ext cx="1813757" cy="128316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H="1" flipV="1">
              <a:off x="5032593" y="4478101"/>
              <a:ext cx="883895" cy="189882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300871" y="5348027"/>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1</a:t>
              </a:r>
              <a:endParaRPr lang="en-US" dirty="0">
                <a:solidFill>
                  <a:srgbClr val="0070C0"/>
                </a:solidFill>
              </a:endParaRPr>
            </a:p>
          </p:txBody>
        </p:sp>
        <p:sp>
          <p:nvSpPr>
            <p:cNvPr id="78" name="TextBox 77"/>
            <p:cNvSpPr txBox="1"/>
            <p:nvPr/>
          </p:nvSpPr>
          <p:spPr>
            <a:xfrm>
              <a:off x="3607514" y="3159040"/>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2</a:t>
              </a:r>
              <a:endParaRPr lang="en-US" dirty="0">
                <a:solidFill>
                  <a:srgbClr val="0070C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cxnSp>
          <p:nvCxnSpPr>
            <p:cNvPr id="22" name="Straight Connector 21">
              <a:extLst>
                <a:ext uri="{FF2B5EF4-FFF2-40B4-BE49-F238E27FC236}">
                  <a16:creationId xmlns:a16="http://schemas.microsoft.com/office/drawing/2014/main" id="{DC11CEC9-8CD9-469F-A641-DF82F2A3BDF4}"/>
                </a:ext>
              </a:extLst>
            </p:cNvPr>
            <p:cNvCxnSpPr>
              <a:cxnSpLocks/>
            </p:cNvCxnSpPr>
            <p:nvPr/>
          </p:nvCxnSpPr>
          <p:spPr>
            <a:xfrm flipV="1">
              <a:off x="2919470" y="4495671"/>
              <a:ext cx="1854096" cy="18941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C363A4-06F1-4071-970A-8E743C9495E7}"/>
                </a:ext>
              </a:extLst>
            </p:cNvPr>
            <p:cNvCxnSpPr>
              <a:cxnSpLocks/>
            </p:cNvCxnSpPr>
            <p:nvPr/>
          </p:nvCxnSpPr>
          <p:spPr>
            <a:xfrm flipV="1">
              <a:off x="5041639" y="2925304"/>
              <a:ext cx="874849" cy="133431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83FC87-DABF-447F-ABDD-7428C2080EEE}"/>
                </a:ext>
              </a:extLst>
            </p:cNvPr>
            <p:cNvCxnSpPr>
              <a:cxnSpLocks/>
            </p:cNvCxnSpPr>
            <p:nvPr/>
          </p:nvCxnSpPr>
          <p:spPr>
            <a:xfrm flipV="1">
              <a:off x="5905993" y="455325"/>
              <a:ext cx="2726748" cy="246997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FC13A8-BE51-4C4C-86DB-57451C94644F}"/>
                </a:ext>
              </a:extLst>
            </p:cNvPr>
            <p:cNvCxnSpPr>
              <a:cxnSpLocks/>
            </p:cNvCxnSpPr>
            <p:nvPr/>
          </p:nvCxnSpPr>
          <p:spPr>
            <a:xfrm flipH="1" flipV="1">
              <a:off x="5070238" y="473724"/>
              <a:ext cx="846250" cy="24570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C43517-64BD-47E7-ABC6-6B8A7DB82593}"/>
                </a:ext>
              </a:extLst>
            </p:cNvPr>
            <p:cNvCxnSpPr>
              <a:cxnSpLocks/>
            </p:cNvCxnSpPr>
            <p:nvPr/>
          </p:nvCxnSpPr>
          <p:spPr>
            <a:xfrm>
              <a:off x="5924173" y="2930769"/>
              <a:ext cx="2717816" cy="13152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0F1352-67AC-43B6-BB0A-5E855244AE40}"/>
                </a:ext>
              </a:extLst>
            </p:cNvPr>
            <p:cNvCxnSpPr>
              <a:cxnSpLocks/>
              <a:endCxn id="3" idx="3"/>
            </p:cNvCxnSpPr>
            <p:nvPr/>
          </p:nvCxnSpPr>
          <p:spPr>
            <a:xfrm>
              <a:off x="2926888" y="4495671"/>
              <a:ext cx="1854432" cy="94115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701510-D8C2-437A-BE90-82A214F87EC7}"/>
                </a:ext>
              </a:extLst>
            </p:cNvPr>
            <p:cNvCxnSpPr>
              <a:cxnSpLocks/>
            </p:cNvCxnSpPr>
            <p:nvPr/>
          </p:nvCxnSpPr>
          <p:spPr>
            <a:xfrm>
              <a:off x="2926888" y="4483865"/>
              <a:ext cx="1586389" cy="281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490B46-888D-4E34-B3C1-21A9FE421CD3}"/>
                </a:ext>
              </a:extLst>
            </p:cNvPr>
            <p:cNvCxnSpPr>
              <a:cxnSpLocks/>
              <a:endCxn id="3" idx="3"/>
            </p:cNvCxnSpPr>
            <p:nvPr/>
          </p:nvCxnSpPr>
          <p:spPr>
            <a:xfrm>
              <a:off x="4513277" y="4764947"/>
              <a:ext cx="268043" cy="671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D34981-ECC2-4A88-ACC2-56B4F54183E6}"/>
                </a:ext>
              </a:extLst>
            </p:cNvPr>
            <p:cNvCxnSpPr>
              <a:cxnSpLocks/>
            </p:cNvCxnSpPr>
            <p:nvPr/>
          </p:nvCxnSpPr>
          <p:spPr>
            <a:xfrm>
              <a:off x="2924933" y="4479306"/>
              <a:ext cx="254495" cy="160800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E70CA15-EDD7-4C9F-BA6B-4924CF41A901}"/>
                </a:ext>
              </a:extLst>
            </p:cNvPr>
            <p:cNvCxnSpPr>
              <a:cxnSpLocks/>
              <a:endCxn id="3" idx="2"/>
            </p:cNvCxnSpPr>
            <p:nvPr/>
          </p:nvCxnSpPr>
          <p:spPr>
            <a:xfrm>
              <a:off x="3179428" y="6087307"/>
              <a:ext cx="670967" cy="3024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BC66DB-B9DC-4308-AA6D-922E5625864A}"/>
                </a:ext>
              </a:extLst>
            </p:cNvPr>
            <p:cNvCxnSpPr/>
            <p:nvPr/>
          </p:nvCxnSpPr>
          <p:spPr>
            <a:xfrm>
              <a:off x="2935220" y="497361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2CF470D-4C56-4FC9-B6B7-4980E4503429}"/>
                </a:ext>
              </a:extLst>
            </p:cNvPr>
            <p:cNvCxnSpPr/>
            <p:nvPr/>
          </p:nvCxnSpPr>
          <p:spPr>
            <a:xfrm>
              <a:off x="2911451" y="593136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BA2E54F-73A5-4EC2-ACC8-2840FEE5AA2C}"/>
                </a:ext>
              </a:extLst>
            </p:cNvPr>
            <p:cNvCxnSpPr/>
            <p:nvPr/>
          </p:nvCxnSpPr>
          <p:spPr>
            <a:xfrm flipH="1">
              <a:off x="3408173" y="448825"/>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F479AA9-6639-4D15-BD2C-463064A9D373}"/>
                </a:ext>
              </a:extLst>
            </p:cNvPr>
            <p:cNvCxnSpPr/>
            <p:nvPr/>
          </p:nvCxnSpPr>
          <p:spPr>
            <a:xfrm flipH="1">
              <a:off x="4332361" y="4837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2A224C6-C49C-40CD-816F-2825027F35AA}"/>
                </a:ext>
              </a:extLst>
            </p:cNvPr>
            <p:cNvCxnSpPr/>
            <p:nvPr/>
          </p:nvCxnSpPr>
          <p:spPr>
            <a:xfrm flipH="1">
              <a:off x="5142249" y="48517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E11ADB6-0715-4553-8C96-01101B063807}"/>
                </a:ext>
              </a:extLst>
            </p:cNvPr>
            <p:cNvCxnSpPr/>
            <p:nvPr/>
          </p:nvCxnSpPr>
          <p:spPr>
            <a:xfrm flipH="1">
              <a:off x="7201661" y="46979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C45C2D8-FD28-40DD-B9E6-A16D03CCA203}"/>
                </a:ext>
              </a:extLst>
            </p:cNvPr>
            <p:cNvCxnSpPr/>
            <p:nvPr/>
          </p:nvCxnSpPr>
          <p:spPr>
            <a:xfrm flipH="1">
              <a:off x="6551251" y="47958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9AB020-9CF7-4309-A8AE-F32580139744}"/>
                </a:ext>
              </a:extLst>
            </p:cNvPr>
            <p:cNvCxnSpPr/>
            <p:nvPr/>
          </p:nvCxnSpPr>
          <p:spPr>
            <a:xfrm flipH="1">
              <a:off x="5695835" y="48937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E62D66D-6EAB-4899-BD4A-BEA1B411CD9C}"/>
                </a:ext>
              </a:extLst>
            </p:cNvPr>
            <p:cNvCxnSpPr/>
            <p:nvPr/>
          </p:nvCxnSpPr>
          <p:spPr>
            <a:xfrm>
              <a:off x="2910053" y="85173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A1CDF2-E6C0-445D-B55C-423A766D6F60}"/>
                </a:ext>
              </a:extLst>
            </p:cNvPr>
            <p:cNvCxnSpPr/>
            <p:nvPr/>
          </p:nvCxnSpPr>
          <p:spPr>
            <a:xfrm>
              <a:off x="2928229" y="229962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D07B6B4-C335-44D6-A1DE-D97D4E6ED4A6}"/>
                </a:ext>
              </a:extLst>
            </p:cNvPr>
            <p:cNvCxnSpPr/>
            <p:nvPr/>
          </p:nvCxnSpPr>
          <p:spPr>
            <a:xfrm>
              <a:off x="2929627" y="356374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2D4EAF-E9B4-4330-A857-57D160EA4460}"/>
                </a:ext>
              </a:extLst>
            </p:cNvPr>
            <p:cNvCxnSpPr/>
            <p:nvPr/>
          </p:nvCxnSpPr>
          <p:spPr>
            <a:xfrm>
              <a:off x="2931025" y="401998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B71C862-4518-462B-A9F8-EB635485B995}"/>
                </a:ext>
              </a:extLst>
            </p:cNvPr>
            <p:cNvCxnSpPr/>
            <p:nvPr/>
          </p:nvCxnSpPr>
          <p:spPr>
            <a:xfrm flipH="1">
              <a:off x="3845799" y="46700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F5244E4-0C6B-4777-9769-CA637852468F}"/>
                </a:ext>
              </a:extLst>
            </p:cNvPr>
            <p:cNvCxnSpPr/>
            <p:nvPr/>
          </p:nvCxnSpPr>
          <p:spPr>
            <a:xfrm>
              <a:off x="2911451" y="54531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9FEB26E-A3B7-4505-8659-B79BC66CEE9C}"/>
                </a:ext>
              </a:extLst>
            </p:cNvPr>
            <p:cNvCxnSpPr>
              <a:cxnSpLocks/>
              <a:endCxn id="3" idx="2"/>
            </p:cNvCxnSpPr>
            <p:nvPr/>
          </p:nvCxnSpPr>
          <p:spPr>
            <a:xfrm>
              <a:off x="2926887" y="4486376"/>
              <a:ext cx="923508" cy="190340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39768F-7C41-4AF2-8EFC-99A930D10667}"/>
                </a:ext>
              </a:extLst>
            </p:cNvPr>
            <p:cNvCxnSpPr>
              <a:cxnSpLocks/>
            </p:cNvCxnSpPr>
            <p:nvPr/>
          </p:nvCxnSpPr>
          <p:spPr>
            <a:xfrm>
              <a:off x="2926888" y="4495671"/>
              <a:ext cx="1854432" cy="144558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17857-464C-4C2D-9C80-43650B15B9EB}"/>
                </a:ext>
              </a:extLst>
            </p:cNvPr>
            <p:cNvCxnSpPr>
              <a:cxnSpLocks/>
            </p:cNvCxnSpPr>
            <p:nvPr/>
          </p:nvCxnSpPr>
          <p:spPr>
            <a:xfrm>
              <a:off x="2945064" y="4476874"/>
              <a:ext cx="1387297" cy="4967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15DBA3C-CD91-4140-BB08-6251646672F5}"/>
                </a:ext>
              </a:extLst>
            </p:cNvPr>
            <p:cNvCxnSpPr>
              <a:cxnSpLocks/>
            </p:cNvCxnSpPr>
            <p:nvPr/>
          </p:nvCxnSpPr>
          <p:spPr>
            <a:xfrm>
              <a:off x="4345670" y="4973618"/>
              <a:ext cx="427896" cy="9676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E22D4A7-2A9C-44B1-9130-C6B45893DF76}"/>
                </a:ext>
              </a:extLst>
            </p:cNvPr>
            <p:cNvCxnSpPr>
              <a:cxnSpLocks/>
            </p:cNvCxnSpPr>
            <p:nvPr/>
          </p:nvCxnSpPr>
          <p:spPr>
            <a:xfrm>
              <a:off x="2926887" y="4486376"/>
              <a:ext cx="1405474" cy="190892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522AF2-08DC-4AA0-8204-E2C786A91A5D}"/>
                </a:ext>
              </a:extLst>
            </p:cNvPr>
            <p:cNvCxnSpPr>
              <a:cxnSpLocks/>
            </p:cNvCxnSpPr>
            <p:nvPr/>
          </p:nvCxnSpPr>
          <p:spPr>
            <a:xfrm>
              <a:off x="2924933" y="4479306"/>
              <a:ext cx="480435" cy="14619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BCD55B9-EA67-438C-B721-D618B8BD2D49}"/>
                </a:ext>
              </a:extLst>
            </p:cNvPr>
            <p:cNvCxnSpPr>
              <a:cxnSpLocks/>
            </p:cNvCxnSpPr>
            <p:nvPr/>
          </p:nvCxnSpPr>
          <p:spPr>
            <a:xfrm>
              <a:off x="3396554" y="5921471"/>
              <a:ext cx="935807" cy="4738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2C359C8-DAF6-45B9-8674-3372F86F8718}"/>
                </a:ext>
              </a:extLst>
            </p:cNvPr>
            <p:cNvCxnSpPr/>
            <p:nvPr/>
          </p:nvCxnSpPr>
          <p:spPr>
            <a:xfrm flipH="1">
              <a:off x="3199846" y="4837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D135446-D6B6-431A-A470-5DC17D5CBBA0}"/>
                </a:ext>
              </a:extLst>
            </p:cNvPr>
            <p:cNvCxnSpPr/>
            <p:nvPr/>
          </p:nvCxnSpPr>
          <p:spPr>
            <a:xfrm flipH="1">
              <a:off x="4518317" y="47678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4447784-7D5B-4BE5-842B-445E6BD123FC}"/>
                </a:ext>
              </a:extLst>
            </p:cNvPr>
            <p:cNvCxnSpPr/>
            <p:nvPr/>
          </p:nvCxnSpPr>
          <p:spPr>
            <a:xfrm>
              <a:off x="2911451" y="476529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161C56E-DE08-4F65-8DEE-47F7D2688767}"/>
                </a:ext>
              </a:extLst>
            </p:cNvPr>
            <p:cNvCxnSpPr/>
            <p:nvPr/>
          </p:nvCxnSpPr>
          <p:spPr>
            <a:xfrm>
              <a:off x="2912849" y="610892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51B7F17-D7B6-4B46-AF17-DC70F31983AD}"/>
                </a:ext>
              </a:extLst>
            </p:cNvPr>
            <p:cNvCxnSpPr/>
            <p:nvPr/>
          </p:nvCxnSpPr>
          <p:spPr>
            <a:xfrm>
              <a:off x="2911451" y="105447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7BB3196-D087-4DE3-97A3-3E442F612E52}"/>
                </a:ext>
              </a:extLst>
            </p:cNvPr>
            <p:cNvCxnSpPr/>
            <p:nvPr/>
          </p:nvCxnSpPr>
          <p:spPr>
            <a:xfrm>
              <a:off x="2904460" y="170103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7014FD-F792-4C4E-B073-966C9F2C0954}"/>
                </a:ext>
              </a:extLst>
            </p:cNvPr>
            <p:cNvCxnSpPr/>
            <p:nvPr/>
          </p:nvCxnSpPr>
          <p:spPr>
            <a:xfrm>
              <a:off x="2943609" y="310584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1326FE8-7813-470C-8093-D8809CC3180C}"/>
                </a:ext>
              </a:extLst>
            </p:cNvPr>
            <p:cNvCxnSpPr/>
            <p:nvPr/>
          </p:nvCxnSpPr>
          <p:spPr>
            <a:xfrm>
              <a:off x="2911451" y="324828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BCC3A99-35D3-46B3-8E24-C7D145F215A9}"/>
                </a:ext>
              </a:extLst>
            </p:cNvPr>
            <p:cNvCxnSpPr/>
            <p:nvPr/>
          </p:nvCxnSpPr>
          <p:spPr>
            <a:xfrm>
              <a:off x="2922636" y="389143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366CA28-56EA-43EA-90A2-987B58BD9426}"/>
                </a:ext>
              </a:extLst>
            </p:cNvPr>
            <p:cNvCxnSpPr/>
            <p:nvPr/>
          </p:nvCxnSpPr>
          <p:spPr>
            <a:xfrm>
              <a:off x="2921238" y="256877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5BDAC98B-D574-4F90-B63E-A47F60F04E4B}"/>
              </a:ext>
            </a:extLst>
          </p:cNvPr>
          <p:cNvSpPr>
            <a:spLocks noGrp="1"/>
          </p:cNvSpPr>
          <p:nvPr>
            <p:ph type="dt" sz="half" idx="10"/>
          </p:nvPr>
        </p:nvSpPr>
        <p:spPr/>
        <p:txBody>
          <a:bodyPr/>
          <a:lstStyle/>
          <a:p>
            <a:r>
              <a:rPr lang="en-US"/>
              <a:t>NDBI021 User Preferences Lecture 2</a:t>
            </a:r>
          </a:p>
        </p:txBody>
      </p:sp>
      <p:sp>
        <p:nvSpPr>
          <p:cNvPr id="6" name="Footer Placeholder 5">
            <a:extLst>
              <a:ext uri="{FF2B5EF4-FFF2-40B4-BE49-F238E27FC236}">
                <a16:creationId xmlns:a16="http://schemas.microsoft.com/office/drawing/2014/main" id="{CA2A219A-C23C-42A3-BB84-D22EA12A9639}"/>
              </a:ext>
            </a:extLst>
          </p:cNvPr>
          <p:cNvSpPr>
            <a:spLocks noGrp="1"/>
          </p:cNvSpPr>
          <p:nvPr>
            <p:ph type="ftr" sz="quarter" idx="11"/>
          </p:nvPr>
        </p:nvSpPr>
        <p:spPr>
          <a:xfrm>
            <a:off x="2802447" y="6482186"/>
            <a:ext cx="3086100" cy="365125"/>
          </a:xfrm>
        </p:spPr>
        <p:txBody>
          <a:bodyPr/>
          <a:lstStyle/>
          <a:p>
            <a:r>
              <a:rPr lang="en-US"/>
              <a:t>Aggregation+</a:t>
            </a:r>
            <a:endParaRPr lang="en-US" dirty="0"/>
          </a:p>
        </p:txBody>
      </p:sp>
      <p:sp>
        <p:nvSpPr>
          <p:cNvPr id="11" name="Slide Number Placeholder 10">
            <a:extLst>
              <a:ext uri="{FF2B5EF4-FFF2-40B4-BE49-F238E27FC236}">
                <a16:creationId xmlns:a16="http://schemas.microsoft.com/office/drawing/2014/main" id="{42484B99-0F49-4CC2-A810-D26BD53F2094}"/>
              </a:ext>
            </a:extLst>
          </p:cNvPr>
          <p:cNvSpPr>
            <a:spLocks noGrp="1"/>
          </p:cNvSpPr>
          <p:nvPr>
            <p:ph type="sldNum" sz="quarter" idx="12"/>
          </p:nvPr>
        </p:nvSpPr>
        <p:spPr/>
        <p:txBody>
          <a:bodyPr/>
          <a:lstStyle/>
          <a:p>
            <a:fld id="{93AECF0D-CD55-494B-932A-64BB14639227}" type="slidenum">
              <a:rPr lang="en-US" smtClean="0"/>
              <a:t>43</a:t>
            </a:fld>
            <a:endParaRPr lang="en-US"/>
          </a:p>
        </p:txBody>
      </p:sp>
      <p:cxnSp>
        <p:nvCxnSpPr>
          <p:cNvPr id="99" name="Straight Connector 98">
            <a:extLst>
              <a:ext uri="{FF2B5EF4-FFF2-40B4-BE49-F238E27FC236}">
                <a16:creationId xmlns:a16="http://schemas.microsoft.com/office/drawing/2014/main" id="{43C0FED2-AC85-9F6E-3011-7E5E36402888}"/>
              </a:ext>
            </a:extLst>
          </p:cNvPr>
          <p:cNvCxnSpPr/>
          <p:nvPr/>
        </p:nvCxnSpPr>
        <p:spPr>
          <a:xfrm flipH="1">
            <a:off x="5256549" y="49470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A86564C-5BDF-78B6-1898-8DA17C213416}"/>
              </a:ext>
            </a:extLst>
          </p:cNvPr>
          <p:cNvCxnSpPr/>
          <p:nvPr/>
        </p:nvCxnSpPr>
        <p:spPr>
          <a:xfrm flipH="1">
            <a:off x="5466099" y="49470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5489B40-1BDD-3500-34B4-B109456D0721}"/>
              </a:ext>
            </a:extLst>
          </p:cNvPr>
          <p:cNvCxnSpPr/>
          <p:nvPr/>
        </p:nvCxnSpPr>
        <p:spPr>
          <a:xfrm flipH="1">
            <a:off x="5791085" y="50842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BB8B936-4DD2-FCBE-4C15-677B035B239D}"/>
              </a:ext>
            </a:extLst>
          </p:cNvPr>
          <p:cNvCxnSpPr/>
          <p:nvPr/>
        </p:nvCxnSpPr>
        <p:spPr>
          <a:xfrm flipH="1">
            <a:off x="6286385" y="498896"/>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547CDD4-CE02-CDE4-491B-20BEED539835}"/>
              </a:ext>
            </a:extLst>
          </p:cNvPr>
          <p:cNvCxnSpPr/>
          <p:nvPr/>
        </p:nvCxnSpPr>
        <p:spPr>
          <a:xfrm flipH="1">
            <a:off x="7906511" y="48884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7689F26-5C2D-5459-0760-7A1B53C8263A}"/>
              </a:ext>
            </a:extLst>
          </p:cNvPr>
          <p:cNvCxnSpPr/>
          <p:nvPr/>
        </p:nvCxnSpPr>
        <p:spPr>
          <a:xfrm flipH="1">
            <a:off x="8192261" y="48884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DF18CE-3022-4279-93E7-EBAA87000DAD}"/>
              </a:ext>
            </a:extLst>
          </p:cNvPr>
          <p:cNvCxnSpPr/>
          <p:nvPr/>
        </p:nvCxnSpPr>
        <p:spPr>
          <a:xfrm flipH="1">
            <a:off x="8199946" y="2925304"/>
            <a:ext cx="445378" cy="10946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7BB16D3-88B4-006C-60E8-0CC0E0E5873D}"/>
              </a:ext>
            </a:extLst>
          </p:cNvPr>
          <p:cNvCxnSpPr>
            <a:cxnSpLocks/>
          </p:cNvCxnSpPr>
          <p:nvPr/>
        </p:nvCxnSpPr>
        <p:spPr>
          <a:xfrm flipV="1">
            <a:off x="7199403" y="4032974"/>
            <a:ext cx="1000298" cy="2259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8FA8889-65A5-7663-FC90-5D22452AA80A}"/>
              </a:ext>
            </a:extLst>
          </p:cNvPr>
          <p:cNvCxnSpPr>
            <a:cxnSpLocks/>
          </p:cNvCxnSpPr>
          <p:nvPr/>
        </p:nvCxnSpPr>
        <p:spPr>
          <a:xfrm>
            <a:off x="8194477" y="841151"/>
            <a:ext cx="442209" cy="2066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C1F942B-5ADF-FDDD-CC48-ED6CA2634C04}"/>
              </a:ext>
            </a:extLst>
          </p:cNvPr>
          <p:cNvCxnSpPr>
            <a:cxnSpLocks/>
          </p:cNvCxnSpPr>
          <p:nvPr/>
        </p:nvCxnSpPr>
        <p:spPr>
          <a:xfrm>
            <a:off x="7208134" y="488847"/>
            <a:ext cx="984127" cy="3872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EA0C142-3063-2C2A-895B-0521F3E24C02}"/>
              </a:ext>
            </a:extLst>
          </p:cNvPr>
          <p:cNvCxnSpPr>
            <a:cxnSpLocks/>
          </p:cNvCxnSpPr>
          <p:nvPr/>
        </p:nvCxnSpPr>
        <p:spPr>
          <a:xfrm flipV="1">
            <a:off x="5077287" y="823639"/>
            <a:ext cx="72647" cy="21005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8D60D7E-6963-9E7F-0FEA-29CD702CEAF2}"/>
              </a:ext>
            </a:extLst>
          </p:cNvPr>
          <p:cNvCxnSpPr>
            <a:cxnSpLocks/>
          </p:cNvCxnSpPr>
          <p:nvPr/>
        </p:nvCxnSpPr>
        <p:spPr>
          <a:xfrm flipV="1">
            <a:off x="5152192" y="463833"/>
            <a:ext cx="331949" cy="408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763161D-9AE3-11EA-AAA1-2FEFFAE74CFF}"/>
              </a:ext>
            </a:extLst>
          </p:cNvPr>
          <p:cNvCxnSpPr>
            <a:cxnSpLocks/>
          </p:cNvCxnSpPr>
          <p:nvPr/>
        </p:nvCxnSpPr>
        <p:spPr>
          <a:xfrm>
            <a:off x="5070238" y="2893447"/>
            <a:ext cx="68419" cy="11212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1067E0B-5E1C-7958-B01D-DBF554E2A92F}"/>
              </a:ext>
            </a:extLst>
          </p:cNvPr>
          <p:cNvCxnSpPr>
            <a:cxnSpLocks/>
          </p:cNvCxnSpPr>
          <p:nvPr/>
        </p:nvCxnSpPr>
        <p:spPr>
          <a:xfrm>
            <a:off x="5127424" y="4012176"/>
            <a:ext cx="330990" cy="2242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27644E6-B29E-D626-DB83-ACDAE85056BA}"/>
              </a:ext>
            </a:extLst>
          </p:cNvPr>
          <p:cNvCxnSpPr>
            <a:cxnSpLocks/>
          </p:cNvCxnSpPr>
          <p:nvPr/>
        </p:nvCxnSpPr>
        <p:spPr>
          <a:xfrm>
            <a:off x="5070238" y="2934697"/>
            <a:ext cx="196659" cy="9628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955E717-B545-AA88-DCE4-DBBF7DFFD78A}"/>
              </a:ext>
            </a:extLst>
          </p:cNvPr>
          <p:cNvCxnSpPr>
            <a:cxnSpLocks/>
          </p:cNvCxnSpPr>
          <p:nvPr/>
        </p:nvCxnSpPr>
        <p:spPr>
          <a:xfrm>
            <a:off x="5270197" y="3863657"/>
            <a:ext cx="423052" cy="4143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0BB2F85-D24A-AC57-B2AD-C8596BEDE30E}"/>
              </a:ext>
            </a:extLst>
          </p:cNvPr>
          <p:cNvCxnSpPr>
            <a:cxnSpLocks/>
          </p:cNvCxnSpPr>
          <p:nvPr/>
        </p:nvCxnSpPr>
        <p:spPr>
          <a:xfrm flipV="1">
            <a:off x="5065552" y="1037263"/>
            <a:ext cx="194839" cy="1897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F3BDEBB-DC87-44CC-C290-BD8F42A6DB85}"/>
              </a:ext>
            </a:extLst>
          </p:cNvPr>
          <p:cNvCxnSpPr>
            <a:cxnSpLocks/>
          </p:cNvCxnSpPr>
          <p:nvPr/>
        </p:nvCxnSpPr>
        <p:spPr>
          <a:xfrm flipV="1">
            <a:off x="5288783" y="477328"/>
            <a:ext cx="419423" cy="5771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13BA4CA-DD53-1657-438D-AA671DB8F587}"/>
              </a:ext>
            </a:extLst>
          </p:cNvPr>
          <p:cNvCxnSpPr>
            <a:cxnSpLocks/>
          </p:cNvCxnSpPr>
          <p:nvPr/>
        </p:nvCxnSpPr>
        <p:spPr>
          <a:xfrm flipH="1" flipV="1">
            <a:off x="6318162" y="467203"/>
            <a:ext cx="1592050" cy="5937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4981C36-785B-3C1C-7B49-D4AE69604CEC}"/>
              </a:ext>
            </a:extLst>
          </p:cNvPr>
          <p:cNvCxnSpPr>
            <a:cxnSpLocks/>
          </p:cNvCxnSpPr>
          <p:nvPr/>
        </p:nvCxnSpPr>
        <p:spPr>
          <a:xfrm flipH="1" flipV="1">
            <a:off x="7917897" y="1082539"/>
            <a:ext cx="710111" cy="185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895BE5F-5021-17F9-B2C1-8C7980CB4B1A}"/>
              </a:ext>
            </a:extLst>
          </p:cNvPr>
          <p:cNvCxnSpPr>
            <a:cxnSpLocks/>
          </p:cNvCxnSpPr>
          <p:nvPr/>
        </p:nvCxnSpPr>
        <p:spPr>
          <a:xfrm flipV="1">
            <a:off x="7910212" y="2960443"/>
            <a:ext cx="717796" cy="937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136D783-3800-327A-515C-928FE2AD4752}"/>
              </a:ext>
            </a:extLst>
          </p:cNvPr>
          <p:cNvCxnSpPr>
            <a:cxnSpLocks/>
          </p:cNvCxnSpPr>
          <p:nvPr/>
        </p:nvCxnSpPr>
        <p:spPr>
          <a:xfrm flipV="1">
            <a:off x="6325474" y="3886591"/>
            <a:ext cx="1588722" cy="3678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9E14C27-3319-4446-3BFB-32F7B6E16CE7}"/>
              </a:ext>
            </a:extLst>
          </p:cNvPr>
          <p:cNvCxnSpPr>
            <a:cxnSpLocks/>
          </p:cNvCxnSpPr>
          <p:nvPr/>
        </p:nvCxnSpPr>
        <p:spPr>
          <a:xfrm flipV="1">
            <a:off x="6572041" y="2941587"/>
            <a:ext cx="2064645" cy="31850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37758B0-EC7B-EBCF-76C4-410A896671B4}"/>
              </a:ext>
            </a:extLst>
          </p:cNvPr>
          <p:cNvCxnSpPr>
            <a:cxnSpLocks/>
          </p:cNvCxnSpPr>
          <p:nvPr/>
        </p:nvCxnSpPr>
        <p:spPr>
          <a:xfrm flipV="1">
            <a:off x="5888547" y="3256206"/>
            <a:ext cx="683494" cy="6473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6684C47-1274-E491-849B-ECC5744A40B1}"/>
              </a:ext>
            </a:extLst>
          </p:cNvPr>
          <p:cNvCxnSpPr>
            <a:cxnSpLocks/>
          </p:cNvCxnSpPr>
          <p:nvPr/>
        </p:nvCxnSpPr>
        <p:spPr>
          <a:xfrm flipH="1" flipV="1">
            <a:off x="5674342" y="3212494"/>
            <a:ext cx="209089" cy="6930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0B11C49-913D-D08E-FA41-100897CD13CB}"/>
              </a:ext>
            </a:extLst>
          </p:cNvPr>
          <p:cNvCxnSpPr>
            <a:cxnSpLocks/>
          </p:cNvCxnSpPr>
          <p:nvPr/>
        </p:nvCxnSpPr>
        <p:spPr>
          <a:xfrm flipH="1">
            <a:off x="5078500" y="2265979"/>
            <a:ext cx="609121" cy="64181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039492E-7A43-8E58-2CA0-34179087FE7C}"/>
              </a:ext>
            </a:extLst>
          </p:cNvPr>
          <p:cNvCxnSpPr>
            <a:cxnSpLocks/>
          </p:cNvCxnSpPr>
          <p:nvPr/>
        </p:nvCxnSpPr>
        <p:spPr>
          <a:xfrm>
            <a:off x="5079499" y="2923779"/>
            <a:ext cx="609250" cy="33389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F7F76E4-8E01-C68C-2A8B-D9708D15EEBE}"/>
              </a:ext>
            </a:extLst>
          </p:cNvPr>
          <p:cNvCxnSpPr>
            <a:cxnSpLocks/>
          </p:cNvCxnSpPr>
          <p:nvPr/>
        </p:nvCxnSpPr>
        <p:spPr>
          <a:xfrm>
            <a:off x="5893410" y="1067755"/>
            <a:ext cx="680889" cy="125817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6D8C780-D2AE-53F6-E1BA-4A2C2912E42C}"/>
              </a:ext>
            </a:extLst>
          </p:cNvPr>
          <p:cNvCxnSpPr>
            <a:cxnSpLocks/>
          </p:cNvCxnSpPr>
          <p:nvPr/>
        </p:nvCxnSpPr>
        <p:spPr>
          <a:xfrm>
            <a:off x="6515643" y="2273357"/>
            <a:ext cx="2129681" cy="6711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010C19C-2AE6-0459-97AB-275170A354A0}"/>
              </a:ext>
            </a:extLst>
          </p:cNvPr>
          <p:cNvCxnSpPr>
            <a:cxnSpLocks/>
          </p:cNvCxnSpPr>
          <p:nvPr/>
        </p:nvCxnSpPr>
        <p:spPr>
          <a:xfrm flipH="1">
            <a:off x="5706607" y="1040374"/>
            <a:ext cx="189443" cy="12394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DF4810D-211A-2BB0-5C67-5290B83194B2}"/>
              </a:ext>
            </a:extLst>
          </p:cNvPr>
          <p:cNvCxnSpPr>
            <a:cxnSpLocks/>
          </p:cNvCxnSpPr>
          <p:nvPr/>
        </p:nvCxnSpPr>
        <p:spPr>
          <a:xfrm flipH="1">
            <a:off x="5807191" y="1666549"/>
            <a:ext cx="128792" cy="8952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88F3C23-3E14-C372-8822-9205A88FCF1A}"/>
              </a:ext>
            </a:extLst>
          </p:cNvPr>
          <p:cNvCxnSpPr>
            <a:cxnSpLocks/>
          </p:cNvCxnSpPr>
          <p:nvPr/>
        </p:nvCxnSpPr>
        <p:spPr>
          <a:xfrm>
            <a:off x="5926319" y="1666549"/>
            <a:ext cx="359528" cy="90776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DCCA1E9-B48C-176C-13C8-C6362CC7D46B}"/>
              </a:ext>
            </a:extLst>
          </p:cNvPr>
          <p:cNvCxnSpPr>
            <a:cxnSpLocks/>
          </p:cNvCxnSpPr>
          <p:nvPr/>
        </p:nvCxnSpPr>
        <p:spPr>
          <a:xfrm>
            <a:off x="6230294" y="2573309"/>
            <a:ext cx="2380385" cy="3765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F5DB159-AC44-80E6-ED16-B78BBDF9D13E}"/>
              </a:ext>
            </a:extLst>
          </p:cNvPr>
          <p:cNvCxnSpPr>
            <a:cxnSpLocks/>
            <a:stCxn id="85" idx="0"/>
          </p:cNvCxnSpPr>
          <p:nvPr/>
        </p:nvCxnSpPr>
        <p:spPr>
          <a:xfrm flipV="1">
            <a:off x="6291256" y="2951045"/>
            <a:ext cx="2319423" cy="19268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AE90DF4-212A-2CDE-30F3-470419295C3E}"/>
              </a:ext>
            </a:extLst>
          </p:cNvPr>
          <p:cNvCxnSpPr>
            <a:cxnSpLocks/>
            <a:endCxn id="85" idx="0"/>
          </p:cNvCxnSpPr>
          <p:nvPr/>
        </p:nvCxnSpPr>
        <p:spPr>
          <a:xfrm flipV="1">
            <a:off x="5904924" y="3143729"/>
            <a:ext cx="386332" cy="42990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7263F3D-75B7-FBA1-EDEC-E35BD0258397}"/>
              </a:ext>
            </a:extLst>
          </p:cNvPr>
          <p:cNvCxnSpPr>
            <a:cxnSpLocks/>
          </p:cNvCxnSpPr>
          <p:nvPr/>
        </p:nvCxnSpPr>
        <p:spPr>
          <a:xfrm flipH="1" flipV="1">
            <a:off x="5782294" y="3116940"/>
            <a:ext cx="135899" cy="4234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0E4221D-F346-6182-28D2-FEEB17827465}"/>
              </a:ext>
            </a:extLst>
          </p:cNvPr>
          <p:cNvCxnSpPr>
            <a:cxnSpLocks/>
          </p:cNvCxnSpPr>
          <p:nvPr/>
        </p:nvCxnSpPr>
        <p:spPr>
          <a:xfrm flipH="1" flipV="1">
            <a:off x="5085707" y="2923779"/>
            <a:ext cx="726567" cy="2004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3E00C4B-C789-55EF-9F76-2489DB934D13}"/>
              </a:ext>
            </a:extLst>
          </p:cNvPr>
          <p:cNvCxnSpPr>
            <a:cxnSpLocks/>
          </p:cNvCxnSpPr>
          <p:nvPr/>
        </p:nvCxnSpPr>
        <p:spPr>
          <a:xfrm flipH="1">
            <a:off x="5067604" y="2578146"/>
            <a:ext cx="739587" cy="32999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62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0" name="TextBox 59"/>
          <p:cNvSpPr txBox="1"/>
          <p:nvPr/>
        </p:nvSpPr>
        <p:spPr>
          <a:xfrm>
            <a:off x="192918" y="485992"/>
            <a:ext cx="2562521" cy="5355312"/>
          </a:xfrm>
          <a:prstGeom prst="rect">
            <a:avLst/>
          </a:prstGeom>
          <a:noFill/>
          <a:ln>
            <a:solidFill>
              <a:schemeClr val="tx1"/>
            </a:solidFill>
          </a:ln>
        </p:spPr>
        <p:txBody>
          <a:bodyPr wrap="square" rtlCol="0">
            <a:spAutoFit/>
          </a:bodyPr>
          <a:lstStyle/>
          <a:p>
            <a:r>
              <a:rPr lang="en-US" dirty="0"/>
              <a:t>Yet again a new idea –  </a:t>
            </a:r>
          </a:p>
          <a:p>
            <a:endParaRPr lang="en-US" dirty="0"/>
          </a:p>
          <a:p>
            <a:r>
              <a:rPr lang="en-US" dirty="0"/>
              <a:t>Let us work in DC (representing user interface)</a:t>
            </a:r>
          </a:p>
          <a:p>
            <a:endParaRPr lang="en-US" dirty="0"/>
          </a:p>
          <a:p>
            <a:r>
              <a:rPr lang="en-US" dirty="0"/>
              <a:t>Maybe there are some ideas observed from user’s behavior</a:t>
            </a:r>
          </a:p>
          <a:p>
            <a:endParaRPr lang="en-US" dirty="0"/>
          </a:p>
          <a:p>
            <a:r>
              <a:rPr lang="en-US" dirty="0"/>
              <a:t>What does it here “and-like refutation” and “or-like acceptance” mean?</a:t>
            </a:r>
          </a:p>
          <a:p>
            <a:endParaRPr lang="en-US" dirty="0"/>
          </a:p>
          <a:p>
            <a:r>
              <a:rPr lang="en-US" dirty="0"/>
              <a:t>Simplified to “quarter plane” </a:t>
            </a:r>
          </a:p>
          <a:p>
            <a:endParaRPr lang="en-US" dirty="0"/>
          </a:p>
          <a:p>
            <a:r>
              <a:rPr lang="en-US" dirty="0"/>
              <a:t>Start in DC, construct PC contour lines </a:t>
            </a:r>
          </a:p>
        </p:txBody>
      </p:sp>
      <p:sp>
        <p:nvSpPr>
          <p:cNvPr id="5" name="Date Placeholder 4">
            <a:extLst>
              <a:ext uri="{FF2B5EF4-FFF2-40B4-BE49-F238E27FC236}">
                <a16:creationId xmlns:a16="http://schemas.microsoft.com/office/drawing/2014/main" id="{B2FA3418-6549-4919-9A02-D394A783B492}"/>
              </a:ext>
            </a:extLst>
          </p:cNvPr>
          <p:cNvSpPr>
            <a:spLocks noGrp="1"/>
          </p:cNvSpPr>
          <p:nvPr>
            <p:ph type="dt" sz="half" idx="10"/>
          </p:nvPr>
        </p:nvSpPr>
        <p:spPr/>
        <p:txBody>
          <a:bodyPr/>
          <a:lstStyle/>
          <a:p>
            <a:r>
              <a:rPr lang="en-US"/>
              <a:t>NDBI021 User Preferences Lecture 2</a:t>
            </a:r>
          </a:p>
        </p:txBody>
      </p:sp>
      <p:sp>
        <p:nvSpPr>
          <p:cNvPr id="11" name="Slide Number Placeholder 10">
            <a:extLst>
              <a:ext uri="{FF2B5EF4-FFF2-40B4-BE49-F238E27FC236}">
                <a16:creationId xmlns:a16="http://schemas.microsoft.com/office/drawing/2014/main" id="{EDA7EB73-3A54-4D8A-AE82-074566A17904}"/>
              </a:ext>
            </a:extLst>
          </p:cNvPr>
          <p:cNvSpPr>
            <a:spLocks noGrp="1"/>
          </p:cNvSpPr>
          <p:nvPr>
            <p:ph type="sldNum" sz="quarter" idx="12"/>
          </p:nvPr>
        </p:nvSpPr>
        <p:spPr>
          <a:xfrm>
            <a:off x="6457950" y="6480176"/>
            <a:ext cx="2057400" cy="365125"/>
          </a:xfrm>
        </p:spPr>
        <p:txBody>
          <a:bodyPr/>
          <a:lstStyle/>
          <a:p>
            <a:fld id="{93AECF0D-CD55-494B-932A-64BB14639227}" type="slidenum">
              <a:rPr lang="en-US" smtClean="0"/>
              <a:t>44</a:t>
            </a:fld>
            <a:endParaRPr lang="en-US" dirty="0"/>
          </a:p>
        </p:txBody>
      </p:sp>
      <p:sp>
        <p:nvSpPr>
          <p:cNvPr id="67" name="Footer Placeholder 5">
            <a:extLst>
              <a:ext uri="{FF2B5EF4-FFF2-40B4-BE49-F238E27FC236}">
                <a16:creationId xmlns:a16="http://schemas.microsoft.com/office/drawing/2014/main" id="{F2170F92-0FAE-44BF-BFD6-7272FE77687D}"/>
              </a:ext>
            </a:extLst>
          </p:cNvPr>
          <p:cNvSpPr>
            <a:spLocks noGrp="1"/>
          </p:cNvSpPr>
          <p:nvPr>
            <p:ph type="ftr" sz="quarter" idx="11"/>
          </p:nvPr>
        </p:nvSpPr>
        <p:spPr>
          <a:xfrm>
            <a:off x="2802447" y="6501236"/>
            <a:ext cx="3086100" cy="365125"/>
          </a:xfrm>
        </p:spPr>
        <p:txBody>
          <a:bodyPr/>
          <a:lstStyle/>
          <a:p>
            <a:r>
              <a:rPr lang="en-US"/>
              <a:t>Aggregation+</a:t>
            </a:r>
            <a:endParaRPr lang="en-US" dirty="0"/>
          </a:p>
        </p:txBody>
      </p:sp>
      <p:grpSp>
        <p:nvGrpSpPr>
          <p:cNvPr id="53" name="Group 52">
            <a:extLst>
              <a:ext uri="{FF2B5EF4-FFF2-40B4-BE49-F238E27FC236}">
                <a16:creationId xmlns:a16="http://schemas.microsoft.com/office/drawing/2014/main" id="{5634425F-1265-5A2B-622B-4A5C6B0EB052}"/>
              </a:ext>
            </a:extLst>
          </p:cNvPr>
          <p:cNvGrpSpPr/>
          <p:nvPr/>
        </p:nvGrpSpPr>
        <p:grpSpPr>
          <a:xfrm>
            <a:off x="2640608" y="46688"/>
            <a:ext cx="6497883" cy="6778526"/>
            <a:chOff x="2640608" y="46688"/>
            <a:chExt cx="6497883" cy="6778526"/>
          </a:xfrm>
        </p:grpSpPr>
        <p:grpSp>
          <p:nvGrpSpPr>
            <p:cNvPr id="25" name="Group 24">
              <a:extLst>
                <a:ext uri="{FF2B5EF4-FFF2-40B4-BE49-F238E27FC236}">
                  <a16:creationId xmlns:a16="http://schemas.microsoft.com/office/drawing/2014/main" id="{1D3CAD13-64F4-93C1-4CC1-64CB0B0D3ED7}"/>
                </a:ext>
              </a:extLst>
            </p:cNvPr>
            <p:cNvGrpSpPr/>
            <p:nvPr/>
          </p:nvGrpSpPr>
          <p:grpSpPr>
            <a:xfrm>
              <a:off x="2640608" y="46688"/>
              <a:ext cx="6497883" cy="6778526"/>
              <a:chOff x="2640608" y="46688"/>
              <a:chExt cx="6497883" cy="6778526"/>
            </a:xfrm>
          </p:grpSpPr>
          <p:sp>
            <p:nvSpPr>
              <p:cNvPr id="3" name="Rectangle 2"/>
              <p:cNvSpPr/>
              <p:nvPr/>
            </p:nvSpPr>
            <p:spPr>
              <a:xfrm>
                <a:off x="2893656" y="4500170"/>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54338" y="4254040"/>
                <a:ext cx="263214" cy="276999"/>
              </a:xfrm>
              <a:prstGeom prst="rect">
                <a:avLst/>
              </a:prstGeom>
              <a:noFill/>
            </p:spPr>
            <p:txBody>
              <a:bodyPr wrap="none" rtlCol="0">
                <a:spAutoFit/>
              </a:bodyPr>
              <a:lstStyle/>
              <a:p>
                <a:r>
                  <a:rPr lang="en-US" sz="1200" dirty="0"/>
                  <a:t>0</a:t>
                </a:r>
                <a:endParaRPr lang="cs-CZ" sz="1200" dirty="0"/>
              </a:p>
            </p:txBody>
          </p:sp>
          <p:sp>
            <p:nvSpPr>
              <p:cNvPr id="12" name="TextBox 11"/>
              <p:cNvSpPr txBox="1"/>
              <p:nvPr/>
            </p:nvSpPr>
            <p:spPr>
              <a:xfrm>
                <a:off x="4712553" y="6190181"/>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2330" y="4246080"/>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35" name="Straight Connector 34"/>
              <p:cNvCxnSpPr/>
              <p:nvPr/>
            </p:nvCxnSpPr>
            <p:spPr>
              <a:xfrm>
                <a:off x="2942211" y="263002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60218"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388608"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73354" y="807911"/>
                <a:ext cx="280846" cy="307777"/>
              </a:xfrm>
              <a:prstGeom prst="rect">
                <a:avLst/>
              </a:prstGeom>
              <a:noFill/>
            </p:spPr>
            <p:txBody>
              <a:bodyPr wrap="none" rtlCol="0">
                <a:spAutoFit/>
              </a:bodyPr>
              <a:lstStyle/>
              <a:p>
                <a:r>
                  <a:rPr lang="en-US" sz="1400" dirty="0"/>
                  <a:t>C</a:t>
                </a:r>
              </a:p>
            </p:txBody>
          </p:sp>
          <p:cxnSp>
            <p:nvCxnSpPr>
              <p:cNvPr id="64" name="Straight Connector 63"/>
              <p:cNvCxnSpPr>
                <a:cxnSpLocks/>
              </p:cNvCxnSpPr>
              <p:nvPr/>
            </p:nvCxnSpPr>
            <p:spPr>
              <a:xfrm flipV="1">
                <a:off x="5071286" y="4495672"/>
                <a:ext cx="3576296" cy="185748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2953937" y="476460"/>
                <a:ext cx="1848694" cy="375322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403133"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348436" y="6070172"/>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1</a:t>
                </a:r>
                <a:endParaRPr lang="en-US" dirty="0">
                  <a:solidFill>
                    <a:srgbClr val="0070C0"/>
                  </a:solidFill>
                </a:endParaRPr>
              </a:p>
            </p:txBody>
          </p:sp>
          <p:sp>
            <p:nvSpPr>
              <p:cNvPr id="78" name="TextBox 77"/>
              <p:cNvSpPr txBox="1"/>
              <p:nvPr/>
            </p:nvSpPr>
            <p:spPr>
              <a:xfrm>
                <a:off x="4528596" y="3509908"/>
                <a:ext cx="336952" cy="369332"/>
              </a:xfrm>
              <a:prstGeom prst="rect">
                <a:avLst/>
              </a:prstGeom>
              <a:noFill/>
            </p:spPr>
            <p:txBody>
              <a:bodyPr wrap="none" rtlCol="0">
                <a:spAutoFit/>
              </a:bodyPr>
              <a:lstStyle/>
              <a:p>
                <a:r>
                  <a:rPr lang="en-US" b="1" dirty="0">
                    <a:solidFill>
                      <a:srgbClr val="0070C0"/>
                    </a:solidFill>
                  </a:rPr>
                  <a:t>f</a:t>
                </a:r>
                <a:r>
                  <a:rPr lang="en-US" b="1" baseline="-25000" dirty="0">
                    <a:solidFill>
                      <a:srgbClr val="0070C0"/>
                    </a:solidFill>
                  </a:rPr>
                  <a:t>2</a:t>
                </a:r>
                <a:endParaRPr lang="en-US" dirty="0">
                  <a:solidFill>
                    <a:srgbClr val="0070C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cxnSp>
            <p:nvCxnSpPr>
              <p:cNvPr id="22" name="Straight Connector 21">
                <a:extLst>
                  <a:ext uri="{FF2B5EF4-FFF2-40B4-BE49-F238E27FC236}">
                    <a16:creationId xmlns:a16="http://schemas.microsoft.com/office/drawing/2014/main" id="{DC11CEC9-8CD9-469F-A641-DF82F2A3BDF4}"/>
                  </a:ext>
                </a:extLst>
              </p:cNvPr>
              <p:cNvCxnSpPr>
                <a:cxnSpLocks/>
              </p:cNvCxnSpPr>
              <p:nvPr/>
            </p:nvCxnSpPr>
            <p:spPr>
              <a:xfrm flipV="1">
                <a:off x="2919470" y="4495671"/>
                <a:ext cx="1854096" cy="18941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FC13A8-BE51-4C4C-86DB-57451C94644F}"/>
                  </a:ext>
                </a:extLst>
              </p:cNvPr>
              <p:cNvCxnSpPr>
                <a:cxnSpLocks/>
              </p:cNvCxnSpPr>
              <p:nvPr/>
            </p:nvCxnSpPr>
            <p:spPr>
              <a:xfrm flipH="1" flipV="1">
                <a:off x="5056580" y="459739"/>
                <a:ext cx="3580644" cy="377518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0F1352-67AC-43B6-BB0A-5E855244AE40}"/>
                  </a:ext>
                </a:extLst>
              </p:cNvPr>
              <p:cNvCxnSpPr/>
              <p:nvPr/>
            </p:nvCxnSpPr>
            <p:spPr>
              <a:xfrm>
                <a:off x="2927322" y="4472995"/>
                <a:ext cx="1854097" cy="192765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BC66DB-B9DC-4308-AA6D-922E5625864A}"/>
                  </a:ext>
                </a:extLst>
              </p:cNvPr>
              <p:cNvCxnSpPr/>
              <p:nvPr/>
            </p:nvCxnSpPr>
            <p:spPr>
              <a:xfrm>
                <a:off x="2935220" y="485931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2CF470D-4C56-4FC9-B6B7-4980E4503429}"/>
                  </a:ext>
                </a:extLst>
              </p:cNvPr>
              <p:cNvCxnSpPr/>
              <p:nvPr/>
            </p:nvCxnSpPr>
            <p:spPr>
              <a:xfrm>
                <a:off x="2911451" y="600756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BA2E54F-73A5-4EC2-ACC8-2840FEE5AA2C}"/>
                  </a:ext>
                </a:extLst>
              </p:cNvPr>
              <p:cNvCxnSpPr/>
              <p:nvPr/>
            </p:nvCxnSpPr>
            <p:spPr>
              <a:xfrm flipH="1">
                <a:off x="3246248" y="448825"/>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F479AA9-6639-4D15-BD2C-463064A9D373}"/>
                  </a:ext>
                </a:extLst>
              </p:cNvPr>
              <p:cNvCxnSpPr/>
              <p:nvPr/>
            </p:nvCxnSpPr>
            <p:spPr>
              <a:xfrm flipH="1">
                <a:off x="4437136" y="4837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E11ADB6-0715-4553-8C96-01101B063807}"/>
                  </a:ext>
                </a:extLst>
              </p:cNvPr>
              <p:cNvCxnSpPr/>
              <p:nvPr/>
            </p:nvCxnSpPr>
            <p:spPr>
              <a:xfrm flipH="1">
                <a:off x="7925649" y="469797"/>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C45C2D8-FD28-40DD-B9E6-A16D03CCA203}"/>
                  </a:ext>
                </a:extLst>
              </p:cNvPr>
              <p:cNvCxnSpPr/>
              <p:nvPr/>
            </p:nvCxnSpPr>
            <p:spPr>
              <a:xfrm flipH="1">
                <a:off x="7132276" y="47958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9AB020-9CF7-4309-A8AE-F32580139744}"/>
                  </a:ext>
                </a:extLst>
              </p:cNvPr>
              <p:cNvCxnSpPr/>
              <p:nvPr/>
            </p:nvCxnSpPr>
            <p:spPr>
              <a:xfrm flipH="1">
                <a:off x="5705360" y="48937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E62D66D-6EAB-4899-BD4A-BEA1B411CD9C}"/>
                  </a:ext>
                </a:extLst>
              </p:cNvPr>
              <p:cNvCxnSpPr/>
              <p:nvPr/>
            </p:nvCxnSpPr>
            <p:spPr>
              <a:xfrm>
                <a:off x="2910053" y="109790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A1CDF2-E6C0-445D-B55C-423A766D6F60}"/>
                  </a:ext>
                </a:extLst>
              </p:cNvPr>
              <p:cNvCxnSpPr/>
              <p:nvPr/>
            </p:nvCxnSpPr>
            <p:spPr>
              <a:xfrm>
                <a:off x="2928229" y="186689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2D4EAF-E9B4-4330-A857-57D160EA4460}"/>
                  </a:ext>
                </a:extLst>
              </p:cNvPr>
              <p:cNvCxnSpPr/>
              <p:nvPr/>
            </p:nvCxnSpPr>
            <p:spPr>
              <a:xfrm>
                <a:off x="2931025" y="350510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6B5CB703-AEB3-1BC8-EF05-D88D193DB117}"/>
                </a:ext>
              </a:extLst>
            </p:cNvPr>
            <p:cNvCxnSpPr/>
            <p:nvPr/>
          </p:nvCxnSpPr>
          <p:spPr>
            <a:xfrm>
              <a:off x="5067300" y="2619375"/>
              <a:ext cx="6572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823C2B1-0544-25F9-785D-8F29E98CAA1F}"/>
                </a:ext>
              </a:extLst>
            </p:cNvPr>
            <p:cNvCxnSpPr>
              <a:cxnSpLocks/>
            </p:cNvCxnSpPr>
            <p:nvPr/>
          </p:nvCxnSpPr>
          <p:spPr>
            <a:xfrm flipV="1">
              <a:off x="5724525" y="1097900"/>
              <a:ext cx="0" cy="15436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037EE9C-420B-3E19-D0B2-134E06217238}"/>
                </a:ext>
              </a:extLst>
            </p:cNvPr>
            <p:cNvCxnSpPr>
              <a:cxnSpLocks/>
            </p:cNvCxnSpPr>
            <p:nvPr/>
          </p:nvCxnSpPr>
          <p:spPr>
            <a:xfrm flipH="1">
              <a:off x="5724525" y="1097900"/>
              <a:ext cx="1415436" cy="177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62E3214-C548-ACD6-3E1E-78F7AAFD3D06}"/>
                </a:ext>
              </a:extLst>
            </p:cNvPr>
            <p:cNvCxnSpPr>
              <a:cxnSpLocks/>
            </p:cNvCxnSpPr>
            <p:nvPr/>
          </p:nvCxnSpPr>
          <p:spPr>
            <a:xfrm flipH="1" flipV="1">
              <a:off x="7132276" y="504841"/>
              <a:ext cx="7685" cy="5344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CC84C82-0CB0-B2EE-6806-FDCF9CC3A5A8}"/>
                </a:ext>
              </a:extLst>
            </p:cNvPr>
            <p:cNvCxnSpPr>
              <a:cxnSpLocks/>
            </p:cNvCxnSpPr>
            <p:nvPr/>
          </p:nvCxnSpPr>
          <p:spPr>
            <a:xfrm>
              <a:off x="7933334" y="1866444"/>
              <a:ext cx="7259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8F652E0-4C3B-ECA5-5BE3-BF030C65951A}"/>
                </a:ext>
              </a:extLst>
            </p:cNvPr>
            <p:cNvCxnSpPr>
              <a:cxnSpLocks/>
            </p:cNvCxnSpPr>
            <p:nvPr/>
          </p:nvCxnSpPr>
          <p:spPr>
            <a:xfrm>
              <a:off x="7933334" y="1837869"/>
              <a:ext cx="0" cy="16136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58ECA23-4A3E-ADC9-F260-C5BA19CA6858}"/>
                </a:ext>
              </a:extLst>
            </p:cNvPr>
            <p:cNvCxnSpPr>
              <a:cxnSpLocks/>
            </p:cNvCxnSpPr>
            <p:nvPr/>
          </p:nvCxnSpPr>
          <p:spPr>
            <a:xfrm flipH="1">
              <a:off x="6410818" y="3505106"/>
              <a:ext cx="15225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002ACD-2FC0-E5EE-605A-45C43EC04ACD}"/>
                </a:ext>
              </a:extLst>
            </p:cNvPr>
            <p:cNvCxnSpPr>
              <a:cxnSpLocks/>
            </p:cNvCxnSpPr>
            <p:nvPr/>
          </p:nvCxnSpPr>
          <p:spPr>
            <a:xfrm flipV="1">
              <a:off x="6410818" y="3505106"/>
              <a:ext cx="23266" cy="7489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A6BCC9E-B880-C7DB-7FB4-CC6A62DAB516}"/>
                </a:ext>
              </a:extLst>
            </p:cNvPr>
            <p:cNvCxnSpPr/>
            <p:nvPr/>
          </p:nvCxnSpPr>
          <p:spPr>
            <a:xfrm>
              <a:off x="2906645" y="527841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C1322E-55B0-DD38-F1BF-0EB7DE88ED84}"/>
                </a:ext>
              </a:extLst>
            </p:cNvPr>
            <p:cNvCxnSpPr/>
            <p:nvPr/>
          </p:nvCxnSpPr>
          <p:spPr>
            <a:xfrm>
              <a:off x="2916170" y="565941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59CE4A1-1E1F-5FAD-AA7B-299D87232CF3}"/>
                </a:ext>
              </a:extLst>
            </p:cNvPr>
            <p:cNvCxnSpPr/>
            <p:nvPr/>
          </p:nvCxnSpPr>
          <p:spPr>
            <a:xfrm flipH="1">
              <a:off x="3617723" y="4583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8B78B98-3E9B-961D-C894-E044DEC08FE6}"/>
                </a:ext>
              </a:extLst>
            </p:cNvPr>
            <p:cNvCxnSpPr/>
            <p:nvPr/>
          </p:nvCxnSpPr>
          <p:spPr>
            <a:xfrm flipH="1">
              <a:off x="3998723" y="4583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79C4BC33-4F50-B1A8-724B-9403A00C4D80}"/>
              </a:ext>
            </a:extLst>
          </p:cNvPr>
          <p:cNvCxnSpPr>
            <a:cxnSpLocks/>
          </p:cNvCxnSpPr>
          <p:nvPr/>
        </p:nvCxnSpPr>
        <p:spPr>
          <a:xfrm flipH="1">
            <a:off x="4437136" y="5659418"/>
            <a:ext cx="3172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C3C3F7F-7B74-B2E2-BAC6-16EBB96E48DC}"/>
              </a:ext>
            </a:extLst>
          </p:cNvPr>
          <p:cNvCxnSpPr>
            <a:cxnSpLocks/>
          </p:cNvCxnSpPr>
          <p:nvPr/>
        </p:nvCxnSpPr>
        <p:spPr>
          <a:xfrm>
            <a:off x="4444821" y="4859318"/>
            <a:ext cx="0" cy="800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7D15513-2260-8E12-04D8-D176039D1230}"/>
              </a:ext>
            </a:extLst>
          </p:cNvPr>
          <p:cNvCxnSpPr>
            <a:cxnSpLocks/>
          </p:cNvCxnSpPr>
          <p:nvPr/>
        </p:nvCxnSpPr>
        <p:spPr>
          <a:xfrm flipH="1">
            <a:off x="3625408" y="4859318"/>
            <a:ext cx="9031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4629CB0-D0CB-1392-59D0-D7ECA3EBAF61}"/>
              </a:ext>
            </a:extLst>
          </p:cNvPr>
          <p:cNvCxnSpPr>
            <a:cxnSpLocks/>
          </p:cNvCxnSpPr>
          <p:nvPr/>
        </p:nvCxnSpPr>
        <p:spPr>
          <a:xfrm>
            <a:off x="3617723" y="4523079"/>
            <a:ext cx="7685" cy="3362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494ECE2-FE66-B018-374F-926C525ED91D}"/>
              </a:ext>
            </a:extLst>
          </p:cNvPr>
          <p:cNvCxnSpPr>
            <a:cxnSpLocks/>
          </p:cNvCxnSpPr>
          <p:nvPr/>
        </p:nvCxnSpPr>
        <p:spPr>
          <a:xfrm flipH="1">
            <a:off x="2906645" y="5278418"/>
            <a:ext cx="33960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0CF53D1-4D69-5F1C-8DBD-271CC5F544FA}"/>
              </a:ext>
            </a:extLst>
          </p:cNvPr>
          <p:cNvCxnSpPr>
            <a:cxnSpLocks/>
          </p:cNvCxnSpPr>
          <p:nvPr/>
        </p:nvCxnSpPr>
        <p:spPr>
          <a:xfrm>
            <a:off x="3246248" y="5278418"/>
            <a:ext cx="7685" cy="7291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026DD41-BAF5-482E-4A4F-509CB007B32B}"/>
              </a:ext>
            </a:extLst>
          </p:cNvPr>
          <p:cNvCxnSpPr>
            <a:cxnSpLocks/>
          </p:cNvCxnSpPr>
          <p:nvPr/>
        </p:nvCxnSpPr>
        <p:spPr>
          <a:xfrm flipH="1">
            <a:off x="3246248" y="6007562"/>
            <a:ext cx="7524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233187-DC94-BF44-DF85-CF197B5A0592}"/>
              </a:ext>
            </a:extLst>
          </p:cNvPr>
          <p:cNvCxnSpPr>
            <a:cxnSpLocks/>
          </p:cNvCxnSpPr>
          <p:nvPr/>
        </p:nvCxnSpPr>
        <p:spPr>
          <a:xfrm flipH="1">
            <a:off x="3998723" y="6007562"/>
            <a:ext cx="7685" cy="3665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97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A3BC68-8415-21C0-307E-796282359384}"/>
              </a:ext>
            </a:extLst>
          </p:cNvPr>
          <p:cNvPicPr>
            <a:picLocks noChangeAspect="1"/>
          </p:cNvPicPr>
          <p:nvPr/>
        </p:nvPicPr>
        <p:blipFill>
          <a:blip r:embed="rId2"/>
          <a:stretch>
            <a:fillRect/>
          </a:stretch>
        </p:blipFill>
        <p:spPr>
          <a:xfrm>
            <a:off x="4572000" y="3429000"/>
            <a:ext cx="4572000" cy="2867260"/>
          </a:xfrm>
          <a:prstGeom prst="rect">
            <a:avLst/>
          </a:prstGeom>
          <a:ln>
            <a:solidFill>
              <a:schemeClr val="tx1"/>
            </a:solidFill>
          </a:ln>
        </p:spPr>
      </p:pic>
      <p:pic>
        <p:nvPicPr>
          <p:cNvPr id="8" name="Picture 7">
            <a:extLst>
              <a:ext uri="{FF2B5EF4-FFF2-40B4-BE49-F238E27FC236}">
                <a16:creationId xmlns:a16="http://schemas.microsoft.com/office/drawing/2014/main" id="{99E5D6FF-9EBE-AD5E-87F2-7E1D39565EA4}"/>
              </a:ext>
            </a:extLst>
          </p:cNvPr>
          <p:cNvPicPr>
            <a:picLocks noChangeAspect="1"/>
          </p:cNvPicPr>
          <p:nvPr/>
        </p:nvPicPr>
        <p:blipFill>
          <a:blip r:embed="rId3"/>
          <a:stretch>
            <a:fillRect/>
          </a:stretch>
        </p:blipFill>
        <p:spPr>
          <a:xfrm>
            <a:off x="0" y="3423569"/>
            <a:ext cx="4580676" cy="2867260"/>
          </a:xfrm>
          <a:prstGeom prst="rect">
            <a:avLst/>
          </a:prstGeom>
          <a:ln>
            <a:solidFill>
              <a:schemeClr val="tx1"/>
            </a:solidFill>
          </a:ln>
        </p:spPr>
      </p:pic>
      <p:sp>
        <p:nvSpPr>
          <p:cNvPr id="2" name="Title 1">
            <a:extLst>
              <a:ext uri="{FF2B5EF4-FFF2-40B4-BE49-F238E27FC236}">
                <a16:creationId xmlns:a16="http://schemas.microsoft.com/office/drawing/2014/main" id="{5386115C-B152-1305-3F10-689E2385C262}"/>
              </a:ext>
            </a:extLst>
          </p:cNvPr>
          <p:cNvSpPr txBox="1">
            <a:spLocks/>
          </p:cNvSpPr>
          <p:nvPr/>
        </p:nvSpPr>
        <p:spPr>
          <a:xfrm>
            <a:off x="628650" y="54734"/>
            <a:ext cx="7886700" cy="5759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4D(8D) more combinations data x users x …</a:t>
            </a:r>
          </a:p>
        </p:txBody>
      </p:sp>
      <p:sp>
        <p:nvSpPr>
          <p:cNvPr id="3" name="Content Placeholder 2">
            <a:extLst>
              <a:ext uri="{FF2B5EF4-FFF2-40B4-BE49-F238E27FC236}">
                <a16:creationId xmlns:a16="http://schemas.microsoft.com/office/drawing/2014/main" id="{6FEDD370-3FE7-06AE-DB9C-963F2653D72A}"/>
              </a:ext>
            </a:extLst>
          </p:cNvPr>
          <p:cNvSpPr txBox="1">
            <a:spLocks/>
          </p:cNvSpPr>
          <p:nvPr/>
        </p:nvSpPr>
        <p:spPr>
          <a:xfrm>
            <a:off x="628650" y="553673"/>
            <a:ext cx="7886700" cy="29361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4D aggregation is necessary for aggregation of results of </a:t>
            </a:r>
          </a:p>
          <a:p>
            <a:pPr lvl="2"/>
            <a:r>
              <a:rPr lang="en-US" dirty="0"/>
              <a:t>Two users</a:t>
            </a:r>
          </a:p>
          <a:p>
            <a:pPr lvl="2"/>
            <a:r>
              <a:rPr lang="en-US" dirty="0"/>
              <a:t>Two recommenders</a:t>
            </a:r>
          </a:p>
          <a:p>
            <a:pPr lvl="2"/>
            <a:r>
              <a:rPr lang="en-US" b="1" dirty="0"/>
              <a:t>Note, that this is different </a:t>
            </a:r>
            <a:r>
              <a:rPr lang="en-US" dirty="0"/>
              <a:t>from DC</a:t>
            </a:r>
            <a:r>
              <a:rPr lang="en-US" baseline="-25000" dirty="0"/>
              <a:t>4</a:t>
            </a:r>
            <a:r>
              <a:rPr lang="en-US" dirty="0"/>
              <a:t> = 2xDC</a:t>
            </a:r>
            <a:r>
              <a:rPr lang="en-US" baseline="-25000" dirty="0"/>
              <a:t>2</a:t>
            </a:r>
            <a:r>
              <a:rPr lang="en-US" dirty="0"/>
              <a:t> in first lecture </a:t>
            </a:r>
          </a:p>
          <a:p>
            <a:r>
              <a:rPr lang="en-US" sz="2400" dirty="0"/>
              <a:t>The task has several parameters, we check only few</a:t>
            </a:r>
          </a:p>
          <a:p>
            <a:pPr lvl="2"/>
            <a:r>
              <a:rPr lang="en-US" dirty="0"/>
              <a:t>Attribute preferences </a:t>
            </a:r>
            <a:r>
              <a:rPr lang="en-US" dirty="0">
                <a:solidFill>
                  <a:srgbClr val="FF0000"/>
                </a:solidFill>
              </a:rPr>
              <a:t>f</a:t>
            </a:r>
            <a:r>
              <a:rPr lang="en-US" baseline="-25000" dirty="0">
                <a:solidFill>
                  <a:srgbClr val="FF0000"/>
                </a:solidFill>
              </a:rPr>
              <a:t>1</a:t>
            </a:r>
            <a:r>
              <a:rPr lang="en-US" baseline="30000" dirty="0">
                <a:solidFill>
                  <a:srgbClr val="FF0000"/>
                </a:solidFill>
              </a:rPr>
              <a:t>rec1</a:t>
            </a:r>
            <a:r>
              <a:rPr lang="en-US" dirty="0"/>
              <a:t>, </a:t>
            </a:r>
            <a:r>
              <a:rPr lang="en-US" dirty="0">
                <a:solidFill>
                  <a:srgbClr val="FF0000"/>
                </a:solidFill>
              </a:rPr>
              <a:t>f</a:t>
            </a:r>
            <a:r>
              <a:rPr lang="en-US" baseline="-25000" dirty="0">
                <a:solidFill>
                  <a:srgbClr val="FF0000"/>
                </a:solidFill>
              </a:rPr>
              <a:t>2</a:t>
            </a:r>
            <a:r>
              <a:rPr lang="en-US" baseline="30000" dirty="0">
                <a:solidFill>
                  <a:srgbClr val="FF0000"/>
                </a:solidFill>
              </a:rPr>
              <a:t>rec1</a:t>
            </a:r>
            <a:r>
              <a:rPr lang="en-US" dirty="0"/>
              <a:t>, </a:t>
            </a:r>
            <a:r>
              <a:rPr lang="en-US" dirty="0">
                <a:solidFill>
                  <a:srgbClr val="0070C0"/>
                </a:solidFill>
              </a:rPr>
              <a:t>f</a:t>
            </a:r>
            <a:r>
              <a:rPr lang="en-US" baseline="-25000" dirty="0">
                <a:solidFill>
                  <a:srgbClr val="0070C0"/>
                </a:solidFill>
              </a:rPr>
              <a:t>1</a:t>
            </a:r>
            <a:r>
              <a:rPr lang="en-US" baseline="30000" dirty="0">
                <a:solidFill>
                  <a:srgbClr val="0070C0"/>
                </a:solidFill>
              </a:rPr>
              <a:t>rec2</a:t>
            </a:r>
            <a:r>
              <a:rPr lang="en-US" dirty="0"/>
              <a:t>,</a:t>
            </a:r>
            <a:r>
              <a:rPr lang="en-US" dirty="0">
                <a:solidFill>
                  <a:srgbClr val="0070C0"/>
                </a:solidFill>
              </a:rPr>
              <a:t> f</a:t>
            </a:r>
            <a:r>
              <a:rPr lang="en-US" baseline="-25000" dirty="0">
                <a:solidFill>
                  <a:srgbClr val="0070C0"/>
                </a:solidFill>
              </a:rPr>
              <a:t>2</a:t>
            </a:r>
            <a:r>
              <a:rPr lang="en-US" baseline="30000" dirty="0">
                <a:solidFill>
                  <a:srgbClr val="0070C0"/>
                </a:solidFill>
              </a:rPr>
              <a:t>rec2</a:t>
            </a:r>
            <a:r>
              <a:rPr lang="en-US" dirty="0"/>
              <a:t> / </a:t>
            </a:r>
            <a:r>
              <a:rPr lang="en-US" dirty="0">
                <a:solidFill>
                  <a:srgbClr val="FF0000"/>
                </a:solidFill>
              </a:rPr>
              <a:t>f</a:t>
            </a:r>
            <a:r>
              <a:rPr lang="en-US" baseline="-25000" dirty="0">
                <a:solidFill>
                  <a:srgbClr val="FF0000"/>
                </a:solidFill>
              </a:rPr>
              <a:t>1</a:t>
            </a:r>
            <a:r>
              <a:rPr lang="en-US" baseline="30000" dirty="0">
                <a:solidFill>
                  <a:srgbClr val="FF0000"/>
                </a:solidFill>
              </a:rPr>
              <a:t>u1</a:t>
            </a:r>
            <a:r>
              <a:rPr lang="en-US" dirty="0"/>
              <a:t>, </a:t>
            </a:r>
            <a:r>
              <a:rPr lang="en-US" dirty="0">
                <a:solidFill>
                  <a:srgbClr val="FF0000"/>
                </a:solidFill>
              </a:rPr>
              <a:t>f</a:t>
            </a:r>
            <a:r>
              <a:rPr lang="en-US" baseline="-25000" dirty="0">
                <a:solidFill>
                  <a:srgbClr val="FF0000"/>
                </a:solidFill>
              </a:rPr>
              <a:t>2</a:t>
            </a:r>
            <a:r>
              <a:rPr lang="en-US" baseline="30000" dirty="0">
                <a:solidFill>
                  <a:srgbClr val="FF0000"/>
                </a:solidFill>
              </a:rPr>
              <a:t>u1</a:t>
            </a:r>
            <a:r>
              <a:rPr lang="en-US" dirty="0"/>
              <a:t>, </a:t>
            </a:r>
            <a:r>
              <a:rPr lang="en-US" dirty="0">
                <a:solidFill>
                  <a:srgbClr val="0070C0"/>
                </a:solidFill>
              </a:rPr>
              <a:t>f</a:t>
            </a:r>
            <a:r>
              <a:rPr lang="en-US" baseline="-25000" dirty="0">
                <a:solidFill>
                  <a:srgbClr val="0070C0"/>
                </a:solidFill>
              </a:rPr>
              <a:t>1</a:t>
            </a:r>
            <a:r>
              <a:rPr lang="en-US" baseline="30000" dirty="0">
                <a:solidFill>
                  <a:srgbClr val="0070C0"/>
                </a:solidFill>
              </a:rPr>
              <a:t>u2</a:t>
            </a:r>
            <a:r>
              <a:rPr lang="en-US" dirty="0"/>
              <a:t>,</a:t>
            </a:r>
            <a:r>
              <a:rPr lang="en-US" dirty="0">
                <a:solidFill>
                  <a:srgbClr val="0070C0"/>
                </a:solidFill>
              </a:rPr>
              <a:t> f</a:t>
            </a:r>
            <a:r>
              <a:rPr lang="en-US" baseline="-25000" dirty="0">
                <a:solidFill>
                  <a:srgbClr val="0070C0"/>
                </a:solidFill>
              </a:rPr>
              <a:t>2</a:t>
            </a:r>
            <a:r>
              <a:rPr lang="en-US" baseline="30000" dirty="0">
                <a:solidFill>
                  <a:srgbClr val="0070C0"/>
                </a:solidFill>
              </a:rPr>
              <a:t>u2</a:t>
            </a:r>
            <a:r>
              <a:rPr lang="en-US" dirty="0"/>
              <a:t>,  </a:t>
            </a:r>
          </a:p>
          <a:p>
            <a:pPr lvl="2"/>
            <a:r>
              <a:rPr lang="en-US" dirty="0"/>
              <a:t>Aggregations </a:t>
            </a:r>
            <a:r>
              <a:rPr lang="en-US" dirty="0">
                <a:solidFill>
                  <a:srgbClr val="FF0000"/>
                </a:solidFill>
              </a:rPr>
              <a:t>@</a:t>
            </a:r>
            <a:r>
              <a:rPr lang="en-US" baseline="-25000" dirty="0">
                <a:solidFill>
                  <a:srgbClr val="FF0000"/>
                </a:solidFill>
              </a:rPr>
              <a:t>1</a:t>
            </a:r>
            <a:r>
              <a:rPr lang="en-US" dirty="0"/>
              <a:t>, </a:t>
            </a:r>
            <a:r>
              <a:rPr lang="en-US" dirty="0">
                <a:solidFill>
                  <a:srgbClr val="0070C0"/>
                </a:solidFill>
              </a:rPr>
              <a:t>@</a:t>
            </a:r>
            <a:r>
              <a:rPr lang="en-US" baseline="-25000" dirty="0">
                <a:solidFill>
                  <a:srgbClr val="0070C0"/>
                </a:solidFill>
              </a:rPr>
              <a:t>2</a:t>
            </a:r>
            <a:r>
              <a:rPr lang="en-US" dirty="0"/>
              <a:t>, in 2D-PC </a:t>
            </a:r>
          </a:p>
          <a:p>
            <a:pPr lvl="2"/>
            <a:r>
              <a:rPr lang="en-US" dirty="0"/>
              <a:t>Aggregation/confidence in 4D-PC </a:t>
            </a:r>
          </a:p>
        </p:txBody>
      </p:sp>
    </p:spTree>
    <p:extLst>
      <p:ext uri="{BB962C8B-B14F-4D97-AF65-F5344CB8AC3E}">
        <p14:creationId xmlns:p14="http://schemas.microsoft.com/office/powerpoint/2010/main" val="237992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51D5-176A-4D0B-BD9E-0FBB707EF14F}"/>
              </a:ext>
            </a:extLst>
          </p:cNvPr>
          <p:cNvSpPr>
            <a:spLocks noGrp="1"/>
          </p:cNvSpPr>
          <p:nvPr>
            <p:ph type="title"/>
          </p:nvPr>
        </p:nvSpPr>
        <p:spPr>
          <a:xfrm>
            <a:off x="628650" y="105068"/>
            <a:ext cx="7886700" cy="575969"/>
          </a:xfrm>
        </p:spPr>
        <p:txBody>
          <a:bodyPr>
            <a:normAutofit/>
          </a:bodyPr>
          <a:lstStyle/>
          <a:p>
            <a:r>
              <a:rPr lang="en-US" sz="3200" dirty="0"/>
              <a:t>4D(8D) more combinations data x users x …</a:t>
            </a:r>
          </a:p>
        </p:txBody>
      </p:sp>
      <p:sp>
        <p:nvSpPr>
          <p:cNvPr id="3" name="Content Placeholder 2">
            <a:extLst>
              <a:ext uri="{FF2B5EF4-FFF2-40B4-BE49-F238E27FC236}">
                <a16:creationId xmlns:a16="http://schemas.microsoft.com/office/drawing/2014/main" id="{C5A5974C-6736-4D1F-ABAD-24A64A6C1297}"/>
              </a:ext>
            </a:extLst>
          </p:cNvPr>
          <p:cNvSpPr>
            <a:spLocks noGrp="1"/>
          </p:cNvSpPr>
          <p:nvPr>
            <p:ph idx="1"/>
          </p:nvPr>
        </p:nvSpPr>
        <p:spPr>
          <a:xfrm>
            <a:off x="628650" y="1107347"/>
            <a:ext cx="7886700" cy="3405930"/>
          </a:xfrm>
        </p:spPr>
        <p:txBody>
          <a:bodyPr>
            <a:normAutofit/>
          </a:bodyPr>
          <a:lstStyle/>
          <a:p>
            <a:r>
              <a:rPr lang="en-US" sz="2400" dirty="0"/>
              <a:t>Assume single 2D-DC </a:t>
            </a:r>
          </a:p>
          <a:p>
            <a:r>
              <a:rPr lang="en-US" sz="2400" dirty="0"/>
              <a:t>A 4D aggregation is necessary for aggregation of results of </a:t>
            </a:r>
          </a:p>
          <a:p>
            <a:pPr lvl="2"/>
            <a:r>
              <a:rPr lang="en-US" dirty="0"/>
              <a:t>Two users</a:t>
            </a:r>
          </a:p>
          <a:p>
            <a:pPr lvl="2"/>
            <a:r>
              <a:rPr lang="en-US" dirty="0"/>
              <a:t>Two recommenders</a:t>
            </a:r>
          </a:p>
          <a:p>
            <a:pPr lvl="2"/>
            <a:r>
              <a:rPr lang="en-US" b="1" dirty="0"/>
              <a:t>Note, that this is different </a:t>
            </a:r>
            <a:r>
              <a:rPr lang="en-US" dirty="0"/>
              <a:t>from DC</a:t>
            </a:r>
            <a:r>
              <a:rPr lang="en-US" baseline="-25000" dirty="0"/>
              <a:t>4</a:t>
            </a:r>
            <a:r>
              <a:rPr lang="en-US" dirty="0"/>
              <a:t> = 2xDC</a:t>
            </a:r>
            <a:r>
              <a:rPr lang="en-US" baseline="-25000" dirty="0"/>
              <a:t>2</a:t>
            </a:r>
            <a:r>
              <a:rPr lang="en-US" dirty="0"/>
              <a:t> in first lecture </a:t>
            </a:r>
          </a:p>
          <a:p>
            <a:r>
              <a:rPr lang="en-US" sz="2400" dirty="0"/>
              <a:t>The task has several parameters, we check only few</a:t>
            </a:r>
          </a:p>
          <a:p>
            <a:pPr lvl="2"/>
            <a:r>
              <a:rPr lang="en-US" dirty="0"/>
              <a:t>Attribute preferences </a:t>
            </a:r>
            <a:r>
              <a:rPr lang="en-US" dirty="0">
                <a:solidFill>
                  <a:srgbClr val="FF0000"/>
                </a:solidFill>
              </a:rPr>
              <a:t>f</a:t>
            </a:r>
            <a:r>
              <a:rPr lang="en-US" baseline="-25000" dirty="0">
                <a:solidFill>
                  <a:srgbClr val="FF0000"/>
                </a:solidFill>
              </a:rPr>
              <a:t>1</a:t>
            </a:r>
            <a:r>
              <a:rPr lang="en-US" baseline="30000" dirty="0">
                <a:solidFill>
                  <a:srgbClr val="FF0000"/>
                </a:solidFill>
              </a:rPr>
              <a:t>rec1</a:t>
            </a:r>
            <a:r>
              <a:rPr lang="en-US" dirty="0"/>
              <a:t>, </a:t>
            </a:r>
            <a:r>
              <a:rPr lang="en-US" dirty="0">
                <a:solidFill>
                  <a:srgbClr val="FF0000"/>
                </a:solidFill>
              </a:rPr>
              <a:t>f</a:t>
            </a:r>
            <a:r>
              <a:rPr lang="en-US" baseline="-25000" dirty="0">
                <a:solidFill>
                  <a:srgbClr val="FF0000"/>
                </a:solidFill>
              </a:rPr>
              <a:t>2</a:t>
            </a:r>
            <a:r>
              <a:rPr lang="en-US" baseline="30000" dirty="0">
                <a:solidFill>
                  <a:srgbClr val="FF0000"/>
                </a:solidFill>
              </a:rPr>
              <a:t>rec1</a:t>
            </a:r>
            <a:r>
              <a:rPr lang="en-US" dirty="0"/>
              <a:t>, </a:t>
            </a:r>
            <a:r>
              <a:rPr lang="en-US" dirty="0">
                <a:solidFill>
                  <a:srgbClr val="0070C0"/>
                </a:solidFill>
              </a:rPr>
              <a:t>f</a:t>
            </a:r>
            <a:r>
              <a:rPr lang="en-US" baseline="-25000" dirty="0">
                <a:solidFill>
                  <a:srgbClr val="0070C0"/>
                </a:solidFill>
              </a:rPr>
              <a:t>1</a:t>
            </a:r>
            <a:r>
              <a:rPr lang="en-US" baseline="30000" dirty="0">
                <a:solidFill>
                  <a:srgbClr val="0070C0"/>
                </a:solidFill>
              </a:rPr>
              <a:t>rec2</a:t>
            </a:r>
            <a:r>
              <a:rPr lang="en-US" dirty="0"/>
              <a:t>,</a:t>
            </a:r>
            <a:r>
              <a:rPr lang="en-US" dirty="0">
                <a:solidFill>
                  <a:srgbClr val="0070C0"/>
                </a:solidFill>
              </a:rPr>
              <a:t> f</a:t>
            </a:r>
            <a:r>
              <a:rPr lang="en-US" baseline="-25000" dirty="0">
                <a:solidFill>
                  <a:srgbClr val="0070C0"/>
                </a:solidFill>
              </a:rPr>
              <a:t>2</a:t>
            </a:r>
            <a:r>
              <a:rPr lang="en-US" baseline="30000" dirty="0">
                <a:solidFill>
                  <a:srgbClr val="0070C0"/>
                </a:solidFill>
              </a:rPr>
              <a:t>rec2</a:t>
            </a:r>
            <a:r>
              <a:rPr lang="en-US" dirty="0"/>
              <a:t> / </a:t>
            </a:r>
            <a:r>
              <a:rPr lang="en-US" dirty="0">
                <a:solidFill>
                  <a:srgbClr val="FF0000"/>
                </a:solidFill>
              </a:rPr>
              <a:t>f</a:t>
            </a:r>
            <a:r>
              <a:rPr lang="en-US" baseline="-25000" dirty="0">
                <a:solidFill>
                  <a:srgbClr val="FF0000"/>
                </a:solidFill>
              </a:rPr>
              <a:t>1</a:t>
            </a:r>
            <a:r>
              <a:rPr lang="en-US" baseline="30000" dirty="0">
                <a:solidFill>
                  <a:srgbClr val="FF0000"/>
                </a:solidFill>
              </a:rPr>
              <a:t>u1</a:t>
            </a:r>
            <a:r>
              <a:rPr lang="en-US" dirty="0"/>
              <a:t>, </a:t>
            </a:r>
            <a:r>
              <a:rPr lang="en-US" dirty="0">
                <a:solidFill>
                  <a:srgbClr val="FF0000"/>
                </a:solidFill>
              </a:rPr>
              <a:t>f</a:t>
            </a:r>
            <a:r>
              <a:rPr lang="en-US" baseline="-25000" dirty="0">
                <a:solidFill>
                  <a:srgbClr val="FF0000"/>
                </a:solidFill>
              </a:rPr>
              <a:t>2</a:t>
            </a:r>
            <a:r>
              <a:rPr lang="en-US" baseline="30000" dirty="0">
                <a:solidFill>
                  <a:srgbClr val="FF0000"/>
                </a:solidFill>
              </a:rPr>
              <a:t>u1</a:t>
            </a:r>
            <a:r>
              <a:rPr lang="en-US" dirty="0"/>
              <a:t>, </a:t>
            </a:r>
            <a:r>
              <a:rPr lang="en-US" dirty="0">
                <a:solidFill>
                  <a:srgbClr val="0070C0"/>
                </a:solidFill>
              </a:rPr>
              <a:t>f</a:t>
            </a:r>
            <a:r>
              <a:rPr lang="en-US" baseline="-25000" dirty="0">
                <a:solidFill>
                  <a:srgbClr val="0070C0"/>
                </a:solidFill>
              </a:rPr>
              <a:t>1</a:t>
            </a:r>
            <a:r>
              <a:rPr lang="en-US" baseline="30000" dirty="0">
                <a:solidFill>
                  <a:srgbClr val="0070C0"/>
                </a:solidFill>
              </a:rPr>
              <a:t>u2</a:t>
            </a:r>
            <a:r>
              <a:rPr lang="en-US" dirty="0"/>
              <a:t>,</a:t>
            </a:r>
            <a:r>
              <a:rPr lang="en-US" dirty="0">
                <a:solidFill>
                  <a:srgbClr val="0070C0"/>
                </a:solidFill>
              </a:rPr>
              <a:t> f</a:t>
            </a:r>
            <a:r>
              <a:rPr lang="en-US" baseline="-25000" dirty="0">
                <a:solidFill>
                  <a:srgbClr val="0070C0"/>
                </a:solidFill>
              </a:rPr>
              <a:t>2</a:t>
            </a:r>
            <a:r>
              <a:rPr lang="en-US" baseline="30000" dirty="0">
                <a:solidFill>
                  <a:srgbClr val="0070C0"/>
                </a:solidFill>
              </a:rPr>
              <a:t>u2</a:t>
            </a:r>
            <a:r>
              <a:rPr lang="en-US" dirty="0"/>
              <a:t>,  </a:t>
            </a:r>
          </a:p>
          <a:p>
            <a:pPr lvl="2"/>
            <a:r>
              <a:rPr lang="en-US" dirty="0"/>
              <a:t>Aggregations </a:t>
            </a:r>
            <a:r>
              <a:rPr lang="en-US" dirty="0">
                <a:solidFill>
                  <a:srgbClr val="FF0000"/>
                </a:solidFill>
              </a:rPr>
              <a:t>@</a:t>
            </a:r>
            <a:r>
              <a:rPr lang="en-US" baseline="-25000" dirty="0">
                <a:solidFill>
                  <a:srgbClr val="FF0000"/>
                </a:solidFill>
              </a:rPr>
              <a:t>1</a:t>
            </a:r>
            <a:r>
              <a:rPr lang="en-US" dirty="0"/>
              <a:t>, </a:t>
            </a:r>
            <a:r>
              <a:rPr lang="en-US" dirty="0">
                <a:solidFill>
                  <a:srgbClr val="0070C0"/>
                </a:solidFill>
              </a:rPr>
              <a:t>@</a:t>
            </a:r>
            <a:r>
              <a:rPr lang="en-US" baseline="-25000" dirty="0">
                <a:solidFill>
                  <a:srgbClr val="0070C0"/>
                </a:solidFill>
              </a:rPr>
              <a:t>2</a:t>
            </a:r>
            <a:r>
              <a:rPr lang="en-US" dirty="0"/>
              <a:t>, in 2D-PC </a:t>
            </a:r>
          </a:p>
          <a:p>
            <a:pPr lvl="2"/>
            <a:r>
              <a:rPr lang="en-US" dirty="0"/>
              <a:t>Aggregation/confidence in 4D-PC </a:t>
            </a:r>
          </a:p>
        </p:txBody>
      </p:sp>
      <p:sp>
        <p:nvSpPr>
          <p:cNvPr id="4" name="Date Placeholder 3">
            <a:extLst>
              <a:ext uri="{FF2B5EF4-FFF2-40B4-BE49-F238E27FC236}">
                <a16:creationId xmlns:a16="http://schemas.microsoft.com/office/drawing/2014/main" id="{87B7BA2C-C51F-406C-83EE-1FB45D2647F0}"/>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3FC9BCFC-800B-417A-B9ED-FCE57C77B470}"/>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806F9BB0-A270-49AA-A50F-CBA6748E090D}"/>
              </a:ext>
            </a:extLst>
          </p:cNvPr>
          <p:cNvSpPr>
            <a:spLocks noGrp="1"/>
          </p:cNvSpPr>
          <p:nvPr>
            <p:ph type="sldNum" sz="quarter" idx="12"/>
          </p:nvPr>
        </p:nvSpPr>
        <p:spPr/>
        <p:txBody>
          <a:bodyPr/>
          <a:lstStyle/>
          <a:p>
            <a:fld id="{93AECF0D-CD55-494B-932A-64BB14639227}" type="slidenum">
              <a:rPr lang="en-US" smtClean="0"/>
              <a:t>46</a:t>
            </a:fld>
            <a:endParaRPr lang="en-US"/>
          </a:p>
        </p:txBody>
      </p:sp>
    </p:spTree>
    <p:extLst>
      <p:ext uri="{BB962C8B-B14F-4D97-AF65-F5344CB8AC3E}">
        <p14:creationId xmlns:p14="http://schemas.microsoft.com/office/powerpoint/2010/main" val="2193649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78474B-3C26-4CAC-BCD0-BD76A022A630}" type="slidenum">
              <a:rPr lang="en-US" smtClean="0"/>
              <a:pPr/>
              <a:t>47</a:t>
            </a:fld>
            <a:endParaRPr lang="en-US" dirty="0"/>
          </a:p>
        </p:txBody>
      </p:sp>
      <p:sp>
        <p:nvSpPr>
          <p:cNvPr id="11" name="Date Placeholder 10"/>
          <p:cNvSpPr>
            <a:spLocks noGrp="1"/>
          </p:cNvSpPr>
          <p:nvPr>
            <p:ph type="dt" sz="half" idx="10"/>
          </p:nvPr>
        </p:nvSpPr>
        <p:spPr/>
        <p:txBody>
          <a:bodyPr/>
          <a:lstStyle/>
          <a:p>
            <a:r>
              <a:rPr lang="en-US"/>
              <a:t>NDBI021 User Preferences Lecture 2</a:t>
            </a:r>
          </a:p>
        </p:txBody>
      </p:sp>
      <p:sp>
        <p:nvSpPr>
          <p:cNvPr id="12" name="Footer Placeholder 11"/>
          <p:cNvSpPr>
            <a:spLocks noGrp="1"/>
          </p:cNvSpPr>
          <p:nvPr>
            <p:ph type="ftr" sz="quarter" idx="11"/>
          </p:nvPr>
        </p:nvSpPr>
        <p:spPr/>
        <p:txBody>
          <a:bodyPr/>
          <a:lstStyle/>
          <a:p>
            <a:r>
              <a:rPr lang="en-US"/>
              <a:t>Aggregation+</a:t>
            </a:r>
          </a:p>
        </p:txBody>
      </p:sp>
      <p:sp>
        <p:nvSpPr>
          <p:cNvPr id="39" name="TextBox 38"/>
          <p:cNvSpPr txBox="1"/>
          <p:nvPr/>
        </p:nvSpPr>
        <p:spPr>
          <a:xfrm>
            <a:off x="99695" y="95651"/>
            <a:ext cx="5077096" cy="553998"/>
          </a:xfrm>
          <a:prstGeom prst="rect">
            <a:avLst/>
          </a:prstGeom>
          <a:noFill/>
        </p:spPr>
        <p:txBody>
          <a:bodyPr wrap="none" lIns="0" tIns="0" rIns="0" bIns="0" rtlCol="0">
            <a:spAutoFit/>
          </a:bodyPr>
          <a:lstStyle/>
          <a:p>
            <a:r>
              <a:rPr lang="en-US" dirty="0"/>
              <a:t>Two recommender systems with different confidence/</a:t>
            </a:r>
          </a:p>
          <a:p>
            <a:r>
              <a:rPr lang="en-US" dirty="0"/>
              <a:t>/weight  </a:t>
            </a:r>
            <a:r>
              <a:rPr lang="en-US" dirty="0">
                <a:solidFill>
                  <a:srgbClr val="FF0000"/>
                </a:solidFill>
              </a:rPr>
              <a:t>rec</a:t>
            </a:r>
            <a:r>
              <a:rPr lang="en-US" baseline="-25000" dirty="0">
                <a:solidFill>
                  <a:srgbClr val="FF0000"/>
                </a:solidFill>
              </a:rPr>
              <a:t>1</a:t>
            </a:r>
            <a:r>
              <a:rPr lang="en-US" dirty="0"/>
              <a:t> with </a:t>
            </a:r>
            <a:r>
              <a:rPr lang="en-US" dirty="0">
                <a:solidFill>
                  <a:srgbClr val="FF0000"/>
                </a:solidFill>
              </a:rPr>
              <a:t>w</a:t>
            </a:r>
            <a:r>
              <a:rPr lang="en-US" baseline="-25000" dirty="0">
                <a:solidFill>
                  <a:srgbClr val="FF0000"/>
                </a:solidFill>
              </a:rPr>
              <a:t>1</a:t>
            </a:r>
            <a:r>
              <a:rPr lang="en-US" dirty="0">
                <a:solidFill>
                  <a:srgbClr val="FF0000"/>
                </a:solidFill>
              </a:rPr>
              <a:t>=2/3</a:t>
            </a:r>
            <a:r>
              <a:rPr lang="en-US" dirty="0"/>
              <a:t> and </a:t>
            </a:r>
            <a:r>
              <a:rPr lang="en-US" dirty="0">
                <a:solidFill>
                  <a:srgbClr val="0070C0"/>
                </a:solidFill>
              </a:rPr>
              <a:t>rec</a:t>
            </a:r>
            <a:r>
              <a:rPr lang="en-US" baseline="-25000" dirty="0">
                <a:solidFill>
                  <a:srgbClr val="0070C0"/>
                </a:solidFill>
              </a:rPr>
              <a:t>2</a:t>
            </a:r>
            <a:r>
              <a:rPr lang="en-US" dirty="0"/>
              <a:t> with </a:t>
            </a:r>
            <a:r>
              <a:rPr lang="en-US" dirty="0">
                <a:solidFill>
                  <a:srgbClr val="0070C0"/>
                </a:solidFill>
              </a:rPr>
              <a:t>w</a:t>
            </a:r>
            <a:r>
              <a:rPr lang="en-US" baseline="-25000" dirty="0">
                <a:solidFill>
                  <a:srgbClr val="0070C0"/>
                </a:solidFill>
              </a:rPr>
              <a:t>1</a:t>
            </a:r>
            <a:r>
              <a:rPr lang="en-US" dirty="0">
                <a:solidFill>
                  <a:srgbClr val="0070C0"/>
                </a:solidFill>
              </a:rPr>
              <a:t>=1/3</a:t>
            </a:r>
          </a:p>
        </p:txBody>
      </p:sp>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Two RS 2D-DC </a:t>
            </a:r>
            <a:r>
              <a:rPr lang="en-US" sz="2800" dirty="0">
                <a:sym typeface="Wingdings" panose="05000000000000000000" pitchFamily="2" charset="2"/>
              </a:rPr>
              <a:t> 4D-PC</a:t>
            </a:r>
            <a:endParaRPr lang="en-US" sz="2800" dirty="0"/>
          </a:p>
        </p:txBody>
      </p:sp>
      <p:cxnSp>
        <p:nvCxnSpPr>
          <p:cNvPr id="16" name="Straight Connector 15"/>
          <p:cNvCxnSpPr/>
          <p:nvPr/>
        </p:nvCxnSpPr>
        <p:spPr>
          <a:xfrm>
            <a:off x="3733800"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3800"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33800"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67600" y="1295400"/>
            <a:ext cx="646331" cy="369332"/>
          </a:xfrm>
          <a:prstGeom prst="rect">
            <a:avLst/>
          </a:prstGeom>
          <a:noFill/>
        </p:spPr>
        <p:txBody>
          <a:bodyPr wrap="none" rtlCol="0">
            <a:spAutoFit/>
          </a:bodyPr>
          <a:lstStyle/>
          <a:p>
            <a:r>
              <a:rPr lang="en-US" dirty="0"/>
              <a:t>DC</a:t>
            </a:r>
            <a:r>
              <a:rPr lang="en-US" baseline="-25000" dirty="0"/>
              <a:t>1,2</a:t>
            </a:r>
            <a:endParaRPr lang="en-US" dirty="0"/>
          </a:p>
        </p:txBody>
      </p:sp>
      <p:sp>
        <p:nvSpPr>
          <p:cNvPr id="22" name="TextBox 21"/>
          <p:cNvSpPr txBox="1"/>
          <p:nvPr/>
        </p:nvSpPr>
        <p:spPr>
          <a:xfrm>
            <a:off x="2172754" y="1095854"/>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23" name="TextBox 22"/>
          <p:cNvSpPr txBox="1"/>
          <p:nvPr/>
        </p:nvSpPr>
        <p:spPr>
          <a:xfrm>
            <a:off x="1386994" y="1095522"/>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25" name="TextBox 24"/>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sp>
        <p:nvSpPr>
          <p:cNvPr id="26" name="TextBox 25"/>
          <p:cNvSpPr txBox="1"/>
          <p:nvPr/>
        </p:nvSpPr>
        <p:spPr>
          <a:xfrm>
            <a:off x="5088622"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27" name="TextBox 26"/>
          <p:cNvSpPr txBox="1"/>
          <p:nvPr/>
        </p:nvSpPr>
        <p:spPr>
          <a:xfrm>
            <a:off x="5181600"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660714" y="4431268"/>
            <a:ext cx="301686" cy="369332"/>
          </a:xfrm>
          <a:prstGeom prst="rect">
            <a:avLst/>
          </a:prstGeom>
          <a:noFill/>
        </p:spPr>
        <p:txBody>
          <a:bodyPr wrap="none" rtlCol="0">
            <a:spAutoFit/>
          </a:bodyPr>
          <a:lstStyle/>
          <a:p>
            <a:r>
              <a:rPr lang="en-US" dirty="0"/>
              <a:t>1</a:t>
            </a:r>
          </a:p>
        </p:txBody>
      </p:sp>
      <p:cxnSp>
        <p:nvCxnSpPr>
          <p:cNvPr id="32" name="Straight Connector 31"/>
          <p:cNvCxnSpPr/>
          <p:nvPr/>
        </p:nvCxnSpPr>
        <p:spPr>
          <a:xfrm flipH="1">
            <a:off x="3751117"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11927"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57420"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71271"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48202" y="5941974"/>
            <a:ext cx="960519" cy="369332"/>
          </a:xfrm>
          <a:prstGeom prst="rect">
            <a:avLst/>
          </a:prstGeom>
          <a:noFill/>
          <a:ln>
            <a:noFill/>
          </a:ln>
        </p:spPr>
        <p:txBody>
          <a:bodyPr wrap="none" rtlCol="0">
            <a:spAutoFit/>
          </a:bodyPr>
          <a:lstStyle/>
          <a:p>
            <a:r>
              <a:rPr lang="en-US" dirty="0"/>
              <a:t>2d-ideal</a:t>
            </a:r>
          </a:p>
        </p:txBody>
      </p:sp>
      <p:sp>
        <p:nvSpPr>
          <p:cNvPr id="44" name="Oval 43"/>
          <p:cNvSpPr/>
          <p:nvPr/>
        </p:nvSpPr>
        <p:spPr>
          <a:xfrm>
            <a:off x="3653301" y="6101321"/>
            <a:ext cx="140619" cy="13541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733800" y="5226496"/>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128333"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84714" y="4431268"/>
            <a:ext cx="301686"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3751117" y="236359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7918" y="236589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81973" y="227062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391400"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33800" y="539342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23002" y="11430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22521" y="114300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33800" y="4836253"/>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72072" y="2270620"/>
            <a:ext cx="324128" cy="369332"/>
          </a:xfrm>
          <a:prstGeom prst="rect">
            <a:avLst/>
          </a:prstGeom>
          <a:noFill/>
          <a:ln>
            <a:noFill/>
          </a:ln>
        </p:spPr>
        <p:txBody>
          <a:bodyPr wrap="none" rtlCol="0">
            <a:spAutoFit/>
          </a:bodyPr>
          <a:lstStyle/>
          <a:p>
            <a:r>
              <a:rPr lang="en-US" b="1" dirty="0"/>
              <a:t>A</a:t>
            </a:r>
          </a:p>
        </p:txBody>
      </p:sp>
      <p:sp>
        <p:nvSpPr>
          <p:cNvPr id="76" name="TextBox 75"/>
          <p:cNvSpPr txBox="1"/>
          <p:nvPr/>
        </p:nvSpPr>
        <p:spPr>
          <a:xfrm>
            <a:off x="4038600" y="5117068"/>
            <a:ext cx="324128" cy="369332"/>
          </a:xfrm>
          <a:prstGeom prst="rect">
            <a:avLst/>
          </a:prstGeom>
          <a:noFill/>
        </p:spPr>
        <p:txBody>
          <a:bodyPr wrap="none" rtlCol="0">
            <a:spAutoFit/>
          </a:bodyPr>
          <a:lstStyle/>
          <a:p>
            <a:r>
              <a:rPr lang="en-US" b="1" dirty="0">
                <a:solidFill>
                  <a:srgbClr val="0070C0"/>
                </a:solidFill>
              </a:rPr>
              <a:t>A</a:t>
            </a:r>
          </a:p>
        </p:txBody>
      </p:sp>
      <p:cxnSp>
        <p:nvCxnSpPr>
          <p:cNvPr id="77" name="Straight Connector 76"/>
          <p:cNvCxnSpPr/>
          <p:nvPr/>
        </p:nvCxnSpPr>
        <p:spPr>
          <a:xfrm>
            <a:off x="2462364" y="2784237"/>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46419" y="2688958"/>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20650" y="539572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004705" y="530044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37909" y="482177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21964" y="472649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672668" y="4526343"/>
            <a:ext cx="324128" cy="369332"/>
          </a:xfrm>
          <a:prstGeom prst="rect">
            <a:avLst/>
          </a:prstGeom>
          <a:noFill/>
        </p:spPr>
        <p:txBody>
          <a:bodyPr wrap="none" rtlCol="0">
            <a:spAutoFit/>
          </a:bodyPr>
          <a:lstStyle/>
          <a:p>
            <a:r>
              <a:rPr lang="en-US" b="1" dirty="0">
                <a:solidFill>
                  <a:srgbClr val="FF0000"/>
                </a:solidFill>
              </a:rPr>
              <a:t>A</a:t>
            </a:r>
          </a:p>
        </p:txBody>
      </p:sp>
      <p:cxnSp>
        <p:nvCxnSpPr>
          <p:cNvPr id="87" name="Straight Connector 86"/>
          <p:cNvCxnSpPr/>
          <p:nvPr/>
        </p:nvCxnSpPr>
        <p:spPr>
          <a:xfrm flipH="1" flipV="1">
            <a:off x="1497435" y="171974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990600" y="2209800"/>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0330" y="220980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447800" y="2209800"/>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403446" y="2769549"/>
            <a:ext cx="324128" cy="369332"/>
          </a:xfrm>
          <a:prstGeom prst="rect">
            <a:avLst/>
          </a:prstGeom>
          <a:noFill/>
        </p:spPr>
        <p:txBody>
          <a:bodyPr wrap="none" rtlCol="0">
            <a:spAutoFit/>
          </a:bodyPr>
          <a:lstStyle/>
          <a:p>
            <a:r>
              <a:rPr lang="en-US" b="1" dirty="0">
                <a:solidFill>
                  <a:srgbClr val="00B050"/>
                </a:solidFill>
              </a:rPr>
              <a:t>A</a:t>
            </a:r>
          </a:p>
        </p:txBody>
      </p:sp>
      <p:cxnSp>
        <p:nvCxnSpPr>
          <p:cNvPr id="92" name="Straight Connector 91"/>
          <p:cNvCxnSpPr/>
          <p:nvPr/>
        </p:nvCxnSpPr>
        <p:spPr>
          <a:xfrm>
            <a:off x="1981200" y="265462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5255" y="255934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95" name="TextBox 94"/>
          <p:cNvSpPr txBox="1"/>
          <p:nvPr/>
        </p:nvSpPr>
        <p:spPr>
          <a:xfrm>
            <a:off x="3371200" y="4174804"/>
            <a:ext cx="362600" cy="369332"/>
          </a:xfrm>
          <a:prstGeom prst="rect">
            <a:avLst/>
          </a:prstGeom>
          <a:noFill/>
        </p:spPr>
        <p:txBody>
          <a:bodyPr wrap="none" rtlCol="0">
            <a:spAutoFit/>
          </a:bodyPr>
          <a:lstStyle/>
          <a:p>
            <a:r>
              <a:rPr lang="en-US" dirty="0"/>
              <a:t>x</a:t>
            </a:r>
            <a:r>
              <a:rPr lang="en-US" baseline="-25000" dirty="0"/>
              <a:t>2</a:t>
            </a:r>
          </a:p>
        </p:txBody>
      </p:sp>
      <p:cxnSp>
        <p:nvCxnSpPr>
          <p:cNvPr id="96" name="Straight Connector 95">
            <a:extLst>
              <a:ext uri="{FF2B5EF4-FFF2-40B4-BE49-F238E27FC236}">
                <a16:creationId xmlns:a16="http://schemas.microsoft.com/office/drawing/2014/main" id="{44C4150E-CD18-45E3-9873-B2F06AAA2978}"/>
              </a:ext>
            </a:extLst>
          </p:cNvPr>
          <p:cNvCxnSpPr>
            <a:cxnSpLocks/>
          </p:cNvCxnSpPr>
          <p:nvPr/>
        </p:nvCxnSpPr>
        <p:spPr>
          <a:xfrm>
            <a:off x="4546833" y="4482668"/>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4C7810-4FFE-484D-B724-2455F0DA9BBB}"/>
              </a:ext>
            </a:extLst>
          </p:cNvPr>
          <p:cNvSpPr txBox="1"/>
          <p:nvPr/>
        </p:nvSpPr>
        <p:spPr>
          <a:xfrm>
            <a:off x="1187056" y="1424091"/>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y</a:t>
            </a:r>
            <a:r>
              <a:rPr lang="en-US" baseline="-25000" dirty="0">
                <a:solidFill>
                  <a:srgbClr val="FF0000"/>
                </a:solidFill>
              </a:rPr>
              <a:t>1</a:t>
            </a:r>
            <a:endParaRPr lang="en-US" dirty="0">
              <a:solidFill>
                <a:srgbClr val="FF0000"/>
              </a:solidFill>
            </a:endParaRPr>
          </a:p>
        </p:txBody>
      </p:sp>
      <p:sp>
        <p:nvSpPr>
          <p:cNvPr id="99" name="TextBox 98">
            <a:extLst>
              <a:ext uri="{FF2B5EF4-FFF2-40B4-BE49-F238E27FC236}">
                <a16:creationId xmlns:a16="http://schemas.microsoft.com/office/drawing/2014/main" id="{95037675-1D37-47A0-B8F5-52F2D5E42D6B}"/>
              </a:ext>
            </a:extLst>
          </p:cNvPr>
          <p:cNvSpPr txBox="1"/>
          <p:nvPr/>
        </p:nvSpPr>
        <p:spPr>
          <a:xfrm>
            <a:off x="727059" y="187010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y</a:t>
            </a:r>
            <a:r>
              <a:rPr lang="en-US" baseline="-25000" dirty="0">
                <a:solidFill>
                  <a:srgbClr val="0070C0"/>
                </a:solidFill>
              </a:rPr>
              <a:t>2</a:t>
            </a:r>
            <a:endParaRPr lang="en-US" dirty="0">
              <a:solidFill>
                <a:srgbClr val="0070C0"/>
              </a:solidFill>
            </a:endParaRPr>
          </a:p>
        </p:txBody>
      </p:sp>
      <p:sp>
        <p:nvSpPr>
          <p:cNvPr id="100" name="TextBox 99">
            <a:extLst>
              <a:ext uri="{FF2B5EF4-FFF2-40B4-BE49-F238E27FC236}">
                <a16:creationId xmlns:a16="http://schemas.microsoft.com/office/drawing/2014/main" id="{126B6F0B-6865-4F23-AE84-97C46D8B0FFF}"/>
              </a:ext>
            </a:extLst>
          </p:cNvPr>
          <p:cNvSpPr txBox="1"/>
          <p:nvPr/>
        </p:nvSpPr>
        <p:spPr>
          <a:xfrm>
            <a:off x="2985098" y="1846337"/>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y</a:t>
            </a:r>
            <a:r>
              <a:rPr lang="en-US" baseline="-25000" dirty="0">
                <a:solidFill>
                  <a:srgbClr val="0070C0"/>
                </a:solidFill>
              </a:rPr>
              <a:t>2</a:t>
            </a:r>
            <a:endParaRPr lang="en-US" dirty="0">
              <a:solidFill>
                <a:srgbClr val="0070C0"/>
              </a:solidFill>
            </a:endParaRPr>
          </a:p>
        </p:txBody>
      </p:sp>
      <p:sp>
        <p:nvSpPr>
          <p:cNvPr id="101" name="TextBox 100">
            <a:extLst>
              <a:ext uri="{FF2B5EF4-FFF2-40B4-BE49-F238E27FC236}">
                <a16:creationId xmlns:a16="http://schemas.microsoft.com/office/drawing/2014/main" id="{EC424839-6D87-41F8-BA2A-ADDAE2F290B3}"/>
              </a:ext>
            </a:extLst>
          </p:cNvPr>
          <p:cNvSpPr txBox="1"/>
          <p:nvPr/>
        </p:nvSpPr>
        <p:spPr>
          <a:xfrm>
            <a:off x="2013372" y="2544022"/>
            <a:ext cx="287258" cy="369332"/>
          </a:xfrm>
          <a:prstGeom prst="rect">
            <a:avLst/>
          </a:prstGeom>
          <a:noFill/>
          <a:ln>
            <a:noFill/>
          </a:ln>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z</a:t>
            </a:r>
            <a:endParaRPr lang="en-US" dirty="0">
              <a:solidFill>
                <a:srgbClr val="00B050"/>
              </a:solidFill>
            </a:endParaRPr>
          </a:p>
        </p:txBody>
      </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Assume, we have two recommenders with f</a:t>
            </a:r>
            <a:r>
              <a:rPr lang="en-US" sz="1800" baseline="-25000" dirty="0"/>
              <a:t>1</a:t>
            </a:r>
            <a:r>
              <a:rPr lang="en-US" sz="1800" dirty="0"/>
              <a:t>, f</a:t>
            </a:r>
            <a:r>
              <a:rPr lang="en-US" sz="1800" baseline="-25000" dirty="0"/>
              <a:t>2</a:t>
            </a:r>
            <a:r>
              <a:rPr lang="en-US" sz="1800" dirty="0"/>
              <a:t>,  and weights corresponding  confidence, differing from 4D case just one 2D-DC, two 2D-PCs. Results is in  4D-PC resulting in </a:t>
            </a:r>
            <a:r>
              <a:rPr lang="en-US" sz="1800" b="1" dirty="0">
                <a:solidFill>
                  <a:srgbClr val="00B050"/>
                </a:solidFill>
              </a:rPr>
              <a:t>z</a:t>
            </a:r>
          </a:p>
        </p:txBody>
      </p:sp>
      <p:sp>
        <p:nvSpPr>
          <p:cNvPr id="8" name="TextBox 7">
            <a:extLst>
              <a:ext uri="{FF2B5EF4-FFF2-40B4-BE49-F238E27FC236}">
                <a16:creationId xmlns:a16="http://schemas.microsoft.com/office/drawing/2014/main" id="{90E695B6-744F-4039-B639-F8FD0359CFB6}"/>
              </a:ext>
            </a:extLst>
          </p:cNvPr>
          <p:cNvSpPr txBox="1"/>
          <p:nvPr/>
        </p:nvSpPr>
        <p:spPr>
          <a:xfrm>
            <a:off x="7662644" y="4509565"/>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1</a:t>
            </a:r>
            <a:r>
              <a:rPr lang="en-US" baseline="30000" dirty="0">
                <a:solidFill>
                  <a:srgbClr val="FF0000"/>
                </a:solidFill>
              </a:rPr>
              <a:t>rec1</a:t>
            </a:r>
          </a:p>
        </p:txBody>
      </p:sp>
      <p:sp>
        <p:nvSpPr>
          <p:cNvPr id="102" name="TextBox 101">
            <a:extLst>
              <a:ext uri="{FF2B5EF4-FFF2-40B4-BE49-F238E27FC236}">
                <a16:creationId xmlns:a16="http://schemas.microsoft.com/office/drawing/2014/main" id="{EBF9FDB6-E96A-45DF-9DC0-E19344BB8C4A}"/>
              </a:ext>
            </a:extLst>
          </p:cNvPr>
          <p:cNvSpPr txBox="1"/>
          <p:nvPr/>
        </p:nvSpPr>
        <p:spPr>
          <a:xfrm>
            <a:off x="5633904" y="452774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1</a:t>
            </a:r>
            <a:r>
              <a:rPr lang="en-US" baseline="30000" dirty="0">
                <a:solidFill>
                  <a:srgbClr val="0070C0"/>
                </a:solidFill>
              </a:rPr>
              <a:t>rec2</a:t>
            </a:r>
          </a:p>
        </p:txBody>
      </p:sp>
      <p:sp>
        <p:nvSpPr>
          <p:cNvPr id="104" name="TextBox 103">
            <a:extLst>
              <a:ext uri="{FF2B5EF4-FFF2-40B4-BE49-F238E27FC236}">
                <a16:creationId xmlns:a16="http://schemas.microsoft.com/office/drawing/2014/main" id="{B331C36B-1508-42A0-9DC9-9A81D29605B1}"/>
              </a:ext>
            </a:extLst>
          </p:cNvPr>
          <p:cNvSpPr txBox="1"/>
          <p:nvPr/>
        </p:nvSpPr>
        <p:spPr>
          <a:xfrm>
            <a:off x="4595066" y="1475543"/>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2</a:t>
            </a:r>
            <a:r>
              <a:rPr lang="en-US" baseline="30000" dirty="0">
                <a:solidFill>
                  <a:srgbClr val="FF0000"/>
                </a:solidFill>
              </a:rPr>
              <a:t>rec1</a:t>
            </a:r>
          </a:p>
        </p:txBody>
      </p:sp>
      <p:sp>
        <p:nvSpPr>
          <p:cNvPr id="105" name="TextBox 104">
            <a:extLst>
              <a:ext uri="{FF2B5EF4-FFF2-40B4-BE49-F238E27FC236}">
                <a16:creationId xmlns:a16="http://schemas.microsoft.com/office/drawing/2014/main" id="{F9790646-1ADB-420D-B9B3-AC4082A848AE}"/>
              </a:ext>
            </a:extLst>
          </p:cNvPr>
          <p:cNvSpPr txBox="1"/>
          <p:nvPr/>
        </p:nvSpPr>
        <p:spPr>
          <a:xfrm>
            <a:off x="4604853" y="3037295"/>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2</a:t>
            </a:r>
            <a:r>
              <a:rPr lang="en-US" baseline="30000" dirty="0">
                <a:solidFill>
                  <a:srgbClr val="0070C0"/>
                </a:solidFill>
              </a:rPr>
              <a:t>rec2</a:t>
            </a:r>
          </a:p>
        </p:txBody>
      </p:sp>
      <p:cxnSp>
        <p:nvCxnSpPr>
          <p:cNvPr id="107" name="Straight Connector 106">
            <a:extLst>
              <a:ext uri="{FF2B5EF4-FFF2-40B4-BE49-F238E27FC236}">
                <a16:creationId xmlns:a16="http://schemas.microsoft.com/office/drawing/2014/main" id="{9A60716D-ED34-413B-B955-EFC429AA5E53}"/>
              </a:ext>
            </a:extLst>
          </p:cNvPr>
          <p:cNvCxnSpPr>
            <a:cxnSpLocks/>
          </p:cNvCxnSpPr>
          <p:nvPr/>
        </p:nvCxnSpPr>
        <p:spPr>
          <a:xfrm>
            <a:off x="-19562" y="1980435"/>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784D4BA2-1F8E-42AB-965E-340234848C75}"/>
              </a:ext>
            </a:extLst>
          </p:cNvPr>
          <p:cNvSpPr/>
          <p:nvPr/>
        </p:nvSpPr>
        <p:spPr>
          <a:xfrm>
            <a:off x="5441556" y="4324251"/>
            <a:ext cx="140619" cy="135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1256228-ADC1-4DE8-9882-6837DF346F70}"/>
              </a:ext>
            </a:extLst>
          </p:cNvPr>
          <p:cNvSpPr/>
          <p:nvPr/>
        </p:nvSpPr>
        <p:spPr>
          <a:xfrm>
            <a:off x="8588829" y="1171385"/>
            <a:ext cx="140619" cy="1354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123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A3BC68-8415-21C0-307E-796282359384}"/>
              </a:ext>
            </a:extLst>
          </p:cNvPr>
          <p:cNvPicPr>
            <a:picLocks noChangeAspect="1"/>
          </p:cNvPicPr>
          <p:nvPr/>
        </p:nvPicPr>
        <p:blipFill>
          <a:blip r:embed="rId2"/>
          <a:stretch>
            <a:fillRect/>
          </a:stretch>
        </p:blipFill>
        <p:spPr>
          <a:xfrm>
            <a:off x="4572000" y="618685"/>
            <a:ext cx="4572000" cy="2867260"/>
          </a:xfrm>
          <a:prstGeom prst="rect">
            <a:avLst/>
          </a:prstGeom>
          <a:ln>
            <a:solidFill>
              <a:schemeClr val="tx1"/>
            </a:solidFill>
          </a:ln>
        </p:spPr>
      </p:pic>
      <p:pic>
        <p:nvPicPr>
          <p:cNvPr id="8" name="Picture 7">
            <a:extLst>
              <a:ext uri="{FF2B5EF4-FFF2-40B4-BE49-F238E27FC236}">
                <a16:creationId xmlns:a16="http://schemas.microsoft.com/office/drawing/2014/main" id="{99E5D6FF-9EBE-AD5E-87F2-7E1D39565EA4}"/>
              </a:ext>
            </a:extLst>
          </p:cNvPr>
          <p:cNvPicPr>
            <a:picLocks noChangeAspect="1"/>
          </p:cNvPicPr>
          <p:nvPr/>
        </p:nvPicPr>
        <p:blipFill>
          <a:blip r:embed="rId3"/>
          <a:stretch>
            <a:fillRect/>
          </a:stretch>
        </p:blipFill>
        <p:spPr>
          <a:xfrm>
            <a:off x="0" y="613254"/>
            <a:ext cx="4580676" cy="2867260"/>
          </a:xfrm>
          <a:prstGeom prst="rect">
            <a:avLst/>
          </a:prstGeom>
          <a:ln>
            <a:solidFill>
              <a:schemeClr val="tx1"/>
            </a:solidFill>
          </a:ln>
        </p:spPr>
      </p:pic>
      <p:pic>
        <p:nvPicPr>
          <p:cNvPr id="3" name="Picture 2">
            <a:extLst>
              <a:ext uri="{FF2B5EF4-FFF2-40B4-BE49-F238E27FC236}">
                <a16:creationId xmlns:a16="http://schemas.microsoft.com/office/drawing/2014/main" id="{C3C267CA-9F70-4A8B-312E-57215F2B2386}"/>
              </a:ext>
            </a:extLst>
          </p:cNvPr>
          <p:cNvPicPr>
            <a:picLocks noChangeAspect="1"/>
          </p:cNvPicPr>
          <p:nvPr/>
        </p:nvPicPr>
        <p:blipFill>
          <a:blip r:embed="rId4"/>
          <a:stretch>
            <a:fillRect/>
          </a:stretch>
        </p:blipFill>
        <p:spPr>
          <a:xfrm>
            <a:off x="4580676" y="3509921"/>
            <a:ext cx="4563324" cy="2850991"/>
          </a:xfrm>
          <a:prstGeom prst="rect">
            <a:avLst/>
          </a:prstGeom>
          <a:ln>
            <a:solidFill>
              <a:schemeClr val="tx1"/>
            </a:solidFill>
          </a:ln>
        </p:spPr>
      </p:pic>
      <p:pic>
        <p:nvPicPr>
          <p:cNvPr id="7" name="Picture 6">
            <a:extLst>
              <a:ext uri="{FF2B5EF4-FFF2-40B4-BE49-F238E27FC236}">
                <a16:creationId xmlns:a16="http://schemas.microsoft.com/office/drawing/2014/main" id="{6CEE3BB1-A85C-66AB-26EC-6D73F405D346}"/>
              </a:ext>
            </a:extLst>
          </p:cNvPr>
          <p:cNvPicPr>
            <a:picLocks noChangeAspect="1"/>
          </p:cNvPicPr>
          <p:nvPr/>
        </p:nvPicPr>
        <p:blipFill>
          <a:blip r:embed="rId5"/>
          <a:stretch>
            <a:fillRect/>
          </a:stretch>
        </p:blipFill>
        <p:spPr>
          <a:xfrm>
            <a:off x="174572" y="3501764"/>
            <a:ext cx="4388751" cy="2859148"/>
          </a:xfrm>
          <a:prstGeom prst="rect">
            <a:avLst/>
          </a:prstGeom>
          <a:ln>
            <a:solidFill>
              <a:schemeClr val="tx1"/>
            </a:solidFill>
          </a:ln>
        </p:spPr>
      </p:pic>
      <p:sp>
        <p:nvSpPr>
          <p:cNvPr id="2" name="TextBox 1">
            <a:extLst>
              <a:ext uri="{FF2B5EF4-FFF2-40B4-BE49-F238E27FC236}">
                <a16:creationId xmlns:a16="http://schemas.microsoft.com/office/drawing/2014/main" id="{4508AE88-A3FE-D557-066E-41DDAE338B58}"/>
              </a:ext>
            </a:extLst>
          </p:cNvPr>
          <p:cNvSpPr txBox="1"/>
          <p:nvPr/>
        </p:nvSpPr>
        <p:spPr>
          <a:xfrm>
            <a:off x="1359017" y="167780"/>
            <a:ext cx="3006849" cy="369332"/>
          </a:xfrm>
          <a:prstGeom prst="rect">
            <a:avLst/>
          </a:prstGeom>
          <a:noFill/>
        </p:spPr>
        <p:txBody>
          <a:bodyPr wrap="none" rtlCol="0">
            <a:spAutoFit/>
          </a:bodyPr>
          <a:lstStyle/>
          <a:p>
            <a:r>
              <a:rPr lang="en-US" dirty="0"/>
              <a:t>4D data, one user, DC</a:t>
            </a:r>
            <a:r>
              <a:rPr lang="en-US" baseline="-25000" dirty="0">
                <a:sym typeface="Wingdings" panose="05000000000000000000" pitchFamily="2" charset="2"/>
              </a:rPr>
              <a:t>4</a:t>
            </a:r>
            <a:r>
              <a:rPr lang="en-US" dirty="0"/>
              <a:t> </a:t>
            </a:r>
            <a:r>
              <a:rPr lang="en-US" dirty="0">
                <a:sym typeface="Wingdings" panose="05000000000000000000" pitchFamily="2" charset="2"/>
              </a:rPr>
              <a:t> PC</a:t>
            </a:r>
            <a:r>
              <a:rPr lang="en-US" baseline="-25000" dirty="0">
                <a:sym typeface="Wingdings" panose="05000000000000000000" pitchFamily="2" charset="2"/>
              </a:rPr>
              <a:t>4</a:t>
            </a:r>
            <a:endParaRPr lang="en-US" baseline="-25000" dirty="0"/>
          </a:p>
        </p:txBody>
      </p:sp>
      <p:sp>
        <p:nvSpPr>
          <p:cNvPr id="5" name="TextBox 4">
            <a:extLst>
              <a:ext uri="{FF2B5EF4-FFF2-40B4-BE49-F238E27FC236}">
                <a16:creationId xmlns:a16="http://schemas.microsoft.com/office/drawing/2014/main" id="{27F7312F-B78A-D773-08CB-DD36A08067CD}"/>
              </a:ext>
            </a:extLst>
          </p:cNvPr>
          <p:cNvSpPr txBox="1"/>
          <p:nvPr/>
        </p:nvSpPr>
        <p:spPr>
          <a:xfrm>
            <a:off x="1360415" y="6427372"/>
            <a:ext cx="3006849" cy="369332"/>
          </a:xfrm>
          <a:prstGeom prst="rect">
            <a:avLst/>
          </a:prstGeom>
          <a:noFill/>
        </p:spPr>
        <p:txBody>
          <a:bodyPr wrap="none" rtlCol="0">
            <a:spAutoFit/>
          </a:bodyPr>
          <a:lstStyle/>
          <a:p>
            <a:r>
              <a:rPr lang="en-US" dirty="0"/>
              <a:t>4D data, one user, PC</a:t>
            </a:r>
            <a:r>
              <a:rPr lang="en-US" baseline="-25000" dirty="0">
                <a:sym typeface="Wingdings" panose="05000000000000000000" pitchFamily="2" charset="2"/>
              </a:rPr>
              <a:t>4</a:t>
            </a:r>
            <a:r>
              <a:rPr lang="en-US" dirty="0"/>
              <a:t> </a:t>
            </a:r>
            <a:r>
              <a:rPr lang="en-US" dirty="0">
                <a:sym typeface="Wingdings" panose="05000000000000000000" pitchFamily="2" charset="2"/>
              </a:rPr>
              <a:t> DC</a:t>
            </a:r>
            <a:r>
              <a:rPr lang="en-US" baseline="-25000" dirty="0">
                <a:sym typeface="Wingdings" panose="05000000000000000000" pitchFamily="2" charset="2"/>
              </a:rPr>
              <a:t>4</a:t>
            </a:r>
            <a:endParaRPr lang="en-US" baseline="-25000" dirty="0"/>
          </a:p>
        </p:txBody>
      </p:sp>
      <p:sp>
        <p:nvSpPr>
          <p:cNvPr id="9" name="TextBox 8">
            <a:extLst>
              <a:ext uri="{FF2B5EF4-FFF2-40B4-BE49-F238E27FC236}">
                <a16:creationId xmlns:a16="http://schemas.microsoft.com/office/drawing/2014/main" id="{8DA500F1-2716-1C0F-2F0F-C175CF8B59BC}"/>
              </a:ext>
            </a:extLst>
          </p:cNvPr>
          <p:cNvSpPr txBox="1"/>
          <p:nvPr/>
        </p:nvSpPr>
        <p:spPr>
          <a:xfrm>
            <a:off x="4690848" y="169178"/>
            <a:ext cx="3038204" cy="369332"/>
          </a:xfrm>
          <a:prstGeom prst="rect">
            <a:avLst/>
          </a:prstGeom>
          <a:noFill/>
        </p:spPr>
        <p:txBody>
          <a:bodyPr wrap="none" rtlCol="0">
            <a:spAutoFit/>
          </a:bodyPr>
          <a:lstStyle/>
          <a:p>
            <a:r>
              <a:rPr lang="en-US" dirty="0"/>
              <a:t>2D data, two users, DC</a:t>
            </a:r>
            <a:r>
              <a:rPr lang="en-US" baseline="-25000" dirty="0">
                <a:sym typeface="Wingdings" panose="05000000000000000000" pitchFamily="2" charset="2"/>
              </a:rPr>
              <a:t>2</a:t>
            </a:r>
            <a:r>
              <a:rPr lang="en-US" dirty="0"/>
              <a:t> </a:t>
            </a:r>
            <a:r>
              <a:rPr lang="en-US" dirty="0">
                <a:sym typeface="Wingdings" panose="05000000000000000000" pitchFamily="2" charset="2"/>
              </a:rPr>
              <a:t> PC</a:t>
            </a:r>
            <a:r>
              <a:rPr lang="en-US" baseline="-25000" dirty="0">
                <a:sym typeface="Wingdings" panose="05000000000000000000" pitchFamily="2" charset="2"/>
              </a:rPr>
              <a:t>4</a:t>
            </a:r>
            <a:endParaRPr lang="en-US" baseline="-25000" dirty="0"/>
          </a:p>
        </p:txBody>
      </p:sp>
      <p:sp>
        <p:nvSpPr>
          <p:cNvPr id="10" name="TextBox 9">
            <a:extLst>
              <a:ext uri="{FF2B5EF4-FFF2-40B4-BE49-F238E27FC236}">
                <a16:creationId xmlns:a16="http://schemas.microsoft.com/office/drawing/2014/main" id="{21D731F4-2E1A-DAE0-B1A0-B35560F4577A}"/>
              </a:ext>
            </a:extLst>
          </p:cNvPr>
          <p:cNvSpPr txBox="1"/>
          <p:nvPr/>
        </p:nvSpPr>
        <p:spPr>
          <a:xfrm>
            <a:off x="4692246" y="6428770"/>
            <a:ext cx="3038204" cy="369332"/>
          </a:xfrm>
          <a:prstGeom prst="rect">
            <a:avLst/>
          </a:prstGeom>
          <a:noFill/>
        </p:spPr>
        <p:txBody>
          <a:bodyPr wrap="none" rtlCol="0">
            <a:spAutoFit/>
          </a:bodyPr>
          <a:lstStyle/>
          <a:p>
            <a:r>
              <a:rPr lang="en-US" dirty="0"/>
              <a:t>2D data, two users, PC</a:t>
            </a:r>
            <a:r>
              <a:rPr lang="en-US" baseline="-25000" dirty="0">
                <a:sym typeface="Wingdings" panose="05000000000000000000" pitchFamily="2" charset="2"/>
              </a:rPr>
              <a:t>4</a:t>
            </a:r>
            <a:r>
              <a:rPr lang="en-US" dirty="0"/>
              <a:t> </a:t>
            </a:r>
            <a:r>
              <a:rPr lang="en-US" dirty="0">
                <a:sym typeface="Wingdings" panose="05000000000000000000" pitchFamily="2" charset="2"/>
              </a:rPr>
              <a:t> DC</a:t>
            </a:r>
            <a:r>
              <a:rPr lang="en-US" baseline="-25000" dirty="0">
                <a:sym typeface="Wingdings" panose="05000000000000000000" pitchFamily="2" charset="2"/>
              </a:rPr>
              <a:t>2</a:t>
            </a:r>
            <a:endParaRPr lang="en-US" baseline="-25000" dirty="0"/>
          </a:p>
        </p:txBody>
      </p:sp>
    </p:spTree>
    <p:extLst>
      <p:ext uri="{BB962C8B-B14F-4D97-AF65-F5344CB8AC3E}">
        <p14:creationId xmlns:p14="http://schemas.microsoft.com/office/powerpoint/2010/main" val="3101810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7353"/>
            <a:ext cx="2057400" cy="365125"/>
          </a:xfrm>
        </p:spPr>
        <p:txBody>
          <a:bodyPr/>
          <a:lstStyle/>
          <a:p>
            <a:fld id="{E878474B-3C26-4CAC-BCD0-BD76A022A630}" type="slidenum">
              <a:rPr lang="en-US" smtClean="0"/>
              <a:pPr/>
              <a:t>49</a:t>
            </a:fld>
            <a:endParaRPr lang="en-US" dirty="0"/>
          </a:p>
        </p:txBody>
      </p:sp>
      <p:sp>
        <p:nvSpPr>
          <p:cNvPr id="11" name="Date Placeholder 10"/>
          <p:cNvSpPr>
            <a:spLocks noGrp="1"/>
          </p:cNvSpPr>
          <p:nvPr>
            <p:ph type="dt" sz="half" idx="10"/>
          </p:nvPr>
        </p:nvSpPr>
        <p:spPr/>
        <p:txBody>
          <a:bodyPr/>
          <a:lstStyle/>
          <a:p>
            <a:r>
              <a:rPr lang="en-US"/>
              <a:t>NDBI021 User Preferences Lecture 2</a:t>
            </a:r>
          </a:p>
        </p:txBody>
      </p:sp>
      <p:sp>
        <p:nvSpPr>
          <p:cNvPr id="12" name="Footer Placeholder 11"/>
          <p:cNvSpPr>
            <a:spLocks noGrp="1"/>
          </p:cNvSpPr>
          <p:nvPr>
            <p:ph type="ftr" sz="quarter" idx="11"/>
          </p:nvPr>
        </p:nvSpPr>
        <p:spPr>
          <a:xfrm>
            <a:off x="3028950" y="6515742"/>
            <a:ext cx="3086100" cy="365125"/>
          </a:xfrm>
        </p:spPr>
        <p:txBody>
          <a:bodyPr/>
          <a:lstStyle/>
          <a:p>
            <a:r>
              <a:rPr lang="en-US"/>
              <a:t>Aggregation+</a:t>
            </a:r>
            <a:endParaRPr lang="en-US" dirty="0"/>
          </a:p>
        </p:txBody>
      </p:sp>
      <p:sp>
        <p:nvSpPr>
          <p:cNvPr id="39" name="TextBox 38"/>
          <p:cNvSpPr txBox="1"/>
          <p:nvPr/>
        </p:nvSpPr>
        <p:spPr>
          <a:xfrm>
            <a:off x="99695" y="95651"/>
            <a:ext cx="4710585" cy="553998"/>
          </a:xfrm>
          <a:prstGeom prst="rect">
            <a:avLst/>
          </a:prstGeom>
          <a:noFill/>
        </p:spPr>
        <p:txBody>
          <a:bodyPr wrap="none" lIns="0" tIns="0" rIns="0" bIns="0" rtlCol="0">
            <a:spAutoFit/>
          </a:bodyPr>
          <a:lstStyle/>
          <a:p>
            <a:r>
              <a:rPr lang="en-US" dirty="0"/>
              <a:t>Two recommender systems, </a:t>
            </a:r>
            <a:r>
              <a:rPr lang="en-US" dirty="0">
                <a:solidFill>
                  <a:srgbClr val="FF0000"/>
                </a:solidFill>
              </a:rPr>
              <a:t>rec</a:t>
            </a:r>
            <a:r>
              <a:rPr lang="en-US" baseline="-25000" dirty="0">
                <a:solidFill>
                  <a:srgbClr val="FF0000"/>
                </a:solidFill>
              </a:rPr>
              <a:t>1</a:t>
            </a:r>
            <a:r>
              <a:rPr lang="en-US" dirty="0"/>
              <a:t> with </a:t>
            </a:r>
            <a:r>
              <a:rPr lang="en-US" dirty="0">
                <a:solidFill>
                  <a:srgbClr val="FF0000"/>
                </a:solidFill>
              </a:rPr>
              <a:t>w</a:t>
            </a:r>
            <a:r>
              <a:rPr lang="en-US" baseline="-25000" dirty="0">
                <a:solidFill>
                  <a:srgbClr val="FF0000"/>
                </a:solidFill>
              </a:rPr>
              <a:t>1</a:t>
            </a:r>
            <a:r>
              <a:rPr lang="en-US" dirty="0">
                <a:solidFill>
                  <a:srgbClr val="FF0000"/>
                </a:solidFill>
              </a:rPr>
              <a:t>=2/3</a:t>
            </a:r>
            <a:r>
              <a:rPr lang="en-US" dirty="0"/>
              <a:t> and </a:t>
            </a:r>
          </a:p>
          <a:p>
            <a:r>
              <a:rPr lang="en-US" dirty="0">
                <a:solidFill>
                  <a:srgbClr val="0070C0"/>
                </a:solidFill>
              </a:rPr>
              <a:t>rec</a:t>
            </a:r>
            <a:r>
              <a:rPr lang="en-US" baseline="-25000" dirty="0">
                <a:solidFill>
                  <a:srgbClr val="0070C0"/>
                </a:solidFill>
              </a:rPr>
              <a:t>2</a:t>
            </a:r>
            <a:r>
              <a:rPr lang="en-US" dirty="0"/>
              <a:t> with </a:t>
            </a:r>
            <a:r>
              <a:rPr lang="en-US" dirty="0">
                <a:solidFill>
                  <a:srgbClr val="0070C0"/>
                </a:solidFill>
              </a:rPr>
              <a:t>w</a:t>
            </a:r>
            <a:r>
              <a:rPr lang="en-US" baseline="-25000" dirty="0">
                <a:solidFill>
                  <a:srgbClr val="0070C0"/>
                </a:solidFill>
              </a:rPr>
              <a:t>1</a:t>
            </a:r>
            <a:r>
              <a:rPr lang="en-US" dirty="0">
                <a:solidFill>
                  <a:srgbClr val="0070C0"/>
                </a:solidFill>
              </a:rPr>
              <a:t>=1/3</a:t>
            </a:r>
          </a:p>
        </p:txBody>
      </p:sp>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4D-PC </a:t>
            </a:r>
            <a:r>
              <a:rPr lang="en-US" sz="2800" dirty="0">
                <a:sym typeface="Wingdings" panose="05000000000000000000" pitchFamily="2" charset="2"/>
              </a:rPr>
              <a:t> 2D-DC, two RS</a:t>
            </a:r>
            <a:endParaRPr lang="en-US" sz="2800" dirty="0"/>
          </a:p>
        </p:txBody>
      </p:sp>
      <p:sp>
        <p:nvSpPr>
          <p:cNvPr id="26" name="TextBox 25"/>
          <p:cNvSpPr txBox="1"/>
          <p:nvPr/>
        </p:nvSpPr>
        <p:spPr>
          <a:xfrm>
            <a:off x="5088622"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Two recommenders as before. What is coimage of </a:t>
            </a:r>
            <a:r>
              <a:rPr lang="en-US" sz="1800" b="1" dirty="0">
                <a:solidFill>
                  <a:srgbClr val="00B050"/>
                </a:solidFill>
              </a:rPr>
              <a:t>A</a:t>
            </a:r>
            <a:r>
              <a:rPr lang="en-US" sz="1800" dirty="0"/>
              <a:t> on 2D-DC? All points on intersection of  2D-PC </a:t>
            </a:r>
            <a:r>
              <a:rPr lang="en-US" sz="1800" dirty="0" err="1"/>
              <a:t>cls</a:t>
            </a:r>
            <a:r>
              <a:rPr lang="en-US" sz="1800" dirty="0"/>
              <a:t> – only A itself. </a:t>
            </a:r>
            <a:r>
              <a:rPr lang="en-US" sz="1800" b="1" dirty="0">
                <a:solidFill>
                  <a:srgbClr val="00B050"/>
                </a:solidFill>
              </a:rPr>
              <a:t>4d-ideal</a:t>
            </a:r>
            <a:r>
              <a:rPr lang="en-US" sz="1800" dirty="0"/>
              <a:t> need  not have source! What is the best possible point?</a:t>
            </a:r>
          </a:p>
        </p:txBody>
      </p:sp>
      <p:grpSp>
        <p:nvGrpSpPr>
          <p:cNvPr id="47" name="Group 46">
            <a:extLst>
              <a:ext uri="{FF2B5EF4-FFF2-40B4-BE49-F238E27FC236}">
                <a16:creationId xmlns:a16="http://schemas.microsoft.com/office/drawing/2014/main" id="{5212FC1F-BE64-4D65-8001-1DC93E45A0F9}"/>
              </a:ext>
            </a:extLst>
          </p:cNvPr>
          <p:cNvGrpSpPr/>
          <p:nvPr/>
        </p:nvGrpSpPr>
        <p:grpSpPr>
          <a:xfrm>
            <a:off x="6970" y="862444"/>
            <a:ext cx="9137030" cy="5566157"/>
            <a:chOff x="-19562" y="862444"/>
            <a:chExt cx="9137030" cy="5566157"/>
          </a:xfrm>
        </p:grpSpPr>
        <p:cxnSp>
          <p:nvCxnSpPr>
            <p:cNvPr id="16" name="Straight Connector 15"/>
            <p:cNvCxnSpPr/>
            <p:nvPr/>
          </p:nvCxnSpPr>
          <p:spPr>
            <a:xfrm>
              <a:off x="3733800"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3800"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33800"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67600" y="1295400"/>
              <a:ext cx="646331" cy="369332"/>
            </a:xfrm>
            <a:prstGeom prst="rect">
              <a:avLst/>
            </a:prstGeom>
            <a:noFill/>
          </p:spPr>
          <p:txBody>
            <a:bodyPr wrap="none" rtlCol="0">
              <a:spAutoFit/>
            </a:bodyPr>
            <a:lstStyle/>
            <a:p>
              <a:r>
                <a:rPr lang="en-US" dirty="0"/>
                <a:t>DC</a:t>
              </a:r>
              <a:r>
                <a:rPr lang="en-US" baseline="-25000" dirty="0"/>
                <a:t>1,2</a:t>
              </a:r>
              <a:endParaRPr lang="en-US" dirty="0"/>
            </a:p>
          </p:txBody>
        </p:sp>
        <p:sp>
          <p:nvSpPr>
            <p:cNvPr id="22" name="TextBox 21"/>
            <p:cNvSpPr txBox="1"/>
            <p:nvPr/>
          </p:nvSpPr>
          <p:spPr>
            <a:xfrm>
              <a:off x="2172754" y="1095854"/>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23" name="TextBox 22"/>
            <p:cNvSpPr txBox="1"/>
            <p:nvPr/>
          </p:nvSpPr>
          <p:spPr>
            <a:xfrm>
              <a:off x="1386994" y="1095522"/>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25" name="TextBox 24"/>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sp>
          <p:nvSpPr>
            <p:cNvPr id="27" name="TextBox 26"/>
            <p:cNvSpPr txBox="1"/>
            <p:nvPr/>
          </p:nvSpPr>
          <p:spPr>
            <a:xfrm>
              <a:off x="5181600"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660714" y="4431268"/>
              <a:ext cx="301686" cy="369332"/>
            </a:xfrm>
            <a:prstGeom prst="rect">
              <a:avLst/>
            </a:prstGeom>
            <a:noFill/>
          </p:spPr>
          <p:txBody>
            <a:bodyPr wrap="none" rtlCol="0">
              <a:spAutoFit/>
            </a:bodyPr>
            <a:lstStyle/>
            <a:p>
              <a:r>
                <a:rPr lang="en-US" dirty="0"/>
                <a:t>1</a:t>
              </a:r>
            </a:p>
          </p:txBody>
        </p:sp>
        <p:cxnSp>
          <p:nvCxnSpPr>
            <p:cNvPr id="32" name="Straight Connector 31"/>
            <p:cNvCxnSpPr/>
            <p:nvPr/>
          </p:nvCxnSpPr>
          <p:spPr>
            <a:xfrm flipH="1">
              <a:off x="3751117"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11927"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57420"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71271"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48202" y="5941974"/>
              <a:ext cx="960519" cy="369332"/>
            </a:xfrm>
            <a:prstGeom prst="rect">
              <a:avLst/>
            </a:prstGeom>
            <a:noFill/>
            <a:ln>
              <a:noFill/>
            </a:ln>
          </p:spPr>
          <p:txBody>
            <a:bodyPr wrap="none" rtlCol="0">
              <a:spAutoFit/>
            </a:bodyPr>
            <a:lstStyle/>
            <a:p>
              <a:r>
                <a:rPr lang="en-US" dirty="0"/>
                <a:t>2d-ideal</a:t>
              </a:r>
            </a:p>
          </p:txBody>
        </p:sp>
        <p:sp>
          <p:nvSpPr>
            <p:cNvPr id="44" name="Oval 43"/>
            <p:cNvSpPr/>
            <p:nvPr/>
          </p:nvSpPr>
          <p:spPr>
            <a:xfrm>
              <a:off x="3653301" y="6101321"/>
              <a:ext cx="140619" cy="13541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733800" y="5226496"/>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128333"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84714" y="4431268"/>
              <a:ext cx="301686"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3751117" y="236359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7918" y="236589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81973" y="227062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391400"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33800" y="539342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23002" y="11430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22521" y="114300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33800" y="4836253"/>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72072" y="2270620"/>
              <a:ext cx="324128" cy="369332"/>
            </a:xfrm>
            <a:prstGeom prst="rect">
              <a:avLst/>
            </a:prstGeom>
            <a:noFill/>
            <a:ln>
              <a:noFill/>
            </a:ln>
          </p:spPr>
          <p:txBody>
            <a:bodyPr wrap="none" rtlCol="0">
              <a:spAutoFit/>
            </a:bodyPr>
            <a:lstStyle/>
            <a:p>
              <a:r>
                <a:rPr lang="en-US" b="1" dirty="0"/>
                <a:t>A</a:t>
              </a:r>
            </a:p>
          </p:txBody>
        </p:sp>
        <p:sp>
          <p:nvSpPr>
            <p:cNvPr id="76" name="TextBox 75"/>
            <p:cNvSpPr txBox="1"/>
            <p:nvPr/>
          </p:nvSpPr>
          <p:spPr>
            <a:xfrm>
              <a:off x="4038600" y="5117068"/>
              <a:ext cx="324128" cy="369332"/>
            </a:xfrm>
            <a:prstGeom prst="rect">
              <a:avLst/>
            </a:prstGeom>
            <a:noFill/>
          </p:spPr>
          <p:txBody>
            <a:bodyPr wrap="none" rtlCol="0">
              <a:spAutoFit/>
            </a:bodyPr>
            <a:lstStyle/>
            <a:p>
              <a:r>
                <a:rPr lang="en-US" b="1" dirty="0">
                  <a:solidFill>
                    <a:srgbClr val="0070C0"/>
                  </a:solidFill>
                </a:rPr>
                <a:t>A</a:t>
              </a:r>
            </a:p>
          </p:txBody>
        </p:sp>
        <p:cxnSp>
          <p:nvCxnSpPr>
            <p:cNvPr id="77" name="Straight Connector 76"/>
            <p:cNvCxnSpPr/>
            <p:nvPr/>
          </p:nvCxnSpPr>
          <p:spPr>
            <a:xfrm>
              <a:off x="2462364" y="2784237"/>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46419" y="2688958"/>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20650" y="539572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004705" y="530044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37909" y="482177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21964" y="472649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672668" y="4526343"/>
              <a:ext cx="324128" cy="369332"/>
            </a:xfrm>
            <a:prstGeom prst="rect">
              <a:avLst/>
            </a:prstGeom>
            <a:noFill/>
          </p:spPr>
          <p:txBody>
            <a:bodyPr wrap="none" rtlCol="0">
              <a:spAutoFit/>
            </a:bodyPr>
            <a:lstStyle/>
            <a:p>
              <a:r>
                <a:rPr lang="en-US" b="1" dirty="0">
                  <a:solidFill>
                    <a:srgbClr val="FF0000"/>
                  </a:solidFill>
                </a:rPr>
                <a:t>A</a:t>
              </a:r>
            </a:p>
          </p:txBody>
        </p:sp>
        <p:cxnSp>
          <p:nvCxnSpPr>
            <p:cNvPr id="87" name="Straight Connector 86"/>
            <p:cNvCxnSpPr/>
            <p:nvPr/>
          </p:nvCxnSpPr>
          <p:spPr>
            <a:xfrm flipH="1" flipV="1">
              <a:off x="1497435" y="171974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990600" y="2209800"/>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0330" y="220980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447800" y="2209800"/>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403446" y="2769549"/>
              <a:ext cx="324128" cy="369332"/>
            </a:xfrm>
            <a:prstGeom prst="rect">
              <a:avLst/>
            </a:prstGeom>
            <a:noFill/>
          </p:spPr>
          <p:txBody>
            <a:bodyPr wrap="none" rtlCol="0">
              <a:spAutoFit/>
            </a:bodyPr>
            <a:lstStyle/>
            <a:p>
              <a:r>
                <a:rPr lang="en-US" b="1" dirty="0">
                  <a:solidFill>
                    <a:srgbClr val="00B050"/>
                  </a:solidFill>
                </a:rPr>
                <a:t>A</a:t>
              </a:r>
            </a:p>
          </p:txBody>
        </p:sp>
        <p:cxnSp>
          <p:nvCxnSpPr>
            <p:cNvPr id="92" name="Straight Connector 91"/>
            <p:cNvCxnSpPr/>
            <p:nvPr/>
          </p:nvCxnSpPr>
          <p:spPr>
            <a:xfrm>
              <a:off x="1981200" y="265462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5255" y="255934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95" name="TextBox 94"/>
            <p:cNvSpPr txBox="1"/>
            <p:nvPr/>
          </p:nvSpPr>
          <p:spPr>
            <a:xfrm>
              <a:off x="3371200" y="4174804"/>
              <a:ext cx="362600" cy="369332"/>
            </a:xfrm>
            <a:prstGeom prst="rect">
              <a:avLst/>
            </a:prstGeom>
            <a:noFill/>
          </p:spPr>
          <p:txBody>
            <a:bodyPr wrap="none" rtlCol="0">
              <a:spAutoFit/>
            </a:bodyPr>
            <a:lstStyle/>
            <a:p>
              <a:r>
                <a:rPr lang="en-US" dirty="0"/>
                <a:t>x</a:t>
              </a:r>
              <a:r>
                <a:rPr lang="en-US" baseline="-25000" dirty="0"/>
                <a:t>2</a:t>
              </a:r>
            </a:p>
          </p:txBody>
        </p:sp>
        <p:cxnSp>
          <p:nvCxnSpPr>
            <p:cNvPr id="96" name="Straight Connector 95">
              <a:extLst>
                <a:ext uri="{FF2B5EF4-FFF2-40B4-BE49-F238E27FC236}">
                  <a16:creationId xmlns:a16="http://schemas.microsoft.com/office/drawing/2014/main" id="{44C4150E-CD18-45E3-9873-B2F06AAA2978}"/>
                </a:ext>
              </a:extLst>
            </p:cNvPr>
            <p:cNvCxnSpPr>
              <a:cxnSpLocks/>
            </p:cNvCxnSpPr>
            <p:nvPr/>
          </p:nvCxnSpPr>
          <p:spPr>
            <a:xfrm>
              <a:off x="4546833" y="4482668"/>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4C7810-4FFE-484D-B724-2455F0DA9BBB}"/>
                </a:ext>
              </a:extLst>
            </p:cNvPr>
            <p:cNvSpPr txBox="1"/>
            <p:nvPr/>
          </p:nvSpPr>
          <p:spPr>
            <a:xfrm>
              <a:off x="1187056" y="1424091"/>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y</a:t>
              </a:r>
              <a:r>
                <a:rPr lang="en-US" baseline="-25000" dirty="0">
                  <a:solidFill>
                    <a:srgbClr val="FF0000"/>
                  </a:solidFill>
                </a:rPr>
                <a:t>1</a:t>
              </a:r>
              <a:endParaRPr lang="en-US" dirty="0">
                <a:solidFill>
                  <a:srgbClr val="FF0000"/>
                </a:solidFill>
              </a:endParaRPr>
            </a:p>
          </p:txBody>
        </p:sp>
        <p:sp>
          <p:nvSpPr>
            <p:cNvPr id="99" name="TextBox 98">
              <a:extLst>
                <a:ext uri="{FF2B5EF4-FFF2-40B4-BE49-F238E27FC236}">
                  <a16:creationId xmlns:a16="http://schemas.microsoft.com/office/drawing/2014/main" id="{95037675-1D37-47A0-B8F5-52F2D5E42D6B}"/>
                </a:ext>
              </a:extLst>
            </p:cNvPr>
            <p:cNvSpPr txBox="1"/>
            <p:nvPr/>
          </p:nvSpPr>
          <p:spPr>
            <a:xfrm>
              <a:off x="727059" y="187010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y</a:t>
              </a:r>
              <a:r>
                <a:rPr lang="en-US" baseline="-25000" dirty="0">
                  <a:solidFill>
                    <a:srgbClr val="0070C0"/>
                  </a:solidFill>
                </a:rPr>
                <a:t>2</a:t>
              </a:r>
              <a:endParaRPr lang="en-US" dirty="0">
                <a:solidFill>
                  <a:srgbClr val="0070C0"/>
                </a:solidFill>
              </a:endParaRPr>
            </a:p>
          </p:txBody>
        </p:sp>
        <p:sp>
          <p:nvSpPr>
            <p:cNvPr id="100" name="TextBox 99">
              <a:extLst>
                <a:ext uri="{FF2B5EF4-FFF2-40B4-BE49-F238E27FC236}">
                  <a16:creationId xmlns:a16="http://schemas.microsoft.com/office/drawing/2014/main" id="{126B6F0B-6865-4F23-AE84-97C46D8B0FFF}"/>
                </a:ext>
              </a:extLst>
            </p:cNvPr>
            <p:cNvSpPr txBox="1"/>
            <p:nvPr/>
          </p:nvSpPr>
          <p:spPr>
            <a:xfrm>
              <a:off x="2985098" y="1846337"/>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y</a:t>
              </a:r>
              <a:r>
                <a:rPr lang="en-US" baseline="-25000" dirty="0">
                  <a:solidFill>
                    <a:srgbClr val="0070C0"/>
                  </a:solidFill>
                </a:rPr>
                <a:t>2</a:t>
              </a:r>
              <a:endParaRPr lang="en-US" dirty="0">
                <a:solidFill>
                  <a:srgbClr val="0070C0"/>
                </a:solidFill>
              </a:endParaRPr>
            </a:p>
          </p:txBody>
        </p:sp>
        <p:sp>
          <p:nvSpPr>
            <p:cNvPr id="101" name="TextBox 100">
              <a:extLst>
                <a:ext uri="{FF2B5EF4-FFF2-40B4-BE49-F238E27FC236}">
                  <a16:creationId xmlns:a16="http://schemas.microsoft.com/office/drawing/2014/main" id="{EC424839-6D87-41F8-BA2A-ADDAE2F290B3}"/>
                </a:ext>
              </a:extLst>
            </p:cNvPr>
            <p:cNvSpPr txBox="1"/>
            <p:nvPr/>
          </p:nvSpPr>
          <p:spPr>
            <a:xfrm>
              <a:off x="2013372" y="2544022"/>
              <a:ext cx="287258" cy="369332"/>
            </a:xfrm>
            <a:prstGeom prst="rect">
              <a:avLst/>
            </a:prstGeom>
            <a:noFill/>
            <a:ln>
              <a:noFill/>
            </a:ln>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z</a:t>
              </a:r>
              <a:endParaRPr lang="en-US" dirty="0">
                <a:solidFill>
                  <a:srgbClr val="00B050"/>
                </a:solidFill>
              </a:endParaRPr>
            </a:p>
          </p:txBody>
        </p:sp>
        <p:sp>
          <p:nvSpPr>
            <p:cNvPr id="8" name="TextBox 7">
              <a:extLst>
                <a:ext uri="{FF2B5EF4-FFF2-40B4-BE49-F238E27FC236}">
                  <a16:creationId xmlns:a16="http://schemas.microsoft.com/office/drawing/2014/main" id="{90E695B6-744F-4039-B639-F8FD0359CFB6}"/>
                </a:ext>
              </a:extLst>
            </p:cNvPr>
            <p:cNvSpPr txBox="1"/>
            <p:nvPr/>
          </p:nvSpPr>
          <p:spPr>
            <a:xfrm>
              <a:off x="7662644" y="4509565"/>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1</a:t>
              </a:r>
              <a:r>
                <a:rPr lang="en-US" baseline="30000" dirty="0">
                  <a:solidFill>
                    <a:srgbClr val="FF0000"/>
                  </a:solidFill>
                </a:rPr>
                <a:t>rec1</a:t>
              </a:r>
            </a:p>
          </p:txBody>
        </p:sp>
        <p:sp>
          <p:nvSpPr>
            <p:cNvPr id="102" name="TextBox 101">
              <a:extLst>
                <a:ext uri="{FF2B5EF4-FFF2-40B4-BE49-F238E27FC236}">
                  <a16:creationId xmlns:a16="http://schemas.microsoft.com/office/drawing/2014/main" id="{EBF9FDB6-E96A-45DF-9DC0-E19344BB8C4A}"/>
                </a:ext>
              </a:extLst>
            </p:cNvPr>
            <p:cNvSpPr txBox="1"/>
            <p:nvPr/>
          </p:nvSpPr>
          <p:spPr>
            <a:xfrm>
              <a:off x="5633904" y="452774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1</a:t>
              </a:r>
              <a:r>
                <a:rPr lang="en-US" baseline="30000" dirty="0">
                  <a:solidFill>
                    <a:srgbClr val="0070C0"/>
                  </a:solidFill>
                </a:rPr>
                <a:t>rec2</a:t>
              </a:r>
            </a:p>
          </p:txBody>
        </p:sp>
        <p:sp>
          <p:nvSpPr>
            <p:cNvPr id="104" name="TextBox 103">
              <a:extLst>
                <a:ext uri="{FF2B5EF4-FFF2-40B4-BE49-F238E27FC236}">
                  <a16:creationId xmlns:a16="http://schemas.microsoft.com/office/drawing/2014/main" id="{B331C36B-1508-42A0-9DC9-9A81D29605B1}"/>
                </a:ext>
              </a:extLst>
            </p:cNvPr>
            <p:cNvSpPr txBox="1"/>
            <p:nvPr/>
          </p:nvSpPr>
          <p:spPr>
            <a:xfrm>
              <a:off x="4595066" y="1475543"/>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2</a:t>
              </a:r>
              <a:r>
                <a:rPr lang="en-US" baseline="30000" dirty="0">
                  <a:solidFill>
                    <a:srgbClr val="FF0000"/>
                  </a:solidFill>
                </a:rPr>
                <a:t>rec1</a:t>
              </a:r>
            </a:p>
          </p:txBody>
        </p:sp>
        <p:sp>
          <p:nvSpPr>
            <p:cNvPr id="105" name="TextBox 104">
              <a:extLst>
                <a:ext uri="{FF2B5EF4-FFF2-40B4-BE49-F238E27FC236}">
                  <a16:creationId xmlns:a16="http://schemas.microsoft.com/office/drawing/2014/main" id="{F9790646-1ADB-420D-B9B3-AC4082A848AE}"/>
                </a:ext>
              </a:extLst>
            </p:cNvPr>
            <p:cNvSpPr txBox="1"/>
            <p:nvPr/>
          </p:nvSpPr>
          <p:spPr>
            <a:xfrm>
              <a:off x="4604853" y="3037295"/>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2</a:t>
              </a:r>
              <a:r>
                <a:rPr lang="en-US" baseline="30000" dirty="0">
                  <a:solidFill>
                    <a:srgbClr val="0070C0"/>
                  </a:solidFill>
                </a:rPr>
                <a:t>rec2</a:t>
              </a:r>
            </a:p>
          </p:txBody>
        </p:sp>
        <p:cxnSp>
          <p:nvCxnSpPr>
            <p:cNvPr id="107" name="Straight Connector 106">
              <a:extLst>
                <a:ext uri="{FF2B5EF4-FFF2-40B4-BE49-F238E27FC236}">
                  <a16:creationId xmlns:a16="http://schemas.microsoft.com/office/drawing/2014/main" id="{9A60716D-ED34-413B-B955-EFC429AA5E53}"/>
                </a:ext>
              </a:extLst>
            </p:cNvPr>
            <p:cNvCxnSpPr>
              <a:cxnSpLocks/>
            </p:cNvCxnSpPr>
            <p:nvPr/>
          </p:nvCxnSpPr>
          <p:spPr>
            <a:xfrm>
              <a:off x="-19562" y="1980435"/>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784D4BA2-1F8E-42AB-965E-340234848C75}"/>
                </a:ext>
              </a:extLst>
            </p:cNvPr>
            <p:cNvSpPr/>
            <p:nvPr/>
          </p:nvSpPr>
          <p:spPr>
            <a:xfrm>
              <a:off x="5441556" y="4324251"/>
              <a:ext cx="140619" cy="135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1256228-ADC1-4DE8-9882-6837DF346F70}"/>
                </a:ext>
              </a:extLst>
            </p:cNvPr>
            <p:cNvSpPr/>
            <p:nvPr/>
          </p:nvSpPr>
          <p:spPr>
            <a:xfrm>
              <a:off x="8588829" y="1171385"/>
              <a:ext cx="140619" cy="1354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20A3EB0C-FE0E-4722-8FBC-E48C2E64FA7D}"/>
                </a:ext>
              </a:extLst>
            </p:cNvPr>
            <p:cNvCxnSpPr/>
            <p:nvPr/>
          </p:nvCxnSpPr>
          <p:spPr>
            <a:xfrm>
              <a:off x="7896138" y="1152787"/>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B2E748A-7FBD-43D1-9525-46E50E219235}"/>
                </a:ext>
              </a:extLst>
            </p:cNvPr>
            <p:cNvCxnSpPr/>
            <p:nvPr/>
          </p:nvCxnSpPr>
          <p:spPr>
            <a:xfrm>
              <a:off x="3727348" y="1970713"/>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C672E77-7CC5-4053-B01B-EDBC09F079A7}"/>
                </a:ext>
              </a:extLst>
            </p:cNvPr>
            <p:cNvCxnSpPr/>
            <p:nvPr/>
          </p:nvCxnSpPr>
          <p:spPr>
            <a:xfrm>
              <a:off x="5874389" y="1136009"/>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4B9C32F-FC0A-4CF1-9270-80B5CFD2B304}"/>
                </a:ext>
              </a:extLst>
            </p:cNvPr>
            <p:cNvCxnSpPr/>
            <p:nvPr/>
          </p:nvCxnSpPr>
          <p:spPr>
            <a:xfrm>
              <a:off x="3727348" y="4109908"/>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D8EC62-DE27-45A6-9A54-E2706D1E23D5}"/>
                </a:ext>
              </a:extLst>
            </p:cNvPr>
            <p:cNvCxnSpPr/>
            <p:nvPr/>
          </p:nvCxnSpPr>
          <p:spPr>
            <a:xfrm flipH="1">
              <a:off x="5857581" y="1970713"/>
              <a:ext cx="2905419" cy="24789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C98AC8-9736-4FE0-9A91-676238B64F7E}"/>
                </a:ext>
              </a:extLst>
            </p:cNvPr>
            <p:cNvCxnSpPr/>
            <p:nvPr/>
          </p:nvCxnSpPr>
          <p:spPr>
            <a:xfrm flipH="1" flipV="1">
              <a:off x="8763000" y="1152787"/>
              <a:ext cx="10670" cy="817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134B854-D153-4CD6-9BA7-2F5F63ABC139}"/>
                </a:ext>
              </a:extLst>
            </p:cNvPr>
            <p:cNvCxnSpPr>
              <a:cxnSpLocks/>
            </p:cNvCxnSpPr>
            <p:nvPr/>
          </p:nvCxnSpPr>
          <p:spPr>
            <a:xfrm flipV="1">
              <a:off x="5419468" y="4109908"/>
              <a:ext cx="8049" cy="362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E23132-408F-4FBA-844B-604A51467C87}"/>
                </a:ext>
              </a:extLst>
            </p:cNvPr>
            <p:cNvCxnSpPr/>
            <p:nvPr/>
          </p:nvCxnSpPr>
          <p:spPr>
            <a:xfrm flipV="1">
              <a:off x="5410200" y="1142863"/>
              <a:ext cx="2485938" cy="29754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6B12A79-9566-4071-BBAB-47EF74EF7096}"/>
                </a:ext>
              </a:extLst>
            </p:cNvPr>
            <p:cNvCxnSpPr/>
            <p:nvPr/>
          </p:nvCxnSpPr>
          <p:spPr>
            <a:xfrm>
              <a:off x="3726809" y="5235429"/>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E731C36-9029-4AE8-B4F9-98C57D23A358}"/>
                </a:ext>
              </a:extLst>
            </p:cNvPr>
            <p:cNvCxnSpPr/>
            <p:nvPr/>
          </p:nvCxnSpPr>
          <p:spPr>
            <a:xfrm>
              <a:off x="7157906" y="1144398"/>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43F4ED4-358C-4CD7-881D-785138B71F7F}"/>
                </a:ext>
              </a:extLst>
            </p:cNvPr>
            <p:cNvCxnSpPr/>
            <p:nvPr/>
          </p:nvCxnSpPr>
          <p:spPr>
            <a:xfrm>
              <a:off x="3735198" y="6082718"/>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7B068D5-6610-4AD9-A004-A5CD61AC6199}"/>
                </a:ext>
              </a:extLst>
            </p:cNvPr>
            <p:cNvCxnSpPr/>
            <p:nvPr/>
          </p:nvCxnSpPr>
          <p:spPr>
            <a:xfrm>
              <a:off x="8585434" y="1129018"/>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DF3FEA-F83C-4F58-94CF-5DC35CADC734}"/>
                </a:ext>
              </a:extLst>
            </p:cNvPr>
            <p:cNvCxnSpPr/>
            <p:nvPr/>
          </p:nvCxnSpPr>
          <p:spPr>
            <a:xfrm>
              <a:off x="7157906" y="1970713"/>
              <a:ext cx="1430923" cy="25250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D71251A-0B0D-4B95-9044-E6C63D8A3D19}"/>
                </a:ext>
              </a:extLst>
            </p:cNvPr>
            <p:cNvCxnSpPr/>
            <p:nvPr/>
          </p:nvCxnSpPr>
          <p:spPr>
            <a:xfrm flipH="1" flipV="1">
              <a:off x="7145321" y="1162574"/>
              <a:ext cx="10670" cy="817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F7015E8-D3AA-4A2A-9138-D6CE2A632F57}"/>
                </a:ext>
              </a:extLst>
            </p:cNvPr>
            <p:cNvCxnSpPr/>
            <p:nvPr/>
          </p:nvCxnSpPr>
          <p:spPr>
            <a:xfrm>
              <a:off x="4556620" y="1136009"/>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30E48B5-9A5D-4465-BBA5-37E93C807D54}"/>
                </a:ext>
              </a:extLst>
            </p:cNvPr>
            <p:cNvCxnSpPr/>
            <p:nvPr/>
          </p:nvCxnSpPr>
          <p:spPr>
            <a:xfrm>
              <a:off x="3735737" y="2650222"/>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873040-0357-4537-B409-2BAB73941A14}"/>
                </a:ext>
              </a:extLst>
            </p:cNvPr>
            <p:cNvCxnSpPr/>
            <p:nvPr/>
          </p:nvCxnSpPr>
          <p:spPr>
            <a:xfrm flipH="1" flipV="1">
              <a:off x="5410200" y="1160905"/>
              <a:ext cx="2485938" cy="14790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24EA596-B0B2-483B-A5C8-D7526152D268}"/>
                </a:ext>
              </a:extLst>
            </p:cNvPr>
            <p:cNvCxnSpPr/>
            <p:nvPr/>
          </p:nvCxnSpPr>
          <p:spPr>
            <a:xfrm flipV="1">
              <a:off x="7926198" y="2596541"/>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800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4A50F-1514-B8D0-A267-145A1348834C}"/>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42556E11-7CEC-8E83-E4DC-A8C9FA8D9307}"/>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9FBF1674-2915-D3D9-B3F1-B4EEE5D35067}"/>
              </a:ext>
            </a:extLst>
          </p:cNvPr>
          <p:cNvSpPr>
            <a:spLocks noGrp="1"/>
          </p:cNvSpPr>
          <p:nvPr>
            <p:ph type="sldNum" sz="quarter" idx="12"/>
          </p:nvPr>
        </p:nvSpPr>
        <p:spPr/>
        <p:txBody>
          <a:bodyPr/>
          <a:lstStyle/>
          <a:p>
            <a:fld id="{93AECF0D-CD55-494B-932A-64BB14639227}" type="slidenum">
              <a:rPr lang="en-US" smtClean="0"/>
              <a:t>5</a:t>
            </a:fld>
            <a:endParaRPr lang="en-US"/>
          </a:p>
        </p:txBody>
      </p:sp>
      <p:pic>
        <p:nvPicPr>
          <p:cNvPr id="6" name="Picture 5">
            <a:hlinkClick r:id="rId2"/>
            <a:extLst>
              <a:ext uri="{FF2B5EF4-FFF2-40B4-BE49-F238E27FC236}">
                <a16:creationId xmlns:a16="http://schemas.microsoft.com/office/drawing/2014/main" id="{1E6D589B-E5FD-C6FD-D9E8-2E67701E3979}"/>
              </a:ext>
            </a:extLst>
          </p:cNvPr>
          <p:cNvPicPr>
            <a:picLocks noChangeAspect="1"/>
          </p:cNvPicPr>
          <p:nvPr/>
        </p:nvPicPr>
        <p:blipFill>
          <a:blip r:embed="rId3"/>
          <a:stretch>
            <a:fillRect/>
          </a:stretch>
        </p:blipFill>
        <p:spPr>
          <a:xfrm>
            <a:off x="5125673" y="3692122"/>
            <a:ext cx="3843646" cy="2682544"/>
          </a:xfrm>
          <a:prstGeom prst="rect">
            <a:avLst/>
          </a:prstGeom>
        </p:spPr>
      </p:pic>
      <p:pic>
        <p:nvPicPr>
          <p:cNvPr id="9" name="Picture 8">
            <a:hlinkClick r:id="rId2"/>
            <a:extLst>
              <a:ext uri="{FF2B5EF4-FFF2-40B4-BE49-F238E27FC236}">
                <a16:creationId xmlns:a16="http://schemas.microsoft.com/office/drawing/2014/main" id="{FC8F712A-90D3-DA03-0CDB-0C65B6EB85A9}"/>
              </a:ext>
            </a:extLst>
          </p:cNvPr>
          <p:cNvPicPr>
            <a:picLocks noChangeAspect="1"/>
          </p:cNvPicPr>
          <p:nvPr/>
        </p:nvPicPr>
        <p:blipFill>
          <a:blip r:embed="rId4"/>
          <a:stretch>
            <a:fillRect/>
          </a:stretch>
        </p:blipFill>
        <p:spPr>
          <a:xfrm>
            <a:off x="628650" y="988119"/>
            <a:ext cx="3220848" cy="3714022"/>
          </a:xfrm>
          <a:prstGeom prst="rect">
            <a:avLst/>
          </a:prstGeom>
        </p:spPr>
      </p:pic>
      <p:sp>
        <p:nvSpPr>
          <p:cNvPr id="10" name="TextBox 9">
            <a:extLst>
              <a:ext uri="{FF2B5EF4-FFF2-40B4-BE49-F238E27FC236}">
                <a16:creationId xmlns:a16="http://schemas.microsoft.com/office/drawing/2014/main" id="{AC4829C5-4CE9-414E-56D8-235476102B39}"/>
              </a:ext>
            </a:extLst>
          </p:cNvPr>
          <p:cNvSpPr txBox="1"/>
          <p:nvPr/>
        </p:nvSpPr>
        <p:spPr>
          <a:xfrm>
            <a:off x="532963" y="4690151"/>
            <a:ext cx="4013026" cy="1477328"/>
          </a:xfrm>
          <a:prstGeom prst="rect">
            <a:avLst/>
          </a:prstGeom>
          <a:noFill/>
        </p:spPr>
        <p:txBody>
          <a:bodyPr wrap="square" rtlCol="0">
            <a:spAutoFit/>
          </a:bodyPr>
          <a:lstStyle/>
          <a:p>
            <a:r>
              <a:rPr lang="en-US" dirty="0">
                <a:effectLst/>
                <a:latin typeface="Times New Roman" panose="02020603050405020304" pitchFamily="18" charset="0"/>
              </a:rPr>
              <a:t>"NB" to represent "negative big“, "NM“- "negative medium“, “NS“- “negative small“, "ZE" to represent "zero“, "PS" to represent "positive small“, "PM“-"positive medium“, "PB" </a:t>
            </a:r>
            <a:r>
              <a:rPr lang="en-US" dirty="0">
                <a:latin typeface="Times New Roman" panose="02020603050405020304" pitchFamily="18" charset="0"/>
              </a:rPr>
              <a:t>-</a:t>
            </a:r>
            <a:r>
              <a:rPr lang="en-US" dirty="0">
                <a:effectLst/>
                <a:latin typeface="Times New Roman" panose="02020603050405020304" pitchFamily="18" charset="0"/>
              </a:rPr>
              <a:t>" positive big"</a:t>
            </a:r>
            <a:endParaRPr lang="en-US" dirty="0"/>
          </a:p>
        </p:txBody>
      </p:sp>
      <p:cxnSp>
        <p:nvCxnSpPr>
          <p:cNvPr id="12" name="Straight Arrow Connector 11">
            <a:extLst>
              <a:ext uri="{FF2B5EF4-FFF2-40B4-BE49-F238E27FC236}">
                <a16:creationId xmlns:a16="http://schemas.microsoft.com/office/drawing/2014/main" id="{3416FD50-2163-C1ED-DFD7-1A26607B8EEF}"/>
              </a:ext>
            </a:extLst>
          </p:cNvPr>
          <p:cNvCxnSpPr>
            <a:cxnSpLocks/>
          </p:cNvCxnSpPr>
          <p:nvPr/>
        </p:nvCxnSpPr>
        <p:spPr>
          <a:xfrm flipV="1">
            <a:off x="5908121" y="4295164"/>
            <a:ext cx="2187255" cy="14512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0D727A-15B2-90DA-5570-35DE4CB4057F}"/>
              </a:ext>
            </a:extLst>
          </p:cNvPr>
          <p:cNvCxnSpPr>
            <a:cxnSpLocks/>
          </p:cNvCxnSpPr>
          <p:nvPr/>
        </p:nvCxnSpPr>
        <p:spPr>
          <a:xfrm flipV="1">
            <a:off x="6778305" y="4894220"/>
            <a:ext cx="2132291" cy="14072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D9ECA7-E94F-13F6-D4A7-9955BF4E32B3}"/>
              </a:ext>
            </a:extLst>
          </p:cNvPr>
          <p:cNvCxnSpPr/>
          <p:nvPr/>
        </p:nvCxnSpPr>
        <p:spPr>
          <a:xfrm flipV="1">
            <a:off x="5889072" y="4295164"/>
            <a:ext cx="2626278" cy="172813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9FB6DC4-07F6-E67D-E351-6556E1976567}"/>
              </a:ext>
            </a:extLst>
          </p:cNvPr>
          <p:cNvCxnSpPr/>
          <p:nvPr/>
        </p:nvCxnSpPr>
        <p:spPr>
          <a:xfrm flipV="1">
            <a:off x="6326698" y="4606955"/>
            <a:ext cx="2626278" cy="172813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143DE5-BD1E-1914-0808-9F39470240BE}"/>
              </a:ext>
            </a:extLst>
          </p:cNvPr>
          <p:cNvCxnSpPr/>
          <p:nvPr/>
        </p:nvCxnSpPr>
        <p:spPr>
          <a:xfrm flipV="1">
            <a:off x="5889072" y="4295164"/>
            <a:ext cx="3080247" cy="205899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CF6A671-9644-AAED-E8FF-28AEEBE7ECB5}"/>
              </a:ext>
            </a:extLst>
          </p:cNvPr>
          <p:cNvSpPr txBox="1">
            <a:spLocks/>
          </p:cNvSpPr>
          <p:nvPr/>
        </p:nvSpPr>
        <p:spPr>
          <a:xfrm>
            <a:off x="628650" y="365127"/>
            <a:ext cx="7886700" cy="7338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hlinkClick r:id="rId5"/>
              </a:rPr>
              <a:t>Inverted pendulum</a:t>
            </a:r>
            <a:r>
              <a:rPr lang="en-US" sz="3600" dirty="0"/>
              <a:t> – IF THEN rules</a:t>
            </a:r>
          </a:p>
        </p:txBody>
      </p:sp>
      <p:pic>
        <p:nvPicPr>
          <p:cNvPr id="7" name="Picture 6">
            <a:extLst>
              <a:ext uri="{FF2B5EF4-FFF2-40B4-BE49-F238E27FC236}">
                <a16:creationId xmlns:a16="http://schemas.microsoft.com/office/drawing/2014/main" id="{0491E125-EB11-DC67-53E6-285C7FAF341C}"/>
              </a:ext>
            </a:extLst>
          </p:cNvPr>
          <p:cNvPicPr>
            <a:picLocks noChangeAspect="1"/>
          </p:cNvPicPr>
          <p:nvPr/>
        </p:nvPicPr>
        <p:blipFill>
          <a:blip r:embed="rId6"/>
          <a:stretch>
            <a:fillRect/>
          </a:stretch>
        </p:blipFill>
        <p:spPr>
          <a:xfrm>
            <a:off x="6231690" y="1006456"/>
            <a:ext cx="2678906" cy="21145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C6FFB2-3ABF-1C5C-3F90-1675BC426E86}"/>
                  </a:ext>
                </a:extLst>
              </p:cNvPr>
              <p:cNvSpPr txBox="1"/>
              <p:nvPr/>
            </p:nvSpPr>
            <p:spPr>
              <a:xfrm>
                <a:off x="7394844" y="1079839"/>
                <a:ext cx="352597" cy="350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sym typeface="Symbol" panose="05050102010706020507" pitchFamily="18" charset="2"/>
                            </a:rPr>
                          </m:ctrlPr>
                        </m:accPr>
                        <m:e>
                          <m:r>
                            <a:rPr lang="en-US" sz="1600" i="1" smtClean="0">
                              <a:latin typeface="Cambria Math" panose="02040503050406030204" pitchFamily="18" charset="0"/>
                              <a:ea typeface="Cambria Math" panose="02040503050406030204" pitchFamily="18" charset="0"/>
                              <a:sym typeface="Symbol" panose="05050102010706020507" pitchFamily="18" charset="2"/>
                            </a:rPr>
                            <m:t>𝜃</m:t>
                          </m:r>
                        </m:e>
                      </m:acc>
                    </m:oMath>
                  </m:oMathPara>
                </a14:m>
                <a:endParaRPr lang="en-US" sz="1600" dirty="0"/>
              </a:p>
            </p:txBody>
          </p:sp>
        </mc:Choice>
        <mc:Fallback xmlns="">
          <p:sp>
            <p:nvSpPr>
              <p:cNvPr id="11" name="TextBox 10">
                <a:extLst>
                  <a:ext uri="{FF2B5EF4-FFF2-40B4-BE49-F238E27FC236}">
                    <a16:creationId xmlns:a16="http://schemas.microsoft.com/office/drawing/2014/main" id="{7DC6FFB2-3ABF-1C5C-3F90-1675BC426E86}"/>
                  </a:ext>
                </a:extLst>
              </p:cNvPr>
              <p:cNvSpPr txBox="1">
                <a:spLocks noRot="1" noChangeAspect="1" noMove="1" noResize="1" noEditPoints="1" noAdjustHandles="1" noChangeArrowheads="1" noChangeShapeType="1" noTextEdit="1"/>
              </p:cNvSpPr>
              <p:nvPr/>
            </p:nvSpPr>
            <p:spPr>
              <a:xfrm>
                <a:off x="7394844" y="1079839"/>
                <a:ext cx="352597" cy="350032"/>
              </a:xfrm>
              <a:prstGeom prst="rect">
                <a:avLst/>
              </a:prstGeom>
              <a:blipFill>
                <a:blip r:embed="rId7"/>
                <a:stretch>
                  <a:fillRect r="-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68559F5-3480-4E06-A190-421DD83C0AC2}"/>
                  </a:ext>
                </a:extLst>
              </p:cNvPr>
              <p:cNvSpPr txBox="1"/>
              <p:nvPr/>
            </p:nvSpPr>
            <p:spPr>
              <a:xfrm>
                <a:off x="7952840" y="1042846"/>
                <a:ext cx="1191160" cy="659155"/>
              </a:xfrm>
              <a:prstGeom prst="rect">
                <a:avLst/>
              </a:prstGeom>
              <a:noFill/>
            </p:spPr>
            <p:txBody>
              <a:bodyPr wrap="none" rtlCol="0">
                <a:spAutoFit/>
              </a:bodyPr>
              <a:lstStyle/>
              <a:p>
                <a:r>
                  <a:rPr lang="en-US" dirty="0">
                    <a:sym typeface="Symbol" panose="05050102010706020507" pitchFamily="18" charset="2"/>
                  </a:rPr>
                  <a:t> angle</a:t>
                </a:r>
              </a:p>
              <a:p>
                <a14:m>
                  <m:oMath xmlns:m="http://schemas.openxmlformats.org/officeDocument/2006/math">
                    <m:acc>
                      <m:accPr>
                        <m:chr m:val="̇"/>
                        <m:ctrlPr>
                          <a:rPr lang="en-US" i="1" smtClean="0">
                            <a:latin typeface="Cambria Math" panose="02040503050406030204" pitchFamily="18" charset="0"/>
                            <a:sym typeface="Symbol" panose="05050102010706020507" pitchFamily="18" charset="2"/>
                          </a:rPr>
                        </m:ctrlPr>
                      </m:accPr>
                      <m:e>
                        <m:r>
                          <a:rPr lang="en-US" i="1" smtClean="0">
                            <a:latin typeface="Cambria Math" panose="02040503050406030204" pitchFamily="18" charset="0"/>
                            <a:ea typeface="Cambria Math" panose="02040503050406030204" pitchFamily="18" charset="0"/>
                            <a:sym typeface="Symbol" panose="05050102010706020507" pitchFamily="18" charset="2"/>
                          </a:rPr>
                          <m:t>𝜃</m:t>
                        </m:r>
                      </m:e>
                    </m:acc>
                  </m:oMath>
                </a14:m>
                <a:r>
                  <a:rPr lang="en-US" sz="1600" dirty="0">
                    <a:sym typeface="Symbol" panose="05050102010706020507" pitchFamily="18" charset="2"/>
                  </a:rPr>
                  <a:t> derivative</a:t>
                </a:r>
              </a:p>
            </p:txBody>
          </p:sp>
        </mc:Choice>
        <mc:Fallback xmlns="">
          <p:sp>
            <p:nvSpPr>
              <p:cNvPr id="14" name="TextBox 13">
                <a:extLst>
                  <a:ext uri="{FF2B5EF4-FFF2-40B4-BE49-F238E27FC236}">
                    <a16:creationId xmlns:a16="http://schemas.microsoft.com/office/drawing/2014/main" id="{268559F5-3480-4E06-A190-421DD83C0AC2}"/>
                  </a:ext>
                </a:extLst>
              </p:cNvPr>
              <p:cNvSpPr txBox="1">
                <a:spLocks noRot="1" noChangeAspect="1" noMove="1" noResize="1" noEditPoints="1" noAdjustHandles="1" noChangeArrowheads="1" noChangeShapeType="1" noTextEdit="1"/>
              </p:cNvSpPr>
              <p:nvPr/>
            </p:nvSpPr>
            <p:spPr>
              <a:xfrm>
                <a:off x="7952840" y="1042846"/>
                <a:ext cx="1191160" cy="659155"/>
              </a:xfrm>
              <a:prstGeom prst="rect">
                <a:avLst/>
              </a:prstGeom>
              <a:blipFill>
                <a:blip r:embed="rId8"/>
                <a:stretch>
                  <a:fillRect l="-4615" t="-6481" r="-2051"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3D926C5-271D-98C5-185E-A5BD602DB9BF}"/>
                  </a:ext>
                </a:extLst>
              </p:cNvPr>
              <p:cNvSpPr txBox="1"/>
              <p:nvPr/>
            </p:nvSpPr>
            <p:spPr>
              <a:xfrm>
                <a:off x="5548765" y="3904318"/>
                <a:ext cx="352597" cy="350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sym typeface="Symbol" panose="05050102010706020507" pitchFamily="18" charset="2"/>
                            </a:rPr>
                          </m:ctrlPr>
                        </m:accPr>
                        <m:e>
                          <m:r>
                            <a:rPr lang="en-US" sz="1600" i="1" smtClean="0">
                              <a:latin typeface="Cambria Math" panose="02040503050406030204" pitchFamily="18" charset="0"/>
                              <a:ea typeface="Cambria Math" panose="02040503050406030204" pitchFamily="18" charset="0"/>
                              <a:sym typeface="Symbol" panose="05050102010706020507" pitchFamily="18" charset="2"/>
                            </a:rPr>
                            <m:t>𝜃</m:t>
                          </m:r>
                        </m:e>
                      </m:acc>
                    </m:oMath>
                  </m:oMathPara>
                </a14:m>
                <a:endParaRPr lang="en-US" sz="1600" dirty="0"/>
              </a:p>
            </p:txBody>
          </p:sp>
        </mc:Choice>
        <mc:Fallback xmlns="">
          <p:sp>
            <p:nvSpPr>
              <p:cNvPr id="16" name="TextBox 15">
                <a:extLst>
                  <a:ext uri="{FF2B5EF4-FFF2-40B4-BE49-F238E27FC236}">
                    <a16:creationId xmlns:a16="http://schemas.microsoft.com/office/drawing/2014/main" id="{33D926C5-271D-98C5-185E-A5BD602DB9BF}"/>
                  </a:ext>
                </a:extLst>
              </p:cNvPr>
              <p:cNvSpPr txBox="1">
                <a:spLocks noRot="1" noChangeAspect="1" noMove="1" noResize="1" noEditPoints="1" noAdjustHandles="1" noChangeArrowheads="1" noChangeShapeType="1" noTextEdit="1"/>
              </p:cNvSpPr>
              <p:nvPr/>
            </p:nvSpPr>
            <p:spPr>
              <a:xfrm>
                <a:off x="5548765" y="3904318"/>
                <a:ext cx="352597" cy="350032"/>
              </a:xfrm>
              <a:prstGeom prst="rect">
                <a:avLst/>
              </a:prstGeom>
              <a:blipFill>
                <a:blip r:embed="rId9"/>
                <a:stretch>
                  <a:fillRect r="-5172"/>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77895BB-11D7-C63D-915D-989B1E7C011E}"/>
              </a:ext>
            </a:extLst>
          </p:cNvPr>
          <p:cNvSpPr txBox="1"/>
          <p:nvPr/>
        </p:nvSpPr>
        <p:spPr>
          <a:xfrm>
            <a:off x="5201578" y="4000051"/>
            <a:ext cx="292068" cy="338554"/>
          </a:xfrm>
          <a:prstGeom prst="rect">
            <a:avLst/>
          </a:prstGeom>
          <a:noFill/>
        </p:spPr>
        <p:txBody>
          <a:bodyPr wrap="none" rtlCol="0">
            <a:spAutoFit/>
          </a:bodyPr>
          <a:lstStyle/>
          <a:p>
            <a:r>
              <a:rPr lang="en-US" sz="1600" dirty="0">
                <a:sym typeface="Symbol" panose="05050102010706020507" pitchFamily="18" charset="2"/>
              </a:rPr>
              <a:t></a:t>
            </a:r>
            <a:endParaRPr lang="en-US" sz="1600" dirty="0"/>
          </a:p>
        </p:txBody>
      </p:sp>
      <p:sp>
        <p:nvSpPr>
          <p:cNvPr id="18" name="TextBox 17">
            <a:extLst>
              <a:ext uri="{FF2B5EF4-FFF2-40B4-BE49-F238E27FC236}">
                <a16:creationId xmlns:a16="http://schemas.microsoft.com/office/drawing/2014/main" id="{9143C315-E532-BC55-CB39-3D29FE36D29A}"/>
              </a:ext>
            </a:extLst>
          </p:cNvPr>
          <p:cNvSpPr txBox="1"/>
          <p:nvPr/>
        </p:nvSpPr>
        <p:spPr>
          <a:xfrm>
            <a:off x="4054897" y="1139773"/>
            <a:ext cx="2262351" cy="2308324"/>
          </a:xfrm>
          <a:prstGeom prst="rect">
            <a:avLst/>
          </a:prstGeom>
          <a:noFill/>
        </p:spPr>
        <p:txBody>
          <a:bodyPr wrap="none" rtlCol="0">
            <a:spAutoFit/>
          </a:bodyPr>
          <a:lstStyle/>
          <a:p>
            <a:r>
              <a:rPr lang="en-US" dirty="0"/>
              <a:t>IF angle “NM” AND </a:t>
            </a:r>
          </a:p>
          <a:p>
            <a:r>
              <a:rPr lang="en-US" dirty="0"/>
              <a:t>derivative “PB” </a:t>
            </a:r>
          </a:p>
          <a:p>
            <a:r>
              <a:rPr lang="en-US" dirty="0"/>
              <a:t>THEN force “PM”</a:t>
            </a:r>
          </a:p>
          <a:p>
            <a:endParaRPr lang="en-US" dirty="0"/>
          </a:p>
          <a:p>
            <a:r>
              <a:rPr lang="en-US" dirty="0"/>
              <a:t>Procedural instruction</a:t>
            </a:r>
          </a:p>
          <a:p>
            <a:r>
              <a:rPr lang="en-US" dirty="0"/>
              <a:t>Consider as logic rule</a:t>
            </a:r>
          </a:p>
          <a:p>
            <a:r>
              <a:rPr lang="en-US" dirty="0"/>
              <a:t>IF-THEN ?implication?</a:t>
            </a:r>
          </a:p>
          <a:p>
            <a:r>
              <a:rPr lang="en-US" dirty="0"/>
              <a:t>AND ?conjunction?</a:t>
            </a:r>
          </a:p>
        </p:txBody>
      </p:sp>
    </p:spTree>
    <p:extLst>
      <p:ext uri="{BB962C8B-B14F-4D97-AF65-F5344CB8AC3E}">
        <p14:creationId xmlns:p14="http://schemas.microsoft.com/office/powerpoint/2010/main" val="2858761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F614FD-5FDF-4D59-BDFC-6A56A16F3561}"/>
              </a:ext>
            </a:extLst>
          </p:cNvPr>
          <p:cNvPicPr>
            <a:picLocks noChangeAspect="1"/>
          </p:cNvPicPr>
          <p:nvPr/>
        </p:nvPicPr>
        <p:blipFill>
          <a:blip r:embed="rId2"/>
          <a:stretch>
            <a:fillRect/>
          </a:stretch>
        </p:blipFill>
        <p:spPr>
          <a:xfrm>
            <a:off x="14287" y="595312"/>
            <a:ext cx="9115425" cy="5667375"/>
          </a:xfrm>
          <a:prstGeom prst="rect">
            <a:avLst/>
          </a:prstGeom>
          <a:ln>
            <a:noFill/>
          </a:ln>
        </p:spPr>
      </p:pic>
      <p:sp>
        <p:nvSpPr>
          <p:cNvPr id="2" name="Date Placeholder 1">
            <a:extLst>
              <a:ext uri="{FF2B5EF4-FFF2-40B4-BE49-F238E27FC236}">
                <a16:creationId xmlns:a16="http://schemas.microsoft.com/office/drawing/2014/main" id="{509C709C-139A-4193-848C-CF2A628C1599}"/>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C5EB6789-8F54-446E-B469-E4A9943B53B5}"/>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8855AC99-11FD-4AF8-B19B-E393168C9B3A}"/>
              </a:ext>
            </a:extLst>
          </p:cNvPr>
          <p:cNvSpPr>
            <a:spLocks noGrp="1"/>
          </p:cNvSpPr>
          <p:nvPr>
            <p:ph type="sldNum" sz="quarter" idx="12"/>
          </p:nvPr>
        </p:nvSpPr>
        <p:spPr/>
        <p:txBody>
          <a:bodyPr/>
          <a:lstStyle/>
          <a:p>
            <a:fld id="{93AECF0D-CD55-494B-932A-64BB14639227}" type="slidenum">
              <a:rPr lang="en-US" smtClean="0"/>
              <a:t>50</a:t>
            </a:fld>
            <a:endParaRPr lang="en-US"/>
          </a:p>
        </p:txBody>
      </p:sp>
      <p:sp>
        <p:nvSpPr>
          <p:cNvPr id="7" name="TextBox 6">
            <a:extLst>
              <a:ext uri="{FF2B5EF4-FFF2-40B4-BE49-F238E27FC236}">
                <a16:creationId xmlns:a16="http://schemas.microsoft.com/office/drawing/2014/main" id="{4A561577-2466-4764-B602-8D6703F43580}"/>
              </a:ext>
            </a:extLst>
          </p:cNvPr>
          <p:cNvSpPr txBox="1"/>
          <p:nvPr/>
        </p:nvSpPr>
        <p:spPr>
          <a:xfrm>
            <a:off x="99695" y="95651"/>
            <a:ext cx="4710585" cy="553998"/>
          </a:xfrm>
          <a:prstGeom prst="rect">
            <a:avLst/>
          </a:prstGeom>
          <a:noFill/>
        </p:spPr>
        <p:txBody>
          <a:bodyPr wrap="none" lIns="0" tIns="0" rIns="0" bIns="0" rtlCol="0">
            <a:spAutoFit/>
          </a:bodyPr>
          <a:lstStyle/>
          <a:p>
            <a:r>
              <a:rPr lang="en-US" dirty="0"/>
              <a:t>Two recommender systems, </a:t>
            </a:r>
            <a:r>
              <a:rPr lang="en-US" dirty="0">
                <a:solidFill>
                  <a:srgbClr val="FF0000"/>
                </a:solidFill>
              </a:rPr>
              <a:t>rec</a:t>
            </a:r>
            <a:r>
              <a:rPr lang="en-US" baseline="-25000" dirty="0">
                <a:solidFill>
                  <a:srgbClr val="FF0000"/>
                </a:solidFill>
              </a:rPr>
              <a:t>1</a:t>
            </a:r>
            <a:r>
              <a:rPr lang="en-US" dirty="0"/>
              <a:t> with </a:t>
            </a:r>
            <a:r>
              <a:rPr lang="en-US" dirty="0">
                <a:solidFill>
                  <a:srgbClr val="FF0000"/>
                </a:solidFill>
              </a:rPr>
              <a:t>w</a:t>
            </a:r>
            <a:r>
              <a:rPr lang="en-US" baseline="-25000" dirty="0">
                <a:solidFill>
                  <a:srgbClr val="FF0000"/>
                </a:solidFill>
              </a:rPr>
              <a:t>1</a:t>
            </a:r>
            <a:r>
              <a:rPr lang="en-US" dirty="0">
                <a:solidFill>
                  <a:srgbClr val="FF0000"/>
                </a:solidFill>
              </a:rPr>
              <a:t>=2/3</a:t>
            </a:r>
            <a:r>
              <a:rPr lang="en-US" dirty="0"/>
              <a:t> and </a:t>
            </a:r>
          </a:p>
          <a:p>
            <a:r>
              <a:rPr lang="en-US" dirty="0">
                <a:solidFill>
                  <a:srgbClr val="0070C0"/>
                </a:solidFill>
              </a:rPr>
              <a:t>rec</a:t>
            </a:r>
            <a:r>
              <a:rPr lang="en-US" baseline="-25000" dirty="0">
                <a:solidFill>
                  <a:srgbClr val="0070C0"/>
                </a:solidFill>
              </a:rPr>
              <a:t>2</a:t>
            </a:r>
            <a:r>
              <a:rPr lang="en-US" dirty="0"/>
              <a:t> with </a:t>
            </a:r>
            <a:r>
              <a:rPr lang="en-US" dirty="0">
                <a:solidFill>
                  <a:srgbClr val="0070C0"/>
                </a:solidFill>
              </a:rPr>
              <a:t>w</a:t>
            </a:r>
            <a:r>
              <a:rPr lang="en-US" baseline="-25000" dirty="0">
                <a:solidFill>
                  <a:srgbClr val="0070C0"/>
                </a:solidFill>
              </a:rPr>
              <a:t>1</a:t>
            </a:r>
            <a:r>
              <a:rPr lang="en-US" dirty="0">
                <a:solidFill>
                  <a:srgbClr val="0070C0"/>
                </a:solidFill>
              </a:rPr>
              <a:t>=1/3</a:t>
            </a:r>
          </a:p>
        </p:txBody>
      </p:sp>
      <p:sp>
        <p:nvSpPr>
          <p:cNvPr id="8" name="Title 1">
            <a:extLst>
              <a:ext uri="{FF2B5EF4-FFF2-40B4-BE49-F238E27FC236}">
                <a16:creationId xmlns:a16="http://schemas.microsoft.com/office/drawing/2014/main" id="{7265A008-F4D5-4417-BC3A-683E140C55D4}"/>
              </a:ext>
            </a:extLst>
          </p:cNvPr>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4D-PC </a:t>
            </a:r>
            <a:r>
              <a:rPr lang="en-US" sz="2800" dirty="0">
                <a:sym typeface="Wingdings" panose="05000000000000000000" pitchFamily="2" charset="2"/>
              </a:rPr>
              <a:t> 2D-DC, two RS</a:t>
            </a:r>
            <a:endParaRPr lang="en-US" sz="2800" dirty="0"/>
          </a:p>
        </p:txBody>
      </p:sp>
      <p:sp>
        <p:nvSpPr>
          <p:cNvPr id="9" name="Title 1">
            <a:extLst>
              <a:ext uri="{FF2B5EF4-FFF2-40B4-BE49-F238E27FC236}">
                <a16:creationId xmlns:a16="http://schemas.microsoft.com/office/drawing/2014/main" id="{39837A9E-4C5A-4402-BCE1-25D19B356116}"/>
              </a:ext>
            </a:extLst>
          </p:cNvPr>
          <p:cNvSpPr txBox="1">
            <a:spLocks/>
          </p:cNvSpPr>
          <p:nvPr/>
        </p:nvSpPr>
        <p:spPr>
          <a:xfrm>
            <a:off x="0" y="4700501"/>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Two recommenders as before. Which data points (are)  dominate(d by) A in both recommenders.Green, orange areas of 2D-DC are intersection of areas above, below both </a:t>
            </a:r>
            <a:r>
              <a:rPr lang="en-US" sz="1800" dirty="0" err="1"/>
              <a:t>cls</a:t>
            </a:r>
            <a:r>
              <a:rPr lang="en-US" sz="1800" dirty="0"/>
              <a:t>. The rest?</a:t>
            </a:r>
          </a:p>
        </p:txBody>
      </p:sp>
      <p:sp>
        <p:nvSpPr>
          <p:cNvPr id="12" name="Rectangle 11">
            <a:extLst>
              <a:ext uri="{FF2B5EF4-FFF2-40B4-BE49-F238E27FC236}">
                <a16:creationId xmlns:a16="http://schemas.microsoft.com/office/drawing/2014/main" id="{C24328C5-38EC-4D53-8B07-F42E9590750D}"/>
              </a:ext>
            </a:extLst>
          </p:cNvPr>
          <p:cNvSpPr/>
          <p:nvPr/>
        </p:nvSpPr>
        <p:spPr>
          <a:xfrm rot="18862816">
            <a:off x="1531423" y="2971453"/>
            <a:ext cx="1558768" cy="849563"/>
          </a:xfrm>
          <a:prstGeom prst="rect">
            <a:avLst/>
          </a:prstGeom>
          <a:solidFill>
            <a:srgbClr val="00B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E71089-F1AE-4BDD-983A-F92B08FF49CC}"/>
              </a:ext>
            </a:extLst>
          </p:cNvPr>
          <p:cNvSpPr/>
          <p:nvPr/>
        </p:nvSpPr>
        <p:spPr>
          <a:xfrm rot="2736000">
            <a:off x="1583320" y="1329428"/>
            <a:ext cx="1493256" cy="799246"/>
          </a:xfrm>
          <a:prstGeom prst="rect">
            <a:avLst/>
          </a:prstGeom>
          <a:solidFill>
            <a:srgbClr val="FFC000">
              <a:alpha val="2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67A329-CA09-4F84-7A79-CA1A51CC8AFC}"/>
              </a:ext>
            </a:extLst>
          </p:cNvPr>
          <p:cNvSpPr txBox="1"/>
          <p:nvPr/>
        </p:nvSpPr>
        <p:spPr>
          <a:xfrm>
            <a:off x="5105400" y="563806"/>
            <a:ext cx="405880" cy="369332"/>
          </a:xfrm>
          <a:prstGeom prst="rect">
            <a:avLst/>
          </a:prstGeom>
          <a:noFill/>
        </p:spPr>
        <p:txBody>
          <a:bodyPr wrap="none" rtlCol="0">
            <a:spAutoFit/>
          </a:bodyPr>
          <a:lstStyle/>
          <a:p>
            <a:r>
              <a:rPr lang="en-US" dirty="0"/>
              <a:t>D</a:t>
            </a:r>
            <a:r>
              <a:rPr lang="en-US" baseline="-25000" dirty="0"/>
              <a:t>2</a:t>
            </a:r>
            <a:endParaRPr lang="en-US" dirty="0"/>
          </a:p>
        </p:txBody>
      </p:sp>
    </p:spTree>
    <p:extLst>
      <p:ext uri="{BB962C8B-B14F-4D97-AF65-F5344CB8AC3E}">
        <p14:creationId xmlns:p14="http://schemas.microsoft.com/office/powerpoint/2010/main" val="3596850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7353"/>
            <a:ext cx="2057400" cy="365125"/>
          </a:xfrm>
        </p:spPr>
        <p:txBody>
          <a:bodyPr/>
          <a:lstStyle/>
          <a:p>
            <a:fld id="{E878474B-3C26-4CAC-BCD0-BD76A022A630}" type="slidenum">
              <a:rPr lang="en-US" smtClean="0"/>
              <a:pPr/>
              <a:t>51</a:t>
            </a:fld>
            <a:endParaRPr lang="en-US" dirty="0"/>
          </a:p>
        </p:txBody>
      </p:sp>
      <p:sp>
        <p:nvSpPr>
          <p:cNvPr id="11" name="Date Placeholder 10"/>
          <p:cNvSpPr>
            <a:spLocks noGrp="1"/>
          </p:cNvSpPr>
          <p:nvPr>
            <p:ph type="dt" sz="half" idx="10"/>
          </p:nvPr>
        </p:nvSpPr>
        <p:spPr/>
        <p:txBody>
          <a:bodyPr/>
          <a:lstStyle/>
          <a:p>
            <a:r>
              <a:rPr lang="en-US"/>
              <a:t>NDBI021 User Preferences Lecture 2</a:t>
            </a:r>
          </a:p>
        </p:txBody>
      </p:sp>
      <p:sp>
        <p:nvSpPr>
          <p:cNvPr id="12" name="Footer Placeholder 11"/>
          <p:cNvSpPr>
            <a:spLocks noGrp="1"/>
          </p:cNvSpPr>
          <p:nvPr>
            <p:ph type="ftr" sz="quarter" idx="11"/>
          </p:nvPr>
        </p:nvSpPr>
        <p:spPr>
          <a:xfrm>
            <a:off x="3028950" y="6515742"/>
            <a:ext cx="3086100" cy="365125"/>
          </a:xfrm>
        </p:spPr>
        <p:txBody>
          <a:bodyPr/>
          <a:lstStyle/>
          <a:p>
            <a:r>
              <a:rPr lang="en-US"/>
              <a:t>Aggregation+</a:t>
            </a:r>
            <a:endParaRPr lang="en-US" dirty="0"/>
          </a:p>
        </p:txBody>
      </p:sp>
      <p:sp>
        <p:nvSpPr>
          <p:cNvPr id="39" name="TextBox 38"/>
          <p:cNvSpPr txBox="1"/>
          <p:nvPr/>
        </p:nvSpPr>
        <p:spPr>
          <a:xfrm>
            <a:off x="99695" y="95651"/>
            <a:ext cx="4587794" cy="553998"/>
          </a:xfrm>
          <a:prstGeom prst="rect">
            <a:avLst/>
          </a:prstGeom>
          <a:noFill/>
        </p:spPr>
        <p:txBody>
          <a:bodyPr wrap="none" lIns="0" tIns="0" rIns="0" bIns="0" rtlCol="0">
            <a:spAutoFit/>
          </a:bodyPr>
          <a:lstStyle/>
          <a:p>
            <a:r>
              <a:rPr lang="en-US" dirty="0"/>
              <a:t>Two RSs, </a:t>
            </a:r>
            <a:r>
              <a:rPr lang="en-US" dirty="0">
                <a:solidFill>
                  <a:srgbClr val="FF0000"/>
                </a:solidFill>
              </a:rPr>
              <a:t>rec</a:t>
            </a:r>
            <a:r>
              <a:rPr lang="en-US" baseline="-25000" dirty="0">
                <a:solidFill>
                  <a:srgbClr val="FF0000"/>
                </a:solidFill>
              </a:rPr>
              <a:t>1</a:t>
            </a:r>
            <a:r>
              <a:rPr lang="en-US" dirty="0"/>
              <a:t> with </a:t>
            </a:r>
            <a:r>
              <a:rPr lang="en-US" dirty="0">
                <a:solidFill>
                  <a:srgbClr val="FF0000"/>
                </a:solidFill>
              </a:rPr>
              <a:t>w</a:t>
            </a:r>
            <a:r>
              <a:rPr lang="en-US" baseline="-25000" dirty="0">
                <a:solidFill>
                  <a:srgbClr val="FF0000"/>
                </a:solidFill>
              </a:rPr>
              <a:t>1</a:t>
            </a:r>
            <a:r>
              <a:rPr lang="en-US" dirty="0">
                <a:solidFill>
                  <a:srgbClr val="FF0000"/>
                </a:solidFill>
              </a:rPr>
              <a:t>=2/3</a:t>
            </a:r>
            <a:r>
              <a:rPr lang="en-US" dirty="0"/>
              <a:t> and </a:t>
            </a:r>
            <a:r>
              <a:rPr lang="en-US" dirty="0">
                <a:solidFill>
                  <a:srgbClr val="0070C0"/>
                </a:solidFill>
              </a:rPr>
              <a:t>rec</a:t>
            </a:r>
            <a:r>
              <a:rPr lang="en-US" baseline="-25000" dirty="0">
                <a:solidFill>
                  <a:srgbClr val="0070C0"/>
                </a:solidFill>
              </a:rPr>
              <a:t>2</a:t>
            </a:r>
            <a:r>
              <a:rPr lang="en-US" dirty="0"/>
              <a:t> with </a:t>
            </a:r>
            <a:r>
              <a:rPr lang="en-US" dirty="0">
                <a:solidFill>
                  <a:srgbClr val="0070C0"/>
                </a:solidFill>
              </a:rPr>
              <a:t>w</a:t>
            </a:r>
            <a:r>
              <a:rPr lang="en-US" baseline="-25000" dirty="0">
                <a:solidFill>
                  <a:srgbClr val="0070C0"/>
                </a:solidFill>
              </a:rPr>
              <a:t>1</a:t>
            </a:r>
            <a:r>
              <a:rPr lang="en-US" dirty="0">
                <a:solidFill>
                  <a:srgbClr val="0070C0"/>
                </a:solidFill>
              </a:rPr>
              <a:t>=1/3</a:t>
            </a:r>
            <a:r>
              <a:rPr lang="en-US" dirty="0"/>
              <a:t>, </a:t>
            </a:r>
          </a:p>
          <a:p>
            <a:r>
              <a:rPr lang="en-US" dirty="0"/>
              <a:t>Merging two lists of same data</a:t>
            </a:r>
          </a:p>
        </p:txBody>
      </p:sp>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Merging </a:t>
            </a:r>
            <a:r>
              <a:rPr lang="en-US" sz="2800" dirty="0">
                <a:sym typeface="Wingdings" panose="05000000000000000000" pitchFamily="2" charset="2"/>
              </a:rPr>
              <a:t>two RSs</a:t>
            </a:r>
            <a:endParaRPr lang="en-US" sz="2800" dirty="0"/>
          </a:p>
        </p:txBody>
      </p:sp>
      <p:sp>
        <p:nvSpPr>
          <p:cNvPr id="26" name="TextBox 25"/>
          <p:cNvSpPr txBox="1"/>
          <p:nvPr/>
        </p:nvSpPr>
        <p:spPr>
          <a:xfrm>
            <a:off x="5088622"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Two recommenders as before. What is coimage of </a:t>
            </a:r>
            <a:r>
              <a:rPr lang="en-US" sz="1800" b="1" dirty="0">
                <a:solidFill>
                  <a:srgbClr val="00B050"/>
                </a:solidFill>
              </a:rPr>
              <a:t>A</a:t>
            </a:r>
            <a:r>
              <a:rPr lang="en-US" sz="1800" dirty="0"/>
              <a:t> on 2D-DC? All points on intersection of  2D-PC </a:t>
            </a:r>
            <a:r>
              <a:rPr lang="en-US" sz="1800" dirty="0" err="1"/>
              <a:t>cls</a:t>
            </a:r>
            <a:r>
              <a:rPr lang="en-US" sz="1800" dirty="0"/>
              <a:t> – only A itself. </a:t>
            </a:r>
            <a:r>
              <a:rPr lang="en-US" sz="1800" b="1" dirty="0">
                <a:solidFill>
                  <a:srgbClr val="00B050"/>
                </a:solidFill>
              </a:rPr>
              <a:t>4d-ideal</a:t>
            </a:r>
            <a:r>
              <a:rPr lang="en-US" sz="1800" dirty="0"/>
              <a:t> does not have source! What is the best possible point?</a:t>
            </a:r>
          </a:p>
        </p:txBody>
      </p:sp>
      <p:cxnSp>
        <p:nvCxnSpPr>
          <p:cNvPr id="16" name="Straight Connector 15"/>
          <p:cNvCxnSpPr/>
          <p:nvPr/>
        </p:nvCxnSpPr>
        <p:spPr>
          <a:xfrm>
            <a:off x="3760332"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6732"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60332"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60332"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407532"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07532"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83932"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60332"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83932"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7532"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83931"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94132" y="1295400"/>
            <a:ext cx="646331" cy="369332"/>
          </a:xfrm>
          <a:prstGeom prst="rect">
            <a:avLst/>
          </a:prstGeom>
          <a:noFill/>
        </p:spPr>
        <p:txBody>
          <a:bodyPr wrap="none" rtlCol="0">
            <a:spAutoFit/>
          </a:bodyPr>
          <a:lstStyle/>
          <a:p>
            <a:r>
              <a:rPr lang="en-US" dirty="0"/>
              <a:t>DC</a:t>
            </a:r>
            <a:r>
              <a:rPr lang="en-US" baseline="-25000" dirty="0"/>
              <a:t>1,2</a:t>
            </a:r>
            <a:endParaRPr lang="en-US" dirty="0"/>
          </a:p>
        </p:txBody>
      </p:sp>
      <p:sp>
        <p:nvSpPr>
          <p:cNvPr id="22" name="TextBox 21"/>
          <p:cNvSpPr txBox="1"/>
          <p:nvPr/>
        </p:nvSpPr>
        <p:spPr>
          <a:xfrm>
            <a:off x="2073451" y="886129"/>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23" name="TextBox 22"/>
          <p:cNvSpPr txBox="1"/>
          <p:nvPr/>
        </p:nvSpPr>
        <p:spPr>
          <a:xfrm>
            <a:off x="1589695" y="869019"/>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25" name="TextBox 24"/>
          <p:cNvSpPr txBox="1"/>
          <p:nvPr/>
        </p:nvSpPr>
        <p:spPr>
          <a:xfrm>
            <a:off x="8738120" y="4126468"/>
            <a:ext cx="405880" cy="369332"/>
          </a:xfrm>
          <a:prstGeom prst="rect">
            <a:avLst/>
          </a:prstGeom>
          <a:noFill/>
        </p:spPr>
        <p:txBody>
          <a:bodyPr wrap="none" rtlCol="0">
            <a:spAutoFit/>
          </a:bodyPr>
          <a:lstStyle/>
          <a:p>
            <a:r>
              <a:rPr lang="en-US" dirty="0"/>
              <a:t>D</a:t>
            </a:r>
            <a:r>
              <a:rPr lang="en-US" baseline="-25000" dirty="0"/>
              <a:t>1</a:t>
            </a:r>
          </a:p>
        </p:txBody>
      </p:sp>
      <p:sp>
        <p:nvSpPr>
          <p:cNvPr id="27" name="TextBox 26"/>
          <p:cNvSpPr txBox="1"/>
          <p:nvPr/>
        </p:nvSpPr>
        <p:spPr>
          <a:xfrm>
            <a:off x="5208132"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687246" y="4431268"/>
            <a:ext cx="301686" cy="369332"/>
          </a:xfrm>
          <a:prstGeom prst="rect">
            <a:avLst/>
          </a:prstGeom>
          <a:noFill/>
        </p:spPr>
        <p:txBody>
          <a:bodyPr wrap="none" rtlCol="0">
            <a:spAutoFit/>
          </a:bodyPr>
          <a:lstStyle/>
          <a:p>
            <a:r>
              <a:rPr lang="en-US" dirty="0"/>
              <a:t>1</a:t>
            </a:r>
          </a:p>
        </p:txBody>
      </p:sp>
      <p:cxnSp>
        <p:nvCxnSpPr>
          <p:cNvPr id="32" name="Straight Connector 31"/>
          <p:cNvCxnSpPr/>
          <p:nvPr/>
        </p:nvCxnSpPr>
        <p:spPr>
          <a:xfrm flipH="1">
            <a:off x="3777649"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38459"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83952"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97803"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86634"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2000805"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74734" y="5941974"/>
            <a:ext cx="960519" cy="369332"/>
          </a:xfrm>
          <a:prstGeom prst="rect">
            <a:avLst/>
          </a:prstGeom>
          <a:noFill/>
          <a:ln>
            <a:noFill/>
          </a:ln>
        </p:spPr>
        <p:txBody>
          <a:bodyPr wrap="none" rtlCol="0">
            <a:spAutoFit/>
          </a:bodyPr>
          <a:lstStyle/>
          <a:p>
            <a:r>
              <a:rPr lang="en-US" dirty="0"/>
              <a:t>2d-ideal</a:t>
            </a:r>
          </a:p>
        </p:txBody>
      </p:sp>
      <p:sp>
        <p:nvSpPr>
          <p:cNvPr id="44" name="Oval 43"/>
          <p:cNvSpPr/>
          <p:nvPr/>
        </p:nvSpPr>
        <p:spPr>
          <a:xfrm>
            <a:off x="3679833" y="6101321"/>
            <a:ext cx="140619" cy="13541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751943" y="5167773"/>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154865"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895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36732"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317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36732"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11246" y="4431268"/>
            <a:ext cx="301686"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3777649" y="236359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H="1">
            <a:off x="5422772" y="4501526"/>
            <a:ext cx="3366221" cy="1674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5477369" y="4473344"/>
            <a:ext cx="3276998" cy="17029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flipV="1">
            <a:off x="3743015" y="1158605"/>
            <a:ext cx="1718709" cy="33135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3734095" y="1160905"/>
            <a:ext cx="1711403" cy="3344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324450" y="236589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08505" y="227062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417932"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60332" y="547731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825035" y="11430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359446" y="114300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98604" y="2270620"/>
            <a:ext cx="324128" cy="369332"/>
          </a:xfrm>
          <a:prstGeom prst="rect">
            <a:avLst/>
          </a:prstGeom>
          <a:noFill/>
          <a:ln>
            <a:noFill/>
          </a:ln>
        </p:spPr>
        <p:txBody>
          <a:bodyPr wrap="none" rtlCol="0">
            <a:spAutoFit/>
          </a:bodyPr>
          <a:lstStyle/>
          <a:p>
            <a:r>
              <a:rPr lang="en-US" b="1" dirty="0"/>
              <a:t>A</a:t>
            </a:r>
          </a:p>
        </p:txBody>
      </p:sp>
      <p:sp>
        <p:nvSpPr>
          <p:cNvPr id="76" name="TextBox 75"/>
          <p:cNvSpPr txBox="1"/>
          <p:nvPr/>
        </p:nvSpPr>
        <p:spPr>
          <a:xfrm>
            <a:off x="4283246" y="5385516"/>
            <a:ext cx="324128" cy="369332"/>
          </a:xfrm>
          <a:prstGeom prst="rect">
            <a:avLst/>
          </a:prstGeom>
          <a:noFill/>
        </p:spPr>
        <p:txBody>
          <a:bodyPr wrap="none" rtlCol="0">
            <a:spAutoFit/>
          </a:bodyPr>
          <a:lstStyle/>
          <a:p>
            <a:r>
              <a:rPr lang="en-US" b="1" dirty="0">
                <a:solidFill>
                  <a:srgbClr val="0070C0"/>
                </a:solidFill>
              </a:rPr>
              <a:t>A</a:t>
            </a:r>
          </a:p>
        </p:txBody>
      </p:sp>
      <p:cxnSp>
        <p:nvCxnSpPr>
          <p:cNvPr id="77" name="Straight Connector 76"/>
          <p:cNvCxnSpPr/>
          <p:nvPr/>
        </p:nvCxnSpPr>
        <p:spPr>
          <a:xfrm>
            <a:off x="2413395" y="281779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97450" y="272251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65964" y="547122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50019" y="537594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31553" y="517411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15608" y="507883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766312" y="4878681"/>
            <a:ext cx="324128" cy="369332"/>
          </a:xfrm>
          <a:prstGeom prst="rect">
            <a:avLst/>
          </a:prstGeom>
          <a:noFill/>
        </p:spPr>
        <p:txBody>
          <a:bodyPr wrap="none" rtlCol="0">
            <a:spAutoFit/>
          </a:bodyPr>
          <a:lstStyle/>
          <a:p>
            <a:r>
              <a:rPr lang="en-US" b="1" dirty="0">
                <a:solidFill>
                  <a:srgbClr val="FF0000"/>
                </a:solidFill>
              </a:rPr>
              <a:t>A</a:t>
            </a:r>
          </a:p>
        </p:txBody>
      </p:sp>
      <p:cxnSp>
        <p:nvCxnSpPr>
          <p:cNvPr id="87" name="Straight Connector 86"/>
          <p:cNvCxnSpPr/>
          <p:nvPr/>
        </p:nvCxnSpPr>
        <p:spPr>
          <a:xfrm flipH="1" flipV="1">
            <a:off x="1473633" y="177846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738586" y="1479957"/>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6862" y="1488346"/>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61267" y="1471568"/>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354477" y="2803105"/>
            <a:ext cx="324128" cy="369332"/>
          </a:xfrm>
          <a:prstGeom prst="rect">
            <a:avLst/>
          </a:prstGeom>
          <a:noFill/>
        </p:spPr>
        <p:txBody>
          <a:bodyPr wrap="none" rtlCol="0">
            <a:spAutoFit/>
          </a:bodyPr>
          <a:lstStyle/>
          <a:p>
            <a:r>
              <a:rPr lang="en-US" b="1" dirty="0">
                <a:solidFill>
                  <a:srgbClr val="00B050"/>
                </a:solidFill>
              </a:rPr>
              <a:t>A</a:t>
            </a:r>
          </a:p>
        </p:txBody>
      </p:sp>
      <p:sp>
        <p:nvSpPr>
          <p:cNvPr id="94" name="TextBox 93"/>
          <p:cNvSpPr txBox="1"/>
          <p:nvPr/>
        </p:nvSpPr>
        <p:spPr>
          <a:xfrm>
            <a:off x="5131932" y="6059269"/>
            <a:ext cx="362600" cy="369332"/>
          </a:xfrm>
          <a:prstGeom prst="rect">
            <a:avLst/>
          </a:prstGeom>
          <a:noFill/>
        </p:spPr>
        <p:txBody>
          <a:bodyPr wrap="none" rtlCol="0">
            <a:spAutoFit/>
          </a:bodyPr>
          <a:lstStyle/>
          <a:p>
            <a:r>
              <a:rPr lang="en-US" dirty="0"/>
              <a:t>x</a:t>
            </a:r>
            <a:r>
              <a:rPr lang="en-US" baseline="-25000" dirty="0"/>
              <a:t>1</a:t>
            </a:r>
          </a:p>
        </p:txBody>
      </p:sp>
      <p:sp>
        <p:nvSpPr>
          <p:cNvPr id="95" name="TextBox 94"/>
          <p:cNvSpPr txBox="1"/>
          <p:nvPr/>
        </p:nvSpPr>
        <p:spPr>
          <a:xfrm>
            <a:off x="3313842" y="4174804"/>
            <a:ext cx="362600" cy="369332"/>
          </a:xfrm>
          <a:prstGeom prst="rect">
            <a:avLst/>
          </a:prstGeom>
          <a:noFill/>
        </p:spPr>
        <p:txBody>
          <a:bodyPr wrap="none" rtlCol="0">
            <a:spAutoFit/>
          </a:bodyPr>
          <a:lstStyle/>
          <a:p>
            <a:r>
              <a:rPr lang="en-US" dirty="0"/>
              <a:t>x</a:t>
            </a:r>
            <a:r>
              <a:rPr lang="en-US" baseline="-25000" dirty="0"/>
              <a:t>2</a:t>
            </a:r>
          </a:p>
        </p:txBody>
      </p:sp>
      <p:cxnSp>
        <p:nvCxnSpPr>
          <p:cNvPr id="96" name="Straight Connector 95">
            <a:extLst>
              <a:ext uri="{FF2B5EF4-FFF2-40B4-BE49-F238E27FC236}">
                <a16:creationId xmlns:a16="http://schemas.microsoft.com/office/drawing/2014/main" id="{44C4150E-CD18-45E3-9873-B2F06AAA2978}"/>
              </a:ext>
            </a:extLst>
          </p:cNvPr>
          <p:cNvCxnSpPr>
            <a:cxnSpLocks/>
          </p:cNvCxnSpPr>
          <p:nvPr/>
        </p:nvCxnSpPr>
        <p:spPr>
          <a:xfrm>
            <a:off x="4472697" y="4491057"/>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4C7810-4FFE-484D-B724-2455F0DA9BBB}"/>
              </a:ext>
            </a:extLst>
          </p:cNvPr>
          <p:cNvSpPr txBox="1"/>
          <p:nvPr/>
        </p:nvSpPr>
        <p:spPr>
          <a:xfrm>
            <a:off x="1213588" y="1424091"/>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a</a:t>
            </a:r>
            <a:r>
              <a:rPr lang="en-US" baseline="-25000" dirty="0">
                <a:solidFill>
                  <a:srgbClr val="FF0000"/>
                </a:solidFill>
              </a:rPr>
              <a:t>1</a:t>
            </a:r>
            <a:endParaRPr lang="en-US" dirty="0">
              <a:solidFill>
                <a:srgbClr val="FF0000"/>
              </a:solidFill>
            </a:endParaRPr>
          </a:p>
        </p:txBody>
      </p:sp>
      <p:sp>
        <p:nvSpPr>
          <p:cNvPr id="100" name="TextBox 99">
            <a:extLst>
              <a:ext uri="{FF2B5EF4-FFF2-40B4-BE49-F238E27FC236}">
                <a16:creationId xmlns:a16="http://schemas.microsoft.com/office/drawing/2014/main" id="{126B6F0B-6865-4F23-AE84-97C46D8B0FFF}"/>
              </a:ext>
            </a:extLst>
          </p:cNvPr>
          <p:cNvSpPr txBox="1"/>
          <p:nvPr/>
        </p:nvSpPr>
        <p:spPr>
          <a:xfrm>
            <a:off x="2365677" y="118360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c</a:t>
            </a:r>
            <a:r>
              <a:rPr lang="en-US" baseline="-25000" dirty="0">
                <a:solidFill>
                  <a:srgbClr val="0070C0"/>
                </a:solidFill>
              </a:rPr>
              <a:t>2</a:t>
            </a:r>
            <a:endParaRPr lang="en-US" dirty="0">
              <a:solidFill>
                <a:srgbClr val="0070C0"/>
              </a:solidFill>
            </a:endParaRPr>
          </a:p>
        </p:txBody>
      </p:sp>
      <p:sp>
        <p:nvSpPr>
          <p:cNvPr id="8" name="TextBox 7">
            <a:extLst>
              <a:ext uri="{FF2B5EF4-FFF2-40B4-BE49-F238E27FC236}">
                <a16:creationId xmlns:a16="http://schemas.microsoft.com/office/drawing/2014/main" id="{90E695B6-744F-4039-B639-F8FD0359CFB6}"/>
              </a:ext>
            </a:extLst>
          </p:cNvPr>
          <p:cNvSpPr txBox="1"/>
          <p:nvPr/>
        </p:nvSpPr>
        <p:spPr>
          <a:xfrm>
            <a:off x="7689176" y="4509565"/>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1</a:t>
            </a:r>
            <a:r>
              <a:rPr lang="en-US" baseline="30000" dirty="0">
                <a:solidFill>
                  <a:srgbClr val="FF0000"/>
                </a:solidFill>
              </a:rPr>
              <a:t>rec1</a:t>
            </a:r>
          </a:p>
        </p:txBody>
      </p:sp>
      <p:sp>
        <p:nvSpPr>
          <p:cNvPr id="102" name="TextBox 101">
            <a:extLst>
              <a:ext uri="{FF2B5EF4-FFF2-40B4-BE49-F238E27FC236}">
                <a16:creationId xmlns:a16="http://schemas.microsoft.com/office/drawing/2014/main" id="{EBF9FDB6-E96A-45DF-9DC0-E19344BB8C4A}"/>
              </a:ext>
            </a:extLst>
          </p:cNvPr>
          <p:cNvSpPr txBox="1"/>
          <p:nvPr/>
        </p:nvSpPr>
        <p:spPr>
          <a:xfrm>
            <a:off x="5660436" y="452774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1</a:t>
            </a:r>
            <a:r>
              <a:rPr lang="en-US" baseline="30000" dirty="0">
                <a:solidFill>
                  <a:srgbClr val="0070C0"/>
                </a:solidFill>
              </a:rPr>
              <a:t>rec2</a:t>
            </a:r>
          </a:p>
        </p:txBody>
      </p:sp>
      <p:sp>
        <p:nvSpPr>
          <p:cNvPr id="104" name="TextBox 103">
            <a:extLst>
              <a:ext uri="{FF2B5EF4-FFF2-40B4-BE49-F238E27FC236}">
                <a16:creationId xmlns:a16="http://schemas.microsoft.com/office/drawing/2014/main" id="{B331C36B-1508-42A0-9DC9-9A81D29605B1}"/>
              </a:ext>
            </a:extLst>
          </p:cNvPr>
          <p:cNvSpPr txBox="1"/>
          <p:nvPr/>
        </p:nvSpPr>
        <p:spPr>
          <a:xfrm>
            <a:off x="4839712" y="1148372"/>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2</a:t>
            </a:r>
            <a:r>
              <a:rPr lang="en-US" baseline="30000" dirty="0">
                <a:solidFill>
                  <a:srgbClr val="FF0000"/>
                </a:solidFill>
              </a:rPr>
              <a:t>rec1</a:t>
            </a:r>
          </a:p>
        </p:txBody>
      </p:sp>
      <p:sp>
        <p:nvSpPr>
          <p:cNvPr id="105" name="TextBox 104">
            <a:extLst>
              <a:ext uri="{FF2B5EF4-FFF2-40B4-BE49-F238E27FC236}">
                <a16:creationId xmlns:a16="http://schemas.microsoft.com/office/drawing/2014/main" id="{F9790646-1ADB-420D-B9B3-AC4082A848AE}"/>
              </a:ext>
            </a:extLst>
          </p:cNvPr>
          <p:cNvSpPr txBox="1"/>
          <p:nvPr/>
        </p:nvSpPr>
        <p:spPr>
          <a:xfrm>
            <a:off x="3800874" y="114138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2</a:t>
            </a:r>
            <a:r>
              <a:rPr lang="en-US" baseline="30000" dirty="0">
                <a:solidFill>
                  <a:srgbClr val="0070C0"/>
                </a:solidFill>
              </a:rPr>
              <a:t>rec2</a:t>
            </a:r>
          </a:p>
        </p:txBody>
      </p:sp>
      <p:cxnSp>
        <p:nvCxnSpPr>
          <p:cNvPr id="107" name="Straight Connector 106">
            <a:extLst>
              <a:ext uri="{FF2B5EF4-FFF2-40B4-BE49-F238E27FC236}">
                <a16:creationId xmlns:a16="http://schemas.microsoft.com/office/drawing/2014/main" id="{9A60716D-ED34-413B-B955-EFC429AA5E53}"/>
              </a:ext>
            </a:extLst>
          </p:cNvPr>
          <p:cNvCxnSpPr>
            <a:cxnSpLocks/>
          </p:cNvCxnSpPr>
          <p:nvPr/>
        </p:nvCxnSpPr>
        <p:spPr>
          <a:xfrm>
            <a:off x="904593" y="2307606"/>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784D4BA2-1F8E-42AB-965E-340234848C75}"/>
              </a:ext>
            </a:extLst>
          </p:cNvPr>
          <p:cNvSpPr/>
          <p:nvPr/>
        </p:nvSpPr>
        <p:spPr>
          <a:xfrm>
            <a:off x="5468088" y="4324251"/>
            <a:ext cx="140619" cy="135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1256228-ADC1-4DE8-9882-6837DF346F70}"/>
              </a:ext>
            </a:extLst>
          </p:cNvPr>
          <p:cNvSpPr/>
          <p:nvPr/>
        </p:nvSpPr>
        <p:spPr>
          <a:xfrm>
            <a:off x="8615361" y="1171385"/>
            <a:ext cx="140619" cy="1354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F771E19B-202D-4BB4-A208-233558C1CFC7}"/>
              </a:ext>
            </a:extLst>
          </p:cNvPr>
          <p:cNvCxnSpPr/>
          <p:nvPr/>
        </p:nvCxnSpPr>
        <p:spPr>
          <a:xfrm>
            <a:off x="6646339" y="3113918"/>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E040F45-81D3-46F2-B2A0-FC9B7D5A10C3}"/>
              </a:ext>
            </a:extLst>
          </p:cNvPr>
          <p:cNvCxnSpPr/>
          <p:nvPr/>
        </p:nvCxnSpPr>
        <p:spPr>
          <a:xfrm>
            <a:off x="6730394" y="3018639"/>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B2142E7-454D-4928-8826-E95B596BCB33}"/>
              </a:ext>
            </a:extLst>
          </p:cNvPr>
          <p:cNvSpPr txBox="1"/>
          <p:nvPr/>
        </p:nvSpPr>
        <p:spPr>
          <a:xfrm>
            <a:off x="6720493" y="3018639"/>
            <a:ext cx="324128" cy="369332"/>
          </a:xfrm>
          <a:prstGeom prst="rect">
            <a:avLst/>
          </a:prstGeom>
          <a:noFill/>
          <a:ln>
            <a:noFill/>
          </a:ln>
        </p:spPr>
        <p:txBody>
          <a:bodyPr wrap="none" rtlCol="0">
            <a:spAutoFit/>
          </a:bodyPr>
          <a:lstStyle/>
          <a:p>
            <a:r>
              <a:rPr lang="en-US" b="1" dirty="0"/>
              <a:t>B</a:t>
            </a:r>
          </a:p>
        </p:txBody>
      </p:sp>
      <p:cxnSp>
        <p:nvCxnSpPr>
          <p:cNvPr id="124" name="Straight Connector 123">
            <a:extLst>
              <a:ext uri="{FF2B5EF4-FFF2-40B4-BE49-F238E27FC236}">
                <a16:creationId xmlns:a16="http://schemas.microsoft.com/office/drawing/2014/main" id="{95F17FAC-CB7D-424B-9814-BD16E59E3CEA}"/>
              </a:ext>
            </a:extLst>
          </p:cNvPr>
          <p:cNvCxnSpPr/>
          <p:nvPr/>
        </p:nvCxnSpPr>
        <p:spPr>
          <a:xfrm>
            <a:off x="6085674" y="375288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90FC208-8CF0-4AC0-A4FE-7633401B671C}"/>
              </a:ext>
            </a:extLst>
          </p:cNvPr>
          <p:cNvCxnSpPr/>
          <p:nvPr/>
        </p:nvCxnSpPr>
        <p:spPr>
          <a:xfrm>
            <a:off x="6169729" y="365760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37BA90F-F415-4DFF-A117-4C5AF29946DF}"/>
              </a:ext>
            </a:extLst>
          </p:cNvPr>
          <p:cNvSpPr txBox="1"/>
          <p:nvPr/>
        </p:nvSpPr>
        <p:spPr>
          <a:xfrm>
            <a:off x="6159828" y="3657601"/>
            <a:ext cx="306494" cy="369332"/>
          </a:xfrm>
          <a:prstGeom prst="rect">
            <a:avLst/>
          </a:prstGeom>
          <a:noFill/>
          <a:ln>
            <a:noFill/>
          </a:ln>
        </p:spPr>
        <p:txBody>
          <a:bodyPr wrap="none" rtlCol="0">
            <a:spAutoFit/>
          </a:bodyPr>
          <a:lstStyle/>
          <a:p>
            <a:r>
              <a:rPr lang="en-US" b="1" dirty="0"/>
              <a:t>C</a:t>
            </a:r>
          </a:p>
        </p:txBody>
      </p:sp>
      <p:cxnSp>
        <p:nvCxnSpPr>
          <p:cNvPr id="127" name="Straight Connector 126">
            <a:extLst>
              <a:ext uri="{FF2B5EF4-FFF2-40B4-BE49-F238E27FC236}">
                <a16:creationId xmlns:a16="http://schemas.microsoft.com/office/drawing/2014/main" id="{D591E439-5C1A-4C6B-8F61-F9C1B17A475A}"/>
              </a:ext>
            </a:extLst>
          </p:cNvPr>
          <p:cNvCxnSpPr/>
          <p:nvPr/>
        </p:nvCxnSpPr>
        <p:spPr>
          <a:xfrm>
            <a:off x="3753341" y="5185095"/>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E654AE8-26A1-4FC7-8B7F-A7D62278D03A}"/>
              </a:ext>
            </a:extLst>
          </p:cNvPr>
          <p:cNvCxnSpPr/>
          <p:nvPr/>
        </p:nvCxnSpPr>
        <p:spPr>
          <a:xfrm>
            <a:off x="6739821" y="114439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EEBC55-EE19-4385-AD12-3CF18A42FB09}"/>
              </a:ext>
            </a:extLst>
          </p:cNvPr>
          <p:cNvCxnSpPr/>
          <p:nvPr/>
        </p:nvCxnSpPr>
        <p:spPr>
          <a:xfrm>
            <a:off x="3753880" y="310322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07CBB4F-8C45-46DB-B11C-AD5DFD7686E3}"/>
              </a:ext>
            </a:extLst>
          </p:cNvPr>
          <p:cNvCxnSpPr/>
          <p:nvPr/>
        </p:nvCxnSpPr>
        <p:spPr>
          <a:xfrm>
            <a:off x="3763128" y="5530442"/>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A9E305E-2A06-42D8-A3AD-7652C37413BF}"/>
              </a:ext>
            </a:extLst>
          </p:cNvPr>
          <p:cNvCxnSpPr/>
          <p:nvPr/>
        </p:nvCxnSpPr>
        <p:spPr>
          <a:xfrm>
            <a:off x="3761730" y="5134761"/>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39D472F-869A-4C7F-B994-946368D9D2B6}"/>
              </a:ext>
            </a:extLst>
          </p:cNvPr>
          <p:cNvCxnSpPr/>
          <p:nvPr/>
        </p:nvCxnSpPr>
        <p:spPr>
          <a:xfrm>
            <a:off x="4738349" y="1152787"/>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A54AC4C-82BD-4AFC-BAC3-497C267A5AA1}"/>
              </a:ext>
            </a:extLst>
          </p:cNvPr>
          <p:cNvCxnSpPr/>
          <p:nvPr/>
        </p:nvCxnSpPr>
        <p:spPr>
          <a:xfrm>
            <a:off x="4457317" y="114439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BB9B145-EA83-4E7D-A5FC-1748A35C53DE}"/>
              </a:ext>
            </a:extLst>
          </p:cNvPr>
          <p:cNvCxnSpPr/>
          <p:nvPr/>
        </p:nvCxnSpPr>
        <p:spPr>
          <a:xfrm>
            <a:off x="5011882" y="482667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E7C11D-D3D8-4602-B886-66D6D5369653}"/>
              </a:ext>
            </a:extLst>
          </p:cNvPr>
          <p:cNvCxnSpPr/>
          <p:nvPr/>
        </p:nvCxnSpPr>
        <p:spPr>
          <a:xfrm>
            <a:off x="5095937" y="473139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3CDF371F-9E4C-4EEC-8933-2B2650AA9CF4}"/>
              </a:ext>
            </a:extLst>
          </p:cNvPr>
          <p:cNvSpPr txBox="1"/>
          <p:nvPr/>
        </p:nvSpPr>
        <p:spPr>
          <a:xfrm>
            <a:off x="5027313" y="4731393"/>
            <a:ext cx="306494" cy="369332"/>
          </a:xfrm>
          <a:prstGeom prst="rect">
            <a:avLst/>
          </a:prstGeom>
          <a:noFill/>
          <a:ln>
            <a:noFill/>
          </a:ln>
        </p:spPr>
        <p:txBody>
          <a:bodyPr wrap="none" rtlCol="0">
            <a:spAutoFit/>
          </a:bodyPr>
          <a:lstStyle/>
          <a:p>
            <a:r>
              <a:rPr lang="en-US" b="1" dirty="0">
                <a:solidFill>
                  <a:srgbClr val="0070C0"/>
                </a:solidFill>
              </a:rPr>
              <a:t>C</a:t>
            </a:r>
          </a:p>
        </p:txBody>
      </p:sp>
      <p:cxnSp>
        <p:nvCxnSpPr>
          <p:cNvPr id="137" name="Straight Connector 136">
            <a:extLst>
              <a:ext uri="{FF2B5EF4-FFF2-40B4-BE49-F238E27FC236}">
                <a16:creationId xmlns:a16="http://schemas.microsoft.com/office/drawing/2014/main" id="{C34F406B-95B6-4C19-AA8C-B96C46B92B8B}"/>
              </a:ext>
            </a:extLst>
          </p:cNvPr>
          <p:cNvCxnSpPr/>
          <p:nvPr/>
        </p:nvCxnSpPr>
        <p:spPr>
          <a:xfrm>
            <a:off x="4358938" y="518040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73F2BA9-843B-4E38-A133-3B09A05EF29A}"/>
              </a:ext>
            </a:extLst>
          </p:cNvPr>
          <p:cNvCxnSpPr/>
          <p:nvPr/>
        </p:nvCxnSpPr>
        <p:spPr>
          <a:xfrm>
            <a:off x="4442993" y="508512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3B997F01-65AF-402E-9078-8CD93312CC23}"/>
              </a:ext>
            </a:extLst>
          </p:cNvPr>
          <p:cNvSpPr txBox="1"/>
          <p:nvPr/>
        </p:nvSpPr>
        <p:spPr>
          <a:xfrm>
            <a:off x="4399536" y="4892182"/>
            <a:ext cx="324128" cy="369332"/>
          </a:xfrm>
          <a:prstGeom prst="rect">
            <a:avLst/>
          </a:prstGeom>
          <a:noFill/>
          <a:ln>
            <a:noFill/>
          </a:ln>
        </p:spPr>
        <p:txBody>
          <a:bodyPr wrap="none" rtlCol="0">
            <a:spAutoFit/>
          </a:bodyPr>
          <a:lstStyle/>
          <a:p>
            <a:r>
              <a:rPr lang="en-US" b="1" dirty="0">
                <a:solidFill>
                  <a:srgbClr val="FF0000"/>
                </a:solidFill>
              </a:rPr>
              <a:t>B</a:t>
            </a:r>
          </a:p>
        </p:txBody>
      </p:sp>
      <p:cxnSp>
        <p:nvCxnSpPr>
          <p:cNvPr id="140" name="Straight Connector 139">
            <a:extLst>
              <a:ext uri="{FF2B5EF4-FFF2-40B4-BE49-F238E27FC236}">
                <a16:creationId xmlns:a16="http://schemas.microsoft.com/office/drawing/2014/main" id="{4E24F3A4-0090-4AB5-BD8E-7802C7FB08EB}"/>
              </a:ext>
            </a:extLst>
          </p:cNvPr>
          <p:cNvCxnSpPr/>
          <p:nvPr/>
        </p:nvCxnSpPr>
        <p:spPr>
          <a:xfrm>
            <a:off x="4644164" y="547402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09EAE22-DFAC-42A3-AD1B-08D21C2B8BEB}"/>
              </a:ext>
            </a:extLst>
          </p:cNvPr>
          <p:cNvCxnSpPr/>
          <p:nvPr/>
        </p:nvCxnSpPr>
        <p:spPr>
          <a:xfrm>
            <a:off x="4728219" y="537874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CB51FD9-9385-4F09-AF2A-7B5B8DCEA13B}"/>
              </a:ext>
            </a:extLst>
          </p:cNvPr>
          <p:cNvSpPr txBox="1"/>
          <p:nvPr/>
        </p:nvSpPr>
        <p:spPr>
          <a:xfrm>
            <a:off x="4718318" y="5378744"/>
            <a:ext cx="324128" cy="369332"/>
          </a:xfrm>
          <a:prstGeom prst="rect">
            <a:avLst/>
          </a:prstGeom>
          <a:noFill/>
          <a:ln>
            <a:noFill/>
          </a:ln>
        </p:spPr>
        <p:txBody>
          <a:bodyPr wrap="none" rtlCol="0">
            <a:spAutoFit/>
          </a:bodyPr>
          <a:lstStyle/>
          <a:p>
            <a:r>
              <a:rPr lang="en-US" b="1" dirty="0">
                <a:solidFill>
                  <a:srgbClr val="0070C0"/>
                </a:solidFill>
              </a:rPr>
              <a:t>B</a:t>
            </a:r>
          </a:p>
        </p:txBody>
      </p:sp>
      <p:cxnSp>
        <p:nvCxnSpPr>
          <p:cNvPr id="143" name="Straight Connector 142">
            <a:extLst>
              <a:ext uri="{FF2B5EF4-FFF2-40B4-BE49-F238E27FC236}">
                <a16:creationId xmlns:a16="http://schemas.microsoft.com/office/drawing/2014/main" id="{40F9E38F-10CA-4038-8130-6BA51441007B}"/>
              </a:ext>
            </a:extLst>
          </p:cNvPr>
          <p:cNvCxnSpPr/>
          <p:nvPr/>
        </p:nvCxnSpPr>
        <p:spPr>
          <a:xfrm>
            <a:off x="4031767" y="5809583"/>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C11DFAD-E1B4-4A70-9729-41F1D84FD3EC}"/>
              </a:ext>
            </a:extLst>
          </p:cNvPr>
          <p:cNvCxnSpPr/>
          <p:nvPr/>
        </p:nvCxnSpPr>
        <p:spPr>
          <a:xfrm>
            <a:off x="4115822" y="5714304"/>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60F8F617-82C4-43BE-B49B-9275EC0B3313}"/>
              </a:ext>
            </a:extLst>
          </p:cNvPr>
          <p:cNvSpPr txBox="1"/>
          <p:nvPr/>
        </p:nvSpPr>
        <p:spPr>
          <a:xfrm>
            <a:off x="4105921" y="5714304"/>
            <a:ext cx="306494" cy="369332"/>
          </a:xfrm>
          <a:prstGeom prst="rect">
            <a:avLst/>
          </a:prstGeom>
          <a:noFill/>
          <a:ln>
            <a:noFill/>
          </a:ln>
        </p:spPr>
        <p:txBody>
          <a:bodyPr wrap="none" rtlCol="0">
            <a:spAutoFit/>
          </a:bodyPr>
          <a:lstStyle/>
          <a:p>
            <a:r>
              <a:rPr lang="en-US" b="1" dirty="0">
                <a:solidFill>
                  <a:srgbClr val="FF0000"/>
                </a:solidFill>
              </a:rPr>
              <a:t>C</a:t>
            </a:r>
          </a:p>
        </p:txBody>
      </p:sp>
      <p:cxnSp>
        <p:nvCxnSpPr>
          <p:cNvPr id="146" name="Straight Connector 145">
            <a:extLst>
              <a:ext uri="{FF2B5EF4-FFF2-40B4-BE49-F238E27FC236}">
                <a16:creationId xmlns:a16="http://schemas.microsoft.com/office/drawing/2014/main" id="{D7DF99C3-F612-41F5-ABE1-D446CDD96425}"/>
              </a:ext>
            </a:extLst>
          </p:cNvPr>
          <p:cNvCxnSpPr/>
          <p:nvPr/>
        </p:nvCxnSpPr>
        <p:spPr>
          <a:xfrm>
            <a:off x="6170767" y="112901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71375CE-F906-4816-8AB4-E8627772951E}"/>
              </a:ext>
            </a:extLst>
          </p:cNvPr>
          <p:cNvCxnSpPr/>
          <p:nvPr/>
        </p:nvCxnSpPr>
        <p:spPr>
          <a:xfrm>
            <a:off x="3746889" y="3750579"/>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2C9A0F0-73AA-4735-9368-C8F6B372BCF7}"/>
              </a:ext>
            </a:extLst>
          </p:cNvPr>
          <p:cNvCxnSpPr/>
          <p:nvPr/>
        </p:nvCxnSpPr>
        <p:spPr>
          <a:xfrm>
            <a:off x="4131544" y="112901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E8D0CE0-3491-4E01-9C8C-420A08433D41}"/>
              </a:ext>
            </a:extLst>
          </p:cNvPr>
          <p:cNvCxnSpPr/>
          <p:nvPr/>
        </p:nvCxnSpPr>
        <p:spPr>
          <a:xfrm>
            <a:off x="5092085" y="1137407"/>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EB8E7D4-5AB1-439B-8CF4-F0479CDB292B}"/>
              </a:ext>
            </a:extLst>
          </p:cNvPr>
          <p:cNvCxnSpPr/>
          <p:nvPr/>
        </p:nvCxnSpPr>
        <p:spPr>
          <a:xfrm>
            <a:off x="3746350" y="4834155"/>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6A075F6-CA82-49C8-B915-345DFBE11B41}"/>
              </a:ext>
            </a:extLst>
          </p:cNvPr>
          <p:cNvCxnSpPr/>
          <p:nvPr/>
        </p:nvCxnSpPr>
        <p:spPr>
          <a:xfrm>
            <a:off x="3739359" y="5808677"/>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62B5A7-ECF3-4257-A25B-A96DC1A4DC37}"/>
              </a:ext>
            </a:extLst>
          </p:cNvPr>
          <p:cNvCxnSpPr/>
          <p:nvPr/>
        </p:nvCxnSpPr>
        <p:spPr>
          <a:xfrm>
            <a:off x="3770119" y="4984613"/>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1B31106-3C37-4AC5-ACBC-0BFC1B284A1C}"/>
              </a:ext>
            </a:extLst>
          </p:cNvPr>
          <p:cNvCxnSpPr>
            <a:cxnSpLocks/>
          </p:cNvCxnSpPr>
          <p:nvPr/>
        </p:nvCxnSpPr>
        <p:spPr>
          <a:xfrm>
            <a:off x="4096590" y="4484066"/>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5A0BE88-DD12-4664-8D9E-BF3493D8C1D2}"/>
              </a:ext>
            </a:extLst>
          </p:cNvPr>
          <p:cNvCxnSpPr/>
          <p:nvPr/>
        </p:nvCxnSpPr>
        <p:spPr>
          <a:xfrm flipH="1" flipV="1">
            <a:off x="1206583" y="2031534"/>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80BEBB1-B304-4B3E-B14A-7BF64071BBC5}"/>
              </a:ext>
            </a:extLst>
          </p:cNvPr>
          <p:cNvSpPr txBox="1"/>
          <p:nvPr/>
        </p:nvSpPr>
        <p:spPr>
          <a:xfrm>
            <a:off x="921371" y="1744271"/>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1</a:t>
            </a:r>
            <a:endParaRPr lang="en-US" dirty="0">
              <a:solidFill>
                <a:srgbClr val="FF0000"/>
              </a:solidFill>
            </a:endParaRPr>
          </a:p>
        </p:txBody>
      </p:sp>
      <p:cxnSp>
        <p:nvCxnSpPr>
          <p:cNvPr id="157" name="Straight Connector 156">
            <a:extLst>
              <a:ext uri="{FF2B5EF4-FFF2-40B4-BE49-F238E27FC236}">
                <a16:creationId xmlns:a16="http://schemas.microsoft.com/office/drawing/2014/main" id="{6A5442A7-450F-4977-B6C9-A4AFE94B2D97}"/>
              </a:ext>
            </a:extLst>
          </p:cNvPr>
          <p:cNvCxnSpPr/>
          <p:nvPr/>
        </p:nvCxnSpPr>
        <p:spPr>
          <a:xfrm flipH="1" flipV="1">
            <a:off x="763364" y="2452382"/>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4EE0655-C616-41C0-BF14-13F64883D5CD}"/>
              </a:ext>
            </a:extLst>
          </p:cNvPr>
          <p:cNvSpPr txBox="1"/>
          <p:nvPr/>
        </p:nvSpPr>
        <p:spPr>
          <a:xfrm>
            <a:off x="486541" y="2156730"/>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aseline="-25000" dirty="0">
                <a:solidFill>
                  <a:srgbClr val="FF0000"/>
                </a:solidFill>
              </a:rPr>
              <a:t>1</a:t>
            </a:r>
            <a:endParaRPr lang="en-US" dirty="0">
              <a:solidFill>
                <a:srgbClr val="FF0000"/>
              </a:solidFill>
            </a:endParaRPr>
          </a:p>
        </p:txBody>
      </p:sp>
      <p:cxnSp>
        <p:nvCxnSpPr>
          <p:cNvPr id="159" name="Straight Connector 158">
            <a:extLst>
              <a:ext uri="{FF2B5EF4-FFF2-40B4-BE49-F238E27FC236}">
                <a16:creationId xmlns:a16="http://schemas.microsoft.com/office/drawing/2014/main" id="{55AEC0E2-3BEF-4172-A7DB-B30EEA20620D}"/>
              </a:ext>
            </a:extLst>
          </p:cNvPr>
          <p:cNvCxnSpPr/>
          <p:nvPr/>
        </p:nvCxnSpPr>
        <p:spPr>
          <a:xfrm flipH="1" flipV="1">
            <a:off x="1228255" y="2009862"/>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E6F2EC6-B4D4-4845-B868-5F69762FBB2E}"/>
              </a:ext>
            </a:extLst>
          </p:cNvPr>
          <p:cNvCxnSpPr/>
          <p:nvPr/>
        </p:nvCxnSpPr>
        <p:spPr>
          <a:xfrm>
            <a:off x="398260" y="1993084"/>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36B17F8-33C4-43FD-ADD7-5C5B561078CF}"/>
              </a:ext>
            </a:extLst>
          </p:cNvPr>
          <p:cNvCxnSpPr/>
          <p:nvPr/>
        </p:nvCxnSpPr>
        <p:spPr>
          <a:xfrm flipH="1" flipV="1">
            <a:off x="1077253" y="2177642"/>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AA4CBB1-CFAE-4C80-8689-D418C65608AA}"/>
              </a:ext>
            </a:extLst>
          </p:cNvPr>
          <p:cNvCxnSpPr/>
          <p:nvPr/>
        </p:nvCxnSpPr>
        <p:spPr>
          <a:xfrm>
            <a:off x="408047" y="217904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88A05FD-D0C4-4BF8-8C61-55DA04C6F4F0}"/>
              </a:ext>
            </a:extLst>
          </p:cNvPr>
          <p:cNvCxnSpPr/>
          <p:nvPr/>
        </p:nvCxnSpPr>
        <p:spPr>
          <a:xfrm flipH="1">
            <a:off x="1257616" y="1984695"/>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97726D5-9BF9-47D5-A3A0-F5D9E43A2769}"/>
              </a:ext>
            </a:extLst>
          </p:cNvPr>
          <p:cNvCxnSpPr/>
          <p:nvPr/>
        </p:nvCxnSpPr>
        <p:spPr>
          <a:xfrm flipH="1">
            <a:off x="1435183" y="217065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30D92646-8B88-411A-9A44-FD48646FFCA5}"/>
              </a:ext>
            </a:extLst>
          </p:cNvPr>
          <p:cNvSpPr txBox="1"/>
          <p:nvPr/>
        </p:nvSpPr>
        <p:spPr>
          <a:xfrm>
            <a:off x="2820081" y="167156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b</a:t>
            </a:r>
            <a:r>
              <a:rPr lang="en-US" baseline="-25000" dirty="0">
                <a:solidFill>
                  <a:srgbClr val="0070C0"/>
                </a:solidFill>
              </a:rPr>
              <a:t>2</a:t>
            </a:r>
            <a:endParaRPr lang="en-US" dirty="0">
              <a:solidFill>
                <a:srgbClr val="0070C0"/>
              </a:solidFill>
            </a:endParaRPr>
          </a:p>
        </p:txBody>
      </p:sp>
      <p:sp>
        <p:nvSpPr>
          <p:cNvPr id="166" name="TextBox 165">
            <a:extLst>
              <a:ext uri="{FF2B5EF4-FFF2-40B4-BE49-F238E27FC236}">
                <a16:creationId xmlns:a16="http://schemas.microsoft.com/office/drawing/2014/main" id="{95526F49-79FD-40DD-A158-41108CBD0605}"/>
              </a:ext>
            </a:extLst>
          </p:cNvPr>
          <p:cNvSpPr txBox="1"/>
          <p:nvPr/>
        </p:nvSpPr>
        <p:spPr>
          <a:xfrm>
            <a:off x="3006037" y="2117581"/>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a:t>
            </a:r>
            <a:r>
              <a:rPr lang="en-US" baseline="-25000" dirty="0">
                <a:solidFill>
                  <a:srgbClr val="0070C0"/>
                </a:solidFill>
              </a:rPr>
              <a:t>2</a:t>
            </a:r>
            <a:endParaRPr lang="en-US" dirty="0">
              <a:solidFill>
                <a:srgbClr val="0070C0"/>
              </a:solidFill>
            </a:endParaRPr>
          </a:p>
        </p:txBody>
      </p:sp>
      <p:cxnSp>
        <p:nvCxnSpPr>
          <p:cNvPr id="167" name="Straight Connector 166">
            <a:extLst>
              <a:ext uri="{FF2B5EF4-FFF2-40B4-BE49-F238E27FC236}">
                <a16:creationId xmlns:a16="http://schemas.microsoft.com/office/drawing/2014/main" id="{9681D7EC-717F-4281-9C43-DDAB5C3B6321}"/>
              </a:ext>
            </a:extLst>
          </p:cNvPr>
          <p:cNvCxnSpPr/>
          <p:nvPr/>
        </p:nvCxnSpPr>
        <p:spPr>
          <a:xfrm>
            <a:off x="1013830" y="2819191"/>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A771AD6-4F3B-42C8-B1B1-3B169C6DEA4C}"/>
              </a:ext>
            </a:extLst>
          </p:cNvPr>
          <p:cNvCxnSpPr/>
          <p:nvPr/>
        </p:nvCxnSpPr>
        <p:spPr>
          <a:xfrm>
            <a:off x="1097885" y="2723912"/>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5745C168-EBAB-44A4-A484-2B81B1FFDCF0}"/>
              </a:ext>
            </a:extLst>
          </p:cNvPr>
          <p:cNvSpPr txBox="1"/>
          <p:nvPr/>
        </p:nvSpPr>
        <p:spPr>
          <a:xfrm>
            <a:off x="954912" y="2796114"/>
            <a:ext cx="306494" cy="369332"/>
          </a:xfrm>
          <a:prstGeom prst="rect">
            <a:avLst/>
          </a:prstGeom>
          <a:noFill/>
        </p:spPr>
        <p:txBody>
          <a:bodyPr wrap="none" rtlCol="0">
            <a:spAutoFit/>
          </a:bodyPr>
          <a:lstStyle/>
          <a:p>
            <a:r>
              <a:rPr lang="en-US" b="1" dirty="0">
                <a:solidFill>
                  <a:srgbClr val="00B050"/>
                </a:solidFill>
              </a:rPr>
              <a:t>C</a:t>
            </a:r>
          </a:p>
        </p:txBody>
      </p:sp>
      <p:cxnSp>
        <p:nvCxnSpPr>
          <p:cNvPr id="170" name="Straight Connector 169">
            <a:extLst>
              <a:ext uri="{FF2B5EF4-FFF2-40B4-BE49-F238E27FC236}">
                <a16:creationId xmlns:a16="http://schemas.microsoft.com/office/drawing/2014/main" id="{83397B35-55A1-4BCF-A325-2636663A1E5C}"/>
              </a:ext>
            </a:extLst>
          </p:cNvPr>
          <p:cNvCxnSpPr/>
          <p:nvPr/>
        </p:nvCxnSpPr>
        <p:spPr>
          <a:xfrm>
            <a:off x="1971574" y="287931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1F183B2-358C-43F4-9CE2-F4BDC388A7A6}"/>
              </a:ext>
            </a:extLst>
          </p:cNvPr>
          <p:cNvCxnSpPr/>
          <p:nvPr/>
        </p:nvCxnSpPr>
        <p:spPr>
          <a:xfrm>
            <a:off x="2055629" y="278403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930C48B7-97CD-45B4-B71E-4E908FB44F6F}"/>
              </a:ext>
            </a:extLst>
          </p:cNvPr>
          <p:cNvSpPr txBox="1"/>
          <p:nvPr/>
        </p:nvSpPr>
        <p:spPr>
          <a:xfrm>
            <a:off x="1912656" y="2864624"/>
            <a:ext cx="324128" cy="369332"/>
          </a:xfrm>
          <a:prstGeom prst="rect">
            <a:avLst/>
          </a:prstGeom>
          <a:noFill/>
        </p:spPr>
        <p:txBody>
          <a:bodyPr wrap="none" rtlCol="0">
            <a:spAutoFit/>
          </a:bodyPr>
          <a:lstStyle/>
          <a:p>
            <a:r>
              <a:rPr lang="en-US" b="1" dirty="0">
                <a:solidFill>
                  <a:srgbClr val="00B050"/>
                </a:solidFill>
              </a:rPr>
              <a:t>B</a:t>
            </a:r>
          </a:p>
        </p:txBody>
      </p:sp>
    </p:spTree>
    <p:extLst>
      <p:ext uri="{BB962C8B-B14F-4D97-AF65-F5344CB8AC3E}">
        <p14:creationId xmlns:p14="http://schemas.microsoft.com/office/powerpoint/2010/main" val="112438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7353"/>
            <a:ext cx="2057400" cy="365125"/>
          </a:xfrm>
        </p:spPr>
        <p:txBody>
          <a:bodyPr/>
          <a:lstStyle/>
          <a:p>
            <a:fld id="{E878474B-3C26-4CAC-BCD0-BD76A022A630}" type="slidenum">
              <a:rPr lang="en-US" smtClean="0"/>
              <a:pPr/>
              <a:t>52</a:t>
            </a:fld>
            <a:endParaRPr lang="en-US" dirty="0"/>
          </a:p>
        </p:txBody>
      </p:sp>
      <p:sp>
        <p:nvSpPr>
          <p:cNvPr id="11" name="Date Placeholder 10"/>
          <p:cNvSpPr>
            <a:spLocks noGrp="1"/>
          </p:cNvSpPr>
          <p:nvPr>
            <p:ph type="dt" sz="half" idx="10"/>
          </p:nvPr>
        </p:nvSpPr>
        <p:spPr/>
        <p:txBody>
          <a:bodyPr/>
          <a:lstStyle/>
          <a:p>
            <a:r>
              <a:rPr lang="en-US"/>
              <a:t>NDBI021 User Preferences Lecture 2</a:t>
            </a:r>
          </a:p>
        </p:txBody>
      </p:sp>
      <p:sp>
        <p:nvSpPr>
          <p:cNvPr id="12" name="Footer Placeholder 11"/>
          <p:cNvSpPr>
            <a:spLocks noGrp="1"/>
          </p:cNvSpPr>
          <p:nvPr>
            <p:ph type="ftr" sz="quarter" idx="11"/>
          </p:nvPr>
        </p:nvSpPr>
        <p:spPr>
          <a:xfrm>
            <a:off x="3028950" y="6515742"/>
            <a:ext cx="3086100" cy="365125"/>
          </a:xfrm>
        </p:spPr>
        <p:txBody>
          <a:bodyPr/>
          <a:lstStyle/>
          <a:p>
            <a:r>
              <a:rPr lang="en-US"/>
              <a:t>Aggregation+</a:t>
            </a:r>
            <a:endParaRPr lang="en-US" dirty="0"/>
          </a:p>
        </p:txBody>
      </p:sp>
      <p:sp>
        <p:nvSpPr>
          <p:cNvPr id="39" name="TextBox 38"/>
          <p:cNvSpPr txBox="1"/>
          <p:nvPr/>
        </p:nvSpPr>
        <p:spPr>
          <a:xfrm>
            <a:off x="99695" y="95651"/>
            <a:ext cx="2875852" cy="553998"/>
          </a:xfrm>
          <a:prstGeom prst="rect">
            <a:avLst/>
          </a:prstGeom>
          <a:noFill/>
        </p:spPr>
        <p:txBody>
          <a:bodyPr wrap="none" lIns="0" tIns="0" rIns="0" bIns="0" rtlCol="0">
            <a:spAutoFit/>
          </a:bodyPr>
          <a:lstStyle/>
          <a:p>
            <a:r>
              <a:rPr lang="en-US" dirty="0"/>
              <a:t>Two RSs, various weights, </a:t>
            </a:r>
          </a:p>
          <a:p>
            <a:r>
              <a:rPr lang="en-US" dirty="0"/>
              <a:t>Merging two lists of same data</a:t>
            </a:r>
          </a:p>
        </p:txBody>
      </p:sp>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Merging </a:t>
            </a:r>
            <a:r>
              <a:rPr lang="en-US" sz="2800" dirty="0">
                <a:sym typeface="Wingdings" panose="05000000000000000000" pitchFamily="2" charset="2"/>
              </a:rPr>
              <a:t>two RSs data</a:t>
            </a:r>
            <a:endParaRPr lang="en-US" sz="2800" dirty="0"/>
          </a:p>
        </p:txBody>
      </p:sp>
      <p:sp>
        <p:nvSpPr>
          <p:cNvPr id="26" name="TextBox 25"/>
          <p:cNvSpPr txBox="1"/>
          <p:nvPr/>
        </p:nvSpPr>
        <p:spPr>
          <a:xfrm>
            <a:off x="5088622"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Two recommenders as before. What are allowed areas of 4D-PC for their aggregations. In Pareto order are </a:t>
            </a:r>
            <a:r>
              <a:rPr lang="en-US" sz="1800" b="1" dirty="0">
                <a:solidFill>
                  <a:srgbClr val="00B050"/>
                </a:solidFill>
              </a:rPr>
              <a:t>A</a:t>
            </a:r>
            <a:r>
              <a:rPr lang="en-US" sz="1800" dirty="0"/>
              <a:t>, </a:t>
            </a:r>
            <a:r>
              <a:rPr lang="en-US" sz="1800" b="1" dirty="0">
                <a:solidFill>
                  <a:srgbClr val="00B050"/>
                </a:solidFill>
              </a:rPr>
              <a:t>B</a:t>
            </a:r>
            <a:r>
              <a:rPr lang="en-US" sz="1800" dirty="0"/>
              <a:t>, </a:t>
            </a:r>
            <a:r>
              <a:rPr lang="en-US" sz="1800" b="1" dirty="0">
                <a:solidFill>
                  <a:srgbClr val="00B050"/>
                </a:solidFill>
              </a:rPr>
              <a:t>C</a:t>
            </a:r>
            <a:r>
              <a:rPr lang="en-US" sz="1800" dirty="0"/>
              <a:t> not comparable. Data points are on DC diagonal …</a:t>
            </a:r>
          </a:p>
        </p:txBody>
      </p:sp>
      <p:cxnSp>
        <p:nvCxnSpPr>
          <p:cNvPr id="16" name="Straight Connector 15"/>
          <p:cNvCxnSpPr/>
          <p:nvPr/>
        </p:nvCxnSpPr>
        <p:spPr>
          <a:xfrm>
            <a:off x="3760332"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6732"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60332"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60332"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407532"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07532"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83932"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60332"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83932"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7532"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83931"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94132" y="1295400"/>
            <a:ext cx="646331" cy="369332"/>
          </a:xfrm>
          <a:prstGeom prst="rect">
            <a:avLst/>
          </a:prstGeom>
          <a:noFill/>
        </p:spPr>
        <p:txBody>
          <a:bodyPr wrap="none" rtlCol="0">
            <a:spAutoFit/>
          </a:bodyPr>
          <a:lstStyle/>
          <a:p>
            <a:r>
              <a:rPr lang="en-US" dirty="0"/>
              <a:t>DC</a:t>
            </a:r>
            <a:r>
              <a:rPr lang="en-US" baseline="-25000" dirty="0"/>
              <a:t>1,2</a:t>
            </a:r>
            <a:endParaRPr lang="en-US" dirty="0"/>
          </a:p>
        </p:txBody>
      </p:sp>
      <p:sp>
        <p:nvSpPr>
          <p:cNvPr id="22" name="TextBox 21"/>
          <p:cNvSpPr txBox="1"/>
          <p:nvPr/>
        </p:nvSpPr>
        <p:spPr>
          <a:xfrm>
            <a:off x="2073451" y="886129"/>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23" name="TextBox 22"/>
          <p:cNvSpPr txBox="1"/>
          <p:nvPr/>
        </p:nvSpPr>
        <p:spPr>
          <a:xfrm>
            <a:off x="1589695" y="869019"/>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25" name="TextBox 24"/>
          <p:cNvSpPr txBox="1"/>
          <p:nvPr/>
        </p:nvSpPr>
        <p:spPr>
          <a:xfrm>
            <a:off x="8738120" y="4126468"/>
            <a:ext cx="405880" cy="369332"/>
          </a:xfrm>
          <a:prstGeom prst="rect">
            <a:avLst/>
          </a:prstGeom>
          <a:noFill/>
        </p:spPr>
        <p:txBody>
          <a:bodyPr wrap="none" rtlCol="0">
            <a:spAutoFit/>
          </a:bodyPr>
          <a:lstStyle/>
          <a:p>
            <a:r>
              <a:rPr lang="en-US" dirty="0"/>
              <a:t>D</a:t>
            </a:r>
            <a:r>
              <a:rPr lang="en-US" baseline="-25000" dirty="0"/>
              <a:t>1</a:t>
            </a:r>
          </a:p>
        </p:txBody>
      </p:sp>
      <p:sp>
        <p:nvSpPr>
          <p:cNvPr id="27" name="TextBox 26"/>
          <p:cNvSpPr txBox="1"/>
          <p:nvPr/>
        </p:nvSpPr>
        <p:spPr>
          <a:xfrm>
            <a:off x="5208132"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687246" y="4431268"/>
            <a:ext cx="301686" cy="369332"/>
          </a:xfrm>
          <a:prstGeom prst="rect">
            <a:avLst/>
          </a:prstGeom>
          <a:noFill/>
        </p:spPr>
        <p:txBody>
          <a:bodyPr wrap="none" rtlCol="0">
            <a:spAutoFit/>
          </a:bodyPr>
          <a:lstStyle/>
          <a:p>
            <a:r>
              <a:rPr lang="en-US" dirty="0"/>
              <a:t>1</a:t>
            </a:r>
          </a:p>
        </p:txBody>
      </p:sp>
      <p:cxnSp>
        <p:nvCxnSpPr>
          <p:cNvPr id="32" name="Straight Connector 31"/>
          <p:cNvCxnSpPr/>
          <p:nvPr/>
        </p:nvCxnSpPr>
        <p:spPr>
          <a:xfrm flipH="1">
            <a:off x="3777649"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38459"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83952"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97803"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86634"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2000805"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74734" y="5941974"/>
            <a:ext cx="960519" cy="369332"/>
          </a:xfrm>
          <a:prstGeom prst="rect">
            <a:avLst/>
          </a:prstGeom>
          <a:noFill/>
          <a:ln>
            <a:noFill/>
          </a:ln>
        </p:spPr>
        <p:txBody>
          <a:bodyPr wrap="none" rtlCol="0">
            <a:spAutoFit/>
          </a:bodyPr>
          <a:lstStyle/>
          <a:p>
            <a:r>
              <a:rPr lang="en-US" dirty="0"/>
              <a:t>2d-ideal</a:t>
            </a:r>
          </a:p>
        </p:txBody>
      </p:sp>
      <p:sp>
        <p:nvSpPr>
          <p:cNvPr id="44" name="Oval 43"/>
          <p:cNvSpPr/>
          <p:nvPr/>
        </p:nvSpPr>
        <p:spPr>
          <a:xfrm>
            <a:off x="3679833" y="6101321"/>
            <a:ext cx="140619" cy="13541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751943" y="5167773"/>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154865"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895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36732"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317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36732"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11246" y="4431268"/>
            <a:ext cx="301686"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3777649" y="236359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H="1">
            <a:off x="5422772" y="4501526"/>
            <a:ext cx="3366221" cy="1674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5477369" y="4473344"/>
            <a:ext cx="3276998" cy="17029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flipV="1">
            <a:off x="3743015" y="1158605"/>
            <a:ext cx="1718709" cy="33135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3734095" y="1160905"/>
            <a:ext cx="1711403" cy="3344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324450" y="236589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08505" y="227062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417932"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60332" y="547731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825035" y="11430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359446" y="114300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98604" y="2270620"/>
            <a:ext cx="324128" cy="369332"/>
          </a:xfrm>
          <a:prstGeom prst="rect">
            <a:avLst/>
          </a:prstGeom>
          <a:noFill/>
          <a:ln>
            <a:noFill/>
          </a:ln>
        </p:spPr>
        <p:txBody>
          <a:bodyPr wrap="none" rtlCol="0">
            <a:spAutoFit/>
          </a:bodyPr>
          <a:lstStyle/>
          <a:p>
            <a:r>
              <a:rPr lang="en-US" b="1" dirty="0"/>
              <a:t>A</a:t>
            </a:r>
          </a:p>
        </p:txBody>
      </p:sp>
      <p:sp>
        <p:nvSpPr>
          <p:cNvPr id="76" name="TextBox 75"/>
          <p:cNvSpPr txBox="1"/>
          <p:nvPr/>
        </p:nvSpPr>
        <p:spPr>
          <a:xfrm>
            <a:off x="4283246" y="5385516"/>
            <a:ext cx="324128" cy="369332"/>
          </a:xfrm>
          <a:prstGeom prst="rect">
            <a:avLst/>
          </a:prstGeom>
          <a:noFill/>
        </p:spPr>
        <p:txBody>
          <a:bodyPr wrap="none" rtlCol="0">
            <a:spAutoFit/>
          </a:bodyPr>
          <a:lstStyle/>
          <a:p>
            <a:r>
              <a:rPr lang="en-US" b="1" dirty="0">
                <a:solidFill>
                  <a:srgbClr val="0070C0"/>
                </a:solidFill>
              </a:rPr>
              <a:t>A</a:t>
            </a:r>
          </a:p>
        </p:txBody>
      </p:sp>
      <p:cxnSp>
        <p:nvCxnSpPr>
          <p:cNvPr id="77" name="Straight Connector 76"/>
          <p:cNvCxnSpPr/>
          <p:nvPr/>
        </p:nvCxnSpPr>
        <p:spPr>
          <a:xfrm>
            <a:off x="2413395" y="281779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97450" y="272251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65964" y="547122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50019" y="537594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31553" y="517411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15608" y="507883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766312" y="4878681"/>
            <a:ext cx="324128" cy="369332"/>
          </a:xfrm>
          <a:prstGeom prst="rect">
            <a:avLst/>
          </a:prstGeom>
          <a:noFill/>
        </p:spPr>
        <p:txBody>
          <a:bodyPr wrap="none" rtlCol="0">
            <a:spAutoFit/>
          </a:bodyPr>
          <a:lstStyle/>
          <a:p>
            <a:r>
              <a:rPr lang="en-US" b="1" dirty="0">
                <a:solidFill>
                  <a:srgbClr val="FF0000"/>
                </a:solidFill>
              </a:rPr>
              <a:t>A</a:t>
            </a:r>
          </a:p>
        </p:txBody>
      </p:sp>
      <p:cxnSp>
        <p:nvCxnSpPr>
          <p:cNvPr id="87" name="Straight Connector 86"/>
          <p:cNvCxnSpPr/>
          <p:nvPr/>
        </p:nvCxnSpPr>
        <p:spPr>
          <a:xfrm flipH="1" flipV="1">
            <a:off x="1473633" y="177846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738586" y="1479957"/>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6862" y="1488346"/>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61267" y="1471568"/>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354477" y="2803105"/>
            <a:ext cx="324128" cy="369332"/>
          </a:xfrm>
          <a:prstGeom prst="rect">
            <a:avLst/>
          </a:prstGeom>
          <a:noFill/>
        </p:spPr>
        <p:txBody>
          <a:bodyPr wrap="none" rtlCol="0">
            <a:spAutoFit/>
          </a:bodyPr>
          <a:lstStyle/>
          <a:p>
            <a:r>
              <a:rPr lang="en-US" b="1" dirty="0">
                <a:solidFill>
                  <a:srgbClr val="00B050"/>
                </a:solidFill>
              </a:rPr>
              <a:t>A</a:t>
            </a:r>
          </a:p>
        </p:txBody>
      </p:sp>
      <p:sp>
        <p:nvSpPr>
          <p:cNvPr id="94" name="TextBox 93"/>
          <p:cNvSpPr txBox="1"/>
          <p:nvPr/>
        </p:nvSpPr>
        <p:spPr>
          <a:xfrm>
            <a:off x="5131932" y="6059269"/>
            <a:ext cx="362600" cy="369332"/>
          </a:xfrm>
          <a:prstGeom prst="rect">
            <a:avLst/>
          </a:prstGeom>
          <a:noFill/>
        </p:spPr>
        <p:txBody>
          <a:bodyPr wrap="none" rtlCol="0">
            <a:spAutoFit/>
          </a:bodyPr>
          <a:lstStyle/>
          <a:p>
            <a:r>
              <a:rPr lang="en-US" dirty="0"/>
              <a:t>x</a:t>
            </a:r>
            <a:r>
              <a:rPr lang="en-US" baseline="-25000" dirty="0"/>
              <a:t>1</a:t>
            </a:r>
          </a:p>
        </p:txBody>
      </p:sp>
      <p:sp>
        <p:nvSpPr>
          <p:cNvPr id="95" name="TextBox 94"/>
          <p:cNvSpPr txBox="1"/>
          <p:nvPr/>
        </p:nvSpPr>
        <p:spPr>
          <a:xfrm>
            <a:off x="3313842" y="4174804"/>
            <a:ext cx="362600" cy="369332"/>
          </a:xfrm>
          <a:prstGeom prst="rect">
            <a:avLst/>
          </a:prstGeom>
          <a:noFill/>
        </p:spPr>
        <p:txBody>
          <a:bodyPr wrap="none" rtlCol="0">
            <a:spAutoFit/>
          </a:bodyPr>
          <a:lstStyle/>
          <a:p>
            <a:r>
              <a:rPr lang="en-US" dirty="0"/>
              <a:t>x</a:t>
            </a:r>
            <a:r>
              <a:rPr lang="en-US" baseline="-25000" dirty="0"/>
              <a:t>2</a:t>
            </a:r>
          </a:p>
        </p:txBody>
      </p:sp>
      <p:cxnSp>
        <p:nvCxnSpPr>
          <p:cNvPr id="96" name="Straight Connector 95">
            <a:extLst>
              <a:ext uri="{FF2B5EF4-FFF2-40B4-BE49-F238E27FC236}">
                <a16:creationId xmlns:a16="http://schemas.microsoft.com/office/drawing/2014/main" id="{44C4150E-CD18-45E3-9873-B2F06AAA2978}"/>
              </a:ext>
            </a:extLst>
          </p:cNvPr>
          <p:cNvCxnSpPr>
            <a:cxnSpLocks/>
          </p:cNvCxnSpPr>
          <p:nvPr/>
        </p:nvCxnSpPr>
        <p:spPr>
          <a:xfrm>
            <a:off x="4472697" y="4491057"/>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4C7810-4FFE-484D-B724-2455F0DA9BBB}"/>
              </a:ext>
            </a:extLst>
          </p:cNvPr>
          <p:cNvSpPr txBox="1"/>
          <p:nvPr/>
        </p:nvSpPr>
        <p:spPr>
          <a:xfrm>
            <a:off x="1213588" y="1424091"/>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a</a:t>
            </a:r>
            <a:r>
              <a:rPr lang="en-US" baseline="-25000" dirty="0">
                <a:solidFill>
                  <a:srgbClr val="FF0000"/>
                </a:solidFill>
              </a:rPr>
              <a:t>1</a:t>
            </a:r>
            <a:endParaRPr lang="en-US" dirty="0">
              <a:solidFill>
                <a:srgbClr val="FF0000"/>
              </a:solidFill>
            </a:endParaRPr>
          </a:p>
        </p:txBody>
      </p:sp>
      <p:sp>
        <p:nvSpPr>
          <p:cNvPr id="100" name="TextBox 99">
            <a:extLst>
              <a:ext uri="{FF2B5EF4-FFF2-40B4-BE49-F238E27FC236}">
                <a16:creationId xmlns:a16="http://schemas.microsoft.com/office/drawing/2014/main" id="{126B6F0B-6865-4F23-AE84-97C46D8B0FFF}"/>
              </a:ext>
            </a:extLst>
          </p:cNvPr>
          <p:cNvSpPr txBox="1"/>
          <p:nvPr/>
        </p:nvSpPr>
        <p:spPr>
          <a:xfrm>
            <a:off x="2365677" y="118360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c</a:t>
            </a:r>
            <a:r>
              <a:rPr lang="en-US" baseline="-25000" dirty="0">
                <a:solidFill>
                  <a:srgbClr val="0070C0"/>
                </a:solidFill>
              </a:rPr>
              <a:t>2</a:t>
            </a:r>
            <a:endParaRPr lang="en-US" dirty="0">
              <a:solidFill>
                <a:srgbClr val="0070C0"/>
              </a:solidFill>
            </a:endParaRPr>
          </a:p>
        </p:txBody>
      </p:sp>
      <p:sp>
        <p:nvSpPr>
          <p:cNvPr id="8" name="TextBox 7">
            <a:extLst>
              <a:ext uri="{FF2B5EF4-FFF2-40B4-BE49-F238E27FC236}">
                <a16:creationId xmlns:a16="http://schemas.microsoft.com/office/drawing/2014/main" id="{90E695B6-744F-4039-B639-F8FD0359CFB6}"/>
              </a:ext>
            </a:extLst>
          </p:cNvPr>
          <p:cNvSpPr txBox="1"/>
          <p:nvPr/>
        </p:nvSpPr>
        <p:spPr>
          <a:xfrm>
            <a:off x="7689176" y="4509565"/>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1</a:t>
            </a:r>
            <a:r>
              <a:rPr lang="en-US" baseline="30000" dirty="0">
                <a:solidFill>
                  <a:srgbClr val="FF0000"/>
                </a:solidFill>
              </a:rPr>
              <a:t>rec1</a:t>
            </a:r>
          </a:p>
        </p:txBody>
      </p:sp>
      <p:sp>
        <p:nvSpPr>
          <p:cNvPr id="102" name="TextBox 101">
            <a:extLst>
              <a:ext uri="{FF2B5EF4-FFF2-40B4-BE49-F238E27FC236}">
                <a16:creationId xmlns:a16="http://schemas.microsoft.com/office/drawing/2014/main" id="{EBF9FDB6-E96A-45DF-9DC0-E19344BB8C4A}"/>
              </a:ext>
            </a:extLst>
          </p:cNvPr>
          <p:cNvSpPr txBox="1"/>
          <p:nvPr/>
        </p:nvSpPr>
        <p:spPr>
          <a:xfrm>
            <a:off x="5660436" y="452774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1</a:t>
            </a:r>
            <a:r>
              <a:rPr lang="en-US" baseline="30000" dirty="0">
                <a:solidFill>
                  <a:srgbClr val="0070C0"/>
                </a:solidFill>
              </a:rPr>
              <a:t>rec2</a:t>
            </a:r>
          </a:p>
        </p:txBody>
      </p:sp>
      <p:sp>
        <p:nvSpPr>
          <p:cNvPr id="104" name="TextBox 103">
            <a:extLst>
              <a:ext uri="{FF2B5EF4-FFF2-40B4-BE49-F238E27FC236}">
                <a16:creationId xmlns:a16="http://schemas.microsoft.com/office/drawing/2014/main" id="{B331C36B-1508-42A0-9DC9-9A81D29605B1}"/>
              </a:ext>
            </a:extLst>
          </p:cNvPr>
          <p:cNvSpPr txBox="1"/>
          <p:nvPr/>
        </p:nvSpPr>
        <p:spPr>
          <a:xfrm>
            <a:off x="4839712" y="1148372"/>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2</a:t>
            </a:r>
            <a:r>
              <a:rPr lang="en-US" baseline="30000" dirty="0">
                <a:solidFill>
                  <a:srgbClr val="FF0000"/>
                </a:solidFill>
              </a:rPr>
              <a:t>rec1</a:t>
            </a:r>
          </a:p>
        </p:txBody>
      </p:sp>
      <p:sp>
        <p:nvSpPr>
          <p:cNvPr id="105" name="TextBox 104">
            <a:extLst>
              <a:ext uri="{FF2B5EF4-FFF2-40B4-BE49-F238E27FC236}">
                <a16:creationId xmlns:a16="http://schemas.microsoft.com/office/drawing/2014/main" id="{F9790646-1ADB-420D-B9B3-AC4082A848AE}"/>
              </a:ext>
            </a:extLst>
          </p:cNvPr>
          <p:cNvSpPr txBox="1"/>
          <p:nvPr/>
        </p:nvSpPr>
        <p:spPr>
          <a:xfrm>
            <a:off x="3800874" y="114138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2</a:t>
            </a:r>
            <a:r>
              <a:rPr lang="en-US" baseline="30000" dirty="0">
                <a:solidFill>
                  <a:srgbClr val="0070C0"/>
                </a:solidFill>
              </a:rPr>
              <a:t>rec2</a:t>
            </a:r>
          </a:p>
        </p:txBody>
      </p:sp>
      <p:cxnSp>
        <p:nvCxnSpPr>
          <p:cNvPr id="107" name="Straight Connector 106">
            <a:extLst>
              <a:ext uri="{FF2B5EF4-FFF2-40B4-BE49-F238E27FC236}">
                <a16:creationId xmlns:a16="http://schemas.microsoft.com/office/drawing/2014/main" id="{9A60716D-ED34-413B-B955-EFC429AA5E53}"/>
              </a:ext>
            </a:extLst>
          </p:cNvPr>
          <p:cNvCxnSpPr>
            <a:cxnSpLocks/>
          </p:cNvCxnSpPr>
          <p:nvPr/>
        </p:nvCxnSpPr>
        <p:spPr>
          <a:xfrm>
            <a:off x="904593" y="2307606"/>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784D4BA2-1F8E-42AB-965E-340234848C75}"/>
              </a:ext>
            </a:extLst>
          </p:cNvPr>
          <p:cNvSpPr/>
          <p:nvPr/>
        </p:nvSpPr>
        <p:spPr>
          <a:xfrm>
            <a:off x="5468088" y="4324251"/>
            <a:ext cx="140619" cy="135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1256228-ADC1-4DE8-9882-6837DF346F70}"/>
              </a:ext>
            </a:extLst>
          </p:cNvPr>
          <p:cNvSpPr/>
          <p:nvPr/>
        </p:nvSpPr>
        <p:spPr>
          <a:xfrm>
            <a:off x="8615361" y="1171385"/>
            <a:ext cx="140619" cy="1354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F771E19B-202D-4BB4-A208-233558C1CFC7}"/>
              </a:ext>
            </a:extLst>
          </p:cNvPr>
          <p:cNvCxnSpPr/>
          <p:nvPr/>
        </p:nvCxnSpPr>
        <p:spPr>
          <a:xfrm>
            <a:off x="6646339" y="3113918"/>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E040F45-81D3-46F2-B2A0-FC9B7D5A10C3}"/>
              </a:ext>
            </a:extLst>
          </p:cNvPr>
          <p:cNvCxnSpPr/>
          <p:nvPr/>
        </p:nvCxnSpPr>
        <p:spPr>
          <a:xfrm>
            <a:off x="6730394" y="3018639"/>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B2142E7-454D-4928-8826-E95B596BCB33}"/>
              </a:ext>
            </a:extLst>
          </p:cNvPr>
          <p:cNvSpPr txBox="1"/>
          <p:nvPr/>
        </p:nvSpPr>
        <p:spPr>
          <a:xfrm>
            <a:off x="6720493" y="3018639"/>
            <a:ext cx="324128" cy="369332"/>
          </a:xfrm>
          <a:prstGeom prst="rect">
            <a:avLst/>
          </a:prstGeom>
          <a:noFill/>
          <a:ln>
            <a:noFill/>
          </a:ln>
        </p:spPr>
        <p:txBody>
          <a:bodyPr wrap="none" rtlCol="0">
            <a:spAutoFit/>
          </a:bodyPr>
          <a:lstStyle/>
          <a:p>
            <a:r>
              <a:rPr lang="en-US" b="1" dirty="0"/>
              <a:t>B</a:t>
            </a:r>
          </a:p>
        </p:txBody>
      </p:sp>
      <p:cxnSp>
        <p:nvCxnSpPr>
          <p:cNvPr id="124" name="Straight Connector 123">
            <a:extLst>
              <a:ext uri="{FF2B5EF4-FFF2-40B4-BE49-F238E27FC236}">
                <a16:creationId xmlns:a16="http://schemas.microsoft.com/office/drawing/2014/main" id="{95F17FAC-CB7D-424B-9814-BD16E59E3CEA}"/>
              </a:ext>
            </a:extLst>
          </p:cNvPr>
          <p:cNvCxnSpPr/>
          <p:nvPr/>
        </p:nvCxnSpPr>
        <p:spPr>
          <a:xfrm>
            <a:off x="6085674" y="375288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90FC208-8CF0-4AC0-A4FE-7633401B671C}"/>
              </a:ext>
            </a:extLst>
          </p:cNvPr>
          <p:cNvCxnSpPr/>
          <p:nvPr/>
        </p:nvCxnSpPr>
        <p:spPr>
          <a:xfrm>
            <a:off x="6169729" y="365760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37BA90F-F415-4DFF-A117-4C5AF29946DF}"/>
              </a:ext>
            </a:extLst>
          </p:cNvPr>
          <p:cNvSpPr txBox="1"/>
          <p:nvPr/>
        </p:nvSpPr>
        <p:spPr>
          <a:xfrm>
            <a:off x="6159828" y="3657601"/>
            <a:ext cx="306494" cy="369332"/>
          </a:xfrm>
          <a:prstGeom prst="rect">
            <a:avLst/>
          </a:prstGeom>
          <a:noFill/>
          <a:ln>
            <a:noFill/>
          </a:ln>
        </p:spPr>
        <p:txBody>
          <a:bodyPr wrap="none" rtlCol="0">
            <a:spAutoFit/>
          </a:bodyPr>
          <a:lstStyle/>
          <a:p>
            <a:r>
              <a:rPr lang="en-US" b="1" dirty="0"/>
              <a:t>C</a:t>
            </a:r>
          </a:p>
        </p:txBody>
      </p:sp>
      <p:cxnSp>
        <p:nvCxnSpPr>
          <p:cNvPr id="127" name="Straight Connector 126">
            <a:extLst>
              <a:ext uri="{FF2B5EF4-FFF2-40B4-BE49-F238E27FC236}">
                <a16:creationId xmlns:a16="http://schemas.microsoft.com/office/drawing/2014/main" id="{D591E439-5C1A-4C6B-8F61-F9C1B17A475A}"/>
              </a:ext>
            </a:extLst>
          </p:cNvPr>
          <p:cNvCxnSpPr/>
          <p:nvPr/>
        </p:nvCxnSpPr>
        <p:spPr>
          <a:xfrm>
            <a:off x="3753341" y="5185095"/>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E654AE8-26A1-4FC7-8B7F-A7D62278D03A}"/>
              </a:ext>
            </a:extLst>
          </p:cNvPr>
          <p:cNvCxnSpPr/>
          <p:nvPr/>
        </p:nvCxnSpPr>
        <p:spPr>
          <a:xfrm>
            <a:off x="6739821" y="114439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EEBC55-EE19-4385-AD12-3CF18A42FB09}"/>
              </a:ext>
            </a:extLst>
          </p:cNvPr>
          <p:cNvCxnSpPr/>
          <p:nvPr/>
        </p:nvCxnSpPr>
        <p:spPr>
          <a:xfrm>
            <a:off x="3753880" y="310322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07CBB4F-8C45-46DB-B11C-AD5DFD7686E3}"/>
              </a:ext>
            </a:extLst>
          </p:cNvPr>
          <p:cNvCxnSpPr/>
          <p:nvPr/>
        </p:nvCxnSpPr>
        <p:spPr>
          <a:xfrm>
            <a:off x="3763128" y="5530442"/>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A9E305E-2A06-42D8-A3AD-7652C37413BF}"/>
              </a:ext>
            </a:extLst>
          </p:cNvPr>
          <p:cNvCxnSpPr/>
          <p:nvPr/>
        </p:nvCxnSpPr>
        <p:spPr>
          <a:xfrm>
            <a:off x="3761730" y="5134761"/>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39D472F-869A-4C7F-B994-946368D9D2B6}"/>
              </a:ext>
            </a:extLst>
          </p:cNvPr>
          <p:cNvCxnSpPr/>
          <p:nvPr/>
        </p:nvCxnSpPr>
        <p:spPr>
          <a:xfrm>
            <a:off x="4738349" y="1152787"/>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A54AC4C-82BD-4AFC-BAC3-497C267A5AA1}"/>
              </a:ext>
            </a:extLst>
          </p:cNvPr>
          <p:cNvCxnSpPr/>
          <p:nvPr/>
        </p:nvCxnSpPr>
        <p:spPr>
          <a:xfrm>
            <a:off x="4457317" y="114439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BB9B145-EA83-4E7D-A5FC-1748A35C53DE}"/>
              </a:ext>
            </a:extLst>
          </p:cNvPr>
          <p:cNvCxnSpPr/>
          <p:nvPr/>
        </p:nvCxnSpPr>
        <p:spPr>
          <a:xfrm>
            <a:off x="5011882" y="482667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E7C11D-D3D8-4602-B886-66D6D5369653}"/>
              </a:ext>
            </a:extLst>
          </p:cNvPr>
          <p:cNvCxnSpPr/>
          <p:nvPr/>
        </p:nvCxnSpPr>
        <p:spPr>
          <a:xfrm>
            <a:off x="5095937" y="473139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3CDF371F-9E4C-4EEC-8933-2B2650AA9CF4}"/>
              </a:ext>
            </a:extLst>
          </p:cNvPr>
          <p:cNvSpPr txBox="1"/>
          <p:nvPr/>
        </p:nvSpPr>
        <p:spPr>
          <a:xfrm>
            <a:off x="5027313" y="4731393"/>
            <a:ext cx="306494" cy="369332"/>
          </a:xfrm>
          <a:prstGeom prst="rect">
            <a:avLst/>
          </a:prstGeom>
          <a:noFill/>
          <a:ln>
            <a:noFill/>
          </a:ln>
        </p:spPr>
        <p:txBody>
          <a:bodyPr wrap="none" rtlCol="0">
            <a:spAutoFit/>
          </a:bodyPr>
          <a:lstStyle/>
          <a:p>
            <a:r>
              <a:rPr lang="en-US" b="1" dirty="0">
                <a:solidFill>
                  <a:srgbClr val="0070C0"/>
                </a:solidFill>
              </a:rPr>
              <a:t>C</a:t>
            </a:r>
          </a:p>
        </p:txBody>
      </p:sp>
      <p:cxnSp>
        <p:nvCxnSpPr>
          <p:cNvPr id="137" name="Straight Connector 136">
            <a:extLst>
              <a:ext uri="{FF2B5EF4-FFF2-40B4-BE49-F238E27FC236}">
                <a16:creationId xmlns:a16="http://schemas.microsoft.com/office/drawing/2014/main" id="{C34F406B-95B6-4C19-AA8C-B96C46B92B8B}"/>
              </a:ext>
            </a:extLst>
          </p:cNvPr>
          <p:cNvCxnSpPr/>
          <p:nvPr/>
        </p:nvCxnSpPr>
        <p:spPr>
          <a:xfrm>
            <a:off x="4358938" y="518040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73F2BA9-843B-4E38-A133-3B09A05EF29A}"/>
              </a:ext>
            </a:extLst>
          </p:cNvPr>
          <p:cNvCxnSpPr/>
          <p:nvPr/>
        </p:nvCxnSpPr>
        <p:spPr>
          <a:xfrm>
            <a:off x="4442993" y="508512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3B997F01-65AF-402E-9078-8CD93312CC23}"/>
              </a:ext>
            </a:extLst>
          </p:cNvPr>
          <p:cNvSpPr txBox="1"/>
          <p:nvPr/>
        </p:nvSpPr>
        <p:spPr>
          <a:xfrm>
            <a:off x="4399536" y="4892182"/>
            <a:ext cx="324128" cy="369332"/>
          </a:xfrm>
          <a:prstGeom prst="rect">
            <a:avLst/>
          </a:prstGeom>
          <a:noFill/>
          <a:ln>
            <a:noFill/>
          </a:ln>
        </p:spPr>
        <p:txBody>
          <a:bodyPr wrap="none" rtlCol="0">
            <a:spAutoFit/>
          </a:bodyPr>
          <a:lstStyle/>
          <a:p>
            <a:r>
              <a:rPr lang="en-US" b="1" dirty="0">
                <a:solidFill>
                  <a:srgbClr val="FF0000"/>
                </a:solidFill>
              </a:rPr>
              <a:t>B</a:t>
            </a:r>
          </a:p>
        </p:txBody>
      </p:sp>
      <p:cxnSp>
        <p:nvCxnSpPr>
          <p:cNvPr id="140" name="Straight Connector 139">
            <a:extLst>
              <a:ext uri="{FF2B5EF4-FFF2-40B4-BE49-F238E27FC236}">
                <a16:creationId xmlns:a16="http://schemas.microsoft.com/office/drawing/2014/main" id="{4E24F3A4-0090-4AB5-BD8E-7802C7FB08EB}"/>
              </a:ext>
            </a:extLst>
          </p:cNvPr>
          <p:cNvCxnSpPr/>
          <p:nvPr/>
        </p:nvCxnSpPr>
        <p:spPr>
          <a:xfrm>
            <a:off x="4644164" y="547402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09EAE22-DFAC-42A3-AD1B-08D21C2B8BEB}"/>
              </a:ext>
            </a:extLst>
          </p:cNvPr>
          <p:cNvCxnSpPr/>
          <p:nvPr/>
        </p:nvCxnSpPr>
        <p:spPr>
          <a:xfrm>
            <a:off x="4728219" y="537874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CB51FD9-9385-4F09-AF2A-7B5B8DCEA13B}"/>
              </a:ext>
            </a:extLst>
          </p:cNvPr>
          <p:cNvSpPr txBox="1"/>
          <p:nvPr/>
        </p:nvSpPr>
        <p:spPr>
          <a:xfrm>
            <a:off x="4718318" y="5378744"/>
            <a:ext cx="324128" cy="369332"/>
          </a:xfrm>
          <a:prstGeom prst="rect">
            <a:avLst/>
          </a:prstGeom>
          <a:noFill/>
          <a:ln>
            <a:noFill/>
          </a:ln>
        </p:spPr>
        <p:txBody>
          <a:bodyPr wrap="none" rtlCol="0">
            <a:spAutoFit/>
          </a:bodyPr>
          <a:lstStyle/>
          <a:p>
            <a:r>
              <a:rPr lang="en-US" b="1" dirty="0">
                <a:solidFill>
                  <a:srgbClr val="0070C0"/>
                </a:solidFill>
              </a:rPr>
              <a:t>B</a:t>
            </a:r>
          </a:p>
        </p:txBody>
      </p:sp>
      <p:cxnSp>
        <p:nvCxnSpPr>
          <p:cNvPr id="143" name="Straight Connector 142">
            <a:extLst>
              <a:ext uri="{FF2B5EF4-FFF2-40B4-BE49-F238E27FC236}">
                <a16:creationId xmlns:a16="http://schemas.microsoft.com/office/drawing/2014/main" id="{40F9E38F-10CA-4038-8130-6BA51441007B}"/>
              </a:ext>
            </a:extLst>
          </p:cNvPr>
          <p:cNvCxnSpPr/>
          <p:nvPr/>
        </p:nvCxnSpPr>
        <p:spPr>
          <a:xfrm>
            <a:off x="4031767" y="5809583"/>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C11DFAD-E1B4-4A70-9729-41F1D84FD3EC}"/>
              </a:ext>
            </a:extLst>
          </p:cNvPr>
          <p:cNvCxnSpPr/>
          <p:nvPr/>
        </p:nvCxnSpPr>
        <p:spPr>
          <a:xfrm>
            <a:off x="4115822" y="5714304"/>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60F8F617-82C4-43BE-B49B-9275EC0B3313}"/>
              </a:ext>
            </a:extLst>
          </p:cNvPr>
          <p:cNvSpPr txBox="1"/>
          <p:nvPr/>
        </p:nvSpPr>
        <p:spPr>
          <a:xfrm>
            <a:off x="4105921" y="5714304"/>
            <a:ext cx="306494" cy="369332"/>
          </a:xfrm>
          <a:prstGeom prst="rect">
            <a:avLst/>
          </a:prstGeom>
          <a:noFill/>
          <a:ln>
            <a:noFill/>
          </a:ln>
        </p:spPr>
        <p:txBody>
          <a:bodyPr wrap="none" rtlCol="0">
            <a:spAutoFit/>
          </a:bodyPr>
          <a:lstStyle/>
          <a:p>
            <a:r>
              <a:rPr lang="en-US" b="1" dirty="0">
                <a:solidFill>
                  <a:srgbClr val="FF0000"/>
                </a:solidFill>
              </a:rPr>
              <a:t>C</a:t>
            </a:r>
          </a:p>
        </p:txBody>
      </p:sp>
      <p:cxnSp>
        <p:nvCxnSpPr>
          <p:cNvPr id="146" name="Straight Connector 145">
            <a:extLst>
              <a:ext uri="{FF2B5EF4-FFF2-40B4-BE49-F238E27FC236}">
                <a16:creationId xmlns:a16="http://schemas.microsoft.com/office/drawing/2014/main" id="{D7DF99C3-F612-41F5-ABE1-D446CDD96425}"/>
              </a:ext>
            </a:extLst>
          </p:cNvPr>
          <p:cNvCxnSpPr/>
          <p:nvPr/>
        </p:nvCxnSpPr>
        <p:spPr>
          <a:xfrm>
            <a:off x="6170767" y="112901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71375CE-F906-4816-8AB4-E8627772951E}"/>
              </a:ext>
            </a:extLst>
          </p:cNvPr>
          <p:cNvCxnSpPr/>
          <p:nvPr/>
        </p:nvCxnSpPr>
        <p:spPr>
          <a:xfrm>
            <a:off x="3746889" y="3750579"/>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2C9A0F0-73AA-4735-9368-C8F6B372BCF7}"/>
              </a:ext>
            </a:extLst>
          </p:cNvPr>
          <p:cNvCxnSpPr/>
          <p:nvPr/>
        </p:nvCxnSpPr>
        <p:spPr>
          <a:xfrm>
            <a:off x="4131544" y="112901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E8D0CE0-3491-4E01-9C8C-420A08433D41}"/>
              </a:ext>
            </a:extLst>
          </p:cNvPr>
          <p:cNvCxnSpPr/>
          <p:nvPr/>
        </p:nvCxnSpPr>
        <p:spPr>
          <a:xfrm>
            <a:off x="5092085" y="1137407"/>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EB8E7D4-5AB1-439B-8CF4-F0479CDB292B}"/>
              </a:ext>
            </a:extLst>
          </p:cNvPr>
          <p:cNvCxnSpPr/>
          <p:nvPr/>
        </p:nvCxnSpPr>
        <p:spPr>
          <a:xfrm>
            <a:off x="3746350" y="4834155"/>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6A075F6-CA82-49C8-B915-345DFBE11B41}"/>
              </a:ext>
            </a:extLst>
          </p:cNvPr>
          <p:cNvCxnSpPr/>
          <p:nvPr/>
        </p:nvCxnSpPr>
        <p:spPr>
          <a:xfrm>
            <a:off x="3739359" y="5808677"/>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62B5A7-ECF3-4257-A25B-A96DC1A4DC37}"/>
              </a:ext>
            </a:extLst>
          </p:cNvPr>
          <p:cNvCxnSpPr/>
          <p:nvPr/>
        </p:nvCxnSpPr>
        <p:spPr>
          <a:xfrm>
            <a:off x="3770119" y="4984613"/>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1B31106-3C37-4AC5-ACBC-0BFC1B284A1C}"/>
              </a:ext>
            </a:extLst>
          </p:cNvPr>
          <p:cNvCxnSpPr>
            <a:cxnSpLocks/>
          </p:cNvCxnSpPr>
          <p:nvPr/>
        </p:nvCxnSpPr>
        <p:spPr>
          <a:xfrm>
            <a:off x="4096590" y="4484066"/>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5A0BE88-DD12-4664-8D9E-BF3493D8C1D2}"/>
              </a:ext>
            </a:extLst>
          </p:cNvPr>
          <p:cNvCxnSpPr/>
          <p:nvPr/>
        </p:nvCxnSpPr>
        <p:spPr>
          <a:xfrm flipH="1" flipV="1">
            <a:off x="1206583" y="2031534"/>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80BEBB1-B304-4B3E-B14A-7BF64071BBC5}"/>
              </a:ext>
            </a:extLst>
          </p:cNvPr>
          <p:cNvSpPr txBox="1"/>
          <p:nvPr/>
        </p:nvSpPr>
        <p:spPr>
          <a:xfrm>
            <a:off x="921371" y="1744271"/>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1</a:t>
            </a:r>
            <a:endParaRPr lang="en-US" dirty="0">
              <a:solidFill>
                <a:srgbClr val="FF0000"/>
              </a:solidFill>
            </a:endParaRPr>
          </a:p>
        </p:txBody>
      </p:sp>
      <p:cxnSp>
        <p:nvCxnSpPr>
          <p:cNvPr id="157" name="Straight Connector 156">
            <a:extLst>
              <a:ext uri="{FF2B5EF4-FFF2-40B4-BE49-F238E27FC236}">
                <a16:creationId xmlns:a16="http://schemas.microsoft.com/office/drawing/2014/main" id="{6A5442A7-450F-4977-B6C9-A4AFE94B2D97}"/>
              </a:ext>
            </a:extLst>
          </p:cNvPr>
          <p:cNvCxnSpPr/>
          <p:nvPr/>
        </p:nvCxnSpPr>
        <p:spPr>
          <a:xfrm flipH="1" flipV="1">
            <a:off x="763364" y="2452382"/>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4EE0655-C616-41C0-BF14-13F64883D5CD}"/>
              </a:ext>
            </a:extLst>
          </p:cNvPr>
          <p:cNvSpPr txBox="1"/>
          <p:nvPr/>
        </p:nvSpPr>
        <p:spPr>
          <a:xfrm>
            <a:off x="486541" y="2156730"/>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aseline="-25000" dirty="0">
                <a:solidFill>
                  <a:srgbClr val="FF0000"/>
                </a:solidFill>
              </a:rPr>
              <a:t>1</a:t>
            </a:r>
            <a:endParaRPr lang="en-US" dirty="0">
              <a:solidFill>
                <a:srgbClr val="FF0000"/>
              </a:solidFill>
            </a:endParaRPr>
          </a:p>
        </p:txBody>
      </p:sp>
      <p:cxnSp>
        <p:nvCxnSpPr>
          <p:cNvPr id="159" name="Straight Connector 158">
            <a:extLst>
              <a:ext uri="{FF2B5EF4-FFF2-40B4-BE49-F238E27FC236}">
                <a16:creationId xmlns:a16="http://schemas.microsoft.com/office/drawing/2014/main" id="{55AEC0E2-3BEF-4172-A7DB-B30EEA20620D}"/>
              </a:ext>
            </a:extLst>
          </p:cNvPr>
          <p:cNvCxnSpPr/>
          <p:nvPr/>
        </p:nvCxnSpPr>
        <p:spPr>
          <a:xfrm flipH="1" flipV="1">
            <a:off x="1228255" y="2009862"/>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E6F2EC6-B4D4-4845-B868-5F69762FBB2E}"/>
              </a:ext>
            </a:extLst>
          </p:cNvPr>
          <p:cNvCxnSpPr/>
          <p:nvPr/>
        </p:nvCxnSpPr>
        <p:spPr>
          <a:xfrm>
            <a:off x="398260" y="1993084"/>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36B17F8-33C4-43FD-ADD7-5C5B561078CF}"/>
              </a:ext>
            </a:extLst>
          </p:cNvPr>
          <p:cNvCxnSpPr/>
          <p:nvPr/>
        </p:nvCxnSpPr>
        <p:spPr>
          <a:xfrm flipH="1" flipV="1">
            <a:off x="1077253" y="2177642"/>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AA4CBB1-CFAE-4C80-8689-D418C65608AA}"/>
              </a:ext>
            </a:extLst>
          </p:cNvPr>
          <p:cNvCxnSpPr/>
          <p:nvPr/>
        </p:nvCxnSpPr>
        <p:spPr>
          <a:xfrm>
            <a:off x="408047" y="217904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88A05FD-D0C4-4BF8-8C61-55DA04C6F4F0}"/>
              </a:ext>
            </a:extLst>
          </p:cNvPr>
          <p:cNvCxnSpPr/>
          <p:nvPr/>
        </p:nvCxnSpPr>
        <p:spPr>
          <a:xfrm flipH="1">
            <a:off x="1257616" y="1984695"/>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97726D5-9BF9-47D5-A3A0-F5D9E43A2769}"/>
              </a:ext>
            </a:extLst>
          </p:cNvPr>
          <p:cNvCxnSpPr/>
          <p:nvPr/>
        </p:nvCxnSpPr>
        <p:spPr>
          <a:xfrm flipH="1">
            <a:off x="1435183" y="217065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30D92646-8B88-411A-9A44-FD48646FFCA5}"/>
              </a:ext>
            </a:extLst>
          </p:cNvPr>
          <p:cNvSpPr txBox="1"/>
          <p:nvPr/>
        </p:nvSpPr>
        <p:spPr>
          <a:xfrm>
            <a:off x="2820081" y="167156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b</a:t>
            </a:r>
            <a:r>
              <a:rPr lang="en-US" baseline="-25000" dirty="0">
                <a:solidFill>
                  <a:srgbClr val="0070C0"/>
                </a:solidFill>
              </a:rPr>
              <a:t>2</a:t>
            </a:r>
            <a:endParaRPr lang="en-US" dirty="0">
              <a:solidFill>
                <a:srgbClr val="0070C0"/>
              </a:solidFill>
            </a:endParaRPr>
          </a:p>
        </p:txBody>
      </p:sp>
      <p:sp>
        <p:nvSpPr>
          <p:cNvPr id="166" name="TextBox 165">
            <a:extLst>
              <a:ext uri="{FF2B5EF4-FFF2-40B4-BE49-F238E27FC236}">
                <a16:creationId xmlns:a16="http://schemas.microsoft.com/office/drawing/2014/main" id="{95526F49-79FD-40DD-A158-41108CBD0605}"/>
              </a:ext>
            </a:extLst>
          </p:cNvPr>
          <p:cNvSpPr txBox="1"/>
          <p:nvPr/>
        </p:nvSpPr>
        <p:spPr>
          <a:xfrm>
            <a:off x="3006037" y="2117581"/>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a:t>
            </a:r>
            <a:r>
              <a:rPr lang="en-US" baseline="-25000" dirty="0">
                <a:solidFill>
                  <a:srgbClr val="0070C0"/>
                </a:solidFill>
              </a:rPr>
              <a:t>2</a:t>
            </a:r>
            <a:endParaRPr lang="en-US" dirty="0">
              <a:solidFill>
                <a:srgbClr val="0070C0"/>
              </a:solidFill>
            </a:endParaRPr>
          </a:p>
        </p:txBody>
      </p:sp>
      <p:cxnSp>
        <p:nvCxnSpPr>
          <p:cNvPr id="167" name="Straight Connector 166">
            <a:extLst>
              <a:ext uri="{FF2B5EF4-FFF2-40B4-BE49-F238E27FC236}">
                <a16:creationId xmlns:a16="http://schemas.microsoft.com/office/drawing/2014/main" id="{9681D7EC-717F-4281-9C43-DDAB5C3B6321}"/>
              </a:ext>
            </a:extLst>
          </p:cNvPr>
          <p:cNvCxnSpPr/>
          <p:nvPr/>
        </p:nvCxnSpPr>
        <p:spPr>
          <a:xfrm>
            <a:off x="1013830" y="2819191"/>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A771AD6-4F3B-42C8-B1B1-3B169C6DEA4C}"/>
              </a:ext>
            </a:extLst>
          </p:cNvPr>
          <p:cNvCxnSpPr/>
          <p:nvPr/>
        </p:nvCxnSpPr>
        <p:spPr>
          <a:xfrm>
            <a:off x="1097885" y="2723912"/>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5745C168-EBAB-44A4-A484-2B81B1FFDCF0}"/>
              </a:ext>
            </a:extLst>
          </p:cNvPr>
          <p:cNvSpPr txBox="1"/>
          <p:nvPr/>
        </p:nvSpPr>
        <p:spPr>
          <a:xfrm>
            <a:off x="954912" y="2796114"/>
            <a:ext cx="306494" cy="369332"/>
          </a:xfrm>
          <a:prstGeom prst="rect">
            <a:avLst/>
          </a:prstGeom>
          <a:noFill/>
        </p:spPr>
        <p:txBody>
          <a:bodyPr wrap="none" rtlCol="0">
            <a:spAutoFit/>
          </a:bodyPr>
          <a:lstStyle/>
          <a:p>
            <a:r>
              <a:rPr lang="en-US" b="1" dirty="0">
                <a:solidFill>
                  <a:srgbClr val="00B050"/>
                </a:solidFill>
              </a:rPr>
              <a:t>C</a:t>
            </a:r>
          </a:p>
        </p:txBody>
      </p:sp>
      <p:cxnSp>
        <p:nvCxnSpPr>
          <p:cNvPr id="170" name="Straight Connector 169">
            <a:extLst>
              <a:ext uri="{FF2B5EF4-FFF2-40B4-BE49-F238E27FC236}">
                <a16:creationId xmlns:a16="http://schemas.microsoft.com/office/drawing/2014/main" id="{83397B35-55A1-4BCF-A325-2636663A1E5C}"/>
              </a:ext>
            </a:extLst>
          </p:cNvPr>
          <p:cNvCxnSpPr/>
          <p:nvPr/>
        </p:nvCxnSpPr>
        <p:spPr>
          <a:xfrm>
            <a:off x="1971574" y="287931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1F183B2-358C-43F4-9CE2-F4BDC388A7A6}"/>
              </a:ext>
            </a:extLst>
          </p:cNvPr>
          <p:cNvCxnSpPr/>
          <p:nvPr/>
        </p:nvCxnSpPr>
        <p:spPr>
          <a:xfrm>
            <a:off x="2055629" y="278403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930C48B7-97CD-45B4-B71E-4E908FB44F6F}"/>
              </a:ext>
            </a:extLst>
          </p:cNvPr>
          <p:cNvSpPr txBox="1"/>
          <p:nvPr/>
        </p:nvSpPr>
        <p:spPr>
          <a:xfrm>
            <a:off x="1912656" y="2864624"/>
            <a:ext cx="324128" cy="369332"/>
          </a:xfrm>
          <a:prstGeom prst="rect">
            <a:avLst/>
          </a:prstGeom>
          <a:noFill/>
        </p:spPr>
        <p:txBody>
          <a:bodyPr wrap="none" rtlCol="0">
            <a:spAutoFit/>
          </a:bodyPr>
          <a:lstStyle/>
          <a:p>
            <a:r>
              <a:rPr lang="en-US" b="1" dirty="0">
                <a:solidFill>
                  <a:srgbClr val="00B050"/>
                </a:solidFill>
              </a:rPr>
              <a:t>B</a:t>
            </a:r>
          </a:p>
        </p:txBody>
      </p:sp>
      <p:sp>
        <p:nvSpPr>
          <p:cNvPr id="154" name="Rectangle 153">
            <a:extLst>
              <a:ext uri="{FF2B5EF4-FFF2-40B4-BE49-F238E27FC236}">
                <a16:creationId xmlns:a16="http://schemas.microsoft.com/office/drawing/2014/main" id="{E78230BE-95A4-4E26-8E4F-5FDB5CADD737}"/>
              </a:ext>
            </a:extLst>
          </p:cNvPr>
          <p:cNvSpPr/>
          <p:nvPr/>
        </p:nvSpPr>
        <p:spPr>
          <a:xfrm rot="18862816">
            <a:off x="638127" y="2257385"/>
            <a:ext cx="1142896" cy="1190599"/>
          </a:xfrm>
          <a:prstGeom prst="rect">
            <a:avLst/>
          </a:prstGeom>
          <a:solidFill>
            <a:srgbClr val="00B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a:extLst>
              <a:ext uri="{FF2B5EF4-FFF2-40B4-BE49-F238E27FC236}">
                <a16:creationId xmlns:a16="http://schemas.microsoft.com/office/drawing/2014/main" id="{D3687CD2-C59A-4371-A2B5-89F303E64475}"/>
              </a:ext>
            </a:extLst>
          </p:cNvPr>
          <p:cNvSpPr/>
          <p:nvPr/>
        </p:nvSpPr>
        <p:spPr>
          <a:xfrm rot="18862816">
            <a:off x="2343853" y="2258853"/>
            <a:ext cx="1189651" cy="1190599"/>
          </a:xfrm>
          <a:prstGeom prst="rect">
            <a:avLst/>
          </a:prstGeom>
          <a:solidFill>
            <a:srgbClr val="00B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Connector 173">
            <a:extLst>
              <a:ext uri="{FF2B5EF4-FFF2-40B4-BE49-F238E27FC236}">
                <a16:creationId xmlns:a16="http://schemas.microsoft.com/office/drawing/2014/main" id="{2ABE908B-0001-4D59-BAC6-DC321F88C8E9}"/>
              </a:ext>
            </a:extLst>
          </p:cNvPr>
          <p:cNvCxnSpPr>
            <a:cxnSpLocks/>
          </p:cNvCxnSpPr>
          <p:nvPr/>
        </p:nvCxnSpPr>
        <p:spPr>
          <a:xfrm>
            <a:off x="763378" y="2460006"/>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2D8713-1FF8-4C54-A89A-7E7699425D18}"/>
              </a:ext>
            </a:extLst>
          </p:cNvPr>
          <p:cNvCxnSpPr>
            <a:cxnSpLocks/>
            <a:stCxn id="108" idx="3"/>
          </p:cNvCxnSpPr>
          <p:nvPr/>
        </p:nvCxnSpPr>
        <p:spPr>
          <a:xfrm flipV="1">
            <a:off x="5488681" y="1160905"/>
            <a:ext cx="3286869" cy="3278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E195066-B54B-45BB-BB90-82B9D3F5F09A}"/>
              </a:ext>
            </a:extLst>
          </p:cNvPr>
          <p:cNvCxnSpPr>
            <a:cxnSpLocks/>
          </p:cNvCxnSpPr>
          <p:nvPr/>
        </p:nvCxnSpPr>
        <p:spPr>
          <a:xfrm flipV="1">
            <a:off x="5481690" y="1221026"/>
            <a:ext cx="3286869" cy="32789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850BD0-3E11-4030-9B23-B6A3552728C9}"/>
              </a:ext>
            </a:extLst>
          </p:cNvPr>
          <p:cNvCxnSpPr/>
          <p:nvPr/>
        </p:nvCxnSpPr>
        <p:spPr>
          <a:xfrm flipV="1">
            <a:off x="396862" y="2009862"/>
            <a:ext cx="2537154" cy="807931"/>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A719928-D816-4D26-8794-A9327AB2AD08}"/>
              </a:ext>
            </a:extLst>
          </p:cNvPr>
          <p:cNvCxnSpPr/>
          <p:nvPr/>
        </p:nvCxnSpPr>
        <p:spPr>
          <a:xfrm flipV="1">
            <a:off x="926767" y="2514600"/>
            <a:ext cx="2537154" cy="807931"/>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720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7353"/>
            <a:ext cx="2057400" cy="365125"/>
          </a:xfrm>
        </p:spPr>
        <p:txBody>
          <a:bodyPr/>
          <a:lstStyle/>
          <a:p>
            <a:fld id="{E878474B-3C26-4CAC-BCD0-BD76A022A630}" type="slidenum">
              <a:rPr lang="en-US" smtClean="0"/>
              <a:pPr/>
              <a:t>53</a:t>
            </a:fld>
            <a:endParaRPr lang="en-US" dirty="0"/>
          </a:p>
        </p:txBody>
      </p:sp>
      <p:sp>
        <p:nvSpPr>
          <p:cNvPr id="11" name="Date Placeholder 10"/>
          <p:cNvSpPr>
            <a:spLocks noGrp="1"/>
          </p:cNvSpPr>
          <p:nvPr>
            <p:ph type="dt" sz="half" idx="10"/>
          </p:nvPr>
        </p:nvSpPr>
        <p:spPr/>
        <p:txBody>
          <a:bodyPr/>
          <a:lstStyle/>
          <a:p>
            <a:r>
              <a:rPr lang="en-US"/>
              <a:t>NDBI021 User Preferences Lecture 2</a:t>
            </a:r>
            <a:endParaRPr lang="en-US" dirty="0"/>
          </a:p>
        </p:txBody>
      </p:sp>
      <p:sp>
        <p:nvSpPr>
          <p:cNvPr id="12" name="Footer Placeholder 11"/>
          <p:cNvSpPr>
            <a:spLocks noGrp="1"/>
          </p:cNvSpPr>
          <p:nvPr>
            <p:ph type="ftr" sz="quarter" idx="11"/>
          </p:nvPr>
        </p:nvSpPr>
        <p:spPr>
          <a:xfrm>
            <a:off x="3028950" y="6398296"/>
            <a:ext cx="3086100" cy="365125"/>
          </a:xfrm>
        </p:spPr>
        <p:txBody>
          <a:bodyPr/>
          <a:lstStyle/>
          <a:p>
            <a:r>
              <a:rPr lang="en-US"/>
              <a:t>Aggregation+</a:t>
            </a:r>
            <a:endParaRPr lang="en-US" dirty="0"/>
          </a:p>
        </p:txBody>
      </p:sp>
      <p:sp>
        <p:nvSpPr>
          <p:cNvPr id="39" name="TextBox 38"/>
          <p:cNvSpPr txBox="1"/>
          <p:nvPr/>
        </p:nvSpPr>
        <p:spPr>
          <a:xfrm>
            <a:off x="99695" y="104040"/>
            <a:ext cx="5196551" cy="553998"/>
          </a:xfrm>
          <a:prstGeom prst="rect">
            <a:avLst/>
          </a:prstGeom>
          <a:noFill/>
        </p:spPr>
        <p:txBody>
          <a:bodyPr wrap="none" lIns="0" tIns="0" rIns="0" bIns="0" rtlCol="0">
            <a:spAutoFit/>
          </a:bodyPr>
          <a:lstStyle/>
          <a:p>
            <a:r>
              <a:rPr lang="en-US" dirty="0"/>
              <a:t>Two RSs, same attribute preferences and @’s as before</a:t>
            </a:r>
          </a:p>
          <a:p>
            <a:r>
              <a:rPr lang="en-US" dirty="0"/>
              <a:t>Let us gain insight into their aggregation varying 4D @’s</a:t>
            </a:r>
          </a:p>
        </p:txBody>
      </p:sp>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Let’s try another distribution of 2DC data</a:t>
            </a:r>
          </a:p>
        </p:txBody>
      </p:sp>
      <p:sp>
        <p:nvSpPr>
          <p:cNvPr id="26" name="TextBox 25"/>
          <p:cNvSpPr txBox="1"/>
          <p:nvPr/>
        </p:nvSpPr>
        <p:spPr>
          <a:xfrm>
            <a:off x="5088622"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Changing weight of RSs can </a:t>
            </a:r>
          </a:p>
          <a:p>
            <a:r>
              <a:rPr lang="en-US" sz="1800" dirty="0"/>
              <a:t>change overall result. Here we can see ordering different from orderings of single RSs. </a:t>
            </a:r>
          </a:p>
          <a:p>
            <a:r>
              <a:rPr lang="en-US" sz="1800" dirty="0"/>
              <a:t>     Is arbitrary ordering possible?</a:t>
            </a:r>
          </a:p>
        </p:txBody>
      </p:sp>
      <p:cxnSp>
        <p:nvCxnSpPr>
          <p:cNvPr id="16" name="Straight Connector 15"/>
          <p:cNvCxnSpPr/>
          <p:nvPr/>
        </p:nvCxnSpPr>
        <p:spPr>
          <a:xfrm>
            <a:off x="3760332"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6732"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60332"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60332"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407532"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07532"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83932"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60332"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83932"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7532"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83931"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94132" y="1295400"/>
            <a:ext cx="646331" cy="369332"/>
          </a:xfrm>
          <a:prstGeom prst="rect">
            <a:avLst/>
          </a:prstGeom>
          <a:noFill/>
        </p:spPr>
        <p:txBody>
          <a:bodyPr wrap="none" rtlCol="0">
            <a:spAutoFit/>
          </a:bodyPr>
          <a:lstStyle/>
          <a:p>
            <a:r>
              <a:rPr lang="en-US" dirty="0"/>
              <a:t>DC</a:t>
            </a:r>
            <a:r>
              <a:rPr lang="en-US" baseline="-25000" dirty="0"/>
              <a:t>1,2</a:t>
            </a:r>
            <a:endParaRPr lang="en-US" dirty="0"/>
          </a:p>
        </p:txBody>
      </p:sp>
      <p:sp>
        <p:nvSpPr>
          <p:cNvPr id="22" name="TextBox 21"/>
          <p:cNvSpPr txBox="1"/>
          <p:nvPr/>
        </p:nvSpPr>
        <p:spPr>
          <a:xfrm>
            <a:off x="2073451" y="886129"/>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23" name="TextBox 22"/>
          <p:cNvSpPr txBox="1"/>
          <p:nvPr/>
        </p:nvSpPr>
        <p:spPr>
          <a:xfrm>
            <a:off x="1589695" y="869019"/>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25" name="TextBox 24"/>
          <p:cNvSpPr txBox="1"/>
          <p:nvPr/>
        </p:nvSpPr>
        <p:spPr>
          <a:xfrm>
            <a:off x="8738120" y="4126468"/>
            <a:ext cx="405880" cy="369332"/>
          </a:xfrm>
          <a:prstGeom prst="rect">
            <a:avLst/>
          </a:prstGeom>
          <a:noFill/>
        </p:spPr>
        <p:txBody>
          <a:bodyPr wrap="none" rtlCol="0">
            <a:spAutoFit/>
          </a:bodyPr>
          <a:lstStyle/>
          <a:p>
            <a:r>
              <a:rPr lang="en-US" dirty="0"/>
              <a:t>D</a:t>
            </a:r>
            <a:r>
              <a:rPr lang="en-US" baseline="-25000" dirty="0"/>
              <a:t>1</a:t>
            </a:r>
          </a:p>
        </p:txBody>
      </p:sp>
      <p:sp>
        <p:nvSpPr>
          <p:cNvPr id="27" name="TextBox 26"/>
          <p:cNvSpPr txBox="1"/>
          <p:nvPr/>
        </p:nvSpPr>
        <p:spPr>
          <a:xfrm>
            <a:off x="5208132"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687246" y="4431268"/>
            <a:ext cx="301686" cy="369332"/>
          </a:xfrm>
          <a:prstGeom prst="rect">
            <a:avLst/>
          </a:prstGeom>
          <a:noFill/>
        </p:spPr>
        <p:txBody>
          <a:bodyPr wrap="none" rtlCol="0">
            <a:spAutoFit/>
          </a:bodyPr>
          <a:lstStyle/>
          <a:p>
            <a:r>
              <a:rPr lang="en-US" dirty="0"/>
              <a:t>1</a:t>
            </a:r>
          </a:p>
        </p:txBody>
      </p:sp>
      <p:cxnSp>
        <p:nvCxnSpPr>
          <p:cNvPr id="32" name="Straight Connector 31"/>
          <p:cNvCxnSpPr/>
          <p:nvPr/>
        </p:nvCxnSpPr>
        <p:spPr>
          <a:xfrm flipH="1">
            <a:off x="3777649"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38459"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83952"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97803"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86634"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2000805"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74734" y="5941974"/>
            <a:ext cx="960519" cy="369332"/>
          </a:xfrm>
          <a:prstGeom prst="rect">
            <a:avLst/>
          </a:prstGeom>
          <a:noFill/>
          <a:ln>
            <a:noFill/>
          </a:ln>
        </p:spPr>
        <p:txBody>
          <a:bodyPr wrap="none" rtlCol="0">
            <a:spAutoFit/>
          </a:bodyPr>
          <a:lstStyle/>
          <a:p>
            <a:r>
              <a:rPr lang="en-US" dirty="0"/>
              <a:t>2d-ideal</a:t>
            </a:r>
          </a:p>
        </p:txBody>
      </p:sp>
      <p:sp>
        <p:nvSpPr>
          <p:cNvPr id="44" name="Oval 43"/>
          <p:cNvSpPr/>
          <p:nvPr/>
        </p:nvSpPr>
        <p:spPr>
          <a:xfrm>
            <a:off x="3679833" y="6101321"/>
            <a:ext cx="140619" cy="13541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a:cxnSpLocks/>
          </p:cNvCxnSpPr>
          <p:nvPr/>
        </p:nvCxnSpPr>
        <p:spPr>
          <a:xfrm>
            <a:off x="1154865"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895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36732"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317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36732"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11246" y="4431268"/>
            <a:ext cx="301686"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3777649" y="192737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H="1">
            <a:off x="5422772" y="4501526"/>
            <a:ext cx="3366221" cy="1674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5477369" y="4473344"/>
            <a:ext cx="3276998" cy="17029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flipV="1">
            <a:off x="3743015" y="1158605"/>
            <a:ext cx="1718709" cy="33135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3734095" y="1160905"/>
            <a:ext cx="1711403" cy="3344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670108" y="192967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754163" y="183439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44262" y="1834392"/>
            <a:ext cx="324128" cy="369332"/>
          </a:xfrm>
          <a:prstGeom prst="rect">
            <a:avLst/>
          </a:prstGeom>
          <a:noFill/>
          <a:ln>
            <a:noFill/>
          </a:ln>
        </p:spPr>
        <p:txBody>
          <a:bodyPr wrap="none" rtlCol="0">
            <a:spAutoFit/>
          </a:bodyPr>
          <a:lstStyle/>
          <a:p>
            <a:r>
              <a:rPr lang="en-US" b="1" dirty="0"/>
              <a:t>A</a:t>
            </a:r>
          </a:p>
        </p:txBody>
      </p:sp>
      <p:sp>
        <p:nvSpPr>
          <p:cNvPr id="76" name="TextBox 75"/>
          <p:cNvSpPr txBox="1"/>
          <p:nvPr/>
        </p:nvSpPr>
        <p:spPr>
          <a:xfrm>
            <a:off x="3888963" y="4857009"/>
            <a:ext cx="324128" cy="369332"/>
          </a:xfrm>
          <a:prstGeom prst="rect">
            <a:avLst/>
          </a:prstGeom>
          <a:noFill/>
        </p:spPr>
        <p:txBody>
          <a:bodyPr wrap="none" rtlCol="0">
            <a:spAutoFit/>
          </a:bodyPr>
          <a:lstStyle/>
          <a:p>
            <a:r>
              <a:rPr lang="en-US" b="1" dirty="0">
                <a:solidFill>
                  <a:srgbClr val="0070C0"/>
                </a:solidFill>
              </a:rPr>
              <a:t>A</a:t>
            </a:r>
          </a:p>
        </p:txBody>
      </p:sp>
      <p:cxnSp>
        <p:nvCxnSpPr>
          <p:cNvPr id="77" name="Straight Connector 76"/>
          <p:cNvCxnSpPr/>
          <p:nvPr/>
        </p:nvCxnSpPr>
        <p:spPr>
          <a:xfrm>
            <a:off x="2261336" y="2638987"/>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45391" y="2543708"/>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039461" y="513566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23516" y="504038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958056" y="549289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42111" y="539761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976037" y="5214241"/>
            <a:ext cx="324128" cy="369332"/>
          </a:xfrm>
          <a:prstGeom prst="rect">
            <a:avLst/>
          </a:prstGeom>
          <a:noFill/>
        </p:spPr>
        <p:txBody>
          <a:bodyPr wrap="none" rtlCol="0">
            <a:spAutoFit/>
          </a:bodyPr>
          <a:lstStyle/>
          <a:p>
            <a:r>
              <a:rPr lang="en-US" b="1" dirty="0">
                <a:solidFill>
                  <a:srgbClr val="FF0000"/>
                </a:solidFill>
              </a:rPr>
              <a:t>A</a:t>
            </a:r>
          </a:p>
        </p:txBody>
      </p:sp>
      <p:cxnSp>
        <p:nvCxnSpPr>
          <p:cNvPr id="88" name="Straight Connector 87"/>
          <p:cNvCxnSpPr/>
          <p:nvPr/>
        </p:nvCxnSpPr>
        <p:spPr>
          <a:xfrm flipH="1" flipV="1">
            <a:off x="1663085" y="1597403"/>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6862" y="159740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836768" y="1589014"/>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202418" y="2624299"/>
            <a:ext cx="324128" cy="369332"/>
          </a:xfrm>
          <a:prstGeom prst="rect">
            <a:avLst/>
          </a:prstGeom>
          <a:noFill/>
        </p:spPr>
        <p:txBody>
          <a:bodyPr wrap="none" rtlCol="0">
            <a:spAutoFit/>
          </a:bodyPr>
          <a:lstStyle/>
          <a:p>
            <a:r>
              <a:rPr lang="en-US" b="1" dirty="0">
                <a:solidFill>
                  <a:srgbClr val="00B050"/>
                </a:solidFill>
              </a:rPr>
              <a:t>A</a:t>
            </a:r>
          </a:p>
        </p:txBody>
      </p:sp>
      <p:sp>
        <p:nvSpPr>
          <p:cNvPr id="94" name="TextBox 93"/>
          <p:cNvSpPr txBox="1"/>
          <p:nvPr/>
        </p:nvSpPr>
        <p:spPr>
          <a:xfrm>
            <a:off x="5131932" y="6059269"/>
            <a:ext cx="362600" cy="369332"/>
          </a:xfrm>
          <a:prstGeom prst="rect">
            <a:avLst/>
          </a:prstGeom>
          <a:noFill/>
        </p:spPr>
        <p:txBody>
          <a:bodyPr wrap="none" rtlCol="0">
            <a:spAutoFit/>
          </a:bodyPr>
          <a:lstStyle/>
          <a:p>
            <a:r>
              <a:rPr lang="en-US" dirty="0"/>
              <a:t>x</a:t>
            </a:r>
            <a:r>
              <a:rPr lang="en-US" baseline="-25000" dirty="0"/>
              <a:t>1</a:t>
            </a:r>
          </a:p>
        </p:txBody>
      </p:sp>
      <p:sp>
        <p:nvSpPr>
          <p:cNvPr id="95" name="TextBox 94"/>
          <p:cNvSpPr txBox="1"/>
          <p:nvPr/>
        </p:nvSpPr>
        <p:spPr>
          <a:xfrm>
            <a:off x="3313842" y="4174804"/>
            <a:ext cx="362600" cy="369332"/>
          </a:xfrm>
          <a:prstGeom prst="rect">
            <a:avLst/>
          </a:prstGeom>
          <a:noFill/>
        </p:spPr>
        <p:txBody>
          <a:bodyPr wrap="none" rtlCol="0">
            <a:spAutoFit/>
          </a:bodyPr>
          <a:lstStyle/>
          <a:p>
            <a:r>
              <a:rPr lang="en-US" dirty="0"/>
              <a:t>x</a:t>
            </a:r>
            <a:r>
              <a:rPr lang="en-US" baseline="-25000" dirty="0"/>
              <a:t>2</a:t>
            </a:r>
          </a:p>
        </p:txBody>
      </p:sp>
      <p:cxnSp>
        <p:nvCxnSpPr>
          <p:cNvPr id="96" name="Straight Connector 95">
            <a:extLst>
              <a:ext uri="{FF2B5EF4-FFF2-40B4-BE49-F238E27FC236}">
                <a16:creationId xmlns:a16="http://schemas.microsoft.com/office/drawing/2014/main" id="{44C4150E-CD18-45E3-9873-B2F06AAA2978}"/>
              </a:ext>
            </a:extLst>
          </p:cNvPr>
          <p:cNvCxnSpPr>
            <a:cxnSpLocks/>
          </p:cNvCxnSpPr>
          <p:nvPr/>
        </p:nvCxnSpPr>
        <p:spPr>
          <a:xfrm>
            <a:off x="4548198" y="4499446"/>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4C7810-4FFE-484D-B724-2455F0DA9BBB}"/>
              </a:ext>
            </a:extLst>
          </p:cNvPr>
          <p:cNvSpPr txBox="1"/>
          <p:nvPr/>
        </p:nvSpPr>
        <p:spPr>
          <a:xfrm>
            <a:off x="1213588" y="1457647"/>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a</a:t>
            </a:r>
            <a:r>
              <a:rPr lang="en-US" baseline="-25000" dirty="0">
                <a:solidFill>
                  <a:srgbClr val="FF0000"/>
                </a:solidFill>
              </a:rPr>
              <a:t>1</a:t>
            </a:r>
            <a:endParaRPr lang="en-US" dirty="0">
              <a:solidFill>
                <a:srgbClr val="FF0000"/>
              </a:solidFill>
            </a:endParaRPr>
          </a:p>
        </p:txBody>
      </p:sp>
      <p:sp>
        <p:nvSpPr>
          <p:cNvPr id="100" name="TextBox 99">
            <a:extLst>
              <a:ext uri="{FF2B5EF4-FFF2-40B4-BE49-F238E27FC236}">
                <a16:creationId xmlns:a16="http://schemas.microsoft.com/office/drawing/2014/main" id="{126B6F0B-6865-4F23-AE84-97C46D8B0FFF}"/>
              </a:ext>
            </a:extLst>
          </p:cNvPr>
          <p:cNvSpPr txBox="1"/>
          <p:nvPr/>
        </p:nvSpPr>
        <p:spPr>
          <a:xfrm>
            <a:off x="2407622" y="1275885"/>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c</a:t>
            </a:r>
            <a:r>
              <a:rPr lang="en-US" baseline="-25000" dirty="0">
                <a:solidFill>
                  <a:srgbClr val="0070C0"/>
                </a:solidFill>
              </a:rPr>
              <a:t>2</a:t>
            </a:r>
            <a:endParaRPr lang="en-US" dirty="0">
              <a:solidFill>
                <a:srgbClr val="0070C0"/>
              </a:solidFill>
            </a:endParaRPr>
          </a:p>
        </p:txBody>
      </p:sp>
      <p:sp>
        <p:nvSpPr>
          <p:cNvPr id="8" name="TextBox 7">
            <a:extLst>
              <a:ext uri="{FF2B5EF4-FFF2-40B4-BE49-F238E27FC236}">
                <a16:creationId xmlns:a16="http://schemas.microsoft.com/office/drawing/2014/main" id="{90E695B6-744F-4039-B639-F8FD0359CFB6}"/>
              </a:ext>
            </a:extLst>
          </p:cNvPr>
          <p:cNvSpPr txBox="1"/>
          <p:nvPr/>
        </p:nvSpPr>
        <p:spPr>
          <a:xfrm>
            <a:off x="7689176" y="4509565"/>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1</a:t>
            </a:r>
            <a:r>
              <a:rPr lang="en-US" baseline="30000" dirty="0">
                <a:solidFill>
                  <a:srgbClr val="FF0000"/>
                </a:solidFill>
              </a:rPr>
              <a:t>rec1</a:t>
            </a:r>
          </a:p>
        </p:txBody>
      </p:sp>
      <p:sp>
        <p:nvSpPr>
          <p:cNvPr id="102" name="TextBox 101">
            <a:extLst>
              <a:ext uri="{FF2B5EF4-FFF2-40B4-BE49-F238E27FC236}">
                <a16:creationId xmlns:a16="http://schemas.microsoft.com/office/drawing/2014/main" id="{EBF9FDB6-E96A-45DF-9DC0-E19344BB8C4A}"/>
              </a:ext>
            </a:extLst>
          </p:cNvPr>
          <p:cNvSpPr txBox="1"/>
          <p:nvPr/>
        </p:nvSpPr>
        <p:spPr>
          <a:xfrm>
            <a:off x="5660436" y="452774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1</a:t>
            </a:r>
            <a:r>
              <a:rPr lang="en-US" baseline="30000" dirty="0">
                <a:solidFill>
                  <a:srgbClr val="0070C0"/>
                </a:solidFill>
              </a:rPr>
              <a:t>rec2</a:t>
            </a:r>
          </a:p>
        </p:txBody>
      </p:sp>
      <p:sp>
        <p:nvSpPr>
          <p:cNvPr id="104" name="TextBox 103">
            <a:extLst>
              <a:ext uri="{FF2B5EF4-FFF2-40B4-BE49-F238E27FC236}">
                <a16:creationId xmlns:a16="http://schemas.microsoft.com/office/drawing/2014/main" id="{B331C36B-1508-42A0-9DC9-9A81D29605B1}"/>
              </a:ext>
            </a:extLst>
          </p:cNvPr>
          <p:cNvSpPr txBox="1"/>
          <p:nvPr/>
        </p:nvSpPr>
        <p:spPr>
          <a:xfrm>
            <a:off x="4839712" y="1148372"/>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2</a:t>
            </a:r>
            <a:r>
              <a:rPr lang="en-US" baseline="30000" dirty="0">
                <a:solidFill>
                  <a:srgbClr val="FF0000"/>
                </a:solidFill>
              </a:rPr>
              <a:t>rec1</a:t>
            </a:r>
          </a:p>
        </p:txBody>
      </p:sp>
      <p:sp>
        <p:nvSpPr>
          <p:cNvPr id="105" name="TextBox 104">
            <a:extLst>
              <a:ext uri="{FF2B5EF4-FFF2-40B4-BE49-F238E27FC236}">
                <a16:creationId xmlns:a16="http://schemas.microsoft.com/office/drawing/2014/main" id="{F9790646-1ADB-420D-B9B3-AC4082A848AE}"/>
              </a:ext>
            </a:extLst>
          </p:cNvPr>
          <p:cNvSpPr txBox="1"/>
          <p:nvPr/>
        </p:nvSpPr>
        <p:spPr>
          <a:xfrm>
            <a:off x="3800874" y="114138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2</a:t>
            </a:r>
            <a:r>
              <a:rPr lang="en-US" baseline="30000" dirty="0">
                <a:solidFill>
                  <a:srgbClr val="0070C0"/>
                </a:solidFill>
              </a:rPr>
              <a:t>rec2</a:t>
            </a:r>
          </a:p>
        </p:txBody>
      </p:sp>
      <p:cxnSp>
        <p:nvCxnSpPr>
          <p:cNvPr id="107" name="Straight Connector 106">
            <a:extLst>
              <a:ext uri="{FF2B5EF4-FFF2-40B4-BE49-F238E27FC236}">
                <a16:creationId xmlns:a16="http://schemas.microsoft.com/office/drawing/2014/main" id="{9A60716D-ED34-413B-B955-EFC429AA5E53}"/>
              </a:ext>
            </a:extLst>
          </p:cNvPr>
          <p:cNvCxnSpPr>
            <a:cxnSpLocks/>
          </p:cNvCxnSpPr>
          <p:nvPr/>
        </p:nvCxnSpPr>
        <p:spPr>
          <a:xfrm>
            <a:off x="644534" y="255088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784D4BA2-1F8E-42AB-965E-340234848C75}"/>
              </a:ext>
            </a:extLst>
          </p:cNvPr>
          <p:cNvSpPr/>
          <p:nvPr/>
        </p:nvSpPr>
        <p:spPr>
          <a:xfrm>
            <a:off x="5468088" y="4324251"/>
            <a:ext cx="140619" cy="135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1256228-ADC1-4DE8-9882-6837DF346F70}"/>
              </a:ext>
            </a:extLst>
          </p:cNvPr>
          <p:cNvSpPr/>
          <p:nvPr/>
        </p:nvSpPr>
        <p:spPr>
          <a:xfrm>
            <a:off x="8615361" y="1171385"/>
            <a:ext cx="140619" cy="1354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F771E19B-202D-4BB4-A208-233558C1CFC7}"/>
              </a:ext>
            </a:extLst>
          </p:cNvPr>
          <p:cNvCxnSpPr/>
          <p:nvPr/>
        </p:nvCxnSpPr>
        <p:spPr>
          <a:xfrm>
            <a:off x="7409738" y="355014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E040F45-81D3-46F2-B2A0-FC9B7D5A10C3}"/>
              </a:ext>
            </a:extLst>
          </p:cNvPr>
          <p:cNvCxnSpPr/>
          <p:nvPr/>
        </p:nvCxnSpPr>
        <p:spPr>
          <a:xfrm>
            <a:off x="7493793" y="345486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B2142E7-454D-4928-8826-E95B596BCB33}"/>
              </a:ext>
            </a:extLst>
          </p:cNvPr>
          <p:cNvSpPr txBox="1"/>
          <p:nvPr/>
        </p:nvSpPr>
        <p:spPr>
          <a:xfrm>
            <a:off x="7483892" y="3454867"/>
            <a:ext cx="324128" cy="369332"/>
          </a:xfrm>
          <a:prstGeom prst="rect">
            <a:avLst/>
          </a:prstGeom>
          <a:noFill/>
          <a:ln>
            <a:noFill/>
          </a:ln>
        </p:spPr>
        <p:txBody>
          <a:bodyPr wrap="none" rtlCol="0">
            <a:spAutoFit/>
          </a:bodyPr>
          <a:lstStyle/>
          <a:p>
            <a:r>
              <a:rPr lang="en-US" b="1" dirty="0"/>
              <a:t>B</a:t>
            </a:r>
          </a:p>
        </p:txBody>
      </p:sp>
      <p:cxnSp>
        <p:nvCxnSpPr>
          <p:cNvPr id="124" name="Straight Connector 123">
            <a:extLst>
              <a:ext uri="{FF2B5EF4-FFF2-40B4-BE49-F238E27FC236}">
                <a16:creationId xmlns:a16="http://schemas.microsoft.com/office/drawing/2014/main" id="{95F17FAC-CB7D-424B-9814-BD16E59E3CEA}"/>
              </a:ext>
            </a:extLst>
          </p:cNvPr>
          <p:cNvCxnSpPr/>
          <p:nvPr/>
        </p:nvCxnSpPr>
        <p:spPr>
          <a:xfrm>
            <a:off x="6094063" y="315726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90FC208-8CF0-4AC0-A4FE-7633401B671C}"/>
              </a:ext>
            </a:extLst>
          </p:cNvPr>
          <p:cNvCxnSpPr/>
          <p:nvPr/>
        </p:nvCxnSpPr>
        <p:spPr>
          <a:xfrm>
            <a:off x="6178118" y="306198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37BA90F-F415-4DFF-A117-4C5AF29946DF}"/>
              </a:ext>
            </a:extLst>
          </p:cNvPr>
          <p:cNvSpPr txBox="1"/>
          <p:nvPr/>
        </p:nvSpPr>
        <p:spPr>
          <a:xfrm>
            <a:off x="6168217" y="3061982"/>
            <a:ext cx="306494" cy="369332"/>
          </a:xfrm>
          <a:prstGeom prst="rect">
            <a:avLst/>
          </a:prstGeom>
          <a:noFill/>
          <a:ln>
            <a:noFill/>
          </a:ln>
        </p:spPr>
        <p:txBody>
          <a:bodyPr wrap="none" rtlCol="0">
            <a:spAutoFit/>
          </a:bodyPr>
          <a:lstStyle/>
          <a:p>
            <a:r>
              <a:rPr lang="en-US" b="1" dirty="0"/>
              <a:t>C</a:t>
            </a:r>
          </a:p>
        </p:txBody>
      </p:sp>
      <p:cxnSp>
        <p:nvCxnSpPr>
          <p:cNvPr id="128" name="Straight Connector 127">
            <a:extLst>
              <a:ext uri="{FF2B5EF4-FFF2-40B4-BE49-F238E27FC236}">
                <a16:creationId xmlns:a16="http://schemas.microsoft.com/office/drawing/2014/main" id="{BE654AE8-26A1-4FC7-8B7F-A7D62278D03A}"/>
              </a:ext>
            </a:extLst>
          </p:cNvPr>
          <p:cNvCxnSpPr/>
          <p:nvPr/>
        </p:nvCxnSpPr>
        <p:spPr>
          <a:xfrm>
            <a:off x="6177758" y="114439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BB9B145-EA83-4E7D-A5FC-1748A35C53DE}"/>
              </a:ext>
            </a:extLst>
          </p:cNvPr>
          <p:cNvCxnSpPr/>
          <p:nvPr/>
        </p:nvCxnSpPr>
        <p:spPr>
          <a:xfrm>
            <a:off x="4693100" y="482667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E7C11D-D3D8-4602-B886-66D6D5369653}"/>
              </a:ext>
            </a:extLst>
          </p:cNvPr>
          <p:cNvCxnSpPr/>
          <p:nvPr/>
        </p:nvCxnSpPr>
        <p:spPr>
          <a:xfrm>
            <a:off x="4777155" y="473139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3CDF371F-9E4C-4EEC-8933-2B2650AA9CF4}"/>
              </a:ext>
            </a:extLst>
          </p:cNvPr>
          <p:cNvSpPr txBox="1"/>
          <p:nvPr/>
        </p:nvSpPr>
        <p:spPr>
          <a:xfrm>
            <a:off x="4700142" y="4521668"/>
            <a:ext cx="306494" cy="369332"/>
          </a:xfrm>
          <a:prstGeom prst="rect">
            <a:avLst/>
          </a:prstGeom>
          <a:noFill/>
          <a:ln>
            <a:noFill/>
          </a:ln>
        </p:spPr>
        <p:txBody>
          <a:bodyPr wrap="none" rtlCol="0">
            <a:spAutoFit/>
          </a:bodyPr>
          <a:lstStyle/>
          <a:p>
            <a:r>
              <a:rPr lang="en-US" b="1" dirty="0">
                <a:solidFill>
                  <a:srgbClr val="0070C0"/>
                </a:solidFill>
              </a:rPr>
              <a:t>C</a:t>
            </a:r>
          </a:p>
        </p:txBody>
      </p:sp>
      <p:cxnSp>
        <p:nvCxnSpPr>
          <p:cNvPr id="137" name="Straight Connector 136">
            <a:extLst>
              <a:ext uri="{FF2B5EF4-FFF2-40B4-BE49-F238E27FC236}">
                <a16:creationId xmlns:a16="http://schemas.microsoft.com/office/drawing/2014/main" id="{C34F406B-95B6-4C19-AA8C-B96C46B92B8B}"/>
              </a:ext>
            </a:extLst>
          </p:cNvPr>
          <p:cNvCxnSpPr/>
          <p:nvPr/>
        </p:nvCxnSpPr>
        <p:spPr>
          <a:xfrm>
            <a:off x="4132435" y="514685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73F2BA9-843B-4E38-A133-3B09A05EF29A}"/>
              </a:ext>
            </a:extLst>
          </p:cNvPr>
          <p:cNvCxnSpPr/>
          <p:nvPr/>
        </p:nvCxnSpPr>
        <p:spPr>
          <a:xfrm>
            <a:off x="4216490" y="505157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3B997F01-65AF-402E-9078-8CD93312CC23}"/>
              </a:ext>
            </a:extLst>
          </p:cNvPr>
          <p:cNvSpPr txBox="1"/>
          <p:nvPr/>
        </p:nvSpPr>
        <p:spPr>
          <a:xfrm>
            <a:off x="4147866" y="4867015"/>
            <a:ext cx="324128" cy="369332"/>
          </a:xfrm>
          <a:prstGeom prst="rect">
            <a:avLst/>
          </a:prstGeom>
          <a:noFill/>
          <a:ln>
            <a:noFill/>
          </a:ln>
        </p:spPr>
        <p:txBody>
          <a:bodyPr wrap="none" rtlCol="0">
            <a:spAutoFit/>
          </a:bodyPr>
          <a:lstStyle/>
          <a:p>
            <a:r>
              <a:rPr lang="en-US" b="1" dirty="0">
                <a:solidFill>
                  <a:srgbClr val="FF0000"/>
                </a:solidFill>
              </a:rPr>
              <a:t>B</a:t>
            </a:r>
          </a:p>
        </p:txBody>
      </p:sp>
      <p:cxnSp>
        <p:nvCxnSpPr>
          <p:cNvPr id="140" name="Straight Connector 139">
            <a:extLst>
              <a:ext uri="{FF2B5EF4-FFF2-40B4-BE49-F238E27FC236}">
                <a16:creationId xmlns:a16="http://schemas.microsoft.com/office/drawing/2014/main" id="{4E24F3A4-0090-4AB5-BD8E-7802C7FB08EB}"/>
              </a:ext>
            </a:extLst>
          </p:cNvPr>
          <p:cNvCxnSpPr/>
          <p:nvPr/>
        </p:nvCxnSpPr>
        <p:spPr>
          <a:xfrm>
            <a:off x="4904223" y="5524357"/>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09EAE22-DFAC-42A3-AD1B-08D21C2B8BEB}"/>
              </a:ext>
            </a:extLst>
          </p:cNvPr>
          <p:cNvCxnSpPr/>
          <p:nvPr/>
        </p:nvCxnSpPr>
        <p:spPr>
          <a:xfrm>
            <a:off x="4988278" y="5429078"/>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CB51FD9-9385-4F09-AF2A-7B5B8DCEA13B}"/>
              </a:ext>
            </a:extLst>
          </p:cNvPr>
          <p:cNvSpPr txBox="1"/>
          <p:nvPr/>
        </p:nvSpPr>
        <p:spPr>
          <a:xfrm>
            <a:off x="4785430" y="5429078"/>
            <a:ext cx="324128" cy="369332"/>
          </a:xfrm>
          <a:prstGeom prst="rect">
            <a:avLst/>
          </a:prstGeom>
          <a:noFill/>
          <a:ln>
            <a:noFill/>
          </a:ln>
        </p:spPr>
        <p:txBody>
          <a:bodyPr wrap="none" rtlCol="0">
            <a:spAutoFit/>
          </a:bodyPr>
          <a:lstStyle/>
          <a:p>
            <a:r>
              <a:rPr lang="en-US" b="1" dirty="0">
                <a:solidFill>
                  <a:srgbClr val="0070C0"/>
                </a:solidFill>
              </a:rPr>
              <a:t>B</a:t>
            </a:r>
          </a:p>
        </p:txBody>
      </p:sp>
      <p:cxnSp>
        <p:nvCxnSpPr>
          <p:cNvPr id="143" name="Straight Connector 142">
            <a:extLst>
              <a:ext uri="{FF2B5EF4-FFF2-40B4-BE49-F238E27FC236}">
                <a16:creationId xmlns:a16="http://schemas.microsoft.com/office/drawing/2014/main" id="{40F9E38F-10CA-4038-8130-6BA51441007B}"/>
              </a:ext>
            </a:extLst>
          </p:cNvPr>
          <p:cNvCxnSpPr/>
          <p:nvPr/>
        </p:nvCxnSpPr>
        <p:spPr>
          <a:xfrm>
            <a:off x="4124046" y="577602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C11DFAD-E1B4-4A70-9729-41F1D84FD3EC}"/>
              </a:ext>
            </a:extLst>
          </p:cNvPr>
          <p:cNvCxnSpPr/>
          <p:nvPr/>
        </p:nvCxnSpPr>
        <p:spPr>
          <a:xfrm>
            <a:off x="4208101" y="568074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60F8F617-82C4-43BE-B49B-9275EC0B3313}"/>
              </a:ext>
            </a:extLst>
          </p:cNvPr>
          <p:cNvSpPr txBox="1"/>
          <p:nvPr/>
        </p:nvSpPr>
        <p:spPr>
          <a:xfrm>
            <a:off x="4164644" y="5680748"/>
            <a:ext cx="306494" cy="369332"/>
          </a:xfrm>
          <a:prstGeom prst="rect">
            <a:avLst/>
          </a:prstGeom>
          <a:noFill/>
          <a:ln>
            <a:noFill/>
          </a:ln>
        </p:spPr>
        <p:txBody>
          <a:bodyPr wrap="none" rtlCol="0">
            <a:spAutoFit/>
          </a:bodyPr>
          <a:lstStyle/>
          <a:p>
            <a:r>
              <a:rPr lang="en-US" b="1" dirty="0">
                <a:solidFill>
                  <a:srgbClr val="FF0000"/>
                </a:solidFill>
              </a:rPr>
              <a:t>C</a:t>
            </a:r>
          </a:p>
        </p:txBody>
      </p:sp>
      <p:cxnSp>
        <p:nvCxnSpPr>
          <p:cNvPr id="148" name="Straight Connector 147">
            <a:extLst>
              <a:ext uri="{FF2B5EF4-FFF2-40B4-BE49-F238E27FC236}">
                <a16:creationId xmlns:a16="http://schemas.microsoft.com/office/drawing/2014/main" id="{12C9A0F0-73AA-4735-9368-C8F6B372BCF7}"/>
              </a:ext>
            </a:extLst>
          </p:cNvPr>
          <p:cNvCxnSpPr/>
          <p:nvPr/>
        </p:nvCxnSpPr>
        <p:spPr>
          <a:xfrm>
            <a:off x="4232212" y="112901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E8D0CE0-3491-4E01-9C8C-420A08433D41}"/>
              </a:ext>
            </a:extLst>
          </p:cNvPr>
          <p:cNvCxnSpPr/>
          <p:nvPr/>
        </p:nvCxnSpPr>
        <p:spPr>
          <a:xfrm>
            <a:off x="5041751" y="1137407"/>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EB8E7D4-5AB1-439B-8CF4-F0479CDB292B}"/>
              </a:ext>
            </a:extLst>
          </p:cNvPr>
          <p:cNvCxnSpPr/>
          <p:nvPr/>
        </p:nvCxnSpPr>
        <p:spPr>
          <a:xfrm>
            <a:off x="3746350" y="4834155"/>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6A075F6-CA82-49C8-B915-345DFBE11B41}"/>
              </a:ext>
            </a:extLst>
          </p:cNvPr>
          <p:cNvCxnSpPr/>
          <p:nvPr/>
        </p:nvCxnSpPr>
        <p:spPr>
          <a:xfrm>
            <a:off x="3739359" y="5162724"/>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662B5A7-ECF3-4257-A25B-A96DC1A4DC37}"/>
              </a:ext>
            </a:extLst>
          </p:cNvPr>
          <p:cNvCxnSpPr/>
          <p:nvPr/>
        </p:nvCxnSpPr>
        <p:spPr>
          <a:xfrm>
            <a:off x="3778508" y="4951057"/>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80BEBB1-B304-4B3E-B14A-7BF64071BBC5}"/>
              </a:ext>
            </a:extLst>
          </p:cNvPr>
          <p:cNvSpPr txBox="1"/>
          <p:nvPr/>
        </p:nvSpPr>
        <p:spPr>
          <a:xfrm>
            <a:off x="971705" y="2071442"/>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1</a:t>
            </a:r>
            <a:endParaRPr lang="en-US" dirty="0">
              <a:solidFill>
                <a:srgbClr val="FF0000"/>
              </a:solidFill>
            </a:endParaRPr>
          </a:p>
        </p:txBody>
      </p:sp>
      <p:cxnSp>
        <p:nvCxnSpPr>
          <p:cNvPr id="157" name="Straight Connector 156">
            <a:extLst>
              <a:ext uri="{FF2B5EF4-FFF2-40B4-BE49-F238E27FC236}">
                <a16:creationId xmlns:a16="http://schemas.microsoft.com/office/drawing/2014/main" id="{6A5442A7-450F-4977-B6C9-A4AFE94B2D97}"/>
              </a:ext>
            </a:extLst>
          </p:cNvPr>
          <p:cNvCxnSpPr/>
          <p:nvPr/>
        </p:nvCxnSpPr>
        <p:spPr>
          <a:xfrm flipH="1" flipV="1">
            <a:off x="847254" y="2410437"/>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4EE0655-C616-41C0-BF14-13F64883D5CD}"/>
              </a:ext>
            </a:extLst>
          </p:cNvPr>
          <p:cNvSpPr txBox="1"/>
          <p:nvPr/>
        </p:nvSpPr>
        <p:spPr>
          <a:xfrm>
            <a:off x="562042" y="2114785"/>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aseline="-25000" dirty="0">
                <a:solidFill>
                  <a:srgbClr val="FF0000"/>
                </a:solidFill>
              </a:rPr>
              <a:t>1</a:t>
            </a:r>
            <a:endParaRPr lang="en-US" dirty="0">
              <a:solidFill>
                <a:srgbClr val="FF0000"/>
              </a:solidFill>
            </a:endParaRPr>
          </a:p>
        </p:txBody>
      </p:sp>
      <p:sp>
        <p:nvSpPr>
          <p:cNvPr id="165" name="TextBox 164">
            <a:extLst>
              <a:ext uri="{FF2B5EF4-FFF2-40B4-BE49-F238E27FC236}">
                <a16:creationId xmlns:a16="http://schemas.microsoft.com/office/drawing/2014/main" id="{30D92646-8B88-411A-9A44-FD48646FFCA5}"/>
              </a:ext>
            </a:extLst>
          </p:cNvPr>
          <p:cNvSpPr txBox="1"/>
          <p:nvPr/>
        </p:nvSpPr>
        <p:spPr>
          <a:xfrm>
            <a:off x="2778136" y="1638010"/>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b</a:t>
            </a:r>
            <a:r>
              <a:rPr lang="en-US" baseline="-25000" dirty="0">
                <a:solidFill>
                  <a:srgbClr val="0070C0"/>
                </a:solidFill>
              </a:rPr>
              <a:t>2</a:t>
            </a:r>
            <a:endParaRPr lang="en-US" dirty="0">
              <a:solidFill>
                <a:srgbClr val="0070C0"/>
              </a:solidFill>
            </a:endParaRPr>
          </a:p>
        </p:txBody>
      </p:sp>
      <p:sp>
        <p:nvSpPr>
          <p:cNvPr id="166" name="TextBox 165">
            <a:extLst>
              <a:ext uri="{FF2B5EF4-FFF2-40B4-BE49-F238E27FC236}">
                <a16:creationId xmlns:a16="http://schemas.microsoft.com/office/drawing/2014/main" id="{95526F49-79FD-40DD-A158-41108CBD0605}"/>
              </a:ext>
            </a:extLst>
          </p:cNvPr>
          <p:cNvSpPr txBox="1"/>
          <p:nvPr/>
        </p:nvSpPr>
        <p:spPr>
          <a:xfrm>
            <a:off x="2829868" y="1933023"/>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a:t>
            </a:r>
            <a:r>
              <a:rPr lang="en-US" baseline="-25000" dirty="0">
                <a:solidFill>
                  <a:srgbClr val="0070C0"/>
                </a:solidFill>
              </a:rPr>
              <a:t>2</a:t>
            </a:r>
            <a:endParaRPr lang="en-US" dirty="0">
              <a:solidFill>
                <a:srgbClr val="0070C0"/>
              </a:solidFill>
            </a:endParaRPr>
          </a:p>
        </p:txBody>
      </p:sp>
      <p:cxnSp>
        <p:nvCxnSpPr>
          <p:cNvPr id="167" name="Straight Connector 166">
            <a:extLst>
              <a:ext uri="{FF2B5EF4-FFF2-40B4-BE49-F238E27FC236}">
                <a16:creationId xmlns:a16="http://schemas.microsoft.com/office/drawing/2014/main" id="{9681D7EC-717F-4281-9C43-DDAB5C3B6321}"/>
              </a:ext>
            </a:extLst>
          </p:cNvPr>
          <p:cNvCxnSpPr/>
          <p:nvPr/>
        </p:nvCxnSpPr>
        <p:spPr>
          <a:xfrm>
            <a:off x="1164292" y="282729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A771AD6-4F3B-42C8-B1B1-3B169C6DEA4C}"/>
              </a:ext>
            </a:extLst>
          </p:cNvPr>
          <p:cNvCxnSpPr/>
          <p:nvPr/>
        </p:nvCxnSpPr>
        <p:spPr>
          <a:xfrm>
            <a:off x="1248347" y="273201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5745C168-EBAB-44A4-A484-2B81B1FFDCF0}"/>
              </a:ext>
            </a:extLst>
          </p:cNvPr>
          <p:cNvSpPr txBox="1"/>
          <p:nvPr/>
        </p:nvSpPr>
        <p:spPr>
          <a:xfrm>
            <a:off x="1105374" y="2804215"/>
            <a:ext cx="306494" cy="369332"/>
          </a:xfrm>
          <a:prstGeom prst="rect">
            <a:avLst/>
          </a:prstGeom>
          <a:noFill/>
        </p:spPr>
        <p:txBody>
          <a:bodyPr wrap="none" rtlCol="0">
            <a:spAutoFit/>
          </a:bodyPr>
          <a:lstStyle/>
          <a:p>
            <a:r>
              <a:rPr lang="en-US" b="1" dirty="0">
                <a:solidFill>
                  <a:srgbClr val="00B050"/>
                </a:solidFill>
              </a:rPr>
              <a:t>C</a:t>
            </a:r>
          </a:p>
        </p:txBody>
      </p:sp>
      <p:cxnSp>
        <p:nvCxnSpPr>
          <p:cNvPr id="170" name="Straight Connector 169">
            <a:extLst>
              <a:ext uri="{FF2B5EF4-FFF2-40B4-BE49-F238E27FC236}">
                <a16:creationId xmlns:a16="http://schemas.microsoft.com/office/drawing/2014/main" id="{83397B35-55A1-4BCF-A325-2636663A1E5C}"/>
              </a:ext>
            </a:extLst>
          </p:cNvPr>
          <p:cNvCxnSpPr/>
          <p:nvPr/>
        </p:nvCxnSpPr>
        <p:spPr>
          <a:xfrm>
            <a:off x="1812943" y="2988574"/>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1F183B2-358C-43F4-9CE2-F4BDC388A7A6}"/>
              </a:ext>
            </a:extLst>
          </p:cNvPr>
          <p:cNvCxnSpPr/>
          <p:nvPr/>
        </p:nvCxnSpPr>
        <p:spPr>
          <a:xfrm>
            <a:off x="1896998" y="2893295"/>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930C48B7-97CD-45B4-B71E-4E908FB44F6F}"/>
              </a:ext>
            </a:extLst>
          </p:cNvPr>
          <p:cNvSpPr txBox="1"/>
          <p:nvPr/>
        </p:nvSpPr>
        <p:spPr>
          <a:xfrm>
            <a:off x="1754025" y="2973886"/>
            <a:ext cx="324128" cy="369332"/>
          </a:xfrm>
          <a:prstGeom prst="rect">
            <a:avLst/>
          </a:prstGeom>
          <a:noFill/>
        </p:spPr>
        <p:txBody>
          <a:bodyPr wrap="none" rtlCol="0">
            <a:spAutoFit/>
          </a:bodyPr>
          <a:lstStyle/>
          <a:p>
            <a:r>
              <a:rPr lang="en-US" b="1" dirty="0">
                <a:solidFill>
                  <a:srgbClr val="00B050"/>
                </a:solidFill>
              </a:rPr>
              <a:t>B</a:t>
            </a:r>
          </a:p>
        </p:txBody>
      </p:sp>
      <p:cxnSp>
        <p:nvCxnSpPr>
          <p:cNvPr id="154" name="Straight Connector 153">
            <a:extLst>
              <a:ext uri="{FF2B5EF4-FFF2-40B4-BE49-F238E27FC236}">
                <a16:creationId xmlns:a16="http://schemas.microsoft.com/office/drawing/2014/main" id="{94A3A7D3-E6C2-47D2-81B3-A9D045AC95AB}"/>
              </a:ext>
            </a:extLst>
          </p:cNvPr>
          <p:cNvCxnSpPr>
            <a:cxnSpLocks/>
          </p:cNvCxnSpPr>
          <p:nvPr/>
        </p:nvCxnSpPr>
        <p:spPr>
          <a:xfrm flipV="1">
            <a:off x="5481690" y="1221026"/>
            <a:ext cx="3286869" cy="32789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F3FAAF5-E0AA-4B1B-BBC2-9B223A58864F}"/>
              </a:ext>
            </a:extLst>
          </p:cNvPr>
          <p:cNvCxnSpPr>
            <a:cxnSpLocks/>
          </p:cNvCxnSpPr>
          <p:nvPr/>
        </p:nvCxnSpPr>
        <p:spPr>
          <a:xfrm flipV="1">
            <a:off x="5488681" y="1160905"/>
            <a:ext cx="3286869" cy="3278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09B3AD-AF0C-43AE-8071-A9CD04EAB5F0}"/>
              </a:ext>
            </a:extLst>
          </p:cNvPr>
          <p:cNvCxnSpPr/>
          <p:nvPr/>
        </p:nvCxnSpPr>
        <p:spPr>
          <a:xfrm>
            <a:off x="5454049" y="1144398"/>
            <a:ext cx="3334944" cy="3365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0F02DD5-A123-4EF9-BA96-DFE82D1120C1}"/>
              </a:ext>
            </a:extLst>
          </p:cNvPr>
          <p:cNvCxnSpPr/>
          <p:nvPr/>
        </p:nvCxnSpPr>
        <p:spPr>
          <a:xfrm>
            <a:off x="7497141" y="118983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38AD2A-3A67-4E32-93E5-FEDB6F085057}"/>
              </a:ext>
            </a:extLst>
          </p:cNvPr>
          <p:cNvCxnSpPr/>
          <p:nvPr/>
        </p:nvCxnSpPr>
        <p:spPr>
          <a:xfrm>
            <a:off x="6757997" y="112901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3D00A8C-A725-430D-A747-788C3861E6F2}"/>
              </a:ext>
            </a:extLst>
          </p:cNvPr>
          <p:cNvCxnSpPr/>
          <p:nvPr/>
        </p:nvCxnSpPr>
        <p:spPr>
          <a:xfrm>
            <a:off x="3762269" y="3161951"/>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7DFE2B-910E-463F-B175-F06EE350E834}"/>
              </a:ext>
            </a:extLst>
          </p:cNvPr>
          <p:cNvCxnSpPr/>
          <p:nvPr/>
        </p:nvCxnSpPr>
        <p:spPr>
          <a:xfrm>
            <a:off x="3746889" y="3549243"/>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B82AEEB-CEDA-41BE-AECB-820F0F58EBB8}"/>
              </a:ext>
            </a:extLst>
          </p:cNvPr>
          <p:cNvCxnSpPr/>
          <p:nvPr/>
        </p:nvCxnSpPr>
        <p:spPr>
          <a:xfrm>
            <a:off x="4426557" y="1138805"/>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5D5CF5F-47C8-4B6E-B083-784988C9F508}"/>
              </a:ext>
            </a:extLst>
          </p:cNvPr>
          <p:cNvCxnSpPr/>
          <p:nvPr/>
        </p:nvCxnSpPr>
        <p:spPr>
          <a:xfrm>
            <a:off x="4142729" y="1140203"/>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0629961-9E25-4BDE-A3DC-31165E53D597}"/>
              </a:ext>
            </a:extLst>
          </p:cNvPr>
          <p:cNvCxnSpPr/>
          <p:nvPr/>
        </p:nvCxnSpPr>
        <p:spPr>
          <a:xfrm>
            <a:off x="4773302" y="1124823"/>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98F270A-2683-4D24-A3FB-87D41DD72554}"/>
              </a:ext>
            </a:extLst>
          </p:cNvPr>
          <p:cNvCxnSpPr/>
          <p:nvPr/>
        </p:nvCxnSpPr>
        <p:spPr>
          <a:xfrm>
            <a:off x="4984425" y="113461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1DA284C-1CEB-40A7-8923-497872B6D349}"/>
              </a:ext>
            </a:extLst>
          </p:cNvPr>
          <p:cNvCxnSpPr/>
          <p:nvPr/>
        </p:nvCxnSpPr>
        <p:spPr>
          <a:xfrm>
            <a:off x="3764526" y="5145946"/>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8E3FECD-C59C-4507-A07D-62A094A635E1}"/>
              </a:ext>
            </a:extLst>
          </p:cNvPr>
          <p:cNvCxnSpPr/>
          <p:nvPr/>
        </p:nvCxnSpPr>
        <p:spPr>
          <a:xfrm>
            <a:off x="3757535" y="5524849"/>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72FEDD1-83DA-427A-ADCF-F9FA37EBD068}"/>
              </a:ext>
            </a:extLst>
          </p:cNvPr>
          <p:cNvCxnSpPr/>
          <p:nvPr/>
        </p:nvCxnSpPr>
        <p:spPr>
          <a:xfrm>
            <a:off x="3757535" y="5499682"/>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0C45343-562E-4B72-91B6-01FEF9AB64F1}"/>
              </a:ext>
            </a:extLst>
          </p:cNvPr>
          <p:cNvCxnSpPr/>
          <p:nvPr/>
        </p:nvCxnSpPr>
        <p:spPr>
          <a:xfrm>
            <a:off x="3767322" y="5786306"/>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D09A2B7-6305-40E7-BC5E-2634DD9CA452}"/>
              </a:ext>
            </a:extLst>
          </p:cNvPr>
          <p:cNvCxnSpPr>
            <a:cxnSpLocks/>
          </p:cNvCxnSpPr>
          <p:nvPr/>
        </p:nvCxnSpPr>
        <p:spPr>
          <a:xfrm>
            <a:off x="3920421" y="4492455"/>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5E8CD50-5837-4B50-B69F-36AFA8D09DB4}"/>
              </a:ext>
            </a:extLst>
          </p:cNvPr>
          <p:cNvCxnSpPr/>
          <p:nvPr/>
        </p:nvCxnSpPr>
        <p:spPr>
          <a:xfrm flipH="1" flipV="1">
            <a:off x="1083544" y="215177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95F2D16-BB12-4B16-8FDE-BCF1D9625AB3}"/>
              </a:ext>
            </a:extLst>
          </p:cNvPr>
          <p:cNvCxnSpPr/>
          <p:nvPr/>
        </p:nvCxnSpPr>
        <p:spPr>
          <a:xfrm flipH="1" flipV="1">
            <a:off x="1479225" y="1750502"/>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A5E47AF-CE4C-43D4-8FC6-C40779AC8696}"/>
              </a:ext>
            </a:extLst>
          </p:cNvPr>
          <p:cNvCxnSpPr/>
          <p:nvPr/>
        </p:nvCxnSpPr>
        <p:spPr>
          <a:xfrm>
            <a:off x="3779906" y="4868565"/>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983E95C-4775-42D3-8E91-ABC824CD43E5}"/>
              </a:ext>
            </a:extLst>
          </p:cNvPr>
          <p:cNvCxnSpPr/>
          <p:nvPr/>
        </p:nvCxnSpPr>
        <p:spPr>
          <a:xfrm>
            <a:off x="3772915" y="4291122"/>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1B2F8ED-3A97-46B9-B3DC-191A3D74A036}"/>
              </a:ext>
            </a:extLst>
          </p:cNvPr>
          <p:cNvCxnSpPr/>
          <p:nvPr/>
        </p:nvCxnSpPr>
        <p:spPr>
          <a:xfrm flipH="1" flipV="1">
            <a:off x="1270200" y="1967917"/>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A79E504-1E96-450B-BECB-824D7A7683E9}"/>
              </a:ext>
            </a:extLst>
          </p:cNvPr>
          <p:cNvCxnSpPr/>
          <p:nvPr/>
        </p:nvCxnSpPr>
        <p:spPr>
          <a:xfrm flipH="1" flipV="1">
            <a:off x="1212875" y="2019649"/>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E1A6632-1762-4FA3-9970-FC28A4498D26}"/>
              </a:ext>
            </a:extLst>
          </p:cNvPr>
          <p:cNvCxnSpPr/>
          <p:nvPr/>
        </p:nvCxnSpPr>
        <p:spPr>
          <a:xfrm>
            <a:off x="415038" y="1959528"/>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511CD8C-0C9B-43D2-A882-0789C29C153F}"/>
              </a:ext>
            </a:extLst>
          </p:cNvPr>
          <p:cNvCxnSpPr/>
          <p:nvPr/>
        </p:nvCxnSpPr>
        <p:spPr>
          <a:xfrm>
            <a:off x="416436" y="2028038"/>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7EAD344-14A0-4CB0-B9C8-E9DFB6129FC5}"/>
              </a:ext>
            </a:extLst>
          </p:cNvPr>
          <p:cNvCxnSpPr/>
          <p:nvPr/>
        </p:nvCxnSpPr>
        <p:spPr>
          <a:xfrm flipH="1">
            <a:off x="1240838" y="1951139"/>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0E7C9E4-A786-4642-8A7C-6015DC79BCE3}"/>
              </a:ext>
            </a:extLst>
          </p:cNvPr>
          <p:cNvCxnSpPr/>
          <p:nvPr/>
        </p:nvCxnSpPr>
        <p:spPr>
          <a:xfrm flipH="1">
            <a:off x="1284181" y="2028038"/>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F2AA36F-6E34-44CE-AE42-3F2FCE826272}"/>
              </a:ext>
            </a:extLst>
          </p:cNvPr>
          <p:cNvCxnSpPr/>
          <p:nvPr/>
        </p:nvCxnSpPr>
        <p:spPr>
          <a:xfrm flipV="1">
            <a:off x="883424" y="2488035"/>
            <a:ext cx="2537154" cy="807931"/>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56B82C1-9B61-4351-9F47-CE6AB9678A20}"/>
              </a:ext>
            </a:extLst>
          </p:cNvPr>
          <p:cNvCxnSpPr/>
          <p:nvPr/>
        </p:nvCxnSpPr>
        <p:spPr>
          <a:xfrm flipV="1">
            <a:off x="758987" y="2338431"/>
            <a:ext cx="2537154" cy="807931"/>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045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7353"/>
            <a:ext cx="2057400" cy="365125"/>
          </a:xfrm>
        </p:spPr>
        <p:txBody>
          <a:bodyPr/>
          <a:lstStyle/>
          <a:p>
            <a:fld id="{E878474B-3C26-4CAC-BCD0-BD76A022A630}" type="slidenum">
              <a:rPr lang="en-US" smtClean="0"/>
              <a:pPr/>
              <a:t>54</a:t>
            </a:fld>
            <a:endParaRPr lang="en-US" dirty="0"/>
          </a:p>
        </p:txBody>
      </p:sp>
      <p:sp>
        <p:nvSpPr>
          <p:cNvPr id="11" name="Date Placeholder 10"/>
          <p:cNvSpPr>
            <a:spLocks noGrp="1"/>
          </p:cNvSpPr>
          <p:nvPr>
            <p:ph type="dt" sz="half" idx="10"/>
          </p:nvPr>
        </p:nvSpPr>
        <p:spPr/>
        <p:txBody>
          <a:bodyPr/>
          <a:lstStyle/>
          <a:p>
            <a:r>
              <a:rPr lang="en-US"/>
              <a:t>NDBI021 User Preferences Lecture 2</a:t>
            </a:r>
          </a:p>
        </p:txBody>
      </p:sp>
      <p:sp>
        <p:nvSpPr>
          <p:cNvPr id="12" name="Footer Placeholder 11"/>
          <p:cNvSpPr>
            <a:spLocks noGrp="1"/>
          </p:cNvSpPr>
          <p:nvPr>
            <p:ph type="ftr" sz="quarter" idx="11"/>
          </p:nvPr>
        </p:nvSpPr>
        <p:spPr>
          <a:xfrm>
            <a:off x="3028950" y="6515742"/>
            <a:ext cx="3086100" cy="365125"/>
          </a:xfrm>
        </p:spPr>
        <p:txBody>
          <a:bodyPr/>
          <a:lstStyle/>
          <a:p>
            <a:r>
              <a:rPr lang="en-US"/>
              <a:t>Aggregation+</a:t>
            </a:r>
            <a:endParaRPr lang="en-US" dirty="0"/>
          </a:p>
        </p:txBody>
      </p:sp>
      <p:sp>
        <p:nvSpPr>
          <p:cNvPr id="39" name="TextBox 38"/>
          <p:cNvSpPr txBox="1"/>
          <p:nvPr/>
        </p:nvSpPr>
        <p:spPr>
          <a:xfrm>
            <a:off x="99695" y="95651"/>
            <a:ext cx="5550494" cy="553998"/>
          </a:xfrm>
          <a:prstGeom prst="rect">
            <a:avLst/>
          </a:prstGeom>
          <a:noFill/>
        </p:spPr>
        <p:txBody>
          <a:bodyPr wrap="none" lIns="0" tIns="0" rIns="0" bIns="0" rtlCol="0">
            <a:spAutoFit/>
          </a:bodyPr>
          <a:lstStyle/>
          <a:p>
            <a:r>
              <a:rPr lang="en-US" dirty="0"/>
              <a:t>Two RSs, experiment, where is 2D-DC mapped? Let’s try DC</a:t>
            </a:r>
          </a:p>
          <a:p>
            <a:r>
              <a:rPr lang="en-US" dirty="0"/>
              <a:t>corner points. Much depends on baseline aggregation.</a:t>
            </a:r>
          </a:p>
        </p:txBody>
      </p:sp>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Merging </a:t>
            </a:r>
            <a:r>
              <a:rPr lang="en-US" sz="2800" dirty="0">
                <a:sym typeface="Wingdings" panose="05000000000000000000" pitchFamily="2" charset="2"/>
              </a:rPr>
              <a:t>two RSs</a:t>
            </a:r>
            <a:endParaRPr lang="en-US" sz="2800" dirty="0"/>
          </a:p>
        </p:txBody>
      </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 and C do not change 4D-PC position, unless attribute preference </a:t>
            </a:r>
          </a:p>
          <a:p>
            <a:r>
              <a:rPr lang="en-US" sz="1800" dirty="0"/>
              <a:t>changes.  </a:t>
            </a:r>
          </a:p>
          <a:p>
            <a:r>
              <a:rPr lang="en-US" sz="1800" dirty="0"/>
              <a:t>     One can experiment with various pairs of 2D-PC aggregations </a:t>
            </a:r>
            <a:r>
              <a:rPr lang="en-US" sz="1800" dirty="0">
                <a:solidFill>
                  <a:srgbClr val="FF0000"/>
                </a:solidFill>
              </a:rPr>
              <a:t>@</a:t>
            </a:r>
            <a:r>
              <a:rPr lang="en-US" sz="1800" baseline="-25000" dirty="0">
                <a:solidFill>
                  <a:srgbClr val="FF0000"/>
                </a:solidFill>
              </a:rPr>
              <a:t>1</a:t>
            </a:r>
            <a:r>
              <a:rPr lang="en-US" sz="1800" dirty="0"/>
              <a:t>, </a:t>
            </a:r>
            <a:r>
              <a:rPr lang="en-US" sz="1800" dirty="0">
                <a:solidFill>
                  <a:srgbClr val="0070C0"/>
                </a:solidFill>
              </a:rPr>
              <a:t>@</a:t>
            </a:r>
            <a:r>
              <a:rPr lang="en-US" sz="1800" baseline="-25000" dirty="0">
                <a:solidFill>
                  <a:srgbClr val="0070C0"/>
                </a:solidFill>
              </a:rPr>
              <a:t>2</a:t>
            </a:r>
            <a:r>
              <a:rPr lang="en-US" sz="1800" dirty="0"/>
              <a:t>, …</a:t>
            </a:r>
          </a:p>
        </p:txBody>
      </p:sp>
      <p:cxnSp>
        <p:nvCxnSpPr>
          <p:cNvPr id="46" name="Straight Connector 45"/>
          <p:cNvCxnSpPr>
            <a:cxnSpLocks/>
          </p:cNvCxnSpPr>
          <p:nvPr/>
        </p:nvCxnSpPr>
        <p:spPr>
          <a:xfrm>
            <a:off x="181381" y="3061305"/>
            <a:ext cx="2657317" cy="3779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8D86DAD-7663-487E-B1D4-32029B93FCAB}"/>
              </a:ext>
            </a:extLst>
          </p:cNvPr>
          <p:cNvGrpSpPr/>
          <p:nvPr/>
        </p:nvGrpSpPr>
        <p:grpSpPr>
          <a:xfrm>
            <a:off x="183952" y="773531"/>
            <a:ext cx="8960048" cy="5655070"/>
            <a:chOff x="183952" y="773531"/>
            <a:chExt cx="8960048" cy="5655070"/>
          </a:xfrm>
        </p:grpSpPr>
        <p:sp>
          <p:nvSpPr>
            <p:cNvPr id="26" name="TextBox 25"/>
            <p:cNvSpPr txBox="1"/>
            <p:nvPr/>
          </p:nvSpPr>
          <p:spPr>
            <a:xfrm>
              <a:off x="5088622" y="773531"/>
              <a:ext cx="405880" cy="369332"/>
            </a:xfrm>
            <a:prstGeom prst="rect">
              <a:avLst/>
            </a:prstGeom>
            <a:noFill/>
          </p:spPr>
          <p:txBody>
            <a:bodyPr wrap="none" rtlCol="0">
              <a:spAutoFit/>
            </a:bodyPr>
            <a:lstStyle/>
            <a:p>
              <a:r>
                <a:rPr lang="en-US" dirty="0"/>
                <a:t>D</a:t>
              </a:r>
              <a:r>
                <a:rPr lang="en-US" baseline="-25000" dirty="0"/>
                <a:t>2</a:t>
              </a:r>
              <a:endParaRPr lang="en-US" dirty="0"/>
            </a:p>
          </p:txBody>
        </p:sp>
        <p:cxnSp>
          <p:nvCxnSpPr>
            <p:cNvPr id="16" name="Straight Connector 15"/>
            <p:cNvCxnSpPr/>
            <p:nvPr/>
          </p:nvCxnSpPr>
          <p:spPr>
            <a:xfrm>
              <a:off x="3760332"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6732"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60332"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60332"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flipH="1" flipV="1">
              <a:off x="407532"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07532"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83932"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83932"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7532"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83931"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94132" y="1295400"/>
              <a:ext cx="646331" cy="369332"/>
            </a:xfrm>
            <a:prstGeom prst="rect">
              <a:avLst/>
            </a:prstGeom>
            <a:noFill/>
          </p:spPr>
          <p:txBody>
            <a:bodyPr wrap="none" rtlCol="0">
              <a:spAutoFit/>
            </a:bodyPr>
            <a:lstStyle/>
            <a:p>
              <a:r>
                <a:rPr lang="en-US" dirty="0"/>
                <a:t>DC</a:t>
              </a:r>
              <a:r>
                <a:rPr lang="en-US" baseline="-25000" dirty="0"/>
                <a:t>1,2</a:t>
              </a:r>
              <a:endParaRPr lang="en-US" dirty="0"/>
            </a:p>
          </p:txBody>
        </p:sp>
        <p:sp>
          <p:nvSpPr>
            <p:cNvPr id="22" name="TextBox 21"/>
            <p:cNvSpPr txBox="1"/>
            <p:nvPr/>
          </p:nvSpPr>
          <p:spPr>
            <a:xfrm>
              <a:off x="2073451" y="886129"/>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23" name="TextBox 22"/>
            <p:cNvSpPr txBox="1"/>
            <p:nvPr/>
          </p:nvSpPr>
          <p:spPr>
            <a:xfrm>
              <a:off x="1589695" y="869019"/>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25" name="TextBox 24"/>
            <p:cNvSpPr txBox="1"/>
            <p:nvPr/>
          </p:nvSpPr>
          <p:spPr>
            <a:xfrm>
              <a:off x="8738120" y="4126468"/>
              <a:ext cx="405880" cy="369332"/>
            </a:xfrm>
            <a:prstGeom prst="rect">
              <a:avLst/>
            </a:prstGeom>
            <a:noFill/>
          </p:spPr>
          <p:txBody>
            <a:bodyPr wrap="none" rtlCol="0">
              <a:spAutoFit/>
            </a:bodyPr>
            <a:lstStyle/>
            <a:p>
              <a:r>
                <a:rPr lang="en-US" dirty="0"/>
                <a:t>D</a:t>
              </a:r>
              <a:r>
                <a:rPr lang="en-US" baseline="-25000" dirty="0"/>
                <a:t>1</a:t>
              </a:r>
            </a:p>
          </p:txBody>
        </p:sp>
        <p:sp>
          <p:nvSpPr>
            <p:cNvPr id="27" name="TextBox 26"/>
            <p:cNvSpPr txBox="1"/>
            <p:nvPr/>
          </p:nvSpPr>
          <p:spPr>
            <a:xfrm>
              <a:off x="5359134" y="5853202"/>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729191" y="4204765"/>
              <a:ext cx="301686" cy="369332"/>
            </a:xfrm>
            <a:prstGeom prst="rect">
              <a:avLst/>
            </a:prstGeom>
            <a:noFill/>
          </p:spPr>
          <p:txBody>
            <a:bodyPr wrap="none" rtlCol="0">
              <a:spAutoFit/>
            </a:bodyPr>
            <a:lstStyle/>
            <a:p>
              <a:r>
                <a:rPr lang="en-US" dirty="0"/>
                <a:t>1</a:t>
              </a:r>
            </a:p>
          </p:txBody>
        </p:sp>
        <p:sp>
          <p:nvSpPr>
            <p:cNvPr id="9" name="TextBox 8"/>
            <p:cNvSpPr txBox="1"/>
            <p:nvPr/>
          </p:nvSpPr>
          <p:spPr>
            <a:xfrm>
              <a:off x="1938459"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83952"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556526" y="2478728"/>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86634"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2000805"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74734" y="5941974"/>
              <a:ext cx="960519" cy="369332"/>
            </a:xfrm>
            <a:prstGeom prst="rect">
              <a:avLst/>
            </a:prstGeom>
            <a:noFill/>
            <a:ln>
              <a:noFill/>
            </a:ln>
          </p:spPr>
          <p:txBody>
            <a:bodyPr wrap="none" rtlCol="0">
              <a:spAutoFit/>
            </a:bodyPr>
            <a:lstStyle/>
            <a:p>
              <a:r>
                <a:rPr lang="en-US" dirty="0"/>
                <a:t>2d-ideal</a:t>
              </a:r>
            </a:p>
          </p:txBody>
        </p:sp>
        <p:cxnSp>
          <p:nvCxnSpPr>
            <p:cNvPr id="13" name="Straight Connector 12"/>
            <p:cNvCxnSpPr/>
            <p:nvPr/>
          </p:nvCxnSpPr>
          <p:spPr>
            <a:xfrm>
              <a:off x="3777110" y="5301997"/>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895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36732"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31732"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36732"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87415" y="4431268"/>
              <a:ext cx="301686" cy="369332"/>
            </a:xfrm>
            <a:prstGeom prst="rect">
              <a:avLst/>
            </a:prstGeom>
            <a:noFill/>
          </p:spPr>
          <p:txBody>
            <a:bodyPr wrap="none" rtlCol="0">
              <a:spAutoFit/>
            </a:bodyPr>
            <a:lstStyle/>
            <a:p>
              <a:r>
                <a:rPr lang="en-US" dirty="0"/>
                <a:t>0</a:t>
              </a:r>
            </a:p>
          </p:txBody>
        </p:sp>
        <p:cxnSp>
          <p:nvCxnSpPr>
            <p:cNvPr id="60" name="Straight Connector 59"/>
            <p:cNvCxnSpPr>
              <a:cxnSpLocks/>
            </p:cNvCxnSpPr>
            <p:nvPr/>
          </p:nvCxnSpPr>
          <p:spPr>
            <a:xfrm flipH="1">
              <a:off x="5422772" y="4501526"/>
              <a:ext cx="3366221" cy="1674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5477369" y="4473344"/>
              <a:ext cx="3276998" cy="17029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flipV="1">
              <a:off x="3743015" y="1158605"/>
              <a:ext cx="1718709" cy="33135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3734095" y="1160905"/>
              <a:ext cx="1711403" cy="3344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91857" y="114110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775912" y="104582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556286" y="1045826"/>
              <a:ext cx="324128" cy="369332"/>
            </a:xfrm>
            <a:prstGeom prst="rect">
              <a:avLst/>
            </a:prstGeom>
            <a:noFill/>
            <a:ln>
              <a:noFill/>
            </a:ln>
          </p:spPr>
          <p:txBody>
            <a:bodyPr wrap="none" rtlCol="0">
              <a:spAutoFit/>
            </a:bodyPr>
            <a:lstStyle/>
            <a:p>
              <a:r>
                <a:rPr lang="en-US" b="1" dirty="0"/>
                <a:t>A</a:t>
              </a:r>
            </a:p>
          </p:txBody>
        </p:sp>
        <p:cxnSp>
          <p:nvCxnSpPr>
            <p:cNvPr id="77" name="Straight Connector 76"/>
            <p:cNvCxnSpPr/>
            <p:nvPr/>
          </p:nvCxnSpPr>
          <p:spPr>
            <a:xfrm>
              <a:off x="3654967" y="281779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39022" y="272251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2090924" y="1152786"/>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6862" y="1714849"/>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62603" y="1706460"/>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520548" y="2735993"/>
              <a:ext cx="324128" cy="369332"/>
            </a:xfrm>
            <a:prstGeom prst="rect">
              <a:avLst/>
            </a:prstGeom>
            <a:noFill/>
          </p:spPr>
          <p:txBody>
            <a:bodyPr wrap="none" rtlCol="0">
              <a:spAutoFit/>
            </a:bodyPr>
            <a:lstStyle/>
            <a:p>
              <a:r>
                <a:rPr lang="en-US" b="1" dirty="0">
                  <a:solidFill>
                    <a:srgbClr val="00B050"/>
                  </a:solidFill>
                </a:rPr>
                <a:t>A</a:t>
              </a:r>
            </a:p>
          </p:txBody>
        </p:sp>
        <p:sp>
          <p:nvSpPr>
            <p:cNvPr id="94" name="TextBox 93"/>
            <p:cNvSpPr txBox="1"/>
            <p:nvPr/>
          </p:nvSpPr>
          <p:spPr>
            <a:xfrm>
              <a:off x="5131932" y="6059269"/>
              <a:ext cx="362600" cy="369332"/>
            </a:xfrm>
            <a:prstGeom prst="rect">
              <a:avLst/>
            </a:prstGeom>
            <a:noFill/>
          </p:spPr>
          <p:txBody>
            <a:bodyPr wrap="none" rtlCol="0">
              <a:spAutoFit/>
            </a:bodyPr>
            <a:lstStyle/>
            <a:p>
              <a:r>
                <a:rPr lang="en-US" dirty="0"/>
                <a:t>x</a:t>
              </a:r>
              <a:r>
                <a:rPr lang="en-US" baseline="-25000" dirty="0"/>
                <a:t>1</a:t>
              </a:r>
            </a:p>
          </p:txBody>
        </p:sp>
        <p:sp>
          <p:nvSpPr>
            <p:cNvPr id="95" name="TextBox 94"/>
            <p:cNvSpPr txBox="1"/>
            <p:nvPr/>
          </p:nvSpPr>
          <p:spPr>
            <a:xfrm>
              <a:off x="3313842" y="4174804"/>
              <a:ext cx="362600" cy="369332"/>
            </a:xfrm>
            <a:prstGeom prst="rect">
              <a:avLst/>
            </a:prstGeom>
            <a:noFill/>
          </p:spPr>
          <p:txBody>
            <a:bodyPr wrap="none" rtlCol="0">
              <a:spAutoFit/>
            </a:bodyPr>
            <a:lstStyle/>
            <a:p>
              <a:r>
                <a:rPr lang="en-US" dirty="0"/>
                <a:t>x</a:t>
              </a:r>
              <a:r>
                <a:rPr lang="en-US" baseline="-25000" dirty="0"/>
                <a:t>2</a:t>
              </a:r>
            </a:p>
          </p:txBody>
        </p:sp>
        <p:cxnSp>
          <p:nvCxnSpPr>
            <p:cNvPr id="96" name="Straight Connector 95">
              <a:extLst>
                <a:ext uri="{FF2B5EF4-FFF2-40B4-BE49-F238E27FC236}">
                  <a16:creationId xmlns:a16="http://schemas.microsoft.com/office/drawing/2014/main" id="{44C4150E-CD18-45E3-9873-B2F06AAA2978}"/>
                </a:ext>
              </a:extLst>
            </p:cNvPr>
            <p:cNvCxnSpPr>
              <a:cxnSpLocks/>
            </p:cNvCxnSpPr>
            <p:nvPr/>
          </p:nvCxnSpPr>
          <p:spPr>
            <a:xfrm>
              <a:off x="4581754" y="4474279"/>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E695B6-744F-4039-B639-F8FD0359CFB6}"/>
                </a:ext>
              </a:extLst>
            </p:cNvPr>
            <p:cNvSpPr txBox="1"/>
            <p:nvPr/>
          </p:nvSpPr>
          <p:spPr>
            <a:xfrm>
              <a:off x="7689176" y="4509565"/>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1</a:t>
              </a:r>
              <a:r>
                <a:rPr lang="en-US" baseline="30000" dirty="0">
                  <a:solidFill>
                    <a:srgbClr val="FF0000"/>
                  </a:solidFill>
                </a:rPr>
                <a:t>rec1</a:t>
              </a:r>
            </a:p>
          </p:txBody>
        </p:sp>
        <p:sp>
          <p:nvSpPr>
            <p:cNvPr id="102" name="TextBox 101">
              <a:extLst>
                <a:ext uri="{FF2B5EF4-FFF2-40B4-BE49-F238E27FC236}">
                  <a16:creationId xmlns:a16="http://schemas.microsoft.com/office/drawing/2014/main" id="{EBF9FDB6-E96A-45DF-9DC0-E19344BB8C4A}"/>
                </a:ext>
              </a:extLst>
            </p:cNvPr>
            <p:cNvSpPr txBox="1"/>
            <p:nvPr/>
          </p:nvSpPr>
          <p:spPr>
            <a:xfrm>
              <a:off x="5660436" y="452774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1</a:t>
              </a:r>
              <a:r>
                <a:rPr lang="en-US" baseline="30000" dirty="0">
                  <a:solidFill>
                    <a:srgbClr val="0070C0"/>
                  </a:solidFill>
                </a:rPr>
                <a:t>rec2</a:t>
              </a:r>
            </a:p>
          </p:txBody>
        </p:sp>
        <p:sp>
          <p:nvSpPr>
            <p:cNvPr id="104" name="TextBox 103">
              <a:extLst>
                <a:ext uri="{FF2B5EF4-FFF2-40B4-BE49-F238E27FC236}">
                  <a16:creationId xmlns:a16="http://schemas.microsoft.com/office/drawing/2014/main" id="{B331C36B-1508-42A0-9DC9-9A81D29605B1}"/>
                </a:ext>
              </a:extLst>
            </p:cNvPr>
            <p:cNvSpPr txBox="1"/>
            <p:nvPr/>
          </p:nvSpPr>
          <p:spPr>
            <a:xfrm>
              <a:off x="4839712" y="1148372"/>
              <a:ext cx="605807" cy="369332"/>
            </a:xfrm>
            <a:prstGeom prst="rect">
              <a:avLst/>
            </a:prstGeom>
            <a:noFill/>
          </p:spPr>
          <p:txBody>
            <a:bodyPr wrap="none" rtlCol="0">
              <a:spAutoFit/>
            </a:bodyPr>
            <a:lstStyle/>
            <a:p>
              <a:r>
                <a:rPr lang="en-US" dirty="0">
                  <a:solidFill>
                    <a:srgbClr val="FF0000"/>
                  </a:solidFill>
                </a:rPr>
                <a:t>f</a:t>
              </a:r>
              <a:r>
                <a:rPr lang="en-US" baseline="-25000" dirty="0">
                  <a:solidFill>
                    <a:srgbClr val="FF0000"/>
                  </a:solidFill>
                </a:rPr>
                <a:t>2</a:t>
              </a:r>
              <a:r>
                <a:rPr lang="en-US" baseline="30000" dirty="0">
                  <a:solidFill>
                    <a:srgbClr val="FF0000"/>
                  </a:solidFill>
                </a:rPr>
                <a:t>rec1</a:t>
              </a:r>
            </a:p>
          </p:txBody>
        </p:sp>
        <p:sp>
          <p:nvSpPr>
            <p:cNvPr id="105" name="TextBox 104">
              <a:extLst>
                <a:ext uri="{FF2B5EF4-FFF2-40B4-BE49-F238E27FC236}">
                  <a16:creationId xmlns:a16="http://schemas.microsoft.com/office/drawing/2014/main" id="{F9790646-1ADB-420D-B9B3-AC4082A848AE}"/>
                </a:ext>
              </a:extLst>
            </p:cNvPr>
            <p:cNvSpPr txBox="1"/>
            <p:nvPr/>
          </p:nvSpPr>
          <p:spPr>
            <a:xfrm>
              <a:off x="3800874" y="1141381"/>
              <a:ext cx="605807" cy="369332"/>
            </a:xfrm>
            <a:prstGeom prst="rect">
              <a:avLst/>
            </a:prstGeom>
            <a:noFill/>
          </p:spPr>
          <p:txBody>
            <a:bodyPr wrap="none" rtlCol="0">
              <a:spAutoFit/>
            </a:bodyPr>
            <a:lstStyle/>
            <a:p>
              <a:r>
                <a:rPr lang="en-US" dirty="0">
                  <a:solidFill>
                    <a:srgbClr val="0070C0"/>
                  </a:solidFill>
                </a:rPr>
                <a:t>f</a:t>
              </a:r>
              <a:r>
                <a:rPr lang="en-US" baseline="-25000" dirty="0">
                  <a:solidFill>
                    <a:srgbClr val="0070C0"/>
                  </a:solidFill>
                </a:rPr>
                <a:t>2</a:t>
              </a:r>
              <a:r>
                <a:rPr lang="en-US" baseline="30000" dirty="0">
                  <a:solidFill>
                    <a:srgbClr val="0070C0"/>
                  </a:solidFill>
                </a:rPr>
                <a:t>rec2</a:t>
              </a:r>
            </a:p>
          </p:txBody>
        </p:sp>
        <p:cxnSp>
          <p:nvCxnSpPr>
            <p:cNvPr id="121" name="Straight Connector 120">
              <a:extLst>
                <a:ext uri="{FF2B5EF4-FFF2-40B4-BE49-F238E27FC236}">
                  <a16:creationId xmlns:a16="http://schemas.microsoft.com/office/drawing/2014/main" id="{F771E19B-202D-4BB4-A208-233558C1CFC7}"/>
                </a:ext>
              </a:extLst>
            </p:cNvPr>
            <p:cNvCxnSpPr/>
            <p:nvPr/>
          </p:nvCxnSpPr>
          <p:spPr>
            <a:xfrm>
              <a:off x="5337655" y="1150892"/>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E040F45-81D3-46F2-B2A0-FC9B7D5A10C3}"/>
                </a:ext>
              </a:extLst>
            </p:cNvPr>
            <p:cNvCxnSpPr/>
            <p:nvPr/>
          </p:nvCxnSpPr>
          <p:spPr>
            <a:xfrm>
              <a:off x="5421710" y="1055613"/>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B2142E7-454D-4928-8826-E95B596BCB33}"/>
                </a:ext>
              </a:extLst>
            </p:cNvPr>
            <p:cNvSpPr txBox="1"/>
            <p:nvPr/>
          </p:nvSpPr>
          <p:spPr>
            <a:xfrm>
              <a:off x="5411809" y="1055613"/>
              <a:ext cx="324128" cy="369332"/>
            </a:xfrm>
            <a:prstGeom prst="rect">
              <a:avLst/>
            </a:prstGeom>
            <a:noFill/>
            <a:ln>
              <a:noFill/>
            </a:ln>
          </p:spPr>
          <p:txBody>
            <a:bodyPr wrap="none" rtlCol="0">
              <a:spAutoFit/>
            </a:bodyPr>
            <a:lstStyle/>
            <a:p>
              <a:r>
                <a:rPr lang="en-US" b="1" dirty="0"/>
                <a:t>B</a:t>
              </a:r>
            </a:p>
          </p:txBody>
        </p:sp>
        <p:cxnSp>
          <p:nvCxnSpPr>
            <p:cNvPr id="124" name="Straight Connector 123">
              <a:extLst>
                <a:ext uri="{FF2B5EF4-FFF2-40B4-BE49-F238E27FC236}">
                  <a16:creationId xmlns:a16="http://schemas.microsoft.com/office/drawing/2014/main" id="{95F17FAC-CB7D-424B-9814-BD16E59E3CEA}"/>
                </a:ext>
              </a:extLst>
            </p:cNvPr>
            <p:cNvCxnSpPr/>
            <p:nvPr/>
          </p:nvCxnSpPr>
          <p:spPr>
            <a:xfrm>
              <a:off x="5372609" y="4482723"/>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90FC208-8CF0-4AC0-A4FE-7633401B671C}"/>
                </a:ext>
              </a:extLst>
            </p:cNvPr>
            <p:cNvCxnSpPr/>
            <p:nvPr/>
          </p:nvCxnSpPr>
          <p:spPr>
            <a:xfrm>
              <a:off x="5456664" y="4387444"/>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37BA90F-F415-4DFF-A117-4C5AF29946DF}"/>
                </a:ext>
              </a:extLst>
            </p:cNvPr>
            <p:cNvSpPr txBox="1"/>
            <p:nvPr/>
          </p:nvSpPr>
          <p:spPr>
            <a:xfrm>
              <a:off x="5396429" y="4202886"/>
              <a:ext cx="306494" cy="369332"/>
            </a:xfrm>
            <a:prstGeom prst="rect">
              <a:avLst/>
            </a:prstGeom>
            <a:noFill/>
            <a:ln>
              <a:noFill/>
            </a:ln>
          </p:spPr>
          <p:txBody>
            <a:bodyPr wrap="none" rtlCol="0">
              <a:spAutoFit/>
            </a:bodyPr>
            <a:lstStyle/>
            <a:p>
              <a:r>
                <a:rPr lang="en-US" b="1" dirty="0"/>
                <a:t>C</a:t>
              </a:r>
            </a:p>
          </p:txBody>
        </p:sp>
        <p:cxnSp>
          <p:nvCxnSpPr>
            <p:cNvPr id="134" name="Straight Connector 133">
              <a:extLst>
                <a:ext uri="{FF2B5EF4-FFF2-40B4-BE49-F238E27FC236}">
                  <a16:creationId xmlns:a16="http://schemas.microsoft.com/office/drawing/2014/main" id="{CBB9B145-EA83-4E7D-A5FC-1748A35C53DE}"/>
                </a:ext>
              </a:extLst>
            </p:cNvPr>
            <p:cNvCxnSpPr/>
            <p:nvPr/>
          </p:nvCxnSpPr>
          <p:spPr>
            <a:xfrm>
              <a:off x="5347442" y="4533057"/>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E7C11D-D3D8-4602-B886-66D6D5369653}"/>
                </a:ext>
              </a:extLst>
            </p:cNvPr>
            <p:cNvCxnSpPr/>
            <p:nvPr/>
          </p:nvCxnSpPr>
          <p:spPr>
            <a:xfrm>
              <a:off x="5431497" y="4437778"/>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3CDF371F-9E4C-4EEC-8933-2B2650AA9CF4}"/>
                </a:ext>
              </a:extLst>
            </p:cNvPr>
            <p:cNvSpPr txBox="1"/>
            <p:nvPr/>
          </p:nvSpPr>
          <p:spPr>
            <a:xfrm>
              <a:off x="4985368" y="4429389"/>
              <a:ext cx="561372" cy="369332"/>
            </a:xfrm>
            <a:prstGeom prst="rect">
              <a:avLst/>
            </a:prstGeom>
            <a:noFill/>
            <a:ln>
              <a:noFill/>
            </a:ln>
          </p:spPr>
          <p:txBody>
            <a:bodyPr wrap="none" rtlCol="0">
              <a:spAutoFit/>
            </a:bodyPr>
            <a:lstStyle/>
            <a:p>
              <a:r>
                <a:rPr lang="en-US" b="1" dirty="0">
                  <a:solidFill>
                    <a:srgbClr val="0070C0"/>
                  </a:solidFill>
                </a:rPr>
                <a:t>C</a:t>
              </a:r>
              <a:r>
                <a:rPr lang="en-US" b="1" dirty="0"/>
                <a:t>=</a:t>
              </a:r>
              <a:r>
                <a:rPr lang="en-US" b="1" dirty="0">
                  <a:solidFill>
                    <a:srgbClr val="FF0000"/>
                  </a:solidFill>
                </a:rPr>
                <a:t>A</a:t>
              </a:r>
            </a:p>
          </p:txBody>
        </p:sp>
        <p:cxnSp>
          <p:nvCxnSpPr>
            <p:cNvPr id="137" name="Straight Connector 136">
              <a:extLst>
                <a:ext uri="{FF2B5EF4-FFF2-40B4-BE49-F238E27FC236}">
                  <a16:creationId xmlns:a16="http://schemas.microsoft.com/office/drawing/2014/main" id="{C34F406B-95B6-4C19-AA8C-B96C46B92B8B}"/>
                </a:ext>
              </a:extLst>
            </p:cNvPr>
            <p:cNvCxnSpPr/>
            <p:nvPr/>
          </p:nvCxnSpPr>
          <p:spPr>
            <a:xfrm>
              <a:off x="5357229" y="616192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73F2BA9-843B-4E38-A133-3B09A05EF29A}"/>
                </a:ext>
              </a:extLst>
            </p:cNvPr>
            <p:cNvCxnSpPr/>
            <p:nvPr/>
          </p:nvCxnSpPr>
          <p:spPr>
            <a:xfrm>
              <a:off x="5441284" y="60666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3B997F01-65AF-402E-9078-8CD93312CC23}"/>
                </a:ext>
              </a:extLst>
            </p:cNvPr>
            <p:cNvSpPr txBox="1"/>
            <p:nvPr/>
          </p:nvSpPr>
          <p:spPr>
            <a:xfrm>
              <a:off x="4953210" y="5873695"/>
              <a:ext cx="575799" cy="369332"/>
            </a:xfrm>
            <a:prstGeom prst="rect">
              <a:avLst/>
            </a:prstGeom>
            <a:noFill/>
            <a:ln>
              <a:noFill/>
            </a:ln>
          </p:spPr>
          <p:txBody>
            <a:bodyPr wrap="none" rtlCol="0">
              <a:spAutoFit/>
            </a:bodyPr>
            <a:lstStyle/>
            <a:p>
              <a:r>
                <a:rPr lang="en-US" b="1" dirty="0">
                  <a:solidFill>
                    <a:srgbClr val="0070C0"/>
                  </a:solidFill>
                </a:rPr>
                <a:t>D</a:t>
              </a:r>
              <a:r>
                <a:rPr lang="en-US" b="1" dirty="0"/>
                <a:t>=</a:t>
              </a:r>
              <a:r>
                <a:rPr lang="en-US" b="1" dirty="0">
                  <a:solidFill>
                    <a:srgbClr val="FF0000"/>
                  </a:solidFill>
                </a:rPr>
                <a:t>B</a:t>
              </a:r>
            </a:p>
          </p:txBody>
        </p:sp>
        <p:cxnSp>
          <p:nvCxnSpPr>
            <p:cNvPr id="140" name="Straight Connector 139">
              <a:extLst>
                <a:ext uri="{FF2B5EF4-FFF2-40B4-BE49-F238E27FC236}">
                  <a16:creationId xmlns:a16="http://schemas.microsoft.com/office/drawing/2014/main" id="{4E24F3A4-0090-4AB5-BD8E-7802C7FB08EB}"/>
                </a:ext>
              </a:extLst>
            </p:cNvPr>
            <p:cNvCxnSpPr/>
            <p:nvPr/>
          </p:nvCxnSpPr>
          <p:spPr>
            <a:xfrm>
              <a:off x="3654262" y="45008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09EAE22-DFAC-42A3-AD1B-08D21C2B8BEB}"/>
                </a:ext>
              </a:extLst>
            </p:cNvPr>
            <p:cNvCxnSpPr/>
            <p:nvPr/>
          </p:nvCxnSpPr>
          <p:spPr>
            <a:xfrm>
              <a:off x="3738317" y="44056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CB51FD9-9385-4F09-AF2A-7B5B8DCEA13B}"/>
                </a:ext>
              </a:extLst>
            </p:cNvPr>
            <p:cNvSpPr txBox="1"/>
            <p:nvPr/>
          </p:nvSpPr>
          <p:spPr>
            <a:xfrm>
              <a:off x="3728416" y="4405620"/>
              <a:ext cx="575799" cy="369332"/>
            </a:xfrm>
            <a:prstGeom prst="rect">
              <a:avLst/>
            </a:prstGeom>
            <a:noFill/>
            <a:ln>
              <a:noFill/>
            </a:ln>
          </p:spPr>
          <p:txBody>
            <a:bodyPr wrap="none" rtlCol="0">
              <a:spAutoFit/>
            </a:bodyPr>
            <a:lstStyle/>
            <a:p>
              <a:r>
                <a:rPr lang="en-US" b="1" dirty="0">
                  <a:solidFill>
                    <a:srgbClr val="0070C0"/>
                  </a:solidFill>
                </a:rPr>
                <a:t>B</a:t>
              </a:r>
              <a:r>
                <a:rPr lang="en-US" b="1" dirty="0"/>
                <a:t>=</a:t>
              </a:r>
              <a:r>
                <a:rPr lang="en-US" b="1" dirty="0">
                  <a:solidFill>
                    <a:srgbClr val="FF0000"/>
                  </a:solidFill>
                </a:rPr>
                <a:t>D</a:t>
              </a:r>
            </a:p>
          </p:txBody>
        </p:sp>
        <p:cxnSp>
          <p:nvCxnSpPr>
            <p:cNvPr id="143" name="Straight Connector 142">
              <a:extLst>
                <a:ext uri="{FF2B5EF4-FFF2-40B4-BE49-F238E27FC236}">
                  <a16:creationId xmlns:a16="http://schemas.microsoft.com/office/drawing/2014/main" id="{40F9E38F-10CA-4038-8130-6BA51441007B}"/>
                </a:ext>
              </a:extLst>
            </p:cNvPr>
            <p:cNvCxnSpPr/>
            <p:nvPr/>
          </p:nvCxnSpPr>
          <p:spPr>
            <a:xfrm>
              <a:off x="3671040" y="616192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C11DFAD-E1B4-4A70-9729-41F1D84FD3EC}"/>
                </a:ext>
              </a:extLst>
            </p:cNvPr>
            <p:cNvCxnSpPr/>
            <p:nvPr/>
          </p:nvCxnSpPr>
          <p:spPr>
            <a:xfrm>
              <a:off x="3755095" y="60666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60F8F617-82C4-43BE-B49B-9275EC0B3313}"/>
                </a:ext>
              </a:extLst>
            </p:cNvPr>
            <p:cNvSpPr txBox="1"/>
            <p:nvPr/>
          </p:nvSpPr>
          <p:spPr>
            <a:xfrm>
              <a:off x="3694860" y="5882084"/>
              <a:ext cx="561372" cy="369332"/>
            </a:xfrm>
            <a:prstGeom prst="rect">
              <a:avLst/>
            </a:prstGeom>
            <a:noFill/>
            <a:ln>
              <a:noFill/>
            </a:ln>
          </p:spPr>
          <p:txBody>
            <a:bodyPr wrap="none" rtlCol="0">
              <a:spAutoFit/>
            </a:bodyPr>
            <a:lstStyle/>
            <a:p>
              <a:r>
                <a:rPr lang="en-US" b="1" dirty="0">
                  <a:solidFill>
                    <a:srgbClr val="FF0000"/>
                  </a:solidFill>
                </a:rPr>
                <a:t>C</a:t>
              </a:r>
              <a:r>
                <a:rPr lang="en-US" b="1" dirty="0"/>
                <a:t>=</a:t>
              </a:r>
              <a:r>
                <a:rPr lang="en-US" b="1" dirty="0">
                  <a:solidFill>
                    <a:srgbClr val="0070C0"/>
                  </a:solidFill>
                </a:rPr>
                <a:t>A</a:t>
              </a:r>
            </a:p>
          </p:txBody>
        </p:sp>
        <p:sp>
          <p:nvSpPr>
            <p:cNvPr id="156" name="TextBox 155">
              <a:extLst>
                <a:ext uri="{FF2B5EF4-FFF2-40B4-BE49-F238E27FC236}">
                  <a16:creationId xmlns:a16="http://schemas.microsoft.com/office/drawing/2014/main" id="{980BEBB1-B304-4B3E-B14A-7BF64071BBC5}"/>
                </a:ext>
              </a:extLst>
            </p:cNvPr>
            <p:cNvSpPr txBox="1"/>
            <p:nvPr/>
          </p:nvSpPr>
          <p:spPr>
            <a:xfrm>
              <a:off x="1349210" y="1433878"/>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1</a:t>
              </a:r>
              <a:endParaRPr lang="en-US" dirty="0">
                <a:solidFill>
                  <a:srgbClr val="FF0000"/>
                </a:solidFill>
              </a:endParaRPr>
            </a:p>
          </p:txBody>
        </p:sp>
        <p:cxnSp>
          <p:nvCxnSpPr>
            <p:cNvPr id="157" name="Straight Connector 156">
              <a:extLst>
                <a:ext uri="{FF2B5EF4-FFF2-40B4-BE49-F238E27FC236}">
                  <a16:creationId xmlns:a16="http://schemas.microsoft.com/office/drawing/2014/main" id="{6A5442A7-450F-4977-B6C9-A4AFE94B2D97}"/>
                </a:ext>
              </a:extLst>
            </p:cNvPr>
            <p:cNvCxnSpPr/>
            <p:nvPr/>
          </p:nvCxnSpPr>
          <p:spPr>
            <a:xfrm flipH="1" flipV="1">
              <a:off x="981478" y="2259435"/>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4EE0655-C616-41C0-BF14-13F64883D5CD}"/>
                </a:ext>
              </a:extLst>
            </p:cNvPr>
            <p:cNvSpPr txBox="1"/>
            <p:nvPr/>
          </p:nvSpPr>
          <p:spPr>
            <a:xfrm>
              <a:off x="830490" y="1947005"/>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d</a:t>
              </a:r>
              <a:r>
                <a:rPr lang="en-US" baseline="-25000" dirty="0">
                  <a:solidFill>
                    <a:srgbClr val="FF0000"/>
                  </a:solidFill>
                </a:rPr>
                <a:t>1</a:t>
              </a:r>
              <a:endParaRPr lang="en-US" dirty="0">
                <a:solidFill>
                  <a:srgbClr val="FF0000"/>
                </a:solidFill>
              </a:endParaRPr>
            </a:p>
          </p:txBody>
        </p:sp>
        <p:sp>
          <p:nvSpPr>
            <p:cNvPr id="165" name="TextBox 164">
              <a:extLst>
                <a:ext uri="{FF2B5EF4-FFF2-40B4-BE49-F238E27FC236}">
                  <a16:creationId xmlns:a16="http://schemas.microsoft.com/office/drawing/2014/main" id="{30D92646-8B88-411A-9A44-FD48646FFCA5}"/>
                </a:ext>
              </a:extLst>
            </p:cNvPr>
            <p:cNvSpPr txBox="1"/>
            <p:nvPr/>
          </p:nvSpPr>
          <p:spPr>
            <a:xfrm>
              <a:off x="2543244" y="1436674"/>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b</a:t>
              </a:r>
              <a:r>
                <a:rPr lang="en-US" baseline="-25000" dirty="0">
                  <a:solidFill>
                    <a:srgbClr val="0070C0"/>
                  </a:solidFill>
                </a:rPr>
                <a:t>2</a:t>
              </a:r>
              <a:endParaRPr lang="en-US" dirty="0">
                <a:solidFill>
                  <a:srgbClr val="0070C0"/>
                </a:solidFill>
              </a:endParaRPr>
            </a:p>
          </p:txBody>
        </p:sp>
        <p:sp>
          <p:nvSpPr>
            <p:cNvPr id="166" name="TextBox 165">
              <a:extLst>
                <a:ext uri="{FF2B5EF4-FFF2-40B4-BE49-F238E27FC236}">
                  <a16:creationId xmlns:a16="http://schemas.microsoft.com/office/drawing/2014/main" id="{95526F49-79FD-40DD-A158-41108CBD0605}"/>
                </a:ext>
              </a:extLst>
            </p:cNvPr>
            <p:cNvSpPr txBox="1"/>
            <p:nvPr/>
          </p:nvSpPr>
          <p:spPr>
            <a:xfrm>
              <a:off x="3064760" y="1941412"/>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d</a:t>
              </a:r>
              <a:r>
                <a:rPr lang="en-US" baseline="-25000" dirty="0">
                  <a:solidFill>
                    <a:srgbClr val="0070C0"/>
                  </a:solidFill>
                </a:rPr>
                <a:t>2</a:t>
              </a:r>
              <a:endParaRPr lang="en-US" dirty="0">
                <a:solidFill>
                  <a:srgbClr val="0070C0"/>
                </a:solidFill>
              </a:endParaRPr>
            </a:p>
          </p:txBody>
        </p:sp>
        <p:cxnSp>
          <p:nvCxnSpPr>
            <p:cNvPr id="167" name="Straight Connector 166">
              <a:extLst>
                <a:ext uri="{FF2B5EF4-FFF2-40B4-BE49-F238E27FC236}">
                  <a16:creationId xmlns:a16="http://schemas.microsoft.com/office/drawing/2014/main" id="{9681D7EC-717F-4281-9C43-DDAB5C3B6321}"/>
                </a:ext>
              </a:extLst>
            </p:cNvPr>
            <p:cNvCxnSpPr/>
            <p:nvPr/>
          </p:nvCxnSpPr>
          <p:spPr>
            <a:xfrm>
              <a:off x="334321" y="282758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A771AD6-4F3B-42C8-B1B1-3B169C6DEA4C}"/>
                </a:ext>
              </a:extLst>
            </p:cNvPr>
            <p:cNvCxnSpPr/>
            <p:nvPr/>
          </p:nvCxnSpPr>
          <p:spPr>
            <a:xfrm>
              <a:off x="418376" y="273230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5745C168-EBAB-44A4-A484-2B81B1FFDCF0}"/>
                </a:ext>
              </a:extLst>
            </p:cNvPr>
            <p:cNvSpPr txBox="1"/>
            <p:nvPr/>
          </p:nvSpPr>
          <p:spPr>
            <a:xfrm>
              <a:off x="350904" y="2737391"/>
              <a:ext cx="306494" cy="369332"/>
            </a:xfrm>
            <a:prstGeom prst="rect">
              <a:avLst/>
            </a:prstGeom>
            <a:noFill/>
          </p:spPr>
          <p:txBody>
            <a:bodyPr wrap="none" rtlCol="0">
              <a:spAutoFit/>
            </a:bodyPr>
            <a:lstStyle/>
            <a:p>
              <a:r>
                <a:rPr lang="en-US" b="1" dirty="0">
                  <a:solidFill>
                    <a:srgbClr val="00B050"/>
                  </a:solidFill>
                </a:rPr>
                <a:t>C</a:t>
              </a:r>
            </a:p>
          </p:txBody>
        </p:sp>
        <p:cxnSp>
          <p:nvCxnSpPr>
            <p:cNvPr id="170" name="Straight Connector 169">
              <a:extLst>
                <a:ext uri="{FF2B5EF4-FFF2-40B4-BE49-F238E27FC236}">
                  <a16:creationId xmlns:a16="http://schemas.microsoft.com/office/drawing/2014/main" id="{83397B35-55A1-4BCF-A325-2636663A1E5C}"/>
                </a:ext>
              </a:extLst>
            </p:cNvPr>
            <p:cNvCxnSpPr/>
            <p:nvPr/>
          </p:nvCxnSpPr>
          <p:spPr>
            <a:xfrm>
              <a:off x="1988352" y="2233359"/>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1F183B2-358C-43F4-9CE2-F4BDC388A7A6}"/>
                </a:ext>
              </a:extLst>
            </p:cNvPr>
            <p:cNvCxnSpPr/>
            <p:nvPr/>
          </p:nvCxnSpPr>
          <p:spPr>
            <a:xfrm>
              <a:off x="2072407" y="2138080"/>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930C48B7-97CD-45B4-B71E-4E908FB44F6F}"/>
                </a:ext>
              </a:extLst>
            </p:cNvPr>
            <p:cNvSpPr txBox="1"/>
            <p:nvPr/>
          </p:nvSpPr>
          <p:spPr>
            <a:xfrm>
              <a:off x="1996546" y="2143170"/>
              <a:ext cx="324128" cy="369332"/>
            </a:xfrm>
            <a:prstGeom prst="rect">
              <a:avLst/>
            </a:prstGeom>
            <a:noFill/>
          </p:spPr>
          <p:txBody>
            <a:bodyPr wrap="none" rtlCol="0">
              <a:spAutoFit/>
            </a:bodyPr>
            <a:lstStyle/>
            <a:p>
              <a:r>
                <a:rPr lang="en-US" b="1" dirty="0">
                  <a:solidFill>
                    <a:srgbClr val="00B050"/>
                  </a:solidFill>
                </a:rPr>
                <a:t>B</a:t>
              </a:r>
            </a:p>
          </p:txBody>
        </p:sp>
        <p:cxnSp>
          <p:nvCxnSpPr>
            <p:cNvPr id="174" name="Straight Connector 173">
              <a:extLst>
                <a:ext uri="{FF2B5EF4-FFF2-40B4-BE49-F238E27FC236}">
                  <a16:creationId xmlns:a16="http://schemas.microsoft.com/office/drawing/2014/main" id="{DE534782-FD20-4DDA-A38D-B99ADCB9B0DD}"/>
                </a:ext>
              </a:extLst>
            </p:cNvPr>
            <p:cNvCxnSpPr/>
            <p:nvPr/>
          </p:nvCxnSpPr>
          <p:spPr>
            <a:xfrm>
              <a:off x="8704440" y="449251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6FF7E7C-E2C0-41E6-B12B-1F4037E00CAB}"/>
                </a:ext>
              </a:extLst>
            </p:cNvPr>
            <p:cNvCxnSpPr/>
            <p:nvPr/>
          </p:nvCxnSpPr>
          <p:spPr>
            <a:xfrm>
              <a:off x="8788495" y="439723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872D1BAD-CADB-4631-B294-360BF804FAAA}"/>
                </a:ext>
              </a:extLst>
            </p:cNvPr>
            <p:cNvSpPr txBox="1"/>
            <p:nvPr/>
          </p:nvSpPr>
          <p:spPr>
            <a:xfrm>
              <a:off x="8560480" y="4212673"/>
              <a:ext cx="330540" cy="369332"/>
            </a:xfrm>
            <a:prstGeom prst="rect">
              <a:avLst/>
            </a:prstGeom>
            <a:noFill/>
            <a:ln>
              <a:noFill/>
            </a:ln>
          </p:spPr>
          <p:txBody>
            <a:bodyPr wrap="none" rtlCol="0">
              <a:spAutoFit/>
            </a:bodyPr>
            <a:lstStyle/>
            <a:p>
              <a:r>
                <a:rPr lang="en-US" b="1" dirty="0"/>
                <a:t>D</a:t>
              </a:r>
            </a:p>
          </p:txBody>
        </p:sp>
        <p:cxnSp>
          <p:nvCxnSpPr>
            <p:cNvPr id="177" name="Straight Connector 176">
              <a:extLst>
                <a:ext uri="{FF2B5EF4-FFF2-40B4-BE49-F238E27FC236}">
                  <a16:creationId xmlns:a16="http://schemas.microsoft.com/office/drawing/2014/main" id="{5AE52E1D-4870-4C02-BA4F-B33BC9E63095}"/>
                </a:ext>
              </a:extLst>
            </p:cNvPr>
            <p:cNvCxnSpPr/>
            <p:nvPr/>
          </p:nvCxnSpPr>
          <p:spPr>
            <a:xfrm flipH="1">
              <a:off x="3751117" y="4502726"/>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E5EFBA6-FEB6-449E-8521-2AE9FEBD1ADF}"/>
                </a:ext>
              </a:extLst>
            </p:cNvPr>
            <p:cNvCxnSpPr>
              <a:cxnSpLocks/>
            </p:cNvCxnSpPr>
            <p:nvPr/>
          </p:nvCxnSpPr>
          <p:spPr>
            <a:xfrm>
              <a:off x="3752641" y="4492455"/>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35BBD02-C415-4322-929A-80C098D2FEAD}"/>
                </a:ext>
              </a:extLst>
            </p:cNvPr>
            <p:cNvCxnSpPr/>
            <p:nvPr/>
          </p:nvCxnSpPr>
          <p:spPr>
            <a:xfrm>
              <a:off x="3761730" y="4489662"/>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28C21E7-8E44-4DB2-8D2B-EDE5FC70AA86}"/>
                </a:ext>
              </a:extLst>
            </p:cNvPr>
            <p:cNvCxnSpPr/>
            <p:nvPr/>
          </p:nvCxnSpPr>
          <p:spPr>
            <a:xfrm>
              <a:off x="1978565" y="3322531"/>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36EB7AD-4EB5-4F71-A3BE-806324E4EA4C}"/>
                </a:ext>
              </a:extLst>
            </p:cNvPr>
            <p:cNvCxnSpPr/>
            <p:nvPr/>
          </p:nvCxnSpPr>
          <p:spPr>
            <a:xfrm>
              <a:off x="2062620" y="3227252"/>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A0452555-DA2D-4C29-9EE4-DFE9CFCBAA31}"/>
                </a:ext>
              </a:extLst>
            </p:cNvPr>
            <p:cNvSpPr txBox="1"/>
            <p:nvPr/>
          </p:nvSpPr>
          <p:spPr>
            <a:xfrm>
              <a:off x="1818979" y="3039395"/>
              <a:ext cx="330540" cy="369332"/>
            </a:xfrm>
            <a:prstGeom prst="rect">
              <a:avLst/>
            </a:prstGeom>
            <a:noFill/>
          </p:spPr>
          <p:txBody>
            <a:bodyPr wrap="none" rtlCol="0">
              <a:spAutoFit/>
            </a:bodyPr>
            <a:lstStyle/>
            <a:p>
              <a:r>
                <a:rPr lang="en-US" b="1" dirty="0">
                  <a:solidFill>
                    <a:srgbClr val="00B050"/>
                  </a:solidFill>
                </a:rPr>
                <a:t>D</a:t>
              </a:r>
            </a:p>
          </p:txBody>
        </p:sp>
        <p:cxnSp>
          <p:nvCxnSpPr>
            <p:cNvPr id="183" name="Straight Connector 182">
              <a:extLst>
                <a:ext uri="{FF2B5EF4-FFF2-40B4-BE49-F238E27FC236}">
                  <a16:creationId xmlns:a16="http://schemas.microsoft.com/office/drawing/2014/main" id="{DC0AEA90-2296-4784-8CED-CBF48A40548B}"/>
                </a:ext>
              </a:extLst>
            </p:cNvPr>
            <p:cNvCxnSpPr/>
            <p:nvPr/>
          </p:nvCxnSpPr>
          <p:spPr>
            <a:xfrm flipH="1" flipV="1">
              <a:off x="991265" y="2227277"/>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DED9209-88B6-43C6-A338-1C1C46171241}"/>
                </a:ext>
              </a:extLst>
            </p:cNvPr>
            <p:cNvCxnSpPr/>
            <p:nvPr/>
          </p:nvCxnSpPr>
          <p:spPr>
            <a:xfrm flipH="1" flipV="1">
              <a:off x="1521170" y="1716946"/>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27DABC-263A-4B13-8229-303BC7A97438}"/>
                </a:ext>
              </a:extLst>
            </p:cNvPr>
            <p:cNvCxnSpPr/>
            <p:nvPr/>
          </p:nvCxnSpPr>
          <p:spPr>
            <a:xfrm flipH="1" flipV="1">
              <a:off x="1547735" y="1709955"/>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E7A6BF2-12BC-4F22-9055-06A60CEF3DA0}"/>
                </a:ext>
              </a:extLst>
            </p:cNvPr>
            <p:cNvCxnSpPr/>
            <p:nvPr/>
          </p:nvCxnSpPr>
          <p:spPr>
            <a:xfrm>
              <a:off x="389871" y="2219587"/>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327B0E8-1C02-4A95-ADF4-D2182BCD0513}"/>
                </a:ext>
              </a:extLst>
            </p:cNvPr>
            <p:cNvCxnSpPr/>
            <p:nvPr/>
          </p:nvCxnSpPr>
          <p:spPr>
            <a:xfrm flipH="1">
              <a:off x="1484119" y="2211198"/>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0937A500-2719-49C7-B06C-08993167DA35}"/>
              </a:ext>
            </a:extLst>
          </p:cNvPr>
          <p:cNvCxnSpPr/>
          <p:nvPr/>
        </p:nvCxnSpPr>
        <p:spPr>
          <a:xfrm flipV="1">
            <a:off x="418376" y="2227277"/>
            <a:ext cx="1663458" cy="58809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F44999-816D-4F45-8AD6-03ED40A92B6F}"/>
              </a:ext>
            </a:extLst>
          </p:cNvPr>
          <p:cNvCxnSpPr/>
          <p:nvPr/>
        </p:nvCxnSpPr>
        <p:spPr>
          <a:xfrm>
            <a:off x="2072047" y="2219587"/>
            <a:ext cx="1687761" cy="6284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925C905-C3AF-4C6C-B7EC-27BDDB2F6937}"/>
              </a:ext>
            </a:extLst>
          </p:cNvPr>
          <p:cNvCxnSpPr/>
          <p:nvPr/>
        </p:nvCxnSpPr>
        <p:spPr>
          <a:xfrm>
            <a:off x="415984" y="2812200"/>
            <a:ext cx="1666551" cy="5161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A2A77F-96F2-4E4B-ACAC-53F51E4CA9D5}"/>
              </a:ext>
            </a:extLst>
          </p:cNvPr>
          <p:cNvCxnSpPr/>
          <p:nvPr/>
        </p:nvCxnSpPr>
        <p:spPr>
          <a:xfrm flipV="1">
            <a:off x="2081834" y="2827580"/>
            <a:ext cx="1660836" cy="4949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29538B0-5910-4E9F-B59C-8F62D6962218}"/>
              </a:ext>
            </a:extLst>
          </p:cNvPr>
          <p:cNvCxnSpPr>
            <a:cxnSpLocks/>
          </p:cNvCxnSpPr>
          <p:nvPr/>
        </p:nvCxnSpPr>
        <p:spPr>
          <a:xfrm>
            <a:off x="3759808" y="4482723"/>
            <a:ext cx="1676924" cy="167919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4F51BAF-D00D-498B-B98B-D2F940EC27F1}"/>
              </a:ext>
            </a:extLst>
          </p:cNvPr>
          <p:cNvCxnSpPr>
            <a:cxnSpLocks/>
          </p:cNvCxnSpPr>
          <p:nvPr/>
        </p:nvCxnSpPr>
        <p:spPr>
          <a:xfrm>
            <a:off x="3819929" y="4492510"/>
            <a:ext cx="1676924" cy="167919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12B3C71-0650-463F-B97A-94F6F434BC1D}"/>
              </a:ext>
            </a:extLst>
          </p:cNvPr>
          <p:cNvCxnSpPr>
            <a:cxnSpLocks/>
          </p:cNvCxnSpPr>
          <p:nvPr/>
        </p:nvCxnSpPr>
        <p:spPr>
          <a:xfrm>
            <a:off x="3759808" y="5307436"/>
            <a:ext cx="1717561" cy="51730"/>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E46807D-7B04-41A8-9FEA-1029B57E1DF0}"/>
              </a:ext>
            </a:extLst>
          </p:cNvPr>
          <p:cNvCxnSpPr>
            <a:cxnSpLocks/>
          </p:cNvCxnSpPr>
          <p:nvPr/>
        </p:nvCxnSpPr>
        <p:spPr>
          <a:xfrm>
            <a:off x="4608158" y="4500899"/>
            <a:ext cx="72899" cy="166102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9F90874-356E-48D6-82E0-9353DAF5D67E}"/>
              </a:ext>
            </a:extLst>
          </p:cNvPr>
          <p:cNvCxnSpPr>
            <a:cxnSpLocks/>
          </p:cNvCxnSpPr>
          <p:nvPr/>
        </p:nvCxnSpPr>
        <p:spPr>
          <a:xfrm>
            <a:off x="358948" y="2794255"/>
            <a:ext cx="1928060" cy="102995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F9FF87A-F88A-47AF-B357-D50910B76776}"/>
              </a:ext>
            </a:extLst>
          </p:cNvPr>
          <p:cNvSpPr txBox="1"/>
          <p:nvPr/>
        </p:nvSpPr>
        <p:spPr>
          <a:xfrm>
            <a:off x="5542291" y="1791300"/>
            <a:ext cx="3535199" cy="2031325"/>
          </a:xfrm>
          <a:prstGeom prst="rect">
            <a:avLst/>
          </a:prstGeom>
          <a:noFill/>
        </p:spPr>
        <p:txBody>
          <a:bodyPr wrap="none" rtlCol="0">
            <a:spAutoFit/>
          </a:bodyPr>
          <a:lstStyle/>
          <a:p>
            <a:r>
              <a:rPr lang="en-US" dirty="0"/>
              <a:t>This can be seen also as a two / </a:t>
            </a:r>
          </a:p>
          <a:p>
            <a:r>
              <a:rPr lang="en-US" dirty="0"/>
              <a:t>three level hierarchical aggregation </a:t>
            </a:r>
          </a:p>
          <a:p>
            <a:pPr marL="285750" indent="-285750">
              <a:buFontTx/>
              <a:buChar char="-"/>
            </a:pPr>
            <a:r>
              <a:rPr lang="en-US" dirty="0"/>
              <a:t>First baseline single attribute </a:t>
            </a:r>
          </a:p>
          <a:p>
            <a:r>
              <a:rPr lang="en-US" dirty="0"/>
              <a:t>recommenders </a:t>
            </a:r>
          </a:p>
          <a:p>
            <a:pPr marL="285750" indent="-285750">
              <a:buFontTx/>
              <a:buChar char="-"/>
            </a:pPr>
            <a:r>
              <a:rPr lang="en-US" dirty="0"/>
              <a:t>Second 2D-PC</a:t>
            </a:r>
          </a:p>
          <a:p>
            <a:pPr marL="285750" indent="-285750">
              <a:buFontTx/>
              <a:buChar char="-"/>
            </a:pPr>
            <a:r>
              <a:rPr lang="en-US" dirty="0"/>
              <a:t>Third 4D-PC</a:t>
            </a:r>
          </a:p>
          <a:p>
            <a:endParaRPr lang="en-US" dirty="0"/>
          </a:p>
        </p:txBody>
      </p:sp>
    </p:spTree>
    <p:extLst>
      <p:ext uri="{BB962C8B-B14F-4D97-AF65-F5344CB8AC3E}">
        <p14:creationId xmlns:p14="http://schemas.microsoft.com/office/powerpoint/2010/main" val="2368187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1D5BB5-127E-2B7A-277D-A05CD53327E8}"/>
              </a:ext>
            </a:extLst>
          </p:cNvPr>
          <p:cNvSpPr txBox="1"/>
          <p:nvPr/>
        </p:nvSpPr>
        <p:spPr>
          <a:xfrm>
            <a:off x="562062" y="234892"/>
            <a:ext cx="568682" cy="369332"/>
          </a:xfrm>
          <a:prstGeom prst="rect">
            <a:avLst/>
          </a:prstGeom>
          <a:noFill/>
        </p:spPr>
        <p:txBody>
          <a:bodyPr wrap="none" rtlCol="0">
            <a:spAutoFit/>
          </a:bodyPr>
          <a:lstStyle/>
          <a:p>
            <a:r>
              <a:rPr lang="en-US" dirty="0"/>
              <a:t>foto</a:t>
            </a:r>
          </a:p>
        </p:txBody>
      </p:sp>
      <p:pic>
        <p:nvPicPr>
          <p:cNvPr id="6" name="Picture 5">
            <a:extLst>
              <a:ext uri="{FF2B5EF4-FFF2-40B4-BE49-F238E27FC236}">
                <a16:creationId xmlns:a16="http://schemas.microsoft.com/office/drawing/2014/main" id="{14A3BC68-8415-21C0-307E-796282359384}"/>
              </a:ext>
            </a:extLst>
          </p:cNvPr>
          <p:cNvPicPr>
            <a:picLocks noChangeAspect="1"/>
          </p:cNvPicPr>
          <p:nvPr/>
        </p:nvPicPr>
        <p:blipFill>
          <a:blip r:embed="rId2"/>
          <a:stretch>
            <a:fillRect/>
          </a:stretch>
        </p:blipFill>
        <p:spPr>
          <a:xfrm>
            <a:off x="4572000" y="3429000"/>
            <a:ext cx="4572000" cy="2867260"/>
          </a:xfrm>
          <a:prstGeom prst="rect">
            <a:avLst/>
          </a:prstGeom>
          <a:ln>
            <a:solidFill>
              <a:schemeClr val="tx1"/>
            </a:solidFill>
          </a:ln>
        </p:spPr>
      </p:pic>
      <p:pic>
        <p:nvPicPr>
          <p:cNvPr id="8" name="Picture 7">
            <a:extLst>
              <a:ext uri="{FF2B5EF4-FFF2-40B4-BE49-F238E27FC236}">
                <a16:creationId xmlns:a16="http://schemas.microsoft.com/office/drawing/2014/main" id="{99E5D6FF-9EBE-AD5E-87F2-7E1D39565EA4}"/>
              </a:ext>
            </a:extLst>
          </p:cNvPr>
          <p:cNvPicPr>
            <a:picLocks noChangeAspect="1"/>
          </p:cNvPicPr>
          <p:nvPr/>
        </p:nvPicPr>
        <p:blipFill>
          <a:blip r:embed="rId3"/>
          <a:stretch>
            <a:fillRect/>
          </a:stretch>
        </p:blipFill>
        <p:spPr>
          <a:xfrm>
            <a:off x="0" y="3423569"/>
            <a:ext cx="4580676" cy="2867260"/>
          </a:xfrm>
          <a:prstGeom prst="rect">
            <a:avLst/>
          </a:prstGeom>
          <a:ln>
            <a:solidFill>
              <a:schemeClr val="tx1"/>
            </a:solidFill>
          </a:ln>
        </p:spPr>
      </p:pic>
    </p:spTree>
    <p:extLst>
      <p:ext uri="{BB962C8B-B14F-4D97-AF65-F5344CB8AC3E}">
        <p14:creationId xmlns:p14="http://schemas.microsoft.com/office/powerpoint/2010/main" val="140358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DE25-3FB4-0762-5DA3-09A35BE3CBED}"/>
              </a:ext>
            </a:extLst>
          </p:cNvPr>
          <p:cNvSpPr>
            <a:spLocks noGrp="1"/>
          </p:cNvSpPr>
          <p:nvPr>
            <p:ph type="title"/>
          </p:nvPr>
        </p:nvSpPr>
        <p:spPr>
          <a:xfrm>
            <a:off x="628650" y="163790"/>
            <a:ext cx="7886700" cy="624775"/>
          </a:xfrm>
        </p:spPr>
        <p:txBody>
          <a:bodyPr>
            <a:normAutofit/>
          </a:bodyPr>
          <a:lstStyle/>
          <a:p>
            <a:r>
              <a:rPr lang="en-US" sz="3200" b="1" dirty="0">
                <a:hlinkClick r:id="rId2"/>
              </a:rPr>
              <a:t>FIS Alpine Ski World Cup</a:t>
            </a:r>
            <a:r>
              <a:rPr lang="en-US" sz="3200" dirty="0">
                <a:hlinkClick r:id="rId2"/>
              </a:rPr>
              <a:t> </a:t>
            </a:r>
            <a:endParaRPr lang="en-US" sz="3200" dirty="0"/>
          </a:p>
        </p:txBody>
      </p:sp>
      <p:sp>
        <p:nvSpPr>
          <p:cNvPr id="4" name="Date Placeholder 3">
            <a:extLst>
              <a:ext uri="{FF2B5EF4-FFF2-40B4-BE49-F238E27FC236}">
                <a16:creationId xmlns:a16="http://schemas.microsoft.com/office/drawing/2014/main" id="{D8764D25-745C-E6DD-1A98-ADF82F26F134}"/>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BE552F8B-8A71-A4A8-AAED-DEBCF1ACDE91}"/>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10F0F3B1-005D-F913-2216-5135C868DAC1}"/>
              </a:ext>
            </a:extLst>
          </p:cNvPr>
          <p:cNvSpPr>
            <a:spLocks noGrp="1"/>
          </p:cNvSpPr>
          <p:nvPr>
            <p:ph type="sldNum" sz="quarter" idx="12"/>
          </p:nvPr>
        </p:nvSpPr>
        <p:spPr/>
        <p:txBody>
          <a:bodyPr/>
          <a:lstStyle/>
          <a:p>
            <a:fld id="{93AECF0D-CD55-494B-932A-64BB14639227}" type="slidenum">
              <a:rPr lang="en-US" smtClean="0"/>
              <a:t>56</a:t>
            </a:fld>
            <a:endParaRPr lang="en-US"/>
          </a:p>
        </p:txBody>
      </p:sp>
      <p:pic>
        <p:nvPicPr>
          <p:cNvPr id="10" name="Picture 9">
            <a:extLst>
              <a:ext uri="{FF2B5EF4-FFF2-40B4-BE49-F238E27FC236}">
                <a16:creationId xmlns:a16="http://schemas.microsoft.com/office/drawing/2014/main" id="{7D3E03FE-EF17-B4B2-E2A6-FE729DC40B43}"/>
              </a:ext>
            </a:extLst>
          </p:cNvPr>
          <p:cNvPicPr>
            <a:picLocks noChangeAspect="1"/>
          </p:cNvPicPr>
          <p:nvPr/>
        </p:nvPicPr>
        <p:blipFill>
          <a:blip r:embed="rId3"/>
          <a:stretch>
            <a:fillRect/>
          </a:stretch>
        </p:blipFill>
        <p:spPr>
          <a:xfrm>
            <a:off x="0" y="3050443"/>
            <a:ext cx="9144000" cy="3305908"/>
          </a:xfrm>
          <a:prstGeom prst="rect">
            <a:avLst/>
          </a:prstGeom>
        </p:spPr>
      </p:pic>
      <p:pic>
        <p:nvPicPr>
          <p:cNvPr id="12" name="Picture 11">
            <a:extLst>
              <a:ext uri="{FF2B5EF4-FFF2-40B4-BE49-F238E27FC236}">
                <a16:creationId xmlns:a16="http://schemas.microsoft.com/office/drawing/2014/main" id="{E065C2BB-9D63-B8B3-04AB-445C000200C1}"/>
              </a:ext>
            </a:extLst>
          </p:cNvPr>
          <p:cNvPicPr>
            <a:picLocks noChangeAspect="1"/>
          </p:cNvPicPr>
          <p:nvPr/>
        </p:nvPicPr>
        <p:blipFill>
          <a:blip r:embed="rId4"/>
          <a:stretch>
            <a:fillRect/>
          </a:stretch>
        </p:blipFill>
        <p:spPr>
          <a:xfrm>
            <a:off x="1" y="723479"/>
            <a:ext cx="8515350" cy="2310924"/>
          </a:xfrm>
          <a:prstGeom prst="rect">
            <a:avLst/>
          </a:prstGeom>
        </p:spPr>
      </p:pic>
      <p:pic>
        <p:nvPicPr>
          <p:cNvPr id="8" name="Picture 7">
            <a:extLst>
              <a:ext uri="{FF2B5EF4-FFF2-40B4-BE49-F238E27FC236}">
                <a16:creationId xmlns:a16="http://schemas.microsoft.com/office/drawing/2014/main" id="{CF1768EC-9017-B4EC-1EEF-35FC7E6CA306}"/>
              </a:ext>
            </a:extLst>
          </p:cNvPr>
          <p:cNvPicPr>
            <a:picLocks noChangeAspect="1"/>
          </p:cNvPicPr>
          <p:nvPr/>
        </p:nvPicPr>
        <p:blipFill>
          <a:blip r:embed="rId5"/>
          <a:stretch>
            <a:fillRect/>
          </a:stretch>
        </p:blipFill>
        <p:spPr>
          <a:xfrm>
            <a:off x="6342077" y="136524"/>
            <a:ext cx="2673902" cy="3239308"/>
          </a:xfrm>
          <a:prstGeom prst="rect">
            <a:avLst/>
          </a:prstGeom>
        </p:spPr>
      </p:pic>
    </p:spTree>
    <p:extLst>
      <p:ext uri="{BB962C8B-B14F-4D97-AF65-F5344CB8AC3E}">
        <p14:creationId xmlns:p14="http://schemas.microsoft.com/office/powerpoint/2010/main" val="1776064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51D5-176A-4D0B-BD9E-0FBB707EF14F}"/>
              </a:ext>
            </a:extLst>
          </p:cNvPr>
          <p:cNvSpPr>
            <a:spLocks noGrp="1"/>
          </p:cNvSpPr>
          <p:nvPr>
            <p:ph type="title"/>
          </p:nvPr>
        </p:nvSpPr>
        <p:spPr>
          <a:xfrm>
            <a:off x="628650" y="105068"/>
            <a:ext cx="7886700" cy="649941"/>
          </a:xfrm>
        </p:spPr>
        <p:txBody>
          <a:bodyPr>
            <a:normAutofit/>
          </a:bodyPr>
          <a:lstStyle/>
          <a:p>
            <a:r>
              <a:rPr lang="en-US" sz="3600" dirty="0"/>
              <a:t>Numerical data + discrete domains</a:t>
            </a:r>
          </a:p>
        </p:txBody>
      </p:sp>
      <p:sp>
        <p:nvSpPr>
          <p:cNvPr id="3" name="Content Placeholder 2">
            <a:extLst>
              <a:ext uri="{FF2B5EF4-FFF2-40B4-BE49-F238E27FC236}">
                <a16:creationId xmlns:a16="http://schemas.microsoft.com/office/drawing/2014/main" id="{C5A5974C-6736-4D1F-ABAD-24A64A6C1297}"/>
              </a:ext>
            </a:extLst>
          </p:cNvPr>
          <p:cNvSpPr>
            <a:spLocks noGrp="1"/>
          </p:cNvSpPr>
          <p:nvPr>
            <p:ph idx="1"/>
          </p:nvPr>
        </p:nvSpPr>
        <p:spPr>
          <a:xfrm>
            <a:off x="628650" y="914400"/>
            <a:ext cx="7886700" cy="5310231"/>
          </a:xfrm>
        </p:spPr>
        <p:txBody>
          <a:bodyPr>
            <a:normAutofit fontScale="92500" lnSpcReduction="20000"/>
          </a:bodyPr>
          <a:lstStyle/>
          <a:p>
            <a:r>
              <a:rPr lang="en-US" dirty="0"/>
              <a:t>The ratio scale has a zero value at the location that corresponds to the absence of the monitored character (</a:t>
            </a:r>
            <a:r>
              <a:rPr lang="cs-CZ" dirty="0"/>
              <a:t>Poměrová stupnice má nulovou hodnotu na místě, které odpovídá nepřítomnosti sledovaného znaku</a:t>
            </a:r>
            <a:r>
              <a:rPr lang="en-US" dirty="0"/>
              <a:t>)</a:t>
            </a:r>
          </a:p>
          <a:p>
            <a:r>
              <a:rPr lang="en-US" dirty="0"/>
              <a:t>How various sports decide winners (order results)</a:t>
            </a:r>
          </a:p>
          <a:p>
            <a:pPr lvl="1"/>
            <a:r>
              <a:rPr lang="en-US" dirty="0"/>
              <a:t>FIS Alpine giant slalom</a:t>
            </a:r>
          </a:p>
          <a:p>
            <a:pPr lvl="1"/>
            <a:r>
              <a:rPr lang="en-US" dirty="0"/>
              <a:t>F1 cars</a:t>
            </a:r>
          </a:p>
          <a:p>
            <a:pPr lvl="1"/>
            <a:r>
              <a:rPr lang="en-US" dirty="0"/>
              <a:t>Women tennis WTA</a:t>
            </a:r>
          </a:p>
          <a:p>
            <a:pPr lvl="1"/>
            <a:r>
              <a:rPr lang="en-US" dirty="0"/>
              <a:t>Tour de France </a:t>
            </a:r>
          </a:p>
          <a:p>
            <a:pPr lvl="1"/>
            <a:r>
              <a:rPr lang="cs-CZ" dirty="0"/>
              <a:t>Decathlon, </a:t>
            </a:r>
            <a:r>
              <a:rPr lang="en-US" dirty="0">
                <a:hlinkClick r:id="rId2"/>
              </a:rPr>
              <a:t>modern pentathlon</a:t>
            </a:r>
            <a:r>
              <a:rPr lang="cs-CZ" dirty="0"/>
              <a:t>, </a:t>
            </a:r>
            <a:r>
              <a:rPr lang="cs-CZ" dirty="0">
                <a:hlinkClick r:id="rId3"/>
              </a:rPr>
              <a:t>w</a:t>
            </a:r>
            <a:r>
              <a:rPr lang="en-US" dirty="0">
                <a:hlinkClick r:id="rId3"/>
              </a:rPr>
              <a:t>omen's heptathlon</a:t>
            </a:r>
            <a:r>
              <a:rPr lang="cs-CZ" dirty="0"/>
              <a:t>, </a:t>
            </a:r>
            <a:r>
              <a:rPr lang="en-US" dirty="0"/>
              <a:t> </a:t>
            </a:r>
            <a:r>
              <a:rPr lang="cs-CZ" dirty="0"/>
              <a:t> </a:t>
            </a:r>
            <a:endParaRPr lang="en-US" dirty="0"/>
          </a:p>
          <a:p>
            <a:r>
              <a:rPr lang="en-US" dirty="0"/>
              <a:t>Can sports motivate recommenders? – yet another model – check whether it fits</a:t>
            </a:r>
          </a:p>
          <a:p>
            <a:pPr lvl="2"/>
            <a:r>
              <a:rPr lang="en-US" dirty="0"/>
              <a:t>Athlete = item</a:t>
            </a:r>
          </a:p>
          <a:p>
            <a:pPr lvl="2"/>
            <a:r>
              <a:rPr lang="en-US" dirty="0"/>
              <a:t>Race = recommender = voter = attribute</a:t>
            </a:r>
          </a:p>
          <a:p>
            <a:r>
              <a:rPr lang="en-US" dirty="0"/>
              <a:t>How do recommenders aggregate lists? </a:t>
            </a:r>
          </a:p>
          <a:p>
            <a:pPr lvl="2"/>
            <a:r>
              <a:rPr lang="en-US" dirty="0"/>
              <a:t>Ensemble, bandits, d’Hondt, D’21, … (more Pe</a:t>
            </a:r>
            <a:r>
              <a:rPr lang="cs-CZ" dirty="0" err="1"/>
              <a:t>ška</a:t>
            </a:r>
            <a:r>
              <a:rPr lang="en-US" dirty="0"/>
              <a:t>)</a:t>
            </a:r>
            <a:endParaRPr lang="cs-CZ" dirty="0"/>
          </a:p>
        </p:txBody>
      </p:sp>
      <p:sp>
        <p:nvSpPr>
          <p:cNvPr id="4" name="Date Placeholder 3">
            <a:extLst>
              <a:ext uri="{FF2B5EF4-FFF2-40B4-BE49-F238E27FC236}">
                <a16:creationId xmlns:a16="http://schemas.microsoft.com/office/drawing/2014/main" id="{87B7BA2C-C51F-406C-83EE-1FB45D2647F0}"/>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3FC9BCFC-800B-417A-B9ED-FCE57C77B470}"/>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806F9BB0-A270-49AA-A50F-CBA6748E090D}"/>
              </a:ext>
            </a:extLst>
          </p:cNvPr>
          <p:cNvSpPr>
            <a:spLocks noGrp="1"/>
          </p:cNvSpPr>
          <p:nvPr>
            <p:ph type="sldNum" sz="quarter" idx="12"/>
          </p:nvPr>
        </p:nvSpPr>
        <p:spPr/>
        <p:txBody>
          <a:bodyPr/>
          <a:lstStyle/>
          <a:p>
            <a:fld id="{93AECF0D-CD55-494B-932A-64BB14639227}" type="slidenum">
              <a:rPr lang="en-US" smtClean="0"/>
              <a:t>57</a:t>
            </a:fld>
            <a:endParaRPr lang="en-US"/>
          </a:p>
        </p:txBody>
      </p:sp>
      <p:sp>
        <p:nvSpPr>
          <p:cNvPr id="7" name="Right Brace 6">
            <a:extLst>
              <a:ext uri="{FF2B5EF4-FFF2-40B4-BE49-F238E27FC236}">
                <a16:creationId xmlns:a16="http://schemas.microsoft.com/office/drawing/2014/main" id="{51474524-88DA-4B93-960E-F5D6BB015E42}"/>
              </a:ext>
            </a:extLst>
          </p:cNvPr>
          <p:cNvSpPr/>
          <p:nvPr/>
        </p:nvSpPr>
        <p:spPr>
          <a:xfrm>
            <a:off x="6115050" y="4370664"/>
            <a:ext cx="134748" cy="69628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FF5165E1-EE6F-4664-8737-11580F8FB0E0}"/>
              </a:ext>
            </a:extLst>
          </p:cNvPr>
          <p:cNvSpPr txBox="1"/>
          <p:nvPr/>
        </p:nvSpPr>
        <p:spPr>
          <a:xfrm>
            <a:off x="6358852" y="4530058"/>
            <a:ext cx="1202573" cy="369332"/>
          </a:xfrm>
          <a:prstGeom prst="rect">
            <a:avLst/>
          </a:prstGeom>
          <a:noFill/>
        </p:spPr>
        <p:txBody>
          <a:bodyPr wrap="none" rtlCol="0">
            <a:spAutoFit/>
          </a:bodyPr>
          <a:lstStyle/>
          <a:p>
            <a:r>
              <a:rPr lang="en-US" dirty="0">
                <a:solidFill>
                  <a:srgbClr val="FF0000"/>
                </a:solidFill>
              </a:rPr>
              <a:t>Single user</a:t>
            </a:r>
          </a:p>
        </p:txBody>
      </p:sp>
    </p:spTree>
    <p:extLst>
      <p:ext uri="{BB962C8B-B14F-4D97-AF65-F5344CB8AC3E}">
        <p14:creationId xmlns:p14="http://schemas.microsoft.com/office/powerpoint/2010/main" val="1049231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809A0-6B73-4EE6-B044-BAC345233353}"/>
              </a:ext>
            </a:extLst>
          </p:cNvPr>
          <p:cNvSpPr>
            <a:spLocks noGrp="1"/>
          </p:cNvSpPr>
          <p:nvPr>
            <p:ph idx="1"/>
          </p:nvPr>
        </p:nvSpPr>
        <p:spPr>
          <a:xfrm>
            <a:off x="628650" y="612396"/>
            <a:ext cx="7886700" cy="2155971"/>
          </a:xfrm>
        </p:spPr>
        <p:txBody>
          <a:bodyPr/>
          <a:lstStyle/>
          <a:p>
            <a:r>
              <a:rPr lang="en-US" dirty="0"/>
              <a:t>Various lists (from baseline recommenders) merging results are used</a:t>
            </a:r>
          </a:p>
          <a:p>
            <a:pPr lvl="2"/>
            <a:r>
              <a:rPr lang="en-US" dirty="0"/>
              <a:t>Bandits</a:t>
            </a:r>
          </a:p>
          <a:p>
            <a:pPr lvl="2"/>
            <a:r>
              <a:rPr lang="en-US" dirty="0"/>
              <a:t>Ensemble</a:t>
            </a:r>
          </a:p>
          <a:p>
            <a:pPr lvl="2"/>
            <a:r>
              <a:rPr lang="en-US" dirty="0"/>
              <a:t>Even 2D-LMPM can be seen as merging of two lists created by attribute preferences</a:t>
            </a:r>
          </a:p>
        </p:txBody>
      </p:sp>
      <p:sp>
        <p:nvSpPr>
          <p:cNvPr id="4" name="Date Placeholder 3">
            <a:extLst>
              <a:ext uri="{FF2B5EF4-FFF2-40B4-BE49-F238E27FC236}">
                <a16:creationId xmlns:a16="http://schemas.microsoft.com/office/drawing/2014/main" id="{24AC57FE-B745-4584-AEB2-00D590C4EC5B}"/>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79D55041-7FEB-4FDD-9A40-153272038667}"/>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A4305792-4916-427D-B825-5C21A4F21F42}"/>
              </a:ext>
            </a:extLst>
          </p:cNvPr>
          <p:cNvSpPr>
            <a:spLocks noGrp="1"/>
          </p:cNvSpPr>
          <p:nvPr>
            <p:ph type="sldNum" sz="quarter" idx="12"/>
          </p:nvPr>
        </p:nvSpPr>
        <p:spPr/>
        <p:txBody>
          <a:bodyPr/>
          <a:lstStyle/>
          <a:p>
            <a:fld id="{93AECF0D-CD55-494B-932A-64BB14639227}" type="slidenum">
              <a:rPr lang="en-US" smtClean="0"/>
              <a:t>58</a:t>
            </a:fld>
            <a:endParaRPr lang="en-US"/>
          </a:p>
        </p:txBody>
      </p:sp>
      <p:sp>
        <p:nvSpPr>
          <p:cNvPr id="7" name="Title 1">
            <a:extLst>
              <a:ext uri="{FF2B5EF4-FFF2-40B4-BE49-F238E27FC236}">
                <a16:creationId xmlns:a16="http://schemas.microsoft.com/office/drawing/2014/main" id="{E7269923-3DDC-45A4-B12D-E71FB0153EE3}"/>
              </a:ext>
            </a:extLst>
          </p:cNvPr>
          <p:cNvSpPr>
            <a:spLocks noGrp="1"/>
          </p:cNvSpPr>
          <p:nvPr>
            <p:ph type="title"/>
          </p:nvPr>
        </p:nvSpPr>
        <p:spPr>
          <a:xfrm>
            <a:off x="251671" y="105068"/>
            <a:ext cx="8372212" cy="492079"/>
          </a:xfrm>
        </p:spPr>
        <p:txBody>
          <a:bodyPr>
            <a:normAutofit fontScale="90000"/>
          </a:bodyPr>
          <a:lstStyle/>
          <a:p>
            <a:pPr algn="ctr"/>
            <a:r>
              <a:rPr lang="en-US" sz="3600" dirty="0"/>
              <a:t>Let’s start with lists, give score? Use aggregation?</a:t>
            </a:r>
          </a:p>
        </p:txBody>
      </p:sp>
      <p:pic>
        <p:nvPicPr>
          <p:cNvPr id="8" name="Picture 7">
            <a:hlinkClick r:id="rId2" action="ppaction://hlinkfile"/>
            <a:extLst>
              <a:ext uri="{FF2B5EF4-FFF2-40B4-BE49-F238E27FC236}">
                <a16:creationId xmlns:a16="http://schemas.microsoft.com/office/drawing/2014/main" id="{89E67D62-9EAC-4242-900E-AF1A5CFC142B}"/>
              </a:ext>
            </a:extLst>
          </p:cNvPr>
          <p:cNvPicPr>
            <a:picLocks noChangeAspect="1"/>
          </p:cNvPicPr>
          <p:nvPr/>
        </p:nvPicPr>
        <p:blipFill>
          <a:blip r:embed="rId3"/>
          <a:stretch>
            <a:fillRect/>
          </a:stretch>
        </p:blipFill>
        <p:spPr>
          <a:xfrm>
            <a:off x="0" y="2907710"/>
            <a:ext cx="9144000" cy="3458611"/>
          </a:xfrm>
          <a:prstGeom prst="rect">
            <a:avLst/>
          </a:prstGeom>
        </p:spPr>
      </p:pic>
      <p:sp>
        <p:nvSpPr>
          <p:cNvPr id="9" name="TextBox 8">
            <a:extLst>
              <a:ext uri="{FF2B5EF4-FFF2-40B4-BE49-F238E27FC236}">
                <a16:creationId xmlns:a16="http://schemas.microsoft.com/office/drawing/2014/main" id="{F105878E-C6D0-4BEB-A0C2-5355FF92D79D}"/>
              </a:ext>
            </a:extLst>
          </p:cNvPr>
          <p:cNvSpPr txBox="1"/>
          <p:nvPr/>
        </p:nvSpPr>
        <p:spPr>
          <a:xfrm>
            <a:off x="5117284" y="5117284"/>
            <a:ext cx="3934026" cy="923330"/>
          </a:xfrm>
          <a:prstGeom prst="rect">
            <a:avLst/>
          </a:prstGeom>
          <a:noFill/>
        </p:spPr>
        <p:txBody>
          <a:bodyPr wrap="none" rtlCol="0">
            <a:spAutoFit/>
          </a:bodyPr>
          <a:lstStyle/>
          <a:p>
            <a:r>
              <a:rPr lang="en-US" dirty="0"/>
              <a:t>Single race/match – the whole season is</a:t>
            </a:r>
          </a:p>
          <a:p>
            <a:r>
              <a:rPr lang="en-US" dirty="0"/>
              <a:t>evaluated by sum of all/some/top-k  </a:t>
            </a:r>
          </a:p>
          <a:p>
            <a:r>
              <a:rPr lang="en-US" dirty="0"/>
              <a:t>races/matches</a:t>
            </a:r>
          </a:p>
        </p:txBody>
      </p:sp>
    </p:spTree>
    <p:extLst>
      <p:ext uri="{BB962C8B-B14F-4D97-AF65-F5344CB8AC3E}">
        <p14:creationId xmlns:p14="http://schemas.microsoft.com/office/powerpoint/2010/main" val="1463448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59</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31519"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55142"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52812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483206"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1918829"/>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195088" y="4356127"/>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300937" y="124305"/>
            <a:ext cx="8545441" cy="646331"/>
          </a:xfrm>
          <a:prstGeom prst="rect">
            <a:avLst/>
          </a:prstGeom>
          <a:noFill/>
        </p:spPr>
        <p:txBody>
          <a:bodyPr wrap="square" rtlCol="0">
            <a:spAutoFit/>
          </a:bodyPr>
          <a:lstStyle/>
          <a:p>
            <a:r>
              <a:rPr lang="en-US" sz="3600" dirty="0"/>
              <a:t>FIS Alpine </a:t>
            </a:r>
            <a:r>
              <a:rPr lang="en-US" sz="3600" dirty="0">
                <a:hlinkClick r:id="rId2" action="ppaction://hlinkfile"/>
              </a:rPr>
              <a:t>best four women</a:t>
            </a:r>
            <a:r>
              <a:rPr lang="en-US" sz="3600" dirty="0"/>
              <a:t> GS season 21-22</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93955D-5E85-461C-8E76-AAC48408BE88}"/>
              </a:ext>
            </a:extLst>
          </p:cNvPr>
          <p:cNvSpPr txBox="1"/>
          <p:nvPr/>
        </p:nvSpPr>
        <p:spPr>
          <a:xfrm>
            <a:off x="2046918" y="886129"/>
            <a:ext cx="1439101" cy="369332"/>
          </a:xfrm>
          <a:prstGeom prst="rect">
            <a:avLst/>
          </a:prstGeom>
          <a:noFill/>
        </p:spPr>
        <p:txBody>
          <a:bodyPr wrap="square" rtlCol="0">
            <a:spAutoFit/>
          </a:bodyPr>
          <a:lstStyle/>
          <a:p>
            <a:r>
              <a:rPr lang="en-US" dirty="0">
                <a:solidFill>
                  <a:srgbClr val="0070C0"/>
                </a:solidFill>
              </a:rPr>
              <a:t>GS-11.3</a:t>
            </a:r>
            <a:r>
              <a:rPr lang="en-US" dirty="0"/>
              <a:t>,</a:t>
            </a:r>
            <a:r>
              <a:rPr lang="en-US" dirty="0">
                <a:solidFill>
                  <a:srgbClr val="0070C0"/>
                </a:solidFill>
              </a:rPr>
              <a:t>20.3</a:t>
            </a:r>
          </a:p>
        </p:txBody>
      </p:sp>
      <p:sp>
        <p:nvSpPr>
          <p:cNvPr id="79" name="TextBox 78">
            <a:extLst>
              <a:ext uri="{FF2B5EF4-FFF2-40B4-BE49-F238E27FC236}">
                <a16:creationId xmlns:a16="http://schemas.microsoft.com/office/drawing/2014/main" id="{61685112-547A-405E-922F-45468A449CC2}"/>
              </a:ext>
            </a:extLst>
          </p:cNvPr>
          <p:cNvSpPr txBox="1"/>
          <p:nvPr/>
        </p:nvSpPr>
        <p:spPr>
          <a:xfrm>
            <a:off x="699096" y="869019"/>
            <a:ext cx="1317990" cy="369332"/>
          </a:xfrm>
          <a:prstGeom prst="rect">
            <a:avLst/>
          </a:prstGeom>
          <a:noFill/>
        </p:spPr>
        <p:txBody>
          <a:bodyPr wrap="none" rtlCol="0">
            <a:spAutoFit/>
          </a:bodyPr>
          <a:lstStyle/>
          <a:p>
            <a:r>
              <a:rPr lang="en-US" dirty="0">
                <a:solidFill>
                  <a:srgbClr val="FF0000"/>
                </a:solidFill>
              </a:rPr>
              <a:t>GS-25.1</a:t>
            </a:r>
            <a:r>
              <a:rPr lang="en-US" dirty="0"/>
              <a:t>, </a:t>
            </a:r>
            <a:r>
              <a:rPr lang="en-US" dirty="0">
                <a:solidFill>
                  <a:srgbClr val="FF0000"/>
                </a:solidFill>
              </a:rPr>
              <a:t>6.3</a:t>
            </a:r>
          </a:p>
        </p:txBody>
      </p: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F70E8B9A-8384-4719-A252-2D008AD70304}"/>
              </a:ext>
            </a:extLst>
          </p:cNvPr>
          <p:cNvCxnSpPr/>
          <p:nvPr/>
        </p:nvCxnSpPr>
        <p:spPr>
          <a:xfrm flipH="1" flipV="1">
            <a:off x="1379989" y="1812022"/>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9F17E1-C346-4FDF-B316-1DD0C0FFCF3C}"/>
              </a:ext>
            </a:extLst>
          </p:cNvPr>
          <p:cNvCxnSpPr/>
          <p:nvPr/>
        </p:nvCxnSpPr>
        <p:spPr>
          <a:xfrm flipH="1" flipV="1">
            <a:off x="722152" y="251180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27862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516621" y="127862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EA94F1F-9EEF-43CE-B7E9-C980019960E0}"/>
              </a:ext>
            </a:extLst>
          </p:cNvPr>
          <p:cNvSpPr txBox="1"/>
          <p:nvPr/>
        </p:nvSpPr>
        <p:spPr>
          <a:xfrm>
            <a:off x="1027665" y="1734484"/>
            <a:ext cx="274434"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s</a:t>
            </a:r>
            <a:endParaRPr lang="en-US" dirty="0">
              <a:solidFill>
                <a:srgbClr val="FF0000"/>
              </a:solidFill>
            </a:endParaRPr>
          </a:p>
        </p:txBody>
      </p:sp>
      <p:sp>
        <p:nvSpPr>
          <p:cNvPr id="101" name="TextBox 100">
            <a:extLst>
              <a:ext uri="{FF2B5EF4-FFF2-40B4-BE49-F238E27FC236}">
                <a16:creationId xmlns:a16="http://schemas.microsoft.com/office/drawing/2014/main" id="{D230E838-44AE-47DF-9A00-CAD5F68FBB46}"/>
              </a:ext>
            </a:extLst>
          </p:cNvPr>
          <p:cNvSpPr txBox="1"/>
          <p:nvPr/>
        </p:nvSpPr>
        <p:spPr>
          <a:xfrm>
            <a:off x="315998" y="2247611"/>
            <a:ext cx="509498" cy="369332"/>
          </a:xfrm>
          <a:prstGeom prst="rect">
            <a:avLst/>
          </a:prstGeom>
          <a:no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w,h</a:t>
            </a:r>
            <a:endParaRPr lang="en-US" dirty="0">
              <a:solidFill>
                <a:srgbClr val="FF0000"/>
              </a:solidFill>
            </a:endParaRPr>
          </a:p>
        </p:txBody>
      </p:sp>
      <p:sp>
        <p:nvSpPr>
          <p:cNvPr id="102" name="TextBox 101">
            <a:extLst>
              <a:ext uri="{FF2B5EF4-FFF2-40B4-BE49-F238E27FC236}">
                <a16:creationId xmlns:a16="http://schemas.microsoft.com/office/drawing/2014/main" id="{E1FFA883-A4E7-417F-A238-8A7E6F9BFF93}"/>
              </a:ext>
            </a:extLst>
          </p:cNvPr>
          <p:cNvSpPr txBox="1"/>
          <p:nvPr/>
        </p:nvSpPr>
        <p:spPr>
          <a:xfrm>
            <a:off x="2129420" y="1124883"/>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h</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60198"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A34C26-8C21-4A46-B9B2-B055ED236E71}"/>
              </a:ext>
            </a:extLst>
          </p:cNvPr>
          <p:cNvSpPr txBox="1"/>
          <p:nvPr/>
        </p:nvSpPr>
        <p:spPr>
          <a:xfrm>
            <a:off x="5704808" y="1164032"/>
            <a:ext cx="798617" cy="369332"/>
          </a:xfrm>
          <a:prstGeom prst="rect">
            <a:avLst/>
          </a:prstGeom>
          <a:noFill/>
        </p:spPr>
        <p:txBody>
          <a:bodyPr wrap="none" rtlCol="0">
            <a:spAutoFit/>
          </a:bodyPr>
          <a:lstStyle/>
          <a:p>
            <a:r>
              <a:rPr lang="en-US" dirty="0"/>
              <a:t>H</a:t>
            </a:r>
            <a:r>
              <a:rPr lang="en-US" baseline="30000" dirty="0">
                <a:solidFill>
                  <a:srgbClr val="FF0000"/>
                </a:solidFill>
              </a:rPr>
              <a:t>1,3</a:t>
            </a:r>
            <a:r>
              <a:rPr lang="en-US" baseline="-25000" dirty="0">
                <a:solidFill>
                  <a:srgbClr val="0070C0"/>
                </a:solidFill>
              </a:rPr>
              <a:t>0,14</a:t>
            </a:r>
          </a:p>
        </p:txBody>
      </p: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229773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231225"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7987633" y="11735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45318A-06A5-4E0A-879D-5F1EFBAA6E79}"/>
              </a:ext>
            </a:extLst>
          </p:cNvPr>
          <p:cNvCxnSpPr/>
          <p:nvPr/>
        </p:nvCxnSpPr>
        <p:spPr>
          <a:xfrm>
            <a:off x="3725383" y="268502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4C0D03B-B383-45E7-9B3E-7C0A38066D7A}"/>
              </a:ext>
            </a:extLst>
          </p:cNvPr>
          <p:cNvSpPr txBox="1"/>
          <p:nvPr/>
        </p:nvSpPr>
        <p:spPr>
          <a:xfrm>
            <a:off x="6427660" y="1542935"/>
            <a:ext cx="681597" cy="369332"/>
          </a:xfrm>
          <a:prstGeom prst="rect">
            <a:avLst/>
          </a:prstGeom>
          <a:noFill/>
        </p:spPr>
        <p:txBody>
          <a:bodyPr wrap="none" rtlCol="0">
            <a:spAutoFit/>
          </a:bodyPr>
          <a:lstStyle/>
          <a:p>
            <a:r>
              <a:rPr lang="en-US" dirty="0"/>
              <a:t>S</a:t>
            </a:r>
            <a:r>
              <a:rPr lang="en-US" baseline="30000" dirty="0">
                <a:solidFill>
                  <a:srgbClr val="FF0000"/>
                </a:solidFill>
              </a:rPr>
              <a:t>5,4</a:t>
            </a:r>
            <a:r>
              <a:rPr lang="en-US" baseline="-25000" dirty="0">
                <a:solidFill>
                  <a:srgbClr val="0070C0"/>
                </a:solidFill>
              </a:rPr>
              <a:t>3,7</a:t>
            </a:r>
          </a:p>
        </p:txBody>
      </p:sp>
      <p:sp>
        <p:nvSpPr>
          <p:cNvPr id="109" name="TextBox 108">
            <a:extLst>
              <a:ext uri="{FF2B5EF4-FFF2-40B4-BE49-F238E27FC236}">
                <a16:creationId xmlns:a16="http://schemas.microsoft.com/office/drawing/2014/main" id="{3329B0D6-E6F7-490F-BF86-048BBC4CA436}"/>
              </a:ext>
            </a:extLst>
          </p:cNvPr>
          <p:cNvSpPr txBox="1"/>
          <p:nvPr/>
        </p:nvSpPr>
        <p:spPr>
          <a:xfrm>
            <a:off x="7175679" y="1930227"/>
            <a:ext cx="707245" cy="369332"/>
          </a:xfrm>
          <a:prstGeom prst="rect">
            <a:avLst/>
          </a:prstGeom>
          <a:noFill/>
        </p:spPr>
        <p:txBody>
          <a:bodyPr wrap="none" rtlCol="0">
            <a:spAutoFit/>
          </a:bodyPr>
          <a:lstStyle/>
          <a:p>
            <a:r>
              <a:rPr lang="en-US" dirty="0"/>
              <a:t>V</a:t>
            </a:r>
            <a:r>
              <a:rPr lang="en-US" baseline="30000" dirty="0">
                <a:solidFill>
                  <a:srgbClr val="FF0000"/>
                </a:solidFill>
              </a:rPr>
              <a:t>2,0</a:t>
            </a:r>
            <a:r>
              <a:rPr lang="en-US" baseline="-25000" dirty="0">
                <a:solidFill>
                  <a:srgbClr val="0070C0"/>
                </a:solidFill>
              </a:rPr>
              <a:t>1,3</a:t>
            </a:r>
          </a:p>
        </p:txBody>
      </p:sp>
      <p:sp>
        <p:nvSpPr>
          <p:cNvPr id="110" name="TextBox 109">
            <a:extLst>
              <a:ext uri="{FF2B5EF4-FFF2-40B4-BE49-F238E27FC236}">
                <a16:creationId xmlns:a16="http://schemas.microsoft.com/office/drawing/2014/main" id="{767AC6E1-30AE-40C6-A16E-7C4CFC8B6AE0}"/>
              </a:ext>
            </a:extLst>
          </p:cNvPr>
          <p:cNvSpPr txBox="1"/>
          <p:nvPr/>
        </p:nvSpPr>
        <p:spPr>
          <a:xfrm>
            <a:off x="7940476" y="2317519"/>
            <a:ext cx="780983" cy="369332"/>
          </a:xfrm>
          <a:prstGeom prst="rect">
            <a:avLst/>
          </a:prstGeom>
          <a:noFill/>
        </p:spPr>
        <p:txBody>
          <a:bodyPr wrap="none" rtlCol="0">
            <a:spAutoFit/>
          </a:bodyPr>
          <a:lstStyle/>
          <a:p>
            <a:r>
              <a:rPr lang="en-US" dirty="0"/>
              <a:t>W</a:t>
            </a:r>
            <a:r>
              <a:rPr lang="en-US" baseline="30000" dirty="0">
                <a:solidFill>
                  <a:srgbClr val="FF0000"/>
                </a:solidFill>
              </a:rPr>
              <a:t>3,1</a:t>
            </a:r>
            <a:r>
              <a:rPr lang="en-US" baseline="-25000" dirty="0">
                <a:solidFill>
                  <a:srgbClr val="0070C0"/>
                </a:solidFill>
              </a:rPr>
              <a:t>4,4</a:t>
            </a:r>
          </a:p>
        </p:txBody>
      </p:sp>
      <p:cxnSp>
        <p:nvCxnSpPr>
          <p:cNvPr id="111" name="Straight Connector 110">
            <a:extLst>
              <a:ext uri="{FF2B5EF4-FFF2-40B4-BE49-F238E27FC236}">
                <a16:creationId xmlns:a16="http://schemas.microsoft.com/office/drawing/2014/main" id="{70B2445C-7FD8-4E9C-B335-CB9BAC2A01FA}"/>
              </a:ext>
            </a:extLst>
          </p:cNvPr>
          <p:cNvCxnSpPr/>
          <p:nvPr/>
        </p:nvCxnSpPr>
        <p:spPr>
          <a:xfrm>
            <a:off x="5310545" y="583770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0DCE67E-ECF3-4EF0-BC3A-74EC5E71C0D3}"/>
              </a:ext>
            </a:extLst>
          </p:cNvPr>
          <p:cNvCxnSpPr/>
          <p:nvPr/>
        </p:nvCxnSpPr>
        <p:spPr>
          <a:xfrm>
            <a:off x="5394600" y="574242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EB4137F-FB2F-421E-8AB8-2C9DBF136CBA}"/>
              </a:ext>
            </a:extLst>
          </p:cNvPr>
          <p:cNvCxnSpPr/>
          <p:nvPr/>
        </p:nvCxnSpPr>
        <p:spPr>
          <a:xfrm>
            <a:off x="5649762" y="617691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C6CAAF-D21C-40ED-A3F9-DBE3E117697B}"/>
              </a:ext>
            </a:extLst>
          </p:cNvPr>
          <p:cNvCxnSpPr/>
          <p:nvPr/>
        </p:nvCxnSpPr>
        <p:spPr>
          <a:xfrm>
            <a:off x="5733817" y="608163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D116E6A-A4A8-4C0E-8CBD-0B5C8DFE70A9}"/>
              </a:ext>
            </a:extLst>
          </p:cNvPr>
          <p:cNvCxnSpPr/>
          <p:nvPr/>
        </p:nvCxnSpPr>
        <p:spPr>
          <a:xfrm>
            <a:off x="4297818" y="154099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02B2B75-E3F2-4FC3-A0B2-BA4E2156551F}"/>
              </a:ext>
            </a:extLst>
          </p:cNvPr>
          <p:cNvCxnSpPr/>
          <p:nvPr/>
        </p:nvCxnSpPr>
        <p:spPr>
          <a:xfrm>
            <a:off x="4381873" y="144571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06034C0-CDA0-4935-B9E4-D060ED9CBF25}"/>
              </a:ext>
            </a:extLst>
          </p:cNvPr>
          <p:cNvCxnSpPr/>
          <p:nvPr/>
        </p:nvCxnSpPr>
        <p:spPr>
          <a:xfrm>
            <a:off x="5649754" y="447592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D1D2A7-328C-4832-99C2-9370F43C763D}"/>
              </a:ext>
            </a:extLst>
          </p:cNvPr>
          <p:cNvCxnSpPr/>
          <p:nvPr/>
        </p:nvCxnSpPr>
        <p:spPr>
          <a:xfrm>
            <a:off x="5733809" y="438064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48E9EB0-55C0-45E2-835C-3DDD8B779AEB}"/>
              </a:ext>
            </a:extLst>
          </p:cNvPr>
          <p:cNvCxnSpPr/>
          <p:nvPr/>
        </p:nvCxnSpPr>
        <p:spPr>
          <a:xfrm>
            <a:off x="4976243" y="153115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8754AE-6A88-4F33-BE90-E1AB4DFBE08D}"/>
              </a:ext>
            </a:extLst>
          </p:cNvPr>
          <p:cNvCxnSpPr/>
          <p:nvPr/>
        </p:nvCxnSpPr>
        <p:spPr>
          <a:xfrm>
            <a:off x="5060298" y="143587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3D2B754-1E87-40E8-B016-52CCC3745F49}"/>
              </a:ext>
            </a:extLst>
          </p:cNvPr>
          <p:cNvCxnSpPr/>
          <p:nvPr/>
        </p:nvCxnSpPr>
        <p:spPr>
          <a:xfrm>
            <a:off x="6387174" y="549847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B502E60-FC04-4C7A-9D90-1D026BAC2D06}"/>
              </a:ext>
            </a:extLst>
          </p:cNvPr>
          <p:cNvCxnSpPr/>
          <p:nvPr/>
        </p:nvCxnSpPr>
        <p:spPr>
          <a:xfrm>
            <a:off x="6471229" y="540320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4CBF2C8-C8E3-4652-9014-5A1F9B904881}"/>
              </a:ext>
            </a:extLst>
          </p:cNvPr>
          <p:cNvCxnSpPr/>
          <p:nvPr/>
        </p:nvCxnSpPr>
        <p:spPr>
          <a:xfrm>
            <a:off x="4651779" y="191461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F2B9750-FFC5-4D46-960D-B9CEB62A9962}"/>
              </a:ext>
            </a:extLst>
          </p:cNvPr>
          <p:cNvCxnSpPr/>
          <p:nvPr/>
        </p:nvCxnSpPr>
        <p:spPr>
          <a:xfrm>
            <a:off x="4735834" y="181933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12C586F-84A6-4E40-B099-3F141E9FD522}"/>
              </a:ext>
            </a:extLst>
          </p:cNvPr>
          <p:cNvCxnSpPr/>
          <p:nvPr/>
        </p:nvCxnSpPr>
        <p:spPr>
          <a:xfrm>
            <a:off x="4450217" y="1929360"/>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E371999-0CFF-42AD-9AC1-BB70A60BADD8}"/>
              </a:ext>
            </a:extLst>
          </p:cNvPr>
          <p:cNvCxnSpPr/>
          <p:nvPr/>
        </p:nvCxnSpPr>
        <p:spPr>
          <a:xfrm>
            <a:off x="4534272" y="1834081"/>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26FC515-7E42-416F-8BAE-95C8EC641D6C}"/>
              </a:ext>
            </a:extLst>
          </p:cNvPr>
          <p:cNvCxnSpPr/>
          <p:nvPr/>
        </p:nvCxnSpPr>
        <p:spPr>
          <a:xfrm>
            <a:off x="6392090" y="533624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A6F27C8-78D0-4158-9461-06DE7F10FB4F}"/>
              </a:ext>
            </a:extLst>
          </p:cNvPr>
          <p:cNvCxnSpPr/>
          <p:nvPr/>
        </p:nvCxnSpPr>
        <p:spPr>
          <a:xfrm>
            <a:off x="6476145" y="524096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B08FB8-3801-47E8-B426-B8E951623144}"/>
              </a:ext>
            </a:extLst>
          </p:cNvPr>
          <p:cNvCxnSpPr/>
          <p:nvPr/>
        </p:nvCxnSpPr>
        <p:spPr>
          <a:xfrm>
            <a:off x="7144260" y="5852433"/>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1AEDC33-96A5-46D4-8006-14B9920F9585}"/>
              </a:ext>
            </a:extLst>
          </p:cNvPr>
          <p:cNvCxnSpPr/>
          <p:nvPr/>
        </p:nvCxnSpPr>
        <p:spPr>
          <a:xfrm>
            <a:off x="7228315" y="5757154"/>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62A2AAB-94E7-4862-B370-FC7719CE5FED}"/>
              </a:ext>
            </a:extLst>
          </p:cNvPr>
          <p:cNvCxnSpPr/>
          <p:nvPr/>
        </p:nvCxnSpPr>
        <p:spPr>
          <a:xfrm>
            <a:off x="7139343" y="61818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DC6CBA4-E088-4529-A937-A6731FA5F583}"/>
              </a:ext>
            </a:extLst>
          </p:cNvPr>
          <p:cNvCxnSpPr/>
          <p:nvPr/>
        </p:nvCxnSpPr>
        <p:spPr>
          <a:xfrm>
            <a:off x="7223398" y="60865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82E65CF-D278-43B1-9C11-9C2FF2C6B787}"/>
              </a:ext>
            </a:extLst>
          </p:cNvPr>
          <p:cNvCxnSpPr/>
          <p:nvPr/>
        </p:nvCxnSpPr>
        <p:spPr>
          <a:xfrm>
            <a:off x="5310539" y="229806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05842B3-3E0F-482A-A787-6C99AD7C30AA}"/>
              </a:ext>
            </a:extLst>
          </p:cNvPr>
          <p:cNvCxnSpPr/>
          <p:nvPr/>
        </p:nvCxnSpPr>
        <p:spPr>
          <a:xfrm>
            <a:off x="5394594" y="220278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47B0A5C-2B6A-4611-B17F-D7195DC770F9}"/>
              </a:ext>
            </a:extLst>
          </p:cNvPr>
          <p:cNvCxnSpPr/>
          <p:nvPr/>
        </p:nvCxnSpPr>
        <p:spPr>
          <a:xfrm>
            <a:off x="4302724" y="229315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536EC86-9F71-4A33-B8CB-D93A82BEE79F}"/>
              </a:ext>
            </a:extLst>
          </p:cNvPr>
          <p:cNvCxnSpPr/>
          <p:nvPr/>
        </p:nvCxnSpPr>
        <p:spPr>
          <a:xfrm>
            <a:off x="4386779" y="219787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6F9E77D-8FA9-4A3C-8A49-74EC9F3ABA74}"/>
              </a:ext>
            </a:extLst>
          </p:cNvPr>
          <p:cNvCxnSpPr/>
          <p:nvPr/>
        </p:nvCxnSpPr>
        <p:spPr>
          <a:xfrm>
            <a:off x="4455124" y="268152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1CF8F22-FBEA-41A0-897C-91ACE5869E0C}"/>
              </a:ext>
            </a:extLst>
          </p:cNvPr>
          <p:cNvCxnSpPr/>
          <p:nvPr/>
        </p:nvCxnSpPr>
        <p:spPr>
          <a:xfrm>
            <a:off x="4539179" y="258624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F244826-8355-40BE-8808-3100D7B70F39}"/>
              </a:ext>
            </a:extLst>
          </p:cNvPr>
          <p:cNvCxnSpPr/>
          <p:nvPr/>
        </p:nvCxnSpPr>
        <p:spPr>
          <a:xfrm>
            <a:off x="3653794" y="267660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2B44922-FDF2-417C-95EB-BE322200AF81}"/>
              </a:ext>
            </a:extLst>
          </p:cNvPr>
          <p:cNvCxnSpPr/>
          <p:nvPr/>
        </p:nvCxnSpPr>
        <p:spPr>
          <a:xfrm>
            <a:off x="3737849" y="258133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846702-C8F7-430B-84F0-3A1E0CAD2138}"/>
              </a:ext>
            </a:extLst>
          </p:cNvPr>
          <p:cNvCxnSpPr/>
          <p:nvPr/>
        </p:nvCxnSpPr>
        <p:spPr>
          <a:xfrm>
            <a:off x="7916087" y="550338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B266F0B-9C4F-4F24-9840-D0CF589C8AC5}"/>
              </a:ext>
            </a:extLst>
          </p:cNvPr>
          <p:cNvCxnSpPr/>
          <p:nvPr/>
        </p:nvCxnSpPr>
        <p:spPr>
          <a:xfrm>
            <a:off x="8000142" y="540810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1CE4C75-C917-4BBD-AC28-B9ED9DD6A4FF}"/>
              </a:ext>
            </a:extLst>
          </p:cNvPr>
          <p:cNvCxnSpPr/>
          <p:nvPr/>
        </p:nvCxnSpPr>
        <p:spPr>
          <a:xfrm>
            <a:off x="7921002" y="533132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FF3034F-2789-48B0-99EE-6059FE4112C8}"/>
              </a:ext>
            </a:extLst>
          </p:cNvPr>
          <p:cNvCxnSpPr/>
          <p:nvPr/>
        </p:nvCxnSpPr>
        <p:spPr>
          <a:xfrm>
            <a:off x="8005057" y="523604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4A5ACAD-64C3-4F9F-B65E-B0D012185CE5}"/>
              </a:ext>
            </a:extLst>
          </p:cNvPr>
          <p:cNvCxnSpPr/>
          <p:nvPr/>
        </p:nvCxnSpPr>
        <p:spPr>
          <a:xfrm>
            <a:off x="5679258" y="1516414"/>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5DC3357-AEF8-499B-A62A-3C7209A49E79}"/>
              </a:ext>
            </a:extLst>
          </p:cNvPr>
          <p:cNvCxnSpPr/>
          <p:nvPr/>
        </p:nvCxnSpPr>
        <p:spPr>
          <a:xfrm>
            <a:off x="5763313" y="1421135"/>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8D32E60-5AD0-495A-B518-487DC3411D46}"/>
              </a:ext>
            </a:extLst>
          </p:cNvPr>
          <p:cNvCxnSpPr/>
          <p:nvPr/>
        </p:nvCxnSpPr>
        <p:spPr>
          <a:xfrm>
            <a:off x="6401932" y="1904787"/>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A3B09F1-6914-452F-9A91-0B11BA601CE1}"/>
              </a:ext>
            </a:extLst>
          </p:cNvPr>
          <p:cNvCxnSpPr/>
          <p:nvPr/>
        </p:nvCxnSpPr>
        <p:spPr>
          <a:xfrm>
            <a:off x="6485987" y="1809508"/>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B1260F6-00D8-4E2D-AA38-1D9FE2163079}"/>
              </a:ext>
            </a:extLst>
          </p:cNvPr>
          <p:cNvCxnSpPr/>
          <p:nvPr/>
        </p:nvCxnSpPr>
        <p:spPr>
          <a:xfrm>
            <a:off x="7154100" y="229316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7B18B9D-5EA3-41C9-98ED-5B36927B1A95}"/>
              </a:ext>
            </a:extLst>
          </p:cNvPr>
          <p:cNvCxnSpPr/>
          <p:nvPr/>
        </p:nvCxnSpPr>
        <p:spPr>
          <a:xfrm>
            <a:off x="7238155" y="219788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799ACD3-6F4B-4B5D-88DA-9FC435464E87}"/>
              </a:ext>
            </a:extLst>
          </p:cNvPr>
          <p:cNvCxnSpPr/>
          <p:nvPr/>
        </p:nvCxnSpPr>
        <p:spPr>
          <a:xfrm>
            <a:off x="7896436" y="2671703"/>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B6F41D2-D299-409B-B472-D59991E46CF9}"/>
              </a:ext>
            </a:extLst>
          </p:cNvPr>
          <p:cNvCxnSpPr/>
          <p:nvPr/>
        </p:nvCxnSpPr>
        <p:spPr>
          <a:xfrm>
            <a:off x="7980491" y="2576424"/>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969DE96-E299-4DE5-9F28-B3CCEDAFED2D}"/>
              </a:ext>
            </a:extLst>
          </p:cNvPr>
          <p:cNvCxnSpPr/>
          <p:nvPr/>
        </p:nvCxnSpPr>
        <p:spPr>
          <a:xfrm>
            <a:off x="3643972" y="549848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84576DE-CB76-4887-841E-CAEDDBB8C4F5}"/>
              </a:ext>
            </a:extLst>
          </p:cNvPr>
          <p:cNvCxnSpPr/>
          <p:nvPr/>
        </p:nvCxnSpPr>
        <p:spPr>
          <a:xfrm>
            <a:off x="3728027" y="540320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C12D4DB-5B8C-4A11-8A27-51D2EA53E395}"/>
              </a:ext>
            </a:extLst>
          </p:cNvPr>
          <p:cNvCxnSpPr/>
          <p:nvPr/>
        </p:nvCxnSpPr>
        <p:spPr>
          <a:xfrm>
            <a:off x="4307650" y="617199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E6B406E-DA05-40F4-BEF1-09C52C55039D}"/>
              </a:ext>
            </a:extLst>
          </p:cNvPr>
          <p:cNvCxnSpPr/>
          <p:nvPr/>
        </p:nvCxnSpPr>
        <p:spPr>
          <a:xfrm>
            <a:off x="4391705" y="607671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F626C4A-DE66-48C7-931C-C9E8056DF491}"/>
              </a:ext>
            </a:extLst>
          </p:cNvPr>
          <p:cNvCxnSpPr/>
          <p:nvPr/>
        </p:nvCxnSpPr>
        <p:spPr>
          <a:xfrm>
            <a:off x="4479714" y="534116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1C2A6FD-FBDA-456C-8058-D1721B55BDD0}"/>
              </a:ext>
            </a:extLst>
          </p:cNvPr>
          <p:cNvCxnSpPr/>
          <p:nvPr/>
        </p:nvCxnSpPr>
        <p:spPr>
          <a:xfrm>
            <a:off x="4563769" y="524588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BECE579-953E-435B-AACB-48D8CEB84464}"/>
              </a:ext>
            </a:extLst>
          </p:cNvPr>
          <p:cNvCxnSpPr/>
          <p:nvPr/>
        </p:nvCxnSpPr>
        <p:spPr>
          <a:xfrm>
            <a:off x="4342065" y="613758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E729B87-C4E9-41DD-8A0C-526E9E9D0870}"/>
              </a:ext>
            </a:extLst>
          </p:cNvPr>
          <p:cNvCxnSpPr/>
          <p:nvPr/>
        </p:nvCxnSpPr>
        <p:spPr>
          <a:xfrm>
            <a:off x="4426120" y="604230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FBA026-01DE-40D5-8964-FED7B9071AC1}"/>
              </a:ext>
            </a:extLst>
          </p:cNvPr>
          <p:cNvCxnSpPr/>
          <p:nvPr/>
        </p:nvCxnSpPr>
        <p:spPr>
          <a:xfrm>
            <a:off x="4504297" y="531659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9A6D64E-FD1A-4310-9AAB-C8D0885B5FFF}"/>
              </a:ext>
            </a:extLst>
          </p:cNvPr>
          <p:cNvCxnSpPr/>
          <p:nvPr/>
        </p:nvCxnSpPr>
        <p:spPr>
          <a:xfrm>
            <a:off x="4588352" y="522131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2405ECB-2B09-4518-8338-ADC253D4B9B5}"/>
              </a:ext>
            </a:extLst>
          </p:cNvPr>
          <p:cNvCxnSpPr/>
          <p:nvPr/>
        </p:nvCxnSpPr>
        <p:spPr>
          <a:xfrm>
            <a:off x="4646865" y="55083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47E6700-9790-4546-BF46-E92D0B6E7681}"/>
              </a:ext>
            </a:extLst>
          </p:cNvPr>
          <p:cNvCxnSpPr/>
          <p:nvPr/>
        </p:nvCxnSpPr>
        <p:spPr>
          <a:xfrm>
            <a:off x="4730920" y="54130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DA772C0-144D-4B3D-992F-42256B2EC256}"/>
              </a:ext>
            </a:extLst>
          </p:cNvPr>
          <p:cNvCxnSpPr/>
          <p:nvPr/>
        </p:nvCxnSpPr>
        <p:spPr>
          <a:xfrm>
            <a:off x="4986074" y="447101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D0E5838-DB7B-4A98-AB53-1233FD1BF892}"/>
              </a:ext>
            </a:extLst>
          </p:cNvPr>
          <p:cNvCxnSpPr/>
          <p:nvPr/>
        </p:nvCxnSpPr>
        <p:spPr>
          <a:xfrm>
            <a:off x="5070129" y="437573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24757A-6223-4659-B281-7AEA21A324CC}"/>
              </a:ext>
            </a:extLst>
          </p:cNvPr>
          <p:cNvCxnSpPr/>
          <p:nvPr/>
        </p:nvCxnSpPr>
        <p:spPr>
          <a:xfrm>
            <a:off x="737126" y="263522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54B3E4-7CDF-4343-9D1C-C50DC9394B28}"/>
              </a:ext>
            </a:extLst>
          </p:cNvPr>
          <p:cNvCxnSpPr/>
          <p:nvPr/>
        </p:nvCxnSpPr>
        <p:spPr>
          <a:xfrm>
            <a:off x="821181" y="253994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0" name="Title 1">
            <a:extLst>
              <a:ext uri="{FF2B5EF4-FFF2-40B4-BE49-F238E27FC236}">
                <a16:creationId xmlns:a16="http://schemas.microsoft.com/office/drawing/2014/main" id="{237ACD17-9289-43B6-B5CD-8A2881ECEF6C}"/>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If our data are already FIS Alpine points (rounded up) – the in fact we do not need data cube. Let’s play around with this idea, the we can even aggregate 8 dimensions. See next slide</a:t>
            </a:r>
          </a:p>
        </p:txBody>
      </p:sp>
      <p:cxnSp>
        <p:nvCxnSpPr>
          <p:cNvPr id="181" name="Straight Connector 180">
            <a:extLst>
              <a:ext uri="{FF2B5EF4-FFF2-40B4-BE49-F238E27FC236}">
                <a16:creationId xmlns:a16="http://schemas.microsoft.com/office/drawing/2014/main" id="{C8D38021-12E8-4681-8EDE-34054E4B4C0A}"/>
              </a:ext>
            </a:extLst>
          </p:cNvPr>
          <p:cNvCxnSpPr>
            <a:cxnSpLocks/>
          </p:cNvCxnSpPr>
          <p:nvPr/>
        </p:nvCxnSpPr>
        <p:spPr>
          <a:xfrm>
            <a:off x="3731441" y="4492510"/>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DFD6840-EB9D-4957-B47D-09CCF4A516CF}"/>
              </a:ext>
            </a:extLst>
          </p:cNvPr>
          <p:cNvCxnSpPr>
            <a:cxnSpLocks/>
          </p:cNvCxnSpPr>
          <p:nvPr/>
        </p:nvCxnSpPr>
        <p:spPr>
          <a:xfrm>
            <a:off x="2743297" y="4517094"/>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4A4746-CC32-4E3D-9AD8-FEDF06B72775}"/>
              </a:ext>
            </a:extLst>
          </p:cNvPr>
          <p:cNvCxnSpPr/>
          <p:nvPr/>
        </p:nvCxnSpPr>
        <p:spPr>
          <a:xfrm flipH="1" flipV="1">
            <a:off x="1917631" y="12786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A01FF1-8A43-4584-AE96-279904068E16}"/>
              </a:ext>
            </a:extLst>
          </p:cNvPr>
          <p:cNvSpPr txBox="1"/>
          <p:nvPr/>
        </p:nvSpPr>
        <p:spPr>
          <a:xfrm>
            <a:off x="3405673" y="5414589"/>
            <a:ext cx="389850" cy="369332"/>
          </a:xfrm>
          <a:prstGeom prst="rect">
            <a:avLst/>
          </a:prstGeom>
          <a:noFill/>
        </p:spPr>
        <p:txBody>
          <a:bodyPr wrap="none" rtlCol="0">
            <a:spAutoFit/>
          </a:bodyPr>
          <a:lstStyle/>
          <a:p>
            <a:r>
              <a:rPr lang="en-US" dirty="0">
                <a:solidFill>
                  <a:srgbClr val="FF0000"/>
                </a:solidFill>
              </a:rPr>
              <a:t>W</a:t>
            </a:r>
          </a:p>
        </p:txBody>
      </p:sp>
      <p:sp>
        <p:nvSpPr>
          <p:cNvPr id="184" name="TextBox 183">
            <a:extLst>
              <a:ext uri="{FF2B5EF4-FFF2-40B4-BE49-F238E27FC236}">
                <a16:creationId xmlns:a16="http://schemas.microsoft.com/office/drawing/2014/main" id="{99625623-E287-44F5-BF35-63E39C3D0263}"/>
              </a:ext>
            </a:extLst>
          </p:cNvPr>
          <p:cNvSpPr txBox="1"/>
          <p:nvPr/>
        </p:nvSpPr>
        <p:spPr>
          <a:xfrm>
            <a:off x="4162081" y="6070329"/>
            <a:ext cx="328936" cy="369332"/>
          </a:xfrm>
          <a:prstGeom prst="rect">
            <a:avLst/>
          </a:prstGeom>
          <a:noFill/>
        </p:spPr>
        <p:txBody>
          <a:bodyPr wrap="none" rtlCol="0">
            <a:spAutoFit/>
          </a:bodyPr>
          <a:lstStyle/>
          <a:p>
            <a:r>
              <a:rPr lang="en-US" dirty="0">
                <a:solidFill>
                  <a:srgbClr val="FF0000"/>
                </a:solidFill>
              </a:rPr>
              <a:t>H</a:t>
            </a:r>
          </a:p>
        </p:txBody>
      </p:sp>
      <p:sp>
        <p:nvSpPr>
          <p:cNvPr id="185" name="TextBox 184">
            <a:extLst>
              <a:ext uri="{FF2B5EF4-FFF2-40B4-BE49-F238E27FC236}">
                <a16:creationId xmlns:a16="http://schemas.microsoft.com/office/drawing/2014/main" id="{D7867235-BEFC-4D8B-BD69-C026F963C1B3}"/>
              </a:ext>
            </a:extLst>
          </p:cNvPr>
          <p:cNvSpPr txBox="1"/>
          <p:nvPr/>
        </p:nvSpPr>
        <p:spPr>
          <a:xfrm>
            <a:off x="4280925" y="5140548"/>
            <a:ext cx="290464" cy="369332"/>
          </a:xfrm>
          <a:prstGeom prst="rect">
            <a:avLst/>
          </a:prstGeom>
          <a:noFill/>
        </p:spPr>
        <p:txBody>
          <a:bodyPr wrap="none" rtlCol="0">
            <a:spAutoFit/>
          </a:bodyPr>
          <a:lstStyle/>
          <a:p>
            <a:r>
              <a:rPr lang="en-US" dirty="0">
                <a:solidFill>
                  <a:srgbClr val="FF0000"/>
                </a:solidFill>
              </a:rPr>
              <a:t>S</a:t>
            </a:r>
          </a:p>
        </p:txBody>
      </p:sp>
      <p:sp>
        <p:nvSpPr>
          <p:cNvPr id="186" name="TextBox 185">
            <a:extLst>
              <a:ext uri="{FF2B5EF4-FFF2-40B4-BE49-F238E27FC236}">
                <a16:creationId xmlns:a16="http://schemas.microsoft.com/office/drawing/2014/main" id="{65441745-B583-4B71-9A53-955565AD0ACC}"/>
              </a:ext>
            </a:extLst>
          </p:cNvPr>
          <p:cNvSpPr txBox="1"/>
          <p:nvPr/>
        </p:nvSpPr>
        <p:spPr>
          <a:xfrm>
            <a:off x="5112834" y="5645286"/>
            <a:ext cx="316112" cy="369332"/>
          </a:xfrm>
          <a:prstGeom prst="rect">
            <a:avLst/>
          </a:prstGeom>
          <a:noFill/>
        </p:spPr>
        <p:txBody>
          <a:bodyPr wrap="none" rtlCol="0">
            <a:spAutoFit/>
          </a:bodyPr>
          <a:lstStyle/>
          <a:p>
            <a:r>
              <a:rPr lang="en-US" dirty="0">
                <a:solidFill>
                  <a:srgbClr val="FF0000"/>
                </a:solidFill>
              </a:rPr>
              <a:t>V</a:t>
            </a:r>
          </a:p>
        </p:txBody>
      </p:sp>
      <p:sp>
        <p:nvSpPr>
          <p:cNvPr id="187" name="TextBox 186">
            <a:extLst>
              <a:ext uri="{FF2B5EF4-FFF2-40B4-BE49-F238E27FC236}">
                <a16:creationId xmlns:a16="http://schemas.microsoft.com/office/drawing/2014/main" id="{88C93323-C145-45A9-BE7C-16EB39B3CB66}"/>
              </a:ext>
            </a:extLst>
          </p:cNvPr>
          <p:cNvSpPr txBox="1"/>
          <p:nvPr/>
        </p:nvSpPr>
        <p:spPr>
          <a:xfrm>
            <a:off x="4367611" y="6074523"/>
            <a:ext cx="316112" cy="369332"/>
          </a:xfrm>
          <a:prstGeom prst="rect">
            <a:avLst/>
          </a:prstGeom>
          <a:noFill/>
        </p:spPr>
        <p:txBody>
          <a:bodyPr wrap="none" rtlCol="0">
            <a:spAutoFit/>
          </a:bodyPr>
          <a:lstStyle/>
          <a:p>
            <a:r>
              <a:rPr lang="en-US" dirty="0">
                <a:solidFill>
                  <a:srgbClr val="0070C0"/>
                </a:solidFill>
              </a:rPr>
              <a:t>V</a:t>
            </a:r>
          </a:p>
        </p:txBody>
      </p:sp>
      <p:sp>
        <p:nvSpPr>
          <p:cNvPr id="188" name="TextBox 187">
            <a:extLst>
              <a:ext uri="{FF2B5EF4-FFF2-40B4-BE49-F238E27FC236}">
                <a16:creationId xmlns:a16="http://schemas.microsoft.com/office/drawing/2014/main" id="{580232D2-7742-4238-862F-1547A5792363}"/>
              </a:ext>
            </a:extLst>
          </p:cNvPr>
          <p:cNvSpPr txBox="1"/>
          <p:nvPr/>
        </p:nvSpPr>
        <p:spPr>
          <a:xfrm>
            <a:off x="4603901" y="5144742"/>
            <a:ext cx="389850" cy="369332"/>
          </a:xfrm>
          <a:prstGeom prst="rect">
            <a:avLst/>
          </a:prstGeom>
          <a:noFill/>
        </p:spPr>
        <p:txBody>
          <a:bodyPr wrap="none" rtlCol="0">
            <a:spAutoFit/>
          </a:bodyPr>
          <a:lstStyle/>
          <a:p>
            <a:r>
              <a:rPr lang="en-US" dirty="0">
                <a:solidFill>
                  <a:srgbClr val="0070C0"/>
                </a:solidFill>
              </a:rPr>
              <a:t>W</a:t>
            </a:r>
          </a:p>
        </p:txBody>
      </p:sp>
      <p:sp>
        <p:nvSpPr>
          <p:cNvPr id="189" name="TextBox 188">
            <a:extLst>
              <a:ext uri="{FF2B5EF4-FFF2-40B4-BE49-F238E27FC236}">
                <a16:creationId xmlns:a16="http://schemas.microsoft.com/office/drawing/2014/main" id="{41E2CCB1-A94C-4DA7-954D-756EF51EAE5D}"/>
              </a:ext>
            </a:extLst>
          </p:cNvPr>
          <p:cNvSpPr txBox="1"/>
          <p:nvPr/>
        </p:nvSpPr>
        <p:spPr>
          <a:xfrm>
            <a:off x="4689189" y="5414588"/>
            <a:ext cx="290464" cy="369332"/>
          </a:xfrm>
          <a:prstGeom prst="rect">
            <a:avLst/>
          </a:prstGeom>
          <a:noFill/>
        </p:spPr>
        <p:txBody>
          <a:bodyPr wrap="none" rtlCol="0">
            <a:spAutoFit/>
          </a:bodyPr>
          <a:lstStyle/>
          <a:p>
            <a:r>
              <a:rPr lang="en-US" dirty="0">
                <a:solidFill>
                  <a:srgbClr val="0070C0"/>
                </a:solidFill>
              </a:rPr>
              <a:t>S</a:t>
            </a:r>
          </a:p>
        </p:txBody>
      </p:sp>
      <p:sp>
        <p:nvSpPr>
          <p:cNvPr id="190" name="TextBox 189">
            <a:extLst>
              <a:ext uri="{FF2B5EF4-FFF2-40B4-BE49-F238E27FC236}">
                <a16:creationId xmlns:a16="http://schemas.microsoft.com/office/drawing/2014/main" id="{09438854-6CC5-4C32-88E4-0AB91D3458DD}"/>
              </a:ext>
            </a:extLst>
          </p:cNvPr>
          <p:cNvSpPr txBox="1"/>
          <p:nvPr/>
        </p:nvSpPr>
        <p:spPr>
          <a:xfrm>
            <a:off x="4824811" y="4384139"/>
            <a:ext cx="328936" cy="369332"/>
          </a:xfrm>
          <a:prstGeom prst="rect">
            <a:avLst/>
          </a:prstGeom>
          <a:noFill/>
        </p:spPr>
        <p:txBody>
          <a:bodyPr wrap="none" rtlCol="0">
            <a:spAutoFit/>
          </a:bodyPr>
          <a:lstStyle/>
          <a:p>
            <a:r>
              <a:rPr lang="en-US" dirty="0">
                <a:solidFill>
                  <a:srgbClr val="0070C0"/>
                </a:solidFill>
              </a:rPr>
              <a:t>H</a:t>
            </a:r>
          </a:p>
        </p:txBody>
      </p:sp>
      <p:cxnSp>
        <p:nvCxnSpPr>
          <p:cNvPr id="191" name="Straight Connector 190">
            <a:extLst>
              <a:ext uri="{FF2B5EF4-FFF2-40B4-BE49-F238E27FC236}">
                <a16:creationId xmlns:a16="http://schemas.microsoft.com/office/drawing/2014/main" id="{6EAE4B75-5A0E-4EAD-AA36-5CBFD5895D91}"/>
              </a:ext>
            </a:extLst>
          </p:cNvPr>
          <p:cNvCxnSpPr/>
          <p:nvPr/>
        </p:nvCxnSpPr>
        <p:spPr>
          <a:xfrm flipH="1" flipV="1">
            <a:off x="1226890" y="199308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3BA3CA-BB6F-401F-8F82-7DEA46E5E00B}"/>
              </a:ext>
            </a:extLst>
          </p:cNvPr>
          <p:cNvCxnSpPr>
            <a:cxnSpLocks/>
          </p:cNvCxnSpPr>
          <p:nvPr/>
        </p:nvCxnSpPr>
        <p:spPr>
          <a:xfrm>
            <a:off x="3724450" y="4158348"/>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F6B4B3AA-5AB9-4DAE-80D8-4A8669E49910}"/>
              </a:ext>
            </a:extLst>
          </p:cNvPr>
          <p:cNvSpPr txBox="1"/>
          <p:nvPr/>
        </p:nvSpPr>
        <p:spPr>
          <a:xfrm>
            <a:off x="1188454" y="1584880"/>
            <a:ext cx="300082"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endParaRPr lang="en-US" dirty="0">
              <a:solidFill>
                <a:srgbClr val="FF0000"/>
              </a:solidFill>
            </a:endParaRPr>
          </a:p>
        </p:txBody>
      </p:sp>
      <p:cxnSp>
        <p:nvCxnSpPr>
          <p:cNvPr id="194" name="Straight Connector 193">
            <a:extLst>
              <a:ext uri="{FF2B5EF4-FFF2-40B4-BE49-F238E27FC236}">
                <a16:creationId xmlns:a16="http://schemas.microsoft.com/office/drawing/2014/main" id="{D3917CB5-5E5D-43A1-8A3E-D73D6CCA6D54}"/>
              </a:ext>
            </a:extLst>
          </p:cNvPr>
          <p:cNvCxnSpPr/>
          <p:nvPr/>
        </p:nvCxnSpPr>
        <p:spPr>
          <a:xfrm>
            <a:off x="388506" y="200147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7E6C92-4559-4761-A665-08B1C89ADF44}"/>
              </a:ext>
            </a:extLst>
          </p:cNvPr>
          <p:cNvCxnSpPr/>
          <p:nvPr/>
        </p:nvCxnSpPr>
        <p:spPr>
          <a:xfrm>
            <a:off x="373126" y="250621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6F11D48-FD6E-4641-8F3F-356F489442C7}"/>
              </a:ext>
            </a:extLst>
          </p:cNvPr>
          <p:cNvCxnSpPr/>
          <p:nvPr/>
        </p:nvCxnSpPr>
        <p:spPr>
          <a:xfrm flipH="1">
            <a:off x="1247862" y="1993084"/>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8F768C9-C47F-4225-A91C-59571CD597E7}"/>
              </a:ext>
            </a:extLst>
          </p:cNvPr>
          <p:cNvCxnSpPr/>
          <p:nvPr/>
        </p:nvCxnSpPr>
        <p:spPr>
          <a:xfrm flipH="1">
            <a:off x="1744211" y="2489433"/>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079FE28-F728-4461-B154-18810D0FC2B1}"/>
              </a:ext>
            </a:extLst>
          </p:cNvPr>
          <p:cNvSpPr txBox="1"/>
          <p:nvPr/>
        </p:nvSpPr>
        <p:spPr>
          <a:xfrm>
            <a:off x="2827105" y="1721900"/>
            <a:ext cx="498855" cy="369332"/>
          </a:xfrm>
          <a:prstGeom prst="rect">
            <a:avLst/>
          </a:prstGeom>
          <a:noFill/>
        </p:spPr>
        <p:txBody>
          <a:bodyPr wrap="none" rtlCol="0">
            <a:spAutoFit/>
          </a:bodyPr>
          <a:lstStyle/>
          <a:p>
            <a:r>
              <a:rPr lang="en-US" dirty="0" err="1">
                <a:solidFill>
                  <a:srgbClr val="0070C0"/>
                </a:solidFill>
                <a:latin typeface="Times New Roman" panose="02020603050405020304" pitchFamily="18" charset="0"/>
                <a:cs typeface="Times New Roman" panose="02020603050405020304" pitchFamily="18" charset="0"/>
              </a:rPr>
              <a:t>s,w</a:t>
            </a:r>
            <a:endParaRPr lang="en-US" dirty="0">
              <a:solidFill>
                <a:srgbClr val="0070C0"/>
              </a:solidFill>
            </a:endParaRPr>
          </a:p>
        </p:txBody>
      </p:sp>
      <p:sp>
        <p:nvSpPr>
          <p:cNvPr id="201" name="TextBox 200">
            <a:extLst>
              <a:ext uri="{FF2B5EF4-FFF2-40B4-BE49-F238E27FC236}">
                <a16:creationId xmlns:a16="http://schemas.microsoft.com/office/drawing/2014/main" id="{7626B017-CAA9-41FB-A4B7-E3A98A03E300}"/>
              </a:ext>
            </a:extLst>
          </p:cNvPr>
          <p:cNvSpPr txBox="1"/>
          <p:nvPr/>
        </p:nvSpPr>
        <p:spPr>
          <a:xfrm>
            <a:off x="3298287" y="2193082"/>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v</a:t>
            </a:r>
            <a:endParaRPr lang="en-US" dirty="0">
              <a:solidFill>
                <a:srgbClr val="0070C0"/>
              </a:solidFill>
            </a:endParaRPr>
          </a:p>
        </p:txBody>
      </p:sp>
      <p:cxnSp>
        <p:nvCxnSpPr>
          <p:cNvPr id="202" name="Straight Connector 201">
            <a:extLst>
              <a:ext uri="{FF2B5EF4-FFF2-40B4-BE49-F238E27FC236}">
                <a16:creationId xmlns:a16="http://schemas.microsoft.com/office/drawing/2014/main" id="{CCF15DAE-9F2B-4A42-A13B-535410DA8B8D}"/>
              </a:ext>
            </a:extLst>
          </p:cNvPr>
          <p:cNvCxnSpPr/>
          <p:nvPr/>
        </p:nvCxnSpPr>
        <p:spPr>
          <a:xfrm>
            <a:off x="1485145" y="337485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E2E2960-B9F8-4476-A0DB-C41CE1ABA63E}"/>
              </a:ext>
            </a:extLst>
          </p:cNvPr>
          <p:cNvCxnSpPr/>
          <p:nvPr/>
        </p:nvCxnSpPr>
        <p:spPr>
          <a:xfrm>
            <a:off x="1569200" y="327957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FAA99AA-C3B7-4BA3-BACA-4D2A75E3A0C0}"/>
              </a:ext>
            </a:extLst>
          </p:cNvPr>
          <p:cNvCxnSpPr/>
          <p:nvPr/>
        </p:nvCxnSpPr>
        <p:spPr>
          <a:xfrm>
            <a:off x="1981494" y="287291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47161FC-6672-4A19-AC00-D7D075C269C5}"/>
              </a:ext>
            </a:extLst>
          </p:cNvPr>
          <p:cNvCxnSpPr/>
          <p:nvPr/>
        </p:nvCxnSpPr>
        <p:spPr>
          <a:xfrm>
            <a:off x="2065549" y="277763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B691A97-9AA0-41F9-817A-2F872083EBBA}"/>
              </a:ext>
            </a:extLst>
          </p:cNvPr>
          <p:cNvCxnSpPr/>
          <p:nvPr/>
        </p:nvCxnSpPr>
        <p:spPr>
          <a:xfrm>
            <a:off x="2645623" y="316792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1377CB7-6E58-4D5F-B482-9CDCFA2390C8}"/>
              </a:ext>
            </a:extLst>
          </p:cNvPr>
          <p:cNvCxnSpPr/>
          <p:nvPr/>
        </p:nvCxnSpPr>
        <p:spPr>
          <a:xfrm>
            <a:off x="2729678" y="307264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9F24392-01AE-4E23-AA1D-BAC0AB92FCB3}"/>
              </a:ext>
            </a:extLst>
          </p:cNvPr>
          <p:cNvCxnSpPr/>
          <p:nvPr/>
        </p:nvCxnSpPr>
        <p:spPr>
          <a:xfrm>
            <a:off x="382398" y="3374471"/>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064E1E1-6D13-41A0-90E8-8E0401F2AA54}"/>
              </a:ext>
            </a:extLst>
          </p:cNvPr>
          <p:cNvSpPr txBox="1"/>
          <p:nvPr/>
        </p:nvSpPr>
        <p:spPr>
          <a:xfrm>
            <a:off x="1402100" y="3352293"/>
            <a:ext cx="389850" cy="369332"/>
          </a:xfrm>
          <a:prstGeom prst="rect">
            <a:avLst/>
          </a:prstGeom>
          <a:noFill/>
        </p:spPr>
        <p:txBody>
          <a:bodyPr wrap="none" rtlCol="0">
            <a:spAutoFit/>
          </a:bodyPr>
          <a:lstStyle/>
          <a:p>
            <a:r>
              <a:rPr lang="en-US" dirty="0">
                <a:solidFill>
                  <a:srgbClr val="00B050"/>
                </a:solidFill>
              </a:rPr>
              <a:t>W</a:t>
            </a:r>
          </a:p>
        </p:txBody>
      </p:sp>
      <p:sp>
        <p:nvSpPr>
          <p:cNvPr id="212" name="TextBox 211">
            <a:extLst>
              <a:ext uri="{FF2B5EF4-FFF2-40B4-BE49-F238E27FC236}">
                <a16:creationId xmlns:a16="http://schemas.microsoft.com/office/drawing/2014/main" id="{B36A357C-3E3C-49BC-9FB0-B7B11FC191D1}"/>
              </a:ext>
            </a:extLst>
          </p:cNvPr>
          <p:cNvSpPr txBox="1"/>
          <p:nvPr/>
        </p:nvSpPr>
        <p:spPr>
          <a:xfrm>
            <a:off x="2728960" y="2992964"/>
            <a:ext cx="316112" cy="369332"/>
          </a:xfrm>
          <a:prstGeom prst="rect">
            <a:avLst/>
          </a:prstGeom>
          <a:noFill/>
        </p:spPr>
        <p:txBody>
          <a:bodyPr wrap="none" rtlCol="0">
            <a:spAutoFit/>
          </a:bodyPr>
          <a:lstStyle/>
          <a:p>
            <a:r>
              <a:rPr lang="en-US" dirty="0">
                <a:solidFill>
                  <a:srgbClr val="00B050"/>
                </a:solidFill>
              </a:rPr>
              <a:t>V</a:t>
            </a:r>
          </a:p>
        </p:txBody>
      </p:sp>
      <p:sp>
        <p:nvSpPr>
          <p:cNvPr id="213" name="TextBox 212">
            <a:extLst>
              <a:ext uri="{FF2B5EF4-FFF2-40B4-BE49-F238E27FC236}">
                <a16:creationId xmlns:a16="http://schemas.microsoft.com/office/drawing/2014/main" id="{405E6781-AEA0-46C6-9ED4-5D3B1339E3EE}"/>
              </a:ext>
            </a:extLst>
          </p:cNvPr>
          <p:cNvSpPr txBox="1"/>
          <p:nvPr/>
        </p:nvSpPr>
        <p:spPr>
          <a:xfrm>
            <a:off x="1790790" y="2675580"/>
            <a:ext cx="290464" cy="369332"/>
          </a:xfrm>
          <a:prstGeom prst="rect">
            <a:avLst/>
          </a:prstGeom>
          <a:noFill/>
        </p:spPr>
        <p:txBody>
          <a:bodyPr wrap="none" rtlCol="0">
            <a:spAutoFit/>
          </a:bodyPr>
          <a:lstStyle/>
          <a:p>
            <a:r>
              <a:rPr lang="en-US" dirty="0">
                <a:solidFill>
                  <a:srgbClr val="00B050"/>
                </a:solidFill>
              </a:rPr>
              <a:t>S</a:t>
            </a:r>
          </a:p>
        </p:txBody>
      </p:sp>
      <p:sp>
        <p:nvSpPr>
          <p:cNvPr id="214" name="TextBox 213">
            <a:extLst>
              <a:ext uri="{FF2B5EF4-FFF2-40B4-BE49-F238E27FC236}">
                <a16:creationId xmlns:a16="http://schemas.microsoft.com/office/drawing/2014/main" id="{4D2B0063-4161-4130-8E9F-453223AEA02A}"/>
              </a:ext>
            </a:extLst>
          </p:cNvPr>
          <p:cNvSpPr txBox="1"/>
          <p:nvPr/>
        </p:nvSpPr>
        <p:spPr>
          <a:xfrm>
            <a:off x="835842" y="2450475"/>
            <a:ext cx="328936" cy="369332"/>
          </a:xfrm>
          <a:prstGeom prst="rect">
            <a:avLst/>
          </a:prstGeom>
          <a:noFill/>
        </p:spPr>
        <p:txBody>
          <a:bodyPr wrap="none" rtlCol="0">
            <a:spAutoFit/>
          </a:bodyPr>
          <a:lstStyle/>
          <a:p>
            <a:r>
              <a:rPr lang="en-US" dirty="0">
                <a:solidFill>
                  <a:srgbClr val="00B050"/>
                </a:solidFill>
              </a:rPr>
              <a:t>H</a:t>
            </a:r>
          </a:p>
        </p:txBody>
      </p:sp>
      <p:sp>
        <p:nvSpPr>
          <p:cNvPr id="215" name="TextBox 214">
            <a:extLst>
              <a:ext uri="{FF2B5EF4-FFF2-40B4-BE49-F238E27FC236}">
                <a16:creationId xmlns:a16="http://schemas.microsoft.com/office/drawing/2014/main" id="{152CD053-A54E-402B-90FD-38E3662F90FA}"/>
              </a:ext>
            </a:extLst>
          </p:cNvPr>
          <p:cNvSpPr txBox="1"/>
          <p:nvPr/>
        </p:nvSpPr>
        <p:spPr>
          <a:xfrm>
            <a:off x="6159767" y="2873151"/>
            <a:ext cx="2355583" cy="1200329"/>
          </a:xfrm>
          <a:prstGeom prst="rect">
            <a:avLst/>
          </a:prstGeom>
          <a:noFill/>
        </p:spPr>
        <p:txBody>
          <a:bodyPr wrap="square" rtlCol="0">
            <a:spAutoFit/>
          </a:bodyPr>
          <a:lstStyle/>
          <a:p>
            <a:r>
              <a:rPr lang="en-US" dirty="0"/>
              <a:t>H = Sara Hector</a:t>
            </a:r>
          </a:p>
          <a:p>
            <a:r>
              <a:rPr lang="en-US" dirty="0"/>
              <a:t>W = Tessa Worley</a:t>
            </a:r>
          </a:p>
          <a:p>
            <a:r>
              <a:rPr lang="en-US" dirty="0"/>
              <a:t>S = Mikaela Shiffrin</a:t>
            </a:r>
          </a:p>
          <a:p>
            <a:r>
              <a:rPr lang="en-US" dirty="0"/>
              <a:t>V = Petra Vlhova</a:t>
            </a:r>
          </a:p>
        </p:txBody>
      </p:sp>
      <p:sp>
        <p:nvSpPr>
          <p:cNvPr id="216" name="TextBox 215">
            <a:extLst>
              <a:ext uri="{FF2B5EF4-FFF2-40B4-BE49-F238E27FC236}">
                <a16:creationId xmlns:a16="http://schemas.microsoft.com/office/drawing/2014/main" id="{516B5299-D57D-401C-A050-4A2C29356791}"/>
              </a:ext>
            </a:extLst>
          </p:cNvPr>
          <p:cNvSpPr txBox="1"/>
          <p:nvPr/>
        </p:nvSpPr>
        <p:spPr>
          <a:xfrm>
            <a:off x="8669643" y="4218747"/>
            <a:ext cx="519566" cy="646331"/>
          </a:xfrm>
          <a:prstGeom prst="rect">
            <a:avLst/>
          </a:prstGeom>
          <a:noFill/>
        </p:spPr>
        <p:txBody>
          <a:bodyPr wrap="none" rtlCol="0">
            <a:spAutoFit/>
          </a:bodyPr>
          <a:lstStyle/>
          <a:p>
            <a:r>
              <a:rPr lang="en-US" baseline="-25000" dirty="0"/>
              <a:t>score</a:t>
            </a:r>
          </a:p>
          <a:p>
            <a:r>
              <a:rPr lang="en-US" baseline="-25000" dirty="0">
                <a:solidFill>
                  <a:srgbClr val="FF0000"/>
                </a:solidFill>
              </a:rPr>
              <a:t>25.1</a:t>
            </a:r>
          </a:p>
          <a:p>
            <a:r>
              <a:rPr lang="en-US" baseline="-25000" dirty="0">
                <a:solidFill>
                  <a:srgbClr val="0070C0"/>
                </a:solidFill>
              </a:rPr>
              <a:t>11.3</a:t>
            </a:r>
          </a:p>
        </p:txBody>
      </p:sp>
      <p:sp>
        <p:nvSpPr>
          <p:cNvPr id="217" name="TextBox 216">
            <a:extLst>
              <a:ext uri="{FF2B5EF4-FFF2-40B4-BE49-F238E27FC236}">
                <a16:creationId xmlns:a16="http://schemas.microsoft.com/office/drawing/2014/main" id="{C348A23E-FB4C-4CB6-8831-D055634AF232}"/>
              </a:ext>
            </a:extLst>
          </p:cNvPr>
          <p:cNvSpPr txBox="1"/>
          <p:nvPr/>
        </p:nvSpPr>
        <p:spPr>
          <a:xfrm>
            <a:off x="5068689" y="637321"/>
            <a:ext cx="795411" cy="553998"/>
          </a:xfrm>
          <a:prstGeom prst="rect">
            <a:avLst/>
          </a:prstGeom>
          <a:noFill/>
        </p:spPr>
        <p:txBody>
          <a:bodyPr wrap="none" rtlCol="0">
            <a:spAutoFit/>
          </a:bodyPr>
          <a:lstStyle/>
          <a:p>
            <a:r>
              <a:rPr lang="en-US" baseline="-25000" dirty="0"/>
              <a:t>score</a:t>
            </a:r>
          </a:p>
          <a:p>
            <a:r>
              <a:rPr lang="en-US" baseline="-25000" dirty="0">
                <a:solidFill>
                  <a:srgbClr val="FF0000"/>
                </a:solidFill>
              </a:rPr>
              <a:t>6.3</a:t>
            </a:r>
            <a:r>
              <a:rPr lang="en-US" baseline="-25000" dirty="0"/>
              <a:t>   </a:t>
            </a:r>
            <a:r>
              <a:rPr lang="en-US" baseline="-25000" dirty="0">
                <a:solidFill>
                  <a:srgbClr val="0070C0"/>
                </a:solidFill>
              </a:rPr>
              <a:t>20.3</a:t>
            </a:r>
            <a:r>
              <a:rPr lang="en-US" baseline="-25000" dirty="0"/>
              <a:t> </a:t>
            </a:r>
            <a:endParaRPr lang="en-US" dirty="0">
              <a:solidFill>
                <a:srgbClr val="7030A0"/>
              </a:solidFill>
            </a:endParaRPr>
          </a:p>
        </p:txBody>
      </p:sp>
    </p:spTree>
    <p:extLst>
      <p:ext uri="{BB962C8B-B14F-4D97-AF65-F5344CB8AC3E}">
        <p14:creationId xmlns:p14="http://schemas.microsoft.com/office/powerpoint/2010/main" val="218234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4A50F-1514-B8D0-A267-145A1348834C}"/>
              </a:ext>
            </a:extLst>
          </p:cNvPr>
          <p:cNvSpPr>
            <a:spLocks noGrp="1"/>
          </p:cNvSpPr>
          <p:nvPr>
            <p:ph type="dt" sz="half" idx="10"/>
          </p:nvPr>
        </p:nvSpPr>
        <p:spPr/>
        <p:txBody>
          <a:bodyPr/>
          <a:lstStyle/>
          <a:p>
            <a:r>
              <a:rPr lang="en-US"/>
              <a:t>NDBI021 User Preferences Lecture 2</a:t>
            </a:r>
          </a:p>
        </p:txBody>
      </p:sp>
      <p:sp>
        <p:nvSpPr>
          <p:cNvPr id="3" name="Footer Placeholder 2">
            <a:extLst>
              <a:ext uri="{FF2B5EF4-FFF2-40B4-BE49-F238E27FC236}">
                <a16:creationId xmlns:a16="http://schemas.microsoft.com/office/drawing/2014/main" id="{42556E11-7CEC-8E83-E4DC-A8C9FA8D9307}"/>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9FBF1674-2915-D3D9-B3F1-B4EEE5D35067}"/>
              </a:ext>
            </a:extLst>
          </p:cNvPr>
          <p:cNvSpPr>
            <a:spLocks noGrp="1"/>
          </p:cNvSpPr>
          <p:nvPr>
            <p:ph type="sldNum" sz="quarter" idx="12"/>
          </p:nvPr>
        </p:nvSpPr>
        <p:spPr/>
        <p:txBody>
          <a:bodyPr/>
          <a:lstStyle/>
          <a:p>
            <a:fld id="{93AECF0D-CD55-494B-932A-64BB14639227}" type="slidenum">
              <a:rPr lang="en-US" smtClean="0"/>
              <a:t>6</a:t>
            </a:fld>
            <a:endParaRPr lang="en-US"/>
          </a:p>
        </p:txBody>
      </p:sp>
      <p:pic>
        <p:nvPicPr>
          <p:cNvPr id="6" name="Picture 5">
            <a:hlinkClick r:id="rId2"/>
            <a:extLst>
              <a:ext uri="{FF2B5EF4-FFF2-40B4-BE49-F238E27FC236}">
                <a16:creationId xmlns:a16="http://schemas.microsoft.com/office/drawing/2014/main" id="{1E6D589B-E5FD-C6FD-D9E8-2E67701E3979}"/>
              </a:ext>
            </a:extLst>
          </p:cNvPr>
          <p:cNvPicPr>
            <a:picLocks noChangeAspect="1"/>
          </p:cNvPicPr>
          <p:nvPr/>
        </p:nvPicPr>
        <p:blipFill>
          <a:blip r:embed="rId3"/>
          <a:stretch>
            <a:fillRect/>
          </a:stretch>
        </p:blipFill>
        <p:spPr>
          <a:xfrm>
            <a:off x="76953" y="3926047"/>
            <a:ext cx="3370238" cy="2352145"/>
          </a:xfrm>
          <a:prstGeom prst="rect">
            <a:avLst/>
          </a:prstGeom>
        </p:spPr>
      </p:pic>
      <p:pic>
        <p:nvPicPr>
          <p:cNvPr id="9" name="Picture 8">
            <a:hlinkClick r:id="rId2"/>
            <a:extLst>
              <a:ext uri="{FF2B5EF4-FFF2-40B4-BE49-F238E27FC236}">
                <a16:creationId xmlns:a16="http://schemas.microsoft.com/office/drawing/2014/main" id="{FC8F712A-90D3-DA03-0CDB-0C65B6EB85A9}"/>
              </a:ext>
            </a:extLst>
          </p:cNvPr>
          <p:cNvPicPr>
            <a:picLocks noChangeAspect="1"/>
          </p:cNvPicPr>
          <p:nvPr/>
        </p:nvPicPr>
        <p:blipFill>
          <a:blip r:embed="rId4"/>
          <a:stretch>
            <a:fillRect/>
          </a:stretch>
        </p:blipFill>
        <p:spPr>
          <a:xfrm>
            <a:off x="46926" y="110982"/>
            <a:ext cx="3220848" cy="3714022"/>
          </a:xfrm>
          <a:prstGeom prst="rect">
            <a:avLst/>
          </a:prstGeom>
        </p:spPr>
      </p:pic>
      <p:sp>
        <p:nvSpPr>
          <p:cNvPr id="5" name="Title 1">
            <a:extLst>
              <a:ext uri="{FF2B5EF4-FFF2-40B4-BE49-F238E27FC236}">
                <a16:creationId xmlns:a16="http://schemas.microsoft.com/office/drawing/2014/main" id="{0CF6A671-9644-AAED-E8FF-28AEEBE7ECB5}"/>
              </a:ext>
            </a:extLst>
          </p:cNvPr>
          <p:cNvSpPr txBox="1">
            <a:spLocks/>
          </p:cNvSpPr>
          <p:nvPr/>
        </p:nvSpPr>
        <p:spPr>
          <a:xfrm>
            <a:off x="1182323" y="131188"/>
            <a:ext cx="7886700" cy="597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hlinkClick r:id="rId5"/>
              </a:rPr>
              <a:t>Inverted pendulum</a:t>
            </a:r>
            <a:r>
              <a:rPr lang="en-US" sz="3200" dirty="0"/>
              <a:t> – IF THEN rules</a:t>
            </a:r>
          </a:p>
        </p:txBody>
      </p:sp>
      <p:pic>
        <p:nvPicPr>
          <p:cNvPr id="7" name="Picture 6">
            <a:extLst>
              <a:ext uri="{FF2B5EF4-FFF2-40B4-BE49-F238E27FC236}">
                <a16:creationId xmlns:a16="http://schemas.microsoft.com/office/drawing/2014/main" id="{0491E125-EB11-DC67-53E6-285C7FAF341C}"/>
              </a:ext>
            </a:extLst>
          </p:cNvPr>
          <p:cNvPicPr>
            <a:picLocks noChangeAspect="1"/>
          </p:cNvPicPr>
          <p:nvPr/>
        </p:nvPicPr>
        <p:blipFill>
          <a:blip r:embed="rId6"/>
          <a:stretch>
            <a:fillRect/>
          </a:stretch>
        </p:blipFill>
        <p:spPr>
          <a:xfrm>
            <a:off x="7071919" y="661879"/>
            <a:ext cx="1997104" cy="1576381"/>
          </a:xfrm>
          <a:prstGeom prst="rect">
            <a:avLst/>
          </a:prstGeom>
        </p:spPr>
      </p:pic>
      <p:sp>
        <p:nvSpPr>
          <p:cNvPr id="18" name="TextBox 17">
            <a:extLst>
              <a:ext uri="{FF2B5EF4-FFF2-40B4-BE49-F238E27FC236}">
                <a16:creationId xmlns:a16="http://schemas.microsoft.com/office/drawing/2014/main" id="{9143C315-E532-BC55-CB39-3D29FE36D29A}"/>
              </a:ext>
            </a:extLst>
          </p:cNvPr>
          <p:cNvSpPr txBox="1"/>
          <p:nvPr/>
        </p:nvSpPr>
        <p:spPr>
          <a:xfrm>
            <a:off x="4054897" y="795824"/>
            <a:ext cx="2428165" cy="923330"/>
          </a:xfrm>
          <a:prstGeom prst="rect">
            <a:avLst/>
          </a:prstGeom>
          <a:noFill/>
        </p:spPr>
        <p:txBody>
          <a:bodyPr wrap="none" rtlCol="0">
            <a:spAutoFit/>
          </a:bodyPr>
          <a:lstStyle/>
          <a:p>
            <a:r>
              <a:rPr lang="en-US" dirty="0"/>
              <a:t>e.g. IF angle “NM” AND </a:t>
            </a:r>
          </a:p>
          <a:p>
            <a:r>
              <a:rPr lang="en-US" dirty="0"/>
              <a:t>derivative “PB” </a:t>
            </a:r>
          </a:p>
          <a:p>
            <a:r>
              <a:rPr lang="en-US" dirty="0"/>
              <a:t>THEN force “PM”</a:t>
            </a:r>
          </a:p>
        </p:txBody>
      </p:sp>
      <p:pic>
        <p:nvPicPr>
          <p:cNvPr id="15" name="Picture 14">
            <a:hlinkClick r:id="rId5"/>
            <a:extLst>
              <a:ext uri="{FF2B5EF4-FFF2-40B4-BE49-F238E27FC236}">
                <a16:creationId xmlns:a16="http://schemas.microsoft.com/office/drawing/2014/main" id="{38742B09-1CC0-971A-9344-0C81C138A04E}"/>
              </a:ext>
            </a:extLst>
          </p:cNvPr>
          <p:cNvPicPr>
            <a:picLocks noChangeAspect="1"/>
          </p:cNvPicPr>
          <p:nvPr/>
        </p:nvPicPr>
        <p:blipFill>
          <a:blip r:embed="rId7"/>
          <a:stretch>
            <a:fillRect/>
          </a:stretch>
        </p:blipFill>
        <p:spPr>
          <a:xfrm>
            <a:off x="4028142" y="2223083"/>
            <a:ext cx="5040881" cy="4207413"/>
          </a:xfrm>
          <a:prstGeom prst="rect">
            <a:avLst/>
          </a:prstGeom>
        </p:spPr>
      </p:pic>
    </p:spTree>
    <p:extLst>
      <p:ext uri="{BB962C8B-B14F-4D97-AF65-F5344CB8AC3E}">
        <p14:creationId xmlns:p14="http://schemas.microsoft.com/office/powerpoint/2010/main" val="3683875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60</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61" name="TextBox 160"/>
          <p:cNvSpPr txBox="1"/>
          <p:nvPr/>
        </p:nvSpPr>
        <p:spPr>
          <a:xfrm>
            <a:off x="5026744" y="645710"/>
            <a:ext cx="846707" cy="553998"/>
          </a:xfrm>
          <a:prstGeom prst="rect">
            <a:avLst/>
          </a:prstGeom>
          <a:noFill/>
        </p:spPr>
        <p:txBody>
          <a:bodyPr wrap="none" rtlCol="0">
            <a:spAutoFit/>
          </a:bodyPr>
          <a:lstStyle/>
          <a:p>
            <a:r>
              <a:rPr lang="en-US" baseline="-25000" dirty="0">
                <a:solidFill>
                  <a:srgbClr val="FF0000"/>
                </a:solidFill>
              </a:rPr>
              <a:t>6.3</a:t>
            </a:r>
            <a:r>
              <a:rPr lang="en-US" baseline="-25000" dirty="0"/>
              <a:t>    </a:t>
            </a:r>
            <a:r>
              <a:rPr lang="en-US" baseline="-25000" dirty="0">
                <a:solidFill>
                  <a:srgbClr val="FFC000"/>
                </a:solidFill>
              </a:rPr>
              <a:t>8.1</a:t>
            </a:r>
          </a:p>
          <a:p>
            <a:r>
              <a:rPr lang="en-US" baseline="-25000" dirty="0">
                <a:solidFill>
                  <a:srgbClr val="0070C0"/>
                </a:solidFill>
              </a:rPr>
              <a:t>20.3</a:t>
            </a:r>
            <a:r>
              <a:rPr lang="en-US" baseline="-25000" dirty="0"/>
              <a:t> </a:t>
            </a:r>
            <a:r>
              <a:rPr lang="en-US" baseline="-25000" dirty="0">
                <a:solidFill>
                  <a:srgbClr val="7030A0"/>
                </a:solidFill>
              </a:rPr>
              <a:t>22.12</a:t>
            </a:r>
            <a:endParaRPr lang="en-US" dirty="0">
              <a:solidFill>
                <a:srgbClr val="7030A0"/>
              </a:solidFill>
            </a:endParaRPr>
          </a:p>
        </p:txBody>
      </p:sp>
      <p:sp>
        <p:nvSpPr>
          <p:cNvPr id="166" name="TextBox 165"/>
          <p:cNvSpPr txBox="1"/>
          <p:nvPr/>
        </p:nvSpPr>
        <p:spPr>
          <a:xfrm>
            <a:off x="8711588" y="4042578"/>
            <a:ext cx="537327" cy="830997"/>
          </a:xfrm>
          <a:prstGeom prst="rect">
            <a:avLst/>
          </a:prstGeom>
          <a:noFill/>
        </p:spPr>
        <p:txBody>
          <a:bodyPr wrap="none" rtlCol="0">
            <a:spAutoFit/>
          </a:bodyPr>
          <a:lstStyle/>
          <a:p>
            <a:r>
              <a:rPr lang="en-US" baseline="-25000" dirty="0">
                <a:solidFill>
                  <a:srgbClr val="FF0000"/>
                </a:solidFill>
              </a:rPr>
              <a:t>25.1</a:t>
            </a:r>
          </a:p>
          <a:p>
            <a:r>
              <a:rPr lang="en-US" baseline="-25000" dirty="0">
                <a:solidFill>
                  <a:srgbClr val="0070C0"/>
                </a:solidFill>
              </a:rPr>
              <a:t>11.3</a:t>
            </a:r>
          </a:p>
          <a:p>
            <a:r>
              <a:rPr lang="en-US" baseline="-25000" dirty="0">
                <a:solidFill>
                  <a:srgbClr val="FFC000"/>
                </a:solidFill>
              </a:rPr>
              <a:t>28.12</a:t>
            </a:r>
          </a:p>
          <a:p>
            <a:r>
              <a:rPr lang="en-US" baseline="-25000" dirty="0">
                <a:solidFill>
                  <a:srgbClr val="7030A0"/>
                </a:solidFill>
              </a:rPr>
              <a:t>21.12</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31519"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27"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22922" y="1164369"/>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52812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340593" y="1153978"/>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1918829"/>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186699" y="437290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300937" y="124305"/>
            <a:ext cx="8545441" cy="523220"/>
          </a:xfrm>
          <a:prstGeom prst="rect">
            <a:avLst/>
          </a:prstGeom>
          <a:noFill/>
        </p:spPr>
        <p:txBody>
          <a:bodyPr wrap="square" rtlCol="0">
            <a:spAutoFit/>
          </a:bodyPr>
          <a:lstStyle/>
          <a:p>
            <a:r>
              <a:rPr lang="en-US" sz="2800" dirty="0"/>
              <a:t>FIS Alpine women GS season 21-22, all but first race(of 9)</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F70E8B9A-8384-4719-A252-2D008AD70304}"/>
              </a:ext>
            </a:extLst>
          </p:cNvPr>
          <p:cNvCxnSpPr/>
          <p:nvPr/>
        </p:nvCxnSpPr>
        <p:spPr>
          <a:xfrm flipH="1" flipV="1">
            <a:off x="1379989" y="1812022"/>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9F17E1-C346-4FDF-B316-1DD0C0FFCF3C}"/>
              </a:ext>
            </a:extLst>
          </p:cNvPr>
          <p:cNvCxnSpPr/>
          <p:nvPr/>
        </p:nvCxnSpPr>
        <p:spPr>
          <a:xfrm flipH="1" flipV="1">
            <a:off x="722152" y="251180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27862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516621" y="127862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EA94F1F-9EEF-43CE-B7E9-C980019960E0}"/>
              </a:ext>
            </a:extLst>
          </p:cNvPr>
          <p:cNvSpPr txBox="1"/>
          <p:nvPr/>
        </p:nvSpPr>
        <p:spPr>
          <a:xfrm>
            <a:off x="926997" y="1734484"/>
            <a:ext cx="38985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s</a:t>
            </a:r>
            <a:r>
              <a:rPr lang="cs-CZ" dirty="0">
                <a:solidFill>
                  <a:srgbClr val="FFC000"/>
                </a:solidFill>
                <a:latin typeface="Times New Roman" panose="02020603050405020304" pitchFamily="18" charset="0"/>
                <a:cs typeface="Times New Roman" panose="02020603050405020304" pitchFamily="18" charset="0"/>
              </a:rPr>
              <a:t>v</a:t>
            </a:r>
            <a:endParaRPr lang="en-US" dirty="0">
              <a:solidFill>
                <a:srgbClr val="FFC000"/>
              </a:solidFill>
            </a:endParaRPr>
          </a:p>
        </p:txBody>
      </p:sp>
      <p:sp>
        <p:nvSpPr>
          <p:cNvPr id="101" name="TextBox 100">
            <a:extLst>
              <a:ext uri="{FF2B5EF4-FFF2-40B4-BE49-F238E27FC236}">
                <a16:creationId xmlns:a16="http://schemas.microsoft.com/office/drawing/2014/main" id="{D230E838-44AE-47DF-9A00-CAD5F68FBB46}"/>
              </a:ext>
            </a:extLst>
          </p:cNvPr>
          <p:cNvSpPr txBox="1"/>
          <p:nvPr/>
        </p:nvSpPr>
        <p:spPr>
          <a:xfrm>
            <a:off x="207846" y="2247611"/>
            <a:ext cx="582211" cy="369332"/>
          </a:xfrm>
          <a:prstGeom prst="rect">
            <a:avLst/>
          </a:prstGeom>
          <a:no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wh</a:t>
            </a:r>
            <a:r>
              <a:rPr lang="en-US" dirty="0" err="1">
                <a:solidFill>
                  <a:srgbClr val="FFC000"/>
                </a:solidFill>
                <a:latin typeface="Times New Roman" panose="02020603050405020304" pitchFamily="18" charset="0"/>
                <a:cs typeface="Times New Roman" panose="02020603050405020304" pitchFamily="18" charset="0"/>
              </a:rPr>
              <a:t>h</a:t>
            </a:r>
            <a:endParaRPr lang="en-US" dirty="0">
              <a:solidFill>
                <a:srgbClr val="FFC000"/>
              </a:solidFill>
            </a:endParaRPr>
          </a:p>
        </p:txBody>
      </p:sp>
      <p:sp>
        <p:nvSpPr>
          <p:cNvPr id="102" name="TextBox 101">
            <a:extLst>
              <a:ext uri="{FF2B5EF4-FFF2-40B4-BE49-F238E27FC236}">
                <a16:creationId xmlns:a16="http://schemas.microsoft.com/office/drawing/2014/main" id="{E1FFA883-A4E7-417F-A238-8A7E6F9BFF93}"/>
              </a:ext>
            </a:extLst>
          </p:cNvPr>
          <p:cNvSpPr txBox="1"/>
          <p:nvPr/>
        </p:nvSpPr>
        <p:spPr>
          <a:xfrm>
            <a:off x="2129420" y="1124883"/>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h</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79863"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A34C26-8C21-4A46-B9B2-B055ED236E71}"/>
              </a:ext>
            </a:extLst>
          </p:cNvPr>
          <p:cNvSpPr txBox="1"/>
          <p:nvPr/>
        </p:nvSpPr>
        <p:spPr>
          <a:xfrm>
            <a:off x="5173868" y="1341013"/>
            <a:ext cx="328936" cy="369332"/>
          </a:xfrm>
          <a:prstGeom prst="rect">
            <a:avLst/>
          </a:prstGeom>
          <a:noFill/>
        </p:spPr>
        <p:txBody>
          <a:bodyPr wrap="none" rtlCol="0">
            <a:spAutoFit/>
          </a:bodyPr>
          <a:lstStyle/>
          <a:p>
            <a:r>
              <a:rPr lang="en-US" dirty="0"/>
              <a:t>H</a:t>
            </a:r>
            <a:endParaRPr lang="en-US" baseline="-25000" dirty="0">
              <a:solidFill>
                <a:srgbClr val="0070C0"/>
              </a:solidFill>
            </a:endParaRPr>
          </a:p>
        </p:txBody>
      </p: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229773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071834" y="1155376"/>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6922230" y="1173552"/>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45318A-06A5-4E0A-879D-5F1EFBAA6E79}"/>
              </a:ext>
            </a:extLst>
          </p:cNvPr>
          <p:cNvCxnSpPr/>
          <p:nvPr/>
        </p:nvCxnSpPr>
        <p:spPr>
          <a:xfrm>
            <a:off x="3725383" y="2651468"/>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4C0D03B-B383-45E7-9B3E-7C0A38066D7A}"/>
              </a:ext>
            </a:extLst>
          </p:cNvPr>
          <p:cNvSpPr txBox="1"/>
          <p:nvPr/>
        </p:nvSpPr>
        <p:spPr>
          <a:xfrm>
            <a:off x="5169128" y="1719917"/>
            <a:ext cx="290464" cy="369332"/>
          </a:xfrm>
          <a:prstGeom prst="rect">
            <a:avLst/>
          </a:prstGeom>
          <a:noFill/>
        </p:spPr>
        <p:txBody>
          <a:bodyPr wrap="none" rtlCol="0">
            <a:spAutoFit/>
          </a:bodyPr>
          <a:lstStyle/>
          <a:p>
            <a:r>
              <a:rPr lang="en-US" dirty="0"/>
              <a:t>S</a:t>
            </a:r>
            <a:endParaRPr lang="en-US" baseline="-25000" dirty="0">
              <a:solidFill>
                <a:srgbClr val="0070C0"/>
              </a:solidFill>
            </a:endParaRPr>
          </a:p>
        </p:txBody>
      </p:sp>
      <p:sp>
        <p:nvSpPr>
          <p:cNvPr id="109" name="TextBox 108">
            <a:extLst>
              <a:ext uri="{FF2B5EF4-FFF2-40B4-BE49-F238E27FC236}">
                <a16:creationId xmlns:a16="http://schemas.microsoft.com/office/drawing/2014/main" id="{3329B0D6-E6F7-490F-BF86-048BBC4CA436}"/>
              </a:ext>
            </a:extLst>
          </p:cNvPr>
          <p:cNvSpPr txBox="1"/>
          <p:nvPr/>
        </p:nvSpPr>
        <p:spPr>
          <a:xfrm>
            <a:off x="5071570" y="2107209"/>
            <a:ext cx="316112" cy="369332"/>
          </a:xfrm>
          <a:prstGeom prst="rect">
            <a:avLst/>
          </a:prstGeom>
          <a:noFill/>
        </p:spPr>
        <p:txBody>
          <a:bodyPr wrap="none" rtlCol="0">
            <a:spAutoFit/>
          </a:bodyPr>
          <a:lstStyle/>
          <a:p>
            <a:r>
              <a:rPr lang="en-US" dirty="0"/>
              <a:t>V</a:t>
            </a:r>
            <a:endParaRPr lang="en-US" baseline="-25000" dirty="0">
              <a:solidFill>
                <a:srgbClr val="0070C0"/>
              </a:solidFill>
            </a:endParaRPr>
          </a:p>
        </p:txBody>
      </p:sp>
      <p:cxnSp>
        <p:nvCxnSpPr>
          <p:cNvPr id="111" name="Straight Connector 110">
            <a:extLst>
              <a:ext uri="{FF2B5EF4-FFF2-40B4-BE49-F238E27FC236}">
                <a16:creationId xmlns:a16="http://schemas.microsoft.com/office/drawing/2014/main" id="{70B2445C-7FD8-4E9C-B335-CB9BAC2A01FA}"/>
              </a:ext>
            </a:extLst>
          </p:cNvPr>
          <p:cNvCxnSpPr/>
          <p:nvPr/>
        </p:nvCxnSpPr>
        <p:spPr>
          <a:xfrm>
            <a:off x="5310545" y="583770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0DCE67E-ECF3-4EF0-BC3A-74EC5E71C0D3}"/>
              </a:ext>
            </a:extLst>
          </p:cNvPr>
          <p:cNvCxnSpPr/>
          <p:nvPr/>
        </p:nvCxnSpPr>
        <p:spPr>
          <a:xfrm>
            <a:off x="5394600" y="574242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EB4137F-FB2F-421E-8AB8-2C9DBF136CBA}"/>
              </a:ext>
            </a:extLst>
          </p:cNvPr>
          <p:cNvCxnSpPr/>
          <p:nvPr/>
        </p:nvCxnSpPr>
        <p:spPr>
          <a:xfrm>
            <a:off x="5649762" y="617691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C6CAAF-D21C-40ED-A3F9-DBE3E117697B}"/>
              </a:ext>
            </a:extLst>
          </p:cNvPr>
          <p:cNvCxnSpPr/>
          <p:nvPr/>
        </p:nvCxnSpPr>
        <p:spPr>
          <a:xfrm>
            <a:off x="5733817" y="608163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D116E6A-A4A8-4C0E-8CBD-0B5C8DFE70A9}"/>
              </a:ext>
            </a:extLst>
          </p:cNvPr>
          <p:cNvCxnSpPr/>
          <p:nvPr/>
        </p:nvCxnSpPr>
        <p:spPr>
          <a:xfrm>
            <a:off x="4297818" y="154099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02B2B75-E3F2-4FC3-A0B2-BA4E2156551F}"/>
              </a:ext>
            </a:extLst>
          </p:cNvPr>
          <p:cNvCxnSpPr/>
          <p:nvPr/>
        </p:nvCxnSpPr>
        <p:spPr>
          <a:xfrm>
            <a:off x="4381873" y="144571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06034C0-CDA0-4935-B9E4-D060ED9CBF25}"/>
              </a:ext>
            </a:extLst>
          </p:cNvPr>
          <p:cNvCxnSpPr/>
          <p:nvPr/>
        </p:nvCxnSpPr>
        <p:spPr>
          <a:xfrm>
            <a:off x="5649754" y="447592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D1D2A7-328C-4832-99C2-9370F43C763D}"/>
              </a:ext>
            </a:extLst>
          </p:cNvPr>
          <p:cNvCxnSpPr/>
          <p:nvPr/>
        </p:nvCxnSpPr>
        <p:spPr>
          <a:xfrm>
            <a:off x="5733809" y="438064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48E9EB0-55C0-45E2-835C-3DDD8B779AEB}"/>
              </a:ext>
            </a:extLst>
          </p:cNvPr>
          <p:cNvCxnSpPr/>
          <p:nvPr/>
        </p:nvCxnSpPr>
        <p:spPr>
          <a:xfrm>
            <a:off x="4976243" y="153115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8754AE-6A88-4F33-BE90-E1AB4DFBE08D}"/>
              </a:ext>
            </a:extLst>
          </p:cNvPr>
          <p:cNvCxnSpPr/>
          <p:nvPr/>
        </p:nvCxnSpPr>
        <p:spPr>
          <a:xfrm>
            <a:off x="5060298" y="143587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3D2B754-1E87-40E8-B016-52CCC3745F49}"/>
              </a:ext>
            </a:extLst>
          </p:cNvPr>
          <p:cNvCxnSpPr/>
          <p:nvPr/>
        </p:nvCxnSpPr>
        <p:spPr>
          <a:xfrm>
            <a:off x="6387174" y="549847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B502E60-FC04-4C7A-9D90-1D026BAC2D06}"/>
              </a:ext>
            </a:extLst>
          </p:cNvPr>
          <p:cNvCxnSpPr/>
          <p:nvPr/>
        </p:nvCxnSpPr>
        <p:spPr>
          <a:xfrm>
            <a:off x="6471229" y="540320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4CBF2C8-C8E3-4652-9014-5A1F9B904881}"/>
              </a:ext>
            </a:extLst>
          </p:cNvPr>
          <p:cNvCxnSpPr/>
          <p:nvPr/>
        </p:nvCxnSpPr>
        <p:spPr>
          <a:xfrm>
            <a:off x="4651779" y="191461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F2B9750-FFC5-4D46-960D-B9CEB62A9962}"/>
              </a:ext>
            </a:extLst>
          </p:cNvPr>
          <p:cNvCxnSpPr/>
          <p:nvPr/>
        </p:nvCxnSpPr>
        <p:spPr>
          <a:xfrm>
            <a:off x="4735834" y="181933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12C586F-84A6-4E40-B099-3F141E9FD522}"/>
              </a:ext>
            </a:extLst>
          </p:cNvPr>
          <p:cNvCxnSpPr/>
          <p:nvPr/>
        </p:nvCxnSpPr>
        <p:spPr>
          <a:xfrm>
            <a:off x="4450217" y="1929360"/>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E371999-0CFF-42AD-9AC1-BB70A60BADD8}"/>
              </a:ext>
            </a:extLst>
          </p:cNvPr>
          <p:cNvCxnSpPr/>
          <p:nvPr/>
        </p:nvCxnSpPr>
        <p:spPr>
          <a:xfrm>
            <a:off x="4534272" y="1834081"/>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26FC515-7E42-416F-8BAE-95C8EC641D6C}"/>
              </a:ext>
            </a:extLst>
          </p:cNvPr>
          <p:cNvCxnSpPr/>
          <p:nvPr/>
        </p:nvCxnSpPr>
        <p:spPr>
          <a:xfrm>
            <a:off x="6392090" y="533624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A6F27C8-78D0-4158-9461-06DE7F10FB4F}"/>
              </a:ext>
            </a:extLst>
          </p:cNvPr>
          <p:cNvCxnSpPr/>
          <p:nvPr/>
        </p:nvCxnSpPr>
        <p:spPr>
          <a:xfrm>
            <a:off x="6476145" y="524096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B08FB8-3801-47E8-B426-B8E951623144}"/>
              </a:ext>
            </a:extLst>
          </p:cNvPr>
          <p:cNvCxnSpPr/>
          <p:nvPr/>
        </p:nvCxnSpPr>
        <p:spPr>
          <a:xfrm>
            <a:off x="7144260" y="5852433"/>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1AEDC33-96A5-46D4-8006-14B9920F9585}"/>
              </a:ext>
            </a:extLst>
          </p:cNvPr>
          <p:cNvCxnSpPr/>
          <p:nvPr/>
        </p:nvCxnSpPr>
        <p:spPr>
          <a:xfrm>
            <a:off x="7228315" y="5757154"/>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62A2AAB-94E7-4862-B370-FC7719CE5FED}"/>
              </a:ext>
            </a:extLst>
          </p:cNvPr>
          <p:cNvCxnSpPr/>
          <p:nvPr/>
        </p:nvCxnSpPr>
        <p:spPr>
          <a:xfrm>
            <a:off x="7139343" y="61818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DC6CBA4-E088-4529-A937-A6731FA5F583}"/>
              </a:ext>
            </a:extLst>
          </p:cNvPr>
          <p:cNvCxnSpPr/>
          <p:nvPr/>
        </p:nvCxnSpPr>
        <p:spPr>
          <a:xfrm>
            <a:off x="7223398" y="60865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82E65CF-D278-43B1-9C11-9C2FF2C6B787}"/>
              </a:ext>
            </a:extLst>
          </p:cNvPr>
          <p:cNvCxnSpPr/>
          <p:nvPr/>
        </p:nvCxnSpPr>
        <p:spPr>
          <a:xfrm>
            <a:off x="5310539" y="229806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05842B3-3E0F-482A-A787-6C99AD7C30AA}"/>
              </a:ext>
            </a:extLst>
          </p:cNvPr>
          <p:cNvCxnSpPr/>
          <p:nvPr/>
        </p:nvCxnSpPr>
        <p:spPr>
          <a:xfrm>
            <a:off x="5394594" y="220278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47B0A5C-2B6A-4611-B17F-D7195DC770F9}"/>
              </a:ext>
            </a:extLst>
          </p:cNvPr>
          <p:cNvCxnSpPr/>
          <p:nvPr/>
        </p:nvCxnSpPr>
        <p:spPr>
          <a:xfrm>
            <a:off x="4302724" y="229315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536EC86-9F71-4A33-B8CB-D93A82BEE79F}"/>
              </a:ext>
            </a:extLst>
          </p:cNvPr>
          <p:cNvCxnSpPr/>
          <p:nvPr/>
        </p:nvCxnSpPr>
        <p:spPr>
          <a:xfrm>
            <a:off x="4386779" y="219787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6F9E77D-8FA9-4A3C-8A49-74EC9F3ABA74}"/>
              </a:ext>
            </a:extLst>
          </p:cNvPr>
          <p:cNvCxnSpPr/>
          <p:nvPr/>
        </p:nvCxnSpPr>
        <p:spPr>
          <a:xfrm>
            <a:off x="4455124" y="268152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1CF8F22-FBEA-41A0-897C-91ACE5869E0C}"/>
              </a:ext>
            </a:extLst>
          </p:cNvPr>
          <p:cNvCxnSpPr/>
          <p:nvPr/>
        </p:nvCxnSpPr>
        <p:spPr>
          <a:xfrm>
            <a:off x="4539179" y="258624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F244826-8355-40BE-8808-3100D7B70F39}"/>
              </a:ext>
            </a:extLst>
          </p:cNvPr>
          <p:cNvCxnSpPr/>
          <p:nvPr/>
        </p:nvCxnSpPr>
        <p:spPr>
          <a:xfrm>
            <a:off x="3653794" y="267660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2B44922-FDF2-417C-95EB-BE322200AF81}"/>
              </a:ext>
            </a:extLst>
          </p:cNvPr>
          <p:cNvCxnSpPr/>
          <p:nvPr/>
        </p:nvCxnSpPr>
        <p:spPr>
          <a:xfrm>
            <a:off x="3737849" y="258133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846702-C8F7-430B-84F0-3A1E0CAD2138}"/>
              </a:ext>
            </a:extLst>
          </p:cNvPr>
          <p:cNvCxnSpPr/>
          <p:nvPr/>
        </p:nvCxnSpPr>
        <p:spPr>
          <a:xfrm>
            <a:off x="7916087" y="550338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B266F0B-9C4F-4F24-9840-D0CF589C8AC5}"/>
              </a:ext>
            </a:extLst>
          </p:cNvPr>
          <p:cNvCxnSpPr/>
          <p:nvPr/>
        </p:nvCxnSpPr>
        <p:spPr>
          <a:xfrm>
            <a:off x="8000142" y="540810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1CE4C75-C917-4BBD-AC28-B9ED9DD6A4FF}"/>
              </a:ext>
            </a:extLst>
          </p:cNvPr>
          <p:cNvCxnSpPr/>
          <p:nvPr/>
        </p:nvCxnSpPr>
        <p:spPr>
          <a:xfrm>
            <a:off x="7921002" y="533132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FF3034F-2789-48B0-99EE-6059FE4112C8}"/>
              </a:ext>
            </a:extLst>
          </p:cNvPr>
          <p:cNvCxnSpPr/>
          <p:nvPr/>
        </p:nvCxnSpPr>
        <p:spPr>
          <a:xfrm>
            <a:off x="8005057" y="523604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969DE96-E299-4DE5-9F28-B3CCEDAFED2D}"/>
              </a:ext>
            </a:extLst>
          </p:cNvPr>
          <p:cNvCxnSpPr/>
          <p:nvPr/>
        </p:nvCxnSpPr>
        <p:spPr>
          <a:xfrm>
            <a:off x="3643972" y="549848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84576DE-CB76-4887-841E-CAEDDBB8C4F5}"/>
              </a:ext>
            </a:extLst>
          </p:cNvPr>
          <p:cNvCxnSpPr/>
          <p:nvPr/>
        </p:nvCxnSpPr>
        <p:spPr>
          <a:xfrm>
            <a:off x="3728027" y="540320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C12D4DB-5B8C-4A11-8A27-51D2EA53E395}"/>
              </a:ext>
            </a:extLst>
          </p:cNvPr>
          <p:cNvCxnSpPr/>
          <p:nvPr/>
        </p:nvCxnSpPr>
        <p:spPr>
          <a:xfrm>
            <a:off x="4307650" y="617199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E6B406E-DA05-40F4-BEF1-09C52C55039D}"/>
              </a:ext>
            </a:extLst>
          </p:cNvPr>
          <p:cNvCxnSpPr/>
          <p:nvPr/>
        </p:nvCxnSpPr>
        <p:spPr>
          <a:xfrm>
            <a:off x="4391705" y="607671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F626C4A-DE66-48C7-931C-C9E8056DF491}"/>
              </a:ext>
            </a:extLst>
          </p:cNvPr>
          <p:cNvCxnSpPr/>
          <p:nvPr/>
        </p:nvCxnSpPr>
        <p:spPr>
          <a:xfrm>
            <a:off x="4479714" y="534116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1C2A6FD-FBDA-456C-8058-D1721B55BDD0}"/>
              </a:ext>
            </a:extLst>
          </p:cNvPr>
          <p:cNvCxnSpPr/>
          <p:nvPr/>
        </p:nvCxnSpPr>
        <p:spPr>
          <a:xfrm>
            <a:off x="4563769" y="524588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BECE579-953E-435B-AACB-48D8CEB84464}"/>
              </a:ext>
            </a:extLst>
          </p:cNvPr>
          <p:cNvCxnSpPr/>
          <p:nvPr/>
        </p:nvCxnSpPr>
        <p:spPr>
          <a:xfrm>
            <a:off x="4342065" y="613758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E729B87-C4E9-41DD-8A0C-526E9E9D0870}"/>
              </a:ext>
            </a:extLst>
          </p:cNvPr>
          <p:cNvCxnSpPr/>
          <p:nvPr/>
        </p:nvCxnSpPr>
        <p:spPr>
          <a:xfrm>
            <a:off x="4426120" y="604230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FBA026-01DE-40D5-8964-FED7B9071AC1}"/>
              </a:ext>
            </a:extLst>
          </p:cNvPr>
          <p:cNvCxnSpPr/>
          <p:nvPr/>
        </p:nvCxnSpPr>
        <p:spPr>
          <a:xfrm>
            <a:off x="4504297" y="531659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9A6D64E-FD1A-4310-9AAB-C8D0885B5FFF}"/>
              </a:ext>
            </a:extLst>
          </p:cNvPr>
          <p:cNvCxnSpPr/>
          <p:nvPr/>
        </p:nvCxnSpPr>
        <p:spPr>
          <a:xfrm>
            <a:off x="4588352" y="522131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2405ECB-2B09-4518-8338-ADC253D4B9B5}"/>
              </a:ext>
            </a:extLst>
          </p:cNvPr>
          <p:cNvCxnSpPr/>
          <p:nvPr/>
        </p:nvCxnSpPr>
        <p:spPr>
          <a:xfrm>
            <a:off x="4646865" y="55083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47E6700-9790-4546-BF46-E92D0B6E7681}"/>
              </a:ext>
            </a:extLst>
          </p:cNvPr>
          <p:cNvCxnSpPr/>
          <p:nvPr/>
        </p:nvCxnSpPr>
        <p:spPr>
          <a:xfrm>
            <a:off x="4730920" y="54130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DA772C0-144D-4B3D-992F-42256B2EC256}"/>
              </a:ext>
            </a:extLst>
          </p:cNvPr>
          <p:cNvCxnSpPr/>
          <p:nvPr/>
        </p:nvCxnSpPr>
        <p:spPr>
          <a:xfrm>
            <a:off x="4986074" y="447101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D0E5838-DB7B-4A98-AB53-1233FD1BF892}"/>
              </a:ext>
            </a:extLst>
          </p:cNvPr>
          <p:cNvCxnSpPr/>
          <p:nvPr/>
        </p:nvCxnSpPr>
        <p:spPr>
          <a:xfrm>
            <a:off x="5070129" y="437573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24757A-6223-4659-B281-7AEA21A324CC}"/>
              </a:ext>
            </a:extLst>
          </p:cNvPr>
          <p:cNvCxnSpPr/>
          <p:nvPr/>
        </p:nvCxnSpPr>
        <p:spPr>
          <a:xfrm>
            <a:off x="737126" y="263522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54B3E4-7CDF-4343-9D1C-C50DC9394B28}"/>
              </a:ext>
            </a:extLst>
          </p:cNvPr>
          <p:cNvCxnSpPr/>
          <p:nvPr/>
        </p:nvCxnSpPr>
        <p:spPr>
          <a:xfrm>
            <a:off x="821181" y="253994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0" name="Title 1">
            <a:extLst>
              <a:ext uri="{FF2B5EF4-FFF2-40B4-BE49-F238E27FC236}">
                <a16:creationId xmlns:a16="http://schemas.microsoft.com/office/drawing/2014/main" id="{237ACD17-9289-43B6-B5CD-8A2881ECEF6C}"/>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If our data are already FIS Alpine points (rounded up),  points normalized to[0,1], all are preference </a:t>
            </a:r>
            <a:r>
              <a:rPr lang="en-US" sz="1800" dirty="0" err="1"/>
              <a:t>cubes.We</a:t>
            </a:r>
            <a:r>
              <a:rPr lang="en-US" sz="1800" dirty="0"/>
              <a:t> can aggregate 8-D. </a:t>
            </a:r>
            <a:r>
              <a:rPr lang="en-US" sz="1800" b="1" dirty="0">
                <a:solidFill>
                  <a:srgbClr val="0070C0"/>
                </a:solidFill>
              </a:rPr>
              <a:t>B</a:t>
            </a:r>
            <a:r>
              <a:rPr lang="en-US" sz="1800" dirty="0"/>
              <a:t> and </a:t>
            </a:r>
            <a:r>
              <a:rPr lang="en-US" sz="1800" b="1" dirty="0">
                <a:solidFill>
                  <a:srgbClr val="FF0000"/>
                </a:solidFill>
              </a:rPr>
              <a:t>R</a:t>
            </a:r>
            <a:r>
              <a:rPr lang="en-US" sz="1800" dirty="0"/>
              <a:t> to </a:t>
            </a:r>
            <a:r>
              <a:rPr lang="en-US" sz="1800" b="1" dirty="0">
                <a:solidFill>
                  <a:srgbClr val="00B050"/>
                </a:solidFill>
              </a:rPr>
              <a:t>G</a:t>
            </a:r>
            <a:r>
              <a:rPr lang="en-US" sz="1800" dirty="0"/>
              <a:t>, </a:t>
            </a:r>
            <a:r>
              <a:rPr lang="en-US" sz="1800" b="1" dirty="0">
                <a:solidFill>
                  <a:srgbClr val="FFC000"/>
                </a:solidFill>
              </a:rPr>
              <a:t>Orange</a:t>
            </a:r>
            <a:r>
              <a:rPr lang="en-US" sz="1800" dirty="0"/>
              <a:t> and </a:t>
            </a:r>
            <a:r>
              <a:rPr lang="en-US" sz="1800" b="1" dirty="0">
                <a:solidFill>
                  <a:srgbClr val="7030A0"/>
                </a:solidFill>
              </a:rPr>
              <a:t>Purple</a:t>
            </a:r>
            <a:r>
              <a:rPr lang="en-US" sz="1800" dirty="0"/>
              <a:t> to </a:t>
            </a:r>
            <a:r>
              <a:rPr lang="en-US" sz="1800" b="1" dirty="0">
                <a:solidFill>
                  <a:srgbClr val="FF66FF"/>
                </a:solidFill>
              </a:rPr>
              <a:t>Lavender</a:t>
            </a:r>
            <a:r>
              <a:rPr lang="en-US" sz="1800" dirty="0"/>
              <a:t>. </a:t>
            </a:r>
            <a:r>
              <a:rPr lang="en-US" sz="1800" b="1" dirty="0">
                <a:solidFill>
                  <a:srgbClr val="00B050"/>
                </a:solidFill>
              </a:rPr>
              <a:t>G</a:t>
            </a:r>
            <a:r>
              <a:rPr lang="en-US" sz="1800" dirty="0"/>
              <a:t> and </a:t>
            </a:r>
            <a:r>
              <a:rPr lang="en-US" sz="1800" b="1" dirty="0">
                <a:solidFill>
                  <a:srgbClr val="FF66FF"/>
                </a:solidFill>
              </a:rPr>
              <a:t>L</a:t>
            </a:r>
            <a:r>
              <a:rPr lang="en-US" sz="1800" dirty="0"/>
              <a:t> to </a:t>
            </a:r>
            <a:r>
              <a:rPr lang="en-US" sz="1800" b="1" dirty="0">
                <a:solidFill>
                  <a:srgbClr val="A87B60"/>
                </a:solidFill>
              </a:rPr>
              <a:t>Brown</a:t>
            </a:r>
            <a:r>
              <a:rPr lang="en-US" sz="1800" dirty="0"/>
              <a:t>   </a:t>
            </a:r>
          </a:p>
        </p:txBody>
      </p:sp>
      <p:cxnSp>
        <p:nvCxnSpPr>
          <p:cNvPr id="181" name="Straight Connector 180">
            <a:extLst>
              <a:ext uri="{FF2B5EF4-FFF2-40B4-BE49-F238E27FC236}">
                <a16:creationId xmlns:a16="http://schemas.microsoft.com/office/drawing/2014/main" id="{C8D38021-12E8-4681-8EDE-34054E4B4C0A}"/>
              </a:ext>
            </a:extLst>
          </p:cNvPr>
          <p:cNvCxnSpPr>
            <a:cxnSpLocks/>
          </p:cNvCxnSpPr>
          <p:nvPr/>
        </p:nvCxnSpPr>
        <p:spPr>
          <a:xfrm>
            <a:off x="3731441" y="4492510"/>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DFD6840-EB9D-4957-B47D-09CCF4A516CF}"/>
              </a:ext>
            </a:extLst>
          </p:cNvPr>
          <p:cNvCxnSpPr>
            <a:cxnSpLocks/>
          </p:cNvCxnSpPr>
          <p:nvPr/>
        </p:nvCxnSpPr>
        <p:spPr>
          <a:xfrm>
            <a:off x="2734908" y="4517094"/>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4A4746-CC32-4E3D-9AD8-FEDF06B72775}"/>
              </a:ext>
            </a:extLst>
          </p:cNvPr>
          <p:cNvCxnSpPr/>
          <p:nvPr/>
        </p:nvCxnSpPr>
        <p:spPr>
          <a:xfrm flipH="1" flipV="1">
            <a:off x="1917631" y="130378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580232D2-7742-4238-862F-1547A5792363}"/>
              </a:ext>
            </a:extLst>
          </p:cNvPr>
          <p:cNvSpPr txBox="1"/>
          <p:nvPr/>
        </p:nvSpPr>
        <p:spPr>
          <a:xfrm>
            <a:off x="4603901" y="5144742"/>
            <a:ext cx="389850" cy="369332"/>
          </a:xfrm>
          <a:prstGeom prst="rect">
            <a:avLst/>
          </a:prstGeom>
          <a:noFill/>
        </p:spPr>
        <p:txBody>
          <a:bodyPr wrap="none" rtlCol="0">
            <a:spAutoFit/>
          </a:bodyPr>
          <a:lstStyle/>
          <a:p>
            <a:r>
              <a:rPr lang="en-US" dirty="0">
                <a:solidFill>
                  <a:srgbClr val="7030A0"/>
                </a:solidFill>
              </a:rPr>
              <a:t>W</a:t>
            </a:r>
          </a:p>
        </p:txBody>
      </p:sp>
      <p:sp>
        <p:nvSpPr>
          <p:cNvPr id="190" name="TextBox 189">
            <a:extLst>
              <a:ext uri="{FF2B5EF4-FFF2-40B4-BE49-F238E27FC236}">
                <a16:creationId xmlns:a16="http://schemas.microsoft.com/office/drawing/2014/main" id="{09438854-6CC5-4C32-88E4-0AB91D3458DD}"/>
              </a:ext>
            </a:extLst>
          </p:cNvPr>
          <p:cNvSpPr txBox="1"/>
          <p:nvPr/>
        </p:nvSpPr>
        <p:spPr>
          <a:xfrm>
            <a:off x="3694099" y="5219883"/>
            <a:ext cx="328936" cy="369332"/>
          </a:xfrm>
          <a:prstGeom prst="rect">
            <a:avLst/>
          </a:prstGeom>
          <a:noFill/>
        </p:spPr>
        <p:txBody>
          <a:bodyPr wrap="none" rtlCol="0">
            <a:spAutoFit/>
          </a:bodyPr>
          <a:lstStyle/>
          <a:p>
            <a:r>
              <a:rPr lang="en-US" dirty="0">
                <a:solidFill>
                  <a:srgbClr val="FFC000"/>
                </a:solidFill>
              </a:rPr>
              <a:t>H</a:t>
            </a:r>
          </a:p>
        </p:txBody>
      </p:sp>
      <p:cxnSp>
        <p:nvCxnSpPr>
          <p:cNvPr id="191" name="Straight Connector 190">
            <a:extLst>
              <a:ext uri="{FF2B5EF4-FFF2-40B4-BE49-F238E27FC236}">
                <a16:creationId xmlns:a16="http://schemas.microsoft.com/office/drawing/2014/main" id="{6EAE4B75-5A0E-4EAD-AA36-5CBFD5895D91}"/>
              </a:ext>
            </a:extLst>
          </p:cNvPr>
          <p:cNvCxnSpPr/>
          <p:nvPr/>
        </p:nvCxnSpPr>
        <p:spPr>
          <a:xfrm flipH="1" flipV="1">
            <a:off x="1226890" y="199308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3BA3CA-BB6F-401F-8F82-7DEA46E5E00B}"/>
              </a:ext>
            </a:extLst>
          </p:cNvPr>
          <p:cNvCxnSpPr>
            <a:cxnSpLocks/>
          </p:cNvCxnSpPr>
          <p:nvPr/>
        </p:nvCxnSpPr>
        <p:spPr>
          <a:xfrm>
            <a:off x="3724450" y="4158348"/>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F6B4B3AA-5AB9-4DAE-80D8-4A8669E49910}"/>
              </a:ext>
            </a:extLst>
          </p:cNvPr>
          <p:cNvSpPr txBox="1"/>
          <p:nvPr/>
        </p:nvSpPr>
        <p:spPr>
          <a:xfrm>
            <a:off x="1188454" y="1584880"/>
            <a:ext cx="300082"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endParaRPr lang="en-US" dirty="0">
              <a:solidFill>
                <a:srgbClr val="FF0000"/>
              </a:solidFill>
            </a:endParaRPr>
          </a:p>
        </p:txBody>
      </p:sp>
      <p:cxnSp>
        <p:nvCxnSpPr>
          <p:cNvPr id="194" name="Straight Connector 193">
            <a:extLst>
              <a:ext uri="{FF2B5EF4-FFF2-40B4-BE49-F238E27FC236}">
                <a16:creationId xmlns:a16="http://schemas.microsoft.com/office/drawing/2014/main" id="{D3917CB5-5E5D-43A1-8A3E-D73D6CCA6D54}"/>
              </a:ext>
            </a:extLst>
          </p:cNvPr>
          <p:cNvCxnSpPr/>
          <p:nvPr/>
        </p:nvCxnSpPr>
        <p:spPr>
          <a:xfrm>
            <a:off x="388506" y="200147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7E6C92-4559-4761-A665-08B1C89ADF44}"/>
              </a:ext>
            </a:extLst>
          </p:cNvPr>
          <p:cNvCxnSpPr/>
          <p:nvPr/>
        </p:nvCxnSpPr>
        <p:spPr>
          <a:xfrm>
            <a:off x="373126" y="250621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6F11D48-FD6E-4641-8F3F-356F489442C7}"/>
              </a:ext>
            </a:extLst>
          </p:cNvPr>
          <p:cNvCxnSpPr/>
          <p:nvPr/>
        </p:nvCxnSpPr>
        <p:spPr>
          <a:xfrm flipH="1">
            <a:off x="1247862" y="1993084"/>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8F768C9-C47F-4225-A91C-59571CD597E7}"/>
              </a:ext>
            </a:extLst>
          </p:cNvPr>
          <p:cNvCxnSpPr/>
          <p:nvPr/>
        </p:nvCxnSpPr>
        <p:spPr>
          <a:xfrm flipH="1">
            <a:off x="1744211" y="2489433"/>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079FE28-F728-4461-B154-18810D0FC2B1}"/>
              </a:ext>
            </a:extLst>
          </p:cNvPr>
          <p:cNvSpPr txBox="1"/>
          <p:nvPr/>
        </p:nvSpPr>
        <p:spPr>
          <a:xfrm>
            <a:off x="2827105" y="1721900"/>
            <a:ext cx="723275" cy="369332"/>
          </a:xfrm>
          <a:prstGeom prst="rect">
            <a:avLst/>
          </a:prstGeom>
          <a:noFill/>
        </p:spPr>
        <p:txBody>
          <a:bodyPr wrap="none" rtlCol="0">
            <a:spAutoFit/>
          </a:bodyPr>
          <a:lstStyle/>
          <a:p>
            <a:r>
              <a:rPr lang="en-US" dirty="0" err="1">
                <a:solidFill>
                  <a:srgbClr val="0070C0"/>
                </a:solidFill>
                <a:latin typeface="Times New Roman" panose="02020603050405020304" pitchFamily="18" charset="0"/>
                <a:cs typeface="Times New Roman" panose="02020603050405020304" pitchFamily="18" charset="0"/>
              </a:rPr>
              <a:t>sw</a:t>
            </a:r>
            <a:r>
              <a:rPr lang="cs-CZ" dirty="0" err="1">
                <a:solidFill>
                  <a:srgbClr val="7030A0"/>
                </a:solidFill>
                <a:latin typeface="Times New Roman" panose="02020603050405020304" pitchFamily="18" charset="0"/>
                <a:cs typeface="Times New Roman" panose="02020603050405020304" pitchFamily="18" charset="0"/>
              </a:rPr>
              <a:t>vw</a:t>
            </a:r>
            <a:endParaRPr lang="en-US" dirty="0">
              <a:solidFill>
                <a:srgbClr val="7030A0"/>
              </a:solidFill>
            </a:endParaRPr>
          </a:p>
        </p:txBody>
      </p:sp>
      <p:sp>
        <p:nvSpPr>
          <p:cNvPr id="201" name="TextBox 200">
            <a:extLst>
              <a:ext uri="{FF2B5EF4-FFF2-40B4-BE49-F238E27FC236}">
                <a16:creationId xmlns:a16="http://schemas.microsoft.com/office/drawing/2014/main" id="{7626B017-CAA9-41FB-A4B7-E3A98A03E300}"/>
              </a:ext>
            </a:extLst>
          </p:cNvPr>
          <p:cNvSpPr txBox="1"/>
          <p:nvPr/>
        </p:nvSpPr>
        <p:spPr>
          <a:xfrm>
            <a:off x="3298287" y="2193082"/>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v</a:t>
            </a:r>
            <a:endParaRPr lang="en-US" dirty="0">
              <a:solidFill>
                <a:srgbClr val="0070C0"/>
              </a:solidFill>
            </a:endParaRPr>
          </a:p>
        </p:txBody>
      </p:sp>
      <p:cxnSp>
        <p:nvCxnSpPr>
          <p:cNvPr id="202" name="Straight Connector 201">
            <a:extLst>
              <a:ext uri="{FF2B5EF4-FFF2-40B4-BE49-F238E27FC236}">
                <a16:creationId xmlns:a16="http://schemas.microsoft.com/office/drawing/2014/main" id="{CCF15DAE-9F2B-4A42-A13B-535410DA8B8D}"/>
              </a:ext>
            </a:extLst>
          </p:cNvPr>
          <p:cNvCxnSpPr/>
          <p:nvPr/>
        </p:nvCxnSpPr>
        <p:spPr>
          <a:xfrm>
            <a:off x="1485145" y="337485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E2E2960-B9F8-4476-A0DB-C41CE1ABA63E}"/>
              </a:ext>
            </a:extLst>
          </p:cNvPr>
          <p:cNvCxnSpPr/>
          <p:nvPr/>
        </p:nvCxnSpPr>
        <p:spPr>
          <a:xfrm>
            <a:off x="1569200" y="327957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FAA99AA-C3B7-4BA3-BACA-4D2A75E3A0C0}"/>
              </a:ext>
            </a:extLst>
          </p:cNvPr>
          <p:cNvCxnSpPr/>
          <p:nvPr/>
        </p:nvCxnSpPr>
        <p:spPr>
          <a:xfrm>
            <a:off x="1981494" y="287291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47161FC-6672-4A19-AC00-D7D075C269C5}"/>
              </a:ext>
            </a:extLst>
          </p:cNvPr>
          <p:cNvCxnSpPr/>
          <p:nvPr/>
        </p:nvCxnSpPr>
        <p:spPr>
          <a:xfrm>
            <a:off x="2065549" y="277763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B691A97-9AA0-41F9-817A-2F872083EBBA}"/>
              </a:ext>
            </a:extLst>
          </p:cNvPr>
          <p:cNvCxnSpPr/>
          <p:nvPr/>
        </p:nvCxnSpPr>
        <p:spPr>
          <a:xfrm>
            <a:off x="2645623" y="316792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1377CB7-6E58-4D5F-B482-9CDCFA2390C8}"/>
              </a:ext>
            </a:extLst>
          </p:cNvPr>
          <p:cNvCxnSpPr/>
          <p:nvPr/>
        </p:nvCxnSpPr>
        <p:spPr>
          <a:xfrm>
            <a:off x="2729678" y="307264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9F24392-01AE-4E23-AA1D-BAC0AB92FCB3}"/>
              </a:ext>
            </a:extLst>
          </p:cNvPr>
          <p:cNvCxnSpPr/>
          <p:nvPr/>
        </p:nvCxnSpPr>
        <p:spPr>
          <a:xfrm>
            <a:off x="382398" y="3374471"/>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064E1E1-6D13-41A0-90E8-8E0401F2AA54}"/>
              </a:ext>
            </a:extLst>
          </p:cNvPr>
          <p:cNvSpPr txBox="1"/>
          <p:nvPr/>
        </p:nvSpPr>
        <p:spPr>
          <a:xfrm>
            <a:off x="1402100" y="3352293"/>
            <a:ext cx="389850" cy="369332"/>
          </a:xfrm>
          <a:prstGeom prst="rect">
            <a:avLst/>
          </a:prstGeom>
          <a:noFill/>
        </p:spPr>
        <p:txBody>
          <a:bodyPr wrap="none" rtlCol="0">
            <a:spAutoFit/>
          </a:bodyPr>
          <a:lstStyle/>
          <a:p>
            <a:r>
              <a:rPr lang="en-US" dirty="0">
                <a:solidFill>
                  <a:srgbClr val="00B050"/>
                </a:solidFill>
              </a:rPr>
              <a:t>W</a:t>
            </a:r>
          </a:p>
        </p:txBody>
      </p:sp>
      <p:sp>
        <p:nvSpPr>
          <p:cNvPr id="212" name="TextBox 211">
            <a:extLst>
              <a:ext uri="{FF2B5EF4-FFF2-40B4-BE49-F238E27FC236}">
                <a16:creationId xmlns:a16="http://schemas.microsoft.com/office/drawing/2014/main" id="{B36A357C-3E3C-49BC-9FB0-B7B11FC191D1}"/>
              </a:ext>
            </a:extLst>
          </p:cNvPr>
          <p:cNvSpPr txBox="1"/>
          <p:nvPr/>
        </p:nvSpPr>
        <p:spPr>
          <a:xfrm>
            <a:off x="2728960" y="2992964"/>
            <a:ext cx="316112" cy="369332"/>
          </a:xfrm>
          <a:prstGeom prst="rect">
            <a:avLst/>
          </a:prstGeom>
          <a:noFill/>
        </p:spPr>
        <p:txBody>
          <a:bodyPr wrap="none" rtlCol="0">
            <a:spAutoFit/>
          </a:bodyPr>
          <a:lstStyle/>
          <a:p>
            <a:r>
              <a:rPr lang="en-US" dirty="0">
                <a:solidFill>
                  <a:srgbClr val="00B050"/>
                </a:solidFill>
              </a:rPr>
              <a:t>V</a:t>
            </a:r>
          </a:p>
        </p:txBody>
      </p:sp>
      <p:sp>
        <p:nvSpPr>
          <p:cNvPr id="213" name="TextBox 212">
            <a:extLst>
              <a:ext uri="{FF2B5EF4-FFF2-40B4-BE49-F238E27FC236}">
                <a16:creationId xmlns:a16="http://schemas.microsoft.com/office/drawing/2014/main" id="{405E6781-AEA0-46C6-9ED4-5D3B1339E3EE}"/>
              </a:ext>
            </a:extLst>
          </p:cNvPr>
          <p:cNvSpPr txBox="1"/>
          <p:nvPr/>
        </p:nvSpPr>
        <p:spPr>
          <a:xfrm>
            <a:off x="1790790" y="2675580"/>
            <a:ext cx="290464" cy="369332"/>
          </a:xfrm>
          <a:prstGeom prst="rect">
            <a:avLst/>
          </a:prstGeom>
          <a:noFill/>
        </p:spPr>
        <p:txBody>
          <a:bodyPr wrap="none" rtlCol="0">
            <a:spAutoFit/>
          </a:bodyPr>
          <a:lstStyle/>
          <a:p>
            <a:r>
              <a:rPr lang="en-US" dirty="0">
                <a:solidFill>
                  <a:srgbClr val="00B050"/>
                </a:solidFill>
              </a:rPr>
              <a:t>S</a:t>
            </a:r>
          </a:p>
        </p:txBody>
      </p:sp>
      <p:sp>
        <p:nvSpPr>
          <p:cNvPr id="214" name="TextBox 213">
            <a:extLst>
              <a:ext uri="{FF2B5EF4-FFF2-40B4-BE49-F238E27FC236}">
                <a16:creationId xmlns:a16="http://schemas.microsoft.com/office/drawing/2014/main" id="{4D2B0063-4161-4130-8E9F-453223AEA02A}"/>
              </a:ext>
            </a:extLst>
          </p:cNvPr>
          <p:cNvSpPr txBox="1"/>
          <p:nvPr/>
        </p:nvSpPr>
        <p:spPr>
          <a:xfrm>
            <a:off x="835842" y="2450475"/>
            <a:ext cx="328936" cy="369332"/>
          </a:xfrm>
          <a:prstGeom prst="rect">
            <a:avLst/>
          </a:prstGeom>
          <a:noFill/>
        </p:spPr>
        <p:txBody>
          <a:bodyPr wrap="none" rtlCol="0">
            <a:spAutoFit/>
          </a:bodyPr>
          <a:lstStyle/>
          <a:p>
            <a:r>
              <a:rPr lang="en-US" dirty="0">
                <a:solidFill>
                  <a:srgbClr val="00B050"/>
                </a:solidFill>
              </a:rPr>
              <a:t>H</a:t>
            </a:r>
          </a:p>
        </p:txBody>
      </p:sp>
      <p:cxnSp>
        <p:nvCxnSpPr>
          <p:cNvPr id="215" name="Straight Connector 214">
            <a:extLst>
              <a:ext uri="{FF2B5EF4-FFF2-40B4-BE49-F238E27FC236}">
                <a16:creationId xmlns:a16="http://schemas.microsoft.com/office/drawing/2014/main" id="{9531666A-7536-47BC-91D9-C329845AF36C}"/>
              </a:ext>
            </a:extLst>
          </p:cNvPr>
          <p:cNvCxnSpPr/>
          <p:nvPr/>
        </p:nvCxnSpPr>
        <p:spPr>
          <a:xfrm>
            <a:off x="8843309" y="553077"/>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EDDA09D-EC0C-43BF-80C7-EEAAF0DB5CBC}"/>
              </a:ext>
            </a:extLst>
          </p:cNvPr>
          <p:cNvCxnSpPr/>
          <p:nvPr/>
        </p:nvCxnSpPr>
        <p:spPr>
          <a:xfrm>
            <a:off x="8927364" y="457798"/>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D88AC538-E7B5-4E14-B574-3EE08956E15A}"/>
              </a:ext>
            </a:extLst>
          </p:cNvPr>
          <p:cNvSpPr txBox="1"/>
          <p:nvPr/>
        </p:nvSpPr>
        <p:spPr>
          <a:xfrm>
            <a:off x="5600345" y="6162203"/>
            <a:ext cx="328936" cy="369332"/>
          </a:xfrm>
          <a:prstGeom prst="rect">
            <a:avLst/>
          </a:prstGeom>
          <a:noFill/>
        </p:spPr>
        <p:txBody>
          <a:bodyPr wrap="none" rtlCol="0">
            <a:spAutoFit/>
          </a:bodyPr>
          <a:lstStyle/>
          <a:p>
            <a:r>
              <a:rPr lang="en-US" dirty="0"/>
              <a:t>H</a:t>
            </a:r>
          </a:p>
        </p:txBody>
      </p:sp>
      <p:sp>
        <p:nvSpPr>
          <p:cNvPr id="218" name="TextBox 217">
            <a:extLst>
              <a:ext uri="{FF2B5EF4-FFF2-40B4-BE49-F238E27FC236}">
                <a16:creationId xmlns:a16="http://schemas.microsoft.com/office/drawing/2014/main" id="{C10D6437-C1D6-4568-A63D-50FCF052BFDD}"/>
              </a:ext>
            </a:extLst>
          </p:cNvPr>
          <p:cNvSpPr txBox="1"/>
          <p:nvPr/>
        </p:nvSpPr>
        <p:spPr>
          <a:xfrm>
            <a:off x="6352508" y="6098284"/>
            <a:ext cx="290464" cy="369332"/>
          </a:xfrm>
          <a:prstGeom prst="rect">
            <a:avLst/>
          </a:prstGeom>
          <a:noFill/>
        </p:spPr>
        <p:txBody>
          <a:bodyPr wrap="none" rtlCol="0">
            <a:spAutoFit/>
          </a:bodyPr>
          <a:lstStyle/>
          <a:p>
            <a:r>
              <a:rPr lang="en-US" dirty="0"/>
              <a:t>S</a:t>
            </a:r>
          </a:p>
        </p:txBody>
      </p:sp>
      <p:sp>
        <p:nvSpPr>
          <p:cNvPr id="219" name="TextBox 218">
            <a:extLst>
              <a:ext uri="{FF2B5EF4-FFF2-40B4-BE49-F238E27FC236}">
                <a16:creationId xmlns:a16="http://schemas.microsoft.com/office/drawing/2014/main" id="{9B51627F-F0B7-4C49-88DF-EAAFF8715640}"/>
              </a:ext>
            </a:extLst>
          </p:cNvPr>
          <p:cNvSpPr txBox="1"/>
          <p:nvPr/>
        </p:nvSpPr>
        <p:spPr>
          <a:xfrm>
            <a:off x="7085008" y="6172031"/>
            <a:ext cx="316112" cy="369332"/>
          </a:xfrm>
          <a:prstGeom prst="rect">
            <a:avLst/>
          </a:prstGeom>
          <a:noFill/>
        </p:spPr>
        <p:txBody>
          <a:bodyPr wrap="none" rtlCol="0">
            <a:spAutoFit/>
          </a:bodyPr>
          <a:lstStyle/>
          <a:p>
            <a:r>
              <a:rPr lang="en-US" dirty="0"/>
              <a:t>V</a:t>
            </a:r>
          </a:p>
        </p:txBody>
      </p:sp>
      <p:sp>
        <p:nvSpPr>
          <p:cNvPr id="220" name="TextBox 219">
            <a:extLst>
              <a:ext uri="{FF2B5EF4-FFF2-40B4-BE49-F238E27FC236}">
                <a16:creationId xmlns:a16="http://schemas.microsoft.com/office/drawing/2014/main" id="{252628CC-C115-4249-B087-E27ED56B0061}"/>
              </a:ext>
            </a:extLst>
          </p:cNvPr>
          <p:cNvSpPr txBox="1"/>
          <p:nvPr/>
        </p:nvSpPr>
        <p:spPr>
          <a:xfrm>
            <a:off x="7955166" y="5056065"/>
            <a:ext cx="389850" cy="369332"/>
          </a:xfrm>
          <a:prstGeom prst="rect">
            <a:avLst/>
          </a:prstGeom>
          <a:noFill/>
        </p:spPr>
        <p:txBody>
          <a:bodyPr wrap="none" rtlCol="0">
            <a:spAutoFit/>
          </a:bodyPr>
          <a:lstStyle/>
          <a:p>
            <a:r>
              <a:rPr lang="en-US" dirty="0">
                <a:solidFill>
                  <a:srgbClr val="0070C0"/>
                </a:solidFill>
              </a:rPr>
              <a:t>W</a:t>
            </a:r>
          </a:p>
        </p:txBody>
      </p:sp>
      <p:sp>
        <p:nvSpPr>
          <p:cNvPr id="221" name="TextBox 220">
            <a:extLst>
              <a:ext uri="{FF2B5EF4-FFF2-40B4-BE49-F238E27FC236}">
                <a16:creationId xmlns:a16="http://schemas.microsoft.com/office/drawing/2014/main" id="{906AFB2E-9DF5-4832-9213-058AFDD5017B}"/>
              </a:ext>
            </a:extLst>
          </p:cNvPr>
          <p:cNvSpPr txBox="1"/>
          <p:nvPr/>
        </p:nvSpPr>
        <p:spPr>
          <a:xfrm>
            <a:off x="7950249" y="5444440"/>
            <a:ext cx="389850" cy="369332"/>
          </a:xfrm>
          <a:prstGeom prst="rect">
            <a:avLst/>
          </a:prstGeom>
          <a:noFill/>
        </p:spPr>
        <p:txBody>
          <a:bodyPr wrap="none" rtlCol="0">
            <a:spAutoFit/>
          </a:bodyPr>
          <a:lstStyle/>
          <a:p>
            <a:r>
              <a:rPr lang="en-US" dirty="0">
                <a:solidFill>
                  <a:srgbClr val="FF0000"/>
                </a:solidFill>
              </a:rPr>
              <a:t>W</a:t>
            </a:r>
          </a:p>
        </p:txBody>
      </p:sp>
      <p:sp>
        <p:nvSpPr>
          <p:cNvPr id="223" name="TextBox 222">
            <a:extLst>
              <a:ext uri="{FF2B5EF4-FFF2-40B4-BE49-F238E27FC236}">
                <a16:creationId xmlns:a16="http://schemas.microsoft.com/office/drawing/2014/main" id="{6CE53BD7-B47D-4814-8C8D-19BA0AD67678}"/>
              </a:ext>
            </a:extLst>
          </p:cNvPr>
          <p:cNvSpPr txBox="1"/>
          <p:nvPr/>
        </p:nvSpPr>
        <p:spPr>
          <a:xfrm>
            <a:off x="7837178" y="6098289"/>
            <a:ext cx="389850" cy="369332"/>
          </a:xfrm>
          <a:prstGeom prst="rect">
            <a:avLst/>
          </a:prstGeom>
          <a:noFill/>
        </p:spPr>
        <p:txBody>
          <a:bodyPr wrap="none" rtlCol="0">
            <a:spAutoFit/>
          </a:bodyPr>
          <a:lstStyle/>
          <a:p>
            <a:r>
              <a:rPr lang="en-US" dirty="0"/>
              <a:t>W</a:t>
            </a:r>
          </a:p>
        </p:txBody>
      </p:sp>
      <p:sp>
        <p:nvSpPr>
          <p:cNvPr id="224" name="TextBox 223">
            <a:extLst>
              <a:ext uri="{FF2B5EF4-FFF2-40B4-BE49-F238E27FC236}">
                <a16:creationId xmlns:a16="http://schemas.microsoft.com/office/drawing/2014/main" id="{0B331917-1F30-4108-81B8-FD3845F50C01}"/>
              </a:ext>
            </a:extLst>
          </p:cNvPr>
          <p:cNvSpPr txBox="1"/>
          <p:nvPr/>
        </p:nvSpPr>
        <p:spPr>
          <a:xfrm>
            <a:off x="5122168" y="2514536"/>
            <a:ext cx="389850" cy="369332"/>
          </a:xfrm>
          <a:prstGeom prst="rect">
            <a:avLst/>
          </a:prstGeom>
          <a:noFill/>
        </p:spPr>
        <p:txBody>
          <a:bodyPr wrap="none" rtlCol="0">
            <a:spAutoFit/>
          </a:bodyPr>
          <a:lstStyle/>
          <a:p>
            <a:r>
              <a:rPr lang="en-US" dirty="0"/>
              <a:t>W</a:t>
            </a:r>
          </a:p>
        </p:txBody>
      </p:sp>
      <p:cxnSp>
        <p:nvCxnSpPr>
          <p:cNvPr id="225" name="Straight Connector 224">
            <a:extLst>
              <a:ext uri="{FF2B5EF4-FFF2-40B4-BE49-F238E27FC236}">
                <a16:creationId xmlns:a16="http://schemas.microsoft.com/office/drawing/2014/main" id="{C9BBB636-4804-4509-B25A-8800FAA4814D}"/>
              </a:ext>
            </a:extLst>
          </p:cNvPr>
          <p:cNvCxnSpPr/>
          <p:nvPr/>
        </p:nvCxnSpPr>
        <p:spPr>
          <a:xfrm>
            <a:off x="1905621" y="115204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C2BFF5D-A057-494F-9B8A-00A749690FA8}"/>
              </a:ext>
            </a:extLst>
          </p:cNvPr>
          <p:cNvCxnSpPr/>
          <p:nvPr/>
        </p:nvCxnSpPr>
        <p:spPr>
          <a:xfrm>
            <a:off x="1946961" y="447706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55F01DF1-7428-4ECF-997D-08E8C4FF192B}"/>
              </a:ext>
            </a:extLst>
          </p:cNvPr>
          <p:cNvCxnSpPr/>
          <p:nvPr/>
        </p:nvCxnSpPr>
        <p:spPr>
          <a:xfrm>
            <a:off x="3646945" y="1501891"/>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0085D59-2ADF-46E2-A4EB-6F38492F9810}"/>
              </a:ext>
            </a:extLst>
          </p:cNvPr>
          <p:cNvCxnSpPr/>
          <p:nvPr/>
        </p:nvCxnSpPr>
        <p:spPr>
          <a:xfrm>
            <a:off x="3731000" y="1406612"/>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EA434DA-2F5D-40BD-BBE9-B7F38059E1F5}"/>
              </a:ext>
            </a:extLst>
          </p:cNvPr>
          <p:cNvCxnSpPr/>
          <p:nvPr/>
        </p:nvCxnSpPr>
        <p:spPr>
          <a:xfrm>
            <a:off x="3976327" y="2686681"/>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F9ABB4E6-2D0B-4903-A4BA-BFE704EA7785}"/>
              </a:ext>
            </a:extLst>
          </p:cNvPr>
          <p:cNvCxnSpPr/>
          <p:nvPr/>
        </p:nvCxnSpPr>
        <p:spPr>
          <a:xfrm>
            <a:off x="4060382" y="2591402"/>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916B856-2912-4F35-9FDC-3D31766E089B}"/>
              </a:ext>
            </a:extLst>
          </p:cNvPr>
          <p:cNvCxnSpPr/>
          <p:nvPr/>
        </p:nvCxnSpPr>
        <p:spPr>
          <a:xfrm>
            <a:off x="4689167" y="1895181"/>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573F598-A184-4ED3-B223-699451E4377D}"/>
              </a:ext>
            </a:extLst>
          </p:cNvPr>
          <p:cNvCxnSpPr/>
          <p:nvPr/>
        </p:nvCxnSpPr>
        <p:spPr>
          <a:xfrm>
            <a:off x="4773222" y="1799902"/>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269D124-E862-4DDF-9E91-32C061177B43}"/>
              </a:ext>
            </a:extLst>
          </p:cNvPr>
          <p:cNvCxnSpPr/>
          <p:nvPr/>
        </p:nvCxnSpPr>
        <p:spPr>
          <a:xfrm>
            <a:off x="4998884" y="2303219"/>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9AAA022-4A33-449F-9F6A-2FB7985EC0EE}"/>
              </a:ext>
            </a:extLst>
          </p:cNvPr>
          <p:cNvCxnSpPr/>
          <p:nvPr/>
        </p:nvCxnSpPr>
        <p:spPr>
          <a:xfrm>
            <a:off x="5082939" y="2207940"/>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4B8CE17-62C5-4D10-8910-029EAA7B49A8}"/>
              </a:ext>
            </a:extLst>
          </p:cNvPr>
          <p:cNvCxnSpPr/>
          <p:nvPr/>
        </p:nvCxnSpPr>
        <p:spPr>
          <a:xfrm>
            <a:off x="5652729" y="5503623"/>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2D2F8CB-0616-415F-A328-49DDC398272E}"/>
              </a:ext>
            </a:extLst>
          </p:cNvPr>
          <p:cNvCxnSpPr/>
          <p:nvPr/>
        </p:nvCxnSpPr>
        <p:spPr>
          <a:xfrm>
            <a:off x="5736784" y="5408344"/>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7DD8A80-ADDF-415C-A5D3-DA04F09B1095}"/>
              </a:ext>
            </a:extLst>
          </p:cNvPr>
          <p:cNvCxnSpPr/>
          <p:nvPr/>
        </p:nvCxnSpPr>
        <p:spPr>
          <a:xfrm>
            <a:off x="7919070" y="6177130"/>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F08FCD7-146C-4811-866D-633431B2D2C8}"/>
              </a:ext>
            </a:extLst>
          </p:cNvPr>
          <p:cNvCxnSpPr/>
          <p:nvPr/>
        </p:nvCxnSpPr>
        <p:spPr>
          <a:xfrm>
            <a:off x="8003125" y="6081851"/>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EEB231B-FEBF-471D-99F4-85380F522F1A}"/>
              </a:ext>
            </a:extLst>
          </p:cNvPr>
          <p:cNvCxnSpPr/>
          <p:nvPr/>
        </p:nvCxnSpPr>
        <p:spPr>
          <a:xfrm>
            <a:off x="6399984" y="4461398"/>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6C05B58-C586-4FFC-A498-426DC26332FC}"/>
              </a:ext>
            </a:extLst>
          </p:cNvPr>
          <p:cNvCxnSpPr/>
          <p:nvPr/>
        </p:nvCxnSpPr>
        <p:spPr>
          <a:xfrm>
            <a:off x="6484039" y="4366119"/>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3B91BE1-0703-4D84-930F-CB0E0BF57475}"/>
              </a:ext>
            </a:extLst>
          </p:cNvPr>
          <p:cNvCxnSpPr/>
          <p:nvPr/>
        </p:nvCxnSpPr>
        <p:spPr>
          <a:xfrm>
            <a:off x="7191482" y="5823167"/>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EA9227F2-A044-40E7-9A63-E9170FF8E953}"/>
              </a:ext>
            </a:extLst>
          </p:cNvPr>
          <p:cNvCxnSpPr/>
          <p:nvPr/>
        </p:nvCxnSpPr>
        <p:spPr>
          <a:xfrm>
            <a:off x="7275537" y="5727888"/>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847DF25-2345-4DCA-B98A-0C2086440E65}"/>
              </a:ext>
            </a:extLst>
          </p:cNvPr>
          <p:cNvCxnSpPr/>
          <p:nvPr/>
        </p:nvCxnSpPr>
        <p:spPr>
          <a:xfrm>
            <a:off x="7874826" y="528730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5D1E26E-5880-4BE9-8E6F-58D8539B7359}"/>
              </a:ext>
            </a:extLst>
          </p:cNvPr>
          <p:cNvCxnSpPr/>
          <p:nvPr/>
        </p:nvCxnSpPr>
        <p:spPr>
          <a:xfrm>
            <a:off x="7958881" y="519202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FFB53C3-A471-4BE4-BB40-FCD10C1E9AD6}"/>
              </a:ext>
            </a:extLst>
          </p:cNvPr>
          <p:cNvCxnSpPr/>
          <p:nvPr/>
        </p:nvCxnSpPr>
        <p:spPr>
          <a:xfrm>
            <a:off x="7137407" y="532664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672BB0C-18F4-478B-A901-ECE0C382FC82}"/>
              </a:ext>
            </a:extLst>
          </p:cNvPr>
          <p:cNvCxnSpPr/>
          <p:nvPr/>
        </p:nvCxnSpPr>
        <p:spPr>
          <a:xfrm>
            <a:off x="7221462" y="523136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00BDE51-40C8-4C85-B925-BF5A090F20E1}"/>
              </a:ext>
            </a:extLst>
          </p:cNvPr>
          <p:cNvCxnSpPr/>
          <p:nvPr/>
        </p:nvCxnSpPr>
        <p:spPr>
          <a:xfrm>
            <a:off x="6404902" y="617713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B2BE9FB7-03F8-4D21-B35D-F1660FBD1333}"/>
              </a:ext>
            </a:extLst>
          </p:cNvPr>
          <p:cNvCxnSpPr/>
          <p:nvPr/>
        </p:nvCxnSpPr>
        <p:spPr>
          <a:xfrm>
            <a:off x="6488957" y="608185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7850BE4-A595-4ADE-8EB2-21C05A0D6A13}"/>
              </a:ext>
            </a:extLst>
          </p:cNvPr>
          <p:cNvCxnSpPr/>
          <p:nvPr/>
        </p:nvCxnSpPr>
        <p:spPr>
          <a:xfrm>
            <a:off x="5672398" y="5837922"/>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33297BD-9B4D-432A-99AE-A3B2FB28D318}"/>
              </a:ext>
            </a:extLst>
          </p:cNvPr>
          <p:cNvCxnSpPr/>
          <p:nvPr/>
        </p:nvCxnSpPr>
        <p:spPr>
          <a:xfrm>
            <a:off x="5756453" y="5742643"/>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BE565CC-568F-4448-AAF4-A2613CF2B1B1}"/>
              </a:ext>
            </a:extLst>
          </p:cNvPr>
          <p:cNvCxnSpPr/>
          <p:nvPr/>
        </p:nvCxnSpPr>
        <p:spPr>
          <a:xfrm>
            <a:off x="4507275" y="2657181"/>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67E660E-5BF4-4EBD-A28F-8350C0821C79}"/>
              </a:ext>
            </a:extLst>
          </p:cNvPr>
          <p:cNvCxnSpPr/>
          <p:nvPr/>
        </p:nvCxnSpPr>
        <p:spPr>
          <a:xfrm>
            <a:off x="4591330" y="2561902"/>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D65C4A2-7E45-4E00-AA33-72DA0DE56E10}"/>
              </a:ext>
            </a:extLst>
          </p:cNvPr>
          <p:cNvCxnSpPr/>
          <p:nvPr/>
        </p:nvCxnSpPr>
        <p:spPr>
          <a:xfrm>
            <a:off x="4482694" y="2298301"/>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D54C575-7FA1-4743-A23F-21F7E98A3ABA}"/>
              </a:ext>
            </a:extLst>
          </p:cNvPr>
          <p:cNvCxnSpPr/>
          <p:nvPr/>
        </p:nvCxnSpPr>
        <p:spPr>
          <a:xfrm>
            <a:off x="4566749" y="2203022"/>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BA99E6E3-8E78-47B6-96DA-316B4BB5F467}"/>
              </a:ext>
            </a:extLst>
          </p:cNvPr>
          <p:cNvCxnSpPr/>
          <p:nvPr/>
        </p:nvCxnSpPr>
        <p:spPr>
          <a:xfrm>
            <a:off x="3976330" y="1929594"/>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C2F770B-F9C5-43F4-AE4D-46CF14938BE3}"/>
              </a:ext>
            </a:extLst>
          </p:cNvPr>
          <p:cNvCxnSpPr/>
          <p:nvPr/>
        </p:nvCxnSpPr>
        <p:spPr>
          <a:xfrm>
            <a:off x="4060385" y="1834315"/>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8426055-27E0-40DE-8EA8-3F1A5AA17533}"/>
              </a:ext>
            </a:extLst>
          </p:cNvPr>
          <p:cNvCxnSpPr/>
          <p:nvPr/>
        </p:nvCxnSpPr>
        <p:spPr>
          <a:xfrm>
            <a:off x="3696111" y="148222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C1248AF-286A-410E-ABB5-12D1FBB8B580}"/>
              </a:ext>
            </a:extLst>
          </p:cNvPr>
          <p:cNvCxnSpPr/>
          <p:nvPr/>
        </p:nvCxnSpPr>
        <p:spPr>
          <a:xfrm>
            <a:off x="3780166" y="138694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8F928F4-05ED-4389-9E8A-6601D2999FB6}"/>
              </a:ext>
            </a:extLst>
          </p:cNvPr>
          <p:cNvCxnSpPr/>
          <p:nvPr/>
        </p:nvCxnSpPr>
        <p:spPr>
          <a:xfrm>
            <a:off x="8917053" y="980779"/>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159399A-D4C8-4D68-B847-9513F2F9CCFC}"/>
              </a:ext>
            </a:extLst>
          </p:cNvPr>
          <p:cNvCxnSpPr/>
          <p:nvPr/>
        </p:nvCxnSpPr>
        <p:spPr>
          <a:xfrm>
            <a:off x="9001108" y="885500"/>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88BB80D-7E77-4C7A-9BCD-282AA306F9D9}"/>
              </a:ext>
            </a:extLst>
          </p:cNvPr>
          <p:cNvCxnSpPr/>
          <p:nvPr/>
        </p:nvCxnSpPr>
        <p:spPr>
          <a:xfrm>
            <a:off x="3671538" y="5479043"/>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01C96F6-BD82-4AA8-8DCF-70BF5EE0F957}"/>
              </a:ext>
            </a:extLst>
          </p:cNvPr>
          <p:cNvCxnSpPr/>
          <p:nvPr/>
        </p:nvCxnSpPr>
        <p:spPr>
          <a:xfrm>
            <a:off x="3755593" y="5383764"/>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F910EF1-D2CE-442B-82D4-16084F9AFCC1}"/>
              </a:ext>
            </a:extLst>
          </p:cNvPr>
          <p:cNvCxnSpPr/>
          <p:nvPr/>
        </p:nvCxnSpPr>
        <p:spPr>
          <a:xfrm>
            <a:off x="4635095" y="4466320"/>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449A463-D095-4DAE-8E80-D6BFF3C33888}"/>
              </a:ext>
            </a:extLst>
          </p:cNvPr>
          <p:cNvCxnSpPr/>
          <p:nvPr/>
        </p:nvCxnSpPr>
        <p:spPr>
          <a:xfrm>
            <a:off x="4719150" y="4371041"/>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EA73FDD-3B69-44A4-8A66-680873B496A5}"/>
              </a:ext>
            </a:extLst>
          </p:cNvPr>
          <p:cNvCxnSpPr/>
          <p:nvPr/>
        </p:nvCxnSpPr>
        <p:spPr>
          <a:xfrm>
            <a:off x="4984141" y="5837918"/>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EC3BB51-513F-4E2F-955D-0F60A1CC73EE}"/>
              </a:ext>
            </a:extLst>
          </p:cNvPr>
          <p:cNvCxnSpPr/>
          <p:nvPr/>
        </p:nvCxnSpPr>
        <p:spPr>
          <a:xfrm>
            <a:off x="5068196" y="5742639"/>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5074963-C6BF-41BD-82CE-DE28E331C3BD}"/>
              </a:ext>
            </a:extLst>
          </p:cNvPr>
          <p:cNvCxnSpPr/>
          <p:nvPr/>
        </p:nvCxnSpPr>
        <p:spPr>
          <a:xfrm>
            <a:off x="3976331" y="6167298"/>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27504B1-E045-4F46-ADEF-D8919299B55D}"/>
              </a:ext>
            </a:extLst>
          </p:cNvPr>
          <p:cNvCxnSpPr/>
          <p:nvPr/>
        </p:nvCxnSpPr>
        <p:spPr>
          <a:xfrm>
            <a:off x="4060386" y="6072019"/>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B5A4C5B-6202-475A-88D9-204893CD1A35}"/>
              </a:ext>
            </a:extLst>
          </p:cNvPr>
          <p:cNvCxnSpPr/>
          <p:nvPr/>
        </p:nvCxnSpPr>
        <p:spPr>
          <a:xfrm>
            <a:off x="3637118" y="5857585"/>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33F389F-74E7-4C48-94AF-F498E3275788}"/>
              </a:ext>
            </a:extLst>
          </p:cNvPr>
          <p:cNvCxnSpPr/>
          <p:nvPr/>
        </p:nvCxnSpPr>
        <p:spPr>
          <a:xfrm>
            <a:off x="3721173" y="5762306"/>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6C35543-1367-4DF0-9381-8BD04B9945BC}"/>
              </a:ext>
            </a:extLst>
          </p:cNvPr>
          <p:cNvCxnSpPr/>
          <p:nvPr/>
        </p:nvCxnSpPr>
        <p:spPr>
          <a:xfrm>
            <a:off x="4005827" y="613780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7DF64CC-AE68-4B96-BC7E-0504DB459996}"/>
              </a:ext>
            </a:extLst>
          </p:cNvPr>
          <p:cNvCxnSpPr/>
          <p:nvPr/>
        </p:nvCxnSpPr>
        <p:spPr>
          <a:xfrm>
            <a:off x="4089882" y="604252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B14D6A97-DE09-4A67-B2BF-3B994B0DF7BA}"/>
              </a:ext>
            </a:extLst>
          </p:cNvPr>
          <p:cNvCxnSpPr/>
          <p:nvPr/>
        </p:nvCxnSpPr>
        <p:spPr>
          <a:xfrm>
            <a:off x="4463035" y="5356140"/>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AF98977-5DBF-4B46-A814-F30C34D17967}"/>
              </a:ext>
            </a:extLst>
          </p:cNvPr>
          <p:cNvCxnSpPr/>
          <p:nvPr/>
        </p:nvCxnSpPr>
        <p:spPr>
          <a:xfrm>
            <a:off x="4547090" y="5260861"/>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855CC21-BA86-4F8A-B7A0-3A7F9F2B42CD}"/>
              </a:ext>
            </a:extLst>
          </p:cNvPr>
          <p:cNvCxnSpPr/>
          <p:nvPr/>
        </p:nvCxnSpPr>
        <p:spPr>
          <a:xfrm>
            <a:off x="4556443" y="5380724"/>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F6A5B04-6698-4B1B-A4DD-4C8945ED1BD5}"/>
              </a:ext>
            </a:extLst>
          </p:cNvPr>
          <p:cNvCxnSpPr/>
          <p:nvPr/>
        </p:nvCxnSpPr>
        <p:spPr>
          <a:xfrm>
            <a:off x="4640498" y="5285445"/>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BB441921-7B12-44BE-8F1E-F2D97FC36A9E}"/>
              </a:ext>
            </a:extLst>
          </p:cNvPr>
          <p:cNvSpPr txBox="1"/>
          <p:nvPr/>
        </p:nvSpPr>
        <p:spPr>
          <a:xfrm>
            <a:off x="4323682" y="5297142"/>
            <a:ext cx="316112" cy="369332"/>
          </a:xfrm>
          <a:prstGeom prst="rect">
            <a:avLst/>
          </a:prstGeom>
          <a:noFill/>
        </p:spPr>
        <p:txBody>
          <a:bodyPr wrap="none" rtlCol="0">
            <a:spAutoFit/>
          </a:bodyPr>
          <a:lstStyle/>
          <a:p>
            <a:r>
              <a:rPr lang="en-US" dirty="0">
                <a:solidFill>
                  <a:srgbClr val="7030A0"/>
                </a:solidFill>
              </a:rPr>
              <a:t>V</a:t>
            </a:r>
          </a:p>
        </p:txBody>
      </p:sp>
      <p:sp>
        <p:nvSpPr>
          <p:cNvPr id="278" name="TextBox 277">
            <a:extLst>
              <a:ext uri="{FF2B5EF4-FFF2-40B4-BE49-F238E27FC236}">
                <a16:creationId xmlns:a16="http://schemas.microsoft.com/office/drawing/2014/main" id="{CDCFFEFB-8091-4F1A-8710-F8AFED789E36}"/>
              </a:ext>
            </a:extLst>
          </p:cNvPr>
          <p:cNvSpPr txBox="1"/>
          <p:nvPr/>
        </p:nvSpPr>
        <p:spPr>
          <a:xfrm>
            <a:off x="4023798" y="6059148"/>
            <a:ext cx="290464" cy="369332"/>
          </a:xfrm>
          <a:prstGeom prst="rect">
            <a:avLst/>
          </a:prstGeom>
          <a:noFill/>
        </p:spPr>
        <p:txBody>
          <a:bodyPr wrap="none" rtlCol="0">
            <a:spAutoFit/>
          </a:bodyPr>
          <a:lstStyle/>
          <a:p>
            <a:r>
              <a:rPr lang="en-US" dirty="0">
                <a:solidFill>
                  <a:srgbClr val="7030A0"/>
                </a:solidFill>
              </a:rPr>
              <a:t>S</a:t>
            </a:r>
          </a:p>
        </p:txBody>
      </p:sp>
      <p:sp>
        <p:nvSpPr>
          <p:cNvPr id="279" name="TextBox 278">
            <a:extLst>
              <a:ext uri="{FF2B5EF4-FFF2-40B4-BE49-F238E27FC236}">
                <a16:creationId xmlns:a16="http://schemas.microsoft.com/office/drawing/2014/main" id="{1008AF29-6908-41F7-9A2F-E134942CC4D4}"/>
              </a:ext>
            </a:extLst>
          </p:cNvPr>
          <p:cNvSpPr txBox="1"/>
          <p:nvPr/>
        </p:nvSpPr>
        <p:spPr>
          <a:xfrm>
            <a:off x="3409287" y="5680610"/>
            <a:ext cx="328936" cy="369332"/>
          </a:xfrm>
          <a:prstGeom prst="rect">
            <a:avLst/>
          </a:prstGeom>
          <a:noFill/>
        </p:spPr>
        <p:txBody>
          <a:bodyPr wrap="none" rtlCol="0">
            <a:spAutoFit/>
          </a:bodyPr>
          <a:lstStyle/>
          <a:p>
            <a:r>
              <a:rPr lang="en-US" dirty="0">
                <a:solidFill>
                  <a:srgbClr val="7030A0"/>
                </a:solidFill>
              </a:rPr>
              <a:t>H</a:t>
            </a:r>
          </a:p>
        </p:txBody>
      </p:sp>
      <p:sp>
        <p:nvSpPr>
          <p:cNvPr id="280" name="TextBox 279">
            <a:extLst>
              <a:ext uri="{FF2B5EF4-FFF2-40B4-BE49-F238E27FC236}">
                <a16:creationId xmlns:a16="http://schemas.microsoft.com/office/drawing/2014/main" id="{559D77AB-964E-4CCF-8D99-8EAC1952EADA}"/>
              </a:ext>
            </a:extLst>
          </p:cNvPr>
          <p:cNvSpPr txBox="1"/>
          <p:nvPr/>
        </p:nvSpPr>
        <p:spPr>
          <a:xfrm>
            <a:off x="4574402" y="4151699"/>
            <a:ext cx="290464" cy="369332"/>
          </a:xfrm>
          <a:prstGeom prst="rect">
            <a:avLst/>
          </a:prstGeom>
          <a:noFill/>
        </p:spPr>
        <p:txBody>
          <a:bodyPr wrap="none" rtlCol="0">
            <a:spAutoFit/>
          </a:bodyPr>
          <a:lstStyle/>
          <a:p>
            <a:r>
              <a:rPr lang="en-US" dirty="0">
                <a:solidFill>
                  <a:srgbClr val="FFC000"/>
                </a:solidFill>
              </a:rPr>
              <a:t>S</a:t>
            </a:r>
          </a:p>
        </p:txBody>
      </p:sp>
      <p:sp>
        <p:nvSpPr>
          <p:cNvPr id="281" name="TextBox 280">
            <a:extLst>
              <a:ext uri="{FF2B5EF4-FFF2-40B4-BE49-F238E27FC236}">
                <a16:creationId xmlns:a16="http://schemas.microsoft.com/office/drawing/2014/main" id="{C6B25765-1E4E-44C6-B1E4-7F4A725A8F9A}"/>
              </a:ext>
            </a:extLst>
          </p:cNvPr>
          <p:cNvSpPr txBox="1"/>
          <p:nvPr/>
        </p:nvSpPr>
        <p:spPr>
          <a:xfrm>
            <a:off x="4815293" y="5660951"/>
            <a:ext cx="316112" cy="369332"/>
          </a:xfrm>
          <a:prstGeom prst="rect">
            <a:avLst/>
          </a:prstGeom>
          <a:noFill/>
        </p:spPr>
        <p:txBody>
          <a:bodyPr wrap="none" rtlCol="0">
            <a:spAutoFit/>
          </a:bodyPr>
          <a:lstStyle/>
          <a:p>
            <a:r>
              <a:rPr lang="en-US" dirty="0">
                <a:solidFill>
                  <a:srgbClr val="FFC000"/>
                </a:solidFill>
              </a:rPr>
              <a:t>V</a:t>
            </a:r>
          </a:p>
        </p:txBody>
      </p:sp>
      <p:sp>
        <p:nvSpPr>
          <p:cNvPr id="282" name="TextBox 281">
            <a:extLst>
              <a:ext uri="{FF2B5EF4-FFF2-40B4-BE49-F238E27FC236}">
                <a16:creationId xmlns:a16="http://schemas.microsoft.com/office/drawing/2014/main" id="{A3628EA6-A555-4DD7-A02B-1246D77ACCEE}"/>
              </a:ext>
            </a:extLst>
          </p:cNvPr>
          <p:cNvSpPr txBox="1"/>
          <p:nvPr/>
        </p:nvSpPr>
        <p:spPr>
          <a:xfrm>
            <a:off x="3807487" y="6078823"/>
            <a:ext cx="389850" cy="369332"/>
          </a:xfrm>
          <a:prstGeom prst="rect">
            <a:avLst/>
          </a:prstGeom>
          <a:noFill/>
        </p:spPr>
        <p:txBody>
          <a:bodyPr wrap="none" rtlCol="0">
            <a:spAutoFit/>
          </a:bodyPr>
          <a:lstStyle/>
          <a:p>
            <a:r>
              <a:rPr lang="en-US" dirty="0">
                <a:solidFill>
                  <a:srgbClr val="FFC000"/>
                </a:solidFill>
              </a:rPr>
              <a:t>W</a:t>
            </a:r>
          </a:p>
        </p:txBody>
      </p:sp>
      <p:cxnSp>
        <p:nvCxnSpPr>
          <p:cNvPr id="283" name="Straight Connector 282">
            <a:extLst>
              <a:ext uri="{FF2B5EF4-FFF2-40B4-BE49-F238E27FC236}">
                <a16:creationId xmlns:a16="http://schemas.microsoft.com/office/drawing/2014/main" id="{1C6966B1-CAFA-409A-880C-85DAA4F320E4}"/>
              </a:ext>
            </a:extLst>
          </p:cNvPr>
          <p:cNvCxnSpPr/>
          <p:nvPr/>
        </p:nvCxnSpPr>
        <p:spPr>
          <a:xfrm flipH="1">
            <a:off x="395747" y="1157749"/>
            <a:ext cx="1676400" cy="1676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AF35308-60E6-41AA-9B92-D7F4ACF21CBB}"/>
              </a:ext>
            </a:extLst>
          </p:cNvPr>
          <p:cNvCxnSpPr/>
          <p:nvPr/>
        </p:nvCxnSpPr>
        <p:spPr>
          <a:xfrm flipH="1" flipV="1">
            <a:off x="2032822" y="1157752"/>
            <a:ext cx="1676399" cy="167639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26B0ECE-58D6-48A9-A3C9-D78D4AE97F82}"/>
              </a:ext>
            </a:extLst>
          </p:cNvPr>
          <p:cNvCxnSpPr/>
          <p:nvPr/>
        </p:nvCxnSpPr>
        <p:spPr>
          <a:xfrm>
            <a:off x="2092353" y="1161176"/>
            <a:ext cx="0" cy="33528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4FE0C7-FBA5-4AC9-B44E-1501104AD561}"/>
              </a:ext>
            </a:extLst>
          </p:cNvPr>
          <p:cNvCxnSpPr/>
          <p:nvPr/>
        </p:nvCxnSpPr>
        <p:spPr>
          <a:xfrm flipH="1">
            <a:off x="5432663" y="1124883"/>
            <a:ext cx="3312733" cy="3333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644A7C64-27FB-45FF-B8BA-792CC5F4AFB4}"/>
              </a:ext>
            </a:extLst>
          </p:cNvPr>
          <p:cNvCxnSpPr>
            <a:cxnSpLocks/>
          </p:cNvCxnSpPr>
          <p:nvPr/>
        </p:nvCxnSpPr>
        <p:spPr>
          <a:xfrm>
            <a:off x="8710485" y="1166561"/>
            <a:ext cx="0" cy="329975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C1DA1448-4951-4637-97C7-BF08B26ACF0B}"/>
              </a:ext>
            </a:extLst>
          </p:cNvPr>
          <p:cNvCxnSpPr/>
          <p:nvPr/>
        </p:nvCxnSpPr>
        <p:spPr>
          <a:xfrm>
            <a:off x="3710654" y="1187002"/>
            <a:ext cx="5029200" cy="0"/>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5CCE6C-B62D-421B-BF85-7CDAF5B21401}"/>
              </a:ext>
            </a:extLst>
          </p:cNvPr>
          <p:cNvCxnSpPr>
            <a:cxnSpLocks/>
          </p:cNvCxnSpPr>
          <p:nvPr/>
        </p:nvCxnSpPr>
        <p:spPr>
          <a:xfrm flipH="1" flipV="1">
            <a:off x="5553138" y="1525679"/>
            <a:ext cx="2981074" cy="2950249"/>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AD10DB0-38FF-42C2-8C2B-56F29F755EB7}"/>
              </a:ext>
            </a:extLst>
          </p:cNvPr>
          <p:cNvCxnSpPr>
            <a:cxnSpLocks/>
          </p:cNvCxnSpPr>
          <p:nvPr/>
        </p:nvCxnSpPr>
        <p:spPr>
          <a:xfrm>
            <a:off x="2400746" y="4510103"/>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FD492C7-2FFB-4026-887F-1D812B695384}"/>
              </a:ext>
            </a:extLst>
          </p:cNvPr>
          <p:cNvCxnSpPr/>
          <p:nvPr/>
        </p:nvCxnSpPr>
        <p:spPr>
          <a:xfrm flipH="1" flipV="1">
            <a:off x="564159" y="266420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2340F7D7-BE92-420A-8A52-C23EDAA2D98C}"/>
              </a:ext>
            </a:extLst>
          </p:cNvPr>
          <p:cNvSpPr txBox="1"/>
          <p:nvPr/>
        </p:nvSpPr>
        <p:spPr>
          <a:xfrm>
            <a:off x="318301" y="2416789"/>
            <a:ext cx="351378" cy="369332"/>
          </a:xfrm>
          <a:prstGeom prst="rect">
            <a:avLst/>
          </a:prstGeom>
          <a:noFill/>
        </p:spPr>
        <p:txBody>
          <a:bodyPr wrap="none" rtlCol="0">
            <a:spAutoFit/>
          </a:bodyPr>
          <a:lstStyle/>
          <a:p>
            <a:r>
              <a:rPr lang="cs-CZ" dirty="0">
                <a:solidFill>
                  <a:srgbClr val="FFC000"/>
                </a:solidFill>
                <a:latin typeface="Times New Roman" panose="02020603050405020304" pitchFamily="18" charset="0"/>
                <a:cs typeface="Times New Roman" panose="02020603050405020304" pitchFamily="18" charset="0"/>
              </a:rPr>
              <a:t>w</a:t>
            </a:r>
            <a:endParaRPr lang="en-US" dirty="0">
              <a:solidFill>
                <a:srgbClr val="FFC000"/>
              </a:solidFill>
            </a:endParaRPr>
          </a:p>
        </p:txBody>
      </p:sp>
      <p:cxnSp>
        <p:nvCxnSpPr>
          <p:cNvPr id="291" name="Straight Connector 290">
            <a:extLst>
              <a:ext uri="{FF2B5EF4-FFF2-40B4-BE49-F238E27FC236}">
                <a16:creationId xmlns:a16="http://schemas.microsoft.com/office/drawing/2014/main" id="{39C2CB6B-1939-4625-BDB1-71AC1B4946F9}"/>
              </a:ext>
            </a:extLst>
          </p:cNvPr>
          <p:cNvCxnSpPr/>
          <p:nvPr/>
        </p:nvCxnSpPr>
        <p:spPr>
          <a:xfrm flipH="1" flipV="1">
            <a:off x="1734471" y="145618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D53EA5D7-47B7-45AF-AC34-40AF4FCF8176}"/>
              </a:ext>
            </a:extLst>
          </p:cNvPr>
          <p:cNvSpPr txBox="1"/>
          <p:nvPr/>
        </p:nvSpPr>
        <p:spPr>
          <a:xfrm>
            <a:off x="1567357" y="1217162"/>
            <a:ext cx="274434" cy="369332"/>
          </a:xfrm>
          <a:prstGeom prst="rect">
            <a:avLst/>
          </a:prstGeom>
          <a:noFill/>
        </p:spPr>
        <p:txBody>
          <a:bodyPr wrap="none" rtlCol="0">
            <a:spAutoFit/>
          </a:bodyPr>
          <a:lstStyle/>
          <a:p>
            <a:r>
              <a:rPr lang="cs-CZ" dirty="0">
                <a:solidFill>
                  <a:srgbClr val="FFC000"/>
                </a:solidFill>
                <a:latin typeface="Times New Roman" panose="02020603050405020304" pitchFamily="18" charset="0"/>
                <a:cs typeface="Times New Roman" panose="02020603050405020304" pitchFamily="18" charset="0"/>
              </a:rPr>
              <a:t>s</a:t>
            </a:r>
            <a:endParaRPr lang="en-US" dirty="0">
              <a:solidFill>
                <a:srgbClr val="FFC000"/>
              </a:solidFill>
            </a:endParaRPr>
          </a:p>
        </p:txBody>
      </p:sp>
      <p:cxnSp>
        <p:nvCxnSpPr>
          <p:cNvPr id="293" name="Straight Connector 292">
            <a:extLst>
              <a:ext uri="{FF2B5EF4-FFF2-40B4-BE49-F238E27FC236}">
                <a16:creationId xmlns:a16="http://schemas.microsoft.com/office/drawing/2014/main" id="{7D6C5972-F7D8-48D6-9B11-56936AA20FE6}"/>
              </a:ext>
            </a:extLst>
          </p:cNvPr>
          <p:cNvCxnSpPr/>
          <p:nvPr/>
        </p:nvCxnSpPr>
        <p:spPr>
          <a:xfrm>
            <a:off x="391302" y="2633444"/>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A75DB617-9D11-4E6B-B634-667BE3DF28A4}"/>
              </a:ext>
            </a:extLst>
          </p:cNvPr>
          <p:cNvSpPr txBox="1"/>
          <p:nvPr/>
        </p:nvSpPr>
        <p:spPr>
          <a:xfrm>
            <a:off x="3333241" y="2379038"/>
            <a:ext cx="389850" cy="369332"/>
          </a:xfrm>
          <a:prstGeom prst="rect">
            <a:avLst/>
          </a:prstGeom>
          <a:noFill/>
        </p:spPr>
        <p:txBody>
          <a:bodyPr wrap="none" rtlCol="0">
            <a:spAutoFit/>
          </a:bodyPr>
          <a:lstStyle/>
          <a:p>
            <a:r>
              <a:rPr lang="cs-CZ" dirty="0" err="1">
                <a:solidFill>
                  <a:srgbClr val="7030A0"/>
                </a:solidFill>
                <a:latin typeface="Times New Roman" panose="02020603050405020304" pitchFamily="18" charset="0"/>
                <a:cs typeface="Times New Roman" panose="02020603050405020304" pitchFamily="18" charset="0"/>
              </a:rPr>
              <a:t>hs</a:t>
            </a:r>
            <a:endParaRPr lang="en-US" dirty="0">
              <a:solidFill>
                <a:srgbClr val="7030A0"/>
              </a:solidFill>
            </a:endParaRPr>
          </a:p>
        </p:txBody>
      </p:sp>
      <p:cxnSp>
        <p:nvCxnSpPr>
          <p:cNvPr id="295" name="Straight Connector 294">
            <a:extLst>
              <a:ext uri="{FF2B5EF4-FFF2-40B4-BE49-F238E27FC236}">
                <a16:creationId xmlns:a16="http://schemas.microsoft.com/office/drawing/2014/main" id="{66612B59-5857-484A-8653-85B71C79BCE3}"/>
              </a:ext>
            </a:extLst>
          </p:cNvPr>
          <p:cNvCxnSpPr/>
          <p:nvPr/>
        </p:nvCxnSpPr>
        <p:spPr>
          <a:xfrm flipH="1">
            <a:off x="1896611" y="2641833"/>
            <a:ext cx="1676400" cy="16764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F1979239-4828-4E3B-8A20-ED69410B7D04}"/>
              </a:ext>
            </a:extLst>
          </p:cNvPr>
          <p:cNvCxnSpPr/>
          <p:nvPr/>
        </p:nvCxnSpPr>
        <p:spPr>
          <a:xfrm>
            <a:off x="1301985" y="3527252"/>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01BA80C-B651-4E89-AF07-74CD9810E300}"/>
              </a:ext>
            </a:extLst>
          </p:cNvPr>
          <p:cNvCxnSpPr/>
          <p:nvPr/>
        </p:nvCxnSpPr>
        <p:spPr>
          <a:xfrm>
            <a:off x="1386040" y="3431973"/>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2C41C434-F261-4F3B-BC7B-8084EE92BCD9}"/>
              </a:ext>
            </a:extLst>
          </p:cNvPr>
          <p:cNvSpPr txBox="1"/>
          <p:nvPr/>
        </p:nvSpPr>
        <p:spPr>
          <a:xfrm>
            <a:off x="1218940" y="3504693"/>
            <a:ext cx="389850" cy="369332"/>
          </a:xfrm>
          <a:prstGeom prst="rect">
            <a:avLst/>
          </a:prstGeom>
          <a:noFill/>
          <a:ln>
            <a:noFill/>
          </a:ln>
        </p:spPr>
        <p:txBody>
          <a:bodyPr wrap="none" rtlCol="0">
            <a:spAutoFit/>
          </a:bodyPr>
          <a:lstStyle/>
          <a:p>
            <a:r>
              <a:rPr lang="en-US" dirty="0">
                <a:solidFill>
                  <a:srgbClr val="FF66FF"/>
                </a:solidFill>
              </a:rPr>
              <a:t>W</a:t>
            </a:r>
          </a:p>
        </p:txBody>
      </p:sp>
      <p:cxnSp>
        <p:nvCxnSpPr>
          <p:cNvPr id="302" name="Straight Connector 301">
            <a:extLst>
              <a:ext uri="{FF2B5EF4-FFF2-40B4-BE49-F238E27FC236}">
                <a16:creationId xmlns:a16="http://schemas.microsoft.com/office/drawing/2014/main" id="{E98DE5F7-3652-4634-B02A-FD42EE40FF9F}"/>
              </a:ext>
            </a:extLst>
          </p:cNvPr>
          <p:cNvCxnSpPr/>
          <p:nvPr/>
        </p:nvCxnSpPr>
        <p:spPr>
          <a:xfrm>
            <a:off x="2024837" y="2891086"/>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33011AF-4B03-4A07-85D1-7A4A2096A6BB}"/>
              </a:ext>
            </a:extLst>
          </p:cNvPr>
          <p:cNvCxnSpPr/>
          <p:nvPr/>
        </p:nvCxnSpPr>
        <p:spPr>
          <a:xfrm>
            <a:off x="2108892" y="2795807"/>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F82F3858-4222-4C55-AA8F-A78A5AA71CA1}"/>
              </a:ext>
            </a:extLst>
          </p:cNvPr>
          <p:cNvSpPr txBox="1"/>
          <p:nvPr/>
        </p:nvSpPr>
        <p:spPr>
          <a:xfrm>
            <a:off x="1941792" y="2868527"/>
            <a:ext cx="316112" cy="369332"/>
          </a:xfrm>
          <a:prstGeom prst="rect">
            <a:avLst/>
          </a:prstGeom>
          <a:noFill/>
          <a:ln>
            <a:noFill/>
          </a:ln>
        </p:spPr>
        <p:txBody>
          <a:bodyPr wrap="none" rtlCol="0">
            <a:spAutoFit/>
          </a:bodyPr>
          <a:lstStyle/>
          <a:p>
            <a:r>
              <a:rPr lang="cs-CZ" dirty="0">
                <a:solidFill>
                  <a:srgbClr val="FF66FF"/>
                </a:solidFill>
              </a:rPr>
              <a:t>V</a:t>
            </a:r>
            <a:endParaRPr lang="en-US" dirty="0">
              <a:solidFill>
                <a:srgbClr val="FF66FF"/>
              </a:solidFill>
            </a:endParaRPr>
          </a:p>
        </p:txBody>
      </p:sp>
      <p:cxnSp>
        <p:nvCxnSpPr>
          <p:cNvPr id="305" name="Straight Connector 304">
            <a:extLst>
              <a:ext uri="{FF2B5EF4-FFF2-40B4-BE49-F238E27FC236}">
                <a16:creationId xmlns:a16="http://schemas.microsoft.com/office/drawing/2014/main" id="{0E370634-39F1-467A-B019-9428155FB53D}"/>
              </a:ext>
            </a:extLst>
          </p:cNvPr>
          <p:cNvCxnSpPr/>
          <p:nvPr/>
        </p:nvCxnSpPr>
        <p:spPr>
          <a:xfrm>
            <a:off x="2126903" y="4008221"/>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7FFCF694-9566-4E2A-8F56-3BCC0A82AF24}"/>
              </a:ext>
            </a:extLst>
          </p:cNvPr>
          <p:cNvCxnSpPr/>
          <p:nvPr/>
        </p:nvCxnSpPr>
        <p:spPr>
          <a:xfrm>
            <a:off x="2210958" y="3912942"/>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6E675E21-CEB2-434D-911D-1AB5C7143170}"/>
              </a:ext>
            </a:extLst>
          </p:cNvPr>
          <p:cNvSpPr txBox="1"/>
          <p:nvPr/>
        </p:nvSpPr>
        <p:spPr>
          <a:xfrm>
            <a:off x="2043858" y="3985662"/>
            <a:ext cx="328936" cy="369332"/>
          </a:xfrm>
          <a:prstGeom prst="rect">
            <a:avLst/>
          </a:prstGeom>
          <a:noFill/>
          <a:ln>
            <a:noFill/>
          </a:ln>
        </p:spPr>
        <p:txBody>
          <a:bodyPr wrap="none" rtlCol="0">
            <a:spAutoFit/>
          </a:bodyPr>
          <a:lstStyle/>
          <a:p>
            <a:r>
              <a:rPr lang="cs-CZ" dirty="0">
                <a:solidFill>
                  <a:srgbClr val="FF66FF"/>
                </a:solidFill>
              </a:rPr>
              <a:t>H</a:t>
            </a:r>
            <a:endParaRPr lang="en-US" dirty="0">
              <a:solidFill>
                <a:srgbClr val="FF66FF"/>
              </a:solidFill>
            </a:endParaRPr>
          </a:p>
        </p:txBody>
      </p:sp>
      <p:cxnSp>
        <p:nvCxnSpPr>
          <p:cNvPr id="308" name="Straight Connector 307">
            <a:extLst>
              <a:ext uri="{FF2B5EF4-FFF2-40B4-BE49-F238E27FC236}">
                <a16:creationId xmlns:a16="http://schemas.microsoft.com/office/drawing/2014/main" id="{D83FA9C8-9C0B-42D8-8445-B7A315BFDADA}"/>
              </a:ext>
            </a:extLst>
          </p:cNvPr>
          <p:cNvCxnSpPr/>
          <p:nvPr/>
        </p:nvCxnSpPr>
        <p:spPr>
          <a:xfrm>
            <a:off x="3160148" y="2969383"/>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01E92C1-D0CB-4E52-A628-59C6A4469F6F}"/>
              </a:ext>
            </a:extLst>
          </p:cNvPr>
          <p:cNvCxnSpPr/>
          <p:nvPr/>
        </p:nvCxnSpPr>
        <p:spPr>
          <a:xfrm>
            <a:off x="3244203" y="2874104"/>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CC95E9AC-6A5D-4E15-BE82-E9D4A29919B1}"/>
              </a:ext>
            </a:extLst>
          </p:cNvPr>
          <p:cNvSpPr txBox="1"/>
          <p:nvPr/>
        </p:nvSpPr>
        <p:spPr>
          <a:xfrm>
            <a:off x="3077103" y="2946824"/>
            <a:ext cx="290464" cy="369332"/>
          </a:xfrm>
          <a:prstGeom prst="rect">
            <a:avLst/>
          </a:prstGeom>
          <a:noFill/>
          <a:ln>
            <a:noFill/>
          </a:ln>
        </p:spPr>
        <p:txBody>
          <a:bodyPr wrap="none" rtlCol="0">
            <a:spAutoFit/>
          </a:bodyPr>
          <a:lstStyle/>
          <a:p>
            <a:r>
              <a:rPr lang="cs-CZ" dirty="0">
                <a:solidFill>
                  <a:srgbClr val="FF66FF"/>
                </a:solidFill>
              </a:rPr>
              <a:t>S</a:t>
            </a:r>
            <a:endParaRPr lang="en-US" dirty="0">
              <a:solidFill>
                <a:srgbClr val="FF66FF"/>
              </a:solidFill>
            </a:endParaRPr>
          </a:p>
        </p:txBody>
      </p:sp>
      <p:sp>
        <p:nvSpPr>
          <p:cNvPr id="14" name="TextBox 13">
            <a:extLst>
              <a:ext uri="{FF2B5EF4-FFF2-40B4-BE49-F238E27FC236}">
                <a16:creationId xmlns:a16="http://schemas.microsoft.com/office/drawing/2014/main" id="{BDF40972-6794-4B1C-A4D9-E108F6E8C41D}"/>
              </a:ext>
            </a:extLst>
          </p:cNvPr>
          <p:cNvSpPr txBox="1"/>
          <p:nvPr/>
        </p:nvSpPr>
        <p:spPr>
          <a:xfrm>
            <a:off x="8675529" y="2520781"/>
            <a:ext cx="306494" cy="369332"/>
          </a:xfrm>
          <a:prstGeom prst="rect">
            <a:avLst/>
          </a:prstGeom>
          <a:noFill/>
        </p:spPr>
        <p:txBody>
          <a:bodyPr wrap="none" rtlCol="0">
            <a:spAutoFit/>
          </a:bodyPr>
          <a:lstStyle/>
          <a:p>
            <a:r>
              <a:rPr lang="cs-CZ" dirty="0">
                <a:solidFill>
                  <a:srgbClr val="00B050"/>
                </a:solidFill>
              </a:rPr>
              <a:t>h</a:t>
            </a:r>
            <a:endParaRPr lang="en-US" dirty="0">
              <a:solidFill>
                <a:srgbClr val="00B050"/>
              </a:solidFill>
            </a:endParaRPr>
          </a:p>
        </p:txBody>
      </p:sp>
      <p:cxnSp>
        <p:nvCxnSpPr>
          <p:cNvPr id="311" name="Straight Connector 310">
            <a:extLst>
              <a:ext uri="{FF2B5EF4-FFF2-40B4-BE49-F238E27FC236}">
                <a16:creationId xmlns:a16="http://schemas.microsoft.com/office/drawing/2014/main" id="{637F7FBC-C050-45E8-B5DB-6ECBD483E99A}"/>
              </a:ext>
            </a:extLst>
          </p:cNvPr>
          <p:cNvCxnSpPr/>
          <p:nvPr/>
        </p:nvCxnSpPr>
        <p:spPr>
          <a:xfrm>
            <a:off x="3777115" y="2887758"/>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5B3CC161-090D-4BBE-864A-A9CC94B07F9A}"/>
              </a:ext>
            </a:extLst>
          </p:cNvPr>
          <p:cNvCxnSpPr/>
          <p:nvPr/>
        </p:nvCxnSpPr>
        <p:spPr>
          <a:xfrm>
            <a:off x="384311" y="2878123"/>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06B2898D-84BF-4AE1-8A1E-45208BDCB41F}"/>
              </a:ext>
            </a:extLst>
          </p:cNvPr>
          <p:cNvSpPr txBox="1"/>
          <p:nvPr/>
        </p:nvSpPr>
        <p:spPr>
          <a:xfrm>
            <a:off x="8685316" y="2706737"/>
            <a:ext cx="274434" cy="369332"/>
          </a:xfrm>
          <a:prstGeom prst="rect">
            <a:avLst/>
          </a:prstGeom>
          <a:noFill/>
        </p:spPr>
        <p:txBody>
          <a:bodyPr wrap="none" rtlCol="0">
            <a:spAutoFit/>
          </a:bodyPr>
          <a:lstStyle/>
          <a:p>
            <a:r>
              <a:rPr lang="cs-CZ" dirty="0">
                <a:solidFill>
                  <a:srgbClr val="00B050"/>
                </a:solidFill>
              </a:rPr>
              <a:t>s</a:t>
            </a:r>
            <a:endParaRPr lang="en-US" dirty="0">
              <a:solidFill>
                <a:srgbClr val="00B050"/>
              </a:solidFill>
            </a:endParaRPr>
          </a:p>
        </p:txBody>
      </p:sp>
      <p:cxnSp>
        <p:nvCxnSpPr>
          <p:cNvPr id="314" name="Straight Connector 313">
            <a:extLst>
              <a:ext uri="{FF2B5EF4-FFF2-40B4-BE49-F238E27FC236}">
                <a16:creationId xmlns:a16="http://schemas.microsoft.com/office/drawing/2014/main" id="{358F5723-DE9E-4106-B66E-1F489B30A6F4}"/>
              </a:ext>
            </a:extLst>
          </p:cNvPr>
          <p:cNvCxnSpPr/>
          <p:nvPr/>
        </p:nvCxnSpPr>
        <p:spPr>
          <a:xfrm>
            <a:off x="368931" y="3173136"/>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0F8402-8EEF-4A00-8E94-72E1C70FA64E}"/>
              </a:ext>
            </a:extLst>
          </p:cNvPr>
          <p:cNvSpPr txBox="1"/>
          <p:nvPr/>
        </p:nvSpPr>
        <p:spPr>
          <a:xfrm>
            <a:off x="8675529" y="1010173"/>
            <a:ext cx="301686" cy="369332"/>
          </a:xfrm>
          <a:prstGeom prst="rect">
            <a:avLst/>
          </a:prstGeom>
          <a:noFill/>
        </p:spPr>
        <p:txBody>
          <a:bodyPr wrap="none" rtlCol="0">
            <a:spAutoFit/>
          </a:bodyPr>
          <a:lstStyle/>
          <a:p>
            <a:r>
              <a:rPr lang="en-US" dirty="0">
                <a:solidFill>
                  <a:srgbClr val="00B050"/>
                </a:solidFill>
              </a:rPr>
              <a:t>0</a:t>
            </a:r>
          </a:p>
        </p:txBody>
      </p:sp>
      <p:sp>
        <p:nvSpPr>
          <p:cNvPr id="315" name="TextBox 314">
            <a:extLst>
              <a:ext uri="{FF2B5EF4-FFF2-40B4-BE49-F238E27FC236}">
                <a16:creationId xmlns:a16="http://schemas.microsoft.com/office/drawing/2014/main" id="{A0646363-5994-430F-83A4-A51B5BA11E47}"/>
              </a:ext>
            </a:extLst>
          </p:cNvPr>
          <p:cNvSpPr txBox="1"/>
          <p:nvPr/>
        </p:nvSpPr>
        <p:spPr>
          <a:xfrm>
            <a:off x="8559481" y="852180"/>
            <a:ext cx="301686" cy="369332"/>
          </a:xfrm>
          <a:prstGeom prst="rect">
            <a:avLst/>
          </a:prstGeom>
          <a:noFill/>
        </p:spPr>
        <p:txBody>
          <a:bodyPr wrap="none" rtlCol="0">
            <a:spAutoFit/>
          </a:bodyPr>
          <a:lstStyle/>
          <a:p>
            <a:r>
              <a:rPr lang="en-US" dirty="0">
                <a:solidFill>
                  <a:srgbClr val="FF66FF"/>
                </a:solidFill>
              </a:rPr>
              <a:t>0</a:t>
            </a:r>
          </a:p>
        </p:txBody>
      </p:sp>
      <p:cxnSp>
        <p:nvCxnSpPr>
          <p:cNvPr id="316" name="Straight Connector 315">
            <a:extLst>
              <a:ext uri="{FF2B5EF4-FFF2-40B4-BE49-F238E27FC236}">
                <a16:creationId xmlns:a16="http://schemas.microsoft.com/office/drawing/2014/main" id="{7DDA49F6-B694-47BF-B907-8B448A4A78B9}"/>
              </a:ext>
            </a:extLst>
          </p:cNvPr>
          <p:cNvCxnSpPr/>
          <p:nvPr/>
        </p:nvCxnSpPr>
        <p:spPr>
          <a:xfrm>
            <a:off x="3728179" y="3174382"/>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E85EC07-F7A5-4B78-A97F-C4D9C0813C9E}"/>
              </a:ext>
            </a:extLst>
          </p:cNvPr>
          <p:cNvCxnSpPr/>
          <p:nvPr/>
        </p:nvCxnSpPr>
        <p:spPr>
          <a:xfrm>
            <a:off x="3712799" y="3368727"/>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4B326B21-53BD-43C6-A7AC-D2DED20AD810}"/>
              </a:ext>
            </a:extLst>
          </p:cNvPr>
          <p:cNvSpPr txBox="1"/>
          <p:nvPr/>
        </p:nvSpPr>
        <p:spPr>
          <a:xfrm>
            <a:off x="8678325" y="2984972"/>
            <a:ext cx="288862" cy="369332"/>
          </a:xfrm>
          <a:prstGeom prst="rect">
            <a:avLst/>
          </a:prstGeom>
          <a:noFill/>
        </p:spPr>
        <p:txBody>
          <a:bodyPr wrap="none" rtlCol="0">
            <a:spAutoFit/>
          </a:bodyPr>
          <a:lstStyle/>
          <a:p>
            <a:r>
              <a:rPr lang="en-US" dirty="0">
                <a:solidFill>
                  <a:srgbClr val="00B050"/>
                </a:solidFill>
              </a:rPr>
              <a:t>v</a:t>
            </a:r>
          </a:p>
        </p:txBody>
      </p:sp>
      <p:sp>
        <p:nvSpPr>
          <p:cNvPr id="319" name="TextBox 318">
            <a:extLst>
              <a:ext uri="{FF2B5EF4-FFF2-40B4-BE49-F238E27FC236}">
                <a16:creationId xmlns:a16="http://schemas.microsoft.com/office/drawing/2014/main" id="{8B53E54B-439E-4CF5-AF17-EE8517F2DCD2}"/>
              </a:ext>
            </a:extLst>
          </p:cNvPr>
          <p:cNvSpPr txBox="1"/>
          <p:nvPr/>
        </p:nvSpPr>
        <p:spPr>
          <a:xfrm>
            <a:off x="8662945" y="3179317"/>
            <a:ext cx="349776" cy="369332"/>
          </a:xfrm>
          <a:prstGeom prst="rect">
            <a:avLst/>
          </a:prstGeom>
          <a:noFill/>
        </p:spPr>
        <p:txBody>
          <a:bodyPr wrap="none" rtlCol="0">
            <a:spAutoFit/>
          </a:bodyPr>
          <a:lstStyle/>
          <a:p>
            <a:r>
              <a:rPr lang="en-US" dirty="0">
                <a:solidFill>
                  <a:srgbClr val="00B050"/>
                </a:solidFill>
              </a:rPr>
              <a:t>w</a:t>
            </a:r>
          </a:p>
        </p:txBody>
      </p:sp>
      <p:cxnSp>
        <p:nvCxnSpPr>
          <p:cNvPr id="321" name="Straight Connector 320">
            <a:extLst>
              <a:ext uri="{FF2B5EF4-FFF2-40B4-BE49-F238E27FC236}">
                <a16:creationId xmlns:a16="http://schemas.microsoft.com/office/drawing/2014/main" id="{3164D62B-7B10-4BA6-8F1C-C647040297E9}"/>
              </a:ext>
            </a:extLst>
          </p:cNvPr>
          <p:cNvCxnSpPr>
            <a:cxnSpLocks/>
          </p:cNvCxnSpPr>
          <p:nvPr/>
        </p:nvCxnSpPr>
        <p:spPr>
          <a:xfrm flipH="1" flipV="1">
            <a:off x="7013252" y="1139043"/>
            <a:ext cx="1733481" cy="1720604"/>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D356D72A-9047-4BBA-A1BE-341B8C84C4EB}"/>
              </a:ext>
            </a:extLst>
          </p:cNvPr>
          <p:cNvSpPr txBox="1"/>
          <p:nvPr/>
        </p:nvSpPr>
        <p:spPr>
          <a:xfrm>
            <a:off x="6934831" y="879512"/>
            <a:ext cx="288862" cy="369332"/>
          </a:xfrm>
          <a:prstGeom prst="rect">
            <a:avLst/>
          </a:prstGeom>
          <a:noFill/>
        </p:spPr>
        <p:txBody>
          <a:bodyPr wrap="none" rtlCol="0">
            <a:spAutoFit/>
          </a:bodyPr>
          <a:lstStyle/>
          <a:p>
            <a:r>
              <a:rPr lang="en-US" dirty="0">
                <a:solidFill>
                  <a:srgbClr val="FF66FF"/>
                </a:solidFill>
              </a:rPr>
              <a:t>v</a:t>
            </a:r>
          </a:p>
        </p:txBody>
      </p:sp>
      <p:cxnSp>
        <p:nvCxnSpPr>
          <p:cNvPr id="323" name="Straight Connector 322">
            <a:extLst>
              <a:ext uri="{FF2B5EF4-FFF2-40B4-BE49-F238E27FC236}">
                <a16:creationId xmlns:a16="http://schemas.microsoft.com/office/drawing/2014/main" id="{16EFC9C6-FF3F-4436-A8FA-8CB275FE1594}"/>
              </a:ext>
            </a:extLst>
          </p:cNvPr>
          <p:cNvCxnSpPr/>
          <p:nvPr/>
        </p:nvCxnSpPr>
        <p:spPr>
          <a:xfrm>
            <a:off x="3728179" y="2964657"/>
            <a:ext cx="5029200" cy="0"/>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3E744CD-FCD6-4F91-99F0-3FB3F80B1E26}"/>
              </a:ext>
            </a:extLst>
          </p:cNvPr>
          <p:cNvCxnSpPr/>
          <p:nvPr/>
        </p:nvCxnSpPr>
        <p:spPr>
          <a:xfrm>
            <a:off x="360542" y="2963411"/>
            <a:ext cx="3352799" cy="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73112F9-1B42-405C-945E-97B0D2CF3B93}"/>
              </a:ext>
            </a:extLst>
          </p:cNvPr>
          <p:cNvCxnSpPr/>
          <p:nvPr/>
        </p:nvCxnSpPr>
        <p:spPr>
          <a:xfrm>
            <a:off x="370329" y="3526872"/>
            <a:ext cx="3352799" cy="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8D3A703-0F79-47B2-82A8-5DAFEC0B985E}"/>
              </a:ext>
            </a:extLst>
          </p:cNvPr>
          <p:cNvCxnSpPr/>
          <p:nvPr/>
        </p:nvCxnSpPr>
        <p:spPr>
          <a:xfrm>
            <a:off x="371727" y="4006443"/>
            <a:ext cx="3352799" cy="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0E35636-76A1-4B82-897C-422F8D276F96}"/>
              </a:ext>
            </a:extLst>
          </p:cNvPr>
          <p:cNvCxnSpPr/>
          <p:nvPr/>
        </p:nvCxnSpPr>
        <p:spPr>
          <a:xfrm>
            <a:off x="3721188" y="3519729"/>
            <a:ext cx="5029200" cy="0"/>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6089F080-62FB-4A2A-8880-5D5DC9B3F2A5}"/>
              </a:ext>
            </a:extLst>
          </p:cNvPr>
          <p:cNvCxnSpPr/>
          <p:nvPr/>
        </p:nvCxnSpPr>
        <p:spPr>
          <a:xfrm>
            <a:off x="3705808" y="3990911"/>
            <a:ext cx="5029200" cy="0"/>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1842BE4-B446-4BD6-B374-DF93D7084668}"/>
              </a:ext>
            </a:extLst>
          </p:cNvPr>
          <p:cNvCxnSpPr>
            <a:cxnSpLocks/>
          </p:cNvCxnSpPr>
          <p:nvPr/>
        </p:nvCxnSpPr>
        <p:spPr>
          <a:xfrm flipH="1" flipV="1">
            <a:off x="5850810" y="1123068"/>
            <a:ext cx="2921090" cy="2885872"/>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731590E-D072-4D4D-984B-9AF08E7D52A1}"/>
              </a:ext>
            </a:extLst>
          </p:cNvPr>
          <p:cNvCxnSpPr>
            <a:cxnSpLocks/>
          </p:cNvCxnSpPr>
          <p:nvPr/>
        </p:nvCxnSpPr>
        <p:spPr>
          <a:xfrm flipH="1" flipV="1">
            <a:off x="6224361" y="1012387"/>
            <a:ext cx="2533557" cy="2529565"/>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E337B6DD-3964-4717-B9BD-7AD6D4D60EDC}"/>
              </a:ext>
            </a:extLst>
          </p:cNvPr>
          <p:cNvSpPr txBox="1"/>
          <p:nvPr/>
        </p:nvSpPr>
        <p:spPr>
          <a:xfrm>
            <a:off x="6684559" y="880910"/>
            <a:ext cx="274434" cy="369332"/>
          </a:xfrm>
          <a:prstGeom prst="rect">
            <a:avLst/>
          </a:prstGeom>
          <a:noFill/>
        </p:spPr>
        <p:txBody>
          <a:bodyPr wrap="none" rtlCol="0">
            <a:spAutoFit/>
          </a:bodyPr>
          <a:lstStyle/>
          <a:p>
            <a:r>
              <a:rPr lang="en-US" dirty="0">
                <a:solidFill>
                  <a:srgbClr val="FF66FF"/>
                </a:solidFill>
              </a:rPr>
              <a:t>s</a:t>
            </a:r>
          </a:p>
        </p:txBody>
      </p:sp>
      <p:sp>
        <p:nvSpPr>
          <p:cNvPr id="336" name="TextBox 335">
            <a:extLst>
              <a:ext uri="{FF2B5EF4-FFF2-40B4-BE49-F238E27FC236}">
                <a16:creationId xmlns:a16="http://schemas.microsoft.com/office/drawing/2014/main" id="{FA6FE813-16F1-437F-A0E9-8DD6F6BD9870}"/>
              </a:ext>
            </a:extLst>
          </p:cNvPr>
          <p:cNvSpPr txBox="1"/>
          <p:nvPr/>
        </p:nvSpPr>
        <p:spPr>
          <a:xfrm>
            <a:off x="6216173" y="873919"/>
            <a:ext cx="349776" cy="369332"/>
          </a:xfrm>
          <a:prstGeom prst="rect">
            <a:avLst/>
          </a:prstGeom>
          <a:noFill/>
        </p:spPr>
        <p:txBody>
          <a:bodyPr wrap="none" rtlCol="0">
            <a:spAutoFit/>
          </a:bodyPr>
          <a:lstStyle/>
          <a:p>
            <a:r>
              <a:rPr lang="en-US" dirty="0">
                <a:solidFill>
                  <a:srgbClr val="FF66FF"/>
                </a:solidFill>
              </a:rPr>
              <a:t>w</a:t>
            </a:r>
          </a:p>
        </p:txBody>
      </p:sp>
      <p:sp>
        <p:nvSpPr>
          <p:cNvPr id="337" name="TextBox 336">
            <a:extLst>
              <a:ext uri="{FF2B5EF4-FFF2-40B4-BE49-F238E27FC236}">
                <a16:creationId xmlns:a16="http://schemas.microsoft.com/office/drawing/2014/main" id="{1F1E7CC9-6AB4-4191-86C2-17BBDA5E4F08}"/>
              </a:ext>
            </a:extLst>
          </p:cNvPr>
          <p:cNvSpPr txBox="1"/>
          <p:nvPr/>
        </p:nvSpPr>
        <p:spPr>
          <a:xfrm>
            <a:off x="5772954" y="858539"/>
            <a:ext cx="306494" cy="369332"/>
          </a:xfrm>
          <a:prstGeom prst="rect">
            <a:avLst/>
          </a:prstGeom>
          <a:noFill/>
        </p:spPr>
        <p:txBody>
          <a:bodyPr wrap="none" rtlCol="0">
            <a:spAutoFit/>
          </a:bodyPr>
          <a:lstStyle/>
          <a:p>
            <a:r>
              <a:rPr lang="en-US" dirty="0">
                <a:solidFill>
                  <a:srgbClr val="FF66FF"/>
                </a:solidFill>
              </a:rPr>
              <a:t>h</a:t>
            </a:r>
          </a:p>
        </p:txBody>
      </p:sp>
      <p:cxnSp>
        <p:nvCxnSpPr>
          <p:cNvPr id="339" name="Straight Connector 338">
            <a:extLst>
              <a:ext uri="{FF2B5EF4-FFF2-40B4-BE49-F238E27FC236}">
                <a16:creationId xmlns:a16="http://schemas.microsoft.com/office/drawing/2014/main" id="{6F23EEF5-F0A8-496D-9278-BFAE2CFB616C}"/>
              </a:ext>
            </a:extLst>
          </p:cNvPr>
          <p:cNvCxnSpPr>
            <a:cxnSpLocks/>
          </p:cNvCxnSpPr>
          <p:nvPr/>
        </p:nvCxnSpPr>
        <p:spPr>
          <a:xfrm flipH="1" flipV="1">
            <a:off x="6208981" y="451722"/>
            <a:ext cx="2533557" cy="2529565"/>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D83B2E95-6F1F-4C84-A078-24F39C43F96E}"/>
              </a:ext>
            </a:extLst>
          </p:cNvPr>
          <p:cNvCxnSpPr/>
          <p:nvPr/>
        </p:nvCxnSpPr>
        <p:spPr>
          <a:xfrm>
            <a:off x="5831299" y="2651588"/>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26666674-DEF5-43F3-918A-AB855EF17002}"/>
              </a:ext>
            </a:extLst>
          </p:cNvPr>
          <p:cNvCxnSpPr/>
          <p:nvPr/>
        </p:nvCxnSpPr>
        <p:spPr>
          <a:xfrm>
            <a:off x="5915354" y="2556309"/>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DF01E02-0E8B-4B62-8397-A3749D9F4084}"/>
              </a:ext>
            </a:extLst>
          </p:cNvPr>
          <p:cNvCxnSpPr/>
          <p:nvPr/>
        </p:nvCxnSpPr>
        <p:spPr>
          <a:xfrm>
            <a:off x="6252147" y="3366051"/>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C9AFA92-50FA-46CF-B6CE-686694E3902C}"/>
              </a:ext>
            </a:extLst>
          </p:cNvPr>
          <p:cNvCxnSpPr/>
          <p:nvPr/>
        </p:nvCxnSpPr>
        <p:spPr>
          <a:xfrm>
            <a:off x="6336202" y="3270772"/>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E67D34D-CCA2-4C23-8E0E-ADBCF605E2BB}"/>
              </a:ext>
            </a:extLst>
          </p:cNvPr>
          <p:cNvCxnSpPr/>
          <p:nvPr/>
        </p:nvCxnSpPr>
        <p:spPr>
          <a:xfrm>
            <a:off x="6840775" y="2897665"/>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14A1381B-B809-485F-89AB-15423DFC7C19}"/>
              </a:ext>
            </a:extLst>
          </p:cNvPr>
          <p:cNvCxnSpPr/>
          <p:nvPr/>
        </p:nvCxnSpPr>
        <p:spPr>
          <a:xfrm>
            <a:off x="6924830" y="2802386"/>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5396C9F-94D0-43FC-9A38-58B60F372D85}"/>
              </a:ext>
            </a:extLst>
          </p:cNvPr>
          <p:cNvCxnSpPr/>
          <p:nvPr/>
        </p:nvCxnSpPr>
        <p:spPr>
          <a:xfrm>
            <a:off x="6983388" y="3174502"/>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208A148-8CD1-4180-B6C7-0EDB1009FBD1}"/>
              </a:ext>
            </a:extLst>
          </p:cNvPr>
          <p:cNvCxnSpPr/>
          <p:nvPr/>
        </p:nvCxnSpPr>
        <p:spPr>
          <a:xfrm>
            <a:off x="7067443" y="3079223"/>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DD20E179-F634-4070-B99E-E0E524ACBCC6}"/>
              </a:ext>
            </a:extLst>
          </p:cNvPr>
          <p:cNvCxnSpPr>
            <a:cxnSpLocks/>
          </p:cNvCxnSpPr>
          <p:nvPr/>
        </p:nvCxnSpPr>
        <p:spPr>
          <a:xfrm flipH="1" flipV="1">
            <a:off x="5377899" y="1508806"/>
            <a:ext cx="3006709" cy="2960131"/>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65253318-4A5F-48CD-B923-CB32E60E4453}"/>
              </a:ext>
            </a:extLst>
          </p:cNvPr>
          <p:cNvCxnSpPr>
            <a:cxnSpLocks/>
          </p:cNvCxnSpPr>
          <p:nvPr/>
        </p:nvCxnSpPr>
        <p:spPr>
          <a:xfrm flipH="1" flipV="1">
            <a:off x="5402033" y="2115819"/>
            <a:ext cx="2379965" cy="2362905"/>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1F069A1-405E-4A59-BBA0-87E2BD477990}"/>
              </a:ext>
            </a:extLst>
          </p:cNvPr>
          <p:cNvCxnSpPr>
            <a:cxnSpLocks/>
          </p:cNvCxnSpPr>
          <p:nvPr/>
        </p:nvCxnSpPr>
        <p:spPr>
          <a:xfrm flipH="1" flipV="1">
            <a:off x="5434312" y="2429647"/>
            <a:ext cx="2055469" cy="2050475"/>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681EC1-02EC-49EE-B288-FF000AA5895F}"/>
              </a:ext>
            </a:extLst>
          </p:cNvPr>
          <p:cNvSpPr txBox="1"/>
          <p:nvPr/>
        </p:nvSpPr>
        <p:spPr>
          <a:xfrm>
            <a:off x="6022924" y="3272164"/>
            <a:ext cx="394660" cy="369332"/>
          </a:xfrm>
          <a:prstGeom prst="rect">
            <a:avLst/>
          </a:prstGeom>
          <a:noFill/>
        </p:spPr>
        <p:txBody>
          <a:bodyPr wrap="none" rtlCol="0">
            <a:spAutoFit/>
          </a:bodyPr>
          <a:lstStyle/>
          <a:p>
            <a:r>
              <a:rPr lang="en-US" b="1" dirty="0">
                <a:solidFill>
                  <a:srgbClr val="A87B60"/>
                </a:solidFill>
              </a:rPr>
              <a:t>W</a:t>
            </a:r>
          </a:p>
        </p:txBody>
      </p:sp>
      <p:sp>
        <p:nvSpPr>
          <p:cNvPr id="351" name="TextBox 350">
            <a:extLst>
              <a:ext uri="{FF2B5EF4-FFF2-40B4-BE49-F238E27FC236}">
                <a16:creationId xmlns:a16="http://schemas.microsoft.com/office/drawing/2014/main" id="{B6600057-CE2F-4682-BDB2-C21F7D1AEA59}"/>
              </a:ext>
            </a:extLst>
          </p:cNvPr>
          <p:cNvSpPr txBox="1"/>
          <p:nvPr/>
        </p:nvSpPr>
        <p:spPr>
          <a:xfrm>
            <a:off x="5848719" y="2358341"/>
            <a:ext cx="328936" cy="369332"/>
          </a:xfrm>
          <a:prstGeom prst="rect">
            <a:avLst/>
          </a:prstGeom>
          <a:noFill/>
        </p:spPr>
        <p:txBody>
          <a:bodyPr wrap="none" rtlCol="0">
            <a:spAutoFit/>
          </a:bodyPr>
          <a:lstStyle/>
          <a:p>
            <a:r>
              <a:rPr lang="en-US" b="1" dirty="0">
                <a:solidFill>
                  <a:srgbClr val="A87B60"/>
                </a:solidFill>
              </a:rPr>
              <a:t>H</a:t>
            </a:r>
          </a:p>
        </p:txBody>
      </p:sp>
      <p:sp>
        <p:nvSpPr>
          <p:cNvPr id="352" name="TextBox 351">
            <a:extLst>
              <a:ext uri="{FF2B5EF4-FFF2-40B4-BE49-F238E27FC236}">
                <a16:creationId xmlns:a16="http://schemas.microsoft.com/office/drawing/2014/main" id="{53936547-5C2A-4DDD-B9EA-CCE5F1F198F6}"/>
              </a:ext>
            </a:extLst>
          </p:cNvPr>
          <p:cNvSpPr txBox="1"/>
          <p:nvPr/>
        </p:nvSpPr>
        <p:spPr>
          <a:xfrm>
            <a:off x="6814826" y="3072684"/>
            <a:ext cx="328936" cy="369332"/>
          </a:xfrm>
          <a:prstGeom prst="rect">
            <a:avLst/>
          </a:prstGeom>
          <a:noFill/>
        </p:spPr>
        <p:txBody>
          <a:bodyPr wrap="none" rtlCol="0">
            <a:spAutoFit/>
          </a:bodyPr>
          <a:lstStyle/>
          <a:p>
            <a:r>
              <a:rPr lang="en-US" b="1" dirty="0">
                <a:solidFill>
                  <a:srgbClr val="A87B60"/>
                </a:solidFill>
              </a:rPr>
              <a:t>V</a:t>
            </a:r>
          </a:p>
        </p:txBody>
      </p:sp>
      <p:sp>
        <p:nvSpPr>
          <p:cNvPr id="353" name="TextBox 352">
            <a:extLst>
              <a:ext uri="{FF2B5EF4-FFF2-40B4-BE49-F238E27FC236}">
                <a16:creationId xmlns:a16="http://schemas.microsoft.com/office/drawing/2014/main" id="{B5F61BD9-D2D9-48CC-95DC-4F7C1950BDF7}"/>
              </a:ext>
            </a:extLst>
          </p:cNvPr>
          <p:cNvSpPr txBox="1"/>
          <p:nvPr/>
        </p:nvSpPr>
        <p:spPr>
          <a:xfrm>
            <a:off x="6841629" y="2562769"/>
            <a:ext cx="293670" cy="369332"/>
          </a:xfrm>
          <a:prstGeom prst="rect">
            <a:avLst/>
          </a:prstGeom>
          <a:noFill/>
        </p:spPr>
        <p:txBody>
          <a:bodyPr wrap="none" rtlCol="0">
            <a:spAutoFit/>
          </a:bodyPr>
          <a:lstStyle/>
          <a:p>
            <a:r>
              <a:rPr lang="en-US" b="1" dirty="0">
                <a:solidFill>
                  <a:srgbClr val="A87B60"/>
                </a:solidFill>
              </a:rPr>
              <a:t>S</a:t>
            </a:r>
          </a:p>
        </p:txBody>
      </p:sp>
      <p:sp>
        <p:nvSpPr>
          <p:cNvPr id="354" name="TextBox 353">
            <a:extLst>
              <a:ext uri="{FF2B5EF4-FFF2-40B4-BE49-F238E27FC236}">
                <a16:creationId xmlns:a16="http://schemas.microsoft.com/office/drawing/2014/main" id="{027EC324-832D-4FE3-8707-BAB6C3853E37}"/>
              </a:ext>
            </a:extLst>
          </p:cNvPr>
          <p:cNvSpPr txBox="1"/>
          <p:nvPr/>
        </p:nvSpPr>
        <p:spPr>
          <a:xfrm>
            <a:off x="8492084" y="4158546"/>
            <a:ext cx="301686" cy="369332"/>
          </a:xfrm>
          <a:prstGeom prst="rect">
            <a:avLst/>
          </a:prstGeom>
          <a:noFill/>
        </p:spPr>
        <p:txBody>
          <a:bodyPr wrap="none" rtlCol="0">
            <a:spAutoFit/>
          </a:bodyPr>
          <a:lstStyle/>
          <a:p>
            <a:r>
              <a:rPr lang="en-US" dirty="0">
                <a:solidFill>
                  <a:srgbClr val="00B050"/>
                </a:solidFill>
              </a:rPr>
              <a:t>1</a:t>
            </a:r>
          </a:p>
        </p:txBody>
      </p:sp>
      <p:sp>
        <p:nvSpPr>
          <p:cNvPr id="355" name="TextBox 354">
            <a:extLst>
              <a:ext uri="{FF2B5EF4-FFF2-40B4-BE49-F238E27FC236}">
                <a16:creationId xmlns:a16="http://schemas.microsoft.com/office/drawing/2014/main" id="{E9C1FC1F-E5AA-440F-BEDD-88002BF35A0C}"/>
              </a:ext>
            </a:extLst>
          </p:cNvPr>
          <p:cNvSpPr txBox="1"/>
          <p:nvPr/>
        </p:nvSpPr>
        <p:spPr>
          <a:xfrm>
            <a:off x="5306703" y="1064178"/>
            <a:ext cx="301686" cy="369332"/>
          </a:xfrm>
          <a:prstGeom prst="rect">
            <a:avLst/>
          </a:prstGeom>
          <a:noFill/>
        </p:spPr>
        <p:txBody>
          <a:bodyPr wrap="none" rtlCol="0">
            <a:spAutoFit/>
          </a:bodyPr>
          <a:lstStyle/>
          <a:p>
            <a:r>
              <a:rPr lang="en-US" dirty="0">
                <a:solidFill>
                  <a:srgbClr val="FF66FF"/>
                </a:solidFill>
              </a:rPr>
              <a:t>1</a:t>
            </a:r>
          </a:p>
        </p:txBody>
      </p:sp>
      <p:sp>
        <p:nvSpPr>
          <p:cNvPr id="7" name="TextBox 6">
            <a:extLst>
              <a:ext uri="{FF2B5EF4-FFF2-40B4-BE49-F238E27FC236}">
                <a16:creationId xmlns:a16="http://schemas.microsoft.com/office/drawing/2014/main" id="{A0DB6DC9-81ED-49A2-0FF1-B2B25413FEC7}"/>
              </a:ext>
            </a:extLst>
          </p:cNvPr>
          <p:cNvSpPr txBox="1"/>
          <p:nvPr/>
        </p:nvSpPr>
        <p:spPr>
          <a:xfrm>
            <a:off x="7930208" y="1168487"/>
            <a:ext cx="809837" cy="646331"/>
          </a:xfrm>
          <a:prstGeom prst="rect">
            <a:avLst/>
          </a:prstGeom>
          <a:noFill/>
          <a:ln>
            <a:solidFill>
              <a:schemeClr val="tx1"/>
            </a:solidFill>
          </a:ln>
        </p:spPr>
        <p:txBody>
          <a:bodyPr wrap="none" rtlCol="0">
            <a:spAutoFit/>
          </a:bodyPr>
          <a:lstStyle/>
          <a:p>
            <a:r>
              <a:rPr lang="en-US" dirty="0"/>
              <a:t>This is </a:t>
            </a:r>
          </a:p>
          <a:p>
            <a:r>
              <a:rPr lang="en-US" dirty="0"/>
              <a:t>8-D PC</a:t>
            </a:r>
          </a:p>
        </p:txBody>
      </p:sp>
      <p:sp>
        <p:nvSpPr>
          <p:cNvPr id="299" name="TextBox 298">
            <a:extLst>
              <a:ext uri="{FF2B5EF4-FFF2-40B4-BE49-F238E27FC236}">
                <a16:creationId xmlns:a16="http://schemas.microsoft.com/office/drawing/2014/main" id="{39984407-F7F9-F983-AECE-48C6CF1C9C4D}"/>
              </a:ext>
            </a:extLst>
          </p:cNvPr>
          <p:cNvSpPr txBox="1"/>
          <p:nvPr/>
        </p:nvSpPr>
        <p:spPr>
          <a:xfrm>
            <a:off x="866876" y="583793"/>
            <a:ext cx="1317990" cy="646331"/>
          </a:xfrm>
          <a:prstGeom prst="rect">
            <a:avLst/>
          </a:prstGeom>
          <a:noFill/>
        </p:spPr>
        <p:txBody>
          <a:bodyPr wrap="none" rtlCol="0">
            <a:spAutoFit/>
          </a:bodyPr>
          <a:lstStyle/>
          <a:p>
            <a:r>
              <a:rPr lang="en-US" dirty="0">
                <a:solidFill>
                  <a:srgbClr val="FF0000"/>
                </a:solidFill>
              </a:rPr>
              <a:t>GS-25.1</a:t>
            </a:r>
            <a:r>
              <a:rPr lang="en-US" dirty="0"/>
              <a:t>, </a:t>
            </a:r>
            <a:r>
              <a:rPr lang="en-US" dirty="0">
                <a:solidFill>
                  <a:srgbClr val="FF0000"/>
                </a:solidFill>
              </a:rPr>
              <a:t>6.3</a:t>
            </a:r>
          </a:p>
          <a:p>
            <a:r>
              <a:rPr lang="en-US" dirty="0">
                <a:solidFill>
                  <a:srgbClr val="FFC000"/>
                </a:solidFill>
              </a:rPr>
              <a:t>28.12, 8.1</a:t>
            </a:r>
          </a:p>
        </p:txBody>
      </p:sp>
      <p:sp>
        <p:nvSpPr>
          <p:cNvPr id="300" name="TextBox 299">
            <a:extLst>
              <a:ext uri="{FF2B5EF4-FFF2-40B4-BE49-F238E27FC236}">
                <a16:creationId xmlns:a16="http://schemas.microsoft.com/office/drawing/2014/main" id="{81845A4C-A635-FA98-4BEB-5BCEF73D98E3}"/>
              </a:ext>
            </a:extLst>
          </p:cNvPr>
          <p:cNvSpPr txBox="1"/>
          <p:nvPr/>
        </p:nvSpPr>
        <p:spPr>
          <a:xfrm>
            <a:off x="2046918" y="592514"/>
            <a:ext cx="1439101" cy="646331"/>
          </a:xfrm>
          <a:prstGeom prst="rect">
            <a:avLst/>
          </a:prstGeom>
          <a:noFill/>
        </p:spPr>
        <p:txBody>
          <a:bodyPr wrap="square" rtlCol="0">
            <a:spAutoFit/>
          </a:bodyPr>
          <a:lstStyle/>
          <a:p>
            <a:r>
              <a:rPr lang="en-US" dirty="0">
                <a:solidFill>
                  <a:srgbClr val="0070C0"/>
                </a:solidFill>
              </a:rPr>
              <a:t>GS-11.3</a:t>
            </a:r>
            <a:r>
              <a:rPr lang="en-US" dirty="0"/>
              <a:t>,</a:t>
            </a:r>
            <a:r>
              <a:rPr lang="en-US" dirty="0">
                <a:solidFill>
                  <a:srgbClr val="0070C0"/>
                </a:solidFill>
              </a:rPr>
              <a:t>20.3</a:t>
            </a:r>
          </a:p>
          <a:p>
            <a:r>
              <a:rPr lang="en-US" dirty="0">
                <a:solidFill>
                  <a:srgbClr val="7030A0"/>
                </a:solidFill>
              </a:rPr>
              <a:t>21.12, 22.12</a:t>
            </a:r>
          </a:p>
        </p:txBody>
      </p:sp>
    </p:spTree>
    <p:extLst>
      <p:ext uri="{BB962C8B-B14F-4D97-AF65-F5344CB8AC3E}">
        <p14:creationId xmlns:p14="http://schemas.microsoft.com/office/powerpoint/2010/main" val="1048812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61</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61" name="TextBox 160"/>
          <p:cNvSpPr txBox="1"/>
          <p:nvPr/>
        </p:nvSpPr>
        <p:spPr>
          <a:xfrm>
            <a:off x="5026744" y="645710"/>
            <a:ext cx="846707" cy="553998"/>
          </a:xfrm>
          <a:prstGeom prst="rect">
            <a:avLst/>
          </a:prstGeom>
          <a:noFill/>
        </p:spPr>
        <p:txBody>
          <a:bodyPr wrap="none" rtlCol="0">
            <a:spAutoFit/>
          </a:bodyPr>
          <a:lstStyle/>
          <a:p>
            <a:r>
              <a:rPr lang="en-US" baseline="-25000" dirty="0">
                <a:solidFill>
                  <a:srgbClr val="FF0000"/>
                </a:solidFill>
              </a:rPr>
              <a:t>6.3</a:t>
            </a:r>
            <a:r>
              <a:rPr lang="en-US" baseline="-25000" dirty="0"/>
              <a:t>    </a:t>
            </a:r>
            <a:r>
              <a:rPr lang="en-US" baseline="-25000" dirty="0">
                <a:solidFill>
                  <a:srgbClr val="FFC000"/>
                </a:solidFill>
              </a:rPr>
              <a:t>8.1</a:t>
            </a:r>
          </a:p>
          <a:p>
            <a:r>
              <a:rPr lang="en-US" baseline="-25000" dirty="0">
                <a:solidFill>
                  <a:srgbClr val="0070C0"/>
                </a:solidFill>
              </a:rPr>
              <a:t>20.3</a:t>
            </a:r>
            <a:r>
              <a:rPr lang="en-US" baseline="-25000" dirty="0"/>
              <a:t> </a:t>
            </a:r>
            <a:r>
              <a:rPr lang="en-US" baseline="-25000" dirty="0">
                <a:solidFill>
                  <a:srgbClr val="7030A0"/>
                </a:solidFill>
              </a:rPr>
              <a:t>22.12</a:t>
            </a:r>
            <a:endParaRPr lang="en-US" dirty="0">
              <a:solidFill>
                <a:srgbClr val="7030A0"/>
              </a:solidFill>
            </a:endParaRPr>
          </a:p>
        </p:txBody>
      </p:sp>
      <p:sp>
        <p:nvSpPr>
          <p:cNvPr id="166" name="TextBox 165"/>
          <p:cNvSpPr txBox="1"/>
          <p:nvPr/>
        </p:nvSpPr>
        <p:spPr>
          <a:xfrm>
            <a:off x="8711588" y="4042578"/>
            <a:ext cx="537327" cy="830997"/>
          </a:xfrm>
          <a:prstGeom prst="rect">
            <a:avLst/>
          </a:prstGeom>
          <a:noFill/>
        </p:spPr>
        <p:txBody>
          <a:bodyPr wrap="none" rtlCol="0">
            <a:spAutoFit/>
          </a:bodyPr>
          <a:lstStyle/>
          <a:p>
            <a:r>
              <a:rPr lang="en-US" baseline="-25000" dirty="0">
                <a:solidFill>
                  <a:srgbClr val="FF0000"/>
                </a:solidFill>
              </a:rPr>
              <a:t>25.1</a:t>
            </a:r>
          </a:p>
          <a:p>
            <a:r>
              <a:rPr lang="en-US" baseline="-25000" dirty="0">
                <a:solidFill>
                  <a:srgbClr val="0070C0"/>
                </a:solidFill>
              </a:rPr>
              <a:t>11.3</a:t>
            </a:r>
          </a:p>
          <a:p>
            <a:r>
              <a:rPr lang="en-US" baseline="-25000" dirty="0">
                <a:solidFill>
                  <a:srgbClr val="FFC000"/>
                </a:solidFill>
              </a:rPr>
              <a:t>28.12</a:t>
            </a:r>
          </a:p>
          <a:p>
            <a:r>
              <a:rPr lang="en-US" baseline="-25000" dirty="0">
                <a:solidFill>
                  <a:srgbClr val="7030A0"/>
                </a:solidFill>
              </a:rPr>
              <a:t>21.12</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31519"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27"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22922" y="1164369"/>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52812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164424" y="1153978"/>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1918829"/>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186699" y="437290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300937" y="124305"/>
            <a:ext cx="8545441" cy="523220"/>
          </a:xfrm>
          <a:prstGeom prst="rect">
            <a:avLst/>
          </a:prstGeom>
          <a:noFill/>
        </p:spPr>
        <p:txBody>
          <a:bodyPr wrap="square" rtlCol="0">
            <a:spAutoFit/>
          </a:bodyPr>
          <a:lstStyle/>
          <a:p>
            <a:r>
              <a:rPr lang="en-US" sz="2800" dirty="0"/>
              <a:t>FIS Alpine WGS 21-22, last 8 races(of 9), time weighted</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93955D-5E85-461C-8E76-AAC48408BE88}"/>
              </a:ext>
            </a:extLst>
          </p:cNvPr>
          <p:cNvSpPr txBox="1"/>
          <p:nvPr/>
        </p:nvSpPr>
        <p:spPr>
          <a:xfrm>
            <a:off x="2046918" y="592514"/>
            <a:ext cx="1439101" cy="646331"/>
          </a:xfrm>
          <a:prstGeom prst="rect">
            <a:avLst/>
          </a:prstGeom>
          <a:noFill/>
        </p:spPr>
        <p:txBody>
          <a:bodyPr wrap="square" rtlCol="0">
            <a:spAutoFit/>
          </a:bodyPr>
          <a:lstStyle/>
          <a:p>
            <a:r>
              <a:rPr lang="en-US" dirty="0">
                <a:solidFill>
                  <a:srgbClr val="0070C0"/>
                </a:solidFill>
              </a:rPr>
              <a:t>GS-11.3</a:t>
            </a:r>
            <a:r>
              <a:rPr lang="en-US" dirty="0"/>
              <a:t>,</a:t>
            </a:r>
            <a:r>
              <a:rPr lang="en-US" dirty="0">
                <a:solidFill>
                  <a:srgbClr val="0070C0"/>
                </a:solidFill>
              </a:rPr>
              <a:t>20.3</a:t>
            </a:r>
          </a:p>
          <a:p>
            <a:r>
              <a:rPr lang="en-US" dirty="0">
                <a:solidFill>
                  <a:srgbClr val="7030A0"/>
                </a:solidFill>
              </a:rPr>
              <a:t>21.12, 22.12</a:t>
            </a:r>
          </a:p>
        </p:txBody>
      </p:sp>
      <p:sp>
        <p:nvSpPr>
          <p:cNvPr id="79" name="TextBox 78">
            <a:extLst>
              <a:ext uri="{FF2B5EF4-FFF2-40B4-BE49-F238E27FC236}">
                <a16:creationId xmlns:a16="http://schemas.microsoft.com/office/drawing/2014/main" id="{61685112-547A-405E-922F-45468A449CC2}"/>
              </a:ext>
            </a:extLst>
          </p:cNvPr>
          <p:cNvSpPr txBox="1"/>
          <p:nvPr/>
        </p:nvSpPr>
        <p:spPr>
          <a:xfrm>
            <a:off x="866876" y="583793"/>
            <a:ext cx="1317990" cy="646331"/>
          </a:xfrm>
          <a:prstGeom prst="rect">
            <a:avLst/>
          </a:prstGeom>
          <a:noFill/>
        </p:spPr>
        <p:txBody>
          <a:bodyPr wrap="none" rtlCol="0">
            <a:spAutoFit/>
          </a:bodyPr>
          <a:lstStyle/>
          <a:p>
            <a:r>
              <a:rPr lang="en-US" dirty="0">
                <a:solidFill>
                  <a:srgbClr val="FF0000"/>
                </a:solidFill>
              </a:rPr>
              <a:t>GS-25.1</a:t>
            </a:r>
            <a:r>
              <a:rPr lang="en-US" dirty="0"/>
              <a:t>, </a:t>
            </a:r>
            <a:r>
              <a:rPr lang="en-US" dirty="0">
                <a:solidFill>
                  <a:srgbClr val="FF0000"/>
                </a:solidFill>
              </a:rPr>
              <a:t>6.3</a:t>
            </a:r>
          </a:p>
          <a:p>
            <a:r>
              <a:rPr lang="en-US" dirty="0">
                <a:solidFill>
                  <a:srgbClr val="FFC000"/>
                </a:solidFill>
              </a:rPr>
              <a:t>28.12, 8.1</a:t>
            </a:r>
          </a:p>
        </p:txBody>
      </p: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F70E8B9A-8384-4719-A252-2D008AD70304}"/>
              </a:ext>
            </a:extLst>
          </p:cNvPr>
          <p:cNvCxnSpPr/>
          <p:nvPr/>
        </p:nvCxnSpPr>
        <p:spPr>
          <a:xfrm flipH="1" flipV="1">
            <a:off x="1379989" y="1812022"/>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9F17E1-C346-4FDF-B316-1DD0C0FFCF3C}"/>
              </a:ext>
            </a:extLst>
          </p:cNvPr>
          <p:cNvCxnSpPr/>
          <p:nvPr/>
        </p:nvCxnSpPr>
        <p:spPr>
          <a:xfrm flipH="1" flipV="1">
            <a:off x="722152" y="251180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27862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516621" y="127862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EA94F1F-9EEF-43CE-B7E9-C980019960E0}"/>
              </a:ext>
            </a:extLst>
          </p:cNvPr>
          <p:cNvSpPr txBox="1"/>
          <p:nvPr/>
        </p:nvSpPr>
        <p:spPr>
          <a:xfrm>
            <a:off x="926997" y="1734484"/>
            <a:ext cx="38985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s</a:t>
            </a:r>
            <a:r>
              <a:rPr lang="cs-CZ" dirty="0">
                <a:solidFill>
                  <a:srgbClr val="FFC000"/>
                </a:solidFill>
                <a:latin typeface="Times New Roman" panose="02020603050405020304" pitchFamily="18" charset="0"/>
                <a:cs typeface="Times New Roman" panose="02020603050405020304" pitchFamily="18" charset="0"/>
              </a:rPr>
              <a:t>v</a:t>
            </a:r>
            <a:endParaRPr lang="en-US" dirty="0">
              <a:solidFill>
                <a:srgbClr val="FFC000"/>
              </a:solidFill>
            </a:endParaRPr>
          </a:p>
        </p:txBody>
      </p:sp>
      <p:sp>
        <p:nvSpPr>
          <p:cNvPr id="101" name="TextBox 100">
            <a:extLst>
              <a:ext uri="{FF2B5EF4-FFF2-40B4-BE49-F238E27FC236}">
                <a16:creationId xmlns:a16="http://schemas.microsoft.com/office/drawing/2014/main" id="{D230E838-44AE-47DF-9A00-CAD5F68FBB46}"/>
              </a:ext>
            </a:extLst>
          </p:cNvPr>
          <p:cNvSpPr txBox="1"/>
          <p:nvPr/>
        </p:nvSpPr>
        <p:spPr>
          <a:xfrm>
            <a:off x="207846" y="2247611"/>
            <a:ext cx="582211" cy="369332"/>
          </a:xfrm>
          <a:prstGeom prst="rect">
            <a:avLst/>
          </a:prstGeom>
          <a:no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wh</a:t>
            </a:r>
            <a:r>
              <a:rPr lang="en-US" dirty="0" err="1">
                <a:solidFill>
                  <a:srgbClr val="FFC000"/>
                </a:solidFill>
                <a:latin typeface="Times New Roman" panose="02020603050405020304" pitchFamily="18" charset="0"/>
                <a:cs typeface="Times New Roman" panose="02020603050405020304" pitchFamily="18" charset="0"/>
              </a:rPr>
              <a:t>h</a:t>
            </a:r>
            <a:endParaRPr lang="en-US" dirty="0">
              <a:solidFill>
                <a:srgbClr val="FFC000"/>
              </a:solidFill>
            </a:endParaRPr>
          </a:p>
        </p:txBody>
      </p:sp>
      <p:sp>
        <p:nvSpPr>
          <p:cNvPr id="102" name="TextBox 101">
            <a:extLst>
              <a:ext uri="{FF2B5EF4-FFF2-40B4-BE49-F238E27FC236}">
                <a16:creationId xmlns:a16="http://schemas.microsoft.com/office/drawing/2014/main" id="{E1FFA883-A4E7-417F-A238-8A7E6F9BFF93}"/>
              </a:ext>
            </a:extLst>
          </p:cNvPr>
          <p:cNvSpPr txBox="1"/>
          <p:nvPr/>
        </p:nvSpPr>
        <p:spPr>
          <a:xfrm>
            <a:off x="2129420" y="1124883"/>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h</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79863"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A34C26-8C21-4A46-B9B2-B055ED236E71}"/>
              </a:ext>
            </a:extLst>
          </p:cNvPr>
          <p:cNvSpPr txBox="1"/>
          <p:nvPr/>
        </p:nvSpPr>
        <p:spPr>
          <a:xfrm>
            <a:off x="5173868" y="1341013"/>
            <a:ext cx="328936" cy="369332"/>
          </a:xfrm>
          <a:prstGeom prst="rect">
            <a:avLst/>
          </a:prstGeom>
          <a:noFill/>
        </p:spPr>
        <p:txBody>
          <a:bodyPr wrap="none" rtlCol="0">
            <a:spAutoFit/>
          </a:bodyPr>
          <a:lstStyle/>
          <a:p>
            <a:r>
              <a:rPr lang="en-US" dirty="0"/>
              <a:t>H</a:t>
            </a:r>
            <a:endParaRPr lang="en-US" baseline="-25000" dirty="0">
              <a:solidFill>
                <a:srgbClr val="0070C0"/>
              </a:solidFill>
            </a:endParaRPr>
          </a:p>
        </p:txBody>
      </p: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229773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264781" y="1155376"/>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6989342" y="1173552"/>
            <a:ext cx="0" cy="50292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4C0D03B-B383-45E7-9B3E-7C0A38066D7A}"/>
              </a:ext>
            </a:extLst>
          </p:cNvPr>
          <p:cNvSpPr txBox="1"/>
          <p:nvPr/>
        </p:nvSpPr>
        <p:spPr>
          <a:xfrm>
            <a:off x="5169128" y="1719917"/>
            <a:ext cx="290464" cy="369332"/>
          </a:xfrm>
          <a:prstGeom prst="rect">
            <a:avLst/>
          </a:prstGeom>
          <a:noFill/>
        </p:spPr>
        <p:txBody>
          <a:bodyPr wrap="none" rtlCol="0">
            <a:spAutoFit/>
          </a:bodyPr>
          <a:lstStyle/>
          <a:p>
            <a:r>
              <a:rPr lang="en-US" dirty="0"/>
              <a:t>S</a:t>
            </a:r>
            <a:endParaRPr lang="en-US" baseline="-25000" dirty="0">
              <a:solidFill>
                <a:srgbClr val="0070C0"/>
              </a:solidFill>
            </a:endParaRPr>
          </a:p>
        </p:txBody>
      </p:sp>
      <p:sp>
        <p:nvSpPr>
          <p:cNvPr id="109" name="TextBox 108">
            <a:extLst>
              <a:ext uri="{FF2B5EF4-FFF2-40B4-BE49-F238E27FC236}">
                <a16:creationId xmlns:a16="http://schemas.microsoft.com/office/drawing/2014/main" id="{3329B0D6-E6F7-490F-BF86-048BBC4CA436}"/>
              </a:ext>
            </a:extLst>
          </p:cNvPr>
          <p:cNvSpPr txBox="1"/>
          <p:nvPr/>
        </p:nvSpPr>
        <p:spPr>
          <a:xfrm>
            <a:off x="5071570" y="2107209"/>
            <a:ext cx="316112" cy="369332"/>
          </a:xfrm>
          <a:prstGeom prst="rect">
            <a:avLst/>
          </a:prstGeom>
          <a:noFill/>
        </p:spPr>
        <p:txBody>
          <a:bodyPr wrap="none" rtlCol="0">
            <a:spAutoFit/>
          </a:bodyPr>
          <a:lstStyle/>
          <a:p>
            <a:r>
              <a:rPr lang="en-US" dirty="0"/>
              <a:t>V</a:t>
            </a:r>
            <a:endParaRPr lang="en-US" baseline="-25000" dirty="0">
              <a:solidFill>
                <a:srgbClr val="0070C0"/>
              </a:solidFill>
            </a:endParaRPr>
          </a:p>
        </p:txBody>
      </p:sp>
      <p:cxnSp>
        <p:nvCxnSpPr>
          <p:cNvPr id="111" name="Straight Connector 110">
            <a:extLst>
              <a:ext uri="{FF2B5EF4-FFF2-40B4-BE49-F238E27FC236}">
                <a16:creationId xmlns:a16="http://schemas.microsoft.com/office/drawing/2014/main" id="{70B2445C-7FD8-4E9C-B335-CB9BAC2A01FA}"/>
              </a:ext>
            </a:extLst>
          </p:cNvPr>
          <p:cNvCxnSpPr/>
          <p:nvPr/>
        </p:nvCxnSpPr>
        <p:spPr>
          <a:xfrm>
            <a:off x="5310545" y="583770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0DCE67E-ECF3-4EF0-BC3A-74EC5E71C0D3}"/>
              </a:ext>
            </a:extLst>
          </p:cNvPr>
          <p:cNvCxnSpPr/>
          <p:nvPr/>
        </p:nvCxnSpPr>
        <p:spPr>
          <a:xfrm>
            <a:off x="5394600" y="574242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EB4137F-FB2F-421E-8AB8-2C9DBF136CBA}"/>
              </a:ext>
            </a:extLst>
          </p:cNvPr>
          <p:cNvCxnSpPr/>
          <p:nvPr/>
        </p:nvCxnSpPr>
        <p:spPr>
          <a:xfrm>
            <a:off x="5649762" y="617691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C6CAAF-D21C-40ED-A3F9-DBE3E117697B}"/>
              </a:ext>
            </a:extLst>
          </p:cNvPr>
          <p:cNvCxnSpPr/>
          <p:nvPr/>
        </p:nvCxnSpPr>
        <p:spPr>
          <a:xfrm>
            <a:off x="5733817" y="608163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D116E6A-A4A8-4C0E-8CBD-0B5C8DFE70A9}"/>
              </a:ext>
            </a:extLst>
          </p:cNvPr>
          <p:cNvCxnSpPr/>
          <p:nvPr/>
        </p:nvCxnSpPr>
        <p:spPr>
          <a:xfrm>
            <a:off x="4297818" y="154099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02B2B75-E3F2-4FC3-A0B2-BA4E2156551F}"/>
              </a:ext>
            </a:extLst>
          </p:cNvPr>
          <p:cNvCxnSpPr/>
          <p:nvPr/>
        </p:nvCxnSpPr>
        <p:spPr>
          <a:xfrm>
            <a:off x="4381873" y="144571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06034C0-CDA0-4935-B9E4-D060ED9CBF25}"/>
              </a:ext>
            </a:extLst>
          </p:cNvPr>
          <p:cNvCxnSpPr/>
          <p:nvPr/>
        </p:nvCxnSpPr>
        <p:spPr>
          <a:xfrm>
            <a:off x="5649754" y="447592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D1D2A7-328C-4832-99C2-9370F43C763D}"/>
              </a:ext>
            </a:extLst>
          </p:cNvPr>
          <p:cNvCxnSpPr/>
          <p:nvPr/>
        </p:nvCxnSpPr>
        <p:spPr>
          <a:xfrm>
            <a:off x="5733809" y="438064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48E9EB0-55C0-45E2-835C-3DDD8B779AEB}"/>
              </a:ext>
            </a:extLst>
          </p:cNvPr>
          <p:cNvCxnSpPr/>
          <p:nvPr/>
        </p:nvCxnSpPr>
        <p:spPr>
          <a:xfrm>
            <a:off x="4976243" y="153115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8754AE-6A88-4F33-BE90-E1AB4DFBE08D}"/>
              </a:ext>
            </a:extLst>
          </p:cNvPr>
          <p:cNvCxnSpPr/>
          <p:nvPr/>
        </p:nvCxnSpPr>
        <p:spPr>
          <a:xfrm>
            <a:off x="5060298" y="143587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3D2B754-1E87-40E8-B016-52CCC3745F49}"/>
              </a:ext>
            </a:extLst>
          </p:cNvPr>
          <p:cNvCxnSpPr/>
          <p:nvPr/>
        </p:nvCxnSpPr>
        <p:spPr>
          <a:xfrm>
            <a:off x="6387174" y="549847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B502E60-FC04-4C7A-9D90-1D026BAC2D06}"/>
              </a:ext>
            </a:extLst>
          </p:cNvPr>
          <p:cNvCxnSpPr/>
          <p:nvPr/>
        </p:nvCxnSpPr>
        <p:spPr>
          <a:xfrm>
            <a:off x="6471229" y="540320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4CBF2C8-C8E3-4652-9014-5A1F9B904881}"/>
              </a:ext>
            </a:extLst>
          </p:cNvPr>
          <p:cNvCxnSpPr/>
          <p:nvPr/>
        </p:nvCxnSpPr>
        <p:spPr>
          <a:xfrm>
            <a:off x="4651779" y="191461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F2B9750-FFC5-4D46-960D-B9CEB62A9962}"/>
              </a:ext>
            </a:extLst>
          </p:cNvPr>
          <p:cNvCxnSpPr/>
          <p:nvPr/>
        </p:nvCxnSpPr>
        <p:spPr>
          <a:xfrm>
            <a:off x="4735834" y="181933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12C586F-84A6-4E40-B099-3F141E9FD522}"/>
              </a:ext>
            </a:extLst>
          </p:cNvPr>
          <p:cNvCxnSpPr/>
          <p:nvPr/>
        </p:nvCxnSpPr>
        <p:spPr>
          <a:xfrm>
            <a:off x="4450217" y="1929360"/>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E371999-0CFF-42AD-9AC1-BB70A60BADD8}"/>
              </a:ext>
            </a:extLst>
          </p:cNvPr>
          <p:cNvCxnSpPr/>
          <p:nvPr/>
        </p:nvCxnSpPr>
        <p:spPr>
          <a:xfrm>
            <a:off x="4534272" y="1834081"/>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26FC515-7E42-416F-8BAE-95C8EC641D6C}"/>
              </a:ext>
            </a:extLst>
          </p:cNvPr>
          <p:cNvCxnSpPr/>
          <p:nvPr/>
        </p:nvCxnSpPr>
        <p:spPr>
          <a:xfrm>
            <a:off x="6392090" y="533624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A6F27C8-78D0-4158-9461-06DE7F10FB4F}"/>
              </a:ext>
            </a:extLst>
          </p:cNvPr>
          <p:cNvCxnSpPr/>
          <p:nvPr/>
        </p:nvCxnSpPr>
        <p:spPr>
          <a:xfrm>
            <a:off x="6476145" y="524096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B08FB8-3801-47E8-B426-B8E951623144}"/>
              </a:ext>
            </a:extLst>
          </p:cNvPr>
          <p:cNvCxnSpPr/>
          <p:nvPr/>
        </p:nvCxnSpPr>
        <p:spPr>
          <a:xfrm>
            <a:off x="7144260" y="5852433"/>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1AEDC33-96A5-46D4-8006-14B9920F9585}"/>
              </a:ext>
            </a:extLst>
          </p:cNvPr>
          <p:cNvCxnSpPr/>
          <p:nvPr/>
        </p:nvCxnSpPr>
        <p:spPr>
          <a:xfrm>
            <a:off x="7228315" y="5757154"/>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62A2AAB-94E7-4862-B370-FC7719CE5FED}"/>
              </a:ext>
            </a:extLst>
          </p:cNvPr>
          <p:cNvCxnSpPr/>
          <p:nvPr/>
        </p:nvCxnSpPr>
        <p:spPr>
          <a:xfrm>
            <a:off x="7139343" y="61818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DC6CBA4-E088-4529-A937-A6731FA5F583}"/>
              </a:ext>
            </a:extLst>
          </p:cNvPr>
          <p:cNvCxnSpPr/>
          <p:nvPr/>
        </p:nvCxnSpPr>
        <p:spPr>
          <a:xfrm>
            <a:off x="7223398" y="60865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82E65CF-D278-43B1-9C11-9C2FF2C6B787}"/>
              </a:ext>
            </a:extLst>
          </p:cNvPr>
          <p:cNvCxnSpPr/>
          <p:nvPr/>
        </p:nvCxnSpPr>
        <p:spPr>
          <a:xfrm>
            <a:off x="5310539" y="229806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05842B3-3E0F-482A-A787-6C99AD7C30AA}"/>
              </a:ext>
            </a:extLst>
          </p:cNvPr>
          <p:cNvCxnSpPr/>
          <p:nvPr/>
        </p:nvCxnSpPr>
        <p:spPr>
          <a:xfrm>
            <a:off x="5394594" y="220278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47B0A5C-2B6A-4611-B17F-D7195DC770F9}"/>
              </a:ext>
            </a:extLst>
          </p:cNvPr>
          <p:cNvCxnSpPr/>
          <p:nvPr/>
        </p:nvCxnSpPr>
        <p:spPr>
          <a:xfrm>
            <a:off x="4302724" y="229315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536EC86-9F71-4A33-B8CB-D93A82BEE79F}"/>
              </a:ext>
            </a:extLst>
          </p:cNvPr>
          <p:cNvCxnSpPr/>
          <p:nvPr/>
        </p:nvCxnSpPr>
        <p:spPr>
          <a:xfrm>
            <a:off x="4386779" y="219787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6F9E77D-8FA9-4A3C-8A49-74EC9F3ABA74}"/>
              </a:ext>
            </a:extLst>
          </p:cNvPr>
          <p:cNvCxnSpPr/>
          <p:nvPr/>
        </p:nvCxnSpPr>
        <p:spPr>
          <a:xfrm>
            <a:off x="4455124" y="268152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1CF8F22-FBEA-41A0-897C-91ACE5869E0C}"/>
              </a:ext>
            </a:extLst>
          </p:cNvPr>
          <p:cNvCxnSpPr/>
          <p:nvPr/>
        </p:nvCxnSpPr>
        <p:spPr>
          <a:xfrm>
            <a:off x="4539179" y="258624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F244826-8355-40BE-8808-3100D7B70F39}"/>
              </a:ext>
            </a:extLst>
          </p:cNvPr>
          <p:cNvCxnSpPr/>
          <p:nvPr/>
        </p:nvCxnSpPr>
        <p:spPr>
          <a:xfrm>
            <a:off x="3653794" y="267660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2B44922-FDF2-417C-95EB-BE322200AF81}"/>
              </a:ext>
            </a:extLst>
          </p:cNvPr>
          <p:cNvCxnSpPr/>
          <p:nvPr/>
        </p:nvCxnSpPr>
        <p:spPr>
          <a:xfrm>
            <a:off x="3737849" y="258133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846702-C8F7-430B-84F0-3A1E0CAD2138}"/>
              </a:ext>
            </a:extLst>
          </p:cNvPr>
          <p:cNvCxnSpPr/>
          <p:nvPr/>
        </p:nvCxnSpPr>
        <p:spPr>
          <a:xfrm>
            <a:off x="7916087" y="550338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B266F0B-9C4F-4F24-9840-D0CF589C8AC5}"/>
              </a:ext>
            </a:extLst>
          </p:cNvPr>
          <p:cNvCxnSpPr/>
          <p:nvPr/>
        </p:nvCxnSpPr>
        <p:spPr>
          <a:xfrm>
            <a:off x="8000142" y="540810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1CE4C75-C917-4BBD-AC28-B9ED9DD6A4FF}"/>
              </a:ext>
            </a:extLst>
          </p:cNvPr>
          <p:cNvCxnSpPr/>
          <p:nvPr/>
        </p:nvCxnSpPr>
        <p:spPr>
          <a:xfrm>
            <a:off x="7921002" y="533132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FF3034F-2789-48B0-99EE-6059FE4112C8}"/>
              </a:ext>
            </a:extLst>
          </p:cNvPr>
          <p:cNvCxnSpPr/>
          <p:nvPr/>
        </p:nvCxnSpPr>
        <p:spPr>
          <a:xfrm>
            <a:off x="8005057" y="523604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969DE96-E299-4DE5-9F28-B3CCEDAFED2D}"/>
              </a:ext>
            </a:extLst>
          </p:cNvPr>
          <p:cNvCxnSpPr/>
          <p:nvPr/>
        </p:nvCxnSpPr>
        <p:spPr>
          <a:xfrm>
            <a:off x="3643972" y="549848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84576DE-CB76-4887-841E-CAEDDBB8C4F5}"/>
              </a:ext>
            </a:extLst>
          </p:cNvPr>
          <p:cNvCxnSpPr/>
          <p:nvPr/>
        </p:nvCxnSpPr>
        <p:spPr>
          <a:xfrm>
            <a:off x="3728027" y="540320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C12D4DB-5B8C-4A11-8A27-51D2EA53E395}"/>
              </a:ext>
            </a:extLst>
          </p:cNvPr>
          <p:cNvCxnSpPr/>
          <p:nvPr/>
        </p:nvCxnSpPr>
        <p:spPr>
          <a:xfrm>
            <a:off x="4307650" y="617199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E6B406E-DA05-40F4-BEF1-09C52C55039D}"/>
              </a:ext>
            </a:extLst>
          </p:cNvPr>
          <p:cNvCxnSpPr/>
          <p:nvPr/>
        </p:nvCxnSpPr>
        <p:spPr>
          <a:xfrm>
            <a:off x="4391705" y="607671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F626C4A-DE66-48C7-931C-C9E8056DF491}"/>
              </a:ext>
            </a:extLst>
          </p:cNvPr>
          <p:cNvCxnSpPr/>
          <p:nvPr/>
        </p:nvCxnSpPr>
        <p:spPr>
          <a:xfrm>
            <a:off x="4479714" y="534116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1C2A6FD-FBDA-456C-8058-D1721B55BDD0}"/>
              </a:ext>
            </a:extLst>
          </p:cNvPr>
          <p:cNvCxnSpPr/>
          <p:nvPr/>
        </p:nvCxnSpPr>
        <p:spPr>
          <a:xfrm>
            <a:off x="4563769" y="524588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BECE579-953E-435B-AACB-48D8CEB84464}"/>
              </a:ext>
            </a:extLst>
          </p:cNvPr>
          <p:cNvCxnSpPr/>
          <p:nvPr/>
        </p:nvCxnSpPr>
        <p:spPr>
          <a:xfrm>
            <a:off x="4342065" y="613758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E729B87-C4E9-41DD-8A0C-526E9E9D0870}"/>
              </a:ext>
            </a:extLst>
          </p:cNvPr>
          <p:cNvCxnSpPr/>
          <p:nvPr/>
        </p:nvCxnSpPr>
        <p:spPr>
          <a:xfrm>
            <a:off x="4426120" y="604230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FBA026-01DE-40D5-8964-FED7B9071AC1}"/>
              </a:ext>
            </a:extLst>
          </p:cNvPr>
          <p:cNvCxnSpPr/>
          <p:nvPr/>
        </p:nvCxnSpPr>
        <p:spPr>
          <a:xfrm>
            <a:off x="4504297" y="531659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9A6D64E-FD1A-4310-9AAB-C8D0885B5FFF}"/>
              </a:ext>
            </a:extLst>
          </p:cNvPr>
          <p:cNvCxnSpPr/>
          <p:nvPr/>
        </p:nvCxnSpPr>
        <p:spPr>
          <a:xfrm>
            <a:off x="4588352" y="522131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2405ECB-2B09-4518-8338-ADC253D4B9B5}"/>
              </a:ext>
            </a:extLst>
          </p:cNvPr>
          <p:cNvCxnSpPr/>
          <p:nvPr/>
        </p:nvCxnSpPr>
        <p:spPr>
          <a:xfrm>
            <a:off x="4646865" y="55083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47E6700-9790-4546-BF46-E92D0B6E7681}"/>
              </a:ext>
            </a:extLst>
          </p:cNvPr>
          <p:cNvCxnSpPr/>
          <p:nvPr/>
        </p:nvCxnSpPr>
        <p:spPr>
          <a:xfrm>
            <a:off x="4730920" y="54130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DA772C0-144D-4B3D-992F-42256B2EC256}"/>
              </a:ext>
            </a:extLst>
          </p:cNvPr>
          <p:cNvCxnSpPr/>
          <p:nvPr/>
        </p:nvCxnSpPr>
        <p:spPr>
          <a:xfrm>
            <a:off x="4986074" y="447101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D0E5838-DB7B-4A98-AB53-1233FD1BF892}"/>
              </a:ext>
            </a:extLst>
          </p:cNvPr>
          <p:cNvCxnSpPr/>
          <p:nvPr/>
        </p:nvCxnSpPr>
        <p:spPr>
          <a:xfrm>
            <a:off x="5070129" y="437573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24757A-6223-4659-B281-7AEA21A324CC}"/>
              </a:ext>
            </a:extLst>
          </p:cNvPr>
          <p:cNvCxnSpPr/>
          <p:nvPr/>
        </p:nvCxnSpPr>
        <p:spPr>
          <a:xfrm>
            <a:off x="737126" y="263522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54B3E4-7CDF-4343-9D1C-C50DC9394B28}"/>
              </a:ext>
            </a:extLst>
          </p:cNvPr>
          <p:cNvCxnSpPr/>
          <p:nvPr/>
        </p:nvCxnSpPr>
        <p:spPr>
          <a:xfrm>
            <a:off x="821181" y="253994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0" name="Title 1">
            <a:extLst>
              <a:ext uri="{FF2B5EF4-FFF2-40B4-BE49-F238E27FC236}">
                <a16:creationId xmlns:a16="http://schemas.microsoft.com/office/drawing/2014/main" id="{237ACD17-9289-43B6-B5CD-8A2881ECEF6C}"/>
              </a:ext>
            </a:extLst>
          </p:cNvPr>
          <p:cNvSpPr txBox="1">
            <a:spLocks/>
          </p:cNvSpPr>
          <p:nvPr/>
        </p:nvSpPr>
        <p:spPr>
          <a:xfrm>
            <a:off x="0" y="4817947"/>
            <a:ext cx="2796496"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We have two data for each </a:t>
            </a:r>
            <a:r>
              <a:rPr lang="en-US" sz="1800" b="1" dirty="0">
                <a:solidFill>
                  <a:srgbClr val="0070C0"/>
                </a:solidFill>
              </a:rPr>
              <a:t>B</a:t>
            </a:r>
            <a:r>
              <a:rPr lang="en-US" sz="1800" dirty="0"/>
              <a:t>, </a:t>
            </a:r>
            <a:r>
              <a:rPr lang="en-US" sz="1800" b="1" dirty="0">
                <a:solidFill>
                  <a:srgbClr val="FF0000"/>
                </a:solidFill>
              </a:rPr>
              <a:t>R</a:t>
            </a:r>
            <a:r>
              <a:rPr lang="en-US" sz="1800" dirty="0"/>
              <a:t>, </a:t>
            </a:r>
            <a:r>
              <a:rPr lang="en-US" sz="1800" b="1" dirty="0">
                <a:solidFill>
                  <a:srgbClr val="FFC000"/>
                </a:solidFill>
              </a:rPr>
              <a:t>O, </a:t>
            </a:r>
            <a:r>
              <a:rPr lang="en-US" sz="1800" b="1" dirty="0">
                <a:solidFill>
                  <a:srgbClr val="7030A0"/>
                </a:solidFill>
              </a:rPr>
              <a:t>P</a:t>
            </a:r>
            <a:r>
              <a:rPr lang="en-US" sz="1800" dirty="0"/>
              <a:t> equally weighted.  Newer </a:t>
            </a:r>
            <a:r>
              <a:rPr lang="en-US" sz="1800" b="1" dirty="0">
                <a:solidFill>
                  <a:srgbClr val="0070C0"/>
                </a:solidFill>
              </a:rPr>
              <a:t>2B</a:t>
            </a:r>
            <a:r>
              <a:rPr lang="en-US" sz="1800" dirty="0"/>
              <a:t> : </a:t>
            </a:r>
            <a:r>
              <a:rPr lang="en-US" sz="1800" b="1" dirty="0">
                <a:solidFill>
                  <a:srgbClr val="FF0000"/>
                </a:solidFill>
              </a:rPr>
              <a:t>R</a:t>
            </a:r>
            <a:r>
              <a:rPr lang="en-US" sz="1800" dirty="0"/>
              <a:t> = </a:t>
            </a:r>
            <a:r>
              <a:rPr lang="en-US" sz="1800" b="1" dirty="0">
                <a:solidFill>
                  <a:srgbClr val="00B050"/>
                </a:solidFill>
              </a:rPr>
              <a:t>G</a:t>
            </a:r>
            <a:r>
              <a:rPr lang="en-US" sz="1800" dirty="0"/>
              <a:t>, never </a:t>
            </a:r>
            <a:r>
              <a:rPr lang="en-US" sz="1800" b="1" dirty="0">
                <a:solidFill>
                  <a:srgbClr val="FFC000"/>
                </a:solidFill>
              </a:rPr>
              <a:t>2O : </a:t>
            </a:r>
            <a:r>
              <a:rPr lang="en-US" sz="1800" b="1" dirty="0">
                <a:solidFill>
                  <a:srgbClr val="7030A0"/>
                </a:solidFill>
              </a:rPr>
              <a:t>Purple</a:t>
            </a:r>
            <a:r>
              <a:rPr lang="en-US" sz="1800" dirty="0"/>
              <a:t> =  </a:t>
            </a:r>
            <a:r>
              <a:rPr lang="en-US" sz="1800" b="1" dirty="0">
                <a:solidFill>
                  <a:srgbClr val="FF66FF"/>
                </a:solidFill>
              </a:rPr>
              <a:t>L</a:t>
            </a:r>
            <a:r>
              <a:rPr lang="en-US" sz="1800" dirty="0"/>
              <a:t>, much newer  </a:t>
            </a:r>
            <a:r>
              <a:rPr lang="en-US" sz="1800" b="1" dirty="0">
                <a:solidFill>
                  <a:srgbClr val="00B050"/>
                </a:solidFill>
              </a:rPr>
              <a:t>3G</a:t>
            </a:r>
            <a:r>
              <a:rPr lang="en-US" sz="1800" dirty="0"/>
              <a:t> : </a:t>
            </a:r>
            <a:r>
              <a:rPr lang="en-US" sz="1800" b="1" dirty="0">
                <a:solidFill>
                  <a:srgbClr val="FF66FF"/>
                </a:solidFill>
              </a:rPr>
              <a:t>L</a:t>
            </a:r>
            <a:r>
              <a:rPr lang="en-US" sz="1800" dirty="0"/>
              <a:t> = </a:t>
            </a:r>
            <a:r>
              <a:rPr lang="en-US" sz="1800" b="1" dirty="0">
                <a:solidFill>
                  <a:srgbClr val="A87B60"/>
                </a:solidFill>
              </a:rPr>
              <a:t>Brown</a:t>
            </a:r>
            <a:r>
              <a:rPr lang="en-US" sz="1800" dirty="0"/>
              <a:t>. In oldest </a:t>
            </a:r>
            <a:r>
              <a:rPr lang="en-US" sz="1800" b="1" dirty="0">
                <a:solidFill>
                  <a:srgbClr val="7030A0"/>
                </a:solidFill>
              </a:rPr>
              <a:t>P</a:t>
            </a:r>
            <a:r>
              <a:rPr lang="en-US" sz="1800" dirty="0"/>
              <a:t> were </a:t>
            </a:r>
            <a:r>
              <a:rPr lang="en-US" sz="1800" b="1" dirty="0">
                <a:solidFill>
                  <a:srgbClr val="7030A0"/>
                </a:solidFill>
              </a:rPr>
              <a:t>H,S</a:t>
            </a:r>
            <a:r>
              <a:rPr lang="en-US" sz="1800" dirty="0"/>
              <a:t> best, newest </a:t>
            </a:r>
            <a:r>
              <a:rPr lang="en-US" sz="1800" b="1" dirty="0">
                <a:solidFill>
                  <a:srgbClr val="00B050"/>
                </a:solidFill>
              </a:rPr>
              <a:t>G </a:t>
            </a:r>
            <a:r>
              <a:rPr lang="en-US" sz="1800" dirty="0"/>
              <a:t>was best </a:t>
            </a:r>
            <a:r>
              <a:rPr lang="en-US" sz="1800" b="1" dirty="0">
                <a:solidFill>
                  <a:srgbClr val="00B050"/>
                </a:solidFill>
              </a:rPr>
              <a:t>V</a:t>
            </a:r>
            <a:r>
              <a:rPr lang="en-US" sz="1800" dirty="0"/>
              <a:t>, whole season </a:t>
            </a:r>
            <a:r>
              <a:rPr lang="en-US" sz="1800" b="1" dirty="0">
                <a:solidFill>
                  <a:srgbClr val="A87B60"/>
                </a:solidFill>
              </a:rPr>
              <a:t>W</a:t>
            </a:r>
            <a:r>
              <a:rPr lang="en-US" sz="1800" dirty="0"/>
              <a:t> best also</a:t>
            </a:r>
          </a:p>
        </p:txBody>
      </p:sp>
      <p:cxnSp>
        <p:nvCxnSpPr>
          <p:cNvPr id="181" name="Straight Connector 180">
            <a:extLst>
              <a:ext uri="{FF2B5EF4-FFF2-40B4-BE49-F238E27FC236}">
                <a16:creationId xmlns:a16="http://schemas.microsoft.com/office/drawing/2014/main" id="{C8D38021-12E8-4681-8EDE-34054E4B4C0A}"/>
              </a:ext>
            </a:extLst>
          </p:cNvPr>
          <p:cNvCxnSpPr>
            <a:cxnSpLocks/>
          </p:cNvCxnSpPr>
          <p:nvPr/>
        </p:nvCxnSpPr>
        <p:spPr>
          <a:xfrm>
            <a:off x="3731441" y="4492510"/>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DFD6840-EB9D-4957-B47D-09CCF4A516CF}"/>
              </a:ext>
            </a:extLst>
          </p:cNvPr>
          <p:cNvCxnSpPr>
            <a:cxnSpLocks/>
          </p:cNvCxnSpPr>
          <p:nvPr/>
        </p:nvCxnSpPr>
        <p:spPr>
          <a:xfrm>
            <a:off x="2734908" y="4517094"/>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4A4746-CC32-4E3D-9AD8-FEDF06B72775}"/>
              </a:ext>
            </a:extLst>
          </p:cNvPr>
          <p:cNvCxnSpPr/>
          <p:nvPr/>
        </p:nvCxnSpPr>
        <p:spPr>
          <a:xfrm flipH="1" flipV="1">
            <a:off x="1917631" y="130378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580232D2-7742-4238-862F-1547A5792363}"/>
              </a:ext>
            </a:extLst>
          </p:cNvPr>
          <p:cNvSpPr txBox="1"/>
          <p:nvPr/>
        </p:nvSpPr>
        <p:spPr>
          <a:xfrm>
            <a:off x="4603901" y="5144742"/>
            <a:ext cx="389850" cy="369332"/>
          </a:xfrm>
          <a:prstGeom prst="rect">
            <a:avLst/>
          </a:prstGeom>
          <a:noFill/>
        </p:spPr>
        <p:txBody>
          <a:bodyPr wrap="none" rtlCol="0">
            <a:spAutoFit/>
          </a:bodyPr>
          <a:lstStyle/>
          <a:p>
            <a:r>
              <a:rPr lang="en-US" dirty="0">
                <a:solidFill>
                  <a:srgbClr val="7030A0"/>
                </a:solidFill>
              </a:rPr>
              <a:t>W</a:t>
            </a:r>
          </a:p>
        </p:txBody>
      </p:sp>
      <p:sp>
        <p:nvSpPr>
          <p:cNvPr id="190" name="TextBox 189">
            <a:extLst>
              <a:ext uri="{FF2B5EF4-FFF2-40B4-BE49-F238E27FC236}">
                <a16:creationId xmlns:a16="http://schemas.microsoft.com/office/drawing/2014/main" id="{09438854-6CC5-4C32-88E4-0AB91D3458DD}"/>
              </a:ext>
            </a:extLst>
          </p:cNvPr>
          <p:cNvSpPr txBox="1"/>
          <p:nvPr/>
        </p:nvSpPr>
        <p:spPr>
          <a:xfrm>
            <a:off x="3694099" y="5219883"/>
            <a:ext cx="328936" cy="369332"/>
          </a:xfrm>
          <a:prstGeom prst="rect">
            <a:avLst/>
          </a:prstGeom>
          <a:noFill/>
        </p:spPr>
        <p:txBody>
          <a:bodyPr wrap="none" rtlCol="0">
            <a:spAutoFit/>
          </a:bodyPr>
          <a:lstStyle/>
          <a:p>
            <a:r>
              <a:rPr lang="en-US" dirty="0">
                <a:solidFill>
                  <a:srgbClr val="FFC000"/>
                </a:solidFill>
              </a:rPr>
              <a:t>H</a:t>
            </a:r>
          </a:p>
        </p:txBody>
      </p:sp>
      <p:cxnSp>
        <p:nvCxnSpPr>
          <p:cNvPr id="191" name="Straight Connector 190">
            <a:extLst>
              <a:ext uri="{FF2B5EF4-FFF2-40B4-BE49-F238E27FC236}">
                <a16:creationId xmlns:a16="http://schemas.microsoft.com/office/drawing/2014/main" id="{6EAE4B75-5A0E-4EAD-AA36-5CBFD5895D91}"/>
              </a:ext>
            </a:extLst>
          </p:cNvPr>
          <p:cNvCxnSpPr/>
          <p:nvPr/>
        </p:nvCxnSpPr>
        <p:spPr>
          <a:xfrm flipH="1" flipV="1">
            <a:off x="1226890" y="199308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3BA3CA-BB6F-401F-8F82-7DEA46E5E00B}"/>
              </a:ext>
            </a:extLst>
          </p:cNvPr>
          <p:cNvCxnSpPr>
            <a:cxnSpLocks/>
          </p:cNvCxnSpPr>
          <p:nvPr/>
        </p:nvCxnSpPr>
        <p:spPr>
          <a:xfrm>
            <a:off x="3724450" y="4158348"/>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F6B4B3AA-5AB9-4DAE-80D8-4A8669E49910}"/>
              </a:ext>
            </a:extLst>
          </p:cNvPr>
          <p:cNvSpPr txBox="1"/>
          <p:nvPr/>
        </p:nvSpPr>
        <p:spPr>
          <a:xfrm>
            <a:off x="1188454" y="1584880"/>
            <a:ext cx="300082"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endParaRPr lang="en-US" dirty="0">
              <a:solidFill>
                <a:srgbClr val="FF0000"/>
              </a:solidFill>
            </a:endParaRPr>
          </a:p>
        </p:txBody>
      </p:sp>
      <p:cxnSp>
        <p:nvCxnSpPr>
          <p:cNvPr id="194" name="Straight Connector 193">
            <a:extLst>
              <a:ext uri="{FF2B5EF4-FFF2-40B4-BE49-F238E27FC236}">
                <a16:creationId xmlns:a16="http://schemas.microsoft.com/office/drawing/2014/main" id="{D3917CB5-5E5D-43A1-8A3E-D73D6CCA6D54}"/>
              </a:ext>
            </a:extLst>
          </p:cNvPr>
          <p:cNvCxnSpPr/>
          <p:nvPr/>
        </p:nvCxnSpPr>
        <p:spPr>
          <a:xfrm>
            <a:off x="388506" y="200147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7E6C92-4559-4761-A665-08B1C89ADF44}"/>
              </a:ext>
            </a:extLst>
          </p:cNvPr>
          <p:cNvCxnSpPr/>
          <p:nvPr/>
        </p:nvCxnSpPr>
        <p:spPr>
          <a:xfrm>
            <a:off x="373126" y="250621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6F11D48-FD6E-4641-8F3F-356F489442C7}"/>
              </a:ext>
            </a:extLst>
          </p:cNvPr>
          <p:cNvCxnSpPr/>
          <p:nvPr/>
        </p:nvCxnSpPr>
        <p:spPr>
          <a:xfrm flipH="1">
            <a:off x="1247862" y="1993084"/>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8F768C9-C47F-4225-A91C-59571CD597E7}"/>
              </a:ext>
            </a:extLst>
          </p:cNvPr>
          <p:cNvCxnSpPr/>
          <p:nvPr/>
        </p:nvCxnSpPr>
        <p:spPr>
          <a:xfrm flipH="1">
            <a:off x="1744211" y="2489433"/>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079FE28-F728-4461-B154-18810D0FC2B1}"/>
              </a:ext>
            </a:extLst>
          </p:cNvPr>
          <p:cNvSpPr txBox="1"/>
          <p:nvPr/>
        </p:nvSpPr>
        <p:spPr>
          <a:xfrm>
            <a:off x="2827105" y="1721900"/>
            <a:ext cx="723275" cy="369332"/>
          </a:xfrm>
          <a:prstGeom prst="rect">
            <a:avLst/>
          </a:prstGeom>
          <a:noFill/>
        </p:spPr>
        <p:txBody>
          <a:bodyPr wrap="none" rtlCol="0">
            <a:spAutoFit/>
          </a:bodyPr>
          <a:lstStyle/>
          <a:p>
            <a:r>
              <a:rPr lang="en-US" dirty="0" err="1">
                <a:solidFill>
                  <a:srgbClr val="0070C0"/>
                </a:solidFill>
                <a:latin typeface="Times New Roman" panose="02020603050405020304" pitchFamily="18" charset="0"/>
                <a:cs typeface="Times New Roman" panose="02020603050405020304" pitchFamily="18" charset="0"/>
              </a:rPr>
              <a:t>sw</a:t>
            </a:r>
            <a:r>
              <a:rPr lang="cs-CZ" dirty="0" err="1">
                <a:solidFill>
                  <a:srgbClr val="7030A0"/>
                </a:solidFill>
                <a:latin typeface="Times New Roman" panose="02020603050405020304" pitchFamily="18" charset="0"/>
                <a:cs typeface="Times New Roman" panose="02020603050405020304" pitchFamily="18" charset="0"/>
              </a:rPr>
              <a:t>vw</a:t>
            </a:r>
            <a:endParaRPr lang="en-US" dirty="0">
              <a:solidFill>
                <a:srgbClr val="7030A0"/>
              </a:solidFill>
            </a:endParaRPr>
          </a:p>
        </p:txBody>
      </p:sp>
      <p:sp>
        <p:nvSpPr>
          <p:cNvPr id="201" name="TextBox 200">
            <a:extLst>
              <a:ext uri="{FF2B5EF4-FFF2-40B4-BE49-F238E27FC236}">
                <a16:creationId xmlns:a16="http://schemas.microsoft.com/office/drawing/2014/main" id="{7626B017-CAA9-41FB-A4B7-E3A98A03E300}"/>
              </a:ext>
            </a:extLst>
          </p:cNvPr>
          <p:cNvSpPr txBox="1"/>
          <p:nvPr/>
        </p:nvSpPr>
        <p:spPr>
          <a:xfrm>
            <a:off x="3298287" y="2193082"/>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v</a:t>
            </a:r>
            <a:endParaRPr lang="en-US" dirty="0">
              <a:solidFill>
                <a:srgbClr val="0070C0"/>
              </a:solidFill>
            </a:endParaRPr>
          </a:p>
        </p:txBody>
      </p:sp>
      <p:cxnSp>
        <p:nvCxnSpPr>
          <p:cNvPr id="202" name="Straight Connector 201">
            <a:extLst>
              <a:ext uri="{FF2B5EF4-FFF2-40B4-BE49-F238E27FC236}">
                <a16:creationId xmlns:a16="http://schemas.microsoft.com/office/drawing/2014/main" id="{CCF15DAE-9F2B-4A42-A13B-535410DA8B8D}"/>
              </a:ext>
            </a:extLst>
          </p:cNvPr>
          <p:cNvCxnSpPr/>
          <p:nvPr/>
        </p:nvCxnSpPr>
        <p:spPr>
          <a:xfrm>
            <a:off x="1485145" y="337485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E2E2960-B9F8-4476-A0DB-C41CE1ABA63E}"/>
              </a:ext>
            </a:extLst>
          </p:cNvPr>
          <p:cNvCxnSpPr/>
          <p:nvPr/>
        </p:nvCxnSpPr>
        <p:spPr>
          <a:xfrm>
            <a:off x="1569200" y="327957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FAA99AA-C3B7-4BA3-BACA-4D2A75E3A0C0}"/>
              </a:ext>
            </a:extLst>
          </p:cNvPr>
          <p:cNvCxnSpPr/>
          <p:nvPr/>
        </p:nvCxnSpPr>
        <p:spPr>
          <a:xfrm>
            <a:off x="1981494" y="287291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47161FC-6672-4A19-AC00-D7D075C269C5}"/>
              </a:ext>
            </a:extLst>
          </p:cNvPr>
          <p:cNvCxnSpPr/>
          <p:nvPr/>
        </p:nvCxnSpPr>
        <p:spPr>
          <a:xfrm>
            <a:off x="2065549" y="277763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B691A97-9AA0-41F9-817A-2F872083EBBA}"/>
              </a:ext>
            </a:extLst>
          </p:cNvPr>
          <p:cNvCxnSpPr/>
          <p:nvPr/>
        </p:nvCxnSpPr>
        <p:spPr>
          <a:xfrm>
            <a:off x="2645623" y="316792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1377CB7-6E58-4D5F-B482-9CDCFA2390C8}"/>
              </a:ext>
            </a:extLst>
          </p:cNvPr>
          <p:cNvCxnSpPr/>
          <p:nvPr/>
        </p:nvCxnSpPr>
        <p:spPr>
          <a:xfrm>
            <a:off x="2729678" y="307264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064E1E1-6D13-41A0-90E8-8E0401F2AA54}"/>
              </a:ext>
            </a:extLst>
          </p:cNvPr>
          <p:cNvSpPr txBox="1"/>
          <p:nvPr/>
        </p:nvSpPr>
        <p:spPr>
          <a:xfrm>
            <a:off x="1402100" y="3352293"/>
            <a:ext cx="389850" cy="369332"/>
          </a:xfrm>
          <a:prstGeom prst="rect">
            <a:avLst/>
          </a:prstGeom>
          <a:noFill/>
        </p:spPr>
        <p:txBody>
          <a:bodyPr wrap="none" rtlCol="0">
            <a:spAutoFit/>
          </a:bodyPr>
          <a:lstStyle/>
          <a:p>
            <a:r>
              <a:rPr lang="en-US" dirty="0">
                <a:solidFill>
                  <a:srgbClr val="00B050"/>
                </a:solidFill>
              </a:rPr>
              <a:t>W</a:t>
            </a:r>
          </a:p>
        </p:txBody>
      </p:sp>
      <p:sp>
        <p:nvSpPr>
          <p:cNvPr id="212" name="TextBox 211">
            <a:extLst>
              <a:ext uri="{FF2B5EF4-FFF2-40B4-BE49-F238E27FC236}">
                <a16:creationId xmlns:a16="http://schemas.microsoft.com/office/drawing/2014/main" id="{B36A357C-3E3C-49BC-9FB0-B7B11FC191D1}"/>
              </a:ext>
            </a:extLst>
          </p:cNvPr>
          <p:cNvSpPr txBox="1"/>
          <p:nvPr/>
        </p:nvSpPr>
        <p:spPr>
          <a:xfrm>
            <a:off x="2728960" y="2992964"/>
            <a:ext cx="316112" cy="369332"/>
          </a:xfrm>
          <a:prstGeom prst="rect">
            <a:avLst/>
          </a:prstGeom>
          <a:noFill/>
        </p:spPr>
        <p:txBody>
          <a:bodyPr wrap="none" rtlCol="0">
            <a:spAutoFit/>
          </a:bodyPr>
          <a:lstStyle/>
          <a:p>
            <a:r>
              <a:rPr lang="en-US" dirty="0">
                <a:solidFill>
                  <a:srgbClr val="00B050"/>
                </a:solidFill>
              </a:rPr>
              <a:t>V</a:t>
            </a:r>
          </a:p>
        </p:txBody>
      </p:sp>
      <p:sp>
        <p:nvSpPr>
          <p:cNvPr id="213" name="TextBox 212">
            <a:extLst>
              <a:ext uri="{FF2B5EF4-FFF2-40B4-BE49-F238E27FC236}">
                <a16:creationId xmlns:a16="http://schemas.microsoft.com/office/drawing/2014/main" id="{405E6781-AEA0-46C6-9ED4-5D3B1339E3EE}"/>
              </a:ext>
            </a:extLst>
          </p:cNvPr>
          <p:cNvSpPr txBox="1"/>
          <p:nvPr/>
        </p:nvSpPr>
        <p:spPr>
          <a:xfrm>
            <a:off x="1790790" y="2675580"/>
            <a:ext cx="290464" cy="369332"/>
          </a:xfrm>
          <a:prstGeom prst="rect">
            <a:avLst/>
          </a:prstGeom>
          <a:noFill/>
        </p:spPr>
        <p:txBody>
          <a:bodyPr wrap="none" rtlCol="0">
            <a:spAutoFit/>
          </a:bodyPr>
          <a:lstStyle/>
          <a:p>
            <a:r>
              <a:rPr lang="en-US" dirty="0">
                <a:solidFill>
                  <a:srgbClr val="00B050"/>
                </a:solidFill>
              </a:rPr>
              <a:t>S</a:t>
            </a:r>
          </a:p>
        </p:txBody>
      </p:sp>
      <p:sp>
        <p:nvSpPr>
          <p:cNvPr id="214" name="TextBox 213">
            <a:extLst>
              <a:ext uri="{FF2B5EF4-FFF2-40B4-BE49-F238E27FC236}">
                <a16:creationId xmlns:a16="http://schemas.microsoft.com/office/drawing/2014/main" id="{4D2B0063-4161-4130-8E9F-453223AEA02A}"/>
              </a:ext>
            </a:extLst>
          </p:cNvPr>
          <p:cNvSpPr txBox="1"/>
          <p:nvPr/>
        </p:nvSpPr>
        <p:spPr>
          <a:xfrm>
            <a:off x="835842" y="2450475"/>
            <a:ext cx="328936" cy="369332"/>
          </a:xfrm>
          <a:prstGeom prst="rect">
            <a:avLst/>
          </a:prstGeom>
          <a:noFill/>
        </p:spPr>
        <p:txBody>
          <a:bodyPr wrap="none" rtlCol="0">
            <a:spAutoFit/>
          </a:bodyPr>
          <a:lstStyle/>
          <a:p>
            <a:r>
              <a:rPr lang="en-US" dirty="0">
                <a:solidFill>
                  <a:srgbClr val="00B050"/>
                </a:solidFill>
              </a:rPr>
              <a:t>H</a:t>
            </a:r>
          </a:p>
        </p:txBody>
      </p:sp>
      <p:cxnSp>
        <p:nvCxnSpPr>
          <p:cNvPr id="215" name="Straight Connector 214">
            <a:extLst>
              <a:ext uri="{FF2B5EF4-FFF2-40B4-BE49-F238E27FC236}">
                <a16:creationId xmlns:a16="http://schemas.microsoft.com/office/drawing/2014/main" id="{9531666A-7536-47BC-91D9-C329845AF36C}"/>
              </a:ext>
            </a:extLst>
          </p:cNvPr>
          <p:cNvCxnSpPr/>
          <p:nvPr/>
        </p:nvCxnSpPr>
        <p:spPr>
          <a:xfrm>
            <a:off x="8843309" y="553077"/>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EDDA09D-EC0C-43BF-80C7-EEAAF0DB5CBC}"/>
              </a:ext>
            </a:extLst>
          </p:cNvPr>
          <p:cNvCxnSpPr/>
          <p:nvPr/>
        </p:nvCxnSpPr>
        <p:spPr>
          <a:xfrm>
            <a:off x="8927364" y="457798"/>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D88AC538-E7B5-4E14-B574-3EE08956E15A}"/>
              </a:ext>
            </a:extLst>
          </p:cNvPr>
          <p:cNvSpPr txBox="1"/>
          <p:nvPr/>
        </p:nvSpPr>
        <p:spPr>
          <a:xfrm>
            <a:off x="5600345" y="6162203"/>
            <a:ext cx="328936" cy="369332"/>
          </a:xfrm>
          <a:prstGeom prst="rect">
            <a:avLst/>
          </a:prstGeom>
          <a:noFill/>
        </p:spPr>
        <p:txBody>
          <a:bodyPr wrap="none" rtlCol="0">
            <a:spAutoFit/>
          </a:bodyPr>
          <a:lstStyle/>
          <a:p>
            <a:r>
              <a:rPr lang="en-US" dirty="0"/>
              <a:t>H</a:t>
            </a:r>
          </a:p>
        </p:txBody>
      </p:sp>
      <p:sp>
        <p:nvSpPr>
          <p:cNvPr id="218" name="TextBox 217">
            <a:extLst>
              <a:ext uri="{FF2B5EF4-FFF2-40B4-BE49-F238E27FC236}">
                <a16:creationId xmlns:a16="http://schemas.microsoft.com/office/drawing/2014/main" id="{C10D6437-C1D6-4568-A63D-50FCF052BFDD}"/>
              </a:ext>
            </a:extLst>
          </p:cNvPr>
          <p:cNvSpPr txBox="1"/>
          <p:nvPr/>
        </p:nvSpPr>
        <p:spPr>
          <a:xfrm>
            <a:off x="6352508" y="6098284"/>
            <a:ext cx="290464" cy="369332"/>
          </a:xfrm>
          <a:prstGeom prst="rect">
            <a:avLst/>
          </a:prstGeom>
          <a:noFill/>
        </p:spPr>
        <p:txBody>
          <a:bodyPr wrap="none" rtlCol="0">
            <a:spAutoFit/>
          </a:bodyPr>
          <a:lstStyle/>
          <a:p>
            <a:r>
              <a:rPr lang="en-US" dirty="0"/>
              <a:t>S</a:t>
            </a:r>
          </a:p>
        </p:txBody>
      </p:sp>
      <p:sp>
        <p:nvSpPr>
          <p:cNvPr id="219" name="TextBox 218">
            <a:extLst>
              <a:ext uri="{FF2B5EF4-FFF2-40B4-BE49-F238E27FC236}">
                <a16:creationId xmlns:a16="http://schemas.microsoft.com/office/drawing/2014/main" id="{9B51627F-F0B7-4C49-88DF-EAAFF8715640}"/>
              </a:ext>
            </a:extLst>
          </p:cNvPr>
          <p:cNvSpPr txBox="1"/>
          <p:nvPr/>
        </p:nvSpPr>
        <p:spPr>
          <a:xfrm>
            <a:off x="7085008" y="6172031"/>
            <a:ext cx="316112" cy="369332"/>
          </a:xfrm>
          <a:prstGeom prst="rect">
            <a:avLst/>
          </a:prstGeom>
          <a:noFill/>
        </p:spPr>
        <p:txBody>
          <a:bodyPr wrap="none" rtlCol="0">
            <a:spAutoFit/>
          </a:bodyPr>
          <a:lstStyle/>
          <a:p>
            <a:r>
              <a:rPr lang="en-US" dirty="0"/>
              <a:t>V</a:t>
            </a:r>
          </a:p>
        </p:txBody>
      </p:sp>
      <p:sp>
        <p:nvSpPr>
          <p:cNvPr id="220" name="TextBox 219">
            <a:extLst>
              <a:ext uri="{FF2B5EF4-FFF2-40B4-BE49-F238E27FC236}">
                <a16:creationId xmlns:a16="http://schemas.microsoft.com/office/drawing/2014/main" id="{252628CC-C115-4249-B087-E27ED56B0061}"/>
              </a:ext>
            </a:extLst>
          </p:cNvPr>
          <p:cNvSpPr txBox="1"/>
          <p:nvPr/>
        </p:nvSpPr>
        <p:spPr>
          <a:xfrm>
            <a:off x="7955166" y="5056065"/>
            <a:ext cx="389850" cy="369332"/>
          </a:xfrm>
          <a:prstGeom prst="rect">
            <a:avLst/>
          </a:prstGeom>
          <a:noFill/>
        </p:spPr>
        <p:txBody>
          <a:bodyPr wrap="none" rtlCol="0">
            <a:spAutoFit/>
          </a:bodyPr>
          <a:lstStyle/>
          <a:p>
            <a:r>
              <a:rPr lang="en-US" dirty="0">
                <a:solidFill>
                  <a:srgbClr val="0070C0"/>
                </a:solidFill>
              </a:rPr>
              <a:t>W</a:t>
            </a:r>
          </a:p>
        </p:txBody>
      </p:sp>
      <p:sp>
        <p:nvSpPr>
          <p:cNvPr id="221" name="TextBox 220">
            <a:extLst>
              <a:ext uri="{FF2B5EF4-FFF2-40B4-BE49-F238E27FC236}">
                <a16:creationId xmlns:a16="http://schemas.microsoft.com/office/drawing/2014/main" id="{906AFB2E-9DF5-4832-9213-058AFDD5017B}"/>
              </a:ext>
            </a:extLst>
          </p:cNvPr>
          <p:cNvSpPr txBox="1"/>
          <p:nvPr/>
        </p:nvSpPr>
        <p:spPr>
          <a:xfrm>
            <a:off x="7950249" y="5444440"/>
            <a:ext cx="389850" cy="369332"/>
          </a:xfrm>
          <a:prstGeom prst="rect">
            <a:avLst/>
          </a:prstGeom>
          <a:noFill/>
        </p:spPr>
        <p:txBody>
          <a:bodyPr wrap="none" rtlCol="0">
            <a:spAutoFit/>
          </a:bodyPr>
          <a:lstStyle/>
          <a:p>
            <a:r>
              <a:rPr lang="en-US" dirty="0">
                <a:solidFill>
                  <a:srgbClr val="FF0000"/>
                </a:solidFill>
              </a:rPr>
              <a:t>W</a:t>
            </a:r>
          </a:p>
        </p:txBody>
      </p:sp>
      <p:sp>
        <p:nvSpPr>
          <p:cNvPr id="223" name="TextBox 222">
            <a:extLst>
              <a:ext uri="{FF2B5EF4-FFF2-40B4-BE49-F238E27FC236}">
                <a16:creationId xmlns:a16="http://schemas.microsoft.com/office/drawing/2014/main" id="{6CE53BD7-B47D-4814-8C8D-19BA0AD67678}"/>
              </a:ext>
            </a:extLst>
          </p:cNvPr>
          <p:cNvSpPr txBox="1"/>
          <p:nvPr/>
        </p:nvSpPr>
        <p:spPr>
          <a:xfrm>
            <a:off x="7837178" y="6098289"/>
            <a:ext cx="389850" cy="369332"/>
          </a:xfrm>
          <a:prstGeom prst="rect">
            <a:avLst/>
          </a:prstGeom>
          <a:noFill/>
        </p:spPr>
        <p:txBody>
          <a:bodyPr wrap="none" rtlCol="0">
            <a:spAutoFit/>
          </a:bodyPr>
          <a:lstStyle/>
          <a:p>
            <a:r>
              <a:rPr lang="en-US" dirty="0"/>
              <a:t>W</a:t>
            </a:r>
          </a:p>
        </p:txBody>
      </p:sp>
      <p:sp>
        <p:nvSpPr>
          <p:cNvPr id="224" name="TextBox 223">
            <a:extLst>
              <a:ext uri="{FF2B5EF4-FFF2-40B4-BE49-F238E27FC236}">
                <a16:creationId xmlns:a16="http://schemas.microsoft.com/office/drawing/2014/main" id="{0B331917-1F30-4108-81B8-FD3845F50C01}"/>
              </a:ext>
            </a:extLst>
          </p:cNvPr>
          <p:cNvSpPr txBox="1"/>
          <p:nvPr/>
        </p:nvSpPr>
        <p:spPr>
          <a:xfrm>
            <a:off x="5122168" y="2514536"/>
            <a:ext cx="389850" cy="369332"/>
          </a:xfrm>
          <a:prstGeom prst="rect">
            <a:avLst/>
          </a:prstGeom>
          <a:noFill/>
        </p:spPr>
        <p:txBody>
          <a:bodyPr wrap="none" rtlCol="0">
            <a:spAutoFit/>
          </a:bodyPr>
          <a:lstStyle/>
          <a:p>
            <a:r>
              <a:rPr lang="en-US" dirty="0"/>
              <a:t>W</a:t>
            </a:r>
          </a:p>
        </p:txBody>
      </p:sp>
      <p:cxnSp>
        <p:nvCxnSpPr>
          <p:cNvPr id="225" name="Straight Connector 224">
            <a:extLst>
              <a:ext uri="{FF2B5EF4-FFF2-40B4-BE49-F238E27FC236}">
                <a16:creationId xmlns:a16="http://schemas.microsoft.com/office/drawing/2014/main" id="{C9BBB636-4804-4509-B25A-8800FAA4814D}"/>
              </a:ext>
            </a:extLst>
          </p:cNvPr>
          <p:cNvCxnSpPr/>
          <p:nvPr/>
        </p:nvCxnSpPr>
        <p:spPr>
          <a:xfrm>
            <a:off x="1905621" y="1152048"/>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C2BFF5D-A057-494F-9B8A-00A749690FA8}"/>
              </a:ext>
            </a:extLst>
          </p:cNvPr>
          <p:cNvCxnSpPr/>
          <p:nvPr/>
        </p:nvCxnSpPr>
        <p:spPr>
          <a:xfrm>
            <a:off x="1946961" y="447706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55F01DF1-7428-4ECF-997D-08E8C4FF192B}"/>
              </a:ext>
            </a:extLst>
          </p:cNvPr>
          <p:cNvCxnSpPr/>
          <p:nvPr/>
        </p:nvCxnSpPr>
        <p:spPr>
          <a:xfrm>
            <a:off x="3646945" y="1501891"/>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0085D59-2ADF-46E2-A4EB-6F38492F9810}"/>
              </a:ext>
            </a:extLst>
          </p:cNvPr>
          <p:cNvCxnSpPr/>
          <p:nvPr/>
        </p:nvCxnSpPr>
        <p:spPr>
          <a:xfrm>
            <a:off x="3731000" y="1406612"/>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EA434DA-2F5D-40BD-BBE9-B7F38059E1F5}"/>
              </a:ext>
            </a:extLst>
          </p:cNvPr>
          <p:cNvCxnSpPr/>
          <p:nvPr/>
        </p:nvCxnSpPr>
        <p:spPr>
          <a:xfrm>
            <a:off x="3976327" y="2686681"/>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F9ABB4E6-2D0B-4903-A4BA-BFE704EA7785}"/>
              </a:ext>
            </a:extLst>
          </p:cNvPr>
          <p:cNvCxnSpPr/>
          <p:nvPr/>
        </p:nvCxnSpPr>
        <p:spPr>
          <a:xfrm>
            <a:off x="4060382" y="2591402"/>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916B856-2912-4F35-9FDC-3D31766E089B}"/>
              </a:ext>
            </a:extLst>
          </p:cNvPr>
          <p:cNvCxnSpPr/>
          <p:nvPr/>
        </p:nvCxnSpPr>
        <p:spPr>
          <a:xfrm>
            <a:off x="4689167" y="1895181"/>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573F598-A184-4ED3-B223-699451E4377D}"/>
              </a:ext>
            </a:extLst>
          </p:cNvPr>
          <p:cNvCxnSpPr/>
          <p:nvPr/>
        </p:nvCxnSpPr>
        <p:spPr>
          <a:xfrm>
            <a:off x="4773222" y="1799902"/>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269D124-E862-4DDF-9E91-32C061177B43}"/>
              </a:ext>
            </a:extLst>
          </p:cNvPr>
          <p:cNvCxnSpPr/>
          <p:nvPr/>
        </p:nvCxnSpPr>
        <p:spPr>
          <a:xfrm>
            <a:off x="4998884" y="2303219"/>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9AAA022-4A33-449F-9F6A-2FB7985EC0EE}"/>
              </a:ext>
            </a:extLst>
          </p:cNvPr>
          <p:cNvCxnSpPr/>
          <p:nvPr/>
        </p:nvCxnSpPr>
        <p:spPr>
          <a:xfrm>
            <a:off x="5082939" y="2207940"/>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4B8CE17-62C5-4D10-8910-029EAA7B49A8}"/>
              </a:ext>
            </a:extLst>
          </p:cNvPr>
          <p:cNvCxnSpPr/>
          <p:nvPr/>
        </p:nvCxnSpPr>
        <p:spPr>
          <a:xfrm>
            <a:off x="5652729" y="5503623"/>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2D2F8CB-0616-415F-A328-49DDC398272E}"/>
              </a:ext>
            </a:extLst>
          </p:cNvPr>
          <p:cNvCxnSpPr/>
          <p:nvPr/>
        </p:nvCxnSpPr>
        <p:spPr>
          <a:xfrm>
            <a:off x="5736784" y="5408344"/>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7DD8A80-ADDF-415C-A5D3-DA04F09B1095}"/>
              </a:ext>
            </a:extLst>
          </p:cNvPr>
          <p:cNvCxnSpPr/>
          <p:nvPr/>
        </p:nvCxnSpPr>
        <p:spPr>
          <a:xfrm>
            <a:off x="7919070" y="6177130"/>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F08FCD7-146C-4811-866D-633431B2D2C8}"/>
              </a:ext>
            </a:extLst>
          </p:cNvPr>
          <p:cNvCxnSpPr/>
          <p:nvPr/>
        </p:nvCxnSpPr>
        <p:spPr>
          <a:xfrm>
            <a:off x="8003125" y="6081851"/>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EEB231B-FEBF-471D-99F4-85380F522F1A}"/>
              </a:ext>
            </a:extLst>
          </p:cNvPr>
          <p:cNvCxnSpPr/>
          <p:nvPr/>
        </p:nvCxnSpPr>
        <p:spPr>
          <a:xfrm>
            <a:off x="6399984" y="4461398"/>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6C05B58-C586-4FFC-A498-426DC26332FC}"/>
              </a:ext>
            </a:extLst>
          </p:cNvPr>
          <p:cNvCxnSpPr/>
          <p:nvPr/>
        </p:nvCxnSpPr>
        <p:spPr>
          <a:xfrm>
            <a:off x="6484039" y="4366119"/>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3B91BE1-0703-4D84-930F-CB0E0BF57475}"/>
              </a:ext>
            </a:extLst>
          </p:cNvPr>
          <p:cNvCxnSpPr/>
          <p:nvPr/>
        </p:nvCxnSpPr>
        <p:spPr>
          <a:xfrm>
            <a:off x="7191482" y="5823167"/>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EA9227F2-A044-40E7-9A63-E9170FF8E953}"/>
              </a:ext>
            </a:extLst>
          </p:cNvPr>
          <p:cNvCxnSpPr/>
          <p:nvPr/>
        </p:nvCxnSpPr>
        <p:spPr>
          <a:xfrm>
            <a:off x="7275537" y="5727888"/>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847DF25-2345-4DCA-B98A-0C2086440E65}"/>
              </a:ext>
            </a:extLst>
          </p:cNvPr>
          <p:cNvCxnSpPr/>
          <p:nvPr/>
        </p:nvCxnSpPr>
        <p:spPr>
          <a:xfrm>
            <a:off x="7874826" y="528730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5D1E26E-5880-4BE9-8E6F-58D8539B7359}"/>
              </a:ext>
            </a:extLst>
          </p:cNvPr>
          <p:cNvCxnSpPr/>
          <p:nvPr/>
        </p:nvCxnSpPr>
        <p:spPr>
          <a:xfrm>
            <a:off x="7958881" y="519202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FFB53C3-A471-4BE4-BB40-FCD10C1E9AD6}"/>
              </a:ext>
            </a:extLst>
          </p:cNvPr>
          <p:cNvCxnSpPr/>
          <p:nvPr/>
        </p:nvCxnSpPr>
        <p:spPr>
          <a:xfrm>
            <a:off x="7137407" y="532664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672BB0C-18F4-478B-A901-ECE0C382FC82}"/>
              </a:ext>
            </a:extLst>
          </p:cNvPr>
          <p:cNvCxnSpPr/>
          <p:nvPr/>
        </p:nvCxnSpPr>
        <p:spPr>
          <a:xfrm>
            <a:off x="7221462" y="523136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00BDE51-40C8-4C85-B925-BF5A090F20E1}"/>
              </a:ext>
            </a:extLst>
          </p:cNvPr>
          <p:cNvCxnSpPr/>
          <p:nvPr/>
        </p:nvCxnSpPr>
        <p:spPr>
          <a:xfrm>
            <a:off x="6404902" y="617713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B2BE9FB7-03F8-4D21-B35D-F1660FBD1333}"/>
              </a:ext>
            </a:extLst>
          </p:cNvPr>
          <p:cNvCxnSpPr/>
          <p:nvPr/>
        </p:nvCxnSpPr>
        <p:spPr>
          <a:xfrm>
            <a:off x="6488957" y="608185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7850BE4-A595-4ADE-8EB2-21C05A0D6A13}"/>
              </a:ext>
            </a:extLst>
          </p:cNvPr>
          <p:cNvCxnSpPr/>
          <p:nvPr/>
        </p:nvCxnSpPr>
        <p:spPr>
          <a:xfrm>
            <a:off x="5672398" y="5837922"/>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33297BD-9B4D-432A-99AE-A3B2FB28D318}"/>
              </a:ext>
            </a:extLst>
          </p:cNvPr>
          <p:cNvCxnSpPr/>
          <p:nvPr/>
        </p:nvCxnSpPr>
        <p:spPr>
          <a:xfrm>
            <a:off x="5756453" y="5742643"/>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BE565CC-568F-4448-AAF4-A2613CF2B1B1}"/>
              </a:ext>
            </a:extLst>
          </p:cNvPr>
          <p:cNvCxnSpPr/>
          <p:nvPr/>
        </p:nvCxnSpPr>
        <p:spPr>
          <a:xfrm>
            <a:off x="4507275" y="2657181"/>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67E660E-5BF4-4EBD-A28F-8350C0821C79}"/>
              </a:ext>
            </a:extLst>
          </p:cNvPr>
          <p:cNvCxnSpPr/>
          <p:nvPr/>
        </p:nvCxnSpPr>
        <p:spPr>
          <a:xfrm>
            <a:off x="4591330" y="2561902"/>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D65C4A2-7E45-4E00-AA33-72DA0DE56E10}"/>
              </a:ext>
            </a:extLst>
          </p:cNvPr>
          <p:cNvCxnSpPr/>
          <p:nvPr/>
        </p:nvCxnSpPr>
        <p:spPr>
          <a:xfrm>
            <a:off x="4482694" y="2298301"/>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D54C575-7FA1-4743-A23F-21F7E98A3ABA}"/>
              </a:ext>
            </a:extLst>
          </p:cNvPr>
          <p:cNvCxnSpPr/>
          <p:nvPr/>
        </p:nvCxnSpPr>
        <p:spPr>
          <a:xfrm>
            <a:off x="4566749" y="2203022"/>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BA99E6E3-8E78-47B6-96DA-316B4BB5F467}"/>
              </a:ext>
            </a:extLst>
          </p:cNvPr>
          <p:cNvCxnSpPr/>
          <p:nvPr/>
        </p:nvCxnSpPr>
        <p:spPr>
          <a:xfrm>
            <a:off x="3976330" y="1929594"/>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C2F770B-F9C5-43F4-AE4D-46CF14938BE3}"/>
              </a:ext>
            </a:extLst>
          </p:cNvPr>
          <p:cNvCxnSpPr/>
          <p:nvPr/>
        </p:nvCxnSpPr>
        <p:spPr>
          <a:xfrm>
            <a:off x="4060385" y="1834315"/>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8426055-27E0-40DE-8EA8-3F1A5AA17533}"/>
              </a:ext>
            </a:extLst>
          </p:cNvPr>
          <p:cNvCxnSpPr/>
          <p:nvPr/>
        </p:nvCxnSpPr>
        <p:spPr>
          <a:xfrm>
            <a:off x="3696111" y="148222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C1248AF-286A-410E-ABB5-12D1FBB8B580}"/>
              </a:ext>
            </a:extLst>
          </p:cNvPr>
          <p:cNvCxnSpPr/>
          <p:nvPr/>
        </p:nvCxnSpPr>
        <p:spPr>
          <a:xfrm>
            <a:off x="3780166" y="138694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8F928F4-05ED-4389-9E8A-6601D2999FB6}"/>
              </a:ext>
            </a:extLst>
          </p:cNvPr>
          <p:cNvCxnSpPr/>
          <p:nvPr/>
        </p:nvCxnSpPr>
        <p:spPr>
          <a:xfrm>
            <a:off x="8917053" y="980779"/>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159399A-D4C8-4D68-B847-9513F2F9CCFC}"/>
              </a:ext>
            </a:extLst>
          </p:cNvPr>
          <p:cNvCxnSpPr/>
          <p:nvPr/>
        </p:nvCxnSpPr>
        <p:spPr>
          <a:xfrm>
            <a:off x="9001108" y="885500"/>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88BB80D-7E77-4C7A-9BCD-282AA306F9D9}"/>
              </a:ext>
            </a:extLst>
          </p:cNvPr>
          <p:cNvCxnSpPr/>
          <p:nvPr/>
        </p:nvCxnSpPr>
        <p:spPr>
          <a:xfrm>
            <a:off x="3671538" y="5479043"/>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01C96F6-BD82-4AA8-8DCF-70BF5EE0F957}"/>
              </a:ext>
            </a:extLst>
          </p:cNvPr>
          <p:cNvCxnSpPr/>
          <p:nvPr/>
        </p:nvCxnSpPr>
        <p:spPr>
          <a:xfrm>
            <a:off x="3755593" y="5383764"/>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F910EF1-D2CE-442B-82D4-16084F9AFCC1}"/>
              </a:ext>
            </a:extLst>
          </p:cNvPr>
          <p:cNvCxnSpPr/>
          <p:nvPr/>
        </p:nvCxnSpPr>
        <p:spPr>
          <a:xfrm>
            <a:off x="4635095" y="4466320"/>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449A463-D095-4DAE-8E80-D6BFF3C33888}"/>
              </a:ext>
            </a:extLst>
          </p:cNvPr>
          <p:cNvCxnSpPr/>
          <p:nvPr/>
        </p:nvCxnSpPr>
        <p:spPr>
          <a:xfrm>
            <a:off x="4719150" y="4371041"/>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EA73FDD-3B69-44A4-8A66-680873B496A5}"/>
              </a:ext>
            </a:extLst>
          </p:cNvPr>
          <p:cNvCxnSpPr/>
          <p:nvPr/>
        </p:nvCxnSpPr>
        <p:spPr>
          <a:xfrm>
            <a:off x="4984141" y="5837918"/>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EC3BB51-513F-4E2F-955D-0F60A1CC73EE}"/>
              </a:ext>
            </a:extLst>
          </p:cNvPr>
          <p:cNvCxnSpPr/>
          <p:nvPr/>
        </p:nvCxnSpPr>
        <p:spPr>
          <a:xfrm>
            <a:off x="5068196" y="5742639"/>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5074963-C6BF-41BD-82CE-DE28E331C3BD}"/>
              </a:ext>
            </a:extLst>
          </p:cNvPr>
          <p:cNvCxnSpPr/>
          <p:nvPr/>
        </p:nvCxnSpPr>
        <p:spPr>
          <a:xfrm>
            <a:off x="3976331" y="6167298"/>
            <a:ext cx="16968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27504B1-E045-4F46-ADEF-D8919299B55D}"/>
              </a:ext>
            </a:extLst>
          </p:cNvPr>
          <p:cNvCxnSpPr/>
          <p:nvPr/>
        </p:nvCxnSpPr>
        <p:spPr>
          <a:xfrm>
            <a:off x="4060386" y="6072019"/>
            <a:ext cx="9427" cy="1905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B5A4C5B-6202-475A-88D9-204893CD1A35}"/>
              </a:ext>
            </a:extLst>
          </p:cNvPr>
          <p:cNvCxnSpPr/>
          <p:nvPr/>
        </p:nvCxnSpPr>
        <p:spPr>
          <a:xfrm>
            <a:off x="3637118" y="5857585"/>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33F389F-74E7-4C48-94AF-F498E3275788}"/>
              </a:ext>
            </a:extLst>
          </p:cNvPr>
          <p:cNvCxnSpPr/>
          <p:nvPr/>
        </p:nvCxnSpPr>
        <p:spPr>
          <a:xfrm>
            <a:off x="3721173" y="5762306"/>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6C35543-1367-4DF0-9381-8BD04B9945BC}"/>
              </a:ext>
            </a:extLst>
          </p:cNvPr>
          <p:cNvCxnSpPr/>
          <p:nvPr/>
        </p:nvCxnSpPr>
        <p:spPr>
          <a:xfrm>
            <a:off x="4005827" y="6137806"/>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7DF64CC-AE68-4B96-BC7E-0504DB459996}"/>
              </a:ext>
            </a:extLst>
          </p:cNvPr>
          <p:cNvCxnSpPr/>
          <p:nvPr/>
        </p:nvCxnSpPr>
        <p:spPr>
          <a:xfrm>
            <a:off x="4089882" y="6042527"/>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B14D6A97-DE09-4A67-B2BF-3B994B0DF7BA}"/>
              </a:ext>
            </a:extLst>
          </p:cNvPr>
          <p:cNvCxnSpPr/>
          <p:nvPr/>
        </p:nvCxnSpPr>
        <p:spPr>
          <a:xfrm>
            <a:off x="4463035" y="5356140"/>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AF98977-5DBF-4B46-A814-F30C34D17967}"/>
              </a:ext>
            </a:extLst>
          </p:cNvPr>
          <p:cNvCxnSpPr/>
          <p:nvPr/>
        </p:nvCxnSpPr>
        <p:spPr>
          <a:xfrm>
            <a:off x="4547090" y="5260861"/>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855CC21-BA86-4F8A-B7A0-3A7F9F2B42CD}"/>
              </a:ext>
            </a:extLst>
          </p:cNvPr>
          <p:cNvCxnSpPr/>
          <p:nvPr/>
        </p:nvCxnSpPr>
        <p:spPr>
          <a:xfrm>
            <a:off x="4556443" y="5380724"/>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F6A5B04-6698-4B1B-A4DD-4C8945ED1BD5}"/>
              </a:ext>
            </a:extLst>
          </p:cNvPr>
          <p:cNvCxnSpPr/>
          <p:nvPr/>
        </p:nvCxnSpPr>
        <p:spPr>
          <a:xfrm>
            <a:off x="4640498" y="5285445"/>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BB441921-7B12-44BE-8F1E-F2D97FC36A9E}"/>
              </a:ext>
            </a:extLst>
          </p:cNvPr>
          <p:cNvSpPr txBox="1"/>
          <p:nvPr/>
        </p:nvSpPr>
        <p:spPr>
          <a:xfrm>
            <a:off x="4323682" y="5297142"/>
            <a:ext cx="316112" cy="369332"/>
          </a:xfrm>
          <a:prstGeom prst="rect">
            <a:avLst/>
          </a:prstGeom>
          <a:noFill/>
        </p:spPr>
        <p:txBody>
          <a:bodyPr wrap="none" rtlCol="0">
            <a:spAutoFit/>
          </a:bodyPr>
          <a:lstStyle/>
          <a:p>
            <a:r>
              <a:rPr lang="en-US" dirty="0">
                <a:solidFill>
                  <a:srgbClr val="7030A0"/>
                </a:solidFill>
              </a:rPr>
              <a:t>V</a:t>
            </a:r>
          </a:p>
        </p:txBody>
      </p:sp>
      <p:sp>
        <p:nvSpPr>
          <p:cNvPr id="278" name="TextBox 277">
            <a:extLst>
              <a:ext uri="{FF2B5EF4-FFF2-40B4-BE49-F238E27FC236}">
                <a16:creationId xmlns:a16="http://schemas.microsoft.com/office/drawing/2014/main" id="{CDCFFEFB-8091-4F1A-8710-F8AFED789E36}"/>
              </a:ext>
            </a:extLst>
          </p:cNvPr>
          <p:cNvSpPr txBox="1"/>
          <p:nvPr/>
        </p:nvSpPr>
        <p:spPr>
          <a:xfrm>
            <a:off x="4023798" y="6059148"/>
            <a:ext cx="290464" cy="369332"/>
          </a:xfrm>
          <a:prstGeom prst="rect">
            <a:avLst/>
          </a:prstGeom>
          <a:noFill/>
        </p:spPr>
        <p:txBody>
          <a:bodyPr wrap="none" rtlCol="0">
            <a:spAutoFit/>
          </a:bodyPr>
          <a:lstStyle/>
          <a:p>
            <a:r>
              <a:rPr lang="en-US" dirty="0">
                <a:solidFill>
                  <a:srgbClr val="7030A0"/>
                </a:solidFill>
              </a:rPr>
              <a:t>S</a:t>
            </a:r>
          </a:p>
        </p:txBody>
      </p:sp>
      <p:sp>
        <p:nvSpPr>
          <p:cNvPr id="279" name="TextBox 278">
            <a:extLst>
              <a:ext uri="{FF2B5EF4-FFF2-40B4-BE49-F238E27FC236}">
                <a16:creationId xmlns:a16="http://schemas.microsoft.com/office/drawing/2014/main" id="{1008AF29-6908-41F7-9A2F-E134942CC4D4}"/>
              </a:ext>
            </a:extLst>
          </p:cNvPr>
          <p:cNvSpPr txBox="1"/>
          <p:nvPr/>
        </p:nvSpPr>
        <p:spPr>
          <a:xfrm>
            <a:off x="3409287" y="5680610"/>
            <a:ext cx="328936" cy="369332"/>
          </a:xfrm>
          <a:prstGeom prst="rect">
            <a:avLst/>
          </a:prstGeom>
          <a:noFill/>
        </p:spPr>
        <p:txBody>
          <a:bodyPr wrap="none" rtlCol="0">
            <a:spAutoFit/>
          </a:bodyPr>
          <a:lstStyle/>
          <a:p>
            <a:r>
              <a:rPr lang="en-US" dirty="0">
                <a:solidFill>
                  <a:srgbClr val="7030A0"/>
                </a:solidFill>
              </a:rPr>
              <a:t>H</a:t>
            </a:r>
          </a:p>
        </p:txBody>
      </p:sp>
      <p:sp>
        <p:nvSpPr>
          <p:cNvPr id="280" name="TextBox 279">
            <a:extLst>
              <a:ext uri="{FF2B5EF4-FFF2-40B4-BE49-F238E27FC236}">
                <a16:creationId xmlns:a16="http://schemas.microsoft.com/office/drawing/2014/main" id="{559D77AB-964E-4CCF-8D99-8EAC1952EADA}"/>
              </a:ext>
            </a:extLst>
          </p:cNvPr>
          <p:cNvSpPr txBox="1"/>
          <p:nvPr/>
        </p:nvSpPr>
        <p:spPr>
          <a:xfrm>
            <a:off x="4574402" y="4151699"/>
            <a:ext cx="290464" cy="369332"/>
          </a:xfrm>
          <a:prstGeom prst="rect">
            <a:avLst/>
          </a:prstGeom>
          <a:noFill/>
        </p:spPr>
        <p:txBody>
          <a:bodyPr wrap="none" rtlCol="0">
            <a:spAutoFit/>
          </a:bodyPr>
          <a:lstStyle/>
          <a:p>
            <a:r>
              <a:rPr lang="en-US" dirty="0">
                <a:solidFill>
                  <a:srgbClr val="FFC000"/>
                </a:solidFill>
              </a:rPr>
              <a:t>S</a:t>
            </a:r>
          </a:p>
        </p:txBody>
      </p:sp>
      <p:sp>
        <p:nvSpPr>
          <p:cNvPr id="281" name="TextBox 280">
            <a:extLst>
              <a:ext uri="{FF2B5EF4-FFF2-40B4-BE49-F238E27FC236}">
                <a16:creationId xmlns:a16="http://schemas.microsoft.com/office/drawing/2014/main" id="{C6B25765-1E4E-44C6-B1E4-7F4A725A8F9A}"/>
              </a:ext>
            </a:extLst>
          </p:cNvPr>
          <p:cNvSpPr txBox="1"/>
          <p:nvPr/>
        </p:nvSpPr>
        <p:spPr>
          <a:xfrm>
            <a:off x="4815293" y="5660951"/>
            <a:ext cx="316112" cy="369332"/>
          </a:xfrm>
          <a:prstGeom prst="rect">
            <a:avLst/>
          </a:prstGeom>
          <a:noFill/>
        </p:spPr>
        <p:txBody>
          <a:bodyPr wrap="none" rtlCol="0">
            <a:spAutoFit/>
          </a:bodyPr>
          <a:lstStyle/>
          <a:p>
            <a:r>
              <a:rPr lang="en-US" dirty="0">
                <a:solidFill>
                  <a:srgbClr val="FFC000"/>
                </a:solidFill>
              </a:rPr>
              <a:t>V</a:t>
            </a:r>
          </a:p>
        </p:txBody>
      </p:sp>
      <p:sp>
        <p:nvSpPr>
          <p:cNvPr id="282" name="TextBox 281">
            <a:extLst>
              <a:ext uri="{FF2B5EF4-FFF2-40B4-BE49-F238E27FC236}">
                <a16:creationId xmlns:a16="http://schemas.microsoft.com/office/drawing/2014/main" id="{A3628EA6-A555-4DD7-A02B-1246D77ACCEE}"/>
              </a:ext>
            </a:extLst>
          </p:cNvPr>
          <p:cNvSpPr txBox="1"/>
          <p:nvPr/>
        </p:nvSpPr>
        <p:spPr>
          <a:xfrm>
            <a:off x="3807487" y="6078823"/>
            <a:ext cx="389850" cy="369332"/>
          </a:xfrm>
          <a:prstGeom prst="rect">
            <a:avLst/>
          </a:prstGeom>
          <a:noFill/>
        </p:spPr>
        <p:txBody>
          <a:bodyPr wrap="none" rtlCol="0">
            <a:spAutoFit/>
          </a:bodyPr>
          <a:lstStyle/>
          <a:p>
            <a:r>
              <a:rPr lang="en-US" dirty="0">
                <a:solidFill>
                  <a:srgbClr val="FFC000"/>
                </a:solidFill>
              </a:rPr>
              <a:t>W</a:t>
            </a:r>
          </a:p>
        </p:txBody>
      </p:sp>
      <p:cxnSp>
        <p:nvCxnSpPr>
          <p:cNvPr id="283" name="Straight Connector 282">
            <a:extLst>
              <a:ext uri="{FF2B5EF4-FFF2-40B4-BE49-F238E27FC236}">
                <a16:creationId xmlns:a16="http://schemas.microsoft.com/office/drawing/2014/main" id="{1C6966B1-CAFA-409A-880C-85DAA4F320E4}"/>
              </a:ext>
            </a:extLst>
          </p:cNvPr>
          <p:cNvCxnSpPr/>
          <p:nvPr/>
        </p:nvCxnSpPr>
        <p:spPr>
          <a:xfrm flipH="1">
            <a:off x="395747" y="1157749"/>
            <a:ext cx="1676400" cy="1676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AF35308-60E6-41AA-9B92-D7F4ACF21CBB}"/>
              </a:ext>
            </a:extLst>
          </p:cNvPr>
          <p:cNvCxnSpPr/>
          <p:nvPr/>
        </p:nvCxnSpPr>
        <p:spPr>
          <a:xfrm flipH="1" flipV="1">
            <a:off x="2032822" y="1157752"/>
            <a:ext cx="1676399" cy="167639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26B0ECE-58D6-48A9-A3C9-D78D4AE97F82}"/>
              </a:ext>
            </a:extLst>
          </p:cNvPr>
          <p:cNvCxnSpPr/>
          <p:nvPr/>
        </p:nvCxnSpPr>
        <p:spPr>
          <a:xfrm>
            <a:off x="2092353" y="1161176"/>
            <a:ext cx="0" cy="335280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4FE0C7-FBA5-4AC9-B44E-1501104AD561}"/>
              </a:ext>
            </a:extLst>
          </p:cNvPr>
          <p:cNvCxnSpPr/>
          <p:nvPr/>
        </p:nvCxnSpPr>
        <p:spPr>
          <a:xfrm flipH="1">
            <a:off x="5432663" y="1124883"/>
            <a:ext cx="3312733" cy="3333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644A7C64-27FB-45FF-B8BA-792CC5F4AFB4}"/>
              </a:ext>
            </a:extLst>
          </p:cNvPr>
          <p:cNvCxnSpPr>
            <a:cxnSpLocks/>
          </p:cNvCxnSpPr>
          <p:nvPr/>
        </p:nvCxnSpPr>
        <p:spPr>
          <a:xfrm>
            <a:off x="8710485" y="1166561"/>
            <a:ext cx="0" cy="329975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C1DA1448-4951-4637-97C7-BF08B26ACF0B}"/>
              </a:ext>
            </a:extLst>
          </p:cNvPr>
          <p:cNvCxnSpPr/>
          <p:nvPr/>
        </p:nvCxnSpPr>
        <p:spPr>
          <a:xfrm>
            <a:off x="3710654" y="1187002"/>
            <a:ext cx="5029200" cy="0"/>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5CCE6C-B62D-421B-BF85-7CDAF5B21401}"/>
              </a:ext>
            </a:extLst>
          </p:cNvPr>
          <p:cNvCxnSpPr>
            <a:cxnSpLocks/>
          </p:cNvCxnSpPr>
          <p:nvPr/>
        </p:nvCxnSpPr>
        <p:spPr>
          <a:xfrm flipH="1" flipV="1">
            <a:off x="5411591" y="2094485"/>
            <a:ext cx="3339683" cy="856810"/>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AD10DB0-38FF-42C2-8C2B-56F29F755EB7}"/>
              </a:ext>
            </a:extLst>
          </p:cNvPr>
          <p:cNvCxnSpPr>
            <a:cxnSpLocks/>
          </p:cNvCxnSpPr>
          <p:nvPr/>
        </p:nvCxnSpPr>
        <p:spPr>
          <a:xfrm>
            <a:off x="2400746" y="4510103"/>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FD492C7-2FFB-4026-887F-1D812B695384}"/>
              </a:ext>
            </a:extLst>
          </p:cNvPr>
          <p:cNvCxnSpPr/>
          <p:nvPr/>
        </p:nvCxnSpPr>
        <p:spPr>
          <a:xfrm flipH="1" flipV="1">
            <a:off x="564159" y="266420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2340F7D7-BE92-420A-8A52-C23EDAA2D98C}"/>
              </a:ext>
            </a:extLst>
          </p:cNvPr>
          <p:cNvSpPr txBox="1"/>
          <p:nvPr/>
        </p:nvSpPr>
        <p:spPr>
          <a:xfrm>
            <a:off x="318301" y="2416789"/>
            <a:ext cx="351378" cy="369332"/>
          </a:xfrm>
          <a:prstGeom prst="rect">
            <a:avLst/>
          </a:prstGeom>
          <a:noFill/>
        </p:spPr>
        <p:txBody>
          <a:bodyPr wrap="none" rtlCol="0">
            <a:spAutoFit/>
          </a:bodyPr>
          <a:lstStyle/>
          <a:p>
            <a:r>
              <a:rPr lang="cs-CZ" dirty="0">
                <a:solidFill>
                  <a:srgbClr val="FFC000"/>
                </a:solidFill>
                <a:latin typeface="Times New Roman" panose="02020603050405020304" pitchFamily="18" charset="0"/>
                <a:cs typeface="Times New Roman" panose="02020603050405020304" pitchFamily="18" charset="0"/>
              </a:rPr>
              <a:t>w</a:t>
            </a:r>
            <a:endParaRPr lang="en-US" dirty="0">
              <a:solidFill>
                <a:srgbClr val="FFC000"/>
              </a:solidFill>
            </a:endParaRPr>
          </a:p>
        </p:txBody>
      </p:sp>
      <p:cxnSp>
        <p:nvCxnSpPr>
          <p:cNvPr id="291" name="Straight Connector 290">
            <a:extLst>
              <a:ext uri="{FF2B5EF4-FFF2-40B4-BE49-F238E27FC236}">
                <a16:creationId xmlns:a16="http://schemas.microsoft.com/office/drawing/2014/main" id="{39C2CB6B-1939-4625-BDB1-71AC1B4946F9}"/>
              </a:ext>
            </a:extLst>
          </p:cNvPr>
          <p:cNvCxnSpPr/>
          <p:nvPr/>
        </p:nvCxnSpPr>
        <p:spPr>
          <a:xfrm flipH="1" flipV="1">
            <a:off x="1734471" y="145618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D53EA5D7-47B7-45AF-AC34-40AF4FCF8176}"/>
              </a:ext>
            </a:extLst>
          </p:cNvPr>
          <p:cNvSpPr txBox="1"/>
          <p:nvPr/>
        </p:nvSpPr>
        <p:spPr>
          <a:xfrm>
            <a:off x="1567357" y="1217162"/>
            <a:ext cx="274434" cy="369332"/>
          </a:xfrm>
          <a:prstGeom prst="rect">
            <a:avLst/>
          </a:prstGeom>
          <a:noFill/>
        </p:spPr>
        <p:txBody>
          <a:bodyPr wrap="none" rtlCol="0">
            <a:spAutoFit/>
          </a:bodyPr>
          <a:lstStyle/>
          <a:p>
            <a:r>
              <a:rPr lang="cs-CZ" dirty="0">
                <a:solidFill>
                  <a:srgbClr val="FFC000"/>
                </a:solidFill>
                <a:latin typeface="Times New Roman" panose="02020603050405020304" pitchFamily="18" charset="0"/>
                <a:cs typeface="Times New Roman" panose="02020603050405020304" pitchFamily="18" charset="0"/>
              </a:rPr>
              <a:t>s</a:t>
            </a:r>
            <a:endParaRPr lang="en-US" dirty="0">
              <a:solidFill>
                <a:srgbClr val="FFC000"/>
              </a:solidFill>
            </a:endParaRPr>
          </a:p>
        </p:txBody>
      </p:sp>
      <p:cxnSp>
        <p:nvCxnSpPr>
          <p:cNvPr id="293" name="Straight Connector 292">
            <a:extLst>
              <a:ext uri="{FF2B5EF4-FFF2-40B4-BE49-F238E27FC236}">
                <a16:creationId xmlns:a16="http://schemas.microsoft.com/office/drawing/2014/main" id="{7D6C5972-F7D8-48D6-9B11-56936AA20FE6}"/>
              </a:ext>
            </a:extLst>
          </p:cNvPr>
          <p:cNvCxnSpPr/>
          <p:nvPr/>
        </p:nvCxnSpPr>
        <p:spPr>
          <a:xfrm>
            <a:off x="391302" y="2633444"/>
            <a:ext cx="335279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A75DB617-9D11-4E6B-B634-667BE3DF28A4}"/>
              </a:ext>
            </a:extLst>
          </p:cNvPr>
          <p:cNvSpPr txBox="1"/>
          <p:nvPr/>
        </p:nvSpPr>
        <p:spPr>
          <a:xfrm>
            <a:off x="3333241" y="2379038"/>
            <a:ext cx="389850" cy="369332"/>
          </a:xfrm>
          <a:prstGeom prst="rect">
            <a:avLst/>
          </a:prstGeom>
          <a:noFill/>
        </p:spPr>
        <p:txBody>
          <a:bodyPr wrap="none" rtlCol="0">
            <a:spAutoFit/>
          </a:bodyPr>
          <a:lstStyle/>
          <a:p>
            <a:r>
              <a:rPr lang="cs-CZ" dirty="0" err="1">
                <a:solidFill>
                  <a:srgbClr val="7030A0"/>
                </a:solidFill>
                <a:latin typeface="Times New Roman" panose="02020603050405020304" pitchFamily="18" charset="0"/>
                <a:cs typeface="Times New Roman" panose="02020603050405020304" pitchFamily="18" charset="0"/>
              </a:rPr>
              <a:t>hs</a:t>
            </a:r>
            <a:endParaRPr lang="en-US" dirty="0">
              <a:solidFill>
                <a:srgbClr val="7030A0"/>
              </a:solidFill>
            </a:endParaRPr>
          </a:p>
        </p:txBody>
      </p:sp>
      <p:cxnSp>
        <p:nvCxnSpPr>
          <p:cNvPr id="295" name="Straight Connector 294">
            <a:extLst>
              <a:ext uri="{FF2B5EF4-FFF2-40B4-BE49-F238E27FC236}">
                <a16:creationId xmlns:a16="http://schemas.microsoft.com/office/drawing/2014/main" id="{66612B59-5857-484A-8653-85B71C79BCE3}"/>
              </a:ext>
            </a:extLst>
          </p:cNvPr>
          <p:cNvCxnSpPr/>
          <p:nvPr/>
        </p:nvCxnSpPr>
        <p:spPr>
          <a:xfrm flipH="1">
            <a:off x="1896611" y="2641833"/>
            <a:ext cx="1676400" cy="16764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F1979239-4828-4E3B-8A20-ED69410B7D04}"/>
              </a:ext>
            </a:extLst>
          </p:cNvPr>
          <p:cNvCxnSpPr/>
          <p:nvPr/>
        </p:nvCxnSpPr>
        <p:spPr>
          <a:xfrm>
            <a:off x="1301985" y="3527252"/>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01BA80C-B651-4E89-AF07-74CD9810E300}"/>
              </a:ext>
            </a:extLst>
          </p:cNvPr>
          <p:cNvCxnSpPr/>
          <p:nvPr/>
        </p:nvCxnSpPr>
        <p:spPr>
          <a:xfrm>
            <a:off x="1386040" y="3431973"/>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2C41C434-F261-4F3B-BC7B-8084EE92BCD9}"/>
              </a:ext>
            </a:extLst>
          </p:cNvPr>
          <p:cNvSpPr txBox="1"/>
          <p:nvPr/>
        </p:nvSpPr>
        <p:spPr>
          <a:xfrm>
            <a:off x="1218940" y="3504693"/>
            <a:ext cx="389850" cy="369332"/>
          </a:xfrm>
          <a:prstGeom prst="rect">
            <a:avLst/>
          </a:prstGeom>
          <a:noFill/>
          <a:ln>
            <a:noFill/>
          </a:ln>
        </p:spPr>
        <p:txBody>
          <a:bodyPr wrap="none" rtlCol="0">
            <a:spAutoFit/>
          </a:bodyPr>
          <a:lstStyle/>
          <a:p>
            <a:r>
              <a:rPr lang="en-US" dirty="0">
                <a:solidFill>
                  <a:srgbClr val="FF66FF"/>
                </a:solidFill>
              </a:rPr>
              <a:t>W</a:t>
            </a:r>
          </a:p>
        </p:txBody>
      </p:sp>
      <p:cxnSp>
        <p:nvCxnSpPr>
          <p:cNvPr id="302" name="Straight Connector 301">
            <a:extLst>
              <a:ext uri="{FF2B5EF4-FFF2-40B4-BE49-F238E27FC236}">
                <a16:creationId xmlns:a16="http://schemas.microsoft.com/office/drawing/2014/main" id="{E98DE5F7-3652-4634-B02A-FD42EE40FF9F}"/>
              </a:ext>
            </a:extLst>
          </p:cNvPr>
          <p:cNvCxnSpPr/>
          <p:nvPr/>
        </p:nvCxnSpPr>
        <p:spPr>
          <a:xfrm>
            <a:off x="2024837" y="2891086"/>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33011AF-4B03-4A07-85D1-7A4A2096A6BB}"/>
              </a:ext>
            </a:extLst>
          </p:cNvPr>
          <p:cNvCxnSpPr/>
          <p:nvPr/>
        </p:nvCxnSpPr>
        <p:spPr>
          <a:xfrm>
            <a:off x="2108892" y="2795807"/>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F82F3858-4222-4C55-AA8F-A78A5AA71CA1}"/>
              </a:ext>
            </a:extLst>
          </p:cNvPr>
          <p:cNvSpPr txBox="1"/>
          <p:nvPr/>
        </p:nvSpPr>
        <p:spPr>
          <a:xfrm>
            <a:off x="1941792" y="2868527"/>
            <a:ext cx="316112" cy="369332"/>
          </a:xfrm>
          <a:prstGeom prst="rect">
            <a:avLst/>
          </a:prstGeom>
          <a:noFill/>
          <a:ln>
            <a:noFill/>
          </a:ln>
        </p:spPr>
        <p:txBody>
          <a:bodyPr wrap="none" rtlCol="0">
            <a:spAutoFit/>
          </a:bodyPr>
          <a:lstStyle/>
          <a:p>
            <a:r>
              <a:rPr lang="cs-CZ" dirty="0">
                <a:solidFill>
                  <a:srgbClr val="FF66FF"/>
                </a:solidFill>
              </a:rPr>
              <a:t>V</a:t>
            </a:r>
            <a:endParaRPr lang="en-US" dirty="0">
              <a:solidFill>
                <a:srgbClr val="FF66FF"/>
              </a:solidFill>
            </a:endParaRPr>
          </a:p>
        </p:txBody>
      </p:sp>
      <p:cxnSp>
        <p:nvCxnSpPr>
          <p:cNvPr id="305" name="Straight Connector 304">
            <a:extLst>
              <a:ext uri="{FF2B5EF4-FFF2-40B4-BE49-F238E27FC236}">
                <a16:creationId xmlns:a16="http://schemas.microsoft.com/office/drawing/2014/main" id="{0E370634-39F1-467A-B019-9428155FB53D}"/>
              </a:ext>
            </a:extLst>
          </p:cNvPr>
          <p:cNvCxnSpPr/>
          <p:nvPr/>
        </p:nvCxnSpPr>
        <p:spPr>
          <a:xfrm>
            <a:off x="2126903" y="4008221"/>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7FFCF694-9566-4E2A-8F56-3BCC0A82AF24}"/>
              </a:ext>
            </a:extLst>
          </p:cNvPr>
          <p:cNvCxnSpPr/>
          <p:nvPr/>
        </p:nvCxnSpPr>
        <p:spPr>
          <a:xfrm>
            <a:off x="2210958" y="3912942"/>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6E675E21-CEB2-434D-911D-1AB5C7143170}"/>
              </a:ext>
            </a:extLst>
          </p:cNvPr>
          <p:cNvSpPr txBox="1"/>
          <p:nvPr/>
        </p:nvSpPr>
        <p:spPr>
          <a:xfrm>
            <a:off x="2043858" y="3985662"/>
            <a:ext cx="328936" cy="369332"/>
          </a:xfrm>
          <a:prstGeom prst="rect">
            <a:avLst/>
          </a:prstGeom>
          <a:noFill/>
          <a:ln>
            <a:noFill/>
          </a:ln>
        </p:spPr>
        <p:txBody>
          <a:bodyPr wrap="none" rtlCol="0">
            <a:spAutoFit/>
          </a:bodyPr>
          <a:lstStyle/>
          <a:p>
            <a:r>
              <a:rPr lang="cs-CZ" dirty="0">
                <a:solidFill>
                  <a:srgbClr val="FF66FF"/>
                </a:solidFill>
              </a:rPr>
              <a:t>H</a:t>
            </a:r>
            <a:endParaRPr lang="en-US" dirty="0">
              <a:solidFill>
                <a:srgbClr val="FF66FF"/>
              </a:solidFill>
            </a:endParaRPr>
          </a:p>
        </p:txBody>
      </p:sp>
      <p:cxnSp>
        <p:nvCxnSpPr>
          <p:cNvPr id="308" name="Straight Connector 307">
            <a:extLst>
              <a:ext uri="{FF2B5EF4-FFF2-40B4-BE49-F238E27FC236}">
                <a16:creationId xmlns:a16="http://schemas.microsoft.com/office/drawing/2014/main" id="{D83FA9C8-9C0B-42D8-8445-B7A315BFDADA}"/>
              </a:ext>
            </a:extLst>
          </p:cNvPr>
          <p:cNvCxnSpPr/>
          <p:nvPr/>
        </p:nvCxnSpPr>
        <p:spPr>
          <a:xfrm>
            <a:off x="3160148" y="2969383"/>
            <a:ext cx="169682" cy="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01E92C1-D0CB-4E52-A628-59C6A4469F6F}"/>
              </a:ext>
            </a:extLst>
          </p:cNvPr>
          <p:cNvCxnSpPr/>
          <p:nvPr/>
        </p:nvCxnSpPr>
        <p:spPr>
          <a:xfrm>
            <a:off x="3244203" y="2874104"/>
            <a:ext cx="9427" cy="19056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CC95E9AC-6A5D-4E15-BE82-E9D4A29919B1}"/>
              </a:ext>
            </a:extLst>
          </p:cNvPr>
          <p:cNvSpPr txBox="1"/>
          <p:nvPr/>
        </p:nvSpPr>
        <p:spPr>
          <a:xfrm>
            <a:off x="3077103" y="2946824"/>
            <a:ext cx="290464" cy="369332"/>
          </a:xfrm>
          <a:prstGeom prst="rect">
            <a:avLst/>
          </a:prstGeom>
          <a:noFill/>
          <a:ln>
            <a:noFill/>
          </a:ln>
        </p:spPr>
        <p:txBody>
          <a:bodyPr wrap="none" rtlCol="0">
            <a:spAutoFit/>
          </a:bodyPr>
          <a:lstStyle/>
          <a:p>
            <a:r>
              <a:rPr lang="cs-CZ" dirty="0">
                <a:solidFill>
                  <a:srgbClr val="FF66FF"/>
                </a:solidFill>
              </a:rPr>
              <a:t>S</a:t>
            </a:r>
            <a:endParaRPr lang="en-US" dirty="0">
              <a:solidFill>
                <a:srgbClr val="FF66FF"/>
              </a:solidFill>
            </a:endParaRPr>
          </a:p>
        </p:txBody>
      </p:sp>
      <p:sp>
        <p:nvSpPr>
          <p:cNvPr id="14" name="TextBox 13">
            <a:extLst>
              <a:ext uri="{FF2B5EF4-FFF2-40B4-BE49-F238E27FC236}">
                <a16:creationId xmlns:a16="http://schemas.microsoft.com/office/drawing/2014/main" id="{BDF40972-6794-4B1C-A4D9-E108F6E8C41D}"/>
              </a:ext>
            </a:extLst>
          </p:cNvPr>
          <p:cNvSpPr txBox="1"/>
          <p:nvPr/>
        </p:nvSpPr>
        <p:spPr>
          <a:xfrm>
            <a:off x="8675529" y="2067775"/>
            <a:ext cx="306494" cy="369332"/>
          </a:xfrm>
          <a:prstGeom prst="rect">
            <a:avLst/>
          </a:prstGeom>
          <a:noFill/>
        </p:spPr>
        <p:txBody>
          <a:bodyPr wrap="none" rtlCol="0">
            <a:spAutoFit/>
          </a:bodyPr>
          <a:lstStyle/>
          <a:p>
            <a:r>
              <a:rPr lang="cs-CZ" dirty="0">
                <a:solidFill>
                  <a:srgbClr val="00B050"/>
                </a:solidFill>
              </a:rPr>
              <a:t>h</a:t>
            </a:r>
            <a:endParaRPr lang="en-US" dirty="0">
              <a:solidFill>
                <a:srgbClr val="00B050"/>
              </a:solidFill>
            </a:endParaRPr>
          </a:p>
        </p:txBody>
      </p:sp>
      <p:sp>
        <p:nvSpPr>
          <p:cNvPr id="313" name="TextBox 312">
            <a:extLst>
              <a:ext uri="{FF2B5EF4-FFF2-40B4-BE49-F238E27FC236}">
                <a16:creationId xmlns:a16="http://schemas.microsoft.com/office/drawing/2014/main" id="{06B2898D-84BF-4AE1-8A1E-45208BDCB41F}"/>
              </a:ext>
            </a:extLst>
          </p:cNvPr>
          <p:cNvSpPr txBox="1"/>
          <p:nvPr/>
        </p:nvSpPr>
        <p:spPr>
          <a:xfrm>
            <a:off x="8685316" y="2706737"/>
            <a:ext cx="274434" cy="369332"/>
          </a:xfrm>
          <a:prstGeom prst="rect">
            <a:avLst/>
          </a:prstGeom>
          <a:noFill/>
        </p:spPr>
        <p:txBody>
          <a:bodyPr wrap="none" rtlCol="0">
            <a:spAutoFit/>
          </a:bodyPr>
          <a:lstStyle/>
          <a:p>
            <a:r>
              <a:rPr lang="cs-CZ" dirty="0">
                <a:solidFill>
                  <a:srgbClr val="00B050"/>
                </a:solidFill>
              </a:rPr>
              <a:t>s</a:t>
            </a:r>
            <a:endParaRPr lang="en-US" dirty="0">
              <a:solidFill>
                <a:srgbClr val="00B050"/>
              </a:solidFill>
            </a:endParaRPr>
          </a:p>
        </p:txBody>
      </p:sp>
      <p:sp>
        <p:nvSpPr>
          <p:cNvPr id="15" name="TextBox 14">
            <a:extLst>
              <a:ext uri="{FF2B5EF4-FFF2-40B4-BE49-F238E27FC236}">
                <a16:creationId xmlns:a16="http://schemas.microsoft.com/office/drawing/2014/main" id="{B00F8402-8EEF-4A00-8E94-72E1C70FA64E}"/>
              </a:ext>
            </a:extLst>
          </p:cNvPr>
          <p:cNvSpPr txBox="1"/>
          <p:nvPr/>
        </p:nvSpPr>
        <p:spPr>
          <a:xfrm>
            <a:off x="8675529" y="1010173"/>
            <a:ext cx="301686" cy="369332"/>
          </a:xfrm>
          <a:prstGeom prst="rect">
            <a:avLst/>
          </a:prstGeom>
          <a:noFill/>
        </p:spPr>
        <p:txBody>
          <a:bodyPr wrap="none" rtlCol="0">
            <a:spAutoFit/>
          </a:bodyPr>
          <a:lstStyle/>
          <a:p>
            <a:r>
              <a:rPr lang="en-US" dirty="0">
                <a:solidFill>
                  <a:srgbClr val="00B050"/>
                </a:solidFill>
              </a:rPr>
              <a:t>0</a:t>
            </a:r>
          </a:p>
        </p:txBody>
      </p:sp>
      <p:sp>
        <p:nvSpPr>
          <p:cNvPr id="315" name="TextBox 314">
            <a:extLst>
              <a:ext uri="{FF2B5EF4-FFF2-40B4-BE49-F238E27FC236}">
                <a16:creationId xmlns:a16="http://schemas.microsoft.com/office/drawing/2014/main" id="{A0646363-5994-430F-83A4-A51B5BA11E47}"/>
              </a:ext>
            </a:extLst>
          </p:cNvPr>
          <p:cNvSpPr txBox="1"/>
          <p:nvPr/>
        </p:nvSpPr>
        <p:spPr>
          <a:xfrm>
            <a:off x="8559481" y="852180"/>
            <a:ext cx="301686" cy="369332"/>
          </a:xfrm>
          <a:prstGeom prst="rect">
            <a:avLst/>
          </a:prstGeom>
          <a:noFill/>
        </p:spPr>
        <p:txBody>
          <a:bodyPr wrap="none" rtlCol="0">
            <a:spAutoFit/>
          </a:bodyPr>
          <a:lstStyle/>
          <a:p>
            <a:r>
              <a:rPr lang="en-US" dirty="0">
                <a:solidFill>
                  <a:srgbClr val="FF66FF"/>
                </a:solidFill>
              </a:rPr>
              <a:t>0</a:t>
            </a:r>
          </a:p>
        </p:txBody>
      </p:sp>
      <p:sp>
        <p:nvSpPr>
          <p:cNvPr id="318" name="TextBox 317">
            <a:extLst>
              <a:ext uri="{FF2B5EF4-FFF2-40B4-BE49-F238E27FC236}">
                <a16:creationId xmlns:a16="http://schemas.microsoft.com/office/drawing/2014/main" id="{4B326B21-53BD-43C6-A7AC-D2DED20AD810}"/>
              </a:ext>
            </a:extLst>
          </p:cNvPr>
          <p:cNvSpPr txBox="1"/>
          <p:nvPr/>
        </p:nvSpPr>
        <p:spPr>
          <a:xfrm>
            <a:off x="8703753" y="3245766"/>
            <a:ext cx="288862" cy="369332"/>
          </a:xfrm>
          <a:prstGeom prst="rect">
            <a:avLst/>
          </a:prstGeom>
          <a:noFill/>
        </p:spPr>
        <p:txBody>
          <a:bodyPr wrap="none" rtlCol="0">
            <a:spAutoFit/>
          </a:bodyPr>
          <a:lstStyle/>
          <a:p>
            <a:r>
              <a:rPr lang="en-US" dirty="0">
                <a:solidFill>
                  <a:srgbClr val="00B050"/>
                </a:solidFill>
              </a:rPr>
              <a:t>v</a:t>
            </a:r>
          </a:p>
        </p:txBody>
      </p:sp>
      <p:sp>
        <p:nvSpPr>
          <p:cNvPr id="319" name="TextBox 318">
            <a:extLst>
              <a:ext uri="{FF2B5EF4-FFF2-40B4-BE49-F238E27FC236}">
                <a16:creationId xmlns:a16="http://schemas.microsoft.com/office/drawing/2014/main" id="{8B53E54B-439E-4CF5-AF17-EE8517F2DCD2}"/>
              </a:ext>
            </a:extLst>
          </p:cNvPr>
          <p:cNvSpPr txBox="1"/>
          <p:nvPr/>
        </p:nvSpPr>
        <p:spPr>
          <a:xfrm>
            <a:off x="8662945" y="3036704"/>
            <a:ext cx="349776" cy="369332"/>
          </a:xfrm>
          <a:prstGeom prst="rect">
            <a:avLst/>
          </a:prstGeom>
          <a:noFill/>
        </p:spPr>
        <p:txBody>
          <a:bodyPr wrap="none" rtlCol="0">
            <a:spAutoFit/>
          </a:bodyPr>
          <a:lstStyle/>
          <a:p>
            <a:r>
              <a:rPr lang="en-US" dirty="0">
                <a:solidFill>
                  <a:srgbClr val="00B050"/>
                </a:solidFill>
              </a:rPr>
              <a:t>w</a:t>
            </a:r>
          </a:p>
        </p:txBody>
      </p:sp>
      <p:cxnSp>
        <p:nvCxnSpPr>
          <p:cNvPr id="321" name="Straight Connector 320">
            <a:extLst>
              <a:ext uri="{FF2B5EF4-FFF2-40B4-BE49-F238E27FC236}">
                <a16:creationId xmlns:a16="http://schemas.microsoft.com/office/drawing/2014/main" id="{3164D62B-7B10-4BA6-8F1C-C647040297E9}"/>
              </a:ext>
            </a:extLst>
          </p:cNvPr>
          <p:cNvCxnSpPr>
            <a:cxnSpLocks/>
          </p:cNvCxnSpPr>
          <p:nvPr/>
        </p:nvCxnSpPr>
        <p:spPr>
          <a:xfrm flipH="1" flipV="1">
            <a:off x="7013252" y="920929"/>
            <a:ext cx="1733481" cy="1720604"/>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D356D72A-9047-4BBA-A1BE-341B8C84C4EB}"/>
              </a:ext>
            </a:extLst>
          </p:cNvPr>
          <p:cNvSpPr txBox="1"/>
          <p:nvPr/>
        </p:nvSpPr>
        <p:spPr>
          <a:xfrm>
            <a:off x="6851863" y="870760"/>
            <a:ext cx="288862" cy="369332"/>
          </a:xfrm>
          <a:prstGeom prst="rect">
            <a:avLst/>
          </a:prstGeom>
          <a:noFill/>
        </p:spPr>
        <p:txBody>
          <a:bodyPr wrap="none" rtlCol="0">
            <a:spAutoFit/>
          </a:bodyPr>
          <a:lstStyle/>
          <a:p>
            <a:r>
              <a:rPr lang="en-US" dirty="0">
                <a:solidFill>
                  <a:srgbClr val="FF66FF"/>
                </a:solidFill>
              </a:rPr>
              <a:t>v</a:t>
            </a:r>
          </a:p>
        </p:txBody>
      </p:sp>
      <p:cxnSp>
        <p:nvCxnSpPr>
          <p:cNvPr id="324" name="Straight Connector 323">
            <a:extLst>
              <a:ext uri="{FF2B5EF4-FFF2-40B4-BE49-F238E27FC236}">
                <a16:creationId xmlns:a16="http://schemas.microsoft.com/office/drawing/2014/main" id="{03E744CD-FCD6-4F91-99F0-3FB3F80B1E26}"/>
              </a:ext>
            </a:extLst>
          </p:cNvPr>
          <p:cNvCxnSpPr>
            <a:cxnSpLocks/>
          </p:cNvCxnSpPr>
          <p:nvPr/>
        </p:nvCxnSpPr>
        <p:spPr>
          <a:xfrm>
            <a:off x="1184945" y="2326648"/>
            <a:ext cx="2546067" cy="772974"/>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1842BE4-B446-4BD6-B374-DF93D7084668}"/>
              </a:ext>
            </a:extLst>
          </p:cNvPr>
          <p:cNvCxnSpPr>
            <a:cxnSpLocks/>
          </p:cNvCxnSpPr>
          <p:nvPr/>
        </p:nvCxnSpPr>
        <p:spPr>
          <a:xfrm flipH="1" flipV="1">
            <a:off x="5850810" y="1123068"/>
            <a:ext cx="2921090" cy="2885872"/>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731590E-D072-4D4D-984B-9AF08E7D52A1}"/>
              </a:ext>
            </a:extLst>
          </p:cNvPr>
          <p:cNvCxnSpPr>
            <a:cxnSpLocks/>
          </p:cNvCxnSpPr>
          <p:nvPr/>
        </p:nvCxnSpPr>
        <p:spPr>
          <a:xfrm flipH="1" flipV="1">
            <a:off x="6224361" y="1222112"/>
            <a:ext cx="2533557" cy="2529565"/>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E337B6DD-3964-4717-B9BD-7AD6D4D60EDC}"/>
              </a:ext>
            </a:extLst>
          </p:cNvPr>
          <p:cNvSpPr txBox="1"/>
          <p:nvPr/>
        </p:nvSpPr>
        <p:spPr>
          <a:xfrm>
            <a:off x="7162732" y="880910"/>
            <a:ext cx="274434" cy="369332"/>
          </a:xfrm>
          <a:prstGeom prst="rect">
            <a:avLst/>
          </a:prstGeom>
          <a:noFill/>
        </p:spPr>
        <p:txBody>
          <a:bodyPr wrap="none" rtlCol="0">
            <a:spAutoFit/>
          </a:bodyPr>
          <a:lstStyle/>
          <a:p>
            <a:r>
              <a:rPr lang="en-US" dirty="0">
                <a:solidFill>
                  <a:srgbClr val="FF66FF"/>
                </a:solidFill>
              </a:rPr>
              <a:t>s</a:t>
            </a:r>
          </a:p>
        </p:txBody>
      </p:sp>
      <p:sp>
        <p:nvSpPr>
          <p:cNvPr id="336" name="TextBox 335">
            <a:extLst>
              <a:ext uri="{FF2B5EF4-FFF2-40B4-BE49-F238E27FC236}">
                <a16:creationId xmlns:a16="http://schemas.microsoft.com/office/drawing/2014/main" id="{FA6FE813-16F1-437F-A0E9-8DD6F6BD9870}"/>
              </a:ext>
            </a:extLst>
          </p:cNvPr>
          <p:cNvSpPr txBox="1"/>
          <p:nvPr/>
        </p:nvSpPr>
        <p:spPr>
          <a:xfrm>
            <a:off x="5989670" y="873919"/>
            <a:ext cx="349776" cy="369332"/>
          </a:xfrm>
          <a:prstGeom prst="rect">
            <a:avLst/>
          </a:prstGeom>
          <a:noFill/>
        </p:spPr>
        <p:txBody>
          <a:bodyPr wrap="none" rtlCol="0">
            <a:spAutoFit/>
          </a:bodyPr>
          <a:lstStyle/>
          <a:p>
            <a:r>
              <a:rPr lang="en-US" dirty="0">
                <a:solidFill>
                  <a:srgbClr val="FF66FF"/>
                </a:solidFill>
              </a:rPr>
              <a:t>w</a:t>
            </a:r>
          </a:p>
        </p:txBody>
      </p:sp>
      <p:sp>
        <p:nvSpPr>
          <p:cNvPr id="337" name="TextBox 336">
            <a:extLst>
              <a:ext uri="{FF2B5EF4-FFF2-40B4-BE49-F238E27FC236}">
                <a16:creationId xmlns:a16="http://schemas.microsoft.com/office/drawing/2014/main" id="{1F1E7CC9-6AB4-4191-86C2-17BBDA5E4F08}"/>
              </a:ext>
            </a:extLst>
          </p:cNvPr>
          <p:cNvSpPr txBox="1"/>
          <p:nvPr/>
        </p:nvSpPr>
        <p:spPr>
          <a:xfrm>
            <a:off x="5772954" y="858539"/>
            <a:ext cx="306494" cy="369332"/>
          </a:xfrm>
          <a:prstGeom prst="rect">
            <a:avLst/>
          </a:prstGeom>
          <a:noFill/>
        </p:spPr>
        <p:txBody>
          <a:bodyPr wrap="none" rtlCol="0">
            <a:spAutoFit/>
          </a:bodyPr>
          <a:lstStyle/>
          <a:p>
            <a:r>
              <a:rPr lang="en-US" dirty="0">
                <a:solidFill>
                  <a:srgbClr val="FF66FF"/>
                </a:solidFill>
              </a:rPr>
              <a:t>h</a:t>
            </a:r>
          </a:p>
        </p:txBody>
      </p:sp>
      <p:cxnSp>
        <p:nvCxnSpPr>
          <p:cNvPr id="339" name="Straight Connector 338">
            <a:extLst>
              <a:ext uri="{FF2B5EF4-FFF2-40B4-BE49-F238E27FC236}">
                <a16:creationId xmlns:a16="http://schemas.microsoft.com/office/drawing/2014/main" id="{6F23EEF5-F0A8-496D-9278-BFAE2CFB616C}"/>
              </a:ext>
            </a:extLst>
          </p:cNvPr>
          <p:cNvCxnSpPr>
            <a:cxnSpLocks/>
          </p:cNvCxnSpPr>
          <p:nvPr/>
        </p:nvCxnSpPr>
        <p:spPr>
          <a:xfrm flipH="1" flipV="1">
            <a:off x="6208981" y="392999"/>
            <a:ext cx="2533557" cy="2529565"/>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D83B2E95-6F1F-4C84-A078-24F39C43F96E}"/>
              </a:ext>
            </a:extLst>
          </p:cNvPr>
          <p:cNvCxnSpPr/>
          <p:nvPr/>
        </p:nvCxnSpPr>
        <p:spPr>
          <a:xfrm>
            <a:off x="5831294" y="2240299"/>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26666674-DEF5-43F3-918A-AB855EF17002}"/>
              </a:ext>
            </a:extLst>
          </p:cNvPr>
          <p:cNvCxnSpPr/>
          <p:nvPr/>
        </p:nvCxnSpPr>
        <p:spPr>
          <a:xfrm>
            <a:off x="5915349" y="2145020"/>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DF01E02-0E8B-4B62-8397-A3749D9F4084}"/>
              </a:ext>
            </a:extLst>
          </p:cNvPr>
          <p:cNvCxnSpPr/>
          <p:nvPr/>
        </p:nvCxnSpPr>
        <p:spPr>
          <a:xfrm>
            <a:off x="6092143" y="3207117"/>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C9AFA92-50FA-46CF-B6CE-686694E3902C}"/>
              </a:ext>
            </a:extLst>
          </p:cNvPr>
          <p:cNvCxnSpPr/>
          <p:nvPr/>
        </p:nvCxnSpPr>
        <p:spPr>
          <a:xfrm>
            <a:off x="6176198" y="3111838"/>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E67D34D-CCA2-4C23-8E0E-ADBCF605E2BB}"/>
              </a:ext>
            </a:extLst>
          </p:cNvPr>
          <p:cNvCxnSpPr/>
          <p:nvPr/>
        </p:nvCxnSpPr>
        <p:spPr>
          <a:xfrm>
            <a:off x="7167141" y="2896798"/>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14A1381B-B809-485F-89AB-15423DFC7C19}"/>
              </a:ext>
            </a:extLst>
          </p:cNvPr>
          <p:cNvCxnSpPr/>
          <p:nvPr/>
        </p:nvCxnSpPr>
        <p:spPr>
          <a:xfrm>
            <a:off x="7251196" y="2801519"/>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5396C9F-94D0-43FC-9A38-58B60F372D85}"/>
              </a:ext>
            </a:extLst>
          </p:cNvPr>
          <p:cNvCxnSpPr/>
          <p:nvPr/>
        </p:nvCxnSpPr>
        <p:spPr>
          <a:xfrm>
            <a:off x="6899092" y="3434496"/>
            <a:ext cx="169682" cy="0"/>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208A148-8CD1-4180-B6C7-0EDB1009FBD1}"/>
              </a:ext>
            </a:extLst>
          </p:cNvPr>
          <p:cNvCxnSpPr/>
          <p:nvPr/>
        </p:nvCxnSpPr>
        <p:spPr>
          <a:xfrm>
            <a:off x="6983147" y="3339217"/>
            <a:ext cx="9427" cy="190563"/>
          </a:xfrm>
          <a:prstGeom prst="line">
            <a:avLst/>
          </a:prstGeom>
          <a:ln w="28575">
            <a:solidFill>
              <a:srgbClr val="A87B6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681EC1-02EC-49EE-B288-FF000AA5895F}"/>
              </a:ext>
            </a:extLst>
          </p:cNvPr>
          <p:cNvSpPr txBox="1"/>
          <p:nvPr/>
        </p:nvSpPr>
        <p:spPr>
          <a:xfrm>
            <a:off x="5862920" y="3113230"/>
            <a:ext cx="394660" cy="369332"/>
          </a:xfrm>
          <a:prstGeom prst="rect">
            <a:avLst/>
          </a:prstGeom>
          <a:noFill/>
        </p:spPr>
        <p:txBody>
          <a:bodyPr wrap="none" rtlCol="0">
            <a:spAutoFit/>
          </a:bodyPr>
          <a:lstStyle/>
          <a:p>
            <a:r>
              <a:rPr lang="en-US" b="1" dirty="0">
                <a:solidFill>
                  <a:srgbClr val="A87B60"/>
                </a:solidFill>
              </a:rPr>
              <a:t>W</a:t>
            </a:r>
          </a:p>
        </p:txBody>
      </p:sp>
      <p:sp>
        <p:nvSpPr>
          <p:cNvPr id="351" name="TextBox 350">
            <a:extLst>
              <a:ext uri="{FF2B5EF4-FFF2-40B4-BE49-F238E27FC236}">
                <a16:creationId xmlns:a16="http://schemas.microsoft.com/office/drawing/2014/main" id="{B6600057-CE2F-4682-BDB2-C21F7D1AEA59}"/>
              </a:ext>
            </a:extLst>
          </p:cNvPr>
          <p:cNvSpPr txBox="1"/>
          <p:nvPr/>
        </p:nvSpPr>
        <p:spPr>
          <a:xfrm>
            <a:off x="5848714" y="1947052"/>
            <a:ext cx="328936" cy="369332"/>
          </a:xfrm>
          <a:prstGeom prst="rect">
            <a:avLst/>
          </a:prstGeom>
          <a:noFill/>
        </p:spPr>
        <p:txBody>
          <a:bodyPr wrap="none" rtlCol="0">
            <a:spAutoFit/>
          </a:bodyPr>
          <a:lstStyle/>
          <a:p>
            <a:r>
              <a:rPr lang="en-US" b="1" dirty="0">
                <a:solidFill>
                  <a:srgbClr val="A87B60"/>
                </a:solidFill>
              </a:rPr>
              <a:t>H</a:t>
            </a:r>
          </a:p>
        </p:txBody>
      </p:sp>
      <p:sp>
        <p:nvSpPr>
          <p:cNvPr id="352" name="TextBox 351">
            <a:extLst>
              <a:ext uri="{FF2B5EF4-FFF2-40B4-BE49-F238E27FC236}">
                <a16:creationId xmlns:a16="http://schemas.microsoft.com/office/drawing/2014/main" id="{53936547-5C2A-4DDD-B9EA-CCE5F1F198F6}"/>
              </a:ext>
            </a:extLst>
          </p:cNvPr>
          <p:cNvSpPr txBox="1"/>
          <p:nvPr/>
        </p:nvSpPr>
        <p:spPr>
          <a:xfrm>
            <a:off x="6730530" y="3332678"/>
            <a:ext cx="328936" cy="369332"/>
          </a:xfrm>
          <a:prstGeom prst="rect">
            <a:avLst/>
          </a:prstGeom>
          <a:noFill/>
        </p:spPr>
        <p:txBody>
          <a:bodyPr wrap="none" rtlCol="0">
            <a:spAutoFit/>
          </a:bodyPr>
          <a:lstStyle/>
          <a:p>
            <a:r>
              <a:rPr lang="en-US" b="1" dirty="0">
                <a:solidFill>
                  <a:srgbClr val="A87B60"/>
                </a:solidFill>
              </a:rPr>
              <a:t>V</a:t>
            </a:r>
          </a:p>
        </p:txBody>
      </p:sp>
      <p:sp>
        <p:nvSpPr>
          <p:cNvPr id="353" name="TextBox 352">
            <a:extLst>
              <a:ext uri="{FF2B5EF4-FFF2-40B4-BE49-F238E27FC236}">
                <a16:creationId xmlns:a16="http://schemas.microsoft.com/office/drawing/2014/main" id="{B5F61BD9-D2D9-48CC-95DC-4F7C1950BDF7}"/>
              </a:ext>
            </a:extLst>
          </p:cNvPr>
          <p:cNvSpPr txBox="1"/>
          <p:nvPr/>
        </p:nvSpPr>
        <p:spPr>
          <a:xfrm>
            <a:off x="7167995" y="2561902"/>
            <a:ext cx="293670" cy="369332"/>
          </a:xfrm>
          <a:prstGeom prst="rect">
            <a:avLst/>
          </a:prstGeom>
          <a:noFill/>
        </p:spPr>
        <p:txBody>
          <a:bodyPr wrap="none" rtlCol="0">
            <a:spAutoFit/>
          </a:bodyPr>
          <a:lstStyle/>
          <a:p>
            <a:r>
              <a:rPr lang="en-US" b="1" dirty="0">
                <a:solidFill>
                  <a:srgbClr val="A87B60"/>
                </a:solidFill>
              </a:rPr>
              <a:t>S</a:t>
            </a:r>
          </a:p>
        </p:txBody>
      </p:sp>
      <p:sp>
        <p:nvSpPr>
          <p:cNvPr id="354" name="TextBox 353">
            <a:extLst>
              <a:ext uri="{FF2B5EF4-FFF2-40B4-BE49-F238E27FC236}">
                <a16:creationId xmlns:a16="http://schemas.microsoft.com/office/drawing/2014/main" id="{027EC324-832D-4FE3-8707-BAB6C3853E37}"/>
              </a:ext>
            </a:extLst>
          </p:cNvPr>
          <p:cNvSpPr txBox="1"/>
          <p:nvPr/>
        </p:nvSpPr>
        <p:spPr>
          <a:xfrm>
            <a:off x="8492084" y="4158546"/>
            <a:ext cx="301686" cy="369332"/>
          </a:xfrm>
          <a:prstGeom prst="rect">
            <a:avLst/>
          </a:prstGeom>
          <a:noFill/>
        </p:spPr>
        <p:txBody>
          <a:bodyPr wrap="none" rtlCol="0">
            <a:spAutoFit/>
          </a:bodyPr>
          <a:lstStyle/>
          <a:p>
            <a:r>
              <a:rPr lang="en-US" dirty="0">
                <a:solidFill>
                  <a:srgbClr val="00B050"/>
                </a:solidFill>
              </a:rPr>
              <a:t>1</a:t>
            </a:r>
          </a:p>
        </p:txBody>
      </p:sp>
      <p:sp>
        <p:nvSpPr>
          <p:cNvPr id="355" name="TextBox 354">
            <a:extLst>
              <a:ext uri="{FF2B5EF4-FFF2-40B4-BE49-F238E27FC236}">
                <a16:creationId xmlns:a16="http://schemas.microsoft.com/office/drawing/2014/main" id="{E9C1FC1F-E5AA-440F-BEDD-88002BF35A0C}"/>
              </a:ext>
            </a:extLst>
          </p:cNvPr>
          <p:cNvSpPr txBox="1"/>
          <p:nvPr/>
        </p:nvSpPr>
        <p:spPr>
          <a:xfrm>
            <a:off x="5306703" y="1064178"/>
            <a:ext cx="301686" cy="369332"/>
          </a:xfrm>
          <a:prstGeom prst="rect">
            <a:avLst/>
          </a:prstGeom>
          <a:noFill/>
        </p:spPr>
        <p:txBody>
          <a:bodyPr wrap="none" rtlCol="0">
            <a:spAutoFit/>
          </a:bodyPr>
          <a:lstStyle/>
          <a:p>
            <a:r>
              <a:rPr lang="en-US" dirty="0">
                <a:solidFill>
                  <a:srgbClr val="FF66FF"/>
                </a:solidFill>
              </a:rPr>
              <a:t>1</a:t>
            </a:r>
          </a:p>
        </p:txBody>
      </p:sp>
      <p:cxnSp>
        <p:nvCxnSpPr>
          <p:cNvPr id="299" name="Straight Connector 298">
            <a:extLst>
              <a:ext uri="{FF2B5EF4-FFF2-40B4-BE49-F238E27FC236}">
                <a16:creationId xmlns:a16="http://schemas.microsoft.com/office/drawing/2014/main" id="{21498919-4C08-44B8-9C54-171AA1CE1CFD}"/>
              </a:ext>
            </a:extLst>
          </p:cNvPr>
          <p:cNvCxnSpPr>
            <a:cxnSpLocks/>
          </p:cNvCxnSpPr>
          <p:nvPr/>
        </p:nvCxnSpPr>
        <p:spPr>
          <a:xfrm flipV="1">
            <a:off x="459106" y="1967952"/>
            <a:ext cx="2465156" cy="78530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4071DEB-6924-4735-B066-C0C93F5D4E51}"/>
              </a:ext>
            </a:extLst>
          </p:cNvPr>
          <p:cNvCxnSpPr>
            <a:cxnSpLocks/>
          </p:cNvCxnSpPr>
          <p:nvPr/>
        </p:nvCxnSpPr>
        <p:spPr>
          <a:xfrm flipV="1">
            <a:off x="611506" y="2875362"/>
            <a:ext cx="2465156" cy="78530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C44E9CAD-DCD7-43B0-B2E5-787D3D2E0717}"/>
              </a:ext>
            </a:extLst>
          </p:cNvPr>
          <p:cNvCxnSpPr>
            <a:cxnSpLocks/>
          </p:cNvCxnSpPr>
          <p:nvPr/>
        </p:nvCxnSpPr>
        <p:spPr>
          <a:xfrm flipV="1">
            <a:off x="763906" y="3027762"/>
            <a:ext cx="2465156" cy="78530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DE4A8E6-BDFA-42D7-BDEE-E6142CE1B806}"/>
              </a:ext>
            </a:extLst>
          </p:cNvPr>
          <p:cNvCxnSpPr>
            <a:cxnSpLocks/>
          </p:cNvCxnSpPr>
          <p:nvPr/>
        </p:nvCxnSpPr>
        <p:spPr>
          <a:xfrm>
            <a:off x="2043858" y="2223313"/>
            <a:ext cx="6666466" cy="30046"/>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58BDD20-7C14-4E62-B23D-92E43857F9CF}"/>
              </a:ext>
            </a:extLst>
          </p:cNvPr>
          <p:cNvCxnSpPr>
            <a:cxnSpLocks/>
          </p:cNvCxnSpPr>
          <p:nvPr/>
        </p:nvCxnSpPr>
        <p:spPr>
          <a:xfrm>
            <a:off x="2078812" y="2870664"/>
            <a:ext cx="6666466" cy="30046"/>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FB2E2B8-7FE7-4B03-BA17-BE7A78C241A7}"/>
              </a:ext>
            </a:extLst>
          </p:cNvPr>
          <p:cNvCxnSpPr>
            <a:cxnSpLocks/>
          </p:cNvCxnSpPr>
          <p:nvPr/>
        </p:nvCxnSpPr>
        <p:spPr>
          <a:xfrm>
            <a:off x="2088599" y="3190844"/>
            <a:ext cx="6666466" cy="30046"/>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C8E3D85-531C-421F-8CF3-40C5929BF5C8}"/>
              </a:ext>
            </a:extLst>
          </p:cNvPr>
          <p:cNvCxnSpPr>
            <a:cxnSpLocks/>
          </p:cNvCxnSpPr>
          <p:nvPr/>
        </p:nvCxnSpPr>
        <p:spPr>
          <a:xfrm>
            <a:off x="2081608" y="3393578"/>
            <a:ext cx="6666466" cy="30046"/>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A3E49EA-2FEB-4025-B957-D5AB0D539DFE}"/>
              </a:ext>
            </a:extLst>
          </p:cNvPr>
          <p:cNvCxnSpPr>
            <a:cxnSpLocks/>
          </p:cNvCxnSpPr>
          <p:nvPr/>
        </p:nvCxnSpPr>
        <p:spPr>
          <a:xfrm>
            <a:off x="1186343" y="2588105"/>
            <a:ext cx="2546067" cy="772974"/>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A9C9DBF-D477-458E-8C3E-8225A1C583B6}"/>
              </a:ext>
            </a:extLst>
          </p:cNvPr>
          <p:cNvCxnSpPr>
            <a:cxnSpLocks/>
          </p:cNvCxnSpPr>
          <p:nvPr/>
        </p:nvCxnSpPr>
        <p:spPr>
          <a:xfrm>
            <a:off x="1204519" y="3461959"/>
            <a:ext cx="2546067" cy="772974"/>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748FFAA-BFDE-47CC-9531-E3A0EF8E448F}"/>
              </a:ext>
            </a:extLst>
          </p:cNvPr>
          <p:cNvCxnSpPr>
            <a:cxnSpLocks/>
          </p:cNvCxnSpPr>
          <p:nvPr/>
        </p:nvCxnSpPr>
        <p:spPr>
          <a:xfrm>
            <a:off x="1189139" y="3689860"/>
            <a:ext cx="2546067" cy="772974"/>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BDF6F59-8423-48B5-9C47-83C05E0E9FB2}"/>
              </a:ext>
            </a:extLst>
          </p:cNvPr>
          <p:cNvCxnSpPr>
            <a:cxnSpLocks/>
          </p:cNvCxnSpPr>
          <p:nvPr/>
        </p:nvCxnSpPr>
        <p:spPr>
          <a:xfrm>
            <a:off x="2080210" y="2612003"/>
            <a:ext cx="6666466" cy="30046"/>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07EA0732-65B3-4A01-9F42-A2231E60F8CB}"/>
              </a:ext>
            </a:extLst>
          </p:cNvPr>
          <p:cNvCxnSpPr>
            <a:cxnSpLocks/>
          </p:cNvCxnSpPr>
          <p:nvPr/>
        </p:nvCxnSpPr>
        <p:spPr>
          <a:xfrm>
            <a:off x="2089997" y="2881849"/>
            <a:ext cx="6666466" cy="30046"/>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71D72B4C-AC13-4EFA-9662-702231AC3274}"/>
              </a:ext>
            </a:extLst>
          </p:cNvPr>
          <p:cNvCxnSpPr>
            <a:cxnSpLocks/>
          </p:cNvCxnSpPr>
          <p:nvPr/>
        </p:nvCxnSpPr>
        <p:spPr>
          <a:xfrm>
            <a:off x="2089997" y="3720749"/>
            <a:ext cx="6666466" cy="30046"/>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AABE1D05-EA19-4DEF-9F8B-E68F8853B5DA}"/>
              </a:ext>
            </a:extLst>
          </p:cNvPr>
          <p:cNvCxnSpPr>
            <a:cxnSpLocks/>
          </p:cNvCxnSpPr>
          <p:nvPr/>
        </p:nvCxnSpPr>
        <p:spPr>
          <a:xfrm>
            <a:off x="2091395" y="3957039"/>
            <a:ext cx="6666466" cy="30046"/>
          </a:xfrm>
          <a:prstGeom prst="line">
            <a:avLst/>
          </a:prstGeom>
          <a:ln>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5BF34357-9DD9-4722-A5A3-04D7CECEC3C2}"/>
              </a:ext>
            </a:extLst>
          </p:cNvPr>
          <p:cNvCxnSpPr>
            <a:cxnSpLocks/>
          </p:cNvCxnSpPr>
          <p:nvPr/>
        </p:nvCxnSpPr>
        <p:spPr>
          <a:xfrm flipH="1" flipV="1">
            <a:off x="5421378" y="2423054"/>
            <a:ext cx="3339683" cy="856810"/>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3355999B-AE11-436B-9616-753CCD2BD1A7}"/>
              </a:ext>
            </a:extLst>
          </p:cNvPr>
          <p:cNvCxnSpPr>
            <a:cxnSpLocks/>
          </p:cNvCxnSpPr>
          <p:nvPr/>
        </p:nvCxnSpPr>
        <p:spPr>
          <a:xfrm flipH="1" flipV="1">
            <a:off x="5422776" y="3003293"/>
            <a:ext cx="3339683" cy="856810"/>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B9102868-4479-4B50-BCF7-700511F90C0D}"/>
              </a:ext>
            </a:extLst>
          </p:cNvPr>
          <p:cNvCxnSpPr>
            <a:cxnSpLocks/>
          </p:cNvCxnSpPr>
          <p:nvPr/>
        </p:nvCxnSpPr>
        <p:spPr>
          <a:xfrm flipH="1" flipV="1">
            <a:off x="5415785" y="3038247"/>
            <a:ext cx="3339683" cy="856810"/>
          </a:xfrm>
          <a:prstGeom prst="line">
            <a:avLst/>
          </a:prstGeom>
          <a:ln>
            <a:solidFill>
              <a:srgbClr val="A87B60"/>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04A9DC23-CAB8-D96D-ED71-109189F81BCC}"/>
              </a:ext>
            </a:extLst>
          </p:cNvPr>
          <p:cNvSpPr txBox="1"/>
          <p:nvPr/>
        </p:nvSpPr>
        <p:spPr>
          <a:xfrm>
            <a:off x="7930208" y="1168487"/>
            <a:ext cx="809837" cy="646331"/>
          </a:xfrm>
          <a:prstGeom prst="rect">
            <a:avLst/>
          </a:prstGeom>
          <a:noFill/>
          <a:ln>
            <a:solidFill>
              <a:schemeClr val="tx1"/>
            </a:solidFill>
          </a:ln>
        </p:spPr>
        <p:txBody>
          <a:bodyPr wrap="none" rtlCol="0">
            <a:spAutoFit/>
          </a:bodyPr>
          <a:lstStyle/>
          <a:p>
            <a:r>
              <a:rPr lang="en-US" dirty="0"/>
              <a:t>This is </a:t>
            </a:r>
          </a:p>
          <a:p>
            <a:r>
              <a:rPr lang="en-US" dirty="0"/>
              <a:t>8-D PC</a:t>
            </a:r>
          </a:p>
        </p:txBody>
      </p:sp>
    </p:spTree>
    <p:extLst>
      <p:ext uri="{BB962C8B-B14F-4D97-AF65-F5344CB8AC3E}">
        <p14:creationId xmlns:p14="http://schemas.microsoft.com/office/powerpoint/2010/main" val="904727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62</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31519"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671252"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41906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474817" y="114558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2292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195088" y="4356127"/>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300937" y="124305"/>
            <a:ext cx="8545441" cy="646331"/>
          </a:xfrm>
          <a:prstGeom prst="rect">
            <a:avLst/>
          </a:prstGeom>
          <a:noFill/>
        </p:spPr>
        <p:txBody>
          <a:bodyPr wrap="square" rtlCol="0">
            <a:spAutoFit/>
          </a:bodyPr>
          <a:lstStyle/>
          <a:p>
            <a:r>
              <a:rPr lang="en-US" sz="3600" dirty="0"/>
              <a:t>FIS Alpine women GS last four races 21-22</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93955D-5E85-461C-8E76-AAC48408BE88}"/>
              </a:ext>
            </a:extLst>
          </p:cNvPr>
          <p:cNvSpPr txBox="1"/>
          <p:nvPr/>
        </p:nvSpPr>
        <p:spPr>
          <a:xfrm>
            <a:off x="2046918" y="758313"/>
            <a:ext cx="1439101" cy="369332"/>
          </a:xfrm>
          <a:prstGeom prst="rect">
            <a:avLst/>
          </a:prstGeom>
          <a:noFill/>
        </p:spPr>
        <p:txBody>
          <a:bodyPr wrap="square" rtlCol="0">
            <a:spAutoFit/>
          </a:bodyPr>
          <a:lstStyle/>
          <a:p>
            <a:r>
              <a:rPr lang="en-US" dirty="0">
                <a:solidFill>
                  <a:srgbClr val="0070C0"/>
                </a:solidFill>
              </a:rPr>
              <a:t>GS-11.3</a:t>
            </a:r>
            <a:r>
              <a:rPr lang="en-US" dirty="0"/>
              <a:t>,</a:t>
            </a:r>
            <a:r>
              <a:rPr lang="en-US" dirty="0">
                <a:solidFill>
                  <a:srgbClr val="0070C0"/>
                </a:solidFill>
              </a:rPr>
              <a:t>20.3</a:t>
            </a:r>
          </a:p>
        </p:txBody>
      </p:sp>
      <p:sp>
        <p:nvSpPr>
          <p:cNvPr id="79" name="TextBox 78">
            <a:extLst>
              <a:ext uri="{FF2B5EF4-FFF2-40B4-BE49-F238E27FC236}">
                <a16:creationId xmlns:a16="http://schemas.microsoft.com/office/drawing/2014/main" id="{61685112-547A-405E-922F-45468A449CC2}"/>
              </a:ext>
            </a:extLst>
          </p:cNvPr>
          <p:cNvSpPr txBox="1"/>
          <p:nvPr/>
        </p:nvSpPr>
        <p:spPr>
          <a:xfrm>
            <a:off x="699096" y="760867"/>
            <a:ext cx="1317990" cy="369332"/>
          </a:xfrm>
          <a:prstGeom prst="rect">
            <a:avLst/>
          </a:prstGeom>
          <a:noFill/>
        </p:spPr>
        <p:txBody>
          <a:bodyPr wrap="none" rtlCol="0">
            <a:spAutoFit/>
          </a:bodyPr>
          <a:lstStyle/>
          <a:p>
            <a:r>
              <a:rPr lang="en-US" dirty="0">
                <a:solidFill>
                  <a:srgbClr val="FF0000"/>
                </a:solidFill>
              </a:rPr>
              <a:t>GS-25.1</a:t>
            </a:r>
            <a:r>
              <a:rPr lang="en-US" dirty="0"/>
              <a:t>, </a:t>
            </a:r>
            <a:r>
              <a:rPr lang="en-US" dirty="0">
                <a:solidFill>
                  <a:srgbClr val="FF0000"/>
                </a:solidFill>
              </a:rPr>
              <a:t>6.3</a:t>
            </a:r>
          </a:p>
        </p:txBody>
      </p: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F70E8B9A-8384-4719-A252-2D008AD70304}"/>
              </a:ext>
            </a:extLst>
          </p:cNvPr>
          <p:cNvCxnSpPr/>
          <p:nvPr/>
        </p:nvCxnSpPr>
        <p:spPr>
          <a:xfrm flipH="1" flipV="1">
            <a:off x="1379989" y="1812022"/>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9F17E1-C346-4FDF-B316-1DD0C0FFCF3C}"/>
              </a:ext>
            </a:extLst>
          </p:cNvPr>
          <p:cNvCxnSpPr/>
          <p:nvPr/>
        </p:nvCxnSpPr>
        <p:spPr>
          <a:xfrm flipH="1" flipV="1">
            <a:off x="722152" y="2511804"/>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27862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516621" y="127862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EA94F1F-9EEF-43CE-B7E9-C980019960E0}"/>
              </a:ext>
            </a:extLst>
          </p:cNvPr>
          <p:cNvSpPr txBox="1"/>
          <p:nvPr/>
        </p:nvSpPr>
        <p:spPr>
          <a:xfrm>
            <a:off x="1116155" y="1665660"/>
            <a:ext cx="274434"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s</a:t>
            </a:r>
            <a:endParaRPr lang="en-US" dirty="0">
              <a:solidFill>
                <a:srgbClr val="FF0000"/>
              </a:solidFill>
            </a:endParaRPr>
          </a:p>
        </p:txBody>
      </p:sp>
      <p:sp>
        <p:nvSpPr>
          <p:cNvPr id="101" name="TextBox 100">
            <a:extLst>
              <a:ext uri="{FF2B5EF4-FFF2-40B4-BE49-F238E27FC236}">
                <a16:creationId xmlns:a16="http://schemas.microsoft.com/office/drawing/2014/main" id="{D230E838-44AE-47DF-9A00-CAD5F68FBB46}"/>
              </a:ext>
            </a:extLst>
          </p:cNvPr>
          <p:cNvSpPr txBox="1"/>
          <p:nvPr/>
        </p:nvSpPr>
        <p:spPr>
          <a:xfrm>
            <a:off x="315998" y="2247611"/>
            <a:ext cx="509498" cy="369332"/>
          </a:xfrm>
          <a:prstGeom prst="rect">
            <a:avLst/>
          </a:prstGeom>
          <a:no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w,h</a:t>
            </a:r>
            <a:endParaRPr lang="en-US" dirty="0">
              <a:solidFill>
                <a:srgbClr val="FF0000"/>
              </a:solidFill>
            </a:endParaRPr>
          </a:p>
        </p:txBody>
      </p:sp>
      <p:sp>
        <p:nvSpPr>
          <p:cNvPr id="102" name="TextBox 101">
            <a:extLst>
              <a:ext uri="{FF2B5EF4-FFF2-40B4-BE49-F238E27FC236}">
                <a16:creationId xmlns:a16="http://schemas.microsoft.com/office/drawing/2014/main" id="{E1FFA883-A4E7-417F-A238-8A7E6F9BFF93}"/>
              </a:ext>
            </a:extLst>
          </p:cNvPr>
          <p:cNvSpPr txBox="1"/>
          <p:nvPr/>
        </p:nvSpPr>
        <p:spPr>
          <a:xfrm>
            <a:off x="2021268" y="947907"/>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h</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60198"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A34C26-8C21-4A46-B9B2-B055ED236E71}"/>
              </a:ext>
            </a:extLst>
          </p:cNvPr>
          <p:cNvSpPr txBox="1"/>
          <p:nvPr/>
        </p:nvSpPr>
        <p:spPr>
          <a:xfrm>
            <a:off x="5881789" y="731411"/>
            <a:ext cx="798617" cy="369332"/>
          </a:xfrm>
          <a:prstGeom prst="rect">
            <a:avLst/>
          </a:prstGeom>
          <a:noFill/>
        </p:spPr>
        <p:txBody>
          <a:bodyPr wrap="none" rtlCol="0">
            <a:spAutoFit/>
          </a:bodyPr>
          <a:lstStyle/>
          <a:p>
            <a:r>
              <a:rPr lang="en-US" dirty="0"/>
              <a:t>H</a:t>
            </a:r>
            <a:r>
              <a:rPr lang="en-US" baseline="30000" dirty="0">
                <a:solidFill>
                  <a:srgbClr val="FF0000"/>
                </a:solidFill>
              </a:rPr>
              <a:t>1,3</a:t>
            </a:r>
            <a:r>
              <a:rPr lang="en-US" baseline="-25000" dirty="0">
                <a:solidFill>
                  <a:srgbClr val="0070C0"/>
                </a:solidFill>
              </a:rPr>
              <a:t>0,14</a:t>
            </a:r>
          </a:p>
        </p:txBody>
      </p: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304435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264781"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8096690" y="11735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45318A-06A5-4E0A-879D-5F1EFBAA6E79}"/>
              </a:ext>
            </a:extLst>
          </p:cNvPr>
          <p:cNvCxnSpPr/>
          <p:nvPr/>
        </p:nvCxnSpPr>
        <p:spPr>
          <a:xfrm>
            <a:off x="3725383" y="384270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4C0D03B-B383-45E7-9B3E-7C0A38066D7A}"/>
              </a:ext>
            </a:extLst>
          </p:cNvPr>
          <p:cNvSpPr txBox="1"/>
          <p:nvPr/>
        </p:nvSpPr>
        <p:spPr>
          <a:xfrm>
            <a:off x="6614473" y="707195"/>
            <a:ext cx="681597" cy="369332"/>
          </a:xfrm>
          <a:prstGeom prst="rect">
            <a:avLst/>
          </a:prstGeom>
          <a:noFill/>
        </p:spPr>
        <p:txBody>
          <a:bodyPr wrap="none" rtlCol="0">
            <a:spAutoFit/>
          </a:bodyPr>
          <a:lstStyle/>
          <a:p>
            <a:r>
              <a:rPr lang="en-US" dirty="0"/>
              <a:t>S</a:t>
            </a:r>
            <a:r>
              <a:rPr lang="en-US" baseline="30000" dirty="0">
                <a:solidFill>
                  <a:srgbClr val="FF0000"/>
                </a:solidFill>
              </a:rPr>
              <a:t>5,4</a:t>
            </a:r>
            <a:r>
              <a:rPr lang="en-US" baseline="-25000" dirty="0">
                <a:solidFill>
                  <a:srgbClr val="0070C0"/>
                </a:solidFill>
              </a:rPr>
              <a:t>3,7</a:t>
            </a:r>
          </a:p>
        </p:txBody>
      </p:sp>
      <p:sp>
        <p:nvSpPr>
          <p:cNvPr id="109" name="TextBox 108">
            <a:extLst>
              <a:ext uri="{FF2B5EF4-FFF2-40B4-BE49-F238E27FC236}">
                <a16:creationId xmlns:a16="http://schemas.microsoft.com/office/drawing/2014/main" id="{3329B0D6-E6F7-490F-BF86-048BBC4CA436}"/>
              </a:ext>
            </a:extLst>
          </p:cNvPr>
          <p:cNvSpPr txBox="1"/>
          <p:nvPr/>
        </p:nvSpPr>
        <p:spPr>
          <a:xfrm>
            <a:off x="7247582" y="730587"/>
            <a:ext cx="707245" cy="369332"/>
          </a:xfrm>
          <a:prstGeom prst="rect">
            <a:avLst/>
          </a:prstGeom>
          <a:noFill/>
        </p:spPr>
        <p:txBody>
          <a:bodyPr wrap="none" rtlCol="0">
            <a:spAutoFit/>
          </a:bodyPr>
          <a:lstStyle/>
          <a:p>
            <a:r>
              <a:rPr lang="en-US" dirty="0"/>
              <a:t>V</a:t>
            </a:r>
            <a:r>
              <a:rPr lang="en-US" baseline="30000" dirty="0">
                <a:solidFill>
                  <a:srgbClr val="FF0000"/>
                </a:solidFill>
              </a:rPr>
              <a:t>2,0</a:t>
            </a:r>
            <a:r>
              <a:rPr lang="en-US" baseline="-25000" dirty="0">
                <a:solidFill>
                  <a:srgbClr val="0070C0"/>
                </a:solidFill>
              </a:rPr>
              <a:t>1,3</a:t>
            </a:r>
          </a:p>
        </p:txBody>
      </p:sp>
      <p:sp>
        <p:nvSpPr>
          <p:cNvPr id="110" name="TextBox 109">
            <a:extLst>
              <a:ext uri="{FF2B5EF4-FFF2-40B4-BE49-F238E27FC236}">
                <a16:creationId xmlns:a16="http://schemas.microsoft.com/office/drawing/2014/main" id="{767AC6E1-30AE-40C6-A16E-7C4CFC8B6AE0}"/>
              </a:ext>
            </a:extLst>
          </p:cNvPr>
          <p:cNvSpPr txBox="1"/>
          <p:nvPr/>
        </p:nvSpPr>
        <p:spPr>
          <a:xfrm>
            <a:off x="7950979" y="763591"/>
            <a:ext cx="780983" cy="369332"/>
          </a:xfrm>
          <a:prstGeom prst="rect">
            <a:avLst/>
          </a:prstGeom>
          <a:noFill/>
        </p:spPr>
        <p:txBody>
          <a:bodyPr wrap="none" rtlCol="0">
            <a:spAutoFit/>
          </a:bodyPr>
          <a:lstStyle/>
          <a:p>
            <a:r>
              <a:rPr lang="en-US" dirty="0"/>
              <a:t>W</a:t>
            </a:r>
            <a:r>
              <a:rPr lang="en-US" baseline="30000" dirty="0">
                <a:solidFill>
                  <a:srgbClr val="FF0000"/>
                </a:solidFill>
              </a:rPr>
              <a:t>3,1</a:t>
            </a:r>
            <a:r>
              <a:rPr lang="en-US" baseline="-25000" dirty="0">
                <a:solidFill>
                  <a:srgbClr val="0070C0"/>
                </a:solidFill>
              </a:rPr>
              <a:t>4,4</a:t>
            </a:r>
          </a:p>
        </p:txBody>
      </p:sp>
      <p:cxnSp>
        <p:nvCxnSpPr>
          <p:cNvPr id="111" name="Straight Connector 110">
            <a:extLst>
              <a:ext uri="{FF2B5EF4-FFF2-40B4-BE49-F238E27FC236}">
                <a16:creationId xmlns:a16="http://schemas.microsoft.com/office/drawing/2014/main" id="{70B2445C-7FD8-4E9C-B335-CB9BAC2A01FA}"/>
              </a:ext>
            </a:extLst>
          </p:cNvPr>
          <p:cNvCxnSpPr/>
          <p:nvPr/>
        </p:nvCxnSpPr>
        <p:spPr>
          <a:xfrm>
            <a:off x="5310545" y="583770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0DCE67E-ECF3-4EF0-BC3A-74EC5E71C0D3}"/>
              </a:ext>
            </a:extLst>
          </p:cNvPr>
          <p:cNvCxnSpPr/>
          <p:nvPr/>
        </p:nvCxnSpPr>
        <p:spPr>
          <a:xfrm>
            <a:off x="5394600" y="574242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969DE96-E299-4DE5-9F28-B3CCEDAFED2D}"/>
              </a:ext>
            </a:extLst>
          </p:cNvPr>
          <p:cNvCxnSpPr/>
          <p:nvPr/>
        </p:nvCxnSpPr>
        <p:spPr>
          <a:xfrm>
            <a:off x="3643972" y="549848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84576DE-CB76-4887-841E-CAEDDBB8C4F5}"/>
              </a:ext>
            </a:extLst>
          </p:cNvPr>
          <p:cNvCxnSpPr/>
          <p:nvPr/>
        </p:nvCxnSpPr>
        <p:spPr>
          <a:xfrm>
            <a:off x="3728027" y="540320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C12D4DB-5B8C-4A11-8A27-51D2EA53E395}"/>
              </a:ext>
            </a:extLst>
          </p:cNvPr>
          <p:cNvCxnSpPr/>
          <p:nvPr/>
        </p:nvCxnSpPr>
        <p:spPr>
          <a:xfrm>
            <a:off x="4307650" y="617199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E6B406E-DA05-40F4-BEF1-09C52C55039D}"/>
              </a:ext>
            </a:extLst>
          </p:cNvPr>
          <p:cNvCxnSpPr/>
          <p:nvPr/>
        </p:nvCxnSpPr>
        <p:spPr>
          <a:xfrm>
            <a:off x="4391705" y="607671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F626C4A-DE66-48C7-931C-C9E8056DF491}"/>
              </a:ext>
            </a:extLst>
          </p:cNvPr>
          <p:cNvCxnSpPr/>
          <p:nvPr/>
        </p:nvCxnSpPr>
        <p:spPr>
          <a:xfrm>
            <a:off x="4479714" y="534116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BECE579-953E-435B-AACB-48D8CEB84464}"/>
              </a:ext>
            </a:extLst>
          </p:cNvPr>
          <p:cNvCxnSpPr/>
          <p:nvPr/>
        </p:nvCxnSpPr>
        <p:spPr>
          <a:xfrm>
            <a:off x="4342065" y="613758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E729B87-C4E9-41DD-8A0C-526E9E9D0870}"/>
              </a:ext>
            </a:extLst>
          </p:cNvPr>
          <p:cNvCxnSpPr/>
          <p:nvPr/>
        </p:nvCxnSpPr>
        <p:spPr>
          <a:xfrm>
            <a:off x="4426120" y="604230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FBA026-01DE-40D5-8964-FED7B9071AC1}"/>
              </a:ext>
            </a:extLst>
          </p:cNvPr>
          <p:cNvCxnSpPr/>
          <p:nvPr/>
        </p:nvCxnSpPr>
        <p:spPr>
          <a:xfrm>
            <a:off x="4504297" y="531659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9A6D64E-FD1A-4310-9AAB-C8D0885B5FFF}"/>
              </a:ext>
            </a:extLst>
          </p:cNvPr>
          <p:cNvCxnSpPr/>
          <p:nvPr/>
        </p:nvCxnSpPr>
        <p:spPr>
          <a:xfrm>
            <a:off x="4588352" y="522131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2405ECB-2B09-4518-8338-ADC253D4B9B5}"/>
              </a:ext>
            </a:extLst>
          </p:cNvPr>
          <p:cNvCxnSpPr/>
          <p:nvPr/>
        </p:nvCxnSpPr>
        <p:spPr>
          <a:xfrm>
            <a:off x="4646865" y="550832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47E6700-9790-4546-BF46-E92D0B6E7681}"/>
              </a:ext>
            </a:extLst>
          </p:cNvPr>
          <p:cNvCxnSpPr/>
          <p:nvPr/>
        </p:nvCxnSpPr>
        <p:spPr>
          <a:xfrm>
            <a:off x="4730920" y="541304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24757A-6223-4659-B281-7AEA21A324CC}"/>
              </a:ext>
            </a:extLst>
          </p:cNvPr>
          <p:cNvCxnSpPr/>
          <p:nvPr/>
        </p:nvCxnSpPr>
        <p:spPr>
          <a:xfrm>
            <a:off x="638801" y="2517236"/>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54B3E4-7CDF-4343-9D1C-C50DC9394B28}"/>
              </a:ext>
            </a:extLst>
          </p:cNvPr>
          <p:cNvCxnSpPr/>
          <p:nvPr/>
        </p:nvCxnSpPr>
        <p:spPr>
          <a:xfrm>
            <a:off x="722856" y="2421957"/>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0" name="Title 1">
            <a:extLst>
              <a:ext uri="{FF2B5EF4-FFF2-40B4-BE49-F238E27FC236}">
                <a16:creationId xmlns:a16="http://schemas.microsoft.com/office/drawing/2014/main" id="{237ACD17-9289-43B6-B5CD-8A2881ECEF6C}"/>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Let’s try to deal with position ranking as an attribute. We use F1 scoring system. Then last four races (as in F1 rules where points have a time restricted validity). </a:t>
            </a:r>
          </a:p>
        </p:txBody>
      </p:sp>
      <p:cxnSp>
        <p:nvCxnSpPr>
          <p:cNvPr id="181" name="Straight Connector 180">
            <a:extLst>
              <a:ext uri="{FF2B5EF4-FFF2-40B4-BE49-F238E27FC236}">
                <a16:creationId xmlns:a16="http://schemas.microsoft.com/office/drawing/2014/main" id="{C8D38021-12E8-4681-8EDE-34054E4B4C0A}"/>
              </a:ext>
            </a:extLst>
          </p:cNvPr>
          <p:cNvCxnSpPr>
            <a:cxnSpLocks/>
          </p:cNvCxnSpPr>
          <p:nvPr/>
        </p:nvCxnSpPr>
        <p:spPr>
          <a:xfrm>
            <a:off x="3731441" y="4492510"/>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DFD6840-EB9D-4957-B47D-09CCF4A516CF}"/>
              </a:ext>
            </a:extLst>
          </p:cNvPr>
          <p:cNvCxnSpPr>
            <a:cxnSpLocks/>
          </p:cNvCxnSpPr>
          <p:nvPr/>
        </p:nvCxnSpPr>
        <p:spPr>
          <a:xfrm>
            <a:off x="2743297" y="4517094"/>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4A4746-CC32-4E3D-9AD8-FEDF06B72775}"/>
              </a:ext>
            </a:extLst>
          </p:cNvPr>
          <p:cNvCxnSpPr/>
          <p:nvPr/>
        </p:nvCxnSpPr>
        <p:spPr>
          <a:xfrm flipH="1" flipV="1">
            <a:off x="1917631" y="12786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A01FF1-8A43-4584-AE96-279904068E16}"/>
              </a:ext>
            </a:extLst>
          </p:cNvPr>
          <p:cNvSpPr txBox="1"/>
          <p:nvPr/>
        </p:nvSpPr>
        <p:spPr>
          <a:xfrm>
            <a:off x="3405673" y="5414589"/>
            <a:ext cx="389850" cy="369332"/>
          </a:xfrm>
          <a:prstGeom prst="rect">
            <a:avLst/>
          </a:prstGeom>
          <a:noFill/>
        </p:spPr>
        <p:txBody>
          <a:bodyPr wrap="none" rtlCol="0">
            <a:spAutoFit/>
          </a:bodyPr>
          <a:lstStyle/>
          <a:p>
            <a:r>
              <a:rPr lang="en-US" dirty="0">
                <a:solidFill>
                  <a:srgbClr val="FF0000"/>
                </a:solidFill>
              </a:rPr>
              <a:t>W</a:t>
            </a:r>
          </a:p>
        </p:txBody>
      </p:sp>
      <p:sp>
        <p:nvSpPr>
          <p:cNvPr id="184" name="TextBox 183">
            <a:extLst>
              <a:ext uri="{FF2B5EF4-FFF2-40B4-BE49-F238E27FC236}">
                <a16:creationId xmlns:a16="http://schemas.microsoft.com/office/drawing/2014/main" id="{99625623-E287-44F5-BF35-63E39C3D0263}"/>
              </a:ext>
            </a:extLst>
          </p:cNvPr>
          <p:cNvSpPr txBox="1"/>
          <p:nvPr/>
        </p:nvSpPr>
        <p:spPr>
          <a:xfrm>
            <a:off x="4162081" y="6070329"/>
            <a:ext cx="328936" cy="369332"/>
          </a:xfrm>
          <a:prstGeom prst="rect">
            <a:avLst/>
          </a:prstGeom>
          <a:noFill/>
        </p:spPr>
        <p:txBody>
          <a:bodyPr wrap="none" rtlCol="0">
            <a:spAutoFit/>
          </a:bodyPr>
          <a:lstStyle/>
          <a:p>
            <a:r>
              <a:rPr lang="en-US" dirty="0">
                <a:solidFill>
                  <a:srgbClr val="FF0000"/>
                </a:solidFill>
              </a:rPr>
              <a:t>H</a:t>
            </a:r>
          </a:p>
        </p:txBody>
      </p:sp>
      <p:sp>
        <p:nvSpPr>
          <p:cNvPr id="185" name="TextBox 184">
            <a:extLst>
              <a:ext uri="{FF2B5EF4-FFF2-40B4-BE49-F238E27FC236}">
                <a16:creationId xmlns:a16="http://schemas.microsoft.com/office/drawing/2014/main" id="{D7867235-BEFC-4D8B-BD69-C026F963C1B3}"/>
              </a:ext>
            </a:extLst>
          </p:cNvPr>
          <p:cNvSpPr txBox="1"/>
          <p:nvPr/>
        </p:nvSpPr>
        <p:spPr>
          <a:xfrm>
            <a:off x="4280925" y="4983236"/>
            <a:ext cx="290464" cy="369332"/>
          </a:xfrm>
          <a:prstGeom prst="rect">
            <a:avLst/>
          </a:prstGeom>
          <a:noFill/>
        </p:spPr>
        <p:txBody>
          <a:bodyPr wrap="none" rtlCol="0">
            <a:spAutoFit/>
          </a:bodyPr>
          <a:lstStyle/>
          <a:p>
            <a:r>
              <a:rPr lang="en-US" dirty="0">
                <a:solidFill>
                  <a:srgbClr val="FF0000"/>
                </a:solidFill>
              </a:rPr>
              <a:t>S</a:t>
            </a:r>
          </a:p>
        </p:txBody>
      </p:sp>
      <p:sp>
        <p:nvSpPr>
          <p:cNvPr id="186" name="TextBox 185">
            <a:extLst>
              <a:ext uri="{FF2B5EF4-FFF2-40B4-BE49-F238E27FC236}">
                <a16:creationId xmlns:a16="http://schemas.microsoft.com/office/drawing/2014/main" id="{65441745-B583-4B71-9A53-955565AD0ACC}"/>
              </a:ext>
            </a:extLst>
          </p:cNvPr>
          <p:cNvSpPr txBox="1"/>
          <p:nvPr/>
        </p:nvSpPr>
        <p:spPr>
          <a:xfrm>
            <a:off x="5112834" y="5645286"/>
            <a:ext cx="316112" cy="369332"/>
          </a:xfrm>
          <a:prstGeom prst="rect">
            <a:avLst/>
          </a:prstGeom>
          <a:noFill/>
        </p:spPr>
        <p:txBody>
          <a:bodyPr wrap="none" rtlCol="0">
            <a:spAutoFit/>
          </a:bodyPr>
          <a:lstStyle/>
          <a:p>
            <a:r>
              <a:rPr lang="en-US" dirty="0">
                <a:solidFill>
                  <a:srgbClr val="FF0000"/>
                </a:solidFill>
              </a:rPr>
              <a:t>V</a:t>
            </a:r>
          </a:p>
        </p:txBody>
      </p:sp>
      <p:sp>
        <p:nvSpPr>
          <p:cNvPr id="187" name="TextBox 186">
            <a:extLst>
              <a:ext uri="{FF2B5EF4-FFF2-40B4-BE49-F238E27FC236}">
                <a16:creationId xmlns:a16="http://schemas.microsoft.com/office/drawing/2014/main" id="{88C93323-C145-45A9-BE7C-16EB39B3CB66}"/>
              </a:ext>
            </a:extLst>
          </p:cNvPr>
          <p:cNvSpPr txBox="1"/>
          <p:nvPr/>
        </p:nvSpPr>
        <p:spPr>
          <a:xfrm>
            <a:off x="4367611" y="6074523"/>
            <a:ext cx="316112" cy="369332"/>
          </a:xfrm>
          <a:prstGeom prst="rect">
            <a:avLst/>
          </a:prstGeom>
          <a:noFill/>
        </p:spPr>
        <p:txBody>
          <a:bodyPr wrap="none" rtlCol="0">
            <a:spAutoFit/>
          </a:bodyPr>
          <a:lstStyle/>
          <a:p>
            <a:r>
              <a:rPr lang="en-US" dirty="0">
                <a:solidFill>
                  <a:srgbClr val="0070C0"/>
                </a:solidFill>
              </a:rPr>
              <a:t>V</a:t>
            </a:r>
          </a:p>
        </p:txBody>
      </p:sp>
      <p:sp>
        <p:nvSpPr>
          <p:cNvPr id="188" name="TextBox 187">
            <a:extLst>
              <a:ext uri="{FF2B5EF4-FFF2-40B4-BE49-F238E27FC236}">
                <a16:creationId xmlns:a16="http://schemas.microsoft.com/office/drawing/2014/main" id="{580232D2-7742-4238-862F-1547A5792363}"/>
              </a:ext>
            </a:extLst>
          </p:cNvPr>
          <p:cNvSpPr txBox="1"/>
          <p:nvPr/>
        </p:nvSpPr>
        <p:spPr>
          <a:xfrm>
            <a:off x="4603901" y="5144742"/>
            <a:ext cx="389850" cy="369332"/>
          </a:xfrm>
          <a:prstGeom prst="rect">
            <a:avLst/>
          </a:prstGeom>
          <a:noFill/>
        </p:spPr>
        <p:txBody>
          <a:bodyPr wrap="none" rtlCol="0">
            <a:spAutoFit/>
          </a:bodyPr>
          <a:lstStyle/>
          <a:p>
            <a:r>
              <a:rPr lang="en-US" dirty="0">
                <a:solidFill>
                  <a:srgbClr val="0070C0"/>
                </a:solidFill>
              </a:rPr>
              <a:t>W</a:t>
            </a:r>
          </a:p>
        </p:txBody>
      </p:sp>
      <p:sp>
        <p:nvSpPr>
          <p:cNvPr id="189" name="TextBox 188">
            <a:extLst>
              <a:ext uri="{FF2B5EF4-FFF2-40B4-BE49-F238E27FC236}">
                <a16:creationId xmlns:a16="http://schemas.microsoft.com/office/drawing/2014/main" id="{41E2CCB1-A94C-4DA7-954D-756EF51EAE5D}"/>
              </a:ext>
            </a:extLst>
          </p:cNvPr>
          <p:cNvSpPr txBox="1"/>
          <p:nvPr/>
        </p:nvSpPr>
        <p:spPr>
          <a:xfrm>
            <a:off x="4689189" y="5414588"/>
            <a:ext cx="290464" cy="369332"/>
          </a:xfrm>
          <a:prstGeom prst="rect">
            <a:avLst/>
          </a:prstGeom>
          <a:noFill/>
        </p:spPr>
        <p:txBody>
          <a:bodyPr wrap="none" rtlCol="0">
            <a:spAutoFit/>
          </a:bodyPr>
          <a:lstStyle/>
          <a:p>
            <a:r>
              <a:rPr lang="en-US" dirty="0">
                <a:solidFill>
                  <a:srgbClr val="0070C0"/>
                </a:solidFill>
              </a:rPr>
              <a:t>S</a:t>
            </a:r>
          </a:p>
        </p:txBody>
      </p:sp>
      <p:sp>
        <p:nvSpPr>
          <p:cNvPr id="190" name="TextBox 189">
            <a:extLst>
              <a:ext uri="{FF2B5EF4-FFF2-40B4-BE49-F238E27FC236}">
                <a16:creationId xmlns:a16="http://schemas.microsoft.com/office/drawing/2014/main" id="{09438854-6CC5-4C32-88E4-0AB91D3458DD}"/>
              </a:ext>
            </a:extLst>
          </p:cNvPr>
          <p:cNvSpPr txBox="1"/>
          <p:nvPr/>
        </p:nvSpPr>
        <p:spPr>
          <a:xfrm>
            <a:off x="5159106" y="4177662"/>
            <a:ext cx="328936" cy="369332"/>
          </a:xfrm>
          <a:prstGeom prst="rect">
            <a:avLst/>
          </a:prstGeom>
          <a:noFill/>
        </p:spPr>
        <p:txBody>
          <a:bodyPr wrap="none" rtlCol="0">
            <a:spAutoFit/>
          </a:bodyPr>
          <a:lstStyle/>
          <a:p>
            <a:r>
              <a:rPr lang="en-US" dirty="0">
                <a:solidFill>
                  <a:srgbClr val="0070C0"/>
                </a:solidFill>
              </a:rPr>
              <a:t>H</a:t>
            </a:r>
          </a:p>
        </p:txBody>
      </p:sp>
      <p:cxnSp>
        <p:nvCxnSpPr>
          <p:cNvPr id="191" name="Straight Connector 190">
            <a:extLst>
              <a:ext uri="{FF2B5EF4-FFF2-40B4-BE49-F238E27FC236}">
                <a16:creationId xmlns:a16="http://schemas.microsoft.com/office/drawing/2014/main" id="{6EAE4B75-5A0E-4EAD-AA36-5CBFD5895D91}"/>
              </a:ext>
            </a:extLst>
          </p:cNvPr>
          <p:cNvCxnSpPr/>
          <p:nvPr/>
        </p:nvCxnSpPr>
        <p:spPr>
          <a:xfrm flipH="1" flipV="1">
            <a:off x="1295714" y="1884932"/>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3BA3CA-BB6F-401F-8F82-7DEA46E5E00B}"/>
              </a:ext>
            </a:extLst>
          </p:cNvPr>
          <p:cNvCxnSpPr>
            <a:cxnSpLocks/>
          </p:cNvCxnSpPr>
          <p:nvPr/>
        </p:nvCxnSpPr>
        <p:spPr>
          <a:xfrm>
            <a:off x="3724450" y="4158348"/>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F6B4B3AA-5AB9-4DAE-80D8-4A8669E49910}"/>
              </a:ext>
            </a:extLst>
          </p:cNvPr>
          <p:cNvSpPr txBox="1"/>
          <p:nvPr/>
        </p:nvSpPr>
        <p:spPr>
          <a:xfrm>
            <a:off x="1188454" y="1584880"/>
            <a:ext cx="300082"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endParaRPr lang="en-US" dirty="0">
              <a:solidFill>
                <a:srgbClr val="FF0000"/>
              </a:solidFill>
            </a:endParaRPr>
          </a:p>
        </p:txBody>
      </p:sp>
      <p:cxnSp>
        <p:nvCxnSpPr>
          <p:cNvPr id="194" name="Straight Connector 193">
            <a:extLst>
              <a:ext uri="{FF2B5EF4-FFF2-40B4-BE49-F238E27FC236}">
                <a16:creationId xmlns:a16="http://schemas.microsoft.com/office/drawing/2014/main" id="{D3917CB5-5E5D-43A1-8A3E-D73D6CCA6D54}"/>
              </a:ext>
            </a:extLst>
          </p:cNvPr>
          <p:cNvCxnSpPr/>
          <p:nvPr/>
        </p:nvCxnSpPr>
        <p:spPr>
          <a:xfrm>
            <a:off x="388506" y="200147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7E6C92-4559-4761-A665-08B1C89ADF44}"/>
              </a:ext>
            </a:extLst>
          </p:cNvPr>
          <p:cNvCxnSpPr/>
          <p:nvPr/>
        </p:nvCxnSpPr>
        <p:spPr>
          <a:xfrm>
            <a:off x="373126" y="250621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6F11D48-FD6E-4641-8F3F-356F489442C7}"/>
              </a:ext>
            </a:extLst>
          </p:cNvPr>
          <p:cNvCxnSpPr/>
          <p:nvPr/>
        </p:nvCxnSpPr>
        <p:spPr>
          <a:xfrm flipH="1">
            <a:off x="1247862" y="1993084"/>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8F768C9-C47F-4225-A91C-59571CD597E7}"/>
              </a:ext>
            </a:extLst>
          </p:cNvPr>
          <p:cNvCxnSpPr/>
          <p:nvPr/>
        </p:nvCxnSpPr>
        <p:spPr>
          <a:xfrm flipH="1">
            <a:off x="1744211" y="2489433"/>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079FE28-F728-4461-B154-18810D0FC2B1}"/>
              </a:ext>
            </a:extLst>
          </p:cNvPr>
          <p:cNvSpPr txBox="1"/>
          <p:nvPr/>
        </p:nvSpPr>
        <p:spPr>
          <a:xfrm>
            <a:off x="2827105" y="1721900"/>
            <a:ext cx="498855" cy="369332"/>
          </a:xfrm>
          <a:prstGeom prst="rect">
            <a:avLst/>
          </a:prstGeom>
          <a:noFill/>
        </p:spPr>
        <p:txBody>
          <a:bodyPr wrap="none" rtlCol="0">
            <a:spAutoFit/>
          </a:bodyPr>
          <a:lstStyle/>
          <a:p>
            <a:r>
              <a:rPr lang="en-US" dirty="0" err="1">
                <a:solidFill>
                  <a:srgbClr val="0070C0"/>
                </a:solidFill>
                <a:latin typeface="Times New Roman" panose="02020603050405020304" pitchFamily="18" charset="0"/>
                <a:cs typeface="Times New Roman" panose="02020603050405020304" pitchFamily="18" charset="0"/>
              </a:rPr>
              <a:t>s,w</a:t>
            </a:r>
            <a:endParaRPr lang="en-US" dirty="0">
              <a:solidFill>
                <a:srgbClr val="0070C0"/>
              </a:solidFill>
            </a:endParaRPr>
          </a:p>
        </p:txBody>
      </p:sp>
      <p:sp>
        <p:nvSpPr>
          <p:cNvPr id="201" name="TextBox 200">
            <a:extLst>
              <a:ext uri="{FF2B5EF4-FFF2-40B4-BE49-F238E27FC236}">
                <a16:creationId xmlns:a16="http://schemas.microsoft.com/office/drawing/2014/main" id="{7626B017-CAA9-41FB-A4B7-E3A98A03E300}"/>
              </a:ext>
            </a:extLst>
          </p:cNvPr>
          <p:cNvSpPr txBox="1"/>
          <p:nvPr/>
        </p:nvSpPr>
        <p:spPr>
          <a:xfrm>
            <a:off x="3298287" y="2193082"/>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v</a:t>
            </a:r>
            <a:endParaRPr lang="en-US" dirty="0">
              <a:solidFill>
                <a:srgbClr val="0070C0"/>
              </a:solidFill>
            </a:endParaRPr>
          </a:p>
        </p:txBody>
      </p:sp>
      <p:cxnSp>
        <p:nvCxnSpPr>
          <p:cNvPr id="202" name="Straight Connector 201">
            <a:extLst>
              <a:ext uri="{FF2B5EF4-FFF2-40B4-BE49-F238E27FC236}">
                <a16:creationId xmlns:a16="http://schemas.microsoft.com/office/drawing/2014/main" id="{CCF15DAE-9F2B-4A42-A13B-535410DA8B8D}"/>
              </a:ext>
            </a:extLst>
          </p:cNvPr>
          <p:cNvCxnSpPr/>
          <p:nvPr/>
        </p:nvCxnSpPr>
        <p:spPr>
          <a:xfrm>
            <a:off x="1485145" y="337485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E2E2960-B9F8-4476-A0DB-C41CE1ABA63E}"/>
              </a:ext>
            </a:extLst>
          </p:cNvPr>
          <p:cNvCxnSpPr/>
          <p:nvPr/>
        </p:nvCxnSpPr>
        <p:spPr>
          <a:xfrm>
            <a:off x="1569200" y="327957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FAA99AA-C3B7-4BA3-BACA-4D2A75E3A0C0}"/>
              </a:ext>
            </a:extLst>
          </p:cNvPr>
          <p:cNvCxnSpPr/>
          <p:nvPr/>
        </p:nvCxnSpPr>
        <p:spPr>
          <a:xfrm>
            <a:off x="2069984" y="275492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47161FC-6672-4A19-AC00-D7D075C269C5}"/>
              </a:ext>
            </a:extLst>
          </p:cNvPr>
          <p:cNvCxnSpPr/>
          <p:nvPr/>
        </p:nvCxnSpPr>
        <p:spPr>
          <a:xfrm>
            <a:off x="2154039" y="265964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B691A97-9AA0-41F9-817A-2F872083EBBA}"/>
              </a:ext>
            </a:extLst>
          </p:cNvPr>
          <p:cNvCxnSpPr/>
          <p:nvPr/>
        </p:nvCxnSpPr>
        <p:spPr>
          <a:xfrm>
            <a:off x="2645623" y="316792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1377CB7-6E58-4D5F-B482-9CDCFA2390C8}"/>
              </a:ext>
            </a:extLst>
          </p:cNvPr>
          <p:cNvCxnSpPr/>
          <p:nvPr/>
        </p:nvCxnSpPr>
        <p:spPr>
          <a:xfrm>
            <a:off x="2729678" y="307264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9F24392-01AE-4E23-AA1D-BAC0AB92FCB3}"/>
              </a:ext>
            </a:extLst>
          </p:cNvPr>
          <p:cNvCxnSpPr/>
          <p:nvPr/>
        </p:nvCxnSpPr>
        <p:spPr>
          <a:xfrm>
            <a:off x="382398" y="3374471"/>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064E1E1-6D13-41A0-90E8-8E0401F2AA54}"/>
              </a:ext>
            </a:extLst>
          </p:cNvPr>
          <p:cNvSpPr txBox="1"/>
          <p:nvPr/>
        </p:nvSpPr>
        <p:spPr>
          <a:xfrm>
            <a:off x="1402100" y="3352293"/>
            <a:ext cx="389850" cy="369332"/>
          </a:xfrm>
          <a:prstGeom prst="rect">
            <a:avLst/>
          </a:prstGeom>
          <a:noFill/>
        </p:spPr>
        <p:txBody>
          <a:bodyPr wrap="none" rtlCol="0">
            <a:spAutoFit/>
          </a:bodyPr>
          <a:lstStyle/>
          <a:p>
            <a:r>
              <a:rPr lang="en-US" dirty="0">
                <a:solidFill>
                  <a:srgbClr val="00B050"/>
                </a:solidFill>
              </a:rPr>
              <a:t>W</a:t>
            </a:r>
          </a:p>
        </p:txBody>
      </p:sp>
      <p:sp>
        <p:nvSpPr>
          <p:cNvPr id="212" name="TextBox 211">
            <a:extLst>
              <a:ext uri="{FF2B5EF4-FFF2-40B4-BE49-F238E27FC236}">
                <a16:creationId xmlns:a16="http://schemas.microsoft.com/office/drawing/2014/main" id="{B36A357C-3E3C-49BC-9FB0-B7B11FC191D1}"/>
              </a:ext>
            </a:extLst>
          </p:cNvPr>
          <p:cNvSpPr txBox="1"/>
          <p:nvPr/>
        </p:nvSpPr>
        <p:spPr>
          <a:xfrm>
            <a:off x="2728960" y="2992964"/>
            <a:ext cx="316112" cy="369332"/>
          </a:xfrm>
          <a:prstGeom prst="rect">
            <a:avLst/>
          </a:prstGeom>
          <a:noFill/>
        </p:spPr>
        <p:txBody>
          <a:bodyPr wrap="none" rtlCol="0">
            <a:spAutoFit/>
          </a:bodyPr>
          <a:lstStyle/>
          <a:p>
            <a:r>
              <a:rPr lang="en-US" dirty="0">
                <a:solidFill>
                  <a:srgbClr val="00B050"/>
                </a:solidFill>
              </a:rPr>
              <a:t>V</a:t>
            </a:r>
          </a:p>
        </p:txBody>
      </p:sp>
      <p:sp>
        <p:nvSpPr>
          <p:cNvPr id="213" name="TextBox 212">
            <a:extLst>
              <a:ext uri="{FF2B5EF4-FFF2-40B4-BE49-F238E27FC236}">
                <a16:creationId xmlns:a16="http://schemas.microsoft.com/office/drawing/2014/main" id="{405E6781-AEA0-46C6-9ED4-5D3B1339E3EE}"/>
              </a:ext>
            </a:extLst>
          </p:cNvPr>
          <p:cNvSpPr txBox="1"/>
          <p:nvPr/>
        </p:nvSpPr>
        <p:spPr>
          <a:xfrm>
            <a:off x="1879280" y="2557593"/>
            <a:ext cx="290464" cy="369332"/>
          </a:xfrm>
          <a:prstGeom prst="rect">
            <a:avLst/>
          </a:prstGeom>
          <a:noFill/>
        </p:spPr>
        <p:txBody>
          <a:bodyPr wrap="none" rtlCol="0">
            <a:spAutoFit/>
          </a:bodyPr>
          <a:lstStyle/>
          <a:p>
            <a:r>
              <a:rPr lang="en-US" dirty="0">
                <a:solidFill>
                  <a:srgbClr val="00B050"/>
                </a:solidFill>
              </a:rPr>
              <a:t>S</a:t>
            </a:r>
          </a:p>
        </p:txBody>
      </p:sp>
      <p:sp>
        <p:nvSpPr>
          <p:cNvPr id="214" name="TextBox 213">
            <a:extLst>
              <a:ext uri="{FF2B5EF4-FFF2-40B4-BE49-F238E27FC236}">
                <a16:creationId xmlns:a16="http://schemas.microsoft.com/office/drawing/2014/main" id="{4D2B0063-4161-4130-8E9F-453223AEA02A}"/>
              </a:ext>
            </a:extLst>
          </p:cNvPr>
          <p:cNvSpPr txBox="1"/>
          <p:nvPr/>
        </p:nvSpPr>
        <p:spPr>
          <a:xfrm>
            <a:off x="737517" y="2332489"/>
            <a:ext cx="328936" cy="369332"/>
          </a:xfrm>
          <a:prstGeom prst="rect">
            <a:avLst/>
          </a:prstGeom>
          <a:noFill/>
        </p:spPr>
        <p:txBody>
          <a:bodyPr wrap="none" rtlCol="0">
            <a:spAutoFit/>
          </a:bodyPr>
          <a:lstStyle/>
          <a:p>
            <a:r>
              <a:rPr lang="en-US" dirty="0">
                <a:solidFill>
                  <a:srgbClr val="00B050"/>
                </a:solidFill>
              </a:rPr>
              <a:t>H</a:t>
            </a:r>
          </a:p>
        </p:txBody>
      </p:sp>
      <p:sp>
        <p:nvSpPr>
          <p:cNvPr id="215" name="TextBox 214">
            <a:extLst>
              <a:ext uri="{FF2B5EF4-FFF2-40B4-BE49-F238E27FC236}">
                <a16:creationId xmlns:a16="http://schemas.microsoft.com/office/drawing/2014/main" id="{3BCE084A-6977-446B-9D9D-DBE02AC212C2}"/>
              </a:ext>
            </a:extLst>
          </p:cNvPr>
          <p:cNvSpPr txBox="1"/>
          <p:nvPr/>
        </p:nvSpPr>
        <p:spPr>
          <a:xfrm>
            <a:off x="8711588" y="4218747"/>
            <a:ext cx="492443" cy="646331"/>
          </a:xfrm>
          <a:prstGeom prst="rect">
            <a:avLst/>
          </a:prstGeom>
          <a:noFill/>
        </p:spPr>
        <p:txBody>
          <a:bodyPr wrap="none" rtlCol="0">
            <a:spAutoFit/>
          </a:bodyPr>
          <a:lstStyle/>
          <a:p>
            <a:r>
              <a:rPr lang="en-US" baseline="-25000" dirty="0"/>
              <a:t>Rank</a:t>
            </a:r>
          </a:p>
          <a:p>
            <a:r>
              <a:rPr lang="en-US" baseline="-25000" dirty="0">
                <a:solidFill>
                  <a:srgbClr val="FF0000"/>
                </a:solidFill>
              </a:rPr>
              <a:t>25.1</a:t>
            </a:r>
          </a:p>
          <a:p>
            <a:r>
              <a:rPr lang="en-US" baseline="-25000" dirty="0">
                <a:solidFill>
                  <a:srgbClr val="0070C0"/>
                </a:solidFill>
              </a:rPr>
              <a:t>11.3</a:t>
            </a:r>
          </a:p>
        </p:txBody>
      </p:sp>
      <p:sp>
        <p:nvSpPr>
          <p:cNvPr id="216" name="TextBox 215">
            <a:extLst>
              <a:ext uri="{FF2B5EF4-FFF2-40B4-BE49-F238E27FC236}">
                <a16:creationId xmlns:a16="http://schemas.microsoft.com/office/drawing/2014/main" id="{A671254D-903B-4D88-96F3-97DCA476275C}"/>
              </a:ext>
            </a:extLst>
          </p:cNvPr>
          <p:cNvSpPr txBox="1"/>
          <p:nvPr/>
        </p:nvSpPr>
        <p:spPr>
          <a:xfrm>
            <a:off x="5068689" y="637321"/>
            <a:ext cx="795411" cy="553998"/>
          </a:xfrm>
          <a:prstGeom prst="rect">
            <a:avLst/>
          </a:prstGeom>
          <a:noFill/>
        </p:spPr>
        <p:txBody>
          <a:bodyPr wrap="none" rtlCol="0">
            <a:spAutoFit/>
          </a:bodyPr>
          <a:lstStyle/>
          <a:p>
            <a:r>
              <a:rPr lang="en-US" baseline="-25000" dirty="0"/>
              <a:t>Rank</a:t>
            </a:r>
          </a:p>
          <a:p>
            <a:r>
              <a:rPr lang="en-US" baseline="-25000" dirty="0">
                <a:solidFill>
                  <a:srgbClr val="FF0000"/>
                </a:solidFill>
              </a:rPr>
              <a:t>6.3</a:t>
            </a:r>
            <a:r>
              <a:rPr lang="en-US" baseline="-25000" dirty="0"/>
              <a:t>   </a:t>
            </a:r>
            <a:r>
              <a:rPr lang="en-US" baseline="-25000" dirty="0">
                <a:solidFill>
                  <a:srgbClr val="0070C0"/>
                </a:solidFill>
              </a:rPr>
              <a:t>20.3</a:t>
            </a:r>
            <a:r>
              <a:rPr lang="en-US" baseline="-25000" dirty="0"/>
              <a:t> </a:t>
            </a:r>
            <a:endParaRPr lang="en-US" dirty="0">
              <a:solidFill>
                <a:srgbClr val="7030A0"/>
              </a:solidFill>
            </a:endParaRPr>
          </a:p>
        </p:txBody>
      </p:sp>
      <p:cxnSp>
        <p:nvCxnSpPr>
          <p:cNvPr id="217" name="Straight Connector 216">
            <a:extLst>
              <a:ext uri="{FF2B5EF4-FFF2-40B4-BE49-F238E27FC236}">
                <a16:creationId xmlns:a16="http://schemas.microsoft.com/office/drawing/2014/main" id="{068D3FED-B6EF-4EE9-9E14-73D2382DFCB3}"/>
              </a:ext>
            </a:extLst>
          </p:cNvPr>
          <p:cNvCxnSpPr/>
          <p:nvPr/>
        </p:nvCxnSpPr>
        <p:spPr>
          <a:xfrm>
            <a:off x="5924320" y="11573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341BECA-43EE-4CB9-A413-693DEAAF73F5}"/>
              </a:ext>
            </a:extLst>
          </p:cNvPr>
          <p:cNvCxnSpPr/>
          <p:nvPr/>
        </p:nvCxnSpPr>
        <p:spPr>
          <a:xfrm>
            <a:off x="6185777" y="114199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31E12D6-32E2-4695-99C1-D8C129C77CD7}"/>
              </a:ext>
            </a:extLst>
          </p:cNvPr>
          <p:cNvCxnSpPr/>
          <p:nvPr/>
        </p:nvCxnSpPr>
        <p:spPr>
          <a:xfrm>
            <a:off x="6736274"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A47180B-FABE-4937-BA1F-D5DB2634D7CA}"/>
              </a:ext>
            </a:extLst>
          </p:cNvPr>
          <p:cNvCxnSpPr/>
          <p:nvPr/>
        </p:nvCxnSpPr>
        <p:spPr>
          <a:xfrm>
            <a:off x="7006120" y="114838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DC1ED38-CFF1-4423-A55B-5A39A42ACE70}"/>
              </a:ext>
            </a:extLst>
          </p:cNvPr>
          <p:cNvCxnSpPr/>
          <p:nvPr/>
        </p:nvCxnSpPr>
        <p:spPr>
          <a:xfrm>
            <a:off x="7559794" y="114838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3263266-51D8-4718-A50A-83A9BC9B005B}"/>
              </a:ext>
            </a:extLst>
          </p:cNvPr>
          <p:cNvCxnSpPr/>
          <p:nvPr/>
        </p:nvCxnSpPr>
        <p:spPr>
          <a:xfrm>
            <a:off x="7821251" y="114139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E7649DC-13D5-487C-A62F-469579583A0F}"/>
              </a:ext>
            </a:extLst>
          </p:cNvPr>
          <p:cNvCxnSpPr/>
          <p:nvPr/>
        </p:nvCxnSpPr>
        <p:spPr>
          <a:xfrm>
            <a:off x="8366536" y="113300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5E700B7-DC57-489F-9329-BC8B759EC553}"/>
              </a:ext>
            </a:extLst>
          </p:cNvPr>
          <p:cNvCxnSpPr/>
          <p:nvPr/>
        </p:nvCxnSpPr>
        <p:spPr>
          <a:xfrm>
            <a:off x="3721063" y="168052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47A0E2D-8598-4737-8455-D478E4E965F0}"/>
              </a:ext>
            </a:extLst>
          </p:cNvPr>
          <p:cNvCxnSpPr/>
          <p:nvPr/>
        </p:nvCxnSpPr>
        <p:spPr>
          <a:xfrm>
            <a:off x="3714072" y="195875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68B8880-C261-4E0C-A0B4-94E8C1B812D7}"/>
              </a:ext>
            </a:extLst>
          </p:cNvPr>
          <p:cNvCxnSpPr/>
          <p:nvPr/>
        </p:nvCxnSpPr>
        <p:spPr>
          <a:xfrm>
            <a:off x="3723985" y="2490679"/>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B989584-BCCF-409F-A460-7B85BA4C3161}"/>
              </a:ext>
            </a:extLst>
          </p:cNvPr>
          <p:cNvCxnSpPr/>
          <p:nvPr/>
        </p:nvCxnSpPr>
        <p:spPr>
          <a:xfrm>
            <a:off x="3725383" y="2760525"/>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C937337-00ED-4324-825C-9BA3EC117FEC}"/>
              </a:ext>
            </a:extLst>
          </p:cNvPr>
          <p:cNvCxnSpPr/>
          <p:nvPr/>
        </p:nvCxnSpPr>
        <p:spPr>
          <a:xfrm>
            <a:off x="3725383" y="330581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483B0AB-0831-454C-95B9-84AC96C3B9F0}"/>
              </a:ext>
            </a:extLst>
          </p:cNvPr>
          <p:cNvCxnSpPr/>
          <p:nvPr/>
        </p:nvCxnSpPr>
        <p:spPr>
          <a:xfrm>
            <a:off x="3710003" y="357565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D7458BB-2A85-4E29-BDC2-A67D92987051}"/>
              </a:ext>
            </a:extLst>
          </p:cNvPr>
          <p:cNvCxnSpPr/>
          <p:nvPr/>
        </p:nvCxnSpPr>
        <p:spPr>
          <a:xfrm>
            <a:off x="3718392" y="411255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537C4D-A661-4AD7-8AD5-0FF8C50BBA81}"/>
              </a:ext>
            </a:extLst>
          </p:cNvPr>
          <p:cNvSpPr txBox="1"/>
          <p:nvPr/>
        </p:nvSpPr>
        <p:spPr>
          <a:xfrm>
            <a:off x="5548469" y="4199935"/>
            <a:ext cx="3004349" cy="276999"/>
          </a:xfrm>
          <a:prstGeom prst="rect">
            <a:avLst/>
          </a:prstGeom>
          <a:noFill/>
        </p:spPr>
        <p:txBody>
          <a:bodyPr wrap="none" rtlCol="0">
            <a:spAutoFit/>
          </a:bodyPr>
          <a:lstStyle/>
          <a:p>
            <a:r>
              <a:rPr lang="en-US" baseline="-25000" dirty="0"/>
              <a:t>1     2     3      4      5     6     7      8      9    10   11</a:t>
            </a:r>
          </a:p>
        </p:txBody>
      </p:sp>
      <p:sp>
        <p:nvSpPr>
          <p:cNvPr id="8" name="TextBox 7">
            <a:extLst>
              <a:ext uri="{FF2B5EF4-FFF2-40B4-BE49-F238E27FC236}">
                <a16:creationId xmlns:a16="http://schemas.microsoft.com/office/drawing/2014/main" id="{D6FEA692-D735-4FAD-9D73-5C25582023CB}"/>
              </a:ext>
            </a:extLst>
          </p:cNvPr>
          <p:cNvSpPr txBox="1"/>
          <p:nvPr/>
        </p:nvSpPr>
        <p:spPr>
          <a:xfrm>
            <a:off x="5318317" y="1241444"/>
            <a:ext cx="341760" cy="2975173"/>
          </a:xfrm>
          <a:prstGeom prst="rect">
            <a:avLst/>
          </a:prstGeom>
          <a:noFill/>
        </p:spPr>
        <p:txBody>
          <a:bodyPr wrap="none" rtlCol="0">
            <a:spAutoFit/>
          </a:bodyPr>
          <a:lstStyle/>
          <a:p>
            <a:r>
              <a:rPr lang="en-US" baseline="-25000" dirty="0"/>
              <a:t>1</a:t>
            </a:r>
          </a:p>
          <a:p>
            <a:endParaRPr lang="en-US" sz="800" baseline="-25000" dirty="0"/>
          </a:p>
          <a:p>
            <a:r>
              <a:rPr lang="en-US" baseline="-25000" dirty="0"/>
              <a:t>2</a:t>
            </a:r>
          </a:p>
          <a:p>
            <a:endParaRPr lang="en-US" sz="800" baseline="-25000" dirty="0"/>
          </a:p>
          <a:p>
            <a:r>
              <a:rPr lang="en-US" baseline="-25000" dirty="0"/>
              <a:t>3</a:t>
            </a:r>
          </a:p>
          <a:p>
            <a:endParaRPr lang="en-US" sz="800" baseline="-25000" dirty="0"/>
          </a:p>
          <a:p>
            <a:r>
              <a:rPr lang="en-US" baseline="-25000" dirty="0"/>
              <a:t>4</a:t>
            </a:r>
          </a:p>
          <a:p>
            <a:endParaRPr lang="en-US" sz="800" baseline="-25000" dirty="0"/>
          </a:p>
          <a:p>
            <a:r>
              <a:rPr lang="en-US" baseline="-25000" dirty="0"/>
              <a:t>5</a:t>
            </a:r>
          </a:p>
          <a:p>
            <a:endParaRPr lang="en-US" sz="800" baseline="-25000" dirty="0"/>
          </a:p>
          <a:p>
            <a:r>
              <a:rPr lang="en-US" baseline="-25000" dirty="0"/>
              <a:t>6</a:t>
            </a:r>
          </a:p>
          <a:p>
            <a:endParaRPr lang="en-US" sz="1100" baseline="-25000" dirty="0"/>
          </a:p>
          <a:p>
            <a:r>
              <a:rPr lang="en-US" baseline="-25000" dirty="0"/>
              <a:t>7</a:t>
            </a:r>
          </a:p>
          <a:p>
            <a:endParaRPr lang="en-US" sz="800" baseline="-25000" dirty="0"/>
          </a:p>
          <a:p>
            <a:r>
              <a:rPr lang="en-US" baseline="-25000" dirty="0"/>
              <a:t>8</a:t>
            </a:r>
          </a:p>
          <a:p>
            <a:endParaRPr lang="en-US" sz="800" baseline="-25000" dirty="0"/>
          </a:p>
          <a:p>
            <a:r>
              <a:rPr lang="en-US" baseline="-25000" dirty="0"/>
              <a:t>9</a:t>
            </a:r>
          </a:p>
          <a:p>
            <a:endParaRPr lang="en-US" sz="800" baseline="-25000" dirty="0"/>
          </a:p>
          <a:p>
            <a:r>
              <a:rPr lang="en-US" baseline="-25000" dirty="0"/>
              <a:t>10</a:t>
            </a:r>
          </a:p>
          <a:p>
            <a:endParaRPr lang="en-US" sz="800" baseline="-25000" dirty="0"/>
          </a:p>
          <a:p>
            <a:r>
              <a:rPr lang="en-US" baseline="-25000" dirty="0"/>
              <a:t>11</a:t>
            </a:r>
          </a:p>
        </p:txBody>
      </p:sp>
      <p:cxnSp>
        <p:nvCxnSpPr>
          <p:cNvPr id="231" name="Straight Connector 230">
            <a:extLst>
              <a:ext uri="{FF2B5EF4-FFF2-40B4-BE49-F238E27FC236}">
                <a16:creationId xmlns:a16="http://schemas.microsoft.com/office/drawing/2014/main" id="{63ACF2D7-DBE0-497B-A3DA-B8F8FBA46FA5}"/>
              </a:ext>
            </a:extLst>
          </p:cNvPr>
          <p:cNvCxnSpPr/>
          <p:nvPr/>
        </p:nvCxnSpPr>
        <p:spPr>
          <a:xfrm>
            <a:off x="8843309" y="553077"/>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46EC3B8-BE0C-4318-AE95-04C05B12557C}"/>
              </a:ext>
            </a:extLst>
          </p:cNvPr>
          <p:cNvCxnSpPr/>
          <p:nvPr/>
        </p:nvCxnSpPr>
        <p:spPr>
          <a:xfrm>
            <a:off x="8927364" y="457798"/>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F5EF1C-C957-44A5-9001-B12BF4611B9E}"/>
              </a:ext>
            </a:extLst>
          </p:cNvPr>
          <p:cNvCxnSpPr/>
          <p:nvPr/>
        </p:nvCxnSpPr>
        <p:spPr>
          <a:xfrm flipV="1">
            <a:off x="5671252" y="5850686"/>
            <a:ext cx="253068" cy="333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363CAF-E9CD-4D76-A6D1-3A71F4C5D9BD}"/>
              </a:ext>
            </a:extLst>
          </p:cNvPr>
          <p:cNvCxnSpPr/>
          <p:nvPr/>
        </p:nvCxnSpPr>
        <p:spPr>
          <a:xfrm flipV="1">
            <a:off x="5924320" y="5508320"/>
            <a:ext cx="261457" cy="356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3B9D0D-D451-4638-87FE-8A91F8DE599B}"/>
              </a:ext>
            </a:extLst>
          </p:cNvPr>
          <p:cNvCxnSpPr/>
          <p:nvPr/>
        </p:nvCxnSpPr>
        <p:spPr>
          <a:xfrm flipV="1">
            <a:off x="6185777" y="5341166"/>
            <a:ext cx="289040" cy="167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1F3B32-11FF-480A-9134-4D2D33F02CA4}"/>
              </a:ext>
            </a:extLst>
          </p:cNvPr>
          <p:cNvCxnSpPr/>
          <p:nvPr/>
        </p:nvCxnSpPr>
        <p:spPr>
          <a:xfrm flipV="1">
            <a:off x="6474817" y="5161419"/>
            <a:ext cx="261457" cy="17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6178D3-96F3-438A-BB3C-3B6CC61F7978}"/>
              </a:ext>
            </a:extLst>
          </p:cNvPr>
          <p:cNvCxnSpPr/>
          <p:nvPr/>
        </p:nvCxnSpPr>
        <p:spPr>
          <a:xfrm>
            <a:off x="6736274" y="5161419"/>
            <a:ext cx="269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2D2D522-FD27-4EAD-96C8-A9057DD58380}"/>
              </a:ext>
            </a:extLst>
          </p:cNvPr>
          <p:cNvCxnSpPr>
            <a:cxnSpLocks/>
          </p:cNvCxnSpPr>
          <p:nvPr/>
        </p:nvCxnSpPr>
        <p:spPr>
          <a:xfrm flipV="1">
            <a:off x="7821251" y="4631420"/>
            <a:ext cx="275439" cy="10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37CD12-0375-452A-AB9B-18CA1E4764CD}"/>
              </a:ext>
            </a:extLst>
          </p:cNvPr>
          <p:cNvCxnSpPr/>
          <p:nvPr/>
        </p:nvCxnSpPr>
        <p:spPr>
          <a:xfrm flipV="1">
            <a:off x="8096690" y="4479020"/>
            <a:ext cx="269846" cy="162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240B52-DB06-44D9-A898-3A0B447556F9}"/>
              </a:ext>
            </a:extLst>
          </p:cNvPr>
          <p:cNvCxnSpPr/>
          <p:nvPr/>
        </p:nvCxnSpPr>
        <p:spPr>
          <a:xfrm>
            <a:off x="3705809" y="1419064"/>
            <a:ext cx="353291" cy="261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7FF8E5-A87B-4016-B638-1F93B89ABC0A}"/>
              </a:ext>
            </a:extLst>
          </p:cNvPr>
          <p:cNvCxnSpPr/>
          <p:nvPr/>
        </p:nvCxnSpPr>
        <p:spPr>
          <a:xfrm>
            <a:off x="4059100" y="1680521"/>
            <a:ext cx="308511" cy="273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BB5616-7369-45E0-961B-9AF829763B02}"/>
              </a:ext>
            </a:extLst>
          </p:cNvPr>
          <p:cNvCxnSpPr/>
          <p:nvPr/>
        </p:nvCxnSpPr>
        <p:spPr>
          <a:xfrm>
            <a:off x="4367611" y="1954212"/>
            <a:ext cx="190253" cy="27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44D69A-9783-4965-9066-901E58549550}"/>
              </a:ext>
            </a:extLst>
          </p:cNvPr>
          <p:cNvCxnSpPr/>
          <p:nvPr/>
        </p:nvCxnSpPr>
        <p:spPr>
          <a:xfrm>
            <a:off x="4557864" y="2229222"/>
            <a:ext cx="173056" cy="260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F5796F-ECCD-492A-BC88-1FEA911939B8}"/>
              </a:ext>
            </a:extLst>
          </p:cNvPr>
          <p:cNvCxnSpPr/>
          <p:nvPr/>
        </p:nvCxnSpPr>
        <p:spPr>
          <a:xfrm>
            <a:off x="4730920" y="2489433"/>
            <a:ext cx="0" cy="271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3B237F-4EF0-4BF6-8AC8-EF04C3ECC684}"/>
              </a:ext>
            </a:extLst>
          </p:cNvPr>
          <p:cNvCxnSpPr/>
          <p:nvPr/>
        </p:nvCxnSpPr>
        <p:spPr>
          <a:xfrm>
            <a:off x="4730920" y="2777631"/>
            <a:ext cx="496109" cy="798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F2FAEC-82BD-4E90-96E4-449DEB62138F}"/>
              </a:ext>
            </a:extLst>
          </p:cNvPr>
          <p:cNvCxnSpPr/>
          <p:nvPr/>
        </p:nvCxnSpPr>
        <p:spPr>
          <a:xfrm flipV="1">
            <a:off x="7006120" y="4641873"/>
            <a:ext cx="815131" cy="51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DDF501B-5F0A-4026-92FA-13DD2ECFC10C}"/>
              </a:ext>
            </a:extLst>
          </p:cNvPr>
          <p:cNvCxnSpPr/>
          <p:nvPr/>
        </p:nvCxnSpPr>
        <p:spPr>
          <a:xfrm>
            <a:off x="5227029" y="3575656"/>
            <a:ext cx="0" cy="26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F9CBE7D-DF08-4075-ACB5-26D30D01FB93}"/>
              </a:ext>
            </a:extLst>
          </p:cNvPr>
          <p:cNvCxnSpPr/>
          <p:nvPr/>
        </p:nvCxnSpPr>
        <p:spPr>
          <a:xfrm>
            <a:off x="5227029" y="3842706"/>
            <a:ext cx="181336" cy="269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40870F87-8083-4D66-A956-2916BB95809F}"/>
              </a:ext>
            </a:extLst>
          </p:cNvPr>
          <p:cNvCxnSpPr/>
          <p:nvPr/>
        </p:nvCxnSpPr>
        <p:spPr>
          <a:xfrm>
            <a:off x="5583909" y="194434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3B1601C-456E-4ECB-89CB-2C855EAF2ADB}"/>
              </a:ext>
            </a:extLst>
          </p:cNvPr>
          <p:cNvCxnSpPr/>
          <p:nvPr/>
        </p:nvCxnSpPr>
        <p:spPr>
          <a:xfrm>
            <a:off x="5667964" y="184906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900A75D-90B8-4C99-BF67-E8952E10F955}"/>
              </a:ext>
            </a:extLst>
          </p:cNvPr>
          <p:cNvCxnSpPr/>
          <p:nvPr/>
        </p:nvCxnSpPr>
        <p:spPr>
          <a:xfrm>
            <a:off x="6631046" y="222455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8F65A84-FA7A-488A-8395-A072F2AA911D}"/>
              </a:ext>
            </a:extLst>
          </p:cNvPr>
          <p:cNvCxnSpPr/>
          <p:nvPr/>
        </p:nvCxnSpPr>
        <p:spPr>
          <a:xfrm>
            <a:off x="6715101" y="212927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8DF66E6-E191-4B9C-BC81-D4AA8B5E1331}"/>
              </a:ext>
            </a:extLst>
          </p:cNvPr>
          <p:cNvCxnSpPr/>
          <p:nvPr/>
        </p:nvCxnSpPr>
        <p:spPr>
          <a:xfrm>
            <a:off x="5829716" y="4107435"/>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F69C09C-A371-461C-9313-EF11A16064DD}"/>
              </a:ext>
            </a:extLst>
          </p:cNvPr>
          <p:cNvCxnSpPr/>
          <p:nvPr/>
        </p:nvCxnSpPr>
        <p:spPr>
          <a:xfrm>
            <a:off x="5913771" y="4012156"/>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82525F1-F581-4743-B3EA-FBDC210E2AA7}"/>
              </a:ext>
            </a:extLst>
          </p:cNvPr>
          <p:cNvCxnSpPr/>
          <p:nvPr/>
        </p:nvCxnSpPr>
        <p:spPr>
          <a:xfrm>
            <a:off x="6100105" y="141830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9D72D01-79B9-424B-AFBA-67E9B3C126A4}"/>
              </a:ext>
            </a:extLst>
          </p:cNvPr>
          <p:cNvCxnSpPr/>
          <p:nvPr/>
        </p:nvCxnSpPr>
        <p:spPr>
          <a:xfrm>
            <a:off x="6184160" y="132302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7D06463F-E077-498C-966D-BDA20777847E}"/>
              </a:ext>
            </a:extLst>
          </p:cNvPr>
          <p:cNvSpPr txBox="1"/>
          <p:nvPr/>
        </p:nvSpPr>
        <p:spPr>
          <a:xfrm>
            <a:off x="5612790" y="1887002"/>
            <a:ext cx="328936" cy="369332"/>
          </a:xfrm>
          <a:prstGeom prst="rect">
            <a:avLst/>
          </a:prstGeom>
          <a:noFill/>
        </p:spPr>
        <p:txBody>
          <a:bodyPr wrap="none" rtlCol="0">
            <a:spAutoFit/>
          </a:bodyPr>
          <a:lstStyle/>
          <a:p>
            <a:r>
              <a:rPr lang="en-US" dirty="0">
                <a:solidFill>
                  <a:srgbClr val="FF0000"/>
                </a:solidFill>
              </a:rPr>
              <a:t>H</a:t>
            </a:r>
          </a:p>
        </p:txBody>
      </p:sp>
      <p:sp>
        <p:nvSpPr>
          <p:cNvPr id="245" name="TextBox 244">
            <a:extLst>
              <a:ext uri="{FF2B5EF4-FFF2-40B4-BE49-F238E27FC236}">
                <a16:creationId xmlns:a16="http://schemas.microsoft.com/office/drawing/2014/main" id="{22E4920D-9D35-4E6F-BF0C-820A0498D749}"/>
              </a:ext>
            </a:extLst>
          </p:cNvPr>
          <p:cNvSpPr txBox="1"/>
          <p:nvPr/>
        </p:nvSpPr>
        <p:spPr>
          <a:xfrm>
            <a:off x="6649453" y="2148028"/>
            <a:ext cx="290464" cy="369332"/>
          </a:xfrm>
          <a:prstGeom prst="rect">
            <a:avLst/>
          </a:prstGeom>
          <a:noFill/>
        </p:spPr>
        <p:txBody>
          <a:bodyPr wrap="none" rtlCol="0">
            <a:spAutoFit/>
          </a:bodyPr>
          <a:lstStyle/>
          <a:p>
            <a:r>
              <a:rPr lang="en-US" dirty="0">
                <a:solidFill>
                  <a:srgbClr val="FF0000"/>
                </a:solidFill>
              </a:rPr>
              <a:t>S</a:t>
            </a:r>
          </a:p>
        </p:txBody>
      </p:sp>
      <p:sp>
        <p:nvSpPr>
          <p:cNvPr id="246" name="TextBox 245">
            <a:extLst>
              <a:ext uri="{FF2B5EF4-FFF2-40B4-BE49-F238E27FC236}">
                <a16:creationId xmlns:a16="http://schemas.microsoft.com/office/drawing/2014/main" id="{28623996-2061-42CA-B57E-FF4A2BA894CF}"/>
              </a:ext>
            </a:extLst>
          </p:cNvPr>
          <p:cNvSpPr txBox="1"/>
          <p:nvPr/>
        </p:nvSpPr>
        <p:spPr>
          <a:xfrm>
            <a:off x="5847896" y="3815021"/>
            <a:ext cx="316112" cy="369332"/>
          </a:xfrm>
          <a:prstGeom prst="rect">
            <a:avLst/>
          </a:prstGeom>
          <a:noFill/>
        </p:spPr>
        <p:txBody>
          <a:bodyPr wrap="none" rtlCol="0">
            <a:spAutoFit/>
          </a:bodyPr>
          <a:lstStyle/>
          <a:p>
            <a:r>
              <a:rPr lang="en-US" dirty="0">
                <a:solidFill>
                  <a:srgbClr val="FF0000"/>
                </a:solidFill>
              </a:rPr>
              <a:t>V</a:t>
            </a:r>
          </a:p>
        </p:txBody>
      </p:sp>
      <p:sp>
        <p:nvSpPr>
          <p:cNvPr id="247" name="TextBox 246">
            <a:extLst>
              <a:ext uri="{FF2B5EF4-FFF2-40B4-BE49-F238E27FC236}">
                <a16:creationId xmlns:a16="http://schemas.microsoft.com/office/drawing/2014/main" id="{040E46F6-38AA-4727-9CB0-782A00BCF304}"/>
              </a:ext>
            </a:extLst>
          </p:cNvPr>
          <p:cNvSpPr txBox="1"/>
          <p:nvPr/>
        </p:nvSpPr>
        <p:spPr>
          <a:xfrm>
            <a:off x="6157677" y="1334521"/>
            <a:ext cx="389850" cy="369332"/>
          </a:xfrm>
          <a:prstGeom prst="rect">
            <a:avLst/>
          </a:prstGeom>
          <a:noFill/>
        </p:spPr>
        <p:txBody>
          <a:bodyPr wrap="none" rtlCol="0">
            <a:spAutoFit/>
          </a:bodyPr>
          <a:lstStyle/>
          <a:p>
            <a:r>
              <a:rPr lang="en-US" dirty="0">
                <a:solidFill>
                  <a:srgbClr val="FF0000"/>
                </a:solidFill>
              </a:rPr>
              <a:t>W</a:t>
            </a:r>
          </a:p>
        </p:txBody>
      </p:sp>
      <p:cxnSp>
        <p:nvCxnSpPr>
          <p:cNvPr id="252" name="Straight Connector 251">
            <a:extLst>
              <a:ext uri="{FF2B5EF4-FFF2-40B4-BE49-F238E27FC236}">
                <a16:creationId xmlns:a16="http://schemas.microsoft.com/office/drawing/2014/main" id="{9C2AD814-B97B-46A8-8EA2-FF94D967D4BC}"/>
              </a:ext>
            </a:extLst>
          </p:cNvPr>
          <p:cNvCxnSpPr/>
          <p:nvPr/>
        </p:nvCxnSpPr>
        <p:spPr>
          <a:xfrm>
            <a:off x="8277953" y="41074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B3A5D52-BF27-4123-BA4B-C66DD5453D50}"/>
              </a:ext>
            </a:extLst>
          </p:cNvPr>
          <p:cNvCxnSpPr/>
          <p:nvPr/>
        </p:nvCxnSpPr>
        <p:spPr>
          <a:xfrm>
            <a:off x="8362008" y="40121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3C9D37F-5106-4225-950B-D0C5397CABC5}"/>
              </a:ext>
            </a:extLst>
          </p:cNvPr>
          <p:cNvCxnSpPr/>
          <p:nvPr/>
        </p:nvCxnSpPr>
        <p:spPr>
          <a:xfrm>
            <a:off x="6100104" y="305047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CD6D54E-1609-4BA0-AAF1-55DF34587AFC}"/>
              </a:ext>
            </a:extLst>
          </p:cNvPr>
          <p:cNvCxnSpPr/>
          <p:nvPr/>
        </p:nvCxnSpPr>
        <p:spPr>
          <a:xfrm>
            <a:off x="6184159" y="295519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0632E69-A342-4682-9279-683507C7A0CD}"/>
              </a:ext>
            </a:extLst>
          </p:cNvPr>
          <p:cNvCxnSpPr/>
          <p:nvPr/>
        </p:nvCxnSpPr>
        <p:spPr>
          <a:xfrm>
            <a:off x="5564248" y="193451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9B4E2D6-A914-4CBD-B4FB-4E628BD90546}"/>
              </a:ext>
            </a:extLst>
          </p:cNvPr>
          <p:cNvCxnSpPr/>
          <p:nvPr/>
        </p:nvCxnSpPr>
        <p:spPr>
          <a:xfrm>
            <a:off x="5648303" y="183923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C54F5BC-62FE-4A37-BEFC-DF883216B687}"/>
              </a:ext>
            </a:extLst>
          </p:cNvPr>
          <p:cNvCxnSpPr/>
          <p:nvPr/>
        </p:nvCxnSpPr>
        <p:spPr>
          <a:xfrm>
            <a:off x="6375410" y="222456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8C42652-CB8C-4C22-9551-C008E57DFFAA}"/>
              </a:ext>
            </a:extLst>
          </p:cNvPr>
          <p:cNvCxnSpPr/>
          <p:nvPr/>
        </p:nvCxnSpPr>
        <p:spPr>
          <a:xfrm>
            <a:off x="6459465" y="212928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0C1120EB-4CCE-4F44-A46A-F793720FDD2B}"/>
              </a:ext>
            </a:extLst>
          </p:cNvPr>
          <p:cNvSpPr txBox="1"/>
          <p:nvPr/>
        </p:nvSpPr>
        <p:spPr>
          <a:xfrm>
            <a:off x="5411129" y="1891930"/>
            <a:ext cx="316112" cy="369332"/>
          </a:xfrm>
          <a:prstGeom prst="rect">
            <a:avLst/>
          </a:prstGeom>
          <a:noFill/>
        </p:spPr>
        <p:txBody>
          <a:bodyPr wrap="none" rtlCol="0">
            <a:spAutoFit/>
          </a:bodyPr>
          <a:lstStyle/>
          <a:p>
            <a:r>
              <a:rPr lang="en-US" dirty="0">
                <a:solidFill>
                  <a:srgbClr val="0070C0"/>
                </a:solidFill>
              </a:rPr>
              <a:t>V</a:t>
            </a:r>
          </a:p>
        </p:txBody>
      </p:sp>
      <p:sp>
        <p:nvSpPr>
          <p:cNvPr id="263" name="TextBox 262">
            <a:extLst>
              <a:ext uri="{FF2B5EF4-FFF2-40B4-BE49-F238E27FC236}">
                <a16:creationId xmlns:a16="http://schemas.microsoft.com/office/drawing/2014/main" id="{21F58BF2-9D16-4C7D-B92F-C13076CC5469}"/>
              </a:ext>
            </a:extLst>
          </p:cNvPr>
          <p:cNvSpPr txBox="1"/>
          <p:nvPr/>
        </p:nvSpPr>
        <p:spPr>
          <a:xfrm>
            <a:off x="6222293" y="2132818"/>
            <a:ext cx="389850" cy="369332"/>
          </a:xfrm>
          <a:prstGeom prst="rect">
            <a:avLst/>
          </a:prstGeom>
          <a:noFill/>
        </p:spPr>
        <p:txBody>
          <a:bodyPr wrap="none" rtlCol="0">
            <a:spAutoFit/>
          </a:bodyPr>
          <a:lstStyle/>
          <a:p>
            <a:r>
              <a:rPr lang="en-US" dirty="0">
                <a:solidFill>
                  <a:srgbClr val="0070C0"/>
                </a:solidFill>
              </a:rPr>
              <a:t>W</a:t>
            </a:r>
          </a:p>
        </p:txBody>
      </p:sp>
      <p:sp>
        <p:nvSpPr>
          <p:cNvPr id="264" name="TextBox 263">
            <a:extLst>
              <a:ext uri="{FF2B5EF4-FFF2-40B4-BE49-F238E27FC236}">
                <a16:creationId xmlns:a16="http://schemas.microsoft.com/office/drawing/2014/main" id="{BD1CEE83-7789-4D93-AA85-F183F48C051E}"/>
              </a:ext>
            </a:extLst>
          </p:cNvPr>
          <p:cNvSpPr txBox="1"/>
          <p:nvPr/>
        </p:nvSpPr>
        <p:spPr>
          <a:xfrm>
            <a:off x="5853667" y="2983257"/>
            <a:ext cx="290464" cy="369332"/>
          </a:xfrm>
          <a:prstGeom prst="rect">
            <a:avLst/>
          </a:prstGeom>
          <a:noFill/>
        </p:spPr>
        <p:txBody>
          <a:bodyPr wrap="none" rtlCol="0">
            <a:spAutoFit/>
          </a:bodyPr>
          <a:lstStyle/>
          <a:p>
            <a:r>
              <a:rPr lang="en-US" dirty="0">
                <a:solidFill>
                  <a:srgbClr val="0070C0"/>
                </a:solidFill>
              </a:rPr>
              <a:t>S</a:t>
            </a:r>
          </a:p>
        </p:txBody>
      </p:sp>
      <p:sp>
        <p:nvSpPr>
          <p:cNvPr id="265" name="TextBox 264">
            <a:extLst>
              <a:ext uri="{FF2B5EF4-FFF2-40B4-BE49-F238E27FC236}">
                <a16:creationId xmlns:a16="http://schemas.microsoft.com/office/drawing/2014/main" id="{48C621AA-04F3-4941-A92E-D749AC9D4B1E}"/>
              </a:ext>
            </a:extLst>
          </p:cNvPr>
          <p:cNvSpPr txBox="1"/>
          <p:nvPr/>
        </p:nvSpPr>
        <p:spPr>
          <a:xfrm>
            <a:off x="8309518" y="3794333"/>
            <a:ext cx="328936" cy="369332"/>
          </a:xfrm>
          <a:prstGeom prst="rect">
            <a:avLst/>
          </a:prstGeom>
          <a:noFill/>
        </p:spPr>
        <p:txBody>
          <a:bodyPr wrap="none" rtlCol="0">
            <a:spAutoFit/>
          </a:bodyPr>
          <a:lstStyle/>
          <a:p>
            <a:r>
              <a:rPr lang="en-US" dirty="0">
                <a:solidFill>
                  <a:srgbClr val="0070C0"/>
                </a:solidFill>
              </a:rPr>
              <a:t>H</a:t>
            </a:r>
          </a:p>
        </p:txBody>
      </p:sp>
      <p:cxnSp>
        <p:nvCxnSpPr>
          <p:cNvPr id="266" name="Straight Connector 265">
            <a:extLst>
              <a:ext uri="{FF2B5EF4-FFF2-40B4-BE49-F238E27FC236}">
                <a16:creationId xmlns:a16="http://schemas.microsoft.com/office/drawing/2014/main" id="{5B20BED1-F786-411B-9B73-A364C74BC351}"/>
              </a:ext>
            </a:extLst>
          </p:cNvPr>
          <p:cNvCxnSpPr/>
          <p:nvPr/>
        </p:nvCxnSpPr>
        <p:spPr>
          <a:xfrm>
            <a:off x="5308610" y="447124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C1AFE49-026F-44A0-8BEE-58DA8FC64471}"/>
              </a:ext>
            </a:extLst>
          </p:cNvPr>
          <p:cNvCxnSpPr/>
          <p:nvPr/>
        </p:nvCxnSpPr>
        <p:spPr>
          <a:xfrm>
            <a:off x="5392665" y="437596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D353E38-9A8A-40EB-B807-FCCA63574A59}"/>
              </a:ext>
            </a:extLst>
          </p:cNvPr>
          <p:cNvCxnSpPr/>
          <p:nvPr/>
        </p:nvCxnSpPr>
        <p:spPr>
          <a:xfrm>
            <a:off x="4482697" y="515949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C10DB587-3D56-4ABA-B6FE-74A7CF03D809}"/>
              </a:ext>
            </a:extLst>
          </p:cNvPr>
          <p:cNvCxnSpPr/>
          <p:nvPr/>
        </p:nvCxnSpPr>
        <p:spPr>
          <a:xfrm>
            <a:off x="4566752" y="506422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08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63</a:t>
            </a:fld>
            <a:endParaRPr lang="en-US" dirty="0"/>
          </a:p>
        </p:txBody>
      </p:sp>
      <p:sp>
        <p:nvSpPr>
          <p:cNvPr id="6" name="Footer Placeholder 5"/>
          <p:cNvSpPr>
            <a:spLocks noGrp="1"/>
          </p:cNvSpPr>
          <p:nvPr>
            <p:ph type="ftr" sz="quarter" idx="11"/>
          </p:nvPr>
        </p:nvSpPr>
        <p:spPr>
          <a:xfrm>
            <a:off x="3028950" y="6484669"/>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31519"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671252"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41906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474817" y="114558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2762" y="22292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195088" y="4356127"/>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45254"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20795"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300937" y="124305"/>
            <a:ext cx="8545441" cy="523220"/>
          </a:xfrm>
          <a:prstGeom prst="rect">
            <a:avLst/>
          </a:prstGeom>
          <a:noFill/>
        </p:spPr>
        <p:txBody>
          <a:bodyPr wrap="square" rtlCol="0">
            <a:spAutoFit/>
          </a:bodyPr>
          <a:lstStyle/>
          <a:p>
            <a:r>
              <a:rPr lang="en-US" sz="2800" dirty="0"/>
              <a:t>FIS Alpine women GS best four races final weighted</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93955D-5E85-461C-8E76-AAC48408BE88}"/>
              </a:ext>
            </a:extLst>
          </p:cNvPr>
          <p:cNvSpPr txBox="1"/>
          <p:nvPr/>
        </p:nvSpPr>
        <p:spPr>
          <a:xfrm>
            <a:off x="2046918" y="758313"/>
            <a:ext cx="1439101" cy="369332"/>
          </a:xfrm>
          <a:prstGeom prst="rect">
            <a:avLst/>
          </a:prstGeom>
          <a:noFill/>
        </p:spPr>
        <p:txBody>
          <a:bodyPr wrap="square" rtlCol="0">
            <a:spAutoFit/>
          </a:bodyPr>
          <a:lstStyle/>
          <a:p>
            <a:r>
              <a:rPr lang="en-US" dirty="0">
                <a:solidFill>
                  <a:srgbClr val="0070C0"/>
                </a:solidFill>
              </a:rPr>
              <a:t>GS-11.3</a:t>
            </a:r>
            <a:r>
              <a:rPr lang="en-US" dirty="0"/>
              <a:t>,</a:t>
            </a:r>
            <a:r>
              <a:rPr lang="en-US" dirty="0">
                <a:solidFill>
                  <a:srgbClr val="0070C0"/>
                </a:solidFill>
              </a:rPr>
              <a:t>20.3</a:t>
            </a:r>
          </a:p>
        </p:txBody>
      </p:sp>
      <p:sp>
        <p:nvSpPr>
          <p:cNvPr id="79" name="TextBox 78">
            <a:extLst>
              <a:ext uri="{FF2B5EF4-FFF2-40B4-BE49-F238E27FC236}">
                <a16:creationId xmlns:a16="http://schemas.microsoft.com/office/drawing/2014/main" id="{61685112-547A-405E-922F-45468A449CC2}"/>
              </a:ext>
            </a:extLst>
          </p:cNvPr>
          <p:cNvSpPr txBox="1"/>
          <p:nvPr/>
        </p:nvSpPr>
        <p:spPr>
          <a:xfrm>
            <a:off x="699096" y="760867"/>
            <a:ext cx="1317990" cy="369332"/>
          </a:xfrm>
          <a:prstGeom prst="rect">
            <a:avLst/>
          </a:prstGeom>
          <a:noFill/>
        </p:spPr>
        <p:txBody>
          <a:bodyPr wrap="none" rtlCol="0">
            <a:spAutoFit/>
          </a:bodyPr>
          <a:lstStyle/>
          <a:p>
            <a:r>
              <a:rPr lang="en-US" dirty="0">
                <a:solidFill>
                  <a:srgbClr val="FF0000"/>
                </a:solidFill>
              </a:rPr>
              <a:t>GS-25.1</a:t>
            </a:r>
            <a:r>
              <a:rPr lang="en-US" dirty="0"/>
              <a:t>, </a:t>
            </a:r>
            <a:r>
              <a:rPr lang="en-US" dirty="0">
                <a:solidFill>
                  <a:srgbClr val="FF0000"/>
                </a:solidFill>
              </a:rPr>
              <a:t>6.3</a:t>
            </a:r>
          </a:p>
        </p:txBody>
      </p: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215123" y="2759273"/>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E99F17E1-C346-4FDF-B316-1DD0C0FFCF3C}"/>
              </a:ext>
            </a:extLst>
          </p:cNvPr>
          <p:cNvCxnSpPr/>
          <p:nvPr/>
        </p:nvCxnSpPr>
        <p:spPr>
          <a:xfrm flipH="1" flipV="1">
            <a:off x="535339" y="2659288"/>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27862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516621" y="1278621"/>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230E838-44AE-47DF-9A00-CAD5F68FBB46}"/>
              </a:ext>
            </a:extLst>
          </p:cNvPr>
          <p:cNvSpPr txBox="1"/>
          <p:nvPr/>
        </p:nvSpPr>
        <p:spPr>
          <a:xfrm>
            <a:off x="581470" y="1756001"/>
            <a:ext cx="736099" cy="369332"/>
          </a:xfrm>
          <a:prstGeom prst="rect">
            <a:avLst/>
          </a:prstGeom>
          <a:no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hws</a:t>
            </a:r>
            <a:r>
              <a:rPr lang="en-US" dirty="0">
                <a:solidFill>
                  <a:srgbClr val="FF0000"/>
                </a:solidFill>
                <a:latin typeface="Times New Roman" panose="02020603050405020304" pitchFamily="18" charset="0"/>
                <a:cs typeface="Times New Roman" panose="02020603050405020304" pitchFamily="18" charset="0"/>
              </a:rPr>
              <a:t>/2</a:t>
            </a:r>
            <a:endParaRPr lang="en-US" dirty="0">
              <a:solidFill>
                <a:srgbClr val="FF0000"/>
              </a:solidFill>
            </a:endParaRPr>
          </a:p>
        </p:txBody>
      </p:sp>
      <p:sp>
        <p:nvSpPr>
          <p:cNvPr id="102" name="TextBox 101">
            <a:extLst>
              <a:ext uri="{FF2B5EF4-FFF2-40B4-BE49-F238E27FC236}">
                <a16:creationId xmlns:a16="http://schemas.microsoft.com/office/drawing/2014/main" id="{E1FFA883-A4E7-417F-A238-8A7E6F9BFF93}"/>
              </a:ext>
            </a:extLst>
          </p:cNvPr>
          <p:cNvSpPr txBox="1"/>
          <p:nvPr/>
        </p:nvSpPr>
        <p:spPr>
          <a:xfrm>
            <a:off x="3516177" y="2363032"/>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h</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60198"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A34C26-8C21-4A46-B9B2-B055ED236E71}"/>
              </a:ext>
            </a:extLst>
          </p:cNvPr>
          <p:cNvSpPr txBox="1"/>
          <p:nvPr/>
        </p:nvSpPr>
        <p:spPr>
          <a:xfrm>
            <a:off x="5881789" y="731411"/>
            <a:ext cx="798617" cy="369332"/>
          </a:xfrm>
          <a:prstGeom prst="rect">
            <a:avLst/>
          </a:prstGeom>
          <a:noFill/>
        </p:spPr>
        <p:txBody>
          <a:bodyPr wrap="none" rtlCol="0">
            <a:spAutoFit/>
          </a:bodyPr>
          <a:lstStyle/>
          <a:p>
            <a:r>
              <a:rPr lang="en-US" dirty="0"/>
              <a:t>H</a:t>
            </a:r>
            <a:r>
              <a:rPr lang="en-US" baseline="30000" dirty="0">
                <a:solidFill>
                  <a:srgbClr val="FF0000"/>
                </a:solidFill>
              </a:rPr>
              <a:t>1,3</a:t>
            </a:r>
            <a:r>
              <a:rPr lang="en-US" baseline="-25000" dirty="0">
                <a:solidFill>
                  <a:srgbClr val="0070C0"/>
                </a:solidFill>
              </a:rPr>
              <a:t>0,14</a:t>
            </a:r>
          </a:p>
        </p:txBody>
      </p: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304435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264781"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8096690" y="11735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45318A-06A5-4E0A-879D-5F1EFBAA6E79}"/>
              </a:ext>
            </a:extLst>
          </p:cNvPr>
          <p:cNvCxnSpPr/>
          <p:nvPr/>
        </p:nvCxnSpPr>
        <p:spPr>
          <a:xfrm>
            <a:off x="3725383" y="384270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4C0D03B-B383-45E7-9B3E-7C0A38066D7A}"/>
              </a:ext>
            </a:extLst>
          </p:cNvPr>
          <p:cNvSpPr txBox="1"/>
          <p:nvPr/>
        </p:nvSpPr>
        <p:spPr>
          <a:xfrm>
            <a:off x="6614473" y="707195"/>
            <a:ext cx="681597" cy="369332"/>
          </a:xfrm>
          <a:prstGeom prst="rect">
            <a:avLst/>
          </a:prstGeom>
          <a:noFill/>
        </p:spPr>
        <p:txBody>
          <a:bodyPr wrap="none" rtlCol="0">
            <a:spAutoFit/>
          </a:bodyPr>
          <a:lstStyle/>
          <a:p>
            <a:r>
              <a:rPr lang="en-US" dirty="0"/>
              <a:t>S</a:t>
            </a:r>
            <a:r>
              <a:rPr lang="en-US" baseline="30000" dirty="0">
                <a:solidFill>
                  <a:srgbClr val="FF0000"/>
                </a:solidFill>
              </a:rPr>
              <a:t>5,4</a:t>
            </a:r>
            <a:r>
              <a:rPr lang="en-US" baseline="-25000" dirty="0">
                <a:solidFill>
                  <a:srgbClr val="0070C0"/>
                </a:solidFill>
              </a:rPr>
              <a:t>3,7</a:t>
            </a:r>
          </a:p>
        </p:txBody>
      </p:sp>
      <p:sp>
        <p:nvSpPr>
          <p:cNvPr id="109" name="TextBox 108">
            <a:extLst>
              <a:ext uri="{FF2B5EF4-FFF2-40B4-BE49-F238E27FC236}">
                <a16:creationId xmlns:a16="http://schemas.microsoft.com/office/drawing/2014/main" id="{3329B0D6-E6F7-490F-BF86-048BBC4CA436}"/>
              </a:ext>
            </a:extLst>
          </p:cNvPr>
          <p:cNvSpPr txBox="1"/>
          <p:nvPr/>
        </p:nvSpPr>
        <p:spPr>
          <a:xfrm>
            <a:off x="7247582" y="730587"/>
            <a:ext cx="707245" cy="369332"/>
          </a:xfrm>
          <a:prstGeom prst="rect">
            <a:avLst/>
          </a:prstGeom>
          <a:noFill/>
        </p:spPr>
        <p:txBody>
          <a:bodyPr wrap="none" rtlCol="0">
            <a:spAutoFit/>
          </a:bodyPr>
          <a:lstStyle/>
          <a:p>
            <a:r>
              <a:rPr lang="en-US" dirty="0"/>
              <a:t>V</a:t>
            </a:r>
            <a:r>
              <a:rPr lang="en-US" baseline="30000" dirty="0">
                <a:solidFill>
                  <a:srgbClr val="FF0000"/>
                </a:solidFill>
              </a:rPr>
              <a:t>2,0</a:t>
            </a:r>
            <a:r>
              <a:rPr lang="en-US" baseline="-25000" dirty="0">
                <a:solidFill>
                  <a:srgbClr val="0070C0"/>
                </a:solidFill>
              </a:rPr>
              <a:t>1,3</a:t>
            </a:r>
          </a:p>
        </p:txBody>
      </p:sp>
      <p:sp>
        <p:nvSpPr>
          <p:cNvPr id="110" name="TextBox 109">
            <a:extLst>
              <a:ext uri="{FF2B5EF4-FFF2-40B4-BE49-F238E27FC236}">
                <a16:creationId xmlns:a16="http://schemas.microsoft.com/office/drawing/2014/main" id="{767AC6E1-30AE-40C6-A16E-7C4CFC8B6AE0}"/>
              </a:ext>
            </a:extLst>
          </p:cNvPr>
          <p:cNvSpPr txBox="1"/>
          <p:nvPr/>
        </p:nvSpPr>
        <p:spPr>
          <a:xfrm>
            <a:off x="7950979" y="763591"/>
            <a:ext cx="780983" cy="369332"/>
          </a:xfrm>
          <a:prstGeom prst="rect">
            <a:avLst/>
          </a:prstGeom>
          <a:noFill/>
        </p:spPr>
        <p:txBody>
          <a:bodyPr wrap="none" rtlCol="0">
            <a:spAutoFit/>
          </a:bodyPr>
          <a:lstStyle/>
          <a:p>
            <a:r>
              <a:rPr lang="en-US" dirty="0"/>
              <a:t>W</a:t>
            </a:r>
            <a:r>
              <a:rPr lang="en-US" baseline="30000" dirty="0">
                <a:solidFill>
                  <a:srgbClr val="FF0000"/>
                </a:solidFill>
              </a:rPr>
              <a:t>3,1</a:t>
            </a:r>
            <a:r>
              <a:rPr lang="en-US" baseline="-25000" dirty="0">
                <a:solidFill>
                  <a:srgbClr val="0070C0"/>
                </a:solidFill>
              </a:rPr>
              <a:t>4,4</a:t>
            </a:r>
          </a:p>
        </p:txBody>
      </p:sp>
      <p:cxnSp>
        <p:nvCxnSpPr>
          <p:cNvPr id="155" name="Straight Connector 154">
            <a:extLst>
              <a:ext uri="{FF2B5EF4-FFF2-40B4-BE49-F238E27FC236}">
                <a16:creationId xmlns:a16="http://schemas.microsoft.com/office/drawing/2014/main" id="{A969DE96-E299-4DE5-9F28-B3CCEDAFED2D}"/>
              </a:ext>
            </a:extLst>
          </p:cNvPr>
          <p:cNvCxnSpPr/>
          <p:nvPr/>
        </p:nvCxnSpPr>
        <p:spPr>
          <a:xfrm>
            <a:off x="3643972" y="6176910"/>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84576DE-CB76-4887-841E-CAEDDBB8C4F5}"/>
              </a:ext>
            </a:extLst>
          </p:cNvPr>
          <p:cNvCxnSpPr/>
          <p:nvPr/>
        </p:nvCxnSpPr>
        <p:spPr>
          <a:xfrm>
            <a:off x="3728027" y="6081631"/>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C12D4DB-5B8C-4A11-8A27-51D2EA53E395}"/>
              </a:ext>
            </a:extLst>
          </p:cNvPr>
          <p:cNvCxnSpPr/>
          <p:nvPr/>
        </p:nvCxnSpPr>
        <p:spPr>
          <a:xfrm>
            <a:off x="3934023" y="621132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E6B406E-DA05-40F4-BEF1-09C52C55039D}"/>
              </a:ext>
            </a:extLst>
          </p:cNvPr>
          <p:cNvCxnSpPr/>
          <p:nvPr/>
        </p:nvCxnSpPr>
        <p:spPr>
          <a:xfrm>
            <a:off x="4018078" y="611604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BECE579-953E-435B-AACB-48D8CEB84464}"/>
              </a:ext>
            </a:extLst>
          </p:cNvPr>
          <p:cNvCxnSpPr/>
          <p:nvPr/>
        </p:nvCxnSpPr>
        <p:spPr>
          <a:xfrm>
            <a:off x="3968438" y="617691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E729B87-C4E9-41DD-8A0C-526E9E9D0870}"/>
              </a:ext>
            </a:extLst>
          </p:cNvPr>
          <p:cNvCxnSpPr/>
          <p:nvPr/>
        </p:nvCxnSpPr>
        <p:spPr>
          <a:xfrm>
            <a:off x="4052493" y="608163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24757A-6223-4659-B281-7AEA21A324CC}"/>
              </a:ext>
            </a:extLst>
          </p:cNvPr>
          <p:cNvCxnSpPr/>
          <p:nvPr/>
        </p:nvCxnSpPr>
        <p:spPr>
          <a:xfrm>
            <a:off x="1781013" y="4317156"/>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54B3E4-7CDF-4343-9D1C-C50DC9394B28}"/>
              </a:ext>
            </a:extLst>
          </p:cNvPr>
          <p:cNvCxnSpPr/>
          <p:nvPr/>
        </p:nvCxnSpPr>
        <p:spPr>
          <a:xfrm>
            <a:off x="1865068" y="4221877"/>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0" name="Title 1">
            <a:extLst>
              <a:ext uri="{FF2B5EF4-FFF2-40B4-BE49-F238E27FC236}">
                <a16:creationId xmlns:a16="http://schemas.microsoft.com/office/drawing/2014/main" id="{237ACD17-9289-43B6-B5CD-8A2881ECEF6C}"/>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Last experiment shows aggregation like WTA. Only limited number of best races counts, Grans Slam has weight 2, here we can use FIS score round up as only ranking 1, 2, 3 appears</a:t>
            </a:r>
          </a:p>
        </p:txBody>
      </p:sp>
      <p:cxnSp>
        <p:nvCxnSpPr>
          <p:cNvPr id="182" name="Straight Connector 181">
            <a:extLst>
              <a:ext uri="{FF2B5EF4-FFF2-40B4-BE49-F238E27FC236}">
                <a16:creationId xmlns:a16="http://schemas.microsoft.com/office/drawing/2014/main" id="{0DFD6840-EB9D-4957-B47D-09CCF4A516CF}"/>
              </a:ext>
            </a:extLst>
          </p:cNvPr>
          <p:cNvCxnSpPr>
            <a:cxnSpLocks/>
          </p:cNvCxnSpPr>
          <p:nvPr/>
        </p:nvCxnSpPr>
        <p:spPr>
          <a:xfrm>
            <a:off x="2379504" y="4517094"/>
            <a:ext cx="1676924" cy="16791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4A4746-CC32-4E3D-9AD8-FEDF06B72775}"/>
              </a:ext>
            </a:extLst>
          </p:cNvPr>
          <p:cNvCxnSpPr/>
          <p:nvPr/>
        </p:nvCxnSpPr>
        <p:spPr>
          <a:xfrm flipH="1" flipV="1">
            <a:off x="1022894" y="2497822"/>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A01FF1-8A43-4584-AE96-279904068E16}"/>
              </a:ext>
            </a:extLst>
          </p:cNvPr>
          <p:cNvSpPr txBox="1"/>
          <p:nvPr/>
        </p:nvSpPr>
        <p:spPr>
          <a:xfrm>
            <a:off x="3405673" y="6093013"/>
            <a:ext cx="638765" cy="369332"/>
          </a:xfrm>
          <a:prstGeom prst="rect">
            <a:avLst/>
          </a:prstGeom>
          <a:noFill/>
        </p:spPr>
        <p:txBody>
          <a:bodyPr wrap="none" rtlCol="0">
            <a:spAutoFit/>
          </a:bodyPr>
          <a:lstStyle/>
          <a:p>
            <a:r>
              <a:rPr lang="en-US" dirty="0">
                <a:solidFill>
                  <a:srgbClr val="FF0000"/>
                </a:solidFill>
              </a:rPr>
              <a:t>HWS</a:t>
            </a:r>
          </a:p>
        </p:txBody>
      </p:sp>
      <p:sp>
        <p:nvSpPr>
          <p:cNvPr id="187" name="TextBox 186">
            <a:extLst>
              <a:ext uri="{FF2B5EF4-FFF2-40B4-BE49-F238E27FC236}">
                <a16:creationId xmlns:a16="http://schemas.microsoft.com/office/drawing/2014/main" id="{88C93323-C145-45A9-BE7C-16EB39B3CB66}"/>
              </a:ext>
            </a:extLst>
          </p:cNvPr>
          <p:cNvSpPr txBox="1"/>
          <p:nvPr/>
        </p:nvSpPr>
        <p:spPr>
          <a:xfrm>
            <a:off x="3993984" y="6113851"/>
            <a:ext cx="460382" cy="369332"/>
          </a:xfrm>
          <a:prstGeom prst="rect">
            <a:avLst/>
          </a:prstGeom>
          <a:noFill/>
          <a:ln>
            <a:noFill/>
          </a:ln>
        </p:spPr>
        <p:txBody>
          <a:bodyPr wrap="none" rtlCol="0">
            <a:spAutoFit/>
          </a:bodyPr>
          <a:lstStyle/>
          <a:p>
            <a:r>
              <a:rPr lang="en-US" dirty="0">
                <a:solidFill>
                  <a:srgbClr val="0070C0"/>
                </a:solidFill>
              </a:rPr>
              <a:t>H</a:t>
            </a:r>
            <a:r>
              <a:rPr lang="en-US" dirty="0">
                <a:solidFill>
                  <a:srgbClr val="FF0000"/>
                </a:solidFill>
              </a:rPr>
              <a:t>V</a:t>
            </a:r>
          </a:p>
        </p:txBody>
      </p:sp>
      <p:sp>
        <p:nvSpPr>
          <p:cNvPr id="193" name="TextBox 192">
            <a:extLst>
              <a:ext uri="{FF2B5EF4-FFF2-40B4-BE49-F238E27FC236}">
                <a16:creationId xmlns:a16="http://schemas.microsoft.com/office/drawing/2014/main" id="{F6B4B3AA-5AB9-4DAE-80D8-4A8669E49910}"/>
              </a:ext>
            </a:extLst>
          </p:cNvPr>
          <p:cNvSpPr txBox="1"/>
          <p:nvPr/>
        </p:nvSpPr>
        <p:spPr>
          <a:xfrm>
            <a:off x="362540" y="2391126"/>
            <a:ext cx="300082"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endParaRPr lang="en-US" dirty="0">
              <a:solidFill>
                <a:srgbClr val="FF0000"/>
              </a:solidFill>
            </a:endParaRPr>
          </a:p>
        </p:txBody>
      </p:sp>
      <p:cxnSp>
        <p:nvCxnSpPr>
          <p:cNvPr id="194" name="Straight Connector 193">
            <a:extLst>
              <a:ext uri="{FF2B5EF4-FFF2-40B4-BE49-F238E27FC236}">
                <a16:creationId xmlns:a16="http://schemas.microsoft.com/office/drawing/2014/main" id="{D3917CB5-5E5D-43A1-8A3E-D73D6CCA6D54}"/>
              </a:ext>
            </a:extLst>
          </p:cNvPr>
          <p:cNvCxnSpPr/>
          <p:nvPr/>
        </p:nvCxnSpPr>
        <p:spPr>
          <a:xfrm>
            <a:off x="388506" y="2168621"/>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7E6C92-4559-4761-A665-08B1C89ADF44}"/>
              </a:ext>
            </a:extLst>
          </p:cNvPr>
          <p:cNvCxnSpPr/>
          <p:nvPr/>
        </p:nvCxnSpPr>
        <p:spPr>
          <a:xfrm>
            <a:off x="373126" y="2653692"/>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6F11D48-FD6E-4641-8F3F-356F489442C7}"/>
              </a:ext>
            </a:extLst>
          </p:cNvPr>
          <p:cNvCxnSpPr/>
          <p:nvPr/>
        </p:nvCxnSpPr>
        <p:spPr>
          <a:xfrm flipH="1">
            <a:off x="1591991" y="2317550"/>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8F768C9-C47F-4225-A91C-59571CD597E7}"/>
              </a:ext>
            </a:extLst>
          </p:cNvPr>
          <p:cNvCxnSpPr/>
          <p:nvPr/>
        </p:nvCxnSpPr>
        <p:spPr>
          <a:xfrm flipH="1">
            <a:off x="1921192" y="263691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079FE28-F728-4461-B154-18810D0FC2B1}"/>
              </a:ext>
            </a:extLst>
          </p:cNvPr>
          <p:cNvSpPr txBox="1"/>
          <p:nvPr/>
        </p:nvSpPr>
        <p:spPr>
          <a:xfrm>
            <a:off x="2541969" y="1426932"/>
            <a:ext cx="620683" cy="369332"/>
          </a:xfrm>
          <a:prstGeom prst="rect">
            <a:avLst/>
          </a:prstGeom>
          <a:noFill/>
        </p:spPr>
        <p:txBody>
          <a:bodyPr wrap="none" rtlCol="0">
            <a:spAutoFit/>
          </a:bodyPr>
          <a:lstStyle/>
          <a:p>
            <a:r>
              <a:rPr lang="en-US" dirty="0" err="1">
                <a:solidFill>
                  <a:srgbClr val="0070C0"/>
                </a:solidFill>
                <a:latin typeface="Times New Roman" panose="02020603050405020304" pitchFamily="18" charset="0"/>
                <a:cs typeface="Times New Roman" panose="02020603050405020304" pitchFamily="18" charset="0"/>
              </a:rPr>
              <a:t>sw</a:t>
            </a:r>
            <a:r>
              <a:rPr lang="en-US" dirty="0">
                <a:solidFill>
                  <a:srgbClr val="0070C0"/>
                </a:solidFill>
                <a:latin typeface="Times New Roman" panose="02020603050405020304" pitchFamily="18" charset="0"/>
                <a:cs typeface="Times New Roman" panose="02020603050405020304" pitchFamily="18" charset="0"/>
              </a:rPr>
              <a:t>/2</a:t>
            </a:r>
            <a:endParaRPr lang="en-US" dirty="0">
              <a:solidFill>
                <a:srgbClr val="0070C0"/>
              </a:solidFill>
            </a:endParaRPr>
          </a:p>
        </p:txBody>
      </p:sp>
      <p:sp>
        <p:nvSpPr>
          <p:cNvPr id="201" name="TextBox 200">
            <a:extLst>
              <a:ext uri="{FF2B5EF4-FFF2-40B4-BE49-F238E27FC236}">
                <a16:creationId xmlns:a16="http://schemas.microsoft.com/office/drawing/2014/main" id="{7626B017-CAA9-41FB-A4B7-E3A98A03E300}"/>
              </a:ext>
            </a:extLst>
          </p:cNvPr>
          <p:cNvSpPr txBox="1"/>
          <p:nvPr/>
        </p:nvSpPr>
        <p:spPr>
          <a:xfrm>
            <a:off x="2993487" y="1888278"/>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v</a:t>
            </a:r>
            <a:endParaRPr lang="en-US" dirty="0">
              <a:solidFill>
                <a:srgbClr val="0070C0"/>
              </a:solidFill>
            </a:endParaRPr>
          </a:p>
        </p:txBody>
      </p:sp>
      <p:cxnSp>
        <p:nvCxnSpPr>
          <p:cNvPr id="202" name="Straight Connector 201">
            <a:extLst>
              <a:ext uri="{FF2B5EF4-FFF2-40B4-BE49-F238E27FC236}">
                <a16:creationId xmlns:a16="http://schemas.microsoft.com/office/drawing/2014/main" id="{CCF15DAE-9F2B-4A42-A13B-535410DA8B8D}"/>
              </a:ext>
            </a:extLst>
          </p:cNvPr>
          <p:cNvCxnSpPr/>
          <p:nvPr/>
        </p:nvCxnSpPr>
        <p:spPr>
          <a:xfrm>
            <a:off x="1485145" y="401395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E2E2960-B9F8-4476-A0DB-C41CE1ABA63E}"/>
              </a:ext>
            </a:extLst>
          </p:cNvPr>
          <p:cNvCxnSpPr/>
          <p:nvPr/>
        </p:nvCxnSpPr>
        <p:spPr>
          <a:xfrm>
            <a:off x="1569200" y="391867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B691A97-9AA0-41F9-817A-2F872083EBBA}"/>
              </a:ext>
            </a:extLst>
          </p:cNvPr>
          <p:cNvCxnSpPr/>
          <p:nvPr/>
        </p:nvCxnSpPr>
        <p:spPr>
          <a:xfrm>
            <a:off x="1475583" y="3689033"/>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1377CB7-6E58-4D5F-B482-9CDCFA2390C8}"/>
              </a:ext>
            </a:extLst>
          </p:cNvPr>
          <p:cNvCxnSpPr/>
          <p:nvPr/>
        </p:nvCxnSpPr>
        <p:spPr>
          <a:xfrm>
            <a:off x="1559638" y="3593754"/>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9F24392-01AE-4E23-AA1D-BAC0AB92FCB3}"/>
              </a:ext>
            </a:extLst>
          </p:cNvPr>
          <p:cNvCxnSpPr/>
          <p:nvPr/>
        </p:nvCxnSpPr>
        <p:spPr>
          <a:xfrm>
            <a:off x="382398" y="4013567"/>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064E1E1-6D13-41A0-90E8-8E0401F2AA54}"/>
              </a:ext>
            </a:extLst>
          </p:cNvPr>
          <p:cNvSpPr txBox="1"/>
          <p:nvPr/>
        </p:nvSpPr>
        <p:spPr>
          <a:xfrm>
            <a:off x="1156294" y="3922570"/>
            <a:ext cx="493981" cy="369332"/>
          </a:xfrm>
          <a:prstGeom prst="rect">
            <a:avLst/>
          </a:prstGeom>
          <a:noFill/>
        </p:spPr>
        <p:txBody>
          <a:bodyPr wrap="none" rtlCol="0">
            <a:spAutoFit/>
          </a:bodyPr>
          <a:lstStyle/>
          <a:p>
            <a:r>
              <a:rPr lang="en-US" dirty="0">
                <a:solidFill>
                  <a:srgbClr val="00B050"/>
                </a:solidFill>
              </a:rPr>
              <a:t>SW</a:t>
            </a:r>
          </a:p>
        </p:txBody>
      </p:sp>
      <p:sp>
        <p:nvSpPr>
          <p:cNvPr id="212" name="TextBox 211">
            <a:extLst>
              <a:ext uri="{FF2B5EF4-FFF2-40B4-BE49-F238E27FC236}">
                <a16:creationId xmlns:a16="http://schemas.microsoft.com/office/drawing/2014/main" id="{B36A357C-3E3C-49BC-9FB0-B7B11FC191D1}"/>
              </a:ext>
            </a:extLst>
          </p:cNvPr>
          <p:cNvSpPr txBox="1"/>
          <p:nvPr/>
        </p:nvSpPr>
        <p:spPr>
          <a:xfrm>
            <a:off x="1490092" y="3396086"/>
            <a:ext cx="316112" cy="369332"/>
          </a:xfrm>
          <a:prstGeom prst="rect">
            <a:avLst/>
          </a:prstGeom>
          <a:noFill/>
        </p:spPr>
        <p:txBody>
          <a:bodyPr wrap="none" rtlCol="0">
            <a:spAutoFit/>
          </a:bodyPr>
          <a:lstStyle/>
          <a:p>
            <a:r>
              <a:rPr lang="en-US" dirty="0">
                <a:solidFill>
                  <a:srgbClr val="00B050"/>
                </a:solidFill>
              </a:rPr>
              <a:t>V</a:t>
            </a:r>
          </a:p>
        </p:txBody>
      </p:sp>
      <p:sp>
        <p:nvSpPr>
          <p:cNvPr id="214" name="TextBox 213">
            <a:extLst>
              <a:ext uri="{FF2B5EF4-FFF2-40B4-BE49-F238E27FC236}">
                <a16:creationId xmlns:a16="http://schemas.microsoft.com/office/drawing/2014/main" id="{4D2B0063-4161-4130-8E9F-453223AEA02A}"/>
              </a:ext>
            </a:extLst>
          </p:cNvPr>
          <p:cNvSpPr txBox="1"/>
          <p:nvPr/>
        </p:nvSpPr>
        <p:spPr>
          <a:xfrm>
            <a:off x="1624091" y="4024257"/>
            <a:ext cx="328936" cy="369332"/>
          </a:xfrm>
          <a:prstGeom prst="rect">
            <a:avLst/>
          </a:prstGeom>
          <a:noFill/>
        </p:spPr>
        <p:txBody>
          <a:bodyPr wrap="none" rtlCol="0">
            <a:spAutoFit/>
          </a:bodyPr>
          <a:lstStyle/>
          <a:p>
            <a:r>
              <a:rPr lang="en-US" dirty="0">
                <a:solidFill>
                  <a:srgbClr val="00B050"/>
                </a:solidFill>
              </a:rPr>
              <a:t>H</a:t>
            </a:r>
          </a:p>
        </p:txBody>
      </p:sp>
      <p:sp>
        <p:nvSpPr>
          <p:cNvPr id="215" name="TextBox 214">
            <a:extLst>
              <a:ext uri="{FF2B5EF4-FFF2-40B4-BE49-F238E27FC236}">
                <a16:creationId xmlns:a16="http://schemas.microsoft.com/office/drawing/2014/main" id="{3BCE084A-6977-446B-9D9D-DBE02AC212C2}"/>
              </a:ext>
            </a:extLst>
          </p:cNvPr>
          <p:cNvSpPr txBox="1"/>
          <p:nvPr/>
        </p:nvSpPr>
        <p:spPr>
          <a:xfrm>
            <a:off x="8711588" y="4218747"/>
            <a:ext cx="492443" cy="276999"/>
          </a:xfrm>
          <a:prstGeom prst="rect">
            <a:avLst/>
          </a:prstGeom>
          <a:noFill/>
        </p:spPr>
        <p:txBody>
          <a:bodyPr wrap="none" rtlCol="0">
            <a:spAutoFit/>
          </a:bodyPr>
          <a:lstStyle/>
          <a:p>
            <a:r>
              <a:rPr lang="en-US" baseline="-25000" dirty="0"/>
              <a:t>Rank</a:t>
            </a:r>
          </a:p>
        </p:txBody>
      </p:sp>
      <p:sp>
        <p:nvSpPr>
          <p:cNvPr id="216" name="TextBox 215">
            <a:extLst>
              <a:ext uri="{FF2B5EF4-FFF2-40B4-BE49-F238E27FC236}">
                <a16:creationId xmlns:a16="http://schemas.microsoft.com/office/drawing/2014/main" id="{A671254D-903B-4D88-96F3-97DCA476275C}"/>
              </a:ext>
            </a:extLst>
          </p:cNvPr>
          <p:cNvSpPr txBox="1"/>
          <p:nvPr/>
        </p:nvSpPr>
        <p:spPr>
          <a:xfrm>
            <a:off x="5068689" y="637321"/>
            <a:ext cx="492443" cy="276999"/>
          </a:xfrm>
          <a:prstGeom prst="rect">
            <a:avLst/>
          </a:prstGeom>
          <a:noFill/>
        </p:spPr>
        <p:txBody>
          <a:bodyPr wrap="none" rtlCol="0">
            <a:spAutoFit/>
          </a:bodyPr>
          <a:lstStyle/>
          <a:p>
            <a:r>
              <a:rPr lang="en-US" baseline="-25000" dirty="0"/>
              <a:t>Rank</a:t>
            </a:r>
          </a:p>
        </p:txBody>
      </p:sp>
      <p:cxnSp>
        <p:nvCxnSpPr>
          <p:cNvPr id="217" name="Straight Connector 216">
            <a:extLst>
              <a:ext uri="{FF2B5EF4-FFF2-40B4-BE49-F238E27FC236}">
                <a16:creationId xmlns:a16="http://schemas.microsoft.com/office/drawing/2014/main" id="{068D3FED-B6EF-4EE9-9E14-73D2382DFCB3}"/>
              </a:ext>
            </a:extLst>
          </p:cNvPr>
          <p:cNvCxnSpPr/>
          <p:nvPr/>
        </p:nvCxnSpPr>
        <p:spPr>
          <a:xfrm>
            <a:off x="5924320" y="11573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341BECA-43EE-4CB9-A413-693DEAAF73F5}"/>
              </a:ext>
            </a:extLst>
          </p:cNvPr>
          <p:cNvCxnSpPr/>
          <p:nvPr/>
        </p:nvCxnSpPr>
        <p:spPr>
          <a:xfrm>
            <a:off x="6185777" y="114199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31E12D6-32E2-4695-99C1-D8C129C77CD7}"/>
              </a:ext>
            </a:extLst>
          </p:cNvPr>
          <p:cNvCxnSpPr/>
          <p:nvPr/>
        </p:nvCxnSpPr>
        <p:spPr>
          <a:xfrm>
            <a:off x="6736274"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A47180B-FABE-4937-BA1F-D5DB2634D7CA}"/>
              </a:ext>
            </a:extLst>
          </p:cNvPr>
          <p:cNvCxnSpPr/>
          <p:nvPr/>
        </p:nvCxnSpPr>
        <p:spPr>
          <a:xfrm>
            <a:off x="7006120" y="114838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DC1ED38-CFF1-4423-A55B-5A39A42ACE70}"/>
              </a:ext>
            </a:extLst>
          </p:cNvPr>
          <p:cNvCxnSpPr/>
          <p:nvPr/>
        </p:nvCxnSpPr>
        <p:spPr>
          <a:xfrm>
            <a:off x="7559794" y="114838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3263266-51D8-4718-A50A-83A9BC9B005B}"/>
              </a:ext>
            </a:extLst>
          </p:cNvPr>
          <p:cNvCxnSpPr/>
          <p:nvPr/>
        </p:nvCxnSpPr>
        <p:spPr>
          <a:xfrm>
            <a:off x="7821251" y="114139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E7649DC-13D5-487C-A62F-469579583A0F}"/>
              </a:ext>
            </a:extLst>
          </p:cNvPr>
          <p:cNvCxnSpPr/>
          <p:nvPr/>
        </p:nvCxnSpPr>
        <p:spPr>
          <a:xfrm>
            <a:off x="8366536" y="113300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5E700B7-DC57-489F-9329-BC8B759EC553}"/>
              </a:ext>
            </a:extLst>
          </p:cNvPr>
          <p:cNvCxnSpPr/>
          <p:nvPr/>
        </p:nvCxnSpPr>
        <p:spPr>
          <a:xfrm>
            <a:off x="3721063" y="168052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47A0E2D-8598-4737-8455-D478E4E965F0}"/>
              </a:ext>
            </a:extLst>
          </p:cNvPr>
          <p:cNvCxnSpPr/>
          <p:nvPr/>
        </p:nvCxnSpPr>
        <p:spPr>
          <a:xfrm>
            <a:off x="3714072" y="195875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68B8880-C261-4E0C-A0B4-94E8C1B812D7}"/>
              </a:ext>
            </a:extLst>
          </p:cNvPr>
          <p:cNvCxnSpPr/>
          <p:nvPr/>
        </p:nvCxnSpPr>
        <p:spPr>
          <a:xfrm>
            <a:off x="3723985" y="2490679"/>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B989584-BCCF-409F-A460-7B85BA4C3161}"/>
              </a:ext>
            </a:extLst>
          </p:cNvPr>
          <p:cNvCxnSpPr/>
          <p:nvPr/>
        </p:nvCxnSpPr>
        <p:spPr>
          <a:xfrm>
            <a:off x="3725383" y="2760525"/>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C937337-00ED-4324-825C-9BA3EC117FEC}"/>
              </a:ext>
            </a:extLst>
          </p:cNvPr>
          <p:cNvCxnSpPr/>
          <p:nvPr/>
        </p:nvCxnSpPr>
        <p:spPr>
          <a:xfrm>
            <a:off x="3725383" y="330581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483B0AB-0831-454C-95B9-84AC96C3B9F0}"/>
              </a:ext>
            </a:extLst>
          </p:cNvPr>
          <p:cNvCxnSpPr/>
          <p:nvPr/>
        </p:nvCxnSpPr>
        <p:spPr>
          <a:xfrm>
            <a:off x="3710003" y="3575656"/>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D7458BB-2A85-4E29-BDC2-A67D92987051}"/>
              </a:ext>
            </a:extLst>
          </p:cNvPr>
          <p:cNvCxnSpPr/>
          <p:nvPr/>
        </p:nvCxnSpPr>
        <p:spPr>
          <a:xfrm>
            <a:off x="3718392" y="411255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537C4D-A661-4AD7-8AD5-0FF8C50BBA81}"/>
              </a:ext>
            </a:extLst>
          </p:cNvPr>
          <p:cNvSpPr txBox="1"/>
          <p:nvPr/>
        </p:nvSpPr>
        <p:spPr>
          <a:xfrm>
            <a:off x="5548469" y="4199935"/>
            <a:ext cx="3004349" cy="276999"/>
          </a:xfrm>
          <a:prstGeom prst="rect">
            <a:avLst/>
          </a:prstGeom>
          <a:noFill/>
        </p:spPr>
        <p:txBody>
          <a:bodyPr wrap="none" rtlCol="0">
            <a:spAutoFit/>
          </a:bodyPr>
          <a:lstStyle/>
          <a:p>
            <a:r>
              <a:rPr lang="en-US" baseline="-25000" dirty="0"/>
              <a:t>1     2     3      4      5     6     7      8      9    10   11</a:t>
            </a:r>
          </a:p>
        </p:txBody>
      </p:sp>
      <p:sp>
        <p:nvSpPr>
          <p:cNvPr id="8" name="TextBox 7">
            <a:extLst>
              <a:ext uri="{FF2B5EF4-FFF2-40B4-BE49-F238E27FC236}">
                <a16:creationId xmlns:a16="http://schemas.microsoft.com/office/drawing/2014/main" id="{D6FEA692-D735-4FAD-9D73-5C25582023CB}"/>
              </a:ext>
            </a:extLst>
          </p:cNvPr>
          <p:cNvSpPr txBox="1"/>
          <p:nvPr/>
        </p:nvSpPr>
        <p:spPr>
          <a:xfrm>
            <a:off x="5318317" y="1241444"/>
            <a:ext cx="341760" cy="2975173"/>
          </a:xfrm>
          <a:prstGeom prst="rect">
            <a:avLst/>
          </a:prstGeom>
          <a:noFill/>
        </p:spPr>
        <p:txBody>
          <a:bodyPr wrap="none" rtlCol="0">
            <a:spAutoFit/>
          </a:bodyPr>
          <a:lstStyle/>
          <a:p>
            <a:r>
              <a:rPr lang="en-US" baseline="-25000" dirty="0"/>
              <a:t>1</a:t>
            </a:r>
          </a:p>
          <a:p>
            <a:endParaRPr lang="en-US" sz="800" baseline="-25000" dirty="0"/>
          </a:p>
          <a:p>
            <a:r>
              <a:rPr lang="en-US" baseline="-25000" dirty="0"/>
              <a:t>2</a:t>
            </a:r>
          </a:p>
          <a:p>
            <a:endParaRPr lang="en-US" sz="800" baseline="-25000" dirty="0"/>
          </a:p>
          <a:p>
            <a:r>
              <a:rPr lang="en-US" baseline="-25000" dirty="0"/>
              <a:t>3</a:t>
            </a:r>
          </a:p>
          <a:p>
            <a:endParaRPr lang="en-US" sz="800" baseline="-25000" dirty="0"/>
          </a:p>
          <a:p>
            <a:r>
              <a:rPr lang="en-US" baseline="-25000" dirty="0"/>
              <a:t>4</a:t>
            </a:r>
          </a:p>
          <a:p>
            <a:endParaRPr lang="en-US" sz="800" baseline="-25000" dirty="0"/>
          </a:p>
          <a:p>
            <a:r>
              <a:rPr lang="en-US" baseline="-25000" dirty="0"/>
              <a:t>5</a:t>
            </a:r>
          </a:p>
          <a:p>
            <a:endParaRPr lang="en-US" sz="800" baseline="-25000" dirty="0"/>
          </a:p>
          <a:p>
            <a:r>
              <a:rPr lang="en-US" baseline="-25000" dirty="0"/>
              <a:t>6</a:t>
            </a:r>
          </a:p>
          <a:p>
            <a:endParaRPr lang="en-US" sz="1100" baseline="-25000" dirty="0"/>
          </a:p>
          <a:p>
            <a:r>
              <a:rPr lang="en-US" baseline="-25000" dirty="0"/>
              <a:t>7</a:t>
            </a:r>
          </a:p>
          <a:p>
            <a:endParaRPr lang="en-US" sz="800" baseline="-25000" dirty="0"/>
          </a:p>
          <a:p>
            <a:r>
              <a:rPr lang="en-US" baseline="-25000" dirty="0"/>
              <a:t>8</a:t>
            </a:r>
          </a:p>
          <a:p>
            <a:endParaRPr lang="en-US" sz="800" baseline="-25000" dirty="0"/>
          </a:p>
          <a:p>
            <a:r>
              <a:rPr lang="en-US" baseline="-25000" dirty="0"/>
              <a:t>9</a:t>
            </a:r>
          </a:p>
          <a:p>
            <a:endParaRPr lang="en-US" sz="800" baseline="-25000" dirty="0"/>
          </a:p>
          <a:p>
            <a:r>
              <a:rPr lang="en-US" baseline="-25000" dirty="0"/>
              <a:t>10</a:t>
            </a:r>
          </a:p>
          <a:p>
            <a:endParaRPr lang="en-US" sz="800" baseline="-25000" dirty="0"/>
          </a:p>
          <a:p>
            <a:r>
              <a:rPr lang="en-US" baseline="-25000" dirty="0"/>
              <a:t>11</a:t>
            </a:r>
          </a:p>
        </p:txBody>
      </p:sp>
      <p:cxnSp>
        <p:nvCxnSpPr>
          <p:cNvPr id="231" name="Straight Connector 230">
            <a:extLst>
              <a:ext uri="{FF2B5EF4-FFF2-40B4-BE49-F238E27FC236}">
                <a16:creationId xmlns:a16="http://schemas.microsoft.com/office/drawing/2014/main" id="{63ACF2D7-DBE0-497B-A3DA-B8F8FBA46FA5}"/>
              </a:ext>
            </a:extLst>
          </p:cNvPr>
          <p:cNvCxnSpPr/>
          <p:nvPr/>
        </p:nvCxnSpPr>
        <p:spPr>
          <a:xfrm>
            <a:off x="5844463" y="196892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46EC3B8-BE0C-4318-AE95-04C05B12557C}"/>
              </a:ext>
            </a:extLst>
          </p:cNvPr>
          <p:cNvCxnSpPr/>
          <p:nvPr/>
        </p:nvCxnSpPr>
        <p:spPr>
          <a:xfrm>
            <a:off x="5928518" y="187364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F5EF1C-C957-44A5-9001-B12BF4611B9E}"/>
              </a:ext>
            </a:extLst>
          </p:cNvPr>
          <p:cNvCxnSpPr/>
          <p:nvPr/>
        </p:nvCxnSpPr>
        <p:spPr>
          <a:xfrm flipV="1">
            <a:off x="5671252" y="5850686"/>
            <a:ext cx="253068" cy="333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363CAF-E9CD-4D76-A6D1-3A71F4C5D9BD}"/>
              </a:ext>
            </a:extLst>
          </p:cNvPr>
          <p:cNvCxnSpPr/>
          <p:nvPr/>
        </p:nvCxnSpPr>
        <p:spPr>
          <a:xfrm flipV="1">
            <a:off x="5924320" y="5508320"/>
            <a:ext cx="261457" cy="356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3B9D0D-D451-4638-87FE-8A91F8DE599B}"/>
              </a:ext>
            </a:extLst>
          </p:cNvPr>
          <p:cNvCxnSpPr/>
          <p:nvPr/>
        </p:nvCxnSpPr>
        <p:spPr>
          <a:xfrm flipV="1">
            <a:off x="6185777" y="5341166"/>
            <a:ext cx="289040" cy="167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1F3B32-11FF-480A-9134-4D2D33F02CA4}"/>
              </a:ext>
            </a:extLst>
          </p:cNvPr>
          <p:cNvCxnSpPr>
            <a:cxnSpLocks/>
          </p:cNvCxnSpPr>
          <p:nvPr/>
        </p:nvCxnSpPr>
        <p:spPr>
          <a:xfrm>
            <a:off x="6474817" y="5341166"/>
            <a:ext cx="2497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6178D3-96F3-438A-BB3C-3B6CC61F7978}"/>
              </a:ext>
            </a:extLst>
          </p:cNvPr>
          <p:cNvCxnSpPr>
            <a:cxnSpLocks/>
          </p:cNvCxnSpPr>
          <p:nvPr/>
        </p:nvCxnSpPr>
        <p:spPr>
          <a:xfrm flipV="1">
            <a:off x="6715101" y="5161419"/>
            <a:ext cx="291019" cy="17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240B52-DB06-44D9-A898-3A0B447556F9}"/>
              </a:ext>
            </a:extLst>
          </p:cNvPr>
          <p:cNvCxnSpPr/>
          <p:nvPr/>
        </p:nvCxnSpPr>
        <p:spPr>
          <a:xfrm>
            <a:off x="3705809" y="1419064"/>
            <a:ext cx="353291" cy="261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7FF8E5-A87B-4016-B638-1F93B89ABC0A}"/>
              </a:ext>
            </a:extLst>
          </p:cNvPr>
          <p:cNvCxnSpPr/>
          <p:nvPr/>
        </p:nvCxnSpPr>
        <p:spPr>
          <a:xfrm>
            <a:off x="4059100" y="1680521"/>
            <a:ext cx="308511" cy="273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BB5616-7369-45E0-961B-9AF829763B02}"/>
              </a:ext>
            </a:extLst>
          </p:cNvPr>
          <p:cNvCxnSpPr/>
          <p:nvPr/>
        </p:nvCxnSpPr>
        <p:spPr>
          <a:xfrm>
            <a:off x="4367611" y="1954212"/>
            <a:ext cx="190253" cy="27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44D69A-9783-4965-9066-901E58549550}"/>
              </a:ext>
            </a:extLst>
          </p:cNvPr>
          <p:cNvCxnSpPr>
            <a:cxnSpLocks/>
          </p:cNvCxnSpPr>
          <p:nvPr/>
        </p:nvCxnSpPr>
        <p:spPr>
          <a:xfrm>
            <a:off x="4557864" y="2229222"/>
            <a:ext cx="18315" cy="282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F5796F-ECCD-492A-BC88-1FEA911939B8}"/>
              </a:ext>
            </a:extLst>
          </p:cNvPr>
          <p:cNvCxnSpPr>
            <a:cxnSpLocks/>
          </p:cNvCxnSpPr>
          <p:nvPr/>
        </p:nvCxnSpPr>
        <p:spPr>
          <a:xfrm>
            <a:off x="4576179" y="2502150"/>
            <a:ext cx="154741" cy="258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900A75D-90B8-4C99-BF67-E8952E10F955}"/>
              </a:ext>
            </a:extLst>
          </p:cNvPr>
          <p:cNvCxnSpPr/>
          <p:nvPr/>
        </p:nvCxnSpPr>
        <p:spPr>
          <a:xfrm>
            <a:off x="4308743" y="550803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8F65A84-FA7A-488A-8395-A072F2AA911D}"/>
              </a:ext>
            </a:extLst>
          </p:cNvPr>
          <p:cNvCxnSpPr/>
          <p:nvPr/>
        </p:nvCxnSpPr>
        <p:spPr>
          <a:xfrm>
            <a:off x="4392798" y="541275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8DF66E6-E191-4B9C-BC81-D4AA8B5E1331}"/>
              </a:ext>
            </a:extLst>
          </p:cNvPr>
          <p:cNvCxnSpPr/>
          <p:nvPr/>
        </p:nvCxnSpPr>
        <p:spPr>
          <a:xfrm>
            <a:off x="5593744" y="168869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F69C09C-A371-461C-9313-EF11A16064DD}"/>
              </a:ext>
            </a:extLst>
          </p:cNvPr>
          <p:cNvCxnSpPr/>
          <p:nvPr/>
        </p:nvCxnSpPr>
        <p:spPr>
          <a:xfrm>
            <a:off x="5677799" y="159341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7D06463F-E077-498C-966D-BDA20777847E}"/>
              </a:ext>
            </a:extLst>
          </p:cNvPr>
          <p:cNvSpPr txBox="1"/>
          <p:nvPr/>
        </p:nvSpPr>
        <p:spPr>
          <a:xfrm>
            <a:off x="5622622" y="1316732"/>
            <a:ext cx="638765" cy="369332"/>
          </a:xfrm>
          <a:prstGeom prst="rect">
            <a:avLst/>
          </a:prstGeom>
          <a:noFill/>
        </p:spPr>
        <p:txBody>
          <a:bodyPr wrap="none" rtlCol="0">
            <a:spAutoFit/>
          </a:bodyPr>
          <a:lstStyle/>
          <a:p>
            <a:r>
              <a:rPr lang="en-US" dirty="0">
                <a:solidFill>
                  <a:srgbClr val="FF0000"/>
                </a:solidFill>
              </a:rPr>
              <a:t>HWS</a:t>
            </a:r>
          </a:p>
        </p:txBody>
      </p:sp>
      <p:sp>
        <p:nvSpPr>
          <p:cNvPr id="245" name="TextBox 244">
            <a:extLst>
              <a:ext uri="{FF2B5EF4-FFF2-40B4-BE49-F238E27FC236}">
                <a16:creationId xmlns:a16="http://schemas.microsoft.com/office/drawing/2014/main" id="{22E4920D-9D35-4E6F-BF0C-820A0498D749}"/>
              </a:ext>
            </a:extLst>
          </p:cNvPr>
          <p:cNvSpPr txBox="1"/>
          <p:nvPr/>
        </p:nvSpPr>
        <p:spPr>
          <a:xfrm>
            <a:off x="4367536" y="5441192"/>
            <a:ext cx="316112" cy="369332"/>
          </a:xfrm>
          <a:prstGeom prst="rect">
            <a:avLst/>
          </a:prstGeom>
          <a:noFill/>
        </p:spPr>
        <p:txBody>
          <a:bodyPr wrap="none" rtlCol="0">
            <a:spAutoFit/>
          </a:bodyPr>
          <a:lstStyle/>
          <a:p>
            <a:r>
              <a:rPr lang="en-US" dirty="0">
                <a:solidFill>
                  <a:srgbClr val="0070C0"/>
                </a:solidFill>
              </a:rPr>
              <a:t>V</a:t>
            </a:r>
          </a:p>
        </p:txBody>
      </p:sp>
      <p:sp>
        <p:nvSpPr>
          <p:cNvPr id="246" name="TextBox 245">
            <a:extLst>
              <a:ext uri="{FF2B5EF4-FFF2-40B4-BE49-F238E27FC236}">
                <a16:creationId xmlns:a16="http://schemas.microsoft.com/office/drawing/2014/main" id="{28623996-2061-42CA-B57E-FF4A2BA894CF}"/>
              </a:ext>
            </a:extLst>
          </p:cNvPr>
          <p:cNvSpPr txBox="1"/>
          <p:nvPr/>
        </p:nvSpPr>
        <p:spPr>
          <a:xfrm>
            <a:off x="5633079" y="1612277"/>
            <a:ext cx="460382" cy="369332"/>
          </a:xfrm>
          <a:prstGeom prst="rect">
            <a:avLst/>
          </a:prstGeom>
          <a:noFill/>
        </p:spPr>
        <p:txBody>
          <a:bodyPr wrap="none" rtlCol="0">
            <a:spAutoFit/>
          </a:bodyPr>
          <a:lstStyle/>
          <a:p>
            <a:r>
              <a:rPr lang="en-US" dirty="0">
                <a:solidFill>
                  <a:srgbClr val="FF0000"/>
                </a:solidFill>
              </a:rPr>
              <a:t>V</a:t>
            </a:r>
            <a:r>
              <a:rPr lang="en-US" dirty="0">
                <a:solidFill>
                  <a:srgbClr val="0070C0"/>
                </a:solidFill>
              </a:rPr>
              <a:t>H</a:t>
            </a:r>
          </a:p>
        </p:txBody>
      </p:sp>
      <p:cxnSp>
        <p:nvCxnSpPr>
          <p:cNvPr id="254" name="Straight Connector 253">
            <a:extLst>
              <a:ext uri="{FF2B5EF4-FFF2-40B4-BE49-F238E27FC236}">
                <a16:creationId xmlns:a16="http://schemas.microsoft.com/office/drawing/2014/main" id="{83C9D37F-5106-4225-950B-D0C5397CABC5}"/>
              </a:ext>
            </a:extLst>
          </p:cNvPr>
          <p:cNvCxnSpPr/>
          <p:nvPr/>
        </p:nvCxnSpPr>
        <p:spPr>
          <a:xfrm>
            <a:off x="5854298" y="1968927"/>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C54F5BC-62FE-4A37-BEFC-DF883216B687}"/>
              </a:ext>
            </a:extLst>
          </p:cNvPr>
          <p:cNvCxnSpPr/>
          <p:nvPr/>
        </p:nvCxnSpPr>
        <p:spPr>
          <a:xfrm>
            <a:off x="5559329" y="172312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8C42652-CB8C-4C22-9551-C008E57DFFAA}"/>
              </a:ext>
            </a:extLst>
          </p:cNvPr>
          <p:cNvCxnSpPr/>
          <p:nvPr/>
        </p:nvCxnSpPr>
        <p:spPr>
          <a:xfrm>
            <a:off x="5643384" y="162784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BD1CEE83-7789-4D93-AA85-F183F48C051E}"/>
              </a:ext>
            </a:extLst>
          </p:cNvPr>
          <p:cNvSpPr txBox="1"/>
          <p:nvPr/>
        </p:nvSpPr>
        <p:spPr>
          <a:xfrm>
            <a:off x="5658713" y="1892526"/>
            <a:ext cx="494494" cy="369332"/>
          </a:xfrm>
          <a:prstGeom prst="rect">
            <a:avLst/>
          </a:prstGeom>
          <a:noFill/>
        </p:spPr>
        <p:txBody>
          <a:bodyPr wrap="none" rtlCol="0">
            <a:spAutoFit/>
          </a:bodyPr>
          <a:lstStyle/>
          <a:p>
            <a:r>
              <a:rPr lang="en-US" dirty="0">
                <a:solidFill>
                  <a:srgbClr val="0070C0"/>
                </a:solidFill>
              </a:rPr>
              <a:t>WS</a:t>
            </a:r>
          </a:p>
        </p:txBody>
      </p:sp>
      <p:cxnSp>
        <p:nvCxnSpPr>
          <p:cNvPr id="17" name="Straight Connector 16">
            <a:extLst>
              <a:ext uri="{FF2B5EF4-FFF2-40B4-BE49-F238E27FC236}">
                <a16:creationId xmlns:a16="http://schemas.microsoft.com/office/drawing/2014/main" id="{89834027-D362-4CCC-B94E-2B820796C6AB}"/>
              </a:ext>
            </a:extLst>
          </p:cNvPr>
          <p:cNvCxnSpPr/>
          <p:nvPr/>
        </p:nvCxnSpPr>
        <p:spPr>
          <a:xfrm>
            <a:off x="7006120" y="5159499"/>
            <a:ext cx="553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8F352F-3803-4792-8CD0-1E8E41329542}"/>
              </a:ext>
            </a:extLst>
          </p:cNvPr>
          <p:cNvCxnSpPr/>
          <p:nvPr/>
        </p:nvCxnSpPr>
        <p:spPr>
          <a:xfrm flipV="1">
            <a:off x="7559794" y="4983236"/>
            <a:ext cx="261457" cy="176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4D48D2-6E4E-4335-978B-9DC4D74DBE49}"/>
              </a:ext>
            </a:extLst>
          </p:cNvPr>
          <p:cNvCxnSpPr/>
          <p:nvPr/>
        </p:nvCxnSpPr>
        <p:spPr>
          <a:xfrm>
            <a:off x="7821251" y="4983236"/>
            <a:ext cx="89033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D90798-96B7-43AA-AF8B-866D7E02694B}"/>
              </a:ext>
            </a:extLst>
          </p:cNvPr>
          <p:cNvCxnSpPr/>
          <p:nvPr/>
        </p:nvCxnSpPr>
        <p:spPr>
          <a:xfrm>
            <a:off x="4730920" y="2754923"/>
            <a:ext cx="9427" cy="550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D53143-933F-4896-9823-A1ECF09BAA5F}"/>
              </a:ext>
            </a:extLst>
          </p:cNvPr>
          <p:cNvCxnSpPr/>
          <p:nvPr/>
        </p:nvCxnSpPr>
        <p:spPr>
          <a:xfrm>
            <a:off x="4730920" y="3305810"/>
            <a:ext cx="173308" cy="269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19D5C5-27D7-45F6-B1AE-903BF8AF9002}"/>
              </a:ext>
            </a:extLst>
          </p:cNvPr>
          <p:cNvCxnSpPr/>
          <p:nvPr/>
        </p:nvCxnSpPr>
        <p:spPr>
          <a:xfrm>
            <a:off x="4904228" y="3575656"/>
            <a:ext cx="0" cy="90336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B513E5A-4796-453F-8CBB-8169CE16BEE2}"/>
              </a:ext>
            </a:extLst>
          </p:cNvPr>
          <p:cNvCxnSpPr/>
          <p:nvPr/>
        </p:nvCxnSpPr>
        <p:spPr>
          <a:xfrm>
            <a:off x="5603573" y="140356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72BE4D5A-E514-4364-AA3D-EEC231B65326}"/>
              </a:ext>
            </a:extLst>
          </p:cNvPr>
          <p:cNvCxnSpPr/>
          <p:nvPr/>
        </p:nvCxnSpPr>
        <p:spPr>
          <a:xfrm>
            <a:off x="5687628" y="130828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DF40F52D-B0FC-4F85-84D4-ADBFE2C7E5F3}"/>
              </a:ext>
            </a:extLst>
          </p:cNvPr>
          <p:cNvCxnSpPr/>
          <p:nvPr/>
        </p:nvCxnSpPr>
        <p:spPr>
          <a:xfrm>
            <a:off x="4295879" y="583792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5CB790A-6001-4EBF-8710-D5044E5B77AB}"/>
              </a:ext>
            </a:extLst>
          </p:cNvPr>
          <p:cNvCxnSpPr/>
          <p:nvPr/>
        </p:nvCxnSpPr>
        <p:spPr>
          <a:xfrm>
            <a:off x="4379934" y="574264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B913214-BDAB-48F3-BF81-9828E684CF72}"/>
              </a:ext>
            </a:extLst>
          </p:cNvPr>
          <p:cNvCxnSpPr/>
          <p:nvPr/>
        </p:nvCxnSpPr>
        <p:spPr>
          <a:xfrm flipH="1" flipV="1">
            <a:off x="870495" y="2335594"/>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2E73892B-05CB-4F1E-AD08-92F5E2BD7444}"/>
              </a:ext>
            </a:extLst>
          </p:cNvPr>
          <p:cNvSpPr txBox="1"/>
          <p:nvPr/>
        </p:nvSpPr>
        <p:spPr>
          <a:xfrm>
            <a:off x="4276931" y="5790287"/>
            <a:ext cx="494494" cy="369332"/>
          </a:xfrm>
          <a:prstGeom prst="rect">
            <a:avLst/>
          </a:prstGeom>
          <a:noFill/>
        </p:spPr>
        <p:txBody>
          <a:bodyPr wrap="none" rtlCol="0">
            <a:spAutoFit/>
          </a:bodyPr>
          <a:lstStyle/>
          <a:p>
            <a:r>
              <a:rPr lang="en-US" dirty="0">
                <a:solidFill>
                  <a:srgbClr val="0070C0"/>
                </a:solidFill>
              </a:rPr>
              <a:t>WS</a:t>
            </a:r>
          </a:p>
        </p:txBody>
      </p:sp>
      <p:cxnSp>
        <p:nvCxnSpPr>
          <p:cNvPr id="261" name="Straight Connector 260">
            <a:extLst>
              <a:ext uri="{FF2B5EF4-FFF2-40B4-BE49-F238E27FC236}">
                <a16:creationId xmlns:a16="http://schemas.microsoft.com/office/drawing/2014/main" id="{DC4BF3A4-1D7F-4A9B-9DEC-C11B46067619}"/>
              </a:ext>
            </a:extLst>
          </p:cNvPr>
          <p:cNvCxnSpPr/>
          <p:nvPr/>
        </p:nvCxnSpPr>
        <p:spPr>
          <a:xfrm>
            <a:off x="6114852" y="195417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86A5622-23C2-47B7-AA99-BEE3A749D281}"/>
              </a:ext>
            </a:extLst>
          </p:cNvPr>
          <p:cNvCxnSpPr/>
          <p:nvPr/>
        </p:nvCxnSpPr>
        <p:spPr>
          <a:xfrm>
            <a:off x="6198907" y="185889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BF0D5732-7843-4273-B715-C330B3C9CDFD}"/>
              </a:ext>
            </a:extLst>
          </p:cNvPr>
          <p:cNvSpPr txBox="1"/>
          <p:nvPr/>
        </p:nvSpPr>
        <p:spPr>
          <a:xfrm>
            <a:off x="6132407" y="1895957"/>
            <a:ext cx="316112" cy="369332"/>
          </a:xfrm>
          <a:prstGeom prst="rect">
            <a:avLst/>
          </a:prstGeom>
          <a:noFill/>
        </p:spPr>
        <p:txBody>
          <a:bodyPr wrap="none" rtlCol="0">
            <a:spAutoFit/>
          </a:bodyPr>
          <a:lstStyle/>
          <a:p>
            <a:r>
              <a:rPr lang="en-US" dirty="0">
                <a:solidFill>
                  <a:srgbClr val="0070C0"/>
                </a:solidFill>
              </a:rPr>
              <a:t>V</a:t>
            </a:r>
          </a:p>
        </p:txBody>
      </p:sp>
      <p:cxnSp>
        <p:nvCxnSpPr>
          <p:cNvPr id="272" name="Straight Connector 271">
            <a:extLst>
              <a:ext uri="{FF2B5EF4-FFF2-40B4-BE49-F238E27FC236}">
                <a16:creationId xmlns:a16="http://schemas.microsoft.com/office/drawing/2014/main" id="{7A31E6B3-8E4C-478D-90BA-61FE3BA876B9}"/>
              </a:ext>
            </a:extLst>
          </p:cNvPr>
          <p:cNvCxnSpPr/>
          <p:nvPr/>
        </p:nvCxnSpPr>
        <p:spPr>
          <a:xfrm flipH="1" flipV="1">
            <a:off x="1022895" y="2163530"/>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7CB9735-DAB5-46C9-A79C-B0F23C01E797}"/>
              </a:ext>
            </a:extLst>
          </p:cNvPr>
          <p:cNvCxnSpPr/>
          <p:nvPr/>
        </p:nvCxnSpPr>
        <p:spPr>
          <a:xfrm>
            <a:off x="373757" y="233085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9FF6A68-B9CE-482B-B3F2-A227A5486B4B}"/>
              </a:ext>
            </a:extLst>
          </p:cNvPr>
          <p:cNvCxnSpPr/>
          <p:nvPr/>
        </p:nvCxnSpPr>
        <p:spPr>
          <a:xfrm flipH="1">
            <a:off x="1400261" y="2174982"/>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042D3C1-B190-4BE6-9C5B-AA85883F8633}"/>
              </a:ext>
            </a:extLst>
          </p:cNvPr>
          <p:cNvSpPr txBox="1"/>
          <p:nvPr/>
        </p:nvSpPr>
        <p:spPr>
          <a:xfrm>
            <a:off x="6419840" y="2101896"/>
            <a:ext cx="2291747" cy="923330"/>
          </a:xfrm>
          <a:prstGeom prst="rect">
            <a:avLst/>
          </a:prstGeom>
          <a:noFill/>
        </p:spPr>
        <p:txBody>
          <a:bodyPr wrap="square" rtlCol="0">
            <a:spAutoFit/>
          </a:bodyPr>
          <a:lstStyle/>
          <a:p>
            <a:r>
              <a:rPr lang="en-US" dirty="0"/>
              <a:t>How to depict weight 2 for final? </a:t>
            </a:r>
            <a:r>
              <a:rPr lang="en-US" dirty="0">
                <a:solidFill>
                  <a:srgbClr val="7030A0"/>
                </a:solidFill>
              </a:rPr>
              <a:t>Depict all other weights/2</a:t>
            </a:r>
          </a:p>
        </p:txBody>
      </p:sp>
      <p:cxnSp>
        <p:nvCxnSpPr>
          <p:cNvPr id="48" name="Straight Connector 47">
            <a:extLst>
              <a:ext uri="{FF2B5EF4-FFF2-40B4-BE49-F238E27FC236}">
                <a16:creationId xmlns:a16="http://schemas.microsoft.com/office/drawing/2014/main" id="{37B6EC86-3782-47F6-9945-1C8B3DBBB538}"/>
              </a:ext>
            </a:extLst>
          </p:cNvPr>
          <p:cNvCxnSpPr/>
          <p:nvPr/>
        </p:nvCxnSpPr>
        <p:spPr>
          <a:xfrm flipV="1">
            <a:off x="5660077" y="5159499"/>
            <a:ext cx="264243" cy="18166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A70FCC-7101-421D-A369-CC05237613B5}"/>
              </a:ext>
            </a:extLst>
          </p:cNvPr>
          <p:cNvCxnSpPr/>
          <p:nvPr/>
        </p:nvCxnSpPr>
        <p:spPr>
          <a:xfrm flipV="1">
            <a:off x="5918280" y="4983236"/>
            <a:ext cx="279244" cy="18607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1C16495-6B63-4186-B725-5A153DD60F5E}"/>
              </a:ext>
            </a:extLst>
          </p:cNvPr>
          <p:cNvCxnSpPr/>
          <p:nvPr/>
        </p:nvCxnSpPr>
        <p:spPr>
          <a:xfrm>
            <a:off x="4564316" y="1419064"/>
            <a:ext cx="175691" cy="27751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6F5E27D-1B35-49DB-B076-B8006D4C0847}"/>
              </a:ext>
            </a:extLst>
          </p:cNvPr>
          <p:cNvCxnSpPr/>
          <p:nvPr/>
        </p:nvCxnSpPr>
        <p:spPr>
          <a:xfrm>
            <a:off x="4741822" y="1696579"/>
            <a:ext cx="185253" cy="25759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F5A2D1B-D974-4A1D-9CDA-5A7671B842F0}"/>
              </a:ext>
            </a:extLst>
          </p:cNvPr>
          <p:cNvCxnSpPr/>
          <p:nvPr/>
        </p:nvCxnSpPr>
        <p:spPr>
          <a:xfrm>
            <a:off x="8843309" y="553077"/>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6DC76381-D7F1-4174-AA66-B980C9894DC8}"/>
              </a:ext>
            </a:extLst>
          </p:cNvPr>
          <p:cNvCxnSpPr/>
          <p:nvPr/>
        </p:nvCxnSpPr>
        <p:spPr>
          <a:xfrm>
            <a:off x="8927364" y="457798"/>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B5211E9-0AA6-494A-8262-84D9DAA60DC7}"/>
              </a:ext>
            </a:extLst>
          </p:cNvPr>
          <p:cNvCxnSpPr/>
          <p:nvPr/>
        </p:nvCxnSpPr>
        <p:spPr>
          <a:xfrm>
            <a:off x="4295882" y="5002190"/>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4C3BB43-2058-4EF3-B688-C5FF3A25287C}"/>
              </a:ext>
            </a:extLst>
          </p:cNvPr>
          <p:cNvCxnSpPr/>
          <p:nvPr/>
        </p:nvCxnSpPr>
        <p:spPr>
          <a:xfrm>
            <a:off x="4379937" y="4906911"/>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7AE7076-300D-4B41-A092-C8F0539991B7}"/>
              </a:ext>
            </a:extLst>
          </p:cNvPr>
          <p:cNvCxnSpPr/>
          <p:nvPr/>
        </p:nvCxnSpPr>
        <p:spPr>
          <a:xfrm>
            <a:off x="4477778" y="5321738"/>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1F737926-44C8-499E-8848-E2AB27490ADC}"/>
              </a:ext>
            </a:extLst>
          </p:cNvPr>
          <p:cNvCxnSpPr/>
          <p:nvPr/>
        </p:nvCxnSpPr>
        <p:spPr>
          <a:xfrm>
            <a:off x="4561833" y="5226459"/>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E056486-0EA3-4CE7-9476-4B4CD0716791}"/>
              </a:ext>
            </a:extLst>
          </p:cNvPr>
          <p:cNvCxnSpPr/>
          <p:nvPr/>
        </p:nvCxnSpPr>
        <p:spPr>
          <a:xfrm>
            <a:off x="4640010" y="5326653"/>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4E68598-1CF5-451D-986E-D3593D26B425}"/>
              </a:ext>
            </a:extLst>
          </p:cNvPr>
          <p:cNvCxnSpPr/>
          <p:nvPr/>
        </p:nvCxnSpPr>
        <p:spPr>
          <a:xfrm>
            <a:off x="4724065" y="5231374"/>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47F1A69-0C89-4C8D-9206-04867B685B8E}"/>
              </a:ext>
            </a:extLst>
          </p:cNvPr>
          <p:cNvCxnSpPr/>
          <p:nvPr/>
        </p:nvCxnSpPr>
        <p:spPr>
          <a:xfrm>
            <a:off x="4821903" y="5154583"/>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AF31A311-A837-444E-BC5E-D7C8A50E1D16}"/>
              </a:ext>
            </a:extLst>
          </p:cNvPr>
          <p:cNvCxnSpPr/>
          <p:nvPr/>
        </p:nvCxnSpPr>
        <p:spPr>
          <a:xfrm>
            <a:off x="4905958" y="5059304"/>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6F7B202-C7AD-43E0-AEDE-DAEBD058B32C}"/>
              </a:ext>
            </a:extLst>
          </p:cNvPr>
          <p:cNvCxnSpPr/>
          <p:nvPr/>
        </p:nvCxnSpPr>
        <p:spPr>
          <a:xfrm flipH="1" flipV="1">
            <a:off x="1201993" y="1978738"/>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0C8B7CAA-7D05-4F9C-86CC-683D89088576}"/>
              </a:ext>
            </a:extLst>
          </p:cNvPr>
          <p:cNvCxnSpPr>
            <a:cxnSpLocks/>
            <a:endCxn id="101" idx="3"/>
          </p:cNvCxnSpPr>
          <p:nvPr/>
        </p:nvCxnSpPr>
        <p:spPr>
          <a:xfrm flipH="1" flipV="1">
            <a:off x="1317569" y="1940667"/>
            <a:ext cx="3412089" cy="33986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09CE45E-5D67-42C9-B357-6C384048AC1C}"/>
              </a:ext>
            </a:extLst>
          </p:cNvPr>
          <p:cNvCxnSpPr/>
          <p:nvPr/>
        </p:nvCxnSpPr>
        <p:spPr>
          <a:xfrm>
            <a:off x="393422" y="1917896"/>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D4BE32EF-39F7-4746-810E-67B643611A28}"/>
              </a:ext>
            </a:extLst>
          </p:cNvPr>
          <p:cNvSpPr txBox="1"/>
          <p:nvPr/>
        </p:nvSpPr>
        <p:spPr>
          <a:xfrm>
            <a:off x="2764009" y="1640358"/>
            <a:ext cx="652743" cy="369332"/>
          </a:xfrm>
          <a:prstGeom prst="rect">
            <a:avLst/>
          </a:prstGeom>
          <a:noFill/>
        </p:spPr>
        <p:txBody>
          <a:bodyPr wrap="none" rtlCol="0">
            <a:spAutoFit/>
          </a:bodyPr>
          <a:lstStyle/>
          <a:p>
            <a:r>
              <a:rPr lang="en-US" b="1" dirty="0" err="1">
                <a:solidFill>
                  <a:srgbClr val="7030A0"/>
                </a:solidFill>
                <a:latin typeface="Times New Roman" panose="02020603050405020304" pitchFamily="18" charset="0"/>
                <a:cs typeface="Times New Roman" panose="02020603050405020304" pitchFamily="18" charset="0"/>
              </a:rPr>
              <a:t>v</a:t>
            </a:r>
            <a:r>
              <a:rPr lang="en-US" dirty="0" err="1">
                <a:solidFill>
                  <a:srgbClr val="0070C0"/>
                </a:solidFill>
                <a:latin typeface="Times New Roman" panose="02020603050405020304" pitchFamily="18" charset="0"/>
                <a:cs typeface="Times New Roman" panose="02020603050405020304" pitchFamily="18" charset="0"/>
              </a:rPr>
              <a:t>,h</a:t>
            </a:r>
            <a:r>
              <a:rPr lang="en-US" dirty="0">
                <a:solidFill>
                  <a:srgbClr val="0070C0"/>
                </a:solidFill>
                <a:latin typeface="Times New Roman" panose="02020603050405020304" pitchFamily="18" charset="0"/>
                <a:cs typeface="Times New Roman" panose="02020603050405020304" pitchFamily="18" charset="0"/>
              </a:rPr>
              <a:t>/2</a:t>
            </a:r>
            <a:endParaRPr lang="en-US" dirty="0">
              <a:solidFill>
                <a:srgbClr val="0070C0"/>
              </a:solidFill>
            </a:endParaRPr>
          </a:p>
        </p:txBody>
      </p:sp>
      <p:sp>
        <p:nvSpPr>
          <p:cNvPr id="289" name="TextBox 288">
            <a:extLst>
              <a:ext uri="{FF2B5EF4-FFF2-40B4-BE49-F238E27FC236}">
                <a16:creationId xmlns:a16="http://schemas.microsoft.com/office/drawing/2014/main" id="{BA2662BA-A3FA-4472-9A6E-EE5B37335C01}"/>
              </a:ext>
            </a:extLst>
          </p:cNvPr>
          <p:cNvSpPr txBox="1"/>
          <p:nvPr/>
        </p:nvSpPr>
        <p:spPr>
          <a:xfrm>
            <a:off x="1232698" y="1658625"/>
            <a:ext cx="479618"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v/2</a:t>
            </a:r>
            <a:endParaRPr lang="en-US" dirty="0">
              <a:solidFill>
                <a:srgbClr val="FF0000"/>
              </a:solidFill>
            </a:endParaRPr>
          </a:p>
        </p:txBody>
      </p:sp>
      <p:cxnSp>
        <p:nvCxnSpPr>
          <p:cNvPr id="290" name="Straight Connector 289">
            <a:extLst>
              <a:ext uri="{FF2B5EF4-FFF2-40B4-BE49-F238E27FC236}">
                <a16:creationId xmlns:a16="http://schemas.microsoft.com/office/drawing/2014/main" id="{8F69AC9A-1BFA-4F07-8ABB-B24D517D16F1}"/>
              </a:ext>
            </a:extLst>
          </p:cNvPr>
          <p:cNvCxnSpPr/>
          <p:nvPr/>
        </p:nvCxnSpPr>
        <p:spPr>
          <a:xfrm>
            <a:off x="1972115" y="2632058"/>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7813331A-1D76-434E-B5AE-F6DB3DAAC045}"/>
              </a:ext>
            </a:extLst>
          </p:cNvPr>
          <p:cNvCxnSpPr/>
          <p:nvPr/>
        </p:nvCxnSpPr>
        <p:spPr>
          <a:xfrm>
            <a:off x="2056170" y="2536779"/>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E8F7A765-0917-49C9-92DF-96669F15E562}"/>
              </a:ext>
            </a:extLst>
          </p:cNvPr>
          <p:cNvSpPr txBox="1"/>
          <p:nvPr/>
        </p:nvSpPr>
        <p:spPr>
          <a:xfrm>
            <a:off x="1986624" y="2339111"/>
            <a:ext cx="288862" cy="369332"/>
          </a:xfrm>
          <a:prstGeom prst="rect">
            <a:avLst/>
          </a:prstGeom>
          <a:noFill/>
          <a:ln>
            <a:noFill/>
          </a:ln>
        </p:spPr>
        <p:txBody>
          <a:bodyPr wrap="none" rtlCol="0">
            <a:spAutoFit/>
          </a:bodyPr>
          <a:lstStyle/>
          <a:p>
            <a:r>
              <a:rPr lang="en-US" dirty="0">
                <a:solidFill>
                  <a:srgbClr val="7030A0"/>
                </a:solidFill>
              </a:rPr>
              <a:t>v</a:t>
            </a:r>
          </a:p>
        </p:txBody>
      </p:sp>
      <p:cxnSp>
        <p:nvCxnSpPr>
          <p:cNvPr id="293" name="Straight Connector 292">
            <a:extLst>
              <a:ext uri="{FF2B5EF4-FFF2-40B4-BE49-F238E27FC236}">
                <a16:creationId xmlns:a16="http://schemas.microsoft.com/office/drawing/2014/main" id="{AFE63BBE-16CF-401B-BCA7-D862515FE9BC}"/>
              </a:ext>
            </a:extLst>
          </p:cNvPr>
          <p:cNvCxnSpPr/>
          <p:nvPr/>
        </p:nvCxnSpPr>
        <p:spPr>
          <a:xfrm flipH="1">
            <a:off x="1159370" y="1924260"/>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3F884DB-5063-4CD3-896F-E282908646BF}"/>
              </a:ext>
            </a:extLst>
          </p:cNvPr>
          <p:cNvCxnSpPr>
            <a:cxnSpLocks/>
          </p:cNvCxnSpPr>
          <p:nvPr/>
        </p:nvCxnSpPr>
        <p:spPr>
          <a:xfrm flipH="1" flipV="1">
            <a:off x="1499465" y="1748935"/>
            <a:ext cx="3412089" cy="33986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52C31ED5-F1C1-4AB3-9092-E26DC87285F7}"/>
              </a:ext>
            </a:extLst>
          </p:cNvPr>
          <p:cNvCxnSpPr/>
          <p:nvPr/>
        </p:nvCxnSpPr>
        <p:spPr>
          <a:xfrm>
            <a:off x="388506" y="1716335"/>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A34C66F6-199C-447B-AF4E-080520B88808}"/>
              </a:ext>
            </a:extLst>
          </p:cNvPr>
          <p:cNvCxnSpPr/>
          <p:nvPr/>
        </p:nvCxnSpPr>
        <p:spPr>
          <a:xfrm flipH="1">
            <a:off x="977474" y="171286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AA3547B-6DA4-4A06-B489-FFEB8F958CB4}"/>
              </a:ext>
            </a:extLst>
          </p:cNvPr>
          <p:cNvCxnSpPr/>
          <p:nvPr/>
        </p:nvCxnSpPr>
        <p:spPr>
          <a:xfrm>
            <a:off x="1898372" y="2774622"/>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A07460F-96F7-4F22-B33C-9C7EFEDA7FBF}"/>
              </a:ext>
            </a:extLst>
          </p:cNvPr>
          <p:cNvCxnSpPr/>
          <p:nvPr/>
        </p:nvCxnSpPr>
        <p:spPr>
          <a:xfrm>
            <a:off x="1982427" y="2679343"/>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2485F409-4B3F-4CB1-9C78-8E4665A51723}"/>
              </a:ext>
            </a:extLst>
          </p:cNvPr>
          <p:cNvSpPr txBox="1"/>
          <p:nvPr/>
        </p:nvSpPr>
        <p:spPr>
          <a:xfrm>
            <a:off x="1952209" y="2697984"/>
            <a:ext cx="316112" cy="369332"/>
          </a:xfrm>
          <a:prstGeom prst="rect">
            <a:avLst/>
          </a:prstGeom>
          <a:noFill/>
          <a:ln>
            <a:noFill/>
          </a:ln>
        </p:spPr>
        <p:txBody>
          <a:bodyPr wrap="none" rtlCol="0">
            <a:spAutoFit/>
          </a:bodyPr>
          <a:lstStyle/>
          <a:p>
            <a:r>
              <a:rPr lang="en-US" dirty="0">
                <a:solidFill>
                  <a:srgbClr val="7030A0"/>
                </a:solidFill>
              </a:rPr>
              <a:t>h</a:t>
            </a:r>
          </a:p>
        </p:txBody>
      </p:sp>
      <p:cxnSp>
        <p:nvCxnSpPr>
          <p:cNvPr id="300" name="Straight Connector 299">
            <a:extLst>
              <a:ext uri="{FF2B5EF4-FFF2-40B4-BE49-F238E27FC236}">
                <a16:creationId xmlns:a16="http://schemas.microsoft.com/office/drawing/2014/main" id="{C19B3664-DEF2-4276-BF38-9C0780123BE3}"/>
              </a:ext>
            </a:extLst>
          </p:cNvPr>
          <p:cNvCxnSpPr/>
          <p:nvPr/>
        </p:nvCxnSpPr>
        <p:spPr>
          <a:xfrm>
            <a:off x="1706642" y="2563230"/>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41A8AF7B-767B-4368-BC28-301BBC9F9B7C}"/>
              </a:ext>
            </a:extLst>
          </p:cNvPr>
          <p:cNvCxnSpPr/>
          <p:nvPr/>
        </p:nvCxnSpPr>
        <p:spPr>
          <a:xfrm>
            <a:off x="1790697" y="2467951"/>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02" name="TextBox 301">
            <a:extLst>
              <a:ext uri="{FF2B5EF4-FFF2-40B4-BE49-F238E27FC236}">
                <a16:creationId xmlns:a16="http://schemas.microsoft.com/office/drawing/2014/main" id="{1A53300F-890E-4506-B577-F86C654F4188}"/>
              </a:ext>
            </a:extLst>
          </p:cNvPr>
          <p:cNvSpPr txBox="1"/>
          <p:nvPr/>
        </p:nvSpPr>
        <p:spPr>
          <a:xfrm>
            <a:off x="1721151" y="2270283"/>
            <a:ext cx="437492" cy="369332"/>
          </a:xfrm>
          <a:prstGeom prst="rect">
            <a:avLst/>
          </a:prstGeom>
          <a:noFill/>
          <a:ln>
            <a:noFill/>
          </a:ln>
        </p:spPr>
        <p:txBody>
          <a:bodyPr wrap="none" rtlCol="0">
            <a:spAutoFit/>
          </a:bodyPr>
          <a:lstStyle/>
          <a:p>
            <a:r>
              <a:rPr lang="en-US" dirty="0" err="1">
                <a:solidFill>
                  <a:srgbClr val="7030A0"/>
                </a:solidFill>
              </a:rPr>
              <a:t>ws</a:t>
            </a:r>
            <a:endParaRPr lang="en-US" dirty="0">
              <a:solidFill>
                <a:srgbClr val="7030A0"/>
              </a:solidFill>
            </a:endParaRPr>
          </a:p>
        </p:txBody>
      </p:sp>
      <p:cxnSp>
        <p:nvCxnSpPr>
          <p:cNvPr id="303" name="Straight Connector 302">
            <a:extLst>
              <a:ext uri="{FF2B5EF4-FFF2-40B4-BE49-F238E27FC236}">
                <a16:creationId xmlns:a16="http://schemas.microsoft.com/office/drawing/2014/main" id="{E2D5639C-D6ED-48BE-BFEB-2A2C1E71F65D}"/>
              </a:ext>
            </a:extLst>
          </p:cNvPr>
          <p:cNvCxnSpPr/>
          <p:nvPr/>
        </p:nvCxnSpPr>
        <p:spPr>
          <a:xfrm>
            <a:off x="387314" y="2622299"/>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4FEFB445-325A-45DC-81E4-E985D37345CF}"/>
              </a:ext>
            </a:extLst>
          </p:cNvPr>
          <p:cNvCxnSpPr/>
          <p:nvPr/>
        </p:nvCxnSpPr>
        <p:spPr>
          <a:xfrm>
            <a:off x="4266378" y="1944344"/>
            <a:ext cx="1696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CB9475D-0F4C-405D-978A-5BE7232B7F9B}"/>
              </a:ext>
            </a:extLst>
          </p:cNvPr>
          <p:cNvCxnSpPr/>
          <p:nvPr/>
        </p:nvCxnSpPr>
        <p:spPr>
          <a:xfrm>
            <a:off x="4350433" y="1849065"/>
            <a:ext cx="9427" cy="1905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554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51D5-176A-4D0B-BD9E-0FBB707EF14F}"/>
              </a:ext>
            </a:extLst>
          </p:cNvPr>
          <p:cNvSpPr>
            <a:spLocks noGrp="1"/>
          </p:cNvSpPr>
          <p:nvPr>
            <p:ph type="title"/>
          </p:nvPr>
        </p:nvSpPr>
        <p:spPr>
          <a:xfrm>
            <a:off x="628650" y="105068"/>
            <a:ext cx="7886700" cy="649941"/>
          </a:xfrm>
        </p:spPr>
        <p:txBody>
          <a:bodyPr>
            <a:normAutofit fontScale="90000"/>
          </a:bodyPr>
          <a:lstStyle/>
          <a:p>
            <a:r>
              <a:rPr lang="en-US" sz="3600" dirty="0"/>
              <a:t>Aggregating 2/4 lists/RSs, sports experiment</a:t>
            </a:r>
          </a:p>
        </p:txBody>
      </p:sp>
      <p:sp>
        <p:nvSpPr>
          <p:cNvPr id="3" name="Content Placeholder 2">
            <a:extLst>
              <a:ext uri="{FF2B5EF4-FFF2-40B4-BE49-F238E27FC236}">
                <a16:creationId xmlns:a16="http://schemas.microsoft.com/office/drawing/2014/main" id="{C5A5974C-6736-4D1F-ABAD-24A64A6C1297}"/>
              </a:ext>
            </a:extLst>
          </p:cNvPr>
          <p:cNvSpPr>
            <a:spLocks noGrp="1"/>
          </p:cNvSpPr>
          <p:nvPr>
            <p:ph idx="1"/>
          </p:nvPr>
        </p:nvSpPr>
        <p:spPr>
          <a:xfrm>
            <a:off x="628650" y="914400"/>
            <a:ext cx="7886700" cy="5310231"/>
          </a:xfrm>
        </p:spPr>
        <p:txBody>
          <a:bodyPr>
            <a:normAutofit fontScale="85000" lnSpcReduction="10000"/>
          </a:bodyPr>
          <a:lstStyle/>
          <a:p>
            <a:r>
              <a:rPr lang="en-US" dirty="0"/>
              <a:t>Well, mostly aggregating points score, no content</a:t>
            </a:r>
          </a:p>
          <a:p>
            <a:r>
              <a:rPr lang="en-US" dirty="0"/>
              <a:t>Various sports decide winners differently</a:t>
            </a:r>
          </a:p>
          <a:p>
            <a:pPr lvl="1"/>
            <a:r>
              <a:rPr lang="en-US" dirty="0"/>
              <a:t>Evaluated on best four in FIS Alpine GS-giant slalom</a:t>
            </a:r>
          </a:p>
          <a:p>
            <a:pPr lvl="1"/>
            <a:r>
              <a:rPr lang="en-US" dirty="0"/>
              <a:t>FIS Alpine giant slalom (sum of points whole season – if you miss a competition, you lose)</a:t>
            </a:r>
          </a:p>
          <a:p>
            <a:pPr lvl="1"/>
            <a:r>
              <a:rPr lang="en-US" dirty="0"/>
              <a:t>F1 cars (only top 10 classified, last 52 weeks count, …)</a:t>
            </a:r>
          </a:p>
          <a:p>
            <a:pPr lvl="1"/>
            <a:r>
              <a:rPr lang="en-US" dirty="0"/>
              <a:t>Women tennis WTA – Grand Slam weighted (rules are changing: 16 best tournaments for singles and 11 doubles. Now (corona?) best six singles plus 25% of your best six doubles results within the previous 52 weeks)</a:t>
            </a:r>
          </a:p>
          <a:p>
            <a:pPr lvl="1"/>
            <a:r>
              <a:rPr lang="en-US" dirty="0"/>
              <a:t>Tour de France – Sum of times with winner bonification – possible to use also for FIS, how to count did not attend, did not finish, …</a:t>
            </a:r>
          </a:p>
          <a:p>
            <a:pPr lvl="1"/>
            <a:r>
              <a:rPr lang="cs-CZ" dirty="0"/>
              <a:t>Decathlon, </a:t>
            </a:r>
            <a:r>
              <a:rPr lang="en-US" dirty="0">
                <a:hlinkClick r:id="rId2"/>
              </a:rPr>
              <a:t>modern pentathlon</a:t>
            </a:r>
            <a:r>
              <a:rPr lang="cs-CZ" dirty="0"/>
              <a:t>, </a:t>
            </a:r>
            <a:r>
              <a:rPr lang="cs-CZ" dirty="0">
                <a:hlinkClick r:id="rId3"/>
              </a:rPr>
              <a:t>w</a:t>
            </a:r>
            <a:r>
              <a:rPr lang="en-US" dirty="0">
                <a:hlinkClick r:id="rId3"/>
              </a:rPr>
              <a:t>omen's heptathlon</a:t>
            </a:r>
            <a:r>
              <a:rPr lang="cs-CZ" dirty="0"/>
              <a:t>, </a:t>
            </a:r>
            <a:r>
              <a:rPr lang="en-US" dirty="0"/>
              <a:t>try yourself </a:t>
            </a:r>
          </a:p>
          <a:p>
            <a:r>
              <a:rPr lang="en-US" dirty="0"/>
              <a:t>Can sports motivate recommenders? – yet another model – check whether it fits</a:t>
            </a:r>
          </a:p>
          <a:p>
            <a:pPr lvl="2"/>
            <a:r>
              <a:rPr lang="en-US" dirty="0"/>
              <a:t>Athlete/driver = item</a:t>
            </a:r>
          </a:p>
          <a:p>
            <a:pPr lvl="2"/>
            <a:r>
              <a:rPr lang="en-US" dirty="0"/>
              <a:t>Race = recommender = voter = attribute</a:t>
            </a:r>
          </a:p>
        </p:txBody>
      </p:sp>
      <p:sp>
        <p:nvSpPr>
          <p:cNvPr id="4" name="Date Placeholder 3">
            <a:extLst>
              <a:ext uri="{FF2B5EF4-FFF2-40B4-BE49-F238E27FC236}">
                <a16:creationId xmlns:a16="http://schemas.microsoft.com/office/drawing/2014/main" id="{87B7BA2C-C51F-406C-83EE-1FB45D2647F0}"/>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3FC9BCFC-800B-417A-B9ED-FCE57C77B470}"/>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806F9BB0-A270-49AA-A50F-CBA6748E090D}"/>
              </a:ext>
            </a:extLst>
          </p:cNvPr>
          <p:cNvSpPr>
            <a:spLocks noGrp="1"/>
          </p:cNvSpPr>
          <p:nvPr>
            <p:ph type="sldNum" sz="quarter" idx="12"/>
          </p:nvPr>
        </p:nvSpPr>
        <p:spPr/>
        <p:txBody>
          <a:bodyPr/>
          <a:lstStyle/>
          <a:p>
            <a:fld id="{93AECF0D-CD55-494B-932A-64BB14639227}" type="slidenum">
              <a:rPr lang="en-US" smtClean="0"/>
              <a:t>64</a:t>
            </a:fld>
            <a:endParaRPr lang="en-US"/>
          </a:p>
        </p:txBody>
      </p:sp>
      <p:sp>
        <p:nvSpPr>
          <p:cNvPr id="7" name="Right Brace 6">
            <a:extLst>
              <a:ext uri="{FF2B5EF4-FFF2-40B4-BE49-F238E27FC236}">
                <a16:creationId xmlns:a16="http://schemas.microsoft.com/office/drawing/2014/main" id="{51474524-88DA-4B93-960E-F5D6BB015E42}"/>
              </a:ext>
            </a:extLst>
          </p:cNvPr>
          <p:cNvSpPr/>
          <p:nvPr/>
        </p:nvSpPr>
        <p:spPr>
          <a:xfrm rot="10800000" flipH="1">
            <a:off x="5335398" y="5503178"/>
            <a:ext cx="218113" cy="50334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FF5165E1-EE6F-4664-8737-11580F8FB0E0}"/>
              </a:ext>
            </a:extLst>
          </p:cNvPr>
          <p:cNvSpPr txBox="1"/>
          <p:nvPr/>
        </p:nvSpPr>
        <p:spPr>
          <a:xfrm>
            <a:off x="5511563" y="5561905"/>
            <a:ext cx="3483646" cy="646331"/>
          </a:xfrm>
          <a:prstGeom prst="rect">
            <a:avLst/>
          </a:prstGeom>
          <a:noFill/>
        </p:spPr>
        <p:txBody>
          <a:bodyPr wrap="none" rtlCol="0">
            <a:spAutoFit/>
          </a:bodyPr>
          <a:lstStyle/>
          <a:p>
            <a:r>
              <a:rPr lang="en-US" dirty="0">
                <a:solidFill>
                  <a:srgbClr val="FF0000"/>
                </a:solidFill>
              </a:rPr>
              <a:t>Single user (sport association)</a:t>
            </a:r>
          </a:p>
          <a:p>
            <a:r>
              <a:rPr lang="en-US" dirty="0">
                <a:solidFill>
                  <a:srgbClr val="FF0000"/>
                </a:solidFill>
              </a:rPr>
              <a:t>whole season </a:t>
            </a:r>
            <a:r>
              <a:rPr lang="en-US" dirty="0">
                <a:solidFill>
                  <a:srgbClr val="FF0000"/>
                </a:solidFill>
                <a:sym typeface="Symbol" panose="05050102010706020507" pitchFamily="18" charset="2"/>
              </a:rPr>
              <a:t> aggregate base RSs</a:t>
            </a:r>
            <a:endParaRPr lang="en-US" dirty="0">
              <a:solidFill>
                <a:srgbClr val="FF0000"/>
              </a:solidFill>
            </a:endParaRPr>
          </a:p>
        </p:txBody>
      </p:sp>
    </p:spTree>
    <p:extLst>
      <p:ext uri="{BB962C8B-B14F-4D97-AF65-F5344CB8AC3E}">
        <p14:creationId xmlns:p14="http://schemas.microsoft.com/office/powerpoint/2010/main" val="3492391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51D5-176A-4D0B-BD9E-0FBB707EF14F}"/>
              </a:ext>
            </a:extLst>
          </p:cNvPr>
          <p:cNvSpPr>
            <a:spLocks noGrp="1"/>
          </p:cNvSpPr>
          <p:nvPr>
            <p:ph type="title"/>
          </p:nvPr>
        </p:nvSpPr>
        <p:spPr>
          <a:xfrm>
            <a:off x="628650" y="105068"/>
            <a:ext cx="7886700" cy="1396561"/>
          </a:xfrm>
        </p:spPr>
        <p:txBody>
          <a:bodyPr>
            <a:normAutofit fontScale="90000"/>
          </a:bodyPr>
          <a:lstStyle/>
          <a:p>
            <a:pPr lvl="0" algn="ctr"/>
            <a:r>
              <a:rPr lang="en-US" sz="3600" dirty="0">
                <a:solidFill>
                  <a:srgbClr val="333333"/>
                </a:solidFill>
                <a:latin typeface="Arial" pitchFamily="34"/>
              </a:rPr>
              <a:t>Mixing results in ordered lists, content based, preference and/or confidence score, …</a:t>
            </a:r>
          </a:p>
        </p:txBody>
      </p:sp>
      <p:sp>
        <p:nvSpPr>
          <p:cNvPr id="3" name="Content Placeholder 2">
            <a:extLst>
              <a:ext uri="{FF2B5EF4-FFF2-40B4-BE49-F238E27FC236}">
                <a16:creationId xmlns:a16="http://schemas.microsoft.com/office/drawing/2014/main" id="{C5A5974C-6736-4D1F-ABAD-24A64A6C1297}"/>
              </a:ext>
            </a:extLst>
          </p:cNvPr>
          <p:cNvSpPr>
            <a:spLocks noGrp="1"/>
          </p:cNvSpPr>
          <p:nvPr>
            <p:ph idx="1"/>
          </p:nvPr>
        </p:nvSpPr>
        <p:spPr>
          <a:xfrm>
            <a:off x="628650" y="1719743"/>
            <a:ext cx="7886700" cy="4504888"/>
          </a:xfrm>
        </p:spPr>
        <p:txBody>
          <a:bodyPr>
            <a:normAutofit/>
          </a:bodyPr>
          <a:lstStyle/>
          <a:p>
            <a:r>
              <a:rPr lang="en-US" dirty="0"/>
              <a:t>Let’s try mixing of data</a:t>
            </a:r>
          </a:p>
          <a:p>
            <a:r>
              <a:rPr lang="en-US" dirty="0"/>
              <a:t>Aggregate product logic users, one or-like, second and-like</a:t>
            </a:r>
          </a:p>
          <a:p>
            <a:r>
              <a:rPr lang="en-US" dirty="0"/>
              <a:t>How do recommenders aggregate only lists? </a:t>
            </a:r>
          </a:p>
          <a:p>
            <a:pPr lvl="2"/>
            <a:r>
              <a:rPr lang="en-US" dirty="0"/>
              <a:t>Ensemble, bandits, d’Hondt, D’21, … (more Pe</a:t>
            </a:r>
            <a:r>
              <a:rPr lang="cs-CZ" dirty="0" err="1"/>
              <a:t>ška</a:t>
            </a:r>
            <a:r>
              <a:rPr lang="en-US" dirty="0"/>
              <a:t>)</a:t>
            </a:r>
            <a:endParaRPr lang="cs-CZ" dirty="0"/>
          </a:p>
          <a:p>
            <a:pPr lvl="2"/>
            <a:r>
              <a:rPr lang="en-US" dirty="0"/>
              <a:t>…</a:t>
            </a:r>
          </a:p>
        </p:txBody>
      </p:sp>
      <p:sp>
        <p:nvSpPr>
          <p:cNvPr id="4" name="Date Placeholder 3">
            <a:extLst>
              <a:ext uri="{FF2B5EF4-FFF2-40B4-BE49-F238E27FC236}">
                <a16:creationId xmlns:a16="http://schemas.microsoft.com/office/drawing/2014/main" id="{87B7BA2C-C51F-406C-83EE-1FB45D2647F0}"/>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3FC9BCFC-800B-417A-B9ED-FCE57C77B470}"/>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806F9BB0-A270-49AA-A50F-CBA6748E090D}"/>
              </a:ext>
            </a:extLst>
          </p:cNvPr>
          <p:cNvSpPr>
            <a:spLocks noGrp="1"/>
          </p:cNvSpPr>
          <p:nvPr>
            <p:ph type="sldNum" sz="quarter" idx="12"/>
          </p:nvPr>
        </p:nvSpPr>
        <p:spPr/>
        <p:txBody>
          <a:bodyPr/>
          <a:lstStyle/>
          <a:p>
            <a:fld id="{93AECF0D-CD55-494B-932A-64BB14639227}" type="slidenum">
              <a:rPr lang="en-US" smtClean="0"/>
              <a:t>65</a:t>
            </a:fld>
            <a:endParaRPr lang="en-US"/>
          </a:p>
        </p:txBody>
      </p:sp>
    </p:spTree>
    <p:extLst>
      <p:ext uri="{BB962C8B-B14F-4D97-AF65-F5344CB8AC3E}">
        <p14:creationId xmlns:p14="http://schemas.microsoft.com/office/powerpoint/2010/main" val="2244327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66</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82981"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93079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751654"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145535"/>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12534"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13008D6-45DD-4C5B-95F0-0B289D2DC4F7}"/>
              </a:ext>
            </a:extLst>
          </p:cNvPr>
          <p:cNvSpPr txBox="1"/>
          <p:nvPr/>
        </p:nvSpPr>
        <p:spPr>
          <a:xfrm>
            <a:off x="0" y="73971"/>
            <a:ext cx="9117468" cy="646331"/>
          </a:xfrm>
          <a:prstGeom prst="rect">
            <a:avLst/>
          </a:prstGeom>
          <a:noFill/>
        </p:spPr>
        <p:txBody>
          <a:bodyPr wrap="square" rtlCol="0">
            <a:spAutoFit/>
          </a:bodyPr>
          <a:lstStyle/>
          <a:p>
            <a:r>
              <a:rPr lang="en-US" sz="3600" dirty="0"/>
              <a:t>Baseline + (returned)clicked, visible did not click </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93955D-5E85-461C-8E76-AAC48408BE88}"/>
              </a:ext>
            </a:extLst>
          </p:cNvPr>
          <p:cNvSpPr txBox="1"/>
          <p:nvPr/>
        </p:nvSpPr>
        <p:spPr>
          <a:xfrm>
            <a:off x="2164365" y="693182"/>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79" name="TextBox 78">
            <a:extLst>
              <a:ext uri="{FF2B5EF4-FFF2-40B4-BE49-F238E27FC236}">
                <a16:creationId xmlns:a16="http://schemas.microsoft.com/office/drawing/2014/main" id="{61685112-547A-405E-922F-45468A449CC2}"/>
              </a:ext>
            </a:extLst>
          </p:cNvPr>
          <p:cNvSpPr txBox="1"/>
          <p:nvPr/>
        </p:nvSpPr>
        <p:spPr>
          <a:xfrm>
            <a:off x="1496051" y="684461"/>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21FB69A9-3475-4CE6-8B54-1CECA10E469B}"/>
              </a:ext>
            </a:extLst>
          </p:cNvPr>
          <p:cNvCxnSpPr>
            <a:cxnSpLocks/>
          </p:cNvCxnSpPr>
          <p:nvPr/>
        </p:nvCxnSpPr>
        <p:spPr>
          <a:xfrm>
            <a:off x="1128333"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0E8B9A-8384-4719-A252-2D008AD70304}"/>
              </a:ext>
            </a:extLst>
          </p:cNvPr>
          <p:cNvCxnSpPr/>
          <p:nvPr/>
        </p:nvCxnSpPr>
        <p:spPr>
          <a:xfrm flipH="1" flipV="1">
            <a:off x="1497435" y="171974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471568"/>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1590413" y="2335635"/>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E1FFA883-A4E7-417F-A238-8A7E6F9BFF93}"/>
              </a:ext>
            </a:extLst>
          </p:cNvPr>
          <p:cNvSpPr txBox="1"/>
          <p:nvPr/>
        </p:nvSpPr>
        <p:spPr>
          <a:xfrm>
            <a:off x="2020363" y="898380"/>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a:t>
            </a:r>
            <a:r>
              <a:rPr lang="en-US" baseline="-25000" dirty="0">
                <a:solidFill>
                  <a:srgbClr val="0070C0"/>
                </a:solidFill>
              </a:rPr>
              <a:t>2</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60198"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315341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491284"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7819853" y="11735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45318A-06A5-4E0A-879D-5F1EFBAA6E79}"/>
              </a:ext>
            </a:extLst>
          </p:cNvPr>
          <p:cNvCxnSpPr/>
          <p:nvPr/>
        </p:nvCxnSpPr>
        <p:spPr>
          <a:xfrm>
            <a:off x="3725383" y="354070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19EBD275-096D-4B93-80BD-BA3270361481}"/>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Let’s combine content and behavior. What we see, having only one behavior score makes it more influential, </a:t>
            </a:r>
            <a:r>
              <a:rPr lang="en-US" sz="1800" b="1" dirty="0"/>
              <a:t>it’s not fair!</a:t>
            </a:r>
          </a:p>
          <a:p>
            <a:r>
              <a:rPr lang="en-US" sz="1800" dirty="0"/>
              <a:t>Let’s try more</a:t>
            </a:r>
          </a:p>
        </p:txBody>
      </p:sp>
      <p:cxnSp>
        <p:nvCxnSpPr>
          <p:cNvPr id="93" name="Straight Connector 92">
            <a:extLst>
              <a:ext uri="{FF2B5EF4-FFF2-40B4-BE49-F238E27FC236}">
                <a16:creationId xmlns:a16="http://schemas.microsoft.com/office/drawing/2014/main" id="{06573EA1-5F32-4195-A6B6-DF587EC8901F}"/>
              </a:ext>
            </a:extLst>
          </p:cNvPr>
          <p:cNvCxnSpPr>
            <a:cxnSpLocks/>
          </p:cNvCxnSpPr>
          <p:nvPr/>
        </p:nvCxnSpPr>
        <p:spPr>
          <a:xfrm flipV="1">
            <a:off x="3734095" y="1160905"/>
            <a:ext cx="1711403" cy="3344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6A77D9E-8DCE-4B45-A05E-5EC01CA588E8}"/>
              </a:ext>
            </a:extLst>
          </p:cNvPr>
          <p:cNvCxnSpPr>
            <a:cxnSpLocks/>
          </p:cNvCxnSpPr>
          <p:nvPr/>
        </p:nvCxnSpPr>
        <p:spPr>
          <a:xfrm flipH="1">
            <a:off x="5422772" y="4501526"/>
            <a:ext cx="3366221" cy="1674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A99FFDD-66BB-47AF-938A-7A909B74F77F}"/>
              </a:ext>
            </a:extLst>
          </p:cNvPr>
          <p:cNvCxnSpPr/>
          <p:nvPr/>
        </p:nvCxnSpPr>
        <p:spPr>
          <a:xfrm>
            <a:off x="6107097" y="617230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7B72901-D6D2-4554-89B0-AE05C111BC1C}"/>
              </a:ext>
            </a:extLst>
          </p:cNvPr>
          <p:cNvCxnSpPr/>
          <p:nvPr/>
        </p:nvCxnSpPr>
        <p:spPr>
          <a:xfrm>
            <a:off x="6191152" y="607703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A616ACE-0167-4A7B-8863-B2A8EA0B29B5}"/>
              </a:ext>
            </a:extLst>
          </p:cNvPr>
          <p:cNvCxnSpPr/>
          <p:nvPr/>
        </p:nvCxnSpPr>
        <p:spPr>
          <a:xfrm>
            <a:off x="6094063" y="315726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247EE0D-BB24-47C4-8D13-BD9D02EFEFB4}"/>
              </a:ext>
            </a:extLst>
          </p:cNvPr>
          <p:cNvCxnSpPr/>
          <p:nvPr/>
        </p:nvCxnSpPr>
        <p:spPr>
          <a:xfrm>
            <a:off x="6178118" y="306198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85758D3-F468-4701-BDF9-0590089520CB}"/>
              </a:ext>
            </a:extLst>
          </p:cNvPr>
          <p:cNvSpPr txBox="1"/>
          <p:nvPr/>
        </p:nvSpPr>
        <p:spPr>
          <a:xfrm>
            <a:off x="6168217" y="3061982"/>
            <a:ext cx="306494" cy="369332"/>
          </a:xfrm>
          <a:prstGeom prst="rect">
            <a:avLst/>
          </a:prstGeom>
          <a:noFill/>
          <a:ln>
            <a:noFill/>
          </a:ln>
        </p:spPr>
        <p:txBody>
          <a:bodyPr wrap="none" rtlCol="0">
            <a:spAutoFit/>
          </a:bodyPr>
          <a:lstStyle/>
          <a:p>
            <a:r>
              <a:rPr lang="en-US" b="1" dirty="0"/>
              <a:t>C</a:t>
            </a:r>
          </a:p>
        </p:txBody>
      </p:sp>
      <p:cxnSp>
        <p:nvCxnSpPr>
          <p:cNvPr id="111" name="Straight Connector 110">
            <a:extLst>
              <a:ext uri="{FF2B5EF4-FFF2-40B4-BE49-F238E27FC236}">
                <a16:creationId xmlns:a16="http://schemas.microsoft.com/office/drawing/2014/main" id="{B46478A4-9F50-4FC0-8C8E-EDCEBE72E6B5}"/>
              </a:ext>
            </a:extLst>
          </p:cNvPr>
          <p:cNvCxnSpPr/>
          <p:nvPr/>
        </p:nvCxnSpPr>
        <p:spPr>
          <a:xfrm>
            <a:off x="6670108" y="192967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F3F7EE-EBD6-4AD3-AB96-EA09C968B903}"/>
              </a:ext>
            </a:extLst>
          </p:cNvPr>
          <p:cNvCxnSpPr/>
          <p:nvPr/>
        </p:nvCxnSpPr>
        <p:spPr>
          <a:xfrm>
            <a:off x="6754163" y="183439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40A5D8F-BB47-4EDA-BC60-937F55F7577F}"/>
              </a:ext>
            </a:extLst>
          </p:cNvPr>
          <p:cNvSpPr txBox="1"/>
          <p:nvPr/>
        </p:nvSpPr>
        <p:spPr>
          <a:xfrm>
            <a:off x="6744262" y="1834392"/>
            <a:ext cx="324128" cy="369332"/>
          </a:xfrm>
          <a:prstGeom prst="rect">
            <a:avLst/>
          </a:prstGeom>
          <a:noFill/>
          <a:ln>
            <a:noFill/>
          </a:ln>
        </p:spPr>
        <p:txBody>
          <a:bodyPr wrap="none" rtlCol="0">
            <a:spAutoFit/>
          </a:bodyPr>
          <a:lstStyle/>
          <a:p>
            <a:r>
              <a:rPr lang="en-US" b="1" dirty="0"/>
              <a:t>A</a:t>
            </a:r>
          </a:p>
        </p:txBody>
      </p:sp>
      <p:cxnSp>
        <p:nvCxnSpPr>
          <p:cNvPr id="114" name="Straight Connector 113">
            <a:extLst>
              <a:ext uri="{FF2B5EF4-FFF2-40B4-BE49-F238E27FC236}">
                <a16:creationId xmlns:a16="http://schemas.microsoft.com/office/drawing/2014/main" id="{D154BD3D-92C3-4F97-9EFC-ABAD5E0C7CE5}"/>
              </a:ext>
            </a:extLst>
          </p:cNvPr>
          <p:cNvCxnSpPr/>
          <p:nvPr/>
        </p:nvCxnSpPr>
        <p:spPr>
          <a:xfrm>
            <a:off x="7409738" y="355014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205D310-9C90-4BBF-A52C-99A413110AC8}"/>
              </a:ext>
            </a:extLst>
          </p:cNvPr>
          <p:cNvCxnSpPr/>
          <p:nvPr/>
        </p:nvCxnSpPr>
        <p:spPr>
          <a:xfrm>
            <a:off x="7493793" y="345486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F0FDD6B-557C-4141-B88F-A999EBF31AAB}"/>
              </a:ext>
            </a:extLst>
          </p:cNvPr>
          <p:cNvSpPr txBox="1"/>
          <p:nvPr/>
        </p:nvSpPr>
        <p:spPr>
          <a:xfrm>
            <a:off x="7483892" y="3454867"/>
            <a:ext cx="324128" cy="369332"/>
          </a:xfrm>
          <a:prstGeom prst="rect">
            <a:avLst/>
          </a:prstGeom>
          <a:noFill/>
          <a:ln>
            <a:noFill/>
          </a:ln>
        </p:spPr>
        <p:txBody>
          <a:bodyPr wrap="none" rtlCol="0">
            <a:spAutoFit/>
          </a:bodyPr>
          <a:lstStyle/>
          <a:p>
            <a:r>
              <a:rPr lang="en-US" b="1" dirty="0"/>
              <a:t>B</a:t>
            </a:r>
          </a:p>
        </p:txBody>
      </p:sp>
      <p:cxnSp>
        <p:nvCxnSpPr>
          <p:cNvPr id="117" name="Straight Connector 116">
            <a:extLst>
              <a:ext uri="{FF2B5EF4-FFF2-40B4-BE49-F238E27FC236}">
                <a16:creationId xmlns:a16="http://schemas.microsoft.com/office/drawing/2014/main" id="{B6825C31-ECE0-40C7-AB72-FE4E008269D9}"/>
              </a:ext>
            </a:extLst>
          </p:cNvPr>
          <p:cNvCxnSpPr/>
          <p:nvPr/>
        </p:nvCxnSpPr>
        <p:spPr>
          <a:xfrm>
            <a:off x="7729918" y="215058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68E174D-337C-49A1-ADCC-64A455D8A73D}"/>
              </a:ext>
            </a:extLst>
          </p:cNvPr>
          <p:cNvCxnSpPr/>
          <p:nvPr/>
        </p:nvCxnSpPr>
        <p:spPr>
          <a:xfrm>
            <a:off x="7813973" y="205530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88E85412-9876-4810-AFF9-5E5A6C2E6C67}"/>
              </a:ext>
            </a:extLst>
          </p:cNvPr>
          <p:cNvSpPr txBox="1"/>
          <p:nvPr/>
        </p:nvSpPr>
        <p:spPr>
          <a:xfrm>
            <a:off x="7804072" y="2055302"/>
            <a:ext cx="330540" cy="369332"/>
          </a:xfrm>
          <a:prstGeom prst="rect">
            <a:avLst/>
          </a:prstGeom>
          <a:noFill/>
          <a:ln>
            <a:noFill/>
          </a:ln>
        </p:spPr>
        <p:txBody>
          <a:bodyPr wrap="none" rtlCol="0">
            <a:spAutoFit/>
          </a:bodyPr>
          <a:lstStyle/>
          <a:p>
            <a:r>
              <a:rPr lang="en-US" b="1" dirty="0"/>
              <a:t>D</a:t>
            </a:r>
          </a:p>
        </p:txBody>
      </p:sp>
      <p:cxnSp>
        <p:nvCxnSpPr>
          <p:cNvPr id="121" name="Straight Connector 120">
            <a:extLst>
              <a:ext uri="{FF2B5EF4-FFF2-40B4-BE49-F238E27FC236}">
                <a16:creationId xmlns:a16="http://schemas.microsoft.com/office/drawing/2014/main" id="{59D4F9F5-79AF-4EB6-9BA5-D438B5622BE1}"/>
              </a:ext>
            </a:extLst>
          </p:cNvPr>
          <p:cNvCxnSpPr/>
          <p:nvPr/>
        </p:nvCxnSpPr>
        <p:spPr>
          <a:xfrm>
            <a:off x="4958056" y="549289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2349B83-04C5-4D88-B822-E24CDA26FC76}"/>
              </a:ext>
            </a:extLst>
          </p:cNvPr>
          <p:cNvCxnSpPr/>
          <p:nvPr/>
        </p:nvCxnSpPr>
        <p:spPr>
          <a:xfrm>
            <a:off x="5042111" y="539761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883A429-F6F5-413C-9101-527D57EDF45E}"/>
              </a:ext>
            </a:extLst>
          </p:cNvPr>
          <p:cNvSpPr txBox="1"/>
          <p:nvPr/>
        </p:nvSpPr>
        <p:spPr>
          <a:xfrm>
            <a:off x="4976037" y="5214241"/>
            <a:ext cx="324128" cy="369332"/>
          </a:xfrm>
          <a:prstGeom prst="rect">
            <a:avLst/>
          </a:prstGeom>
          <a:noFill/>
        </p:spPr>
        <p:txBody>
          <a:bodyPr wrap="none" rtlCol="0">
            <a:spAutoFit/>
          </a:bodyPr>
          <a:lstStyle/>
          <a:p>
            <a:r>
              <a:rPr lang="en-US" b="1" dirty="0">
                <a:solidFill>
                  <a:srgbClr val="FF0000"/>
                </a:solidFill>
              </a:rPr>
              <a:t>A</a:t>
            </a:r>
          </a:p>
        </p:txBody>
      </p:sp>
      <p:cxnSp>
        <p:nvCxnSpPr>
          <p:cNvPr id="125" name="Straight Connector 124">
            <a:extLst>
              <a:ext uri="{FF2B5EF4-FFF2-40B4-BE49-F238E27FC236}">
                <a16:creationId xmlns:a16="http://schemas.microsoft.com/office/drawing/2014/main" id="{3D2C5DCE-392C-426F-AF64-0A24C67181AB}"/>
              </a:ext>
            </a:extLst>
          </p:cNvPr>
          <p:cNvCxnSpPr/>
          <p:nvPr/>
        </p:nvCxnSpPr>
        <p:spPr>
          <a:xfrm>
            <a:off x="4132435" y="514685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8FB134B-79BB-4779-A711-5C3035C7B6A5}"/>
              </a:ext>
            </a:extLst>
          </p:cNvPr>
          <p:cNvCxnSpPr/>
          <p:nvPr/>
        </p:nvCxnSpPr>
        <p:spPr>
          <a:xfrm>
            <a:off x="4216490" y="505157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AB9C2562-ED6F-4DF2-8800-B343EAB92CBA}"/>
              </a:ext>
            </a:extLst>
          </p:cNvPr>
          <p:cNvSpPr txBox="1"/>
          <p:nvPr/>
        </p:nvSpPr>
        <p:spPr>
          <a:xfrm>
            <a:off x="4147866" y="4867015"/>
            <a:ext cx="324128" cy="369332"/>
          </a:xfrm>
          <a:prstGeom prst="rect">
            <a:avLst/>
          </a:prstGeom>
          <a:noFill/>
          <a:ln>
            <a:noFill/>
          </a:ln>
        </p:spPr>
        <p:txBody>
          <a:bodyPr wrap="none" rtlCol="0">
            <a:spAutoFit/>
          </a:bodyPr>
          <a:lstStyle/>
          <a:p>
            <a:r>
              <a:rPr lang="en-US" b="1" dirty="0">
                <a:solidFill>
                  <a:srgbClr val="FF0000"/>
                </a:solidFill>
              </a:rPr>
              <a:t>B</a:t>
            </a:r>
          </a:p>
        </p:txBody>
      </p:sp>
      <p:cxnSp>
        <p:nvCxnSpPr>
          <p:cNvPr id="131" name="Straight Connector 130">
            <a:extLst>
              <a:ext uri="{FF2B5EF4-FFF2-40B4-BE49-F238E27FC236}">
                <a16:creationId xmlns:a16="http://schemas.microsoft.com/office/drawing/2014/main" id="{12BB2115-EB70-4F98-8D6B-44A6C6B362BD}"/>
              </a:ext>
            </a:extLst>
          </p:cNvPr>
          <p:cNvCxnSpPr/>
          <p:nvPr/>
        </p:nvCxnSpPr>
        <p:spPr>
          <a:xfrm>
            <a:off x="4124046" y="577602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C2891B4-DE8B-4230-B089-32A77081BE5F}"/>
              </a:ext>
            </a:extLst>
          </p:cNvPr>
          <p:cNvCxnSpPr/>
          <p:nvPr/>
        </p:nvCxnSpPr>
        <p:spPr>
          <a:xfrm>
            <a:off x="4208101" y="568074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2E4B20A2-5B7C-4721-ABE5-7615BD7403DA}"/>
              </a:ext>
            </a:extLst>
          </p:cNvPr>
          <p:cNvSpPr txBox="1"/>
          <p:nvPr/>
        </p:nvSpPr>
        <p:spPr>
          <a:xfrm>
            <a:off x="4164644" y="5680748"/>
            <a:ext cx="306494" cy="369332"/>
          </a:xfrm>
          <a:prstGeom prst="rect">
            <a:avLst/>
          </a:prstGeom>
          <a:noFill/>
          <a:ln>
            <a:noFill/>
          </a:ln>
        </p:spPr>
        <p:txBody>
          <a:bodyPr wrap="none" rtlCol="0">
            <a:spAutoFit/>
          </a:bodyPr>
          <a:lstStyle/>
          <a:p>
            <a:r>
              <a:rPr lang="en-US" b="1" dirty="0">
                <a:solidFill>
                  <a:srgbClr val="FF0000"/>
                </a:solidFill>
              </a:rPr>
              <a:t>C</a:t>
            </a:r>
          </a:p>
        </p:txBody>
      </p:sp>
      <p:cxnSp>
        <p:nvCxnSpPr>
          <p:cNvPr id="134" name="Straight Connector 133">
            <a:extLst>
              <a:ext uri="{FF2B5EF4-FFF2-40B4-BE49-F238E27FC236}">
                <a16:creationId xmlns:a16="http://schemas.microsoft.com/office/drawing/2014/main" id="{CBFA6580-157E-49AC-9E4E-30B82B4A727B}"/>
              </a:ext>
            </a:extLst>
          </p:cNvPr>
          <p:cNvCxnSpPr/>
          <p:nvPr/>
        </p:nvCxnSpPr>
        <p:spPr>
          <a:xfrm>
            <a:off x="4830120" y="49972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3A4EAD1-692A-43AD-ABBB-D1F055888A06}"/>
              </a:ext>
            </a:extLst>
          </p:cNvPr>
          <p:cNvCxnSpPr/>
          <p:nvPr/>
        </p:nvCxnSpPr>
        <p:spPr>
          <a:xfrm>
            <a:off x="4914175" y="49019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B217360-6AAF-499D-A5C2-94592D40165E}"/>
              </a:ext>
            </a:extLst>
          </p:cNvPr>
          <p:cNvSpPr txBox="1"/>
          <p:nvPr/>
        </p:nvSpPr>
        <p:spPr>
          <a:xfrm>
            <a:off x="4870718" y="4901969"/>
            <a:ext cx="330540" cy="369332"/>
          </a:xfrm>
          <a:prstGeom prst="rect">
            <a:avLst/>
          </a:prstGeom>
          <a:noFill/>
          <a:ln>
            <a:noFill/>
          </a:ln>
        </p:spPr>
        <p:txBody>
          <a:bodyPr wrap="none" rtlCol="0">
            <a:spAutoFit/>
          </a:bodyPr>
          <a:lstStyle/>
          <a:p>
            <a:r>
              <a:rPr lang="en-US" b="1" dirty="0">
                <a:solidFill>
                  <a:srgbClr val="FF0000"/>
                </a:solidFill>
              </a:rPr>
              <a:t>D</a:t>
            </a:r>
          </a:p>
        </p:txBody>
      </p:sp>
      <p:cxnSp>
        <p:nvCxnSpPr>
          <p:cNvPr id="137" name="Straight Connector 136">
            <a:extLst>
              <a:ext uri="{FF2B5EF4-FFF2-40B4-BE49-F238E27FC236}">
                <a16:creationId xmlns:a16="http://schemas.microsoft.com/office/drawing/2014/main" id="{9CDA9D8A-2793-4C92-8EAC-822DB3DFF89F}"/>
              </a:ext>
            </a:extLst>
          </p:cNvPr>
          <p:cNvCxnSpPr/>
          <p:nvPr/>
        </p:nvCxnSpPr>
        <p:spPr>
          <a:xfrm>
            <a:off x="7735961" y="568714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BCF09AD-500F-437A-91F3-22CC79E9B4C0}"/>
              </a:ext>
            </a:extLst>
          </p:cNvPr>
          <p:cNvCxnSpPr/>
          <p:nvPr/>
        </p:nvCxnSpPr>
        <p:spPr>
          <a:xfrm>
            <a:off x="7820016" y="559186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2D0044F-D418-4344-A3D1-53218F62E3F8}"/>
              </a:ext>
            </a:extLst>
          </p:cNvPr>
          <p:cNvCxnSpPr/>
          <p:nvPr/>
        </p:nvCxnSpPr>
        <p:spPr>
          <a:xfrm>
            <a:off x="6680345" y="447213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DB7836-2830-4C04-89B7-5B75131CCF5A}"/>
              </a:ext>
            </a:extLst>
          </p:cNvPr>
          <p:cNvCxnSpPr/>
          <p:nvPr/>
        </p:nvCxnSpPr>
        <p:spPr>
          <a:xfrm>
            <a:off x="6764400" y="437685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351BEC1-BA51-49D8-A81D-6C43FB91FC77}"/>
              </a:ext>
            </a:extLst>
          </p:cNvPr>
          <p:cNvCxnSpPr/>
          <p:nvPr/>
        </p:nvCxnSpPr>
        <p:spPr>
          <a:xfrm>
            <a:off x="7411586" y="483426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DEC33B1-C927-44C1-A875-653BC35FA959}"/>
              </a:ext>
            </a:extLst>
          </p:cNvPr>
          <p:cNvCxnSpPr/>
          <p:nvPr/>
        </p:nvCxnSpPr>
        <p:spPr>
          <a:xfrm>
            <a:off x="7495641" y="473898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2A883AC-1D08-412E-BA4E-B17B3E22F9A6}"/>
              </a:ext>
            </a:extLst>
          </p:cNvPr>
          <p:cNvCxnSpPr/>
          <p:nvPr/>
        </p:nvCxnSpPr>
        <p:spPr>
          <a:xfrm>
            <a:off x="5005341" y="482727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616D1FC-E5A6-4BCF-9DF7-965300DC2442}"/>
              </a:ext>
            </a:extLst>
          </p:cNvPr>
          <p:cNvCxnSpPr/>
          <p:nvPr/>
        </p:nvCxnSpPr>
        <p:spPr>
          <a:xfrm>
            <a:off x="5089396" y="473199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01BBC5A-77D0-44B9-82BB-DEC4BF89DF1A}"/>
              </a:ext>
            </a:extLst>
          </p:cNvPr>
          <p:cNvCxnSpPr/>
          <p:nvPr/>
        </p:nvCxnSpPr>
        <p:spPr>
          <a:xfrm>
            <a:off x="5317132" y="446794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660071F-4F3C-4370-ACD4-47FB2C4B5242}"/>
              </a:ext>
            </a:extLst>
          </p:cNvPr>
          <p:cNvCxnSpPr/>
          <p:nvPr/>
        </p:nvCxnSpPr>
        <p:spPr>
          <a:xfrm>
            <a:off x="5401187" y="437266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6898AC5-11AE-4A0A-8D24-AA94B033407C}"/>
              </a:ext>
            </a:extLst>
          </p:cNvPr>
          <p:cNvCxnSpPr/>
          <p:nvPr/>
        </p:nvCxnSpPr>
        <p:spPr>
          <a:xfrm>
            <a:off x="4135681" y="5677357"/>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6112AD2-AD49-4F28-AAC0-2B6BFB675BCA}"/>
              </a:ext>
            </a:extLst>
          </p:cNvPr>
          <p:cNvCxnSpPr/>
          <p:nvPr/>
        </p:nvCxnSpPr>
        <p:spPr>
          <a:xfrm>
            <a:off x="4219736" y="5582078"/>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D1FF75-4299-409D-893A-49825415729C}"/>
              </a:ext>
            </a:extLst>
          </p:cNvPr>
          <p:cNvCxnSpPr/>
          <p:nvPr/>
        </p:nvCxnSpPr>
        <p:spPr>
          <a:xfrm>
            <a:off x="3633739" y="6165317"/>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71BDB91-9713-442F-9607-2C6BB27C765E}"/>
              </a:ext>
            </a:extLst>
          </p:cNvPr>
          <p:cNvCxnSpPr/>
          <p:nvPr/>
        </p:nvCxnSpPr>
        <p:spPr>
          <a:xfrm>
            <a:off x="3717794" y="6070038"/>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63F2EB8-B13C-4D91-940F-5452B02B54D2}"/>
              </a:ext>
            </a:extLst>
          </p:cNvPr>
          <p:cNvCxnSpPr>
            <a:cxnSpLocks/>
          </p:cNvCxnSpPr>
          <p:nvPr/>
        </p:nvCxnSpPr>
        <p:spPr>
          <a:xfrm>
            <a:off x="3920421" y="4492455"/>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03F1512-E13C-4646-8D74-6C91F0F31A30}"/>
              </a:ext>
            </a:extLst>
          </p:cNvPr>
          <p:cNvCxnSpPr>
            <a:cxnSpLocks/>
          </p:cNvCxnSpPr>
          <p:nvPr/>
        </p:nvCxnSpPr>
        <p:spPr>
          <a:xfrm>
            <a:off x="4548198" y="4499446"/>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3934494-03F8-4BFA-8EE2-7C0BD657A40B}"/>
              </a:ext>
            </a:extLst>
          </p:cNvPr>
          <p:cNvCxnSpPr/>
          <p:nvPr/>
        </p:nvCxnSpPr>
        <p:spPr>
          <a:xfrm flipH="1" flipV="1">
            <a:off x="847254" y="2410437"/>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BB94671-7368-4560-B458-B96410E7B4B6}"/>
              </a:ext>
            </a:extLst>
          </p:cNvPr>
          <p:cNvCxnSpPr/>
          <p:nvPr/>
        </p:nvCxnSpPr>
        <p:spPr>
          <a:xfrm flipH="1" flipV="1">
            <a:off x="1083544" y="215177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A581EA5-6708-4ED5-8377-11CA23228E17}"/>
              </a:ext>
            </a:extLst>
          </p:cNvPr>
          <p:cNvCxnSpPr/>
          <p:nvPr/>
        </p:nvCxnSpPr>
        <p:spPr>
          <a:xfrm flipH="1" flipV="1">
            <a:off x="1579893" y="165822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515C7F3-1BD5-4495-98B3-1C9EFCB4827B}"/>
              </a:ext>
            </a:extLst>
          </p:cNvPr>
          <p:cNvSpPr txBox="1"/>
          <p:nvPr/>
        </p:nvSpPr>
        <p:spPr>
          <a:xfrm>
            <a:off x="1213588" y="1457647"/>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a</a:t>
            </a:r>
            <a:r>
              <a:rPr lang="en-US" baseline="-25000" dirty="0">
                <a:solidFill>
                  <a:srgbClr val="FF0000"/>
                </a:solidFill>
              </a:rPr>
              <a:t>1</a:t>
            </a:r>
            <a:endParaRPr lang="en-US" dirty="0">
              <a:solidFill>
                <a:srgbClr val="FF0000"/>
              </a:solidFill>
            </a:endParaRPr>
          </a:p>
        </p:txBody>
      </p:sp>
      <p:sp>
        <p:nvSpPr>
          <p:cNvPr id="130" name="TextBox 129">
            <a:extLst>
              <a:ext uri="{FF2B5EF4-FFF2-40B4-BE49-F238E27FC236}">
                <a16:creationId xmlns:a16="http://schemas.microsoft.com/office/drawing/2014/main" id="{94475F92-54DA-428A-9912-D1885A30945A}"/>
              </a:ext>
            </a:extLst>
          </p:cNvPr>
          <p:cNvSpPr txBox="1"/>
          <p:nvPr/>
        </p:nvSpPr>
        <p:spPr>
          <a:xfrm>
            <a:off x="971705" y="2071442"/>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1</a:t>
            </a:r>
            <a:endParaRPr lang="en-US" dirty="0">
              <a:solidFill>
                <a:srgbClr val="FF0000"/>
              </a:solidFill>
            </a:endParaRPr>
          </a:p>
        </p:txBody>
      </p:sp>
      <p:sp>
        <p:nvSpPr>
          <p:cNvPr id="155" name="TextBox 154">
            <a:extLst>
              <a:ext uri="{FF2B5EF4-FFF2-40B4-BE49-F238E27FC236}">
                <a16:creationId xmlns:a16="http://schemas.microsoft.com/office/drawing/2014/main" id="{24B8E2CA-7270-4549-9FCB-F37ACDDD0192}"/>
              </a:ext>
            </a:extLst>
          </p:cNvPr>
          <p:cNvSpPr txBox="1"/>
          <p:nvPr/>
        </p:nvSpPr>
        <p:spPr>
          <a:xfrm>
            <a:off x="562042" y="2114785"/>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aseline="-25000" dirty="0">
                <a:solidFill>
                  <a:srgbClr val="FF0000"/>
                </a:solidFill>
              </a:rPr>
              <a:t>1</a:t>
            </a:r>
            <a:endParaRPr lang="en-US" dirty="0">
              <a:solidFill>
                <a:srgbClr val="FF0000"/>
              </a:solidFill>
            </a:endParaRPr>
          </a:p>
        </p:txBody>
      </p:sp>
      <p:sp>
        <p:nvSpPr>
          <p:cNvPr id="156" name="TextBox 155">
            <a:extLst>
              <a:ext uri="{FF2B5EF4-FFF2-40B4-BE49-F238E27FC236}">
                <a16:creationId xmlns:a16="http://schemas.microsoft.com/office/drawing/2014/main" id="{72E180DE-B6EC-4312-BA5A-2E2536CEBFF1}"/>
              </a:ext>
            </a:extLst>
          </p:cNvPr>
          <p:cNvSpPr txBox="1"/>
          <p:nvPr/>
        </p:nvSpPr>
        <p:spPr>
          <a:xfrm>
            <a:off x="1365988" y="1358377"/>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d</a:t>
            </a:r>
            <a:r>
              <a:rPr lang="en-US" baseline="-25000" dirty="0">
                <a:solidFill>
                  <a:srgbClr val="FF0000"/>
                </a:solidFill>
              </a:rPr>
              <a:t>1</a:t>
            </a:r>
            <a:endParaRPr lang="en-US" dirty="0">
              <a:solidFill>
                <a:srgbClr val="FF0000"/>
              </a:solidFill>
            </a:endParaRPr>
          </a:p>
        </p:txBody>
      </p:sp>
      <p:cxnSp>
        <p:nvCxnSpPr>
          <p:cNvPr id="157" name="Straight Connector 156">
            <a:extLst>
              <a:ext uri="{FF2B5EF4-FFF2-40B4-BE49-F238E27FC236}">
                <a16:creationId xmlns:a16="http://schemas.microsoft.com/office/drawing/2014/main" id="{DEB1B3D6-5743-485B-B20A-940F7765A2BA}"/>
              </a:ext>
            </a:extLst>
          </p:cNvPr>
          <p:cNvCxnSpPr/>
          <p:nvPr/>
        </p:nvCxnSpPr>
        <p:spPr>
          <a:xfrm>
            <a:off x="340894" y="384060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54A2C51-4914-4622-979D-AD0B987E2DA0}"/>
              </a:ext>
            </a:extLst>
          </p:cNvPr>
          <p:cNvCxnSpPr/>
          <p:nvPr/>
        </p:nvCxnSpPr>
        <p:spPr>
          <a:xfrm>
            <a:off x="424949" y="374532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8CF025AC-1773-41FB-BD6A-0D58BE58612B}"/>
              </a:ext>
            </a:extLst>
          </p:cNvPr>
          <p:cNvSpPr txBox="1"/>
          <p:nvPr/>
        </p:nvSpPr>
        <p:spPr>
          <a:xfrm>
            <a:off x="373769" y="3770936"/>
            <a:ext cx="306494" cy="369332"/>
          </a:xfrm>
          <a:prstGeom prst="rect">
            <a:avLst/>
          </a:prstGeom>
          <a:noFill/>
          <a:ln>
            <a:noFill/>
          </a:ln>
        </p:spPr>
        <p:txBody>
          <a:bodyPr wrap="none" rtlCol="0">
            <a:spAutoFit/>
          </a:bodyPr>
          <a:lstStyle/>
          <a:p>
            <a:r>
              <a:rPr lang="en-US" b="1" dirty="0">
                <a:solidFill>
                  <a:srgbClr val="00B050"/>
                </a:solidFill>
              </a:rPr>
              <a:t>C</a:t>
            </a:r>
          </a:p>
        </p:txBody>
      </p:sp>
      <p:sp>
        <p:nvSpPr>
          <p:cNvPr id="164" name="TextBox 163">
            <a:extLst>
              <a:ext uri="{FF2B5EF4-FFF2-40B4-BE49-F238E27FC236}">
                <a16:creationId xmlns:a16="http://schemas.microsoft.com/office/drawing/2014/main" id="{BA46D840-B6F3-4AEE-9E3E-3612A5775396}"/>
              </a:ext>
            </a:extLst>
          </p:cNvPr>
          <p:cNvSpPr txBox="1"/>
          <p:nvPr/>
        </p:nvSpPr>
        <p:spPr>
          <a:xfrm>
            <a:off x="6129912" y="6096807"/>
            <a:ext cx="306494" cy="369332"/>
          </a:xfrm>
          <a:prstGeom prst="rect">
            <a:avLst/>
          </a:prstGeom>
          <a:noFill/>
          <a:ln>
            <a:noFill/>
          </a:ln>
        </p:spPr>
        <p:txBody>
          <a:bodyPr wrap="none" rtlCol="0">
            <a:spAutoFit/>
          </a:bodyPr>
          <a:lstStyle/>
          <a:p>
            <a:r>
              <a:rPr lang="en-US" b="1" dirty="0">
                <a:solidFill>
                  <a:srgbClr val="0070C0"/>
                </a:solidFill>
              </a:rPr>
              <a:t>C</a:t>
            </a:r>
          </a:p>
        </p:txBody>
      </p:sp>
      <p:sp>
        <p:nvSpPr>
          <p:cNvPr id="165" name="TextBox 164">
            <a:extLst>
              <a:ext uri="{FF2B5EF4-FFF2-40B4-BE49-F238E27FC236}">
                <a16:creationId xmlns:a16="http://schemas.microsoft.com/office/drawing/2014/main" id="{BB05CF8D-77B0-49DB-BC37-52F2CCA5DD1A}"/>
              </a:ext>
            </a:extLst>
          </p:cNvPr>
          <p:cNvSpPr txBox="1"/>
          <p:nvPr/>
        </p:nvSpPr>
        <p:spPr>
          <a:xfrm>
            <a:off x="6716607" y="4394957"/>
            <a:ext cx="324128" cy="369332"/>
          </a:xfrm>
          <a:prstGeom prst="rect">
            <a:avLst/>
          </a:prstGeom>
          <a:noFill/>
          <a:ln>
            <a:noFill/>
          </a:ln>
        </p:spPr>
        <p:txBody>
          <a:bodyPr wrap="none" rtlCol="0">
            <a:spAutoFit/>
          </a:bodyPr>
          <a:lstStyle/>
          <a:p>
            <a:r>
              <a:rPr lang="en-US" b="1" dirty="0">
                <a:solidFill>
                  <a:srgbClr val="0070C0"/>
                </a:solidFill>
              </a:rPr>
              <a:t>A</a:t>
            </a:r>
          </a:p>
        </p:txBody>
      </p:sp>
      <p:sp>
        <p:nvSpPr>
          <p:cNvPr id="167" name="TextBox 166">
            <a:extLst>
              <a:ext uri="{FF2B5EF4-FFF2-40B4-BE49-F238E27FC236}">
                <a16:creationId xmlns:a16="http://schemas.microsoft.com/office/drawing/2014/main" id="{9147BE6C-F778-408C-A554-9BEBF6F31C68}"/>
              </a:ext>
            </a:extLst>
          </p:cNvPr>
          <p:cNvSpPr txBox="1"/>
          <p:nvPr/>
        </p:nvSpPr>
        <p:spPr>
          <a:xfrm>
            <a:off x="7278366" y="4757372"/>
            <a:ext cx="314510" cy="369332"/>
          </a:xfrm>
          <a:prstGeom prst="rect">
            <a:avLst/>
          </a:prstGeom>
          <a:noFill/>
          <a:ln>
            <a:noFill/>
          </a:ln>
        </p:spPr>
        <p:txBody>
          <a:bodyPr wrap="none" rtlCol="0">
            <a:spAutoFit/>
          </a:bodyPr>
          <a:lstStyle/>
          <a:p>
            <a:r>
              <a:rPr lang="en-US" b="1" dirty="0">
                <a:solidFill>
                  <a:srgbClr val="0070C0"/>
                </a:solidFill>
              </a:rPr>
              <a:t>B</a:t>
            </a:r>
          </a:p>
        </p:txBody>
      </p:sp>
      <p:sp>
        <p:nvSpPr>
          <p:cNvPr id="170" name="TextBox 169">
            <a:extLst>
              <a:ext uri="{FF2B5EF4-FFF2-40B4-BE49-F238E27FC236}">
                <a16:creationId xmlns:a16="http://schemas.microsoft.com/office/drawing/2014/main" id="{2EE2AAD2-9E64-4DBD-B1B3-C5F5543F3C0A}"/>
              </a:ext>
            </a:extLst>
          </p:cNvPr>
          <p:cNvSpPr txBox="1"/>
          <p:nvPr/>
        </p:nvSpPr>
        <p:spPr>
          <a:xfrm>
            <a:off x="7549742" y="5378074"/>
            <a:ext cx="330540" cy="369332"/>
          </a:xfrm>
          <a:prstGeom prst="rect">
            <a:avLst/>
          </a:prstGeom>
          <a:noFill/>
          <a:ln>
            <a:noFill/>
          </a:ln>
        </p:spPr>
        <p:txBody>
          <a:bodyPr wrap="none" rtlCol="0">
            <a:spAutoFit/>
          </a:bodyPr>
          <a:lstStyle/>
          <a:p>
            <a:r>
              <a:rPr lang="en-US" b="1" dirty="0">
                <a:solidFill>
                  <a:srgbClr val="0070C0"/>
                </a:solidFill>
              </a:rPr>
              <a:t>D</a:t>
            </a:r>
          </a:p>
        </p:txBody>
      </p:sp>
      <p:sp>
        <p:nvSpPr>
          <p:cNvPr id="171" name="TextBox 170">
            <a:extLst>
              <a:ext uri="{FF2B5EF4-FFF2-40B4-BE49-F238E27FC236}">
                <a16:creationId xmlns:a16="http://schemas.microsoft.com/office/drawing/2014/main" id="{D78F262A-1BB3-4D28-9339-A7307AAD2766}"/>
              </a:ext>
            </a:extLst>
          </p:cNvPr>
          <p:cNvSpPr txBox="1"/>
          <p:nvPr/>
        </p:nvSpPr>
        <p:spPr>
          <a:xfrm>
            <a:off x="3663314" y="6095962"/>
            <a:ext cx="306494" cy="369332"/>
          </a:xfrm>
          <a:prstGeom prst="rect">
            <a:avLst/>
          </a:prstGeom>
          <a:noFill/>
          <a:ln>
            <a:noFill/>
          </a:ln>
        </p:spPr>
        <p:txBody>
          <a:bodyPr wrap="none" rtlCol="0">
            <a:spAutoFit/>
          </a:bodyPr>
          <a:lstStyle/>
          <a:p>
            <a:r>
              <a:rPr lang="en-US" b="1" dirty="0">
                <a:solidFill>
                  <a:srgbClr val="0070C0"/>
                </a:solidFill>
              </a:rPr>
              <a:t>C</a:t>
            </a:r>
          </a:p>
        </p:txBody>
      </p:sp>
      <p:sp>
        <p:nvSpPr>
          <p:cNvPr id="173" name="TextBox 172">
            <a:extLst>
              <a:ext uri="{FF2B5EF4-FFF2-40B4-BE49-F238E27FC236}">
                <a16:creationId xmlns:a16="http://schemas.microsoft.com/office/drawing/2014/main" id="{328B9FC2-DB90-4DD1-BD84-09D1AE01F54A}"/>
              </a:ext>
            </a:extLst>
          </p:cNvPr>
          <p:cNvSpPr txBox="1"/>
          <p:nvPr/>
        </p:nvSpPr>
        <p:spPr>
          <a:xfrm>
            <a:off x="4226775" y="5484963"/>
            <a:ext cx="330540" cy="369332"/>
          </a:xfrm>
          <a:prstGeom prst="rect">
            <a:avLst/>
          </a:prstGeom>
          <a:noFill/>
          <a:ln>
            <a:noFill/>
          </a:ln>
        </p:spPr>
        <p:txBody>
          <a:bodyPr wrap="none" rtlCol="0">
            <a:spAutoFit/>
          </a:bodyPr>
          <a:lstStyle/>
          <a:p>
            <a:r>
              <a:rPr lang="en-US" b="1" dirty="0">
                <a:solidFill>
                  <a:srgbClr val="0070C0"/>
                </a:solidFill>
              </a:rPr>
              <a:t>D</a:t>
            </a:r>
          </a:p>
        </p:txBody>
      </p:sp>
      <p:sp>
        <p:nvSpPr>
          <p:cNvPr id="174" name="TextBox 173">
            <a:extLst>
              <a:ext uri="{FF2B5EF4-FFF2-40B4-BE49-F238E27FC236}">
                <a16:creationId xmlns:a16="http://schemas.microsoft.com/office/drawing/2014/main" id="{1D78CFDA-92E9-402B-923A-8E030B371C88}"/>
              </a:ext>
            </a:extLst>
          </p:cNvPr>
          <p:cNvSpPr txBox="1"/>
          <p:nvPr/>
        </p:nvSpPr>
        <p:spPr>
          <a:xfrm>
            <a:off x="5067073" y="4639072"/>
            <a:ext cx="314510" cy="369332"/>
          </a:xfrm>
          <a:prstGeom prst="rect">
            <a:avLst/>
          </a:prstGeom>
          <a:noFill/>
          <a:ln>
            <a:noFill/>
          </a:ln>
        </p:spPr>
        <p:txBody>
          <a:bodyPr wrap="none" rtlCol="0">
            <a:spAutoFit/>
          </a:bodyPr>
          <a:lstStyle/>
          <a:p>
            <a:r>
              <a:rPr lang="en-US" b="1" dirty="0">
                <a:solidFill>
                  <a:srgbClr val="0070C0"/>
                </a:solidFill>
              </a:rPr>
              <a:t>B</a:t>
            </a:r>
          </a:p>
        </p:txBody>
      </p:sp>
      <p:sp>
        <p:nvSpPr>
          <p:cNvPr id="175" name="TextBox 174">
            <a:extLst>
              <a:ext uri="{FF2B5EF4-FFF2-40B4-BE49-F238E27FC236}">
                <a16:creationId xmlns:a16="http://schemas.microsoft.com/office/drawing/2014/main" id="{A2E27CDF-9295-40CC-831E-7286DDAD9A41}"/>
              </a:ext>
            </a:extLst>
          </p:cNvPr>
          <p:cNvSpPr txBox="1"/>
          <p:nvPr/>
        </p:nvSpPr>
        <p:spPr>
          <a:xfrm>
            <a:off x="5185917" y="4372022"/>
            <a:ext cx="324128" cy="369332"/>
          </a:xfrm>
          <a:prstGeom prst="rect">
            <a:avLst/>
          </a:prstGeom>
          <a:noFill/>
          <a:ln>
            <a:noFill/>
          </a:ln>
        </p:spPr>
        <p:txBody>
          <a:bodyPr wrap="none" rtlCol="0">
            <a:spAutoFit/>
          </a:bodyPr>
          <a:lstStyle/>
          <a:p>
            <a:r>
              <a:rPr lang="en-US" b="1" dirty="0">
                <a:solidFill>
                  <a:srgbClr val="0070C0"/>
                </a:solidFill>
              </a:rPr>
              <a:t>A</a:t>
            </a:r>
          </a:p>
        </p:txBody>
      </p:sp>
      <p:cxnSp>
        <p:nvCxnSpPr>
          <p:cNvPr id="176" name="Straight Connector 175">
            <a:extLst>
              <a:ext uri="{FF2B5EF4-FFF2-40B4-BE49-F238E27FC236}">
                <a16:creationId xmlns:a16="http://schemas.microsoft.com/office/drawing/2014/main" id="{39E7CA94-4270-4978-9B4C-139CFDE59CBD}"/>
              </a:ext>
            </a:extLst>
          </p:cNvPr>
          <p:cNvCxnSpPr/>
          <p:nvPr/>
        </p:nvCxnSpPr>
        <p:spPr>
          <a:xfrm>
            <a:off x="1407695" y="174475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8377EA5-7D87-49A2-955D-A07468508E9A}"/>
              </a:ext>
            </a:extLst>
          </p:cNvPr>
          <p:cNvCxnSpPr/>
          <p:nvPr/>
        </p:nvCxnSpPr>
        <p:spPr>
          <a:xfrm>
            <a:off x="1491750" y="164947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1787311B-894F-4192-A1FC-45889EFD1C11}"/>
              </a:ext>
            </a:extLst>
          </p:cNvPr>
          <p:cNvSpPr txBox="1"/>
          <p:nvPr/>
        </p:nvSpPr>
        <p:spPr>
          <a:xfrm>
            <a:off x="1356680" y="1742196"/>
            <a:ext cx="324128" cy="369332"/>
          </a:xfrm>
          <a:prstGeom prst="rect">
            <a:avLst/>
          </a:prstGeom>
          <a:noFill/>
          <a:ln>
            <a:noFill/>
          </a:ln>
        </p:spPr>
        <p:txBody>
          <a:bodyPr wrap="none" rtlCol="0">
            <a:spAutoFit/>
          </a:bodyPr>
          <a:lstStyle/>
          <a:p>
            <a:r>
              <a:rPr lang="en-US" b="1" dirty="0">
                <a:solidFill>
                  <a:srgbClr val="00B050"/>
                </a:solidFill>
              </a:rPr>
              <a:t>A</a:t>
            </a:r>
          </a:p>
        </p:txBody>
      </p:sp>
      <p:cxnSp>
        <p:nvCxnSpPr>
          <p:cNvPr id="180" name="Straight Connector 179">
            <a:extLst>
              <a:ext uri="{FF2B5EF4-FFF2-40B4-BE49-F238E27FC236}">
                <a16:creationId xmlns:a16="http://schemas.microsoft.com/office/drawing/2014/main" id="{EF51A8D6-F0F5-4AD6-8580-BD21D60461BC}"/>
              </a:ext>
            </a:extLst>
          </p:cNvPr>
          <p:cNvCxnSpPr/>
          <p:nvPr/>
        </p:nvCxnSpPr>
        <p:spPr>
          <a:xfrm flipH="1" flipV="1">
            <a:off x="891330" y="2337033"/>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F06C7C-EAE1-4DAA-82B3-BBA10A55B24B}"/>
              </a:ext>
            </a:extLst>
          </p:cNvPr>
          <p:cNvCxnSpPr/>
          <p:nvPr/>
        </p:nvCxnSpPr>
        <p:spPr>
          <a:xfrm flipH="1" flipV="1">
            <a:off x="1740017" y="1465975"/>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71BFB06-ABF7-4183-96A9-33D598F1D86F}"/>
              </a:ext>
            </a:extLst>
          </p:cNvPr>
          <p:cNvCxnSpPr/>
          <p:nvPr/>
        </p:nvCxnSpPr>
        <p:spPr>
          <a:xfrm>
            <a:off x="354950" y="233703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1E25EE9-56E5-453A-A15A-24F94C127507}"/>
              </a:ext>
            </a:extLst>
          </p:cNvPr>
          <p:cNvCxnSpPr/>
          <p:nvPr/>
        </p:nvCxnSpPr>
        <p:spPr>
          <a:xfrm flipH="1">
            <a:off x="719355" y="147296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41051D61-2A90-4691-B6DB-70820E40E06C}"/>
              </a:ext>
            </a:extLst>
          </p:cNvPr>
          <p:cNvSpPr txBox="1"/>
          <p:nvPr/>
        </p:nvSpPr>
        <p:spPr>
          <a:xfrm>
            <a:off x="3498225" y="2393020"/>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c</a:t>
            </a:r>
            <a:r>
              <a:rPr lang="en-US" baseline="-25000" dirty="0">
                <a:solidFill>
                  <a:srgbClr val="0070C0"/>
                </a:solidFill>
              </a:rPr>
              <a:t>2</a:t>
            </a:r>
            <a:endParaRPr lang="en-US" dirty="0">
              <a:solidFill>
                <a:srgbClr val="0070C0"/>
              </a:solidFill>
            </a:endParaRPr>
          </a:p>
        </p:txBody>
      </p:sp>
      <p:sp>
        <p:nvSpPr>
          <p:cNvPr id="185" name="TextBox 184">
            <a:extLst>
              <a:ext uri="{FF2B5EF4-FFF2-40B4-BE49-F238E27FC236}">
                <a16:creationId xmlns:a16="http://schemas.microsoft.com/office/drawing/2014/main" id="{3CD34A84-2761-4934-AD15-A6A1DACA46EE}"/>
              </a:ext>
            </a:extLst>
          </p:cNvPr>
          <p:cNvSpPr txBox="1"/>
          <p:nvPr/>
        </p:nvSpPr>
        <p:spPr>
          <a:xfrm>
            <a:off x="2298598" y="116822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b</a:t>
            </a:r>
            <a:r>
              <a:rPr lang="en-US" baseline="-25000" dirty="0">
                <a:solidFill>
                  <a:srgbClr val="0070C0"/>
                </a:solidFill>
              </a:rPr>
              <a:t>2</a:t>
            </a:r>
            <a:endParaRPr lang="en-US" dirty="0">
              <a:solidFill>
                <a:srgbClr val="0070C0"/>
              </a:solidFill>
            </a:endParaRPr>
          </a:p>
        </p:txBody>
      </p:sp>
      <p:sp>
        <p:nvSpPr>
          <p:cNvPr id="186" name="TextBox 185">
            <a:extLst>
              <a:ext uri="{FF2B5EF4-FFF2-40B4-BE49-F238E27FC236}">
                <a16:creationId xmlns:a16="http://schemas.microsoft.com/office/drawing/2014/main" id="{C3527C2D-7568-40EB-AF66-0A996854909E}"/>
              </a:ext>
            </a:extLst>
          </p:cNvPr>
          <p:cNvSpPr txBox="1"/>
          <p:nvPr/>
        </p:nvSpPr>
        <p:spPr>
          <a:xfrm>
            <a:off x="3164063" y="2033691"/>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d</a:t>
            </a:r>
            <a:r>
              <a:rPr lang="en-US" baseline="-25000" dirty="0">
                <a:solidFill>
                  <a:srgbClr val="0070C0"/>
                </a:solidFill>
              </a:rPr>
              <a:t>2</a:t>
            </a:r>
            <a:endParaRPr lang="en-US" dirty="0">
              <a:solidFill>
                <a:srgbClr val="0070C0"/>
              </a:solidFill>
            </a:endParaRPr>
          </a:p>
        </p:txBody>
      </p:sp>
      <p:cxnSp>
        <p:nvCxnSpPr>
          <p:cNvPr id="187" name="Straight Connector 186">
            <a:extLst>
              <a:ext uri="{FF2B5EF4-FFF2-40B4-BE49-F238E27FC236}">
                <a16:creationId xmlns:a16="http://schemas.microsoft.com/office/drawing/2014/main" id="{D4261B44-B1CC-43F7-90EC-DD225DE06A3D}"/>
              </a:ext>
            </a:extLst>
          </p:cNvPr>
          <p:cNvCxnSpPr/>
          <p:nvPr/>
        </p:nvCxnSpPr>
        <p:spPr>
          <a:xfrm>
            <a:off x="1307027" y="248298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50E8A43-D2C5-4179-B279-22A2CEA51C09}"/>
              </a:ext>
            </a:extLst>
          </p:cNvPr>
          <p:cNvCxnSpPr/>
          <p:nvPr/>
        </p:nvCxnSpPr>
        <p:spPr>
          <a:xfrm>
            <a:off x="1391082" y="238770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74F4D6C1-879C-4DC9-9C98-52A59C7C8987}"/>
              </a:ext>
            </a:extLst>
          </p:cNvPr>
          <p:cNvSpPr txBox="1"/>
          <p:nvPr/>
        </p:nvSpPr>
        <p:spPr>
          <a:xfrm>
            <a:off x="1339902" y="2413316"/>
            <a:ext cx="324128" cy="369332"/>
          </a:xfrm>
          <a:prstGeom prst="rect">
            <a:avLst/>
          </a:prstGeom>
          <a:noFill/>
          <a:ln>
            <a:noFill/>
          </a:ln>
        </p:spPr>
        <p:txBody>
          <a:bodyPr wrap="none" rtlCol="0">
            <a:spAutoFit/>
          </a:bodyPr>
          <a:lstStyle/>
          <a:p>
            <a:r>
              <a:rPr lang="en-US" b="1" dirty="0">
                <a:solidFill>
                  <a:srgbClr val="00B050"/>
                </a:solidFill>
              </a:rPr>
              <a:t>B</a:t>
            </a:r>
          </a:p>
        </p:txBody>
      </p:sp>
      <p:cxnSp>
        <p:nvCxnSpPr>
          <p:cNvPr id="190" name="Straight Connector 189">
            <a:extLst>
              <a:ext uri="{FF2B5EF4-FFF2-40B4-BE49-F238E27FC236}">
                <a16:creationId xmlns:a16="http://schemas.microsoft.com/office/drawing/2014/main" id="{A1A125DA-B086-46B5-8152-AB9B90A1621B}"/>
              </a:ext>
            </a:extLst>
          </p:cNvPr>
          <p:cNvCxnSpPr/>
          <p:nvPr/>
        </p:nvCxnSpPr>
        <p:spPr>
          <a:xfrm>
            <a:off x="2684221" y="2845107"/>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D8BEDA0-CF63-4360-A263-B287F79ED55B}"/>
              </a:ext>
            </a:extLst>
          </p:cNvPr>
          <p:cNvCxnSpPr/>
          <p:nvPr/>
        </p:nvCxnSpPr>
        <p:spPr>
          <a:xfrm>
            <a:off x="2768276" y="2749828"/>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0BCC4C9B-AF5A-42A7-AB65-39FEF83476B2}"/>
              </a:ext>
            </a:extLst>
          </p:cNvPr>
          <p:cNvSpPr txBox="1"/>
          <p:nvPr/>
        </p:nvSpPr>
        <p:spPr>
          <a:xfrm>
            <a:off x="2717096" y="2775441"/>
            <a:ext cx="330540" cy="369332"/>
          </a:xfrm>
          <a:prstGeom prst="rect">
            <a:avLst/>
          </a:prstGeom>
          <a:noFill/>
          <a:ln>
            <a:noFill/>
          </a:ln>
        </p:spPr>
        <p:txBody>
          <a:bodyPr wrap="none" rtlCol="0">
            <a:spAutoFit/>
          </a:bodyPr>
          <a:lstStyle/>
          <a:p>
            <a:r>
              <a:rPr lang="en-US" b="1" dirty="0">
                <a:solidFill>
                  <a:srgbClr val="00B050"/>
                </a:solidFill>
              </a:rPr>
              <a:t>D</a:t>
            </a:r>
          </a:p>
        </p:txBody>
      </p:sp>
      <p:cxnSp>
        <p:nvCxnSpPr>
          <p:cNvPr id="193" name="Straight Connector 192">
            <a:extLst>
              <a:ext uri="{FF2B5EF4-FFF2-40B4-BE49-F238E27FC236}">
                <a16:creationId xmlns:a16="http://schemas.microsoft.com/office/drawing/2014/main" id="{E6C5F1EC-783D-43F5-A688-2B05773921E3}"/>
              </a:ext>
            </a:extLst>
          </p:cNvPr>
          <p:cNvCxnSpPr/>
          <p:nvPr/>
        </p:nvCxnSpPr>
        <p:spPr>
          <a:xfrm>
            <a:off x="2405986" y="4051725"/>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B661FD1-94D9-4029-ADAA-CD27F0F106CF}"/>
              </a:ext>
            </a:extLst>
          </p:cNvPr>
          <p:cNvCxnSpPr/>
          <p:nvPr/>
        </p:nvCxnSpPr>
        <p:spPr>
          <a:xfrm>
            <a:off x="2490041" y="3956446"/>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301DF99B-656D-406D-95F4-97ED7B1064F1}"/>
              </a:ext>
            </a:extLst>
          </p:cNvPr>
          <p:cNvSpPr txBox="1"/>
          <p:nvPr/>
        </p:nvSpPr>
        <p:spPr>
          <a:xfrm>
            <a:off x="2438861" y="3982059"/>
            <a:ext cx="306494" cy="369332"/>
          </a:xfrm>
          <a:prstGeom prst="rect">
            <a:avLst/>
          </a:prstGeom>
          <a:noFill/>
          <a:ln>
            <a:noFill/>
          </a:ln>
        </p:spPr>
        <p:txBody>
          <a:bodyPr wrap="none" rtlCol="0">
            <a:spAutoFit/>
          </a:bodyPr>
          <a:lstStyle/>
          <a:p>
            <a:r>
              <a:rPr lang="en-US" b="1" dirty="0">
                <a:solidFill>
                  <a:srgbClr val="00B050"/>
                </a:solidFill>
              </a:rPr>
              <a:t>C</a:t>
            </a:r>
          </a:p>
        </p:txBody>
      </p:sp>
    </p:spTree>
    <p:extLst>
      <p:ext uri="{BB962C8B-B14F-4D97-AF65-F5344CB8AC3E}">
        <p14:creationId xmlns:p14="http://schemas.microsoft.com/office/powerpoint/2010/main" val="5483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67</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sp>
        <p:nvSpPr>
          <p:cNvPr id="91" name="Oval 90">
            <a:extLst>
              <a:ext uri="{FF2B5EF4-FFF2-40B4-BE49-F238E27FC236}">
                <a16:creationId xmlns:a16="http://schemas.microsoft.com/office/drawing/2014/main" id="{711CC602-342A-4DC5-85E5-07CBE0A684D1}"/>
              </a:ext>
            </a:extLst>
          </p:cNvPr>
          <p:cNvSpPr/>
          <p:nvPr/>
        </p:nvSpPr>
        <p:spPr>
          <a:xfrm>
            <a:off x="8868809" y="15786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82981"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193079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751654"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145535"/>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933320"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13008D6-45DD-4C5B-95F0-0B289D2DC4F7}"/>
              </a:ext>
            </a:extLst>
          </p:cNvPr>
          <p:cNvSpPr txBox="1"/>
          <p:nvPr/>
        </p:nvSpPr>
        <p:spPr>
          <a:xfrm>
            <a:off x="0" y="73971"/>
            <a:ext cx="9117468" cy="646331"/>
          </a:xfrm>
          <a:prstGeom prst="rect">
            <a:avLst/>
          </a:prstGeom>
          <a:noFill/>
        </p:spPr>
        <p:txBody>
          <a:bodyPr wrap="square" rtlCol="0">
            <a:spAutoFit/>
          </a:bodyPr>
          <a:lstStyle/>
          <a:p>
            <a:r>
              <a:rPr lang="en-US" sz="3600" dirty="0"/>
              <a:t>Baseline + (</a:t>
            </a:r>
            <a:r>
              <a:rPr lang="en-US" sz="3600" dirty="0" err="1"/>
              <a:t>ctr,vtr,v,nv</a:t>
            </a:r>
            <a:r>
              <a:rPr lang="en-US" sz="3600" dirty="0"/>
              <a:t>) x (time of last visit)</a:t>
            </a:r>
          </a:p>
        </p:txBody>
      </p:sp>
      <p:cxnSp>
        <p:nvCxnSpPr>
          <p:cNvPr id="62" name="Straight Connector 61">
            <a:extLst>
              <a:ext uri="{FF2B5EF4-FFF2-40B4-BE49-F238E27FC236}">
                <a16:creationId xmlns:a16="http://schemas.microsoft.com/office/drawing/2014/main" id="{22B88E0F-A323-4284-A2D4-B425BDC08C35}"/>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844EB9-EA76-4E8B-B6AA-09DD39A3E22C}"/>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1C2233-49E1-44BD-B194-905E4B08AB38}"/>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C7E693-9909-4F57-8D05-60E459C5AE80}"/>
              </a:ext>
            </a:extLst>
          </p:cNvPr>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608D80-E5DF-442F-BC68-2BE40AC4F664}"/>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E0343-6D37-4E3B-B845-7D619E72F4D3}"/>
              </a:ext>
            </a:extLst>
          </p:cNvPr>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93955D-5E85-461C-8E76-AAC48408BE88}"/>
              </a:ext>
            </a:extLst>
          </p:cNvPr>
          <p:cNvSpPr txBox="1"/>
          <p:nvPr/>
        </p:nvSpPr>
        <p:spPr>
          <a:xfrm>
            <a:off x="2164365" y="693182"/>
            <a:ext cx="553549" cy="369332"/>
          </a:xfrm>
          <a:prstGeom prst="rect">
            <a:avLst/>
          </a:prstGeom>
          <a:noFill/>
        </p:spPr>
        <p:txBody>
          <a:bodyPr wrap="none" rtlCol="0">
            <a:spAutoFit/>
          </a:bodyPr>
          <a:lstStyle/>
          <a:p>
            <a:r>
              <a:rPr lang="en-US" dirty="0">
                <a:solidFill>
                  <a:srgbClr val="0070C0"/>
                </a:solidFill>
              </a:rPr>
              <a:t>rec</a:t>
            </a:r>
            <a:r>
              <a:rPr lang="en-US" baseline="-25000" dirty="0">
                <a:solidFill>
                  <a:srgbClr val="0070C0"/>
                </a:solidFill>
              </a:rPr>
              <a:t>2</a:t>
            </a:r>
            <a:endParaRPr lang="en-US" dirty="0">
              <a:solidFill>
                <a:srgbClr val="0070C0"/>
              </a:solidFill>
            </a:endParaRPr>
          </a:p>
        </p:txBody>
      </p:sp>
      <p:sp>
        <p:nvSpPr>
          <p:cNvPr id="79" name="TextBox 78">
            <a:extLst>
              <a:ext uri="{FF2B5EF4-FFF2-40B4-BE49-F238E27FC236}">
                <a16:creationId xmlns:a16="http://schemas.microsoft.com/office/drawing/2014/main" id="{61685112-547A-405E-922F-45468A449CC2}"/>
              </a:ext>
            </a:extLst>
          </p:cNvPr>
          <p:cNvSpPr txBox="1"/>
          <p:nvPr/>
        </p:nvSpPr>
        <p:spPr>
          <a:xfrm>
            <a:off x="1496051" y="684461"/>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80" name="TextBox 79">
            <a:extLst>
              <a:ext uri="{FF2B5EF4-FFF2-40B4-BE49-F238E27FC236}">
                <a16:creationId xmlns:a16="http://schemas.microsoft.com/office/drawing/2014/main" id="{4FAF58EE-DD12-4B73-9110-1119BE339489}"/>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81" name="TextBox 80">
            <a:extLst>
              <a:ext uri="{FF2B5EF4-FFF2-40B4-BE49-F238E27FC236}">
                <a16:creationId xmlns:a16="http://schemas.microsoft.com/office/drawing/2014/main" id="{4AC22703-E011-4BF3-A1B8-9EDF34CEFA2E}"/>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82" name="TextBox 81">
            <a:extLst>
              <a:ext uri="{FF2B5EF4-FFF2-40B4-BE49-F238E27FC236}">
                <a16:creationId xmlns:a16="http://schemas.microsoft.com/office/drawing/2014/main" id="{4CD51C64-546E-4EF7-8D9B-C6999C3293AD}"/>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83" name="TextBox 82">
            <a:extLst>
              <a:ext uri="{FF2B5EF4-FFF2-40B4-BE49-F238E27FC236}">
                <a16:creationId xmlns:a16="http://schemas.microsoft.com/office/drawing/2014/main" id="{B338F98B-CD9D-42CF-93DE-8C56E2511473}"/>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84" name="Oval 83">
            <a:extLst>
              <a:ext uri="{FF2B5EF4-FFF2-40B4-BE49-F238E27FC236}">
                <a16:creationId xmlns:a16="http://schemas.microsoft.com/office/drawing/2014/main" id="{3872E8FF-BF0F-482E-AF78-07AB34587571}"/>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21FB69A9-3475-4CE6-8B54-1CECA10E469B}"/>
              </a:ext>
            </a:extLst>
          </p:cNvPr>
          <p:cNvCxnSpPr>
            <a:cxnSpLocks/>
          </p:cNvCxnSpPr>
          <p:nvPr/>
        </p:nvCxnSpPr>
        <p:spPr>
          <a:xfrm>
            <a:off x="1128333" y="1979037"/>
            <a:ext cx="2585901" cy="8269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0E8B9A-8384-4719-A252-2D008AD70304}"/>
              </a:ext>
            </a:extLst>
          </p:cNvPr>
          <p:cNvCxnSpPr/>
          <p:nvPr/>
        </p:nvCxnSpPr>
        <p:spPr>
          <a:xfrm flipH="1" flipV="1">
            <a:off x="1497435" y="171974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6EC7929-02DC-4403-9EAD-177D7CC7D40C}"/>
              </a:ext>
            </a:extLst>
          </p:cNvPr>
          <p:cNvCxnSpPr/>
          <p:nvPr/>
        </p:nvCxnSpPr>
        <p:spPr>
          <a:xfrm>
            <a:off x="370330" y="1899407"/>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A72772-FB99-4640-BE28-CC6816A23919}"/>
              </a:ext>
            </a:extLst>
          </p:cNvPr>
          <p:cNvCxnSpPr/>
          <p:nvPr/>
        </p:nvCxnSpPr>
        <p:spPr>
          <a:xfrm flipH="1">
            <a:off x="1531690" y="2268523"/>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E1FFA883-A4E7-417F-A238-8A7E6F9BFF93}"/>
              </a:ext>
            </a:extLst>
          </p:cNvPr>
          <p:cNvSpPr txBox="1"/>
          <p:nvPr/>
        </p:nvSpPr>
        <p:spPr>
          <a:xfrm>
            <a:off x="2020363" y="898380"/>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a:t>
            </a:r>
            <a:r>
              <a:rPr lang="en-US" baseline="-25000" dirty="0">
                <a:solidFill>
                  <a:srgbClr val="0070C0"/>
                </a:solidFill>
              </a:rPr>
              <a:t>2</a:t>
            </a:r>
            <a:endParaRPr lang="en-US" dirty="0">
              <a:solidFill>
                <a:srgbClr val="0070C0"/>
              </a:solidFill>
            </a:endParaRPr>
          </a:p>
        </p:txBody>
      </p:sp>
      <p:cxnSp>
        <p:nvCxnSpPr>
          <p:cNvPr id="103" name="Straight Connector 102">
            <a:extLst>
              <a:ext uri="{FF2B5EF4-FFF2-40B4-BE49-F238E27FC236}">
                <a16:creationId xmlns:a16="http://schemas.microsoft.com/office/drawing/2014/main" id="{DB0F735D-9E35-417C-81F4-0518BF29C264}"/>
              </a:ext>
            </a:extLst>
          </p:cNvPr>
          <p:cNvCxnSpPr/>
          <p:nvPr/>
        </p:nvCxnSpPr>
        <p:spPr>
          <a:xfrm flipH="1" flipV="1">
            <a:off x="2060198" y="112622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4B60DCB-31CD-47B8-AFF4-6C71C18C6FE1}"/>
              </a:ext>
            </a:extLst>
          </p:cNvPr>
          <p:cNvCxnSpPr/>
          <p:nvPr/>
        </p:nvCxnSpPr>
        <p:spPr>
          <a:xfrm>
            <a:off x="3723985" y="315341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E85BC6-F017-4973-B8E9-77623B0DFE17}"/>
              </a:ext>
            </a:extLst>
          </p:cNvPr>
          <p:cNvCxnSpPr/>
          <p:nvPr/>
        </p:nvCxnSpPr>
        <p:spPr>
          <a:xfrm>
            <a:off x="7491284"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8067E4A-31D6-4D4C-81FD-E249DF8921E0}"/>
              </a:ext>
            </a:extLst>
          </p:cNvPr>
          <p:cNvCxnSpPr/>
          <p:nvPr/>
        </p:nvCxnSpPr>
        <p:spPr>
          <a:xfrm>
            <a:off x="7819853" y="11735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45318A-06A5-4E0A-879D-5F1EFBAA6E79}"/>
              </a:ext>
            </a:extLst>
          </p:cNvPr>
          <p:cNvCxnSpPr/>
          <p:nvPr/>
        </p:nvCxnSpPr>
        <p:spPr>
          <a:xfrm>
            <a:off x="3725383" y="354070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19EBD275-096D-4B93-80BD-BA3270361481}"/>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Combine content and two behavior score. Ctr, click later, not visible, visible and ignored. Second is time of last visit – the older the less influential another score. All data only illustrative …</a:t>
            </a:r>
          </a:p>
        </p:txBody>
      </p:sp>
      <p:cxnSp>
        <p:nvCxnSpPr>
          <p:cNvPr id="93" name="Straight Connector 92">
            <a:extLst>
              <a:ext uri="{FF2B5EF4-FFF2-40B4-BE49-F238E27FC236}">
                <a16:creationId xmlns:a16="http://schemas.microsoft.com/office/drawing/2014/main" id="{06573EA1-5F32-4195-A6B6-DF587EC8901F}"/>
              </a:ext>
            </a:extLst>
          </p:cNvPr>
          <p:cNvCxnSpPr>
            <a:cxnSpLocks/>
          </p:cNvCxnSpPr>
          <p:nvPr/>
        </p:nvCxnSpPr>
        <p:spPr>
          <a:xfrm flipV="1">
            <a:off x="3734095" y="1160905"/>
            <a:ext cx="1711403" cy="3344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6A77D9E-8DCE-4B45-A05E-5EC01CA588E8}"/>
              </a:ext>
            </a:extLst>
          </p:cNvPr>
          <p:cNvCxnSpPr>
            <a:cxnSpLocks/>
          </p:cNvCxnSpPr>
          <p:nvPr/>
        </p:nvCxnSpPr>
        <p:spPr>
          <a:xfrm flipH="1">
            <a:off x="5422772" y="4501526"/>
            <a:ext cx="3366221" cy="1674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A99FFDD-66BB-47AF-938A-7A909B74F77F}"/>
              </a:ext>
            </a:extLst>
          </p:cNvPr>
          <p:cNvCxnSpPr/>
          <p:nvPr/>
        </p:nvCxnSpPr>
        <p:spPr>
          <a:xfrm>
            <a:off x="6107097" y="617230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7B72901-D6D2-4554-89B0-AE05C111BC1C}"/>
              </a:ext>
            </a:extLst>
          </p:cNvPr>
          <p:cNvCxnSpPr/>
          <p:nvPr/>
        </p:nvCxnSpPr>
        <p:spPr>
          <a:xfrm>
            <a:off x="6191152" y="607703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A616ACE-0167-4A7B-8863-B2A8EA0B29B5}"/>
              </a:ext>
            </a:extLst>
          </p:cNvPr>
          <p:cNvCxnSpPr/>
          <p:nvPr/>
        </p:nvCxnSpPr>
        <p:spPr>
          <a:xfrm>
            <a:off x="6094063" y="315726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247EE0D-BB24-47C4-8D13-BD9D02EFEFB4}"/>
              </a:ext>
            </a:extLst>
          </p:cNvPr>
          <p:cNvCxnSpPr/>
          <p:nvPr/>
        </p:nvCxnSpPr>
        <p:spPr>
          <a:xfrm>
            <a:off x="6178118" y="306198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85758D3-F468-4701-BDF9-0590089520CB}"/>
              </a:ext>
            </a:extLst>
          </p:cNvPr>
          <p:cNvSpPr txBox="1"/>
          <p:nvPr/>
        </p:nvSpPr>
        <p:spPr>
          <a:xfrm>
            <a:off x="6168217" y="3061982"/>
            <a:ext cx="306494" cy="369332"/>
          </a:xfrm>
          <a:prstGeom prst="rect">
            <a:avLst/>
          </a:prstGeom>
          <a:noFill/>
          <a:ln>
            <a:noFill/>
          </a:ln>
        </p:spPr>
        <p:txBody>
          <a:bodyPr wrap="none" rtlCol="0">
            <a:spAutoFit/>
          </a:bodyPr>
          <a:lstStyle/>
          <a:p>
            <a:r>
              <a:rPr lang="en-US" b="1" dirty="0"/>
              <a:t>C</a:t>
            </a:r>
          </a:p>
        </p:txBody>
      </p:sp>
      <p:cxnSp>
        <p:nvCxnSpPr>
          <p:cNvPr id="111" name="Straight Connector 110">
            <a:extLst>
              <a:ext uri="{FF2B5EF4-FFF2-40B4-BE49-F238E27FC236}">
                <a16:creationId xmlns:a16="http://schemas.microsoft.com/office/drawing/2014/main" id="{B46478A4-9F50-4FC0-8C8E-EDCEBE72E6B5}"/>
              </a:ext>
            </a:extLst>
          </p:cNvPr>
          <p:cNvCxnSpPr/>
          <p:nvPr/>
        </p:nvCxnSpPr>
        <p:spPr>
          <a:xfrm>
            <a:off x="6670108" y="192967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F3F7EE-EBD6-4AD3-AB96-EA09C968B903}"/>
              </a:ext>
            </a:extLst>
          </p:cNvPr>
          <p:cNvCxnSpPr/>
          <p:nvPr/>
        </p:nvCxnSpPr>
        <p:spPr>
          <a:xfrm>
            <a:off x="6754163" y="183439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40A5D8F-BB47-4EDA-BC60-937F55F7577F}"/>
              </a:ext>
            </a:extLst>
          </p:cNvPr>
          <p:cNvSpPr txBox="1"/>
          <p:nvPr/>
        </p:nvSpPr>
        <p:spPr>
          <a:xfrm>
            <a:off x="6744262" y="1834392"/>
            <a:ext cx="324128" cy="369332"/>
          </a:xfrm>
          <a:prstGeom prst="rect">
            <a:avLst/>
          </a:prstGeom>
          <a:noFill/>
          <a:ln>
            <a:noFill/>
          </a:ln>
        </p:spPr>
        <p:txBody>
          <a:bodyPr wrap="none" rtlCol="0">
            <a:spAutoFit/>
          </a:bodyPr>
          <a:lstStyle/>
          <a:p>
            <a:r>
              <a:rPr lang="en-US" b="1" dirty="0"/>
              <a:t>A</a:t>
            </a:r>
          </a:p>
        </p:txBody>
      </p:sp>
      <p:cxnSp>
        <p:nvCxnSpPr>
          <p:cNvPr id="114" name="Straight Connector 113">
            <a:extLst>
              <a:ext uri="{FF2B5EF4-FFF2-40B4-BE49-F238E27FC236}">
                <a16:creationId xmlns:a16="http://schemas.microsoft.com/office/drawing/2014/main" id="{D154BD3D-92C3-4F97-9EFC-ABAD5E0C7CE5}"/>
              </a:ext>
            </a:extLst>
          </p:cNvPr>
          <p:cNvCxnSpPr/>
          <p:nvPr/>
        </p:nvCxnSpPr>
        <p:spPr>
          <a:xfrm>
            <a:off x="7409738" y="355014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205D310-9C90-4BBF-A52C-99A413110AC8}"/>
              </a:ext>
            </a:extLst>
          </p:cNvPr>
          <p:cNvCxnSpPr/>
          <p:nvPr/>
        </p:nvCxnSpPr>
        <p:spPr>
          <a:xfrm>
            <a:off x="7493793" y="345486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F0FDD6B-557C-4141-B88F-A999EBF31AAB}"/>
              </a:ext>
            </a:extLst>
          </p:cNvPr>
          <p:cNvSpPr txBox="1"/>
          <p:nvPr/>
        </p:nvSpPr>
        <p:spPr>
          <a:xfrm>
            <a:off x="7483892" y="3454867"/>
            <a:ext cx="324128" cy="369332"/>
          </a:xfrm>
          <a:prstGeom prst="rect">
            <a:avLst/>
          </a:prstGeom>
          <a:noFill/>
          <a:ln>
            <a:noFill/>
          </a:ln>
        </p:spPr>
        <p:txBody>
          <a:bodyPr wrap="none" rtlCol="0">
            <a:spAutoFit/>
          </a:bodyPr>
          <a:lstStyle/>
          <a:p>
            <a:r>
              <a:rPr lang="en-US" b="1" dirty="0"/>
              <a:t>B</a:t>
            </a:r>
          </a:p>
        </p:txBody>
      </p:sp>
      <p:cxnSp>
        <p:nvCxnSpPr>
          <p:cNvPr id="117" name="Straight Connector 116">
            <a:extLst>
              <a:ext uri="{FF2B5EF4-FFF2-40B4-BE49-F238E27FC236}">
                <a16:creationId xmlns:a16="http://schemas.microsoft.com/office/drawing/2014/main" id="{B6825C31-ECE0-40C7-AB72-FE4E008269D9}"/>
              </a:ext>
            </a:extLst>
          </p:cNvPr>
          <p:cNvCxnSpPr/>
          <p:nvPr/>
        </p:nvCxnSpPr>
        <p:spPr>
          <a:xfrm>
            <a:off x="7729918" y="2150581"/>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68E174D-337C-49A1-ADCC-64A455D8A73D}"/>
              </a:ext>
            </a:extLst>
          </p:cNvPr>
          <p:cNvCxnSpPr/>
          <p:nvPr/>
        </p:nvCxnSpPr>
        <p:spPr>
          <a:xfrm>
            <a:off x="7813973" y="2055302"/>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88E85412-9876-4810-AFF9-5E5A6C2E6C67}"/>
              </a:ext>
            </a:extLst>
          </p:cNvPr>
          <p:cNvSpPr txBox="1"/>
          <p:nvPr/>
        </p:nvSpPr>
        <p:spPr>
          <a:xfrm>
            <a:off x="7804072" y="2055302"/>
            <a:ext cx="330540" cy="369332"/>
          </a:xfrm>
          <a:prstGeom prst="rect">
            <a:avLst/>
          </a:prstGeom>
          <a:noFill/>
          <a:ln>
            <a:noFill/>
          </a:ln>
        </p:spPr>
        <p:txBody>
          <a:bodyPr wrap="none" rtlCol="0">
            <a:spAutoFit/>
          </a:bodyPr>
          <a:lstStyle/>
          <a:p>
            <a:r>
              <a:rPr lang="en-US" b="1" dirty="0"/>
              <a:t>D</a:t>
            </a:r>
          </a:p>
        </p:txBody>
      </p:sp>
      <p:cxnSp>
        <p:nvCxnSpPr>
          <p:cNvPr id="121" name="Straight Connector 120">
            <a:extLst>
              <a:ext uri="{FF2B5EF4-FFF2-40B4-BE49-F238E27FC236}">
                <a16:creationId xmlns:a16="http://schemas.microsoft.com/office/drawing/2014/main" id="{59D4F9F5-79AF-4EB6-9BA5-D438B5622BE1}"/>
              </a:ext>
            </a:extLst>
          </p:cNvPr>
          <p:cNvCxnSpPr/>
          <p:nvPr/>
        </p:nvCxnSpPr>
        <p:spPr>
          <a:xfrm>
            <a:off x="4958056" y="549289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2349B83-04C5-4D88-B822-E24CDA26FC76}"/>
              </a:ext>
            </a:extLst>
          </p:cNvPr>
          <p:cNvCxnSpPr/>
          <p:nvPr/>
        </p:nvCxnSpPr>
        <p:spPr>
          <a:xfrm>
            <a:off x="5042111" y="539761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883A429-F6F5-413C-9101-527D57EDF45E}"/>
              </a:ext>
            </a:extLst>
          </p:cNvPr>
          <p:cNvSpPr txBox="1"/>
          <p:nvPr/>
        </p:nvSpPr>
        <p:spPr>
          <a:xfrm>
            <a:off x="4976037" y="5214241"/>
            <a:ext cx="324128" cy="369332"/>
          </a:xfrm>
          <a:prstGeom prst="rect">
            <a:avLst/>
          </a:prstGeom>
          <a:noFill/>
        </p:spPr>
        <p:txBody>
          <a:bodyPr wrap="none" rtlCol="0">
            <a:spAutoFit/>
          </a:bodyPr>
          <a:lstStyle/>
          <a:p>
            <a:r>
              <a:rPr lang="en-US" b="1" dirty="0">
                <a:solidFill>
                  <a:srgbClr val="FF0000"/>
                </a:solidFill>
              </a:rPr>
              <a:t>A</a:t>
            </a:r>
          </a:p>
        </p:txBody>
      </p:sp>
      <p:cxnSp>
        <p:nvCxnSpPr>
          <p:cNvPr id="125" name="Straight Connector 124">
            <a:extLst>
              <a:ext uri="{FF2B5EF4-FFF2-40B4-BE49-F238E27FC236}">
                <a16:creationId xmlns:a16="http://schemas.microsoft.com/office/drawing/2014/main" id="{3D2C5DCE-392C-426F-AF64-0A24C67181AB}"/>
              </a:ext>
            </a:extLst>
          </p:cNvPr>
          <p:cNvCxnSpPr/>
          <p:nvPr/>
        </p:nvCxnSpPr>
        <p:spPr>
          <a:xfrm>
            <a:off x="4132435" y="514685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8FB134B-79BB-4779-A711-5C3035C7B6A5}"/>
              </a:ext>
            </a:extLst>
          </p:cNvPr>
          <p:cNvCxnSpPr/>
          <p:nvPr/>
        </p:nvCxnSpPr>
        <p:spPr>
          <a:xfrm>
            <a:off x="4216490" y="505157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AB9C2562-ED6F-4DF2-8800-B343EAB92CBA}"/>
              </a:ext>
            </a:extLst>
          </p:cNvPr>
          <p:cNvSpPr txBox="1"/>
          <p:nvPr/>
        </p:nvSpPr>
        <p:spPr>
          <a:xfrm>
            <a:off x="4147866" y="4867015"/>
            <a:ext cx="324128" cy="369332"/>
          </a:xfrm>
          <a:prstGeom prst="rect">
            <a:avLst/>
          </a:prstGeom>
          <a:noFill/>
          <a:ln>
            <a:noFill/>
          </a:ln>
        </p:spPr>
        <p:txBody>
          <a:bodyPr wrap="none" rtlCol="0">
            <a:spAutoFit/>
          </a:bodyPr>
          <a:lstStyle/>
          <a:p>
            <a:r>
              <a:rPr lang="en-US" b="1" dirty="0">
                <a:solidFill>
                  <a:srgbClr val="FF0000"/>
                </a:solidFill>
              </a:rPr>
              <a:t>B</a:t>
            </a:r>
          </a:p>
        </p:txBody>
      </p:sp>
      <p:cxnSp>
        <p:nvCxnSpPr>
          <p:cNvPr id="131" name="Straight Connector 130">
            <a:extLst>
              <a:ext uri="{FF2B5EF4-FFF2-40B4-BE49-F238E27FC236}">
                <a16:creationId xmlns:a16="http://schemas.microsoft.com/office/drawing/2014/main" id="{12BB2115-EB70-4F98-8D6B-44A6C6B362BD}"/>
              </a:ext>
            </a:extLst>
          </p:cNvPr>
          <p:cNvCxnSpPr/>
          <p:nvPr/>
        </p:nvCxnSpPr>
        <p:spPr>
          <a:xfrm>
            <a:off x="4124046" y="5776027"/>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C2891B4-DE8B-4230-B089-32A77081BE5F}"/>
              </a:ext>
            </a:extLst>
          </p:cNvPr>
          <p:cNvCxnSpPr/>
          <p:nvPr/>
        </p:nvCxnSpPr>
        <p:spPr>
          <a:xfrm>
            <a:off x="4208101" y="5680748"/>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2E4B20A2-5B7C-4721-ABE5-7615BD7403DA}"/>
              </a:ext>
            </a:extLst>
          </p:cNvPr>
          <p:cNvSpPr txBox="1"/>
          <p:nvPr/>
        </p:nvSpPr>
        <p:spPr>
          <a:xfrm>
            <a:off x="4164644" y="5680748"/>
            <a:ext cx="306494" cy="369332"/>
          </a:xfrm>
          <a:prstGeom prst="rect">
            <a:avLst/>
          </a:prstGeom>
          <a:noFill/>
          <a:ln>
            <a:noFill/>
          </a:ln>
        </p:spPr>
        <p:txBody>
          <a:bodyPr wrap="none" rtlCol="0">
            <a:spAutoFit/>
          </a:bodyPr>
          <a:lstStyle/>
          <a:p>
            <a:r>
              <a:rPr lang="en-US" b="1" dirty="0">
                <a:solidFill>
                  <a:srgbClr val="FF0000"/>
                </a:solidFill>
              </a:rPr>
              <a:t>C</a:t>
            </a:r>
          </a:p>
        </p:txBody>
      </p:sp>
      <p:cxnSp>
        <p:nvCxnSpPr>
          <p:cNvPr id="134" name="Straight Connector 133">
            <a:extLst>
              <a:ext uri="{FF2B5EF4-FFF2-40B4-BE49-F238E27FC236}">
                <a16:creationId xmlns:a16="http://schemas.microsoft.com/office/drawing/2014/main" id="{CBFA6580-157E-49AC-9E4E-30B82B4A727B}"/>
              </a:ext>
            </a:extLst>
          </p:cNvPr>
          <p:cNvCxnSpPr/>
          <p:nvPr/>
        </p:nvCxnSpPr>
        <p:spPr>
          <a:xfrm>
            <a:off x="4830120" y="49972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3A4EAD1-692A-43AD-ABBB-D1F055888A06}"/>
              </a:ext>
            </a:extLst>
          </p:cNvPr>
          <p:cNvCxnSpPr/>
          <p:nvPr/>
        </p:nvCxnSpPr>
        <p:spPr>
          <a:xfrm>
            <a:off x="4914175" y="49019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B217360-6AAF-499D-A5C2-94592D40165E}"/>
              </a:ext>
            </a:extLst>
          </p:cNvPr>
          <p:cNvSpPr txBox="1"/>
          <p:nvPr/>
        </p:nvSpPr>
        <p:spPr>
          <a:xfrm>
            <a:off x="4870718" y="4901969"/>
            <a:ext cx="330540" cy="369332"/>
          </a:xfrm>
          <a:prstGeom prst="rect">
            <a:avLst/>
          </a:prstGeom>
          <a:noFill/>
          <a:ln>
            <a:noFill/>
          </a:ln>
        </p:spPr>
        <p:txBody>
          <a:bodyPr wrap="none" rtlCol="0">
            <a:spAutoFit/>
          </a:bodyPr>
          <a:lstStyle/>
          <a:p>
            <a:r>
              <a:rPr lang="en-US" b="1" dirty="0">
                <a:solidFill>
                  <a:srgbClr val="FF0000"/>
                </a:solidFill>
              </a:rPr>
              <a:t>D</a:t>
            </a:r>
          </a:p>
        </p:txBody>
      </p:sp>
      <p:cxnSp>
        <p:nvCxnSpPr>
          <p:cNvPr id="137" name="Straight Connector 136">
            <a:extLst>
              <a:ext uri="{FF2B5EF4-FFF2-40B4-BE49-F238E27FC236}">
                <a16:creationId xmlns:a16="http://schemas.microsoft.com/office/drawing/2014/main" id="{9CDA9D8A-2793-4C92-8EAC-822DB3DFF89F}"/>
              </a:ext>
            </a:extLst>
          </p:cNvPr>
          <p:cNvCxnSpPr/>
          <p:nvPr/>
        </p:nvCxnSpPr>
        <p:spPr>
          <a:xfrm>
            <a:off x="7735961" y="568714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BCF09AD-500F-437A-91F3-22CC79E9B4C0}"/>
              </a:ext>
            </a:extLst>
          </p:cNvPr>
          <p:cNvCxnSpPr/>
          <p:nvPr/>
        </p:nvCxnSpPr>
        <p:spPr>
          <a:xfrm>
            <a:off x="7820016" y="559186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2D0044F-D418-4344-A3D1-53218F62E3F8}"/>
              </a:ext>
            </a:extLst>
          </p:cNvPr>
          <p:cNvCxnSpPr/>
          <p:nvPr/>
        </p:nvCxnSpPr>
        <p:spPr>
          <a:xfrm>
            <a:off x="6680345" y="447213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DB7836-2830-4C04-89B7-5B75131CCF5A}"/>
              </a:ext>
            </a:extLst>
          </p:cNvPr>
          <p:cNvCxnSpPr/>
          <p:nvPr/>
        </p:nvCxnSpPr>
        <p:spPr>
          <a:xfrm>
            <a:off x="6764400" y="437685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351BEC1-BA51-49D8-A81D-6C43FB91FC77}"/>
              </a:ext>
            </a:extLst>
          </p:cNvPr>
          <p:cNvCxnSpPr/>
          <p:nvPr/>
        </p:nvCxnSpPr>
        <p:spPr>
          <a:xfrm>
            <a:off x="7411586" y="483426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DEC33B1-C927-44C1-A875-653BC35FA959}"/>
              </a:ext>
            </a:extLst>
          </p:cNvPr>
          <p:cNvCxnSpPr/>
          <p:nvPr/>
        </p:nvCxnSpPr>
        <p:spPr>
          <a:xfrm>
            <a:off x="7495641" y="473898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01BBC5A-77D0-44B9-82BB-DEC4BF89DF1A}"/>
              </a:ext>
            </a:extLst>
          </p:cNvPr>
          <p:cNvCxnSpPr/>
          <p:nvPr/>
        </p:nvCxnSpPr>
        <p:spPr>
          <a:xfrm>
            <a:off x="5317132" y="4467943"/>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660071F-4F3C-4370-ACD4-47FB2C4B5242}"/>
              </a:ext>
            </a:extLst>
          </p:cNvPr>
          <p:cNvCxnSpPr/>
          <p:nvPr/>
        </p:nvCxnSpPr>
        <p:spPr>
          <a:xfrm>
            <a:off x="5401187" y="4372664"/>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D1FF75-4299-409D-893A-49825415729C}"/>
              </a:ext>
            </a:extLst>
          </p:cNvPr>
          <p:cNvCxnSpPr/>
          <p:nvPr/>
        </p:nvCxnSpPr>
        <p:spPr>
          <a:xfrm>
            <a:off x="4816588" y="6165317"/>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71BDB91-9713-442F-9607-2C6BB27C765E}"/>
              </a:ext>
            </a:extLst>
          </p:cNvPr>
          <p:cNvCxnSpPr/>
          <p:nvPr/>
        </p:nvCxnSpPr>
        <p:spPr>
          <a:xfrm>
            <a:off x="4900643" y="6070038"/>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63F2EB8-B13C-4D91-940F-5452B02B54D2}"/>
              </a:ext>
            </a:extLst>
          </p:cNvPr>
          <p:cNvCxnSpPr>
            <a:cxnSpLocks/>
          </p:cNvCxnSpPr>
          <p:nvPr/>
        </p:nvCxnSpPr>
        <p:spPr>
          <a:xfrm>
            <a:off x="3920421" y="4492455"/>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03F1512-E13C-4646-8D74-6C91F0F31A30}"/>
              </a:ext>
            </a:extLst>
          </p:cNvPr>
          <p:cNvCxnSpPr>
            <a:cxnSpLocks/>
          </p:cNvCxnSpPr>
          <p:nvPr/>
        </p:nvCxnSpPr>
        <p:spPr>
          <a:xfrm>
            <a:off x="4548198" y="4499446"/>
            <a:ext cx="855517" cy="1689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3934494-03F8-4BFA-8EE2-7C0BD657A40B}"/>
              </a:ext>
            </a:extLst>
          </p:cNvPr>
          <p:cNvCxnSpPr/>
          <p:nvPr/>
        </p:nvCxnSpPr>
        <p:spPr>
          <a:xfrm flipH="1" flipV="1">
            <a:off x="847254" y="2410437"/>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BB94671-7368-4560-B458-B96410E7B4B6}"/>
              </a:ext>
            </a:extLst>
          </p:cNvPr>
          <p:cNvCxnSpPr/>
          <p:nvPr/>
        </p:nvCxnSpPr>
        <p:spPr>
          <a:xfrm flipH="1" flipV="1">
            <a:off x="1083544" y="215177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A581EA5-6708-4ED5-8377-11CA23228E17}"/>
              </a:ext>
            </a:extLst>
          </p:cNvPr>
          <p:cNvCxnSpPr/>
          <p:nvPr/>
        </p:nvCxnSpPr>
        <p:spPr>
          <a:xfrm flipH="1" flipV="1">
            <a:off x="1579893" y="165822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515C7F3-1BD5-4495-98B3-1C9EFCB4827B}"/>
              </a:ext>
            </a:extLst>
          </p:cNvPr>
          <p:cNvSpPr txBox="1"/>
          <p:nvPr/>
        </p:nvSpPr>
        <p:spPr>
          <a:xfrm>
            <a:off x="1213588" y="1457647"/>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a</a:t>
            </a:r>
            <a:r>
              <a:rPr lang="en-US" baseline="-25000" dirty="0">
                <a:solidFill>
                  <a:srgbClr val="FF0000"/>
                </a:solidFill>
              </a:rPr>
              <a:t>1</a:t>
            </a:r>
            <a:endParaRPr lang="en-US" dirty="0">
              <a:solidFill>
                <a:srgbClr val="FF0000"/>
              </a:solidFill>
            </a:endParaRPr>
          </a:p>
        </p:txBody>
      </p:sp>
      <p:sp>
        <p:nvSpPr>
          <p:cNvPr id="130" name="TextBox 129">
            <a:extLst>
              <a:ext uri="{FF2B5EF4-FFF2-40B4-BE49-F238E27FC236}">
                <a16:creationId xmlns:a16="http://schemas.microsoft.com/office/drawing/2014/main" id="{94475F92-54DA-428A-9912-D1885A30945A}"/>
              </a:ext>
            </a:extLst>
          </p:cNvPr>
          <p:cNvSpPr txBox="1"/>
          <p:nvPr/>
        </p:nvSpPr>
        <p:spPr>
          <a:xfrm>
            <a:off x="971705" y="2071442"/>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1</a:t>
            </a:r>
            <a:endParaRPr lang="en-US" dirty="0">
              <a:solidFill>
                <a:srgbClr val="FF0000"/>
              </a:solidFill>
            </a:endParaRPr>
          </a:p>
        </p:txBody>
      </p:sp>
      <p:sp>
        <p:nvSpPr>
          <p:cNvPr id="155" name="TextBox 154">
            <a:extLst>
              <a:ext uri="{FF2B5EF4-FFF2-40B4-BE49-F238E27FC236}">
                <a16:creationId xmlns:a16="http://schemas.microsoft.com/office/drawing/2014/main" id="{24B8E2CA-7270-4549-9FCB-F37ACDDD0192}"/>
              </a:ext>
            </a:extLst>
          </p:cNvPr>
          <p:cNvSpPr txBox="1"/>
          <p:nvPr/>
        </p:nvSpPr>
        <p:spPr>
          <a:xfrm>
            <a:off x="562042" y="2114785"/>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aseline="-25000" dirty="0">
                <a:solidFill>
                  <a:srgbClr val="FF0000"/>
                </a:solidFill>
              </a:rPr>
              <a:t>1</a:t>
            </a:r>
            <a:endParaRPr lang="en-US" dirty="0">
              <a:solidFill>
                <a:srgbClr val="FF0000"/>
              </a:solidFill>
            </a:endParaRPr>
          </a:p>
        </p:txBody>
      </p:sp>
      <p:sp>
        <p:nvSpPr>
          <p:cNvPr id="156" name="TextBox 155">
            <a:extLst>
              <a:ext uri="{FF2B5EF4-FFF2-40B4-BE49-F238E27FC236}">
                <a16:creationId xmlns:a16="http://schemas.microsoft.com/office/drawing/2014/main" id="{72E180DE-B6EC-4312-BA5A-2E2536CEBFF1}"/>
              </a:ext>
            </a:extLst>
          </p:cNvPr>
          <p:cNvSpPr txBox="1"/>
          <p:nvPr/>
        </p:nvSpPr>
        <p:spPr>
          <a:xfrm>
            <a:off x="1365988" y="1358377"/>
            <a:ext cx="378630"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d</a:t>
            </a:r>
            <a:r>
              <a:rPr lang="en-US" baseline="-25000" dirty="0">
                <a:solidFill>
                  <a:srgbClr val="FF0000"/>
                </a:solidFill>
              </a:rPr>
              <a:t>1</a:t>
            </a:r>
            <a:endParaRPr lang="en-US" dirty="0">
              <a:solidFill>
                <a:srgbClr val="FF0000"/>
              </a:solidFill>
            </a:endParaRPr>
          </a:p>
        </p:txBody>
      </p:sp>
      <p:cxnSp>
        <p:nvCxnSpPr>
          <p:cNvPr id="157" name="Straight Connector 156">
            <a:extLst>
              <a:ext uri="{FF2B5EF4-FFF2-40B4-BE49-F238E27FC236}">
                <a16:creationId xmlns:a16="http://schemas.microsoft.com/office/drawing/2014/main" id="{DEB1B3D6-5743-485B-B20A-940F7765A2BA}"/>
              </a:ext>
            </a:extLst>
          </p:cNvPr>
          <p:cNvCxnSpPr/>
          <p:nvPr/>
        </p:nvCxnSpPr>
        <p:spPr>
          <a:xfrm>
            <a:off x="340894" y="3840602"/>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54A2C51-4914-4622-979D-AD0B987E2DA0}"/>
              </a:ext>
            </a:extLst>
          </p:cNvPr>
          <p:cNvCxnSpPr/>
          <p:nvPr/>
        </p:nvCxnSpPr>
        <p:spPr>
          <a:xfrm>
            <a:off x="424949" y="3745323"/>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8CF025AC-1773-41FB-BD6A-0D58BE58612B}"/>
              </a:ext>
            </a:extLst>
          </p:cNvPr>
          <p:cNvSpPr txBox="1"/>
          <p:nvPr/>
        </p:nvSpPr>
        <p:spPr>
          <a:xfrm>
            <a:off x="373769" y="3770936"/>
            <a:ext cx="306494" cy="369332"/>
          </a:xfrm>
          <a:prstGeom prst="rect">
            <a:avLst/>
          </a:prstGeom>
          <a:noFill/>
          <a:ln>
            <a:noFill/>
          </a:ln>
        </p:spPr>
        <p:txBody>
          <a:bodyPr wrap="none" rtlCol="0">
            <a:spAutoFit/>
          </a:bodyPr>
          <a:lstStyle/>
          <a:p>
            <a:r>
              <a:rPr lang="en-US" b="1" dirty="0">
                <a:solidFill>
                  <a:srgbClr val="00B050"/>
                </a:solidFill>
              </a:rPr>
              <a:t>C</a:t>
            </a:r>
          </a:p>
        </p:txBody>
      </p:sp>
      <p:sp>
        <p:nvSpPr>
          <p:cNvPr id="164" name="TextBox 163">
            <a:extLst>
              <a:ext uri="{FF2B5EF4-FFF2-40B4-BE49-F238E27FC236}">
                <a16:creationId xmlns:a16="http://schemas.microsoft.com/office/drawing/2014/main" id="{BA46D840-B6F3-4AEE-9E3E-3612A5775396}"/>
              </a:ext>
            </a:extLst>
          </p:cNvPr>
          <p:cNvSpPr txBox="1"/>
          <p:nvPr/>
        </p:nvSpPr>
        <p:spPr>
          <a:xfrm>
            <a:off x="6129912" y="6096807"/>
            <a:ext cx="306494" cy="369332"/>
          </a:xfrm>
          <a:prstGeom prst="rect">
            <a:avLst/>
          </a:prstGeom>
          <a:noFill/>
          <a:ln>
            <a:noFill/>
          </a:ln>
        </p:spPr>
        <p:txBody>
          <a:bodyPr wrap="none" rtlCol="0">
            <a:spAutoFit/>
          </a:bodyPr>
          <a:lstStyle/>
          <a:p>
            <a:r>
              <a:rPr lang="en-US" b="1" dirty="0">
                <a:solidFill>
                  <a:srgbClr val="0070C0"/>
                </a:solidFill>
              </a:rPr>
              <a:t>C</a:t>
            </a:r>
          </a:p>
        </p:txBody>
      </p:sp>
      <p:sp>
        <p:nvSpPr>
          <p:cNvPr id="165" name="TextBox 164">
            <a:extLst>
              <a:ext uri="{FF2B5EF4-FFF2-40B4-BE49-F238E27FC236}">
                <a16:creationId xmlns:a16="http://schemas.microsoft.com/office/drawing/2014/main" id="{BB05CF8D-77B0-49DB-BC37-52F2CCA5DD1A}"/>
              </a:ext>
            </a:extLst>
          </p:cNvPr>
          <p:cNvSpPr txBox="1"/>
          <p:nvPr/>
        </p:nvSpPr>
        <p:spPr>
          <a:xfrm>
            <a:off x="6716607" y="4394957"/>
            <a:ext cx="324128" cy="369332"/>
          </a:xfrm>
          <a:prstGeom prst="rect">
            <a:avLst/>
          </a:prstGeom>
          <a:noFill/>
          <a:ln>
            <a:noFill/>
          </a:ln>
        </p:spPr>
        <p:txBody>
          <a:bodyPr wrap="none" rtlCol="0">
            <a:spAutoFit/>
          </a:bodyPr>
          <a:lstStyle/>
          <a:p>
            <a:r>
              <a:rPr lang="en-US" b="1" dirty="0">
                <a:solidFill>
                  <a:srgbClr val="0070C0"/>
                </a:solidFill>
              </a:rPr>
              <a:t>A</a:t>
            </a:r>
          </a:p>
        </p:txBody>
      </p:sp>
      <p:sp>
        <p:nvSpPr>
          <p:cNvPr id="167" name="TextBox 166">
            <a:extLst>
              <a:ext uri="{FF2B5EF4-FFF2-40B4-BE49-F238E27FC236}">
                <a16:creationId xmlns:a16="http://schemas.microsoft.com/office/drawing/2014/main" id="{9147BE6C-F778-408C-A554-9BEBF6F31C68}"/>
              </a:ext>
            </a:extLst>
          </p:cNvPr>
          <p:cNvSpPr txBox="1"/>
          <p:nvPr/>
        </p:nvSpPr>
        <p:spPr>
          <a:xfrm>
            <a:off x="7278366" y="4757372"/>
            <a:ext cx="314510" cy="369332"/>
          </a:xfrm>
          <a:prstGeom prst="rect">
            <a:avLst/>
          </a:prstGeom>
          <a:noFill/>
          <a:ln>
            <a:noFill/>
          </a:ln>
        </p:spPr>
        <p:txBody>
          <a:bodyPr wrap="none" rtlCol="0">
            <a:spAutoFit/>
          </a:bodyPr>
          <a:lstStyle/>
          <a:p>
            <a:r>
              <a:rPr lang="en-US" b="1" dirty="0">
                <a:solidFill>
                  <a:srgbClr val="0070C0"/>
                </a:solidFill>
              </a:rPr>
              <a:t>B</a:t>
            </a:r>
          </a:p>
        </p:txBody>
      </p:sp>
      <p:sp>
        <p:nvSpPr>
          <p:cNvPr id="170" name="TextBox 169">
            <a:extLst>
              <a:ext uri="{FF2B5EF4-FFF2-40B4-BE49-F238E27FC236}">
                <a16:creationId xmlns:a16="http://schemas.microsoft.com/office/drawing/2014/main" id="{2EE2AAD2-9E64-4DBD-B1B3-C5F5543F3C0A}"/>
              </a:ext>
            </a:extLst>
          </p:cNvPr>
          <p:cNvSpPr txBox="1"/>
          <p:nvPr/>
        </p:nvSpPr>
        <p:spPr>
          <a:xfrm>
            <a:off x="7549742" y="5378074"/>
            <a:ext cx="330540" cy="369332"/>
          </a:xfrm>
          <a:prstGeom prst="rect">
            <a:avLst/>
          </a:prstGeom>
          <a:noFill/>
          <a:ln>
            <a:noFill/>
          </a:ln>
        </p:spPr>
        <p:txBody>
          <a:bodyPr wrap="none" rtlCol="0">
            <a:spAutoFit/>
          </a:bodyPr>
          <a:lstStyle/>
          <a:p>
            <a:r>
              <a:rPr lang="en-US" b="1" dirty="0">
                <a:solidFill>
                  <a:srgbClr val="0070C0"/>
                </a:solidFill>
              </a:rPr>
              <a:t>D</a:t>
            </a:r>
          </a:p>
        </p:txBody>
      </p:sp>
      <p:sp>
        <p:nvSpPr>
          <p:cNvPr id="171" name="TextBox 170">
            <a:extLst>
              <a:ext uri="{FF2B5EF4-FFF2-40B4-BE49-F238E27FC236}">
                <a16:creationId xmlns:a16="http://schemas.microsoft.com/office/drawing/2014/main" id="{D78F262A-1BB3-4D28-9339-A7307AAD2766}"/>
              </a:ext>
            </a:extLst>
          </p:cNvPr>
          <p:cNvSpPr txBox="1"/>
          <p:nvPr/>
        </p:nvSpPr>
        <p:spPr>
          <a:xfrm>
            <a:off x="4846163" y="6095962"/>
            <a:ext cx="306494" cy="369332"/>
          </a:xfrm>
          <a:prstGeom prst="rect">
            <a:avLst/>
          </a:prstGeom>
          <a:noFill/>
          <a:ln>
            <a:noFill/>
          </a:ln>
        </p:spPr>
        <p:txBody>
          <a:bodyPr wrap="none" rtlCol="0">
            <a:spAutoFit/>
          </a:bodyPr>
          <a:lstStyle/>
          <a:p>
            <a:r>
              <a:rPr lang="en-US" b="1" dirty="0">
                <a:solidFill>
                  <a:srgbClr val="0070C0"/>
                </a:solidFill>
              </a:rPr>
              <a:t>C</a:t>
            </a:r>
          </a:p>
        </p:txBody>
      </p:sp>
      <p:sp>
        <p:nvSpPr>
          <p:cNvPr id="175" name="TextBox 174">
            <a:extLst>
              <a:ext uri="{FF2B5EF4-FFF2-40B4-BE49-F238E27FC236}">
                <a16:creationId xmlns:a16="http://schemas.microsoft.com/office/drawing/2014/main" id="{A2E27CDF-9295-40CC-831E-7286DDAD9A41}"/>
              </a:ext>
            </a:extLst>
          </p:cNvPr>
          <p:cNvSpPr txBox="1"/>
          <p:nvPr/>
        </p:nvSpPr>
        <p:spPr>
          <a:xfrm>
            <a:off x="5185917" y="4372022"/>
            <a:ext cx="324128" cy="369332"/>
          </a:xfrm>
          <a:prstGeom prst="rect">
            <a:avLst/>
          </a:prstGeom>
          <a:noFill/>
          <a:ln>
            <a:noFill/>
          </a:ln>
        </p:spPr>
        <p:txBody>
          <a:bodyPr wrap="none" rtlCol="0">
            <a:spAutoFit/>
          </a:bodyPr>
          <a:lstStyle/>
          <a:p>
            <a:r>
              <a:rPr lang="en-US" b="1" dirty="0">
                <a:solidFill>
                  <a:srgbClr val="0070C0"/>
                </a:solidFill>
              </a:rPr>
              <a:t>A</a:t>
            </a:r>
          </a:p>
        </p:txBody>
      </p:sp>
      <p:cxnSp>
        <p:nvCxnSpPr>
          <p:cNvPr id="180" name="Straight Connector 179">
            <a:extLst>
              <a:ext uri="{FF2B5EF4-FFF2-40B4-BE49-F238E27FC236}">
                <a16:creationId xmlns:a16="http://schemas.microsoft.com/office/drawing/2014/main" id="{EF51A8D6-F0F5-4AD6-8580-BD21D60461BC}"/>
              </a:ext>
            </a:extLst>
          </p:cNvPr>
          <p:cNvCxnSpPr/>
          <p:nvPr/>
        </p:nvCxnSpPr>
        <p:spPr>
          <a:xfrm flipH="1" flipV="1">
            <a:off x="983609" y="2253143"/>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F06C7C-EAE1-4DAA-82B3-BBA10A55B24B}"/>
              </a:ext>
            </a:extLst>
          </p:cNvPr>
          <p:cNvCxnSpPr/>
          <p:nvPr/>
        </p:nvCxnSpPr>
        <p:spPr>
          <a:xfrm flipH="1" flipV="1">
            <a:off x="1312178" y="1902203"/>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71BFB06-ABF7-4183-96A9-33D598F1D86F}"/>
              </a:ext>
            </a:extLst>
          </p:cNvPr>
          <p:cNvCxnSpPr/>
          <p:nvPr/>
        </p:nvCxnSpPr>
        <p:spPr>
          <a:xfrm>
            <a:off x="354950" y="2244754"/>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1E25EE9-56E5-453A-A15A-24F94C127507}"/>
              </a:ext>
            </a:extLst>
          </p:cNvPr>
          <p:cNvCxnSpPr/>
          <p:nvPr/>
        </p:nvCxnSpPr>
        <p:spPr>
          <a:xfrm flipH="1">
            <a:off x="1155583" y="188402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41051D61-2A90-4691-B6DB-70820E40E06C}"/>
              </a:ext>
            </a:extLst>
          </p:cNvPr>
          <p:cNvSpPr txBox="1"/>
          <p:nvPr/>
        </p:nvSpPr>
        <p:spPr>
          <a:xfrm>
            <a:off x="3095553" y="1923236"/>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c</a:t>
            </a:r>
            <a:r>
              <a:rPr lang="en-US" baseline="-25000" dirty="0">
                <a:solidFill>
                  <a:srgbClr val="0070C0"/>
                </a:solidFill>
              </a:rPr>
              <a:t>2</a:t>
            </a:r>
            <a:endParaRPr lang="en-US" dirty="0">
              <a:solidFill>
                <a:srgbClr val="0070C0"/>
              </a:solidFill>
            </a:endParaRPr>
          </a:p>
        </p:txBody>
      </p:sp>
      <p:sp>
        <p:nvSpPr>
          <p:cNvPr id="185" name="TextBox 184">
            <a:extLst>
              <a:ext uri="{FF2B5EF4-FFF2-40B4-BE49-F238E27FC236}">
                <a16:creationId xmlns:a16="http://schemas.microsoft.com/office/drawing/2014/main" id="{3CD34A84-2761-4934-AD15-A6A1DACA46EE}"/>
              </a:ext>
            </a:extLst>
          </p:cNvPr>
          <p:cNvSpPr txBox="1"/>
          <p:nvPr/>
        </p:nvSpPr>
        <p:spPr>
          <a:xfrm>
            <a:off x="2701270" y="1579287"/>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b</a:t>
            </a:r>
            <a:r>
              <a:rPr lang="en-US" baseline="-25000" dirty="0">
                <a:solidFill>
                  <a:srgbClr val="0070C0"/>
                </a:solidFill>
              </a:rPr>
              <a:t>2</a:t>
            </a:r>
            <a:endParaRPr lang="en-US" dirty="0">
              <a:solidFill>
                <a:srgbClr val="0070C0"/>
              </a:solidFill>
            </a:endParaRPr>
          </a:p>
        </p:txBody>
      </p:sp>
      <p:sp>
        <p:nvSpPr>
          <p:cNvPr id="186" name="TextBox 185">
            <a:extLst>
              <a:ext uri="{FF2B5EF4-FFF2-40B4-BE49-F238E27FC236}">
                <a16:creationId xmlns:a16="http://schemas.microsoft.com/office/drawing/2014/main" id="{C3527C2D-7568-40EB-AF66-0A996854909E}"/>
              </a:ext>
            </a:extLst>
          </p:cNvPr>
          <p:cNvSpPr txBox="1"/>
          <p:nvPr/>
        </p:nvSpPr>
        <p:spPr>
          <a:xfrm>
            <a:off x="3373788" y="2260194"/>
            <a:ext cx="378630"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d</a:t>
            </a:r>
            <a:r>
              <a:rPr lang="en-US" baseline="-25000" dirty="0">
                <a:solidFill>
                  <a:srgbClr val="0070C0"/>
                </a:solidFill>
              </a:rPr>
              <a:t>2</a:t>
            </a:r>
            <a:endParaRPr lang="en-US" dirty="0">
              <a:solidFill>
                <a:srgbClr val="0070C0"/>
              </a:solidFill>
            </a:endParaRPr>
          </a:p>
        </p:txBody>
      </p:sp>
      <p:cxnSp>
        <p:nvCxnSpPr>
          <p:cNvPr id="193" name="Straight Connector 192">
            <a:extLst>
              <a:ext uri="{FF2B5EF4-FFF2-40B4-BE49-F238E27FC236}">
                <a16:creationId xmlns:a16="http://schemas.microsoft.com/office/drawing/2014/main" id="{E6C5F1EC-783D-43F5-A688-2B05773921E3}"/>
              </a:ext>
            </a:extLst>
          </p:cNvPr>
          <p:cNvCxnSpPr/>
          <p:nvPr/>
        </p:nvCxnSpPr>
        <p:spPr>
          <a:xfrm>
            <a:off x="1860701" y="3531607"/>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B661FD1-94D9-4029-ADAA-CD27F0F106CF}"/>
              </a:ext>
            </a:extLst>
          </p:cNvPr>
          <p:cNvCxnSpPr/>
          <p:nvPr/>
        </p:nvCxnSpPr>
        <p:spPr>
          <a:xfrm>
            <a:off x="1944756" y="3436328"/>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301DF99B-656D-406D-95F4-97ED7B1064F1}"/>
              </a:ext>
            </a:extLst>
          </p:cNvPr>
          <p:cNvSpPr txBox="1"/>
          <p:nvPr/>
        </p:nvSpPr>
        <p:spPr>
          <a:xfrm>
            <a:off x="1893576" y="3461941"/>
            <a:ext cx="306494" cy="369332"/>
          </a:xfrm>
          <a:prstGeom prst="rect">
            <a:avLst/>
          </a:prstGeom>
          <a:noFill/>
          <a:ln>
            <a:noFill/>
          </a:ln>
        </p:spPr>
        <p:txBody>
          <a:bodyPr wrap="none" rtlCol="0">
            <a:spAutoFit/>
          </a:bodyPr>
          <a:lstStyle/>
          <a:p>
            <a:r>
              <a:rPr lang="en-US" b="1" dirty="0">
                <a:solidFill>
                  <a:srgbClr val="00B050"/>
                </a:solidFill>
              </a:rPr>
              <a:t>C</a:t>
            </a:r>
          </a:p>
        </p:txBody>
      </p:sp>
      <p:cxnSp>
        <p:nvCxnSpPr>
          <p:cNvPr id="196" name="Straight Connector 195">
            <a:extLst>
              <a:ext uri="{FF2B5EF4-FFF2-40B4-BE49-F238E27FC236}">
                <a16:creationId xmlns:a16="http://schemas.microsoft.com/office/drawing/2014/main" id="{9AB12B72-4EE6-44AC-BBAF-D0E18600FB22}"/>
              </a:ext>
            </a:extLst>
          </p:cNvPr>
          <p:cNvCxnSpPr/>
          <p:nvPr/>
        </p:nvCxnSpPr>
        <p:spPr>
          <a:xfrm>
            <a:off x="4824978" y="314527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0518D55-AF16-4DB0-8710-F898176725C3}"/>
              </a:ext>
            </a:extLst>
          </p:cNvPr>
          <p:cNvCxnSpPr/>
          <p:nvPr/>
        </p:nvCxnSpPr>
        <p:spPr>
          <a:xfrm>
            <a:off x="4909033" y="304999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AC5FED6E-B4E3-47CF-9B3E-37AE7369CB6D}"/>
              </a:ext>
            </a:extLst>
          </p:cNvPr>
          <p:cNvSpPr txBox="1"/>
          <p:nvPr/>
        </p:nvSpPr>
        <p:spPr>
          <a:xfrm>
            <a:off x="4847793" y="3069776"/>
            <a:ext cx="306494" cy="369332"/>
          </a:xfrm>
          <a:prstGeom prst="rect">
            <a:avLst/>
          </a:prstGeom>
          <a:noFill/>
          <a:ln>
            <a:noFill/>
          </a:ln>
        </p:spPr>
        <p:txBody>
          <a:bodyPr wrap="none" rtlCol="0">
            <a:spAutoFit/>
          </a:bodyPr>
          <a:lstStyle/>
          <a:p>
            <a:r>
              <a:rPr lang="en-US" b="1" dirty="0">
                <a:solidFill>
                  <a:srgbClr val="0070C0"/>
                </a:solidFill>
              </a:rPr>
              <a:t>C</a:t>
            </a:r>
          </a:p>
        </p:txBody>
      </p:sp>
      <p:cxnSp>
        <p:nvCxnSpPr>
          <p:cNvPr id="201" name="Straight Connector 200">
            <a:extLst>
              <a:ext uri="{FF2B5EF4-FFF2-40B4-BE49-F238E27FC236}">
                <a16:creationId xmlns:a16="http://schemas.microsoft.com/office/drawing/2014/main" id="{E3DCF095-EC94-4EBE-B0A5-A740760190E0}"/>
              </a:ext>
            </a:extLst>
          </p:cNvPr>
          <p:cNvCxnSpPr/>
          <p:nvPr/>
        </p:nvCxnSpPr>
        <p:spPr>
          <a:xfrm>
            <a:off x="5312938" y="1930271"/>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36342C0-458E-49FA-9D6A-23B038D37114}"/>
              </a:ext>
            </a:extLst>
          </p:cNvPr>
          <p:cNvCxnSpPr/>
          <p:nvPr/>
        </p:nvCxnSpPr>
        <p:spPr>
          <a:xfrm>
            <a:off x="5396993" y="1834992"/>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D1E2EE80-5CA3-417B-BE08-7E565C1FAB0A}"/>
              </a:ext>
            </a:extLst>
          </p:cNvPr>
          <p:cNvSpPr txBox="1"/>
          <p:nvPr/>
        </p:nvSpPr>
        <p:spPr>
          <a:xfrm>
            <a:off x="5335753" y="1854769"/>
            <a:ext cx="324128" cy="369332"/>
          </a:xfrm>
          <a:prstGeom prst="rect">
            <a:avLst/>
          </a:prstGeom>
          <a:noFill/>
          <a:ln>
            <a:noFill/>
          </a:ln>
        </p:spPr>
        <p:txBody>
          <a:bodyPr wrap="none" rtlCol="0">
            <a:spAutoFit/>
          </a:bodyPr>
          <a:lstStyle/>
          <a:p>
            <a:r>
              <a:rPr lang="en-US" b="1" dirty="0">
                <a:solidFill>
                  <a:srgbClr val="0070C0"/>
                </a:solidFill>
              </a:rPr>
              <a:t>A</a:t>
            </a:r>
          </a:p>
        </p:txBody>
      </p:sp>
      <p:cxnSp>
        <p:nvCxnSpPr>
          <p:cNvPr id="206" name="Straight Connector 205">
            <a:extLst>
              <a:ext uri="{FF2B5EF4-FFF2-40B4-BE49-F238E27FC236}">
                <a16:creationId xmlns:a16="http://schemas.microsoft.com/office/drawing/2014/main" id="{8E34A2AE-67C0-45C4-8581-8F4B52280EE4}"/>
              </a:ext>
            </a:extLst>
          </p:cNvPr>
          <p:cNvCxnSpPr/>
          <p:nvPr/>
        </p:nvCxnSpPr>
        <p:spPr>
          <a:xfrm>
            <a:off x="3628147" y="214139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2C5669-9BE5-41AB-AA2A-DFA7BF546B29}"/>
              </a:ext>
            </a:extLst>
          </p:cNvPr>
          <p:cNvCxnSpPr/>
          <p:nvPr/>
        </p:nvCxnSpPr>
        <p:spPr>
          <a:xfrm>
            <a:off x="3712202" y="204611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79F6E086-23E1-4DFB-819F-C1F889E9D204}"/>
              </a:ext>
            </a:extLst>
          </p:cNvPr>
          <p:cNvSpPr txBox="1"/>
          <p:nvPr/>
        </p:nvSpPr>
        <p:spPr>
          <a:xfrm>
            <a:off x="3650962" y="2065892"/>
            <a:ext cx="330540" cy="369332"/>
          </a:xfrm>
          <a:prstGeom prst="rect">
            <a:avLst/>
          </a:prstGeom>
          <a:noFill/>
          <a:ln>
            <a:noFill/>
          </a:ln>
        </p:spPr>
        <p:txBody>
          <a:bodyPr wrap="none" rtlCol="0">
            <a:spAutoFit/>
          </a:bodyPr>
          <a:lstStyle/>
          <a:p>
            <a:r>
              <a:rPr lang="en-US" b="1" dirty="0">
                <a:solidFill>
                  <a:srgbClr val="0070C0"/>
                </a:solidFill>
              </a:rPr>
              <a:t>D</a:t>
            </a:r>
          </a:p>
        </p:txBody>
      </p:sp>
      <p:cxnSp>
        <p:nvCxnSpPr>
          <p:cNvPr id="209" name="Straight Connector 208">
            <a:extLst>
              <a:ext uri="{FF2B5EF4-FFF2-40B4-BE49-F238E27FC236}">
                <a16:creationId xmlns:a16="http://schemas.microsoft.com/office/drawing/2014/main" id="{07229150-EDD5-4B37-9FDC-472DE73AC0DA}"/>
              </a:ext>
            </a:extLst>
          </p:cNvPr>
          <p:cNvCxnSpPr/>
          <p:nvPr/>
        </p:nvCxnSpPr>
        <p:spPr>
          <a:xfrm>
            <a:off x="4116107" y="353536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44471C6-195B-4DFD-BDD9-A3EFFBB21122}"/>
              </a:ext>
            </a:extLst>
          </p:cNvPr>
          <p:cNvCxnSpPr/>
          <p:nvPr/>
        </p:nvCxnSpPr>
        <p:spPr>
          <a:xfrm>
            <a:off x="4200162" y="344008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7D346388-CDF7-4C82-AFF8-0F7E223E15A8}"/>
              </a:ext>
            </a:extLst>
          </p:cNvPr>
          <p:cNvSpPr txBox="1"/>
          <p:nvPr/>
        </p:nvSpPr>
        <p:spPr>
          <a:xfrm>
            <a:off x="4138922" y="3459864"/>
            <a:ext cx="314510" cy="369332"/>
          </a:xfrm>
          <a:prstGeom prst="rect">
            <a:avLst/>
          </a:prstGeom>
          <a:noFill/>
          <a:ln>
            <a:noFill/>
          </a:ln>
        </p:spPr>
        <p:txBody>
          <a:bodyPr wrap="none" rtlCol="0">
            <a:spAutoFit/>
          </a:bodyPr>
          <a:lstStyle/>
          <a:p>
            <a:r>
              <a:rPr lang="en-US" b="1" dirty="0">
                <a:solidFill>
                  <a:srgbClr val="0070C0"/>
                </a:solidFill>
              </a:rPr>
              <a:t>B</a:t>
            </a:r>
          </a:p>
        </p:txBody>
      </p:sp>
      <p:cxnSp>
        <p:nvCxnSpPr>
          <p:cNvPr id="212" name="Straight Connector 211">
            <a:extLst>
              <a:ext uri="{FF2B5EF4-FFF2-40B4-BE49-F238E27FC236}">
                <a16:creationId xmlns:a16="http://schemas.microsoft.com/office/drawing/2014/main" id="{67D6FA24-9873-4104-8FD3-6C4521BFCA65}"/>
              </a:ext>
            </a:extLst>
          </p:cNvPr>
          <p:cNvCxnSpPr/>
          <p:nvPr/>
        </p:nvCxnSpPr>
        <p:spPr>
          <a:xfrm>
            <a:off x="4127292" y="482167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ED5823B-5921-41CD-9A9F-79DBE885D9CB}"/>
              </a:ext>
            </a:extLst>
          </p:cNvPr>
          <p:cNvCxnSpPr/>
          <p:nvPr/>
        </p:nvCxnSpPr>
        <p:spPr>
          <a:xfrm>
            <a:off x="4211347" y="472640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6BD36E94-3682-4BF4-A6A7-C5B0A592D9C1}"/>
              </a:ext>
            </a:extLst>
          </p:cNvPr>
          <p:cNvSpPr txBox="1"/>
          <p:nvPr/>
        </p:nvSpPr>
        <p:spPr>
          <a:xfrm>
            <a:off x="3996077" y="4725758"/>
            <a:ext cx="324128" cy="369332"/>
          </a:xfrm>
          <a:prstGeom prst="rect">
            <a:avLst/>
          </a:prstGeom>
          <a:noFill/>
          <a:ln>
            <a:noFill/>
          </a:ln>
        </p:spPr>
        <p:txBody>
          <a:bodyPr wrap="none" rtlCol="0">
            <a:spAutoFit/>
          </a:bodyPr>
          <a:lstStyle/>
          <a:p>
            <a:r>
              <a:rPr lang="en-US" b="1" dirty="0">
                <a:solidFill>
                  <a:srgbClr val="0070C0"/>
                </a:solidFill>
              </a:rPr>
              <a:t>B</a:t>
            </a:r>
          </a:p>
        </p:txBody>
      </p:sp>
      <p:cxnSp>
        <p:nvCxnSpPr>
          <p:cNvPr id="215" name="Straight Connector 214">
            <a:extLst>
              <a:ext uri="{FF2B5EF4-FFF2-40B4-BE49-F238E27FC236}">
                <a16:creationId xmlns:a16="http://schemas.microsoft.com/office/drawing/2014/main" id="{1BB4BA70-FAEE-4A55-90B7-6523C2571E85}"/>
              </a:ext>
            </a:extLst>
          </p:cNvPr>
          <p:cNvCxnSpPr/>
          <p:nvPr/>
        </p:nvCxnSpPr>
        <p:spPr>
          <a:xfrm>
            <a:off x="3633739" y="5687144"/>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7662EA1-D1DE-4F58-9896-002FA79BC0EC}"/>
              </a:ext>
            </a:extLst>
          </p:cNvPr>
          <p:cNvCxnSpPr/>
          <p:nvPr/>
        </p:nvCxnSpPr>
        <p:spPr>
          <a:xfrm>
            <a:off x="3717794" y="5591865"/>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257273EE-EA12-47E9-90CB-164F4CD0D5B3}"/>
              </a:ext>
            </a:extLst>
          </p:cNvPr>
          <p:cNvSpPr txBox="1"/>
          <p:nvPr/>
        </p:nvSpPr>
        <p:spPr>
          <a:xfrm>
            <a:off x="3502524" y="5591223"/>
            <a:ext cx="330540" cy="369332"/>
          </a:xfrm>
          <a:prstGeom prst="rect">
            <a:avLst/>
          </a:prstGeom>
          <a:noFill/>
          <a:ln>
            <a:noFill/>
          </a:ln>
        </p:spPr>
        <p:txBody>
          <a:bodyPr wrap="none" rtlCol="0">
            <a:spAutoFit/>
          </a:bodyPr>
          <a:lstStyle/>
          <a:p>
            <a:r>
              <a:rPr lang="en-US" b="1" dirty="0">
                <a:solidFill>
                  <a:srgbClr val="0070C0"/>
                </a:solidFill>
              </a:rPr>
              <a:t>D</a:t>
            </a:r>
          </a:p>
        </p:txBody>
      </p:sp>
      <p:cxnSp>
        <p:nvCxnSpPr>
          <p:cNvPr id="218" name="Straight Connector 217">
            <a:extLst>
              <a:ext uri="{FF2B5EF4-FFF2-40B4-BE49-F238E27FC236}">
                <a16:creationId xmlns:a16="http://schemas.microsoft.com/office/drawing/2014/main" id="{4441BB86-4513-44FF-8C7F-56AAD2C9E10B}"/>
              </a:ext>
            </a:extLst>
          </p:cNvPr>
          <p:cNvCxnSpPr>
            <a:cxnSpLocks/>
          </p:cNvCxnSpPr>
          <p:nvPr/>
        </p:nvCxnSpPr>
        <p:spPr>
          <a:xfrm>
            <a:off x="3899221" y="4492510"/>
            <a:ext cx="1676924" cy="1679198"/>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99CCCF3-5FF7-4F47-BE1A-1AA040477B03}"/>
              </a:ext>
            </a:extLst>
          </p:cNvPr>
          <p:cNvCxnSpPr>
            <a:cxnSpLocks/>
          </p:cNvCxnSpPr>
          <p:nvPr/>
        </p:nvCxnSpPr>
        <p:spPr>
          <a:xfrm>
            <a:off x="3237888" y="4510686"/>
            <a:ext cx="1676924" cy="1679198"/>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BB630FB-DFEC-43D5-BEDF-4FE9FA05A3F5}"/>
              </a:ext>
            </a:extLst>
          </p:cNvPr>
          <p:cNvCxnSpPr>
            <a:cxnSpLocks/>
          </p:cNvCxnSpPr>
          <p:nvPr/>
        </p:nvCxnSpPr>
        <p:spPr>
          <a:xfrm>
            <a:off x="2568166" y="4512084"/>
            <a:ext cx="1676924" cy="1679198"/>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88C00729-6AD4-43C8-8A99-20FE07995949}"/>
              </a:ext>
            </a:extLst>
          </p:cNvPr>
          <p:cNvCxnSpPr/>
          <p:nvPr/>
        </p:nvCxnSpPr>
        <p:spPr>
          <a:xfrm flipH="1" flipV="1">
            <a:off x="632669" y="2573323"/>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8970CC7-4C89-4987-B7A0-B850A720E99E}"/>
              </a:ext>
            </a:extLst>
          </p:cNvPr>
          <p:cNvCxnSpPr/>
          <p:nvPr/>
        </p:nvCxnSpPr>
        <p:spPr>
          <a:xfrm>
            <a:off x="364737" y="257332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82E853A-B98A-4FA8-8420-5A07F4754301}"/>
              </a:ext>
            </a:extLst>
          </p:cNvPr>
          <p:cNvCxnSpPr/>
          <p:nvPr/>
        </p:nvCxnSpPr>
        <p:spPr>
          <a:xfrm flipH="1">
            <a:off x="1826703" y="2571925"/>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46F3C03-E866-4183-B3B7-6E6FADDE0193}"/>
              </a:ext>
            </a:extLst>
          </p:cNvPr>
          <p:cNvCxnSpPr/>
          <p:nvPr/>
        </p:nvCxnSpPr>
        <p:spPr>
          <a:xfrm>
            <a:off x="2919113" y="3096777"/>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7E51ADC-DFBF-44E9-A168-15E9ADFAA9EC}"/>
              </a:ext>
            </a:extLst>
          </p:cNvPr>
          <p:cNvCxnSpPr/>
          <p:nvPr/>
        </p:nvCxnSpPr>
        <p:spPr>
          <a:xfrm>
            <a:off x="3003168" y="3001498"/>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79FE26A8-4862-4333-A8FA-D34119A15DFE}"/>
              </a:ext>
            </a:extLst>
          </p:cNvPr>
          <p:cNvSpPr txBox="1"/>
          <p:nvPr/>
        </p:nvSpPr>
        <p:spPr>
          <a:xfrm>
            <a:off x="2951988" y="3027111"/>
            <a:ext cx="330540" cy="369332"/>
          </a:xfrm>
          <a:prstGeom prst="rect">
            <a:avLst/>
          </a:prstGeom>
          <a:noFill/>
          <a:ln>
            <a:noFill/>
          </a:ln>
        </p:spPr>
        <p:txBody>
          <a:bodyPr wrap="none" rtlCol="0">
            <a:spAutoFit/>
          </a:bodyPr>
          <a:lstStyle/>
          <a:p>
            <a:r>
              <a:rPr lang="en-US" b="1" dirty="0">
                <a:solidFill>
                  <a:srgbClr val="00B050"/>
                </a:solidFill>
              </a:rPr>
              <a:t>D</a:t>
            </a:r>
          </a:p>
        </p:txBody>
      </p:sp>
      <p:cxnSp>
        <p:nvCxnSpPr>
          <p:cNvPr id="227" name="Straight Connector 226">
            <a:extLst>
              <a:ext uri="{FF2B5EF4-FFF2-40B4-BE49-F238E27FC236}">
                <a16:creationId xmlns:a16="http://schemas.microsoft.com/office/drawing/2014/main" id="{C16AD590-0B13-420D-A361-CED37EB470F9}"/>
              </a:ext>
            </a:extLst>
          </p:cNvPr>
          <p:cNvCxnSpPr/>
          <p:nvPr/>
        </p:nvCxnSpPr>
        <p:spPr>
          <a:xfrm>
            <a:off x="1737662" y="2896839"/>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10C0B85-83A7-49AB-BD5B-F189F8728D48}"/>
              </a:ext>
            </a:extLst>
          </p:cNvPr>
          <p:cNvCxnSpPr/>
          <p:nvPr/>
        </p:nvCxnSpPr>
        <p:spPr>
          <a:xfrm>
            <a:off x="1821717" y="2801560"/>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FE559730-FC4E-45C4-9FF3-7715DF574087}"/>
              </a:ext>
            </a:extLst>
          </p:cNvPr>
          <p:cNvSpPr txBox="1"/>
          <p:nvPr/>
        </p:nvSpPr>
        <p:spPr>
          <a:xfrm>
            <a:off x="1770537" y="2827173"/>
            <a:ext cx="314510" cy="369332"/>
          </a:xfrm>
          <a:prstGeom prst="rect">
            <a:avLst/>
          </a:prstGeom>
          <a:noFill/>
          <a:ln>
            <a:noFill/>
          </a:ln>
        </p:spPr>
        <p:txBody>
          <a:bodyPr wrap="none" rtlCol="0">
            <a:spAutoFit/>
          </a:bodyPr>
          <a:lstStyle/>
          <a:p>
            <a:r>
              <a:rPr lang="en-US" b="1" dirty="0">
                <a:solidFill>
                  <a:srgbClr val="00B050"/>
                </a:solidFill>
              </a:rPr>
              <a:t>B</a:t>
            </a:r>
          </a:p>
        </p:txBody>
      </p:sp>
      <p:cxnSp>
        <p:nvCxnSpPr>
          <p:cNvPr id="230" name="Straight Connector 229">
            <a:extLst>
              <a:ext uri="{FF2B5EF4-FFF2-40B4-BE49-F238E27FC236}">
                <a16:creationId xmlns:a16="http://schemas.microsoft.com/office/drawing/2014/main" id="{5B6D43FD-0C41-4221-9C7A-F9C35FA6DA4F}"/>
              </a:ext>
            </a:extLst>
          </p:cNvPr>
          <p:cNvCxnSpPr/>
          <p:nvPr/>
        </p:nvCxnSpPr>
        <p:spPr>
          <a:xfrm>
            <a:off x="1973952" y="1153325"/>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A64A22D-D769-451E-9BA4-4E94B4492C2E}"/>
              </a:ext>
            </a:extLst>
          </p:cNvPr>
          <p:cNvCxnSpPr/>
          <p:nvPr/>
        </p:nvCxnSpPr>
        <p:spPr>
          <a:xfrm>
            <a:off x="2058007" y="1058046"/>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74F7DFD0-4D23-40D1-A338-2C26EEC807BF}"/>
              </a:ext>
            </a:extLst>
          </p:cNvPr>
          <p:cNvSpPr txBox="1"/>
          <p:nvPr/>
        </p:nvSpPr>
        <p:spPr>
          <a:xfrm>
            <a:off x="1897770" y="1142382"/>
            <a:ext cx="324128" cy="369332"/>
          </a:xfrm>
          <a:prstGeom prst="rect">
            <a:avLst/>
          </a:prstGeom>
          <a:noFill/>
          <a:ln>
            <a:noFill/>
          </a:ln>
        </p:spPr>
        <p:txBody>
          <a:bodyPr wrap="none" rtlCol="0">
            <a:spAutoFit/>
          </a:bodyPr>
          <a:lstStyle/>
          <a:p>
            <a:r>
              <a:rPr lang="en-US" b="1" dirty="0">
                <a:solidFill>
                  <a:srgbClr val="00B050"/>
                </a:solidFill>
              </a:rPr>
              <a:t>A</a:t>
            </a:r>
          </a:p>
        </p:txBody>
      </p:sp>
    </p:spTree>
    <p:extLst>
      <p:ext uri="{BB962C8B-B14F-4D97-AF65-F5344CB8AC3E}">
        <p14:creationId xmlns:p14="http://schemas.microsoft.com/office/powerpoint/2010/main" val="994543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91434"/>
            <a:ext cx="2057400" cy="365125"/>
          </a:xfrm>
        </p:spPr>
        <p:txBody>
          <a:bodyPr/>
          <a:lstStyle/>
          <a:p>
            <a:r>
              <a:rPr lang="en-US"/>
              <a:t>NDBI021 User Preferences Lecture 2</a:t>
            </a:r>
            <a:endParaRPr lang="en-US" dirty="0"/>
          </a:p>
        </p:txBody>
      </p:sp>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68</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Aggregation+</a:t>
            </a:r>
            <a:endParaRPr lang="en-US" dirty="0"/>
          </a:p>
        </p:txBody>
      </p:sp>
      <p:sp>
        <p:nvSpPr>
          <p:cNvPr id="91" name="Oval 90">
            <a:extLst>
              <a:ext uri="{FF2B5EF4-FFF2-40B4-BE49-F238E27FC236}">
                <a16:creationId xmlns:a16="http://schemas.microsoft.com/office/drawing/2014/main" id="{711CC602-342A-4DC5-85E5-07CBE0A684D1}"/>
              </a:ext>
            </a:extLst>
          </p:cNvPr>
          <p:cNvSpPr/>
          <p:nvPr/>
        </p:nvSpPr>
        <p:spPr>
          <a:xfrm>
            <a:off x="8945881" y="14550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13008D6-45DD-4C5B-95F0-0B289D2DC4F7}"/>
              </a:ext>
            </a:extLst>
          </p:cNvPr>
          <p:cNvSpPr txBox="1"/>
          <p:nvPr/>
        </p:nvSpPr>
        <p:spPr>
          <a:xfrm>
            <a:off x="102321" y="56984"/>
            <a:ext cx="8807041" cy="646331"/>
          </a:xfrm>
          <a:prstGeom prst="rect">
            <a:avLst/>
          </a:prstGeom>
          <a:noFill/>
        </p:spPr>
        <p:txBody>
          <a:bodyPr wrap="square" rtlCol="0">
            <a:spAutoFit/>
          </a:bodyPr>
          <a:lstStyle/>
          <a:p>
            <a:r>
              <a:rPr lang="sk-SK" sz="3600" dirty="0"/>
              <a:t>Both </a:t>
            </a:r>
            <a:r>
              <a:rPr lang="en-US" sz="3600" dirty="0"/>
              <a:t>product (dis/con)junction (see slide 13)</a:t>
            </a:r>
          </a:p>
        </p:txBody>
      </p:sp>
      <p:cxnSp>
        <p:nvCxnSpPr>
          <p:cNvPr id="106" name="Straight Connector 105">
            <a:extLst>
              <a:ext uri="{FF2B5EF4-FFF2-40B4-BE49-F238E27FC236}">
                <a16:creationId xmlns:a16="http://schemas.microsoft.com/office/drawing/2014/main" id="{9910C031-FAFC-4E12-BD84-423696AD337D}"/>
              </a:ext>
            </a:extLst>
          </p:cNvPr>
          <p:cNvCxnSpPr/>
          <p:nvPr/>
        </p:nvCxnSpPr>
        <p:spPr>
          <a:xfrm>
            <a:off x="177764" y="6556348"/>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8EFEB62-8434-4F4B-9342-E10728D57078}"/>
              </a:ext>
            </a:extLst>
          </p:cNvPr>
          <p:cNvCxnSpPr/>
          <p:nvPr/>
        </p:nvCxnSpPr>
        <p:spPr>
          <a:xfrm>
            <a:off x="106154" y="6650337"/>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105400" y="773531"/>
            <a:ext cx="405880" cy="369332"/>
          </a:xfrm>
          <a:prstGeom prst="rect">
            <a:avLst/>
          </a:prstGeom>
          <a:noFill/>
        </p:spPr>
        <p:txBody>
          <a:bodyPr wrap="none" rtlCol="0">
            <a:spAutoFit/>
          </a:bodyPr>
          <a:lstStyle/>
          <a:p>
            <a:r>
              <a:rPr lang="en-US" dirty="0"/>
              <a:t>D</a:t>
            </a:r>
            <a:r>
              <a:rPr lang="en-US" baseline="-25000" dirty="0"/>
              <a:t>2</a:t>
            </a:r>
            <a:endParaRPr lang="en-US" dirty="0"/>
          </a:p>
        </p:txBody>
      </p:sp>
      <p:sp>
        <p:nvSpPr>
          <p:cNvPr id="166" name="TextBox 165"/>
          <p:cNvSpPr txBox="1"/>
          <p:nvPr/>
        </p:nvSpPr>
        <p:spPr>
          <a:xfrm>
            <a:off x="8711588" y="4126468"/>
            <a:ext cx="405880" cy="369332"/>
          </a:xfrm>
          <a:prstGeom prst="rect">
            <a:avLst/>
          </a:prstGeom>
          <a:noFill/>
        </p:spPr>
        <p:txBody>
          <a:bodyPr wrap="none" rtlCol="0">
            <a:spAutoFit/>
          </a:bodyPr>
          <a:lstStyle/>
          <a:p>
            <a:r>
              <a:rPr lang="en-US" dirty="0"/>
              <a:t>D</a:t>
            </a:r>
            <a:r>
              <a:rPr lang="en-US" baseline="-25000" dirty="0"/>
              <a:t>1</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477209" y="4471282"/>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462152" y="4149608"/>
            <a:ext cx="301686" cy="369332"/>
          </a:xfrm>
          <a:prstGeom prst="rect">
            <a:avLst/>
          </a:prstGeom>
          <a:noFill/>
        </p:spPr>
        <p:txBody>
          <a:bodyPr wrap="none" rtlCol="0">
            <a:spAutoFit/>
          </a:bodyPr>
          <a:lstStyle/>
          <a:p>
            <a:r>
              <a:rPr lang="en-US" dirty="0"/>
              <a:t>1</a:t>
            </a:r>
          </a:p>
        </p:txBody>
      </p:sp>
      <p:sp>
        <p:nvSpPr>
          <p:cNvPr id="158" name="TextBox 157"/>
          <p:cNvSpPr txBox="1"/>
          <p:nvPr/>
        </p:nvSpPr>
        <p:spPr>
          <a:xfrm>
            <a:off x="5105400" y="6059269"/>
            <a:ext cx="362600" cy="369332"/>
          </a:xfrm>
          <a:prstGeom prst="rect">
            <a:avLst/>
          </a:prstGeom>
          <a:noFill/>
        </p:spPr>
        <p:txBody>
          <a:bodyPr wrap="none" rtlCol="0">
            <a:spAutoFit/>
          </a:bodyPr>
          <a:lstStyle/>
          <a:p>
            <a:r>
              <a:rPr lang="en-US" dirty="0"/>
              <a:t>x</a:t>
            </a:r>
            <a:r>
              <a:rPr lang="en-US" baseline="-25000" dirty="0"/>
              <a:t>1</a:t>
            </a:r>
          </a:p>
        </p:txBody>
      </p:sp>
      <p:sp>
        <p:nvSpPr>
          <p:cNvPr id="162" name="TextBox 161"/>
          <p:cNvSpPr txBox="1"/>
          <p:nvPr/>
        </p:nvSpPr>
        <p:spPr>
          <a:xfrm>
            <a:off x="3455237" y="4377543"/>
            <a:ext cx="362600" cy="369332"/>
          </a:xfrm>
          <a:prstGeom prst="rect">
            <a:avLst/>
          </a:prstGeom>
          <a:noFill/>
        </p:spPr>
        <p:txBody>
          <a:bodyPr wrap="none" rtlCol="0">
            <a:spAutoFit/>
          </a:bodyPr>
          <a:lstStyle/>
          <a:p>
            <a:r>
              <a:rPr lang="en-US" dirty="0"/>
              <a:t>x</a:t>
            </a:r>
            <a:r>
              <a:rPr lang="en-US" baseline="-25000" dirty="0"/>
              <a:t>2</a:t>
            </a:r>
          </a:p>
        </p:txBody>
      </p: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1653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339886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06144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5312534" y="4205125"/>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cxnSp>
        <p:nvCxnSpPr>
          <p:cNvPr id="168" name="Straight Connector 167">
            <a:extLst>
              <a:ext uri="{FF2B5EF4-FFF2-40B4-BE49-F238E27FC236}">
                <a16:creationId xmlns:a16="http://schemas.microsoft.com/office/drawing/2014/main" id="{DADC26CE-717D-4AAB-9609-B73DA8723165}"/>
              </a:ext>
            </a:extLst>
          </p:cNvPr>
          <p:cNvCxnSpPr/>
          <p:nvPr/>
        </p:nvCxnSpPr>
        <p:spPr>
          <a:xfrm>
            <a:off x="5073406" y="1163757"/>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345CD9-80EC-42AA-9220-EE69082215A2}"/>
              </a:ext>
            </a:extLst>
          </p:cNvPr>
          <p:cNvCxnSpPr/>
          <p:nvPr/>
        </p:nvCxnSpPr>
        <p:spPr>
          <a:xfrm>
            <a:off x="3717598" y="482782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F3779EB-E271-4AD1-9C41-55A1E9C04628}"/>
              </a:ext>
            </a:extLst>
          </p:cNvPr>
          <p:cNvSpPr/>
          <p:nvPr/>
        </p:nvSpPr>
        <p:spPr>
          <a:xfrm>
            <a:off x="5330265" y="454057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3" name="Oval 92">
            <a:extLst>
              <a:ext uri="{FF2B5EF4-FFF2-40B4-BE49-F238E27FC236}">
                <a16:creationId xmlns:a16="http://schemas.microsoft.com/office/drawing/2014/main" id="{341CE2F8-6445-4553-87DD-CC4CC2436BBA}"/>
              </a:ext>
            </a:extLst>
          </p:cNvPr>
          <p:cNvSpPr/>
          <p:nvPr/>
        </p:nvSpPr>
        <p:spPr>
          <a:xfrm>
            <a:off x="5227029" y="464381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4" name="Oval 93">
            <a:extLst>
              <a:ext uri="{FF2B5EF4-FFF2-40B4-BE49-F238E27FC236}">
                <a16:creationId xmlns:a16="http://schemas.microsoft.com/office/drawing/2014/main" id="{19FD6577-2AE0-4B11-AFC9-3036D41CFF9D}"/>
              </a:ext>
            </a:extLst>
          </p:cNvPr>
          <p:cNvSpPr/>
          <p:nvPr/>
        </p:nvSpPr>
        <p:spPr>
          <a:xfrm>
            <a:off x="5143455" y="473722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5" name="Oval 94">
            <a:extLst>
              <a:ext uri="{FF2B5EF4-FFF2-40B4-BE49-F238E27FC236}">
                <a16:creationId xmlns:a16="http://schemas.microsoft.com/office/drawing/2014/main" id="{F4334D45-1E45-424C-99B3-30273AC276FC}"/>
              </a:ext>
            </a:extLst>
          </p:cNvPr>
          <p:cNvSpPr/>
          <p:nvPr/>
        </p:nvSpPr>
        <p:spPr>
          <a:xfrm>
            <a:off x="5000889" y="485029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6" name="Oval 95">
            <a:extLst>
              <a:ext uri="{FF2B5EF4-FFF2-40B4-BE49-F238E27FC236}">
                <a16:creationId xmlns:a16="http://schemas.microsoft.com/office/drawing/2014/main" id="{36384E0F-DDFD-4844-B658-F82465A558AD}"/>
              </a:ext>
            </a:extLst>
          </p:cNvPr>
          <p:cNvSpPr/>
          <p:nvPr/>
        </p:nvSpPr>
        <p:spPr>
          <a:xfrm>
            <a:off x="4936982" y="49437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7" name="Oval 96">
            <a:extLst>
              <a:ext uri="{FF2B5EF4-FFF2-40B4-BE49-F238E27FC236}">
                <a16:creationId xmlns:a16="http://schemas.microsoft.com/office/drawing/2014/main" id="{138ADF8F-D698-4FE3-AE87-7CC44104172A}"/>
              </a:ext>
            </a:extLst>
          </p:cNvPr>
          <p:cNvSpPr/>
          <p:nvPr/>
        </p:nvSpPr>
        <p:spPr>
          <a:xfrm>
            <a:off x="4784582" y="5096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8" name="Oval 97">
            <a:extLst>
              <a:ext uri="{FF2B5EF4-FFF2-40B4-BE49-F238E27FC236}">
                <a16:creationId xmlns:a16="http://schemas.microsoft.com/office/drawing/2014/main" id="{042570AE-37E6-413A-BFC8-750F4A592668}"/>
              </a:ext>
            </a:extLst>
          </p:cNvPr>
          <p:cNvSpPr/>
          <p:nvPr/>
        </p:nvSpPr>
        <p:spPr>
          <a:xfrm>
            <a:off x="4622354" y="5248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99" name="Oval 98">
            <a:extLst>
              <a:ext uri="{FF2B5EF4-FFF2-40B4-BE49-F238E27FC236}">
                <a16:creationId xmlns:a16="http://schemas.microsoft.com/office/drawing/2014/main" id="{96B1FB2D-3FE4-467F-A316-1BBBBD74C42A}"/>
              </a:ext>
            </a:extLst>
          </p:cNvPr>
          <p:cNvSpPr/>
          <p:nvPr/>
        </p:nvSpPr>
        <p:spPr>
          <a:xfrm>
            <a:off x="4460123" y="541073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0" name="Oval 99">
            <a:extLst>
              <a:ext uri="{FF2B5EF4-FFF2-40B4-BE49-F238E27FC236}">
                <a16:creationId xmlns:a16="http://schemas.microsoft.com/office/drawing/2014/main" id="{484A946C-26C9-493A-9C62-C2A5394EEE23}"/>
              </a:ext>
            </a:extLst>
          </p:cNvPr>
          <p:cNvSpPr/>
          <p:nvPr/>
        </p:nvSpPr>
        <p:spPr>
          <a:xfrm>
            <a:off x="4268393" y="56024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1" name="Oval 60">
            <a:extLst>
              <a:ext uri="{FF2B5EF4-FFF2-40B4-BE49-F238E27FC236}">
                <a16:creationId xmlns:a16="http://schemas.microsoft.com/office/drawing/2014/main" id="{1E50EF54-E51A-425A-AC28-B8E0EA6006DF}"/>
              </a:ext>
            </a:extLst>
          </p:cNvPr>
          <p:cNvSpPr/>
          <p:nvPr/>
        </p:nvSpPr>
        <p:spPr>
          <a:xfrm>
            <a:off x="4865265" y="50209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2" name="Oval 61">
            <a:extLst>
              <a:ext uri="{FF2B5EF4-FFF2-40B4-BE49-F238E27FC236}">
                <a16:creationId xmlns:a16="http://schemas.microsoft.com/office/drawing/2014/main" id="{7EFEE1BC-25D1-4436-8C57-89B7011DF2E9}"/>
              </a:ext>
            </a:extLst>
          </p:cNvPr>
          <p:cNvSpPr/>
          <p:nvPr/>
        </p:nvSpPr>
        <p:spPr>
          <a:xfrm>
            <a:off x="4644039" y="524213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1" name="Oval 70">
            <a:extLst>
              <a:ext uri="{FF2B5EF4-FFF2-40B4-BE49-F238E27FC236}">
                <a16:creationId xmlns:a16="http://schemas.microsoft.com/office/drawing/2014/main" id="{727E8F5D-0F6F-41D5-A250-54E3FDCADB8C}"/>
              </a:ext>
            </a:extLst>
          </p:cNvPr>
          <p:cNvSpPr/>
          <p:nvPr/>
        </p:nvSpPr>
        <p:spPr>
          <a:xfrm>
            <a:off x="4471973" y="541420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3" name="Oval 72">
            <a:extLst>
              <a:ext uri="{FF2B5EF4-FFF2-40B4-BE49-F238E27FC236}">
                <a16:creationId xmlns:a16="http://schemas.microsoft.com/office/drawing/2014/main" id="{3CFF3DA3-F182-41D1-9C4E-09F5F177DBB9}"/>
              </a:ext>
            </a:extLst>
          </p:cNvPr>
          <p:cNvSpPr/>
          <p:nvPr/>
        </p:nvSpPr>
        <p:spPr>
          <a:xfrm>
            <a:off x="4339238" y="554694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5" name="Oval 74">
            <a:extLst>
              <a:ext uri="{FF2B5EF4-FFF2-40B4-BE49-F238E27FC236}">
                <a16:creationId xmlns:a16="http://schemas.microsoft.com/office/drawing/2014/main" id="{7C0D3246-90DD-4136-AB36-11BA1EE71F22}"/>
              </a:ext>
            </a:extLst>
          </p:cNvPr>
          <p:cNvSpPr/>
          <p:nvPr/>
        </p:nvSpPr>
        <p:spPr>
          <a:xfrm>
            <a:off x="4186843" y="568951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6" name="Oval 75">
            <a:extLst>
              <a:ext uri="{FF2B5EF4-FFF2-40B4-BE49-F238E27FC236}">
                <a16:creationId xmlns:a16="http://schemas.microsoft.com/office/drawing/2014/main" id="{AF179ABE-B4BB-492A-AAF1-324B08E3CFB3}"/>
              </a:ext>
            </a:extLst>
          </p:cNvPr>
          <p:cNvSpPr/>
          <p:nvPr/>
        </p:nvSpPr>
        <p:spPr>
          <a:xfrm>
            <a:off x="4103272" y="580258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7" name="Oval 76">
            <a:extLst>
              <a:ext uri="{FF2B5EF4-FFF2-40B4-BE49-F238E27FC236}">
                <a16:creationId xmlns:a16="http://schemas.microsoft.com/office/drawing/2014/main" id="{409418DF-58E2-4F16-9AAA-6E09E8B2875E}"/>
              </a:ext>
            </a:extLst>
          </p:cNvPr>
          <p:cNvSpPr/>
          <p:nvPr/>
        </p:nvSpPr>
        <p:spPr>
          <a:xfrm>
            <a:off x="4000034" y="590582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8" name="Oval 77">
            <a:extLst>
              <a:ext uri="{FF2B5EF4-FFF2-40B4-BE49-F238E27FC236}">
                <a16:creationId xmlns:a16="http://schemas.microsoft.com/office/drawing/2014/main" id="{9E439B37-EE1E-44AD-926C-B9C959F1AEC8}"/>
              </a:ext>
            </a:extLst>
          </p:cNvPr>
          <p:cNvSpPr/>
          <p:nvPr/>
        </p:nvSpPr>
        <p:spPr>
          <a:xfrm>
            <a:off x="3926295" y="597956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79" name="Oval 78">
            <a:extLst>
              <a:ext uri="{FF2B5EF4-FFF2-40B4-BE49-F238E27FC236}">
                <a16:creationId xmlns:a16="http://schemas.microsoft.com/office/drawing/2014/main" id="{1554284E-0DA1-47A4-B7A2-A9308C743D0B}"/>
              </a:ext>
            </a:extLst>
          </p:cNvPr>
          <p:cNvSpPr/>
          <p:nvPr/>
        </p:nvSpPr>
        <p:spPr>
          <a:xfrm>
            <a:off x="3803389" y="608279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cxnSp>
        <p:nvCxnSpPr>
          <p:cNvPr id="80" name="Straight Connector 79">
            <a:extLst>
              <a:ext uri="{FF2B5EF4-FFF2-40B4-BE49-F238E27FC236}">
                <a16:creationId xmlns:a16="http://schemas.microsoft.com/office/drawing/2014/main" id="{6471343D-800C-4900-ADE9-3BB9435AE208}"/>
              </a:ext>
            </a:extLst>
          </p:cNvPr>
          <p:cNvCxnSpPr>
            <a:cxnSpLocks/>
            <a:stCxn id="34" idx="2"/>
          </p:cNvCxnSpPr>
          <p:nvPr/>
        </p:nvCxnSpPr>
        <p:spPr>
          <a:xfrm flipH="1" flipV="1">
            <a:off x="5399530" y="4471282"/>
            <a:ext cx="838200"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D962A9E-1DCD-482B-9FDA-FB1EFCB70577}"/>
              </a:ext>
            </a:extLst>
          </p:cNvPr>
          <p:cNvCxnSpPr>
            <a:cxnSpLocks/>
            <a:stCxn id="34" idx="2"/>
          </p:cNvCxnSpPr>
          <p:nvPr/>
        </p:nvCxnSpPr>
        <p:spPr>
          <a:xfrm flipV="1">
            <a:off x="6237730" y="4471282"/>
            <a:ext cx="2507666" cy="1708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FB26D70-4B95-461B-B1C2-CDCC6E57463D}"/>
              </a:ext>
            </a:extLst>
          </p:cNvPr>
          <p:cNvCxnSpPr>
            <a:cxnSpLocks/>
          </p:cNvCxnSpPr>
          <p:nvPr/>
        </p:nvCxnSpPr>
        <p:spPr>
          <a:xfrm flipH="1" flipV="1">
            <a:off x="5410200" y="4471282"/>
            <a:ext cx="2188743"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42704-7C7F-493C-B59E-FEC36A8D8C75}"/>
              </a:ext>
            </a:extLst>
          </p:cNvPr>
          <p:cNvCxnSpPr>
            <a:cxnSpLocks/>
          </p:cNvCxnSpPr>
          <p:nvPr/>
        </p:nvCxnSpPr>
        <p:spPr>
          <a:xfrm flipV="1">
            <a:off x="7598943" y="4471282"/>
            <a:ext cx="1163770" cy="1700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C6EA86-6302-49D4-B1C6-F3E9C92EB453}"/>
              </a:ext>
            </a:extLst>
          </p:cNvPr>
          <p:cNvCxnSpPr>
            <a:cxnSpLocks/>
          </p:cNvCxnSpPr>
          <p:nvPr/>
        </p:nvCxnSpPr>
        <p:spPr>
          <a:xfrm flipV="1">
            <a:off x="3734606" y="1157435"/>
            <a:ext cx="1683333" cy="904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12349-AD68-49AB-BF51-7408FA73BD61}"/>
              </a:ext>
            </a:extLst>
          </p:cNvPr>
          <p:cNvCxnSpPr>
            <a:cxnSpLocks/>
          </p:cNvCxnSpPr>
          <p:nvPr/>
        </p:nvCxnSpPr>
        <p:spPr>
          <a:xfrm>
            <a:off x="3726591" y="2053788"/>
            <a:ext cx="1683609" cy="241153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EF08BD-8136-4F45-92FF-C3B33FB73C85}"/>
              </a:ext>
            </a:extLst>
          </p:cNvPr>
          <p:cNvCxnSpPr>
            <a:cxnSpLocks/>
          </p:cNvCxnSpPr>
          <p:nvPr/>
        </p:nvCxnSpPr>
        <p:spPr>
          <a:xfrm>
            <a:off x="3718852" y="3396781"/>
            <a:ext cx="1670295" cy="1090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0B34643-1AD4-4F92-AD22-26A28A82CE51}"/>
              </a:ext>
            </a:extLst>
          </p:cNvPr>
          <p:cNvCxnSpPr>
            <a:cxnSpLocks/>
          </p:cNvCxnSpPr>
          <p:nvPr/>
        </p:nvCxnSpPr>
        <p:spPr>
          <a:xfrm flipV="1">
            <a:off x="3722995" y="1147606"/>
            <a:ext cx="1697727" cy="22588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4154AB9-9550-47F0-BE0C-CF6551C63AF8}"/>
              </a:ext>
            </a:extLst>
          </p:cNvPr>
          <p:cNvCxnSpPr/>
          <p:nvPr/>
        </p:nvCxnSpPr>
        <p:spPr>
          <a:xfrm>
            <a:off x="7273460" y="366074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C38AA74-B96F-42E8-A0CD-216DB58956BC}"/>
              </a:ext>
            </a:extLst>
          </p:cNvPr>
          <p:cNvCxnSpPr/>
          <p:nvPr/>
        </p:nvCxnSpPr>
        <p:spPr>
          <a:xfrm>
            <a:off x="7201850" y="375473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5255C39-CD96-41C5-B2C9-9A7D23FB1371}"/>
              </a:ext>
            </a:extLst>
          </p:cNvPr>
          <p:cNvCxnSpPr/>
          <p:nvPr/>
        </p:nvCxnSpPr>
        <p:spPr>
          <a:xfrm>
            <a:off x="3729452" y="3752604"/>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D3C752-5727-4A71-A117-CF78660CDEAC}"/>
              </a:ext>
            </a:extLst>
          </p:cNvPr>
          <p:cNvCxnSpPr/>
          <p:nvPr/>
        </p:nvCxnSpPr>
        <p:spPr>
          <a:xfrm>
            <a:off x="7264781" y="1155376"/>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1AD3405-FB99-4098-8A40-62F3923F8826}"/>
              </a:ext>
            </a:extLst>
          </p:cNvPr>
          <p:cNvCxnSpPr/>
          <p:nvPr/>
        </p:nvCxnSpPr>
        <p:spPr>
          <a:xfrm>
            <a:off x="3704281" y="5910807"/>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4F71BC4-A8D4-4A81-B598-F4791B5F8DCD}"/>
              </a:ext>
            </a:extLst>
          </p:cNvPr>
          <p:cNvCxnSpPr/>
          <p:nvPr/>
        </p:nvCxnSpPr>
        <p:spPr>
          <a:xfrm>
            <a:off x="4263232" y="1140057"/>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3C6A4B-7809-48AD-A290-4E2AA79CAD92}"/>
              </a:ext>
            </a:extLst>
          </p:cNvPr>
          <p:cNvCxnSpPr/>
          <p:nvPr/>
        </p:nvCxnSpPr>
        <p:spPr>
          <a:xfrm>
            <a:off x="4264605" y="5811125"/>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C4A8600-E1C1-42B0-AAA4-62429DB9E363}"/>
              </a:ext>
            </a:extLst>
          </p:cNvPr>
          <p:cNvCxnSpPr/>
          <p:nvPr/>
        </p:nvCxnSpPr>
        <p:spPr>
          <a:xfrm>
            <a:off x="4192995" y="5905114"/>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DF3CFD3-CF86-48B5-B61A-608AF729C6FA}"/>
              </a:ext>
            </a:extLst>
          </p:cNvPr>
          <p:cNvCxnSpPr/>
          <p:nvPr/>
        </p:nvCxnSpPr>
        <p:spPr>
          <a:xfrm>
            <a:off x="4903567" y="5418240"/>
            <a:ext cx="0" cy="1846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4D3EA8-C949-49BA-8DED-572B3B8EEFD4}"/>
              </a:ext>
            </a:extLst>
          </p:cNvPr>
          <p:cNvCxnSpPr/>
          <p:nvPr/>
        </p:nvCxnSpPr>
        <p:spPr>
          <a:xfrm>
            <a:off x="4831957" y="5512229"/>
            <a:ext cx="16680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91977C0-5EDD-4C0A-B6EE-087BA57F6E40}"/>
              </a:ext>
            </a:extLst>
          </p:cNvPr>
          <p:cNvCxnSpPr>
            <a:stCxn id="76" idx="7"/>
          </p:cNvCxnSpPr>
          <p:nvPr/>
        </p:nvCxnSpPr>
        <p:spPr>
          <a:xfrm>
            <a:off x="4142296" y="5809279"/>
            <a:ext cx="242386" cy="3738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7C97836-43D4-4278-A604-787CDC209810}"/>
              </a:ext>
            </a:extLst>
          </p:cNvPr>
          <p:cNvCxnSpPr>
            <a:cxnSpLocks/>
            <a:stCxn id="75" idx="1"/>
          </p:cNvCxnSpPr>
          <p:nvPr/>
        </p:nvCxnSpPr>
        <p:spPr>
          <a:xfrm>
            <a:off x="4193538" y="5696206"/>
            <a:ext cx="352337" cy="4797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8274AF-1D77-4640-8D0C-A504B1F0D56B}"/>
              </a:ext>
            </a:extLst>
          </p:cNvPr>
          <p:cNvCxnSpPr>
            <a:cxnSpLocks/>
            <a:stCxn id="71" idx="7"/>
          </p:cNvCxnSpPr>
          <p:nvPr/>
        </p:nvCxnSpPr>
        <p:spPr>
          <a:xfrm>
            <a:off x="4510997" y="5420903"/>
            <a:ext cx="874894" cy="4162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34FFB21-25E8-493E-878B-9D2EFAF6C1F4}"/>
              </a:ext>
            </a:extLst>
          </p:cNvPr>
          <p:cNvCxnSpPr>
            <a:cxnSpLocks/>
            <a:stCxn id="98" idx="3"/>
          </p:cNvCxnSpPr>
          <p:nvPr/>
        </p:nvCxnSpPr>
        <p:spPr>
          <a:xfrm>
            <a:off x="4629049" y="5287527"/>
            <a:ext cx="783407" cy="4167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33AAD7A-7863-48DF-8F21-1024101D3867}"/>
              </a:ext>
            </a:extLst>
          </p:cNvPr>
          <p:cNvSpPr txBox="1"/>
          <p:nvPr/>
        </p:nvSpPr>
        <p:spPr>
          <a:xfrm>
            <a:off x="5578522"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115" name="TextBox 114">
            <a:extLst>
              <a:ext uri="{FF2B5EF4-FFF2-40B4-BE49-F238E27FC236}">
                <a16:creationId xmlns:a16="http://schemas.microsoft.com/office/drawing/2014/main" id="{AC1FE6F3-1BC1-4730-BB04-FA6585AA5F68}"/>
              </a:ext>
            </a:extLst>
          </p:cNvPr>
          <p:cNvSpPr txBox="1"/>
          <p:nvPr/>
        </p:nvSpPr>
        <p:spPr>
          <a:xfrm>
            <a:off x="7643614" y="5376245"/>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solidFill>
                <a:srgbClr val="FF0000"/>
              </a:solidFill>
            </a:endParaRPr>
          </a:p>
        </p:txBody>
      </p:sp>
      <p:sp>
        <p:nvSpPr>
          <p:cNvPr id="116" name="TextBox 115">
            <a:extLst>
              <a:ext uri="{FF2B5EF4-FFF2-40B4-BE49-F238E27FC236}">
                <a16:creationId xmlns:a16="http://schemas.microsoft.com/office/drawing/2014/main" id="{931388B0-2A5D-419C-8D31-4C313A3B72B8}"/>
              </a:ext>
            </a:extLst>
          </p:cNvPr>
          <p:cNvSpPr txBox="1"/>
          <p:nvPr/>
        </p:nvSpPr>
        <p:spPr>
          <a:xfrm>
            <a:off x="3895129" y="361595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solidFill>
                <a:srgbClr val="FF0000"/>
              </a:solidFill>
            </a:endParaRPr>
          </a:p>
        </p:txBody>
      </p:sp>
      <p:sp>
        <p:nvSpPr>
          <p:cNvPr id="117" name="TextBox 116">
            <a:extLst>
              <a:ext uri="{FF2B5EF4-FFF2-40B4-BE49-F238E27FC236}">
                <a16:creationId xmlns:a16="http://schemas.microsoft.com/office/drawing/2014/main" id="{C68B08FD-404B-4948-910B-2ECD5C19A890}"/>
              </a:ext>
            </a:extLst>
          </p:cNvPr>
          <p:cNvSpPr txBox="1"/>
          <p:nvPr/>
        </p:nvSpPr>
        <p:spPr>
          <a:xfrm>
            <a:off x="3896527" y="1520101"/>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2" name="TextBox 1">
            <a:extLst>
              <a:ext uri="{FF2B5EF4-FFF2-40B4-BE49-F238E27FC236}">
                <a16:creationId xmlns:a16="http://schemas.microsoft.com/office/drawing/2014/main" id="{FFD49248-E926-42C9-B8B6-F6CE25AE373E}"/>
              </a:ext>
            </a:extLst>
          </p:cNvPr>
          <p:cNvSpPr txBox="1"/>
          <p:nvPr/>
        </p:nvSpPr>
        <p:spPr>
          <a:xfrm>
            <a:off x="7046752" y="3681851"/>
            <a:ext cx="309700" cy="369332"/>
          </a:xfrm>
          <a:prstGeom prst="rect">
            <a:avLst/>
          </a:prstGeom>
          <a:noFill/>
        </p:spPr>
        <p:txBody>
          <a:bodyPr wrap="none" rtlCol="0">
            <a:spAutoFit/>
          </a:bodyPr>
          <a:lstStyle/>
          <a:p>
            <a:r>
              <a:rPr lang="en-US" dirty="0"/>
              <a:t>B</a:t>
            </a:r>
          </a:p>
        </p:txBody>
      </p:sp>
      <p:sp>
        <p:nvSpPr>
          <p:cNvPr id="118" name="TextBox 117">
            <a:extLst>
              <a:ext uri="{FF2B5EF4-FFF2-40B4-BE49-F238E27FC236}">
                <a16:creationId xmlns:a16="http://schemas.microsoft.com/office/drawing/2014/main" id="{3721A8A1-293A-491B-BC8D-002753978A65}"/>
              </a:ext>
            </a:extLst>
          </p:cNvPr>
          <p:cNvSpPr txBox="1"/>
          <p:nvPr/>
        </p:nvSpPr>
        <p:spPr>
          <a:xfrm>
            <a:off x="4825065" y="5210047"/>
            <a:ext cx="309700" cy="369332"/>
          </a:xfrm>
          <a:prstGeom prst="rect">
            <a:avLst/>
          </a:prstGeom>
          <a:noFill/>
        </p:spPr>
        <p:txBody>
          <a:bodyPr wrap="none" rtlCol="0">
            <a:spAutoFit/>
          </a:bodyPr>
          <a:lstStyle/>
          <a:p>
            <a:r>
              <a:rPr lang="en-US" dirty="0">
                <a:solidFill>
                  <a:srgbClr val="00B050"/>
                </a:solidFill>
              </a:rPr>
              <a:t>B</a:t>
            </a:r>
          </a:p>
        </p:txBody>
      </p:sp>
      <p:sp>
        <p:nvSpPr>
          <p:cNvPr id="119" name="TextBox 118">
            <a:extLst>
              <a:ext uri="{FF2B5EF4-FFF2-40B4-BE49-F238E27FC236}">
                <a16:creationId xmlns:a16="http://schemas.microsoft.com/office/drawing/2014/main" id="{91DC49B8-089A-4D8D-A96C-DFDB04803845}"/>
              </a:ext>
            </a:extLst>
          </p:cNvPr>
          <p:cNvSpPr txBox="1"/>
          <p:nvPr/>
        </p:nvSpPr>
        <p:spPr>
          <a:xfrm>
            <a:off x="4205677" y="5555394"/>
            <a:ext cx="309700" cy="369332"/>
          </a:xfrm>
          <a:prstGeom prst="rect">
            <a:avLst/>
          </a:prstGeom>
          <a:noFill/>
        </p:spPr>
        <p:txBody>
          <a:bodyPr wrap="none" rtlCol="0">
            <a:spAutoFit/>
          </a:bodyPr>
          <a:lstStyle/>
          <a:p>
            <a:r>
              <a:rPr lang="en-US" dirty="0">
                <a:solidFill>
                  <a:srgbClr val="FF0000"/>
                </a:solidFill>
              </a:rPr>
              <a:t>B</a:t>
            </a:r>
          </a:p>
        </p:txBody>
      </p:sp>
      <p:sp>
        <p:nvSpPr>
          <p:cNvPr id="121" name="TextBox 120">
            <a:extLst>
              <a:ext uri="{FF2B5EF4-FFF2-40B4-BE49-F238E27FC236}">
                <a16:creationId xmlns:a16="http://schemas.microsoft.com/office/drawing/2014/main" id="{C856247D-5510-46A1-91EB-2FBA00AF6045}"/>
              </a:ext>
            </a:extLst>
          </p:cNvPr>
          <p:cNvSpPr txBox="1"/>
          <p:nvPr/>
        </p:nvSpPr>
        <p:spPr>
          <a:xfrm>
            <a:off x="4128902" y="6092626"/>
            <a:ext cx="682816" cy="369332"/>
          </a:xfrm>
          <a:prstGeom prst="rect">
            <a:avLst/>
          </a:prstGeom>
          <a:noFill/>
        </p:spPr>
        <p:txBody>
          <a:bodyPr wrap="none" rtlCol="0">
            <a:spAutoFit/>
          </a:bodyPr>
          <a:lstStyle/>
          <a:p>
            <a:r>
              <a:rPr lang="en-US" dirty="0">
                <a:solidFill>
                  <a:srgbClr val="FF0000"/>
                </a:solidFill>
              </a:rPr>
              <a:t>&amp;</a:t>
            </a:r>
            <a:r>
              <a:rPr lang="en-US" baseline="-25000" dirty="0">
                <a:solidFill>
                  <a:srgbClr val="FF0000"/>
                </a:solidFill>
              </a:rPr>
              <a:t>P</a:t>
            </a:r>
            <a:r>
              <a:rPr lang="en-US" baseline="30000" dirty="0">
                <a:solidFill>
                  <a:srgbClr val="FF0000"/>
                </a:solidFill>
              </a:rPr>
              <a:t>.5-.6</a:t>
            </a:r>
          </a:p>
        </p:txBody>
      </p:sp>
      <p:sp>
        <p:nvSpPr>
          <p:cNvPr id="122" name="TextBox 121">
            <a:extLst>
              <a:ext uri="{FF2B5EF4-FFF2-40B4-BE49-F238E27FC236}">
                <a16:creationId xmlns:a16="http://schemas.microsoft.com/office/drawing/2014/main" id="{CDE8E045-B71B-48A7-AF01-BA7FBE51552B}"/>
              </a:ext>
            </a:extLst>
          </p:cNvPr>
          <p:cNvSpPr txBox="1"/>
          <p:nvPr/>
        </p:nvSpPr>
        <p:spPr>
          <a:xfrm>
            <a:off x="4734308" y="5523572"/>
            <a:ext cx="682816" cy="369332"/>
          </a:xfrm>
          <a:prstGeom prst="rect">
            <a:avLst/>
          </a:prstGeom>
          <a:noFill/>
        </p:spPr>
        <p:txBody>
          <a:bodyPr wrap="none" rtlCol="0">
            <a:spAutoFit/>
          </a:bodyPr>
          <a:lstStyle/>
          <a:p>
            <a:r>
              <a:rPr lang="en-US" dirty="0">
                <a:solidFill>
                  <a:srgbClr val="00B050"/>
                </a:solidFill>
              </a:rPr>
              <a:t>V</a:t>
            </a:r>
            <a:r>
              <a:rPr lang="en-US" baseline="-25000" dirty="0">
                <a:solidFill>
                  <a:srgbClr val="00B050"/>
                </a:solidFill>
              </a:rPr>
              <a:t>P</a:t>
            </a:r>
            <a:r>
              <a:rPr lang="en-US" baseline="30000" dirty="0">
                <a:solidFill>
                  <a:srgbClr val="00B050"/>
                </a:solidFill>
              </a:rPr>
              <a:t>.7-.8</a:t>
            </a:r>
          </a:p>
        </p:txBody>
      </p:sp>
      <p:cxnSp>
        <p:nvCxnSpPr>
          <p:cNvPr id="123" name="Straight Connector 122">
            <a:extLst>
              <a:ext uri="{FF2B5EF4-FFF2-40B4-BE49-F238E27FC236}">
                <a16:creationId xmlns:a16="http://schemas.microsoft.com/office/drawing/2014/main" id="{F2B0D206-C4C3-4DBF-A3F2-A6C5109C54FE}"/>
              </a:ext>
            </a:extLst>
          </p:cNvPr>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424635F-DA4A-41A4-9FFB-6AE72B46EAC7}"/>
              </a:ext>
            </a:extLst>
          </p:cNvPr>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8DD2D39-578C-43F7-8703-46F96818A4AA}"/>
              </a:ext>
            </a:extLst>
          </p:cNvPr>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66A24D1-46AB-471E-82EF-744318CD2A16}"/>
              </a:ext>
            </a:extLst>
          </p:cNvPr>
          <p:cNvCxnSpPr/>
          <p:nvPr/>
        </p:nvCxnSpPr>
        <p:spPr>
          <a:xfrm flipH="1" flipV="1">
            <a:off x="2057400" y="1143000"/>
            <a:ext cx="1676399" cy="16763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8F453E3-E82F-4479-975C-63EBF431E2BC}"/>
              </a:ext>
            </a:extLst>
          </p:cNvPr>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ED5ACF6-8D46-44EE-84E3-F564B2A4EDDD}"/>
              </a:ext>
            </a:extLst>
          </p:cNvPr>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2AEE302B-0473-4D34-A97C-6482D343E58D}"/>
              </a:ext>
            </a:extLst>
          </p:cNvPr>
          <p:cNvSpPr txBox="1"/>
          <p:nvPr/>
        </p:nvSpPr>
        <p:spPr>
          <a:xfrm>
            <a:off x="2172754" y="1095854"/>
            <a:ext cx="553549" cy="369332"/>
          </a:xfrm>
          <a:prstGeom prst="rect">
            <a:avLst/>
          </a:prstGeom>
          <a:noFill/>
        </p:spPr>
        <p:txBody>
          <a:bodyPr wrap="none" rtlCol="0">
            <a:spAutoFit/>
          </a:bodyPr>
          <a:lstStyle/>
          <a:p>
            <a:r>
              <a:rPr lang="en-US" dirty="0">
                <a:solidFill>
                  <a:srgbClr val="00B050"/>
                </a:solidFill>
              </a:rPr>
              <a:t>rec</a:t>
            </a:r>
            <a:r>
              <a:rPr lang="en-US" baseline="-25000" dirty="0">
                <a:solidFill>
                  <a:srgbClr val="00B050"/>
                </a:solidFill>
              </a:rPr>
              <a:t>2</a:t>
            </a:r>
            <a:endParaRPr lang="en-US" dirty="0">
              <a:solidFill>
                <a:srgbClr val="00B050"/>
              </a:solidFill>
            </a:endParaRPr>
          </a:p>
        </p:txBody>
      </p:sp>
      <p:sp>
        <p:nvSpPr>
          <p:cNvPr id="130" name="TextBox 129">
            <a:extLst>
              <a:ext uri="{FF2B5EF4-FFF2-40B4-BE49-F238E27FC236}">
                <a16:creationId xmlns:a16="http://schemas.microsoft.com/office/drawing/2014/main" id="{DE3CEC53-EC5F-4B8D-92A4-14B34CFCD739}"/>
              </a:ext>
            </a:extLst>
          </p:cNvPr>
          <p:cNvSpPr txBox="1"/>
          <p:nvPr/>
        </p:nvSpPr>
        <p:spPr>
          <a:xfrm>
            <a:off x="1386994" y="1095522"/>
            <a:ext cx="553549" cy="369332"/>
          </a:xfrm>
          <a:prstGeom prst="rect">
            <a:avLst/>
          </a:prstGeom>
          <a:noFill/>
        </p:spPr>
        <p:txBody>
          <a:bodyPr wrap="none" rtlCol="0">
            <a:spAutoFit/>
          </a:bodyPr>
          <a:lstStyle/>
          <a:p>
            <a:r>
              <a:rPr lang="en-US" dirty="0">
                <a:solidFill>
                  <a:srgbClr val="FF0000"/>
                </a:solidFill>
              </a:rPr>
              <a:t>rec</a:t>
            </a:r>
            <a:r>
              <a:rPr lang="en-US" baseline="-25000" dirty="0">
                <a:solidFill>
                  <a:srgbClr val="FF0000"/>
                </a:solidFill>
              </a:rPr>
              <a:t>1</a:t>
            </a:r>
            <a:endParaRPr lang="en-US" dirty="0">
              <a:solidFill>
                <a:srgbClr val="FF0000"/>
              </a:solidFill>
            </a:endParaRPr>
          </a:p>
        </p:txBody>
      </p:sp>
      <p:sp>
        <p:nvSpPr>
          <p:cNvPr id="131" name="TextBox 130">
            <a:extLst>
              <a:ext uri="{FF2B5EF4-FFF2-40B4-BE49-F238E27FC236}">
                <a16:creationId xmlns:a16="http://schemas.microsoft.com/office/drawing/2014/main" id="{9B7A881A-2F12-41F1-BC9E-A32E631E36E1}"/>
              </a:ext>
            </a:extLst>
          </p:cNvPr>
          <p:cNvSpPr txBox="1"/>
          <p:nvPr/>
        </p:nvSpPr>
        <p:spPr>
          <a:xfrm>
            <a:off x="1911927" y="862444"/>
            <a:ext cx="301686" cy="369332"/>
          </a:xfrm>
          <a:prstGeom prst="rect">
            <a:avLst/>
          </a:prstGeom>
          <a:noFill/>
        </p:spPr>
        <p:txBody>
          <a:bodyPr wrap="none" rtlCol="0">
            <a:spAutoFit/>
          </a:bodyPr>
          <a:lstStyle/>
          <a:p>
            <a:r>
              <a:rPr lang="en-US" dirty="0"/>
              <a:t>0</a:t>
            </a:r>
          </a:p>
        </p:txBody>
      </p:sp>
      <p:sp>
        <p:nvSpPr>
          <p:cNvPr id="132" name="TextBox 131">
            <a:extLst>
              <a:ext uri="{FF2B5EF4-FFF2-40B4-BE49-F238E27FC236}">
                <a16:creationId xmlns:a16="http://schemas.microsoft.com/office/drawing/2014/main" id="{0A4CC449-577B-4590-B169-44B913CD6794}"/>
              </a:ext>
            </a:extLst>
          </p:cNvPr>
          <p:cNvSpPr txBox="1"/>
          <p:nvPr/>
        </p:nvSpPr>
        <p:spPr>
          <a:xfrm>
            <a:off x="157420" y="2610535"/>
            <a:ext cx="301686" cy="369332"/>
          </a:xfrm>
          <a:prstGeom prst="rect">
            <a:avLst/>
          </a:prstGeom>
          <a:noFill/>
        </p:spPr>
        <p:txBody>
          <a:bodyPr wrap="none" rtlCol="0">
            <a:spAutoFit/>
          </a:bodyPr>
          <a:lstStyle/>
          <a:p>
            <a:r>
              <a:rPr lang="en-US" dirty="0"/>
              <a:t>1</a:t>
            </a:r>
          </a:p>
        </p:txBody>
      </p:sp>
      <p:sp>
        <p:nvSpPr>
          <p:cNvPr id="133" name="TextBox 132">
            <a:extLst>
              <a:ext uri="{FF2B5EF4-FFF2-40B4-BE49-F238E27FC236}">
                <a16:creationId xmlns:a16="http://schemas.microsoft.com/office/drawing/2014/main" id="{FE16EB57-51C9-44B4-9B30-FAB1360AB91B}"/>
              </a:ext>
            </a:extLst>
          </p:cNvPr>
          <p:cNvSpPr txBox="1"/>
          <p:nvPr/>
        </p:nvSpPr>
        <p:spPr>
          <a:xfrm>
            <a:off x="3471271" y="2612952"/>
            <a:ext cx="301686" cy="369332"/>
          </a:xfrm>
          <a:prstGeom prst="rect">
            <a:avLst/>
          </a:prstGeom>
          <a:noFill/>
        </p:spPr>
        <p:txBody>
          <a:bodyPr wrap="none" rtlCol="0">
            <a:spAutoFit/>
          </a:bodyPr>
          <a:lstStyle/>
          <a:p>
            <a:r>
              <a:rPr lang="en-US" dirty="0"/>
              <a:t>1</a:t>
            </a:r>
          </a:p>
        </p:txBody>
      </p:sp>
      <p:sp>
        <p:nvSpPr>
          <p:cNvPr id="134" name="TextBox 133">
            <a:extLst>
              <a:ext uri="{FF2B5EF4-FFF2-40B4-BE49-F238E27FC236}">
                <a16:creationId xmlns:a16="http://schemas.microsoft.com/office/drawing/2014/main" id="{79A93E57-DB0F-4A38-AF10-028FD8A28909}"/>
              </a:ext>
            </a:extLst>
          </p:cNvPr>
          <p:cNvSpPr txBox="1"/>
          <p:nvPr/>
        </p:nvSpPr>
        <p:spPr>
          <a:xfrm>
            <a:off x="1560102" y="4449633"/>
            <a:ext cx="960519" cy="369332"/>
          </a:xfrm>
          <a:prstGeom prst="rect">
            <a:avLst/>
          </a:prstGeom>
          <a:noFill/>
        </p:spPr>
        <p:txBody>
          <a:bodyPr wrap="none" rtlCol="0">
            <a:spAutoFit/>
          </a:bodyPr>
          <a:lstStyle/>
          <a:p>
            <a:r>
              <a:rPr lang="en-US" b="1" dirty="0">
                <a:solidFill>
                  <a:srgbClr val="0070C0"/>
                </a:solidFill>
              </a:rPr>
              <a:t>4d-ideal</a:t>
            </a:r>
          </a:p>
        </p:txBody>
      </p:sp>
      <p:sp>
        <p:nvSpPr>
          <p:cNvPr id="135" name="Oval 134">
            <a:extLst>
              <a:ext uri="{FF2B5EF4-FFF2-40B4-BE49-F238E27FC236}">
                <a16:creationId xmlns:a16="http://schemas.microsoft.com/office/drawing/2014/main" id="{68735359-227D-4578-A14A-FD97B2E03080}"/>
              </a:ext>
            </a:extLst>
          </p:cNvPr>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F52603DF-8CAC-47AA-9553-3CBF30606FDC}"/>
              </a:ext>
            </a:extLst>
          </p:cNvPr>
          <p:cNvCxnSpPr>
            <a:cxnSpLocks/>
          </p:cNvCxnSpPr>
          <p:nvPr/>
        </p:nvCxnSpPr>
        <p:spPr>
          <a:xfrm flipV="1">
            <a:off x="920501" y="2533476"/>
            <a:ext cx="2493819" cy="815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AF59CDD-1A57-4F47-8B54-758D905E5914}"/>
              </a:ext>
            </a:extLst>
          </p:cNvPr>
          <p:cNvCxnSpPr/>
          <p:nvPr/>
        </p:nvCxnSpPr>
        <p:spPr>
          <a:xfrm flipH="1" flipV="1">
            <a:off x="851482" y="2357307"/>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02B8CB2-B798-43D5-9ECB-226FC65F2DAA}"/>
              </a:ext>
            </a:extLst>
          </p:cNvPr>
          <p:cNvCxnSpPr/>
          <p:nvPr/>
        </p:nvCxnSpPr>
        <p:spPr>
          <a:xfrm flipH="1" flipV="1">
            <a:off x="1124824" y="2075576"/>
            <a:ext cx="3352800" cy="3352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57B9B5C-D733-4867-83F4-08A92FAA41DB}"/>
              </a:ext>
            </a:extLst>
          </p:cNvPr>
          <p:cNvCxnSpPr/>
          <p:nvPr/>
        </p:nvCxnSpPr>
        <p:spPr>
          <a:xfrm>
            <a:off x="370330" y="1941352"/>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911F08F-3CCE-418D-92A8-7C7D4BBF796C}"/>
              </a:ext>
            </a:extLst>
          </p:cNvPr>
          <p:cNvCxnSpPr/>
          <p:nvPr/>
        </p:nvCxnSpPr>
        <p:spPr>
          <a:xfrm flipH="1">
            <a:off x="1154185" y="1932963"/>
            <a:ext cx="1676400" cy="1676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3810A36F-54CD-48E1-BD4F-A1D8097DEC23}"/>
              </a:ext>
            </a:extLst>
          </p:cNvPr>
          <p:cNvSpPr txBox="1"/>
          <p:nvPr/>
        </p:nvSpPr>
        <p:spPr>
          <a:xfrm>
            <a:off x="483778" y="2272778"/>
            <a:ext cx="455574"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2</a:t>
            </a:r>
            <a:r>
              <a:rPr lang="en-US" baseline="30000" dirty="0">
                <a:solidFill>
                  <a:srgbClr val="FF0000"/>
                </a:solidFill>
              </a:rPr>
              <a:t>+</a:t>
            </a:r>
          </a:p>
        </p:txBody>
      </p:sp>
      <p:cxnSp>
        <p:nvCxnSpPr>
          <p:cNvPr id="144" name="Straight Connector 143">
            <a:extLst>
              <a:ext uri="{FF2B5EF4-FFF2-40B4-BE49-F238E27FC236}">
                <a16:creationId xmlns:a16="http://schemas.microsoft.com/office/drawing/2014/main" id="{D79A7038-EBB0-431F-88F0-6F696BD39A77}"/>
              </a:ext>
            </a:extLst>
          </p:cNvPr>
          <p:cNvCxnSpPr/>
          <p:nvPr/>
        </p:nvCxnSpPr>
        <p:spPr>
          <a:xfrm flipH="1" flipV="1">
            <a:off x="1268835" y="1934361"/>
            <a:ext cx="3352800" cy="3352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F9B9EA76-1D3B-4FD3-ABB4-4A85B426CE3D}"/>
              </a:ext>
            </a:extLst>
          </p:cNvPr>
          <p:cNvSpPr txBox="1"/>
          <p:nvPr/>
        </p:nvSpPr>
        <p:spPr>
          <a:xfrm>
            <a:off x="829125" y="2139952"/>
            <a:ext cx="425116"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b</a:t>
            </a:r>
            <a:r>
              <a:rPr lang="en-US" baseline="-25000" dirty="0">
                <a:solidFill>
                  <a:srgbClr val="FF0000"/>
                </a:solidFill>
              </a:rPr>
              <a:t>2</a:t>
            </a:r>
            <a:r>
              <a:rPr lang="en-US" baseline="30000" dirty="0">
                <a:solidFill>
                  <a:srgbClr val="FF0000"/>
                </a:solidFill>
              </a:rPr>
              <a:t>-</a:t>
            </a:r>
          </a:p>
        </p:txBody>
      </p:sp>
      <p:sp>
        <p:nvSpPr>
          <p:cNvPr id="147" name="TextBox 146">
            <a:extLst>
              <a:ext uri="{FF2B5EF4-FFF2-40B4-BE49-F238E27FC236}">
                <a16:creationId xmlns:a16="http://schemas.microsoft.com/office/drawing/2014/main" id="{5F2FF2E0-45CA-4AB6-81B1-F978754642B7}"/>
              </a:ext>
            </a:extLst>
          </p:cNvPr>
          <p:cNvSpPr txBox="1"/>
          <p:nvPr/>
        </p:nvSpPr>
        <p:spPr>
          <a:xfrm>
            <a:off x="2860661" y="2007126"/>
            <a:ext cx="455574" cy="369332"/>
          </a:xfrm>
          <a:prstGeom prst="rect">
            <a:avLst/>
          </a:prstGeom>
          <a:noFill/>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b</a:t>
            </a:r>
            <a:r>
              <a:rPr lang="en-US" baseline="-25000" dirty="0">
                <a:solidFill>
                  <a:srgbClr val="00B050"/>
                </a:solidFill>
              </a:rPr>
              <a:t>2</a:t>
            </a:r>
            <a:r>
              <a:rPr lang="en-US" baseline="30000" dirty="0">
                <a:solidFill>
                  <a:srgbClr val="00B050"/>
                </a:solidFill>
              </a:rPr>
              <a:t>+</a:t>
            </a:r>
          </a:p>
        </p:txBody>
      </p:sp>
      <p:cxnSp>
        <p:nvCxnSpPr>
          <p:cNvPr id="148" name="Straight Connector 147">
            <a:extLst>
              <a:ext uri="{FF2B5EF4-FFF2-40B4-BE49-F238E27FC236}">
                <a16:creationId xmlns:a16="http://schemas.microsoft.com/office/drawing/2014/main" id="{BD070997-FEE6-4567-89F2-683C792D5333}"/>
              </a:ext>
            </a:extLst>
          </p:cNvPr>
          <p:cNvCxnSpPr/>
          <p:nvPr/>
        </p:nvCxnSpPr>
        <p:spPr>
          <a:xfrm>
            <a:off x="388506" y="2076974"/>
            <a:ext cx="33527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FC80DDE-E910-49A5-A29F-5CC376C3FDCF}"/>
              </a:ext>
            </a:extLst>
          </p:cNvPr>
          <p:cNvCxnSpPr/>
          <p:nvPr/>
        </p:nvCxnSpPr>
        <p:spPr>
          <a:xfrm flipH="1" flipV="1">
            <a:off x="760601" y="2459373"/>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AD0B61-CA05-47D3-9DE2-31BEC8DB931D}"/>
              </a:ext>
            </a:extLst>
          </p:cNvPr>
          <p:cNvCxnSpPr/>
          <p:nvPr/>
        </p:nvCxnSpPr>
        <p:spPr>
          <a:xfrm flipH="1">
            <a:off x="1306585" y="2076974"/>
            <a:ext cx="1676400" cy="1676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0FC3A1BF-0662-4E00-A922-2A91797EF3C5}"/>
              </a:ext>
            </a:extLst>
          </p:cNvPr>
          <p:cNvSpPr txBox="1"/>
          <p:nvPr/>
        </p:nvSpPr>
        <p:spPr>
          <a:xfrm>
            <a:off x="2761391" y="1664575"/>
            <a:ext cx="425116" cy="369332"/>
          </a:xfrm>
          <a:prstGeom prst="rect">
            <a:avLst/>
          </a:prstGeom>
          <a:noFill/>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b</a:t>
            </a:r>
            <a:r>
              <a:rPr lang="en-US" baseline="-25000" dirty="0">
                <a:solidFill>
                  <a:srgbClr val="00B050"/>
                </a:solidFill>
              </a:rPr>
              <a:t>2</a:t>
            </a:r>
            <a:r>
              <a:rPr lang="en-US" baseline="30000" dirty="0">
                <a:solidFill>
                  <a:srgbClr val="00B050"/>
                </a:solidFill>
              </a:rPr>
              <a:t>-</a:t>
            </a:r>
          </a:p>
        </p:txBody>
      </p:sp>
      <p:cxnSp>
        <p:nvCxnSpPr>
          <p:cNvPr id="152" name="Straight Connector 151">
            <a:extLst>
              <a:ext uri="{FF2B5EF4-FFF2-40B4-BE49-F238E27FC236}">
                <a16:creationId xmlns:a16="http://schemas.microsoft.com/office/drawing/2014/main" id="{B03BDA2D-A037-458B-B2AD-FDE6637D88DF}"/>
              </a:ext>
            </a:extLst>
          </p:cNvPr>
          <p:cNvCxnSpPr/>
          <p:nvPr/>
        </p:nvCxnSpPr>
        <p:spPr>
          <a:xfrm>
            <a:off x="340894" y="384060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479FD4F-03D9-4CAB-83F5-7E14E42C0BD2}"/>
              </a:ext>
            </a:extLst>
          </p:cNvPr>
          <p:cNvCxnSpPr/>
          <p:nvPr/>
        </p:nvCxnSpPr>
        <p:spPr>
          <a:xfrm>
            <a:off x="424949" y="374532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4EC293E0-434D-4651-83C0-D040B7BD0CD5}"/>
              </a:ext>
            </a:extLst>
          </p:cNvPr>
          <p:cNvSpPr txBox="1"/>
          <p:nvPr/>
        </p:nvSpPr>
        <p:spPr>
          <a:xfrm>
            <a:off x="1539840" y="3292763"/>
            <a:ext cx="314510" cy="369332"/>
          </a:xfrm>
          <a:prstGeom prst="rect">
            <a:avLst/>
          </a:prstGeom>
          <a:noFill/>
          <a:ln>
            <a:noFill/>
          </a:ln>
        </p:spPr>
        <p:txBody>
          <a:bodyPr wrap="none" rtlCol="0">
            <a:spAutoFit/>
          </a:bodyPr>
          <a:lstStyle/>
          <a:p>
            <a:r>
              <a:rPr lang="en-US" b="1" dirty="0">
                <a:solidFill>
                  <a:srgbClr val="0070C0"/>
                </a:solidFill>
              </a:rPr>
              <a:t>B</a:t>
            </a:r>
          </a:p>
        </p:txBody>
      </p:sp>
      <p:sp>
        <p:nvSpPr>
          <p:cNvPr id="11" name="Rectangle 10">
            <a:extLst>
              <a:ext uri="{FF2B5EF4-FFF2-40B4-BE49-F238E27FC236}">
                <a16:creationId xmlns:a16="http://schemas.microsoft.com/office/drawing/2014/main" id="{BE0A6AA5-279E-4BC2-AD95-3C7EA2432FD0}"/>
              </a:ext>
            </a:extLst>
          </p:cNvPr>
          <p:cNvSpPr/>
          <p:nvPr/>
        </p:nvSpPr>
        <p:spPr>
          <a:xfrm rot="2783038">
            <a:off x="1556082" y="3186056"/>
            <a:ext cx="222287" cy="12693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itle 1">
            <a:extLst>
              <a:ext uri="{FF2B5EF4-FFF2-40B4-BE49-F238E27FC236}">
                <a16:creationId xmlns:a16="http://schemas.microsoft.com/office/drawing/2014/main" id="{AA7DC3D0-B62B-4EA5-82D1-A7CC60EC4EFA}"/>
              </a:ext>
            </a:extLst>
          </p:cNvPr>
          <p:cNvSpPr txBox="1">
            <a:spLocks/>
          </p:cNvSpPr>
          <p:nvPr/>
        </p:nvSpPr>
        <p:spPr>
          <a:xfrm>
            <a:off x="0" y="4776002"/>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Two users evaluate with product connectives (considering attributes independent), the green one aggregates with </a:t>
            </a:r>
            <a:r>
              <a:rPr lang="en-US" sz="1800" b="1" dirty="0">
                <a:solidFill>
                  <a:srgbClr val="00B050"/>
                </a:solidFill>
              </a:rPr>
              <a:t>V</a:t>
            </a:r>
            <a:r>
              <a:rPr lang="en-US" sz="1800" b="1" baseline="-25000" dirty="0">
                <a:solidFill>
                  <a:srgbClr val="00B050"/>
                </a:solidFill>
              </a:rPr>
              <a:t>P</a:t>
            </a:r>
            <a:r>
              <a:rPr lang="en-US" sz="1800" dirty="0"/>
              <a:t>, the red one with </a:t>
            </a:r>
            <a:r>
              <a:rPr lang="en-US" sz="1800" b="1" dirty="0">
                <a:solidFill>
                  <a:srgbClr val="FF0000"/>
                </a:solidFill>
              </a:rPr>
              <a:t>&amp;</a:t>
            </a:r>
            <a:r>
              <a:rPr lang="en-US" sz="1800" b="1" baseline="-25000" dirty="0">
                <a:solidFill>
                  <a:srgbClr val="FF0000"/>
                </a:solidFill>
              </a:rPr>
              <a:t>P</a:t>
            </a:r>
            <a:r>
              <a:rPr lang="en-US" sz="1800" dirty="0"/>
              <a:t>, the total gives weight 2 to OR-like </a:t>
            </a:r>
          </a:p>
        </p:txBody>
      </p:sp>
      <p:cxnSp>
        <p:nvCxnSpPr>
          <p:cNvPr id="157" name="Straight Connector 156">
            <a:extLst>
              <a:ext uri="{FF2B5EF4-FFF2-40B4-BE49-F238E27FC236}">
                <a16:creationId xmlns:a16="http://schemas.microsoft.com/office/drawing/2014/main" id="{5ED79304-62EE-4B2A-857A-11C08F451700}"/>
              </a:ext>
            </a:extLst>
          </p:cNvPr>
          <p:cNvCxnSpPr>
            <a:cxnSpLocks/>
          </p:cNvCxnSpPr>
          <p:nvPr/>
        </p:nvCxnSpPr>
        <p:spPr>
          <a:xfrm flipV="1">
            <a:off x="1123235" y="2736210"/>
            <a:ext cx="2493819" cy="815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23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6B9B-D3A6-47ED-9C59-12F1D51FD89B}"/>
              </a:ext>
            </a:extLst>
          </p:cNvPr>
          <p:cNvSpPr>
            <a:spLocks noGrp="1"/>
          </p:cNvSpPr>
          <p:nvPr>
            <p:ph type="title"/>
          </p:nvPr>
        </p:nvSpPr>
        <p:spPr/>
        <p:txBody>
          <a:bodyPr/>
          <a:lstStyle/>
          <a:p>
            <a:pPr algn="ctr"/>
            <a:r>
              <a:rPr lang="en-US" dirty="0"/>
              <a:t>Thanks</a:t>
            </a:r>
            <a:br>
              <a:rPr lang="en-US" dirty="0"/>
            </a:br>
            <a:endParaRPr lang="en-US" dirty="0"/>
          </a:p>
        </p:txBody>
      </p:sp>
      <p:sp>
        <p:nvSpPr>
          <p:cNvPr id="3" name="Text Placeholder 2">
            <a:extLst>
              <a:ext uri="{FF2B5EF4-FFF2-40B4-BE49-F238E27FC236}">
                <a16:creationId xmlns:a16="http://schemas.microsoft.com/office/drawing/2014/main" id="{1BA21D74-7189-4EAD-BE12-72AA20096075}"/>
              </a:ext>
            </a:extLst>
          </p:cNvPr>
          <p:cNvSpPr>
            <a:spLocks noGrp="1"/>
          </p:cNvSpPr>
          <p:nvPr>
            <p:ph type="body" idx="1"/>
          </p:nvPr>
        </p:nvSpPr>
        <p:spPr/>
        <p:txBody>
          <a:bodyPr/>
          <a:lstStyle/>
          <a:p>
            <a:endParaRPr lang="en-US" dirty="0"/>
          </a:p>
          <a:p>
            <a:pPr algn="ctr"/>
            <a:r>
              <a:rPr lang="en-US" dirty="0"/>
              <a:t>Comments, questions?</a:t>
            </a:r>
          </a:p>
        </p:txBody>
      </p:sp>
      <p:sp>
        <p:nvSpPr>
          <p:cNvPr id="4" name="Date Placeholder 3">
            <a:extLst>
              <a:ext uri="{FF2B5EF4-FFF2-40B4-BE49-F238E27FC236}">
                <a16:creationId xmlns:a16="http://schemas.microsoft.com/office/drawing/2014/main" id="{62FDEA7E-4AA6-4104-885B-86DFA51685D1}"/>
              </a:ext>
            </a:extLst>
          </p:cNvPr>
          <p:cNvSpPr>
            <a:spLocks noGrp="1"/>
          </p:cNvSpPr>
          <p:nvPr>
            <p:ph type="dt" sz="half" idx="10"/>
          </p:nvPr>
        </p:nvSpPr>
        <p:spPr/>
        <p:txBody>
          <a:bodyPr/>
          <a:lstStyle/>
          <a:p>
            <a:r>
              <a:rPr lang="en-US"/>
              <a:t>NDBI021 User Preferences Lecture 2</a:t>
            </a:r>
          </a:p>
        </p:txBody>
      </p:sp>
      <p:sp>
        <p:nvSpPr>
          <p:cNvPr id="5" name="Footer Placeholder 4">
            <a:extLst>
              <a:ext uri="{FF2B5EF4-FFF2-40B4-BE49-F238E27FC236}">
                <a16:creationId xmlns:a16="http://schemas.microsoft.com/office/drawing/2014/main" id="{09FA7C29-9A09-49EE-884C-6F5C0C5ADC01}"/>
              </a:ext>
            </a:extLst>
          </p:cNvPr>
          <p:cNvSpPr>
            <a:spLocks noGrp="1"/>
          </p:cNvSpPr>
          <p:nvPr>
            <p:ph type="ftr" sz="quarter" idx="11"/>
          </p:nvPr>
        </p:nvSpPr>
        <p:spPr/>
        <p:txBody>
          <a:bodyPr/>
          <a:lstStyle/>
          <a:p>
            <a:r>
              <a:rPr lang="en-US"/>
              <a:t>Aggregation+</a:t>
            </a:r>
          </a:p>
        </p:txBody>
      </p:sp>
      <p:sp>
        <p:nvSpPr>
          <p:cNvPr id="6" name="Slide Number Placeholder 5">
            <a:extLst>
              <a:ext uri="{FF2B5EF4-FFF2-40B4-BE49-F238E27FC236}">
                <a16:creationId xmlns:a16="http://schemas.microsoft.com/office/drawing/2014/main" id="{E69652FE-0195-4E25-BFE8-366DA0CDDCEF}"/>
              </a:ext>
            </a:extLst>
          </p:cNvPr>
          <p:cNvSpPr>
            <a:spLocks noGrp="1"/>
          </p:cNvSpPr>
          <p:nvPr>
            <p:ph type="sldNum" sz="quarter" idx="12"/>
          </p:nvPr>
        </p:nvSpPr>
        <p:spPr/>
        <p:txBody>
          <a:bodyPr/>
          <a:lstStyle/>
          <a:p>
            <a:fld id="{93AECF0D-CD55-494B-932A-64BB14639227}" type="slidenum">
              <a:rPr lang="en-US" smtClean="0"/>
              <a:t>69</a:t>
            </a:fld>
            <a:endParaRPr lang="en-US"/>
          </a:p>
        </p:txBody>
      </p:sp>
    </p:spTree>
    <p:extLst>
      <p:ext uri="{BB962C8B-B14F-4D97-AF65-F5344CB8AC3E}">
        <p14:creationId xmlns:p14="http://schemas.microsoft.com/office/powerpoint/2010/main" val="199919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8505" y="1031847"/>
                <a:ext cx="8095377" cy="5159228"/>
              </a:xfrm>
            </p:spPr>
            <p:txBody>
              <a:bodyPr>
                <a:normAutofit fontScale="77500" lnSpcReduction="20000"/>
              </a:bodyPr>
              <a:lstStyle/>
              <a:p>
                <a:r>
                  <a:rPr lang="en-US" dirty="0"/>
                  <a:t>Syntax </a:t>
                </a:r>
              </a:p>
              <a:p>
                <a:pPr lvl="1"/>
                <a:r>
                  <a:rPr lang="en-US" dirty="0"/>
                  <a:t>atomic propositions </a:t>
                </a:r>
                <a:r>
                  <a:rPr lang="en-US" dirty="0">
                    <a:sym typeface="Symbol" panose="05050102010706020507" pitchFamily="18" charset="2"/>
                  </a:rPr>
                  <a:t></a:t>
                </a:r>
                <a:r>
                  <a:rPr lang="en-US" baseline="-25000" dirty="0">
                    <a:sym typeface="Symbol" panose="05050102010706020507" pitchFamily="18" charset="2"/>
                  </a:rPr>
                  <a:t>0</a:t>
                </a:r>
                <a:r>
                  <a:rPr lang="en-US" dirty="0"/>
                  <a:t> = {price, color, angle, p, q, buy(john, item1)…}</a:t>
                </a:r>
              </a:p>
              <a:p>
                <a:pPr lvl="1"/>
                <a:r>
                  <a:rPr lang="en-US" dirty="0"/>
                  <a:t>logical connectives &amp;, </a:t>
                </a:r>
                <a:r>
                  <a:rPr lang="en-US" dirty="0">
                    <a:sym typeface="Symbol" panose="05050102010706020507" pitchFamily="18" charset="2"/>
                  </a:rPr>
                  <a:t>, , … get all propositions  v   </a:t>
                </a:r>
              </a:p>
              <a:p>
                <a:pPr lvl="1"/>
                <a:r>
                  <a:rPr lang="en-US" dirty="0">
                    <a:sym typeface="Symbol" panose="05050102010706020507" pitchFamily="18" charset="2"/>
                  </a:rPr>
                  <a:t>graded p</a:t>
                </a:r>
                <a:r>
                  <a:rPr lang="en-US" dirty="0"/>
                  <a:t>ropositions (</a:t>
                </a:r>
                <a:r>
                  <a:rPr lang="en-US" dirty="0">
                    <a:sym typeface="Symbol" panose="05050102010706020507" pitchFamily="18" charset="2"/>
                  </a:rPr>
                  <a:t>,a), (,b) … a, b preference degrees, [0, 1]</a:t>
                </a:r>
              </a:p>
              <a:p>
                <a:r>
                  <a:rPr lang="en-US" dirty="0">
                    <a:sym typeface="Symbol" panose="05050102010706020507" pitchFamily="18" charset="2"/>
                  </a:rPr>
                  <a:t>Semantics  </a:t>
                </a:r>
              </a:p>
              <a:p>
                <a:pPr lvl="1"/>
                <a:r>
                  <a:rPr lang="en-US" dirty="0">
                    <a:sym typeface="Symbol" panose="05050102010706020507" pitchFamily="18" charset="2"/>
                  </a:rPr>
                  <a:t>possible worlds</a:t>
                </a:r>
                <a:r>
                  <a:rPr lang="en-US" dirty="0"/>
                  <a:t> v: </a:t>
                </a:r>
                <a:r>
                  <a:rPr lang="en-US" dirty="0">
                    <a:sym typeface="Symbol" panose="05050102010706020507" pitchFamily="18" charset="2"/>
                  </a:rPr>
                  <a:t></a:t>
                </a:r>
                <a:r>
                  <a:rPr lang="en-US" baseline="-25000" dirty="0">
                    <a:sym typeface="Symbol" panose="05050102010706020507" pitchFamily="18" charset="2"/>
                  </a:rPr>
                  <a:t>0</a:t>
                </a:r>
                <a:r>
                  <a:rPr lang="en-US" dirty="0"/>
                  <a:t> </a:t>
                </a:r>
                <a:r>
                  <a:rPr lang="en-US" dirty="0">
                    <a:sym typeface="Wingdings" panose="05000000000000000000" pitchFamily="2" charset="2"/>
                  </a:rPr>
                  <a:t> [0,1],</a:t>
                </a:r>
                <a:r>
                  <a:rPr lang="en-US" dirty="0"/>
                  <a:t> </a:t>
                </a:r>
              </a:p>
              <a:p>
                <a:pPr lvl="1"/>
                <a:r>
                  <a:rPr lang="en-US" dirty="0"/>
                  <a:t>truth functions of connectives </a:t>
                </a:r>
                <a:r>
                  <a:rPr lang="en-US" dirty="0">
                    <a:sym typeface="Symbol" panose="05050102010706020507" pitchFamily="18" charset="2"/>
                  </a:rPr>
                  <a:t></a:t>
                </a:r>
                <a:r>
                  <a:rPr lang="en-US" baseline="30000" dirty="0">
                    <a:sym typeface="Symbol" panose="05050102010706020507" pitchFamily="18" charset="2"/>
                  </a:rPr>
                  <a:t></a:t>
                </a:r>
                <a:r>
                  <a:rPr lang="en-US" dirty="0"/>
                  <a:t>: [0,1]x[0,1] </a:t>
                </a:r>
                <a:r>
                  <a:rPr lang="en-US" dirty="0">
                    <a:sym typeface="Wingdings" panose="05000000000000000000" pitchFamily="2" charset="2"/>
                  </a:rPr>
                  <a:t> [0,1],                                       extension of classical connectives, enables to extended  v </a:t>
                </a:r>
                <a:r>
                  <a:rPr lang="en-US" dirty="0"/>
                  <a:t>to                        </a:t>
                </a:r>
                <a:r>
                  <a:rPr lang="en-US" u="sng" dirty="0"/>
                  <a:t>v</a:t>
                </a:r>
                <a:r>
                  <a:rPr lang="en-US" dirty="0"/>
                  <a:t>: </a:t>
                </a:r>
                <a:r>
                  <a:rPr lang="en-US" dirty="0">
                    <a:sym typeface="Symbol" panose="05050102010706020507" pitchFamily="18" charset="2"/>
                  </a:rPr>
                  <a:t> </a:t>
                </a:r>
                <a:r>
                  <a:rPr lang="en-US" dirty="0">
                    <a:sym typeface="Wingdings" panose="05000000000000000000" pitchFamily="2" charset="2"/>
                  </a:rPr>
                  <a:t> [0, 1]</a:t>
                </a:r>
                <a:r>
                  <a:rPr lang="en-US" dirty="0">
                    <a:sym typeface="Symbol" panose="05050102010706020507" pitchFamily="18" charset="2"/>
                  </a:rPr>
                  <a:t>.</a:t>
                </a:r>
                <a:endParaRPr lang="en-US" dirty="0"/>
              </a:p>
              <a:p>
                <a:r>
                  <a:rPr lang="en-US" dirty="0"/>
                  <a:t>Possible world satisfaction</a:t>
                </a:r>
              </a:p>
              <a:p>
                <a:pPr lvl="1"/>
                <a:r>
                  <a:rPr lang="en-US" dirty="0"/>
                  <a:t>Comparative notion of truth of </a:t>
                </a:r>
                <a:r>
                  <a:rPr lang="en-US" dirty="0">
                    <a:hlinkClick r:id="rId2"/>
                  </a:rPr>
                  <a:t>Petr Hajek</a:t>
                </a:r>
                <a:r>
                  <a:rPr lang="en-US" dirty="0"/>
                  <a:t>, a possible world v: </a:t>
                </a:r>
                <a:r>
                  <a:rPr lang="en-US" dirty="0">
                    <a:sym typeface="Symbol" panose="05050102010706020507" pitchFamily="18" charset="2"/>
                  </a:rPr>
                  <a:t></a:t>
                </a:r>
                <a:r>
                  <a:rPr lang="en-US" baseline="-25000" dirty="0">
                    <a:sym typeface="Symbol" panose="05050102010706020507" pitchFamily="18" charset="2"/>
                  </a:rPr>
                  <a:t>0</a:t>
                </a:r>
                <a:r>
                  <a:rPr lang="en-US" dirty="0"/>
                  <a:t> </a:t>
                </a:r>
                <a:r>
                  <a:rPr lang="en-US" dirty="0">
                    <a:sym typeface="Wingdings" panose="05000000000000000000" pitchFamily="2" charset="2"/>
                  </a:rPr>
                  <a:t> [0,1]</a:t>
                </a:r>
                <a:r>
                  <a:rPr lang="en-US" dirty="0"/>
                  <a:t> is a model of </a:t>
                </a:r>
                <a:r>
                  <a:rPr lang="en-US" dirty="0">
                    <a:sym typeface="Symbol" panose="05050102010706020507" pitchFamily="18" charset="2"/>
                  </a:rPr>
                  <a:t>(,a), i.e., </a:t>
                </a:r>
                <a:r>
                  <a:rPr lang="en-US" dirty="0"/>
                  <a:t>v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r>
                  <a:rPr lang="en-US" dirty="0">
                    <a:sym typeface="Symbol" panose="05050102010706020507" pitchFamily="18" charset="2"/>
                  </a:rPr>
                  <a:t>(,a) </a:t>
                </a:r>
                <a:r>
                  <a:rPr lang="en-US" dirty="0">
                    <a:latin typeface="Cambria Math" panose="02040503050406030204" pitchFamily="18" charset="0"/>
                    <a:ea typeface="Cambria Math" panose="02040503050406030204" pitchFamily="18" charset="0"/>
                  </a:rPr>
                  <a:t>if </a:t>
                </a:r>
                <a:r>
                  <a:rPr lang="en-US" u="sng" dirty="0">
                    <a:latin typeface="Cambria Math" panose="02040503050406030204" pitchFamily="18" charset="0"/>
                    <a:ea typeface="Cambria Math" panose="02040503050406030204" pitchFamily="18" charset="0"/>
                  </a:rPr>
                  <a:t>v</a:t>
                </a:r>
                <a:r>
                  <a:rPr lang="en-US"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sym typeface="Symbol" panose="05050102010706020507" pitchFamily="18" charset="2"/>
                  </a:rPr>
                  <a:t></a:t>
                </a:r>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sym typeface="Symbol" panose="05050102010706020507" pitchFamily="18" charset="2"/>
                  </a:rPr>
                  <a:t></a:t>
                </a:r>
                <a:r>
                  <a:rPr lang="en-US" dirty="0">
                    <a:latin typeface="Cambria Math" panose="02040503050406030204" pitchFamily="18" charset="0"/>
                    <a:ea typeface="Cambria Math" panose="02040503050406030204" pitchFamily="18" charset="0"/>
                  </a:rPr>
                  <a:t> a </a:t>
                </a:r>
              </a:p>
              <a:p>
                <a:pPr lvl="1"/>
                <a:endParaRPr lang="en-US" dirty="0">
                  <a:latin typeface="Cambria Math" panose="02040503050406030204" pitchFamily="18" charset="0"/>
                  <a:ea typeface="Cambria Math" panose="02040503050406030204" pitchFamily="18" charset="0"/>
                </a:endParaRPr>
              </a:p>
              <a:p>
                <a:pPr lvl="1"/>
                <a:r>
                  <a:rPr lang="en-US" dirty="0">
                    <a:solidFill>
                      <a:srgbClr val="FF0000"/>
                    </a:solidFill>
                    <a:latin typeface="Cambria Math" panose="02040503050406030204" pitchFamily="18" charset="0"/>
                    <a:ea typeface="Cambria Math" panose="02040503050406030204" pitchFamily="18" charset="0"/>
                  </a:rPr>
                  <a:t>note that order is absent</a:t>
                </a:r>
                <a:r>
                  <a:rPr lang="en-US" dirty="0">
                    <a:latin typeface="Cambria Math" panose="02040503050406030204" pitchFamily="18" charset="0"/>
                    <a:ea typeface="Cambria Math" panose="02040503050406030204" pitchFamily="18" charset="0"/>
                  </a:rPr>
                  <a:t> , </a:t>
                </a:r>
                <a:r>
                  <a:rPr lang="en-US" dirty="0" err="1">
                    <a:latin typeface="Cambria Math" panose="02040503050406030204" pitchFamily="18" charset="0"/>
                    <a:ea typeface="Cambria Math" panose="02040503050406030204" pitchFamily="18" charset="0"/>
                  </a:rPr>
                  <a:t>i.e</a:t>
                </a:r>
                <a:r>
                  <a:rPr lang="en-US" dirty="0">
                    <a:latin typeface="Cambria Math" panose="02040503050406030204" pitchFamily="18" charset="0"/>
                    <a:ea typeface="Cambria Math" panose="02040503050406030204" pitchFamily="18" charset="0"/>
                  </a:rPr>
                  <a:t> </a:t>
                </a:r>
                <a:r>
                  <a:rPr lang="en-US" dirty="0"/>
                  <a:t> (</a:t>
                </a:r>
                <a:r>
                  <a:rPr lang="en-US" dirty="0">
                    <a:sym typeface="Symbol" panose="05050102010706020507" pitchFamily="18" charset="2"/>
                  </a:rPr>
                  <a:t>,a), (,b) and a &lt; b do not imply        </a:t>
                </a:r>
                <a:r>
                  <a:rPr lang="en-US" u="sng" dirty="0">
                    <a:latin typeface="Cambria Math" panose="02040503050406030204" pitchFamily="18" charset="0"/>
                    <a:ea typeface="Cambria Math" panose="02040503050406030204" pitchFamily="18" charset="0"/>
                  </a:rPr>
                  <a:t>v</a:t>
                </a:r>
                <a:r>
                  <a:rPr lang="en-US"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sym typeface="Symbol" panose="05050102010706020507" pitchFamily="18" charset="2"/>
                  </a:rPr>
                  <a:t></a:t>
                </a:r>
                <a:r>
                  <a:rPr lang="en-US" dirty="0">
                    <a:latin typeface="Cambria Math" panose="02040503050406030204" pitchFamily="18" charset="0"/>
                    <a:ea typeface="Cambria Math" panose="02040503050406030204" pitchFamily="18" charset="0"/>
                  </a:rPr>
                  <a:t>) &lt; </a:t>
                </a:r>
                <a:r>
                  <a:rPr lang="en-US" u="sng" dirty="0">
                    <a:latin typeface="Cambria Math" panose="02040503050406030204" pitchFamily="18" charset="0"/>
                    <a:ea typeface="Cambria Math" panose="02040503050406030204" pitchFamily="18" charset="0"/>
                  </a:rPr>
                  <a:t> v</a:t>
                </a:r>
                <a:r>
                  <a:rPr lang="en-US" dirty="0">
                    <a:latin typeface="Cambria Math" panose="02040503050406030204" pitchFamily="18" charset="0"/>
                    <a:ea typeface="Cambria Math" panose="02040503050406030204" pitchFamily="18" charset="0"/>
                  </a:rPr>
                  <a:t>(</a:t>
                </a:r>
                <a:r>
                  <a:rPr lang="en-US" dirty="0">
                    <a:sym typeface="Symbol" panose="05050102010706020507" pitchFamily="18" charset="2"/>
                  </a:rPr>
                  <a:t></a:t>
                </a:r>
                <a:r>
                  <a:rPr lang="en-US" dirty="0">
                    <a:latin typeface="Cambria Math" panose="02040503050406030204" pitchFamily="18" charset="0"/>
                    <a:ea typeface="Cambria Math" panose="02040503050406030204" pitchFamily="18" charset="0"/>
                  </a:rPr>
                  <a:t>) </a:t>
                </a:r>
              </a:p>
              <a:p>
                <a:pPr lvl="1"/>
                <a:endParaRPr lang="en-US" dirty="0">
                  <a:latin typeface="Cambria Math" panose="02040503050406030204" pitchFamily="18" charset="0"/>
                  <a:ea typeface="Cambria Math" panose="02040503050406030204" pitchFamily="18" charset="0"/>
                </a:endParaRPr>
              </a:p>
              <a:p>
                <a:pPr lvl="1"/>
                <a:r>
                  <a:rPr lang="en-US" dirty="0">
                    <a:latin typeface="Cambria Math" panose="02040503050406030204" pitchFamily="18" charset="0"/>
                    <a:ea typeface="Cambria Math" panose="02040503050406030204" pitchFamily="18" charset="0"/>
                  </a:rPr>
                  <a:t>This is a serious problem for recommendation, as it changes the order of items! Let’s study changing order of items (ordinal scale)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8505" y="1031847"/>
                <a:ext cx="8095377" cy="5159228"/>
              </a:xfrm>
              <a:blipFill>
                <a:blip r:embed="rId3"/>
                <a:stretch>
                  <a:fillRect l="-904" t="-2361" r="-165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2DBA1BC0-8F6F-4326-AFBF-BE5607A0D240}" type="slidenum">
              <a:rPr lang="en-US" smtClean="0"/>
              <a:pPr/>
              <a:t>7</a:t>
            </a:fld>
            <a:endParaRPr lang="en-US"/>
          </a:p>
        </p:txBody>
      </p:sp>
      <p:sp>
        <p:nvSpPr>
          <p:cNvPr id="9" name="Title 1">
            <a:extLst>
              <a:ext uri="{FF2B5EF4-FFF2-40B4-BE49-F238E27FC236}">
                <a16:creationId xmlns:a16="http://schemas.microsoft.com/office/drawing/2014/main" id="{57376135-EFD4-47E9-9FA2-05E17CBFB498}"/>
              </a:ext>
            </a:extLst>
          </p:cNvPr>
          <p:cNvSpPr>
            <a:spLocks noGrp="1"/>
          </p:cNvSpPr>
          <p:nvPr>
            <p:ph type="title"/>
          </p:nvPr>
        </p:nvSpPr>
        <p:spPr>
          <a:xfrm>
            <a:off x="410361" y="79900"/>
            <a:ext cx="8440024" cy="792556"/>
          </a:xfrm>
        </p:spPr>
        <p:txBody>
          <a:bodyPr>
            <a:normAutofit fontScale="90000"/>
          </a:bodyPr>
          <a:lstStyle/>
          <a:p>
            <a:r>
              <a:rPr lang="en-US" sz="3600" dirty="0"/>
              <a:t>Many valued/fuzzy/preferential </a:t>
            </a:r>
            <a:r>
              <a:rPr lang="en-US" sz="3600" dirty="0">
                <a:hlinkClick r:id="rId4"/>
              </a:rPr>
              <a:t>propositional logic</a:t>
            </a:r>
            <a:endParaRPr lang="en-US" sz="3600" dirty="0"/>
          </a:p>
        </p:txBody>
      </p:sp>
    </p:spTree>
    <p:extLst>
      <p:ext uri="{BB962C8B-B14F-4D97-AF65-F5344CB8AC3E}">
        <p14:creationId xmlns:p14="http://schemas.microsoft.com/office/powerpoint/2010/main" val="151879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7" y="1467799"/>
            <a:ext cx="3542952" cy="4807166"/>
          </a:xfrm>
        </p:spPr>
        <p:txBody>
          <a:bodyPr>
            <a:normAutofit fontScale="90000"/>
          </a:bodyPr>
          <a:lstStyle/>
          <a:p>
            <a:r>
              <a:rPr lang="en-US" sz="2800" dirty="0"/>
              <a:t>“Historical” many valued connectives</a:t>
            </a:r>
            <a:br>
              <a:rPr lang="en-US" sz="2000" dirty="0"/>
            </a:br>
            <a:br>
              <a:rPr lang="en-US" sz="2400" dirty="0"/>
            </a:br>
            <a:r>
              <a:rPr lang="en-US" sz="2400" dirty="0"/>
              <a:t>Two valued tautologies need not be tautologies anymore</a:t>
            </a:r>
            <a:br>
              <a:rPr lang="en-US" sz="900" dirty="0"/>
            </a:br>
            <a:br>
              <a:rPr lang="en-US" sz="900" dirty="0"/>
            </a:br>
            <a:r>
              <a:rPr lang="en-US" sz="2400" dirty="0"/>
              <a:t>Set of all tautologies can be computationally very complicated</a:t>
            </a:r>
            <a:br>
              <a:rPr lang="en-US" sz="2400" dirty="0"/>
            </a:br>
            <a:br>
              <a:rPr lang="en-US" sz="900" dirty="0"/>
            </a:br>
            <a:r>
              <a:rPr lang="en-US" sz="2400" dirty="0"/>
              <a:t>what is the many valued logic suitable to describe a specific user?</a:t>
            </a:r>
            <a:br>
              <a:rPr lang="en-US" sz="2400" dirty="0"/>
            </a:br>
            <a:br>
              <a:rPr lang="en-US" sz="900" dirty="0"/>
            </a:br>
            <a:r>
              <a:rPr lang="en-US" sz="2400" dirty="0"/>
              <a:t>Luckily, to apply our rules we do not need logical axioms, modus ponens is sufficient</a:t>
            </a:r>
          </a:p>
        </p:txBody>
      </p:sp>
      <p:sp>
        <p:nvSpPr>
          <p:cNvPr id="9" name="Date Placeholder 8"/>
          <p:cNvSpPr>
            <a:spLocks noGrp="1"/>
          </p:cNvSpPr>
          <p:nvPr>
            <p:ph type="dt" sz="half" idx="10"/>
          </p:nvPr>
        </p:nvSpPr>
        <p:spPr/>
        <p:txBody>
          <a:bodyPr/>
          <a:lstStyle/>
          <a:p>
            <a:r>
              <a:rPr lang="en-US"/>
              <a:t>NDBI021 User Preferences Lecture 2</a:t>
            </a:r>
          </a:p>
        </p:txBody>
      </p:sp>
      <p:sp>
        <p:nvSpPr>
          <p:cNvPr id="10" name="Footer Placeholder 9"/>
          <p:cNvSpPr>
            <a:spLocks noGrp="1"/>
          </p:cNvSpPr>
          <p:nvPr>
            <p:ph type="ftr" sz="quarter" idx="11"/>
          </p:nvPr>
        </p:nvSpPr>
        <p:spPr/>
        <p:txBody>
          <a:bodyPr/>
          <a:lstStyle/>
          <a:p>
            <a:r>
              <a:rPr lang="en-US"/>
              <a:t>Aggregation+</a:t>
            </a:r>
          </a:p>
        </p:txBody>
      </p:sp>
      <p:sp>
        <p:nvSpPr>
          <p:cNvPr id="11" name="Slide Number Placeholder 10"/>
          <p:cNvSpPr>
            <a:spLocks noGrp="1"/>
          </p:cNvSpPr>
          <p:nvPr>
            <p:ph type="sldNum" sz="quarter" idx="12"/>
          </p:nvPr>
        </p:nvSpPr>
        <p:spPr/>
        <p:txBody>
          <a:bodyPr/>
          <a:lstStyle/>
          <a:p>
            <a:fld id="{2DBA1BC0-8F6F-4326-AFBF-BE5607A0D240}" type="slidenum">
              <a:rPr lang="en-US" smtClean="0"/>
              <a:pPr/>
              <a:t>8</a:t>
            </a:fld>
            <a:endParaRPr lang="en-US"/>
          </a:p>
        </p:txBody>
      </p:sp>
      <p:sp>
        <p:nvSpPr>
          <p:cNvPr id="4" name="Rectangle 3">
            <a:extLst>
              <a:ext uri="{FF2B5EF4-FFF2-40B4-BE49-F238E27FC236}">
                <a16:creationId xmlns:a16="http://schemas.microsoft.com/office/drawing/2014/main" id="{1539395E-2669-5E0E-72F6-08B1384826B0}"/>
              </a:ext>
            </a:extLst>
          </p:cNvPr>
          <p:cNvSpPr/>
          <p:nvPr/>
        </p:nvSpPr>
        <p:spPr>
          <a:xfrm>
            <a:off x="6593747" y="1778466"/>
            <a:ext cx="2106937" cy="713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3095159" y="932288"/>
            <a:ext cx="787395" cy="415498"/>
          </a:xfrm>
          <a:prstGeom prst="rect">
            <a:avLst/>
          </a:prstGeom>
          <a:noFill/>
        </p:spPr>
        <p:txBody>
          <a:bodyPr wrap="none" rtlCol="0">
            <a:spAutoFit/>
          </a:bodyPr>
          <a:lstStyle/>
          <a:p>
            <a:r>
              <a:rPr lang="en-US" sz="2100" dirty="0"/>
              <a:t>, &amp;, </a:t>
            </a:r>
            <a:r>
              <a:rPr lang="en-US" sz="2100" dirty="0">
                <a:sym typeface="Symbol" panose="05050102010706020507" pitchFamily="18" charset="2"/>
              </a:rPr>
              <a:t></a:t>
            </a:r>
            <a:endParaRPr lang="en-US" sz="2100" dirty="0"/>
          </a:p>
        </p:txBody>
      </p:sp>
      <p:pic>
        <p:nvPicPr>
          <p:cNvPr id="15" name="Picture 14">
            <a:extLst>
              <a:ext uri="{FF2B5EF4-FFF2-40B4-BE49-F238E27FC236}">
                <a16:creationId xmlns:a16="http://schemas.microsoft.com/office/drawing/2014/main" id="{ED721312-5658-97BB-CF4D-A691033E537E}"/>
              </a:ext>
            </a:extLst>
          </p:cNvPr>
          <p:cNvPicPr>
            <a:picLocks noChangeAspect="1"/>
          </p:cNvPicPr>
          <p:nvPr/>
        </p:nvPicPr>
        <p:blipFill>
          <a:blip r:embed="rId2"/>
          <a:stretch>
            <a:fillRect/>
          </a:stretch>
        </p:blipFill>
        <p:spPr>
          <a:xfrm>
            <a:off x="3605039" y="1467799"/>
            <a:ext cx="4910312" cy="5311677"/>
          </a:xfrm>
          <a:prstGeom prst="rect">
            <a:avLst/>
          </a:prstGeom>
        </p:spPr>
      </p:pic>
      <p:pic>
        <p:nvPicPr>
          <p:cNvPr id="17" name="Picture 16">
            <a:extLst>
              <a:ext uri="{FF2B5EF4-FFF2-40B4-BE49-F238E27FC236}">
                <a16:creationId xmlns:a16="http://schemas.microsoft.com/office/drawing/2014/main" id="{6F08E7FC-58AE-5BD8-9079-85D047D5D555}"/>
              </a:ext>
            </a:extLst>
          </p:cNvPr>
          <p:cNvPicPr>
            <a:picLocks noChangeAspect="1"/>
          </p:cNvPicPr>
          <p:nvPr/>
        </p:nvPicPr>
        <p:blipFill>
          <a:blip r:embed="rId3"/>
          <a:stretch>
            <a:fillRect/>
          </a:stretch>
        </p:blipFill>
        <p:spPr>
          <a:xfrm>
            <a:off x="62087" y="78523"/>
            <a:ext cx="5781675" cy="1371600"/>
          </a:xfrm>
          <a:prstGeom prst="rect">
            <a:avLst/>
          </a:prstGeom>
        </p:spPr>
      </p:pic>
    </p:spTree>
    <p:extLst>
      <p:ext uri="{BB962C8B-B14F-4D97-AF65-F5344CB8AC3E}">
        <p14:creationId xmlns:p14="http://schemas.microsoft.com/office/powerpoint/2010/main" val="379912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8505" y="838900"/>
                <a:ext cx="8095377" cy="4630722"/>
              </a:xfrm>
            </p:spPr>
            <p:txBody>
              <a:bodyPr>
                <a:normAutofit/>
              </a:bodyPr>
              <a:lstStyle/>
              <a:p>
                <a:r>
                  <a:rPr lang="en-US" sz="1800" dirty="0"/>
                  <a:t>Syntax </a:t>
                </a:r>
              </a:p>
              <a:p>
                <a:pPr lvl="1"/>
                <a:r>
                  <a:rPr lang="en-US" sz="1400" dirty="0"/>
                  <a:t>atomic propositions </a:t>
                </a:r>
                <a:r>
                  <a:rPr lang="en-US" sz="1400" dirty="0">
                    <a:sym typeface="Symbol" panose="05050102010706020507" pitchFamily="18" charset="2"/>
                  </a:rPr>
                  <a:t></a:t>
                </a:r>
                <a:r>
                  <a:rPr lang="en-US" sz="1400" baseline="-25000" dirty="0">
                    <a:sym typeface="Symbol" panose="05050102010706020507" pitchFamily="18" charset="2"/>
                  </a:rPr>
                  <a:t>0</a:t>
                </a:r>
                <a:r>
                  <a:rPr lang="en-US" sz="1400" dirty="0"/>
                  <a:t> = {price, color, angle, p, q, buy(john, item1)…}</a:t>
                </a:r>
              </a:p>
              <a:p>
                <a:pPr lvl="1"/>
                <a:r>
                  <a:rPr lang="en-US" sz="1400" dirty="0"/>
                  <a:t>logical connectives &amp;, </a:t>
                </a:r>
                <a:r>
                  <a:rPr lang="en-US" sz="1400" dirty="0">
                    <a:sym typeface="Symbol" panose="05050102010706020507" pitchFamily="18" charset="2"/>
                  </a:rPr>
                  <a:t>, , … get all propositions  v   </a:t>
                </a:r>
              </a:p>
              <a:p>
                <a:pPr lvl="1"/>
                <a:r>
                  <a:rPr lang="en-US" sz="1400" dirty="0">
                    <a:sym typeface="Symbol" panose="05050102010706020507" pitchFamily="18" charset="2"/>
                  </a:rPr>
                  <a:t>graded p</a:t>
                </a:r>
                <a:r>
                  <a:rPr lang="en-US" sz="1400" dirty="0"/>
                  <a:t>ropositions (</a:t>
                </a:r>
                <a:r>
                  <a:rPr lang="en-US" sz="1400" dirty="0">
                    <a:sym typeface="Symbol" panose="05050102010706020507" pitchFamily="18" charset="2"/>
                  </a:rPr>
                  <a:t>,a), (,b) … a, b preference degrees, [0, 1]</a:t>
                </a:r>
              </a:p>
              <a:p>
                <a:r>
                  <a:rPr lang="en-US" sz="1800" dirty="0">
                    <a:sym typeface="Symbol" panose="05050102010706020507" pitchFamily="18" charset="2"/>
                  </a:rPr>
                  <a:t>Semantics  </a:t>
                </a:r>
              </a:p>
              <a:p>
                <a:pPr lvl="1"/>
                <a:r>
                  <a:rPr lang="en-US" sz="1400" dirty="0">
                    <a:sym typeface="Symbol" panose="05050102010706020507" pitchFamily="18" charset="2"/>
                  </a:rPr>
                  <a:t>possible worlds</a:t>
                </a:r>
                <a:r>
                  <a:rPr lang="en-US" sz="1400" dirty="0"/>
                  <a:t> v: </a:t>
                </a:r>
                <a:r>
                  <a:rPr lang="en-US" sz="1400" dirty="0">
                    <a:sym typeface="Symbol" panose="05050102010706020507" pitchFamily="18" charset="2"/>
                  </a:rPr>
                  <a:t></a:t>
                </a:r>
                <a:r>
                  <a:rPr lang="en-US" sz="1400" baseline="-25000" dirty="0">
                    <a:sym typeface="Symbol" panose="05050102010706020507" pitchFamily="18" charset="2"/>
                  </a:rPr>
                  <a:t>0</a:t>
                </a:r>
                <a:r>
                  <a:rPr lang="en-US" sz="1400" dirty="0"/>
                  <a:t> </a:t>
                </a:r>
                <a:r>
                  <a:rPr lang="en-US" sz="1400" dirty="0">
                    <a:sym typeface="Wingdings" panose="05000000000000000000" pitchFamily="2" charset="2"/>
                  </a:rPr>
                  <a:t> [0,1],</a:t>
                </a:r>
                <a:r>
                  <a:rPr lang="en-US" sz="1400" dirty="0"/>
                  <a:t> </a:t>
                </a:r>
              </a:p>
              <a:p>
                <a:pPr lvl="1"/>
                <a:r>
                  <a:rPr lang="en-US" sz="1400" dirty="0"/>
                  <a:t>truth functions of connectives </a:t>
                </a:r>
                <a:r>
                  <a:rPr lang="en-US" sz="1400" dirty="0">
                    <a:sym typeface="Symbol" panose="05050102010706020507" pitchFamily="18" charset="2"/>
                  </a:rPr>
                  <a:t></a:t>
                </a:r>
                <a:r>
                  <a:rPr lang="en-US" sz="1400" baseline="30000" dirty="0">
                    <a:sym typeface="Symbol" panose="05050102010706020507" pitchFamily="18" charset="2"/>
                  </a:rPr>
                  <a:t></a:t>
                </a:r>
                <a:r>
                  <a:rPr lang="en-US" sz="1400" dirty="0"/>
                  <a:t>: [0,1]x[0,1] </a:t>
                </a:r>
                <a:r>
                  <a:rPr lang="en-US" sz="1400" dirty="0">
                    <a:sym typeface="Wingdings" panose="05000000000000000000" pitchFamily="2" charset="2"/>
                  </a:rPr>
                  <a:t> [0,1],                                       extension of classical connectives, enables to extended  v </a:t>
                </a:r>
                <a:r>
                  <a:rPr lang="en-US" sz="1400" dirty="0"/>
                  <a:t>to </a:t>
                </a:r>
                <a:r>
                  <a:rPr lang="en-US" sz="1400" u="sng" dirty="0"/>
                  <a:t>v</a:t>
                </a:r>
                <a:r>
                  <a:rPr lang="en-US" sz="1400" dirty="0"/>
                  <a:t>: </a:t>
                </a:r>
                <a:r>
                  <a:rPr lang="en-US" sz="1400" dirty="0">
                    <a:sym typeface="Symbol" panose="05050102010706020507" pitchFamily="18" charset="2"/>
                  </a:rPr>
                  <a:t> </a:t>
                </a:r>
                <a:r>
                  <a:rPr lang="en-US" sz="1400" dirty="0">
                    <a:sym typeface="Wingdings" panose="05000000000000000000" pitchFamily="2" charset="2"/>
                  </a:rPr>
                  <a:t> [0, 1]</a:t>
                </a:r>
                <a:r>
                  <a:rPr lang="en-US" sz="1400" dirty="0">
                    <a:sym typeface="Symbol" panose="05050102010706020507" pitchFamily="18" charset="2"/>
                  </a:rPr>
                  <a:t>.</a:t>
                </a:r>
                <a:endParaRPr lang="en-US" sz="1400" dirty="0"/>
              </a:p>
              <a:p>
                <a:r>
                  <a:rPr lang="en-US" sz="1800" dirty="0"/>
                  <a:t>Possible world satisfaction</a:t>
                </a:r>
              </a:p>
              <a:p>
                <a:pPr lvl="1"/>
                <a:r>
                  <a:rPr lang="en-US" sz="1400" dirty="0"/>
                  <a:t>Comparative notion of truth of </a:t>
                </a:r>
                <a:r>
                  <a:rPr lang="en-US" sz="1400" dirty="0">
                    <a:hlinkClick r:id="rId2"/>
                  </a:rPr>
                  <a:t>Petr Hajek</a:t>
                </a:r>
                <a:r>
                  <a:rPr lang="en-US" sz="1400" dirty="0"/>
                  <a:t>, a possible world v: </a:t>
                </a:r>
                <a:r>
                  <a:rPr lang="en-US" sz="1400" dirty="0">
                    <a:sym typeface="Symbol" panose="05050102010706020507" pitchFamily="18" charset="2"/>
                  </a:rPr>
                  <a:t></a:t>
                </a:r>
                <a:r>
                  <a:rPr lang="en-US" sz="1400" baseline="-25000" dirty="0">
                    <a:sym typeface="Symbol" panose="05050102010706020507" pitchFamily="18" charset="2"/>
                  </a:rPr>
                  <a:t>0</a:t>
                </a:r>
                <a:r>
                  <a:rPr lang="en-US" sz="1400" dirty="0"/>
                  <a:t> </a:t>
                </a:r>
                <a:r>
                  <a:rPr lang="en-US" sz="1400" dirty="0">
                    <a:sym typeface="Wingdings" panose="05000000000000000000" pitchFamily="2" charset="2"/>
                  </a:rPr>
                  <a:t> [0,1]</a:t>
                </a:r>
                <a:r>
                  <a:rPr lang="en-US" sz="1400" dirty="0"/>
                  <a:t> is a model of </a:t>
                </a:r>
                <a:r>
                  <a:rPr lang="en-US" sz="1400" dirty="0">
                    <a:sym typeface="Symbol" panose="05050102010706020507" pitchFamily="18" charset="2"/>
                  </a:rPr>
                  <a:t>(,a), i.e., </a:t>
                </a:r>
                <a:r>
                  <a:rPr lang="en-US" sz="1400" dirty="0"/>
                  <a:t>v </a:t>
                </a:r>
                <a14:m>
                  <m:oMath xmlns:m="http://schemas.openxmlformats.org/officeDocument/2006/math">
                    <m:r>
                      <a:rPr lang="en-US" sz="1400" i="1">
                        <a:latin typeface="Cambria Math" panose="02040503050406030204" pitchFamily="18" charset="0"/>
                        <a:ea typeface="Cambria Math" panose="02040503050406030204" pitchFamily="18" charset="0"/>
                      </a:rPr>
                      <m:t>⊨</m:t>
                    </m:r>
                  </m:oMath>
                </a14:m>
                <a:r>
                  <a:rPr lang="en-US" sz="1400" dirty="0"/>
                  <a:t> </a:t>
                </a:r>
                <a:r>
                  <a:rPr lang="en-US" sz="1400" dirty="0">
                    <a:sym typeface="Symbol" panose="05050102010706020507" pitchFamily="18" charset="2"/>
                  </a:rPr>
                  <a:t>(,a) </a:t>
                </a:r>
                <a:r>
                  <a:rPr lang="en-US" sz="1400" dirty="0">
                    <a:latin typeface="Cambria Math" panose="02040503050406030204" pitchFamily="18" charset="0"/>
                    <a:ea typeface="Cambria Math" panose="02040503050406030204" pitchFamily="18" charset="0"/>
                  </a:rPr>
                  <a:t>if </a:t>
                </a:r>
                <a:r>
                  <a:rPr lang="en-US" sz="1400" u="sng" dirty="0">
                    <a:latin typeface="Cambria Math" panose="02040503050406030204" pitchFamily="18" charset="0"/>
                    <a:ea typeface="Cambria Math" panose="02040503050406030204" pitchFamily="18" charset="0"/>
                  </a:rPr>
                  <a:t>v</a:t>
                </a:r>
                <a:r>
                  <a:rPr lang="en-US" sz="1400" dirty="0">
                    <a:latin typeface="Cambria Math" panose="02040503050406030204" pitchFamily="18" charset="0"/>
                    <a:ea typeface="Cambria Math" panose="02040503050406030204" pitchFamily="18" charset="0"/>
                  </a:rPr>
                  <a:t>(</a:t>
                </a:r>
                <a:r>
                  <a:rPr lang="en-US" sz="1400" dirty="0">
                    <a:latin typeface="Cambria Math" panose="02040503050406030204" pitchFamily="18" charset="0"/>
                    <a:ea typeface="Cambria Math" panose="02040503050406030204" pitchFamily="18" charset="0"/>
                    <a:sym typeface="Symbol" panose="05050102010706020507" pitchFamily="18" charset="2"/>
                  </a:rPr>
                  <a:t></a:t>
                </a:r>
                <a:r>
                  <a:rPr lang="en-US" sz="1400" dirty="0">
                    <a:latin typeface="Cambria Math" panose="02040503050406030204" pitchFamily="18" charset="0"/>
                    <a:ea typeface="Cambria Math" panose="02040503050406030204" pitchFamily="18" charset="0"/>
                  </a:rPr>
                  <a:t>) </a:t>
                </a:r>
                <a:r>
                  <a:rPr lang="en-US" sz="1400" dirty="0">
                    <a:latin typeface="Cambria Math" panose="02040503050406030204" pitchFamily="18" charset="0"/>
                    <a:ea typeface="Cambria Math" panose="02040503050406030204" pitchFamily="18" charset="0"/>
                    <a:sym typeface="Symbol" panose="05050102010706020507" pitchFamily="18" charset="2"/>
                  </a:rPr>
                  <a:t></a:t>
                </a:r>
                <a:r>
                  <a:rPr lang="en-US" sz="1400" dirty="0">
                    <a:latin typeface="Cambria Math" panose="02040503050406030204" pitchFamily="18" charset="0"/>
                    <a:ea typeface="Cambria Math" panose="02040503050406030204" pitchFamily="18" charset="0"/>
                  </a:rPr>
                  <a:t> a </a:t>
                </a:r>
              </a:p>
              <a:p>
                <a:r>
                  <a:rPr lang="en-US" dirty="0"/>
                  <a:t>Proofs, deduction </a:t>
                </a:r>
              </a:p>
              <a:p>
                <a:pPr lvl="1"/>
                <a:r>
                  <a:rPr lang="en-US" dirty="0"/>
                  <a:t>Difficult </a:t>
                </a:r>
                <a:r>
                  <a:rPr lang="en-US" dirty="0">
                    <a:hlinkClick r:id="rId3" action="ppaction://hlinkfile"/>
                  </a:rPr>
                  <a:t>axiomatization</a:t>
                </a:r>
                <a:r>
                  <a:rPr lang="en-US" dirty="0"/>
                  <a:t> , for IF-THEN rules is modus ponens sufficient (mnemonic body, head, rule notation)</a:t>
                </a:r>
              </a:p>
              <a:p>
                <a:endParaRPr lang="en-US" sz="2200"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8505" y="838900"/>
                <a:ext cx="8095377" cy="4630722"/>
              </a:xfrm>
              <a:blipFill>
                <a:blip r:embed="rId4"/>
                <a:stretch>
                  <a:fillRect l="-1355" t="-131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NDBI021 User Preferences Lecture 2</a:t>
            </a:r>
          </a:p>
        </p:txBody>
      </p:sp>
      <p:sp>
        <p:nvSpPr>
          <p:cNvPr id="5" name="Footer Placeholder 4"/>
          <p:cNvSpPr>
            <a:spLocks noGrp="1"/>
          </p:cNvSpPr>
          <p:nvPr>
            <p:ph type="ftr" sz="quarter" idx="11"/>
          </p:nvPr>
        </p:nvSpPr>
        <p:spPr/>
        <p:txBody>
          <a:bodyPr/>
          <a:lstStyle/>
          <a:p>
            <a:r>
              <a:rPr lang="en-US"/>
              <a:t>Aggregation+</a:t>
            </a:r>
          </a:p>
        </p:txBody>
      </p:sp>
      <p:sp>
        <p:nvSpPr>
          <p:cNvPr id="6" name="Slide Number Placeholder 5"/>
          <p:cNvSpPr>
            <a:spLocks noGrp="1"/>
          </p:cNvSpPr>
          <p:nvPr>
            <p:ph type="sldNum" sz="quarter" idx="12"/>
          </p:nvPr>
        </p:nvSpPr>
        <p:spPr/>
        <p:txBody>
          <a:bodyPr/>
          <a:lstStyle/>
          <a:p>
            <a:fld id="{2DBA1BC0-8F6F-4326-AFBF-BE5607A0D240}" type="slidenum">
              <a:rPr lang="en-US" smtClean="0"/>
              <a:pPr/>
              <a:t>9</a:t>
            </a:fld>
            <a:endParaRPr lang="en-US"/>
          </a:p>
        </p:txBody>
      </p:sp>
      <p:sp>
        <p:nvSpPr>
          <p:cNvPr id="9" name="Title 1">
            <a:extLst>
              <a:ext uri="{FF2B5EF4-FFF2-40B4-BE49-F238E27FC236}">
                <a16:creationId xmlns:a16="http://schemas.microsoft.com/office/drawing/2014/main" id="{57376135-EFD4-47E9-9FA2-05E17CBFB498}"/>
              </a:ext>
            </a:extLst>
          </p:cNvPr>
          <p:cNvSpPr>
            <a:spLocks noGrp="1"/>
          </p:cNvSpPr>
          <p:nvPr>
            <p:ph type="title"/>
          </p:nvPr>
        </p:nvSpPr>
        <p:spPr>
          <a:xfrm>
            <a:off x="410361" y="79900"/>
            <a:ext cx="8440024" cy="792556"/>
          </a:xfrm>
        </p:spPr>
        <p:txBody>
          <a:bodyPr>
            <a:normAutofit fontScale="90000"/>
          </a:bodyPr>
          <a:lstStyle/>
          <a:p>
            <a:r>
              <a:rPr lang="en-US" sz="3600" dirty="0"/>
              <a:t>Many valued/fuzzy/preferential </a:t>
            </a:r>
            <a:r>
              <a:rPr lang="en-US" sz="3600" dirty="0">
                <a:hlinkClick r:id="rId5"/>
              </a:rPr>
              <a:t>propositional logic</a:t>
            </a:r>
            <a:endParaRPr lang="en-US" sz="36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D894DD-8EB2-4903-A349-86C723B67F89}"/>
                  </a:ext>
                </a:extLst>
              </p:cNvPr>
              <p:cNvSpPr txBox="1"/>
              <p:nvPr/>
            </p:nvSpPr>
            <p:spPr>
              <a:xfrm>
                <a:off x="2143388" y="5447874"/>
                <a:ext cx="4572000" cy="6790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11" name="TextBox 10">
                <a:extLst>
                  <a:ext uri="{FF2B5EF4-FFF2-40B4-BE49-F238E27FC236}">
                    <a16:creationId xmlns:a16="http://schemas.microsoft.com/office/drawing/2014/main" id="{7DD894DD-8EB2-4903-A349-86C723B67F89}"/>
                  </a:ext>
                </a:extLst>
              </p:cNvPr>
              <p:cNvSpPr txBox="1">
                <a:spLocks noRot="1" noChangeAspect="1" noMove="1" noResize="1" noEditPoints="1" noAdjustHandles="1" noChangeArrowheads="1" noChangeShapeType="1" noTextEdit="1"/>
              </p:cNvSpPr>
              <p:nvPr/>
            </p:nvSpPr>
            <p:spPr>
              <a:xfrm>
                <a:off x="2143388" y="5447874"/>
                <a:ext cx="4572000" cy="6790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06002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8710</TotalTime>
  <Words>7013</Words>
  <Application>Microsoft Office PowerPoint</Application>
  <PresentationFormat>On-screen Show (4:3)</PresentationFormat>
  <Paragraphs>1619</Paragraphs>
  <Slides>69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Brush Script MT</vt:lpstr>
      <vt:lpstr>Calibri</vt:lpstr>
      <vt:lpstr>Calibri Light</vt:lpstr>
      <vt:lpstr>Cambria Math</vt:lpstr>
      <vt:lpstr>Tahoma</vt:lpstr>
      <vt:lpstr>Times New Roman</vt:lpstr>
      <vt:lpstr>Office Theme</vt:lpstr>
      <vt:lpstr>Preferential Logic, generalized LMPM,  and-like, or-like decisions</vt:lpstr>
      <vt:lpstr>Content </vt:lpstr>
      <vt:lpstr>What is human preference? (Psychology)</vt:lpstr>
      <vt:lpstr>Another possible integration - Many valued logic </vt:lpstr>
      <vt:lpstr>PowerPoint Presentation</vt:lpstr>
      <vt:lpstr>PowerPoint Presentation</vt:lpstr>
      <vt:lpstr>Many valued/fuzzy/preferential propositional logic</vt:lpstr>
      <vt:lpstr>“Historical” many valued connectives  Two valued tautologies need not be tautologies anymore  Set of all tautologies can be computationally very complicated  what is the many valued logic suitable to describe a specific user?  Luckily, to apply our rules we do not need logical axioms, modus ponens is sufficient</vt:lpstr>
      <vt:lpstr>Many valued/fuzzy/preferential propositional logic</vt:lpstr>
      <vt:lpstr>Many valued/fuzzy/preferential propositional logic</vt:lpstr>
      <vt:lpstr>PowerPoint Presentation</vt:lpstr>
      <vt:lpstr>                              Conjunctions b&amp;r = h    Lukasiewicz                  Goedel                            Product   max{0, b+r-1}               min{b, r}                              b*r</vt:lpstr>
      <vt:lpstr>           Disjunctions b v r by deMorgan and (x) = 1-x  Lukasiewicz logic –  L(x,y) = min (1, x+y)  Goedel  logic        –  G(x,y) = max (x, y)  Product logic        -   P(x,y) = x+y-xy     Lukasiewicz                       Goedel                            Product   min{1, b+r}                       max{b, r}                           b+r-b*r </vt:lpstr>
      <vt:lpstr>Fuzzy logic connectives – math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of aggregation functions</vt:lpstr>
      <vt:lpstr>PowerPoint Presentation</vt:lpstr>
      <vt:lpstr>PowerPoint Presentation</vt:lpstr>
      <vt:lpstr>PowerPoint Presentation</vt:lpstr>
      <vt:lpstr>PowerPoint Presentation</vt:lpstr>
      <vt:lpstr>Convex combination of &amp;’s and V’s</vt:lpstr>
      <vt:lpstr>Convex combination of &amp;’s and V’s</vt:lpstr>
      <vt:lpstr>How did we get this for @Pc?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4D(8D) more combinations data x users 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 Alpine Ski World Cup </vt:lpstr>
      <vt:lpstr>Numerical data + discrete domains</vt:lpstr>
      <vt:lpstr>Let’s start with lists, give score? Use aggregation?</vt:lpstr>
      <vt:lpstr>PowerPoint Presentation</vt:lpstr>
      <vt:lpstr>PowerPoint Presentation</vt:lpstr>
      <vt:lpstr>PowerPoint Presentation</vt:lpstr>
      <vt:lpstr>PowerPoint Presentation</vt:lpstr>
      <vt:lpstr>PowerPoint Presentation</vt:lpstr>
      <vt:lpstr>Aggregating 2/4 lists/RSs, sports experiment</vt:lpstr>
      <vt:lpstr>Mixing results in ordered lists, content based, preference and/or confidence score, …</vt:lpstr>
      <vt:lpstr>PowerPoint Presentation</vt:lpstr>
      <vt:lpstr>PowerPoint Presentation</vt:lpstr>
      <vt:lpstr>PowerPoint Presentation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Preferential Logic, generalized LMPM,  and-like, or-like decisions</dc:title>
  <dc:creator>Peter Vojtáš</dc:creator>
  <cp:lastModifiedBy>Peter Vojtáš</cp:lastModifiedBy>
  <cp:revision>85</cp:revision>
  <cp:lastPrinted>2022-02-22T16:31:09Z</cp:lastPrinted>
  <dcterms:created xsi:type="dcterms:W3CDTF">2022-02-09T10:06:30Z</dcterms:created>
  <dcterms:modified xsi:type="dcterms:W3CDTF">2023-03-21T11:45:54Z</dcterms:modified>
</cp:coreProperties>
</file>