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54"/>
  </p:notesMasterIdLst>
  <p:handoutMasterIdLst>
    <p:handoutMasterId r:id="rId55"/>
  </p:handoutMasterIdLst>
  <p:sldIdLst>
    <p:sldId id="256" r:id="rId2"/>
    <p:sldId id="390" r:id="rId3"/>
    <p:sldId id="391" r:id="rId4"/>
    <p:sldId id="392" r:id="rId5"/>
    <p:sldId id="339" r:id="rId6"/>
    <p:sldId id="342" r:id="rId7"/>
    <p:sldId id="364" r:id="rId8"/>
    <p:sldId id="365" r:id="rId9"/>
    <p:sldId id="366" r:id="rId10"/>
    <p:sldId id="367" r:id="rId11"/>
    <p:sldId id="368" r:id="rId12"/>
    <p:sldId id="369" r:id="rId13"/>
    <p:sldId id="275" r:id="rId14"/>
    <p:sldId id="346" r:id="rId15"/>
    <p:sldId id="320" r:id="rId16"/>
    <p:sldId id="363" r:id="rId17"/>
    <p:sldId id="393" r:id="rId18"/>
    <p:sldId id="303" r:id="rId19"/>
    <p:sldId id="328" r:id="rId20"/>
    <p:sldId id="344" r:id="rId21"/>
    <p:sldId id="329" r:id="rId22"/>
    <p:sldId id="347" r:id="rId23"/>
    <p:sldId id="305" r:id="rId24"/>
    <p:sldId id="370" r:id="rId25"/>
    <p:sldId id="357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58" r:id="rId37"/>
    <p:sldId id="381" r:id="rId38"/>
    <p:sldId id="382" r:id="rId39"/>
    <p:sldId id="383" r:id="rId40"/>
    <p:sldId id="384" r:id="rId41"/>
    <p:sldId id="385" r:id="rId42"/>
    <p:sldId id="386" r:id="rId43"/>
    <p:sldId id="389" r:id="rId44"/>
    <p:sldId id="394" r:id="rId45"/>
    <p:sldId id="359" r:id="rId46"/>
    <p:sldId id="334" r:id="rId47"/>
    <p:sldId id="360" r:id="rId48"/>
    <p:sldId id="343" r:id="rId49"/>
    <p:sldId id="395" r:id="rId50"/>
    <p:sldId id="396" r:id="rId51"/>
    <p:sldId id="397" r:id="rId52"/>
    <p:sldId id="398" r:id="rId53"/>
  </p:sldIdLst>
  <p:sldSz cx="9144000" cy="6858000" type="screen4x3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eynep" initials="Z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6DD9FF"/>
    <a:srgbClr val="0033CC"/>
    <a:srgbClr val="008000"/>
    <a:srgbClr val="001F95"/>
    <a:srgbClr val="DCDADB"/>
    <a:srgbClr val="0079C2"/>
    <a:srgbClr val="99CCF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4444" autoAdjust="0"/>
  </p:normalViewPr>
  <p:slideViewPr>
    <p:cSldViewPr>
      <p:cViewPr varScale="1">
        <p:scale>
          <a:sx n="110" d="100"/>
          <a:sy n="110" d="100"/>
        </p:scale>
        <p:origin x="169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1-08-16T13:23:28.190" idx="6">
    <p:pos x="5524" y="2934"/>
    <p:text>Punkt statt Komma als Trennzeichen.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4820C98-CAB9-4D41-962E-001CC8BDD2AC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183423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9F411D50-4A9A-4A39-BDB7-A08AE90B0085}" type="slidenum">
              <a:rPr lang="en-GB" altLang="cs-CZ"/>
              <a:pPr/>
              <a:t>‹#›</a:t>
            </a:fld>
            <a:endParaRPr lang="en-GB" altLang="cs-CZ"/>
          </a:p>
        </p:txBody>
      </p:sp>
    </p:spTree>
    <p:extLst>
      <p:ext uri="{BB962C8B-B14F-4D97-AF65-F5344CB8AC3E}">
        <p14:creationId xmlns:p14="http://schemas.microsoft.com/office/powerpoint/2010/main" val="18252944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2AA1897-5735-489D-9F87-BC079995A3D4}" type="slidenum">
              <a:rPr lang="en-GB" altLang="cs-CZ"/>
              <a:pPr eaLnBrk="1" hangingPunct="1"/>
              <a:t>1</a:t>
            </a:fld>
            <a:endParaRPr lang="en-GB" altLang="cs-CZ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216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A3C5412-472C-402C-B921-090751BACC13}" type="slidenum">
              <a:rPr lang="en-GB" altLang="cs-CZ"/>
              <a:pPr eaLnBrk="1" hangingPunct="1"/>
              <a:t>13</a:t>
            </a:fld>
            <a:endParaRPr lang="en-GB" altLang="cs-CZ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8086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A3C5412-472C-402C-B921-090751BACC13}" type="slidenum">
              <a:rPr lang="en-GB" altLang="cs-CZ"/>
              <a:pPr eaLnBrk="1" hangingPunct="1"/>
              <a:t>14</a:t>
            </a:fld>
            <a:endParaRPr lang="en-GB" altLang="cs-CZ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4340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300860A-57E2-4705-87B3-6690F85530E2}" type="slidenum">
              <a:rPr lang="en-GB" altLang="cs-CZ"/>
              <a:pPr eaLnBrk="1" hangingPunct="1"/>
              <a:t>15</a:t>
            </a:fld>
            <a:endParaRPr lang="en-GB" altLang="cs-CZ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4072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300860A-57E2-4705-87B3-6690F85530E2}" type="slidenum">
              <a:rPr lang="en-GB" altLang="cs-CZ"/>
              <a:pPr eaLnBrk="1" hangingPunct="1"/>
              <a:t>16</a:t>
            </a:fld>
            <a:endParaRPr lang="en-GB" altLang="cs-CZ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97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300860A-57E2-4705-87B3-6690F85530E2}" type="slidenum">
              <a:rPr lang="en-GB" altLang="cs-CZ"/>
              <a:pPr eaLnBrk="1" hangingPunct="1"/>
              <a:t>17</a:t>
            </a:fld>
            <a:endParaRPr lang="en-GB" altLang="cs-CZ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6378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Zmínit </a:t>
            </a:r>
            <a:r>
              <a:rPr lang="cs-CZ" dirty="0" err="1" smtClean="0"/>
              <a:t>longtail</a:t>
            </a:r>
            <a:r>
              <a:rPr lang="cs-CZ" dirty="0" smtClean="0"/>
              <a:t> na čase, </a:t>
            </a:r>
            <a:r>
              <a:rPr lang="cs-CZ" dirty="0" err="1" smtClean="0"/>
              <a:t>scrollování</a:t>
            </a:r>
            <a:r>
              <a:rPr lang="cs-CZ" dirty="0" smtClean="0"/>
              <a:t> a dalších</a:t>
            </a:r>
            <a:r>
              <a:rPr lang="cs-CZ" baseline="0" dirty="0" smtClean="0"/>
              <a:t> informacích</a:t>
            </a:r>
          </a:p>
          <a:p>
            <a:r>
              <a:rPr lang="cs-CZ" baseline="0" dirty="0" smtClean="0"/>
              <a:t>Zmínit že některé ukazatele záleží na rozložení stránky (</a:t>
            </a:r>
            <a:r>
              <a:rPr lang="cs-CZ" baseline="0" dirty="0" err="1" smtClean="0"/>
              <a:t>scrolling</a:t>
            </a:r>
            <a:r>
              <a:rPr lang="cs-CZ" baseline="0" dirty="0" smtClean="0"/>
              <a:t>), množství textu na čase…</a:t>
            </a:r>
          </a:p>
          <a:p>
            <a:r>
              <a:rPr lang="cs-CZ" baseline="0" dirty="0" smtClean="0"/>
              <a:t>Namalovat graf četností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11D50-4A9A-4A39-BDB7-A08AE90B0085}" type="slidenum">
              <a:rPr lang="en-GB" altLang="cs-CZ" smtClean="0"/>
              <a:pPr/>
              <a:t>19</a:t>
            </a:fld>
            <a:endParaRPr lang="en-GB" altLang="cs-CZ"/>
          </a:p>
        </p:txBody>
      </p:sp>
    </p:spTree>
    <p:extLst>
      <p:ext uri="{BB962C8B-B14F-4D97-AF65-F5344CB8AC3E}">
        <p14:creationId xmlns:p14="http://schemas.microsoft.com/office/powerpoint/2010/main" val="659183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A3C5412-472C-402C-B921-090751BACC13}" type="slidenum">
              <a:rPr lang="en-GB" altLang="cs-CZ"/>
              <a:pPr eaLnBrk="1" hangingPunct="1"/>
              <a:t>22</a:t>
            </a:fld>
            <a:endParaRPr lang="en-GB" altLang="cs-CZ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0977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11D50-4A9A-4A39-BDB7-A08AE90B0085}" type="slidenum">
              <a:rPr lang="en-GB" altLang="cs-CZ" smtClean="0"/>
              <a:pPr/>
              <a:t>23</a:t>
            </a:fld>
            <a:endParaRPr lang="en-GB" altLang="cs-CZ"/>
          </a:p>
        </p:txBody>
      </p:sp>
    </p:spTree>
    <p:extLst>
      <p:ext uri="{BB962C8B-B14F-4D97-AF65-F5344CB8AC3E}">
        <p14:creationId xmlns:p14="http://schemas.microsoft.com/office/powerpoint/2010/main" val="2511580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24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59373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26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2485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9" indent="-171439">
              <a:buFontTx/>
              <a:buChar char="-"/>
            </a:pPr>
            <a:r>
              <a:rPr lang="cs-CZ" dirty="0" smtClean="0"/>
              <a:t>ML</a:t>
            </a:r>
            <a:r>
              <a:rPr lang="cs-CZ" baseline="0" dirty="0" smtClean="0"/>
              <a:t> application</a:t>
            </a:r>
          </a:p>
          <a:p>
            <a:pPr marL="171439" indent="-171439">
              <a:buFontTx/>
              <a:buChar char="-"/>
            </a:pPr>
            <a:r>
              <a:rPr lang="cs-CZ" baseline="0" dirty="0" smtClean="0"/>
              <a:t>Propose few objects</a:t>
            </a:r>
          </a:p>
          <a:p>
            <a:pPr marL="628608" lvl="1" indent="-171439">
              <a:buFontTx/>
              <a:buChar char="-"/>
            </a:pPr>
            <a:r>
              <a:rPr lang="cs-CZ" baseline="0" dirty="0" smtClean="0"/>
              <a:t>Not necessarily the most similar / relevant</a:t>
            </a:r>
            <a:endParaRPr lang="cs-CZ" baseline="0" dirty="0"/>
          </a:p>
          <a:p>
            <a:pPr marL="171439" indent="-171439">
              <a:buFontTx/>
              <a:buChar char="-"/>
            </a:pPr>
            <a:r>
              <a:rPr lang="cs-CZ" baseline="0" dirty="0" smtClean="0"/>
              <a:t>Ultimate goal is to improve key success metrics of the vendor (maximize profit – volumes of sales, user loyalty....)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045C3C-55A3-42CF-AA5A-860C63459C3E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1157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27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96871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28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08313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7855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9710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06793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96185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34041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24558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/>
              <a:pPr/>
              <a:t>35</a:t>
            </a:fld>
            <a:endParaRPr lang="de-DE" dirty="0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4781746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/>
              <a:pPr/>
              <a:t>37</a:t>
            </a:fld>
            <a:endParaRPr lang="de-DE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017548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9" indent="-171439">
              <a:buFontTx/>
              <a:buChar char="-"/>
            </a:pPr>
            <a:r>
              <a:rPr lang="cs-CZ" dirty="0" smtClean="0"/>
              <a:t>ML</a:t>
            </a:r>
            <a:r>
              <a:rPr lang="cs-CZ" baseline="0" dirty="0" smtClean="0"/>
              <a:t> application</a:t>
            </a:r>
          </a:p>
          <a:p>
            <a:pPr marL="171439" indent="-171439">
              <a:buFontTx/>
              <a:buChar char="-"/>
            </a:pPr>
            <a:r>
              <a:rPr lang="cs-CZ" baseline="0" dirty="0" smtClean="0"/>
              <a:t>Propose few objects</a:t>
            </a:r>
          </a:p>
          <a:p>
            <a:pPr marL="628608" lvl="1" indent="-171439">
              <a:buFontTx/>
              <a:buChar char="-"/>
            </a:pPr>
            <a:r>
              <a:rPr lang="cs-CZ" baseline="0" dirty="0" smtClean="0"/>
              <a:t>Not necessarily the most similar / relevant</a:t>
            </a:r>
            <a:endParaRPr lang="cs-CZ" baseline="0" dirty="0"/>
          </a:p>
          <a:p>
            <a:pPr marL="171439" indent="-171439">
              <a:buFontTx/>
              <a:buChar char="-"/>
            </a:pPr>
            <a:r>
              <a:rPr lang="cs-CZ" baseline="0" dirty="0" smtClean="0"/>
              <a:t>Ultimate goal is to improve key success metrics of the vendor (maximize profit – volumes of sales, user loyalty....)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045C3C-55A3-42CF-AA5A-860C63459C3E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1145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>
                <a:solidFill>
                  <a:prstClr val="black"/>
                </a:solidFill>
              </a:rPr>
              <a:pPr/>
              <a:t>38</a:t>
            </a:fld>
            <a:endParaRPr lang="de-DE" smtClean="0">
              <a:solidFill>
                <a:prstClr val="black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9476833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59483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74663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/>
              <a:pPr/>
              <a:t>41</a:t>
            </a:fld>
            <a:endParaRPr lang="de-DE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4777728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/>
              <a:pPr/>
              <a:t>42</a:t>
            </a:fld>
            <a:endParaRPr lang="de-DE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5112934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/>
              <a:pPr/>
              <a:t>43</a:t>
            </a:fld>
            <a:endParaRPr lang="de-DE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4480397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A3C5412-472C-402C-B921-090751BACC13}" type="slidenum">
              <a:rPr lang="en-GB" altLang="cs-CZ"/>
              <a:pPr eaLnBrk="1" hangingPunct="1"/>
              <a:t>44</a:t>
            </a:fld>
            <a:endParaRPr lang="en-GB" altLang="cs-CZ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8114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7E51ED9-D3D7-4799-8DB1-C82B871757CF}" type="slidenum">
              <a:rPr lang="en-GB" altLang="cs-CZ"/>
              <a:pPr eaLnBrk="1" hangingPunct="1"/>
              <a:t>48</a:t>
            </a:fld>
            <a:endParaRPr lang="en-GB" altLang="cs-CZ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068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3277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2735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1487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6452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46612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0796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GB" altLang="en-US"/>
              <a:t>Click to edit Master title style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en-GB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B10820-E0C9-40DF-A3C8-5C1604AF3A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8160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5C848B-4336-421D-AF0B-C8A5A714FE1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6996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B9BAA2-74AE-4CB6-985A-B4E605C9729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4379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Nadpis a obsah nad tex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8229600" cy="212883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4000500"/>
            <a:ext cx="8229600" cy="21304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D57F2E-20F5-48FA-B55D-4DD098237B3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8138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3BC2A-9F1D-4FB2-91B1-77F7CD90F5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9168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361236-AA71-47FA-AEC2-F26171F734B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3696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CAE892-E2D9-459E-8222-27DF68D2E1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1118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9AB586-9CBE-4862-97F9-EFDBC3800F8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1054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0C94AE-508D-4C37-9477-84192FA2DEE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0095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740177-D017-4ED4-9F21-EEE3C30F9A2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7075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A0060D-A2D9-401F-BD62-FD66E15FB73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0454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FD4337-57AC-4C3A-AFA1-DAE755DE47A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2945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68131-D9B6-4E29-AFED-A591508B7C0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8256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57DED110-9521-437E-8B40-D60B68370131}" type="slidenum">
              <a:rPr lang="en-GB" altLang="en-US"/>
              <a:pPr/>
              <a:t>‹#›</a:t>
            </a:fld>
            <a:endParaRPr lang="en-GB" altLang="en-US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6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7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6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6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7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7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7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7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7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9.png"/><Relationship Id="rId5" Type="http://schemas.openxmlformats.org/officeDocument/2006/relationships/image" Target="../media/image11.png"/><Relationship Id="rId10" Type="http://schemas.openxmlformats.org/officeDocument/2006/relationships/image" Target="../media/image18.png"/><Relationship Id="rId4" Type="http://schemas.openxmlformats.org/officeDocument/2006/relationships/image" Target="../media/image10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15888"/>
            <a:ext cx="6842125" cy="2592387"/>
          </a:xfrm>
        </p:spPr>
        <p:txBody>
          <a:bodyPr/>
          <a:lstStyle/>
          <a:p>
            <a:pPr eaLnBrk="1" hangingPunct="1"/>
            <a:r>
              <a:rPr lang="cs-CZ" altLang="cs-CZ" sz="4400" dirty="0" err="1" smtClean="0"/>
              <a:t>Recommender</a:t>
            </a:r>
            <a:r>
              <a:rPr lang="cs-CZ" altLang="cs-CZ" sz="4400" dirty="0" smtClean="0"/>
              <a:t> Systems and User </a:t>
            </a:r>
            <a:r>
              <a:rPr lang="cs-CZ" altLang="cs-CZ" sz="4400" dirty="0" err="1" smtClean="0"/>
              <a:t>Preferences</a:t>
            </a:r>
            <a:endParaRPr lang="en-US" altLang="cs-CZ" sz="44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3049588"/>
            <a:ext cx="6270625" cy="31162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cs-CZ" sz="2800" dirty="0" err="1" smtClean="0"/>
              <a:t>Ladislav</a:t>
            </a:r>
            <a:r>
              <a:rPr lang="en-US" altLang="cs-CZ" sz="2800" dirty="0" smtClean="0"/>
              <a:t> </a:t>
            </a:r>
            <a:r>
              <a:rPr lang="en-US" altLang="cs-CZ" sz="2800" dirty="0" err="1" smtClean="0"/>
              <a:t>Peška</a:t>
            </a:r>
            <a:r>
              <a:rPr lang="en-US" altLang="cs-CZ" sz="2800" dirty="0" smtClean="0"/>
              <a:t>, </a:t>
            </a:r>
            <a:endParaRPr lang="cs-CZ" altLang="cs-CZ" sz="2700" dirty="0" smtClean="0"/>
          </a:p>
          <a:p>
            <a:pPr eaLnBrk="1" hangingPunct="1">
              <a:lnSpc>
                <a:spcPct val="90000"/>
              </a:lnSpc>
            </a:pPr>
            <a:endParaRPr lang="en-US" altLang="cs-CZ" sz="2700" dirty="0" smtClean="0"/>
          </a:p>
          <a:p>
            <a:pPr eaLnBrk="1" hangingPunct="1">
              <a:lnSpc>
                <a:spcPct val="90000"/>
              </a:lnSpc>
            </a:pPr>
            <a:endParaRPr lang="en-US" altLang="cs-CZ" sz="27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cs-CZ" sz="2400" dirty="0" smtClean="0"/>
              <a:t>Department of Software Engineering,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cs-CZ" sz="2400" dirty="0" smtClean="0"/>
              <a:t>Charles University in Prague,</a:t>
            </a:r>
          </a:p>
          <a:p>
            <a:pPr eaLnBrk="1" hangingPunct="1">
              <a:lnSpc>
                <a:spcPct val="90000"/>
              </a:lnSpc>
            </a:pPr>
            <a:r>
              <a:rPr lang="en-US" altLang="cs-CZ" sz="2400" dirty="0" smtClean="0"/>
              <a:t>Czech </a:t>
            </a:r>
            <a:r>
              <a:rPr lang="en-US" altLang="cs-CZ" sz="2400" dirty="0" smtClean="0"/>
              <a:t>Republic</a:t>
            </a:r>
            <a:endParaRPr lang="cs-CZ" altLang="cs-CZ" sz="2400" dirty="0" smtClean="0"/>
          </a:p>
          <a:p>
            <a:pPr eaLnBrk="1" hangingPunct="1">
              <a:lnSpc>
                <a:spcPct val="90000"/>
              </a:lnSpc>
            </a:pPr>
            <a:endParaRPr lang="cs-CZ" altLang="cs-CZ" sz="14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cs-CZ" altLang="cs-CZ" sz="1400" i="1" dirty="0">
              <a:solidFill>
                <a:schemeClr val="bg1">
                  <a:lumMod val="50000"/>
                </a:schemeClr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cs-CZ" altLang="cs-CZ" sz="14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cs-CZ" altLang="cs-CZ" sz="1400" i="1" dirty="0" smtClean="0">
                <a:solidFill>
                  <a:schemeClr val="bg1">
                    <a:lumMod val="50000"/>
                  </a:schemeClr>
                </a:solidFill>
              </a:rPr>
              <a:t>http</a:t>
            </a:r>
            <a:r>
              <a:rPr lang="cs-CZ" altLang="cs-CZ" sz="1400" i="1" dirty="0">
                <a:solidFill>
                  <a:schemeClr val="bg1">
                    <a:lumMod val="50000"/>
                  </a:schemeClr>
                </a:solidFill>
              </a:rPr>
              <a:t>://www.recommenderbook.net/teaching-material/slides</a:t>
            </a:r>
            <a:br>
              <a:rPr lang="cs-CZ" altLang="cs-CZ" sz="1400" i="1" dirty="0">
                <a:solidFill>
                  <a:schemeClr val="bg1">
                    <a:lumMod val="50000"/>
                  </a:schemeClr>
                </a:solidFill>
              </a:rPr>
            </a:br>
            <a:endParaRPr lang="en-US" altLang="cs-CZ" sz="2400" dirty="0" smtClean="0"/>
          </a:p>
        </p:txBody>
      </p:sp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315913" y="466725"/>
            <a:ext cx="6781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en-US" altLang="cs-CZ" sz="4800" b="1">
              <a:solidFill>
                <a:schemeClr val="tx2"/>
              </a:solidFill>
            </a:endParaRPr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849313" y="3049588"/>
            <a:ext cx="6248400" cy="354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endParaRPr lang="en-US" altLang="cs-CZ" sz="3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3324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5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6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uppieren 13"/>
          <p:cNvGrpSpPr>
            <a:grpSpLocks/>
          </p:cNvGrpSpPr>
          <p:nvPr/>
        </p:nvGrpSpPr>
        <p:grpSpPr bwMode="auto">
          <a:xfrm>
            <a:off x="698500" y="1643063"/>
            <a:ext cx="3659188" cy="1296987"/>
            <a:chOff x="699167" y="1643050"/>
            <a:chExt cx="3658519" cy="1297164"/>
          </a:xfrm>
        </p:grpSpPr>
        <p:pic>
          <p:nvPicPr>
            <p:cNvPr id="13322" name="Grafik 10" descr="UM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9167" y="1643050"/>
              <a:ext cx="1801131" cy="96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3" name="Grafik 11" descr="UMarrow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71736" y="2071678"/>
              <a:ext cx="1785950" cy="868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17" name="Rechteck 19"/>
          <p:cNvSpPr>
            <a:spLocks noChangeArrowheads="1"/>
          </p:cNvSpPr>
          <p:nvPr/>
        </p:nvSpPr>
        <p:spPr bwMode="auto">
          <a:xfrm>
            <a:off x="4286250" y="1428750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Content-based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: "Show </a:t>
            </a:r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me more of the same what 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I've </a:t>
            </a:r>
            <a:r>
              <a:rPr lang="en-US" sz="2000" smtClean="0">
                <a:solidFill>
                  <a:srgbClr val="003366"/>
                </a:solidFill>
                <a:latin typeface="Calibri" pitchFamily="34" charset="0"/>
              </a:rPr>
              <a:t>liked"</a:t>
            </a:r>
            <a:endParaRPr lang="en-US" sz="2000" b="0" dirty="0"/>
          </a:p>
        </p:txBody>
      </p:sp>
      <p:grpSp>
        <p:nvGrpSpPr>
          <p:cNvPr id="4" name="Gruppieren 23"/>
          <p:cNvGrpSpPr>
            <a:grpSpLocks/>
          </p:cNvGrpSpPr>
          <p:nvPr/>
        </p:nvGrpSpPr>
        <p:grpSpPr bwMode="auto">
          <a:xfrm>
            <a:off x="714375" y="3857625"/>
            <a:ext cx="3143250" cy="739775"/>
            <a:chOff x="714348" y="3857628"/>
            <a:chExt cx="3143272" cy="739014"/>
          </a:xfrm>
        </p:grpSpPr>
        <p:pic>
          <p:nvPicPr>
            <p:cNvPr id="13320" name="Grafik 21" descr="PM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14348" y="3857628"/>
              <a:ext cx="1785950" cy="739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1" name="Grafik 22" descr="PMarrow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714612" y="3929066"/>
              <a:ext cx="114300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5326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4351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2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3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uppieren 13"/>
          <p:cNvGrpSpPr>
            <a:grpSpLocks/>
          </p:cNvGrpSpPr>
          <p:nvPr/>
        </p:nvGrpSpPr>
        <p:grpSpPr bwMode="auto">
          <a:xfrm>
            <a:off x="698500" y="1643063"/>
            <a:ext cx="3659188" cy="1296987"/>
            <a:chOff x="699167" y="1643050"/>
            <a:chExt cx="3658519" cy="1297164"/>
          </a:xfrm>
        </p:grpSpPr>
        <p:pic>
          <p:nvPicPr>
            <p:cNvPr id="14349" name="Grafik 10" descr="UM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9167" y="1643050"/>
              <a:ext cx="1801131" cy="96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0" name="Grafik 11" descr="UMarrow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71736" y="2071678"/>
              <a:ext cx="1785950" cy="868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uppieren 23"/>
          <p:cNvGrpSpPr>
            <a:grpSpLocks/>
          </p:cNvGrpSpPr>
          <p:nvPr/>
        </p:nvGrpSpPr>
        <p:grpSpPr bwMode="auto">
          <a:xfrm>
            <a:off x="714375" y="3857625"/>
            <a:ext cx="3143250" cy="739775"/>
            <a:chOff x="714348" y="3857628"/>
            <a:chExt cx="3143272" cy="739014"/>
          </a:xfrm>
        </p:grpSpPr>
        <p:pic>
          <p:nvPicPr>
            <p:cNvPr id="14347" name="Grafik 21" descr="PM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14348" y="3857628"/>
              <a:ext cx="1785950" cy="739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Grafik 22" descr="PMarrow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714612" y="3929066"/>
              <a:ext cx="114300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2" name="Rechteck 24"/>
          <p:cNvSpPr>
            <a:spLocks noChangeArrowheads="1"/>
          </p:cNvSpPr>
          <p:nvPr/>
        </p:nvSpPr>
        <p:spPr bwMode="auto">
          <a:xfrm>
            <a:off x="4429125" y="1643063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Knowledge-based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: </a:t>
            </a:r>
            <a:r>
              <a:rPr lang="en-US" sz="2000" smtClean="0">
                <a:solidFill>
                  <a:srgbClr val="003366"/>
                </a:solidFill>
                <a:latin typeface="Calibri" pitchFamily="34" charset="0"/>
              </a:rPr>
              <a:t>"Tell </a:t>
            </a:r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me what fits based on 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my </a:t>
            </a:r>
            <a:r>
              <a:rPr lang="en-US" sz="2000" smtClean="0">
                <a:solidFill>
                  <a:srgbClr val="003366"/>
                </a:solidFill>
                <a:latin typeface="Calibri" pitchFamily="34" charset="0"/>
              </a:rPr>
              <a:t>needs"</a:t>
            </a:r>
            <a:endParaRPr lang="en-US" sz="2000" dirty="0">
              <a:solidFill>
                <a:srgbClr val="003366"/>
              </a:solidFill>
              <a:latin typeface="Calibri" pitchFamily="34" charset="0"/>
            </a:endParaRPr>
          </a:p>
        </p:txBody>
      </p:sp>
      <p:grpSp>
        <p:nvGrpSpPr>
          <p:cNvPr id="5" name="Gruppieren 27"/>
          <p:cNvGrpSpPr>
            <a:grpSpLocks/>
          </p:cNvGrpSpPr>
          <p:nvPr/>
        </p:nvGrpSpPr>
        <p:grpSpPr bwMode="auto">
          <a:xfrm>
            <a:off x="750888" y="4500563"/>
            <a:ext cx="3349625" cy="1357312"/>
            <a:chOff x="751620" y="4500570"/>
            <a:chExt cx="3348404" cy="1357322"/>
          </a:xfrm>
        </p:grpSpPr>
        <p:pic>
          <p:nvPicPr>
            <p:cNvPr id="14345" name="Grafik 25" descr="KM.png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751620" y="5000636"/>
              <a:ext cx="1677240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6" name="Grafik 26" descr="KMarrow.png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428860" y="4500570"/>
              <a:ext cx="1671164" cy="1047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6657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5378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uppieren 13"/>
          <p:cNvGrpSpPr>
            <a:grpSpLocks/>
          </p:cNvGrpSpPr>
          <p:nvPr/>
        </p:nvGrpSpPr>
        <p:grpSpPr bwMode="auto">
          <a:xfrm>
            <a:off x="698500" y="1643063"/>
            <a:ext cx="3659188" cy="1296987"/>
            <a:chOff x="699167" y="1643050"/>
            <a:chExt cx="3658519" cy="1297164"/>
          </a:xfrm>
        </p:grpSpPr>
        <p:pic>
          <p:nvPicPr>
            <p:cNvPr id="15376" name="Grafik 10" descr="UM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9167" y="1643050"/>
              <a:ext cx="1801131" cy="96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Grafik 11" descr="UMarrow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71736" y="2071678"/>
              <a:ext cx="1785950" cy="868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uppieren 18"/>
          <p:cNvGrpSpPr>
            <a:grpSpLocks/>
          </p:cNvGrpSpPr>
          <p:nvPr/>
        </p:nvGrpSpPr>
        <p:grpSpPr bwMode="auto">
          <a:xfrm>
            <a:off x="785813" y="2722563"/>
            <a:ext cx="3252787" cy="920750"/>
            <a:chOff x="857224" y="2722011"/>
            <a:chExt cx="3252812" cy="921303"/>
          </a:xfrm>
        </p:grpSpPr>
        <p:pic>
          <p:nvPicPr>
            <p:cNvPr id="15374" name="Grafik 16" descr="Commarrow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143108" y="3143248"/>
              <a:ext cx="1966928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Grafik 15" descr="Community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857224" y="2722011"/>
              <a:ext cx="1428760" cy="849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uppieren 23"/>
          <p:cNvGrpSpPr>
            <a:grpSpLocks/>
          </p:cNvGrpSpPr>
          <p:nvPr/>
        </p:nvGrpSpPr>
        <p:grpSpPr bwMode="auto">
          <a:xfrm>
            <a:off x="714375" y="3857625"/>
            <a:ext cx="3143250" cy="739775"/>
            <a:chOff x="714348" y="3857628"/>
            <a:chExt cx="3143272" cy="739014"/>
          </a:xfrm>
        </p:grpSpPr>
        <p:pic>
          <p:nvPicPr>
            <p:cNvPr id="15372" name="Grafik 21" descr="PM.png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714348" y="3857628"/>
              <a:ext cx="1785950" cy="739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Grafik 22" descr="PMarrow.png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714612" y="3929066"/>
              <a:ext cx="114300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uppieren 27"/>
          <p:cNvGrpSpPr>
            <a:grpSpLocks/>
          </p:cNvGrpSpPr>
          <p:nvPr/>
        </p:nvGrpSpPr>
        <p:grpSpPr bwMode="auto">
          <a:xfrm>
            <a:off x="750888" y="4500563"/>
            <a:ext cx="3349625" cy="1357312"/>
            <a:chOff x="751620" y="4500570"/>
            <a:chExt cx="3348404" cy="1357322"/>
          </a:xfrm>
        </p:grpSpPr>
        <p:pic>
          <p:nvPicPr>
            <p:cNvPr id="15370" name="Grafik 25" descr="KM.png"/>
            <p:cNvPicPr>
              <a:picLocks noChangeAspect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751620" y="5000636"/>
              <a:ext cx="1677240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Grafik 26" descr="KMarrow.png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428860" y="4500570"/>
              <a:ext cx="1671164" cy="1047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8" name="Rechteck 28"/>
          <p:cNvSpPr>
            <a:spLocks noChangeArrowheads="1"/>
          </p:cNvSpPr>
          <p:nvPr/>
        </p:nvSpPr>
        <p:spPr bwMode="auto">
          <a:xfrm>
            <a:off x="4429125" y="1285875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Hybrid: combinations of various inputs and/or composition of different mechanism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7105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7171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0D5A920-5990-418C-9D4E-39AD52978665}" type="slidenum">
              <a:rPr lang="en-GB" altLang="en-US"/>
              <a:pPr eaLnBrk="1" hangingPunct="1"/>
              <a:t>13</a:t>
            </a:fld>
            <a:endParaRPr lang="en-GB" altLang="en-US"/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 err="1" smtClean="0">
                <a:solidFill>
                  <a:schemeClr val="tx2"/>
                </a:solidFill>
              </a:rPr>
              <a:t>Recommendation</a:t>
            </a:r>
            <a:r>
              <a:rPr lang="cs-CZ" altLang="cs-CZ" sz="3900" b="1" dirty="0" smtClean="0">
                <a:solidFill>
                  <a:schemeClr val="tx2"/>
                </a:solidFill>
              </a:rPr>
              <a:t> </a:t>
            </a:r>
            <a:r>
              <a:rPr lang="cs-CZ" altLang="cs-CZ" sz="3900" b="1" dirty="0" err="1" smtClean="0">
                <a:solidFill>
                  <a:schemeClr val="tx2"/>
                </a:solidFill>
              </a:rPr>
              <a:t>Cycle</a:t>
            </a:r>
            <a:endParaRPr lang="en-US" altLang="cs-CZ" sz="3900" b="1" dirty="0">
              <a:solidFill>
                <a:schemeClr val="tx2"/>
              </a:solidFill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19263"/>
            <a:ext cx="8497887" cy="4411662"/>
          </a:xfrm>
          <a:noFill/>
        </p:spPr>
        <p:txBody>
          <a:bodyPr/>
          <a:lstStyle/>
          <a:p>
            <a:pPr marL="571500" indent="-571500" eaLnBrk="1" hangingPunct="1">
              <a:buFont typeface="+mj-lt"/>
              <a:buAutoNum type="arabicPeriod"/>
            </a:pPr>
            <a:r>
              <a:rPr lang="cs-CZ" altLang="cs-CZ" sz="1800" dirty="0" err="1" smtClean="0"/>
              <a:t>Collect</a:t>
            </a:r>
            <a:r>
              <a:rPr lang="cs-CZ" altLang="cs-CZ" sz="1800" dirty="0" smtClean="0"/>
              <a:t> user feedback</a:t>
            </a:r>
            <a:endParaRPr lang="cs-CZ" altLang="cs-CZ" sz="1800" dirty="0" smtClean="0"/>
          </a:p>
          <a:p>
            <a:pPr marL="571500" indent="-571500" eaLnBrk="1" hangingPunct="1">
              <a:buFont typeface="+mj-lt"/>
              <a:buAutoNum type="arabicPeriod"/>
            </a:pPr>
            <a:r>
              <a:rPr lang="cs-CZ" altLang="cs-CZ" sz="1800" dirty="0" err="1" smtClean="0"/>
              <a:t>Learn</a:t>
            </a:r>
            <a:r>
              <a:rPr lang="cs-CZ" altLang="cs-CZ" sz="1800" dirty="0" smtClean="0"/>
              <a:t> user </a:t>
            </a:r>
            <a:r>
              <a:rPr lang="cs-CZ" altLang="cs-CZ" sz="1800" dirty="0" err="1" smtClean="0"/>
              <a:t>preferences</a:t>
            </a:r>
            <a:endParaRPr lang="cs-CZ" altLang="cs-CZ" sz="1800" dirty="0" smtClean="0"/>
          </a:p>
          <a:p>
            <a:pPr marL="571500" indent="-571500" eaLnBrk="1" hangingPunct="1">
              <a:buFont typeface="+mj-lt"/>
              <a:buAutoNum type="arabicPeriod"/>
            </a:pPr>
            <a:r>
              <a:rPr lang="cs-CZ" altLang="cs-CZ" sz="1800" dirty="0" err="1" smtClean="0"/>
              <a:t>Upon</a:t>
            </a:r>
            <a:r>
              <a:rPr lang="cs-CZ" altLang="cs-CZ" sz="1800" dirty="0" smtClean="0"/>
              <a:t> </a:t>
            </a:r>
            <a:r>
              <a:rPr lang="cs-CZ" altLang="cs-CZ" sz="1800" dirty="0" err="1" smtClean="0"/>
              <a:t>request</a:t>
            </a:r>
            <a:r>
              <a:rPr lang="cs-CZ" altLang="cs-CZ" sz="1800" dirty="0" smtClean="0"/>
              <a:t>, </a:t>
            </a:r>
            <a:r>
              <a:rPr lang="cs-CZ" altLang="cs-CZ" sz="1800" dirty="0" err="1" smtClean="0"/>
              <a:t>provide</a:t>
            </a:r>
            <a:r>
              <a:rPr lang="cs-CZ" altLang="cs-CZ" sz="1800" dirty="0" smtClean="0"/>
              <a:t> </a:t>
            </a:r>
            <a:br>
              <a:rPr lang="cs-CZ" altLang="cs-CZ" sz="1800" dirty="0" smtClean="0"/>
            </a:br>
            <a:r>
              <a:rPr lang="cs-CZ" altLang="cs-CZ" sz="1800" dirty="0" err="1" smtClean="0"/>
              <a:t>recommendatios</a:t>
            </a:r>
            <a:endParaRPr lang="cs-CZ" altLang="cs-CZ" sz="1800" dirty="0" smtClean="0"/>
          </a:p>
        </p:txBody>
      </p:sp>
      <p:pic>
        <p:nvPicPr>
          <p:cNvPr id="7" name="Picture 28" descr="UserPreferenceCycleFil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1303" y="2132855"/>
            <a:ext cx="5420917" cy="3998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7171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0D5A920-5990-418C-9D4E-39AD52978665}" type="slidenum">
              <a:rPr lang="en-GB" altLang="en-US"/>
              <a:pPr eaLnBrk="1" hangingPunct="1"/>
              <a:t>14</a:t>
            </a:fld>
            <a:endParaRPr lang="en-GB" altLang="en-US"/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 smtClean="0">
                <a:solidFill>
                  <a:schemeClr val="tx2"/>
                </a:solidFill>
              </a:rPr>
              <a:t>User Feedback</a:t>
            </a:r>
            <a:endParaRPr lang="cs-CZ" altLang="cs-CZ" sz="3900" b="1" dirty="0" smtClean="0">
              <a:solidFill>
                <a:schemeClr val="tx2"/>
              </a:solidFill>
            </a:endParaRPr>
          </a:p>
          <a:p>
            <a:pPr eaLnBrk="1" hangingPunct="1"/>
            <a:endParaRPr lang="en-US" altLang="cs-CZ" sz="3900" b="1" dirty="0">
              <a:solidFill>
                <a:schemeClr val="tx2"/>
              </a:solidFill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19263"/>
            <a:ext cx="8497887" cy="4411662"/>
          </a:xfrm>
          <a:noFill/>
        </p:spPr>
        <p:txBody>
          <a:bodyPr/>
          <a:lstStyle/>
          <a:p>
            <a:pPr marL="571500" indent="-571500" eaLnBrk="1" hangingPunct="1">
              <a:buFont typeface="+mj-lt"/>
              <a:buAutoNum type="arabicPeriod"/>
            </a:pPr>
            <a:endParaRPr lang="cs-CZ" altLang="cs-CZ" sz="1800" dirty="0" smtClean="0"/>
          </a:p>
        </p:txBody>
      </p:sp>
      <p:pic>
        <p:nvPicPr>
          <p:cNvPr id="7" name="Picture 28" descr="UserPreferenceCycleFil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633859"/>
            <a:ext cx="6274436" cy="462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ál 1"/>
          <p:cNvSpPr/>
          <p:nvPr/>
        </p:nvSpPr>
        <p:spPr>
          <a:xfrm>
            <a:off x="1331640" y="1275084"/>
            <a:ext cx="4032448" cy="2225924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328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8195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9A659F8-C7F6-4947-85AF-3C7BC9D9119A}" type="slidenum">
              <a:rPr lang="en-GB" altLang="en-US"/>
              <a:pPr eaLnBrk="1" hangingPunct="1"/>
              <a:t>15</a:t>
            </a:fld>
            <a:endParaRPr lang="en-GB" altLang="en-US"/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>
                <a:solidFill>
                  <a:schemeClr val="tx2"/>
                </a:solidFill>
              </a:rPr>
              <a:t>User Feedback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19263"/>
            <a:ext cx="8497887" cy="4411662"/>
          </a:xfrm>
          <a:noFill/>
        </p:spPr>
        <p:txBody>
          <a:bodyPr/>
          <a:lstStyle/>
          <a:p>
            <a:pPr marL="490538" indent="-495300" eaLnBrk="1" hangingPunct="1"/>
            <a:r>
              <a:rPr lang="cs-CZ" altLang="cs-CZ" sz="2800" dirty="0" smtClean="0"/>
              <a:t>Explicit feedback </a:t>
            </a:r>
            <a:r>
              <a:rPr lang="cs-CZ" altLang="cs-CZ" sz="2400" i="1" dirty="0" smtClean="0">
                <a:solidFill>
                  <a:schemeClr val="bg1">
                    <a:lumMod val="50000"/>
                  </a:schemeClr>
                </a:solidFill>
              </a:rPr>
              <a:t>(rating)</a:t>
            </a:r>
            <a:endParaRPr lang="cs-CZ" altLang="cs-CZ" sz="24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836613" lvl="1" indent="-438150" eaLnBrk="1" hangingPunct="1">
              <a:buClr>
                <a:srgbClr val="FF3300"/>
              </a:buClr>
              <a:buSzPct val="200000"/>
              <a:buFont typeface="Arial Unicode MS" panose="020B0604020202020204" pitchFamily="34" charset="-128"/>
              <a:buChar char="-"/>
            </a:pPr>
            <a:r>
              <a:rPr lang="cs-CZ" altLang="cs-CZ" sz="2400" dirty="0" smtClean="0"/>
              <a:t>Not </a:t>
            </a:r>
            <a:r>
              <a:rPr lang="cs-CZ" altLang="cs-CZ" sz="2400" dirty="0" err="1" smtClean="0"/>
              <a:t>from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all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users</a:t>
            </a:r>
            <a:r>
              <a:rPr lang="cs-CZ" altLang="cs-CZ" sz="2400" dirty="0" smtClean="0"/>
              <a:t> / </a:t>
            </a:r>
            <a:r>
              <a:rPr lang="cs-CZ" altLang="cs-CZ" sz="2400" dirty="0" err="1" smtClean="0"/>
              <a:t>about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all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objects</a:t>
            </a:r>
            <a:endParaRPr lang="cs-CZ" altLang="cs-CZ" sz="2400" dirty="0" smtClean="0"/>
          </a:p>
          <a:p>
            <a:pPr marL="836613" lvl="1" indent="-438150" eaLnBrk="1" hangingPunct="1">
              <a:buClr>
                <a:srgbClr val="FF3300"/>
              </a:buClr>
              <a:buSzPct val="200000"/>
              <a:buFont typeface="Arial Unicode MS" panose="020B0604020202020204" pitchFamily="34" charset="-128"/>
              <a:buChar char="-"/>
            </a:pPr>
            <a:r>
              <a:rPr lang="cs-CZ" altLang="cs-CZ" sz="2400" dirty="0" smtClean="0"/>
              <a:t>E-</a:t>
            </a:r>
            <a:r>
              <a:rPr lang="cs-CZ" altLang="cs-CZ" sz="2400" dirty="0" err="1" smtClean="0"/>
              <a:t>commerce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especially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problematical</a:t>
            </a:r>
            <a:r>
              <a:rPr lang="cs-CZ" altLang="cs-CZ" sz="2400" dirty="0" smtClean="0"/>
              <a:t> (</a:t>
            </a:r>
            <a:r>
              <a:rPr lang="cs-CZ" altLang="cs-CZ" sz="2400" dirty="0" err="1" smtClean="0"/>
              <a:t>lack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of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motivation</a:t>
            </a:r>
            <a:r>
              <a:rPr lang="cs-CZ" altLang="cs-CZ" sz="2400" dirty="0" smtClean="0"/>
              <a:t>, </a:t>
            </a:r>
            <a:r>
              <a:rPr lang="cs-CZ" altLang="cs-CZ" sz="2400" dirty="0" err="1" smtClean="0"/>
              <a:t>product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must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be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evaluated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first</a:t>
            </a:r>
            <a:r>
              <a:rPr lang="cs-CZ" altLang="cs-CZ" sz="2400" dirty="0" smtClean="0"/>
              <a:t>)</a:t>
            </a:r>
            <a:endParaRPr lang="cs-CZ" altLang="cs-CZ" sz="2400" dirty="0" smtClean="0"/>
          </a:p>
          <a:p>
            <a:pPr marL="836613" lvl="1" indent="-438150" eaLnBrk="1" hangingPunct="1">
              <a:buClr>
                <a:srgbClr val="008000"/>
              </a:buClr>
              <a:buSzPct val="130000"/>
              <a:buFont typeface="Arial Unicode MS" panose="020B0604020202020204" pitchFamily="34" charset="-128"/>
              <a:buChar char="+"/>
            </a:pPr>
            <a:r>
              <a:rPr lang="cs-CZ" altLang="cs-CZ" sz="2400" dirty="0" smtClean="0"/>
              <a:t>Direct </a:t>
            </a:r>
            <a:r>
              <a:rPr lang="cs-CZ" altLang="cs-CZ" sz="2400" dirty="0" err="1" smtClean="0"/>
              <a:t>indicator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of</a:t>
            </a:r>
            <a:r>
              <a:rPr lang="cs-CZ" altLang="cs-CZ" sz="2400" dirty="0" smtClean="0"/>
              <a:t> user </a:t>
            </a:r>
            <a:r>
              <a:rPr lang="cs-CZ" altLang="cs-CZ" sz="2400" dirty="0" err="1" smtClean="0"/>
              <a:t>preferences</a:t>
            </a:r>
            <a:endParaRPr lang="cs-CZ" altLang="cs-CZ" sz="2400" dirty="0" smtClean="0"/>
          </a:p>
          <a:p>
            <a:pPr marL="490538" indent="-495300" eaLnBrk="1" hangingPunct="1"/>
            <a:r>
              <a:rPr lang="cs-CZ" altLang="cs-CZ" sz="2800" dirty="0" err="1" smtClean="0"/>
              <a:t>Implicit</a:t>
            </a:r>
            <a:r>
              <a:rPr lang="cs-CZ" altLang="cs-CZ" sz="2800" dirty="0" smtClean="0"/>
              <a:t> feedback </a:t>
            </a:r>
            <a:r>
              <a:rPr lang="cs-CZ" altLang="cs-CZ" sz="2400" i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cs-CZ" altLang="cs-CZ" sz="2400" i="1" dirty="0" err="1" smtClean="0">
                <a:solidFill>
                  <a:schemeClr val="bg1">
                    <a:lumMod val="50000"/>
                  </a:schemeClr>
                </a:solidFill>
              </a:rPr>
              <a:t>observing</a:t>
            </a:r>
            <a:r>
              <a:rPr lang="cs-CZ" altLang="cs-CZ" sz="2400" i="1" dirty="0" smtClean="0">
                <a:solidFill>
                  <a:schemeClr val="bg1">
                    <a:lumMod val="50000"/>
                  </a:schemeClr>
                </a:solidFill>
              </a:rPr>
              <a:t> user </a:t>
            </a:r>
            <a:r>
              <a:rPr lang="cs-CZ" altLang="cs-CZ" sz="2400" i="1" dirty="0" err="1" smtClean="0">
                <a:solidFill>
                  <a:schemeClr val="bg1">
                    <a:lumMod val="50000"/>
                  </a:schemeClr>
                </a:solidFill>
              </a:rPr>
              <a:t>behavior</a:t>
            </a:r>
            <a:r>
              <a:rPr lang="cs-CZ" altLang="cs-CZ" sz="2400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cs-CZ" altLang="cs-CZ" sz="24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836613" lvl="1" indent="-438150" eaLnBrk="1" hangingPunct="1">
              <a:buClr>
                <a:srgbClr val="FF3300"/>
              </a:buClr>
              <a:buSzPct val="200000"/>
              <a:buFont typeface="Arial Unicode MS" panose="020B0604020202020204" pitchFamily="34" charset="-128"/>
              <a:buChar char="-"/>
            </a:pPr>
            <a:r>
              <a:rPr lang="cs-CZ" altLang="cs-CZ" sz="2400" dirty="0" err="1" smtClean="0"/>
              <a:t>Noisy</a:t>
            </a:r>
            <a:r>
              <a:rPr lang="cs-CZ" altLang="cs-CZ" sz="2400" dirty="0" smtClean="0"/>
              <a:t>, hard to interpret</a:t>
            </a:r>
            <a:endParaRPr lang="cs-CZ" altLang="cs-CZ" sz="2400" dirty="0" smtClean="0"/>
          </a:p>
          <a:p>
            <a:pPr marL="836613" lvl="1" indent="-438150" eaLnBrk="1" hangingPunct="1">
              <a:buClr>
                <a:srgbClr val="FF3300"/>
              </a:buClr>
              <a:buSzPct val="200000"/>
              <a:buFont typeface="Arial Unicode MS" panose="020B0604020202020204" pitchFamily="34" charset="-128"/>
              <a:buChar char="-"/>
            </a:pPr>
            <a:r>
              <a:rPr lang="cs-CZ" altLang="cs-CZ" sz="2400" dirty="0" err="1" smtClean="0"/>
              <a:t>Which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events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should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be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recorded</a:t>
            </a:r>
            <a:r>
              <a:rPr lang="cs-CZ" altLang="cs-CZ" sz="2400" dirty="0" smtClean="0"/>
              <a:t>?</a:t>
            </a:r>
            <a:endParaRPr lang="cs-CZ" altLang="cs-CZ" sz="2400" dirty="0" smtClean="0"/>
          </a:p>
          <a:p>
            <a:pPr marL="836613" lvl="1" indent="-438150" eaLnBrk="1" hangingPunct="1">
              <a:buClr>
                <a:srgbClr val="008000"/>
              </a:buClr>
              <a:buSzPct val="130000"/>
              <a:buFont typeface="Arial Unicode MS" panose="020B0604020202020204" pitchFamily="34" charset="-128"/>
              <a:buChar char="+"/>
            </a:pPr>
            <a:r>
              <a:rPr lang="cs-CZ" altLang="cs-CZ" sz="2400" b="1" dirty="0" err="1" smtClean="0"/>
              <a:t>Abundant</a:t>
            </a:r>
            <a:r>
              <a:rPr lang="cs-CZ" altLang="cs-CZ" sz="2400" b="1" dirty="0" smtClean="0"/>
              <a:t> </a:t>
            </a:r>
            <a:r>
              <a:rPr lang="cs-CZ" altLang="cs-CZ" sz="2400" b="1" dirty="0" err="1" smtClean="0"/>
              <a:t>information</a:t>
            </a:r>
            <a:r>
              <a:rPr lang="cs-CZ" altLang="cs-CZ" sz="2400" b="1" dirty="0" smtClean="0"/>
              <a:t> </a:t>
            </a:r>
            <a:r>
              <a:rPr lang="cs-CZ" altLang="cs-CZ" sz="2400" b="1" dirty="0" err="1" smtClean="0"/>
              <a:t>about</a:t>
            </a:r>
            <a:r>
              <a:rPr lang="cs-CZ" altLang="cs-CZ" sz="2400" b="1" dirty="0" smtClean="0"/>
              <a:t> </a:t>
            </a:r>
            <a:r>
              <a:rPr lang="cs-CZ" altLang="cs-CZ" sz="2400" b="1" dirty="0" err="1" smtClean="0"/>
              <a:t>each</a:t>
            </a:r>
            <a:r>
              <a:rPr lang="cs-CZ" altLang="cs-CZ" sz="2400" b="1" dirty="0" smtClean="0"/>
              <a:t> user</a:t>
            </a:r>
            <a:endParaRPr lang="cs-CZ" altLang="cs-CZ" sz="2400" dirty="0" smtClean="0"/>
          </a:p>
          <a:p>
            <a:pPr marL="839788" lvl="1" indent="-495300" eaLnBrk="1" hangingPunct="1"/>
            <a:endParaRPr lang="cs-CZ" altLang="cs-CZ" sz="2400" dirty="0" smtClean="0"/>
          </a:p>
        </p:txBody>
      </p:sp>
      <p:pic>
        <p:nvPicPr>
          <p:cNvPr id="8198" name="Picture 7" descr="au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64" t="40543" b="43755"/>
          <a:stretch>
            <a:fillRect/>
          </a:stretch>
        </p:blipFill>
        <p:spPr bwMode="auto">
          <a:xfrm>
            <a:off x="7627208" y="1844824"/>
            <a:ext cx="11874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8195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9A659F8-C7F6-4947-85AF-3C7BC9D9119A}" type="slidenum">
              <a:rPr lang="en-GB" altLang="en-US"/>
              <a:pPr eaLnBrk="1" hangingPunct="1"/>
              <a:t>16</a:t>
            </a:fld>
            <a:endParaRPr lang="en-GB" altLang="en-US"/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 smtClean="0">
                <a:solidFill>
                  <a:schemeClr val="tx2"/>
                </a:solidFill>
              </a:rPr>
              <a:t>Explicit User </a:t>
            </a:r>
            <a:r>
              <a:rPr lang="cs-CZ" altLang="cs-CZ" sz="3900" b="1" dirty="0">
                <a:solidFill>
                  <a:schemeClr val="tx2"/>
                </a:solidFill>
              </a:rPr>
              <a:t>Feedback</a:t>
            </a:r>
            <a:endParaRPr lang="cs-CZ" altLang="cs-CZ" sz="3900" b="1" dirty="0">
              <a:solidFill>
                <a:schemeClr val="tx2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911"/>
          <a:stretch/>
        </p:blipFill>
        <p:spPr>
          <a:xfrm>
            <a:off x="1403648" y="2060848"/>
            <a:ext cx="6356814" cy="2970982"/>
          </a:xfrm>
          <a:prstGeom prst="rect">
            <a:avLst/>
          </a:prstGeom>
        </p:spPr>
      </p:pic>
      <p:sp>
        <p:nvSpPr>
          <p:cNvPr id="4" name="Ovál 3"/>
          <p:cNvSpPr/>
          <p:nvPr/>
        </p:nvSpPr>
        <p:spPr>
          <a:xfrm>
            <a:off x="1674560" y="2996952"/>
            <a:ext cx="1425298" cy="454058"/>
          </a:xfrm>
          <a:prstGeom prst="ellipse">
            <a:avLst/>
          </a:prstGeom>
          <a:noFill/>
          <a:ln w="571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5194801" y="2276872"/>
            <a:ext cx="2401535" cy="454058"/>
          </a:xfrm>
          <a:prstGeom prst="ellipse">
            <a:avLst/>
          </a:prstGeom>
          <a:noFill/>
          <a:ln w="571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179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8195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9A659F8-C7F6-4947-85AF-3C7BC9D9119A}" type="slidenum">
              <a:rPr lang="en-GB" altLang="en-US"/>
              <a:pPr eaLnBrk="1" hangingPunct="1"/>
              <a:t>17</a:t>
            </a:fld>
            <a:endParaRPr lang="en-GB" altLang="en-US"/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 err="1" smtClean="0">
                <a:solidFill>
                  <a:schemeClr val="tx2"/>
                </a:solidFill>
              </a:rPr>
              <a:t>Implicit</a:t>
            </a:r>
            <a:r>
              <a:rPr lang="cs-CZ" altLang="cs-CZ" sz="3900" b="1" dirty="0">
                <a:solidFill>
                  <a:schemeClr val="tx2"/>
                </a:solidFill>
              </a:rPr>
              <a:t> User </a:t>
            </a:r>
            <a:r>
              <a:rPr lang="cs-CZ" altLang="cs-CZ" sz="3900" b="1" dirty="0" smtClean="0">
                <a:solidFill>
                  <a:schemeClr val="tx2"/>
                </a:solidFill>
              </a:rPr>
              <a:t>Feedback</a:t>
            </a:r>
            <a:endParaRPr lang="cs-CZ" altLang="cs-CZ" sz="3900" b="1" dirty="0">
              <a:solidFill>
                <a:schemeClr val="tx2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911"/>
          <a:stretch/>
        </p:blipFill>
        <p:spPr>
          <a:xfrm>
            <a:off x="1403648" y="2060848"/>
            <a:ext cx="6356814" cy="2970982"/>
          </a:xfrm>
          <a:prstGeom prst="rect">
            <a:avLst/>
          </a:prstGeom>
        </p:spPr>
      </p:pic>
      <p:sp>
        <p:nvSpPr>
          <p:cNvPr id="4" name="Ovál 3"/>
          <p:cNvSpPr/>
          <p:nvPr/>
        </p:nvSpPr>
        <p:spPr>
          <a:xfrm>
            <a:off x="1674560" y="2996952"/>
            <a:ext cx="1425298" cy="454058"/>
          </a:xfrm>
          <a:prstGeom prst="ellipse">
            <a:avLst/>
          </a:prstGeom>
          <a:noFill/>
          <a:ln w="571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5194801" y="2276872"/>
            <a:ext cx="2401535" cy="454058"/>
          </a:xfrm>
          <a:prstGeom prst="ellipse">
            <a:avLst/>
          </a:prstGeom>
          <a:noFill/>
          <a:ln w="571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5"/>
          <a:stretch/>
        </p:blipFill>
        <p:spPr>
          <a:xfrm>
            <a:off x="422408" y="1628800"/>
            <a:ext cx="8011688" cy="4180279"/>
          </a:xfrm>
          <a:prstGeom prst="rect">
            <a:avLst/>
          </a:prstGeom>
        </p:spPr>
      </p:pic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96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9219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B7222D2-13DC-479E-A196-F87671BBBDEA}" type="slidenum">
              <a:rPr lang="en-GB" altLang="en-US"/>
              <a:pPr eaLnBrk="1" hangingPunct="1"/>
              <a:t>18</a:t>
            </a:fld>
            <a:endParaRPr lang="en-GB" altLang="en-US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 err="1" smtClean="0"/>
              <a:t>Implicit</a:t>
            </a:r>
            <a:r>
              <a:rPr lang="cs-CZ" altLang="cs-CZ" dirty="0" smtClean="0"/>
              <a:t> Feedback </a:t>
            </a:r>
            <a:r>
              <a:rPr lang="cs-CZ" altLang="cs-CZ" dirty="0" smtClean="0"/>
              <a:t>in </a:t>
            </a:r>
            <a:r>
              <a:rPr lang="cs-CZ" altLang="cs-CZ" dirty="0" smtClean="0"/>
              <a:t/>
            </a:r>
            <a:br>
              <a:rPr lang="cs-CZ" altLang="cs-CZ" dirty="0" smtClean="0"/>
            </a:br>
            <a:r>
              <a:rPr lang="cs-CZ" altLang="cs-CZ" dirty="0" smtClean="0"/>
              <a:t>E-</a:t>
            </a:r>
            <a:r>
              <a:rPr lang="cs-CZ" altLang="cs-CZ" dirty="0" err="1" smtClean="0"/>
              <a:t>commerce</a:t>
            </a:r>
            <a:endParaRPr lang="en-US" altLang="cs-CZ" dirty="0" smtClean="0"/>
          </a:p>
        </p:txBody>
      </p:sp>
      <p:sp>
        <p:nvSpPr>
          <p:cNvPr id="922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714875" y="1500188"/>
            <a:ext cx="4038600" cy="4697412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400" i="1" dirty="0" smtClean="0"/>
              <a:t>Detail</a:t>
            </a:r>
            <a:r>
              <a:rPr lang="cs-CZ" altLang="cs-CZ" sz="2000" i="1" dirty="0" smtClean="0"/>
              <a:t> </a:t>
            </a:r>
            <a:r>
              <a:rPr lang="cs-CZ" altLang="cs-CZ" sz="2000" i="1" dirty="0" err="1" smtClean="0"/>
              <a:t>of</a:t>
            </a:r>
            <a:r>
              <a:rPr lang="cs-CZ" altLang="cs-CZ" sz="2000" i="1" dirty="0" smtClean="0"/>
              <a:t> </a:t>
            </a:r>
            <a:r>
              <a:rPr lang="cs-CZ" altLang="cs-CZ" sz="2000" i="1" dirty="0" err="1" smtClean="0"/>
              <a:t>an</a:t>
            </a:r>
            <a:r>
              <a:rPr lang="cs-CZ" altLang="cs-CZ" sz="2000" i="1" dirty="0" smtClean="0"/>
              <a:t> </a:t>
            </a:r>
            <a:r>
              <a:rPr lang="cs-CZ" altLang="cs-CZ" sz="2000" i="1" dirty="0" err="1" smtClean="0"/>
              <a:t>object</a:t>
            </a:r>
            <a:endParaRPr lang="cs-CZ" altLang="cs-CZ" sz="2000" i="1" dirty="0" smtClean="0"/>
          </a:p>
          <a:p>
            <a:pPr eaLnBrk="1" hangingPunct="1"/>
            <a:r>
              <a:rPr lang="cs-CZ" altLang="cs-CZ" sz="1600" b="1" dirty="0" err="1" smtClean="0"/>
              <a:t>View</a:t>
            </a:r>
            <a:r>
              <a:rPr lang="cs-CZ" altLang="cs-CZ" sz="1600" b="1" dirty="0" smtClean="0"/>
              <a:t> </a:t>
            </a:r>
            <a:r>
              <a:rPr lang="cs-CZ" altLang="cs-CZ" sz="1600" b="1" dirty="0" err="1" smtClean="0"/>
              <a:t>count</a:t>
            </a:r>
            <a:endParaRPr lang="cs-CZ" altLang="cs-CZ" sz="1600" b="1" dirty="0" smtClean="0"/>
          </a:p>
          <a:p>
            <a:pPr eaLnBrk="1" hangingPunct="1"/>
            <a:r>
              <a:rPr lang="cs-CZ" altLang="cs-CZ" sz="1600" dirty="0" smtClean="0"/>
              <a:t>Mouse-</a:t>
            </a:r>
            <a:r>
              <a:rPr lang="cs-CZ" altLang="cs-CZ" sz="1600" dirty="0" err="1" smtClean="0"/>
              <a:t>based</a:t>
            </a:r>
            <a:r>
              <a:rPr lang="cs-CZ" altLang="cs-CZ" sz="1600" dirty="0" smtClean="0"/>
              <a:t> </a:t>
            </a:r>
            <a:r>
              <a:rPr lang="cs-CZ" altLang="cs-CZ" sz="1600" dirty="0" err="1" smtClean="0"/>
              <a:t>actions</a:t>
            </a:r>
            <a:endParaRPr lang="cs-CZ" altLang="cs-CZ" sz="1600" dirty="0" smtClean="0"/>
          </a:p>
          <a:p>
            <a:pPr eaLnBrk="1" hangingPunct="1"/>
            <a:r>
              <a:rPr lang="cs-CZ" altLang="cs-CZ" sz="1600" b="1" dirty="0" err="1" smtClean="0"/>
              <a:t>Time</a:t>
            </a:r>
            <a:r>
              <a:rPr lang="cs-CZ" altLang="cs-CZ" sz="1600" b="1" dirty="0" smtClean="0"/>
              <a:t> on </a:t>
            </a:r>
            <a:r>
              <a:rPr lang="cs-CZ" altLang="cs-CZ" sz="1600" b="1" dirty="0" err="1" smtClean="0"/>
              <a:t>page</a:t>
            </a:r>
            <a:endParaRPr lang="cs-CZ" altLang="cs-CZ" sz="1600" b="1" dirty="0" smtClean="0"/>
          </a:p>
          <a:p>
            <a:pPr eaLnBrk="1" hangingPunct="1"/>
            <a:r>
              <a:rPr lang="cs-CZ" altLang="cs-CZ" sz="1600" b="1" dirty="0" err="1" smtClean="0"/>
              <a:t>Purchases</a:t>
            </a:r>
            <a:endParaRPr lang="cs-CZ" altLang="cs-CZ" sz="1600" b="1" dirty="0" smtClean="0"/>
          </a:p>
          <a:p>
            <a:pPr eaLnBrk="1" hangingPunct="1"/>
            <a:r>
              <a:rPr lang="cs-CZ" altLang="cs-CZ" sz="1600" dirty="0" smtClean="0"/>
              <a:t>(</a:t>
            </a:r>
            <a:r>
              <a:rPr lang="cs-CZ" altLang="cs-CZ" sz="1600" dirty="0" err="1" smtClean="0"/>
              <a:t>bookmarking</a:t>
            </a:r>
            <a:r>
              <a:rPr lang="cs-CZ" altLang="cs-CZ" sz="1600" dirty="0" smtClean="0"/>
              <a:t>, </a:t>
            </a:r>
            <a:r>
              <a:rPr lang="cs-CZ" altLang="cs-CZ" sz="1600" dirty="0" err="1" smtClean="0"/>
              <a:t>print</a:t>
            </a:r>
            <a:r>
              <a:rPr lang="cs-CZ" altLang="cs-CZ" sz="1600" dirty="0" smtClean="0"/>
              <a:t>, </a:t>
            </a:r>
            <a:r>
              <a:rPr lang="cs-CZ" altLang="cs-CZ" sz="1600" dirty="0" err="1" smtClean="0"/>
              <a:t>eyetracking</a:t>
            </a:r>
            <a:r>
              <a:rPr lang="cs-CZ" altLang="cs-CZ" sz="1600" dirty="0" smtClean="0"/>
              <a:t>, </a:t>
            </a:r>
            <a:r>
              <a:rPr lang="cs-CZ" altLang="cs-CZ" sz="1600" dirty="0" err="1" smtClean="0"/>
              <a:t>copying</a:t>
            </a:r>
            <a:r>
              <a:rPr lang="cs-CZ" altLang="cs-CZ" sz="1600" dirty="0" smtClean="0"/>
              <a:t> text, rating, </a:t>
            </a:r>
            <a:r>
              <a:rPr lang="cs-CZ" altLang="cs-CZ" sz="1600" dirty="0" err="1" smtClean="0"/>
              <a:t>commenting</a:t>
            </a:r>
            <a:r>
              <a:rPr lang="cs-CZ" altLang="cs-CZ" sz="1600" dirty="0" smtClean="0"/>
              <a:t>…)</a:t>
            </a:r>
            <a:endParaRPr lang="cs-CZ" altLang="cs-CZ" sz="1600" dirty="0" smtClean="0"/>
          </a:p>
          <a:p>
            <a:pPr lvl="1" eaLnBrk="1" hangingPunct="1"/>
            <a:endParaRPr lang="cs-CZ" altLang="cs-CZ" sz="1800" dirty="0" smtClean="0"/>
          </a:p>
          <a:p>
            <a:pPr lvl="1" eaLnBrk="1" hangingPunct="1">
              <a:buFont typeface="Wingdings" panose="05000000000000000000" pitchFamily="2" charset="2"/>
              <a:buNone/>
            </a:pPr>
            <a:endParaRPr lang="cs-CZ" altLang="cs-CZ" sz="1800" dirty="0" smtClean="0"/>
          </a:p>
          <a:p>
            <a:pPr eaLnBrk="1" hangingPunct="1"/>
            <a:endParaRPr lang="en-US" altLang="cs-CZ" sz="1800" dirty="0" smtClean="0"/>
          </a:p>
        </p:txBody>
      </p:sp>
      <p:sp>
        <p:nvSpPr>
          <p:cNvPr id="9222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00063" y="1500188"/>
            <a:ext cx="4038600" cy="4697412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400" i="1" dirty="0" err="1" smtClean="0"/>
              <a:t>Categories</a:t>
            </a:r>
            <a:r>
              <a:rPr lang="cs-CZ" altLang="cs-CZ" sz="2400" i="1" dirty="0" smtClean="0"/>
              <a:t> / </a:t>
            </a:r>
            <a:r>
              <a:rPr lang="cs-CZ" altLang="cs-CZ" sz="2400" i="1" dirty="0" err="1" smtClean="0"/>
              <a:t>search</a:t>
            </a:r>
            <a:r>
              <a:rPr lang="cs-CZ" altLang="cs-CZ" sz="2400" i="1" dirty="0" smtClean="0"/>
              <a:t> </a:t>
            </a:r>
            <a:r>
              <a:rPr lang="cs-CZ" altLang="cs-CZ" sz="2400" i="1" dirty="0" err="1" smtClean="0"/>
              <a:t>result</a:t>
            </a:r>
            <a:endParaRPr lang="cs-CZ" altLang="cs-CZ" sz="2400" i="1" dirty="0" smtClean="0"/>
          </a:p>
          <a:p>
            <a:pPr eaLnBrk="1" hangingPunct="1"/>
            <a:r>
              <a:rPr lang="cs-CZ" altLang="cs-CZ" sz="1600" dirty="0" smtClean="0"/>
              <a:t>List / </a:t>
            </a:r>
            <a:r>
              <a:rPr lang="cs-CZ" altLang="cs-CZ" sz="1600" dirty="0" err="1" smtClean="0"/>
              <a:t>selection</a:t>
            </a:r>
            <a:r>
              <a:rPr lang="cs-CZ" altLang="cs-CZ" sz="1600" dirty="0" smtClean="0"/>
              <a:t> </a:t>
            </a:r>
            <a:r>
              <a:rPr lang="cs-CZ" altLang="cs-CZ" sz="1600" dirty="0" err="1" smtClean="0"/>
              <a:t>of</a:t>
            </a:r>
            <a:r>
              <a:rPr lang="cs-CZ" altLang="cs-CZ" sz="1600" dirty="0" smtClean="0"/>
              <a:t> </a:t>
            </a:r>
            <a:r>
              <a:rPr lang="cs-CZ" altLang="cs-CZ" sz="1600" dirty="0" err="1" smtClean="0"/>
              <a:t>objects</a:t>
            </a:r>
            <a:r>
              <a:rPr lang="cs-CZ" altLang="cs-CZ" sz="1600" dirty="0" smtClean="0"/>
              <a:t> </a:t>
            </a:r>
          </a:p>
          <a:p>
            <a:pPr eaLnBrk="1" hangingPunct="1"/>
            <a:r>
              <a:rPr lang="cs-CZ" altLang="cs-CZ" sz="1600" b="1" dirty="0" err="1" smtClean="0"/>
              <a:t>Category</a:t>
            </a:r>
            <a:r>
              <a:rPr lang="cs-CZ" altLang="cs-CZ" sz="1600" b="1" dirty="0" smtClean="0"/>
              <a:t> </a:t>
            </a:r>
            <a:r>
              <a:rPr lang="cs-CZ" altLang="cs-CZ" sz="1600" b="1" dirty="0" err="1" smtClean="0"/>
              <a:t>details</a:t>
            </a:r>
            <a:r>
              <a:rPr lang="cs-CZ" altLang="cs-CZ" sz="1600" b="1" dirty="0" smtClean="0"/>
              <a:t> / </a:t>
            </a:r>
            <a:r>
              <a:rPr lang="cs-CZ" altLang="cs-CZ" sz="1600" b="1" dirty="0" err="1" smtClean="0"/>
              <a:t>search</a:t>
            </a:r>
            <a:r>
              <a:rPr lang="cs-CZ" altLang="cs-CZ" sz="1600" b="1" dirty="0" smtClean="0"/>
              <a:t> </a:t>
            </a:r>
            <a:r>
              <a:rPr lang="cs-CZ" altLang="cs-CZ" sz="1600" b="1" dirty="0" err="1" smtClean="0"/>
              <a:t>query</a:t>
            </a:r>
            <a:r>
              <a:rPr lang="cs-CZ" altLang="cs-CZ" sz="1600" dirty="0" smtClean="0"/>
              <a:t>,…</a:t>
            </a:r>
            <a:endParaRPr lang="cs-CZ" altLang="cs-CZ" sz="1600" dirty="0" smtClean="0"/>
          </a:p>
          <a:p>
            <a:pPr lvl="1" eaLnBrk="1" hangingPunct="1">
              <a:buFont typeface="Wingdings" panose="05000000000000000000" pitchFamily="2" charset="2"/>
              <a:buNone/>
            </a:pPr>
            <a:endParaRPr lang="cs-CZ" altLang="cs-CZ" sz="1800" dirty="0" smtClean="0"/>
          </a:p>
          <a:p>
            <a:pPr lvl="1" eaLnBrk="1" hangingPunct="1"/>
            <a:endParaRPr lang="cs-CZ" altLang="cs-CZ" sz="1800" dirty="0" smtClean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3" t="40625" r="24998" b="13750"/>
          <a:stretch>
            <a:fillRect/>
          </a:stretch>
        </p:blipFill>
        <p:spPr bwMode="auto">
          <a:xfrm>
            <a:off x="642938" y="4071938"/>
            <a:ext cx="31432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3" t="19376" r="25781" b="19376"/>
          <a:stretch>
            <a:fillRect/>
          </a:stretch>
        </p:blipFill>
        <p:spPr bwMode="auto">
          <a:xfrm>
            <a:off x="5072063" y="4071938"/>
            <a:ext cx="2286000" cy="21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 err="1" smtClean="0"/>
              <a:t>From</a:t>
            </a:r>
            <a:r>
              <a:rPr lang="cs-CZ" altLang="cs-CZ" dirty="0" smtClean="0"/>
              <a:t> feedback to preference</a:t>
            </a:r>
            <a:endParaRPr lang="cs-CZ" altLang="cs-CZ" dirty="0" smtClean="0"/>
          </a:p>
        </p:txBody>
      </p:sp>
      <p:sp>
        <p:nvSpPr>
          <p:cNvPr id="12291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altLang="cs-CZ" dirty="0" smtClean="0"/>
              <a:t>Explicit </a:t>
            </a:r>
            <a:r>
              <a:rPr lang="cs-CZ" altLang="cs-CZ" dirty="0" smtClean="0"/>
              <a:t>feedback </a:t>
            </a:r>
            <a:r>
              <a:rPr lang="cs-CZ" altLang="cs-CZ" dirty="0" err="1" smtClean="0"/>
              <a:t>is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quite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straightforward</a:t>
            </a:r>
            <a:endParaRPr lang="cs-CZ" altLang="cs-CZ" dirty="0" smtClean="0"/>
          </a:p>
          <a:p>
            <a:pPr lvl="1" eaLnBrk="1" hangingPunct="1"/>
            <a:r>
              <a:rPr lang="cs-CZ" altLang="cs-CZ" dirty="0" err="1" smtClean="0"/>
              <a:t>Normalization</a:t>
            </a:r>
            <a:r>
              <a:rPr lang="cs-CZ" altLang="cs-CZ" dirty="0" smtClean="0"/>
              <a:t>/</a:t>
            </a:r>
            <a:r>
              <a:rPr lang="cs-CZ" altLang="cs-CZ" dirty="0" err="1" smtClean="0"/>
              <a:t>standardization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of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ratings</a:t>
            </a:r>
            <a:endParaRPr lang="cs-CZ" altLang="cs-CZ" dirty="0" smtClean="0"/>
          </a:p>
          <a:p>
            <a:pPr eaLnBrk="1" hangingPunct="1"/>
            <a:endParaRPr lang="cs-CZ" altLang="cs-CZ" dirty="0"/>
          </a:p>
          <a:p>
            <a:pPr eaLnBrk="1" hangingPunct="1"/>
            <a:r>
              <a:rPr lang="cs-CZ" altLang="cs-CZ" dirty="0" err="1" smtClean="0"/>
              <a:t>Implicit</a:t>
            </a:r>
            <a:r>
              <a:rPr lang="cs-CZ" altLang="cs-CZ" dirty="0" smtClean="0"/>
              <a:t> feedback </a:t>
            </a:r>
            <a:r>
              <a:rPr lang="cs-CZ" altLang="cs-CZ" dirty="0" err="1" smtClean="0"/>
              <a:t>is</a:t>
            </a:r>
            <a:r>
              <a:rPr lang="cs-CZ" altLang="cs-CZ" dirty="0" smtClean="0"/>
              <a:t> more </a:t>
            </a:r>
            <a:r>
              <a:rPr lang="cs-CZ" altLang="cs-CZ" dirty="0" err="1" smtClean="0"/>
              <a:t>challenging</a:t>
            </a:r>
            <a:endParaRPr lang="cs-CZ" altLang="cs-CZ" dirty="0" smtClean="0"/>
          </a:p>
          <a:p>
            <a:pPr lvl="1" eaLnBrk="1" hangingPunct="1"/>
            <a:r>
              <a:rPr lang="cs-CZ" altLang="cs-CZ" dirty="0" err="1" smtClean="0"/>
              <a:t>Time</a:t>
            </a:r>
            <a:r>
              <a:rPr lang="cs-CZ" altLang="cs-CZ" dirty="0" smtClean="0"/>
              <a:t> on </a:t>
            </a:r>
            <a:r>
              <a:rPr lang="cs-CZ" altLang="cs-CZ" dirty="0" err="1" smtClean="0"/>
              <a:t>page</a:t>
            </a:r>
            <a:r>
              <a:rPr lang="cs-CZ" altLang="cs-CZ" dirty="0" smtClean="0"/>
              <a:t>: 120 sec</a:t>
            </a:r>
          </a:p>
          <a:p>
            <a:pPr lvl="1" eaLnBrk="1" hangingPunct="1"/>
            <a:r>
              <a:rPr lang="cs-CZ" altLang="cs-CZ" dirty="0" err="1" smtClean="0"/>
              <a:t>Number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of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visits</a:t>
            </a:r>
            <a:r>
              <a:rPr lang="cs-CZ" altLang="cs-CZ" dirty="0" smtClean="0"/>
              <a:t>: 2</a:t>
            </a:r>
          </a:p>
          <a:p>
            <a:pPr lvl="1" eaLnBrk="1" hangingPunct="1"/>
            <a:r>
              <a:rPr lang="cs-CZ" altLang="cs-CZ" dirty="0" err="1" smtClean="0"/>
              <a:t>Scrolling</a:t>
            </a:r>
            <a:r>
              <a:rPr lang="cs-CZ" altLang="cs-CZ" dirty="0" smtClean="0"/>
              <a:t> distance: 500px</a:t>
            </a:r>
          </a:p>
          <a:p>
            <a:pPr lvl="1" eaLnBrk="1" hangingPunct="1"/>
            <a:r>
              <a:rPr lang="cs-CZ" altLang="cs-CZ" dirty="0" smtClean="0"/>
              <a:t>Mouse distance: 150px</a:t>
            </a:r>
          </a:p>
          <a:p>
            <a:pPr lvl="1" eaLnBrk="1" hangingPunct="1"/>
            <a:r>
              <a:rPr lang="cs-CZ" altLang="cs-CZ" dirty="0" smtClean="0"/>
              <a:t>…</a:t>
            </a:r>
          </a:p>
          <a:p>
            <a:pPr marL="344487" lvl="1" indent="0" eaLnBrk="1" hangingPunct="1">
              <a:buNone/>
            </a:pPr>
            <a:endParaRPr lang="cs-CZ" altLang="cs-CZ" dirty="0" smtClean="0"/>
          </a:p>
        </p:txBody>
      </p:sp>
      <p:sp>
        <p:nvSpPr>
          <p:cNvPr id="12292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12293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EA3BC02-9CD8-49E4-B47C-6CA473975777}" type="slidenum">
              <a:rPr lang="en-GB" altLang="en-US"/>
              <a:pPr eaLnBrk="1" hangingPunct="1"/>
              <a:t>19</a:t>
            </a:fld>
            <a:endParaRPr lang="en-GB" altLang="en-US"/>
          </a:p>
        </p:txBody>
      </p:sp>
      <p:sp>
        <p:nvSpPr>
          <p:cNvPr id="2" name="TextovéPole 1"/>
          <p:cNvSpPr txBox="1"/>
          <p:nvPr/>
        </p:nvSpPr>
        <p:spPr>
          <a:xfrm>
            <a:off x="5580112" y="3340911"/>
            <a:ext cx="160332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9900" dirty="0" smtClean="0">
                <a:solidFill>
                  <a:srgbClr val="FF0000"/>
                </a:solidFill>
              </a:rPr>
              <a:t>?</a:t>
            </a:r>
            <a:endParaRPr lang="cs-CZ" sz="2000" dirty="0">
              <a:solidFill>
                <a:srgbClr val="FF0000"/>
              </a:solidFill>
            </a:endParaRP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ím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Recommender</a:t>
            </a:r>
            <a:r>
              <a:rPr lang="hu-HU" dirty="0" smtClean="0"/>
              <a:t> Systems</a:t>
            </a:r>
            <a:endParaRPr lang="hu-HU" dirty="0"/>
          </a:p>
        </p:txBody>
      </p:sp>
      <p:sp>
        <p:nvSpPr>
          <p:cNvPr id="8" name="Szöveg hely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 smtClean="0"/>
              <a:t>You</a:t>
            </a:r>
            <a:r>
              <a:rPr lang="hu-HU" dirty="0" smtClean="0"/>
              <a:t> </a:t>
            </a:r>
            <a:r>
              <a:rPr lang="hu-HU" dirty="0" err="1" smtClean="0"/>
              <a:t>all</a:t>
            </a:r>
            <a:r>
              <a:rPr lang="hu-HU" dirty="0" smtClean="0"/>
              <a:t> </a:t>
            </a:r>
            <a:r>
              <a:rPr lang="hu-HU" dirty="0" err="1" smtClean="0"/>
              <a:t>know</a:t>
            </a:r>
            <a:r>
              <a:rPr lang="hu-HU" dirty="0" smtClean="0"/>
              <a:t> </a:t>
            </a:r>
            <a:r>
              <a:rPr lang="hu-HU" dirty="0" err="1" smtClean="0"/>
              <a:t>them</a:t>
            </a:r>
            <a:r>
              <a:rPr lang="hu-HU" dirty="0" smtClean="0"/>
              <a:t>, </a:t>
            </a:r>
            <a:r>
              <a:rPr lang="hu-HU" dirty="0" err="1" smtClean="0"/>
              <a:t>maybe</a:t>
            </a:r>
            <a:r>
              <a:rPr lang="hu-HU" dirty="0" smtClean="0"/>
              <a:t> </a:t>
            </a:r>
            <a:r>
              <a:rPr lang="hu-HU" dirty="0" err="1" smtClean="0"/>
              <a:t>you</a:t>
            </a:r>
            <a:r>
              <a:rPr lang="hu-HU" dirty="0" smtClean="0"/>
              <a:t> </a:t>
            </a:r>
            <a:r>
              <a:rPr lang="hu-HU" dirty="0" err="1" smtClean="0"/>
              <a:t>just</a:t>
            </a:r>
            <a:r>
              <a:rPr lang="hu-HU" dirty="0" smtClean="0"/>
              <a:t> </a:t>
            </a:r>
            <a:r>
              <a:rPr lang="hu-HU" dirty="0" err="1" smtClean="0"/>
              <a:t>didn’t</a:t>
            </a:r>
            <a:r>
              <a:rPr lang="hu-HU" dirty="0" smtClean="0"/>
              <a:t> </a:t>
            </a:r>
            <a:r>
              <a:rPr lang="hu-HU" dirty="0" err="1" smtClean="0"/>
              <a:t>know</a:t>
            </a:r>
            <a:r>
              <a:rPr lang="hu-HU" dirty="0" smtClean="0"/>
              <a:t> </a:t>
            </a:r>
            <a:r>
              <a:rPr lang="hu-HU" dirty="0" err="1" smtClean="0"/>
              <a:t>that</a:t>
            </a:r>
            <a:r>
              <a:rPr lang="hu-HU" dirty="0" smtClean="0"/>
              <a:t> </a:t>
            </a:r>
            <a:r>
              <a:rPr lang="hu-HU" dirty="0" err="1" smtClean="0"/>
              <a:t>so</a:t>
            </a:r>
            <a:r>
              <a:rPr lang="hu-HU" dirty="0" smtClean="0"/>
              <a:t> far…;-)</a:t>
            </a:r>
            <a:endParaRPr lang="hu-HU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58D729-4E8C-463E-980F-3F838ACB8E2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18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 err="1"/>
              <a:t>From</a:t>
            </a:r>
            <a:r>
              <a:rPr lang="cs-CZ" altLang="cs-CZ" dirty="0"/>
              <a:t> feedback to preference</a:t>
            </a:r>
            <a:endParaRPr lang="cs-CZ" altLang="cs-CZ" dirty="0" smtClean="0"/>
          </a:p>
        </p:txBody>
      </p:sp>
      <p:sp>
        <p:nvSpPr>
          <p:cNvPr id="12291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cs-CZ" altLang="cs-CZ" dirty="0" err="1" smtClean="0"/>
              <a:t>Simple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heuristics</a:t>
            </a:r>
            <a:r>
              <a:rPr lang="cs-CZ" altLang="cs-CZ" dirty="0" smtClean="0"/>
              <a:t>: </a:t>
            </a:r>
            <a:r>
              <a:rPr lang="cs-CZ" altLang="cs-CZ" dirty="0" err="1" smtClean="0"/>
              <a:t>the</a:t>
            </a:r>
            <a:r>
              <a:rPr lang="cs-CZ" altLang="cs-CZ" dirty="0" smtClean="0"/>
              <a:t> more, </a:t>
            </a:r>
            <a:r>
              <a:rPr lang="cs-CZ" altLang="cs-CZ" dirty="0" err="1" smtClean="0"/>
              <a:t>the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better</a:t>
            </a:r>
            <a:endParaRPr lang="cs-CZ" altLang="cs-CZ" dirty="0" smtClean="0"/>
          </a:p>
          <a:p>
            <a:pPr lvl="1" eaLnBrk="1" hangingPunct="1"/>
            <a:r>
              <a:rPr lang="cs-CZ" altLang="cs-CZ" dirty="0" err="1" smtClean="0"/>
              <a:t>Learning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based</a:t>
            </a:r>
            <a:r>
              <a:rPr lang="cs-CZ" altLang="cs-CZ" dirty="0" smtClean="0"/>
              <a:t> on single </a:t>
            </a:r>
            <a:r>
              <a:rPr lang="cs-CZ" altLang="cs-CZ" dirty="0" err="1" smtClean="0"/>
              <a:t>attribute</a:t>
            </a:r>
            <a:r>
              <a:rPr lang="cs-CZ" altLang="cs-CZ" dirty="0" smtClean="0"/>
              <a:t> (</a:t>
            </a:r>
            <a:r>
              <a:rPr lang="cs-CZ" altLang="cs-CZ" dirty="0" err="1" smtClean="0"/>
              <a:t>purchases</a:t>
            </a:r>
            <a:r>
              <a:rPr lang="cs-CZ" altLang="cs-CZ" dirty="0" smtClean="0"/>
              <a:t>/</a:t>
            </a:r>
            <a:r>
              <a:rPr lang="cs-CZ" altLang="cs-CZ" dirty="0" err="1" smtClean="0"/>
              <a:t>ratings</a:t>
            </a:r>
            <a:r>
              <a:rPr lang="cs-CZ" altLang="cs-CZ" dirty="0" smtClean="0"/>
              <a:t>)</a:t>
            </a:r>
            <a:endParaRPr lang="cs-CZ" altLang="cs-CZ" dirty="0" smtClean="0"/>
          </a:p>
          <a:p>
            <a:pPr lvl="2" eaLnBrk="1" hangingPunct="1"/>
            <a:r>
              <a:rPr lang="cs-CZ" altLang="cs-CZ" dirty="0" err="1" smtClean="0"/>
              <a:t>Attribute-based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regression</a:t>
            </a:r>
            <a:endParaRPr lang="cs-CZ" altLang="cs-CZ" dirty="0" smtClean="0"/>
          </a:p>
          <a:p>
            <a:pPr lvl="2" eaLnBrk="1" hangingPunct="1"/>
            <a:r>
              <a:rPr lang="cs-CZ" altLang="cs-CZ" b="1" dirty="0" err="1" smtClean="0">
                <a:solidFill>
                  <a:srgbClr val="92D050"/>
                </a:solidFill>
              </a:rPr>
              <a:t>Machine</a:t>
            </a:r>
            <a:r>
              <a:rPr lang="cs-CZ" altLang="cs-CZ" b="1" dirty="0" smtClean="0">
                <a:solidFill>
                  <a:srgbClr val="92D050"/>
                </a:solidFill>
              </a:rPr>
              <a:t> </a:t>
            </a:r>
            <a:r>
              <a:rPr lang="cs-CZ" altLang="cs-CZ" b="1" dirty="0" err="1" smtClean="0">
                <a:solidFill>
                  <a:srgbClr val="92D050"/>
                </a:solidFill>
              </a:rPr>
              <a:t>Learning</a:t>
            </a:r>
            <a:endParaRPr lang="cs-CZ" altLang="cs-CZ" b="1" dirty="0" smtClean="0">
              <a:solidFill>
                <a:srgbClr val="92D050"/>
              </a:solidFill>
            </a:endParaRPr>
          </a:p>
        </p:txBody>
      </p:sp>
      <p:sp>
        <p:nvSpPr>
          <p:cNvPr id="12292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12293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EA3BC02-9CD8-49E4-B47C-6CA473975777}" type="slidenum">
              <a:rPr lang="en-GB" altLang="en-US"/>
              <a:pPr eaLnBrk="1" hangingPunct="1"/>
              <a:t>20</a:t>
            </a:fld>
            <a:endParaRPr lang="en-GB" altLang="en-US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379" y="3915764"/>
            <a:ext cx="3412239" cy="2405837"/>
          </a:xfrm>
          <a:prstGeom prst="rect">
            <a:avLst/>
          </a:prstGeom>
        </p:spPr>
      </p:pic>
      <p:pic>
        <p:nvPicPr>
          <p:cNvPr id="8" name="Picture 4" descr="histogram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698" y="3914493"/>
            <a:ext cx="4536504" cy="110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83566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Nadpis 5"/>
          <p:cNvSpPr>
            <a:spLocks noGrp="1"/>
          </p:cNvSpPr>
          <p:nvPr>
            <p:ph type="title"/>
          </p:nvPr>
        </p:nvSpPr>
        <p:spPr>
          <a:xfrm>
            <a:off x="428625" y="2857500"/>
            <a:ext cx="7543800" cy="1714500"/>
          </a:xfrm>
        </p:spPr>
        <p:txBody>
          <a:bodyPr/>
          <a:lstStyle/>
          <a:p>
            <a:pPr algn="ctr" eaLnBrk="1" hangingPunct="1"/>
            <a:r>
              <a:rPr lang="cs-CZ" altLang="cs-CZ" dirty="0" smtClean="0"/>
              <a:t>Preference </a:t>
            </a:r>
            <a:r>
              <a:rPr lang="cs-CZ" altLang="cs-CZ" dirty="0" err="1" smtClean="0"/>
              <a:t>Learning</a:t>
            </a:r>
            <a:r>
              <a:rPr lang="cs-CZ" altLang="cs-CZ" dirty="0" smtClean="0"/>
              <a:t> Methods / </a:t>
            </a:r>
            <a:r>
              <a:rPr lang="cs-CZ" altLang="cs-CZ" dirty="0" err="1" smtClean="0"/>
              <a:t>Recommending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Algorithms</a:t>
            </a:r>
            <a:endParaRPr lang="cs-CZ" altLang="cs-CZ" dirty="0" smtClean="0"/>
          </a:p>
        </p:txBody>
      </p:sp>
      <p:sp>
        <p:nvSpPr>
          <p:cNvPr id="18435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18436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3C1B4D5-3C72-43E3-9332-15CB209E6D7D}" type="slidenum">
              <a:rPr lang="en-GB" altLang="en-US"/>
              <a:pPr eaLnBrk="1" hangingPunct="1"/>
              <a:t>21</a:t>
            </a:fld>
            <a:endParaRPr lang="en-GB" alt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7171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0D5A920-5990-418C-9D4E-39AD52978665}" type="slidenum">
              <a:rPr lang="en-GB" altLang="en-US"/>
              <a:pPr eaLnBrk="1" hangingPunct="1"/>
              <a:t>22</a:t>
            </a:fld>
            <a:endParaRPr lang="en-GB" altLang="en-US"/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 smtClean="0">
                <a:solidFill>
                  <a:schemeClr val="tx2"/>
                </a:solidFill>
              </a:rPr>
              <a:t>Preference </a:t>
            </a:r>
            <a:r>
              <a:rPr lang="cs-CZ" altLang="cs-CZ" sz="3900" b="1" dirty="0" err="1">
                <a:solidFill>
                  <a:schemeClr val="tx2"/>
                </a:solidFill>
              </a:rPr>
              <a:t>Learning</a:t>
            </a:r>
            <a:r>
              <a:rPr lang="cs-CZ" altLang="cs-CZ" sz="3900" b="1" dirty="0">
                <a:solidFill>
                  <a:schemeClr val="tx2"/>
                </a:solidFill>
              </a:rPr>
              <a:t> </a:t>
            </a:r>
            <a:r>
              <a:rPr lang="cs-CZ" altLang="cs-CZ" sz="3900" b="1" dirty="0" smtClean="0">
                <a:solidFill>
                  <a:schemeClr val="tx2"/>
                </a:solidFill>
              </a:rPr>
              <a:t>Methods / </a:t>
            </a:r>
            <a:r>
              <a:rPr lang="cs-CZ" altLang="cs-CZ" sz="3900" b="1" dirty="0" err="1">
                <a:solidFill>
                  <a:schemeClr val="tx2"/>
                </a:solidFill>
              </a:rPr>
              <a:t>Recommending</a:t>
            </a:r>
            <a:r>
              <a:rPr lang="cs-CZ" altLang="cs-CZ" sz="3900" b="1" dirty="0">
                <a:solidFill>
                  <a:schemeClr val="tx2"/>
                </a:solidFill>
              </a:rPr>
              <a:t> </a:t>
            </a:r>
            <a:r>
              <a:rPr lang="cs-CZ" altLang="cs-CZ" sz="3900" b="1" dirty="0" err="1">
                <a:solidFill>
                  <a:schemeClr val="tx2"/>
                </a:solidFill>
              </a:rPr>
              <a:t>Algorithms</a:t>
            </a:r>
            <a:r>
              <a:rPr lang="cs-CZ" altLang="cs-CZ" sz="3900" b="1" dirty="0">
                <a:solidFill>
                  <a:schemeClr val="tx2"/>
                </a:solidFill>
              </a:rPr>
              <a:t> </a:t>
            </a:r>
            <a:endParaRPr lang="en-US" altLang="cs-CZ" sz="3900" b="1" dirty="0">
              <a:solidFill>
                <a:schemeClr val="tx2"/>
              </a:solidFill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19263"/>
            <a:ext cx="8497887" cy="4411662"/>
          </a:xfrm>
          <a:noFill/>
        </p:spPr>
        <p:txBody>
          <a:bodyPr/>
          <a:lstStyle/>
          <a:p>
            <a:pPr marL="0" indent="0" eaLnBrk="1" hangingPunct="1">
              <a:buNone/>
            </a:pPr>
            <a:endParaRPr lang="cs-CZ" altLang="cs-CZ" sz="1800" dirty="0" smtClean="0"/>
          </a:p>
        </p:txBody>
      </p:sp>
      <p:pic>
        <p:nvPicPr>
          <p:cNvPr id="7" name="Picture 28" descr="UserPreferenceCycleFil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633859"/>
            <a:ext cx="6274436" cy="462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ál 1"/>
          <p:cNvSpPr/>
          <p:nvPr/>
        </p:nvSpPr>
        <p:spPr>
          <a:xfrm rot="20735025">
            <a:off x="3754949" y="1914924"/>
            <a:ext cx="4032448" cy="2225924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705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22531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E354CAB-F472-459B-8D78-07BA39976FDF}" type="slidenum">
              <a:rPr lang="en-GB" altLang="en-US"/>
              <a:pPr eaLnBrk="1" hangingPunct="1"/>
              <a:t>23</a:t>
            </a:fld>
            <a:endParaRPr lang="en-GB" altLang="en-US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 err="1"/>
              <a:t>Recommending</a:t>
            </a:r>
            <a:r>
              <a:rPr lang="cs-CZ" altLang="cs-CZ" dirty="0"/>
              <a:t> </a:t>
            </a:r>
            <a:r>
              <a:rPr lang="cs-CZ" altLang="cs-CZ" dirty="0" err="1"/>
              <a:t>Algorithms</a:t>
            </a:r>
            <a:endParaRPr lang="en-US" altLang="cs-CZ" dirty="0" smtClean="0"/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4466" y="1836737"/>
            <a:ext cx="3799502" cy="44116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cs-CZ" altLang="cs-CZ" dirty="0" smtClean="0"/>
              <a:t>No </a:t>
            </a:r>
            <a:r>
              <a:rPr lang="cs-CZ" altLang="cs-CZ" dirty="0" err="1" smtClean="0"/>
              <a:t>personalization</a:t>
            </a:r>
            <a:endParaRPr lang="cs-CZ" altLang="cs-CZ" dirty="0" smtClean="0"/>
          </a:p>
          <a:p>
            <a:pPr eaLnBrk="1" hangingPunct="1"/>
            <a:r>
              <a:rPr lang="cs-CZ" altLang="cs-CZ" sz="2000" b="1" i="1" dirty="0" smtClean="0">
                <a:solidFill>
                  <a:srgbClr val="92D050"/>
                </a:solidFill>
              </a:rPr>
              <a:t>„Most </a:t>
            </a:r>
            <a:r>
              <a:rPr lang="cs-CZ" altLang="cs-CZ" sz="2000" b="1" i="1" dirty="0" err="1" smtClean="0">
                <a:solidFill>
                  <a:srgbClr val="92D050"/>
                </a:solidFill>
              </a:rPr>
              <a:t>popular</a:t>
            </a:r>
            <a:r>
              <a:rPr lang="cs-CZ" altLang="cs-CZ" sz="2000" b="1" i="1" dirty="0" smtClean="0">
                <a:solidFill>
                  <a:srgbClr val="92D050"/>
                </a:solidFill>
              </a:rPr>
              <a:t>“</a:t>
            </a:r>
          </a:p>
          <a:p>
            <a:pPr eaLnBrk="1" hangingPunct="1"/>
            <a:r>
              <a:rPr lang="cs-CZ" altLang="cs-CZ" sz="2000" b="1" i="1" dirty="0" smtClean="0">
                <a:solidFill>
                  <a:srgbClr val="FFC000"/>
                </a:solidFill>
              </a:rPr>
              <a:t>„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People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who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bought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this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also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bought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that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“</a:t>
            </a:r>
          </a:p>
          <a:p>
            <a:pPr eaLnBrk="1" hangingPunct="1"/>
            <a:r>
              <a:rPr lang="cs-CZ" altLang="cs-CZ" sz="2000" b="1" i="1" dirty="0" smtClean="0">
                <a:solidFill>
                  <a:srgbClr val="00B0F0"/>
                </a:solidFill>
              </a:rPr>
              <a:t>„</a:t>
            </a:r>
            <a:r>
              <a:rPr lang="cs-CZ" altLang="cs-CZ" sz="2000" b="1" i="1" dirty="0" err="1" smtClean="0">
                <a:solidFill>
                  <a:srgbClr val="00B0F0"/>
                </a:solidFill>
              </a:rPr>
              <a:t>Similar</a:t>
            </a:r>
            <a:r>
              <a:rPr lang="cs-CZ" altLang="cs-CZ" sz="2000" b="1" i="1" dirty="0" smtClean="0">
                <a:solidFill>
                  <a:srgbClr val="00B0F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00B0F0"/>
                </a:solidFill>
              </a:rPr>
              <a:t>objects</a:t>
            </a:r>
            <a:r>
              <a:rPr lang="cs-CZ" altLang="cs-CZ" sz="2000" b="1" i="1" dirty="0" smtClean="0">
                <a:solidFill>
                  <a:srgbClr val="00B0F0"/>
                </a:solidFill>
              </a:rPr>
              <a:t> to </a:t>
            </a:r>
            <a:r>
              <a:rPr lang="cs-CZ" altLang="cs-CZ" sz="2000" b="1" i="1" dirty="0" err="1" smtClean="0">
                <a:solidFill>
                  <a:srgbClr val="00B0F0"/>
                </a:solidFill>
              </a:rPr>
              <a:t>this</a:t>
            </a:r>
            <a:r>
              <a:rPr lang="cs-CZ" altLang="cs-CZ" sz="2000" b="1" i="1" dirty="0" smtClean="0">
                <a:solidFill>
                  <a:srgbClr val="00B0F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00B0F0"/>
                </a:solidFill>
              </a:rPr>
              <a:t>one</a:t>
            </a:r>
            <a:r>
              <a:rPr lang="cs-CZ" altLang="cs-CZ" sz="2000" b="1" i="1" dirty="0" smtClean="0">
                <a:solidFill>
                  <a:srgbClr val="00B0F0"/>
                </a:solidFill>
              </a:rPr>
              <a:t>“</a:t>
            </a:r>
          </a:p>
          <a:p>
            <a:pPr eaLnBrk="1" hangingPunct="1"/>
            <a:r>
              <a:rPr lang="cs-CZ" altLang="cs-CZ" sz="1600" b="1" dirty="0" err="1" smtClean="0">
                <a:solidFill>
                  <a:schemeClr val="bg1">
                    <a:lumMod val="50000"/>
                  </a:schemeClr>
                </a:solidFill>
              </a:rPr>
              <a:t>Important</a:t>
            </a:r>
            <a:r>
              <a:rPr lang="cs-CZ" altLang="cs-CZ" sz="1600" b="1" dirty="0" smtClean="0">
                <a:solidFill>
                  <a:schemeClr val="bg1">
                    <a:lumMod val="50000"/>
                  </a:schemeClr>
                </a:solidFill>
              </a:rPr>
              <a:t> but not so </a:t>
            </a:r>
            <a:r>
              <a:rPr lang="cs-CZ" altLang="cs-CZ" sz="1600" b="1" dirty="0" err="1" smtClean="0">
                <a:solidFill>
                  <a:schemeClr val="bg1">
                    <a:lumMod val="50000"/>
                  </a:schemeClr>
                </a:solidFill>
              </a:rPr>
              <a:t>interesting</a:t>
            </a:r>
            <a:endParaRPr lang="en-US" altLang="cs-CZ" sz="16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860032" y="1836737"/>
            <a:ext cx="4032448" cy="441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</a:defRPr>
            </a:lvl2pPr>
            <a:lvl3pPr marL="987425" indent="-2936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</a:defRPr>
            </a:lvl3pPr>
            <a:lvl4pPr marL="1281113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None/>
            </a:pPr>
            <a:r>
              <a:rPr lang="cs-CZ" altLang="cs-CZ" kern="0" dirty="0" err="1" smtClean="0"/>
              <a:t>Personalized</a:t>
            </a:r>
            <a:endParaRPr lang="cs-CZ" altLang="cs-CZ" kern="0" dirty="0" smtClean="0"/>
          </a:p>
          <a:p>
            <a:pPr eaLnBrk="1" hangingPunct="1"/>
            <a:r>
              <a:rPr lang="cs-CZ" altLang="cs-CZ" sz="2000" b="1" i="1" kern="0" dirty="0" smtClean="0">
                <a:solidFill>
                  <a:srgbClr val="008000"/>
                </a:solidFill>
              </a:rPr>
              <a:t>„</a:t>
            </a:r>
            <a:r>
              <a:rPr lang="cs-CZ" altLang="cs-CZ" sz="2000" b="1" i="1" kern="0" dirty="0" err="1" smtClean="0">
                <a:solidFill>
                  <a:srgbClr val="008000"/>
                </a:solidFill>
              </a:rPr>
              <a:t>Content-based</a:t>
            </a:r>
            <a:r>
              <a:rPr lang="cs-CZ" altLang="cs-CZ" sz="2000" b="1" i="1" kern="0" dirty="0" smtClean="0">
                <a:solidFill>
                  <a:srgbClr val="008000"/>
                </a:solidFill>
              </a:rPr>
              <a:t>“ </a:t>
            </a:r>
            <a:r>
              <a:rPr lang="cs-CZ" altLang="cs-CZ" sz="1800" kern="0" dirty="0" smtClean="0"/>
              <a:t>(</a:t>
            </a:r>
            <a:r>
              <a:rPr lang="cs-CZ" altLang="cs-CZ" sz="1800" kern="0" dirty="0" err="1" smtClean="0"/>
              <a:t>similarity</a:t>
            </a:r>
            <a:r>
              <a:rPr lang="cs-CZ" altLang="cs-CZ" sz="1800" kern="0" dirty="0" smtClean="0"/>
              <a:t> </a:t>
            </a:r>
            <a:r>
              <a:rPr lang="cs-CZ" altLang="cs-CZ" sz="1800" kern="0" dirty="0" err="1" smtClean="0"/>
              <a:t>of</a:t>
            </a:r>
            <a:r>
              <a:rPr lang="cs-CZ" altLang="cs-CZ" sz="1800" kern="0" dirty="0" smtClean="0"/>
              <a:t> </a:t>
            </a:r>
            <a:r>
              <a:rPr lang="cs-CZ" altLang="cs-CZ" sz="1800" kern="0" dirty="0" err="1" smtClean="0"/>
              <a:t>object</a:t>
            </a:r>
            <a:r>
              <a:rPr lang="cs-CZ" altLang="cs-CZ" sz="1800" kern="0" dirty="0" smtClean="0"/>
              <a:t> </a:t>
            </a:r>
            <a:r>
              <a:rPr lang="cs-CZ" altLang="cs-CZ" sz="1800" kern="0" dirty="0" err="1" smtClean="0"/>
              <a:t>attributes</a:t>
            </a:r>
            <a:r>
              <a:rPr lang="cs-CZ" altLang="cs-CZ" sz="1800" kern="0" dirty="0" smtClean="0"/>
              <a:t> / </a:t>
            </a:r>
            <a:r>
              <a:rPr lang="cs-CZ" altLang="cs-CZ" sz="1800" kern="0" dirty="0" err="1" smtClean="0"/>
              <a:t>description</a:t>
            </a:r>
            <a:r>
              <a:rPr lang="cs-CZ" altLang="cs-CZ" sz="1800" kern="0" dirty="0" smtClean="0"/>
              <a:t>)</a:t>
            </a:r>
          </a:p>
          <a:p>
            <a:pPr lvl="1" eaLnBrk="1" hangingPunct="1"/>
            <a:r>
              <a:rPr lang="cs-CZ" altLang="cs-CZ" sz="1600" kern="0" dirty="0" smtClean="0"/>
              <a:t>LMPM</a:t>
            </a:r>
            <a:endParaRPr lang="cs-CZ" altLang="cs-CZ" sz="1600" kern="0" dirty="0" smtClean="0"/>
          </a:p>
          <a:p>
            <a:pPr eaLnBrk="1" hangingPunct="1"/>
            <a:r>
              <a:rPr lang="cs-CZ" altLang="cs-CZ" sz="2000" b="1" i="1" kern="0" dirty="0" smtClean="0">
                <a:solidFill>
                  <a:srgbClr val="0033CC"/>
                </a:solidFill>
              </a:rPr>
              <a:t>„</a:t>
            </a:r>
            <a:r>
              <a:rPr lang="cs-CZ" altLang="cs-CZ" sz="2000" b="1" i="1" kern="0" dirty="0" err="1" smtClean="0">
                <a:solidFill>
                  <a:srgbClr val="0033CC"/>
                </a:solidFill>
              </a:rPr>
              <a:t>Collaborative</a:t>
            </a:r>
            <a:r>
              <a:rPr lang="cs-CZ" altLang="cs-CZ" sz="2000" b="1" i="1" kern="0" dirty="0" smtClean="0">
                <a:solidFill>
                  <a:srgbClr val="0033CC"/>
                </a:solidFill>
              </a:rPr>
              <a:t> </a:t>
            </a:r>
            <a:r>
              <a:rPr lang="cs-CZ" altLang="cs-CZ" sz="2000" b="1" i="1" kern="0" dirty="0" err="1" smtClean="0">
                <a:solidFill>
                  <a:srgbClr val="0033CC"/>
                </a:solidFill>
              </a:rPr>
              <a:t>filtering</a:t>
            </a:r>
            <a:r>
              <a:rPr lang="cs-CZ" altLang="cs-CZ" sz="2000" b="1" i="1" kern="0" dirty="0" smtClean="0">
                <a:solidFill>
                  <a:srgbClr val="0033CC"/>
                </a:solidFill>
              </a:rPr>
              <a:t>“ </a:t>
            </a:r>
            <a:r>
              <a:rPr lang="cs-CZ" altLang="cs-CZ" sz="1800" kern="0" dirty="0" smtClean="0"/>
              <a:t>(</a:t>
            </a:r>
            <a:r>
              <a:rPr lang="cs-CZ" altLang="cs-CZ" sz="1800" kern="0" dirty="0" err="1" smtClean="0"/>
              <a:t>wisdom</a:t>
            </a:r>
            <a:r>
              <a:rPr lang="cs-CZ" altLang="cs-CZ" sz="1800" kern="0" dirty="0" smtClean="0"/>
              <a:t> </a:t>
            </a:r>
            <a:r>
              <a:rPr lang="cs-CZ" altLang="cs-CZ" sz="1800" kern="0" dirty="0" err="1" smtClean="0"/>
              <a:t>of</a:t>
            </a:r>
            <a:r>
              <a:rPr lang="cs-CZ" altLang="cs-CZ" sz="1800" kern="0" dirty="0" smtClean="0"/>
              <a:t> </a:t>
            </a:r>
            <a:r>
              <a:rPr lang="cs-CZ" altLang="cs-CZ" sz="1800" kern="0" dirty="0" err="1" smtClean="0"/>
              <a:t>the</a:t>
            </a:r>
            <a:r>
              <a:rPr lang="cs-CZ" altLang="cs-CZ" sz="1800" kern="0" dirty="0" smtClean="0"/>
              <a:t> </a:t>
            </a:r>
            <a:r>
              <a:rPr lang="cs-CZ" altLang="cs-CZ" sz="1800" kern="0" dirty="0" err="1" smtClean="0"/>
              <a:t>crowd</a:t>
            </a:r>
            <a:r>
              <a:rPr lang="cs-CZ" altLang="cs-CZ" sz="1800" kern="0" dirty="0" smtClean="0"/>
              <a:t>)</a:t>
            </a:r>
          </a:p>
          <a:p>
            <a:pPr eaLnBrk="1" hangingPunct="1"/>
            <a:endParaRPr lang="cs-CZ" altLang="cs-CZ" sz="1800" kern="0" dirty="0" smtClean="0"/>
          </a:p>
          <a:p>
            <a:pPr eaLnBrk="1" hangingPunct="1"/>
            <a:r>
              <a:rPr lang="cs-CZ" altLang="cs-CZ" sz="1800" kern="0" dirty="0" smtClean="0"/>
              <a:t>Hybrid </a:t>
            </a:r>
            <a:r>
              <a:rPr lang="cs-CZ" altLang="cs-CZ" sz="1800" kern="0" dirty="0" err="1" smtClean="0"/>
              <a:t>methods</a:t>
            </a:r>
            <a:endParaRPr lang="cs-CZ" altLang="cs-CZ" sz="1600" kern="0" dirty="0" smtClean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57" y="4365104"/>
            <a:ext cx="3201067" cy="1943505"/>
          </a:xfrm>
          <a:prstGeom prst="rect">
            <a:avLst/>
          </a:prstGeom>
        </p:spPr>
      </p:pic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Collaborative Filtering (CF)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The most prominent approach to generate recommendations</a:t>
            </a:r>
          </a:p>
          <a:p>
            <a:pPr lvl="1"/>
            <a:r>
              <a:rPr lang="en-US" sz="2000" dirty="0" smtClean="0"/>
              <a:t>used by large, commercial e-commerce sites</a:t>
            </a:r>
          </a:p>
          <a:p>
            <a:pPr lvl="1"/>
            <a:r>
              <a:rPr lang="en-US" sz="2000" dirty="0" smtClean="0"/>
              <a:t>well-understood, various algorithms and variations exist</a:t>
            </a:r>
          </a:p>
          <a:p>
            <a:pPr lvl="1"/>
            <a:r>
              <a:rPr lang="en-US" sz="2000" dirty="0" smtClean="0"/>
              <a:t>applicable in many domains (book, movies, DVDs, ..)</a:t>
            </a:r>
          </a:p>
          <a:p>
            <a:r>
              <a:rPr lang="en-US" sz="2400" dirty="0" smtClean="0"/>
              <a:t>Approach</a:t>
            </a:r>
          </a:p>
          <a:p>
            <a:pPr lvl="1"/>
            <a:r>
              <a:rPr lang="en-US" sz="2000" dirty="0" smtClean="0"/>
              <a:t>use the "wisdom of the crowd" to recommend items</a:t>
            </a:r>
          </a:p>
          <a:p>
            <a:r>
              <a:rPr lang="en-US" sz="2400" dirty="0" smtClean="0"/>
              <a:t>Basic assumption and idea</a:t>
            </a:r>
          </a:p>
          <a:p>
            <a:pPr lvl="1"/>
            <a:r>
              <a:rPr lang="en-US" sz="2000" dirty="0" smtClean="0"/>
              <a:t>Users give ratings to catalog items (implicitly or explicitly)</a:t>
            </a:r>
          </a:p>
          <a:p>
            <a:pPr lvl="1"/>
            <a:r>
              <a:rPr lang="en-US" sz="2000" b="1" dirty="0" smtClean="0"/>
              <a:t>Customers who had similar tastes in the past, will have similar tastes in the future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</p:txBody>
      </p:sp>
      <p:pic>
        <p:nvPicPr>
          <p:cNvPr id="4" name="Picture 5" descr="C:\Users\Fatih\AppData\Local\Microsoft\Windows\Temporary Internet Files\Content.IE5\8I83PG5D\MC90024034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916" y="3645024"/>
            <a:ext cx="1512168" cy="110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684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/>
              <a:t>Collaborative-filtering</a:t>
            </a:r>
            <a:r>
              <a:rPr lang="cs-CZ" altLang="cs-CZ" dirty="0"/>
              <a:t> </a:t>
            </a:r>
            <a:r>
              <a:rPr lang="cs-CZ" altLang="cs-CZ" dirty="0" err="1" smtClean="0"/>
              <a:t>Algorithms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dirty="0" smtClean="0"/>
              <a:t>K-</a:t>
            </a:r>
            <a:r>
              <a:rPr lang="cs-CZ" sz="2800" dirty="0" err="1" smtClean="0"/>
              <a:t>Nearest</a:t>
            </a:r>
            <a:r>
              <a:rPr lang="cs-CZ" sz="2800" dirty="0" smtClean="0"/>
              <a:t> </a:t>
            </a:r>
            <a:r>
              <a:rPr lang="cs-CZ" sz="2800" dirty="0" err="1" smtClean="0"/>
              <a:t>Neighbors</a:t>
            </a:r>
            <a:endParaRPr lang="cs-CZ" sz="2800" dirty="0" smtClean="0"/>
          </a:p>
          <a:p>
            <a:pPr lvl="1"/>
            <a:r>
              <a:rPr lang="cs-CZ" sz="2400" dirty="0" err="1" smtClean="0"/>
              <a:t>Simple</a:t>
            </a:r>
            <a:r>
              <a:rPr lang="cs-CZ" sz="2400" dirty="0" smtClean="0"/>
              <a:t> </a:t>
            </a:r>
            <a:r>
              <a:rPr lang="cs-CZ" sz="2400" dirty="0" err="1" smtClean="0"/>
              <a:t>method</a:t>
            </a:r>
            <a:r>
              <a:rPr lang="cs-CZ" sz="2400" dirty="0" smtClean="0"/>
              <a:t>, </a:t>
            </a:r>
            <a:r>
              <a:rPr lang="cs-CZ" sz="2400" dirty="0" err="1" smtClean="0"/>
              <a:t>easy</a:t>
            </a:r>
            <a:r>
              <a:rPr lang="cs-CZ" sz="2400" dirty="0" smtClean="0"/>
              <a:t> to </a:t>
            </a:r>
            <a:r>
              <a:rPr lang="cs-CZ" sz="2400" dirty="0" err="1" smtClean="0"/>
              <a:t>implement</a:t>
            </a:r>
            <a:endParaRPr lang="cs-CZ" sz="2400" dirty="0" smtClean="0"/>
          </a:p>
          <a:p>
            <a:pPr lvl="1"/>
            <a:r>
              <a:rPr lang="cs-CZ" sz="2400" dirty="0" smtClean="0"/>
              <a:t>Not much </a:t>
            </a:r>
            <a:r>
              <a:rPr lang="cs-CZ" sz="2400" dirty="0" err="1" smtClean="0"/>
              <a:t>scaleable</a:t>
            </a:r>
            <a:endParaRPr lang="cs-CZ" sz="2400" dirty="0"/>
          </a:p>
          <a:p>
            <a:r>
              <a:rPr lang="cs-CZ" sz="2800" dirty="0" err="1" smtClean="0"/>
              <a:t>Various</a:t>
            </a:r>
            <a:r>
              <a:rPr lang="cs-CZ" sz="2800" dirty="0" smtClean="0"/>
              <a:t> matrix </a:t>
            </a:r>
            <a:r>
              <a:rPr lang="cs-CZ" sz="2800" dirty="0" err="1" smtClean="0"/>
              <a:t>factorization</a:t>
            </a:r>
            <a:r>
              <a:rPr lang="cs-CZ" sz="2800" dirty="0" smtClean="0"/>
              <a:t> </a:t>
            </a:r>
            <a:r>
              <a:rPr lang="cs-CZ" sz="2800" dirty="0" err="1" smtClean="0"/>
              <a:t>approaches</a:t>
            </a:r>
            <a:endParaRPr lang="cs-CZ" sz="2800" b="1" dirty="0" smtClean="0"/>
          </a:p>
          <a:p>
            <a:pPr lvl="1"/>
            <a:r>
              <a:rPr lang="cs-CZ" sz="2400" dirty="0" err="1" smtClean="0"/>
              <a:t>Decompose</a:t>
            </a:r>
            <a:r>
              <a:rPr lang="cs-CZ" sz="2400" dirty="0" smtClean="0"/>
              <a:t> rating matrix </a:t>
            </a:r>
            <a:r>
              <a:rPr lang="cs-CZ" sz="2400" dirty="0" err="1" smtClean="0"/>
              <a:t>into</a:t>
            </a:r>
            <a:r>
              <a:rPr lang="cs-CZ" sz="2400" dirty="0" smtClean="0"/>
              <a:t> </a:t>
            </a:r>
            <a:r>
              <a:rPr lang="cs-CZ" sz="2400" dirty="0" err="1" smtClean="0"/>
              <a:t>two</a:t>
            </a:r>
            <a:r>
              <a:rPr lang="cs-CZ" sz="2400" dirty="0" smtClean="0"/>
              <a:t> </a:t>
            </a:r>
            <a:r>
              <a:rPr lang="cs-CZ" sz="2400" dirty="0" err="1" smtClean="0"/>
              <a:t>low-dimensional</a:t>
            </a:r>
            <a:r>
              <a:rPr lang="cs-CZ" sz="2400" dirty="0" smtClean="0"/>
              <a:t> </a:t>
            </a:r>
            <a:r>
              <a:rPr lang="cs-CZ" sz="2400" dirty="0" err="1" smtClean="0"/>
              <a:t>matrices</a:t>
            </a:r>
            <a:endParaRPr lang="cs-CZ" sz="2400" dirty="0" smtClean="0"/>
          </a:p>
          <a:p>
            <a:pPr lvl="1"/>
            <a:r>
              <a:rPr lang="cs-CZ" sz="2400" dirty="0" err="1" smtClean="0"/>
              <a:t>Usually</a:t>
            </a:r>
            <a:r>
              <a:rPr lang="cs-CZ" sz="2400" dirty="0" smtClean="0"/>
              <a:t> </a:t>
            </a:r>
            <a:r>
              <a:rPr lang="cs-CZ" sz="2400" dirty="0" err="1" smtClean="0"/>
              <a:t>better</a:t>
            </a:r>
            <a:r>
              <a:rPr lang="cs-CZ" sz="2400" dirty="0" smtClean="0"/>
              <a:t> </a:t>
            </a:r>
            <a:r>
              <a:rPr lang="cs-CZ" sz="2400" dirty="0" err="1" smtClean="0"/>
              <a:t>than</a:t>
            </a:r>
            <a:r>
              <a:rPr lang="cs-CZ" sz="2400" dirty="0" smtClean="0"/>
              <a:t> K-NN</a:t>
            </a:r>
            <a:endParaRPr lang="cs-CZ" sz="2400" dirty="0" smtClean="0"/>
          </a:p>
          <a:p>
            <a:r>
              <a:rPr lang="cs-CZ" sz="2800" dirty="0" err="1" smtClean="0"/>
              <a:t>Graph-based</a:t>
            </a:r>
            <a:r>
              <a:rPr lang="cs-CZ" sz="2800" dirty="0" smtClean="0"/>
              <a:t> </a:t>
            </a:r>
            <a:r>
              <a:rPr lang="cs-CZ" sz="2800" dirty="0" err="1" smtClean="0"/>
              <a:t>algorithms</a:t>
            </a:r>
            <a:endParaRPr lang="cs-CZ" sz="2800" dirty="0" smtClean="0"/>
          </a:p>
          <a:p>
            <a:r>
              <a:rPr lang="cs-CZ" sz="2800" dirty="0" smtClean="0"/>
              <a:t>Market Basket </a:t>
            </a:r>
            <a:r>
              <a:rPr lang="cs-CZ" sz="2800" dirty="0" err="1" smtClean="0"/>
              <a:t>Analysis</a:t>
            </a:r>
            <a:endParaRPr lang="cs-CZ" sz="2800" dirty="0" smtClean="0"/>
          </a:p>
          <a:p>
            <a:r>
              <a:rPr lang="cs-CZ" sz="2800" dirty="0" smtClean="0"/>
              <a:t>…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25</a:t>
            </a:fld>
            <a:endParaRPr lang="en-GB" alt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62194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User-based nearest-neighbor collaborative filtering (1)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400" dirty="0" smtClean="0"/>
                  <a:t>The basic technique</a:t>
                </a:r>
              </a:p>
              <a:p>
                <a:pPr lvl="1"/>
                <a:r>
                  <a:rPr lang="en-US" sz="2000" dirty="0" smtClean="0"/>
                  <a:t>Given an "active user" (Alice) and an item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sz="2000" dirty="0" smtClean="0"/>
                  <a:t> not yet seen by Alice</a:t>
                </a:r>
              </a:p>
              <a:p>
                <a:pPr lvl="2"/>
                <a:r>
                  <a:rPr lang="en-US" sz="1800" dirty="0" smtClean="0"/>
                  <a:t>find a set of users (</a:t>
                </a:r>
                <a:r>
                  <a:rPr lang="en-US" sz="1800" dirty="0"/>
                  <a:t>peers/nearest neighbors) </a:t>
                </a:r>
                <a:r>
                  <a:rPr lang="en-US" sz="1800" dirty="0" smtClean="0"/>
                  <a:t>who liked the same items as Alice in the past </a:t>
                </a:r>
                <a:r>
                  <a:rPr lang="en-US" sz="1800" b="1" dirty="0" smtClean="0"/>
                  <a:t>and </a:t>
                </a:r>
                <a:r>
                  <a:rPr lang="en-US" sz="1800" dirty="0" smtClean="0"/>
                  <a:t>who have rated item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</a:rPr>
                      <m:t>𝑖</m:t>
                    </m:r>
                  </m:oMath>
                </a14:m>
                <a:endParaRPr lang="en-US" sz="1800" dirty="0" smtClean="0"/>
              </a:p>
              <a:p>
                <a:pPr lvl="2"/>
                <a:r>
                  <a:rPr lang="en-US" sz="1800" dirty="0" smtClean="0"/>
                  <a:t>use, e.g. the average of their ratings to predict, if Alice will like item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</a:rPr>
                      <m:t>𝑖</m:t>
                    </m:r>
                  </m:oMath>
                </a14:m>
                <a:endParaRPr lang="en-US" sz="1800" dirty="0" smtClean="0"/>
              </a:p>
              <a:p>
                <a:pPr lvl="2"/>
                <a:r>
                  <a:rPr lang="en-US" sz="1800" dirty="0" smtClean="0"/>
                  <a:t>do this for all items Alice has not seen and recommend the best-rated</a:t>
                </a:r>
              </a:p>
              <a:p>
                <a:r>
                  <a:rPr lang="en-US" sz="2400" dirty="0"/>
                  <a:t>Basic assumption and idea</a:t>
                </a:r>
              </a:p>
              <a:p>
                <a:pPr lvl="1"/>
                <a:r>
                  <a:rPr lang="en-US" sz="2000" dirty="0"/>
                  <a:t>If users had similar tastes in the past they will have similar tastes in the future</a:t>
                </a:r>
              </a:p>
              <a:p>
                <a:pPr lvl="1"/>
                <a:r>
                  <a:rPr lang="en-US" sz="2000" dirty="0"/>
                  <a:t>User preferences remain stable and consistent over time</a:t>
                </a:r>
              </a:p>
              <a:p>
                <a:endParaRPr lang="en-US" dirty="0" smtClean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296" t="-967" r="-51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229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User-based nearest-neighbor collaborative </a:t>
            </a:r>
            <a:r>
              <a:rPr lang="en-US" smtClean="0"/>
              <a:t>filtering (2)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Example</a:t>
            </a:r>
          </a:p>
          <a:p>
            <a:pPr lvl="1"/>
            <a:r>
              <a:rPr lang="en-US" smtClean="0"/>
              <a:t>A </a:t>
            </a:r>
            <a:r>
              <a:rPr lang="en-US"/>
              <a:t>database of ratings of the current user, Alice, and some other </a:t>
            </a:r>
            <a:r>
              <a:rPr lang="en-US" smtClean="0"/>
              <a:t>users is given:</a:t>
            </a:r>
            <a:endParaRPr lang="en-US"/>
          </a:p>
          <a:p>
            <a:pPr lvl="1"/>
            <a:endParaRPr lang="en-US"/>
          </a:p>
          <a:p>
            <a:pPr lvl="1"/>
            <a:endParaRPr lang="en-US" smtClean="0"/>
          </a:p>
          <a:p>
            <a:pPr lvl="1"/>
            <a:endParaRPr lang="en-US"/>
          </a:p>
          <a:p>
            <a:pPr lvl="1"/>
            <a:endParaRPr lang="en-US" smtClean="0"/>
          </a:p>
          <a:p>
            <a:pPr lvl="1"/>
            <a:endParaRPr lang="en-US"/>
          </a:p>
          <a:p>
            <a:pPr lvl="1"/>
            <a:endParaRPr lang="en-US" smtClean="0"/>
          </a:p>
          <a:p>
            <a:pPr lvl="1"/>
            <a:endParaRPr lang="en-US"/>
          </a:p>
          <a:p>
            <a:pPr lvl="1"/>
            <a:endParaRPr lang="en-US" smtClean="0"/>
          </a:p>
          <a:p>
            <a:pPr lvl="1"/>
            <a:r>
              <a:rPr lang="en-US"/>
              <a:t>Determine whether Alice will like or dislike </a:t>
            </a:r>
            <a:r>
              <a:rPr lang="en-US" i="1"/>
              <a:t>Item5</a:t>
            </a:r>
            <a:r>
              <a:rPr lang="en-US"/>
              <a:t>, which Alice has not yet rated or seen</a:t>
            </a:r>
          </a:p>
          <a:p>
            <a:pPr lvl="1"/>
            <a:endParaRPr lang="en-US" smtClean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502584"/>
              </p:ext>
            </p:extLst>
          </p:nvPr>
        </p:nvGraphicFramePr>
        <p:xfrm>
          <a:off x="1524000" y="3212976"/>
          <a:ext cx="609600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Alice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?</a:t>
                      </a:r>
                      <a:endParaRPr lang="en-US" sz="1800" baseline="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903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User-based nearest-neighbor collaborative </a:t>
            </a:r>
            <a:r>
              <a:rPr lang="en-US" smtClean="0"/>
              <a:t>filtering (3)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first questions</a:t>
            </a:r>
          </a:p>
          <a:p>
            <a:pPr lvl="1"/>
            <a:r>
              <a:rPr lang="en-US" sz="2000" dirty="0"/>
              <a:t>How do we measure similarity?</a:t>
            </a:r>
          </a:p>
          <a:p>
            <a:pPr lvl="1"/>
            <a:r>
              <a:rPr lang="en-US" sz="2000" dirty="0"/>
              <a:t>How many neighbors should we consider?</a:t>
            </a:r>
          </a:p>
          <a:p>
            <a:pPr lvl="1"/>
            <a:r>
              <a:rPr lang="en-US" sz="2000" dirty="0"/>
              <a:t>How do we generate a prediction from the </a:t>
            </a:r>
            <a:r>
              <a:rPr lang="en-US" sz="2000" dirty="0" smtClean="0"/>
              <a:t>neighbors' ratings?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700808"/>
            <a:ext cx="715144" cy="715144"/>
          </a:xfrm>
          <a:prstGeom prst="rect">
            <a:avLst/>
          </a:prstGeom>
        </p:spPr>
      </p:pic>
      <p:graphicFrame>
        <p:nvGraphicFramePr>
          <p:cNvPr id="6" name="Tabelle 5"/>
          <p:cNvGraphicFramePr>
            <a:graphicFrameLocks noGrp="1"/>
          </p:cNvGraphicFramePr>
          <p:nvPr>
            <p:extLst/>
          </p:nvPr>
        </p:nvGraphicFramePr>
        <p:xfrm>
          <a:off x="1259632" y="3645024"/>
          <a:ext cx="609600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Alice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?</a:t>
                      </a:r>
                      <a:endParaRPr lang="en-US" sz="1800" baseline="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749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</a:t>
            </a:r>
            <a:r>
              <a:rPr lang="en-US" smtClean="0"/>
              <a:t>user similarity (1)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428596" y="1500174"/>
                <a:ext cx="8229600" cy="4525963"/>
              </a:xfrm>
            </p:spPr>
            <p:txBody>
              <a:bodyPr/>
              <a:lstStyle/>
              <a:p>
                <a:r>
                  <a:rPr lang="en-US" sz="2400" dirty="0" smtClean="0"/>
                  <a:t>A popular similarity measure in user-based CF: </a:t>
                </a:r>
                <a:r>
                  <a:rPr lang="cs-CZ" sz="2400" dirty="0" smtClean="0"/>
                  <a:t/>
                </a:r>
                <a:br>
                  <a:rPr lang="cs-CZ" sz="2400" dirty="0" smtClean="0"/>
                </a:br>
                <a:r>
                  <a:rPr lang="en-US" sz="2400" b="1" dirty="0" smtClean="0"/>
                  <a:t>Pearson correlation</a:t>
                </a:r>
              </a:p>
              <a:p>
                <a:pPr lvl="1">
                  <a:buNone/>
                </a:pPr>
                <a:r>
                  <a:rPr lang="en-US" sz="2000" dirty="0" smtClean="0"/>
                  <a:t>	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𝑎</m:t>
                    </m:r>
                  </m:oMath>
                </a14:m>
                <a:r>
                  <a:rPr lang="en-US" sz="2000" dirty="0" smtClean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𝑏</m:t>
                    </m:r>
                  </m:oMath>
                </a14:m>
                <a:r>
                  <a:rPr lang="en-US" sz="2000" dirty="0" smtClean="0"/>
                  <a:t>  : users</a:t>
                </a:r>
              </a:p>
              <a:p>
                <a:pPr lvl="1">
                  <a:buNone/>
                </a:pPr>
                <a:r>
                  <a:rPr lang="en-US" sz="2000" dirty="0" smtClean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 dirty="0" smtClean="0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de-DE" sz="2000" b="0" i="1" dirty="0" smtClean="0">
                            <a:latin typeface="Cambria Math"/>
                          </a:rPr>
                          <m:t>𝑎</m:t>
                        </m:r>
                        <m:r>
                          <a:rPr lang="de-DE" sz="2000" b="0" i="1" dirty="0" smtClean="0">
                            <a:latin typeface="Cambria Math"/>
                          </a:rPr>
                          <m:t>,</m:t>
                        </m:r>
                        <m:r>
                          <a:rPr lang="de-DE" sz="2000" b="0" i="1" dirty="0" smtClean="0">
                            <a:latin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2000" baseline="-25000" dirty="0" smtClean="0"/>
                  <a:t>     </a:t>
                </a:r>
                <a:r>
                  <a:rPr lang="en-US" sz="2000" dirty="0" smtClean="0"/>
                  <a:t>: rating of user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𝑎</m:t>
                    </m:r>
                  </m:oMath>
                </a14:m>
                <a:r>
                  <a:rPr lang="en-US" sz="2000" dirty="0" smtClean="0"/>
                  <a:t> for item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𝑝</m:t>
                    </m:r>
                  </m:oMath>
                </a14:m>
                <a:endParaRPr lang="en-US" sz="2000" dirty="0" smtClean="0"/>
              </a:p>
              <a:p>
                <a:pPr lvl="1">
                  <a:buNone/>
                </a:pPr>
                <a:r>
                  <a:rPr lang="en-US" sz="2000" dirty="0" smtClean="0"/>
                  <a:t>	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𝑃</m:t>
                    </m:r>
                  </m:oMath>
                </a14:m>
                <a:r>
                  <a:rPr lang="en-US" sz="2000" dirty="0" smtClean="0"/>
                  <a:t>	      : set of items, rated both by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𝑎</m:t>
                    </m:r>
                  </m:oMath>
                </a14:m>
                <a:r>
                  <a:rPr lang="en-US" sz="20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𝑏</m:t>
                    </m:r>
                  </m:oMath>
                </a14:m>
                <a:endParaRPr lang="en-US" sz="2000" dirty="0" smtClean="0"/>
              </a:p>
              <a:p>
                <a:pPr lvl="1"/>
                <a:r>
                  <a:rPr lang="en-US" sz="2000" dirty="0" smtClean="0"/>
                  <a:t>Possible similarity values between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−1</m:t>
                    </m:r>
                  </m:oMath>
                </a14:m>
                <a:r>
                  <a:rPr lang="en-US" sz="20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000" dirty="0" smtClean="0"/>
                  <a:t> </a:t>
                </a:r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>
                  <a:buNone/>
                </a:pPr>
                <a:endParaRPr lang="en-US" b="1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8596" y="1500174"/>
                <a:ext cx="8229600" cy="4525963"/>
              </a:xfrm>
              <a:blipFill rotWithShape="0">
                <a:blip r:embed="rId3"/>
                <a:stretch>
                  <a:fillRect l="-296" t="-94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/>
              <p:cNvSpPr txBox="1"/>
              <p:nvPr/>
            </p:nvSpPr>
            <p:spPr>
              <a:xfrm>
                <a:off x="899592" y="4149080"/>
                <a:ext cx="5439694" cy="9902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𝒔𝒊𝒎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𝒂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,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𝒃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pHide m:val="on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b="1" i="1" smtClean="0">
                                  <a:latin typeface="Cambria Math"/>
                                </a:rPr>
                                <m:t>𝒑</m:t>
                              </m:r>
                              <m:r>
                                <a:rPr lang="en-US" b="1" i="1" smtClean="0">
                                  <a:latin typeface="Cambria Math"/>
                                </a:rPr>
                                <m:t> ∈</m:t>
                              </m:r>
                              <m:r>
                                <a:rPr lang="en-US" b="1" i="1" smtClean="0">
                                  <a:latin typeface="Cambria Math"/>
                                  <a:ea typeface="Cambria Math"/>
                                </a:rPr>
                                <m:t>𝑷</m:t>
                              </m:r>
                            </m:sub>
                            <m:sup/>
                            <m:e>
                              <m:r>
                                <a:rPr lang="en-US" b="1" i="1" smtClean="0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𝒂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𝒑</m:t>
                                  </m:r>
                                </m:sub>
                              </m:sSub>
                              <m:r>
                                <a:rPr lang="en-US" b="1" i="1" smtClean="0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𝒂</m:t>
                                  </m:r>
                                </m:sub>
                              </m:sSub>
                              <m:r>
                                <a:rPr lang="en-US" b="1" i="1" smtClean="0">
                                  <a:latin typeface="Cambria Math"/>
                                </a:rPr>
                                <m:t>)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𝒃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𝒑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𝒃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</m:nary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i="1">
                                      <a:latin typeface="Cambria Math"/>
                                    </a:rPr>
                                    <m:t>𝒑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 ∈</m:t>
                                  </m:r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𝑷</m:t>
                                  </m:r>
                                </m:sub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𝒓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𝒂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𝒑</m:t>
                                              </m:r>
                                            </m:sub>
                                          </m:sSub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acc>
                                                <m:accPr>
                                                  <m:chr m:val="̅"/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  <m:t>𝒓</m:t>
                                                  </m:r>
                                                </m:e>
                                              </m:acc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𝒂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rad>
                          <m:rad>
                            <m:radPr>
                              <m:deg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i="1">
                                      <a:latin typeface="Cambria Math"/>
                                    </a:rPr>
                                    <m:t>𝒑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 ∈</m:t>
                                  </m:r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𝑷</m:t>
                                  </m:r>
                                </m:sub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𝒓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1" i="1" smtClean="0">
                                                  <a:latin typeface="Cambria Math"/>
                                                </a:rPr>
                                                <m:t>𝒃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𝒑</m:t>
                                              </m:r>
                                            </m:sub>
                                          </m:sSub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acc>
                                                <m:accPr>
                                                  <m:chr m:val="̅"/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  <m:t>𝒓</m:t>
                                                  </m:r>
                                                </m:e>
                                              </m:acc>
                                            </m:e>
                                            <m:sub>
                                              <m:r>
                                                <a:rPr lang="en-US" b="1" i="1" smtClean="0">
                                                  <a:latin typeface="Cambria Math"/>
                                                </a:rPr>
                                                <m:t>𝒃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rad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feld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4149080"/>
                <a:ext cx="5439694" cy="99020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515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altLang="en-US" smtClean="0">
                <a:latin typeface="Arial" charset="0"/>
              </a:rPr>
              <a:t>Ladislav Peška, Recommender Systems and Preference Learning</a:t>
            </a:r>
            <a:endParaRPr lang="en-GB" altLang="en-US" dirty="0">
              <a:latin typeface="Arial" charset="0"/>
            </a:endParaRPr>
          </a:p>
        </p:txBody>
      </p:sp>
      <p:sp>
        <p:nvSpPr>
          <p:cNvPr id="4099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7A44E90-E647-41EB-B844-97A9B9C67EA7}" type="slidenum">
              <a:rPr lang="en-GB" altLang="en-US" smtClean="0">
                <a:latin typeface="Arial" charset="0"/>
              </a:rPr>
              <a:pPr/>
              <a:t>3</a:t>
            </a:fld>
            <a:endParaRPr lang="en-GB" altLang="en-US">
              <a:latin typeface="Arial" charset="0"/>
            </a:endParaRPr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cs-CZ" sz="3200" b="1" dirty="0" err="1" smtClean="0">
                <a:solidFill>
                  <a:schemeClr val="tx2"/>
                </a:solidFill>
              </a:rPr>
              <a:t>Recommender</a:t>
            </a:r>
            <a:r>
              <a:rPr lang="cs-CZ" sz="3200" b="1" dirty="0" smtClean="0">
                <a:solidFill>
                  <a:schemeClr val="tx2"/>
                </a:solidFill>
              </a:rPr>
              <a:t> Systems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4101" name="Rectangle 16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571500" indent="-571500" eaLnBrk="1" hangingPunct="1"/>
            <a:r>
              <a:rPr lang="en-US" sz="2400" smtClean="0"/>
              <a:t>Propose </a:t>
            </a:r>
            <a:r>
              <a:rPr lang="en-US" sz="2400" smtClean="0">
                <a:solidFill>
                  <a:srgbClr val="99CC00"/>
                </a:solidFill>
              </a:rPr>
              <a:t>relevant items </a:t>
            </a:r>
            <a:r>
              <a:rPr lang="en-US" sz="2400" smtClean="0"/>
              <a:t>to the </a:t>
            </a:r>
            <a:r>
              <a:rPr lang="en-US" sz="2400" smtClean="0">
                <a:solidFill>
                  <a:srgbClr val="99CC00"/>
                </a:solidFill>
              </a:rPr>
              <a:t>right persons </a:t>
            </a:r>
            <a:r>
              <a:rPr lang="en-US" sz="2400" smtClean="0"/>
              <a:t>at the </a:t>
            </a:r>
            <a:r>
              <a:rPr lang="en-US" sz="2400" smtClean="0">
                <a:solidFill>
                  <a:srgbClr val="99CC00"/>
                </a:solidFill>
              </a:rPr>
              <a:t>right time</a:t>
            </a:r>
            <a:endParaRPr lang="cs-CZ" sz="2400" smtClean="0">
              <a:solidFill>
                <a:srgbClr val="99CC00"/>
              </a:solidFill>
            </a:endParaRPr>
          </a:p>
          <a:p>
            <a:pPr marL="571500" indent="-571500" eaLnBrk="1" hangingPunct="1"/>
            <a:r>
              <a:rPr lang="cs-CZ" sz="2000" smtClean="0"/>
              <a:t>Machine learning application</a:t>
            </a:r>
            <a:endParaRPr lang="cs-CZ" sz="2000" smtClean="0">
              <a:solidFill>
                <a:srgbClr val="99CC00"/>
              </a:solidFill>
            </a:endParaRPr>
          </a:p>
          <a:p>
            <a:pPr marL="571500" indent="-571500" eaLnBrk="1" hangingPunct="1"/>
            <a:r>
              <a:rPr lang="cs-CZ" sz="2000" smtClean="0"/>
              <a:t>Expose otherwise hard to find, uknown items</a:t>
            </a:r>
          </a:p>
          <a:p>
            <a:pPr marL="571500" indent="-571500" eaLnBrk="1" hangingPunct="1"/>
            <a:r>
              <a:rPr lang="cs-CZ" sz="2000" smtClean="0"/>
              <a:t>Complementary to the catalogues, search engines etc.</a:t>
            </a:r>
          </a:p>
          <a:p>
            <a:pPr marL="571500" indent="-571500" eaLnBrk="1" hangingPunct="1"/>
            <a:r>
              <a:rPr lang="cs-CZ" sz="2000" b="1" smtClean="0">
                <a:solidFill>
                  <a:srgbClr val="FF0000"/>
                </a:solidFill>
              </a:rPr>
              <a:t>„Win-win strategy“</a:t>
            </a:r>
            <a:endParaRPr lang="en-US" sz="2000" b="1" dirty="0" smtClean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 dirty="0"/>
          </a:p>
        </p:txBody>
      </p:sp>
      <p:cxnSp>
        <p:nvCxnSpPr>
          <p:cNvPr id="3" name="Přímá spojnice se šipkou 2"/>
          <p:cNvCxnSpPr/>
          <p:nvPr/>
        </p:nvCxnSpPr>
        <p:spPr>
          <a:xfrm>
            <a:off x="2483768" y="4365104"/>
            <a:ext cx="936104" cy="288032"/>
          </a:xfrm>
          <a:prstGeom prst="straightConnector1">
            <a:avLst/>
          </a:prstGeom>
          <a:ln w="38100">
            <a:solidFill>
              <a:srgbClr val="0971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ovéPole 6"/>
          <p:cNvSpPr txBox="1"/>
          <p:nvPr/>
        </p:nvSpPr>
        <p:spPr>
          <a:xfrm>
            <a:off x="1085628" y="4171235"/>
            <a:ext cx="163538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smtClean="0">
                <a:solidFill>
                  <a:srgbClr val="097115"/>
                </a:solidFill>
              </a:rPr>
              <a:t>User Feedback</a:t>
            </a:r>
          </a:p>
          <a:p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rating,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clickstream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</a:p>
          <a:p>
            <a:r>
              <a:rPr lang="cs-CZ" sz="1200" i="1" dirty="0" err="1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ime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 on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page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buys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cs-CZ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4812266"/>
            <a:ext cx="864096" cy="216024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>
            <a:off x="1093248" y="5071086"/>
            <a:ext cx="181787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smtClean="0">
                <a:solidFill>
                  <a:srgbClr val="0070C0"/>
                </a:solidFill>
              </a:rPr>
              <a:t>User, </a:t>
            </a:r>
            <a:r>
              <a:rPr lang="cs-CZ" sz="1400" i="1" dirty="0" err="1" smtClean="0">
                <a:solidFill>
                  <a:srgbClr val="0070C0"/>
                </a:solidFill>
              </a:rPr>
              <a:t>Object</a:t>
            </a:r>
            <a:r>
              <a:rPr lang="cs-CZ" sz="1400" i="1" dirty="0" smtClean="0">
                <a:solidFill>
                  <a:srgbClr val="0070C0"/>
                </a:solidFill>
              </a:rPr>
              <a:t> </a:t>
            </a:r>
            <a:r>
              <a:rPr lang="cs-CZ" sz="1400" i="1" dirty="0" err="1" smtClean="0">
                <a:solidFill>
                  <a:srgbClr val="0070C0"/>
                </a:solidFill>
              </a:rPr>
              <a:t>Profiles</a:t>
            </a:r>
            <a:endParaRPr lang="cs-CZ" sz="1400" i="1" dirty="0" smtClean="0">
              <a:solidFill>
                <a:srgbClr val="0070C0"/>
              </a:solidFill>
            </a:endParaRPr>
          </a:p>
          <a:p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Object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attributes</a:t>
            </a:r>
            <a:endParaRPr lang="cs-CZ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1085628" y="5601005"/>
            <a:ext cx="147989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smtClean="0">
                <a:solidFill>
                  <a:srgbClr val="FF9900"/>
                </a:solidFill>
              </a:rPr>
              <a:t>(</a:t>
            </a:r>
            <a:r>
              <a:rPr lang="cs-CZ" sz="1400" i="1" dirty="0" err="1" smtClean="0">
                <a:solidFill>
                  <a:srgbClr val="FF9900"/>
                </a:solidFill>
              </a:rPr>
              <a:t>Context</a:t>
            </a:r>
            <a:r>
              <a:rPr lang="cs-CZ" sz="1400" i="1" dirty="0" smtClean="0">
                <a:solidFill>
                  <a:srgbClr val="FF9900"/>
                </a:solidFill>
              </a:rPr>
              <a:t>)</a:t>
            </a:r>
          </a:p>
          <a:p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Time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location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</a:p>
          <a:p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Possible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choices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cs-CZ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5" name="Přímá spojnice se šipkou 14"/>
          <p:cNvCxnSpPr/>
          <p:nvPr/>
        </p:nvCxnSpPr>
        <p:spPr>
          <a:xfrm flipV="1">
            <a:off x="2822588" y="4965819"/>
            <a:ext cx="597284" cy="200118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 flipV="1">
            <a:off x="2483768" y="5283412"/>
            <a:ext cx="936104" cy="588658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Zaoblený obdélník 11"/>
          <p:cNvSpPr/>
          <p:nvPr/>
        </p:nvSpPr>
        <p:spPr>
          <a:xfrm>
            <a:off x="3491880" y="4416222"/>
            <a:ext cx="2160240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RECOMMENDER</a:t>
            </a:r>
          </a:p>
          <a:p>
            <a:pPr algn="ctr"/>
            <a:r>
              <a:rPr lang="cs-CZ" dirty="0" smtClean="0"/>
              <a:t>SYSTEM</a:t>
            </a:r>
            <a:endParaRPr lang="cs-CZ" dirty="0"/>
          </a:p>
        </p:txBody>
      </p:sp>
      <p:cxnSp>
        <p:nvCxnSpPr>
          <p:cNvPr id="21" name="Přímá spojnice se šipkou 20"/>
          <p:cNvCxnSpPr/>
          <p:nvPr/>
        </p:nvCxnSpPr>
        <p:spPr>
          <a:xfrm flipV="1">
            <a:off x="5787861" y="4920278"/>
            <a:ext cx="765339" cy="1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TextovéPole 23"/>
          <p:cNvSpPr txBox="1"/>
          <p:nvPr/>
        </p:nvSpPr>
        <p:spPr>
          <a:xfrm>
            <a:off x="6422988" y="4294494"/>
            <a:ext cx="25358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smtClean="0">
                <a:solidFill>
                  <a:srgbClr val="097115"/>
                </a:solidFill>
              </a:rPr>
              <a:t>Top-K </a:t>
            </a:r>
            <a:r>
              <a:rPr lang="cs-CZ" sz="1400" i="1" dirty="0" err="1" smtClean="0">
                <a:solidFill>
                  <a:srgbClr val="097115"/>
                </a:solidFill>
              </a:rPr>
              <a:t>Recommended</a:t>
            </a:r>
            <a:r>
              <a:rPr lang="cs-CZ" sz="1400" i="1" dirty="0" smtClean="0">
                <a:solidFill>
                  <a:srgbClr val="097115"/>
                </a:solidFill>
              </a:rPr>
              <a:t> </a:t>
            </a:r>
            <a:r>
              <a:rPr lang="cs-CZ" sz="1400" i="1" dirty="0" err="1" smtClean="0">
                <a:solidFill>
                  <a:srgbClr val="097115"/>
                </a:solidFill>
              </a:rPr>
              <a:t>objects</a:t>
            </a:r>
            <a:endParaRPr lang="cs-CZ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5" name="Obrázek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1814" y="4582999"/>
            <a:ext cx="1947626" cy="146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8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</a:t>
            </a:r>
            <a:r>
              <a:rPr lang="en-US" smtClean="0"/>
              <a:t>user similarity (2)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428596" y="1500174"/>
                <a:ext cx="8229600" cy="4525963"/>
              </a:xfrm>
            </p:spPr>
            <p:txBody>
              <a:bodyPr/>
              <a:lstStyle/>
              <a:p>
                <a:r>
                  <a:rPr lang="en-US" sz="2000" dirty="0" smtClean="0"/>
                  <a:t>A popular similarity measure in user-based CF: </a:t>
                </a:r>
                <a:r>
                  <a:rPr lang="cs-CZ" sz="2000" dirty="0" smtClean="0"/>
                  <a:t/>
                </a:r>
                <a:br>
                  <a:rPr lang="cs-CZ" sz="2000" dirty="0" smtClean="0"/>
                </a:br>
                <a:r>
                  <a:rPr lang="en-US" sz="2000" b="1" dirty="0" smtClean="0"/>
                  <a:t>Pearson correlation</a:t>
                </a:r>
              </a:p>
              <a:p>
                <a:pPr lvl="1">
                  <a:buNone/>
                </a:pPr>
                <a:r>
                  <a:rPr lang="en-US" sz="1800" dirty="0" smtClean="0"/>
                  <a:t>	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𝑎</m:t>
                    </m:r>
                  </m:oMath>
                </a14:m>
                <a:r>
                  <a:rPr lang="en-US" sz="1800" dirty="0"/>
                  <a:t>,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𝑏</m:t>
                    </m:r>
                  </m:oMath>
                </a14:m>
                <a:r>
                  <a:rPr lang="en-US" sz="1800" dirty="0"/>
                  <a:t>  : users</a:t>
                </a:r>
              </a:p>
              <a:p>
                <a:pPr lvl="1">
                  <a:buNone/>
                </a:pPr>
                <a:r>
                  <a:rPr lang="en-US" sz="18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de-DE" sz="1800" i="1" dirty="0">
                            <a:latin typeface="Cambria Math"/>
                          </a:rPr>
                          <m:t>𝑎</m:t>
                        </m:r>
                        <m:r>
                          <a:rPr lang="de-DE" sz="1800" i="1" dirty="0">
                            <a:latin typeface="Cambria Math"/>
                          </a:rPr>
                          <m:t>,</m:t>
                        </m:r>
                        <m:r>
                          <a:rPr lang="de-DE" sz="1800" i="1" dirty="0">
                            <a:latin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1800" baseline="-25000" dirty="0"/>
                  <a:t>     </a:t>
                </a:r>
                <a:r>
                  <a:rPr lang="en-US" sz="1800" dirty="0"/>
                  <a:t>: rating of user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𝑎</m:t>
                    </m:r>
                  </m:oMath>
                </a14:m>
                <a:r>
                  <a:rPr lang="en-US" sz="1800" dirty="0"/>
                  <a:t> for item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𝑝</m:t>
                    </m:r>
                  </m:oMath>
                </a14:m>
                <a:endParaRPr lang="en-US" sz="1800" dirty="0"/>
              </a:p>
              <a:p>
                <a:pPr lvl="1">
                  <a:buNone/>
                </a:pPr>
                <a:r>
                  <a:rPr lang="en-US" sz="1800" dirty="0"/>
                  <a:t>	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𝑃</m:t>
                    </m:r>
                  </m:oMath>
                </a14:m>
                <a:r>
                  <a:rPr lang="en-US" sz="1800" dirty="0"/>
                  <a:t>	      : set of items, rated both by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𝑎</m:t>
                    </m:r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𝑏</m:t>
                    </m:r>
                  </m:oMath>
                </a14:m>
                <a:endParaRPr lang="en-US" sz="1800" dirty="0"/>
              </a:p>
              <a:p>
                <a:pPr lvl="1"/>
                <a:r>
                  <a:rPr lang="en-US" sz="1800" dirty="0"/>
                  <a:t>Possible similarity values between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−1</m:t>
                    </m:r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1</m:t>
                    </m:r>
                  </m:oMath>
                </a14:m>
                <a:r>
                  <a:rPr lang="en-US" sz="1800" dirty="0"/>
                  <a:t> </a:t>
                </a:r>
              </a:p>
              <a:p>
                <a:pPr lvl="1">
                  <a:buNone/>
                </a:pPr>
                <a:endParaRPr lang="en-US" sz="1800" dirty="0" smtClean="0"/>
              </a:p>
              <a:p>
                <a:pPr lvl="1">
                  <a:buNone/>
                </a:pPr>
                <a:endParaRPr lang="en-US" sz="1800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>
                  <a:buNone/>
                </a:pPr>
                <a:endParaRPr lang="en-US" b="1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8596" y="1500174"/>
                <a:ext cx="8229600" cy="4525963"/>
              </a:xfrm>
              <a:blipFill rotWithShape="0">
                <a:blip r:embed="rId3"/>
                <a:stretch>
                  <a:fillRect l="-74" t="-53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571472" y="3643314"/>
          <a:ext cx="609600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Alice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?</a:t>
                      </a:r>
                      <a:endParaRPr lang="en-US" sz="1800" baseline="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5" name="Gruppieren 4"/>
          <p:cNvGrpSpPr/>
          <p:nvPr/>
        </p:nvGrpSpPr>
        <p:grpSpPr>
          <a:xfrm>
            <a:off x="6732240" y="4166819"/>
            <a:ext cx="1656184" cy="558325"/>
            <a:chOff x="6732240" y="4166819"/>
            <a:chExt cx="1656184" cy="558325"/>
          </a:xfrm>
        </p:grpSpPr>
        <p:sp>
          <p:nvSpPr>
            <p:cNvPr id="17" name="Textfeld 16"/>
            <p:cNvSpPr txBox="1"/>
            <p:nvPr/>
          </p:nvSpPr>
          <p:spPr>
            <a:xfrm>
              <a:off x="7246765" y="4355812"/>
              <a:ext cx="11416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0" err="1" smtClean="0">
                  <a:latin typeface="Calibri" pitchFamily="34" charset="0"/>
                </a:rPr>
                <a:t>sim</a:t>
              </a:r>
              <a:r>
                <a:rPr lang="en-US" b="0" smtClean="0">
                  <a:latin typeface="Calibri" pitchFamily="34" charset="0"/>
                </a:rPr>
                <a:t> = </a:t>
              </a:r>
              <a:r>
                <a:rPr lang="en-US" b="0" dirty="0" smtClean="0">
                  <a:latin typeface="Calibri" pitchFamily="34" charset="0"/>
                </a:rPr>
                <a:t>0,85</a:t>
              </a:r>
              <a:endParaRPr lang="en-US" b="0" dirty="0">
                <a:latin typeface="Calibri" pitchFamily="34" charset="0"/>
              </a:endParaRPr>
            </a:p>
          </p:txBody>
        </p:sp>
        <p:sp>
          <p:nvSpPr>
            <p:cNvPr id="4" name="Nach links gekrümmter Pfeil 3"/>
            <p:cNvSpPr/>
            <p:nvPr/>
          </p:nvSpPr>
          <p:spPr bwMode="auto">
            <a:xfrm>
              <a:off x="6732240" y="4166819"/>
              <a:ext cx="238254" cy="472698"/>
            </a:xfrm>
            <a:prstGeom prst="curved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732240" y="4149080"/>
            <a:ext cx="1656184" cy="945396"/>
            <a:chOff x="6732240" y="4149080"/>
            <a:chExt cx="1656184" cy="945396"/>
          </a:xfrm>
        </p:grpSpPr>
        <p:sp>
          <p:nvSpPr>
            <p:cNvPr id="16" name="Nach links gekrümmter Pfeil 15"/>
            <p:cNvSpPr/>
            <p:nvPr/>
          </p:nvSpPr>
          <p:spPr bwMode="auto">
            <a:xfrm>
              <a:off x="6732240" y="4149080"/>
              <a:ext cx="288032" cy="864096"/>
            </a:xfrm>
            <a:prstGeom prst="curved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7246765" y="4725144"/>
              <a:ext cx="11416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0" err="1" smtClean="0">
                  <a:latin typeface="Calibri" pitchFamily="34" charset="0"/>
                </a:rPr>
                <a:t>sim</a:t>
              </a:r>
              <a:r>
                <a:rPr lang="en-US" b="0" smtClean="0">
                  <a:latin typeface="Calibri" pitchFamily="34" charset="0"/>
                </a:rPr>
                <a:t> = 0,00</a:t>
              </a:r>
              <a:endParaRPr lang="en-US" b="0" dirty="0">
                <a:latin typeface="Calibri" pitchFamily="34" charset="0"/>
              </a:endParaRP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6732240" y="4149080"/>
            <a:ext cx="1656184" cy="1305436"/>
            <a:chOff x="6732240" y="4149080"/>
            <a:chExt cx="1656184" cy="1305436"/>
          </a:xfrm>
        </p:grpSpPr>
        <p:sp>
          <p:nvSpPr>
            <p:cNvPr id="22" name="Textfeld 21"/>
            <p:cNvSpPr txBox="1"/>
            <p:nvPr/>
          </p:nvSpPr>
          <p:spPr>
            <a:xfrm>
              <a:off x="7246765" y="5085184"/>
              <a:ext cx="11416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0" smtClean="0">
                  <a:latin typeface="Calibri" pitchFamily="34" charset="0"/>
                </a:rPr>
                <a:t>sim = 0,70</a:t>
              </a:r>
              <a:endParaRPr lang="en-US" b="0" dirty="0">
                <a:latin typeface="Calibri" pitchFamily="34" charset="0"/>
              </a:endParaRPr>
            </a:p>
          </p:txBody>
        </p:sp>
        <p:sp>
          <p:nvSpPr>
            <p:cNvPr id="20" name="Nach links gekrümmter Pfeil 19"/>
            <p:cNvSpPr/>
            <p:nvPr/>
          </p:nvSpPr>
          <p:spPr bwMode="auto">
            <a:xfrm>
              <a:off x="6732240" y="4149080"/>
              <a:ext cx="360040" cy="1192778"/>
            </a:xfrm>
            <a:prstGeom prst="curved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6732240" y="4149079"/>
            <a:ext cx="1728192" cy="1656185"/>
            <a:chOff x="6732240" y="4149079"/>
            <a:chExt cx="1728192" cy="1656185"/>
          </a:xfrm>
        </p:grpSpPr>
        <p:sp>
          <p:nvSpPr>
            <p:cNvPr id="25" name="Textfeld 24"/>
            <p:cNvSpPr txBox="1"/>
            <p:nvPr/>
          </p:nvSpPr>
          <p:spPr>
            <a:xfrm>
              <a:off x="7248241" y="5435933"/>
              <a:ext cx="1212191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0" err="1" smtClean="0">
                  <a:latin typeface="Calibri" pitchFamily="34" charset="0"/>
                </a:rPr>
                <a:t>sim</a:t>
              </a:r>
              <a:r>
                <a:rPr lang="en-US" b="0" smtClean="0">
                  <a:latin typeface="Calibri" pitchFamily="34" charset="0"/>
                </a:rPr>
                <a:t> = </a:t>
              </a:r>
              <a:r>
                <a:rPr lang="en-US" b="0" dirty="0" smtClean="0">
                  <a:latin typeface="Calibri" pitchFamily="34" charset="0"/>
                </a:rPr>
                <a:t>-0,79</a:t>
              </a:r>
              <a:endParaRPr lang="en-US" b="0" dirty="0">
                <a:latin typeface="Calibri" pitchFamily="34" charset="0"/>
              </a:endParaRPr>
            </a:p>
          </p:txBody>
        </p:sp>
        <p:sp>
          <p:nvSpPr>
            <p:cNvPr id="26" name="Nach links gekrümmter Pfeil 25"/>
            <p:cNvSpPr/>
            <p:nvPr/>
          </p:nvSpPr>
          <p:spPr bwMode="auto">
            <a:xfrm>
              <a:off x="6732240" y="4149079"/>
              <a:ext cx="432048" cy="1624825"/>
            </a:xfrm>
            <a:prstGeom prst="curved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</p:grpSp>
      <p:sp>
        <p:nvSpPr>
          <p:cNvPr id="9" name="Zástupný symbol pro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11" name="Zástupný symbol pro číslo snímk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182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predictions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b="0" dirty="0" smtClean="0"/>
                  <a:t>A common prediction function:</a:t>
                </a:r>
              </a:p>
              <a:p>
                <a:endParaRPr lang="en-US" b="0" dirty="0" smtClean="0"/>
              </a:p>
              <a:p>
                <a:endParaRPr lang="en-US" b="0" dirty="0" smtClean="0"/>
              </a:p>
              <a:p>
                <a:r>
                  <a:rPr lang="en-US" sz="2000" b="0" dirty="0" smtClean="0"/>
                  <a:t>Calculate, whether the neighbors' ratings for the unseen item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sz="2000" b="0" dirty="0" smtClean="0"/>
                  <a:t> are higher or lower than their average</a:t>
                </a:r>
              </a:p>
              <a:p>
                <a:r>
                  <a:rPr lang="en-US" sz="2000" b="0" dirty="0" smtClean="0"/>
                  <a:t>Combine the rating differences – use the similarity with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𝑎</m:t>
                    </m:r>
                  </m:oMath>
                </a14:m>
                <a:r>
                  <a:rPr lang="en-US" sz="2000" b="0" dirty="0" smtClean="0"/>
                  <a:t> as a weight</a:t>
                </a:r>
              </a:p>
              <a:p>
                <a:r>
                  <a:rPr lang="en-US" sz="2000" b="0" dirty="0" smtClean="0"/>
                  <a:t>Add/subtract the  neighbors' bias from the active user's average and use this as a prediction</a:t>
                </a:r>
                <a:endParaRPr lang="en-US" sz="2000" b="0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741" t="-1796" r="-81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295" y="2143123"/>
            <a:ext cx="1000124" cy="10001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/>
              <p:cNvSpPr txBox="1"/>
              <p:nvPr/>
            </p:nvSpPr>
            <p:spPr>
              <a:xfrm>
                <a:off x="770466" y="2282637"/>
                <a:ext cx="5025670" cy="7210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𝒑𝒓𝒆𝒅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𝒂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,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𝒑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𝒓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𝒂</m:t>
                              </m:r>
                            </m:sub>
                          </m:sSub>
                        </m:e>
                      </m:acc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en-US" b="1" i="1" smtClean="0">
                                  <a:latin typeface="Cambria Math"/>
                                </a:rPr>
                                <m:t>𝒃</m:t>
                              </m:r>
                              <m:r>
                                <a:rPr lang="en-US" b="1" i="1" smtClean="0">
                                  <a:latin typeface="Cambria Math"/>
                                </a:rPr>
                                <m:t> ∈</m:t>
                              </m:r>
                              <m:r>
                                <a:rPr lang="en-US" b="1" i="1" smtClean="0">
                                  <a:latin typeface="Cambria Math"/>
                                  <a:ea typeface="Cambria Math"/>
                                </a:rPr>
                                <m:t>𝑵</m:t>
                              </m:r>
                            </m:sub>
                            <m:sup/>
                            <m:e>
                              <m:r>
                                <a:rPr lang="en-US" b="1" i="1" smtClean="0">
                                  <a:latin typeface="Cambria Math"/>
                                </a:rPr>
                                <m:t>𝒔𝒊𝒎</m:t>
                              </m:r>
                              <m:d>
                                <m:d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𝒂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𝒃</m:t>
                                  </m:r>
                                </m:e>
                              </m:d>
                              <m:r>
                                <a:rPr lang="en-US" b="1" i="1" smtClean="0">
                                  <a:latin typeface="Cambria Math"/>
                                </a:rPr>
                                <m:t>∗(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𝒃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𝒑</m:t>
                                  </m:r>
                                </m:sub>
                              </m:sSub>
                              <m:r>
                                <a:rPr lang="en-US" b="1" i="1" smtClean="0"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𝒓</m:t>
                                      </m:r>
                                    </m:e>
                                    <m:sub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𝒃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b="1" i="1" smtClean="0">
                                  <a:latin typeface="Cambria Math"/>
                                </a:rPr>
                                <m:t>)</m:t>
                              </m:r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en-US" i="1">
                                  <a:latin typeface="Cambria Math"/>
                                </a:rPr>
                                <m:t>𝒃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 ∈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𝑵</m:t>
                              </m:r>
                            </m:sub>
                            <m:sup/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𝒔𝒊𝒎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𝒂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𝒃</m:t>
                                  </m:r>
                                </m:e>
                              </m:d>
                            </m:e>
                          </m:nary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466" y="2282637"/>
                <a:ext cx="5025670" cy="72109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219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Improving the metrics  / prediction function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Not all neighbor ratings might be equally "valuable"</a:t>
            </a:r>
          </a:p>
          <a:p>
            <a:pPr lvl="1"/>
            <a:r>
              <a:rPr lang="en-US" sz="1800" dirty="0" smtClean="0"/>
              <a:t>Agreement on commonly liked items is not so informative as agreement on controversial items</a:t>
            </a:r>
          </a:p>
          <a:p>
            <a:pPr lvl="1"/>
            <a:r>
              <a:rPr lang="en-US" sz="1800" b="1" dirty="0" smtClean="0"/>
              <a:t>Possible solution</a:t>
            </a:r>
            <a:r>
              <a:rPr lang="en-US" sz="1800" dirty="0" smtClean="0"/>
              <a:t>:  Give more weight to items that have a higher variance</a:t>
            </a:r>
          </a:p>
          <a:p>
            <a:r>
              <a:rPr lang="en-US" sz="2000" dirty="0" smtClean="0"/>
              <a:t>Value of number of co-rated items</a:t>
            </a:r>
          </a:p>
          <a:p>
            <a:pPr lvl="1"/>
            <a:r>
              <a:rPr lang="en-US" sz="1800" dirty="0" smtClean="0"/>
              <a:t>Use "significance weighting", by e.g., linearly reducing the weight when the number of co-rated items is low </a:t>
            </a:r>
          </a:p>
          <a:p>
            <a:r>
              <a:rPr lang="en-US" sz="2000" dirty="0" smtClean="0"/>
              <a:t>Case amplification</a:t>
            </a:r>
          </a:p>
          <a:p>
            <a:pPr lvl="1"/>
            <a:r>
              <a:rPr lang="en-US" sz="1800" dirty="0" smtClean="0"/>
              <a:t>Intuition: Give more weight to "very similar" neighbors, i.e., where the similarity value is close to 1.</a:t>
            </a:r>
          </a:p>
          <a:p>
            <a:r>
              <a:rPr lang="en-US" sz="2000" dirty="0" smtClean="0"/>
              <a:t>Neighborhood selection</a:t>
            </a:r>
          </a:p>
          <a:p>
            <a:pPr lvl="1"/>
            <a:r>
              <a:rPr lang="en-US" sz="1800" dirty="0" smtClean="0"/>
              <a:t>Use similarity threshold or fixed number of neighbors</a:t>
            </a:r>
            <a:endParaRPr lang="en-US" sz="180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391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Memory-based and model-based approaches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User-based CF is said to be "memory-based"</a:t>
            </a:r>
          </a:p>
          <a:p>
            <a:pPr lvl="1"/>
            <a:r>
              <a:rPr lang="en-US" sz="1800" dirty="0" smtClean="0"/>
              <a:t>the rating matrix is directly used to find neighbors / make predictions</a:t>
            </a:r>
          </a:p>
          <a:p>
            <a:pPr lvl="1"/>
            <a:r>
              <a:rPr lang="en-US" sz="1800" b="1" dirty="0" smtClean="0"/>
              <a:t>does not scale for most real-world scenarios</a:t>
            </a:r>
          </a:p>
          <a:p>
            <a:pPr lvl="1"/>
            <a:r>
              <a:rPr lang="en-US" sz="1800" dirty="0" smtClean="0"/>
              <a:t>large e-commerce sites have tens of millions of customers and millions of items</a:t>
            </a:r>
            <a:endParaRPr lang="cs-CZ" sz="1800" dirty="0" smtClean="0"/>
          </a:p>
          <a:p>
            <a:pPr lvl="1"/>
            <a:endParaRPr lang="en-US" sz="1800" dirty="0" smtClean="0"/>
          </a:p>
          <a:p>
            <a:r>
              <a:rPr lang="en-US" sz="2000" b="1" dirty="0" smtClean="0"/>
              <a:t>Model-based approaches</a:t>
            </a:r>
          </a:p>
          <a:p>
            <a:pPr lvl="1"/>
            <a:r>
              <a:rPr lang="en-US" sz="1800" dirty="0" smtClean="0"/>
              <a:t>based on an </a:t>
            </a:r>
            <a:r>
              <a:rPr lang="en-US" sz="1800" b="1" dirty="0" smtClean="0"/>
              <a:t>offline pre-processing </a:t>
            </a:r>
            <a:r>
              <a:rPr lang="en-US" sz="1800" dirty="0" smtClean="0"/>
              <a:t>or "model-learning" phase</a:t>
            </a:r>
          </a:p>
          <a:p>
            <a:pPr lvl="1"/>
            <a:r>
              <a:rPr lang="en-US" sz="1800" dirty="0" smtClean="0"/>
              <a:t>at run-time, only the learned model is used to make predictions</a:t>
            </a:r>
          </a:p>
          <a:p>
            <a:pPr lvl="1"/>
            <a:r>
              <a:rPr lang="en-US" sz="1800" dirty="0" smtClean="0"/>
              <a:t>models are updated / re-trained periodically</a:t>
            </a:r>
          </a:p>
          <a:p>
            <a:pPr lvl="1"/>
            <a:r>
              <a:rPr lang="en-US" sz="1800" dirty="0" smtClean="0"/>
              <a:t>large variety of techniques used </a:t>
            </a:r>
          </a:p>
          <a:p>
            <a:pPr lvl="1"/>
            <a:r>
              <a:rPr lang="en-US" sz="1800" b="1" dirty="0" smtClean="0"/>
              <a:t>model-building and updating can be computationally expensive</a:t>
            </a:r>
          </a:p>
          <a:p>
            <a:pPr lvl="1"/>
            <a:r>
              <a:rPr lang="en-US" sz="1800" i="1" dirty="0" smtClean="0"/>
              <a:t>item</a:t>
            </a:r>
            <a:r>
              <a:rPr lang="en-US" sz="1800" dirty="0" smtClean="0"/>
              <a:t>-based CF</a:t>
            </a:r>
            <a:r>
              <a:rPr lang="cs-CZ" sz="1800" dirty="0" smtClean="0"/>
              <a:t> / </a:t>
            </a:r>
            <a:r>
              <a:rPr lang="cs-CZ" sz="1800" b="1" dirty="0" smtClean="0">
                <a:solidFill>
                  <a:srgbClr val="92D050"/>
                </a:solidFill>
              </a:rPr>
              <a:t>matrix </a:t>
            </a:r>
            <a:r>
              <a:rPr lang="cs-CZ" sz="1800" b="1" dirty="0" err="1" smtClean="0">
                <a:solidFill>
                  <a:srgbClr val="92D050"/>
                </a:solidFill>
              </a:rPr>
              <a:t>factorizations</a:t>
            </a:r>
            <a:r>
              <a:rPr lang="en-US" sz="1800" b="1" dirty="0" smtClean="0">
                <a:solidFill>
                  <a:srgbClr val="92D050"/>
                </a:solidFill>
              </a:rPr>
              <a:t> </a:t>
            </a:r>
            <a:r>
              <a:rPr lang="cs-CZ" sz="1800" dirty="0" smtClean="0"/>
              <a:t>are</a:t>
            </a:r>
            <a:r>
              <a:rPr lang="en-US" sz="1800" dirty="0" smtClean="0"/>
              <a:t> example</a:t>
            </a:r>
            <a:r>
              <a:rPr lang="cs-CZ" sz="1800" dirty="0" smtClean="0"/>
              <a:t>s</a:t>
            </a:r>
            <a:r>
              <a:rPr lang="en-US" sz="1800" dirty="0" smtClean="0"/>
              <a:t> for model-based approaches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6337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sparsity problems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r>
              <a:rPr lang="en-US" sz="2400" dirty="0" smtClean="0"/>
              <a:t>Cold start problem</a:t>
            </a:r>
          </a:p>
          <a:p>
            <a:pPr lvl="1"/>
            <a:r>
              <a:rPr lang="en-US" sz="2000" dirty="0" smtClean="0"/>
              <a:t>How to recommend new items? What to recommend to new users?</a:t>
            </a:r>
          </a:p>
          <a:p>
            <a:r>
              <a:rPr lang="en-US" sz="2400" dirty="0" smtClean="0"/>
              <a:t>Straightforward approaches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Ask/force users to rate a set of items</a:t>
            </a:r>
          </a:p>
          <a:p>
            <a:pPr lvl="1"/>
            <a:r>
              <a:rPr lang="en-US" sz="2000" b="1" dirty="0" smtClean="0">
                <a:solidFill>
                  <a:srgbClr val="92D050"/>
                </a:solidFill>
              </a:rPr>
              <a:t>Use another method </a:t>
            </a:r>
            <a:r>
              <a:rPr lang="en-US" sz="2000" dirty="0" smtClean="0"/>
              <a:t>(e.g., content-based, demographic or simply non-personalized) in the initial phase</a:t>
            </a:r>
          </a:p>
          <a:p>
            <a:pPr lvl="1"/>
            <a:r>
              <a:rPr lang="en-US" sz="2000" dirty="0"/>
              <a:t>Default </a:t>
            </a:r>
            <a:r>
              <a:rPr lang="en-US" sz="2000" dirty="0" smtClean="0"/>
              <a:t>voting: </a:t>
            </a:r>
            <a:r>
              <a:rPr lang="en-US" sz="2000" dirty="0"/>
              <a:t>assign default values to items that only one of the two users to be compared has </a:t>
            </a:r>
            <a:r>
              <a:rPr lang="en-US" sz="2000" dirty="0" smtClean="0"/>
              <a:t>rated (Breese </a:t>
            </a:r>
            <a:r>
              <a:rPr lang="en-US" sz="2000" dirty="0"/>
              <a:t>et al. 1998)</a:t>
            </a:r>
            <a:endParaRPr lang="en-US" sz="2000" dirty="0" smtClean="0"/>
          </a:p>
          <a:p>
            <a:r>
              <a:rPr lang="en-US" sz="2400" dirty="0" smtClean="0"/>
              <a:t>Alternatives</a:t>
            </a:r>
          </a:p>
          <a:p>
            <a:pPr lvl="1"/>
            <a:r>
              <a:rPr lang="en-US" sz="2000" dirty="0" smtClean="0"/>
              <a:t>Use better algorithms (beyond nearest-neighbor approaches)</a:t>
            </a:r>
          </a:p>
          <a:p>
            <a:pPr lvl="1"/>
            <a:endParaRPr lang="en-US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2719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Content-based recommendation</a:t>
            </a:r>
            <a:endParaRPr lang="en-US" dirty="0" smtClean="0"/>
          </a:p>
        </p:txBody>
      </p:sp>
      <p:pic>
        <p:nvPicPr>
          <p:cNvPr id="5" name="Grafik 10" descr="UM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7763" y="4432314"/>
            <a:ext cx="1109683" cy="59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1" descr="UMarrow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81460" y="4646993"/>
            <a:ext cx="1100330" cy="5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lkenförmige Legende 6"/>
          <p:cNvSpPr/>
          <p:nvPr/>
        </p:nvSpPr>
        <p:spPr bwMode="auto">
          <a:xfrm rot="2787219" flipH="1" flipV="1">
            <a:off x="1021661" y="4343771"/>
            <a:ext cx="1525528" cy="1587593"/>
          </a:xfrm>
          <a:prstGeom prst="cloudCallout">
            <a:avLst>
              <a:gd name="adj1" fmla="val -30770"/>
              <a:gd name="adj2" fmla="val 89177"/>
            </a:avLst>
          </a:prstGeom>
          <a:solidFill>
            <a:schemeClr val="accent5"/>
          </a:solidFill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8" name="Inhaltsplatzhalter 2"/>
          <p:cNvSpPr txBox="1">
            <a:spLocks/>
          </p:cNvSpPr>
          <p:nvPr/>
        </p:nvSpPr>
        <p:spPr bwMode="auto">
          <a:xfrm>
            <a:off x="457200" y="1373222"/>
            <a:ext cx="8147248" cy="254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§"/>
              <a:defRPr sz="2000" b="1">
                <a:solidFill>
                  <a:srgbClr val="003366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rgbClr val="003366"/>
                </a:solidFill>
                <a:latin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rgbClr val="003366"/>
                </a:solidFill>
                <a:latin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9pPr>
          </a:lstStyle>
          <a:p>
            <a:r>
              <a:rPr lang="en-US" sz="1800" dirty="0" smtClean="0"/>
              <a:t>While CF – methods do not require any information about the items,</a:t>
            </a:r>
          </a:p>
          <a:p>
            <a:pPr lvl="2"/>
            <a:r>
              <a:rPr lang="en-US" sz="1600" b="0" dirty="0" smtClean="0"/>
              <a:t>it might be reasonable to exploit such information; and</a:t>
            </a:r>
          </a:p>
          <a:p>
            <a:pPr lvl="2"/>
            <a:r>
              <a:rPr lang="en-US" sz="1600" b="0" dirty="0" smtClean="0"/>
              <a:t>recommend fantasy novels to people who liked fantasy novels in the past</a:t>
            </a:r>
          </a:p>
          <a:p>
            <a:r>
              <a:rPr lang="en-US" sz="1800" dirty="0" smtClean="0"/>
              <a:t>What do we need:</a:t>
            </a:r>
          </a:p>
          <a:p>
            <a:pPr lvl="2"/>
            <a:r>
              <a:rPr lang="en-US" sz="1600" b="0" dirty="0" smtClean="0"/>
              <a:t>some information about the available items such as the genre ("content") </a:t>
            </a:r>
          </a:p>
          <a:p>
            <a:pPr lvl="2"/>
            <a:r>
              <a:rPr lang="en-US" sz="1600" b="0" dirty="0" smtClean="0"/>
              <a:t>some sort of </a:t>
            </a:r>
            <a:r>
              <a:rPr lang="en-US" sz="1600" b="0" i="1" dirty="0" smtClean="0"/>
              <a:t>user profile</a:t>
            </a:r>
            <a:r>
              <a:rPr lang="en-US" sz="1600" b="0" dirty="0" smtClean="0"/>
              <a:t> describing what the user likes (the preferences)</a:t>
            </a:r>
          </a:p>
          <a:p>
            <a:r>
              <a:rPr lang="en-US" sz="1800" dirty="0" smtClean="0"/>
              <a:t>The task:</a:t>
            </a:r>
          </a:p>
          <a:p>
            <a:pPr lvl="2"/>
            <a:r>
              <a:rPr lang="en-US" sz="1600" b="0" dirty="0" smtClean="0"/>
              <a:t>learn user preferences</a:t>
            </a:r>
          </a:p>
          <a:p>
            <a:pPr lvl="2"/>
            <a:r>
              <a:rPr lang="en-US" sz="1600" b="0" dirty="0" smtClean="0"/>
              <a:t>locate/recommend items that are "similar" to the user preferences</a:t>
            </a:r>
          </a:p>
        </p:txBody>
      </p:sp>
      <p:pic>
        <p:nvPicPr>
          <p:cNvPr id="10" name="Grafik 5" descr="Box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73873" y="5196157"/>
            <a:ext cx="1012114" cy="84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6" descr="Outputarrow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3972" y="5403888"/>
            <a:ext cx="695489" cy="134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Grafik 7" descr="Output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58051" y="5139857"/>
            <a:ext cx="991573" cy="95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Grafik 21" descr="PM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36419" y="5616576"/>
            <a:ext cx="1100122" cy="455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Grafik 22" descr="PMarrow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68555" y="5660627"/>
            <a:ext cx="704078" cy="176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hteck 15"/>
          <p:cNvSpPr/>
          <p:nvPr/>
        </p:nvSpPr>
        <p:spPr>
          <a:xfrm>
            <a:off x="1241294" y="4801620"/>
            <a:ext cx="1239404" cy="720079"/>
          </a:xfrm>
          <a:prstGeom prst="rect">
            <a:avLst/>
          </a:prstGeom>
        </p:spPr>
        <p:txBody>
          <a:bodyPr wrap="square">
            <a:normAutofit fontScale="92500"/>
          </a:bodyPr>
          <a:lstStyle/>
          <a:p>
            <a:r>
              <a:rPr lang="en-US" sz="1300" b="0" dirty="0">
                <a:solidFill>
                  <a:schemeClr val="accent5">
                    <a:lumMod val="25000"/>
                  </a:schemeClr>
                </a:solidFill>
              </a:rPr>
              <a:t>"</a:t>
            </a:r>
            <a:r>
              <a:rPr lang="en-US" sz="1300" b="0" dirty="0" smtClean="0">
                <a:solidFill>
                  <a:schemeClr val="accent5">
                    <a:lumMod val="25000"/>
                  </a:schemeClr>
                </a:solidFill>
              </a:rPr>
              <a:t>show </a:t>
            </a:r>
            <a:r>
              <a:rPr lang="en-US" sz="1300" b="0" dirty="0">
                <a:solidFill>
                  <a:schemeClr val="accent5">
                    <a:lumMod val="25000"/>
                  </a:schemeClr>
                </a:solidFill>
              </a:rPr>
              <a:t>me more of the same what </a:t>
            </a:r>
            <a:r>
              <a:rPr lang="en-US" sz="1300" b="0" dirty="0" smtClean="0">
                <a:solidFill>
                  <a:schemeClr val="accent5">
                    <a:lumMod val="25000"/>
                  </a:schemeClr>
                </a:solidFill>
              </a:rPr>
              <a:t>I've liked"</a:t>
            </a:r>
            <a:endParaRPr lang="en-US" sz="1300" b="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4952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 smtClean="0"/>
              <a:t>Content-based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algorithms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Vector</a:t>
            </a:r>
            <a:r>
              <a:rPr lang="cs-CZ" dirty="0" smtClean="0"/>
              <a:t> </a:t>
            </a:r>
            <a:r>
              <a:rPr lang="cs-CZ" dirty="0" err="1" smtClean="0"/>
              <a:t>Space</a:t>
            </a:r>
            <a:r>
              <a:rPr lang="cs-CZ" dirty="0" smtClean="0"/>
              <a:t> Model</a:t>
            </a:r>
          </a:p>
          <a:p>
            <a:pPr lvl="1"/>
            <a:r>
              <a:rPr lang="cs-CZ" dirty="0" err="1" smtClean="0"/>
              <a:t>Common</a:t>
            </a:r>
            <a:r>
              <a:rPr lang="cs-CZ" dirty="0" smtClean="0"/>
              <a:t> </a:t>
            </a:r>
            <a:r>
              <a:rPr lang="cs-CZ" dirty="0" err="1" smtClean="0"/>
              <a:t>space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objects</a:t>
            </a:r>
            <a:r>
              <a:rPr lang="cs-CZ" dirty="0" smtClean="0"/>
              <a:t> and </a:t>
            </a:r>
            <a:r>
              <a:rPr lang="cs-CZ" dirty="0" err="1" smtClean="0"/>
              <a:t>users</a:t>
            </a:r>
            <a:r>
              <a:rPr lang="cs-CZ" dirty="0" smtClean="0"/>
              <a:t> </a:t>
            </a:r>
            <a:r>
              <a:rPr lang="cs-CZ" dirty="0" err="1" smtClean="0"/>
              <a:t>through</a:t>
            </a:r>
            <a:r>
              <a:rPr lang="cs-CZ" dirty="0" smtClean="0"/>
              <a:t> </a:t>
            </a:r>
            <a:r>
              <a:rPr lang="cs-CZ" dirty="0" err="1" smtClean="0"/>
              <a:t>vector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features</a:t>
            </a:r>
            <a:endParaRPr lang="cs-CZ" dirty="0"/>
          </a:p>
          <a:p>
            <a:r>
              <a:rPr lang="cs-CZ" dirty="0" err="1" smtClean="0"/>
              <a:t>Machine</a:t>
            </a:r>
            <a:r>
              <a:rPr lang="cs-CZ" dirty="0" smtClean="0"/>
              <a:t> </a:t>
            </a:r>
            <a:r>
              <a:rPr lang="cs-CZ" dirty="0" err="1" smtClean="0"/>
              <a:t>learning</a:t>
            </a:r>
            <a:r>
              <a:rPr lang="cs-CZ" dirty="0" smtClean="0"/>
              <a:t> </a:t>
            </a:r>
            <a:r>
              <a:rPr lang="cs-CZ" dirty="0" err="1" smtClean="0"/>
              <a:t>methods</a:t>
            </a:r>
            <a:endParaRPr lang="cs-CZ" dirty="0" smtClean="0"/>
          </a:p>
          <a:p>
            <a:pPr lvl="1"/>
            <a:r>
              <a:rPr lang="cs-CZ" dirty="0" err="1" smtClean="0"/>
              <a:t>Decision</a:t>
            </a:r>
            <a:r>
              <a:rPr lang="cs-CZ" dirty="0" smtClean="0"/>
              <a:t> </a:t>
            </a:r>
            <a:r>
              <a:rPr lang="cs-CZ" dirty="0" err="1" smtClean="0"/>
              <a:t>trees</a:t>
            </a:r>
            <a:r>
              <a:rPr lang="cs-CZ" dirty="0" smtClean="0"/>
              <a:t> / </a:t>
            </a:r>
            <a:r>
              <a:rPr lang="cs-CZ" dirty="0" err="1" smtClean="0"/>
              <a:t>Random</a:t>
            </a:r>
            <a:r>
              <a:rPr lang="cs-CZ" dirty="0" smtClean="0"/>
              <a:t> </a:t>
            </a:r>
            <a:r>
              <a:rPr lang="cs-CZ" dirty="0" err="1" smtClean="0"/>
              <a:t>forest</a:t>
            </a:r>
            <a:endParaRPr lang="cs-CZ" dirty="0" smtClean="0"/>
          </a:p>
          <a:p>
            <a:pPr lvl="1"/>
            <a:r>
              <a:rPr lang="cs-CZ" dirty="0" smtClean="0"/>
              <a:t>SVM</a:t>
            </a:r>
          </a:p>
          <a:p>
            <a:pPr lvl="1"/>
            <a:r>
              <a:rPr lang="cs-CZ" dirty="0" smtClean="0"/>
              <a:t>Rule-</a:t>
            </a:r>
            <a:r>
              <a:rPr lang="cs-CZ" dirty="0" err="1" smtClean="0"/>
              <a:t>based</a:t>
            </a:r>
            <a:r>
              <a:rPr lang="cs-CZ" dirty="0" smtClean="0"/>
              <a:t> </a:t>
            </a:r>
            <a:r>
              <a:rPr lang="cs-CZ" dirty="0" err="1" smtClean="0"/>
              <a:t>learning</a:t>
            </a:r>
            <a:endParaRPr lang="cs-CZ" dirty="0" smtClean="0"/>
          </a:p>
          <a:p>
            <a:r>
              <a:rPr lang="cs-CZ" b="1" dirty="0" err="1" smtClean="0"/>
              <a:t>Linear</a:t>
            </a:r>
            <a:r>
              <a:rPr lang="cs-CZ" b="1" dirty="0" smtClean="0"/>
              <a:t> </a:t>
            </a:r>
            <a:r>
              <a:rPr lang="cs-CZ" b="1" dirty="0" err="1" smtClean="0"/>
              <a:t>Monotone</a:t>
            </a:r>
            <a:r>
              <a:rPr lang="cs-CZ" b="1" dirty="0" smtClean="0"/>
              <a:t> Preference Model </a:t>
            </a:r>
            <a:r>
              <a:rPr lang="cs-CZ" dirty="0" smtClean="0"/>
              <a:t>(</a:t>
            </a:r>
            <a:r>
              <a:rPr lang="cs-CZ" dirty="0" err="1" smtClean="0"/>
              <a:t>Decathlon</a:t>
            </a:r>
            <a:r>
              <a:rPr lang="cs-CZ" dirty="0" smtClean="0"/>
              <a:t>)</a:t>
            </a:r>
            <a:endParaRPr lang="cs-CZ" dirty="0" smtClean="0"/>
          </a:p>
          <a:p>
            <a:pPr marL="344487" lvl="1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36</a:t>
            </a:fld>
            <a:endParaRPr lang="en-GB" alt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3022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"content"?</a:t>
            </a:r>
            <a:endParaRPr 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03367"/>
            <a:ext cx="8229600" cy="4689929"/>
          </a:xfrm>
        </p:spPr>
        <p:txBody>
          <a:bodyPr>
            <a:normAutofit/>
          </a:bodyPr>
          <a:lstStyle/>
          <a:p>
            <a:r>
              <a:rPr lang="en-US" sz="1800" dirty="0" smtClean="0"/>
              <a:t>Most CB-recommendation techniques were applied to recommending text documents.</a:t>
            </a:r>
          </a:p>
          <a:p>
            <a:pPr lvl="1"/>
            <a:r>
              <a:rPr lang="en-US" sz="1600" dirty="0"/>
              <a:t>L</a:t>
            </a:r>
            <a:r>
              <a:rPr lang="en-US" sz="1600" dirty="0" smtClean="0"/>
              <a:t>ike web pages or newsgroup messages for example.</a:t>
            </a:r>
          </a:p>
          <a:p>
            <a:r>
              <a:rPr lang="en-US" sz="1800" dirty="0" smtClean="0"/>
              <a:t>Content of items can also be represented as text documents.</a:t>
            </a:r>
          </a:p>
          <a:p>
            <a:pPr lvl="1"/>
            <a:r>
              <a:rPr lang="en-US" sz="1600" dirty="0" smtClean="0"/>
              <a:t>With textual descriptions of their basic characteristics.</a:t>
            </a:r>
            <a:endParaRPr lang="en-US" sz="1600" dirty="0"/>
          </a:p>
          <a:p>
            <a:pPr lvl="1"/>
            <a:r>
              <a:rPr lang="en-US" sz="1600" dirty="0" smtClean="0"/>
              <a:t>Structured: Each </a:t>
            </a:r>
            <a:r>
              <a:rPr lang="en-US" sz="1600" dirty="0"/>
              <a:t>item is described by the same set of </a:t>
            </a:r>
            <a:r>
              <a:rPr lang="en-US" sz="1600" dirty="0" smtClean="0"/>
              <a:t>attributes</a:t>
            </a:r>
            <a:br>
              <a:rPr lang="en-US" sz="1600" dirty="0" smtClean="0"/>
            </a:br>
            <a:r>
              <a:rPr lang="en-US" sz="1600" dirty="0" smtClean="0"/>
              <a:t>Unstructured: free-text description.</a:t>
            </a:r>
          </a:p>
        </p:txBody>
      </p:sp>
      <p:pic>
        <p:nvPicPr>
          <p:cNvPr id="1027" name="Picture 3" descr="C:\Users\Zeynep\Pictures\Recommender_Slides\boo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48" y="364502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917723"/>
              </p:ext>
            </p:extLst>
          </p:nvPr>
        </p:nvGraphicFramePr>
        <p:xfrm>
          <a:off x="1053952" y="3645024"/>
          <a:ext cx="7632848" cy="1963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261"/>
                <a:gridCol w="1130261"/>
                <a:gridCol w="1130261"/>
                <a:gridCol w="1130261"/>
                <a:gridCol w="1130261"/>
                <a:gridCol w="1981543"/>
              </a:tblGrid>
              <a:tr h="276820">
                <a:tc>
                  <a:txBody>
                    <a:bodyPr/>
                    <a:lstStyle/>
                    <a:p>
                      <a:r>
                        <a:rPr lang="de-DE" sz="1100" dirty="0" smtClean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>
                          <a:solidFill>
                            <a:schemeClr val="bg1"/>
                          </a:solidFill>
                        </a:rPr>
                        <a:t>Genre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err="1" smtClean="0">
                          <a:solidFill>
                            <a:schemeClr val="bg1"/>
                          </a:solidFill>
                        </a:rPr>
                        <a:t>Author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>
                          <a:solidFill>
                            <a:schemeClr val="bg1"/>
                          </a:solidFill>
                        </a:rPr>
                        <a:t>Type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>
                          <a:solidFill>
                            <a:schemeClr val="bg1"/>
                          </a:solidFill>
                        </a:rPr>
                        <a:t>Price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err="1" smtClean="0">
                          <a:solidFill>
                            <a:schemeClr val="bg1"/>
                          </a:solidFill>
                        </a:rPr>
                        <a:t>Keywords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605183"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The </a:t>
                      </a:r>
                      <a:r>
                        <a:rPr lang="de-DE" sz="1100" dirty="0" err="1" smtClean="0"/>
                        <a:t>Night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of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the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Gun</a:t>
                      </a:r>
                      <a:endParaRPr lang="de-DE" sz="1100" dirty="0"/>
                    </a:p>
                  </a:txBody>
                  <a:tcPr marL="112640" marR="112640" marT="56320" marB="563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err="1" smtClean="0"/>
                        <a:t>Memoir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David Carr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Paperback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29.90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Press </a:t>
                      </a:r>
                      <a:r>
                        <a:rPr lang="de-DE" sz="1100" dirty="0" err="1" smtClean="0"/>
                        <a:t>and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smtClean="0"/>
                        <a:t>journalism</a:t>
                      </a:r>
                      <a:r>
                        <a:rPr lang="de-DE" sz="1100" dirty="0" smtClean="0"/>
                        <a:t>, </a:t>
                      </a:r>
                      <a:r>
                        <a:rPr lang="de-DE" sz="1100" dirty="0" err="1" smtClean="0"/>
                        <a:t>drug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addiction</a:t>
                      </a:r>
                      <a:r>
                        <a:rPr lang="de-DE" sz="1100" dirty="0" smtClean="0"/>
                        <a:t>, personal </a:t>
                      </a:r>
                      <a:r>
                        <a:rPr lang="de-DE" sz="1100" dirty="0" err="1" smtClean="0"/>
                        <a:t>memoirs</a:t>
                      </a:r>
                      <a:r>
                        <a:rPr lang="de-DE" sz="1100" dirty="0" smtClean="0"/>
                        <a:t>, New York</a:t>
                      </a:r>
                      <a:endParaRPr lang="de-DE" sz="1100" dirty="0"/>
                    </a:p>
                  </a:txBody>
                  <a:tcPr marL="112640" marR="112640" marT="56320" marB="563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605183"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The </a:t>
                      </a:r>
                      <a:r>
                        <a:rPr lang="de-DE" sz="1100" dirty="0" err="1" smtClean="0"/>
                        <a:t>Lace</a:t>
                      </a:r>
                      <a:r>
                        <a:rPr lang="de-DE" sz="1100" dirty="0" smtClean="0"/>
                        <a:t> Reader</a:t>
                      </a:r>
                      <a:endParaRPr lang="de-DE" sz="1100" dirty="0"/>
                    </a:p>
                  </a:txBody>
                  <a:tcPr marL="112640" marR="112640" marT="56320" marB="563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Fiction, </a:t>
                      </a:r>
                      <a:r>
                        <a:rPr lang="de-DE" sz="1100" dirty="0" err="1" smtClean="0"/>
                        <a:t>Mystery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err="1" smtClean="0"/>
                        <a:t>Brunonia</a:t>
                      </a:r>
                      <a:r>
                        <a:rPr lang="de-DE" sz="1100" dirty="0" smtClean="0"/>
                        <a:t> Barry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Hardcover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49.90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American </a:t>
                      </a:r>
                      <a:r>
                        <a:rPr lang="de-DE" sz="1100" dirty="0" err="1" smtClean="0"/>
                        <a:t>contemporary</a:t>
                      </a:r>
                      <a:r>
                        <a:rPr lang="de-DE" sz="1100" baseline="0" dirty="0" smtClean="0"/>
                        <a:t> </a:t>
                      </a:r>
                      <a:r>
                        <a:rPr lang="de-DE" sz="1100" baseline="0" dirty="0" err="1" smtClean="0"/>
                        <a:t>fiction</a:t>
                      </a:r>
                      <a:r>
                        <a:rPr lang="de-DE" sz="1100" baseline="0" dirty="0" smtClean="0"/>
                        <a:t>, </a:t>
                      </a:r>
                      <a:r>
                        <a:rPr lang="de-DE" sz="1100" baseline="0" dirty="0" err="1" smtClean="0"/>
                        <a:t>detective</a:t>
                      </a:r>
                      <a:r>
                        <a:rPr lang="de-DE" sz="1100" baseline="0" dirty="0" smtClean="0"/>
                        <a:t>, </a:t>
                      </a:r>
                      <a:r>
                        <a:rPr lang="de-DE" sz="1100" baseline="0" dirty="0" err="1" smtClean="0"/>
                        <a:t>historical</a:t>
                      </a:r>
                      <a:endParaRPr lang="de-DE" sz="1100" dirty="0"/>
                    </a:p>
                  </a:txBody>
                  <a:tcPr marL="112640" marR="112640" marT="56320" marB="563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62959">
                <a:tc>
                  <a:txBody>
                    <a:bodyPr/>
                    <a:lstStyle/>
                    <a:p>
                      <a:r>
                        <a:rPr lang="de-DE" sz="1100" dirty="0" err="1" smtClean="0"/>
                        <a:t>Into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the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Fire</a:t>
                      </a:r>
                      <a:endParaRPr lang="de-DE" sz="1100" dirty="0"/>
                    </a:p>
                  </a:txBody>
                  <a:tcPr marL="112640" marR="112640" marT="56320" marB="563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err="1" smtClean="0"/>
                        <a:t>Romance</a:t>
                      </a:r>
                      <a:r>
                        <a:rPr lang="de-DE" sz="1100" dirty="0" smtClean="0"/>
                        <a:t>, </a:t>
                      </a:r>
                      <a:r>
                        <a:rPr lang="de-DE" sz="1100" dirty="0" err="1" smtClean="0"/>
                        <a:t>Suspense</a:t>
                      </a:r>
                      <a:endParaRPr lang="de-DE" sz="1100" dirty="0"/>
                    </a:p>
                  </a:txBody>
                  <a:tcPr marL="112640" marR="112640" marT="56320" marB="563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Suzanne Brockmann</a:t>
                      </a:r>
                      <a:endParaRPr lang="de-DE" sz="1100" dirty="0"/>
                    </a:p>
                  </a:txBody>
                  <a:tcPr marL="112640" marR="112640" marT="56320" marB="563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Hardcover</a:t>
                      </a:r>
                      <a:endParaRPr lang="de-DE" sz="1100" dirty="0"/>
                    </a:p>
                  </a:txBody>
                  <a:tcPr marL="112640" marR="112640" marT="56320" marB="563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45.90</a:t>
                      </a:r>
                      <a:endParaRPr lang="de-DE" sz="1100" dirty="0"/>
                    </a:p>
                  </a:txBody>
                  <a:tcPr marL="112640" marR="112640" marT="56320" marB="563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American </a:t>
                      </a:r>
                      <a:r>
                        <a:rPr lang="de-DE" sz="1100" dirty="0" err="1" smtClean="0"/>
                        <a:t>fiction</a:t>
                      </a:r>
                      <a:r>
                        <a:rPr lang="de-DE" sz="1100" dirty="0" smtClean="0"/>
                        <a:t>,</a:t>
                      </a:r>
                      <a:r>
                        <a:rPr lang="de-DE" sz="1100" baseline="0" dirty="0" smtClean="0"/>
                        <a:t> </a:t>
                      </a:r>
                      <a:r>
                        <a:rPr lang="de-DE" sz="1100" baseline="0" dirty="0" err="1" smtClean="0"/>
                        <a:t>murder</a:t>
                      </a:r>
                      <a:r>
                        <a:rPr lang="de-DE" sz="1100" baseline="0" dirty="0" smtClean="0"/>
                        <a:t>, neo-</a:t>
                      </a:r>
                      <a:r>
                        <a:rPr lang="de-DE" sz="1100" baseline="0" dirty="0" err="1" smtClean="0"/>
                        <a:t>Nazism</a:t>
                      </a:r>
                      <a:endParaRPr lang="de-DE" sz="1100" dirty="0"/>
                    </a:p>
                  </a:txBody>
                  <a:tcPr marL="112640" marR="112640" marT="56320" marB="563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Abgerundetes Rechteck 7"/>
          <p:cNvSpPr/>
          <p:nvPr/>
        </p:nvSpPr>
        <p:spPr bwMode="auto">
          <a:xfrm>
            <a:off x="909936" y="3573016"/>
            <a:ext cx="8005188" cy="416903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989130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57783" y="1322766"/>
            <a:ext cx="82296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§"/>
              <a:defRPr sz="2000" b="1">
                <a:solidFill>
                  <a:srgbClr val="003366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rgbClr val="003366"/>
                </a:solidFill>
                <a:latin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rgbClr val="003366"/>
                </a:solidFill>
                <a:latin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9pPr>
          </a:lstStyle>
          <a:p>
            <a:r>
              <a:rPr lang="en-US" sz="1800" dirty="0" smtClean="0"/>
              <a:t>Item representation</a:t>
            </a:r>
          </a:p>
          <a:p>
            <a:endParaRPr lang="en-US" sz="1800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representation and item similarities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2445" y="4984781"/>
            <a:ext cx="5101642" cy="1656184"/>
          </a:xfrm>
        </p:spPr>
        <p:txBody>
          <a:bodyPr>
            <a:normAutofit fontScale="92500"/>
          </a:bodyPr>
          <a:lstStyle/>
          <a:p>
            <a:r>
              <a:rPr lang="en-US" sz="1600" dirty="0"/>
              <a:t>Simple approach</a:t>
            </a:r>
          </a:p>
          <a:p>
            <a:pPr lvl="1"/>
            <a:r>
              <a:rPr lang="en-US" sz="1600" dirty="0"/>
              <a:t>Compute the similarity of an unseen item </a:t>
            </a:r>
            <a:r>
              <a:rPr lang="en-US" sz="1600" dirty="0" smtClean="0"/>
              <a:t>with </a:t>
            </a:r>
            <a:r>
              <a:rPr lang="en-US" sz="1600" dirty="0"/>
              <a:t>the user profile based on the </a:t>
            </a:r>
            <a:r>
              <a:rPr lang="en-US" sz="1600" dirty="0" smtClean="0"/>
              <a:t>keyword </a:t>
            </a:r>
            <a:r>
              <a:rPr lang="en-US" sz="1600" dirty="0"/>
              <a:t>overlap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(</a:t>
            </a:r>
            <a:r>
              <a:rPr lang="en-US" sz="1600" dirty="0"/>
              <a:t>e.g. using the Dice </a:t>
            </a:r>
            <a:r>
              <a:rPr lang="en-US" sz="1600" dirty="0" smtClean="0"/>
              <a:t>coefficient</a:t>
            </a:r>
            <a:r>
              <a:rPr lang="cs-CZ" sz="1600" dirty="0" smtClean="0"/>
              <a:t>, Jaccard </a:t>
            </a:r>
            <a:r>
              <a:rPr lang="cs-CZ" sz="1600" dirty="0" err="1" smtClean="0"/>
              <a:t>coef</a:t>
            </a:r>
            <a:r>
              <a:rPr lang="cs-CZ" sz="1600" dirty="0" smtClean="0"/>
              <a:t>…</a:t>
            </a:r>
            <a:r>
              <a:rPr lang="en-US" sz="1600" dirty="0" smtClean="0"/>
              <a:t>)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/>
          </a:p>
          <a:p>
            <a:pPr lvl="1"/>
            <a:r>
              <a:rPr lang="en-US" sz="1600" dirty="0"/>
              <a:t>Or use and combine multiple metrics</a:t>
            </a:r>
          </a:p>
          <a:p>
            <a:endParaRPr lang="en-US" sz="1800" dirty="0" smtClean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/>
          </p:nvPr>
        </p:nvGraphicFramePr>
        <p:xfrm>
          <a:off x="1115616" y="1799820"/>
          <a:ext cx="6061715" cy="1620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610"/>
                <a:gridCol w="830582"/>
                <a:gridCol w="964638"/>
                <a:gridCol w="897610"/>
                <a:gridCol w="586024"/>
                <a:gridCol w="1885251"/>
              </a:tblGrid>
              <a:tr h="214617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bg1"/>
                          </a:solidFill>
                        </a:rPr>
                        <a:t>Genre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>
                          <a:solidFill>
                            <a:schemeClr val="bg1"/>
                          </a:solidFill>
                        </a:rPr>
                        <a:t>Author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bg1"/>
                          </a:solidFill>
                        </a:rPr>
                        <a:t>Type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bg1"/>
                          </a:solidFill>
                        </a:rPr>
                        <a:t>Price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>
                          <a:solidFill>
                            <a:schemeClr val="bg1"/>
                          </a:solidFill>
                        </a:rPr>
                        <a:t>Keywords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464943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The </a:t>
                      </a:r>
                      <a:r>
                        <a:rPr lang="de-DE" sz="1000" dirty="0" err="1" smtClean="0"/>
                        <a:t>Night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of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the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Gun</a:t>
                      </a:r>
                      <a:endParaRPr lang="de-DE" sz="1000" dirty="0"/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Memoir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David Carr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Paperback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29.90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Press </a:t>
                      </a:r>
                      <a:r>
                        <a:rPr lang="de-DE" sz="1000" dirty="0" err="1" smtClean="0"/>
                        <a:t>and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journalism</a:t>
                      </a:r>
                      <a:r>
                        <a:rPr lang="de-DE" sz="1000" dirty="0" smtClean="0"/>
                        <a:t>, </a:t>
                      </a:r>
                      <a:r>
                        <a:rPr lang="de-DE" sz="1000" dirty="0" err="1" smtClean="0"/>
                        <a:t>drug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addiction</a:t>
                      </a:r>
                      <a:r>
                        <a:rPr lang="de-DE" sz="1000" dirty="0" smtClean="0"/>
                        <a:t>, personal </a:t>
                      </a:r>
                      <a:r>
                        <a:rPr lang="de-DE" sz="1000" dirty="0" err="1" smtClean="0"/>
                        <a:t>memoirs</a:t>
                      </a:r>
                      <a:r>
                        <a:rPr lang="de-DE" sz="1000" dirty="0" smtClean="0"/>
                        <a:t>, New York</a:t>
                      </a:r>
                      <a:endParaRPr lang="de-DE" sz="1000" dirty="0"/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64943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The </a:t>
                      </a:r>
                      <a:r>
                        <a:rPr lang="de-DE" sz="1000" dirty="0" err="1" smtClean="0"/>
                        <a:t>Lace</a:t>
                      </a:r>
                      <a:r>
                        <a:rPr lang="de-DE" sz="1000" dirty="0" smtClean="0"/>
                        <a:t> Reader</a:t>
                      </a:r>
                      <a:endParaRPr lang="de-DE" sz="1000" dirty="0"/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Fiction, </a:t>
                      </a:r>
                      <a:r>
                        <a:rPr lang="de-DE" sz="1000" dirty="0" err="1" smtClean="0"/>
                        <a:t>Mystery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Brunonia</a:t>
                      </a:r>
                      <a:r>
                        <a:rPr lang="de-DE" sz="1000" dirty="0" smtClean="0"/>
                        <a:t> Barry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Hardcover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49.90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American </a:t>
                      </a:r>
                      <a:r>
                        <a:rPr lang="de-DE" sz="1000" dirty="0" err="1" smtClean="0"/>
                        <a:t>contemporary</a:t>
                      </a:r>
                      <a:r>
                        <a:rPr lang="de-DE" sz="1000" baseline="0" dirty="0" smtClean="0"/>
                        <a:t> </a:t>
                      </a:r>
                      <a:r>
                        <a:rPr lang="de-DE" sz="1000" baseline="0" dirty="0" err="1" smtClean="0"/>
                        <a:t>fiction</a:t>
                      </a:r>
                      <a:r>
                        <a:rPr lang="de-DE" sz="1000" baseline="0" dirty="0" smtClean="0"/>
                        <a:t>, </a:t>
                      </a:r>
                      <a:r>
                        <a:rPr lang="de-DE" sz="1000" baseline="0" dirty="0" err="1" smtClean="0"/>
                        <a:t>detective</a:t>
                      </a:r>
                      <a:r>
                        <a:rPr lang="de-DE" sz="1000" baseline="0" dirty="0" smtClean="0"/>
                        <a:t>, </a:t>
                      </a:r>
                      <a:r>
                        <a:rPr lang="de-DE" sz="1000" baseline="0" dirty="0" err="1" smtClean="0"/>
                        <a:t>historical</a:t>
                      </a:r>
                      <a:endParaRPr lang="de-DE" sz="1000" dirty="0"/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7664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Into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the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Fire</a:t>
                      </a:r>
                      <a:endParaRPr lang="de-DE" sz="1000" dirty="0"/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Romance</a:t>
                      </a:r>
                      <a:r>
                        <a:rPr lang="de-DE" sz="1000" dirty="0" smtClean="0"/>
                        <a:t>, </a:t>
                      </a:r>
                      <a:r>
                        <a:rPr lang="de-DE" sz="1000" dirty="0" err="1" smtClean="0"/>
                        <a:t>Suspense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Suzanne Brockmann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Hardcover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45.90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American </a:t>
                      </a:r>
                      <a:r>
                        <a:rPr lang="de-DE" sz="1000" dirty="0" err="1" smtClean="0"/>
                        <a:t>fiction</a:t>
                      </a:r>
                      <a:r>
                        <a:rPr lang="de-DE" sz="1000" dirty="0" smtClean="0"/>
                        <a:t>,</a:t>
                      </a:r>
                      <a:r>
                        <a:rPr lang="de-DE" sz="1000" baseline="0" dirty="0" smtClean="0"/>
                        <a:t> </a:t>
                      </a:r>
                      <a:r>
                        <a:rPr lang="de-DE" sz="1000" baseline="0" dirty="0" err="1" smtClean="0"/>
                        <a:t>murder</a:t>
                      </a:r>
                      <a:r>
                        <a:rPr lang="de-DE" sz="1000" baseline="0" dirty="0" smtClean="0"/>
                        <a:t>, neo-</a:t>
                      </a:r>
                      <a:r>
                        <a:rPr lang="de-DE" sz="1000" baseline="0" dirty="0" err="1" smtClean="0"/>
                        <a:t>Nazism</a:t>
                      </a:r>
                      <a:endParaRPr lang="de-DE" sz="1000" dirty="0"/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03523" y="3580631"/>
            <a:ext cx="82296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§"/>
              <a:defRPr sz="2000" b="1">
                <a:solidFill>
                  <a:srgbClr val="003366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rgbClr val="003366"/>
                </a:solidFill>
                <a:latin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rgbClr val="003366"/>
                </a:solidFill>
                <a:latin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9pPr>
          </a:lstStyle>
          <a:p>
            <a:r>
              <a:rPr lang="en-US" sz="1600" dirty="0" smtClean="0"/>
              <a:t>User profile</a:t>
            </a:r>
          </a:p>
          <a:p>
            <a:endParaRPr lang="en-US" sz="1800" dirty="0" smtClean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/>
          </p:nvPr>
        </p:nvGraphicFramePr>
        <p:xfrm>
          <a:off x="1115616" y="4012679"/>
          <a:ext cx="6061715" cy="788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610"/>
                <a:gridCol w="830582"/>
                <a:gridCol w="964638"/>
                <a:gridCol w="897610"/>
                <a:gridCol w="586024"/>
                <a:gridCol w="1885251"/>
              </a:tblGrid>
              <a:tr h="214617"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Genre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>
                          <a:solidFill>
                            <a:schemeClr val="bg1"/>
                          </a:solidFill>
                        </a:rPr>
                        <a:t>Author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Type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Price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>
                          <a:solidFill>
                            <a:schemeClr val="bg1"/>
                          </a:solidFill>
                        </a:rPr>
                        <a:t>Keywords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464943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…</a:t>
                      </a:r>
                      <a:endParaRPr lang="de-DE" sz="1000" dirty="0"/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Fiction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Brunonia</a:t>
                      </a:r>
                      <a:r>
                        <a:rPr lang="de-DE" sz="1000" dirty="0" smtClean="0"/>
                        <a:t>, Barry, Ken </a:t>
                      </a:r>
                      <a:r>
                        <a:rPr lang="de-DE" sz="1000" dirty="0" err="1" smtClean="0"/>
                        <a:t>Follett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Paperback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25.65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Detective</a:t>
                      </a:r>
                      <a:r>
                        <a:rPr lang="de-DE" sz="1000" dirty="0" smtClean="0"/>
                        <a:t>, </a:t>
                      </a:r>
                      <a:r>
                        <a:rPr lang="de-DE" sz="1000" dirty="0" err="1" smtClean="0"/>
                        <a:t>murder</a:t>
                      </a:r>
                      <a:r>
                        <a:rPr lang="de-DE" sz="1000" dirty="0" smtClean="0"/>
                        <a:t>, </a:t>
                      </a:r>
                      <a:br>
                        <a:rPr lang="de-DE" sz="1000" dirty="0" smtClean="0"/>
                      </a:br>
                      <a:r>
                        <a:rPr lang="de-DE" sz="1000" dirty="0" smtClean="0"/>
                        <a:t>New York</a:t>
                      </a:r>
                      <a:endParaRPr lang="de-DE" sz="1000" dirty="0"/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Abgerundetes Rechteck 9"/>
          <p:cNvSpPr/>
          <p:nvPr/>
        </p:nvSpPr>
        <p:spPr bwMode="auto">
          <a:xfrm>
            <a:off x="5292080" y="1538790"/>
            <a:ext cx="1791419" cy="3474385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3" name="Abgerundetes Rechteck 12"/>
          <p:cNvSpPr/>
          <p:nvPr/>
        </p:nvSpPr>
        <p:spPr bwMode="auto">
          <a:xfrm>
            <a:off x="971600" y="1700808"/>
            <a:ext cx="4248472" cy="3211970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/>
              <p:cNvSpPr txBox="1"/>
              <p:nvPr/>
            </p:nvSpPr>
            <p:spPr>
              <a:xfrm>
                <a:off x="5364087" y="5057149"/>
                <a:ext cx="3168353" cy="6256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1400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 × 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1400" i="1" smtClean="0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𝒌𝒆𝒚𝒘𝒐𝒓𝒅𝒔</m:t>
                              </m:r>
                              <m:d>
                                <m:dPr>
                                  <m:endChr m:val=""/>
                                  <m:ctrlPr>
                                    <a:rPr lang="en-US" sz="14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"/>
                                      <m:ctrlP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𝒃</m:t>
                                          </m:r>
                                        </m:e>
                                        <m:sub>
                                          <m: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𝒊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  <m: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∩</m:t>
                              </m:r>
                              <m: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𝒌𝒆𝒚𝒘𝒐𝒓𝒅𝒔</m:t>
                              </m:r>
                              <m:d>
                                <m:dPr>
                                  <m:ctrlPr>
                                    <a:rPr lang="en-US" sz="14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𝒃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𝒋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14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𝒌𝒆𝒚𝒘𝒐𝒓𝒅𝒔</m:t>
                              </m:r>
                              <m:d>
                                <m:dPr>
                                  <m:endChr m:val=""/>
                                  <m:ctrlPr>
                                    <a:rPr lang="en-US" sz="14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"/>
                                      <m:ctrlP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𝒃</m:t>
                                          </m:r>
                                        </m:e>
                                        <m:sub>
                                          <m: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𝒊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</m:d>
                          <m:r>
                            <a:rPr lang="en-US" sz="14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14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𝒌𝒆𝒚𝒘𝒐𝒓𝒅𝒔</m:t>
                              </m:r>
                              <m:d>
                                <m:dPr>
                                  <m:endChr m:val=""/>
                                  <m:ctrlPr>
                                    <a:rPr lang="en-US" sz="14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"/>
                                      <m:ctrlP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i="1" smtClean="0">
                                              <a:solidFill>
                                                <a:srgbClr val="00206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 smtClean="0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𝒃</m:t>
                                          </m:r>
                                        </m:e>
                                        <m:sub>
                                          <m:r>
                                            <a:rPr lang="en-US" sz="1400" b="1" i="1" smtClean="0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𝒋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</m:d>
                        </m:den>
                      </m:f>
                    </m:oMath>
                  </m:oMathPara>
                </a14:m>
                <a:endParaRPr lang="en-US" sz="1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" name="Textfeld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7" y="5057149"/>
                <a:ext cx="3168353" cy="62568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3"/>
              <p:cNvSpPr txBox="1">
                <a:spLocks noChangeArrowheads="1"/>
              </p:cNvSpPr>
              <p:nvPr/>
            </p:nvSpPr>
            <p:spPr bwMode="auto">
              <a:xfrm>
                <a:off x="7308304" y="3796655"/>
                <a:ext cx="1668835" cy="1116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lvl1pPr marL="342900" indent="-342900" algn="l" rtl="0" eaLnBrk="0" fontAlgn="base" hangingPunct="0">
                  <a:spcBef>
                    <a:spcPts val="12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000" b="1">
                    <a:solidFill>
                      <a:srgbClr val="003366"/>
                    </a:solidFill>
                    <a:latin typeface="Calibri" pitchFamily="34" charset="0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>
                    <a:solidFill>
                      <a:srgbClr val="003366"/>
                    </a:solidFill>
                    <a:latin typeface="Calibri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700">
                    <a:solidFill>
                      <a:srgbClr val="003366"/>
                    </a:solidFill>
                    <a:latin typeface="Calibri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700">
                    <a:solidFill>
                      <a:srgbClr val="003366"/>
                    </a:solidFill>
                    <a:latin typeface="Calibri" pitchFamily="34" charset="0"/>
                    <a:ea typeface="Times New Roman" pitchFamily="18" charset="0"/>
                    <a:cs typeface="Helvetica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700">
                    <a:solidFill>
                      <a:srgbClr val="003366"/>
                    </a:solidFill>
                    <a:latin typeface="Calibri" pitchFamily="34" charset="0"/>
                    <a:ea typeface="Times New Roman" pitchFamily="18" charset="0"/>
                    <a:cs typeface="Helvetica" pitchFamily="34" charset="0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700">
                    <a:solidFill>
                      <a:srgbClr val="003366"/>
                    </a:solidFill>
                    <a:latin typeface="+mn-lt"/>
                    <a:ea typeface="Times New Roman" pitchFamily="18" charset="0"/>
                    <a:cs typeface="Helvetica" pitchFamily="34" charset="0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700">
                    <a:solidFill>
                      <a:srgbClr val="003366"/>
                    </a:solidFill>
                    <a:latin typeface="+mn-lt"/>
                    <a:ea typeface="Times New Roman" pitchFamily="18" charset="0"/>
                    <a:cs typeface="Helvetica" pitchFamily="34" charset="0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700">
                    <a:solidFill>
                      <a:srgbClr val="003366"/>
                    </a:solidFill>
                    <a:latin typeface="+mn-lt"/>
                    <a:ea typeface="Times New Roman" pitchFamily="18" charset="0"/>
                    <a:cs typeface="Helvetica" pitchFamily="34" charset="0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700">
                    <a:solidFill>
                      <a:srgbClr val="003366"/>
                    </a:solidFill>
                    <a:latin typeface="+mn-lt"/>
                    <a:ea typeface="Times New Roman" pitchFamily="18" charset="0"/>
                    <a:cs typeface="Helvetica" pitchFamily="34" charset="0"/>
                  </a:defRPr>
                </a:lvl9pPr>
              </a:lstStyle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𝑘𝑒𝑦𝑤𝑜𝑟𝑑𝑠</m:t>
                    </m:r>
                    <m:d>
                      <m:dPr>
                        <m:ctrlPr>
                          <a:rPr lang="en-US" sz="1400" b="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b="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1400" b="0" i="1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sz="1400" b="0" i="1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</a:rPr>
                              <m:t>𝑗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400" b="0" dirty="0" smtClean="0"/>
                  <a:t> describes </a:t>
                </a:r>
                <a:r>
                  <a:rPr lang="en-US" sz="1400" b="0" dirty="0"/>
                  <a:t>Book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1400" b="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  <m:sub>
                        <m:r>
                          <a:rPr lang="en-US" sz="1400" b="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sz="1400" b="0" dirty="0"/>
                  <a:t> </a:t>
                </a:r>
                <a:r>
                  <a:rPr lang="en-US" sz="1400" b="0" dirty="0" smtClean="0"/>
                  <a:t>with a set of keywords</a:t>
                </a:r>
              </a:p>
            </p:txBody>
          </p:sp>
        </mc:Choice>
        <mc:Fallback xmlns="">
          <p:sp>
            <p:nvSpPr>
              <p:cNvPr id="15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08304" y="3796655"/>
                <a:ext cx="1668835" cy="1116123"/>
              </a:xfrm>
              <a:prstGeom prst="rect">
                <a:avLst/>
              </a:prstGeom>
              <a:blipFill rotWithShape="1">
                <a:blip r:embed="rId4"/>
                <a:stretch>
                  <a:fillRect l="-109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Pfeil nach rechts 13"/>
          <p:cNvSpPr/>
          <p:nvPr/>
        </p:nvSpPr>
        <p:spPr bwMode="auto">
          <a:xfrm>
            <a:off x="5032120" y="5161223"/>
            <a:ext cx="304800" cy="14401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6" name="Pfeil nach rechts 15"/>
          <p:cNvSpPr/>
          <p:nvPr/>
        </p:nvSpPr>
        <p:spPr bwMode="auto">
          <a:xfrm rot="16200000">
            <a:off x="7659960" y="4832741"/>
            <a:ext cx="304800" cy="14401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38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7931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el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sz="3600" dirty="0" smtClean="0"/>
                  <a:t>Term-Frequency - Inverse Document Frequency (</a:t>
                </a:r>
                <a14:m>
                  <m:oMath xmlns:m="http://schemas.openxmlformats.org/officeDocument/2006/math">
                    <m:r>
                      <a:rPr lang="en-US" sz="3600" i="1" dirty="0" smtClean="0">
                        <a:latin typeface="Cambria Math"/>
                      </a:rPr>
                      <m:t>𝑇𝐹</m:t>
                    </m:r>
                    <m:r>
                      <a:rPr lang="en-US" sz="3600" i="1" dirty="0" smtClean="0">
                        <a:latin typeface="Cambria Math"/>
                      </a:rPr>
                      <m:t>−</m:t>
                    </m:r>
                    <m:r>
                      <a:rPr lang="en-US" sz="3600" i="1" dirty="0" smtClean="0">
                        <a:latin typeface="Cambria Math"/>
                      </a:rPr>
                      <m:t>𝐼𝐷𝐹</m:t>
                    </m:r>
                  </m:oMath>
                </a14:m>
                <a:r>
                  <a:rPr lang="en-US" sz="3600" dirty="0" smtClean="0"/>
                  <a:t>)</a:t>
                </a:r>
                <a:endParaRPr lang="en-US" sz="3600" dirty="0"/>
              </a:p>
            </p:txBody>
          </p:sp>
        </mc:Choice>
        <mc:Fallback xmlns="">
          <p:sp>
            <p:nvSpPr>
              <p:cNvPr id="2" name="Titel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2423" b="-1784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4525963"/>
          </a:xfrm>
        </p:spPr>
        <p:txBody>
          <a:bodyPr/>
          <a:lstStyle/>
          <a:p>
            <a:r>
              <a:rPr lang="en-US" sz="1800" dirty="0" smtClean="0"/>
              <a:t>Simple keyword representation has its problems </a:t>
            </a:r>
          </a:p>
          <a:p>
            <a:pPr lvl="1"/>
            <a:r>
              <a:rPr lang="en-US" sz="1600" dirty="0" smtClean="0"/>
              <a:t>in particular when automatically extracted as</a:t>
            </a:r>
          </a:p>
          <a:p>
            <a:pPr lvl="2"/>
            <a:r>
              <a:rPr lang="en-US" sz="1400" dirty="0" smtClean="0"/>
              <a:t>not every word has similar importance</a:t>
            </a:r>
          </a:p>
          <a:p>
            <a:pPr lvl="2"/>
            <a:r>
              <a:rPr lang="en-US" sz="1400" dirty="0" smtClean="0"/>
              <a:t>longer documents have a higher chance to have an overlap with the user profile</a:t>
            </a:r>
          </a:p>
          <a:p>
            <a:r>
              <a:rPr lang="en-US" sz="1800" dirty="0" smtClean="0"/>
              <a:t>Standard measure: TF-IDF</a:t>
            </a:r>
          </a:p>
          <a:p>
            <a:pPr lvl="1"/>
            <a:r>
              <a:rPr lang="en-US" sz="1600" dirty="0" smtClean="0"/>
              <a:t>Encodes text documents in multi-dimensional Euclidian space </a:t>
            </a:r>
          </a:p>
          <a:p>
            <a:pPr lvl="2"/>
            <a:r>
              <a:rPr lang="en-US" sz="1400" dirty="0" smtClean="0"/>
              <a:t>weighted term vector</a:t>
            </a:r>
          </a:p>
          <a:p>
            <a:pPr lvl="1"/>
            <a:r>
              <a:rPr lang="en-US" sz="1600" dirty="0" smtClean="0"/>
              <a:t>TF: Measures, how often a term appears (density in a document)</a:t>
            </a:r>
          </a:p>
          <a:p>
            <a:pPr lvl="2"/>
            <a:r>
              <a:rPr lang="en-US" sz="1400" dirty="0" smtClean="0"/>
              <a:t>assuming that important terms appear more often</a:t>
            </a:r>
          </a:p>
          <a:p>
            <a:pPr lvl="2"/>
            <a:r>
              <a:rPr lang="en-US" sz="1400" dirty="0" smtClean="0"/>
              <a:t>normalization has to be done in order to take document length into account</a:t>
            </a:r>
          </a:p>
          <a:p>
            <a:pPr lvl="1"/>
            <a:r>
              <a:rPr lang="en-US" sz="1600" dirty="0" smtClean="0"/>
              <a:t>IDF: Aims to reduce the weight of terms that appear in all documents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098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altLang="en-US" smtClean="0">
                <a:latin typeface="Arial" charset="0"/>
              </a:rPr>
              <a:t>Ladislav Peška, Recommender Systems and Preference Learning</a:t>
            </a:r>
            <a:endParaRPr lang="en-GB" altLang="en-US" dirty="0">
              <a:latin typeface="Arial" charset="0"/>
            </a:endParaRPr>
          </a:p>
        </p:txBody>
      </p:sp>
      <p:sp>
        <p:nvSpPr>
          <p:cNvPr id="4099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7A44E90-E647-41EB-B844-97A9B9C67EA7}" type="slidenum">
              <a:rPr lang="en-GB" altLang="en-US" smtClean="0">
                <a:latin typeface="Arial" charset="0"/>
              </a:rPr>
              <a:pPr/>
              <a:t>4</a:t>
            </a:fld>
            <a:endParaRPr lang="en-GB" altLang="en-US">
              <a:latin typeface="Arial" charset="0"/>
            </a:endParaRPr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cs-CZ" sz="3200" b="1" dirty="0" smtClean="0">
                <a:solidFill>
                  <a:schemeClr val="tx2"/>
                </a:solidFill>
              </a:rPr>
              <a:t>Recommender Systems </a:t>
            </a:r>
            <a:br>
              <a:rPr lang="cs-CZ" sz="3200" b="1" dirty="0" smtClean="0">
                <a:solidFill>
                  <a:schemeClr val="tx2"/>
                </a:solidFill>
              </a:rPr>
            </a:br>
            <a:r>
              <a:rPr lang="cs-CZ" sz="3200" b="1" dirty="0" smtClean="0">
                <a:solidFill>
                  <a:schemeClr val="tx2"/>
                </a:solidFill>
              </a:rPr>
              <a:t>are everywhere </a:t>
            </a:r>
            <a:r>
              <a:rPr lang="cs-CZ" sz="32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 dirty="0"/>
          </a:p>
        </p:txBody>
      </p:sp>
      <p:pic>
        <p:nvPicPr>
          <p:cNvPr id="9" name="Tartalom helye 8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6030" t="15905" r="48547" b="9014"/>
          <a:stretch/>
        </p:blipFill>
        <p:spPr>
          <a:xfrm>
            <a:off x="5404187" y="1927242"/>
            <a:ext cx="3704318" cy="441649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 rotWithShape="1">
          <a:blip r:embed="rId4"/>
          <a:srcRect l="9217" t="16099" r="62433" b="57480"/>
          <a:stretch/>
        </p:blipFill>
        <p:spPr>
          <a:xfrm>
            <a:off x="219610" y="1914917"/>
            <a:ext cx="5184576" cy="2717849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 rotWithShape="1">
          <a:blip r:embed="rId5"/>
          <a:srcRect l="22831" t="23400" r="40550" b="37438"/>
          <a:stretch/>
        </p:blipFill>
        <p:spPr>
          <a:xfrm>
            <a:off x="219610" y="4135487"/>
            <a:ext cx="4451534" cy="2677889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 rotWithShape="1">
          <a:blip r:embed="rId6"/>
          <a:srcRect l="17970" t="41197" r="37852" b="40539"/>
          <a:stretch/>
        </p:blipFill>
        <p:spPr>
          <a:xfrm>
            <a:off x="3180098" y="5301505"/>
            <a:ext cx="5963902" cy="1386954"/>
          </a:xfrm>
          <a:prstGeom prst="rect">
            <a:avLst/>
          </a:prstGeom>
        </p:spPr>
      </p:pic>
      <p:sp>
        <p:nvSpPr>
          <p:cNvPr id="11" name="Szövegdoboz 10"/>
          <p:cNvSpPr txBox="1"/>
          <p:nvPr/>
        </p:nvSpPr>
        <p:spPr>
          <a:xfrm>
            <a:off x="107504" y="1582515"/>
            <a:ext cx="8097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smtClean="0"/>
              <a:t>- </a:t>
            </a:r>
            <a:r>
              <a:rPr lang="hu-HU" dirty="0" err="1" smtClean="0"/>
              <a:t>Movies</a:t>
            </a:r>
            <a:r>
              <a:rPr lang="hu-HU" dirty="0" smtClean="0"/>
              <a:t>, </a:t>
            </a:r>
            <a:r>
              <a:rPr lang="hu-HU" dirty="0" err="1" smtClean="0"/>
              <a:t>news</a:t>
            </a:r>
            <a:r>
              <a:rPr lang="hu-HU" dirty="0" smtClean="0"/>
              <a:t>, </a:t>
            </a:r>
            <a:r>
              <a:rPr lang="hu-HU" dirty="0" err="1" smtClean="0"/>
              <a:t>books</a:t>
            </a:r>
            <a:r>
              <a:rPr lang="hu-HU" dirty="0" smtClean="0"/>
              <a:t>, </a:t>
            </a:r>
            <a:r>
              <a:rPr lang="hu-HU" dirty="0" err="1" smtClean="0"/>
              <a:t>e-commerce</a:t>
            </a:r>
            <a:r>
              <a:rPr lang="hu-HU" dirty="0" smtClean="0"/>
              <a:t>, web/</a:t>
            </a:r>
            <a:r>
              <a:rPr lang="hu-HU" dirty="0" err="1" smtClean="0"/>
              <a:t>site-wide</a:t>
            </a:r>
            <a:r>
              <a:rPr lang="hu-HU" dirty="0" smtClean="0"/>
              <a:t> </a:t>
            </a:r>
            <a:r>
              <a:rPr lang="hu-HU" dirty="0" err="1" smtClean="0"/>
              <a:t>search</a:t>
            </a:r>
            <a:r>
              <a:rPr lang="hu-HU" dirty="0" smtClean="0"/>
              <a:t>, </a:t>
            </a:r>
            <a:r>
              <a:rPr lang="hu-HU" dirty="0" err="1" smtClean="0"/>
              <a:t>social</a:t>
            </a:r>
            <a:r>
              <a:rPr lang="hu-HU" dirty="0" smtClean="0"/>
              <a:t> </a:t>
            </a:r>
            <a:r>
              <a:rPr lang="hu-HU" dirty="0" err="1" smtClean="0"/>
              <a:t>networks</a:t>
            </a:r>
            <a:r>
              <a:rPr lang="hu-HU" dirty="0" smtClean="0"/>
              <a:t>…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8479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TF-IDF II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543956" cy="4525963"/>
              </a:xfrm>
            </p:spPr>
            <p:txBody>
              <a:bodyPr/>
              <a:lstStyle/>
              <a:p>
                <a:r>
                  <a:rPr lang="en-US" sz="1800" dirty="0" smtClean="0"/>
                  <a:t>Given a keyword </a:t>
                </a:r>
                <a14:m>
                  <m:oMath xmlns:m="http://schemas.openxmlformats.org/officeDocument/2006/math">
                    <m:r>
                      <a:rPr lang="en-US" sz="1800" b="0" i="1" dirty="0">
                        <a:latin typeface="Cambria Math"/>
                      </a:rPr>
                      <m:t>𝑖</m:t>
                    </m:r>
                  </m:oMath>
                </a14:m>
                <a:r>
                  <a:rPr lang="en-US" sz="1800" dirty="0"/>
                  <a:t> and a document </a:t>
                </a:r>
                <a14:m>
                  <m:oMath xmlns:m="http://schemas.openxmlformats.org/officeDocument/2006/math">
                    <m:r>
                      <a:rPr lang="en-US" sz="1800" b="0" i="1" dirty="0">
                        <a:latin typeface="Cambria Math"/>
                      </a:rPr>
                      <m:t>𝑗</m:t>
                    </m:r>
                  </m:oMath>
                </a14:m>
                <a:endParaRPr lang="en-US" sz="1800" dirty="0" smtClean="0"/>
              </a:p>
              <a:p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</a:rPr>
                      <m:t>𝑇𝐹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𝑖</m:t>
                        </m:r>
                        <m:r>
                          <a:rPr lang="en-US" sz="1800" i="1">
                            <a:latin typeface="Cambria Math"/>
                          </a:rPr>
                          <m:t>,</m:t>
                        </m:r>
                        <m:r>
                          <a:rPr lang="en-US" sz="1800" i="1">
                            <a:latin typeface="Cambria Math"/>
                          </a:rPr>
                          <m:t>𝑗</m:t>
                        </m:r>
                      </m:e>
                    </m:d>
                    <m:r>
                      <a:rPr lang="en-US" sz="1800" b="0" i="0" smtClean="0">
                        <a:latin typeface="Cambria Math"/>
                      </a:rPr>
                      <m:t> </m:t>
                    </m:r>
                  </m:oMath>
                </a14:m>
                <a:endParaRPr lang="en-US" sz="1800" dirty="0" smtClean="0"/>
              </a:p>
              <a:p>
                <a:pPr lvl="1"/>
                <a:r>
                  <a:rPr lang="en-US" sz="1600" dirty="0" smtClean="0"/>
                  <a:t>term frequency of keyword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sz="1600" dirty="0" smtClean="0"/>
                  <a:t> in document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𝑗</m:t>
                    </m:r>
                  </m:oMath>
                </a14:m>
                <a:endParaRPr lang="en-US" sz="1600" dirty="0" smtClean="0"/>
              </a:p>
              <a:p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𝐼𝐷𝐹</m:t>
                    </m:r>
                    <m:r>
                      <a:rPr lang="en-US" sz="1800" i="1" dirty="0" smtClean="0">
                        <a:latin typeface="Cambria Math"/>
                      </a:rPr>
                      <m:t>(</m:t>
                    </m:r>
                    <m:r>
                      <a:rPr lang="en-US" sz="1800" i="1" dirty="0" smtClean="0">
                        <a:latin typeface="Cambria Math"/>
                      </a:rPr>
                      <m:t>𝑖</m:t>
                    </m:r>
                    <m:r>
                      <a:rPr lang="en-US" sz="1800" i="1" dirty="0" smtClean="0">
                        <a:latin typeface="Cambria Math"/>
                      </a:rPr>
                      <m:t>) </m:t>
                    </m:r>
                  </m:oMath>
                </a14:m>
                <a:endParaRPr lang="en-US" sz="1800" dirty="0" smtClean="0"/>
              </a:p>
              <a:p>
                <a:pPr lvl="1"/>
                <a:r>
                  <a:rPr lang="en-US" sz="1600" dirty="0" smtClean="0"/>
                  <a:t>inverse document frequency calculated as  </a:t>
                </a:r>
                <a14:m>
                  <m:oMath xmlns:m="http://schemas.openxmlformats.org/officeDocument/2006/math">
                    <m:r>
                      <a:rPr lang="en-US" sz="1600" b="1" i="1" dirty="0" smtClean="0">
                        <a:latin typeface="Cambria Math"/>
                      </a:rPr>
                      <m:t>𝑰𝑫𝑭</m:t>
                    </m:r>
                    <m:d>
                      <m:dPr>
                        <m:ctrlPr>
                          <a:rPr lang="en-US" sz="1600" b="1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1" i="1" dirty="0" smtClean="0">
                            <a:latin typeface="Cambria Math"/>
                          </a:rPr>
                          <m:t>𝒊</m:t>
                        </m:r>
                      </m:e>
                    </m:d>
                    <m:r>
                      <a:rPr lang="en-US" sz="1600" b="1" i="1" dirty="0" smtClean="0">
                        <a:latin typeface="Cambria Math"/>
                      </a:rPr>
                      <m:t>=</m:t>
                    </m:r>
                    <m:r>
                      <a:rPr lang="en-US" sz="1600" b="1" i="1" dirty="0" smtClean="0">
                        <a:latin typeface="Cambria Math"/>
                      </a:rPr>
                      <m:t>𝒍𝒐𝒈</m:t>
                    </m:r>
                    <m:f>
                      <m:fPr>
                        <m:ctrlPr>
                          <a:rPr lang="en-US" sz="16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1" i="1" dirty="0" smtClean="0">
                            <a:latin typeface="Cambria Math"/>
                          </a:rPr>
                          <m:t>𝑵</m:t>
                        </m:r>
                      </m:num>
                      <m:den>
                        <m:r>
                          <a:rPr lang="en-US" sz="1600" b="1" i="1" dirty="0" smtClean="0">
                            <a:latin typeface="Cambria Math"/>
                          </a:rPr>
                          <m:t>𝒏</m:t>
                        </m:r>
                        <m:r>
                          <a:rPr lang="en-US" sz="1600" b="1" i="1" dirty="0" smtClean="0">
                            <a:latin typeface="Cambria Math"/>
                          </a:rPr>
                          <m:t>(</m:t>
                        </m:r>
                        <m:r>
                          <a:rPr lang="en-US" sz="1600" b="1" i="1" dirty="0" smtClean="0">
                            <a:latin typeface="Cambria Math"/>
                          </a:rPr>
                          <m:t>𝒊</m:t>
                        </m:r>
                        <m:r>
                          <a:rPr lang="en-US" sz="1600" b="1" i="1" dirty="0" smtClean="0"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en-US" sz="1600" b="1" i="1" dirty="0" smtClean="0">
                        <a:latin typeface="Cambria Math"/>
                      </a:rPr>
                      <m:t> </m:t>
                    </m:r>
                  </m:oMath>
                </a14:m>
                <a:endParaRPr lang="en-US" sz="1600" b="1" dirty="0" smtClean="0"/>
              </a:p>
              <a:p>
                <a:pPr lvl="2"/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𝑁</m:t>
                    </m:r>
                  </m:oMath>
                </a14:m>
                <a:r>
                  <a:rPr lang="en-US" sz="1600" dirty="0" smtClean="0"/>
                  <a:t> : </a:t>
                </a:r>
                <a:r>
                  <a:rPr lang="en-US" sz="1400" dirty="0" smtClean="0"/>
                  <a:t>number of all recommendable documents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𝑛</m:t>
                    </m:r>
                    <m:r>
                      <a:rPr lang="en-US" sz="1600" i="1" dirty="0" smtClean="0">
                        <a:latin typeface="Cambria Math"/>
                      </a:rPr>
                      <m:t>(</m:t>
                    </m:r>
                    <m:r>
                      <a:rPr lang="en-US" sz="1600" i="1" dirty="0" smtClean="0">
                        <a:latin typeface="Cambria Math"/>
                      </a:rPr>
                      <m:t>𝑖</m:t>
                    </m:r>
                    <m:r>
                      <a:rPr lang="en-US" sz="1600" i="1" dirty="0" smtClean="0">
                        <a:latin typeface="Cambria Math"/>
                      </a:rPr>
                      <m:t>) </m:t>
                    </m:r>
                  </m:oMath>
                </a14:m>
                <a:r>
                  <a:rPr lang="en-US" sz="1400" dirty="0" smtClean="0"/>
                  <a:t>: number of documents from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/>
                      </a:rPr>
                      <m:t>𝑁</m:t>
                    </m:r>
                  </m:oMath>
                </a14:m>
                <a:r>
                  <a:rPr lang="en-US" sz="1400" dirty="0" smtClean="0"/>
                  <a:t> in which keyword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sz="1400" dirty="0" smtClean="0"/>
                  <a:t> appears</a:t>
                </a:r>
              </a:p>
              <a:p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𝑇𝐹</m:t>
                    </m:r>
                    <m:r>
                      <a:rPr lang="en-US" sz="1800" i="1" dirty="0" smtClean="0">
                        <a:latin typeface="Cambria Math"/>
                      </a:rPr>
                      <m:t>−</m:t>
                    </m:r>
                    <m:r>
                      <a:rPr lang="en-US" sz="1800" i="1" dirty="0" smtClean="0">
                        <a:latin typeface="Cambria Math"/>
                      </a:rPr>
                      <m:t>𝐼𝐷𝐹</m:t>
                    </m:r>
                  </m:oMath>
                </a14:m>
                <a:r>
                  <a:rPr lang="en-US" sz="1800" dirty="0" smtClean="0"/>
                  <a:t> </a:t>
                </a:r>
              </a:p>
              <a:p>
                <a:pPr lvl="1"/>
                <a:r>
                  <a:rPr lang="en-US" sz="1600" dirty="0" smtClean="0"/>
                  <a:t>is calculated as:  </a:t>
                </a:r>
                <a14:m>
                  <m:oMath xmlns:m="http://schemas.openxmlformats.org/officeDocument/2006/math">
                    <m:r>
                      <a:rPr lang="en-US" sz="1600" b="1" i="1">
                        <a:latin typeface="Cambria Math"/>
                      </a:rPr>
                      <m:t>𝑻𝑭</m:t>
                    </m:r>
                  </m:oMath>
                </a14:m>
                <a:r>
                  <a:rPr lang="en-US" sz="1600" b="1" dirty="0"/>
                  <a:t>-</a:t>
                </a:r>
                <a14:m>
                  <m:oMath xmlns:m="http://schemas.openxmlformats.org/officeDocument/2006/math">
                    <m:r>
                      <a:rPr lang="en-US" sz="1600" b="1" i="1">
                        <a:latin typeface="Cambria Math"/>
                      </a:rPr>
                      <m:t>𝑰𝑫𝑭</m:t>
                    </m:r>
                    <m:d>
                      <m:d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1" i="1">
                            <a:latin typeface="Cambria Math"/>
                          </a:rPr>
                          <m:t>𝒊</m:t>
                        </m:r>
                        <m:r>
                          <a:rPr lang="en-US" sz="1600" b="1" i="1">
                            <a:latin typeface="Cambria Math"/>
                          </a:rPr>
                          <m:t>,</m:t>
                        </m:r>
                        <m:r>
                          <a:rPr lang="en-US" sz="1600" b="1" i="1">
                            <a:latin typeface="Cambria Math"/>
                          </a:rPr>
                          <m:t>𝒋</m:t>
                        </m:r>
                      </m:e>
                    </m:d>
                    <m:r>
                      <a:rPr lang="en-US" sz="1600" b="1" i="1">
                        <a:latin typeface="Cambria Math"/>
                      </a:rPr>
                      <m:t>=</m:t>
                    </m:r>
                    <m:r>
                      <a:rPr lang="en-US" sz="1600" b="1" i="1">
                        <a:latin typeface="Cambria Math"/>
                      </a:rPr>
                      <m:t>𝑻𝑭</m:t>
                    </m:r>
                    <m:d>
                      <m:d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1" i="1">
                            <a:latin typeface="Cambria Math"/>
                          </a:rPr>
                          <m:t>𝒊</m:t>
                        </m:r>
                        <m:r>
                          <a:rPr lang="en-US" sz="1600" b="1" i="1">
                            <a:latin typeface="Cambria Math"/>
                          </a:rPr>
                          <m:t>,</m:t>
                        </m:r>
                        <m:r>
                          <a:rPr lang="en-US" sz="1600" b="1" i="1">
                            <a:latin typeface="Cambria Math"/>
                          </a:rPr>
                          <m:t>𝒋</m:t>
                        </m:r>
                      </m:e>
                    </m:d>
                    <m:r>
                      <a:rPr lang="en-US" sz="1600" b="1" i="1">
                        <a:latin typeface="Cambria Math"/>
                      </a:rPr>
                      <m:t>∗</m:t>
                    </m:r>
                    <m:r>
                      <a:rPr lang="en-US" sz="1600" b="1" i="1">
                        <a:latin typeface="Cambria Math"/>
                      </a:rPr>
                      <m:t>𝑰𝑫𝑭</m:t>
                    </m:r>
                    <m:d>
                      <m:d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1" i="1">
                            <a:latin typeface="Cambria Math"/>
                          </a:rPr>
                          <m:t>𝒊</m:t>
                        </m:r>
                      </m:e>
                    </m:d>
                  </m:oMath>
                </a14:m>
                <a:endParaRPr lang="en-US" b="1" dirty="0" smtClean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543956" cy="4525963"/>
              </a:xfrm>
              <a:blipFill rotWithShape="1">
                <a:blip r:embed="rId3"/>
                <a:stretch>
                  <a:fillRect l="-428" t="-67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40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000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TF-IDF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9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67544" y="1340768"/>
                <a:ext cx="8229600" cy="648071"/>
              </a:xfrm>
            </p:spPr>
            <p:txBody>
              <a:bodyPr>
                <a:noAutofit/>
              </a:bodyPr>
              <a:lstStyle/>
              <a:p>
                <a:r>
                  <a:rPr lang="en-US" sz="1800" dirty="0" smtClean="0"/>
                  <a:t>Term frequency:</a:t>
                </a:r>
              </a:p>
              <a:p>
                <a:pPr lvl="1"/>
                <a:r>
                  <a:rPr lang="en-US" sz="1600" dirty="0"/>
                  <a:t>Each document is </a:t>
                </a:r>
                <a:r>
                  <a:rPr lang="en-US" sz="1600" dirty="0" smtClean="0"/>
                  <a:t>a  </a:t>
                </a:r>
                <a:r>
                  <a:rPr lang="en-US" sz="1600" dirty="0"/>
                  <a:t>count vector </a:t>
                </a:r>
                <a:r>
                  <a:rPr lang="en-US" sz="16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dirty="0">
                            <a:latin typeface="Cambria Math"/>
                          </a:rPr>
                          <m:t>ℕ</m:t>
                        </m:r>
                      </m:e>
                      <m:sup>
                        <m:d>
                          <m:dPr>
                            <m:begChr m:val="|"/>
                            <m:endChr m:val="|"/>
                            <m:ctrlPr>
                              <a:rPr lang="en-US" sz="160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</m:d>
                      </m:sup>
                    </m:sSup>
                  </m:oMath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40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67544" y="1340768"/>
                <a:ext cx="8229600" cy="648071"/>
              </a:xfrm>
              <a:blipFill rotWithShape="1">
                <a:blip r:embed="rId3"/>
                <a:stretch>
                  <a:fillRect l="-519" t="-4717" b="-169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611560" y="5867434"/>
            <a:ext cx="35141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dirty="0" smtClean="0"/>
              <a:t>Example taken from http://informationretrieval.org</a:t>
            </a:r>
            <a:endParaRPr lang="en-US" sz="1000" b="0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/>
          </p:nvPr>
        </p:nvGraphicFramePr>
        <p:xfrm>
          <a:off x="611560" y="2132856"/>
          <a:ext cx="6336703" cy="30778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5768"/>
                <a:gridCol w="995768"/>
                <a:gridCol w="905243"/>
                <a:gridCol w="905243"/>
                <a:gridCol w="814719"/>
                <a:gridCol w="814719"/>
                <a:gridCol w="905243"/>
              </a:tblGrid>
              <a:tr h="569355">
                <a:tc>
                  <a:txBody>
                    <a:bodyPr/>
                    <a:lstStyle/>
                    <a:p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Antony </a:t>
                      </a:r>
                      <a:r>
                        <a:rPr lang="de-DE" sz="1000" dirty="0" err="1" smtClean="0">
                          <a:solidFill>
                            <a:schemeClr val="bg1"/>
                          </a:solidFill>
                        </a:rPr>
                        <a:t>and</a:t>
                      </a:r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 Cleopatra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Julius Caesar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The Tempest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Hamlet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Othello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Macbeth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335890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Antony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157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73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Brutus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4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157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Caesar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232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227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Calpurnia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Cleopatra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57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mercy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1.51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3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worser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1.37</a:t>
                      </a:r>
                      <a:endParaRPr lang="de-DE" sz="1000" dirty="0"/>
                    </a:p>
                  </a:txBody>
                  <a:tcPr marL="109544" marR="109544" marT="54771" marB="5477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Abgerundetes Rechteck 1"/>
          <p:cNvSpPr/>
          <p:nvPr/>
        </p:nvSpPr>
        <p:spPr bwMode="auto">
          <a:xfrm>
            <a:off x="2631629" y="2060847"/>
            <a:ext cx="860251" cy="3212325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cxnSp>
        <p:nvCxnSpPr>
          <p:cNvPr id="8" name="Gerade Verbindung mit Pfeil 7"/>
          <p:cNvCxnSpPr/>
          <p:nvPr/>
        </p:nvCxnSpPr>
        <p:spPr bwMode="auto">
          <a:xfrm flipH="1">
            <a:off x="2947975" y="1988840"/>
            <a:ext cx="108012" cy="720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Gerade Verbindung mit Pfeil 11"/>
          <p:cNvCxnSpPr/>
          <p:nvPr/>
        </p:nvCxnSpPr>
        <p:spPr bwMode="auto">
          <a:xfrm>
            <a:off x="3275856" y="5273172"/>
            <a:ext cx="720080" cy="24406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/>
              <p:cNvSpPr txBox="1"/>
              <p:nvPr/>
            </p:nvSpPr>
            <p:spPr>
              <a:xfrm>
                <a:off x="3707904" y="5394702"/>
                <a:ext cx="46805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 eaLnBrk="0" hangingPunct="0">
                  <a:spcBef>
                    <a:spcPct val="20000"/>
                  </a:spcBef>
                </a:pPr>
                <a:r>
                  <a:rPr lang="en-US" sz="1600" b="0" kern="0" dirty="0" smtClean="0">
                    <a:solidFill>
                      <a:srgbClr val="003366"/>
                    </a:solidFill>
                    <a:latin typeface="Calibri" pitchFamily="34" charset="0"/>
                  </a:rPr>
                  <a:t>Vector </a:t>
                </a:r>
                <a14:m>
                  <m:oMath xmlns:m="http://schemas.openxmlformats.org/officeDocument/2006/math">
                    <m:r>
                      <a:rPr lang="en-US" sz="1600" b="0" i="1" kern="0" dirty="0" smtClean="0">
                        <a:solidFill>
                          <a:srgbClr val="003366"/>
                        </a:solidFill>
                        <a:latin typeface="Cambria Math"/>
                      </a:rPr>
                      <m:t>𝑣</m:t>
                    </m:r>
                    <m:r>
                      <a:rPr lang="en-US" sz="1600" b="0" i="1" kern="0" dirty="0" smtClean="0">
                        <a:solidFill>
                          <a:srgbClr val="003366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600" b="0" kern="0" dirty="0" smtClean="0">
                    <a:solidFill>
                      <a:srgbClr val="003366"/>
                    </a:solidFill>
                    <a:latin typeface="Calibri" pitchFamily="34" charset="0"/>
                  </a:rPr>
                  <a:t>with dimension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600" b="0" i="1" kern="0" dirty="0" smtClean="0">
                            <a:solidFill>
                              <a:srgbClr val="003366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kern="0" dirty="0">
                            <a:solidFill>
                              <a:srgbClr val="003366"/>
                            </a:solidFill>
                            <a:latin typeface="Cambria Math"/>
                          </a:rPr>
                          <m:t>𝑣</m:t>
                        </m:r>
                      </m:e>
                    </m:d>
                    <m:r>
                      <a:rPr lang="en-US" sz="1600" b="0" i="1" kern="0" dirty="0" smtClean="0">
                        <a:solidFill>
                          <a:srgbClr val="003366"/>
                        </a:solidFill>
                        <a:latin typeface="Cambria Math"/>
                      </a:rPr>
                      <m:t>=7</m:t>
                    </m:r>
                  </m:oMath>
                </a14:m>
                <a:endParaRPr lang="en-US" sz="1600" b="0" kern="0" dirty="0">
                  <a:solidFill>
                    <a:srgbClr val="003366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13" name="Textfeld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5394702"/>
                <a:ext cx="4680520" cy="338554"/>
              </a:xfrm>
              <a:prstGeom prst="rect">
                <a:avLst/>
              </a:prstGeom>
              <a:blipFill rotWithShape="1">
                <a:blip r:embed="rId4"/>
                <a:stretch>
                  <a:fillRect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71946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TF-IDF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9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95536" y="1196752"/>
                <a:ext cx="8229600" cy="864096"/>
              </a:xfrm>
            </p:spPr>
            <p:txBody>
              <a:bodyPr>
                <a:normAutofit/>
              </a:bodyPr>
              <a:lstStyle/>
              <a:p>
                <a:r>
                  <a:rPr lang="en-US" sz="1800" dirty="0" smtClean="0"/>
                  <a:t>Combined TF-IDF weights</a:t>
                </a:r>
              </a:p>
              <a:p>
                <a:pPr lvl="1"/>
                <a:r>
                  <a:rPr lang="en-US" sz="1400" b="0" dirty="0" smtClean="0"/>
                  <a:t>Each </a:t>
                </a:r>
                <a:r>
                  <a:rPr lang="en-US" sz="1400" b="0" dirty="0"/>
                  <a:t>document is now represented by a </a:t>
                </a:r>
                <a:r>
                  <a:rPr lang="en-US" sz="1400" b="0" dirty="0" smtClean="0"/>
                  <a:t>real-valued </a:t>
                </a:r>
                <a:r>
                  <a:rPr lang="en-US" sz="1400" b="0" dirty="0"/>
                  <a:t>vector of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/>
                      </a:rPr>
                      <m:t>𝑇𝐹</m:t>
                    </m:r>
                  </m:oMath>
                </a14:m>
                <a:r>
                  <a:rPr lang="en-US" sz="1400" b="0" i="0" dirty="0" smtClean="0">
                    <a:latin typeface="+mj-lt"/>
                  </a:rPr>
                  <a:t>-</a:t>
                </a:r>
                <a14:m>
                  <m:oMath xmlns:m="http://schemas.openxmlformats.org/officeDocument/2006/math">
                    <m:r>
                      <a:rPr lang="en-US" sz="1400" b="0" i="1" dirty="0" smtClean="0">
                        <a:latin typeface="Cambria Math"/>
                      </a:rPr>
                      <m:t>𝐼𝐷𝐹</m:t>
                    </m:r>
                    <m:r>
                      <a:rPr lang="en-US" sz="1400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1400" b="0" dirty="0" smtClean="0"/>
                  <a:t>weights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/>
                        <a:ea typeface="Cambria Math"/>
                      </a:rPr>
                      <m:t>∈</m:t>
                    </m:r>
                    <m:sSup>
                      <m:sSupPr>
                        <m:ctrlPr>
                          <a:rPr lang="en-US" sz="14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sz="1400" i="1">
                            <a:latin typeface="Cambria Math"/>
                            <a:ea typeface="Cambria Math"/>
                          </a:rPr>
                          <m:t>ℝ</m:t>
                        </m:r>
                      </m:e>
                      <m:sup>
                        <m:d>
                          <m:dPr>
                            <m:begChr m:val="|"/>
                            <m:endChr m:val="|"/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400" b="0" i="1" smtClean="0">
                                <a:latin typeface="Cambria Math"/>
                                <a:ea typeface="Cambria Math"/>
                              </a:rPr>
                              <m:t>𝑣</m:t>
                            </m:r>
                          </m:e>
                        </m:d>
                      </m:sup>
                    </m:sSup>
                  </m:oMath>
                </a14:m>
                <a:r>
                  <a:rPr lang="en-US" sz="1400" b="0" dirty="0" smtClean="0"/>
                  <a:t> </a:t>
                </a:r>
              </a:p>
            </p:txBody>
          </p:sp>
        </mc:Choice>
        <mc:Fallback xmlns="">
          <p:sp>
            <p:nvSpPr>
              <p:cNvPr id="40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95536" y="1196752"/>
                <a:ext cx="8229600" cy="864096"/>
              </a:xfrm>
              <a:blipFill rotWithShape="1">
                <a:blip r:embed="rId3"/>
                <a:stretch>
                  <a:fillRect l="-519" t="-3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611560" y="5867434"/>
            <a:ext cx="35141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dirty="0" smtClean="0"/>
              <a:t>Example taken from http://informationretrieval.org</a:t>
            </a:r>
            <a:endParaRPr lang="en-US" sz="1000" b="0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/>
          </p:nvPr>
        </p:nvGraphicFramePr>
        <p:xfrm>
          <a:off x="611560" y="1988840"/>
          <a:ext cx="5832647" cy="2850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559"/>
                <a:gridCol w="916559"/>
                <a:gridCol w="833235"/>
                <a:gridCol w="833235"/>
                <a:gridCol w="749912"/>
                <a:gridCol w="749912"/>
                <a:gridCol w="833235"/>
              </a:tblGrid>
              <a:tr h="541701">
                <a:tc>
                  <a:txBody>
                    <a:bodyPr/>
                    <a:lstStyle/>
                    <a:p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Antony </a:t>
                      </a:r>
                      <a:r>
                        <a:rPr lang="de-DE" sz="1000" dirty="0" err="1" smtClean="0">
                          <a:solidFill>
                            <a:schemeClr val="bg1"/>
                          </a:solidFill>
                        </a:rPr>
                        <a:t>and</a:t>
                      </a:r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 Cleopatra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Julius Caesar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The Tempest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Hamlet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Othello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Macbeth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309171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Antony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157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73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Brutus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4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157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Caesar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232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227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Calpurnia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Cleopatra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57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mercy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1.51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3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worser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1.37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elle 5"/>
          <p:cNvGraphicFramePr>
            <a:graphicFrameLocks noGrp="1"/>
          </p:cNvGraphicFramePr>
          <p:nvPr>
            <p:extLst/>
          </p:nvPr>
        </p:nvGraphicFramePr>
        <p:xfrm>
          <a:off x="1835697" y="2794283"/>
          <a:ext cx="5832647" cy="285063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916559"/>
                <a:gridCol w="916559"/>
                <a:gridCol w="833235"/>
                <a:gridCol w="833235"/>
                <a:gridCol w="749912"/>
                <a:gridCol w="749912"/>
                <a:gridCol w="833235"/>
              </a:tblGrid>
              <a:tr h="541701">
                <a:tc>
                  <a:txBody>
                    <a:bodyPr/>
                    <a:lstStyle/>
                    <a:p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Antony </a:t>
                      </a:r>
                      <a:r>
                        <a:rPr lang="de-DE" sz="1000" dirty="0" err="1" smtClean="0">
                          <a:solidFill>
                            <a:schemeClr val="bg1"/>
                          </a:solidFill>
                        </a:rPr>
                        <a:t>and</a:t>
                      </a:r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 Cleopatra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Julius Caesar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The Tempest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Hamlet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Othello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Macbeth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309171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Antony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5.25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3.18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0.35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Brutus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1.21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6.1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Caesar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8.59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2.54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1.51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0.25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Calpurnia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1.54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Cleopatra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2.85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mercy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1.51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1.9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0.12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5.25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0.88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worser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1.37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0.11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4.15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0.25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1.95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42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61330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Cosine similarity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9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03367"/>
                <a:ext cx="8229600" cy="4689929"/>
              </a:xfrm>
            </p:spPr>
            <p:txBody>
              <a:bodyPr>
                <a:noAutofit/>
              </a:bodyPr>
              <a:lstStyle/>
              <a:p>
                <a:r>
                  <a:rPr lang="en-US" sz="1800" dirty="0" smtClean="0"/>
                  <a:t>Usual </a:t>
                </a:r>
                <a:r>
                  <a:rPr lang="en-US" sz="1800" dirty="0"/>
                  <a:t>similarity metric to compare vectors: Cosine similarity (angle</a:t>
                </a:r>
                <a:r>
                  <a:rPr lang="en-US" sz="1800" dirty="0" smtClean="0"/>
                  <a:t>)</a:t>
                </a:r>
              </a:p>
              <a:p>
                <a:pPr lvl="1"/>
                <a:r>
                  <a:rPr lang="en-US" sz="1600" dirty="0" smtClean="0"/>
                  <a:t>Cosine similarity is calculated based on the angle between the vectors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𝑠𝑖𝑚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𝑎</m:t>
                            </m:r>
                          </m:e>
                        </m:acc>
                        <m:r>
                          <a:rPr lang="en-US" sz="1600" i="1">
                            <a:latin typeface="Cambria Math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𝑏</m:t>
                            </m:r>
                          </m:e>
                        </m:acc>
                        <m:r>
                          <a:rPr lang="en-US" sz="1600" i="1">
                            <a:latin typeface="Cambria Math"/>
                          </a:rPr>
                          <m:t> </m:t>
                        </m:r>
                      </m:e>
                    </m:d>
                    <m:r>
                      <a:rPr lang="en-US" sz="16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⃗"/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b="0" i="1" smtClean="0">
                                <a:latin typeface="Cambria Math"/>
                              </a:rPr>
                              <m:t>𝑎</m:t>
                            </m:r>
                          </m:e>
                        </m:acc>
                        <m:r>
                          <a:rPr lang="en-US" sz="1600" i="1" smtClean="0">
                            <a:latin typeface="Cambria Math"/>
                            <a:ea typeface="Cambria Math"/>
                          </a:rPr>
                          <m:t>∙</m:t>
                        </m:r>
                        <m:acc>
                          <m:accPr>
                            <m:chr m:val="⃗"/>
                            <m:ctrlPr>
                              <a:rPr lang="en-US" sz="160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en-US" sz="1600" b="0" i="1" smtClean="0">
                                <a:latin typeface="Cambria Math"/>
                                <a:ea typeface="Cambria Math"/>
                              </a:rPr>
                              <m:t>𝑏</m:t>
                            </m:r>
                          </m:e>
                        </m:acc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𝑎</m:t>
                                </m:r>
                              </m:e>
                            </m:acc>
                          </m:e>
                        </m:d>
                        <m:r>
                          <a:rPr lang="en-US" sz="1600" i="1" smtClean="0">
                            <a:latin typeface="Cambria Math"/>
                            <a:ea typeface="Cambria Math"/>
                          </a:rPr>
                          <m:t>∗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den>
                    </m:f>
                  </m:oMath>
                </a14:m>
                <a:endParaRPr lang="en-US" sz="1600" dirty="0" smtClean="0"/>
              </a:p>
              <a:p>
                <a:r>
                  <a:rPr lang="en-US" sz="1800" dirty="0" smtClean="0"/>
                  <a:t>Adjusted cosine similarity</a:t>
                </a:r>
              </a:p>
              <a:p>
                <a:pPr lvl="1"/>
                <a:r>
                  <a:rPr lang="en-US" sz="1600" b="0" dirty="0" smtClean="0"/>
                  <a:t>take </a:t>
                </a:r>
                <a:r>
                  <a:rPr lang="en-US" sz="1600" b="0" dirty="0"/>
                  <a:t>average user ratings into </a:t>
                </a:r>
                <a:r>
                  <a:rPr lang="en-US" sz="1600" b="0" dirty="0" smtClean="0"/>
                  <a:t>account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𝑟</m:t>
                            </m:r>
                          </m:e>
                        </m:acc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US" sz="1600" b="0" dirty="0" smtClean="0"/>
                  <a:t>), </a:t>
                </a:r>
                <a:r>
                  <a:rPr lang="en-US" sz="1600" b="0" dirty="0"/>
                  <a:t>transform the original ratings</a:t>
                </a:r>
              </a:p>
              <a:p>
                <a:pPr lvl="1"/>
                <a:r>
                  <a:rPr lang="en-US" sz="1600" b="0" dirty="0" smtClean="0"/>
                  <a:t>U</a:t>
                </a:r>
                <a:r>
                  <a:rPr lang="en-US" sz="1600" b="0" dirty="0"/>
                  <a:t>: set of users who have rated both items a and b</a:t>
                </a:r>
                <a:endParaRPr lang="en-US" sz="1600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/>
                      </a:rPr>
                      <m:t>𝑠𝑖𝑚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b="0" i="1" smtClean="0">
                                <a:latin typeface="Cambria Math"/>
                              </a:rPr>
                              <m:t>𝑎</m:t>
                            </m:r>
                          </m:e>
                        </m:acc>
                        <m:r>
                          <a:rPr lang="en-US" sz="1600" b="0" i="1" smtClean="0">
                            <a:latin typeface="Cambria Math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b="0" i="1" smtClean="0">
                                <a:latin typeface="Cambria Math"/>
                              </a:rPr>
                              <m:t>𝑏</m:t>
                            </m:r>
                          </m:e>
                        </m:acc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</m:e>
                    </m:d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pHide m:val="on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sz="1600" b="0" i="1" smtClean="0">
                                <a:latin typeface="Cambria Math"/>
                              </a:rPr>
                              <m:t>𝑢</m:t>
                            </m:r>
                            <m:r>
                              <a:rPr lang="en-US" sz="1600" b="0" i="1" smtClean="0">
                                <a:latin typeface="Cambria Math"/>
                                <a:ea typeface="Cambria Math"/>
                              </a:rPr>
                              <m:t>∈</m:t>
                            </m:r>
                            <m:r>
                              <a:rPr lang="en-US" sz="1600" b="0" i="1" smtClean="0">
                                <a:latin typeface="Cambria Math"/>
                                <a:ea typeface="Cambria Math"/>
                              </a:rPr>
                              <m:t>𝑈</m:t>
                            </m:r>
                          </m:sub>
                          <m:sup/>
                          <m:e>
                            <m:d>
                              <m:d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𝑢</m:t>
                                    </m:r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𝑎</m:t>
                                    </m:r>
                                  </m:sub>
                                </m:sSub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600" b="0" i="1" smtClean="0">
                                            <a:latin typeface="Cambria Math"/>
                                          </a:rPr>
                                          <m:t>𝑟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𝑢</m:t>
                                    </m:r>
                                  </m:sub>
                                </m:sSub>
                              </m:e>
                            </m:d>
                          </m:e>
                        </m:nary>
                        <m:d>
                          <m:d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𝑢</m:t>
                                </m:r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𝑏</m:t>
                                </m:r>
                              </m:sub>
                            </m:sSub>
                            <m:r>
                              <a:rPr lang="en-US" sz="1600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̅"/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𝑢</m:t>
                                </m:r>
                              </m:sub>
                            </m:sSub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7"/>
                                  </m:rPr>
                                  <a:rPr lang="en-US" sz="1600" b="0" i="1" smtClean="0">
                                    <a:latin typeface="Cambria Math"/>
                                  </a:rPr>
                                  <m:t>𝑢</m:t>
                                </m:r>
                                <m:r>
                                  <a:rPr lang="en-US" sz="1600" b="0" i="1" smtClean="0">
                                    <a:latin typeface="Cambria Math"/>
                                    <a:ea typeface="Cambria Math"/>
                                  </a:rPr>
                                  <m:t>∈</m:t>
                                </m:r>
                                <m:r>
                                  <a:rPr lang="en-US" sz="1600" b="0" i="1" smtClean="0">
                                    <a:latin typeface="Cambria Math"/>
                                    <a:ea typeface="Cambria Math"/>
                                  </a:rPr>
                                  <m:t>𝑈</m:t>
                                </m:r>
                              </m:sub>
                              <m:sup/>
                              <m:e>
                                <m:sSup>
                                  <m:sSupPr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6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𝑟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𝑢</m:t>
                                            </m:r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𝑎</m:t>
                                            </m:r>
                                          </m:sub>
                                        </m:sSub>
                                        <m:r>
                                          <a:rPr lang="en-US" sz="1600" b="0" i="1" smtClean="0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6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16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𝑟</m:t>
                                                </m:r>
                                              </m:e>
                                            </m:acc>
                                          </m:e>
                                          <m:sub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𝑢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nary>
                          </m:e>
                        </m:rad>
                        <m:rad>
                          <m:radPr>
                            <m:degHide m:val="on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7"/>
                                  </m:rPr>
                                  <a:rPr lang="en-US" sz="1600" b="0" i="1" smtClean="0">
                                    <a:latin typeface="Cambria Math"/>
                                  </a:rPr>
                                  <m:t>𝑢</m:t>
                                </m:r>
                                <m:r>
                                  <a:rPr lang="en-US" sz="1600" b="0" i="1" smtClean="0">
                                    <a:latin typeface="Cambria Math"/>
                                    <a:ea typeface="Cambria Math"/>
                                  </a:rPr>
                                  <m:t>∈</m:t>
                                </m:r>
                                <m:r>
                                  <a:rPr lang="en-US" sz="1600" b="0" i="1" smtClean="0">
                                    <a:latin typeface="Cambria Math"/>
                                    <a:ea typeface="Cambria Math"/>
                                  </a:rPr>
                                  <m:t>𝑈</m:t>
                                </m:r>
                              </m:sub>
                              <m:sup/>
                              <m:e>
                                <m:sSup>
                                  <m:sSupPr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6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𝑟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𝑢</m:t>
                                            </m:r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𝑏</m:t>
                                            </m:r>
                                          </m:sub>
                                        </m:sSub>
                                        <m:r>
                                          <a:rPr lang="en-US" sz="1600" b="0" i="1" smtClean="0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6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16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𝑟</m:t>
                                                </m:r>
                                              </m:e>
                                            </m:acc>
                                          </m:e>
                                          <m:sub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𝑢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nary>
                          </m:e>
                        </m:rad>
                      </m:den>
                    </m:f>
                  </m:oMath>
                </a14:m>
                <a:endParaRPr lang="en-US" sz="16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0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03367"/>
                <a:ext cx="8229600" cy="4689929"/>
              </a:xfrm>
              <a:blipFill rotWithShape="1">
                <a:blip r:embed="rId3"/>
                <a:stretch>
                  <a:fillRect l="-444" t="-64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43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2956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7171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0D5A920-5990-418C-9D4E-39AD52978665}" type="slidenum">
              <a:rPr lang="en-GB" altLang="en-US"/>
              <a:pPr eaLnBrk="1" hangingPunct="1"/>
              <a:t>44</a:t>
            </a:fld>
            <a:endParaRPr lang="en-GB" altLang="en-US"/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 err="1" smtClean="0">
                <a:solidFill>
                  <a:schemeClr val="tx2"/>
                </a:solidFill>
              </a:rPr>
              <a:t>Evaluation</a:t>
            </a:r>
            <a:r>
              <a:rPr lang="cs-CZ" altLang="cs-CZ" sz="3900" b="1" dirty="0" smtClean="0">
                <a:solidFill>
                  <a:schemeClr val="tx2"/>
                </a:solidFill>
              </a:rPr>
              <a:t> </a:t>
            </a:r>
            <a:r>
              <a:rPr lang="cs-CZ" altLang="cs-CZ" sz="3900" b="1" dirty="0" err="1" smtClean="0">
                <a:solidFill>
                  <a:schemeClr val="tx2"/>
                </a:solidFill>
              </a:rPr>
              <a:t>of</a:t>
            </a:r>
            <a:r>
              <a:rPr lang="cs-CZ" altLang="cs-CZ" sz="3900" b="1" dirty="0" smtClean="0">
                <a:solidFill>
                  <a:schemeClr val="tx2"/>
                </a:solidFill>
              </a:rPr>
              <a:t> </a:t>
            </a:r>
            <a:r>
              <a:rPr lang="cs-CZ" altLang="cs-CZ" sz="3900" b="1" dirty="0" err="1" smtClean="0">
                <a:solidFill>
                  <a:schemeClr val="tx2"/>
                </a:solidFill>
              </a:rPr>
              <a:t>Recommendations</a:t>
            </a:r>
            <a:endParaRPr lang="en-US" altLang="cs-CZ" sz="3900" b="1" dirty="0">
              <a:solidFill>
                <a:schemeClr val="tx2"/>
              </a:solidFill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19263"/>
            <a:ext cx="8497887" cy="4411662"/>
          </a:xfrm>
          <a:noFill/>
        </p:spPr>
        <p:txBody>
          <a:bodyPr/>
          <a:lstStyle/>
          <a:p>
            <a:pPr marL="571500" indent="-571500" eaLnBrk="1" hangingPunct="1">
              <a:buFont typeface="+mj-lt"/>
              <a:buAutoNum type="arabicPeriod"/>
            </a:pPr>
            <a:endParaRPr lang="cs-CZ" altLang="cs-CZ" sz="1800" dirty="0" smtClean="0"/>
          </a:p>
        </p:txBody>
      </p:sp>
      <p:pic>
        <p:nvPicPr>
          <p:cNvPr id="7" name="Picture 28" descr="UserPreferenceCycleFil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659985"/>
            <a:ext cx="6274436" cy="462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ál 1"/>
          <p:cNvSpPr/>
          <p:nvPr/>
        </p:nvSpPr>
        <p:spPr>
          <a:xfrm>
            <a:off x="827584" y="2780928"/>
            <a:ext cx="1512168" cy="3240361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51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 smtClean="0"/>
              <a:t>Evaluation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altLang="cs-CZ" sz="2400" i="1" dirty="0" err="1" smtClean="0">
                <a:solidFill>
                  <a:srgbClr val="00B0F0"/>
                </a:solidFill>
              </a:rPr>
              <a:t>If</a:t>
            </a:r>
            <a:r>
              <a:rPr lang="cs-CZ" altLang="cs-CZ" sz="2400" i="1" dirty="0" smtClean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You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want</a:t>
            </a:r>
            <a:r>
              <a:rPr lang="cs-CZ" altLang="cs-CZ" sz="2400" i="1" dirty="0">
                <a:solidFill>
                  <a:srgbClr val="00B0F0"/>
                </a:solidFill>
              </a:rPr>
              <a:t> to double </a:t>
            </a:r>
            <a:r>
              <a:rPr lang="cs-CZ" altLang="cs-CZ" sz="2400" i="1" dirty="0" err="1">
                <a:solidFill>
                  <a:srgbClr val="00B0F0"/>
                </a:solidFill>
              </a:rPr>
              <a:t>your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success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rate</a:t>
            </a:r>
            <a:r>
              <a:rPr lang="cs-CZ" altLang="cs-CZ" sz="2400" i="1" dirty="0">
                <a:solidFill>
                  <a:srgbClr val="00B0F0"/>
                </a:solidFill>
              </a:rPr>
              <a:t>, </a:t>
            </a:r>
            <a:r>
              <a:rPr lang="cs-CZ" altLang="cs-CZ" sz="2400" i="1" dirty="0" err="1">
                <a:solidFill>
                  <a:srgbClr val="00B0F0"/>
                </a:solidFill>
              </a:rPr>
              <a:t>you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should</a:t>
            </a:r>
            <a:r>
              <a:rPr lang="cs-CZ" altLang="cs-CZ" sz="2400" i="1" dirty="0">
                <a:solidFill>
                  <a:srgbClr val="00B0F0"/>
                </a:solidFill>
              </a:rPr>
              <a:t> double </a:t>
            </a:r>
            <a:r>
              <a:rPr lang="cs-CZ" altLang="cs-CZ" sz="2400" i="1" dirty="0" err="1">
                <a:solidFill>
                  <a:srgbClr val="00B0F0"/>
                </a:solidFill>
              </a:rPr>
              <a:t>your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failure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rate</a:t>
            </a:r>
            <a:r>
              <a:rPr lang="cs-CZ" altLang="cs-CZ" sz="2400" i="1" dirty="0">
                <a:solidFill>
                  <a:srgbClr val="00B0F0"/>
                </a:solidFill>
              </a:rPr>
              <a:t>.</a:t>
            </a:r>
            <a:endParaRPr lang="cs-CZ" sz="2400" i="1" dirty="0" smtClean="0">
              <a:solidFill>
                <a:srgbClr val="00B0F0"/>
              </a:solidFill>
            </a:endParaRPr>
          </a:p>
          <a:p>
            <a:pPr lvl="1"/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45</a:t>
            </a:fld>
            <a:endParaRPr lang="en-GB" alt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581854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 smtClean="0"/>
              <a:t>Experiments</a:t>
            </a:r>
            <a:endParaRPr lang="cs-CZ" altLang="cs-CZ" dirty="0" smtClean="0"/>
          </a:p>
        </p:txBody>
      </p:sp>
      <p:sp>
        <p:nvSpPr>
          <p:cNvPr id="27651" name="Zástupný symbol pro text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altLang="cs-CZ" smtClean="0"/>
              <a:t>Online</a:t>
            </a:r>
          </a:p>
        </p:txBody>
      </p:sp>
      <p:sp>
        <p:nvSpPr>
          <p:cNvPr id="27652" name="Zástupný symbol pro obsah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altLang="cs-CZ" sz="2000" dirty="0" err="1" smtClean="0"/>
              <a:t>Realworld</a:t>
            </a:r>
            <a:r>
              <a:rPr lang="cs-CZ" altLang="cs-CZ" sz="2000" dirty="0" smtClean="0"/>
              <a:t> </a:t>
            </a:r>
            <a:r>
              <a:rPr lang="cs-CZ" altLang="cs-CZ" sz="2000" dirty="0" err="1" smtClean="0"/>
              <a:t>settings</a:t>
            </a:r>
            <a:endParaRPr lang="cs-CZ" altLang="cs-CZ" sz="2000" dirty="0" smtClean="0"/>
          </a:p>
          <a:p>
            <a:r>
              <a:rPr lang="cs-CZ" altLang="cs-CZ" sz="2000" dirty="0" smtClean="0"/>
              <a:t>Hard to </a:t>
            </a:r>
            <a:r>
              <a:rPr lang="cs-CZ" altLang="cs-CZ" sz="2000" dirty="0" err="1" smtClean="0"/>
              <a:t>repeat</a:t>
            </a:r>
            <a:endParaRPr lang="cs-CZ" altLang="cs-CZ" sz="2000" dirty="0" smtClean="0"/>
          </a:p>
          <a:p>
            <a:r>
              <a:rPr lang="cs-CZ" altLang="cs-CZ" sz="2000" dirty="0" err="1" smtClean="0"/>
              <a:t>Demanding</a:t>
            </a:r>
            <a:r>
              <a:rPr lang="cs-CZ" altLang="cs-CZ" sz="2000" dirty="0" smtClean="0"/>
              <a:t> (in term </a:t>
            </a:r>
            <a:r>
              <a:rPr lang="cs-CZ" altLang="cs-CZ" sz="2000" dirty="0" err="1" smtClean="0"/>
              <a:t>of</a:t>
            </a:r>
            <a:r>
              <a:rPr lang="cs-CZ" altLang="cs-CZ" sz="2000" dirty="0" smtClean="0"/>
              <a:t> </a:t>
            </a:r>
            <a:r>
              <a:rPr lang="cs-CZ" altLang="cs-CZ" sz="2000" dirty="0" err="1" smtClean="0"/>
              <a:t>time</a:t>
            </a:r>
            <a:r>
              <a:rPr lang="cs-CZ" altLang="cs-CZ" sz="2000" dirty="0" smtClean="0"/>
              <a:t> and </a:t>
            </a:r>
            <a:r>
              <a:rPr lang="cs-CZ" altLang="cs-CZ" sz="2000" dirty="0" err="1" smtClean="0"/>
              <a:t>money</a:t>
            </a:r>
            <a:r>
              <a:rPr lang="cs-CZ" altLang="cs-CZ" sz="2000" dirty="0" smtClean="0"/>
              <a:t>)</a:t>
            </a:r>
            <a:endParaRPr lang="cs-CZ" altLang="cs-CZ" sz="2000" dirty="0" smtClean="0"/>
          </a:p>
          <a:p>
            <a:r>
              <a:rPr lang="cs-CZ" altLang="cs-CZ" sz="2000" dirty="0" smtClean="0"/>
              <a:t>Real-</a:t>
            </a:r>
            <a:r>
              <a:rPr lang="cs-CZ" altLang="cs-CZ" sz="2000" dirty="0" err="1" smtClean="0"/>
              <a:t>world</a:t>
            </a:r>
            <a:r>
              <a:rPr lang="cs-CZ" altLang="cs-CZ" sz="2000" dirty="0" smtClean="0"/>
              <a:t> </a:t>
            </a:r>
            <a:r>
              <a:rPr lang="cs-CZ" altLang="cs-CZ" sz="2000" dirty="0" err="1" smtClean="0"/>
              <a:t>metrics</a:t>
            </a:r>
            <a:r>
              <a:rPr lang="cs-CZ" altLang="cs-CZ" sz="2000" dirty="0" smtClean="0"/>
              <a:t> (CTR</a:t>
            </a:r>
            <a:r>
              <a:rPr lang="cs-CZ" altLang="cs-CZ" sz="2000" dirty="0" smtClean="0"/>
              <a:t>, </a:t>
            </a:r>
            <a:r>
              <a:rPr lang="cs-CZ" altLang="cs-CZ" sz="2000" dirty="0" err="1" smtClean="0"/>
              <a:t>conversions</a:t>
            </a:r>
            <a:r>
              <a:rPr lang="cs-CZ" altLang="cs-CZ" sz="2000" dirty="0" smtClean="0"/>
              <a:t>…)</a:t>
            </a:r>
            <a:endParaRPr lang="cs-CZ" altLang="cs-CZ" sz="2000" dirty="0" smtClean="0"/>
          </a:p>
          <a:p>
            <a:r>
              <a:rPr lang="cs-CZ" altLang="cs-CZ" sz="2000" dirty="0" err="1" smtClean="0"/>
              <a:t>It</a:t>
            </a:r>
            <a:r>
              <a:rPr lang="cs-CZ" altLang="cs-CZ" sz="2000" dirty="0" smtClean="0"/>
              <a:t> </a:t>
            </a:r>
            <a:r>
              <a:rPr lang="cs-CZ" altLang="cs-CZ" sz="2000" dirty="0" err="1" smtClean="0"/>
              <a:t>is</a:t>
            </a:r>
            <a:r>
              <a:rPr lang="cs-CZ" altLang="cs-CZ" sz="2000" dirty="0" smtClean="0"/>
              <a:t> </a:t>
            </a:r>
            <a:r>
              <a:rPr lang="cs-CZ" altLang="cs-CZ" sz="2000" dirty="0" err="1" smtClean="0"/>
              <a:t>possible</a:t>
            </a:r>
            <a:r>
              <a:rPr lang="cs-CZ" altLang="cs-CZ" sz="2000" dirty="0" smtClean="0"/>
              <a:t> to </a:t>
            </a:r>
            <a:r>
              <a:rPr lang="cs-CZ" altLang="cs-CZ" sz="2000" dirty="0" err="1" smtClean="0"/>
              <a:t>evaluate</a:t>
            </a:r>
            <a:r>
              <a:rPr lang="cs-CZ" altLang="cs-CZ" sz="2000" dirty="0" smtClean="0"/>
              <a:t> </a:t>
            </a:r>
            <a:r>
              <a:rPr lang="cs-CZ" altLang="cs-CZ" sz="2000" dirty="0" err="1" smtClean="0"/>
              <a:t>also</a:t>
            </a:r>
            <a:r>
              <a:rPr lang="cs-CZ" altLang="cs-CZ" sz="2000" dirty="0" smtClean="0"/>
              <a:t> GUI </a:t>
            </a:r>
            <a:r>
              <a:rPr lang="cs-CZ" altLang="cs-CZ" sz="2000" dirty="0" err="1" smtClean="0"/>
              <a:t>changes</a:t>
            </a:r>
            <a:r>
              <a:rPr lang="cs-CZ" altLang="cs-CZ" sz="2000" dirty="0" smtClean="0"/>
              <a:t> </a:t>
            </a:r>
            <a:r>
              <a:rPr lang="cs-CZ" altLang="cs-CZ" sz="2000" dirty="0" err="1" smtClean="0"/>
              <a:t>etc</a:t>
            </a:r>
            <a:r>
              <a:rPr lang="cs-CZ" altLang="cs-CZ" sz="2000" dirty="0" smtClean="0"/>
              <a:t>.</a:t>
            </a:r>
            <a:endParaRPr lang="cs-CZ" altLang="cs-CZ" sz="2000" dirty="0" smtClean="0"/>
          </a:p>
          <a:p>
            <a:endParaRPr lang="cs-CZ" altLang="cs-CZ" sz="2000" dirty="0" smtClean="0">
              <a:solidFill>
                <a:srgbClr val="FFC000"/>
              </a:solidFill>
            </a:endParaRPr>
          </a:p>
        </p:txBody>
      </p:sp>
      <p:sp>
        <p:nvSpPr>
          <p:cNvPr id="27653" name="Zástupný symbol pro text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altLang="cs-CZ" smtClean="0"/>
              <a:t>Offline</a:t>
            </a:r>
          </a:p>
        </p:txBody>
      </p:sp>
      <p:sp>
        <p:nvSpPr>
          <p:cNvPr id="27654" name="Zástupný symbol pro obsah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 altLang="cs-CZ" sz="2000" dirty="0" smtClean="0"/>
              <a:t>Data-</a:t>
            </a:r>
            <a:r>
              <a:rPr lang="cs-CZ" altLang="cs-CZ" sz="2000" dirty="0" err="1" smtClean="0"/>
              <a:t>driven</a:t>
            </a:r>
            <a:r>
              <a:rPr lang="cs-CZ" altLang="cs-CZ" sz="2000" dirty="0" smtClean="0"/>
              <a:t> </a:t>
            </a:r>
            <a:r>
              <a:rPr lang="cs-CZ" altLang="cs-CZ" sz="2000" dirty="0" err="1" smtClean="0"/>
              <a:t>simulation</a:t>
            </a:r>
            <a:endParaRPr lang="cs-CZ" altLang="cs-CZ" sz="2000" dirty="0" smtClean="0"/>
          </a:p>
          <a:p>
            <a:r>
              <a:rPr lang="cs-CZ" altLang="cs-CZ" sz="2000" dirty="0" err="1" smtClean="0"/>
              <a:t>Easy</a:t>
            </a:r>
            <a:r>
              <a:rPr lang="cs-CZ" altLang="cs-CZ" sz="2000" dirty="0" smtClean="0"/>
              <a:t> to </a:t>
            </a:r>
            <a:r>
              <a:rPr lang="cs-CZ" altLang="cs-CZ" sz="2000" dirty="0" err="1" smtClean="0"/>
              <a:t>repeat</a:t>
            </a:r>
            <a:endParaRPr lang="cs-CZ" altLang="cs-CZ" sz="2000" dirty="0" smtClean="0"/>
          </a:p>
          <a:p>
            <a:r>
              <a:rPr lang="cs-CZ" altLang="cs-CZ" sz="2000" dirty="0" smtClean="0"/>
              <a:t>Fast</a:t>
            </a:r>
            <a:endParaRPr lang="cs-CZ" altLang="cs-CZ" sz="2000" dirty="0" smtClean="0"/>
          </a:p>
          <a:p>
            <a:r>
              <a:rPr lang="cs-CZ" altLang="cs-CZ" sz="2000" dirty="0" err="1" smtClean="0"/>
              <a:t>Artificial</a:t>
            </a:r>
            <a:r>
              <a:rPr lang="cs-CZ" altLang="cs-CZ" sz="2000" dirty="0" smtClean="0"/>
              <a:t> </a:t>
            </a:r>
            <a:r>
              <a:rPr lang="cs-CZ" altLang="cs-CZ" sz="2000" dirty="0" err="1" smtClean="0"/>
              <a:t>metrics</a:t>
            </a:r>
            <a:r>
              <a:rPr lang="cs-CZ" altLang="cs-CZ" sz="2000" dirty="0" smtClean="0"/>
              <a:t> (RMSE</a:t>
            </a:r>
            <a:r>
              <a:rPr lang="cs-CZ" altLang="cs-CZ" sz="2000" dirty="0" smtClean="0"/>
              <a:t>, MAE, diversity…)</a:t>
            </a:r>
          </a:p>
          <a:p>
            <a:r>
              <a:rPr lang="cs-CZ" altLang="cs-CZ" sz="2000" dirty="0" err="1" smtClean="0"/>
              <a:t>Only</a:t>
            </a:r>
            <a:r>
              <a:rPr lang="cs-CZ" altLang="cs-CZ" sz="2000" dirty="0" smtClean="0"/>
              <a:t> </a:t>
            </a:r>
            <a:r>
              <a:rPr lang="cs-CZ" altLang="cs-CZ" sz="2000" dirty="0" err="1" smtClean="0"/>
              <a:t>predicting</a:t>
            </a:r>
            <a:r>
              <a:rPr lang="cs-CZ" altLang="cs-CZ" sz="2000" dirty="0" smtClean="0"/>
              <a:t> </a:t>
            </a:r>
            <a:r>
              <a:rPr lang="cs-CZ" altLang="cs-CZ" sz="2000" dirty="0" err="1" smtClean="0"/>
              <a:t>the</a:t>
            </a:r>
            <a:r>
              <a:rPr lang="cs-CZ" altLang="cs-CZ" sz="2000" dirty="0" smtClean="0"/>
              <a:t> past </a:t>
            </a:r>
            <a:r>
              <a:rPr lang="cs-CZ" altLang="cs-CZ" sz="2000" dirty="0" err="1" smtClean="0"/>
              <a:t>behavior</a:t>
            </a:r>
            <a:endParaRPr lang="cs-CZ" altLang="cs-CZ" sz="2000" dirty="0" smtClean="0">
              <a:solidFill>
                <a:srgbClr val="FFC000"/>
              </a:solidFill>
            </a:endParaRPr>
          </a:p>
        </p:txBody>
      </p:sp>
      <p:sp>
        <p:nvSpPr>
          <p:cNvPr id="27655" name="Zástupný symbol pro zápatí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27656" name="Zástupný symbol pro číslo snímku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C38C5A2-2C8C-4DDC-BAAF-41C7EEE2C9B7}" type="slidenum">
              <a:rPr lang="en-GB" altLang="en-US"/>
              <a:pPr eaLnBrk="1" hangingPunct="1"/>
              <a:t>46</a:t>
            </a:fld>
            <a:endParaRPr lang="en-GB" altLang="en-US"/>
          </a:p>
        </p:txBody>
      </p:sp>
      <p:sp>
        <p:nvSpPr>
          <p:cNvPr id="27657" name="TextovéPole 10"/>
          <p:cNvSpPr txBox="1">
            <a:spLocks noChangeArrowheads="1"/>
          </p:cNvSpPr>
          <p:nvPr/>
        </p:nvSpPr>
        <p:spPr bwMode="auto">
          <a:xfrm>
            <a:off x="435496" y="5387499"/>
            <a:ext cx="82153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cs-CZ" sz="2400" b="1" i="1" dirty="0" err="1">
                <a:solidFill>
                  <a:srgbClr val="C00000"/>
                </a:solidFill>
              </a:rPr>
              <a:t>Success</a:t>
            </a:r>
            <a:r>
              <a:rPr lang="cs-CZ" altLang="cs-CZ" sz="2400" b="1" i="1" dirty="0">
                <a:solidFill>
                  <a:srgbClr val="C00000"/>
                </a:solidFill>
              </a:rPr>
              <a:t> in </a:t>
            </a:r>
            <a:r>
              <a:rPr lang="cs-CZ" altLang="cs-CZ" sz="2400" b="1" i="1" dirty="0" err="1">
                <a:solidFill>
                  <a:srgbClr val="C00000"/>
                </a:solidFill>
              </a:rPr>
              <a:t>offline</a:t>
            </a:r>
            <a:r>
              <a:rPr lang="cs-CZ" altLang="cs-CZ" sz="2400" b="1" i="1" dirty="0">
                <a:solidFill>
                  <a:srgbClr val="C00000"/>
                </a:solidFill>
              </a:rPr>
              <a:t> do not </a:t>
            </a:r>
            <a:r>
              <a:rPr lang="cs-CZ" altLang="cs-CZ" sz="2400" b="1" i="1" dirty="0" err="1">
                <a:solidFill>
                  <a:srgbClr val="C00000"/>
                </a:solidFill>
              </a:rPr>
              <a:t>imply</a:t>
            </a:r>
            <a:r>
              <a:rPr lang="cs-CZ" altLang="cs-CZ" sz="2400" b="1" i="1" dirty="0">
                <a:solidFill>
                  <a:srgbClr val="C00000"/>
                </a:solidFill>
              </a:rPr>
              <a:t> </a:t>
            </a:r>
            <a:r>
              <a:rPr lang="cs-CZ" altLang="cs-CZ" sz="2400" b="1" i="1" dirty="0" err="1">
                <a:solidFill>
                  <a:srgbClr val="C00000"/>
                </a:solidFill>
              </a:rPr>
              <a:t>success</a:t>
            </a:r>
            <a:r>
              <a:rPr lang="cs-CZ" altLang="cs-CZ" sz="2400" b="1" i="1" dirty="0">
                <a:solidFill>
                  <a:srgbClr val="C00000"/>
                </a:solidFill>
              </a:rPr>
              <a:t> in </a:t>
            </a:r>
            <a:r>
              <a:rPr lang="cs-CZ" altLang="cs-CZ" sz="2400" b="1" i="1" dirty="0" smtClean="0">
                <a:solidFill>
                  <a:srgbClr val="C00000"/>
                </a:solidFill>
              </a:rPr>
              <a:t>online…</a:t>
            </a:r>
          </a:p>
          <a:p>
            <a:pPr algn="ctr" eaLnBrk="1" hangingPunct="1"/>
            <a:r>
              <a:rPr lang="cs-CZ" altLang="cs-CZ" i="1" dirty="0" smtClean="0">
                <a:solidFill>
                  <a:srgbClr val="00B0F0"/>
                </a:solidFill>
              </a:rPr>
              <a:t>… </a:t>
            </a:r>
            <a:r>
              <a:rPr lang="cs-CZ" altLang="cs-CZ" i="1" dirty="0" err="1" smtClean="0">
                <a:solidFill>
                  <a:srgbClr val="00B0F0"/>
                </a:solidFill>
              </a:rPr>
              <a:t>however</a:t>
            </a:r>
            <a:r>
              <a:rPr lang="cs-CZ" altLang="cs-CZ" i="1" dirty="0" smtClean="0">
                <a:solidFill>
                  <a:srgbClr val="00B0F0"/>
                </a:solidFill>
              </a:rPr>
              <a:t> </a:t>
            </a:r>
            <a:r>
              <a:rPr lang="cs-CZ" altLang="cs-CZ" i="1" dirty="0" err="1" smtClean="0">
                <a:solidFill>
                  <a:srgbClr val="00B0F0"/>
                </a:solidFill>
              </a:rPr>
              <a:t>fail</a:t>
            </a:r>
            <a:r>
              <a:rPr lang="cs-CZ" altLang="cs-CZ" i="1" dirty="0" smtClean="0">
                <a:solidFill>
                  <a:srgbClr val="00B0F0"/>
                </a:solidFill>
              </a:rPr>
              <a:t> in </a:t>
            </a:r>
            <a:r>
              <a:rPr lang="cs-CZ" altLang="cs-CZ" i="1" dirty="0" err="1" smtClean="0">
                <a:solidFill>
                  <a:srgbClr val="00B0F0"/>
                </a:solidFill>
              </a:rPr>
              <a:t>offline</a:t>
            </a:r>
            <a:r>
              <a:rPr lang="cs-CZ" altLang="cs-CZ" i="1" dirty="0" smtClean="0">
                <a:solidFill>
                  <a:srgbClr val="00B0F0"/>
                </a:solidFill>
              </a:rPr>
              <a:t> </a:t>
            </a:r>
            <a:r>
              <a:rPr lang="cs-CZ" altLang="cs-CZ" i="1" dirty="0" err="1" smtClean="0">
                <a:solidFill>
                  <a:srgbClr val="00B0F0"/>
                </a:solidFill>
              </a:rPr>
              <a:t>often</a:t>
            </a:r>
            <a:r>
              <a:rPr lang="cs-CZ" altLang="cs-CZ" i="1" dirty="0" smtClean="0">
                <a:solidFill>
                  <a:srgbClr val="00B0F0"/>
                </a:solidFill>
              </a:rPr>
              <a:t> </a:t>
            </a:r>
            <a:r>
              <a:rPr lang="cs-CZ" altLang="cs-CZ" i="1" dirty="0" err="1" smtClean="0">
                <a:solidFill>
                  <a:srgbClr val="00B0F0"/>
                </a:solidFill>
              </a:rPr>
              <a:t>implies</a:t>
            </a:r>
            <a:r>
              <a:rPr lang="cs-CZ" altLang="cs-CZ" i="1" dirty="0" smtClean="0">
                <a:solidFill>
                  <a:srgbClr val="00B0F0"/>
                </a:solidFill>
              </a:rPr>
              <a:t> </a:t>
            </a:r>
            <a:r>
              <a:rPr lang="cs-CZ" altLang="cs-CZ" i="1" dirty="0" err="1" smtClean="0">
                <a:solidFill>
                  <a:srgbClr val="00B0F0"/>
                </a:solidFill>
              </a:rPr>
              <a:t>fail</a:t>
            </a:r>
            <a:r>
              <a:rPr lang="cs-CZ" altLang="cs-CZ" i="1" dirty="0" smtClean="0">
                <a:solidFill>
                  <a:srgbClr val="00B0F0"/>
                </a:solidFill>
              </a:rPr>
              <a:t> in online</a:t>
            </a:r>
            <a:endParaRPr lang="cs-CZ" altLang="cs-CZ" i="1" dirty="0">
              <a:solidFill>
                <a:srgbClr val="00B0F0"/>
              </a:solidFill>
            </a:endParaRPr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 smtClean="0"/>
              <a:t>What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next</a:t>
            </a:r>
            <a:r>
              <a:rPr lang="cs-CZ" altLang="cs-CZ" dirty="0" smtClean="0"/>
              <a:t>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err="1" smtClean="0"/>
              <a:t>Context</a:t>
            </a:r>
            <a:endParaRPr lang="cs-CZ" sz="2400" dirty="0" smtClean="0"/>
          </a:p>
          <a:p>
            <a:r>
              <a:rPr lang="cs-CZ" sz="2400" dirty="0" err="1" smtClean="0"/>
              <a:t>Evaluation</a:t>
            </a:r>
            <a:r>
              <a:rPr lang="cs-CZ" sz="2400" dirty="0" smtClean="0"/>
              <a:t> </a:t>
            </a:r>
            <a:r>
              <a:rPr lang="cs-CZ" sz="2400" dirty="0" err="1" smtClean="0"/>
              <a:t>metrics</a:t>
            </a:r>
            <a:endParaRPr lang="cs-CZ" sz="2400" dirty="0" smtClean="0"/>
          </a:p>
          <a:p>
            <a:r>
              <a:rPr lang="cs-CZ" sz="2400" dirty="0" smtClean="0"/>
              <a:t>Real-</a:t>
            </a:r>
            <a:r>
              <a:rPr lang="cs-CZ" sz="2400" dirty="0" err="1" smtClean="0"/>
              <a:t>time</a:t>
            </a:r>
            <a:r>
              <a:rPr lang="cs-CZ" sz="2400" dirty="0" smtClean="0"/>
              <a:t> </a:t>
            </a:r>
            <a:r>
              <a:rPr lang="cs-CZ" sz="2400" dirty="0" err="1" smtClean="0"/>
              <a:t>recommendations</a:t>
            </a:r>
            <a:endParaRPr lang="cs-CZ" sz="2400" dirty="0" smtClean="0"/>
          </a:p>
          <a:p>
            <a:r>
              <a:rPr lang="cs-CZ" sz="2400" dirty="0" err="1" smtClean="0"/>
              <a:t>Temporality</a:t>
            </a:r>
            <a:endParaRPr lang="cs-CZ" sz="2400" dirty="0" smtClean="0"/>
          </a:p>
          <a:p>
            <a:r>
              <a:rPr lang="cs-CZ" sz="2400" dirty="0" err="1" smtClean="0"/>
              <a:t>How</a:t>
            </a:r>
            <a:r>
              <a:rPr lang="cs-CZ" sz="2400" dirty="0" smtClean="0"/>
              <a:t> to display </a:t>
            </a:r>
            <a:r>
              <a:rPr lang="cs-CZ" sz="2400" dirty="0" err="1" smtClean="0"/>
              <a:t>recommendations</a:t>
            </a:r>
            <a:r>
              <a:rPr lang="cs-CZ" sz="2400" dirty="0" smtClean="0"/>
              <a:t>, </a:t>
            </a:r>
            <a:r>
              <a:rPr lang="cs-CZ" sz="2400" dirty="0" err="1" smtClean="0"/>
              <a:t>explanations</a:t>
            </a:r>
            <a:r>
              <a:rPr lang="cs-CZ" sz="2400" dirty="0" smtClean="0"/>
              <a:t>…</a:t>
            </a:r>
            <a:endParaRPr lang="cs-CZ" sz="2400" dirty="0" smtClean="0"/>
          </a:p>
          <a:p>
            <a:pPr marL="0" indent="0">
              <a:buNone/>
            </a:pPr>
            <a:endParaRPr lang="cs-CZ" sz="2400" dirty="0" smtClean="0"/>
          </a:p>
          <a:p>
            <a:endParaRPr lang="cs-CZ" sz="2400" dirty="0" smtClean="0"/>
          </a:p>
          <a:p>
            <a:pPr lvl="1"/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47</a:t>
            </a:fld>
            <a:endParaRPr lang="en-GB" alt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43944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34819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223FEB7-A65A-4BC7-9F9B-63AA095952FB}" type="slidenum">
              <a:rPr lang="en-GB" altLang="en-US"/>
              <a:pPr eaLnBrk="1" hangingPunct="1"/>
              <a:t>48</a:t>
            </a:fld>
            <a:endParaRPr lang="en-GB" altLang="en-US"/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 smtClean="0"/>
              <a:t>		</a:t>
            </a:r>
            <a:r>
              <a:rPr lang="cs-CZ" altLang="cs-CZ" sz="8000" dirty="0" err="1" smtClean="0"/>
              <a:t>Questions</a:t>
            </a:r>
            <a:r>
              <a:rPr lang="cs-CZ" altLang="cs-CZ" sz="8000" dirty="0" smtClean="0"/>
              <a:t>?</a:t>
            </a:r>
            <a:endParaRPr lang="cs-CZ" altLang="cs-CZ" dirty="0" smtClean="0"/>
          </a:p>
        </p:txBody>
      </p:sp>
      <p:pic>
        <p:nvPicPr>
          <p:cNvPr id="66562" name="Picture 2" descr="http://i158.photobucket.com/albums/t96/Elletballa09/f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79" y="1728546"/>
            <a:ext cx="5779269" cy="433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0612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 smtClean="0"/>
              <a:t>Seminar</a:t>
            </a:r>
            <a:r>
              <a:rPr lang="cs-CZ" altLang="cs-CZ" dirty="0" smtClean="0"/>
              <a:t> – </a:t>
            </a:r>
            <a:r>
              <a:rPr lang="cs-CZ" altLang="cs-CZ" dirty="0" err="1" smtClean="0"/>
              <a:t>requirements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1-2 </a:t>
            </a:r>
            <a:r>
              <a:rPr lang="cs-CZ" sz="2400" dirty="0" err="1" smtClean="0"/>
              <a:t>homework</a:t>
            </a:r>
            <a:r>
              <a:rPr lang="cs-CZ" sz="2400" dirty="0" smtClean="0"/>
              <a:t>: </a:t>
            </a:r>
            <a:r>
              <a:rPr lang="cs-CZ" sz="2400" dirty="0" err="1" smtClean="0"/>
              <a:t>implementation</a:t>
            </a:r>
            <a:r>
              <a:rPr lang="cs-CZ" sz="2400" dirty="0" smtClean="0"/>
              <a:t> </a:t>
            </a:r>
            <a:r>
              <a:rPr lang="cs-CZ" sz="2400" dirty="0" err="1" smtClean="0"/>
              <a:t>of</a:t>
            </a:r>
            <a:r>
              <a:rPr lang="cs-CZ" sz="2400" dirty="0" smtClean="0"/>
              <a:t> LMPM:</a:t>
            </a:r>
          </a:p>
          <a:p>
            <a:pPr lvl="1"/>
            <a:r>
              <a:rPr lang="cs-CZ" sz="2000" dirty="0" err="1" smtClean="0"/>
              <a:t>Recommendation</a:t>
            </a:r>
            <a:r>
              <a:rPr lang="cs-CZ" sz="2000" dirty="0" smtClean="0"/>
              <a:t> </a:t>
            </a:r>
            <a:r>
              <a:rPr lang="cs-CZ" sz="2000" dirty="0" err="1" smtClean="0"/>
              <a:t>based</a:t>
            </a:r>
            <a:r>
              <a:rPr lang="cs-CZ" sz="2000" dirty="0" smtClean="0"/>
              <a:t> on </a:t>
            </a:r>
            <a:r>
              <a:rPr lang="cs-CZ" sz="2000" dirty="0" err="1" smtClean="0"/>
              <a:t>known</a:t>
            </a:r>
            <a:r>
              <a:rPr lang="cs-CZ" sz="2000" dirty="0" smtClean="0"/>
              <a:t> </a:t>
            </a:r>
            <a:r>
              <a:rPr lang="cs-CZ" sz="2000" dirty="0" err="1" smtClean="0"/>
              <a:t>preferences</a:t>
            </a:r>
            <a:endParaRPr lang="cs-CZ" sz="2000" dirty="0" smtClean="0"/>
          </a:p>
          <a:p>
            <a:pPr lvl="1"/>
            <a:r>
              <a:rPr lang="cs-CZ" sz="2000" dirty="0" smtClean="0"/>
              <a:t>Preference </a:t>
            </a:r>
            <a:r>
              <a:rPr lang="cs-CZ" sz="2000" dirty="0" err="1" smtClean="0"/>
              <a:t>learning</a:t>
            </a:r>
            <a:r>
              <a:rPr lang="cs-CZ" sz="2000" dirty="0" smtClean="0"/>
              <a:t> </a:t>
            </a:r>
            <a:r>
              <a:rPr lang="cs-CZ" sz="2000" dirty="0" err="1" smtClean="0"/>
              <a:t>based</a:t>
            </a:r>
            <a:r>
              <a:rPr lang="cs-CZ" sz="2000" dirty="0" smtClean="0"/>
              <a:t> on </a:t>
            </a:r>
            <a:r>
              <a:rPr lang="cs-CZ" sz="2000" dirty="0" err="1" smtClean="0"/>
              <a:t>ratings</a:t>
            </a:r>
            <a:endParaRPr lang="cs-CZ" sz="2000" dirty="0" smtClean="0"/>
          </a:p>
          <a:p>
            <a:pPr lvl="1"/>
            <a:r>
              <a:rPr lang="cs-CZ" sz="2000" dirty="0" err="1" smtClean="0"/>
              <a:t>Approx</a:t>
            </a:r>
            <a:r>
              <a:rPr lang="cs-CZ" sz="2000" dirty="0" smtClean="0"/>
              <a:t>. end </a:t>
            </a:r>
            <a:r>
              <a:rPr lang="cs-CZ" sz="2000" dirty="0" err="1" smtClean="0"/>
              <a:t>of</a:t>
            </a:r>
            <a:r>
              <a:rPr lang="cs-CZ" sz="2000" dirty="0" smtClean="0"/>
              <a:t> </a:t>
            </a:r>
            <a:r>
              <a:rPr lang="cs-CZ" sz="2000" dirty="0" err="1" smtClean="0"/>
              <a:t>March</a:t>
            </a:r>
            <a:r>
              <a:rPr lang="cs-CZ" sz="2000" dirty="0" smtClean="0"/>
              <a:t> / </a:t>
            </a:r>
            <a:r>
              <a:rPr lang="cs-CZ" sz="2000" dirty="0" err="1" smtClean="0"/>
              <a:t>beginning</a:t>
            </a:r>
            <a:r>
              <a:rPr lang="cs-CZ" sz="2000" dirty="0" smtClean="0"/>
              <a:t> </a:t>
            </a:r>
            <a:r>
              <a:rPr lang="cs-CZ" sz="2000" dirty="0" err="1" smtClean="0"/>
              <a:t>of</a:t>
            </a:r>
            <a:r>
              <a:rPr lang="cs-CZ" sz="2000" dirty="0" smtClean="0"/>
              <a:t> </a:t>
            </a:r>
            <a:r>
              <a:rPr lang="cs-CZ" sz="2000" dirty="0" err="1" smtClean="0"/>
              <a:t>April</a:t>
            </a:r>
            <a:endParaRPr lang="cs-CZ" sz="2000" dirty="0" smtClean="0"/>
          </a:p>
          <a:p>
            <a:pPr marL="0" indent="0">
              <a:buNone/>
            </a:pPr>
            <a:endParaRPr lang="cs-CZ" sz="2400" dirty="0" smtClean="0"/>
          </a:p>
          <a:p>
            <a:endParaRPr lang="cs-CZ" sz="2400" dirty="0" smtClean="0"/>
          </a:p>
          <a:p>
            <a:pPr lvl="1"/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49</a:t>
            </a:fld>
            <a:endParaRPr lang="en-GB" alt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9215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 smtClean="0"/>
              <a:t>Motivation</a:t>
            </a:r>
            <a:endParaRPr lang="cs-CZ" altLang="cs-CZ" dirty="0" smtClean="0"/>
          </a:p>
        </p:txBody>
      </p:sp>
      <p:sp>
        <p:nvSpPr>
          <p:cNvPr id="6147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sz="2800" dirty="0" err="1" smtClean="0"/>
              <a:t>Recommender</a:t>
            </a:r>
            <a:r>
              <a:rPr lang="cs-CZ" altLang="cs-CZ" sz="2800" dirty="0" smtClean="0"/>
              <a:t> Systems</a:t>
            </a:r>
            <a:endParaRPr lang="cs-CZ" altLang="cs-CZ" sz="2800" dirty="0" smtClean="0"/>
          </a:p>
          <a:p>
            <a:pPr lvl="1"/>
            <a:r>
              <a:rPr lang="cs-CZ" altLang="cs-CZ" sz="2400" dirty="0" err="1" smtClean="0"/>
              <a:t>Supplementary</a:t>
            </a:r>
            <a:r>
              <a:rPr lang="cs-CZ" altLang="cs-CZ" sz="2400" dirty="0" smtClean="0"/>
              <a:t> to </a:t>
            </a:r>
            <a:r>
              <a:rPr lang="cs-CZ" altLang="cs-CZ" sz="2400" dirty="0" err="1" smtClean="0"/>
              <a:t>search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queries</a:t>
            </a:r>
            <a:endParaRPr lang="cs-CZ" altLang="cs-CZ" sz="2400" i="1" dirty="0" smtClean="0">
              <a:solidFill>
                <a:srgbClr val="00B050"/>
              </a:solidFill>
            </a:endParaRPr>
          </a:p>
          <a:p>
            <a:pPr lvl="1"/>
            <a:r>
              <a:rPr lang="cs-CZ" altLang="cs-CZ" sz="2400" dirty="0" err="1" smtClean="0"/>
              <a:t>Useful</a:t>
            </a:r>
            <a:r>
              <a:rPr lang="cs-CZ" altLang="cs-CZ" sz="2400" dirty="0" smtClean="0"/>
              <a:t> </a:t>
            </a:r>
            <a:r>
              <a:rPr lang="cs-CZ" altLang="cs-CZ" sz="2400" dirty="0" err="1" smtClean="0"/>
              <a:t>while</a:t>
            </a:r>
            <a:endParaRPr lang="cs-CZ" altLang="cs-CZ" sz="2400" dirty="0" smtClean="0"/>
          </a:p>
          <a:p>
            <a:pPr lvl="2"/>
            <a:r>
              <a:rPr lang="cs-CZ" altLang="cs-CZ" sz="2100" dirty="0" smtClean="0"/>
              <a:t>User </a:t>
            </a:r>
            <a:r>
              <a:rPr lang="cs-CZ" altLang="cs-CZ" sz="2100" dirty="0" err="1" smtClean="0"/>
              <a:t>is</a:t>
            </a:r>
            <a:r>
              <a:rPr lang="cs-CZ" altLang="cs-CZ" sz="2100" dirty="0" smtClean="0"/>
              <a:t> </a:t>
            </a:r>
            <a:r>
              <a:rPr lang="cs-CZ" altLang="cs-CZ" sz="2100" dirty="0" err="1" smtClean="0"/>
              <a:t>unsure</a:t>
            </a:r>
            <a:endParaRPr lang="cs-CZ" altLang="cs-CZ" sz="2100" dirty="0" smtClean="0"/>
          </a:p>
          <a:p>
            <a:pPr lvl="2"/>
            <a:r>
              <a:rPr lang="cs-CZ" altLang="cs-CZ" sz="2100" dirty="0" smtClean="0"/>
              <a:t>Preference </a:t>
            </a:r>
            <a:r>
              <a:rPr lang="cs-CZ" altLang="cs-CZ" sz="2100" dirty="0" err="1" smtClean="0"/>
              <a:t>is</a:t>
            </a:r>
            <a:r>
              <a:rPr lang="cs-CZ" altLang="cs-CZ" sz="2100" dirty="0" smtClean="0"/>
              <a:t> hard to </a:t>
            </a:r>
            <a:r>
              <a:rPr lang="cs-CZ" altLang="cs-CZ" sz="2100" dirty="0" err="1" smtClean="0"/>
              <a:t>quantify</a:t>
            </a:r>
            <a:endParaRPr lang="cs-CZ" altLang="cs-CZ" sz="2100" dirty="0" smtClean="0"/>
          </a:p>
          <a:p>
            <a:pPr lvl="2"/>
            <a:r>
              <a:rPr lang="cs-CZ" altLang="cs-CZ" sz="2100" dirty="0" err="1" smtClean="0"/>
              <a:t>There</a:t>
            </a:r>
            <a:r>
              <a:rPr lang="cs-CZ" altLang="cs-CZ" sz="2100" dirty="0" smtClean="0"/>
              <a:t> are </a:t>
            </a:r>
            <a:r>
              <a:rPr lang="cs-CZ" altLang="cs-CZ" sz="2100" dirty="0" err="1" smtClean="0"/>
              <a:t>too</a:t>
            </a:r>
            <a:r>
              <a:rPr lang="cs-CZ" altLang="cs-CZ" sz="2100" dirty="0" smtClean="0"/>
              <a:t> many </a:t>
            </a:r>
            <a:r>
              <a:rPr lang="cs-CZ" altLang="cs-CZ" sz="2100" dirty="0" err="1" smtClean="0"/>
              <a:t>objects</a:t>
            </a:r>
            <a:endParaRPr lang="cs-CZ" altLang="cs-CZ" sz="2000" dirty="0" smtClean="0"/>
          </a:p>
        </p:txBody>
      </p:sp>
      <p:sp>
        <p:nvSpPr>
          <p:cNvPr id="6148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6149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A03A239-078C-4C99-953E-FEDDC577534E}" type="slidenum">
              <a:rPr lang="en-GB" altLang="en-US"/>
              <a:pPr eaLnBrk="1" hangingPunct="1"/>
              <a:t>5</a:t>
            </a:fld>
            <a:endParaRPr lang="en-GB" altLang="en-US"/>
          </a:p>
        </p:txBody>
      </p:sp>
      <p:grpSp>
        <p:nvGrpSpPr>
          <p:cNvPr id="2" name="Skupina 1"/>
          <p:cNvGrpSpPr/>
          <p:nvPr/>
        </p:nvGrpSpPr>
        <p:grpSpPr>
          <a:xfrm>
            <a:off x="5148064" y="4060511"/>
            <a:ext cx="3106659" cy="2070414"/>
            <a:chOff x="1043608" y="1340768"/>
            <a:chExt cx="6995091" cy="4734710"/>
          </a:xfrm>
        </p:grpSpPr>
        <p:sp>
          <p:nvSpPr>
            <p:cNvPr id="7" name="Vývojový diagram: magnetický disk 6"/>
            <p:cNvSpPr/>
            <p:nvPr/>
          </p:nvSpPr>
          <p:spPr>
            <a:xfrm>
              <a:off x="6057499" y="1340768"/>
              <a:ext cx="1981200" cy="2160240"/>
            </a:xfrm>
            <a:prstGeom prst="flowChartMagneticDisk">
              <a:avLst/>
            </a:prstGeom>
            <a:solidFill>
              <a:srgbClr val="0079C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800"/>
            </a:p>
          </p:txBody>
        </p:sp>
        <p:pic>
          <p:nvPicPr>
            <p:cNvPr id="8" name="Obrázek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08" y="2877320"/>
              <a:ext cx="1757878" cy="1911398"/>
            </a:xfrm>
            <a:prstGeom prst="rect">
              <a:avLst/>
            </a:prstGeom>
          </p:spPr>
        </p:pic>
        <p:sp>
          <p:nvSpPr>
            <p:cNvPr id="9" name="Bublinový popisek ve tvaru obláčku 8"/>
            <p:cNvSpPr/>
            <p:nvPr/>
          </p:nvSpPr>
          <p:spPr>
            <a:xfrm>
              <a:off x="1783532" y="1340768"/>
              <a:ext cx="2808312" cy="1459682"/>
            </a:xfrm>
            <a:prstGeom prst="cloudCallou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Hmm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, I </a:t>
              </a:r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want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…ehm… a </a:t>
              </a:r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netbook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with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…</a:t>
              </a:r>
              <a:endParaRPr lang="cs-CZ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10" name="Obrázek 9"/>
            <p:cNvPicPr>
              <a:picLocks noChangeAspect="1"/>
            </p:cNvPicPr>
            <p:nvPr/>
          </p:nvPicPr>
          <p:blipFill rotWithShape="1">
            <a:blip r:embed="rId3"/>
            <a:srcRect l="1886" t="14604" r="5621" b="12375"/>
            <a:stretch/>
          </p:blipFill>
          <p:spPr>
            <a:xfrm>
              <a:off x="6444208" y="2276872"/>
              <a:ext cx="1368000" cy="1080000"/>
            </a:xfrm>
            <a:prstGeom prst="rect">
              <a:avLst/>
            </a:prstGeom>
          </p:spPr>
        </p:pic>
        <p:sp>
          <p:nvSpPr>
            <p:cNvPr id="11" name="TextovéPole 10"/>
            <p:cNvSpPr txBox="1"/>
            <p:nvPr/>
          </p:nvSpPr>
          <p:spPr>
            <a:xfrm>
              <a:off x="6182745" y="1949059"/>
              <a:ext cx="917509" cy="1055755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cs-CZ" sz="2400" b="1" i="1" dirty="0" smtClean="0">
                  <a:ln w="12700">
                    <a:solidFill>
                      <a:schemeClr val="tx1"/>
                    </a:solidFill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177800" dist="63500" dir="5400000" sx="108000" sy="108000" algn="t" rotWithShape="0">
                      <a:prstClr val="black"/>
                    </a:outerShdw>
                  </a:effectLst>
                </a:rPr>
                <a:t>R</a:t>
              </a:r>
              <a:endParaRPr lang="cs-CZ" sz="600" b="1" i="1" dirty="0">
                <a:ln w="12700">
                  <a:solidFill>
                    <a:schemeClr val="tx1"/>
                  </a:solidFill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177800" dist="63500" dir="5400000" sx="108000" sy="108000" algn="t" rotWithShape="0">
                    <a:prstClr val="black"/>
                  </a:outerShdw>
                </a:effectLst>
              </a:endParaRPr>
            </a:p>
          </p:txBody>
        </p:sp>
        <p:sp>
          <p:nvSpPr>
            <p:cNvPr id="12" name="Šipka doprava 11"/>
            <p:cNvSpPr/>
            <p:nvPr/>
          </p:nvSpPr>
          <p:spPr>
            <a:xfrm>
              <a:off x="4716016" y="1949060"/>
              <a:ext cx="1303784" cy="507831"/>
            </a:xfrm>
            <a:prstGeom prst="right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800"/>
            </a:p>
          </p:txBody>
        </p:sp>
        <p:sp>
          <p:nvSpPr>
            <p:cNvPr id="13" name="Šipka doleva 12"/>
            <p:cNvSpPr/>
            <p:nvPr/>
          </p:nvSpPr>
          <p:spPr>
            <a:xfrm rot="20639689">
              <a:off x="2960328" y="2895801"/>
              <a:ext cx="2916449" cy="1584176"/>
            </a:xfrm>
            <a:prstGeom prst="left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What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about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 these </a:t>
              </a:r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ones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?</a:t>
              </a:r>
              <a:endParaRPr lang="cs-CZ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Oválný bublinový popisek 13"/>
            <p:cNvSpPr/>
            <p:nvPr/>
          </p:nvSpPr>
          <p:spPr>
            <a:xfrm>
              <a:off x="1864060" y="4851342"/>
              <a:ext cx="2520280" cy="1224136"/>
            </a:xfrm>
            <a:prstGeom prst="wedgeEllipseCallout">
              <a:avLst>
                <a:gd name="adj1" fmla="val -40719"/>
                <a:gd name="adj2" fmla="val -95515"/>
              </a:avLst>
            </a:prstGeom>
            <a:ln>
              <a:solidFill>
                <a:srgbClr val="C00000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800" dirty="0" err="1" smtClean="0">
                  <a:solidFill>
                    <a:srgbClr val="C00000"/>
                  </a:solidFill>
                </a:rPr>
                <a:t>Thats</a:t>
              </a:r>
              <a:r>
                <a:rPr lang="cs-CZ" sz="800" dirty="0" smtClean="0">
                  <a:solidFill>
                    <a:srgbClr val="C00000"/>
                  </a:solidFill>
                </a:rPr>
                <a:t> </a:t>
              </a:r>
              <a:r>
                <a:rPr lang="cs-CZ" sz="800" dirty="0" err="1" smtClean="0">
                  <a:solidFill>
                    <a:srgbClr val="C00000"/>
                  </a:solidFill>
                </a:rPr>
                <a:t>exactly</a:t>
              </a:r>
              <a:r>
                <a:rPr lang="cs-CZ" sz="800" dirty="0" smtClean="0">
                  <a:solidFill>
                    <a:srgbClr val="C00000"/>
                  </a:solidFill>
                </a:rPr>
                <a:t> </a:t>
              </a:r>
              <a:r>
                <a:rPr lang="cs-CZ" sz="800" dirty="0" err="1" smtClean="0">
                  <a:solidFill>
                    <a:srgbClr val="C00000"/>
                  </a:solidFill>
                </a:rPr>
                <a:t>what</a:t>
              </a:r>
              <a:r>
                <a:rPr lang="cs-CZ" sz="800" dirty="0" smtClean="0">
                  <a:solidFill>
                    <a:srgbClr val="C00000"/>
                  </a:solidFill>
                </a:rPr>
                <a:t> I </a:t>
              </a:r>
              <a:r>
                <a:rPr lang="cs-CZ" sz="800" dirty="0" err="1" smtClean="0">
                  <a:solidFill>
                    <a:srgbClr val="C00000"/>
                  </a:solidFill>
                </a:rPr>
                <a:t>want</a:t>
              </a:r>
              <a:r>
                <a:rPr lang="cs-CZ" sz="800" dirty="0" smtClean="0">
                  <a:solidFill>
                    <a:srgbClr val="C00000"/>
                  </a:solidFill>
                </a:rPr>
                <a:t>, </a:t>
              </a:r>
              <a:r>
                <a:rPr lang="cs-CZ" sz="800" dirty="0" err="1" smtClean="0">
                  <a:solidFill>
                    <a:srgbClr val="C00000"/>
                  </a:solidFill>
                </a:rPr>
                <a:t>thank</a:t>
              </a:r>
              <a:r>
                <a:rPr lang="cs-CZ" sz="800" dirty="0" smtClean="0">
                  <a:solidFill>
                    <a:srgbClr val="C00000"/>
                  </a:solidFill>
                </a:rPr>
                <a:t> </a:t>
              </a:r>
              <a:r>
                <a:rPr lang="cs-CZ" sz="800" dirty="0" err="1" smtClean="0">
                  <a:solidFill>
                    <a:srgbClr val="C00000"/>
                  </a:solidFill>
                </a:rPr>
                <a:t>you</a:t>
              </a:r>
              <a:r>
                <a:rPr lang="cs-CZ" sz="800" dirty="0" smtClean="0">
                  <a:solidFill>
                    <a:srgbClr val="C00000"/>
                  </a:solidFill>
                </a:rPr>
                <a:t>!</a:t>
              </a:r>
              <a:endParaRPr lang="cs-CZ" sz="800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6" name="Obrázek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51481">
            <a:off x="6722145" y="5229901"/>
            <a:ext cx="897397" cy="676686"/>
          </a:xfrm>
          <a:prstGeom prst="rect">
            <a:avLst/>
          </a:prstGeom>
        </p:spPr>
      </p:pic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044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 smtClean="0"/>
              <a:t>Seminar</a:t>
            </a:r>
            <a:r>
              <a:rPr lang="cs-CZ" altLang="cs-CZ" dirty="0" smtClean="0"/>
              <a:t> </a:t>
            </a:r>
            <a:r>
              <a:rPr lang="cs-CZ" altLang="cs-CZ" dirty="0"/>
              <a:t>– </a:t>
            </a:r>
            <a:r>
              <a:rPr lang="cs-CZ" altLang="cs-CZ" dirty="0" err="1"/>
              <a:t>requirements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err="1" smtClean="0"/>
              <a:t>Observe</a:t>
            </a:r>
            <a:r>
              <a:rPr lang="cs-CZ" sz="2400" dirty="0" smtClean="0"/>
              <a:t> </a:t>
            </a:r>
            <a:r>
              <a:rPr lang="cs-CZ" sz="2400" dirty="0" err="1" smtClean="0"/>
              <a:t>other</a:t>
            </a:r>
            <a:r>
              <a:rPr lang="en-US" sz="2400" dirty="0" smtClean="0"/>
              <a:t>’s </a:t>
            </a:r>
            <a:r>
              <a:rPr lang="cs-CZ" sz="2400" dirty="0" smtClean="0"/>
              <a:t>idea</a:t>
            </a:r>
            <a:r>
              <a:rPr lang="en-US" sz="2400" dirty="0" smtClean="0"/>
              <a:t>s</a:t>
            </a:r>
            <a:endParaRPr lang="en-US" sz="2400" dirty="0"/>
          </a:p>
          <a:p>
            <a:pPr lvl="1"/>
            <a:r>
              <a:rPr lang="en-US" sz="2000" dirty="0" smtClean="0"/>
              <a:t>Presentation </a:t>
            </a:r>
            <a:r>
              <a:rPr lang="cs-CZ" sz="2000" dirty="0" smtClean="0"/>
              <a:t>(15 min) </a:t>
            </a:r>
            <a:r>
              <a:rPr lang="cs-CZ" sz="2000" dirty="0" err="1" smtClean="0"/>
              <a:t>of</a:t>
            </a:r>
            <a:r>
              <a:rPr lang="cs-CZ" sz="2000" dirty="0" smtClean="0"/>
              <a:t> </a:t>
            </a:r>
            <a:r>
              <a:rPr lang="cs-CZ" sz="2000" dirty="0" err="1" smtClean="0"/>
              <a:t>selected</a:t>
            </a:r>
            <a:r>
              <a:rPr lang="cs-CZ" sz="2000" dirty="0" smtClean="0"/>
              <a:t> </a:t>
            </a:r>
            <a:r>
              <a:rPr lang="cs-CZ" sz="2000" dirty="0" err="1" smtClean="0"/>
              <a:t>research</a:t>
            </a:r>
            <a:r>
              <a:rPr lang="cs-CZ" sz="2000" dirty="0" smtClean="0"/>
              <a:t> </a:t>
            </a:r>
            <a:r>
              <a:rPr lang="cs-CZ" sz="2000" dirty="0" err="1" smtClean="0"/>
              <a:t>paper</a:t>
            </a:r>
            <a:endParaRPr lang="cs-CZ" sz="2000" dirty="0" smtClean="0"/>
          </a:p>
          <a:p>
            <a:pPr lvl="1"/>
            <a:r>
              <a:rPr lang="cs-CZ" sz="2000" dirty="0" err="1" smtClean="0"/>
              <a:t>Algorithmic</a:t>
            </a:r>
            <a:r>
              <a:rPr lang="cs-CZ" sz="2000" dirty="0" smtClean="0"/>
              <a:t> </a:t>
            </a:r>
            <a:r>
              <a:rPr lang="cs-CZ" sz="2000" dirty="0" err="1" smtClean="0"/>
              <a:t>details</a:t>
            </a:r>
            <a:r>
              <a:rPr lang="cs-CZ" sz="2000" dirty="0" smtClean="0"/>
              <a:t> are not </a:t>
            </a:r>
            <a:r>
              <a:rPr lang="cs-CZ" sz="2000" dirty="0" err="1" smtClean="0"/>
              <a:t>necessary</a:t>
            </a:r>
            <a:r>
              <a:rPr lang="cs-CZ" sz="2000" dirty="0" smtClean="0"/>
              <a:t>, stress on</a:t>
            </a:r>
          </a:p>
          <a:p>
            <a:pPr lvl="2"/>
            <a:r>
              <a:rPr lang="cs-CZ" sz="1700" dirty="0" err="1" smtClean="0"/>
              <a:t>Problem</a:t>
            </a:r>
            <a:r>
              <a:rPr lang="cs-CZ" sz="1700" dirty="0" smtClean="0"/>
              <a:t> / </a:t>
            </a:r>
            <a:r>
              <a:rPr lang="cs-CZ" sz="1700" dirty="0" err="1" smtClean="0"/>
              <a:t>motivation</a:t>
            </a:r>
            <a:endParaRPr lang="cs-CZ" sz="1700" dirty="0" smtClean="0"/>
          </a:p>
          <a:p>
            <a:pPr lvl="2"/>
            <a:r>
              <a:rPr lang="cs-CZ" sz="1700" dirty="0" smtClean="0"/>
              <a:t>Idea </a:t>
            </a:r>
            <a:r>
              <a:rPr lang="cs-CZ" sz="1700" dirty="0" err="1" smtClean="0"/>
              <a:t>behind</a:t>
            </a:r>
            <a:r>
              <a:rPr lang="cs-CZ" sz="1700" dirty="0" smtClean="0"/>
              <a:t> </a:t>
            </a:r>
            <a:r>
              <a:rPr lang="cs-CZ" sz="1700" dirty="0" err="1" smtClean="0"/>
              <a:t>the</a:t>
            </a:r>
            <a:r>
              <a:rPr lang="cs-CZ" sz="1700" dirty="0" smtClean="0"/>
              <a:t> </a:t>
            </a:r>
            <a:r>
              <a:rPr lang="cs-CZ" sz="1700" dirty="0" err="1" smtClean="0"/>
              <a:t>solution</a:t>
            </a:r>
            <a:endParaRPr lang="cs-CZ" sz="1700" dirty="0" smtClean="0"/>
          </a:p>
          <a:p>
            <a:pPr lvl="2"/>
            <a:r>
              <a:rPr lang="cs-CZ" sz="1700" dirty="0" err="1" smtClean="0"/>
              <a:t>Practical</a:t>
            </a:r>
            <a:r>
              <a:rPr lang="cs-CZ" sz="1700" dirty="0" smtClean="0"/>
              <a:t> </a:t>
            </a:r>
            <a:r>
              <a:rPr lang="cs-CZ" sz="1700" dirty="0" err="1" smtClean="0"/>
              <a:t>applicability</a:t>
            </a:r>
            <a:endParaRPr lang="cs-CZ" sz="1700" dirty="0" smtClean="0"/>
          </a:p>
          <a:p>
            <a:pPr lvl="2"/>
            <a:r>
              <a:rPr lang="cs-CZ" sz="1700" dirty="0" err="1" smtClean="0"/>
              <a:t>Your</a:t>
            </a:r>
            <a:r>
              <a:rPr lang="cs-CZ" sz="1700" dirty="0" smtClean="0"/>
              <a:t> </a:t>
            </a:r>
            <a:r>
              <a:rPr lang="cs-CZ" sz="1700" dirty="0" err="1" smtClean="0"/>
              <a:t>opinion</a:t>
            </a:r>
            <a:endParaRPr lang="cs-CZ" sz="1700" dirty="0" smtClean="0"/>
          </a:p>
          <a:p>
            <a:pPr lvl="1"/>
            <a:r>
              <a:rPr lang="cs-CZ" sz="2000" dirty="0" smtClean="0"/>
              <a:t>3.4. / 10.4.</a:t>
            </a:r>
            <a:endParaRPr lang="cs-CZ" sz="2000" dirty="0" smtClean="0"/>
          </a:p>
          <a:p>
            <a:endParaRPr lang="cs-CZ" sz="2400" dirty="0" smtClean="0"/>
          </a:p>
          <a:p>
            <a:pPr lvl="1"/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50</a:t>
            </a:fld>
            <a:endParaRPr lang="en-GB" alt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69637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 smtClean="0"/>
              <a:t>Seminar</a:t>
            </a:r>
            <a:r>
              <a:rPr lang="cs-CZ" altLang="cs-CZ" dirty="0" smtClean="0"/>
              <a:t> </a:t>
            </a:r>
            <a:r>
              <a:rPr lang="cs-CZ" altLang="cs-CZ" dirty="0"/>
              <a:t>– </a:t>
            </a:r>
            <a:r>
              <a:rPr lang="cs-CZ" altLang="cs-CZ" dirty="0" err="1"/>
              <a:t>requirements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err="1" smtClean="0"/>
              <a:t>Develop</a:t>
            </a:r>
            <a:r>
              <a:rPr lang="cs-CZ" sz="2400" dirty="0" smtClean="0"/>
              <a:t> </a:t>
            </a:r>
            <a:r>
              <a:rPr lang="cs-CZ" sz="2400" dirty="0" err="1" smtClean="0"/>
              <a:t>your</a:t>
            </a:r>
            <a:r>
              <a:rPr lang="cs-CZ" sz="2400" dirty="0" smtClean="0"/>
              <a:t> </a:t>
            </a:r>
            <a:r>
              <a:rPr lang="cs-CZ" sz="2400" dirty="0" err="1" smtClean="0"/>
              <a:t>own</a:t>
            </a:r>
            <a:r>
              <a:rPr lang="cs-CZ" sz="2400" dirty="0" smtClean="0"/>
              <a:t> idea</a:t>
            </a:r>
          </a:p>
          <a:p>
            <a:pPr lvl="1"/>
            <a:r>
              <a:rPr lang="cs-CZ" sz="2000" dirty="0" smtClean="0"/>
              <a:t>user </a:t>
            </a:r>
            <a:r>
              <a:rPr lang="cs-CZ" sz="2000" dirty="0" err="1" smtClean="0"/>
              <a:t>preferences</a:t>
            </a:r>
            <a:r>
              <a:rPr lang="cs-CZ" sz="2000" dirty="0" smtClean="0"/>
              <a:t> / </a:t>
            </a:r>
            <a:r>
              <a:rPr lang="cs-CZ" sz="2000" dirty="0" err="1" smtClean="0"/>
              <a:t>recommender</a:t>
            </a:r>
            <a:r>
              <a:rPr lang="cs-CZ" sz="2000" dirty="0" smtClean="0"/>
              <a:t> </a:t>
            </a:r>
            <a:r>
              <a:rPr lang="cs-CZ" sz="2000" dirty="0" err="1" smtClean="0"/>
              <a:t>systems</a:t>
            </a:r>
            <a:r>
              <a:rPr lang="cs-CZ" sz="2000" dirty="0" smtClean="0"/>
              <a:t> / </a:t>
            </a:r>
            <a:r>
              <a:rPr lang="cs-CZ" sz="2000" dirty="0" err="1" smtClean="0"/>
              <a:t>personalization</a:t>
            </a:r>
            <a:endParaRPr lang="cs-CZ" sz="2000" dirty="0" smtClean="0"/>
          </a:p>
          <a:p>
            <a:pPr lvl="1"/>
            <a:r>
              <a:rPr lang="cs-CZ" sz="2000" dirty="0" err="1" smtClean="0"/>
              <a:t>Where</a:t>
            </a:r>
            <a:r>
              <a:rPr lang="cs-CZ" sz="2000" dirty="0"/>
              <a:t> </a:t>
            </a:r>
            <a:r>
              <a:rPr lang="cs-CZ" sz="2000" dirty="0" smtClean="0"/>
              <a:t>in </a:t>
            </a:r>
            <a:r>
              <a:rPr lang="cs-CZ" sz="2000" dirty="0" err="1" smtClean="0"/>
              <a:t>your</a:t>
            </a:r>
            <a:r>
              <a:rPr lang="cs-CZ" sz="2000" dirty="0" smtClean="0"/>
              <a:t> </a:t>
            </a:r>
            <a:r>
              <a:rPr lang="cs-CZ" sz="2000" dirty="0" err="1" smtClean="0"/>
              <a:t>own</a:t>
            </a:r>
            <a:r>
              <a:rPr lang="cs-CZ" sz="2000" dirty="0" smtClean="0"/>
              <a:t> </a:t>
            </a:r>
            <a:r>
              <a:rPr lang="cs-CZ" sz="2000" dirty="0" err="1" smtClean="0"/>
              <a:t>domain</a:t>
            </a:r>
            <a:r>
              <a:rPr lang="cs-CZ" sz="2000" dirty="0" smtClean="0"/>
              <a:t>/area/</a:t>
            </a:r>
            <a:r>
              <a:rPr lang="cs-CZ" sz="2000" dirty="0" err="1" smtClean="0"/>
              <a:t>expertise</a:t>
            </a:r>
            <a:r>
              <a:rPr lang="cs-CZ" sz="2000" dirty="0" smtClean="0"/>
              <a:t> </a:t>
            </a:r>
            <a:r>
              <a:rPr lang="cs-CZ" sz="2000" dirty="0" err="1" smtClean="0"/>
              <a:t>could</a:t>
            </a:r>
            <a:r>
              <a:rPr lang="cs-CZ" sz="2000" dirty="0" smtClean="0"/>
              <a:t> preference </a:t>
            </a:r>
            <a:r>
              <a:rPr lang="cs-CZ" sz="2000" dirty="0" err="1" smtClean="0"/>
              <a:t>learning</a:t>
            </a:r>
            <a:r>
              <a:rPr lang="cs-CZ" sz="2000" dirty="0" smtClean="0"/>
              <a:t> </a:t>
            </a:r>
            <a:r>
              <a:rPr lang="cs-CZ" sz="2000" dirty="0" err="1" smtClean="0"/>
              <a:t>help</a:t>
            </a:r>
            <a:r>
              <a:rPr lang="cs-CZ" sz="2000" dirty="0" smtClean="0"/>
              <a:t> / </a:t>
            </a:r>
            <a:r>
              <a:rPr lang="cs-CZ" sz="2000" dirty="0" err="1" smtClean="0"/>
              <a:t>improve</a:t>
            </a:r>
            <a:r>
              <a:rPr lang="cs-CZ" sz="2000" dirty="0" smtClean="0"/>
              <a:t>?</a:t>
            </a:r>
          </a:p>
          <a:p>
            <a:pPr lvl="1"/>
            <a:endParaRPr lang="cs-CZ" sz="2000" dirty="0"/>
          </a:p>
          <a:p>
            <a:pPr lvl="1"/>
            <a:r>
              <a:rPr lang="cs-CZ" sz="2000" dirty="0" smtClean="0"/>
              <a:t>Vision (</a:t>
            </a:r>
            <a:r>
              <a:rPr lang="cs-CZ" sz="2000" dirty="0" err="1" smtClean="0"/>
              <a:t>one</a:t>
            </a:r>
            <a:r>
              <a:rPr lang="cs-CZ" sz="2000" dirty="0" smtClean="0"/>
              <a:t> </a:t>
            </a:r>
            <a:r>
              <a:rPr lang="cs-CZ" sz="2000" dirty="0" err="1" smtClean="0"/>
              <a:t>page</a:t>
            </a:r>
            <a:r>
              <a:rPr lang="cs-CZ" sz="2000" dirty="0" smtClean="0"/>
              <a:t> </a:t>
            </a:r>
            <a:r>
              <a:rPr lang="cs-CZ" sz="2000" dirty="0" err="1" smtClean="0"/>
              <a:t>of</a:t>
            </a:r>
            <a:r>
              <a:rPr lang="cs-CZ" sz="2000" dirty="0" smtClean="0"/>
              <a:t> text) – </a:t>
            </a:r>
            <a:r>
              <a:rPr lang="cs-CZ" sz="2000" dirty="0" err="1" smtClean="0"/>
              <a:t>approx</a:t>
            </a:r>
            <a:r>
              <a:rPr lang="cs-CZ" sz="2000" dirty="0" smtClean="0"/>
              <a:t>. ½ </a:t>
            </a:r>
            <a:r>
              <a:rPr lang="cs-CZ" sz="2000" dirty="0" err="1" smtClean="0"/>
              <a:t>of</a:t>
            </a:r>
            <a:r>
              <a:rPr lang="cs-CZ" sz="2000" dirty="0" smtClean="0"/>
              <a:t> </a:t>
            </a:r>
            <a:r>
              <a:rPr lang="cs-CZ" sz="2000" dirty="0" err="1" smtClean="0"/>
              <a:t>April</a:t>
            </a:r>
            <a:r>
              <a:rPr lang="cs-CZ" sz="2000" dirty="0" smtClean="0"/>
              <a:t> </a:t>
            </a:r>
          </a:p>
          <a:p>
            <a:pPr lvl="1"/>
            <a:r>
              <a:rPr lang="cs-CZ" sz="2000" dirty="0" smtClean="0"/>
              <a:t>„</a:t>
            </a:r>
            <a:r>
              <a:rPr lang="cs-CZ" sz="2000" dirty="0" err="1" smtClean="0"/>
              <a:t>Elevator</a:t>
            </a:r>
            <a:r>
              <a:rPr lang="cs-CZ" sz="2000" dirty="0" smtClean="0"/>
              <a:t> </a:t>
            </a:r>
            <a:r>
              <a:rPr lang="cs-CZ" sz="2000" dirty="0" err="1" smtClean="0"/>
              <a:t>pitch</a:t>
            </a:r>
            <a:r>
              <a:rPr lang="cs-CZ" sz="2000" dirty="0" smtClean="0"/>
              <a:t>“ (</a:t>
            </a:r>
            <a:r>
              <a:rPr lang="cs-CZ" sz="2000" dirty="0" err="1" smtClean="0"/>
              <a:t>short</a:t>
            </a:r>
            <a:r>
              <a:rPr lang="cs-CZ" sz="2000" dirty="0" smtClean="0"/>
              <a:t> oral </a:t>
            </a:r>
            <a:r>
              <a:rPr lang="cs-CZ" sz="2000" dirty="0" err="1" smtClean="0"/>
              <a:t>presentaion</a:t>
            </a:r>
            <a:r>
              <a:rPr lang="cs-CZ" sz="2000" dirty="0" smtClean="0"/>
              <a:t>) – </a:t>
            </a:r>
            <a:r>
              <a:rPr lang="cs-CZ" sz="2000" dirty="0" err="1" smtClean="0"/>
              <a:t>approx</a:t>
            </a:r>
            <a:r>
              <a:rPr lang="cs-CZ" sz="2000" dirty="0" smtClean="0"/>
              <a:t>. end </a:t>
            </a:r>
            <a:r>
              <a:rPr lang="cs-CZ" sz="2000" dirty="0" err="1" smtClean="0"/>
              <a:t>of</a:t>
            </a:r>
            <a:r>
              <a:rPr lang="cs-CZ" sz="2000" dirty="0" smtClean="0"/>
              <a:t> </a:t>
            </a:r>
            <a:r>
              <a:rPr lang="cs-CZ" sz="2000" dirty="0" err="1" smtClean="0"/>
              <a:t>April</a:t>
            </a:r>
            <a:endParaRPr lang="cs-CZ" sz="2000" dirty="0" smtClean="0"/>
          </a:p>
          <a:p>
            <a:pPr lvl="1"/>
            <a:r>
              <a:rPr lang="cs-CZ" sz="2000" dirty="0" err="1" smtClean="0"/>
              <a:t>Presentation</a:t>
            </a:r>
            <a:r>
              <a:rPr lang="cs-CZ" sz="2000" dirty="0" smtClean="0"/>
              <a:t> (</a:t>
            </a:r>
            <a:r>
              <a:rPr lang="cs-CZ" sz="2000" dirty="0" err="1" smtClean="0"/>
              <a:t>persuasive</a:t>
            </a:r>
            <a:r>
              <a:rPr lang="cs-CZ" sz="2000" dirty="0" smtClean="0"/>
              <a:t> </a:t>
            </a:r>
            <a:r>
              <a:rPr lang="cs-CZ" sz="2000" dirty="0" err="1" smtClean="0"/>
              <a:t>details</a:t>
            </a:r>
            <a:r>
              <a:rPr lang="cs-CZ" sz="2000" dirty="0" smtClean="0"/>
              <a:t>, 10-15 min) – </a:t>
            </a:r>
            <a:r>
              <a:rPr lang="cs-CZ" sz="2000" dirty="0" err="1" smtClean="0"/>
              <a:t>approx</a:t>
            </a:r>
            <a:r>
              <a:rPr lang="cs-CZ" sz="2000" dirty="0" smtClean="0"/>
              <a:t>. 1/2 May</a:t>
            </a:r>
            <a:endParaRPr lang="cs-CZ" sz="2000" dirty="0" smtClean="0"/>
          </a:p>
          <a:p>
            <a:pPr marL="0" indent="0">
              <a:buNone/>
            </a:pPr>
            <a:endParaRPr lang="cs-CZ" sz="2400" dirty="0" smtClean="0"/>
          </a:p>
          <a:p>
            <a:endParaRPr lang="cs-CZ" sz="2400" dirty="0" smtClean="0"/>
          </a:p>
          <a:p>
            <a:pPr lvl="1"/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51</a:t>
            </a:fld>
            <a:endParaRPr lang="en-GB" alt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9687221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 smtClean="0"/>
              <a:t>Seminar</a:t>
            </a:r>
            <a:r>
              <a:rPr lang="cs-CZ" altLang="cs-CZ" dirty="0" smtClean="0"/>
              <a:t> </a:t>
            </a:r>
            <a:r>
              <a:rPr lang="cs-CZ" altLang="cs-CZ" dirty="0"/>
              <a:t>– </a:t>
            </a:r>
            <a:r>
              <a:rPr lang="cs-CZ" altLang="cs-CZ" dirty="0" err="1" smtClean="0"/>
              <a:t>today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err="1" smtClean="0"/>
              <a:t>Implement</a:t>
            </a:r>
            <a:r>
              <a:rPr lang="cs-CZ" sz="2400" dirty="0" smtClean="0"/>
              <a:t> user-</a:t>
            </a:r>
            <a:r>
              <a:rPr lang="cs-CZ" sz="2400" dirty="0" err="1" smtClean="0"/>
              <a:t>based</a:t>
            </a:r>
            <a:r>
              <a:rPr lang="cs-CZ" sz="2400" dirty="0" smtClean="0"/>
              <a:t> KNN</a:t>
            </a:r>
          </a:p>
          <a:p>
            <a:r>
              <a:rPr lang="cs-CZ" sz="2400" dirty="0" smtClean="0"/>
              <a:t>Test </a:t>
            </a:r>
            <a:r>
              <a:rPr lang="cs-CZ" sz="2400" dirty="0" err="1" smtClean="0"/>
              <a:t>it</a:t>
            </a:r>
            <a:r>
              <a:rPr lang="cs-CZ" sz="2400" dirty="0" smtClean="0"/>
              <a:t> on a </a:t>
            </a:r>
            <a:r>
              <a:rPr lang="cs-CZ" sz="2400" dirty="0" err="1" smtClean="0"/>
              <a:t>subset</a:t>
            </a:r>
            <a:r>
              <a:rPr lang="cs-CZ" sz="2400" dirty="0" smtClean="0"/>
              <a:t> </a:t>
            </a:r>
            <a:r>
              <a:rPr lang="cs-CZ" sz="2400" dirty="0" err="1" smtClean="0"/>
              <a:t>of</a:t>
            </a:r>
            <a:r>
              <a:rPr lang="cs-CZ" sz="2400" dirty="0" smtClean="0"/>
              <a:t> MovieLens 1M </a:t>
            </a:r>
            <a:r>
              <a:rPr lang="cs-CZ" sz="2400" dirty="0" err="1" smtClean="0"/>
              <a:t>dataset</a:t>
            </a:r>
            <a:endParaRPr lang="cs-CZ" sz="2400" dirty="0" smtClean="0"/>
          </a:p>
          <a:p>
            <a:r>
              <a:rPr lang="cs-CZ" sz="2400" dirty="0" err="1" smtClean="0"/>
              <a:t>Compare</a:t>
            </a:r>
            <a:r>
              <a:rPr lang="cs-CZ" sz="2400" dirty="0" smtClean="0"/>
              <a:t> </a:t>
            </a:r>
            <a:r>
              <a:rPr lang="cs-CZ" sz="2400" smtClean="0"/>
              <a:t>results</a:t>
            </a:r>
            <a:endParaRPr lang="cs-CZ" sz="2000" dirty="0" smtClean="0"/>
          </a:p>
          <a:p>
            <a:pPr marL="0" indent="0">
              <a:buNone/>
            </a:pPr>
            <a:endParaRPr lang="cs-CZ" sz="2400" dirty="0" smtClean="0"/>
          </a:p>
          <a:p>
            <a:endParaRPr lang="cs-CZ" sz="2400" dirty="0" smtClean="0"/>
          </a:p>
          <a:p>
            <a:pPr lvl="1"/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52</a:t>
            </a:fld>
            <a:endParaRPr lang="en-GB" alt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3794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7"/>
          <p:cNvSpPr>
            <a:spLocks noGrp="1"/>
          </p:cNvSpPr>
          <p:nvPr>
            <p:ph type="title"/>
          </p:nvPr>
        </p:nvSpPr>
        <p:spPr>
          <a:xfrm>
            <a:off x="800100" y="2636912"/>
            <a:ext cx="7543800" cy="2143125"/>
          </a:xfrm>
        </p:spPr>
        <p:txBody>
          <a:bodyPr/>
          <a:lstStyle/>
          <a:p>
            <a:pPr algn="ctr" eaLnBrk="1" hangingPunct="1"/>
            <a:r>
              <a:rPr lang="cs-CZ" altLang="cs-CZ" sz="4000" dirty="0" err="1" smtClean="0"/>
              <a:t>Paradigms</a:t>
            </a:r>
            <a:r>
              <a:rPr lang="cs-CZ" altLang="cs-CZ" sz="4000" dirty="0" smtClean="0"/>
              <a:t> </a:t>
            </a:r>
            <a:r>
              <a:rPr lang="cs-CZ" altLang="cs-CZ" sz="4000" dirty="0" err="1" smtClean="0"/>
              <a:t>of</a:t>
            </a:r>
            <a:r>
              <a:rPr lang="cs-CZ" altLang="cs-CZ" sz="4000" dirty="0" smtClean="0"/>
              <a:t> </a:t>
            </a:r>
            <a:r>
              <a:rPr lang="cs-CZ" altLang="cs-CZ" sz="4000" dirty="0" err="1" smtClean="0"/>
              <a:t>Recommender</a:t>
            </a:r>
            <a:r>
              <a:rPr lang="cs-CZ" altLang="cs-CZ" sz="4000" dirty="0" smtClean="0"/>
              <a:t> Systems</a:t>
            </a:r>
            <a:r>
              <a:rPr lang="cs-CZ" altLang="cs-CZ" sz="4000" dirty="0" smtClean="0"/>
              <a:t/>
            </a:r>
            <a:br>
              <a:rPr lang="cs-CZ" altLang="cs-CZ" sz="4000" dirty="0" smtClean="0"/>
            </a:br>
            <a:endParaRPr lang="cs-CZ" altLang="cs-CZ" sz="3600" dirty="0" smtClean="0"/>
          </a:p>
        </p:txBody>
      </p:sp>
      <p:sp>
        <p:nvSpPr>
          <p:cNvPr id="5123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Ladislav Peška, Recommender Systems and Preference Learning</a:t>
            </a:r>
            <a:endParaRPr lang="en-GB" altLang="en-US" smtClean="0"/>
          </a:p>
        </p:txBody>
      </p:sp>
      <p:sp>
        <p:nvSpPr>
          <p:cNvPr id="5124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E80E695-F1A8-46DC-8AF5-65306724CDA2}" type="slidenum">
              <a:rPr lang="en-GB" altLang="en-US"/>
              <a:pPr eaLnBrk="1" hangingPunct="1"/>
              <a:t>6</a:t>
            </a:fld>
            <a:endParaRPr lang="en-GB" alt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0756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0246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7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8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44" name="Rechteck 31"/>
          <p:cNvSpPr>
            <a:spLocks noChangeArrowheads="1"/>
          </p:cNvSpPr>
          <p:nvPr/>
        </p:nvSpPr>
        <p:spPr bwMode="auto">
          <a:xfrm>
            <a:off x="4286250" y="1643063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Recommender systems reduce information overload by estimating relevance 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80845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1273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5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uppieren 13"/>
          <p:cNvGrpSpPr>
            <a:grpSpLocks/>
          </p:cNvGrpSpPr>
          <p:nvPr/>
        </p:nvGrpSpPr>
        <p:grpSpPr bwMode="auto">
          <a:xfrm>
            <a:off x="698500" y="1643063"/>
            <a:ext cx="3659188" cy="1296987"/>
            <a:chOff x="699167" y="1643050"/>
            <a:chExt cx="3658519" cy="1297164"/>
          </a:xfrm>
        </p:grpSpPr>
        <p:pic>
          <p:nvPicPr>
            <p:cNvPr id="11271" name="Grafik 10" descr="UM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9167" y="1643050"/>
              <a:ext cx="1801131" cy="96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2" name="Grafik 11" descr="UMarrow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71736" y="2071678"/>
              <a:ext cx="1785950" cy="868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69" name="Rechteck 14"/>
          <p:cNvSpPr>
            <a:spLocks noChangeArrowheads="1"/>
          </p:cNvSpPr>
          <p:nvPr/>
        </p:nvSpPr>
        <p:spPr bwMode="auto">
          <a:xfrm>
            <a:off x="4286250" y="1500188"/>
            <a:ext cx="4572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Personalized recommendations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28602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2300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1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2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292" name="Rechteck 8"/>
          <p:cNvSpPr>
            <a:spLocks noChangeArrowheads="1"/>
          </p:cNvSpPr>
          <p:nvPr/>
        </p:nvSpPr>
        <p:spPr bwMode="auto">
          <a:xfrm>
            <a:off x="4357688" y="1571625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Collaborative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: "Tell </a:t>
            </a:r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me what's popular among 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my peers"</a:t>
            </a:r>
            <a:endParaRPr lang="en-US" sz="2000" dirty="0">
              <a:solidFill>
                <a:srgbClr val="003366"/>
              </a:solidFill>
              <a:latin typeface="Calibri" pitchFamily="34" charset="0"/>
            </a:endParaRPr>
          </a:p>
        </p:txBody>
      </p:sp>
      <p:grpSp>
        <p:nvGrpSpPr>
          <p:cNvPr id="3" name="Gruppieren 13"/>
          <p:cNvGrpSpPr>
            <a:grpSpLocks/>
          </p:cNvGrpSpPr>
          <p:nvPr/>
        </p:nvGrpSpPr>
        <p:grpSpPr bwMode="auto">
          <a:xfrm>
            <a:off x="698500" y="1643063"/>
            <a:ext cx="3659188" cy="1296987"/>
            <a:chOff x="699167" y="1643050"/>
            <a:chExt cx="3658519" cy="1297164"/>
          </a:xfrm>
        </p:grpSpPr>
        <p:pic>
          <p:nvPicPr>
            <p:cNvPr id="12298" name="Grafik 10" descr="UM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9167" y="1643050"/>
              <a:ext cx="1801131" cy="96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9" name="Grafik 11" descr="UMarrow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71736" y="2071678"/>
              <a:ext cx="1785950" cy="868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uppieren 18"/>
          <p:cNvGrpSpPr>
            <a:grpSpLocks/>
          </p:cNvGrpSpPr>
          <p:nvPr/>
        </p:nvGrpSpPr>
        <p:grpSpPr bwMode="auto">
          <a:xfrm>
            <a:off x="785813" y="2722563"/>
            <a:ext cx="3252787" cy="920750"/>
            <a:chOff x="857224" y="2722011"/>
            <a:chExt cx="3252812" cy="921303"/>
          </a:xfrm>
        </p:grpSpPr>
        <p:pic>
          <p:nvPicPr>
            <p:cNvPr id="12296" name="Grafik 16" descr="Commarrow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143108" y="3143248"/>
              <a:ext cx="1966928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7" name="Grafik 15" descr="Community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857224" y="2722011"/>
              <a:ext cx="1428760" cy="849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en-US" smtClean="0"/>
              <a:t>6.3.2017</a:t>
            </a:r>
            <a:endParaRPr lang="en-GB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Ladislav Peška, Recommender Systems and Preference Learning</a:t>
            </a:r>
            <a:endParaRPr lang="en-GB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63048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14308</TotalTime>
  <Words>2930</Words>
  <Application>Microsoft Office PowerPoint</Application>
  <PresentationFormat>Předvádění na obrazovce (4:3)</PresentationFormat>
  <Paragraphs>900</Paragraphs>
  <Slides>52</Slides>
  <Notes>37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52</vt:i4>
      </vt:variant>
    </vt:vector>
  </HeadingPairs>
  <TitlesOfParts>
    <vt:vector size="59" baseType="lpstr">
      <vt:lpstr>Arial Unicode MS</vt:lpstr>
      <vt:lpstr>Arial</vt:lpstr>
      <vt:lpstr>Calibri</vt:lpstr>
      <vt:lpstr>Cambria Math</vt:lpstr>
      <vt:lpstr>Verdana</vt:lpstr>
      <vt:lpstr>Wingdings</vt:lpstr>
      <vt:lpstr>Network</vt:lpstr>
      <vt:lpstr>Recommender Systems and User Preferences</vt:lpstr>
      <vt:lpstr>Recommender Systems</vt:lpstr>
      <vt:lpstr>Prezentace aplikace PowerPoint</vt:lpstr>
      <vt:lpstr>Prezentace aplikace PowerPoint</vt:lpstr>
      <vt:lpstr>Motivation</vt:lpstr>
      <vt:lpstr>Paradigms of Recommender Systems </vt:lpstr>
      <vt:lpstr>Paradigms of recommender systems</vt:lpstr>
      <vt:lpstr>Paradigms of recommender systems</vt:lpstr>
      <vt:lpstr>Paradigms of recommender systems</vt:lpstr>
      <vt:lpstr>Paradigms of recommender systems</vt:lpstr>
      <vt:lpstr>Paradigms of recommender systems</vt:lpstr>
      <vt:lpstr>Paradigms of recommender systems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Implicit Feedback in  E-commerce</vt:lpstr>
      <vt:lpstr>From feedback to preference</vt:lpstr>
      <vt:lpstr>From feedback to preference</vt:lpstr>
      <vt:lpstr>Preference Learning Methods / Recommending Algorithms</vt:lpstr>
      <vt:lpstr>Prezentace aplikace PowerPoint</vt:lpstr>
      <vt:lpstr>Recommending Algorithms</vt:lpstr>
      <vt:lpstr>Collaborative Filtering (CF)</vt:lpstr>
      <vt:lpstr>Collaborative-filtering Algorithms</vt:lpstr>
      <vt:lpstr>User-based nearest-neighbor collaborative filtering (1)</vt:lpstr>
      <vt:lpstr>User-based nearest-neighbor collaborative filtering (2)</vt:lpstr>
      <vt:lpstr>User-based nearest-neighbor collaborative filtering (3)</vt:lpstr>
      <vt:lpstr>Measuring user similarity (1)</vt:lpstr>
      <vt:lpstr>Measuring user similarity (2)</vt:lpstr>
      <vt:lpstr>Making predictions</vt:lpstr>
      <vt:lpstr>Improving the metrics  / prediction function</vt:lpstr>
      <vt:lpstr>Memory-based and model-based approaches</vt:lpstr>
      <vt:lpstr>Data sparsity problems</vt:lpstr>
      <vt:lpstr>Content-based recommendation</vt:lpstr>
      <vt:lpstr>Content-based algorithms</vt:lpstr>
      <vt:lpstr>What is the "content"?</vt:lpstr>
      <vt:lpstr>Content representation and item similarities</vt:lpstr>
      <vt:lpstr>Term-Frequency - Inverse Document Frequency (TF-IDF)</vt:lpstr>
      <vt:lpstr>TF-IDF II</vt:lpstr>
      <vt:lpstr>Example TF-IDF representation</vt:lpstr>
      <vt:lpstr>Example TF-IDF representation</vt:lpstr>
      <vt:lpstr>Cosine similarity</vt:lpstr>
      <vt:lpstr>Prezentace aplikace PowerPoint</vt:lpstr>
      <vt:lpstr>Evaluation</vt:lpstr>
      <vt:lpstr>Experiments</vt:lpstr>
      <vt:lpstr>What next?</vt:lpstr>
      <vt:lpstr>  Questions?</vt:lpstr>
      <vt:lpstr>Seminar – requirements</vt:lpstr>
      <vt:lpstr>Seminar – requirements</vt:lpstr>
      <vt:lpstr>Seminar – requirements</vt:lpstr>
      <vt:lpstr>Seminar – today</vt:lpstr>
    </vt:vector>
  </TitlesOfParts>
  <Company>MFF-UK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preference learning in real systems - from events to processes</dc:title>
  <dc:creator>Alan Eckhardt</dc:creator>
  <cp:lastModifiedBy>peska</cp:lastModifiedBy>
  <cp:revision>139</cp:revision>
  <dcterms:created xsi:type="dcterms:W3CDTF">2011-06-02T09:06:03Z</dcterms:created>
  <dcterms:modified xsi:type="dcterms:W3CDTF">2017-03-02T14:23:41Z</dcterms:modified>
</cp:coreProperties>
</file>