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6" r:id="rId2"/>
    <p:sldId id="261" r:id="rId3"/>
    <p:sldId id="269" r:id="rId4"/>
    <p:sldId id="262" r:id="rId5"/>
    <p:sldId id="272" r:id="rId6"/>
    <p:sldId id="273" r:id="rId7"/>
    <p:sldId id="274" r:id="rId8"/>
    <p:sldId id="270" r:id="rId9"/>
    <p:sldId id="275" r:id="rId10"/>
    <p:sldId id="276" r:id="rId11"/>
    <p:sldId id="264" r:id="rId12"/>
    <p:sldId id="277" r:id="rId13"/>
    <p:sldId id="281" r:id="rId14"/>
    <p:sldId id="279" r:id="rId15"/>
    <p:sldId id="278" r:id="rId16"/>
    <p:sldId id="28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74D78D-ED5A-4941-A943-F5983F1B6C63}" v="5" dt="2022-02-18T12:17:20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7DA6-F4C8-4735-B31B-05DED8BF0BF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2A786-E030-4191-86D0-9233F10B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7455" y="3085765"/>
            <a:ext cx="10986811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23" y="990600"/>
            <a:ext cx="10653003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23" y="2495445"/>
            <a:ext cx="10653003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2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7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7431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26356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36ECA1-E560-42AD-B29A-08B2AF90ECE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045" y="314885"/>
            <a:ext cx="11907913" cy="4264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798991"/>
            <a:ext cx="11907913" cy="5965795"/>
          </a:xfrm>
        </p:spPr>
        <p:txBody>
          <a:bodyPr/>
          <a:lstStyle>
            <a:lvl1pPr>
              <a:defRPr b="1" i="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9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03529" y="5141974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5" y="3036573"/>
            <a:ext cx="1065300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5" y="4541417"/>
            <a:ext cx="1065300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36ECA1-E560-42AD-B29A-08B2AF90ECE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9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924" y="2228003"/>
            <a:ext cx="51993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9" y="2228004"/>
            <a:ext cx="5210216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3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959" y="2228003"/>
            <a:ext cx="479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924" y="2926052"/>
            <a:ext cx="5199369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5745" y="2228003"/>
            <a:ext cx="480218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21021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4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3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03529" y="5141973"/>
            <a:ext cx="10984943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7" y="5262296"/>
            <a:ext cx="4715500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99" y="601200"/>
            <a:ext cx="109872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687103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36ECA1-E560-42AD-B29A-08B2AF90ECE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87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3" y="4693389"/>
            <a:ext cx="10653003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7458" y="599725"/>
            <a:ext cx="10984941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923" y="5260127"/>
            <a:ext cx="1065300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733" y="323289"/>
            <a:ext cx="11907236" cy="426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3" y="843177"/>
            <a:ext cx="11907236" cy="591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1733" y="125538"/>
            <a:ext cx="3776279" cy="1155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272687" y="133137"/>
            <a:ext cx="3776279" cy="12114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07210" y="133136"/>
            <a:ext cx="3776279" cy="1004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503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v"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v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v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v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v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6.png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image" Target="../media/image45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6.png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image" Target="../media/image45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hyperlink" Target="https://www.ksi.mff.cuni.cz/~peska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.google.com/citations?hl=cs&amp;user=xoPVWqcAAAAJ&amp;view_op=list_works&amp;sortby=pubdate" TargetMode="External"/><Relationship Id="rId5" Type="http://schemas.openxmlformats.org/officeDocument/2006/relationships/hyperlink" Target="mailto:ladislav.peska@matfyz.cuni.cz" TargetMode="Externa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e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529" y="689972"/>
            <a:ext cx="11536471" cy="23876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Roboto" pitchFamily="2" charset="0"/>
                <a:ea typeface="Roboto" pitchFamily="2" charset="0"/>
              </a:rPr>
              <a:t>Recommender Systems: good or evil?</a:t>
            </a:r>
            <a:r>
              <a:rPr lang="en-US" sz="4000" dirty="0">
                <a:latin typeface="Roboto" pitchFamily="2" charset="0"/>
                <a:ea typeface="Roboto" pitchFamily="2" charset="0"/>
              </a:rPr>
              <a:t/>
            </a:r>
            <a:br>
              <a:rPr lang="en-US" sz="4000" dirty="0">
                <a:latin typeface="Roboto" pitchFamily="2" charset="0"/>
                <a:ea typeface="Roboto" pitchFamily="2" charset="0"/>
              </a:rPr>
            </a:br>
            <a:r>
              <a:rPr lang="cs-CZ" sz="3200" dirty="0" smtClean="0">
                <a:latin typeface="Roboto" pitchFamily="2" charset="0"/>
                <a:ea typeface="Roboto" pitchFamily="2" charset="0"/>
              </a:rPr>
              <a:t>Ladislav Peška</a:t>
            </a:r>
            <a:endParaRPr lang="en-US" sz="3200" b="1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026" name="Picture 2" descr="Gener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99" y="3077572"/>
            <a:ext cx="3279775" cy="33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83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</p:spPr>
            <p:txBody>
              <a:bodyPr anchor="t"/>
              <a:lstStyle/>
              <a:p>
                <a:r>
                  <a:rPr lang="cs-CZ" dirty="0" smtClean="0">
                    <a:solidFill>
                      <a:srgbClr val="FF0000"/>
                    </a:solidFill>
                  </a:rPr>
                  <a:t>Do not use this in real systems   ... but why?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cs-CZ" dirty="0" smtClean="0"/>
                  <a:t>Realistic systems can have up to </a:t>
                </a:r>
                <a:r>
                  <a:rPr lang="en-US" dirty="0" smtClean="0"/>
                  <a:t>~10</a:t>
                </a:r>
                <a:r>
                  <a:rPr lang="cs-CZ" baseline="30000" dirty="0" smtClean="0"/>
                  <a:t>6</a:t>
                </a:r>
                <a:r>
                  <a:rPr lang="en-US" dirty="0"/>
                  <a:t> </a:t>
                </a:r>
                <a:r>
                  <a:rPr lang="cs-CZ" dirty="0" smtClean="0"/>
                  <a:t>-</a:t>
                </a:r>
                <a:r>
                  <a:rPr lang="en-US" dirty="0" smtClean="0"/>
                  <a:t>10</a:t>
                </a:r>
                <a:r>
                  <a:rPr lang="cs-CZ" baseline="30000" dirty="0" smtClean="0"/>
                  <a:t>8 </a:t>
                </a:r>
                <a:r>
                  <a:rPr lang="cs-CZ" dirty="0" smtClean="0"/>
                  <a:t>users</a:t>
                </a:r>
              </a:p>
              <a:p>
                <a:pPr lvl="2"/>
                <a:r>
                  <a:rPr lang="cs-CZ" dirty="0" smtClean="0">
                    <a:solidFill>
                      <a:srgbClr val="FF0000"/>
                    </a:solidFill>
                  </a:rPr>
                  <a:t>=&gt; Calculating user-user similarity is too slow</a:t>
                </a:r>
              </a:p>
              <a:p>
                <a:pPr lvl="1"/>
                <a:r>
                  <a:rPr lang="cs-CZ" dirty="0" smtClean="0"/>
                  <a:t>Users provide feedback in bulks (session)</a:t>
                </a:r>
              </a:p>
              <a:p>
                <a:pPr lvl="2"/>
                <a:r>
                  <a:rPr lang="cs-CZ" dirty="0" smtClean="0">
                    <a:solidFill>
                      <a:srgbClr val="FF0000"/>
                    </a:solidFill>
                  </a:rPr>
                  <a:t>=&gt; You cannot pre-calculate similarities</a:t>
                </a:r>
              </a:p>
              <a:p>
                <a:r>
                  <a:rPr lang="cs-CZ" dirty="0" smtClean="0"/>
                  <a:t>Wait... Can we pre-calculate similarity of items?</a:t>
                </a:r>
              </a:p>
              <a:p>
                <a:pPr lvl="1"/>
                <a:r>
                  <a:rPr lang="cs-CZ" b="1" dirty="0" smtClean="0">
                    <a:solidFill>
                      <a:srgbClr val="00B050"/>
                    </a:solidFill>
                  </a:rPr>
                  <a:t>Yes, you can!</a:t>
                </a:r>
                <a:endParaRPr lang="cs-CZ" dirty="0"/>
              </a:p>
              <a:p>
                <a:r>
                  <a:rPr lang="cs-CZ" dirty="0" smtClean="0"/>
                  <a:t>Item K-Nearest Neighbors algorithm</a:t>
                </a:r>
              </a:p>
              <a:p>
                <a:pPr lvl="1"/>
                <a:r>
                  <a:rPr lang="cs-CZ" b="1" dirty="0" smtClean="0"/>
                  <a:t>[Train step]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- Calculate similarity of all pairs of items; save them</a:t>
                </a:r>
              </a:p>
              <a:p>
                <a:pPr lvl="1"/>
                <a:r>
                  <a:rPr lang="cs-CZ" b="1" dirty="0" smtClean="0"/>
                  <a:t>[Prediction step]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- Represent active user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i="1" dirty="0" smtClean="0"/>
                  <a:t> </a:t>
                </a:r>
                <a:r>
                  <a:rPr lang="cs-CZ" dirty="0" smtClean="0"/>
                  <a:t>through items he/she liked</a:t>
                </a:r>
                <a:r>
                  <a:rPr lang="cs-CZ" i="1" dirty="0" smtClean="0"/>
                  <a:t> -&gt;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i="1" dirty="0" smtClean="0"/>
                  <a:t/>
                </a:r>
                <a:br>
                  <a:rPr lang="cs-CZ" i="1" dirty="0" smtClean="0"/>
                </a:br>
                <a:r>
                  <a:rPr lang="cs-CZ" dirty="0" smtClean="0"/>
                  <a:t>- Find K most similar items to each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- Aggregate and return top items (most frequent / most similar)</a:t>
                </a:r>
              </a:p>
              <a:p>
                <a:pPr lvl="1"/>
                <a:r>
                  <a:rPr lang="cs-CZ" dirty="0" smtClean="0"/>
                  <a:t>Scalable to Amazon-size business already at 2000s</a:t>
                </a:r>
                <a:endParaRPr lang="cs-CZ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  <a:blipFill>
                <a:blip r:embed="rId2"/>
                <a:stretch>
                  <a:fillRect l="-205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Usable prehistory: item KNN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853" y="2837029"/>
            <a:ext cx="4306147" cy="4020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5000" t="23157" r="14130" b="52627"/>
          <a:stretch/>
        </p:blipFill>
        <p:spPr>
          <a:xfrm>
            <a:off x="10086071" y="313764"/>
            <a:ext cx="1962898" cy="1281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65463" y="779179"/>
            <a:ext cx="141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Prehistory =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187413">
            <a:off x="-478479" y="2781302"/>
            <a:ext cx="1310692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6200" b="1" dirty="0" smtClean="0">
                <a:solidFill>
                  <a:srgbClr val="FF0000"/>
                </a:solidFill>
              </a:rPr>
              <a:t>So, RecSys is good, right? ...Right!?</a:t>
            </a:r>
            <a:endParaRPr lang="en-US" sz="6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0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28701"/>
            <a:ext cx="8678105" cy="5736086"/>
          </a:xfrm>
        </p:spPr>
        <p:txBody>
          <a:bodyPr anchor="t">
            <a:norm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So, RecSys is good, right? ...Right</a:t>
            </a:r>
            <a:r>
              <a:rPr lang="cs-CZ" i="1" dirty="0" smtClean="0">
                <a:solidFill>
                  <a:srgbClr val="FF0000"/>
                </a:solidFill>
              </a:rPr>
              <a:t>!? ... Well, it depends 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cs-CZ" i="1" dirty="0" smtClean="0"/>
              <a:t>Can help users to find otherwise hard-to-find „hidden gems“</a:t>
            </a:r>
            <a:endParaRPr lang="cs-CZ" i="1" dirty="0"/>
          </a:p>
          <a:p>
            <a:pPr lvl="1"/>
            <a:r>
              <a:rPr lang="cs-CZ" i="1" dirty="0" smtClean="0"/>
              <a:t>Can improve reachability of niche items</a:t>
            </a:r>
          </a:p>
          <a:p>
            <a:pPr lvl="1"/>
            <a:r>
              <a:rPr lang="cs-CZ" i="1" dirty="0" smtClean="0"/>
              <a:t>Can personalize content to fit everyone</a:t>
            </a:r>
            <a:r>
              <a:rPr lang="en-US" i="1" dirty="0" smtClean="0"/>
              <a:t>’s</a:t>
            </a:r>
            <a:r>
              <a:rPr lang="cs-CZ" i="1" dirty="0" smtClean="0"/>
              <a:t> individual taste, needs, or preferences</a:t>
            </a:r>
            <a:br>
              <a:rPr lang="cs-CZ" i="1" dirty="0" smtClean="0"/>
            </a:br>
            <a:endParaRPr lang="cs-CZ" i="1" dirty="0" smtClean="0"/>
          </a:p>
          <a:p>
            <a:r>
              <a:rPr lang="cs-CZ" i="1" dirty="0" smtClean="0"/>
              <a:t>Even if we have no bad intentions...</a:t>
            </a:r>
            <a:endParaRPr lang="cs-CZ" i="1" dirty="0"/>
          </a:p>
          <a:p>
            <a:pPr lvl="1"/>
            <a:r>
              <a:rPr lang="cs-CZ" i="1" dirty="0" smtClean="0"/>
              <a:t>We have to work with imprecise, biased </a:t>
            </a:r>
            <a:r>
              <a:rPr lang="cs-CZ" i="1" dirty="0" smtClean="0"/>
              <a:t>data</a:t>
            </a:r>
            <a:endParaRPr lang="cs-CZ" i="1" dirty="0" smtClean="0"/>
          </a:p>
          <a:p>
            <a:pPr lvl="1"/>
            <a:r>
              <a:rPr lang="cs-CZ" i="1" dirty="0" smtClean="0"/>
              <a:t>Recommending algorithms can amplify or create biases themselves (popularity amplification, ...)</a:t>
            </a:r>
          </a:p>
          <a:p>
            <a:pPr lvl="1"/>
            <a:r>
              <a:rPr lang="cs-CZ" i="1" dirty="0" smtClean="0"/>
              <a:t>Users</a:t>
            </a:r>
            <a:r>
              <a:rPr lang="en-US" i="1" dirty="0" smtClean="0"/>
              <a:t>’</a:t>
            </a:r>
            <a:r>
              <a:rPr lang="cs-CZ" i="1" dirty="0" smtClean="0"/>
              <a:t> behavior is influenced by what we propose to them</a:t>
            </a:r>
            <a:endParaRPr lang="en-US" i="1" dirty="0"/>
          </a:p>
          <a:p>
            <a:r>
              <a:rPr lang="en-US" i="1" dirty="0" smtClean="0"/>
              <a:t>Unless we intervene, our data </a:t>
            </a:r>
            <a:r>
              <a:rPr lang="en-US" i="1" dirty="0" err="1" smtClean="0"/>
              <a:t>bec</a:t>
            </a:r>
            <a:r>
              <a:rPr lang="cs-CZ" i="1" dirty="0" smtClean="0"/>
              <a:t>ome</a:t>
            </a:r>
            <a:r>
              <a:rPr lang="en-US" i="1" dirty="0" smtClean="0"/>
              <a:t> gradually</a:t>
            </a:r>
            <a:r>
              <a:rPr lang="cs-CZ" i="1" dirty="0" smtClean="0"/>
              <a:t> more and more biased</a:t>
            </a:r>
          </a:p>
          <a:p>
            <a:pPr lvl="1"/>
            <a:endParaRPr lang="cs-CZ" i="1" dirty="0"/>
          </a:p>
          <a:p>
            <a:endParaRPr lang="cs-CZ" b="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Are recommender systems good or bad?</a:t>
            </a:r>
            <a:endParaRPr lang="en-US" dirty="0"/>
          </a:p>
        </p:txBody>
      </p:sp>
      <p:pic>
        <p:nvPicPr>
          <p:cNvPr id="2050" name="Picture 2" descr="https://cdn.gencraft.com/prod/user/f498e021-54a6-4257-b36c-96f7310adf69/46069190-080a-4796-aa54-dd31256f0334/image/image1_0.jpg?Expires=1732279494&amp;Signature=WQJn1Vq5Znw-dFvlFo3u5vtVl8rqce968WkLbm19t347ZTeIeMjU0LEbXo1hS~TOsHmhec0sY5wfRuoIpR17D7GNy7nYBqVebbidF83fy~c9qsVBckuniW-FkykFLecISCSYKIVgg8YIBcZXlqGilVnZo4CecguuDldsQfZlHypHirEjKSj569kzNjjtHg6L7fDIOr-nEn8EGRx0v31d-gtzV8IT0r6~CF1eId19441hmDWQlO~eMc0Urj1ki1ny~Y0i8KLRiTxw5Mlnnr-SUJHTWKM4BITZd7Z1qZv8PPqsg3nPDUavlNoMUbRdNroQCXLJlPEtcep4iI79uRhGOQ__&amp;Key-Pair-Id=K3RDDB1TZ8BH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930026"/>
            <a:ext cx="3228819" cy="57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28600" y="2636520"/>
            <a:ext cx="7437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403601" y="4706336"/>
            <a:ext cx="7839334" cy="2102901"/>
            <a:chOff x="228600" y="4661886"/>
            <a:chExt cx="7839334" cy="21029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4420" y="6002787"/>
              <a:ext cx="821933" cy="762000"/>
            </a:xfrm>
            <a:prstGeom prst="rect">
              <a:avLst/>
            </a:prstGeom>
          </p:spPr>
        </p:pic>
        <p:sp>
          <p:nvSpPr>
            <p:cNvPr id="10" name="Cloud Callout 9"/>
            <p:cNvSpPr/>
            <p:nvPr/>
          </p:nvSpPr>
          <p:spPr>
            <a:xfrm flipH="1">
              <a:off x="228600" y="5184022"/>
              <a:ext cx="1036320" cy="632460"/>
            </a:xfrm>
            <a:prstGeom prst="cloudCallout">
              <a:avLst>
                <a:gd name="adj1" fmla="val -62009"/>
                <a:gd name="adj2" fmla="val 7695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58866" y="4661886"/>
              <a:ext cx="910590" cy="4062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RecSys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4" idx="2"/>
              <a:endCxn id="18" idx="0"/>
            </p:cNvCxnSpPr>
            <p:nvPr/>
          </p:nvCxnSpPr>
          <p:spPr>
            <a:xfrm flipH="1">
              <a:off x="767932" y="5116294"/>
              <a:ext cx="71201" cy="198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94780" y="4777740"/>
              <a:ext cx="88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/>
                <a:t>r</a:t>
              </a:r>
              <a:r>
                <a:rPr lang="cs-CZ" sz="1600" i="1" dirty="0" smtClean="0"/>
                <a:t>are item</a:t>
              </a:r>
              <a:endParaRPr lang="en-US" sz="1600" i="1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784" y="5314436"/>
              <a:ext cx="506296" cy="406795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>
              <a:endCxn id="11" idx="1"/>
            </p:cNvCxnSpPr>
            <p:nvPr/>
          </p:nvCxnSpPr>
          <p:spPr>
            <a:xfrm flipV="1">
              <a:off x="1718593" y="4865027"/>
              <a:ext cx="1340273" cy="11457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2891231" y="5068168"/>
              <a:ext cx="1563708" cy="618235"/>
              <a:chOff x="2828500" y="5423759"/>
              <a:chExt cx="1563708" cy="61823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8728" y="5600034"/>
                <a:ext cx="409050" cy="44196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7777" y="5614564"/>
                <a:ext cx="493979" cy="427429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5623" y="5600034"/>
                <a:ext cx="606585" cy="402753"/>
              </a:xfrm>
              <a:prstGeom prst="rect">
                <a:avLst/>
              </a:prstGeom>
            </p:spPr>
          </p:pic>
          <p:cxnSp>
            <p:nvCxnSpPr>
              <p:cNvPr id="29" name="Straight Arrow Connector 28"/>
              <p:cNvCxnSpPr>
                <a:endCxn id="24" idx="1"/>
              </p:cNvCxnSpPr>
              <p:nvPr/>
            </p:nvCxnSpPr>
            <p:spPr>
              <a:xfrm flipH="1">
                <a:off x="3237777" y="5423759"/>
                <a:ext cx="63956" cy="40452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2828500" y="5580469"/>
                <a:ext cx="1563708" cy="429753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1462" y="6199300"/>
              <a:ext cx="409050" cy="441960"/>
            </a:xfrm>
            <a:prstGeom prst="rect">
              <a:avLst/>
            </a:prstGeom>
          </p:spPr>
        </p:pic>
        <p:sp>
          <p:nvSpPr>
            <p:cNvPr id="42" name="Oval 41"/>
            <p:cNvSpPr/>
            <p:nvPr/>
          </p:nvSpPr>
          <p:spPr>
            <a:xfrm>
              <a:off x="3419050" y="6172533"/>
              <a:ext cx="554552" cy="529596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endCxn id="42" idx="2"/>
            </p:cNvCxnSpPr>
            <p:nvPr/>
          </p:nvCxnSpPr>
          <p:spPr>
            <a:xfrm flipV="1">
              <a:off x="1888757" y="6437331"/>
              <a:ext cx="1530293" cy="73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902108" y="6140232"/>
              <a:ext cx="13413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smtClean="0"/>
                <a:t>„close enough“</a:t>
              </a:r>
              <a:endParaRPr lang="en-US" sz="1600" i="1" dirty="0"/>
            </a:p>
          </p:txBody>
        </p:sp>
        <p:sp>
          <p:nvSpPr>
            <p:cNvPr id="48" name="Arc 47"/>
            <p:cNvSpPr/>
            <p:nvPr/>
          </p:nvSpPr>
          <p:spPr>
            <a:xfrm rot="5400000">
              <a:off x="3287013" y="4160703"/>
              <a:ext cx="1561203" cy="2969851"/>
            </a:xfrm>
            <a:prstGeom prst="arc">
              <a:avLst>
                <a:gd name="adj1" fmla="val 10674636"/>
                <a:gd name="adj2" fmla="val 21496618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6408" y="5399612"/>
              <a:ext cx="363876" cy="337343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5914138" y="5399006"/>
              <a:ext cx="507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smtClean="0"/>
                <a:t>likes</a:t>
              </a:r>
              <a:endParaRPr lang="en-US" sz="1600" i="1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2549" y="5390268"/>
              <a:ext cx="320871" cy="346687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5549552" y="5816482"/>
              <a:ext cx="25183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[</a:t>
              </a:r>
              <a:r>
                <a:rPr lang="cs-CZ" sz="1600" i="1" dirty="0" smtClean="0"/>
                <a:t>Implicitly: nobody likes        </a:t>
              </a:r>
              <a:r>
                <a:rPr lang="cs-CZ" sz="1600" dirty="0" smtClean="0"/>
                <a:t>]</a:t>
              </a:r>
              <a:endParaRPr lang="en-US" sz="1600" dirty="0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4023" y="5844448"/>
              <a:ext cx="394138" cy="316678"/>
            </a:xfrm>
            <a:prstGeom prst="rect">
              <a:avLst/>
            </a:prstGeom>
          </p:spPr>
        </p:pic>
        <p:sp>
          <p:nvSpPr>
            <p:cNvPr id="57" name="Left Brace 56"/>
            <p:cNvSpPr/>
            <p:nvPr/>
          </p:nvSpPr>
          <p:spPr>
            <a:xfrm rot="16200000">
              <a:off x="3621896" y="5012164"/>
              <a:ext cx="128183" cy="143532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80751" y="5685919"/>
              <a:ext cx="12410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smtClean="0"/>
                <a:t>popular items</a:t>
              </a:r>
              <a:endParaRPr lang="en-US" sz="1600" i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17550" y="1056289"/>
            <a:ext cx="2080439" cy="1172005"/>
            <a:chOff x="6210723" y="899214"/>
            <a:chExt cx="2387266" cy="1421174"/>
          </a:xfrm>
        </p:grpSpPr>
        <p:grpSp>
          <p:nvGrpSpPr>
            <p:cNvPr id="53" name="object 3"/>
            <p:cNvGrpSpPr/>
            <p:nvPr/>
          </p:nvGrpSpPr>
          <p:grpSpPr>
            <a:xfrm>
              <a:off x="6210723" y="899214"/>
              <a:ext cx="2387266" cy="1421174"/>
              <a:chOff x="579970" y="2924898"/>
              <a:chExt cx="4959985" cy="2952750"/>
            </a:xfrm>
          </p:grpSpPr>
          <p:pic>
            <p:nvPicPr>
              <p:cNvPr id="55" name="object 4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79970" y="3212934"/>
                <a:ext cx="4959731" cy="2664332"/>
              </a:xfrm>
              <a:prstGeom prst="rect">
                <a:avLst/>
              </a:prstGeom>
            </p:spPr>
          </p:pic>
          <p:sp>
            <p:nvSpPr>
              <p:cNvPr id="56" name="object 5"/>
              <p:cNvSpPr/>
              <p:nvPr/>
            </p:nvSpPr>
            <p:spPr>
              <a:xfrm>
                <a:off x="1705991" y="2924898"/>
                <a:ext cx="3658235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3658235" h="525779">
                    <a:moveTo>
                      <a:pt x="3658107" y="0"/>
                    </a:moveTo>
                    <a:lnTo>
                      <a:pt x="0" y="0"/>
                    </a:lnTo>
                    <a:lnTo>
                      <a:pt x="0" y="525437"/>
                    </a:lnTo>
                    <a:lnTo>
                      <a:pt x="3658107" y="525437"/>
                    </a:lnTo>
                    <a:lnTo>
                      <a:pt x="365810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" name="Right Arrow 3"/>
            <p:cNvSpPr/>
            <p:nvPr/>
          </p:nvSpPr>
          <p:spPr>
            <a:xfrm rot="5400000" flipH="1">
              <a:off x="7020057" y="1629119"/>
              <a:ext cx="197826" cy="2299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5" name="Right Arrow 64"/>
            <p:cNvSpPr/>
            <p:nvPr/>
          </p:nvSpPr>
          <p:spPr>
            <a:xfrm rot="5400000" flipH="1">
              <a:off x="7401057" y="1629119"/>
              <a:ext cx="197826" cy="2299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6" name="Right Arrow 65"/>
            <p:cNvSpPr/>
            <p:nvPr/>
          </p:nvSpPr>
          <p:spPr>
            <a:xfrm rot="5400000" flipH="1">
              <a:off x="7777556" y="1629119"/>
              <a:ext cx="197826" cy="2299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7" name="Right Arrow 66"/>
            <p:cNvSpPr/>
            <p:nvPr/>
          </p:nvSpPr>
          <p:spPr>
            <a:xfrm rot="5400000" flipH="1">
              <a:off x="8154055" y="1629119"/>
              <a:ext cx="197826" cy="2299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62642" y="6216983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</a:rPr>
              <a:t>„Rich gets richer“</a:t>
            </a:r>
            <a:endParaRPr lang="en-US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1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28701"/>
            <a:ext cx="8678105" cy="5736086"/>
          </a:xfrm>
        </p:spPr>
        <p:txBody>
          <a:bodyPr anchor="t"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What if there are multiple sub-groups? [social network]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endParaRPr lang="cs-CZ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Are recommender systems good or bad?</a:t>
            </a:r>
            <a:endParaRPr lang="en-US" dirty="0"/>
          </a:p>
        </p:txBody>
      </p:sp>
      <p:pic>
        <p:nvPicPr>
          <p:cNvPr id="2050" name="Picture 2" descr="https://cdn.gencraft.com/prod/user/f498e021-54a6-4257-b36c-96f7310adf69/46069190-080a-4796-aa54-dd31256f0334/image/image1_0.jpg?Expires=1732279494&amp;Signature=WQJn1Vq5Znw-dFvlFo3u5vtVl8rqce968WkLbm19t347ZTeIeMjU0LEbXo1hS~TOsHmhec0sY5wfRuoIpR17D7GNy7nYBqVebbidF83fy~c9qsVBckuniW-FkykFLecISCSYKIVgg8YIBcZXlqGilVnZo4CecguuDldsQfZlHypHirEjKSj569kzNjjtHg6L7fDIOr-nEn8EGRx0v31d-gtzV8IT0r6~CF1eId19441hmDWQlO~eMc0Urj1ki1ny~Y0i8KLRiTxw5Mlnnr-SUJHTWKM4BITZd7Z1qZv8PPqsg3nPDUavlNoMUbRdNroQCXLJlPEtcep4iI79uRhGOQ__&amp;Key-Pair-Id=K3RDDB1TZ8BH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930026"/>
            <a:ext cx="3228819" cy="57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614777" y="3703207"/>
            <a:ext cx="910590" cy="406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RecSys</a:t>
            </a:r>
            <a:endParaRPr lang="en-US" dirty="0"/>
          </a:p>
        </p:txBody>
      </p:sp>
      <p:sp>
        <p:nvSpPr>
          <p:cNvPr id="48" name="Arc 47"/>
          <p:cNvSpPr/>
          <p:nvPr/>
        </p:nvSpPr>
        <p:spPr>
          <a:xfrm rot="11165360">
            <a:off x="2045538" y="2483558"/>
            <a:ext cx="4783040" cy="1425791"/>
          </a:xfrm>
          <a:prstGeom prst="arc">
            <a:avLst>
              <a:gd name="adj1" fmla="val 9981745"/>
              <a:gd name="adj2" fmla="val 14638416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596282" y="2023156"/>
            <a:ext cx="1674703" cy="1553025"/>
            <a:chOff x="712036" y="2991400"/>
            <a:chExt cx="1674703" cy="1553025"/>
          </a:xfrm>
        </p:grpSpPr>
        <p:sp>
          <p:nvSpPr>
            <p:cNvPr id="14" name="TextBox 13"/>
            <p:cNvSpPr txBox="1"/>
            <p:nvPr/>
          </p:nvSpPr>
          <p:spPr>
            <a:xfrm>
              <a:off x="942933" y="4205871"/>
              <a:ext cx="12474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smtClean="0"/>
                <a:t>Animal lowers</a:t>
              </a:r>
              <a:endParaRPr lang="en-US" sz="1600" i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348" y="3116592"/>
              <a:ext cx="729465" cy="73152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651" y="3096118"/>
              <a:ext cx="729465" cy="73152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5532" y="3488627"/>
              <a:ext cx="729465" cy="73152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0" name="Oval 39"/>
            <p:cNvSpPr/>
            <p:nvPr/>
          </p:nvSpPr>
          <p:spPr>
            <a:xfrm>
              <a:off x="712036" y="2991400"/>
              <a:ext cx="1674703" cy="1239848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flipH="1">
            <a:off x="85590" y="1419425"/>
            <a:ext cx="2132834" cy="813833"/>
            <a:chOff x="712036" y="1980483"/>
            <a:chExt cx="2045654" cy="8138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/>
            <a:srcRect l="6946" t="48051" r="3489" b="5184"/>
            <a:stretch/>
          </p:blipFill>
          <p:spPr>
            <a:xfrm>
              <a:off x="1778919" y="2061934"/>
              <a:ext cx="736170" cy="65092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/>
            <a:srcRect l="15014" r="8619" b="55216"/>
            <a:stretch/>
          </p:blipFill>
          <p:spPr>
            <a:xfrm>
              <a:off x="1123002" y="2053097"/>
              <a:ext cx="627681" cy="623361"/>
            </a:xfrm>
            <a:prstGeom prst="rect">
              <a:avLst/>
            </a:prstGeom>
          </p:spPr>
        </p:pic>
        <p:sp>
          <p:nvSpPr>
            <p:cNvPr id="10" name="Cloud Callout 9"/>
            <p:cNvSpPr/>
            <p:nvPr/>
          </p:nvSpPr>
          <p:spPr>
            <a:xfrm flipH="1">
              <a:off x="712036" y="1980483"/>
              <a:ext cx="2045654" cy="813833"/>
            </a:xfrm>
            <a:prstGeom prst="cloudCallout">
              <a:avLst>
                <a:gd name="adj1" fmla="val 21893"/>
                <a:gd name="adj2" fmla="val 75754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16775" y="1865508"/>
            <a:ext cx="1674703" cy="1728631"/>
            <a:chOff x="5069564" y="2961744"/>
            <a:chExt cx="1674703" cy="172863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03059" y="3116592"/>
              <a:ext cx="760288" cy="73152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79548" y="3075798"/>
              <a:ext cx="760288" cy="75184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93074" y="3592769"/>
              <a:ext cx="750013" cy="762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4" name="Oval 43"/>
            <p:cNvSpPr/>
            <p:nvPr/>
          </p:nvSpPr>
          <p:spPr>
            <a:xfrm>
              <a:off x="5069564" y="2961744"/>
              <a:ext cx="1674703" cy="138243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83186" y="4351821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smtClean="0"/>
                <a:t>Motor heads</a:t>
              </a:r>
              <a:endParaRPr lang="en-US" sz="1600" i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63594" y="1493118"/>
            <a:ext cx="2045654" cy="813833"/>
            <a:chOff x="5404652" y="1999553"/>
            <a:chExt cx="2045654" cy="81383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22862" y="2042469"/>
              <a:ext cx="1479479" cy="640080"/>
            </a:xfrm>
            <a:prstGeom prst="rect">
              <a:avLst/>
            </a:prstGeom>
          </p:spPr>
        </p:pic>
        <p:sp>
          <p:nvSpPr>
            <p:cNvPr id="47" name="Cloud Callout 46"/>
            <p:cNvSpPr/>
            <p:nvPr/>
          </p:nvSpPr>
          <p:spPr>
            <a:xfrm flipH="1">
              <a:off x="5404652" y="1999553"/>
              <a:ext cx="2045654" cy="813833"/>
            </a:xfrm>
            <a:prstGeom prst="cloudCallout">
              <a:avLst>
                <a:gd name="adj1" fmla="val 45025"/>
                <a:gd name="adj2" fmla="val 42428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Arc 52"/>
          <p:cNvSpPr/>
          <p:nvPr/>
        </p:nvSpPr>
        <p:spPr>
          <a:xfrm rot="9968328" flipH="1">
            <a:off x="1451464" y="2336820"/>
            <a:ext cx="4145493" cy="1519126"/>
          </a:xfrm>
          <a:prstGeom prst="arc">
            <a:avLst>
              <a:gd name="adj1" fmla="val 9981745"/>
              <a:gd name="adj2" fmla="val 14638416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4828" y="3674856"/>
            <a:ext cx="657546" cy="5283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6073" y="3310426"/>
            <a:ext cx="585627" cy="5689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" name="TextBox 37"/>
          <p:cNvSpPr txBox="1"/>
          <p:nvPr/>
        </p:nvSpPr>
        <p:spPr>
          <a:xfrm>
            <a:off x="2099533" y="4182340"/>
            <a:ext cx="517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Supply content according to each group</a:t>
            </a:r>
            <a:r>
              <a:rPr lang="en-US" dirty="0" smtClean="0"/>
              <a:t>’s</a:t>
            </a:r>
            <a:r>
              <a:rPr lang="cs-CZ" dirty="0" smtClean="0"/>
              <a:t> preferences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317031" y="11644230"/>
            <a:ext cx="119383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RecS</a:t>
            </a:r>
            <a:r>
              <a:rPr lang="cs-CZ" b="1" i="1" dirty="0" smtClean="0">
                <a:solidFill>
                  <a:srgbClr val="FF0000"/>
                </a:solidFill>
              </a:rPr>
              <a:t>ys may contribute to</a:t>
            </a:r>
            <a:br>
              <a:rPr lang="cs-CZ" b="1" i="1" dirty="0" smtClean="0">
                <a:solidFill>
                  <a:srgbClr val="FF0000"/>
                </a:solidFill>
              </a:rPr>
            </a:br>
            <a:r>
              <a:rPr lang="cs-CZ" b="1" i="1" dirty="0" smtClean="0">
                <a:solidFill>
                  <a:srgbClr val="FF0000"/>
                </a:solidFill>
              </a:rPr>
              <a:t>society radicalization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Toy train - Free gaming ico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00" y="3047723"/>
            <a:ext cx="497288" cy="4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083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28701"/>
            <a:ext cx="8678105" cy="5736086"/>
          </a:xfrm>
        </p:spPr>
        <p:txBody>
          <a:bodyPr anchor="t"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What if there are multiple sub-groups? [social network]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endParaRPr lang="cs-CZ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Are recommender systems good or bad?</a:t>
            </a:r>
            <a:endParaRPr lang="en-US" dirty="0"/>
          </a:p>
        </p:txBody>
      </p:sp>
      <p:pic>
        <p:nvPicPr>
          <p:cNvPr id="2050" name="Picture 2" descr="https://cdn.gencraft.com/prod/user/f498e021-54a6-4257-b36c-96f7310adf69/46069190-080a-4796-aa54-dd31256f0334/image/image1_0.jpg?Expires=1732279494&amp;Signature=WQJn1Vq5Znw-dFvlFo3u5vtVl8rqce968WkLbm19t347ZTeIeMjU0LEbXo1hS~TOsHmhec0sY5wfRuoIpR17D7GNy7nYBqVebbidF83fy~c9qsVBckuniW-FkykFLecISCSYKIVgg8YIBcZXlqGilVnZo4CecguuDldsQfZlHypHirEjKSj569kzNjjtHg6L7fDIOr-nEn8EGRx0v31d-gtzV8IT0r6~CF1eId19441hmDWQlO~eMc0Urj1ki1ny~Y0i8KLRiTxw5Mlnnr-SUJHTWKM4BITZd7Z1qZv8PPqsg3nPDUavlNoMUbRdNroQCXLJlPEtcep4iI79uRhGOQ__&amp;Key-Pair-Id=K3RDDB1TZ8BH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930026"/>
            <a:ext cx="3228819" cy="57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614777" y="3703207"/>
            <a:ext cx="910590" cy="406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RecSys</a:t>
            </a:r>
            <a:endParaRPr lang="en-US" dirty="0"/>
          </a:p>
        </p:txBody>
      </p:sp>
      <p:sp>
        <p:nvSpPr>
          <p:cNvPr id="48" name="Arc 47"/>
          <p:cNvSpPr/>
          <p:nvPr/>
        </p:nvSpPr>
        <p:spPr>
          <a:xfrm rot="11165360">
            <a:off x="2045538" y="2483558"/>
            <a:ext cx="4783040" cy="1425791"/>
          </a:xfrm>
          <a:prstGeom prst="arc">
            <a:avLst>
              <a:gd name="adj1" fmla="val 9981745"/>
              <a:gd name="adj2" fmla="val 14638416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596282" y="2023156"/>
            <a:ext cx="1674703" cy="1553025"/>
            <a:chOff x="712036" y="2991400"/>
            <a:chExt cx="1674703" cy="1553025"/>
          </a:xfrm>
        </p:grpSpPr>
        <p:sp>
          <p:nvSpPr>
            <p:cNvPr id="14" name="TextBox 13"/>
            <p:cNvSpPr txBox="1"/>
            <p:nvPr/>
          </p:nvSpPr>
          <p:spPr>
            <a:xfrm>
              <a:off x="942933" y="4205871"/>
              <a:ext cx="12474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smtClean="0"/>
                <a:t>Animal lowers</a:t>
              </a:r>
              <a:endParaRPr lang="en-US" sz="1600" i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348" y="3116592"/>
              <a:ext cx="729465" cy="73152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651" y="3096118"/>
              <a:ext cx="729465" cy="73152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5532" y="3488627"/>
              <a:ext cx="729465" cy="73152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0" name="Oval 39"/>
            <p:cNvSpPr/>
            <p:nvPr/>
          </p:nvSpPr>
          <p:spPr>
            <a:xfrm>
              <a:off x="712036" y="2991400"/>
              <a:ext cx="1674703" cy="1239848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flipH="1">
            <a:off x="85590" y="1419425"/>
            <a:ext cx="2132834" cy="813833"/>
            <a:chOff x="712036" y="1980483"/>
            <a:chExt cx="2045654" cy="8138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/>
            <a:srcRect l="6946" t="48051" r="3489" b="5184"/>
            <a:stretch/>
          </p:blipFill>
          <p:spPr>
            <a:xfrm>
              <a:off x="1778919" y="2061934"/>
              <a:ext cx="736170" cy="65092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/>
            <a:srcRect l="15014" r="8619" b="55216"/>
            <a:stretch/>
          </p:blipFill>
          <p:spPr>
            <a:xfrm>
              <a:off x="1123002" y="2053097"/>
              <a:ext cx="627681" cy="623361"/>
            </a:xfrm>
            <a:prstGeom prst="rect">
              <a:avLst/>
            </a:prstGeom>
          </p:spPr>
        </p:pic>
        <p:sp>
          <p:nvSpPr>
            <p:cNvPr id="10" name="Cloud Callout 9"/>
            <p:cNvSpPr/>
            <p:nvPr/>
          </p:nvSpPr>
          <p:spPr>
            <a:xfrm flipH="1">
              <a:off x="712036" y="1980483"/>
              <a:ext cx="2045654" cy="813833"/>
            </a:xfrm>
            <a:prstGeom prst="cloudCallout">
              <a:avLst>
                <a:gd name="adj1" fmla="val 21893"/>
                <a:gd name="adj2" fmla="val 75754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16775" y="1865508"/>
            <a:ext cx="1674703" cy="1728631"/>
            <a:chOff x="5069564" y="2961744"/>
            <a:chExt cx="1674703" cy="172863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03059" y="3116592"/>
              <a:ext cx="760288" cy="73152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79548" y="3075798"/>
              <a:ext cx="760288" cy="75184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93074" y="3592769"/>
              <a:ext cx="750013" cy="762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4" name="Oval 43"/>
            <p:cNvSpPr/>
            <p:nvPr/>
          </p:nvSpPr>
          <p:spPr>
            <a:xfrm>
              <a:off x="5069564" y="2961744"/>
              <a:ext cx="1674703" cy="138243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83186" y="4351821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smtClean="0"/>
                <a:t>Motor heads</a:t>
              </a:r>
              <a:endParaRPr lang="en-US" sz="1600" i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63594" y="1493118"/>
            <a:ext cx="2045654" cy="813833"/>
            <a:chOff x="5404652" y="1999553"/>
            <a:chExt cx="2045654" cy="81383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22862" y="2042469"/>
              <a:ext cx="1479479" cy="640080"/>
            </a:xfrm>
            <a:prstGeom prst="rect">
              <a:avLst/>
            </a:prstGeom>
          </p:spPr>
        </p:pic>
        <p:sp>
          <p:nvSpPr>
            <p:cNvPr id="47" name="Cloud Callout 46"/>
            <p:cNvSpPr/>
            <p:nvPr/>
          </p:nvSpPr>
          <p:spPr>
            <a:xfrm flipH="1">
              <a:off x="5404652" y="1999553"/>
              <a:ext cx="2045654" cy="813833"/>
            </a:xfrm>
            <a:prstGeom prst="cloudCallout">
              <a:avLst>
                <a:gd name="adj1" fmla="val 45025"/>
                <a:gd name="adj2" fmla="val 42428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Arc 52"/>
          <p:cNvSpPr/>
          <p:nvPr/>
        </p:nvSpPr>
        <p:spPr>
          <a:xfrm rot="9968328" flipH="1">
            <a:off x="1451464" y="2336820"/>
            <a:ext cx="4145493" cy="1519126"/>
          </a:xfrm>
          <a:prstGeom prst="arc">
            <a:avLst>
              <a:gd name="adj1" fmla="val 9981745"/>
              <a:gd name="adj2" fmla="val 14638416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4828" y="3674856"/>
            <a:ext cx="657546" cy="5283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6073" y="3310426"/>
            <a:ext cx="585627" cy="5689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3282889" y="4498843"/>
            <a:ext cx="163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... OVER TIME...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227310" y="5320607"/>
            <a:ext cx="1378449" cy="1364205"/>
            <a:chOff x="712036" y="2991400"/>
            <a:chExt cx="1724196" cy="1615352"/>
          </a:xfrm>
        </p:grpSpPr>
        <p:sp>
          <p:nvSpPr>
            <p:cNvPr id="60" name="TextBox 59"/>
            <p:cNvSpPr txBox="1"/>
            <p:nvPr/>
          </p:nvSpPr>
          <p:spPr>
            <a:xfrm>
              <a:off x="712036" y="4205871"/>
              <a:ext cx="1724196" cy="400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i="1" dirty="0" smtClean="0"/>
                <a:t>Anti-machine</a:t>
              </a:r>
              <a:endParaRPr lang="en-US" sz="1600" i="1" dirty="0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348" y="3116592"/>
              <a:ext cx="729465" cy="73152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651" y="3096118"/>
              <a:ext cx="729465" cy="73152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5532" y="3488627"/>
              <a:ext cx="729465" cy="73152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4" name="Oval 63"/>
            <p:cNvSpPr/>
            <p:nvPr/>
          </p:nvSpPr>
          <p:spPr>
            <a:xfrm>
              <a:off x="712036" y="2991400"/>
              <a:ext cx="1674703" cy="1239848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61846" y="5430750"/>
            <a:ext cx="1347740" cy="1334037"/>
            <a:chOff x="5036840" y="2961744"/>
            <a:chExt cx="1740151" cy="187914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03059" y="3116592"/>
              <a:ext cx="760288" cy="73152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79548" y="3075798"/>
              <a:ext cx="760288" cy="75184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93074" y="3592769"/>
              <a:ext cx="750013" cy="762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9" name="Oval 68"/>
            <p:cNvSpPr/>
            <p:nvPr/>
          </p:nvSpPr>
          <p:spPr>
            <a:xfrm>
              <a:off x="5069564" y="2961744"/>
              <a:ext cx="1674703" cy="138243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036840" y="4363999"/>
              <a:ext cx="1740151" cy="476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smtClean="0"/>
                <a:t>Animal hunters</a:t>
              </a:r>
              <a:endParaRPr lang="en-US" sz="1600" i="1" dirty="0"/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9661" y="4712359"/>
            <a:ext cx="585627" cy="5689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/>
          <a:srcRect l="15014" r="8619" b="55216"/>
          <a:stretch/>
        </p:blipFill>
        <p:spPr>
          <a:xfrm flipH="1">
            <a:off x="6558143" y="4743496"/>
            <a:ext cx="654431" cy="623361"/>
          </a:xfrm>
          <a:prstGeom prst="rect">
            <a:avLst/>
          </a:prstGeom>
        </p:spPr>
      </p:pic>
      <p:sp>
        <p:nvSpPr>
          <p:cNvPr id="73" name="Cloud Callout 72"/>
          <p:cNvSpPr/>
          <p:nvPr/>
        </p:nvSpPr>
        <p:spPr>
          <a:xfrm flipH="1">
            <a:off x="5519590" y="4648261"/>
            <a:ext cx="2045654" cy="813833"/>
          </a:xfrm>
          <a:prstGeom prst="cloudCallout">
            <a:avLst>
              <a:gd name="adj1" fmla="val -42859"/>
              <a:gd name="adj2" fmla="val 5099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Multiply 76"/>
          <p:cNvSpPr/>
          <p:nvPr/>
        </p:nvSpPr>
        <p:spPr>
          <a:xfrm>
            <a:off x="6688122" y="4868590"/>
            <a:ext cx="406859" cy="44748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Multiply 77"/>
          <p:cNvSpPr/>
          <p:nvPr/>
        </p:nvSpPr>
        <p:spPr>
          <a:xfrm>
            <a:off x="6034405" y="4780039"/>
            <a:ext cx="406859" cy="44748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 rot="21294187">
            <a:off x="1519819" y="4810159"/>
            <a:ext cx="2045654" cy="813833"/>
            <a:chOff x="5404652" y="1999553"/>
            <a:chExt cx="2045654" cy="813833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22862" y="2042469"/>
              <a:ext cx="1479479" cy="640080"/>
            </a:xfrm>
            <a:prstGeom prst="rect">
              <a:avLst/>
            </a:prstGeom>
          </p:spPr>
        </p:pic>
        <p:sp>
          <p:nvSpPr>
            <p:cNvPr id="81" name="Cloud Callout 80"/>
            <p:cNvSpPr/>
            <p:nvPr/>
          </p:nvSpPr>
          <p:spPr>
            <a:xfrm flipH="1">
              <a:off x="5404652" y="1999553"/>
              <a:ext cx="2045654" cy="813833"/>
            </a:xfrm>
            <a:prstGeom prst="cloudCallout">
              <a:avLst>
                <a:gd name="adj1" fmla="val 50206"/>
                <a:gd name="adj2" fmla="val 38398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Multiply 81"/>
          <p:cNvSpPr/>
          <p:nvPr/>
        </p:nvSpPr>
        <p:spPr>
          <a:xfrm>
            <a:off x="1946385" y="5017138"/>
            <a:ext cx="406859" cy="44748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ultiply 82"/>
          <p:cNvSpPr/>
          <p:nvPr/>
        </p:nvSpPr>
        <p:spPr>
          <a:xfrm>
            <a:off x="2832554" y="5051237"/>
            <a:ext cx="406859" cy="44748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099533" y="4182340"/>
            <a:ext cx="438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We lack the supply of other groups</a:t>
            </a:r>
            <a:r>
              <a:rPr lang="en-US" dirty="0" smtClean="0"/>
              <a:t>’ opinions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317031" y="11644230"/>
            <a:ext cx="119383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RecS</a:t>
            </a:r>
            <a:r>
              <a:rPr lang="cs-CZ" b="1" i="1" dirty="0" smtClean="0">
                <a:solidFill>
                  <a:srgbClr val="FF0000"/>
                </a:solidFill>
              </a:rPr>
              <a:t>ys may contribute to</a:t>
            </a:r>
            <a:br>
              <a:rPr lang="cs-CZ" b="1" i="1" dirty="0" smtClean="0">
                <a:solidFill>
                  <a:srgbClr val="FF0000"/>
                </a:solidFill>
              </a:rPr>
            </a:br>
            <a:r>
              <a:rPr lang="cs-CZ" b="1" i="1" dirty="0" smtClean="0">
                <a:solidFill>
                  <a:srgbClr val="FF0000"/>
                </a:solidFill>
              </a:rPr>
              <a:t>society radicalization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Toy train - Free gaming ico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00" y="3047723"/>
            <a:ext cx="497288" cy="4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398022" y="6049861"/>
            <a:ext cx="3883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i="1" dirty="0" smtClean="0">
                <a:solidFill>
                  <a:srgbClr val="FF0000"/>
                </a:solidFill>
              </a:rPr>
              <a:t>Personalized recommendations may </a:t>
            </a:r>
            <a:br>
              <a:rPr lang="cs-CZ" b="1" i="1" dirty="0" smtClean="0">
                <a:solidFill>
                  <a:srgbClr val="FF0000"/>
                </a:solidFill>
              </a:rPr>
            </a:br>
            <a:r>
              <a:rPr lang="cs-CZ" b="1" i="1" dirty="0" smtClean="0">
                <a:solidFill>
                  <a:srgbClr val="FF0000"/>
                </a:solidFill>
              </a:rPr>
              <a:t>contribute to societal polarization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2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28701"/>
            <a:ext cx="8678105" cy="5736086"/>
          </a:xfrm>
        </p:spPr>
        <p:txBody>
          <a:bodyPr anchor="t">
            <a:norm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Personalized recommendations may </a:t>
            </a:r>
            <a:r>
              <a:rPr lang="cs-CZ" i="1" dirty="0" smtClean="0">
                <a:solidFill>
                  <a:srgbClr val="FF0000"/>
                </a:solidFill>
              </a:rPr>
              <a:t>contribute </a:t>
            </a:r>
            <a:r>
              <a:rPr lang="cs-CZ" i="1" dirty="0">
                <a:solidFill>
                  <a:srgbClr val="FF0000"/>
                </a:solidFill>
              </a:rPr>
              <a:t>to societal </a:t>
            </a:r>
            <a:r>
              <a:rPr lang="cs-CZ" i="1" dirty="0" smtClean="0">
                <a:solidFill>
                  <a:srgbClr val="FF0000"/>
                </a:solidFill>
              </a:rPr>
              <a:t>polarization</a:t>
            </a:r>
          </a:p>
          <a:p>
            <a:pPr lvl="1"/>
            <a:r>
              <a:rPr lang="cs-CZ" dirty="0" smtClean="0"/>
              <a:t>Over-supplying groups by content supporting their own pre-existing beliefs or biases</a:t>
            </a:r>
          </a:p>
          <a:p>
            <a:pPr lvl="1"/>
            <a:r>
              <a:rPr lang="cs-CZ" dirty="0" smtClean="0"/>
              <a:t>Often, the content is created by members of such groups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ECHO CHAMBER: same opinions are resonating in a closed bubble, amplifying over time</a:t>
            </a:r>
          </a:p>
          <a:p>
            <a:pPr lvl="1"/>
            <a:endParaRPr lang="cs-CZ" dirty="0"/>
          </a:p>
          <a:p>
            <a:r>
              <a:rPr lang="cs-CZ" dirty="0" smtClean="0"/>
              <a:t>Can we do anything about it?</a:t>
            </a:r>
          </a:p>
          <a:p>
            <a:endParaRPr lang="en-US" dirty="0"/>
          </a:p>
          <a:p>
            <a:pPr marL="324000" lvl="1" indent="0">
              <a:buNone/>
            </a:pPr>
            <a:endParaRPr lang="cs-CZ" dirty="0" smtClean="0"/>
          </a:p>
          <a:p>
            <a:pPr lvl="1"/>
            <a:endParaRPr lang="cs-CZ" dirty="0"/>
          </a:p>
          <a:p>
            <a:endParaRPr lang="cs-CZ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Are recommender systems good or bad?</a:t>
            </a:r>
            <a:endParaRPr lang="en-US" dirty="0"/>
          </a:p>
        </p:txBody>
      </p:sp>
      <p:pic>
        <p:nvPicPr>
          <p:cNvPr id="2050" name="Picture 2" descr="https://cdn.gencraft.com/prod/user/f498e021-54a6-4257-b36c-96f7310adf69/46069190-080a-4796-aa54-dd31256f0334/image/image1_0.jpg?Expires=1732279494&amp;Signature=WQJn1Vq5Znw-dFvlFo3u5vtVl8rqce968WkLbm19t347ZTeIeMjU0LEbXo1hS~TOsHmhec0sY5wfRuoIpR17D7GNy7nYBqVebbidF83fy~c9qsVBckuniW-FkykFLecISCSYKIVgg8YIBcZXlqGilVnZo4CecguuDldsQfZlHypHirEjKSj569kzNjjtHg6L7fDIOr-nEn8EGRx0v31d-gtzV8IT0r6~CF1eId19441hmDWQlO~eMc0Urj1ki1ny~Y0i8KLRiTxw5Mlnnr-SUJHTWKM4BITZd7Z1qZv8PPqsg3nPDUavlNoMUbRdNroQCXLJlPEtcep4iI79uRhGOQ__&amp;Key-Pair-Id=K3RDDB1TZ8BH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930026"/>
            <a:ext cx="3228819" cy="57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317031" y="11644230"/>
            <a:ext cx="119383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RecS</a:t>
            </a:r>
            <a:r>
              <a:rPr lang="cs-CZ" b="1" i="1" dirty="0" smtClean="0">
                <a:solidFill>
                  <a:srgbClr val="FF0000"/>
                </a:solidFill>
              </a:rPr>
              <a:t>ys may contribute to</a:t>
            </a:r>
            <a:br>
              <a:rPr lang="cs-CZ" b="1" i="1" dirty="0" smtClean="0">
                <a:solidFill>
                  <a:srgbClr val="FF0000"/>
                </a:solidFill>
              </a:rPr>
            </a:br>
            <a:r>
              <a:rPr lang="cs-CZ" b="1" i="1" dirty="0" smtClean="0">
                <a:solidFill>
                  <a:srgbClr val="FF0000"/>
                </a:solidFill>
              </a:rPr>
              <a:t>society radicalization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3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28701"/>
            <a:ext cx="8678105" cy="5736086"/>
          </a:xfrm>
        </p:spPr>
        <p:txBody>
          <a:bodyPr anchor="t">
            <a:norm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Personalized recommendations may </a:t>
            </a:r>
            <a:r>
              <a:rPr lang="cs-CZ" i="1" dirty="0" smtClean="0">
                <a:solidFill>
                  <a:srgbClr val="FF0000"/>
                </a:solidFill>
              </a:rPr>
              <a:t>contribute </a:t>
            </a:r>
            <a:r>
              <a:rPr lang="cs-CZ" i="1" dirty="0">
                <a:solidFill>
                  <a:srgbClr val="FF0000"/>
                </a:solidFill>
              </a:rPr>
              <a:t>to societal </a:t>
            </a:r>
            <a:r>
              <a:rPr lang="cs-CZ" i="1" dirty="0" smtClean="0">
                <a:solidFill>
                  <a:srgbClr val="FF0000"/>
                </a:solidFill>
              </a:rPr>
              <a:t>polarization</a:t>
            </a:r>
          </a:p>
          <a:p>
            <a:pPr lvl="1"/>
            <a:r>
              <a:rPr lang="cs-CZ" dirty="0" smtClean="0"/>
              <a:t>Over-supplying groups by content supporting their own pre-existing beliefs or biases</a:t>
            </a:r>
          </a:p>
          <a:p>
            <a:pPr lvl="1"/>
            <a:r>
              <a:rPr lang="cs-CZ" dirty="0" smtClean="0"/>
              <a:t>Often, the content is created by members of such groups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ECHO CHAMBER: same opinions are resonating in a closed bubble, amplifying over time</a:t>
            </a:r>
          </a:p>
          <a:p>
            <a:pPr lvl="1"/>
            <a:endParaRPr lang="cs-CZ" dirty="0"/>
          </a:p>
          <a:p>
            <a:r>
              <a:rPr lang="cs-CZ" dirty="0" smtClean="0"/>
              <a:t>Can we do anything about it?</a:t>
            </a:r>
          </a:p>
          <a:p>
            <a:endParaRPr lang="en-US" dirty="0"/>
          </a:p>
          <a:p>
            <a:pPr marL="324000" lvl="1" indent="0">
              <a:buNone/>
            </a:pPr>
            <a:endParaRPr lang="cs-CZ" dirty="0" smtClean="0"/>
          </a:p>
          <a:p>
            <a:pPr lvl="1"/>
            <a:endParaRPr lang="cs-CZ" dirty="0"/>
          </a:p>
          <a:p>
            <a:endParaRPr lang="cs-CZ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Can we do something about it?</a:t>
            </a:r>
            <a:endParaRPr lang="en-US" dirty="0"/>
          </a:p>
        </p:txBody>
      </p:sp>
      <p:pic>
        <p:nvPicPr>
          <p:cNvPr id="2050" name="Picture 2" descr="https://cdn.gencraft.com/prod/user/f498e021-54a6-4257-b36c-96f7310adf69/46069190-080a-4796-aa54-dd31256f0334/image/image1_0.jpg?Expires=1732279494&amp;Signature=WQJn1Vq5Znw-dFvlFo3u5vtVl8rqce968WkLbm19t347ZTeIeMjU0LEbXo1hS~TOsHmhec0sY5wfRuoIpR17D7GNy7nYBqVebbidF83fy~c9qsVBckuniW-FkykFLecISCSYKIVgg8YIBcZXlqGilVnZo4CecguuDldsQfZlHypHirEjKSj569kzNjjtHg6L7fDIOr-nEn8EGRx0v31d-gtzV8IT0r6~CF1eId19441hmDWQlO~eMc0Urj1ki1ny~Y0i8KLRiTxw5Mlnnr-SUJHTWKM4BITZd7Z1qZv8PPqsg3nPDUavlNoMUbRdNroQCXLJlPEtcep4iI79uRhGOQ__&amp;Key-Pair-Id=K3RDDB1TZ8BH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930026"/>
            <a:ext cx="3228819" cy="57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41734" y="1028701"/>
            <a:ext cx="11907236" cy="53860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34400" b="1" dirty="0" smtClean="0">
                <a:solidFill>
                  <a:srgbClr val="92D050"/>
                </a:solidFill>
              </a:rPr>
              <a:t>YES*</a:t>
            </a:r>
            <a:endParaRPr lang="en-US" sz="344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88658" y="5989874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...to some extent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28701"/>
            <a:ext cx="8678105" cy="5736086"/>
          </a:xfrm>
        </p:spPr>
        <p:txBody>
          <a:bodyPr anchor="t">
            <a:normAutofit/>
          </a:bodyPr>
          <a:lstStyle/>
          <a:p>
            <a:r>
              <a:rPr lang="cs-CZ" i="1" dirty="0">
                <a:solidFill>
                  <a:schemeClr val="bg1">
                    <a:lumMod val="85000"/>
                  </a:schemeClr>
                </a:solidFill>
              </a:rPr>
              <a:t>Personalized recommendations may </a:t>
            </a:r>
            <a:r>
              <a:rPr lang="cs-CZ" i="1" dirty="0" smtClean="0">
                <a:solidFill>
                  <a:schemeClr val="bg1">
                    <a:lumMod val="85000"/>
                  </a:schemeClr>
                </a:solidFill>
              </a:rPr>
              <a:t>contribute </a:t>
            </a:r>
            <a:r>
              <a:rPr lang="cs-CZ" i="1" dirty="0">
                <a:solidFill>
                  <a:schemeClr val="bg1">
                    <a:lumMod val="85000"/>
                  </a:schemeClr>
                </a:solidFill>
              </a:rPr>
              <a:t>to societal </a:t>
            </a:r>
            <a:r>
              <a:rPr lang="cs-CZ" i="1" dirty="0" smtClean="0">
                <a:solidFill>
                  <a:schemeClr val="bg1">
                    <a:lumMod val="85000"/>
                  </a:schemeClr>
                </a:solidFill>
              </a:rPr>
              <a:t>polarization</a:t>
            </a:r>
          </a:p>
          <a:p>
            <a:pPr lvl="1"/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Over-supplying groups by content supporting their own pre-existing beliefs or biases</a:t>
            </a:r>
          </a:p>
          <a:p>
            <a:pPr lvl="1"/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Often, the content is created by members of such groups</a:t>
            </a:r>
          </a:p>
          <a:p>
            <a:pPr lvl="1"/>
            <a:endParaRPr lang="cs-CZ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ECHO CHAMBER: same opinions are resonating in a closed bubble, amplifying over time</a:t>
            </a:r>
          </a:p>
          <a:p>
            <a:pPr lvl="1"/>
            <a:endParaRPr lang="cs-CZ" dirty="0"/>
          </a:p>
          <a:p>
            <a:r>
              <a:rPr lang="cs-CZ" dirty="0" smtClean="0"/>
              <a:t>Can we do anything about it?</a:t>
            </a:r>
          </a:p>
          <a:p>
            <a:pPr lvl="1"/>
            <a:r>
              <a:rPr lang="cs-CZ" dirty="0" smtClean="0"/>
              <a:t>Current research focus on fairness-preservation, bursting echo chambers, multi-objective...</a:t>
            </a:r>
          </a:p>
          <a:p>
            <a:pPr lvl="1"/>
            <a:r>
              <a:rPr lang="cs-CZ" dirty="0" smtClean="0"/>
              <a:t>Implementation in industry exist... But may interfere with business goals... </a:t>
            </a:r>
          </a:p>
          <a:p>
            <a:pPr lvl="1"/>
            <a:endParaRPr lang="cs-CZ" dirty="0"/>
          </a:p>
          <a:p>
            <a:r>
              <a:rPr lang="cs-CZ" dirty="0" smtClean="0"/>
              <a:t>What can I do about it?</a:t>
            </a:r>
          </a:p>
          <a:p>
            <a:pPr lvl="1"/>
            <a:r>
              <a:rPr lang="cs-CZ" dirty="0" smtClean="0"/>
              <a:t>Kick off your studies at MatFyz</a:t>
            </a:r>
          </a:p>
          <a:p>
            <a:pPr lvl="1"/>
            <a:r>
              <a:rPr lang="cs-CZ" dirty="0" smtClean="0"/>
              <a:t>Survive first 1-2 years</a:t>
            </a:r>
          </a:p>
          <a:p>
            <a:pPr lvl="1"/>
            <a:r>
              <a:rPr lang="cs-CZ" dirty="0" smtClean="0"/>
              <a:t>* Enroll for NSWI166 and NDBI021 courses to get necessary knowledge</a:t>
            </a:r>
          </a:p>
          <a:p>
            <a:pPr lvl="1"/>
            <a:r>
              <a:rPr lang="cs-CZ" b="1" dirty="0" smtClean="0"/>
              <a:t>Change the world </a:t>
            </a:r>
            <a:r>
              <a:rPr lang="cs-CZ" b="1" dirty="0" smtClean="0">
                <a:sym typeface="Wingdings" panose="05000000000000000000" pitchFamily="2" charset="2"/>
              </a:rPr>
              <a:t></a:t>
            </a:r>
            <a:endParaRPr lang="en-US" b="1" dirty="0"/>
          </a:p>
          <a:p>
            <a:pPr marL="324000" lvl="1" indent="0">
              <a:buNone/>
            </a:pPr>
            <a:endParaRPr lang="cs-CZ" dirty="0" smtClean="0"/>
          </a:p>
          <a:p>
            <a:pPr lvl="1"/>
            <a:endParaRPr lang="cs-CZ" dirty="0"/>
          </a:p>
          <a:p>
            <a:endParaRPr lang="cs-CZ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Are recommender systems good or bad?</a:t>
            </a:r>
            <a:endParaRPr lang="en-US" dirty="0"/>
          </a:p>
        </p:txBody>
      </p:sp>
      <p:pic>
        <p:nvPicPr>
          <p:cNvPr id="2050" name="Picture 2" descr="https://cdn.gencraft.com/prod/user/f498e021-54a6-4257-b36c-96f7310adf69/46069190-080a-4796-aa54-dd31256f0334/image/image1_0.jpg?Expires=1732279494&amp;Signature=WQJn1Vq5Znw-dFvlFo3u5vtVl8rqce968WkLbm19t347ZTeIeMjU0LEbXo1hS~TOsHmhec0sY5wfRuoIpR17D7GNy7nYBqVebbidF83fy~c9qsVBckuniW-FkykFLecISCSYKIVgg8YIBcZXlqGilVnZo4CecguuDldsQfZlHypHirEjKSj569kzNjjtHg6L7fDIOr-nEn8EGRx0v31d-gtzV8IT0r6~CF1eId19441hmDWQlO~eMc0Urj1ki1ny~Y0i8KLRiTxw5Mlnnr-SUJHTWKM4BITZd7Z1qZv8PPqsg3nPDUavlNoMUbRdNroQCXLJlPEtcep4iI79uRhGOQ__&amp;Key-Pair-Id=K3RDDB1TZ8BH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930026"/>
            <a:ext cx="3228819" cy="57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317031" y="11644230"/>
            <a:ext cx="119383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RecS</a:t>
            </a:r>
            <a:r>
              <a:rPr lang="cs-CZ" b="1" i="1" dirty="0" smtClean="0">
                <a:solidFill>
                  <a:srgbClr val="FF0000"/>
                </a:solidFill>
              </a:rPr>
              <a:t>ys may contribute to</a:t>
            </a:r>
            <a:br>
              <a:rPr lang="cs-CZ" b="1" i="1" dirty="0" smtClean="0">
                <a:solidFill>
                  <a:srgbClr val="FF0000"/>
                </a:solidFill>
              </a:rPr>
            </a:br>
            <a:r>
              <a:rPr lang="cs-CZ" b="1" i="1" dirty="0" smtClean="0">
                <a:solidFill>
                  <a:srgbClr val="FF0000"/>
                </a:solidFill>
              </a:rPr>
              <a:t>society radicalization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3369" y="6433074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*optional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430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28701"/>
            <a:ext cx="8506655" cy="5736086"/>
          </a:xfrm>
        </p:spPr>
        <p:txBody>
          <a:bodyPr anchor="t"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Recommender Systems</a:t>
            </a:r>
            <a:endParaRPr lang="en-US" dirty="0"/>
          </a:p>
        </p:txBody>
      </p:sp>
      <p:pic>
        <p:nvPicPr>
          <p:cNvPr id="2050" name="Picture 2" descr="https://cdn.gencraft.com/prod/user/f498e021-54a6-4257-b36c-96f7310adf69/46069190-080a-4796-aa54-dd31256f0334/image/image1_0.jpg?Expires=1732279494&amp;Signature=WQJn1Vq5Znw-dFvlFo3u5vtVl8rqce968WkLbm19t347ZTeIeMjU0LEbXo1hS~TOsHmhec0sY5wfRuoIpR17D7GNy7nYBqVebbidF83fy~c9qsVBckuniW-FkykFLecISCSYKIVgg8YIBcZXlqGilVnZo4CecguuDldsQfZlHypHirEjKSj569kzNjjtHg6L7fDIOr-nEn8EGRx0v31d-gtzV8IT0r6~CF1eId19441hmDWQlO~eMc0Urj1ki1ny~Y0i8KLRiTxw5Mlnnr-SUJHTWKM4BITZd7Z1qZv8PPqsg3nPDUavlNoMUbRdNroQCXLJlPEtcep4iI79uRhGOQ__&amp;Key-Pair-Id=K3RDDB1TZ8BH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930026"/>
            <a:ext cx="3228819" cy="57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49" y="5115182"/>
            <a:ext cx="1666875" cy="1592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5" y="5115182"/>
            <a:ext cx="1561944" cy="1557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5654" y="5966605"/>
            <a:ext cx="56444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/>
              <a:t>Ladislav Peška; </a:t>
            </a:r>
            <a:r>
              <a:rPr lang="cs-CZ" dirty="0">
                <a:hlinkClick r:id="rId5"/>
              </a:rPr>
              <a:t>ladislav.peska@matfyz.cuni.cz</a:t>
            </a:r>
            <a:r>
              <a:rPr lang="cs-CZ" dirty="0"/>
              <a:t>; S208</a:t>
            </a:r>
          </a:p>
          <a:p>
            <a:pPr algn="r"/>
            <a:r>
              <a:rPr lang="cs-CZ" sz="1100" i="1" dirty="0">
                <a:solidFill>
                  <a:srgbClr val="00B0F0"/>
                </a:solidFill>
                <a:hlinkClick r:id="rId6"/>
              </a:rPr>
              <a:t>https://scholar.google.com/citations?hl=cs&amp;user=xoPVWqcAAAAJ&amp;view_op=list_works&amp;sortby=pubdate</a:t>
            </a:r>
            <a:endParaRPr lang="cs-CZ" sz="1100" i="1" dirty="0">
              <a:solidFill>
                <a:srgbClr val="00B0F0"/>
              </a:solidFill>
            </a:endParaRPr>
          </a:p>
          <a:p>
            <a:pPr algn="r"/>
            <a:r>
              <a:rPr lang="cs-CZ" sz="1100" i="1" dirty="0">
                <a:solidFill>
                  <a:srgbClr val="00B0F0"/>
                </a:solidFill>
                <a:hlinkClick r:id="rId7"/>
              </a:rPr>
              <a:t>https://www.ksi.mff.cuni.cz/~peska/</a:t>
            </a:r>
            <a:endParaRPr lang="cs-CZ" sz="1100" i="1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5655" y="2158825"/>
            <a:ext cx="635943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b="1" dirty="0" smtClean="0">
                <a:solidFill>
                  <a:srgbClr val="00B0F0"/>
                </a:solidFill>
              </a:rPr>
              <a:t>THANK YOU!</a:t>
            </a:r>
            <a:br>
              <a:rPr lang="cs-CZ" sz="7200" b="1" dirty="0" smtClean="0">
                <a:solidFill>
                  <a:srgbClr val="00B0F0"/>
                </a:solidFill>
              </a:rPr>
            </a:br>
            <a:endParaRPr lang="cs-CZ" b="1" dirty="0" smtClean="0">
              <a:solidFill>
                <a:srgbClr val="00B0F0"/>
              </a:solidFill>
            </a:endParaRPr>
          </a:p>
          <a:p>
            <a:r>
              <a:rPr lang="cs-CZ" sz="7200" b="1" dirty="0" smtClean="0">
                <a:solidFill>
                  <a:srgbClr val="00B0F0"/>
                </a:solidFill>
              </a:rPr>
              <a:t>QUESTIONS?</a:t>
            </a:r>
            <a:endParaRPr lang="en-US" sz="7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1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48683"/>
            <a:ext cx="11907913" cy="5716103"/>
          </a:xfrm>
        </p:spPr>
        <p:txBody>
          <a:bodyPr anchor="t"/>
          <a:lstStyle/>
          <a:p>
            <a:r>
              <a:rPr lang="cs-CZ" dirty="0" smtClean="0"/>
              <a:t>Sub-area of information retrieval</a:t>
            </a:r>
            <a:endParaRPr lang="cs-CZ" dirty="0"/>
          </a:p>
          <a:p>
            <a:pPr lvl="1"/>
            <a:r>
              <a:rPr lang="cs-CZ" dirty="0" smtClean="0"/>
              <a:t>Provide recommendations without explicit query from the user</a:t>
            </a:r>
            <a:endParaRPr lang="cs-CZ" dirty="0"/>
          </a:p>
          <a:p>
            <a:pPr lvl="1"/>
            <a:r>
              <a:rPr lang="cs-CZ" dirty="0" smtClean="0"/>
              <a:t>Ideally, display items that are:</a:t>
            </a:r>
          </a:p>
          <a:p>
            <a:pPr lvl="2"/>
            <a:r>
              <a:rPr lang="cs-CZ" dirty="0" smtClean="0"/>
              <a:t>Hard to find for the user</a:t>
            </a:r>
          </a:p>
          <a:p>
            <a:pPr lvl="2"/>
            <a:r>
              <a:rPr lang="cs-CZ" dirty="0" smtClean="0"/>
              <a:t>Relevant for the task at hand</a:t>
            </a:r>
            <a:endParaRPr lang="cs-CZ" dirty="0"/>
          </a:p>
          <a:p>
            <a:pPr lvl="1"/>
            <a:r>
              <a:rPr lang="cs-CZ" dirty="0" smtClean="0"/>
              <a:t>Like a search engine, where the query is you yourself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are recommender systems, anyway?</a:t>
            </a:r>
            <a:endParaRPr lang="en-US" dirty="0"/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r="14097"/>
          <a:stretch/>
        </p:blipFill>
        <p:spPr>
          <a:xfrm>
            <a:off x="8033737" y="4141534"/>
            <a:ext cx="4063014" cy="269318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 rotWithShape="1">
          <a:blip r:embed="rId3" cstate="print"/>
          <a:srcRect l="4012" r="67547" b="3417"/>
          <a:stretch/>
        </p:blipFill>
        <p:spPr>
          <a:xfrm>
            <a:off x="10458450" y="2212790"/>
            <a:ext cx="1733550" cy="2673535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24" y="3515493"/>
            <a:ext cx="3995851" cy="337027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82937" y="1949976"/>
            <a:ext cx="4075513" cy="2136442"/>
          </a:xfrm>
          <a:prstGeom prst="rect">
            <a:avLst/>
          </a:prstGeom>
        </p:spPr>
      </p:pic>
      <p:pic>
        <p:nvPicPr>
          <p:cNvPr id="6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95738" y="3438748"/>
            <a:ext cx="4037999" cy="289515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24300" y="5759735"/>
            <a:ext cx="4622379" cy="1074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2937" y="862421"/>
            <a:ext cx="5472922" cy="1110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25120" y="739798"/>
            <a:ext cx="2761949" cy="16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6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</p:spPr>
            <p:txBody>
              <a:bodyPr anchor="t"/>
              <a:lstStyle/>
              <a:p>
                <a:r>
                  <a:rPr lang="cs-CZ" dirty="0" smtClean="0"/>
                  <a:t>How recommender systems work?</a:t>
                </a:r>
                <a:endParaRPr lang="cs-CZ" b="0" dirty="0"/>
              </a:p>
              <a:p>
                <a:pPr lvl="1"/>
                <a:r>
                  <a:rPr lang="cs-CZ" dirty="0" smtClean="0"/>
                  <a:t>Based on similarity!</a:t>
                </a:r>
              </a:p>
              <a:p>
                <a:pPr lvl="1"/>
                <a:r>
                  <a:rPr lang="cs-CZ" dirty="0" smtClean="0"/>
                  <a:t>Using feedback of your users</a:t>
                </a:r>
                <a:br>
                  <a:rPr lang="cs-CZ" dirty="0" smtClean="0"/>
                </a:br>
                <a:endParaRPr lang="cs-CZ" dirty="0" smtClean="0"/>
              </a:p>
              <a:p>
                <a:pPr lvl="1"/>
                <a:r>
                  <a:rPr lang="cs-CZ" dirty="0" smtClean="0"/>
                  <a:t>Using content of your items</a:t>
                </a:r>
              </a:p>
              <a:p>
                <a:pPr lvl="1"/>
                <a:r>
                  <a:rPr lang="cs-CZ" dirty="0" smtClean="0"/>
                  <a:t>... and other stuff </a:t>
                </a:r>
                <a:r>
                  <a:rPr lang="cs-CZ" dirty="0" smtClean="0">
                    <a:sym typeface="Wingdings" panose="05000000000000000000" pitchFamily="2" charset="2"/>
                  </a:rPr>
                  <a:t></a:t>
                </a:r>
                <a:r>
                  <a:rPr lang="cs-CZ" dirty="0">
                    <a:sym typeface="Wingdings" panose="05000000000000000000" pitchFamily="2" charset="2"/>
                  </a:rPr>
                  <a:t/>
                </a:r>
                <a:br>
                  <a:rPr lang="cs-CZ" dirty="0">
                    <a:sym typeface="Wingdings" panose="05000000000000000000" pitchFamily="2" charset="2"/>
                  </a:rPr>
                </a:br>
                <a:endParaRPr lang="cs-CZ" dirty="0" smtClean="0">
                  <a:sym typeface="Wingdings" panose="05000000000000000000" pitchFamily="2" charset="2"/>
                </a:endParaRPr>
              </a:p>
              <a:p>
                <a:pPr lvl="1"/>
                <a:endParaRPr lang="cs-CZ" dirty="0"/>
              </a:p>
              <a:p>
                <a:r>
                  <a:rPr lang="cs-CZ" dirty="0" smtClean="0"/>
                  <a:t>What do you mean by similarity?</a:t>
                </a:r>
              </a:p>
              <a:p>
                <a:pPr lvl="1"/>
                <a:r>
                  <a:rPr lang="cs-CZ" b="0" dirty="0" smtClean="0"/>
                  <a:t>Jaccard: </a:t>
                </a:r>
                <a:r>
                  <a:rPr lang="en-US" b="0" dirty="0" smtClean="0"/>
                  <a:t>|A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b="0" dirty="0" smtClean="0"/>
                  <a:t>B| / |A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b="0" dirty="0" smtClean="0"/>
                  <a:t>B|</a:t>
                </a:r>
                <a:r>
                  <a:rPr lang="cs-CZ" b="0" dirty="0" smtClean="0"/>
                  <a:t>;  A, B are sets</a:t>
                </a:r>
                <a:br>
                  <a:rPr lang="cs-CZ" b="0" dirty="0" smtClean="0"/>
                </a:br>
                <a:endParaRPr lang="cs-CZ" dirty="0"/>
              </a:p>
              <a:p>
                <a:pPr lvl="1"/>
                <a:r>
                  <a:rPr lang="cs-CZ" b="0" dirty="0" smtClean="0"/>
                  <a:t>L2 (Euclidean):  1 / Euclidean distance </a:t>
                </a:r>
              </a:p>
              <a:p>
                <a:pPr lvl="2"/>
                <a:r>
                  <a:rPr lang="cs-CZ" dirty="0" smtClean="0"/>
                  <a:t>Eucl_dist: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sup>
                          <m:e>
                            <m:sSup>
                              <m:sSup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rad>
                  </m:oMath>
                </a14:m>
                <a:r>
                  <a:rPr lang="cs-CZ" b="0" dirty="0" smtClean="0"/>
                  <a:t>;  A, B are vectors</a:t>
                </a:r>
                <a:br>
                  <a:rPr lang="cs-CZ" b="0" dirty="0" smtClean="0"/>
                </a:br>
                <a:r>
                  <a:rPr lang="cs-CZ" b="0" dirty="0" smtClean="0"/>
                  <a:t/>
                </a:r>
                <a:br>
                  <a:rPr lang="cs-CZ" b="0" dirty="0" smtClean="0"/>
                </a:br>
                <a:endParaRPr lang="cs-CZ" b="0" dirty="0" smtClean="0"/>
              </a:p>
              <a:p>
                <a:pPr lvl="1"/>
                <a:r>
                  <a:rPr lang="cs-CZ" dirty="0" smtClean="0"/>
                  <a:t>...</a:t>
                </a:r>
                <a:endParaRPr lang="cs-CZ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  <a:blipFill>
                <a:blip r:embed="rId2"/>
                <a:stretch>
                  <a:fillRect l="-205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are recommender systems, anyway?</a:t>
            </a:r>
            <a:endParaRPr lang="en-US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10" y="5010340"/>
            <a:ext cx="2320925" cy="15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.gencraft.com/prod/user/c5feb4dc-7f02-4ccc-afe8-d38e6b06094d/2f43340c-5e34-4005-b747-c54b0ad4f063/image/image1_0.jpg?Expires=1732281661&amp;Signature=lFb6XjuPZ5EwZGEjNEfJkjtRMfw0Yj51tvMyV-eQm0t~ZyqHa1TXrAImxTjG7r2LnGbk3D29esKaMUTo7b28wiVhgreaUs0yZ9mX4CoVtTu-s1b6GfeFh6FV-A3fep8jR2qPUKPzWvzjYK-ywBUkCl0nE~tpzQ7NWKfd6KmBUchPDj74Got7TfjxJyvvGRtS5Iiccam8uY26B5LUK9Sz83iviitzWwYetrbgJzyuNpRmuYWt2efUqGk2vmlalLz7vYDcIXMijA4tR0rWYep~TdpJL1nwKhZcoD8QknDWijdhxMb2T0QljE0XJrq5a4AUFTqjhvZIIeDhKMumBRhcGg__&amp;Key-Pair-Id=K3RDDB1TZ8BHT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45" b="44150"/>
          <a:stretch/>
        </p:blipFill>
        <p:spPr bwMode="auto">
          <a:xfrm>
            <a:off x="8155668" y="2836438"/>
            <a:ext cx="4036332" cy="402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ree Star Rating PNG Transparent Images Free Download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86" y="208989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ektorová grafika „Likes and dislikes icons. Vector like and dislike icon.  Like and dislike buttons for websites and mobile apps. Vector  illustration.“ ze služby Stock | Adobe 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49" y="1490630"/>
            <a:ext cx="1298575" cy="8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2724" y="1593329"/>
            <a:ext cx="654571" cy="654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b="32812"/>
          <a:stretch/>
        </p:blipFill>
        <p:spPr>
          <a:xfrm>
            <a:off x="3593133" y="2498081"/>
            <a:ext cx="1786283" cy="4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</p:spPr>
            <p:txBody>
              <a:bodyPr anchor="t"/>
              <a:lstStyle/>
              <a:p>
                <a:r>
                  <a:rPr lang="cs-CZ" dirty="0" smtClean="0"/>
                  <a:t>Collaborative filtering: lets give you what your friends like</a:t>
                </a:r>
              </a:p>
              <a:p>
                <a:pPr lvl="1"/>
                <a:r>
                  <a:rPr lang="cs-CZ" dirty="0" smtClean="0"/>
                  <a:t>Active user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dirty="0" smtClean="0"/>
                  <a:t> (we want to recommend to this user)</a:t>
                </a:r>
              </a:p>
              <a:p>
                <a:pPr lvl="1"/>
                <a:r>
                  <a:rPr lang="cs-CZ" dirty="0" smtClean="0"/>
                  <a:t>All known ratings of all users:</a:t>
                </a:r>
              </a:p>
              <a:p>
                <a:pPr lvl="2"/>
                <a:r>
                  <a:rPr lang="cs-CZ" dirty="0" smtClean="0"/>
                  <a:t>Rating matrix </a:t>
                </a:r>
                <a:r>
                  <a:rPr lang="cs-CZ" b="1" dirty="0" smtClean="0"/>
                  <a:t>R</a:t>
                </a:r>
                <a:r>
                  <a:rPr lang="cs-CZ" dirty="0" smtClean="0"/>
                  <a:t>(users X items)</a:t>
                </a:r>
              </a:p>
              <a:p>
                <a:pPr lvl="1"/>
                <a:endParaRPr lang="cs-CZ" dirty="0" smtClean="0"/>
              </a:p>
              <a:p>
                <a:pPr lvl="1"/>
                <a:endParaRPr lang="cs-CZ" dirty="0"/>
              </a:p>
              <a:p>
                <a:pPr lvl="1"/>
                <a:endParaRPr lang="cs-CZ" dirty="0" smtClean="0"/>
              </a:p>
              <a:p>
                <a:pPr lvl="1"/>
                <a:endParaRPr lang="cs-CZ" dirty="0"/>
              </a:p>
              <a:p>
                <a:pPr lvl="1"/>
                <a:endParaRPr lang="cs-CZ" dirty="0" smtClean="0"/>
              </a:p>
              <a:p>
                <a:pPr lvl="1"/>
                <a:endParaRPr lang="cs-CZ" dirty="0"/>
              </a:p>
              <a:p>
                <a:r>
                  <a:rPr lang="cs-CZ" dirty="0" smtClean="0"/>
                  <a:t>User K-Nearest Neighbors algorithm</a:t>
                </a:r>
              </a:p>
              <a:p>
                <a:pPr lvl="1"/>
                <a:r>
                  <a:rPr lang="cs-CZ" dirty="0" smtClean="0"/>
                  <a:t>Calculate similarity of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i="1" dirty="0" smtClean="0"/>
                  <a:t> </a:t>
                </a:r>
                <a:r>
                  <a:rPr lang="cs-CZ" dirty="0" smtClean="0"/>
                  <a:t>to all other users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dirty="0" smtClean="0"/>
                  <a:t> (w.r.t. vectors of rated items)</a:t>
                </a:r>
                <a:endParaRPr lang="cs-CZ" dirty="0" smtClean="0"/>
              </a:p>
              <a:p>
                <a:pPr lvl="1"/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Select </a:t>
                </a:r>
                <a:r>
                  <a:rPr lang="cs-CZ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K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 users that are most similar to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 -&gt;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cs-CZ" i="1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1"/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Recommend top items that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 does not know, </a:t>
                </a:r>
                <a:b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liked them</a:t>
                </a:r>
                <a:endParaRPr lang="cs-CZ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  <a:blipFill>
                <a:blip r:embed="rId2"/>
                <a:stretch>
                  <a:fillRect l="-205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Prehistory: user KNN model</a:t>
            </a:r>
            <a:endParaRPr lang="en-US" dirty="0"/>
          </a:p>
        </p:txBody>
      </p:sp>
      <p:pic>
        <p:nvPicPr>
          <p:cNvPr id="8" name="Picture 10" descr="Vektorová grafika „Likes and dislikes icons. Vector like and dislike icon.  Like and dislike buttons for websites and mobile apps. Vector  illustration.“ ze služby Stock | Adobe 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99" y="1953121"/>
            <a:ext cx="990601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5000" t="23157" r="14130" b="52627"/>
          <a:stretch/>
        </p:blipFill>
        <p:spPr>
          <a:xfrm>
            <a:off x="10086071" y="313764"/>
            <a:ext cx="1962898" cy="1281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5463" y="779179"/>
            <a:ext cx="141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Prehistory =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201" y="2240862"/>
            <a:ext cx="3513762" cy="2926080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flipV="1">
            <a:off x="8791575" y="2514600"/>
            <a:ext cx="1857375" cy="828675"/>
          </a:xfrm>
          <a:prstGeom prst="bentConnector3">
            <a:avLst>
              <a:gd name="adj1" fmla="val 2589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9058275" y="3019426"/>
            <a:ext cx="1114425" cy="47624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9124470" y="3727859"/>
            <a:ext cx="1524480" cy="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9058275" y="3949906"/>
            <a:ext cx="1114425" cy="36491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8791575" y="4071632"/>
            <a:ext cx="1933575" cy="797065"/>
          </a:xfrm>
          <a:prstGeom prst="bentConnector3">
            <a:avLst>
              <a:gd name="adj1" fmla="val 2635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614775" y="2193065"/>
            <a:ext cx="7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0.9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614775" y="2680925"/>
            <a:ext cx="7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0.4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614775" y="3388308"/>
            <a:ext cx="7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0.6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635665" y="3940433"/>
            <a:ext cx="7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0.7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614775" y="4522338"/>
            <a:ext cx="7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90" y="2712768"/>
            <a:ext cx="4547063" cy="17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0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</p:spPr>
            <p:txBody>
              <a:bodyPr anchor="t"/>
              <a:lstStyle/>
              <a:p>
                <a:r>
                  <a:rPr lang="cs-CZ" dirty="0" smtClean="0"/>
                  <a:t>Collaborative filtering: lets give you what your friends like</a:t>
                </a:r>
              </a:p>
              <a:p>
                <a:pPr lvl="1"/>
                <a:r>
                  <a:rPr lang="cs-CZ" dirty="0" smtClean="0"/>
                  <a:t>Active user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dirty="0" smtClean="0"/>
                  <a:t> (we want to recommend to this user)</a:t>
                </a:r>
              </a:p>
              <a:p>
                <a:pPr lvl="1"/>
                <a:r>
                  <a:rPr lang="cs-CZ" dirty="0" smtClean="0"/>
                  <a:t>All known ratings of all users:</a:t>
                </a:r>
              </a:p>
              <a:p>
                <a:pPr lvl="2"/>
                <a:r>
                  <a:rPr lang="cs-CZ" dirty="0" smtClean="0"/>
                  <a:t>Rating matrix </a:t>
                </a:r>
                <a:r>
                  <a:rPr lang="cs-CZ" b="1" dirty="0" smtClean="0"/>
                  <a:t>R</a:t>
                </a:r>
                <a:r>
                  <a:rPr lang="cs-CZ" dirty="0" smtClean="0"/>
                  <a:t>(users X items)</a:t>
                </a:r>
              </a:p>
              <a:p>
                <a:pPr lvl="1"/>
                <a:endParaRPr lang="cs-CZ" dirty="0" smtClean="0"/>
              </a:p>
              <a:p>
                <a:pPr lvl="1"/>
                <a:endParaRPr lang="cs-CZ" dirty="0"/>
              </a:p>
              <a:p>
                <a:pPr lvl="1"/>
                <a:endParaRPr lang="cs-CZ" dirty="0" smtClean="0"/>
              </a:p>
              <a:p>
                <a:pPr lvl="1"/>
                <a:endParaRPr lang="cs-CZ" dirty="0"/>
              </a:p>
              <a:p>
                <a:pPr lvl="1"/>
                <a:endParaRPr lang="cs-CZ" dirty="0" smtClean="0"/>
              </a:p>
              <a:p>
                <a:pPr lvl="1"/>
                <a:endParaRPr lang="cs-CZ" dirty="0"/>
              </a:p>
              <a:p>
                <a:r>
                  <a:rPr lang="cs-CZ" dirty="0" smtClean="0"/>
                  <a:t>User K-Nearest Neighbors algorithm</a:t>
                </a:r>
              </a:p>
              <a:p>
                <a:pPr lvl="1"/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Calculate similarity of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to all other users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>
                    <a:solidFill>
                      <a:schemeClr val="tx2"/>
                    </a:solidFill>
                  </a:rPr>
                  <a:t>Select </a:t>
                </a:r>
                <a:r>
                  <a:rPr lang="cs-CZ" i="1" dirty="0" smtClean="0">
                    <a:solidFill>
                      <a:schemeClr val="tx2"/>
                    </a:solidFill>
                  </a:rPr>
                  <a:t>K</a:t>
                </a:r>
                <a:r>
                  <a:rPr lang="cs-CZ" dirty="0" smtClean="0">
                    <a:solidFill>
                      <a:schemeClr val="tx2"/>
                    </a:solidFill>
                  </a:rPr>
                  <a:t> users that are most similar to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i="1" dirty="0" smtClean="0">
                    <a:solidFill>
                      <a:schemeClr val="tx2"/>
                    </a:solidFill>
                  </a:rPr>
                  <a:t> -&gt;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cs-CZ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cs-CZ" i="1" dirty="0" smtClean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Recommend top items that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 does not know, </a:t>
                </a:r>
                <a:b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liked them</a:t>
                </a:r>
                <a:endParaRPr lang="cs-CZ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  <a:blipFill>
                <a:blip r:embed="rId2"/>
                <a:stretch>
                  <a:fillRect l="-205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Prehistory: user KNN model</a:t>
            </a:r>
            <a:endParaRPr lang="en-US" dirty="0"/>
          </a:p>
        </p:txBody>
      </p:sp>
      <p:pic>
        <p:nvPicPr>
          <p:cNvPr id="8" name="Picture 10" descr="Vektorová grafika „Likes and dislikes icons. Vector like and dislike icon.  Like and dislike buttons for websites and mobile apps. Vector  illustration.“ ze služby Stock | Adobe 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99" y="1953121"/>
            <a:ext cx="990601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5000" t="23157" r="14130" b="52627"/>
          <a:stretch/>
        </p:blipFill>
        <p:spPr>
          <a:xfrm>
            <a:off x="10086071" y="313764"/>
            <a:ext cx="1962898" cy="1281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5463" y="779179"/>
            <a:ext cx="141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Prehistory =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201" y="2240862"/>
            <a:ext cx="3513762" cy="2926080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flipV="1">
            <a:off x="8791575" y="2514600"/>
            <a:ext cx="1857375" cy="828675"/>
          </a:xfrm>
          <a:prstGeom prst="bentConnector3">
            <a:avLst>
              <a:gd name="adj1" fmla="val 2589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9058275" y="3019426"/>
            <a:ext cx="1114425" cy="47624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9124470" y="3727859"/>
            <a:ext cx="1524480" cy="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9058275" y="3949906"/>
            <a:ext cx="1114425" cy="36491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8791575" y="4071632"/>
            <a:ext cx="1933575" cy="797065"/>
          </a:xfrm>
          <a:prstGeom prst="bentConnector3">
            <a:avLst>
              <a:gd name="adj1" fmla="val 2635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614775" y="2193065"/>
            <a:ext cx="7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0.9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614775" y="2680925"/>
            <a:ext cx="7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0.4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614775" y="3388308"/>
            <a:ext cx="7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0.6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635665" y="3940433"/>
            <a:ext cx="7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0.7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614775" y="4522338"/>
            <a:ext cx="7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0.1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820400" y="2240862"/>
            <a:ext cx="769620" cy="708078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751799" y="3365811"/>
            <a:ext cx="769620" cy="708078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137873" y="3930010"/>
            <a:ext cx="769620" cy="708078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90" y="2712768"/>
            <a:ext cx="4547063" cy="17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9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</p:spPr>
            <p:txBody>
              <a:bodyPr anchor="t"/>
              <a:lstStyle/>
              <a:p>
                <a:r>
                  <a:rPr lang="cs-CZ" dirty="0" smtClean="0"/>
                  <a:t>Collaborative filtering: lets give you what your friends like</a:t>
                </a:r>
              </a:p>
              <a:p>
                <a:pPr lvl="1"/>
                <a:r>
                  <a:rPr lang="cs-CZ" dirty="0" smtClean="0"/>
                  <a:t>Active user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dirty="0" smtClean="0"/>
                  <a:t> (we want to recommend to this user)</a:t>
                </a:r>
              </a:p>
              <a:p>
                <a:pPr lvl="1"/>
                <a:r>
                  <a:rPr lang="cs-CZ" dirty="0" smtClean="0"/>
                  <a:t>All known ratings of all users:</a:t>
                </a:r>
              </a:p>
              <a:p>
                <a:pPr lvl="2"/>
                <a:r>
                  <a:rPr lang="cs-CZ" dirty="0" smtClean="0"/>
                  <a:t>Rating matrix </a:t>
                </a:r>
                <a:r>
                  <a:rPr lang="cs-CZ" b="1" dirty="0" smtClean="0"/>
                  <a:t>R</a:t>
                </a:r>
                <a:r>
                  <a:rPr lang="cs-CZ" dirty="0" smtClean="0"/>
                  <a:t>(users X items)</a:t>
                </a:r>
              </a:p>
              <a:p>
                <a:pPr lvl="1"/>
                <a:endParaRPr lang="cs-CZ" dirty="0" smtClean="0"/>
              </a:p>
              <a:p>
                <a:pPr lvl="1"/>
                <a:endParaRPr lang="cs-CZ" dirty="0"/>
              </a:p>
              <a:p>
                <a:pPr lvl="1"/>
                <a:endParaRPr lang="cs-CZ" dirty="0" smtClean="0"/>
              </a:p>
              <a:p>
                <a:pPr lvl="1"/>
                <a:endParaRPr lang="cs-CZ" dirty="0"/>
              </a:p>
              <a:p>
                <a:pPr lvl="1"/>
                <a:endParaRPr lang="cs-CZ" dirty="0" smtClean="0"/>
              </a:p>
              <a:p>
                <a:pPr lvl="1"/>
                <a:endParaRPr lang="cs-CZ" dirty="0"/>
              </a:p>
              <a:p>
                <a:r>
                  <a:rPr lang="cs-CZ" dirty="0" smtClean="0"/>
                  <a:t>User K-Nearest Neighbors algorithm</a:t>
                </a:r>
              </a:p>
              <a:p>
                <a:pPr lvl="1"/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Calculate similarity of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to all other users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Select </a:t>
                </a:r>
                <a:r>
                  <a:rPr lang="cs-CZ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K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 users that are most similar to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 -&gt;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cs-CZ" i="1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1"/>
                <a:r>
                  <a:rPr lang="cs-CZ" dirty="0" smtClean="0">
                    <a:solidFill>
                      <a:schemeClr val="tx2"/>
                    </a:solidFill>
                  </a:rPr>
                  <a:t>Recommend top items that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dirty="0" smtClean="0">
                    <a:solidFill>
                      <a:schemeClr val="tx2"/>
                    </a:solidFill>
                  </a:rPr>
                  <a:t> does not know, </a:t>
                </a:r>
                <a:br>
                  <a:rPr lang="cs-CZ" dirty="0" smtClean="0">
                    <a:solidFill>
                      <a:schemeClr val="tx2"/>
                    </a:solidFill>
                  </a:rPr>
                </a:br>
                <a:r>
                  <a:rPr lang="cs-CZ" dirty="0" smtClean="0">
                    <a:solidFill>
                      <a:schemeClr val="tx2"/>
                    </a:solidFill>
                  </a:rPr>
                  <a:t>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cs-CZ" dirty="0" smtClean="0">
                    <a:solidFill>
                      <a:schemeClr val="tx2"/>
                    </a:solidFill>
                  </a:rPr>
                  <a:t>liked them</a:t>
                </a:r>
                <a:endParaRPr lang="cs-CZ" dirty="0">
                  <a:solidFill>
                    <a:schemeClr val="tx2"/>
                  </a:solidFill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  <a:blipFill>
                <a:blip r:embed="rId2"/>
                <a:stretch>
                  <a:fillRect l="-205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Prehistory: user KNN model</a:t>
            </a:r>
            <a:endParaRPr lang="en-US" dirty="0"/>
          </a:p>
        </p:txBody>
      </p:sp>
      <p:pic>
        <p:nvPicPr>
          <p:cNvPr id="8" name="Picture 10" descr="Vektorová grafika „Likes and dislikes icons. Vector like and dislike icon.  Like and dislike buttons for websites and mobile apps. Vector  illustration.“ ze služby Stock | Adobe 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99" y="1953121"/>
            <a:ext cx="990601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5000" t="23157" r="14130" b="52627"/>
          <a:stretch/>
        </p:blipFill>
        <p:spPr>
          <a:xfrm>
            <a:off x="10086071" y="313764"/>
            <a:ext cx="1962898" cy="1281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5463" y="779179"/>
            <a:ext cx="141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Prehistory =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274" y="2002641"/>
            <a:ext cx="4387065" cy="3901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9789" y="1556275"/>
            <a:ext cx="55643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800" b="1" dirty="0" smtClean="0"/>
              <a:t>Σ</a:t>
            </a:r>
            <a:r>
              <a:rPr lang="cs-CZ" sz="8800" b="1" dirty="0" smtClean="0"/>
              <a:t>(        )-   </a:t>
            </a:r>
            <a:endParaRPr lang="en-US" sz="8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90" y="2712768"/>
            <a:ext cx="4547063" cy="17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1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</p:spPr>
            <p:txBody>
              <a:bodyPr anchor="t"/>
              <a:lstStyle/>
              <a:p>
                <a:r>
                  <a:rPr lang="cs-CZ" dirty="0" smtClean="0"/>
                  <a:t>Collaborative filtering: lets give you what your friends like</a:t>
                </a:r>
              </a:p>
              <a:p>
                <a:pPr lvl="1"/>
                <a:r>
                  <a:rPr lang="cs-CZ" dirty="0" smtClean="0"/>
                  <a:t>Active user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dirty="0" smtClean="0"/>
                  <a:t> (we want to recommend to this user)</a:t>
                </a:r>
              </a:p>
              <a:p>
                <a:pPr lvl="1"/>
                <a:r>
                  <a:rPr lang="cs-CZ" dirty="0" smtClean="0"/>
                  <a:t>All known ratings of all users:</a:t>
                </a:r>
              </a:p>
              <a:p>
                <a:pPr lvl="2"/>
                <a:r>
                  <a:rPr lang="cs-CZ" dirty="0" smtClean="0"/>
                  <a:t>Rating matrix </a:t>
                </a:r>
                <a:r>
                  <a:rPr lang="cs-CZ" b="1" dirty="0" smtClean="0"/>
                  <a:t>R</a:t>
                </a:r>
                <a:r>
                  <a:rPr lang="cs-CZ" dirty="0" smtClean="0"/>
                  <a:t>(users X items)</a:t>
                </a:r>
              </a:p>
              <a:p>
                <a:pPr lvl="1"/>
                <a:endParaRPr lang="cs-CZ" dirty="0" smtClean="0"/>
              </a:p>
              <a:p>
                <a:pPr lvl="1"/>
                <a:endParaRPr lang="cs-CZ" dirty="0"/>
              </a:p>
              <a:p>
                <a:pPr lvl="1"/>
                <a:endParaRPr lang="cs-CZ" dirty="0" smtClean="0"/>
              </a:p>
              <a:p>
                <a:pPr lvl="1"/>
                <a:endParaRPr lang="cs-CZ" dirty="0"/>
              </a:p>
              <a:p>
                <a:pPr lvl="1"/>
                <a:endParaRPr lang="cs-CZ" dirty="0" smtClean="0"/>
              </a:p>
              <a:p>
                <a:pPr lvl="1"/>
                <a:endParaRPr lang="cs-CZ" dirty="0"/>
              </a:p>
              <a:p>
                <a:r>
                  <a:rPr lang="cs-CZ" dirty="0" smtClean="0"/>
                  <a:t>User K-Nearest Neighbors algorithm</a:t>
                </a:r>
              </a:p>
              <a:p>
                <a:pPr lvl="1"/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Calculate similarity of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to all other users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Select </a:t>
                </a:r>
                <a:r>
                  <a:rPr lang="cs-CZ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K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 users that are most similar to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 -&gt;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cs-CZ" i="1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1"/>
                <a:r>
                  <a:rPr lang="cs-CZ" dirty="0" smtClean="0">
                    <a:solidFill>
                      <a:schemeClr val="tx2"/>
                    </a:solidFill>
                  </a:rPr>
                  <a:t>Recommend top items that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dirty="0" smtClean="0">
                    <a:solidFill>
                      <a:schemeClr val="tx2"/>
                    </a:solidFill>
                  </a:rPr>
                  <a:t> does not know, </a:t>
                </a:r>
                <a:br>
                  <a:rPr lang="cs-CZ" dirty="0" smtClean="0">
                    <a:solidFill>
                      <a:schemeClr val="tx2"/>
                    </a:solidFill>
                  </a:rPr>
                </a:br>
                <a:r>
                  <a:rPr lang="cs-CZ" dirty="0" smtClean="0">
                    <a:solidFill>
                      <a:schemeClr val="tx2"/>
                    </a:solidFill>
                  </a:rPr>
                  <a:t>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cs-CZ" dirty="0" smtClean="0">
                    <a:solidFill>
                      <a:schemeClr val="tx2"/>
                    </a:solidFill>
                  </a:rPr>
                  <a:t>liked them</a:t>
                </a:r>
                <a:endParaRPr lang="cs-CZ" dirty="0">
                  <a:solidFill>
                    <a:schemeClr val="tx2"/>
                  </a:solidFill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  <a:blipFill>
                <a:blip r:embed="rId2"/>
                <a:stretch>
                  <a:fillRect l="-205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Prehistory: user KNN model</a:t>
            </a:r>
            <a:endParaRPr lang="en-US" dirty="0"/>
          </a:p>
        </p:txBody>
      </p:sp>
      <p:pic>
        <p:nvPicPr>
          <p:cNvPr id="8" name="Picture 10" descr="Vektorová grafika „Likes and dislikes icons. Vector like and dislike icon.  Like and dislike buttons for websites and mobile apps. Vector  illustration.“ ze služby Stock | Adobe 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99" y="1953121"/>
            <a:ext cx="990601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5000" t="23157" r="14130" b="52627"/>
          <a:stretch/>
        </p:blipFill>
        <p:spPr>
          <a:xfrm>
            <a:off x="10086071" y="313764"/>
            <a:ext cx="1962898" cy="1281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5463" y="779179"/>
            <a:ext cx="141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Prehistory =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20362" r="37842"/>
          <a:stretch/>
        </p:blipFill>
        <p:spPr>
          <a:xfrm>
            <a:off x="6981305" y="2829484"/>
            <a:ext cx="2726933" cy="3107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59596" y="3507367"/>
            <a:ext cx="15023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800" b="1" dirty="0" smtClean="0"/>
              <a:t>=&gt;</a:t>
            </a:r>
            <a:endParaRPr lang="en-US" sz="8800" dirty="0"/>
          </a:p>
        </p:txBody>
      </p:sp>
      <p:sp>
        <p:nvSpPr>
          <p:cNvPr id="4" name="Multiply 3"/>
          <p:cNvSpPr/>
          <p:nvPr/>
        </p:nvSpPr>
        <p:spPr>
          <a:xfrm>
            <a:off x="8720434" y="2768524"/>
            <a:ext cx="807720" cy="7772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7881272" y="2768524"/>
            <a:ext cx="807720" cy="7772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8720434" y="3453402"/>
            <a:ext cx="807720" cy="7772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981305" y="5260264"/>
            <a:ext cx="807720" cy="7772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0137" y="3281070"/>
            <a:ext cx="848832" cy="216408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1056079" y="3157144"/>
            <a:ext cx="992890" cy="1336467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b="80620"/>
          <a:stretch/>
        </p:blipFill>
        <p:spPr>
          <a:xfrm>
            <a:off x="7012747" y="1995851"/>
            <a:ext cx="4387065" cy="7560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38262" y="1549485"/>
            <a:ext cx="55643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800" b="1" dirty="0" smtClean="0"/>
              <a:t>Σ</a:t>
            </a:r>
            <a:r>
              <a:rPr lang="cs-CZ" sz="8800" b="1" dirty="0" smtClean="0"/>
              <a:t>(        )-   </a:t>
            </a:r>
            <a:endParaRPr lang="en-US" sz="8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90" y="2712768"/>
            <a:ext cx="4547063" cy="17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5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</p:spPr>
            <p:txBody>
              <a:bodyPr anchor="t"/>
              <a:lstStyle/>
              <a:p>
                <a:r>
                  <a:rPr lang="cs-CZ" dirty="0" smtClean="0"/>
                  <a:t>Collaborative filtering: lets give you what your friends like</a:t>
                </a:r>
              </a:p>
              <a:p>
                <a:pPr lvl="1"/>
                <a:r>
                  <a:rPr lang="cs-CZ" dirty="0" smtClean="0"/>
                  <a:t>Active user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dirty="0" smtClean="0"/>
                  <a:t> (we want to recommend to this user)</a:t>
                </a:r>
              </a:p>
              <a:p>
                <a:pPr lvl="1"/>
                <a:r>
                  <a:rPr lang="cs-CZ" dirty="0" smtClean="0"/>
                  <a:t>All known ratings of all users:</a:t>
                </a:r>
              </a:p>
              <a:p>
                <a:pPr lvl="2"/>
                <a:r>
                  <a:rPr lang="cs-CZ" dirty="0" smtClean="0"/>
                  <a:t>Rating matrix </a:t>
                </a:r>
                <a:r>
                  <a:rPr lang="cs-CZ" b="1" dirty="0" smtClean="0"/>
                  <a:t>R</a:t>
                </a:r>
                <a:r>
                  <a:rPr lang="cs-CZ" dirty="0" smtClean="0"/>
                  <a:t>(users X items)</a:t>
                </a:r>
              </a:p>
              <a:p>
                <a:pPr lvl="1"/>
                <a:endParaRPr lang="cs-CZ" dirty="0"/>
              </a:p>
              <a:p>
                <a:r>
                  <a:rPr lang="cs-CZ" dirty="0" smtClean="0"/>
                  <a:t>User K-Nearest Neighbors algorithm</a:t>
                </a:r>
              </a:p>
              <a:p>
                <a:pPr lvl="1"/>
                <a:r>
                  <a:rPr lang="cs-CZ" dirty="0" smtClean="0"/>
                  <a:t>Calculate similarity of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i="1" dirty="0" smtClean="0"/>
                  <a:t> </a:t>
                </a:r>
                <a:r>
                  <a:rPr lang="cs-CZ" dirty="0" smtClean="0"/>
                  <a:t>to all other users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Select </a:t>
                </a:r>
                <a:r>
                  <a:rPr lang="cs-CZ" i="1" dirty="0" smtClean="0"/>
                  <a:t>K</a:t>
                </a:r>
                <a:r>
                  <a:rPr lang="cs-CZ" dirty="0" smtClean="0"/>
                  <a:t> users that are most similar to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i="1" dirty="0" smtClean="0"/>
                  <a:t> -&gt;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cs-CZ" i="1" dirty="0" smtClean="0"/>
              </a:p>
              <a:p>
                <a:pPr lvl="1"/>
                <a:r>
                  <a:rPr lang="cs-CZ" dirty="0" smtClean="0"/>
                  <a:t>Recommend items that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dirty="0" smtClean="0"/>
                  <a:t> does not know,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i="1" dirty="0" smtClean="0"/>
                  <a:t> </a:t>
                </a:r>
                <a:r>
                  <a:rPr lang="cs-CZ" dirty="0" smtClean="0"/>
                  <a:t>liked them</a:t>
                </a:r>
                <a:endParaRPr lang="cs-CZ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  <a:blipFill>
                <a:blip r:embed="rId2"/>
                <a:stretch>
                  <a:fillRect l="-205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Prehistory: user KNN model</a:t>
            </a:r>
            <a:endParaRPr lang="en-US" dirty="0"/>
          </a:p>
        </p:txBody>
      </p:sp>
      <p:pic>
        <p:nvPicPr>
          <p:cNvPr id="8" name="Picture 10" descr="Vektorová grafika „Likes and dislikes icons. Vector like and dislike icon.  Like and dislike buttons for websites and mobile apps. Vector  illustration.“ ze služby Stock | Adobe 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99" y="1953121"/>
            <a:ext cx="990601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5000" t="23157" r="14130" b="52627"/>
          <a:stretch/>
        </p:blipFill>
        <p:spPr>
          <a:xfrm>
            <a:off x="10086071" y="313764"/>
            <a:ext cx="1962898" cy="1281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5463" y="779179"/>
            <a:ext cx="141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Prehistory =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187413">
            <a:off x="-155614" y="2765913"/>
            <a:ext cx="12461168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6600" b="1" dirty="0" smtClean="0">
                <a:solidFill>
                  <a:srgbClr val="FF0000"/>
                </a:solidFill>
              </a:rPr>
              <a:t>Do not use this in real systems!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5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</p:spPr>
            <p:txBody>
              <a:bodyPr anchor="t"/>
              <a:lstStyle/>
              <a:p>
                <a:r>
                  <a:rPr lang="cs-CZ" dirty="0" smtClean="0">
                    <a:solidFill>
                      <a:srgbClr val="FF0000"/>
                    </a:solidFill>
                  </a:rPr>
                  <a:t>Do not use this in real systems   ... but why?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cs-CZ" dirty="0" smtClean="0"/>
                  <a:t>Realistic systems can have up to </a:t>
                </a:r>
                <a:r>
                  <a:rPr lang="en-US" dirty="0" smtClean="0"/>
                  <a:t>~10</a:t>
                </a:r>
                <a:r>
                  <a:rPr lang="cs-CZ" baseline="30000" dirty="0" smtClean="0"/>
                  <a:t>6</a:t>
                </a:r>
                <a:r>
                  <a:rPr lang="en-US" dirty="0"/>
                  <a:t> </a:t>
                </a:r>
                <a:r>
                  <a:rPr lang="cs-CZ" dirty="0" smtClean="0"/>
                  <a:t>-</a:t>
                </a:r>
                <a:r>
                  <a:rPr lang="en-US" dirty="0" smtClean="0"/>
                  <a:t>10</a:t>
                </a:r>
                <a:r>
                  <a:rPr lang="cs-CZ" baseline="30000" dirty="0" smtClean="0"/>
                  <a:t>8 </a:t>
                </a:r>
                <a:r>
                  <a:rPr lang="cs-CZ" dirty="0" smtClean="0"/>
                  <a:t>users</a:t>
                </a:r>
              </a:p>
              <a:p>
                <a:pPr lvl="2"/>
                <a:r>
                  <a:rPr lang="cs-CZ" dirty="0" smtClean="0">
                    <a:solidFill>
                      <a:srgbClr val="FF0000"/>
                    </a:solidFill>
                  </a:rPr>
                  <a:t>=&gt; Calculating user-user similarity is too slow</a:t>
                </a:r>
              </a:p>
              <a:p>
                <a:pPr lvl="1"/>
                <a:r>
                  <a:rPr lang="cs-CZ" dirty="0" smtClean="0"/>
                  <a:t>Users provide feedback in bulks (session)</a:t>
                </a:r>
              </a:p>
              <a:p>
                <a:pPr lvl="2"/>
                <a:r>
                  <a:rPr lang="cs-CZ" dirty="0" smtClean="0">
                    <a:solidFill>
                      <a:srgbClr val="FF0000"/>
                    </a:solidFill>
                  </a:rPr>
                  <a:t>=&gt; You cannot pre-calculate similarities</a:t>
                </a:r>
              </a:p>
              <a:p>
                <a:r>
                  <a:rPr lang="cs-CZ" dirty="0" smtClean="0"/>
                  <a:t>Wait... Can we pre-calculate similarity of items?</a:t>
                </a:r>
              </a:p>
              <a:p>
                <a:pPr lvl="1"/>
                <a:r>
                  <a:rPr lang="cs-CZ" b="1" dirty="0" smtClean="0">
                    <a:solidFill>
                      <a:srgbClr val="00B050"/>
                    </a:solidFill>
                  </a:rPr>
                  <a:t>Yes, you can!</a:t>
                </a:r>
                <a:endParaRPr lang="cs-CZ" dirty="0"/>
              </a:p>
              <a:p>
                <a:r>
                  <a:rPr lang="cs-CZ" dirty="0" smtClean="0"/>
                  <a:t>Item K-Nearest Neighbors algorithm</a:t>
                </a:r>
              </a:p>
              <a:p>
                <a:pPr lvl="1"/>
                <a:r>
                  <a:rPr lang="cs-CZ" b="1" dirty="0" smtClean="0"/>
                  <a:t>[Train step]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- Calculate similarity of all pairs of items; save them</a:t>
                </a:r>
              </a:p>
              <a:p>
                <a:pPr lvl="1"/>
                <a:r>
                  <a:rPr lang="cs-CZ" b="1" dirty="0" smtClean="0"/>
                  <a:t>[Prediction step]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- Represent active user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i="1" dirty="0" smtClean="0"/>
                  <a:t> </a:t>
                </a:r>
                <a:r>
                  <a:rPr lang="cs-CZ" dirty="0" smtClean="0"/>
                  <a:t>through items he/she liked</a:t>
                </a:r>
                <a:r>
                  <a:rPr lang="cs-CZ" i="1" dirty="0" smtClean="0"/>
                  <a:t> -&gt;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i="1" dirty="0" smtClean="0"/>
                  <a:t/>
                </a:r>
                <a:br>
                  <a:rPr lang="cs-CZ" i="1" dirty="0" smtClean="0"/>
                </a:br>
                <a:r>
                  <a:rPr lang="cs-CZ" dirty="0" smtClean="0"/>
                  <a:t>- Find K most similar items to each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- Aggregate and return top items (most frequent / most similar)</a:t>
                </a:r>
              </a:p>
              <a:p>
                <a:pPr lvl="1"/>
                <a:r>
                  <a:rPr lang="cs-CZ" dirty="0" smtClean="0"/>
                  <a:t>Scalable to Amazon-size business already at 2000s</a:t>
                </a:r>
                <a:endParaRPr lang="cs-CZ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045" y="1048683"/>
                <a:ext cx="11907913" cy="5716103"/>
              </a:xfrm>
              <a:blipFill>
                <a:blip r:embed="rId2"/>
                <a:stretch>
                  <a:fillRect l="-205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Usable prehistory: item KNN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853" y="2837029"/>
            <a:ext cx="4306147" cy="4020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5000" t="23157" r="14130" b="52627"/>
          <a:stretch/>
        </p:blipFill>
        <p:spPr>
          <a:xfrm>
            <a:off x="10086071" y="313764"/>
            <a:ext cx="1962898" cy="1281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65463" y="779179"/>
            <a:ext cx="141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Prehistory 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38047"/>
      </p:ext>
    </p:extLst>
  </p:cSld>
  <p:clrMapOvr>
    <a:masterClrMapping/>
  </p:clrMapOvr>
</p:sld>
</file>

<file path=ppt/theme/theme1.xml><?xml version="1.0" encoding="utf-8"?>
<a:theme xmlns:a="http://schemas.openxmlformats.org/drawingml/2006/main" name="AA MyThem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 MyTheme" id="{DA5ECBAA-94DC-42B7-B3F9-2C8461CE8599}" vid="{20053C71-34FD-418E-B492-9B8739D6B0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 MyTheme</Template>
  <TotalTime>431</TotalTime>
  <Words>1651</Words>
  <Application>Microsoft Office PowerPoint</Application>
  <PresentationFormat>Widescreen</PresentationFormat>
  <Paragraphs>233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Cambria Math</vt:lpstr>
      <vt:lpstr>Corbel</vt:lpstr>
      <vt:lpstr>Gill Sans MT</vt:lpstr>
      <vt:lpstr>Roboto</vt:lpstr>
      <vt:lpstr>Wingdings</vt:lpstr>
      <vt:lpstr>Wingdings 2</vt:lpstr>
      <vt:lpstr>AA MyTheme</vt:lpstr>
      <vt:lpstr>Recommender Systems: good or evil? Ladislav Peška</vt:lpstr>
      <vt:lpstr>What are recommender systems, anyway?</vt:lpstr>
      <vt:lpstr>What are recommender systems, anyway?</vt:lpstr>
      <vt:lpstr>Prehistory: user KNN model</vt:lpstr>
      <vt:lpstr>Prehistory: user KNN model</vt:lpstr>
      <vt:lpstr>Prehistory: user KNN model</vt:lpstr>
      <vt:lpstr>Prehistory: user KNN model</vt:lpstr>
      <vt:lpstr>Prehistory: user KNN model</vt:lpstr>
      <vt:lpstr>Usable prehistory: item KNN model</vt:lpstr>
      <vt:lpstr>Usable prehistory: item KNN model</vt:lpstr>
      <vt:lpstr>Are recommender systems good or bad?</vt:lpstr>
      <vt:lpstr>Are recommender systems good or bad?</vt:lpstr>
      <vt:lpstr>Are recommender systems good or bad?</vt:lpstr>
      <vt:lpstr>Are recommender systems good or bad?</vt:lpstr>
      <vt:lpstr>Can we do something about it?</vt:lpstr>
      <vt:lpstr>Are recommender systems good or bad?</vt:lpstr>
      <vt:lpstr>Recommender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Ročníkové projekty na Katedře softwarového inženýrství (KSI)</dc:title>
  <dc:creator>tom.skopal@gmail.com</dc:creator>
  <cp:lastModifiedBy>lpeska</cp:lastModifiedBy>
  <cp:revision>84</cp:revision>
  <dcterms:created xsi:type="dcterms:W3CDTF">2021-03-09T14:05:51Z</dcterms:created>
  <dcterms:modified xsi:type="dcterms:W3CDTF">2024-11-27T14:09:30Z</dcterms:modified>
</cp:coreProperties>
</file>