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43"/>
  </p:notesMasterIdLst>
  <p:sldIdLst>
    <p:sldId id="256" r:id="rId2"/>
    <p:sldId id="364" r:id="rId3"/>
    <p:sldId id="410" r:id="rId4"/>
    <p:sldId id="365" r:id="rId5"/>
    <p:sldId id="367" r:id="rId6"/>
    <p:sldId id="366" r:id="rId7"/>
    <p:sldId id="368" r:id="rId8"/>
    <p:sldId id="369" r:id="rId9"/>
    <p:sldId id="395" r:id="rId10"/>
    <p:sldId id="396" r:id="rId11"/>
    <p:sldId id="370" r:id="rId12"/>
    <p:sldId id="397" r:id="rId13"/>
    <p:sldId id="399" r:id="rId14"/>
    <p:sldId id="400" r:id="rId15"/>
    <p:sldId id="401" r:id="rId16"/>
    <p:sldId id="402" r:id="rId17"/>
    <p:sldId id="374" r:id="rId18"/>
    <p:sldId id="375" r:id="rId19"/>
    <p:sldId id="403" r:id="rId20"/>
    <p:sldId id="404" r:id="rId21"/>
    <p:sldId id="405" r:id="rId22"/>
    <p:sldId id="378" r:id="rId23"/>
    <p:sldId id="379" r:id="rId24"/>
    <p:sldId id="406" r:id="rId25"/>
    <p:sldId id="407" r:id="rId26"/>
    <p:sldId id="408" r:id="rId27"/>
    <p:sldId id="409" r:id="rId28"/>
    <p:sldId id="382" r:id="rId29"/>
    <p:sldId id="383" r:id="rId30"/>
    <p:sldId id="384" r:id="rId31"/>
    <p:sldId id="385" r:id="rId32"/>
    <p:sldId id="386" r:id="rId33"/>
    <p:sldId id="387" r:id="rId34"/>
    <p:sldId id="388" r:id="rId35"/>
    <p:sldId id="389" r:id="rId36"/>
    <p:sldId id="392" r:id="rId37"/>
    <p:sldId id="391" r:id="rId38"/>
    <p:sldId id="390" r:id="rId39"/>
    <p:sldId id="393" r:id="rId40"/>
    <p:sldId id="394" r:id="rId41"/>
    <p:sldId id="360" r:id="rId42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88889" autoAdjust="0"/>
  </p:normalViewPr>
  <p:slideViewPr>
    <p:cSldViewPr>
      <p:cViewPr varScale="1">
        <p:scale>
          <a:sx n="108" d="100"/>
          <a:sy n="108" d="100"/>
        </p:scale>
        <p:origin x="114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3EFBD289-F2E2-4F88-8AEA-99F38D947A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6629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0E9114-62F5-4AF3-9C7F-97705655A282}" type="slidenum">
              <a:rPr lang="en-GB" smtClean="0"/>
              <a:pPr/>
              <a:t>41</a:t>
            </a:fld>
            <a:endParaRPr lang="en-GB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43400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Arial" pitchFamily="34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Arial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GB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092AA-8CD7-45D0-9D1B-B6FECBD980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B8141-AFD6-4B6D-87F9-0A217CB83E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82265-228A-4601-976A-A3C620D6DD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5CCAD-3A8B-41B3-9A6D-1B37B9549C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0A49-3BD2-4D42-8DA1-CF934D2298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0B014-AE5E-4F13-B71E-EDFD1AAA26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96A7D-5A04-424E-ADA6-B5983D122E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AD6EE-46E3-47A7-9A9C-AA4A13FFCB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B3CEC-9CF8-4408-8AA7-3DCFD0B9EB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E3226-54C6-4454-BBDA-9B44C57FC7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880B5-78E7-4C56-A681-C4CC05A438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14A1F-800F-4EAA-86D8-D420A2CBFD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fld id="{EAB6B383-3104-49B8-9452-F2315BF520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946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6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7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6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6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7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7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7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7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7" cy="7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7" cy="7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7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amming_distance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en.wikipedia.org/wiki/Cosine_similarity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en.wikipedia.org/wiki/Euclidean_distanc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amming_distance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en.wikipedia.org/wiki/Cosine_similarity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en.wikipedia.org/wiki/Euclidean_distance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en.wikipedia.org/wiki/Simple_linear_regress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zdhs.gov/lab/documents/license/resources/calibration-training/12-quadratic-least-squares-regression-calib.pdf" TargetMode="External"/><Relationship Id="rId2" Type="http://schemas.openxmlformats.org/officeDocument/2006/relationships/hyperlink" Target="http://en.wikipedia.org/wiki/Polynomial_regressio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Segmented_regression" TargetMode="External"/><Relationship Id="rId4" Type="http://schemas.openxmlformats.org/officeDocument/2006/relationships/hyperlink" Target="http://www.arachnoid.com/polysolve/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15888"/>
            <a:ext cx="6842125" cy="2592387"/>
          </a:xfrm>
        </p:spPr>
        <p:txBody>
          <a:bodyPr/>
          <a:lstStyle/>
          <a:p>
            <a:pPr eaLnBrk="1" hangingPunct="1"/>
            <a:r>
              <a:rPr lang="cs-CZ" sz="4000" b="0" dirty="0" smtClean="0"/>
              <a:t>Cvičení 30.3. </a:t>
            </a:r>
            <a:endParaRPr lang="en-US" sz="54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049588"/>
            <a:ext cx="6270625" cy="31162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u="sng" smtClean="0"/>
              <a:t>Ladislav Peška</a:t>
            </a:r>
            <a:r>
              <a:rPr lang="en-US" sz="2400" smtClean="0"/>
              <a:t>, </a:t>
            </a:r>
            <a:endParaRPr lang="en-US" sz="2200" smtClean="0"/>
          </a:p>
          <a:p>
            <a:pPr eaLnBrk="1" hangingPunct="1">
              <a:lnSpc>
                <a:spcPct val="80000"/>
              </a:lnSpc>
            </a:pPr>
            <a:endParaRPr 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Department of Software Engineering,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Charles University in Prague,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Czech Republic</a:t>
            </a: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315913" y="466725"/>
            <a:ext cx="6781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endParaRPr lang="en-US" sz="4800" b="1">
              <a:solidFill>
                <a:schemeClr val="tx2"/>
              </a:solidFill>
            </a:endParaRP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849313" y="3049588"/>
            <a:ext cx="6248400" cy="354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en-US"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10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err="1" smtClean="0">
                <a:solidFill>
                  <a:schemeClr val="tx2"/>
                </a:solidFill>
              </a:rPr>
              <a:t>Nearest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neighbours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methods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rgbClr val="FF0000"/>
                </a:solidFill>
              </a:rPr>
              <a:t>Jaké mohou nastat problémy?</a:t>
            </a:r>
          </a:p>
          <a:p>
            <a:pPr eaLnBrk="1" hangingPunct="1">
              <a:buFontTx/>
              <a:buChar char="-"/>
            </a:pP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UID se nevyskytuje v </a:t>
            </a:r>
            <a:r>
              <a:rPr lang="cs-CZ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train</a:t>
            </a:r>
            <a:r>
              <a:rPr lang="cs-CZ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setu </a:t>
            </a: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 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fallback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to 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baseline</a:t>
            </a:r>
            <a:endParaRPr lang="cs-CZ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buFontTx/>
              <a:buChar char="-"/>
            </a:pP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OID se nevyskytuje v </a:t>
            </a:r>
            <a:r>
              <a:rPr lang="cs-CZ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train</a:t>
            </a:r>
            <a:r>
              <a:rPr lang="cs-CZ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setu 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 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fallback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 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baseline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nebo 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object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content-based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similarity</a:t>
            </a: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buFontTx/>
              <a:buChar char="-"/>
            </a:pP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kNN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(UID) </a:t>
            </a: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nikdo nehodnotil OID 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=&gt;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fallback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to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baseline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nebo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object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content-based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similarity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nebo zvětšit K.</a:t>
            </a:r>
            <a:endParaRPr lang="cs-CZ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buFontTx/>
              <a:buChar char="-"/>
            </a:pP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Výpočet trvá příliš dlouho 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 ukládání mezivýsledků (DB)</a:t>
            </a: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endParaRPr lang="cs-CZ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375472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871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11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err="1" smtClean="0">
                <a:solidFill>
                  <a:schemeClr val="tx2"/>
                </a:solidFill>
              </a:rPr>
              <a:t>Nearest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neighbours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methods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70325" y="1700808"/>
            <a:ext cx="8229600" cy="4411662"/>
          </a:xfrm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sz="2000" dirty="0" smtClean="0"/>
              <a:t>Podobnost mezi uživateli UID1 a </a:t>
            </a:r>
            <a:r>
              <a:rPr lang="cs-CZ" sz="2000" dirty="0" smtClean="0"/>
              <a:t>UID2 </a:t>
            </a:r>
            <a:r>
              <a:rPr lang="cs-CZ" sz="1800" dirty="0" smtClean="0"/>
              <a:t>= </a:t>
            </a:r>
            <a:r>
              <a:rPr lang="cs-CZ" sz="1800" dirty="0" smtClean="0"/>
              <a:t>míra podobnosti jejich </a:t>
            </a:r>
            <a:r>
              <a:rPr lang="cs-CZ" sz="1800" b="1" dirty="0" smtClean="0"/>
              <a:t>ratingů</a:t>
            </a:r>
          </a:p>
          <a:p>
            <a:pPr marL="571500" indent="-571500" eaLnBrk="1" hangingPunct="1"/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Možností </a:t>
            </a: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je řada, </a:t>
            </a: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často se </a:t>
            </a: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používá </a:t>
            </a:r>
            <a:r>
              <a:rPr lang="cs-CZ" sz="20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Cosinova</a:t>
            </a:r>
            <a:r>
              <a:rPr lang="cs-CZ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podobnost</a:t>
            </a:r>
            <a:endParaRPr lang="cs-CZ" sz="20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eaLnBrk="1" hangingPunct="1">
              <a:buNone/>
            </a:pPr>
            <a:r>
              <a:rPr lang="cs-CZ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cs-CZ" sz="20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/>
            <a:r>
              <a:rPr lang="cs-CZ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Eukleidovská vzdálenost </a:t>
            </a:r>
            <a:endParaRPr lang="cs-CZ" sz="20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/>
            <a:endParaRPr lang="cs-CZ" sz="20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/>
            <a:endParaRPr lang="cs-CZ" sz="14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/>
            <a:endParaRPr lang="cs-CZ" sz="1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/>
            <a:r>
              <a:rPr lang="cs-CZ" sz="20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Hamming</a:t>
            </a:r>
            <a:r>
              <a:rPr lang="cs-CZ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distance </a:t>
            </a:r>
            <a:r>
              <a:rPr lang="cs-CZ" sz="1400" i="1" dirty="0" smtClean="0">
                <a:solidFill>
                  <a:schemeClr val="bg1">
                    <a:lumMod val="65000"/>
                  </a:schemeClr>
                </a:solidFill>
              </a:rPr>
              <a:t>(podobnost pro nominální atributy)</a:t>
            </a:r>
            <a:endParaRPr lang="cs-CZ" sz="2000" b="1" i="1" dirty="0">
              <a:solidFill>
                <a:schemeClr val="bg1">
                  <a:lumMod val="65000"/>
                </a:schemeClr>
              </a:solidFill>
            </a:endParaRPr>
          </a:p>
          <a:p>
            <a:pPr marL="571500" indent="-571500" eaLnBrk="1" hangingPunct="1"/>
            <a:r>
              <a:rPr lang="cs-CZ" sz="1400" i="1" dirty="0" smtClean="0">
                <a:solidFill>
                  <a:schemeClr val="bg1">
                    <a:lumMod val="65000"/>
                  </a:schemeClr>
                </a:solidFill>
              </a:rPr>
              <a:t>„…</a:t>
            </a:r>
            <a:r>
              <a:rPr lang="en-US" sz="1400" i="1" dirty="0">
                <a:solidFill>
                  <a:schemeClr val="bg1">
                    <a:lumMod val="65000"/>
                  </a:schemeClr>
                </a:solidFill>
              </a:rPr>
              <a:t>the minimum number of substitutions required to change one string into the </a:t>
            </a:r>
            <a:r>
              <a:rPr lang="en-US" sz="1400" i="1" dirty="0" smtClean="0">
                <a:solidFill>
                  <a:schemeClr val="bg1">
                    <a:lumMod val="65000"/>
                  </a:schemeClr>
                </a:solidFill>
              </a:rPr>
              <a:t>other</a:t>
            </a:r>
            <a:r>
              <a:rPr lang="cs-CZ" sz="1400" i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r>
              <a:rPr lang="cs-CZ" sz="1400" i="1" dirty="0" smtClean="0">
                <a:solidFill>
                  <a:schemeClr val="bg1">
                    <a:lumMod val="65000"/>
                  </a:schemeClr>
                </a:solidFill>
              </a:rPr>
              <a:t>“</a:t>
            </a:r>
          </a:p>
          <a:p>
            <a:pPr marL="571500" indent="-571500" eaLnBrk="1" hangingPunct="1"/>
            <a:r>
              <a:rPr lang="cs-CZ" sz="20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Jaccard</a:t>
            </a:r>
            <a:r>
              <a:rPr lang="cs-CZ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0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Similarity</a:t>
            </a:r>
            <a:r>
              <a:rPr lang="cs-CZ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1400" i="1" dirty="0">
                <a:solidFill>
                  <a:schemeClr val="bg1">
                    <a:lumMod val="65000"/>
                  </a:schemeClr>
                </a:solidFill>
              </a:rPr>
              <a:t>(podobnost pro </a:t>
            </a:r>
            <a:r>
              <a:rPr lang="cs-CZ" sz="1400" i="1" dirty="0" smtClean="0">
                <a:solidFill>
                  <a:schemeClr val="bg1">
                    <a:lumMod val="65000"/>
                  </a:schemeClr>
                </a:solidFill>
              </a:rPr>
              <a:t>množiny hodnot)</a:t>
            </a:r>
            <a:endParaRPr lang="cs-CZ" sz="2000" b="1" i="1" dirty="0">
              <a:solidFill>
                <a:schemeClr val="bg1">
                  <a:lumMod val="65000"/>
                </a:schemeClr>
              </a:solidFill>
            </a:endParaRPr>
          </a:p>
          <a:p>
            <a:pPr marL="571500" indent="-571500" eaLnBrk="1" hangingPunct="1"/>
            <a:endParaRPr lang="cs-CZ" sz="20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/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http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://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en.wikipedia.org/wiki/</a:t>
            </a:r>
            <a:r>
              <a:rPr lang="cs-CZ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Cosine_similarity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http://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en.wikipedia.org/wiki/</a:t>
            </a:r>
            <a:r>
              <a:rPr lang="cs-CZ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Hamming_distance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b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http://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en.wikipedia.org/wiki/</a:t>
            </a:r>
            <a:r>
              <a:rPr lang="cs-CZ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Euclidean_distance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http://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en.wikipedia.org/wiki/Euclidean_distance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endParaRPr lang="cs-CZ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\text{similarity} = \cos(\theta) = {A \cdot B \over \|A\| \|B\|} = \frac{ \sum\limits_{i=1}^{n}{A_i \times B_i} }{ \sqrt{\sum\limits_{i=1}^{n}{(A_i)^2}} \times \sqrt{\sum\limits_{i=1}^{n}{(B_i)^2}} }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2420888"/>
            <a:ext cx="3600400" cy="720079"/>
          </a:xfrm>
          <a:prstGeom prst="rect">
            <a:avLst/>
          </a:prstGeom>
          <a:noFill/>
        </p:spPr>
      </p:pic>
      <p:pic>
        <p:nvPicPr>
          <p:cNvPr id="9" name="Picture 2" descr="\begin{align}\mathrm{d}(\mathbf{p},\mathbf{q}) = \mathrm{d}(\mathbf{q},\mathbf{p}) &amp; = \sqrt{(q_1-p_1)^2 + (q_2-p_2)^2 + \cdots + (q_n-p_n)^2} \\[8pt]&#10;&amp; = \sqrt{\sum_{i=1}^n (q_i-p_i)^2}.\end{align}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448629"/>
            <a:ext cx="3536476" cy="78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 J(A,B) = {{|A \cap B|}\over{|A \cup B|}}.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229200"/>
            <a:ext cx="15621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12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err="1" smtClean="0">
                <a:solidFill>
                  <a:schemeClr val="tx2"/>
                </a:solidFill>
              </a:rPr>
              <a:t>Nearest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neighbours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methods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70325" y="1700808"/>
            <a:ext cx="8229600" cy="4411662"/>
          </a:xfrm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Příklad: spočítejte 3-NN pro uživatele UID1 a UID4 podle Eukleidovské vzdálenosti</a:t>
            </a: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r>
              <a:rPr lang="cs-CZ" sz="1600" b="1" i="1" dirty="0" smtClean="0">
                <a:solidFill>
                  <a:srgbClr val="FF0000"/>
                </a:solidFill>
              </a:rPr>
              <a:t>Jak se chovat </a:t>
            </a:r>
            <a:r>
              <a:rPr lang="cs-CZ" sz="1600" b="1" i="1" dirty="0">
                <a:solidFill>
                  <a:srgbClr val="FF0000"/>
                </a:solidFill>
              </a:rPr>
              <a:t>k </a:t>
            </a:r>
            <a:r>
              <a:rPr lang="cs-CZ" sz="1600" b="1" i="1" dirty="0" smtClean="0">
                <a:solidFill>
                  <a:srgbClr val="FF0000"/>
                </a:solidFill>
              </a:rPr>
              <a:t>objektům, které jeden z uživatelů neohodnotil?</a:t>
            </a:r>
            <a:endParaRPr lang="cs-CZ" sz="1600" b="1" i="1" dirty="0" smtClean="0">
              <a:solidFill>
                <a:srgbClr val="FF0000"/>
              </a:solidFill>
            </a:endParaRPr>
          </a:p>
          <a:p>
            <a:pPr eaLnBrk="1" hangingPunct="1">
              <a:buAutoNum type="alphaLcParenR"/>
            </a:pP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zcela ignorovat ve výpočtech =&gt; přináší problémy, příliš mnoho uživatelů má jen jeden společný objekt</a:t>
            </a:r>
          </a:p>
          <a:p>
            <a:pPr eaLnBrk="1" hangingPunct="1">
              <a:buAutoNum type="alphaLcParenR"/>
            </a:pP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Předpokládat rating = 0 =&gt; </a:t>
            </a:r>
            <a:r>
              <a:rPr lang="cs-CZ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občas </a:t>
            </a: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nesedí v reálné situaci (ten film by se mi líbil víc, ale ještě jsem ho neviděl)</a:t>
            </a:r>
          </a:p>
          <a:p>
            <a:pPr eaLnBrk="1" hangingPunct="1">
              <a:buAutoNum type="alphaLcParenR"/>
            </a:pPr>
            <a:r>
              <a:rPr lang="cs-CZ" sz="1600" b="1" i="1" dirty="0" smtClean="0">
                <a:solidFill>
                  <a:srgbClr val="00B050"/>
                </a:solidFill>
              </a:rPr>
              <a:t>Předpokládat průměrný rating</a:t>
            </a: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nebo něco podobného (</a:t>
            </a:r>
            <a:r>
              <a:rPr lang="cs-CZ" sz="16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median</a:t>
            </a: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k% kvantil…)</a:t>
            </a:r>
          </a:p>
          <a:p>
            <a:pPr marL="0" indent="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endParaRPr lang="cs-CZ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882877"/>
              </p:ext>
            </p:extLst>
          </p:nvPr>
        </p:nvGraphicFramePr>
        <p:xfrm>
          <a:off x="683568" y="2060848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Rating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OID1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OID2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OID3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OID4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OID5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UID1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UID2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UID3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UID4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2" descr="\begin{align}\mathrm{d}(\mathbf{p},\mathbf{q}) = \mathrm{d}(\mathbf{q},\mathbf{p}) &amp; = \sqrt{(q_1-p_1)^2 + (q_2-p_2)^2 + \cdots + (q_n-p_n)^2} \\[8pt]&#10;&amp; = \sqrt{\sum_{i=1}^n (q_i-p_i)^2}.\end{align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562" y="137282"/>
            <a:ext cx="3536476" cy="78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07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13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err="1" smtClean="0">
                <a:solidFill>
                  <a:schemeClr val="tx2"/>
                </a:solidFill>
              </a:rPr>
              <a:t>Nearest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neighbours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methods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70325" y="1700808"/>
            <a:ext cx="8229600" cy="4411662"/>
          </a:xfrm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Příklad: spočítejte 3-NN pro uživatele UID1 a UID4 podle Eukleidovské vzdálenosti</a:t>
            </a: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r>
              <a:rPr lang="cs-CZ" sz="1600" b="1" i="1" dirty="0">
                <a:solidFill>
                  <a:srgbClr val="FF0000"/>
                </a:solidFill>
              </a:rPr>
              <a:t>Jak se chovat k objektům, které jeden z uživatelů neohodnotil?</a:t>
            </a:r>
          </a:p>
          <a:p>
            <a:pPr eaLnBrk="1" hangingPunct="1">
              <a:buAutoNum type="alphaLcParenR"/>
            </a:pP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zcela ignorovat ve výpočtech =&gt; přináší problémy, příliš mnoho uživatelů má jen jeden společný objekt</a:t>
            </a:r>
          </a:p>
          <a:p>
            <a:pPr eaLnBrk="1" hangingPunct="1">
              <a:buAutoNum type="alphaLcParenR"/>
            </a:pP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Předpokládat rating = 0 =&gt; občas nesedí v reálné situaci (ten film by se mi líbil víc, ale ještě jsem ho neviděl)</a:t>
            </a:r>
          </a:p>
          <a:p>
            <a:pPr eaLnBrk="1" hangingPunct="1">
              <a:buAutoNum type="alphaLcParenR"/>
            </a:pPr>
            <a:r>
              <a:rPr lang="cs-CZ" sz="1600" b="1" i="1" dirty="0" smtClean="0">
                <a:solidFill>
                  <a:srgbClr val="00B050"/>
                </a:solidFill>
              </a:rPr>
              <a:t>Předpokládat průměrný rating</a:t>
            </a: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nebo něco podobného (</a:t>
            </a:r>
            <a:r>
              <a:rPr lang="cs-CZ" sz="16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median</a:t>
            </a: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k% kvantil…)</a:t>
            </a:r>
          </a:p>
          <a:p>
            <a:pPr marL="0" indent="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endParaRPr lang="cs-CZ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340243"/>
              </p:ext>
            </p:extLst>
          </p:nvPr>
        </p:nvGraphicFramePr>
        <p:xfrm>
          <a:off x="683568" y="2060848"/>
          <a:ext cx="612068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64344"/>
                <a:gridCol w="967656"/>
                <a:gridCol w="1016000"/>
                <a:gridCol w="104068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Rating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OID1, 7.3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OID2, 6.75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OID3, 7.5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OID4, 3.5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OID5, 8.0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UID1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UID2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UID3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UID4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 descr="\begin{align}\mathrm{d}(\mathbf{p},\mathbf{q}) = \mathrm{d}(\mathbf{q},\mathbf{p}) &amp; = \sqrt{(q_1-p_1)^2 + (q_2-p_2)^2 + \cdots + (q_n-p_n)^2} \\[8pt]&#10;&amp; = \sqrt{\sum_{i=1}^n (q_i-p_i)^2}.\end{align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22238"/>
            <a:ext cx="3536476" cy="78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38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14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err="1" smtClean="0">
                <a:solidFill>
                  <a:schemeClr val="tx2"/>
                </a:solidFill>
              </a:rPr>
              <a:t>Nearest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neighbours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methods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70325" y="1700808"/>
            <a:ext cx="8229600" cy="4411662"/>
          </a:xfrm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Příklad: spočítejte 3-NN pro uživatele UID1 a UID4 podle Eukleidovské vzdálenosti</a:t>
            </a: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eaLnBrk="1" hangingPunct="1">
              <a:buNone/>
            </a:pP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NN(UID1) </a:t>
            </a:r>
            <a:r>
              <a:rPr lang="cs-CZ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{(</a:t>
            </a: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UID3, 2.44), </a:t>
            </a:r>
            <a:r>
              <a:rPr lang="cs-CZ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UID2, </a:t>
            </a: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2.91), </a:t>
            </a:r>
            <a:r>
              <a:rPr lang="cs-CZ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UID4, 6.55), </a:t>
            </a: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}</a:t>
            </a:r>
          </a:p>
          <a:p>
            <a:pPr marL="0" indent="0" eaLnBrk="1" hangingPunct="1">
              <a:buNone/>
            </a:pP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NN(UID4) </a:t>
            </a:r>
            <a:r>
              <a:rPr lang="cs-CZ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{(UID3, </a:t>
            </a: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4.75), </a:t>
            </a:r>
            <a:r>
              <a:rPr lang="cs-CZ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(UID1, </a:t>
            </a: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6.55), (</a:t>
            </a:r>
            <a:r>
              <a:rPr lang="cs-CZ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UID2, </a:t>
            </a: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7.1),}</a:t>
            </a:r>
          </a:p>
          <a:p>
            <a:pPr marL="0" indent="0" eaLnBrk="1" hangingPunct="1">
              <a:buNone/>
            </a:pPr>
            <a:endParaRPr lang="cs-CZ" sz="1600" i="1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cs-CZ" sz="1600" i="1" dirty="0" smtClean="0">
                <a:solidFill>
                  <a:srgbClr val="FF0000"/>
                </a:solidFill>
              </a:rPr>
              <a:t>!!! pro jiné řešení prázdných buněk budou podstatně rozdílné i výsledky, stejně tak pro jinou míru podobnosti !!!</a:t>
            </a:r>
            <a:endParaRPr lang="cs-CZ" sz="1600" i="1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endParaRPr lang="cs-CZ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340243"/>
              </p:ext>
            </p:extLst>
          </p:nvPr>
        </p:nvGraphicFramePr>
        <p:xfrm>
          <a:off x="683568" y="2060848"/>
          <a:ext cx="612068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64344"/>
                <a:gridCol w="967656"/>
                <a:gridCol w="1016000"/>
                <a:gridCol w="104068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Rating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OID1, 7.3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OID2, 6.75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OID3, 7.5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OID4, 3.5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OID5, 8.0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UID1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UID2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UID3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UID4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 descr="\begin{align}\mathrm{d}(\mathbf{p},\mathbf{q}) = \mathrm{d}(\mathbf{q},\mathbf{p}) &amp; = \sqrt{(q_1-p_1)^2 + (q_2-p_2)^2 + \cdots + (q_n-p_n)^2} \\[8pt]&#10;&amp; = \sqrt{\sum_{i=1}^n (q_i-p_i)^2}.\end{align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486689"/>
            <a:ext cx="3536476" cy="78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\text{similarity} = \cos(\theta) = {A \cdot B \over \|A\| \|B\|} = \frac{ \sum\limits_{i=1}^{n}{A_i \times B_i} }{ \sqrt{\sum\limits_{i=1}^{n}{(A_i)^2}} \times \sqrt{\sum\limits_{i=1}^{n}{(B_i)^2}} }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407" y="5519958"/>
            <a:ext cx="3600400" cy="7200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994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15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err="1" smtClean="0">
                <a:solidFill>
                  <a:schemeClr val="tx2"/>
                </a:solidFill>
              </a:rPr>
              <a:t>Nearest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neighbours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methods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70325" y="1700808"/>
            <a:ext cx="8229600" cy="4411662"/>
          </a:xfrm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Příklad: Jaký je </a:t>
            </a:r>
            <a:r>
              <a:rPr lang="cs-CZ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očekávaný rating UID1 </a:t>
            </a: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OID3, </a:t>
            </a: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UID4 OID1?</a:t>
            </a: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eaLnBrk="1" hangingPunct="1">
              <a:buNone/>
            </a:pP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NN(UID1) 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{(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UID3, 2.44), 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UID2, 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2.91), 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UID4, 6.55), 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}</a:t>
            </a:r>
          </a:p>
          <a:p>
            <a:pPr marL="0" indent="0" eaLnBrk="1" hangingPunct="1">
              <a:buNone/>
            </a:pP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NN(UID4) 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{(UID3, 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4.75), 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(UID1, 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6.55), (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UID2, 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7.1),}</a:t>
            </a:r>
          </a:p>
          <a:p>
            <a:pPr marL="0" indent="0" eaLnBrk="1" hangingPunct="1">
              <a:buNone/>
            </a:pPr>
            <a:endParaRPr lang="cs-CZ" sz="20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eaLnBrk="1" hangingPunct="1">
              <a:buNone/>
            </a:pPr>
            <a:r>
              <a:rPr lang="cs-CZ" sz="1800" i="1" dirty="0" smtClean="0">
                <a:solidFill>
                  <a:srgbClr val="FFC000"/>
                </a:solidFill>
              </a:rPr>
              <a:t>Rating1</a:t>
            </a:r>
            <a:r>
              <a:rPr lang="cs-CZ" sz="1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AVG( </a:t>
            </a:r>
            <a:r>
              <a:rPr lang="cs-CZ" sz="1800" i="1" dirty="0" smtClean="0">
                <a:solidFill>
                  <a:srgbClr val="00B0F0"/>
                </a:solidFill>
              </a:rPr>
              <a:t>Rating(</a:t>
            </a:r>
            <a:r>
              <a:rPr lang="cs-CZ" sz="1800" i="1" dirty="0" smtClean="0">
                <a:solidFill>
                  <a:srgbClr val="00B050"/>
                </a:solidFill>
              </a:rPr>
              <a:t>NN(UID), </a:t>
            </a:r>
            <a:r>
              <a:rPr lang="cs-CZ" sz="1800" i="1" dirty="0" smtClean="0">
                <a:solidFill>
                  <a:srgbClr val="00B0F0"/>
                </a:solidFill>
              </a:rPr>
              <a:t>OID) </a:t>
            </a:r>
            <a:r>
              <a:rPr lang="cs-CZ" sz="1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0" indent="0" eaLnBrk="1" hangingPunct="1">
              <a:buNone/>
            </a:pPr>
            <a:r>
              <a:rPr lang="cs-CZ" sz="1800" i="1" dirty="0" smtClean="0">
                <a:solidFill>
                  <a:srgbClr val="FF0000"/>
                </a:solidFill>
              </a:rPr>
              <a:t>Rating2</a:t>
            </a:r>
            <a:r>
              <a:rPr lang="cs-CZ" sz="1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1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cs-CZ" sz="1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Weighted_AVG</a:t>
            </a:r>
            <a:r>
              <a:rPr lang="cs-CZ" sz="1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 </a:t>
            </a:r>
            <a:r>
              <a:rPr lang="cs-CZ" sz="1800" i="1" dirty="0">
                <a:solidFill>
                  <a:srgbClr val="00B0F0"/>
                </a:solidFill>
              </a:rPr>
              <a:t>Rating(</a:t>
            </a:r>
            <a:r>
              <a:rPr lang="cs-CZ" sz="1800" i="1" dirty="0">
                <a:solidFill>
                  <a:srgbClr val="00B050"/>
                </a:solidFill>
              </a:rPr>
              <a:t>NN(UID), </a:t>
            </a:r>
            <a:r>
              <a:rPr lang="cs-CZ" sz="1800" i="1" dirty="0">
                <a:solidFill>
                  <a:srgbClr val="00B0F0"/>
                </a:solidFill>
              </a:rPr>
              <a:t>OID) </a:t>
            </a:r>
            <a:r>
              <a:rPr lang="cs-CZ" sz="1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), </a:t>
            </a:r>
            <a:r>
              <a:rPr lang="cs-CZ" sz="1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weight</a:t>
            </a:r>
            <a:r>
              <a:rPr lang="cs-CZ" sz="1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1/distance</a:t>
            </a:r>
            <a:endParaRPr lang="cs-CZ" sz="1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eaLnBrk="1" hangingPunct="1">
              <a:buNone/>
            </a:pPr>
            <a:endParaRPr lang="cs-CZ" sz="20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endParaRPr lang="cs-CZ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147185"/>
              </p:ext>
            </p:extLst>
          </p:nvPr>
        </p:nvGraphicFramePr>
        <p:xfrm>
          <a:off x="683568" y="2060848"/>
          <a:ext cx="612068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64344"/>
                <a:gridCol w="967656"/>
                <a:gridCol w="1016000"/>
                <a:gridCol w="104068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Rating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OID1, 7.3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OID2, 6.75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OID3, 7.5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OID4, 3.5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OID5, 8.0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UID1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??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UID2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UID3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UID4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solidFill>
                            <a:srgbClr val="FF0000"/>
                          </a:solidFill>
                        </a:rPr>
                        <a:t>??</a:t>
                      </a:r>
                      <a:endParaRPr lang="cs-CZ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63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16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err="1" smtClean="0">
                <a:solidFill>
                  <a:schemeClr val="tx2"/>
                </a:solidFill>
              </a:rPr>
              <a:t>Nearest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neighbours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methods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70325" y="1700808"/>
            <a:ext cx="8229600" cy="4411662"/>
          </a:xfrm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Příklad: Jaký je </a:t>
            </a:r>
            <a:r>
              <a:rPr lang="cs-CZ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očekávaný rating UID1 </a:t>
            </a: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OID3, </a:t>
            </a: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UID4 OID1?</a:t>
            </a: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eaLnBrk="1" hangingPunct="1">
              <a:buNone/>
            </a:pP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NN(UID1) 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{(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UID3, 2.44), 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UID2, 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2.91), 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UID4, 6.55), 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}</a:t>
            </a:r>
          </a:p>
          <a:p>
            <a:pPr marL="0" indent="0" eaLnBrk="1" hangingPunct="1">
              <a:buNone/>
            </a:pP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NN(UID4) 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{(UID3, 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4.75), 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(UID1, 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6.55), (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UID2, 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7.1),}</a:t>
            </a:r>
          </a:p>
          <a:p>
            <a:pPr marL="0" indent="0" eaLnBrk="1" hangingPunct="1">
              <a:buNone/>
            </a:pPr>
            <a:r>
              <a:rPr lang="cs-CZ" sz="1600" i="1" dirty="0" smtClean="0">
                <a:solidFill>
                  <a:srgbClr val="FFC000"/>
                </a:solidFill>
              </a:rPr>
              <a:t>Rating1</a:t>
            </a: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AVG( </a:t>
            </a:r>
            <a:r>
              <a:rPr lang="cs-CZ" sz="1600" i="1" dirty="0" smtClean="0">
                <a:solidFill>
                  <a:srgbClr val="00B0F0"/>
                </a:solidFill>
              </a:rPr>
              <a:t>Rating(</a:t>
            </a:r>
            <a:r>
              <a:rPr lang="cs-CZ" sz="1600" i="1" dirty="0" smtClean="0">
                <a:solidFill>
                  <a:srgbClr val="00B050"/>
                </a:solidFill>
              </a:rPr>
              <a:t>NN(UID), </a:t>
            </a:r>
            <a:r>
              <a:rPr lang="cs-CZ" sz="1600" i="1" dirty="0" smtClean="0">
                <a:solidFill>
                  <a:srgbClr val="00B0F0"/>
                </a:solidFill>
              </a:rPr>
              <a:t>OID) </a:t>
            </a: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0" indent="0" eaLnBrk="1" hangingPunct="1">
              <a:buNone/>
            </a:pPr>
            <a:r>
              <a:rPr lang="cs-CZ" sz="1600" i="1" dirty="0" smtClean="0">
                <a:solidFill>
                  <a:srgbClr val="FF0000"/>
                </a:solidFill>
              </a:rPr>
              <a:t>Rating2</a:t>
            </a: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cs-CZ" sz="16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Weighted_AVG</a:t>
            </a:r>
            <a:r>
              <a:rPr lang="cs-CZ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 </a:t>
            </a:r>
            <a:r>
              <a:rPr lang="cs-CZ" sz="1600" i="1" dirty="0">
                <a:solidFill>
                  <a:srgbClr val="00B0F0"/>
                </a:solidFill>
              </a:rPr>
              <a:t>Rating(</a:t>
            </a:r>
            <a:r>
              <a:rPr lang="cs-CZ" sz="1600" i="1" dirty="0">
                <a:solidFill>
                  <a:srgbClr val="00B050"/>
                </a:solidFill>
              </a:rPr>
              <a:t>NN(UID), </a:t>
            </a:r>
            <a:r>
              <a:rPr lang="cs-CZ" sz="1600" i="1" dirty="0">
                <a:solidFill>
                  <a:srgbClr val="00B0F0"/>
                </a:solidFill>
              </a:rPr>
              <a:t>OID) </a:t>
            </a: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eaLnBrk="1" hangingPunct="1">
              <a:buFontTx/>
              <a:buChar char="-"/>
            </a:pP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Obecně je vhodné preferovat podobnější uživatele před těmi méně podobnými</a:t>
            </a:r>
          </a:p>
          <a:p>
            <a:pPr eaLnBrk="1" hangingPunct="1">
              <a:buFontTx/>
              <a:buChar char="-"/>
            </a:pP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Lze i např. nastavením parametru K v k-NN</a:t>
            </a:r>
          </a:p>
          <a:p>
            <a:pPr eaLnBrk="1" hangingPunct="1">
              <a:buFontTx/>
              <a:buChar char="-"/>
            </a:pPr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Nastavení K může být závislé i na vzdálenosti (je můj nejbližší soused opravdu blízký?)</a:t>
            </a:r>
            <a:endParaRPr lang="cs-CZ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eaLnBrk="1" hangingPunct="1">
              <a:buNone/>
            </a:pPr>
            <a:endParaRPr lang="cs-CZ" sz="20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endParaRPr lang="cs-CZ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288269"/>
              </p:ext>
            </p:extLst>
          </p:nvPr>
        </p:nvGraphicFramePr>
        <p:xfrm>
          <a:off x="683568" y="2060848"/>
          <a:ext cx="612068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64344"/>
                <a:gridCol w="1080120"/>
                <a:gridCol w="903536"/>
                <a:gridCol w="104068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Rating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OID1, 7.3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OID2, 6.75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OID3, 7.5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OID4, 3.5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OID5, 8.0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UID1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C000"/>
                          </a:solidFill>
                        </a:rPr>
                        <a:t>7.5 </a:t>
                      </a:r>
                      <a:r>
                        <a:rPr lang="cs-CZ" dirty="0" smtClean="0"/>
                        <a:t>/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6.5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UID2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UID3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UID4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0" dirty="0" smtClean="0">
                          <a:solidFill>
                            <a:srgbClr val="FFC000"/>
                          </a:solidFill>
                        </a:rPr>
                        <a:t>7.3 </a:t>
                      </a:r>
                      <a:r>
                        <a:rPr lang="cs-CZ" i="0" baseline="0" dirty="0" smtClean="0"/>
                        <a:t>/ </a:t>
                      </a:r>
                      <a:r>
                        <a:rPr lang="cs-CZ" i="0" baseline="0" dirty="0" smtClean="0">
                          <a:solidFill>
                            <a:srgbClr val="FF0000"/>
                          </a:solidFill>
                        </a:rPr>
                        <a:t>7.2</a:t>
                      </a:r>
                      <a:r>
                        <a:rPr lang="cs-CZ" i="0" baseline="0" dirty="0" smtClean="0"/>
                        <a:t> 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54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17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Varianta k-NN </a:t>
            </a:r>
            <a:r>
              <a:rPr lang="cs-CZ" sz="3200" b="1" dirty="0" smtClean="0">
                <a:solidFill>
                  <a:schemeClr val="tx2"/>
                </a:solidFill>
              </a:rPr>
              <a:t>pro objekty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/>
            <a:r>
              <a:rPr lang="cs-CZ" dirty="0" smtClean="0"/>
              <a:t>Hypotéza 2: </a:t>
            </a:r>
            <a:r>
              <a:rPr lang="cs-CZ" dirty="0" smtClean="0">
                <a:solidFill>
                  <a:srgbClr val="FF0000"/>
                </a:solidFill>
              </a:rPr>
              <a:t>objekty</a:t>
            </a:r>
            <a:r>
              <a:rPr lang="cs-CZ" dirty="0" smtClean="0"/>
              <a:t> budou </a:t>
            </a:r>
            <a:r>
              <a:rPr lang="cs-CZ" dirty="0" smtClean="0">
                <a:solidFill>
                  <a:srgbClr val="00B0F0"/>
                </a:solidFill>
              </a:rPr>
              <a:t>hodnoceny</a:t>
            </a:r>
            <a:r>
              <a:rPr lang="cs-CZ" dirty="0" smtClean="0"/>
              <a:t> podobně jako </a:t>
            </a:r>
            <a:r>
              <a:rPr lang="cs-CZ" dirty="0" smtClean="0">
                <a:solidFill>
                  <a:srgbClr val="FF0000"/>
                </a:solidFill>
              </a:rPr>
              <a:t>jim podobné objekty</a:t>
            </a:r>
          </a:p>
          <a:p>
            <a:pPr marL="571500" indent="-571500" eaLnBrk="1" hangingPunct="1"/>
            <a:endParaRPr lang="cs-CZ" dirty="0" smtClean="0"/>
          </a:p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900" i="1" dirty="0" smtClean="0">
                <a:solidFill>
                  <a:srgbClr val="FF0000"/>
                </a:solidFill>
              </a:rPr>
              <a:t>	</a:t>
            </a:r>
            <a:endParaRPr lang="cs-CZ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18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err="1" smtClean="0">
                <a:solidFill>
                  <a:schemeClr val="tx2"/>
                </a:solidFill>
              </a:rPr>
              <a:t>Nearest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neighbours</a:t>
            </a:r>
            <a:r>
              <a:rPr lang="cs-CZ" sz="3200" b="1" dirty="0" smtClean="0">
                <a:solidFill>
                  <a:schemeClr val="tx2"/>
                </a:solidFill>
              </a:rPr>
              <a:t> pro objekty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dirty="0" smtClean="0"/>
              <a:t>Algoritmus: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Nearest_neighbours</a:t>
            </a:r>
            <a:r>
              <a:rPr lang="cs-CZ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cs-CZ" i="1" dirty="0" smtClean="0">
                <a:solidFill>
                  <a:srgbClr val="FF0000"/>
                </a:solidFill>
              </a:rPr>
              <a:t>User</a:t>
            </a:r>
            <a:r>
              <a:rPr lang="cs-CZ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i="1" dirty="0" err="1" smtClean="0">
                <a:solidFill>
                  <a:srgbClr val="00B050"/>
                </a:solidFill>
              </a:rPr>
              <a:t>Object</a:t>
            </a:r>
            <a:r>
              <a:rPr lang="cs-CZ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i="1" dirty="0" smtClean="0">
                <a:solidFill>
                  <a:srgbClr val="00B0F0"/>
                </a:solidFill>
              </a:rPr>
              <a:t>K</a:t>
            </a:r>
            <a:r>
              <a:rPr lang="cs-CZ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){</a:t>
            </a:r>
            <a:br>
              <a:rPr lang="cs-CZ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sz="2400" i="1" dirty="0" smtClean="0">
                <a:solidFill>
                  <a:srgbClr val="FF0000"/>
                </a:solidFill>
              </a:rPr>
              <a:t>User</a:t>
            </a: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sz="2400" i="1" dirty="0" err="1" smtClean="0">
                <a:solidFill>
                  <a:srgbClr val="00B050"/>
                </a:solidFill>
              </a:rPr>
              <a:t>Object</a:t>
            </a: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jasné, </a:t>
            </a:r>
            <a:r>
              <a:rPr lang="cs-CZ" sz="2400" i="1" dirty="0" smtClean="0">
                <a:solidFill>
                  <a:srgbClr val="00B0F0"/>
                </a:solidFill>
              </a:rPr>
              <a:t>K </a:t>
            </a: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uvažovaný počet sousedů</a:t>
            </a: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 nalezni </a:t>
            </a:r>
            <a:r>
              <a:rPr lang="cs-CZ" sz="2000" i="1" dirty="0" smtClean="0">
                <a:solidFill>
                  <a:srgbClr val="00B0F0"/>
                </a:solidFill>
              </a:rPr>
              <a:t>K</a:t>
            </a: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nejpodobnějších objektů k </a:t>
            </a:r>
            <a:r>
              <a:rPr lang="cs-CZ" sz="2000" i="1" dirty="0" err="1" smtClean="0">
                <a:solidFill>
                  <a:srgbClr val="00B050"/>
                </a:solidFill>
              </a:rPr>
              <a:t>Object</a:t>
            </a:r>
            <a:r>
              <a:rPr lang="cs-CZ" sz="2000" i="1" dirty="0" smtClean="0">
                <a:solidFill>
                  <a:srgbClr val="00B050"/>
                </a:solidFill>
              </a:rPr>
              <a:t>,</a:t>
            </a: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které ohodnotil 	  uživatel User</a:t>
            </a:r>
            <a:r>
              <a:rPr lang="cs-CZ" sz="2000" i="1" dirty="0" smtClean="0">
                <a:solidFill>
                  <a:srgbClr val="00B050"/>
                </a:solidFill>
              </a:rPr>
              <a:t/>
            </a:r>
            <a:br>
              <a:rPr lang="cs-CZ" sz="2000" i="1" dirty="0" smtClean="0">
                <a:solidFill>
                  <a:srgbClr val="00B050"/>
                </a:solidFill>
              </a:rPr>
            </a:br>
            <a:r>
              <a:rPr lang="cs-CZ" sz="2000" i="1" dirty="0" smtClean="0"/>
              <a:t>	- rating(</a:t>
            </a:r>
            <a:r>
              <a:rPr lang="cs-CZ" sz="2000" i="1" dirty="0" smtClean="0">
                <a:solidFill>
                  <a:srgbClr val="FF0000"/>
                </a:solidFill>
              </a:rPr>
              <a:t>User,</a:t>
            </a:r>
            <a:r>
              <a:rPr lang="cs-CZ" sz="2000" i="1" dirty="0" smtClean="0">
                <a:solidFill>
                  <a:srgbClr val="00B050"/>
                </a:solidFill>
              </a:rPr>
              <a:t> </a:t>
            </a:r>
            <a:r>
              <a:rPr lang="cs-CZ" sz="2000" i="1" dirty="0" err="1" smtClean="0">
                <a:solidFill>
                  <a:srgbClr val="00B050"/>
                </a:solidFill>
              </a:rPr>
              <a:t>Object</a:t>
            </a:r>
            <a:r>
              <a:rPr lang="cs-CZ" sz="2000" i="1" dirty="0" smtClean="0"/>
              <a:t>) = </a:t>
            </a:r>
            <a:r>
              <a:rPr lang="cs-CZ" sz="2000" i="1" dirty="0" smtClean="0"/>
              <a:t>AVG(hodnocení podobných obj</a:t>
            </a:r>
            <a:r>
              <a:rPr lang="cs-CZ" sz="2000" i="1" dirty="0" smtClean="0"/>
              <a:t>ektů</a:t>
            </a:r>
            <a:r>
              <a:rPr lang="cs-CZ" sz="2000" i="1" dirty="0" smtClean="0"/>
              <a:t>)</a:t>
            </a: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}</a:t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endParaRPr lang="cs-CZ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19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>
                <a:solidFill>
                  <a:schemeClr val="tx2"/>
                </a:solidFill>
              </a:rPr>
              <a:t>Varianta k-NN pro objekty</a:t>
            </a:r>
            <a:endParaRPr lang="en-US" sz="3200" b="1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25" name="Rectangle 16"/>
              <p:cNvSpPr>
                <a:spLocks noGrp="1" noChangeArrowheads="1"/>
              </p:cNvSpPr>
              <p:nvPr>
                <p:ph type="body" idx="1"/>
              </p:nvPr>
            </p:nvSpPr>
            <p:spPr>
              <a:noFill/>
            </p:spPr>
            <p:txBody>
              <a:bodyPr/>
              <a:lstStyle/>
              <a:p>
                <a:pPr marL="571500" indent="-571500" eaLnBrk="1" hangingPunct="1">
                  <a:buNone/>
                </a:pPr>
                <a:r>
                  <a:rPr lang="cs-CZ" dirty="0" err="1" smtClean="0"/>
                  <a:t>Workflow</a:t>
                </a:r>
                <a:r>
                  <a:rPr lang="cs-CZ" dirty="0" smtClean="0"/>
                  <a:t> pro soutěž: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 </a:t>
                </a:r>
                <a:endParaRPr lang="cs-CZ" dirty="0">
                  <a:solidFill>
                    <a:srgbClr val="FF0000"/>
                  </a:solidFill>
                </a:endParaRPr>
              </a:p>
              <a:p>
                <a:pPr marL="571500" indent="-571500" eaLnBrk="1" hangingPunct="1">
                  <a:buNone/>
                </a:pPr>
                <a:r>
                  <a:rPr lang="cs-CZ" sz="2400" dirty="0" smtClean="0"/>
                  <a:t>1. </a:t>
                </a:r>
                <a14:m>
                  <m:oMath xmlns:m="http://schemas.openxmlformats.org/officeDocument/2006/math">
                    <m:r>
                      <a:rPr lang="cs-CZ" sz="24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cs-CZ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Objekt z </a:t>
                </a:r>
                <a:r>
                  <a:rPr lang="cs-CZ" sz="2400" i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item</a:t>
                </a: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setu*</a:t>
                </a:r>
                <a:r>
                  <a:rPr lang="cs-CZ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spočítej na základě zvolené </a:t>
                </a:r>
                <a:r>
                  <a:rPr lang="cs-CZ" sz="2400" i="1" dirty="0" smtClean="0">
                    <a:solidFill>
                      <a:srgbClr val="00B0F0"/>
                    </a:solidFill>
                  </a:rPr>
                  <a:t>metriky </a:t>
                </a:r>
                <a:r>
                  <a:rPr lang="cs-CZ" sz="2400" dirty="0" smtClean="0"/>
                  <a:t>vzdálenost ke všem ostatním objektům a někam ulož K nejbližších sousedů.</a:t>
                </a:r>
                <a:br>
                  <a:rPr lang="cs-CZ" sz="2400" dirty="0" smtClean="0"/>
                </a:br>
                <a:r>
                  <a:rPr lang="cs-CZ" sz="1800" i="1" dirty="0" smtClean="0">
                    <a:solidFill>
                      <a:schemeClr val="bg1">
                        <a:lumMod val="65000"/>
                      </a:schemeClr>
                    </a:solidFill>
                  </a:rPr>
                  <a:t>(časově náročné, v reálu se nedá dělat on-line, ale lépe se </a:t>
                </a:r>
                <a:r>
                  <a:rPr lang="cs-CZ" sz="1800" i="1" dirty="0" err="1" smtClean="0">
                    <a:solidFill>
                      <a:schemeClr val="bg1">
                        <a:lumMod val="65000"/>
                      </a:schemeClr>
                    </a:solidFill>
                  </a:rPr>
                  <a:t>předpočítává</a:t>
                </a:r>
                <a:r>
                  <a:rPr lang="cs-CZ" sz="1800" i="1" dirty="0" smtClean="0">
                    <a:solidFill>
                      <a:schemeClr val="bg1">
                        <a:lumMod val="65000"/>
                      </a:schemeClr>
                    </a:solidFill>
                  </a:rPr>
                  <a:t> – atributy objektů se v čase mění méně)</a:t>
                </a:r>
                <a:r>
                  <a:rPr lang="cs-CZ" sz="2400" dirty="0" smtClean="0"/>
                  <a:t/>
                </a:r>
                <a:br>
                  <a:rPr lang="cs-CZ" sz="2400" dirty="0" smtClean="0"/>
                </a:br>
                <a:endParaRPr lang="cs-CZ" sz="2400" dirty="0" smtClean="0"/>
              </a:p>
              <a:p>
                <a:pPr marL="571500" indent="-571500" eaLnBrk="1" hangingPunct="1">
                  <a:buNone/>
                </a:pP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2. </a:t>
                </a:r>
                <a14:m>
                  <m:oMath xmlns:m="http://schemas.openxmlformats.org/officeDocument/2006/math">
                    <m:r>
                      <a:rPr lang="cs-CZ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cs-CZ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cs-CZ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Řádek z </a:t>
                </a: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test setu</a:t>
                </a:r>
                <a:r>
                  <a:rPr lang="cs-CZ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(UID, OID)</a:t>
                </a: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cs-CZ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si najdi sousedy </a:t>
                </a:r>
                <a:r>
                  <a:rPr lang="cs-CZ" sz="2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kNN</a:t>
                </a:r>
                <a:r>
                  <a:rPr lang="cs-CZ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(OID), </a:t>
                </a: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(</a:t>
                </a:r>
                <a:r>
                  <a:rPr lang="cs-CZ" sz="2400" i="1" dirty="0" smtClean="0">
                    <a:solidFill>
                      <a:srgbClr val="00B0F0"/>
                    </a:solidFill>
                  </a:rPr>
                  <a:t>které hodnotil uživatel UID</a:t>
                </a: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, </a:t>
                </a:r>
                <a:r>
                  <a:rPr lang="cs-CZ" sz="2400" i="1" dirty="0" smtClean="0">
                    <a:solidFill>
                      <a:srgbClr val="00B050"/>
                    </a:solidFill>
                  </a:rPr>
                  <a:t>nebo uživatelé podobní UID</a:t>
                </a: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)</a:t>
                </a:r>
                <a:r>
                  <a:rPr lang="cs-CZ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a zprůměruj jejich hodnocení.</a:t>
                </a:r>
              </a:p>
              <a:p>
                <a:pPr marL="571500" indent="-571500" eaLnBrk="1" hangingPunct="1">
                  <a:buNone/>
                </a:pPr>
                <a:r>
                  <a:rPr lang="cs-CZ" sz="2400" i="1" dirty="0" smtClean="0">
                    <a:solidFill>
                      <a:srgbClr val="FF0000"/>
                    </a:solidFill>
                  </a:rPr>
                  <a:t>Jaké mohou nastat problémy?</a:t>
                </a:r>
              </a:p>
              <a:p>
                <a:pPr marL="571500" indent="-571500" eaLnBrk="1" hangingPunct="1">
                  <a:buNone/>
                </a:pPr>
                <a:r>
                  <a:rPr lang="cs-CZ" sz="1400" i="1" dirty="0">
                    <a:solidFill>
                      <a:schemeClr val="bg1">
                        <a:lumMod val="50000"/>
                      </a:schemeClr>
                    </a:solidFill>
                  </a:rPr>
                  <a:t>* který se vyskytuje v </a:t>
                </a:r>
                <a:r>
                  <a:rPr lang="cs-CZ" sz="1400" i="1" dirty="0" err="1">
                    <a:solidFill>
                      <a:schemeClr val="bg1">
                        <a:lumMod val="50000"/>
                      </a:schemeClr>
                    </a:solidFill>
                  </a:rPr>
                  <a:t>train</a:t>
                </a:r>
                <a:r>
                  <a:rPr lang="cs-CZ" sz="1400" i="1" dirty="0">
                    <a:solidFill>
                      <a:schemeClr val="bg1">
                        <a:lumMod val="50000"/>
                      </a:schemeClr>
                    </a:solidFill>
                  </a:rPr>
                  <a:t> nebo test setu</a:t>
                </a: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/>
                </a:r>
                <a:b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</a:b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	</a:t>
                </a:r>
                <a:endParaRPr lang="cs-CZ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125" name="Rectangle 1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2"/>
                <a:stretch>
                  <a:fillRect l="-1704" t="-1796" r="-74" b="-34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829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REFERÁTY??!!</a:t>
            </a:r>
            <a:endParaRPr lang="en-US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80A49-3BD2-4D42-8DA1-CF934D2298B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20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K-NN pro objekty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rgbClr val="FF0000"/>
                </a:solidFill>
              </a:rPr>
              <a:t>Jaké mohou nastat problémy?</a:t>
            </a:r>
          </a:p>
          <a:p>
            <a:pPr eaLnBrk="1" hangingPunct="1">
              <a:buFontTx/>
              <a:buChar char="-"/>
            </a:pP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UID se nevyskytuje v </a:t>
            </a:r>
            <a:r>
              <a:rPr lang="cs-CZ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train</a:t>
            </a:r>
            <a:r>
              <a:rPr lang="cs-CZ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setu </a:t>
            </a: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fallback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to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baseline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podobní uživatelé dle </a:t>
            </a: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test setu</a:t>
            </a:r>
          </a:p>
          <a:p>
            <a:pPr eaLnBrk="1" hangingPunct="1">
              <a:buFontTx/>
              <a:buChar char="-"/>
            </a:pP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UID ohodnotil </a:t>
            </a: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příliš málo objektů 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 hledání uživatelů podobných UID, 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fallback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to 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baseline</a:t>
            </a: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endParaRPr lang="cs-CZ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375472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571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21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err="1" smtClean="0">
                <a:solidFill>
                  <a:schemeClr val="tx2"/>
                </a:solidFill>
              </a:rPr>
              <a:t>Nearest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neighbours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methods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70325" y="1700808"/>
            <a:ext cx="8229600" cy="4411662"/>
          </a:xfrm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sz="2000" dirty="0" smtClean="0"/>
              <a:t>Podobnost mezi uživateli UID1 a </a:t>
            </a:r>
            <a:r>
              <a:rPr lang="cs-CZ" sz="2000" dirty="0" smtClean="0"/>
              <a:t>UID2 </a:t>
            </a:r>
            <a:r>
              <a:rPr lang="cs-CZ" sz="1800" dirty="0" smtClean="0"/>
              <a:t>= </a:t>
            </a:r>
            <a:r>
              <a:rPr lang="cs-CZ" sz="1800" dirty="0" smtClean="0"/>
              <a:t>míra podobnosti jejich </a:t>
            </a:r>
            <a:r>
              <a:rPr lang="cs-CZ" sz="1800" b="1" dirty="0" smtClean="0"/>
              <a:t>ratingů</a:t>
            </a:r>
          </a:p>
          <a:p>
            <a:pPr marL="571500" indent="-571500" eaLnBrk="1" hangingPunct="1"/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Možností </a:t>
            </a: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je řada, </a:t>
            </a: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často se </a:t>
            </a: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používá </a:t>
            </a:r>
            <a:r>
              <a:rPr lang="cs-CZ" sz="20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Cosinova</a:t>
            </a:r>
            <a:r>
              <a:rPr lang="cs-CZ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podobnost</a:t>
            </a:r>
            <a:endParaRPr lang="cs-CZ" sz="20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eaLnBrk="1" hangingPunct="1">
              <a:buNone/>
            </a:pPr>
            <a:r>
              <a:rPr lang="cs-CZ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cs-CZ" sz="20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/>
            <a:r>
              <a:rPr lang="cs-CZ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Eukleidovská vzdálenost </a:t>
            </a:r>
            <a:endParaRPr lang="cs-CZ" sz="20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/>
            <a:endParaRPr lang="cs-CZ" sz="20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/>
            <a:endParaRPr lang="cs-CZ" sz="14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/>
            <a:endParaRPr lang="cs-CZ" sz="1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/>
            <a:r>
              <a:rPr lang="cs-CZ" sz="20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Hamming</a:t>
            </a:r>
            <a:r>
              <a:rPr lang="cs-CZ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distance </a:t>
            </a:r>
            <a:r>
              <a:rPr lang="cs-CZ" sz="1400" i="1" dirty="0" smtClean="0">
                <a:solidFill>
                  <a:schemeClr val="bg1">
                    <a:lumMod val="65000"/>
                  </a:schemeClr>
                </a:solidFill>
              </a:rPr>
              <a:t>(podobnost pro nominální atributy)</a:t>
            </a:r>
            <a:endParaRPr lang="cs-CZ" sz="2000" b="1" i="1" dirty="0">
              <a:solidFill>
                <a:schemeClr val="bg1">
                  <a:lumMod val="65000"/>
                </a:schemeClr>
              </a:solidFill>
            </a:endParaRPr>
          </a:p>
          <a:p>
            <a:pPr marL="571500" indent="-571500" eaLnBrk="1" hangingPunct="1"/>
            <a:r>
              <a:rPr lang="cs-CZ" sz="1400" i="1" dirty="0" smtClean="0">
                <a:solidFill>
                  <a:schemeClr val="bg1">
                    <a:lumMod val="65000"/>
                  </a:schemeClr>
                </a:solidFill>
              </a:rPr>
              <a:t>„…</a:t>
            </a:r>
            <a:r>
              <a:rPr lang="en-US" sz="1400" i="1" dirty="0">
                <a:solidFill>
                  <a:schemeClr val="bg1">
                    <a:lumMod val="65000"/>
                  </a:schemeClr>
                </a:solidFill>
              </a:rPr>
              <a:t>the minimum number of substitutions required to change one string into the </a:t>
            </a:r>
            <a:r>
              <a:rPr lang="en-US" sz="1400" i="1" dirty="0" smtClean="0">
                <a:solidFill>
                  <a:schemeClr val="bg1">
                    <a:lumMod val="65000"/>
                  </a:schemeClr>
                </a:solidFill>
              </a:rPr>
              <a:t>other</a:t>
            </a:r>
            <a:r>
              <a:rPr lang="cs-CZ" sz="1400" i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r>
              <a:rPr lang="cs-CZ" sz="1400" i="1" dirty="0" smtClean="0">
                <a:solidFill>
                  <a:schemeClr val="bg1">
                    <a:lumMod val="65000"/>
                  </a:schemeClr>
                </a:solidFill>
              </a:rPr>
              <a:t>“</a:t>
            </a:r>
          </a:p>
          <a:p>
            <a:pPr marL="571500" indent="-571500" eaLnBrk="1" hangingPunct="1"/>
            <a:r>
              <a:rPr lang="cs-CZ" sz="20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Jaccard</a:t>
            </a:r>
            <a:r>
              <a:rPr lang="cs-CZ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0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Similarity</a:t>
            </a:r>
            <a:r>
              <a:rPr lang="cs-CZ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1400" i="1" dirty="0">
                <a:solidFill>
                  <a:schemeClr val="bg1">
                    <a:lumMod val="65000"/>
                  </a:schemeClr>
                </a:solidFill>
              </a:rPr>
              <a:t>(podobnost pro </a:t>
            </a:r>
            <a:r>
              <a:rPr lang="cs-CZ" sz="1400" i="1" dirty="0" smtClean="0">
                <a:solidFill>
                  <a:schemeClr val="bg1">
                    <a:lumMod val="65000"/>
                  </a:schemeClr>
                </a:solidFill>
              </a:rPr>
              <a:t>množiny hodnot)</a:t>
            </a:r>
            <a:endParaRPr lang="cs-CZ" sz="2000" b="1" i="1" dirty="0">
              <a:solidFill>
                <a:schemeClr val="bg1">
                  <a:lumMod val="65000"/>
                </a:schemeClr>
              </a:solidFill>
            </a:endParaRPr>
          </a:p>
          <a:p>
            <a:pPr marL="571500" indent="-571500" eaLnBrk="1" hangingPunct="1"/>
            <a:endParaRPr lang="cs-CZ" sz="20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/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http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://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en.wikipedia.org/wiki/</a:t>
            </a:r>
            <a:r>
              <a:rPr lang="cs-CZ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Cosine_similarity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http://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en.wikipedia.org/wiki/</a:t>
            </a:r>
            <a:r>
              <a:rPr lang="cs-CZ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Hamming_distance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b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http://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en.wikipedia.org/wiki/</a:t>
            </a:r>
            <a:r>
              <a:rPr lang="cs-CZ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Euclidean_distance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sz="1400" i="1" dirty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http://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en.wikipedia.org/wiki/Euclidean_distance</a:t>
            </a:r>
            <a:r>
              <a:rPr lang="cs-CZ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endParaRPr lang="cs-CZ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\text{similarity} = \cos(\theta) = {A \cdot B \over \|A\| \|B\|} = \frac{ \sum\limits_{i=1}^{n}{A_i \times B_i} }{ \sqrt{\sum\limits_{i=1}^{n}{(A_i)^2}} \times \sqrt{\sum\limits_{i=1}^{n}{(B_i)^2}} }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2420888"/>
            <a:ext cx="3600400" cy="720079"/>
          </a:xfrm>
          <a:prstGeom prst="rect">
            <a:avLst/>
          </a:prstGeom>
          <a:noFill/>
        </p:spPr>
      </p:pic>
      <p:pic>
        <p:nvPicPr>
          <p:cNvPr id="9" name="Picture 2" descr="\begin{align}\mathrm{d}(\mathbf{p},\mathbf{q}) = \mathrm{d}(\mathbf{q},\mathbf{p}) &amp; = \sqrt{(q_1-p_1)^2 + (q_2-p_2)^2 + \cdots + (q_n-p_n)^2} \\[8pt]&#10;&amp; = \sqrt{\sum_{i=1}^n (q_i-p_i)^2}.\end{align}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448629"/>
            <a:ext cx="3536476" cy="78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 J(A,B) = {{|A \cap B|}\over{|A \cup B|}}.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229200"/>
            <a:ext cx="15621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ál 1"/>
          <p:cNvSpPr/>
          <p:nvPr/>
        </p:nvSpPr>
        <p:spPr>
          <a:xfrm>
            <a:off x="755576" y="4077072"/>
            <a:ext cx="3240360" cy="1599803"/>
          </a:xfrm>
          <a:prstGeom prst="ellipse">
            <a:avLst/>
          </a:prstGeom>
          <a:noFill/>
          <a:ln w="825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87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22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err="1" smtClean="0">
                <a:solidFill>
                  <a:schemeClr val="tx2"/>
                </a:solidFill>
              </a:rPr>
              <a:t>Nearest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neighbours</a:t>
            </a:r>
            <a:r>
              <a:rPr lang="cs-CZ" sz="3200" b="1" dirty="0" smtClean="0">
                <a:solidFill>
                  <a:schemeClr val="tx2"/>
                </a:solidFill>
              </a:rPr>
              <a:t> pro objekty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Podobnost pomocí </a:t>
            </a:r>
            <a:r>
              <a:rPr lang="cs-CZ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content</a:t>
            </a: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cs-CZ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based</a:t>
            </a: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atributů </a:t>
            </a:r>
          </a:p>
          <a:p>
            <a:pPr marL="571500" indent="-571500" eaLnBrk="1" hangingPunct="1"/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Lze také pomocí cosine 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similarity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ale je třeba:</a:t>
            </a:r>
          </a:p>
          <a:p>
            <a:pPr marL="920750" lvl="1" indent="-571500" eaLnBrk="1" hangingPunct="1"/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Normalizovat numerické atributy</a:t>
            </a:r>
          </a:p>
          <a:p>
            <a:pPr marL="1216025" lvl="2" indent="-571500" eaLnBrk="1" hangingPunct="1"/>
            <a:r>
              <a:rPr lang="cs-CZ" sz="17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Lineární normalizace do [0,1], standardizace,…</a:t>
            </a:r>
          </a:p>
          <a:p>
            <a:pPr marL="1216025" lvl="2" indent="-571500" eaLnBrk="1" hangingPunct="1"/>
            <a:r>
              <a:rPr lang="cs-CZ" sz="17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http://en.wikipedia.org/wiki/Feature_scaling </a:t>
            </a:r>
          </a:p>
          <a:p>
            <a:pPr marL="920750" lvl="1" indent="-571500" eaLnBrk="1" hangingPunct="1"/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Definovat chování pro nominální atributy</a:t>
            </a:r>
          </a:p>
          <a:p>
            <a:pPr marL="1216025" lvl="2" indent="-571500" eaLnBrk="1" hangingPunct="1"/>
            <a:r>
              <a:rPr lang="cs-CZ" sz="17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Shodné -&gt; 1, </a:t>
            </a:r>
            <a:r>
              <a:rPr lang="cs-CZ" sz="17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rozílné</a:t>
            </a:r>
            <a:r>
              <a:rPr lang="cs-CZ" sz="17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-&gt; 0, nebo matice podobností atp.</a:t>
            </a:r>
          </a:p>
          <a:p>
            <a:pPr marL="571500" indent="-571500" eaLnBrk="1" hangingPunct="1"/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Obecně lze použít libovolnou metriku vracející pro každou 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dvojci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objektů „nějaké“ číslo třeba z [0,1]</a:t>
            </a:r>
          </a:p>
          <a:p>
            <a:pPr marL="920750" lvl="1" indent="-571500" eaLnBrk="1" hangingPunct="1"/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Např. </a:t>
            </a:r>
            <a:r>
              <a:rPr lang="cs-CZ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trojuhelníkovou</a:t>
            </a: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nerovnost je vhodné dodržet</a:t>
            </a:r>
          </a:p>
          <a:p>
            <a:pPr marL="920750" lvl="1" indent="-571500" eaLnBrk="1" hangingPunct="1"/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Je vhodné mít pro zvolenou metodu nějaký rozumný důvod</a:t>
            </a:r>
            <a:b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endParaRPr lang="cs-CZ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23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err="1" smtClean="0">
                <a:solidFill>
                  <a:schemeClr val="tx2"/>
                </a:solidFill>
              </a:rPr>
              <a:t>Nearest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neighbours</a:t>
            </a:r>
            <a:r>
              <a:rPr lang="cs-CZ" sz="3200" b="1" dirty="0" smtClean="0">
                <a:solidFill>
                  <a:schemeClr val="tx2"/>
                </a:solidFill>
              </a:rPr>
              <a:t> pro objekty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dirty="0" smtClean="0"/>
              <a:t>Varianty algoritmu</a:t>
            </a:r>
          </a:p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 počet hledaných sousedů (případně závislý na datech)</a:t>
            </a:r>
          </a:p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 vybrat/nevybrat určité atributy pro definování podobnosti, způsob výpočtu podobnosti</a:t>
            </a:r>
          </a:p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 při výpočtu ratingu uvažovat/neuvažovat podobnost objektů</a:t>
            </a:r>
          </a:p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 použít i objekty hodnocené ostatními/podobnými uživateli</a:t>
            </a:r>
          </a:p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…</a:t>
            </a:r>
          </a:p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endParaRPr lang="cs-CZ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24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err="1" smtClean="0">
                <a:solidFill>
                  <a:schemeClr val="tx2"/>
                </a:solidFill>
              </a:rPr>
              <a:t>Vector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Space</a:t>
            </a:r>
            <a:r>
              <a:rPr lang="cs-CZ" sz="3200" b="1" dirty="0" smtClean="0">
                <a:solidFill>
                  <a:schemeClr val="tx2"/>
                </a:solidFill>
              </a:rPr>
              <a:t> Model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/>
            <a:r>
              <a:rPr lang="cs-CZ" dirty="0" smtClean="0"/>
              <a:t>Hypotéza </a:t>
            </a:r>
            <a:r>
              <a:rPr lang="cs-CZ" dirty="0" smtClean="0"/>
              <a:t>3: Každý </a:t>
            </a:r>
            <a:r>
              <a:rPr lang="cs-CZ" dirty="0" smtClean="0">
                <a:solidFill>
                  <a:srgbClr val="00B050"/>
                </a:solidFill>
              </a:rPr>
              <a:t>uživatel</a:t>
            </a:r>
            <a:r>
              <a:rPr lang="cs-CZ" dirty="0" smtClean="0"/>
              <a:t> a </a:t>
            </a:r>
            <a:r>
              <a:rPr lang="cs-CZ" dirty="0" smtClean="0">
                <a:solidFill>
                  <a:srgbClr val="FF0000"/>
                </a:solidFill>
              </a:rPr>
              <a:t>objekt </a:t>
            </a:r>
            <a:r>
              <a:rPr lang="cs-CZ" dirty="0" smtClean="0"/>
              <a:t>má definovaný profil složený z indexovaných </a:t>
            </a:r>
            <a:r>
              <a:rPr lang="cs-CZ" dirty="0" smtClean="0"/>
              <a:t>„slov“, tj. definuju společný prostor uživatelů a objektů. Relevance </a:t>
            </a:r>
            <a:r>
              <a:rPr lang="cs-CZ" dirty="0" smtClean="0">
                <a:solidFill>
                  <a:srgbClr val="FF0000"/>
                </a:solidFill>
              </a:rPr>
              <a:t>objektů</a:t>
            </a:r>
            <a:r>
              <a:rPr lang="cs-CZ" dirty="0" smtClean="0"/>
              <a:t> je hodnocena podle </a:t>
            </a:r>
            <a:r>
              <a:rPr lang="cs-CZ" dirty="0" smtClean="0">
                <a:solidFill>
                  <a:srgbClr val="00B0F0"/>
                </a:solidFill>
              </a:rPr>
              <a:t>podobnosti </a:t>
            </a:r>
            <a:r>
              <a:rPr lang="cs-CZ" dirty="0" smtClean="0"/>
              <a:t>s profilem </a:t>
            </a:r>
            <a:r>
              <a:rPr lang="cs-CZ" dirty="0" smtClean="0">
                <a:solidFill>
                  <a:srgbClr val="00B050"/>
                </a:solidFill>
              </a:rPr>
              <a:t>uživatele</a:t>
            </a:r>
            <a:endParaRPr lang="cs-CZ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75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25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err="1" smtClean="0">
                <a:solidFill>
                  <a:schemeClr val="tx2"/>
                </a:solidFill>
              </a:rPr>
              <a:t>Vector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Space</a:t>
            </a:r>
            <a:r>
              <a:rPr lang="cs-CZ" sz="3200" b="1" dirty="0" smtClean="0">
                <a:solidFill>
                  <a:schemeClr val="tx2"/>
                </a:solidFill>
              </a:rPr>
              <a:t> Model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/>
            <a:r>
              <a:rPr lang="cs-CZ" sz="2000" dirty="0" smtClean="0"/>
              <a:t>Máme konečný seznam slov (= atributy objektů) </a:t>
            </a:r>
            <a:r>
              <a:rPr lang="cs-CZ" sz="2000" dirty="0" smtClean="0">
                <a:solidFill>
                  <a:srgbClr val="00B0F0"/>
                </a:solidFill>
              </a:rPr>
              <a:t>w</a:t>
            </a:r>
            <a:r>
              <a:rPr lang="cs-CZ" sz="2000" baseline="-25000" dirty="0" smtClean="0">
                <a:solidFill>
                  <a:srgbClr val="00B0F0"/>
                </a:solidFill>
              </a:rPr>
              <a:t>1</a:t>
            </a:r>
            <a:r>
              <a:rPr lang="cs-CZ" sz="2000" dirty="0" smtClean="0">
                <a:solidFill>
                  <a:srgbClr val="00B0F0"/>
                </a:solidFill>
              </a:rPr>
              <a:t>…w</a:t>
            </a:r>
            <a:r>
              <a:rPr lang="cs-CZ" sz="2000" baseline="-25000" dirty="0" smtClean="0">
                <a:solidFill>
                  <a:srgbClr val="00B0F0"/>
                </a:solidFill>
              </a:rPr>
              <a:t>k</a:t>
            </a:r>
            <a:r>
              <a:rPr lang="cs-CZ" sz="2000" dirty="0" smtClean="0"/>
              <a:t>, seznam </a:t>
            </a:r>
            <a:r>
              <a:rPr lang="cs-CZ" sz="2000" dirty="0"/>
              <a:t>objektů </a:t>
            </a:r>
            <a:r>
              <a:rPr lang="cs-CZ" sz="2000" dirty="0" smtClean="0">
                <a:solidFill>
                  <a:srgbClr val="FF0000"/>
                </a:solidFill>
              </a:rPr>
              <a:t>o</a:t>
            </a:r>
            <a:r>
              <a:rPr lang="cs-CZ" sz="2000" baseline="-25000" dirty="0" smtClean="0">
                <a:solidFill>
                  <a:srgbClr val="FF0000"/>
                </a:solidFill>
              </a:rPr>
              <a:t>1</a:t>
            </a:r>
            <a:r>
              <a:rPr lang="cs-CZ" sz="2000" dirty="0" smtClean="0">
                <a:solidFill>
                  <a:srgbClr val="FF0000"/>
                </a:solidFill>
              </a:rPr>
              <a:t>…</a:t>
            </a:r>
            <a:r>
              <a:rPr lang="cs-CZ" sz="2000" dirty="0" err="1" smtClean="0">
                <a:solidFill>
                  <a:srgbClr val="FF0000"/>
                </a:solidFill>
              </a:rPr>
              <a:t>o</a:t>
            </a:r>
            <a:r>
              <a:rPr lang="cs-CZ" sz="2000" baseline="-25000" dirty="0" err="1" smtClean="0">
                <a:solidFill>
                  <a:srgbClr val="FF0000"/>
                </a:solidFill>
              </a:rPr>
              <a:t>i</a:t>
            </a:r>
            <a:r>
              <a:rPr lang="cs-CZ" sz="2000" baseline="-25000" dirty="0" smtClean="0">
                <a:solidFill>
                  <a:srgbClr val="FF0000"/>
                </a:solidFill>
              </a:rPr>
              <a:t> </a:t>
            </a:r>
            <a:r>
              <a:rPr lang="cs-CZ" sz="2000" baseline="-25000" dirty="0" smtClean="0"/>
              <a:t> </a:t>
            </a:r>
            <a:r>
              <a:rPr lang="cs-CZ" sz="2000" dirty="0" smtClean="0"/>
              <a:t>a seznam uživatelů </a:t>
            </a:r>
            <a:r>
              <a:rPr lang="cs-CZ" sz="2000" dirty="0" smtClean="0">
                <a:solidFill>
                  <a:srgbClr val="00B050"/>
                </a:solidFill>
              </a:rPr>
              <a:t>u</a:t>
            </a:r>
            <a:r>
              <a:rPr lang="cs-CZ" sz="2000" baseline="-25000" dirty="0" smtClean="0">
                <a:solidFill>
                  <a:srgbClr val="00B050"/>
                </a:solidFill>
              </a:rPr>
              <a:t>1</a:t>
            </a:r>
            <a:r>
              <a:rPr lang="cs-CZ" sz="2000" dirty="0" smtClean="0">
                <a:solidFill>
                  <a:srgbClr val="00B050"/>
                </a:solidFill>
              </a:rPr>
              <a:t>…</a:t>
            </a:r>
            <a:r>
              <a:rPr lang="cs-CZ" sz="2000" dirty="0" err="1" smtClean="0">
                <a:solidFill>
                  <a:srgbClr val="00B050"/>
                </a:solidFill>
              </a:rPr>
              <a:t>u</a:t>
            </a:r>
            <a:r>
              <a:rPr lang="cs-CZ" sz="2000" baseline="-25000" dirty="0" err="1" smtClean="0">
                <a:solidFill>
                  <a:srgbClr val="00B050"/>
                </a:solidFill>
              </a:rPr>
              <a:t>j</a:t>
            </a:r>
            <a:endParaRPr lang="cs-CZ" sz="2000" baseline="-25000" dirty="0" smtClean="0">
              <a:solidFill>
                <a:srgbClr val="00B050"/>
              </a:solidFill>
            </a:endParaRPr>
          </a:p>
          <a:p>
            <a:pPr marL="571500" indent="-571500" eaLnBrk="1" hangingPunct="1"/>
            <a:r>
              <a:rPr lang="cs-CZ" sz="2000" dirty="0" smtClean="0"/>
              <a:t>Profil uživatele/objektu je seznam vah jednotlivých slov, </a:t>
            </a:r>
            <a:r>
              <a:rPr lang="cs-CZ" sz="2000" dirty="0" smtClean="0">
                <a:solidFill>
                  <a:srgbClr val="00B0F0"/>
                </a:solidFill>
              </a:rPr>
              <a:t>w</a:t>
            </a:r>
            <a:r>
              <a:rPr lang="cs-CZ" sz="2000" baseline="-25000" dirty="0" smtClean="0">
                <a:solidFill>
                  <a:srgbClr val="00B050"/>
                </a:solidFill>
              </a:rPr>
              <a:t>uj,</a:t>
            </a:r>
            <a:r>
              <a:rPr lang="cs-CZ" sz="2000" baseline="-25000" dirty="0" smtClean="0">
                <a:solidFill>
                  <a:srgbClr val="00B0F0"/>
                </a:solidFill>
              </a:rPr>
              <a:t>1</a:t>
            </a:r>
            <a:r>
              <a:rPr lang="cs-CZ" sz="2000" dirty="0" smtClean="0">
                <a:solidFill>
                  <a:srgbClr val="00B0F0"/>
                </a:solidFill>
              </a:rPr>
              <a:t>…</a:t>
            </a:r>
            <a:r>
              <a:rPr lang="cs-CZ" sz="2000" dirty="0" err="1" smtClean="0">
                <a:solidFill>
                  <a:srgbClr val="00B0F0"/>
                </a:solidFill>
              </a:rPr>
              <a:t>w</a:t>
            </a:r>
            <a:r>
              <a:rPr lang="cs-CZ" sz="2000" baseline="-25000" dirty="0" err="1" smtClean="0">
                <a:solidFill>
                  <a:srgbClr val="00B050"/>
                </a:solidFill>
              </a:rPr>
              <a:t>uj,</a:t>
            </a:r>
            <a:r>
              <a:rPr lang="cs-CZ" sz="2000" baseline="-25000" dirty="0" err="1" smtClean="0">
                <a:solidFill>
                  <a:srgbClr val="00B0F0"/>
                </a:solidFill>
              </a:rPr>
              <a:t>k</a:t>
            </a:r>
            <a:r>
              <a:rPr lang="cs-CZ" sz="2000" baseline="-25000" dirty="0" smtClean="0">
                <a:solidFill>
                  <a:srgbClr val="00B0F0"/>
                </a:solidFill>
              </a:rPr>
              <a:t> </a:t>
            </a:r>
            <a:r>
              <a:rPr lang="cs-CZ" sz="2000" dirty="0"/>
              <a:t>které reprezentují nakolik je pro </a:t>
            </a:r>
            <a:r>
              <a:rPr lang="cs-CZ" sz="2000" dirty="0" smtClean="0"/>
              <a:t>uživatele/objekt </a:t>
            </a:r>
            <a:r>
              <a:rPr lang="cs-CZ" sz="2000" dirty="0"/>
              <a:t>dané slovo </a:t>
            </a:r>
            <a:r>
              <a:rPr lang="cs-CZ" sz="2000" dirty="0" smtClean="0"/>
              <a:t>relevantní (0 pokud vůbec, resp. Pokud se v objektu nevyskytuje). </a:t>
            </a:r>
          </a:p>
          <a:p>
            <a:pPr marL="571500" indent="-571500" eaLnBrk="1" hangingPunct="1"/>
            <a:r>
              <a:rPr lang="cs-CZ" sz="2000" dirty="0" smtClean="0"/>
              <a:t>Váhy se obvykle definují jako </a:t>
            </a:r>
            <a:r>
              <a:rPr lang="cs-CZ" sz="2000" b="1" dirty="0" smtClean="0"/>
              <a:t>TF.IDF</a:t>
            </a:r>
            <a:r>
              <a:rPr lang="cs-CZ" sz="2000" dirty="0" smtClean="0"/>
              <a:t> (TF = term </a:t>
            </a:r>
            <a:r>
              <a:rPr lang="cs-CZ" sz="2000" dirty="0" err="1" smtClean="0"/>
              <a:t>frequency</a:t>
            </a:r>
            <a:r>
              <a:rPr lang="cs-CZ" sz="2000" dirty="0" smtClean="0"/>
              <a:t>, IDF= inverse </a:t>
            </a:r>
            <a:r>
              <a:rPr lang="cs-CZ" sz="2000" dirty="0" err="1" smtClean="0"/>
              <a:t>document</a:t>
            </a:r>
            <a:r>
              <a:rPr lang="cs-CZ" sz="2000" dirty="0" smtClean="0"/>
              <a:t> </a:t>
            </a:r>
            <a:r>
              <a:rPr lang="cs-CZ" sz="2000" dirty="0" err="1" smtClean="0"/>
              <a:t>frequency</a:t>
            </a:r>
            <a:r>
              <a:rPr lang="cs-CZ" sz="2000" dirty="0" smtClean="0"/>
              <a:t> =&gt; v kolika dokumentech se dané slovo vyskytuje)</a:t>
            </a:r>
          </a:p>
          <a:p>
            <a:pPr marL="571500" indent="-571500" eaLnBrk="1" hangingPunct="1"/>
            <a:r>
              <a:rPr lang="cs-CZ" sz="2000" dirty="0" smtClean="0"/>
              <a:t>TF.IDF preferuje slova,</a:t>
            </a:r>
            <a:br>
              <a:rPr lang="cs-CZ" sz="2000" dirty="0" smtClean="0"/>
            </a:br>
            <a:r>
              <a:rPr lang="cs-CZ" sz="2000" dirty="0" smtClean="0"/>
              <a:t>která se často vyskytují v daném objektu, ale ne v ostatních </a:t>
            </a:r>
            <a:r>
              <a:rPr lang="cs-CZ" sz="2000" dirty="0" err="1" smtClean="0"/>
              <a:t>obj</a:t>
            </a:r>
            <a:r>
              <a:rPr lang="cs-CZ" sz="2000" dirty="0" smtClean="0"/>
              <a:t>.</a:t>
            </a:r>
          </a:p>
          <a:p>
            <a:pPr marL="571500" indent="-571500" eaLnBrk="1" hangingPunct="1"/>
            <a:r>
              <a:rPr lang="cs-CZ" sz="2000" dirty="0" smtClean="0"/>
              <a:t>Profil uživatele je součet profilů navštívených objektů.* K určení podobnosti mezi objektem a uživatelem se obvykle používá </a:t>
            </a:r>
            <a:r>
              <a:rPr lang="cs-CZ" sz="2000" b="1" i="1" dirty="0" err="1" smtClean="0"/>
              <a:t>cosinová</a:t>
            </a:r>
            <a:r>
              <a:rPr lang="cs-CZ" sz="2000" b="1" i="1" dirty="0" smtClean="0"/>
              <a:t> míra</a:t>
            </a:r>
            <a:r>
              <a:rPr lang="cs-CZ" sz="2000" dirty="0" smtClean="0"/>
              <a:t>.</a:t>
            </a:r>
            <a:endParaRPr lang="cs-CZ" sz="2000" dirty="0"/>
          </a:p>
          <a:p>
            <a:pPr marL="0" indent="0" eaLnBrk="1" hangingPunct="1">
              <a:buNone/>
            </a:pPr>
            <a:r>
              <a:rPr lang="cs-CZ" sz="1600" dirty="0" smtClean="0">
                <a:solidFill>
                  <a:schemeClr val="bg1">
                    <a:lumMod val="50000"/>
                  </a:schemeClr>
                </a:solidFill>
              </a:rPr>
              <a:t>* Zde se hodí dělat váhy dle ratingu</a:t>
            </a:r>
          </a:p>
          <a:p>
            <a:pPr marL="0" indent="0" eaLnBrk="1" hangingPunct="1">
              <a:buNone/>
            </a:pPr>
            <a:endParaRPr lang="cs-CZ" baseline="-25000" dirty="0" smtClean="0">
              <a:solidFill>
                <a:srgbClr val="00B050"/>
              </a:solidFill>
            </a:endParaRPr>
          </a:p>
        </p:txBody>
      </p:sp>
      <p:pic>
        <p:nvPicPr>
          <p:cNvPr id="2052" name="Picture 4" descr="&#10;w_{t,d} = \mathrm{tf}_{t,d} \cdot \log{\frac{|D|}{|\{d' \in D \, | \, t \in d'\}|}}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584" y="4077072"/>
            <a:ext cx="3744416" cy="62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10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26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err="1" smtClean="0">
                <a:solidFill>
                  <a:schemeClr val="tx2"/>
                </a:solidFill>
              </a:rPr>
              <a:t>Vector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Space</a:t>
            </a:r>
            <a:r>
              <a:rPr lang="cs-CZ" sz="3200" b="1" dirty="0" smtClean="0">
                <a:solidFill>
                  <a:schemeClr val="tx2"/>
                </a:solidFill>
              </a:rPr>
              <a:t> Model</a:t>
            </a:r>
            <a:endParaRPr lang="en-US" sz="3200" b="1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25" name="Rectangle 16"/>
              <p:cNvSpPr>
                <a:spLocks noGrp="1" noChangeArrowheads="1"/>
              </p:cNvSpPr>
              <p:nvPr>
                <p:ph type="body" idx="1"/>
              </p:nvPr>
            </p:nvSpPr>
            <p:spPr>
              <a:noFill/>
            </p:spPr>
            <p:txBody>
              <a:bodyPr/>
              <a:lstStyle/>
              <a:p>
                <a:pPr marL="571500" indent="-571500" eaLnBrk="1" hangingPunct="1">
                  <a:buNone/>
                </a:pPr>
                <a:r>
                  <a:rPr lang="cs-CZ" dirty="0" err="1" smtClean="0"/>
                  <a:t>Workflow</a:t>
                </a:r>
                <a:r>
                  <a:rPr lang="cs-CZ" dirty="0" smtClean="0"/>
                  <a:t> pro soutěž: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 </a:t>
                </a:r>
                <a:endParaRPr lang="cs-CZ" dirty="0">
                  <a:solidFill>
                    <a:srgbClr val="FF0000"/>
                  </a:solidFill>
                </a:endParaRPr>
              </a:p>
              <a:p>
                <a:pPr marL="571500" indent="-571500" eaLnBrk="1" hangingPunct="1">
                  <a:buNone/>
                </a:pPr>
                <a:r>
                  <a:rPr lang="cs-CZ" sz="2400" dirty="0" smtClean="0"/>
                  <a:t>1. </a:t>
                </a:r>
                <a14:m>
                  <m:oMath xmlns:m="http://schemas.openxmlformats.org/officeDocument/2006/math">
                    <m:r>
                      <a:rPr lang="cs-CZ" sz="24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cs-CZ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Objekt z </a:t>
                </a:r>
                <a:r>
                  <a:rPr lang="cs-CZ" sz="2400" i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item</a:t>
                </a: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setu*</a:t>
                </a:r>
                <a:r>
                  <a:rPr lang="cs-CZ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spočítej váhy jednotlivých slov. Pro každého uživatele z </a:t>
                </a:r>
                <a:r>
                  <a:rPr lang="cs-CZ" sz="2400" i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train</a:t>
                </a: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set </a:t>
                </a:r>
                <a:r>
                  <a:rPr lang="cs-CZ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spočti jeho profil dle hodnocených objektů.</a:t>
                </a:r>
                <a:r>
                  <a:rPr lang="cs-CZ" sz="2400" dirty="0" smtClean="0"/>
                  <a:t/>
                </a:r>
                <a:br>
                  <a:rPr lang="cs-CZ" sz="2400" dirty="0" smtClean="0"/>
                </a:br>
                <a:endParaRPr lang="cs-CZ" sz="2400" dirty="0" smtClean="0"/>
              </a:p>
              <a:p>
                <a:pPr marL="571500" indent="-571500" eaLnBrk="1" hangingPunct="1">
                  <a:buNone/>
                </a:pP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2. </a:t>
                </a:r>
                <a14:m>
                  <m:oMath xmlns:m="http://schemas.openxmlformats.org/officeDocument/2006/math">
                    <m:r>
                      <a:rPr lang="cs-CZ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cs-CZ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cs-CZ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Řádek z </a:t>
                </a: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test setu</a:t>
                </a:r>
                <a:r>
                  <a:rPr lang="cs-CZ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(UID, OID)</a:t>
                </a: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cs-CZ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si najdi profil UID a OID a porovnej nakolik se shodují a urči na základě toho rating. </a:t>
                </a:r>
              </a:p>
              <a:p>
                <a:pPr marL="571500" indent="-571500" eaLnBrk="1" hangingPunct="1">
                  <a:buNone/>
                </a:pPr>
                <a:endParaRPr lang="cs-CZ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 marL="571500" indent="-571500" eaLnBrk="1" hangingPunct="1">
                  <a:buNone/>
                </a:pP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/>
                </a:r>
                <a:b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</a:b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	</a:t>
                </a:r>
                <a:endParaRPr lang="cs-CZ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125" name="Rectangle 1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2"/>
                <a:stretch>
                  <a:fillRect l="-1704" t="-1796" r="-17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865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27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err="1" smtClean="0">
                <a:solidFill>
                  <a:schemeClr val="tx2"/>
                </a:solidFill>
              </a:rPr>
              <a:t>Vector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Space</a:t>
            </a:r>
            <a:r>
              <a:rPr lang="cs-CZ" sz="3200" b="1" dirty="0" smtClean="0">
                <a:solidFill>
                  <a:schemeClr val="tx2"/>
                </a:solidFill>
              </a:rPr>
              <a:t> Model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VSM se hodí spíš pro binární klasifikaci (relevantní vs. Nerelevantní). </a:t>
            </a:r>
          </a:p>
          <a:p>
            <a:pPr eaLnBrk="1" hangingPunct="1">
              <a:buFontTx/>
              <a:buChar char="-"/>
            </a:pP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 rating se dá upravit např. následovně: vytvořím 2 profily uživatele – jeden pro objekty, které hodnotil kladně, druhý pro ty, které hodnotil záporně.</a:t>
            </a:r>
          </a:p>
          <a:p>
            <a:pPr eaLnBrk="1" hangingPunct="1">
              <a:buFontTx/>
              <a:buChar char="-"/>
            </a:pP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Lze použít jako doplňkový algoritmus k jinému, nebo třeba pouze pro určitý segment uživatelů</a:t>
            </a:r>
          </a:p>
          <a:p>
            <a:pPr eaLnBrk="1" hangingPunct="1">
              <a:buFontTx/>
              <a:buChar char="-"/>
            </a:pPr>
            <a:endParaRPr lang="cs-CZ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buFontTx/>
              <a:buChar char="-"/>
            </a:pP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Jinak platí obdobné nevýhody jako u k-NN pro objekty.</a:t>
            </a: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endParaRPr lang="cs-CZ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375472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21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28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Učení modelu desetiboje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dirty="0" smtClean="0"/>
              <a:t>Přeformulovaný problém desetiboje:</a:t>
            </a:r>
          </a:p>
          <a:p>
            <a:pPr marL="571500" indent="-571500" eaLnBrk="1" hangingPunct="1">
              <a:buNone/>
            </a:pPr>
            <a:r>
              <a:rPr lang="cs-CZ" sz="2000" dirty="0" err="1" smtClean="0"/>
              <a:t>Pref</a:t>
            </a:r>
            <a:r>
              <a:rPr lang="cs-CZ" sz="2000" dirty="0" smtClean="0"/>
              <a:t>(</a:t>
            </a:r>
            <a:r>
              <a:rPr lang="cs-CZ" sz="2000" dirty="0" smtClean="0">
                <a:solidFill>
                  <a:srgbClr val="00B050"/>
                </a:solidFill>
              </a:rPr>
              <a:t>UID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OID</a:t>
            </a:r>
            <a:r>
              <a:rPr lang="cs-CZ" sz="2000" dirty="0" smtClean="0"/>
              <a:t>) = @(</a:t>
            </a:r>
            <a:r>
              <a:rPr lang="cs-CZ" sz="2000" dirty="0" err="1" smtClean="0"/>
              <a:t>loc</a:t>
            </a:r>
            <a:r>
              <a:rPr lang="cs-CZ" sz="2000" dirty="0" smtClean="0"/>
              <a:t>_</a:t>
            </a:r>
            <a:r>
              <a:rPr lang="cs-CZ" sz="2000" dirty="0" err="1" smtClean="0"/>
              <a:t>pref</a:t>
            </a:r>
            <a:r>
              <a:rPr lang="cs-CZ" sz="2000" dirty="0" smtClean="0"/>
              <a:t>(</a:t>
            </a:r>
            <a:r>
              <a:rPr lang="cs-CZ" sz="2000" dirty="0" smtClean="0">
                <a:solidFill>
                  <a:srgbClr val="00B050"/>
                </a:solidFill>
              </a:rPr>
              <a:t>UID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a1</a:t>
            </a:r>
            <a:r>
              <a:rPr lang="cs-CZ" sz="2000" dirty="0" smtClean="0"/>
              <a:t>), </a:t>
            </a:r>
            <a:r>
              <a:rPr lang="cs-CZ" sz="2000" dirty="0" err="1" smtClean="0"/>
              <a:t>loc</a:t>
            </a:r>
            <a:r>
              <a:rPr lang="cs-CZ" sz="2000" dirty="0" smtClean="0"/>
              <a:t>_</a:t>
            </a:r>
            <a:r>
              <a:rPr lang="cs-CZ" sz="2000" dirty="0" err="1" smtClean="0"/>
              <a:t>pref</a:t>
            </a:r>
            <a:r>
              <a:rPr lang="cs-CZ" sz="2000" dirty="0" smtClean="0"/>
              <a:t>(</a:t>
            </a:r>
            <a:r>
              <a:rPr lang="cs-CZ" sz="2000" dirty="0" smtClean="0">
                <a:solidFill>
                  <a:srgbClr val="00B050"/>
                </a:solidFill>
              </a:rPr>
              <a:t>UID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a2</a:t>
            </a:r>
            <a:r>
              <a:rPr lang="cs-CZ" sz="2000" dirty="0" smtClean="0"/>
              <a:t>),… )</a:t>
            </a:r>
          </a:p>
          <a:p>
            <a:pPr marL="571500" indent="-571500" eaLnBrk="1" hangingPunct="1">
              <a:buNone/>
            </a:pPr>
            <a:endParaRPr lang="cs-CZ" sz="2000" dirty="0" smtClean="0"/>
          </a:p>
          <a:p>
            <a:pPr marL="571500" indent="-571500" eaLnBrk="1" hangingPunct="1"/>
            <a:r>
              <a:rPr lang="cs-CZ" sz="2400" dirty="0" smtClean="0"/>
              <a:t>Hypotéza </a:t>
            </a:r>
            <a:r>
              <a:rPr lang="cs-CZ" sz="2400" dirty="0" smtClean="0"/>
              <a:t>4: </a:t>
            </a:r>
            <a:r>
              <a:rPr lang="cs-CZ" sz="2400" dirty="0" smtClean="0"/>
              <a:t>Preference uživatele </a:t>
            </a:r>
            <a:r>
              <a:rPr lang="cs-CZ" sz="2400" dirty="0" smtClean="0">
                <a:solidFill>
                  <a:srgbClr val="00B050"/>
                </a:solidFill>
              </a:rPr>
              <a:t>U</a:t>
            </a:r>
            <a:r>
              <a:rPr lang="cs-CZ" sz="2400" dirty="0" smtClean="0"/>
              <a:t> k objektu </a:t>
            </a:r>
            <a:r>
              <a:rPr lang="cs-CZ" sz="2400" dirty="0" smtClean="0">
                <a:solidFill>
                  <a:srgbClr val="FF0000"/>
                </a:solidFill>
              </a:rPr>
              <a:t>O</a:t>
            </a:r>
            <a:r>
              <a:rPr lang="cs-CZ" sz="2400" dirty="0" smtClean="0"/>
              <a:t> se dá vyjádřit pomocí nějaké agregace @ lokálních preferencí uživatele k atributům objektu </a:t>
            </a:r>
            <a:r>
              <a:rPr lang="cs-CZ" sz="2400" dirty="0" smtClean="0">
                <a:solidFill>
                  <a:srgbClr val="FF0000"/>
                </a:solidFill>
              </a:rPr>
              <a:t>a1</a:t>
            </a:r>
            <a:r>
              <a:rPr lang="cs-CZ" sz="2400" dirty="0" smtClean="0"/>
              <a:t>, …, </a:t>
            </a:r>
            <a:r>
              <a:rPr lang="cs-CZ" sz="2400" dirty="0" err="1" smtClean="0">
                <a:solidFill>
                  <a:srgbClr val="FF0000"/>
                </a:solidFill>
              </a:rPr>
              <a:t>ak</a:t>
            </a:r>
            <a:endParaRPr lang="cs-CZ" sz="2400" dirty="0" smtClean="0">
              <a:solidFill>
                <a:srgbClr val="FF0000"/>
              </a:solidFill>
            </a:endParaRPr>
          </a:p>
          <a:p>
            <a:pPr marL="920750" lvl="1" indent="-571500" eaLnBrk="1" hangingPunct="1"/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Agregační funkce by měla zachovávat </a:t>
            </a:r>
            <a:r>
              <a:rPr lang="cs-CZ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monotonitu</a:t>
            </a:r>
            <a:endParaRPr lang="cs-CZ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20750" lvl="1" indent="-571500" eaLnBrk="1" hangingPunct="1"/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Lokální preference převádí doménu atributu do [0,1] a zároveň počítají případné parametry @ (např. důležitost atributu)</a:t>
            </a:r>
          </a:p>
          <a:p>
            <a:pPr marL="920750" lvl="1" indent="-571500" eaLnBrk="1" hangingPunct="1"/>
            <a:endParaRPr lang="cs-CZ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dirty="0" smtClean="0"/>
          </a:p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900" i="1" dirty="0" smtClean="0">
                <a:solidFill>
                  <a:srgbClr val="FF0000"/>
                </a:solidFill>
              </a:rPr>
              <a:t>	</a:t>
            </a:r>
            <a:endParaRPr lang="cs-CZ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29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Učení modelu desetiboje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1746" name="Picture 2" descr="C:\Users\peska\Desktop\projekty\ejc2012\model-learn-prefference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525" y="1700808"/>
            <a:ext cx="8753475" cy="4200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Algoritmy</a:t>
            </a:r>
            <a:endParaRPr lang="en-US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Ladislav Peška, Recommender Systems for E-Commerce</a:t>
            </a:r>
            <a:endParaRPr lang="en-GB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80A49-3BD2-4D42-8DA1-CF934D2298B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90439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30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Učení modelu desetiboje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dirty="0" smtClean="0"/>
              <a:t>Meta-algoritmus:</a:t>
            </a:r>
          </a:p>
          <a:p>
            <a:pPr marL="571500" indent="-571500" eaLnBrk="1" hangingPunct="1">
              <a:buFont typeface="+mj-lt"/>
              <a:buAutoNum type="arabicPeriod"/>
            </a:pP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Definuju jaké uvažuji lokální preference a agregační funkce (regrese/intervaly/… průměr/vážený průměr/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max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/min/…)</a:t>
            </a:r>
          </a:p>
          <a:p>
            <a:pPr marL="571500" indent="-571500" eaLnBrk="1" hangingPunct="1">
              <a:buFont typeface="+mj-lt"/>
              <a:buAutoNum type="arabicPeriod"/>
            </a:pP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 každého uživatele U se z 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trénovacích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dat naučím jeho lokální preference pro všechny atributy a parametry agregační funkce</a:t>
            </a:r>
          </a:p>
          <a:p>
            <a:pPr marL="571500" indent="-571500" eaLnBrk="1" hangingPunct="1">
              <a:buFont typeface="+mj-lt"/>
              <a:buAutoNum type="arabicPeriod"/>
            </a:pP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 každou 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dvojci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UID, OID (a parametry objektu a1,…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920750" lvl="1" indent="-571500" eaLnBrk="1" hangingPunct="1"/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Spočtu hodnotu lokálních preferencí</a:t>
            </a:r>
          </a:p>
          <a:p>
            <a:pPr marL="920750" lvl="1" indent="-571500" eaLnBrk="1" hangingPunct="1"/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Spočtu agregační funkci</a:t>
            </a:r>
          </a:p>
          <a:p>
            <a:pPr marL="571500" indent="-571500" eaLnBrk="1" hangingPunct="1">
              <a:buFont typeface="+mj-lt"/>
              <a:buAutoNum type="arabicPeriod"/>
            </a:pPr>
            <a:endParaRPr lang="cs-CZ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Font typeface="+mj-lt"/>
              <a:buAutoNum type="arabicPeriod"/>
            </a:pPr>
            <a:endParaRPr lang="cs-CZ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dirty="0" smtClean="0"/>
          </a:p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900" i="1" dirty="0" smtClean="0">
                <a:solidFill>
                  <a:srgbClr val="FF0000"/>
                </a:solidFill>
              </a:rPr>
              <a:t>	</a:t>
            </a:r>
            <a:endParaRPr lang="cs-CZ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31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Učení modelu desetiboje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dirty="0" smtClean="0"/>
              <a:t>Globální preference:</a:t>
            </a:r>
          </a:p>
          <a:p>
            <a:pPr marL="571500" indent="-571500" eaLnBrk="1" hangingPunct="1"/>
            <a:r>
              <a:rPr lang="cs-CZ" sz="2400" dirty="0" smtClean="0"/>
              <a:t>Průměr lokálních preferencí</a:t>
            </a:r>
          </a:p>
          <a:p>
            <a:pPr marL="571500" indent="-571500" eaLnBrk="1" hangingPunct="1"/>
            <a:r>
              <a:rPr lang="cs-CZ" sz="2400" dirty="0" smtClean="0"/>
              <a:t>Vážený průměr (je třeba stanovit důležitost </a:t>
            </a:r>
            <a:r>
              <a:rPr lang="cs-CZ" sz="2400" dirty="0" err="1" smtClean="0"/>
              <a:t>loc</a:t>
            </a:r>
            <a:r>
              <a:rPr lang="cs-CZ" sz="2400" dirty="0" smtClean="0"/>
              <a:t>. </a:t>
            </a:r>
            <a:r>
              <a:rPr lang="cs-CZ" sz="2400" dirty="0" err="1" smtClean="0"/>
              <a:t>pref</a:t>
            </a:r>
            <a:r>
              <a:rPr lang="cs-CZ" sz="2400" dirty="0" smtClean="0"/>
              <a:t>.)</a:t>
            </a:r>
          </a:p>
          <a:p>
            <a:pPr marL="571500" indent="-571500" eaLnBrk="1" hangingPunct="1"/>
            <a:r>
              <a:rPr lang="cs-CZ" sz="2400" dirty="0" smtClean="0"/>
              <a:t>Další varianty (např. </a:t>
            </a:r>
            <a:r>
              <a:rPr lang="cs-CZ" sz="2400" dirty="0" err="1" smtClean="0"/>
              <a:t>fuzzy</a:t>
            </a:r>
            <a:r>
              <a:rPr lang="cs-CZ" sz="2400" dirty="0" smtClean="0"/>
              <a:t> logické spojky) se hodí spíš pro jiné cílové metriky (zachovávají uspořádání, ale ne hodnoty preference)</a:t>
            </a:r>
          </a:p>
          <a:p>
            <a:pPr marL="571500" indent="-571500" eaLnBrk="1" hangingPunct="1">
              <a:buNone/>
            </a:pPr>
            <a:r>
              <a:rPr lang="cs-CZ" dirty="0" smtClean="0"/>
              <a:t>Lokální preference:</a:t>
            </a:r>
          </a:p>
          <a:p>
            <a:pPr marL="571500" indent="-571500" eaLnBrk="1" hangingPunct="1"/>
            <a:r>
              <a:rPr lang="cs-CZ" sz="2400" dirty="0" smtClean="0"/>
              <a:t>Je </a:t>
            </a:r>
            <a:r>
              <a:rPr lang="cs-CZ" sz="2400" dirty="0" smtClean="0"/>
              <a:t>třeba rozlišovat </a:t>
            </a:r>
            <a:r>
              <a:rPr lang="cs-CZ" sz="2400" dirty="0" smtClean="0"/>
              <a:t>nominální a numerické atributy</a:t>
            </a:r>
          </a:p>
          <a:p>
            <a:pPr marL="920750" lvl="1" indent="-571500" eaLnBrk="1" hangingPunct="1"/>
            <a:r>
              <a:rPr lang="cs-CZ" sz="2000" dirty="0" smtClean="0"/>
              <a:t>Numerické: nějaká forma regrese, nebo rozdělení na intervaly</a:t>
            </a:r>
          </a:p>
          <a:p>
            <a:pPr marL="920750" lvl="1" indent="-571500" eaLnBrk="1" hangingPunct="1"/>
            <a:r>
              <a:rPr lang="cs-CZ" sz="2000" dirty="0" smtClean="0"/>
              <a:t>Nominální: dle jednotlivých hodnot</a:t>
            </a:r>
          </a:p>
          <a:p>
            <a:pPr marL="571500" indent="-571500" eaLnBrk="1" hangingPunct="1">
              <a:buNone/>
            </a:pPr>
            <a:endParaRPr lang="cs-CZ" sz="2400" dirty="0" smtClean="0"/>
          </a:p>
          <a:p>
            <a:pPr marL="571500" indent="-571500" eaLnBrk="1" hangingPunct="1">
              <a:buFont typeface="+mj-lt"/>
              <a:buAutoNum type="arabicPeriod"/>
            </a:pPr>
            <a:endParaRPr lang="cs-CZ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Font typeface="+mj-lt"/>
              <a:buAutoNum type="arabicPeriod"/>
            </a:pPr>
            <a:endParaRPr lang="cs-CZ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dirty="0" smtClean="0"/>
          </a:p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900" i="1" dirty="0" smtClean="0">
                <a:solidFill>
                  <a:srgbClr val="FF0000"/>
                </a:solidFill>
              </a:rPr>
              <a:t>	</a:t>
            </a:r>
            <a:endParaRPr lang="cs-CZ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32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Učení modelu desetiboje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dirty="0" smtClean="0"/>
              <a:t>Lokální preference nominálních atributů:</a:t>
            </a:r>
          </a:p>
          <a:p>
            <a:pPr marL="571500" indent="-571500" eaLnBrk="1" hangingPunct="1"/>
            <a:r>
              <a:rPr lang="cs-CZ" sz="2400" dirty="0" smtClean="0"/>
              <a:t>Preference = průměrná hodnota ratingu pro danou hodnotu atributu</a:t>
            </a:r>
          </a:p>
          <a:p>
            <a:pPr marL="571500" indent="-571500" eaLnBrk="1" hangingPunct="1"/>
            <a:r>
              <a:rPr lang="cs-CZ" sz="2400" dirty="0" smtClean="0"/>
              <a:t>Důležitost atributu – idea: čím větší rozptyl ratingů, tím méně je atribut důležitý</a:t>
            </a:r>
          </a:p>
          <a:p>
            <a:pPr marL="571500" indent="-571500" eaLnBrk="1" hangingPunct="1">
              <a:buFont typeface="+mj-lt"/>
              <a:buAutoNum type="arabicPeriod"/>
            </a:pPr>
            <a:endParaRPr lang="cs-CZ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Font typeface="+mj-lt"/>
              <a:buAutoNum type="arabicPeriod"/>
            </a:pPr>
            <a:endParaRPr lang="cs-CZ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571500" eaLnBrk="1" hangingPunct="1">
              <a:buNone/>
            </a:pPr>
            <a:endParaRPr lang="cs-CZ" dirty="0" smtClean="0"/>
          </a:p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900" i="1" dirty="0" smtClean="0">
                <a:solidFill>
                  <a:srgbClr val="FF0000"/>
                </a:solidFill>
              </a:rPr>
              <a:t>	</a:t>
            </a:r>
            <a:endParaRPr lang="cs-CZ" i="1" dirty="0" smtClean="0">
              <a:solidFill>
                <a:srgbClr val="FF0000"/>
              </a:solidFill>
            </a:endParaRPr>
          </a:p>
        </p:txBody>
      </p:sp>
      <p:pic>
        <p:nvPicPr>
          <p:cNvPr id="32770" name="Picture 2" descr="C:\Users\peska\Desktop\projekty\ejc2012\ejc-alan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861048"/>
            <a:ext cx="8748464" cy="23623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33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Učení modelu desetiboje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dirty="0" smtClean="0"/>
              <a:t>Lokální preference nominálních atributů:</a:t>
            </a:r>
          </a:p>
          <a:p>
            <a:pPr marL="571500" indent="-571500" eaLnBrk="1" hangingPunct="1">
              <a:buNone/>
            </a:pPr>
            <a:endParaRPr lang="cs-CZ" dirty="0" smtClean="0"/>
          </a:p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900" i="1" dirty="0" smtClean="0">
                <a:solidFill>
                  <a:srgbClr val="FF0000"/>
                </a:solidFill>
              </a:rPr>
              <a:t>	</a:t>
            </a:r>
            <a:endParaRPr lang="cs-CZ" i="1" dirty="0" smtClean="0">
              <a:solidFill>
                <a:srgbClr val="FF0000"/>
              </a:solidFill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 l="8574" t="38017" r="33315" b="11782"/>
          <a:stretch>
            <a:fillRect/>
          </a:stretch>
        </p:blipFill>
        <p:spPr bwMode="auto">
          <a:xfrm>
            <a:off x="611560" y="2276872"/>
            <a:ext cx="7560840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34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Učení modelu desetiboje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dirty="0" smtClean="0"/>
              <a:t>Lokální preference numerických atributů:</a:t>
            </a:r>
          </a:p>
          <a:p>
            <a:pPr marL="571500" indent="-571500" eaLnBrk="1" hangingPunct="1"/>
            <a:r>
              <a:rPr lang="cs-CZ" dirty="0" smtClean="0"/>
              <a:t>Intervalová metoda: rozdělíme doménu atributu na intervaly (Kolik? Jak?) </a:t>
            </a:r>
          </a:p>
          <a:p>
            <a:pPr marL="920750" lvl="1" indent="-571500" eaLnBrk="1" hangingPunct="1"/>
            <a:r>
              <a:rPr lang="cs-CZ" dirty="0" smtClean="0"/>
              <a:t>A dál se chovám, jako by to byly nominální data</a:t>
            </a:r>
          </a:p>
          <a:p>
            <a:pPr marL="920750" lvl="1" indent="-571500" eaLnBrk="1" hangingPunct="1"/>
            <a:r>
              <a:rPr lang="cs-CZ" dirty="0" smtClean="0">
                <a:solidFill>
                  <a:srgbClr val="00B050"/>
                </a:solidFill>
              </a:rPr>
              <a:t>Implementačně snadnější metoda</a:t>
            </a:r>
          </a:p>
          <a:p>
            <a:pPr marL="920750" lvl="1" indent="-571500" eaLnBrk="1" hangingPunct="1"/>
            <a:r>
              <a:rPr lang="cs-CZ" dirty="0" smtClean="0">
                <a:solidFill>
                  <a:srgbClr val="FF0000"/>
                </a:solidFill>
              </a:rPr>
              <a:t>Ale také méně přesná (ztrácím informace)</a:t>
            </a:r>
          </a:p>
          <a:p>
            <a:pPr marL="571500" indent="-571500" eaLnBrk="1" hangingPunct="1">
              <a:buNone/>
            </a:pPr>
            <a:endParaRPr lang="cs-CZ" dirty="0" smtClean="0"/>
          </a:p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900" i="1" dirty="0" smtClean="0">
                <a:solidFill>
                  <a:srgbClr val="FF0000"/>
                </a:solidFill>
              </a:rPr>
              <a:t>	</a:t>
            </a:r>
            <a:endParaRPr lang="cs-CZ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35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Učení modelu desetiboje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5194920" cy="4411662"/>
          </a:xfrm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dirty="0" smtClean="0"/>
              <a:t>Lokální preference numerických atributů:</a:t>
            </a:r>
          </a:p>
          <a:p>
            <a:pPr marL="571500" indent="-571500" eaLnBrk="1" hangingPunct="1"/>
            <a:r>
              <a:rPr lang="cs-CZ" dirty="0" smtClean="0"/>
              <a:t>Regresní metody:</a:t>
            </a:r>
          </a:p>
          <a:p>
            <a:pPr marL="920750" lvl="1" indent="-571500" eaLnBrk="1" hangingPunct="1"/>
            <a:r>
              <a:rPr lang="cs-CZ" i="1" dirty="0" smtClean="0">
                <a:solidFill>
                  <a:srgbClr val="00B0F0"/>
                </a:solidFill>
              </a:rPr>
              <a:t>Cílem regresních metod obecně je proložit datovými body křivku tak, aby chyba (nebo obecně nějaká cílová metrika) byla co nejnižší.</a:t>
            </a:r>
          </a:p>
          <a:p>
            <a:pPr marL="571500" indent="-571500" eaLnBrk="1" hangingPunct="1"/>
            <a:endParaRPr lang="cs-CZ" sz="1800" i="1" dirty="0" smtClean="0">
              <a:solidFill>
                <a:srgbClr val="00B0F0"/>
              </a:solidFill>
            </a:endParaRPr>
          </a:p>
          <a:p>
            <a:pPr marL="571500" indent="-571500" eaLnBrk="1" hangingPunct="1">
              <a:buNone/>
            </a:pPr>
            <a:endParaRPr lang="cs-CZ" dirty="0" smtClean="0"/>
          </a:p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900" i="1" dirty="0" smtClean="0">
                <a:solidFill>
                  <a:srgbClr val="FF0000"/>
                </a:solidFill>
              </a:rPr>
              <a:t>	</a:t>
            </a:r>
            <a:endParaRPr lang="cs-CZ" i="1" dirty="0" smtClean="0">
              <a:solidFill>
                <a:srgbClr val="FF0000"/>
              </a:solidFill>
            </a:endParaRPr>
          </a:p>
        </p:txBody>
      </p:sp>
      <p:pic>
        <p:nvPicPr>
          <p:cNvPr id="34818" name="Picture 2" descr="C:\Users\peska\Desktop\projekty\ejc2012\ejc-alan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7913" y="2564904"/>
            <a:ext cx="3616087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36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Učení modelu desetiboje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91264" cy="4411662"/>
          </a:xfrm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dirty="0" smtClean="0"/>
              <a:t>Regresní metody:</a:t>
            </a:r>
          </a:p>
          <a:p>
            <a:pPr marL="571500" indent="-571500" eaLnBrk="1" hangingPunct="1"/>
            <a:r>
              <a:rPr lang="cs-CZ" sz="2800" dirty="0" smtClean="0"/>
              <a:t>Lineární regrese – snažíme se body proložit přímku 				tak, abychom</a:t>
            </a:r>
          </a:p>
          <a:p>
            <a:pPr marL="920750" lvl="1" indent="-571500" eaLnBrk="1" hangingPunct="1"/>
            <a:r>
              <a:rPr lang="cs-CZ" sz="2400" i="1" dirty="0" err="1" smtClean="0"/>
              <a:t>Least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squares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linear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regression</a:t>
            </a:r>
            <a:r>
              <a:rPr lang="cs-CZ" sz="2400" i="1" dirty="0" smtClean="0"/>
              <a:t>: </a:t>
            </a:r>
            <a:r>
              <a:rPr lang="cs-CZ" sz="2400" dirty="0" smtClean="0"/>
              <a:t>minimalizovali sumu čtvercových odchylek jednotlivých bodů:</a:t>
            </a:r>
          </a:p>
          <a:p>
            <a:pPr marL="920750" lvl="1" indent="-571500" eaLnBrk="1" hangingPunct="1"/>
            <a:endParaRPr lang="cs-CZ" sz="2400" dirty="0" smtClean="0"/>
          </a:p>
          <a:p>
            <a:pPr marL="920750" lvl="1" indent="-571500" eaLnBrk="1" hangingPunct="1"/>
            <a:endParaRPr lang="cs-CZ" sz="2400" dirty="0" smtClean="0"/>
          </a:p>
          <a:p>
            <a:pPr marL="920750" lvl="1" indent="-571500" eaLnBrk="1" hangingPunct="1"/>
            <a:r>
              <a:rPr lang="cs-CZ" sz="2400" dirty="0" smtClean="0"/>
              <a:t>Lze řešit poměrně snadno algoritmicky (spočítáme parametry </a:t>
            </a:r>
            <a:r>
              <a:rPr lang="el-GR" sz="2400" dirty="0" smtClean="0"/>
              <a:t>α</a:t>
            </a:r>
            <a:r>
              <a:rPr lang="cs-CZ" sz="2400" dirty="0" smtClean="0"/>
              <a:t>, </a:t>
            </a:r>
            <a:r>
              <a:rPr lang="el-GR" sz="2400" dirty="0" smtClean="0"/>
              <a:t>β</a:t>
            </a:r>
            <a:r>
              <a:rPr lang="cs-CZ" sz="2400" dirty="0" smtClean="0"/>
              <a:t>)</a:t>
            </a:r>
          </a:p>
          <a:p>
            <a:pPr marL="920750" lvl="1" indent="-571500" eaLnBrk="1" hangingPunct="1"/>
            <a:r>
              <a:rPr lang="cs-CZ" sz="2000" i="1" dirty="0" smtClean="0">
                <a:hlinkClick r:id="rId2"/>
              </a:rPr>
              <a:t>http://en.wikipedia.org/wiki/Simple_linear_regression</a:t>
            </a:r>
            <a:endParaRPr lang="cs-CZ" sz="2000" i="1" dirty="0" smtClean="0"/>
          </a:p>
          <a:p>
            <a:pPr marL="920750" lvl="1" indent="-571500" eaLnBrk="1" hangingPunct="1">
              <a:buNone/>
            </a:pPr>
            <a:endParaRPr lang="cs-CZ" sz="2400" i="1" dirty="0" smtClean="0"/>
          </a:p>
          <a:p>
            <a:pPr marL="920750" lvl="1" indent="-571500" eaLnBrk="1" hangingPunct="1"/>
            <a:endParaRPr lang="cs-CZ" sz="2400" dirty="0" smtClean="0"/>
          </a:p>
          <a:p>
            <a:pPr marL="571500" indent="-571500" eaLnBrk="1" hangingPunct="1">
              <a:buNone/>
            </a:pPr>
            <a:endParaRPr lang="cs-CZ" dirty="0" smtClean="0"/>
          </a:p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900" i="1" dirty="0" smtClean="0">
                <a:solidFill>
                  <a:srgbClr val="FF0000"/>
                </a:solidFill>
              </a:rPr>
              <a:t>	</a:t>
            </a:r>
            <a:endParaRPr lang="cs-CZ" i="1" dirty="0" smtClean="0">
              <a:solidFill>
                <a:srgbClr val="FF0000"/>
              </a:solidFill>
            </a:endParaRPr>
          </a:p>
        </p:txBody>
      </p:sp>
      <p:pic>
        <p:nvPicPr>
          <p:cNvPr id="35842" name="Picture 2" descr=" f = \alpha + \beta x,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2852936"/>
            <a:ext cx="1872208" cy="333661"/>
          </a:xfrm>
          <a:prstGeom prst="rect">
            <a:avLst/>
          </a:prstGeom>
          <a:noFill/>
        </p:spPr>
      </p:pic>
      <p:pic>
        <p:nvPicPr>
          <p:cNvPr id="35844" name="Picture 4" descr="\text{Find }\min_{\alpha,\,\beta} Q(\alpha,\beta), \qquad \text{for } Q(\alpha,\beta) = \sum_{i=1}^n\hat{\varepsilon}_i^{\,2} = \sum_{i=1}^n (y_i - \alpha - \beta x_i)^2\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4077072"/>
            <a:ext cx="7425895" cy="7398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37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Učení modelu desetiboje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91264" cy="4411662"/>
          </a:xfrm>
          <a:noFill/>
        </p:spPr>
        <p:txBody>
          <a:bodyPr/>
          <a:lstStyle/>
          <a:p>
            <a:pPr marL="571500" indent="-571500" eaLnBrk="1" hangingPunct="1">
              <a:buNone/>
            </a:pPr>
            <a:endParaRPr lang="cs-CZ" dirty="0" smtClean="0"/>
          </a:p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900" i="1" dirty="0" smtClean="0">
                <a:solidFill>
                  <a:srgbClr val="FF0000"/>
                </a:solidFill>
              </a:rPr>
              <a:t>	</a:t>
            </a:r>
            <a:endParaRPr lang="cs-CZ" i="1" dirty="0" smtClean="0">
              <a:solidFill>
                <a:srgbClr val="FF0000"/>
              </a:solidFill>
            </a:endParaRPr>
          </a:p>
        </p:txBody>
      </p:sp>
      <p:pic>
        <p:nvPicPr>
          <p:cNvPr id="51202" name="Picture 2" descr="\begin{align}&#10;\hat\beta &amp;= \frac{ \sum_{i=1}^{n} (x_{i}-\bar{x})(y_{i}-\bar{y}) }{ \sum_{i=1}^{n} (x_{i}-\bar{x})^2 } \\[6pt]&#10;          &amp;= \frac{ \sum_{i=1}^{n}{x_{i}y_{i}} - \frac1n \sum_{i=1}^{n}{x_{i}}\sum_{j=1}^{n}{y_{j}}}{ \sum_{i=1}^{n}{x_{i}^2} - \frac1n (\sum_{i=1}^{n}{x_{i}})^2 } \\[6pt]&#10;          &amp;= \frac{ \overline{xy} - \bar{x}\bar{y} }{ \overline{x^2} - \bar{x}^2 }   \\&#10;          &amp;= \frac{ \operatorname{Cov}[x,y] }{ \operatorname{Var}[x] } \\&#10;          &amp;= r_{xy} \frac{s_y}{s_x}, \\[6pt]&#10; \hat\alpha &amp; = \bar{y} - \hat\beta\,\bar{x},&#10;\end{align}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4464496" cy="47963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38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Učení modelu desetiboje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91264" cy="4411662"/>
          </a:xfrm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dirty="0" smtClean="0"/>
              <a:t>Další regresní metody:</a:t>
            </a:r>
          </a:p>
          <a:p>
            <a:pPr marL="571500" indent="-571500" eaLnBrk="1" hangingPunct="1"/>
            <a:r>
              <a:rPr lang="cs-CZ" sz="2400" dirty="0" smtClean="0"/>
              <a:t>Polynomiální regrese vyššího stupně</a:t>
            </a:r>
          </a:p>
          <a:p>
            <a:pPr marL="920750" lvl="1" indent="-571500" eaLnBrk="1" hangingPunct="1"/>
            <a:r>
              <a:rPr lang="cs-CZ" sz="2000" dirty="0" smtClean="0">
                <a:hlinkClick r:id="rId2"/>
              </a:rPr>
              <a:t>http://en.wikipedia.org/wiki/Polynomial_regression</a:t>
            </a:r>
            <a:endParaRPr lang="cs-CZ" sz="2000" dirty="0" smtClean="0"/>
          </a:p>
          <a:p>
            <a:pPr marL="920750" lvl="1" indent="-571500" eaLnBrk="1" hangingPunct="1"/>
            <a:r>
              <a:rPr lang="cs-CZ" sz="2000" dirty="0" smtClean="0">
                <a:hlinkClick r:id="rId3"/>
              </a:rPr>
              <a:t>http://www.</a:t>
            </a:r>
            <a:r>
              <a:rPr lang="cs-CZ" sz="2000" dirty="0" err="1" smtClean="0">
                <a:hlinkClick r:id="rId3"/>
              </a:rPr>
              <a:t>azdhs.gov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lab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documents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license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resources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calibration</a:t>
            </a:r>
            <a:r>
              <a:rPr lang="cs-CZ" sz="2000" dirty="0" smtClean="0">
                <a:hlinkClick r:id="rId3"/>
              </a:rPr>
              <a:t>-</a:t>
            </a:r>
            <a:r>
              <a:rPr lang="cs-CZ" sz="2000" dirty="0" err="1" smtClean="0">
                <a:hlinkClick r:id="rId3"/>
              </a:rPr>
              <a:t>training</a:t>
            </a:r>
            <a:r>
              <a:rPr lang="cs-CZ" sz="2000" dirty="0" smtClean="0">
                <a:hlinkClick r:id="rId3"/>
              </a:rPr>
              <a:t>/12-</a:t>
            </a:r>
            <a:r>
              <a:rPr lang="cs-CZ" sz="2000" dirty="0" err="1" smtClean="0">
                <a:hlinkClick r:id="rId3"/>
              </a:rPr>
              <a:t>quadratic</a:t>
            </a:r>
            <a:r>
              <a:rPr lang="cs-CZ" sz="2000" dirty="0" smtClean="0">
                <a:hlinkClick r:id="rId3"/>
              </a:rPr>
              <a:t>-</a:t>
            </a:r>
            <a:r>
              <a:rPr lang="cs-CZ" sz="2000" dirty="0" err="1" smtClean="0">
                <a:hlinkClick r:id="rId3"/>
              </a:rPr>
              <a:t>least</a:t>
            </a:r>
            <a:r>
              <a:rPr lang="cs-CZ" sz="2000" dirty="0" smtClean="0">
                <a:hlinkClick r:id="rId3"/>
              </a:rPr>
              <a:t>-</a:t>
            </a:r>
            <a:r>
              <a:rPr lang="cs-CZ" sz="2000" dirty="0" err="1" smtClean="0">
                <a:hlinkClick r:id="rId3"/>
              </a:rPr>
              <a:t>squares</a:t>
            </a:r>
            <a:r>
              <a:rPr lang="cs-CZ" sz="2000" dirty="0" smtClean="0">
                <a:hlinkClick r:id="rId3"/>
              </a:rPr>
              <a:t>-</a:t>
            </a:r>
            <a:r>
              <a:rPr lang="cs-CZ" sz="2000" dirty="0" err="1" smtClean="0">
                <a:hlinkClick r:id="rId3"/>
              </a:rPr>
              <a:t>regression</a:t>
            </a:r>
            <a:r>
              <a:rPr lang="cs-CZ" sz="2000" dirty="0" smtClean="0">
                <a:hlinkClick r:id="rId3"/>
              </a:rPr>
              <a:t>-</a:t>
            </a:r>
            <a:r>
              <a:rPr lang="cs-CZ" sz="2000" dirty="0" err="1" smtClean="0">
                <a:hlinkClick r:id="rId3"/>
              </a:rPr>
              <a:t>calib.pdf</a:t>
            </a:r>
            <a:endParaRPr lang="cs-CZ" sz="2000" dirty="0" smtClean="0"/>
          </a:p>
          <a:p>
            <a:pPr marL="920750" lvl="1" indent="-571500" eaLnBrk="1" hangingPunct="1"/>
            <a:r>
              <a:rPr lang="cs-CZ" sz="2000" dirty="0" smtClean="0">
                <a:hlinkClick r:id="rId4"/>
              </a:rPr>
              <a:t>http://www.</a:t>
            </a:r>
            <a:r>
              <a:rPr lang="cs-CZ" sz="2000" dirty="0" err="1" smtClean="0">
                <a:hlinkClick r:id="rId4"/>
              </a:rPr>
              <a:t>arachnoid.com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err="1" smtClean="0">
                <a:hlinkClick r:id="rId4"/>
              </a:rPr>
              <a:t>polysolve</a:t>
            </a:r>
            <a:r>
              <a:rPr lang="cs-CZ" sz="2000" dirty="0" smtClean="0">
                <a:hlinkClick r:id="rId4"/>
              </a:rPr>
              <a:t>/</a:t>
            </a:r>
            <a:endParaRPr lang="cs-CZ" sz="2000" dirty="0" smtClean="0"/>
          </a:p>
          <a:p>
            <a:pPr marL="571500" indent="-571500" eaLnBrk="1" hangingPunct="1"/>
            <a:r>
              <a:rPr lang="cs-CZ" sz="2400" dirty="0" smtClean="0"/>
              <a:t>Po částech lineární regrese</a:t>
            </a:r>
          </a:p>
          <a:p>
            <a:pPr marL="920750" lvl="1" indent="-571500" eaLnBrk="1" hangingPunct="1"/>
            <a:r>
              <a:rPr lang="cs-CZ" sz="2000" dirty="0" smtClean="0">
                <a:hlinkClick r:id="rId5"/>
              </a:rPr>
              <a:t>http://en.wikipedia.org/wiki/Segmented_regression</a:t>
            </a:r>
            <a:endParaRPr lang="cs-CZ" sz="2000" dirty="0" smtClean="0"/>
          </a:p>
          <a:p>
            <a:pPr marL="571500" indent="-571500" eaLnBrk="1" hangingPunct="1"/>
            <a:r>
              <a:rPr lang="cs-CZ" sz="2400" dirty="0" smtClean="0"/>
              <a:t>…</a:t>
            </a:r>
          </a:p>
          <a:p>
            <a:pPr marL="571500" indent="-571500" eaLnBrk="1" hangingPunct="1">
              <a:buNone/>
            </a:pPr>
            <a:endParaRPr lang="cs-CZ" dirty="0" smtClean="0"/>
          </a:p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900" i="1" dirty="0" smtClean="0">
                <a:solidFill>
                  <a:srgbClr val="FF0000"/>
                </a:solidFill>
              </a:rPr>
              <a:t>	</a:t>
            </a:r>
            <a:endParaRPr lang="cs-CZ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39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Učení modelu desetiboje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91264" cy="4411662"/>
          </a:xfrm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dirty="0" smtClean="0"/>
              <a:t>Regresní metody – důležitost atributu</a:t>
            </a:r>
          </a:p>
          <a:p>
            <a:pPr marL="571500" indent="-571500" eaLnBrk="1" hangingPunct="1"/>
            <a:r>
              <a:rPr lang="cs-CZ" sz="2400" dirty="0" smtClean="0"/>
              <a:t>obdobně jako u nominálních atributů, jen je „rozptyl“ počítán od očekávané hodnoty dle regresní křivky</a:t>
            </a:r>
          </a:p>
          <a:p>
            <a:pPr marL="571500" indent="-571500" eaLnBrk="1" hangingPunct="1"/>
            <a:r>
              <a:rPr lang="cs-CZ" sz="2400" dirty="0" smtClean="0"/>
              <a:t>W(</a:t>
            </a:r>
            <a:r>
              <a:rPr lang="cs-CZ" sz="2400" dirty="0" err="1" smtClean="0"/>
              <a:t>Ai</a:t>
            </a:r>
            <a:r>
              <a:rPr lang="cs-CZ" sz="2400" dirty="0" smtClean="0"/>
              <a:t>) = 1/var(X)</a:t>
            </a:r>
          </a:p>
          <a:p>
            <a:pPr marL="571500" indent="-571500" eaLnBrk="1" hangingPunct="1">
              <a:buNone/>
            </a:pPr>
            <a:endParaRPr lang="cs-CZ" sz="2400" dirty="0" smtClean="0"/>
          </a:p>
          <a:p>
            <a:pPr marL="571500" indent="-571500" eaLnBrk="1" hangingPunct="1"/>
            <a:r>
              <a:rPr lang="cs-CZ" sz="2400" dirty="0" smtClean="0"/>
              <a:t>Pozor na možné situace, kdy var(x) = 0!!!</a:t>
            </a:r>
          </a:p>
          <a:p>
            <a:pPr marL="571500" indent="-571500" eaLnBrk="1" hangingPunct="1">
              <a:buNone/>
            </a:pPr>
            <a:endParaRPr lang="cs-CZ" dirty="0" smtClean="0"/>
          </a:p>
          <a:p>
            <a:pPr marL="571500" indent="-571500" eaLnBrk="1" hangingPunct="1">
              <a:buNone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900" i="1" dirty="0" smtClean="0">
                <a:solidFill>
                  <a:srgbClr val="FF0000"/>
                </a:solidFill>
              </a:rPr>
              <a:t>	</a:t>
            </a:r>
            <a:endParaRPr lang="cs-CZ" i="1" dirty="0" smtClean="0">
              <a:solidFill>
                <a:srgbClr val="FF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8574" t="77390" r="33315" b="11782"/>
          <a:stretch>
            <a:fillRect/>
          </a:stretch>
        </p:blipFill>
        <p:spPr bwMode="auto">
          <a:xfrm>
            <a:off x="683568" y="4941168"/>
            <a:ext cx="756084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aoblený obdélníkový popisek 8"/>
          <p:cNvSpPr/>
          <p:nvPr/>
        </p:nvSpPr>
        <p:spPr>
          <a:xfrm>
            <a:off x="3635896" y="5517232"/>
            <a:ext cx="4896544" cy="432048"/>
          </a:xfrm>
          <a:prstGeom prst="wedgeRoundRectCallout">
            <a:avLst>
              <a:gd name="adj1" fmla="val -62502"/>
              <a:gd name="adj2" fmla="val -5014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Zde E(X) = např. </a:t>
            </a:r>
            <a:r>
              <a:rPr lang="cs-CZ" dirty="0" err="1" smtClean="0"/>
              <a:t>Ax</a:t>
            </a:r>
            <a:r>
              <a:rPr lang="cs-CZ" dirty="0" smtClean="0"/>
              <a:t> + B pro lineární regresi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4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5400" b="1" dirty="0" smtClean="0">
                <a:solidFill>
                  <a:schemeClr val="tx2"/>
                </a:solidFill>
              </a:rPr>
              <a:t>Zásadní upozornění!!!</a:t>
            </a:r>
            <a:endParaRPr lang="en-US" sz="54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/>
            <a:r>
              <a:rPr lang="cs-CZ" dirty="0" smtClean="0"/>
              <a:t>Jakmile do softwaru vstupuje </a:t>
            </a:r>
            <a:r>
              <a:rPr lang="cs-CZ" b="1" i="1" dirty="0" smtClean="0">
                <a:solidFill>
                  <a:srgbClr val="00B050"/>
                </a:solidFill>
              </a:rPr>
              <a:t>lidský faktor </a:t>
            </a:r>
            <a:r>
              <a:rPr lang="cs-CZ" dirty="0" smtClean="0"/>
              <a:t>(klient, uživatel,…)</a:t>
            </a:r>
            <a:br>
              <a:rPr lang="cs-CZ" dirty="0" smtClean="0"/>
            </a:br>
            <a:r>
              <a:rPr lang="cs-CZ" sz="2400" i="1" dirty="0" smtClean="0">
                <a:solidFill>
                  <a:schemeClr val="bg1">
                    <a:lumMod val="50000"/>
                  </a:schemeClr>
                </a:solidFill>
              </a:rPr>
              <a:t>…a v RS do něj vstupuje zcela zásadně</a:t>
            </a:r>
            <a:endParaRPr lang="cs-CZ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920750" lvl="1" indent="-571500" eaLnBrk="1" hangingPunct="1"/>
            <a:r>
              <a:rPr lang="cs-CZ" dirty="0" smtClean="0"/>
              <a:t>Nelze říct, že něco je </a:t>
            </a:r>
            <a:r>
              <a:rPr lang="cs-CZ" dirty="0" smtClean="0">
                <a:solidFill>
                  <a:srgbClr val="FF0000"/>
                </a:solidFill>
              </a:rPr>
              <a:t>správné/špatné</a:t>
            </a:r>
          </a:p>
          <a:p>
            <a:pPr marL="920750" lvl="1" indent="-571500" eaLnBrk="1" hangingPunct="1"/>
            <a:r>
              <a:rPr lang="cs-CZ" dirty="0" smtClean="0"/>
              <a:t>Pouze, že některé </a:t>
            </a:r>
            <a:r>
              <a:rPr lang="cs-CZ" dirty="0" smtClean="0">
                <a:solidFill>
                  <a:srgbClr val="00B0F0"/>
                </a:solidFill>
              </a:rPr>
              <a:t>postupy, metody, algoritmy </a:t>
            </a:r>
            <a:r>
              <a:rPr lang="cs-CZ" dirty="0" smtClean="0">
                <a:solidFill>
                  <a:srgbClr val="FF0000"/>
                </a:solidFill>
              </a:rPr>
              <a:t>obvykle</a:t>
            </a:r>
            <a:r>
              <a:rPr lang="cs-CZ" dirty="0" smtClean="0"/>
              <a:t> fungují </a:t>
            </a:r>
            <a:r>
              <a:rPr lang="cs-CZ" dirty="0" smtClean="0">
                <a:solidFill>
                  <a:srgbClr val="00B050"/>
                </a:solidFill>
              </a:rPr>
              <a:t>lépe</a:t>
            </a:r>
            <a:r>
              <a:rPr lang="cs-CZ" dirty="0" smtClean="0"/>
              <a:t> / </a:t>
            </a:r>
            <a:r>
              <a:rPr lang="cs-CZ" dirty="0" smtClean="0">
                <a:solidFill>
                  <a:srgbClr val="FFC000"/>
                </a:solidFill>
              </a:rPr>
              <a:t>hůře</a:t>
            </a:r>
            <a:r>
              <a:rPr lang="cs-CZ" dirty="0" smtClean="0"/>
              <a:t> / </a:t>
            </a:r>
            <a:r>
              <a:rPr lang="cs-CZ" dirty="0" smtClean="0">
                <a:solidFill>
                  <a:srgbClr val="FF0000"/>
                </a:solidFill>
              </a:rPr>
              <a:t>mizerně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…</a:t>
            </a:r>
          </a:p>
          <a:p>
            <a:pPr marL="920750" lvl="1" indent="-571500" eaLnBrk="1" hangingPunct="1"/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Fungujeme na základě hypotéz o chování uživatelů v našem systému</a:t>
            </a:r>
          </a:p>
          <a:p>
            <a:pPr marL="1216025" lvl="2" indent="-571500" eaLnBrk="1" hangingPunct="1"/>
            <a:r>
              <a:rPr lang="cs-CZ" sz="2000" i="1" dirty="0" smtClean="0">
                <a:solidFill>
                  <a:schemeClr val="bg1">
                    <a:lumMod val="50000"/>
                  </a:schemeClr>
                </a:solidFill>
              </a:rPr>
              <a:t>Které se občas potvrdí a občas ne </a:t>
            </a:r>
          </a:p>
          <a:p>
            <a:pPr marL="1216025" lvl="2" indent="-571500" eaLnBrk="1" hangingPunct="1"/>
            <a:r>
              <a:rPr lang="cs-CZ" sz="2000" i="1" dirty="0" smtClean="0">
                <a:solidFill>
                  <a:schemeClr val="bg1">
                    <a:lumMod val="50000"/>
                  </a:schemeClr>
                </a:solidFill>
              </a:rPr>
              <a:t>A nikdy nepokryjí veškeré chování a odchylky různých lidí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</a:p>
          <a:p>
            <a:pPr marL="571500" indent="-571500"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dirty="0" err="1" smtClean="0">
                <a:latin typeface="Arial" charset="0"/>
              </a:rPr>
              <a:t>Ladislav</a:t>
            </a:r>
            <a:r>
              <a:rPr lang="en-GB" altLang="en-US" dirty="0" smtClean="0">
                <a:latin typeface="Arial" charset="0"/>
              </a:rPr>
              <a:t> </a:t>
            </a:r>
            <a:r>
              <a:rPr lang="en-GB" altLang="en-US" dirty="0" err="1" smtClean="0">
                <a:latin typeface="Arial" charset="0"/>
              </a:rPr>
              <a:t>Peška</a:t>
            </a:r>
            <a:r>
              <a:rPr lang="en-GB" altLang="en-US" dirty="0" smtClean="0">
                <a:latin typeface="Arial" charset="0"/>
              </a:rPr>
              <a:t>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40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Další metody učení UP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91264" cy="4411662"/>
          </a:xfrm>
          <a:noFill/>
        </p:spPr>
        <p:txBody>
          <a:bodyPr/>
          <a:lstStyle/>
          <a:p>
            <a:pPr marL="571500" indent="-571500" eaLnBrk="1" hangingPunct="1"/>
            <a:r>
              <a:rPr lang="cs-CZ" dirty="0" smtClean="0"/>
              <a:t>Rozhodovací stromy</a:t>
            </a:r>
          </a:p>
          <a:p>
            <a:pPr marL="571500" indent="-571500" eaLnBrk="1" hangingPunct="1"/>
            <a:r>
              <a:rPr lang="cs-CZ" dirty="0" smtClean="0"/>
              <a:t>Metody založené na faktorizaci matic</a:t>
            </a:r>
          </a:p>
          <a:p>
            <a:pPr marL="571500" indent="-571500" eaLnBrk="1" hangingPunct="1"/>
            <a:r>
              <a:rPr lang="cs-CZ" dirty="0" err="1" smtClean="0"/>
              <a:t>Vector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Model</a:t>
            </a:r>
          </a:p>
          <a:p>
            <a:pPr marL="571500" indent="-571500" eaLnBrk="1" hangingPunct="1"/>
            <a:r>
              <a:rPr lang="cs-CZ" dirty="0" smtClean="0"/>
              <a:t>Pravděpodobnostní </a:t>
            </a:r>
            <a:br>
              <a:rPr lang="cs-CZ" dirty="0" smtClean="0"/>
            </a:br>
            <a:r>
              <a:rPr lang="cs-CZ" dirty="0" smtClean="0"/>
              <a:t>metody</a:t>
            </a:r>
          </a:p>
          <a:p>
            <a:pPr marL="571500" indent="-571500" eaLnBrk="1" hangingPunct="1"/>
            <a:r>
              <a:rPr lang="cs-CZ" dirty="0" smtClean="0"/>
              <a:t>Neuronové sítě…</a:t>
            </a:r>
          </a:p>
          <a:p>
            <a:pPr marL="571500" indent="-571500" eaLnBrk="1" hangingPunct="1"/>
            <a:endParaRPr lang="cs-CZ" dirty="0" smtClean="0"/>
          </a:p>
          <a:p>
            <a:pPr marL="571500" indent="-571500" eaLnBrk="1" hangingPunct="1"/>
            <a:r>
              <a:rPr lang="cs-CZ" sz="2000" dirty="0" smtClean="0"/>
              <a:t>DP Marie </a:t>
            </a:r>
            <a:r>
              <a:rPr lang="cs-CZ" sz="2000" dirty="0" err="1" smtClean="0"/>
              <a:t>Kukharové</a:t>
            </a:r>
            <a:r>
              <a:rPr lang="cs-CZ" sz="2000" dirty="0" smtClean="0"/>
              <a:t> – celkem pěkný přehled metod</a:t>
            </a:r>
          </a:p>
          <a:p>
            <a:pPr marL="920750" lvl="1" indent="-571500" eaLnBrk="1" hangingPunct="1"/>
            <a:r>
              <a:rPr lang="cs-CZ" sz="1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Dám na web v nejbližších dnech</a:t>
            </a: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500" i="1" dirty="0" smtClean="0">
                <a:solidFill>
                  <a:srgbClr val="FF0000"/>
                </a:solidFill>
              </a:rPr>
              <a:t>	</a:t>
            </a:r>
            <a:endParaRPr lang="cs-CZ" i="1" dirty="0" smtClean="0">
              <a:solidFill>
                <a:srgbClr val="FF0000"/>
              </a:solidFill>
            </a:endParaRPr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/>
          <a:srcRect l="21303" t="15375" r="17819" b="39344"/>
          <a:stretch>
            <a:fillRect/>
          </a:stretch>
        </p:blipFill>
        <p:spPr bwMode="auto">
          <a:xfrm>
            <a:off x="4572000" y="2996952"/>
            <a:ext cx="4572000" cy="191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Dotazy, Diskuze, připomínky</a:t>
            </a:r>
            <a:endParaRPr lang="en-US" dirty="0"/>
          </a:p>
        </p:txBody>
      </p:sp>
      <p:sp>
        <p:nvSpPr>
          <p:cNvPr id="7170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Ladislav Peška, Recommender Systems for E-Commerce</a:t>
            </a:r>
          </a:p>
        </p:txBody>
      </p:sp>
      <p:sp>
        <p:nvSpPr>
          <p:cNvPr id="717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91EEDA-C5DC-4118-A0C7-84C96E9C9B09}" type="slidenum">
              <a:rPr lang="en-GB" altLang="en-US" smtClean="0"/>
              <a:pPr/>
              <a:t>41</a:t>
            </a:fld>
            <a:endParaRPr lang="en-GB" altLang="en-US" smtClean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Takže… teď už je to na vás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5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5400" b="1" dirty="0" smtClean="0">
                <a:solidFill>
                  <a:schemeClr val="tx2"/>
                </a:solidFill>
              </a:rPr>
              <a:t>Zásadní upozornění!!!</a:t>
            </a:r>
            <a:endParaRPr lang="en-US" sz="54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/>
            <a:r>
              <a:rPr lang="cs-CZ" dirty="0" smtClean="0"/>
              <a:t>V následující kapitole probereme jednoduché způsoby učení UP, které obvykle </a:t>
            </a:r>
            <a:r>
              <a:rPr lang="cs-CZ" dirty="0" err="1" smtClean="0"/>
              <a:t>fungují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pPr marL="571500" indent="-571500" eaLnBrk="1" hangingPunct="1"/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Metody lze kombinovat, upravovat, vymýšlet jiné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,…</a:t>
            </a:r>
          </a:p>
          <a:p>
            <a:pPr marL="571500" indent="-571500" eaLnBrk="1" hangingPunct="1"/>
            <a:endParaRPr lang="cs-CZ" dirty="0">
              <a:solidFill>
                <a:schemeClr val="tx1">
                  <a:lumMod val="95000"/>
                  <a:lumOff val="5000"/>
                </a:schemeClr>
              </a:solidFill>
              <a:sym typeface="Wingdings" pitchFamily="2" charset="2"/>
            </a:endParaRPr>
          </a:p>
          <a:p>
            <a:pPr marL="571500" indent="-571500" eaLnBrk="1" hangingPunct="1"/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=&gt; dozvíte se podél jakých os se vyplatí experimentovat, ale výsledky si budete muset ověřit sami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</a:p>
          <a:p>
            <a:pPr marL="571500" indent="-571500"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6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Algoritmy pro učení UP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/>
            <a:r>
              <a:rPr lang="cs-CZ" dirty="0" err="1" smtClean="0"/>
              <a:t>Nearest</a:t>
            </a:r>
            <a:r>
              <a:rPr lang="cs-CZ" dirty="0" smtClean="0"/>
              <a:t> </a:t>
            </a:r>
            <a:r>
              <a:rPr lang="cs-CZ" dirty="0" err="1" smtClean="0"/>
              <a:t>neighbours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endParaRPr lang="cs-CZ" dirty="0" smtClean="0"/>
          </a:p>
          <a:p>
            <a:pPr marL="920750" lvl="1" indent="-571500" eaLnBrk="1" hangingPunct="1"/>
            <a:r>
              <a:rPr lang="cs-CZ" dirty="0" err="1" smtClean="0"/>
              <a:t>Object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r>
              <a:rPr lang="cs-CZ" dirty="0" smtClean="0"/>
              <a:t>-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similarity</a:t>
            </a:r>
            <a:endParaRPr lang="cs-CZ" dirty="0" smtClean="0"/>
          </a:p>
          <a:p>
            <a:pPr marL="571500" indent="-571500" eaLnBrk="1" hangingPunct="1"/>
            <a:r>
              <a:rPr lang="cs-CZ" dirty="0" err="1" smtClean="0"/>
              <a:t>Vector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Model</a:t>
            </a:r>
          </a:p>
          <a:p>
            <a:pPr marL="571500" indent="-571500" eaLnBrk="1" hangingPunct="1"/>
            <a:r>
              <a:rPr lang="cs-CZ" dirty="0"/>
              <a:t>Učení modelu </a:t>
            </a:r>
            <a:r>
              <a:rPr lang="cs-CZ" dirty="0" smtClean="0"/>
              <a:t>desetiboje</a:t>
            </a:r>
            <a:endParaRPr lang="cs-CZ" dirty="0" smtClean="0"/>
          </a:p>
          <a:p>
            <a:pPr marL="571500" indent="-571500" eaLnBrk="1" hangingPunct="1"/>
            <a:r>
              <a:rPr lang="cs-CZ" dirty="0" smtClean="0"/>
              <a:t>Další </a:t>
            </a:r>
            <a:r>
              <a:rPr lang="cs-CZ" dirty="0" smtClean="0"/>
              <a:t>metody postupně </a:t>
            </a:r>
            <a:r>
              <a:rPr lang="cs-CZ" dirty="0" err="1" smtClean="0"/>
              <a:t>přibudou</a:t>
            </a:r>
            <a:endParaRPr lang="cs-CZ" dirty="0" smtClean="0"/>
          </a:p>
          <a:p>
            <a:pPr marL="571500" indent="-571500" eaLnBrk="1" hangingPunct="1"/>
            <a:endParaRPr lang="cs-CZ" dirty="0" smtClean="0"/>
          </a:p>
          <a:p>
            <a:pPr marL="571500" indent="-571500"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7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err="1" smtClean="0">
                <a:solidFill>
                  <a:schemeClr val="tx2"/>
                </a:solidFill>
              </a:rPr>
              <a:t>Nearest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neighbours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methods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/>
            <a:r>
              <a:rPr lang="cs-CZ" dirty="0" smtClean="0"/>
              <a:t>Hypotéza 1: </a:t>
            </a:r>
            <a:r>
              <a:rPr lang="cs-CZ" dirty="0" smtClean="0">
                <a:solidFill>
                  <a:srgbClr val="00B050"/>
                </a:solidFill>
              </a:rPr>
              <a:t>uživatel</a:t>
            </a:r>
            <a:r>
              <a:rPr lang="cs-CZ" dirty="0" smtClean="0"/>
              <a:t> se bude </a:t>
            </a:r>
            <a:r>
              <a:rPr lang="cs-CZ" dirty="0" smtClean="0">
                <a:solidFill>
                  <a:srgbClr val="00B0F0"/>
                </a:solidFill>
              </a:rPr>
              <a:t>chovat</a:t>
            </a:r>
            <a:r>
              <a:rPr lang="cs-CZ" dirty="0" smtClean="0"/>
              <a:t> podobně jako </a:t>
            </a:r>
            <a:r>
              <a:rPr lang="cs-CZ" dirty="0" smtClean="0">
                <a:solidFill>
                  <a:srgbClr val="00B050"/>
                </a:solidFill>
              </a:rPr>
              <a:t>jemu podobní uživatelé</a:t>
            </a:r>
          </a:p>
          <a:p>
            <a:pPr marL="571500" indent="-571500" eaLnBrk="1" hangingPunct="1"/>
            <a:endParaRPr lang="cs-CZ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8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err="1" smtClean="0">
                <a:solidFill>
                  <a:schemeClr val="tx2"/>
                </a:solidFill>
              </a:rPr>
              <a:t>Nearest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neighbours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methods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0" indent="-571500" eaLnBrk="1" hangingPunct="1">
              <a:buNone/>
            </a:pPr>
            <a:r>
              <a:rPr lang="cs-CZ" dirty="0" err="1" smtClean="0"/>
              <a:t>Naive</a:t>
            </a:r>
            <a:r>
              <a:rPr lang="cs-CZ" dirty="0" smtClean="0"/>
              <a:t> </a:t>
            </a:r>
            <a:r>
              <a:rPr lang="cs-CZ" dirty="0" err="1" smtClean="0"/>
              <a:t>alg</a:t>
            </a:r>
            <a:r>
              <a:rPr lang="cs-CZ" dirty="0" smtClean="0"/>
              <a:t>.: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Nearest_neighbours</a:t>
            </a:r>
            <a:r>
              <a:rPr lang="cs-CZ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cs-CZ" i="1" dirty="0" smtClean="0">
                <a:solidFill>
                  <a:srgbClr val="FF0000"/>
                </a:solidFill>
              </a:rPr>
              <a:t>User</a:t>
            </a:r>
            <a:r>
              <a:rPr lang="cs-CZ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i="1" dirty="0" err="1" smtClean="0">
                <a:solidFill>
                  <a:srgbClr val="00B050"/>
                </a:solidFill>
              </a:rPr>
              <a:t>Object</a:t>
            </a:r>
            <a:r>
              <a:rPr lang="cs-CZ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i="1" dirty="0" smtClean="0">
                <a:solidFill>
                  <a:srgbClr val="00B0F0"/>
                </a:solidFill>
              </a:rPr>
              <a:t>K</a:t>
            </a:r>
            <a:r>
              <a:rPr lang="cs-CZ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){</a:t>
            </a:r>
            <a:br>
              <a:rPr lang="cs-CZ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sz="2400" i="1" dirty="0" smtClean="0">
                <a:solidFill>
                  <a:srgbClr val="FF0000"/>
                </a:solidFill>
              </a:rPr>
              <a:t>User</a:t>
            </a: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sz="2400" i="1" dirty="0" err="1" smtClean="0">
                <a:solidFill>
                  <a:srgbClr val="00B050"/>
                </a:solidFill>
              </a:rPr>
              <a:t>Object</a:t>
            </a: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jasné, </a:t>
            </a:r>
            <a:r>
              <a:rPr lang="cs-CZ" sz="2400" i="1" dirty="0" smtClean="0">
                <a:solidFill>
                  <a:srgbClr val="00B0F0"/>
                </a:solidFill>
              </a:rPr>
              <a:t>K </a:t>
            </a: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uvažovaný počet sousedů</a:t>
            </a: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 nalezni </a:t>
            </a:r>
            <a:r>
              <a:rPr lang="cs-CZ" sz="2000" i="1" dirty="0" smtClean="0">
                <a:solidFill>
                  <a:srgbClr val="00B0F0"/>
                </a:solidFill>
              </a:rPr>
              <a:t>K</a:t>
            </a:r>
            <a:r>
              <a:rPr 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nejpodobnějších Uživatelů k </a:t>
            </a:r>
            <a:r>
              <a:rPr lang="cs-CZ" sz="2000" i="1" dirty="0" smtClean="0">
                <a:solidFill>
                  <a:srgbClr val="FF0000"/>
                </a:solidFill>
              </a:rPr>
              <a:t>User</a:t>
            </a:r>
            <a:r>
              <a:rPr lang="cs-CZ" sz="2000" i="1" dirty="0" smtClean="0">
                <a:solidFill>
                  <a:srgbClr val="00B050"/>
                </a:solidFill>
              </a:rPr>
              <a:t>,</a:t>
            </a:r>
            <a:r>
              <a:rPr lang="cs-CZ" sz="2000" i="1" dirty="0" smtClean="0"/>
              <a:t> kteří ohodnotili 	  </a:t>
            </a:r>
            <a:r>
              <a:rPr lang="cs-CZ" sz="2000" i="1" dirty="0" err="1" smtClean="0">
                <a:solidFill>
                  <a:srgbClr val="00B050"/>
                </a:solidFill>
              </a:rPr>
              <a:t>Object</a:t>
            </a:r>
            <a:r>
              <a:rPr lang="cs-CZ" sz="2000" i="1" dirty="0" smtClean="0">
                <a:solidFill>
                  <a:srgbClr val="00B050"/>
                </a:solidFill>
              </a:rPr>
              <a:t/>
            </a:r>
            <a:br>
              <a:rPr lang="cs-CZ" sz="2000" i="1" dirty="0" smtClean="0">
                <a:solidFill>
                  <a:srgbClr val="00B050"/>
                </a:solidFill>
              </a:rPr>
            </a:br>
            <a:r>
              <a:rPr lang="cs-CZ" sz="2000" i="1" dirty="0" smtClean="0"/>
              <a:t>	- rating(</a:t>
            </a:r>
            <a:r>
              <a:rPr lang="cs-CZ" sz="2000" i="1" dirty="0" smtClean="0">
                <a:solidFill>
                  <a:srgbClr val="FF0000"/>
                </a:solidFill>
              </a:rPr>
              <a:t>User,</a:t>
            </a:r>
            <a:r>
              <a:rPr lang="cs-CZ" sz="2000" i="1" dirty="0" smtClean="0">
                <a:solidFill>
                  <a:srgbClr val="00B050"/>
                </a:solidFill>
              </a:rPr>
              <a:t> </a:t>
            </a:r>
            <a:r>
              <a:rPr lang="cs-CZ" sz="2000" i="1" dirty="0" err="1" smtClean="0">
                <a:solidFill>
                  <a:srgbClr val="00B050"/>
                </a:solidFill>
              </a:rPr>
              <a:t>Object</a:t>
            </a:r>
            <a:r>
              <a:rPr lang="cs-CZ" sz="2000" i="1" dirty="0" smtClean="0"/>
              <a:t>) = </a:t>
            </a:r>
            <a:r>
              <a:rPr lang="cs-CZ" sz="2000" i="1" dirty="0" smtClean="0"/>
              <a:t>AVG(hodnocení podobných </a:t>
            </a:r>
            <a:r>
              <a:rPr lang="cs-CZ" sz="2000" i="1" dirty="0" smtClean="0"/>
              <a:t>uživatelů)</a:t>
            </a: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}</a:t>
            </a:r>
            <a:b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endParaRPr lang="cs-CZ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smtClean="0">
                <a:latin typeface="Arial" charset="0"/>
              </a:rPr>
              <a:t>Ladislav Peška, Recommender Systems for E-Commerce</a:t>
            </a: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0A0D1-B831-417F-BD47-44396522EDA3}" type="slidenum">
              <a:rPr lang="en-GB" altLang="en-US" smtClean="0">
                <a:latin typeface="Arial" charset="0"/>
              </a:rPr>
              <a:pPr/>
              <a:t>9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200" b="1" dirty="0" err="1" smtClean="0">
                <a:solidFill>
                  <a:schemeClr val="tx2"/>
                </a:solidFill>
              </a:rPr>
              <a:t>Nearest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neighbours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cs-CZ" sz="3200" b="1" dirty="0" err="1" smtClean="0">
                <a:solidFill>
                  <a:schemeClr val="tx2"/>
                </a:solidFill>
              </a:rPr>
              <a:t>methods</a:t>
            </a:r>
            <a:endParaRPr lang="en-US" sz="3200" b="1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25" name="Rectangle 16"/>
              <p:cNvSpPr>
                <a:spLocks noGrp="1" noChangeArrowheads="1"/>
              </p:cNvSpPr>
              <p:nvPr>
                <p:ph type="body" idx="1"/>
              </p:nvPr>
            </p:nvSpPr>
            <p:spPr>
              <a:noFill/>
            </p:spPr>
            <p:txBody>
              <a:bodyPr/>
              <a:lstStyle/>
              <a:p>
                <a:pPr marL="571500" indent="-571500" eaLnBrk="1" hangingPunct="1">
                  <a:buNone/>
                </a:pPr>
                <a:r>
                  <a:rPr lang="cs-CZ" dirty="0" err="1" smtClean="0"/>
                  <a:t>Workflow</a:t>
                </a:r>
                <a:r>
                  <a:rPr lang="cs-CZ" dirty="0" smtClean="0"/>
                  <a:t> pro soutěž: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 </a:t>
                </a:r>
                <a:endParaRPr lang="cs-CZ" dirty="0">
                  <a:solidFill>
                    <a:srgbClr val="FF0000"/>
                  </a:solidFill>
                </a:endParaRPr>
              </a:p>
              <a:p>
                <a:pPr marL="571500" indent="-571500" eaLnBrk="1" hangingPunct="1">
                  <a:buNone/>
                </a:pPr>
                <a:r>
                  <a:rPr lang="cs-CZ" sz="2400" dirty="0" smtClean="0"/>
                  <a:t>1. </a:t>
                </a:r>
                <a14:m>
                  <m:oMath xmlns:m="http://schemas.openxmlformats.org/officeDocument/2006/math">
                    <m:r>
                      <a:rPr lang="cs-CZ" sz="24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cs-CZ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Uživatele z </a:t>
                </a:r>
                <a:r>
                  <a:rPr lang="cs-CZ" sz="2400" i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train</a:t>
                </a: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setu</a:t>
                </a:r>
                <a:r>
                  <a:rPr lang="cs-CZ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spočítej na základě zvolené </a:t>
                </a:r>
                <a:r>
                  <a:rPr lang="cs-CZ" sz="2400" i="1" dirty="0" smtClean="0">
                    <a:solidFill>
                      <a:srgbClr val="00B0F0"/>
                    </a:solidFill>
                  </a:rPr>
                  <a:t>metriky </a:t>
                </a:r>
                <a:r>
                  <a:rPr lang="cs-CZ" sz="2400" dirty="0" smtClean="0"/>
                  <a:t>vzdálenost ke všem ostatním uživatelům a někam ulož K nejbližších sousedů.</a:t>
                </a:r>
                <a:br>
                  <a:rPr lang="cs-CZ" sz="2400" dirty="0" smtClean="0"/>
                </a:br>
                <a:r>
                  <a:rPr lang="cs-CZ" sz="1800" i="1" dirty="0" smtClean="0">
                    <a:solidFill>
                      <a:schemeClr val="bg1">
                        <a:lumMod val="65000"/>
                      </a:schemeClr>
                    </a:solidFill>
                  </a:rPr>
                  <a:t>(časově náročné, v reálu se nedá dělat on-line)</a:t>
                </a:r>
                <a:r>
                  <a:rPr lang="cs-CZ" sz="2400" dirty="0" smtClean="0"/>
                  <a:t/>
                </a:r>
                <a:br>
                  <a:rPr lang="cs-CZ" sz="2400" dirty="0" smtClean="0"/>
                </a:br>
                <a:endParaRPr lang="cs-CZ" sz="2400" dirty="0" smtClean="0"/>
              </a:p>
              <a:p>
                <a:pPr marL="571500" indent="-571500" eaLnBrk="1" hangingPunct="1">
                  <a:buNone/>
                </a:pP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2. </a:t>
                </a:r>
                <a14:m>
                  <m:oMath xmlns:m="http://schemas.openxmlformats.org/officeDocument/2006/math">
                    <m:r>
                      <a:rPr lang="cs-CZ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cs-CZ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cs-CZ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Řádek z </a:t>
                </a: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test setu</a:t>
                </a:r>
                <a:r>
                  <a:rPr lang="cs-CZ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(UID, OID)</a:t>
                </a: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cs-CZ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si najdi sousedy </a:t>
                </a:r>
                <a:r>
                  <a:rPr lang="cs-CZ" sz="2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kNN</a:t>
                </a:r>
                <a:r>
                  <a:rPr lang="cs-CZ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(UID) a zprůměruj jejich hodnocení OID.</a:t>
                </a:r>
              </a:p>
              <a:p>
                <a:pPr marL="571500" indent="-571500" eaLnBrk="1" hangingPunct="1">
                  <a:buNone/>
                </a:pPr>
                <a:endParaRPr lang="cs-CZ" sz="24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 marL="571500" indent="-571500" eaLnBrk="1" hangingPunct="1">
                  <a:buNone/>
                </a:pPr>
                <a:r>
                  <a:rPr lang="cs-CZ" sz="2400" i="1" dirty="0" smtClean="0">
                    <a:solidFill>
                      <a:srgbClr val="FF0000"/>
                    </a:solidFill>
                  </a:rPr>
                  <a:t>Jaké mohou nastat problémy?</a:t>
                </a: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/>
                </a:r>
                <a:b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</a:br>
                <a:r>
                  <a:rPr lang="cs-CZ" sz="24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	</a:t>
                </a:r>
                <a:endParaRPr lang="cs-CZ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125" name="Rectangle 1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2"/>
                <a:stretch>
                  <a:fillRect l="-1704" t="-17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111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12995</TotalTime>
  <Words>2011</Words>
  <Application>Microsoft Office PowerPoint</Application>
  <PresentationFormat>Předvádění na obrazovce (4:3)</PresentationFormat>
  <Paragraphs>507</Paragraphs>
  <Slides>41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5" baseType="lpstr">
      <vt:lpstr>Arial</vt:lpstr>
      <vt:lpstr>Cambria Math</vt:lpstr>
      <vt:lpstr>Wingdings</vt:lpstr>
      <vt:lpstr>Network</vt:lpstr>
      <vt:lpstr>Cvičení 30.3. </vt:lpstr>
      <vt:lpstr>REFERÁTY??!!</vt:lpstr>
      <vt:lpstr>Algoritmy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Dotazy, Diskuze, připomínky</vt:lpstr>
    </vt:vector>
  </TitlesOfParts>
  <Company>MFF-UK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preference learning in real systems - from events to processes</dc:title>
  <dc:creator>Alan Eckhardt</dc:creator>
  <cp:lastModifiedBy>peska</cp:lastModifiedBy>
  <cp:revision>97</cp:revision>
  <dcterms:created xsi:type="dcterms:W3CDTF">2011-06-02T09:06:03Z</dcterms:created>
  <dcterms:modified xsi:type="dcterms:W3CDTF">2015-03-30T15:03:30Z</dcterms:modified>
</cp:coreProperties>
</file>