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3"/>
  </p:notesMasterIdLst>
  <p:sldIdLst>
    <p:sldId id="256" r:id="rId2"/>
    <p:sldId id="364" r:id="rId3"/>
    <p:sldId id="410" r:id="rId4"/>
    <p:sldId id="365" r:id="rId5"/>
    <p:sldId id="367" r:id="rId6"/>
    <p:sldId id="366" r:id="rId7"/>
    <p:sldId id="368" r:id="rId8"/>
    <p:sldId id="369" r:id="rId9"/>
    <p:sldId id="395" r:id="rId10"/>
    <p:sldId id="396" r:id="rId11"/>
    <p:sldId id="370" r:id="rId12"/>
    <p:sldId id="397" r:id="rId13"/>
    <p:sldId id="399" r:id="rId14"/>
    <p:sldId id="400" r:id="rId15"/>
    <p:sldId id="401" r:id="rId16"/>
    <p:sldId id="402" r:id="rId17"/>
    <p:sldId id="374" r:id="rId18"/>
    <p:sldId id="375" r:id="rId19"/>
    <p:sldId id="403" r:id="rId20"/>
    <p:sldId id="404" r:id="rId21"/>
    <p:sldId id="405" r:id="rId22"/>
    <p:sldId id="378" r:id="rId23"/>
    <p:sldId id="379" r:id="rId24"/>
    <p:sldId id="406" r:id="rId25"/>
    <p:sldId id="407" r:id="rId26"/>
    <p:sldId id="408" r:id="rId27"/>
    <p:sldId id="409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2" r:id="rId37"/>
    <p:sldId id="391" r:id="rId38"/>
    <p:sldId id="390" r:id="rId39"/>
    <p:sldId id="393" r:id="rId40"/>
    <p:sldId id="394" r:id="rId41"/>
    <p:sldId id="360" r:id="rId4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8889" autoAdjust="0"/>
  </p:normalViewPr>
  <p:slideViewPr>
    <p:cSldViewPr>
      <p:cViewPr varScale="1">
        <p:scale>
          <a:sx n="108" d="100"/>
          <a:sy n="108" d="100"/>
        </p:scale>
        <p:origin x="11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EFBD289-F2E2-4F88-8AEA-99F38D947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6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E9114-62F5-4AF3-9C7F-97705655A282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40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92AA-8CD7-45D0-9D1B-B6FECBD98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8141-AFD6-4B6D-87F9-0A217CB83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2265-228A-4601-976A-A3C620D6D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CCAD-3A8B-41B3-9A6D-1B37B9549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0A49-3BD2-4D42-8DA1-CF934D229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0B014-AE5E-4F13-B71E-EDFD1AAA2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6A7D-5A04-424E-ADA6-B5983D122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D6EE-46E3-47A7-9A9C-AA4A13FFC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3CEC-9CF8-4408-8AA7-3DCFD0B9E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3226-54C6-4454-BBDA-9B44C57FC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80B5-78E7-4C56-A681-C4CC05A43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4A1F-800F-4EAA-86D8-D420A2CBF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EAB6B383-3104-49B8-9452-F2315BF52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mming_distance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n.wikipedia.org/wiki/Cosine_simila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en.wikipedia.org/wiki/Euclidean_distanc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mming_distance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n.wikipedia.org/wiki/Cosine_simila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en.wikipedia.org/wiki/Euclidean_distanc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Simple_linear_regre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dhs.gov/lab/documents/license/resources/calibration-training/12-quadratic-least-squares-regression-calib.pdf" TargetMode="External"/><Relationship Id="rId2" Type="http://schemas.openxmlformats.org/officeDocument/2006/relationships/hyperlink" Target="http://en.wikipedia.org/wiki/Polynomial_regress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gmented_regression" TargetMode="External"/><Relationship Id="rId4" Type="http://schemas.openxmlformats.org/officeDocument/2006/relationships/hyperlink" Target="http://www.arachnoid.com/polysolve/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5888"/>
            <a:ext cx="6842125" cy="2592387"/>
          </a:xfrm>
        </p:spPr>
        <p:txBody>
          <a:bodyPr/>
          <a:lstStyle/>
          <a:p>
            <a:pPr eaLnBrk="1" hangingPunct="1"/>
            <a:r>
              <a:rPr lang="cs-CZ" sz="4000" b="0" dirty="0" smtClean="0"/>
              <a:t>Cvičení 30.3. </a:t>
            </a:r>
            <a:endParaRPr lang="en-US" sz="5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49588"/>
            <a:ext cx="6270625" cy="311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Ladislav Peška</a:t>
            </a:r>
            <a:r>
              <a:rPr lang="en-US" sz="2400" smtClean="0"/>
              <a:t>, 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Department of Software Engineering,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Charles University in Prague,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Czech Republic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4800" b="1">
              <a:solidFill>
                <a:schemeClr val="tx2"/>
              </a:solidFill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849313" y="3049588"/>
            <a:ext cx="6248400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Jaké mohou nastat problémy?</a:t>
            </a:r>
          </a:p>
          <a:p>
            <a:pPr eaLnBrk="1" hangingPunct="1">
              <a:buFontTx/>
              <a:buChar char="-"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 se nevyskytuje v </a:t>
            </a:r>
            <a:r>
              <a:rPr lang="cs-CZ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</a:t>
            </a:r>
            <a:r>
              <a:rPr lang="cs-C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setu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fallback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baseline</a:t>
            </a: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OID se nevyskytuje v </a:t>
            </a:r>
            <a:r>
              <a:rPr lang="cs-CZ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</a:t>
            </a:r>
            <a:r>
              <a:rPr lang="cs-C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setu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fallback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baseline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nebo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content-based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kNN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(UID)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nikdo nehodnotil OID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=&gt;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fallback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baseline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nebo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object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content-based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nebo zvětšit K.</a:t>
            </a:r>
            <a:endParaRPr lang="cs-CZ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Výpočet trvá příliš dlouho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ukládání mezivýsledků (DB)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37547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7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000" dirty="0" smtClean="0"/>
              <a:t>Podobnost mezi uživateli UID1 a </a:t>
            </a:r>
            <a:r>
              <a:rPr lang="cs-CZ" sz="2000" dirty="0" smtClean="0"/>
              <a:t>UID2 </a:t>
            </a:r>
            <a:r>
              <a:rPr lang="cs-CZ" sz="1800" dirty="0" smtClean="0"/>
              <a:t>= </a:t>
            </a:r>
            <a:r>
              <a:rPr lang="cs-CZ" sz="1800" dirty="0" smtClean="0"/>
              <a:t>míra podobnosti jejich </a:t>
            </a:r>
            <a:r>
              <a:rPr lang="cs-CZ" sz="1800" b="1" dirty="0" smtClean="0"/>
              <a:t>ratingů</a:t>
            </a:r>
          </a:p>
          <a:p>
            <a:pPr marL="571500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Možností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řada,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často se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používá </a:t>
            </a:r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Cosinova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podobnost</a:t>
            </a: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Eukleidovská vzdálenost </a:t>
            </a: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1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Hamming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distance 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(podobnost pro nominální atributy)</a:t>
            </a:r>
            <a:endParaRPr lang="cs-CZ" sz="2000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571500" indent="-571500" eaLnBrk="1" hangingPunct="1"/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„…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the minimum number of substitutions required to change one string into the </a:t>
            </a: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other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“</a:t>
            </a:r>
          </a:p>
          <a:p>
            <a:pPr marL="571500" indent="-571500" eaLnBrk="1" hangingPunct="1"/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Jaccard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400" i="1" dirty="0">
                <a:solidFill>
                  <a:schemeClr val="bg1">
                    <a:lumMod val="65000"/>
                  </a:schemeClr>
                </a:solidFill>
              </a:rPr>
              <a:t>(podobnost pro 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množiny hodnot)</a:t>
            </a:r>
            <a:endParaRPr lang="cs-CZ" sz="2000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571500" indent="-571500" eaLnBrk="1" hangingPunct="1"/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Cosine_similarity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Hamming_distance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b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Euclidean_distance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en.wikipedia.org/wiki/Euclidean_distance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\text{similarity} = \cos(\theta) = {A \cdot B \over \|A\| \|B\|} = \frac{ \sum\limits_{i=1}^{n}{A_i \times B_i} }{ \sqrt{\sum\limits_{i=1}^{n}{(A_i)^2}} \times \sqrt{\sum\limits_{i=1}^{n}{(B_i)^2}} 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420888"/>
            <a:ext cx="3600400" cy="720079"/>
          </a:xfrm>
          <a:prstGeom prst="rect">
            <a:avLst/>
          </a:prstGeom>
          <a:noFill/>
        </p:spPr>
      </p:pic>
      <p:pic>
        <p:nvPicPr>
          <p:cNvPr id="9" name="Picture 2" descr="\begin{align}\mathrm{d}(\mathbf{p},\mathbf{q}) = \mathrm{d}(\mathbf{q},\mathbf{p}) &amp; = \sqrt{(q_1-p_1)^2 + (q_2-p_2)^2 + \cdots + (q_n-p_n)^2} \\[8pt]&#10;&amp; = \sqrt{\sum_{i=1}^n (q_i-p_i)^2}.\end{align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48629"/>
            <a:ext cx="3536476" cy="7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J(A,B) = {{|A \cap B|}\over{|A \cup B|}}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229200"/>
            <a:ext cx="15621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Příklad: spočítejte 3-NN pro uživatele UID1 a UID4 podle Eukleidovské vzdálenosti</a:t>
            </a: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r>
              <a:rPr lang="cs-CZ" sz="1600" b="1" i="1" dirty="0" smtClean="0">
                <a:solidFill>
                  <a:srgbClr val="FF0000"/>
                </a:solidFill>
              </a:rPr>
              <a:t>Jak se chovat </a:t>
            </a:r>
            <a:r>
              <a:rPr lang="cs-CZ" sz="1600" b="1" i="1" dirty="0">
                <a:solidFill>
                  <a:srgbClr val="FF0000"/>
                </a:solidFill>
              </a:rPr>
              <a:t>k </a:t>
            </a:r>
            <a:r>
              <a:rPr lang="cs-CZ" sz="1600" b="1" i="1" dirty="0" smtClean="0">
                <a:solidFill>
                  <a:srgbClr val="FF0000"/>
                </a:solidFill>
              </a:rPr>
              <a:t>objektům, které jeden z uživatelů neohodnotil?</a:t>
            </a:r>
            <a:endParaRPr lang="cs-CZ" sz="1600" b="1" i="1" dirty="0" smtClean="0">
              <a:solidFill>
                <a:srgbClr val="FF0000"/>
              </a:solidFill>
            </a:endParaRPr>
          </a:p>
          <a:p>
            <a:pPr eaLnBrk="1" hangingPunct="1">
              <a:buAutoNum type="alphaLcParenR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zcela ignorovat ve výpočtech =&gt; přináší problémy, příliš mnoho uživatelů má jen jeden společný objekt</a:t>
            </a:r>
          </a:p>
          <a:p>
            <a:pPr eaLnBrk="1" hangingPunct="1">
              <a:buAutoNum type="alphaLcParenR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Předpokládat rating = 0 =&gt; </a:t>
            </a:r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občas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nesedí v reálné situaci (ten film by se mi líbil víc, ale ještě jsem ho neviděl)</a:t>
            </a:r>
          </a:p>
          <a:p>
            <a:pPr eaLnBrk="1" hangingPunct="1">
              <a:buAutoNum type="alphaLcParenR"/>
            </a:pPr>
            <a:r>
              <a:rPr lang="cs-CZ" sz="1600" b="1" i="1" dirty="0" smtClean="0">
                <a:solidFill>
                  <a:srgbClr val="00B050"/>
                </a:solidFill>
              </a:rPr>
              <a:t>Předpokládat průměrný rating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nebo něco podobného (</a:t>
            </a:r>
            <a:r>
              <a:rPr lang="cs-CZ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median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k% kvantil…)</a:t>
            </a: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82877"/>
              </p:ext>
            </p:extLst>
          </p:nvPr>
        </p:nvGraphicFramePr>
        <p:xfrm>
          <a:off x="683568" y="20608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OID5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 descr="\begin{align}\mathrm{d}(\mathbf{p},\mathbf{q}) = \mathrm{d}(\mathbf{q},\mathbf{p}) &amp; = \sqrt{(q_1-p_1)^2 + (q_2-p_2)^2 + \cdots + (q_n-p_n)^2} \\[8pt]&#10;&amp; = \sqrt{\sum_{i=1}^n (q_i-p_i)^2}.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62" y="137282"/>
            <a:ext cx="3536476" cy="7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0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Příklad: spočítejte 3-NN pro uživatele UID1 a UID4 podle Eukleidovské vzdálenosti</a:t>
            </a: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r>
              <a:rPr lang="cs-CZ" sz="1600" b="1" i="1" dirty="0">
                <a:solidFill>
                  <a:srgbClr val="FF0000"/>
                </a:solidFill>
              </a:rPr>
              <a:t>Jak se chovat k objektům, které jeden z uživatelů neohodnotil?</a:t>
            </a:r>
          </a:p>
          <a:p>
            <a:pPr eaLnBrk="1" hangingPunct="1">
              <a:buAutoNum type="alphaLcParenR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zcela ignorovat ve výpočtech =&gt; přináší problémy, příliš mnoho uživatelů má jen jeden společný objekt</a:t>
            </a:r>
          </a:p>
          <a:p>
            <a:pPr eaLnBrk="1" hangingPunct="1">
              <a:buAutoNum type="alphaLcParenR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Předpokládat rating = 0 =&gt; občas nesedí v reálné situaci (ten film by se mi líbil víc, ale ještě jsem ho neviděl)</a:t>
            </a:r>
          </a:p>
          <a:p>
            <a:pPr eaLnBrk="1" hangingPunct="1">
              <a:buAutoNum type="alphaLcParenR"/>
            </a:pPr>
            <a:r>
              <a:rPr lang="cs-CZ" sz="1600" b="1" i="1" dirty="0" smtClean="0">
                <a:solidFill>
                  <a:srgbClr val="00B050"/>
                </a:solidFill>
              </a:rPr>
              <a:t>Předpokládat průměrný rating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nebo něco podobného (</a:t>
            </a:r>
            <a:r>
              <a:rPr lang="cs-CZ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median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k% kvantil…)</a:t>
            </a: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40243"/>
              </p:ext>
            </p:extLst>
          </p:nvPr>
        </p:nvGraphicFramePr>
        <p:xfrm>
          <a:off x="683568" y="2060848"/>
          <a:ext cx="61206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64344"/>
                <a:gridCol w="967656"/>
                <a:gridCol w="1016000"/>
                <a:gridCol w="10406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OID1, 7.3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OID2, 6.75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OID3, 7.5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OID4, 3.5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OID5, 8.0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\begin{align}\mathrm{d}(\mathbf{p},\mathbf{q}) = \mathrm{d}(\mathbf{q},\mathbf{p}) &amp; = \sqrt{(q_1-p_1)^2 + (q_2-p_2)^2 + \cdots + (q_n-p_n)^2} \\[8pt]&#10;&amp; = \sqrt{\sum_{i=1}^n (q_i-p_i)^2}.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2238"/>
            <a:ext cx="3536476" cy="7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3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Příklad: spočítejte 3-NN pro uživatele UID1 a UID4 podle Eukleidovské vzdálenosti</a:t>
            </a: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NN(UID1) 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UID3, 2.44), 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2.91), 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UID4, 6.55), 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0" indent="0" eaLnBrk="1" hangingPunct="1">
              <a:buNone/>
            </a:pP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NN(UID4) 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{(UID3, 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4.75), 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(UID1, 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6.55), (</a:t>
            </a:r>
            <a:r>
              <a:rPr 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7.1),}</a:t>
            </a:r>
          </a:p>
          <a:p>
            <a:pPr marL="0" indent="0" eaLnBrk="1" hangingPunct="1">
              <a:buNone/>
            </a:pPr>
            <a:endParaRPr lang="cs-CZ" sz="16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cs-CZ" sz="1600" i="1" dirty="0" smtClean="0">
                <a:solidFill>
                  <a:srgbClr val="FF0000"/>
                </a:solidFill>
              </a:rPr>
              <a:t>!!! pro jiné řešení prázdných buněk budou podstatně rozdílné i výsledky, stejně tak pro jinou míru podobnosti !!!</a:t>
            </a:r>
            <a:endParaRPr lang="cs-CZ" sz="1600" i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40243"/>
              </p:ext>
            </p:extLst>
          </p:nvPr>
        </p:nvGraphicFramePr>
        <p:xfrm>
          <a:off x="683568" y="2060848"/>
          <a:ext cx="61206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64344"/>
                <a:gridCol w="967656"/>
                <a:gridCol w="1016000"/>
                <a:gridCol w="10406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OID1, 7.3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OID2, 6.75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OID3, 7.5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OID4, 3.5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OID5, 8.0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\begin{align}\mathrm{d}(\mathbf{p},\mathbf{q}) = \mathrm{d}(\mathbf{q},\mathbf{p}) &amp; = \sqrt{(q_1-p_1)^2 + (q_2-p_2)^2 + \cdots + (q_n-p_n)^2} \\[8pt]&#10;&amp; = \sqrt{\sum_{i=1}^n (q_i-p_i)^2}.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689"/>
            <a:ext cx="3536476" cy="7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\text{similarity} = \cos(\theta) = {A \cdot B \over \|A\| \|B\|} = \frac{ \sum\limits_{i=1}^{n}{A_i \times B_i} }{ \sqrt{\sum\limits_{i=1}^{n}{(A_i)^2}} \times \sqrt{\sum\limits_{i=1}^{n}{(B_i)^2}} 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407" y="5519958"/>
            <a:ext cx="3600400" cy="7200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9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Příklad: Jaký je </a:t>
            </a:r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očekávaný rating UID1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OID3,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UID4 OID1?</a:t>
            </a: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NN(UID1)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UID3, 2.44),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2.91),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UID4, 6.55),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0" indent="0" eaLnBrk="1" hangingPunct="1">
              <a:buNone/>
            </a:pP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NN(UID4)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{(UID3,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4.75),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(UID1,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6.55), (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7.1),}</a:t>
            </a:r>
          </a:p>
          <a:p>
            <a:pPr marL="0" indent="0" eaLnBrk="1" hangingPunct="1">
              <a:buNone/>
            </a:pPr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1800" i="1" dirty="0" smtClean="0">
                <a:solidFill>
                  <a:srgbClr val="FFC000"/>
                </a:solidFill>
              </a:rPr>
              <a:t>Rating1</a:t>
            </a:r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AVG( </a:t>
            </a:r>
            <a:r>
              <a:rPr lang="cs-CZ" sz="1800" i="1" dirty="0" smtClean="0">
                <a:solidFill>
                  <a:srgbClr val="00B0F0"/>
                </a:solidFill>
              </a:rPr>
              <a:t>Rating(</a:t>
            </a:r>
            <a:r>
              <a:rPr lang="cs-CZ" sz="1800" i="1" dirty="0" smtClean="0">
                <a:solidFill>
                  <a:srgbClr val="00B050"/>
                </a:solidFill>
              </a:rPr>
              <a:t>NN(UID), </a:t>
            </a:r>
            <a:r>
              <a:rPr lang="cs-CZ" sz="1800" i="1" dirty="0" smtClean="0">
                <a:solidFill>
                  <a:srgbClr val="00B0F0"/>
                </a:solidFill>
              </a:rPr>
              <a:t>OID) </a:t>
            </a:r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 eaLnBrk="1" hangingPunct="1">
              <a:buNone/>
            </a:pPr>
            <a:r>
              <a:rPr lang="cs-CZ" sz="1800" i="1" dirty="0" smtClean="0">
                <a:solidFill>
                  <a:srgbClr val="FF0000"/>
                </a:solidFill>
              </a:rPr>
              <a:t>Rating2</a:t>
            </a:r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Weighted_AVG</a:t>
            </a:r>
            <a:r>
              <a:rPr lang="cs-CZ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r>
              <a:rPr lang="cs-CZ" sz="1800" i="1" dirty="0">
                <a:solidFill>
                  <a:srgbClr val="00B0F0"/>
                </a:solidFill>
              </a:rPr>
              <a:t>Rating(</a:t>
            </a:r>
            <a:r>
              <a:rPr lang="cs-CZ" sz="1800" i="1" dirty="0">
                <a:solidFill>
                  <a:srgbClr val="00B050"/>
                </a:solidFill>
              </a:rPr>
              <a:t>NN(UID), </a:t>
            </a:r>
            <a:r>
              <a:rPr lang="cs-CZ" sz="1800" i="1" dirty="0">
                <a:solidFill>
                  <a:srgbClr val="00B0F0"/>
                </a:solidFill>
              </a:rPr>
              <a:t>OID) </a:t>
            </a:r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cs-CZ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weight</a:t>
            </a:r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1/distance</a:t>
            </a:r>
            <a:endParaRPr lang="cs-CZ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endParaRPr lang="cs-CZ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47185"/>
              </p:ext>
            </p:extLst>
          </p:nvPr>
        </p:nvGraphicFramePr>
        <p:xfrm>
          <a:off x="683568" y="2060848"/>
          <a:ext cx="61206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64344"/>
                <a:gridCol w="967656"/>
                <a:gridCol w="1016000"/>
                <a:gridCol w="10406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OID1, 7.3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OID2, 6.75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OID3, 7.5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OID4, 3.5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OID5, 8.0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cs-CZ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Příklad: Jaký je </a:t>
            </a:r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očekávaný rating UID1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OID3,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UID4 OID1?</a:t>
            </a: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NN(UID1)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UID3, 2.44),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2.91),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UID4, 6.55),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0" indent="0" eaLnBrk="1" hangingPunct="1">
              <a:buNone/>
            </a:pP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NN(UID4)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{(UID3,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4.75),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(UID1,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6.55), (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UID2, 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7.1),}</a:t>
            </a:r>
          </a:p>
          <a:p>
            <a:pPr marL="0" indent="0" eaLnBrk="1" hangingPunct="1">
              <a:buNone/>
            </a:pPr>
            <a:r>
              <a:rPr lang="cs-CZ" sz="1600" i="1" dirty="0" smtClean="0">
                <a:solidFill>
                  <a:srgbClr val="FFC000"/>
                </a:solidFill>
              </a:rPr>
              <a:t>Rating1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AVG( </a:t>
            </a:r>
            <a:r>
              <a:rPr lang="cs-CZ" sz="1600" i="1" dirty="0" smtClean="0">
                <a:solidFill>
                  <a:srgbClr val="00B0F0"/>
                </a:solidFill>
              </a:rPr>
              <a:t>Rating(</a:t>
            </a:r>
            <a:r>
              <a:rPr lang="cs-CZ" sz="1600" i="1" dirty="0" smtClean="0">
                <a:solidFill>
                  <a:srgbClr val="00B050"/>
                </a:solidFill>
              </a:rPr>
              <a:t>NN(UID), </a:t>
            </a:r>
            <a:r>
              <a:rPr lang="cs-CZ" sz="1600" i="1" dirty="0" smtClean="0">
                <a:solidFill>
                  <a:srgbClr val="00B0F0"/>
                </a:solidFill>
              </a:rPr>
              <a:t>OID)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 eaLnBrk="1" hangingPunct="1">
              <a:buNone/>
            </a:pPr>
            <a:r>
              <a:rPr lang="cs-CZ" sz="1600" i="1" dirty="0" smtClean="0">
                <a:solidFill>
                  <a:srgbClr val="FF0000"/>
                </a:solidFill>
              </a:rPr>
              <a:t>Rating2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Weighted_AVG</a:t>
            </a:r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r>
              <a:rPr lang="cs-CZ" sz="1600" i="1" dirty="0">
                <a:solidFill>
                  <a:srgbClr val="00B0F0"/>
                </a:solidFill>
              </a:rPr>
              <a:t>Rating(</a:t>
            </a:r>
            <a:r>
              <a:rPr lang="cs-CZ" sz="1600" i="1" dirty="0">
                <a:solidFill>
                  <a:srgbClr val="00B050"/>
                </a:solidFill>
              </a:rPr>
              <a:t>NN(UID), </a:t>
            </a:r>
            <a:r>
              <a:rPr lang="cs-CZ" sz="1600" i="1" dirty="0">
                <a:solidFill>
                  <a:srgbClr val="00B0F0"/>
                </a:solidFill>
              </a:rPr>
              <a:t>OID) </a:t>
            </a: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Obecně je vhodné preferovat podobnější uživatele před těmi méně podobnými</a:t>
            </a:r>
          </a:p>
          <a:p>
            <a:pPr eaLnBrk="1" hangingPunct="1">
              <a:buFontTx/>
              <a:buChar char="-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Lze i např. nastavením parametru K v k-NN</a:t>
            </a:r>
          </a:p>
          <a:p>
            <a:pPr eaLnBrk="1" hangingPunct="1">
              <a:buFontTx/>
              <a:buChar char="-"/>
            </a:pPr>
            <a:r>
              <a:rPr lang="cs-C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Nastavení K může být závislé i na vzdálenosti (je můj nejbližší soused opravdu blízký?)</a:t>
            </a:r>
            <a:endParaRPr lang="cs-CZ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endParaRPr lang="cs-CZ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88269"/>
              </p:ext>
            </p:extLst>
          </p:nvPr>
        </p:nvGraphicFramePr>
        <p:xfrm>
          <a:off x="683568" y="2060848"/>
          <a:ext cx="612068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64344"/>
                <a:gridCol w="1080120"/>
                <a:gridCol w="903536"/>
                <a:gridCol w="10406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OID1, 7.3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OID2, 6.75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OID3, 7.5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OID4, 3.5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OID5, 8.0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7.5 </a:t>
                      </a:r>
                      <a:r>
                        <a:rPr lang="cs-CZ" dirty="0" smtClean="0"/>
                        <a:t>/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6.5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UID4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dirty="0" smtClean="0">
                          <a:solidFill>
                            <a:srgbClr val="FFC000"/>
                          </a:solidFill>
                        </a:rPr>
                        <a:t>7.3 </a:t>
                      </a:r>
                      <a:r>
                        <a:rPr lang="cs-CZ" i="0" baseline="0" dirty="0" smtClean="0"/>
                        <a:t>/ </a:t>
                      </a:r>
                      <a:r>
                        <a:rPr lang="cs-CZ" i="0" baseline="0" dirty="0" smtClean="0">
                          <a:solidFill>
                            <a:srgbClr val="FF0000"/>
                          </a:solidFill>
                        </a:rPr>
                        <a:t>7.2</a:t>
                      </a:r>
                      <a:r>
                        <a:rPr lang="cs-CZ" i="0" baseline="0" dirty="0" smtClean="0"/>
                        <a:t> 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Varianta k-NN </a:t>
            </a:r>
            <a:r>
              <a:rPr lang="cs-CZ" sz="3200" b="1" dirty="0" smtClean="0">
                <a:solidFill>
                  <a:schemeClr val="tx2"/>
                </a:solidFill>
              </a:rPr>
              <a:t>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Hypotéza 2: </a:t>
            </a:r>
            <a:r>
              <a:rPr lang="cs-CZ" dirty="0" smtClean="0">
                <a:solidFill>
                  <a:srgbClr val="FF0000"/>
                </a:solidFill>
              </a:rPr>
              <a:t>objekty</a:t>
            </a:r>
            <a:r>
              <a:rPr lang="cs-CZ" dirty="0" smtClean="0"/>
              <a:t> budou </a:t>
            </a:r>
            <a:r>
              <a:rPr lang="cs-CZ" dirty="0" smtClean="0">
                <a:solidFill>
                  <a:srgbClr val="00B0F0"/>
                </a:solidFill>
              </a:rPr>
              <a:t>hodnoceny</a:t>
            </a:r>
            <a:r>
              <a:rPr lang="cs-CZ" dirty="0" smtClean="0"/>
              <a:t> podobně jako </a:t>
            </a:r>
            <a:r>
              <a:rPr lang="cs-CZ" dirty="0" smtClean="0">
                <a:solidFill>
                  <a:srgbClr val="FF0000"/>
                </a:solidFill>
              </a:rPr>
              <a:t>jim podobné objekty</a:t>
            </a:r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Algoritmus: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Nearest_neighbours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i="1" dirty="0" smtClean="0">
                <a:solidFill>
                  <a:srgbClr val="FF0000"/>
                </a:solidFill>
              </a:rPr>
              <a:t>User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Object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){</a:t>
            </a:r>
            <a:b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</a:rPr>
              <a:t>User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400" i="1" dirty="0" err="1" smtClean="0">
                <a:solidFill>
                  <a:srgbClr val="00B050"/>
                </a:solidFill>
              </a:rPr>
              <a:t>Object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jasné, </a:t>
            </a:r>
            <a:r>
              <a:rPr lang="cs-CZ" sz="2400" i="1" dirty="0" smtClean="0">
                <a:solidFill>
                  <a:srgbClr val="00B0F0"/>
                </a:solidFill>
              </a:rPr>
              <a:t>K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uvažovaný počet sousedů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nalezni </a:t>
            </a:r>
            <a:r>
              <a:rPr lang="cs-CZ" sz="2000" i="1" dirty="0" smtClean="0">
                <a:solidFill>
                  <a:srgbClr val="00B0F0"/>
                </a:solidFill>
              </a:rPr>
              <a:t>K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nejpodobnějších objektů k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>
                <a:solidFill>
                  <a:srgbClr val="00B050"/>
                </a:solidFill>
              </a:rPr>
              <a:t>,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které ohodnotil 	  uživatel User</a:t>
            </a:r>
            <a:r>
              <a:rPr lang="cs-CZ" sz="2000" i="1" dirty="0" smtClean="0">
                <a:solidFill>
                  <a:srgbClr val="00B050"/>
                </a:solidFill>
              </a:rPr>
              <a:t/>
            </a:r>
            <a:br>
              <a:rPr lang="cs-CZ" sz="2000" i="1" dirty="0" smtClean="0">
                <a:solidFill>
                  <a:srgbClr val="00B050"/>
                </a:solidFill>
              </a:rPr>
            </a:br>
            <a:r>
              <a:rPr lang="cs-CZ" sz="2000" i="1" dirty="0" smtClean="0"/>
              <a:t>	- rating(</a:t>
            </a:r>
            <a:r>
              <a:rPr lang="cs-CZ" sz="2000" i="1" dirty="0" smtClean="0">
                <a:solidFill>
                  <a:srgbClr val="FF0000"/>
                </a:solidFill>
              </a:rPr>
              <a:t>User,</a:t>
            </a:r>
            <a:r>
              <a:rPr lang="cs-CZ" sz="2000" i="1" dirty="0" smtClean="0">
                <a:solidFill>
                  <a:srgbClr val="00B050"/>
                </a:solidFill>
              </a:rPr>
              <a:t>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/>
              <a:t>) = </a:t>
            </a:r>
            <a:r>
              <a:rPr lang="cs-CZ" sz="2000" i="1" dirty="0" smtClean="0"/>
              <a:t>AVG(hodnocení podobných obj</a:t>
            </a:r>
            <a:r>
              <a:rPr lang="cs-CZ" sz="2000" i="1" dirty="0" smtClean="0"/>
              <a:t>ektů</a:t>
            </a:r>
            <a:r>
              <a:rPr lang="cs-CZ" sz="2000" i="1" dirty="0" smtClean="0"/>
              <a:t>)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>
                <a:solidFill>
                  <a:schemeClr val="tx2"/>
                </a:solidFill>
              </a:rPr>
              <a:t>Varianta k-NN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5" name="Rectangle 16"/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 marL="571500" indent="-571500" eaLnBrk="1" hangingPunct="1">
                  <a:buNone/>
                </a:pPr>
                <a:r>
                  <a:rPr lang="cs-CZ" dirty="0" err="1" smtClean="0"/>
                  <a:t>Workflow</a:t>
                </a:r>
                <a:r>
                  <a:rPr lang="cs-CZ" dirty="0" smtClean="0"/>
                  <a:t> pro soutěž: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571500" indent="-571500" eaLnBrk="1" hangingPunct="1">
                  <a:buNone/>
                </a:pPr>
                <a:r>
                  <a:rPr lang="cs-CZ" sz="2400" dirty="0" smtClean="0"/>
                  <a:t>1. </a:t>
                </a:r>
                <a14:m>
                  <m:oMath xmlns:m="http://schemas.openxmlformats.org/officeDocument/2006/math">
                    <m:r>
                      <a:rPr lang="cs-CZ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Objekt z </a:t>
                </a:r>
                <a:r>
                  <a:rPr lang="cs-CZ" sz="2400" i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item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setu*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spočítej na základě zvolené </a:t>
                </a:r>
                <a:r>
                  <a:rPr lang="cs-CZ" sz="2400" i="1" dirty="0" smtClean="0">
                    <a:solidFill>
                      <a:srgbClr val="00B0F0"/>
                    </a:solidFill>
                  </a:rPr>
                  <a:t>metriky </a:t>
                </a:r>
                <a:r>
                  <a:rPr lang="cs-CZ" sz="2400" dirty="0" smtClean="0"/>
                  <a:t>vzdálenost ke všem ostatním objektům a někam ulož K nejbližších sousedů.</a:t>
                </a:r>
                <a:br>
                  <a:rPr lang="cs-CZ" sz="2400" dirty="0" smtClean="0"/>
                </a:br>
                <a:r>
                  <a:rPr lang="cs-CZ" sz="1800" i="1" dirty="0" smtClean="0">
                    <a:solidFill>
                      <a:schemeClr val="bg1">
                        <a:lumMod val="65000"/>
                      </a:schemeClr>
                    </a:solidFill>
                  </a:rPr>
                  <a:t>(časově náročné, v reálu se nedá dělat on-line, ale lépe se </a:t>
                </a:r>
                <a:r>
                  <a:rPr lang="cs-CZ" sz="1800" i="1" dirty="0" err="1" smtClean="0">
                    <a:solidFill>
                      <a:schemeClr val="bg1">
                        <a:lumMod val="65000"/>
                      </a:schemeClr>
                    </a:solidFill>
                  </a:rPr>
                  <a:t>předpočítává</a:t>
                </a:r>
                <a:r>
                  <a:rPr lang="cs-CZ" sz="1800" i="1" dirty="0" smtClean="0">
                    <a:solidFill>
                      <a:schemeClr val="bg1">
                        <a:lumMod val="65000"/>
                      </a:schemeClr>
                    </a:solidFill>
                  </a:rPr>
                  <a:t> – atributy objektů se v čase mění méně)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endParaRPr lang="cs-CZ" sz="2400" dirty="0" smtClean="0"/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cs-CZ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Řádek z 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test setu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(UID, OID)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si najdi sousedy </a:t>
                </a:r>
                <a:r>
                  <a:rPr lang="cs-CZ" sz="2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kNN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(OID), 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</a:t>
                </a:r>
                <a:r>
                  <a:rPr lang="cs-CZ" sz="2400" i="1" dirty="0" smtClean="0">
                    <a:solidFill>
                      <a:srgbClr val="00B0F0"/>
                    </a:solidFill>
                  </a:rPr>
                  <a:t>které hodnotil uživatel UID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  <a:r>
                  <a:rPr lang="cs-CZ" sz="2400" i="1" dirty="0" smtClean="0">
                    <a:solidFill>
                      <a:srgbClr val="00B050"/>
                    </a:solidFill>
                  </a:rPr>
                  <a:t>nebo uživatelé podobní UID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a zprůměruj jejich hodnocení.</a:t>
                </a:r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rgbClr val="FF0000"/>
                    </a:solidFill>
                  </a:rPr>
                  <a:t>Jaké mohou nastat problémy?</a:t>
                </a:r>
              </a:p>
              <a:p>
                <a:pPr marL="571500" indent="-571500" eaLnBrk="1" hangingPunct="1">
                  <a:buNone/>
                </a:pPr>
                <a:r>
                  <a:rPr lang="cs-CZ" sz="1400" i="1" dirty="0">
                    <a:solidFill>
                      <a:schemeClr val="bg1">
                        <a:lumMod val="50000"/>
                      </a:schemeClr>
                    </a:solidFill>
                  </a:rPr>
                  <a:t>* který se vyskytuje v </a:t>
                </a:r>
                <a:r>
                  <a:rPr lang="cs-CZ" sz="1400" i="1" dirty="0" err="1">
                    <a:solidFill>
                      <a:schemeClr val="bg1">
                        <a:lumMod val="50000"/>
                      </a:schemeClr>
                    </a:solidFill>
                  </a:rPr>
                  <a:t>train</a:t>
                </a:r>
                <a:r>
                  <a:rPr lang="cs-CZ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nebo test setu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/>
                </a:r>
                <a:b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	</a:t>
                </a:r>
                <a:endParaRPr lang="cs-CZ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125" name="Rectangle 1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704" t="-1796" r="-74" b="-34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2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REFERÁTY??!!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K-NN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Jaké mohou nastat problémy?</a:t>
            </a:r>
          </a:p>
          <a:p>
            <a:pPr eaLnBrk="1" hangingPunct="1">
              <a:buFontTx/>
              <a:buChar char="-"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 se nevyskytuje v </a:t>
            </a:r>
            <a:r>
              <a:rPr lang="cs-CZ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</a:t>
            </a:r>
            <a:r>
              <a:rPr lang="cs-CZ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setu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fallback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baseline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podobní uživatelé dle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 setu</a:t>
            </a:r>
          </a:p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UID ohodnotil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příliš málo objektů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 hledání uživatelů podobných UID,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fallback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baseline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37547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0325" y="1700808"/>
            <a:ext cx="822960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000" dirty="0" smtClean="0"/>
              <a:t>Podobnost mezi uživateli UID1 a </a:t>
            </a:r>
            <a:r>
              <a:rPr lang="cs-CZ" sz="2000" dirty="0" smtClean="0"/>
              <a:t>UID2 </a:t>
            </a:r>
            <a:r>
              <a:rPr lang="cs-CZ" sz="1800" dirty="0" smtClean="0"/>
              <a:t>= </a:t>
            </a:r>
            <a:r>
              <a:rPr lang="cs-CZ" sz="1800" dirty="0" smtClean="0"/>
              <a:t>míra podobnosti jejich </a:t>
            </a:r>
            <a:r>
              <a:rPr lang="cs-CZ" sz="1800" b="1" dirty="0" smtClean="0"/>
              <a:t>ratingů</a:t>
            </a:r>
          </a:p>
          <a:p>
            <a:pPr marL="571500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Možností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řada,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často se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používá </a:t>
            </a:r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Cosinova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podobnost</a:t>
            </a: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Eukleidovská vzdálenost </a:t>
            </a: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1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Hamming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distance 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(podobnost pro nominální atributy)</a:t>
            </a:r>
            <a:endParaRPr lang="cs-CZ" sz="2000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571500" indent="-571500" eaLnBrk="1" hangingPunct="1"/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„…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the minimum number of substitutions required to change one string into the </a:t>
            </a: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other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“</a:t>
            </a:r>
          </a:p>
          <a:p>
            <a:pPr marL="571500" indent="-571500" eaLnBrk="1" hangingPunct="1"/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Jaccard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400" i="1" dirty="0">
                <a:solidFill>
                  <a:schemeClr val="bg1">
                    <a:lumMod val="65000"/>
                  </a:schemeClr>
                </a:solidFill>
              </a:rPr>
              <a:t>(podobnost pro </a:t>
            </a:r>
            <a:r>
              <a:rPr lang="cs-CZ" sz="1400" i="1" dirty="0" smtClean="0">
                <a:solidFill>
                  <a:schemeClr val="bg1">
                    <a:lumMod val="65000"/>
                  </a:schemeClr>
                </a:solidFill>
              </a:rPr>
              <a:t>množiny hodnot)</a:t>
            </a:r>
            <a:endParaRPr lang="cs-CZ" sz="2000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571500" indent="-571500" eaLnBrk="1" hangingPunct="1"/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Cosine_similarity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Hamming_distance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b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en.wikipedia.org/wiki/</a:t>
            </a:r>
            <a:r>
              <a:rPr lang="cs-CZ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Euclidean_distance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1400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en.wikipedia.org/wiki/Euclidean_distance</a:t>
            </a:r>
            <a:r>
              <a:rPr lang="cs-CZ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\text{similarity} = \cos(\theta) = {A \cdot B \over \|A\| \|B\|} = \frac{ \sum\limits_{i=1}^{n}{A_i \times B_i} }{ \sqrt{\sum\limits_{i=1}^{n}{(A_i)^2}} \times \sqrt{\sum\limits_{i=1}^{n}{(B_i)^2}} 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420888"/>
            <a:ext cx="3600400" cy="720079"/>
          </a:xfrm>
          <a:prstGeom prst="rect">
            <a:avLst/>
          </a:prstGeom>
          <a:noFill/>
        </p:spPr>
      </p:pic>
      <p:pic>
        <p:nvPicPr>
          <p:cNvPr id="9" name="Picture 2" descr="\begin{align}\mathrm{d}(\mathbf{p},\mathbf{q}) = \mathrm{d}(\mathbf{q},\mathbf{p}) &amp; = \sqrt{(q_1-p_1)^2 + (q_2-p_2)^2 + \cdots + (q_n-p_n)^2} \\[8pt]&#10;&amp; = \sqrt{\sum_{i=1}^n (q_i-p_i)^2}.\end{align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48629"/>
            <a:ext cx="3536476" cy="7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J(A,B) = {{|A \cap B|}\over{|A \cup B|}}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229200"/>
            <a:ext cx="15621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755576" y="4077072"/>
            <a:ext cx="3240360" cy="1599803"/>
          </a:xfrm>
          <a:prstGeom prst="ellipse">
            <a:avLst/>
          </a:prstGeom>
          <a:noFill/>
          <a:ln w="825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Podobnost pomocí </a:t>
            </a:r>
            <a:r>
              <a:rPr lang="cs-CZ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content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cs-CZ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atributů </a:t>
            </a: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Lze také pomocí cosine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ale je třeba: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Normalizovat numerické atributy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Lineární normalizace do [0,1], standardizace,…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http://en.wikipedia.org/wiki/Feature_scaling 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Definovat chování pro nominální atributy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Shodné -&gt; 1, </a:t>
            </a:r>
            <a:r>
              <a:rPr lang="cs-CZ" sz="17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rozílné</a:t>
            </a:r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-&gt; 0, nebo matice podobností atp.</a:t>
            </a: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Obecně lze použít libovolnou metriku vracející pro každou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dvojci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objektů „nějaké“ číslo třeba z [0,1]</a:t>
            </a:r>
          </a:p>
          <a:p>
            <a:pPr marL="920750" lvl="1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Např. </a:t>
            </a:r>
            <a:r>
              <a:rPr lang="cs-CZ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trojuhelníkovou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nerovnost je vhodné dodržet</a:t>
            </a:r>
          </a:p>
          <a:p>
            <a:pPr marL="920750" lvl="1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vhodné mít pro zvolenou metodu nějaký rozumný důvod</a:t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Varianty algoritmu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počet hledaných sousedů (případně závislý na datech)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vybrat/nevybrat určité atributy pro definování podobnosti, způsob výpočtu podobnosti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při výpočtu ratingu uvažovat/neuvažovat podobnost objektů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použít i objekty hodnocené ostatními/podobnými uživateli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Vector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Space</a:t>
            </a:r>
            <a:r>
              <a:rPr lang="cs-CZ" sz="3200" b="1" dirty="0" smtClean="0">
                <a:solidFill>
                  <a:schemeClr val="tx2"/>
                </a:solidFill>
              </a:rPr>
              <a:t> Model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Hypotéza </a:t>
            </a:r>
            <a:r>
              <a:rPr lang="cs-CZ" dirty="0" smtClean="0"/>
              <a:t>3: Každý </a:t>
            </a:r>
            <a:r>
              <a:rPr lang="cs-CZ" dirty="0" smtClean="0">
                <a:solidFill>
                  <a:srgbClr val="00B050"/>
                </a:solidFill>
              </a:rPr>
              <a:t>uživatel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objekt </a:t>
            </a:r>
            <a:r>
              <a:rPr lang="cs-CZ" dirty="0" smtClean="0"/>
              <a:t>má definovaný profil složený z indexovaných </a:t>
            </a:r>
            <a:r>
              <a:rPr lang="cs-CZ" dirty="0" smtClean="0"/>
              <a:t>„slov“, tj. definuju společný prostor uživatelů a objektů. Relevance </a:t>
            </a:r>
            <a:r>
              <a:rPr lang="cs-CZ" dirty="0" smtClean="0">
                <a:solidFill>
                  <a:srgbClr val="FF0000"/>
                </a:solidFill>
              </a:rPr>
              <a:t>objektů</a:t>
            </a:r>
            <a:r>
              <a:rPr lang="cs-CZ" dirty="0" smtClean="0"/>
              <a:t> je hodnocena podle </a:t>
            </a:r>
            <a:r>
              <a:rPr lang="cs-CZ" dirty="0" smtClean="0">
                <a:solidFill>
                  <a:srgbClr val="00B0F0"/>
                </a:solidFill>
              </a:rPr>
              <a:t>podobnosti </a:t>
            </a:r>
            <a:r>
              <a:rPr lang="cs-CZ" dirty="0" smtClean="0"/>
              <a:t>s profilem </a:t>
            </a:r>
            <a:r>
              <a:rPr lang="cs-CZ" dirty="0" smtClean="0">
                <a:solidFill>
                  <a:srgbClr val="00B050"/>
                </a:solidFill>
              </a:rPr>
              <a:t>uživatele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Vector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Space</a:t>
            </a:r>
            <a:r>
              <a:rPr lang="cs-CZ" sz="3200" b="1" dirty="0" smtClean="0">
                <a:solidFill>
                  <a:schemeClr val="tx2"/>
                </a:solidFill>
              </a:rPr>
              <a:t> Model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000" dirty="0" smtClean="0"/>
              <a:t>Máme konečný seznam slov (= atributy objektů) </a:t>
            </a:r>
            <a:r>
              <a:rPr lang="cs-CZ" sz="2000" dirty="0" smtClean="0">
                <a:solidFill>
                  <a:srgbClr val="00B0F0"/>
                </a:solidFill>
              </a:rPr>
              <a:t>w</a:t>
            </a:r>
            <a:r>
              <a:rPr lang="cs-CZ" sz="2000" baseline="-25000" dirty="0" smtClean="0">
                <a:solidFill>
                  <a:srgbClr val="00B0F0"/>
                </a:solidFill>
              </a:rPr>
              <a:t>1</a:t>
            </a:r>
            <a:r>
              <a:rPr lang="cs-CZ" sz="2000" dirty="0" smtClean="0">
                <a:solidFill>
                  <a:srgbClr val="00B0F0"/>
                </a:solidFill>
              </a:rPr>
              <a:t>…w</a:t>
            </a:r>
            <a:r>
              <a:rPr lang="cs-CZ" sz="2000" baseline="-25000" dirty="0" smtClean="0">
                <a:solidFill>
                  <a:srgbClr val="00B0F0"/>
                </a:solidFill>
              </a:rPr>
              <a:t>k</a:t>
            </a:r>
            <a:r>
              <a:rPr lang="cs-CZ" sz="2000" dirty="0" smtClean="0"/>
              <a:t>, seznam </a:t>
            </a:r>
            <a:r>
              <a:rPr lang="cs-CZ" sz="2000" dirty="0"/>
              <a:t>objektů </a:t>
            </a:r>
            <a:r>
              <a:rPr lang="cs-CZ" sz="2000" dirty="0" smtClean="0">
                <a:solidFill>
                  <a:srgbClr val="FF0000"/>
                </a:solidFill>
              </a:rPr>
              <a:t>o</a:t>
            </a:r>
            <a:r>
              <a:rPr lang="cs-CZ" sz="2000" baseline="-25000" dirty="0" smtClean="0">
                <a:solidFill>
                  <a:srgbClr val="FF0000"/>
                </a:solidFill>
              </a:rPr>
              <a:t>1</a:t>
            </a:r>
            <a:r>
              <a:rPr lang="cs-CZ" sz="2000" dirty="0" smtClean="0">
                <a:solidFill>
                  <a:srgbClr val="FF0000"/>
                </a:solidFill>
              </a:rPr>
              <a:t>…</a:t>
            </a:r>
            <a:r>
              <a:rPr lang="cs-CZ" sz="2000" dirty="0" err="1" smtClean="0">
                <a:solidFill>
                  <a:srgbClr val="FF0000"/>
                </a:solidFill>
              </a:rPr>
              <a:t>o</a:t>
            </a:r>
            <a:r>
              <a:rPr lang="cs-CZ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cs-CZ" sz="2000" baseline="-25000" dirty="0" smtClean="0">
                <a:solidFill>
                  <a:srgbClr val="FF0000"/>
                </a:solidFill>
              </a:rPr>
              <a:t> 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a seznam uživatelů </a:t>
            </a:r>
            <a:r>
              <a:rPr lang="cs-CZ" sz="2000" dirty="0" smtClean="0">
                <a:solidFill>
                  <a:srgbClr val="00B050"/>
                </a:solidFill>
              </a:rPr>
              <a:t>u</a:t>
            </a:r>
            <a:r>
              <a:rPr lang="cs-CZ" sz="2000" baseline="-25000" dirty="0" smtClean="0">
                <a:solidFill>
                  <a:srgbClr val="00B050"/>
                </a:solidFill>
              </a:rPr>
              <a:t>1</a:t>
            </a:r>
            <a:r>
              <a:rPr lang="cs-CZ" sz="2000" dirty="0" smtClean="0">
                <a:solidFill>
                  <a:srgbClr val="00B050"/>
                </a:solidFill>
              </a:rPr>
              <a:t>…</a:t>
            </a:r>
            <a:r>
              <a:rPr lang="cs-CZ" sz="2000" dirty="0" err="1" smtClean="0">
                <a:solidFill>
                  <a:srgbClr val="00B050"/>
                </a:solidFill>
              </a:rPr>
              <a:t>u</a:t>
            </a:r>
            <a:r>
              <a:rPr lang="cs-CZ" sz="2000" baseline="-25000" dirty="0" err="1" smtClean="0">
                <a:solidFill>
                  <a:srgbClr val="00B050"/>
                </a:solidFill>
              </a:rPr>
              <a:t>j</a:t>
            </a:r>
            <a:endParaRPr lang="cs-CZ" sz="2000" baseline="-25000" dirty="0" smtClean="0">
              <a:solidFill>
                <a:srgbClr val="00B050"/>
              </a:solidFill>
            </a:endParaRPr>
          </a:p>
          <a:p>
            <a:pPr marL="571500" indent="-571500" eaLnBrk="1" hangingPunct="1"/>
            <a:r>
              <a:rPr lang="cs-CZ" sz="2000" dirty="0" smtClean="0"/>
              <a:t>Profil uživatele/objektu je seznam vah jednotlivých slov, </a:t>
            </a:r>
            <a:r>
              <a:rPr lang="cs-CZ" sz="2000" dirty="0" smtClean="0">
                <a:solidFill>
                  <a:srgbClr val="00B0F0"/>
                </a:solidFill>
              </a:rPr>
              <a:t>w</a:t>
            </a:r>
            <a:r>
              <a:rPr lang="cs-CZ" sz="2000" baseline="-25000" dirty="0" smtClean="0">
                <a:solidFill>
                  <a:srgbClr val="00B050"/>
                </a:solidFill>
              </a:rPr>
              <a:t>uj,</a:t>
            </a:r>
            <a:r>
              <a:rPr lang="cs-CZ" sz="2000" baseline="-25000" dirty="0" smtClean="0">
                <a:solidFill>
                  <a:srgbClr val="00B0F0"/>
                </a:solidFill>
              </a:rPr>
              <a:t>1</a:t>
            </a:r>
            <a:r>
              <a:rPr lang="cs-CZ" sz="2000" dirty="0" smtClean="0">
                <a:solidFill>
                  <a:srgbClr val="00B0F0"/>
                </a:solidFill>
              </a:rPr>
              <a:t>…</a:t>
            </a:r>
            <a:r>
              <a:rPr lang="cs-CZ" sz="2000" dirty="0" err="1" smtClean="0">
                <a:solidFill>
                  <a:srgbClr val="00B0F0"/>
                </a:solidFill>
              </a:rPr>
              <a:t>w</a:t>
            </a:r>
            <a:r>
              <a:rPr lang="cs-CZ" sz="2000" baseline="-25000" dirty="0" err="1" smtClean="0">
                <a:solidFill>
                  <a:srgbClr val="00B050"/>
                </a:solidFill>
              </a:rPr>
              <a:t>uj,</a:t>
            </a:r>
            <a:r>
              <a:rPr lang="cs-CZ" sz="2000" baseline="-25000" dirty="0" err="1" smtClean="0">
                <a:solidFill>
                  <a:srgbClr val="00B0F0"/>
                </a:solidFill>
              </a:rPr>
              <a:t>k</a:t>
            </a:r>
            <a:r>
              <a:rPr lang="cs-CZ" sz="2000" baseline="-25000" dirty="0" smtClean="0">
                <a:solidFill>
                  <a:srgbClr val="00B0F0"/>
                </a:solidFill>
              </a:rPr>
              <a:t> </a:t>
            </a:r>
            <a:r>
              <a:rPr lang="cs-CZ" sz="2000" dirty="0"/>
              <a:t>které reprezentují nakolik je pro </a:t>
            </a:r>
            <a:r>
              <a:rPr lang="cs-CZ" sz="2000" dirty="0" smtClean="0"/>
              <a:t>uživatele/objekt </a:t>
            </a:r>
            <a:r>
              <a:rPr lang="cs-CZ" sz="2000" dirty="0"/>
              <a:t>dané slovo </a:t>
            </a:r>
            <a:r>
              <a:rPr lang="cs-CZ" sz="2000" dirty="0" smtClean="0"/>
              <a:t>relevantní (0 pokud vůbec, resp. Pokud se v objektu nevyskytuje). </a:t>
            </a:r>
          </a:p>
          <a:p>
            <a:pPr marL="571500" indent="-571500" eaLnBrk="1" hangingPunct="1"/>
            <a:r>
              <a:rPr lang="cs-CZ" sz="2000" dirty="0" smtClean="0"/>
              <a:t>Váhy se obvykle definují jako </a:t>
            </a:r>
            <a:r>
              <a:rPr lang="cs-CZ" sz="2000" b="1" dirty="0" smtClean="0"/>
              <a:t>TF.IDF</a:t>
            </a:r>
            <a:r>
              <a:rPr lang="cs-CZ" sz="2000" dirty="0" smtClean="0"/>
              <a:t> (TF = term </a:t>
            </a:r>
            <a:r>
              <a:rPr lang="cs-CZ" sz="2000" dirty="0" err="1" smtClean="0"/>
              <a:t>frequency</a:t>
            </a:r>
            <a:r>
              <a:rPr lang="cs-CZ" sz="2000" dirty="0" smtClean="0"/>
              <a:t>, IDF= inverse </a:t>
            </a:r>
            <a:r>
              <a:rPr lang="cs-CZ" sz="2000" dirty="0" err="1" smtClean="0"/>
              <a:t>document</a:t>
            </a:r>
            <a:r>
              <a:rPr lang="cs-CZ" sz="2000" dirty="0" smtClean="0"/>
              <a:t> </a:t>
            </a:r>
            <a:r>
              <a:rPr lang="cs-CZ" sz="2000" dirty="0" err="1" smtClean="0"/>
              <a:t>frequency</a:t>
            </a:r>
            <a:r>
              <a:rPr lang="cs-CZ" sz="2000" dirty="0" smtClean="0"/>
              <a:t> =&gt; v kolika dokumentech se dané slovo vyskytuje)</a:t>
            </a:r>
          </a:p>
          <a:p>
            <a:pPr marL="571500" indent="-571500" eaLnBrk="1" hangingPunct="1"/>
            <a:r>
              <a:rPr lang="cs-CZ" sz="2000" dirty="0" smtClean="0"/>
              <a:t>TF.IDF preferuje slova,</a:t>
            </a:r>
            <a:br>
              <a:rPr lang="cs-CZ" sz="2000" dirty="0" smtClean="0"/>
            </a:br>
            <a:r>
              <a:rPr lang="cs-CZ" sz="2000" dirty="0" smtClean="0"/>
              <a:t>která se často vyskytují v daném objektu, ale ne v ostatních </a:t>
            </a:r>
            <a:r>
              <a:rPr lang="cs-CZ" sz="2000" dirty="0" err="1" smtClean="0"/>
              <a:t>obj</a:t>
            </a:r>
            <a:r>
              <a:rPr lang="cs-CZ" sz="2000" dirty="0" smtClean="0"/>
              <a:t>.</a:t>
            </a:r>
          </a:p>
          <a:p>
            <a:pPr marL="571500" indent="-571500" eaLnBrk="1" hangingPunct="1"/>
            <a:r>
              <a:rPr lang="cs-CZ" sz="2000" dirty="0" smtClean="0"/>
              <a:t>Profil uživatele je součet profilů navštívených objektů.* K určení podobnosti mezi objektem a uživatelem se obvykle používá </a:t>
            </a:r>
            <a:r>
              <a:rPr lang="cs-CZ" sz="2000" b="1" i="1" dirty="0" err="1" smtClean="0"/>
              <a:t>cosinová</a:t>
            </a:r>
            <a:r>
              <a:rPr lang="cs-CZ" sz="2000" b="1" i="1" dirty="0" smtClean="0"/>
              <a:t> míra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* Zde se hodí dělat váhy dle ratingu</a:t>
            </a:r>
          </a:p>
          <a:p>
            <a:pPr marL="0" indent="0" eaLnBrk="1" hangingPunct="1">
              <a:buNone/>
            </a:pPr>
            <a:endParaRPr lang="cs-CZ" baseline="-25000" dirty="0" smtClean="0">
              <a:solidFill>
                <a:srgbClr val="00B050"/>
              </a:solidFill>
            </a:endParaRPr>
          </a:p>
        </p:txBody>
      </p:sp>
      <p:pic>
        <p:nvPicPr>
          <p:cNvPr id="2052" name="Picture 4" descr="&#10;w_{t,d} = \mathrm{tf}_{t,d} \cdot \log{\frac{|D|}{|\{d' \in D \, | \, t \in d'\}|}}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84" y="4077072"/>
            <a:ext cx="3744416" cy="62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1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Vector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Space</a:t>
            </a:r>
            <a:r>
              <a:rPr lang="cs-CZ" sz="3200" b="1" dirty="0" smtClean="0">
                <a:solidFill>
                  <a:schemeClr val="tx2"/>
                </a:solidFill>
              </a:rPr>
              <a:t> Model</a:t>
            </a:r>
            <a:endParaRPr lang="en-US" sz="32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5" name="Rectangle 16"/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 marL="571500" indent="-571500" eaLnBrk="1" hangingPunct="1">
                  <a:buNone/>
                </a:pPr>
                <a:r>
                  <a:rPr lang="cs-CZ" dirty="0" err="1" smtClean="0"/>
                  <a:t>Workflow</a:t>
                </a:r>
                <a:r>
                  <a:rPr lang="cs-CZ" dirty="0" smtClean="0"/>
                  <a:t> pro soutěž: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571500" indent="-571500" eaLnBrk="1" hangingPunct="1">
                  <a:buNone/>
                </a:pPr>
                <a:r>
                  <a:rPr lang="cs-CZ" sz="2400" dirty="0" smtClean="0"/>
                  <a:t>1. </a:t>
                </a:r>
                <a14:m>
                  <m:oMath xmlns:m="http://schemas.openxmlformats.org/officeDocument/2006/math">
                    <m:r>
                      <a:rPr lang="cs-CZ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Objekt z </a:t>
                </a:r>
                <a:r>
                  <a:rPr lang="cs-CZ" sz="2400" i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item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setu*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spočítej váhy jednotlivých slov. Pro každého uživatele z </a:t>
                </a:r>
                <a:r>
                  <a:rPr lang="cs-CZ" sz="2400" i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train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set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spočti jeho profil dle hodnocených objektů.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endParaRPr lang="cs-CZ" sz="2400" dirty="0" smtClean="0"/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cs-CZ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Řádek z 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test setu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(UID, OID)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si najdi profil UID a OID a porovnej nakolik se shodují a urči na základě toho rating. </a:t>
                </a:r>
              </a:p>
              <a:p>
                <a:pPr marL="571500" indent="-571500" eaLnBrk="1" hangingPunct="1">
                  <a:buNone/>
                </a:pPr>
                <a:endParaRPr lang="cs-CZ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/>
                </a:r>
                <a:b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	</a:t>
                </a:r>
                <a:endParaRPr lang="cs-CZ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125" name="Rectangle 1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704" t="-1796" r="-1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Vector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Space</a:t>
            </a:r>
            <a:r>
              <a:rPr lang="cs-CZ" sz="3200" b="1" dirty="0" smtClean="0">
                <a:solidFill>
                  <a:schemeClr val="tx2"/>
                </a:solidFill>
              </a:rPr>
              <a:t> Model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VSM se hodí spíš pro binární klasifikaci (relevantní vs. Nerelevantní). </a:t>
            </a:r>
          </a:p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rating se dá upravit např. následovně: vytvořím 2 profily uživatele – jeden pro objekty, které hodnotil kladně, druhý pro ty, které hodnotil záporně.</a:t>
            </a:r>
          </a:p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Lze použít jako doplňkový algoritmus k jinému, nebo třeba pouze pro určitý segment uživatelů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Jinak platí obdobné nevýhody jako u k-NN pro objekty.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37547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Přeformulovaný problém desetiboje:</a:t>
            </a:r>
          </a:p>
          <a:p>
            <a:pPr marL="571500" indent="-571500" eaLnBrk="1" hangingPunct="1">
              <a:buNone/>
            </a:pP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OID</a:t>
            </a:r>
            <a:r>
              <a:rPr lang="cs-CZ" sz="2000" dirty="0" smtClean="0"/>
              <a:t>) = @(</a:t>
            </a:r>
            <a:r>
              <a:rPr lang="cs-CZ" sz="2000" dirty="0" err="1" smtClean="0"/>
              <a:t>loc</a:t>
            </a:r>
            <a:r>
              <a:rPr lang="cs-CZ" sz="2000" dirty="0" smtClean="0"/>
              <a:t>_</a:t>
            </a: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a1</a:t>
            </a:r>
            <a:r>
              <a:rPr lang="cs-CZ" sz="2000" dirty="0" smtClean="0"/>
              <a:t>), </a:t>
            </a:r>
            <a:r>
              <a:rPr lang="cs-CZ" sz="2000" dirty="0" err="1" smtClean="0"/>
              <a:t>loc</a:t>
            </a:r>
            <a:r>
              <a:rPr lang="cs-CZ" sz="2000" dirty="0" smtClean="0"/>
              <a:t>_</a:t>
            </a: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a2</a:t>
            </a:r>
            <a:r>
              <a:rPr lang="cs-CZ" sz="2000" dirty="0" smtClean="0"/>
              <a:t>),… )</a:t>
            </a:r>
          </a:p>
          <a:p>
            <a:pPr marL="571500" indent="-571500" eaLnBrk="1" hangingPunct="1">
              <a:buNone/>
            </a:pP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Hypotéza </a:t>
            </a:r>
            <a:r>
              <a:rPr lang="cs-CZ" sz="2400" dirty="0" smtClean="0"/>
              <a:t>4: </a:t>
            </a:r>
            <a:r>
              <a:rPr lang="cs-CZ" sz="2400" dirty="0" smtClean="0"/>
              <a:t>Preference uživatele </a:t>
            </a:r>
            <a:r>
              <a:rPr lang="cs-CZ" sz="2400" dirty="0" smtClean="0">
                <a:solidFill>
                  <a:srgbClr val="00B050"/>
                </a:solidFill>
              </a:rPr>
              <a:t>U</a:t>
            </a:r>
            <a:r>
              <a:rPr lang="cs-CZ" sz="2400" dirty="0" smtClean="0"/>
              <a:t> k objektu </a:t>
            </a:r>
            <a:r>
              <a:rPr lang="cs-CZ" sz="2400" dirty="0" smtClean="0">
                <a:solidFill>
                  <a:srgbClr val="FF0000"/>
                </a:solidFill>
              </a:rPr>
              <a:t>O</a:t>
            </a:r>
            <a:r>
              <a:rPr lang="cs-CZ" sz="2400" dirty="0" smtClean="0"/>
              <a:t> se dá vyjádřit pomocí nějaké agregace @ lokálních preferencí uživatele k atributům objektu </a:t>
            </a:r>
            <a:r>
              <a:rPr lang="cs-CZ" sz="2400" dirty="0" smtClean="0">
                <a:solidFill>
                  <a:srgbClr val="FF0000"/>
                </a:solidFill>
              </a:rPr>
              <a:t>a1</a:t>
            </a:r>
            <a:r>
              <a:rPr lang="cs-CZ" sz="2400" dirty="0" smtClean="0"/>
              <a:t>, …, </a:t>
            </a:r>
            <a:r>
              <a:rPr lang="cs-CZ" sz="2400" dirty="0" err="1" smtClean="0">
                <a:solidFill>
                  <a:srgbClr val="FF0000"/>
                </a:solidFill>
              </a:rPr>
              <a:t>ak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Agregační funkce by měla zachovávat </a:t>
            </a:r>
            <a:r>
              <a:rPr lang="cs-CZ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monotonitu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Lokální preference převádí doménu atributu do [0,1] a zároveň počítají případné parametry @ (např. důležitost atributu)</a:t>
            </a:r>
          </a:p>
          <a:p>
            <a:pPr marL="920750" lvl="1" indent="-571500" eaLnBrk="1" hangingPunct="1"/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1746" name="Picture 2" descr="C:\Users\peska\Desktop\projekty\ejc2012\model-learn-prefferenc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700808"/>
            <a:ext cx="875347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043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Meta-algoritmus: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Definuju jaké uvažuji lokální preference a agregační funkce (regrese/intervaly/… průměr/vážený průměr/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/min/…)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každého uživatele U se z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trénovacích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 naučím jeho lokální preference pro všechny atributy a parametry agregační funkce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každou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dvojci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UID, OID (a parametry objektu a1,…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Spočtu hodnotu lokálních preferencí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Spočtu agregační funkci</a:t>
            </a: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Globální preference:</a:t>
            </a:r>
          </a:p>
          <a:p>
            <a:pPr marL="571500" indent="-571500" eaLnBrk="1" hangingPunct="1"/>
            <a:r>
              <a:rPr lang="cs-CZ" sz="2400" dirty="0" smtClean="0"/>
              <a:t>Průměr lokálních preferencí</a:t>
            </a:r>
          </a:p>
          <a:p>
            <a:pPr marL="571500" indent="-571500" eaLnBrk="1" hangingPunct="1"/>
            <a:r>
              <a:rPr lang="cs-CZ" sz="2400" dirty="0" smtClean="0"/>
              <a:t>Vážený průměr (je třeba stanovit důležitost </a:t>
            </a:r>
            <a:r>
              <a:rPr lang="cs-CZ" sz="2400" dirty="0" err="1" smtClean="0"/>
              <a:t>loc</a:t>
            </a:r>
            <a:r>
              <a:rPr lang="cs-CZ" sz="2400" dirty="0" smtClean="0"/>
              <a:t>. </a:t>
            </a:r>
            <a:r>
              <a:rPr lang="cs-CZ" sz="2400" dirty="0" err="1" smtClean="0"/>
              <a:t>pref</a:t>
            </a:r>
            <a:r>
              <a:rPr lang="cs-CZ" sz="2400" dirty="0" smtClean="0"/>
              <a:t>.)</a:t>
            </a:r>
          </a:p>
          <a:p>
            <a:pPr marL="571500" indent="-571500" eaLnBrk="1" hangingPunct="1"/>
            <a:r>
              <a:rPr lang="cs-CZ" sz="2400" dirty="0" smtClean="0"/>
              <a:t>Další varianty (např. </a:t>
            </a:r>
            <a:r>
              <a:rPr lang="cs-CZ" sz="2400" dirty="0" err="1" smtClean="0"/>
              <a:t>fuzzy</a:t>
            </a:r>
            <a:r>
              <a:rPr lang="cs-CZ" sz="2400" dirty="0" smtClean="0"/>
              <a:t> logické spojky) se hodí spíš pro jiné cílové metriky (zachovávají uspořádání, ale ne hodnoty preference)</a:t>
            </a:r>
          </a:p>
          <a:p>
            <a:pPr marL="571500" indent="-571500" eaLnBrk="1" hangingPunct="1">
              <a:buNone/>
            </a:pPr>
            <a:r>
              <a:rPr lang="cs-CZ" dirty="0" smtClean="0"/>
              <a:t>Lokální preference:</a:t>
            </a:r>
          </a:p>
          <a:p>
            <a:pPr marL="571500" indent="-571500" eaLnBrk="1" hangingPunct="1"/>
            <a:r>
              <a:rPr lang="cs-CZ" sz="2400" dirty="0" smtClean="0"/>
              <a:t>Je </a:t>
            </a:r>
            <a:r>
              <a:rPr lang="cs-CZ" sz="2400" dirty="0" smtClean="0"/>
              <a:t>třeba rozlišovat </a:t>
            </a:r>
            <a:r>
              <a:rPr lang="cs-CZ" sz="2400" dirty="0" smtClean="0"/>
              <a:t>nominální a numerické atributy</a:t>
            </a:r>
          </a:p>
          <a:p>
            <a:pPr marL="920750" lvl="1" indent="-571500" eaLnBrk="1" hangingPunct="1"/>
            <a:r>
              <a:rPr lang="cs-CZ" sz="2000" dirty="0" smtClean="0"/>
              <a:t>Numerické: nějaká forma regrese, nebo rozdělení na intervaly</a:t>
            </a:r>
          </a:p>
          <a:p>
            <a:pPr marL="920750" lvl="1" indent="-571500" eaLnBrk="1" hangingPunct="1"/>
            <a:r>
              <a:rPr lang="cs-CZ" sz="2000" dirty="0" smtClean="0"/>
              <a:t>Nominální: dle jednotlivých hodnot</a:t>
            </a:r>
          </a:p>
          <a:p>
            <a:pPr marL="571500" indent="-571500" eaLnBrk="1" hangingPunct="1">
              <a:buNone/>
            </a:pPr>
            <a:endParaRPr lang="cs-CZ" sz="2400" dirty="0" smtClean="0"/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nominálních atributů:</a:t>
            </a:r>
          </a:p>
          <a:p>
            <a:pPr marL="571500" indent="-571500" eaLnBrk="1" hangingPunct="1"/>
            <a:r>
              <a:rPr lang="cs-CZ" sz="2400" dirty="0" smtClean="0"/>
              <a:t>Preference = průměrná hodnota ratingu pro danou hodnotu atributu</a:t>
            </a:r>
          </a:p>
          <a:p>
            <a:pPr marL="571500" indent="-571500" eaLnBrk="1" hangingPunct="1"/>
            <a:r>
              <a:rPr lang="cs-CZ" sz="2400" dirty="0" smtClean="0"/>
              <a:t>Důležitost atributu – idea: čím větší rozptyl ratingů, tím méně je atribut důležitý</a:t>
            </a: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2770" name="Picture 2" descr="C:\Users\peska\Desktop\projekty\ejc2012\ejc-ala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8748464" cy="236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nominálních atributů: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38017" r="33315" b="11782"/>
          <a:stretch>
            <a:fillRect/>
          </a:stretch>
        </p:blipFill>
        <p:spPr bwMode="auto">
          <a:xfrm>
            <a:off x="611560" y="2276872"/>
            <a:ext cx="75608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numerických atributů:</a:t>
            </a:r>
          </a:p>
          <a:p>
            <a:pPr marL="571500" indent="-571500" eaLnBrk="1" hangingPunct="1"/>
            <a:r>
              <a:rPr lang="cs-CZ" dirty="0" smtClean="0"/>
              <a:t>Intervalová metoda: rozdělíme doménu atributu na intervaly (Kolik? Jak?) </a:t>
            </a:r>
          </a:p>
          <a:p>
            <a:pPr marL="920750" lvl="1" indent="-571500" eaLnBrk="1" hangingPunct="1"/>
            <a:r>
              <a:rPr lang="cs-CZ" dirty="0" smtClean="0"/>
              <a:t>A dál se chovám, jako by to byly nominální data</a:t>
            </a:r>
          </a:p>
          <a:p>
            <a:pPr marL="920750" lvl="1" indent="-571500" eaLnBrk="1" hangingPunct="1"/>
            <a:r>
              <a:rPr lang="cs-CZ" dirty="0" smtClean="0">
                <a:solidFill>
                  <a:srgbClr val="00B050"/>
                </a:solidFill>
              </a:rPr>
              <a:t>Implementačně snadnější metoda</a:t>
            </a:r>
          </a:p>
          <a:p>
            <a:pPr marL="920750" lvl="1" indent="-571500" eaLnBrk="1" hangingPunct="1"/>
            <a:r>
              <a:rPr lang="cs-CZ" dirty="0" smtClean="0">
                <a:solidFill>
                  <a:srgbClr val="FF0000"/>
                </a:solidFill>
              </a:rPr>
              <a:t>Ale také méně přesná (ztrácím informace)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19492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numerických atributů:</a:t>
            </a:r>
          </a:p>
          <a:p>
            <a:pPr marL="571500" indent="-571500" eaLnBrk="1" hangingPunct="1"/>
            <a:r>
              <a:rPr lang="cs-CZ" dirty="0" smtClean="0"/>
              <a:t>Regresní metody:</a:t>
            </a:r>
          </a:p>
          <a:p>
            <a:pPr marL="920750" lvl="1" indent="-571500" eaLnBrk="1" hangingPunct="1"/>
            <a:r>
              <a:rPr lang="cs-CZ" i="1" dirty="0" smtClean="0">
                <a:solidFill>
                  <a:srgbClr val="00B0F0"/>
                </a:solidFill>
              </a:rPr>
              <a:t>Cílem regresních metod obecně je proložit datovými body křivku tak, aby chyba (nebo obecně nějaká cílová metrika) byla co nejnižší.</a:t>
            </a:r>
          </a:p>
          <a:p>
            <a:pPr marL="571500" indent="-571500" eaLnBrk="1" hangingPunct="1"/>
            <a:endParaRPr lang="cs-CZ" sz="1800" i="1" dirty="0" smtClean="0">
              <a:solidFill>
                <a:srgbClr val="00B0F0"/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4818" name="Picture 2" descr="C:\Users\peska\Desktop\projekty\ejc2012\ejc-ala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913" y="2564904"/>
            <a:ext cx="3616087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Regresní metody:</a:t>
            </a:r>
          </a:p>
          <a:p>
            <a:pPr marL="571500" indent="-571500" eaLnBrk="1" hangingPunct="1"/>
            <a:r>
              <a:rPr lang="cs-CZ" sz="2800" dirty="0" smtClean="0"/>
              <a:t>Lineární regrese – snažíme se body proložit přímku 				tak, abychom</a:t>
            </a:r>
          </a:p>
          <a:p>
            <a:pPr marL="920750" lvl="1" indent="-571500" eaLnBrk="1" hangingPunct="1"/>
            <a:r>
              <a:rPr lang="cs-CZ" sz="2400" i="1" dirty="0" err="1" smtClean="0"/>
              <a:t>Least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squares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linear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regression</a:t>
            </a:r>
            <a:r>
              <a:rPr lang="cs-CZ" sz="2400" i="1" dirty="0" smtClean="0"/>
              <a:t>: </a:t>
            </a:r>
            <a:r>
              <a:rPr lang="cs-CZ" sz="2400" dirty="0" smtClean="0"/>
              <a:t>minimalizovali sumu čtvercových odchylek jednotlivých bodů:</a:t>
            </a:r>
          </a:p>
          <a:p>
            <a:pPr marL="920750" lvl="1" indent="-571500" eaLnBrk="1" hangingPunct="1"/>
            <a:endParaRPr lang="cs-CZ" sz="2400" dirty="0" smtClean="0"/>
          </a:p>
          <a:p>
            <a:pPr marL="920750" lvl="1" indent="-571500" eaLnBrk="1" hangingPunct="1"/>
            <a:endParaRPr lang="cs-CZ" sz="2400" dirty="0" smtClean="0"/>
          </a:p>
          <a:p>
            <a:pPr marL="920750" lvl="1" indent="-571500" eaLnBrk="1" hangingPunct="1"/>
            <a:r>
              <a:rPr lang="cs-CZ" sz="2400" dirty="0" smtClean="0"/>
              <a:t>Lze řešit poměrně snadno algoritmicky (spočítáme parametry </a:t>
            </a:r>
            <a:r>
              <a:rPr lang="el-GR" sz="2400" dirty="0" smtClean="0"/>
              <a:t>α</a:t>
            </a:r>
            <a:r>
              <a:rPr lang="cs-CZ" sz="2400" dirty="0" smtClean="0"/>
              <a:t>, </a:t>
            </a:r>
            <a:r>
              <a:rPr lang="el-GR" sz="2400" dirty="0" smtClean="0"/>
              <a:t>β</a:t>
            </a:r>
            <a:r>
              <a:rPr lang="cs-CZ" sz="2400" dirty="0" smtClean="0"/>
              <a:t>)</a:t>
            </a:r>
          </a:p>
          <a:p>
            <a:pPr marL="920750" lvl="1" indent="-571500" eaLnBrk="1" hangingPunct="1"/>
            <a:r>
              <a:rPr lang="cs-CZ" sz="2000" i="1" dirty="0" smtClean="0">
                <a:hlinkClick r:id="rId2"/>
              </a:rPr>
              <a:t>http://en.wikipedia.org/wiki/Simple_linear_regression</a:t>
            </a:r>
            <a:endParaRPr lang="cs-CZ" sz="2000" i="1" dirty="0" smtClean="0"/>
          </a:p>
          <a:p>
            <a:pPr marL="920750" lvl="1" indent="-571500" eaLnBrk="1" hangingPunct="1">
              <a:buNone/>
            </a:pPr>
            <a:endParaRPr lang="cs-CZ" sz="2400" i="1" dirty="0" smtClean="0"/>
          </a:p>
          <a:p>
            <a:pPr marL="920750" lvl="1" indent="-571500" eaLnBrk="1" hangingPunct="1"/>
            <a:endParaRPr lang="cs-CZ" sz="2400" dirty="0" smtClean="0"/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5842" name="Picture 2" descr=" f = \alpha + \beta x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1872208" cy="333661"/>
          </a:xfrm>
          <a:prstGeom prst="rect">
            <a:avLst/>
          </a:prstGeom>
          <a:noFill/>
        </p:spPr>
      </p:pic>
      <p:pic>
        <p:nvPicPr>
          <p:cNvPr id="35844" name="Picture 4" descr="\text{Find }\min_{\alpha,\,\beta} Q(\alpha,\beta), \qquad \text{for } Q(\alpha,\beta) = \sum_{i=1}^n\hat{\varepsilon}_i^{\,2} = \sum_{i=1}^n (y_i - \alpha - \beta x_i)^2\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077072"/>
            <a:ext cx="7425895" cy="739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51202" name="Picture 2" descr="\begin{align}&#10;\hat\beta &amp;= \frac{ \sum_{i=1}^{n} (x_{i}-\bar{x})(y_{i}-\bar{y}) }{ \sum_{i=1}^{n} (x_{i}-\bar{x})^2 } \\[6pt]&#10;          &amp;= \frac{ \sum_{i=1}^{n}{x_{i}y_{i}} - \frac1n \sum_{i=1}^{n}{x_{i}}\sum_{j=1}^{n}{y_{j}}}{ \sum_{i=1}^{n}{x_{i}^2} - \frac1n (\sum_{i=1}^{n}{x_{i}})^2 } \\[6pt]&#10;          &amp;= \frac{ \overline{xy} - \bar{x}\bar{y} }{ \overline{x^2} - \bar{x}^2 }   \\&#10;          &amp;= \frac{ \operatorname{Cov}[x,y] }{ \operatorname{Var}[x] } \\&#10;          &amp;= r_{xy} \frac{s_y}{s_x}, \\[6pt]&#10; \hat\alpha &amp; = \bar{y} - \hat\beta\,\bar{x},&#10;\end{align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4464496" cy="4796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Další regresní metody:</a:t>
            </a:r>
          </a:p>
          <a:p>
            <a:pPr marL="571500" indent="-571500" eaLnBrk="1" hangingPunct="1"/>
            <a:r>
              <a:rPr lang="cs-CZ" sz="2400" dirty="0" smtClean="0"/>
              <a:t>Polynomiální regrese vyššího stupně</a:t>
            </a:r>
          </a:p>
          <a:p>
            <a:pPr marL="920750" lvl="1" indent="-571500" eaLnBrk="1" hangingPunct="1"/>
            <a:r>
              <a:rPr lang="cs-CZ" sz="2000" dirty="0" smtClean="0">
                <a:hlinkClick r:id="rId2"/>
              </a:rPr>
              <a:t>http://en.wikipedia.org/wiki/Polynomial_regression</a:t>
            </a:r>
            <a:endParaRPr lang="cs-CZ" sz="2000" dirty="0" smtClean="0"/>
          </a:p>
          <a:p>
            <a:pPr marL="920750" lvl="1" indent="-571500" eaLnBrk="1" hangingPunct="1"/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azdhs.gov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lab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documents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license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resources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calibration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training</a:t>
            </a:r>
            <a:r>
              <a:rPr lang="cs-CZ" sz="2000" dirty="0" smtClean="0">
                <a:hlinkClick r:id="rId3"/>
              </a:rPr>
              <a:t>/12-</a:t>
            </a:r>
            <a:r>
              <a:rPr lang="cs-CZ" sz="2000" dirty="0" err="1" smtClean="0">
                <a:hlinkClick r:id="rId3"/>
              </a:rPr>
              <a:t>quadratic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least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squares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regression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calib.pdf</a:t>
            </a:r>
            <a:endParaRPr lang="cs-CZ" sz="2000" dirty="0" smtClean="0"/>
          </a:p>
          <a:p>
            <a:pPr marL="920750" lvl="1" indent="-571500" eaLnBrk="1" hangingPunct="1"/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arachnoid.com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polysolve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Po částech lineární regrese</a:t>
            </a:r>
          </a:p>
          <a:p>
            <a:pPr marL="920750" lvl="1" indent="-571500" eaLnBrk="1" hangingPunct="1"/>
            <a:r>
              <a:rPr lang="cs-CZ" sz="2000" dirty="0" smtClean="0">
                <a:hlinkClick r:id="rId5"/>
              </a:rPr>
              <a:t>http://en.wikipedia.org/wiki/Segmented_regression</a:t>
            </a: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…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Regresní metody – důležitost atributu</a:t>
            </a:r>
          </a:p>
          <a:p>
            <a:pPr marL="571500" indent="-571500" eaLnBrk="1" hangingPunct="1"/>
            <a:r>
              <a:rPr lang="cs-CZ" sz="2400" dirty="0" smtClean="0"/>
              <a:t>obdobně jako u nominálních atributů, jen je „rozptyl“ počítán od očekávané hodnoty dle regresní křivky</a:t>
            </a:r>
          </a:p>
          <a:p>
            <a:pPr marL="571500" indent="-571500" eaLnBrk="1" hangingPunct="1"/>
            <a:r>
              <a:rPr lang="cs-CZ" sz="2400" dirty="0" smtClean="0"/>
              <a:t>W(</a:t>
            </a:r>
            <a:r>
              <a:rPr lang="cs-CZ" sz="2400" dirty="0" err="1" smtClean="0"/>
              <a:t>Ai</a:t>
            </a:r>
            <a:r>
              <a:rPr lang="cs-CZ" sz="2400" dirty="0" smtClean="0"/>
              <a:t>) = 1/var(X)</a:t>
            </a:r>
          </a:p>
          <a:p>
            <a:pPr marL="571500" indent="-571500" eaLnBrk="1" hangingPunct="1">
              <a:buNone/>
            </a:pPr>
            <a:endParaRPr lang="cs-CZ" sz="2400" dirty="0" smtClean="0"/>
          </a:p>
          <a:p>
            <a:pPr marL="571500" indent="-571500" eaLnBrk="1" hangingPunct="1"/>
            <a:r>
              <a:rPr lang="cs-CZ" sz="2400" dirty="0" smtClean="0"/>
              <a:t>Pozor na možné situace, kdy var(x) = 0!!!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77390" r="33315" b="11782"/>
          <a:stretch>
            <a:fillRect/>
          </a:stretch>
        </p:blipFill>
        <p:spPr bwMode="auto">
          <a:xfrm>
            <a:off x="683568" y="4941168"/>
            <a:ext cx="75608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aoblený obdélníkový popisek 8"/>
          <p:cNvSpPr/>
          <p:nvPr/>
        </p:nvSpPr>
        <p:spPr>
          <a:xfrm>
            <a:off x="3635896" y="5517232"/>
            <a:ext cx="4896544" cy="432048"/>
          </a:xfrm>
          <a:prstGeom prst="wedgeRoundRectCallout">
            <a:avLst>
              <a:gd name="adj1" fmla="val -62502"/>
              <a:gd name="adj2" fmla="val -5014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Zde E(X) = např. </a:t>
            </a:r>
            <a:r>
              <a:rPr lang="cs-CZ" dirty="0" err="1" smtClean="0"/>
              <a:t>Ax</a:t>
            </a:r>
            <a:r>
              <a:rPr lang="cs-CZ" dirty="0" smtClean="0"/>
              <a:t> + B pro lineární regresi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5400" b="1" dirty="0" smtClean="0">
                <a:solidFill>
                  <a:schemeClr val="tx2"/>
                </a:solidFill>
              </a:rPr>
              <a:t>Zásadní upozornění!!!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Jakmile do softwaru vstupuje </a:t>
            </a:r>
            <a:r>
              <a:rPr lang="cs-CZ" b="1" i="1" dirty="0" smtClean="0">
                <a:solidFill>
                  <a:srgbClr val="00B050"/>
                </a:solidFill>
              </a:rPr>
              <a:t>lidský faktor </a:t>
            </a:r>
            <a:r>
              <a:rPr lang="cs-CZ" dirty="0" smtClean="0"/>
              <a:t>(klient, uživatel,…)</a:t>
            </a:r>
            <a:br>
              <a:rPr lang="cs-CZ" dirty="0" smtClean="0"/>
            </a:b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…a v RS do něj vstupuje zcela zásadně</a:t>
            </a: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20750" lvl="1" indent="-571500" eaLnBrk="1" hangingPunct="1"/>
            <a:r>
              <a:rPr lang="cs-CZ" dirty="0" smtClean="0"/>
              <a:t>Nelze říct, že něco je </a:t>
            </a:r>
            <a:r>
              <a:rPr lang="cs-CZ" dirty="0" smtClean="0">
                <a:solidFill>
                  <a:srgbClr val="FF0000"/>
                </a:solidFill>
              </a:rPr>
              <a:t>správné/špatné</a:t>
            </a:r>
          </a:p>
          <a:p>
            <a:pPr marL="920750" lvl="1" indent="-571500" eaLnBrk="1" hangingPunct="1"/>
            <a:r>
              <a:rPr lang="cs-CZ" dirty="0" smtClean="0"/>
              <a:t>Pouze, že některé </a:t>
            </a:r>
            <a:r>
              <a:rPr lang="cs-CZ" dirty="0" smtClean="0">
                <a:solidFill>
                  <a:srgbClr val="00B0F0"/>
                </a:solidFill>
              </a:rPr>
              <a:t>postupy, metody, algoritmy </a:t>
            </a:r>
            <a:r>
              <a:rPr lang="cs-CZ" dirty="0" smtClean="0">
                <a:solidFill>
                  <a:srgbClr val="FF0000"/>
                </a:solidFill>
              </a:rPr>
              <a:t>obvykle</a:t>
            </a:r>
            <a:r>
              <a:rPr lang="cs-CZ" dirty="0" smtClean="0"/>
              <a:t> fungují </a:t>
            </a:r>
            <a:r>
              <a:rPr lang="cs-CZ" dirty="0" smtClean="0">
                <a:solidFill>
                  <a:srgbClr val="00B050"/>
                </a:solidFill>
              </a:rPr>
              <a:t>lépe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FFC000"/>
                </a:solidFill>
              </a:rPr>
              <a:t>hůře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FF0000"/>
                </a:solidFill>
              </a:rPr>
              <a:t>mizerně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920750" lvl="1" indent="-571500" eaLnBrk="1" hangingPunct="1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Fungujeme na základě hypotéz o chování uživatelů v našem systému</a:t>
            </a:r>
          </a:p>
          <a:p>
            <a:pPr marL="1216025" lvl="2" indent="-571500" eaLnBrk="1" hangingPunct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Které se občas potvrdí a občas ne </a:t>
            </a:r>
          </a:p>
          <a:p>
            <a:pPr marL="1216025" lvl="2" indent="-571500" eaLnBrk="1" hangingPunct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A nikdy nepokryjí veškeré chování a odchylky různých lidí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dirty="0" err="1" smtClean="0">
                <a:latin typeface="Arial" charset="0"/>
              </a:rPr>
              <a:t>Ladislav</a:t>
            </a:r>
            <a:r>
              <a:rPr lang="en-GB" altLang="en-US" dirty="0" smtClean="0">
                <a:latin typeface="Arial" charset="0"/>
              </a:rPr>
              <a:t> </a:t>
            </a:r>
            <a:r>
              <a:rPr lang="en-GB" altLang="en-US" dirty="0" err="1" smtClean="0">
                <a:latin typeface="Arial" charset="0"/>
              </a:rPr>
              <a:t>Peška</a:t>
            </a:r>
            <a:r>
              <a:rPr lang="en-GB" altLang="en-US" dirty="0" smtClean="0">
                <a:latin typeface="Arial" charset="0"/>
              </a:rPr>
              <a:t>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40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Další metody učení UP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Rozhodovací stromy</a:t>
            </a:r>
          </a:p>
          <a:p>
            <a:pPr marL="571500" indent="-571500" eaLnBrk="1" hangingPunct="1"/>
            <a:r>
              <a:rPr lang="cs-CZ" dirty="0" smtClean="0"/>
              <a:t>Metody založené na faktorizaci matic</a:t>
            </a:r>
          </a:p>
          <a:p>
            <a:pPr marL="571500" indent="-571500" eaLnBrk="1" hangingPunct="1"/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Model</a:t>
            </a:r>
          </a:p>
          <a:p>
            <a:pPr marL="571500" indent="-571500" eaLnBrk="1" hangingPunct="1"/>
            <a:r>
              <a:rPr lang="cs-CZ" dirty="0" smtClean="0"/>
              <a:t>Pravděpodobnostní </a:t>
            </a:r>
            <a:br>
              <a:rPr lang="cs-CZ" dirty="0" smtClean="0"/>
            </a:br>
            <a:r>
              <a:rPr lang="cs-CZ" dirty="0" smtClean="0"/>
              <a:t>metody</a:t>
            </a:r>
          </a:p>
          <a:p>
            <a:pPr marL="571500" indent="-571500" eaLnBrk="1" hangingPunct="1"/>
            <a:r>
              <a:rPr lang="cs-CZ" dirty="0" smtClean="0"/>
              <a:t>Neuronové sítě…</a:t>
            </a:r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/>
            <a:r>
              <a:rPr lang="cs-CZ" sz="2000" dirty="0" smtClean="0"/>
              <a:t>DP Marie </a:t>
            </a:r>
            <a:r>
              <a:rPr lang="cs-CZ" sz="2000" dirty="0" err="1" smtClean="0"/>
              <a:t>Kukharové</a:t>
            </a:r>
            <a:r>
              <a:rPr lang="cs-CZ" sz="2000" dirty="0" smtClean="0"/>
              <a:t> – celkem pěkný přehled metod</a:t>
            </a:r>
          </a:p>
          <a:p>
            <a:pPr marL="920750" lvl="1" indent="-571500" eaLnBrk="1" hangingPunct="1"/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Dám na web v nejbližších dnech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5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 l="21303" t="15375" r="17819" b="39344"/>
          <a:stretch>
            <a:fillRect/>
          </a:stretch>
        </p:blipFill>
        <p:spPr bwMode="auto">
          <a:xfrm>
            <a:off x="4572000" y="2996952"/>
            <a:ext cx="4572000" cy="191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Diskuze, připomínky</a:t>
            </a:r>
            <a:endParaRPr lang="en-US" dirty="0"/>
          </a:p>
        </p:txBody>
      </p:sp>
      <p:sp>
        <p:nvSpPr>
          <p:cNvPr id="71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Ladislav Peška, Recommender Systems for E-Commerce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1EEDA-C5DC-4118-A0C7-84C96E9C9B09}" type="slidenum">
              <a:rPr lang="en-GB" altLang="en-US" smtClean="0"/>
              <a:pPr/>
              <a:t>41</a:t>
            </a:fld>
            <a:endParaRPr lang="en-GB" altLang="en-US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Takže… teď už je to na vás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5400" b="1" dirty="0" smtClean="0">
                <a:solidFill>
                  <a:schemeClr val="tx2"/>
                </a:solidFill>
              </a:rPr>
              <a:t>Zásadní upozornění!!!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V následující kapitole probereme jednoduché způsoby učení UP, které obvykle </a:t>
            </a:r>
            <a:r>
              <a:rPr lang="cs-CZ" dirty="0" err="1" smtClean="0"/>
              <a:t>fungují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571500" indent="-571500" eaLnBrk="1" hangingPunct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Metody lze kombinovat, upravovat, vymýšlet jiné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,…</a:t>
            </a:r>
          </a:p>
          <a:p>
            <a:pPr marL="571500" indent="-571500" eaLnBrk="1" hangingPunct="1"/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marL="571500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=&gt; dozvíte se podél jakých os se vyplatí experimentovat, ale výsledky si budete muset ověřit sami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Algoritmy pro učení UP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err="1" smtClean="0"/>
              <a:t>Nearest</a:t>
            </a:r>
            <a:r>
              <a:rPr lang="cs-CZ" dirty="0" smtClean="0"/>
              <a:t> </a:t>
            </a:r>
            <a:r>
              <a:rPr lang="cs-CZ" dirty="0" err="1" smtClean="0"/>
              <a:t>neighbours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 smtClean="0"/>
          </a:p>
          <a:p>
            <a:pPr marL="920750" lvl="1" indent="-571500" eaLnBrk="1" hangingPunct="1"/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similarity</a:t>
            </a:r>
            <a:endParaRPr lang="cs-CZ" dirty="0" smtClean="0"/>
          </a:p>
          <a:p>
            <a:pPr marL="571500" indent="-571500" eaLnBrk="1" hangingPunct="1"/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Model</a:t>
            </a:r>
          </a:p>
          <a:p>
            <a:pPr marL="571500" indent="-571500" eaLnBrk="1" hangingPunct="1"/>
            <a:r>
              <a:rPr lang="cs-CZ" dirty="0"/>
              <a:t>Učení modelu </a:t>
            </a:r>
            <a:r>
              <a:rPr lang="cs-CZ" dirty="0" smtClean="0"/>
              <a:t>desetiboje</a:t>
            </a:r>
            <a:endParaRPr lang="cs-CZ" dirty="0" smtClean="0"/>
          </a:p>
          <a:p>
            <a:pPr marL="571500" indent="-571500" eaLnBrk="1" hangingPunct="1"/>
            <a:r>
              <a:rPr lang="cs-CZ" dirty="0" smtClean="0"/>
              <a:t>Další </a:t>
            </a:r>
            <a:r>
              <a:rPr lang="cs-CZ" dirty="0" smtClean="0"/>
              <a:t>metody postupně </a:t>
            </a:r>
            <a:r>
              <a:rPr lang="cs-CZ" dirty="0" err="1" smtClean="0"/>
              <a:t>přibudou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Hypotéza 1: </a:t>
            </a:r>
            <a:r>
              <a:rPr lang="cs-CZ" dirty="0" smtClean="0">
                <a:solidFill>
                  <a:srgbClr val="00B050"/>
                </a:solidFill>
              </a:rPr>
              <a:t>uživatel</a:t>
            </a:r>
            <a:r>
              <a:rPr lang="cs-CZ" dirty="0" smtClean="0"/>
              <a:t> se bude </a:t>
            </a:r>
            <a:r>
              <a:rPr lang="cs-CZ" dirty="0" smtClean="0">
                <a:solidFill>
                  <a:srgbClr val="00B0F0"/>
                </a:solidFill>
              </a:rPr>
              <a:t>chovat</a:t>
            </a:r>
            <a:r>
              <a:rPr lang="cs-CZ" dirty="0" smtClean="0"/>
              <a:t> podobně jako </a:t>
            </a:r>
            <a:r>
              <a:rPr lang="cs-CZ" dirty="0" smtClean="0">
                <a:solidFill>
                  <a:srgbClr val="00B050"/>
                </a:solidFill>
              </a:rPr>
              <a:t>jemu podobní uživatelé</a:t>
            </a:r>
          </a:p>
          <a:p>
            <a:pPr marL="571500" indent="-571500" eaLnBrk="1" hangingPunct="1"/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err="1" smtClean="0"/>
              <a:t>Naive</a:t>
            </a:r>
            <a:r>
              <a:rPr lang="cs-CZ" dirty="0" smtClean="0"/>
              <a:t> </a:t>
            </a:r>
            <a:r>
              <a:rPr lang="cs-CZ" dirty="0" err="1" smtClean="0"/>
              <a:t>alg</a:t>
            </a:r>
            <a:r>
              <a:rPr lang="cs-CZ" dirty="0" smtClean="0"/>
              <a:t>.: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Nearest_neighbours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i="1" dirty="0" smtClean="0">
                <a:solidFill>
                  <a:srgbClr val="FF0000"/>
                </a:solidFill>
              </a:rPr>
              <a:t>User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Object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){</a:t>
            </a:r>
            <a:b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</a:rPr>
              <a:t>User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400" i="1" dirty="0" err="1" smtClean="0">
                <a:solidFill>
                  <a:srgbClr val="00B050"/>
                </a:solidFill>
              </a:rPr>
              <a:t>Object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jasné, </a:t>
            </a:r>
            <a:r>
              <a:rPr lang="cs-CZ" sz="2400" i="1" dirty="0" smtClean="0">
                <a:solidFill>
                  <a:srgbClr val="00B0F0"/>
                </a:solidFill>
              </a:rPr>
              <a:t>K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uvažovaný počet sousedů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nalezni </a:t>
            </a:r>
            <a:r>
              <a:rPr lang="cs-CZ" sz="2000" i="1" dirty="0" smtClean="0">
                <a:solidFill>
                  <a:srgbClr val="00B0F0"/>
                </a:solidFill>
              </a:rPr>
              <a:t>K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nejpodobnějších Uživatelů k </a:t>
            </a:r>
            <a:r>
              <a:rPr lang="cs-CZ" sz="2000" i="1" dirty="0" smtClean="0">
                <a:solidFill>
                  <a:srgbClr val="FF0000"/>
                </a:solidFill>
              </a:rPr>
              <a:t>User</a:t>
            </a:r>
            <a:r>
              <a:rPr lang="cs-CZ" sz="2000" i="1" dirty="0" smtClean="0">
                <a:solidFill>
                  <a:srgbClr val="00B050"/>
                </a:solidFill>
              </a:rPr>
              <a:t>,</a:t>
            </a:r>
            <a:r>
              <a:rPr lang="cs-CZ" sz="2000" i="1" dirty="0" smtClean="0"/>
              <a:t> kteří ohodnotili 	 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>
                <a:solidFill>
                  <a:srgbClr val="00B050"/>
                </a:solidFill>
              </a:rPr>
              <a:t/>
            </a:r>
            <a:br>
              <a:rPr lang="cs-CZ" sz="2000" i="1" dirty="0" smtClean="0">
                <a:solidFill>
                  <a:srgbClr val="00B050"/>
                </a:solidFill>
              </a:rPr>
            </a:br>
            <a:r>
              <a:rPr lang="cs-CZ" sz="2000" i="1" dirty="0" smtClean="0"/>
              <a:t>	- rating(</a:t>
            </a:r>
            <a:r>
              <a:rPr lang="cs-CZ" sz="2000" i="1" dirty="0" smtClean="0">
                <a:solidFill>
                  <a:srgbClr val="FF0000"/>
                </a:solidFill>
              </a:rPr>
              <a:t>User,</a:t>
            </a:r>
            <a:r>
              <a:rPr lang="cs-CZ" sz="2000" i="1" dirty="0" smtClean="0">
                <a:solidFill>
                  <a:srgbClr val="00B050"/>
                </a:solidFill>
              </a:rPr>
              <a:t>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/>
              <a:t>) = </a:t>
            </a:r>
            <a:r>
              <a:rPr lang="cs-CZ" sz="2000" i="1" dirty="0" smtClean="0"/>
              <a:t>AVG(hodnocení podobných </a:t>
            </a:r>
            <a:r>
              <a:rPr lang="cs-CZ" sz="2000" i="1" dirty="0" smtClean="0"/>
              <a:t>uživatelů)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5" name="Rectangle 16"/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 marL="571500" indent="-571500" eaLnBrk="1" hangingPunct="1">
                  <a:buNone/>
                </a:pPr>
                <a:r>
                  <a:rPr lang="cs-CZ" dirty="0" err="1" smtClean="0"/>
                  <a:t>Workflow</a:t>
                </a:r>
                <a:r>
                  <a:rPr lang="cs-CZ" dirty="0" smtClean="0"/>
                  <a:t> pro soutěž: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571500" indent="-571500" eaLnBrk="1" hangingPunct="1">
                  <a:buNone/>
                </a:pPr>
                <a:r>
                  <a:rPr lang="cs-CZ" sz="2400" dirty="0" smtClean="0"/>
                  <a:t>1. </a:t>
                </a:r>
                <a14:m>
                  <m:oMath xmlns:m="http://schemas.openxmlformats.org/officeDocument/2006/math">
                    <m:r>
                      <a:rPr lang="cs-CZ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Uživatele z </a:t>
                </a:r>
                <a:r>
                  <a:rPr lang="cs-CZ" sz="2400" i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train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setu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spočítej na základě zvolené </a:t>
                </a:r>
                <a:r>
                  <a:rPr lang="cs-CZ" sz="2400" i="1" dirty="0" smtClean="0">
                    <a:solidFill>
                      <a:srgbClr val="00B0F0"/>
                    </a:solidFill>
                  </a:rPr>
                  <a:t>metriky </a:t>
                </a:r>
                <a:r>
                  <a:rPr lang="cs-CZ" sz="2400" dirty="0" smtClean="0"/>
                  <a:t>vzdálenost ke všem ostatním uživatelům a někam ulož K nejbližších sousedů.</a:t>
                </a:r>
                <a:br>
                  <a:rPr lang="cs-CZ" sz="2400" dirty="0" smtClean="0"/>
                </a:br>
                <a:r>
                  <a:rPr lang="cs-CZ" sz="1800" i="1" dirty="0" smtClean="0">
                    <a:solidFill>
                      <a:schemeClr val="bg1">
                        <a:lumMod val="65000"/>
                      </a:schemeClr>
                    </a:solidFill>
                  </a:rPr>
                  <a:t>(časově náročné, v reálu se nedá dělat on-line)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endParaRPr lang="cs-CZ" sz="2400" dirty="0" smtClean="0"/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cs-CZ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cs-CZ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Řádek z 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test setu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(UID, OID)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si najdi sousedy </a:t>
                </a:r>
                <a:r>
                  <a:rPr lang="cs-CZ" sz="2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kNN</a:t>
                </a:r>
                <a:r>
                  <a:rPr lang="cs-CZ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(UID) a zprůměruj jejich hodnocení OID.</a:t>
                </a:r>
              </a:p>
              <a:p>
                <a:pPr marL="571500" indent="-571500" eaLnBrk="1" hangingPunct="1">
                  <a:buNone/>
                </a:pPr>
                <a:endParaRPr lang="cs-CZ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571500" indent="-571500" eaLnBrk="1" hangingPunct="1">
                  <a:buNone/>
                </a:pPr>
                <a:r>
                  <a:rPr lang="cs-CZ" sz="2400" i="1" dirty="0" smtClean="0">
                    <a:solidFill>
                      <a:srgbClr val="FF0000"/>
                    </a:solidFill>
                  </a:rPr>
                  <a:t>Jaké mohou nastat problémy?</a:t>
                </a: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/>
                </a:r>
                <a:b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	</a:t>
                </a:r>
                <a:endParaRPr lang="cs-CZ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125" name="Rectangle 1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1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12995</TotalTime>
  <Words>2011</Words>
  <Application>Microsoft Office PowerPoint</Application>
  <PresentationFormat>Předvádění na obrazovce (4:3)</PresentationFormat>
  <Paragraphs>507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Cambria Math</vt:lpstr>
      <vt:lpstr>Wingdings</vt:lpstr>
      <vt:lpstr>Network</vt:lpstr>
      <vt:lpstr>Cvičení 30.3. </vt:lpstr>
      <vt:lpstr>REFERÁTY??!!</vt:lpstr>
      <vt:lpstr>Algoritmy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Dotazy, Diskuze, připomínky</vt:lpstr>
    </vt:vector>
  </TitlesOfParts>
  <Company>MFF-UK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peska</cp:lastModifiedBy>
  <cp:revision>97</cp:revision>
  <dcterms:created xsi:type="dcterms:W3CDTF">2011-06-02T09:06:03Z</dcterms:created>
  <dcterms:modified xsi:type="dcterms:W3CDTF">2015-03-30T15:03:30Z</dcterms:modified>
</cp:coreProperties>
</file>