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56" r:id="rId2"/>
    <p:sldId id="410" r:id="rId3"/>
    <p:sldId id="412" r:id="rId4"/>
    <p:sldId id="411" r:id="rId5"/>
    <p:sldId id="366" r:id="rId6"/>
    <p:sldId id="38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2" r:id="rId16"/>
    <p:sldId id="421" r:id="rId17"/>
    <p:sldId id="424" r:id="rId18"/>
    <p:sldId id="423" r:id="rId19"/>
    <p:sldId id="425" r:id="rId20"/>
    <p:sldId id="426" r:id="rId21"/>
    <p:sldId id="427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113" autoAdjust="0"/>
  </p:normalViewPr>
  <p:slideViewPr>
    <p:cSldViewPr>
      <p:cViewPr varScale="1">
        <p:scale>
          <a:sx n="108" d="100"/>
          <a:sy n="108" d="100"/>
        </p:scale>
        <p:origin x="11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EFBD289-F2E2-4F88-8AEA-99F38D947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92AA-8CD7-45D0-9D1B-B6FECBD98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8141-AFD6-4B6D-87F9-0A217CB83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2265-228A-4601-976A-A3C620D6D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CCAD-3A8B-41B3-9A6D-1B37B9549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0A49-3BD2-4D42-8DA1-CF934D229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014-AE5E-4F13-B71E-EDFD1AAA26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6A7D-5A04-424E-ADA6-B5983D122E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D6EE-46E3-47A7-9A9C-AA4A13FFC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3CEC-9CF8-4408-8AA7-3DCFD0B9E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3226-54C6-4454-BBDA-9B44C57FC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80B5-78E7-4C56-A681-C4CC05A438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4A1F-800F-4EAA-86D8-D420A2CBFD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AB6B383-3104-49B8-9452-F2315BF520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tropy_(information_theory)" TargetMode="External"/><Relationship Id="rId2" Type="http://schemas.openxmlformats.org/officeDocument/2006/relationships/hyperlink" Target="http://en.wikipedia.org/wiki/Information_gain_in_decision_tre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ndom_forest" TargetMode="External"/><Relationship Id="rId2" Type="http://schemas.openxmlformats.org/officeDocument/2006/relationships/hyperlink" Target="http://en.wikipedia.org/wiki/AdaBoo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D3_algorithm" TargetMode="External"/><Relationship Id="rId2" Type="http://schemas.openxmlformats.org/officeDocument/2006/relationships/hyperlink" Target="http://en.wikipedia.org/wiki/Decision_tre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842125" cy="2592387"/>
          </a:xfrm>
        </p:spPr>
        <p:txBody>
          <a:bodyPr/>
          <a:lstStyle/>
          <a:p>
            <a:pPr eaLnBrk="1" hangingPunct="1"/>
            <a:r>
              <a:rPr lang="cs-CZ" sz="4000" b="0" dirty="0" smtClean="0"/>
              <a:t>Cvičení </a:t>
            </a:r>
            <a:r>
              <a:rPr lang="cs-CZ" sz="4000" b="0" dirty="0" smtClean="0"/>
              <a:t>27.4</a:t>
            </a:r>
            <a:r>
              <a:rPr lang="cs-CZ" sz="4000" b="0" dirty="0" smtClean="0"/>
              <a:t>. </a:t>
            </a:r>
            <a:endParaRPr lang="en-US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Ladislav Peška</a:t>
            </a:r>
            <a:r>
              <a:rPr lang="en-US" sz="2400" smtClean="0"/>
              <a:t>, 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Department of Software Engineering,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Charles University in 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Czech Republic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49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i="1" dirty="0" smtClean="0">
                <a:solidFill>
                  <a:srgbClr val="FF0000"/>
                </a:solidFill>
              </a:rPr>
              <a:t>Zásadní otázky:</a:t>
            </a:r>
          </a:p>
          <a:p>
            <a:pPr lvl="1" eaLnBrk="1" hangingPunct="1"/>
            <a:r>
              <a:rPr lang="cs-CZ" sz="1800" dirty="0" smtClean="0"/>
              <a:t>Jak vybrat atribut a dělící hodnotu?</a:t>
            </a:r>
          </a:p>
          <a:p>
            <a:pPr lvl="1" eaLnBrk="1" hangingPunct="1"/>
            <a:r>
              <a:rPr lang="cs-CZ" sz="1800" dirty="0" smtClean="0"/>
              <a:t>Jak zabránit přeučení?</a:t>
            </a:r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i="1" dirty="0" smtClean="0">
                <a:solidFill>
                  <a:srgbClr val="FF0000"/>
                </a:solidFill>
              </a:rPr>
              <a:t>Zásadní otázky:</a:t>
            </a:r>
          </a:p>
          <a:p>
            <a:pPr lvl="1" eaLnBrk="1" hangingPunct="1"/>
            <a:r>
              <a:rPr lang="cs-CZ" sz="1800" dirty="0" smtClean="0"/>
              <a:t>Jak vybrat atribut a dělící hodnotu?</a:t>
            </a:r>
          </a:p>
          <a:p>
            <a:pPr lvl="2" eaLnBrk="1" hangingPunct="1"/>
            <a:r>
              <a:rPr lang="cs-CZ" sz="1500" b="1" dirty="0" err="1" smtClean="0"/>
              <a:t>Information</a:t>
            </a:r>
            <a:r>
              <a:rPr lang="cs-CZ" sz="1500" b="1" dirty="0" smtClean="0"/>
              <a:t> </a:t>
            </a:r>
            <a:r>
              <a:rPr lang="cs-CZ" sz="1500" b="1" dirty="0" err="1" smtClean="0"/>
              <a:t>gain</a:t>
            </a:r>
            <a:r>
              <a:rPr lang="cs-CZ" sz="1500" b="1" dirty="0" smtClean="0"/>
              <a:t> / Entropie </a:t>
            </a:r>
            <a:r>
              <a:rPr lang="cs-CZ" sz="1500" i="1" dirty="0" smtClean="0">
                <a:hlinkClick r:id="rId2"/>
              </a:rPr>
              <a:t>http</a:t>
            </a:r>
            <a:r>
              <a:rPr lang="cs-CZ" sz="1500" i="1" dirty="0">
                <a:hlinkClick r:id="rId2"/>
              </a:rPr>
              <a:t>://</a:t>
            </a:r>
            <a:r>
              <a:rPr lang="cs-CZ" sz="1500" i="1" dirty="0" smtClean="0">
                <a:hlinkClick r:id="rId2"/>
              </a:rPr>
              <a:t>en.wikipedia.org/wiki/Information_gain_in_decision_trees</a:t>
            </a:r>
            <a:r>
              <a:rPr lang="cs-CZ" sz="1500" i="1" dirty="0"/>
              <a:t/>
            </a:r>
            <a:br>
              <a:rPr lang="cs-CZ" sz="1500" i="1" dirty="0"/>
            </a:br>
            <a:r>
              <a:rPr lang="cs-CZ" sz="1500" i="1" dirty="0">
                <a:hlinkClick r:id="rId3"/>
              </a:rPr>
              <a:t>http://en.wikipedia.org/wiki/</a:t>
            </a:r>
            <a:r>
              <a:rPr lang="cs-CZ" sz="1500" i="1" dirty="0" err="1">
                <a:hlinkClick r:id="rId3"/>
              </a:rPr>
              <a:t>Entropy</a:t>
            </a:r>
            <a:r>
              <a:rPr lang="cs-CZ" sz="1500" i="1" dirty="0">
                <a:hlinkClick r:id="rId3"/>
              </a:rPr>
              <a:t>_(</a:t>
            </a:r>
            <a:r>
              <a:rPr lang="cs-CZ" sz="1500" i="1" dirty="0" err="1">
                <a:hlinkClick r:id="rId3"/>
              </a:rPr>
              <a:t>information_theory</a:t>
            </a:r>
            <a:r>
              <a:rPr lang="cs-CZ" sz="1500" i="1" dirty="0" smtClean="0">
                <a:hlinkClick r:id="rId3"/>
              </a:rPr>
              <a:t>)</a:t>
            </a:r>
            <a:r>
              <a:rPr lang="cs-CZ" sz="1500" i="1" dirty="0"/>
              <a:t/>
            </a:r>
            <a:br>
              <a:rPr lang="cs-CZ" sz="1500" i="1" dirty="0"/>
            </a:br>
            <a:r>
              <a:rPr lang="cs-CZ" sz="1500" i="1" dirty="0" smtClean="0"/>
              <a:t/>
            </a:r>
            <a:br>
              <a:rPr lang="cs-CZ" sz="1500" i="1" dirty="0" smtClean="0"/>
            </a:br>
            <a:r>
              <a:rPr lang="cs-CZ" sz="1500" i="1" dirty="0" smtClean="0"/>
              <a:t/>
            </a:r>
            <a:br>
              <a:rPr lang="cs-CZ" sz="1500" i="1" dirty="0" smtClean="0"/>
            </a:br>
            <a:r>
              <a:rPr lang="cs-CZ" sz="1500" i="1" dirty="0" smtClean="0"/>
              <a:t/>
            </a:r>
            <a:br>
              <a:rPr lang="cs-CZ" sz="1500" i="1" dirty="0" smtClean="0"/>
            </a:br>
            <a:r>
              <a:rPr lang="cs-CZ" sz="1500" i="1" dirty="0" smtClean="0"/>
              <a:t>H(T) = entropie</a:t>
            </a:r>
            <a:br>
              <a:rPr lang="cs-CZ" sz="1500" i="1" dirty="0" smtClean="0"/>
            </a:br>
            <a:endParaRPr lang="cs-CZ" sz="1500" i="1" dirty="0" smtClean="0"/>
          </a:p>
          <a:p>
            <a:pPr lvl="3" eaLnBrk="1" hangingPunct="1"/>
            <a:r>
              <a:rPr lang="cs-CZ" sz="1200" i="1" dirty="0" smtClean="0"/>
              <a:t>Pro Entropii platí =0, pokud mají všechny prvky stejný cílový atribut, je maximální, pokud je všech hodnot cílového atributu stejně.</a:t>
            </a:r>
          </a:p>
          <a:p>
            <a:pPr lvl="3" eaLnBrk="1" hangingPunct="1"/>
            <a:r>
              <a:rPr lang="cs-CZ" sz="1200" i="1" dirty="0" smtClean="0"/>
              <a:t>P(x) = pravděpodobnost výskytu = #výskytu / #všech prvků</a:t>
            </a:r>
          </a:p>
          <a:p>
            <a:pPr lvl="2" eaLnBrk="1" hangingPunct="1"/>
            <a:r>
              <a:rPr lang="cs-CZ" sz="1500" b="1" dirty="0" smtClean="0"/>
              <a:t>Počet chyb klasifikace</a:t>
            </a:r>
          </a:p>
          <a:p>
            <a:pPr lvl="2" eaLnBrk="1" hangingPunct="1"/>
            <a:r>
              <a:rPr lang="cs-CZ" sz="1500" b="1" dirty="0" err="1" smtClean="0"/>
              <a:t>Gini</a:t>
            </a:r>
            <a:r>
              <a:rPr lang="cs-CZ" sz="1500" b="1" dirty="0" smtClean="0"/>
              <a:t> index</a:t>
            </a:r>
          </a:p>
          <a:p>
            <a:pPr lvl="2" eaLnBrk="1" hangingPunct="1"/>
            <a:r>
              <a:rPr lang="cs-CZ" sz="1500" dirty="0" smtClean="0"/>
              <a:t>…</a:t>
            </a: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 descr="IG(T,a) = H(T)-\sum_{v\in vals(a)}\frac{|\{\textbf{x}\in T|x_a=v\}|}{|T|} \cdot H(\{\textbf{x}\in T|x_a=v\})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4937105" cy="4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Eta(X) = \sum_{i} {\mathrm{P}(x_i)\,\mathrm{I}(x_i)} = -\sum_{i} {\mathrm{P}(x_i) \log_b \mathrm{P}(x_i)}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57" y="3911234"/>
            <a:ext cx="2943443" cy="3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projectrhea.org/rhea/images/5/52/Impurity_Old_Kiw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47"/>
            <a:ext cx="3695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i="1" dirty="0" err="1" smtClean="0">
                <a:solidFill>
                  <a:srgbClr val="FF0000"/>
                </a:solidFill>
              </a:rPr>
              <a:t>Information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</a:rPr>
              <a:t>Gain</a:t>
            </a:r>
            <a:endParaRPr lang="cs-CZ" sz="1500" i="1" dirty="0"/>
          </a:p>
          <a:p>
            <a:pPr lvl="1" eaLnBrk="1" hangingPunct="1"/>
            <a:r>
              <a:rPr lang="cs-CZ" sz="1800" dirty="0" smtClean="0"/>
              <a:t>Spočtěte entropii pro původní tabulku</a:t>
            </a:r>
          </a:p>
          <a:p>
            <a:pPr lvl="1" eaLnBrk="1" hangingPunct="1"/>
            <a:r>
              <a:rPr lang="cs-CZ" sz="1800" dirty="0" smtClean="0"/>
              <a:t>A </a:t>
            </a:r>
            <a:r>
              <a:rPr lang="cs-CZ" sz="1800" dirty="0" err="1" smtClean="0"/>
              <a:t>information</a:t>
            </a:r>
            <a:r>
              <a:rPr lang="cs-CZ" sz="1800" dirty="0" smtClean="0"/>
              <a:t> </a:t>
            </a:r>
            <a:r>
              <a:rPr lang="cs-CZ" sz="1800" dirty="0" err="1" smtClean="0"/>
              <a:t>gain</a:t>
            </a:r>
            <a:r>
              <a:rPr lang="cs-CZ" sz="1800" dirty="0" smtClean="0"/>
              <a:t>, pokud přidáme vrchol dle </a:t>
            </a:r>
            <a:r>
              <a:rPr lang="cs-CZ" sz="1800" dirty="0" err="1" smtClean="0"/>
              <a:t>Temperature</a:t>
            </a:r>
            <a:r>
              <a:rPr lang="cs-CZ" sz="1800" dirty="0" smtClean="0"/>
              <a:t> &lt;= 15</a:t>
            </a:r>
          </a:p>
          <a:p>
            <a:pPr lvl="2" eaLnBrk="1" hangingPunct="1"/>
            <a:r>
              <a:rPr lang="cs-CZ" sz="1500" dirty="0"/>
              <a:t>Log</a:t>
            </a:r>
            <a:r>
              <a:rPr lang="cs-CZ" sz="1500" baseline="-25000" dirty="0"/>
              <a:t>2</a:t>
            </a:r>
            <a:r>
              <a:rPr lang="cs-CZ" sz="1500" dirty="0"/>
              <a:t>(6/11) = -</a:t>
            </a:r>
            <a:r>
              <a:rPr lang="cs-CZ" sz="1500" dirty="0" smtClean="0"/>
              <a:t>0.87</a:t>
            </a:r>
            <a:br>
              <a:rPr lang="cs-CZ" sz="1500" dirty="0" smtClean="0"/>
            </a:br>
            <a:r>
              <a:rPr lang="cs-CZ" sz="1500" dirty="0" smtClean="0"/>
              <a:t>Log</a:t>
            </a:r>
            <a:r>
              <a:rPr lang="cs-CZ" sz="1500" baseline="-25000" dirty="0" smtClean="0"/>
              <a:t>2</a:t>
            </a:r>
            <a:r>
              <a:rPr lang="cs-CZ" sz="1500" dirty="0" smtClean="0"/>
              <a:t>(5/11</a:t>
            </a:r>
            <a:r>
              <a:rPr lang="cs-CZ" sz="1500" dirty="0"/>
              <a:t>) = -</a:t>
            </a:r>
            <a:r>
              <a:rPr lang="cs-CZ" sz="1500" dirty="0" smtClean="0"/>
              <a:t>1.14</a:t>
            </a:r>
            <a:br>
              <a:rPr lang="cs-CZ" sz="1500" dirty="0" smtClean="0"/>
            </a:br>
            <a:r>
              <a:rPr lang="cs-CZ" sz="1500" dirty="0" smtClean="0"/>
              <a:t>Log</a:t>
            </a:r>
            <a:r>
              <a:rPr lang="cs-CZ" sz="1500" baseline="-25000" dirty="0" smtClean="0"/>
              <a:t>2</a:t>
            </a:r>
            <a:r>
              <a:rPr lang="cs-CZ" sz="1500" dirty="0" smtClean="0"/>
              <a:t>(2/7)   = </a:t>
            </a:r>
            <a:r>
              <a:rPr lang="cs-CZ" sz="1500" dirty="0"/>
              <a:t>-</a:t>
            </a:r>
            <a:r>
              <a:rPr lang="cs-CZ" sz="1500" dirty="0" smtClean="0"/>
              <a:t>1.81</a:t>
            </a:r>
            <a:br>
              <a:rPr lang="cs-CZ" sz="1500" dirty="0" smtClean="0"/>
            </a:br>
            <a:r>
              <a:rPr lang="cs-CZ" sz="1500" dirty="0" smtClean="0"/>
              <a:t>Log</a:t>
            </a:r>
            <a:r>
              <a:rPr lang="cs-CZ" sz="1500" baseline="-25000" dirty="0" smtClean="0"/>
              <a:t>2</a:t>
            </a:r>
            <a:r>
              <a:rPr lang="cs-CZ" sz="1500" dirty="0" smtClean="0"/>
              <a:t>(5/7</a:t>
            </a:r>
            <a:r>
              <a:rPr lang="cs-CZ" sz="1500" dirty="0"/>
              <a:t>)   = -</a:t>
            </a:r>
            <a:r>
              <a:rPr lang="cs-CZ" sz="1500" dirty="0" smtClean="0"/>
              <a:t>0.47</a:t>
            </a:r>
            <a:br>
              <a:rPr lang="cs-CZ" sz="1500" dirty="0" smtClean="0"/>
            </a:br>
            <a:r>
              <a:rPr lang="cs-CZ" sz="1500" dirty="0" smtClean="0"/>
              <a:t>Log</a:t>
            </a:r>
            <a:r>
              <a:rPr lang="cs-CZ" sz="1500" baseline="-25000" dirty="0" smtClean="0"/>
              <a:t>2</a:t>
            </a:r>
            <a:r>
              <a:rPr lang="cs-CZ" sz="1500" dirty="0" smtClean="0"/>
              <a:t>(1)      = 0</a:t>
            </a:r>
            <a:br>
              <a:rPr lang="cs-CZ" sz="1500" dirty="0" smtClean="0"/>
            </a:br>
            <a:endParaRPr lang="cs-CZ" sz="1500" dirty="0" smtClean="0"/>
          </a:p>
          <a:p>
            <a:pPr lvl="2" eaLnBrk="1" hangingPunct="1"/>
            <a:endParaRPr lang="cs-CZ" sz="1500" dirty="0"/>
          </a:p>
          <a:p>
            <a:pPr lvl="1" eaLnBrk="1" hangingPunct="1"/>
            <a:endParaRPr lang="cs-CZ" sz="1800" dirty="0"/>
          </a:p>
        </p:txBody>
      </p:sp>
      <p:pic>
        <p:nvPicPr>
          <p:cNvPr id="4100" name="Picture 4" descr="IG(T,a) = H(T)-\sum_{v\in vals(a)}\frac{|\{\textbf{x}\in T|x_a=v\}|}{|T|} \cdot H(\{\textbf{x}\in T|x_a=v\}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95" y="1601788"/>
            <a:ext cx="4937105" cy="4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Eta(X) = \sum_{i} {\mathrm{P}(x_i)\,\mathrm{I}(x_i)} = -\sum_{i} {\mathrm{P}(x_i) \log_b \mathrm{P}(x_i)}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69850"/>
            <a:ext cx="2943443" cy="3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i="1" dirty="0" smtClean="0">
                <a:solidFill>
                  <a:srgbClr val="FF0000"/>
                </a:solidFill>
              </a:rPr>
              <a:t>Zásadní otázky:</a:t>
            </a:r>
          </a:p>
          <a:p>
            <a:pPr lvl="1" eaLnBrk="1" hangingPunct="1"/>
            <a:r>
              <a:rPr lang="cs-CZ" sz="1800" dirty="0" smtClean="0"/>
              <a:t>Jak zabránit přeučení?</a:t>
            </a:r>
          </a:p>
          <a:p>
            <a:pPr lvl="2" eaLnBrk="1" hangingPunct="1"/>
            <a:r>
              <a:rPr lang="cs-CZ" sz="1500" dirty="0" smtClean="0"/>
              <a:t>Prořezávání stromů</a:t>
            </a:r>
          </a:p>
          <a:p>
            <a:pPr lvl="3" eaLnBrk="1" hangingPunct="1"/>
            <a:r>
              <a:rPr lang="cs-CZ" sz="1200" dirty="0" smtClean="0"/>
              <a:t>Validační data</a:t>
            </a:r>
          </a:p>
          <a:p>
            <a:pPr lvl="3" eaLnBrk="1" hangingPunct="1"/>
            <a:r>
              <a:rPr lang="cs-CZ" sz="1200" dirty="0" smtClean="0"/>
              <a:t>Sloučit listy, pokud to sníží (příliš nezvýší) chybu</a:t>
            </a:r>
          </a:p>
          <a:p>
            <a:pPr lvl="2" eaLnBrk="1" hangingPunct="1"/>
            <a:r>
              <a:rPr lang="cs-CZ" sz="1500" dirty="0" smtClean="0"/>
              <a:t>Nastavit minimální velikost listu, maximální hloubku,…</a:t>
            </a:r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dirty="0" smtClean="0"/>
              <a:t>Shrnutí</a:t>
            </a:r>
          </a:p>
          <a:p>
            <a:pPr lvl="1" eaLnBrk="1" hangingPunct="1"/>
            <a:r>
              <a:rPr lang="cs-CZ" sz="1600" dirty="0" smtClean="0"/>
              <a:t>Jasný a jednoduchý model, snadná interpretace i implementace</a:t>
            </a:r>
          </a:p>
          <a:p>
            <a:pPr lvl="1" eaLnBrk="1" hangingPunct="1"/>
            <a:r>
              <a:rPr lang="cs-CZ" sz="1600" dirty="0" smtClean="0"/>
              <a:t>Problematické pro numerické cílové atributy</a:t>
            </a:r>
          </a:p>
          <a:p>
            <a:pPr lvl="1" eaLnBrk="1" hangingPunct="1"/>
            <a:r>
              <a:rPr lang="cs-CZ" sz="1600" dirty="0" smtClean="0"/>
              <a:t>Pozor na přeučení a na nevhodné atributy (</a:t>
            </a:r>
            <a:r>
              <a:rPr lang="cs-CZ" sz="1600" dirty="0" err="1" smtClean="0"/>
              <a:t>tweetid</a:t>
            </a:r>
            <a:r>
              <a:rPr lang="cs-CZ" sz="1600" dirty="0" smtClean="0"/>
              <a:t>) – zásadní je správná volba optimalizačního kritéria</a:t>
            </a:r>
            <a:br>
              <a:rPr lang="cs-CZ" sz="1600" dirty="0" smtClean="0"/>
            </a:br>
            <a:endParaRPr lang="cs-CZ" sz="1600" dirty="0" smtClean="0"/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Meta-modely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i="1" dirty="0" smtClean="0"/>
              <a:t>Základní idea je, že použiju více různých učících algoritmů (nebo více různých nastavení jednoho algoritmu) a spojím jejich výsledky.</a:t>
            </a:r>
          </a:p>
          <a:p>
            <a:pPr eaLnBrk="1" hangingPunct="1"/>
            <a:r>
              <a:rPr lang="cs-CZ" sz="2000" i="1" dirty="0" smtClean="0"/>
              <a:t>Jednoduché varianty:</a:t>
            </a:r>
          </a:p>
          <a:p>
            <a:pPr lvl="1" eaLnBrk="1" hangingPunct="1"/>
            <a:r>
              <a:rPr lang="cs-CZ" sz="1600" i="1" dirty="0" smtClean="0"/>
              <a:t>Medián / Průměr / Vážený průměr…</a:t>
            </a:r>
          </a:p>
          <a:p>
            <a:pPr lvl="1" eaLnBrk="1" hangingPunct="1"/>
            <a:r>
              <a:rPr lang="cs-CZ" sz="1600" i="1" dirty="0" smtClean="0"/>
              <a:t>Rozhodovací strom algoritmů dle meta-parametrů uživatele</a:t>
            </a:r>
            <a:br>
              <a:rPr lang="cs-CZ" sz="1600" i="1" dirty="0" smtClean="0"/>
            </a:br>
            <a:r>
              <a:rPr lang="cs-CZ" sz="1600" i="1" dirty="0" smtClean="0"/>
              <a:t>(pokud # hodnocení &lt; 5, použij </a:t>
            </a:r>
            <a:r>
              <a:rPr lang="cs-CZ" sz="1600" i="1" dirty="0" err="1" smtClean="0"/>
              <a:t>alg</a:t>
            </a:r>
            <a:r>
              <a:rPr lang="cs-CZ" sz="1600" i="1" dirty="0" smtClean="0"/>
              <a:t>. A, jinak </a:t>
            </a:r>
            <a:r>
              <a:rPr lang="cs-CZ" sz="1600" i="1" dirty="0" err="1" smtClean="0"/>
              <a:t>alg</a:t>
            </a:r>
            <a:r>
              <a:rPr lang="cs-CZ" sz="1600" i="1" dirty="0" smtClean="0"/>
              <a:t>. B)</a:t>
            </a:r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Meta-modely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dirty="0" smtClean="0"/>
              <a:t>(mírně) Složitější algoritmy</a:t>
            </a:r>
          </a:p>
          <a:p>
            <a:pPr lvl="1" eaLnBrk="1" hangingPunct="1"/>
            <a:r>
              <a:rPr lang="cs-CZ" sz="1600" dirty="0" err="1" smtClean="0"/>
              <a:t>Bagging</a:t>
            </a:r>
            <a:r>
              <a:rPr lang="cs-CZ" sz="1600" dirty="0" smtClean="0"/>
              <a:t> (</a:t>
            </a:r>
            <a:r>
              <a:rPr lang="cs-CZ" sz="1600" dirty="0" err="1" smtClean="0"/>
              <a:t>Bootstrap</a:t>
            </a:r>
            <a:r>
              <a:rPr lang="cs-CZ" sz="1600" dirty="0" smtClean="0"/>
              <a:t> </a:t>
            </a:r>
            <a:r>
              <a:rPr lang="cs-CZ" sz="1600" dirty="0" err="1" smtClean="0"/>
              <a:t>aggregating</a:t>
            </a:r>
            <a:r>
              <a:rPr lang="cs-CZ" sz="1600" dirty="0" smtClean="0"/>
              <a:t>)</a:t>
            </a:r>
          </a:p>
          <a:p>
            <a:pPr lvl="2" eaLnBrk="1" hangingPunct="1"/>
            <a:r>
              <a:rPr lang="cs-CZ" sz="1300" dirty="0" smtClean="0"/>
              <a:t>Naučím se stejný algoritmus na různých podmnožinách dat, pak nechám hlasovat</a:t>
            </a:r>
          </a:p>
          <a:p>
            <a:pPr lvl="2" eaLnBrk="1" hangingPunct="1"/>
            <a:r>
              <a:rPr lang="cs-CZ" sz="1300" dirty="0" smtClean="0"/>
              <a:t>Z trénovačích dat vybírám náhodně (s opakováním) N příkladů = nové sady </a:t>
            </a:r>
            <a:r>
              <a:rPr lang="cs-CZ" sz="1300" dirty="0" err="1" smtClean="0"/>
              <a:t>trénovacích</a:t>
            </a:r>
            <a:r>
              <a:rPr lang="cs-CZ" sz="1300" dirty="0" smtClean="0"/>
              <a:t> dat</a:t>
            </a:r>
          </a:p>
          <a:p>
            <a:pPr lvl="1" eaLnBrk="1" hangingPunct="1"/>
            <a:r>
              <a:rPr lang="cs-CZ" sz="1600" dirty="0" err="1" smtClean="0"/>
              <a:t>Stacking</a:t>
            </a:r>
            <a:endParaRPr lang="cs-CZ" sz="1600" dirty="0" smtClean="0"/>
          </a:p>
          <a:p>
            <a:pPr lvl="2" eaLnBrk="1" hangingPunct="1"/>
            <a:r>
              <a:rPr lang="cs-CZ" sz="1300" dirty="0" err="1" smtClean="0"/>
              <a:t>Trénovací</a:t>
            </a:r>
            <a:r>
              <a:rPr lang="cs-CZ" sz="1300" dirty="0" smtClean="0"/>
              <a:t> + testovací + validační data</a:t>
            </a:r>
          </a:p>
          <a:p>
            <a:pPr lvl="2" eaLnBrk="1" hangingPunct="1"/>
            <a:r>
              <a:rPr lang="cs-CZ" sz="1300" dirty="0" smtClean="0"/>
              <a:t>Vytvořím sadu modelů (např. </a:t>
            </a:r>
            <a:r>
              <a:rPr lang="cs-CZ" sz="1300" dirty="0" err="1" smtClean="0"/>
              <a:t>bagging</a:t>
            </a:r>
            <a:r>
              <a:rPr lang="cs-CZ" sz="1300" dirty="0" smtClean="0"/>
              <a:t>), otestuju na testovacích datech (získám chybu každého modelu) a přiřadím každému váhu odpovídající výsledku z testovacích dat.</a:t>
            </a:r>
          </a:p>
          <a:p>
            <a:pPr lvl="2" eaLnBrk="1" hangingPunct="1"/>
            <a:endParaRPr lang="cs-CZ" sz="1300" dirty="0" smtClean="0"/>
          </a:p>
          <a:p>
            <a:pPr lvl="1" eaLnBrk="1" hangingPunct="1"/>
            <a:r>
              <a:rPr lang="cs-CZ" sz="1600" dirty="0" err="1" smtClean="0"/>
              <a:t>Boosting</a:t>
            </a:r>
            <a:endParaRPr lang="cs-CZ" sz="1600" dirty="0" smtClean="0"/>
          </a:p>
          <a:p>
            <a:pPr lvl="2" eaLnBrk="1" hangingPunct="1"/>
            <a:r>
              <a:rPr lang="cs-CZ" sz="1300" dirty="0" smtClean="0"/>
              <a:t>Jednoduchý základní algoritmus (např. jednoúrovňový rozhodovací strom = pařez)</a:t>
            </a:r>
          </a:p>
          <a:p>
            <a:pPr lvl="2" eaLnBrk="1" hangingPunct="1"/>
            <a:r>
              <a:rPr lang="cs-CZ" sz="1300" dirty="0" smtClean="0"/>
              <a:t>Každá instance má váhu (důležitost), na začátku 1/N</a:t>
            </a:r>
          </a:p>
          <a:p>
            <a:pPr lvl="2" eaLnBrk="1" hangingPunct="1"/>
            <a:r>
              <a:rPr lang="cs-CZ" sz="1300" dirty="0" smtClean="0"/>
              <a:t>Vytvářím postupně iterace základního algoritmu tak, že špatně predikovaným instancím zvyšuju důležitost. </a:t>
            </a:r>
          </a:p>
          <a:p>
            <a:pPr lvl="2" eaLnBrk="1" hangingPunct="1"/>
            <a:r>
              <a:rPr lang="cs-CZ" sz="1300" i="1" dirty="0">
                <a:hlinkClick r:id="rId2"/>
              </a:rPr>
              <a:t>http://</a:t>
            </a:r>
            <a:r>
              <a:rPr lang="cs-CZ" sz="1300" i="1" dirty="0" smtClean="0">
                <a:hlinkClick r:id="rId2"/>
              </a:rPr>
              <a:t>en.wikipedia.org/wiki/AdaBoost</a:t>
            </a:r>
            <a:endParaRPr lang="cs-CZ" sz="1300" i="1" dirty="0" smtClean="0"/>
          </a:p>
          <a:p>
            <a:pPr lvl="1" eaLnBrk="1" hangingPunct="1"/>
            <a:r>
              <a:rPr lang="cs-CZ" sz="1600" i="1" dirty="0" err="1" smtClean="0"/>
              <a:t>Random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forrest</a:t>
            </a:r>
            <a:r>
              <a:rPr lang="cs-CZ" sz="1600" i="1" dirty="0"/>
              <a:t> </a:t>
            </a:r>
            <a:r>
              <a:rPr lang="cs-CZ" sz="1200" i="1" dirty="0">
                <a:hlinkClick r:id="rId3"/>
              </a:rPr>
              <a:t>http://</a:t>
            </a:r>
            <a:r>
              <a:rPr lang="cs-CZ" sz="1200" i="1" dirty="0" smtClean="0">
                <a:hlinkClick r:id="rId3"/>
              </a:rPr>
              <a:t>en.wikipedia.org/wiki/Random_forest</a:t>
            </a:r>
            <a:endParaRPr lang="cs-CZ" sz="1200" i="1" dirty="0" smtClean="0"/>
          </a:p>
          <a:p>
            <a:pPr lvl="1" eaLnBrk="1" hangingPunct="1"/>
            <a:r>
              <a:rPr lang="cs-CZ" sz="1200" i="1" dirty="0" smtClean="0"/>
              <a:t>…</a:t>
            </a:r>
            <a:endParaRPr lang="cs-CZ" sz="1600" i="1" dirty="0" smtClean="0"/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Semantický</a:t>
            </a:r>
            <a:r>
              <a:rPr lang="cs-CZ" sz="3200" b="1" dirty="0">
                <a:solidFill>
                  <a:schemeClr val="tx2"/>
                </a:solidFill>
              </a:rPr>
              <a:t> web a </a:t>
            </a:r>
            <a:r>
              <a:rPr lang="cs-CZ" sz="3200" b="1" dirty="0" err="1">
                <a:solidFill>
                  <a:schemeClr val="tx2"/>
                </a:solidFill>
              </a:rPr>
              <a:t>doporučovací</a:t>
            </a:r>
            <a:r>
              <a:rPr lang="cs-CZ" sz="3200" b="1" dirty="0">
                <a:solidFill>
                  <a:schemeClr val="tx2"/>
                </a:solidFill>
              </a:rPr>
              <a:t> systémy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dirty="0" smtClean="0"/>
              <a:t>Strojově čitelný web</a:t>
            </a:r>
          </a:p>
          <a:p>
            <a:pPr eaLnBrk="1" hangingPunct="1"/>
            <a:r>
              <a:rPr lang="cs-CZ" sz="2000" i="1" dirty="0" smtClean="0"/>
              <a:t>Ontologie pojmů</a:t>
            </a:r>
          </a:p>
          <a:p>
            <a:pPr eaLnBrk="1" hangingPunct="1"/>
            <a:r>
              <a:rPr lang="cs-CZ" sz="2000" i="1" dirty="0" smtClean="0"/>
              <a:t>Data ve formátu RDF = (</a:t>
            </a:r>
            <a:r>
              <a:rPr lang="cs-CZ" sz="2000" i="1" dirty="0" err="1" smtClean="0"/>
              <a:t>subject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predicate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object</a:t>
            </a:r>
            <a:r>
              <a:rPr lang="cs-CZ" sz="2000" i="1" dirty="0" smtClean="0"/>
              <a:t>)</a:t>
            </a:r>
          </a:p>
          <a:p>
            <a:pPr eaLnBrk="1" hangingPunct="1"/>
            <a:r>
              <a:rPr lang="cs-CZ" sz="2000" i="1" dirty="0" smtClean="0"/>
              <a:t>Nyní především </a:t>
            </a:r>
            <a:r>
              <a:rPr lang="cs-CZ" sz="2000" i="1" dirty="0" err="1" smtClean="0"/>
              <a:t>Linked</a:t>
            </a:r>
            <a:r>
              <a:rPr lang="cs-CZ" sz="2000" i="1" dirty="0" smtClean="0"/>
              <a:t> Open Data</a:t>
            </a:r>
          </a:p>
          <a:p>
            <a:pPr lvl="1" eaLnBrk="1" hangingPunct="1"/>
            <a:r>
              <a:rPr lang="cs-CZ" sz="1200" i="1" dirty="0" err="1" smtClean="0"/>
              <a:t>DBPedia</a:t>
            </a:r>
            <a:endParaRPr lang="cs-CZ" sz="1200" i="1" dirty="0" smtClean="0"/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Semantický</a:t>
            </a:r>
            <a:r>
              <a:rPr lang="cs-CZ" sz="3200" b="1" dirty="0" smtClean="0">
                <a:solidFill>
                  <a:schemeClr val="tx2"/>
                </a:solidFill>
              </a:rPr>
              <a:t> web a </a:t>
            </a:r>
            <a:r>
              <a:rPr lang="cs-CZ" sz="3200" b="1" dirty="0" err="1" smtClean="0">
                <a:solidFill>
                  <a:schemeClr val="tx2"/>
                </a:solidFill>
              </a:rPr>
              <a:t>doporučovací</a:t>
            </a:r>
            <a:r>
              <a:rPr lang="cs-CZ" sz="3200" b="1" dirty="0" smtClean="0">
                <a:solidFill>
                  <a:schemeClr val="tx2"/>
                </a:solidFill>
              </a:rPr>
              <a:t> systémy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723"/>
            <a:ext cx="7859216" cy="5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19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Semantický</a:t>
            </a:r>
            <a:r>
              <a:rPr lang="cs-CZ" sz="3200" b="1" dirty="0" smtClean="0">
                <a:solidFill>
                  <a:schemeClr val="tx2"/>
                </a:solidFill>
              </a:rPr>
              <a:t> web a </a:t>
            </a:r>
            <a:r>
              <a:rPr lang="cs-CZ" sz="3200" b="1" dirty="0" err="1" smtClean="0">
                <a:solidFill>
                  <a:schemeClr val="tx2"/>
                </a:solidFill>
              </a:rPr>
              <a:t>doporučovací</a:t>
            </a:r>
            <a:r>
              <a:rPr lang="cs-CZ" sz="3200" b="1" dirty="0" smtClean="0">
                <a:solidFill>
                  <a:schemeClr val="tx2"/>
                </a:solidFill>
              </a:rPr>
              <a:t> systémy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723"/>
            <a:ext cx="7859216" cy="5115654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3779912" y="3861048"/>
            <a:ext cx="1296144" cy="1152128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2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04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Semantický</a:t>
            </a:r>
            <a:r>
              <a:rPr lang="cs-CZ" sz="3200" b="1" dirty="0">
                <a:solidFill>
                  <a:schemeClr val="tx2"/>
                </a:solidFill>
              </a:rPr>
              <a:t> web a </a:t>
            </a:r>
            <a:r>
              <a:rPr lang="cs-CZ" sz="3200" b="1" dirty="0" err="1">
                <a:solidFill>
                  <a:schemeClr val="tx2"/>
                </a:solidFill>
              </a:rPr>
              <a:t>doporučovací</a:t>
            </a:r>
            <a:r>
              <a:rPr lang="cs-CZ" sz="3200" b="1" dirty="0">
                <a:solidFill>
                  <a:schemeClr val="tx2"/>
                </a:solidFill>
              </a:rPr>
              <a:t> systémy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dirty="0" err="1" smtClean="0"/>
              <a:t>DBPedia</a:t>
            </a:r>
            <a:endParaRPr lang="cs-CZ" sz="2000" dirty="0" smtClean="0"/>
          </a:p>
          <a:p>
            <a:pPr lvl="1" eaLnBrk="1" hangingPunct="1"/>
            <a:r>
              <a:rPr lang="cs-CZ" sz="1600" i="1" dirty="0" smtClean="0"/>
              <a:t>Strojově čitelná verze Wikipedie</a:t>
            </a:r>
          </a:p>
          <a:p>
            <a:pPr lvl="1" eaLnBrk="1" hangingPunct="1"/>
            <a:r>
              <a:rPr lang="cs-CZ" sz="1600" i="1" dirty="0" smtClean="0"/>
              <a:t>Vychází z </a:t>
            </a:r>
            <a:r>
              <a:rPr lang="cs-CZ" sz="1600" i="1" dirty="0" err="1" smtClean="0"/>
              <a:t>Infoboxů</a:t>
            </a:r>
            <a:endParaRPr lang="cs-CZ" sz="1600" i="1" dirty="0" smtClean="0"/>
          </a:p>
          <a:p>
            <a:pPr eaLnBrk="1" hangingPunct="1"/>
            <a:r>
              <a:rPr lang="cs-CZ" sz="2000" i="1" dirty="0" smtClean="0"/>
              <a:t>Dotazovací jazyk SPARQL</a:t>
            </a:r>
          </a:p>
          <a:p>
            <a:pPr lvl="1" eaLnBrk="1" hangingPunct="1"/>
            <a:r>
              <a:rPr lang="cs-CZ" sz="1600" i="1" dirty="0" smtClean="0"/>
              <a:t>Podobný SQL</a:t>
            </a:r>
          </a:p>
          <a:p>
            <a:pPr lvl="1" eaLnBrk="1" hangingPunct="1"/>
            <a:r>
              <a:rPr lang="cs-CZ" sz="1600" i="1" dirty="0" smtClean="0"/>
              <a:t>Dbpedia.org/</a:t>
            </a:r>
            <a:r>
              <a:rPr lang="cs-CZ" sz="1600" i="1" dirty="0" err="1" smtClean="0"/>
              <a:t>sparql</a:t>
            </a:r>
            <a:endParaRPr lang="cs-CZ" sz="1600" i="1" dirty="0"/>
          </a:p>
          <a:p>
            <a:pPr marL="344487" lvl="1" indent="0" eaLnBrk="1" hangingPunct="1">
              <a:buNone/>
            </a:pPr>
            <a:r>
              <a:rPr lang="en-US" sz="1600" i="1" dirty="0"/>
              <a:t>select </a:t>
            </a:r>
            <a:endParaRPr lang="cs-CZ" sz="1600" i="1" dirty="0" smtClean="0"/>
          </a:p>
          <a:p>
            <a:pPr marL="344487" lvl="1" indent="0" eaLnBrk="1" hangingPunct="1">
              <a:buNone/>
            </a:pPr>
            <a:r>
              <a:rPr lang="cs-CZ" sz="1600" i="1" dirty="0"/>
              <a:t>	</a:t>
            </a:r>
            <a:r>
              <a:rPr lang="en-US" sz="1600" i="1" dirty="0" smtClean="0"/>
              <a:t>distinct </a:t>
            </a:r>
            <a:r>
              <a:rPr lang="en-US" sz="1600" i="1" dirty="0"/>
              <a:t>?s ?p ?o </a:t>
            </a:r>
          </a:p>
          <a:p>
            <a:pPr marL="344487" lvl="1" indent="0" eaLnBrk="1" hangingPunct="1">
              <a:buNone/>
            </a:pPr>
            <a:r>
              <a:rPr lang="cs-CZ" sz="1600" i="1" dirty="0" smtClean="0"/>
              <a:t>	</a:t>
            </a:r>
            <a:r>
              <a:rPr lang="en-US" sz="1600" i="1" dirty="0" smtClean="0"/>
              <a:t>where </a:t>
            </a:r>
            <a:r>
              <a:rPr lang="en-US" sz="1600" i="1" dirty="0"/>
              <a:t>{</a:t>
            </a:r>
          </a:p>
          <a:p>
            <a:pPr marL="344487" lvl="1" indent="0" eaLnBrk="1" hangingPunct="1">
              <a:buNone/>
            </a:pPr>
            <a:r>
              <a:rPr lang="cs-CZ" sz="1600" i="1" dirty="0" smtClean="0"/>
              <a:t>		</a:t>
            </a:r>
            <a:r>
              <a:rPr lang="en-US" sz="1600" i="1" dirty="0" smtClean="0"/>
              <a:t>?</a:t>
            </a:r>
            <a:r>
              <a:rPr lang="en-US" sz="1600" i="1" dirty="0"/>
              <a:t>s a &lt;http://dbpedia.org/ontology/Writer&gt;.</a:t>
            </a:r>
          </a:p>
          <a:p>
            <a:pPr marL="344487" lvl="1" indent="0" eaLnBrk="1" hangingPunct="1">
              <a:buNone/>
            </a:pPr>
            <a:r>
              <a:rPr lang="cs-CZ" sz="1600" i="1" dirty="0" smtClean="0"/>
              <a:t>		</a:t>
            </a:r>
            <a:r>
              <a:rPr lang="en-US" sz="1600" i="1" dirty="0" smtClean="0"/>
              <a:t>?</a:t>
            </a:r>
            <a:r>
              <a:rPr lang="en-US" sz="1600" i="1" dirty="0"/>
              <a:t>s ?p ?o.</a:t>
            </a:r>
          </a:p>
          <a:p>
            <a:pPr marL="344487" lvl="1" indent="0" eaLnBrk="1" hangingPunct="1">
              <a:buNone/>
            </a:pPr>
            <a:r>
              <a:rPr lang="cs-CZ" sz="1600" i="1" dirty="0" smtClean="0"/>
              <a:t>	</a:t>
            </a:r>
            <a:r>
              <a:rPr lang="en-US" sz="1600" i="1" dirty="0" smtClean="0"/>
              <a:t>} </a:t>
            </a:r>
            <a:endParaRPr lang="en-US" sz="1600" i="1" dirty="0"/>
          </a:p>
          <a:p>
            <a:pPr marL="344487" lvl="1" indent="0" eaLnBrk="1" hangingPunct="1">
              <a:buNone/>
            </a:pPr>
            <a:r>
              <a:rPr lang="en-US" sz="1600" i="1" dirty="0"/>
              <a:t>LIMIT 100</a:t>
            </a:r>
            <a:endParaRPr lang="cs-CZ" sz="1600" i="1" dirty="0" smtClean="0"/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Výhled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dirty="0" smtClean="0"/>
              <a:t>4.5. a 11.5. referáty</a:t>
            </a:r>
          </a:p>
          <a:p>
            <a:pPr eaLnBrk="1" hangingPunct="1"/>
            <a:r>
              <a:rPr lang="cs-CZ" sz="2000" dirty="0" smtClean="0"/>
              <a:t>17.5. </a:t>
            </a:r>
            <a:r>
              <a:rPr lang="cs-CZ" sz="2000" dirty="0" err="1" smtClean="0"/>
              <a:t>deadline</a:t>
            </a:r>
            <a:r>
              <a:rPr lang="cs-CZ" sz="2000" smtClean="0"/>
              <a:t> soutěže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18.5. vyhlášení výsledků soutěže (pozor – je třeba překonat </a:t>
            </a:r>
            <a:r>
              <a:rPr lang="cs-CZ" sz="2000" dirty="0" err="1" smtClean="0"/>
              <a:t>baseliny</a:t>
            </a:r>
            <a:r>
              <a:rPr lang="cs-CZ" sz="2000" dirty="0" smtClean="0"/>
              <a:t> k získání zápočtu!)</a:t>
            </a:r>
          </a:p>
          <a:p>
            <a:pPr eaLnBrk="1" hangingPunct="1"/>
            <a:endParaRPr lang="cs-CZ" sz="1600" dirty="0" smtClean="0"/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Průběžné výsledky soutěže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2132856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 se nezměnily…</a:t>
            </a:r>
          </a:p>
          <a:p>
            <a:endParaRPr lang="cs-CZ" dirty="0"/>
          </a:p>
          <a:p>
            <a:r>
              <a:rPr lang="cs-CZ" dirty="0" smtClean="0"/>
              <a:t>Nezapomeňte, k získání zápočtu je třeba překonat všechny </a:t>
            </a:r>
            <a:r>
              <a:rPr lang="cs-CZ" dirty="0" err="1" smtClean="0"/>
              <a:t>baseliny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0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67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Algoritmy pro učení UP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Nearest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neighbours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20750" lvl="1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similarity</a:t>
            </a: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Vector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marL="571500" indent="-571500" eaLnBrk="1" hangingPunct="1"/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Učení modelu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desetiboje</a:t>
            </a:r>
          </a:p>
          <a:p>
            <a:pPr marL="571500" indent="-571500" eaLnBrk="1" hangingPunct="1"/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Faktorizace Matic</a:t>
            </a:r>
          </a:p>
          <a:p>
            <a:pPr marL="571500" indent="-571500" eaLnBrk="1" hangingPunct="1"/>
            <a:r>
              <a:rPr lang="cs-CZ" b="1" dirty="0" smtClean="0"/>
              <a:t>Rozhodovací </a:t>
            </a:r>
            <a:r>
              <a:rPr lang="cs-CZ" b="1" dirty="0" smtClean="0"/>
              <a:t>stromy</a:t>
            </a:r>
          </a:p>
          <a:p>
            <a:pPr marL="571500" indent="-571500" eaLnBrk="1" hangingPunct="1"/>
            <a:r>
              <a:rPr lang="cs-CZ" b="1" dirty="0" smtClean="0"/>
              <a:t>Meta-učení</a:t>
            </a:r>
            <a:endParaRPr lang="cs-CZ" b="1" dirty="0" smtClean="0"/>
          </a:p>
          <a:p>
            <a:pPr marL="571500" indent="-571500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19263"/>
            <a:ext cx="545782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Základní předpoklady:</a:t>
            </a:r>
          </a:p>
          <a:p>
            <a:pPr lvl="1" eaLnBrk="1" hangingPunct="1"/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Máme cílový atribut (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dependent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variable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rating) a další (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content-based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atributy. Obecně nijak zásadně nezáleží, jestli nominální, nebo numerické.</a:t>
            </a:r>
          </a:p>
          <a:p>
            <a:pPr eaLnBrk="1" hangingPunct="1"/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Základní algoritmus</a:t>
            </a:r>
          </a:p>
          <a:p>
            <a:pPr lvl="1" eaLnBrk="1" hangingPunct="1"/>
            <a:r>
              <a:rPr lang="cs-CZ" sz="1800" i="1" dirty="0" smtClean="0">
                <a:solidFill>
                  <a:srgbClr val="FF0000"/>
                </a:solidFill>
              </a:rPr>
              <a:t>Vyber atribut (a dělící hodnoty),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vytvoř z něj vrchol a rozděl data do podstromů.</a:t>
            </a:r>
          </a:p>
          <a:p>
            <a:pPr lvl="1" eaLnBrk="1" hangingPunct="1"/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každém podstromu pokračuj rekurzivně, dokud</a:t>
            </a:r>
          </a:p>
          <a:p>
            <a:pPr lvl="2" eaLnBrk="1" hangingPunct="1"/>
            <a:r>
              <a:rPr lang="cs-CZ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jsi nedosáhl nejmenší povolené velikosti listu</a:t>
            </a:r>
          </a:p>
          <a:p>
            <a:pPr lvl="2" eaLnBrk="1" hangingPunct="1"/>
            <a:r>
              <a:rPr lang="cs-CZ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máš atributy, podle kterých můžeš dělit data</a:t>
            </a:r>
          </a:p>
          <a:p>
            <a:pPr lvl="2" eaLnBrk="1" hangingPunct="1"/>
            <a:r>
              <a:rPr lang="cs-CZ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máš v podstromu data s různou hodnotou cílového atributu</a:t>
            </a:r>
            <a:endParaRPr lang="cs-CZ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</a:t>
            </a:r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://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en.wikipedia.org/wiki/Decision_tree</a:t>
            </a:r>
            <a:endParaRPr lang="cs-CZ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en.wikipedia.org/wiki/ID3_algorithm</a:t>
            </a:r>
            <a:endParaRPr lang="cs-CZ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Decision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trees</a:t>
            </a:r>
            <a:r>
              <a:rPr lang="cs-CZ" sz="3200" b="1" dirty="0" smtClean="0">
                <a:solidFill>
                  <a:schemeClr val="tx2"/>
                </a:solidFill>
              </a:rPr>
              <a:t> / rozhodovací stromy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1400" i="1" dirty="0" smtClean="0">
                <a:solidFill>
                  <a:srgbClr val="FF0000"/>
                </a:solidFill>
              </a:rPr>
              <a:t>Vyber atribut (a dělící hodnoty),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vytvoř z něj vrchol a rozděl data do podstromů.</a:t>
            </a:r>
          </a:p>
          <a:p>
            <a:pPr eaLnBrk="1" hangingPunct="1"/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každém podstromu pokračuj rekurzivně, dokud</a:t>
            </a:r>
          </a:p>
          <a:p>
            <a:pPr lvl="1" eaLnBrk="1" hangingPunct="1"/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jsi nedosáhl nejmenší povolené velikosti listu</a:t>
            </a:r>
          </a:p>
          <a:p>
            <a:pPr lvl="1" eaLnBrk="1" hangingPunct="1"/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máš atributy, podle kterých můžeš dělit data</a:t>
            </a:r>
          </a:p>
          <a:p>
            <a:pPr lvl="1" eaLnBrk="1" hangingPunct="1"/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Dokud máš v podstromu data s různou hodnotou cílového atributu</a:t>
            </a:r>
          </a:p>
          <a:p>
            <a:pPr eaLnBrk="1" hangingPunct="1"/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Příklad:</a:t>
            </a:r>
            <a:endParaRPr lang="cs-CZ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30006"/>
              </p:ext>
            </p:extLst>
          </p:nvPr>
        </p:nvGraphicFramePr>
        <p:xfrm>
          <a:off x="1043608" y="3212976"/>
          <a:ext cx="6840760" cy="34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454968"/>
                <a:gridCol w="1728192"/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Weather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Weekday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Humidity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Temperature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Good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mood</a:t>
                      </a:r>
                      <a:endParaRPr lang="cs-CZ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Cloudy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Holliday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Cloudy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Weekday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Cloudy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Holliday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bad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Rainy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Weekday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bad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Rainy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Holliday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bad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Rainy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Weekday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Rainy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Holliday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bad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Sunny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Weekday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Sunny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Weekday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Sunny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Holliday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bad</a:t>
                      </a:r>
                      <a:endParaRPr lang="cs-CZ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Sunny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Weekday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40%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</a:t>
                      </a:r>
                      <a:r>
                        <a:rPr lang="cs-CZ" sz="1200" dirty="0" smtClean="0"/>
                        <a:t>°</a:t>
                      </a:r>
                      <a:r>
                        <a:rPr lang="en-US" sz="1200" dirty="0" smtClean="0"/>
                        <a:t>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None/>
            </a:pPr>
            <a:endParaRPr lang="cs-CZ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eaLnBrk="1" hangingPunct="1">
              <a:buNone/>
            </a:pPr>
            <a: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9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58832"/>
              </p:ext>
            </p:extLst>
          </p:nvPr>
        </p:nvGraphicFramePr>
        <p:xfrm>
          <a:off x="4031435" y="44624"/>
          <a:ext cx="5112565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191"/>
                <a:gridCol w="911191"/>
                <a:gridCol w="911191"/>
                <a:gridCol w="1226866"/>
                <a:gridCol w="1152126"/>
              </a:tblGrid>
              <a:tr h="220801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Weather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Weekday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Humidity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Temperature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Good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mood</a:t>
                      </a:r>
                      <a:endParaRPr lang="cs-CZ" sz="12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Cloudy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Holliday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Cloudy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Weekday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Cloudy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Holliday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bad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Rainy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Weekday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bad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Rainy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Holliday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bad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Rainy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Weekday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Rainy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Holliday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bad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Sunny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Weekday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Sunny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Weekday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Sunny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 smtClean="0"/>
                        <a:t>Holliday</a:t>
                      </a:r>
                      <a:endParaRPr lang="cs-CZ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bad</a:t>
                      </a:r>
                      <a:endParaRPr lang="cs-CZ" sz="1100" dirty="0"/>
                    </a:p>
                  </a:txBody>
                  <a:tcPr/>
                </a:tc>
              </a:tr>
              <a:tr h="20853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Sunny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Weekday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40%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r>
                        <a:rPr lang="cs-CZ" sz="1100" dirty="0" smtClean="0"/>
                        <a:t>°</a:t>
                      </a:r>
                      <a:r>
                        <a:rPr lang="en-US" sz="1100" dirty="0" smtClean="0"/>
                        <a:t>C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 smtClean="0"/>
                        <a:t>good</a:t>
                      </a:r>
                      <a:endParaRPr lang="cs-CZ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ál 2"/>
          <p:cNvSpPr/>
          <p:nvPr/>
        </p:nvSpPr>
        <p:spPr>
          <a:xfrm>
            <a:off x="1115616" y="1052736"/>
            <a:ext cx="1512168" cy="66652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Weather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683568" y="1719263"/>
            <a:ext cx="720080" cy="170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907704" y="1719263"/>
            <a:ext cx="432048" cy="170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411760" y="1719263"/>
            <a:ext cx="1800200" cy="170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55576" y="2492896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Cloudy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031362" y="247986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Rainy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24200" y="257413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Sunny</a:t>
            </a:r>
            <a:endParaRPr lang="cs-CZ" sz="1200" dirty="0"/>
          </a:p>
        </p:txBody>
      </p:sp>
      <p:sp>
        <p:nvSpPr>
          <p:cNvPr id="16" name="Ovál 15"/>
          <p:cNvSpPr/>
          <p:nvPr/>
        </p:nvSpPr>
        <p:spPr>
          <a:xfrm>
            <a:off x="203726" y="3486176"/>
            <a:ext cx="1189985" cy="4637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Temp.</a:t>
            </a:r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1744759" y="3488863"/>
            <a:ext cx="1189985" cy="4637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Temp.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3674746" y="3498750"/>
            <a:ext cx="1189985" cy="4637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Week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3923928" y="4077072"/>
            <a:ext cx="30517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572000" y="4079974"/>
            <a:ext cx="292731" cy="71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031362" y="4077072"/>
            <a:ext cx="236382" cy="6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411760" y="4077072"/>
            <a:ext cx="216024" cy="60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323528" y="4077072"/>
            <a:ext cx="43204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899592" y="4077072"/>
            <a:ext cx="216024" cy="67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748622" y="438084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</a:t>
            </a:r>
            <a:endParaRPr lang="cs-CZ" dirty="0"/>
          </a:p>
        </p:txBody>
      </p:sp>
      <p:sp>
        <p:nvSpPr>
          <p:cNvPr id="5120" name="TextovéPole 5119"/>
          <p:cNvSpPr txBox="1"/>
          <p:nvPr/>
        </p:nvSpPr>
        <p:spPr>
          <a:xfrm>
            <a:off x="4021005" y="43808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5121" name="TextovéPole 5120"/>
          <p:cNvSpPr txBox="1"/>
          <p:nvPr/>
        </p:nvSpPr>
        <p:spPr>
          <a:xfrm>
            <a:off x="2478059" y="425423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&gt;15</a:t>
            </a:r>
            <a:endParaRPr lang="cs-CZ" dirty="0"/>
          </a:p>
        </p:txBody>
      </p:sp>
      <p:sp>
        <p:nvSpPr>
          <p:cNvPr id="5126" name="TextovéPole 5125"/>
          <p:cNvSpPr txBox="1"/>
          <p:nvPr/>
        </p:nvSpPr>
        <p:spPr>
          <a:xfrm>
            <a:off x="1661916" y="425423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&lt;=15</a:t>
            </a:r>
            <a:endParaRPr lang="cs-CZ" dirty="0"/>
          </a:p>
        </p:txBody>
      </p:sp>
      <p:sp>
        <p:nvSpPr>
          <p:cNvPr id="5127" name="TextovéPole 5126"/>
          <p:cNvSpPr txBox="1"/>
          <p:nvPr/>
        </p:nvSpPr>
        <p:spPr>
          <a:xfrm>
            <a:off x="873392" y="42515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&gt;10</a:t>
            </a:r>
            <a:endParaRPr lang="cs-CZ" dirty="0"/>
          </a:p>
        </p:txBody>
      </p:sp>
      <p:sp>
        <p:nvSpPr>
          <p:cNvPr id="5128" name="TextovéPole 5127"/>
          <p:cNvSpPr txBox="1"/>
          <p:nvPr/>
        </p:nvSpPr>
        <p:spPr>
          <a:xfrm>
            <a:off x="96105" y="425389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&lt;=10</a:t>
            </a:r>
            <a:endParaRPr lang="cs-CZ" dirty="0"/>
          </a:p>
        </p:txBody>
      </p:sp>
      <p:sp>
        <p:nvSpPr>
          <p:cNvPr id="5129" name="TextovéPole 5128"/>
          <p:cNvSpPr txBox="1"/>
          <p:nvPr/>
        </p:nvSpPr>
        <p:spPr>
          <a:xfrm>
            <a:off x="807671" y="468461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Good</a:t>
            </a:r>
            <a:endParaRPr lang="cs-CZ" sz="14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378692" y="4663543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Good</a:t>
            </a:r>
            <a:endParaRPr lang="cs-CZ" sz="1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585345" y="467995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Good</a:t>
            </a:r>
            <a:endParaRPr lang="cs-CZ" sz="14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8984" y="466354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Bad</a:t>
            </a:r>
            <a:endParaRPr lang="cs-CZ" sz="14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1760296" y="467529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Bad</a:t>
            </a:r>
            <a:endParaRPr lang="cs-CZ" sz="14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703112" y="468461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Bad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80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13385</TotalTime>
  <Words>949</Words>
  <Application>Microsoft Office PowerPoint</Application>
  <PresentationFormat>Předvádění na obrazovce (4:3)</PresentationFormat>
  <Paragraphs>320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Wingdings</vt:lpstr>
      <vt:lpstr>Network</vt:lpstr>
      <vt:lpstr>Cvičení 27.4. </vt:lpstr>
      <vt:lpstr>SOUTĚŽ</vt:lpstr>
      <vt:lpstr>Prezentace aplikace PowerPoint</vt:lpstr>
      <vt:lpstr>Algoritmy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MFF-UK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peska</cp:lastModifiedBy>
  <cp:revision>138</cp:revision>
  <dcterms:created xsi:type="dcterms:W3CDTF">2011-06-02T09:06:03Z</dcterms:created>
  <dcterms:modified xsi:type="dcterms:W3CDTF">2015-04-27T14:45:26Z</dcterms:modified>
</cp:coreProperties>
</file>