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357" r:id="rId4"/>
    <p:sldId id="352" r:id="rId5"/>
    <p:sldId id="334" r:id="rId6"/>
    <p:sldId id="335" r:id="rId7"/>
    <p:sldId id="351" r:id="rId8"/>
    <p:sldId id="323" r:id="rId9"/>
    <p:sldId id="330" r:id="rId10"/>
    <p:sldId id="353" r:id="rId11"/>
    <p:sldId id="355" r:id="rId12"/>
    <p:sldId id="356" r:id="rId13"/>
    <p:sldId id="358" r:id="rId14"/>
    <p:sldId id="324" r:id="rId15"/>
    <p:sldId id="359" r:id="rId1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8889" autoAdjust="0"/>
  </p:normalViewPr>
  <p:slideViewPr>
    <p:cSldViewPr>
      <p:cViewPr varScale="1">
        <p:scale>
          <a:sx n="114" d="100"/>
          <a:sy n="114" d="100"/>
        </p:scale>
        <p:origin x="9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EFBD289-F2E2-4F88-8AEA-99F38D947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5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E9114-62F5-4AF3-9C7F-97705655A28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9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E9114-62F5-4AF3-9C7F-97705655A282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45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92AA-8CD7-45D0-9D1B-B6FECBD98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8141-AFD6-4B6D-87F9-0A217CB83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2265-228A-4601-976A-A3C620D6D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CCAD-3A8B-41B3-9A6D-1B37B9549C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0A49-3BD2-4D42-8DA1-CF934D2298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B014-AE5E-4F13-B71E-EDFD1AAA26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6A7D-5A04-424E-ADA6-B5983D122E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D6EE-46E3-47A7-9A9C-AA4A13FFCB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3CEC-9CF8-4408-8AA7-3DCFD0B9EB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3226-54C6-4454-BBDA-9B44C57FC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80B5-78E7-4C56-A681-C4CC05A438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4A1F-800F-4EAA-86D8-D420A2CBFD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AB6B383-3104-49B8-9452-F2315BF520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6842125" cy="2592387"/>
          </a:xfrm>
        </p:spPr>
        <p:txBody>
          <a:bodyPr/>
          <a:lstStyle/>
          <a:p>
            <a:pPr eaLnBrk="1" hangingPunct="1"/>
            <a:r>
              <a:rPr lang="cs-CZ" sz="4000" b="0" dirty="0" err="1" smtClean="0"/>
              <a:t>Recommending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Challenge</a:t>
            </a:r>
            <a:endParaRPr lang="en-US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49588"/>
            <a:ext cx="6270625" cy="311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Ladislav Peška</a:t>
            </a:r>
            <a:r>
              <a:rPr lang="en-US" sz="2400" smtClean="0"/>
              <a:t>, 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Department of Software Engineering,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Charles University in Prague,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Czech Republic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849313" y="3049588"/>
            <a:ext cx="6248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Uživatelských Preferencí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 už nějakou zpětnou vazbu od uživatele</a:t>
            </a:r>
          </a:p>
          <a:p>
            <a:pPr lvl="1"/>
            <a:r>
              <a:rPr lang="cs-CZ" dirty="0" smtClean="0"/>
              <a:t>Jak doporučím objekty?</a:t>
            </a:r>
          </a:p>
          <a:p>
            <a:r>
              <a:rPr lang="cs-CZ" dirty="0" err="1" smtClean="0"/>
              <a:t>Collaborative</a:t>
            </a:r>
            <a:r>
              <a:rPr lang="cs-CZ" dirty="0" smtClean="0"/>
              <a:t> </a:t>
            </a:r>
            <a:r>
              <a:rPr lang="cs-CZ" dirty="0" err="1" smtClean="0"/>
              <a:t>filtering</a:t>
            </a:r>
            <a:endParaRPr lang="cs-CZ" dirty="0" smtClean="0"/>
          </a:p>
          <a:p>
            <a:pPr lvl="1"/>
            <a:r>
              <a:rPr lang="cs-CZ" sz="2400" i="1" dirty="0" smtClean="0"/>
              <a:t>Uživatel X a Y dosud hodnotili objekty podobně =&gt; uživatel X se budou líbit stejné věci jako Y i nadále</a:t>
            </a:r>
          </a:p>
          <a:p>
            <a:r>
              <a:rPr lang="cs-CZ" sz="2800" dirty="0" err="1" smtClean="0"/>
              <a:t>Content</a:t>
            </a:r>
            <a:r>
              <a:rPr lang="cs-CZ" sz="2800" dirty="0" smtClean="0"/>
              <a:t> </a:t>
            </a:r>
            <a:r>
              <a:rPr lang="cs-CZ" sz="2800" dirty="0" err="1" smtClean="0"/>
              <a:t>based</a:t>
            </a:r>
            <a:endParaRPr lang="cs-CZ" sz="2800" dirty="0" smtClean="0"/>
          </a:p>
          <a:p>
            <a:pPr lvl="1"/>
            <a:r>
              <a:rPr lang="cs-CZ" sz="2400" i="1" dirty="0" smtClean="0"/>
              <a:t>Uživateli X se líbí objekt O1 =&gt; uživateli se budou líbit i objekty O2, O3, které jsou podobné </a:t>
            </a:r>
            <a:r>
              <a:rPr lang="cs-CZ" sz="2400" i="1" dirty="0" smtClean="0"/>
              <a:t>O1</a:t>
            </a:r>
          </a:p>
          <a:p>
            <a:r>
              <a:rPr lang="cs-CZ" sz="2800" i="1" dirty="0" smtClean="0"/>
              <a:t>Hybridní, </a:t>
            </a:r>
            <a:r>
              <a:rPr lang="cs-CZ" sz="2800" i="1" dirty="0" err="1" smtClean="0"/>
              <a:t>Temporal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Context</a:t>
            </a:r>
            <a:r>
              <a:rPr lang="cs-CZ" sz="2800" i="1" dirty="0" smtClean="0"/>
              <a:t>,…</a:t>
            </a:r>
            <a:endParaRPr lang="en-US" sz="2800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hodnotit </a:t>
            </a:r>
            <a:r>
              <a:rPr lang="cs-CZ" dirty="0" err="1" smtClean="0"/>
              <a:t>RecSys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Tzv. Online experimenty</a:t>
            </a:r>
          </a:p>
          <a:p>
            <a:pPr lvl="1"/>
            <a:r>
              <a:rPr lang="cs-CZ" dirty="0" smtClean="0"/>
              <a:t>A/B testy</a:t>
            </a:r>
          </a:p>
          <a:p>
            <a:pPr lvl="1"/>
            <a:r>
              <a:rPr lang="cs-CZ" dirty="0" smtClean="0"/>
              <a:t>Sledování klíčových metrik provozovatele</a:t>
            </a:r>
          </a:p>
          <a:p>
            <a:pPr lvl="2"/>
            <a:r>
              <a:rPr lang="cs-CZ" dirty="0" err="1" smtClean="0"/>
              <a:t>Loyalty</a:t>
            </a:r>
            <a:r>
              <a:rPr lang="cs-CZ" dirty="0" smtClean="0"/>
              <a:t>, User </a:t>
            </a:r>
            <a:r>
              <a:rPr lang="cs-CZ" dirty="0" err="1" smtClean="0"/>
              <a:t>sattisfaction</a:t>
            </a:r>
            <a:r>
              <a:rPr lang="cs-CZ" dirty="0" smtClean="0"/>
              <a:t>,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Hodnotit </a:t>
            </a:r>
            <a:r>
              <a:rPr lang="cs-CZ" i="1" dirty="0" smtClean="0">
                <a:solidFill>
                  <a:srgbClr val="C00000"/>
                </a:solidFill>
              </a:rPr>
              <a:t>Algoritmy</a:t>
            </a:r>
            <a:r>
              <a:rPr lang="cs-CZ" dirty="0" smtClean="0"/>
              <a:t> Použité v </a:t>
            </a:r>
            <a:r>
              <a:rPr lang="cs-CZ" dirty="0" err="1" smtClean="0"/>
              <a:t>RecSys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Lze i pomocí tzv. offline experimentů</a:t>
            </a:r>
          </a:p>
          <a:p>
            <a:endParaRPr lang="cs-CZ" dirty="0" smtClean="0"/>
          </a:p>
          <a:p>
            <a:r>
              <a:rPr lang="cs-CZ" dirty="0" smtClean="0"/>
              <a:t>Mám historická data o chování uživatele</a:t>
            </a:r>
          </a:p>
          <a:p>
            <a:pPr lvl="1"/>
            <a:r>
              <a:rPr lang="cs-CZ" dirty="0" smtClean="0"/>
              <a:t>Část dat použiju k trénování algoritmu</a:t>
            </a:r>
          </a:p>
          <a:p>
            <a:pPr lvl="1"/>
            <a:r>
              <a:rPr lang="cs-CZ" dirty="0" smtClean="0"/>
              <a:t>Na zbytku otestuji, zda algoritmus umí předvídat „budoucí“ chování uživatele</a:t>
            </a:r>
          </a:p>
          <a:p>
            <a:r>
              <a:rPr lang="cs-CZ" dirty="0" smtClean="0"/>
              <a:t>Metriky pro měření kvality predikce</a:t>
            </a:r>
          </a:p>
          <a:p>
            <a:pPr lvl="1"/>
            <a:r>
              <a:rPr lang="cs-CZ" dirty="0" smtClean="0"/>
              <a:t>RMSE, </a:t>
            </a:r>
            <a:r>
              <a:rPr lang="cs-CZ" dirty="0" err="1" smtClean="0"/>
              <a:t>nDCG</a:t>
            </a:r>
            <a:r>
              <a:rPr lang="cs-CZ" dirty="0" smtClean="0"/>
              <a:t>, </a:t>
            </a:r>
            <a:r>
              <a:rPr lang="cs-CZ" dirty="0" err="1" smtClean="0"/>
              <a:t>Precision</a:t>
            </a:r>
            <a:r>
              <a:rPr lang="cs-CZ" dirty="0" smtClean="0"/>
              <a:t>/</a:t>
            </a:r>
            <a:r>
              <a:rPr lang="cs-CZ" dirty="0" err="1" smtClean="0"/>
              <a:t>recall</a:t>
            </a:r>
            <a:r>
              <a:rPr lang="cs-CZ" dirty="0" smtClean="0"/>
              <a:t>,…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68610" name="Picture 2" descr="Dataset split in train, test, and evaluation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6219825" cy="61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Recsys</a:t>
            </a:r>
            <a:r>
              <a:rPr lang="cs-CZ" dirty="0" smtClean="0"/>
              <a:t> </a:t>
            </a:r>
            <a:r>
              <a:rPr lang="cs-CZ" dirty="0" err="1" smtClean="0"/>
              <a:t>challenge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1EEDA-C5DC-4118-A0C7-84C96E9C9B09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smtClean="0">
                <a:solidFill>
                  <a:schemeClr val="tx2"/>
                </a:solidFill>
              </a:rPr>
              <a:t>Základní Idea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sz="2400" dirty="0" smtClean="0"/>
              <a:t>Vašim cílem je predikovat chování uživatelů.</a:t>
            </a:r>
          </a:p>
          <a:p>
            <a:pPr marL="490538" indent="-495300" eaLnBrk="1" hangingPunct="1"/>
            <a:r>
              <a:rPr lang="cs-CZ" sz="2100" dirty="0" smtClean="0"/>
              <a:t>Dostanete </a:t>
            </a:r>
            <a:r>
              <a:rPr lang="cs-CZ" sz="2100" dirty="0" err="1" smtClean="0"/>
              <a:t>dataset</a:t>
            </a:r>
            <a:r>
              <a:rPr lang="cs-CZ" sz="2100" dirty="0" smtClean="0"/>
              <a:t> obsahující předchozí interakce uživatele s objekty (user rating) a </a:t>
            </a:r>
            <a:r>
              <a:rPr lang="cs-CZ" sz="2100" dirty="0" err="1" smtClean="0"/>
              <a:t>dataset</a:t>
            </a:r>
            <a:r>
              <a:rPr lang="cs-CZ" sz="2100" dirty="0" smtClean="0"/>
              <a:t> obsahující atributy objektů</a:t>
            </a:r>
          </a:p>
          <a:p>
            <a:pPr marL="839788" lvl="1" indent="-495300" eaLnBrk="1" hangingPunct="1"/>
            <a:r>
              <a:rPr lang="cs-CZ" sz="1700" dirty="0" smtClean="0"/>
              <a:t>Na jejich základě vytvoříte „model“ preferencí uživatele</a:t>
            </a:r>
          </a:p>
          <a:p>
            <a:pPr marL="839788" lvl="1" indent="-495300" eaLnBrk="1" hangingPunct="1"/>
            <a:r>
              <a:rPr lang="cs-CZ" sz="1700" dirty="0" smtClean="0"/>
              <a:t>Model preferencí může být skoro cokoli, ale je třeba, abyste podle modelu dokázali predikovat uživatelské hodnocení pro další objekty</a:t>
            </a:r>
          </a:p>
          <a:p>
            <a:pPr marL="490538" indent="-495300" eaLnBrk="1" hangingPunct="1"/>
            <a:r>
              <a:rPr lang="cs-CZ" sz="2100" dirty="0" smtClean="0"/>
              <a:t>Dostanete sadu „dotazů“ jak by uživatel ohodnotil daný objekt</a:t>
            </a:r>
          </a:p>
          <a:p>
            <a:pPr marL="839788" lvl="1" indent="-495300" eaLnBrk="1" hangingPunct="1"/>
            <a:r>
              <a:rPr lang="cs-CZ" sz="1700" dirty="0" smtClean="0"/>
              <a:t>Na kterou odpovídáte predikovaným ratingem pro daného uživatele a objekt</a:t>
            </a:r>
          </a:p>
          <a:p>
            <a:pPr marL="839788" lvl="1" indent="-495300" eaLnBrk="1" hangingPunct="1"/>
            <a:endParaRPr lang="cs-CZ" sz="1700" dirty="0" smtClean="0"/>
          </a:p>
          <a:p>
            <a:pPr marL="490538" indent="-495300" eaLnBrk="1" hangingPunct="1"/>
            <a:r>
              <a:rPr lang="cs-CZ" sz="1800" dirty="0" smtClean="0"/>
              <a:t>Data jsou použita z </a:t>
            </a:r>
            <a:r>
              <a:rPr lang="cs-CZ" sz="1800" dirty="0" err="1" smtClean="0"/>
              <a:t>RecSys</a:t>
            </a:r>
            <a:r>
              <a:rPr lang="cs-CZ" sz="1800" dirty="0" smtClean="0"/>
              <a:t> </a:t>
            </a:r>
            <a:r>
              <a:rPr lang="cs-CZ" sz="1800" dirty="0" err="1" smtClean="0"/>
              <a:t>Challenge</a:t>
            </a:r>
            <a:r>
              <a:rPr lang="cs-CZ" sz="1800" dirty="0" smtClean="0"/>
              <a:t> 2014 (2014.recsyschallenge.com), ale náš cílový atribut je jiný.</a:t>
            </a:r>
          </a:p>
          <a:p>
            <a:pPr marL="490538" indent="-495300" eaLnBrk="1" hangingPunct="1"/>
            <a:r>
              <a:rPr lang="cs-CZ" sz="1800" dirty="0" smtClean="0"/>
              <a:t>Uživatelé, kteří mají propojený </a:t>
            </a:r>
            <a:r>
              <a:rPr lang="cs-CZ" sz="1800" dirty="0" err="1" smtClean="0"/>
              <a:t>twitter</a:t>
            </a:r>
            <a:r>
              <a:rPr lang="cs-CZ" sz="1800" dirty="0" smtClean="0"/>
              <a:t> </a:t>
            </a:r>
            <a:r>
              <a:rPr lang="cs-CZ" sz="1800" dirty="0" err="1" smtClean="0"/>
              <a:t>account</a:t>
            </a:r>
            <a:r>
              <a:rPr lang="cs-CZ" sz="1800" dirty="0" smtClean="0"/>
              <a:t> s IMDB hodnocením a posílají automaticky generované </a:t>
            </a:r>
            <a:r>
              <a:rPr lang="cs-CZ" sz="1800" dirty="0" err="1" smtClean="0"/>
              <a:t>tweety</a:t>
            </a:r>
            <a:r>
              <a:rPr lang="cs-CZ" sz="1800" dirty="0" smtClean="0"/>
              <a:t> ve tvaru cca Hodnotil jsem [film] na [0-10]/10</a:t>
            </a:r>
            <a:endParaRPr lang="cs-CZ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1EEDA-C5DC-4118-A0C7-84C96E9C9B09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smtClean="0">
                <a:solidFill>
                  <a:schemeClr val="tx2"/>
                </a:solidFill>
              </a:rPr>
              <a:t>Návaznost na </a:t>
            </a:r>
            <a:r>
              <a:rPr lang="cs-CZ" sz="3900" b="1" dirty="0" err="1" smtClean="0">
                <a:solidFill>
                  <a:schemeClr val="tx2"/>
                </a:solidFill>
              </a:rPr>
              <a:t>doporučovací</a:t>
            </a:r>
            <a:r>
              <a:rPr lang="cs-CZ" sz="3900" b="1" dirty="0" smtClean="0">
                <a:solidFill>
                  <a:schemeClr val="tx2"/>
                </a:solidFill>
              </a:rPr>
              <a:t> systémy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sz="2400" dirty="0" smtClean="0"/>
              <a:t>RS mimo jiné potřebuje vybrat, které objekty uživateli zobrazit</a:t>
            </a:r>
          </a:p>
          <a:p>
            <a:pPr marL="839788" lvl="1" indent="-495300" eaLnBrk="1" hangingPunct="1"/>
            <a:r>
              <a:rPr lang="cs-CZ" sz="2000" dirty="0" smtClean="0"/>
              <a:t>Vcelku dobrá metoda je zobrazovat objekty, které bude mít uživatel pravděpodobně rád*.</a:t>
            </a:r>
          </a:p>
          <a:p>
            <a:pPr marL="839788" lvl="1" indent="-495300" eaLnBrk="1" hangingPunct="1"/>
            <a:r>
              <a:rPr lang="cs-CZ" sz="2000" dirty="0" smtClean="0"/>
              <a:t>K tomu je třeba mít dobrý algoritmus pro predikci uživatelských preferencí</a:t>
            </a:r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>
              <a:buNone/>
            </a:pPr>
            <a:r>
              <a:rPr lang="cs-CZ" sz="1600" dirty="0" smtClean="0"/>
              <a:t>* Nelze to říct na 100% (což nelze nic, jakmile pracujeme s živými lidmi), například není vhodné zobrazovat vzájemně příliš podobné objekty.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Obsah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dirty="0" smtClean="0"/>
              <a:t>Úvod do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  <a:p>
            <a:pPr marL="920750" lvl="1" indent="-571500" eaLnBrk="1" hangingPunct="1"/>
            <a:r>
              <a:rPr lang="cs-CZ" dirty="0" smtClean="0"/>
              <a:t>Co jsou RS, kde a proč se používá</a:t>
            </a:r>
          </a:p>
          <a:p>
            <a:pPr marL="920750" lvl="1" indent="-571500" eaLnBrk="1" hangingPunct="1"/>
            <a:r>
              <a:rPr lang="cs-CZ" dirty="0" smtClean="0"/>
              <a:t>Jak RS fungují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  <a:p>
            <a:pPr marL="571500" indent="-571500" eaLnBrk="1" hangingPunct="1"/>
            <a:r>
              <a:rPr lang="cs-CZ" dirty="0" smtClean="0"/>
              <a:t>Zadání RS </a:t>
            </a:r>
            <a:r>
              <a:rPr lang="cs-CZ" dirty="0" err="1" smtClean="0"/>
              <a:t>Challenge</a:t>
            </a:r>
            <a:endParaRPr lang="cs-CZ" dirty="0" smtClean="0"/>
          </a:p>
          <a:p>
            <a:pPr marL="920750" lvl="1" indent="-571500" eaLnBrk="1" hangingPunct="1"/>
            <a:r>
              <a:rPr lang="cs-CZ" dirty="0" smtClean="0"/>
              <a:t>Motivace</a:t>
            </a:r>
          </a:p>
          <a:p>
            <a:pPr marL="920750" lvl="1" indent="-571500" eaLnBrk="1" hangingPunct="1"/>
            <a:r>
              <a:rPr lang="cs-CZ" smtClean="0"/>
              <a:t>Zadání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Ladislav Peška: Which data to mine for Recommender Systems?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1724-17A9-4E6F-9C05-1F66B3D896E2}" type="slidenum">
              <a:rPr lang="en-GB" altLang="en-US">
                <a:latin typeface="Arial" charset="0"/>
              </a:rPr>
              <a:pPr/>
              <a:t>4</a:t>
            </a:fld>
            <a:endParaRPr lang="en-GB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900" b="1" dirty="0">
                <a:solidFill>
                  <a:schemeClr val="tx2"/>
                </a:solidFill>
              </a:rPr>
              <a:t>Motivation</a:t>
            </a:r>
            <a:r>
              <a:rPr lang="cs-CZ" sz="3900" b="1" dirty="0">
                <a:solidFill>
                  <a:schemeClr val="tx2"/>
                </a:solidFill>
              </a:rPr>
              <a:t> – </a:t>
            </a:r>
            <a:r>
              <a:rPr lang="cs-CZ" sz="3900" b="1" dirty="0" err="1" smtClean="0">
                <a:solidFill>
                  <a:schemeClr val="tx2"/>
                </a:solidFill>
              </a:rPr>
              <a:t>Recommender</a:t>
            </a:r>
            <a:r>
              <a:rPr lang="cs-CZ" sz="3900" b="1" dirty="0" smtClean="0">
                <a:solidFill>
                  <a:schemeClr val="tx2"/>
                </a:solidFill>
              </a:rPr>
              <a:t> </a:t>
            </a:r>
            <a:r>
              <a:rPr lang="cs-CZ" sz="3900" b="1" dirty="0" err="1" smtClean="0">
                <a:solidFill>
                  <a:schemeClr val="tx2"/>
                </a:solidFill>
              </a:rPr>
              <a:t>Systems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overload</a:t>
            </a:r>
            <a:r>
              <a:rPr lang="cs-CZ" sz="2400" dirty="0" smtClean="0"/>
              <a:t>, </a:t>
            </a:r>
            <a:r>
              <a:rPr lang="cs-CZ" sz="2400" dirty="0" err="1" smtClean="0"/>
              <a:t>too</a:t>
            </a:r>
            <a:r>
              <a:rPr lang="cs-CZ" sz="2400" dirty="0" smtClean="0"/>
              <a:t> many </a:t>
            </a:r>
            <a:r>
              <a:rPr lang="cs-CZ" sz="2400" dirty="0" err="1" smtClean="0"/>
              <a:t>choices</a:t>
            </a:r>
            <a:r>
              <a:rPr lang="cs-CZ" sz="2400" dirty="0" smtClean="0"/>
              <a:t>  </a:t>
            </a:r>
            <a:r>
              <a:rPr lang="cs-CZ" sz="1800" i="1" dirty="0" smtClean="0"/>
              <a:t>(Paradox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choice</a:t>
            </a:r>
            <a:r>
              <a:rPr lang="cs-CZ" sz="1800" i="1" dirty="0" smtClean="0"/>
              <a:t>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</a:t>
            </a:r>
            <a:r>
              <a:rPr lang="cs-CZ" sz="2400" i="1" dirty="0" smtClean="0">
                <a:solidFill>
                  <a:srgbClr val="FF0000"/>
                </a:solidFill>
              </a:rPr>
              <a:t>-&gt; </a:t>
            </a:r>
            <a:r>
              <a:rPr lang="cs-CZ" sz="2400" i="1" dirty="0" err="1" smtClean="0">
                <a:solidFill>
                  <a:srgbClr val="FF0000"/>
                </a:solidFill>
              </a:rPr>
              <a:t>users</a:t>
            </a:r>
            <a:r>
              <a:rPr lang="cs-CZ" sz="2400" i="1" dirty="0" smtClean="0">
                <a:solidFill>
                  <a:srgbClr val="FF0000"/>
                </a:solidFill>
              </a:rPr>
              <a:t> are </a:t>
            </a:r>
            <a:r>
              <a:rPr lang="cs-CZ" sz="2400" i="1" dirty="0" err="1" smtClean="0">
                <a:solidFill>
                  <a:srgbClr val="FF0000"/>
                </a:solidFill>
              </a:rPr>
              <a:t>dissatisfied</a:t>
            </a:r>
            <a:endParaRPr lang="cs-CZ" sz="2400" i="1" dirty="0" smtClean="0">
              <a:solidFill>
                <a:srgbClr val="FF0000"/>
              </a:solidFill>
            </a:endParaRPr>
          </a:p>
          <a:p>
            <a:pPr marL="571500" lvl="1" indent="-571500" eaLnBrk="1" hangingPunct="1">
              <a:buClr>
                <a:schemeClr val="tx2"/>
              </a:buClr>
            </a:pPr>
            <a:r>
              <a:rPr lang="cs-CZ" sz="2400" dirty="0" err="1" smtClean="0"/>
              <a:t>Search</a:t>
            </a:r>
            <a:r>
              <a:rPr lang="cs-CZ" sz="2000" dirty="0" smtClean="0"/>
              <a:t> </a:t>
            </a:r>
            <a:r>
              <a:rPr lang="cs-CZ" sz="2400" dirty="0" err="1" smtClean="0"/>
              <a:t>engines</a:t>
            </a:r>
            <a:r>
              <a:rPr lang="cs-CZ" sz="2400" dirty="0" smtClean="0"/>
              <a:t> </a:t>
            </a:r>
            <a:endParaRPr lang="cs-CZ" sz="2000" dirty="0" smtClean="0"/>
          </a:p>
          <a:p>
            <a:pPr lvl="1"/>
            <a:r>
              <a:rPr lang="cs-CZ" sz="2000" dirty="0" smtClean="0"/>
              <a:t>user has to </a:t>
            </a:r>
            <a:r>
              <a:rPr lang="cs-CZ" sz="2000" dirty="0" err="1" smtClean="0"/>
              <a:t>know</a:t>
            </a:r>
            <a:r>
              <a:rPr lang="cs-CZ" sz="2000" dirty="0" smtClean="0"/>
              <a:t> </a:t>
            </a:r>
            <a:r>
              <a:rPr lang="cs-CZ" sz="2000" dirty="0" err="1" smtClean="0"/>
              <a:t>what</a:t>
            </a:r>
            <a:r>
              <a:rPr lang="cs-CZ" sz="2000" dirty="0" smtClean="0"/>
              <a:t> he/</a:t>
            </a:r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wants</a:t>
            </a:r>
            <a:endParaRPr lang="cs-CZ" sz="2400" dirty="0" smtClean="0"/>
          </a:p>
          <a:p>
            <a:pPr marL="571500" indent="-571500" eaLnBrk="1" hangingPunct="1"/>
            <a:r>
              <a:rPr lang="cs-CZ" sz="2000" i="1" dirty="0" smtClean="0">
                <a:solidFill>
                  <a:srgbClr val="00B0F0"/>
                </a:solidFill>
              </a:rPr>
              <a:t>RS </a:t>
            </a:r>
            <a:r>
              <a:rPr lang="cs-CZ" sz="2000" i="1" dirty="0" err="1" smtClean="0">
                <a:solidFill>
                  <a:srgbClr val="00B0F0"/>
                </a:solidFill>
              </a:rPr>
              <a:t>is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an</a:t>
            </a:r>
            <a:r>
              <a:rPr lang="cs-CZ" sz="2000" i="1" dirty="0" smtClean="0">
                <a:solidFill>
                  <a:srgbClr val="00B0F0"/>
                </a:solidFill>
              </a:rPr>
              <a:t> i</a:t>
            </a:r>
            <a:r>
              <a:rPr lang="en-US" sz="2000" i="1" dirty="0" err="1" smtClean="0">
                <a:solidFill>
                  <a:srgbClr val="00B0F0"/>
                </a:solidFill>
              </a:rPr>
              <a:t>nformation</a:t>
            </a:r>
            <a:r>
              <a:rPr lang="en-US" sz="2000" i="1" dirty="0" smtClean="0">
                <a:solidFill>
                  <a:srgbClr val="00B0F0"/>
                </a:solidFill>
              </a:rPr>
              <a:t> filtering system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aiming</a:t>
            </a:r>
            <a:r>
              <a:rPr lang="cs-CZ" sz="2000" i="1" dirty="0" smtClean="0">
                <a:solidFill>
                  <a:srgbClr val="00B0F0"/>
                </a:solidFill>
              </a:rPr>
              <a:t> to </a:t>
            </a:r>
            <a:r>
              <a:rPr lang="cs-CZ" sz="2000" i="1" dirty="0" err="1" smtClean="0">
                <a:solidFill>
                  <a:srgbClr val="00B0F0"/>
                </a:solidFill>
              </a:rPr>
              <a:t>recommend</a:t>
            </a:r>
            <a:r>
              <a:rPr lang="cs-CZ" sz="2000" i="1" dirty="0" smtClean="0">
                <a:solidFill>
                  <a:srgbClr val="00B0F0"/>
                </a:solidFill>
              </a:rPr>
              <a:t> to </a:t>
            </a:r>
            <a:r>
              <a:rPr lang="cs-CZ" sz="2000" i="1" dirty="0" err="1" smtClean="0">
                <a:solidFill>
                  <a:srgbClr val="00B0F0"/>
                </a:solidFill>
              </a:rPr>
              <a:t>the</a:t>
            </a:r>
            <a:r>
              <a:rPr lang="cs-CZ" sz="2000" i="1" dirty="0" smtClean="0">
                <a:solidFill>
                  <a:srgbClr val="00B0F0"/>
                </a:solidFill>
              </a:rPr>
              <a:t> user </a:t>
            </a:r>
            <a:r>
              <a:rPr lang="cs-CZ" sz="2000" i="1" dirty="0" err="1" smtClean="0">
                <a:solidFill>
                  <a:srgbClr val="00B0F0"/>
                </a:solidFill>
              </a:rPr>
              <a:t>potentially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interesting</a:t>
            </a:r>
            <a:r>
              <a:rPr lang="cs-CZ" sz="2000" i="1" dirty="0" smtClean="0">
                <a:solidFill>
                  <a:srgbClr val="00B0F0"/>
                </a:solidFill>
              </a:rPr>
              <a:t>, </a:t>
            </a:r>
            <a:r>
              <a:rPr lang="cs-CZ" sz="2000" i="1" dirty="0" err="1" smtClean="0">
                <a:solidFill>
                  <a:srgbClr val="00B0F0"/>
                </a:solidFill>
              </a:rPr>
              <a:t>new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object</a:t>
            </a:r>
            <a:r>
              <a:rPr lang="cs-CZ" sz="2000" i="1" dirty="0" smtClean="0">
                <a:solidFill>
                  <a:srgbClr val="00B0F0"/>
                </a:solidFill>
              </a:rPr>
              <a:t>  </a:t>
            </a:r>
            <a:r>
              <a:rPr lang="cs-CZ" sz="2000" i="1" dirty="0" err="1" smtClean="0">
                <a:solidFill>
                  <a:srgbClr val="00B0F0"/>
                </a:solidFill>
              </a:rPr>
              <a:t>otherwise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hard</a:t>
            </a:r>
            <a:r>
              <a:rPr lang="cs-CZ" sz="2000" i="1" dirty="0" smtClean="0">
                <a:solidFill>
                  <a:srgbClr val="00B0F0"/>
                </a:solidFill>
              </a:rPr>
              <a:t> to </a:t>
            </a:r>
            <a:r>
              <a:rPr lang="cs-CZ" sz="2000" i="1" dirty="0" err="1" smtClean="0">
                <a:solidFill>
                  <a:srgbClr val="00B0F0"/>
                </a:solidFill>
              </a:rPr>
              <a:t>find</a:t>
            </a:r>
            <a:endParaRPr lang="cs-CZ" sz="2000" i="1" dirty="0" smtClean="0">
              <a:solidFill>
                <a:srgbClr val="00B0F0"/>
              </a:solidFill>
            </a:endParaRPr>
          </a:p>
          <a:p>
            <a:pPr lvl="1" eaLnBrk="1" hangingPunct="1"/>
            <a:r>
              <a:rPr lang="cs-CZ" sz="1800" dirty="0" err="1" smtClean="0"/>
              <a:t>Benefical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both</a:t>
            </a:r>
            <a:r>
              <a:rPr lang="cs-CZ" sz="1800" dirty="0" smtClean="0"/>
              <a:t> user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site</a:t>
            </a:r>
            <a:r>
              <a:rPr lang="cs-CZ" sz="1800" dirty="0" smtClean="0"/>
              <a:t> </a:t>
            </a:r>
            <a:r>
              <a:rPr lang="cs-CZ" sz="1800" dirty="0" err="1" smtClean="0"/>
              <a:t>owner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Need</a:t>
            </a:r>
            <a:r>
              <a:rPr lang="cs-CZ" sz="1800" dirty="0" smtClean="0"/>
              <a:t> </a:t>
            </a:r>
            <a:r>
              <a:rPr lang="cs-CZ" sz="1800" dirty="0" err="1" smtClean="0"/>
              <a:t>additional</a:t>
            </a:r>
            <a:r>
              <a:rPr lang="cs-CZ" sz="1800" dirty="0" smtClean="0"/>
              <a:t> </a:t>
            </a:r>
            <a:r>
              <a:rPr lang="cs-CZ" sz="1800" dirty="0" err="1" smtClean="0"/>
              <a:t>information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user</a:t>
            </a:r>
          </a:p>
          <a:p>
            <a:pPr eaLnBrk="1" hangingPunct="1"/>
            <a:r>
              <a:rPr lang="cs-CZ" sz="2400" dirty="0" smtClean="0"/>
              <a:t>Multimedia </a:t>
            </a:r>
            <a:r>
              <a:rPr lang="cs-CZ" sz="2400" dirty="0" err="1" smtClean="0"/>
              <a:t>portals</a:t>
            </a:r>
            <a:r>
              <a:rPr lang="cs-CZ" sz="2400" dirty="0" smtClean="0"/>
              <a:t>, </a:t>
            </a:r>
            <a:r>
              <a:rPr lang="cs-CZ" sz="2400" dirty="0" err="1" smtClean="0"/>
              <a:t>Social</a:t>
            </a:r>
            <a:r>
              <a:rPr lang="cs-CZ" sz="2400" dirty="0" smtClean="0"/>
              <a:t> </a:t>
            </a:r>
            <a:r>
              <a:rPr lang="cs-CZ" sz="2400" dirty="0" err="1" smtClean="0"/>
              <a:t>networks</a:t>
            </a:r>
            <a:r>
              <a:rPr lang="cs-CZ" sz="2400" dirty="0" smtClean="0"/>
              <a:t>, E-</a:t>
            </a:r>
            <a:r>
              <a:rPr lang="cs-CZ" sz="2400" dirty="0" err="1" smtClean="0"/>
              <a:t>commerce</a:t>
            </a:r>
            <a:r>
              <a:rPr lang="cs-CZ" sz="2400" dirty="0" smtClean="0"/>
              <a:t> , </a:t>
            </a:r>
            <a:r>
              <a:rPr lang="cs-CZ" sz="2400" dirty="0" err="1" smtClean="0"/>
              <a:t>Search</a:t>
            </a:r>
            <a:r>
              <a:rPr lang="cs-CZ" sz="2400" dirty="0" smtClean="0"/>
              <a:t> </a:t>
            </a:r>
            <a:r>
              <a:rPr lang="cs-CZ" sz="2400" dirty="0" err="1" smtClean="0"/>
              <a:t>engines</a:t>
            </a:r>
            <a:r>
              <a:rPr lang="cs-CZ" sz="2400" dirty="0" smtClean="0"/>
              <a:t> …</a:t>
            </a:r>
          </a:p>
          <a:p>
            <a:pPr marL="839788" lvl="1" indent="-495300" eaLnBrk="1" hangingPunct="1"/>
            <a:endParaRPr lang="cs-CZ" sz="2000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Mining Complex Data, Kosice 2014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r>
              <a:rPr lang="cs-CZ" dirty="0" smtClean="0"/>
              <a:t> –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F3758-721E-4FA5-9226-C55DB6343B7D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8220" t="10454" r="29691" b="43223"/>
          <a:stretch>
            <a:fillRect/>
          </a:stretch>
        </p:blipFill>
        <p:spPr bwMode="auto">
          <a:xfrm>
            <a:off x="395536" y="1484784"/>
            <a:ext cx="5184576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>
            <a:off x="1043607" y="2636913"/>
            <a:ext cx="3172651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 t="45625" r="72589" b="33910"/>
          <a:stretch>
            <a:fillRect/>
          </a:stretch>
        </p:blipFill>
        <p:spPr bwMode="auto">
          <a:xfrm>
            <a:off x="323528" y="4337720"/>
            <a:ext cx="5400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0" y="4077072"/>
            <a:ext cx="5076056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1380" t="8485" r="73163" b="86593"/>
          <a:stretch>
            <a:fillRect/>
          </a:stretch>
        </p:blipFill>
        <p:spPr bwMode="auto">
          <a:xfrm>
            <a:off x="5831632" y="1340768"/>
            <a:ext cx="33123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19089" t="18329" r="56006" b="25937"/>
          <a:stretch>
            <a:fillRect/>
          </a:stretch>
        </p:blipFill>
        <p:spPr bwMode="auto">
          <a:xfrm>
            <a:off x="5903640" y="1700808"/>
            <a:ext cx="324036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ipsa 17"/>
          <p:cNvSpPr/>
          <p:nvPr/>
        </p:nvSpPr>
        <p:spPr>
          <a:xfrm>
            <a:off x="5580113" y="1628800"/>
            <a:ext cx="20882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r>
              <a:rPr lang="cs-CZ" dirty="0" smtClean="0"/>
              <a:t> –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F3758-721E-4FA5-9226-C55DB6343B7D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19313" r="54899" b="13520"/>
          <a:stretch>
            <a:fillRect/>
          </a:stretch>
        </p:blipFill>
        <p:spPr bwMode="auto">
          <a:xfrm>
            <a:off x="395536" y="1745432"/>
            <a:ext cx="55446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2527" t="5141" r="56418" b="24124"/>
          <a:stretch>
            <a:fillRect/>
          </a:stretch>
        </p:blipFill>
        <p:spPr>
          <a:xfrm>
            <a:off x="6407696" y="1019318"/>
            <a:ext cx="2736304" cy="5838682"/>
          </a:xfrm>
          <a:noFill/>
        </p:spPr>
      </p:pic>
      <p:sp>
        <p:nvSpPr>
          <p:cNvPr id="16" name="Elipsa 15"/>
          <p:cNvSpPr/>
          <p:nvPr/>
        </p:nvSpPr>
        <p:spPr>
          <a:xfrm>
            <a:off x="0" y="1484784"/>
            <a:ext cx="4572000" cy="129614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272063" y="3284983"/>
            <a:ext cx="2188369" cy="64807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0" y="4941168"/>
            <a:ext cx="4644008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–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F3758-721E-4FA5-9226-C55DB6343B7D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58204" cy="4411662"/>
          </a:xfrm>
        </p:spPr>
        <p:txBody>
          <a:bodyPr/>
          <a:lstStyle/>
          <a:p>
            <a:r>
              <a:rPr lang="cs-CZ" dirty="0" smtClean="0"/>
              <a:t>Amazon.</a:t>
            </a:r>
            <a:r>
              <a:rPr lang="cs-CZ" dirty="0" err="1" smtClean="0"/>
              <a:t>com</a:t>
            </a:r>
            <a:endParaRPr lang="cs-CZ" dirty="0" smtClean="0"/>
          </a:p>
          <a:p>
            <a:pPr lvl="1"/>
            <a:r>
              <a:rPr lang="cs-CZ" dirty="0" err="1" smtClean="0"/>
              <a:t>Frequently</a:t>
            </a:r>
            <a:r>
              <a:rPr lang="cs-CZ" dirty="0" smtClean="0"/>
              <a:t> </a:t>
            </a:r>
            <a:r>
              <a:rPr lang="cs-CZ" dirty="0" err="1" smtClean="0"/>
              <a:t>bought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, </a:t>
            </a:r>
          </a:p>
          <a:p>
            <a:pPr lvl="1"/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viewed</a:t>
            </a:r>
            <a:r>
              <a:rPr lang="cs-CZ" dirty="0" smtClean="0"/>
              <a:t>/</a:t>
            </a:r>
            <a:r>
              <a:rPr lang="cs-CZ" dirty="0" err="1" smtClean="0"/>
              <a:t>bought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…</a:t>
            </a:r>
          </a:p>
          <a:p>
            <a:pPr lvl="1"/>
            <a:r>
              <a:rPr lang="cs-CZ" b="1" dirty="0" err="1" smtClean="0">
                <a:solidFill>
                  <a:srgbClr val="00B050"/>
                </a:solidFill>
              </a:rPr>
              <a:t>Personalized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recommendations</a:t>
            </a: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Last.</a:t>
            </a:r>
            <a:r>
              <a:rPr lang="cs-CZ" dirty="0" err="1" smtClean="0"/>
              <a:t>fm</a:t>
            </a:r>
            <a:endParaRPr lang="cs-CZ" dirty="0" smtClean="0"/>
          </a:p>
          <a:p>
            <a:pPr lvl="1"/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X,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Y</a:t>
            </a:r>
          </a:p>
          <a:p>
            <a:pPr lvl="1"/>
            <a:r>
              <a:rPr lang="cs-CZ" dirty="0" err="1" smtClean="0"/>
              <a:t>Globally</a:t>
            </a:r>
            <a:r>
              <a:rPr lang="cs-CZ" dirty="0" smtClean="0"/>
              <a:t> </a:t>
            </a:r>
            <a:r>
              <a:rPr lang="cs-CZ" dirty="0" err="1" smtClean="0"/>
              <a:t>popular</a:t>
            </a:r>
            <a:r>
              <a:rPr lang="cs-CZ" dirty="0" smtClean="0"/>
              <a:t>/trendy </a:t>
            </a:r>
            <a:r>
              <a:rPr lang="cs-CZ" dirty="0" err="1" smtClean="0"/>
              <a:t>artists</a:t>
            </a:r>
            <a:r>
              <a:rPr lang="cs-CZ" dirty="0" smtClean="0"/>
              <a:t>, </a:t>
            </a:r>
            <a:r>
              <a:rPr lang="cs-CZ" dirty="0" err="1" smtClean="0"/>
              <a:t>albums</a:t>
            </a:r>
            <a:r>
              <a:rPr lang="cs-CZ" dirty="0" smtClean="0"/>
              <a:t>,…</a:t>
            </a:r>
          </a:p>
          <a:p>
            <a:pPr lvl="1"/>
            <a:r>
              <a:rPr lang="cs-CZ" b="1" dirty="0" err="1" smtClean="0">
                <a:solidFill>
                  <a:srgbClr val="00B050"/>
                </a:solidFill>
              </a:rPr>
              <a:t>Personalized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recommendations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altLang="en-US" smtClean="0">
                <a:latin typeface="Arial" charset="0"/>
              </a:rPr>
              <a:t>Ladislav Peška, Recommender Systems for E-Commerce</a:t>
            </a:r>
            <a:endParaRPr lang="en-GB" altLang="en-US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1724-17A9-4E6F-9C05-1F66B3D896E2}" type="slidenum">
              <a:rPr lang="en-GB" altLang="en-US">
                <a:latin typeface="Arial" charset="0"/>
              </a:rPr>
              <a:pPr/>
              <a:t>8</a:t>
            </a:fld>
            <a:endParaRPr lang="en-GB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err="1" smtClean="0">
                <a:solidFill>
                  <a:schemeClr val="tx2"/>
                </a:solidFill>
              </a:rPr>
              <a:t>Recommender</a:t>
            </a:r>
            <a:r>
              <a:rPr lang="cs-CZ" sz="3900" b="1" dirty="0" smtClean="0">
                <a:solidFill>
                  <a:schemeClr val="tx2"/>
                </a:solidFill>
              </a:rPr>
              <a:t> </a:t>
            </a:r>
            <a:r>
              <a:rPr lang="cs-CZ" sz="3900" b="1" dirty="0" err="1" smtClean="0">
                <a:solidFill>
                  <a:schemeClr val="tx2"/>
                </a:solidFill>
              </a:rPr>
              <a:t>Systems</a:t>
            </a:r>
            <a:endParaRPr lang="cs-CZ" sz="3900" b="1" dirty="0" smtClean="0">
              <a:solidFill>
                <a:schemeClr val="tx2"/>
              </a:solidFill>
            </a:endParaRPr>
          </a:p>
          <a:p>
            <a:r>
              <a:rPr lang="cs-CZ" sz="3900" b="1" dirty="0" smtClean="0">
                <a:solidFill>
                  <a:schemeClr val="tx2"/>
                </a:solidFill>
              </a:rPr>
              <a:t>Basic </a:t>
            </a:r>
            <a:r>
              <a:rPr lang="cs-CZ" sz="3900" b="1" dirty="0" err="1" smtClean="0">
                <a:solidFill>
                  <a:schemeClr val="tx2"/>
                </a:solidFill>
              </a:rPr>
              <a:t>Workflow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sz="2200" b="1" i="1" dirty="0" smtClean="0">
                <a:solidFill>
                  <a:srgbClr val="FF0000"/>
                </a:solidFill>
              </a:rPr>
              <a:t>User</a:t>
            </a:r>
            <a:r>
              <a:rPr lang="cs-CZ" sz="2200" dirty="0" smtClean="0"/>
              <a:t> </a:t>
            </a:r>
            <a:r>
              <a:rPr lang="cs-CZ" sz="2000" dirty="0" err="1" smtClean="0"/>
              <a:t>provides</a:t>
            </a:r>
            <a:r>
              <a:rPr lang="cs-CZ" sz="2000" dirty="0" smtClean="0"/>
              <a:t> </a:t>
            </a:r>
            <a:r>
              <a:rPr lang="cs-CZ" sz="2200" b="1" i="1" dirty="0" smtClean="0">
                <a:solidFill>
                  <a:srgbClr val="FF0000"/>
                </a:solidFill>
              </a:rPr>
              <a:t>feedback</a:t>
            </a:r>
            <a:r>
              <a:rPr lang="cs-CZ" sz="22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user </a:t>
            </a:r>
            <a:r>
              <a:rPr lang="cs-CZ" sz="2000" dirty="0" err="1" smtClean="0"/>
              <a:t>preferences</a:t>
            </a:r>
            <a:r>
              <a:rPr lang="cs-CZ" sz="2000" dirty="0" smtClean="0"/>
              <a:t> are </a:t>
            </a:r>
            <a:r>
              <a:rPr lang="cs-CZ" sz="2000" dirty="0" err="1" smtClean="0"/>
              <a:t>learned</a:t>
            </a:r>
            <a:endParaRPr lang="cs-CZ" sz="2200" dirty="0" smtClean="0"/>
          </a:p>
          <a:p>
            <a:pPr marL="490538" indent="-495300" eaLnBrk="1" hangingPunct="1"/>
            <a:r>
              <a:rPr lang="cs-CZ" sz="2200" dirty="0" err="1" smtClean="0"/>
              <a:t>Recommendations</a:t>
            </a:r>
            <a:r>
              <a:rPr lang="cs-CZ" sz="2200" dirty="0" smtClean="0"/>
              <a:t> are </a:t>
            </a:r>
            <a:r>
              <a:rPr lang="cs-CZ" sz="2200" dirty="0" err="1" smtClean="0"/>
              <a:t>provided</a:t>
            </a:r>
            <a:r>
              <a:rPr lang="cs-CZ" sz="2200" dirty="0" smtClean="0"/>
              <a:t> </a:t>
            </a:r>
            <a:r>
              <a:rPr lang="cs-CZ" sz="2200" dirty="0" err="1" smtClean="0"/>
              <a:t>based</a:t>
            </a:r>
            <a:r>
              <a:rPr lang="cs-CZ" sz="2200" dirty="0" smtClean="0"/>
              <a:t> on </a:t>
            </a:r>
          </a:p>
          <a:p>
            <a:pPr marL="839788" lvl="1" indent="-495300" eaLnBrk="1" hangingPunct="1"/>
            <a:r>
              <a:rPr lang="cs-CZ" sz="1800" b="1" dirty="0" smtClean="0"/>
              <a:t>User feedback</a:t>
            </a:r>
          </a:p>
          <a:p>
            <a:pPr marL="839788" lvl="1" indent="-495300" eaLnBrk="1" hangingPunct="1"/>
            <a:r>
              <a:rPr lang="cs-CZ" sz="1800" dirty="0" err="1" smtClean="0"/>
              <a:t>Object</a:t>
            </a:r>
            <a:r>
              <a:rPr lang="cs-CZ" sz="1800" dirty="0" smtClean="0"/>
              <a:t> </a:t>
            </a:r>
            <a:r>
              <a:rPr lang="cs-CZ" sz="1800" dirty="0" err="1" smtClean="0"/>
              <a:t>attributes</a:t>
            </a:r>
            <a:endParaRPr lang="cs-CZ" sz="1800" dirty="0" smtClean="0"/>
          </a:p>
          <a:p>
            <a:pPr marL="839788" lvl="1" indent="-495300" eaLnBrk="1" hangingPunct="1"/>
            <a:r>
              <a:rPr lang="cs-CZ" sz="1800" dirty="0" smtClean="0"/>
              <a:t>User </a:t>
            </a:r>
            <a:r>
              <a:rPr lang="cs-CZ" sz="1800" dirty="0" err="1" smtClean="0"/>
              <a:t>attributes</a:t>
            </a:r>
            <a:r>
              <a:rPr lang="cs-CZ" sz="1800" dirty="0" smtClean="0"/>
              <a:t>/relations</a:t>
            </a:r>
          </a:p>
          <a:p>
            <a:pPr marL="839788" lvl="1" indent="-495300" eaLnBrk="1" hangingPunct="1"/>
            <a:r>
              <a:rPr lang="cs-CZ" sz="1800" dirty="0" err="1" smtClean="0"/>
              <a:t>Context</a:t>
            </a:r>
            <a:endParaRPr lang="cs-CZ" sz="1800" dirty="0" smtClean="0"/>
          </a:p>
          <a:p>
            <a:pPr marL="839788" lvl="1" indent="-495300" eaLnBrk="1" hangingPunct="1"/>
            <a:r>
              <a:rPr lang="cs-CZ" sz="1800" dirty="0" smtClean="0"/>
              <a:t>…</a:t>
            </a:r>
          </a:p>
        </p:txBody>
      </p:sp>
      <p:pic>
        <p:nvPicPr>
          <p:cNvPr id="6" name="Picture 28" descr="UserPreferenceCycleFil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50769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00364" y="6248400"/>
            <a:ext cx="3286148" cy="457200"/>
          </a:xfrm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Ladislav Peška, Recommender Systems for E-Commerce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1724-17A9-4E6F-9C05-1F66B3D896E2}" type="slidenum">
              <a:rPr lang="en-GB" altLang="en-US">
                <a:latin typeface="Arial" charset="0"/>
              </a:rPr>
              <a:pPr/>
              <a:t>9</a:t>
            </a:fld>
            <a:endParaRPr lang="en-GB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User </a:t>
            </a:r>
            <a:r>
              <a:rPr lang="cs-CZ" sz="3600" b="1" dirty="0" err="1" smtClean="0">
                <a:solidFill>
                  <a:schemeClr val="tx2"/>
                </a:solidFill>
              </a:rPr>
              <a:t>Preferences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800" dirty="0" smtClean="0"/>
              <a:t>Uživatel vyjadřuje svoji preferenci (poskytují zpětnou vazbu):</a:t>
            </a:r>
          </a:p>
          <a:p>
            <a:pPr marL="920750" lvl="1" indent="-571500" eaLnBrk="1" hangingPunct="1"/>
            <a:r>
              <a:rPr lang="cs-CZ" sz="1800" dirty="0" smtClean="0"/>
              <a:t>Explicitně (Rating objektů, porovnávání, </a:t>
            </a:r>
            <a:r>
              <a:rPr lang="cs-CZ" sz="1800" dirty="0" err="1" smtClean="0"/>
              <a:t>likes</a:t>
            </a:r>
            <a:r>
              <a:rPr lang="cs-CZ" sz="1800" dirty="0" smtClean="0"/>
              <a:t>/</a:t>
            </a:r>
            <a:r>
              <a:rPr lang="cs-CZ" sz="1800" dirty="0" err="1" smtClean="0"/>
              <a:t>dislikes</a:t>
            </a:r>
            <a:r>
              <a:rPr lang="cs-CZ" sz="1800" dirty="0" smtClean="0"/>
              <a:t>…)</a:t>
            </a:r>
          </a:p>
          <a:p>
            <a:pPr marL="920750" lvl="1" indent="-571500" eaLnBrk="1" hangingPunct="1"/>
            <a:r>
              <a:rPr lang="cs-CZ" sz="1800" dirty="0" smtClean="0"/>
              <a:t>Implicitně (Systém sleduje jeho běžné chování)</a:t>
            </a:r>
          </a:p>
          <a:p>
            <a:pPr marL="920750" lvl="1" indent="-571500" eaLnBrk="1" hangingPunct="1"/>
            <a:r>
              <a:rPr lang="cs-CZ" sz="1800" dirty="0" smtClean="0"/>
              <a:t>Přímo (Vyhledávání, procházení kategoriemi…)</a:t>
            </a:r>
          </a:p>
          <a:p>
            <a:pPr marL="571500" indent="-571500" eaLnBrk="1" hangingPunct="1"/>
            <a:endParaRPr lang="cs-CZ" sz="2200" dirty="0" smtClean="0"/>
          </a:p>
          <a:p>
            <a:pPr marL="571500" indent="-571500" eaLnBrk="1" hangingPunct="1"/>
            <a:r>
              <a:rPr lang="cs-CZ" sz="2200" dirty="0" smtClean="0"/>
              <a:t>Hranice není ostrá (a asi ji ani k ničemu nepotřebujeme)</a:t>
            </a:r>
          </a:p>
          <a:p>
            <a:pPr marL="920750" lvl="1" indent="-571500" eaLnBrk="1" hangingPunct="1"/>
            <a:endParaRPr lang="cs-CZ" sz="1800" dirty="0" smtClean="0"/>
          </a:p>
          <a:p>
            <a:pPr marL="920750" lvl="1" indent="-571500" eaLnBrk="1" hangingPunct="1"/>
            <a:endParaRPr lang="cs-CZ" sz="1800" dirty="0" smtClean="0"/>
          </a:p>
          <a:p>
            <a:pPr marL="839788" lvl="1" indent="-495300" eaLnBrk="1" hangingPunct="1">
              <a:buNone/>
            </a:pPr>
            <a:endParaRPr lang="cs-CZ" sz="1800" dirty="0" smtClean="0"/>
          </a:p>
        </p:txBody>
      </p:sp>
      <p:pic>
        <p:nvPicPr>
          <p:cNvPr id="6" name="Picture 7" descr="auta"/>
          <p:cNvPicPr>
            <a:picLocks noChangeAspect="1" noChangeArrowheads="1"/>
          </p:cNvPicPr>
          <p:nvPr/>
        </p:nvPicPr>
        <p:blipFill>
          <a:blip r:embed="rId2" cstate="print"/>
          <a:srcRect l="70564" t="40543" b="43755"/>
          <a:stretch>
            <a:fillRect/>
          </a:stretch>
        </p:blipFill>
        <p:spPr bwMode="auto">
          <a:xfrm>
            <a:off x="7143768" y="2500306"/>
            <a:ext cx="1512168" cy="4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12556</TotalTime>
  <Words>634</Words>
  <Application>Microsoft Office PowerPoint</Application>
  <PresentationFormat>Předvádění na obrazovce (4:3)</PresentationFormat>
  <Paragraphs>122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Wingdings</vt:lpstr>
      <vt:lpstr>Network</vt:lpstr>
      <vt:lpstr>Recommending Challenge</vt:lpstr>
      <vt:lpstr>Prezentace aplikace PowerPoint</vt:lpstr>
      <vt:lpstr>Úvod do recommender systems</vt:lpstr>
      <vt:lpstr>Prezentace aplikace PowerPoint</vt:lpstr>
      <vt:lpstr>Motivation – Recommender Systems</vt:lpstr>
      <vt:lpstr>Motivation – Recommender Systems</vt:lpstr>
      <vt:lpstr>Examples – Recommender Systems</vt:lpstr>
      <vt:lpstr>Prezentace aplikace PowerPoint</vt:lpstr>
      <vt:lpstr>Prezentace aplikace PowerPoint</vt:lpstr>
      <vt:lpstr>Modely Uživatelských Preferencí</vt:lpstr>
      <vt:lpstr>Jak hodnotit RecSys</vt:lpstr>
      <vt:lpstr>Jak Hodnotit Algoritmy Použité v RecSys</vt:lpstr>
      <vt:lpstr>Recsys challenge</vt:lpstr>
      <vt:lpstr>Prezentace aplikace PowerPoint</vt:lpstr>
      <vt:lpstr>Prezentace aplikace PowerPoint</vt:lpstr>
    </vt:vector>
  </TitlesOfParts>
  <Company>MFF-UK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peska</cp:lastModifiedBy>
  <cp:revision>76</cp:revision>
  <dcterms:created xsi:type="dcterms:W3CDTF">2011-06-02T09:06:03Z</dcterms:created>
  <dcterms:modified xsi:type="dcterms:W3CDTF">2015-02-23T10:51:08Z</dcterms:modified>
</cp:coreProperties>
</file>