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357" r:id="rId4"/>
    <p:sldId id="352" r:id="rId5"/>
    <p:sldId id="396" r:id="rId6"/>
    <p:sldId id="395" r:id="rId7"/>
    <p:sldId id="397" r:id="rId8"/>
    <p:sldId id="398" r:id="rId9"/>
    <p:sldId id="399" r:id="rId10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88889" autoAdjust="0"/>
  </p:normalViewPr>
  <p:slideViewPr>
    <p:cSldViewPr>
      <p:cViewPr>
        <p:scale>
          <a:sx n="66" d="100"/>
          <a:sy n="66" d="100"/>
        </p:scale>
        <p:origin x="2100" y="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3EFBD289-F2E2-4F88-8AEA-99F38D947A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55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BD289-F2E2-4F88-8AEA-99F38D947A1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05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092AA-8CD7-45D0-9D1B-B6FECBD980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8141-AFD6-4B6D-87F9-0A217CB83E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82265-228A-4601-976A-A3C620D6DD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5CCAD-3A8B-41B3-9A6D-1B37B9549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0A49-3BD2-4D42-8DA1-CF934D2298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0B014-AE5E-4F13-B71E-EDFD1AAA26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96A7D-5A04-424E-ADA6-B5983D122E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AD6EE-46E3-47A7-9A9C-AA4A13FFC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B3CEC-9CF8-4408-8AA7-3DCFD0B9EB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E3226-54C6-4454-BBDA-9B44C57FC7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880B5-78E7-4C56-A681-C4CC05A438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14A1F-800F-4EAA-86D8-D420A2CBFD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EAB6B383-3104-49B8-9452-F2315BF520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15888"/>
            <a:ext cx="6842125" cy="2592387"/>
          </a:xfrm>
        </p:spPr>
        <p:txBody>
          <a:bodyPr/>
          <a:lstStyle/>
          <a:p>
            <a:pPr eaLnBrk="1" hangingPunct="1"/>
            <a:r>
              <a:rPr lang="cs-CZ" sz="4000" b="0" dirty="0" err="1" smtClean="0"/>
              <a:t>Recommending</a:t>
            </a:r>
            <a:r>
              <a:rPr lang="cs-CZ" sz="4000" b="0" dirty="0" smtClean="0"/>
              <a:t> </a:t>
            </a:r>
            <a:r>
              <a:rPr lang="cs-CZ" sz="4000" b="0" dirty="0" err="1" smtClean="0"/>
              <a:t>Challenge</a:t>
            </a:r>
            <a:endParaRPr lang="en-US" sz="5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049588"/>
            <a:ext cx="6270625" cy="3116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u="sng" smtClean="0"/>
              <a:t>Ladislav Peška</a:t>
            </a:r>
            <a:r>
              <a:rPr lang="en-US" sz="2400" smtClean="0"/>
              <a:t>, </a:t>
            </a: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Department of Software Engineering,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Charles University in Prague,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Czech Republic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315913" y="466725"/>
            <a:ext cx="6781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en-US" sz="4800" b="1">
              <a:solidFill>
                <a:schemeClr val="tx2"/>
              </a:solidFill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849313" y="3049588"/>
            <a:ext cx="6248400" cy="354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Obsah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err="1" smtClean="0"/>
              <a:t>Challenge</a:t>
            </a:r>
            <a:r>
              <a:rPr lang="cs-CZ" dirty="0" smtClean="0"/>
              <a:t> – shrnutí, statistiky, výsledky</a:t>
            </a:r>
          </a:p>
          <a:p>
            <a:pPr marL="571500" indent="-571500" eaLnBrk="1" hangingPunct="1"/>
            <a:r>
              <a:rPr lang="cs-CZ" dirty="0" smtClean="0"/>
              <a:t>Jednotlivá řešení – vaše prezentace</a:t>
            </a:r>
          </a:p>
          <a:p>
            <a:pPr marL="571500" indent="-571500" eaLnBrk="1" hangingPunct="1"/>
            <a:r>
              <a:rPr lang="cs-CZ" dirty="0" smtClean="0"/>
              <a:t>Referáty</a:t>
            </a:r>
          </a:p>
          <a:p>
            <a:pPr marL="571500" indent="-571500" eaLnBrk="1" hangingPunct="1"/>
            <a:r>
              <a:rPr lang="cs-CZ" dirty="0" smtClean="0"/>
              <a:t>Nápady, návrhy,… zápočty?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marL="571500" indent="-571500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Recsys</a:t>
            </a:r>
            <a:r>
              <a:rPr lang="cs-CZ" dirty="0" smtClean="0"/>
              <a:t> </a:t>
            </a:r>
            <a:r>
              <a:rPr lang="cs-CZ" dirty="0" err="1" smtClean="0"/>
              <a:t>challenge</a:t>
            </a:r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80A49-3BD2-4D42-8DA1-CF934D2298B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075240" cy="4411662"/>
          </a:xfrm>
        </p:spPr>
        <p:txBody>
          <a:bodyPr/>
          <a:lstStyle/>
          <a:p>
            <a:r>
              <a:rPr lang="cs-CZ" dirty="0" smtClean="0"/>
              <a:t>Celkem </a:t>
            </a:r>
            <a:r>
              <a:rPr lang="cs-CZ" b="1" dirty="0" smtClean="0">
                <a:solidFill>
                  <a:srgbClr val="00B050"/>
                </a:solidFill>
              </a:rPr>
              <a:t>48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odeslaných řešení</a:t>
            </a:r>
          </a:p>
          <a:p>
            <a:r>
              <a:rPr lang="cs-CZ" dirty="0" smtClean="0"/>
              <a:t>2 osoby překonaly všechny </a:t>
            </a:r>
            <a:r>
              <a:rPr lang="cs-CZ" dirty="0" err="1" smtClean="0"/>
              <a:t>baseliny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- já 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- 1 student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… jestli chcete zápočet, budete se muset ještě trochu snažit</a:t>
            </a:r>
          </a:p>
          <a:p>
            <a:pPr marL="0" indent="0">
              <a:buNone/>
            </a:pPr>
            <a:r>
              <a:rPr lang="cs-CZ" sz="2000" dirty="0" smtClean="0"/>
              <a:t>      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latin typeface="Arial" charset="0"/>
              </a:rPr>
              <a:t>Ladislav Peška, Recommender Systems for E-Commerce</a:t>
            </a:r>
            <a:endParaRPr lang="en-GB" altLang="en-US" dirty="0">
              <a:latin typeface="Arial" charset="0"/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4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- pracnost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075240" cy="4411662"/>
          </a:xfrm>
        </p:spPr>
        <p:txBody>
          <a:bodyPr/>
          <a:lstStyle/>
          <a:p>
            <a:r>
              <a:rPr lang="cs-CZ" dirty="0" smtClean="0"/>
              <a:t>Postů / člověk = 23, 14, 8, 2, 0</a:t>
            </a:r>
          </a:p>
          <a:p>
            <a:r>
              <a:rPr lang="cs-CZ" dirty="0" smtClean="0"/>
              <a:t>Max dnů: 3 </a:t>
            </a: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(různé dny během kterých člověk poslal řešení)</a:t>
            </a: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endParaRPr lang="cs-CZ" dirty="0" smtClean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sz="2400" i="1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Bohužel nedošlo k efektu „přetahování se“ o výsledky, celkově jen málo odeslaných řešení.</a:t>
            </a:r>
          </a:p>
          <a:p>
            <a:pPr lvl="1"/>
            <a:r>
              <a:rPr lang="cs-CZ" sz="2000" i="1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Příliš málo studentů</a:t>
            </a:r>
          </a:p>
          <a:p>
            <a:pPr lvl="1"/>
            <a:r>
              <a:rPr lang="cs-CZ" sz="2000" i="1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Špatně nastavená soutěž? Pravidla? – prostor pro vaše připomínky</a:t>
            </a:r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dirty="0" smtClean="0"/>
              <a:t>      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latin typeface="Arial" charset="0"/>
              </a:rPr>
              <a:t>Ladislav Peška, Recommender Systems for E-Commerce</a:t>
            </a:r>
            <a:endParaRPr lang="en-GB" altLang="en-US" dirty="0">
              <a:latin typeface="Arial" charset="0"/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5</a:t>
            </a:fld>
            <a:endParaRPr lang="en-GB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5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latin typeface="Arial" charset="0"/>
              </a:rPr>
              <a:t>Ladislav Peška, Recommender Systems for E-Commerce</a:t>
            </a:r>
            <a:endParaRPr lang="en-GB" altLang="en-US" dirty="0">
              <a:latin typeface="Arial" charset="0"/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6</a:t>
            </a:fld>
            <a:endParaRPr lang="en-GB" altLang="en-US">
              <a:latin typeface="Arial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1" y="1916832"/>
            <a:ext cx="8208912" cy="326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dirty="0" err="1" smtClean="0">
                <a:latin typeface="Arial" charset="0"/>
              </a:rPr>
              <a:t>Ladislav</a:t>
            </a:r>
            <a:r>
              <a:rPr lang="en-GB" altLang="en-US" dirty="0" smtClean="0">
                <a:latin typeface="Arial" charset="0"/>
              </a:rPr>
              <a:t> </a:t>
            </a:r>
            <a:r>
              <a:rPr lang="en-GB" altLang="en-US" dirty="0" err="1" smtClean="0">
                <a:latin typeface="Arial" charset="0"/>
              </a:rPr>
              <a:t>Peška</a:t>
            </a:r>
            <a:r>
              <a:rPr lang="en-GB" altLang="en-US" dirty="0" smtClean="0">
                <a:latin typeface="Arial" charset="0"/>
              </a:rPr>
              <a:t>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7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Řešení: Peška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sz="2800" dirty="0" err="1" smtClean="0"/>
              <a:t>Item</a:t>
            </a:r>
            <a:r>
              <a:rPr lang="cs-CZ" sz="2800" dirty="0"/>
              <a:t> </a:t>
            </a:r>
            <a:r>
              <a:rPr lang="cs-CZ" sz="2800" dirty="0" err="1" smtClean="0"/>
              <a:t>content</a:t>
            </a:r>
            <a:r>
              <a:rPr lang="cs-CZ" sz="2800" dirty="0" smtClean="0"/>
              <a:t> </a:t>
            </a:r>
            <a:r>
              <a:rPr lang="cs-CZ" sz="2800" dirty="0" err="1" smtClean="0"/>
              <a:t>based</a:t>
            </a:r>
            <a:r>
              <a:rPr lang="cs-CZ" sz="2800" dirty="0" smtClean="0"/>
              <a:t> KNN</a:t>
            </a:r>
          </a:p>
          <a:p>
            <a:pPr lvl="1" indent="-342900" eaLnBrk="1" hangingPunct="1"/>
            <a:r>
              <a:rPr lang="cs-CZ" sz="2000" dirty="0" smtClean="0"/>
              <a:t>Ideální K okolo 5-10</a:t>
            </a:r>
          </a:p>
          <a:p>
            <a:pPr marL="635000" lvl="1" indent="-285750" eaLnBrk="1" hangingPunct="1"/>
            <a:r>
              <a:rPr lang="cs-CZ" sz="2000" dirty="0" smtClean="0"/>
              <a:t>Přidány i objekty z </a:t>
            </a:r>
            <a:r>
              <a:rPr lang="cs-CZ" sz="2000" dirty="0" err="1" smtClean="0"/>
              <a:t>test_setu</a:t>
            </a:r>
            <a:r>
              <a:rPr lang="cs-CZ" sz="2000" dirty="0" smtClean="0"/>
              <a:t>:</a:t>
            </a:r>
          </a:p>
          <a:p>
            <a:pPr marL="644525" lvl="2" indent="0" eaLnBrk="1" hangingPunct="1">
              <a:buNone/>
            </a:pP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6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uid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cs-CZ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oid</a:t>
            </a:r>
            <a:r>
              <a:rPr lang="cs-CZ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trainsetu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644525" lvl="2" indent="0" eaLnBrk="1" hangingPunct="1">
              <a:buNone/>
            </a:pP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rating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0.9*</a:t>
            </a:r>
            <a:r>
              <a:rPr lang="cs-CZ" sz="16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O_avg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+ 0.1*</a:t>
            </a:r>
            <a:r>
              <a:rPr lang="cs-CZ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U_avg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cs-C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cs-CZ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4525" lvl="2" indent="0" eaLnBrk="1" hangingPunct="1">
              <a:buNone/>
            </a:pP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6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oid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trainsetu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644525" lvl="2" indent="0" eaLnBrk="1" hangingPunct="1">
              <a:buNone/>
            </a:pP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rating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6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O_avg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cs-C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644525" lvl="2" indent="0" eaLnBrk="1" hangingPunct="1">
              <a:buNone/>
            </a:pP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644525" lvl="2" indent="0" eaLnBrk="1" hangingPunct="1">
              <a:buNone/>
            </a:pP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rating</a:t>
            </a: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AVG;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4525" lvl="2" indent="0" eaLnBrk="1" hangingPunct="1">
              <a:buNone/>
            </a:pPr>
            <a:r>
              <a:rPr lang="cs-C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 indent="-342900" eaLnBrk="1" hangingPunct="1"/>
            <a:r>
              <a:rPr lang="cs-CZ" dirty="0" smtClean="0">
                <a:cs typeface="Courier New" panose="02070309020205020404" pitchFamily="49" charset="0"/>
              </a:rPr>
              <a:t>RMSE 1.687</a:t>
            </a:r>
          </a:p>
          <a:p>
            <a:pPr lvl="1" indent="-342900" eaLnBrk="1" hangingPunct="1"/>
            <a:r>
              <a:rPr lang="cs-CZ" sz="2400" dirty="0" smtClean="0">
                <a:cs typeface="Courier New" panose="02070309020205020404" pitchFamily="49" charset="0"/>
              </a:rPr>
              <a:t>Které CB atributy jsou relevantní?</a:t>
            </a:r>
            <a:endParaRPr lang="cs-CZ" sz="2400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2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8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Řešení: Peška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sz="2800" dirty="0" smtClean="0"/>
              <a:t>Výsledky jednotlivých atributů:</a:t>
            </a:r>
          </a:p>
          <a:p>
            <a:pPr marL="571500" indent="-571500" eaLnBrk="1" hangingPunct="1"/>
            <a:endParaRPr lang="cs-CZ" sz="2800" dirty="0"/>
          </a:p>
          <a:p>
            <a:pPr marL="571500" indent="-571500" eaLnBrk="1" hangingPunct="1"/>
            <a:endParaRPr lang="cs-CZ" sz="2800" dirty="0" smtClean="0"/>
          </a:p>
          <a:p>
            <a:pPr marL="571500" indent="-571500" eaLnBrk="1" hangingPunct="1"/>
            <a:endParaRPr lang="cs-CZ" sz="2800" dirty="0"/>
          </a:p>
          <a:p>
            <a:pPr marL="571500" indent="-571500" eaLnBrk="1" hangingPunct="1"/>
            <a:endParaRPr lang="cs-CZ" sz="2800" dirty="0" smtClean="0"/>
          </a:p>
          <a:p>
            <a:pPr marL="571500" indent="-571500" eaLnBrk="1" hangingPunct="1"/>
            <a:endParaRPr lang="cs-CZ" sz="2800" dirty="0"/>
          </a:p>
          <a:p>
            <a:pPr marL="571500" indent="-571500" eaLnBrk="1" hangingPunct="1"/>
            <a:r>
              <a:rPr lang="cs-CZ" sz="2800" dirty="0" smtClean="0"/>
              <a:t>Výsledek </a:t>
            </a:r>
            <a:r>
              <a:rPr lang="cs-CZ" sz="2800" dirty="0" err="1" smtClean="0"/>
              <a:t>weighted</a:t>
            </a:r>
            <a:r>
              <a:rPr lang="cs-CZ" sz="2800" dirty="0" smtClean="0"/>
              <a:t> AVG </a:t>
            </a:r>
            <a:r>
              <a:rPr lang="cs-CZ" sz="2800" dirty="0" smtClean="0"/>
              <a:t>podobností</a:t>
            </a:r>
          </a:p>
          <a:p>
            <a:pPr marL="571500" indent="-571500" eaLnBrk="1" hangingPunct="1"/>
            <a:endParaRPr lang="cs-CZ" sz="2800" dirty="0" smtClean="0"/>
          </a:p>
          <a:p>
            <a:pPr marL="0" indent="0" eaLnBrk="1" hangingPunct="1">
              <a:buNone/>
            </a:pPr>
            <a:endParaRPr lang="cs-CZ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65713"/>
              </p:ext>
            </p:extLst>
          </p:nvPr>
        </p:nvGraphicFramePr>
        <p:xfrm>
          <a:off x="971600" y="2204864"/>
          <a:ext cx="3868514" cy="2480520"/>
        </p:xfrm>
        <a:graphic>
          <a:graphicData uri="http://schemas.openxmlformats.org/drawingml/2006/table">
            <a:tbl>
              <a:tblPr/>
              <a:tblGrid>
                <a:gridCol w="2055534"/>
                <a:gridCol w="1812980"/>
              </a:tblGrid>
              <a:tr h="30250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k=7, rating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1.66938350186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k=7, rated_no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1.73866379148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k=7, awards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1.765455889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k=7, metascore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1.73133617317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k=7, date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1.7790025957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k=7, country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1.79866173541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k=7, </a:t>
                      </a:r>
                      <a:r>
                        <a:rPr lang="cs-CZ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language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1.79917068513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CC00"/>
                          </a:solidFill>
                          <a:effectLst/>
                          <a:latin typeface="Calibri" panose="020F0502020204030204" pitchFamily="34" charset="0"/>
                        </a:rPr>
                        <a:t>k=7, genres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CC00"/>
                          </a:solidFill>
                          <a:effectLst/>
                          <a:latin typeface="Calibri" panose="020F0502020204030204" pitchFamily="34" charset="0"/>
                        </a:rPr>
                        <a:t>1.7475185795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CC00"/>
                          </a:solidFill>
                          <a:effectLst/>
                          <a:latin typeface="Calibri" panose="020F0502020204030204" pitchFamily="34" charset="0"/>
                        </a:rPr>
                        <a:t>k=7, director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CC00"/>
                          </a:solidFill>
                          <a:effectLst/>
                          <a:latin typeface="Calibri" panose="020F0502020204030204" pitchFamily="34" charset="0"/>
                        </a:rPr>
                        <a:t>1.7473979714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0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k=7, actors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1.73039381823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63338"/>
              </p:ext>
            </p:extLst>
          </p:nvPr>
        </p:nvGraphicFramePr>
        <p:xfrm>
          <a:off x="971600" y="5301208"/>
          <a:ext cx="3960440" cy="790575"/>
        </p:xfrm>
        <a:graphic>
          <a:graphicData uri="http://schemas.openxmlformats.org/drawingml/2006/table">
            <a:tbl>
              <a:tblPr/>
              <a:tblGrid>
                <a:gridCol w="2088232"/>
                <a:gridCol w="187220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k=5,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weighted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1.66273933344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k=7, weighted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1.66176163071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k=10, weighted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1.66710982849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51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latin typeface="Arial" charset="0"/>
              </a:rPr>
              <a:t>Ladislav Peška, Recommender Systems for E-Commerce</a:t>
            </a:r>
            <a:endParaRPr lang="en-GB" altLang="en-US" dirty="0">
              <a:latin typeface="Arial" charset="0"/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9</a:t>
            </a:fld>
            <a:endParaRPr lang="en-GB" altLang="en-US">
              <a:latin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388" t="14091" r="55198" b="61340"/>
          <a:stretch/>
        </p:blipFill>
        <p:spPr>
          <a:xfrm>
            <a:off x="251520" y="2132856"/>
            <a:ext cx="7920880" cy="328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0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13099</TotalTime>
  <Words>232</Words>
  <Application>Microsoft Office PowerPoint</Application>
  <PresentationFormat>Předvádění na obrazovce 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Network</vt:lpstr>
      <vt:lpstr>Recommending Challenge</vt:lpstr>
      <vt:lpstr>Prezentace aplikace PowerPoint</vt:lpstr>
      <vt:lpstr>Recsys challenge</vt:lpstr>
      <vt:lpstr>Statistiky</vt:lpstr>
      <vt:lpstr>Statistiky - pracnost</vt:lpstr>
      <vt:lpstr>Výsledky</vt:lpstr>
      <vt:lpstr>Prezentace aplikace PowerPoint</vt:lpstr>
      <vt:lpstr>Prezentace aplikace PowerPoint</vt:lpstr>
      <vt:lpstr>Výsledky</vt:lpstr>
    </vt:vector>
  </TitlesOfParts>
  <Company>MFF-UK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preference learning in real systems - from events to processes</dc:title>
  <dc:creator>Alan Eckhardt</dc:creator>
  <cp:lastModifiedBy>peska</cp:lastModifiedBy>
  <cp:revision>95</cp:revision>
  <dcterms:created xsi:type="dcterms:W3CDTF">2011-06-02T09:06:03Z</dcterms:created>
  <dcterms:modified xsi:type="dcterms:W3CDTF">2015-05-18T14:40:28Z</dcterms:modified>
</cp:coreProperties>
</file>