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87"/>
  </p:notesMasterIdLst>
  <p:sldIdLst>
    <p:sldId id="256" r:id="rId3"/>
    <p:sldId id="360" r:id="rId4"/>
    <p:sldId id="324" r:id="rId5"/>
    <p:sldId id="273" r:id="rId6"/>
    <p:sldId id="328" r:id="rId7"/>
    <p:sldId id="274" r:id="rId8"/>
    <p:sldId id="275" r:id="rId9"/>
    <p:sldId id="276" r:id="rId10"/>
    <p:sldId id="278" r:id="rId11"/>
    <p:sldId id="279" r:id="rId12"/>
    <p:sldId id="280" r:id="rId13"/>
    <p:sldId id="353" r:id="rId14"/>
    <p:sldId id="277" r:id="rId15"/>
    <p:sldId id="281" r:id="rId16"/>
    <p:sldId id="282" r:id="rId17"/>
    <p:sldId id="343" r:id="rId18"/>
    <p:sldId id="284" r:id="rId19"/>
    <p:sldId id="344" r:id="rId20"/>
    <p:sldId id="342" r:id="rId21"/>
    <p:sldId id="286" r:id="rId22"/>
    <p:sldId id="285" r:id="rId23"/>
    <p:sldId id="287" r:id="rId24"/>
    <p:sldId id="288" r:id="rId25"/>
    <p:sldId id="351" r:id="rId26"/>
    <p:sldId id="317" r:id="rId27"/>
    <p:sldId id="350" r:id="rId28"/>
    <p:sldId id="292" r:id="rId29"/>
    <p:sldId id="289" r:id="rId30"/>
    <p:sldId id="291" r:id="rId31"/>
    <p:sldId id="293" r:id="rId32"/>
    <p:sldId id="290" r:id="rId33"/>
    <p:sldId id="294" r:id="rId34"/>
    <p:sldId id="349" r:id="rId35"/>
    <p:sldId id="299" r:id="rId36"/>
    <p:sldId id="297" r:id="rId37"/>
    <p:sldId id="361" r:id="rId38"/>
    <p:sldId id="300" r:id="rId39"/>
    <p:sldId id="352" r:id="rId40"/>
    <p:sldId id="340" r:id="rId41"/>
    <p:sldId id="301" r:id="rId42"/>
    <p:sldId id="333" r:id="rId43"/>
    <p:sldId id="304" r:id="rId44"/>
    <p:sldId id="305" r:id="rId45"/>
    <p:sldId id="303" r:id="rId46"/>
    <p:sldId id="308" r:id="rId47"/>
    <p:sldId id="313" r:id="rId48"/>
    <p:sldId id="306" r:id="rId49"/>
    <p:sldId id="309" r:id="rId50"/>
    <p:sldId id="310" r:id="rId51"/>
    <p:sldId id="307" r:id="rId52"/>
    <p:sldId id="345" r:id="rId53"/>
    <p:sldId id="339" r:id="rId54"/>
    <p:sldId id="312" r:id="rId55"/>
    <p:sldId id="302" r:id="rId56"/>
    <p:sldId id="331" r:id="rId57"/>
    <p:sldId id="320" r:id="rId58"/>
    <p:sldId id="295" r:id="rId59"/>
    <p:sldId id="323" r:id="rId60"/>
    <p:sldId id="335" r:id="rId61"/>
    <p:sldId id="348" r:id="rId62"/>
    <p:sldId id="336" r:id="rId63"/>
    <p:sldId id="337" r:id="rId64"/>
    <p:sldId id="325" r:id="rId65"/>
    <p:sldId id="326" r:id="rId66"/>
    <p:sldId id="327" r:id="rId67"/>
    <p:sldId id="319" r:id="rId68"/>
    <p:sldId id="346" r:id="rId69"/>
    <p:sldId id="347" r:id="rId70"/>
    <p:sldId id="329" r:id="rId71"/>
    <p:sldId id="355" r:id="rId72"/>
    <p:sldId id="316" r:id="rId73"/>
    <p:sldId id="330" r:id="rId74"/>
    <p:sldId id="338" r:id="rId75"/>
    <p:sldId id="332" r:id="rId76"/>
    <p:sldId id="314" r:id="rId77"/>
    <p:sldId id="357" r:id="rId78"/>
    <p:sldId id="318" r:id="rId79"/>
    <p:sldId id="354" r:id="rId80"/>
    <p:sldId id="315" r:id="rId81"/>
    <p:sldId id="359" r:id="rId82"/>
    <p:sldId id="341" r:id="rId83"/>
    <p:sldId id="356" r:id="rId84"/>
    <p:sldId id="358" r:id="rId85"/>
    <p:sldId id="283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012"/>
    <a:srgbClr val="FFF2C9"/>
    <a:srgbClr val="0033CC"/>
    <a:srgbClr val="ECF7FE"/>
    <a:srgbClr val="F6B80A"/>
    <a:srgbClr val="D6A300"/>
    <a:srgbClr val="CC9B00"/>
    <a:srgbClr val="FFDDDD"/>
    <a:srgbClr val="EFF5FB"/>
    <a:srgbClr val="ED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87982" autoAdjust="0"/>
  </p:normalViewPr>
  <p:slideViewPr>
    <p:cSldViewPr snapToGrid="0">
      <p:cViewPr varScale="1">
        <p:scale>
          <a:sx n="156" d="100"/>
          <a:sy n="156" d="100"/>
        </p:scale>
        <p:origin x="586" y="1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F80F3-9C1D-4126-8F9D-17F3367548B5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BF09E-1E28-41A0-9780-531B32293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88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retargeting every 2016 blocks</a:t>
            </a:r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5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66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konecnym</a:t>
            </a:r>
            <a:r>
              <a:rPr lang="en-US" dirty="0"/>
              <a:t> </a:t>
            </a:r>
            <a:r>
              <a:rPr lang="en-US" dirty="0" err="1"/>
              <a:t>telesem</a:t>
            </a:r>
            <a:r>
              <a:rPr lang="en-US" dirty="0"/>
              <a:t>, p = </a:t>
            </a:r>
            <a:r>
              <a:rPr lang="en-US" dirty="0" err="1"/>
              <a:t>prvocislo</a:t>
            </a:r>
            <a:endParaRPr lang="en-US" dirty="0"/>
          </a:p>
          <a:p>
            <a:r>
              <a:rPr lang="cs-CZ" dirty="0"/>
              <a:t>Úvod do kryptografie</a:t>
            </a:r>
            <a:r>
              <a:rPr lang="en-US" dirty="0"/>
              <a:t> - Andrew </a:t>
            </a:r>
            <a:r>
              <a:rPr lang="en-US" dirty="0" err="1"/>
              <a:t>Kozlik</a:t>
            </a:r>
            <a:r>
              <a:rPr lang="en-US" dirty="0"/>
              <a:t> / SL</a:t>
            </a:r>
          </a:p>
          <a:p>
            <a:r>
              <a:rPr lang="en-GB" dirty="0">
                <a:effectLst/>
                <a:latin typeface="Times" pitchFamily="2" charset="0"/>
              </a:rPr>
              <a:t>EC: adding a point to itself is the equivalent of drawing a tangent line on the point and finding where it intersects the curve again, then reflecting that point on the x-axis</a:t>
            </a:r>
            <a:endParaRPr lang="en-CZ" dirty="0"/>
          </a:p>
          <a:p>
            <a:r>
              <a:rPr lang="cs-CZ" dirty="0"/>
              <a:t>https://btc-slovnik.cz/pages/crypto.html</a:t>
            </a:r>
            <a:endParaRPr lang="en-US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1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Pay-to-Public-Key-Hash "P2PKH" script.</a:t>
            </a:r>
          </a:p>
          <a:p>
            <a:r>
              <a:rPr lang="en-US" dirty="0"/>
              <a:t>These outputs contain a locking script that locks the output to a public key hash, more commonly known as a Bitcoin address. An output locked by a P2PKH script can be unlocked (spent) by presenting a public key and a digital signature created by the corresponding private key</a:t>
            </a:r>
          </a:p>
          <a:p>
            <a:r>
              <a:rPr lang="en-US" dirty="0"/>
              <a:t>sig = sig( </a:t>
            </a:r>
            <a:r>
              <a:rPr lang="en-US" dirty="0" err="1"/>
              <a:t>PubKey</a:t>
            </a:r>
            <a:r>
              <a:rPr lang="en-US" dirty="0"/>
              <a:t>, </a:t>
            </a:r>
            <a:r>
              <a:rPr lang="en-US" dirty="0" err="1"/>
              <a:t>PrivKey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Technically, the correct script is `</a:t>
            </a:r>
            <a:r>
              <a:rPr lang="en-US" b="1" dirty="0"/>
              <a:t>0</a:t>
            </a:r>
            <a:r>
              <a:rPr lang="en-US" dirty="0"/>
              <a:t> </a:t>
            </a:r>
            <a:r>
              <a:rPr lang="da-DK" sz="1200" dirty="0">
                <a:solidFill>
                  <a:srgbClr val="456A1C"/>
                </a:solidFill>
                <a:latin typeface="+mj-lt"/>
              </a:rPr>
              <a:t>&lt;SigA&gt; &lt;SigB&gt; TRUE TRUE` because of a bug in CheckMultiSig</a:t>
            </a:r>
            <a:endParaRPr lang="en-US" sz="1200" dirty="0">
              <a:solidFill>
                <a:srgbClr val="456A1C"/>
              </a:solidFill>
              <a:latin typeface="+mj-lt"/>
            </a:endParaRP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60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35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https://www.youtube.com/watch?v=Vux6o7gSnhE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91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https://learnmeabitcoin.com/technical/transaction/witness/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60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8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Jakub </a:t>
            </a:r>
            <a:r>
              <a:rPr lang="en-US" dirty="0" err="1"/>
              <a:t>Vejmola</a:t>
            </a:r>
            <a:r>
              <a:rPr lang="en-US" dirty="0"/>
              <a:t> Prost</a:t>
            </a:r>
            <a:r>
              <a:rPr lang="cs-CZ" dirty="0"/>
              <a:t>ě</a:t>
            </a:r>
            <a:r>
              <a:rPr lang="en-US" dirty="0" err="1"/>
              <a:t>jov</a:t>
            </a:r>
            <a:endParaRPr lang="cs-CZ" dirty="0"/>
          </a:p>
          <a:p>
            <a:r>
              <a:rPr lang="cs-CZ" dirty="0"/>
              <a:t>Josef Tětek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75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Mining node/pool</a:t>
            </a:r>
          </a:p>
          <a:p>
            <a:r>
              <a:rPr lang="cs-CZ" dirty="0"/>
              <a:t>Full node</a:t>
            </a:r>
            <a:r>
              <a:rPr lang="en-US" dirty="0"/>
              <a:t> / </a:t>
            </a:r>
            <a:r>
              <a:rPr lang="cs-CZ" dirty="0"/>
              <a:t>SPV node</a:t>
            </a:r>
            <a:endParaRPr lang="en-US" dirty="0"/>
          </a:p>
          <a:p>
            <a:r>
              <a:rPr lang="en-US" dirty="0"/>
              <a:t>Wallet Miner Blockchain Network Stratum</a:t>
            </a:r>
          </a:p>
          <a:p>
            <a:r>
              <a:rPr lang="cs-CZ" dirty="0"/>
              <a:t>https://braiins.com/blog/past-and-future-of-bitcoin-mining-protocols-stratum-v2-overview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18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https://cs.wikipedia.org/wiki/Bloom%C5%AFv_filtr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9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node can prove that a transaction K is included in the block by producing a </a:t>
            </a:r>
            <a:r>
              <a:rPr lang="en-US" dirty="0" err="1"/>
              <a:t>merkle</a:t>
            </a:r>
            <a:r>
              <a:rPr lang="en-US" dirty="0"/>
              <a:t> path that is only four 32-byte hashes long. The path consists of the four hashes H</a:t>
            </a:r>
            <a:r>
              <a:rPr lang="en-US" baseline="-25000" dirty="0"/>
              <a:t>L</a:t>
            </a:r>
            <a:r>
              <a:rPr lang="en-US" dirty="0"/>
              <a:t>, H</a:t>
            </a:r>
            <a:r>
              <a:rPr lang="en-US" baseline="-25000" dirty="0"/>
              <a:t>IJ</a:t>
            </a:r>
            <a:r>
              <a:rPr lang="en-US" dirty="0"/>
              <a:t>, H</a:t>
            </a:r>
            <a:r>
              <a:rPr lang="en-US" baseline="-25000" dirty="0"/>
              <a:t>MNOP</a:t>
            </a:r>
            <a:r>
              <a:rPr lang="en-US" dirty="0"/>
              <a:t>, and H</a:t>
            </a:r>
            <a:r>
              <a:rPr lang="en-US" baseline="-25000" dirty="0"/>
              <a:t>ABCDEFGH</a:t>
            </a:r>
            <a:r>
              <a:rPr lang="en-US" dirty="0"/>
              <a:t>. With those four hashes provided as an authentication path, any node can prove that H</a:t>
            </a:r>
            <a:r>
              <a:rPr lang="en-US" baseline="-25000" dirty="0"/>
              <a:t>K</a:t>
            </a:r>
            <a:r>
              <a:rPr lang="en-US" dirty="0"/>
              <a:t> is included in the </a:t>
            </a:r>
            <a:r>
              <a:rPr lang="en-US" dirty="0" err="1"/>
              <a:t>merkle</a:t>
            </a:r>
            <a:r>
              <a:rPr lang="en-US" dirty="0"/>
              <a:t> root by computing four additional pair-wise hashes H</a:t>
            </a:r>
            <a:r>
              <a:rPr lang="en-US" baseline="-25000" dirty="0"/>
              <a:t>KL</a:t>
            </a:r>
            <a:r>
              <a:rPr lang="en-US" dirty="0"/>
              <a:t>, H</a:t>
            </a:r>
            <a:r>
              <a:rPr lang="en-US" baseline="-25000" dirty="0"/>
              <a:t>IJKL</a:t>
            </a:r>
            <a:r>
              <a:rPr lang="en-US" dirty="0"/>
              <a:t>, H</a:t>
            </a:r>
            <a:r>
              <a:rPr lang="en-US" baseline="-25000" dirty="0"/>
              <a:t>IJKLMNOP</a:t>
            </a:r>
            <a:r>
              <a:rPr lang="en-US" dirty="0"/>
              <a:t>, and the </a:t>
            </a:r>
            <a:r>
              <a:rPr lang="en-US" dirty="0" err="1"/>
              <a:t>merkle</a:t>
            </a:r>
            <a:r>
              <a:rPr lang="en-US" dirty="0"/>
              <a:t> tree root.</a:t>
            </a:r>
          </a:p>
          <a:p>
            <a:r>
              <a:rPr lang="en-US" dirty="0"/>
              <a:t>The largest possible block can hold almost 16k transactions in 4MB, but proving any particular one is a part of that block only requires a copy of the transaction, a copy of the 80-byte block header, and 448 bytes for the </a:t>
            </a:r>
            <a:r>
              <a:rPr lang="en-US" dirty="0" err="1"/>
              <a:t>merkle</a:t>
            </a:r>
            <a:r>
              <a:rPr lang="en-US" dirty="0"/>
              <a:t> proof. That makes the largest possible proof almost 10,000 times smaller than the largest possible Bitcoin block.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1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Chainwork is the total number of hashes that are expected to have been necessary to produce the current chain</a:t>
            </a:r>
          </a:p>
          <a:p>
            <a:r>
              <a:rPr lang="en-US" b="0" dirty="0"/>
              <a:t>hashes = 2^256</a:t>
            </a:r>
            <a:r>
              <a:rPr lang="en-US" b="0"/>
              <a:t>/(target+1)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cs-CZ" b="0" dirty="0"/>
              <a:t>11. března 2013 došlo k neočekávanému rozdělení bitcoinové sítě na dvě části, což vedlo k tomu, že různé části sítě vytvářely konkurenční blockchainy. Problém vznikl v důsledku nekompatibility mezi verzí softwaru Bitcoin Core 0.7 a novější verzí 0.8.</a:t>
            </a:r>
          </a:p>
          <a:p>
            <a:r>
              <a:rPr lang="cs-CZ" b="0" dirty="0"/>
              <a:t>Co se stalo: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dirty="0"/>
              <a:t>Novější verze Bitcoin Core 0.8 obsahovala změny ve způsobu, jakým zpracovávala bloky, a mohla zpracovávat bloky jiným způsobem než verze 0.7.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dirty="0"/>
              <a:t>To vedlo k situaci, kdy část sítě běžící na verzi 0.8 odmítala bloky vytvářené částí sítě, která běžela na verzi 0.7.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0" dirty="0"/>
              <a:t>Výsledkem bylo, že došlo k rozvětvení blockchainu na dvě různé verze.</a:t>
            </a:r>
          </a:p>
          <a:p>
            <a:r>
              <a:rPr lang="cs-CZ" b="0" dirty="0"/>
              <a:t>Řešení:</a:t>
            </a:r>
          </a:p>
          <a:p>
            <a:r>
              <a:rPr lang="cs-CZ" b="0" dirty="0"/>
              <a:t>Vývojáři a těžaři rychle reagovali. Rozhodnutí bylo, že těžaři se vrátí zpět na verzi 0.7, což vedlo k tomu, že blockchain běžící na verzi 0.8 byl "zahazován". Tím došlo k obnově jednotného konsenzu v síti, ale někteří uživatelé přišli o již potvrzené transakce, protože bloky byly v důsledku toho opuštěny.</a:t>
            </a:r>
          </a:p>
          <a:p>
            <a:r>
              <a:rPr lang="cs-CZ" b="0" dirty="0"/>
              <a:t>Tento incident byl vzácný a od té doby byla do bitcoinového protokolu zavedena různá zlepšení, aby se podobné události nestávaly.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12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https://www.alza.cz/schnorrovy-podpisy-a-taproot-dlouho-ocekavane-upgrady-bitcoinu-se-blizi</a:t>
            </a:r>
            <a:endParaRPr lang="en-US" dirty="0"/>
          </a:p>
          <a:p>
            <a:r>
              <a:rPr lang="cs-CZ" dirty="0"/>
              <a:t>https://learnmeabitcoin.com/technical/script/p2tr/</a:t>
            </a:r>
          </a:p>
          <a:p>
            <a:r>
              <a:rPr lang="cs-CZ" dirty="0"/>
              <a:t>https://www.youtube.com/watch?v=1gRCVLgkyAE&amp;list=PLPrDsP88ifOVTEJf_jQGunDUS05M9GdIC&amp;index=1</a:t>
            </a:r>
            <a:endParaRPr lang="en-US" dirty="0"/>
          </a:p>
          <a:p>
            <a:r>
              <a:rPr lang="cs-CZ" dirty="0"/>
              <a:t>https://bitcoin.stackexchange.com/questions/99539/what-are-merklized-alternative-script-trees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97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FA235-83BF-1281-CB9E-2EBAAB58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7B4E9E-1E5A-7F57-73EC-21BC9BA40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55FD8-1987-5E67-91E0-FA0E22708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8AF7F-7B61-F8D7-7B52-9FE65B083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52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https://www.alza.cz/lightning-network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91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prostredky jsou A</a:t>
            </a:r>
            <a:r>
              <a:rPr lang="en-US" dirty="0"/>
              <a:t>;</a:t>
            </a:r>
            <a:r>
              <a:rPr lang="cs-CZ" dirty="0"/>
              <a:t> B muze ignorovat podpis </a:t>
            </a:r>
            <a:r>
              <a:rPr lang="en-US" dirty="0"/>
              <a:t>-&gt; </a:t>
            </a:r>
            <a:r>
              <a:rPr lang="en-US" dirty="0" err="1"/>
              <a:t>zaseknuti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muze</a:t>
            </a:r>
            <a:r>
              <a:rPr lang="en-US" dirty="0"/>
              <a:t> B </a:t>
            </a:r>
            <a:r>
              <a:rPr lang="en-US" dirty="0" err="1"/>
              <a:t>vydirat</a:t>
            </a:r>
            <a:r>
              <a:rPr lang="en-US" dirty="0"/>
              <a:t> - </a:t>
            </a:r>
            <a:r>
              <a:rPr lang="en-US" dirty="0" err="1"/>
              <a:t>nezverejnovat</a:t>
            </a:r>
            <a:endParaRPr lang="cs-CZ" dirty="0"/>
          </a:p>
          <a:p>
            <a:r>
              <a:rPr lang="cs-CZ" dirty="0"/>
              <a:t>revokacni klice </a:t>
            </a:r>
            <a:r>
              <a:rPr lang="en-US" dirty="0"/>
              <a:t>-</a:t>
            </a:r>
            <a:r>
              <a:rPr lang="cs-CZ" dirty="0"/>
              <a:t> Nov</a:t>
            </a:r>
            <a:r>
              <a:rPr lang="en-US" dirty="0"/>
              <a:t>:77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9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LN</a:t>
            </a:r>
            <a:r>
              <a:rPr lang="en-US" dirty="0"/>
              <a:t>-</a:t>
            </a:r>
            <a:r>
              <a:rPr lang="cs-CZ" dirty="0"/>
              <a:t>N </a:t>
            </a:r>
            <a:r>
              <a:rPr lang="en-US" dirty="0"/>
              <a:t>53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9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0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povinn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minim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ln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í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rezervy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cz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realne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cca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6-7%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39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https://docs.lightning.engineering/the-lightning-network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7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sestavovano</a:t>
            </a:r>
            <a:r>
              <a:rPr lang="en-US" dirty="0"/>
              <a:t> </a:t>
            </a:r>
            <a:r>
              <a:rPr lang="en-US" dirty="0" err="1"/>
              <a:t>odesilatelem</a:t>
            </a:r>
            <a:r>
              <a:rPr lang="en-US" dirty="0"/>
              <a:t> od </a:t>
            </a:r>
            <a:r>
              <a:rPr lang="en-US" dirty="0" err="1"/>
              <a:t>konce</a:t>
            </a:r>
            <a:r>
              <a:rPr lang="en-US" dirty="0"/>
              <a:t>, </a:t>
            </a:r>
            <a:r>
              <a:rPr lang="en-US" dirty="0" err="1"/>
              <a:t>zasifrovani</a:t>
            </a:r>
            <a:r>
              <a:rPr lang="en-US" dirty="0"/>
              <a:t> </a:t>
            </a:r>
            <a:r>
              <a:rPr lang="en-US" dirty="0" err="1"/>
              <a:t>pubkey</a:t>
            </a:r>
            <a:r>
              <a:rPr lang="en-US" dirty="0"/>
              <a:t> </a:t>
            </a:r>
            <a:r>
              <a:rPr lang="en-US" dirty="0" err="1"/>
              <a:t>prijemce</a:t>
            </a:r>
            <a:r>
              <a:rPr lang="en-US" dirty="0"/>
              <a:t>, </a:t>
            </a:r>
            <a:r>
              <a:rPr lang="en-US" dirty="0" err="1"/>
              <a:t>jen</a:t>
            </a:r>
            <a:r>
              <a:rPr lang="en-US" dirty="0"/>
              <a:t> on to </a:t>
            </a:r>
            <a:r>
              <a:rPr lang="en-US" dirty="0" err="1"/>
              <a:t>muze</a:t>
            </a:r>
            <a:r>
              <a:rPr lang="en-US" dirty="0"/>
              <a:t> </a:t>
            </a:r>
            <a:r>
              <a:rPr lang="en-US" dirty="0" err="1"/>
              <a:t>precist</a:t>
            </a:r>
            <a:br>
              <a:rPr lang="en-US" dirty="0"/>
            </a:br>
            <a:r>
              <a:rPr lang="en-US" dirty="0"/>
              <a:t>aby se </a:t>
            </a:r>
            <a:r>
              <a:rPr lang="en-US" dirty="0" err="1"/>
              <a:t>delka</a:t>
            </a:r>
            <a:r>
              <a:rPr lang="en-US" dirty="0"/>
              <a:t> </a:t>
            </a:r>
            <a:r>
              <a:rPr lang="en-US" dirty="0" err="1"/>
              <a:t>zbyvajici</a:t>
            </a:r>
            <a:r>
              <a:rPr lang="en-US" dirty="0"/>
              <a:t> </a:t>
            </a:r>
            <a:r>
              <a:rPr lang="en-US" dirty="0" err="1"/>
              <a:t>casti</a:t>
            </a:r>
            <a:r>
              <a:rPr lang="en-US" dirty="0"/>
              <a:t> </a:t>
            </a:r>
            <a:r>
              <a:rPr lang="en-US" dirty="0" err="1"/>
              <a:t>cesty</a:t>
            </a:r>
            <a:r>
              <a:rPr lang="en-US" dirty="0"/>
              <a:t> </a:t>
            </a:r>
            <a:r>
              <a:rPr lang="en-US" dirty="0" err="1"/>
              <a:t>nedala</a:t>
            </a:r>
            <a:r>
              <a:rPr lang="en-US" dirty="0"/>
              <a:t> </a:t>
            </a:r>
            <a:r>
              <a:rPr lang="en-US" dirty="0" err="1"/>
              <a:t>odhadnout</a:t>
            </a:r>
            <a:r>
              <a:rPr lang="en-US" dirty="0"/>
              <a:t>,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zaznamy</a:t>
            </a:r>
            <a:r>
              <a:rPr lang="en-US" dirty="0"/>
              <a:t> </a:t>
            </a:r>
            <a:r>
              <a:rPr lang="en-US" dirty="0" err="1"/>
              <a:t>vzdy</a:t>
            </a:r>
            <a:r>
              <a:rPr lang="en-US" dirty="0"/>
              <a:t> </a:t>
            </a:r>
            <a:r>
              <a:rPr lang="en-US" dirty="0" err="1"/>
              <a:t>doplneny</a:t>
            </a:r>
            <a:r>
              <a:rPr lang="en-US" dirty="0"/>
              <a:t> do </a:t>
            </a:r>
            <a:r>
              <a:rPr lang="en-US" dirty="0" err="1"/>
              <a:t>pevne</a:t>
            </a:r>
            <a:r>
              <a:rPr lang="en-US" dirty="0"/>
              <a:t> </a:t>
            </a:r>
            <a:r>
              <a:rPr lang="en-US" dirty="0" err="1"/>
              <a:t>velikosti</a:t>
            </a:r>
            <a:r>
              <a:rPr lang="en-US" dirty="0"/>
              <a:t> </a:t>
            </a:r>
            <a:r>
              <a:rPr lang="en-US" dirty="0" err="1"/>
              <a:t>tahodnym</a:t>
            </a:r>
            <a:r>
              <a:rPr lang="en-US" dirty="0"/>
              <a:t> </a:t>
            </a:r>
            <a:r>
              <a:rPr lang="en-US" dirty="0" err="1"/>
              <a:t>cislem</a:t>
            </a:r>
            <a:endParaRPr lang="en-US" dirty="0"/>
          </a:p>
          <a:p>
            <a:r>
              <a:rPr lang="en-US" dirty="0"/>
              <a:t>gossip - </a:t>
            </a:r>
            <a:r>
              <a:rPr lang="en-US" dirty="0" err="1"/>
              <a:t>disseminace</a:t>
            </a:r>
            <a:r>
              <a:rPr lang="en-US" dirty="0"/>
              <a:t> </a:t>
            </a:r>
            <a:r>
              <a:rPr lang="en-US" dirty="0" err="1"/>
              <a:t>celeho</a:t>
            </a:r>
            <a:r>
              <a:rPr lang="en-US" dirty="0"/>
              <a:t> </a:t>
            </a:r>
            <a:r>
              <a:rPr lang="en-US" dirty="0" err="1"/>
              <a:t>grafu</a:t>
            </a:r>
            <a:r>
              <a:rPr lang="en-US" dirty="0"/>
              <a:t> </a:t>
            </a:r>
            <a:r>
              <a:rPr lang="en-US" dirty="0" err="1"/>
              <a:t>nodu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3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asymetricke</a:t>
            </a:r>
            <a:r>
              <a:rPr lang="en-US" dirty="0"/>
              <a:t> - pro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vzdy</a:t>
            </a:r>
            <a:r>
              <a:rPr lang="en-US" dirty="0"/>
              <a:t> s </a:t>
            </a:r>
            <a:r>
              <a:rPr lang="en-US" dirty="0" err="1"/>
              <a:t>prodlevou</a:t>
            </a:r>
            <a:endParaRPr lang="en-US" dirty="0"/>
          </a:p>
          <a:p>
            <a:r>
              <a:rPr lang="en-US" dirty="0" err="1"/>
              <a:t>timelock</a:t>
            </a:r>
            <a:r>
              <a:rPr lang="en-US" dirty="0"/>
              <a:t> -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pokusu</a:t>
            </a:r>
            <a:r>
              <a:rPr lang="en-US" dirty="0"/>
              <a:t> o </a:t>
            </a:r>
            <a:r>
              <a:rPr lang="en-US" dirty="0" err="1"/>
              <a:t>podvod</a:t>
            </a:r>
            <a:r>
              <a:rPr lang="en-US" dirty="0"/>
              <a:t> dost </a:t>
            </a:r>
            <a:r>
              <a:rPr lang="en-US" dirty="0" err="1"/>
              <a:t>casu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reakci</a:t>
            </a:r>
            <a:endParaRPr lang="en-US" dirty="0"/>
          </a:p>
          <a:p>
            <a:r>
              <a:rPr lang="en-US" dirty="0"/>
              <a:t>Nov</a:t>
            </a:r>
            <a:r>
              <a:rPr lang="cs-CZ" dirty="0"/>
              <a:t>á</a:t>
            </a:r>
            <a:r>
              <a:rPr lang="en-US" dirty="0"/>
              <a:t>k [77]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69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aby p</a:t>
            </a:r>
            <a:r>
              <a:rPr lang="cs-CZ" dirty="0"/>
              <a:t>ři routování dostal výsledek buď příjemce po předložení preimage nebo se za pevně daný čas vrátil plátci</a:t>
            </a:r>
            <a:endParaRPr lang="en-US" dirty="0"/>
          </a:p>
          <a:p>
            <a:r>
              <a:rPr lang="en-US" dirty="0"/>
              <a:t>Nov</a:t>
            </a:r>
            <a:r>
              <a:rPr lang="cs-CZ" dirty="0"/>
              <a:t>á</a:t>
            </a:r>
            <a:r>
              <a:rPr lang="en-US" dirty="0"/>
              <a:t>k [88]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86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https://github.com/t-bast/lightning-docs/tree/master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12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Novák </a:t>
            </a:r>
            <a:r>
              <a:rPr lang="en-US" dirty="0"/>
              <a:t>[195]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4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[111]</a:t>
            </a:r>
          </a:p>
          <a:p>
            <a:r>
              <a:rPr lang="en-US" dirty="0"/>
              <a:t>LNURL - </a:t>
            </a:r>
            <a:r>
              <a:rPr lang="en-US" dirty="0" err="1"/>
              <a:t>aplikacni</a:t>
            </a:r>
            <a:r>
              <a:rPr lang="en-US" dirty="0"/>
              <a:t> </a:t>
            </a:r>
            <a:r>
              <a:rPr lang="en-US" dirty="0" err="1"/>
              <a:t>vrstva</a:t>
            </a:r>
            <a:endParaRPr lang="en-US" dirty="0"/>
          </a:p>
          <a:p>
            <a:r>
              <a:rPr lang="en-US" dirty="0"/>
              <a:t>BOLT 12  -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urovni</a:t>
            </a:r>
            <a:r>
              <a:rPr lang="en-US" dirty="0"/>
              <a:t> LN </a:t>
            </a:r>
            <a:r>
              <a:rPr lang="en-US" dirty="0" err="1"/>
              <a:t>protokolu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65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 Novak CryptoByte </a:t>
            </a:r>
            <a:r>
              <a:rPr lang="en-US" dirty="0"/>
              <a:t>2023</a:t>
            </a:r>
            <a:endParaRPr lang="cs-CZ" dirty="0"/>
          </a:p>
          <a:p>
            <a:r>
              <a:rPr lang="cs-CZ" dirty="0"/>
              <a:t>https://www.youtube.com/watch?v=YA_WASwd0vk&amp;t=0s</a:t>
            </a:r>
          </a:p>
          <a:p>
            <a:r>
              <a:rPr lang="cs-CZ" dirty="0"/>
              <a:t>https://github.com/lightning/bolts/blob/master/00-introduction.md</a:t>
            </a:r>
          </a:p>
          <a:p>
            <a:r>
              <a:rPr lang="en-US" dirty="0"/>
              <a:t>https://bitcoinops.org/en/topics/ptlc/</a:t>
            </a:r>
          </a:p>
          <a:p>
            <a:r>
              <a:rPr lang="en-US" dirty="0"/>
              <a:t>PTLC - </a:t>
            </a:r>
            <a:r>
              <a:rPr lang="en-US" dirty="0" err="1"/>
              <a:t>nejdriv</a:t>
            </a:r>
            <a:r>
              <a:rPr lang="en-US" dirty="0"/>
              <a:t> </a:t>
            </a:r>
            <a:r>
              <a:rPr lang="en-US" dirty="0" err="1"/>
              <a:t>navazani</a:t>
            </a:r>
            <a:r>
              <a:rPr lang="en-US" dirty="0"/>
              <a:t> a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celeho</a:t>
            </a:r>
            <a:r>
              <a:rPr lang="en-US" dirty="0"/>
              <a:t> </a:t>
            </a:r>
            <a:r>
              <a:rPr lang="en-US" dirty="0" err="1"/>
              <a:t>spojeni</a:t>
            </a:r>
            <a:r>
              <a:rPr lang="en-US" dirty="0"/>
              <a:t> a </a:t>
            </a: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bezproblemova</a:t>
            </a:r>
            <a:r>
              <a:rPr lang="en-US" dirty="0"/>
              <a:t> </a:t>
            </a:r>
            <a:r>
              <a:rPr lang="en-US" dirty="0" err="1"/>
              <a:t>platba</a:t>
            </a:r>
            <a:r>
              <a:rPr lang="en-US" dirty="0"/>
              <a:t> bez </a:t>
            </a:r>
            <a:r>
              <a:rPr lang="en-US" dirty="0" err="1"/>
              <a:t>zaseku</a:t>
            </a:r>
            <a:r>
              <a:rPr lang="en-US" dirty="0"/>
              <a:t> - Taproot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7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https://cryptosafetyfirst.com/derivation-path/</a:t>
            </a:r>
          </a:p>
          <a:p>
            <a:r>
              <a:rPr lang="cs-CZ" dirty="0"/>
              <a:t>https://learnmeabitcoin.com/technical/keys/hd-wallets/derivation-paths/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847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>
                <a:effectLst/>
                <a:latin typeface="gg sans"/>
              </a:rPr>
              <a:t>https://www.youtube.com/watch?v=gAKAXqRgY5U</a:t>
            </a:r>
            <a:endParaRPr lang="cs-CZ" b="0" i="0" dirty="0">
              <a:effectLst/>
              <a:latin typeface="gg sans"/>
            </a:endParaRPr>
          </a:p>
          <a:p>
            <a:endParaRPr lang="cs-CZ" b="0" i="0" dirty="0">
              <a:effectLst/>
              <a:latin typeface="gg sans"/>
            </a:endParaRPr>
          </a:p>
          <a:p>
            <a:r>
              <a:rPr lang="cs-CZ" b="0" i="0" dirty="0">
                <a:effectLst/>
                <a:latin typeface="gg sans"/>
              </a:rPr>
              <a:t>Drtivá většina HD Peněženek (Hierarchicky Deterministická) je vytvořena dle BIP39 standardu a jako záloha slouží 12 až 24 slov, ze kterých můžeš Peněženku obnovit a nakladát s bitcoiny v ní. Pokud tyto slova nemáš, přijdeš o přístup ke svým bitcoinům a neexistuje možnost se k nim dostat. Nebo pokud je najde někdo cizí, tak Ti bitcoiny vezme/převede si je na svou Peněženku. Ten seznam slov je jeden celek a jako celek je to "jeden bod". A ten když selže, selhává vše. Proto v roce 2017 vznikl SLIP39 (Satoshi Labs Improvement Protocol), který používá Shamirovo schéma pro rozdělení "tajemství" - v našem případě je to rozdělované tajemství seed, ze kterého vzniká samotná HD Peněženka. Umí volitelně vytvořit 1 až 16 Dílů/seznamů slov (typicky má každý seznam 20 slov) a uživatel si zvolí "práh obnovy" také v rozsahu 1 až 16, což je minimální nutný počet takových Dílů aby uživatel mohl obnovit HD Peněženku. Často se volí např 2 ze 3, 3 z 5 apod. což znamená že jakékoliv 2 Díly z 3 respektive 3 Díly z 5 celkových stačí k obnově HD Peněženky. Tedy i když "selže" nějaký počet Dílů (tedy "bodů") neselže kompletně vše... Aktuální výchozí řešení v Trezor Suite je tzv. Jednodílná/Vícedílná záloha. Ideální je asi začít Jednodílnou zálohou (což je nejjednodušší verze Shamirova schématu tedy 1z1) a mít tak 20 slov, které stačí k obnově HD Peněženky. Vlastně úplně stejný princip jako je BIP39 standard. ALE uživatel může kdykoliv vytvořit i Vícedílnou zálohu - zvolit si celkový počet Dílů a práh obnovy a tyto Díly ideálně geograficky rozdělit a tím značně omezí "jeden-bod-selhání". Pozor ale, že prvně vytvořená Jednodílná záloha je stále (a navždy) plně funkční a podle toho se s ní musí i nakládat! Obě zálohy obnovují stejnou HD Peněženku.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 doubling each 15 h</a:t>
            </a:r>
            <a:endParaRPr lang="cs-CZ" dirty="0"/>
          </a:p>
          <a:p>
            <a:r>
              <a:rPr lang="cs-CZ" dirty="0"/>
              <a:t>only one month - june 1945</a:t>
            </a:r>
          </a:p>
          <a:p>
            <a:r>
              <a:rPr lang="cs-CZ" dirty="0"/>
              <a:t>forint 400 000 000 kvadrilions pengő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95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https://brmlab.cz/_media/event/trezor_shamir.pdf</a:t>
            </a:r>
          </a:p>
          <a:p>
            <a:r>
              <a:rPr lang="cs-CZ" dirty="0"/>
              <a:t>https://en.wikipedia.org/wiki/Shamir%27s_secret_sharing</a:t>
            </a:r>
          </a:p>
          <a:p>
            <a:r>
              <a:rPr lang="en-US" dirty="0"/>
              <a:t>This is a polynomial curve over a finite field – the order of the polynomial has seemingly little to do with the shape of the graph.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224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https://stacker.news/items/656800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3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https://www.alza.cz/bitcoin-v-prostredi-vysokych-poplatku-tipy-a-triky</a:t>
            </a:r>
          </a:p>
          <a:p>
            <a:r>
              <a:rPr lang="cs-CZ" dirty="0"/>
              <a:t>https://cashu.space/</a:t>
            </a:r>
          </a:p>
          <a:p>
            <a:r>
              <a:rPr lang="cs-CZ" dirty="0"/>
              <a:t>https://lconf.gandlaf.com/#/19</a:t>
            </a:r>
          </a:p>
          <a:p>
            <a:r>
              <a:rPr lang="cs-CZ" dirty="0"/>
              <a:t>https://blockdyor.com/cashu/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70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https://ark-protocol.org/</a:t>
            </a:r>
            <a:endParaRPr lang="en-US" dirty="0"/>
          </a:p>
          <a:p>
            <a:r>
              <a:rPr lang="cs-CZ" dirty="0"/>
              <a:t>https://docs.second.tech/protocol/intro/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26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https://www.blog.citrea.xyz/introducing-citrea/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90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https://help.blockstream.com/hc/en-us/articles/900002016823-What-is-the-Liquid-Network-</a:t>
            </a:r>
            <a:endParaRPr lang="en-US" dirty="0"/>
          </a:p>
          <a:p>
            <a:r>
              <a:rPr lang="cs-CZ" dirty="0"/>
              <a:t>https://crypto.com/university/what-are-bitcoin-layer-2s</a:t>
            </a:r>
            <a:endParaRPr lang="en-US" dirty="0"/>
          </a:p>
          <a:p>
            <a:r>
              <a:rPr lang="cs-CZ" dirty="0"/>
              <a:t>https://www.youtube.com/watch?app=desktop&amp;v=jMDRWHBrQUc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228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https://river.com/learn/terms/t/taro/</a:t>
            </a:r>
          </a:p>
          <a:p>
            <a:r>
              <a:rPr lang="cs-CZ" dirty="0"/>
              <a:t>https://docs.lightning.engineering/the-lightning-network/taproot-assets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680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https://nostr.com/</a:t>
            </a:r>
            <a:endParaRPr lang="en-US" dirty="0"/>
          </a:p>
          <a:p>
            <a:r>
              <a:rPr lang="cs-CZ" dirty="0"/>
              <a:t>https://nostr.how/en/the-protocol</a:t>
            </a:r>
            <a:endParaRPr lang="en-US" dirty="0"/>
          </a:p>
          <a:p>
            <a:r>
              <a:rPr lang="en-US" dirty="0"/>
              <a:t>similar principles as </a:t>
            </a:r>
            <a:r>
              <a:rPr lang="en-US" dirty="0" err="1"/>
              <a:t>ecash</a:t>
            </a:r>
            <a:endParaRPr lang="en-US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91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https://bap-software.net/en/knowledge/defi-finance/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69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https://juraj.bednar.io/podcast/2022/07/25/nie-je-bitcoin-ako-bitcoin-ako-vyuzit-vsetky-moznosti-bitcoinu/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9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rodokmen</a:t>
            </a:r>
            <a:endParaRPr lang="en-US" dirty="0"/>
          </a:p>
          <a:p>
            <a:r>
              <a:rPr lang="en-US" dirty="0" err="1"/>
              <a:t>busta</a:t>
            </a:r>
            <a:r>
              <a:rPr lang="en-US" dirty="0"/>
              <a:t> v </a:t>
            </a:r>
            <a:r>
              <a:rPr lang="en-US" dirty="0" err="1"/>
              <a:t>Budapesti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356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cryptography mailing list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300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https://medium.com/coinmonks/where-are-we-in-the-bitcoin-cycle-215d0d6a3169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73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0" dirty="0"/>
              <a:t>Application Specific Integrated Circuit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0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UTXO -&gt; spent TXO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BF09E-1E28-41A0-9780-531B32293C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0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25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8177"/>
            <a:ext cx="7772400" cy="890124"/>
          </a:xfrm>
        </p:spPr>
        <p:txBody>
          <a:bodyPr anchor="b">
            <a:normAutofit/>
          </a:bodyPr>
          <a:lstStyle>
            <a:lvl1pPr algn="l">
              <a:defRPr sz="440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0074" y="3209574"/>
            <a:ext cx="5638126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820074" y="3155894"/>
            <a:ext cx="4236181" cy="8092"/>
          </a:xfrm>
          <a:prstGeom prst="line">
            <a:avLst/>
          </a:prstGeom>
          <a:ln w="25400">
            <a:solidFill>
              <a:srgbClr val="E6A2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20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en-US" dirty="0" err="1"/>
              <a:t>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44506" y="594765"/>
            <a:ext cx="9046485" cy="626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0070C0"/>
              </a:buClr>
              <a:buFont typeface="Arial" panose="020B0604020202020204" pitchFamily="34" charset="0"/>
              <a:buChar char="•"/>
              <a:defRPr/>
            </a:lvl1pPr>
            <a:lvl2pPr marL="357188" indent="-179388">
              <a:buClr>
                <a:srgbClr val="0070C0"/>
              </a:buClr>
              <a:defRPr/>
            </a:lvl2pPr>
            <a:lvl3pPr marL="539750" indent="-182563">
              <a:buClr>
                <a:srgbClr val="0070C0"/>
              </a:buClr>
              <a:defRPr/>
            </a:lvl3pPr>
            <a:lvl4pPr marL="717550" indent="-177800">
              <a:buClr>
                <a:srgbClr val="0070C0"/>
              </a:buClr>
              <a:defRPr/>
            </a:lvl4pPr>
            <a:lvl5pPr marL="896938" indent="-179388">
              <a:buClr>
                <a:srgbClr val="0070C0"/>
              </a:buClr>
              <a:defRPr/>
            </a:lvl5pPr>
          </a:lstStyle>
          <a:p>
            <a:pPr lvl="0"/>
            <a:r>
              <a:rPr lang="cs-CZ" dirty="0"/>
              <a:t>First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619919" y="755374"/>
            <a:ext cx="3471072" cy="1292662"/>
          </a:xfrm>
          <a:prstGeom prst="rect">
            <a:avLst/>
          </a:prstGeom>
          <a:solidFill>
            <a:srgbClr val="ECF7FE"/>
          </a:solidFill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class sentence {</a:t>
            </a:r>
          </a:p>
          <a:p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urier New" pitchFamily="49" charset="0"/>
              </a:rPr>
              <a:t>public:</a:t>
            </a:r>
          </a:p>
          <a:p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en-US" sz="1300" dirty="0" err="1">
                <a:latin typeface="Consolas" panose="020B0609020204030204" pitchFamily="49" charset="0"/>
                <a:cs typeface="Courier New" pitchFamily="49" charset="0"/>
              </a:rPr>
              <a:t>struct</a:t>
            </a:r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en-US" sz="1300" b="1" dirty="0" err="1">
                <a:latin typeface="Consolas" panose="020B0609020204030204" pitchFamily="49" charset="0"/>
                <a:cs typeface="Courier New" pitchFamily="49" charset="0"/>
              </a:rPr>
              <a:t>const_iterator</a:t>
            </a:r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 {</a:t>
            </a:r>
          </a:p>
          <a:p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    char operator</a:t>
            </a:r>
            <a:r>
              <a:rPr lang="en-US" sz="1300" b="1" dirty="0">
                <a:latin typeface="Consolas" panose="020B0609020204030204" pitchFamily="49" charset="0"/>
                <a:cs typeface="Courier New" pitchFamily="49" charset="0"/>
              </a:rPr>
              <a:t>*</a:t>
            </a:r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() </a:t>
            </a:r>
            <a:r>
              <a:rPr lang="en-US" sz="1300" dirty="0" err="1">
                <a:latin typeface="Consolas" panose="020B0609020204030204" pitchFamily="49" charset="0"/>
                <a:cs typeface="Courier New" pitchFamily="49" charset="0"/>
              </a:rPr>
              <a:t>const</a:t>
            </a:r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;</a:t>
            </a:r>
          </a:p>
          <a:p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    void operator</a:t>
            </a:r>
            <a:r>
              <a:rPr lang="en-US" sz="1300" b="1" dirty="0">
                <a:latin typeface="Consolas" panose="020B0609020204030204" pitchFamily="49" charset="0"/>
                <a:cs typeface="Courier New" pitchFamily="49" charset="0"/>
              </a:rPr>
              <a:t>++</a:t>
            </a:r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() { ++index_; }</a:t>
            </a:r>
            <a:endParaRPr lang="cs-CZ" sz="13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300" dirty="0">
                <a:latin typeface="Consolas" panose="020B0609020204030204" pitchFamily="49" charset="0"/>
                <a:cs typeface="Courier New" pitchFamily="49" charset="0"/>
              </a:rPr>
              <a:t>};</a:t>
            </a:r>
          </a:p>
        </p:txBody>
      </p:sp>
      <p:sp>
        <p:nvSpPr>
          <p:cNvPr id="5" name="Rectangular Callout 4"/>
          <p:cNvSpPr/>
          <p:nvPr userDrawn="1"/>
        </p:nvSpPr>
        <p:spPr>
          <a:xfrm>
            <a:off x="7188621" y="2221966"/>
            <a:ext cx="848139" cy="274291"/>
          </a:xfrm>
          <a:prstGeom prst="wedgeRectCallout">
            <a:avLst>
              <a:gd name="adj1" fmla="val -104495"/>
              <a:gd name="adj2" fmla="val -164474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56A1C"/>
                </a:solidFill>
                <a:latin typeface="+mj-lt"/>
              </a:rPr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88484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gradFill>
          <a:gsLst>
            <a:gs pos="55000">
              <a:schemeClr val="accent1">
                <a:lumMod val="5000"/>
                <a:lumOff val="95000"/>
              </a:schemeClr>
            </a:gs>
            <a:gs pos="25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0074" y="2375462"/>
            <a:ext cx="5638126" cy="890124"/>
          </a:xfrm>
        </p:spPr>
        <p:txBody>
          <a:bodyPr anchor="b">
            <a:normAutofit/>
          </a:bodyPr>
          <a:lstStyle>
            <a:lvl1pPr algn="l">
              <a:defRPr sz="4400"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0074" y="3399692"/>
            <a:ext cx="5638126" cy="1465644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20074" y="3155894"/>
            <a:ext cx="4236181" cy="8092"/>
          </a:xfrm>
          <a:prstGeom prst="line">
            <a:avLst/>
          </a:prstGeom>
          <a:ln w="25400">
            <a:solidFill>
              <a:srgbClr val="E6A2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74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92704" y="577294"/>
            <a:ext cx="8971233" cy="6202750"/>
          </a:xfrm>
        </p:spPr>
        <p:txBody>
          <a:bodyPr/>
          <a:lstStyle>
            <a:lvl1pPr marL="180975" indent="-180975">
              <a:defRPr sz="2000"/>
            </a:lvl1pPr>
            <a:lvl2pPr marL="358775" indent="-177800">
              <a:defRPr/>
            </a:lvl2pPr>
            <a:lvl3pPr marL="539750" indent="-180975">
              <a:defRPr/>
            </a:lvl3pPr>
            <a:lvl4pPr marL="715963" indent="-176213">
              <a:defRPr/>
            </a:lvl4pPr>
            <a:lvl5pPr marL="896938" indent="-180975"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en-US" dirty="0" err="1"/>
              <a:t>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42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000">
              <a:schemeClr val="accent1">
                <a:lumMod val="5000"/>
                <a:lumOff val="95000"/>
              </a:schemeClr>
            </a:gs>
            <a:gs pos="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68977"/>
            <a:ext cx="9144000" cy="6189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39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000">
              <a:schemeClr val="accent1">
                <a:lumMod val="5000"/>
                <a:lumOff val="95000"/>
              </a:schemeClr>
            </a:gs>
            <a:gs pos="4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68977"/>
            <a:ext cx="9144000" cy="6189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8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sv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0073" y="2262848"/>
            <a:ext cx="5913179" cy="890124"/>
          </a:xfrm>
        </p:spPr>
        <p:txBody>
          <a:bodyPr>
            <a:noAutofit/>
          </a:bodyPr>
          <a:lstStyle/>
          <a:p>
            <a:r>
              <a:rPr lang="en-US" sz="2800" dirty="0"/>
              <a:t>Bitcoin and Cryptocurrency </a:t>
            </a:r>
            <a:r>
              <a:rPr lang="en-US" sz="2800" dirty="0" err="1"/>
              <a:t>Technolog</a:t>
            </a:r>
            <a:r>
              <a:rPr lang="cs-CZ" sz="2800" dirty="0" err="1"/>
              <a:t>ies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0074" y="3399690"/>
            <a:ext cx="5638126" cy="2927151"/>
          </a:xfrm>
        </p:spPr>
        <p:txBody>
          <a:bodyPr>
            <a:normAutofit/>
          </a:bodyPr>
          <a:lstStyle/>
          <a:p>
            <a:r>
              <a:rPr lang="en-US" sz="1800" dirty="0"/>
              <a:t>https://www.ksi.mff.cuni.cz/teaching/nswi204-web</a:t>
            </a:r>
          </a:p>
          <a:p>
            <a:endParaRPr lang="cs-CZ" sz="1000" dirty="0"/>
          </a:p>
          <a:p>
            <a:r>
              <a:rPr lang="cs-CZ" sz="1800" dirty="0"/>
              <a:t>N</a:t>
            </a:r>
            <a:r>
              <a:rPr lang="en-US" sz="1800" dirty="0"/>
              <a:t>SWI204 </a:t>
            </a:r>
            <a:r>
              <a:rPr lang="cs-CZ" sz="1800" dirty="0"/>
              <a:t>202</a:t>
            </a:r>
            <a:r>
              <a:rPr lang="en-US" sz="1800" dirty="0"/>
              <a:t>5/</a:t>
            </a:r>
            <a:r>
              <a:rPr lang="cs-CZ" sz="1800" dirty="0"/>
              <a:t>2</a:t>
            </a:r>
            <a:r>
              <a:rPr lang="en-US" sz="1800" dirty="0"/>
              <a:t>6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close-up of a sign">
            <a:extLst>
              <a:ext uri="{FF2B5EF4-FFF2-40B4-BE49-F238E27FC236}">
                <a16:creationId xmlns:a16="http://schemas.microsoft.com/office/drawing/2014/main" id="{A5AC8860-5EAD-E0E9-3F3C-11195192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57" y="4183010"/>
            <a:ext cx="3019859" cy="2013239"/>
          </a:xfrm>
          <a:prstGeom prst="rect">
            <a:avLst/>
          </a:prstGeom>
        </p:spPr>
      </p:pic>
      <p:pic>
        <p:nvPicPr>
          <p:cNvPr id="9" name="Picture 8" descr="A gold coin with a bitcoin symbol on it">
            <a:extLst>
              <a:ext uri="{FF2B5EF4-FFF2-40B4-BE49-F238E27FC236}">
                <a16:creationId xmlns:a16="http://schemas.microsoft.com/office/drawing/2014/main" id="{E500729E-E1A7-C2B5-868E-9F63FD151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2071" cy="24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8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5" y="577294"/>
            <a:ext cx="5072747" cy="6202750"/>
          </a:xfrm>
        </p:spPr>
        <p:txBody>
          <a:bodyPr>
            <a:normAutofit/>
          </a:bodyPr>
          <a:lstStyle/>
          <a:p>
            <a:r>
              <a:rPr lang="en-US" dirty="0"/>
              <a:t>input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(s)</a:t>
            </a:r>
          </a:p>
          <a:p>
            <a:pPr lvl="1"/>
            <a:r>
              <a:rPr lang="en-US" dirty="0" err="1"/>
              <a:t>tx</a:t>
            </a:r>
            <a:r>
              <a:rPr lang="en-US" dirty="0"/>
              <a:t>/UTXO reference</a:t>
            </a:r>
          </a:p>
          <a:p>
            <a:pPr lvl="1"/>
            <a:r>
              <a:rPr lang="en-US" dirty="0" err="1"/>
              <a:t>scriptSig</a:t>
            </a:r>
            <a:endParaRPr lang="en-US" dirty="0"/>
          </a:p>
          <a:p>
            <a:pPr lvl="2"/>
            <a:r>
              <a:rPr lang="en-US" dirty="0"/>
              <a:t>unlocking script</a:t>
            </a:r>
          </a:p>
          <a:p>
            <a:pPr lvl="3"/>
            <a:r>
              <a:rPr lang="cs-CZ" dirty="0"/>
              <a:t>simple stack</a:t>
            </a:r>
            <a:r>
              <a:rPr lang="en-US" dirty="0"/>
              <a:t>-</a:t>
            </a:r>
            <a:r>
              <a:rPr lang="cs-CZ" dirty="0"/>
              <a:t>based language</a:t>
            </a:r>
            <a:endParaRPr lang="en-US" dirty="0"/>
          </a:p>
          <a:p>
            <a:pPr lvl="2"/>
            <a:r>
              <a:rPr lang="en-US" dirty="0"/>
              <a:t>satisfies the conditions required</a:t>
            </a:r>
          </a:p>
          <a:p>
            <a:pPr lvl="2"/>
            <a:r>
              <a:rPr lang="en-US" dirty="0"/>
              <a:t>unlocks UTXO for spending</a:t>
            </a:r>
          </a:p>
          <a:p>
            <a:r>
              <a:rPr lang="en-US" dirty="0"/>
              <a:t>output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(s)</a:t>
            </a:r>
          </a:p>
          <a:p>
            <a:pPr lvl="1"/>
            <a:r>
              <a:rPr lang="en-US" dirty="0"/>
              <a:t>value</a:t>
            </a:r>
          </a:p>
          <a:p>
            <a:pPr lvl="1"/>
            <a:r>
              <a:rPr lang="en-US" dirty="0" err="1"/>
              <a:t>scriptPubKey</a:t>
            </a:r>
            <a:endParaRPr lang="en-US" dirty="0"/>
          </a:p>
          <a:p>
            <a:pPr lvl="2"/>
            <a:r>
              <a:rPr lang="en-US" dirty="0"/>
              <a:t>locking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(witness) </a:t>
            </a:r>
            <a:r>
              <a:rPr lang="en-US" dirty="0"/>
              <a:t>script</a:t>
            </a:r>
            <a:endParaRPr lang="cs-CZ" dirty="0"/>
          </a:p>
          <a:p>
            <a:pPr lvl="2"/>
            <a:r>
              <a:rPr lang="en-US" dirty="0"/>
              <a:t>condition required to spend UTXO</a:t>
            </a:r>
          </a:p>
          <a:p>
            <a:pPr lvl="2"/>
            <a:endParaRPr lang="en-US" dirty="0"/>
          </a:p>
          <a:p>
            <a:r>
              <a:rPr lang="en-US" dirty="0"/>
              <a:t>UTXO are kept in </a:t>
            </a:r>
            <a:r>
              <a:rPr lang="en-US" dirty="0" err="1"/>
              <a:t>db</a:t>
            </a:r>
            <a:r>
              <a:rPr lang="en-US" dirty="0"/>
              <a:t> on each full node</a:t>
            </a:r>
          </a:p>
          <a:p>
            <a:pPr lvl="2"/>
            <a:endParaRPr lang="en-US" dirty="0"/>
          </a:p>
          <a:p>
            <a:r>
              <a:rPr lang="en-US" dirty="0" err="1"/>
              <a:t>coinbase</a:t>
            </a:r>
            <a:r>
              <a:rPr lang="en-US" dirty="0"/>
              <a:t>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first </a:t>
            </a:r>
            <a:r>
              <a:rPr lang="en-US" dirty="0" err="1"/>
              <a:t>tx</a:t>
            </a:r>
            <a:r>
              <a:rPr lang="en-US" dirty="0"/>
              <a:t> of each block</a:t>
            </a:r>
            <a:endParaRPr lang="cs-CZ" dirty="0"/>
          </a:p>
          <a:p>
            <a:pPr lvl="2"/>
            <a:r>
              <a:rPr lang="en-US" dirty="0"/>
              <a:t>reward for the winning miner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tx</a:t>
            </a:r>
            <a:r>
              <a:rPr lang="en-US" dirty="0"/>
              <a:t> input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Transaction</a:t>
            </a:r>
            <a:r>
              <a:rPr lang="en-US" dirty="0"/>
              <a:t> Internals</a:t>
            </a:r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9C1D09A4-CF64-87E9-803E-2BCF35A8AA42}"/>
              </a:ext>
            </a:extLst>
          </p:cNvPr>
          <p:cNvSpPr/>
          <p:nvPr/>
        </p:nvSpPr>
        <p:spPr>
          <a:xfrm>
            <a:off x="5213927" y="1043674"/>
            <a:ext cx="3624296" cy="425635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{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"vin":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</a:t>
            </a:r>
            <a:r>
              <a:rPr lang="en-US" sz="1400" b="1" dirty="0" err="1">
                <a:solidFill>
                  <a:srgbClr val="456A1C"/>
                </a:solidFill>
              </a:rPr>
              <a:t>txid</a:t>
            </a:r>
            <a:r>
              <a:rPr lang="en-US" sz="1400" dirty="0">
                <a:solidFill>
                  <a:srgbClr val="456A1C"/>
                </a:solidFill>
              </a:rPr>
              <a:t>": "7957a3....",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0,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</a:t>
            </a:r>
            <a:r>
              <a:rPr lang="en-US" sz="1400" b="1" dirty="0" err="1">
                <a:solidFill>
                  <a:srgbClr val="456A1C"/>
                </a:solidFill>
              </a:rPr>
              <a:t>scriptSig</a:t>
            </a:r>
            <a:r>
              <a:rPr lang="en-US" sz="1400" dirty="0">
                <a:solidFill>
                  <a:srgbClr val="456A1C"/>
                </a:solidFill>
              </a:rPr>
              <a:t>" : "304ae2.... 0484ec....",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}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],</a:t>
            </a:r>
          </a:p>
          <a:p>
            <a:endParaRPr lang="en-US" sz="1400" dirty="0">
              <a:solidFill>
                <a:srgbClr val="456A1C"/>
              </a:solidFill>
            </a:endParaRPr>
          </a:p>
          <a:p>
            <a:r>
              <a:rPr lang="en-US" sz="1400" dirty="0">
                <a:solidFill>
                  <a:srgbClr val="456A1C"/>
                </a:solidFill>
              </a:rPr>
              <a:t>  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</a:t>
            </a:r>
            <a:r>
              <a:rPr lang="en-US" sz="1400" b="1" dirty="0">
                <a:solidFill>
                  <a:srgbClr val="456A1C"/>
                </a:solidFill>
              </a:rPr>
              <a:t>0.015</a:t>
            </a:r>
            <a:r>
              <a:rPr lang="en-US" sz="1400" dirty="0">
                <a:solidFill>
                  <a:srgbClr val="456A1C"/>
                </a:solidFill>
              </a:rPr>
              <a:t>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</a:t>
            </a:r>
            <a:r>
              <a:rPr lang="en-US" sz="1400" b="1" dirty="0" err="1">
                <a:solidFill>
                  <a:srgbClr val="456A1C"/>
                </a:solidFill>
              </a:rPr>
              <a:t>scriptPubKey</a:t>
            </a:r>
            <a:r>
              <a:rPr lang="en-US" sz="1400" dirty="0">
                <a:solidFill>
                  <a:srgbClr val="456A1C"/>
                </a:solidFill>
              </a:rPr>
              <a:t>": "DUP 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HASH160 ab6802....</a:t>
            </a:r>
          </a:p>
          <a:p>
            <a:r>
              <a:rPr lang="en-US" sz="1400" dirty="0">
                <a:solidFill>
                  <a:srgbClr val="456A1C"/>
                </a:solidFill>
              </a:rPr>
              <a:t>	             EQUALVERIFY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 CHECKSIG"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},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</a:t>
            </a:r>
            <a:r>
              <a:rPr lang="en-US" sz="1400" b="1" dirty="0">
                <a:solidFill>
                  <a:srgbClr val="456A1C"/>
                </a:solidFill>
              </a:rPr>
              <a:t>0.0845</a:t>
            </a:r>
            <a:r>
              <a:rPr lang="en-US" sz="1400" dirty="0">
                <a:solidFill>
                  <a:srgbClr val="456A1C"/>
                </a:solidFill>
              </a:rPr>
              <a:t>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</a:t>
            </a:r>
            <a:r>
              <a:rPr lang="en-US" sz="1400" b="1" dirty="0" err="1">
                <a:solidFill>
                  <a:srgbClr val="456A1C"/>
                </a:solidFill>
              </a:rPr>
              <a:t>scriptPubKey</a:t>
            </a:r>
            <a:r>
              <a:rPr lang="en-US" sz="1400" dirty="0">
                <a:solidFill>
                  <a:srgbClr val="456A1C"/>
                </a:solidFill>
              </a:rPr>
              <a:t>": "DUP 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HASH160 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7f9b1a.... </a:t>
            </a:r>
          </a:p>
          <a:p>
            <a:r>
              <a:rPr lang="en-US" sz="1400" dirty="0">
                <a:solidFill>
                  <a:srgbClr val="456A1C"/>
                </a:solidFill>
              </a:rPr>
              <a:t>	             EQUALVERIFY 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CHECKSIG",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}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]</a:t>
            </a:r>
          </a:p>
          <a:p>
            <a:r>
              <a:rPr lang="en-US" sz="1400" dirty="0">
                <a:solidFill>
                  <a:srgbClr val="456A1C"/>
                </a:solidFill>
              </a:rPr>
              <a:t>}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7570A40-3D3B-BDEA-0D75-BD9C85717B59}"/>
              </a:ext>
            </a:extLst>
          </p:cNvPr>
          <p:cNvSpPr/>
          <p:nvPr/>
        </p:nvSpPr>
        <p:spPr>
          <a:xfrm>
            <a:off x="5976043" y="4757934"/>
            <a:ext cx="933548" cy="421099"/>
          </a:xfrm>
          <a:prstGeom prst="wedgeRoundRectCallout">
            <a:avLst>
              <a:gd name="adj1" fmla="val -357"/>
              <a:gd name="adj2" fmla="val -11048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Script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B3D19014-E06B-D9F9-B8EB-8DB318F60747}"/>
              </a:ext>
            </a:extLst>
          </p:cNvPr>
          <p:cNvSpPr/>
          <p:nvPr/>
        </p:nvSpPr>
        <p:spPr>
          <a:xfrm>
            <a:off x="7653973" y="1136876"/>
            <a:ext cx="933548" cy="421099"/>
          </a:xfrm>
          <a:prstGeom prst="wedgeRoundRectCallout">
            <a:avLst>
              <a:gd name="adj1" fmla="val -49045"/>
              <a:gd name="adj2" fmla="val 10793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0.1 BTC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A991F522-750A-E958-62DD-1D9CB73C214D}"/>
              </a:ext>
            </a:extLst>
          </p:cNvPr>
          <p:cNvSpPr/>
          <p:nvPr/>
        </p:nvSpPr>
        <p:spPr>
          <a:xfrm>
            <a:off x="3939395" y="5739563"/>
            <a:ext cx="2809169" cy="682584"/>
          </a:xfrm>
          <a:prstGeom prst="wedgeRoundRectCallout">
            <a:avLst>
              <a:gd name="adj1" fmla="val -222"/>
              <a:gd name="adj2" fmla="val -28379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sum</a:t>
            </a:r>
            <a:r>
              <a:rPr lang="en-US" sz="1400" dirty="0">
                <a:solidFill>
                  <a:srgbClr val="456A1C"/>
                </a:solidFill>
              </a:rPr>
              <a:t>(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cs-CZ" sz="1400" b="1" dirty="0">
                <a:solidFill>
                  <a:srgbClr val="456A1C"/>
                </a:solidFill>
              </a:rPr>
              <a:t>vout</a:t>
            </a:r>
            <a:r>
              <a:rPr lang="cs-CZ" sz="1400" dirty="0">
                <a:solidFill>
                  <a:srgbClr val="456A1C"/>
                </a:solidFill>
              </a:rPr>
              <a:t>.value</a:t>
            </a:r>
            <a:r>
              <a:rPr lang="en-US" sz="1400" dirty="0">
                <a:solidFill>
                  <a:srgbClr val="456A1C"/>
                </a:solidFill>
              </a:rPr>
              <a:t>) </a:t>
            </a:r>
            <a:r>
              <a:rPr lang="en-US" sz="1400" b="1" dirty="0">
                <a:solidFill>
                  <a:srgbClr val="456A1C"/>
                </a:solidFill>
              </a:rPr>
              <a:t>&lt;</a:t>
            </a:r>
            <a:r>
              <a:rPr lang="en-US" sz="1400" dirty="0">
                <a:solidFill>
                  <a:srgbClr val="456A1C"/>
                </a:solidFill>
              </a:rPr>
              <a:t> sum( </a:t>
            </a:r>
            <a:r>
              <a:rPr lang="en-US" sz="1400" b="1" dirty="0">
                <a:solidFill>
                  <a:srgbClr val="456A1C"/>
                </a:solidFill>
              </a:rPr>
              <a:t>vin</a:t>
            </a:r>
            <a:r>
              <a:rPr lang="en-US" sz="1400" dirty="0">
                <a:solidFill>
                  <a:srgbClr val="456A1C"/>
                </a:solidFill>
              </a:rPr>
              <a:t>. value)</a:t>
            </a:r>
          </a:p>
          <a:p>
            <a:pPr algn="ctr"/>
            <a:r>
              <a:rPr lang="en-US" sz="1400" dirty="0" err="1">
                <a:solidFill>
                  <a:srgbClr val="456A1C"/>
                </a:solidFill>
              </a:rPr>
              <a:t>tx</a:t>
            </a:r>
            <a:r>
              <a:rPr lang="en-US" sz="1400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456A1C"/>
                </a:solidFill>
              </a:rPr>
              <a:t>fee</a:t>
            </a:r>
          </a:p>
        </p:txBody>
      </p:sp>
    </p:spTree>
    <p:extLst>
      <p:ext uri="{BB962C8B-B14F-4D97-AF65-F5344CB8AC3E}">
        <p14:creationId xmlns:p14="http://schemas.microsoft.com/office/powerpoint/2010/main" val="61423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6" y="577294"/>
            <a:ext cx="5054190" cy="6202750"/>
          </a:xfrm>
        </p:spPr>
        <p:txBody>
          <a:bodyPr>
            <a:noAutofit/>
          </a:bodyPr>
          <a:lstStyle/>
          <a:p>
            <a:r>
              <a:rPr lang="en-US" dirty="0" err="1"/>
              <a:t>tx</a:t>
            </a:r>
            <a:r>
              <a:rPr lang="en-US" dirty="0"/>
              <a:t> validation</a:t>
            </a:r>
          </a:p>
          <a:p>
            <a:pPr lvl="1"/>
            <a:r>
              <a:rPr lang="en-US" dirty="0"/>
              <a:t>syntax, non-empty in/out, values in ranges, ...</a:t>
            </a:r>
          </a:p>
          <a:p>
            <a:pPr lvl="2"/>
            <a:r>
              <a:rPr lang="en-US" dirty="0"/>
              <a:t>invalid / malformed </a:t>
            </a:r>
            <a:r>
              <a:rPr lang="en-US" dirty="0" err="1"/>
              <a:t>tx</a:t>
            </a:r>
            <a:r>
              <a:rPr lang="en-US" dirty="0"/>
              <a:t> rejected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en-US" dirty="0" err="1"/>
              <a:t>mempool</a:t>
            </a:r>
            <a:endParaRPr lang="en-US" dirty="0"/>
          </a:p>
          <a:p>
            <a:pPr lvl="2"/>
            <a:r>
              <a:rPr lang="en-US" dirty="0"/>
              <a:t>validated, but not yet confirmed </a:t>
            </a:r>
            <a:r>
              <a:rPr lang="en-US" dirty="0" err="1"/>
              <a:t>txs</a:t>
            </a:r>
            <a:endParaRPr lang="en-US" dirty="0"/>
          </a:p>
          <a:p>
            <a:r>
              <a:rPr lang="en-US" dirty="0"/>
              <a:t>blockchain</a:t>
            </a:r>
          </a:p>
          <a:p>
            <a:pPr lvl="1"/>
            <a:r>
              <a:rPr lang="en-US" dirty="0"/>
              <a:t>ordered back-linked list of blocks of </a:t>
            </a:r>
            <a:r>
              <a:rPr lang="cs-CZ" dirty="0"/>
              <a:t>txs</a:t>
            </a:r>
          </a:p>
          <a:p>
            <a:r>
              <a:rPr lang="en-US" dirty="0"/>
              <a:t>mining / Proof-of-Work</a:t>
            </a:r>
          </a:p>
          <a:p>
            <a:pPr lvl="1"/>
            <a:r>
              <a:rPr lang="en-US" dirty="0"/>
              <a:t>hashing the block header repeatedly</a:t>
            </a:r>
          </a:p>
          <a:p>
            <a:pPr lvl="2"/>
            <a:r>
              <a:rPr lang="en-US" dirty="0"/>
              <a:t>2x SHA256</a:t>
            </a:r>
          </a:p>
          <a:p>
            <a:pPr lvl="1"/>
            <a:r>
              <a:rPr lang="en-US" dirty="0"/>
              <a:t>changing </a:t>
            </a:r>
            <a:r>
              <a:rPr lang="en-US" dirty="0">
                <a:solidFill>
                  <a:srgbClr val="0033CC"/>
                </a:solidFill>
              </a:rPr>
              <a:t>nonce</a:t>
            </a:r>
            <a:r>
              <a:rPr lang="en-US" dirty="0"/>
              <a:t> until the </a:t>
            </a:r>
            <a:r>
              <a:rPr lang="en-US" dirty="0">
                <a:solidFill>
                  <a:srgbClr val="0033CC"/>
                </a:solidFill>
              </a:rPr>
              <a:t>hash &lt; target</a:t>
            </a:r>
          </a:p>
          <a:p>
            <a:pPr lvl="1"/>
            <a:r>
              <a:rPr lang="en-US" dirty="0"/>
              <a:t>target set dynamically</a:t>
            </a:r>
          </a:p>
          <a:p>
            <a:pPr lvl="2"/>
            <a:r>
              <a:rPr lang="en-US" dirty="0"/>
              <a:t>1 block ≈ 10 min</a:t>
            </a:r>
          </a:p>
          <a:p>
            <a:r>
              <a:rPr lang="en-US" dirty="0"/>
              <a:t>block validation by every node</a:t>
            </a:r>
          </a:p>
          <a:p>
            <a:pPr lvl="1"/>
            <a:r>
              <a:rPr lang="en-US" dirty="0"/>
              <a:t>syntax, hash, timestamp, block size, valid </a:t>
            </a:r>
            <a:r>
              <a:rPr lang="en-US" dirty="0" err="1"/>
              <a:t>txs</a:t>
            </a:r>
            <a:endParaRPr lang="en-US" dirty="0"/>
          </a:p>
          <a:p>
            <a:r>
              <a:rPr lang="en-US" dirty="0"/>
              <a:t>each block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new bitcoins emit</a:t>
            </a:r>
            <a:r>
              <a:rPr lang="cs-CZ" dirty="0"/>
              <a:t>t</a:t>
            </a:r>
            <a:r>
              <a:rPr lang="en-US" dirty="0"/>
              <a:t>ed</a:t>
            </a:r>
          </a:p>
          <a:p>
            <a:pPr lvl="1"/>
            <a:r>
              <a:rPr lang="en-US" b="1" dirty="0"/>
              <a:t>halving</a:t>
            </a:r>
            <a:r>
              <a:rPr lang="en-US" dirty="0"/>
              <a:t> every 210k blocks</a:t>
            </a:r>
            <a:endParaRPr lang="cs-CZ" dirty="0"/>
          </a:p>
          <a:p>
            <a:pPr lvl="2"/>
            <a:r>
              <a:rPr lang="en-US" dirty="0"/>
              <a:t>~ 4 years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↘</a:t>
            </a:r>
            <a:r>
              <a:rPr lang="en-US" dirty="0"/>
              <a:t> 2140</a:t>
            </a:r>
          </a:p>
          <a:p>
            <a:pPr lvl="2"/>
            <a:r>
              <a:rPr lang="en-US" dirty="0"/>
              <a:t>50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⇢ </a:t>
            </a:r>
            <a:r>
              <a:rPr lang="en-US" dirty="0"/>
              <a:t>25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⇢ </a:t>
            </a:r>
            <a:r>
              <a:rPr lang="en-US" dirty="0"/>
              <a:t>12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½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⇢ </a:t>
            </a:r>
            <a:r>
              <a:rPr lang="en-US" b="1" dirty="0"/>
              <a:t>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¼</a:t>
            </a:r>
            <a:r>
              <a:rPr lang="en-US" b="1" dirty="0">
                <a:solidFill>
                  <a:srgbClr val="0033C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⇢</a:t>
            </a:r>
            <a:r>
              <a:rPr lang="en-US" b="1" dirty="0">
                <a:solidFill>
                  <a:srgbClr val="0033CC"/>
                </a:solidFill>
              </a:rPr>
              <a:t> 3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⅛</a:t>
            </a:r>
            <a:r>
              <a:rPr lang="en-US" b="1" dirty="0">
                <a:solidFill>
                  <a:srgbClr val="0033C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⇢ ...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&amp; Mining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C3AA5566-8878-F191-2C0A-9A0C808417E5}"/>
              </a:ext>
            </a:extLst>
          </p:cNvPr>
          <p:cNvSpPr/>
          <p:nvPr/>
        </p:nvSpPr>
        <p:spPr>
          <a:xfrm>
            <a:off x="3864816" y="5944915"/>
            <a:ext cx="1128185" cy="395662"/>
          </a:xfrm>
          <a:prstGeom prst="wedgeRoundRectCallout">
            <a:avLst>
              <a:gd name="adj1" fmla="val -111515"/>
              <a:gd name="adj2" fmla="val 6644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2024</a:t>
            </a:r>
            <a:r>
              <a:rPr lang="cs-CZ" sz="1400" dirty="0">
                <a:solidFill>
                  <a:srgbClr val="456A1C"/>
                </a:solidFill>
              </a:rPr>
              <a:t> / 840k</a:t>
            </a:r>
            <a:endParaRPr lang="en-US" sz="1400" dirty="0">
              <a:solidFill>
                <a:srgbClr val="456A1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A7DA8F-FAB2-B1C5-EE56-9689105C4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699140"/>
              </p:ext>
            </p:extLst>
          </p:nvPr>
        </p:nvGraphicFramePr>
        <p:xfrm>
          <a:off x="6500844" y="1337134"/>
          <a:ext cx="2414414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2624">
                  <a:extLst>
                    <a:ext uri="{9D8B030D-6E8A-4147-A177-3AD203B41FA5}">
                      <a16:colId xmlns:a16="http://schemas.microsoft.com/office/drawing/2014/main" val="492223750"/>
                    </a:ext>
                  </a:extLst>
                </a:gridCol>
                <a:gridCol w="2021790">
                  <a:extLst>
                    <a:ext uri="{9D8B030D-6E8A-4147-A177-3AD203B41FA5}">
                      <a16:colId xmlns:a16="http://schemas.microsoft.com/office/drawing/2014/main" val="195741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02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prev</a:t>
                      </a:r>
                      <a:r>
                        <a:rPr lang="en-US" sz="1400" b="1" dirty="0"/>
                        <a:t> block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(header)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1" dirty="0"/>
                        <a:t>hash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636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Merkle root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099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timestamp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897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difficulty </a:t>
                      </a:r>
                      <a:r>
                        <a:rPr lang="en-US" sz="1400" b="1" dirty="0"/>
                        <a:t>target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831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nonce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442845"/>
                  </a:ext>
                </a:extLst>
              </a:tr>
            </a:tbl>
          </a:graphicData>
        </a:graphic>
      </p:graphicFrame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3C2DFE9C-3D94-9E0F-64F4-06A8DDC2C20B}"/>
              </a:ext>
            </a:extLst>
          </p:cNvPr>
          <p:cNvSpPr/>
          <p:nvPr/>
        </p:nvSpPr>
        <p:spPr>
          <a:xfrm>
            <a:off x="8719262" y="2904256"/>
            <a:ext cx="83739" cy="129082"/>
          </a:xfrm>
          <a:prstGeom prst="wedgeRoundRectCallout">
            <a:avLst>
              <a:gd name="adj1" fmla="val -877933"/>
              <a:gd name="adj2" fmla="val 2845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6153B749-3939-CE2C-6671-844C0134DDF2}"/>
              </a:ext>
            </a:extLst>
          </p:cNvPr>
          <p:cNvSpPr/>
          <p:nvPr/>
        </p:nvSpPr>
        <p:spPr>
          <a:xfrm>
            <a:off x="3671515" y="2848868"/>
            <a:ext cx="2295776" cy="395662"/>
          </a:xfrm>
          <a:prstGeom prst="wedgeRoundRectCallout">
            <a:avLst>
              <a:gd name="adj1" fmla="val -70946"/>
              <a:gd name="adj2" fmla="val 56834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many </a:t>
            </a:r>
            <a:r>
              <a:rPr lang="en-US" sz="1200" dirty="0" err="1">
                <a:solidFill>
                  <a:srgbClr val="456A1C"/>
                </a:solidFill>
              </a:rPr>
              <a:t>many</a:t>
            </a:r>
            <a:r>
              <a:rPr lang="en-US" sz="1400" dirty="0">
                <a:solidFill>
                  <a:srgbClr val="456A1C"/>
                </a:solidFill>
              </a:rPr>
              <a:t> </a:t>
            </a:r>
            <a:r>
              <a:rPr lang="en-US" sz="1000" dirty="0" err="1">
                <a:solidFill>
                  <a:srgbClr val="456A1C"/>
                </a:solidFill>
              </a:rPr>
              <a:t>many</a:t>
            </a:r>
            <a:r>
              <a:rPr lang="en-US" sz="1000" dirty="0">
                <a:solidFill>
                  <a:srgbClr val="456A1C"/>
                </a:solidFill>
              </a:rPr>
              <a:t> </a:t>
            </a:r>
            <a:r>
              <a:rPr lang="en-US" sz="600" dirty="0" err="1">
                <a:solidFill>
                  <a:srgbClr val="456A1C"/>
                </a:solidFill>
              </a:rPr>
              <a:t>many</a:t>
            </a:r>
            <a:r>
              <a:rPr lang="en-US" sz="700" dirty="0">
                <a:solidFill>
                  <a:srgbClr val="456A1C"/>
                </a:solidFill>
              </a:rPr>
              <a:t> </a:t>
            </a:r>
            <a:r>
              <a:rPr lang="en-US" sz="500" dirty="0" err="1">
                <a:solidFill>
                  <a:srgbClr val="456A1C"/>
                </a:solidFill>
              </a:rPr>
              <a:t>many</a:t>
            </a:r>
            <a:r>
              <a:rPr lang="en-US" sz="800" dirty="0">
                <a:solidFill>
                  <a:srgbClr val="456A1C"/>
                </a:solidFill>
              </a:rPr>
              <a:t> </a:t>
            </a:r>
            <a:r>
              <a:rPr lang="en-US" sz="300" dirty="0" err="1">
                <a:solidFill>
                  <a:srgbClr val="456A1C"/>
                </a:solidFill>
              </a:rPr>
              <a:t>many</a:t>
            </a:r>
            <a:r>
              <a:rPr lang="en-US" sz="1400" dirty="0">
                <a:solidFill>
                  <a:srgbClr val="456A1C"/>
                </a:solidFill>
              </a:rPr>
              <a:t> times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46E13FAC-AB52-5480-B52F-E8900A6715E9}"/>
              </a:ext>
            </a:extLst>
          </p:cNvPr>
          <p:cNvSpPr/>
          <p:nvPr/>
        </p:nvSpPr>
        <p:spPr>
          <a:xfrm>
            <a:off x="5442488" y="840360"/>
            <a:ext cx="2024258" cy="391147"/>
          </a:xfrm>
          <a:prstGeom prst="wedgeRoundRectCallout">
            <a:avLst>
              <a:gd name="adj1" fmla="val -385"/>
              <a:gd name="adj2" fmla="val 18730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SHA256 ( SHA256( </a:t>
            </a:r>
            <a:r>
              <a:rPr lang="en-US" sz="1400" dirty="0" err="1">
                <a:solidFill>
                  <a:srgbClr val="456A1C"/>
                </a:solidFill>
              </a:rPr>
              <a:t>bh</a:t>
            </a:r>
            <a:r>
              <a:rPr lang="en-US" sz="1400" dirty="0">
                <a:solidFill>
                  <a:srgbClr val="456A1C"/>
                </a:solidFill>
              </a:rPr>
              <a:t> ))</a:t>
            </a:r>
          </a:p>
        </p:txBody>
      </p:sp>
      <p:pic>
        <p:nvPicPr>
          <p:cNvPr id="13" name="Picture 12" descr="A diagram of a block&#10;&#10;Description automatically generated">
            <a:extLst>
              <a:ext uri="{FF2B5EF4-FFF2-40B4-BE49-F238E27FC236}">
                <a16:creationId xmlns:a16="http://schemas.microsoft.com/office/drawing/2014/main" id="{3DF2FF9D-9E06-DC3E-7C7D-F896EDE22B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09" y="3720756"/>
            <a:ext cx="4890891" cy="2083724"/>
          </a:xfrm>
          <a:prstGeom prst="rect">
            <a:avLst/>
          </a:prstGeom>
        </p:spPr>
      </p:pic>
      <p:sp>
        <p:nvSpPr>
          <p:cNvPr id="14" name="Rectangular Callout 3">
            <a:extLst>
              <a:ext uri="{FF2B5EF4-FFF2-40B4-BE49-F238E27FC236}">
                <a16:creationId xmlns:a16="http://schemas.microsoft.com/office/drawing/2014/main" id="{5B103BED-3D32-6565-9757-25F88373E9F3}"/>
              </a:ext>
            </a:extLst>
          </p:cNvPr>
          <p:cNvSpPr/>
          <p:nvPr/>
        </p:nvSpPr>
        <p:spPr>
          <a:xfrm>
            <a:off x="6249370" y="6142746"/>
            <a:ext cx="2008906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https://mempool.space/</a:t>
            </a:r>
          </a:p>
        </p:txBody>
      </p:sp>
    </p:spTree>
    <p:extLst>
      <p:ext uri="{BB962C8B-B14F-4D97-AF65-F5344CB8AC3E}">
        <p14:creationId xmlns:p14="http://schemas.microsoft.com/office/powerpoint/2010/main" val="15655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65CE21-E3F3-1D9A-5701-11DC93363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</a:t>
            </a:r>
            <a:endParaRPr lang="cs-CZ" dirty="0"/>
          </a:p>
        </p:txBody>
      </p:sp>
      <p:pic>
        <p:nvPicPr>
          <p:cNvPr id="5" name="Picture 4" descr="A cartoon of two people with a computer&#10;&#10;Description automatically generated">
            <a:extLst>
              <a:ext uri="{FF2B5EF4-FFF2-40B4-BE49-F238E27FC236}">
                <a16:creationId xmlns:a16="http://schemas.microsoft.com/office/drawing/2014/main" id="{222BB3CC-F604-E932-D344-9933094C1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4" y="577294"/>
            <a:ext cx="8951211" cy="6202750"/>
          </a:xfrm>
        </p:spPr>
        <p:txBody>
          <a:bodyPr>
            <a:noAutofit/>
          </a:bodyPr>
          <a:lstStyle/>
          <a:p>
            <a:r>
              <a:rPr lang="en-US" dirty="0"/>
              <a:t>private key</a:t>
            </a:r>
          </a:p>
          <a:p>
            <a:pPr lvl="1"/>
            <a:r>
              <a:rPr lang="en-US" i="1" dirty="0"/>
              <a:t>'bitcoin ownership'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≡</a:t>
            </a:r>
            <a:r>
              <a:rPr lang="en-US" dirty="0"/>
              <a:t> ability to sign </a:t>
            </a:r>
            <a:r>
              <a:rPr lang="en-US" dirty="0" err="1"/>
              <a:t>tx</a:t>
            </a:r>
            <a:r>
              <a:rPr lang="en-US" dirty="0"/>
              <a:t> using a private key</a:t>
            </a:r>
            <a:endParaRPr lang="cs-CZ" dirty="0"/>
          </a:p>
          <a:p>
            <a:pPr lvl="1"/>
            <a:r>
              <a:rPr lang="en-US" sz="1800" dirty="0"/>
              <a:t>256-bit number</a:t>
            </a:r>
            <a:r>
              <a:rPr lang="cs-CZ" sz="1800" dirty="0"/>
              <a:t> ≈ </a:t>
            </a:r>
            <a:r>
              <a:rPr lang="en-US" sz="1800" dirty="0"/>
              <a:t>10</a:t>
            </a:r>
            <a:r>
              <a:rPr lang="en-US" sz="1800" baseline="30000" dirty="0"/>
              <a:t>77</a:t>
            </a:r>
            <a:endParaRPr lang="en-CZ" sz="1800" baseline="30000" dirty="0"/>
          </a:p>
          <a:p>
            <a:pPr lvl="2"/>
            <a:r>
              <a:rPr lang="en-US" dirty="0"/>
              <a:t>64 hexadecimal digits </a:t>
            </a:r>
          </a:p>
          <a:p>
            <a:r>
              <a:rPr lang="en-US" dirty="0"/>
              <a:t>public key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account</a:t>
            </a:r>
          </a:p>
          <a:p>
            <a:pPr lvl="1"/>
            <a:r>
              <a:rPr lang="en-US" i="1" dirty="0"/>
              <a:t>'wallet'</a:t>
            </a:r>
          </a:p>
          <a:p>
            <a:r>
              <a:rPr lang="en-US" dirty="0"/>
              <a:t>wallet</a:t>
            </a:r>
          </a:p>
          <a:p>
            <a:pPr lvl="1"/>
            <a:r>
              <a:rPr lang="en-US" dirty="0"/>
              <a:t>key </a:t>
            </a:r>
            <a:r>
              <a:rPr lang="cs-CZ" dirty="0"/>
              <a:t>store</a:t>
            </a:r>
          </a:p>
          <a:p>
            <a:pPr lvl="2"/>
            <a:r>
              <a:rPr lang="cs-CZ" dirty="0"/>
              <a:t>key generation</a:t>
            </a:r>
            <a:r>
              <a:rPr lang="en-US" dirty="0"/>
              <a:t>, </a:t>
            </a:r>
            <a:r>
              <a:rPr lang="cs-CZ" dirty="0"/>
              <a:t>tx, communication, </a:t>
            </a:r>
            <a:r>
              <a:rPr lang="en-US" dirty="0"/>
              <a:t>balance, </a:t>
            </a:r>
            <a:r>
              <a:rPr lang="cs-CZ" dirty="0"/>
              <a:t>...</a:t>
            </a:r>
          </a:p>
          <a:p>
            <a:pPr lvl="1"/>
            <a:r>
              <a:rPr lang="en-US" b="1" dirty="0"/>
              <a:t>no</a:t>
            </a:r>
            <a:r>
              <a:rPr lang="en-US" dirty="0"/>
              <a:t> coins!</a:t>
            </a:r>
            <a:endParaRPr lang="cs-CZ" dirty="0"/>
          </a:p>
          <a:p>
            <a:pPr lvl="1"/>
            <a:r>
              <a:rPr lang="cs-CZ" dirty="0"/>
              <a:t>hw</a:t>
            </a:r>
            <a:r>
              <a:rPr lang="en-US" dirty="0"/>
              <a:t> /</a:t>
            </a:r>
            <a:r>
              <a:rPr lang="cs-CZ" dirty="0"/>
              <a:t> sw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/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paper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recovery seed</a:t>
            </a:r>
          </a:p>
          <a:p>
            <a:pPr lvl="1"/>
            <a:r>
              <a:rPr lang="en-US" dirty="0"/>
              <a:t>12/24 English words</a:t>
            </a:r>
            <a:endParaRPr lang="cs-CZ" dirty="0"/>
          </a:p>
          <a:p>
            <a:pPr lvl="1"/>
            <a:r>
              <a:rPr lang="cs-CZ" dirty="0"/>
              <a:t>Shamir backup - </a:t>
            </a:r>
            <a:r>
              <a:rPr lang="en-US" dirty="0"/>
              <a:t>3</a:t>
            </a:r>
            <a:r>
              <a:rPr lang="cs-CZ" dirty="0"/>
              <a:t>-of-5</a:t>
            </a:r>
            <a:r>
              <a:rPr lang="en-US" dirty="0"/>
              <a:t>, </a:t>
            </a:r>
            <a:r>
              <a:rPr lang="en-US" dirty="0" err="1"/>
              <a:t>SuperShamir</a:t>
            </a:r>
            <a:r>
              <a:rPr lang="en-US" dirty="0"/>
              <a:t>, ...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r>
              <a:rPr lang="en-US" dirty="0"/>
              <a:t>seed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account/root private key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private key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public key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address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Key, </a:t>
            </a:r>
            <a:r>
              <a:rPr lang="en-US" dirty="0"/>
              <a:t>Address</a:t>
            </a:r>
            <a:r>
              <a:rPr lang="cs-CZ" dirty="0"/>
              <a:t>, Wallet, </a:t>
            </a:r>
            <a:r>
              <a:rPr lang="en-US" dirty="0"/>
              <a:t>Seed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B8357-29F2-1C1C-3661-B77EC348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04" y="1347321"/>
            <a:ext cx="4474068" cy="123025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06D460-2F8A-2C1A-47DA-382BF6323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45908"/>
              </p:ext>
            </p:extLst>
          </p:nvPr>
        </p:nvGraphicFramePr>
        <p:xfrm>
          <a:off x="1815028" y="2209800"/>
          <a:ext cx="2240782" cy="121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66657">
                  <a:extLst>
                    <a:ext uri="{9D8B030D-6E8A-4147-A177-3AD203B41FA5}">
                      <a16:colId xmlns:a16="http://schemas.microsoft.com/office/drawing/2014/main" val="482743305"/>
                    </a:ext>
                  </a:extLst>
                </a:gridCol>
                <a:gridCol w="1674125">
                  <a:extLst>
                    <a:ext uri="{9D8B030D-6E8A-4147-A177-3AD203B41FA5}">
                      <a16:colId xmlns:a16="http://schemas.microsoft.com/office/drawing/2014/main" val="1561261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1*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pay-to-pubkey-hash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353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3*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pay-to-script-hash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11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bc1q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SegWit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351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bc1p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Taproot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579528"/>
                  </a:ext>
                </a:extLst>
              </a:tr>
            </a:tbl>
          </a:graphicData>
        </a:graphic>
      </p:graphicFrame>
      <p:pic>
        <p:nvPicPr>
          <p:cNvPr id="6" name="Picture 4" descr="Best Cryptocurrency Wallet | Ethereum Wallet | ERC20 Wallet | Trust Wallet">
            <a:extLst>
              <a:ext uri="{FF2B5EF4-FFF2-40B4-BE49-F238E27FC236}">
                <a16:creationId xmlns:a16="http://schemas.microsoft.com/office/drawing/2014/main" id="{4B67833B-5C7C-EE0D-1482-04F285C86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26618"/>
          <a:stretch/>
        </p:blipFill>
        <p:spPr bwMode="auto">
          <a:xfrm>
            <a:off x="5951942" y="3934754"/>
            <a:ext cx="650593" cy="13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01EFA7C4-85CE-37D5-9D09-6A4905F180A3}"/>
              </a:ext>
            </a:extLst>
          </p:cNvPr>
          <p:cNvSpPr/>
          <p:nvPr/>
        </p:nvSpPr>
        <p:spPr>
          <a:xfrm flipV="1">
            <a:off x="1439476" y="3107183"/>
            <a:ext cx="234371" cy="536547"/>
          </a:xfrm>
          <a:prstGeom prst="curvedLeftArrow">
            <a:avLst/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456A1C"/>
              </a:solidFill>
              <a:latin typeface="+mj-lt"/>
            </a:endParaRPr>
          </a:p>
        </p:txBody>
      </p:sp>
      <p:pic>
        <p:nvPicPr>
          <p:cNvPr id="11" name="Picture 10" descr="Close-up of a pin code reader&#10;&#10;Description automatically generated">
            <a:extLst>
              <a:ext uri="{FF2B5EF4-FFF2-40B4-BE49-F238E27FC236}">
                <a16:creationId xmlns:a16="http://schemas.microsoft.com/office/drawing/2014/main" id="{170EE77F-B6D2-92B1-1424-5EA2F22BB1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72" y="3934753"/>
            <a:ext cx="871268" cy="13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6988" y="577294"/>
            <a:ext cx="6126171" cy="6202750"/>
          </a:xfrm>
        </p:spPr>
        <p:txBody>
          <a:bodyPr>
            <a:normAutofit/>
          </a:bodyPr>
          <a:lstStyle/>
          <a:p>
            <a:r>
              <a:rPr lang="en-US" dirty="0"/>
              <a:t>digital s</a:t>
            </a:r>
            <a:r>
              <a:rPr lang="cs-CZ" dirty="0"/>
              <a:t>i</a:t>
            </a:r>
            <a:r>
              <a:rPr lang="en-US" dirty="0" err="1"/>
              <a:t>gnature</a:t>
            </a:r>
            <a:endParaRPr lang="en-US" dirty="0"/>
          </a:p>
          <a:p>
            <a:pPr lvl="1"/>
            <a:r>
              <a:rPr lang="en-US" dirty="0"/>
              <a:t>asymmetric - </a:t>
            </a:r>
            <a:r>
              <a:rPr lang="cs-CZ" dirty="0"/>
              <a:t>one</a:t>
            </a:r>
            <a:r>
              <a:rPr lang="en-US" dirty="0"/>
              <a:t>-</a:t>
            </a:r>
            <a:r>
              <a:rPr lang="cs-CZ" dirty="0"/>
              <a:t>way</a:t>
            </a:r>
            <a:r>
              <a:rPr lang="en-US" dirty="0"/>
              <a:t> functions</a:t>
            </a:r>
            <a:endParaRPr lang="cs-CZ" dirty="0"/>
          </a:p>
          <a:p>
            <a:r>
              <a:rPr lang="cs-CZ" dirty="0"/>
              <a:t>based on elliptic curve multiplications</a:t>
            </a:r>
          </a:p>
          <a:p>
            <a:pPr lvl="1"/>
            <a:r>
              <a:rPr lang="cs-CZ" dirty="0"/>
              <a:t>Elliptic Curve Digital Signature Algorithm</a:t>
            </a:r>
            <a:r>
              <a:rPr lang="en-US" dirty="0"/>
              <a:t> - ECDSA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 2" panose="05020102010507070707" pitchFamily="18" charset="2"/>
              </a:rPr>
              <a:t>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y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= x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+ ax + b;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x,y,a,b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∈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Z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p</a:t>
            </a:r>
            <a:endParaRPr lang="en-US" baseline="-25000" dirty="0">
              <a:solidFill>
                <a:schemeClr val="bg1">
                  <a:lumMod val="50000"/>
                </a:schemeClr>
              </a:solidFill>
            </a:endParaRPr>
          </a:p>
          <a:p>
            <a:pPr lvl="3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discrete</a:t>
            </a:r>
          </a:p>
          <a:p>
            <a:pPr lvl="3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pub_key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private_key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* G</a:t>
            </a:r>
          </a:p>
          <a:p>
            <a:pPr lvl="3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f(x, y): y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mod p = (x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+ 7) mod p</a:t>
            </a:r>
          </a:p>
          <a:p>
            <a:pPr lvl="3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 =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256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- 2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32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  <a:p>
            <a:pPr lvl="2"/>
            <a:r>
              <a:rPr lang="en-US" dirty="0"/>
              <a:t>r</a:t>
            </a:r>
            <a:r>
              <a:rPr lang="en-CZ" dirty="0"/>
              <a:t>everse operation</a:t>
            </a:r>
            <a:endParaRPr lang="cs-CZ" dirty="0"/>
          </a:p>
          <a:p>
            <a:pPr lvl="3"/>
            <a:r>
              <a:rPr lang="en-CZ" dirty="0">
                <a:solidFill>
                  <a:schemeClr val="bg1">
                    <a:lumMod val="50000"/>
                  </a:schemeClr>
                </a:solidFill>
              </a:rPr>
              <a:t>finding 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EC </a:t>
            </a:r>
            <a:r>
              <a:rPr lang="en-CZ" dirty="0">
                <a:solidFill>
                  <a:schemeClr val="bg1">
                    <a:lumMod val="50000"/>
                  </a:schemeClr>
                </a:solidFill>
              </a:rPr>
              <a:t>discrete logarithm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3"/>
            <a:r>
              <a:rPr lang="cs-CZ" dirty="0"/>
              <a:t>known as a hard problem</a:t>
            </a:r>
            <a:endParaRPr lang="en-US" dirty="0"/>
          </a:p>
          <a:p>
            <a:pPr lvl="1"/>
            <a:endParaRPr lang="cs-CZ" dirty="0"/>
          </a:p>
          <a:p>
            <a:pPr lvl="1"/>
            <a:r>
              <a:rPr lang="en-US" dirty="0"/>
              <a:t>Schnorr Signatures</a:t>
            </a:r>
          </a:p>
          <a:p>
            <a:pPr lvl="2"/>
            <a:r>
              <a:rPr lang="en-US" dirty="0"/>
              <a:t>under U.S. patent until 2008</a:t>
            </a:r>
          </a:p>
          <a:p>
            <a:pPr lvl="2"/>
            <a:r>
              <a:rPr lang="cs-CZ" dirty="0"/>
              <a:t>T</a:t>
            </a:r>
            <a:r>
              <a:rPr lang="en-US" dirty="0" err="1"/>
              <a:t>aproot</a:t>
            </a:r>
            <a:r>
              <a:rPr lang="cs-CZ" dirty="0"/>
              <a:t> 2021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pPr lvl="2"/>
            <a:r>
              <a:rPr lang="en-US" dirty="0"/>
              <a:t>more secure</a:t>
            </a:r>
          </a:p>
          <a:p>
            <a:pPr lvl="2"/>
            <a:r>
              <a:rPr lang="cs-CZ" dirty="0"/>
              <a:t>linear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</a:t>
            </a:r>
            <a:r>
              <a:rPr lang="cs-CZ" dirty="0"/>
              <a:t> </a:t>
            </a:r>
            <a:r>
              <a:rPr lang="en-US" dirty="0"/>
              <a:t>efficient for </a:t>
            </a:r>
            <a:r>
              <a:rPr lang="en-US" dirty="0" err="1"/>
              <a:t>multisig</a:t>
            </a:r>
            <a:r>
              <a:rPr lang="en-US" dirty="0"/>
              <a:t> </a:t>
            </a:r>
            <a:r>
              <a:rPr lang="en-US" dirty="0" err="1"/>
              <a:t>txs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 Signatures</a:t>
            </a:r>
            <a:endParaRPr lang="en-US" dirty="0"/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C3AA5566-8878-F191-2C0A-9A0C808417E5}"/>
              </a:ext>
            </a:extLst>
          </p:cNvPr>
          <p:cNvSpPr/>
          <p:nvPr/>
        </p:nvSpPr>
        <p:spPr>
          <a:xfrm>
            <a:off x="406466" y="5973481"/>
            <a:ext cx="1050441" cy="614449"/>
          </a:xfrm>
          <a:prstGeom prst="wedgeRoundRectCallout">
            <a:avLst>
              <a:gd name="adj1" fmla="val -47905"/>
              <a:gd name="adj2" fmla="val -2628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NDMI100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NMMB212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619727-E70A-79EA-6CC3-3CB7E66A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87" y="602683"/>
            <a:ext cx="2111758" cy="2095920"/>
          </a:xfrm>
          <a:prstGeom prst="rect">
            <a:avLst/>
          </a:prstGeom>
        </p:spPr>
      </p:pic>
      <p:pic>
        <p:nvPicPr>
          <p:cNvPr id="5" name="Picture 4" descr="Several white arrows and symbols">
            <a:extLst>
              <a:ext uri="{FF2B5EF4-FFF2-40B4-BE49-F238E27FC236}">
                <a16:creationId xmlns:a16="http://schemas.microsoft.com/office/drawing/2014/main" id="{F28CBD9E-58AC-81D1-D632-6EBAEBA8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01" y="2811440"/>
            <a:ext cx="5291472" cy="39686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86B52E-C2A0-7B7F-302C-8B9C4A002179}"/>
              </a:ext>
            </a:extLst>
          </p:cNvPr>
          <p:cNvSpPr/>
          <p:nvPr/>
        </p:nvSpPr>
        <p:spPr>
          <a:xfrm>
            <a:off x="5342021" y="3840480"/>
            <a:ext cx="813335" cy="68820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BFBAB-F651-8979-6521-1720AA2921D8}"/>
              </a:ext>
            </a:extLst>
          </p:cNvPr>
          <p:cNvSpPr/>
          <p:nvPr/>
        </p:nvSpPr>
        <p:spPr>
          <a:xfrm>
            <a:off x="8136021" y="4769778"/>
            <a:ext cx="813335" cy="688206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61F8C8-EE5F-3B89-7FF8-E29091477849}"/>
              </a:ext>
            </a:extLst>
          </p:cNvPr>
          <p:cNvSpPr/>
          <p:nvPr/>
        </p:nvSpPr>
        <p:spPr>
          <a:xfrm>
            <a:off x="4706754" y="3330341"/>
            <a:ext cx="466826" cy="428325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B3FA9C-D044-C518-356F-2F626D6B8DC1}"/>
              </a:ext>
            </a:extLst>
          </p:cNvPr>
          <p:cNvSpPr/>
          <p:nvPr/>
        </p:nvSpPr>
        <p:spPr>
          <a:xfrm>
            <a:off x="6874221" y="5045586"/>
            <a:ext cx="466826" cy="428325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456A1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35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5" y="577294"/>
            <a:ext cx="8878423" cy="6202750"/>
          </a:xfrm>
        </p:spPr>
        <p:txBody>
          <a:bodyPr>
            <a:noAutofit/>
          </a:bodyPr>
          <a:lstStyle/>
          <a:p>
            <a:r>
              <a:rPr lang="en-US" dirty="0"/>
              <a:t>useful </a:t>
            </a:r>
            <a:r>
              <a:rPr lang="cs-CZ" dirty="0"/>
              <a:t>properties</a:t>
            </a:r>
          </a:p>
          <a:p>
            <a:pPr lvl="1"/>
            <a:r>
              <a:rPr lang="cs-CZ" dirty="0"/>
              <a:t>arbitrarily long input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cs-CZ" b="1" dirty="0"/>
              <a:t>fixed</a:t>
            </a:r>
            <a:r>
              <a:rPr lang="cs-CZ" dirty="0"/>
              <a:t> size output</a:t>
            </a:r>
          </a:p>
          <a:p>
            <a:pPr lvl="1"/>
            <a:r>
              <a:rPr lang="en-US" dirty="0"/>
              <a:t>small change in input data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completely different output</a:t>
            </a:r>
            <a:endParaRPr lang="cs-CZ" dirty="0"/>
          </a:p>
          <a:p>
            <a:pPr lvl="1"/>
            <a:r>
              <a:rPr lang="en-US" dirty="0"/>
              <a:t>probability of </a:t>
            </a:r>
            <a:r>
              <a:rPr lang="cs-CZ" dirty="0"/>
              <a:t>collisions </a:t>
            </a:r>
            <a:r>
              <a:rPr lang="en-US" dirty="0"/>
              <a:t>is</a:t>
            </a:r>
            <a:r>
              <a:rPr lang="cs-CZ" dirty="0"/>
              <a:t> </a:t>
            </a:r>
            <a:r>
              <a:rPr lang="en-US" b="1" dirty="0"/>
              <a:t>extreme</a:t>
            </a:r>
            <a:r>
              <a:rPr lang="cs-CZ" b="1" dirty="0"/>
              <a:t>ly</a:t>
            </a:r>
            <a:r>
              <a:rPr lang="cs-CZ" dirty="0"/>
              <a:t> </a:t>
            </a:r>
            <a:r>
              <a:rPr lang="en-US" dirty="0"/>
              <a:t>low </a:t>
            </a:r>
            <a:r>
              <a:rPr lang="cs-CZ" dirty="0"/>
              <a:t>(</a:t>
            </a:r>
            <a:r>
              <a:rPr lang="en-US" dirty="0"/>
              <a:t>10</a:t>
            </a:r>
            <a:r>
              <a:rPr lang="en-US" baseline="30000" dirty="0"/>
              <a:t>-60</a:t>
            </a:r>
            <a:r>
              <a:rPr lang="cs-CZ" dirty="0"/>
              <a:t>)</a:t>
            </a:r>
            <a:endParaRPr lang="en-US" dirty="0"/>
          </a:p>
          <a:p>
            <a:pPr lvl="2"/>
            <a:r>
              <a:rPr lang="en-US" dirty="0"/>
              <a:t>probability of the earth destruction by a giant meteorite is 10</a:t>
            </a:r>
            <a:r>
              <a:rPr lang="en-US" baseline="30000" dirty="0"/>
              <a:t>45</a:t>
            </a:r>
            <a:r>
              <a:rPr lang="en-US" dirty="0"/>
              <a:t> times higher</a:t>
            </a:r>
            <a:endParaRPr lang="cs-CZ" dirty="0"/>
          </a:p>
          <a:p>
            <a:r>
              <a:rPr lang="en-US" dirty="0"/>
              <a:t>SHA256</a:t>
            </a:r>
          </a:p>
          <a:p>
            <a:pPr lvl="1"/>
            <a:r>
              <a:rPr lang="en-US" dirty="0"/>
              <a:t>used thoroughly in bitcoin</a:t>
            </a:r>
          </a:p>
          <a:p>
            <a:r>
              <a:rPr lang="en-US" dirty="0"/>
              <a:t>RIPEMD160</a:t>
            </a:r>
          </a:p>
          <a:p>
            <a:pPr lvl="1"/>
            <a:r>
              <a:rPr lang="en-U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NotoSerif"/>
              </a:rPr>
              <a:t>RACE Integrity Primitives Evaluation Message </a:t>
            </a:r>
            <a:r>
              <a:rPr lang="cs-CZ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NotoSerif"/>
              </a:rPr>
              <a:t>Digest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/>
              <a:t>used for generating addresses - 256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160 bits</a:t>
            </a:r>
          </a:p>
          <a:p>
            <a:r>
              <a:rPr lang="en-US" dirty="0"/>
              <a:t>encoding / serialization</a:t>
            </a:r>
          </a:p>
          <a:p>
            <a:pPr lvl="1"/>
            <a:r>
              <a:rPr lang="en-US" dirty="0"/>
              <a:t>Base58check</a:t>
            </a:r>
          </a:p>
          <a:p>
            <a:pPr lvl="2"/>
            <a:r>
              <a:rPr lang="en-US" dirty="0"/>
              <a:t>alphanumeric excl. 'O', '0', 'I', 'l'</a:t>
            </a:r>
          </a:p>
          <a:p>
            <a:pPr lvl="2"/>
            <a:r>
              <a:rPr lang="en-US" dirty="0"/>
              <a:t>checksum - first 4 bytes of 2* SHA256</a:t>
            </a:r>
          </a:p>
          <a:p>
            <a:pPr lvl="1"/>
            <a:r>
              <a:rPr lang="en-US" dirty="0"/>
              <a:t>Bech32</a:t>
            </a:r>
          </a:p>
          <a:p>
            <a:pPr lvl="2"/>
            <a:r>
              <a:rPr lang="en-US" dirty="0"/>
              <a:t>check and correct up to 6 mistyped characters using error-correcting codes</a:t>
            </a:r>
          </a:p>
          <a:p>
            <a:pPr lvl="2"/>
            <a:r>
              <a:rPr lang="en-US" dirty="0" err="1"/>
              <a:t>SegWit</a:t>
            </a:r>
            <a:r>
              <a:rPr lang="en-US" dirty="0"/>
              <a:t> 2017</a:t>
            </a:r>
          </a:p>
          <a:p>
            <a:r>
              <a:rPr lang="en-US" dirty="0" err="1"/>
              <a:t>public_key</a:t>
            </a:r>
            <a:r>
              <a:rPr lang="en-US" dirty="0"/>
              <a:t>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SHA256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RIPEMD160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encoding</a:t>
            </a:r>
            <a:r>
              <a:rPr lang="cs-CZ" dirty="0"/>
              <a:t>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en-US" dirty="0"/>
              <a:t>address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Hash</a:t>
            </a:r>
            <a:endParaRPr lang="en-US" dirty="0"/>
          </a:p>
        </p:txBody>
      </p:sp>
      <p:pic>
        <p:nvPicPr>
          <p:cNvPr id="6" name="Picture 5" descr="A screenshot of a computer game">
            <a:extLst>
              <a:ext uri="{FF2B5EF4-FFF2-40B4-BE49-F238E27FC236}">
                <a16:creationId xmlns:a16="http://schemas.microsoft.com/office/drawing/2014/main" id="{E92F7C05-7CE0-2077-8F3D-F108EE6C83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864" y="2515603"/>
            <a:ext cx="3196369" cy="2468442"/>
          </a:xfrm>
          <a:prstGeom prst="rect">
            <a:avLst/>
          </a:prstGeom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A972EAF4-A164-7E5E-153A-247D9A0E6F26}"/>
              </a:ext>
            </a:extLst>
          </p:cNvPr>
          <p:cNvSpPr/>
          <p:nvPr/>
        </p:nvSpPr>
        <p:spPr>
          <a:xfrm>
            <a:off x="8087492" y="2402766"/>
            <a:ext cx="305882" cy="268076"/>
          </a:xfrm>
          <a:prstGeom prst="wedgeRoundRectCallout">
            <a:avLst>
              <a:gd name="adj1" fmla="val 49021"/>
              <a:gd name="adj2" fmla="val -194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  <a:sym typeface="Wingdings 2" panose="05020102010507070707" pitchFamily="18" charset="2"/>
              </a:rPr>
              <a:t></a:t>
            </a:r>
            <a:endParaRPr lang="en-US" sz="1400" dirty="0">
              <a:solidFill>
                <a:srgbClr val="456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AB6AC0-7F56-A2D8-0759-0135BD27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to BTC Address Conversion</a:t>
            </a:r>
            <a:endParaRPr lang="cs-CZ" dirty="0"/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76650270-4074-82C8-0A40-26C63368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7553" r="-993" b="9656"/>
          <a:stretch/>
        </p:blipFill>
        <p:spPr>
          <a:xfrm>
            <a:off x="1753551" y="554780"/>
            <a:ext cx="5636898" cy="63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6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6" y="577294"/>
            <a:ext cx="4965070" cy="6202750"/>
          </a:xfrm>
        </p:spPr>
        <p:txBody>
          <a:bodyPr>
            <a:normAutofit/>
          </a:bodyPr>
          <a:lstStyle/>
          <a:p>
            <a:r>
              <a:rPr lang="en-US" dirty="0"/>
              <a:t>stack-based RPN language - </a:t>
            </a:r>
            <a:r>
              <a:rPr lang="en-US" i="1" dirty="0"/>
              <a:t>Forth</a:t>
            </a:r>
          </a:p>
          <a:p>
            <a:pPr lvl="1"/>
            <a:r>
              <a:rPr lang="en-US" dirty="0"/>
              <a:t>intentionally </a:t>
            </a:r>
            <a:r>
              <a:rPr lang="en-US" b="1" dirty="0"/>
              <a:t>not </a:t>
            </a:r>
            <a:r>
              <a:rPr lang="en-US" dirty="0"/>
              <a:t>Turing-complete</a:t>
            </a:r>
          </a:p>
          <a:p>
            <a:pPr lvl="2"/>
            <a:r>
              <a:rPr lang="en-US" dirty="0"/>
              <a:t>no loops</a:t>
            </a:r>
          </a:p>
          <a:p>
            <a:pPr lvl="2"/>
            <a:r>
              <a:rPr lang="en-US" dirty="0"/>
              <a:t>complex conditions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en-US" dirty="0" err="1"/>
              <a:t>multisig</a:t>
            </a:r>
            <a:r>
              <a:rPr lang="en-US" dirty="0"/>
              <a:t> etc.</a:t>
            </a:r>
          </a:p>
          <a:p>
            <a:pPr lvl="1"/>
            <a:r>
              <a:rPr lang="en-US" dirty="0"/>
              <a:t>used in </a:t>
            </a:r>
            <a:r>
              <a:rPr lang="en-US" dirty="0" err="1"/>
              <a:t>tx</a:t>
            </a:r>
            <a:r>
              <a:rPr lang="en-US" dirty="0"/>
              <a:t> - locking/unlocking</a:t>
            </a:r>
          </a:p>
          <a:p>
            <a:r>
              <a:rPr lang="en-US" dirty="0"/>
              <a:t>valid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top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≠ </a:t>
            </a:r>
            <a:r>
              <a:rPr lang="en-US" dirty="0"/>
              <a:t>0 (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≡</a:t>
            </a:r>
            <a:r>
              <a:rPr lang="en-US" dirty="0"/>
              <a:t> TRUE) or empty, not aborted</a:t>
            </a:r>
          </a:p>
          <a:p>
            <a:pPr lvl="1"/>
            <a:r>
              <a:rPr lang="en-US" dirty="0"/>
              <a:t>*Verify</a:t>
            </a:r>
          </a:p>
          <a:p>
            <a:pPr lvl="2"/>
            <a:r>
              <a:rPr lang="en-US" dirty="0"/>
              <a:t>abort if the condition is not met</a:t>
            </a:r>
          </a:p>
          <a:p>
            <a:pPr lvl="1"/>
            <a:r>
              <a:rPr lang="en-US" dirty="0" err="1"/>
              <a:t>CheckSig</a:t>
            </a:r>
            <a:endParaRPr lang="en-US" dirty="0"/>
          </a:p>
          <a:p>
            <a:pPr lvl="2"/>
            <a:r>
              <a:rPr lang="en-US" dirty="0"/>
              <a:t>signature check</a:t>
            </a:r>
          </a:p>
          <a:p>
            <a:r>
              <a:rPr lang="cs-CZ" dirty="0"/>
              <a:t>Pay</a:t>
            </a:r>
            <a:r>
              <a:rPr lang="en-US" dirty="0"/>
              <a:t>-</a:t>
            </a:r>
            <a:r>
              <a:rPr lang="cs-CZ" dirty="0"/>
              <a:t>to</a:t>
            </a:r>
            <a:r>
              <a:rPr lang="en-US" dirty="0"/>
              <a:t>-</a:t>
            </a:r>
            <a:r>
              <a:rPr lang="cs-CZ" dirty="0"/>
              <a:t>Public</a:t>
            </a:r>
            <a:r>
              <a:rPr lang="en-US" dirty="0"/>
              <a:t>-Key-Hash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(P2PKH)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/>
              <a:t>input</a:t>
            </a:r>
          </a:p>
          <a:p>
            <a:pPr lvl="2"/>
            <a:r>
              <a:rPr lang="en-US" dirty="0"/>
              <a:t>script must satisfy</a:t>
            </a:r>
            <a:r>
              <a:rPr lang="cs-CZ" dirty="0"/>
              <a:t> </a:t>
            </a:r>
            <a:r>
              <a:rPr lang="en-US" dirty="0"/>
              <a:t>the output</a:t>
            </a:r>
            <a:br>
              <a:rPr lang="cs-CZ" dirty="0"/>
            </a:br>
            <a:r>
              <a:rPr lang="en-US" dirty="0"/>
              <a:t>condition of</a:t>
            </a:r>
            <a:r>
              <a:rPr lang="cs-CZ" dirty="0"/>
              <a:t> </a:t>
            </a:r>
            <a:r>
              <a:rPr lang="en-US" dirty="0"/>
              <a:t>the </a:t>
            </a:r>
            <a:r>
              <a:rPr lang="en-US" b="1" dirty="0"/>
              <a:t>referenced</a:t>
            </a:r>
            <a:r>
              <a:rPr lang="en-US" dirty="0"/>
              <a:t> UTXO</a:t>
            </a:r>
          </a:p>
          <a:p>
            <a:pPr lvl="1"/>
            <a:r>
              <a:rPr lang="en-US" dirty="0"/>
              <a:t>output</a:t>
            </a:r>
          </a:p>
          <a:p>
            <a:pPr lvl="2"/>
            <a:r>
              <a:rPr lang="en-US" dirty="0"/>
              <a:t>condition that must be</a:t>
            </a:r>
            <a:r>
              <a:rPr lang="cs-CZ" dirty="0"/>
              <a:t> </a:t>
            </a:r>
            <a:r>
              <a:rPr lang="en-US" dirty="0"/>
              <a:t>satisfied</a:t>
            </a:r>
            <a:br>
              <a:rPr lang="cs-CZ" dirty="0"/>
            </a:br>
            <a:r>
              <a:rPr lang="en-US" dirty="0"/>
              <a:t>by </a:t>
            </a:r>
            <a:r>
              <a:rPr lang="cs-CZ" dirty="0"/>
              <a:t>the </a:t>
            </a:r>
            <a:r>
              <a:rPr lang="cs-CZ" b="1" dirty="0"/>
              <a:t>following </a:t>
            </a:r>
            <a:r>
              <a:rPr lang="cs-CZ" dirty="0"/>
              <a:t>tx</a:t>
            </a:r>
            <a:endParaRPr lang="en-US" dirty="0"/>
          </a:p>
          <a:p>
            <a:pPr lvl="1"/>
            <a:r>
              <a:rPr lang="en-US" dirty="0"/>
              <a:t>address prefix 1*</a:t>
            </a:r>
          </a:p>
          <a:p>
            <a:pPr marL="180975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7073281" y="716173"/>
            <a:ext cx="1846557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2    3   ADD   5   EQUAL</a:t>
            </a:r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AAA171CD-F641-4DA1-B95A-403B638D315B}"/>
              </a:ext>
            </a:extLst>
          </p:cNvPr>
          <p:cNvSpPr/>
          <p:nvPr/>
        </p:nvSpPr>
        <p:spPr>
          <a:xfrm>
            <a:off x="7073281" y="1068408"/>
            <a:ext cx="1846557" cy="543577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  <a:latin typeface="Consolas" panose="020B0609020204030204" pitchFamily="49" charset="0"/>
              </a:rPr>
              <a:t>2  2  5  5  1</a:t>
            </a:r>
          </a:p>
          <a:p>
            <a:r>
              <a:rPr lang="en-US" sz="1400" dirty="0">
                <a:solidFill>
                  <a:srgbClr val="456A1C"/>
                </a:solidFill>
                <a:latin typeface="Consolas" panose="020B0609020204030204" pitchFamily="49" charset="0"/>
              </a:rPr>
              <a:t>   3     5</a:t>
            </a:r>
          </a:p>
        </p:txBody>
      </p:sp>
      <p:sp>
        <p:nvSpPr>
          <p:cNvPr id="7" name="Rectangular Callout 3">
            <a:extLst>
              <a:ext uri="{FF2B5EF4-FFF2-40B4-BE49-F238E27FC236}">
                <a16:creationId xmlns:a16="http://schemas.microsoft.com/office/drawing/2014/main" id="{4AFD0E8C-CEA2-496E-D396-15B3DBC47471}"/>
              </a:ext>
            </a:extLst>
          </p:cNvPr>
          <p:cNvSpPr/>
          <p:nvPr/>
        </p:nvSpPr>
        <p:spPr>
          <a:xfrm>
            <a:off x="4572001" y="5150806"/>
            <a:ext cx="4347838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DUP  HASH160  &lt;</a:t>
            </a:r>
            <a:r>
              <a:rPr lang="en-US" sz="1400" b="1" dirty="0" err="1">
                <a:solidFill>
                  <a:srgbClr val="456A1C"/>
                </a:solidFill>
              </a:rPr>
              <a:t>PubKey</a:t>
            </a:r>
            <a:r>
              <a:rPr lang="en-US" sz="1400" b="1" dirty="0">
                <a:solidFill>
                  <a:srgbClr val="456A1C"/>
                </a:solidFill>
              </a:rPr>
              <a:t> Hash</a:t>
            </a:r>
            <a:r>
              <a:rPr lang="en-US" sz="1400" dirty="0">
                <a:solidFill>
                  <a:srgbClr val="456A1C"/>
                </a:solidFill>
              </a:rPr>
              <a:t>&gt;  EQUALVERIFY  CHECKSIG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C3AA5566-8878-F191-2C0A-9A0C808417E5}"/>
              </a:ext>
            </a:extLst>
          </p:cNvPr>
          <p:cNvSpPr/>
          <p:nvPr/>
        </p:nvSpPr>
        <p:spPr>
          <a:xfrm>
            <a:off x="6931321" y="5611706"/>
            <a:ext cx="1645942" cy="253306"/>
          </a:xfrm>
          <a:prstGeom prst="wedgeRoundRectCallout">
            <a:avLst>
              <a:gd name="adj1" fmla="val -51182"/>
              <a:gd name="adj2" fmla="val -11804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456A1C"/>
                </a:solidFill>
              </a:rPr>
              <a:t>'recipient's address'</a:t>
            </a:r>
          </a:p>
        </p:txBody>
      </p:sp>
      <p:sp>
        <p:nvSpPr>
          <p:cNvPr id="10" name="Rectangular Callout 3">
            <a:extLst>
              <a:ext uri="{FF2B5EF4-FFF2-40B4-BE49-F238E27FC236}">
                <a16:creationId xmlns:a16="http://schemas.microsoft.com/office/drawing/2014/main" id="{1209F6AA-3B16-FEBF-7581-BF5397AC92AE}"/>
              </a:ext>
            </a:extLst>
          </p:cNvPr>
          <p:cNvSpPr/>
          <p:nvPr/>
        </p:nvSpPr>
        <p:spPr>
          <a:xfrm>
            <a:off x="5318312" y="1890944"/>
            <a:ext cx="3601526" cy="2394276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"vin": {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</a:t>
            </a:r>
            <a:r>
              <a:rPr lang="en-US" sz="1000" dirty="0">
                <a:solidFill>
                  <a:srgbClr val="456A1C"/>
                </a:solidFill>
              </a:rPr>
              <a:t>"</a:t>
            </a:r>
            <a:r>
              <a:rPr lang="en-US" sz="1000" dirty="0" err="1">
                <a:solidFill>
                  <a:srgbClr val="456A1C"/>
                </a:solidFill>
              </a:rPr>
              <a:t>txid</a:t>
            </a:r>
            <a:r>
              <a:rPr lang="en-US" sz="1000" dirty="0">
                <a:solidFill>
                  <a:srgbClr val="456A1C"/>
                </a:solidFill>
              </a:rPr>
              <a:t>": "7957a3....",</a:t>
            </a:r>
            <a:endParaRPr lang="cs-CZ" sz="1400" dirty="0">
              <a:solidFill>
                <a:srgbClr val="456A1C"/>
              </a:solidFill>
            </a:endParaRPr>
          </a:p>
          <a:p>
            <a:r>
              <a:rPr lang="cs-CZ" sz="1400" dirty="0">
                <a:solidFill>
                  <a:srgbClr val="456A1C"/>
                </a:solidFill>
              </a:rPr>
              <a:t>  </a:t>
            </a:r>
            <a:r>
              <a:rPr lang="en-US" sz="1000" dirty="0">
                <a:solidFill>
                  <a:srgbClr val="456A1C"/>
                </a:solidFill>
              </a:rPr>
              <a:t>"</a:t>
            </a:r>
            <a:r>
              <a:rPr lang="cs-CZ" sz="1000" dirty="0">
                <a:solidFill>
                  <a:srgbClr val="456A1C"/>
                </a:solidFill>
              </a:rPr>
              <a:t>vou</a:t>
            </a:r>
            <a:r>
              <a:rPr lang="en-US" sz="1000" dirty="0">
                <a:solidFill>
                  <a:srgbClr val="456A1C"/>
                </a:solidFill>
              </a:rPr>
              <a:t>t": 0</a:t>
            </a:r>
            <a:endParaRPr lang="en-US" sz="1400" dirty="0">
              <a:solidFill>
                <a:srgbClr val="456A1C"/>
              </a:solidFill>
            </a:endParaRPr>
          </a:p>
          <a:p>
            <a:r>
              <a:rPr lang="cs-CZ" sz="1400" dirty="0">
                <a:solidFill>
                  <a:srgbClr val="456A1C"/>
                </a:solidFill>
              </a:rPr>
              <a:t>  </a:t>
            </a:r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scriptSig</a:t>
            </a:r>
            <a:r>
              <a:rPr lang="en-US" sz="1400" dirty="0">
                <a:solidFill>
                  <a:srgbClr val="456A1C"/>
                </a:solidFill>
              </a:rPr>
              <a:t>" : "</a:t>
            </a:r>
            <a:r>
              <a:rPr lang="en-US" sz="1400" b="1" dirty="0">
                <a:solidFill>
                  <a:srgbClr val="456A1C"/>
                </a:solidFill>
              </a:rPr>
              <a:t>304ae2.... 0484ec....</a:t>
            </a:r>
            <a:r>
              <a:rPr lang="en-US" sz="1400" dirty="0">
                <a:solidFill>
                  <a:srgbClr val="456A1C"/>
                </a:solidFill>
              </a:rPr>
              <a:t>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}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</a:t>
            </a:r>
            <a:r>
              <a:rPr lang="en-US" sz="1000" dirty="0">
                <a:solidFill>
                  <a:srgbClr val="456A1C"/>
                </a:solidFill>
              </a:rPr>
              <a:t>"value": 0.015,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</a:t>
            </a:r>
            <a:r>
              <a:rPr lang="en-US" sz="1400" dirty="0" err="1">
                <a:solidFill>
                  <a:srgbClr val="456A1C"/>
                </a:solidFill>
              </a:rPr>
              <a:t>scriptPubKey</a:t>
            </a:r>
            <a:r>
              <a:rPr lang="en-US" sz="1400" dirty="0">
                <a:solidFill>
                  <a:srgbClr val="456A1C"/>
                </a:solidFill>
              </a:rPr>
              <a:t>": "</a:t>
            </a:r>
            <a:r>
              <a:rPr lang="en-US" sz="1400" b="1" dirty="0">
                <a:solidFill>
                  <a:srgbClr val="456A1C"/>
                </a:solidFill>
              </a:rPr>
              <a:t>DUP</a:t>
            </a:r>
            <a:r>
              <a:rPr lang="cs-CZ" sz="1400" b="1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456A1C"/>
                </a:solidFill>
              </a:rPr>
              <a:t> HASH160 </a:t>
            </a:r>
            <a:r>
              <a:rPr lang="cs-CZ" sz="1400" b="1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456A1C"/>
                </a:solidFill>
              </a:rPr>
              <a:t>1ab602....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	             EQUALVERIFY</a:t>
            </a:r>
            <a:r>
              <a:rPr lang="cs-CZ" sz="1400" b="1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456A1C"/>
                </a:solidFill>
              </a:rPr>
              <a:t> CHECKSIG</a:t>
            </a:r>
            <a:r>
              <a:rPr lang="en-US" sz="1400" dirty="0">
                <a:solidFill>
                  <a:srgbClr val="456A1C"/>
                </a:solidFill>
              </a:rPr>
              <a:t>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}</a:t>
            </a:r>
          </a:p>
        </p:txBody>
      </p:sp>
      <p:sp>
        <p:nvSpPr>
          <p:cNvPr id="11" name="Rectangular Callout 3">
            <a:extLst>
              <a:ext uri="{FF2B5EF4-FFF2-40B4-BE49-F238E27FC236}">
                <a16:creationId xmlns:a16="http://schemas.microsoft.com/office/drawing/2014/main" id="{569A9F7E-797B-CB71-8C77-1AE805806313}"/>
              </a:ext>
            </a:extLst>
          </p:cNvPr>
          <p:cNvSpPr/>
          <p:nvPr/>
        </p:nvSpPr>
        <p:spPr>
          <a:xfrm>
            <a:off x="4572001" y="4664661"/>
            <a:ext cx="4347838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&lt;</a:t>
            </a:r>
            <a:r>
              <a:rPr lang="cs-CZ" sz="1400" dirty="0">
                <a:solidFill>
                  <a:srgbClr val="456A1C"/>
                </a:solidFill>
              </a:rPr>
              <a:t>sig</a:t>
            </a:r>
            <a:r>
              <a:rPr lang="en-US" sz="1400" dirty="0">
                <a:solidFill>
                  <a:srgbClr val="456A1C"/>
                </a:solidFill>
              </a:rPr>
              <a:t>&gt;  &lt;</a:t>
            </a:r>
            <a:r>
              <a:rPr lang="en-US" sz="1400" dirty="0" err="1">
                <a:solidFill>
                  <a:srgbClr val="456A1C"/>
                </a:solidFill>
              </a:rPr>
              <a:t>PubKey</a:t>
            </a:r>
            <a:r>
              <a:rPr lang="en-US" sz="1400" dirty="0">
                <a:solidFill>
                  <a:srgbClr val="456A1C"/>
                </a:solidFill>
              </a:rPr>
              <a:t>&gt; 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D1925AA3-93AD-BB63-BC49-E3E74B89942F}"/>
              </a:ext>
            </a:extLst>
          </p:cNvPr>
          <p:cNvSpPr/>
          <p:nvPr/>
        </p:nvSpPr>
        <p:spPr>
          <a:xfrm>
            <a:off x="3838488" y="4199791"/>
            <a:ext cx="1390709" cy="253306"/>
          </a:xfrm>
          <a:prstGeom prst="wedgeRoundRectCallout">
            <a:avLst>
              <a:gd name="adj1" fmla="val 40984"/>
              <a:gd name="adj2" fmla="val 15421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456A1C"/>
                </a:solidFill>
              </a:rPr>
              <a:t>unlocking script</a:t>
            </a:r>
          </a:p>
        </p:txBody>
      </p:sp>
      <p:sp>
        <p:nvSpPr>
          <p:cNvPr id="13" name="Rounded Rectangular Callout 5">
            <a:extLst>
              <a:ext uri="{FF2B5EF4-FFF2-40B4-BE49-F238E27FC236}">
                <a16:creationId xmlns:a16="http://schemas.microsoft.com/office/drawing/2014/main" id="{2A8D4D5C-815F-C556-2632-BBB6C34C258D}"/>
              </a:ext>
            </a:extLst>
          </p:cNvPr>
          <p:cNvSpPr/>
          <p:nvPr/>
        </p:nvSpPr>
        <p:spPr>
          <a:xfrm>
            <a:off x="4400392" y="5637566"/>
            <a:ext cx="1390709" cy="253306"/>
          </a:xfrm>
          <a:prstGeom prst="wedgeRoundRectCallout">
            <a:avLst>
              <a:gd name="adj1" fmla="val 766"/>
              <a:gd name="adj2" fmla="val -13416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456A1C"/>
                </a:solidFill>
              </a:rPr>
              <a:t>locking script</a:t>
            </a:r>
          </a:p>
        </p:txBody>
      </p:sp>
      <p:sp>
        <p:nvSpPr>
          <p:cNvPr id="14" name="Rounded Rectangular Callout 5">
            <a:extLst>
              <a:ext uri="{FF2B5EF4-FFF2-40B4-BE49-F238E27FC236}">
                <a16:creationId xmlns:a16="http://schemas.microsoft.com/office/drawing/2014/main" id="{0CC0782A-146A-125E-91A7-DA6579FE3CCC}"/>
              </a:ext>
            </a:extLst>
          </p:cNvPr>
          <p:cNvSpPr/>
          <p:nvPr/>
        </p:nvSpPr>
        <p:spPr>
          <a:xfrm>
            <a:off x="3838488" y="3685225"/>
            <a:ext cx="1390709" cy="514566"/>
          </a:xfrm>
          <a:prstGeom prst="wedgeRoundRectCallout">
            <a:avLst>
              <a:gd name="adj1" fmla="val 49021"/>
              <a:gd name="adj2" fmla="val -194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proof of ownership</a:t>
            </a:r>
          </a:p>
        </p:txBody>
      </p:sp>
      <p:sp>
        <p:nvSpPr>
          <p:cNvPr id="15" name="Rounded Rectangular Callout 5">
            <a:extLst>
              <a:ext uri="{FF2B5EF4-FFF2-40B4-BE49-F238E27FC236}">
                <a16:creationId xmlns:a16="http://schemas.microsoft.com/office/drawing/2014/main" id="{7E34E6F0-5288-660E-39ED-D7AF2CB839CD}"/>
              </a:ext>
            </a:extLst>
          </p:cNvPr>
          <p:cNvSpPr/>
          <p:nvPr/>
        </p:nvSpPr>
        <p:spPr>
          <a:xfrm>
            <a:off x="4400392" y="5890872"/>
            <a:ext cx="1390709" cy="514566"/>
          </a:xfrm>
          <a:prstGeom prst="wedgeRoundRectCallout">
            <a:avLst>
              <a:gd name="adj1" fmla="val 49021"/>
              <a:gd name="adj2" fmla="val -194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condition for spending</a:t>
            </a:r>
          </a:p>
        </p:txBody>
      </p:sp>
      <p:sp>
        <p:nvSpPr>
          <p:cNvPr id="16" name="Rounded Rectangular Callout 5">
            <a:extLst>
              <a:ext uri="{FF2B5EF4-FFF2-40B4-BE49-F238E27FC236}">
                <a16:creationId xmlns:a16="http://schemas.microsoft.com/office/drawing/2014/main" id="{62E19C63-65B5-8E69-C86C-99C3337E723C}"/>
              </a:ext>
            </a:extLst>
          </p:cNvPr>
          <p:cNvSpPr/>
          <p:nvPr/>
        </p:nvSpPr>
        <p:spPr>
          <a:xfrm>
            <a:off x="6453352" y="6315423"/>
            <a:ext cx="2515149" cy="314457"/>
          </a:xfrm>
          <a:prstGeom prst="wedgeRoundRectCallout">
            <a:avLst>
              <a:gd name="adj1" fmla="val -3126"/>
              <a:gd name="adj2" fmla="val -35056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https://en.bitcoin.it/wiki/Script</a:t>
            </a:r>
          </a:p>
        </p:txBody>
      </p:sp>
    </p:spTree>
    <p:extLst>
      <p:ext uri="{BB962C8B-B14F-4D97-AF65-F5344CB8AC3E}">
        <p14:creationId xmlns:p14="http://schemas.microsoft.com/office/powerpoint/2010/main" val="294449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EAC146-4682-75FA-450A-446EFE65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P2PKH Script Execution</a:t>
            </a:r>
            <a:endParaRPr lang="cs-CZ" dirty="0"/>
          </a:p>
        </p:txBody>
      </p:sp>
      <p:pic>
        <p:nvPicPr>
          <p:cNvPr id="5" name="Picture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A226C547-B360-A2DD-8349-E16F5A5B7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428"/>
          <a:stretch/>
        </p:blipFill>
        <p:spPr>
          <a:xfrm>
            <a:off x="0" y="526369"/>
            <a:ext cx="3060000" cy="4501296"/>
          </a:xfrm>
          <a:prstGeom prst="rect">
            <a:avLst/>
          </a:prstGeom>
        </p:spPr>
      </p:pic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8D12849-D3AA-E4B8-2A01-AFD06D56C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57" y="721678"/>
            <a:ext cx="5690018" cy="605059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502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CF3045-92A7-7F89-CCC7-97797F34AD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control</a:t>
            </a:r>
          </a:p>
          <a:p>
            <a:pPr lvl="1"/>
            <a:r>
              <a:rPr lang="en-US" dirty="0"/>
              <a:t>IF, NOTIF, ELSE, ENDIF, VERIFY, RETURN</a:t>
            </a:r>
          </a:p>
          <a:p>
            <a:pPr lvl="3"/>
            <a:endParaRPr lang="en-US" dirty="0"/>
          </a:p>
          <a:p>
            <a:r>
              <a:rPr lang="en-US" dirty="0"/>
              <a:t>stack</a:t>
            </a:r>
          </a:p>
          <a:p>
            <a:pPr lvl="1"/>
            <a:r>
              <a:rPr lang="en-US" dirty="0"/>
              <a:t>TOALTSTACK, FROMALTSTACK, IFDUP, DEPTH, DROP, DUP, OVER, PICK, ROLL, ROT, SWAP</a:t>
            </a:r>
          </a:p>
          <a:p>
            <a:pPr lvl="3"/>
            <a:endParaRPr lang="en-US" dirty="0"/>
          </a:p>
          <a:p>
            <a:r>
              <a:rPr lang="en-US" dirty="0"/>
              <a:t>bitwise</a:t>
            </a:r>
          </a:p>
          <a:p>
            <a:pPr lvl="1"/>
            <a:r>
              <a:rPr lang="en-US" dirty="0"/>
              <a:t>INVERT, AND, OR, XOR, EQUAL, EQUALVERIFY</a:t>
            </a:r>
          </a:p>
          <a:p>
            <a:pPr lvl="3"/>
            <a:endParaRPr lang="en-US" dirty="0"/>
          </a:p>
          <a:p>
            <a:r>
              <a:rPr lang="en-US" dirty="0"/>
              <a:t>arithmetic</a:t>
            </a:r>
          </a:p>
          <a:p>
            <a:pPr lvl="1"/>
            <a:r>
              <a:rPr lang="cs-CZ" dirty="0"/>
              <a:t>NEGATE</a:t>
            </a:r>
            <a:r>
              <a:rPr lang="en-US" dirty="0"/>
              <a:t>, </a:t>
            </a:r>
            <a:r>
              <a:rPr lang="cs-CZ" dirty="0"/>
              <a:t>ABS</a:t>
            </a:r>
            <a:r>
              <a:rPr lang="en-US" dirty="0"/>
              <a:t>, </a:t>
            </a:r>
            <a:r>
              <a:rPr lang="cs-CZ" dirty="0"/>
              <a:t>NOT</a:t>
            </a:r>
            <a:r>
              <a:rPr lang="en-US" dirty="0"/>
              <a:t>, </a:t>
            </a:r>
            <a:r>
              <a:rPr lang="cs-CZ" dirty="0"/>
              <a:t>0NOTEQUAL</a:t>
            </a:r>
            <a:r>
              <a:rPr lang="en-US" dirty="0"/>
              <a:t>, </a:t>
            </a:r>
            <a:r>
              <a:rPr lang="cs-CZ" dirty="0"/>
              <a:t>ADD</a:t>
            </a:r>
            <a:r>
              <a:rPr lang="en-US" dirty="0"/>
              <a:t>, </a:t>
            </a:r>
            <a:r>
              <a:rPr lang="cs-CZ" dirty="0"/>
              <a:t>SUB</a:t>
            </a:r>
            <a:r>
              <a:rPr lang="en-US" dirty="0"/>
              <a:t>, </a:t>
            </a:r>
            <a:r>
              <a:rPr lang="cs-CZ" dirty="0"/>
              <a:t>MUL</a:t>
            </a:r>
            <a:r>
              <a:rPr lang="en-US" dirty="0"/>
              <a:t>, </a:t>
            </a:r>
            <a:r>
              <a:rPr lang="cs-CZ" dirty="0"/>
              <a:t>DIV</a:t>
            </a:r>
            <a:r>
              <a:rPr lang="en-US" dirty="0"/>
              <a:t>, </a:t>
            </a:r>
            <a:r>
              <a:rPr lang="cs-CZ" dirty="0"/>
              <a:t>MOD</a:t>
            </a:r>
            <a:r>
              <a:rPr lang="en-US" dirty="0"/>
              <a:t>, </a:t>
            </a:r>
            <a:r>
              <a:rPr lang="cs-CZ" dirty="0"/>
              <a:t>LSHIFT</a:t>
            </a:r>
            <a:r>
              <a:rPr lang="en-US" dirty="0"/>
              <a:t>, </a:t>
            </a:r>
            <a:r>
              <a:rPr lang="cs-CZ" dirty="0"/>
              <a:t>RSHIFT</a:t>
            </a:r>
            <a:r>
              <a:rPr lang="en-US" dirty="0"/>
              <a:t>, </a:t>
            </a:r>
            <a:r>
              <a:rPr lang="cs-CZ" dirty="0"/>
              <a:t>BOOLAND</a:t>
            </a:r>
            <a:r>
              <a:rPr lang="en-US" dirty="0"/>
              <a:t>, </a:t>
            </a:r>
            <a:r>
              <a:rPr lang="cs-CZ" dirty="0"/>
              <a:t>BOOLOR</a:t>
            </a:r>
            <a:r>
              <a:rPr lang="en-US" dirty="0"/>
              <a:t>, </a:t>
            </a:r>
            <a:r>
              <a:rPr lang="cs-CZ" dirty="0"/>
              <a:t>NUMEQUAL</a:t>
            </a:r>
            <a:r>
              <a:rPr lang="en-US" dirty="0"/>
              <a:t>, </a:t>
            </a:r>
            <a:r>
              <a:rPr lang="cs-CZ" dirty="0"/>
              <a:t>NUMEQUALVERIFY</a:t>
            </a:r>
            <a:r>
              <a:rPr lang="en-US" dirty="0"/>
              <a:t>, </a:t>
            </a:r>
            <a:r>
              <a:rPr lang="cs-CZ" dirty="0"/>
              <a:t>NUMNOTEQUAL</a:t>
            </a:r>
            <a:r>
              <a:rPr lang="en-US" dirty="0"/>
              <a:t>, </a:t>
            </a:r>
            <a:r>
              <a:rPr lang="cs-CZ" dirty="0"/>
              <a:t>LESSTHAN</a:t>
            </a:r>
            <a:r>
              <a:rPr lang="en-US" dirty="0"/>
              <a:t>, </a:t>
            </a:r>
            <a:r>
              <a:rPr lang="cs-CZ" dirty="0"/>
              <a:t>GREATERTHAN</a:t>
            </a:r>
            <a:r>
              <a:rPr lang="en-US" dirty="0"/>
              <a:t>, </a:t>
            </a:r>
            <a:r>
              <a:rPr lang="cs-CZ" dirty="0"/>
              <a:t>LESSTHANOREQUAL</a:t>
            </a:r>
            <a:r>
              <a:rPr lang="en-US" dirty="0"/>
              <a:t>, </a:t>
            </a:r>
            <a:r>
              <a:rPr lang="cs-CZ" dirty="0"/>
              <a:t>GREATERTHANOREQUAL</a:t>
            </a:r>
            <a:r>
              <a:rPr lang="en-US" dirty="0"/>
              <a:t>, </a:t>
            </a:r>
            <a:r>
              <a:rPr lang="cs-CZ" dirty="0"/>
              <a:t>MIN</a:t>
            </a:r>
            <a:r>
              <a:rPr lang="en-US" dirty="0"/>
              <a:t>, </a:t>
            </a:r>
            <a:r>
              <a:rPr lang="cs-CZ" dirty="0"/>
              <a:t>MAX</a:t>
            </a:r>
            <a:r>
              <a:rPr lang="en-US" dirty="0"/>
              <a:t>, </a:t>
            </a:r>
            <a:r>
              <a:rPr lang="cs-CZ" dirty="0"/>
              <a:t>WITHIN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crypto</a:t>
            </a:r>
          </a:p>
          <a:p>
            <a:pPr lvl="1"/>
            <a:r>
              <a:rPr lang="cs-CZ" dirty="0"/>
              <a:t>RIPEMD160</a:t>
            </a:r>
            <a:r>
              <a:rPr lang="en-US" dirty="0"/>
              <a:t>, </a:t>
            </a:r>
            <a:r>
              <a:rPr lang="cs-CZ" dirty="0"/>
              <a:t>SHA1</a:t>
            </a:r>
            <a:r>
              <a:rPr lang="en-US" dirty="0"/>
              <a:t>, </a:t>
            </a:r>
            <a:r>
              <a:rPr lang="cs-CZ" dirty="0"/>
              <a:t>SHA256</a:t>
            </a:r>
            <a:r>
              <a:rPr lang="en-US" dirty="0"/>
              <a:t>, </a:t>
            </a:r>
            <a:r>
              <a:rPr lang="cs-CZ" dirty="0"/>
              <a:t>HASH160</a:t>
            </a:r>
            <a:r>
              <a:rPr lang="en-US" dirty="0"/>
              <a:t>, </a:t>
            </a:r>
            <a:r>
              <a:rPr lang="cs-CZ" dirty="0"/>
              <a:t>HASH256</a:t>
            </a:r>
            <a:r>
              <a:rPr lang="en-US" dirty="0"/>
              <a:t>, </a:t>
            </a:r>
            <a:r>
              <a:rPr lang="cs-CZ" dirty="0"/>
              <a:t>CODESEPARATOR</a:t>
            </a:r>
          </a:p>
          <a:p>
            <a:pPr lvl="1"/>
            <a:r>
              <a:rPr lang="cs-CZ" dirty="0"/>
              <a:t>CHECKSIG</a:t>
            </a:r>
            <a:r>
              <a:rPr lang="en-US" dirty="0"/>
              <a:t>, </a:t>
            </a:r>
            <a:r>
              <a:rPr lang="cs-CZ" dirty="0"/>
              <a:t>CHECKSIGVERIFY</a:t>
            </a:r>
            <a:r>
              <a:rPr lang="en-US" dirty="0"/>
              <a:t>, </a:t>
            </a:r>
            <a:r>
              <a:rPr lang="cs-CZ" dirty="0"/>
              <a:t>CHECKMULTISIG</a:t>
            </a:r>
            <a:r>
              <a:rPr lang="en-US" dirty="0"/>
              <a:t>, </a:t>
            </a:r>
            <a:r>
              <a:rPr lang="cs-CZ" dirty="0"/>
              <a:t>CHECKMULTISIGVERIFY</a:t>
            </a:r>
            <a:r>
              <a:rPr lang="en-US" dirty="0"/>
              <a:t>, </a:t>
            </a:r>
            <a:r>
              <a:rPr lang="cs-CZ" dirty="0"/>
              <a:t>CHECKSIGADD</a:t>
            </a:r>
            <a:r>
              <a:rPr lang="en-US" dirty="0"/>
              <a:t>, </a:t>
            </a:r>
            <a:r>
              <a:rPr lang="cs-CZ" dirty="0"/>
              <a:t>CHECKLOCKTIMEVERIFY</a:t>
            </a:r>
            <a:r>
              <a:rPr lang="en-US" dirty="0"/>
              <a:t>, </a:t>
            </a:r>
            <a:r>
              <a:rPr lang="cs-CZ" dirty="0"/>
              <a:t>CHECKSEQUENCEVERIFY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45C4A-A6DA-5B51-77E3-360D171D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295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F872F-39EA-75D9-5600-7FA4721DFC5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Bitcoin</a:t>
            </a:r>
          </a:p>
          <a:p>
            <a:r>
              <a:rPr lang="en-US" dirty="0"/>
              <a:t>Lightning Network</a:t>
            </a:r>
          </a:p>
          <a:p>
            <a:r>
              <a:rPr lang="en-US" dirty="0"/>
              <a:t>Bitcoin-related technologies</a:t>
            </a:r>
          </a:p>
          <a:p>
            <a:r>
              <a:rPr lang="en-US" dirty="0"/>
              <a:t>Altcoins &amp; DeFi</a:t>
            </a:r>
          </a:p>
          <a:p>
            <a:r>
              <a:rPr lang="en-US" dirty="0"/>
              <a:t>Monetary properties</a:t>
            </a:r>
          </a:p>
          <a:p>
            <a:r>
              <a:rPr lang="en-US" dirty="0"/>
              <a:t>Tools and services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D7423C-47A8-DFB5-A5ED-93DF6682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3703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6D5E0E-BD43-21D4-C6E7-E75D5A22680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Pay-to-M</a:t>
            </a:r>
            <a:r>
              <a:rPr lang="cs-CZ" dirty="0" err="1"/>
              <a:t>ultisig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(P2MS)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/>
              <a:t>M-of-N scheme</a:t>
            </a:r>
            <a:endParaRPr lang="cs-CZ" dirty="0"/>
          </a:p>
          <a:p>
            <a:pPr lvl="1"/>
            <a:r>
              <a:rPr lang="cs-CZ" dirty="0"/>
              <a:t>at least M valid signatures</a:t>
            </a:r>
          </a:p>
          <a:p>
            <a:r>
              <a:rPr lang="cs-CZ" dirty="0"/>
              <a:t>timelock</a:t>
            </a:r>
          </a:p>
          <a:p>
            <a:pPr lvl="1"/>
            <a:r>
              <a:rPr lang="cs-CZ" dirty="0"/>
              <a:t>absolute </a:t>
            </a:r>
            <a:r>
              <a:rPr lang="en-US" dirty="0"/>
              <a:t>/ relative time </a:t>
            </a:r>
            <a:r>
              <a:rPr lang="cs-CZ" dirty="0"/>
              <a:t>/ block height </a:t>
            </a:r>
          </a:p>
          <a:p>
            <a:pPr lvl="1"/>
            <a:r>
              <a:rPr lang="cs-CZ" dirty="0"/>
              <a:t>per transaction</a:t>
            </a:r>
            <a:r>
              <a:rPr lang="en-US" dirty="0"/>
              <a:t>/</a:t>
            </a:r>
            <a:r>
              <a:rPr lang="cs-CZ" dirty="0"/>
              <a:t>output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used by Lightning Network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conditional execution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(nested) </a:t>
            </a:r>
            <a:r>
              <a:rPr lang="en-US" dirty="0"/>
              <a:t>if-then-else</a:t>
            </a:r>
          </a:p>
          <a:p>
            <a:r>
              <a:rPr lang="en-US" dirty="0"/>
              <a:t>complex script</a:t>
            </a:r>
          </a:p>
          <a:p>
            <a:pPr lvl="1"/>
            <a:r>
              <a:rPr lang="en-US" dirty="0"/>
              <a:t>2-of-3 signature</a:t>
            </a:r>
          </a:p>
          <a:p>
            <a:pPr lvl="1"/>
            <a:r>
              <a:rPr lang="en-US" dirty="0"/>
              <a:t>1-of-3 + lawyer + </a:t>
            </a:r>
            <a:r>
              <a:rPr lang="en-US" sz="1400" dirty="0"/>
              <a:t>timeout</a:t>
            </a:r>
            <a:endParaRPr lang="en-US" dirty="0"/>
          </a:p>
          <a:p>
            <a:pPr lvl="1"/>
            <a:r>
              <a:rPr lang="en-US" dirty="0"/>
              <a:t>lawyer + </a:t>
            </a:r>
            <a:r>
              <a:rPr lang="en-US" b="1" dirty="0"/>
              <a:t>timeout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obsoleted by P2SH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4CAF46-F17A-4D4A-62F9-136725582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Multisignatures</a:t>
            </a:r>
            <a:endParaRPr lang="cs-CZ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9F31884A-8E76-D39E-4B4D-B474478EE502}"/>
              </a:ext>
            </a:extLst>
          </p:cNvPr>
          <p:cNvSpPr/>
          <p:nvPr/>
        </p:nvSpPr>
        <p:spPr>
          <a:xfrm>
            <a:off x="4682032" y="1670875"/>
            <a:ext cx="1415066" cy="615828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rgbClr val="456A1C"/>
                </a:solidFill>
                <a:latin typeface="+mj-lt"/>
              </a:rPr>
              <a:t>CheckLockTime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  <a:p>
            <a:r>
              <a:rPr lang="en-US" sz="1400" dirty="0" err="1">
                <a:solidFill>
                  <a:srgbClr val="456A1C"/>
                </a:solidFill>
                <a:latin typeface="+mj-lt"/>
              </a:rPr>
              <a:t>CheckSequence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D5BFF63F-0D82-0991-02BF-54784EE034F1}"/>
              </a:ext>
            </a:extLst>
          </p:cNvPr>
          <p:cNvSpPr/>
          <p:nvPr/>
        </p:nvSpPr>
        <p:spPr>
          <a:xfrm>
            <a:off x="7577858" y="2101521"/>
            <a:ext cx="1415066" cy="1404434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&lt;condition&gt;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IF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&lt;code if true&gt;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ELSE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&lt;code if false&gt;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ENDIF</a:t>
            </a:r>
          </a:p>
        </p:txBody>
      </p:sp>
      <p:sp>
        <p:nvSpPr>
          <p:cNvPr id="6" name="Rectangular Callout 3">
            <a:extLst>
              <a:ext uri="{FF2B5EF4-FFF2-40B4-BE49-F238E27FC236}">
                <a16:creationId xmlns:a16="http://schemas.microsoft.com/office/drawing/2014/main" id="{F5F1E07A-ACCE-02A2-0524-A5990CC18820}"/>
              </a:ext>
            </a:extLst>
          </p:cNvPr>
          <p:cNvSpPr/>
          <p:nvPr/>
        </p:nvSpPr>
        <p:spPr>
          <a:xfrm>
            <a:off x="4682032" y="3728188"/>
            <a:ext cx="4310892" cy="301214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IF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	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 at least one participant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IF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	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 2 participants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	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 2 signatures for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CheckMultiSig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</a:t>
            </a:r>
            <a:r>
              <a:rPr lang="en-US" sz="1400" dirty="0">
                <a:solidFill>
                  <a:srgbClr val="7030A0"/>
                </a:solidFill>
                <a:latin typeface="+mj-lt"/>
              </a:rPr>
              <a:t>ELSE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	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 check timeout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    &lt;30 days&gt; </a:t>
            </a:r>
            <a:r>
              <a:rPr lang="en-US" sz="1400" dirty="0">
                <a:solidFill>
                  <a:srgbClr val="7030A0"/>
                </a:solidFill>
                <a:latin typeface="+mj-lt"/>
              </a:rPr>
              <a:t>CHECKSEQUENCEVERIFY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    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PubKeyLawyer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</a:t>
            </a:r>
            <a:r>
              <a:rPr lang="en-US" sz="1400" dirty="0">
                <a:solidFill>
                  <a:srgbClr val="7030A0"/>
                </a:solidFill>
                <a:latin typeface="+mj-lt"/>
              </a:rPr>
              <a:t>CHECKSIGVERIFY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    </a:t>
            </a:r>
            <a:r>
              <a:rPr lang="en-US" sz="1400" dirty="0">
                <a:solidFill>
                  <a:srgbClr val="7030A0"/>
                </a:solidFill>
                <a:latin typeface="+mj-lt"/>
              </a:rPr>
              <a:t>1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	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 1 signature for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CheckMultiSig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ENDIF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PubKeyA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PubKeyB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PubKeyC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</a:t>
            </a:r>
            <a:r>
              <a:rPr lang="en-US" sz="1400" dirty="0">
                <a:solidFill>
                  <a:srgbClr val="0033CC"/>
                </a:solidFill>
                <a:latin typeface="+mj-lt"/>
              </a:rPr>
              <a:t>3 CHECKMULTISIG</a:t>
            </a:r>
          </a:p>
          <a:p>
            <a:r>
              <a:rPr lang="en-US" sz="1400" dirty="0">
                <a:solidFill>
                  <a:srgbClr val="00B050"/>
                </a:solidFill>
                <a:latin typeface="+mj-lt"/>
              </a:rPr>
              <a:t>ELSE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	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 big timeout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&lt;90 days&gt; </a:t>
            </a:r>
            <a:r>
              <a:rPr lang="en-US" sz="1400" dirty="0">
                <a:solidFill>
                  <a:srgbClr val="00B050"/>
                </a:solidFill>
                <a:latin typeface="+mj-lt"/>
              </a:rPr>
              <a:t>CHECKSEQUENCEVERIFY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    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PubKeyLawyer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</a:t>
            </a:r>
            <a:r>
              <a:rPr lang="en-US" sz="1400" dirty="0">
                <a:solidFill>
                  <a:srgbClr val="00B050"/>
                </a:solidFill>
                <a:latin typeface="+mj-lt"/>
              </a:rPr>
              <a:t>CHECKSIG</a:t>
            </a:r>
          </a:p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ENDIF</a:t>
            </a:r>
          </a:p>
        </p:txBody>
      </p:sp>
      <p:sp>
        <p:nvSpPr>
          <p:cNvPr id="8" name="Rectangular Callout 3">
            <a:extLst>
              <a:ext uri="{FF2B5EF4-FFF2-40B4-BE49-F238E27FC236}">
                <a16:creationId xmlns:a16="http://schemas.microsoft.com/office/drawing/2014/main" id="{EB1D7DD0-33C4-A3B0-B37D-0D391C4C04EA}"/>
              </a:ext>
            </a:extLst>
          </p:cNvPr>
          <p:cNvSpPr/>
          <p:nvPr/>
        </p:nvSpPr>
        <p:spPr>
          <a:xfrm>
            <a:off x="1945539" y="5989132"/>
            <a:ext cx="2516430" cy="347389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  <a:latin typeface="+mj-lt"/>
              </a:rPr>
              <a:t>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SigLawyer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&lt;</a:t>
            </a:r>
            <a:r>
              <a:rPr lang="en-US" sz="1400" dirty="0" err="1">
                <a:solidFill>
                  <a:srgbClr val="456A1C"/>
                </a:solidFill>
                <a:latin typeface="+mj-lt"/>
              </a:rPr>
              <a:t>SigC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&gt; </a:t>
            </a:r>
            <a:r>
              <a:rPr lang="en-US" sz="1400" dirty="0">
                <a:solidFill>
                  <a:srgbClr val="7030A0"/>
                </a:solidFill>
                <a:latin typeface="+mj-lt"/>
              </a:rPr>
              <a:t>FALSE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33CC"/>
                </a:solidFill>
                <a:latin typeface="+mj-lt"/>
              </a:rPr>
              <a:t>TRUE</a:t>
            </a:r>
          </a:p>
        </p:txBody>
      </p:sp>
      <p:sp>
        <p:nvSpPr>
          <p:cNvPr id="9" name="Rectangular Callout 3">
            <a:extLst>
              <a:ext uri="{FF2B5EF4-FFF2-40B4-BE49-F238E27FC236}">
                <a16:creationId xmlns:a16="http://schemas.microsoft.com/office/drawing/2014/main" id="{1AB53833-7D3C-94F2-AEDE-C7654302E16D}"/>
              </a:ext>
            </a:extLst>
          </p:cNvPr>
          <p:cNvSpPr/>
          <p:nvPr/>
        </p:nvSpPr>
        <p:spPr>
          <a:xfrm>
            <a:off x="1945539" y="5585324"/>
            <a:ext cx="2516430" cy="347389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rgbClr val="456A1C"/>
                </a:solidFill>
                <a:latin typeface="+mj-lt"/>
              </a:rPr>
              <a:t>&lt;SigA&gt; &lt;SigB&gt; </a:t>
            </a:r>
            <a:r>
              <a:rPr lang="da-DK" sz="1400" dirty="0">
                <a:solidFill>
                  <a:srgbClr val="FF0000"/>
                </a:solidFill>
                <a:latin typeface="+mj-lt"/>
              </a:rPr>
              <a:t>TRUE</a:t>
            </a:r>
            <a:r>
              <a:rPr lang="da-DK" sz="1400" dirty="0">
                <a:solidFill>
                  <a:srgbClr val="456A1C"/>
                </a:solidFill>
                <a:latin typeface="+mj-lt"/>
              </a:rPr>
              <a:t> </a:t>
            </a:r>
            <a:r>
              <a:rPr lang="da-DK" sz="1400" dirty="0">
                <a:solidFill>
                  <a:srgbClr val="0033CC"/>
                </a:solidFill>
                <a:latin typeface="+mj-lt"/>
              </a:rPr>
              <a:t>TRUE</a:t>
            </a:r>
            <a:endParaRPr lang="en-US" sz="14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1" name="Rectangular Callout 3">
            <a:extLst>
              <a:ext uri="{FF2B5EF4-FFF2-40B4-BE49-F238E27FC236}">
                <a16:creationId xmlns:a16="http://schemas.microsoft.com/office/drawing/2014/main" id="{BAA63EF2-D3B6-DC12-7B20-134528CA7B79}"/>
              </a:ext>
            </a:extLst>
          </p:cNvPr>
          <p:cNvSpPr/>
          <p:nvPr/>
        </p:nvSpPr>
        <p:spPr>
          <a:xfrm>
            <a:off x="1945539" y="6392940"/>
            <a:ext cx="2516430" cy="347389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rgbClr val="456A1C"/>
                </a:solidFill>
                <a:latin typeface="+mj-lt"/>
              </a:rPr>
              <a:t>&lt;SigLawyer&gt; </a:t>
            </a:r>
            <a:r>
              <a:rPr lang="da-DK" sz="1400" dirty="0">
                <a:solidFill>
                  <a:srgbClr val="00B050"/>
                </a:solidFill>
                <a:latin typeface="+mj-lt"/>
              </a:rPr>
              <a:t>FALSE</a:t>
            </a:r>
            <a:endParaRPr lang="en-US" sz="1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Rectangular Callout 3">
            <a:extLst>
              <a:ext uri="{FF2B5EF4-FFF2-40B4-BE49-F238E27FC236}">
                <a16:creationId xmlns:a16="http://schemas.microsoft.com/office/drawing/2014/main" id="{D0F5A17B-F0AA-68B3-6408-E141F36259CA}"/>
              </a:ext>
            </a:extLst>
          </p:cNvPr>
          <p:cNvSpPr/>
          <p:nvPr/>
        </p:nvSpPr>
        <p:spPr>
          <a:xfrm>
            <a:off x="4682032" y="1079484"/>
            <a:ext cx="4310892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2 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&lt;</a:t>
            </a:r>
            <a:r>
              <a:rPr lang="en-US" sz="1400" dirty="0" err="1">
                <a:solidFill>
                  <a:srgbClr val="456A1C"/>
                </a:solidFill>
              </a:rPr>
              <a:t>PubKeyA</a:t>
            </a:r>
            <a:r>
              <a:rPr lang="en-US" sz="1400" dirty="0">
                <a:solidFill>
                  <a:srgbClr val="456A1C"/>
                </a:solidFill>
              </a:rPr>
              <a:t>&gt; &lt;</a:t>
            </a:r>
            <a:r>
              <a:rPr lang="en-US" sz="1400" dirty="0" err="1">
                <a:solidFill>
                  <a:srgbClr val="456A1C"/>
                </a:solidFill>
              </a:rPr>
              <a:t>PubKeyB</a:t>
            </a:r>
            <a:r>
              <a:rPr lang="en-US" sz="1400" dirty="0">
                <a:solidFill>
                  <a:srgbClr val="456A1C"/>
                </a:solidFill>
              </a:rPr>
              <a:t>&gt; &lt;</a:t>
            </a:r>
            <a:r>
              <a:rPr lang="en-US" sz="1400" dirty="0" err="1">
                <a:solidFill>
                  <a:srgbClr val="456A1C"/>
                </a:solidFill>
              </a:rPr>
              <a:t>PubKeyC</a:t>
            </a:r>
            <a:r>
              <a:rPr lang="en-US" sz="1400" dirty="0">
                <a:solidFill>
                  <a:srgbClr val="456A1C"/>
                </a:solidFill>
              </a:rPr>
              <a:t>&gt; 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3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 CHECKMULTISIG</a:t>
            </a:r>
          </a:p>
        </p:txBody>
      </p:sp>
    </p:spTree>
    <p:extLst>
      <p:ext uri="{BB962C8B-B14F-4D97-AF65-F5344CB8AC3E}">
        <p14:creationId xmlns:p14="http://schemas.microsoft.com/office/powerpoint/2010/main" val="12376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C5F1D8-4826-2BF7-CEC7-420F86BB22C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Pay</a:t>
            </a:r>
            <a:r>
              <a:rPr lang="en-US" dirty="0"/>
              <a:t>-to-Script-Hash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(P2SH)</a:t>
            </a:r>
          </a:p>
          <a:p>
            <a:pPr lvl="1"/>
            <a:r>
              <a:rPr lang="en-US" dirty="0"/>
              <a:t>complex </a:t>
            </a:r>
            <a:r>
              <a:rPr lang="en-US" dirty="0" err="1"/>
              <a:t>multisig</a:t>
            </a:r>
            <a:r>
              <a:rPr lang="en-US" dirty="0"/>
              <a:t> scripts are very long</a:t>
            </a:r>
          </a:p>
          <a:p>
            <a:pPr lvl="2"/>
            <a:r>
              <a:rPr lang="en-US" dirty="0"/>
              <a:t>fee, </a:t>
            </a:r>
            <a:r>
              <a:rPr lang="cs-CZ" dirty="0"/>
              <a:t>complicated tx creation</a:t>
            </a:r>
            <a:endParaRPr lang="en-US" dirty="0"/>
          </a:p>
          <a:p>
            <a:pPr lvl="3"/>
            <a:r>
              <a:rPr lang="en-US" dirty="0"/>
              <a:t>usually</a:t>
            </a:r>
            <a:r>
              <a:rPr lang="cs-CZ" dirty="0"/>
              <a:t>,</a:t>
            </a:r>
            <a:r>
              <a:rPr lang="en-US" dirty="0"/>
              <a:t> the sender does not care about</a:t>
            </a:r>
            <a:endParaRPr lang="cs-CZ" dirty="0"/>
          </a:p>
          <a:p>
            <a:pPr lvl="2"/>
            <a:r>
              <a:rPr lang="cs-CZ" dirty="0"/>
              <a:t>UTXOs are kept in RAM</a:t>
            </a:r>
          </a:p>
          <a:p>
            <a:pPr lvl="1"/>
            <a:endParaRPr lang="en-US" dirty="0"/>
          </a:p>
          <a:p>
            <a:pPr lvl="1"/>
            <a:r>
              <a:rPr lang="cs-CZ" dirty="0"/>
              <a:t>script replaced by hash</a:t>
            </a:r>
          </a:p>
          <a:p>
            <a:pPr lvl="2"/>
            <a:r>
              <a:rPr lang="en-US" dirty="0"/>
              <a:t>redeem script</a:t>
            </a:r>
          </a:p>
          <a:p>
            <a:pPr lvl="2"/>
            <a:r>
              <a:rPr lang="en-US" dirty="0"/>
              <a:t>complexity passed to recipient</a:t>
            </a:r>
            <a:endParaRPr lang="cs-CZ" dirty="0"/>
          </a:p>
          <a:p>
            <a:pPr lvl="3"/>
            <a:r>
              <a:rPr lang="cs-CZ" dirty="0"/>
              <a:t>sender is not aware of a complex recipient</a:t>
            </a:r>
            <a:r>
              <a:rPr lang="en-US" dirty="0"/>
              <a:t>'</a:t>
            </a:r>
            <a:r>
              <a:rPr lang="cs-CZ" dirty="0"/>
              <a:t>s </a:t>
            </a:r>
            <a:r>
              <a:rPr lang="cs-CZ" dirty="0" err="1"/>
              <a:t>structure</a:t>
            </a:r>
            <a:endParaRPr lang="en-US" dirty="0"/>
          </a:p>
          <a:p>
            <a:pPr lvl="2"/>
            <a:r>
              <a:rPr lang="en-US" dirty="0"/>
              <a:t>SHA256( redeem script byte code)</a:t>
            </a:r>
          </a:p>
          <a:p>
            <a:pPr lvl="2"/>
            <a:r>
              <a:rPr lang="en-US" dirty="0"/>
              <a:t>address prefix 3*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benefits</a:t>
            </a:r>
          </a:p>
          <a:p>
            <a:pPr lvl="2"/>
            <a:r>
              <a:rPr lang="en-US" dirty="0"/>
              <a:t>smaller transactions</a:t>
            </a:r>
          </a:p>
          <a:p>
            <a:pPr lvl="2"/>
            <a:r>
              <a:rPr lang="en-US" dirty="0"/>
              <a:t>scripts can be coded as an address </a:t>
            </a:r>
          </a:p>
          <a:p>
            <a:pPr lvl="3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sender’s wallet doesn’t need complex engineering</a:t>
            </a:r>
          </a:p>
          <a:p>
            <a:pPr lvl="2"/>
            <a:r>
              <a:rPr lang="en-US" dirty="0"/>
              <a:t>data storage</a:t>
            </a:r>
          </a:p>
          <a:p>
            <a:pPr lvl="3"/>
            <a:r>
              <a:rPr lang="en-US" dirty="0"/>
              <a:t>output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(blockchain &amp; RAM)</a:t>
            </a:r>
            <a:r>
              <a:rPr lang="en-US" dirty="0"/>
              <a:t>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input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(blockchain only)</a:t>
            </a:r>
          </a:p>
          <a:p>
            <a:pPr lvl="2"/>
            <a:r>
              <a:rPr lang="en-US" dirty="0"/>
              <a:t>transaction fee</a:t>
            </a:r>
          </a:p>
          <a:p>
            <a:pPr lvl="3"/>
            <a:r>
              <a:rPr lang="en-US" dirty="0"/>
              <a:t>sender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en-US" dirty="0"/>
              <a:t>recipient</a:t>
            </a:r>
          </a:p>
          <a:p>
            <a:pPr lvl="2"/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9B3C25-932D-CE81-F1F7-2CBF4152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to Script Hash</a:t>
            </a:r>
            <a:endParaRPr lang="cs-CZ" dirty="0"/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476BD41E-600B-562C-C955-EADAC57C743D}"/>
              </a:ext>
            </a:extLst>
          </p:cNvPr>
          <p:cNvSpPr/>
          <p:nvPr/>
        </p:nvSpPr>
        <p:spPr>
          <a:xfrm>
            <a:off x="5487266" y="2716732"/>
            <a:ext cx="3148264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HASH160  &lt;</a:t>
            </a:r>
            <a:r>
              <a:rPr lang="en-US" sz="1400" dirty="0" err="1">
                <a:solidFill>
                  <a:srgbClr val="456A1C"/>
                </a:solidFill>
              </a:rPr>
              <a:t>RedeemScriptHash</a:t>
            </a:r>
            <a:r>
              <a:rPr lang="en-US" sz="1400" dirty="0">
                <a:solidFill>
                  <a:srgbClr val="456A1C"/>
                </a:solidFill>
              </a:rPr>
              <a:t>&gt;  EQUAL</a:t>
            </a:r>
          </a:p>
        </p:txBody>
      </p:sp>
      <p:sp>
        <p:nvSpPr>
          <p:cNvPr id="6" name="Rectangular Callout 3">
            <a:extLst>
              <a:ext uri="{FF2B5EF4-FFF2-40B4-BE49-F238E27FC236}">
                <a16:creationId xmlns:a16="http://schemas.microsoft.com/office/drawing/2014/main" id="{52021FDC-FE63-4B21-1982-9B055B7B8992}"/>
              </a:ext>
            </a:extLst>
          </p:cNvPr>
          <p:cNvSpPr/>
          <p:nvPr/>
        </p:nvSpPr>
        <p:spPr>
          <a:xfrm>
            <a:off x="5487266" y="3077294"/>
            <a:ext cx="3148264" cy="299031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&lt;Sig1&gt; &lt;Sig2&gt; &lt;</a:t>
            </a:r>
            <a:r>
              <a:rPr lang="en-US" sz="1400" dirty="0" err="1">
                <a:solidFill>
                  <a:srgbClr val="456A1C"/>
                </a:solidFill>
              </a:rPr>
              <a:t>RedeemScript</a:t>
            </a:r>
            <a:r>
              <a:rPr lang="en-US" sz="1400" dirty="0">
                <a:solidFill>
                  <a:srgbClr val="456A1C"/>
                </a:solidFill>
              </a:rPr>
              <a:t>&gt;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4458E95C-14EE-6863-F542-4CE1D627D613}"/>
              </a:ext>
            </a:extLst>
          </p:cNvPr>
          <p:cNvSpPr/>
          <p:nvPr/>
        </p:nvSpPr>
        <p:spPr>
          <a:xfrm>
            <a:off x="7902017" y="2463426"/>
            <a:ext cx="733512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lock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A63783AE-D26C-3DED-778D-AB09CD865F3C}"/>
              </a:ext>
            </a:extLst>
          </p:cNvPr>
          <p:cNvSpPr/>
          <p:nvPr/>
        </p:nvSpPr>
        <p:spPr>
          <a:xfrm>
            <a:off x="7902017" y="3372688"/>
            <a:ext cx="733512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unlock</a:t>
            </a: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1376AABE-F3D9-D47E-A56C-5CB3CABFDFDF}"/>
              </a:ext>
            </a:extLst>
          </p:cNvPr>
          <p:cNvSpPr/>
          <p:nvPr/>
        </p:nvSpPr>
        <p:spPr>
          <a:xfrm>
            <a:off x="5578338" y="2249033"/>
            <a:ext cx="1976947" cy="253306"/>
          </a:xfrm>
          <a:prstGeom prst="wedgeRoundRectCallout">
            <a:avLst>
              <a:gd name="adj1" fmla="val 41540"/>
              <a:gd name="adj2" fmla="val 14835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= recipient's address</a:t>
            </a:r>
          </a:p>
        </p:txBody>
      </p:sp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E16D1B52-BBEB-2083-A3B7-09BE04F35F6D}"/>
              </a:ext>
            </a:extLst>
          </p:cNvPr>
          <p:cNvSpPr/>
          <p:nvPr/>
        </p:nvSpPr>
        <p:spPr>
          <a:xfrm>
            <a:off x="5241692" y="3601005"/>
            <a:ext cx="1259191" cy="548084"/>
          </a:xfrm>
          <a:prstGeom prst="wedgeRoundRectCallout">
            <a:avLst>
              <a:gd name="adj1" fmla="val 81842"/>
              <a:gd name="adj2" fmla="val -98294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recipient's responsibility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B3BE6367-846D-1A1E-0152-D754ECBE15D6}"/>
              </a:ext>
            </a:extLst>
          </p:cNvPr>
          <p:cNvSpPr/>
          <p:nvPr/>
        </p:nvSpPr>
        <p:spPr>
          <a:xfrm>
            <a:off x="6925689" y="3969494"/>
            <a:ext cx="1259191" cy="548084"/>
          </a:xfrm>
          <a:prstGeom prst="wedgeRoundRectCallout">
            <a:avLst>
              <a:gd name="adj1" fmla="val -32685"/>
              <a:gd name="adj2" fmla="val -156396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recipient's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8658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FCA3A0-95B4-DA91-16E8-87D2DDCAA6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SegWit</a:t>
            </a:r>
            <a:endParaRPr lang="en-US" dirty="0"/>
          </a:p>
          <a:p>
            <a:pPr lvl="1"/>
            <a:r>
              <a:rPr lang="en-US" dirty="0"/>
              <a:t>soft fork 2017</a:t>
            </a:r>
          </a:p>
          <a:p>
            <a:pPr lvl="1"/>
            <a:r>
              <a:rPr lang="en-US" dirty="0"/>
              <a:t>separation of unlocking script</a:t>
            </a:r>
          </a:p>
          <a:p>
            <a:pPr lvl="2"/>
            <a:r>
              <a:rPr lang="en-US" dirty="0"/>
              <a:t>data moved into a separated witness data structure</a:t>
            </a:r>
          </a:p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scalability</a:t>
            </a:r>
          </a:p>
          <a:p>
            <a:pPr lvl="2"/>
            <a:r>
              <a:rPr lang="en-US" dirty="0"/>
              <a:t>limited size of each block</a:t>
            </a:r>
          </a:p>
          <a:p>
            <a:pPr lvl="2"/>
            <a:r>
              <a:rPr lang="en-US" dirty="0"/>
              <a:t>signature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(witness) </a:t>
            </a:r>
            <a:r>
              <a:rPr lang="en-US" dirty="0"/>
              <a:t>data are a major contributor to the </a:t>
            </a:r>
            <a:r>
              <a:rPr lang="en-US" dirty="0" err="1"/>
              <a:t>tx</a:t>
            </a:r>
            <a:r>
              <a:rPr lang="en-US" dirty="0"/>
              <a:t> size</a:t>
            </a:r>
          </a:p>
          <a:p>
            <a:pPr lvl="3"/>
            <a:r>
              <a:rPr lang="en-US" dirty="0"/>
              <a:t>more than 75% in </a:t>
            </a:r>
            <a:r>
              <a:rPr lang="en-US" dirty="0" err="1"/>
              <a:t>multisig</a:t>
            </a:r>
            <a:r>
              <a:rPr lang="en-US" dirty="0"/>
              <a:t> / payment channels</a:t>
            </a:r>
          </a:p>
          <a:p>
            <a:pPr lvl="2"/>
            <a:r>
              <a:rPr lang="en-US" dirty="0"/>
              <a:t>no need to store successfully verified data</a:t>
            </a:r>
          </a:p>
          <a:p>
            <a:pPr lvl="1"/>
            <a:r>
              <a:rPr lang="en-US" dirty="0"/>
              <a:t>transaction malleability</a:t>
            </a:r>
            <a:r>
              <a:rPr lang="cs-CZ" dirty="0"/>
              <a:t> </a:t>
            </a:r>
            <a:r>
              <a:rPr lang="en-US" sz="1600" i="1" dirty="0">
                <a:solidFill>
                  <a:schemeClr val="accent6"/>
                </a:solidFill>
              </a:rPr>
              <a:t>[tv</a:t>
            </a:r>
            <a:r>
              <a:rPr lang="cs-CZ" sz="1600" i="1" dirty="0">
                <a:solidFill>
                  <a:schemeClr val="accent6"/>
                </a:solidFill>
              </a:rPr>
              <a:t>á</a:t>
            </a:r>
            <a:r>
              <a:rPr lang="en-US" sz="1600" i="1" dirty="0" err="1">
                <a:solidFill>
                  <a:schemeClr val="accent6"/>
                </a:solidFill>
              </a:rPr>
              <a:t>rnost</a:t>
            </a:r>
            <a:r>
              <a:rPr lang="en-US" sz="1600" i="1" dirty="0">
                <a:solidFill>
                  <a:schemeClr val="accent6"/>
                </a:solidFill>
              </a:rPr>
              <a:t>, </a:t>
            </a:r>
            <a:r>
              <a:rPr lang="cs-CZ" sz="1600" i="1" dirty="0">
                <a:solidFill>
                  <a:schemeClr val="accent6"/>
                </a:solidFill>
              </a:rPr>
              <a:t>ohebnost</a:t>
            </a:r>
            <a:r>
              <a:rPr lang="en-US" sz="1600" i="1" dirty="0">
                <a:solidFill>
                  <a:schemeClr val="accent6"/>
                </a:solidFill>
              </a:rPr>
              <a:t>]</a:t>
            </a:r>
            <a:endParaRPr lang="cs-CZ" sz="1600" i="1" dirty="0">
              <a:solidFill>
                <a:schemeClr val="accent6"/>
              </a:solidFill>
            </a:endParaRPr>
          </a:p>
          <a:p>
            <a:pPr lvl="2"/>
            <a:r>
              <a:rPr lang="cs-CZ" dirty="0"/>
              <a:t>tx id </a:t>
            </a:r>
            <a:r>
              <a:rPr lang="en-US" dirty="0"/>
              <a:t>= hash( </a:t>
            </a:r>
            <a:r>
              <a:rPr lang="en-US" dirty="0" err="1"/>
              <a:t>tx</a:t>
            </a:r>
            <a:r>
              <a:rPr lang="en-US" dirty="0"/>
              <a:t> data)</a:t>
            </a:r>
          </a:p>
          <a:p>
            <a:pPr lvl="2"/>
            <a:r>
              <a:rPr lang="en-US" dirty="0"/>
              <a:t>before </a:t>
            </a:r>
            <a:r>
              <a:rPr lang="en-US" dirty="0" err="1"/>
              <a:t>SegWit</a:t>
            </a:r>
            <a:r>
              <a:rPr lang="en-US" dirty="0"/>
              <a:t> - malicious node could change a format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(not a semantics) </a:t>
            </a:r>
            <a:r>
              <a:rPr lang="en-US" dirty="0"/>
              <a:t>of the signature</a:t>
            </a:r>
          </a:p>
          <a:p>
            <a:pPr lvl="3"/>
            <a:r>
              <a:rPr lang="en-US" dirty="0"/>
              <a:t>5 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≛</a:t>
            </a:r>
            <a:r>
              <a:rPr lang="en-US" dirty="0"/>
              <a:t>  05 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≛</a:t>
            </a:r>
            <a:r>
              <a:rPr lang="en-US" dirty="0"/>
              <a:t>  5+1-1</a:t>
            </a:r>
          </a:p>
          <a:p>
            <a:pPr lvl="2"/>
            <a:r>
              <a:rPr lang="en-US" dirty="0"/>
              <a:t>different content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different hash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en-US" b="1" dirty="0"/>
              <a:t>different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b="1" dirty="0"/>
              <a:t>ids </a:t>
            </a:r>
            <a:r>
              <a:rPr lang="en-US" dirty="0"/>
              <a:t>for the </a:t>
            </a:r>
            <a:r>
              <a:rPr lang="en-US" b="1" dirty="0"/>
              <a:t>same </a:t>
            </a:r>
            <a:r>
              <a:rPr lang="en-US" b="1" dirty="0" err="1"/>
              <a:t>tx</a:t>
            </a:r>
            <a:endParaRPr lang="en-US" b="1" dirty="0"/>
          </a:p>
          <a:p>
            <a:pPr lvl="2"/>
            <a:r>
              <a:rPr lang="en-US" dirty="0"/>
              <a:t>essential for payment channels / LN</a:t>
            </a:r>
          </a:p>
          <a:p>
            <a:pPr lvl="1"/>
            <a:r>
              <a:rPr lang="en-US" dirty="0"/>
              <a:t>signature verification optimization</a:t>
            </a:r>
          </a:p>
          <a:p>
            <a:pPr lvl="2"/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O(n)</a:t>
            </a:r>
          </a:p>
          <a:p>
            <a:pPr lvl="1"/>
            <a:r>
              <a:rPr lang="en-US" dirty="0"/>
              <a:t>offline signing improvement</a:t>
            </a:r>
          </a:p>
          <a:p>
            <a:pPr lvl="2"/>
            <a:r>
              <a:rPr lang="en-US" dirty="0" err="1"/>
              <a:t>Trezor</a:t>
            </a:r>
            <a:endParaRPr lang="en-US" dirty="0"/>
          </a:p>
          <a:p>
            <a:pPr lvl="2"/>
            <a:r>
              <a:rPr lang="en-US" dirty="0"/>
              <a:t>reduction of data needed for the signing algorithm</a:t>
            </a:r>
          </a:p>
          <a:p>
            <a:pPr lvl="1"/>
            <a:endParaRPr lang="en-US" dirty="0"/>
          </a:p>
          <a:p>
            <a:pPr lvl="1"/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00C484-C855-EEE9-B63C-04DC46D8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Segregated Witness</a:t>
            </a:r>
            <a:endParaRPr lang="cs-CZ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9D7A8B9-562E-C9C4-3E61-82CE5FD1FBDB}"/>
              </a:ext>
            </a:extLst>
          </p:cNvPr>
          <p:cNvSpPr/>
          <p:nvPr/>
        </p:nvSpPr>
        <p:spPr>
          <a:xfrm>
            <a:off x="7024429" y="5741352"/>
            <a:ext cx="1638947" cy="745038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witness </a:t>
            </a:r>
            <a:br>
              <a:rPr lang="en-US" sz="1400" dirty="0">
                <a:solidFill>
                  <a:srgbClr val="456A1C"/>
                </a:solidFill>
              </a:rPr>
            </a:br>
            <a:r>
              <a:rPr lang="en-US" sz="1400" dirty="0">
                <a:solidFill>
                  <a:srgbClr val="456A1C"/>
                </a:solidFill>
              </a:rPr>
              <a:t>≈ unlocking script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≈ signature data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A45FDFFD-AE37-1575-FB45-ED8A31F26681}"/>
              </a:ext>
            </a:extLst>
          </p:cNvPr>
          <p:cNvSpPr/>
          <p:nvPr/>
        </p:nvSpPr>
        <p:spPr>
          <a:xfrm>
            <a:off x="6451458" y="2892599"/>
            <a:ext cx="1987992" cy="786070"/>
          </a:xfrm>
          <a:prstGeom prst="wedgeRoundRectCallout">
            <a:avLst>
              <a:gd name="adj1" fmla="val -61997"/>
              <a:gd name="adj2" fmla="val 2529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other solution: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increasing block size</a:t>
            </a:r>
          </a:p>
          <a:p>
            <a:pPr algn="ctr"/>
            <a:r>
              <a:rPr lang="en-US" sz="1400" dirty="0" err="1">
                <a:solidFill>
                  <a:srgbClr val="456A1C"/>
                </a:solidFill>
              </a:rPr>
              <a:t>hardfork</a:t>
            </a:r>
            <a:r>
              <a:rPr lang="en-US" sz="1400" dirty="0">
                <a:solidFill>
                  <a:srgbClr val="456A1C"/>
                </a:solidFill>
              </a:rPr>
              <a:t> - </a:t>
            </a:r>
            <a:r>
              <a:rPr lang="en-US" sz="1400" dirty="0" err="1">
                <a:solidFill>
                  <a:srgbClr val="456A1C"/>
                </a:solidFill>
              </a:rPr>
              <a:t>BitcoinCash</a:t>
            </a:r>
            <a:endParaRPr lang="en-US" sz="1400" dirty="0">
              <a:solidFill>
                <a:srgbClr val="456A1C"/>
              </a:solidFill>
            </a:endParaRPr>
          </a:p>
        </p:txBody>
      </p:sp>
      <p:pic>
        <p:nvPicPr>
          <p:cNvPr id="7" name="Picture 6" descr="A diagram of a data">
            <a:extLst>
              <a:ext uri="{FF2B5EF4-FFF2-40B4-BE49-F238E27FC236}">
                <a16:creationId xmlns:a16="http://schemas.microsoft.com/office/drawing/2014/main" id="{E73BFE14-E8A4-59DF-7D72-3FA8B90C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7246" r="15881" b="19"/>
          <a:stretch/>
        </p:blipFill>
        <p:spPr>
          <a:xfrm>
            <a:off x="5170120" y="98329"/>
            <a:ext cx="3893817" cy="25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B60BCC-0F89-7E6E-8E81-DFC398E1E9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Pay-to-Witness-Public-Key-Hash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(P2WPKH)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cs-CZ" dirty="0"/>
              <a:t>Pay-to-Witness-Script-Hash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(P2WSH)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addresses</a:t>
            </a:r>
          </a:p>
          <a:p>
            <a:pPr lvl="1"/>
            <a:r>
              <a:rPr lang="en-US" dirty="0"/>
              <a:t>address prefix bc1</a:t>
            </a:r>
          </a:p>
          <a:p>
            <a:pPr lvl="2"/>
            <a:r>
              <a:rPr lang="en-US" dirty="0"/>
              <a:t>smaller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cheaper</a:t>
            </a:r>
          </a:p>
          <a:p>
            <a:pPr lvl="2"/>
            <a:r>
              <a:rPr lang="en-US" dirty="0"/>
              <a:t>do not use 1* or 3* addresses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2A8B45-549D-C701-E530-20C4CCC9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Segregated Witness  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[simplified]</a:t>
            </a:r>
            <a:endParaRPr lang="cs-CZ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74F05ED9-04B1-2A4B-D7F0-A1054E9ED776}"/>
              </a:ext>
            </a:extLst>
          </p:cNvPr>
          <p:cNvSpPr/>
          <p:nvPr/>
        </p:nvSpPr>
        <p:spPr>
          <a:xfrm>
            <a:off x="329453" y="1250683"/>
            <a:ext cx="1977923" cy="1117727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txid</a:t>
            </a:r>
            <a:r>
              <a:rPr lang="en-US" sz="1400" dirty="0">
                <a:solidFill>
                  <a:srgbClr val="456A1C"/>
                </a:solidFill>
              </a:rPr>
              <a:t>": "062705....",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0,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"</a:t>
            </a:r>
            <a:r>
              <a:rPr lang="en-US" sz="1400" b="1" dirty="0" err="1">
                <a:solidFill>
                  <a:srgbClr val="456A1C"/>
                </a:solidFill>
              </a:rPr>
              <a:t>scriptSig</a:t>
            </a:r>
            <a:r>
              <a:rPr lang="en-US" sz="1400" b="1" dirty="0">
                <a:solidFill>
                  <a:srgbClr val="456A1C"/>
                </a:solidFill>
              </a:rPr>
              <a:t>": "304ae2...."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</a:t>
            </a:r>
          </a:p>
        </p:txBody>
      </p:sp>
      <p:sp>
        <p:nvSpPr>
          <p:cNvPr id="6" name="Rectangular Callout 3">
            <a:extLst>
              <a:ext uri="{FF2B5EF4-FFF2-40B4-BE49-F238E27FC236}">
                <a16:creationId xmlns:a16="http://schemas.microsoft.com/office/drawing/2014/main" id="{F242B6BC-93C0-A05E-D8AE-8A5E9DC15410}"/>
              </a:ext>
            </a:extLst>
          </p:cNvPr>
          <p:cNvSpPr/>
          <p:nvPr/>
        </p:nvSpPr>
        <p:spPr>
          <a:xfrm>
            <a:off x="2911436" y="1250683"/>
            <a:ext cx="1977923" cy="1432360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txid</a:t>
            </a:r>
            <a:r>
              <a:rPr lang="en-US" sz="1400" dirty="0">
                <a:solidFill>
                  <a:srgbClr val="456A1C"/>
                </a:solidFill>
              </a:rPr>
              <a:t>": "062705....",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0,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"</a:t>
            </a:r>
            <a:r>
              <a:rPr lang="en-US" sz="1400" b="1" dirty="0" err="1">
                <a:solidFill>
                  <a:srgbClr val="456A1C"/>
                </a:solidFill>
              </a:rPr>
              <a:t>scriptSig</a:t>
            </a:r>
            <a:r>
              <a:rPr lang="en-US" sz="1400" b="1" dirty="0">
                <a:solidFill>
                  <a:srgbClr val="456A1C"/>
                </a:solidFill>
              </a:rPr>
              <a:t>": ""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   [...]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"witness": "304ae2...."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8CB85C3C-6034-4171-83F8-B6EB852084BA}"/>
              </a:ext>
            </a:extLst>
          </p:cNvPr>
          <p:cNvSpPr/>
          <p:nvPr/>
        </p:nvSpPr>
        <p:spPr>
          <a:xfrm>
            <a:off x="4038868" y="997377"/>
            <a:ext cx="850491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P2WPKH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9BB9FB78-BA46-52F3-F57B-A3CF2862DD33}"/>
              </a:ext>
            </a:extLst>
          </p:cNvPr>
          <p:cNvSpPr/>
          <p:nvPr/>
        </p:nvSpPr>
        <p:spPr>
          <a:xfrm>
            <a:off x="1456885" y="997377"/>
            <a:ext cx="850491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P2PKH</a:t>
            </a:r>
          </a:p>
        </p:txBody>
      </p:sp>
      <p:sp>
        <p:nvSpPr>
          <p:cNvPr id="10" name="Rectangular Callout 3">
            <a:extLst>
              <a:ext uri="{FF2B5EF4-FFF2-40B4-BE49-F238E27FC236}">
                <a16:creationId xmlns:a16="http://schemas.microsoft.com/office/drawing/2014/main" id="{EC1D31A4-FADC-B108-EB02-3EE38DA5472B}"/>
              </a:ext>
            </a:extLst>
          </p:cNvPr>
          <p:cNvSpPr/>
          <p:nvPr/>
        </p:nvSpPr>
        <p:spPr>
          <a:xfrm>
            <a:off x="329453" y="4038820"/>
            <a:ext cx="3925458" cy="1117727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txid</a:t>
            </a:r>
            <a:r>
              <a:rPr lang="en-US" sz="1400" dirty="0">
                <a:solidFill>
                  <a:srgbClr val="456A1C"/>
                </a:solidFill>
              </a:rPr>
              <a:t>": "062705....",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0,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"</a:t>
            </a:r>
            <a:r>
              <a:rPr lang="en-US" sz="1400" b="1" dirty="0" err="1">
                <a:solidFill>
                  <a:srgbClr val="456A1C"/>
                </a:solidFill>
              </a:rPr>
              <a:t>scriptSig</a:t>
            </a:r>
            <a:r>
              <a:rPr lang="en-US" sz="1400" b="1" dirty="0">
                <a:solidFill>
                  <a:srgbClr val="456A1C"/>
                </a:solidFill>
              </a:rPr>
              <a:t>": "&lt;</a:t>
            </a:r>
            <a:r>
              <a:rPr lang="en-US" sz="1400" b="1" dirty="0" err="1">
                <a:solidFill>
                  <a:srgbClr val="456A1C"/>
                </a:solidFill>
              </a:rPr>
              <a:t>SigA</a:t>
            </a:r>
            <a:r>
              <a:rPr lang="en-US" sz="1400" b="1" dirty="0">
                <a:solidFill>
                  <a:srgbClr val="456A1C"/>
                </a:solidFill>
              </a:rPr>
              <a:t>&gt; &lt;</a:t>
            </a:r>
            <a:r>
              <a:rPr lang="en-US" sz="1400" b="1" dirty="0" err="1">
                <a:solidFill>
                  <a:srgbClr val="456A1C"/>
                </a:solidFill>
              </a:rPr>
              <a:t>SigB</a:t>
            </a:r>
            <a:r>
              <a:rPr lang="en-US" sz="1400" b="1" dirty="0">
                <a:solidFill>
                  <a:srgbClr val="456A1C"/>
                </a:solidFill>
              </a:rPr>
              <a:t>&gt; &lt;..... CHECKMULTISIG&gt;"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</a:t>
            </a:r>
          </a:p>
        </p:txBody>
      </p:sp>
      <p:sp>
        <p:nvSpPr>
          <p:cNvPr id="11" name="Rectangular Callout 3">
            <a:extLst>
              <a:ext uri="{FF2B5EF4-FFF2-40B4-BE49-F238E27FC236}">
                <a16:creationId xmlns:a16="http://schemas.microsoft.com/office/drawing/2014/main" id="{8431254D-F1E4-B1D0-8790-B96F20FCA94C}"/>
              </a:ext>
            </a:extLst>
          </p:cNvPr>
          <p:cNvSpPr/>
          <p:nvPr/>
        </p:nvSpPr>
        <p:spPr>
          <a:xfrm>
            <a:off x="4827746" y="3775048"/>
            <a:ext cx="3986801" cy="1381499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txid</a:t>
            </a:r>
            <a:r>
              <a:rPr lang="en-US" sz="1400" dirty="0">
                <a:solidFill>
                  <a:srgbClr val="456A1C"/>
                </a:solidFill>
              </a:rPr>
              <a:t>": "062705....",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0,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"</a:t>
            </a:r>
            <a:r>
              <a:rPr lang="en-US" sz="1400" b="1" dirty="0" err="1">
                <a:solidFill>
                  <a:srgbClr val="456A1C"/>
                </a:solidFill>
              </a:rPr>
              <a:t>scriptSig</a:t>
            </a:r>
            <a:r>
              <a:rPr lang="en-US" sz="1400" b="1" dirty="0">
                <a:solidFill>
                  <a:srgbClr val="456A1C"/>
                </a:solidFill>
              </a:rPr>
              <a:t>": ""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   [...]</a:t>
            </a:r>
          </a:p>
          <a:p>
            <a:r>
              <a:rPr lang="en-US" sz="1400" b="1" dirty="0">
                <a:solidFill>
                  <a:srgbClr val="456A1C"/>
                </a:solidFill>
              </a:rPr>
              <a:t>"witness": "&lt;</a:t>
            </a:r>
            <a:r>
              <a:rPr lang="en-US" sz="1400" b="1" dirty="0" err="1">
                <a:solidFill>
                  <a:srgbClr val="456A1C"/>
                </a:solidFill>
              </a:rPr>
              <a:t>SigA</a:t>
            </a:r>
            <a:r>
              <a:rPr lang="en-US" sz="1400" b="1" dirty="0">
                <a:solidFill>
                  <a:srgbClr val="456A1C"/>
                </a:solidFill>
              </a:rPr>
              <a:t>&gt; &lt;</a:t>
            </a:r>
            <a:r>
              <a:rPr lang="en-US" sz="1400" b="1" dirty="0" err="1">
                <a:solidFill>
                  <a:srgbClr val="456A1C"/>
                </a:solidFill>
              </a:rPr>
              <a:t>SigB</a:t>
            </a:r>
            <a:r>
              <a:rPr lang="en-US" sz="1400" b="1" dirty="0">
                <a:solidFill>
                  <a:srgbClr val="456A1C"/>
                </a:solidFill>
              </a:rPr>
              <a:t>&gt; &lt;..... CHECKMULTISIG&gt;"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3D759ABF-6886-1CAF-DCB8-8DC95DDF9921}"/>
              </a:ext>
            </a:extLst>
          </p:cNvPr>
          <p:cNvSpPr/>
          <p:nvPr/>
        </p:nvSpPr>
        <p:spPr>
          <a:xfrm>
            <a:off x="7964056" y="3521742"/>
            <a:ext cx="850491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P2WSH</a:t>
            </a:r>
          </a:p>
        </p:txBody>
      </p:sp>
      <p:sp>
        <p:nvSpPr>
          <p:cNvPr id="13" name="Rounded Rectangular Callout 5">
            <a:extLst>
              <a:ext uri="{FF2B5EF4-FFF2-40B4-BE49-F238E27FC236}">
                <a16:creationId xmlns:a16="http://schemas.microsoft.com/office/drawing/2014/main" id="{15C88454-74C2-DA67-6D17-76A1C7F3A770}"/>
              </a:ext>
            </a:extLst>
          </p:cNvPr>
          <p:cNvSpPr/>
          <p:nvPr/>
        </p:nvSpPr>
        <p:spPr>
          <a:xfrm>
            <a:off x="3404419" y="3784505"/>
            <a:ext cx="850491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P2SH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4C7B73CF-F7EF-BF12-F567-C425FF695D1E}"/>
              </a:ext>
            </a:extLst>
          </p:cNvPr>
          <p:cNvSpPr/>
          <p:nvPr/>
        </p:nvSpPr>
        <p:spPr>
          <a:xfrm>
            <a:off x="1635815" y="2685145"/>
            <a:ext cx="1123665" cy="518469"/>
          </a:xfrm>
          <a:prstGeom prst="wedgeRoundRectCallout">
            <a:avLst>
              <a:gd name="adj1" fmla="val 149168"/>
              <a:gd name="adj2" fmla="val -5901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no opcodes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only data</a:t>
            </a:r>
          </a:p>
        </p:txBody>
      </p:sp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E5E1229F-A670-DBE0-976C-7210AAD03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4566" r="26988" b="3233"/>
          <a:stretch/>
        </p:blipFill>
        <p:spPr>
          <a:xfrm>
            <a:off x="5180851" y="651305"/>
            <a:ext cx="3633696" cy="2316481"/>
          </a:xfrm>
          <a:prstGeom prst="rect">
            <a:avLst/>
          </a:prstGeom>
        </p:spPr>
      </p:pic>
      <p:sp>
        <p:nvSpPr>
          <p:cNvPr id="15" name="Rounded Rectangular Callout 5">
            <a:extLst>
              <a:ext uri="{FF2B5EF4-FFF2-40B4-BE49-F238E27FC236}">
                <a16:creationId xmlns:a16="http://schemas.microsoft.com/office/drawing/2014/main" id="{8305FA71-6E25-E9E9-B7F9-9ACB2178E489}"/>
              </a:ext>
            </a:extLst>
          </p:cNvPr>
          <p:cNvSpPr/>
          <p:nvPr/>
        </p:nvSpPr>
        <p:spPr>
          <a:xfrm>
            <a:off x="6088717" y="5483843"/>
            <a:ext cx="1294722" cy="518469"/>
          </a:xfrm>
          <a:prstGeom prst="wedgeRoundRectCallout">
            <a:avLst>
              <a:gd name="adj1" fmla="val 52532"/>
              <a:gd name="adj2" fmla="val -11604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locking script</a:t>
            </a:r>
            <a:br>
              <a:rPr lang="en-US" sz="1400" dirty="0">
                <a:solidFill>
                  <a:srgbClr val="456A1C"/>
                </a:solidFill>
              </a:rPr>
            </a:br>
            <a:r>
              <a:rPr lang="en-US" sz="1400" dirty="0">
                <a:solidFill>
                  <a:srgbClr val="456A1C"/>
                </a:solidFill>
              </a:rPr>
              <a:t>byte code</a:t>
            </a:r>
          </a:p>
        </p:txBody>
      </p:sp>
    </p:spTree>
    <p:extLst>
      <p:ext uri="{BB962C8B-B14F-4D97-AF65-F5344CB8AC3E}">
        <p14:creationId xmlns:p14="http://schemas.microsoft.com/office/powerpoint/2010/main" val="40702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FD5168-3290-EA99-2C7F-865EBB5A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P2WSH Execution</a:t>
            </a:r>
            <a:endParaRPr lang="cs-CZ" dirty="0"/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3655EAAB-E4F9-5C5D-F4F2-D03B09ABF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6" y="837698"/>
            <a:ext cx="8083536" cy="57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70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79319-A40D-8758-7E20-1135F717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Segwit</a:t>
            </a:r>
            <a:r>
              <a:rPr lang="en-US" dirty="0"/>
              <a:t> Address  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[detailed]</a:t>
            </a:r>
            <a:endParaRPr lang="cs-CZ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diagram of a number">
            <a:extLst>
              <a:ext uri="{FF2B5EF4-FFF2-40B4-BE49-F238E27FC236}">
                <a16:creationId xmlns:a16="http://schemas.microsoft.com/office/drawing/2014/main" id="{7B130399-510B-F2BA-536C-F6866C03B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464456"/>
            <a:ext cx="8607973" cy="63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chart with black text">
            <a:extLst>
              <a:ext uri="{FF2B5EF4-FFF2-40B4-BE49-F238E27FC236}">
                <a16:creationId xmlns:a16="http://schemas.microsoft.com/office/drawing/2014/main" id="{AB2F3881-5901-1C94-E1C8-1523599D8E7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50"/>
            <a:ext cx="9076278" cy="585439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C2B2F9-6C14-6294-68D9-233F40C6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Evolution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Address</a:t>
            </a:r>
            <a:r>
              <a:rPr lang="cs-CZ" dirty="0"/>
              <a:t> </a:t>
            </a:r>
            <a:r>
              <a:rPr lang="cs-CZ" dirty="0" err="1"/>
              <a:t>Types</a:t>
            </a:r>
            <a:endParaRPr lang="cs-CZ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ECB6F56-F0DA-5BD9-B07D-F5C7BC48AAC9}"/>
              </a:ext>
            </a:extLst>
          </p:cNvPr>
          <p:cNvSpPr/>
          <p:nvPr/>
        </p:nvSpPr>
        <p:spPr>
          <a:xfrm>
            <a:off x="8208676" y="1203338"/>
            <a:ext cx="572909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bc1p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20C42D6C-D323-5C62-0E85-7362BC64E584}"/>
              </a:ext>
            </a:extLst>
          </p:cNvPr>
          <p:cNvSpPr/>
          <p:nvPr/>
        </p:nvSpPr>
        <p:spPr>
          <a:xfrm>
            <a:off x="6524842" y="2201372"/>
            <a:ext cx="572909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bc1q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072FAD91-DA45-E810-2D0C-D23408541283}"/>
              </a:ext>
            </a:extLst>
          </p:cNvPr>
          <p:cNvSpPr/>
          <p:nvPr/>
        </p:nvSpPr>
        <p:spPr>
          <a:xfrm>
            <a:off x="4828071" y="3232860"/>
            <a:ext cx="572909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3*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6DF260BA-1FB3-9D28-C450-7CC5F1DCBB27}"/>
              </a:ext>
            </a:extLst>
          </p:cNvPr>
          <p:cNvSpPr/>
          <p:nvPr/>
        </p:nvSpPr>
        <p:spPr>
          <a:xfrm>
            <a:off x="2698187" y="4604460"/>
            <a:ext cx="572909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1*</a:t>
            </a:r>
          </a:p>
        </p:txBody>
      </p:sp>
    </p:spTree>
    <p:extLst>
      <p:ext uri="{BB962C8B-B14F-4D97-AF65-F5344CB8AC3E}">
        <p14:creationId xmlns:p14="http://schemas.microsoft.com/office/powerpoint/2010/main" val="32067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C405C9-B157-1A81-D46B-3E6B62BF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P2P Network Architecture</a:t>
            </a:r>
            <a:endParaRPr lang="cs-CZ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39BA2A2-A8AF-3AC8-E321-1F215E0A0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12409" y="-873589"/>
            <a:ext cx="6319179" cy="9144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872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F23394-C3D5-AF58-7DD2-7D07E93179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83" y="577294"/>
            <a:ext cx="8971233" cy="6202750"/>
          </a:xfrm>
        </p:spPr>
        <p:txBody>
          <a:bodyPr/>
          <a:lstStyle/>
          <a:p>
            <a:r>
              <a:rPr lang="en-US" dirty="0"/>
              <a:t>Full blockchain node</a:t>
            </a:r>
          </a:p>
          <a:p>
            <a:pPr lvl="1"/>
            <a:r>
              <a:rPr lang="en-US" dirty="0"/>
              <a:t>contains full blockchain </a:t>
            </a:r>
            <a:r>
              <a:rPr lang="en-US" dirty="0" err="1"/>
              <a:t>db</a:t>
            </a:r>
            <a:endParaRPr lang="en-US" dirty="0"/>
          </a:p>
          <a:p>
            <a:pPr lvl="1"/>
            <a:r>
              <a:rPr lang="en-US" dirty="0"/>
              <a:t>≈ 1 TB</a:t>
            </a:r>
          </a:p>
          <a:p>
            <a:r>
              <a:rPr lang="en-US" dirty="0"/>
              <a:t>Mining node</a:t>
            </a:r>
          </a:p>
          <a:p>
            <a:pPr lvl="1"/>
            <a:r>
              <a:rPr lang="en-US" dirty="0"/>
              <a:t>Mining pool</a:t>
            </a:r>
          </a:p>
          <a:p>
            <a:pPr lvl="1"/>
            <a:r>
              <a:rPr lang="en-US" dirty="0"/>
              <a:t>Slush/</a:t>
            </a:r>
            <a:r>
              <a:rPr lang="en-US" dirty="0" err="1"/>
              <a:t>Braiins</a:t>
            </a:r>
            <a:r>
              <a:rPr lang="en-US" dirty="0"/>
              <a:t> Pool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2010</a:t>
            </a:r>
          </a:p>
          <a:p>
            <a:pPr lvl="2"/>
            <a:r>
              <a:rPr lang="en-US" dirty="0"/>
              <a:t>Stratum protocol</a:t>
            </a:r>
          </a:p>
          <a:p>
            <a:pPr lvl="2"/>
            <a:r>
              <a:rPr lang="en-US" dirty="0"/>
              <a:t>Stratum V2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2024</a:t>
            </a:r>
          </a:p>
          <a:p>
            <a:pPr lvl="1"/>
            <a:endParaRPr lang="en-US" dirty="0"/>
          </a:p>
          <a:p>
            <a:r>
              <a:rPr lang="en-US" dirty="0"/>
              <a:t>Simplified Payment Verification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(SPV)</a:t>
            </a:r>
          </a:p>
          <a:p>
            <a:pPr lvl="1"/>
            <a:r>
              <a:rPr lang="en-US" dirty="0"/>
              <a:t>lightweight node</a:t>
            </a:r>
          </a:p>
          <a:p>
            <a:pPr lvl="2"/>
            <a:r>
              <a:rPr lang="en-US" dirty="0"/>
              <a:t>online/mobile wallet</a:t>
            </a:r>
          </a:p>
          <a:p>
            <a:pPr lvl="2"/>
            <a:r>
              <a:rPr lang="en-US" dirty="0"/>
              <a:t>only headers, does not contain </a:t>
            </a:r>
            <a:r>
              <a:rPr lang="en-US" dirty="0" err="1"/>
              <a:t>tx</a:t>
            </a:r>
            <a:r>
              <a:rPr lang="en-US" dirty="0"/>
              <a:t> data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/>
              <a:t>how to get a proper </a:t>
            </a:r>
            <a:r>
              <a:rPr lang="en-US" dirty="0" err="1"/>
              <a:t>tx</a:t>
            </a:r>
            <a:r>
              <a:rPr lang="en-US" dirty="0"/>
              <a:t> without loosing privacy?</a:t>
            </a:r>
          </a:p>
          <a:p>
            <a:pPr lvl="2"/>
            <a:r>
              <a:rPr lang="en-US" dirty="0"/>
              <a:t>list of </a:t>
            </a:r>
            <a:r>
              <a:rPr lang="en-US" dirty="0" err="1"/>
              <a:t>txs</a:t>
            </a:r>
            <a:r>
              <a:rPr lang="en-US" dirty="0"/>
              <a:t> related to the addresses in the wallet</a:t>
            </a:r>
          </a:p>
          <a:p>
            <a:pPr lvl="2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/>
              <a:t>Bloom filter</a:t>
            </a:r>
          </a:p>
          <a:p>
            <a:pPr lvl="1"/>
            <a:r>
              <a:rPr lang="en-US" dirty="0"/>
              <a:t>how to verify that </a:t>
            </a:r>
            <a:r>
              <a:rPr lang="en-US" dirty="0" err="1"/>
              <a:t>tx</a:t>
            </a:r>
            <a:r>
              <a:rPr lang="en-US" dirty="0"/>
              <a:t> is contained in a block?</a:t>
            </a:r>
          </a:p>
          <a:p>
            <a:pPr lvl="2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en-US" dirty="0"/>
              <a:t>Merkle tree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D38FFA-2C9D-C069-EA6C-9F8F1C16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Nodes</a:t>
            </a:r>
            <a:endParaRPr lang="cs-CZ" dirty="0"/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635B84CA-F119-1BA5-BE6B-5BEF389A417C}"/>
              </a:ext>
            </a:extLst>
          </p:cNvPr>
          <p:cNvSpPr/>
          <p:nvPr/>
        </p:nvSpPr>
        <p:spPr>
          <a:xfrm>
            <a:off x="4157909" y="3921494"/>
            <a:ext cx="1023477" cy="437934"/>
          </a:xfrm>
          <a:prstGeom prst="wedgeRoundRectCallout">
            <a:avLst>
              <a:gd name="adj1" fmla="val -101482"/>
              <a:gd name="adj2" fmla="val 7232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1 / 20000</a:t>
            </a:r>
          </a:p>
        </p:txBody>
      </p:sp>
      <p:pic>
        <p:nvPicPr>
          <p:cNvPr id="6" name="Graphic 5" descr="Brain in head outline">
            <a:extLst>
              <a:ext uri="{FF2B5EF4-FFF2-40B4-BE49-F238E27FC236}">
                <a16:creationId xmlns:a16="http://schemas.microsoft.com/office/drawing/2014/main" id="{4B0F8176-DEE5-2138-D01A-16A99D52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39542" y="4774475"/>
            <a:ext cx="94836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FFCCF2-57D0-73F4-F5BA-062E9744E5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helping to ensure privacy for SPV nodes</a:t>
            </a:r>
          </a:p>
          <a:p>
            <a:pPr lvl="1"/>
            <a:r>
              <a:rPr lang="en-US" dirty="0"/>
              <a:t>probabilistic method</a:t>
            </a:r>
          </a:p>
          <a:p>
            <a:pPr lvl="1"/>
            <a:r>
              <a:rPr lang="en-US" dirty="0"/>
              <a:t>subset of </a:t>
            </a:r>
            <a:r>
              <a:rPr lang="en-US" dirty="0" err="1"/>
              <a:t>txs</a:t>
            </a:r>
            <a:r>
              <a:rPr lang="en-US" dirty="0"/>
              <a:t> without revealing which address is interested in</a:t>
            </a:r>
          </a:p>
          <a:p>
            <a:r>
              <a:rPr lang="en-CZ" sz="2000" dirty="0"/>
              <a:t>bitset of size N</a:t>
            </a:r>
            <a:endParaRPr lang="en-US" sz="2000" dirty="0"/>
          </a:p>
          <a:p>
            <a:r>
              <a:rPr lang="en-CZ" sz="2000" dirty="0"/>
              <a:t>M </a:t>
            </a:r>
            <a:r>
              <a:rPr lang="en-US" sz="2000" dirty="0"/>
              <a:t>deterministic </a:t>
            </a:r>
            <a:r>
              <a:rPr lang="en-CZ" sz="2000" dirty="0"/>
              <a:t>hash functions</a:t>
            </a:r>
            <a:endParaRPr lang="en-US" sz="2000" dirty="0"/>
          </a:p>
          <a:p>
            <a:r>
              <a:rPr lang="en-US" dirty="0"/>
              <a:t>adding a pattern</a:t>
            </a:r>
          </a:p>
          <a:p>
            <a:pPr lvl="1"/>
            <a:r>
              <a:rPr lang="cs-CZ" dirty="0"/>
              <a:t>addresses contained by a wallet</a:t>
            </a:r>
            <a:endParaRPr lang="en-US" dirty="0"/>
          </a:p>
          <a:p>
            <a:pPr lvl="1"/>
            <a:r>
              <a:rPr lang="en-US" dirty="0"/>
              <a:t>set bits </a:t>
            </a:r>
            <a:r>
              <a:rPr lang="cs-CZ" dirty="0"/>
              <a:t>indexed by</a:t>
            </a:r>
            <a:r>
              <a:rPr lang="en-US" dirty="0"/>
              <a:t> hash results</a:t>
            </a:r>
          </a:p>
          <a:p>
            <a:pPr lvl="1"/>
            <a:r>
              <a:rPr lang="en-US" dirty="0"/>
              <a:t>more patterns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more bits set</a:t>
            </a:r>
          </a:p>
          <a:p>
            <a:r>
              <a:rPr lang="en-US" dirty="0"/>
              <a:t>querying pattern</a:t>
            </a:r>
            <a:endParaRPr lang="cs-CZ" dirty="0"/>
          </a:p>
          <a:p>
            <a:pPr lvl="1"/>
            <a:r>
              <a:rPr lang="en-US" dirty="0"/>
              <a:t>bitfield is sent to the full node</a:t>
            </a:r>
          </a:p>
          <a:p>
            <a:pPr lvl="1"/>
            <a:r>
              <a:rPr lang="en-US" dirty="0"/>
              <a:t>only </a:t>
            </a:r>
            <a:r>
              <a:rPr lang="en-US" dirty="0" err="1"/>
              <a:t>txs</a:t>
            </a:r>
            <a:r>
              <a:rPr lang="en-US" dirty="0"/>
              <a:t> matching the filter</a:t>
            </a:r>
          </a:p>
          <a:p>
            <a:pPr lvl="1"/>
            <a:r>
              <a:rPr lang="en-US" dirty="0"/>
              <a:t>many false positives</a:t>
            </a:r>
          </a:p>
          <a:p>
            <a:pPr lvl="2"/>
            <a:r>
              <a:rPr lang="en-US" dirty="0"/>
              <a:t>intentionally!</a:t>
            </a:r>
            <a:r>
              <a:rPr lang="cs-CZ" dirty="0"/>
              <a:t> </a:t>
            </a:r>
            <a:r>
              <a:rPr lang="cs-CZ" dirty="0">
                <a:solidFill>
                  <a:schemeClr val="accent6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data sent to SPV together with Merkle paths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↬</a:t>
            </a:r>
            <a:endParaRPr lang="en-US" dirty="0"/>
          </a:p>
          <a:p>
            <a:r>
              <a:rPr lang="en-US" dirty="0"/>
              <a:t>tradeoff</a:t>
            </a:r>
          </a:p>
          <a:p>
            <a:pPr lvl="1"/>
            <a:r>
              <a:rPr lang="en-US" dirty="0" err="1"/>
              <a:t>auccuracy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↭</a:t>
            </a:r>
            <a:r>
              <a:rPr lang="en-US" dirty="0"/>
              <a:t> privacy</a:t>
            </a:r>
          </a:p>
          <a:p>
            <a:pPr lvl="1"/>
            <a:r>
              <a:rPr lang="en-US" dirty="0"/>
              <a:t>volume of data</a:t>
            </a:r>
            <a:endParaRPr lang="en-CZ" dirty="0"/>
          </a:p>
          <a:p>
            <a:endParaRPr lang="en-US" dirty="0"/>
          </a:p>
          <a:p>
            <a:pPr lvl="1"/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2767CE-AC5D-87E1-E7FD-DC320836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Bloom Filter</a:t>
            </a:r>
            <a:endParaRPr lang="cs-CZ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00B28070-645E-3F1B-BFFB-30DB2DE868B0}"/>
              </a:ext>
            </a:extLst>
          </p:cNvPr>
          <p:cNvSpPr/>
          <p:nvPr/>
        </p:nvSpPr>
        <p:spPr>
          <a:xfrm>
            <a:off x="7388000" y="723232"/>
            <a:ext cx="1524000" cy="672432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street name containing H-R-C</a:t>
            </a:r>
          </a:p>
        </p:txBody>
      </p:sp>
      <p:pic>
        <p:nvPicPr>
          <p:cNvPr id="7" name="Picture 6" descr="A diagram of a pattern">
            <a:extLst>
              <a:ext uri="{FF2B5EF4-FFF2-40B4-BE49-F238E27FC236}">
                <a16:creationId xmlns:a16="http://schemas.microsoft.com/office/drawing/2014/main" id="{46041B3A-9F67-81D5-DA84-447A806F5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37" y="1699184"/>
            <a:ext cx="5216563" cy="29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BB7BC7-5471-8D64-2217-FF2311EFF4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1064301"/>
            <a:ext cx="8971233" cy="5605439"/>
          </a:xfrm>
        </p:spPr>
        <p:txBody>
          <a:bodyPr>
            <a:normAutofit/>
          </a:bodyPr>
          <a:lstStyle/>
          <a:p>
            <a:r>
              <a:rPr lang="cs-CZ" dirty="0"/>
              <a:t>Andreas Antonopoulos: Mastering Bitcoin</a:t>
            </a:r>
          </a:p>
          <a:p>
            <a:pPr lvl="1"/>
            <a:r>
              <a:rPr lang="cs-CZ" dirty="0"/>
              <a:t>https://github.com/bitcoinbook/bitcoinbook.git</a:t>
            </a:r>
          </a:p>
          <a:p>
            <a:r>
              <a:rPr lang="cs-CZ" dirty="0"/>
              <a:t>Andreas Antonopoulos: Mastering Lightning Network</a:t>
            </a:r>
          </a:p>
          <a:p>
            <a:pPr lvl="1"/>
            <a:r>
              <a:rPr lang="cs-CZ" dirty="0"/>
              <a:t>https://github.com/lnbook/lnbook</a:t>
            </a:r>
          </a:p>
          <a:p>
            <a:r>
              <a:rPr lang="cs-CZ" dirty="0"/>
              <a:t>Michal Novák: Lightning Network: Platby budoucnosti</a:t>
            </a:r>
          </a:p>
          <a:p>
            <a:pPr lvl="1"/>
            <a:r>
              <a:rPr lang="cs-CZ" dirty="0"/>
              <a:t>https://www.bitperia.cz</a:t>
            </a:r>
          </a:p>
          <a:p>
            <a:r>
              <a:rPr lang="en-US" dirty="0"/>
              <a:t>Greg Walker: Learn me a Bitcoin</a:t>
            </a:r>
            <a:endParaRPr lang="cs-CZ" dirty="0"/>
          </a:p>
          <a:p>
            <a:pPr lvl="1"/>
            <a:r>
              <a:rPr lang="cs-CZ" dirty="0"/>
              <a:t>https://learnmeabitcoin.com/</a:t>
            </a:r>
          </a:p>
          <a:p>
            <a:pPr lvl="1"/>
            <a:endParaRPr lang="en-US" dirty="0"/>
          </a:p>
          <a:p>
            <a:pPr lvl="1"/>
            <a:endParaRPr lang="cs-CZ" dirty="0"/>
          </a:p>
          <a:p>
            <a:r>
              <a:rPr lang="en-US" dirty="0"/>
              <a:t>Andreas </a:t>
            </a:r>
            <a:r>
              <a:rPr lang="cs-CZ" dirty="0"/>
              <a:t>Antonopoulos</a:t>
            </a:r>
          </a:p>
          <a:p>
            <a:pPr lvl="1"/>
            <a:r>
              <a:rPr lang="cs-CZ" dirty="0"/>
              <a:t>https://www.youtube.com/@aantonop</a:t>
            </a:r>
          </a:p>
          <a:p>
            <a:r>
              <a:rPr lang="cs-CZ" dirty="0"/>
              <a:t>Kicom - Bitcoinovej kanál</a:t>
            </a:r>
          </a:p>
          <a:p>
            <a:pPr lvl="1"/>
            <a:r>
              <a:rPr lang="cs-CZ" dirty="0"/>
              <a:t>https://bitcoinovejkanal.cz/</a:t>
            </a:r>
            <a:endParaRPr lang="en-US" dirty="0"/>
          </a:p>
          <a:p>
            <a:r>
              <a:rPr lang="cs-CZ" dirty="0"/>
              <a:t>Stackuj podcast - Bitcoin: nestátní peníze</a:t>
            </a:r>
          </a:p>
          <a:p>
            <a:pPr lvl="1"/>
            <a:r>
              <a:rPr lang="cs-CZ" dirty="0"/>
              <a:t>https://www.youtube.com/@stackuj/videos</a:t>
            </a:r>
          </a:p>
          <a:p>
            <a:pPr lvl="1"/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BBF2A-9930-BF35-49F2-72E4F62B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Reading / Watching</a:t>
            </a:r>
          </a:p>
        </p:txBody>
      </p:sp>
      <p:pic>
        <p:nvPicPr>
          <p:cNvPr id="9" name="Picture 8" descr="A book cover with ants and text&#10;&#10;Description automatically generated">
            <a:extLst>
              <a:ext uri="{FF2B5EF4-FFF2-40B4-BE49-F238E27FC236}">
                <a16:creationId xmlns:a16="http://schemas.microsoft.com/office/drawing/2014/main" id="{62C98C7F-ACF0-CBAB-BF24-84000F821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52" y="831218"/>
            <a:ext cx="1231943" cy="1616550"/>
          </a:xfrm>
          <a:prstGeom prst="rect">
            <a:avLst/>
          </a:prstGeom>
        </p:spPr>
      </p:pic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4B4CBB4-D45E-CBC9-5749-62A27E6143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10" y="841113"/>
            <a:ext cx="1071103" cy="1606655"/>
          </a:xfrm>
          <a:prstGeom prst="rect">
            <a:avLst/>
          </a:prstGeom>
        </p:spPr>
      </p:pic>
      <p:pic>
        <p:nvPicPr>
          <p:cNvPr id="13" name="Picture 12" descr="A person smiling and a poster&#10;&#10;Description automatically generated">
            <a:extLst>
              <a:ext uri="{FF2B5EF4-FFF2-40B4-BE49-F238E27FC236}">
                <a16:creationId xmlns:a16="http://schemas.microsoft.com/office/drawing/2014/main" id="{92CCF2CE-BD25-11B8-C2F7-6B388466FD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7" y="2566243"/>
            <a:ext cx="2341588" cy="1373154"/>
          </a:xfrm>
          <a:prstGeom prst="rect">
            <a:avLst/>
          </a:prstGeom>
        </p:spPr>
      </p:pic>
      <p:pic>
        <p:nvPicPr>
          <p:cNvPr id="17" name="Picture 16" descr="A group of men with headsets and a gold coin with green arrow up&#10;&#10;Description automatically generated">
            <a:extLst>
              <a:ext uri="{FF2B5EF4-FFF2-40B4-BE49-F238E27FC236}">
                <a16:creationId xmlns:a16="http://schemas.microsoft.com/office/drawing/2014/main" id="{893B681E-1C27-4329-C8FA-0AC1AC73D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r="30803"/>
          <a:stretch/>
        </p:blipFill>
        <p:spPr>
          <a:xfrm>
            <a:off x="6426810" y="4491914"/>
            <a:ext cx="2345885" cy="1898849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D385DA90-8686-0C09-F934-BD3B08FCA1F1}"/>
              </a:ext>
            </a:extLst>
          </p:cNvPr>
          <p:cNvSpPr txBox="1">
            <a:spLocks/>
          </p:cNvSpPr>
          <p:nvPr/>
        </p:nvSpPr>
        <p:spPr>
          <a:xfrm>
            <a:off x="92704" y="4626894"/>
            <a:ext cx="4466660" cy="161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9" name="Graphic 4" descr="Storytelling with solid fill">
            <a:extLst>
              <a:ext uri="{FF2B5EF4-FFF2-40B4-BE49-F238E27FC236}">
                <a16:creationId xmlns:a16="http://schemas.microsoft.com/office/drawing/2014/main" id="{3AD87B83-BA45-E771-FAE7-CF6C83E3E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777" y="504806"/>
            <a:ext cx="534657" cy="534657"/>
          </a:xfrm>
          <a:prstGeom prst="rect">
            <a:avLst/>
          </a:prstGeom>
        </p:spPr>
      </p:pic>
      <p:pic>
        <p:nvPicPr>
          <p:cNvPr id="20" name="Graphic 6" descr="Video camera with solid fill">
            <a:extLst>
              <a:ext uri="{FF2B5EF4-FFF2-40B4-BE49-F238E27FC236}">
                <a16:creationId xmlns:a16="http://schemas.microsoft.com/office/drawing/2014/main" id="{BE125E54-CD1C-B8E3-A367-4ED836148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019" y="3946032"/>
            <a:ext cx="622172" cy="6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F23394-C3D5-AF58-7DD2-7D07E93179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83" y="577294"/>
            <a:ext cx="8971233" cy="620275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block header</a:t>
            </a:r>
          </a:p>
          <a:p>
            <a:endParaRPr lang="en-US" dirty="0"/>
          </a:p>
          <a:p>
            <a:r>
              <a:rPr lang="en-US" dirty="0"/>
              <a:t>block identifiers</a:t>
            </a:r>
          </a:p>
          <a:p>
            <a:pPr lvl="1"/>
            <a:r>
              <a:rPr lang="en-US" dirty="0"/>
              <a:t>block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header </a:t>
            </a:r>
            <a:r>
              <a:rPr lang="en-US" dirty="0"/>
              <a:t>hash</a:t>
            </a:r>
          </a:p>
          <a:p>
            <a:pPr lvl="2"/>
            <a:r>
              <a:rPr lang="en-US" dirty="0"/>
              <a:t>unique id</a:t>
            </a:r>
          </a:p>
          <a:p>
            <a:pPr lvl="1"/>
            <a:r>
              <a:rPr lang="en-US" dirty="0"/>
              <a:t>block height</a:t>
            </a:r>
          </a:p>
          <a:p>
            <a:pPr lvl="2"/>
            <a:r>
              <a:rPr lang="en-US" dirty="0"/>
              <a:t>position in the blockchain</a:t>
            </a:r>
          </a:p>
          <a:p>
            <a:pPr lvl="2"/>
            <a:r>
              <a:rPr lang="en-US" b="1" dirty="0"/>
              <a:t>not</a:t>
            </a:r>
            <a:r>
              <a:rPr lang="en-US" dirty="0"/>
              <a:t> unique!</a:t>
            </a:r>
            <a:r>
              <a:rPr lang="cs-CZ" dirty="0"/>
              <a:t>  </a:t>
            </a:r>
            <a:r>
              <a:rPr lang="cs-CZ" dirty="0">
                <a:solidFill>
                  <a:srgbClr val="FFC000"/>
                </a:solidFill>
                <a:sym typeface="Wingdings" panose="05000000000000000000" pitchFamily="2" charset="2"/>
              </a:rPr>
              <a:t>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genesis block</a:t>
            </a:r>
          </a:p>
          <a:p>
            <a:pPr lvl="1"/>
            <a:r>
              <a:rPr lang="en-US" dirty="0"/>
              <a:t>Jan 3, 2009 - the first block by Satoshi Nakamoto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D38FFA-2C9D-C069-EA6C-9F8F1C16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</a:t>
            </a:r>
            <a:endParaRPr lang="cs-CZ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105800-0011-1B00-7010-9C12F384A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720691"/>
              </p:ext>
            </p:extLst>
          </p:nvPr>
        </p:nvGraphicFramePr>
        <p:xfrm>
          <a:off x="3451186" y="763784"/>
          <a:ext cx="5181472" cy="2865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8840">
                  <a:extLst>
                    <a:ext uri="{9D8B030D-6E8A-4147-A177-3AD203B41FA5}">
                      <a16:colId xmlns:a16="http://schemas.microsoft.com/office/drawing/2014/main" val="492223750"/>
                    </a:ext>
                  </a:extLst>
                </a:gridCol>
                <a:gridCol w="2021305">
                  <a:extLst>
                    <a:ext uri="{9D8B030D-6E8A-4147-A177-3AD203B41FA5}">
                      <a16:colId xmlns:a16="http://schemas.microsoft.com/office/drawing/2014/main" val="195741344"/>
                    </a:ext>
                  </a:extLst>
                </a:gridCol>
                <a:gridCol w="2791327">
                  <a:extLst>
                    <a:ext uri="{9D8B030D-6E8A-4147-A177-3AD203B41FA5}">
                      <a16:colId xmlns:a16="http://schemas.microsoft.com/office/drawing/2014/main" val="830580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cs-CZ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block size</a:t>
                      </a:r>
                      <a:endParaRPr lang="cs-CZ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568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version</a:t>
                      </a:r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02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32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prev</a:t>
                      </a:r>
                      <a:r>
                        <a:rPr lang="en-US" sz="1400" dirty="0"/>
                        <a:t> block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(header)</a:t>
                      </a:r>
                      <a:r>
                        <a:rPr lang="en-US" sz="1400" dirty="0"/>
                        <a:t> hash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SHA256 ( SHA256( bh ))</a:t>
                      </a:r>
                    </a:p>
                  </a:txBody>
                  <a:tcPr>
                    <a:solidFill>
                      <a:srgbClr val="EC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89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32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Merkle root</a:t>
                      </a:r>
                      <a:endParaRPr lang="cs-CZ" sz="1400" b="1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hash of the root of the Merkle tree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541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timestamp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block creation time (</a:t>
                      </a:r>
                      <a:r>
                        <a:rPr lang="en-US" sz="1400" dirty="0" err="1"/>
                        <a:t>ux</a:t>
                      </a:r>
                      <a:r>
                        <a:rPr lang="en-US" sz="1400" dirty="0"/>
                        <a:t>)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636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difficulty target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PoW</a:t>
                      </a:r>
                      <a:r>
                        <a:rPr lang="en-US" sz="1400" dirty="0"/>
                        <a:t>: nonce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until the hash &lt; target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C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99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nonce</a:t>
                      </a:r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>
                    <a:solidFill>
                      <a:srgbClr val="EC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897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tx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count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31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cs-CZ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tx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tx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tx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1000s</a:t>
                      </a:r>
                      <a:endParaRPr lang="cs-CZ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442845"/>
                  </a:ext>
                </a:extLst>
              </a:tr>
            </a:tbl>
          </a:graphicData>
        </a:graphic>
      </p:graphicFrame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FE4DEBF-EAF8-AA16-8A2F-46FA05770F26}"/>
              </a:ext>
            </a:extLst>
          </p:cNvPr>
          <p:cNvSpPr/>
          <p:nvPr/>
        </p:nvSpPr>
        <p:spPr>
          <a:xfrm>
            <a:off x="7332656" y="3777591"/>
            <a:ext cx="1466689" cy="671140"/>
          </a:xfrm>
          <a:prstGeom prst="wedgeRoundRectCallout">
            <a:avLst>
              <a:gd name="adj1" fmla="val 4140"/>
              <a:gd name="adj2" fmla="val -1987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block hash</a:t>
            </a:r>
            <a:br>
              <a:rPr lang="en-US" sz="1400" dirty="0">
                <a:solidFill>
                  <a:srgbClr val="456A1C"/>
                </a:solidFill>
              </a:rPr>
            </a:br>
            <a:r>
              <a:rPr lang="en-US" sz="1400" dirty="0">
                <a:solidFill>
                  <a:srgbClr val="456A1C"/>
                </a:solidFill>
              </a:rPr>
              <a:t>is not included</a:t>
            </a:r>
          </a:p>
        </p:txBody>
      </p:sp>
    </p:spTree>
    <p:extLst>
      <p:ext uri="{BB962C8B-B14F-4D97-AF65-F5344CB8AC3E}">
        <p14:creationId xmlns:p14="http://schemas.microsoft.com/office/powerpoint/2010/main" val="2024907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6E1B46-5105-75DB-10FE-DF58DAE074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binary hash tree</a:t>
            </a:r>
          </a:p>
          <a:p>
            <a:pPr lvl="1"/>
            <a:r>
              <a:rPr lang="en-CZ" sz="1800" dirty="0"/>
              <a:t>used to efficiently summarizing and verifying the integrity </a:t>
            </a:r>
            <a:r>
              <a:rPr lang="en-US" sz="1800" dirty="0"/>
              <a:t>of all </a:t>
            </a:r>
            <a:r>
              <a:rPr lang="en-US" sz="1800" dirty="0" err="1"/>
              <a:t>txs</a:t>
            </a:r>
            <a:endParaRPr lang="en-US" sz="1800" dirty="0"/>
          </a:p>
          <a:p>
            <a:r>
              <a:rPr lang="en-US" sz="2000" dirty="0"/>
              <a:t>c</a:t>
            </a:r>
            <a:r>
              <a:rPr lang="en-CZ" sz="2000" dirty="0"/>
              <a:t>onstructed bottom-up</a:t>
            </a:r>
            <a:endParaRPr lang="en-US" sz="2000" dirty="0"/>
          </a:p>
          <a:p>
            <a:pPr lvl="1"/>
            <a:r>
              <a:rPr lang="en-CZ" dirty="0"/>
              <a:t>H</a:t>
            </a:r>
            <a:r>
              <a:rPr lang="en-CZ" baseline="-25000" dirty="0"/>
              <a:t>X</a:t>
            </a:r>
            <a:r>
              <a:rPr lang="en-CZ" dirty="0"/>
              <a:t> = </a:t>
            </a:r>
            <a:r>
              <a:rPr lang="en-US" dirty="0"/>
              <a:t>h</a:t>
            </a:r>
            <a:r>
              <a:rPr lang="en-CZ" dirty="0"/>
              <a:t>(X)</a:t>
            </a:r>
            <a:r>
              <a:rPr lang="en-US" dirty="0"/>
              <a:t>, </a:t>
            </a:r>
            <a:r>
              <a:rPr lang="en-CZ" dirty="0"/>
              <a:t>H</a:t>
            </a:r>
            <a:r>
              <a:rPr lang="en-CZ" baseline="-25000" dirty="0"/>
              <a:t>X+Y</a:t>
            </a:r>
            <a:r>
              <a:rPr lang="en-CZ" dirty="0"/>
              <a:t> = </a:t>
            </a:r>
            <a:r>
              <a:rPr lang="en-US" dirty="0"/>
              <a:t>h</a:t>
            </a:r>
            <a:r>
              <a:rPr lang="en-CZ" dirty="0"/>
              <a:t>(H</a:t>
            </a:r>
            <a:r>
              <a:rPr lang="en-CZ" baseline="-25000" dirty="0"/>
              <a:t>X</a:t>
            </a:r>
            <a:r>
              <a:rPr lang="en-CZ" dirty="0"/>
              <a:t>+H</a:t>
            </a:r>
            <a:r>
              <a:rPr lang="en-CZ" baseline="-25000" dirty="0"/>
              <a:t>Y</a:t>
            </a:r>
            <a:r>
              <a:rPr lang="en-CZ" dirty="0"/>
              <a:t>)</a:t>
            </a:r>
            <a:endParaRPr lang="en-US" dirty="0"/>
          </a:p>
          <a:p>
            <a:r>
              <a:rPr lang="en-US" dirty="0"/>
              <a:t>Merkle path / Merkle proof</a:t>
            </a:r>
          </a:p>
          <a:p>
            <a:pPr lvl="1"/>
            <a:r>
              <a:rPr lang="en-US" dirty="0"/>
              <a:t>is </a:t>
            </a:r>
            <a:r>
              <a:rPr lang="en-US" dirty="0" err="1"/>
              <a:t>tx</a:t>
            </a:r>
            <a:r>
              <a:rPr lang="en-US" dirty="0"/>
              <a:t> K</a:t>
            </a:r>
            <a:r>
              <a:rPr lang="cs-CZ" dirty="0"/>
              <a:t> </a:t>
            </a:r>
            <a:r>
              <a:rPr lang="en-US" dirty="0"/>
              <a:t>included in the block</a:t>
            </a:r>
            <a:r>
              <a:rPr lang="cs-CZ" dirty="0"/>
              <a:t>?</a:t>
            </a:r>
            <a:endParaRPr lang="en-US" dirty="0"/>
          </a:p>
          <a:p>
            <a:pPr lvl="1"/>
            <a:r>
              <a:rPr lang="en-US" dirty="0"/>
              <a:t>to be obtained from full nodes</a:t>
            </a:r>
          </a:p>
          <a:p>
            <a:pPr lvl="1"/>
            <a:r>
              <a:rPr lang="en-US" dirty="0"/>
              <a:t>10-12 hashes (320–384 bytes)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1000s times smaller data required</a:t>
            </a:r>
            <a:endParaRPr lang="en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E78B7D-D678-3733-8B6E-0FB33F93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Tree</a:t>
            </a:r>
            <a:endParaRPr lang="cs-CZ" dirty="0"/>
          </a:p>
        </p:txBody>
      </p:sp>
      <p:pic>
        <p:nvPicPr>
          <p:cNvPr id="7" name="Picture 6" descr="A diagram of a structure&#10;&#10;Description automatically generated">
            <a:extLst>
              <a:ext uri="{FF2B5EF4-FFF2-40B4-BE49-F238E27FC236}">
                <a16:creationId xmlns:a16="http://schemas.microsoft.com/office/drawing/2014/main" id="{6421BBCC-4E8C-656F-7C6A-F1798E78E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5" y="3386138"/>
            <a:ext cx="8621682" cy="3281125"/>
          </a:xfrm>
          <a:prstGeom prst="rect">
            <a:avLst/>
          </a:prstGeom>
        </p:spPr>
      </p:pic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D393C4A4-7101-1508-1A8E-3B4B50FB953F}"/>
              </a:ext>
            </a:extLst>
          </p:cNvPr>
          <p:cNvSpPr/>
          <p:nvPr/>
        </p:nvSpPr>
        <p:spPr>
          <a:xfrm>
            <a:off x="3824129" y="1421295"/>
            <a:ext cx="1879554" cy="597629"/>
          </a:xfrm>
          <a:prstGeom prst="wedgeRoundRectCallout">
            <a:avLst>
              <a:gd name="adj1" fmla="val -87562"/>
              <a:gd name="adj2" fmla="val 1261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h  ≡  SHA256 ∙ SHA256</a:t>
            </a:r>
            <a:endParaRPr lang="cs-CZ" sz="1400" dirty="0">
              <a:solidFill>
                <a:srgbClr val="456A1C"/>
              </a:solidFill>
            </a:endParaRPr>
          </a:p>
          <a:p>
            <a:r>
              <a:rPr lang="en-US" sz="1400" dirty="0">
                <a:solidFill>
                  <a:srgbClr val="456A1C"/>
                </a:solidFill>
              </a:rPr>
              <a:t>+  ≡  concatenation</a:t>
            </a: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4C263114-11E5-7BE8-5935-C1947705FA34}"/>
              </a:ext>
            </a:extLst>
          </p:cNvPr>
          <p:cNvSpPr/>
          <p:nvPr/>
        </p:nvSpPr>
        <p:spPr>
          <a:xfrm>
            <a:off x="7491414" y="3524250"/>
            <a:ext cx="1311366" cy="615113"/>
          </a:xfrm>
          <a:prstGeom prst="wedgeRoundRectCallout">
            <a:avLst>
              <a:gd name="adj1" fmla="val 211"/>
              <a:gd name="adj2" fmla="val 158534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log</a:t>
            </a:r>
            <a:r>
              <a:rPr lang="en-US" sz="1400" baseline="-25000" dirty="0">
                <a:solidFill>
                  <a:srgbClr val="456A1C"/>
                </a:solidFill>
              </a:rPr>
              <a:t>2</a:t>
            </a:r>
            <a:r>
              <a:rPr lang="en-US" sz="1400" dirty="0">
                <a:solidFill>
                  <a:srgbClr val="456A1C"/>
                </a:solidFill>
              </a:rPr>
              <a:t>(n) hashes required</a:t>
            </a:r>
          </a:p>
        </p:txBody>
      </p:sp>
    </p:spTree>
    <p:extLst>
      <p:ext uri="{BB962C8B-B14F-4D97-AF65-F5344CB8AC3E}">
        <p14:creationId xmlns:p14="http://schemas.microsoft.com/office/powerpoint/2010/main" val="8530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BE235-005E-E47E-E736-FB66AAB7FB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[client] </a:t>
            </a:r>
            <a:r>
              <a:rPr lang="en-US" sz="2000" dirty="0"/>
              <a:t>transaction</a:t>
            </a:r>
          </a:p>
          <a:p>
            <a:pPr lvl="1"/>
            <a:r>
              <a:rPr lang="en-US" dirty="0"/>
              <a:t>wallet creates </a:t>
            </a:r>
            <a:r>
              <a:rPr lang="en-US" dirty="0" err="1"/>
              <a:t>tx</a:t>
            </a:r>
            <a:r>
              <a:rPr lang="en-US" dirty="0"/>
              <a:t> by collecting UTXOs</a:t>
            </a:r>
          </a:p>
          <a:p>
            <a:pPr lvl="2"/>
            <a:r>
              <a:rPr lang="en-US" dirty="0"/>
              <a:t>constructing new </a:t>
            </a:r>
            <a:r>
              <a:rPr lang="cs-CZ" dirty="0" err="1"/>
              <a:t>inputs</a:t>
            </a:r>
            <a:r>
              <a:rPr lang="cs-CZ" dirty="0"/>
              <a:t> / </a:t>
            </a:r>
            <a:r>
              <a:rPr lang="en-US" dirty="0"/>
              <a:t>output</a:t>
            </a:r>
            <a:r>
              <a:rPr lang="cs-CZ" dirty="0"/>
              <a:t>s, </a:t>
            </a:r>
            <a:r>
              <a:rPr lang="cs-CZ" dirty="0" err="1"/>
              <a:t>coin</a:t>
            </a:r>
            <a:r>
              <a:rPr lang="cs-CZ" dirty="0"/>
              <a:t> </a:t>
            </a:r>
            <a:r>
              <a:rPr lang="cs-CZ" dirty="0" err="1"/>
              <a:t>control</a:t>
            </a:r>
            <a:endParaRPr lang="cs-CZ" dirty="0"/>
          </a:p>
          <a:p>
            <a:pPr lvl="2"/>
            <a:r>
              <a:rPr lang="en-US" dirty="0"/>
              <a:t>unlocking script</a:t>
            </a:r>
            <a:r>
              <a:rPr lang="cs-CZ" dirty="0"/>
              <a:t>, </a:t>
            </a:r>
            <a:r>
              <a:rPr lang="cs-CZ" dirty="0" err="1"/>
              <a:t>tx</a:t>
            </a:r>
            <a:r>
              <a:rPr lang="cs-CZ" dirty="0"/>
              <a:t> fee</a:t>
            </a:r>
            <a:endParaRPr lang="en-US" dirty="0"/>
          </a:p>
          <a:p>
            <a:pPr lvl="1"/>
            <a:r>
              <a:rPr lang="en-US" dirty="0" err="1"/>
              <a:t>tx</a:t>
            </a:r>
            <a:r>
              <a:rPr lang="en-US" dirty="0"/>
              <a:t> is sent to the neighboring nodes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propagation</a:t>
            </a:r>
          </a:p>
          <a:p>
            <a:r>
              <a:rPr lang="en-US" dirty="0">
                <a:solidFill>
                  <a:srgbClr val="00B050"/>
                </a:solidFill>
              </a:rPr>
              <a:t>[full nodes] </a:t>
            </a:r>
            <a:r>
              <a:rPr lang="en-US" dirty="0"/>
              <a:t>verification</a:t>
            </a:r>
          </a:p>
          <a:p>
            <a:pPr lvl="1"/>
            <a:r>
              <a:rPr lang="en-US" i="1" dirty="0"/>
              <a:t>s</a:t>
            </a:r>
            <a:r>
              <a:rPr lang="en-CZ" i="1" dirty="0"/>
              <a:t>yntax, non-empty inputs/outputs, values in ranges, </a:t>
            </a:r>
            <a:r>
              <a:rPr lang="en-US" i="1" dirty="0"/>
              <a:t>time, unspent UTXO, fee, </a:t>
            </a:r>
            <a:r>
              <a:rPr lang="en-CZ" i="1" dirty="0"/>
              <a:t>…</a:t>
            </a:r>
            <a:r>
              <a:rPr lang="en-US" i="1" dirty="0"/>
              <a:t>, ...</a:t>
            </a:r>
          </a:p>
          <a:p>
            <a:pPr lvl="1"/>
            <a:r>
              <a:rPr lang="en-US" dirty="0" err="1"/>
              <a:t>tx</a:t>
            </a:r>
            <a:r>
              <a:rPr lang="en-US" dirty="0"/>
              <a:t> is added to memory pool</a:t>
            </a:r>
          </a:p>
          <a:p>
            <a:r>
              <a:rPr lang="en-US" dirty="0">
                <a:solidFill>
                  <a:srgbClr val="00B050"/>
                </a:solidFill>
              </a:rPr>
              <a:t>[miners] </a:t>
            </a:r>
            <a:r>
              <a:rPr lang="en-US" dirty="0" err="1"/>
              <a:t>txs</a:t>
            </a:r>
            <a:r>
              <a:rPr lang="en-US" dirty="0"/>
              <a:t> from </a:t>
            </a:r>
            <a:r>
              <a:rPr lang="en-US" dirty="0" err="1"/>
              <a:t>mempool</a:t>
            </a:r>
            <a:r>
              <a:rPr lang="en-US" dirty="0"/>
              <a:t> are aggregated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(by m-pools)</a:t>
            </a:r>
            <a:r>
              <a:rPr lang="en-US" dirty="0"/>
              <a:t> into a candidate block</a:t>
            </a:r>
          </a:p>
          <a:p>
            <a:pPr lvl="1"/>
            <a:r>
              <a:rPr lang="en-US" dirty="0" err="1"/>
              <a:t>coinbase</a:t>
            </a:r>
            <a:r>
              <a:rPr lang="en-US" dirty="0"/>
              <a:t> </a:t>
            </a:r>
            <a:r>
              <a:rPr lang="en-US" dirty="0" err="1"/>
              <a:t>tx</a:t>
            </a:r>
            <a:r>
              <a:rPr lang="en-US" dirty="0"/>
              <a:t> added</a:t>
            </a:r>
            <a:endParaRPr lang="cs-CZ" dirty="0"/>
          </a:p>
          <a:p>
            <a:r>
              <a:rPr lang="en-US" dirty="0"/>
              <a:t>mining reward</a:t>
            </a:r>
            <a:r>
              <a:rPr lang="cs-CZ" dirty="0"/>
              <a:t>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/>
              <a:t>miners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mining pools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/>
              <a:t>coinbase</a:t>
            </a:r>
            <a:r>
              <a:rPr lang="en-US" dirty="0"/>
              <a:t> reward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coins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/>
              <a:t>tx</a:t>
            </a:r>
            <a:r>
              <a:rPr lang="en-US" dirty="0"/>
              <a:t> fee </a:t>
            </a: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paid by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issuers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[full nodes</a:t>
            </a:r>
            <a:r>
              <a:rPr lang="cs-CZ" dirty="0">
                <a:solidFill>
                  <a:srgbClr val="00B050"/>
                </a:solidFill>
              </a:rPr>
              <a:t>/</a:t>
            </a:r>
            <a:r>
              <a:rPr lang="cs-CZ" dirty="0" err="1">
                <a:solidFill>
                  <a:srgbClr val="00B050"/>
                </a:solidFill>
              </a:rPr>
              <a:t>miners</a:t>
            </a:r>
            <a:r>
              <a:rPr lang="en-US" dirty="0">
                <a:solidFill>
                  <a:srgbClr val="00B050"/>
                </a:solidFill>
              </a:rPr>
              <a:t>] </a:t>
            </a:r>
            <a:r>
              <a:rPr lang="en-US" dirty="0"/>
              <a:t>assembling and selecting chains of blocks</a:t>
            </a:r>
          </a:p>
          <a:p>
            <a:pPr lvl="1"/>
            <a:r>
              <a:rPr lang="en-US" dirty="0"/>
              <a:t>nodes maintain main / secondary blockchains</a:t>
            </a:r>
          </a:p>
          <a:p>
            <a:pPr lvl="1"/>
            <a:r>
              <a:rPr lang="cs-CZ" dirty="0" err="1"/>
              <a:t>new</a:t>
            </a:r>
            <a:r>
              <a:rPr lang="en-US" dirty="0"/>
              <a:t> blocks connected to the main/secondary chain</a:t>
            </a:r>
          </a:p>
          <a:p>
            <a:pPr lvl="2"/>
            <a:r>
              <a:rPr lang="en-US" dirty="0"/>
              <a:t>moving to secondary chain in case of more cumulative work</a:t>
            </a:r>
          </a:p>
          <a:p>
            <a:pPr lvl="2"/>
            <a:r>
              <a:rPr lang="en-US" b="1" dirty="0"/>
              <a:t>consensus</a:t>
            </a:r>
            <a:r>
              <a:rPr lang="en-US" dirty="0"/>
              <a:t> by selecting the </a:t>
            </a:r>
            <a:r>
              <a:rPr lang="en-US" b="1" dirty="0"/>
              <a:t>greatest-cumulative-work </a:t>
            </a:r>
            <a:r>
              <a:rPr lang="en-US" dirty="0"/>
              <a:t>valid chain</a:t>
            </a:r>
          </a:p>
          <a:p>
            <a:pPr lvl="1"/>
            <a:r>
              <a:rPr lang="en-US" dirty="0"/>
              <a:t>"voting" the main chain ≈ extending the chain with a new block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9DF65C-8910-87D0-78A0-8B817DCD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Transactions</a:t>
            </a:r>
            <a:r>
              <a:rPr lang="cs-CZ" dirty="0"/>
              <a:t> </a:t>
            </a:r>
            <a:r>
              <a:rPr lang="en-US" dirty="0"/>
              <a:t>&amp; Consensus</a:t>
            </a:r>
            <a:endParaRPr lang="cs-CZ" dirty="0"/>
          </a:p>
        </p:txBody>
      </p:sp>
      <p:pic>
        <p:nvPicPr>
          <p:cNvPr id="5" name="Picture 4" descr="A person pushing a large rock&#10;&#10;Description automatically generated">
            <a:extLst>
              <a:ext uri="{FF2B5EF4-FFF2-40B4-BE49-F238E27FC236}">
                <a16:creationId xmlns:a16="http://schemas.microsoft.com/office/drawing/2014/main" id="{CE30438F-E412-EEBA-82E7-233E0ADF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69" y="4893392"/>
            <a:ext cx="1687389" cy="16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6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F3EA2B-AB3E-9EC0-B2E3-FDA863CA36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transaction’s syntax and data structure must be correct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neither lists of inputs nor outputs are empty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transaction weight is low enough to allow it to fit in a block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output value, as well as the total, must be within the allowed range of values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(0 .. 21 million bitcoins)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lock time is equal to INT_MAX, or lock time and sequence values are satisfied according to the lock time and BIP68 rules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number of signature operations contained in the transaction is less than the signature operation limit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outputs being spent match outputs in the </a:t>
            </a:r>
            <a:r>
              <a:rPr lang="en-US" dirty="0" err="1"/>
              <a:t>mempool</a:t>
            </a:r>
            <a:r>
              <a:rPr lang="en-US" dirty="0"/>
              <a:t> or unspent outputs in a block in the main branch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each input, if the referenced </a:t>
            </a:r>
            <a:r>
              <a:rPr lang="en-US" dirty="0" err="1"/>
              <a:t>txout</a:t>
            </a:r>
            <a:r>
              <a:rPr lang="en-US" dirty="0"/>
              <a:t> is a </a:t>
            </a:r>
            <a:r>
              <a:rPr lang="en-US" dirty="0" err="1"/>
              <a:t>coinbase</a:t>
            </a:r>
            <a:r>
              <a:rPr lang="en-US" dirty="0"/>
              <a:t> output, it must have at least COINBASE_MATURITY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(100)</a:t>
            </a:r>
            <a:r>
              <a:rPr lang="en-US" dirty="0"/>
              <a:t> confirmations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reject if the sum of input values is less than sum of output values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scripts for each input must validate against the corresponding output scripts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2488DF-589F-056C-D073-8C8EFB6A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Criteria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1145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8784B-B384-9E38-642F-C06367C1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 Resolution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E78D3-4922-3C71-589F-06AEB30B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15" y="2078586"/>
            <a:ext cx="4259070" cy="4613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BFBBF-C888-3F90-FF08-38C931A3A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127" y="921600"/>
            <a:ext cx="4153486" cy="577037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141B0A4-3D36-27D7-EDD8-572A31A256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77294"/>
            <a:ext cx="4646936" cy="2577386"/>
          </a:xfrm>
        </p:spPr>
        <p:txBody>
          <a:bodyPr>
            <a:normAutofit/>
          </a:bodyPr>
          <a:lstStyle/>
          <a:p>
            <a:r>
              <a:rPr lang="en-US" dirty="0"/>
              <a:t>most cumulative PoW always wins</a:t>
            </a:r>
          </a:p>
          <a:p>
            <a:pPr lvl="1"/>
            <a:r>
              <a:rPr lang="en-US" dirty="0"/>
              <a:t>eventually consistent view of the blockchain</a:t>
            </a:r>
          </a:p>
          <a:p>
            <a:r>
              <a:rPr lang="en-US" i="1" dirty="0"/>
              <a:t>the winner takes it all...</a:t>
            </a:r>
          </a:p>
          <a:p>
            <a:pPr lvl="1"/>
            <a:r>
              <a:rPr lang="en-US" i="1" dirty="0"/>
              <a:t>the looser is thrown away</a:t>
            </a:r>
          </a:p>
          <a:p>
            <a:endParaRPr lang="cs-CZ" dirty="0"/>
          </a:p>
        </p:txBody>
      </p:sp>
      <p:sp>
        <p:nvSpPr>
          <p:cNvPr id="2" name="Rounded Rectangular Callout 5">
            <a:extLst>
              <a:ext uri="{FF2B5EF4-FFF2-40B4-BE49-F238E27FC236}">
                <a16:creationId xmlns:a16="http://schemas.microsoft.com/office/drawing/2014/main" id="{9788D7CB-A1CB-5253-F4CB-DD11CE4F4E91}"/>
              </a:ext>
            </a:extLst>
          </p:cNvPr>
          <p:cNvSpPr/>
          <p:nvPr/>
        </p:nvSpPr>
        <p:spPr>
          <a:xfrm>
            <a:off x="7170011" y="579658"/>
            <a:ext cx="1752763" cy="674734"/>
          </a:xfrm>
          <a:prstGeom prst="wedgeRoundRectCallout">
            <a:avLst>
              <a:gd name="adj1" fmla="val -49729"/>
              <a:gd name="adj2" fmla="val 501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2013 - incompatible btc core version</a:t>
            </a:r>
            <a:endParaRPr lang="en-US" sz="1400" dirty="0">
              <a:solidFill>
                <a:srgbClr val="456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E1E532-220B-A527-82BC-40F4C5FC5AB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CZ" sz="2000" dirty="0"/>
              <a:t>51% </a:t>
            </a:r>
            <a:r>
              <a:rPr lang="cs-CZ" sz="2000" dirty="0"/>
              <a:t>a</a:t>
            </a:r>
            <a:r>
              <a:rPr lang="en-CZ" sz="2000" dirty="0"/>
              <a:t>ttack</a:t>
            </a:r>
            <a:endParaRPr lang="cs-CZ" sz="2000" dirty="0"/>
          </a:p>
          <a:p>
            <a:pPr lvl="1"/>
            <a:r>
              <a:rPr lang="cs-CZ" dirty="0"/>
              <a:t>m</a:t>
            </a:r>
            <a:r>
              <a:rPr lang="en-CZ" dirty="0"/>
              <a:t>ajority of miners can cause </a:t>
            </a:r>
            <a:r>
              <a:rPr lang="cs-CZ" dirty="0"/>
              <a:t>intentional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malicious</a:t>
            </a:r>
            <a:r>
              <a:rPr lang="en-CZ" dirty="0"/>
              <a:t> forks</a:t>
            </a:r>
          </a:p>
          <a:p>
            <a:pPr lvl="1"/>
            <a:r>
              <a:rPr lang="cs-CZ" dirty="0"/>
              <a:t>a</a:t>
            </a:r>
            <a:r>
              <a:rPr lang="en-CZ" dirty="0"/>
              <a:t>ttack recent past</a:t>
            </a:r>
            <a:endParaRPr lang="cs-CZ" dirty="0"/>
          </a:p>
          <a:p>
            <a:pPr lvl="1"/>
            <a:r>
              <a:rPr lang="en-CZ" dirty="0"/>
              <a:t>~ tens of blocks</a:t>
            </a:r>
            <a:endParaRPr lang="cs-CZ" dirty="0"/>
          </a:p>
          <a:p>
            <a:pPr lvl="2"/>
            <a:r>
              <a:rPr lang="cs-CZ" b="1" dirty="0"/>
              <a:t>extremely </a:t>
            </a:r>
            <a:r>
              <a:rPr lang="cs-CZ" dirty="0"/>
              <a:t>l</a:t>
            </a:r>
            <a:r>
              <a:rPr lang="en-CZ" dirty="0"/>
              <a:t>arge computation power needed for deep forks </a:t>
            </a:r>
          </a:p>
          <a:p>
            <a:pPr lvl="1"/>
            <a:r>
              <a:rPr lang="cs-CZ" dirty="0"/>
              <a:t>d</a:t>
            </a:r>
            <a:r>
              <a:rPr lang="en-CZ" dirty="0"/>
              <a:t>ouble spend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(only attackers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txs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that he can sign)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CZ" dirty="0"/>
              <a:t>DoS of addresses</a:t>
            </a:r>
            <a:endParaRPr lang="cs-CZ" dirty="0"/>
          </a:p>
          <a:p>
            <a:pPr lvl="2"/>
            <a:r>
              <a:rPr lang="cs-CZ" dirty="0"/>
              <a:t>i</a:t>
            </a:r>
            <a:r>
              <a:rPr lang="en-CZ" dirty="0"/>
              <a:t>gnore specific addresses</a:t>
            </a:r>
            <a:endParaRPr lang="cs-CZ" dirty="0"/>
          </a:p>
          <a:p>
            <a:endParaRPr lang="en-US" sz="2200" dirty="0"/>
          </a:p>
          <a:p>
            <a:r>
              <a:rPr lang="cs-CZ" sz="2200" dirty="0"/>
              <a:t>security budget</a:t>
            </a:r>
          </a:p>
          <a:p>
            <a:pPr lvl="1"/>
            <a:r>
              <a:rPr lang="en-US" sz="2000" dirty="0"/>
              <a:t>the total amount of money paid to miners</a:t>
            </a:r>
            <a:endParaRPr lang="cs-CZ" sz="2000" dirty="0"/>
          </a:p>
          <a:p>
            <a:pPr lvl="2"/>
            <a:r>
              <a:rPr lang="en-US" sz="1800" dirty="0"/>
              <a:t>transaction fees and block rewards</a:t>
            </a:r>
            <a:endParaRPr lang="en-CZ" sz="1800" dirty="0"/>
          </a:p>
          <a:p>
            <a:pPr lvl="1"/>
            <a:r>
              <a:rPr lang="cs-CZ" sz="2000" dirty="0"/>
              <a:t>low </a:t>
            </a:r>
            <a:r>
              <a:rPr lang="en-US" sz="2000" dirty="0"/>
              <a:t>value </a:t>
            </a:r>
            <a:r>
              <a:rPr lang="en-US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</a:t>
            </a:r>
            <a:r>
              <a:rPr lang="cs-CZ" sz="2000" dirty="0"/>
              <a:t> </a:t>
            </a:r>
            <a:r>
              <a:rPr lang="en-US" sz="2000" dirty="0"/>
              <a:t>low profit </a:t>
            </a:r>
            <a:r>
              <a:rPr lang="en-US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</a:t>
            </a:r>
            <a:r>
              <a:rPr lang="en-US" sz="2000" dirty="0"/>
              <a:t> less miners </a:t>
            </a:r>
            <a:r>
              <a:rPr lang="en-US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</a:t>
            </a:r>
            <a:r>
              <a:rPr lang="en-US" sz="2000" dirty="0"/>
              <a:t> 51% attacks </a:t>
            </a:r>
            <a:r>
              <a:rPr lang="cs-CZ" sz="2000" dirty="0"/>
              <a:t>less </a:t>
            </a:r>
            <a:r>
              <a:rPr lang="en-US" sz="2000" dirty="0"/>
              <a:t>expensive</a:t>
            </a:r>
          </a:p>
          <a:p>
            <a:pPr lvl="1"/>
            <a:r>
              <a:rPr lang="en-US" sz="20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</a:t>
            </a:r>
            <a:r>
              <a:rPr lang="en-US" sz="2000" dirty="0"/>
              <a:t> high </a:t>
            </a:r>
            <a:r>
              <a:rPr lang="cs-CZ" sz="2000" dirty="0"/>
              <a:t>₿</a:t>
            </a:r>
            <a:r>
              <a:rPr lang="cs-CZ" sz="2000" b="1" dirty="0"/>
              <a:t> </a:t>
            </a:r>
            <a:r>
              <a:rPr lang="en-US" sz="2000" dirty="0"/>
              <a:t>value / high fees</a:t>
            </a:r>
          </a:p>
          <a:p>
            <a:endParaRPr lang="en-US" sz="2200" b="1" dirty="0"/>
          </a:p>
          <a:p>
            <a:r>
              <a:rPr lang="en-US" sz="2200" b="1" dirty="0"/>
              <a:t>no</a:t>
            </a:r>
            <a:r>
              <a:rPr lang="en-US" sz="2200" dirty="0"/>
              <a:t> attack on the </a:t>
            </a:r>
            <a:r>
              <a:rPr lang="en-US" sz="2200" b="1" dirty="0"/>
              <a:t>protocol</a:t>
            </a:r>
            <a:r>
              <a:rPr lang="en-US" sz="2200" dirty="0"/>
              <a:t> was successful!</a:t>
            </a: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534D48-1A80-2863-4222-6579CF824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Attacks</a:t>
            </a:r>
          </a:p>
        </p:txBody>
      </p:sp>
      <p:pic>
        <p:nvPicPr>
          <p:cNvPr id="5" name="Picture 4" descr="A yellow emoji giving a thumbs up&#10;&#10;Description automatically generated">
            <a:extLst>
              <a:ext uri="{FF2B5EF4-FFF2-40B4-BE49-F238E27FC236}">
                <a16:creationId xmlns:a16="http://schemas.microsoft.com/office/drawing/2014/main" id="{5F5EB832-8752-6E54-0ADD-469541A652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23063"/>
          <a:stretch/>
        </p:blipFill>
        <p:spPr>
          <a:xfrm>
            <a:off x="5752137" y="5341997"/>
            <a:ext cx="1141288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007BF-B5E5-47AF-DF41-EEB20AA779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82519"/>
            <a:ext cx="8971233" cy="6202750"/>
          </a:xfrm>
        </p:spPr>
        <p:txBody>
          <a:bodyPr/>
          <a:lstStyle/>
          <a:p>
            <a:r>
              <a:rPr lang="en-US" sz="2200" dirty="0"/>
              <a:t>attacks on exchanges, services, etc.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sym typeface="Wingdings" panose="05000000000000000000" pitchFamily="2" charset="2"/>
              </a:rPr>
              <a:t></a:t>
            </a:r>
            <a:r>
              <a:rPr lang="en-US" sz="2000" dirty="0"/>
              <a:t>  frequent </a:t>
            </a:r>
          </a:p>
          <a:p>
            <a:pPr lvl="2"/>
            <a:r>
              <a:rPr lang="en-US" sz="1800" dirty="0"/>
              <a:t>... and often </a:t>
            </a:r>
            <a:r>
              <a:rPr lang="en-US" sz="1800" dirty="0" err="1"/>
              <a:t>successfull</a:t>
            </a:r>
            <a:r>
              <a:rPr lang="en-US" sz="1800" dirty="0"/>
              <a:t>, golden pot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cs-CZ" dirty="0"/>
              <a:t>💀 2025 – Bybit: $14</a:t>
            </a:r>
            <a:r>
              <a:rPr lang="en-US" dirty="0"/>
              <a:t>00M</a:t>
            </a:r>
            <a:r>
              <a:rPr lang="cs-CZ" dirty="0"/>
              <a:t> (Lazarus Group</a:t>
            </a:r>
            <a:r>
              <a:rPr lang="en-US" dirty="0"/>
              <a:t>, North Korea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cs-CZ" dirty="0"/>
              <a:t>💀 2022 – Ronin: $620M (Lazarus Group</a:t>
            </a:r>
            <a:r>
              <a:rPr lang="en-US" dirty="0"/>
              <a:t> , North Korea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cs-CZ" dirty="0"/>
              <a:t>💀 2021 – Poly Network: $611M</a:t>
            </a:r>
            <a:endParaRPr lang="en-US" dirty="0"/>
          </a:p>
          <a:p>
            <a:pPr lvl="1"/>
            <a:r>
              <a:rPr lang="cs-CZ" dirty="0"/>
              <a:t>💀 2018 – Coincheck: $534M</a:t>
            </a:r>
            <a:endParaRPr lang="en-US" dirty="0"/>
          </a:p>
          <a:p>
            <a:pPr lvl="1"/>
            <a:r>
              <a:rPr lang="cs-CZ" dirty="0"/>
              <a:t>💀 2014 – Mt. Gox: $473M</a:t>
            </a:r>
            <a:endParaRPr lang="en-US" dirty="0"/>
          </a:p>
          <a:p>
            <a:pPr lvl="1"/>
            <a:r>
              <a:rPr lang="cs-CZ" dirty="0"/>
              <a:t>💀 20</a:t>
            </a:r>
            <a:r>
              <a:rPr lang="en-US" dirty="0"/>
              <a:t>22</a:t>
            </a:r>
            <a:r>
              <a:rPr lang="cs-CZ" dirty="0"/>
              <a:t> – </a:t>
            </a:r>
            <a:r>
              <a:rPr lang="en-US" dirty="0"/>
              <a:t>FTX</a:t>
            </a:r>
            <a:r>
              <a:rPr lang="cs-CZ" dirty="0"/>
              <a:t>: $4</a:t>
            </a:r>
            <a:r>
              <a:rPr lang="en-US" dirty="0"/>
              <a:t>00</a:t>
            </a:r>
            <a:r>
              <a:rPr lang="cs-CZ" dirty="0"/>
              <a:t>M</a:t>
            </a:r>
            <a:endParaRPr lang="en-US" dirty="0"/>
          </a:p>
          <a:p>
            <a:pPr lvl="1"/>
            <a:r>
              <a:rPr lang="en-US" sz="2000" dirty="0" err="1"/>
              <a:t>Coincheck</a:t>
            </a:r>
            <a:r>
              <a:rPr lang="en-US" sz="2000" dirty="0"/>
              <a:t>, </a:t>
            </a:r>
            <a:r>
              <a:rPr lang="en-US" sz="2000" dirty="0" err="1"/>
              <a:t>KuCoin</a:t>
            </a:r>
            <a:r>
              <a:rPr lang="en-US" sz="2000" dirty="0"/>
              <a:t>, </a:t>
            </a:r>
            <a:r>
              <a:rPr lang="en-US" sz="2000" dirty="0" err="1"/>
              <a:t>Bitmart</a:t>
            </a:r>
            <a:r>
              <a:rPr lang="en-US" sz="2000" dirty="0"/>
              <a:t>, Binance, ..., ...</a:t>
            </a:r>
          </a:p>
          <a:p>
            <a:pPr lvl="1"/>
            <a:endParaRPr lang="en-US" sz="2000" dirty="0"/>
          </a:p>
          <a:p>
            <a:pPr lvl="1"/>
            <a:r>
              <a:rPr lang="en-US" sz="2000" b="1" i="1" dirty="0"/>
              <a:t>Not your keys, not your coin</a:t>
            </a:r>
          </a:p>
          <a:p>
            <a:pPr lvl="2"/>
            <a:r>
              <a:rPr lang="en-US" sz="1800" dirty="0"/>
              <a:t>usually no insurance</a:t>
            </a:r>
          </a:p>
          <a:p>
            <a:pPr lvl="2"/>
            <a:r>
              <a:rPr lang="en-US" sz="1800" dirty="0"/>
              <a:t>negligible chance to get the assets back</a:t>
            </a:r>
            <a:endParaRPr lang="cs-CZ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62225B-2EC5-93FA-4D14-1596D27AB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</a:t>
            </a:r>
            <a:endParaRPr lang="cs-CZ" dirty="0"/>
          </a:p>
        </p:txBody>
      </p:sp>
      <p:pic>
        <p:nvPicPr>
          <p:cNvPr id="4" name="Picture 3" descr="A pot of gold coins and clovers">
            <a:extLst>
              <a:ext uri="{FF2B5EF4-FFF2-40B4-BE49-F238E27FC236}">
                <a16:creationId xmlns:a16="http://schemas.microsoft.com/office/drawing/2014/main" id="{4C8E43C0-7C18-92E6-3590-8864FDBDEC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72" y="730505"/>
            <a:ext cx="1609827" cy="1609827"/>
          </a:xfrm>
          <a:prstGeom prst="rect">
            <a:avLst/>
          </a:prstGeom>
        </p:spPr>
      </p:pic>
      <p:pic>
        <p:nvPicPr>
          <p:cNvPr id="6" name="Picture 5" descr="A key with a bitcoin symbol">
            <a:extLst>
              <a:ext uri="{FF2B5EF4-FFF2-40B4-BE49-F238E27FC236}">
                <a16:creationId xmlns:a16="http://schemas.microsoft.com/office/drawing/2014/main" id="{80F3DCF5-FF44-2E69-DCF3-639FEB81E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13932" r="11551" b="28086"/>
          <a:stretch/>
        </p:blipFill>
        <p:spPr>
          <a:xfrm>
            <a:off x="5407001" y="4275807"/>
            <a:ext cx="320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5F6B11-121A-2D28-0503-95702A69096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cs-CZ" dirty="0"/>
              <a:t>s</a:t>
            </a:r>
            <a:r>
              <a:rPr lang="en-CZ" dirty="0"/>
              <a:t>oft forks</a:t>
            </a:r>
          </a:p>
          <a:p>
            <a:pPr lvl="1"/>
            <a:r>
              <a:rPr lang="cs-CZ" dirty="0"/>
              <a:t>f</a:t>
            </a:r>
            <a:r>
              <a:rPr lang="en-CZ" dirty="0"/>
              <a:t>orward compatible change</a:t>
            </a:r>
            <a:endParaRPr lang="cs-CZ" dirty="0"/>
          </a:p>
          <a:p>
            <a:pPr lvl="2"/>
            <a:r>
              <a:rPr lang="en-CZ" dirty="0"/>
              <a:t>non-upgraded clients continue to operate</a:t>
            </a:r>
            <a:endParaRPr lang="cs-CZ" dirty="0"/>
          </a:p>
          <a:p>
            <a:r>
              <a:rPr lang="cs-CZ" dirty="0"/>
              <a:t>SegWit</a:t>
            </a:r>
            <a:r>
              <a:rPr lang="en-US" dirty="0"/>
              <a:t> 2017</a:t>
            </a:r>
          </a:p>
          <a:p>
            <a:pPr lvl="1"/>
            <a:r>
              <a:rPr lang="en-US" dirty="0"/>
              <a:t>segregated witness data</a:t>
            </a:r>
          </a:p>
          <a:p>
            <a:pPr lvl="1"/>
            <a:r>
              <a:rPr lang="en-US" dirty="0"/>
              <a:t>transaction malleability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Lightning Network</a:t>
            </a:r>
          </a:p>
          <a:p>
            <a:r>
              <a:rPr lang="cs-CZ" dirty="0"/>
              <a:t>Taproot</a:t>
            </a:r>
            <a:r>
              <a:rPr lang="en-US" dirty="0"/>
              <a:t> 2021</a:t>
            </a:r>
          </a:p>
          <a:p>
            <a:pPr lvl="1"/>
            <a:r>
              <a:rPr lang="en-US" dirty="0" err="1"/>
              <a:t>Schnorr</a:t>
            </a:r>
            <a:r>
              <a:rPr lang="en-US" dirty="0"/>
              <a:t> signatures</a:t>
            </a:r>
          </a:p>
          <a:p>
            <a:pPr lvl="2"/>
            <a:r>
              <a:rPr lang="en-US" dirty="0" err="1"/>
              <a:t>ef</a:t>
            </a:r>
            <a:r>
              <a:rPr lang="cs-CZ" dirty="0"/>
              <a:t>ficient coinjoin and LN txs</a:t>
            </a:r>
            <a:endParaRPr lang="en-US" dirty="0"/>
          </a:p>
          <a:p>
            <a:pPr lvl="2"/>
            <a:r>
              <a:rPr lang="en-US" dirty="0"/>
              <a:t>address prefix bc1p</a:t>
            </a:r>
            <a:endParaRPr lang="cs-CZ" dirty="0"/>
          </a:p>
          <a:p>
            <a:pPr lvl="1"/>
            <a:r>
              <a:rPr lang="cs-CZ" dirty="0"/>
              <a:t>efficient multisig</a:t>
            </a:r>
          </a:p>
          <a:p>
            <a:pPr lvl="2"/>
            <a:r>
              <a:rPr lang="cs-CZ" dirty="0"/>
              <a:t>signature aggregation</a:t>
            </a:r>
          </a:p>
          <a:p>
            <a:pPr lvl="2"/>
            <a:r>
              <a:rPr lang="cs-CZ" dirty="0"/>
              <a:t>pubA + PubB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</a:t>
            </a:r>
            <a:r>
              <a:rPr lang="cs-CZ" dirty="0"/>
              <a:t> pubAB</a:t>
            </a:r>
            <a:endParaRPr lang="en-US" dirty="0"/>
          </a:p>
          <a:p>
            <a:pPr lvl="2"/>
            <a:r>
              <a:rPr lang="en-US" dirty="0"/>
              <a:t>looks like a simple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MAST</a:t>
            </a:r>
            <a:endParaRPr lang="cs-CZ" dirty="0"/>
          </a:p>
          <a:p>
            <a:pPr lvl="2"/>
            <a:r>
              <a:rPr lang="en-US" dirty="0" err="1"/>
              <a:t>Merklized</a:t>
            </a:r>
            <a:r>
              <a:rPr lang="en-US" dirty="0"/>
              <a:t> Alternative Script Tree</a:t>
            </a:r>
          </a:p>
          <a:p>
            <a:pPr lvl="2"/>
            <a:r>
              <a:rPr lang="en-US" dirty="0"/>
              <a:t>tree of unlocking script fragments</a:t>
            </a:r>
          </a:p>
          <a:p>
            <a:pPr lvl="2"/>
            <a:r>
              <a:rPr lang="en-US" dirty="0"/>
              <a:t>more efficient utilization of bl space</a:t>
            </a:r>
          </a:p>
          <a:p>
            <a:pPr lvl="2"/>
            <a:r>
              <a:rPr lang="en-US" dirty="0"/>
              <a:t>more privacy</a:t>
            </a:r>
            <a:endParaRPr lang="cs-CZ" dirty="0"/>
          </a:p>
          <a:p>
            <a:pPr lvl="1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Taproot Assets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A77306-F6C1-9A4B-0CF3-EDC24262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2400" dirty="0"/>
              <a:t>Changing Consensus Rules</a:t>
            </a:r>
            <a:r>
              <a:rPr lang="cs-CZ" sz="2400" dirty="0"/>
              <a:t> - Soft Forks</a:t>
            </a:r>
            <a:endParaRPr lang="cs-CZ" dirty="0"/>
          </a:p>
        </p:txBody>
      </p:sp>
      <p:pic>
        <p:nvPicPr>
          <p:cNvPr id="5" name="Picture 4" descr="A diagram of a public key">
            <a:extLst>
              <a:ext uri="{FF2B5EF4-FFF2-40B4-BE49-F238E27FC236}">
                <a16:creationId xmlns:a16="http://schemas.microsoft.com/office/drawing/2014/main" id="{0B30BC74-5186-3F40-9720-05028491E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157"/>
          <a:stretch/>
        </p:blipFill>
        <p:spPr>
          <a:xfrm>
            <a:off x="3816036" y="3923327"/>
            <a:ext cx="5285384" cy="2667409"/>
          </a:xfrm>
          <a:prstGeom prst="rect">
            <a:avLst/>
          </a:prstGeom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94F700B6-3ED9-01A3-B68F-0DEEF100F96C}"/>
              </a:ext>
            </a:extLst>
          </p:cNvPr>
          <p:cNvSpPr/>
          <p:nvPr/>
        </p:nvSpPr>
        <p:spPr>
          <a:xfrm>
            <a:off x="7207630" y="3059286"/>
            <a:ext cx="1752763" cy="674734"/>
          </a:xfrm>
          <a:prstGeom prst="wedgeRoundRectCallout">
            <a:avLst>
              <a:gd name="adj1" fmla="val -49729"/>
              <a:gd name="adj2" fmla="val 501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youtube.com/</a:t>
            </a:r>
            <a:br>
              <a:rPr lang="cs-CZ" sz="1400" dirty="0">
                <a:solidFill>
                  <a:srgbClr val="456A1C"/>
                </a:solidFill>
              </a:rPr>
            </a:br>
            <a:r>
              <a:rPr lang="cs-CZ" sz="1400" dirty="0">
                <a:solidFill>
                  <a:srgbClr val="456A1C"/>
                </a:solidFill>
              </a:rPr>
              <a:t>@bitcoinoptech301</a:t>
            </a:r>
            <a:endParaRPr lang="en-US" sz="1400" dirty="0">
              <a:solidFill>
                <a:srgbClr val="456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B372A7-7877-C26E-F1C5-62326021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Taproot</a:t>
            </a:r>
            <a:endParaRPr lang="cs-CZ" dirty="0"/>
          </a:p>
        </p:txBody>
      </p:sp>
      <p:pic>
        <p:nvPicPr>
          <p:cNvPr id="5" name="Picture 4" descr="A diagram of a program">
            <a:extLst>
              <a:ext uri="{FF2B5EF4-FFF2-40B4-BE49-F238E27FC236}">
                <a16:creationId xmlns:a16="http://schemas.microsoft.com/office/drawing/2014/main" id="{2863A36E-47A8-C724-E4CD-37EB8CDA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0" y="0"/>
            <a:ext cx="7638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2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9CF02-E199-BF2C-71D9-8735D6500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7C358E-51A7-367E-BC14-E5D0516002C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cs-CZ" dirty="0"/>
              <a:t>h</a:t>
            </a:r>
            <a:r>
              <a:rPr lang="en-CZ" dirty="0"/>
              <a:t>ard forks</a:t>
            </a:r>
          </a:p>
          <a:p>
            <a:pPr lvl="1"/>
            <a:r>
              <a:rPr lang="cs-CZ" b="1" dirty="0"/>
              <a:t>n</a:t>
            </a:r>
            <a:r>
              <a:rPr lang="en-CZ" b="1" dirty="0"/>
              <a:t>ot </a:t>
            </a:r>
            <a:r>
              <a:rPr lang="en-CZ" dirty="0"/>
              <a:t>forward compatible changes</a:t>
            </a:r>
          </a:p>
          <a:p>
            <a:pPr lvl="1"/>
            <a:r>
              <a:rPr lang="cs-CZ" dirty="0"/>
              <a:t>c</a:t>
            </a:r>
            <a:r>
              <a:rPr lang="en-CZ" dirty="0"/>
              <a:t>hange of consensus rules</a:t>
            </a:r>
            <a:endParaRPr lang="cs-CZ" dirty="0"/>
          </a:p>
          <a:p>
            <a:pPr lvl="2"/>
            <a:r>
              <a:rPr lang="cs-CZ" dirty="0"/>
              <a:t>bug, modification, ...</a:t>
            </a:r>
          </a:p>
          <a:p>
            <a:pPr lvl="2"/>
            <a:r>
              <a:rPr lang="cs-CZ" dirty="0"/>
              <a:t>s</a:t>
            </a:r>
            <a:r>
              <a:rPr lang="en-CZ" dirty="0"/>
              <a:t>oftware forks</a:t>
            </a:r>
            <a:endParaRPr lang="en-US" dirty="0"/>
          </a:p>
          <a:p>
            <a:pPr lvl="1"/>
            <a:r>
              <a:rPr lang="cs-CZ" dirty="0"/>
              <a:t>f</a:t>
            </a:r>
            <a:r>
              <a:rPr lang="en-CZ" dirty="0"/>
              <a:t>orcing minority to upgrade or stay on a minority chain</a:t>
            </a:r>
          </a:p>
          <a:p>
            <a:pPr lvl="2"/>
            <a:r>
              <a:rPr lang="cs-CZ" sz="1700" dirty="0"/>
              <a:t>p</a:t>
            </a:r>
            <a:r>
              <a:rPr lang="en-CZ" sz="1700" dirty="0"/>
              <a:t>otentially creating </a:t>
            </a:r>
            <a:r>
              <a:rPr lang="cs-CZ" sz="1700" dirty="0"/>
              <a:t>more </a:t>
            </a:r>
            <a:r>
              <a:rPr lang="en-CZ" sz="1700" dirty="0"/>
              <a:t>competing systems</a:t>
            </a:r>
            <a:endParaRPr lang="cs-CZ" sz="800" dirty="0"/>
          </a:p>
          <a:p>
            <a:pPr lvl="1"/>
            <a:r>
              <a:rPr lang="cs-CZ" sz="1900" dirty="0"/>
              <a:t>accepted protocol changes</a:t>
            </a:r>
          </a:p>
          <a:p>
            <a:pPr lvl="2"/>
            <a:r>
              <a:rPr lang="en-US" dirty="0"/>
              <a:t>2010 </a:t>
            </a:r>
            <a:r>
              <a:rPr lang="cs-CZ" dirty="0"/>
              <a:t>- </a:t>
            </a:r>
            <a:r>
              <a:rPr lang="en-US" dirty="0"/>
              <a:t>addition of OP_NOP functions</a:t>
            </a:r>
          </a:p>
          <a:p>
            <a:pPr lvl="2"/>
            <a:r>
              <a:rPr lang="en-US" dirty="0"/>
              <a:t>2013 </a:t>
            </a:r>
            <a:r>
              <a:rPr lang="cs-CZ" dirty="0"/>
              <a:t>- </a:t>
            </a:r>
            <a:r>
              <a:rPr lang="en-US" dirty="0"/>
              <a:t>migration from </a:t>
            </a:r>
            <a:r>
              <a:rPr lang="en-US" dirty="0" err="1"/>
              <a:t>BerkeleyDB</a:t>
            </a:r>
            <a:r>
              <a:rPr lang="en-US" dirty="0"/>
              <a:t> to </a:t>
            </a:r>
            <a:r>
              <a:rPr lang="en-US" dirty="0" err="1"/>
              <a:t>LevelDB</a:t>
            </a:r>
            <a:endParaRPr lang="en-US" dirty="0"/>
          </a:p>
          <a:p>
            <a:pPr lvl="2"/>
            <a:r>
              <a:rPr lang="en-US" dirty="0"/>
              <a:t>2018</a:t>
            </a:r>
            <a:r>
              <a:rPr lang="cs-CZ" dirty="0"/>
              <a:t> - security fix - </a:t>
            </a:r>
            <a:r>
              <a:rPr lang="en-US" dirty="0"/>
              <a:t>Bitcoin 0.15 allowed double spending</a:t>
            </a:r>
          </a:p>
          <a:p>
            <a:pPr lvl="1"/>
            <a:r>
              <a:rPr lang="en-US" dirty="0"/>
              <a:t>pending proposals</a:t>
            </a:r>
          </a:p>
          <a:p>
            <a:pPr lvl="2"/>
            <a:r>
              <a:rPr lang="en-US" dirty="0"/>
              <a:t>covenants</a:t>
            </a:r>
          </a:p>
          <a:p>
            <a:pPr lvl="3"/>
            <a:r>
              <a:rPr lang="en-US" dirty="0"/>
              <a:t>a way to limit the set of beneficiaries</a:t>
            </a:r>
          </a:p>
          <a:p>
            <a:pPr lvl="3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lending protocols, Ark, DeFi, ...</a:t>
            </a:r>
            <a:endParaRPr lang="en-US" dirty="0"/>
          </a:p>
          <a:p>
            <a:r>
              <a:rPr lang="en-US" sz="2100" dirty="0"/>
              <a:t>conservative protocol</a:t>
            </a:r>
          </a:p>
          <a:p>
            <a:pPr lvl="1"/>
            <a:r>
              <a:rPr lang="cs-CZ" sz="1900" dirty="0"/>
              <a:t>renegates</a:t>
            </a:r>
          </a:p>
          <a:p>
            <a:pPr lvl="2"/>
            <a:r>
              <a:rPr lang="en-US" sz="1700" dirty="0"/>
              <a:t>Bitcoin XT, Bitcoin Classic, Bitcoin Unlimited, Bitcoin Gold</a:t>
            </a:r>
          </a:p>
          <a:p>
            <a:pPr lvl="2"/>
            <a:r>
              <a:rPr lang="en-US" sz="1700" dirty="0"/>
              <a:t>Bitcoin Cash / Bitcoin Satoshi Vision</a:t>
            </a:r>
          </a:p>
          <a:p>
            <a:pPr lvl="3"/>
            <a:r>
              <a:rPr lang="en-US" sz="1600" dirty="0"/>
              <a:t>block size wars</a:t>
            </a:r>
            <a:endParaRPr lang="cs-CZ" sz="15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5BC334-CA3E-345E-F950-EEEA179D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sz="2400" dirty="0"/>
              <a:t>Changing Consensus Rules</a:t>
            </a:r>
            <a:r>
              <a:rPr lang="cs-CZ" sz="2400" dirty="0"/>
              <a:t> - Hard Forks</a:t>
            </a:r>
            <a:endParaRPr lang="cs-CZ" dirty="0"/>
          </a:p>
        </p:txBody>
      </p:sp>
      <p:pic>
        <p:nvPicPr>
          <p:cNvPr id="5" name="Graphic 4" descr="Downward trend graph with solid fill">
            <a:extLst>
              <a:ext uri="{FF2B5EF4-FFF2-40B4-BE49-F238E27FC236}">
                <a16:creationId xmlns:a16="http://schemas.microsoft.com/office/drawing/2014/main" id="{7D8C06EB-5803-3F20-702E-73A7B4A60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6505" y="5423505"/>
            <a:ext cx="1479895" cy="11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07DCC0F-2618-E788-A6C7-8741E0605F79}"/>
              </a:ext>
            </a:extLst>
          </p:cNvPr>
          <p:cNvSpPr/>
          <p:nvPr/>
        </p:nvSpPr>
        <p:spPr>
          <a:xfrm>
            <a:off x="5028886" y="3041543"/>
            <a:ext cx="612970" cy="374272"/>
          </a:xfrm>
          <a:prstGeom prst="wedgeRoundRectCallout">
            <a:avLst>
              <a:gd name="adj1" fmla="val -5743"/>
              <a:gd name="adj2" fmla="val -25041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  <a:latin typeface="+mj-lt"/>
              </a:rPr>
              <a:t>38</a:t>
            </a:r>
            <a:r>
              <a:rPr lang="cs-CZ" sz="1400" dirty="0">
                <a:solidFill>
                  <a:srgbClr val="456A1C"/>
                </a:solidFill>
                <a:latin typeface="+mj-lt"/>
              </a:rPr>
              <a:t>0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5" y="577294"/>
            <a:ext cx="3433277" cy="3676051"/>
          </a:xfrm>
        </p:spPr>
        <p:txBody>
          <a:bodyPr>
            <a:normAutofit/>
          </a:bodyPr>
          <a:lstStyle/>
          <a:p>
            <a:r>
              <a:rPr lang="cs-CZ" dirty="0"/>
              <a:t>money issuance</a:t>
            </a:r>
          </a:p>
          <a:p>
            <a:pPr lvl="1"/>
            <a:r>
              <a:rPr lang="cs-CZ" dirty="0"/>
              <a:t>central bank</a:t>
            </a:r>
          </a:p>
          <a:p>
            <a:pPr lvl="2"/>
            <a:r>
              <a:rPr lang="cs-CZ" dirty="0"/>
              <a:t>government bonds</a:t>
            </a:r>
          </a:p>
          <a:p>
            <a:pPr lvl="2"/>
            <a:r>
              <a:rPr lang="cs-CZ" dirty="0"/>
              <a:t>quantitative easing</a:t>
            </a:r>
          </a:p>
          <a:p>
            <a:pPr lvl="1"/>
            <a:r>
              <a:rPr lang="cs-CZ" dirty="0"/>
              <a:t>commercial banks</a:t>
            </a:r>
          </a:p>
          <a:p>
            <a:pPr lvl="2"/>
            <a:r>
              <a:rPr lang="cs-CZ" dirty="0"/>
              <a:t>bank deposits / loans</a:t>
            </a:r>
          </a:p>
          <a:p>
            <a:pPr lvl="2"/>
            <a:r>
              <a:rPr lang="cs-CZ" dirty="0"/>
              <a:t>majority of the money supply</a:t>
            </a:r>
            <a:r>
              <a:rPr lang="en-US" dirty="0"/>
              <a:t>!</a:t>
            </a:r>
          </a:p>
          <a:p>
            <a:r>
              <a:rPr lang="en-US" dirty="0"/>
              <a:t>commercial </a:t>
            </a:r>
            <a:r>
              <a:rPr lang="cs-CZ" dirty="0"/>
              <a:t>bank reserves</a:t>
            </a:r>
            <a:endParaRPr lang="en-US" dirty="0"/>
          </a:p>
          <a:p>
            <a:pPr lvl="1"/>
            <a:r>
              <a:rPr lang="cs-CZ" dirty="0"/>
              <a:t>Czechia 2</a:t>
            </a:r>
            <a:r>
              <a:rPr lang="en-US" dirty="0"/>
              <a:t>%</a:t>
            </a:r>
            <a:endParaRPr lang="cs-CZ" dirty="0"/>
          </a:p>
          <a:p>
            <a:pPr lvl="1"/>
            <a:r>
              <a:rPr lang="en-US" dirty="0"/>
              <a:t>Eurozone 1%</a:t>
            </a:r>
          </a:p>
          <a:p>
            <a:pPr lvl="1"/>
            <a:r>
              <a:rPr lang="en-US" dirty="0"/>
              <a:t>USA 0% </a:t>
            </a:r>
            <a:r>
              <a:rPr lang="en-US" b="1" dirty="0"/>
              <a:t>!</a:t>
            </a:r>
            <a:endParaRPr lang="cs-CZ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Fiat Currencies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C3AA5566-8878-F191-2C0A-9A0C808417E5}"/>
              </a:ext>
            </a:extLst>
          </p:cNvPr>
          <p:cNvSpPr/>
          <p:nvPr/>
        </p:nvSpPr>
        <p:spPr>
          <a:xfrm>
            <a:off x="5045978" y="838688"/>
            <a:ext cx="612970" cy="374272"/>
          </a:xfrm>
          <a:prstGeom prst="wedgeRoundRectCallout">
            <a:avLst>
              <a:gd name="adj1" fmla="val -57213"/>
              <a:gd name="adj2" fmla="val -14469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100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FE0BCE5A-CA44-3D37-0235-E3F55A70F158}"/>
              </a:ext>
            </a:extLst>
          </p:cNvPr>
          <p:cNvSpPr/>
          <p:nvPr/>
        </p:nvSpPr>
        <p:spPr>
          <a:xfrm>
            <a:off x="5904926" y="1357382"/>
            <a:ext cx="612970" cy="374272"/>
          </a:xfrm>
          <a:prstGeom prst="wedgeRoundRectCallout">
            <a:avLst>
              <a:gd name="adj1" fmla="val -91236"/>
              <a:gd name="adj2" fmla="val -13326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2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25ED806C-B694-7F78-B7E7-50DD7AFFFBEE}"/>
              </a:ext>
            </a:extLst>
          </p:cNvPr>
          <p:cNvSpPr/>
          <p:nvPr/>
        </p:nvSpPr>
        <p:spPr>
          <a:xfrm>
            <a:off x="4177726" y="1357382"/>
            <a:ext cx="612970" cy="374272"/>
          </a:xfrm>
          <a:prstGeom prst="wedgeRoundRectCallout">
            <a:avLst>
              <a:gd name="adj1" fmla="val 90217"/>
              <a:gd name="adj2" fmla="val -13040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9</a:t>
            </a:r>
            <a:r>
              <a:rPr lang="en-US" sz="1400" dirty="0">
                <a:solidFill>
                  <a:srgbClr val="456A1C"/>
                </a:solidFill>
              </a:rPr>
              <a:t>8</a:t>
            </a: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2533FBBA-063E-4714-B1FA-CC2F6ED521F9}"/>
              </a:ext>
            </a:extLst>
          </p:cNvPr>
          <p:cNvSpPr/>
          <p:nvPr/>
        </p:nvSpPr>
        <p:spPr>
          <a:xfrm>
            <a:off x="5904926" y="2480330"/>
            <a:ext cx="612970" cy="374272"/>
          </a:xfrm>
          <a:prstGeom prst="wedgeRoundRectCallout">
            <a:avLst>
              <a:gd name="adj1" fmla="val -91236"/>
              <a:gd name="adj2" fmla="val -13326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4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D35A1991-E3C3-79D7-225C-8A300A6E9A6B}"/>
              </a:ext>
            </a:extLst>
          </p:cNvPr>
          <p:cNvSpPr/>
          <p:nvPr/>
        </p:nvSpPr>
        <p:spPr>
          <a:xfrm>
            <a:off x="4177726" y="2480330"/>
            <a:ext cx="612970" cy="374272"/>
          </a:xfrm>
          <a:prstGeom prst="wedgeRoundRectCallout">
            <a:avLst>
              <a:gd name="adj1" fmla="val 90217"/>
              <a:gd name="adj2" fmla="val -13040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  <a:latin typeface="+mj-lt"/>
              </a:rPr>
              <a:t>1</a:t>
            </a:r>
            <a:r>
              <a:rPr lang="en-US" sz="1400" dirty="0">
                <a:solidFill>
                  <a:srgbClr val="456A1C"/>
                </a:solidFill>
              </a:rPr>
              <a:t>94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75052C03-F3A2-E259-550B-CB857734C84A}"/>
              </a:ext>
            </a:extLst>
          </p:cNvPr>
          <p:cNvSpPr/>
          <p:nvPr/>
        </p:nvSpPr>
        <p:spPr>
          <a:xfrm>
            <a:off x="5051325" y="1961636"/>
            <a:ext cx="612970" cy="374272"/>
          </a:xfrm>
          <a:prstGeom prst="wedgeRoundRectCallout">
            <a:avLst>
              <a:gd name="adj1" fmla="val -5743"/>
              <a:gd name="adj2" fmla="val -25041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  <a:latin typeface="+mj-lt"/>
              </a:rPr>
              <a:t>100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0A48BA83-8CE0-BE2D-DED2-0374B379EBAE}"/>
              </a:ext>
            </a:extLst>
          </p:cNvPr>
          <p:cNvSpPr/>
          <p:nvPr/>
        </p:nvSpPr>
        <p:spPr>
          <a:xfrm>
            <a:off x="5045978" y="1961636"/>
            <a:ext cx="612970" cy="374272"/>
          </a:xfrm>
          <a:prstGeom prst="wedgeRoundRectCallout">
            <a:avLst>
              <a:gd name="adj1" fmla="val -89491"/>
              <a:gd name="adj2" fmla="val -15040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19</a:t>
            </a:r>
            <a:r>
              <a:rPr lang="en-US" sz="1400" dirty="0">
                <a:solidFill>
                  <a:srgbClr val="456A1C"/>
                </a:solidFill>
              </a:rPr>
              <a:t>8</a:t>
            </a:r>
          </a:p>
        </p:txBody>
      </p:sp>
      <p:sp>
        <p:nvSpPr>
          <p:cNvPr id="22" name="Rounded Rectangular Callout 5">
            <a:extLst>
              <a:ext uri="{FF2B5EF4-FFF2-40B4-BE49-F238E27FC236}">
                <a16:creationId xmlns:a16="http://schemas.microsoft.com/office/drawing/2014/main" id="{E7E45F5C-87F2-C9A5-21E3-8570A78FC865}"/>
              </a:ext>
            </a:extLst>
          </p:cNvPr>
          <p:cNvSpPr/>
          <p:nvPr/>
        </p:nvSpPr>
        <p:spPr>
          <a:xfrm>
            <a:off x="6469313" y="3429000"/>
            <a:ext cx="673871" cy="374272"/>
          </a:xfrm>
          <a:prstGeom prst="wedgeRoundRectCallout">
            <a:avLst>
              <a:gd name="adj1" fmla="val -89485"/>
              <a:gd name="adj2" fmla="val -4464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rgbClr val="FF0000"/>
                </a:solidFill>
              </a:rPr>
              <a:t>5000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graph of a graph showing the growth of a company&#10;&#10;Description automatically generated with medium confidence">
            <a:extLst>
              <a:ext uri="{FF2B5EF4-FFF2-40B4-BE49-F238E27FC236}">
                <a16:creationId xmlns:a16="http://schemas.microsoft.com/office/drawing/2014/main" id="{87E0991A-1D4C-BD33-7D59-CCE9D375C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6" y="4003399"/>
            <a:ext cx="4027754" cy="2635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327FC5-9DEC-D8B0-485B-2801EF9B3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741" y="4294615"/>
            <a:ext cx="2172626" cy="2377818"/>
          </a:xfrm>
          <a:prstGeom prst="rect">
            <a:avLst/>
          </a:prstGeom>
        </p:spPr>
      </p:pic>
      <p:sp>
        <p:nvSpPr>
          <p:cNvPr id="28" name="Rectangular Callout 3">
            <a:extLst>
              <a:ext uri="{FF2B5EF4-FFF2-40B4-BE49-F238E27FC236}">
                <a16:creationId xmlns:a16="http://schemas.microsoft.com/office/drawing/2014/main" id="{ADE98EE4-B7C0-D066-C33C-EE3B0F169C07}"/>
              </a:ext>
            </a:extLst>
          </p:cNvPr>
          <p:cNvSpPr/>
          <p:nvPr/>
        </p:nvSpPr>
        <p:spPr>
          <a:xfrm>
            <a:off x="7228968" y="2223703"/>
            <a:ext cx="1471032" cy="513254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D </a:t>
            </a:r>
            <a:r>
              <a:rPr lang="en-US" sz="1400" dirty="0">
                <a:solidFill>
                  <a:srgbClr val="456A1C"/>
                </a:solidFill>
              </a:rPr>
              <a:t>* (100-R) / R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2%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sz="1400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50x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07A005B8-3D86-672D-A93A-F1F6C50EE2ED}"/>
              </a:ext>
            </a:extLst>
          </p:cNvPr>
          <p:cNvSpPr/>
          <p:nvPr/>
        </p:nvSpPr>
        <p:spPr>
          <a:xfrm>
            <a:off x="5028886" y="3048271"/>
            <a:ext cx="612970" cy="374272"/>
          </a:xfrm>
          <a:prstGeom prst="wedgeRoundRectCallout">
            <a:avLst>
              <a:gd name="adj1" fmla="val -89491"/>
              <a:gd name="adj2" fmla="val -15040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392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2C6414-9750-57A6-DAD8-AA309F067B20}"/>
              </a:ext>
            </a:extLst>
          </p:cNvPr>
          <p:cNvCxnSpPr>
            <a:stCxn id="22" idx="4"/>
            <a:endCxn id="4" idx="3"/>
          </p:cNvCxnSpPr>
          <p:nvPr/>
        </p:nvCxnSpPr>
        <p:spPr>
          <a:xfrm flipH="1" flipV="1">
            <a:off x="5641856" y="3235407"/>
            <a:ext cx="561379" cy="213643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5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5" grpId="0" animBg="1"/>
      <p:bldP spid="7" grpId="0" animBg="1"/>
      <p:bldP spid="10" grpId="0" animBg="1"/>
      <p:bldP spid="11" grpId="0" animBg="1"/>
      <p:bldP spid="12" grpId="0" animBg="1"/>
      <p:bldP spid="8" grpId="0" animBg="1"/>
      <p:bldP spid="22" grpId="0" animBg="1"/>
      <p:bldP spid="28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8C83AD-61F7-46B6-B34D-BDAE0D1BEE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fixed monetary policy - limited supply 21 million</a:t>
            </a:r>
          </a:p>
          <a:p>
            <a:pPr lvl="1"/>
            <a:r>
              <a:rPr lang="en-US" dirty="0"/>
              <a:t>decentralization &amp; censorship </a:t>
            </a:r>
            <a:r>
              <a:rPr lang="en-US" dirty="0" err="1"/>
              <a:t>resistancy</a:t>
            </a:r>
            <a:endParaRPr lang="en-US" dirty="0"/>
          </a:p>
          <a:p>
            <a:pPr lvl="1"/>
            <a:r>
              <a:rPr lang="en-US" dirty="0"/>
              <a:t>true ownership, permissionless</a:t>
            </a:r>
          </a:p>
          <a:p>
            <a:pPr lvl="1"/>
            <a:r>
              <a:rPr lang="en-US" dirty="0"/>
              <a:t>worldwide network effect, fast global </a:t>
            </a:r>
            <a:r>
              <a:rPr lang="en-US" dirty="0" err="1"/>
              <a:t>txs</a:t>
            </a:r>
            <a:endParaRPr lang="en-US" dirty="0"/>
          </a:p>
          <a:p>
            <a:pPr lvl="1"/>
            <a:r>
              <a:rPr lang="en-US" dirty="0"/>
              <a:t>immutability</a:t>
            </a:r>
          </a:p>
          <a:p>
            <a:pPr lvl="3"/>
            <a:endParaRPr lang="en-US" sz="800" dirty="0"/>
          </a:p>
          <a:p>
            <a:r>
              <a:rPr lang="cs-CZ" b="1" dirty="0"/>
              <a:t>₿</a:t>
            </a:r>
            <a:r>
              <a:rPr lang="en-US" dirty="0"/>
              <a:t> as a global payment system</a:t>
            </a:r>
          </a:p>
          <a:p>
            <a:pPr lvl="1"/>
            <a:r>
              <a:rPr lang="en-US" dirty="0"/>
              <a:t>scalability</a:t>
            </a:r>
          </a:p>
          <a:p>
            <a:pPr lvl="2"/>
            <a:r>
              <a:rPr lang="en-US" dirty="0"/>
              <a:t>~ 7 </a:t>
            </a:r>
            <a:r>
              <a:rPr lang="en-US" dirty="0" err="1"/>
              <a:t>tx</a:t>
            </a:r>
            <a:r>
              <a:rPr lang="en-US" dirty="0"/>
              <a:t> / s</a:t>
            </a:r>
          </a:p>
          <a:p>
            <a:pPr lvl="2"/>
            <a:r>
              <a:rPr lang="en-US" dirty="0"/>
              <a:t>VISA 4000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↗</a:t>
            </a:r>
            <a:r>
              <a:rPr lang="en-US" dirty="0"/>
              <a:t> 20000 </a:t>
            </a:r>
            <a:r>
              <a:rPr lang="en-US" dirty="0" err="1"/>
              <a:t>tx</a:t>
            </a:r>
            <a:r>
              <a:rPr lang="en-US" dirty="0"/>
              <a:t> / s</a:t>
            </a:r>
          </a:p>
          <a:p>
            <a:pPr lvl="1"/>
            <a:r>
              <a:rPr lang="en-US" dirty="0"/>
              <a:t>processing time</a:t>
            </a:r>
          </a:p>
          <a:p>
            <a:pPr lvl="2"/>
            <a:r>
              <a:rPr lang="en-US" dirty="0"/>
              <a:t>3 confirmations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⇒ ~ </a:t>
            </a:r>
            <a:r>
              <a:rPr lang="en-US" dirty="0"/>
              <a:t>30 minutes</a:t>
            </a:r>
          </a:p>
          <a:p>
            <a:pPr lvl="1"/>
            <a:r>
              <a:rPr lang="en-US" dirty="0"/>
              <a:t>fee</a:t>
            </a:r>
          </a:p>
          <a:p>
            <a:pPr lvl="2"/>
            <a:r>
              <a:rPr lang="en-US" dirty="0"/>
              <a:t>0.5 .. 5 .. 50 $</a:t>
            </a:r>
          </a:p>
          <a:p>
            <a:pPr lvl="3"/>
            <a:endParaRPr lang="en-US" sz="800" dirty="0"/>
          </a:p>
          <a:p>
            <a:r>
              <a:rPr lang="en-US" dirty="0"/>
              <a:t>payment channels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872D84-1D41-C220-5985-804BA5DD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</a:t>
            </a:r>
            <a:r>
              <a:rPr lang="en-US" dirty="0" err="1"/>
              <a:t>itcoin</a:t>
            </a:r>
            <a:r>
              <a:rPr lang="cs-CZ" dirty="0"/>
              <a:t> Features </a:t>
            </a:r>
            <a:r>
              <a:rPr lang="en-US" dirty="0"/>
              <a:t>&amp; </a:t>
            </a:r>
            <a:r>
              <a:rPr lang="cs-CZ" dirty="0"/>
              <a:t>Challenges</a:t>
            </a:r>
          </a:p>
        </p:txBody>
      </p:sp>
      <p:pic>
        <p:nvPicPr>
          <p:cNvPr id="6" name="Picture 5" descr="A long thin black line&#10;&#10;Description automatically generated with medium confidence">
            <a:extLst>
              <a:ext uri="{FF2B5EF4-FFF2-40B4-BE49-F238E27FC236}">
                <a16:creationId xmlns:a16="http://schemas.microsoft.com/office/drawing/2014/main" id="{A4EBF677-5D70-5082-1AB0-7A3CB22C4B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8" y="5754021"/>
            <a:ext cx="5855503" cy="894502"/>
          </a:xfrm>
          <a:prstGeom prst="rect">
            <a:avLst/>
          </a:prstGeom>
        </p:spPr>
      </p:pic>
      <p:pic>
        <p:nvPicPr>
          <p:cNvPr id="12" name="Picture 11" descr="A close-up of a paper with writing&#10;&#10;Description automatically generated">
            <a:extLst>
              <a:ext uri="{FF2B5EF4-FFF2-40B4-BE49-F238E27FC236}">
                <a16:creationId xmlns:a16="http://schemas.microsoft.com/office/drawing/2014/main" id="{A843DA28-0433-47F4-ACE8-94B3A61461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00" y="2678429"/>
            <a:ext cx="1960281" cy="2748862"/>
          </a:xfrm>
          <a:prstGeom prst="rect">
            <a:avLst/>
          </a:prstGeom>
        </p:spPr>
      </p:pic>
      <p:pic>
        <p:nvPicPr>
          <p:cNvPr id="4" name="Picture 3" descr="A white and orange bitcoin sign&#10;&#10;Description automatically generated">
            <a:extLst>
              <a:ext uri="{FF2B5EF4-FFF2-40B4-BE49-F238E27FC236}">
                <a16:creationId xmlns:a16="http://schemas.microsoft.com/office/drawing/2014/main" id="{24ADA627-EBFC-D5D8-F372-DCF0D00C93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7" y="201268"/>
            <a:ext cx="1078298" cy="10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B7C49-5019-A612-F5B5-53A08E363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17343-250C-8439-D05E-23D4442B677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Lightning Network</a:t>
            </a:r>
          </a:p>
          <a:p>
            <a:pPr lvl="1"/>
            <a:r>
              <a:rPr lang="en-US" sz="1600" b="0" i="0" u="none" strike="noStrike" baseline="0" dirty="0">
                <a:solidFill>
                  <a:srgbClr val="221E1F"/>
                </a:solidFill>
                <a:latin typeface="Acumin Pro"/>
              </a:rPr>
              <a:t>2016 J. Poon, T. </a:t>
            </a:r>
            <a:r>
              <a:rPr lang="en-US" sz="1600" b="0" i="0" u="none" strike="noStrike" baseline="0" dirty="0" err="1">
                <a:solidFill>
                  <a:srgbClr val="221E1F"/>
                </a:solidFill>
                <a:latin typeface="Acumin Pro"/>
              </a:rPr>
              <a:t>Drya</a:t>
            </a:r>
            <a:r>
              <a:rPr lang="en-US" sz="1600" b="0" i="0" u="none" strike="noStrike" baseline="0" dirty="0">
                <a:solidFill>
                  <a:srgbClr val="221E1F"/>
                </a:solidFill>
                <a:latin typeface="Acumin Pro"/>
              </a:rPr>
              <a:t>: </a:t>
            </a:r>
            <a:r>
              <a:rPr lang="en-US" sz="1600" b="0" i="1" u="none" strike="noStrike" baseline="0" dirty="0">
                <a:solidFill>
                  <a:srgbClr val="221E1F"/>
                </a:solidFill>
                <a:latin typeface="Acumin Pro"/>
              </a:rPr>
              <a:t>The Bitcoin </a:t>
            </a:r>
            <a:r>
              <a:rPr lang="en-US" sz="1600" b="0" i="1" u="none" strike="noStrike" baseline="0" dirty="0" err="1">
                <a:solidFill>
                  <a:srgbClr val="221E1F"/>
                </a:solidFill>
                <a:latin typeface="Acumin Pro"/>
              </a:rPr>
              <a:t>Lig</a:t>
            </a:r>
            <a:r>
              <a:rPr lang="cs-CZ" sz="1600" b="0" i="1" u="none" strike="noStrike" baseline="0" dirty="0">
                <a:solidFill>
                  <a:srgbClr val="221E1F"/>
                </a:solidFill>
                <a:latin typeface="Acumin Pro"/>
              </a:rPr>
              <a:t>h</a:t>
            </a:r>
            <a:r>
              <a:rPr lang="en-US" sz="1600" b="0" i="1" u="none" strike="noStrike" baseline="0" dirty="0" err="1">
                <a:solidFill>
                  <a:srgbClr val="221E1F"/>
                </a:solidFill>
                <a:latin typeface="Acumin Pro"/>
              </a:rPr>
              <a:t>tning</a:t>
            </a:r>
            <a:r>
              <a:rPr lang="en-US" sz="1600" b="0" i="1" u="none" strike="noStrike" baseline="0" dirty="0">
                <a:solidFill>
                  <a:srgbClr val="221E1F"/>
                </a:solidFill>
                <a:latin typeface="Acumin Pro"/>
              </a:rPr>
              <a:t> Network: </a:t>
            </a:r>
            <a:r>
              <a:rPr lang="en-US" sz="1400" b="0" i="1" u="none" strike="noStrike" baseline="0" dirty="0">
                <a:solidFill>
                  <a:schemeClr val="bg1">
                    <a:lumMod val="50000"/>
                  </a:schemeClr>
                </a:solidFill>
                <a:latin typeface="Acumin Pro"/>
              </a:rPr>
              <a:t>scalable off-chain instant payments</a:t>
            </a:r>
            <a:endParaRPr lang="en-US" sz="1600" b="0" i="1" u="none" strike="noStrike" baseline="0" dirty="0">
              <a:solidFill>
                <a:schemeClr val="bg1">
                  <a:lumMod val="50000"/>
                </a:schemeClr>
              </a:solidFill>
              <a:latin typeface="Acumin Pro"/>
            </a:endParaRPr>
          </a:p>
          <a:p>
            <a:pPr lvl="1"/>
            <a:r>
              <a:rPr lang="en-US" sz="1600" dirty="0">
                <a:solidFill>
                  <a:srgbClr val="221E1F"/>
                </a:solidFill>
                <a:latin typeface="Acumin Pro"/>
              </a:rPr>
              <a:t>2018 first </a:t>
            </a:r>
            <a:r>
              <a:rPr lang="en-US" sz="1600" dirty="0" err="1">
                <a:solidFill>
                  <a:srgbClr val="221E1F"/>
                </a:solidFill>
                <a:latin typeface="Acumin Pro"/>
              </a:rPr>
              <a:t>tx</a:t>
            </a:r>
            <a:r>
              <a:rPr lang="en-US" sz="1600" dirty="0">
                <a:solidFill>
                  <a:srgbClr val="221E1F"/>
                </a:solidFill>
                <a:latin typeface="Acumin Pro"/>
              </a:rPr>
              <a:t>, wallets</a:t>
            </a:r>
          </a:p>
          <a:p>
            <a:pPr lvl="1"/>
            <a:r>
              <a:rPr lang="en-US" sz="1600" dirty="0">
                <a:solidFill>
                  <a:srgbClr val="221E1F"/>
                </a:solidFill>
                <a:latin typeface="Acumin Pro"/>
              </a:rPr>
              <a:t>layer 2 protocol</a:t>
            </a:r>
          </a:p>
          <a:p>
            <a:pPr lvl="2"/>
            <a:r>
              <a:rPr lang="en-US" sz="1400" b="1" dirty="0">
                <a:solidFill>
                  <a:srgbClr val="221E1F"/>
                </a:solidFill>
                <a:latin typeface="Acumin Pro"/>
              </a:rPr>
              <a:t>off-chain</a:t>
            </a:r>
            <a:r>
              <a:rPr lang="en-US" sz="1400" dirty="0">
                <a:solidFill>
                  <a:srgbClr val="221E1F"/>
                </a:solidFill>
                <a:latin typeface="Acumin Pro"/>
              </a:rPr>
              <a:t> payments</a:t>
            </a:r>
          </a:p>
          <a:p>
            <a:pPr lvl="2"/>
            <a:r>
              <a:rPr lang="en-US" sz="1400" dirty="0">
                <a:solidFill>
                  <a:srgbClr val="221E1F"/>
                </a:solidFill>
                <a:latin typeface="Acumin Pro"/>
              </a:rPr>
              <a:t>funding / settlement </a:t>
            </a:r>
            <a:r>
              <a:rPr lang="en-US" sz="1400" dirty="0" err="1">
                <a:solidFill>
                  <a:srgbClr val="221E1F"/>
                </a:solidFill>
                <a:latin typeface="Acumin Pro"/>
              </a:rPr>
              <a:t>tx</a:t>
            </a:r>
            <a:endParaRPr lang="en-US" sz="1400" dirty="0">
              <a:solidFill>
                <a:srgbClr val="221E1F"/>
              </a:solidFill>
              <a:latin typeface="Acumin Pro"/>
            </a:endParaRPr>
          </a:p>
          <a:p>
            <a:pPr lvl="2"/>
            <a:r>
              <a:rPr lang="en-US" sz="1400" dirty="0">
                <a:solidFill>
                  <a:srgbClr val="221E1F"/>
                </a:solidFill>
                <a:latin typeface="Acumin Pro"/>
              </a:rPr>
              <a:t>payment channels</a:t>
            </a:r>
          </a:p>
          <a:p>
            <a:pPr lvl="1"/>
            <a:r>
              <a:rPr lang="en-US" sz="1600" dirty="0">
                <a:solidFill>
                  <a:srgbClr val="221E1F"/>
                </a:solidFill>
                <a:latin typeface="Acumin Pro"/>
              </a:rPr>
              <a:t>micropayments</a:t>
            </a:r>
          </a:p>
          <a:p>
            <a:pPr lvl="1"/>
            <a:r>
              <a:rPr lang="en-US" sz="1600" dirty="0">
                <a:solidFill>
                  <a:srgbClr val="221E1F"/>
                </a:solidFill>
                <a:latin typeface="Acumin Pro"/>
              </a:rPr>
              <a:t>instant payments</a:t>
            </a:r>
          </a:p>
          <a:p>
            <a:pPr lvl="1"/>
            <a:r>
              <a:rPr lang="en-US" sz="1600" dirty="0">
                <a:solidFill>
                  <a:srgbClr val="221E1F"/>
                </a:solidFill>
                <a:latin typeface="Acumin Pro"/>
              </a:rPr>
              <a:t>extremely low / no fee</a:t>
            </a:r>
          </a:p>
          <a:p>
            <a:pPr lvl="2"/>
            <a:r>
              <a:rPr lang="en-US" sz="1400" dirty="0">
                <a:solidFill>
                  <a:srgbClr val="221E1F"/>
                </a:solidFill>
                <a:latin typeface="Acumin Pro"/>
              </a:rPr>
              <a:t>0 .. 0.1 .. 1 sat</a:t>
            </a:r>
          </a:p>
          <a:p>
            <a:pPr lvl="1"/>
            <a:r>
              <a:rPr lang="cs-CZ" sz="1600" dirty="0" err="1">
                <a:solidFill>
                  <a:srgbClr val="221E1F"/>
                </a:solidFill>
                <a:latin typeface="Acumin Pro"/>
              </a:rPr>
              <a:t>higher</a:t>
            </a:r>
            <a:r>
              <a:rPr lang="cs-CZ" sz="1600" dirty="0">
                <a:solidFill>
                  <a:srgbClr val="221E1F"/>
                </a:solidFill>
                <a:latin typeface="Acumin Pro"/>
              </a:rPr>
              <a:t> </a:t>
            </a:r>
            <a:r>
              <a:rPr lang="en-US" sz="1600" dirty="0">
                <a:solidFill>
                  <a:srgbClr val="221E1F"/>
                </a:solidFill>
                <a:latin typeface="Acumin Pro"/>
              </a:rPr>
              <a:t>privacy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D731FA-EF8D-E4AE-ACA2-4DE7FA0B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Network</a:t>
            </a:r>
            <a:endParaRPr lang="cs-CZ" dirty="0"/>
          </a:p>
        </p:txBody>
      </p:sp>
      <p:pic>
        <p:nvPicPr>
          <p:cNvPr id="6" name="Picture 5" descr="A long thin black line&#10;&#10;Description automatically generated with medium confidence">
            <a:extLst>
              <a:ext uri="{FF2B5EF4-FFF2-40B4-BE49-F238E27FC236}">
                <a16:creationId xmlns:a16="http://schemas.microsoft.com/office/drawing/2014/main" id="{3FD9B544-C399-06D0-7634-D4D0CD665E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64" y="2708952"/>
            <a:ext cx="4208910" cy="642964"/>
          </a:xfrm>
          <a:prstGeom prst="rect">
            <a:avLst/>
          </a:prstGeom>
        </p:spPr>
      </p:pic>
      <p:pic>
        <p:nvPicPr>
          <p:cNvPr id="8" name="Picture 7" descr="A diagram of a network">
            <a:extLst>
              <a:ext uri="{FF2B5EF4-FFF2-40B4-BE49-F238E27FC236}">
                <a16:creationId xmlns:a16="http://schemas.microsoft.com/office/drawing/2014/main" id="{575CEC06-2216-0C4A-ADC5-0B95C95A6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21234" r="304" b="13026"/>
          <a:stretch/>
        </p:blipFill>
        <p:spPr>
          <a:xfrm>
            <a:off x="728025" y="4023124"/>
            <a:ext cx="7687949" cy="2756920"/>
          </a:xfrm>
          <a:prstGeom prst="rect">
            <a:avLst/>
          </a:prstGeom>
        </p:spPr>
      </p:pic>
      <p:pic>
        <p:nvPicPr>
          <p:cNvPr id="10" name="Picture 9" descr="A white lightning bolt in a circle&#10;&#10;Description automatically generated">
            <a:extLst>
              <a:ext uri="{FF2B5EF4-FFF2-40B4-BE49-F238E27FC236}">
                <a16:creationId xmlns:a16="http://schemas.microsoft.com/office/drawing/2014/main" id="{6C3C5FB0-6431-9893-8AF2-A2567B5833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26" y="190852"/>
            <a:ext cx="1095404" cy="1095404"/>
          </a:xfrm>
          <a:prstGeom prst="rect">
            <a:avLst/>
          </a:prstGeom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C3A28C8A-47A1-CD95-44AF-08A074B20996}"/>
              </a:ext>
            </a:extLst>
          </p:cNvPr>
          <p:cNvSpPr/>
          <p:nvPr/>
        </p:nvSpPr>
        <p:spPr>
          <a:xfrm>
            <a:off x="5176700" y="1321927"/>
            <a:ext cx="1917119" cy="405808"/>
          </a:xfrm>
          <a:prstGeom prst="wedgeRoundRectCallout">
            <a:avLst>
              <a:gd name="adj1" fmla="val -49729"/>
              <a:gd name="adj2" fmla="val 501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rails for other services</a:t>
            </a:r>
          </a:p>
        </p:txBody>
      </p:sp>
    </p:spTree>
    <p:extLst>
      <p:ext uri="{BB962C8B-B14F-4D97-AF65-F5344CB8AC3E}">
        <p14:creationId xmlns:p14="http://schemas.microsoft.com/office/powerpoint/2010/main" val="25436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C290D3-0F15-2D13-D48B-E0AE1898F5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5" y="577294"/>
            <a:ext cx="4094578" cy="6202750"/>
          </a:xfrm>
        </p:spPr>
        <p:txBody>
          <a:bodyPr/>
          <a:lstStyle/>
          <a:p>
            <a:r>
              <a:rPr lang="en-US" b="1" dirty="0"/>
              <a:t>funding</a:t>
            </a:r>
            <a:r>
              <a:rPr lang="en-US" dirty="0"/>
              <a:t>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channel capacity</a:t>
            </a:r>
          </a:p>
          <a:p>
            <a:r>
              <a:rPr lang="en-US" b="1" dirty="0"/>
              <a:t>commitment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references funding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 err="1"/>
              <a:t>tx</a:t>
            </a:r>
            <a:r>
              <a:rPr lang="en-US" dirty="0"/>
              <a:t> malleability problem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en-US" dirty="0" err="1"/>
              <a:t>SegWit</a:t>
            </a:r>
            <a:endParaRPr lang="en-US" dirty="0"/>
          </a:p>
          <a:p>
            <a:pPr lvl="2"/>
            <a:r>
              <a:rPr lang="en-US" dirty="0" err="1"/>
              <a:t>txid</a:t>
            </a:r>
            <a:r>
              <a:rPr lang="en-US" dirty="0"/>
              <a:t> </a:t>
            </a:r>
            <a:r>
              <a:rPr lang="en-US" b="1" dirty="0"/>
              <a:t>cannot </a:t>
            </a:r>
            <a:r>
              <a:rPr lang="en-US" dirty="0"/>
              <a:t>be changed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channel establishment</a:t>
            </a:r>
          </a:p>
          <a:p>
            <a:pPr lvl="1"/>
            <a:r>
              <a:rPr lang="cs-CZ" dirty="0"/>
              <a:t>initial handshake</a:t>
            </a:r>
            <a:r>
              <a:rPr lang="en-US" dirty="0"/>
              <a:t>  A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⇄ </a:t>
            </a:r>
            <a:r>
              <a:rPr lang="en-US" dirty="0"/>
              <a:t>B 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cs-CZ" dirty="0"/>
          </a:p>
          <a:p>
            <a:pPr lvl="2"/>
            <a:r>
              <a:rPr lang="cs-CZ" dirty="0"/>
              <a:t>public keys, channel capacity, ...</a:t>
            </a:r>
            <a:endParaRPr lang="en-US" dirty="0"/>
          </a:p>
          <a:p>
            <a:pPr lvl="1"/>
            <a:r>
              <a:rPr lang="en-US" b="1" dirty="0"/>
              <a:t>funding</a:t>
            </a:r>
            <a:r>
              <a:rPr lang="en-US" dirty="0"/>
              <a:t> </a:t>
            </a:r>
            <a:r>
              <a:rPr lang="en-US" dirty="0" err="1"/>
              <a:t>tx</a:t>
            </a:r>
            <a:endParaRPr lang="en-US" dirty="0"/>
          </a:p>
          <a:p>
            <a:pPr lvl="2"/>
            <a:r>
              <a:rPr lang="en-US" dirty="0"/>
              <a:t>public keys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used from the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handshake</a:t>
            </a:r>
          </a:p>
          <a:p>
            <a:pPr lvl="3"/>
            <a:r>
              <a:rPr lang="en-US" dirty="0"/>
              <a:t>both A and B required to spend UTXO</a:t>
            </a:r>
          </a:p>
          <a:p>
            <a:pPr lvl="2"/>
            <a:r>
              <a:rPr lang="en-US" dirty="0"/>
              <a:t>input:</a:t>
            </a:r>
          </a:p>
          <a:p>
            <a:pPr lvl="3"/>
            <a:r>
              <a:rPr lang="en-US" dirty="0"/>
              <a:t>A's UTXO(s)</a:t>
            </a:r>
          </a:p>
          <a:p>
            <a:pPr lvl="2"/>
            <a:r>
              <a:rPr lang="en-US" dirty="0"/>
              <a:t>outputs:</a:t>
            </a:r>
          </a:p>
          <a:p>
            <a:pPr lvl="3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</a:t>
            </a:r>
            <a:endParaRPr lang="cs-CZ" dirty="0"/>
          </a:p>
          <a:p>
            <a:pPr lvl="3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change back to A</a:t>
            </a:r>
          </a:p>
          <a:p>
            <a:pPr lvl="2"/>
            <a:r>
              <a:rPr lang="en-US" b="1" dirty="0"/>
              <a:t> not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yet</a:t>
            </a:r>
            <a:r>
              <a:rPr lang="en-US" dirty="0"/>
              <a:t> published</a:t>
            </a:r>
            <a:r>
              <a:rPr lang="en-US" b="1" dirty="0">
                <a:solidFill>
                  <a:srgbClr val="C00000"/>
                </a:solidFill>
              </a:rPr>
              <a:t>!</a:t>
            </a:r>
          </a:p>
          <a:p>
            <a:pPr lvl="3"/>
            <a:r>
              <a:rPr lang="en-US" dirty="0"/>
              <a:t>B </a:t>
            </a:r>
            <a:r>
              <a:rPr lang="cs-CZ" dirty="0"/>
              <a:t>could block</a:t>
            </a:r>
            <a:r>
              <a:rPr lang="en-US" dirty="0"/>
              <a:t> or blackmail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vyd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í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rat]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3A0E68-AEEF-3D3C-91B2-F3D35B86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236"/>
            <a:ext cx="9144000" cy="464457"/>
          </a:xfrm>
        </p:spPr>
        <p:txBody>
          <a:bodyPr/>
          <a:lstStyle/>
          <a:p>
            <a:r>
              <a:rPr lang="en-US" dirty="0"/>
              <a:t>Payment Channel</a:t>
            </a:r>
            <a:r>
              <a:rPr lang="en-US" b="0" dirty="0"/>
              <a:t> [simplified]</a:t>
            </a:r>
            <a:endParaRPr lang="cs-CZ" b="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D488BE-A23F-083A-C056-B684AD4B6024}"/>
              </a:ext>
            </a:extLst>
          </p:cNvPr>
          <p:cNvSpPr txBox="1">
            <a:spLocks/>
          </p:cNvSpPr>
          <p:nvPr/>
        </p:nvSpPr>
        <p:spPr>
          <a:xfrm>
            <a:off x="3989461" y="4689256"/>
            <a:ext cx="5001264" cy="211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b="1" dirty="0"/>
              <a:t>commitment</a:t>
            </a:r>
            <a:r>
              <a:rPr lang="cs-CZ" dirty="0"/>
              <a:t> tx</a:t>
            </a:r>
            <a:endParaRPr lang="en-US" dirty="0"/>
          </a:p>
          <a:p>
            <a:pPr lvl="2"/>
            <a:r>
              <a:rPr lang="en-US" dirty="0"/>
              <a:t>input: output of the </a:t>
            </a:r>
            <a:r>
              <a:rPr lang="en-US" b="1" dirty="0"/>
              <a:t>funding</a:t>
            </a:r>
            <a:r>
              <a:rPr lang="en-US" dirty="0"/>
              <a:t> </a:t>
            </a:r>
            <a:r>
              <a:rPr lang="en-US" dirty="0" err="1"/>
              <a:t>tx</a:t>
            </a:r>
            <a:endParaRPr lang="en-US" dirty="0"/>
          </a:p>
          <a:p>
            <a:pPr lvl="2"/>
            <a:r>
              <a:rPr lang="en-US" dirty="0"/>
              <a:t>outputs: </a:t>
            </a:r>
            <a:r>
              <a:rPr lang="en-US" b="1" i="1" dirty="0"/>
              <a:t>fair</a:t>
            </a:r>
            <a:r>
              <a:rPr lang="en-US" dirty="0"/>
              <a:t> </a:t>
            </a:r>
            <a:r>
              <a:rPr lang="cs-CZ" dirty="0"/>
              <a:t>distribution of the balance</a:t>
            </a:r>
            <a:endParaRPr lang="en-US" dirty="0"/>
          </a:p>
          <a:p>
            <a:pPr lvl="3"/>
            <a:r>
              <a:rPr lang="en-US" dirty="0"/>
              <a:t>initially: everything to A</a:t>
            </a:r>
          </a:p>
          <a:p>
            <a:pPr lvl="3"/>
            <a:r>
              <a:rPr lang="cs-CZ" i="1" dirty="0"/>
              <a:t>prenuptial agreement</a:t>
            </a:r>
            <a:br>
              <a:rPr lang="en-US" i="1" dirty="0"/>
            </a:b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[p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ř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edman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ž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elsk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á smlouva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cs-CZ" i="1" dirty="0"/>
          </a:p>
          <a:p>
            <a:pPr lvl="2"/>
            <a:r>
              <a:rPr lang="cs-CZ" dirty="0" err="1"/>
              <a:t>references</a:t>
            </a:r>
            <a:r>
              <a:rPr lang="cs-CZ" dirty="0"/>
              <a:t> </a:t>
            </a:r>
            <a:r>
              <a:rPr lang="en-US" dirty="0"/>
              <a:t>the </a:t>
            </a:r>
            <a:r>
              <a:rPr lang="cs-CZ" dirty="0"/>
              <a:t>f</a:t>
            </a:r>
            <a:r>
              <a:rPr lang="en-US" dirty="0" err="1"/>
              <a:t>unding</a:t>
            </a:r>
            <a:r>
              <a:rPr lang="en-US" dirty="0"/>
              <a:t> </a:t>
            </a:r>
            <a:r>
              <a:rPr lang="cs-CZ" dirty="0"/>
              <a:t>tx even if </a:t>
            </a:r>
            <a:r>
              <a:rPr lang="cs-CZ" b="1" dirty="0"/>
              <a:t>not</a:t>
            </a:r>
            <a:r>
              <a:rPr lang="cs-CZ" dirty="0"/>
              <a:t> in blockchain </a:t>
            </a:r>
            <a:r>
              <a:rPr lang="en-US" dirty="0"/>
              <a:t>!</a:t>
            </a:r>
          </a:p>
        </p:txBody>
      </p:sp>
      <p:sp>
        <p:nvSpPr>
          <p:cNvPr id="8" name="Rectangular Callout 3">
            <a:extLst>
              <a:ext uri="{FF2B5EF4-FFF2-40B4-BE49-F238E27FC236}">
                <a16:creationId xmlns:a16="http://schemas.microsoft.com/office/drawing/2014/main" id="{D4002352-6E6E-DAEB-8146-E968D3B19F18}"/>
              </a:ext>
            </a:extLst>
          </p:cNvPr>
          <p:cNvSpPr/>
          <p:nvPr/>
        </p:nvSpPr>
        <p:spPr>
          <a:xfrm>
            <a:off x="4078642" y="689377"/>
            <a:ext cx="4822903" cy="2049423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   &lt;A's UTXO&gt;  ],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&lt;</a:t>
            </a:r>
            <a:r>
              <a:rPr lang="en-US" sz="1400" b="1" dirty="0" err="1">
                <a:solidFill>
                  <a:srgbClr val="456A1C"/>
                </a:solidFill>
              </a:rPr>
              <a:t>channel_capacity</a:t>
            </a:r>
            <a:r>
              <a:rPr lang="en-US" sz="1400" dirty="0">
                <a:solidFill>
                  <a:srgbClr val="456A1C"/>
                </a:solidFill>
              </a:rPr>
              <a:t>&gt;,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"witness": hash("</a:t>
            </a:r>
            <a:r>
              <a:rPr lang="en-US" sz="1400" b="1" dirty="0">
                <a:solidFill>
                  <a:srgbClr val="456A1C"/>
                </a:solidFill>
              </a:rPr>
              <a:t>2 &lt;</a:t>
            </a:r>
            <a:r>
              <a:rPr lang="en-US" sz="1400" b="1" dirty="0" err="1">
                <a:solidFill>
                  <a:srgbClr val="456A1C"/>
                </a:solidFill>
              </a:rPr>
              <a:t>A_pubk</a:t>
            </a:r>
            <a:r>
              <a:rPr lang="en-US" sz="1400" b="1" dirty="0">
                <a:solidFill>
                  <a:srgbClr val="456A1C"/>
                </a:solidFill>
              </a:rPr>
              <a:t>&gt; &lt;</a:t>
            </a:r>
            <a:r>
              <a:rPr lang="en-US" sz="1400" b="1" dirty="0" err="1">
                <a:solidFill>
                  <a:srgbClr val="456A1C"/>
                </a:solidFill>
              </a:rPr>
              <a:t>B_pubk</a:t>
            </a:r>
            <a:r>
              <a:rPr lang="en-US" sz="1400" b="1" dirty="0">
                <a:solidFill>
                  <a:srgbClr val="456A1C"/>
                </a:solidFill>
              </a:rPr>
              <a:t>&gt; 2 CHECKMULTISIG</a:t>
            </a:r>
            <a:r>
              <a:rPr lang="en-US" sz="1400" dirty="0">
                <a:solidFill>
                  <a:srgbClr val="456A1C"/>
                </a:solidFill>
              </a:rPr>
              <a:t>")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},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&lt;change&gt;,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  "witness": &lt;A&gt;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}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19E48606-B950-B897-8DEA-49CFD3FE234E}"/>
              </a:ext>
            </a:extLst>
          </p:cNvPr>
          <p:cNvSpPr/>
          <p:nvPr/>
        </p:nvSpPr>
        <p:spPr>
          <a:xfrm>
            <a:off x="8220317" y="425172"/>
            <a:ext cx="681228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456A1C"/>
                </a:solidFill>
              </a:rPr>
              <a:t>P2WSH</a:t>
            </a:r>
          </a:p>
        </p:txBody>
      </p:sp>
      <p:sp>
        <p:nvSpPr>
          <p:cNvPr id="11" name="Rectangular Callout 3">
            <a:extLst>
              <a:ext uri="{FF2B5EF4-FFF2-40B4-BE49-F238E27FC236}">
                <a16:creationId xmlns:a16="http://schemas.microsoft.com/office/drawing/2014/main" id="{0B0A0B02-B0C4-662C-17D2-9372822841AA}"/>
              </a:ext>
            </a:extLst>
          </p:cNvPr>
          <p:cNvSpPr/>
          <p:nvPr/>
        </p:nvSpPr>
        <p:spPr>
          <a:xfrm>
            <a:off x="5619806" y="3244726"/>
            <a:ext cx="3281739" cy="1165189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 "</a:t>
            </a:r>
            <a:r>
              <a:rPr lang="en-US" sz="1400" b="1" dirty="0" err="1">
                <a:solidFill>
                  <a:srgbClr val="456A1C"/>
                </a:solidFill>
              </a:rPr>
              <a:t>txid</a:t>
            </a:r>
            <a:r>
              <a:rPr lang="en-US" sz="1400" dirty="0">
                <a:solidFill>
                  <a:srgbClr val="456A1C"/>
                </a:solidFill>
              </a:rPr>
              <a:t>": "  " ]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&lt;</a:t>
            </a:r>
            <a:r>
              <a:rPr lang="en-US" sz="1400" b="1" dirty="0" err="1">
                <a:solidFill>
                  <a:srgbClr val="456A1C"/>
                </a:solidFill>
              </a:rPr>
              <a:t>to_A</a:t>
            </a:r>
            <a:r>
              <a:rPr lang="en-US" sz="1400" dirty="0">
                <a:solidFill>
                  <a:srgbClr val="456A1C"/>
                </a:solidFill>
              </a:rPr>
              <a:t>&gt;, "witness": &lt;A&gt; },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&lt;</a:t>
            </a:r>
            <a:r>
              <a:rPr lang="en-US" sz="1400" b="1" dirty="0" err="1">
                <a:solidFill>
                  <a:srgbClr val="456A1C"/>
                </a:solidFill>
              </a:rPr>
              <a:t>to_B</a:t>
            </a:r>
            <a:r>
              <a:rPr lang="en-US" sz="1400" dirty="0">
                <a:solidFill>
                  <a:srgbClr val="456A1C"/>
                </a:solidFill>
              </a:rPr>
              <a:t>&gt;, "witness": &lt;B&gt; }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</a:t>
            </a:r>
          </a:p>
        </p:txBody>
      </p:sp>
      <p:sp>
        <p:nvSpPr>
          <p:cNvPr id="12" name="Rounded Rectangular Callout 5">
            <a:extLst>
              <a:ext uri="{FF2B5EF4-FFF2-40B4-BE49-F238E27FC236}">
                <a16:creationId xmlns:a16="http://schemas.microsoft.com/office/drawing/2014/main" id="{F699B202-8EB0-6078-0291-C6F3034ABD7E}"/>
              </a:ext>
            </a:extLst>
          </p:cNvPr>
          <p:cNvSpPr/>
          <p:nvPr/>
        </p:nvSpPr>
        <p:spPr>
          <a:xfrm>
            <a:off x="8220317" y="2991419"/>
            <a:ext cx="681228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456A1C"/>
                </a:solidFill>
              </a:rPr>
              <a:t>P2WSH</a:t>
            </a:r>
          </a:p>
        </p:txBody>
      </p:sp>
      <p:sp>
        <p:nvSpPr>
          <p:cNvPr id="14" name="Rounded Rectangular Callout 5">
            <a:extLst>
              <a:ext uri="{FF2B5EF4-FFF2-40B4-BE49-F238E27FC236}">
                <a16:creationId xmlns:a16="http://schemas.microsoft.com/office/drawing/2014/main" id="{DE3C2BF2-AA17-D5AB-8D5F-92FED12A6BB0}"/>
              </a:ext>
            </a:extLst>
          </p:cNvPr>
          <p:cNvSpPr/>
          <p:nvPr/>
        </p:nvSpPr>
        <p:spPr>
          <a:xfrm>
            <a:off x="4078641" y="443266"/>
            <a:ext cx="1347253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funding </a:t>
            </a:r>
            <a:r>
              <a:rPr lang="en-US" sz="1400" dirty="0" err="1">
                <a:solidFill>
                  <a:srgbClr val="456A1C"/>
                </a:solidFill>
              </a:rPr>
              <a:t>tx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15" name="Rounded Rectangular Callout 5">
            <a:extLst>
              <a:ext uri="{FF2B5EF4-FFF2-40B4-BE49-F238E27FC236}">
                <a16:creationId xmlns:a16="http://schemas.microsoft.com/office/drawing/2014/main" id="{F60F0221-DD28-AABE-7EA8-D3114454BD70}"/>
              </a:ext>
            </a:extLst>
          </p:cNvPr>
          <p:cNvSpPr/>
          <p:nvPr/>
        </p:nvSpPr>
        <p:spPr>
          <a:xfrm>
            <a:off x="5619806" y="2991419"/>
            <a:ext cx="1347253" cy="253306"/>
          </a:xfrm>
          <a:prstGeom prst="wedgeRoundRectCallout">
            <a:avLst>
              <a:gd name="adj1" fmla="val 549"/>
              <a:gd name="adj2" fmla="val 51901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commitment </a:t>
            </a:r>
            <a:r>
              <a:rPr lang="en-US" sz="1400" dirty="0" err="1">
                <a:solidFill>
                  <a:srgbClr val="456A1C"/>
                </a:solidFill>
              </a:rPr>
              <a:t>tx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2719FBA7-67DD-7D84-5792-A63ADA734ED8}"/>
              </a:ext>
            </a:extLst>
          </p:cNvPr>
          <p:cNvSpPr/>
          <p:nvPr/>
        </p:nvSpPr>
        <p:spPr>
          <a:xfrm>
            <a:off x="6874887" y="3399646"/>
            <a:ext cx="47968" cy="65002"/>
          </a:xfrm>
          <a:prstGeom prst="wedgeRoundRectCallout">
            <a:avLst>
              <a:gd name="adj1" fmla="val 483266"/>
              <a:gd name="adj2" fmla="val -2567399"/>
              <a:gd name="adj3" fmla="val 16667"/>
            </a:avLst>
          </a:prstGeom>
          <a:solidFill>
            <a:srgbClr val="F6FFED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>
              <a:solidFill>
                <a:srgbClr val="456A1C"/>
              </a:solidFill>
            </a:endParaRP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C23D57D1-97FC-5975-8D13-46D23CB8CA84}"/>
              </a:ext>
            </a:extLst>
          </p:cNvPr>
          <p:cNvSpPr/>
          <p:nvPr/>
        </p:nvSpPr>
        <p:spPr>
          <a:xfrm>
            <a:off x="2724271" y="2375264"/>
            <a:ext cx="47968" cy="65002"/>
          </a:xfrm>
          <a:prstGeom prst="wedgeRoundRectCallout">
            <a:avLst>
              <a:gd name="adj1" fmla="val 6174579"/>
              <a:gd name="adj2" fmla="val 1550531"/>
              <a:gd name="adj3" fmla="val 16667"/>
            </a:avLst>
          </a:prstGeom>
          <a:solidFill>
            <a:srgbClr val="F6FFED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>
              <a:solidFill>
                <a:srgbClr val="456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115A9-9F0C-818F-07C0-949741BA2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Payment Channel</a:t>
            </a:r>
            <a:endParaRPr lang="cs-CZ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BE4510-85AA-7C75-7651-6E47BF0DA7A7}"/>
              </a:ext>
            </a:extLst>
          </p:cNvPr>
          <p:cNvCxnSpPr/>
          <p:nvPr/>
        </p:nvCxnSpPr>
        <p:spPr>
          <a:xfrm>
            <a:off x="8761647" y="793081"/>
            <a:ext cx="0" cy="567332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F414F-AFBD-CFE0-EFD8-86E44405C5F5}"/>
              </a:ext>
            </a:extLst>
          </p:cNvPr>
          <p:cNvCxnSpPr/>
          <p:nvPr/>
        </p:nvCxnSpPr>
        <p:spPr>
          <a:xfrm>
            <a:off x="7793105" y="814093"/>
            <a:ext cx="0" cy="567332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01D9F8-55A3-BCF2-8FBF-F1395A18330B}"/>
              </a:ext>
            </a:extLst>
          </p:cNvPr>
          <p:cNvCxnSpPr>
            <a:cxnSpLocks/>
          </p:cNvCxnSpPr>
          <p:nvPr/>
        </p:nvCxnSpPr>
        <p:spPr>
          <a:xfrm>
            <a:off x="7793105" y="974557"/>
            <a:ext cx="968542" cy="83861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ular Callout 5">
            <a:extLst>
              <a:ext uri="{FF2B5EF4-FFF2-40B4-BE49-F238E27FC236}">
                <a16:creationId xmlns:a16="http://schemas.microsoft.com/office/drawing/2014/main" id="{99FF85BB-B552-730D-2B29-F1A52FC7080A}"/>
              </a:ext>
            </a:extLst>
          </p:cNvPr>
          <p:cNvSpPr/>
          <p:nvPr/>
        </p:nvSpPr>
        <p:spPr>
          <a:xfrm>
            <a:off x="5098024" y="902367"/>
            <a:ext cx="2102875" cy="481264"/>
          </a:xfrm>
          <a:prstGeom prst="wedgeRoundRectCallout">
            <a:avLst>
              <a:gd name="adj1" fmla="val 70515"/>
              <a:gd name="adj2" fmla="val -2867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open</a:t>
            </a:r>
            <a:r>
              <a:rPr lang="en-US" sz="1400" dirty="0">
                <a:solidFill>
                  <a:srgbClr val="456A1C"/>
                </a:solidFill>
              </a:rPr>
              <a:t>_</a:t>
            </a:r>
            <a:r>
              <a:rPr lang="cs-CZ" sz="1400" dirty="0">
                <a:solidFill>
                  <a:srgbClr val="456A1C"/>
                </a:solidFill>
              </a:rPr>
              <a:t>channel</a:t>
            </a:r>
          </a:p>
          <a:p>
            <a:pPr algn="ctr"/>
            <a:r>
              <a:rPr lang="cs-CZ" sz="1400" i="1" dirty="0">
                <a:solidFill>
                  <a:srgbClr val="456A1C"/>
                </a:solidFill>
              </a:rPr>
              <a:t>public key</a:t>
            </a:r>
            <a:endParaRPr lang="en-US" sz="1400" i="1" dirty="0">
              <a:solidFill>
                <a:srgbClr val="456A1C"/>
              </a:solidFill>
            </a:endParaRPr>
          </a:p>
        </p:txBody>
      </p:sp>
      <p:sp>
        <p:nvSpPr>
          <p:cNvPr id="18" name="Rounded Rectangular Callout 5">
            <a:extLst>
              <a:ext uri="{FF2B5EF4-FFF2-40B4-BE49-F238E27FC236}">
                <a16:creationId xmlns:a16="http://schemas.microsoft.com/office/drawing/2014/main" id="{45EE4BB0-CED3-A39D-F8A5-B6B546C47428}"/>
              </a:ext>
            </a:extLst>
          </p:cNvPr>
          <p:cNvSpPr/>
          <p:nvPr/>
        </p:nvSpPr>
        <p:spPr>
          <a:xfrm>
            <a:off x="5098024" y="1420446"/>
            <a:ext cx="2102875" cy="481264"/>
          </a:xfrm>
          <a:prstGeom prst="wedgeRoundRectCallout">
            <a:avLst>
              <a:gd name="adj1" fmla="val 70593"/>
              <a:gd name="adj2" fmla="val -3367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accept</a:t>
            </a:r>
            <a:r>
              <a:rPr lang="en-US" sz="1400" dirty="0">
                <a:solidFill>
                  <a:srgbClr val="456A1C"/>
                </a:solidFill>
              </a:rPr>
              <a:t>_</a:t>
            </a:r>
            <a:r>
              <a:rPr lang="cs-CZ" sz="1400" dirty="0">
                <a:solidFill>
                  <a:srgbClr val="456A1C"/>
                </a:solidFill>
              </a:rPr>
              <a:t>channel</a:t>
            </a:r>
          </a:p>
          <a:p>
            <a:pPr algn="ctr"/>
            <a:r>
              <a:rPr lang="cs-CZ" sz="1400" i="1" dirty="0">
                <a:solidFill>
                  <a:srgbClr val="456A1C"/>
                </a:solidFill>
              </a:rPr>
              <a:t>public key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19" name="Rounded Rectangular Callout 5">
            <a:extLst>
              <a:ext uri="{FF2B5EF4-FFF2-40B4-BE49-F238E27FC236}">
                <a16:creationId xmlns:a16="http://schemas.microsoft.com/office/drawing/2014/main" id="{E48C2F69-56FB-13D8-EB68-2C246E258D91}"/>
              </a:ext>
            </a:extLst>
          </p:cNvPr>
          <p:cNvSpPr/>
          <p:nvPr/>
        </p:nvSpPr>
        <p:spPr>
          <a:xfrm>
            <a:off x="5098033" y="3120325"/>
            <a:ext cx="2102865" cy="481264"/>
          </a:xfrm>
          <a:prstGeom prst="wedgeRoundRectCallout">
            <a:avLst>
              <a:gd name="adj1" fmla="val 71507"/>
              <a:gd name="adj2" fmla="val 2507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funding</a:t>
            </a:r>
            <a:r>
              <a:rPr lang="en-US" sz="1400" dirty="0">
                <a:solidFill>
                  <a:srgbClr val="456A1C"/>
                </a:solidFill>
              </a:rPr>
              <a:t>_</a:t>
            </a:r>
            <a:r>
              <a:rPr lang="cs-CZ" sz="1400" dirty="0">
                <a:solidFill>
                  <a:srgbClr val="456A1C"/>
                </a:solidFill>
              </a:rPr>
              <a:t>created</a:t>
            </a:r>
          </a:p>
          <a:p>
            <a:pPr algn="ctr"/>
            <a:r>
              <a:rPr lang="cs-CZ" sz="1400" i="1" dirty="0">
                <a:solidFill>
                  <a:srgbClr val="456A1C"/>
                </a:solidFill>
              </a:rPr>
              <a:t>funding TXID, cmt sign</a:t>
            </a:r>
            <a:endParaRPr lang="en-US" sz="1400" i="1" dirty="0">
              <a:solidFill>
                <a:srgbClr val="456A1C"/>
              </a:solidFill>
            </a:endParaRPr>
          </a:p>
        </p:txBody>
      </p:sp>
      <p:sp>
        <p:nvSpPr>
          <p:cNvPr id="20" name="Rounded Rectangular Callout 5">
            <a:extLst>
              <a:ext uri="{FF2B5EF4-FFF2-40B4-BE49-F238E27FC236}">
                <a16:creationId xmlns:a16="http://schemas.microsoft.com/office/drawing/2014/main" id="{BB5232B0-F930-E489-A6A8-2AF54576130C}"/>
              </a:ext>
            </a:extLst>
          </p:cNvPr>
          <p:cNvSpPr/>
          <p:nvPr/>
        </p:nvSpPr>
        <p:spPr>
          <a:xfrm>
            <a:off x="5098028" y="4158011"/>
            <a:ext cx="2102867" cy="481264"/>
          </a:xfrm>
          <a:prstGeom prst="wedgeRoundRectCallout">
            <a:avLst>
              <a:gd name="adj1" fmla="val 69460"/>
              <a:gd name="adj2" fmla="val 7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funding</a:t>
            </a:r>
            <a:r>
              <a:rPr lang="en-US" sz="1400" dirty="0">
                <a:solidFill>
                  <a:srgbClr val="456A1C"/>
                </a:solidFill>
              </a:rPr>
              <a:t>_</a:t>
            </a:r>
            <a:r>
              <a:rPr lang="cs-CZ" sz="1400" dirty="0">
                <a:solidFill>
                  <a:srgbClr val="456A1C"/>
                </a:solidFill>
              </a:rPr>
              <a:t>signed</a:t>
            </a:r>
            <a:endParaRPr lang="en-US" sz="1400" dirty="0">
              <a:solidFill>
                <a:srgbClr val="456A1C"/>
              </a:solidFill>
            </a:endParaRPr>
          </a:p>
          <a:p>
            <a:pPr algn="ctr"/>
            <a:r>
              <a:rPr lang="en-US" sz="1400" i="1" dirty="0">
                <a:solidFill>
                  <a:srgbClr val="456A1C"/>
                </a:solidFill>
              </a:rPr>
              <a:t>c</a:t>
            </a:r>
            <a:r>
              <a:rPr lang="cs-CZ" sz="1400" i="1" dirty="0">
                <a:solidFill>
                  <a:srgbClr val="456A1C"/>
                </a:solidFill>
              </a:rPr>
              <a:t>ommitmen</a:t>
            </a:r>
            <a:r>
              <a:rPr lang="en-US" sz="1400" i="1" dirty="0">
                <a:solidFill>
                  <a:srgbClr val="456A1C"/>
                </a:solidFill>
              </a:rPr>
              <a:t>t sign</a:t>
            </a:r>
          </a:p>
        </p:txBody>
      </p:sp>
      <p:sp>
        <p:nvSpPr>
          <p:cNvPr id="21" name="Rounded Rectangular Callout 5">
            <a:extLst>
              <a:ext uri="{FF2B5EF4-FFF2-40B4-BE49-F238E27FC236}">
                <a16:creationId xmlns:a16="http://schemas.microsoft.com/office/drawing/2014/main" id="{07944342-67C9-3717-3286-05DCF0BF7E9C}"/>
              </a:ext>
            </a:extLst>
          </p:cNvPr>
          <p:cNvSpPr/>
          <p:nvPr/>
        </p:nvSpPr>
        <p:spPr>
          <a:xfrm>
            <a:off x="5098024" y="5720086"/>
            <a:ext cx="2102871" cy="481264"/>
          </a:xfrm>
          <a:prstGeom prst="wedgeRoundRectCallout">
            <a:avLst>
              <a:gd name="adj1" fmla="val 69790"/>
              <a:gd name="adj2" fmla="val -318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funding locked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5ADC19-65B8-1F99-B362-7171564EC0A7}"/>
              </a:ext>
            </a:extLst>
          </p:cNvPr>
          <p:cNvSpPr/>
          <p:nvPr/>
        </p:nvSpPr>
        <p:spPr>
          <a:xfrm>
            <a:off x="7669781" y="2070674"/>
            <a:ext cx="246646" cy="2634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ounded Rectangular Callout 5">
            <a:extLst>
              <a:ext uri="{FF2B5EF4-FFF2-40B4-BE49-F238E27FC236}">
                <a16:creationId xmlns:a16="http://schemas.microsoft.com/office/drawing/2014/main" id="{81197B23-75C5-730D-514A-2B56DD579EAD}"/>
              </a:ext>
            </a:extLst>
          </p:cNvPr>
          <p:cNvSpPr/>
          <p:nvPr/>
        </p:nvSpPr>
        <p:spPr>
          <a:xfrm>
            <a:off x="5101390" y="1934077"/>
            <a:ext cx="2099507" cy="558848"/>
          </a:xfrm>
          <a:prstGeom prst="wedgeRoundRectCallout">
            <a:avLst>
              <a:gd name="adj1" fmla="val 64628"/>
              <a:gd name="adj2" fmla="val -263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funding tx </a:t>
            </a:r>
            <a:r>
              <a:rPr lang="cs-CZ" sz="1400" b="1" dirty="0">
                <a:solidFill>
                  <a:srgbClr val="456A1C"/>
                </a:solidFill>
              </a:rPr>
              <a:t>locally</a:t>
            </a:r>
            <a:r>
              <a:rPr lang="cs-CZ" sz="1400" dirty="0">
                <a:solidFill>
                  <a:srgbClr val="456A1C"/>
                </a:solidFill>
              </a:rPr>
              <a:t> created</a:t>
            </a:r>
          </a:p>
        </p:txBody>
      </p:sp>
      <p:sp>
        <p:nvSpPr>
          <p:cNvPr id="25" name="Rounded Rectangular Callout 5">
            <a:extLst>
              <a:ext uri="{FF2B5EF4-FFF2-40B4-BE49-F238E27FC236}">
                <a16:creationId xmlns:a16="http://schemas.microsoft.com/office/drawing/2014/main" id="{ACC71B67-845D-F68A-81DD-A3246F0746DE}"/>
              </a:ext>
            </a:extLst>
          </p:cNvPr>
          <p:cNvSpPr/>
          <p:nvPr/>
        </p:nvSpPr>
        <p:spPr>
          <a:xfrm>
            <a:off x="5098034" y="2525292"/>
            <a:ext cx="2102863" cy="558848"/>
          </a:xfrm>
          <a:prstGeom prst="wedgeRoundRectCallout">
            <a:avLst>
              <a:gd name="adj1" fmla="val 65232"/>
              <a:gd name="adj2" fmla="val -1017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>
                <a:solidFill>
                  <a:srgbClr val="456A1C"/>
                </a:solidFill>
              </a:rPr>
              <a:t>commitment</a:t>
            </a:r>
            <a:r>
              <a:rPr lang="cs-CZ" sz="1400" dirty="0">
                <a:solidFill>
                  <a:srgbClr val="456A1C"/>
                </a:solidFill>
              </a:rPr>
              <a:t> tx created</a:t>
            </a:r>
          </a:p>
          <a:p>
            <a:pPr algn="ctr"/>
            <a:r>
              <a:rPr lang="cs-CZ" sz="1400" i="1" dirty="0">
                <a:solidFill>
                  <a:srgbClr val="456A1C"/>
                </a:solidFill>
              </a:rPr>
              <a:t>not yet signed</a:t>
            </a:r>
            <a:r>
              <a:rPr lang="en-US" sz="1400" i="1" dirty="0">
                <a:solidFill>
                  <a:srgbClr val="456A1C"/>
                </a:solidFill>
              </a:rPr>
              <a:t> by B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8AF68D1-F7D0-B623-02C9-0D7C25263E79}"/>
              </a:ext>
            </a:extLst>
          </p:cNvPr>
          <p:cNvSpPr/>
          <p:nvPr/>
        </p:nvSpPr>
        <p:spPr>
          <a:xfrm>
            <a:off x="7669781" y="2675783"/>
            <a:ext cx="246646" cy="26345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6C28E9-CFB3-6897-65D8-8A63977A31C0}"/>
              </a:ext>
            </a:extLst>
          </p:cNvPr>
          <p:cNvSpPr/>
          <p:nvPr/>
        </p:nvSpPr>
        <p:spPr>
          <a:xfrm>
            <a:off x="8634965" y="3893501"/>
            <a:ext cx="246646" cy="26345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0" name="Rounded Rectangular Callout 5">
            <a:extLst>
              <a:ext uri="{FF2B5EF4-FFF2-40B4-BE49-F238E27FC236}">
                <a16:creationId xmlns:a16="http://schemas.microsoft.com/office/drawing/2014/main" id="{791C0077-6804-A687-2CBE-4CAD8D3AC348}"/>
              </a:ext>
            </a:extLst>
          </p:cNvPr>
          <p:cNvSpPr/>
          <p:nvPr/>
        </p:nvSpPr>
        <p:spPr>
          <a:xfrm>
            <a:off x="5098033" y="3638126"/>
            <a:ext cx="2102866" cy="481264"/>
          </a:xfrm>
          <a:prstGeom prst="wedgeRoundRectCallout">
            <a:avLst>
              <a:gd name="adj1" fmla="val 113266"/>
              <a:gd name="adj2" fmla="val 2632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commitment tx signed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CBA2A2F-D4CA-D937-9040-ED78E2E1AF64}"/>
              </a:ext>
            </a:extLst>
          </p:cNvPr>
          <p:cNvSpPr/>
          <p:nvPr/>
        </p:nvSpPr>
        <p:spPr>
          <a:xfrm>
            <a:off x="7669781" y="4820410"/>
            <a:ext cx="246646" cy="26345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ounded Rectangular Callout 5">
            <a:extLst>
              <a:ext uri="{FF2B5EF4-FFF2-40B4-BE49-F238E27FC236}">
                <a16:creationId xmlns:a16="http://schemas.microsoft.com/office/drawing/2014/main" id="{5C0DF504-7772-C31C-BFA5-A6D41A86F525}"/>
              </a:ext>
            </a:extLst>
          </p:cNvPr>
          <p:cNvSpPr/>
          <p:nvPr/>
        </p:nvSpPr>
        <p:spPr>
          <a:xfrm>
            <a:off x="5098028" y="4677896"/>
            <a:ext cx="2102868" cy="481264"/>
          </a:xfrm>
          <a:prstGeom prst="wedgeRoundRectCallout">
            <a:avLst>
              <a:gd name="adj1" fmla="val 67127"/>
              <a:gd name="adj2" fmla="val -117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commitment tx signed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B766FF-664F-333E-EE06-56EB14DF8709}"/>
              </a:ext>
            </a:extLst>
          </p:cNvPr>
          <p:cNvSpPr/>
          <p:nvPr/>
        </p:nvSpPr>
        <p:spPr>
          <a:xfrm>
            <a:off x="7673142" y="5279366"/>
            <a:ext cx="246646" cy="2634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ounded Rectangular Callout 5">
            <a:extLst>
              <a:ext uri="{FF2B5EF4-FFF2-40B4-BE49-F238E27FC236}">
                <a16:creationId xmlns:a16="http://schemas.microsoft.com/office/drawing/2014/main" id="{385DAA0D-13AD-E868-C952-47A74FB82680}"/>
              </a:ext>
            </a:extLst>
          </p:cNvPr>
          <p:cNvSpPr/>
          <p:nvPr/>
        </p:nvSpPr>
        <p:spPr>
          <a:xfrm>
            <a:off x="5101390" y="5715001"/>
            <a:ext cx="2102871" cy="481264"/>
          </a:xfrm>
          <a:prstGeom prst="wedgeRoundRectCallout">
            <a:avLst>
              <a:gd name="adj1" fmla="val 71986"/>
              <a:gd name="adj2" fmla="val 5882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funding</a:t>
            </a:r>
            <a:r>
              <a:rPr lang="en-US" sz="1400" dirty="0">
                <a:solidFill>
                  <a:srgbClr val="456A1C"/>
                </a:solidFill>
              </a:rPr>
              <a:t>_</a:t>
            </a:r>
            <a:r>
              <a:rPr lang="cs-CZ" sz="1400" dirty="0">
                <a:solidFill>
                  <a:srgbClr val="456A1C"/>
                </a:solidFill>
              </a:rPr>
              <a:t>locked</a:t>
            </a:r>
            <a:endParaRPr lang="en-US" sz="1400" dirty="0">
              <a:solidFill>
                <a:srgbClr val="456A1C"/>
              </a:solidFill>
            </a:endParaRPr>
          </a:p>
        </p:txBody>
      </p:sp>
      <p:sp>
        <p:nvSpPr>
          <p:cNvPr id="35" name="Rounded Rectangular Callout 5">
            <a:extLst>
              <a:ext uri="{FF2B5EF4-FFF2-40B4-BE49-F238E27FC236}">
                <a16:creationId xmlns:a16="http://schemas.microsoft.com/office/drawing/2014/main" id="{A72A77D5-6E2B-39AA-63D8-A6A5D41648A0}"/>
              </a:ext>
            </a:extLst>
          </p:cNvPr>
          <p:cNvSpPr/>
          <p:nvPr/>
        </p:nvSpPr>
        <p:spPr>
          <a:xfrm>
            <a:off x="5098024" y="5196922"/>
            <a:ext cx="2102868" cy="481264"/>
          </a:xfrm>
          <a:prstGeom prst="wedgeRoundRectCallout">
            <a:avLst>
              <a:gd name="adj1" fmla="val 67413"/>
              <a:gd name="adj2" fmla="val -2427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funding </a:t>
            </a:r>
            <a:r>
              <a:rPr lang="cs-CZ" sz="1400" dirty="0">
                <a:solidFill>
                  <a:srgbClr val="456A1C"/>
                </a:solidFill>
              </a:rPr>
              <a:t>tx </a:t>
            </a:r>
            <a:r>
              <a:rPr lang="en-US" sz="1400" b="1" dirty="0">
                <a:solidFill>
                  <a:srgbClr val="456A1C"/>
                </a:solidFill>
              </a:rPr>
              <a:t>published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E3F4FB-4995-648F-40A6-2FD9431B4D11}"/>
              </a:ext>
            </a:extLst>
          </p:cNvPr>
          <p:cNvCxnSpPr>
            <a:cxnSpLocks/>
          </p:cNvCxnSpPr>
          <p:nvPr/>
        </p:nvCxnSpPr>
        <p:spPr>
          <a:xfrm>
            <a:off x="7779671" y="3486551"/>
            <a:ext cx="968542" cy="83861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8D8F606-5F86-CE8A-D67B-0006BB793DF8}"/>
              </a:ext>
            </a:extLst>
          </p:cNvPr>
          <p:cNvCxnSpPr>
            <a:cxnSpLocks/>
          </p:cNvCxnSpPr>
          <p:nvPr/>
        </p:nvCxnSpPr>
        <p:spPr>
          <a:xfrm>
            <a:off x="7805864" y="5977912"/>
            <a:ext cx="968542" cy="83861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5C8807A-D384-9D05-AB75-02994517E6D8}"/>
              </a:ext>
            </a:extLst>
          </p:cNvPr>
          <p:cNvCxnSpPr>
            <a:cxnSpLocks/>
          </p:cNvCxnSpPr>
          <p:nvPr/>
        </p:nvCxnSpPr>
        <p:spPr>
          <a:xfrm flipH="1">
            <a:off x="7779671" y="1382566"/>
            <a:ext cx="968542" cy="83861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DC8E895-31BD-B396-B3DB-15DCBBC69F4D}"/>
              </a:ext>
            </a:extLst>
          </p:cNvPr>
          <p:cNvCxnSpPr>
            <a:cxnSpLocks/>
          </p:cNvCxnSpPr>
          <p:nvPr/>
        </p:nvCxnSpPr>
        <p:spPr>
          <a:xfrm flipH="1">
            <a:off x="7779671" y="4290962"/>
            <a:ext cx="968542" cy="83861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E198F4-770C-43EA-3AFB-5E3A7552CBCA}"/>
              </a:ext>
            </a:extLst>
          </p:cNvPr>
          <p:cNvCxnSpPr>
            <a:cxnSpLocks/>
          </p:cNvCxnSpPr>
          <p:nvPr/>
        </p:nvCxnSpPr>
        <p:spPr>
          <a:xfrm flipH="1">
            <a:off x="7764107" y="6154334"/>
            <a:ext cx="968542" cy="83861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B21398D4-9985-28EC-BED1-CC8CFF4002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77294"/>
            <a:ext cx="4976319" cy="6202750"/>
          </a:xfrm>
        </p:spPr>
        <p:txBody>
          <a:bodyPr/>
          <a:lstStyle/>
          <a:p>
            <a:r>
              <a:rPr lang="en-US" dirty="0"/>
              <a:t>opening channel</a:t>
            </a:r>
          </a:p>
          <a:p>
            <a:pPr lvl="1"/>
            <a:r>
              <a:rPr lang="en-US" dirty="0"/>
              <a:t>creating funding / commitment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broadcasting funding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BTC locked - channel capacity</a:t>
            </a:r>
          </a:p>
          <a:p>
            <a:r>
              <a:rPr lang="en-US" dirty="0"/>
              <a:t>sending payments</a:t>
            </a:r>
          </a:p>
          <a:p>
            <a:pPr lvl="1"/>
            <a:r>
              <a:rPr lang="en-US" dirty="0"/>
              <a:t>altering commitment </a:t>
            </a:r>
            <a:r>
              <a:rPr lang="en-US" dirty="0" err="1"/>
              <a:t>tx</a:t>
            </a:r>
            <a:endParaRPr lang="en-US" dirty="0"/>
          </a:p>
          <a:p>
            <a:pPr lvl="2"/>
            <a:r>
              <a:rPr lang="en-US" dirty="0"/>
              <a:t>locally!</a:t>
            </a:r>
            <a:r>
              <a:rPr lang="cs-CZ" dirty="0"/>
              <a:t> - no tx submitted</a:t>
            </a:r>
            <a:endParaRPr lang="en-US" dirty="0"/>
          </a:p>
          <a:p>
            <a:pPr lvl="2"/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en-US" dirty="0"/>
              <a:t> scalability</a:t>
            </a:r>
          </a:p>
          <a:p>
            <a:pPr lvl="1"/>
            <a:r>
              <a:rPr lang="en-US" dirty="0"/>
              <a:t>outputs: re</a:t>
            </a:r>
            <a:r>
              <a:rPr lang="cs-CZ" dirty="0"/>
              <a:t>distribution of the balance</a:t>
            </a:r>
            <a:endParaRPr lang="en-US" dirty="0"/>
          </a:p>
          <a:p>
            <a:pPr marL="358775" lvl="2" indent="0">
              <a:buNone/>
            </a:pPr>
            <a:endParaRPr lang="cs-CZ" dirty="0"/>
          </a:p>
          <a:p>
            <a:pPr marL="358775" lvl="2" indent="0">
              <a:buNone/>
            </a:pPr>
            <a:endParaRPr lang="en-US" dirty="0"/>
          </a:p>
          <a:p>
            <a:pPr marL="358775" lvl="2" indent="0">
              <a:buNone/>
            </a:pPr>
            <a:endParaRPr lang="en-US" dirty="0"/>
          </a:p>
          <a:p>
            <a:pPr marL="358775" lvl="2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many payments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/>
              <a:t>many commitment </a:t>
            </a:r>
            <a:r>
              <a:rPr lang="en-US" dirty="0" err="1"/>
              <a:t>txs</a:t>
            </a:r>
            <a:endParaRPr lang="en-US" dirty="0"/>
          </a:p>
          <a:p>
            <a:pPr lvl="1"/>
            <a:r>
              <a:rPr lang="en-US" b="1" dirty="0">
                <a:solidFill>
                  <a:srgbClr val="D6A300"/>
                </a:solidFill>
                <a:sym typeface="Wingdings" panose="05000000000000000000" pitchFamily="2" charset="2"/>
              </a:rPr>
              <a:t>🤔</a:t>
            </a:r>
            <a:r>
              <a:rPr lang="en-US" dirty="0"/>
              <a:t> possibility of issuing an older </a:t>
            </a:r>
            <a:r>
              <a:rPr lang="en-US" dirty="0" err="1"/>
              <a:t>tx</a:t>
            </a:r>
            <a:endParaRPr lang="cs-CZ" dirty="0"/>
          </a:p>
          <a:p>
            <a:pPr lvl="1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cs-CZ" dirty="0"/>
              <a:t>timelock</a:t>
            </a:r>
            <a:r>
              <a:rPr lang="en-US" dirty="0"/>
              <a:t> +</a:t>
            </a:r>
            <a:r>
              <a:rPr lang="cs-CZ" dirty="0"/>
              <a:t> </a:t>
            </a:r>
            <a:r>
              <a:rPr lang="cs-CZ" dirty="0" err="1"/>
              <a:t>revocation</a:t>
            </a:r>
            <a:r>
              <a:rPr lang="cs-CZ" dirty="0"/>
              <a:t> </a:t>
            </a:r>
            <a:r>
              <a:rPr lang="cs-CZ" dirty="0" err="1"/>
              <a:t>keys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A close-up of a toy">
            <a:extLst>
              <a:ext uri="{FF2B5EF4-FFF2-40B4-BE49-F238E27FC236}">
                <a16:creationId xmlns:a16="http://schemas.microsoft.com/office/drawing/2014/main" id="{028EDABB-C511-5C5D-1428-A124E424E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14598" r="14362" b="18187"/>
          <a:stretch/>
        </p:blipFill>
        <p:spPr>
          <a:xfrm>
            <a:off x="982449" y="3570412"/>
            <a:ext cx="2903550" cy="14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9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3D25CA-E52B-6549-5EBD-3168654990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80913"/>
            <a:ext cx="8971233" cy="6199131"/>
          </a:xfrm>
        </p:spPr>
        <p:txBody>
          <a:bodyPr>
            <a:noAutofit/>
          </a:bodyPr>
          <a:lstStyle/>
          <a:p>
            <a:r>
              <a:rPr lang="en-US" dirty="0"/>
              <a:t>new nodes/channels using a gossip protocol</a:t>
            </a:r>
          </a:p>
          <a:p>
            <a:pPr lvl="1"/>
            <a:r>
              <a:rPr lang="en-US" dirty="0"/>
              <a:t>channel capacity</a:t>
            </a:r>
          </a:p>
          <a:p>
            <a:pPr lvl="1"/>
            <a:r>
              <a:rPr lang="en-US" dirty="0"/>
              <a:t>routing fee</a:t>
            </a:r>
          </a:p>
          <a:p>
            <a:pPr lvl="1"/>
            <a:r>
              <a:rPr lang="en-US" dirty="0"/>
              <a:t>each node builds the entire graph</a:t>
            </a:r>
          </a:p>
          <a:p>
            <a:r>
              <a:rPr lang="cs-CZ" dirty="0" err="1"/>
              <a:t>fee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↘</a:t>
            </a:r>
            <a:r>
              <a:rPr lang="en-US" dirty="0">
                <a:solidFill>
                  <a:schemeClr val="accent6"/>
                </a:solidFill>
              </a:rPr>
              <a:t>0</a:t>
            </a:r>
            <a:endParaRPr lang="cs-CZ" dirty="0">
              <a:solidFill>
                <a:schemeClr val="accent6"/>
              </a:solidFill>
            </a:endParaRPr>
          </a:p>
          <a:p>
            <a:pPr lvl="1"/>
            <a:r>
              <a:rPr lang="cs-CZ" dirty="0"/>
              <a:t>base fee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(fixed)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dirty="0"/>
              <a:t>fee rate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(value-based)</a:t>
            </a:r>
          </a:p>
          <a:p>
            <a:r>
              <a:rPr lang="en-US" dirty="0"/>
              <a:t>pathfinding</a:t>
            </a:r>
          </a:p>
          <a:p>
            <a:pPr lvl="1"/>
            <a:r>
              <a:rPr lang="en-US" dirty="0"/>
              <a:t>lowest accumulated fee</a:t>
            </a:r>
          </a:p>
          <a:p>
            <a:pPr lvl="2"/>
            <a:r>
              <a:rPr lang="en-US" dirty="0"/>
              <a:t>not necessarily the shortest path</a:t>
            </a:r>
          </a:p>
          <a:p>
            <a:pPr lvl="1"/>
            <a:r>
              <a:rPr lang="en-US" dirty="0"/>
              <a:t>wallets usually compute alternative paths</a:t>
            </a:r>
            <a:endParaRPr lang="cs-CZ" dirty="0"/>
          </a:p>
          <a:p>
            <a:r>
              <a:rPr lang="cs-CZ" dirty="0"/>
              <a:t>path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≠</a:t>
            </a:r>
            <a:r>
              <a:rPr lang="cs-CZ" dirty="0"/>
              <a:t> route</a:t>
            </a:r>
          </a:p>
          <a:p>
            <a:pPr lvl="1"/>
            <a:r>
              <a:rPr lang="cs-CZ" dirty="0"/>
              <a:t>offline nodes</a:t>
            </a:r>
          </a:p>
          <a:p>
            <a:pPr lvl="1"/>
            <a:r>
              <a:rPr lang="cs-CZ" dirty="0"/>
              <a:t>channel capacity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liquidity balance</a:t>
            </a:r>
          </a:p>
          <a:p>
            <a:pPr lvl="2"/>
            <a:r>
              <a:rPr lang="cs-CZ" dirty="0"/>
              <a:t>liquidity is not broadcasted - scalability, privacy</a:t>
            </a:r>
            <a:endParaRPr lang="en-US" dirty="0"/>
          </a:p>
          <a:p>
            <a:pPr lvl="1"/>
            <a:r>
              <a:rPr lang="en-US" dirty="0"/>
              <a:t>sender sequentially tries pre-computed paths</a:t>
            </a:r>
          </a:p>
          <a:p>
            <a:pPr lvl="2"/>
            <a:r>
              <a:rPr lang="en-US" dirty="0"/>
              <a:t>pathfinding algorithm / data improvements</a:t>
            </a:r>
          </a:p>
          <a:p>
            <a:r>
              <a:rPr lang="en-US" dirty="0"/>
              <a:t>routing</a:t>
            </a:r>
          </a:p>
          <a:p>
            <a:pPr lvl="1"/>
            <a:r>
              <a:rPr lang="en-US" dirty="0"/>
              <a:t>forwarding payments across the previously selected path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693EF-2D0C-FC40-DA73-B1A12FC7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 Payment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0A2CA-7EC2-37CF-2C7B-08CCB8F3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50" y="1016359"/>
            <a:ext cx="4546054" cy="17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255C24-4ABF-8B3A-BA7D-AF607AC5640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cs-CZ" dirty="0"/>
              <a:t>LN invoice</a:t>
            </a:r>
          </a:p>
          <a:p>
            <a:pPr lvl="1"/>
            <a:r>
              <a:rPr lang="cs-CZ" dirty="0"/>
              <a:t>generated by a recipient</a:t>
            </a:r>
          </a:p>
          <a:p>
            <a:pPr lvl="1"/>
            <a:r>
              <a:rPr lang="cs-CZ" dirty="0"/>
              <a:t>payment</a:t>
            </a:r>
            <a:r>
              <a:rPr lang="cs-CZ" b="1" dirty="0"/>
              <a:t> preimage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(secret)</a:t>
            </a:r>
            <a:r>
              <a:rPr lang="en-US" dirty="0"/>
              <a:t> </a:t>
            </a:r>
            <a:r>
              <a:rPr lang="cs-CZ" dirty="0"/>
              <a:t>32</a:t>
            </a:r>
            <a:r>
              <a:rPr lang="en-US" dirty="0"/>
              <a:t>B</a:t>
            </a:r>
            <a:r>
              <a:rPr lang="cs-CZ" dirty="0"/>
              <a:t> </a:t>
            </a:r>
            <a:r>
              <a:rPr lang="en-US" dirty="0"/>
              <a:t>random </a:t>
            </a:r>
            <a:r>
              <a:rPr lang="cs-CZ" dirty="0"/>
              <a:t>number</a:t>
            </a:r>
            <a:endParaRPr lang="en-US" dirty="0"/>
          </a:p>
          <a:p>
            <a:pPr lvl="1"/>
            <a:r>
              <a:rPr lang="en-US" b="1" dirty="0" err="1"/>
              <a:t>payment_hash</a:t>
            </a:r>
            <a:r>
              <a:rPr lang="en-US" dirty="0"/>
              <a:t> = SHA256(preimage)</a:t>
            </a:r>
            <a:endParaRPr lang="cs-CZ" dirty="0"/>
          </a:p>
          <a:p>
            <a:r>
              <a:rPr lang="cs-CZ" dirty="0"/>
              <a:t>other payment methods</a:t>
            </a:r>
          </a:p>
          <a:p>
            <a:pPr lvl="1"/>
            <a:r>
              <a:rPr lang="cs-CZ" dirty="0"/>
              <a:t>keysend, LNURL, ...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cs-CZ" dirty="0"/>
          </a:p>
          <a:p>
            <a:pPr lvl="2"/>
            <a:r>
              <a:rPr lang="en-US" dirty="0"/>
              <a:t>all based on LN invoices</a:t>
            </a:r>
          </a:p>
          <a:p>
            <a:pPr lvl="1"/>
            <a:endParaRPr lang="en-US" dirty="0"/>
          </a:p>
          <a:p>
            <a:r>
              <a:rPr lang="en-US" dirty="0"/>
              <a:t>payment processing</a:t>
            </a:r>
          </a:p>
          <a:p>
            <a:pPr lvl="1"/>
            <a:r>
              <a:rPr lang="en-US" dirty="0"/>
              <a:t>invoice</a:t>
            </a:r>
          </a:p>
          <a:p>
            <a:pPr lvl="1"/>
            <a:r>
              <a:rPr lang="en-US" dirty="0"/>
              <a:t>pathfinding</a:t>
            </a:r>
          </a:p>
          <a:p>
            <a:pPr lvl="1"/>
            <a:r>
              <a:rPr lang="en-US" dirty="0"/>
              <a:t>smart contract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pPr lvl="2"/>
            <a:r>
              <a:rPr lang="en-US" i="1" dirty="0"/>
              <a:t>promise</a:t>
            </a:r>
          </a:p>
          <a:p>
            <a:pPr lvl="1"/>
            <a:r>
              <a:rPr lang="en-US" dirty="0"/>
              <a:t>preimage</a:t>
            </a:r>
          </a:p>
          <a:p>
            <a:pPr lvl="1"/>
            <a:r>
              <a:rPr lang="en-US" dirty="0"/>
              <a:t>channel update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F2FDA-25F1-16C3-FA03-57F526F7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Payment</a:t>
            </a:r>
            <a:r>
              <a:rPr lang="en-US" dirty="0"/>
              <a:t> Routing &amp; Processing</a:t>
            </a:r>
            <a:endParaRPr lang="cs-CZ" dirty="0"/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D0ACCF6C-2288-9251-334B-43D4A98F67A7}"/>
              </a:ext>
            </a:extLst>
          </p:cNvPr>
          <p:cNvSpPr/>
          <p:nvPr/>
        </p:nvSpPr>
        <p:spPr>
          <a:xfrm>
            <a:off x="6751152" y="687760"/>
            <a:ext cx="2054832" cy="1464349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456A1C"/>
                </a:solidFill>
              </a:rPr>
              <a:t>LN invoice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56A1C"/>
                </a:solidFill>
              </a:rPr>
              <a:t>recipient's public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456A1C"/>
                </a:solidFill>
              </a:rPr>
              <a:t>tx</a:t>
            </a:r>
            <a:r>
              <a:rPr lang="en-US" sz="1400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456A1C"/>
                </a:solidFill>
              </a:rPr>
              <a:t>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56A1C"/>
                </a:solidFill>
              </a:rPr>
              <a:t>expiration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56A1C"/>
                </a:solidFill>
              </a:rPr>
              <a:t>payment hash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56A1C"/>
                </a:solidFill>
              </a:rPr>
              <a:t>....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5F6E4DB-D952-6D33-701E-0102A25DC490}"/>
              </a:ext>
            </a:extLst>
          </p:cNvPr>
          <p:cNvSpPr/>
          <p:nvPr/>
        </p:nvSpPr>
        <p:spPr>
          <a:xfrm>
            <a:off x="4715503" y="617636"/>
            <a:ext cx="1618080" cy="594827"/>
          </a:xfrm>
          <a:prstGeom prst="wedgeRoundRectCallout">
            <a:avLst>
              <a:gd name="adj1" fmla="val 76738"/>
              <a:gd name="adj2" fmla="val -547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QR-code</a:t>
            </a:r>
          </a:p>
          <a:p>
            <a:pPr algn="ctr"/>
            <a:r>
              <a:rPr lang="en-US" sz="1400" b="1" dirty="0">
                <a:solidFill>
                  <a:srgbClr val="456A1C"/>
                </a:solidFill>
              </a:rPr>
              <a:t>lnbc</a:t>
            </a:r>
            <a:r>
              <a:rPr lang="en-US" sz="1400" dirty="0">
                <a:solidFill>
                  <a:srgbClr val="456A1C"/>
                </a:solidFill>
              </a:rPr>
              <a:t>25u1p3e27....</a:t>
            </a:r>
          </a:p>
        </p:txBody>
      </p:sp>
      <p:sp>
        <p:nvSpPr>
          <p:cNvPr id="7" name="Rectangular Callout 3">
            <a:extLst>
              <a:ext uri="{FF2B5EF4-FFF2-40B4-BE49-F238E27FC236}">
                <a16:creationId xmlns:a16="http://schemas.microsoft.com/office/drawing/2014/main" id="{5F121E52-E36C-0FAA-96EC-2EB32E16A117}"/>
              </a:ext>
            </a:extLst>
          </p:cNvPr>
          <p:cNvSpPr/>
          <p:nvPr/>
        </p:nvSpPr>
        <p:spPr>
          <a:xfrm>
            <a:off x="5248424" y="3660383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A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8" name="Rectangular Callout 3">
            <a:extLst>
              <a:ext uri="{FF2B5EF4-FFF2-40B4-BE49-F238E27FC236}">
                <a16:creationId xmlns:a16="http://schemas.microsoft.com/office/drawing/2014/main" id="{B0FD50E5-71D6-2C80-0461-9E50EEF3C5C1}"/>
              </a:ext>
            </a:extLst>
          </p:cNvPr>
          <p:cNvSpPr/>
          <p:nvPr/>
        </p:nvSpPr>
        <p:spPr>
          <a:xfrm>
            <a:off x="5248424" y="5510515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B</a:t>
            </a:r>
            <a:endParaRPr lang="en-US" sz="1400" b="1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9" name="Rectangular Callout 3">
            <a:extLst>
              <a:ext uri="{FF2B5EF4-FFF2-40B4-BE49-F238E27FC236}">
                <a16:creationId xmlns:a16="http://schemas.microsoft.com/office/drawing/2014/main" id="{860A1027-B1AB-11DF-8FA8-9D15552BBA8A}"/>
              </a:ext>
            </a:extLst>
          </p:cNvPr>
          <p:cNvSpPr/>
          <p:nvPr/>
        </p:nvSpPr>
        <p:spPr>
          <a:xfrm>
            <a:off x="7594687" y="5510515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C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10" name="Rectangular Callout 3">
            <a:extLst>
              <a:ext uri="{FF2B5EF4-FFF2-40B4-BE49-F238E27FC236}">
                <a16:creationId xmlns:a16="http://schemas.microsoft.com/office/drawing/2014/main" id="{DA5905D8-B9F1-492D-43BF-3DD3DD9139F8}"/>
              </a:ext>
            </a:extLst>
          </p:cNvPr>
          <p:cNvSpPr/>
          <p:nvPr/>
        </p:nvSpPr>
        <p:spPr>
          <a:xfrm>
            <a:off x="7594687" y="3660384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D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7D4986-C45F-60A4-C61C-F9C33E460C3B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5389179" y="3974354"/>
            <a:ext cx="0" cy="1536161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4B2770-D0E7-87D2-8B18-62995B587191}"/>
              </a:ext>
            </a:extLst>
          </p:cNvPr>
          <p:cNvCxnSpPr>
            <a:cxnSpLocks/>
            <a:stCxn id="8" idx="4"/>
            <a:endCxn id="9" idx="1"/>
          </p:cNvCxnSpPr>
          <p:nvPr/>
        </p:nvCxnSpPr>
        <p:spPr>
          <a:xfrm flipV="1">
            <a:off x="5529851" y="5667501"/>
            <a:ext cx="2064836" cy="1557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BD1178-DF70-91FA-DC90-2A7BA596238C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7735442" y="3974355"/>
            <a:ext cx="0" cy="1536160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EAB06D-E074-C883-25D2-68A73A312D24}"/>
              </a:ext>
            </a:extLst>
          </p:cNvPr>
          <p:cNvCxnSpPr>
            <a:cxnSpLocks/>
            <a:endCxn id="7" idx="4"/>
          </p:cNvCxnSpPr>
          <p:nvPr/>
        </p:nvCxnSpPr>
        <p:spPr>
          <a:xfrm flipH="1">
            <a:off x="5529851" y="3817369"/>
            <a:ext cx="2064836" cy="155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27E0D8-D20A-E5B6-ADC4-DF8D37C5F6F8}"/>
              </a:ext>
            </a:extLst>
          </p:cNvPr>
          <p:cNvSpPr/>
          <p:nvPr/>
        </p:nvSpPr>
        <p:spPr>
          <a:xfrm>
            <a:off x="4635502" y="3696901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EFF5FB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400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C32D254-6A97-0C0E-62D5-E83B709B5A21}"/>
              </a:ext>
            </a:extLst>
          </p:cNvPr>
          <p:cNvSpPr/>
          <p:nvPr/>
        </p:nvSpPr>
        <p:spPr>
          <a:xfrm>
            <a:off x="4635501" y="5510514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EFF5FB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FC048F6-CC84-1C2D-26B7-0FF4A2655D58}"/>
              </a:ext>
            </a:extLst>
          </p:cNvPr>
          <p:cNvSpPr/>
          <p:nvPr/>
        </p:nvSpPr>
        <p:spPr>
          <a:xfrm>
            <a:off x="7943050" y="3696902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EFF5FB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600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8F810BE-A9E6-374C-4EEE-7264C0DFDF21}"/>
              </a:ext>
            </a:extLst>
          </p:cNvPr>
          <p:cNvSpPr/>
          <p:nvPr/>
        </p:nvSpPr>
        <p:spPr>
          <a:xfrm>
            <a:off x="7943049" y="5510515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EFF5FB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676A00D-746F-F554-A488-6C2D62E3CB17}"/>
              </a:ext>
            </a:extLst>
          </p:cNvPr>
          <p:cNvSpPr/>
          <p:nvPr/>
        </p:nvSpPr>
        <p:spPr>
          <a:xfrm>
            <a:off x="4997738" y="5932236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EFF5FB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300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3D02E64-2EFC-9B8B-C336-E0EC984A3BD7}"/>
              </a:ext>
            </a:extLst>
          </p:cNvPr>
          <p:cNvSpPr/>
          <p:nvPr/>
        </p:nvSpPr>
        <p:spPr>
          <a:xfrm>
            <a:off x="7594687" y="5932238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EFF5FB"/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4AB281-9635-FE3E-D169-3BD7C884D686}"/>
              </a:ext>
            </a:extLst>
          </p:cNvPr>
          <p:cNvSpPr/>
          <p:nvPr/>
        </p:nvSpPr>
        <p:spPr>
          <a:xfrm>
            <a:off x="6124897" y="3147876"/>
            <a:ext cx="874744" cy="501404"/>
          </a:xfrm>
          <a:prstGeom prst="roundRect">
            <a:avLst>
              <a:gd name="adj" fmla="val 20389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invoice 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50, h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(pi)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35C4DC-0D6D-4A73-D541-52F7C0271F85}"/>
              </a:ext>
            </a:extLst>
          </p:cNvPr>
          <p:cNvSpPr/>
          <p:nvPr/>
        </p:nvSpPr>
        <p:spPr>
          <a:xfrm>
            <a:off x="7540603" y="3253041"/>
            <a:ext cx="389676" cy="277453"/>
          </a:xfrm>
          <a:prstGeom prst="roundRect">
            <a:avLst>
              <a:gd name="adj" fmla="val 34977"/>
            </a:avLst>
          </a:prstGeom>
          <a:solidFill>
            <a:srgbClr val="FFDDDD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pi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304FFD-0C11-CECE-AB6E-59FBAFF4654E}"/>
              </a:ext>
            </a:extLst>
          </p:cNvPr>
          <p:cNvSpPr/>
          <p:nvPr/>
        </p:nvSpPr>
        <p:spPr>
          <a:xfrm>
            <a:off x="4372253" y="4189193"/>
            <a:ext cx="876171" cy="277453"/>
          </a:xfrm>
          <a:prstGeom prst="roundRect">
            <a:avLst>
              <a:gd name="adj" fmla="val 34977"/>
            </a:avLst>
          </a:prstGeom>
          <a:solidFill>
            <a:srgbClr val="FFF2C9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+mj-lt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2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, h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(pi)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70ED6C-EAC7-1DC7-8580-302C8C376968}"/>
              </a:ext>
            </a:extLst>
          </p:cNvPr>
          <p:cNvSpPr/>
          <p:nvPr/>
        </p:nvSpPr>
        <p:spPr>
          <a:xfrm>
            <a:off x="5714667" y="5781895"/>
            <a:ext cx="876171" cy="277453"/>
          </a:xfrm>
          <a:prstGeom prst="roundRect">
            <a:avLst>
              <a:gd name="adj" fmla="val 34977"/>
            </a:avLst>
          </a:prstGeom>
          <a:solidFill>
            <a:srgbClr val="FFF2C9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+mj-lt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1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, h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(pi)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D3EF3A2-1F87-59DF-D979-1681B1AD5FBA}"/>
              </a:ext>
            </a:extLst>
          </p:cNvPr>
          <p:cNvSpPr/>
          <p:nvPr/>
        </p:nvSpPr>
        <p:spPr>
          <a:xfrm>
            <a:off x="7860557" y="5044515"/>
            <a:ext cx="876171" cy="277453"/>
          </a:xfrm>
          <a:prstGeom prst="roundRect">
            <a:avLst>
              <a:gd name="adj" fmla="val 34977"/>
            </a:avLst>
          </a:prstGeom>
          <a:solidFill>
            <a:srgbClr val="FFF2C9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+mj-lt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0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, h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(pi)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ounded Rectangular Callout 5">
            <a:extLst>
              <a:ext uri="{FF2B5EF4-FFF2-40B4-BE49-F238E27FC236}">
                <a16:creationId xmlns:a16="http://schemas.microsoft.com/office/drawing/2014/main" id="{AF7CE65B-F09B-4E55-CE03-FCD610D9F18D}"/>
              </a:ext>
            </a:extLst>
          </p:cNvPr>
          <p:cNvSpPr/>
          <p:nvPr/>
        </p:nvSpPr>
        <p:spPr>
          <a:xfrm>
            <a:off x="3933420" y="4643343"/>
            <a:ext cx="1128550" cy="749758"/>
          </a:xfrm>
          <a:prstGeom prst="wedgeRoundRectCallout">
            <a:avLst>
              <a:gd name="adj1" fmla="val 8136"/>
              <a:gd name="adj2" fmla="val -7723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promise</a:t>
            </a:r>
            <a:br>
              <a:rPr lang="en-US" sz="1400" dirty="0">
                <a:solidFill>
                  <a:srgbClr val="456A1C"/>
                </a:solidFill>
              </a:rPr>
            </a:br>
            <a:r>
              <a:rPr lang="en-US" sz="1400" i="1" dirty="0">
                <a:solidFill>
                  <a:srgbClr val="456A1C"/>
                </a:solidFill>
              </a:rPr>
              <a:t>if I receive preimage ..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B412FD-E3DC-FB71-F58C-D6DF83740600}"/>
              </a:ext>
            </a:extLst>
          </p:cNvPr>
          <p:cNvSpPr/>
          <p:nvPr/>
        </p:nvSpPr>
        <p:spPr>
          <a:xfrm>
            <a:off x="7194249" y="4118625"/>
            <a:ext cx="400437" cy="277453"/>
          </a:xfrm>
          <a:prstGeom prst="roundRect">
            <a:avLst>
              <a:gd name="adj" fmla="val 34977"/>
            </a:avLst>
          </a:prstGeom>
          <a:solidFill>
            <a:srgbClr val="FFDDDD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pi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430E58-53CC-35E4-D176-AD5C2A5B8ACE}"/>
              </a:ext>
            </a:extLst>
          </p:cNvPr>
          <p:cNvSpPr/>
          <p:nvPr/>
        </p:nvSpPr>
        <p:spPr>
          <a:xfrm>
            <a:off x="7053256" y="5233061"/>
            <a:ext cx="400437" cy="277453"/>
          </a:xfrm>
          <a:prstGeom prst="roundRect">
            <a:avLst>
              <a:gd name="adj" fmla="val 34977"/>
            </a:avLst>
          </a:prstGeom>
          <a:solidFill>
            <a:srgbClr val="FFDDDD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pi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6C8E71-B6DA-817E-ECC7-CFB5EF737DFC}"/>
              </a:ext>
            </a:extLst>
          </p:cNvPr>
          <p:cNvSpPr/>
          <p:nvPr/>
        </p:nvSpPr>
        <p:spPr>
          <a:xfrm>
            <a:off x="5524543" y="5098267"/>
            <a:ext cx="400437" cy="277453"/>
          </a:xfrm>
          <a:prstGeom prst="roundRect">
            <a:avLst>
              <a:gd name="adj" fmla="val 34977"/>
            </a:avLst>
          </a:prstGeom>
          <a:solidFill>
            <a:srgbClr val="FFDDDD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pi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0C0F4F-C602-74EF-F0D9-FBCB7F92F47F}"/>
              </a:ext>
            </a:extLst>
          </p:cNvPr>
          <p:cNvCxnSpPr>
            <a:stCxn id="14" idx="0"/>
            <a:endCxn id="26" idx="2"/>
          </p:cNvCxnSpPr>
          <p:nvPr/>
        </p:nvCxnSpPr>
        <p:spPr>
          <a:xfrm flipH="1" flipV="1">
            <a:off x="8207610" y="3974355"/>
            <a:ext cx="91033" cy="1070160"/>
          </a:xfrm>
          <a:prstGeom prst="straightConnector1">
            <a:avLst/>
          </a:prstGeom>
          <a:ln w="34925" cmpd="dbl">
            <a:solidFill>
              <a:schemeClr val="accent4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27CF13-6F72-2CF6-23C5-74BB4BEB75E4}"/>
              </a:ext>
            </a:extLst>
          </p:cNvPr>
          <p:cNvCxnSpPr>
            <a:cxnSpLocks/>
            <a:stCxn id="14" idx="2"/>
            <a:endCxn id="27" idx="0"/>
          </p:cNvCxnSpPr>
          <p:nvPr/>
        </p:nvCxnSpPr>
        <p:spPr>
          <a:xfrm flipH="1">
            <a:off x="8207609" y="5321968"/>
            <a:ext cx="91034" cy="188547"/>
          </a:xfrm>
          <a:prstGeom prst="straightConnector1">
            <a:avLst/>
          </a:prstGeom>
          <a:ln w="34925" cmpd="dbl">
            <a:solidFill>
              <a:schemeClr val="accent4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88855A-3201-3437-FA2D-182452E40B85}"/>
              </a:ext>
            </a:extLst>
          </p:cNvPr>
          <p:cNvCxnSpPr>
            <a:cxnSpLocks/>
            <a:stCxn id="31" idx="1"/>
            <a:endCxn id="17" idx="0"/>
          </p:cNvCxnSpPr>
          <p:nvPr/>
        </p:nvCxnSpPr>
        <p:spPr>
          <a:xfrm flipH="1">
            <a:off x="7394468" y="3391768"/>
            <a:ext cx="146135" cy="726857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F45287-929F-533F-DA9C-927870CD2C0D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7253475" y="4396078"/>
            <a:ext cx="140993" cy="83698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644551C-6BAF-5A36-0E8E-3C30E45E22B8}"/>
              </a:ext>
            </a:extLst>
          </p:cNvPr>
          <p:cNvCxnSpPr>
            <a:cxnSpLocks/>
            <a:stCxn id="18" idx="1"/>
            <a:endCxn id="19" idx="3"/>
          </p:cNvCxnSpPr>
          <p:nvPr/>
        </p:nvCxnSpPr>
        <p:spPr>
          <a:xfrm flipH="1" flipV="1">
            <a:off x="5924980" y="5236994"/>
            <a:ext cx="1128276" cy="134794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561873E-E5B5-C034-08DC-AC5B0A142821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605733" y="3974354"/>
            <a:ext cx="119029" cy="112391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qr code with a bitcoin logo">
            <a:extLst>
              <a:ext uri="{FF2B5EF4-FFF2-40B4-BE49-F238E27FC236}">
                <a16:creationId xmlns:a16="http://schemas.microsoft.com/office/drawing/2014/main" id="{BF1747B9-C781-84EC-5F9B-3B1F17B2A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89" y="1279264"/>
            <a:ext cx="1455708" cy="1455708"/>
          </a:xfrm>
          <a:prstGeom prst="rect">
            <a:avLst/>
          </a:prstGeom>
        </p:spPr>
      </p:pic>
      <p:sp>
        <p:nvSpPr>
          <p:cNvPr id="35" name="Rounded Rectangular Callout 5">
            <a:extLst>
              <a:ext uri="{FF2B5EF4-FFF2-40B4-BE49-F238E27FC236}">
                <a16:creationId xmlns:a16="http://schemas.microsoft.com/office/drawing/2014/main" id="{E38BE158-F016-3E6A-AA51-BC09A8D92253}"/>
              </a:ext>
            </a:extLst>
          </p:cNvPr>
          <p:cNvSpPr/>
          <p:nvPr/>
        </p:nvSpPr>
        <p:spPr>
          <a:xfrm>
            <a:off x="4601563" y="3161099"/>
            <a:ext cx="741755" cy="252239"/>
          </a:xfrm>
          <a:prstGeom prst="wedgeRoundRectCallout">
            <a:avLst>
              <a:gd name="adj1" fmla="val 48363"/>
              <a:gd name="adj2" fmla="val 12501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sender</a:t>
            </a:r>
            <a:endParaRPr lang="en-US" sz="1400" i="1" dirty="0">
              <a:solidFill>
                <a:srgbClr val="456A1C"/>
              </a:solidFill>
            </a:endParaRPr>
          </a:p>
        </p:txBody>
      </p:sp>
      <p:sp>
        <p:nvSpPr>
          <p:cNvPr id="36" name="Rounded Rectangular Callout 5">
            <a:extLst>
              <a:ext uri="{FF2B5EF4-FFF2-40B4-BE49-F238E27FC236}">
                <a16:creationId xmlns:a16="http://schemas.microsoft.com/office/drawing/2014/main" id="{92BAAF00-2F69-946D-D670-2CFEEA91602F}"/>
              </a:ext>
            </a:extLst>
          </p:cNvPr>
          <p:cNvSpPr/>
          <p:nvPr/>
        </p:nvSpPr>
        <p:spPr>
          <a:xfrm>
            <a:off x="5837768" y="6230854"/>
            <a:ext cx="1415706" cy="252239"/>
          </a:xfrm>
          <a:prstGeom prst="wedgeRoundRectCallout">
            <a:avLst>
              <a:gd name="adj1" fmla="val -76371"/>
              <a:gd name="adj2" fmla="val -72335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enough liquidity</a:t>
            </a:r>
            <a:endParaRPr lang="en-US" sz="1400" i="1" dirty="0">
              <a:solidFill>
                <a:srgbClr val="456A1C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C0B7D84-B76F-4FB5-7DB7-1720C26EC9FB}"/>
              </a:ext>
            </a:extLst>
          </p:cNvPr>
          <p:cNvSpPr/>
          <p:nvPr/>
        </p:nvSpPr>
        <p:spPr>
          <a:xfrm>
            <a:off x="8325696" y="3913712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FFF2C9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+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0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C1FA051-2728-E73F-B96C-C11DC0E06432}"/>
              </a:ext>
            </a:extLst>
          </p:cNvPr>
          <p:cNvSpPr/>
          <p:nvPr/>
        </p:nvSpPr>
        <p:spPr>
          <a:xfrm>
            <a:off x="4165879" y="3539915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FFF2C9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-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2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463239F-76EA-DF72-F2CC-147A2106BCCF}"/>
              </a:ext>
            </a:extLst>
          </p:cNvPr>
          <p:cNvSpPr/>
          <p:nvPr/>
        </p:nvSpPr>
        <p:spPr>
          <a:xfrm>
            <a:off x="8325696" y="5735958"/>
            <a:ext cx="529119" cy="277453"/>
          </a:xfrm>
          <a:prstGeom prst="roundRect">
            <a:avLst>
              <a:gd name="adj" fmla="val 34977"/>
            </a:avLst>
          </a:prstGeom>
          <a:solidFill>
            <a:srgbClr val="FFF2C9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-</a:t>
            </a:r>
            <a:r>
              <a:rPr lang="cs-CZ" sz="1400" dirty="0">
                <a:solidFill>
                  <a:schemeClr val="tx1"/>
                </a:solidFill>
                <a:latin typeface="+mj-lt"/>
              </a:rPr>
              <a:t>5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0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32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35" grpId="0" animBg="1"/>
      <p:bldP spid="36" grpId="0" animBg="1"/>
      <p:bldP spid="41" grpId="0" animBg="1"/>
      <p:bldP spid="43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5812BD-67F9-F839-83DD-2CBDBFCFF1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onion routing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X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X</a:t>
            </a:r>
            <a:r>
              <a:rPr lang="en-US" baseline="-25000" dirty="0">
                <a:solidFill>
                  <a:srgbClr val="C00000"/>
                </a:solidFill>
              </a:rPr>
              <a:t>D</a:t>
            </a:r>
            <a:r>
              <a:rPr lang="en-US" dirty="0">
                <a:solidFill>
                  <a:srgbClr val="C00000"/>
                </a:solidFill>
              </a:rPr>
              <a:t>(CD)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+BC)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+AB)</a:t>
            </a:r>
          </a:p>
          <a:p>
            <a:pPr lvl="1"/>
            <a:r>
              <a:rPr lang="en-US" dirty="0"/>
              <a:t>encrypted by a receiver's </a:t>
            </a:r>
            <a:r>
              <a:rPr lang="en-US" dirty="0" err="1"/>
              <a:t>pubkey</a:t>
            </a:r>
            <a:endParaRPr lang="en-US" dirty="0"/>
          </a:p>
          <a:p>
            <a:pPr lvl="1"/>
            <a:r>
              <a:rPr lang="en-US" dirty="0"/>
              <a:t>each node can read only its part of the message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intermediate</a:t>
            </a:r>
            <a:r>
              <a:rPr lang="en-US" dirty="0"/>
              <a:t> nodes (hops) do </a:t>
            </a:r>
            <a:r>
              <a:rPr lang="en-US" b="1" dirty="0"/>
              <a:t>NOT</a:t>
            </a:r>
            <a:r>
              <a:rPr lang="en-US" dirty="0"/>
              <a:t> know the entire path</a:t>
            </a:r>
          </a:p>
          <a:p>
            <a:r>
              <a:rPr lang="en-US" dirty="0"/>
              <a:t>gossip protocol</a:t>
            </a:r>
          </a:p>
          <a:p>
            <a:pPr lvl="1"/>
            <a:r>
              <a:rPr lang="en-US" dirty="0"/>
              <a:t>message types</a:t>
            </a:r>
          </a:p>
          <a:p>
            <a:pPr lvl="2"/>
            <a:r>
              <a:rPr lang="en-US" dirty="0"/>
              <a:t>node announcement</a:t>
            </a:r>
          </a:p>
          <a:p>
            <a:pPr lvl="2"/>
            <a:r>
              <a:rPr lang="en-US" dirty="0"/>
              <a:t>channel announcement</a:t>
            </a:r>
          </a:p>
          <a:p>
            <a:pPr lvl="2"/>
            <a:r>
              <a:rPr lang="en-US" dirty="0"/>
              <a:t>channel update</a:t>
            </a:r>
          </a:p>
          <a:p>
            <a:r>
              <a:rPr lang="en-US" dirty="0"/>
              <a:t>channel types</a:t>
            </a:r>
          </a:p>
          <a:p>
            <a:pPr lvl="1"/>
            <a:r>
              <a:rPr lang="en-US" dirty="0"/>
              <a:t>public</a:t>
            </a:r>
          </a:p>
          <a:p>
            <a:pPr lvl="2"/>
            <a:r>
              <a:rPr lang="en-US" dirty="0"/>
              <a:t>can be used for routing, fee</a:t>
            </a:r>
          </a:p>
          <a:p>
            <a:pPr lvl="1"/>
            <a:r>
              <a:rPr lang="en-US" dirty="0"/>
              <a:t>private</a:t>
            </a:r>
          </a:p>
          <a:p>
            <a:pPr lvl="2"/>
            <a:r>
              <a:rPr lang="en-US" dirty="0"/>
              <a:t>not published / gossiped, non-custodial mobile wallets, private payments</a:t>
            </a:r>
          </a:p>
          <a:p>
            <a:pPr lvl="1"/>
            <a:r>
              <a:rPr lang="en-US" dirty="0"/>
              <a:t>hosted</a:t>
            </a:r>
          </a:p>
          <a:p>
            <a:pPr lvl="2"/>
            <a:r>
              <a:rPr lang="en-US" dirty="0"/>
              <a:t>custodial wallets</a:t>
            </a:r>
          </a:p>
          <a:p>
            <a:pPr lvl="1"/>
            <a:r>
              <a:rPr lang="en-US" dirty="0"/>
              <a:t>dual-funded, multi-funded, </a:t>
            </a:r>
            <a:r>
              <a:rPr lang="en-US" dirty="0" err="1"/>
              <a:t>wumbo</a:t>
            </a:r>
            <a:r>
              <a:rPr lang="en-US" dirty="0"/>
              <a:t>, turbo, anchor, zombie, 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47924D-434E-4BE1-C1DC-65B9984A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Networking, Channel Types</a:t>
            </a:r>
            <a:endParaRPr lang="cs-CZ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734FFEDA-1E0B-E224-3123-6CAF199D5025}"/>
              </a:ext>
            </a:extLst>
          </p:cNvPr>
          <p:cNvSpPr/>
          <p:nvPr/>
        </p:nvSpPr>
        <p:spPr>
          <a:xfrm>
            <a:off x="6558089" y="996396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A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F7C69A87-3B72-D903-3A71-6EB55E7E2BED}"/>
              </a:ext>
            </a:extLst>
          </p:cNvPr>
          <p:cNvSpPr/>
          <p:nvPr/>
        </p:nvSpPr>
        <p:spPr>
          <a:xfrm>
            <a:off x="6547264" y="1552377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B</a:t>
            </a:r>
            <a:endParaRPr lang="en-US" sz="1400" b="1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6" name="Rectangular Callout 3">
            <a:extLst>
              <a:ext uri="{FF2B5EF4-FFF2-40B4-BE49-F238E27FC236}">
                <a16:creationId xmlns:a16="http://schemas.microsoft.com/office/drawing/2014/main" id="{725CC842-966A-12A2-C562-4584DC309ED9}"/>
              </a:ext>
            </a:extLst>
          </p:cNvPr>
          <p:cNvSpPr/>
          <p:nvPr/>
        </p:nvSpPr>
        <p:spPr>
          <a:xfrm>
            <a:off x="7590507" y="1552376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C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sp>
        <p:nvSpPr>
          <p:cNvPr id="7" name="Rectangular Callout 3">
            <a:extLst>
              <a:ext uri="{FF2B5EF4-FFF2-40B4-BE49-F238E27FC236}">
                <a16:creationId xmlns:a16="http://schemas.microsoft.com/office/drawing/2014/main" id="{E19F5512-4606-EA34-42A6-99B5A444D7A6}"/>
              </a:ext>
            </a:extLst>
          </p:cNvPr>
          <p:cNvSpPr/>
          <p:nvPr/>
        </p:nvSpPr>
        <p:spPr>
          <a:xfrm>
            <a:off x="7601332" y="996396"/>
            <a:ext cx="281509" cy="31397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b="1" dirty="0">
                <a:solidFill>
                  <a:srgbClr val="456A1C"/>
                </a:solidFill>
                <a:latin typeface="+mj-lt"/>
              </a:rPr>
              <a:t>D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8E6C4C-AECD-C017-39D3-4601DB72A0D0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6688019" y="1310367"/>
            <a:ext cx="10825" cy="242010"/>
          </a:xfrm>
          <a:prstGeom prst="straightConnector1">
            <a:avLst/>
          </a:prstGeom>
          <a:ln w="317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BA1135-13B4-A79A-F588-92472DB8AAE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 flipV="1">
            <a:off x="6828691" y="1709362"/>
            <a:ext cx="761816" cy="1558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4B2319-A2D9-3EE2-E95C-B331BE917F48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7731262" y="1310367"/>
            <a:ext cx="10825" cy="242009"/>
          </a:xfrm>
          <a:prstGeom prst="straightConnector1">
            <a:avLst/>
          </a:prstGeom>
          <a:ln w="317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C7C594-F5A5-FCD4-5539-1F4D9B99E4F4}"/>
              </a:ext>
            </a:extLst>
          </p:cNvPr>
          <p:cNvCxnSpPr>
            <a:cxnSpLocks/>
            <a:endCxn id="4" idx="4"/>
          </p:cNvCxnSpPr>
          <p:nvPr/>
        </p:nvCxnSpPr>
        <p:spPr>
          <a:xfrm flipH="1" flipV="1">
            <a:off x="6839516" y="1154939"/>
            <a:ext cx="750991" cy="775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8CA3D0-6907-9E33-2849-784F478EF879}"/>
              </a:ext>
            </a:extLst>
          </p:cNvPr>
          <p:cNvSpPr/>
          <p:nvPr/>
        </p:nvSpPr>
        <p:spPr>
          <a:xfrm>
            <a:off x="6850341" y="641141"/>
            <a:ext cx="750991" cy="281603"/>
          </a:xfrm>
          <a:prstGeom prst="roundRect">
            <a:avLst>
              <a:gd name="adj" fmla="val 20389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j-lt"/>
              </a:rPr>
              <a:t>invoice</a:t>
            </a:r>
            <a:endParaRPr lang="cs-CZ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1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79E1F-E289-5F96-570B-2AB4659381E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timelock</a:t>
            </a:r>
            <a:endParaRPr lang="cs-CZ" dirty="0"/>
          </a:p>
          <a:p>
            <a:pPr lvl="1"/>
            <a:r>
              <a:rPr lang="en-US" dirty="0"/>
              <a:t>asymmetric </a:t>
            </a:r>
            <a:r>
              <a:rPr lang="en-US" dirty="0" err="1"/>
              <a:t>txs</a:t>
            </a:r>
            <a:endParaRPr lang="en-US" dirty="0"/>
          </a:p>
          <a:p>
            <a:pPr lvl="2"/>
            <a:r>
              <a:rPr lang="en-US" dirty="0"/>
              <a:t>slightly different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commitment</a:t>
            </a:r>
            <a:r>
              <a:rPr lang="en-US" dirty="0"/>
              <a:t> </a:t>
            </a:r>
            <a:r>
              <a:rPr lang="en-US" dirty="0" err="1"/>
              <a:t>tx</a:t>
            </a:r>
            <a:endParaRPr lang="en-US" dirty="0"/>
          </a:p>
          <a:p>
            <a:pPr lvl="3"/>
            <a:r>
              <a:rPr lang="en-US" dirty="0" err="1"/>
              <a:t>to_self</a:t>
            </a:r>
            <a:r>
              <a:rPr lang="en-US" dirty="0"/>
              <a:t>, </a:t>
            </a:r>
            <a:r>
              <a:rPr lang="en-US" dirty="0" err="1"/>
              <a:t>to_remote</a:t>
            </a:r>
            <a:endParaRPr lang="en-US" dirty="0"/>
          </a:p>
          <a:p>
            <a:pPr lvl="1"/>
            <a:r>
              <a:rPr lang="cs-CZ" dirty="0"/>
              <a:t>delayed </a:t>
            </a:r>
            <a:r>
              <a:rPr lang="cs-CZ" dirty="0" err="1"/>
              <a:t>spending</a:t>
            </a:r>
            <a:r>
              <a:rPr lang="cs-CZ" dirty="0"/>
              <a:t> </a:t>
            </a:r>
            <a:r>
              <a:rPr lang="cs-CZ" b="1" dirty="0"/>
              <a:t>to</a:t>
            </a:r>
            <a:r>
              <a:rPr lang="en-US" b="1" dirty="0"/>
              <a:t>_</a:t>
            </a:r>
            <a:r>
              <a:rPr lang="cs-CZ" b="1" dirty="0" err="1"/>
              <a:t>self</a:t>
            </a:r>
            <a:endParaRPr lang="en-US" b="1" dirty="0"/>
          </a:p>
          <a:p>
            <a:pPr lvl="2"/>
            <a:r>
              <a:rPr lang="en-US" dirty="0"/>
              <a:t>e.g., 1 day delay</a:t>
            </a:r>
          </a:p>
          <a:p>
            <a:pPr lvl="3"/>
            <a:r>
              <a:rPr lang="en-US" dirty="0"/>
              <a:t>for a unilateral exit</a:t>
            </a:r>
          </a:p>
          <a:p>
            <a:pPr lvl="2"/>
            <a:r>
              <a:rPr lang="en-US" dirty="0"/>
              <a:t>time to react to the cheating</a:t>
            </a:r>
          </a:p>
          <a:p>
            <a:pPr lvl="3"/>
            <a:r>
              <a:rPr lang="en-US" dirty="0"/>
              <a:t>need for continuous checking</a:t>
            </a:r>
          </a:p>
          <a:p>
            <a:pPr lvl="4"/>
            <a:r>
              <a:rPr lang="en-US" dirty="0"/>
              <a:t>offline? 😨</a:t>
            </a:r>
          </a:p>
          <a:p>
            <a:pPr lvl="3"/>
            <a:r>
              <a:rPr lang="en-US" dirty="0"/>
              <a:t>watchtower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revocation keys</a:t>
            </a:r>
          </a:p>
          <a:p>
            <a:pPr lvl="1"/>
            <a:r>
              <a:rPr lang="en-US" dirty="0"/>
              <a:t>cheating penalty</a:t>
            </a:r>
          </a:p>
          <a:p>
            <a:pPr lvl="2"/>
            <a:r>
              <a:rPr lang="en-US" dirty="0"/>
              <a:t>can invalidate </a:t>
            </a:r>
            <a:r>
              <a:rPr lang="en-US" b="1" dirty="0"/>
              <a:t>previous</a:t>
            </a:r>
            <a:r>
              <a:rPr lang="en-US" dirty="0"/>
              <a:t> commitment </a:t>
            </a:r>
            <a:r>
              <a:rPr lang="en-US" dirty="0" err="1"/>
              <a:t>tx</a:t>
            </a:r>
            <a:endParaRPr lang="en-US" dirty="0"/>
          </a:p>
          <a:p>
            <a:pPr lvl="2"/>
            <a:r>
              <a:rPr lang="en-US" dirty="0"/>
              <a:t>the </a:t>
            </a:r>
            <a:r>
              <a:rPr lang="en-US" b="1" dirty="0"/>
              <a:t>entire</a:t>
            </a:r>
            <a:r>
              <a:rPr lang="en-US" dirty="0"/>
              <a:t> channel capacity</a:t>
            </a:r>
          </a:p>
          <a:p>
            <a:pPr lvl="1"/>
            <a:r>
              <a:rPr lang="en-US" dirty="0"/>
              <a:t>2 conditions of </a:t>
            </a:r>
            <a:r>
              <a:rPr lang="en-US" dirty="0" err="1"/>
              <a:t>to_self</a:t>
            </a:r>
            <a:endParaRPr lang="en-US" dirty="0"/>
          </a:p>
          <a:p>
            <a:pPr lvl="2"/>
            <a:r>
              <a:rPr lang="en-US" dirty="0"/>
              <a:t>can be spent by </a:t>
            </a:r>
            <a:r>
              <a:rPr lang="en-US" b="1" dirty="0"/>
              <a:t>self </a:t>
            </a:r>
            <a:r>
              <a:rPr lang="en-US" dirty="0"/>
              <a:t>after the </a:t>
            </a:r>
            <a:r>
              <a:rPr lang="en-US" dirty="0" err="1"/>
              <a:t>timelock</a:t>
            </a:r>
            <a:r>
              <a:rPr lang="en-US" dirty="0"/>
              <a:t> </a:t>
            </a:r>
            <a:r>
              <a:rPr lang="en-US" b="1" dirty="0"/>
              <a:t>delay</a:t>
            </a:r>
            <a:r>
              <a:rPr lang="en-US" dirty="0"/>
              <a:t> </a:t>
            </a:r>
            <a:r>
              <a:rPr lang="en-US" i="1" dirty="0"/>
              <a:t>or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can be spent by </a:t>
            </a:r>
            <a:r>
              <a:rPr lang="en-US" b="1" dirty="0"/>
              <a:t>remote immediately </a:t>
            </a:r>
            <a:r>
              <a:rPr lang="en-US" dirty="0"/>
              <a:t>with a revocation key</a:t>
            </a:r>
          </a:p>
          <a:p>
            <a:pPr lvl="1"/>
            <a:r>
              <a:rPr lang="cs-CZ" dirty="0"/>
              <a:t>each payment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/>
              <a:t>exchange</a:t>
            </a:r>
            <a:r>
              <a:rPr lang="cs-CZ" dirty="0"/>
              <a:t> of revocation</a:t>
            </a:r>
            <a:r>
              <a:rPr lang="en-US" dirty="0"/>
              <a:t> keys</a:t>
            </a:r>
          </a:p>
          <a:p>
            <a:pPr lvl="2"/>
            <a:r>
              <a:rPr lang="en-US" dirty="0"/>
              <a:t>... </a:t>
            </a:r>
            <a:r>
              <a:rPr lang="cs-CZ" dirty="0"/>
              <a:t>to the previous tx</a:t>
            </a:r>
          </a:p>
          <a:p>
            <a:pPr marL="180975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00AF92-C10D-9312-FCFD-6C17DFC08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Payment Channel Security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94055852-8CBD-0BBF-7140-2E6AD41F022F}"/>
              </a:ext>
            </a:extLst>
          </p:cNvPr>
          <p:cNvSpPr/>
          <p:nvPr/>
        </p:nvSpPr>
        <p:spPr>
          <a:xfrm>
            <a:off x="4206239" y="1376032"/>
            <a:ext cx="4685613" cy="1165189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cs-CZ" sz="1400" dirty="0">
                <a:solidFill>
                  <a:srgbClr val="456A1C"/>
                </a:solidFill>
              </a:rPr>
              <a:t>v</a:t>
            </a:r>
            <a:r>
              <a:rPr lang="en-US" sz="1400" dirty="0">
                <a:solidFill>
                  <a:srgbClr val="456A1C"/>
                </a:solidFill>
              </a:rPr>
              <a:t>in" : [ .... ]</a:t>
            </a:r>
          </a:p>
          <a:p>
            <a:r>
              <a:rPr lang="en-US" sz="1400" dirty="0">
                <a:solidFill>
                  <a:srgbClr val="456A1C"/>
                </a:solidFill>
              </a:rPr>
              <a:t>"</a:t>
            </a:r>
            <a:r>
              <a:rPr lang="en-US" sz="1400" dirty="0" err="1">
                <a:solidFill>
                  <a:srgbClr val="456A1C"/>
                </a:solidFill>
              </a:rPr>
              <a:t>vout</a:t>
            </a:r>
            <a:r>
              <a:rPr lang="en-US" sz="1400" dirty="0">
                <a:solidFill>
                  <a:srgbClr val="456A1C"/>
                </a:solidFill>
              </a:rPr>
              <a:t>": [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&lt;</a:t>
            </a:r>
            <a:r>
              <a:rPr lang="en-US" sz="1400" dirty="0" err="1">
                <a:solidFill>
                  <a:srgbClr val="456A1C"/>
                </a:solidFill>
              </a:rPr>
              <a:t>to_A</a:t>
            </a:r>
            <a:r>
              <a:rPr lang="en-US" sz="1400" dirty="0">
                <a:solidFill>
                  <a:srgbClr val="456A1C"/>
                </a:solidFill>
              </a:rPr>
              <a:t>&gt;, "witness": </a:t>
            </a:r>
            <a:r>
              <a:rPr lang="en-US" sz="1400" b="1" dirty="0">
                <a:solidFill>
                  <a:srgbClr val="456A1C"/>
                </a:solidFill>
              </a:rPr>
              <a:t>delay( 144</a:t>
            </a:r>
            <a:r>
              <a:rPr lang="en-US" sz="1400" dirty="0">
                <a:solidFill>
                  <a:srgbClr val="456A1C"/>
                </a:solidFill>
              </a:rPr>
              <a:t> </a:t>
            </a:r>
            <a:r>
              <a:rPr lang="en-US" sz="1400" b="1" dirty="0">
                <a:solidFill>
                  <a:srgbClr val="456A1C"/>
                </a:solidFill>
              </a:rPr>
              <a:t>blocks) </a:t>
            </a:r>
            <a:r>
              <a:rPr lang="en-US" sz="1400" dirty="0">
                <a:solidFill>
                  <a:srgbClr val="456A1C"/>
                </a:solidFill>
              </a:rPr>
              <a:t>&lt;</a:t>
            </a:r>
            <a:r>
              <a:rPr lang="en-US" sz="1400" dirty="0" err="1">
                <a:solidFill>
                  <a:srgbClr val="456A1C"/>
                </a:solidFill>
              </a:rPr>
              <a:t>to_self</a:t>
            </a:r>
            <a:r>
              <a:rPr lang="en-US" sz="1400" dirty="0">
                <a:solidFill>
                  <a:srgbClr val="456A1C"/>
                </a:solidFill>
              </a:rPr>
              <a:t>&gt; },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{ "value": &lt;</a:t>
            </a:r>
            <a:r>
              <a:rPr lang="en-US" sz="1400" dirty="0" err="1">
                <a:solidFill>
                  <a:srgbClr val="456A1C"/>
                </a:solidFill>
              </a:rPr>
              <a:t>to_B</a:t>
            </a:r>
            <a:r>
              <a:rPr lang="en-US" sz="1400" dirty="0">
                <a:solidFill>
                  <a:srgbClr val="456A1C"/>
                </a:solidFill>
              </a:rPr>
              <a:t>&gt;, "witness": &lt;</a:t>
            </a:r>
            <a:r>
              <a:rPr lang="en-US" sz="1400" dirty="0" err="1">
                <a:solidFill>
                  <a:srgbClr val="456A1C"/>
                </a:solidFill>
              </a:rPr>
              <a:t>to_remote</a:t>
            </a:r>
            <a:r>
              <a:rPr lang="en-US" sz="1400" dirty="0">
                <a:solidFill>
                  <a:srgbClr val="456A1C"/>
                </a:solidFill>
              </a:rPr>
              <a:t>&gt; }</a:t>
            </a:r>
          </a:p>
          <a:p>
            <a:r>
              <a:rPr lang="en-US" sz="1400" dirty="0">
                <a:solidFill>
                  <a:srgbClr val="456A1C"/>
                </a:solidFill>
              </a:rPr>
              <a:t>]</a:t>
            </a:r>
          </a:p>
        </p:txBody>
      </p:sp>
      <p:sp>
        <p:nvSpPr>
          <p:cNvPr id="5" name="Rectangular Callout 3">
            <a:extLst>
              <a:ext uri="{FF2B5EF4-FFF2-40B4-BE49-F238E27FC236}">
                <a16:creationId xmlns:a16="http://schemas.microsoft.com/office/drawing/2014/main" id="{1FD87A5A-ABC8-C400-5AE5-7D94C416D5F7}"/>
              </a:ext>
            </a:extLst>
          </p:cNvPr>
          <p:cNvSpPr/>
          <p:nvPr/>
        </p:nvSpPr>
        <p:spPr>
          <a:xfrm>
            <a:off x="6658984" y="3956713"/>
            <a:ext cx="2232868" cy="2183065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456A1C"/>
                </a:solidFill>
              </a:rPr>
              <a:t>IF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# penalty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tx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1400" dirty="0">
                <a:solidFill>
                  <a:srgbClr val="456A1C"/>
                </a:solidFill>
              </a:rPr>
              <a:t>    &lt;</a:t>
            </a:r>
            <a:r>
              <a:rPr lang="en-US" sz="1400" dirty="0" err="1">
                <a:solidFill>
                  <a:srgbClr val="456A1C"/>
                </a:solidFill>
              </a:rPr>
              <a:t>revocationpubkey</a:t>
            </a:r>
            <a:r>
              <a:rPr lang="en-US" sz="1400" dirty="0">
                <a:solidFill>
                  <a:srgbClr val="456A1C"/>
                </a:solidFill>
              </a:rPr>
              <a:t>&gt;</a:t>
            </a:r>
          </a:p>
          <a:p>
            <a:r>
              <a:rPr lang="en-US" sz="1400" dirty="0">
                <a:solidFill>
                  <a:srgbClr val="456A1C"/>
                </a:solidFill>
              </a:rPr>
              <a:t>ELSE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&lt;</a:t>
            </a:r>
            <a:r>
              <a:rPr lang="en-US" sz="1400" dirty="0" err="1">
                <a:solidFill>
                  <a:srgbClr val="456A1C"/>
                </a:solidFill>
              </a:rPr>
              <a:t>to_self_delay</a:t>
            </a:r>
            <a:r>
              <a:rPr lang="en-US" sz="1400" dirty="0">
                <a:solidFill>
                  <a:srgbClr val="456A1C"/>
                </a:solidFill>
              </a:rPr>
              <a:t>&gt;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CHECKSEQUENCEVERIFY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DROP</a:t>
            </a:r>
          </a:p>
          <a:p>
            <a:r>
              <a:rPr lang="en-US" sz="1400" dirty="0">
                <a:solidFill>
                  <a:srgbClr val="456A1C"/>
                </a:solidFill>
              </a:rPr>
              <a:t>    &lt;</a:t>
            </a:r>
            <a:r>
              <a:rPr lang="en-US" sz="1400" dirty="0" err="1">
                <a:solidFill>
                  <a:srgbClr val="456A1C"/>
                </a:solidFill>
              </a:rPr>
              <a:t>local_delayedpubkey</a:t>
            </a:r>
            <a:r>
              <a:rPr lang="en-US" sz="1400" dirty="0">
                <a:solidFill>
                  <a:srgbClr val="456A1C"/>
                </a:solidFill>
              </a:rPr>
              <a:t>&gt;</a:t>
            </a:r>
          </a:p>
          <a:p>
            <a:r>
              <a:rPr lang="en-US" sz="1400" dirty="0">
                <a:solidFill>
                  <a:srgbClr val="456A1C"/>
                </a:solidFill>
              </a:rPr>
              <a:t>ENDIF</a:t>
            </a:r>
          </a:p>
          <a:p>
            <a:r>
              <a:rPr lang="en-US" sz="1400" dirty="0">
                <a:solidFill>
                  <a:srgbClr val="456A1C"/>
                </a:solidFill>
              </a:rPr>
              <a:t>CHECKSIG</a:t>
            </a:r>
          </a:p>
        </p:txBody>
      </p:sp>
    </p:spTree>
    <p:extLst>
      <p:ext uri="{BB962C8B-B14F-4D97-AF65-F5344CB8AC3E}">
        <p14:creationId xmlns:p14="http://schemas.microsoft.com/office/powerpoint/2010/main" val="88769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4DA571-1BD7-DCE6-FE69-2FA62C7132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77294"/>
            <a:ext cx="4084555" cy="6202750"/>
          </a:xfrm>
        </p:spPr>
        <p:txBody>
          <a:bodyPr/>
          <a:lstStyle/>
          <a:p>
            <a:r>
              <a:rPr lang="en-US" dirty="0"/>
              <a:t>HTLC</a:t>
            </a:r>
          </a:p>
          <a:p>
            <a:pPr lvl="1"/>
            <a:r>
              <a:rPr lang="en-US" dirty="0"/>
              <a:t>Hash Time-Locked Contract </a:t>
            </a:r>
          </a:p>
          <a:p>
            <a:pPr lvl="1"/>
            <a:r>
              <a:rPr lang="en-US" dirty="0"/>
              <a:t>extension to the commitment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dirty="0"/>
              <a:t>applied to all routing channels</a:t>
            </a:r>
          </a:p>
          <a:p>
            <a:endParaRPr lang="cs-CZ" dirty="0"/>
          </a:p>
          <a:p>
            <a:r>
              <a:rPr lang="cs-CZ" dirty="0"/>
              <a:t>payment after having</a:t>
            </a:r>
          </a:p>
          <a:p>
            <a:pPr marL="0" indent="0">
              <a:buNone/>
            </a:pPr>
            <a:r>
              <a:rPr lang="cs-CZ" dirty="0"/>
              <a:t>   the preimage</a:t>
            </a:r>
          </a:p>
          <a:p>
            <a:endParaRPr lang="cs-CZ" dirty="0"/>
          </a:p>
          <a:p>
            <a:r>
              <a:rPr lang="en-US" dirty="0"/>
              <a:t>absolute </a:t>
            </a:r>
            <a:r>
              <a:rPr lang="en-US" dirty="0" err="1"/>
              <a:t>timelock</a:t>
            </a:r>
            <a:endParaRPr lang="cs-CZ" dirty="0"/>
          </a:p>
          <a:p>
            <a:pPr lvl="1"/>
            <a:r>
              <a:rPr lang="en-US" dirty="0"/>
              <a:t>smart contract timeout</a:t>
            </a:r>
          </a:p>
          <a:p>
            <a:pPr lvl="2"/>
            <a:r>
              <a:rPr lang="en-US" dirty="0" err="1"/>
              <a:t>tx</a:t>
            </a:r>
            <a:r>
              <a:rPr lang="en-US" dirty="0"/>
              <a:t> aborted</a:t>
            </a:r>
          </a:p>
          <a:p>
            <a:pPr lvl="2"/>
            <a:r>
              <a:rPr lang="en-US" dirty="0"/>
              <a:t>locked value is released</a:t>
            </a:r>
          </a:p>
          <a:p>
            <a:endParaRPr lang="en-US" dirty="0"/>
          </a:p>
          <a:p>
            <a:r>
              <a:rPr lang="en-US" dirty="0"/>
              <a:t>HTLC processing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890AE-6C35-9279-9E5A-13A2C4E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Contracts</a:t>
            </a:r>
            <a:endParaRPr lang="cs-CZ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E8B129-66D3-768A-E6FA-FC71C0703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536099"/>
              </p:ext>
            </p:extLst>
          </p:nvPr>
        </p:nvGraphicFramePr>
        <p:xfrm>
          <a:off x="3815861" y="464457"/>
          <a:ext cx="5123274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238">
                  <a:extLst>
                    <a:ext uri="{9D8B030D-6E8A-4147-A177-3AD203B41FA5}">
                      <a16:colId xmlns:a16="http://schemas.microsoft.com/office/drawing/2014/main" val="2937737291"/>
                    </a:ext>
                  </a:extLst>
                </a:gridCol>
                <a:gridCol w="769495">
                  <a:extLst>
                    <a:ext uri="{9D8B030D-6E8A-4147-A177-3AD203B41FA5}">
                      <a16:colId xmlns:a16="http://schemas.microsoft.com/office/drawing/2014/main" val="3506355833"/>
                    </a:ext>
                  </a:extLst>
                </a:gridCol>
                <a:gridCol w="539646">
                  <a:extLst>
                    <a:ext uri="{9D8B030D-6E8A-4147-A177-3AD203B41FA5}">
                      <a16:colId xmlns:a16="http://schemas.microsoft.com/office/drawing/2014/main" val="419832873"/>
                    </a:ext>
                  </a:extLst>
                </a:gridCol>
                <a:gridCol w="3207895">
                  <a:extLst>
                    <a:ext uri="{9D8B030D-6E8A-4147-A177-3AD203B41FA5}">
                      <a16:colId xmlns:a16="http://schemas.microsoft.com/office/drawing/2014/main" val="402433271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inputs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outputs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6357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1000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cs-CZ" sz="1400" dirty="0"/>
                        <a:t>multisig </a:t>
                      </a:r>
                      <a:r>
                        <a:rPr lang="en-US" sz="1400" dirty="0"/>
                        <a:t>2-of-2</a:t>
                      </a:r>
                      <a:endParaRPr lang="cs-CZ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350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[after 1 day] </a:t>
                      </a:r>
                      <a:r>
                        <a:rPr lang="en-US" sz="1400" dirty="0" err="1"/>
                        <a:t>to_local</a:t>
                      </a:r>
                      <a:r>
                        <a:rPr lang="en-US" sz="1400" dirty="0"/>
                        <a:t>, 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</a:t>
                      </a:r>
                      <a:r>
                        <a:rPr lang="en-US" sz="1400" dirty="0" err="1"/>
                        <a:t>rev_key_B</a:t>
                      </a:r>
                      <a:r>
                        <a:rPr lang="en-US" sz="1400" dirty="0"/>
                        <a:t>] </a:t>
                      </a:r>
                      <a:r>
                        <a:rPr lang="en-US" sz="1400" dirty="0" err="1"/>
                        <a:t>to_remote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0580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600</a:t>
                      </a:r>
                      <a:endParaRPr lang="cs-CZ" sz="1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to_remote</a:t>
                      </a:r>
                      <a:endParaRPr lang="cs-CZ" sz="1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711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  <a:endParaRPr lang="cs-CZ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[</a:t>
                      </a:r>
                      <a:r>
                        <a:rPr lang="en-US" sz="1400" dirty="0" err="1"/>
                        <a:t>rev_key_B</a:t>
                      </a:r>
                      <a:r>
                        <a:rPr lang="en-US" sz="1400" dirty="0"/>
                        <a:t>] </a:t>
                      </a:r>
                      <a:r>
                        <a:rPr lang="en-US" sz="1400" dirty="0" err="1"/>
                        <a:t>to_remote</a:t>
                      </a:r>
                      <a:r>
                        <a:rPr lang="en-US" sz="1400" dirty="0"/>
                        <a:t>, 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</a:t>
                      </a:r>
                      <a:r>
                        <a:rPr lang="en-US" sz="1400" dirty="0" err="1"/>
                        <a:t>p_preimg</a:t>
                      </a:r>
                      <a:r>
                        <a:rPr lang="en-US" sz="1400" dirty="0"/>
                        <a:t> &amp;&amp; sig(B)] </a:t>
                      </a:r>
                      <a:r>
                        <a:rPr lang="en-US" sz="1400" dirty="0" err="1"/>
                        <a:t>to_remote</a:t>
                      </a:r>
                      <a:r>
                        <a:rPr lang="en-US" sz="1400" dirty="0"/>
                        <a:t>, 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[time &gt; t] </a:t>
                      </a:r>
                      <a:r>
                        <a:rPr lang="en-US" sz="1400" dirty="0" err="1"/>
                        <a:t>to_local</a:t>
                      </a:r>
                      <a:endParaRPr lang="cs-CZ" sz="14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6381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DB09C55-007E-8E33-9300-EFC289BC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61" y="3232087"/>
            <a:ext cx="5235435" cy="3510499"/>
          </a:xfrm>
          <a:prstGeom prst="rect">
            <a:avLst/>
          </a:prstGeom>
        </p:spPr>
      </p:pic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F6B515E8-24EB-15F6-CD7F-350FFF99550B}"/>
              </a:ext>
            </a:extLst>
          </p:cNvPr>
          <p:cNvSpPr/>
          <p:nvPr/>
        </p:nvSpPr>
        <p:spPr>
          <a:xfrm>
            <a:off x="4892082" y="2455216"/>
            <a:ext cx="1101312" cy="332978"/>
          </a:xfrm>
          <a:prstGeom prst="wedgeRoundRectCallout">
            <a:avLst>
              <a:gd name="adj1" fmla="val 44678"/>
              <a:gd name="adj2" fmla="val -92476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LN payment</a:t>
            </a:r>
            <a:endParaRPr lang="en-US" sz="1400" dirty="0">
              <a:solidFill>
                <a:srgbClr val="456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34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B95603-0D64-A598-B4D3-7BCE51A7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LN Transaction Scheme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6430F-A1BE-E50C-617B-D0953136F7F6}"/>
              </a:ext>
            </a:extLst>
          </p:cNvPr>
          <p:cNvSpPr txBox="1"/>
          <p:nvPr/>
        </p:nvSpPr>
        <p:spPr>
          <a:xfrm>
            <a:off x="158044" y="615244"/>
            <a:ext cx="8833556" cy="6158089"/>
          </a:xfrm>
          <a:prstGeom prst="rect">
            <a:avLst/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400">
                <a:solidFill>
                  <a:srgbClr val="456A1C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+------------+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| funding tx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+------------+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|        +-------------+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+-------&gt;| commit tx B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+-------------+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|  |  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|  | A's main output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|  +-----------------&gt; to A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|                 +---&gt; to B after relative delay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| B's main output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+-----------------+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            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                  +---&gt; to A with revocation key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                                            +---&gt; to B after relative delay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                      +-----------------+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                  +---&gt;| HTLC-timeout tx |---+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| HTLC offered by B |    +-----------------+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+-------------------+      (after timeout)     +---&gt; to A with revocation key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  +---&gt; to A with payment preimage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  +---&gt; to A with revocation key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                                 +---&gt; to B after relative delay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        +-----------------+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                   +------&gt;| HTLC-success tx |------+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| HTLC received by B |       +-----------------+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+--------------------+     (with payment preimage)    +---&gt; to A with revocation key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             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                   +---&gt; to A after timeout (absolute delay)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                   |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                                +---&gt; to A with revocation key</a:t>
            </a:r>
          </a:p>
        </p:txBody>
      </p:sp>
    </p:spTree>
    <p:extLst>
      <p:ext uri="{BB962C8B-B14F-4D97-AF65-F5344CB8AC3E}">
        <p14:creationId xmlns:p14="http://schemas.microsoft.com/office/powerpoint/2010/main" val="274017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en money bill with two people's face&#10;&#10;Description automatically generated">
            <a:extLst>
              <a:ext uri="{FF2B5EF4-FFF2-40B4-BE49-F238E27FC236}">
                <a16:creationId xmlns:a16="http://schemas.microsoft.com/office/drawing/2014/main" id="{4C463191-70DC-67A6-8E11-BB3E37C8871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46" y="4055957"/>
            <a:ext cx="5431921" cy="26141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34772D-A7E0-3EB9-7DFA-A2BB2A7D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Hyperinflation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170AD6A-FEAF-CD69-1742-077B9CA673C4}"/>
              </a:ext>
            </a:extLst>
          </p:cNvPr>
          <p:cNvSpPr txBox="1">
            <a:spLocks/>
          </p:cNvSpPr>
          <p:nvPr/>
        </p:nvSpPr>
        <p:spPr>
          <a:xfrm>
            <a:off x="6047457" y="657820"/>
            <a:ext cx="2700675" cy="2592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inflation</a:t>
            </a:r>
            <a:endParaRPr lang="en-US" dirty="0"/>
          </a:p>
          <a:p>
            <a:pPr lvl="1"/>
            <a:r>
              <a:rPr lang="en-US" dirty="0"/>
              <a:t>Venezuela 2018</a:t>
            </a:r>
          </a:p>
          <a:p>
            <a:pPr marL="180975" lvl="1" indent="0">
              <a:buFont typeface="Arial" panose="020B0604020202020204" pitchFamily="34" charset="0"/>
              <a:buNone/>
            </a:pPr>
            <a:r>
              <a:rPr lang="en-US" dirty="0"/>
              <a:t>   1 300 000 %</a:t>
            </a:r>
            <a:r>
              <a:rPr lang="cs-CZ" dirty="0"/>
              <a:t> pa</a:t>
            </a:r>
            <a:endParaRPr lang="en-US" dirty="0"/>
          </a:p>
          <a:p>
            <a:pPr lvl="1"/>
            <a:r>
              <a:rPr lang="cs-CZ" dirty="0"/>
              <a:t>Zimbabwe 2008</a:t>
            </a:r>
            <a:br>
              <a:rPr lang="cs-CZ" dirty="0"/>
            </a:br>
            <a:r>
              <a:rPr lang="cs-CZ" dirty="0"/>
              <a:t>89.7 sextillion </a:t>
            </a:r>
            <a:r>
              <a:rPr lang="en-US" dirty="0"/>
              <a:t>% pa</a:t>
            </a:r>
            <a:endParaRPr lang="cs-CZ" dirty="0"/>
          </a:p>
          <a:p>
            <a:pPr lvl="1"/>
            <a:r>
              <a:rPr lang="en-US" dirty="0"/>
              <a:t>Hungary 1945</a:t>
            </a:r>
          </a:p>
          <a:p>
            <a:pPr marL="180975" lvl="1" indent="0">
              <a:buFont typeface="Arial" panose="020B0604020202020204" pitchFamily="34" charset="0"/>
              <a:buNone/>
            </a:pPr>
            <a:r>
              <a:rPr lang="en-US" dirty="0"/>
              <a:t>   4.2 * 10</a:t>
            </a:r>
            <a:r>
              <a:rPr lang="en-US" baseline="30000" dirty="0"/>
              <a:t>16</a:t>
            </a:r>
            <a:r>
              <a:rPr lang="en-US" dirty="0"/>
              <a:t> %</a:t>
            </a:r>
            <a:endParaRPr lang="cs-CZ" dirty="0"/>
          </a:p>
          <a:p>
            <a:pPr marL="180975" lvl="1" indent="0">
              <a:buFont typeface="Arial" panose="020B0604020202020204" pitchFamily="34" charset="0"/>
              <a:buNone/>
            </a:pPr>
            <a:r>
              <a:rPr lang="cs-CZ" dirty="0"/>
              <a:t>  </a:t>
            </a:r>
            <a:r>
              <a:rPr lang="cs-CZ" b="1" dirty="0"/>
              <a:t> monthly</a:t>
            </a:r>
            <a:r>
              <a:rPr lang="en-US" b="1" dirty="0"/>
              <a:t>!</a:t>
            </a:r>
          </a:p>
        </p:txBody>
      </p:sp>
      <p:sp>
        <p:nvSpPr>
          <p:cNvPr id="13" name="Rectangular Callout 3">
            <a:extLst>
              <a:ext uri="{FF2B5EF4-FFF2-40B4-BE49-F238E27FC236}">
                <a16:creationId xmlns:a16="http://schemas.microsoft.com/office/drawing/2014/main" id="{2BA59392-E864-4786-DD86-3E1E0EBBAA87}"/>
              </a:ext>
            </a:extLst>
          </p:cNvPr>
          <p:cNvSpPr/>
          <p:nvPr/>
        </p:nvSpPr>
        <p:spPr>
          <a:xfrm>
            <a:off x="403412" y="5363013"/>
            <a:ext cx="2069642" cy="936703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rgbClr val="456A1C"/>
                </a:solidFill>
              </a:rPr>
              <a:t>forint </a:t>
            </a:r>
            <a:r>
              <a:rPr lang="en-US" sz="1400" dirty="0">
                <a:solidFill>
                  <a:srgbClr val="456A1C"/>
                </a:solidFill>
              </a:rPr>
              <a:t>:</a:t>
            </a:r>
            <a:r>
              <a:rPr lang="cs-CZ" sz="1400" dirty="0">
                <a:solidFill>
                  <a:srgbClr val="456A1C"/>
                </a:solidFill>
              </a:rPr>
              <a:t> pengő</a:t>
            </a:r>
          </a:p>
          <a:p>
            <a:pPr algn="ctr"/>
            <a:r>
              <a:rPr lang="cs-CZ" sz="1400" dirty="0">
                <a:solidFill>
                  <a:srgbClr val="456A1C"/>
                </a:solidFill>
              </a:rPr>
              <a:t>1:400 000 000 000 000 000 000 000 000 000</a:t>
            </a:r>
          </a:p>
        </p:txBody>
      </p:sp>
      <p:sp>
        <p:nvSpPr>
          <p:cNvPr id="14" name="Rounded Rectangular Callout 5">
            <a:extLst>
              <a:ext uri="{FF2B5EF4-FFF2-40B4-BE49-F238E27FC236}">
                <a16:creationId xmlns:a16="http://schemas.microsoft.com/office/drawing/2014/main" id="{C3953310-2EC6-B8A4-E447-39C14C3BBA85}"/>
              </a:ext>
            </a:extLst>
          </p:cNvPr>
          <p:cNvSpPr/>
          <p:nvPr/>
        </p:nvSpPr>
        <p:spPr>
          <a:xfrm>
            <a:off x="403412" y="4055957"/>
            <a:ext cx="2837329" cy="846278"/>
          </a:xfrm>
          <a:prstGeom prst="wedgeRoundRectCallout">
            <a:avLst>
              <a:gd name="adj1" fmla="val 80929"/>
              <a:gd name="adj2" fmla="val 45949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1 b</a:t>
            </a:r>
            <a:r>
              <a:rPr lang="cs-CZ" sz="1400" dirty="0">
                <a:solidFill>
                  <a:srgbClr val="456A1C"/>
                </a:solidFill>
              </a:rPr>
              <a:t>illion </a:t>
            </a:r>
            <a:r>
              <a:rPr lang="en-US" sz="1400" dirty="0">
                <a:solidFill>
                  <a:srgbClr val="456A1C"/>
                </a:solidFill>
              </a:rPr>
              <a:t>of trillions = 1 sextillion </a:t>
            </a:r>
            <a:r>
              <a:rPr lang="en-US" sz="1400" baseline="30000" dirty="0">
                <a:solidFill>
                  <a:srgbClr val="456A1C"/>
                </a:solidFill>
              </a:rPr>
              <a:t>[US]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1 milliard of </a:t>
            </a:r>
            <a:r>
              <a:rPr lang="en-US" sz="1400" dirty="0" err="1">
                <a:solidFill>
                  <a:srgbClr val="456A1C"/>
                </a:solidFill>
              </a:rPr>
              <a:t>bil</a:t>
            </a:r>
            <a:r>
              <a:rPr lang="cs-CZ" sz="1400" dirty="0">
                <a:solidFill>
                  <a:srgbClr val="456A1C"/>
                </a:solidFill>
              </a:rPr>
              <a:t>lion</a:t>
            </a:r>
            <a:r>
              <a:rPr lang="en-US" sz="1400" dirty="0">
                <a:solidFill>
                  <a:srgbClr val="456A1C"/>
                </a:solidFill>
              </a:rPr>
              <a:t>s = 1 </a:t>
            </a:r>
            <a:r>
              <a:rPr lang="en-US" sz="1400" dirty="0" err="1">
                <a:solidFill>
                  <a:srgbClr val="456A1C"/>
                </a:solidFill>
              </a:rPr>
              <a:t>trilliard</a:t>
            </a:r>
            <a:r>
              <a:rPr lang="cs-CZ" sz="1400" dirty="0">
                <a:solidFill>
                  <a:srgbClr val="456A1C"/>
                </a:solidFill>
              </a:rPr>
              <a:t> </a:t>
            </a:r>
            <a:r>
              <a:rPr lang="en-US" sz="1400" baseline="30000" dirty="0">
                <a:solidFill>
                  <a:srgbClr val="456A1C"/>
                </a:solidFill>
              </a:rPr>
              <a:t>[EU]</a:t>
            </a:r>
            <a:endParaRPr lang="cs-CZ" sz="1400" baseline="30000" dirty="0">
              <a:solidFill>
                <a:srgbClr val="456A1C"/>
              </a:solidFill>
            </a:endParaRPr>
          </a:p>
          <a:p>
            <a:pPr algn="ctr"/>
            <a:r>
              <a:rPr lang="cs-CZ" sz="1400" dirty="0">
                <a:solidFill>
                  <a:srgbClr val="456A1C"/>
                </a:solidFill>
              </a:rPr>
              <a:t>10</a:t>
            </a:r>
            <a:r>
              <a:rPr lang="cs-CZ" sz="1400" baseline="30000" dirty="0">
                <a:solidFill>
                  <a:srgbClr val="456A1C"/>
                </a:solidFill>
              </a:rPr>
              <a:t> 9+12</a:t>
            </a:r>
            <a:r>
              <a:rPr lang="en-US" sz="1400" dirty="0">
                <a:solidFill>
                  <a:srgbClr val="456A1C"/>
                </a:solidFill>
              </a:rPr>
              <a:t> = </a:t>
            </a:r>
            <a:r>
              <a:rPr lang="cs-CZ" sz="1400" dirty="0">
                <a:solidFill>
                  <a:srgbClr val="456A1C"/>
                </a:solidFill>
              </a:rPr>
              <a:t>10</a:t>
            </a:r>
            <a:r>
              <a:rPr lang="cs-CZ" sz="1400" baseline="30000" dirty="0">
                <a:solidFill>
                  <a:srgbClr val="456A1C"/>
                </a:solidFill>
              </a:rPr>
              <a:t> </a:t>
            </a:r>
            <a:r>
              <a:rPr lang="en-US" sz="1400" baseline="30000" dirty="0">
                <a:solidFill>
                  <a:srgbClr val="456A1C"/>
                </a:solidFill>
              </a:rPr>
              <a:t>2</a:t>
            </a:r>
            <a:r>
              <a:rPr lang="cs-CZ" sz="1400" baseline="30000" dirty="0">
                <a:solidFill>
                  <a:srgbClr val="456A1C"/>
                </a:solidFill>
              </a:rPr>
              <a:t>1</a:t>
            </a:r>
            <a:endParaRPr lang="en-US" sz="1400" baseline="30000" dirty="0">
              <a:solidFill>
                <a:srgbClr val="456A1C"/>
              </a:solidFill>
            </a:endParaRPr>
          </a:p>
        </p:txBody>
      </p:sp>
      <p:pic>
        <p:nvPicPr>
          <p:cNvPr id="4" name="Picture 3" descr="Close-up of a currency note&#10;&#10;Description automatically generated">
            <a:extLst>
              <a:ext uri="{FF2B5EF4-FFF2-40B4-BE49-F238E27FC236}">
                <a16:creationId xmlns:a16="http://schemas.microsoft.com/office/drawing/2014/main" id="{E09EC50B-40A3-7794-CD46-B91D19565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3801"/>
          <a:stretch/>
        </p:blipFill>
        <p:spPr>
          <a:xfrm>
            <a:off x="222872" y="657820"/>
            <a:ext cx="4056611" cy="2088000"/>
          </a:xfrm>
          <a:prstGeom prst="rect">
            <a:avLst/>
          </a:prstGeom>
        </p:spPr>
      </p:pic>
      <p:pic>
        <p:nvPicPr>
          <p:cNvPr id="6" name="Picture 5" descr="A person carrying a large stack of money&#10;&#10;Description automatically generated">
            <a:extLst>
              <a:ext uri="{FF2B5EF4-FFF2-40B4-BE49-F238E27FC236}">
                <a16:creationId xmlns:a16="http://schemas.microsoft.com/office/drawing/2014/main" id="{2F58F376-8920-05CE-45E9-A7A814C07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62" y="1141343"/>
            <a:ext cx="2017113" cy="2796473"/>
          </a:xfrm>
          <a:prstGeom prst="rect">
            <a:avLst/>
          </a:prstGeom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C37DE429-64E2-2FAC-2291-1CD7982A5239}"/>
              </a:ext>
            </a:extLst>
          </p:cNvPr>
          <p:cNvSpPr/>
          <p:nvPr/>
        </p:nvSpPr>
        <p:spPr>
          <a:xfrm>
            <a:off x="1909438" y="2879279"/>
            <a:ext cx="1331303" cy="846278"/>
          </a:xfrm>
          <a:prstGeom prst="wedgeRoundRectCallout">
            <a:avLst>
              <a:gd name="adj1" fmla="val -63997"/>
              <a:gd name="adj2" fmla="val -14270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100 </a:t>
            </a:r>
            <a:r>
              <a:rPr lang="cs-CZ" sz="1400" dirty="0">
                <a:solidFill>
                  <a:srgbClr val="456A1C"/>
                </a:solidFill>
              </a:rPr>
              <a:t>trillion </a:t>
            </a:r>
            <a:r>
              <a:rPr lang="en-US" sz="1400" baseline="30000" dirty="0">
                <a:solidFill>
                  <a:srgbClr val="456A1C"/>
                </a:solidFill>
              </a:rPr>
              <a:t>[US]</a:t>
            </a:r>
          </a:p>
          <a:p>
            <a:pPr algn="ctr"/>
            <a:r>
              <a:rPr lang="en-US" sz="1400" dirty="0">
                <a:solidFill>
                  <a:srgbClr val="456A1C"/>
                </a:solidFill>
              </a:rPr>
              <a:t>100 </a:t>
            </a:r>
            <a:r>
              <a:rPr lang="en-US" sz="1400" dirty="0" err="1">
                <a:solidFill>
                  <a:srgbClr val="456A1C"/>
                </a:solidFill>
              </a:rPr>
              <a:t>bil</a:t>
            </a:r>
            <a:r>
              <a:rPr lang="cs-CZ" sz="1400" dirty="0">
                <a:solidFill>
                  <a:srgbClr val="456A1C"/>
                </a:solidFill>
              </a:rPr>
              <a:t>lion </a:t>
            </a:r>
            <a:r>
              <a:rPr lang="en-US" sz="1400" baseline="30000" dirty="0">
                <a:solidFill>
                  <a:srgbClr val="456A1C"/>
                </a:solidFill>
              </a:rPr>
              <a:t>[EU]</a:t>
            </a:r>
            <a:endParaRPr lang="cs-CZ" sz="1400" baseline="30000" dirty="0">
              <a:solidFill>
                <a:srgbClr val="456A1C"/>
              </a:solidFill>
            </a:endParaRPr>
          </a:p>
          <a:p>
            <a:pPr algn="ctr"/>
            <a:r>
              <a:rPr lang="cs-CZ" sz="1400" dirty="0">
                <a:solidFill>
                  <a:srgbClr val="456A1C"/>
                </a:solidFill>
              </a:rPr>
              <a:t>10</a:t>
            </a:r>
            <a:r>
              <a:rPr lang="cs-CZ" sz="1400" baseline="30000" dirty="0">
                <a:solidFill>
                  <a:srgbClr val="456A1C"/>
                </a:solidFill>
              </a:rPr>
              <a:t> 14</a:t>
            </a:r>
            <a:endParaRPr lang="en-US" sz="1400" baseline="30000" dirty="0">
              <a:solidFill>
                <a:srgbClr val="456A1C"/>
              </a:solidFill>
            </a:endParaRPr>
          </a:p>
        </p:txBody>
      </p:sp>
      <p:pic>
        <p:nvPicPr>
          <p:cNvPr id="10" name="Picture 9" descr="A yellow background with a bitcoin symbol&#10;&#10;Description automatically generated">
            <a:extLst>
              <a:ext uri="{FF2B5EF4-FFF2-40B4-BE49-F238E27FC236}">
                <a16:creationId xmlns:a16="http://schemas.microsoft.com/office/drawing/2014/main" id="{D5E1E2CD-DA73-8C54-184A-876BCA0A5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2109" r="17710" b="934"/>
          <a:stretch/>
        </p:blipFill>
        <p:spPr>
          <a:xfrm>
            <a:off x="4904706" y="3368720"/>
            <a:ext cx="273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5CC92E-0000-1996-B37E-778B3C6A851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opening</a:t>
            </a:r>
          </a:p>
          <a:p>
            <a:pPr lvl="1"/>
            <a:r>
              <a:rPr lang="en-US" dirty="0"/>
              <a:t>always 1 </a:t>
            </a:r>
            <a:r>
              <a:rPr lang="en-US" dirty="0" err="1"/>
              <a:t>onchain</a:t>
            </a:r>
            <a:r>
              <a:rPr lang="en-US" dirty="0"/>
              <a:t>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fee</a:t>
            </a:r>
          </a:p>
          <a:p>
            <a:pPr lvl="1"/>
            <a:r>
              <a:rPr lang="en-US" dirty="0"/>
              <a:t>scalability issue</a:t>
            </a:r>
          </a:p>
          <a:p>
            <a:pPr lvl="1"/>
            <a:endParaRPr lang="en-US" dirty="0"/>
          </a:p>
          <a:p>
            <a:r>
              <a:rPr lang="en-US" dirty="0"/>
              <a:t>closing</a:t>
            </a:r>
          </a:p>
          <a:p>
            <a:pPr lvl="1"/>
            <a:r>
              <a:rPr lang="en-US" dirty="0"/>
              <a:t>usually not needed</a:t>
            </a:r>
          </a:p>
          <a:p>
            <a:pPr lvl="2"/>
            <a:r>
              <a:rPr lang="en-US" dirty="0"/>
              <a:t>channel </a:t>
            </a:r>
            <a:r>
              <a:rPr lang="en-US" i="1" dirty="0"/>
              <a:t>'forever'</a:t>
            </a:r>
          </a:p>
          <a:p>
            <a:pPr lvl="2"/>
            <a:r>
              <a:rPr lang="en-US" dirty="0"/>
              <a:t>on-chain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fee</a:t>
            </a:r>
          </a:p>
          <a:p>
            <a:pPr lvl="1"/>
            <a:r>
              <a:rPr lang="en-US" dirty="0"/>
              <a:t>mutual agreement</a:t>
            </a:r>
          </a:p>
          <a:p>
            <a:pPr lvl="2"/>
            <a:r>
              <a:rPr lang="en-US" dirty="0"/>
              <a:t>very similar to the commitment </a:t>
            </a:r>
            <a:r>
              <a:rPr lang="en-US" dirty="0" err="1"/>
              <a:t>tx</a:t>
            </a:r>
            <a:endParaRPr lang="en-US" dirty="0"/>
          </a:p>
          <a:p>
            <a:pPr lvl="2"/>
            <a:r>
              <a:rPr lang="en-US" dirty="0" err="1"/>
              <a:t>multisig</a:t>
            </a:r>
            <a:r>
              <a:rPr lang="en-US" dirty="0"/>
              <a:t> 2-of-2</a:t>
            </a:r>
          </a:p>
          <a:p>
            <a:pPr lvl="2"/>
            <a:r>
              <a:rPr lang="en-US" dirty="0"/>
              <a:t>no </a:t>
            </a:r>
            <a:r>
              <a:rPr lang="en-US" dirty="0" err="1"/>
              <a:t>timelocks</a:t>
            </a:r>
            <a:r>
              <a:rPr lang="en-US" dirty="0"/>
              <a:t> nor revocation keys</a:t>
            </a:r>
          </a:p>
          <a:p>
            <a:pPr lvl="1"/>
            <a:r>
              <a:rPr lang="en-US" dirty="0"/>
              <a:t>forced closing</a:t>
            </a:r>
          </a:p>
          <a:p>
            <a:pPr lvl="2"/>
            <a:r>
              <a:rPr lang="en-US" dirty="0"/>
              <a:t>e.g., no contact</a:t>
            </a:r>
          </a:p>
          <a:p>
            <a:pPr lvl="2"/>
            <a:r>
              <a:rPr lang="en-US" dirty="0"/>
              <a:t>publishing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last </a:t>
            </a:r>
            <a:r>
              <a:rPr lang="en-US" dirty="0"/>
              <a:t>commitment </a:t>
            </a:r>
            <a:r>
              <a:rPr lang="en-US" dirty="0" err="1"/>
              <a:t>tx</a:t>
            </a:r>
            <a:endParaRPr lang="cs-CZ" dirty="0"/>
          </a:p>
          <a:p>
            <a:pPr lvl="2"/>
            <a:r>
              <a:rPr lang="cs-CZ" dirty="0"/>
              <a:t>delay</a:t>
            </a:r>
            <a:endParaRPr lang="en-US" dirty="0"/>
          </a:p>
          <a:p>
            <a:pPr lvl="1"/>
            <a:r>
              <a:rPr lang="en-US" dirty="0"/>
              <a:t>cheating</a:t>
            </a:r>
          </a:p>
          <a:p>
            <a:pPr lvl="2"/>
            <a:r>
              <a:rPr lang="en-US" dirty="0"/>
              <a:t>within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∼</a:t>
            </a:r>
            <a:r>
              <a:rPr lang="en-US" dirty="0"/>
              <a:t> 1 day</a:t>
            </a:r>
          </a:p>
          <a:p>
            <a:pPr lvl="2"/>
            <a:r>
              <a:rPr lang="en-US" dirty="0"/>
              <a:t>penalty </a:t>
            </a:r>
            <a:r>
              <a:rPr lang="en-US" dirty="0" err="1"/>
              <a:t>tx</a:t>
            </a:r>
            <a:r>
              <a:rPr lang="en-US" dirty="0"/>
              <a:t> using revocation keys</a:t>
            </a:r>
            <a:endParaRPr lang="cs-CZ" dirty="0"/>
          </a:p>
          <a:p>
            <a:pPr lvl="2"/>
            <a:r>
              <a:rPr lang="cs-CZ" dirty="0"/>
              <a:t>entire channel capacity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3B63D6-1ACA-87D5-C7A0-B240E8DD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and Closing Payment Channel</a:t>
            </a:r>
            <a:endParaRPr lang="cs-CZ" dirty="0"/>
          </a:p>
        </p:txBody>
      </p:sp>
      <p:pic>
        <p:nvPicPr>
          <p:cNvPr id="5" name="Picture 4" descr="A close-up of a fist&#10;&#10;Description automatically generated">
            <a:extLst>
              <a:ext uri="{FF2B5EF4-FFF2-40B4-BE49-F238E27FC236}">
                <a16:creationId xmlns:a16="http://schemas.microsoft.com/office/drawing/2014/main" id="{A46F9B3F-186A-5B82-9DA0-02929DAF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36" y="4198651"/>
            <a:ext cx="1751847" cy="1286513"/>
          </a:xfrm>
          <a:prstGeom prst="rect">
            <a:avLst/>
          </a:prstGeom>
        </p:spPr>
      </p:pic>
      <p:pic>
        <p:nvPicPr>
          <p:cNvPr id="7" name="Picture 6" descr="A cartoon of a person wearing a mask running&#10;&#10;Description automatically generated">
            <a:extLst>
              <a:ext uri="{FF2B5EF4-FFF2-40B4-BE49-F238E27FC236}">
                <a16:creationId xmlns:a16="http://schemas.microsoft.com/office/drawing/2014/main" id="{2798D2AD-5A4E-C647-D432-5B56AA317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36" y="5541583"/>
            <a:ext cx="1751847" cy="1149649"/>
          </a:xfrm>
          <a:prstGeom prst="rect">
            <a:avLst/>
          </a:prstGeom>
        </p:spPr>
      </p:pic>
      <p:pic>
        <p:nvPicPr>
          <p:cNvPr id="9" name="Picture 8" descr="A hands shaking with a check mark&#10;&#10;Description automatically generated">
            <a:extLst>
              <a:ext uri="{FF2B5EF4-FFF2-40B4-BE49-F238E27FC236}">
                <a16:creationId xmlns:a16="http://schemas.microsoft.com/office/drawing/2014/main" id="{792708C9-D9BA-833A-DA08-F8BFD99F9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36" y="2855719"/>
            <a:ext cx="1751847" cy="1286513"/>
          </a:xfrm>
          <a:prstGeom prst="rect">
            <a:avLst/>
          </a:prstGeom>
        </p:spPr>
      </p:pic>
      <p:pic>
        <p:nvPicPr>
          <p:cNvPr id="11" name="Picture 10" descr="A red infinity symbol with numbers&#10;&#10;Description automatically generated">
            <a:extLst>
              <a:ext uri="{FF2B5EF4-FFF2-40B4-BE49-F238E27FC236}">
                <a16:creationId xmlns:a16="http://schemas.microsoft.com/office/drawing/2014/main" id="{A74A2365-B997-E016-4DCA-D952DB760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36" y="1649651"/>
            <a:ext cx="1751847" cy="11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B05BE8-F390-8FE2-F429-5FBE28F8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Fully Revoked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58345-CEC4-2A01-0AB8-D86673F9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3" y="0"/>
            <a:ext cx="6319837" cy="685800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5B8D3D7-A314-0942-F00D-12435A5B02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04825"/>
            <a:ext cx="2698121" cy="6275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commitment tx</a:t>
            </a:r>
            <a:br>
              <a:rPr lang="cs-CZ" dirty="0"/>
            </a:br>
            <a:r>
              <a:rPr lang="cs-CZ" dirty="0"/>
              <a:t>and terminated HTLC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88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58126A-6FBF-C1A5-8205-61AD4F4A318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enhanced security against breaches</a:t>
            </a:r>
          </a:p>
          <a:p>
            <a:r>
              <a:rPr lang="en-US" dirty="0"/>
              <a:t>LN</a:t>
            </a:r>
            <a:r>
              <a:rPr lang="cs-CZ" dirty="0"/>
              <a:t> </a:t>
            </a:r>
            <a:r>
              <a:rPr lang="en-US" dirty="0"/>
              <a:t>assumes that a node is always online</a:t>
            </a:r>
            <a:endParaRPr lang="cs-CZ" dirty="0"/>
          </a:p>
          <a:p>
            <a:pPr lvl="1"/>
            <a:r>
              <a:rPr lang="en-US" dirty="0"/>
              <a:t>offline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/>
              <a:t>the other side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your channel </a:t>
            </a:r>
            <a:r>
              <a:rPr lang="en-US" dirty="0"/>
              <a:t>may attempt to force close the channel</a:t>
            </a:r>
          </a:p>
          <a:p>
            <a:pPr lvl="2"/>
            <a:r>
              <a:rPr lang="en-US" dirty="0"/>
              <a:t>network connection, power failure, node maintenance, </a:t>
            </a:r>
            <a:r>
              <a:rPr lang="cs-CZ" dirty="0"/>
              <a:t>outdoor vacations, </a:t>
            </a:r>
            <a:r>
              <a:rPr lang="en-US" dirty="0"/>
              <a:t>...</a:t>
            </a:r>
            <a:endParaRPr lang="cs-CZ" dirty="0"/>
          </a:p>
          <a:p>
            <a:pPr lvl="2"/>
            <a:r>
              <a:rPr lang="en-US" dirty="0"/>
              <a:t>outdated state</a:t>
            </a:r>
            <a:endParaRPr lang="cs-CZ" dirty="0"/>
          </a:p>
          <a:p>
            <a:pPr lvl="2"/>
            <a:r>
              <a:rPr lang="en-US" dirty="0"/>
              <a:t>steal funds from the channel</a:t>
            </a:r>
          </a:p>
          <a:p>
            <a:r>
              <a:rPr lang="en-US" dirty="0"/>
              <a:t>watchtower</a:t>
            </a:r>
            <a:endParaRPr lang="cs-CZ" dirty="0"/>
          </a:p>
          <a:p>
            <a:pPr lvl="1"/>
            <a:r>
              <a:rPr lang="en-US" dirty="0"/>
              <a:t>third-party service</a:t>
            </a:r>
            <a:endParaRPr lang="cs-CZ" dirty="0"/>
          </a:p>
          <a:p>
            <a:pPr lvl="1"/>
            <a:r>
              <a:rPr lang="en-US" dirty="0"/>
              <a:t>watch for breaches on the blockchain</a:t>
            </a:r>
            <a:endParaRPr lang="cs-CZ" dirty="0"/>
          </a:p>
          <a:p>
            <a:pPr lvl="1"/>
            <a:r>
              <a:rPr lang="en-US" dirty="0"/>
              <a:t>punish the malicious peer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/>
              <a:t>penalty t</a:t>
            </a:r>
            <a:r>
              <a:rPr lang="cs-CZ" dirty="0"/>
              <a:t>x</a:t>
            </a:r>
          </a:p>
          <a:p>
            <a:r>
              <a:rPr lang="en-US" dirty="0"/>
              <a:t>watchtower services</a:t>
            </a:r>
            <a:endParaRPr lang="cs-CZ" dirty="0"/>
          </a:p>
          <a:p>
            <a:pPr lvl="1"/>
            <a:r>
              <a:rPr lang="cs-CZ" dirty="0"/>
              <a:t>Eye of Satoshi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583601-43B5-55D2-3AB7-CD4A8A81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Watchtowers</a:t>
            </a:r>
            <a:endParaRPr lang="cs-CZ" dirty="0"/>
          </a:p>
        </p:txBody>
      </p:sp>
      <p:pic>
        <p:nvPicPr>
          <p:cNvPr id="5" name="Picture 4" descr="A tower on a hill&#10;&#10;Description automatically generated">
            <a:extLst>
              <a:ext uri="{FF2B5EF4-FFF2-40B4-BE49-F238E27FC236}">
                <a16:creationId xmlns:a16="http://schemas.microsoft.com/office/drawing/2014/main" id="{2A643BAD-C043-2F9C-8891-DF94B917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48" y="2164261"/>
            <a:ext cx="3745537" cy="44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19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D0A8D7-FC33-7E75-B440-88F82D6301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77294"/>
            <a:ext cx="5649335" cy="6202750"/>
          </a:xfrm>
        </p:spPr>
        <p:txBody>
          <a:bodyPr>
            <a:noAutofit/>
          </a:bodyPr>
          <a:lstStyle/>
          <a:p>
            <a:r>
              <a:rPr lang="cs-CZ" dirty="0"/>
              <a:t>basic </a:t>
            </a:r>
            <a:r>
              <a:rPr lang="en-US" dirty="0"/>
              <a:t>payment - invoice</a:t>
            </a:r>
          </a:p>
          <a:p>
            <a:pPr lvl="1"/>
            <a:r>
              <a:rPr lang="en-US" dirty="0"/>
              <a:t>generated by a receiver</a:t>
            </a:r>
          </a:p>
          <a:p>
            <a:pPr lvl="2"/>
            <a:r>
              <a:rPr lang="en-US" b="1" dirty="0"/>
              <a:t>amount</a:t>
            </a:r>
            <a:r>
              <a:rPr lang="en-US" dirty="0"/>
              <a:t>, receiver's </a:t>
            </a:r>
            <a:r>
              <a:rPr lang="en-US" dirty="0" err="1"/>
              <a:t>pubkey</a:t>
            </a:r>
            <a:r>
              <a:rPr lang="en-US" dirty="0"/>
              <a:t>, payment hash, </a:t>
            </a:r>
            <a:r>
              <a:rPr lang="en-US" b="1" dirty="0"/>
              <a:t>expiration</a:t>
            </a:r>
            <a:r>
              <a:rPr lang="en-US" dirty="0"/>
              <a:t>, ...</a:t>
            </a:r>
          </a:p>
          <a:p>
            <a:pPr lvl="1"/>
            <a:r>
              <a:rPr lang="cs-CZ" b="1" dirty="0">
                <a:solidFill>
                  <a:srgbClr val="EE9012"/>
                </a:solidFill>
                <a:sym typeface="Wingdings" panose="05000000000000000000" pitchFamily="2" charset="2"/>
              </a:rPr>
              <a:t></a:t>
            </a:r>
            <a:r>
              <a:rPr lang="cs-CZ" dirty="0"/>
              <a:t> </a:t>
            </a:r>
            <a:r>
              <a:rPr lang="en-US" dirty="0"/>
              <a:t>can be paid only once(!)</a:t>
            </a:r>
          </a:p>
          <a:p>
            <a:pPr lvl="2"/>
            <a:r>
              <a:rPr lang="en-US" dirty="0"/>
              <a:t>intermediate node already know the preimage</a:t>
            </a:r>
          </a:p>
          <a:p>
            <a:pPr lvl="1"/>
            <a:r>
              <a:rPr lang="cs-CZ" b="1" dirty="0">
                <a:solidFill>
                  <a:srgbClr val="EE9012"/>
                </a:solidFill>
                <a:sym typeface="Wingdings" panose="05000000000000000000" pitchFamily="2" charset="2"/>
              </a:rPr>
              <a:t></a:t>
            </a:r>
            <a:r>
              <a:rPr lang="cs-CZ" dirty="0"/>
              <a:t> </a:t>
            </a:r>
            <a:r>
              <a:rPr lang="en-US" dirty="0"/>
              <a:t>time limit</a:t>
            </a:r>
          </a:p>
          <a:p>
            <a:pPr lvl="1"/>
            <a:r>
              <a:rPr lang="en-US" dirty="0"/>
              <a:t>not very suitable for some use-cases</a:t>
            </a:r>
          </a:p>
          <a:p>
            <a:pPr lvl="2"/>
            <a:r>
              <a:rPr lang="en-US" dirty="0"/>
              <a:t>donates</a:t>
            </a:r>
            <a:r>
              <a:rPr lang="cs-CZ" dirty="0"/>
              <a:t> </a:t>
            </a:r>
            <a:r>
              <a:rPr lang="en-US" dirty="0"/>
              <a:t>&amp; gifts, tips, public '</a:t>
            </a:r>
            <a:r>
              <a:rPr lang="cs-CZ" dirty="0"/>
              <a:t>address</a:t>
            </a:r>
            <a:r>
              <a:rPr lang="en-US" dirty="0"/>
              <a:t>', payment cards, ...</a:t>
            </a:r>
          </a:p>
          <a:p>
            <a:r>
              <a:rPr lang="en-US" dirty="0"/>
              <a:t>LNURL</a:t>
            </a:r>
          </a:p>
          <a:p>
            <a:pPr lvl="1"/>
            <a:r>
              <a:rPr lang="en-US" dirty="0"/>
              <a:t>set of protocols that convert URL to a JSON object</a:t>
            </a:r>
          </a:p>
          <a:p>
            <a:pPr lvl="2"/>
            <a:r>
              <a:rPr lang="en-US" dirty="0"/>
              <a:t>webserver required</a:t>
            </a:r>
          </a:p>
          <a:p>
            <a:pPr lvl="1"/>
            <a:r>
              <a:rPr lang="en-US" dirty="0" err="1"/>
              <a:t>LNURLp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(Pay request)</a:t>
            </a:r>
          </a:p>
          <a:p>
            <a:pPr lvl="2"/>
            <a:r>
              <a:rPr lang="en-US" dirty="0"/>
              <a:t>invoice is created dynamically using a client's input</a:t>
            </a:r>
          </a:p>
          <a:p>
            <a:pPr lvl="2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https://domain/api/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lnurlp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/payreq/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LcQir3p...</a:t>
            </a:r>
          </a:p>
          <a:p>
            <a:pPr lvl="1"/>
            <a:r>
              <a:rPr lang="cs-CZ" dirty="0"/>
              <a:t>LN address</a:t>
            </a:r>
            <a:endParaRPr lang="en-US" dirty="0"/>
          </a:p>
          <a:p>
            <a:pPr lvl="2"/>
            <a:r>
              <a:rPr lang="en-US" dirty="0"/>
              <a:t>pay to </a:t>
            </a:r>
            <a:r>
              <a:rPr lang="en-US" dirty="0" err="1"/>
              <a:t>user@domain</a:t>
            </a:r>
            <a:endParaRPr lang="cs-CZ" dirty="0"/>
          </a:p>
          <a:p>
            <a:pPr lvl="3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https://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dom</a:t>
            </a:r>
            <a:r>
              <a:rPr lang="cs-CZ" sz="1200" b="1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ain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/.well-known/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lnurlp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/</a:t>
            </a:r>
            <a:r>
              <a:rPr lang="cs-CZ" sz="1200" b="1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user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pPr lvl="1"/>
            <a:r>
              <a:rPr lang="cs-CZ" dirty="0"/>
              <a:t>LNURL</a:t>
            </a:r>
            <a:r>
              <a:rPr lang="en-US" dirty="0"/>
              <a:t>w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(W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ithdraw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r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equest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dirty="0"/>
          </a:p>
          <a:p>
            <a:pPr lvl="2"/>
            <a:r>
              <a:rPr lang="en-US" dirty="0"/>
              <a:t>BOLT card / NFC chip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en-US" dirty="0" err="1"/>
              <a:t>LNURLw</a:t>
            </a:r>
            <a:endParaRPr lang="en-US" dirty="0"/>
          </a:p>
          <a:p>
            <a:pPr lvl="1"/>
            <a:r>
              <a:rPr lang="cs-CZ" dirty="0"/>
              <a:t>LNURL-auth</a:t>
            </a:r>
            <a:r>
              <a:rPr lang="en-US" dirty="0"/>
              <a:t>, </a:t>
            </a:r>
            <a:r>
              <a:rPr lang="cs-CZ" dirty="0"/>
              <a:t>LNURL-channelRequest</a:t>
            </a:r>
            <a:r>
              <a:rPr lang="en-US" dirty="0"/>
              <a:t>, 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F7328F-B9CE-B931-5010-31C05CA6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LN </a:t>
            </a:r>
            <a:r>
              <a:rPr lang="en-US" dirty="0"/>
              <a:t>Payment Options</a:t>
            </a:r>
            <a:endParaRPr lang="cs-CZ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1F58EF5-F38C-36D1-52E1-80B12E5D1F56}"/>
              </a:ext>
            </a:extLst>
          </p:cNvPr>
          <p:cNvSpPr/>
          <p:nvPr/>
        </p:nvSpPr>
        <p:spPr>
          <a:xfrm>
            <a:off x="5958157" y="2717538"/>
            <a:ext cx="2889660" cy="1526914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QR code</a:t>
            </a:r>
          </a:p>
          <a:p>
            <a:r>
              <a:rPr lang="en-US" sz="1400" dirty="0">
                <a:solidFill>
                  <a:srgbClr val="456A1C"/>
                </a:solidFill>
              </a:rPr>
              <a:t>scan </a:t>
            </a:r>
            <a:r>
              <a:rPr lang="en-US" sz="1400" dirty="0">
                <a:solidFill>
                  <a:srgbClr val="456A1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sz="1400" dirty="0">
                <a:solidFill>
                  <a:srgbClr val="456A1C"/>
                </a:solidFill>
              </a:rPr>
              <a:t> https get</a:t>
            </a:r>
          </a:p>
          <a:p>
            <a:pPr algn="r"/>
            <a:r>
              <a:rPr lang="en-US" sz="1400" dirty="0">
                <a:solidFill>
                  <a:srgbClr val="0070C0"/>
                </a:solidFill>
              </a:rPr>
              <a:t>max/min </a:t>
            </a:r>
            <a:r>
              <a:rPr lang="en-US" sz="1400" dirty="0" err="1">
                <a:solidFill>
                  <a:srgbClr val="0070C0"/>
                </a:solidFill>
              </a:rPr>
              <a:t>sendable</a:t>
            </a:r>
            <a:r>
              <a:rPr lang="en-US" sz="1400" dirty="0">
                <a:solidFill>
                  <a:srgbClr val="0070C0"/>
                </a:solidFill>
              </a:rPr>
              <a:t>, ...</a:t>
            </a:r>
          </a:p>
          <a:p>
            <a:r>
              <a:rPr lang="en-US" sz="1400" dirty="0">
                <a:solidFill>
                  <a:srgbClr val="456A1C"/>
                </a:solidFill>
              </a:rPr>
              <a:t>input amount, ...</a:t>
            </a:r>
          </a:p>
          <a:p>
            <a:pPr algn="r"/>
            <a:r>
              <a:rPr lang="en-US" sz="1400" dirty="0">
                <a:solidFill>
                  <a:srgbClr val="0070C0"/>
                </a:solidFill>
              </a:rPr>
              <a:t>generate invoice</a:t>
            </a:r>
          </a:p>
          <a:p>
            <a:r>
              <a:rPr lang="en-US" sz="1400" dirty="0">
                <a:solidFill>
                  <a:srgbClr val="456A1C"/>
                </a:solidFill>
              </a:rPr>
              <a:t>pay the invoice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24414E7B-48B5-2DFE-806E-24FCC6021836}"/>
              </a:ext>
            </a:extLst>
          </p:cNvPr>
          <p:cNvSpPr/>
          <p:nvPr/>
        </p:nvSpPr>
        <p:spPr>
          <a:xfrm>
            <a:off x="5958157" y="2428126"/>
            <a:ext cx="740211" cy="289412"/>
          </a:xfrm>
          <a:prstGeom prst="wedgeRoundRectCallout">
            <a:avLst>
              <a:gd name="adj1" fmla="val -6023"/>
              <a:gd name="adj2" fmla="val 12411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wallet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8853EC3-6CFA-A325-0B41-862CB072CC51}"/>
              </a:ext>
            </a:extLst>
          </p:cNvPr>
          <p:cNvSpPr/>
          <p:nvPr/>
        </p:nvSpPr>
        <p:spPr>
          <a:xfrm>
            <a:off x="8107605" y="2428126"/>
            <a:ext cx="740212" cy="289412"/>
          </a:xfrm>
          <a:prstGeom prst="wedgeRoundRectCallout">
            <a:avLst>
              <a:gd name="adj1" fmla="val 5276"/>
              <a:gd name="adj2" fmla="val 79414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service</a:t>
            </a:r>
          </a:p>
        </p:txBody>
      </p:sp>
      <p:pic>
        <p:nvPicPr>
          <p:cNvPr id="8" name="Picture 7" descr="A card with palm trees and a lightning bolt&#10;&#10;Description automatically generated">
            <a:extLst>
              <a:ext uri="{FF2B5EF4-FFF2-40B4-BE49-F238E27FC236}">
                <a16:creationId xmlns:a16="http://schemas.microsoft.com/office/drawing/2014/main" id="{27B0922A-46A8-B64B-5485-9B88B63F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57" y="283938"/>
            <a:ext cx="2889660" cy="167561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2F83B97-C6AD-F57D-6AC8-CB2316D4D089}"/>
              </a:ext>
            </a:extLst>
          </p:cNvPr>
          <p:cNvSpPr txBox="1">
            <a:spLocks/>
          </p:cNvSpPr>
          <p:nvPr/>
        </p:nvSpPr>
        <p:spPr>
          <a:xfrm>
            <a:off x="5395103" y="4716855"/>
            <a:ext cx="3656193" cy="2079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BOLT 12</a:t>
            </a:r>
            <a:endParaRPr lang="en-US" dirty="0"/>
          </a:p>
          <a:p>
            <a:pPr lvl="1"/>
            <a:r>
              <a:rPr lang="cs-CZ" dirty="0"/>
              <a:t>LN-native </a:t>
            </a:r>
            <a:r>
              <a:rPr lang="en-US" dirty="0"/>
              <a:t>address</a:t>
            </a:r>
          </a:p>
          <a:p>
            <a:pPr lvl="1"/>
            <a:r>
              <a:rPr lang="en-US" dirty="0"/>
              <a:t>integrated in LN protocol</a:t>
            </a:r>
          </a:p>
          <a:p>
            <a:pPr lvl="1"/>
            <a:r>
              <a:rPr lang="en-US" dirty="0"/>
              <a:t>no webserver needed</a:t>
            </a:r>
          </a:p>
          <a:p>
            <a:pPr lvl="1"/>
            <a:r>
              <a:rPr lang="en-US" dirty="0"/>
              <a:t>more detailed info included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e-shop item id, ...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404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DC69D9-67B9-CEB4-AEC7-852C27C0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LN Protocol Suite</a:t>
            </a:r>
            <a:endParaRPr lang="cs-CZ" dirty="0"/>
          </a:p>
        </p:txBody>
      </p:sp>
      <p:pic>
        <p:nvPicPr>
          <p:cNvPr id="9" name="Picture 8" descr="A computer screen shot of a network scheme">
            <a:extLst>
              <a:ext uri="{FF2B5EF4-FFF2-40B4-BE49-F238E27FC236}">
                <a16:creationId xmlns:a16="http://schemas.microsoft.com/office/drawing/2014/main" id="{24DF26C7-F450-B3E8-E08B-80F1E8ADE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4" b="7611"/>
          <a:stretch/>
        </p:blipFill>
        <p:spPr>
          <a:xfrm>
            <a:off x="0" y="562082"/>
            <a:ext cx="9144000" cy="5258687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1C09233-4629-FA15-7093-F9AE247D51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957248"/>
            <a:ext cx="8971233" cy="822796"/>
          </a:xfrm>
        </p:spPr>
        <p:txBody>
          <a:bodyPr/>
          <a:lstStyle/>
          <a:p>
            <a:r>
              <a:rPr lang="en-US" dirty="0"/>
              <a:t>BOLT - Basis of Lightning Technology</a:t>
            </a:r>
          </a:p>
          <a:p>
            <a:pPr lvl="1"/>
            <a:r>
              <a:rPr lang="en-US" dirty="0"/>
              <a:t>standard specification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3277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4381D4-94FB-8B32-3918-125B80128FB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self-hosted LN node</a:t>
            </a:r>
          </a:p>
          <a:p>
            <a:pPr lvl="1"/>
            <a:r>
              <a:rPr lang="en-US" dirty="0"/>
              <a:t>channel management,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inbound</a:t>
            </a:r>
            <a:r>
              <a:rPr lang="cs-CZ" dirty="0"/>
              <a:t> </a:t>
            </a:r>
            <a:r>
              <a:rPr lang="en-US" dirty="0"/>
              <a:t>liquidity</a:t>
            </a:r>
          </a:p>
          <a:p>
            <a:pPr lvl="1"/>
            <a:r>
              <a:rPr lang="en-US" dirty="0"/>
              <a:t>large payments</a:t>
            </a:r>
          </a:p>
          <a:p>
            <a:pPr lvl="1"/>
            <a:r>
              <a:rPr lang="en-US" dirty="0"/>
              <a:t>always on-line</a:t>
            </a:r>
          </a:p>
          <a:p>
            <a:pPr lvl="1"/>
            <a:r>
              <a:rPr lang="en-US" dirty="0"/>
              <a:t>channel creation fees, scalability</a:t>
            </a:r>
          </a:p>
          <a:p>
            <a:pPr lvl="1"/>
            <a:r>
              <a:rPr lang="en-US" dirty="0" err="1"/>
              <a:t>freezed</a:t>
            </a:r>
            <a:r>
              <a:rPr lang="en-US" dirty="0"/>
              <a:t> assets</a:t>
            </a:r>
          </a:p>
          <a:p>
            <a:r>
              <a:rPr lang="en-US" dirty="0"/>
              <a:t>custodial wallet</a:t>
            </a:r>
          </a:p>
          <a:p>
            <a:pPr lvl="1"/>
            <a:r>
              <a:rPr lang="cs-CZ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cs-CZ" dirty="0"/>
              <a:t> </a:t>
            </a:r>
            <a:r>
              <a:rPr lang="en-US" dirty="0"/>
              <a:t>fast, reliable, cheap</a:t>
            </a:r>
          </a:p>
          <a:p>
            <a:pPr lvl="1"/>
            <a:r>
              <a:rPr lang="cs-CZ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cs-CZ" dirty="0"/>
              <a:t> </a:t>
            </a:r>
            <a:r>
              <a:rPr lang="en-US" dirty="0"/>
              <a:t>no technical skill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en-US" dirty="0"/>
              <a:t>infrastructure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en-US" dirty="0"/>
              <a:t>maintenance required</a:t>
            </a:r>
            <a:endParaRPr lang="cs-CZ" dirty="0"/>
          </a:p>
          <a:p>
            <a:pPr lvl="1"/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dirty="0">
                <a:sym typeface="Wingdings" panose="05000000000000000000" pitchFamily="2" charset="2"/>
              </a:rPr>
              <a:t> trust</a:t>
            </a:r>
          </a:p>
          <a:p>
            <a:pPr marL="0" indent="0">
              <a:buNone/>
            </a:pP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2nd layer scalability solutions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pPr lvl="1"/>
            <a:r>
              <a:rPr lang="en-US" dirty="0"/>
              <a:t>reactive security model</a:t>
            </a:r>
          </a:p>
          <a:p>
            <a:pPr lvl="2"/>
            <a:r>
              <a:rPr lang="en-US" dirty="0"/>
              <a:t>observing blockchain, reaction in case of fraud</a:t>
            </a:r>
          </a:p>
          <a:p>
            <a:pPr lvl="2"/>
            <a:r>
              <a:rPr lang="en-US" dirty="0"/>
              <a:t>out of </a:t>
            </a:r>
            <a:r>
              <a:rPr lang="en-US" dirty="0" err="1"/>
              <a:t>blockspace</a:t>
            </a:r>
            <a:r>
              <a:rPr lang="en-US" dirty="0"/>
              <a:t>, unlimited </a:t>
            </a:r>
            <a:r>
              <a:rPr lang="en-US" dirty="0" err="1"/>
              <a:t>offchain</a:t>
            </a:r>
            <a:r>
              <a:rPr lang="en-US" dirty="0"/>
              <a:t> </a:t>
            </a:r>
            <a:r>
              <a:rPr lang="en-US" dirty="0" err="1"/>
              <a:t>txs</a:t>
            </a:r>
            <a:endParaRPr lang="en-US" dirty="0"/>
          </a:p>
          <a:p>
            <a:pPr lvl="3"/>
            <a:r>
              <a:rPr lang="en-US" dirty="0"/>
              <a:t>LN</a:t>
            </a:r>
          </a:p>
          <a:p>
            <a:pPr lvl="1"/>
            <a:r>
              <a:rPr lang="en-US" dirty="0"/>
              <a:t>stateful security model</a:t>
            </a:r>
          </a:p>
          <a:p>
            <a:pPr lvl="2"/>
            <a:r>
              <a:rPr lang="en-US" dirty="0"/>
              <a:t>users hold an equivalent of pre-signed </a:t>
            </a:r>
            <a:r>
              <a:rPr lang="en-US" dirty="0" err="1"/>
              <a:t>txs</a:t>
            </a:r>
            <a:endParaRPr lang="en-US" dirty="0"/>
          </a:p>
          <a:p>
            <a:pPr lvl="2"/>
            <a:r>
              <a:rPr lang="en-US" dirty="0"/>
              <a:t>off-chain payment channels</a:t>
            </a:r>
          </a:p>
          <a:p>
            <a:pPr lvl="3"/>
            <a:r>
              <a:rPr lang="en-US" dirty="0"/>
              <a:t>rollups - zero-knowledge, optimistic, 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6BA14E-6C68-0850-C376-7111F7E5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 Challenges</a:t>
            </a:r>
            <a:endParaRPr lang="cs-CZ" dirty="0"/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1E1731A2-3613-F3FF-3065-D15B1F347B98}"/>
              </a:ext>
            </a:extLst>
          </p:cNvPr>
          <p:cNvSpPr/>
          <p:nvPr/>
        </p:nvSpPr>
        <p:spPr>
          <a:xfrm>
            <a:off x="3832917" y="2471070"/>
            <a:ext cx="1385596" cy="389630"/>
          </a:xfrm>
          <a:prstGeom prst="wedgeRoundRectCallout">
            <a:avLst>
              <a:gd name="adj1" fmla="val -78509"/>
              <a:gd name="adj2" fmla="val 66696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80% LN wallets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4F5D7476-31DB-3908-46EC-85121B6B2758}"/>
              </a:ext>
            </a:extLst>
          </p:cNvPr>
          <p:cNvSpPr/>
          <p:nvPr/>
        </p:nvSpPr>
        <p:spPr>
          <a:xfrm>
            <a:off x="6426079" y="3230622"/>
            <a:ext cx="1418750" cy="603520"/>
          </a:xfrm>
          <a:prstGeom prst="wedgeRoundRectCallout">
            <a:avLst>
              <a:gd name="adj1" fmla="val -49729"/>
              <a:gd name="adj2" fmla="val 501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456A1C"/>
                </a:solidFill>
              </a:rPr>
              <a:t>not your keys, not your bitcoin</a:t>
            </a:r>
          </a:p>
        </p:txBody>
      </p:sp>
    </p:spTree>
    <p:extLst>
      <p:ext uri="{BB962C8B-B14F-4D97-AF65-F5344CB8AC3E}">
        <p14:creationId xmlns:p14="http://schemas.microsoft.com/office/powerpoint/2010/main" val="35135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91486C-B8DE-3C4C-20D9-616715F2D9B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BOLT 12</a:t>
            </a:r>
            <a:endParaRPr lang="en-US" dirty="0"/>
          </a:p>
          <a:p>
            <a:r>
              <a:rPr lang="cs-CZ" dirty="0"/>
              <a:t>multi-part payments</a:t>
            </a:r>
            <a:endParaRPr lang="en-US" dirty="0"/>
          </a:p>
          <a:p>
            <a:pPr lvl="1"/>
            <a:r>
              <a:rPr lang="cs-CZ" dirty="0"/>
              <a:t>splitting large LN txs</a:t>
            </a:r>
            <a:endParaRPr lang="en-US" dirty="0"/>
          </a:p>
          <a:p>
            <a:r>
              <a:rPr lang="cs-CZ" dirty="0"/>
              <a:t>channel splicing</a:t>
            </a:r>
            <a:endParaRPr lang="en-US" dirty="0"/>
          </a:p>
          <a:p>
            <a:pPr lvl="1"/>
            <a:r>
              <a:rPr lang="cs-CZ" dirty="0"/>
              <a:t>LN native unified LN/onchain balance/txs</a:t>
            </a:r>
            <a:endParaRPr lang="en-US" dirty="0"/>
          </a:p>
          <a:p>
            <a:r>
              <a:rPr lang="cs-CZ" dirty="0"/>
              <a:t>async payments - offline receiving</a:t>
            </a:r>
            <a:endParaRPr lang="en-US" dirty="0"/>
          </a:p>
          <a:p>
            <a:r>
              <a:rPr lang="cs-CZ" dirty="0"/>
              <a:t>PTLC</a:t>
            </a:r>
          </a:p>
          <a:p>
            <a:pPr lvl="1"/>
            <a:r>
              <a:rPr lang="cs-CZ" dirty="0"/>
              <a:t>Point Time Locked Contracts</a:t>
            </a:r>
          </a:p>
          <a:p>
            <a:pPr lvl="1"/>
            <a:r>
              <a:rPr lang="cs-CZ" dirty="0"/>
              <a:t>hash function is replaced by an eliptic curve</a:t>
            </a:r>
          </a:p>
          <a:p>
            <a:pPr lvl="1"/>
            <a:r>
              <a:rPr lang="cs-CZ" dirty="0"/>
              <a:t>separation of routing and transfer</a:t>
            </a:r>
            <a:endParaRPr lang="en-US" dirty="0"/>
          </a:p>
          <a:p>
            <a:r>
              <a:rPr lang="cs-CZ" dirty="0"/>
              <a:t>route</a:t>
            </a:r>
            <a:r>
              <a:rPr lang="en-US" dirty="0"/>
              <a:t>/path</a:t>
            </a:r>
            <a:r>
              <a:rPr lang="cs-CZ" dirty="0"/>
              <a:t> blinding</a:t>
            </a:r>
          </a:p>
          <a:p>
            <a:pPr lvl="1"/>
            <a:r>
              <a:rPr lang="cs-CZ" dirty="0"/>
              <a:t>increased anonymity, partial routing</a:t>
            </a:r>
          </a:p>
          <a:p>
            <a:r>
              <a:rPr lang="cs-CZ" dirty="0"/>
              <a:t>channel factories, multi-party channels</a:t>
            </a:r>
          </a:p>
          <a:p>
            <a:pPr lvl="1"/>
            <a:r>
              <a:rPr lang="cs-CZ" dirty="0"/>
              <a:t>covenants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(btc fork)</a:t>
            </a:r>
            <a:r>
              <a:rPr lang="en-US" dirty="0"/>
              <a:t> </a:t>
            </a:r>
            <a:r>
              <a:rPr lang="cs-CZ" dirty="0"/>
              <a:t>require</a:t>
            </a:r>
            <a:r>
              <a:rPr lang="en-US" dirty="0"/>
              <a:t>d</a:t>
            </a:r>
          </a:p>
          <a:p>
            <a:r>
              <a:rPr lang="cs-CZ" dirty="0"/>
              <a:t>Unified money address</a:t>
            </a:r>
          </a:p>
          <a:p>
            <a:pPr lvl="1"/>
            <a:r>
              <a:rPr lang="en-US" dirty="0"/>
              <a:t>fiat, </a:t>
            </a:r>
            <a:r>
              <a:rPr lang="en-US" dirty="0" err="1"/>
              <a:t>btc</a:t>
            </a:r>
            <a:r>
              <a:rPr lang="en-US" dirty="0"/>
              <a:t>, crypto-assets, ...</a:t>
            </a:r>
          </a:p>
          <a:p>
            <a:pPr marL="180975" lvl="1" indent="0">
              <a:buNone/>
            </a:pPr>
            <a:endParaRPr lang="en-US" dirty="0"/>
          </a:p>
          <a:p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2D72E3-19A8-89B7-9466-866A1F59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 Improvements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32674-75F6-D26B-9E9F-4812EB2A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904" y="3578283"/>
            <a:ext cx="4010124" cy="2036029"/>
          </a:xfrm>
          <a:prstGeom prst="rect">
            <a:avLst/>
          </a:prstGeom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64555815-2BD6-2A65-7A28-82DD3660D58D}"/>
              </a:ext>
            </a:extLst>
          </p:cNvPr>
          <p:cNvSpPr/>
          <p:nvPr/>
        </p:nvSpPr>
        <p:spPr>
          <a:xfrm>
            <a:off x="4899904" y="6077802"/>
            <a:ext cx="2758662" cy="405808"/>
          </a:xfrm>
          <a:prstGeom prst="wedgeRoundRectCallout">
            <a:avLst>
              <a:gd name="adj1" fmla="val -49729"/>
              <a:gd name="adj2" fmla="val 5012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$satoshi.nakamoto@btcbank.com</a:t>
            </a:r>
          </a:p>
        </p:txBody>
      </p:sp>
    </p:spTree>
    <p:extLst>
      <p:ext uri="{BB962C8B-B14F-4D97-AF65-F5344CB8AC3E}">
        <p14:creationId xmlns:p14="http://schemas.microsoft.com/office/powerpoint/2010/main" val="41993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F09B2-897E-9507-B0E3-F73CC768FB0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cs-CZ" dirty="0"/>
              <a:t>wallet</a:t>
            </a:r>
            <a:r>
              <a:rPr lang="en-US" dirty="0"/>
              <a:t>s</a:t>
            </a:r>
            <a:endParaRPr lang="cs-CZ" dirty="0"/>
          </a:p>
          <a:p>
            <a:pPr lvl="1"/>
            <a:r>
              <a:rPr lang="en-US" dirty="0"/>
              <a:t>store</a:t>
            </a:r>
            <a:r>
              <a:rPr lang="cs-CZ" b="1" dirty="0"/>
              <a:t> </a:t>
            </a:r>
            <a:r>
              <a:rPr lang="cs-CZ" b="1" dirty="0" err="1"/>
              <a:t>keys</a:t>
            </a:r>
            <a:r>
              <a:rPr lang="en-US" dirty="0"/>
              <a:t>, not coins</a:t>
            </a:r>
            <a:endParaRPr lang="cs-CZ" dirty="0"/>
          </a:p>
          <a:p>
            <a:pPr lvl="2"/>
            <a:r>
              <a:rPr lang="cs-CZ" dirty="0"/>
              <a:t>seed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cs-CZ" dirty="0"/>
              <a:t>master key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cs-CZ" dirty="0"/>
              <a:t>private key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public key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en-US" dirty="0"/>
              <a:t>address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 </a:t>
            </a:r>
            <a:r>
              <a:rPr lang="en-US" dirty="0"/>
              <a:t>invoice</a:t>
            </a:r>
            <a:endParaRPr lang="cs-CZ" dirty="0"/>
          </a:p>
          <a:p>
            <a:pPr lvl="1"/>
            <a:r>
              <a:rPr lang="cs-CZ" dirty="0"/>
              <a:t>show balance(s)</a:t>
            </a:r>
            <a:r>
              <a:rPr lang="en-US" dirty="0"/>
              <a:t>, create / send </a:t>
            </a:r>
            <a:r>
              <a:rPr lang="en-US" dirty="0" err="1"/>
              <a:t>txs</a:t>
            </a:r>
            <a:r>
              <a:rPr lang="en-US" dirty="0"/>
              <a:t>,</a:t>
            </a:r>
            <a:r>
              <a:rPr lang="cs-CZ" dirty="0"/>
              <a:t> monitor mempool</a:t>
            </a:r>
            <a:br>
              <a:rPr lang="cs-CZ" dirty="0"/>
            </a:br>
            <a:r>
              <a:rPr lang="cs-CZ" dirty="0"/>
              <a:t>ln routing, swapping, </a:t>
            </a:r>
            <a:r>
              <a:rPr lang="en-US" dirty="0"/>
              <a:t>...</a:t>
            </a:r>
          </a:p>
          <a:p>
            <a:pPr lvl="1"/>
            <a:r>
              <a:rPr lang="en-US" dirty="0"/>
              <a:t>custodia</a:t>
            </a:r>
            <a:r>
              <a:rPr lang="cs-CZ" dirty="0"/>
              <a:t>l</a:t>
            </a:r>
            <a:r>
              <a:rPr lang="en-US" dirty="0"/>
              <a:t> / self-custody</a:t>
            </a:r>
          </a:p>
          <a:p>
            <a:pPr lvl="2"/>
            <a:r>
              <a:rPr lang="en-US" i="1" dirty="0"/>
              <a:t>not your keys, not your bitcoin</a:t>
            </a:r>
            <a:r>
              <a:rPr lang="cs-CZ" dirty="0"/>
              <a:t>, KYC</a:t>
            </a:r>
            <a:endParaRPr lang="en-US" dirty="0"/>
          </a:p>
          <a:p>
            <a:r>
              <a:rPr lang="en-US" dirty="0" err="1"/>
              <a:t>onchain</a:t>
            </a:r>
            <a:r>
              <a:rPr lang="en-US" dirty="0"/>
              <a:t> / </a:t>
            </a:r>
            <a:r>
              <a:rPr lang="cs-CZ" dirty="0"/>
              <a:t>LN</a:t>
            </a:r>
            <a:r>
              <a:rPr lang="en-US" dirty="0"/>
              <a:t> / </a:t>
            </a:r>
            <a:r>
              <a:rPr lang="cs-CZ" dirty="0"/>
              <a:t>Ark </a:t>
            </a:r>
            <a:r>
              <a:rPr lang="en-US" dirty="0"/>
              <a:t>/ </a:t>
            </a:r>
            <a:r>
              <a:rPr lang="en-US" dirty="0" err="1"/>
              <a:t>ecash</a:t>
            </a:r>
            <a:r>
              <a:rPr lang="cs-CZ" dirty="0"/>
              <a:t> / </a:t>
            </a:r>
            <a:r>
              <a:rPr lang="en-US" dirty="0"/>
              <a:t>Liquid </a:t>
            </a:r>
            <a:r>
              <a:rPr lang="cs-CZ" dirty="0"/>
              <a:t>/ ERC / stable coins / ...</a:t>
            </a:r>
            <a:endParaRPr lang="en-US" dirty="0"/>
          </a:p>
          <a:p>
            <a:r>
              <a:rPr lang="en-US" dirty="0"/>
              <a:t>wallet types</a:t>
            </a:r>
            <a:endParaRPr lang="cs-CZ" dirty="0"/>
          </a:p>
          <a:p>
            <a:pPr lvl="1"/>
            <a:r>
              <a:rPr lang="cs-CZ" dirty="0"/>
              <a:t>hardware</a:t>
            </a:r>
            <a:endParaRPr lang="en-US" dirty="0"/>
          </a:p>
          <a:p>
            <a:pPr lvl="2"/>
            <a:r>
              <a:rPr lang="en-US" i="1" dirty="0" err="1"/>
              <a:t>Trezor</a:t>
            </a:r>
            <a:r>
              <a:rPr lang="en-US" i="1" dirty="0"/>
              <a:t> (</a:t>
            </a:r>
            <a:r>
              <a:rPr lang="en-US" i="1" dirty="0" err="1"/>
              <a:t>cz</a:t>
            </a:r>
            <a:r>
              <a:rPr lang="en-US" i="1" dirty="0"/>
              <a:t>, </a:t>
            </a:r>
            <a:r>
              <a:rPr lang="cs-CZ" i="1" dirty="0"/>
              <a:t>mff+čvut</a:t>
            </a:r>
            <a:r>
              <a:rPr lang="en-US" i="1" dirty="0"/>
              <a:t>)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Ledger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Bitkey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...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s</a:t>
            </a:r>
            <a:r>
              <a:rPr lang="cs-CZ" dirty="0"/>
              <a:t>oftware</a:t>
            </a:r>
            <a:endParaRPr lang="en-US" dirty="0"/>
          </a:p>
          <a:p>
            <a:pPr lvl="2"/>
            <a:r>
              <a:rPr lang="en-US" dirty="0"/>
              <a:t>mobile app - </a:t>
            </a:r>
            <a:r>
              <a:rPr lang="en-US" i="1" dirty="0" err="1"/>
              <a:t>Bitlifi</a:t>
            </a:r>
            <a:r>
              <a:rPr lang="en-US" i="1" dirty="0"/>
              <a:t> (</a:t>
            </a:r>
            <a:r>
              <a:rPr lang="en-US" i="1" dirty="0" err="1"/>
              <a:t>cz</a:t>
            </a:r>
            <a:r>
              <a:rPr lang="en-US" i="1" dirty="0"/>
              <a:t>)</a:t>
            </a:r>
            <a:r>
              <a:rPr lang="en-US" dirty="0"/>
              <a:t>, ..., ..., ...</a:t>
            </a:r>
          </a:p>
          <a:p>
            <a:pPr lvl="2"/>
            <a:r>
              <a:rPr lang="en-US" dirty="0"/>
              <a:t>browser</a:t>
            </a:r>
            <a:r>
              <a:rPr lang="cs-CZ" dirty="0"/>
              <a:t> / ext.</a:t>
            </a:r>
            <a:endParaRPr lang="en-US" dirty="0"/>
          </a:p>
          <a:p>
            <a:pPr lvl="2"/>
            <a:r>
              <a:rPr lang="en-US" dirty="0"/>
              <a:t>Win/Lx exe</a:t>
            </a:r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paper wallet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cs-CZ" dirty="0"/>
              <a:t>written keys</a:t>
            </a:r>
            <a:r>
              <a:rPr lang="en-US" dirty="0"/>
              <a:t>, </a:t>
            </a:r>
            <a:r>
              <a:rPr lang="cs-CZ" dirty="0"/>
              <a:t>QR codes</a:t>
            </a:r>
            <a:endParaRPr lang="en-US" dirty="0"/>
          </a:p>
          <a:p>
            <a:pPr lvl="1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exchange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>
                <a:solidFill>
                  <a:srgbClr val="FF0000"/>
                </a:solidFill>
              </a:rPr>
              <a:t>Mt.Gox</a:t>
            </a:r>
            <a:r>
              <a:rPr lang="en-US" dirty="0">
                <a:solidFill>
                  <a:srgbClr val="FF0000"/>
                </a:solidFill>
              </a:rPr>
              <a:t>, FTX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  <a:sym typeface="Wingdings" panose="05000000000000000000" pitchFamily="2" charset="2"/>
              </a:rPr>
              <a:t></a:t>
            </a:r>
            <a:endParaRPr lang="cs-CZ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1A7D93-AB2F-5251-5B85-E60F8926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Wallets</a:t>
            </a:r>
            <a:endParaRPr lang="cs-CZ" dirty="0"/>
          </a:p>
        </p:txBody>
      </p:sp>
      <p:pic>
        <p:nvPicPr>
          <p:cNvPr id="4" name="Picture 4" descr="Best Cryptocurrency Wallet | Ethereum Wallet | ERC20 Wallet | Trust Wallet">
            <a:extLst>
              <a:ext uri="{FF2B5EF4-FFF2-40B4-BE49-F238E27FC236}">
                <a16:creationId xmlns:a16="http://schemas.microsoft.com/office/drawing/2014/main" id="{BD01962B-6219-18EE-6C68-1BD52D9C2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r="26618"/>
          <a:stretch/>
        </p:blipFill>
        <p:spPr bwMode="auto">
          <a:xfrm>
            <a:off x="7319290" y="3277595"/>
            <a:ext cx="902514" cy="18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FA399CA-47DF-C036-EB40-8EE7ED5F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75" y="5364750"/>
            <a:ext cx="2615164" cy="11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lose-up of a pin code reader&#10;&#10;Description automatically generated">
            <a:extLst>
              <a:ext uri="{FF2B5EF4-FFF2-40B4-BE49-F238E27FC236}">
                <a16:creationId xmlns:a16="http://schemas.microsoft.com/office/drawing/2014/main" id="{CC9A45F2-51EB-73DA-528A-A6D673D1A8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36" y="3274632"/>
            <a:ext cx="1210553" cy="18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D167BF-9B08-8329-6838-7306C9CD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Derivation Paths</a:t>
            </a:r>
            <a:endParaRPr lang="cs-CZ" dirty="0"/>
          </a:p>
        </p:txBody>
      </p:sp>
      <p:pic>
        <p:nvPicPr>
          <p:cNvPr id="7" name="Picture 6" descr="A screenshot of a computer">
            <a:extLst>
              <a:ext uri="{FF2B5EF4-FFF2-40B4-BE49-F238E27FC236}">
                <a16:creationId xmlns:a16="http://schemas.microsoft.com/office/drawing/2014/main" id="{ECD4ABF5-7946-1152-636E-868ADC54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"/>
          <a:stretch/>
        </p:blipFill>
        <p:spPr>
          <a:xfrm>
            <a:off x="2620370" y="0"/>
            <a:ext cx="652363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68DC45-4B2A-FDE9-4334-3EAD1FD1BF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577294"/>
            <a:ext cx="8971233" cy="6202750"/>
          </a:xfrm>
        </p:spPr>
        <p:txBody>
          <a:bodyPr>
            <a:normAutofit/>
          </a:bodyPr>
          <a:lstStyle/>
          <a:p>
            <a:r>
              <a:rPr lang="en-US" dirty="0"/>
              <a:t>BIP39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122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5D3740-5AC6-6826-2261-976543DE8A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seed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⇝...⇝</a:t>
            </a:r>
            <a:r>
              <a:rPr lang="en-US" dirty="0"/>
              <a:t> keys</a:t>
            </a:r>
          </a:p>
          <a:p>
            <a:r>
              <a:rPr lang="en-US" dirty="0"/>
              <a:t>BIP39</a:t>
            </a:r>
          </a:p>
          <a:p>
            <a:pPr lvl="1"/>
            <a:r>
              <a:rPr lang="cs-CZ" dirty="0"/>
              <a:t>h</a:t>
            </a:r>
            <a:r>
              <a:rPr lang="en-US" dirty="0" err="1"/>
              <a:t>ierarchically</a:t>
            </a:r>
            <a:r>
              <a:rPr lang="en-US" dirty="0"/>
              <a:t> deterministic wallet</a:t>
            </a:r>
          </a:p>
          <a:p>
            <a:pPr lvl="1"/>
            <a:r>
              <a:rPr lang="en-US" dirty="0"/>
              <a:t>12/24 English words</a:t>
            </a:r>
          </a:p>
          <a:p>
            <a:pPr lvl="2"/>
            <a:r>
              <a:rPr lang="en-US" dirty="0"/>
              <a:t>only first 4 letters significant</a:t>
            </a:r>
          </a:p>
          <a:p>
            <a:pPr lvl="1"/>
            <a:r>
              <a:rPr lang="en-US" dirty="0"/>
              <a:t>single point of failure</a:t>
            </a:r>
          </a:p>
          <a:p>
            <a:pPr lvl="2"/>
            <a:r>
              <a:rPr lang="en-US" dirty="0"/>
              <a:t>paper</a:t>
            </a:r>
          </a:p>
          <a:p>
            <a:pPr lvl="3"/>
            <a:r>
              <a:rPr lang="en-US" dirty="0"/>
              <a:t>in a strongbox</a:t>
            </a:r>
          </a:p>
          <a:p>
            <a:pPr lvl="3"/>
            <a:r>
              <a:rPr lang="en-US" dirty="0"/>
              <a:t>in a deposit safe</a:t>
            </a:r>
          </a:p>
          <a:p>
            <a:pPr lvl="2"/>
            <a:r>
              <a:rPr lang="en-US" dirty="0"/>
              <a:t>metal </a:t>
            </a:r>
          </a:p>
          <a:p>
            <a:r>
              <a:rPr lang="cs-CZ" dirty="0"/>
              <a:t>multishare backup / </a:t>
            </a:r>
            <a:r>
              <a:rPr lang="en-US" dirty="0"/>
              <a:t>Shamir </a:t>
            </a:r>
            <a:r>
              <a:rPr lang="cs-CZ" dirty="0"/>
              <a:t>/ </a:t>
            </a:r>
            <a:r>
              <a:rPr lang="en-US" dirty="0"/>
              <a:t>Super Shamir</a:t>
            </a:r>
            <a:r>
              <a:rPr lang="cs-CZ" dirty="0"/>
              <a:t>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cs-CZ" dirty="0"/>
          </a:p>
          <a:p>
            <a:pPr lvl="1"/>
            <a:r>
              <a:rPr lang="cs-CZ" dirty="0"/>
              <a:t>m-of-n</a:t>
            </a:r>
            <a:endParaRPr lang="en-US" dirty="0"/>
          </a:p>
          <a:p>
            <a:pPr lvl="4"/>
            <a:endParaRPr lang="cs-CZ" dirty="0"/>
          </a:p>
          <a:p>
            <a:r>
              <a:rPr lang="en-US" dirty="0"/>
              <a:t>Passphrase</a:t>
            </a:r>
          </a:p>
          <a:p>
            <a:pPr lvl="1"/>
            <a:r>
              <a:rPr lang="en-US" dirty="0" err="1"/>
              <a:t>enhandced</a:t>
            </a:r>
            <a:r>
              <a:rPr lang="en-US" dirty="0"/>
              <a:t> wallet protection</a:t>
            </a:r>
          </a:p>
          <a:p>
            <a:pPr lvl="1"/>
            <a:r>
              <a:rPr lang="en-US" dirty="0"/>
              <a:t>extra phrase</a:t>
            </a:r>
          </a:p>
          <a:p>
            <a:pPr lvl="1"/>
            <a:r>
              <a:rPr lang="en-US" dirty="0"/>
              <a:t>multiple wallets possible</a:t>
            </a:r>
          </a:p>
          <a:p>
            <a:pPr lvl="2"/>
            <a:r>
              <a:rPr lang="en-US" dirty="0"/>
              <a:t>resistance to a 5$ wrench attack</a:t>
            </a:r>
          </a:p>
          <a:p>
            <a:pPr lvl="1"/>
            <a:r>
              <a:rPr lang="cs-CZ" dirty="0">
                <a:solidFill>
                  <a:srgbClr val="FF0000"/>
                </a:solidFill>
                <a:sym typeface="Wingdings 2" panose="05020102010507070707" pitchFamily="18" charset="2"/>
              </a:rPr>
              <a:t></a:t>
            </a:r>
            <a:r>
              <a:rPr lang="cs-CZ" dirty="0"/>
              <a:t> </a:t>
            </a:r>
            <a:r>
              <a:rPr lang="en-US" dirty="0"/>
              <a:t>protection </a:t>
            </a:r>
            <a:r>
              <a:rPr lang="en-US" dirty="0">
                <a:sym typeface="Wingdings 2" panose="05020102010507070707" pitchFamily="18" charset="2"/>
              </a:rPr>
              <a:t></a:t>
            </a:r>
            <a:r>
              <a:rPr lang="en-US" dirty="0"/>
              <a:t> access to funds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643533-2A05-1E77-40F3-1A9934A5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&amp; Passphrase</a:t>
            </a:r>
            <a:endParaRPr lang="cs-CZ" dirty="0"/>
          </a:p>
        </p:txBody>
      </p:sp>
      <p:pic>
        <p:nvPicPr>
          <p:cNvPr id="5" name="Picture 4" descr="A diagram of a computer code">
            <a:extLst>
              <a:ext uri="{FF2B5EF4-FFF2-40B4-BE49-F238E27FC236}">
                <a16:creationId xmlns:a16="http://schemas.microsoft.com/office/drawing/2014/main" id="{358207EE-8D77-0519-1D43-FFCAA8B9B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18" y="577294"/>
            <a:ext cx="4911519" cy="29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screen with white lines and white text&#10;&#10;Description automatically generated">
            <a:extLst>
              <a:ext uri="{FF2B5EF4-FFF2-40B4-BE49-F238E27FC236}">
                <a16:creationId xmlns:a16="http://schemas.microsoft.com/office/drawing/2014/main" id="{61833426-9B10-E79D-0393-020CD128C9A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59"/>
            <a:ext cx="6269450" cy="640894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0F3030-4CB9-4BDF-62F8-F0BF456F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Crypto Academic Pedigree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E30366-D7C6-702D-B057-31097DDA31E7}"/>
              </a:ext>
            </a:extLst>
          </p:cNvPr>
          <p:cNvSpPr/>
          <p:nvPr/>
        </p:nvSpPr>
        <p:spPr>
          <a:xfrm>
            <a:off x="2733832" y="1063817"/>
            <a:ext cx="1109372" cy="4644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4FE2B2-031A-B918-334C-936945EA5AB8}"/>
              </a:ext>
            </a:extLst>
          </p:cNvPr>
          <p:cNvSpPr/>
          <p:nvPr/>
        </p:nvSpPr>
        <p:spPr>
          <a:xfrm>
            <a:off x="2733832" y="2054452"/>
            <a:ext cx="1109372" cy="30329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3EE0-AE03-AA55-7AD8-E4F1E0454522}"/>
              </a:ext>
            </a:extLst>
          </p:cNvPr>
          <p:cNvSpPr/>
          <p:nvPr/>
        </p:nvSpPr>
        <p:spPr>
          <a:xfrm>
            <a:off x="2733832" y="3903546"/>
            <a:ext cx="1109372" cy="4644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138AC8-6E2D-4DAB-4B17-2165CD3CAF2C}"/>
              </a:ext>
            </a:extLst>
          </p:cNvPr>
          <p:cNvSpPr/>
          <p:nvPr/>
        </p:nvSpPr>
        <p:spPr>
          <a:xfrm>
            <a:off x="3616421" y="3706525"/>
            <a:ext cx="1109372" cy="30329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0BDEFB-821D-7585-41DA-7F79D3576074}"/>
              </a:ext>
            </a:extLst>
          </p:cNvPr>
          <p:cNvSpPr/>
          <p:nvPr/>
        </p:nvSpPr>
        <p:spPr>
          <a:xfrm>
            <a:off x="591525" y="959157"/>
            <a:ext cx="1109372" cy="379528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ular Callout 3">
            <a:extLst>
              <a:ext uri="{FF2B5EF4-FFF2-40B4-BE49-F238E27FC236}">
                <a16:creationId xmlns:a16="http://schemas.microsoft.com/office/drawing/2014/main" id="{2A904B8E-727C-7DFB-5459-079249033899}"/>
              </a:ext>
            </a:extLst>
          </p:cNvPr>
          <p:cNvSpPr/>
          <p:nvPr/>
        </p:nvSpPr>
        <p:spPr>
          <a:xfrm>
            <a:off x="6405188" y="5140357"/>
            <a:ext cx="2598094" cy="982588"/>
          </a:xfrm>
          <a:prstGeom prst="wedgeRectCallout">
            <a:avLst>
              <a:gd name="adj1" fmla="val 49463"/>
              <a:gd name="adj2" fmla="val 4643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456A1C"/>
                </a:solidFill>
                <a:latin typeface="+mj-lt"/>
              </a:rPr>
              <a:t>Satoshi Nakamoto</a:t>
            </a:r>
          </a:p>
          <a:p>
            <a:r>
              <a:rPr lang="en-US" sz="1400" i="1" dirty="0">
                <a:solidFill>
                  <a:srgbClr val="456A1C"/>
                </a:solidFill>
                <a:latin typeface="+mj-lt"/>
              </a:rPr>
              <a:t>Bitcoin: A Peer-to-Peer Electronic Cash System</a:t>
            </a:r>
            <a:br>
              <a:rPr lang="cs-CZ" sz="1400" dirty="0">
                <a:solidFill>
                  <a:srgbClr val="456A1C"/>
                </a:solidFill>
                <a:latin typeface="+mj-lt"/>
              </a:rPr>
            </a:br>
            <a:r>
              <a:rPr lang="en-US" sz="1400" dirty="0">
                <a:solidFill>
                  <a:srgbClr val="456A1C"/>
                </a:solidFill>
                <a:latin typeface="+mj-lt"/>
              </a:rPr>
              <a:t>200</a:t>
            </a:r>
            <a:r>
              <a:rPr lang="cs-CZ" sz="1400" dirty="0">
                <a:solidFill>
                  <a:srgbClr val="456A1C"/>
                </a:solidFill>
                <a:latin typeface="+mj-lt"/>
              </a:rPr>
              <a:t>8</a:t>
            </a:r>
            <a:endParaRPr lang="en-US" sz="1400" dirty="0">
              <a:solidFill>
                <a:srgbClr val="456A1C"/>
              </a:solidFill>
              <a:latin typeface="+mj-lt"/>
            </a:endParaRPr>
          </a:p>
        </p:txBody>
      </p:sp>
      <p:pic>
        <p:nvPicPr>
          <p:cNvPr id="8" name="Picture 7" descr="A statue of a person wearing a hoodie&#10;&#10;Description automatically generated">
            <a:extLst>
              <a:ext uri="{FF2B5EF4-FFF2-40B4-BE49-F238E27FC236}">
                <a16:creationId xmlns:a16="http://schemas.microsoft.com/office/drawing/2014/main" id="{7261B8C9-A3C3-9F08-A60D-00E34363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88" y="1003194"/>
            <a:ext cx="2598094" cy="34641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D1B317-814B-6C07-0E07-787E1409855C}"/>
              </a:ext>
            </a:extLst>
          </p:cNvPr>
          <p:cNvSpPr/>
          <p:nvPr/>
        </p:nvSpPr>
        <p:spPr>
          <a:xfrm>
            <a:off x="772619" y="4848833"/>
            <a:ext cx="1109372" cy="464457"/>
          </a:xfrm>
          <a:prstGeom prst="roundRect">
            <a:avLst/>
          </a:prstGeom>
          <a:noFill/>
          <a:ln w="254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2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7020B8-9202-78ED-5D98-DAFD8006272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cs-CZ" dirty="0"/>
              <a:t>multishare backup</a:t>
            </a:r>
          </a:p>
          <a:p>
            <a:pPr lvl="1"/>
            <a:r>
              <a:rPr lang="cs-CZ" dirty="0"/>
              <a:t>SLIP39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Satoshi Labs Improvement Proposal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dirty="0"/>
              <a:t> 2017</a:t>
            </a:r>
            <a:endParaRPr lang="cs-CZ" dirty="0"/>
          </a:p>
          <a:p>
            <a:r>
              <a:rPr lang="cs-CZ" dirty="0"/>
              <a:t>idea</a:t>
            </a:r>
          </a:p>
          <a:p>
            <a:pPr lvl="1"/>
            <a:r>
              <a:rPr lang="en-US" dirty="0"/>
              <a:t>k+1 points are needed to uniquely construct a polynomial of degree k</a:t>
            </a:r>
          </a:p>
          <a:p>
            <a:pPr lvl="2"/>
            <a:r>
              <a:rPr lang="en-US" dirty="0"/>
              <a:t>line 2 points, parabola 3 points, ... order k: k+1 points</a:t>
            </a:r>
            <a:endParaRPr lang="cs-CZ" dirty="0"/>
          </a:p>
          <a:p>
            <a:pPr lvl="1"/>
            <a:r>
              <a:rPr lang="cs-CZ" dirty="0"/>
              <a:t>N</a:t>
            </a:r>
            <a:r>
              <a:rPr lang="en-US" dirty="0"/>
              <a:t> shards, </a:t>
            </a:r>
            <a:r>
              <a:rPr lang="cs-CZ" dirty="0"/>
              <a:t>quorum M</a:t>
            </a:r>
            <a:r>
              <a:rPr lang="en-US" dirty="0"/>
              <a:t>, </a:t>
            </a:r>
            <a:r>
              <a:rPr lang="cs-CZ" dirty="0"/>
              <a:t>M</a:t>
            </a:r>
            <a:r>
              <a:rPr lang="en-US" dirty="0"/>
              <a:t>&lt;</a:t>
            </a:r>
            <a:r>
              <a:rPr lang="cs-CZ" dirty="0"/>
              <a:t>N</a:t>
            </a:r>
          </a:p>
          <a:p>
            <a:pPr lvl="2"/>
            <a:r>
              <a:rPr lang="en-US" dirty="0"/>
              <a:t>degree of a polynomial N-1</a:t>
            </a:r>
          </a:p>
          <a:p>
            <a:pPr lvl="2"/>
            <a:r>
              <a:rPr lang="en-US" dirty="0"/>
              <a:t>N points generated</a:t>
            </a:r>
          </a:p>
          <a:p>
            <a:pPr lvl="3"/>
            <a:r>
              <a:rPr lang="en-US" dirty="0"/>
              <a:t>distributed as keys</a:t>
            </a:r>
            <a:endParaRPr lang="cs-CZ" dirty="0"/>
          </a:p>
          <a:p>
            <a:pPr lvl="1"/>
            <a:r>
              <a:rPr lang="en-US" dirty="0"/>
              <a:t>number of shards &lt; quorum will </a:t>
            </a:r>
            <a:r>
              <a:rPr lang="en-US" b="1" dirty="0"/>
              <a:t>not</a:t>
            </a:r>
            <a:r>
              <a:rPr lang="en-US" dirty="0"/>
              <a:t> help </a:t>
            </a:r>
            <a:endParaRPr lang="cs-CZ" dirty="0"/>
          </a:p>
          <a:p>
            <a:pPr lvl="2"/>
            <a:r>
              <a:rPr lang="cs-CZ" dirty="0"/>
              <a:t>... </a:t>
            </a:r>
            <a:r>
              <a:rPr lang="en-US" dirty="0"/>
              <a:t>unlike the </a:t>
            </a:r>
            <a:r>
              <a:rPr lang="en-US" i="1" dirty="0"/>
              <a:t>'manual'</a:t>
            </a:r>
            <a:r>
              <a:rPr lang="en-US" dirty="0"/>
              <a:t>  12/24-word seed split</a:t>
            </a:r>
          </a:p>
          <a:p>
            <a:r>
              <a:rPr lang="en-US" dirty="0"/>
              <a:t>Super Shamir</a:t>
            </a:r>
          </a:p>
          <a:p>
            <a:pPr lvl="1"/>
            <a:r>
              <a:rPr lang="en-US" dirty="0"/>
              <a:t>3-of-5 / 1-of-1 / 11-of-15</a:t>
            </a:r>
            <a:r>
              <a:rPr lang="cs-CZ" dirty="0"/>
              <a:t> / ...</a:t>
            </a:r>
          </a:p>
          <a:p>
            <a:r>
              <a:rPr lang="cs-CZ" dirty="0"/>
              <a:t>Uber Super Shamir</a:t>
            </a:r>
          </a:p>
          <a:p>
            <a:pPr lvl="1"/>
            <a:r>
              <a:rPr lang="cs-CZ" dirty="0"/>
              <a:t>m-of-n SuperShamirs</a:t>
            </a:r>
            <a:r>
              <a:rPr lang="en-US" dirty="0"/>
              <a:t> </a:t>
            </a:r>
          </a:p>
          <a:p>
            <a:pPr lvl="4"/>
            <a:endParaRPr lang="cs-CZ" dirty="0"/>
          </a:p>
          <a:p>
            <a:r>
              <a:rPr lang="cs-CZ" dirty="0" err="1"/>
              <a:t>wallets</a:t>
            </a:r>
            <a:r>
              <a:rPr lang="cs-CZ" dirty="0"/>
              <a:t> supporting multishare backup</a:t>
            </a:r>
            <a:endParaRPr lang="en-US" dirty="0"/>
          </a:p>
          <a:p>
            <a:pPr lvl="1"/>
            <a:r>
              <a:rPr lang="en-US" dirty="0" err="1"/>
              <a:t>Trezor</a:t>
            </a:r>
            <a:r>
              <a:rPr lang="en-US" dirty="0"/>
              <a:t>, Keystone</a:t>
            </a:r>
          </a:p>
          <a:p>
            <a:pPr lvl="1"/>
            <a:r>
              <a:rPr lang="en-US" dirty="0"/>
              <a:t>Electrum, Sparrow, </a:t>
            </a:r>
            <a:r>
              <a:rPr lang="en-US" dirty="0" err="1"/>
              <a:t>BlueWallet</a:t>
            </a:r>
            <a:r>
              <a:rPr lang="en-US" dirty="0"/>
              <a:t>, </a:t>
            </a:r>
            <a:r>
              <a:rPr lang="en-US" dirty="0" err="1"/>
              <a:t>Rabby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1E4FD-363A-3FE8-D2F2-9F46F345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cs-CZ" dirty="0"/>
              <a:t>hamir Backup</a:t>
            </a:r>
          </a:p>
        </p:txBody>
      </p:sp>
      <p:pic>
        <p:nvPicPr>
          <p:cNvPr id="5" name="Picture 4" descr="A colorful lines and circles">
            <a:extLst>
              <a:ext uri="{FF2B5EF4-FFF2-40B4-BE49-F238E27FC236}">
                <a16:creationId xmlns:a16="http://schemas.microsoft.com/office/drawing/2014/main" id="{816A14D3-B38E-43F5-ADCF-4F18595739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74" y="2404957"/>
            <a:ext cx="2347560" cy="1384572"/>
          </a:xfrm>
          <a:prstGeom prst="rect">
            <a:avLst/>
          </a:prstGeom>
        </p:spPr>
      </p:pic>
      <p:pic>
        <p:nvPicPr>
          <p:cNvPr id="7" name="Picture 6" descr="A blue dots on a white background">
            <a:extLst>
              <a:ext uri="{FF2B5EF4-FFF2-40B4-BE49-F238E27FC236}">
                <a16:creationId xmlns:a16="http://schemas.microsoft.com/office/drawing/2014/main" id="{CD684F2B-D1E5-6EA7-5D62-6D48D7F8B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74" y="4053779"/>
            <a:ext cx="2347561" cy="1757661"/>
          </a:xfrm>
          <a:prstGeom prst="rect">
            <a:avLst/>
          </a:prstGeom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3E731331-3B09-CFF3-24E5-19189CA8BAAC}"/>
              </a:ext>
            </a:extLst>
          </p:cNvPr>
          <p:cNvSpPr/>
          <p:nvPr/>
        </p:nvSpPr>
        <p:spPr>
          <a:xfrm>
            <a:off x="5409062" y="5491703"/>
            <a:ext cx="1227234" cy="789003"/>
          </a:xfrm>
          <a:prstGeom prst="wedgeRoundRectCallout">
            <a:avLst>
              <a:gd name="adj1" fmla="val 64779"/>
              <a:gd name="adj2" fmla="val -52900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a polynomial curve over</a:t>
            </a:r>
            <a:br>
              <a:rPr lang="cs-CZ" sz="1400" dirty="0">
                <a:solidFill>
                  <a:srgbClr val="456A1C"/>
                </a:solidFill>
              </a:rPr>
            </a:br>
            <a:r>
              <a:rPr lang="en-US" sz="1400" dirty="0">
                <a:solidFill>
                  <a:srgbClr val="456A1C"/>
                </a:solidFill>
              </a:rPr>
              <a:t>a finite field </a:t>
            </a:r>
          </a:p>
        </p:txBody>
      </p:sp>
    </p:spTree>
    <p:extLst>
      <p:ext uri="{BB962C8B-B14F-4D97-AF65-F5344CB8AC3E}">
        <p14:creationId xmlns:p14="http://schemas.microsoft.com/office/powerpoint/2010/main" val="27315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0073DC-E134-46E4-20F3-B63C6FBEAD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exchanges</a:t>
            </a:r>
          </a:p>
          <a:p>
            <a:pPr lvl="1"/>
            <a:r>
              <a:rPr lang="en-US" dirty="0"/>
              <a:t>centralized / decentralized</a:t>
            </a:r>
            <a:r>
              <a:rPr lang="cs-CZ" dirty="0"/>
              <a:t> / bitcoinmat</a:t>
            </a:r>
            <a:endParaRPr lang="en-US" dirty="0"/>
          </a:p>
          <a:p>
            <a:pPr lvl="1"/>
            <a:r>
              <a:rPr lang="en-US" dirty="0"/>
              <a:t>crypto-crypto, crypto-fiat</a:t>
            </a:r>
          </a:p>
          <a:p>
            <a:r>
              <a:rPr lang="en-US" dirty="0"/>
              <a:t>peer-to-peer marketplace</a:t>
            </a:r>
          </a:p>
          <a:p>
            <a:pPr lvl="1"/>
            <a:r>
              <a:rPr lang="en-US" dirty="0" err="1"/>
              <a:t>Bisq</a:t>
            </a:r>
            <a:r>
              <a:rPr lang="en-US" dirty="0"/>
              <a:t>, </a:t>
            </a:r>
            <a:r>
              <a:rPr lang="en-US" dirty="0" err="1"/>
              <a:t>Robosats</a:t>
            </a:r>
            <a:endParaRPr lang="en-US" dirty="0"/>
          </a:p>
          <a:p>
            <a:pPr lvl="1"/>
            <a:r>
              <a:rPr lang="en-US" dirty="0" err="1"/>
              <a:t>Vexl</a:t>
            </a:r>
            <a:r>
              <a:rPr lang="en-US" dirty="0"/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cz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dirty="0"/>
              <a:t> - unique trust model</a:t>
            </a:r>
          </a:p>
          <a:p>
            <a:r>
              <a:rPr lang="en-US" dirty="0"/>
              <a:t>swap</a:t>
            </a:r>
          </a:p>
          <a:p>
            <a:pPr lvl="1"/>
            <a:r>
              <a:rPr lang="en-US" dirty="0" err="1"/>
              <a:t>btc</a:t>
            </a:r>
            <a:r>
              <a:rPr lang="en-US" dirty="0"/>
              <a:t> / ln / aqua / altcoins / ...</a:t>
            </a:r>
          </a:p>
          <a:p>
            <a:r>
              <a:rPr lang="en-US" dirty="0"/>
              <a:t>fintech bridge	</a:t>
            </a:r>
          </a:p>
          <a:p>
            <a:pPr lvl="1"/>
            <a:r>
              <a:rPr lang="en-US" dirty="0"/>
              <a:t>Visa/Mastercard - </a:t>
            </a:r>
            <a:r>
              <a:rPr lang="en-US" dirty="0" err="1"/>
              <a:t>GnosisPay</a:t>
            </a:r>
            <a:r>
              <a:rPr lang="en-US" dirty="0"/>
              <a:t>, ...</a:t>
            </a:r>
          </a:p>
          <a:p>
            <a:r>
              <a:rPr lang="cs-CZ" dirty="0"/>
              <a:t>LN</a:t>
            </a:r>
            <a:r>
              <a:rPr lang="en-US" dirty="0"/>
              <a:t> channel discovery / service</a:t>
            </a:r>
          </a:p>
          <a:p>
            <a:r>
              <a:rPr lang="en-US" dirty="0"/>
              <a:t>digital services	</a:t>
            </a:r>
          </a:p>
          <a:p>
            <a:pPr lvl="1"/>
            <a:r>
              <a:rPr lang="en-US" dirty="0" err="1"/>
              <a:t>Bitrefill</a:t>
            </a:r>
            <a:endParaRPr lang="en-US" dirty="0"/>
          </a:p>
          <a:p>
            <a:r>
              <a:rPr lang="en-US" dirty="0"/>
              <a:t>De-Fi / smart contracts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</a:p>
          <a:p>
            <a:r>
              <a:rPr lang="en-US" dirty="0"/>
              <a:t>decentralized lending platforms</a:t>
            </a:r>
          </a:p>
          <a:p>
            <a:pPr lvl="1"/>
            <a:r>
              <a:rPr lang="en-US" dirty="0" err="1"/>
              <a:t>Firefish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cz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r>
              <a:rPr lang="en-US" dirty="0" err="1"/>
              <a:t>Lendasat</a:t>
            </a:r>
            <a:endParaRPr lang="en-US" dirty="0"/>
          </a:p>
          <a:p>
            <a:pPr lvl="1"/>
            <a:r>
              <a:rPr lang="en-US" dirty="0" err="1"/>
              <a:t>btc</a:t>
            </a:r>
            <a:r>
              <a:rPr lang="en-US" dirty="0"/>
              <a:t> as collateral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0AF841-7A6A-8E3C-EB3D-24926098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/ Crypto Ecosystem</a:t>
            </a:r>
            <a:endParaRPr lang="cs-CZ" dirty="0"/>
          </a:p>
        </p:txBody>
      </p:sp>
      <p:pic>
        <p:nvPicPr>
          <p:cNvPr id="5" name="Picture 4" descr="A screen shot of a cell phone&#10;&#10;Description automatically generated">
            <a:extLst>
              <a:ext uri="{FF2B5EF4-FFF2-40B4-BE49-F238E27FC236}">
                <a16:creationId xmlns:a16="http://schemas.microsoft.com/office/drawing/2014/main" id="{3DDFA937-B19F-0D7B-F794-56A9D3DF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90" y="524753"/>
            <a:ext cx="2649005" cy="55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A4231-1EB4-3DF9-2B81-8B818956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Firefish</a:t>
            </a:r>
            <a:r>
              <a:rPr lang="en-US" dirty="0"/>
              <a:t> Protocol</a:t>
            </a:r>
            <a:endParaRPr lang="cs-CZ" dirty="0"/>
          </a:p>
        </p:txBody>
      </p:sp>
      <p:pic>
        <p:nvPicPr>
          <p:cNvPr id="4" name="Picture 3" descr="A diagram of a computer flowchart">
            <a:extLst>
              <a:ext uri="{FF2B5EF4-FFF2-40B4-BE49-F238E27FC236}">
                <a16:creationId xmlns:a16="http://schemas.microsoft.com/office/drawing/2014/main" id="{5FF5A3A8-DB55-06A0-10F4-E8956AB75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656"/>
            <a:ext cx="9144000" cy="54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238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05055B-0AD0-3B6B-D435-BE20E4D6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/ </a:t>
            </a:r>
            <a:r>
              <a:rPr lang="cs-CZ" dirty="0"/>
              <a:t>L</a:t>
            </a:r>
            <a:r>
              <a:rPr lang="en-US" dirty="0" err="1"/>
              <a:t>ightning</a:t>
            </a:r>
            <a:r>
              <a:rPr lang="en-US" dirty="0"/>
              <a:t> </a:t>
            </a:r>
            <a:r>
              <a:rPr lang="cs-CZ" dirty="0"/>
              <a:t>E</a:t>
            </a:r>
            <a:r>
              <a:rPr lang="en-US" dirty="0" err="1"/>
              <a:t>cosystem</a:t>
            </a:r>
            <a:endParaRPr lang="cs-CZ" dirty="0"/>
          </a:p>
        </p:txBody>
      </p:sp>
      <p:pic>
        <p:nvPicPr>
          <p:cNvPr id="5" name="Picture 4" descr="A group of logos with text">
            <a:extLst>
              <a:ext uri="{FF2B5EF4-FFF2-40B4-BE49-F238E27FC236}">
                <a16:creationId xmlns:a16="http://schemas.microsoft.com/office/drawing/2014/main" id="{F1E6AE9B-F680-CB47-C9F1-C1589DBC2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64457"/>
            <a:ext cx="8001000" cy="63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89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3DF45E-8B53-5079-53DF-D4DDD505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/ </a:t>
            </a:r>
            <a:r>
              <a:rPr lang="cs-CZ" dirty="0"/>
              <a:t>L</a:t>
            </a:r>
            <a:r>
              <a:rPr lang="en-US" dirty="0" err="1"/>
              <a:t>ightning</a:t>
            </a:r>
            <a:r>
              <a:rPr lang="en-US" dirty="0"/>
              <a:t> </a:t>
            </a:r>
            <a:r>
              <a:rPr lang="cs-CZ" dirty="0"/>
              <a:t>E</a:t>
            </a:r>
            <a:r>
              <a:rPr lang="en-US" dirty="0" err="1"/>
              <a:t>cosystem</a:t>
            </a:r>
            <a:endParaRPr lang="cs-CZ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5E4CF8F-8FC1-6D78-D11D-AC7B7EFFA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1" y="464457"/>
            <a:ext cx="7926238" cy="63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57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05B3AB-268C-2402-8DD2-16FDD775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/ </a:t>
            </a:r>
            <a:r>
              <a:rPr lang="cs-CZ" dirty="0"/>
              <a:t>L</a:t>
            </a:r>
            <a:r>
              <a:rPr lang="en-US" dirty="0" err="1"/>
              <a:t>ightning</a:t>
            </a:r>
            <a:r>
              <a:rPr lang="en-US" dirty="0"/>
              <a:t> </a:t>
            </a:r>
            <a:r>
              <a:rPr lang="cs-CZ" dirty="0"/>
              <a:t>E</a:t>
            </a:r>
            <a:r>
              <a:rPr lang="en-US" dirty="0" err="1"/>
              <a:t>cosystem</a:t>
            </a:r>
            <a:endParaRPr lang="cs-CZ" dirty="0"/>
          </a:p>
        </p:txBody>
      </p:sp>
      <p:pic>
        <p:nvPicPr>
          <p:cNvPr id="5" name="Picture 4" descr="A group of logos with text&#10;&#10;Description automatically generated">
            <a:extLst>
              <a:ext uri="{FF2B5EF4-FFF2-40B4-BE49-F238E27FC236}">
                <a16:creationId xmlns:a16="http://schemas.microsoft.com/office/drawing/2014/main" id="{6E7EAD6C-BB31-2B00-3983-761DAACB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9" y="464457"/>
            <a:ext cx="7923882" cy="63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8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1401BE-77C7-369E-D527-C76F411ADF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Chaumian</a:t>
            </a:r>
            <a:r>
              <a:rPr lang="en-US" dirty="0"/>
              <a:t> Cash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(1982)</a:t>
            </a:r>
          </a:p>
          <a:p>
            <a:pPr lvl="1"/>
            <a:r>
              <a:rPr lang="en-US" dirty="0" err="1"/>
              <a:t>Cashu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(protocol) </a:t>
            </a:r>
            <a:r>
              <a:rPr lang="en-US" dirty="0"/>
              <a:t>/ cashu.me, </a:t>
            </a:r>
            <a:r>
              <a:rPr lang="en-US" dirty="0" err="1"/>
              <a:t>eNuts</a:t>
            </a:r>
            <a:r>
              <a:rPr lang="en-US" dirty="0"/>
              <a:t>, </a:t>
            </a:r>
            <a:r>
              <a:rPr lang="en-US" dirty="0" err="1"/>
              <a:t>Minibits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(wallets)</a:t>
            </a:r>
          </a:p>
          <a:p>
            <a:pPr lvl="1"/>
            <a:r>
              <a:rPr lang="en-US" dirty="0" err="1"/>
              <a:t>Fedimint</a:t>
            </a:r>
            <a:r>
              <a:rPr lang="en-US" dirty="0"/>
              <a:t> - geographically distributed federation of mints, </a:t>
            </a:r>
            <a:r>
              <a:rPr lang="en-US" dirty="0" err="1"/>
              <a:t>quora</a:t>
            </a: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(11 of 15)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mints sign 'banknotes' or 'coins'</a:t>
            </a:r>
            <a:endParaRPr lang="cs-CZ" dirty="0"/>
          </a:p>
          <a:p>
            <a:pPr lvl="1"/>
            <a:r>
              <a:rPr lang="cs-CZ" dirty="0"/>
              <a:t>blind signatures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↬</a:t>
            </a:r>
            <a:endParaRPr lang="en-US" dirty="0"/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en-US" dirty="0"/>
              <a:t> high level of privacy</a:t>
            </a:r>
          </a:p>
          <a:p>
            <a:pPr lvl="1"/>
            <a:r>
              <a:rPr lang="en-US" dirty="0">
                <a:solidFill>
                  <a:srgbClr val="EE9012"/>
                </a:solidFill>
                <a:sym typeface="Wingdings" panose="05000000000000000000" pitchFamily="2" charset="2"/>
              </a:rPr>
              <a:t></a:t>
            </a:r>
            <a:r>
              <a:rPr lang="en-US" dirty="0"/>
              <a:t> high level of trust required</a:t>
            </a:r>
          </a:p>
          <a:p>
            <a:pPr lvl="2"/>
            <a:r>
              <a:rPr lang="en-US" dirty="0"/>
              <a:t>... but still lower than custodial LN</a:t>
            </a:r>
          </a:p>
          <a:p>
            <a:r>
              <a:rPr lang="en-US" dirty="0"/>
              <a:t>wallets contain😮the coins</a:t>
            </a:r>
          </a:p>
          <a:p>
            <a:pPr lvl="1"/>
            <a:r>
              <a:rPr lang="cs-CZ" dirty="0"/>
              <a:t>bearer asset - </a:t>
            </a:r>
            <a:r>
              <a:rPr lang="cs-CZ" i="1" dirty="0"/>
              <a:t>holding the money as data</a:t>
            </a:r>
          </a:p>
          <a:p>
            <a:pPr lvl="1"/>
            <a:r>
              <a:rPr lang="en-US" dirty="0"/>
              <a:t>a set of coins - usually values 2</a:t>
            </a:r>
            <a:r>
              <a:rPr lang="en-US" baseline="30000" dirty="0"/>
              <a:t>n</a:t>
            </a:r>
          </a:p>
          <a:p>
            <a:pPr lvl="1"/>
            <a:r>
              <a:rPr lang="en-US" dirty="0"/>
              <a:t>connected to one or more mints</a:t>
            </a:r>
          </a:p>
          <a:p>
            <a:r>
              <a:rPr lang="en-US" dirty="0"/>
              <a:t>coins can be sent anyhow to anyone</a:t>
            </a:r>
          </a:p>
          <a:p>
            <a:pPr lvl="1"/>
            <a:r>
              <a:rPr lang="en-US" dirty="0"/>
              <a:t>copy-and-paste, e-mail, IM, SMS, wallet-to-wallet, </a:t>
            </a:r>
            <a:r>
              <a:rPr lang="en-US" dirty="0" err="1"/>
              <a:t>nostr</a:t>
            </a:r>
            <a:r>
              <a:rPr lang="en-US" dirty="0"/>
              <a:t>, ...</a:t>
            </a:r>
          </a:p>
          <a:p>
            <a:pPr lvl="1"/>
            <a:r>
              <a:rPr lang="en-US" b="1" dirty="0"/>
              <a:t>NO</a:t>
            </a:r>
            <a:r>
              <a:rPr lang="en-US" dirty="0"/>
              <a:t> distributed </a:t>
            </a:r>
            <a:r>
              <a:rPr lang="en-US" dirty="0" err="1"/>
              <a:t>db</a:t>
            </a:r>
            <a:r>
              <a:rPr lang="en-US" dirty="0"/>
              <a:t> of </a:t>
            </a:r>
            <a:r>
              <a:rPr lang="en-US" dirty="0" err="1"/>
              <a:t>txs</a:t>
            </a:r>
            <a:r>
              <a:rPr lang="en-US" dirty="0"/>
              <a:t>!</a:t>
            </a:r>
          </a:p>
          <a:p>
            <a:r>
              <a:rPr lang="en-US" dirty="0"/>
              <a:t>double spending prevention</a:t>
            </a:r>
          </a:p>
          <a:p>
            <a:pPr lvl="1"/>
            <a:r>
              <a:rPr lang="en-US" dirty="0"/>
              <a:t>the mint assigns a recipient's coin a new code and signs it</a:t>
            </a:r>
          </a:p>
          <a:p>
            <a:pPr lvl="1"/>
            <a:r>
              <a:rPr lang="en-US" dirty="0"/>
              <a:t>the old coin is invalidated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1349DD-5333-D5FC-A801-31BF8A0D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Ecash</a:t>
            </a:r>
            <a:endParaRPr lang="cs-CZ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CC891B0C-6825-7B83-0EB5-7C1EF3C04C5C}"/>
              </a:ext>
            </a:extLst>
          </p:cNvPr>
          <p:cNvSpPr/>
          <p:nvPr/>
        </p:nvSpPr>
        <p:spPr>
          <a:xfrm>
            <a:off x="5237430" y="2075055"/>
            <a:ext cx="3487404" cy="2066905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456A1C"/>
                </a:solidFill>
                <a:sym typeface="Wingdings" panose="05000000000000000000" pitchFamily="2" charset="2"/>
              </a:rPr>
              <a:t></a:t>
            </a:r>
            <a:r>
              <a:rPr lang="en-US" sz="1600" dirty="0">
                <a:solidFill>
                  <a:srgbClr val="456A1C"/>
                </a:solidFill>
              </a:rPr>
              <a:t> high privacy</a:t>
            </a:r>
          </a:p>
          <a:p>
            <a:r>
              <a:rPr lang="en-US" sz="1600" b="1" dirty="0">
                <a:solidFill>
                  <a:srgbClr val="456A1C"/>
                </a:solidFill>
                <a:sym typeface="Wingdings" panose="05000000000000000000" pitchFamily="2" charset="2"/>
              </a:rPr>
              <a:t></a:t>
            </a:r>
            <a:r>
              <a:rPr lang="en-US" sz="1600" dirty="0">
                <a:solidFill>
                  <a:srgbClr val="456A1C"/>
                </a:solidFill>
              </a:rPr>
              <a:t> no infrastructure requirements</a:t>
            </a:r>
          </a:p>
          <a:p>
            <a:r>
              <a:rPr lang="en-US" sz="1600" b="1" dirty="0">
                <a:solidFill>
                  <a:srgbClr val="456A1C"/>
                </a:solidFill>
                <a:sym typeface="Wingdings" panose="05000000000000000000" pitchFamily="2" charset="2"/>
              </a:rPr>
              <a:t></a:t>
            </a:r>
            <a:r>
              <a:rPr lang="en-US" sz="1600" dirty="0">
                <a:solidFill>
                  <a:srgbClr val="456A1C"/>
                </a:solidFill>
              </a:rPr>
              <a:t> offline </a:t>
            </a:r>
            <a:r>
              <a:rPr lang="en-US" sz="1600" dirty="0" err="1">
                <a:solidFill>
                  <a:srgbClr val="456A1C"/>
                </a:solidFill>
              </a:rPr>
              <a:t>txs</a:t>
            </a:r>
            <a:r>
              <a:rPr lang="en-US" sz="1600" dirty="0">
                <a:solidFill>
                  <a:srgbClr val="456A1C"/>
                </a:solidFill>
              </a:rPr>
              <a:t> </a:t>
            </a:r>
            <a:r>
              <a:rPr lang="en-US" sz="1600" dirty="0">
                <a:solidFill>
                  <a:srgbClr val="456A1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sz="1600" dirty="0">
                <a:solidFill>
                  <a:srgbClr val="456A1C"/>
                </a:solidFill>
              </a:rPr>
              <a:t> scalability</a:t>
            </a:r>
          </a:p>
          <a:p>
            <a:r>
              <a:rPr lang="en-US" sz="1600" b="1" dirty="0">
                <a:solidFill>
                  <a:srgbClr val="456A1C"/>
                </a:solidFill>
                <a:sym typeface="Wingdings" panose="05000000000000000000" pitchFamily="2" charset="2"/>
              </a:rPr>
              <a:t></a:t>
            </a:r>
            <a:r>
              <a:rPr lang="en-US" sz="1600" dirty="0">
                <a:solidFill>
                  <a:srgbClr val="456A1C"/>
                </a:solidFill>
              </a:rPr>
              <a:t> full interoperability with BTC/LN</a:t>
            </a:r>
          </a:p>
          <a:p>
            <a:r>
              <a:rPr lang="en-US" sz="1600" b="1" dirty="0">
                <a:solidFill>
                  <a:srgbClr val="FFC000"/>
                </a:solidFill>
                <a:sym typeface="Wingdings" panose="05000000000000000000" pitchFamily="2" charset="2"/>
              </a:rPr>
              <a:t></a:t>
            </a:r>
            <a:r>
              <a:rPr lang="en-US" sz="1600" dirty="0">
                <a:solidFill>
                  <a:srgbClr val="456A1C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456A1C"/>
                </a:solidFill>
              </a:rPr>
              <a:t>more centralized (mints)</a:t>
            </a:r>
          </a:p>
          <a:p>
            <a:pPr marL="285750" indent="-285750">
              <a:buFont typeface="Wingdings" panose="05000000000000000000" pitchFamily="2" charset="2"/>
              <a:buChar char="K"/>
            </a:pPr>
            <a:r>
              <a:rPr lang="en-US" sz="1600" dirty="0">
                <a:solidFill>
                  <a:srgbClr val="456A1C"/>
                </a:solidFill>
              </a:rPr>
              <a:t>new technology </a:t>
            </a:r>
            <a:endParaRPr lang="cs-CZ" sz="1600" dirty="0">
              <a:solidFill>
                <a:srgbClr val="456A1C"/>
              </a:solidFill>
            </a:endParaRPr>
          </a:p>
          <a:p>
            <a:r>
              <a:rPr lang="cs-CZ" sz="1600" dirty="0">
                <a:solidFill>
                  <a:srgbClr val="456A1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      </a:t>
            </a:r>
            <a:r>
              <a:rPr lang="en-US" sz="1600" dirty="0">
                <a:solidFill>
                  <a:srgbClr val="456A1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sz="1600" dirty="0">
                <a:solidFill>
                  <a:srgbClr val="456A1C"/>
                </a:solidFill>
              </a:rPr>
              <a:t> software, protocols, adoption</a:t>
            </a:r>
          </a:p>
          <a:p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sz="1600" dirty="0">
                <a:solidFill>
                  <a:srgbClr val="456A1C"/>
                </a:solidFill>
                <a:sym typeface="Wingdings" panose="05000000000000000000" pitchFamily="2" charset="2"/>
              </a:rPr>
              <a:t> trust</a:t>
            </a:r>
            <a:endParaRPr lang="en-US" sz="1600" dirty="0">
              <a:solidFill>
                <a:srgbClr val="456A1C"/>
              </a:solidFill>
            </a:endParaRPr>
          </a:p>
        </p:txBody>
      </p:sp>
      <p:pic>
        <p:nvPicPr>
          <p:cNvPr id="6" name="Picture 5" descr="A cartoon of a bean wearing sunglasses&#10;&#10;Description automatically generated">
            <a:extLst>
              <a:ext uri="{FF2B5EF4-FFF2-40B4-BE49-F238E27FC236}">
                <a16:creationId xmlns:a16="http://schemas.microsoft.com/office/drawing/2014/main" id="{88AE2D5B-0595-B950-48DE-09238506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23" y="163110"/>
            <a:ext cx="828368" cy="8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6F9962-BB57-1A72-2DC4-64825A6D3B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04" y="4223657"/>
            <a:ext cx="8971233" cy="2556386"/>
          </a:xfrm>
        </p:spPr>
        <p:txBody>
          <a:bodyPr/>
          <a:lstStyle/>
          <a:p>
            <a:r>
              <a:rPr lang="en-US" dirty="0"/>
              <a:t>mint can sign a coin even if it has never seen it</a:t>
            </a:r>
          </a:p>
          <a:p>
            <a:r>
              <a:rPr lang="en-US" dirty="0"/>
              <a:t>mint promises to pay back anyone who can present the tuple (M, C, value)</a:t>
            </a:r>
          </a:p>
          <a:p>
            <a:r>
              <a:rPr lang="en-US" dirty="0"/>
              <a:t>keyset</a:t>
            </a:r>
          </a:p>
          <a:p>
            <a:pPr lvl="1"/>
            <a:r>
              <a:rPr lang="en-US" dirty="0"/>
              <a:t>set of mint's keys-pairs for each nominal value (2</a:t>
            </a:r>
            <a:r>
              <a:rPr lang="en-US" baseline="30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each nominal is signed by the appropriate key</a:t>
            </a:r>
          </a:p>
          <a:p>
            <a:pPr lvl="1"/>
            <a:r>
              <a:rPr lang="en-US" dirty="0"/>
              <a:t>increased anonymity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F56C4B-EA19-DE2E-ECE6-F3EDBA2CB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Signatures</a:t>
            </a:r>
            <a:endParaRPr lang="cs-CZ" dirty="0"/>
          </a:p>
        </p:txBody>
      </p:sp>
      <p:pic>
        <p:nvPicPr>
          <p:cNvPr id="9" name="Picture 8" descr="A diagram of a sign">
            <a:extLst>
              <a:ext uri="{FF2B5EF4-FFF2-40B4-BE49-F238E27FC236}">
                <a16:creationId xmlns:a16="http://schemas.microsoft.com/office/drawing/2014/main" id="{013BE079-0172-A97E-5F8A-6E83DF24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29" y="558176"/>
            <a:ext cx="6914369" cy="3126638"/>
          </a:xfrm>
          <a:prstGeom prst="rect">
            <a:avLst/>
          </a:prstGeom>
        </p:spPr>
      </p:pic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AEFE26E9-17F3-C9D5-B1FF-8BB7E04F137B}"/>
              </a:ext>
            </a:extLst>
          </p:cNvPr>
          <p:cNvSpPr/>
          <p:nvPr/>
        </p:nvSpPr>
        <p:spPr>
          <a:xfrm>
            <a:off x="866561" y="1003300"/>
            <a:ext cx="918697" cy="389630"/>
          </a:xfrm>
          <a:prstGeom prst="wedgeRoundRectCallout">
            <a:avLst>
              <a:gd name="adj1" fmla="val 82046"/>
              <a:gd name="adj2" fmla="val -12929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mint</a:t>
            </a:r>
          </a:p>
        </p:txBody>
      </p:sp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475EA028-AD0B-BA1A-E3E7-09621B762E5D}"/>
              </a:ext>
            </a:extLst>
          </p:cNvPr>
          <p:cNvSpPr/>
          <p:nvPr/>
        </p:nvSpPr>
        <p:spPr>
          <a:xfrm>
            <a:off x="866561" y="2038696"/>
            <a:ext cx="918697" cy="389630"/>
          </a:xfrm>
          <a:prstGeom prst="wedgeRoundRectCallout">
            <a:avLst>
              <a:gd name="adj1" fmla="val 88563"/>
              <a:gd name="adj2" fmla="val -8738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wallet</a:t>
            </a:r>
          </a:p>
        </p:txBody>
      </p:sp>
    </p:spTree>
    <p:extLst>
      <p:ext uri="{BB962C8B-B14F-4D97-AF65-F5344CB8AC3E}">
        <p14:creationId xmlns:p14="http://schemas.microsoft.com/office/powerpoint/2010/main" val="229538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B8343-FFFA-32E9-FFBE-BBF1E7DE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Cashu Protocol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[technical details]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56C56-92B8-E1F2-9454-BAB1CFB750CD}"/>
              </a:ext>
            </a:extLst>
          </p:cNvPr>
          <p:cNvSpPr txBox="1"/>
          <p:nvPr/>
        </p:nvSpPr>
        <p:spPr>
          <a:xfrm>
            <a:off x="692198" y="1378194"/>
            <a:ext cx="7496661" cy="4101611"/>
          </a:xfrm>
          <a:prstGeom prst="rect">
            <a:avLst/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400">
                <a:solidFill>
                  <a:srgbClr val="456A1C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# Alice creates a blinded message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def </a:t>
            </a:r>
            <a:r>
              <a:rPr lang="cs-CZ" sz="1100" dirty="0">
                <a:solidFill>
                  <a:srgbClr val="0033CC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step1_alice</a:t>
            </a:r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(secret_msg: str, blinding_factor: PrivateKey) -&gt; PublicKey: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cs-CZ" sz="1100" dirty="0">
                <a:solidFill>
                  <a:schemeClr val="accent2">
                    <a:lumMod val="7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Y: PublicKey = hash_to_curve(secret_msg)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r = blinding_factor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cs-CZ" sz="1100" dirty="0">
                <a:solidFill>
                  <a:schemeClr val="accent4">
                    <a:lumMod val="7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B_: PublicKey = Y + r*G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return B_</a:t>
            </a:r>
          </a:p>
          <a:p>
            <a:endParaRPr lang="cs-CZ" sz="11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# Bob signs the blinded message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def </a:t>
            </a:r>
            <a:r>
              <a:rPr lang="cs-CZ" sz="1100" dirty="0">
                <a:solidFill>
                  <a:srgbClr val="0033CC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step2_bob</a:t>
            </a:r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(B_: PublicKey, a: PrivateKey) -&gt; Tuple[PublicKey, PrivateKey, PrivateKey]: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cs-CZ" sz="1100" dirty="0">
                <a:solidFill>
                  <a:schemeClr val="accent4">
                    <a:lumMod val="7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C_: PublicKey = a*B_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# produce dleq proof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e, s = step2_bob_dleq(B_, a)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return C_, e, s</a:t>
            </a:r>
          </a:p>
          <a:p>
            <a:endParaRPr lang="cs-CZ" sz="11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# Alice unblinds the signature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def </a:t>
            </a:r>
            <a:r>
              <a:rPr lang="cs-CZ" sz="1100" dirty="0">
                <a:solidFill>
                  <a:srgbClr val="0033CC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step3_alice</a:t>
            </a:r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(C_: PublicKey, r: PrivateKey, A: PublicKey) -&gt; PublicKey: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cs-CZ" sz="1100" dirty="0">
                <a:solidFill>
                  <a:schemeClr val="accent4">
                    <a:lumMod val="7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C: PublicKey = C_ - r*A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return C</a:t>
            </a:r>
          </a:p>
          <a:p>
            <a:endParaRPr lang="cs-CZ" sz="1100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  <a:p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# Bob verifies the signature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def </a:t>
            </a:r>
            <a:r>
              <a:rPr lang="cs-CZ" sz="1100" dirty="0">
                <a:solidFill>
                  <a:srgbClr val="0033CC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verify</a:t>
            </a:r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(a: PrivateKey, C: PublicKey, secret_msg: str) -&gt; bool: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</a:t>
            </a:r>
            <a:r>
              <a:rPr lang="cs-CZ" sz="1100" dirty="0">
                <a:solidFill>
                  <a:schemeClr val="accent2">
                    <a:lumMod val="7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Y: PublicKey = hash_to_curve(secret_msg)</a:t>
            </a:r>
          </a:p>
          <a:p>
            <a:r>
              <a:rPr lang="cs-CZ" sz="11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return C == a*Yy</a:t>
            </a:r>
          </a:p>
        </p:txBody>
      </p:sp>
    </p:spTree>
    <p:extLst>
      <p:ext uri="{BB962C8B-B14F-4D97-AF65-F5344CB8AC3E}">
        <p14:creationId xmlns:p14="http://schemas.microsoft.com/office/powerpoint/2010/main" val="3044355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6364FD-5B44-1577-5941-FAB7AB8246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Ark</a:t>
            </a:r>
            <a:r>
              <a:rPr lang="cs-CZ" dirty="0"/>
              <a:t> protocol</a:t>
            </a:r>
            <a:endParaRPr lang="en-US" dirty="0"/>
          </a:p>
          <a:p>
            <a:pPr lvl="1"/>
            <a:r>
              <a:rPr lang="cs-CZ" dirty="0"/>
              <a:t>original proposal: </a:t>
            </a:r>
            <a:r>
              <a:rPr lang="en-US" dirty="0" err="1"/>
              <a:t>burak</a:t>
            </a:r>
            <a:r>
              <a:rPr lang="en-US" dirty="0"/>
              <a:t> 2023</a:t>
            </a:r>
            <a:endParaRPr lang="cs-CZ" dirty="0"/>
          </a:p>
          <a:p>
            <a:pPr lvl="1"/>
            <a:r>
              <a:rPr lang="cs-CZ" dirty="0"/>
              <a:t>based on statechains</a:t>
            </a:r>
            <a:endParaRPr lang="en-US" dirty="0"/>
          </a:p>
          <a:p>
            <a:pPr lvl="1"/>
            <a:r>
              <a:rPr lang="en-US" dirty="0"/>
              <a:t>mix of reactive and stateful model</a:t>
            </a:r>
          </a:p>
          <a:p>
            <a:r>
              <a:rPr lang="cs-CZ" b="1" dirty="0"/>
              <a:t>VTXO</a:t>
            </a:r>
          </a:p>
          <a:p>
            <a:pPr lvl="1"/>
            <a:r>
              <a:rPr lang="cs-CZ" dirty="0"/>
              <a:t>virtual UTXO</a:t>
            </a:r>
          </a:p>
          <a:p>
            <a:pPr lvl="1"/>
            <a:r>
              <a:rPr lang="cs-CZ" dirty="0"/>
              <a:t>UTXO shared by </a:t>
            </a:r>
            <a:r>
              <a:rPr lang="cs-CZ" b="1" dirty="0"/>
              <a:t>many</a:t>
            </a:r>
            <a:r>
              <a:rPr lang="cs-CZ" dirty="0"/>
              <a:t> users</a:t>
            </a:r>
          </a:p>
          <a:p>
            <a:pPr lvl="1"/>
            <a:r>
              <a:rPr lang="cs-CZ" dirty="0"/>
              <a:t>off-chain</a:t>
            </a:r>
            <a:endParaRPr lang="en-US" dirty="0"/>
          </a:p>
          <a:p>
            <a:pPr lvl="1"/>
            <a:r>
              <a:rPr lang="en-US" dirty="0"/>
              <a:t>permissionless unilateral exit</a:t>
            </a:r>
          </a:p>
          <a:p>
            <a:r>
              <a:rPr lang="en-US" dirty="0"/>
              <a:t>rounds</a:t>
            </a:r>
          </a:p>
          <a:p>
            <a:pPr lvl="1"/>
            <a:r>
              <a:rPr lang="en-US" dirty="0"/>
              <a:t>regular payments</a:t>
            </a:r>
          </a:p>
          <a:p>
            <a:pPr lvl="1"/>
            <a:r>
              <a:rPr lang="en-US" dirty="0" err="1"/>
              <a:t>onchain</a:t>
            </a:r>
            <a:endParaRPr lang="en-US" dirty="0"/>
          </a:p>
          <a:p>
            <a:pPr lvl="1"/>
            <a:r>
              <a:rPr lang="en-US" dirty="0"/>
              <a:t>relatively slow, fees</a:t>
            </a:r>
          </a:p>
          <a:p>
            <a:pPr lvl="1"/>
            <a:r>
              <a:rPr lang="en-US" dirty="0"/>
              <a:t>fully trustless</a:t>
            </a:r>
          </a:p>
          <a:p>
            <a:r>
              <a:rPr lang="en-US" dirty="0"/>
              <a:t>out-of-round (OOR) payments</a:t>
            </a:r>
          </a:p>
          <a:p>
            <a:pPr lvl="1"/>
            <a:r>
              <a:rPr lang="en-US" dirty="0"/>
              <a:t>faster, cheaper</a:t>
            </a:r>
          </a:p>
          <a:p>
            <a:pPr lvl="1"/>
            <a:r>
              <a:rPr lang="en-US" dirty="0"/>
              <a:t>involve some trust</a:t>
            </a:r>
            <a:endParaRPr lang="cs-CZ" dirty="0"/>
          </a:p>
          <a:p>
            <a:pPr lvl="1"/>
            <a:endParaRPr lang="en-US" dirty="0"/>
          </a:p>
          <a:p>
            <a:pPr lvl="1"/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CCD31-7468-6E0B-6E37-99D9469F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Ark</a:t>
            </a:r>
            <a:endParaRPr lang="cs-CZ" dirty="0"/>
          </a:p>
        </p:txBody>
      </p:sp>
      <p:pic>
        <p:nvPicPr>
          <p:cNvPr id="7" name="Picture 6" descr="A diagram of a chain swap&#10;&#10;Description automatically generated">
            <a:extLst>
              <a:ext uri="{FF2B5EF4-FFF2-40B4-BE49-F238E27FC236}">
                <a16:creationId xmlns:a16="http://schemas.microsoft.com/office/drawing/2014/main" id="{A385A477-C809-46C4-C3BE-67FDC79DD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5946" r="12388" b="16132"/>
          <a:stretch/>
        </p:blipFill>
        <p:spPr>
          <a:xfrm>
            <a:off x="4727920" y="628228"/>
            <a:ext cx="2647180" cy="1793251"/>
          </a:xfrm>
          <a:prstGeom prst="rect">
            <a:avLst/>
          </a:prstGeom>
        </p:spPr>
      </p:pic>
      <p:pic>
        <p:nvPicPr>
          <p:cNvPr id="5" name="Picture 4" descr="A logo of a triangle&#10;&#10;Description automatically generated">
            <a:extLst>
              <a:ext uri="{FF2B5EF4-FFF2-40B4-BE49-F238E27FC236}">
                <a16:creationId xmlns:a16="http://schemas.microsoft.com/office/drawing/2014/main" id="{EFEC103A-3AD4-0247-4B69-F7F6FA854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17582" r="17378" b="16913"/>
          <a:stretch/>
        </p:blipFill>
        <p:spPr>
          <a:xfrm>
            <a:off x="8134764" y="232228"/>
            <a:ext cx="792000" cy="792000"/>
          </a:xfrm>
          <a:prstGeom prst="rect">
            <a:avLst/>
          </a:prstGeom>
        </p:spPr>
      </p:pic>
      <p:pic>
        <p:nvPicPr>
          <p:cNvPr id="10" name="Picture 9" descr="A diagram of a blockchain transaction">
            <a:extLst>
              <a:ext uri="{FF2B5EF4-FFF2-40B4-BE49-F238E27FC236}">
                <a16:creationId xmlns:a16="http://schemas.microsoft.com/office/drawing/2014/main" id="{81E778BE-53E8-DDFA-6B1B-067AB2DDC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9901" r="3488" b="4947"/>
          <a:stretch/>
        </p:blipFill>
        <p:spPr>
          <a:xfrm>
            <a:off x="3670764" y="2708734"/>
            <a:ext cx="5256000" cy="2664000"/>
          </a:xfrm>
          <a:prstGeom prst="rect">
            <a:avLst/>
          </a:prstGeom>
        </p:spPr>
      </p:pic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E3622BD8-B15A-FEA7-E0ED-307E5144D069}"/>
              </a:ext>
            </a:extLst>
          </p:cNvPr>
          <p:cNvSpPr/>
          <p:nvPr/>
        </p:nvSpPr>
        <p:spPr>
          <a:xfrm>
            <a:off x="6912310" y="5659989"/>
            <a:ext cx="1361535" cy="363716"/>
          </a:xfrm>
          <a:prstGeom prst="wedgeRoundRectCallout">
            <a:avLst>
              <a:gd name="adj1" fmla="val -61406"/>
              <a:gd name="adj2" fmla="val -171978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covenant tree</a:t>
            </a:r>
          </a:p>
        </p:txBody>
      </p:sp>
    </p:spTree>
    <p:extLst>
      <p:ext uri="{BB962C8B-B14F-4D97-AF65-F5344CB8AC3E}">
        <p14:creationId xmlns:p14="http://schemas.microsoft.com/office/powerpoint/2010/main" val="82277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5" y="577294"/>
            <a:ext cx="8949202" cy="6202750"/>
          </a:xfrm>
        </p:spPr>
        <p:txBody>
          <a:bodyPr>
            <a:normAutofit/>
          </a:bodyPr>
          <a:lstStyle/>
          <a:p>
            <a:r>
              <a:rPr lang="en-US" dirty="0"/>
              <a:t>distributed </a:t>
            </a:r>
            <a:r>
              <a:rPr lang="en-US" dirty="0" err="1"/>
              <a:t>db</a:t>
            </a:r>
            <a:r>
              <a:rPr lang="en-US" dirty="0"/>
              <a:t> containing transactions</a:t>
            </a:r>
          </a:p>
          <a:p>
            <a:pPr lvl="1"/>
            <a:r>
              <a:rPr lang="en-US" dirty="0"/>
              <a:t>blockchain</a:t>
            </a:r>
          </a:p>
          <a:p>
            <a:pPr lvl="2"/>
            <a:r>
              <a:rPr lang="en-US" dirty="0"/>
              <a:t>chain of blocks containing </a:t>
            </a:r>
            <a:r>
              <a:rPr lang="en-US" dirty="0" err="1"/>
              <a:t>txs</a:t>
            </a:r>
            <a:endParaRPr lang="en-US" dirty="0"/>
          </a:p>
          <a:p>
            <a:pPr lvl="1"/>
            <a:r>
              <a:rPr lang="en-US" dirty="0"/>
              <a:t>no 'account balance', only </a:t>
            </a:r>
            <a:r>
              <a:rPr lang="en-US" dirty="0" err="1"/>
              <a:t>txs</a:t>
            </a:r>
            <a:r>
              <a:rPr lang="en-US" dirty="0"/>
              <a:t> recorded into the blockchain </a:t>
            </a:r>
          </a:p>
          <a:p>
            <a:pPr lvl="3"/>
            <a:endParaRPr lang="en-US" dirty="0"/>
          </a:p>
          <a:p>
            <a:r>
              <a:rPr lang="en-US" dirty="0"/>
              <a:t>update protocols</a:t>
            </a:r>
            <a:endParaRPr lang="cs-CZ" dirty="0"/>
          </a:p>
          <a:p>
            <a:pPr lvl="1"/>
            <a:r>
              <a:rPr lang="en-US" dirty="0"/>
              <a:t>consensus</a:t>
            </a:r>
            <a:endParaRPr lang="cs-CZ" dirty="0"/>
          </a:p>
          <a:p>
            <a:pPr lvl="1"/>
            <a:r>
              <a:rPr lang="cs-CZ" dirty="0"/>
              <a:t>proof</a:t>
            </a:r>
            <a:r>
              <a:rPr lang="en-US" dirty="0"/>
              <a:t>-</a:t>
            </a:r>
            <a:r>
              <a:rPr lang="cs-CZ" dirty="0"/>
              <a:t>of</a:t>
            </a:r>
            <a:r>
              <a:rPr lang="en-US" dirty="0"/>
              <a:t>-</a:t>
            </a:r>
            <a:r>
              <a:rPr lang="cs-CZ" dirty="0"/>
              <a:t>work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 proof-of-stake</a:t>
            </a:r>
          </a:p>
          <a:p>
            <a:pPr lvl="2"/>
            <a:r>
              <a:rPr lang="en-US" strike="sngStrike" dirty="0">
                <a:solidFill>
                  <a:schemeClr val="bg1">
                    <a:lumMod val="50000"/>
                  </a:schemeClr>
                </a:solidFill>
              </a:rPr>
              <a:t>solving complex math problems</a:t>
            </a:r>
          </a:p>
          <a:p>
            <a:pPr lvl="2"/>
            <a:r>
              <a:rPr lang="en-US" dirty="0"/>
              <a:t>roll of a dice - 100...00 sides</a:t>
            </a:r>
          </a:p>
          <a:p>
            <a:pPr lvl="2"/>
            <a:r>
              <a:rPr lang="en-US" dirty="0"/>
              <a:t>CPU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GPU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(FPGA)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ASIC</a:t>
            </a:r>
          </a:p>
          <a:p>
            <a:pPr lvl="1"/>
            <a:r>
              <a:rPr lang="en-US" dirty="0"/>
              <a:t>mining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reward</a:t>
            </a:r>
          </a:p>
          <a:p>
            <a:pPr lvl="3"/>
            <a:endParaRPr lang="en-US" dirty="0"/>
          </a:p>
          <a:p>
            <a:r>
              <a:rPr lang="en-US" dirty="0"/>
              <a:t>cryptography</a:t>
            </a:r>
          </a:p>
          <a:p>
            <a:pPr lvl="1"/>
            <a:r>
              <a:rPr lang="en-US" dirty="0"/>
              <a:t>hash, private / public keys</a:t>
            </a:r>
          </a:p>
          <a:p>
            <a:pPr lvl="1"/>
            <a:r>
              <a:rPr lang="en-US" dirty="0"/>
              <a:t>storage - wallets</a:t>
            </a:r>
          </a:p>
          <a:p>
            <a:pPr lvl="2"/>
            <a:r>
              <a:rPr lang="en-US" dirty="0"/>
              <a:t>wallets do </a:t>
            </a:r>
            <a:r>
              <a:rPr lang="en-US" b="1" dirty="0"/>
              <a:t>not</a:t>
            </a:r>
            <a:r>
              <a:rPr lang="en-US" dirty="0"/>
              <a:t> store *coins</a:t>
            </a:r>
          </a:p>
          <a:p>
            <a:pPr lvl="1"/>
            <a:r>
              <a:rPr lang="en-US" i="1" dirty="0"/>
              <a:t>not your keys, not your bitcoin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Cryptocurrency / Bitcoin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CC0B6-A49C-85A0-29DD-EF1DB1CA6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95" y="2450592"/>
            <a:ext cx="4888836" cy="4256548"/>
          </a:xfrm>
          <a:prstGeom prst="rect">
            <a:avLst/>
          </a:prstGeom>
        </p:spPr>
      </p:pic>
      <p:pic>
        <p:nvPicPr>
          <p:cNvPr id="5" name="Picture 4" descr="A white and orange bitcoin sign&#10;&#10;Description automatically generated">
            <a:extLst>
              <a:ext uri="{FF2B5EF4-FFF2-40B4-BE49-F238E27FC236}">
                <a16:creationId xmlns:a16="http://schemas.microsoft.com/office/drawing/2014/main" id="{873BA167-68C6-BFAF-1962-A35D9322D4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44" y="275960"/>
            <a:ext cx="1154090" cy="1154090"/>
          </a:xfrm>
          <a:prstGeom prst="rect">
            <a:avLst/>
          </a:prstGeom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73590794-B982-3238-CA7E-2B94AE987D48}"/>
              </a:ext>
            </a:extLst>
          </p:cNvPr>
          <p:cNvSpPr/>
          <p:nvPr/>
        </p:nvSpPr>
        <p:spPr>
          <a:xfrm>
            <a:off x="7855480" y="2666191"/>
            <a:ext cx="305882" cy="268076"/>
          </a:xfrm>
          <a:prstGeom prst="wedgeRoundRectCallout">
            <a:avLst>
              <a:gd name="adj1" fmla="val 49021"/>
              <a:gd name="adj2" fmla="val -1943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  <a:sym typeface="Wingdings 2" panose="05020102010507070707" pitchFamily="18" charset="2"/>
              </a:rPr>
              <a:t></a:t>
            </a:r>
            <a:endParaRPr lang="en-US" sz="1400" dirty="0">
              <a:solidFill>
                <a:srgbClr val="456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9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9E671D-4EE5-2245-1833-B292E67DA6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*Spark</a:t>
            </a:r>
          </a:p>
          <a:p>
            <a:pPr lvl="1"/>
            <a:r>
              <a:rPr lang="en-US" dirty="0"/>
              <a:t>similar to Ark</a:t>
            </a:r>
          </a:p>
          <a:p>
            <a:r>
              <a:rPr lang="en-US" dirty="0" err="1"/>
              <a:t>Citrea</a:t>
            </a:r>
            <a:endParaRPr lang="en-US" dirty="0"/>
          </a:p>
          <a:p>
            <a:pPr lvl="1"/>
            <a:r>
              <a:rPr lang="en-US" dirty="0" err="1"/>
              <a:t>zk</a:t>
            </a:r>
            <a:r>
              <a:rPr lang="en-US" dirty="0"/>
              <a:t>-rollup</a:t>
            </a:r>
          </a:p>
          <a:p>
            <a:pPr lvl="1"/>
            <a:r>
              <a:rPr lang="en-US" dirty="0"/>
              <a:t>based on </a:t>
            </a:r>
            <a:r>
              <a:rPr lang="en-US" dirty="0" err="1"/>
              <a:t>BitVM</a:t>
            </a:r>
            <a:endParaRPr lang="en-US" dirty="0"/>
          </a:p>
          <a:p>
            <a:r>
              <a:rPr lang="en-US" dirty="0"/>
              <a:t>Prime</a:t>
            </a:r>
          </a:p>
          <a:p>
            <a:pPr lvl="1"/>
            <a:r>
              <a:rPr lang="en-US" dirty="0"/>
              <a:t>sidechain</a:t>
            </a:r>
          </a:p>
          <a:p>
            <a:pPr lvl="1"/>
            <a:r>
              <a:rPr lang="en-US" dirty="0"/>
              <a:t>based on RGB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2D4C23-E6B8-6F99-6B08-60987D6A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More Proposals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4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6BBB72-3607-89F4-856F-FEC760CBD8A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layer 2</a:t>
            </a:r>
          </a:p>
          <a:p>
            <a:pPr lvl="1"/>
            <a:r>
              <a:rPr lang="cs-CZ" dirty="0"/>
              <a:t>sidechain, bridges</a:t>
            </a:r>
          </a:p>
          <a:p>
            <a:r>
              <a:rPr lang="cs-CZ" dirty="0"/>
              <a:t>L-BTC backed by BTC</a:t>
            </a:r>
          </a:p>
          <a:p>
            <a:pPr lvl="1"/>
            <a:r>
              <a:rPr lang="cs-CZ" dirty="0"/>
              <a:t>peg</a:t>
            </a:r>
            <a:r>
              <a:rPr lang="en-US" dirty="0"/>
              <a:t>-</a:t>
            </a:r>
            <a:r>
              <a:rPr lang="cs-CZ" dirty="0"/>
              <a:t>in</a:t>
            </a:r>
            <a:r>
              <a:rPr lang="en-US" dirty="0"/>
              <a:t> - BTC locked, L-BTC created</a:t>
            </a:r>
          </a:p>
          <a:p>
            <a:pPr lvl="1"/>
            <a:r>
              <a:rPr lang="en-US" dirty="0"/>
              <a:t>peg-out - BTC unlocked, L-BTC burned</a:t>
            </a:r>
          </a:p>
          <a:p>
            <a:r>
              <a:rPr lang="en-US" dirty="0"/>
              <a:t>fast, cheap</a:t>
            </a:r>
          </a:p>
          <a:p>
            <a:pPr lvl="1"/>
            <a:r>
              <a:rPr lang="en-US" dirty="0"/>
              <a:t>each block 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∼</a:t>
            </a:r>
            <a:r>
              <a:rPr lang="en-US" dirty="0"/>
              <a:t>1 minute</a:t>
            </a:r>
          </a:p>
          <a:p>
            <a:r>
              <a:rPr lang="en-US" dirty="0"/>
              <a:t>originally invented for / used by whale traders</a:t>
            </a:r>
          </a:p>
          <a:p>
            <a:pPr lvl="1"/>
            <a:r>
              <a:rPr lang="en-US" dirty="0"/>
              <a:t>fast and reliable transfer of large amounts</a:t>
            </a:r>
          </a:p>
          <a:p>
            <a:pPr lvl="1"/>
            <a:r>
              <a:rPr lang="en-US" dirty="0"/>
              <a:t>high level of privacy</a:t>
            </a:r>
          </a:p>
          <a:p>
            <a:pPr lvl="1"/>
            <a:r>
              <a:rPr lang="en-US" dirty="0"/>
              <a:t>increased on-chain fee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getting interest by retail</a:t>
            </a:r>
          </a:p>
          <a:p>
            <a:r>
              <a:rPr lang="en-US" dirty="0"/>
              <a:t>lower degree of decentralization</a:t>
            </a:r>
          </a:p>
          <a:p>
            <a:pPr lvl="1"/>
            <a:r>
              <a:rPr lang="en-US" dirty="0"/>
              <a:t>Liquid Federation</a:t>
            </a:r>
          </a:p>
          <a:p>
            <a:pPr lvl="1"/>
            <a:r>
              <a:rPr lang="en-US" dirty="0"/>
              <a:t>no Proof-of-Work</a:t>
            </a:r>
          </a:p>
          <a:p>
            <a:pPr lvl="1"/>
            <a:r>
              <a:rPr lang="en-US" dirty="0"/>
              <a:t>blocks are mined by a board of 15 validators</a:t>
            </a:r>
          </a:p>
          <a:p>
            <a:pPr lvl="2"/>
            <a:r>
              <a:rPr lang="en-US" dirty="0"/>
              <a:t>Liquid functionaries</a:t>
            </a:r>
          </a:p>
          <a:p>
            <a:r>
              <a:rPr lang="en-US" dirty="0"/>
              <a:t>interoperable</a:t>
            </a:r>
          </a:p>
          <a:p>
            <a:pPr lvl="1"/>
            <a:r>
              <a:rPr lang="en-US" dirty="0"/>
              <a:t>can be used with virtually any crypto asset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9B3FC7-479B-9F31-A3D5-D3BF44DB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Liquid </a:t>
            </a:r>
            <a:r>
              <a:rPr lang="en-US" dirty="0"/>
              <a:t>Network</a:t>
            </a:r>
            <a:endParaRPr lang="cs-CZ" dirty="0"/>
          </a:p>
        </p:txBody>
      </p:sp>
      <p:pic>
        <p:nvPicPr>
          <p:cNvPr id="5" name="Picture 4" descr="A diagram of a blockchain">
            <a:extLst>
              <a:ext uri="{FF2B5EF4-FFF2-40B4-BE49-F238E27FC236}">
                <a16:creationId xmlns:a16="http://schemas.microsoft.com/office/drawing/2014/main" id="{9558F91B-9A2A-95B7-EFB2-66567FE57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71" y="1201163"/>
            <a:ext cx="4025524" cy="4130463"/>
          </a:xfrm>
          <a:prstGeom prst="rect">
            <a:avLst/>
          </a:prstGeom>
        </p:spPr>
      </p:pic>
      <p:pic>
        <p:nvPicPr>
          <p:cNvPr id="6" name="Picture 5" descr="A blue and white drop of water with a bitcoin symbol&#10;&#10;Description automatically generated">
            <a:extLst>
              <a:ext uri="{FF2B5EF4-FFF2-40B4-BE49-F238E27FC236}">
                <a16:creationId xmlns:a16="http://schemas.microsoft.com/office/drawing/2014/main" id="{857DAA74-65C9-BC00-B4D1-C51BD3A2C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52" y="155083"/>
            <a:ext cx="731585" cy="73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CFFFC-2934-31EC-C12D-C378FECD99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protocol for issuing assets on BTC</a:t>
            </a:r>
          </a:p>
          <a:p>
            <a:r>
              <a:rPr lang="en-US" dirty="0"/>
              <a:t>can be transferred over LN</a:t>
            </a:r>
          </a:p>
          <a:p>
            <a:pPr lvl="1"/>
            <a:r>
              <a:rPr lang="en-US" dirty="0"/>
              <a:t>instant, high-volume, low-fee </a:t>
            </a:r>
            <a:r>
              <a:rPr lang="en-US" dirty="0" err="1"/>
              <a:t>txs</a:t>
            </a:r>
            <a:endParaRPr lang="en-US" dirty="0"/>
          </a:p>
          <a:p>
            <a:r>
              <a:rPr lang="en-US" dirty="0"/>
              <a:t>$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cs-CZ" dirty="0"/>
              <a:t>₿</a:t>
            </a:r>
            <a:r>
              <a:rPr lang="cs-CZ" b="1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LN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cs-CZ" dirty="0"/>
              <a:t>₿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¥</a:t>
            </a:r>
            <a:endParaRPr lang="cs-CZ" dirty="0"/>
          </a:p>
          <a:p>
            <a:r>
              <a:rPr lang="en-US" dirty="0"/>
              <a:t>Taproot, Schnorr sig</a:t>
            </a:r>
          </a:p>
          <a:p>
            <a:r>
              <a:rPr lang="en-US" dirty="0"/>
              <a:t>Merkle Sum / Sparse Merkle Tree</a:t>
            </a:r>
            <a:endParaRPr lang="cs-CZ" dirty="0"/>
          </a:p>
          <a:p>
            <a:pPr lvl="1"/>
            <a:r>
              <a:rPr lang="cs-CZ" dirty="0"/>
              <a:t>256-level binary tree</a:t>
            </a:r>
          </a:p>
          <a:p>
            <a:pPr lvl="1"/>
            <a:r>
              <a:rPr lang="cs-CZ" dirty="0"/>
              <a:t>0/1 binary path to a node</a:t>
            </a:r>
          </a:p>
          <a:p>
            <a:r>
              <a:rPr lang="cs-CZ" dirty="0"/>
              <a:t>edge nodes</a:t>
            </a:r>
          </a:p>
          <a:p>
            <a:pPr lvl="1"/>
            <a:r>
              <a:rPr lang="cs-CZ" dirty="0"/>
              <a:t>exchange rates</a:t>
            </a:r>
          </a:p>
          <a:p>
            <a:pPr lvl="1"/>
            <a:r>
              <a:rPr lang="cs-CZ" dirty="0"/>
              <a:t>swap - HTLC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en-US" dirty="0"/>
              <a:t> f</a:t>
            </a:r>
            <a:r>
              <a:rPr lang="cs-CZ" dirty="0"/>
              <a:t>ast, </a:t>
            </a:r>
            <a:r>
              <a:rPr lang="en-US" dirty="0"/>
              <a:t>c</a:t>
            </a:r>
            <a:r>
              <a:rPr lang="cs-CZ" dirty="0"/>
              <a:t>heap, </a:t>
            </a:r>
            <a:r>
              <a:rPr lang="en-US" dirty="0"/>
              <a:t>decentralized </a:t>
            </a:r>
            <a:r>
              <a:rPr lang="en-US" dirty="0" err="1"/>
              <a:t>xchg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   </a:t>
            </a:r>
            <a:r>
              <a:rPr lang="cs-CZ" dirty="0"/>
              <a:t> well</a:t>
            </a:r>
            <a:r>
              <a:rPr lang="en-US" dirty="0"/>
              <a:t>-</a:t>
            </a:r>
            <a:r>
              <a:rPr lang="cs-CZ" dirty="0"/>
              <a:t>established</a:t>
            </a:r>
            <a:r>
              <a:rPr lang="en-US" dirty="0"/>
              <a:t> network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dirty="0"/>
              <a:t> complicated protocol, </a:t>
            </a:r>
            <a:br>
              <a:rPr lang="en-US" dirty="0"/>
            </a:br>
            <a:r>
              <a:rPr lang="en-US" dirty="0"/>
              <a:t>     asset freeze, </a:t>
            </a:r>
            <a:r>
              <a:rPr lang="en-US"/>
              <a:t>network effect</a:t>
            </a:r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EFF109-F6B8-E10F-BF4D-5302837F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Taproot Assets</a:t>
            </a:r>
            <a:endParaRPr lang="cs-CZ" dirty="0"/>
          </a:p>
        </p:txBody>
      </p:sp>
      <p:pic>
        <p:nvPicPr>
          <p:cNvPr id="5" name="Picture 4" descr="A diagram of a tree&#10;&#10;Description automatically generated">
            <a:extLst>
              <a:ext uri="{FF2B5EF4-FFF2-40B4-BE49-F238E27FC236}">
                <a16:creationId xmlns:a16="http://schemas.microsoft.com/office/drawing/2014/main" id="{23840D72-0ACE-1635-2450-4B2072D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-1" r="4882" b="10870"/>
          <a:stretch/>
        </p:blipFill>
        <p:spPr>
          <a:xfrm>
            <a:off x="3962345" y="1154189"/>
            <a:ext cx="5141624" cy="1947585"/>
          </a:xfrm>
          <a:prstGeom prst="rect">
            <a:avLst/>
          </a:prstGeom>
        </p:spPr>
      </p:pic>
      <p:pic>
        <p:nvPicPr>
          <p:cNvPr id="7" name="Picture 6" descr="A diagram of a tree&#10;&#10;Description automatically generated">
            <a:extLst>
              <a:ext uri="{FF2B5EF4-FFF2-40B4-BE49-F238E27FC236}">
                <a16:creationId xmlns:a16="http://schemas.microsoft.com/office/drawing/2014/main" id="{1222D30F-D875-24BC-A167-CBA7CA1F1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t="-2" r="2788" b="4582"/>
          <a:stretch/>
        </p:blipFill>
        <p:spPr>
          <a:xfrm>
            <a:off x="4002376" y="3678669"/>
            <a:ext cx="5141624" cy="2268000"/>
          </a:xfrm>
          <a:prstGeom prst="rect">
            <a:avLst/>
          </a:prstGeom>
        </p:spPr>
      </p:pic>
      <p:pic>
        <p:nvPicPr>
          <p:cNvPr id="9" name="Picture 8" descr="A purple circle with white lines&#10;&#10;Description automatically generated">
            <a:extLst>
              <a:ext uri="{FF2B5EF4-FFF2-40B4-BE49-F238E27FC236}">
                <a16:creationId xmlns:a16="http://schemas.microsoft.com/office/drawing/2014/main" id="{39EE2987-C0E0-6771-F0CE-B4FBEF4953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97" y="167512"/>
            <a:ext cx="630788" cy="6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B73D3-9B52-F3D8-A426-AC18C165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Taproot Assets</a:t>
            </a:r>
          </a:p>
        </p:txBody>
      </p:sp>
      <p:pic>
        <p:nvPicPr>
          <p:cNvPr id="9" name="Picture 8" descr="A diagram of a tree&#10;&#10;Description automatically generated">
            <a:extLst>
              <a:ext uri="{FF2B5EF4-FFF2-40B4-BE49-F238E27FC236}">
                <a16:creationId xmlns:a16="http://schemas.microsoft.com/office/drawing/2014/main" id="{55E5321D-C491-9CE8-8ABF-7D4BFB331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917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01D232-EF12-A2E7-83F3-B8FE52B9BE3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180975" lvl="1" indent="0">
              <a:buNone/>
            </a:pPr>
            <a:r>
              <a:rPr lang="en-US" sz="1600" i="1" dirty="0">
                <a:solidFill>
                  <a:srgbClr val="00B050"/>
                </a:solidFill>
              </a:rPr>
              <a:t>				             Notes and Other Stuff, Transmitted by Relays</a:t>
            </a:r>
          </a:p>
          <a:p>
            <a:r>
              <a:rPr lang="en-US" dirty="0"/>
              <a:t>distributed censorship-resistant protocol</a:t>
            </a:r>
          </a:p>
          <a:p>
            <a:pPr lvl="1"/>
            <a:r>
              <a:rPr lang="en-US" dirty="0"/>
              <a:t>clients / relays</a:t>
            </a:r>
          </a:p>
          <a:p>
            <a:r>
              <a:rPr lang="en-US" dirty="0"/>
              <a:t>simple</a:t>
            </a:r>
          </a:p>
          <a:p>
            <a:pPr lvl="1"/>
            <a:r>
              <a:rPr lang="en-US" dirty="0"/>
              <a:t>JSON objects, </a:t>
            </a:r>
            <a:r>
              <a:rPr lang="en-US" dirty="0" err="1"/>
              <a:t>websocket</a:t>
            </a:r>
            <a:r>
              <a:rPr lang="en-US" dirty="0"/>
              <a:t> connections</a:t>
            </a:r>
          </a:p>
          <a:p>
            <a:pPr lvl="1"/>
            <a:r>
              <a:rPr lang="en-US" dirty="0"/>
              <a:t>elliptic-curve cryptography for keys and signing</a:t>
            </a:r>
          </a:p>
          <a:p>
            <a:r>
              <a:rPr lang="en-US" dirty="0"/>
              <a:t>resilient</a:t>
            </a:r>
          </a:p>
          <a:p>
            <a:pPr lvl="1"/>
            <a:r>
              <a:rPr lang="en-US" dirty="0"/>
              <a:t>does </a:t>
            </a:r>
            <a:r>
              <a:rPr lang="en-US" b="1" dirty="0"/>
              <a:t>not</a:t>
            </a:r>
            <a:r>
              <a:rPr lang="en-US" dirty="0"/>
              <a:t> rely on a small number of servers</a:t>
            </a:r>
          </a:p>
          <a:p>
            <a:pPr lvl="1"/>
            <a:r>
              <a:rPr lang="en-US" dirty="0"/>
              <a:t>users are connected to many relays</a:t>
            </a:r>
          </a:p>
          <a:p>
            <a:r>
              <a:rPr lang="en-US" dirty="0"/>
              <a:t>verifiable</a:t>
            </a:r>
          </a:p>
          <a:p>
            <a:pPr lvl="1"/>
            <a:r>
              <a:rPr lang="en-US" dirty="0"/>
              <a:t>public-key cryptography</a:t>
            </a:r>
          </a:p>
          <a:p>
            <a:r>
              <a:rPr lang="en-US" dirty="0"/>
              <a:t>motivation - current social networks</a:t>
            </a:r>
          </a:p>
          <a:p>
            <a:pPr lvl="1"/>
            <a:r>
              <a:rPr lang="en-US" dirty="0"/>
              <a:t>use your attention and data to sell ads</a:t>
            </a:r>
          </a:p>
          <a:p>
            <a:pPr lvl="1"/>
            <a:r>
              <a:rPr lang="en-US" dirty="0"/>
              <a:t>decide what content to show you based on a secret algorithm</a:t>
            </a:r>
          </a:p>
          <a:p>
            <a:pPr lvl="1"/>
            <a:r>
              <a:rPr lang="en-US" dirty="0"/>
              <a:t>complete control over who can participate and who is censored</a:t>
            </a:r>
          </a:p>
          <a:p>
            <a:pPr lvl="1"/>
            <a:r>
              <a:rPr lang="en-US" dirty="0"/>
              <a:t>full of spam and bots</a:t>
            </a:r>
          </a:p>
          <a:p>
            <a:r>
              <a:rPr lang="en-US" dirty="0"/>
              <a:t>open to developers</a:t>
            </a:r>
          </a:p>
          <a:p>
            <a:pPr lvl="1"/>
            <a:r>
              <a:rPr lang="en-US" dirty="0"/>
              <a:t>data storage, message bus, event queue, event sourcing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A3E11-D145-700A-E34B-FA294B72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Nostr</a:t>
            </a:r>
            <a:endParaRPr lang="cs-CZ" dirty="0"/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FF4BBABE-2EB2-713B-E93B-ECAA7F1A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22" y="2754489"/>
            <a:ext cx="4285674" cy="2323343"/>
          </a:xfrm>
          <a:prstGeom prst="rect">
            <a:avLst/>
          </a:prstGeom>
        </p:spPr>
      </p:pic>
      <p:pic>
        <p:nvPicPr>
          <p:cNvPr id="5" name="Picture 4" descr="A white and purple logo&#10;&#10;Description automatically generated">
            <a:extLst>
              <a:ext uri="{FF2B5EF4-FFF2-40B4-BE49-F238E27FC236}">
                <a16:creationId xmlns:a16="http://schemas.microsoft.com/office/drawing/2014/main" id="{02431737-01DC-3937-4B2E-E4B36BB630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06" y="114081"/>
            <a:ext cx="813590" cy="813590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E7196DFF-B836-EC2D-C2F5-347B8E6F3A61}"/>
              </a:ext>
            </a:extLst>
          </p:cNvPr>
          <p:cNvSpPr/>
          <p:nvPr/>
        </p:nvSpPr>
        <p:spPr>
          <a:xfrm>
            <a:off x="7961115" y="1427018"/>
            <a:ext cx="938121" cy="988291"/>
          </a:xfrm>
          <a:prstGeom prst="wedgeRectCallout">
            <a:avLst>
              <a:gd name="adj1" fmla="val 49971"/>
              <a:gd name="adj2" fmla="val 496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rgbClr val="456A1C"/>
                </a:solidFill>
              </a:rPr>
              <a:t>Ametyst</a:t>
            </a:r>
            <a:endParaRPr lang="en-US" sz="1400" dirty="0">
              <a:solidFill>
                <a:srgbClr val="456A1C"/>
              </a:solidFill>
            </a:endParaRPr>
          </a:p>
          <a:p>
            <a:r>
              <a:rPr lang="en-US" sz="1400" dirty="0" err="1">
                <a:solidFill>
                  <a:srgbClr val="456A1C"/>
                </a:solidFill>
              </a:rPr>
              <a:t>OpenVibe</a:t>
            </a:r>
            <a:endParaRPr lang="en-US" sz="1400" dirty="0">
              <a:solidFill>
                <a:srgbClr val="456A1C"/>
              </a:solidFill>
            </a:endParaRPr>
          </a:p>
          <a:p>
            <a:r>
              <a:rPr lang="en-US" sz="1400" dirty="0">
                <a:solidFill>
                  <a:srgbClr val="456A1C"/>
                </a:solidFill>
              </a:rPr>
              <a:t>Primal</a:t>
            </a:r>
          </a:p>
          <a:p>
            <a:r>
              <a:rPr lang="en-US" sz="1400" dirty="0">
                <a:solidFill>
                  <a:srgbClr val="456A1C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7854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8F89A2-89A5-3212-A73B-E2AA9FD077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Ethereum</a:t>
            </a:r>
          </a:p>
          <a:p>
            <a:pPr lvl="1"/>
            <a:r>
              <a:rPr lang="en-US" dirty="0"/>
              <a:t>Turing-complete prog language</a:t>
            </a:r>
          </a:p>
          <a:p>
            <a:pPr lvl="1"/>
            <a:r>
              <a:rPr lang="en-US" dirty="0"/>
              <a:t>Proof-of-Stake</a:t>
            </a:r>
          </a:p>
          <a:p>
            <a:pPr lvl="2"/>
            <a:r>
              <a:rPr lang="en-US" dirty="0" err="1"/>
              <a:t>PoW</a:t>
            </a:r>
            <a:r>
              <a:rPr lang="en-US" dirty="0"/>
              <a:t> </a:t>
            </a: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dirty="0"/>
              <a:t> </a:t>
            </a:r>
            <a:r>
              <a:rPr lang="en-US" dirty="0" err="1"/>
              <a:t>PoS</a:t>
            </a:r>
            <a:endParaRPr lang="en-US" dirty="0"/>
          </a:p>
          <a:p>
            <a:pPr lvl="2"/>
            <a:r>
              <a:rPr lang="en-US" dirty="0"/>
              <a:t>validators / staking</a:t>
            </a:r>
          </a:p>
          <a:p>
            <a:pPr lvl="2"/>
            <a:r>
              <a:rPr lang="en-US" dirty="0"/>
              <a:t>gas</a:t>
            </a:r>
          </a:p>
          <a:p>
            <a:pPr marL="358775" lvl="2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ym typeface="Wingdings" panose="05000000000000000000" pitchFamily="2" charset="2"/>
              </a:rPr>
              <a:t>  energy efficient</a:t>
            </a:r>
          </a:p>
          <a:p>
            <a:pPr marL="358775" lvl="2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dirty="0">
                <a:sym typeface="Wingdings" panose="05000000000000000000" pitchFamily="2" charset="2"/>
              </a:rPr>
              <a:t>  tends to be centralized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many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many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many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...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altcoins</a:t>
            </a:r>
          </a:p>
          <a:p>
            <a:r>
              <a:rPr lang="en-US" dirty="0"/>
              <a:t>DeFi</a:t>
            </a:r>
          </a:p>
          <a:p>
            <a:pPr lvl="1"/>
            <a:r>
              <a:rPr lang="en-US" dirty="0"/>
              <a:t>smart contracts</a:t>
            </a:r>
          </a:p>
          <a:p>
            <a:pPr lvl="2"/>
            <a:r>
              <a:rPr lang="en-US" dirty="0"/>
              <a:t>banking without banks - loans</a:t>
            </a:r>
          </a:p>
          <a:p>
            <a:pPr lvl="2"/>
            <a:r>
              <a:rPr lang="en-US" dirty="0"/>
              <a:t>decentralized exchanges</a:t>
            </a:r>
          </a:p>
          <a:p>
            <a:pPr lvl="1"/>
            <a:r>
              <a:rPr lang="en-US" dirty="0"/>
              <a:t>sidechains, </a:t>
            </a:r>
            <a:r>
              <a:rPr lang="en-US" dirty="0" err="1"/>
              <a:t>parachains</a:t>
            </a:r>
            <a:r>
              <a:rPr lang="en-US" dirty="0"/>
              <a:t>, bridge</a:t>
            </a:r>
          </a:p>
          <a:p>
            <a:pPr lvl="1"/>
            <a:endParaRPr lang="cs-CZ" dirty="0"/>
          </a:p>
          <a:p>
            <a:r>
              <a:rPr lang="cs-CZ" dirty="0"/>
              <a:t>Stable coins</a:t>
            </a:r>
          </a:p>
          <a:p>
            <a:pPr lvl="1"/>
            <a:r>
              <a:rPr lang="en-US" dirty="0"/>
              <a:t>fiat/commodity backed</a:t>
            </a:r>
            <a:endParaRPr lang="cs-CZ" dirty="0"/>
          </a:p>
          <a:p>
            <a:pPr lvl="1"/>
            <a:r>
              <a:rPr lang="en-US" dirty="0"/>
              <a:t>collateral</a:t>
            </a:r>
            <a:r>
              <a:rPr lang="cs-CZ" dirty="0"/>
              <a:t> backed</a:t>
            </a:r>
          </a:p>
          <a:p>
            <a:pPr lvl="1"/>
            <a:r>
              <a:rPr lang="en-US" dirty="0"/>
              <a:t>algo</a:t>
            </a:r>
            <a:r>
              <a:rPr lang="cs-CZ" dirty="0"/>
              <a:t>rithmic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744B84-462E-A782-1F30-8EB73FC1D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Ethereum</a:t>
            </a:r>
            <a:r>
              <a:rPr lang="en-US" dirty="0"/>
              <a:t>,</a:t>
            </a:r>
            <a:r>
              <a:rPr lang="cs-CZ" dirty="0"/>
              <a:t> DeFi</a:t>
            </a:r>
            <a:r>
              <a:rPr lang="en-US" dirty="0"/>
              <a:t>, Stable coins</a:t>
            </a:r>
            <a:endParaRPr lang="cs-CZ" dirty="0"/>
          </a:p>
        </p:txBody>
      </p:sp>
      <p:pic>
        <p:nvPicPr>
          <p:cNvPr id="5" name="Picture 4" descr="A blue diamond shaped logo&#10;&#10;Description automatically generated">
            <a:extLst>
              <a:ext uri="{FF2B5EF4-FFF2-40B4-BE49-F238E27FC236}">
                <a16:creationId xmlns:a16="http://schemas.microsoft.com/office/drawing/2014/main" id="{96EAED36-3D60-E507-A858-415D550C0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722" y="157084"/>
            <a:ext cx="798215" cy="798215"/>
          </a:xfrm>
          <a:prstGeom prst="rect">
            <a:avLst/>
          </a:prstGeom>
        </p:spPr>
      </p:pic>
      <p:pic>
        <p:nvPicPr>
          <p:cNvPr id="7" name="Picture 6" descr="A diagram of a blockchain smartcontrol protocol&#10;&#10;Description automatically generated">
            <a:extLst>
              <a:ext uri="{FF2B5EF4-FFF2-40B4-BE49-F238E27FC236}">
                <a16:creationId xmlns:a16="http://schemas.microsoft.com/office/drawing/2014/main" id="{76AB16FF-F9BF-8801-7D27-C12067E21F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13133" r="2830" b="3023"/>
          <a:stretch/>
        </p:blipFill>
        <p:spPr>
          <a:xfrm>
            <a:off x="3622294" y="1112383"/>
            <a:ext cx="5328000" cy="2807078"/>
          </a:xfrm>
          <a:prstGeom prst="rect">
            <a:avLst/>
          </a:prstGeom>
        </p:spPr>
      </p:pic>
      <p:pic>
        <p:nvPicPr>
          <p:cNvPr id="11" name="Picture 10" descr="A diagram of different types of stablecoin">
            <a:extLst>
              <a:ext uri="{FF2B5EF4-FFF2-40B4-BE49-F238E27FC236}">
                <a16:creationId xmlns:a16="http://schemas.microsoft.com/office/drawing/2014/main" id="{352D7558-D79A-50F9-7BD7-471A4317F9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4080" r="6725" b="10539"/>
          <a:stretch/>
        </p:blipFill>
        <p:spPr>
          <a:xfrm>
            <a:off x="3621718" y="4034107"/>
            <a:ext cx="5328576" cy="26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2757A-1036-287C-8A5B-F8DD0035C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Transaction Value</a:t>
            </a:r>
          </a:p>
        </p:txBody>
      </p:sp>
      <p:pic>
        <p:nvPicPr>
          <p:cNvPr id="5" name="Picture 4" descr="A graph showing different colored lines">
            <a:extLst>
              <a:ext uri="{FF2B5EF4-FFF2-40B4-BE49-F238E27FC236}">
                <a16:creationId xmlns:a16="http://schemas.microsoft.com/office/drawing/2014/main" id="{3FF76C03-CC8B-8DBB-C14A-86AEB8AF5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84"/>
            <a:ext cx="9144000" cy="598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2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23488-AD40-402A-A816-5B6225E315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2768" y="540925"/>
            <a:ext cx="3330923" cy="6202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dirty="0"/>
              <a:t> Bank-coin</a:t>
            </a:r>
          </a:p>
          <a:p>
            <a:pPr lvl="1"/>
            <a:r>
              <a:rPr lang="en-US" dirty="0" err="1"/>
              <a:t>Revolut</a:t>
            </a:r>
            <a:r>
              <a:rPr lang="en-US" dirty="0"/>
              <a:t>, ETF</a:t>
            </a:r>
          </a:p>
          <a:p>
            <a:pPr lvl="1"/>
            <a:r>
              <a:rPr lang="en-US" i="1" dirty="0"/>
              <a:t>not-your-keys</a:t>
            </a:r>
            <a:br>
              <a:rPr lang="en-US" i="1" dirty="0"/>
            </a:br>
            <a:r>
              <a:rPr lang="en-US" i="1" dirty="0"/>
              <a:t>not-your-coin</a:t>
            </a:r>
          </a:p>
          <a:p>
            <a:pPr lvl="1"/>
            <a:r>
              <a:rPr lang="en-US" dirty="0"/>
              <a:t>risk of theft</a:t>
            </a:r>
            <a:endParaRPr lang="cs-CZ" dirty="0"/>
          </a:p>
          <a:p>
            <a:pPr lvl="1"/>
            <a:r>
              <a:rPr lang="cs-CZ" dirty="0"/>
              <a:t>no privacy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EE9012"/>
                </a:solidFill>
                <a:sym typeface="Wingdings" panose="05000000000000000000" pitchFamily="2" charset="2"/>
              </a:rPr>
              <a:t>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KYC-coin</a:t>
            </a:r>
          </a:p>
          <a:p>
            <a:pPr lvl="1"/>
            <a:r>
              <a:rPr lang="en-US" dirty="0"/>
              <a:t>crypto-exchange</a:t>
            </a:r>
          </a:p>
          <a:p>
            <a:pPr lvl="1"/>
            <a:r>
              <a:rPr lang="en-US" dirty="0"/>
              <a:t>no privacy</a:t>
            </a:r>
          </a:p>
          <a:p>
            <a:pPr lvl="1"/>
            <a:r>
              <a:rPr lang="en-US" dirty="0"/>
              <a:t>unrealized profit tax</a:t>
            </a:r>
          </a:p>
          <a:p>
            <a:pPr lvl="2"/>
            <a:r>
              <a:rPr lang="en-US" dirty="0"/>
              <a:t>Norway,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France,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USA), ...</a:t>
            </a:r>
          </a:p>
          <a:p>
            <a:pPr lvl="1"/>
            <a:r>
              <a:rPr lang="cs-CZ" dirty="0"/>
              <a:t>exit</a:t>
            </a:r>
            <a:r>
              <a:rPr lang="en-US" dirty="0"/>
              <a:t> tax</a:t>
            </a:r>
          </a:p>
          <a:p>
            <a:pPr lvl="2"/>
            <a:r>
              <a:rPr lang="cs-CZ" dirty="0"/>
              <a:t>The Netherlands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...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sym typeface="Wingdings" panose="05000000000000000000" pitchFamily="2" charset="2"/>
              </a:rPr>
              <a:t></a:t>
            </a:r>
            <a:r>
              <a:rPr lang="en-US" dirty="0"/>
              <a:t> Non-KYC-coin</a:t>
            </a:r>
          </a:p>
          <a:p>
            <a:pPr lvl="1"/>
            <a:r>
              <a:rPr lang="cs-CZ" dirty="0"/>
              <a:t>true ownership</a:t>
            </a:r>
          </a:p>
          <a:p>
            <a:pPr lvl="1"/>
            <a:r>
              <a:rPr lang="cs-CZ" dirty="0"/>
              <a:t>permissionless</a:t>
            </a:r>
          </a:p>
          <a:p>
            <a:pPr lvl="1"/>
            <a:r>
              <a:rPr lang="en-US" dirty="0"/>
              <a:t>high level of privacy</a:t>
            </a:r>
          </a:p>
          <a:p>
            <a:pPr lvl="1"/>
            <a:r>
              <a:rPr lang="en-US" dirty="0"/>
              <a:t>liquidity</a:t>
            </a:r>
          </a:p>
          <a:p>
            <a:pPr lvl="1"/>
            <a:r>
              <a:rPr lang="en-US" dirty="0"/>
              <a:t>exit to fiat / full tax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CB7CB7-90F6-109E-293D-3CB3DE9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KYC-coin, </a:t>
            </a:r>
            <a:r>
              <a:rPr lang="en-US" dirty="0"/>
              <a:t>Bank-coin</a:t>
            </a:r>
            <a:endParaRPr lang="cs-CZ" dirty="0"/>
          </a:p>
        </p:txBody>
      </p:sp>
      <p:pic>
        <p:nvPicPr>
          <p:cNvPr id="9" name="Picture 8" descr="A chart of a survey">
            <a:extLst>
              <a:ext uri="{FF2B5EF4-FFF2-40B4-BE49-F238E27FC236}">
                <a16:creationId xmlns:a16="http://schemas.microsoft.com/office/drawing/2014/main" id="{68068D89-2C1C-B363-7CB1-9AEDC5A3A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2678" r="2060" b="1257"/>
          <a:stretch/>
        </p:blipFill>
        <p:spPr>
          <a:xfrm>
            <a:off x="3503691" y="0"/>
            <a:ext cx="5640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772201-A4C8-9D58-A16B-6937641D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in the Bank</a:t>
            </a:r>
            <a:endParaRPr lang="cs-CZ" dirty="0"/>
          </a:p>
        </p:txBody>
      </p:sp>
      <p:pic>
        <p:nvPicPr>
          <p:cNvPr id="5" name="Picture 4" descr="A gold coin with a bitcoin symbol">
            <a:extLst>
              <a:ext uri="{FF2B5EF4-FFF2-40B4-BE49-F238E27FC236}">
                <a16:creationId xmlns:a16="http://schemas.microsoft.com/office/drawing/2014/main" id="{E446B2C2-3AD7-379D-1850-AD829D3B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57"/>
            <a:ext cx="9144000" cy="63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075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AC9BC8-E6F5-86DB-CEB2-21BF5F1DB0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Central Bank Digital Currency</a:t>
            </a:r>
          </a:p>
          <a:p>
            <a:pPr lvl="1"/>
            <a:r>
              <a:rPr lang="en-US" dirty="0"/>
              <a:t>digital money issued by national central banks</a:t>
            </a:r>
          </a:p>
          <a:p>
            <a:pPr lvl="2"/>
            <a:r>
              <a:rPr lang="en-US" dirty="0"/>
              <a:t>China, Russia, EU, ...</a:t>
            </a:r>
          </a:p>
          <a:p>
            <a:pPr lvl="1"/>
            <a:r>
              <a:rPr lang="en-US" dirty="0"/>
              <a:t>≈ cryptocurrency?</a:t>
            </a:r>
          </a:p>
          <a:p>
            <a:r>
              <a:rPr lang="cs-CZ" dirty="0"/>
              <a:t>implementation</a:t>
            </a:r>
          </a:p>
          <a:p>
            <a:pPr lvl="1"/>
            <a:r>
              <a:rPr lang="cs-CZ" dirty="0"/>
              <a:t>account kept by the central bank</a:t>
            </a:r>
          </a:p>
          <a:p>
            <a:pPr lvl="2"/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government</a:t>
            </a:r>
          </a:p>
          <a:p>
            <a:endParaRPr lang="cs-CZ" dirty="0"/>
          </a:p>
          <a:p>
            <a:r>
              <a:rPr lang="en-US" dirty="0"/>
              <a:t>programmability</a:t>
            </a:r>
          </a:p>
          <a:p>
            <a:pPr lvl="1"/>
            <a:r>
              <a:rPr lang="en-US" i="1" dirty="0"/>
              <a:t>you must spend 2000$ each month</a:t>
            </a:r>
          </a:p>
          <a:p>
            <a:pPr lvl="2"/>
            <a:r>
              <a:rPr lang="en-US" dirty="0"/>
              <a:t>or you will be </a:t>
            </a:r>
            <a:r>
              <a:rPr lang="en-US" strike="sngStrike" dirty="0">
                <a:solidFill>
                  <a:schemeClr val="bg1">
                    <a:lumMod val="50000"/>
                  </a:schemeClr>
                </a:solidFill>
              </a:rPr>
              <a:t>taxed</a:t>
            </a:r>
            <a:r>
              <a:rPr lang="en-US" dirty="0"/>
              <a:t> robbed </a:t>
            </a:r>
            <a:r>
              <a:rPr lang="en-US" dirty="0">
                <a:sym typeface="Wingdings" panose="05000000000000000000" pitchFamily="2" charset="2"/>
              </a:rPr>
              <a:t></a:t>
            </a:r>
            <a:r>
              <a:rPr lang="en-US" dirty="0">
                <a:sym typeface="Webdings" panose="05030102010509060703" pitchFamily="18" charset="2"/>
              </a:rPr>
              <a:t></a:t>
            </a:r>
          </a:p>
          <a:p>
            <a:pPr lvl="1"/>
            <a:r>
              <a:rPr lang="cs-CZ" dirty="0">
                <a:sym typeface="Webdings" panose="05030102010509060703" pitchFamily="18" charset="2"/>
              </a:rPr>
              <a:t>petrol/food/wine/... purchase </a:t>
            </a:r>
            <a:r>
              <a:rPr lang="en-US" dirty="0">
                <a:sym typeface="Webdings" panose="05030102010509060703" pitchFamily="18" charset="2"/>
              </a:rPr>
              <a:t>limit</a:t>
            </a:r>
            <a:r>
              <a:rPr lang="cs-CZ" dirty="0">
                <a:sym typeface="Webdings" panose="05030102010509060703" pitchFamily="18" charset="2"/>
              </a:rPr>
              <a:t>s</a:t>
            </a:r>
          </a:p>
          <a:p>
            <a:pPr lvl="2"/>
            <a:r>
              <a:rPr lang="cs-CZ" dirty="0">
                <a:sym typeface="Webdings" panose="05030102010509060703" pitchFamily="18" charset="2"/>
              </a:rPr>
              <a:t>you are not </a:t>
            </a:r>
            <a:r>
              <a:rPr lang="cs-CZ" b="1" dirty="0">
                <a:sym typeface="Webdings" panose="05030102010509060703" pitchFamily="18" charset="2"/>
              </a:rPr>
              <a:t>enough</a:t>
            </a:r>
            <a:r>
              <a:rPr lang="cs-CZ" dirty="0">
                <a:sym typeface="Webdings" panose="05030102010509060703" pitchFamily="18" charset="2"/>
              </a:rPr>
              <a:t> </a:t>
            </a:r>
            <a:r>
              <a:rPr lang="cs-CZ" dirty="0">
                <a:solidFill>
                  <a:srgbClr val="00B050"/>
                </a:solidFill>
                <a:sym typeface="Webdings" panose="05030102010509060703" pitchFamily="18" charset="2"/>
              </a:rPr>
              <a:t>green </a:t>
            </a:r>
            <a:r>
              <a:rPr lang="cs-CZ" dirty="0">
                <a:sym typeface="Webdings" panose="05030102010509060703" pitchFamily="18" charset="2"/>
              </a:rPr>
              <a:t>/ </a:t>
            </a:r>
            <a:r>
              <a:rPr lang="cs-CZ" dirty="0">
                <a:solidFill>
                  <a:srgbClr val="FF0000"/>
                </a:solidFill>
                <a:sym typeface="Wingdings 2" panose="05020102010507070707" pitchFamily="18" charset="2"/>
              </a:rPr>
              <a:t></a:t>
            </a:r>
            <a:r>
              <a:rPr lang="cs-CZ" dirty="0">
                <a:sym typeface="Webdings" panose="05030102010509060703" pitchFamily="18" charset="2"/>
              </a:rPr>
              <a:t>healthy / 🤯wise / ...</a:t>
            </a:r>
          </a:p>
          <a:p>
            <a:pPr lvl="1"/>
            <a:r>
              <a:rPr lang="cs-CZ" dirty="0"/>
              <a:t>social credit</a:t>
            </a:r>
          </a:p>
          <a:p>
            <a:pPr lvl="2"/>
            <a:r>
              <a:rPr lang="cs-CZ" dirty="0"/>
              <a:t>you are not a good guy </a:t>
            </a: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</a:t>
            </a:r>
            <a:r>
              <a:rPr lang="en-US" dirty="0">
                <a:sym typeface="Wingdings" panose="05000000000000000000" pitchFamily="2" charset="2"/>
              </a:rPr>
              <a:t></a:t>
            </a:r>
            <a:r>
              <a:rPr lang="en-US" dirty="0">
                <a:sym typeface="Webdings" panose="05030102010509060703" pitchFamily="18" charset="2"/>
              </a:rPr>
              <a:t></a:t>
            </a:r>
          </a:p>
          <a:p>
            <a:pPr lvl="1"/>
            <a:r>
              <a:rPr lang="en-US" dirty="0">
                <a:sym typeface="Webdings" panose="05030102010509060703" pitchFamily="18" charset="2"/>
              </a:rPr>
              <a:t>...</a:t>
            </a:r>
            <a:endParaRPr lang="cs-CZ" dirty="0"/>
          </a:p>
          <a:p>
            <a:pPr marL="180975" lvl="1" indent="0">
              <a:buNone/>
            </a:pPr>
            <a:r>
              <a:rPr lang="cs-CZ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cs-CZ" dirty="0"/>
              <a:t> personally targeted monetary policy</a:t>
            </a:r>
            <a:r>
              <a:rPr lang="en-US" dirty="0"/>
              <a:t> 😨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03B4D-0C7A-2F36-A60C-6D0503C5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  <a:endParaRPr lang="cs-CZ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FB7C19-ED51-38E2-0987-61BF42D5A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8313"/>
              </p:ext>
            </p:extLst>
          </p:nvPr>
        </p:nvGraphicFramePr>
        <p:xfrm>
          <a:off x="4133045" y="1684147"/>
          <a:ext cx="4666180" cy="227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332">
                  <a:extLst>
                    <a:ext uri="{9D8B030D-6E8A-4147-A177-3AD203B41FA5}">
                      <a16:colId xmlns:a16="http://schemas.microsoft.com/office/drawing/2014/main" val="2391311877"/>
                    </a:ext>
                  </a:extLst>
                </a:gridCol>
                <a:gridCol w="2167848">
                  <a:extLst>
                    <a:ext uri="{9D8B030D-6E8A-4147-A177-3AD203B41FA5}">
                      <a16:colId xmlns:a16="http://schemas.microsoft.com/office/drawing/2014/main" val="42617833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Bitcoin</a:t>
                      </a:r>
                      <a:endParaRPr lang="cs-CZ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CBDC</a:t>
                      </a:r>
                      <a:endParaRPr lang="cs-CZ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0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peer-to-peer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centralized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727660"/>
                  </a:ext>
                </a:extLst>
              </a:tr>
              <a:tr h="41958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no authority, consensus</a:t>
                      </a:r>
                      <a:endParaRPr lang="cs-CZ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single authority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085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fixed amount 21</a:t>
                      </a:r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unlimited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91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(pseudonymity)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absolutely no privacy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8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your keys, your bitcoin</a:t>
                      </a:r>
                      <a:endParaRPr lang="cs-CZ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programmable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26945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9C03131C-FB2F-224C-7163-E6BF3DD831B9}"/>
              </a:ext>
            </a:extLst>
          </p:cNvPr>
          <p:cNvGrpSpPr/>
          <p:nvPr/>
        </p:nvGrpSpPr>
        <p:grpSpPr>
          <a:xfrm>
            <a:off x="5608320" y="4280672"/>
            <a:ext cx="2084832" cy="1971679"/>
            <a:chOff x="5602224" y="4309027"/>
            <a:chExt cx="2084832" cy="1971679"/>
          </a:xfrm>
        </p:grpSpPr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3FC657BF-F882-C975-CF1B-4197AFFA61F1}"/>
                </a:ext>
              </a:extLst>
            </p:cNvPr>
            <p:cNvSpPr/>
            <p:nvPr/>
          </p:nvSpPr>
          <p:spPr>
            <a:xfrm>
              <a:off x="5602224" y="4309027"/>
              <a:ext cx="2084832" cy="1971679"/>
            </a:xfrm>
            <a:prstGeom prst="star5">
              <a:avLst/>
            </a:prstGeom>
            <a:solidFill>
              <a:srgbClr val="FF0000"/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D82288-3159-C8C8-1F73-72D34AA30D62}"/>
                </a:ext>
              </a:extLst>
            </p:cNvPr>
            <p:cNvSpPr txBox="1"/>
            <p:nvPr/>
          </p:nvSpPr>
          <p:spPr>
            <a:xfrm>
              <a:off x="6141720" y="5033256"/>
              <a:ext cx="1005840" cy="52322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C000"/>
                  </a:solidFill>
                  <a:latin typeface="Consolas" panose="020B0609020204030204" pitchFamily="49" charset="0"/>
                  <a:cs typeface="Courier New" pitchFamily="49" charset="0"/>
                </a:rPr>
                <a:t>1984</a:t>
              </a:r>
            </a:p>
          </p:txBody>
        </p:sp>
      </p:grp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AF175253-ADFA-B3D7-4CBC-E6EBA00AD3AB}"/>
              </a:ext>
            </a:extLst>
          </p:cNvPr>
          <p:cNvSpPr/>
          <p:nvPr/>
        </p:nvSpPr>
        <p:spPr>
          <a:xfrm>
            <a:off x="5337048" y="3918649"/>
            <a:ext cx="2627376" cy="2695724"/>
          </a:xfrm>
          <a:prstGeom prst="mathMultiply">
            <a:avLst>
              <a:gd name="adj1" fmla="val 7678"/>
            </a:avLst>
          </a:prstGeom>
          <a:solidFill>
            <a:schemeClr val="tx2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 dirty="0">
              <a:solidFill>
                <a:srgbClr val="456A1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73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18542" y="577294"/>
            <a:ext cx="8906916" cy="620275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cs-CZ" dirty="0"/>
              <a:t>ransaction</a:t>
            </a:r>
          </a:p>
          <a:p>
            <a:pPr lvl="1"/>
            <a:r>
              <a:rPr lang="cs-CZ" dirty="0"/>
              <a:t>no sender/receiver</a:t>
            </a:r>
            <a:r>
              <a:rPr lang="en-US" dirty="0"/>
              <a:t> name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en-US" dirty="0"/>
              <a:t>acc</a:t>
            </a:r>
            <a:r>
              <a:rPr lang="cs-CZ" dirty="0"/>
              <a:t>o</a:t>
            </a:r>
            <a:r>
              <a:rPr lang="en-US" dirty="0"/>
              <a:t>u</a:t>
            </a:r>
            <a:r>
              <a:rPr lang="cs-CZ" dirty="0"/>
              <a:t>n</a:t>
            </a:r>
            <a:r>
              <a:rPr lang="en-US" dirty="0"/>
              <a:t>t / </a:t>
            </a:r>
            <a:r>
              <a:rPr lang="cs-CZ" dirty="0"/>
              <a:t>balance</a:t>
            </a:r>
            <a:r>
              <a:rPr lang="en-US" dirty="0"/>
              <a:t> / ...</a:t>
            </a:r>
          </a:p>
          <a:p>
            <a:r>
              <a:rPr lang="cs-CZ" dirty="0"/>
              <a:t>UTXO</a:t>
            </a:r>
          </a:p>
          <a:p>
            <a:pPr lvl="1"/>
            <a:r>
              <a:rPr lang="cs-CZ" dirty="0"/>
              <a:t>Unspent Transaction Output</a:t>
            </a:r>
            <a:endParaRPr lang="en-US" dirty="0"/>
          </a:p>
          <a:p>
            <a:pPr lvl="1"/>
            <a:r>
              <a:rPr lang="en-US" dirty="0"/>
              <a:t>indivisible</a:t>
            </a:r>
          </a:p>
          <a:p>
            <a:pPr lvl="1"/>
            <a:r>
              <a:rPr lang="en-US" dirty="0"/>
              <a:t>can be combined in one </a:t>
            </a:r>
            <a:r>
              <a:rPr lang="en-US" dirty="0" err="1"/>
              <a:t>tx</a:t>
            </a:r>
            <a:endParaRPr lang="en-US" dirty="0"/>
          </a:p>
          <a:p>
            <a:pPr lvl="1"/>
            <a:r>
              <a:rPr lang="en-US" sz="1800" dirty="0"/>
              <a:t>change returned as </a:t>
            </a:r>
            <a:r>
              <a:rPr lang="en-US" sz="1800" dirty="0" err="1"/>
              <a:t>tx</a:t>
            </a:r>
            <a:r>
              <a:rPr lang="en-US" sz="1800" dirty="0"/>
              <a:t> output</a:t>
            </a:r>
          </a:p>
          <a:p>
            <a:pPr lvl="2"/>
            <a:r>
              <a:rPr lang="en-US" dirty="0"/>
              <a:t>new UTXO</a:t>
            </a:r>
            <a:endParaRPr lang="cs-CZ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Transactions</a:t>
            </a:r>
            <a:endParaRPr lang="en-US" dirty="0"/>
          </a:p>
        </p:txBody>
      </p:sp>
      <p:pic>
        <p:nvPicPr>
          <p:cNvPr id="10" name="Picture 9" descr="A diagram of a bitcoin transaction&#10;&#10;Description automatically generated">
            <a:extLst>
              <a:ext uri="{FF2B5EF4-FFF2-40B4-BE49-F238E27FC236}">
                <a16:creationId xmlns:a16="http://schemas.microsoft.com/office/drawing/2014/main" id="{5018C577-B189-821B-7DE9-6F927DEC3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8826" r="829" b="3895"/>
          <a:stretch/>
        </p:blipFill>
        <p:spPr>
          <a:xfrm>
            <a:off x="164732" y="3242373"/>
            <a:ext cx="8814536" cy="3537671"/>
          </a:xfrm>
          <a:prstGeom prst="rect">
            <a:avLst/>
          </a:prstGeom>
        </p:spPr>
      </p:pic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165EEF73-6FCE-E6DF-087D-A353577B4DA4}"/>
              </a:ext>
            </a:extLst>
          </p:cNvPr>
          <p:cNvSpPr/>
          <p:nvPr/>
        </p:nvSpPr>
        <p:spPr>
          <a:xfrm>
            <a:off x="3815376" y="6070156"/>
            <a:ext cx="1645266" cy="421099"/>
          </a:xfrm>
          <a:prstGeom prst="wedgeRoundRectCallout">
            <a:avLst>
              <a:gd name="adj1" fmla="val -2179"/>
              <a:gd name="adj2" fmla="val -168594"/>
              <a:gd name="adj3" fmla="val 16667"/>
            </a:avLst>
          </a:prstGeom>
          <a:solidFill>
            <a:srgbClr val="F6FFED"/>
          </a:solidFill>
          <a:ln w="25400">
            <a:solidFill>
              <a:srgbClr val="CCE9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56A1C"/>
                </a:solidFill>
              </a:rPr>
              <a:t>6.1+6.2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⇝</a:t>
            </a:r>
            <a:r>
              <a:rPr lang="en-US" sz="1400" dirty="0">
                <a:solidFill>
                  <a:srgbClr val="456A1C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456A1C"/>
                </a:solidFill>
              </a:rPr>
              <a:t>3.1+9.2</a:t>
            </a:r>
          </a:p>
        </p:txBody>
      </p:sp>
    </p:spTree>
    <p:extLst>
      <p:ext uri="{BB962C8B-B14F-4D97-AF65-F5344CB8AC3E}">
        <p14:creationId xmlns:p14="http://schemas.microsoft.com/office/powerpoint/2010/main" val="20516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543450-BBA5-306D-437A-F0EB21EC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  <a:endParaRPr lang="cs-CZ" dirty="0"/>
          </a:p>
        </p:txBody>
      </p:sp>
      <p:pic>
        <p:nvPicPr>
          <p:cNvPr id="8" name="Picture 7" descr="A person's head with a message above it">
            <a:extLst>
              <a:ext uri="{FF2B5EF4-FFF2-40B4-BE49-F238E27FC236}">
                <a16:creationId xmlns:a16="http://schemas.microsoft.com/office/drawing/2014/main" id="{FD487056-BDB0-88D1-4839-A7D674098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163" b="9187"/>
          <a:stretch/>
        </p:blipFill>
        <p:spPr>
          <a:xfrm>
            <a:off x="973107" y="630000"/>
            <a:ext cx="7197785" cy="62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29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12722-1696-D398-452D-B278732F236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31.10.2008	bitcoin whitepaper</a:t>
            </a:r>
          </a:p>
          <a:p>
            <a:pPr lvl="1"/>
            <a:r>
              <a:rPr lang="en-US" dirty="0"/>
              <a:t>3.1.2009	Genesis block</a:t>
            </a:r>
          </a:p>
          <a:p>
            <a:pPr lvl="1"/>
            <a:r>
              <a:rPr lang="en-US" dirty="0"/>
              <a:t>12.1.2009	first transaction</a:t>
            </a:r>
          </a:p>
          <a:p>
            <a:pPr marL="2052000" lvl="5"/>
            <a:r>
              <a:rPr lang="en-US" sz="1400" dirty="0"/>
              <a:t>block 170: 10 </a:t>
            </a:r>
            <a:r>
              <a:rPr lang="cs-CZ" sz="1400" dirty="0"/>
              <a:t>₿ </a:t>
            </a:r>
            <a:r>
              <a:rPr lang="en-US" sz="1400" dirty="0"/>
              <a:t>to Hal Finney</a:t>
            </a:r>
            <a:r>
              <a:rPr lang="cs-CZ" sz="1400" dirty="0"/>
              <a:t> - </a:t>
            </a:r>
            <a:r>
              <a:rPr lang="en-US" sz="1400" dirty="0"/>
              <a:t>the only </a:t>
            </a:r>
            <a:r>
              <a:rPr lang="en-US" sz="1400" dirty="0" err="1"/>
              <a:t>tx</a:t>
            </a:r>
            <a:r>
              <a:rPr lang="en-US" sz="1400" dirty="0"/>
              <a:t> this year!</a:t>
            </a:r>
          </a:p>
          <a:p>
            <a:pPr lvl="1"/>
            <a:r>
              <a:rPr lang="en-US" dirty="0"/>
              <a:t>17.3.2010	first exchange - </a:t>
            </a:r>
            <a:r>
              <a:rPr lang="en-US" dirty="0" err="1"/>
              <a:t>Bitcoinmarket</a:t>
            </a:r>
            <a:endParaRPr lang="en-US" dirty="0"/>
          </a:p>
          <a:p>
            <a:pPr lvl="1"/>
            <a:r>
              <a:rPr lang="en-US" dirty="0"/>
              <a:t>22.5.</a:t>
            </a:r>
            <a:r>
              <a:rPr lang="cs-CZ" dirty="0"/>
              <a:t>2010</a:t>
            </a:r>
            <a:r>
              <a:rPr lang="en-US" dirty="0"/>
              <a:t>	</a:t>
            </a:r>
            <a:r>
              <a:rPr lang="cs-CZ" dirty="0"/>
              <a:t>Pizza Day - </a:t>
            </a:r>
            <a:r>
              <a:rPr lang="en-US" dirty="0"/>
              <a:t>the </a:t>
            </a:r>
            <a:r>
              <a:rPr lang="cs-CZ" dirty="0"/>
              <a:t>first real</a:t>
            </a:r>
            <a:r>
              <a:rPr lang="en-US" dirty="0"/>
              <a:t>-</a:t>
            </a:r>
            <a:r>
              <a:rPr lang="cs-CZ" dirty="0"/>
              <a:t>world </a:t>
            </a:r>
            <a:r>
              <a:rPr lang="en-US" dirty="0"/>
              <a:t>bitcoin purchase</a:t>
            </a:r>
            <a:endParaRPr lang="cs-CZ" dirty="0"/>
          </a:p>
          <a:p>
            <a:pPr marL="2052000" lvl="5"/>
            <a:r>
              <a:rPr lang="cs-CZ" sz="1400" dirty="0"/>
              <a:t>Laszlo Hanyecz paid 10000 ₿ for 2 pizzas</a:t>
            </a:r>
            <a:endParaRPr lang="en-US" sz="1400" dirty="0"/>
          </a:p>
          <a:p>
            <a:pPr lvl="1"/>
            <a:r>
              <a:rPr lang="en-US" dirty="0"/>
              <a:t>2010		</a:t>
            </a:r>
            <a:r>
              <a:rPr lang="en-US" dirty="0">
                <a:highlight>
                  <a:srgbClr val="FFF2C9"/>
                </a:highlight>
              </a:rPr>
              <a:t>first </a:t>
            </a:r>
            <a:r>
              <a:rPr lang="en-US" dirty="0" err="1">
                <a:highlight>
                  <a:srgbClr val="FFF2C9"/>
                </a:highlight>
              </a:rPr>
              <a:t>minig</a:t>
            </a:r>
            <a:r>
              <a:rPr lang="en-US" dirty="0">
                <a:highlight>
                  <a:srgbClr val="FFF2C9"/>
                </a:highlight>
              </a:rPr>
              <a:t> pool - Slush Pool</a:t>
            </a:r>
          </a:p>
          <a:p>
            <a:pPr lvl="1"/>
            <a:r>
              <a:rPr lang="en-US" dirty="0"/>
              <a:t>13.2.2011	</a:t>
            </a:r>
            <a:r>
              <a:rPr lang="cs-CZ" dirty="0"/>
              <a:t> </a:t>
            </a:r>
            <a:r>
              <a:rPr lang="cs-CZ" b="1" dirty="0"/>
              <a:t>₿</a:t>
            </a:r>
            <a:r>
              <a:rPr lang="cs-CZ" dirty="0"/>
              <a:t> </a:t>
            </a:r>
            <a:r>
              <a:rPr lang="en-US" b="1" dirty="0"/>
              <a:t>= $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Mt.Gox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/>
              <a:t>2012		</a:t>
            </a:r>
            <a:r>
              <a:rPr lang="en-US" dirty="0">
                <a:highlight>
                  <a:srgbClr val="FFF2C9"/>
                </a:highlight>
              </a:rPr>
              <a:t>first </a:t>
            </a:r>
            <a:r>
              <a:rPr lang="en-US" dirty="0" err="1">
                <a:highlight>
                  <a:srgbClr val="FFF2C9"/>
                </a:highlight>
              </a:rPr>
              <a:t>hw</a:t>
            </a:r>
            <a:r>
              <a:rPr lang="en-US" dirty="0">
                <a:highlight>
                  <a:srgbClr val="FFF2C9"/>
                </a:highlight>
              </a:rPr>
              <a:t> wallet - </a:t>
            </a:r>
            <a:r>
              <a:rPr lang="en-US" dirty="0" err="1">
                <a:highlight>
                  <a:srgbClr val="FFF2C9"/>
                </a:highlight>
              </a:rPr>
              <a:t>Trezor</a:t>
            </a:r>
            <a:endParaRPr lang="en-US" dirty="0">
              <a:highlight>
                <a:srgbClr val="FFF2C9"/>
              </a:highlight>
            </a:endParaRPr>
          </a:p>
          <a:p>
            <a:pPr lvl="1"/>
            <a:r>
              <a:rPr lang="en-US" dirty="0"/>
              <a:t>2013		</a:t>
            </a:r>
            <a:r>
              <a:rPr lang="en-US" dirty="0">
                <a:highlight>
                  <a:srgbClr val="FFF2C9"/>
                </a:highlight>
              </a:rPr>
              <a:t>biggest bitcoin ATM manufacturer founded - General Bytes</a:t>
            </a:r>
          </a:p>
          <a:p>
            <a:pPr lvl="1"/>
            <a:r>
              <a:rPr lang="en-US" dirty="0"/>
              <a:t>2013		Silk Road shut down,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Ross Ulbricht jailed for life</a:t>
            </a:r>
          </a:p>
          <a:p>
            <a:pPr lvl="1"/>
            <a:r>
              <a:rPr lang="en-US" dirty="0"/>
              <a:t>2014		</a:t>
            </a:r>
            <a:r>
              <a:rPr lang="en-US" dirty="0">
                <a:highlight>
                  <a:srgbClr val="FFF2C9"/>
                </a:highlight>
              </a:rPr>
              <a:t>first Czech exchange - Coinmate</a:t>
            </a:r>
          </a:p>
          <a:p>
            <a:pPr lvl="1"/>
            <a:r>
              <a:rPr lang="en-US" dirty="0"/>
              <a:t>2014		crash of </a:t>
            </a:r>
            <a:r>
              <a:rPr lang="en-US" dirty="0" err="1"/>
              <a:t>Mt.Gox</a:t>
            </a:r>
            <a:endParaRPr lang="en-US" dirty="0"/>
          </a:p>
          <a:p>
            <a:pPr lvl="1"/>
            <a:r>
              <a:rPr lang="en-US" dirty="0"/>
              <a:t>201</a:t>
            </a:r>
            <a:r>
              <a:rPr lang="cs-CZ" dirty="0"/>
              <a:t>6</a:t>
            </a:r>
            <a:r>
              <a:rPr lang="en-US" dirty="0"/>
              <a:t>		Lightning Network white paper</a:t>
            </a:r>
          </a:p>
          <a:p>
            <a:pPr lvl="1"/>
            <a:r>
              <a:rPr lang="en-US" dirty="0"/>
              <a:t>2018		LN launched</a:t>
            </a:r>
          </a:p>
          <a:p>
            <a:pPr lvl="1"/>
            <a:r>
              <a:rPr lang="en-US" dirty="0"/>
              <a:t>2024		US bitcoin ETF fund</a:t>
            </a:r>
          </a:p>
          <a:p>
            <a:pPr lvl="1"/>
            <a:r>
              <a:rPr lang="en-US" dirty="0"/>
              <a:t>5.12.2024	</a:t>
            </a:r>
            <a:r>
              <a:rPr lang="cs-CZ" dirty="0"/>
              <a:t> </a:t>
            </a:r>
            <a:r>
              <a:rPr lang="cs-CZ" b="1" dirty="0"/>
              <a:t>₿ </a:t>
            </a:r>
            <a:r>
              <a:rPr lang="en-US" b="1" dirty="0"/>
              <a:t>= 100000 $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(14 years ≈ 128% pa)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6A744B-0650-C488-945A-72B5C3DF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History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3918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A0E7A5-DAAC-6387-BC24-3C1D2A82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Calendar</a:t>
            </a:r>
            <a:endParaRPr lang="cs-CZ" dirty="0"/>
          </a:p>
        </p:txBody>
      </p:sp>
      <p:pic>
        <p:nvPicPr>
          <p:cNvPr id="5" name="Picture 4" descr="A screenshot of a website">
            <a:extLst>
              <a:ext uri="{FF2B5EF4-FFF2-40B4-BE49-F238E27FC236}">
                <a16:creationId xmlns:a16="http://schemas.microsoft.com/office/drawing/2014/main" id="{88F80F64-6FF2-BA3F-68F0-18EC18CD3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57"/>
            <a:ext cx="9144000" cy="639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41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C6AC2C-5ADF-ED00-4F2F-4ACADEB6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 graph of a bitcoin price&#10;&#10;Description automatically generated">
            <a:extLst>
              <a:ext uri="{FF2B5EF4-FFF2-40B4-BE49-F238E27FC236}">
                <a16:creationId xmlns:a16="http://schemas.microsoft.com/office/drawing/2014/main" id="{AD9918BB-1D4A-40F7-6438-E6AF8DBCD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1935" r="6690" b="4772"/>
          <a:stretch/>
        </p:blipFill>
        <p:spPr>
          <a:xfrm>
            <a:off x="0" y="673769"/>
            <a:ext cx="9146058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19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92705" y="577294"/>
            <a:ext cx="8949202" cy="6202750"/>
          </a:xfrm>
        </p:spPr>
        <p:txBody>
          <a:bodyPr>
            <a:noAutofit/>
          </a:bodyPr>
          <a:lstStyle/>
          <a:p>
            <a:r>
              <a:rPr lang="cs-CZ" sz="1700" dirty="0"/>
              <a:t>money </a:t>
            </a:r>
            <a:r>
              <a:rPr lang="en-US" sz="1700" dirty="0"/>
              <a:t>&amp;</a:t>
            </a:r>
            <a:r>
              <a:rPr lang="cs-CZ" sz="1700" dirty="0"/>
              <a:t> currencies - </a:t>
            </a:r>
            <a:r>
              <a:rPr lang="en-US" sz="1700" dirty="0"/>
              <a:t>inflation - privacy - CBDC, programmability, personal monetary politics, social scoring - ETF - KYC/</a:t>
            </a:r>
            <a:r>
              <a:rPr lang="en-US" sz="1700" dirty="0" err="1"/>
              <a:t>NonKYC</a:t>
            </a:r>
            <a:r>
              <a:rPr lang="en-US" sz="1700" dirty="0"/>
              <a:t>/self custody</a:t>
            </a:r>
          </a:p>
          <a:p>
            <a:r>
              <a:rPr lang="cs-CZ" sz="1700" dirty="0"/>
              <a:t>c</a:t>
            </a:r>
            <a:r>
              <a:rPr lang="en-US" sz="1700" dirty="0" err="1"/>
              <a:t>ryptogra</a:t>
            </a:r>
            <a:r>
              <a:rPr lang="cs-CZ" sz="1700" dirty="0"/>
              <a:t>phy</a:t>
            </a:r>
            <a:r>
              <a:rPr lang="en-US" sz="1700" dirty="0"/>
              <a:t> - hash / signatures - </a:t>
            </a:r>
            <a:r>
              <a:rPr lang="cs-CZ" sz="1700" dirty="0"/>
              <a:t>ECDSA</a:t>
            </a:r>
            <a:r>
              <a:rPr lang="en-US" sz="1700" dirty="0"/>
              <a:t> </a:t>
            </a:r>
            <a:r>
              <a:rPr lang="cs-CZ" sz="1700" dirty="0"/>
              <a:t>/</a:t>
            </a:r>
            <a:r>
              <a:rPr lang="en-US" sz="1700" dirty="0"/>
              <a:t> Schnorr signatures </a:t>
            </a:r>
            <a:r>
              <a:rPr lang="cs-CZ" sz="1700" dirty="0"/>
              <a:t>/</a:t>
            </a:r>
            <a:r>
              <a:rPr lang="en-US" sz="1700" dirty="0"/>
              <a:t> </a:t>
            </a:r>
            <a:r>
              <a:rPr lang="en-US" sz="1700" dirty="0" err="1"/>
              <a:t>zk</a:t>
            </a:r>
            <a:r>
              <a:rPr lang="en-US" sz="1700" dirty="0"/>
              <a:t> proofs</a:t>
            </a:r>
            <a:endParaRPr lang="cs-CZ" sz="1700" dirty="0"/>
          </a:p>
          <a:p>
            <a:r>
              <a:rPr lang="cs-CZ" sz="1700" dirty="0"/>
              <a:t>b</a:t>
            </a:r>
            <a:r>
              <a:rPr lang="en-US" sz="1700" dirty="0" err="1"/>
              <a:t>itcoin</a:t>
            </a:r>
            <a:r>
              <a:rPr lang="en-US" sz="1700" dirty="0"/>
              <a:t> </a:t>
            </a:r>
            <a:r>
              <a:rPr lang="cs-CZ" sz="1700" dirty="0"/>
              <a:t>- </a:t>
            </a:r>
            <a:r>
              <a:rPr lang="en-US" sz="1700" dirty="0" err="1"/>
              <a:t>coinjoin</a:t>
            </a:r>
            <a:r>
              <a:rPr lang="cs-CZ" sz="1700" dirty="0"/>
              <a:t> </a:t>
            </a:r>
            <a:r>
              <a:rPr lang="en-US" sz="1700" dirty="0"/>
              <a:t>- BIP/SLIP, covenants</a:t>
            </a:r>
            <a:r>
              <a:rPr lang="cs-CZ" sz="1700" dirty="0"/>
              <a:t> </a:t>
            </a:r>
            <a:r>
              <a:rPr lang="en-US" sz="1700" dirty="0"/>
              <a:t>- BRC-20, </a:t>
            </a:r>
            <a:r>
              <a:rPr lang="cs-CZ" sz="1700" dirty="0"/>
              <a:t>BitVM, </a:t>
            </a:r>
            <a:r>
              <a:rPr lang="en-US" sz="1700" dirty="0"/>
              <a:t>discreet log contract</a:t>
            </a:r>
            <a:r>
              <a:rPr lang="cs-CZ" sz="1700" dirty="0"/>
              <a:t> </a:t>
            </a:r>
            <a:r>
              <a:rPr lang="en-US" sz="1700" dirty="0"/>
              <a:t>- ordinals, inscriptions</a:t>
            </a:r>
            <a:r>
              <a:rPr lang="cs-CZ" sz="1700" dirty="0"/>
              <a:t> </a:t>
            </a:r>
            <a:r>
              <a:rPr lang="en-US" sz="1700" dirty="0"/>
              <a:t>- seed, </a:t>
            </a:r>
            <a:r>
              <a:rPr lang="en-US" sz="1700" dirty="0" err="1"/>
              <a:t>deriva</a:t>
            </a:r>
            <a:r>
              <a:rPr lang="cs-CZ" sz="1700" dirty="0"/>
              <a:t>tion scheme</a:t>
            </a:r>
            <a:r>
              <a:rPr lang="en-US" sz="1700" dirty="0"/>
              <a:t>, Shamir backup, </a:t>
            </a:r>
            <a:r>
              <a:rPr lang="en-US" sz="1700" dirty="0" err="1"/>
              <a:t>SuperShamir</a:t>
            </a:r>
            <a:r>
              <a:rPr lang="cs-CZ" sz="1700" dirty="0"/>
              <a:t> </a:t>
            </a:r>
            <a:r>
              <a:rPr lang="en-US" sz="1700" dirty="0"/>
              <a:t>- security budget</a:t>
            </a:r>
            <a:r>
              <a:rPr lang="cs-CZ" sz="1700" dirty="0"/>
              <a:t>, attacks</a:t>
            </a:r>
          </a:p>
          <a:p>
            <a:r>
              <a:rPr lang="cs-CZ" sz="1700" dirty="0"/>
              <a:t>l</a:t>
            </a:r>
            <a:r>
              <a:rPr lang="en-US" sz="1700" dirty="0" err="1"/>
              <a:t>ightning</a:t>
            </a:r>
            <a:r>
              <a:rPr lang="en-US" sz="1700" dirty="0"/>
              <a:t> - routing - HTLC</a:t>
            </a:r>
            <a:r>
              <a:rPr lang="cs-CZ" sz="1700" dirty="0"/>
              <a:t>/</a:t>
            </a:r>
            <a:r>
              <a:rPr lang="en-US" sz="1700" dirty="0"/>
              <a:t>PTLC - li</a:t>
            </a:r>
            <a:r>
              <a:rPr lang="cs-CZ" sz="1700" dirty="0"/>
              <a:t>qui</a:t>
            </a:r>
            <a:r>
              <a:rPr lang="en-US" sz="1700" dirty="0" err="1"/>
              <a:t>dit</a:t>
            </a:r>
            <a:r>
              <a:rPr lang="cs-CZ" sz="1700" dirty="0"/>
              <a:t>y</a:t>
            </a:r>
            <a:r>
              <a:rPr lang="en-US" sz="1700" dirty="0"/>
              <a:t>, LSP  - channel management  - channel factories - submarine swap - BOLT</a:t>
            </a:r>
            <a:endParaRPr lang="cs-CZ" sz="1700" dirty="0"/>
          </a:p>
          <a:p>
            <a:r>
              <a:rPr lang="cs-CZ" sz="1700" dirty="0"/>
              <a:t>scalability </a:t>
            </a:r>
            <a:r>
              <a:rPr lang="en-US" sz="1700" dirty="0"/>
              <a:t>- blockchain </a:t>
            </a:r>
            <a:r>
              <a:rPr lang="en-US" sz="1700" dirty="0" err="1"/>
              <a:t>trilema</a:t>
            </a:r>
            <a:r>
              <a:rPr lang="en-US" sz="1700" dirty="0"/>
              <a:t> - </a:t>
            </a:r>
            <a:r>
              <a:rPr lang="en-US" sz="1700" dirty="0" err="1"/>
              <a:t>scalab</a:t>
            </a:r>
            <a:r>
              <a:rPr lang="cs-CZ" sz="1700" dirty="0"/>
              <a:t>ility</a:t>
            </a:r>
            <a:r>
              <a:rPr lang="en-US" sz="1700" dirty="0"/>
              <a:t>/</a:t>
            </a:r>
            <a:r>
              <a:rPr lang="en-US" sz="1700" dirty="0" err="1"/>
              <a:t>decentr</a:t>
            </a:r>
            <a:r>
              <a:rPr lang="cs-CZ" sz="1700" dirty="0"/>
              <a:t>alization</a:t>
            </a:r>
            <a:r>
              <a:rPr lang="en-US" sz="1700" dirty="0"/>
              <a:t>/</a:t>
            </a:r>
            <a:r>
              <a:rPr lang="en-US" sz="1700" dirty="0" err="1"/>
              <a:t>secu</a:t>
            </a:r>
            <a:r>
              <a:rPr lang="cs-CZ" sz="1700" dirty="0"/>
              <a:t>rity </a:t>
            </a:r>
            <a:r>
              <a:rPr lang="en-US" sz="1700" dirty="0"/>
              <a:t>- 2nd layer / sidechains / </a:t>
            </a:r>
            <a:r>
              <a:rPr lang="en-US" sz="1700" dirty="0" err="1"/>
              <a:t>drivechains</a:t>
            </a:r>
            <a:r>
              <a:rPr lang="cs-CZ" sz="1700" dirty="0"/>
              <a:t> </a:t>
            </a:r>
            <a:r>
              <a:rPr lang="en-US" sz="1700" dirty="0"/>
              <a:t>- liquid - ark</a:t>
            </a:r>
            <a:r>
              <a:rPr lang="cs-CZ" sz="1700" dirty="0"/>
              <a:t>/</a:t>
            </a:r>
            <a:r>
              <a:rPr lang="en-US" sz="1700" dirty="0"/>
              <a:t>*</a:t>
            </a:r>
            <a:r>
              <a:rPr lang="cs-CZ" sz="1700" dirty="0"/>
              <a:t>spark</a:t>
            </a:r>
            <a:r>
              <a:rPr lang="en-US" sz="1700" dirty="0"/>
              <a:t>/</a:t>
            </a:r>
            <a:r>
              <a:rPr lang="en-US" sz="1700" dirty="0" err="1"/>
              <a:t>celestia</a:t>
            </a:r>
            <a:r>
              <a:rPr lang="en-US" sz="1700" dirty="0"/>
              <a:t> - e-cash - </a:t>
            </a:r>
            <a:r>
              <a:rPr lang="en-US" sz="1700" dirty="0" err="1"/>
              <a:t>cashu</a:t>
            </a:r>
            <a:r>
              <a:rPr lang="en-US" sz="1700" dirty="0"/>
              <a:t>, </a:t>
            </a:r>
            <a:r>
              <a:rPr lang="en-US" sz="1700" dirty="0" err="1"/>
              <a:t>fedimint</a:t>
            </a:r>
            <a:r>
              <a:rPr lang="en-US" sz="1700" dirty="0"/>
              <a:t> - Taproot Assets</a:t>
            </a:r>
            <a:endParaRPr lang="cs-CZ" sz="1700" dirty="0"/>
          </a:p>
          <a:p>
            <a:r>
              <a:rPr lang="cs-CZ" sz="1700" dirty="0"/>
              <a:t>w</a:t>
            </a:r>
            <a:r>
              <a:rPr lang="en-US" sz="1700" dirty="0" err="1"/>
              <a:t>allets</a:t>
            </a:r>
            <a:r>
              <a:rPr lang="en-US" sz="1700" dirty="0"/>
              <a:t> - </a:t>
            </a:r>
            <a:r>
              <a:rPr lang="en-US" sz="1700" dirty="0" err="1"/>
              <a:t>hw</a:t>
            </a:r>
            <a:r>
              <a:rPr lang="en-US" sz="1700" dirty="0"/>
              <a:t>/mobile/desktop, seed, backup, </a:t>
            </a:r>
            <a:r>
              <a:rPr lang="cs-CZ" sz="1700" dirty="0"/>
              <a:t>inhertance</a:t>
            </a:r>
          </a:p>
          <a:p>
            <a:r>
              <a:rPr lang="cs-CZ" sz="1700" dirty="0"/>
              <a:t>tools - </a:t>
            </a:r>
            <a:r>
              <a:rPr lang="en-US" sz="1700" dirty="0" err="1"/>
              <a:t>mempool</a:t>
            </a:r>
            <a:r>
              <a:rPr lang="en-US" sz="1700" dirty="0"/>
              <a:t> space, blockchain explorer, </a:t>
            </a:r>
            <a:r>
              <a:rPr lang="en-US" sz="1700" dirty="0" err="1"/>
              <a:t>vexl</a:t>
            </a:r>
            <a:r>
              <a:rPr lang="en-US" sz="1700" dirty="0"/>
              <a:t>, ... DEX - lending, </a:t>
            </a:r>
            <a:r>
              <a:rPr lang="en-US" sz="1700" dirty="0" err="1"/>
              <a:t>coinjoin</a:t>
            </a:r>
            <a:r>
              <a:rPr lang="en-US" sz="1700" dirty="0"/>
              <a:t>, mixers</a:t>
            </a:r>
            <a:endParaRPr lang="cs-CZ" sz="1700" dirty="0"/>
          </a:p>
          <a:p>
            <a:r>
              <a:rPr lang="cs-CZ" sz="1700" dirty="0"/>
              <a:t>BTC/LN Node</a:t>
            </a:r>
            <a:r>
              <a:rPr lang="en-US" sz="1700" dirty="0"/>
              <a:t> - </a:t>
            </a:r>
            <a:r>
              <a:rPr lang="en-US" sz="1700" dirty="0" err="1"/>
              <a:t>btc</a:t>
            </a:r>
            <a:r>
              <a:rPr lang="en-US" sz="1700" dirty="0"/>
              <a:t> core - ln node - </a:t>
            </a:r>
            <a:r>
              <a:rPr lang="en-US" sz="1700" dirty="0" err="1"/>
              <a:t>lnbits</a:t>
            </a:r>
            <a:r>
              <a:rPr lang="en-US" sz="1700" dirty="0"/>
              <a:t> - connected wallets</a:t>
            </a:r>
            <a:endParaRPr lang="cs-CZ" sz="1700" dirty="0"/>
          </a:p>
          <a:p>
            <a:r>
              <a:rPr lang="cs-CZ" sz="1700" dirty="0"/>
              <a:t>e</a:t>
            </a:r>
            <a:r>
              <a:rPr lang="en-US" sz="1700" dirty="0" err="1"/>
              <a:t>thereum</a:t>
            </a:r>
            <a:r>
              <a:rPr lang="en-US" sz="1700" dirty="0"/>
              <a:t> - </a:t>
            </a:r>
            <a:r>
              <a:rPr lang="en-US" sz="1700" dirty="0" err="1"/>
              <a:t>evm</a:t>
            </a:r>
            <a:r>
              <a:rPr lang="en-US" sz="1700" dirty="0"/>
              <a:t> - staking, </a:t>
            </a:r>
            <a:r>
              <a:rPr lang="en-US" sz="1700" dirty="0" err="1"/>
              <a:t>PoS</a:t>
            </a:r>
            <a:r>
              <a:rPr lang="en-US" sz="1700" dirty="0"/>
              <a:t> - smart contracts - ERC-20 - </a:t>
            </a:r>
            <a:r>
              <a:rPr lang="en-US" sz="1700" dirty="0" err="1"/>
              <a:t>MegaETH</a:t>
            </a:r>
            <a:r>
              <a:rPr lang="en-US" sz="1700" dirty="0"/>
              <a:t> - bridge, b aggregator</a:t>
            </a:r>
            <a:endParaRPr lang="cs-CZ" sz="1700" dirty="0"/>
          </a:p>
          <a:p>
            <a:r>
              <a:rPr lang="cs-CZ" sz="1700" dirty="0"/>
              <a:t>cryptocurrrencies</a:t>
            </a:r>
            <a:r>
              <a:rPr lang="en-US" sz="1700" dirty="0"/>
              <a:t> / token</a:t>
            </a:r>
            <a:r>
              <a:rPr lang="cs-CZ" sz="1700" dirty="0"/>
              <a:t>s</a:t>
            </a:r>
            <a:r>
              <a:rPr lang="en-US" sz="1700" dirty="0"/>
              <a:t> - 1/2 L, token - Solana, Tron, Avalanche, Cardano, </a:t>
            </a:r>
            <a:r>
              <a:rPr lang="en-US" sz="1700" dirty="0" err="1"/>
              <a:t>Polkadot</a:t>
            </a:r>
            <a:r>
              <a:rPr lang="en-US" sz="1700" dirty="0"/>
              <a:t>, Cosmos, ...  - L2 - Optimism, </a:t>
            </a:r>
            <a:r>
              <a:rPr lang="en-US" sz="1700" dirty="0" err="1"/>
              <a:t>Arbitrum</a:t>
            </a:r>
            <a:r>
              <a:rPr lang="en-US" sz="1700" dirty="0"/>
              <a:t>, ...</a:t>
            </a:r>
            <a:endParaRPr lang="cs-CZ" sz="1700" dirty="0"/>
          </a:p>
          <a:p>
            <a:r>
              <a:rPr lang="cs-CZ" sz="1700" dirty="0"/>
              <a:t>rollups </a:t>
            </a:r>
            <a:r>
              <a:rPr lang="en-US" sz="1700" dirty="0"/>
              <a:t>- optimistic, </a:t>
            </a:r>
            <a:r>
              <a:rPr lang="en-US" sz="1700" dirty="0" err="1"/>
              <a:t>zk</a:t>
            </a:r>
            <a:r>
              <a:rPr lang="en-US" sz="1700" dirty="0"/>
              <a:t> rollup - airdrops, </a:t>
            </a:r>
            <a:r>
              <a:rPr lang="en-US" sz="1700" dirty="0" err="1"/>
              <a:t>tokenomics</a:t>
            </a:r>
            <a:r>
              <a:rPr lang="en-US" sz="1700" dirty="0"/>
              <a:t> - </a:t>
            </a:r>
            <a:r>
              <a:rPr lang="en-US" sz="1700" dirty="0" err="1"/>
              <a:t>memecoin</a:t>
            </a:r>
            <a:r>
              <a:rPr lang="cs-CZ" sz="1700" dirty="0"/>
              <a:t>s/</a:t>
            </a:r>
            <a:r>
              <a:rPr lang="en-US" sz="1700" dirty="0" err="1"/>
              <a:t>degen</a:t>
            </a:r>
            <a:r>
              <a:rPr lang="cs-CZ" sz="1700" dirty="0"/>
              <a:t>, </a:t>
            </a:r>
            <a:r>
              <a:rPr lang="en-US" sz="1700" dirty="0"/>
              <a:t>DeFi</a:t>
            </a:r>
            <a:r>
              <a:rPr lang="cs-CZ" sz="1700" dirty="0"/>
              <a:t>, </a:t>
            </a:r>
            <a:r>
              <a:rPr lang="en-US" sz="1700" dirty="0"/>
              <a:t>NFT</a:t>
            </a:r>
            <a:endParaRPr lang="cs-CZ" sz="1700" dirty="0"/>
          </a:p>
          <a:p>
            <a:r>
              <a:rPr lang="cs-CZ" sz="1700" dirty="0"/>
              <a:t>s</a:t>
            </a:r>
            <a:r>
              <a:rPr lang="en-US" sz="1700" dirty="0" err="1"/>
              <a:t>tablecoins</a:t>
            </a:r>
            <a:r>
              <a:rPr lang="en-US" sz="1700" dirty="0"/>
              <a:t> - USDT</a:t>
            </a:r>
            <a:r>
              <a:rPr lang="cs-CZ" sz="1700" dirty="0"/>
              <a:t>/</a:t>
            </a:r>
            <a:r>
              <a:rPr lang="en-US" sz="1700" dirty="0"/>
              <a:t>USDC</a:t>
            </a:r>
            <a:r>
              <a:rPr lang="cs-CZ" sz="1700" dirty="0"/>
              <a:t>/</a:t>
            </a:r>
            <a:r>
              <a:rPr lang="en-US" sz="1700" dirty="0"/>
              <a:t>CZKC - Terra/Luna </a:t>
            </a:r>
            <a:r>
              <a:rPr lang="en-US" sz="1700" dirty="0">
                <a:sym typeface="Wingdings" panose="05000000000000000000" pitchFamily="2" charset="2"/>
              </a:rPr>
              <a:t></a:t>
            </a:r>
            <a:endParaRPr lang="cs-CZ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Dive Deeper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7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 Types</a:t>
            </a:r>
          </a:p>
        </p:txBody>
      </p:sp>
      <p:pic>
        <p:nvPicPr>
          <p:cNvPr id="6" name="Picture 5" descr="A diagram of a process&#10;&#10;Description automatically generated">
            <a:extLst>
              <a:ext uri="{FF2B5EF4-FFF2-40B4-BE49-F238E27FC236}">
                <a16:creationId xmlns:a16="http://schemas.microsoft.com/office/drawing/2014/main" id="{24E53381-D7EB-A53C-50A9-9D2012CDB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9" y="3698991"/>
            <a:ext cx="3581400" cy="2990850"/>
          </a:xfrm>
          <a:prstGeom prst="rect">
            <a:avLst/>
          </a:prstGeom>
        </p:spPr>
      </p:pic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AED85945-5A53-BA26-8861-43344B56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81" y="3698991"/>
            <a:ext cx="3581400" cy="2990850"/>
          </a:xfrm>
          <a:prstGeom prst="rect">
            <a:avLst/>
          </a:prstGeom>
        </p:spPr>
      </p:pic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C1C47942-1FFF-11BD-1C1A-2C0714D5B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586299"/>
            <a:ext cx="35814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lip.potx" id="{01285272-40B9-47FD-B148-ADFCF19A85B1}" vid="{E191ED48-4388-4FE4-8EC3-776821571A70}"/>
    </a:ext>
  </a:extLst>
</a:theme>
</file>

<file path=ppt/theme/theme2.xml><?xml version="1.0" encoding="utf-8"?>
<a:theme xmlns:a="http://schemas.openxmlformats.org/drawingml/2006/main" name="Filip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6FFED"/>
        </a:solidFill>
        <a:ln w="25400">
          <a:solidFill>
            <a:srgbClr val="CCE9AD"/>
          </a:solidFill>
        </a:ln>
      </a:spPr>
      <a:bodyPr rtlCol="0" anchor="ctr"/>
      <a:lstStyle>
        <a:defPPr algn="ctr">
          <a:defRPr sz="1600" dirty="0" smtClean="0">
            <a:solidFill>
              <a:srgbClr val="456A1C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ECF7FE"/>
        </a:solidFill>
        <a:ln w="25400">
          <a:solidFill>
            <a:schemeClr val="accent4">
              <a:lumMod val="60000"/>
              <a:lumOff val="40000"/>
            </a:schemeClr>
          </a:solidFill>
        </a:ln>
      </a:spPr>
      <a:bodyPr wrap="square" rtlCol="0">
        <a:spAutoFit/>
      </a:bodyPr>
      <a:lstStyle>
        <a:defPPr>
          <a:defRPr sz="1300" dirty="0" smtClean="0">
            <a:latin typeface="Consolas" panose="020B0609020204030204" pitchFamily="49" charset="0"/>
            <a:cs typeface="Courier New" pitchFamily="49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ilip.potx" id="{000E9219-D670-4400-B712-7B521C35260B}" vid="{40126A51-81E9-4FC2-9D21-64839CF5A1F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Filip</Template>
  <TotalTime>19724</TotalTime>
  <Words>8427</Words>
  <Application>Microsoft Office PowerPoint</Application>
  <PresentationFormat>On-screen Show (4:3)</PresentationFormat>
  <Paragraphs>1564</Paragraphs>
  <Slides>84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9" baseType="lpstr">
      <vt:lpstr>Acumin Pro</vt:lpstr>
      <vt:lpstr>Arial</vt:lpstr>
      <vt:lpstr>Calibri</vt:lpstr>
      <vt:lpstr>Calibri Light</vt:lpstr>
      <vt:lpstr>Cascadia Code</vt:lpstr>
      <vt:lpstr>Consolas</vt:lpstr>
      <vt:lpstr>gg sans</vt:lpstr>
      <vt:lpstr>Lucida Sans Unicode</vt:lpstr>
      <vt:lpstr>NotoSerif</vt:lpstr>
      <vt:lpstr>Times</vt:lpstr>
      <vt:lpstr>Webdings</vt:lpstr>
      <vt:lpstr>Wingdings</vt:lpstr>
      <vt:lpstr>Wingdings 2</vt:lpstr>
      <vt:lpstr>Office Theme</vt:lpstr>
      <vt:lpstr>Filip</vt:lpstr>
      <vt:lpstr>Bitcoin and Cryptocurrency Technologies</vt:lpstr>
      <vt:lpstr>Syllabus</vt:lpstr>
      <vt:lpstr>Reading / Watching</vt:lpstr>
      <vt:lpstr>Fiat Currencies</vt:lpstr>
      <vt:lpstr>Hyperinflation</vt:lpstr>
      <vt:lpstr>Crypto Academic Pedigree</vt:lpstr>
      <vt:lpstr>Cryptocurrency / Bitcoin</vt:lpstr>
      <vt:lpstr>Transactions</vt:lpstr>
      <vt:lpstr>Transaction Types</vt:lpstr>
      <vt:lpstr>Transaction Internals</vt:lpstr>
      <vt:lpstr>Blockchain &amp; Mining</vt:lpstr>
      <vt:lpstr>Mining</vt:lpstr>
      <vt:lpstr>Key, Address, Wallet, Seed</vt:lpstr>
      <vt:lpstr>Digital Signatures</vt:lpstr>
      <vt:lpstr>Hash</vt:lpstr>
      <vt:lpstr>Public Key to BTC Address Conversion</vt:lpstr>
      <vt:lpstr>Script</vt:lpstr>
      <vt:lpstr>P2PKH Script Execution</vt:lpstr>
      <vt:lpstr>Script</vt:lpstr>
      <vt:lpstr>Multisignatures</vt:lpstr>
      <vt:lpstr>Pay to Script Hash</vt:lpstr>
      <vt:lpstr>Segregated Witness</vt:lpstr>
      <vt:lpstr>Segregated Witness  [simplified]</vt:lpstr>
      <vt:lpstr>P2WSH Execution</vt:lpstr>
      <vt:lpstr>Segwit Address  [detailed]</vt:lpstr>
      <vt:lpstr>Evolution of Address Types</vt:lpstr>
      <vt:lpstr>Bitcoin P2P Network Architecture</vt:lpstr>
      <vt:lpstr>Nodes</vt:lpstr>
      <vt:lpstr>Bloom Filter</vt:lpstr>
      <vt:lpstr>Block</vt:lpstr>
      <vt:lpstr>Merkle Tree</vt:lpstr>
      <vt:lpstr>Transactions &amp; Consensus</vt:lpstr>
      <vt:lpstr>Verification Criteria</vt:lpstr>
      <vt:lpstr>Fork Resolution</vt:lpstr>
      <vt:lpstr>Attacks</vt:lpstr>
      <vt:lpstr>Attacks</vt:lpstr>
      <vt:lpstr>Changing Consensus Rules - Soft Forks</vt:lpstr>
      <vt:lpstr>Taproot</vt:lpstr>
      <vt:lpstr>Changing Consensus Rules - Hard Forks</vt:lpstr>
      <vt:lpstr>Bitcoin Features &amp; Challenges</vt:lpstr>
      <vt:lpstr>Lightning Network</vt:lpstr>
      <vt:lpstr>Payment Channel [simplified]</vt:lpstr>
      <vt:lpstr>Using Payment Channel</vt:lpstr>
      <vt:lpstr>LN Payment</vt:lpstr>
      <vt:lpstr>Payment Routing &amp; Processing</vt:lpstr>
      <vt:lpstr>Networking, Channel Types</vt:lpstr>
      <vt:lpstr>Payment Channel Security</vt:lpstr>
      <vt:lpstr>Smart Contracts</vt:lpstr>
      <vt:lpstr>LN Transaction Scheme</vt:lpstr>
      <vt:lpstr>Opening and Closing Payment Channel</vt:lpstr>
      <vt:lpstr>Fully Revoked</vt:lpstr>
      <vt:lpstr>Watchtowers</vt:lpstr>
      <vt:lpstr>LN Payment Options</vt:lpstr>
      <vt:lpstr>LN Protocol Suite</vt:lpstr>
      <vt:lpstr>LN Challenges</vt:lpstr>
      <vt:lpstr>LN Improvements</vt:lpstr>
      <vt:lpstr>Wallets</vt:lpstr>
      <vt:lpstr>Derivation Paths</vt:lpstr>
      <vt:lpstr>Seed &amp; Passphrase</vt:lpstr>
      <vt:lpstr>Shamir Backup</vt:lpstr>
      <vt:lpstr>Bitcoin / Crypto Ecosystem</vt:lpstr>
      <vt:lpstr>Firefish Protocol</vt:lpstr>
      <vt:lpstr>Bitcoin / Lightning Ecosystem</vt:lpstr>
      <vt:lpstr>Bitcoin / Lightning Ecosystem</vt:lpstr>
      <vt:lpstr>Bitcoin / Lightning Ecosystem</vt:lpstr>
      <vt:lpstr>Ecash</vt:lpstr>
      <vt:lpstr>Blind Signatures</vt:lpstr>
      <vt:lpstr>Cashu Protocol [technical details]</vt:lpstr>
      <vt:lpstr>Ark</vt:lpstr>
      <vt:lpstr>... More Proposals</vt:lpstr>
      <vt:lpstr>Liquid Network</vt:lpstr>
      <vt:lpstr>Taproot Assets</vt:lpstr>
      <vt:lpstr>Taproot Assets</vt:lpstr>
      <vt:lpstr>Nostr</vt:lpstr>
      <vt:lpstr>Ethereum, DeFi, Stable coins</vt:lpstr>
      <vt:lpstr>Transaction Value</vt:lpstr>
      <vt:lpstr>KYC-coin, Bank-coin</vt:lpstr>
      <vt:lpstr>Money in the Bank</vt:lpstr>
      <vt:lpstr>CBDC</vt:lpstr>
      <vt:lpstr>CBDC</vt:lpstr>
      <vt:lpstr>Bitcoin History</vt:lpstr>
      <vt:lpstr>Bitcoin Calendar</vt:lpstr>
      <vt:lpstr>PowerPoint Presentation</vt:lpstr>
      <vt:lpstr>Dive Deeper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Počítačové systémy</dc:title>
  <dc:creator>Filip O Zavoral</dc:creator>
  <cp:lastModifiedBy>Filip O Zavoral</cp:lastModifiedBy>
  <cp:revision>889</cp:revision>
  <dcterms:created xsi:type="dcterms:W3CDTF">2020-02-10T18:04:36Z</dcterms:created>
  <dcterms:modified xsi:type="dcterms:W3CDTF">2025-03-24T11:20:04Z</dcterms:modified>
</cp:coreProperties>
</file>