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1500" r:id="rId5"/>
    <p:sldId id="1600" r:id="rId6"/>
    <p:sldId id="1611" r:id="rId7"/>
    <p:sldId id="1603" r:id="rId8"/>
    <p:sldId id="1589" r:id="rId9"/>
    <p:sldId id="1606" r:id="rId10"/>
    <p:sldId id="1607" r:id="rId11"/>
    <p:sldId id="1608" r:id="rId12"/>
    <p:sldId id="1609" r:id="rId13"/>
    <p:sldId id="1612" r:id="rId14"/>
    <p:sldId id="1629" r:id="rId15"/>
    <p:sldId id="1613" r:id="rId16"/>
    <p:sldId id="1614" r:id="rId17"/>
    <p:sldId id="1615" r:id="rId18"/>
    <p:sldId id="1616" r:id="rId19"/>
    <p:sldId id="1617" r:id="rId20"/>
    <p:sldId id="1618" r:id="rId21"/>
    <p:sldId id="1619" r:id="rId22"/>
    <p:sldId id="1621" r:id="rId23"/>
    <p:sldId id="1620" r:id="rId24"/>
    <p:sldId id="1622" r:id="rId25"/>
    <p:sldId id="1623" r:id="rId26"/>
    <p:sldId id="1624" r:id="rId27"/>
    <p:sldId id="1625" r:id="rId28"/>
    <p:sldId id="1626" r:id="rId29"/>
    <p:sldId id="1627" r:id="rId30"/>
    <p:sldId id="1628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nsolas" panose="020B0609020204030204" pitchFamily="49" charset="0"/>
      <p:regular r:id="rId38"/>
      <p:bold r:id="rId39"/>
      <p:italic r:id="rId40"/>
      <p:boldItalic r:id="rId41"/>
    </p:embeddedFont>
    <p:embeddedFont>
      <p:font typeface="GT Walsheim" panose="020B0604020202020204" charset="-18"/>
      <p:regular r:id="rId42"/>
      <p:bold r:id="rId43"/>
      <p:italic r:id="rId44"/>
      <p:boldItalic r:id="rId45"/>
    </p:embeddedFont>
    <p:embeddedFont>
      <p:font typeface="GT Walsheim Bold" panose="020B0604020202020204" charset="-18"/>
      <p:bold r:id="rId46"/>
      <p:italic r:id="rId47"/>
      <p:boldItalic r:id="rId48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A870B506-251C-4192-80AD-812D3D79FE81}">
          <p14:sldIdLst>
            <p14:sldId id="1500"/>
            <p14:sldId id="1600"/>
            <p14:sldId id="1611"/>
            <p14:sldId id="1603"/>
            <p14:sldId id="1589"/>
            <p14:sldId id="1606"/>
            <p14:sldId id="1607"/>
            <p14:sldId id="1608"/>
            <p14:sldId id="1609"/>
            <p14:sldId id="1612"/>
            <p14:sldId id="1629"/>
            <p14:sldId id="1613"/>
            <p14:sldId id="1614"/>
            <p14:sldId id="1615"/>
            <p14:sldId id="1616"/>
            <p14:sldId id="1617"/>
            <p14:sldId id="1618"/>
            <p14:sldId id="1619"/>
            <p14:sldId id="1621"/>
            <p14:sldId id="1620"/>
            <p14:sldId id="1622"/>
            <p14:sldId id="1623"/>
            <p14:sldId id="1624"/>
            <p14:sldId id="1625"/>
            <p14:sldId id="1626"/>
            <p14:sldId id="1627"/>
            <p14:sldId id="162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230426-673D-59ED-7560-7E9C5AF94554}" name="Matej Groman" initials="MG" userId="S::MatejG@kentico.com::d46b2368-1e3d-428b-8767-7e760abc06bd" providerId="AD"/>
  <p188:author id="{83EB23AB-C564-5E76-C081-DD183016C1A0}" name="Juraj Komloši" initials="JK" userId="S::JurajK@kentico.com::fc44f4ce-d178-47e1-ba5a-86508cfffd2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Perla" initials="JP" lastIdx="4" clrIdx="0">
    <p:extLst>
      <p:ext uri="{19B8F6BF-5375-455C-9EA6-DF929625EA0E}">
        <p15:presenceInfo xmlns:p15="http://schemas.microsoft.com/office/powerpoint/2012/main" userId="S::janp2@kentico.com::86e099b5-e0af-40bb-8a3f-0dd8004a14a7" providerId="AD"/>
      </p:ext>
    </p:extLst>
  </p:cmAuthor>
  <p:cmAuthor id="2" name="Tomas Vykydal" initials="TV" lastIdx="3" clrIdx="1">
    <p:extLst>
      <p:ext uri="{19B8F6BF-5375-455C-9EA6-DF929625EA0E}">
        <p15:presenceInfo xmlns:p15="http://schemas.microsoft.com/office/powerpoint/2012/main" userId="S::tomasv@kentico.com::d2ea57fa-349f-4433-b6bc-8fd37b09de60" providerId="AD"/>
      </p:ext>
    </p:extLst>
  </p:cmAuthor>
  <p:cmAuthor id="3" name="Deborah Tucek" initials="DT" lastIdx="6" clrIdx="2">
    <p:extLst>
      <p:ext uri="{19B8F6BF-5375-455C-9EA6-DF929625EA0E}">
        <p15:presenceInfo xmlns:p15="http://schemas.microsoft.com/office/powerpoint/2012/main" userId="S::deboraht@kentico.com::2fe2f1ef-0ce1-49fa-9882-01a3fbdf9bdb" providerId="AD"/>
      </p:ext>
    </p:extLst>
  </p:cmAuthor>
  <p:cmAuthor id="4" name="James Turner" initials="JT" lastIdx="4" clrIdx="3">
    <p:extLst>
      <p:ext uri="{19B8F6BF-5375-455C-9EA6-DF929625EA0E}">
        <p15:presenceInfo xmlns:p15="http://schemas.microsoft.com/office/powerpoint/2012/main" userId="S::JamesT3@kentico.com::123704cf-1294-4cfb-91cd-e642f531f16e" providerId="AD"/>
      </p:ext>
    </p:extLst>
  </p:cmAuthor>
  <p:cmAuthor id="5" name="Marek Fesar" initials="MF" lastIdx="1" clrIdx="4">
    <p:extLst>
      <p:ext uri="{19B8F6BF-5375-455C-9EA6-DF929625EA0E}">
        <p15:presenceInfo xmlns:p15="http://schemas.microsoft.com/office/powerpoint/2012/main" userId="S::marekf@kentico.com::8d24be52-7ef4-45da-a6ed-e50aad6abc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AF5"/>
    <a:srgbClr val="7F7F7F"/>
    <a:srgbClr val="F05A22"/>
    <a:srgbClr val="8008B7"/>
    <a:srgbClr val="F3EBFF"/>
    <a:srgbClr val="AF00FA"/>
    <a:srgbClr val="00B3FC"/>
    <a:srgbClr val="02B2FD"/>
    <a:srgbClr val="C5E4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5324E6-BF07-4EDE-AD89-5E869823F005}" v="32" dt="2023-11-01T20:02:51.041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6357" autoAdjust="0"/>
  </p:normalViewPr>
  <p:slideViewPr>
    <p:cSldViewPr snapToGrid="0">
      <p:cViewPr varScale="1">
        <p:scale>
          <a:sx n="118" d="100"/>
          <a:sy n="118" d="100"/>
        </p:scale>
        <p:origin x="90" y="273"/>
      </p:cViewPr>
      <p:guideLst/>
    </p:cSldViewPr>
  </p:slideViewPr>
  <p:outlineViewPr>
    <p:cViewPr>
      <p:scale>
        <a:sx n="33" d="100"/>
        <a:sy n="33" d="100"/>
      </p:scale>
      <p:origin x="0" y="-16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1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43CEB93-D30E-CDB7-7161-A55EDBCB8C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148C93-A179-72CF-E189-09DFAD78A6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A850E-61EF-429E-B6FA-E75D739D2D33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96D07C-8695-C992-A9C6-A44E9FC87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2E18E6-6C50-AB3F-AEA9-D5E46C3981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6BB46-70E4-49D7-B511-D3736E5A1C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364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A430C-6691-4C6A-9D42-DC4FF3C02E42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249D7-79C4-4D05-A00B-B1C2C626ED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20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latin typeface="GT Walsheim Bold" panose="00000800000000000000" pitchFamily="50" charset="-18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438700"/>
            <a:ext cx="10814400" cy="1111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E92A51F-B969-8F51-1ABD-956697A61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000"/>
          <a:stretch/>
        </p:blipFill>
        <p:spPr>
          <a:xfrm>
            <a:off x="6659564" y="-1"/>
            <a:ext cx="3253694" cy="1626847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199F148E-7479-2E57-FF12-A604C8922464}"/>
              </a:ext>
            </a:extLst>
          </p:cNvPr>
          <p:cNvSpPr/>
          <p:nvPr userDrawn="1"/>
        </p:nvSpPr>
        <p:spPr>
          <a:xfrm>
            <a:off x="9358991" y="812800"/>
            <a:ext cx="711201" cy="711201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B70D09E3-9DD7-91CE-155F-972CDBEBA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68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E25C-5F29-4372-9EA6-1A72A2F38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6983-5F67-4ECB-839A-7F44F19C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BA6E44C-40DE-FB9F-53A8-BC60A926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142B917C-FCF7-6462-35BE-BBED73A05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63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ackround 1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F0666FD2-2E62-8908-BA4D-9DBA01F2B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BD83C25-1444-996C-6146-439AD74A74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464E50-89D8-DD5E-531B-C5B3A39DF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824E4D9-9B39-DF42-3147-9AAEDD45D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020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ackround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29E548-43EB-EA9B-129F-0FC1D75E8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F964BA-7DA0-E81F-4DF6-4E2F61A8F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CC2AA9D-A315-3A97-CD83-922AEAF70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47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1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C92698-6ACE-65F2-7E44-263C286C4D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C037F0-556F-3B4F-4D46-FF47434589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353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24A455-BCBD-5016-63A0-247C1A204E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66BB5E88-0109-997C-750C-C07CA04F4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8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rgbClr val="AF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3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7DB2A7-D497-9D35-F4A9-4FD5691BA324}"/>
              </a:ext>
            </a:extLst>
          </p:cNvPr>
          <p:cNvSpPr txBox="1">
            <a:spLocks/>
          </p:cNvSpPr>
          <p:nvPr userDrawn="1"/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dirty="0"/>
              <a:t>Q&amp;A</a:t>
            </a:r>
            <a:r>
              <a:rPr lang="cs-CZ" dirty="0">
                <a:solidFill>
                  <a:srgbClr val="F05A22"/>
                </a:solidFill>
              </a:rPr>
              <a:t>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759C553-31F1-66FC-28E0-8ED7C90DC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148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3061F6-2EBA-4CD5-9E31-D2A91B6CB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C203FD-D63E-4632-915F-E61B70A1DDB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0"/>
            <a:ext cx="10944000" cy="45318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B90C6CB9-81C3-202B-67AD-919803583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16423EF-DCC4-76DF-E9AD-97493BEC4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48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C203FD-D63E-4632-915F-E61B70A1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00" y="619200"/>
            <a:ext cx="10944000" cy="5436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917F16-D789-9678-C3A1-DFB4D84A43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E67CCE2-61B5-4B23-276B-0CD3423B3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973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creen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685FA79-127C-4640-B764-7B518D70DEE7}"/>
              </a:ext>
            </a:extLst>
          </p:cNvPr>
          <p:cNvSpPr txBox="1">
            <a:spLocks/>
          </p:cNvSpPr>
          <p:nvPr userDrawn="1"/>
        </p:nvSpPr>
        <p:spPr>
          <a:xfrm>
            <a:off x="593800" y="5826200"/>
            <a:ext cx="8334300" cy="64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sz="2000" i="1" dirty="0">
                <a:solidFill>
                  <a:srgbClr val="7F7F7F"/>
                </a:solidFill>
                <a:latin typeface="+mn-lt"/>
              </a:rPr>
              <a:t>Image source: 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1524D24-E1E3-D98A-8F40-7568A1BA7DAB}"/>
              </a:ext>
            </a:extLst>
          </p:cNvPr>
          <p:cNvCxnSpPr>
            <a:cxnSpLocks/>
          </p:cNvCxnSpPr>
          <p:nvPr userDrawn="1"/>
        </p:nvCxnSpPr>
        <p:spPr>
          <a:xfrm>
            <a:off x="5806440" y="5850844"/>
            <a:ext cx="5570220" cy="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4F87DEE-57DE-5C31-67C0-580A86D33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81CCC3-D4BA-50A5-02B3-5D2030E516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4867200" cy="31803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5" name="Zástupný symbol obrázku 14">
            <a:extLst>
              <a:ext uri="{FF2B5EF4-FFF2-40B4-BE49-F238E27FC236}">
                <a16:creationId xmlns:a16="http://schemas.microsoft.com/office/drawing/2014/main" id="{31FC33E4-7C93-5067-5D5E-55815A035E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4700" y="1435100"/>
            <a:ext cx="5435600" cy="4406900"/>
          </a:xfrm>
          <a:prstGeom prst="roundRect">
            <a:avLst>
              <a:gd name="adj" fmla="val 6581"/>
            </a:avLst>
          </a:prstGeom>
          <a:ln>
            <a:solidFill>
              <a:schemeClr val="bg2">
                <a:lumMod val="10000"/>
              </a:schemeClr>
            </a:solidFill>
          </a:ln>
        </p:spPr>
        <p:txBody>
          <a:bodyPr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0F1DB35C-ADF3-8724-2C65-4F8DBD05A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0B07A05-A7B1-B3DB-7002-FF4DEACE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9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3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obsah 9">
            <a:extLst>
              <a:ext uri="{FF2B5EF4-FFF2-40B4-BE49-F238E27FC236}">
                <a16:creationId xmlns:a16="http://schemas.microsoft.com/office/drawing/2014/main" id="{032682A1-7140-D77F-4437-990D211EA1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002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4" name="Zástupný obsah 9">
            <a:extLst>
              <a:ext uri="{FF2B5EF4-FFF2-40B4-BE49-F238E27FC236}">
                <a16:creationId xmlns:a16="http://schemas.microsoft.com/office/drawing/2014/main" id="{0974BB90-57CC-DF6C-0479-5BED17B30F6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689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5" name="Zástupný obsah 9">
            <a:extLst>
              <a:ext uri="{FF2B5EF4-FFF2-40B4-BE49-F238E27FC236}">
                <a16:creationId xmlns:a16="http://schemas.microsoft.com/office/drawing/2014/main" id="{A86C67C6-A5AA-9AE8-8DA2-80F27B48495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233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6" name="Zástupný obsah 9">
            <a:extLst>
              <a:ext uri="{FF2B5EF4-FFF2-40B4-BE49-F238E27FC236}">
                <a16:creationId xmlns:a16="http://schemas.microsoft.com/office/drawing/2014/main" id="{AC058B11-BDC3-4478-8FF5-2A99FA0833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02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B70C24A7-0BF1-39B8-FEF2-5276889DD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38" name="Zástupný obsah 9">
            <a:extLst>
              <a:ext uri="{FF2B5EF4-FFF2-40B4-BE49-F238E27FC236}">
                <a16:creationId xmlns:a16="http://schemas.microsoft.com/office/drawing/2014/main" id="{296500FB-7400-8702-F10B-A99DF3FFB0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943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39" name="Zástupný obsah 9">
            <a:extLst>
              <a:ext uri="{FF2B5EF4-FFF2-40B4-BE49-F238E27FC236}">
                <a16:creationId xmlns:a16="http://schemas.microsoft.com/office/drawing/2014/main" id="{49A102BF-F5D0-5427-0473-9D38510696B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979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7C18B06C-8169-A93F-9958-F0AE05866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93A4424-77C6-00C5-AEF4-CC44979CA5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595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#1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B607028-3BE6-41B6-125D-D20E5E920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104" r="9696"/>
          <a:stretch/>
        </p:blipFill>
        <p:spPr>
          <a:xfrm>
            <a:off x="7476673" y="756000"/>
            <a:ext cx="5346000" cy="5346000"/>
          </a:xfrm>
          <a:prstGeom prst="ellipse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540E5B40-1C17-9F89-3CC6-FB8420B00057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5EA8E80-E6C3-F7B1-78DC-6B0C820F33EC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5A9383C3-A1A5-DA24-08F7-B0B3079F1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FF086D1E-27A5-8002-8348-174249168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486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Paragraph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obsah 9">
            <a:extLst>
              <a:ext uri="{FF2B5EF4-FFF2-40B4-BE49-F238E27FC236}">
                <a16:creationId xmlns:a16="http://schemas.microsoft.com/office/drawing/2014/main" id="{032682A1-7140-D77F-4437-990D211EA1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0886" y="3340100"/>
            <a:ext cx="3927400" cy="280035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7AB77F28-9899-3638-3DAD-726EBB6C0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49561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6" name="Zástupný obsah 9">
            <a:extLst>
              <a:ext uri="{FF2B5EF4-FFF2-40B4-BE49-F238E27FC236}">
                <a16:creationId xmlns:a16="http://schemas.microsoft.com/office/drawing/2014/main" id="{AC058B11-BDC3-4478-8FF5-2A99FA0833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0886" y="2654300"/>
            <a:ext cx="392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B70C24A7-0BF1-39B8-FEF2-5276889DD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6FC1EBFE-9428-81B6-978C-00AE89185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8170" y="642608"/>
            <a:ext cx="3711678" cy="3711678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1ACB1403-FECA-8B87-0848-0C39187633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474982" y="590778"/>
            <a:ext cx="526822" cy="526822"/>
          </a:xfrm>
          <a:prstGeom prst="rect">
            <a:avLst/>
          </a:prstGeom>
        </p:spPr>
      </p:pic>
      <p:sp>
        <p:nvSpPr>
          <p:cNvPr id="16" name="Zástupný obsah 9">
            <a:extLst>
              <a:ext uri="{FF2B5EF4-FFF2-40B4-BE49-F238E27FC236}">
                <a16:creationId xmlns:a16="http://schemas.microsoft.com/office/drawing/2014/main" id="{F491DD79-010F-7EE5-9394-EF25E3BFF7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48086" y="3340100"/>
            <a:ext cx="3927400" cy="280035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17" name="Zástupný obsah 9">
            <a:extLst>
              <a:ext uri="{FF2B5EF4-FFF2-40B4-BE49-F238E27FC236}">
                <a16:creationId xmlns:a16="http://schemas.microsoft.com/office/drawing/2014/main" id="{90C1A429-1F72-E196-3853-3716F996560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48086" y="2654300"/>
            <a:ext cx="392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4D892EDC-D987-9CCB-5CCC-A2E313008198}"/>
              </a:ext>
            </a:extLst>
          </p:cNvPr>
          <p:cNvSpPr/>
          <p:nvPr userDrawn="1"/>
        </p:nvSpPr>
        <p:spPr>
          <a:xfrm>
            <a:off x="7526399" y="-845087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3706CE2-8417-8CDF-AEE2-B38418F51C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0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nd Poh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4F87DEE-57DE-5C31-67C0-580A86D33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pic>
        <p:nvPicPr>
          <p:cNvPr id="8" name="Zástupný obsah 9">
            <a:extLst>
              <a:ext uri="{FF2B5EF4-FFF2-40B4-BE49-F238E27FC236}">
                <a16:creationId xmlns:a16="http://schemas.microsoft.com/office/drawing/2014/main" id="{72870BD1-32B7-8238-592F-02A639758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6" t="403" r="14175" b="22619"/>
          <a:stretch/>
        </p:blipFill>
        <p:spPr>
          <a:xfrm>
            <a:off x="6477000" y="939800"/>
            <a:ext cx="4849018" cy="4849018"/>
          </a:xfrm>
          <a:prstGeom prst="ellipse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28E235BF-2D36-F0C6-EB10-CC5A68C282E8}"/>
              </a:ext>
            </a:extLst>
          </p:cNvPr>
          <p:cNvSpPr/>
          <p:nvPr userDrawn="1"/>
        </p:nvSpPr>
        <p:spPr>
          <a:xfrm>
            <a:off x="6828712" y="5346701"/>
            <a:ext cx="629814" cy="629812"/>
          </a:xfrm>
          <a:prstGeom prst="ellipse">
            <a:avLst/>
          </a:prstGeom>
          <a:solidFill>
            <a:srgbClr val="800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065E7F3F-0531-B323-1D0E-13E808BAEDCF}"/>
              </a:ext>
            </a:extLst>
          </p:cNvPr>
          <p:cNvSpPr/>
          <p:nvPr userDrawn="1"/>
        </p:nvSpPr>
        <p:spPr>
          <a:xfrm>
            <a:off x="10075471" y="3507880"/>
            <a:ext cx="1913330" cy="19133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100CF7-C80B-6B16-4975-163EE0A98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8573" y="318656"/>
            <a:ext cx="1611744" cy="161174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0EB6DC-BA51-E73E-4A42-22D519C5292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5629200" cy="434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988D59-F636-C13D-15EA-B45440EB9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5680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F740001-D51A-2B94-B265-51450F9DE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18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4EAD9A20-583E-3C94-17F6-CDCBCCF989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789302"/>
            <a:ext cx="2212731" cy="10141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DDE827A-DAC2-8B7E-85CC-BB6A8350D2B5}"/>
              </a:ext>
            </a:extLst>
          </p:cNvPr>
          <p:cNvSpPr txBox="1"/>
          <p:nvPr userDrawn="1"/>
        </p:nvSpPr>
        <p:spPr>
          <a:xfrm>
            <a:off x="809171" y="5760217"/>
            <a:ext cx="153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Kentico.com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4DDD0B88-A9BA-25FC-7CA8-2E03E08D50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9543" y="-511735"/>
            <a:ext cx="3129633" cy="3129633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6A6CDB92-338C-A633-D188-2D980C876AE9}"/>
              </a:ext>
            </a:extLst>
          </p:cNvPr>
          <p:cNvSpPr/>
          <p:nvPr userDrawn="1"/>
        </p:nvSpPr>
        <p:spPr>
          <a:xfrm>
            <a:off x="10893713" y="1662750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769229C9-DA95-9AF1-DEAF-C974A5A3F75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1657" y="1704348"/>
            <a:ext cx="980795" cy="980795"/>
          </a:xfrm>
          <a:prstGeom prst="rect">
            <a:avLst/>
          </a:prstGeom>
        </p:spPr>
      </p:pic>
      <p:sp>
        <p:nvSpPr>
          <p:cNvPr id="13" name="Zástupný text 15">
            <a:extLst>
              <a:ext uri="{FF2B5EF4-FFF2-40B4-BE49-F238E27FC236}">
                <a16:creationId xmlns:a16="http://schemas.microsoft.com/office/drawing/2014/main" id="{45D343B3-CBEC-C0D1-4AED-8E8581E0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3086100"/>
            <a:ext cx="4572000" cy="6223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. </a:t>
            </a:r>
          </a:p>
        </p:txBody>
      </p:sp>
      <p:sp>
        <p:nvSpPr>
          <p:cNvPr id="14" name="Zástupný text 15">
            <a:extLst>
              <a:ext uri="{FF2B5EF4-FFF2-40B4-BE49-F238E27FC236}">
                <a16:creationId xmlns:a16="http://schemas.microsoft.com/office/drawing/2014/main" id="{A62038EA-9CD3-1D49-CE9E-88B2266118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700" y="37973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chemeClr val="tx1"/>
                </a:solidFill>
                <a:latin typeface="GT Walsheim "/>
              </a:defRPr>
            </a:lvl1pPr>
          </a:lstStyle>
          <a:p>
            <a:pPr lvl="0"/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5" name="Zástupný text 15">
            <a:extLst>
              <a:ext uri="{FF2B5EF4-FFF2-40B4-BE49-F238E27FC236}">
                <a16:creationId xmlns:a16="http://schemas.microsoft.com/office/drawing/2014/main" id="{53359255-AB28-2571-0CB2-512B7151B4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700" y="45212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rgbClr val="F05A22"/>
                </a:solidFill>
                <a:latin typeface="GT Walsheim "/>
              </a:defRPr>
            </a:lvl1pPr>
          </a:lstStyle>
          <a:p>
            <a:pPr lvl="0"/>
            <a:r>
              <a:rPr lang="cs-CZ" dirty="0"/>
              <a:t>@contact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7420E0B-966D-83CE-D416-103559E43D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95599" y="6248282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49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2A2CFBD-CD3D-ADBA-99A6-1B431A91A7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5043" y="6248282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8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#2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7B72521-58E2-5195-AE32-FDB6B4DCE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r="36318" b="5778"/>
          <a:stretch/>
        </p:blipFill>
        <p:spPr>
          <a:xfrm>
            <a:off x="7476673" y="756000"/>
            <a:ext cx="5346000" cy="5346000"/>
          </a:xfrm>
          <a:prstGeom prst="ellipse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D1FEE7-6F1A-25CA-B2AB-A522300A6F44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129D9A2F-4F66-B482-6DDB-75ACF1178D2B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547CE7E2-AC65-C7EC-85ED-FDE8949329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EE78E8BE-FDA3-0F32-7D7F-41EF6AA9D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6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B281665-23A5-CE05-620A-2AAB5A667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42621" b="14181"/>
          <a:stretch/>
        </p:blipFill>
        <p:spPr>
          <a:xfrm>
            <a:off x="7474858" y="756303"/>
            <a:ext cx="5345394" cy="5345394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#3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A4E5518E-6332-E278-36FD-129A25E60AEA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F740C9-0120-4611-E8F5-C1898D4220D2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40B2295-E3C9-68F6-18CE-B84FE53417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845E1923-8F5A-7CB0-9792-2F666FFFA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9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econdary –illustra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1F4721D2-8C4F-8CF6-4456-76454F350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9143" y="4992915"/>
            <a:ext cx="2670627" cy="2670627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07DB96-5C2B-BF10-9554-FEBF0A1DA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#1</a:t>
            </a:r>
            <a:endParaRPr lang="cs-CZ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3DD2C-0AC7-EC7A-93D8-4B1F308522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7DB6F060-1F66-C43A-81A2-6C8A0E1B5FA8}"/>
              </a:ext>
            </a:extLst>
          </p:cNvPr>
          <p:cNvSpPr/>
          <p:nvPr userDrawn="1"/>
        </p:nvSpPr>
        <p:spPr>
          <a:xfrm>
            <a:off x="6964116" y="764131"/>
            <a:ext cx="5346000" cy="5346000"/>
          </a:xfrm>
          <a:prstGeom prst="ellipse">
            <a:avLst/>
          </a:prstGeom>
          <a:solidFill>
            <a:srgbClr val="F2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Obrázek 26" descr="Obsah obrázku vektorová grafika&#10;&#10;Popis byl vytvořen automaticky">
            <a:extLst>
              <a:ext uri="{FF2B5EF4-FFF2-40B4-BE49-F238E27FC236}">
                <a16:creationId xmlns:a16="http://schemas.microsoft.com/office/drawing/2014/main" id="{B7C705FF-1AFE-A957-9DD0-78FA27518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48" y="1785257"/>
            <a:ext cx="4447908" cy="3040742"/>
          </a:xfrm>
          <a:prstGeom prst="rect">
            <a:avLst/>
          </a:prstGeom>
        </p:spPr>
      </p:pic>
      <p:sp>
        <p:nvSpPr>
          <p:cNvPr id="30" name="Ovál 29">
            <a:extLst>
              <a:ext uri="{FF2B5EF4-FFF2-40B4-BE49-F238E27FC236}">
                <a16:creationId xmlns:a16="http://schemas.microsoft.com/office/drawing/2014/main" id="{DF8A5DBE-3227-A337-E99F-888334A29A13}"/>
              </a:ext>
            </a:extLst>
          </p:cNvPr>
          <p:cNvSpPr/>
          <p:nvPr userDrawn="1"/>
        </p:nvSpPr>
        <p:spPr>
          <a:xfrm>
            <a:off x="7608207" y="5307694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37B1AC2E-E638-13E4-0E62-6D20ED745839}"/>
              </a:ext>
            </a:extLst>
          </p:cNvPr>
          <p:cNvSpPr/>
          <p:nvPr userDrawn="1"/>
        </p:nvSpPr>
        <p:spPr>
          <a:xfrm>
            <a:off x="6756401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A11F43D-FDF1-0747-74E5-CDC5A35CD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7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econdary –illustra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07DB96-5C2B-BF10-9554-FEBF0A1DA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#2</a:t>
            </a:r>
            <a:endParaRPr lang="cs-CZ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3DD2C-0AC7-EC7A-93D8-4B1F308522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C6A9EF2-293A-5809-F269-C975412C5A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9143" y="4992915"/>
            <a:ext cx="2670627" cy="2670627"/>
          </a:xfrm>
          <a:prstGeom prst="rect">
            <a:avLst/>
          </a:prstGeom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2CAB6583-1D45-1C60-4E20-6AE9E6BE69F9}"/>
              </a:ext>
            </a:extLst>
          </p:cNvPr>
          <p:cNvSpPr/>
          <p:nvPr userDrawn="1"/>
        </p:nvSpPr>
        <p:spPr>
          <a:xfrm>
            <a:off x="6964116" y="764131"/>
            <a:ext cx="5346000" cy="5346000"/>
          </a:xfrm>
          <a:prstGeom prst="ellipse">
            <a:avLst/>
          </a:prstGeom>
          <a:solidFill>
            <a:srgbClr val="F2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88040372-0D47-2B34-B76F-989902C81F83}"/>
              </a:ext>
            </a:extLst>
          </p:cNvPr>
          <p:cNvSpPr/>
          <p:nvPr userDrawn="1"/>
        </p:nvSpPr>
        <p:spPr>
          <a:xfrm>
            <a:off x="7608207" y="5307694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D01E230-ADE9-C45C-5B7E-9839E8B02237}"/>
              </a:ext>
            </a:extLst>
          </p:cNvPr>
          <p:cNvSpPr/>
          <p:nvPr userDrawn="1"/>
        </p:nvSpPr>
        <p:spPr>
          <a:xfrm>
            <a:off x="6756401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A6EFE44-9C19-FCD9-873D-23CDA867B8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07" y="1536673"/>
            <a:ext cx="3708950" cy="327665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236E06A-7679-6395-EDA0-269DE6F8A2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90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6" name="Zástupný symbol obrázku 10">
            <a:extLst>
              <a:ext uri="{FF2B5EF4-FFF2-40B4-BE49-F238E27FC236}">
                <a16:creationId xmlns:a16="http://schemas.microsoft.com/office/drawing/2014/main" id="{9FCA90E5-1362-BEC0-D9D3-D5ABDACC6F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90237" y="1981200"/>
            <a:ext cx="3620226" cy="3620226"/>
          </a:xfrm>
          <a:prstGeom prst="ellipse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478AD073-EFB1-4948-08BC-64A07C291A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91200" y="2743200"/>
            <a:ext cx="4572000" cy="6223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. </a:t>
            </a:r>
          </a:p>
        </p:txBody>
      </p:sp>
      <p:sp>
        <p:nvSpPr>
          <p:cNvPr id="18" name="Zástupný text 15">
            <a:extLst>
              <a:ext uri="{FF2B5EF4-FFF2-40B4-BE49-F238E27FC236}">
                <a16:creationId xmlns:a16="http://schemas.microsoft.com/office/drawing/2014/main" id="{19969BE5-C490-DFB8-D1B5-FD69735FD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1200" y="34544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chemeClr val="tx1"/>
                </a:solidFill>
                <a:latin typeface="GT Walsheim "/>
              </a:defRPr>
            </a:lvl1pPr>
          </a:lstStyle>
          <a:p>
            <a:pPr lvl="0"/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9" name="Zástupný text 15">
            <a:extLst>
              <a:ext uri="{FF2B5EF4-FFF2-40B4-BE49-F238E27FC236}">
                <a16:creationId xmlns:a16="http://schemas.microsoft.com/office/drawing/2014/main" id="{9DC7433A-78BC-9553-0B36-1289E058E4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91200" y="41783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rgbClr val="F05A22"/>
                </a:solidFill>
                <a:latin typeface="GT Walsheim "/>
              </a:defRPr>
            </a:lvl1pPr>
          </a:lstStyle>
          <a:p>
            <a:pPr lvl="0"/>
            <a:r>
              <a:rPr lang="cs-CZ" dirty="0"/>
              <a:t>@contact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47B5811-6755-8F3C-38C0-61C754E78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178293-F93A-B63B-E3AB-2C4D2D058A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32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3A74BB4-2558-1278-12D1-4041955D48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24378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D67A235A-E255-6BF2-598F-24BD5854C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4264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0" name="Zástupný text 15">
            <a:extLst>
              <a:ext uri="{FF2B5EF4-FFF2-40B4-BE49-F238E27FC236}">
                <a16:creationId xmlns:a16="http://schemas.microsoft.com/office/drawing/2014/main" id="{C5E065C3-894B-ABFB-316E-CCA057C18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67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5" name="Zástupný text 15">
            <a:extLst>
              <a:ext uri="{FF2B5EF4-FFF2-40B4-BE49-F238E27FC236}">
                <a16:creationId xmlns:a16="http://schemas.microsoft.com/office/drawing/2014/main" id="{5DF91C3B-3BD6-7DA0-1575-10A59DDFC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81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5536885-83F7-35CF-8310-3919EB2EC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B3A66BF-73AA-0784-E116-9C0F5CEE5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3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3A74BB4-2558-1278-12D1-4041955D48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76578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D67A235A-E255-6BF2-598F-24BD5854C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16464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3" name="Zástupný symbol obrázku 10">
            <a:extLst>
              <a:ext uri="{FF2B5EF4-FFF2-40B4-BE49-F238E27FC236}">
                <a16:creationId xmlns:a16="http://schemas.microsoft.com/office/drawing/2014/main" id="{26CC885E-2956-9DC3-EDE7-7E934862D1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1835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05E48E8E-0222-46D9-8494-3E69D10CE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89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2173BFE4-99FE-CE1D-54FE-4A8C1DD50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84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8" name="Zástupný text 15">
            <a:extLst>
              <a:ext uri="{FF2B5EF4-FFF2-40B4-BE49-F238E27FC236}">
                <a16:creationId xmlns:a16="http://schemas.microsoft.com/office/drawing/2014/main" id="{D9163BCB-59A7-E06C-ED5F-0CF877246F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93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7822583-797B-D0C4-5A43-A8D2DD568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5E51F1-49CE-8FCC-51A4-C9C505E65A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50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FBD5B9-B647-DBE8-2EC4-B837A4176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6570" y="6248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51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3" r:id="rId3"/>
    <p:sldLayoutId id="2147483674" r:id="rId4"/>
    <p:sldLayoutId id="2147483668" r:id="rId5"/>
    <p:sldLayoutId id="2147483675" r:id="rId6"/>
    <p:sldLayoutId id="2147483679" r:id="rId7"/>
    <p:sldLayoutId id="2147483686" r:id="rId8"/>
    <p:sldLayoutId id="2147483678" r:id="rId9"/>
    <p:sldLayoutId id="2147483651" r:id="rId10"/>
    <p:sldLayoutId id="2147483676" r:id="rId11"/>
    <p:sldLayoutId id="2147483677" r:id="rId12"/>
    <p:sldLayoutId id="2147483680" r:id="rId13"/>
    <p:sldLayoutId id="2147483681" r:id="rId14"/>
    <p:sldLayoutId id="2147483682" r:id="rId15"/>
    <p:sldLayoutId id="2147483650" r:id="rId16"/>
    <p:sldLayoutId id="2147483663" r:id="rId17"/>
    <p:sldLayoutId id="2147483684" r:id="rId18"/>
    <p:sldLayoutId id="2147483687" r:id="rId19"/>
    <p:sldLayoutId id="2147483688" r:id="rId20"/>
    <p:sldLayoutId id="2147483685" r:id="rId21"/>
    <p:sldLayoutId id="2147483683" r:id="rId22"/>
    <p:sldLayoutId id="2147483672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T Walsheim Bold" panose="00000800000000000000" pitchFamily="50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5A2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ffkenticoworkshop-0.azurewebsites.net/" TargetMode="External"/><Relationship Id="rId2" Type="http://schemas.openxmlformats.org/officeDocument/2006/relationships/hyperlink" Target="https://portswigger.net/burp/releases/professional-community-2023-10-2-4?requestededition=community&amp;requestedplatform=" TargetMode="Externa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user@localhost.local" TargetMode="Externa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user@localhost.local" TargetMode="Externa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hackerone.com/reports/415081" TargetMode="Externa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hackerone.com/reports/1051373" TargetMode="Externa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45BA68D-4833-B572-9B59-024F241BC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Workshop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5273899A-25DE-A0B9-93EE-F89D528652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GT Walsheim"/>
              </a:rPr>
              <a:t>Matej Groman, Juraj Komlosi</a:t>
            </a:r>
          </a:p>
          <a:p>
            <a:r>
              <a:rPr lang="en-US" dirty="0">
                <a:latin typeface="GT Walsheim"/>
              </a:rPr>
              <a:t>Kentico software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B29E0-E2A2-7F32-136C-B345B4AA89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69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C8E88-7C49-DBB8-8606-5BD0F595D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Pentest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D494C-1026-1118-B659-116E98F8A7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1BD12-6CC7-148C-7A81-6F37C46928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3700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FD0114-FAEF-7D68-D1F1-D770C16FF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set up environment</a:t>
            </a:r>
            <a:endParaRPr lang="cs-CZ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0CAA89-B087-97A8-4254-A7CA4703EFE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Download and install </a:t>
            </a:r>
            <a:r>
              <a:rPr lang="en-US" dirty="0">
                <a:hlinkClick r:id="rId2"/>
              </a:rPr>
              <a:t>Burp Suite Community</a:t>
            </a:r>
            <a:endParaRPr lang="en-US" dirty="0"/>
          </a:p>
          <a:p>
            <a:r>
              <a:rPr lang="en-US" dirty="0"/>
              <a:t>Open embedded browser and go to the application</a:t>
            </a:r>
          </a:p>
          <a:p>
            <a:pPr lvl="1"/>
            <a:r>
              <a:rPr lang="cs-CZ" dirty="0">
                <a:hlinkClick r:id="rId3"/>
              </a:rPr>
              <a:t>https://mffkenticoworkshop-</a:t>
            </a:r>
            <a:r>
              <a:rPr lang="en-US" dirty="0">
                <a:hlinkClick r:id="rId3"/>
              </a:rPr>
              <a:t>0</a:t>
            </a:r>
            <a:r>
              <a:rPr lang="cs-CZ" dirty="0">
                <a:hlinkClick r:id="rId3"/>
              </a:rPr>
              <a:t>.azurewebsites.net/</a:t>
            </a:r>
            <a:endParaRPr lang="en-US" dirty="0"/>
          </a:p>
          <a:p>
            <a:pPr lvl="1"/>
            <a:r>
              <a:rPr lang="en-US" dirty="0"/>
              <a:t>Do not forget to change the instance number</a:t>
            </a:r>
          </a:p>
          <a:p>
            <a:pPr lvl="1"/>
            <a:endParaRPr lang="en-US" dirty="0"/>
          </a:p>
          <a:p>
            <a:r>
              <a:rPr lang="en-US" dirty="0"/>
              <a:t>You are ready to go!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1BC32-9844-3051-3A1E-30E82CCEE0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1897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40E656-7641-3506-576D-81651A720E5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172B4D"/>
                </a:solidFill>
                <a:effectLst/>
                <a:latin typeface="-apple-system"/>
              </a:rPr>
              <a:t>We suspect that one of the macros used in Contact groups contains SQL injection, try to find and exploit it!</a:t>
            </a:r>
            <a:endParaRPr lang="cs-CZ" dirty="0"/>
          </a:p>
          <a:p>
            <a:pPr marL="0" indent="0">
              <a:buNone/>
            </a:pPr>
            <a:r>
              <a:rPr lang="en-US" b="0" i="0" dirty="0">
                <a:solidFill>
                  <a:srgbClr val="172B4D"/>
                </a:solidFill>
                <a:effectLst/>
                <a:latin typeface="-apple-system"/>
              </a:rPr>
              <a:t>This is a </a:t>
            </a:r>
            <a:r>
              <a:rPr lang="en-US" b="1" i="0" dirty="0">
                <a:solidFill>
                  <a:srgbClr val="172B4D"/>
                </a:solidFill>
                <a:effectLst/>
                <a:latin typeface="-apple-system"/>
              </a:rPr>
              <a:t>blind </a:t>
            </a:r>
            <a:r>
              <a:rPr lang="en-US" b="0" i="0" dirty="0">
                <a:solidFill>
                  <a:srgbClr val="172B4D"/>
                </a:solidFill>
                <a:effectLst/>
                <a:latin typeface="-apple-system"/>
              </a:rPr>
              <a:t>SQL injection - you won’t see the result in response, but injected query will execute on background. </a:t>
            </a:r>
            <a:r>
              <a:rPr lang="cs-CZ" b="0" i="0" dirty="0" err="1">
                <a:solidFill>
                  <a:srgbClr val="172B4D"/>
                </a:solidFill>
                <a:effectLst/>
                <a:latin typeface="-apple-system"/>
              </a:rPr>
              <a:t>If</a:t>
            </a:r>
            <a:r>
              <a:rPr lang="cs-CZ" b="0" i="0" dirty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cs-CZ" b="0" i="0" dirty="0" err="1">
                <a:solidFill>
                  <a:srgbClr val="172B4D"/>
                </a:solidFill>
                <a:effectLst/>
                <a:latin typeface="-apple-system"/>
              </a:rPr>
              <a:t>the</a:t>
            </a:r>
            <a:r>
              <a:rPr lang="cs-CZ" b="0" i="0" dirty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cs-CZ" b="0" i="0" dirty="0" err="1">
                <a:solidFill>
                  <a:srgbClr val="172B4D"/>
                </a:solidFill>
                <a:effectLst/>
                <a:latin typeface="-apple-system"/>
              </a:rPr>
              <a:t>query</a:t>
            </a:r>
            <a:r>
              <a:rPr lang="cs-CZ" b="0" i="0" dirty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cs-CZ" b="0" i="0" dirty="0" err="1">
                <a:solidFill>
                  <a:srgbClr val="172B4D"/>
                </a:solidFill>
                <a:effectLst/>
                <a:latin typeface="-apple-system"/>
              </a:rPr>
              <a:t>fails</a:t>
            </a:r>
            <a:r>
              <a:rPr lang="cs-CZ" b="0" i="0" dirty="0">
                <a:solidFill>
                  <a:srgbClr val="172B4D"/>
                </a:solidFill>
                <a:effectLst/>
                <a:latin typeface="-apple-system"/>
              </a:rPr>
              <a:t>, </a:t>
            </a:r>
            <a:r>
              <a:rPr lang="cs-CZ" b="0" i="0" dirty="0" err="1">
                <a:solidFill>
                  <a:srgbClr val="172B4D"/>
                </a:solidFill>
                <a:effectLst/>
                <a:latin typeface="-apple-system"/>
              </a:rPr>
              <a:t>it</a:t>
            </a:r>
            <a:r>
              <a:rPr lang="cs-CZ" b="0" i="0" dirty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cs-CZ" b="0" i="0" dirty="0" err="1">
                <a:solidFill>
                  <a:srgbClr val="172B4D"/>
                </a:solidFill>
                <a:effectLst/>
                <a:latin typeface="-apple-system"/>
              </a:rPr>
              <a:t>will</a:t>
            </a:r>
            <a:r>
              <a:rPr lang="cs-CZ" b="0" i="0" dirty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cs-CZ" b="0" i="0" dirty="0" err="1">
                <a:solidFill>
                  <a:srgbClr val="172B4D"/>
                </a:solidFill>
                <a:effectLst/>
                <a:latin typeface="-apple-system"/>
              </a:rPr>
              <a:t>be</a:t>
            </a:r>
            <a:r>
              <a:rPr lang="cs-CZ" b="0" i="0" dirty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cs-CZ" b="0" i="0" dirty="0" err="1">
                <a:solidFill>
                  <a:srgbClr val="172B4D"/>
                </a:solidFill>
                <a:effectLst/>
                <a:latin typeface="-apple-system"/>
              </a:rPr>
              <a:t>logged</a:t>
            </a:r>
            <a:r>
              <a:rPr lang="cs-CZ" b="0" i="0" dirty="0">
                <a:solidFill>
                  <a:srgbClr val="172B4D"/>
                </a:solidFill>
                <a:effectLst/>
                <a:latin typeface="-apple-system"/>
              </a:rPr>
              <a:t> to </a:t>
            </a:r>
            <a:r>
              <a:rPr lang="cs-CZ" b="1" i="0" dirty="0">
                <a:solidFill>
                  <a:srgbClr val="172B4D"/>
                </a:solidFill>
                <a:effectLst/>
                <a:latin typeface="-apple-system"/>
              </a:rPr>
              <a:t>Event log</a:t>
            </a:r>
            <a:endParaRPr lang="cs-CZ" b="0" i="0" dirty="0">
              <a:solidFill>
                <a:srgbClr val="172B4D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6DC55-5803-2A69-13F7-65E007EC2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1C11D81-DF4E-DB21-5DD9-4037058C90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9200" y="328738"/>
            <a:ext cx="7851829" cy="1221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65029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SQL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Injection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 in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Contact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Macro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rgbClr val="172B4D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68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40E656-7641-3506-576D-81651A720E5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0" i="0" dirty="0">
                <a:solidFill>
                  <a:srgbClr val="172B4D"/>
                </a:solidFill>
                <a:effectLst/>
                <a:latin typeface="-apple-system"/>
              </a:rPr>
              <a:t>Go to </a:t>
            </a:r>
            <a:r>
              <a:rPr lang="en-US" b="1" i="0" dirty="0">
                <a:solidFill>
                  <a:srgbClr val="172B4D"/>
                </a:solidFill>
                <a:effectLst/>
                <a:latin typeface="+mn-lt"/>
              </a:rPr>
              <a:t>Contact</a:t>
            </a:r>
            <a:r>
              <a:rPr lang="cs-CZ" b="1" i="0" dirty="0">
                <a:solidFill>
                  <a:srgbClr val="172B4D"/>
                </a:solidFill>
                <a:effectLst/>
                <a:latin typeface="+mn-lt"/>
              </a:rPr>
              <a:t> </a:t>
            </a:r>
            <a:r>
              <a:rPr lang="en-US" b="1" i="0" dirty="0">
                <a:solidFill>
                  <a:srgbClr val="172B4D"/>
                </a:solidFill>
                <a:effectLst/>
                <a:latin typeface="+mn-lt"/>
              </a:rPr>
              <a:t>Groups</a:t>
            </a:r>
            <a:r>
              <a:rPr lang="en-US" b="0" i="0" dirty="0">
                <a:solidFill>
                  <a:srgbClr val="172B4D"/>
                </a:solidFill>
                <a:effectLst/>
                <a:latin typeface="-apple-system"/>
              </a:rPr>
              <a:t>, create new group and go to Conditions.</a:t>
            </a:r>
            <a:endParaRPr lang="cs-CZ" dirty="0">
              <a:solidFill>
                <a:srgbClr val="172B4D"/>
              </a:solidFill>
              <a:latin typeface="-apple-system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0" i="0" dirty="0">
                <a:solidFill>
                  <a:srgbClr val="172B4D"/>
                </a:solidFill>
                <a:effectLst/>
                <a:latin typeface="-apple-system"/>
              </a:rPr>
              <a:t>Select </a:t>
            </a:r>
            <a:r>
              <a:rPr lang="en-US" b="1" i="0" dirty="0">
                <a:solidFill>
                  <a:srgbClr val="172B4D"/>
                </a:solidFill>
                <a:effectLst/>
                <a:latin typeface="-apple-system"/>
              </a:rPr>
              <a:t>'Contact has value in field' </a:t>
            </a:r>
            <a:r>
              <a:rPr lang="en-US" b="0" i="0" dirty="0">
                <a:solidFill>
                  <a:srgbClr val="172B4D"/>
                </a:solidFill>
                <a:effectLst/>
                <a:latin typeface="-apple-system"/>
              </a:rPr>
              <a:t>macro. </a:t>
            </a:r>
            <a:endParaRPr lang="cs-CZ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lvl="1"/>
            <a:r>
              <a:rPr lang="en-US" b="0" i="0" dirty="0">
                <a:solidFill>
                  <a:srgbClr val="172B4D"/>
                </a:solidFill>
                <a:effectLst/>
                <a:latin typeface="-apple-system"/>
              </a:rPr>
              <a:t>It allows us to insert arbitrary input before operator in where clause (e.g. </a:t>
            </a:r>
            <a:r>
              <a:rPr lang="en-US" sz="2000" b="0" i="0" dirty="0">
                <a:solidFill>
                  <a:srgbClr val="172B4D"/>
                </a:solidFill>
                <a:effectLst/>
                <a:latin typeface="Consolas" panose="020B0609020204030204" pitchFamily="49" charset="0"/>
              </a:rPr>
              <a:t>WHERE &lt;field&gt; contains &lt;value</a:t>
            </a:r>
            <a:r>
              <a:rPr lang="en-US" b="0" i="0" dirty="0">
                <a:solidFill>
                  <a:srgbClr val="172B4D"/>
                </a:solidFill>
                <a:effectLst/>
                <a:latin typeface="-apple-system"/>
              </a:rPr>
              <a:t>&gt;). </a:t>
            </a:r>
            <a:endParaRPr lang="cs-CZ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lvl="1"/>
            <a:r>
              <a:rPr lang="en-US" b="0" i="0" dirty="0">
                <a:solidFill>
                  <a:srgbClr val="172B4D"/>
                </a:solidFill>
                <a:effectLst/>
                <a:latin typeface="-apple-system"/>
              </a:rPr>
              <a:t>You can identify it by inserting `, recalculating group and then checking event log.</a:t>
            </a:r>
            <a:endParaRPr lang="cs-CZ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dirty="0" err="1">
                <a:solidFill>
                  <a:srgbClr val="172B4D"/>
                </a:solidFill>
                <a:latin typeface="-apple-system"/>
              </a:rPr>
              <a:t>Final</a:t>
            </a:r>
            <a:r>
              <a:rPr lang="cs-CZ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cs-CZ" dirty="0" err="1">
                <a:solidFill>
                  <a:srgbClr val="172B4D"/>
                </a:solidFill>
                <a:latin typeface="-apple-system"/>
              </a:rPr>
              <a:t>payload</a:t>
            </a:r>
            <a:r>
              <a:rPr lang="cs-CZ" dirty="0">
                <a:solidFill>
                  <a:srgbClr val="172B4D"/>
                </a:solidFill>
                <a:latin typeface="-apple-system"/>
              </a:rPr>
              <a:t> (</a:t>
            </a:r>
            <a:r>
              <a:rPr lang="cs-CZ" dirty="0" err="1">
                <a:solidFill>
                  <a:srgbClr val="172B4D"/>
                </a:solidFill>
                <a:latin typeface="-apple-system"/>
              </a:rPr>
              <a:t>change</a:t>
            </a:r>
            <a:r>
              <a:rPr lang="cs-CZ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cs-CZ" dirty="0" err="1">
                <a:solidFill>
                  <a:srgbClr val="172B4D"/>
                </a:solidFill>
                <a:latin typeface="-apple-system"/>
              </a:rPr>
              <a:t>FirstName</a:t>
            </a:r>
            <a:r>
              <a:rPr lang="cs-CZ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cs-CZ" dirty="0" err="1">
                <a:solidFill>
                  <a:srgbClr val="172B4D"/>
                </a:solidFill>
                <a:latin typeface="-apple-system"/>
              </a:rPr>
              <a:t>of</a:t>
            </a:r>
            <a:r>
              <a:rPr lang="cs-CZ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cs-CZ" dirty="0" err="1">
                <a:solidFill>
                  <a:srgbClr val="172B4D"/>
                </a:solidFill>
                <a:latin typeface="-apple-system"/>
              </a:rPr>
              <a:t>the</a:t>
            </a:r>
            <a:r>
              <a:rPr lang="cs-CZ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cs-CZ" dirty="0" err="1">
                <a:solidFill>
                  <a:srgbClr val="172B4D"/>
                </a:solidFill>
                <a:latin typeface="-apple-system"/>
              </a:rPr>
              <a:t>administrator</a:t>
            </a:r>
            <a:r>
              <a:rPr lang="cs-CZ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cs-CZ" dirty="0" err="1">
                <a:solidFill>
                  <a:srgbClr val="172B4D"/>
                </a:solidFill>
                <a:latin typeface="-apple-system"/>
              </a:rPr>
              <a:t>account</a:t>
            </a:r>
            <a:r>
              <a:rPr lang="cs-CZ" dirty="0">
                <a:solidFill>
                  <a:srgbClr val="172B4D"/>
                </a:solidFill>
                <a:latin typeface="-apple-system"/>
              </a:rPr>
              <a:t>)</a:t>
            </a:r>
          </a:p>
          <a:p>
            <a:pPr lvl="1"/>
            <a:r>
              <a:rPr lang="en-US" sz="2200" b="1" i="0" dirty="0">
                <a:solidFill>
                  <a:srgbClr val="172B4D"/>
                </a:solidFill>
                <a:effectLst/>
                <a:highlight>
                  <a:srgbClr val="F2EAF5"/>
                </a:highlight>
                <a:latin typeface="Consolas" panose="020B0609020204030204" pitchFamily="49" charset="0"/>
              </a:rPr>
              <a:t>1=1; UPDATE </a:t>
            </a:r>
            <a:r>
              <a:rPr lang="en-US" sz="2200" b="1" i="0" dirty="0" err="1">
                <a:solidFill>
                  <a:srgbClr val="172B4D"/>
                </a:solidFill>
                <a:effectLst/>
                <a:highlight>
                  <a:srgbClr val="F2EAF5"/>
                </a:highlight>
                <a:latin typeface="Consolas" panose="020B0609020204030204" pitchFamily="49" charset="0"/>
              </a:rPr>
              <a:t>CMS_User</a:t>
            </a:r>
            <a:r>
              <a:rPr lang="en-US" sz="2200" b="1" i="0" dirty="0">
                <a:solidFill>
                  <a:srgbClr val="172B4D"/>
                </a:solidFill>
                <a:effectLst/>
                <a:highlight>
                  <a:srgbClr val="F2EAF5"/>
                </a:highlight>
                <a:latin typeface="Consolas" panose="020B0609020204030204" pitchFamily="49" charset="0"/>
              </a:rPr>
              <a:t> SET FirstName='Joe' WHERE </a:t>
            </a:r>
            <a:r>
              <a:rPr lang="en-US" sz="2200" b="1" i="0" dirty="0" err="1">
                <a:solidFill>
                  <a:srgbClr val="172B4D"/>
                </a:solidFill>
                <a:effectLst/>
                <a:highlight>
                  <a:srgbClr val="F2EAF5"/>
                </a:highlight>
                <a:latin typeface="Consolas" panose="020B0609020204030204" pitchFamily="49" charset="0"/>
              </a:rPr>
              <a:t>UserID</a:t>
            </a:r>
            <a:r>
              <a:rPr lang="en-US" sz="2200" b="1" i="0" dirty="0">
                <a:solidFill>
                  <a:srgbClr val="172B4D"/>
                </a:solidFill>
                <a:effectLst/>
                <a:highlight>
                  <a:srgbClr val="F2EAF5"/>
                </a:highlight>
                <a:latin typeface="Consolas" panose="020B0609020204030204" pitchFamily="49" charset="0"/>
              </a:rPr>
              <a:t> = 53</a:t>
            </a:r>
            <a:r>
              <a:rPr lang="cs-CZ" sz="2200" b="1" i="0" dirty="0">
                <a:solidFill>
                  <a:srgbClr val="172B4D"/>
                </a:solidFill>
                <a:effectLst/>
                <a:highlight>
                  <a:srgbClr val="F2EAF5"/>
                </a:highlight>
                <a:latin typeface="Consolas" panose="020B0609020204030204" pitchFamily="49" charset="0"/>
              </a:rPr>
              <a:t>-- </a:t>
            </a:r>
          </a:p>
          <a:p>
            <a:pPr lvl="1"/>
            <a:r>
              <a:rPr lang="cs-CZ" sz="1900" i="0" dirty="0">
                <a:solidFill>
                  <a:srgbClr val="172B4D"/>
                </a:solidFill>
                <a:effectLst/>
                <a:latin typeface="-apple-system"/>
              </a:rPr>
              <a:t>F</a:t>
            </a:r>
            <a:r>
              <a:rPr lang="en-US" sz="1900" i="0" dirty="0" err="1">
                <a:solidFill>
                  <a:srgbClr val="172B4D"/>
                </a:solidFill>
                <a:effectLst/>
                <a:latin typeface="-apple-system"/>
              </a:rPr>
              <a:t>inish</a:t>
            </a:r>
            <a:r>
              <a:rPr lang="en-US" sz="1900" i="0" dirty="0">
                <a:solidFill>
                  <a:srgbClr val="172B4D"/>
                </a:solidFill>
                <a:effectLst/>
                <a:latin typeface="-apple-system"/>
              </a:rPr>
              <a:t> the WHERE clause of the original query with any True statement, e.g. 1=1</a:t>
            </a:r>
          </a:p>
          <a:p>
            <a:pPr lvl="1"/>
            <a:r>
              <a:rPr lang="en-US" sz="1900" i="0" dirty="0">
                <a:solidFill>
                  <a:srgbClr val="172B4D"/>
                </a:solidFill>
                <a:effectLst/>
                <a:latin typeface="-apple-system"/>
              </a:rPr>
              <a:t>Add ; to finish first query</a:t>
            </a:r>
          </a:p>
          <a:p>
            <a:pPr lvl="1"/>
            <a:r>
              <a:rPr lang="cs-CZ" sz="1900" i="0" dirty="0" err="1">
                <a:solidFill>
                  <a:srgbClr val="172B4D"/>
                </a:solidFill>
                <a:effectLst/>
                <a:latin typeface="-apple-system"/>
              </a:rPr>
              <a:t>Arbitrar</a:t>
            </a:r>
            <a:r>
              <a:rPr lang="cs-CZ" sz="1900" dirty="0" err="1">
                <a:solidFill>
                  <a:srgbClr val="172B4D"/>
                </a:solidFill>
                <a:latin typeface="-apple-system"/>
              </a:rPr>
              <a:t>y</a:t>
            </a:r>
            <a:r>
              <a:rPr lang="cs-CZ" sz="1900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cs-CZ" sz="1900" dirty="0" err="1">
                <a:solidFill>
                  <a:srgbClr val="172B4D"/>
                </a:solidFill>
                <a:latin typeface="-apple-system"/>
              </a:rPr>
              <a:t>query</a:t>
            </a:r>
            <a:r>
              <a:rPr lang="cs-CZ" sz="1900" dirty="0">
                <a:solidFill>
                  <a:srgbClr val="172B4D"/>
                </a:solidFill>
                <a:latin typeface="-apple-system"/>
              </a:rPr>
              <a:t> to drop table, </a:t>
            </a:r>
            <a:r>
              <a:rPr lang="cs-CZ" sz="1900" dirty="0" err="1">
                <a:solidFill>
                  <a:srgbClr val="172B4D"/>
                </a:solidFill>
                <a:latin typeface="-apple-system"/>
              </a:rPr>
              <a:t>dump</a:t>
            </a:r>
            <a:r>
              <a:rPr lang="cs-CZ" sz="1900" dirty="0">
                <a:solidFill>
                  <a:srgbClr val="172B4D"/>
                </a:solidFill>
                <a:latin typeface="-apple-system"/>
              </a:rPr>
              <a:t> data </a:t>
            </a:r>
            <a:r>
              <a:rPr lang="cs-CZ" sz="1900" dirty="0" err="1">
                <a:solidFill>
                  <a:srgbClr val="172B4D"/>
                </a:solidFill>
                <a:latin typeface="-apple-system"/>
              </a:rPr>
              <a:t>or</a:t>
            </a:r>
            <a:r>
              <a:rPr lang="cs-CZ" sz="1900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cs-CZ" sz="1900" dirty="0" err="1">
                <a:solidFill>
                  <a:srgbClr val="172B4D"/>
                </a:solidFill>
                <a:latin typeface="-apple-system"/>
              </a:rPr>
              <a:t>anything</a:t>
            </a:r>
            <a:endParaRPr lang="en-US" sz="1900" i="0" dirty="0">
              <a:solidFill>
                <a:srgbClr val="172B4D"/>
              </a:solidFill>
              <a:effectLst/>
              <a:latin typeface="-apple-system"/>
            </a:endParaRPr>
          </a:p>
          <a:p>
            <a:pPr lvl="1"/>
            <a:r>
              <a:rPr lang="en-US" sz="1900" i="0" dirty="0">
                <a:solidFill>
                  <a:srgbClr val="172B4D"/>
                </a:solidFill>
                <a:effectLst/>
                <a:latin typeface="-apple-system"/>
              </a:rPr>
              <a:t>Comment out everything else with --</a:t>
            </a:r>
            <a:endParaRPr lang="cs-CZ" sz="1900" i="0" dirty="0">
              <a:solidFill>
                <a:srgbClr val="172B4D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6DC55-5803-2A69-13F7-65E007EC2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1C11D81-DF4E-DB21-5DD9-4037058C90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9200" y="328738"/>
            <a:ext cx="10315644" cy="1221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65029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SQL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Injection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 in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Contact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Macro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 -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Solution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rgbClr val="172B4D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95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13623-399F-09C7-FCDD-ABD41EACE1A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</a:t>
            </a:r>
            <a:r>
              <a:rPr lang="en-US" dirty="0"/>
              <a:t>o user with lower permission set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able</a:t>
            </a:r>
            <a:r>
              <a:rPr lang="cs-CZ" dirty="0"/>
              <a:t> to</a:t>
            </a:r>
            <a:r>
              <a:rPr lang="en-US" dirty="0"/>
              <a:t> gain higher permission</a:t>
            </a:r>
            <a:r>
              <a:rPr lang="cs-CZ" dirty="0"/>
              <a:t>s</a:t>
            </a:r>
            <a:r>
              <a:rPr lang="en-US" dirty="0"/>
              <a:t>.</a:t>
            </a:r>
            <a:endParaRPr lang="cs-CZ" dirty="0"/>
          </a:p>
          <a:p>
            <a:pPr marL="0" indent="0">
              <a:buNone/>
            </a:pPr>
            <a:r>
              <a:rPr lang="en-US" dirty="0"/>
              <a:t>Your goal is to access </a:t>
            </a:r>
            <a:r>
              <a:rPr lang="cs-CZ" b="1" dirty="0"/>
              <a:t>Event log </a:t>
            </a:r>
            <a:r>
              <a:rPr lang="cs-CZ" dirty="0" err="1"/>
              <a:t>with</a:t>
            </a:r>
            <a:r>
              <a:rPr lang="en-US" dirty="0"/>
              <a:t> use</a:t>
            </a:r>
            <a:r>
              <a:rPr lang="cs-CZ" dirty="0"/>
              <a:t>r</a:t>
            </a:r>
          </a:p>
          <a:p>
            <a:pPr marL="0" indent="0">
              <a:buNone/>
            </a:pPr>
            <a:r>
              <a:rPr lang="en-US" dirty="0" err="1">
                <a:latin typeface="Consolas" panose="020B0609020204030204" pitchFamily="49" charset="0"/>
                <a:hlinkClick r:id="rId2"/>
              </a:rPr>
              <a:t>user@localhost.local</a:t>
            </a:r>
            <a:r>
              <a:rPr lang="cs-CZ" dirty="0">
                <a:latin typeface="Consolas" panose="020B06090202040302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Pass.word1</a:t>
            </a:r>
          </a:p>
          <a:p>
            <a:endParaRPr lang="en-US" dirty="0"/>
          </a:p>
          <a:p>
            <a:pPr marL="0" indent="0">
              <a:buNone/>
            </a:pPr>
            <a:r>
              <a:rPr lang="cs-CZ" dirty="0"/>
              <a:t>System </a:t>
            </a:r>
            <a:r>
              <a:rPr lang="cs-CZ" dirty="0" err="1"/>
              <a:t>is</a:t>
            </a:r>
            <a:r>
              <a:rPr lang="cs-CZ" dirty="0"/>
              <a:t> set so </a:t>
            </a:r>
            <a:r>
              <a:rPr lang="en-US" dirty="0"/>
              <a:t>you can only access applications defined in </a:t>
            </a:r>
            <a:br>
              <a:rPr lang="cs-CZ" dirty="0"/>
            </a:br>
            <a:r>
              <a:rPr lang="en-US" b="1" dirty="0"/>
              <a:t>Digital Channel Manager </a:t>
            </a:r>
            <a:r>
              <a:rPr lang="en-US" dirty="0"/>
              <a:t>role </a:t>
            </a:r>
            <a:r>
              <a:rPr lang="cs-CZ" dirty="0"/>
              <a:t>and</a:t>
            </a:r>
            <a:r>
              <a:rPr lang="en-US" dirty="0"/>
              <a:t> </a:t>
            </a:r>
            <a:r>
              <a:rPr lang="cs-CZ" b="1" dirty="0" err="1"/>
              <a:t>Users</a:t>
            </a:r>
            <a:r>
              <a:rPr lang="cs-CZ" b="1" dirty="0"/>
              <a:t> </a:t>
            </a:r>
            <a:r>
              <a:rPr lang="cs-CZ" dirty="0" err="1"/>
              <a:t>application</a:t>
            </a:r>
            <a:r>
              <a:rPr lang="en-US" dirty="0"/>
              <a:t>.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0D93C-0E80-0614-3B04-F650252F05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B42CF88-6CEE-89DC-6CD6-40E2ADF1A5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9200" y="328738"/>
            <a:ext cx="5016117" cy="1221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65029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Privilege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Escalation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rgbClr val="172B4D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636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13623-399F-09C7-FCDD-ABD41EACE1A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Go to </a:t>
            </a:r>
            <a:r>
              <a:rPr lang="en-US" b="1" dirty="0"/>
              <a:t>Users</a:t>
            </a:r>
            <a:r>
              <a:rPr lang="en-US" dirty="0"/>
              <a:t> and check your account details.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are able to modify which roles are assigned to you. </a:t>
            </a:r>
            <a:endParaRPr lang="cs-CZ" dirty="0"/>
          </a:p>
          <a:p>
            <a:pPr lvl="1"/>
            <a:r>
              <a:rPr lang="en-US" dirty="0"/>
              <a:t>All roles (except Administrator) are available. There is already role for Role Management, so you can assign it to you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Now you have </a:t>
            </a:r>
            <a:r>
              <a:rPr lang="cs-CZ" b="1" dirty="0"/>
              <a:t>R</a:t>
            </a:r>
            <a:r>
              <a:rPr lang="en-US" b="1" dirty="0" err="1"/>
              <a:t>oles</a:t>
            </a:r>
            <a:r>
              <a:rPr lang="en-US" dirty="0"/>
              <a:t> application available. 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can create new role with permission to access </a:t>
            </a:r>
            <a:r>
              <a:rPr lang="cs-CZ" b="1" dirty="0"/>
              <a:t>Event log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0D93C-0E80-0614-3B04-F650252F05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B42CF88-6CEE-89DC-6CD6-40E2ADF1A5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9200" y="328738"/>
            <a:ext cx="7479933" cy="1221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65029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Privilege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Escalation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 -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rgbClr val="172B4D"/>
                </a:solidFill>
                <a:effectLst/>
                <a:latin typeface="+mj-lt"/>
              </a:rPr>
              <a:t>Solution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rgbClr val="172B4D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11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5F77-34A3-F055-A235-5BE258C6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 dirty="0" err="1">
                <a:solidFill>
                  <a:srgbClr val="172B4D"/>
                </a:solidFill>
                <a:effectLst/>
                <a:latin typeface="+mj-lt"/>
              </a:rPr>
              <a:t>Account</a:t>
            </a:r>
            <a:r>
              <a:rPr lang="cs-CZ" b="0" i="0" dirty="0">
                <a:solidFill>
                  <a:srgbClr val="172B4D"/>
                </a:solidFill>
                <a:effectLst/>
                <a:latin typeface="+mj-lt"/>
              </a:rPr>
              <a:t> </a:t>
            </a:r>
            <a:r>
              <a:rPr lang="cs-CZ" b="0" i="0" dirty="0" err="1">
                <a:solidFill>
                  <a:srgbClr val="172B4D"/>
                </a:solidFill>
                <a:effectLst/>
                <a:latin typeface="+mj-lt"/>
              </a:rPr>
              <a:t>Takeover</a:t>
            </a:r>
            <a:br>
              <a:rPr lang="cs-CZ" b="0" i="0" dirty="0">
                <a:solidFill>
                  <a:srgbClr val="172B4D"/>
                </a:solidFill>
                <a:effectLst/>
                <a:latin typeface="+mj-lt"/>
              </a:rPr>
            </a:br>
            <a:endParaRPr lang="cs-CZ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A5F55-FB12-1020-6555-DD5E90B3B85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this challenge, you want to take over </a:t>
            </a:r>
            <a:r>
              <a:rPr lang="en-US" b="1" dirty="0"/>
              <a:t>administrator</a:t>
            </a:r>
            <a:r>
              <a:rPr lang="en-US" dirty="0"/>
              <a:t> account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en-US" dirty="0"/>
              <a:t> </a:t>
            </a:r>
            <a:r>
              <a:rPr lang="en-US" dirty="0" err="1">
                <a:hlinkClick r:id="rId2"/>
              </a:rPr>
              <a:t>user@localhost.local</a:t>
            </a:r>
            <a:r>
              <a:rPr lang="cs-CZ" dirty="0"/>
              <a:t>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br>
              <a:rPr lang="cs-CZ" dirty="0"/>
            </a:br>
            <a:r>
              <a:rPr lang="cs-CZ" dirty="0"/>
              <a:t>Start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b="1" dirty="0" err="1"/>
              <a:t>Users</a:t>
            </a:r>
            <a:r>
              <a:rPr lang="cs-CZ" dirty="0"/>
              <a:t> </a:t>
            </a:r>
            <a:r>
              <a:rPr lang="cs-CZ" dirty="0" err="1"/>
              <a:t>application</a:t>
            </a:r>
            <a:r>
              <a:rPr lang="en-US" dirty="0"/>
              <a:t>.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dirty="0"/>
              <a:t>This can be done using standard UI (without modifying requests</a:t>
            </a:r>
            <a:r>
              <a:rPr lang="cs-CZ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E337C-9CD2-D427-8B2B-968E15DE6E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288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5F77-34A3-F055-A235-5BE258C6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 dirty="0" err="1">
                <a:solidFill>
                  <a:srgbClr val="172B4D"/>
                </a:solidFill>
                <a:effectLst/>
                <a:latin typeface="+mj-lt"/>
              </a:rPr>
              <a:t>Account</a:t>
            </a:r>
            <a:r>
              <a:rPr lang="cs-CZ" b="0" i="0" dirty="0">
                <a:solidFill>
                  <a:srgbClr val="172B4D"/>
                </a:solidFill>
                <a:effectLst/>
                <a:latin typeface="+mj-lt"/>
              </a:rPr>
              <a:t> </a:t>
            </a:r>
            <a:r>
              <a:rPr lang="cs-CZ" b="0" i="0" dirty="0" err="1">
                <a:solidFill>
                  <a:srgbClr val="172B4D"/>
                </a:solidFill>
                <a:effectLst/>
                <a:latin typeface="+mj-lt"/>
              </a:rPr>
              <a:t>Takeover</a:t>
            </a:r>
            <a:r>
              <a:rPr lang="cs-CZ" b="0" i="0" dirty="0">
                <a:solidFill>
                  <a:srgbClr val="172B4D"/>
                </a:solidFill>
                <a:effectLst/>
                <a:latin typeface="+mj-lt"/>
              </a:rPr>
              <a:t> - </a:t>
            </a:r>
            <a:r>
              <a:rPr lang="cs-CZ" b="0" i="0" dirty="0" err="1">
                <a:solidFill>
                  <a:srgbClr val="172B4D"/>
                </a:solidFill>
                <a:effectLst/>
                <a:latin typeface="+mj-lt"/>
              </a:rPr>
              <a:t>Solution</a:t>
            </a:r>
            <a:br>
              <a:rPr lang="cs-CZ" b="0" i="0" dirty="0">
                <a:solidFill>
                  <a:srgbClr val="172B4D"/>
                </a:solidFill>
                <a:effectLst/>
                <a:latin typeface="+mj-lt"/>
              </a:rPr>
            </a:br>
            <a:endParaRPr lang="cs-CZ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A5F55-FB12-1020-6555-DD5E90B3B85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Go to </a:t>
            </a:r>
            <a:r>
              <a:rPr lang="en-US" b="1" dirty="0"/>
              <a:t>Users</a:t>
            </a:r>
            <a:r>
              <a:rPr lang="en-US" dirty="0"/>
              <a:t> and check Administrator details.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can see that you are able to edit users with higher privileges.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Change </a:t>
            </a:r>
            <a:r>
              <a:rPr lang="en-US" b="1" dirty="0"/>
              <a:t>email</a:t>
            </a:r>
            <a:r>
              <a:rPr lang="en-US" dirty="0"/>
              <a:t> to any email </a:t>
            </a:r>
            <a:r>
              <a:rPr lang="cs-CZ" dirty="0"/>
              <a:t>in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possesion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Go to forgotten password page and request password reset for given email. (</a:t>
            </a:r>
            <a:r>
              <a:rPr lang="cs-CZ" dirty="0" err="1"/>
              <a:t>The</a:t>
            </a:r>
            <a:r>
              <a:rPr lang="cs-CZ" dirty="0"/>
              <a:t> SMTP server </a:t>
            </a:r>
            <a:r>
              <a:rPr lang="cs-CZ" dirty="0" err="1"/>
              <a:t>is</a:t>
            </a:r>
            <a:r>
              <a:rPr lang="cs-CZ" dirty="0"/>
              <a:t> not set up, so c</a:t>
            </a:r>
            <a:r>
              <a:rPr lang="en-US" dirty="0"/>
              <a:t>heck </a:t>
            </a:r>
            <a:r>
              <a:rPr lang="en-US" b="1" dirty="0"/>
              <a:t>email queue </a:t>
            </a:r>
            <a:r>
              <a:rPr lang="en-US" dirty="0"/>
              <a:t>where you can </a:t>
            </a:r>
            <a:r>
              <a:rPr lang="cs-CZ" dirty="0" err="1"/>
              <a:t>view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email</a:t>
            </a:r>
            <a:r>
              <a:rPr lang="en-US" dirty="0"/>
              <a:t> link)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E337C-9CD2-D427-8B2B-968E15DE6E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816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E1BAD-301D-9ED6-F4EC-3A2BB06E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0" i="0" dirty="0">
                <a:solidFill>
                  <a:srgbClr val="172B4D"/>
                </a:solidFill>
                <a:effectLst/>
                <a:latin typeface="+mj-lt"/>
              </a:rPr>
              <a:t>Stored XSS via Frontend Component</a:t>
            </a:r>
            <a:br>
              <a:rPr lang="it-IT" b="0" i="0" dirty="0">
                <a:solidFill>
                  <a:srgbClr val="172B4D"/>
                </a:solidFill>
                <a:effectLst/>
                <a:latin typeface="+mj-lt"/>
              </a:rPr>
            </a:br>
            <a:endParaRPr lang="cs-CZ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0CE9F-ACE5-B81E-67BF-A348FF75376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are looking for one of the core components which contain a XSS vulnerability. </a:t>
            </a:r>
            <a:endParaRPr lang="cs-CZ" dirty="0"/>
          </a:p>
          <a:p>
            <a:pPr marL="0" indent="0">
              <a:buNone/>
            </a:pPr>
            <a:r>
              <a:rPr lang="en-US" dirty="0"/>
              <a:t>You can </a:t>
            </a:r>
            <a:r>
              <a:rPr lang="cs-CZ" dirty="0"/>
              <a:t>e</a:t>
            </a:r>
            <a:r>
              <a:rPr lang="en-US" dirty="0" err="1"/>
              <a:t>xploit</a:t>
            </a:r>
            <a:r>
              <a:rPr lang="en-US" dirty="0"/>
              <a:t> it </a:t>
            </a:r>
            <a:r>
              <a:rPr lang="cs-CZ" dirty="0"/>
              <a:t>as </a:t>
            </a:r>
            <a:r>
              <a:rPr lang="cs-CZ" dirty="0" err="1"/>
              <a:t>un-authenticated</a:t>
            </a:r>
            <a:r>
              <a:rPr lang="cs-CZ" dirty="0"/>
              <a:t> user </a:t>
            </a:r>
            <a:r>
              <a:rPr lang="en-US" dirty="0"/>
              <a:t>from the Dancing Goat site!</a:t>
            </a:r>
            <a:r>
              <a:rPr lang="cs-CZ" dirty="0"/>
              <a:t> (use </a:t>
            </a:r>
            <a:r>
              <a:rPr lang="cs-CZ" dirty="0" err="1"/>
              <a:t>private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Start by </a:t>
            </a:r>
            <a:r>
              <a:rPr lang="cs-CZ" dirty="0" err="1"/>
              <a:t>submitting</a:t>
            </a:r>
            <a:r>
              <a:rPr lang="cs-CZ" dirty="0"/>
              <a:t> </a:t>
            </a:r>
            <a:r>
              <a:rPr lang="cs-CZ" dirty="0" err="1"/>
              <a:t>payloads</a:t>
            </a:r>
            <a:r>
              <a:rPr lang="cs-CZ" dirty="0"/>
              <a:t> to </a:t>
            </a:r>
            <a:r>
              <a:rPr lang="cs-CZ" b="1" dirty="0" err="1"/>
              <a:t>Send</a:t>
            </a:r>
            <a:r>
              <a:rPr lang="cs-CZ" b="1" dirty="0"/>
              <a:t> </a:t>
            </a:r>
            <a:r>
              <a:rPr lang="cs-CZ" b="1" dirty="0" err="1"/>
              <a:t>us</a:t>
            </a:r>
            <a:r>
              <a:rPr lang="cs-CZ" b="1" dirty="0"/>
              <a:t> a </a:t>
            </a:r>
            <a:r>
              <a:rPr lang="cs-CZ" b="1" dirty="0" err="1"/>
              <a:t>message</a:t>
            </a:r>
            <a:r>
              <a:rPr lang="cs-CZ" b="1" dirty="0"/>
              <a:t> </a:t>
            </a:r>
            <a:r>
              <a:rPr lang="cs-CZ" dirty="0" err="1"/>
              <a:t>form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DB6D4-13DA-69CD-3BDD-720FEAD599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367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E1BAD-301D-9ED6-F4EC-3A2BB06E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0" i="0" dirty="0">
                <a:solidFill>
                  <a:srgbClr val="172B4D"/>
                </a:solidFill>
                <a:effectLst/>
                <a:latin typeface="+mj-lt"/>
              </a:rPr>
              <a:t>Stored XSS via Frontend Component</a:t>
            </a:r>
            <a:br>
              <a:rPr lang="it-IT" b="0" i="0" dirty="0">
                <a:solidFill>
                  <a:srgbClr val="172B4D"/>
                </a:solidFill>
                <a:effectLst/>
                <a:latin typeface="+mj-lt"/>
              </a:rPr>
            </a:br>
            <a:endParaRPr lang="cs-CZ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0CE9F-ACE5-B81E-67BF-A348FF75376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Go to </a:t>
            </a:r>
            <a:r>
              <a:rPr lang="en-US" dirty="0"/>
              <a:t>&lt;base </a:t>
            </a:r>
            <a:r>
              <a:rPr lang="en-US" dirty="0" err="1"/>
              <a:t>url</a:t>
            </a:r>
            <a:r>
              <a:rPr lang="en-US" dirty="0"/>
              <a:t>&gt;/contacts</a:t>
            </a:r>
            <a:r>
              <a:rPr lang="cs-CZ" dirty="0"/>
              <a:t> and </a:t>
            </a:r>
            <a:r>
              <a:rPr lang="cs-CZ" dirty="0" err="1"/>
              <a:t>inject</a:t>
            </a:r>
            <a:r>
              <a:rPr lang="cs-CZ" dirty="0"/>
              <a:t> </a:t>
            </a:r>
            <a:br>
              <a:rPr lang="en-US" dirty="0"/>
            </a:br>
            <a:r>
              <a:rPr lang="en-US" b="1" dirty="0"/>
              <a:t>&lt;</a:t>
            </a:r>
            <a:r>
              <a:rPr lang="en-US" b="1" dirty="0" err="1"/>
              <a:t>img</a:t>
            </a:r>
            <a:r>
              <a:rPr lang="en-US" b="1" dirty="0"/>
              <a:t> </a:t>
            </a:r>
            <a:r>
              <a:rPr lang="en-US" b="1" dirty="0" err="1"/>
              <a:t>src</a:t>
            </a:r>
            <a:r>
              <a:rPr lang="en-US" b="1" dirty="0"/>
              <a:t>=0 </a:t>
            </a:r>
            <a:r>
              <a:rPr lang="en-US" b="1" dirty="0" err="1"/>
              <a:t>onerror</a:t>
            </a:r>
            <a:r>
              <a:rPr lang="en-US" b="1" dirty="0"/>
              <a:t>=alert(1) /&gt; </a:t>
            </a:r>
            <a:r>
              <a:rPr lang="en-US" dirty="0"/>
              <a:t>into available fields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Check </a:t>
            </a:r>
            <a:r>
              <a:rPr lang="en-US" b="1" dirty="0"/>
              <a:t>Contact management</a:t>
            </a:r>
            <a:r>
              <a:rPr lang="en-US" dirty="0"/>
              <a:t> in the administration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Click account details – the payload will execute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DB6D4-13DA-69CD-3BDD-720FEAD599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6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cs-CZ" dirty="0"/>
              <a:t>Intro to </a:t>
            </a:r>
            <a:r>
              <a:rPr lang="cs-CZ" dirty="0" err="1"/>
              <a:t>penetration</a:t>
            </a:r>
            <a:r>
              <a:rPr lang="cs-CZ" dirty="0"/>
              <a:t> testing</a:t>
            </a:r>
          </a:p>
          <a:p>
            <a:r>
              <a:rPr lang="cs-CZ" dirty="0" err="1"/>
              <a:t>Hands</a:t>
            </a:r>
            <a:r>
              <a:rPr lang="cs-CZ" dirty="0"/>
              <a:t>-on </a:t>
            </a:r>
            <a:r>
              <a:rPr lang="cs-CZ" dirty="0" err="1"/>
              <a:t>pentest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application</a:t>
            </a:r>
            <a:endParaRPr lang="cs-CZ" dirty="0"/>
          </a:p>
          <a:p>
            <a:pPr lvl="1"/>
            <a:r>
              <a:rPr lang="cs-CZ" dirty="0"/>
              <a:t>6 </a:t>
            </a:r>
            <a:r>
              <a:rPr lang="cs-CZ" dirty="0" err="1"/>
              <a:t>exercises</a:t>
            </a:r>
            <a:endParaRPr lang="cs-CZ" dirty="0"/>
          </a:p>
          <a:p>
            <a:pPr lvl="1"/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types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vulnerabilities</a:t>
            </a:r>
            <a:endParaRPr lang="cs-CZ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808EE-4FAE-5181-C9E5-641CB98E7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561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2762F-FB95-53D3-EF06-B88DCA14D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Stored XSS via URL input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E6015-C6B4-9067-FA11-DFDB6BEA7B7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we think about URL, we usually imagine some address starting with </a:t>
            </a:r>
            <a:r>
              <a:rPr lang="en-US" b="1" dirty="0"/>
              <a:t>http(s)://</a:t>
            </a:r>
            <a:r>
              <a:rPr lang="en-US" dirty="0"/>
              <a:t>, but these are not the only protocols that can be used. </a:t>
            </a:r>
          </a:p>
          <a:p>
            <a:pPr marL="0" indent="0">
              <a:buNone/>
            </a:pPr>
            <a:r>
              <a:rPr lang="en-US" dirty="0"/>
              <a:t>Try to find XSS by exploiting input that expects URL using </a:t>
            </a:r>
            <a:r>
              <a:rPr lang="en-US" b="1" dirty="0"/>
              <a:t>Forms application</a:t>
            </a:r>
            <a:r>
              <a:rPr lang="en-US" dirty="0"/>
              <a:t>.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FE9BD-8711-2A8C-6D4C-0C8B023651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377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1F589-7724-4F77-C88D-E44B2B435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Stored XSS via URL input - Solution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EF864-9C4F-6C0F-754D-40EDA7F7CCA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Go to Forms/</a:t>
            </a:r>
            <a:r>
              <a:rPr lang="en-US" dirty="0" err="1"/>
              <a:t>AfterFormSubmission</a:t>
            </a:r>
            <a:r>
              <a:rPr lang="en-US" dirty="0"/>
              <a:t> and set the action to “Redirect to URL”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Insert payload starting with </a:t>
            </a:r>
            <a:r>
              <a:rPr lang="en-US" dirty="0" err="1"/>
              <a:t>javascript</a:t>
            </a:r>
            <a:r>
              <a:rPr lang="en-US" dirty="0"/>
              <a:t>: protocol. </a:t>
            </a:r>
          </a:p>
          <a:p>
            <a:pPr lvl="1"/>
            <a:r>
              <a:rPr lang="en-US" b="1" dirty="0" err="1">
                <a:latin typeface="Consolas" panose="020B0609020204030204" pitchFamily="49" charset="0"/>
              </a:rPr>
              <a:t>javascript:alert</a:t>
            </a:r>
            <a:r>
              <a:rPr lang="en-US" b="1" dirty="0">
                <a:latin typeface="Consolas" panose="020B0609020204030204" pitchFamily="49" charset="0"/>
              </a:rPr>
              <a:t>(</a:t>
            </a:r>
            <a:r>
              <a:rPr lang="en-US" b="1" dirty="0" err="1">
                <a:latin typeface="Consolas" panose="020B0609020204030204" pitchFamily="49" charset="0"/>
              </a:rPr>
              <a:t>document.cookie</a:t>
            </a:r>
            <a:r>
              <a:rPr lang="en-US" b="1" dirty="0">
                <a:latin typeface="Consolas" panose="020B0609020204030204" pitchFamily="49" charset="0"/>
              </a:rPr>
              <a:t>)</a:t>
            </a:r>
          </a:p>
          <a:p>
            <a:pPr lvl="1"/>
            <a:r>
              <a:rPr lang="en-US" dirty="0"/>
              <a:t>Our input is then inserted something like this: &lt;a </a:t>
            </a:r>
            <a:r>
              <a:rPr lang="en-US" dirty="0" err="1"/>
              <a:t>href</a:t>
            </a:r>
            <a:r>
              <a:rPr lang="en-US" dirty="0"/>
              <a:t>={value}../&gt;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Go to Dancing Goat site and submit a form. Alert will pop up.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3C9F6-23BE-9B48-71F1-7AE76CBABC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41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8EA4-154C-1892-BA69-065491FAC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Reflected XSS via Form Builder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4EC56-9001-DB6D-4A50-C76FDC2B90E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TBD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CD726-068F-EE23-1D89-827C119FF8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255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6FEA4-E6FA-8D44-D9A9-F179ED243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Injection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A5CB5-73A4-38A1-E330-F43DB5A38BB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One of the biggest security concerns regarding web applications is </a:t>
            </a:r>
            <a:r>
              <a:rPr lang="en-US" b="1" dirty="0"/>
              <a:t>file upload</a:t>
            </a:r>
            <a:r>
              <a:rPr lang="en-US" dirty="0"/>
              <a:t>, which can lead to all kinds of vulnerabilities from stored XSS to remote code execution (RCE).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Try to upload malicious </a:t>
            </a:r>
            <a:r>
              <a:rPr lang="en-US" b="1" dirty="0"/>
              <a:t>xml file</a:t>
            </a:r>
            <a:r>
              <a:rPr lang="en-US" dirty="0"/>
              <a:t> containing XSS, although .xml is not listed as allowed extension for given content type.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Pages, start by editing </a:t>
            </a:r>
            <a:r>
              <a:rPr lang="en-US" b="1" dirty="0"/>
              <a:t>Cafe</a:t>
            </a:r>
            <a:r>
              <a:rPr lang="en-US" dirty="0"/>
              <a:t> content type and uploading the file here.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23CCA-3864-0A67-B22D-6F44E8BC1B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E569C-FFB7-1345-BE6F-1DA63196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Injection - Solution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E7278-B57B-A78F-DE8F-C5E825EDDFF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Open </a:t>
            </a:r>
            <a:r>
              <a:rPr lang="en-US" dirty="0" err="1"/>
              <a:t>DevTools</a:t>
            </a:r>
            <a:r>
              <a:rPr lang="en-US" dirty="0"/>
              <a:t>/Burp Suite proxy. Go to Pages and create new Cafe item or edit existing one. In Photo content field try to upload new file with .xml extension.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Analyze request to </a:t>
            </a:r>
            <a:r>
              <a:rPr lang="en-US" b="1" dirty="0"/>
              <a:t>/</a:t>
            </a:r>
            <a:r>
              <a:rPr lang="en-US" b="1" dirty="0" err="1"/>
              <a:t>api</a:t>
            </a:r>
            <a:r>
              <a:rPr lang="en-US" b="1" dirty="0"/>
              <a:t>/</a:t>
            </a:r>
            <a:r>
              <a:rPr lang="en-US" b="1" dirty="0" err="1"/>
              <a:t>cmd</a:t>
            </a:r>
            <a:r>
              <a:rPr lang="en-US" b="1" dirty="0"/>
              <a:t> </a:t>
            </a:r>
            <a:r>
              <a:rPr lang="en-US" dirty="0"/>
              <a:t>and look for </a:t>
            </a:r>
            <a:r>
              <a:rPr lang="en-US" b="1" dirty="0" err="1"/>
              <a:t>allowedExtensions</a:t>
            </a:r>
            <a:r>
              <a:rPr lang="en-US" dirty="0"/>
              <a:t> in JSON data.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Resend / edit </a:t>
            </a:r>
            <a:r>
              <a:rPr lang="en-US" dirty="0"/>
              <a:t>request and </a:t>
            </a:r>
            <a:r>
              <a:rPr lang="en-US" b="1" dirty="0"/>
              <a:t>change </a:t>
            </a:r>
            <a:r>
              <a:rPr lang="en-US" b="1" dirty="0" err="1"/>
              <a:t>png</a:t>
            </a:r>
            <a:r>
              <a:rPr lang="en-US" b="1" dirty="0"/>
              <a:t> to xml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upload is successful, you will see a URL to the file in response.</a:t>
            </a:r>
          </a:p>
          <a:p>
            <a:pPr lvl="1"/>
            <a:r>
              <a:rPr lang="en-US" dirty="0"/>
              <a:t>Go check it </a:t>
            </a:r>
            <a:r>
              <a:rPr lang="en-US" b="1" dirty="0"/>
              <a:t>(/</a:t>
            </a:r>
            <a:r>
              <a:rPr lang="en-US" b="1" dirty="0" err="1"/>
              <a:t>getmedia</a:t>
            </a:r>
            <a:r>
              <a:rPr lang="en-US" b="1" dirty="0"/>
              <a:t>/.../payload.xml</a:t>
            </a:r>
            <a:r>
              <a:rPr lang="en-US" dirty="0"/>
              <a:t>) to validate that the file was uploaded and XSS is working.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AEC31-2544-4427-436A-814FB2A113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386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5CEFA-1EB8-1B78-69AB-D5820921B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traversal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FBFD1-F9E7-55F4-B4C6-46D29A0F45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0"/>
            <a:ext cx="4430453" cy="4531861"/>
          </a:xfrm>
        </p:spPr>
        <p:txBody>
          <a:bodyPr/>
          <a:lstStyle/>
          <a:p>
            <a:r>
              <a:rPr lang="en-US" dirty="0"/>
              <a:t>View all folders in assets using this attack in Media Libraries </a:t>
            </a:r>
          </a:p>
          <a:p>
            <a:r>
              <a:rPr lang="en-US" dirty="0"/>
              <a:t>Exploit usually works by “going up” in folder structure (</a:t>
            </a:r>
            <a:r>
              <a:rPr lang="en-US" dirty="0">
                <a:latin typeface="Consolas" panose="020B0609020204030204" pitchFamily="49" charset="0"/>
              </a:rPr>
              <a:t>../..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98963-C2E5-443A-0340-ACCFF0C33F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D7FAAE-BFD8-508C-744D-81F4F99A8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815" y="619200"/>
            <a:ext cx="6846208" cy="47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0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3F0A-694E-0E20-1B13-CB21E9F0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traversal - Solution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65864-4468-28AF-CC69-48EDC15BC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Go to Media Library, create new library</a:t>
            </a:r>
          </a:p>
          <a:p>
            <a:r>
              <a:rPr lang="en-US" dirty="0"/>
              <a:t>In Folder name insert following payload: </a:t>
            </a:r>
            <a:r>
              <a:rPr lang="en-US" b="1" dirty="0"/>
              <a:t>..\..\.</a:t>
            </a:r>
            <a:r>
              <a:rPr lang="en-US" dirty="0"/>
              <a:t> You will see content (only folders in tree view) of folder assets in the site. </a:t>
            </a:r>
          </a:p>
          <a:p>
            <a:r>
              <a:rPr lang="en-US" dirty="0"/>
              <a:t>There is no limit, so feel free to see other folders </a:t>
            </a:r>
          </a:p>
          <a:p>
            <a:pPr lvl="1"/>
            <a:r>
              <a:rPr lang="en-US" dirty="0"/>
              <a:t>we are on Linux file system</a:t>
            </a:r>
          </a:p>
          <a:p>
            <a:r>
              <a:rPr lang="en-US" dirty="0"/>
              <a:t>Try deleting content by deleting Media library (destructive)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5A1F7-F34B-4362-1431-E664AEAB8F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779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2566E-EBD9-6BFA-D5E2-5A92E42288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Thanks!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37D6DF-82A8-8216-4CEA-7CC3D19E1B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4680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Penetration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Focused</a:t>
            </a:r>
            <a:r>
              <a:rPr lang="cs-CZ" dirty="0"/>
              <a:t> on </a:t>
            </a:r>
            <a:r>
              <a:rPr lang="cs-CZ" dirty="0" err="1"/>
              <a:t>finding</a:t>
            </a:r>
            <a:r>
              <a:rPr lang="cs-CZ" dirty="0"/>
              <a:t> </a:t>
            </a:r>
            <a:r>
              <a:rPr lang="cs-CZ" dirty="0" err="1"/>
              <a:t>security</a:t>
            </a:r>
            <a:r>
              <a:rPr lang="cs-CZ" dirty="0"/>
              <a:t> </a:t>
            </a:r>
            <a:r>
              <a:rPr lang="cs-CZ" dirty="0" err="1"/>
              <a:t>vulnerabilities</a:t>
            </a:r>
            <a:r>
              <a:rPr lang="cs-CZ" dirty="0"/>
              <a:t> in </a:t>
            </a:r>
            <a:r>
              <a:rPr lang="cs-CZ" dirty="0" err="1"/>
              <a:t>application</a:t>
            </a:r>
            <a:endParaRPr lang="cs-CZ" dirty="0"/>
          </a:p>
          <a:p>
            <a:r>
              <a:rPr lang="cs-CZ" dirty="0" err="1"/>
              <a:t>Usually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verification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 (S-SDLC)</a:t>
            </a:r>
          </a:p>
          <a:p>
            <a:r>
              <a:rPr lang="cs-CZ" dirty="0" err="1"/>
              <a:t>Goal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to „</a:t>
            </a:r>
            <a:r>
              <a:rPr lang="cs-CZ" dirty="0" err="1"/>
              <a:t>think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attacker</a:t>
            </a:r>
            <a:r>
              <a:rPr lang="cs-CZ" dirty="0"/>
              <a:t>“</a:t>
            </a:r>
          </a:p>
          <a:p>
            <a:pPr lvl="1"/>
            <a:r>
              <a:rPr lang="cs-CZ" dirty="0" err="1"/>
              <a:t>Know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locate</a:t>
            </a:r>
            <a:r>
              <a:rPr lang="cs-CZ" dirty="0"/>
              <a:t> </a:t>
            </a:r>
            <a:r>
              <a:rPr lang="cs-CZ" dirty="0" err="1"/>
              <a:t>vulnerable</a:t>
            </a:r>
            <a:r>
              <a:rPr lang="cs-CZ" dirty="0"/>
              <a:t> </a:t>
            </a:r>
            <a:r>
              <a:rPr lang="cs-CZ" dirty="0" err="1"/>
              <a:t>places</a:t>
            </a:r>
            <a:endParaRPr lang="cs-CZ" dirty="0"/>
          </a:p>
          <a:p>
            <a:pPr lvl="1"/>
            <a:r>
              <a:rPr lang="cs-CZ" dirty="0" err="1"/>
              <a:t>Know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exploit</a:t>
            </a:r>
            <a:r>
              <a:rPr lang="cs-CZ" dirty="0"/>
              <a:t> </a:t>
            </a:r>
            <a:r>
              <a:rPr lang="cs-CZ" dirty="0" err="1"/>
              <a:t>it</a:t>
            </a:r>
            <a:endParaRPr lang="cs-CZ" dirty="0"/>
          </a:p>
          <a:p>
            <a:r>
              <a:rPr lang="cs-CZ" dirty="0"/>
              <a:t>OWASP - </a:t>
            </a:r>
            <a:r>
              <a:rPr lang="cs-CZ" dirty="0" err="1"/>
              <a:t>materials</a:t>
            </a:r>
            <a:endParaRPr lang="cs-CZ" dirty="0"/>
          </a:p>
          <a:p>
            <a:endParaRPr lang="cs-CZ" dirty="0"/>
          </a:p>
          <a:p>
            <a:r>
              <a:rPr lang="cs-CZ" dirty="0"/>
              <a:t>Black / </a:t>
            </a:r>
            <a:r>
              <a:rPr lang="cs-CZ" dirty="0" err="1"/>
              <a:t>Grey</a:t>
            </a:r>
            <a:r>
              <a:rPr lang="cs-CZ" dirty="0"/>
              <a:t> / </a:t>
            </a:r>
            <a:r>
              <a:rPr lang="cs-CZ" dirty="0" err="1"/>
              <a:t>White</a:t>
            </a:r>
            <a:r>
              <a:rPr lang="cs-CZ" dirty="0"/>
              <a:t> 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808EE-4FAE-5181-C9E5-641CB98E7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24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OWASP Top 10 - 2021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E61E3-CB42-4C70-E07D-062FF360EB9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numCol="1"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b="1" dirty="0" err="1"/>
              <a:t>Broken</a:t>
            </a:r>
            <a:r>
              <a:rPr lang="cs-CZ" b="1" dirty="0"/>
              <a:t> Access </a:t>
            </a:r>
            <a:r>
              <a:rPr lang="cs-CZ" b="1" dirty="0" err="1"/>
              <a:t>Control</a:t>
            </a:r>
            <a:endParaRPr lang="cs-CZ" b="1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Cryptographic</a:t>
            </a:r>
            <a:r>
              <a:rPr lang="cs-CZ" dirty="0"/>
              <a:t> </a:t>
            </a:r>
            <a:r>
              <a:rPr lang="cs-CZ" dirty="0" err="1"/>
              <a:t>Failures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b="1" dirty="0" err="1"/>
              <a:t>Injection</a:t>
            </a:r>
            <a:endParaRPr lang="cs-CZ" b="1" dirty="0"/>
          </a:p>
          <a:p>
            <a:pPr marL="514350" indent="-514350">
              <a:buFont typeface="+mj-lt"/>
              <a:buAutoNum type="arabicPeriod"/>
            </a:pPr>
            <a:r>
              <a:rPr lang="cs-CZ" b="1" dirty="0" err="1"/>
              <a:t>Insecure</a:t>
            </a:r>
            <a:r>
              <a:rPr lang="cs-CZ" dirty="0"/>
              <a:t> </a:t>
            </a:r>
            <a:r>
              <a:rPr lang="cs-CZ" b="1" dirty="0"/>
              <a:t>Design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Security</a:t>
            </a:r>
            <a:r>
              <a:rPr lang="cs-CZ" dirty="0"/>
              <a:t> </a:t>
            </a:r>
            <a:r>
              <a:rPr lang="cs-CZ" dirty="0" err="1"/>
              <a:t>Misconfiguration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Vulnerable</a:t>
            </a:r>
            <a:r>
              <a:rPr lang="cs-CZ" dirty="0"/>
              <a:t> and </a:t>
            </a:r>
            <a:r>
              <a:rPr lang="cs-CZ" dirty="0" err="1"/>
              <a:t>Outdated</a:t>
            </a:r>
            <a:r>
              <a:rPr lang="cs-CZ" dirty="0"/>
              <a:t> </a:t>
            </a:r>
            <a:r>
              <a:rPr lang="cs-CZ" dirty="0" err="1"/>
              <a:t>Components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Identification</a:t>
            </a:r>
            <a:r>
              <a:rPr lang="cs-CZ" dirty="0"/>
              <a:t> and </a:t>
            </a:r>
            <a:r>
              <a:rPr lang="cs-CZ" dirty="0" err="1"/>
              <a:t>Authentication</a:t>
            </a:r>
            <a:r>
              <a:rPr lang="cs-CZ" dirty="0"/>
              <a:t> </a:t>
            </a:r>
            <a:r>
              <a:rPr lang="cs-CZ" dirty="0" err="1"/>
              <a:t>Failures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</a:t>
            </a:r>
            <a:r>
              <a:rPr lang="en-US" dirty="0" err="1"/>
              <a:t>oftware</a:t>
            </a:r>
            <a:r>
              <a:rPr lang="en-US" dirty="0"/>
              <a:t> and Data Integrity Failures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Security Logging and Monitoring Failures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Server-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Request</a:t>
            </a:r>
            <a:r>
              <a:rPr lang="cs-CZ" dirty="0"/>
              <a:t> </a:t>
            </a:r>
            <a:r>
              <a:rPr lang="cs-CZ" dirty="0" err="1"/>
              <a:t>Forgery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1A6EDA-1EFE-0AE8-4483-575F68EF74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22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A4E9C-0BE7-C0F4-92EF-617AB3FF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A01: </a:t>
            </a:r>
            <a:r>
              <a:rPr lang="cs-CZ" dirty="0" err="1"/>
              <a:t>Broken</a:t>
            </a:r>
            <a:r>
              <a:rPr lang="cs-CZ" dirty="0"/>
              <a:t> Access </a:t>
            </a:r>
            <a:r>
              <a:rPr lang="cs-CZ" dirty="0" err="1"/>
              <a:t>Control</a:t>
            </a:r>
            <a:r>
              <a:rPr lang="cs-CZ" dirty="0"/>
              <a:t> (IDOR)</a:t>
            </a:r>
          </a:p>
        </p:txBody>
      </p:sp>
      <p:sp>
        <p:nvSpPr>
          <p:cNvPr id="4" name="AutoShape 2" descr="Access control vulnerability">
            <a:extLst>
              <a:ext uri="{FF2B5EF4-FFF2-40B4-BE49-F238E27FC236}">
                <a16:creationId xmlns:a16="http://schemas.microsoft.com/office/drawing/2014/main" id="{334D1D16-6889-022B-6D10-7BF8553B4BDD}"/>
              </a:ext>
            </a:extLst>
          </p:cNvPr>
          <p:cNvSpPr>
            <a:spLocks noGrp="1" noChangeAspect="1" noChangeArrowheads="1"/>
          </p:cNvSpPr>
          <p:nvPr>
            <p:ph idx="10"/>
          </p:nvPr>
        </p:nvSpPr>
        <p:spPr bwMode="auto">
          <a:xfrm>
            <a:off x="619200" y="1524000"/>
            <a:ext cx="11248749" cy="453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dirty="0"/>
              <a:t>User c</a:t>
            </a:r>
            <a:r>
              <a:rPr lang="en-US" dirty="0"/>
              <a:t>an access restricted data using direct access</a:t>
            </a:r>
            <a:endParaRPr lang="cs-CZ" dirty="0"/>
          </a:p>
          <a:p>
            <a:r>
              <a:rPr lang="cs-CZ" dirty="0"/>
              <a:t>GET </a:t>
            </a:r>
            <a:r>
              <a:rPr lang="cs-CZ" dirty="0">
                <a:solidFill>
                  <a:srgbClr val="F05A22"/>
                </a:solidFill>
              </a:rPr>
              <a:t>https</a:t>
            </a:r>
            <a:r>
              <a:rPr lang="en-US" dirty="0">
                <a:solidFill>
                  <a:srgbClr val="F05A22"/>
                </a:solidFill>
              </a:rPr>
              <a:t>://</a:t>
            </a:r>
            <a:r>
              <a:rPr lang="en-US" dirty="0" err="1">
                <a:solidFill>
                  <a:srgbClr val="F05A22"/>
                </a:solidFill>
              </a:rPr>
              <a:t>esh.op</a:t>
            </a:r>
            <a:r>
              <a:rPr lang="en-US" dirty="0">
                <a:solidFill>
                  <a:srgbClr val="F05A22"/>
                </a:solidFill>
              </a:rPr>
              <a:t>/</a:t>
            </a:r>
            <a:r>
              <a:rPr lang="en-US" dirty="0" err="1">
                <a:solidFill>
                  <a:srgbClr val="F05A22"/>
                </a:solidFill>
              </a:rPr>
              <a:t>shopping-cart?id</a:t>
            </a:r>
            <a:r>
              <a:rPr lang="en-US" dirty="0">
                <a:solidFill>
                  <a:srgbClr val="F05A22"/>
                </a:solidFill>
              </a:rPr>
              <a:t>=1</a:t>
            </a:r>
            <a:endParaRPr lang="cs-CZ" dirty="0">
              <a:solidFill>
                <a:srgbClr val="F05A22"/>
              </a:solidFill>
            </a:endParaRPr>
          </a:p>
          <a:p>
            <a:r>
              <a:rPr lang="cs-CZ" dirty="0"/>
              <a:t>POST </a:t>
            </a:r>
            <a:r>
              <a:rPr lang="cs-CZ" dirty="0">
                <a:solidFill>
                  <a:srgbClr val="F05A22"/>
                </a:solidFill>
              </a:rPr>
              <a:t>…/</a:t>
            </a:r>
            <a:r>
              <a:rPr lang="cs-CZ" dirty="0" err="1">
                <a:solidFill>
                  <a:srgbClr val="F05A22"/>
                </a:solidFill>
              </a:rPr>
              <a:t>change-password</a:t>
            </a:r>
            <a:r>
              <a:rPr lang="cs-CZ" dirty="0"/>
              <a:t> </a:t>
            </a:r>
            <a:r>
              <a:rPr lang="en-US" dirty="0"/>
              <a:t>with</a:t>
            </a:r>
            <a:r>
              <a:rPr lang="cs-CZ" dirty="0"/>
              <a:t> body: 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Fix: functional access control, least privilege principle</a:t>
            </a:r>
            <a:endParaRPr lang="cs-C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925C0-A1B8-F7C0-CBB0-5C1A30298EFF}"/>
              </a:ext>
            </a:extLst>
          </p:cNvPr>
          <p:cNvSpPr txBox="1"/>
          <p:nvPr/>
        </p:nvSpPr>
        <p:spPr>
          <a:xfrm>
            <a:off x="878606" y="3476847"/>
            <a:ext cx="3236194" cy="1304806"/>
          </a:xfrm>
          <a:prstGeom prst="roundRect">
            <a:avLst>
              <a:gd name="adj" fmla="val 14697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cs-CZ" dirty="0" err="1">
                <a:solidFill>
                  <a:srgbClr val="000000"/>
                </a:solidFill>
                <a:latin typeface="Consolas" panose="020B0609020204030204" pitchFamily="49" charset="0"/>
              </a:rPr>
              <a:t>userId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cs-CZ" dirty="0">
                <a:solidFill>
                  <a:srgbClr val="000000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cs-CZ" dirty="0" err="1">
                <a:solidFill>
                  <a:srgbClr val="000000"/>
                </a:solidFill>
                <a:latin typeface="Consolas" panose="020B0609020204030204" pitchFamily="49" charset="0"/>
              </a:rPr>
              <a:t>newPass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cs-CZ" dirty="0">
                <a:solidFill>
                  <a:srgbClr val="000000"/>
                </a:solidFill>
                <a:latin typeface="Consolas" panose="020B0609020204030204" pitchFamily="49" charset="0"/>
              </a:rPr>
              <a:t>****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2EF17F-C5EC-4430-AAF0-C8CE47A114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695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C2E03-8987-7793-94C7-4AC7644CD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Paypal</a:t>
            </a:r>
            <a:r>
              <a:rPr lang="en-US" dirty="0"/>
              <a:t> – IDOR to add secondary users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89183-D901-B387-2CA1-0518B5D4F44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Severity: </a:t>
            </a:r>
            <a:r>
              <a:rPr lang="en-US" dirty="0">
                <a:solidFill>
                  <a:schemeClr val="accent1"/>
                </a:solidFill>
              </a:rPr>
              <a:t>7.1 (High)</a:t>
            </a:r>
          </a:p>
          <a:p>
            <a:r>
              <a:rPr lang="en-US" dirty="0"/>
              <a:t>Bounty: $10,500</a:t>
            </a:r>
          </a:p>
          <a:p>
            <a:r>
              <a:rPr lang="cs-CZ" dirty="0">
                <a:hlinkClick r:id="rId2"/>
              </a:rPr>
              <a:t>https://hackerone.com/reports/415081</a:t>
            </a:r>
            <a:r>
              <a:rPr lang="cs-CZ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A97EC0-B3FC-E721-E811-95261DB9D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00" y="3429000"/>
            <a:ext cx="9153045" cy="287818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31373-6406-4F84-D037-2BE380FD43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50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B01F-65FF-C412-DC8D-C84738D43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A03: </a:t>
            </a:r>
            <a:r>
              <a:rPr lang="en-US" dirty="0"/>
              <a:t>Injection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D5D2A-C0F8-BC39-7C81-C385C7F7B25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0"/>
            <a:ext cx="10944000" cy="5142614"/>
          </a:xfrm>
        </p:spPr>
        <p:txBody>
          <a:bodyPr>
            <a:normAutofit/>
          </a:bodyPr>
          <a:lstStyle/>
          <a:p>
            <a:r>
              <a:rPr lang="en-US" dirty="0"/>
              <a:t>Cross Site Scripting (XSS)</a:t>
            </a:r>
          </a:p>
          <a:p>
            <a:pPr lvl="1"/>
            <a:r>
              <a:rPr lang="en-US" dirty="0"/>
              <a:t>User input</a:t>
            </a:r>
            <a:r>
              <a:rPr lang="cs-CZ" dirty="0"/>
              <a:t>:</a:t>
            </a:r>
          </a:p>
          <a:p>
            <a:pPr lvl="1"/>
            <a:r>
              <a:rPr lang="en-US" dirty="0"/>
              <a:t>Server HTML template: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Resulting HTML:</a:t>
            </a:r>
          </a:p>
          <a:p>
            <a:r>
              <a:rPr lang="en-US" dirty="0"/>
              <a:t>SQL Injection</a:t>
            </a:r>
            <a:endParaRPr lang="cs-CZ" dirty="0"/>
          </a:p>
          <a:p>
            <a:pPr lvl="1"/>
            <a:r>
              <a:rPr lang="en-US" dirty="0"/>
              <a:t>User input</a:t>
            </a:r>
            <a:r>
              <a:rPr lang="cs-CZ" dirty="0"/>
              <a:t>:</a:t>
            </a:r>
            <a:endParaRPr lang="en-US" dirty="0"/>
          </a:p>
          <a:p>
            <a:pPr lvl="1"/>
            <a:r>
              <a:rPr lang="en-US" dirty="0"/>
              <a:t>SQL query</a:t>
            </a:r>
            <a:r>
              <a:rPr lang="cs-CZ" dirty="0"/>
              <a:t>: </a:t>
            </a:r>
            <a:endParaRPr lang="en-US" dirty="0"/>
          </a:p>
          <a:p>
            <a:r>
              <a:rPr lang="en-US" dirty="0"/>
              <a:t>File Injection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64891-72FC-0A37-32D3-7DD366990CE4}"/>
              </a:ext>
            </a:extLst>
          </p:cNvPr>
          <p:cNvSpPr txBox="1"/>
          <p:nvPr/>
        </p:nvSpPr>
        <p:spPr>
          <a:xfrm>
            <a:off x="2923239" y="2136151"/>
            <a:ext cx="3260015" cy="401479"/>
          </a:xfrm>
          <a:prstGeom prst="roundRect">
            <a:avLst>
              <a:gd name="adj" fmla="val 14697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&lt;script&gt;</a:t>
            </a:r>
            <a:r>
              <a:rPr lang="cs-CZ" dirty="0" err="1"/>
              <a:t>alert</a:t>
            </a:r>
            <a:r>
              <a:rPr lang="cs-CZ" dirty="0"/>
              <a:t>(„XSS“)&lt;/script&gt;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2F2D78-5E94-2C2B-8782-DEAF0C137818}"/>
              </a:ext>
            </a:extLst>
          </p:cNvPr>
          <p:cNvSpPr txBox="1"/>
          <p:nvPr/>
        </p:nvSpPr>
        <p:spPr>
          <a:xfrm>
            <a:off x="4553246" y="2634622"/>
            <a:ext cx="3260015" cy="401479"/>
          </a:xfrm>
          <a:prstGeom prst="roundRect">
            <a:avLst>
              <a:gd name="adj" fmla="val 14697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&lt;div&gt; Hello </a:t>
            </a:r>
            <a:r>
              <a:rPr lang="en-US" dirty="0"/>
              <a:t>{username} &lt;/div&gt;</a:t>
            </a:r>
            <a:endParaRPr lang="cs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3AB629-90A9-3AB2-CCAA-AA178622EFF0}"/>
              </a:ext>
            </a:extLst>
          </p:cNvPr>
          <p:cNvSpPr txBox="1"/>
          <p:nvPr/>
        </p:nvSpPr>
        <p:spPr>
          <a:xfrm>
            <a:off x="3705565" y="3341442"/>
            <a:ext cx="3413051" cy="1003697"/>
          </a:xfrm>
          <a:prstGeom prst="roundRect">
            <a:avLst>
              <a:gd name="adj" fmla="val 14697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&lt;div&gt; Hello </a:t>
            </a:r>
            <a:r>
              <a:rPr lang="en-US" dirty="0"/>
              <a:t>&lt;script&gt;</a:t>
            </a:r>
            <a:r>
              <a:rPr lang="cs-CZ" dirty="0" err="1"/>
              <a:t>alert</a:t>
            </a:r>
            <a:r>
              <a:rPr lang="cs-CZ" dirty="0"/>
              <a:t>(„XSS“)&lt;/script&gt; </a:t>
            </a:r>
            <a:r>
              <a:rPr lang="en-US" dirty="0"/>
              <a:t>&lt;/div&gt;</a:t>
            </a:r>
            <a:endParaRPr lang="cs-C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821528-A33F-FE1C-5576-84EDB42C5958}"/>
              </a:ext>
            </a:extLst>
          </p:cNvPr>
          <p:cNvSpPr txBox="1"/>
          <p:nvPr/>
        </p:nvSpPr>
        <p:spPr>
          <a:xfrm>
            <a:off x="2983682" y="4794672"/>
            <a:ext cx="1341089" cy="401479"/>
          </a:xfrm>
          <a:prstGeom prst="roundRect">
            <a:avLst>
              <a:gd name="adj" fmla="val 14697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‘</a:t>
            </a:r>
            <a:r>
              <a:rPr lang="cs-CZ" dirty="0"/>
              <a:t> OR 1=1 </a:t>
            </a:r>
            <a:r>
              <a:rPr lang="en-US" dirty="0"/>
              <a:t>--</a:t>
            </a:r>
            <a:endParaRPr lang="cs-C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0C22DA-7F24-DF09-6464-D9E89AEFDCE1}"/>
              </a:ext>
            </a:extLst>
          </p:cNvPr>
          <p:cNvSpPr txBox="1"/>
          <p:nvPr/>
        </p:nvSpPr>
        <p:spPr>
          <a:xfrm>
            <a:off x="2983682" y="5305136"/>
            <a:ext cx="7147034" cy="401479"/>
          </a:xfrm>
          <a:prstGeom prst="roundRect">
            <a:avLst>
              <a:gd name="adj" fmla="val 14697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SELECT * FROM </a:t>
            </a:r>
            <a:r>
              <a:rPr lang="cs-CZ" dirty="0" err="1"/>
              <a:t>users</a:t>
            </a:r>
            <a:r>
              <a:rPr lang="cs-CZ" dirty="0"/>
              <a:t> WHERE</a:t>
            </a:r>
            <a:r>
              <a:rPr lang="en-US" dirty="0"/>
              <a:t> </a:t>
            </a:r>
            <a:r>
              <a:rPr lang="cs-CZ" dirty="0" err="1"/>
              <a:t>username</a:t>
            </a:r>
            <a:r>
              <a:rPr lang="cs-CZ" dirty="0"/>
              <a:t> = ‘</a:t>
            </a:r>
            <a:r>
              <a:rPr lang="en-US" dirty="0"/>
              <a:t>{input}</a:t>
            </a:r>
            <a:r>
              <a:rPr lang="cs-CZ" dirty="0"/>
              <a:t>‘ </a:t>
            </a:r>
            <a:r>
              <a:rPr lang="en-US" dirty="0">
                <a:solidFill>
                  <a:srgbClr val="7F7F7F"/>
                </a:solidFill>
              </a:rPr>
              <a:t>AND password</a:t>
            </a:r>
            <a:r>
              <a:rPr lang="cs-CZ" dirty="0">
                <a:solidFill>
                  <a:srgbClr val="7F7F7F"/>
                </a:solidFill>
              </a:rPr>
              <a:t>…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14642-457B-8A08-69CF-FB3B1BE9FE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1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DFE0C-B527-96BB-7024-475EF26FF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reddit.com - Reflected XSS via URL path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FF483-CD1A-3AA1-334E-34550A632D6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10944000" cy="1824990"/>
          </a:xfrm>
        </p:spPr>
        <p:txBody>
          <a:bodyPr/>
          <a:lstStyle/>
          <a:p>
            <a:r>
              <a:rPr lang="en-US" dirty="0"/>
              <a:t>Severity: </a:t>
            </a:r>
            <a:r>
              <a:rPr lang="en-US" dirty="0">
                <a:solidFill>
                  <a:schemeClr val="accent1"/>
                </a:solidFill>
              </a:rPr>
              <a:t>7-8.9 (High)</a:t>
            </a:r>
          </a:p>
          <a:p>
            <a:r>
              <a:rPr lang="en-US" dirty="0"/>
              <a:t>Bounty: $5000</a:t>
            </a:r>
          </a:p>
          <a:p>
            <a:r>
              <a:rPr lang="en-US" dirty="0">
                <a:hlinkClick r:id="rId2"/>
              </a:rPr>
              <a:t>https://hackerone.com/reports/1051373</a:t>
            </a:r>
            <a:r>
              <a:rPr lang="en-US" dirty="0"/>
              <a:t> 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78151E2A-4E0F-EBAB-1A21-2A728B1BA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-39" b="43410"/>
          <a:stretch/>
        </p:blipFill>
        <p:spPr bwMode="auto">
          <a:xfrm>
            <a:off x="0" y="3348991"/>
            <a:ext cx="12192000" cy="35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923F3-F1D7-3475-508D-A33195A3DF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881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46180-E8E3-C472-C9FE-0487F804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A04: </a:t>
            </a:r>
            <a:r>
              <a:rPr lang="cs-CZ" dirty="0" err="1"/>
              <a:t>Insecure</a:t>
            </a:r>
            <a:r>
              <a:rPr lang="cs-CZ" dirty="0"/>
              <a:t> design / Business </a:t>
            </a:r>
            <a:r>
              <a:rPr lang="cs-CZ" dirty="0" err="1"/>
              <a:t>logic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B444C-1AEC-2642-1709-1CF1FC632FE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is in design</a:t>
            </a:r>
            <a:endParaRPr lang="cs-CZ" dirty="0"/>
          </a:p>
          <a:p>
            <a:r>
              <a:rPr lang="en-US" dirty="0"/>
              <a:t>E.g. missing security controls, breaking security best practices</a:t>
            </a:r>
            <a:endParaRPr lang="cs-CZ" dirty="0"/>
          </a:p>
          <a:p>
            <a:endParaRPr lang="cs-CZ" dirty="0"/>
          </a:p>
          <a:p>
            <a:r>
              <a:rPr lang="en-US" dirty="0"/>
              <a:t>Recover account – security questions</a:t>
            </a:r>
            <a:endParaRPr lang="cs-CZ" dirty="0"/>
          </a:p>
          <a:p>
            <a:pPr lvl="1"/>
            <a:r>
              <a:rPr lang="en-US" dirty="0"/>
              <a:t>Attacker can gather those info using OSINT</a:t>
            </a:r>
          </a:p>
          <a:p>
            <a:r>
              <a:rPr lang="en-US" dirty="0"/>
              <a:t>Hashing URLs for authentication purposes</a:t>
            </a:r>
          </a:p>
          <a:p>
            <a:pPr lvl="1"/>
            <a:r>
              <a:rPr lang="en-US" dirty="0"/>
              <a:t>User can provide and hash arbitrary data – generate custom URLs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6C997-8F6B-DE1F-EB97-5AF478849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8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Kentico theme">
  <a:themeElements>
    <a:clrScheme name="Vlastní 12">
      <a:dk1>
        <a:srgbClr val="231F20"/>
      </a:dk1>
      <a:lt1>
        <a:sysClr val="window" lastClr="FFFFFF"/>
      </a:lt1>
      <a:dk2>
        <a:srgbClr val="231F20"/>
      </a:dk2>
      <a:lt2>
        <a:srgbClr val="E9E8E8"/>
      </a:lt2>
      <a:accent1>
        <a:srgbClr val="F05A22"/>
      </a:accent1>
      <a:accent2>
        <a:srgbClr val="2C9E7E"/>
      </a:accent2>
      <a:accent3>
        <a:srgbClr val="3553B8"/>
      </a:accent3>
      <a:accent4>
        <a:srgbClr val="F7D859"/>
      </a:accent4>
      <a:accent5>
        <a:srgbClr val="7D249C"/>
      </a:accent5>
      <a:accent6>
        <a:srgbClr val="B72929"/>
      </a:accent6>
      <a:hlink>
        <a:srgbClr val="F05A22"/>
      </a:hlink>
      <a:folHlink>
        <a:srgbClr val="A03903"/>
      </a:folHlink>
    </a:clrScheme>
    <a:fontScheme name="Kentico Kontent">
      <a:majorFont>
        <a:latin typeface="GT Walsheim Bold"/>
        <a:ea typeface=""/>
        <a:cs typeface=""/>
      </a:majorFont>
      <a:minorFont>
        <a:latin typeface="GT Walshei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ico-presentation-template.potx" id="{99403873-BAF1-4887-A84F-18A208F5E056}" vid="{D0796050-FAA7-4DFB-B862-F32DEB3000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19A310D8B8F64CA57172FDD75E8DB0" ma:contentTypeVersion="17" ma:contentTypeDescription="Create a new document." ma:contentTypeScope="" ma:versionID="ea95453f64578cde7de8eb5415273f93">
  <xsd:schema xmlns:xsd="http://www.w3.org/2001/XMLSchema" xmlns:xs="http://www.w3.org/2001/XMLSchema" xmlns:p="http://schemas.microsoft.com/office/2006/metadata/properties" xmlns:ns2="4c12bf71-60fe-4064-a7d7-3d82f4f3a952" xmlns:ns3="608560d7-811c-4572-b925-89c572f816e8" targetNamespace="http://schemas.microsoft.com/office/2006/metadata/properties" ma:root="true" ma:fieldsID="106bb08e7ceb84ffd4f0463a6dbadeaf" ns2:_="" ns3:_="">
    <xsd:import namespace="4c12bf71-60fe-4064-a7d7-3d82f4f3a952"/>
    <xsd:import namespace="608560d7-811c-4572-b925-89c572f816e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2bf71-60fe-4064-a7d7-3d82f4f3a9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93e5ae8-7ca7-4a7c-8bce-42f1f1ca74ea}" ma:internalName="TaxCatchAll" ma:showField="CatchAllData" ma:web="4c12bf71-60fe-4064-a7d7-3d82f4f3a9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560d7-811c-4572-b925-89c572f816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66f1a17-b968-4464-8638-77c0e89efa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c12bf71-60fe-4064-a7d7-3d82f4f3a952">
      <UserInfo>
        <DisplayName>Jas Flora</DisplayName>
        <AccountId>91</AccountId>
        <AccountType/>
      </UserInfo>
    </SharedWithUsers>
    <TaxCatchAll xmlns="4c12bf71-60fe-4064-a7d7-3d82f4f3a952" xsi:nil="true"/>
    <lcf76f155ced4ddcb4097134ff3c332f xmlns="608560d7-811c-4572-b925-89c572f816e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B0600E-7D18-43F2-9082-A062C661B228}"/>
</file>

<file path=customXml/itemProps2.xml><?xml version="1.0" encoding="utf-8"?>
<ds:datastoreItem xmlns:ds="http://schemas.openxmlformats.org/officeDocument/2006/customXml" ds:itemID="{51A9FC52-8BE5-41B1-8596-291C19EF8025}">
  <ds:schemaRefs>
    <ds:schemaRef ds:uri="http://schemas.microsoft.com/office/2006/documentManagement/types"/>
    <ds:schemaRef ds:uri="http://purl.org/dc/dcmitype/"/>
    <ds:schemaRef ds:uri="http://purl.org/dc/terms/"/>
    <ds:schemaRef ds:uri="5e4dcfbc-8cea-4b9f-a4db-f809e5c6dc12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ef82ad65-a97a-4f6a-889e-4a98b4dee25b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2A91EF9-B111-46BB-A23A-56DDB4900A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Kentico-presentation-template</Template>
  <TotalTime>10706</TotalTime>
  <Words>1339</Words>
  <Application>Microsoft Office PowerPoint</Application>
  <PresentationFormat>Widescreen</PresentationFormat>
  <Paragraphs>189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GT Walsheim </vt:lpstr>
      <vt:lpstr>GT Walsheim</vt:lpstr>
      <vt:lpstr>GT Walsheim Bold</vt:lpstr>
      <vt:lpstr>-apple-system</vt:lpstr>
      <vt:lpstr>Consolas</vt:lpstr>
      <vt:lpstr>Kentico theme</vt:lpstr>
      <vt:lpstr>Workshop</vt:lpstr>
      <vt:lpstr>Agenda</vt:lpstr>
      <vt:lpstr>Penetration testing</vt:lpstr>
      <vt:lpstr>OWASP Top 10 - 2021</vt:lpstr>
      <vt:lpstr>A01: Broken Access Control (IDOR)</vt:lpstr>
      <vt:lpstr>Paypal – IDOR to add secondary users</vt:lpstr>
      <vt:lpstr>A03: Injection</vt:lpstr>
      <vt:lpstr>reddit.com - Reflected XSS via URL path</vt:lpstr>
      <vt:lpstr>A04: Insecure design / Business logic</vt:lpstr>
      <vt:lpstr>Pentest time!</vt:lpstr>
      <vt:lpstr>How to set up environment</vt:lpstr>
      <vt:lpstr>SQL Injection in Contact Macro  </vt:lpstr>
      <vt:lpstr>SQL Injection in Contact Macro - Solution  </vt:lpstr>
      <vt:lpstr>Privilege Escalation  </vt:lpstr>
      <vt:lpstr>Privilege Escalation - Solution  </vt:lpstr>
      <vt:lpstr>Account Takeover </vt:lpstr>
      <vt:lpstr>Account Takeover - Solution </vt:lpstr>
      <vt:lpstr>Stored XSS via Frontend Component </vt:lpstr>
      <vt:lpstr>Stored XSS via Frontend Component </vt:lpstr>
      <vt:lpstr>Stored XSS via URL input</vt:lpstr>
      <vt:lpstr>Stored XSS via URL input - Solution</vt:lpstr>
      <vt:lpstr>Reflected XSS via Form Builder</vt:lpstr>
      <vt:lpstr>File Injection</vt:lpstr>
      <vt:lpstr>File Injection - Solution</vt:lpstr>
      <vt:lpstr>Path traversal</vt:lpstr>
      <vt:lpstr>Path traversal - Solution</vt:lpstr>
      <vt:lpstr>Thanks!</vt:lpstr>
    </vt:vector>
  </TitlesOfParts>
  <Company>Kentico Software s.r.o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Security Development Lifecycle</dc:title>
  <dc:creator>Juraj Komloši</dc:creator>
  <cp:lastModifiedBy>Matej Groman</cp:lastModifiedBy>
  <cp:revision>3</cp:revision>
  <dcterms:created xsi:type="dcterms:W3CDTF">2023-09-26T07:04:58Z</dcterms:created>
  <dcterms:modified xsi:type="dcterms:W3CDTF">2023-11-02T08:51:31Z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0x0101004019A310D8B8F64CA57172FDD75E8DB0</vt:lpwstr>
  </property>
  <property fmtid="{D5CDD505-2E9C-101B-9397-08002B2CF9AE}" pid="3" name="MediaServiceImageTags">
    <vt:lpwstr/>
  </property>
</Properties>
</file>