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71" r:id="rId7"/>
    <p:sldId id="270" r:id="rId8"/>
    <p:sldId id="268" r:id="rId9"/>
    <p:sldId id="269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06" autoAdjust="0"/>
  </p:normalViewPr>
  <p:slideViewPr>
    <p:cSldViewPr>
      <p:cViewPr varScale="1">
        <p:scale>
          <a:sx n="94" d="100"/>
          <a:sy n="94" d="100"/>
        </p:scale>
        <p:origin x="20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49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2BA717-4DED-4A38-BDE4-30D0F0A142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.wikipedia.org/wiki/Shift_regist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eb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NSWI170: Lab 04</a:t>
            </a:r>
            <a:br>
              <a:rPr lang="en-US" dirty="0" smtClean="0"/>
            </a:br>
            <a:r>
              <a:rPr lang="en-US" dirty="0" smtClean="0"/>
              <a:t>Displaying 7-seg Digits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Kruli</a:t>
            </a:r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10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cs-CZ" dirty="0"/>
          </a:p>
        </p:txBody>
      </p:sp>
      <p:pic>
        <p:nvPicPr>
          <p:cNvPr id="7" name="Picture 7" descr="http://www.peirnet.net/moodle/file.php/1/face_question_mar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6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Warmup – prepare bitmasks for all digits</a:t>
            </a:r>
          </a:p>
          <a:p>
            <a:pPr lvl="1"/>
            <a:r>
              <a:rPr lang="en-US" dirty="0"/>
              <a:t>Remember 1 ~ LED off, 0 ~ LED </a:t>
            </a:r>
            <a:r>
              <a:rPr lang="en-US" dirty="0" smtClean="0"/>
              <a:t>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0b10000000</a:t>
            </a:r>
            <a:r>
              <a:rPr lang="en-US" dirty="0" smtClean="0"/>
              <a:t> = digit 8)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96952"/>
            <a:ext cx="2095500" cy="279082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688978" y="4653136"/>
            <a:ext cx="2880000" cy="360000"/>
            <a:chOff x="4355976" y="4212364"/>
            <a:chExt cx="2880000" cy="360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435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DP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71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/>
                <a:t>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07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F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43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79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15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C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1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/>
                <a:t>B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875976" y="4212364"/>
              <a:ext cx="360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rPr>
                <a:t>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042783" y="4006805"/>
            <a:ext cx="2172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Segments</a:t>
            </a:r>
            <a:r>
              <a:rPr lang="cs-CZ" dirty="0" smtClean="0"/>
              <a:t> </a:t>
            </a:r>
            <a:r>
              <a:rPr lang="cs-CZ" dirty="0" err="1" smtClean="0"/>
              <a:t>encoded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in byte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5898701" y="2347855"/>
            <a:ext cx="2980554" cy="1082832"/>
          </a:xfrm>
          <a:prstGeom prst="wedgeRoundRectCallout">
            <a:avLst>
              <a:gd name="adj1" fmla="val -31052"/>
              <a:gd name="adj2" fmla="val -927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Verify your bitmasks (see constant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digits</a:t>
            </a:r>
            <a:r>
              <a:rPr lang="en-US" dirty="0" smtClean="0"/>
              <a:t> in </a:t>
            </a:r>
            <a:r>
              <a:rPr lang="en-US" dirty="0" err="1" smtClean="0"/>
              <a:t>funshield</a:t>
            </a:r>
            <a:r>
              <a:rPr lang="en-US" dirty="0" smtClean="0"/>
              <a:t> library)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3470894" y="2878126"/>
            <a:ext cx="1773462" cy="800353"/>
          </a:xfrm>
          <a:prstGeom prst="wedgeRoundRectCallout">
            <a:avLst>
              <a:gd name="adj1" fmla="val -29333"/>
              <a:gd name="adj2" fmla="val -7746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Everything but DP is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74HC959D Shift </a:t>
            </a:r>
            <a:r>
              <a:rPr lang="en-US" dirty="0" smtClean="0"/>
              <a:t>Registers</a:t>
            </a:r>
          </a:p>
          <a:p>
            <a:pPr lvl="1"/>
            <a:r>
              <a:rPr lang="en-US" dirty="0"/>
              <a:t>Serial </a:t>
            </a:r>
            <a:r>
              <a:rPr lang="en-US" dirty="0" smtClean="0"/>
              <a:t>input </a:t>
            </a:r>
            <a:r>
              <a:rPr lang="en-US" dirty="0"/>
              <a:t>(sequence of bits), parallel output</a:t>
            </a:r>
          </a:p>
          <a:p>
            <a:pPr lvl="1"/>
            <a:r>
              <a:rPr lang="en-US" dirty="0"/>
              <a:t>Input is controlled by a clock </a:t>
            </a:r>
            <a:r>
              <a:rPr lang="en-US" dirty="0" smtClean="0"/>
              <a:t>signal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en.wikipedia.org/wiki/Shift_register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3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Register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957260"/>
            <a:ext cx="5246295" cy="179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 Registers</a:t>
            </a:r>
            <a:r>
              <a:rPr lang="cs-CZ" dirty="0"/>
              <a:t> Controlling Display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4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Shield Display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03848" y="2492896"/>
            <a:ext cx="3168352" cy="1054918"/>
            <a:chOff x="2843808" y="2708919"/>
            <a:chExt cx="3168352" cy="10549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808" y="2708920"/>
              <a:ext cx="792088" cy="105491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2708920"/>
              <a:ext cx="792088" cy="10549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2708920"/>
              <a:ext cx="792088" cy="10549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2708919"/>
              <a:ext cx="792088" cy="1054917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2484625" y="4284185"/>
            <a:ext cx="4281053" cy="2004722"/>
            <a:chOff x="2152017" y="3979102"/>
            <a:chExt cx="4281053" cy="200472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365845" y="3916598"/>
              <a:ext cx="1996484" cy="213796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222759" y="3908360"/>
              <a:ext cx="1996484" cy="2137967"/>
            </a:xfrm>
            <a:prstGeom prst="rect">
              <a:avLst/>
            </a:prstGeom>
          </p:spPr>
        </p:pic>
      </p:grpSp>
      <p:sp>
        <p:nvSpPr>
          <p:cNvPr id="15" name="Left Arrow 14"/>
          <p:cNvSpPr/>
          <p:nvPr/>
        </p:nvSpPr>
        <p:spPr bwMode="auto">
          <a:xfrm rot="10800000">
            <a:off x="4409128" y="5085557"/>
            <a:ext cx="360040" cy="205107"/>
          </a:xfrm>
          <a:prstGeom prst="lef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Left Arrow 15"/>
          <p:cNvSpPr/>
          <p:nvPr/>
        </p:nvSpPr>
        <p:spPr bwMode="auto">
          <a:xfrm rot="10800000">
            <a:off x="2288858" y="5085557"/>
            <a:ext cx="360040" cy="205107"/>
          </a:xfrm>
          <a:prstGeom prst="lef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5048689" y="3754866"/>
            <a:ext cx="1296144" cy="749837"/>
          </a:xfrm>
          <a:prstGeom prst="up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3233396" y="3758985"/>
            <a:ext cx="640426" cy="749837"/>
          </a:xfrm>
          <a:prstGeom prst="up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8826" y="401960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segment mask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01189" y="3742608"/>
            <a:ext cx="1826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Bits 0-3 indicate</a:t>
            </a:r>
            <a:br>
              <a:rPr lang="en-US" dirty="0" smtClean="0"/>
            </a:br>
            <a:r>
              <a:rPr lang="en-US" dirty="0" smtClean="0"/>
              <a:t>which digits are</a:t>
            </a:r>
          </a:p>
          <a:p>
            <a:pPr algn="ctr"/>
            <a:r>
              <a:rPr lang="en-US" dirty="0" smtClean="0"/>
              <a:t>active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1579" y="4864944"/>
            <a:ext cx="1576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Arduino feed</a:t>
            </a:r>
          </a:p>
          <a:p>
            <a:pPr algn="ctr"/>
            <a:r>
              <a:rPr lang="en-US" dirty="0" smtClean="0"/>
              <a:t>(data + clock)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6370336" y="5523693"/>
            <a:ext cx="2653823" cy="876961"/>
          </a:xfrm>
          <a:prstGeom prst="wedgeRoundRectCallout">
            <a:avLst>
              <a:gd name="adj1" fmla="val -44340"/>
              <a:gd name="adj2" fmla="val -8567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connected 8-bit shift registers</a:t>
            </a:r>
            <a:endParaRPr lang="en-US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6668440" y="2535691"/>
            <a:ext cx="2344592" cy="1019093"/>
          </a:xfrm>
          <a:prstGeom prst="wedgeRoundRectCallout">
            <a:avLst>
              <a:gd name="adj1" fmla="val -29607"/>
              <a:gd name="adj2" fmla="val 9078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Only one mask can be displayed at a time</a:t>
            </a:r>
            <a:endParaRPr lang="en-US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450480" y="2307069"/>
            <a:ext cx="2344592" cy="1019093"/>
          </a:xfrm>
          <a:prstGeom prst="wedgeRoundRectCallout">
            <a:avLst>
              <a:gd name="adj1" fmla="val 33227"/>
              <a:gd name="adj2" fmla="val 877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Given mask may be displayed at selected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Controlling the </a:t>
            </a:r>
            <a:r>
              <a:rPr lang="cs-CZ" dirty="0" err="1"/>
              <a:t>outpu</a:t>
            </a:r>
            <a:r>
              <a:rPr lang="en-US" dirty="0"/>
              <a:t>t</a:t>
            </a:r>
            <a:r>
              <a:rPr lang="cs-CZ" dirty="0"/>
              <a:t> </a:t>
            </a:r>
            <a:r>
              <a:rPr lang="en-US" dirty="0" smtClean="0"/>
              <a:t>latch</a:t>
            </a:r>
          </a:p>
          <a:p>
            <a:pPr lvl="1"/>
            <a:r>
              <a:rPr lang="en-US" dirty="0" smtClean="0"/>
              <a:t>Outputs are cached (pins do not change)</a:t>
            </a:r>
          </a:p>
          <a:p>
            <a:pPr lvl="1"/>
            <a:r>
              <a:rPr lang="en-US" dirty="0" smtClean="0"/>
              <a:t>Raising edge triggers the update</a:t>
            </a:r>
          </a:p>
          <a:p>
            <a:pPr lvl="2"/>
            <a:r>
              <a:rPr lang="en-US" dirty="0" smtClean="0"/>
              <a:t>We need to do this to make any change “visible”</a:t>
            </a:r>
            <a:endParaRPr lang="en-US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latch_pin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LOW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latch_pin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HIGH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dirty="0"/>
          </a:p>
          <a:p>
            <a:r>
              <a:rPr lang="en-US" dirty="0" smtClean="0"/>
              <a:t>Sending </a:t>
            </a:r>
            <a:r>
              <a:rPr lang="en-US" dirty="0"/>
              <a:t>the data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shiftOut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data_pin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clock_pin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bitOrder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/>
              <a:t>bitOrder</a:t>
            </a:r>
            <a:r>
              <a:rPr lang="en-US" dirty="0"/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MSBFIRST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LSBFIRST</a:t>
            </a:r>
          </a:p>
          <a:p>
            <a:pPr lvl="2"/>
            <a:r>
              <a:rPr lang="en-US" dirty="0"/>
              <a:t>value = byte (8 bits) to be send bit-by-bit</a:t>
            </a:r>
          </a:p>
          <a:p>
            <a:r>
              <a:rPr lang="en-US" dirty="0"/>
              <a:t>Do not forget setting the pins to </a:t>
            </a:r>
            <a:r>
              <a:rPr lang="en-US" b="1" dirty="0">
                <a:solidFill>
                  <a:srgbClr val="FF0000"/>
                </a:solidFill>
              </a:rPr>
              <a:t>output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5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 Registers</a:t>
            </a:r>
          </a:p>
        </p:txBody>
      </p:sp>
    </p:spTree>
    <p:extLst>
      <p:ext uri="{BB962C8B-B14F-4D97-AF65-F5344CB8AC3E}">
        <p14:creationId xmlns:p14="http://schemas.microsoft.com/office/powerpoint/2010/main" val="22648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Send </a:t>
            </a:r>
            <a:r>
              <a:rPr lang="en-US" dirty="0" smtClean="0"/>
              <a:t>the segment mask value (1 byte)</a:t>
            </a:r>
          </a:p>
          <a:p>
            <a:pPr lvl="2"/>
            <a:r>
              <a:rPr lang="en-US" dirty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MSBFIRST</a:t>
            </a:r>
            <a:r>
              <a:rPr lang="en-US" dirty="0" smtClean="0"/>
              <a:t> order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Send which positions are active (1 byte)</a:t>
            </a:r>
          </a:p>
          <a:p>
            <a:pPr lvl="2"/>
            <a:r>
              <a:rPr lang="en-US" dirty="0"/>
              <a:t>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MSBFIRST</a:t>
            </a:r>
            <a:r>
              <a:rPr lang="en-US" dirty="0" smtClean="0"/>
              <a:t>, positions correspond to lower bits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Trigger the latch</a:t>
            </a:r>
            <a:endParaRPr lang="en-US" dirty="0" smtClean="0"/>
          </a:p>
          <a:p>
            <a:pPr lvl="2"/>
            <a:r>
              <a:rPr lang="en-US" dirty="0" smtClean="0"/>
              <a:t>Set </a:t>
            </a:r>
            <a:r>
              <a:rPr lang="en-US" dirty="0" smtClean="0"/>
              <a:t>it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</a:t>
            </a:r>
            <a:r>
              <a:rPr lang="en-US" dirty="0" smtClean="0"/>
              <a:t> then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HIGH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Data </a:t>
            </a:r>
            <a:r>
              <a:rPr lang="en-US" dirty="0" smtClean="0"/>
              <a:t>loaded by previous steps will be sent to outputs (i.e., the digit will appear on the display)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6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 Registers</a:t>
            </a:r>
          </a:p>
        </p:txBody>
      </p:sp>
    </p:spTree>
    <p:extLst>
      <p:ext uri="{BB962C8B-B14F-4D97-AF65-F5344CB8AC3E}">
        <p14:creationId xmlns:p14="http://schemas.microsoft.com/office/powerpoint/2010/main" val="39462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a function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displayDigit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(byte digit, byte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Implement the algorithm </a:t>
            </a:r>
            <a:r>
              <a:rPr lang="en-US" dirty="0" smtClean="0"/>
              <a:t>from the </a:t>
            </a:r>
            <a:r>
              <a:rPr lang="en-US" dirty="0" smtClean="0"/>
              <a:t>previous slide</a:t>
            </a:r>
          </a:p>
          <a:p>
            <a:pPr lvl="2"/>
            <a:endParaRPr lang="en-US" sz="1100" dirty="0" smtClean="0"/>
          </a:p>
          <a:p>
            <a:r>
              <a:rPr lang="en-US" dirty="0" smtClean="0"/>
              <a:t>Task 1</a:t>
            </a:r>
          </a:p>
          <a:p>
            <a:pPr lvl="1"/>
            <a:r>
              <a:rPr lang="en-US" dirty="0" smtClean="0"/>
              <a:t>Use your code from labs #</a:t>
            </a:r>
            <a:r>
              <a:rPr lang="en-US" dirty="0" smtClean="0"/>
              <a:t>03</a:t>
            </a:r>
            <a:br>
              <a:rPr lang="en-US" dirty="0" smtClean="0"/>
            </a:br>
            <a:r>
              <a:rPr lang="en-US" dirty="0" smtClean="0"/>
              <a:t>(any </a:t>
            </a:r>
            <a:r>
              <a:rPr lang="en-US" dirty="0" smtClean="0"/>
              <a:t>version of buttons incrementing </a:t>
            </a:r>
            <a:r>
              <a:rPr lang="en-US" dirty="0" smtClean="0"/>
              <a:t>the counter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Modify it so that</a:t>
            </a:r>
          </a:p>
          <a:p>
            <a:pPr lvl="2"/>
            <a:r>
              <a:rPr lang="en-US" dirty="0" smtClean="0"/>
              <a:t>Counter goes only from 0-9</a:t>
            </a:r>
          </a:p>
          <a:p>
            <a:pPr lvl="2"/>
            <a:r>
              <a:rPr lang="en-US" dirty="0" smtClean="0"/>
              <a:t>Display the counter value as the rightmost digit of the 7-seg display (remaining digits must be blank) using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displayDigit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7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Counter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2</a:t>
            </a:r>
          </a:p>
          <a:p>
            <a:pPr lvl="1"/>
            <a:r>
              <a:rPr lang="en-US" dirty="0"/>
              <a:t>Modify the counter to </a:t>
            </a:r>
            <a:r>
              <a:rPr lang="en-US" dirty="0" smtClean="0"/>
              <a:t>run </a:t>
            </a:r>
            <a:r>
              <a:rPr lang="en-US" dirty="0" smtClean="0"/>
              <a:t>modulo 10000</a:t>
            </a:r>
          </a:p>
          <a:p>
            <a:pPr lvl="2"/>
            <a:r>
              <a:rPr lang="en-US" dirty="0" smtClean="0"/>
              <a:t>Formatted as 4-digit number with leading zeros</a:t>
            </a:r>
          </a:p>
          <a:p>
            <a:pPr lvl="2"/>
            <a:r>
              <a:rPr lang="en-US" dirty="0" smtClean="0"/>
              <a:t>Make sure you handle </a:t>
            </a:r>
            <a:r>
              <a:rPr lang="en-US" smtClean="0"/>
              <a:t>the modular arithmetic </a:t>
            </a:r>
            <a:r>
              <a:rPr lang="en-US" dirty="0" smtClean="0"/>
              <a:t>correctly</a:t>
            </a:r>
          </a:p>
          <a:p>
            <a:pPr lvl="1"/>
            <a:r>
              <a:rPr lang="en-US" dirty="0" smtClean="0"/>
              <a:t>One digit (position) is shown at a time</a:t>
            </a:r>
          </a:p>
          <a:p>
            <a:pPr lvl="2"/>
            <a:r>
              <a:rPr lang="en-US" dirty="0" smtClean="0"/>
              <a:t>Rightmost digit (units) at start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utton 3 changes the digit/order in loop (1, 10, …)</a:t>
            </a:r>
            <a:endParaRPr lang="en-US" dirty="0"/>
          </a:p>
          <a:p>
            <a:pPr lvl="1"/>
            <a:r>
              <a:rPr lang="en-US" dirty="0" smtClean="0"/>
              <a:t>Buttons 1 and 2 increment/decrement selected digit</a:t>
            </a:r>
          </a:p>
          <a:p>
            <a:pPr lvl="2"/>
            <a:r>
              <a:rPr lang="en-US" dirty="0" smtClean="0"/>
              <a:t>I.e., button 1 performs +1, +10, +100, or +1000, based on which order is selected (displayed)</a:t>
            </a:r>
          </a:p>
          <a:p>
            <a:pPr lvl="3"/>
            <a:r>
              <a:rPr lang="en-US" dirty="0" smtClean="0"/>
              <a:t>Button 2 analogically (-1, -10, …)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8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Digit Position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442632" y="1197299"/>
            <a:ext cx="6554624" cy="576064"/>
          </a:xfrm>
          <a:prstGeom prst="wedgeRoundRectCallout">
            <a:avLst>
              <a:gd name="adj1" fmla="val -56026"/>
              <a:gd name="adj2" fmla="val 3746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is today’s final assignment, details are in </a:t>
            </a:r>
            <a:r>
              <a:rPr lang="en-US" dirty="0" err="1"/>
              <a:t>ReCodEx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Waiting Animation</a:t>
            </a:r>
          </a:p>
          <a:p>
            <a:pPr lvl="1"/>
            <a:r>
              <a:rPr lang="en-US" dirty="0"/>
              <a:t>Create a “snake” animation that goes round the whole display</a:t>
            </a:r>
          </a:p>
          <a:p>
            <a:pPr lvl="2"/>
            <a:r>
              <a:rPr lang="en-US" dirty="0"/>
              <a:t>Only one LED is on at any given time</a:t>
            </a:r>
          </a:p>
          <a:p>
            <a:pPr lvl="2"/>
            <a:r>
              <a:rPr lang="en-US" dirty="0"/>
              <a:t>The snake should move using constant velocity and complete the cycle in exactly 1s</a:t>
            </a:r>
          </a:p>
          <a:p>
            <a:r>
              <a:rPr lang="en-US" dirty="0"/>
              <a:t>Prepare 7seg masks for letters</a:t>
            </a:r>
          </a:p>
          <a:p>
            <a:pPr lvl="1"/>
            <a:r>
              <a:rPr lang="en-US" dirty="0"/>
              <a:t>Some letters need to be lowercased, some </a:t>
            </a:r>
            <a:r>
              <a:rPr lang="en-US" dirty="0" smtClean="0"/>
              <a:t>uppercased, be creative</a:t>
            </a:r>
            <a:endParaRPr lang="en-US" dirty="0"/>
          </a:p>
          <a:p>
            <a:pPr lvl="1"/>
            <a:r>
              <a:rPr lang="en-US" dirty="0"/>
              <a:t>Use it to spell out “hello world” </a:t>
            </a:r>
            <a:r>
              <a:rPr lang="en-US" dirty="0" smtClean="0"/>
              <a:t>message letter by letter using single display position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21. 4. 2020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by Martin Kruliš (v1.0)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t>9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5009</TotalTime>
  <Words>593</Words>
  <Application>Microsoft Office PowerPoint</Application>
  <PresentationFormat>On-screen Show (4:3)</PresentationFormat>
  <Paragraphs>114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Lucida Sans Unicode</vt:lpstr>
      <vt:lpstr>Verdana</vt:lpstr>
      <vt:lpstr>Wingdings 2</vt:lpstr>
      <vt:lpstr>Wingdings 3</vt:lpstr>
      <vt:lpstr>Shluk</vt:lpstr>
      <vt:lpstr>NSWI170: Lab 04 Displaying 7-seg Digits</vt:lpstr>
      <vt:lpstr>Display</vt:lpstr>
      <vt:lpstr>Shift Register</vt:lpstr>
      <vt:lpstr>Fun Shield Display</vt:lpstr>
      <vt:lpstr>Using Shift Registers</vt:lpstr>
      <vt:lpstr>Using Shift Registers</vt:lpstr>
      <vt:lpstr>Display Counter Value</vt:lpstr>
      <vt:lpstr>Changing Digit Position</vt:lpstr>
      <vt:lpstr>Bonuses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krulis</cp:lastModifiedBy>
  <cp:revision>479</cp:revision>
  <dcterms:created xsi:type="dcterms:W3CDTF">2011-06-05T13:18:40Z</dcterms:created>
  <dcterms:modified xsi:type="dcterms:W3CDTF">2021-04-20T12:20:38Z</dcterms:modified>
</cp:coreProperties>
</file>