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35"/>
  </p:notesMasterIdLst>
  <p:sldIdLst>
    <p:sldId id="256" r:id="rId2"/>
    <p:sldId id="258" r:id="rId3"/>
    <p:sldId id="257" r:id="rId4"/>
    <p:sldId id="259" r:id="rId5"/>
    <p:sldId id="284" r:id="rId6"/>
    <p:sldId id="283" r:id="rId7"/>
    <p:sldId id="268" r:id="rId8"/>
    <p:sldId id="262" r:id="rId9"/>
    <p:sldId id="263" r:id="rId10"/>
    <p:sldId id="264" r:id="rId11"/>
    <p:sldId id="269" r:id="rId12"/>
    <p:sldId id="275" r:id="rId13"/>
    <p:sldId id="270" r:id="rId14"/>
    <p:sldId id="285" r:id="rId15"/>
    <p:sldId id="271" r:id="rId16"/>
    <p:sldId id="286" r:id="rId17"/>
    <p:sldId id="272" r:id="rId18"/>
    <p:sldId id="287" r:id="rId19"/>
    <p:sldId id="273" r:id="rId20"/>
    <p:sldId id="288" r:id="rId21"/>
    <p:sldId id="274" r:id="rId22"/>
    <p:sldId id="289" r:id="rId23"/>
    <p:sldId id="267" r:id="rId24"/>
    <p:sldId id="260" r:id="rId25"/>
    <p:sldId id="266" r:id="rId26"/>
    <p:sldId id="265" r:id="rId27"/>
    <p:sldId id="261" r:id="rId28"/>
    <p:sldId id="276" r:id="rId29"/>
    <p:sldId id="278" r:id="rId30"/>
    <p:sldId id="290" r:id="rId31"/>
    <p:sldId id="281" r:id="rId32"/>
    <p:sldId id="279" r:id="rId33"/>
    <p:sldId id="282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81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042EEA-9F9B-4B91-B52A-073E94FB90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2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A4750BA-B163-4F11-8356-C4353F13CE0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5129" name="Picture 9" descr="b2e2lirt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775" y="3392488"/>
            <a:ext cx="1684338" cy="140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E42D6-9DD4-4165-BDB0-13B2B843F04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C8BE-C614-485F-9B20-1471ABF7C6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1145F-674A-4228-8958-0EA9769F55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15E1F-5AFB-40EA-923D-A2EB4D767C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EAE92-5121-41FC-8DEC-DA73929E0C3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B1BA9-04F9-4DBA-8B88-0BF71DD220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B23DE-87E9-44C4-9125-F996474026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B49DB-207B-4B04-AB13-3224BA24FB5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FF626-F1DE-4CAB-AC6F-3C9C63F3BC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FCAB0-4CDF-4FD1-8C9D-AF93D5E31F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AD280EE7-F64F-4308-BA6A-AA907C3209A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2557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4105" name="Picture 9" descr="b2e2lirt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29575" y="115888"/>
            <a:ext cx="1114425" cy="9318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Computer Systems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CPU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Jakub Yaghob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Registers – example IA-64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7638"/>
            <a:ext cx="7860024" cy="5395738"/>
          </a:xfrm>
        </p:spPr>
      </p:pic>
    </p:spTree>
    <p:extLst>
      <p:ext uri="{BB962C8B-B14F-4D97-AF65-F5344CB8AC3E}">
        <p14:creationId xmlns:p14="http://schemas.microsoft.com/office/powerpoint/2010/main" val="282415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– simple assembler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Execution environment</a:t>
            </a:r>
          </a:p>
          <a:p>
            <a:pPr lvl="1"/>
            <a:r>
              <a:rPr lang="en-US" dirty="0" smtClean="0"/>
              <a:t>32-bit registers r0-r31</a:t>
            </a:r>
          </a:p>
          <a:p>
            <a:pPr lvl="2"/>
            <a:r>
              <a:rPr lang="en-US" dirty="0" smtClean="0"/>
              <a:t>r0 is always 0, writes are ignored</a:t>
            </a:r>
          </a:p>
          <a:p>
            <a:pPr lvl="2"/>
            <a:r>
              <a:rPr lang="en-US" dirty="0" smtClean="0"/>
              <a:t>r31 is a link register for the 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jal</a:t>
            </a:r>
            <a:r>
              <a:rPr lang="en-US" dirty="0" smtClean="0"/>
              <a:t> instruction</a:t>
            </a:r>
          </a:p>
          <a:p>
            <a:pPr lvl="1"/>
            <a:r>
              <a:rPr lang="en-US" dirty="0" smtClean="0"/>
              <a:t>No stack</a:t>
            </a:r>
          </a:p>
          <a:p>
            <a:pPr lvl="1"/>
            <a:r>
              <a:rPr lang="en-US" dirty="0" smtClean="0"/>
              <a:t>No flags</a:t>
            </a:r>
          </a:p>
          <a:p>
            <a:pPr lvl="1"/>
            <a:r>
              <a:rPr lang="en-US" dirty="0" smtClean="0"/>
              <a:t>PC register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9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– register aliases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719263"/>
          <a:ext cx="8229601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Register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Preserve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$r0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$zero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Assembler temporary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$r2-$r3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$v0-$v1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Return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$r4-$r7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$a0-$a3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 arguments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$r8-$r15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$t0-$t7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Temporaries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$r16-$r23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$s0-$s7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Saved temporaries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$r24-$r25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$t8-$t9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Temporaries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$r26-$r27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$k0-$k1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Kernel</a:t>
                      </a:r>
                      <a:r>
                        <a:rPr lang="en-US" baseline="0" dirty="0" smtClean="0"/>
                        <a:t> registers – DO NOT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$r28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r>
                        <a:rPr lang="en-US" dirty="0" err="1" smtClean="0"/>
                        <a:t>gp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Global pointer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$r29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r>
                        <a:rPr lang="en-US" dirty="0" err="1" smtClean="0"/>
                        <a:t>sp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Stack pointer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$r30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r>
                        <a:rPr lang="en-US" dirty="0" err="1" smtClean="0"/>
                        <a:t>fp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Frame pointer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$r31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r>
                        <a:rPr lang="en-US" dirty="0" err="1" smtClean="0"/>
                        <a:t>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Return address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Yes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01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–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Arithmetic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$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,$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,$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rt</a:t>
            </a:r>
            <a:endParaRPr lang="en-US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 smtClean="0"/>
              <a:t>R[</a:t>
            </a:r>
            <a:r>
              <a:rPr lang="en-US" dirty="0" err="1" smtClean="0"/>
              <a:t>rd</a:t>
            </a:r>
            <a:r>
              <a:rPr lang="en-US" dirty="0" smtClean="0"/>
              <a:t>] = R[</a:t>
            </a:r>
            <a:r>
              <a:rPr lang="en-US" dirty="0" err="1" smtClean="0"/>
              <a:t>rs</a:t>
            </a:r>
            <a:r>
              <a:rPr lang="en-US" dirty="0" smtClean="0"/>
              <a:t>]+R[</a:t>
            </a:r>
            <a:r>
              <a:rPr lang="en-US" dirty="0" err="1" smtClean="0"/>
              <a:t>rt</a:t>
            </a:r>
            <a:r>
              <a:rPr lang="en-US" dirty="0" smtClean="0"/>
              <a:t>]</a:t>
            </a:r>
          </a:p>
          <a:p>
            <a:pPr lvl="1"/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$rd,$rs,imm16</a:t>
            </a:r>
          </a:p>
          <a:p>
            <a:pPr lvl="2"/>
            <a:r>
              <a:rPr lang="en-US" dirty="0"/>
              <a:t>R[</a:t>
            </a:r>
            <a:r>
              <a:rPr lang="en-US" dirty="0" err="1"/>
              <a:t>rd</a:t>
            </a:r>
            <a:r>
              <a:rPr lang="en-US" dirty="0"/>
              <a:t>] = R[</a:t>
            </a:r>
            <a:r>
              <a:rPr lang="en-US" dirty="0" err="1"/>
              <a:t>rs</a:t>
            </a:r>
            <a:r>
              <a:rPr lang="en-US" dirty="0" smtClean="0"/>
              <a:t>]+</a:t>
            </a:r>
            <a:r>
              <a:rPr lang="en-US" dirty="0" err="1" smtClean="0">
                <a:solidFill>
                  <a:srgbClr val="FF0000"/>
                </a:solidFill>
              </a:rPr>
              <a:t>signext</a:t>
            </a:r>
            <a:r>
              <a:rPr lang="en-US" dirty="0" smtClean="0"/>
              <a:t>(imm16)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 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,$</a:t>
            </a:r>
            <a:r>
              <a:rPr lang="en-US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,$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rt</a:t>
            </a:r>
            <a:endParaRPr lang="en-US" b="1" dirty="0" smtClean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subi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$rd,$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rs,imm16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62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 comparison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 $t1,$t1,$t0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ADDI $t1,$t1,1</a:t>
            </a:r>
          </a:p>
          <a:p>
            <a:pPr marL="0" indent="0">
              <a:buNone/>
            </a:pPr>
            <a:endParaRPr lang="en-US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 $t2,$t0,$t1</a:t>
            </a:r>
            <a:endParaRPr lang="en-US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x86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eax,ebx</a:t>
            </a:r>
            <a:endParaRPr lang="en-US" b="1" dirty="0" smtClean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eax,1</a:t>
            </a:r>
          </a:p>
          <a:p>
            <a:pPr marL="0" indent="0">
              <a:buNone/>
            </a:pPr>
            <a:endParaRPr lang="en-US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eax,ebx</a:t>
            </a:r>
            <a:endParaRPr lang="en-US" b="1" dirty="0" smtClean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eax,ecx</a:t>
            </a:r>
            <a:endParaRPr lang="en-US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95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MIPS –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Logic operations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 smtClean="0">
                <a:cs typeface="Courier New" panose="02070309020205020404" pitchFamily="49" charset="0"/>
              </a:rPr>
              <a:t>/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dirty="0" smtClean="0">
                <a:cs typeface="Courier New" panose="02070309020205020404" pitchFamily="49" charset="0"/>
              </a:rPr>
              <a:t>/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dirty="0" smtClean="0">
                <a:cs typeface="Courier New" panose="02070309020205020404" pitchFamily="49" charset="0"/>
              </a:rPr>
              <a:t>/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 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,$</a:t>
            </a:r>
            <a:r>
              <a:rPr lang="en-US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,$</a:t>
            </a:r>
            <a:r>
              <a:rPr lang="en-US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rt</a:t>
            </a:r>
            <a:endParaRPr lang="en-US" dirty="0" smtClean="0"/>
          </a:p>
          <a:p>
            <a:pPr lvl="1"/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andi</a:t>
            </a:r>
            <a:r>
              <a:rPr lang="en-US" dirty="0" smtClean="0"/>
              <a:t>/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</a:t>
            </a:r>
            <a:r>
              <a:rPr lang="en-US" dirty="0" smtClean="0"/>
              <a:t>/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xori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$rd,$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rs,imm16</a:t>
            </a:r>
          </a:p>
          <a:p>
            <a:pPr lvl="2"/>
            <a:r>
              <a:rPr lang="en-US" dirty="0"/>
              <a:t>R[</a:t>
            </a:r>
            <a:r>
              <a:rPr lang="en-US" dirty="0" err="1"/>
              <a:t>rd</a:t>
            </a:r>
            <a:r>
              <a:rPr lang="en-US" dirty="0"/>
              <a:t>] = </a:t>
            </a:r>
            <a:r>
              <a:rPr lang="en-US" dirty="0" smtClean="0"/>
              <a:t>R[</a:t>
            </a:r>
            <a:r>
              <a:rPr lang="en-US" dirty="0" err="1" smtClean="0"/>
              <a:t>rs</a:t>
            </a:r>
            <a:r>
              <a:rPr lang="en-US" dirty="0" smtClean="0"/>
              <a:t>] and/or/</a:t>
            </a:r>
            <a:r>
              <a:rPr lang="en-US" dirty="0" err="1" smtClean="0"/>
              <a:t>xor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B0F0"/>
                </a:solidFill>
              </a:rPr>
              <a:t>zeroext</a:t>
            </a:r>
            <a:r>
              <a:rPr lang="en-US" dirty="0" smtClean="0"/>
              <a:t>(imm16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US" dirty="0" smtClean="0"/>
              <a:t>No </a:t>
            </a:r>
            <a:r>
              <a:rPr lang="en-US" b="1" dirty="0" smtClean="0"/>
              <a:t>not</a:t>
            </a:r>
            <a:r>
              <a:rPr lang="en-US" dirty="0" smtClean="0"/>
              <a:t> instruction, use 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 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,$</a:t>
            </a:r>
            <a:r>
              <a:rPr lang="en-US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,$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</a:t>
            </a:r>
            <a:endParaRPr lang="en-US" dirty="0" smtClean="0"/>
          </a:p>
          <a:p>
            <a:r>
              <a:rPr lang="en-US" dirty="0" smtClean="0"/>
              <a:t>Shifts</a:t>
            </a:r>
          </a:p>
          <a:p>
            <a:pPr lvl="1"/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sll</a:t>
            </a:r>
            <a:r>
              <a:rPr lang="en-US" dirty="0" smtClean="0"/>
              <a:t>/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slr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,$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rs,shamt</a:t>
            </a:r>
            <a:endParaRPr lang="en-US" dirty="0" smtClean="0"/>
          </a:p>
          <a:p>
            <a:pPr lvl="2"/>
            <a:r>
              <a:rPr lang="en-US" dirty="0"/>
              <a:t>R[</a:t>
            </a:r>
            <a:r>
              <a:rPr lang="en-US" dirty="0" err="1"/>
              <a:t>rd</a:t>
            </a:r>
            <a:r>
              <a:rPr lang="en-US" dirty="0"/>
              <a:t>] = R[</a:t>
            </a:r>
            <a:r>
              <a:rPr lang="en-US" dirty="0" err="1"/>
              <a:t>rs</a:t>
            </a:r>
            <a:r>
              <a:rPr lang="en-US" dirty="0" smtClean="0"/>
              <a:t>] &lt;&lt; / &gt;&gt; </a:t>
            </a:r>
            <a:r>
              <a:rPr lang="en-US" dirty="0" err="1" smtClean="0"/>
              <a:t>shamt</a:t>
            </a:r>
            <a:endParaRPr lang="en-US" dirty="0" smtClean="0"/>
          </a:p>
          <a:p>
            <a:pPr lvl="1"/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sra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,$</a:t>
            </a:r>
            <a:r>
              <a:rPr lang="en-US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rs,shamt</a:t>
            </a:r>
            <a:endParaRPr lang="en-US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75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 comparison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 $t1,$t2</a:t>
            </a:r>
          </a:p>
          <a:p>
            <a:pPr marL="0" indent="0">
              <a:buNone/>
            </a:pPr>
            <a:endParaRPr lang="en-US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SLL $t1,$t1,3</a:t>
            </a:r>
            <a:endParaRPr lang="en-US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x86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eax,ebx</a:t>
            </a:r>
            <a:endParaRPr lang="en-US" b="1" dirty="0" smtClean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b="1" dirty="0" smtClean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SHL eax,3</a:t>
            </a:r>
            <a:endParaRPr lang="en-US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8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MIPS –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Memory access</a:t>
            </a:r>
          </a:p>
          <a:p>
            <a:pPr lvl="1"/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$rd,imm16($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r>
              <a:rPr lang="en-US" dirty="0" smtClean="0"/>
              <a:t>R[</a:t>
            </a:r>
            <a:r>
              <a:rPr lang="en-US" dirty="0" err="1" smtClean="0"/>
              <a:t>rd</a:t>
            </a:r>
            <a:r>
              <a:rPr lang="en-US" dirty="0" smtClean="0"/>
              <a:t>] = M[R[</a:t>
            </a:r>
            <a:r>
              <a:rPr lang="en-US" dirty="0" err="1" smtClean="0"/>
              <a:t>rs</a:t>
            </a:r>
            <a:r>
              <a:rPr lang="en-US" dirty="0" smtClean="0"/>
              <a:t>] + </a:t>
            </a:r>
            <a:r>
              <a:rPr lang="en-US" dirty="0" smtClean="0">
                <a:solidFill>
                  <a:srgbClr val="FF0000"/>
                </a:solidFill>
              </a:rPr>
              <a:t>signext32</a:t>
            </a:r>
            <a:r>
              <a:rPr lang="en-US" dirty="0" smtClean="0"/>
              <a:t>(imm16)]</a:t>
            </a:r>
          </a:p>
          <a:p>
            <a:pPr lvl="1"/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rt,imm16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($</a:t>
            </a:r>
            <a:r>
              <a:rPr lang="en-US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r>
              <a:rPr lang="en-US" dirty="0" smtClean="0"/>
              <a:t>M[R[</a:t>
            </a:r>
            <a:r>
              <a:rPr lang="en-US" dirty="0" err="1" smtClean="0"/>
              <a:t>rs</a:t>
            </a:r>
            <a:r>
              <a:rPr lang="en-US" dirty="0" smtClean="0"/>
              <a:t>] + </a:t>
            </a:r>
            <a:r>
              <a:rPr lang="en-US" dirty="0" smtClean="0">
                <a:solidFill>
                  <a:srgbClr val="FF0000"/>
                </a:solidFill>
              </a:rPr>
              <a:t>signext32</a:t>
            </a:r>
            <a:r>
              <a:rPr lang="en-US" dirty="0" smtClean="0"/>
              <a:t>(imm16)] = R[</a:t>
            </a:r>
            <a:r>
              <a:rPr lang="en-US" dirty="0" err="1" smtClean="0"/>
              <a:t>rt</a:t>
            </a:r>
            <a:r>
              <a:rPr lang="en-US" dirty="0" smtClean="0"/>
              <a:t>]</a:t>
            </a:r>
          </a:p>
          <a:p>
            <a:pPr lvl="1"/>
            <a:r>
              <a:rPr lang="en-US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lb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$rd,imm16($</a:t>
            </a:r>
            <a:r>
              <a:rPr lang="en-US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r>
              <a:rPr lang="en-US" dirty="0"/>
              <a:t>R[</a:t>
            </a:r>
            <a:r>
              <a:rPr lang="en-US" dirty="0" err="1"/>
              <a:t>rd</a:t>
            </a:r>
            <a:r>
              <a:rPr lang="en-US" dirty="0"/>
              <a:t>] = </a:t>
            </a:r>
            <a:r>
              <a:rPr lang="en-US" dirty="0">
                <a:solidFill>
                  <a:srgbClr val="FF0000"/>
                </a:solidFill>
              </a:rPr>
              <a:t>signext32</a:t>
            </a:r>
            <a:r>
              <a:rPr lang="en-US" dirty="0"/>
              <a:t>(M[R[</a:t>
            </a:r>
            <a:r>
              <a:rPr lang="en-US" dirty="0" err="1"/>
              <a:t>rs</a:t>
            </a:r>
            <a:r>
              <a:rPr lang="en-US" dirty="0"/>
              <a:t>] + </a:t>
            </a:r>
            <a:r>
              <a:rPr lang="en-US" dirty="0">
                <a:solidFill>
                  <a:srgbClr val="FF0000"/>
                </a:solidFill>
              </a:rPr>
              <a:t>signext32</a:t>
            </a:r>
            <a:r>
              <a:rPr lang="en-US" dirty="0"/>
              <a:t>(imm16)])</a:t>
            </a:r>
          </a:p>
          <a:p>
            <a:pPr lvl="1"/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lbu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$rd,imm16($</a:t>
            </a:r>
            <a:r>
              <a:rPr lang="en-US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r>
              <a:rPr lang="en-US" dirty="0"/>
              <a:t>R[</a:t>
            </a:r>
            <a:r>
              <a:rPr lang="en-US" dirty="0" err="1"/>
              <a:t>rd</a:t>
            </a:r>
            <a:r>
              <a:rPr lang="en-US" dirty="0"/>
              <a:t>] = </a:t>
            </a:r>
            <a:r>
              <a:rPr lang="en-US" dirty="0" smtClean="0">
                <a:solidFill>
                  <a:srgbClr val="00B0F0"/>
                </a:solidFill>
              </a:rPr>
              <a:t>zeroext32</a:t>
            </a:r>
            <a:r>
              <a:rPr lang="en-US" dirty="0" smtClean="0"/>
              <a:t>(M[R[</a:t>
            </a:r>
            <a:r>
              <a:rPr lang="en-US" dirty="0" err="1" smtClean="0"/>
              <a:t>rs</a:t>
            </a:r>
            <a:r>
              <a:rPr lang="en-US" dirty="0"/>
              <a:t>] + </a:t>
            </a:r>
            <a:r>
              <a:rPr lang="en-US" dirty="0">
                <a:solidFill>
                  <a:srgbClr val="FF0000"/>
                </a:solidFill>
              </a:rPr>
              <a:t>signext32</a:t>
            </a:r>
            <a:r>
              <a:rPr lang="en-US" dirty="0"/>
              <a:t>(imm16)])</a:t>
            </a:r>
          </a:p>
          <a:p>
            <a:pPr lvl="1"/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sb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rt,imm16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($</a:t>
            </a:r>
            <a:r>
              <a:rPr lang="en-US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r>
              <a:rPr lang="en-US" dirty="0"/>
              <a:t>M[R[</a:t>
            </a:r>
            <a:r>
              <a:rPr lang="en-US" dirty="0" err="1"/>
              <a:t>rs</a:t>
            </a:r>
            <a:r>
              <a:rPr lang="en-US" dirty="0"/>
              <a:t>] + </a:t>
            </a:r>
            <a:r>
              <a:rPr lang="en-US" dirty="0">
                <a:solidFill>
                  <a:srgbClr val="FF0000"/>
                </a:solidFill>
              </a:rPr>
              <a:t>signext32</a:t>
            </a:r>
            <a:r>
              <a:rPr lang="en-US" dirty="0"/>
              <a:t>(imm16)] = R[</a:t>
            </a:r>
            <a:r>
              <a:rPr lang="en-US" dirty="0" err="1"/>
              <a:t>rt</a:t>
            </a:r>
            <a:r>
              <a:rPr lang="en-US" dirty="0"/>
              <a:t>]</a:t>
            </a:r>
            <a:endParaRPr lang="en-US" dirty="0" smtClean="0"/>
          </a:p>
          <a:p>
            <a:r>
              <a:rPr lang="en-US" dirty="0" smtClean="0"/>
              <a:t>Moves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 $rd,imm32</a:t>
            </a:r>
          </a:p>
          <a:p>
            <a:pPr lvl="2"/>
            <a:r>
              <a:rPr lang="en-US" dirty="0" smtClean="0"/>
              <a:t>R[</a:t>
            </a:r>
            <a:r>
              <a:rPr lang="en-US" dirty="0" err="1" smtClean="0"/>
              <a:t>rd</a:t>
            </a:r>
            <a:r>
              <a:rPr lang="en-US" dirty="0" smtClean="0"/>
              <a:t>] = imm32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move $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,$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</a:t>
            </a:r>
            <a:endParaRPr lang="en-US" b="1" dirty="0" smtClean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 smtClean="0"/>
              <a:t>R[</a:t>
            </a:r>
            <a:r>
              <a:rPr lang="en-US" dirty="0" err="1" smtClean="0"/>
              <a:t>rd</a:t>
            </a:r>
            <a:r>
              <a:rPr lang="en-US" dirty="0" smtClean="0"/>
              <a:t>] = R[</a:t>
            </a:r>
            <a:r>
              <a:rPr lang="en-US" dirty="0" err="1" smtClean="0"/>
              <a:t>rs</a:t>
            </a:r>
            <a:r>
              <a:rPr lang="en-US" dirty="0" smtClean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2541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 comparison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LW   $t1,1234($t0)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   $t1,1234($t0)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LB   $t1,1234($t0)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   $t1,5678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MOVE $t1,$t0</a:t>
            </a:r>
            <a:endParaRPr lang="en-US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x86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,[ebx+1234]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[ebx+1234],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b="1" dirty="0" smtClean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al,[ebx+1234]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eax,5678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eax,ebx</a:t>
            </a:r>
            <a:endParaRPr lang="en-US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50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MIPS –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Jumps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 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endParaRPr lang="en-US" b="1" dirty="0" smtClean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 smtClean="0"/>
              <a:t>PC = </a:t>
            </a:r>
            <a:r>
              <a:rPr lang="en-US" dirty="0" err="1" smtClean="0"/>
              <a:t>addr</a:t>
            </a:r>
            <a:endParaRPr lang="en-US" dirty="0" smtClean="0"/>
          </a:p>
          <a:p>
            <a:pPr lvl="1"/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jr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</a:t>
            </a:r>
            <a:endParaRPr lang="en-US" b="1" dirty="0" smtClean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 smtClean="0"/>
              <a:t>PC = R[</a:t>
            </a:r>
            <a:r>
              <a:rPr lang="en-US" dirty="0" err="1" smtClean="0"/>
              <a:t>rs</a:t>
            </a:r>
            <a:r>
              <a:rPr lang="en-US" dirty="0" smtClean="0"/>
              <a:t>]</a:t>
            </a:r>
          </a:p>
          <a:p>
            <a:pPr lvl="1"/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jal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endParaRPr lang="en-US" b="1" dirty="0" smtClean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 smtClean="0"/>
              <a:t>R[31] = PC+4; PC = </a:t>
            </a:r>
            <a:r>
              <a:rPr lang="en-US" dirty="0" err="1" smtClean="0"/>
              <a:t>addr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73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Von Neumann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4"/>
            <a:ext cx="8229600" cy="605648"/>
          </a:xfrm>
        </p:spPr>
        <p:txBody>
          <a:bodyPr/>
          <a:lstStyle/>
          <a:p>
            <a:r>
              <a:rPr lang="en-US" dirty="0" smtClean="0"/>
              <a:t>Simple, slower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635896" y="2759515"/>
            <a:ext cx="1728192" cy="10801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CPU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660232" y="2759515"/>
            <a:ext cx="1728192" cy="10801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Memory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225705" y="5301208"/>
            <a:ext cx="1728192" cy="10801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I/O</a:t>
            </a:r>
          </a:p>
        </p:txBody>
      </p:sp>
      <p:sp>
        <p:nvSpPr>
          <p:cNvPr id="8" name="Bent-Up Arrow 7"/>
          <p:cNvSpPr/>
          <p:nvPr/>
        </p:nvSpPr>
        <p:spPr bwMode="auto">
          <a:xfrm>
            <a:off x="6084168" y="3843107"/>
            <a:ext cx="1268760" cy="882036"/>
          </a:xfrm>
          <a:prstGeom prst="bentUp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Bent-Up Arrow 8"/>
          <p:cNvSpPr/>
          <p:nvPr/>
        </p:nvSpPr>
        <p:spPr bwMode="auto">
          <a:xfrm flipH="1">
            <a:off x="4774332" y="3839634"/>
            <a:ext cx="1309836" cy="885509"/>
          </a:xfrm>
          <a:prstGeom prst="bentUp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5868144" y="4509121"/>
            <a:ext cx="432048" cy="790352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924644" y="4511568"/>
            <a:ext cx="327544" cy="21188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16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 comparison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   label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JR  $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</a:t>
            </a:r>
            <a:endParaRPr lang="en-US" b="1" dirty="0" smtClean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JAL 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fnc</a:t>
            </a:r>
            <a:endParaRPr lang="en-US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x86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JMP label1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JMP [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ebx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endParaRPr lang="en-US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fnc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endParaRPr lang="en-US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340546"/>
            <a:ext cx="1095649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4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MIPS –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Conditional jumps</a:t>
            </a:r>
          </a:p>
          <a:p>
            <a:pPr lvl="1"/>
            <a:r>
              <a:rPr lang="en-US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beq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,$</a:t>
            </a:r>
            <a:r>
              <a:rPr lang="en-US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rt,addr</a:t>
            </a:r>
            <a:endParaRPr lang="en-US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/>
              <a:t>If R[</a:t>
            </a:r>
            <a:r>
              <a:rPr lang="en-US" dirty="0" err="1"/>
              <a:t>rs</a:t>
            </a:r>
            <a:r>
              <a:rPr lang="en-US" dirty="0"/>
              <a:t>]=R[</a:t>
            </a:r>
            <a:r>
              <a:rPr lang="en-US" dirty="0" err="1"/>
              <a:t>rt</a:t>
            </a:r>
            <a:r>
              <a:rPr lang="en-US" dirty="0"/>
              <a:t>] then PC=</a:t>
            </a:r>
            <a:r>
              <a:rPr lang="en-US" dirty="0" err="1"/>
              <a:t>addr</a:t>
            </a:r>
            <a:r>
              <a:rPr lang="en-US" dirty="0"/>
              <a:t> else PC=PC+4</a:t>
            </a:r>
          </a:p>
          <a:p>
            <a:pPr lvl="1"/>
            <a:r>
              <a:rPr lang="en-US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bne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,$</a:t>
            </a:r>
            <a:r>
              <a:rPr lang="en-US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rt,addr</a:t>
            </a:r>
            <a:endParaRPr lang="en-US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Testing</a:t>
            </a:r>
          </a:p>
          <a:p>
            <a:pPr lvl="1"/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slt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,$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,$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rt</a:t>
            </a:r>
            <a:endParaRPr lang="en-US" b="1" dirty="0" smtClean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 smtClean="0"/>
              <a:t>If R[</a:t>
            </a:r>
            <a:r>
              <a:rPr lang="en-US" dirty="0" err="1" smtClean="0"/>
              <a:t>rs</a:t>
            </a:r>
            <a:r>
              <a:rPr lang="en-US" dirty="0" smtClean="0"/>
              <a:t>]&lt;R[</a:t>
            </a:r>
            <a:r>
              <a:rPr lang="en-US" dirty="0" err="1" smtClean="0"/>
              <a:t>rt</a:t>
            </a:r>
            <a:r>
              <a:rPr lang="en-US" dirty="0" smtClean="0"/>
              <a:t>] then R[</a:t>
            </a:r>
            <a:r>
              <a:rPr lang="en-US" dirty="0" err="1" smtClean="0"/>
              <a:t>rd</a:t>
            </a:r>
            <a:r>
              <a:rPr lang="en-US" dirty="0" smtClean="0"/>
              <a:t>] = 1 else R[</a:t>
            </a:r>
            <a:r>
              <a:rPr lang="en-US" dirty="0" err="1" smtClean="0"/>
              <a:t>rd</a:t>
            </a:r>
            <a:r>
              <a:rPr lang="en-US" dirty="0" smtClean="0"/>
              <a:t>] = 0</a:t>
            </a:r>
          </a:p>
          <a:p>
            <a:pPr lvl="1"/>
            <a:r>
              <a:rPr lang="en-US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ltu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,$</a:t>
            </a:r>
            <a:r>
              <a:rPr lang="en-US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,$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rt</a:t>
            </a:r>
            <a:endParaRPr lang="en-US" b="1" dirty="0" smtClean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 smtClean="0"/>
              <a:t>Unsigned version</a:t>
            </a:r>
            <a:endParaRPr lang="en-US" dirty="0"/>
          </a:p>
          <a:p>
            <a:pPr lvl="1"/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slti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$rd,$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rs,imm16</a:t>
            </a:r>
          </a:p>
          <a:p>
            <a:pPr lvl="2"/>
            <a:r>
              <a:rPr lang="en-US" dirty="0"/>
              <a:t>If R[</a:t>
            </a:r>
            <a:r>
              <a:rPr lang="en-US" dirty="0" err="1"/>
              <a:t>rs</a:t>
            </a:r>
            <a:r>
              <a:rPr lang="en-US" dirty="0" smtClean="0"/>
              <a:t>]&lt;</a:t>
            </a:r>
            <a:r>
              <a:rPr lang="en-US" dirty="0" err="1" smtClean="0">
                <a:solidFill>
                  <a:srgbClr val="FF0000"/>
                </a:solidFill>
              </a:rPr>
              <a:t>signext</a:t>
            </a:r>
            <a:r>
              <a:rPr lang="en-US" dirty="0" smtClean="0"/>
              <a:t>(imm16) </a:t>
            </a:r>
            <a:r>
              <a:rPr lang="en-US" dirty="0"/>
              <a:t>then R[</a:t>
            </a:r>
            <a:r>
              <a:rPr lang="en-US" dirty="0" err="1"/>
              <a:t>rd</a:t>
            </a:r>
            <a:r>
              <a:rPr lang="en-US" dirty="0"/>
              <a:t>] = 1 else R[</a:t>
            </a:r>
            <a:r>
              <a:rPr lang="en-US" dirty="0" err="1"/>
              <a:t>rd</a:t>
            </a:r>
            <a:r>
              <a:rPr lang="en-US" dirty="0"/>
              <a:t>] = 0</a:t>
            </a:r>
            <a:endParaRPr lang="en-US" dirty="0" smtClean="0"/>
          </a:p>
          <a:p>
            <a:pPr lvl="1"/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sltiu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$rd,$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rs,imm16</a:t>
            </a:r>
          </a:p>
          <a:p>
            <a:pPr lvl="2"/>
            <a:r>
              <a:rPr lang="en-US" dirty="0"/>
              <a:t>If R[</a:t>
            </a:r>
            <a:r>
              <a:rPr lang="en-US" dirty="0" err="1"/>
              <a:t>rs</a:t>
            </a:r>
            <a:r>
              <a:rPr lang="en-US" dirty="0" smtClean="0"/>
              <a:t>]&lt;</a:t>
            </a:r>
            <a:r>
              <a:rPr lang="en-US" dirty="0" err="1" smtClean="0">
                <a:solidFill>
                  <a:srgbClr val="00B0F0"/>
                </a:solidFill>
              </a:rPr>
              <a:t>zeroext</a:t>
            </a:r>
            <a:r>
              <a:rPr lang="en-US" dirty="0" smtClean="0"/>
              <a:t>(imm16</a:t>
            </a:r>
            <a:r>
              <a:rPr lang="en-US" dirty="0"/>
              <a:t>) then R[</a:t>
            </a:r>
            <a:r>
              <a:rPr lang="en-US" dirty="0" err="1"/>
              <a:t>rd</a:t>
            </a:r>
            <a:r>
              <a:rPr lang="en-US" dirty="0"/>
              <a:t>] = 1 else R[</a:t>
            </a:r>
            <a:r>
              <a:rPr lang="en-US" dirty="0" err="1"/>
              <a:t>rd</a:t>
            </a:r>
            <a:r>
              <a:rPr lang="en-US" dirty="0"/>
              <a:t>] = 0</a:t>
            </a:r>
            <a:endParaRPr lang="en-US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1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 comparison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BEQ $t0,$t1,label</a:t>
            </a:r>
          </a:p>
          <a:p>
            <a:pPr marL="0" indent="0">
              <a:buNone/>
            </a:pPr>
            <a:endParaRPr lang="en-US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SLT $t2,$t1,$t0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BNE $t2,$zero,label</a:t>
            </a:r>
          </a:p>
          <a:p>
            <a:pPr marL="0" indent="0">
              <a:buNone/>
            </a:pPr>
            <a:endParaRPr lang="en-US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SLTI $t2,$t1,5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BNE $t2,$zero,label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x86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 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eax,ebx</a:t>
            </a:r>
            <a:endParaRPr lang="en-US" b="1" dirty="0" smtClean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JZ  label</a:t>
            </a:r>
          </a:p>
          <a:p>
            <a:pPr marL="0" indent="0">
              <a:buNone/>
            </a:pPr>
            <a:endParaRPr lang="en-US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 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eax,ebx</a:t>
            </a:r>
            <a:endParaRPr lang="en-US" b="1" dirty="0" smtClean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JL label</a:t>
            </a:r>
          </a:p>
          <a:p>
            <a:pPr marL="0" indent="0">
              <a:buNone/>
            </a:pPr>
            <a:endParaRPr lang="en-US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 eax,5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JL label</a:t>
            </a:r>
            <a:endParaRPr lang="en-US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96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14989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Only used by some ISA</a:t>
            </a:r>
          </a:p>
          <a:p>
            <a:r>
              <a:rPr lang="en-US" dirty="0" smtClean="0"/>
              <a:t>Control execution</a:t>
            </a:r>
          </a:p>
          <a:p>
            <a:r>
              <a:rPr lang="en-US" dirty="0" smtClean="0"/>
              <a:t>Check status of the last instruction</a:t>
            </a:r>
          </a:p>
          <a:p>
            <a:r>
              <a:rPr lang="en-US" dirty="0" smtClean="0"/>
              <a:t>Usual flags</a:t>
            </a:r>
          </a:p>
          <a:p>
            <a:pPr lvl="1"/>
            <a:r>
              <a:rPr lang="en-US" dirty="0" smtClean="0"/>
              <a:t>Z – zero flag</a:t>
            </a:r>
          </a:p>
          <a:p>
            <a:pPr lvl="1"/>
            <a:r>
              <a:rPr lang="en-US" dirty="0" smtClean="0"/>
              <a:t>S – sign flag</a:t>
            </a:r>
          </a:p>
          <a:p>
            <a:pPr lvl="1"/>
            <a:r>
              <a:rPr lang="en-US" dirty="0" smtClean="0"/>
              <a:t>C – carry flag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869160"/>
            <a:ext cx="7705162" cy="170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34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</a:p>
          <a:p>
            <a:pPr lvl="1"/>
            <a:r>
              <a:rPr lang="en-US" dirty="0"/>
              <a:t>Memory controller</a:t>
            </a:r>
          </a:p>
          <a:p>
            <a:pPr lvl="1"/>
            <a:r>
              <a:rPr lang="en-US" dirty="0" smtClean="0"/>
              <a:t>Cache </a:t>
            </a:r>
            <a:r>
              <a:rPr lang="en-US" dirty="0"/>
              <a:t>hierarchy</a:t>
            </a:r>
          </a:p>
          <a:p>
            <a:pPr lvl="1"/>
            <a:r>
              <a:rPr lang="en-US" dirty="0" smtClean="0"/>
              <a:t>Core</a:t>
            </a:r>
          </a:p>
          <a:p>
            <a:pPr lvl="1"/>
            <a:r>
              <a:rPr lang="en-US" dirty="0" smtClean="0"/>
              <a:t>Registers</a:t>
            </a:r>
          </a:p>
          <a:p>
            <a:pPr lvl="2"/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Logical processor</a:t>
            </a:r>
          </a:p>
          <a:p>
            <a:pPr lvl="2"/>
            <a:r>
              <a:rPr lang="en-US" dirty="0" smtClean="0"/>
              <a:t>Hyper threading</a:t>
            </a:r>
          </a:p>
          <a:p>
            <a:pPr lvl="1"/>
            <a:r>
              <a:rPr lang="en-US" dirty="0" smtClean="0"/>
              <a:t>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5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446041"/>
          </a:xfrm>
        </p:spPr>
        <p:txBody>
          <a:bodyPr>
            <a:normAutofit/>
          </a:bodyPr>
          <a:lstStyle/>
          <a:p>
            <a:r>
              <a:rPr lang="en-US" dirty="0" smtClean="0"/>
              <a:t>Simple command to the CPU</a:t>
            </a:r>
          </a:p>
          <a:p>
            <a:r>
              <a:rPr lang="en-US" dirty="0" smtClean="0"/>
              <a:t>Encoding</a:t>
            </a:r>
          </a:p>
          <a:p>
            <a:r>
              <a:rPr lang="en-US" dirty="0" smtClean="0"/>
              <a:t>Assembler</a:t>
            </a:r>
          </a:p>
          <a:p>
            <a:r>
              <a:rPr lang="en-US" dirty="0" smtClean="0"/>
              <a:t>Operands</a:t>
            </a:r>
          </a:p>
          <a:p>
            <a:r>
              <a:rPr lang="en-US" dirty="0" smtClean="0"/>
              <a:t>Instruction flow</a:t>
            </a:r>
          </a:p>
          <a:p>
            <a:pPr lvl="1"/>
            <a:r>
              <a:rPr lang="en-US" dirty="0" smtClean="0"/>
              <a:t>PC</a:t>
            </a:r>
          </a:p>
          <a:p>
            <a:r>
              <a:rPr lang="en-US" dirty="0" smtClean="0"/>
              <a:t>Stack?</a:t>
            </a:r>
          </a:p>
          <a:p>
            <a:pPr lvl="1"/>
            <a:r>
              <a:rPr lang="en-US" dirty="0" smtClean="0"/>
              <a:t>SP</a:t>
            </a:r>
          </a:p>
        </p:txBody>
      </p:sp>
    </p:spTree>
    <p:extLst>
      <p:ext uri="{BB962C8B-B14F-4D97-AF65-F5344CB8AC3E}">
        <p14:creationId xmlns:p14="http://schemas.microsoft.com/office/powerpoint/2010/main" val="2102481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Instruction set architecture</a:t>
            </a:r>
          </a:p>
          <a:p>
            <a:pPr lvl="1"/>
            <a:r>
              <a:rPr lang="en-US" dirty="0" smtClean="0"/>
              <a:t>Abstract model of CPU</a:t>
            </a:r>
          </a:p>
          <a:p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CISC – Complex Instruction Set Computer</a:t>
            </a:r>
          </a:p>
          <a:p>
            <a:pPr lvl="1"/>
            <a:r>
              <a:rPr lang="en-US" dirty="0" smtClean="0"/>
              <a:t>RISC – Reduced </a:t>
            </a:r>
            <a:r>
              <a:rPr lang="en-US" dirty="0"/>
              <a:t>Instruction Set Computer</a:t>
            </a:r>
            <a:endParaRPr lang="en-US" dirty="0" smtClean="0"/>
          </a:p>
          <a:p>
            <a:pPr lvl="1"/>
            <a:r>
              <a:rPr lang="en-US" dirty="0" smtClean="0"/>
              <a:t>VLIW – Very Long Instruction Word</a:t>
            </a:r>
          </a:p>
          <a:p>
            <a:pPr lvl="1"/>
            <a:r>
              <a:rPr lang="en-US" dirty="0" smtClean="0"/>
              <a:t>EPIC – Explicitly Parallel Instruction Computer</a:t>
            </a:r>
          </a:p>
          <a:p>
            <a:r>
              <a:rPr lang="en-US" dirty="0" smtClean="0"/>
              <a:t>Orthogonality</a:t>
            </a:r>
          </a:p>
          <a:p>
            <a:pPr lvl="1"/>
            <a:r>
              <a:rPr lang="en-US" dirty="0" smtClean="0"/>
              <a:t>Accumulator</a:t>
            </a:r>
          </a:p>
          <a:p>
            <a:r>
              <a:rPr lang="en-US" dirty="0" smtClean="0"/>
              <a:t>Load-Execute-Store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04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– simplified scheme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673224" y="1988840"/>
            <a:ext cx="1594520" cy="2880320"/>
            <a:chOff x="457200" y="1628800"/>
            <a:chExt cx="1594520" cy="2880320"/>
          </a:xfrm>
        </p:grpSpPr>
        <p:sp>
          <p:nvSpPr>
            <p:cNvPr id="70" name="Rectangle 69"/>
            <p:cNvSpPr/>
            <p:nvPr/>
          </p:nvSpPr>
          <p:spPr bwMode="auto">
            <a:xfrm>
              <a:off x="457200" y="1628800"/>
              <a:ext cx="1594520" cy="28803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b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/>
                <a:t>CORE 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755576" y="1844824"/>
              <a:ext cx="504056" cy="43204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T0</a:t>
              </a: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1259632" y="1844824"/>
              <a:ext cx="504056" cy="43204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T4</a:t>
              </a: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755576" y="2276872"/>
              <a:ext cx="1008112" cy="43204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EU</a:t>
              </a: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755576" y="2708920"/>
              <a:ext cx="1008112" cy="3600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/>
                <a:t>L1I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755576" y="3068960"/>
              <a:ext cx="1008112" cy="3600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/>
                <a:t>L1D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755576" y="3429000"/>
              <a:ext cx="1008112" cy="64807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/>
                <a:t>L2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745142" y="1986104"/>
            <a:ext cx="1594520" cy="2880320"/>
            <a:chOff x="457200" y="1628800"/>
            <a:chExt cx="1594520" cy="2880320"/>
          </a:xfrm>
        </p:grpSpPr>
        <p:sp>
          <p:nvSpPr>
            <p:cNvPr id="63" name="Rectangle 62"/>
            <p:cNvSpPr/>
            <p:nvPr/>
          </p:nvSpPr>
          <p:spPr bwMode="auto">
            <a:xfrm>
              <a:off x="457200" y="1628800"/>
              <a:ext cx="1594520" cy="28803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b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/>
                <a:t>CORE 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755576" y="1844824"/>
              <a:ext cx="504056" cy="43204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T1</a:t>
              </a: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1259632" y="1844824"/>
              <a:ext cx="504056" cy="43204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T5</a:t>
              </a: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755576" y="2276872"/>
              <a:ext cx="1008112" cy="43204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EU</a:t>
              </a: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755576" y="2708920"/>
              <a:ext cx="1008112" cy="3600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/>
                <a:t>L1I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755576" y="3068960"/>
              <a:ext cx="1008112" cy="3600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/>
                <a:t>L1D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755576" y="3429000"/>
              <a:ext cx="1008112" cy="64807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/>
                <a:t>L2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817060" y="1993702"/>
            <a:ext cx="1594520" cy="2880320"/>
            <a:chOff x="457200" y="1628800"/>
            <a:chExt cx="1594520" cy="288032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457200" y="1628800"/>
              <a:ext cx="1594520" cy="28803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b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/>
                <a:t>CORE 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755576" y="1844824"/>
              <a:ext cx="504056" cy="43204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T2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1259632" y="1844824"/>
              <a:ext cx="504056" cy="43204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T6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755576" y="2276872"/>
              <a:ext cx="1008112" cy="43204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EU</a:t>
              </a: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755576" y="2708920"/>
              <a:ext cx="1008112" cy="3600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/>
                <a:t>L1I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755576" y="3068960"/>
              <a:ext cx="1008112" cy="3600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/>
                <a:t>L1D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55576" y="3429000"/>
              <a:ext cx="1008112" cy="64807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/>
                <a:t>L2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888978" y="1993702"/>
            <a:ext cx="1594520" cy="2880320"/>
            <a:chOff x="457200" y="1628800"/>
            <a:chExt cx="1594520" cy="2880320"/>
          </a:xfrm>
        </p:grpSpPr>
        <p:sp>
          <p:nvSpPr>
            <p:cNvPr id="49" name="Rectangle 48"/>
            <p:cNvSpPr/>
            <p:nvPr/>
          </p:nvSpPr>
          <p:spPr bwMode="auto">
            <a:xfrm>
              <a:off x="457200" y="1628800"/>
              <a:ext cx="1594520" cy="28803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b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/>
                <a:t>CORE 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755576" y="1844824"/>
              <a:ext cx="504056" cy="43204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T3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1259632" y="1844824"/>
              <a:ext cx="504056" cy="43204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T7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755576" y="2276872"/>
              <a:ext cx="1008112" cy="43204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EU</a:t>
              </a: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755576" y="2708920"/>
              <a:ext cx="1008112" cy="3600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/>
                <a:t>L1I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755576" y="3068960"/>
              <a:ext cx="1008112" cy="3600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/>
                <a:t>L1D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755576" y="3429000"/>
              <a:ext cx="1008112" cy="64807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/>
                <a:t>L2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7" name="Rectangle 46"/>
          <p:cNvSpPr/>
          <p:nvPr/>
        </p:nvSpPr>
        <p:spPr bwMode="auto">
          <a:xfrm>
            <a:off x="673224" y="5090046"/>
            <a:ext cx="7810274" cy="864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L3/LLC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539552" y="1844824"/>
            <a:ext cx="8064896" cy="460851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Package</a:t>
            </a:r>
          </a:p>
        </p:txBody>
      </p:sp>
    </p:spTree>
    <p:extLst>
      <p:ext uri="{BB962C8B-B14F-4D97-AF65-F5344CB8AC3E}">
        <p14:creationId xmlns:p14="http://schemas.microsoft.com/office/powerpoint/2010/main" val="3883594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CPU scheme – package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80928"/>
            <a:ext cx="8516028" cy="3186807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38600" cy="629617"/>
          </a:xfrm>
        </p:spPr>
        <p:txBody>
          <a:bodyPr/>
          <a:lstStyle/>
          <a:p>
            <a:r>
              <a:rPr lang="en-US" dirty="0" smtClean="0"/>
              <a:t>Intel Coffee Lake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55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92" y="0"/>
            <a:ext cx="5458608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CPU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scheme </a:t>
            </a:r>
            <a:r>
              <a:rPr lang="en-US" dirty="0"/>
              <a:t>– core</a:t>
            </a:r>
          </a:p>
        </p:txBody>
      </p:sp>
    </p:spTree>
    <p:extLst>
      <p:ext uri="{BB962C8B-B14F-4D97-AF65-F5344CB8AC3E}">
        <p14:creationId xmlns:p14="http://schemas.microsoft.com/office/powerpoint/2010/main" val="175288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Harvard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0367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Microcontrollers</a:t>
            </a:r>
          </a:p>
          <a:p>
            <a:r>
              <a:rPr lang="en-US" dirty="0" smtClean="0"/>
              <a:t>Multiple address spaces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635896" y="2759515"/>
            <a:ext cx="1728192" cy="10801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CPU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1560" y="2759515"/>
            <a:ext cx="1728192" cy="10801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Instruction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Memory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660232" y="2759515"/>
            <a:ext cx="1728192" cy="10801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Data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Memory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225705" y="5301208"/>
            <a:ext cx="1728192" cy="10801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I/O</a:t>
            </a:r>
          </a:p>
        </p:txBody>
      </p:sp>
      <p:sp>
        <p:nvSpPr>
          <p:cNvPr id="13" name="Bent-Up Arrow 12"/>
          <p:cNvSpPr/>
          <p:nvPr/>
        </p:nvSpPr>
        <p:spPr bwMode="auto">
          <a:xfrm>
            <a:off x="6084168" y="3843107"/>
            <a:ext cx="1268760" cy="882036"/>
          </a:xfrm>
          <a:prstGeom prst="bentUp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Bent-Up Arrow 13"/>
          <p:cNvSpPr/>
          <p:nvPr/>
        </p:nvSpPr>
        <p:spPr bwMode="auto">
          <a:xfrm flipH="1">
            <a:off x="4774332" y="3839634"/>
            <a:ext cx="1309836" cy="885509"/>
          </a:xfrm>
          <a:prstGeom prst="bentUp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Left-Right Arrow 15"/>
          <p:cNvSpPr/>
          <p:nvPr/>
        </p:nvSpPr>
        <p:spPr bwMode="auto">
          <a:xfrm>
            <a:off x="2339752" y="3083551"/>
            <a:ext cx="1296144" cy="432048"/>
          </a:xfrm>
          <a:prstGeom prst="left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5868144" y="4509121"/>
            <a:ext cx="432048" cy="790352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924644" y="4511568"/>
            <a:ext cx="327544" cy="21188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5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CPU die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9708" y="2060848"/>
            <a:ext cx="8962698" cy="3744416"/>
          </a:xfrm>
        </p:spPr>
      </p:pic>
    </p:spTree>
    <p:extLst>
      <p:ext uri="{BB962C8B-B14F-4D97-AF65-F5344CB8AC3E}">
        <p14:creationId xmlns:p14="http://schemas.microsoft.com/office/powerpoint/2010/main" val="3723678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architecture – pipeline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925761"/>
          </a:xfrm>
        </p:spPr>
        <p:txBody>
          <a:bodyPr/>
          <a:lstStyle/>
          <a:p>
            <a:r>
              <a:rPr lang="en-US" dirty="0" smtClean="0"/>
              <a:t>Current CPU</a:t>
            </a:r>
          </a:p>
          <a:p>
            <a:pPr lvl="1"/>
            <a:r>
              <a:rPr lang="en-US" dirty="0" smtClean="0"/>
              <a:t>14-19 stages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89040"/>
            <a:ext cx="869062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5683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architecture – superscalar processor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91764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Current CPU</a:t>
            </a:r>
          </a:p>
          <a:p>
            <a:pPr lvl="1"/>
            <a:r>
              <a:rPr lang="en-US" dirty="0" smtClean="0"/>
              <a:t>5-way, asymmetric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36912"/>
            <a:ext cx="6804248" cy="397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841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architecture – out-of-order execution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51720" y="1690803"/>
            <a:ext cx="4896544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Decoder</a:t>
            </a:r>
          </a:p>
        </p:txBody>
      </p:sp>
      <p:sp>
        <p:nvSpPr>
          <p:cNvPr id="6" name="Down Arrow 5"/>
          <p:cNvSpPr/>
          <p:nvPr/>
        </p:nvSpPr>
        <p:spPr bwMode="auto">
          <a:xfrm>
            <a:off x="4013076" y="2194859"/>
            <a:ext cx="864096" cy="504056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95536" y="2698915"/>
            <a:ext cx="8064896" cy="494051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Reservation station (pool)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2782" y="2262221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µOPs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446856" y="3910395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I/V ALU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18864" y="3192966"/>
            <a:ext cx="730424" cy="22602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Port 0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532148" y="3192966"/>
            <a:ext cx="730424" cy="22602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Port 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545432" y="3192966"/>
            <a:ext cx="730424" cy="22602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Port 5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558716" y="3192966"/>
            <a:ext cx="730424" cy="22602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Port 6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572000" y="3192966"/>
            <a:ext cx="730424" cy="22602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Port 2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5585284" y="3192966"/>
            <a:ext cx="730424" cy="22602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Port 3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6598568" y="3192966"/>
            <a:ext cx="730424" cy="22602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Port 4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611852" y="3192966"/>
            <a:ext cx="730424" cy="22602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Port 7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455815" y="3910395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I/V ALU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539844" y="3903645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AGU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5513276" y="3903645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AGU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4499992" y="3903645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AGU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486708" y="3907551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 ALU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2473424" y="3910395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I/V ALU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526560" y="3903645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AGU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4499992" y="4191677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Load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5513276" y="4191677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Load</a:t>
            </a:r>
          </a:p>
        </p:txBody>
      </p:sp>
      <p:sp>
        <p:nvSpPr>
          <p:cNvPr id="28" name="Down Arrow 27"/>
          <p:cNvSpPr/>
          <p:nvPr/>
        </p:nvSpPr>
        <p:spPr bwMode="auto">
          <a:xfrm>
            <a:off x="740060" y="3418995"/>
            <a:ext cx="288032" cy="48465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Down Arrow 28"/>
          <p:cNvSpPr/>
          <p:nvPr/>
        </p:nvSpPr>
        <p:spPr bwMode="auto">
          <a:xfrm>
            <a:off x="1747602" y="3418995"/>
            <a:ext cx="288032" cy="48465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>
            <a:off x="2771800" y="3418995"/>
            <a:ext cx="288032" cy="48465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3774170" y="3418995"/>
            <a:ext cx="288032" cy="48465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Down Arrow 31"/>
          <p:cNvSpPr/>
          <p:nvPr/>
        </p:nvSpPr>
        <p:spPr bwMode="auto">
          <a:xfrm>
            <a:off x="4798368" y="3418995"/>
            <a:ext cx="288032" cy="48465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5805910" y="3418995"/>
            <a:ext cx="288032" cy="48465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6825506" y="3418995"/>
            <a:ext cx="288032" cy="48465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7833048" y="3418995"/>
            <a:ext cx="288032" cy="48465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486708" y="4191677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 Logic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446856" y="6204244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Branch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446856" y="5919223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I/F DIV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446856" y="5632925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SQRT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446856" y="5347904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AES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446856" y="5059872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 FMA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446856" y="4771840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String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446856" y="4480786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I/V Logic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446856" y="4198427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I/V MUL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1455815" y="5059872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 FMA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1455815" y="4771840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Bit scan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1455815" y="4486459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I/V Logic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1455815" y="4198427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I/V MUL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2473424" y="4763145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Comp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2473424" y="4480786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 ADD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473424" y="4192754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Shuff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526560" y="4186211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Store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3486708" y="4474214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Branch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3558716" y="5877272"/>
            <a:ext cx="4783560" cy="61500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Reorder buffer</a:t>
            </a:r>
          </a:p>
        </p:txBody>
      </p:sp>
      <p:cxnSp>
        <p:nvCxnSpPr>
          <p:cNvPr id="57" name="Straight Arrow Connector 56"/>
          <p:cNvCxnSpPr>
            <a:stCxn id="37" idx="3"/>
            <a:endCxn id="55" idx="1"/>
          </p:cNvCxnSpPr>
          <p:nvPr/>
        </p:nvCxnSpPr>
        <p:spPr bwMode="auto">
          <a:xfrm flipV="1">
            <a:off x="1321296" y="6184774"/>
            <a:ext cx="2237420" cy="16348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9" name="Straight Arrow Connector 58"/>
          <p:cNvCxnSpPr>
            <a:stCxn id="46" idx="2"/>
          </p:cNvCxnSpPr>
          <p:nvPr/>
        </p:nvCxnSpPr>
        <p:spPr bwMode="auto">
          <a:xfrm>
            <a:off x="1893035" y="5347904"/>
            <a:ext cx="1665681" cy="67338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Straight Arrow Connector 60"/>
          <p:cNvCxnSpPr>
            <a:stCxn id="50" idx="2"/>
          </p:cNvCxnSpPr>
          <p:nvPr/>
        </p:nvCxnSpPr>
        <p:spPr bwMode="auto">
          <a:xfrm>
            <a:off x="2910644" y="5051177"/>
            <a:ext cx="863526" cy="82609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Straight Arrow Connector 62"/>
          <p:cNvCxnSpPr>
            <a:stCxn id="54" idx="2"/>
          </p:cNvCxnSpPr>
          <p:nvPr/>
        </p:nvCxnSpPr>
        <p:spPr bwMode="auto">
          <a:xfrm>
            <a:off x="3923928" y="4762246"/>
            <a:ext cx="138274" cy="111502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Straight Arrow Connector 64"/>
          <p:cNvCxnSpPr>
            <a:stCxn id="26" idx="2"/>
          </p:cNvCxnSpPr>
          <p:nvPr/>
        </p:nvCxnSpPr>
        <p:spPr bwMode="auto">
          <a:xfrm flipH="1">
            <a:off x="4932040" y="4479709"/>
            <a:ext cx="5172" cy="139756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7" name="Straight Arrow Connector 66"/>
          <p:cNvCxnSpPr>
            <a:stCxn id="27" idx="2"/>
            <a:endCxn id="55" idx="0"/>
          </p:cNvCxnSpPr>
          <p:nvPr/>
        </p:nvCxnSpPr>
        <p:spPr bwMode="auto">
          <a:xfrm>
            <a:off x="5950496" y="4479709"/>
            <a:ext cx="0" cy="139756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9" name="Straight Arrow Connector 68"/>
          <p:cNvCxnSpPr>
            <a:stCxn id="53" idx="2"/>
          </p:cNvCxnSpPr>
          <p:nvPr/>
        </p:nvCxnSpPr>
        <p:spPr bwMode="auto">
          <a:xfrm flipH="1">
            <a:off x="6948264" y="4474243"/>
            <a:ext cx="15516" cy="140302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1" name="Straight Arrow Connector 70"/>
          <p:cNvCxnSpPr>
            <a:stCxn id="20" idx="2"/>
          </p:cNvCxnSpPr>
          <p:nvPr/>
        </p:nvCxnSpPr>
        <p:spPr bwMode="auto">
          <a:xfrm flipH="1">
            <a:off x="7956376" y="4191677"/>
            <a:ext cx="20688" cy="168559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44700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PC architecture</a:t>
            </a:r>
            <a:endParaRPr lang="en-US" dirty="0"/>
          </a:p>
        </p:txBody>
      </p:sp>
      <p:sp>
        <p:nvSpPr>
          <p:cNvPr id="72" name="Content Placeholder 71"/>
          <p:cNvSpPr>
            <a:spLocks noGrp="1"/>
          </p:cNvSpPr>
          <p:nvPr>
            <p:ph idx="1"/>
          </p:nvPr>
        </p:nvSpPr>
        <p:spPr>
          <a:xfrm>
            <a:off x="192677" y="1513492"/>
            <a:ext cx="3732213" cy="557576"/>
          </a:xfrm>
        </p:spPr>
        <p:txBody>
          <a:bodyPr/>
          <a:lstStyle/>
          <a:p>
            <a:r>
              <a:rPr lang="en-US" dirty="0" smtClean="0"/>
              <a:t>Sandy Bridge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85065" y="2348880"/>
            <a:ext cx="3433763" cy="1219200"/>
          </a:xfrm>
          <a:prstGeom prst="rect">
            <a:avLst/>
          </a:prstGeom>
          <a:solidFill>
            <a:srgbClr val="FFCC6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0" rIns="92075" bIns="46038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24840" y="6147767"/>
            <a:ext cx="733425" cy="454025"/>
          </a:xfrm>
          <a:prstGeom prst="rect">
            <a:avLst/>
          </a:prstGeom>
          <a:solidFill>
            <a:srgbClr val="CC99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Arial" charset="0"/>
                <a:cs typeface="Arial" charset="0"/>
              </a:rPr>
              <a:t>mouse</a:t>
            </a: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6060077" y="5187330"/>
            <a:ext cx="2362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736477" y="6330330"/>
            <a:ext cx="595313" cy="438150"/>
          </a:xfrm>
          <a:prstGeom prst="rect">
            <a:avLst/>
          </a:prstGeom>
          <a:solidFill>
            <a:srgbClr val="33CC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Arial" charset="0"/>
                <a:cs typeface="Arial" charset="0"/>
              </a:rPr>
              <a:t>LAN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V="1">
            <a:off x="8046040" y="5187330"/>
            <a:ext cx="0" cy="2778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701552" y="5465143"/>
            <a:ext cx="646113" cy="534987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Arial" charset="0"/>
                <a:cs typeface="Arial" charset="0"/>
              </a:rPr>
              <a:t>Lan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Arial" charset="0"/>
                <a:cs typeface="Arial" charset="0"/>
              </a:rPr>
              <a:t>Adap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8031752" y="599854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524840" y="3937968"/>
            <a:ext cx="2535237" cy="1757362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 dirty="0" smtClean="0">
                <a:latin typeface="Arial" charset="0"/>
                <a:cs typeface="Arial" charset="0"/>
              </a:rPr>
              <a:t>South Bridge (PCH)</a:t>
            </a: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 flipV="1">
            <a:off x="3924890" y="5695330"/>
            <a:ext cx="0" cy="450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46864" y="3753818"/>
            <a:ext cx="1176337" cy="900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 dirty="0" smtClean="0">
                <a:latin typeface="Arial" charset="0"/>
                <a:cs typeface="Arial" charset="0"/>
              </a:rPr>
              <a:t>Audio Codec</a:t>
            </a: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15" name="Line 30"/>
          <p:cNvSpPr>
            <a:spLocks noChangeShapeType="1"/>
          </p:cNvSpPr>
          <p:nvPr/>
        </p:nvSpPr>
        <p:spPr bwMode="auto">
          <a:xfrm>
            <a:off x="3123202" y="4212318"/>
            <a:ext cx="40163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407490" y="6147767"/>
            <a:ext cx="722312" cy="544513"/>
          </a:xfrm>
          <a:prstGeom prst="rect">
            <a:avLst/>
          </a:prstGeom>
          <a:solidFill>
            <a:srgbClr val="CC99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Arial" charset="0"/>
                <a:cs typeface="Arial" charset="0"/>
              </a:rPr>
              <a:t>DVD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Arial" charset="0"/>
                <a:cs typeface="Arial" charset="0"/>
              </a:rPr>
              <a:t>Drive</a:t>
            </a:r>
          </a:p>
        </p:txBody>
      </p:sp>
      <p:sp>
        <p:nvSpPr>
          <p:cNvPr id="17" name="Line 32"/>
          <p:cNvSpPr>
            <a:spLocks noChangeShapeType="1"/>
          </p:cNvSpPr>
          <p:nvPr/>
        </p:nvSpPr>
        <p:spPr bwMode="auto">
          <a:xfrm>
            <a:off x="4809127" y="5695330"/>
            <a:ext cx="0" cy="450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endParaRPr lang="en-US"/>
          </a:p>
        </p:txBody>
      </p:sp>
      <p:sp>
        <p:nvSpPr>
          <p:cNvPr id="18" name="Line 33"/>
          <p:cNvSpPr>
            <a:spLocks noChangeShapeType="1"/>
          </p:cNvSpPr>
          <p:nvPr/>
        </p:nvSpPr>
        <p:spPr bwMode="auto">
          <a:xfrm>
            <a:off x="5612402" y="5695330"/>
            <a:ext cx="0" cy="450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261565" y="6147767"/>
            <a:ext cx="722312" cy="544513"/>
          </a:xfrm>
          <a:prstGeom prst="rect">
            <a:avLst/>
          </a:prstGeom>
          <a:solidFill>
            <a:srgbClr val="CC99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Arial" charset="0"/>
                <a:cs typeface="Arial" charset="0"/>
              </a:rPr>
              <a:t>Hard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Arial" charset="0"/>
                <a:cs typeface="Arial" charset="0"/>
              </a:rPr>
              <a:t>Disk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243602" y="5743822"/>
            <a:ext cx="322263" cy="1013546"/>
            <a:chOff x="973137" y="5001492"/>
            <a:chExt cx="322263" cy="1268413"/>
          </a:xfrm>
        </p:grpSpPr>
        <p:sp>
          <p:nvSpPr>
            <p:cNvPr id="70" name="Line 35"/>
            <p:cNvSpPr>
              <a:spLocks noChangeShapeType="1"/>
            </p:cNvSpPr>
            <p:nvPr/>
          </p:nvSpPr>
          <p:spPr bwMode="auto">
            <a:xfrm>
              <a:off x="973137" y="5001492"/>
              <a:ext cx="0" cy="12684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1pPr>
              <a:lvl2pPr marL="4572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2pPr>
              <a:lvl3pPr marL="9144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3pPr>
              <a:lvl4pPr marL="13716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4pPr>
              <a:lvl5pPr marL="18288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9pPr>
            </a:lstStyle>
            <a:p>
              <a:endParaRPr lang="en-US"/>
            </a:p>
          </p:txBody>
        </p:sp>
        <p:sp>
          <p:nvSpPr>
            <p:cNvPr id="71" name="Line 36"/>
            <p:cNvSpPr>
              <a:spLocks noChangeShapeType="1"/>
            </p:cNvSpPr>
            <p:nvPr/>
          </p:nvSpPr>
          <p:spPr bwMode="auto">
            <a:xfrm>
              <a:off x="1295400" y="5001492"/>
              <a:ext cx="0" cy="12684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1pPr>
              <a:lvl2pPr marL="4572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2pPr>
              <a:lvl3pPr marL="9144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3pPr>
              <a:lvl4pPr marL="13716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4pPr>
              <a:lvl5pPr marL="18288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21" name="Rectangle 20"/>
          <p:cNvSpPr>
            <a:spLocks noChangeArrowheads="1"/>
          </p:cNvSpPr>
          <p:nvPr/>
        </p:nvSpPr>
        <p:spPr bwMode="auto">
          <a:xfrm rot="-5400000">
            <a:off x="557009" y="6094586"/>
            <a:ext cx="107315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 dirty="0">
                <a:latin typeface="Arial" charset="0"/>
                <a:cs typeface="Arial" charset="0"/>
              </a:rPr>
              <a:t>Parallel Port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 rot="-5400000">
            <a:off x="938803" y="6149355"/>
            <a:ext cx="946150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>
                <a:latin typeface="Arial" charset="0"/>
                <a:cs typeface="Arial" charset="0"/>
              </a:rPr>
              <a:t>Serial Port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676990" y="6105771"/>
            <a:ext cx="722312" cy="544513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Arial" charset="0"/>
                <a:cs typeface="Arial" charset="0"/>
              </a:rPr>
              <a:t>Floppy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Arial" charset="0"/>
                <a:cs typeface="Arial" charset="0"/>
              </a:rPr>
              <a:t>Drive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480265" y="6105771"/>
            <a:ext cx="722312" cy="662709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0" rIns="92075" bIns="0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 dirty="0" smtClean="0">
                <a:latin typeface="Arial" charset="0"/>
                <a:cs typeface="Arial" charset="0"/>
              </a:rPr>
              <a:t>PS/2</a:t>
            </a:r>
            <a:br>
              <a:rPr lang="en-US" b="1" dirty="0" smtClean="0">
                <a:latin typeface="Arial" charset="0"/>
                <a:cs typeface="Arial" charset="0"/>
              </a:rPr>
            </a:br>
            <a:r>
              <a:rPr lang="en-US" b="1" dirty="0" err="1" smtClean="0">
                <a:latin typeface="Arial" charset="0"/>
                <a:cs typeface="Arial" charset="0"/>
              </a:rPr>
              <a:t>keybrd</a:t>
            </a:r>
            <a:r>
              <a:rPr lang="en-US" b="1" dirty="0" smtClean="0">
                <a:latin typeface="Arial" charset="0"/>
                <a:cs typeface="Arial" charset="0"/>
              </a:rPr>
              <a:t>/</a:t>
            </a:r>
            <a:br>
              <a:rPr lang="en-US" b="1" dirty="0" smtClean="0">
                <a:latin typeface="Arial" charset="0"/>
                <a:cs typeface="Arial" charset="0"/>
              </a:rPr>
            </a:br>
            <a:r>
              <a:rPr lang="en-US" b="1" dirty="0" smtClean="0">
                <a:latin typeface="Arial" charset="0"/>
                <a:cs typeface="Arial" charset="0"/>
              </a:rPr>
              <a:t>mouse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25" name="Line 41"/>
          <p:cNvSpPr>
            <a:spLocks noChangeShapeType="1"/>
          </p:cNvSpPr>
          <p:nvPr/>
        </p:nvSpPr>
        <p:spPr bwMode="auto">
          <a:xfrm flipV="1">
            <a:off x="2835865" y="5743821"/>
            <a:ext cx="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endParaRPr lang="en-US"/>
          </a:p>
        </p:txBody>
      </p:sp>
      <p:sp>
        <p:nvSpPr>
          <p:cNvPr id="26" name="Line 42"/>
          <p:cNvSpPr>
            <a:spLocks noChangeShapeType="1"/>
          </p:cNvSpPr>
          <p:nvPr/>
        </p:nvSpPr>
        <p:spPr bwMode="auto">
          <a:xfrm>
            <a:off x="2078627" y="5743821"/>
            <a:ext cx="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623265" y="2486993"/>
            <a:ext cx="900113" cy="33178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Arial" charset="0"/>
                <a:cs typeface="Arial" charset="0"/>
              </a:rPr>
              <a:t>Cache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80065" y="2383805"/>
            <a:ext cx="925513" cy="522288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Arial" charset="0"/>
                <a:cs typeface="Arial" charset="0"/>
              </a:rPr>
              <a:t>DDRIII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latin typeface="Arial" charset="0"/>
                <a:cs typeface="Arial" charset="0"/>
              </a:rPr>
              <a:t>Channel 1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127840" y="2691780"/>
            <a:ext cx="596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Arial" charset="0"/>
                <a:cs typeface="Arial" charset="0"/>
              </a:rPr>
              <a:t>Mem BUS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880065" y="2972768"/>
            <a:ext cx="925513" cy="522287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Arial" charset="0"/>
                <a:cs typeface="Arial" charset="0"/>
              </a:rPr>
              <a:t>DDRIII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latin typeface="Arial" charset="0"/>
                <a:cs typeface="Arial" charset="0"/>
              </a:rPr>
              <a:t>Channel 2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861265" y="2486993"/>
            <a:ext cx="773113" cy="955675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0" tIns="46038" rIns="0" bIns="46038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 dirty="0">
                <a:latin typeface="Arial" charset="0"/>
                <a:cs typeface="Arial" charset="0"/>
              </a:rPr>
              <a:t>Memory controller</a:t>
            </a:r>
            <a:endParaRPr lang="en-US" sz="1000" dirty="0">
              <a:latin typeface="Arial" charset="0"/>
              <a:cs typeface="Arial" charset="0"/>
            </a:endParaRPr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1808753" y="2656855"/>
            <a:ext cx="1052512" cy="584200"/>
            <a:chOff x="5562600" y="2381250"/>
            <a:chExt cx="1228725" cy="584200"/>
          </a:xfrm>
        </p:grpSpPr>
        <p:sp>
          <p:nvSpPr>
            <p:cNvPr id="68" name="Line 7"/>
            <p:cNvSpPr>
              <a:spLocks noChangeShapeType="1"/>
            </p:cNvSpPr>
            <p:nvPr/>
          </p:nvSpPr>
          <p:spPr bwMode="auto">
            <a:xfrm>
              <a:off x="5562600" y="2381250"/>
              <a:ext cx="1220788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1pPr>
              <a:lvl2pPr marL="4572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2pPr>
              <a:lvl3pPr marL="9144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3pPr>
              <a:lvl4pPr marL="13716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4pPr>
              <a:lvl5pPr marL="18288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9pPr>
            </a:lstStyle>
            <a:p>
              <a:endParaRPr lang="en-US"/>
            </a:p>
          </p:txBody>
        </p:sp>
        <p:sp>
          <p:nvSpPr>
            <p:cNvPr id="69" name="Line 43"/>
            <p:cNvSpPr>
              <a:spLocks noChangeShapeType="1"/>
            </p:cNvSpPr>
            <p:nvPr/>
          </p:nvSpPr>
          <p:spPr bwMode="auto">
            <a:xfrm>
              <a:off x="5562600" y="2965450"/>
              <a:ext cx="1228725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1pPr>
              <a:lvl2pPr marL="4572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2pPr>
              <a:lvl3pPr marL="9144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3pPr>
              <a:lvl4pPr marL="13716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4pPr>
              <a:lvl5pPr marL="18288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3634378" y="2806080"/>
            <a:ext cx="889000" cy="319088"/>
          </a:xfrm>
          <a:prstGeom prst="rect">
            <a:avLst/>
          </a:prstGeom>
          <a:solidFill>
            <a:srgbClr val="00CC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Arial" charset="0"/>
                <a:cs typeface="Arial" charset="0"/>
              </a:rPr>
              <a:t>Core</a:t>
            </a:r>
            <a:endParaRPr lang="en-US" sz="1600">
              <a:latin typeface="Arial" charset="0"/>
              <a:cs typeface="Arial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634378" y="3125168"/>
            <a:ext cx="889000" cy="317500"/>
          </a:xfrm>
          <a:prstGeom prst="rect">
            <a:avLst/>
          </a:prstGeom>
          <a:solidFill>
            <a:srgbClr val="00CC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Arial" charset="0"/>
                <a:cs typeface="Arial" charset="0"/>
              </a:rPr>
              <a:t>Core</a:t>
            </a:r>
            <a:endParaRPr lang="en-US" sz="1600">
              <a:latin typeface="Arial" charset="0"/>
              <a:cs typeface="Arial" charset="0"/>
            </a:endParaRPr>
          </a:p>
        </p:txBody>
      </p:sp>
      <p:sp>
        <p:nvSpPr>
          <p:cNvPr id="35" name="Line 16"/>
          <p:cNvSpPr>
            <a:spLocks noChangeShapeType="1"/>
          </p:cNvSpPr>
          <p:nvPr/>
        </p:nvSpPr>
        <p:spPr bwMode="auto">
          <a:xfrm rot="5400000">
            <a:off x="6352971" y="3757787"/>
            <a:ext cx="0" cy="56356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endParaRPr lang="en-US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6676311" y="3925121"/>
            <a:ext cx="247984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>
                <a:latin typeface="Arial" charset="0"/>
                <a:cs typeface="Arial" charset="0"/>
              </a:rPr>
              <a:t>D-sub, HDMI, DVI, Display port</a:t>
            </a:r>
            <a:endParaRPr lang="en-US" dirty="0">
              <a:latin typeface="Arial" charset="0"/>
              <a:cs typeface="Arial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838417" y="1318219"/>
            <a:ext cx="2597616" cy="2619749"/>
            <a:chOff x="3567952" y="950539"/>
            <a:chExt cx="2597616" cy="2619749"/>
          </a:xfrm>
        </p:grpSpPr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4049712" y="950539"/>
              <a:ext cx="1044575" cy="758825"/>
            </a:xfrm>
            <a:prstGeom prst="rect">
              <a:avLst/>
            </a:prstGeom>
            <a:solidFill>
              <a:srgbClr val="99CC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1pPr>
              <a:lvl2pPr marL="4572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2pPr>
              <a:lvl3pPr marL="9144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3pPr>
              <a:lvl4pPr marL="13716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4pPr>
              <a:lvl5pPr marL="18288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b="1">
                  <a:latin typeface="Arial" charset="0"/>
                  <a:cs typeface="Arial" charset="0"/>
                </a:rPr>
                <a:t>External Graphics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b="1">
                  <a:latin typeface="Arial" charset="0"/>
                  <a:cs typeface="Arial" charset="0"/>
                </a:rPr>
                <a:t>Card</a:t>
              </a: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4600293" y="1688504"/>
              <a:ext cx="15652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1pPr>
              <a:lvl2pPr marL="4572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2pPr>
              <a:lvl3pPr marL="9144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3pPr>
              <a:lvl4pPr marL="13716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4pPr>
              <a:lvl5pPr marL="18288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b="1" dirty="0">
                  <a:latin typeface="Arial" charset="0"/>
                  <a:cs typeface="Arial" charset="0"/>
                </a:rPr>
                <a:t>PCI express ×16</a:t>
              </a:r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4252913" y="2119313"/>
              <a:ext cx="700087" cy="955675"/>
            </a:xfrm>
            <a:prstGeom prst="rect">
              <a:avLst/>
            </a:prstGeom>
            <a:solidFill>
              <a:srgbClr val="CCFF6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46038" rIns="0" bIns="46038" anchor="ctr" anchorCtr="1"/>
            <a:lstStyle>
              <a:defPPr>
                <a:defRPr lang="en-US"/>
              </a:defPPr>
              <a:lvl1pPr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1pPr>
              <a:lvl2pPr marL="4572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2pPr>
              <a:lvl3pPr marL="9144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3pPr>
              <a:lvl4pPr marL="13716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4pPr>
              <a:lvl5pPr marL="18288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b="1">
                  <a:latin typeface="Arial" charset="0"/>
                  <a:cs typeface="Arial" charset="0"/>
                </a:rPr>
                <a:t>GFX</a:t>
              </a:r>
            </a:p>
          </p:txBody>
        </p:sp>
        <p:sp>
          <p:nvSpPr>
            <p:cNvPr id="65" name="Line 9"/>
            <p:cNvSpPr>
              <a:spLocks noChangeShapeType="1"/>
            </p:cNvSpPr>
            <p:nvPr/>
          </p:nvSpPr>
          <p:spPr bwMode="auto">
            <a:xfrm>
              <a:off x="4600293" y="1709363"/>
              <a:ext cx="8686" cy="409949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1pPr>
              <a:lvl2pPr marL="4572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2pPr>
              <a:lvl3pPr marL="9144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3pPr>
              <a:lvl4pPr marL="13716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4pPr>
              <a:lvl5pPr marL="18288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9pPr>
            </a:lstStyle>
            <a:p>
              <a:endParaRPr lang="en-US"/>
            </a:p>
          </p:txBody>
        </p:sp>
        <p:sp>
          <p:nvSpPr>
            <p:cNvPr id="66" name="Line 9"/>
            <p:cNvSpPr>
              <a:spLocks noChangeShapeType="1"/>
            </p:cNvSpPr>
            <p:nvPr/>
          </p:nvSpPr>
          <p:spPr bwMode="auto">
            <a:xfrm>
              <a:off x="4605620" y="3074988"/>
              <a:ext cx="0" cy="49530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1pPr>
              <a:lvl2pPr marL="4572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2pPr>
              <a:lvl3pPr marL="9144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3pPr>
              <a:lvl4pPr marL="13716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4pPr>
              <a:lvl5pPr marL="18288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9pPr>
            </a:lstStyle>
            <a:p>
              <a:endParaRPr lang="en-US"/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3567952" y="3201240"/>
              <a:ext cx="109378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1pPr>
              <a:lvl2pPr marL="4572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2pPr>
              <a:lvl3pPr marL="9144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3pPr>
              <a:lvl4pPr marL="13716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4pPr>
              <a:lvl5pPr marL="18288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dirty="0">
                  <a:latin typeface="Arial" charset="0"/>
                  <a:cs typeface="Arial" charset="0"/>
                </a:rPr>
                <a:t>Display link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792294" y="2196480"/>
            <a:ext cx="1221371" cy="4370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2133-1066 MHz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Line 30"/>
          <p:cNvSpPr>
            <a:spLocks noChangeShapeType="1"/>
          </p:cNvSpPr>
          <p:nvPr/>
        </p:nvSpPr>
        <p:spPr bwMode="auto">
          <a:xfrm>
            <a:off x="1531372" y="3855418"/>
            <a:ext cx="40163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stealth" w="med" len="med"/>
            <a:tailEnd type="none" w="med" len="med"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endParaRPr 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853272" y="3956213"/>
            <a:ext cx="5273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>
                <a:latin typeface="Arial" charset="0"/>
                <a:cs typeface="Arial" charset="0"/>
              </a:rPr>
              <a:t>Line in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1" name="Line 30"/>
          <p:cNvSpPr>
            <a:spLocks noChangeShapeType="1"/>
          </p:cNvSpPr>
          <p:nvPr/>
        </p:nvSpPr>
        <p:spPr bwMode="auto">
          <a:xfrm flipH="1">
            <a:off x="1538155" y="4069730"/>
            <a:ext cx="40163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stealth" w="med" len="med"/>
            <a:tailEnd type="none" w="med" len="med"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endParaRPr lang="en-US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853272" y="3736521"/>
            <a:ext cx="63639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>
                <a:latin typeface="Arial" charset="0"/>
                <a:cs typeface="Arial" charset="0"/>
              </a:rPr>
              <a:t>Line out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3" name="Line 30"/>
          <p:cNvSpPr>
            <a:spLocks noChangeShapeType="1"/>
          </p:cNvSpPr>
          <p:nvPr/>
        </p:nvSpPr>
        <p:spPr bwMode="auto">
          <a:xfrm>
            <a:off x="1545084" y="4284907"/>
            <a:ext cx="40163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stealth" w="med" len="med"/>
            <a:tailEnd type="none" w="med" len="med"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endParaRPr lang="en-US"/>
          </a:p>
        </p:txBody>
      </p:sp>
      <p:sp>
        <p:nvSpPr>
          <p:cNvPr id="44" name="Line 30"/>
          <p:cNvSpPr>
            <a:spLocks noChangeShapeType="1"/>
          </p:cNvSpPr>
          <p:nvPr/>
        </p:nvSpPr>
        <p:spPr bwMode="auto">
          <a:xfrm flipH="1">
            <a:off x="1551867" y="4499219"/>
            <a:ext cx="40163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stealth" w="med" len="med"/>
            <a:tailEnd type="none" w="med" len="med"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endParaRPr lang="en-US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651465" y="4380759"/>
            <a:ext cx="76783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>
                <a:latin typeface="Arial" charset="0"/>
                <a:cs typeface="Arial" charset="0"/>
              </a:rPr>
              <a:t>S/PDIF in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651465" y="4161067"/>
            <a:ext cx="8768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>
                <a:latin typeface="Arial" charset="0"/>
                <a:cs typeface="Arial" charset="0"/>
              </a:rPr>
              <a:t>S/PDIF out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108665" y="5320679"/>
            <a:ext cx="2021177" cy="4209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 dirty="0" smtClean="0">
                <a:latin typeface="Arial" charset="0"/>
                <a:cs typeface="Arial" charset="0"/>
              </a:rPr>
              <a:t>Super I/O</a:t>
            </a: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48" name="Line 30"/>
          <p:cNvSpPr>
            <a:spLocks noChangeShapeType="1"/>
          </p:cNvSpPr>
          <p:nvPr/>
        </p:nvSpPr>
        <p:spPr bwMode="auto">
          <a:xfrm>
            <a:off x="3124500" y="5535426"/>
            <a:ext cx="40163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endParaRPr lang="en-US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3053645" y="5223696"/>
            <a:ext cx="545021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 dirty="0" smtClean="0">
                <a:latin typeface="Arial" charset="0"/>
                <a:cs typeface="Arial" charset="0"/>
              </a:rPr>
              <a:t>LPC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855620" y="5828246"/>
            <a:ext cx="564578" cy="2646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r>
              <a:rPr lang="en-US" b="1" dirty="0" smtClean="0">
                <a:latin typeface="Arial" charset="0"/>
                <a:cs typeface="Arial" charset="0"/>
              </a:rPr>
              <a:t>USB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4745481" y="5835173"/>
            <a:ext cx="646908" cy="2646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r>
              <a:rPr lang="en-US" b="1" dirty="0" smtClean="0">
                <a:latin typeface="Arial" charset="0"/>
                <a:cs typeface="Arial" charset="0"/>
              </a:rPr>
              <a:t>SATA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5567157" y="5826372"/>
            <a:ext cx="646908" cy="2646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r>
              <a:rPr lang="en-US" b="1" dirty="0" smtClean="0">
                <a:latin typeface="Arial" charset="0"/>
                <a:cs typeface="Arial" charset="0"/>
              </a:rPr>
              <a:t>SATA</a:t>
            </a:r>
            <a:endParaRPr lang="en-US" dirty="0"/>
          </a:p>
        </p:txBody>
      </p:sp>
      <p:sp>
        <p:nvSpPr>
          <p:cNvPr id="53" name="Line 30"/>
          <p:cNvSpPr>
            <a:spLocks noChangeShapeType="1"/>
          </p:cNvSpPr>
          <p:nvPr/>
        </p:nvSpPr>
        <p:spPr bwMode="auto">
          <a:xfrm>
            <a:off x="3131430" y="4995099"/>
            <a:ext cx="40163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endParaRPr lang="en-US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1946865" y="4802723"/>
            <a:ext cx="1191564" cy="4209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 dirty="0" smtClean="0">
                <a:latin typeface="Arial" charset="0"/>
                <a:cs typeface="Arial" charset="0"/>
              </a:rPr>
              <a:t>BIOS</a:t>
            </a: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6442665" y="4894943"/>
            <a:ext cx="1465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 dirty="0">
                <a:latin typeface="Arial" charset="0"/>
                <a:cs typeface="Arial" charset="0"/>
              </a:rPr>
              <a:t>PCI express ×1</a:t>
            </a:r>
          </a:p>
        </p:txBody>
      </p:sp>
      <p:sp>
        <p:nvSpPr>
          <p:cNvPr id="56" name="Line 13"/>
          <p:cNvSpPr>
            <a:spLocks noChangeShapeType="1"/>
          </p:cNvSpPr>
          <p:nvPr/>
        </p:nvSpPr>
        <p:spPr bwMode="auto">
          <a:xfrm flipV="1">
            <a:off x="8042865" y="4882730"/>
            <a:ext cx="0" cy="2778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endParaRPr lang="en-US"/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7744674" y="4328709"/>
            <a:ext cx="602730" cy="523862"/>
          </a:xfrm>
          <a:prstGeom prst="rect">
            <a:avLst/>
          </a:prstGeom>
          <a:solidFill>
            <a:srgbClr val="CC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 dirty="0" smtClean="0">
                <a:latin typeface="Arial" charset="0"/>
                <a:cs typeface="Arial" charset="0"/>
              </a:rPr>
              <a:t>exp</a:t>
            </a:r>
            <a:endParaRPr lang="en-US" b="1" dirty="0">
              <a:latin typeface="Arial" charset="0"/>
              <a:cs typeface="Arial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 dirty="0" smtClean="0">
                <a:latin typeface="Arial" charset="0"/>
                <a:cs typeface="Arial" charset="0"/>
              </a:rPr>
              <a:t>slots</a:t>
            </a:r>
            <a:endParaRPr lang="en-US" dirty="0">
              <a:latin typeface="Arial" charset="0"/>
              <a:cs typeface="Arial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223465" y="2486993"/>
            <a:ext cx="1143000" cy="1450975"/>
            <a:chOff x="4953000" y="2119313"/>
            <a:chExt cx="1143000" cy="1450975"/>
          </a:xfrm>
        </p:grpSpPr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4953000" y="2119313"/>
              <a:ext cx="923925" cy="955675"/>
            </a:xfrm>
            <a:prstGeom prst="rect">
              <a:avLst/>
            </a:prstGeom>
            <a:solidFill>
              <a:srgbClr val="6699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0" rIns="92075" bIns="46038" anchor="ctr" anchorCtr="1"/>
            <a:lstStyle>
              <a:defPPr>
                <a:defRPr lang="en-US"/>
              </a:defPPr>
              <a:lvl1pPr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1pPr>
              <a:lvl2pPr marL="4572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2pPr>
              <a:lvl3pPr marL="9144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3pPr>
              <a:lvl4pPr marL="13716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4pPr>
              <a:lvl5pPr marL="18288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Arial" charset="0"/>
                  <a:cs typeface="Arial" charset="0"/>
                </a:rPr>
                <a:t>System </a:t>
              </a:r>
              <a:br>
                <a:rPr lang="en-US" sz="1600" b="1">
                  <a:latin typeface="Arial" charset="0"/>
                  <a:cs typeface="Arial" charset="0"/>
                </a:rPr>
              </a:br>
              <a:r>
                <a:rPr lang="en-US" sz="1600" b="1">
                  <a:latin typeface="Arial" charset="0"/>
                  <a:cs typeface="Arial" charset="0"/>
                </a:rPr>
                <a:t>Agent</a:t>
              </a:r>
              <a:endParaRPr lang="en-US" sz="1600">
                <a:latin typeface="Arial" charset="0"/>
                <a:cs typeface="Arial" charset="0"/>
              </a:endParaRPr>
            </a:p>
          </p:txBody>
        </p:sp>
        <p:sp>
          <p:nvSpPr>
            <p:cNvPr id="60" name="Line 9"/>
            <p:cNvSpPr>
              <a:spLocks noChangeShapeType="1"/>
            </p:cNvSpPr>
            <p:nvPr/>
          </p:nvSpPr>
          <p:spPr bwMode="auto">
            <a:xfrm>
              <a:off x="5410200" y="3074988"/>
              <a:ext cx="0" cy="49530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1pPr>
              <a:lvl2pPr marL="4572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2pPr>
              <a:lvl3pPr marL="9144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3pPr>
              <a:lvl4pPr marL="13716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4pPr>
              <a:lvl5pPr marL="18288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9pPr>
            </a:lstStyle>
            <a:p>
              <a:endParaRPr lang="en-US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5377855" y="3214688"/>
              <a:ext cx="718145" cy="308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1pPr>
              <a:lvl2pPr marL="4572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2pPr>
              <a:lvl3pPr marL="9144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3pPr>
              <a:lvl4pPr marL="13716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4pPr>
              <a:lvl5pPr marL="18288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b="1" dirty="0" smtClean="0">
                  <a:latin typeface="Arial" charset="0"/>
                  <a:cs typeface="Arial" charset="0"/>
                </a:rPr>
                <a:t>4×DMI</a:t>
              </a:r>
              <a:endParaRPr lang="en-US" b="1" dirty="0"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59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</a:p>
          <a:p>
            <a:pPr lvl="1"/>
            <a:r>
              <a:rPr lang="en-US" dirty="0" smtClean="0"/>
              <a:t>HW</a:t>
            </a:r>
          </a:p>
          <a:p>
            <a:pPr lvl="1"/>
            <a:r>
              <a:rPr lang="en-US" dirty="0" smtClean="0"/>
              <a:t>ISA</a:t>
            </a:r>
          </a:p>
          <a:p>
            <a:r>
              <a:rPr lang="en-US" dirty="0" smtClean="0"/>
              <a:t>"Simple" machine</a:t>
            </a:r>
          </a:p>
          <a:p>
            <a:pPr lvl="1"/>
            <a:r>
              <a:rPr lang="en-US" dirty="0" smtClean="0"/>
              <a:t>Executes instructions</a:t>
            </a:r>
          </a:p>
          <a:p>
            <a:pPr lvl="2"/>
            <a:r>
              <a:rPr lang="en-US" dirty="0" smtClean="0"/>
              <a:t>Instruction – simple command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0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-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execute the following code?</a:t>
            </a:r>
          </a:p>
          <a:p>
            <a:pPr marL="344487" lvl="1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4487" lvl="1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if(a&lt;3) b = 4; else c = a &lt;&lt; 2;</a:t>
            </a:r>
          </a:p>
          <a:p>
            <a:pPr marL="344487" lvl="1" indent="0">
              <a:buNone/>
            </a:pPr>
            <a:endParaRPr lang="en-US" b="1" dirty="0" smtClean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4487" lvl="1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for(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=0;i&lt;5;++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a[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344487" lvl="1" indent="0">
              <a:buNone/>
            </a:pPr>
            <a:endParaRPr lang="en-US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4487" lvl="1" indent="0">
              <a:buNone/>
            </a:pP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f(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p) { return p+1; }</a:t>
            </a:r>
          </a:p>
          <a:p>
            <a:pPr marL="344487" lvl="1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g() { auto r = f(42); }</a:t>
            </a:r>
            <a:endParaRPr lang="en-US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03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Load instructions</a:t>
            </a:r>
          </a:p>
          <a:p>
            <a:r>
              <a:rPr lang="en-US" dirty="0" smtClean="0"/>
              <a:t>Store instructions</a:t>
            </a:r>
          </a:p>
          <a:p>
            <a:r>
              <a:rPr lang="en-US" dirty="0" smtClean="0"/>
              <a:t>Move instruction</a:t>
            </a:r>
          </a:p>
          <a:p>
            <a:r>
              <a:rPr lang="en-US" dirty="0" smtClean="0"/>
              <a:t>Arithmetic and logic instructions</a:t>
            </a:r>
          </a:p>
          <a:p>
            <a:r>
              <a:rPr lang="en-US" dirty="0" smtClean="0"/>
              <a:t>Jumps</a:t>
            </a:r>
          </a:p>
          <a:p>
            <a:pPr lvl="1"/>
            <a:r>
              <a:rPr lang="en-US" dirty="0" smtClean="0"/>
              <a:t>Unconditional x conditional</a:t>
            </a:r>
          </a:p>
          <a:p>
            <a:pPr lvl="1"/>
            <a:r>
              <a:rPr lang="en-US" dirty="0" smtClean="0"/>
              <a:t>Direct x indirect x relative</a:t>
            </a:r>
          </a:p>
          <a:p>
            <a:r>
              <a:rPr lang="en-US" dirty="0" smtClean="0"/>
              <a:t>Call, return</a:t>
            </a:r>
          </a:p>
          <a:p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11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General, integer, floating point, address, branch, flags, predicate, application, system, vector, …</a:t>
            </a:r>
          </a:p>
          <a:p>
            <a:r>
              <a:rPr lang="en-US" dirty="0" smtClean="0"/>
              <a:t>Naming</a:t>
            </a:r>
          </a:p>
          <a:p>
            <a:pPr lvl="1"/>
            <a:r>
              <a:rPr lang="en-US" dirty="0" smtClean="0"/>
              <a:t>Direct x stack</a:t>
            </a:r>
          </a:p>
          <a:p>
            <a:r>
              <a:rPr lang="en-US" dirty="0" smtClean="0"/>
              <a:t>Aliasing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Registers – example 32-bit x86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719263"/>
          <a:ext cx="7832345" cy="296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9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8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2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2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19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6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3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3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EAX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EBX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BX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DS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ECX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ES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EDX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DX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SS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ESI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FS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EDI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EBP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EFLAGS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FLAGS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ESP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EIP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5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ba">
  <a:themeElements>
    <a:clrScheme name="kuba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kub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uba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uba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kuba</Template>
  <TotalTime>2623</TotalTime>
  <Words>1147</Words>
  <Application>Microsoft Office PowerPoint</Application>
  <PresentationFormat>On-screen Show (4:3)</PresentationFormat>
  <Paragraphs>437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Courier New</vt:lpstr>
      <vt:lpstr>Arial</vt:lpstr>
      <vt:lpstr>Wingdings</vt:lpstr>
      <vt:lpstr>kuba</vt:lpstr>
      <vt:lpstr>Computer Systems</vt:lpstr>
      <vt:lpstr>Von Neumann architecture</vt:lpstr>
      <vt:lpstr>Harvard architecture</vt:lpstr>
      <vt:lpstr>Real PC architecture</vt:lpstr>
      <vt:lpstr>CPU</vt:lpstr>
      <vt:lpstr>Instructions - motivation</vt:lpstr>
      <vt:lpstr>Instruction classes</vt:lpstr>
      <vt:lpstr>Registers</vt:lpstr>
      <vt:lpstr>Registers – example 32-bit x86</vt:lpstr>
      <vt:lpstr>Registers – example IA-64</vt:lpstr>
      <vt:lpstr>MIPS – simple assembler</vt:lpstr>
      <vt:lpstr>MIPS – register aliases</vt:lpstr>
      <vt:lpstr>MIPS – instructions</vt:lpstr>
      <vt:lpstr>ISA comparison</vt:lpstr>
      <vt:lpstr>MIPS – instructions</vt:lpstr>
      <vt:lpstr>ISA comparison</vt:lpstr>
      <vt:lpstr>MIPS – instructions</vt:lpstr>
      <vt:lpstr>ISA comparison</vt:lpstr>
      <vt:lpstr>MIPS – instructions</vt:lpstr>
      <vt:lpstr>ISA comparison</vt:lpstr>
      <vt:lpstr>MIPS – instructions</vt:lpstr>
      <vt:lpstr>ISA comparison</vt:lpstr>
      <vt:lpstr>Flags</vt:lpstr>
      <vt:lpstr>CPU</vt:lpstr>
      <vt:lpstr>Instruction</vt:lpstr>
      <vt:lpstr>ISA</vt:lpstr>
      <vt:lpstr>CPU – simplified scheme</vt:lpstr>
      <vt:lpstr>Real CPU scheme – package</vt:lpstr>
      <vt:lpstr>Real CPU  scheme – core</vt:lpstr>
      <vt:lpstr>Real CPU die</vt:lpstr>
      <vt:lpstr>CPU architecture – pipeline</vt:lpstr>
      <vt:lpstr>CPU architecture – superscalar processor</vt:lpstr>
      <vt:lpstr>CPU architecture – out-of-order execution</vt:lpstr>
    </vt:vector>
  </TitlesOfParts>
  <Company>Ulita, KSI, MFF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Principy překladačů</dc:title>
  <dc:creator>Jakub Yaghob</dc:creator>
  <cp:lastModifiedBy>Jakub Yaghob</cp:lastModifiedBy>
  <cp:revision>140</cp:revision>
  <dcterms:created xsi:type="dcterms:W3CDTF">2005-09-28T09:53:52Z</dcterms:created>
  <dcterms:modified xsi:type="dcterms:W3CDTF">2021-04-13T16:22:15Z</dcterms:modified>
</cp:coreProperties>
</file>