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400" r:id="rId3"/>
    <p:sldId id="363" r:id="rId4"/>
    <p:sldId id="37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565"/>
    <a:srgbClr val="FC988E"/>
    <a:srgbClr val="FFFF99"/>
    <a:srgbClr val="008DF6"/>
    <a:srgbClr val="DD652F"/>
    <a:srgbClr val="FF66FF"/>
    <a:srgbClr val="9966FF"/>
    <a:srgbClr val="99CCFF"/>
    <a:srgbClr val="D9DCE7"/>
    <a:srgbClr val="D7D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98" autoAdjust="0"/>
    <p:restoredTop sz="92640" autoAdjust="0"/>
  </p:normalViewPr>
  <p:slideViewPr>
    <p:cSldViewPr>
      <p:cViewPr varScale="1">
        <p:scale>
          <a:sx n="123" d="100"/>
          <a:sy n="123" d="100"/>
        </p:scale>
        <p:origin x="96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BC3CE-3DC6-48EE-A131-04D020AF1818}" type="datetimeFigureOut">
              <a:rPr lang="cs-CZ" smtClean="0"/>
              <a:pPr/>
              <a:t>01.10.2024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373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DD85E-490B-4ECE-A416-B9AD062DD090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553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01.10.2024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NSWI150 Virtualizace a Cloud Computing - 2012/2013 David Bednárek</a:t>
            </a:r>
            <a:endParaRPr lang="cs-CZ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01.10.2024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NSWI150 Virtualizace a Cloud Computing - 2012/2013 David Bednárek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01.10.2024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NSWI150 Virtualizace a Cloud Computing - 2012/2013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01.10.2024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NSWI150 Virtualizace a Cloud Computing - 2012/2013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01.10.2024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NSWI150 Virtualizace a Cloud Computing - 2012/2013 David Bednárek</a:t>
            </a:r>
            <a:endParaRPr lang="cs-CZ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01.10.2024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NSWI150 Virtualizace a Cloud Computing - 2012/2013 David Bednárek</a:t>
            </a:r>
            <a:endParaRPr lang="cs-CZ" dirty="0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01.10.2024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NSWI150 Virtualizace a Cloud Computing - 2012/2013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01.10.2024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NSWI150 Virtualizace a Cloud Computing - 2012/2013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01.10.2024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NSWI150 Virtualizace a Cloud Computing - 2012/2013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01.10.2024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NSWI150 Virtualizace a Cloud Computing - 2012/2013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01.10.2024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NSWI150 Virtualizace a Cloud Computing - 2012/2013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01.10.2024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NSWI150 Virtualizace a Cloud Computing - 2012/2013 David Bednárek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NSWI150 </a:t>
            </a:r>
            <a:r>
              <a:rPr lang="cs-CZ" dirty="0" err="1"/>
              <a:t>Virtualizace</a:t>
            </a:r>
            <a:r>
              <a:rPr lang="cs-CZ" dirty="0"/>
              <a:t> a </a:t>
            </a:r>
            <a:r>
              <a:rPr lang="cs-CZ" dirty="0" err="1"/>
              <a:t>Cloud</a:t>
            </a:r>
            <a:r>
              <a:rPr lang="cs-CZ" dirty="0"/>
              <a:t> </a:t>
            </a:r>
            <a:r>
              <a:rPr lang="cs-CZ" dirty="0" err="1"/>
              <a:t>Computing</a:t>
            </a:r>
            <a:r>
              <a:rPr lang="cs-CZ" dirty="0"/>
              <a:t> - 2012/2013 David </a:t>
            </a:r>
            <a:r>
              <a:rPr lang="cs-CZ" dirty="0" err="1"/>
              <a:t>Bednárek</a:t>
            </a:r>
            <a:endParaRPr lang="cs-CZ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01.10.2024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2" r:id="rId9"/>
    <p:sldLayoutId id="2147483669" r:id="rId10"/>
    <p:sldLayoutId id="2147483670" r:id="rId11"/>
    <p:sldLayoutId id="2147483671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NSWI150 - </a:t>
            </a:r>
            <a:r>
              <a:rPr lang="en-US" dirty="0" err="1"/>
              <a:t>Virtualizace</a:t>
            </a:r>
            <a:r>
              <a:rPr lang="en-US" dirty="0"/>
              <a:t> a Cloud Computing</a:t>
            </a:r>
            <a:br>
              <a:rPr lang="cs-CZ" dirty="0"/>
            </a:br>
            <a:br>
              <a:rPr lang="en-US" dirty="0"/>
            </a:br>
            <a:r>
              <a:rPr lang="en-US" dirty="0"/>
              <a:t>David </a:t>
            </a:r>
            <a:r>
              <a:rPr lang="en-US" dirty="0" err="1"/>
              <a:t>Bedn</a:t>
            </a:r>
            <a:r>
              <a:rPr lang="cs-CZ" dirty="0"/>
              <a:t>árek,  Jakub Yaghob,  Filip Zavoral</a:t>
            </a:r>
            <a:br>
              <a:rPr lang="cs-CZ" dirty="0"/>
            </a:br>
            <a:r>
              <a:rPr lang="cs-CZ" dirty="0"/>
              <a:t>+ </a:t>
            </a:r>
            <a:r>
              <a:rPr lang="cs-CZ" i="1" dirty="0"/>
              <a:t>Special Guest Star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71600" y="5325566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https://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www.ksi.mff.cuni.cz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/teaching/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nswi150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-web/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Arrow Connector 37"/>
          <p:cNvCxnSpPr>
            <a:stCxn id="14" idx="3"/>
            <a:endCxn id="16" idx="1"/>
          </p:cNvCxnSpPr>
          <p:nvPr/>
        </p:nvCxnSpPr>
        <p:spPr bwMode="auto">
          <a:xfrm>
            <a:off x="4182750" y="2448242"/>
            <a:ext cx="976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1" name="Straight Arrow Connector 40"/>
          <p:cNvCxnSpPr>
            <a:stCxn id="14" idx="3"/>
            <a:endCxn id="15" idx="1"/>
          </p:cNvCxnSpPr>
          <p:nvPr/>
        </p:nvCxnSpPr>
        <p:spPr bwMode="auto">
          <a:xfrm>
            <a:off x="4182750" y="2448242"/>
            <a:ext cx="975419" cy="120590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5158902" y="5828974"/>
            <a:ext cx="3203516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70C0"/>
                </a:solidFill>
              </a:rPr>
              <a:t>Programov</a:t>
            </a:r>
            <a:r>
              <a:rPr lang="cs-CZ" sz="1400" dirty="0">
                <a:solidFill>
                  <a:srgbClr val="0070C0"/>
                </a:solidFill>
              </a:rPr>
              <a:t>ání v paralelním prostředí</a:t>
            </a:r>
            <a:endParaRPr lang="en-US" sz="1400" dirty="0">
              <a:solidFill>
                <a:srgbClr val="0070C0"/>
              </a:solidFill>
            </a:endParaRPr>
          </a:p>
          <a:p>
            <a:pPr algn="ctr"/>
            <a:r>
              <a:rPr lang="cs-CZ" sz="1400" dirty="0"/>
              <a:t>Yaghob, Kruliš     </a:t>
            </a:r>
            <a:r>
              <a:rPr lang="cs-CZ" sz="1400" i="1" dirty="0"/>
              <a:t>LS</a:t>
            </a:r>
            <a:r>
              <a:rPr lang="en-US" sz="1400" i="1" dirty="0"/>
              <a:t> </a:t>
            </a:r>
            <a:r>
              <a:rPr lang="cs-CZ" sz="1400" i="1" dirty="0"/>
              <a:t>2/2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58169" y="4612261"/>
            <a:ext cx="3173403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solidFill>
                  <a:srgbClr val="0070C0"/>
                </a:solidFill>
              </a:rPr>
              <a:t>Vývoj vysoce výkonného software</a:t>
            </a:r>
            <a:endParaRPr lang="en-US" sz="1400" dirty="0">
              <a:solidFill>
                <a:srgbClr val="0070C0"/>
              </a:solidFill>
            </a:endParaRPr>
          </a:p>
          <a:p>
            <a:pPr algn="ctr"/>
            <a:r>
              <a:rPr lang="cs-CZ" sz="1400" dirty="0"/>
              <a:t>Bednárek     </a:t>
            </a:r>
            <a:r>
              <a:rPr lang="cs-CZ" sz="1400" i="1" dirty="0"/>
              <a:t>LS</a:t>
            </a:r>
            <a:r>
              <a:rPr lang="en-US" sz="1400" i="1" dirty="0"/>
              <a:t> 2/2</a:t>
            </a:r>
            <a:endParaRPr lang="cs-CZ" sz="14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979234" y="980728"/>
            <a:ext cx="3203516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70C0"/>
                </a:solidFill>
              </a:rPr>
              <a:t>Principy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distribuovan</a:t>
            </a:r>
            <a:r>
              <a:rPr lang="cs-CZ" sz="1400" dirty="0">
                <a:solidFill>
                  <a:srgbClr val="0070C0"/>
                </a:solidFill>
              </a:rPr>
              <a:t>ých systémů</a:t>
            </a:r>
            <a:endParaRPr lang="en-US" sz="1400" dirty="0">
              <a:solidFill>
                <a:srgbClr val="0070C0"/>
              </a:solidFill>
            </a:endParaRPr>
          </a:p>
          <a:p>
            <a:pPr algn="ctr"/>
            <a:r>
              <a:rPr lang="cs-CZ" sz="1400" dirty="0"/>
              <a:t>Zavoral     </a:t>
            </a:r>
            <a:r>
              <a:rPr lang="cs-CZ" sz="1400" i="1" dirty="0"/>
              <a:t>ZS</a:t>
            </a:r>
            <a:r>
              <a:rPr lang="en-US" sz="1400" i="1" dirty="0"/>
              <a:t> </a:t>
            </a:r>
            <a:r>
              <a:rPr lang="cs-CZ" sz="1400" i="1" dirty="0"/>
              <a:t>2/0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79234" y="2186632"/>
            <a:ext cx="3203516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rgbClr val="C000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>
                <a:solidFill>
                  <a:srgbClr val="0070C0"/>
                </a:solidFill>
              </a:rPr>
              <a:t>Virtualizace a cloud computing</a:t>
            </a:r>
            <a:endParaRPr lang="en-US" sz="1400" b="1" dirty="0">
              <a:solidFill>
                <a:srgbClr val="0070C0"/>
              </a:solidFill>
            </a:endParaRPr>
          </a:p>
          <a:p>
            <a:pPr algn="ctr"/>
            <a:r>
              <a:rPr lang="cs-CZ" sz="1400" i="1" dirty="0"/>
              <a:t>ZS</a:t>
            </a:r>
            <a:r>
              <a:rPr lang="en-US" sz="1400" i="1" dirty="0"/>
              <a:t> 2/0</a:t>
            </a:r>
            <a:endParaRPr lang="cs-CZ" sz="14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5158169" y="3392536"/>
            <a:ext cx="3173403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58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solidFill>
                  <a:srgbClr val="0070C0"/>
                </a:solidFill>
              </a:rPr>
              <a:t>Vývoj cloudových aplikací</a:t>
            </a:r>
            <a:endParaRPr lang="en-US" sz="1400" dirty="0">
              <a:solidFill>
                <a:srgbClr val="0070C0"/>
              </a:solidFill>
            </a:endParaRPr>
          </a:p>
          <a:p>
            <a:pPr algn="ctr"/>
            <a:r>
              <a:rPr lang="cs-CZ" sz="1400" dirty="0"/>
              <a:t>Zavoral</a:t>
            </a:r>
            <a:r>
              <a:rPr lang="en-US" sz="1400" dirty="0"/>
              <a:t> + Special Guest Stars</a:t>
            </a:r>
            <a:r>
              <a:rPr lang="cs-CZ" sz="1400" dirty="0"/>
              <a:t>    </a:t>
            </a:r>
            <a:r>
              <a:rPr lang="cs-CZ" sz="1400" i="1" dirty="0"/>
              <a:t>LS</a:t>
            </a:r>
            <a:r>
              <a:rPr lang="en-US" sz="1400" i="1" dirty="0"/>
              <a:t> </a:t>
            </a:r>
            <a:r>
              <a:rPr lang="cs-CZ" sz="1400" i="1" dirty="0"/>
              <a:t>0</a:t>
            </a:r>
            <a:r>
              <a:rPr lang="en-US" sz="1400" i="1" dirty="0"/>
              <a:t>/</a:t>
            </a:r>
            <a:r>
              <a:rPr lang="cs-CZ" sz="1400" i="1" dirty="0"/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58902" y="2186632"/>
            <a:ext cx="3203516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58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70C0"/>
                </a:solidFill>
              </a:rPr>
              <a:t>Administrace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virtualiza</a:t>
            </a:r>
            <a:r>
              <a:rPr lang="cs-CZ" sz="1400" dirty="0">
                <a:solidFill>
                  <a:srgbClr val="0070C0"/>
                </a:solidFill>
              </a:rPr>
              <a:t>ční infrastruktury</a:t>
            </a:r>
            <a:endParaRPr lang="en-US" sz="1400" dirty="0">
              <a:solidFill>
                <a:srgbClr val="0070C0"/>
              </a:solidFill>
            </a:endParaRPr>
          </a:p>
          <a:p>
            <a:pPr algn="ctr"/>
            <a:r>
              <a:rPr lang="cs-CZ" sz="1400" dirty="0"/>
              <a:t>Yaghob     </a:t>
            </a:r>
            <a:r>
              <a:rPr lang="cs-CZ" sz="1400" i="1" dirty="0"/>
              <a:t>LS</a:t>
            </a:r>
            <a:r>
              <a:rPr lang="en-US" sz="1400" i="1" dirty="0"/>
              <a:t> </a:t>
            </a:r>
            <a:r>
              <a:rPr lang="cs-CZ" sz="1400" i="1" dirty="0"/>
              <a:t>0</a:t>
            </a:r>
            <a:r>
              <a:rPr lang="en-US" sz="1400" i="1" dirty="0"/>
              <a:t>/</a:t>
            </a:r>
            <a:r>
              <a:rPr lang="cs-CZ" sz="1400" i="1" dirty="0"/>
              <a:t>2</a:t>
            </a:r>
          </a:p>
        </p:txBody>
      </p:sp>
      <p:sp>
        <p:nvSpPr>
          <p:cNvPr id="55" name="Title 1"/>
          <p:cNvSpPr txBox="1">
            <a:spLocks/>
          </p:cNvSpPr>
          <p:nvPr/>
        </p:nvSpPr>
        <p:spPr>
          <a:xfrm>
            <a:off x="0" y="0"/>
            <a:ext cx="9144000" cy="404664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2400" b="0" kern="1200" cap="none" spc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Navazující předměty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Souvisej</a:t>
            </a:r>
            <a:r>
              <a:rPr lang="cs-CZ" dirty="0"/>
              <a:t>ící předměty</a:t>
            </a:r>
            <a:r>
              <a:rPr lang="en-US" dirty="0"/>
              <a:t> – see also </a:t>
            </a:r>
            <a:r>
              <a:rPr lang="en-US" b="0" i="0" dirty="0" err="1">
                <a:effectLst/>
                <a:latin typeface="Times New Roman" panose="02020603050405020304" pitchFamily="18" charset="0"/>
              </a:rPr>
              <a:t>www.ksi.mff.cuni.cz</a:t>
            </a:r>
            <a:endParaRPr lang="cs-CZ" dirty="0"/>
          </a:p>
        </p:txBody>
      </p:sp>
      <p:sp>
        <p:nvSpPr>
          <p:cNvPr id="74" name="TextBox 73"/>
          <p:cNvSpPr txBox="1"/>
          <p:nvPr/>
        </p:nvSpPr>
        <p:spPr>
          <a:xfrm>
            <a:off x="977426" y="5828974"/>
            <a:ext cx="3203516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solidFill>
                  <a:srgbClr val="0070C0"/>
                </a:solidFill>
              </a:rPr>
              <a:t>Pokročilé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cs-CZ" sz="1400" dirty="0">
                <a:solidFill>
                  <a:srgbClr val="0070C0"/>
                </a:solidFill>
              </a:rPr>
              <a:t>p</a:t>
            </a:r>
            <a:r>
              <a:rPr lang="en-US" sz="1400" dirty="0" err="1">
                <a:solidFill>
                  <a:srgbClr val="0070C0"/>
                </a:solidFill>
              </a:rPr>
              <a:t>rogramov</a:t>
            </a:r>
            <a:r>
              <a:rPr lang="cs-CZ" sz="1400" dirty="0">
                <a:solidFill>
                  <a:srgbClr val="0070C0"/>
                </a:solidFill>
              </a:rPr>
              <a:t>ání v para</a:t>
            </a:r>
            <a:r>
              <a:rPr lang="en-US" sz="1400" dirty="0" err="1">
                <a:solidFill>
                  <a:srgbClr val="0070C0"/>
                </a:solidFill>
              </a:rPr>
              <a:t>leln</a:t>
            </a:r>
            <a:r>
              <a:rPr lang="cs-CZ" sz="1400" dirty="0">
                <a:solidFill>
                  <a:srgbClr val="0070C0"/>
                </a:solidFill>
              </a:rPr>
              <a:t>ím p.</a:t>
            </a:r>
            <a:endParaRPr lang="en-US" sz="1400" dirty="0">
              <a:solidFill>
                <a:srgbClr val="0070C0"/>
              </a:solidFill>
            </a:endParaRPr>
          </a:p>
          <a:p>
            <a:pPr algn="ctr"/>
            <a:r>
              <a:rPr lang="cs-CZ" sz="1400" dirty="0"/>
              <a:t>Kruliš</a:t>
            </a:r>
            <a:r>
              <a:rPr lang="en-US" sz="1400" dirty="0"/>
              <a:t>, Yaghob</a:t>
            </a:r>
            <a:r>
              <a:rPr lang="cs-CZ" sz="1400" dirty="0"/>
              <a:t>     </a:t>
            </a:r>
            <a:r>
              <a:rPr lang="cs-CZ" sz="1400" i="1" dirty="0"/>
              <a:t>ZS</a:t>
            </a:r>
            <a:r>
              <a:rPr lang="en-US" sz="1400" i="1" dirty="0"/>
              <a:t> 2</a:t>
            </a:r>
            <a:r>
              <a:rPr lang="cs-CZ" sz="1400" i="1" dirty="0"/>
              <a:t>/2</a:t>
            </a:r>
          </a:p>
        </p:txBody>
      </p:sp>
      <p:cxnSp>
        <p:nvCxnSpPr>
          <p:cNvPr id="75" name="Straight Arrow Connector 74"/>
          <p:cNvCxnSpPr>
            <a:stCxn id="7" idx="1"/>
            <a:endCxn id="74" idx="3"/>
          </p:cNvCxnSpPr>
          <p:nvPr/>
        </p:nvCxnSpPr>
        <p:spPr bwMode="auto">
          <a:xfrm flipH="1">
            <a:off x="4180942" y="6090584"/>
            <a:ext cx="9779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5158902" y="980728"/>
            <a:ext cx="3203516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solidFill>
                  <a:srgbClr val="0070C0"/>
                </a:solidFill>
              </a:rPr>
              <a:t>Middleware</a:t>
            </a:r>
            <a:endParaRPr lang="en-US" sz="1400" dirty="0">
              <a:solidFill>
                <a:srgbClr val="0070C0"/>
              </a:solidFill>
            </a:endParaRPr>
          </a:p>
          <a:p>
            <a:pPr algn="ctr"/>
            <a:r>
              <a:rPr lang="cs-CZ" sz="1400" dirty="0"/>
              <a:t>Tů</a:t>
            </a:r>
            <a:r>
              <a:rPr lang="en-US" sz="1400" dirty="0"/>
              <a:t>ma     </a:t>
            </a:r>
            <a:r>
              <a:rPr lang="cs-CZ" sz="1400" i="1" dirty="0"/>
              <a:t>LS</a:t>
            </a:r>
            <a:r>
              <a:rPr lang="en-US" sz="1400" i="1" dirty="0"/>
              <a:t> </a:t>
            </a:r>
            <a:r>
              <a:rPr lang="cs-CZ" sz="1400" i="1" dirty="0"/>
              <a:t>2/1</a:t>
            </a:r>
          </a:p>
        </p:txBody>
      </p:sp>
      <p:cxnSp>
        <p:nvCxnSpPr>
          <p:cNvPr id="81" name="Straight Arrow Connector 80"/>
          <p:cNvCxnSpPr>
            <a:stCxn id="10" idx="3"/>
            <a:endCxn id="78" idx="1"/>
          </p:cNvCxnSpPr>
          <p:nvPr/>
        </p:nvCxnSpPr>
        <p:spPr bwMode="auto">
          <a:xfrm>
            <a:off x="4182750" y="1242338"/>
            <a:ext cx="976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ys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66" name="Straight Arrow Connector 165"/>
          <p:cNvCxnSpPr>
            <a:stCxn id="9" idx="2"/>
            <a:endCxn id="7" idx="0"/>
          </p:cNvCxnSpPr>
          <p:nvPr/>
        </p:nvCxnSpPr>
        <p:spPr bwMode="auto">
          <a:xfrm>
            <a:off x="6744871" y="5135481"/>
            <a:ext cx="15789" cy="69349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ysDot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0143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přednášky - 2023/24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07504" y="548680"/>
            <a:ext cx="8928992" cy="6120680"/>
          </a:xfrm>
        </p:spPr>
        <p:txBody>
          <a:bodyPr>
            <a:normAutofit/>
          </a:bodyPr>
          <a:lstStyle/>
          <a:p>
            <a:r>
              <a:rPr lang="en-US" dirty="0"/>
              <a:t>5*</a:t>
            </a:r>
            <a:r>
              <a:rPr lang="cs-CZ" dirty="0"/>
              <a:t> Technické</a:t>
            </a:r>
            <a:r>
              <a:rPr lang="en-US" dirty="0"/>
              <a:t> </a:t>
            </a:r>
            <a:r>
              <a:rPr lang="en-US" dirty="0" err="1"/>
              <a:t>principy</a:t>
            </a:r>
            <a:r>
              <a:rPr lang="cs-CZ" dirty="0"/>
              <a:t> </a:t>
            </a:r>
            <a:r>
              <a:rPr lang="en-US" dirty="0" err="1"/>
              <a:t>kontejner</a:t>
            </a:r>
            <a:r>
              <a:rPr lang="cs-CZ" dirty="0"/>
              <a:t>ů </a:t>
            </a:r>
            <a:r>
              <a:rPr lang="en-US" dirty="0"/>
              <a:t>a </a:t>
            </a:r>
            <a:r>
              <a:rPr lang="cs-CZ" dirty="0"/>
              <a:t>virtualizace</a:t>
            </a:r>
            <a:r>
              <a:rPr lang="en-US" dirty="0"/>
              <a:t> </a:t>
            </a:r>
            <a:r>
              <a:rPr lang="en-US" sz="2000" dirty="0"/>
              <a:t>[</a:t>
            </a:r>
            <a:r>
              <a:rPr lang="en-US" sz="2000" dirty="0" err="1"/>
              <a:t>Bedn</a:t>
            </a:r>
            <a:r>
              <a:rPr lang="cs-CZ" sz="2000" dirty="0"/>
              <a:t>árek</a:t>
            </a:r>
            <a:r>
              <a:rPr lang="en-US" sz="2000" dirty="0"/>
              <a:t>]</a:t>
            </a:r>
            <a:endParaRPr lang="cs-CZ" dirty="0"/>
          </a:p>
          <a:p>
            <a:pPr lvl="1"/>
            <a:r>
              <a:rPr lang="cs-CZ" dirty="0"/>
              <a:t>Kontejnery</a:t>
            </a:r>
            <a:r>
              <a:rPr lang="en-US" dirty="0"/>
              <a:t> vs.</a:t>
            </a:r>
            <a:r>
              <a:rPr lang="cs-CZ" dirty="0"/>
              <a:t> para-virtualizace</a:t>
            </a:r>
            <a:r>
              <a:rPr lang="en-US" dirty="0"/>
              <a:t> vs. </a:t>
            </a:r>
            <a:r>
              <a:rPr lang="cs-CZ" dirty="0"/>
              <a:t>plná virtualizace</a:t>
            </a:r>
          </a:p>
          <a:p>
            <a:pPr lvl="1"/>
            <a:r>
              <a:rPr lang="en-US" dirty="0" err="1"/>
              <a:t>Kontejnery</a:t>
            </a:r>
            <a:r>
              <a:rPr lang="en-US" dirty="0"/>
              <a:t>, </a:t>
            </a:r>
            <a:r>
              <a:rPr lang="en-US" dirty="0" err="1"/>
              <a:t>linux</a:t>
            </a:r>
            <a:r>
              <a:rPr lang="en-US" dirty="0"/>
              <a:t> namespaces &amp; </a:t>
            </a:r>
            <a:r>
              <a:rPr lang="en-US" dirty="0" err="1"/>
              <a:t>cgroups</a:t>
            </a:r>
            <a:endParaRPr lang="en-US" dirty="0"/>
          </a:p>
          <a:p>
            <a:pPr lvl="1"/>
            <a:r>
              <a:rPr lang="en-US" dirty="0"/>
              <a:t>Virtu</a:t>
            </a:r>
            <a:r>
              <a:rPr lang="cs-CZ" dirty="0"/>
              <a:t>ální stroje, hardwarová podpora, vybrané technické detaily</a:t>
            </a:r>
          </a:p>
          <a:p>
            <a:r>
              <a:rPr lang="en-US" dirty="0"/>
              <a:t>3-4</a:t>
            </a:r>
            <a:r>
              <a:rPr lang="cs-CZ" dirty="0"/>
              <a:t>* Cloud Computing </a:t>
            </a:r>
            <a:r>
              <a:rPr lang="en-US" dirty="0"/>
              <a:t>  </a:t>
            </a:r>
            <a:r>
              <a:rPr lang="en-US" sz="2000" dirty="0"/>
              <a:t>[Zavoral]</a:t>
            </a:r>
            <a:endParaRPr lang="en-US" dirty="0"/>
          </a:p>
          <a:p>
            <a:pPr lvl="1"/>
            <a:r>
              <a:rPr lang="cs-CZ" dirty="0"/>
              <a:t>Cloudové technologie a služby, procesní modely, zpracování dat</a:t>
            </a:r>
          </a:p>
          <a:p>
            <a:pPr lvl="1"/>
            <a:r>
              <a:rPr lang="cs-CZ" dirty="0"/>
              <a:t>Cloudové platformy, Cloud design patterns</a:t>
            </a:r>
          </a:p>
          <a:p>
            <a:r>
              <a:rPr lang="en-US" dirty="0"/>
              <a:t>2-3</a:t>
            </a:r>
            <a:r>
              <a:rPr lang="cs-CZ" dirty="0"/>
              <a:t>* Virtualizační infrastruktury</a:t>
            </a:r>
            <a:r>
              <a:rPr lang="en-US" dirty="0"/>
              <a:t>   </a:t>
            </a:r>
            <a:r>
              <a:rPr lang="en-US" sz="2000" dirty="0"/>
              <a:t>[Yaghob]</a:t>
            </a:r>
            <a:endParaRPr lang="en-US" dirty="0"/>
          </a:p>
          <a:p>
            <a:pPr lvl="1"/>
            <a:r>
              <a:rPr lang="en-US" dirty="0"/>
              <a:t>Co </a:t>
            </a:r>
            <a:r>
              <a:rPr lang="en-US" dirty="0" err="1"/>
              <a:t>mus</a:t>
            </a:r>
            <a:r>
              <a:rPr lang="cs-CZ" dirty="0"/>
              <a:t>í správce virtualizační infrastruktury vědět o virtualizaci</a:t>
            </a:r>
          </a:p>
          <a:p>
            <a:pPr lvl="1"/>
            <a:r>
              <a:rPr lang="cs-CZ" dirty="0"/>
              <a:t>Virtuální CPU, paměť, disky, sítě, migrace, load-balancing, správa</a:t>
            </a:r>
          </a:p>
          <a:p>
            <a:r>
              <a:rPr lang="cs-CZ" dirty="0"/>
              <a:t>1*</a:t>
            </a:r>
            <a:r>
              <a:rPr lang="en-US" dirty="0"/>
              <a:t> </a:t>
            </a:r>
            <a:r>
              <a:rPr lang="cs-CZ" dirty="0"/>
              <a:t>Bezp</a:t>
            </a:r>
            <a:r>
              <a:rPr lang="en-US" dirty="0"/>
              <a:t>e</a:t>
            </a:r>
            <a:r>
              <a:rPr lang="cs-CZ" dirty="0"/>
              <a:t>čnost a identita </a:t>
            </a:r>
            <a:r>
              <a:rPr lang="en-US" dirty="0"/>
              <a:t>  </a:t>
            </a:r>
            <a:r>
              <a:rPr lang="en-US" sz="2200" dirty="0"/>
              <a:t>[</a:t>
            </a:r>
            <a:r>
              <a:rPr lang="en-US" sz="2200" dirty="0" err="1"/>
              <a:t>Grafnetter</a:t>
            </a:r>
            <a:r>
              <a:rPr lang="en-US" sz="2200" dirty="0"/>
              <a:t>]</a:t>
            </a:r>
            <a:endParaRPr lang="en-US" dirty="0"/>
          </a:p>
          <a:p>
            <a:pPr lvl="1"/>
            <a:endParaRPr lang="cs-CZ" dirty="0"/>
          </a:p>
          <a:p>
            <a:pPr lvl="2"/>
            <a:r>
              <a:rPr lang="cs-CZ" dirty="0"/>
              <a:t>Pořadí přednášek může být mírně změněno</a:t>
            </a:r>
          </a:p>
        </p:txBody>
      </p:sp>
    </p:spTree>
    <p:extLst>
      <p:ext uri="{BB962C8B-B14F-4D97-AF65-F5344CB8AC3E}">
        <p14:creationId xmlns:p14="http://schemas.microsoft.com/office/powerpoint/2010/main" val="3991126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Computing</a:t>
            </a:r>
            <a:r>
              <a:rPr lang="cs-CZ" dirty="0"/>
              <a:t> - </a:t>
            </a:r>
            <a:r>
              <a:rPr lang="en-US" dirty="0"/>
              <a:t>'</a:t>
            </a:r>
            <a:r>
              <a:rPr lang="cs-CZ" dirty="0"/>
              <a:t>definice</a:t>
            </a:r>
            <a:r>
              <a:rPr lang="en-US" dirty="0"/>
              <a:t>'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Cloud computing is a universal collection of data which extends over </a:t>
            </a:r>
            <a:r>
              <a:rPr lang="en-US" sz="1900" dirty="0"/>
              <a:t>the internet in the form of resources and forms individual units within the</a:t>
            </a:r>
            <a:br>
              <a:rPr lang="cs-CZ" sz="1900" dirty="0"/>
            </a:br>
            <a:r>
              <a:rPr lang="en-US" sz="1600" dirty="0"/>
              <a:t>virtualization environment. Held together by infrastructure providers, service providers and the </a:t>
            </a:r>
            <a:r>
              <a:rPr lang="en-US" sz="1400" dirty="0"/>
              <a:t>consumer, then it is semantically accessed by various users</a:t>
            </a:r>
          </a:p>
          <a:p>
            <a:pPr lvl="1"/>
            <a:r>
              <a:rPr lang="en-US" dirty="0"/>
              <a:t>Dr. </a:t>
            </a:r>
            <a:r>
              <a:rPr lang="en-US" dirty="0" err="1"/>
              <a:t>Biju</a:t>
            </a:r>
            <a:r>
              <a:rPr lang="en-US" dirty="0"/>
              <a:t> John and Dr. </a:t>
            </a:r>
            <a:r>
              <a:rPr lang="en-US" dirty="0" err="1"/>
              <a:t>Souheil</a:t>
            </a:r>
            <a:r>
              <a:rPr lang="en-US" dirty="0"/>
              <a:t> </a:t>
            </a:r>
            <a:r>
              <a:rPr lang="en-US" dirty="0" err="1"/>
              <a:t>Khaddaj</a:t>
            </a:r>
            <a:r>
              <a:rPr lang="en-US" dirty="0"/>
              <a:t>, CLUSE 2012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Formal </a:t>
            </a:r>
            <a:r>
              <a:rPr lang="en-US" dirty="0"/>
              <a:t>'</a:t>
            </a:r>
            <a:r>
              <a:rPr lang="cs-CZ" dirty="0"/>
              <a:t>definition</a:t>
            </a:r>
            <a:r>
              <a:rPr lang="en-US" dirty="0"/>
              <a:t>'</a:t>
            </a:r>
          </a:p>
          <a:p>
            <a:pPr lvl="1"/>
            <a:r>
              <a:rPr lang="cs-CZ" dirty="0"/>
              <a:t>Let F be a set of available functionalities {F</a:t>
            </a:r>
            <a:r>
              <a:rPr lang="cs-CZ" baseline="-25000" dirty="0"/>
              <a:t>i</a:t>
            </a:r>
            <a:r>
              <a:rPr lang="cs-CZ" dirty="0"/>
              <a:t>}</a:t>
            </a:r>
            <a:r>
              <a:rPr lang="cs-CZ" baseline="-25000" dirty="0"/>
              <a:t> i=1</a:t>
            </a:r>
            <a:r>
              <a:rPr lang="en-US" baseline="-25000" dirty="0"/>
              <a:t>..</a:t>
            </a:r>
            <a:r>
              <a:rPr lang="cs-CZ" baseline="-25000" dirty="0"/>
              <a:t>∞</a:t>
            </a:r>
            <a:endParaRPr lang="en-US" dirty="0"/>
          </a:p>
          <a:p>
            <a:pPr lvl="1"/>
            <a:r>
              <a:rPr lang="cs-CZ" sz="1800" dirty="0"/>
              <a:t>Let CF be a</a:t>
            </a:r>
            <a:r>
              <a:rPr lang="en-US" sz="1800" dirty="0"/>
              <a:t> </a:t>
            </a:r>
            <a:r>
              <a:rPr lang="cs-CZ" sz="1800" dirty="0"/>
              <a:t>set consisting of all pre-images of {</a:t>
            </a:r>
            <a:r>
              <a:rPr lang="el-GR" sz="1800" dirty="0"/>
              <a:t>φ</a:t>
            </a:r>
            <a:r>
              <a:rPr lang="el-GR" sz="1800" baseline="30000" dirty="0"/>
              <a:t>−1</a:t>
            </a:r>
            <a:r>
              <a:rPr lang="el-GR" sz="1800" dirty="0"/>
              <a:t>(φ(</a:t>
            </a:r>
            <a:r>
              <a:rPr lang="cs-CZ" sz="1800" dirty="0"/>
              <a:t>Fi))} ⊆ I, where F</a:t>
            </a:r>
            <a:r>
              <a:rPr lang="cs-CZ" sz="1800" baseline="-25000" dirty="0"/>
              <a:t>i</a:t>
            </a:r>
            <a:r>
              <a:rPr lang="cs-CZ" sz="1800" dirty="0"/>
              <a:t> ∈ F</a:t>
            </a:r>
            <a:endParaRPr lang="en-US" sz="1800" dirty="0"/>
          </a:p>
          <a:p>
            <a:pPr lvl="1"/>
            <a:r>
              <a:rPr lang="cs-CZ" sz="1600" dirty="0"/>
              <a:t>We call CF</a:t>
            </a:r>
            <a:r>
              <a:rPr lang="en-US" sz="1600" dirty="0"/>
              <a:t> </a:t>
            </a:r>
            <a:r>
              <a:rPr lang="cs-CZ" sz="1600" dirty="0"/>
              <a:t>a Cloud</a:t>
            </a:r>
            <a:endParaRPr lang="en-US" sz="1600" dirty="0"/>
          </a:p>
          <a:p>
            <a:pPr lvl="1"/>
            <a:r>
              <a:rPr lang="cs-CZ" sz="1400" dirty="0"/>
              <a:t>We say CF is a public</a:t>
            </a:r>
            <a:r>
              <a:rPr lang="en-US" sz="1400" dirty="0"/>
              <a:t> </a:t>
            </a:r>
            <a:r>
              <a:rPr lang="cs-CZ" sz="1400" dirty="0"/>
              <a:t>Cloud if CF =</a:t>
            </a:r>
            <a:r>
              <a:rPr lang="en-US" sz="1400" dirty="0"/>
              <a:t> </a:t>
            </a:r>
            <a:r>
              <a:rPr lang="cs-CZ" sz="1400" dirty="0"/>
              <a:t>{</a:t>
            </a:r>
            <a:r>
              <a:rPr lang="el-GR" sz="1400" dirty="0"/>
              <a:t>φ</a:t>
            </a:r>
            <a:r>
              <a:rPr lang="el-GR" sz="1400" baseline="30000" dirty="0"/>
              <a:t>−1</a:t>
            </a:r>
            <a:r>
              <a:rPr lang="el-GR" sz="1400" dirty="0"/>
              <a:t>(φ(</a:t>
            </a:r>
            <a:r>
              <a:rPr lang="cs-CZ" sz="1400" dirty="0"/>
              <a:t>F</a:t>
            </a:r>
            <a:r>
              <a:rPr lang="cs-CZ" sz="1400" baseline="-25000" dirty="0"/>
              <a:t>i</a:t>
            </a:r>
            <a:r>
              <a:rPr lang="cs-CZ" sz="1400" dirty="0"/>
              <a:t>))}, where F</a:t>
            </a:r>
            <a:r>
              <a:rPr lang="cs-CZ" sz="1400" baseline="-25000" dirty="0"/>
              <a:t>i</a:t>
            </a:r>
            <a:r>
              <a:rPr lang="cs-CZ" sz="1400" dirty="0"/>
              <a:t> ∈ P</a:t>
            </a:r>
            <a:endParaRPr lang="en-US" sz="1400" dirty="0"/>
          </a:p>
          <a:p>
            <a:pPr lvl="1"/>
            <a:r>
              <a:rPr lang="cs-CZ" sz="1200" dirty="0"/>
              <a:t>We</a:t>
            </a:r>
            <a:r>
              <a:rPr lang="en-US" sz="1200" dirty="0"/>
              <a:t> </a:t>
            </a:r>
            <a:r>
              <a:rPr lang="cs-CZ" sz="1200" dirty="0"/>
              <a:t>say CF is a private</a:t>
            </a:r>
            <a:r>
              <a:rPr lang="en-US" sz="1200" dirty="0"/>
              <a:t> </a:t>
            </a:r>
            <a:r>
              <a:rPr lang="cs-CZ" sz="1200" dirty="0"/>
              <a:t>Cloud if CF =</a:t>
            </a:r>
            <a:r>
              <a:rPr lang="en-US" sz="1200" dirty="0"/>
              <a:t> </a:t>
            </a:r>
            <a:r>
              <a:rPr lang="cs-CZ" sz="1200" dirty="0"/>
              <a:t>{</a:t>
            </a:r>
            <a:r>
              <a:rPr lang="el-GR" sz="1200" dirty="0"/>
              <a:t>φ</a:t>
            </a:r>
            <a:r>
              <a:rPr lang="el-GR" sz="1200" baseline="30000" dirty="0"/>
              <a:t>−1</a:t>
            </a:r>
            <a:r>
              <a:rPr lang="el-GR" sz="1200" dirty="0"/>
              <a:t>(φ(</a:t>
            </a:r>
            <a:r>
              <a:rPr lang="cs-CZ" sz="1200" dirty="0"/>
              <a:t>F</a:t>
            </a:r>
            <a:r>
              <a:rPr lang="cs-CZ" sz="1200" baseline="-25000" dirty="0"/>
              <a:t>i</a:t>
            </a:r>
            <a:r>
              <a:rPr lang="cs-CZ" sz="1200" dirty="0"/>
              <a:t>))}, where F</a:t>
            </a:r>
            <a:r>
              <a:rPr lang="cs-CZ" sz="1200" baseline="-25000" dirty="0"/>
              <a:t>i</a:t>
            </a:r>
            <a:r>
              <a:rPr lang="cs-CZ" sz="1200" dirty="0"/>
              <a:t> ∈ F\P</a:t>
            </a:r>
          </a:p>
          <a:p>
            <a:pPr lvl="1"/>
            <a:r>
              <a:rPr lang="cs-CZ" dirty="0"/>
              <a:t>Zhu</a:t>
            </a:r>
            <a:r>
              <a:rPr lang="en-US" dirty="0"/>
              <a:t>, 200</a:t>
            </a:r>
            <a:r>
              <a:rPr lang="cs-CZ" dirty="0"/>
              <a:t>9</a:t>
            </a:r>
            <a:endParaRPr lang="en-US" dirty="0"/>
          </a:p>
          <a:p>
            <a:endParaRPr lang="cs-CZ" dirty="0"/>
          </a:p>
          <a:p>
            <a:r>
              <a:rPr lang="en-US" dirty="0"/>
              <a:t>The interesting thing about cloud computing is that we've redefined cloud computing to include everything that we already do</a:t>
            </a:r>
          </a:p>
          <a:p>
            <a:pPr lvl="1"/>
            <a:r>
              <a:rPr lang="cs-CZ" dirty="0"/>
              <a:t>Larry Ellison</a:t>
            </a:r>
            <a:r>
              <a:rPr lang="en-US" dirty="0"/>
              <a:t>, Oracle, 2008</a:t>
            </a:r>
          </a:p>
        </p:txBody>
      </p:sp>
    </p:spTree>
    <p:extLst>
      <p:ext uri="{BB962C8B-B14F-4D97-AF65-F5344CB8AC3E}">
        <p14:creationId xmlns:p14="http://schemas.microsoft.com/office/powerpoint/2010/main" val="33585778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2803</TotalTime>
  <Words>431</Words>
  <Application>Microsoft Office PowerPoint</Application>
  <PresentationFormat>On-screen Show (4:3)</PresentationFormat>
  <Paragraphs>49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Consolas</vt:lpstr>
      <vt:lpstr>Times New Roman</vt:lpstr>
      <vt:lpstr>Wingdings</vt:lpstr>
      <vt:lpstr>Wingdings 3</vt:lpstr>
      <vt:lpstr>Origin</vt:lpstr>
      <vt:lpstr>NSWI150 - Virtualizace a Cloud Computing  David Bednárek,  Jakub Yaghob,  Filip Zavoral + Special Guest Star</vt:lpstr>
      <vt:lpstr>Související předměty – see also www.ksi.mff.cuni.cz</vt:lpstr>
      <vt:lpstr>Program přednášky - 2023/24</vt:lpstr>
      <vt:lpstr>Cloud Computing - 'definice'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312</cp:revision>
  <dcterms:created xsi:type="dcterms:W3CDTF">2012-09-19T18:13:04Z</dcterms:created>
  <dcterms:modified xsi:type="dcterms:W3CDTF">2024-10-01T11:12:29Z</dcterms:modified>
</cp:coreProperties>
</file>