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7" r:id="rId2"/>
    <p:sldId id="396" r:id="rId3"/>
    <p:sldId id="405" r:id="rId4"/>
    <p:sldId id="404" r:id="rId5"/>
    <p:sldId id="403" r:id="rId6"/>
    <p:sldId id="402" r:id="rId7"/>
    <p:sldId id="401" r:id="rId8"/>
    <p:sldId id="400" r:id="rId9"/>
    <p:sldId id="398" r:id="rId10"/>
    <p:sldId id="399" r:id="rId11"/>
    <p:sldId id="406" r:id="rId12"/>
    <p:sldId id="407" r:id="rId13"/>
    <p:sldId id="408" r:id="rId14"/>
    <p:sldId id="409" r:id="rId15"/>
    <p:sldId id="410" r:id="rId16"/>
    <p:sldId id="411" r:id="rId17"/>
    <p:sldId id="412" r:id="rId18"/>
    <p:sldId id="413" r:id="rId19"/>
    <p:sldId id="414" r:id="rId20"/>
    <p:sldId id="415" r:id="rId21"/>
    <p:sldId id="416" r:id="rId22"/>
    <p:sldId id="417" r:id="rId23"/>
    <p:sldId id="420" r:id="rId24"/>
    <p:sldId id="419" r:id="rId25"/>
    <p:sldId id="418" r:id="rId26"/>
    <p:sldId id="431" r:id="rId27"/>
    <p:sldId id="442" r:id="rId2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3366FF"/>
    <a:srgbClr val="0099FF"/>
    <a:srgbClr val="3399FF"/>
    <a:srgbClr val="FFFF99"/>
    <a:srgbClr val="33ED52"/>
    <a:srgbClr val="D9DCE7"/>
    <a:srgbClr val="D7DE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44" autoAdjust="0"/>
    <p:restoredTop sz="91341" autoAdjust="0"/>
  </p:normalViewPr>
  <p:slideViewPr>
    <p:cSldViewPr>
      <p:cViewPr varScale="1">
        <p:scale>
          <a:sx n="132" d="100"/>
          <a:sy n="132" d="100"/>
        </p:scale>
        <p:origin x="125" y="72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0BC3CE-3DC6-48EE-A131-04D020AF1818}" type="datetimeFigureOut">
              <a:rPr lang="cs-CZ" smtClean="0"/>
              <a:pPr/>
              <a:t>02.10.2023</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FDD85E-490B-4ECE-A416-B9AD062DD090}" type="slidenum">
              <a:rPr lang="cs-CZ" smtClean="0"/>
              <a:pPr/>
              <a:t>‹#›</a:t>
            </a:fld>
            <a:endParaRPr lang="cs-CZ"/>
          </a:p>
        </p:txBody>
      </p:sp>
    </p:spTree>
    <p:extLst>
      <p:ext uri="{BB962C8B-B14F-4D97-AF65-F5344CB8AC3E}">
        <p14:creationId xmlns:p14="http://schemas.microsoft.com/office/powerpoint/2010/main" val="691373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cs-CZ" dirty="0"/>
              <a:t>http://www.microsoft.com/en-us/download/details.aspx?id=42026</a:t>
            </a:r>
            <a:r>
              <a:rPr lang="en-US" dirty="0"/>
              <a:t> - book</a:t>
            </a:r>
          </a:p>
          <a:p>
            <a:r>
              <a:rPr lang="en-US" dirty="0"/>
              <a:t>https://azure.microsoft.com/en-us/resources/</a:t>
            </a:r>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11</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12</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13</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14</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15</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16</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17</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18</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19</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20</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3</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21</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22</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23</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24</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25</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4</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5</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6</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7</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8</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9</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http://msdn.microsoft.com/en-us/library/dn568099.aspx - structured info</a:t>
            </a:r>
          </a:p>
          <a:p>
            <a:r>
              <a:rPr lang="en-US" dirty="0"/>
              <a:t>http://msdn.microsoft.com/en-us/library/dn589772.aspx - problem areas</a:t>
            </a:r>
          </a:p>
          <a:p>
            <a:r>
              <a:rPr lang="en-US" dirty="0"/>
              <a:t>http://azure.microsoft.com/en-us/documentation/infographics/cloud-design-patterns/ - poster</a:t>
            </a:r>
          </a:p>
          <a:p>
            <a:r>
              <a:rPr lang="cs-CZ" dirty="0"/>
              <a:t>http://www.microsoft.com/en-us/download/details.aspx?id=42026</a:t>
            </a:r>
            <a:r>
              <a:rPr lang="en-US" dirty="0"/>
              <a:t> - book</a:t>
            </a:r>
          </a:p>
          <a:p>
            <a:r>
              <a:rPr lang="cs-CZ" dirty="0"/>
              <a:t>http://msdn.microsoft.com/en-us/magazine/dd727504.aspx</a:t>
            </a:r>
            <a:r>
              <a:rPr lang="en-US" dirty="0"/>
              <a:t> - article</a:t>
            </a:r>
          </a:p>
          <a:p>
            <a:endParaRPr lang="en-US" dirty="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10</a:t>
            </a:fld>
            <a:endParaRPr lang="cs-CZ"/>
          </a:p>
        </p:txBody>
      </p:sp>
    </p:spTree>
    <p:extLst>
      <p:ext uri="{BB962C8B-B14F-4D97-AF65-F5344CB8AC3E}">
        <p14:creationId xmlns:p14="http://schemas.microsoft.com/office/powerpoint/2010/main" val="1284213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Date Placeholder 10"/>
          <p:cNvSpPr>
            <a:spLocks noGrp="1"/>
          </p:cNvSpPr>
          <p:nvPr>
            <p:ph type="dt" sz="half" idx="10"/>
          </p:nvPr>
        </p:nvSpPr>
        <p:spPr/>
        <p:txBody>
          <a:bodyPr/>
          <a:lstStyle/>
          <a:p>
            <a:fld id="{E913C56C-3800-47C1-AF78-44E226C2CC5B}" type="datetime1">
              <a:rPr lang="cs-CZ" smtClean="0"/>
              <a:pPr/>
              <a:t>02.10.2023</a:t>
            </a:fld>
            <a:endParaRPr lang="cs-CZ" dirty="0"/>
          </a:p>
        </p:txBody>
      </p:sp>
      <p:sp>
        <p:nvSpPr>
          <p:cNvPr id="12" name="Slide Number Placeholder 11"/>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3" name="Footer Placeholder 12"/>
          <p:cNvSpPr>
            <a:spLocks noGrp="1"/>
          </p:cNvSpPr>
          <p:nvPr>
            <p:ph type="ftr" sz="quarter" idx="12"/>
          </p:nvPr>
        </p:nvSpPr>
        <p:spPr/>
        <p:txBody>
          <a:bodyPr/>
          <a:lstStyle/>
          <a:p>
            <a:r>
              <a:rPr lang="cs-CZ"/>
              <a:t>NSWI150 Virtualizace a Cloud Computing - 2012/2013 David Bednárek</a:t>
            </a:r>
            <a:endParaRPr lang="cs-CZ" dirty="0"/>
          </a:p>
        </p:txBody>
      </p:sp>
      <p:sp>
        <p:nvSpPr>
          <p:cNvPr id="14" name="Title 13"/>
          <p:cNvSpPr>
            <a:spLocks noGrp="1"/>
          </p:cNvSpPr>
          <p:nvPr>
            <p:ph type="title"/>
          </p:nvPr>
        </p:nvSpPr>
        <p:spPr>
          <a:xfrm>
            <a:off x="0" y="1988840"/>
            <a:ext cx="9144000" cy="2880320"/>
          </a:xfrm>
        </p:spPr>
        <p:txBody>
          <a:bodyPr/>
          <a:lstStyle>
            <a:lvl1pPr algn="ctr">
              <a:defRPr/>
            </a:lvl1pPr>
          </a:lstStyle>
          <a:p>
            <a:r>
              <a:rPr lang="en-US"/>
              <a:t>Click to edit Master title style</a:t>
            </a:r>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Ref idx="1001">
        <a:schemeClr val="bg1"/>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07504" y="548680"/>
            <a:ext cx="8928992" cy="5976664"/>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11" name="Title 10"/>
          <p:cNvSpPr>
            <a:spLocks noGrp="1"/>
          </p:cNvSpPr>
          <p:nvPr>
            <p:ph type="title"/>
          </p:nvPr>
        </p:nvSpPr>
        <p:spPr/>
        <p:txBody>
          <a:bodyPr/>
          <a:lstStyle/>
          <a:p>
            <a:r>
              <a:rPr lang="en-US"/>
              <a:t>Click to edit Master title style</a:t>
            </a:r>
            <a:endParaRPr lang="cs-CZ"/>
          </a:p>
        </p:txBody>
      </p:sp>
      <p:sp>
        <p:nvSpPr>
          <p:cNvPr id="12" name="Date Placeholder 11"/>
          <p:cNvSpPr>
            <a:spLocks noGrp="1"/>
          </p:cNvSpPr>
          <p:nvPr>
            <p:ph type="dt" sz="half" idx="10"/>
          </p:nvPr>
        </p:nvSpPr>
        <p:spPr/>
        <p:txBody>
          <a:bodyPr/>
          <a:lstStyle/>
          <a:p>
            <a:fld id="{E913C56C-3800-47C1-AF78-44E226C2CC5B}" type="datetime1">
              <a:rPr lang="cs-CZ" smtClean="0"/>
              <a:pPr/>
              <a:t>02.10.2023</a:t>
            </a:fld>
            <a:endParaRPr lang="cs-CZ" dirty="0"/>
          </a:p>
        </p:txBody>
      </p:sp>
      <p:sp>
        <p:nvSpPr>
          <p:cNvPr id="13" name="Slide Number Placeholder 12"/>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4" name="Footer Placeholder 13"/>
          <p:cNvSpPr>
            <a:spLocks noGrp="1"/>
          </p:cNvSpPr>
          <p:nvPr>
            <p:ph type="ftr" sz="quarter" idx="12"/>
          </p:nvPr>
        </p:nvSpPr>
        <p:spPr/>
        <p:txBody>
          <a:bodyPr/>
          <a:lstStyle/>
          <a:p>
            <a:r>
              <a:rPr lang="cs-CZ"/>
              <a:t>NSWI150 Virtualizace a Cloud Computing - 2012/2013 David Bednárek</a:t>
            </a:r>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913C56C-3800-47C1-AF78-44E226C2CC5B}" type="datetime1">
              <a:rPr lang="cs-CZ" smtClean="0"/>
              <a:pPr/>
              <a:t>02.10.2023</a:t>
            </a:fld>
            <a:endParaRPr lang="cs-CZ" dirty="0"/>
          </a:p>
        </p:txBody>
      </p:sp>
      <p:sp>
        <p:nvSpPr>
          <p:cNvPr id="8" name="Slide Number Placeholder 7"/>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9" name="Footer Placeholder 8"/>
          <p:cNvSpPr>
            <a:spLocks noGrp="1"/>
          </p:cNvSpPr>
          <p:nvPr>
            <p:ph type="ftr" sz="quarter" idx="12"/>
          </p:nvPr>
        </p:nvSpPr>
        <p:spPr/>
        <p:txBody>
          <a:bodyPr/>
          <a:lstStyle/>
          <a:p>
            <a:r>
              <a:rPr lang="cs-CZ"/>
              <a:t>NSWI150 Virtualizace a Cloud Computing - 2012/2013 David Bednárek</a:t>
            </a:r>
            <a:endParaRPr lang="cs-CZ"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07504" y="476672"/>
            <a:ext cx="8928992" cy="604867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Title 9"/>
          <p:cNvSpPr>
            <a:spLocks noGrp="1"/>
          </p:cNvSpPr>
          <p:nvPr>
            <p:ph type="title"/>
          </p:nvPr>
        </p:nvSpPr>
        <p:spPr/>
        <p:txBody>
          <a:bodyPr/>
          <a:lstStyle/>
          <a:p>
            <a:r>
              <a:rPr lang="en-US"/>
              <a:t>Click to edit Master title style</a:t>
            </a:r>
            <a:endParaRPr lang="cs-CZ"/>
          </a:p>
        </p:txBody>
      </p:sp>
      <p:sp>
        <p:nvSpPr>
          <p:cNvPr id="11" name="Date Placeholder 10"/>
          <p:cNvSpPr>
            <a:spLocks noGrp="1"/>
          </p:cNvSpPr>
          <p:nvPr>
            <p:ph type="dt" sz="half" idx="10"/>
          </p:nvPr>
        </p:nvSpPr>
        <p:spPr/>
        <p:txBody>
          <a:bodyPr/>
          <a:lstStyle/>
          <a:p>
            <a:fld id="{E913C56C-3800-47C1-AF78-44E226C2CC5B}" type="datetime1">
              <a:rPr lang="cs-CZ" smtClean="0"/>
              <a:pPr/>
              <a:t>02.10.2023</a:t>
            </a:fld>
            <a:endParaRPr lang="cs-CZ" dirty="0"/>
          </a:p>
        </p:txBody>
      </p:sp>
      <p:sp>
        <p:nvSpPr>
          <p:cNvPr id="12" name="Slide Number Placeholder 11"/>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3" name="Footer Placeholder 12"/>
          <p:cNvSpPr>
            <a:spLocks noGrp="1"/>
          </p:cNvSpPr>
          <p:nvPr>
            <p:ph type="ftr" sz="quarter" idx="12"/>
          </p:nvPr>
        </p:nvSpPr>
        <p:spPr/>
        <p:txBody>
          <a:bodyPr/>
          <a:lstStyle/>
          <a:p>
            <a:r>
              <a:rPr lang="cs-CZ"/>
              <a:t>NSWI150 Virtualizace a Cloud Computing - 2012/2013 David Bednárek</a:t>
            </a:r>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endParaRPr lang="cs-CZ"/>
          </a:p>
        </p:txBody>
      </p:sp>
      <p:sp>
        <p:nvSpPr>
          <p:cNvPr id="9" name="Date Placeholder 8"/>
          <p:cNvSpPr>
            <a:spLocks noGrp="1"/>
          </p:cNvSpPr>
          <p:nvPr>
            <p:ph type="dt" sz="half" idx="10"/>
          </p:nvPr>
        </p:nvSpPr>
        <p:spPr/>
        <p:txBody>
          <a:bodyPr/>
          <a:lstStyle/>
          <a:p>
            <a:fld id="{E913C56C-3800-47C1-AF78-44E226C2CC5B}" type="datetime1">
              <a:rPr lang="cs-CZ" smtClean="0"/>
              <a:pPr/>
              <a:t>02.10.2023</a:t>
            </a:fld>
            <a:endParaRPr lang="cs-CZ" dirty="0"/>
          </a:p>
        </p:txBody>
      </p:sp>
      <p:sp>
        <p:nvSpPr>
          <p:cNvPr id="10" name="Slide Number Placeholder 9"/>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1" name="Footer Placeholder 10"/>
          <p:cNvSpPr>
            <a:spLocks noGrp="1"/>
          </p:cNvSpPr>
          <p:nvPr>
            <p:ph type="ftr" sz="quarter" idx="12"/>
          </p:nvPr>
        </p:nvSpPr>
        <p:spPr/>
        <p:txBody>
          <a:bodyPr/>
          <a:lstStyle/>
          <a:p>
            <a:r>
              <a:rPr lang="cs-CZ"/>
              <a:t>NSWI150 Virtualizace a Cloud Computing - 2012/2013 David Bednárek</a:t>
            </a:r>
            <a:endParaRPr lang="cs-CZ" dirty="0"/>
          </a:p>
        </p:txBody>
      </p:sp>
      <p:sp>
        <p:nvSpPr>
          <p:cNvPr id="15" name="Content Placeholder 14"/>
          <p:cNvSpPr>
            <a:spLocks noGrp="1"/>
          </p:cNvSpPr>
          <p:nvPr>
            <p:ph sz="quarter" idx="13"/>
          </p:nvPr>
        </p:nvSpPr>
        <p:spPr/>
        <p:txBody>
          <a:bodyPr anchor="ctr"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Ref idx="1001">
        <a:schemeClr val="bg1"/>
      </p:bgRef>
    </p:bg>
    <p:spTree>
      <p:nvGrpSpPr>
        <p:cNvPr id="1" name=""/>
        <p:cNvGrpSpPr/>
        <p:nvPr/>
      </p:nvGrpSpPr>
      <p:grpSpPr>
        <a:xfrm>
          <a:off x="0" y="0"/>
          <a:ext cx="0" cy="0"/>
          <a:chOff x="0" y="0"/>
          <a:chExt cx="0" cy="0"/>
        </a:xfrm>
      </p:grpSpPr>
      <p:sp>
        <p:nvSpPr>
          <p:cNvPr id="16" name="Date Placeholder 15"/>
          <p:cNvSpPr>
            <a:spLocks noGrp="1"/>
          </p:cNvSpPr>
          <p:nvPr>
            <p:ph type="dt" sz="half" idx="10"/>
          </p:nvPr>
        </p:nvSpPr>
        <p:spPr/>
        <p:txBody>
          <a:bodyPr/>
          <a:lstStyle/>
          <a:p>
            <a:fld id="{E913C56C-3800-47C1-AF78-44E226C2CC5B}" type="datetime1">
              <a:rPr lang="cs-CZ" smtClean="0"/>
              <a:pPr/>
              <a:t>02.10.2023</a:t>
            </a:fld>
            <a:endParaRPr lang="cs-CZ" dirty="0"/>
          </a:p>
        </p:txBody>
      </p:sp>
      <p:sp>
        <p:nvSpPr>
          <p:cNvPr id="17" name="Slide Number Placeholder 16"/>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8" name="Footer Placeholder 17"/>
          <p:cNvSpPr>
            <a:spLocks noGrp="1"/>
          </p:cNvSpPr>
          <p:nvPr>
            <p:ph type="ftr" sz="quarter" idx="12"/>
          </p:nvPr>
        </p:nvSpPr>
        <p:spPr/>
        <p:txBody>
          <a:bodyPr/>
          <a:lstStyle/>
          <a:p>
            <a:r>
              <a:rPr lang="cs-CZ"/>
              <a:t>NSWI150 Virtualizace a Cloud Computing - 2012/2013 David Bednárek</a:t>
            </a:r>
            <a:endParaRPr lang="cs-CZ" dirty="0"/>
          </a:p>
        </p:txBody>
      </p:sp>
      <p:sp>
        <p:nvSpPr>
          <p:cNvPr id="19" name="Title 18"/>
          <p:cNvSpPr>
            <a:spLocks noGrp="1"/>
          </p:cNvSpPr>
          <p:nvPr>
            <p:ph type="title"/>
          </p:nvPr>
        </p:nvSpPr>
        <p:spPr>
          <a:xfrm>
            <a:off x="0" y="3212976"/>
            <a:ext cx="9144000" cy="404664"/>
          </a:xfrm>
        </p:spPr>
        <p:txBody>
          <a:bodyPr/>
          <a:lstStyle>
            <a:lvl1pPr algn="ctr">
              <a:defRPr/>
            </a:lvl1pPr>
          </a:lstStyle>
          <a:p>
            <a:r>
              <a:rPr lang="en-US"/>
              <a:t>Click to edit Master title style</a:t>
            </a: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
          </p:nvPr>
        </p:nvSpPr>
        <p:spPr>
          <a:xfrm>
            <a:off x="107504" y="548680"/>
            <a:ext cx="4320480" cy="5904656"/>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716016" y="548680"/>
            <a:ext cx="4320480" cy="5904656"/>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Title 7"/>
          <p:cNvSpPr>
            <a:spLocks noGrp="1"/>
          </p:cNvSpPr>
          <p:nvPr>
            <p:ph type="title"/>
          </p:nvPr>
        </p:nvSpPr>
        <p:spPr/>
        <p:txBody>
          <a:bodyPr/>
          <a:lstStyle/>
          <a:p>
            <a:r>
              <a:rPr lang="en-US"/>
              <a:t>Click to edit Master title style</a:t>
            </a:r>
            <a:endParaRPr lang="cs-CZ"/>
          </a:p>
        </p:txBody>
      </p:sp>
      <p:cxnSp>
        <p:nvCxnSpPr>
          <p:cNvPr id="10" name="Straight Connector 9"/>
          <p:cNvCxnSpPr/>
          <p:nvPr userDrawn="1"/>
        </p:nvCxnSpPr>
        <p:spPr>
          <a:xfrm>
            <a:off x="4572000" y="476672"/>
            <a:ext cx="0" cy="6048672"/>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2" name="Date Placeholder 11"/>
          <p:cNvSpPr>
            <a:spLocks noGrp="1"/>
          </p:cNvSpPr>
          <p:nvPr>
            <p:ph type="dt" sz="half" idx="10"/>
          </p:nvPr>
        </p:nvSpPr>
        <p:spPr/>
        <p:txBody>
          <a:bodyPr/>
          <a:lstStyle/>
          <a:p>
            <a:fld id="{E913C56C-3800-47C1-AF78-44E226C2CC5B}" type="datetime1">
              <a:rPr lang="cs-CZ" smtClean="0"/>
              <a:pPr/>
              <a:t>02.10.2023</a:t>
            </a:fld>
            <a:endParaRPr lang="cs-CZ" dirty="0"/>
          </a:p>
        </p:txBody>
      </p:sp>
      <p:sp>
        <p:nvSpPr>
          <p:cNvPr id="13" name="Slide Number Placeholder 12"/>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4" name="Footer Placeholder 13"/>
          <p:cNvSpPr>
            <a:spLocks noGrp="1"/>
          </p:cNvSpPr>
          <p:nvPr>
            <p:ph type="ftr" sz="quarter" idx="12"/>
          </p:nvPr>
        </p:nvSpPr>
        <p:spPr/>
        <p:txBody>
          <a:bodyPr/>
          <a:lstStyle/>
          <a:p>
            <a:r>
              <a:rPr lang="cs-CZ"/>
              <a:t>NSWI150 Virtualizace a Cloud Computing - 2012/2013 David Bednárek</a:t>
            </a:r>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548680"/>
            <a:ext cx="4328220" cy="360040"/>
          </a:xfrm>
          <a:noFill/>
          <a:ln>
            <a:noFill/>
          </a:ln>
        </p:spPr>
        <p:txBody>
          <a:bodyPr lIns="91440" anchor="b" anchorCtr="0">
            <a:noAutofit/>
          </a:bodyPr>
          <a:lstStyle>
            <a:lvl1pPr marL="0" indent="0" algn="r">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a:t>Click to edit Master text styles</a:t>
            </a:r>
          </a:p>
        </p:txBody>
      </p:sp>
      <p:sp>
        <p:nvSpPr>
          <p:cNvPr id="4" name="Text Placeholder 3"/>
          <p:cNvSpPr>
            <a:spLocks noGrp="1"/>
          </p:cNvSpPr>
          <p:nvPr>
            <p:ph type="body" sz="half" idx="3"/>
          </p:nvPr>
        </p:nvSpPr>
        <p:spPr>
          <a:xfrm>
            <a:off x="4644008" y="548680"/>
            <a:ext cx="4392488" cy="360040"/>
          </a:xfrm>
          <a:noFill/>
          <a:ln>
            <a:noFill/>
          </a:ln>
        </p:spPr>
        <p:txBody>
          <a:bodyPr lIns="91440" anchor="b" anchorCtr="0"/>
          <a:lstStyle>
            <a:lvl1pPr marL="0" indent="0">
              <a:buNone/>
              <a:defRPr kumimoji="0" lang="en-US" sz="2400" b="1" kern="1200" dirty="0" smtClean="0">
                <a:solidFill>
                  <a:schemeClr val="accent2"/>
                </a:solidFill>
                <a:latin typeface="+mn-lt"/>
                <a:ea typeface="+mn-ea"/>
                <a:cs typeface="+mn-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a:t>Click to edit Master text styles</a:t>
            </a:r>
          </a:p>
        </p:txBody>
      </p:sp>
      <p:sp>
        <p:nvSpPr>
          <p:cNvPr id="11" name="Content Placeholder 10"/>
          <p:cNvSpPr>
            <a:spLocks noGrp="1"/>
          </p:cNvSpPr>
          <p:nvPr>
            <p:ph sz="quarter" idx="2"/>
          </p:nvPr>
        </p:nvSpPr>
        <p:spPr>
          <a:xfrm>
            <a:off x="179512" y="980728"/>
            <a:ext cx="4316288" cy="5544616"/>
          </a:xfrm>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13" name="Content Placeholder 12"/>
          <p:cNvSpPr>
            <a:spLocks noGrp="1"/>
          </p:cNvSpPr>
          <p:nvPr>
            <p:ph sz="quarter" idx="4"/>
          </p:nvPr>
        </p:nvSpPr>
        <p:spPr>
          <a:xfrm>
            <a:off x="4648200" y="980728"/>
            <a:ext cx="4388296" cy="5544616"/>
          </a:xfrm>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10" name="Title 9"/>
          <p:cNvSpPr>
            <a:spLocks noGrp="1"/>
          </p:cNvSpPr>
          <p:nvPr>
            <p:ph type="title"/>
          </p:nvPr>
        </p:nvSpPr>
        <p:spPr/>
        <p:txBody>
          <a:bodyPr/>
          <a:lstStyle/>
          <a:p>
            <a:r>
              <a:rPr lang="en-US"/>
              <a:t>Click to edit Master title style</a:t>
            </a:r>
            <a:endParaRPr lang="cs-CZ"/>
          </a:p>
        </p:txBody>
      </p:sp>
      <p:cxnSp>
        <p:nvCxnSpPr>
          <p:cNvPr id="14" name="Straight Connector 13"/>
          <p:cNvCxnSpPr/>
          <p:nvPr userDrawn="1"/>
        </p:nvCxnSpPr>
        <p:spPr>
          <a:xfrm>
            <a:off x="4572000" y="476672"/>
            <a:ext cx="0" cy="6048672"/>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10"/>
          </p:nvPr>
        </p:nvSpPr>
        <p:spPr/>
        <p:txBody>
          <a:bodyPr/>
          <a:lstStyle/>
          <a:p>
            <a:fld id="{E913C56C-3800-47C1-AF78-44E226C2CC5B}" type="datetime1">
              <a:rPr lang="cs-CZ" smtClean="0"/>
              <a:pPr/>
              <a:t>02.10.2023</a:t>
            </a:fld>
            <a:endParaRPr lang="cs-CZ" dirty="0"/>
          </a:p>
        </p:txBody>
      </p:sp>
      <p:sp>
        <p:nvSpPr>
          <p:cNvPr id="17" name="Slide Number Placeholder 16"/>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8" name="Footer Placeholder 17"/>
          <p:cNvSpPr>
            <a:spLocks noGrp="1"/>
          </p:cNvSpPr>
          <p:nvPr>
            <p:ph type="ftr" sz="quarter" idx="12"/>
          </p:nvPr>
        </p:nvSpPr>
        <p:spPr/>
        <p:txBody>
          <a:bodyPr/>
          <a:lstStyle/>
          <a:p>
            <a:r>
              <a:rPr lang="cs-CZ"/>
              <a:t>NSWI150 Virtualizace a Cloud Computing - 2012/2013 David Bednárek</a:t>
            </a:r>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endParaRPr lang="cs-CZ"/>
          </a:p>
        </p:txBody>
      </p:sp>
      <p:sp>
        <p:nvSpPr>
          <p:cNvPr id="8" name="Date Placeholder 7"/>
          <p:cNvSpPr>
            <a:spLocks noGrp="1"/>
          </p:cNvSpPr>
          <p:nvPr>
            <p:ph type="dt" sz="half" idx="10"/>
          </p:nvPr>
        </p:nvSpPr>
        <p:spPr/>
        <p:txBody>
          <a:bodyPr/>
          <a:lstStyle/>
          <a:p>
            <a:fld id="{E913C56C-3800-47C1-AF78-44E226C2CC5B}" type="datetime1">
              <a:rPr lang="cs-CZ" smtClean="0"/>
              <a:pPr/>
              <a:t>02.10.2023</a:t>
            </a:fld>
            <a:endParaRPr lang="cs-CZ" dirty="0"/>
          </a:p>
        </p:txBody>
      </p:sp>
      <p:sp>
        <p:nvSpPr>
          <p:cNvPr id="9" name="Slide Number Placeholder 8"/>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0" name="Footer Placeholder 9"/>
          <p:cNvSpPr>
            <a:spLocks noGrp="1"/>
          </p:cNvSpPr>
          <p:nvPr>
            <p:ph type="ftr" sz="quarter" idx="12"/>
          </p:nvPr>
        </p:nvSpPr>
        <p:spPr/>
        <p:txBody>
          <a:bodyPr/>
          <a:lstStyle/>
          <a:p>
            <a:r>
              <a:rPr lang="cs-CZ"/>
              <a:t>NSWI150 Virtualizace a Cloud Computing - 2012/2013 David Bednárek</a:t>
            </a:r>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E913C56C-3800-47C1-AF78-44E226C2CC5B}" type="datetime1">
              <a:rPr lang="cs-CZ" smtClean="0"/>
              <a:pPr/>
              <a:t>02.10.2023</a:t>
            </a:fld>
            <a:endParaRPr lang="cs-CZ" dirty="0"/>
          </a:p>
        </p:txBody>
      </p:sp>
      <p:sp>
        <p:nvSpPr>
          <p:cNvPr id="8" name="Slide Number Placeholder 7"/>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9" name="Footer Placeholder 8"/>
          <p:cNvSpPr>
            <a:spLocks noGrp="1"/>
          </p:cNvSpPr>
          <p:nvPr>
            <p:ph type="ftr" sz="quarter" idx="12"/>
          </p:nvPr>
        </p:nvSpPr>
        <p:spPr/>
        <p:txBody>
          <a:bodyPr/>
          <a:lstStyle/>
          <a:p>
            <a:r>
              <a:rPr lang="cs-CZ"/>
              <a:t>NSWI150 Virtualizace a Cloud Computing - 2012/2013 David Bednárek</a:t>
            </a:r>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6516216" y="548680"/>
            <a:ext cx="2520280" cy="5904656"/>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2" name="Content Placeholder 11"/>
          <p:cNvSpPr>
            <a:spLocks noGrp="1"/>
          </p:cNvSpPr>
          <p:nvPr>
            <p:ph sz="quarter" idx="1"/>
          </p:nvPr>
        </p:nvSpPr>
        <p:spPr>
          <a:xfrm>
            <a:off x="107504" y="548680"/>
            <a:ext cx="6120680" cy="5904656"/>
          </a:xfrm>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cxnSp>
        <p:nvCxnSpPr>
          <p:cNvPr id="11" name="Straight Connector 10"/>
          <p:cNvCxnSpPr/>
          <p:nvPr userDrawn="1"/>
        </p:nvCxnSpPr>
        <p:spPr>
          <a:xfrm>
            <a:off x="6372200" y="476672"/>
            <a:ext cx="0" cy="6048672"/>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3" name="Title 12"/>
          <p:cNvSpPr>
            <a:spLocks noGrp="1"/>
          </p:cNvSpPr>
          <p:nvPr>
            <p:ph type="title"/>
          </p:nvPr>
        </p:nvSpPr>
        <p:spPr/>
        <p:txBody>
          <a:bodyPr/>
          <a:lstStyle/>
          <a:p>
            <a:r>
              <a:rPr lang="en-US"/>
              <a:t>Click to edit Master title style</a:t>
            </a:r>
            <a:endParaRPr lang="cs-CZ"/>
          </a:p>
        </p:txBody>
      </p:sp>
      <p:sp>
        <p:nvSpPr>
          <p:cNvPr id="14" name="Date Placeholder 13"/>
          <p:cNvSpPr>
            <a:spLocks noGrp="1"/>
          </p:cNvSpPr>
          <p:nvPr>
            <p:ph type="dt" sz="half" idx="10"/>
          </p:nvPr>
        </p:nvSpPr>
        <p:spPr/>
        <p:txBody>
          <a:bodyPr/>
          <a:lstStyle/>
          <a:p>
            <a:fld id="{E913C56C-3800-47C1-AF78-44E226C2CC5B}" type="datetime1">
              <a:rPr lang="cs-CZ" smtClean="0"/>
              <a:pPr/>
              <a:t>02.10.2023</a:t>
            </a:fld>
            <a:endParaRPr lang="cs-CZ" dirty="0"/>
          </a:p>
        </p:txBody>
      </p:sp>
      <p:sp>
        <p:nvSpPr>
          <p:cNvPr id="15" name="Slide Number Placeholder 14"/>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6" name="Footer Placeholder 15"/>
          <p:cNvSpPr>
            <a:spLocks noGrp="1"/>
          </p:cNvSpPr>
          <p:nvPr>
            <p:ph type="ftr" sz="quarter" idx="12"/>
          </p:nvPr>
        </p:nvSpPr>
        <p:spPr/>
        <p:txBody>
          <a:bodyPr/>
          <a:lstStyle/>
          <a:p>
            <a:r>
              <a:rPr lang="cs-CZ"/>
              <a:t>NSWI150 Virtualizace a Cloud Computing - 2012/2013 David Bednárek</a:t>
            </a:r>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ottom Comment">
    <p:spTree>
      <p:nvGrpSpPr>
        <p:cNvPr id="1" name=""/>
        <p:cNvGrpSpPr/>
        <p:nvPr/>
      </p:nvGrpSpPr>
      <p:grpSpPr>
        <a:xfrm>
          <a:off x="0" y="0"/>
          <a:ext cx="0" cy="0"/>
          <a:chOff x="0" y="0"/>
          <a:chExt cx="0" cy="0"/>
        </a:xfrm>
      </p:grpSpPr>
      <p:sp>
        <p:nvSpPr>
          <p:cNvPr id="12" name="Content Placeholder 11"/>
          <p:cNvSpPr>
            <a:spLocks noGrp="1"/>
          </p:cNvSpPr>
          <p:nvPr>
            <p:ph sz="quarter" idx="1"/>
          </p:nvPr>
        </p:nvSpPr>
        <p:spPr>
          <a:xfrm>
            <a:off x="107504" y="4725144"/>
            <a:ext cx="8928992" cy="1728192"/>
          </a:xfrm>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cxnSp>
        <p:nvCxnSpPr>
          <p:cNvPr id="11" name="Straight Connector 10"/>
          <p:cNvCxnSpPr/>
          <p:nvPr userDrawn="1"/>
        </p:nvCxnSpPr>
        <p:spPr>
          <a:xfrm>
            <a:off x="107504" y="4581128"/>
            <a:ext cx="8928992"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3" name="Title 12"/>
          <p:cNvSpPr>
            <a:spLocks noGrp="1"/>
          </p:cNvSpPr>
          <p:nvPr>
            <p:ph type="title"/>
          </p:nvPr>
        </p:nvSpPr>
        <p:spPr/>
        <p:txBody>
          <a:bodyPr/>
          <a:lstStyle/>
          <a:p>
            <a:r>
              <a:rPr lang="en-US"/>
              <a:t>Click to edit Master title style</a:t>
            </a:r>
            <a:endParaRPr lang="cs-CZ"/>
          </a:p>
        </p:txBody>
      </p:sp>
      <p:sp>
        <p:nvSpPr>
          <p:cNvPr id="14" name="Date Placeholder 13"/>
          <p:cNvSpPr>
            <a:spLocks noGrp="1"/>
          </p:cNvSpPr>
          <p:nvPr>
            <p:ph type="dt" sz="half" idx="10"/>
          </p:nvPr>
        </p:nvSpPr>
        <p:spPr/>
        <p:txBody>
          <a:bodyPr/>
          <a:lstStyle/>
          <a:p>
            <a:fld id="{E913C56C-3800-47C1-AF78-44E226C2CC5B}" type="datetime1">
              <a:rPr lang="cs-CZ" smtClean="0"/>
              <a:pPr/>
              <a:t>02.10.2023</a:t>
            </a:fld>
            <a:endParaRPr lang="cs-CZ" dirty="0"/>
          </a:p>
        </p:txBody>
      </p:sp>
      <p:sp>
        <p:nvSpPr>
          <p:cNvPr id="15" name="Slide Number Placeholder 14"/>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6" name="Footer Placeholder 15"/>
          <p:cNvSpPr>
            <a:spLocks noGrp="1"/>
          </p:cNvSpPr>
          <p:nvPr>
            <p:ph type="ftr" sz="quarter" idx="12"/>
          </p:nvPr>
        </p:nvSpPr>
        <p:spPr/>
        <p:txBody>
          <a:bodyPr/>
          <a:lstStyle/>
          <a:p>
            <a:r>
              <a:rPr lang="cs-CZ"/>
              <a:t>NSWI150 Virtualizace a Cloud Computing - 2012/2013 David Bednárek</a:t>
            </a:r>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0" y="0"/>
            <a:ext cx="9144000" cy="404664"/>
          </a:xfrm>
          <a:prstGeom prst="rect">
            <a:avLst/>
          </a:prstGeom>
        </p:spPr>
        <p:style>
          <a:lnRef idx="2">
            <a:schemeClr val="accent6">
              <a:shade val="50000"/>
            </a:schemeClr>
          </a:lnRef>
          <a:fillRef idx="1">
            <a:schemeClr val="accent6"/>
          </a:fillRef>
          <a:effectRef idx="0">
            <a:schemeClr val="accent6"/>
          </a:effectRef>
          <a:fontRef idx="none"/>
        </p:style>
        <p:txBody>
          <a:bodyPr vert="horz" anchor="ctr" anchorCtr="0">
            <a:noAutofit/>
          </a:bodyPr>
          <a:lstStyle/>
          <a:p>
            <a:r>
              <a:rPr kumimoji="0" lang="en-US" dirty="0"/>
              <a:t>Click to edit Master title style</a:t>
            </a:r>
          </a:p>
        </p:txBody>
      </p:sp>
      <p:sp>
        <p:nvSpPr>
          <p:cNvPr id="13" name="Text Placeholder 12"/>
          <p:cNvSpPr>
            <a:spLocks noGrp="1"/>
          </p:cNvSpPr>
          <p:nvPr>
            <p:ph type="body" idx="1"/>
          </p:nvPr>
        </p:nvSpPr>
        <p:spPr>
          <a:xfrm>
            <a:off x="107504" y="548680"/>
            <a:ext cx="8928992" cy="5904656"/>
          </a:xfrm>
          <a:prstGeom prst="rect">
            <a:avLst/>
          </a:prstGeom>
        </p:spPr>
        <p:txBody>
          <a:bodyPr vert="horz">
            <a:normAutofit/>
          </a:bodyPr>
          <a:lstStyle/>
          <a:p>
            <a:pPr lvl="0" eaLnBrk="1" latinLnBrk="0" hangingPunct="1"/>
            <a:r>
              <a:rPr kumimoji="0" lang="en-US" dirty="0"/>
              <a:t>Click to edit Master text styles</a:t>
            </a:r>
            <a:r>
              <a:rPr kumimoji="0" lang="cs-CZ" dirty="0"/>
              <a:t> </a:t>
            </a:r>
            <a:r>
              <a:rPr kumimoji="0" lang="en-US" dirty="0"/>
              <a:t>!@#$%^&amp;*(){}|:"&lt;&gt;?</a:t>
            </a:r>
          </a:p>
          <a:p>
            <a:pPr lvl="1" eaLnBrk="1" latinLnBrk="0" hangingPunct="1"/>
            <a:r>
              <a:rPr kumimoji="0" lang="en-US" dirty="0"/>
              <a:t>Second level</a:t>
            </a:r>
            <a:r>
              <a:rPr kumimoji="0" lang="cs-CZ" dirty="0"/>
              <a:t> +</a:t>
            </a:r>
            <a:r>
              <a:rPr kumimoji="0" lang="cs-CZ" dirty="0" err="1"/>
              <a:t>ěščřžýáíéúů</a:t>
            </a:r>
            <a:endParaRPr kumimoji="0" lang="en-US" dirty="0"/>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3" name="Footer Placeholder 2"/>
          <p:cNvSpPr>
            <a:spLocks noGrp="1"/>
          </p:cNvSpPr>
          <p:nvPr>
            <p:ph type="ftr" sz="quarter" idx="3"/>
          </p:nvPr>
        </p:nvSpPr>
        <p:spPr>
          <a:xfrm>
            <a:off x="0" y="6597352"/>
            <a:ext cx="8604448" cy="260648"/>
          </a:xfrm>
          <a:prstGeom prst="rect">
            <a:avLst/>
          </a:prstGeom>
        </p:spPr>
        <p:style>
          <a:lnRef idx="2">
            <a:schemeClr val="accent6">
              <a:shade val="50000"/>
            </a:schemeClr>
          </a:lnRef>
          <a:fillRef idx="1">
            <a:schemeClr val="accent6"/>
          </a:fillRef>
          <a:effectRef idx="0">
            <a:schemeClr val="accent6"/>
          </a:effectRef>
          <a:fontRef idx="none"/>
        </p:style>
        <p:txBody>
          <a:bodyPr vert="horz" anchor="ctr" anchorCtr="0"/>
          <a:lstStyle>
            <a:lvl1pPr algn="l" eaLnBrk="1" latinLnBrk="0" hangingPunct="1">
              <a:defRPr kumimoji="0" sz="1000" b="0" cap="none" spc="0">
                <a:ln>
                  <a:noFill/>
                </a:ln>
                <a:solidFill>
                  <a:schemeClr val="bg1"/>
                </a:solidFill>
                <a:effectLst/>
              </a:defRPr>
            </a:lvl1pPr>
          </a:lstStyle>
          <a:p>
            <a:r>
              <a:rPr lang="cs-CZ" dirty="0"/>
              <a:t>NSWI150 </a:t>
            </a:r>
            <a:r>
              <a:rPr lang="cs-CZ" dirty="0" err="1"/>
              <a:t>Virtualizace</a:t>
            </a:r>
            <a:r>
              <a:rPr lang="cs-CZ" dirty="0"/>
              <a:t> a </a:t>
            </a:r>
            <a:r>
              <a:rPr lang="cs-CZ" dirty="0" err="1"/>
              <a:t>Cloud</a:t>
            </a:r>
            <a:r>
              <a:rPr lang="cs-CZ" dirty="0"/>
              <a:t> </a:t>
            </a:r>
            <a:r>
              <a:rPr lang="cs-CZ" dirty="0" err="1"/>
              <a:t>Computing</a:t>
            </a:r>
            <a:r>
              <a:rPr lang="cs-CZ" dirty="0"/>
              <a:t> - 2012/2013 David </a:t>
            </a:r>
            <a:r>
              <a:rPr lang="cs-CZ" dirty="0" err="1"/>
              <a:t>Bednárek</a:t>
            </a:r>
            <a:endParaRPr lang="cs-CZ" dirty="0"/>
          </a:p>
        </p:txBody>
      </p:sp>
      <p:sp>
        <p:nvSpPr>
          <p:cNvPr id="23" name="Slide Number Placeholder 22"/>
          <p:cNvSpPr>
            <a:spLocks noGrp="1"/>
          </p:cNvSpPr>
          <p:nvPr>
            <p:ph type="sldNum" sz="quarter" idx="4"/>
          </p:nvPr>
        </p:nvSpPr>
        <p:spPr>
          <a:xfrm>
            <a:off x="8604448" y="6597352"/>
            <a:ext cx="539552" cy="260648"/>
          </a:xfrm>
          <a:prstGeom prst="rect">
            <a:avLst/>
          </a:prstGeom>
        </p:spPr>
        <p:style>
          <a:lnRef idx="2">
            <a:schemeClr val="accent6">
              <a:shade val="50000"/>
            </a:schemeClr>
          </a:lnRef>
          <a:fillRef idx="1">
            <a:schemeClr val="accent6"/>
          </a:fillRef>
          <a:effectRef idx="0">
            <a:schemeClr val="accent6"/>
          </a:effectRef>
          <a:fontRef idx="none"/>
        </p:style>
        <p:txBody>
          <a:bodyPr vert="horz" anchor="ctr" anchorCtr="0"/>
          <a:lstStyle>
            <a:lvl1pPr algn="l" eaLnBrk="1" latinLnBrk="0" hangingPunct="1">
              <a:defRPr kumimoji="0" sz="1000" b="0" cap="none" spc="0">
                <a:ln>
                  <a:noFill/>
                </a:ln>
                <a:solidFill>
                  <a:schemeClr val="bg1"/>
                </a:solidFill>
                <a:effectLst/>
              </a:defRPr>
            </a:lvl1pPr>
          </a:lstStyle>
          <a:p>
            <a:pPr algn="r"/>
            <a:fld id="{5A8723E3-C62D-4372-A5B7-F817763A1A22}" type="slidenum">
              <a:rPr lang="cs-CZ" smtClean="0"/>
              <a:pPr algn="r"/>
              <a:t>‹#›</a:t>
            </a:fld>
            <a:endParaRPr lang="cs-CZ" dirty="0"/>
          </a:p>
        </p:txBody>
      </p:sp>
      <p:sp>
        <p:nvSpPr>
          <p:cNvPr id="14" name="Date Placeholder 13"/>
          <p:cNvSpPr>
            <a:spLocks noGrp="1"/>
          </p:cNvSpPr>
          <p:nvPr>
            <p:ph type="dt" sz="half" idx="2"/>
          </p:nvPr>
        </p:nvSpPr>
        <p:spPr>
          <a:xfrm>
            <a:off x="7452320" y="6597352"/>
            <a:ext cx="1136920" cy="260648"/>
          </a:xfrm>
          <a:prstGeom prst="rect">
            <a:avLst/>
          </a:prstGeom>
        </p:spPr>
        <p:txBody>
          <a:bodyPr vert="horz" anchor="ctr" anchorCtr="0"/>
          <a:lstStyle>
            <a:lvl1pPr algn="r" eaLnBrk="1" latinLnBrk="0" hangingPunct="1">
              <a:defRPr kumimoji="0" sz="1000" b="0" cap="none" spc="0">
                <a:ln>
                  <a:noFill/>
                </a:ln>
                <a:solidFill>
                  <a:schemeClr val="bg1"/>
                </a:solidFill>
                <a:effectLst/>
              </a:defRPr>
            </a:lvl1pPr>
          </a:lstStyle>
          <a:p>
            <a:fld id="{E913C56C-3800-47C1-AF78-44E226C2CC5B}" type="datetime1">
              <a:rPr lang="cs-CZ" smtClean="0"/>
              <a:pPr/>
              <a:t>02.10.2023</a:t>
            </a:fld>
            <a:endParaRPr lang="cs-CZ"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2" r:id="rId9"/>
    <p:sldLayoutId id="2147483669" r:id="rId10"/>
    <p:sldLayoutId id="2147483670" r:id="rId11"/>
    <p:sldLayoutId id="2147483671" r:id="rId12"/>
  </p:sldLayoutIdLst>
  <p:hf hdr="0" dt="0"/>
  <p:txStyles>
    <p:titleStyle>
      <a:lvl1pPr algn="l" rtl="0" eaLnBrk="1" latinLnBrk="0" hangingPunct="1">
        <a:spcBef>
          <a:spcPct val="0"/>
        </a:spcBef>
        <a:buNone/>
        <a:defRPr kumimoji="0" sz="2400" b="0" kern="1200" cap="none" spc="0">
          <a:ln>
            <a:noFill/>
          </a:ln>
          <a:solidFill>
            <a:schemeClr val="bg1"/>
          </a:solidFill>
          <a:effectLst/>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400" kern="1200">
          <a:solidFill>
            <a:schemeClr val="accent6"/>
          </a:solidFill>
          <a:latin typeface="+mn-lt"/>
          <a:ea typeface="+mn-ea"/>
          <a:cs typeface="+mn-cs"/>
        </a:defRPr>
      </a:lvl1pPr>
      <a:lvl2pPr marL="548640" indent="-274320" algn="l" rtl="0" eaLnBrk="1" latinLnBrk="0" hangingPunct="1">
        <a:spcBef>
          <a:spcPts val="500"/>
        </a:spcBef>
        <a:buClr>
          <a:schemeClr val="tx1"/>
        </a:buClr>
        <a:buSzPct val="76000"/>
        <a:buFont typeface="Wingdings 3"/>
        <a:buChar char=""/>
        <a:defRPr kumimoji="0" sz="2000" kern="1200">
          <a:solidFill>
            <a:schemeClr val="tx1"/>
          </a:solidFill>
          <a:latin typeface="+mn-lt"/>
          <a:ea typeface="+mn-ea"/>
          <a:cs typeface="+mn-cs"/>
        </a:defRPr>
      </a:lvl2pPr>
      <a:lvl3pPr marL="822960" indent="-228600" algn="l" rtl="0" eaLnBrk="1" latinLnBrk="0" hangingPunct="1">
        <a:spcBef>
          <a:spcPts val="500"/>
        </a:spcBef>
        <a:buClr>
          <a:schemeClr val="accent6"/>
        </a:buClr>
        <a:buSzPct val="76000"/>
        <a:buFont typeface="Wingdings" pitchFamily="2" charset="2"/>
        <a:buChar char="§"/>
        <a:defRPr kumimoji="0" sz="1800" kern="1200">
          <a:solidFill>
            <a:schemeClr val="accent6"/>
          </a:solidFill>
          <a:latin typeface="+mn-lt"/>
          <a:ea typeface="+mn-ea"/>
          <a:cs typeface="+mn-cs"/>
        </a:defRPr>
      </a:lvl3pPr>
      <a:lvl4pPr marL="1097280" indent="-228600" algn="l" rtl="0" eaLnBrk="1" latinLnBrk="0" hangingPunct="1">
        <a:spcBef>
          <a:spcPts val="400"/>
        </a:spcBef>
        <a:buClr>
          <a:schemeClr val="tx1"/>
        </a:buClr>
        <a:buSzPct val="70000"/>
        <a:buFont typeface="Wingdings" pitchFamily="2" charset="2"/>
        <a:buChar char="§"/>
        <a:defRPr kumimoji="0" sz="1600" kern="1200">
          <a:solidFill>
            <a:schemeClr val="tx1"/>
          </a:solidFill>
          <a:latin typeface="+mn-lt"/>
          <a:ea typeface="+mn-ea"/>
          <a:cs typeface="+mn-cs"/>
        </a:defRPr>
      </a:lvl4pPr>
      <a:lvl5pPr marL="180000" indent="-228600" algn="l" rtl="0" eaLnBrk="1" latinLnBrk="0" hangingPunct="1">
        <a:spcBef>
          <a:spcPts val="600"/>
        </a:spcBef>
        <a:spcAft>
          <a:spcPts val="600"/>
        </a:spcAft>
        <a:buClr>
          <a:schemeClr val="accent2"/>
        </a:buClr>
        <a:buSzPct val="70000"/>
        <a:buFont typeface="Wingdings"/>
        <a:buNone/>
        <a:defRPr kumimoji="0" lang="en-US" sz="1400" b="1" kern="1200" dirty="0">
          <a:solidFill>
            <a:schemeClr val="accent5"/>
          </a:solidFill>
          <a:latin typeface="Consolas" pitchFamily="49" charset="0"/>
          <a:ea typeface="+mn-ea"/>
          <a:cs typeface="Consolas" pitchFamily="49"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NSWI150 - </a:t>
            </a:r>
            <a:r>
              <a:rPr lang="en-US" dirty="0" err="1"/>
              <a:t>Virtualizace</a:t>
            </a:r>
            <a:r>
              <a:rPr lang="en-US" dirty="0"/>
              <a:t> a Cloud Computing</a:t>
            </a:r>
            <a:br>
              <a:rPr lang="cs-CZ"/>
            </a:br>
            <a:r>
              <a:rPr lang="cs-CZ"/>
              <a:t>Cloud Design Patterns</a:t>
            </a:r>
            <a:br>
              <a:rPr lang="cs-CZ" dirty="0"/>
            </a:br>
            <a:br>
              <a:rPr lang="en-US" dirty="0"/>
            </a:br>
            <a:r>
              <a:rPr lang="cs-CZ" dirty="0"/>
              <a:t>Filip Zavoral</a:t>
            </a:r>
            <a:endParaRPr lang="cs-CZ"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Federated Identity</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Delegate authentication to an external identity provider. This pattern can simplify development, minimize the requirement for user administration, and improve the user experience of the application.</a:t>
            </a:r>
            <a:endParaRPr lang="cs-CZ" dirty="0"/>
          </a:p>
        </p:txBody>
      </p:sp>
      <p:pic>
        <p:nvPicPr>
          <p:cNvPr id="16386" name="Picture 2" descr="Figure 1 - An overview of federated authentic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2492896"/>
            <a:ext cx="4200525" cy="3552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1052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Gatekeeper</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Protect applications and services by using a dedicated host instance that acts as a broker between clients and the application or service, validates and sanitizes requests, and passes requests and data between them. This pattern can provide an additional layer of security, and limit the attack surface of the system.</a:t>
            </a:r>
            <a:endParaRPr lang="cs-CZ" dirty="0"/>
          </a:p>
        </p:txBody>
      </p:sp>
      <p:pic>
        <p:nvPicPr>
          <p:cNvPr id="17410" name="Picture 2" descr="Figure 1 - High level overview of this patte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3140968"/>
            <a:ext cx="7296150" cy="2324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5025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Health Endpoint Monitoring</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Implement functional checks within an application that external tools can access through exposed endpoints at regular intervals. This pattern can help to verify that applications and services are performing correctly.</a:t>
            </a:r>
            <a:endParaRPr lang="cs-CZ" dirty="0"/>
          </a:p>
        </p:txBody>
      </p:sp>
      <p:pic>
        <p:nvPicPr>
          <p:cNvPr id="18434" name="Picture 2" descr="Figure 1 - Overview of the patter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2060848"/>
            <a:ext cx="7496175" cy="4152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4717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Index Table</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Create indexes over the fields in data stores that are frequently referenced by query criteria. This pattern can improve query performance by allowing applications to more quickly retrieve data from a data store.</a:t>
            </a:r>
            <a:endParaRPr lang="cs-CZ" dirty="0"/>
          </a:p>
        </p:txBody>
      </p:sp>
      <p:pic>
        <p:nvPicPr>
          <p:cNvPr id="19458" name="Picture 2" descr="Figure 3 - Index tables implementing secondary indexes for customer data. The data is referenced by each index ta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931" y="2564904"/>
            <a:ext cx="7620000" cy="3267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831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Leader Election</a:t>
            </a:r>
          </a:p>
        </p:txBody>
      </p:sp>
      <p:sp>
        <p:nvSpPr>
          <p:cNvPr id="3" name="Content Placeholder 4"/>
          <p:cNvSpPr>
            <a:spLocks noGrp="1"/>
          </p:cNvSpPr>
          <p:nvPr>
            <p:ph sz="quarter" idx="13"/>
          </p:nvPr>
        </p:nvSpPr>
        <p:spPr>
          <a:xfrm>
            <a:off x="107504" y="548680"/>
            <a:ext cx="8928992" cy="1368152"/>
          </a:xfrm>
        </p:spPr>
        <p:txBody>
          <a:bodyPr anchor="t">
            <a:normAutofit fontScale="92500" lnSpcReduction="20000"/>
          </a:bodyPr>
          <a:lstStyle/>
          <a:p>
            <a:pPr marL="0" lvl="1" indent="6350">
              <a:buNone/>
            </a:pPr>
            <a:r>
              <a:rPr lang="en-US" dirty="0"/>
              <a:t>Coordinate the actions performed by a collection of collaborating task instances in a distributed application by electing one instance as the leader that assumes responsibility for managing the other instances. This pattern can help to ensure that tasks do not conflict with each other, cause contention for shared resources, or inadvertently interfere with the work that other task instances are performing.</a:t>
            </a:r>
            <a:endParaRPr lang="cs-CZ" dirty="0"/>
          </a:p>
        </p:txBody>
      </p:sp>
      <p:pic>
        <p:nvPicPr>
          <p:cNvPr id="20482" name="Picture 2" descr="Figure 1 - Using the BlobDistributedMutex class to elect a leader and run a task that coordinates operations"/>
          <p:cNvPicPr>
            <a:picLocks noChangeAspect="1" noChangeArrowheads="1"/>
          </p:cNvPicPr>
          <p:nvPr/>
        </p:nvPicPr>
        <p:blipFill rotWithShape="1">
          <a:blip r:embed="rId3">
            <a:extLst>
              <a:ext uri="{28A0092B-C50C-407E-A947-70E740481C1C}">
                <a14:useLocalDpi xmlns:a14="http://schemas.microsoft.com/office/drawing/2010/main" val="0"/>
              </a:ext>
            </a:extLst>
          </a:blip>
          <a:srcRect t="-1" b="24499"/>
          <a:stretch/>
        </p:blipFill>
        <p:spPr bwMode="auto">
          <a:xfrm>
            <a:off x="179513" y="1858913"/>
            <a:ext cx="3600400" cy="4778795"/>
          </a:xfrm>
          <a:prstGeom prst="rect">
            <a:avLst/>
          </a:prstGeom>
          <a:noFill/>
          <a:extLst>
            <a:ext uri="{909E8E84-426E-40DD-AFC4-6F175D3DCCD1}">
              <a14:hiddenFill xmlns:a14="http://schemas.microsoft.com/office/drawing/2010/main">
                <a:solidFill>
                  <a:srgbClr val="FFFFFF"/>
                </a:solidFill>
              </a14:hiddenFill>
            </a:ext>
          </a:extLst>
        </p:spPr>
      </p:pic>
      <p:pic>
        <p:nvPicPr>
          <p:cNvPr id="20484" name="Picture 4" descr="Figure 1 - Using the BlobDistributedMutex class to elect a leader and run a task that coordinates operations"/>
          <p:cNvPicPr>
            <a:picLocks noChangeAspect="1" noChangeArrowheads="1"/>
          </p:cNvPicPr>
          <p:nvPr/>
        </p:nvPicPr>
        <p:blipFill rotWithShape="1">
          <a:blip r:embed="rId3">
            <a:extLst>
              <a:ext uri="{28A0092B-C50C-407E-A947-70E740481C1C}">
                <a14:useLocalDpi xmlns:a14="http://schemas.microsoft.com/office/drawing/2010/main" val="0"/>
              </a:ext>
            </a:extLst>
          </a:blip>
          <a:srcRect t="76239" b="-549"/>
          <a:stretch/>
        </p:blipFill>
        <p:spPr bwMode="auto">
          <a:xfrm>
            <a:off x="3773717" y="2841804"/>
            <a:ext cx="5361477" cy="2813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6590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Materialized View</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Generate pre-populated views over the data in one or more data stores when the data is formatted in a way that does not favor the required query operations. This pattern can help to support efficient querying and data extraction, and improve application performance.</a:t>
            </a:r>
            <a:endParaRPr lang="cs-CZ" dirty="0"/>
          </a:p>
        </p:txBody>
      </p:sp>
      <p:pic>
        <p:nvPicPr>
          <p:cNvPr id="21506" name="Picture 2" descr="Figure 1 - The Materialized View patter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924944"/>
            <a:ext cx="7620000" cy="3238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09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Pipes and Filters</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Decompose a task that performs complex processing into a series of discrete elements that can be reused. This pattern can improve performance, scalability, and reusability by allowing task elements that perform the processing to be deployed and scaled independently.</a:t>
            </a:r>
            <a:endParaRPr lang="cs-CZ" dirty="0"/>
          </a:p>
        </p:txBody>
      </p:sp>
      <p:pic>
        <p:nvPicPr>
          <p:cNvPr id="22530" name="Picture 2" descr="Figure 2 - A solution implemented by using pipes and filt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2492896"/>
            <a:ext cx="7600950" cy="3762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5381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Priority Queue</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Prioritize requests sent to services so that requests with a higher priority are received and processed more quickly than those of a lower priority. This pattern is useful in applications that offer different service level guarantees to individual types of client.</a:t>
            </a:r>
            <a:endParaRPr lang="cs-CZ" dirty="0"/>
          </a:p>
        </p:txBody>
      </p:sp>
      <p:pic>
        <p:nvPicPr>
          <p:cNvPr id="23554" name="Picture 2" descr="Figure 2 - Using separate message queues for each prior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8330" y="1772816"/>
            <a:ext cx="6181725" cy="5019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0470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Queue-based Load Leveling</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Use a queue that acts as a buffer between a task and a service that it invokes in order to smooth intermittent heavy loads that may otherwise cause the service to fail or the task to timeout. This pattern can help to minimize the impact of peaks in demand on availability and responsiveness for both the task and the service.</a:t>
            </a:r>
            <a:endParaRPr lang="cs-CZ" dirty="0"/>
          </a:p>
        </p:txBody>
      </p:sp>
      <p:pic>
        <p:nvPicPr>
          <p:cNvPr id="24578" name="Picture 2" descr="Figure 1 - Using a queue to level the load on a servi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3068960"/>
            <a:ext cx="7248525" cy="2571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8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Retry</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Enable an application to handle temporary failures when connecting to a service or network resource by transparently retrying the operation in the expectation that the failure is transient. This pattern can improve the stability of the application.</a:t>
            </a:r>
            <a:endParaRPr lang="cs-CZ" dirty="0"/>
          </a:p>
        </p:txBody>
      </p:sp>
      <p:pic>
        <p:nvPicPr>
          <p:cNvPr id="25602" name="Picture 2" descr="Figure 1 - Invoking an operation in a hosted service using the Retry patte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2636912"/>
            <a:ext cx="5791200" cy="3438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0639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Cloud Design Patterns</a:t>
            </a:r>
            <a:endParaRPr lang="cs-CZ" dirty="0"/>
          </a:p>
        </p:txBody>
      </p:sp>
      <p:sp>
        <p:nvSpPr>
          <p:cNvPr id="3" name="Content Placeholder 4"/>
          <p:cNvSpPr>
            <a:spLocks noGrp="1"/>
          </p:cNvSpPr>
          <p:nvPr>
            <p:ph sz="quarter" idx="13"/>
          </p:nvPr>
        </p:nvSpPr>
        <p:spPr>
          <a:xfrm>
            <a:off x="107504" y="548680"/>
            <a:ext cx="8712968" cy="6192688"/>
          </a:xfrm>
        </p:spPr>
        <p:txBody>
          <a:bodyPr anchor="t">
            <a:normAutofit fontScale="85000" lnSpcReduction="10000"/>
          </a:bodyPr>
          <a:lstStyle/>
          <a:p>
            <a:r>
              <a:rPr lang="en-US" b="1" dirty="0"/>
              <a:t>Problem Areas</a:t>
            </a:r>
            <a:endParaRPr lang="cs-CZ" b="1" dirty="0"/>
          </a:p>
          <a:p>
            <a:pPr lvl="1"/>
            <a:r>
              <a:rPr lang="en-US" dirty="0"/>
              <a:t>Availability</a:t>
            </a:r>
            <a:endParaRPr lang="cs-CZ" dirty="0"/>
          </a:p>
          <a:p>
            <a:pPr lvl="2"/>
            <a:r>
              <a:rPr lang="cs-CZ" dirty="0"/>
              <a:t>dosažení stanoveného poměru funkčnosti - SLA</a:t>
            </a:r>
            <a:endParaRPr lang="en-US" dirty="0"/>
          </a:p>
          <a:p>
            <a:pPr lvl="1"/>
            <a:r>
              <a:rPr lang="en-US" dirty="0"/>
              <a:t>Data management</a:t>
            </a:r>
            <a:endParaRPr lang="cs-CZ" dirty="0"/>
          </a:p>
          <a:p>
            <a:pPr lvl="2"/>
            <a:r>
              <a:rPr lang="cs-CZ" dirty="0"/>
              <a:t>d</a:t>
            </a:r>
            <a:r>
              <a:rPr lang="en-US" dirty="0" err="1"/>
              <a:t>ata</a:t>
            </a:r>
            <a:r>
              <a:rPr lang="en-US" dirty="0"/>
              <a:t> </a:t>
            </a:r>
            <a:r>
              <a:rPr lang="cs-CZ" dirty="0"/>
              <a:t>jsou umístěna na různých lokacích</a:t>
            </a:r>
            <a:endParaRPr lang="en-US" dirty="0"/>
          </a:p>
          <a:p>
            <a:pPr lvl="2"/>
            <a:r>
              <a:rPr lang="cs-CZ" dirty="0"/>
              <a:t>konz</a:t>
            </a:r>
            <a:r>
              <a:rPr lang="en-US" dirty="0" err="1"/>
              <a:t>istenc</a:t>
            </a:r>
            <a:r>
              <a:rPr lang="cs-CZ" dirty="0"/>
              <a:t>e, </a:t>
            </a:r>
            <a:r>
              <a:rPr lang="en-US" dirty="0" err="1"/>
              <a:t>synchroniz</a:t>
            </a:r>
            <a:r>
              <a:rPr lang="cs-CZ" dirty="0"/>
              <a:t>ace</a:t>
            </a:r>
            <a:endParaRPr lang="en-US" dirty="0"/>
          </a:p>
          <a:p>
            <a:pPr lvl="1"/>
            <a:r>
              <a:rPr lang="en-US" dirty="0"/>
              <a:t>Design and implementation</a:t>
            </a:r>
            <a:endParaRPr lang="cs-CZ" dirty="0"/>
          </a:p>
          <a:p>
            <a:pPr lvl="2"/>
            <a:r>
              <a:rPr lang="cs-CZ" dirty="0"/>
              <a:t>návrhová rozhodnutí mají velký vliv na kvalitu a celkové </a:t>
            </a:r>
            <a:br>
              <a:rPr lang="cs-CZ" dirty="0"/>
            </a:br>
            <a:r>
              <a:rPr lang="cs-CZ" dirty="0"/>
              <a:t>náklady na cloudové aplikace a služby</a:t>
            </a:r>
            <a:endParaRPr lang="en-US" dirty="0"/>
          </a:p>
          <a:p>
            <a:pPr lvl="1"/>
            <a:r>
              <a:rPr lang="en-US" dirty="0"/>
              <a:t>Messaging</a:t>
            </a:r>
            <a:endParaRPr lang="cs-CZ" dirty="0"/>
          </a:p>
          <a:p>
            <a:pPr lvl="2"/>
            <a:r>
              <a:rPr lang="cs-CZ" dirty="0"/>
              <a:t>distribuovaný charakter služeb</a:t>
            </a:r>
          </a:p>
          <a:p>
            <a:pPr lvl="2"/>
            <a:r>
              <a:rPr lang="cs-CZ" dirty="0"/>
              <a:t>a</a:t>
            </a:r>
            <a:r>
              <a:rPr lang="en-US" dirty="0" err="1"/>
              <a:t>synchron</a:t>
            </a:r>
            <a:r>
              <a:rPr lang="cs-CZ" dirty="0"/>
              <a:t>ní zprávy - uspořádání, idempotence, doručování</a:t>
            </a:r>
            <a:endParaRPr lang="en-US" dirty="0"/>
          </a:p>
          <a:p>
            <a:pPr lvl="1"/>
            <a:r>
              <a:rPr lang="en-US" dirty="0"/>
              <a:t>Management and monitoring</a:t>
            </a:r>
            <a:endParaRPr lang="cs-CZ" dirty="0"/>
          </a:p>
          <a:p>
            <a:pPr lvl="2"/>
            <a:r>
              <a:rPr lang="cs-CZ" dirty="0"/>
              <a:t>vzdálený běh - zpřístupnění běhových informací aplikací</a:t>
            </a:r>
          </a:p>
          <a:p>
            <a:pPr lvl="2"/>
            <a:r>
              <a:rPr lang="cs-CZ" dirty="0"/>
              <a:t>přidávání / změna funkčnosti bez nutnosti zastavení služby</a:t>
            </a:r>
            <a:endParaRPr lang="en-US" dirty="0"/>
          </a:p>
          <a:p>
            <a:pPr lvl="1"/>
            <a:r>
              <a:rPr lang="en-US" dirty="0"/>
              <a:t>Performance and scalability</a:t>
            </a:r>
            <a:endParaRPr lang="cs-CZ" dirty="0"/>
          </a:p>
          <a:p>
            <a:pPr lvl="2"/>
            <a:r>
              <a:rPr lang="cs-CZ" dirty="0"/>
              <a:t>přizpůsobení se měnícím se podmínkám, připravenost na vertikální/horizontální škálování</a:t>
            </a:r>
            <a:endParaRPr lang="en-US" dirty="0"/>
          </a:p>
          <a:p>
            <a:pPr lvl="1"/>
            <a:r>
              <a:rPr lang="en-US" dirty="0"/>
              <a:t>Resiliency</a:t>
            </a:r>
            <a:endParaRPr lang="cs-CZ" dirty="0"/>
          </a:p>
          <a:p>
            <a:pPr lvl="2"/>
            <a:r>
              <a:rPr lang="cs-CZ" dirty="0"/>
              <a:t>distribuované prostředí - větší pravděpodobnost havárie / nedostupnosti</a:t>
            </a:r>
          </a:p>
          <a:p>
            <a:pPr lvl="2"/>
            <a:r>
              <a:rPr lang="cs-CZ" dirty="0"/>
              <a:t>detekce chyb, zotavení</a:t>
            </a:r>
            <a:endParaRPr lang="en-US" dirty="0"/>
          </a:p>
          <a:p>
            <a:pPr lvl="1"/>
            <a:r>
              <a:rPr lang="en-US" dirty="0"/>
              <a:t>Security</a:t>
            </a:r>
            <a:endParaRPr lang="cs-CZ" dirty="0"/>
          </a:p>
          <a:p>
            <a:pPr lvl="2"/>
            <a:r>
              <a:rPr lang="cs-CZ" dirty="0"/>
              <a:t>ochrana proti různým druhům útoků již v návrhu služeb</a:t>
            </a:r>
          </a:p>
        </p:txBody>
      </p:sp>
      <p:pic>
        <p:nvPicPr>
          <p:cNvPr id="10242" name="Picture 2" descr="http://2.bp.blogspot.com/-2OXiOgqhiMs/Uy643G3p24I/AAAAAAAAAx4/r774oj-ssds/s1600/2014-03-23+11_33_41-CloudDesignPatternsBook-PDF.pd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620688"/>
            <a:ext cx="3179109"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8117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Runtime Reconfiguration</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Design an application so that it can be reconfigured without requiring redeployment or restarting the application. This helps to maintain availability and minimize downtime.</a:t>
            </a:r>
            <a:endParaRPr lang="cs-CZ" dirty="0"/>
          </a:p>
        </p:txBody>
      </p:sp>
      <p:pic>
        <p:nvPicPr>
          <p:cNvPr id="27652" name="Picture 4" descr="Figure 1 - A basic overview of this patte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425" y="2708920"/>
            <a:ext cx="7172325"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3743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Scheduler Agent Supervisor</a:t>
            </a:r>
          </a:p>
        </p:txBody>
      </p:sp>
      <p:sp>
        <p:nvSpPr>
          <p:cNvPr id="3" name="Content Placeholder 4"/>
          <p:cNvSpPr>
            <a:spLocks noGrp="1"/>
          </p:cNvSpPr>
          <p:nvPr>
            <p:ph sz="quarter" idx="13"/>
          </p:nvPr>
        </p:nvSpPr>
        <p:spPr>
          <a:xfrm>
            <a:off x="107504" y="548680"/>
            <a:ext cx="8928992" cy="1368152"/>
          </a:xfrm>
        </p:spPr>
        <p:txBody>
          <a:bodyPr anchor="t">
            <a:normAutofit fontScale="92500" lnSpcReduction="20000"/>
          </a:bodyPr>
          <a:lstStyle/>
          <a:p>
            <a:pPr marL="0" lvl="1" indent="6350">
              <a:buNone/>
            </a:pPr>
            <a:r>
              <a:rPr lang="en-US" dirty="0"/>
              <a:t>Coordinate a set of actions across a distributed set of services and other remote resources, attempt to transparently handle faults if any of these actions fail, or undo the effects of the work performed if the system cannot recover from a fault. This pattern can add resiliency to a distributed system by enabling it to recover and retry actions that fail due to transient exceptions, long-lasting faults, and process failures.</a:t>
            </a:r>
            <a:endParaRPr lang="cs-CZ" dirty="0"/>
          </a:p>
        </p:txBody>
      </p:sp>
      <p:pic>
        <p:nvPicPr>
          <p:cNvPr id="26626" name="Picture 2" descr="Figure 1 - The actors in the Scheduler Agent Supervisor patte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1844824"/>
            <a:ext cx="6987034" cy="4964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5747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Sharding</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Divide a data store into a set of horizontal partitions shards. This pattern can improve scalability when storing and accessing large volumes of data.</a:t>
            </a:r>
            <a:endParaRPr lang="cs-CZ" dirty="0"/>
          </a:p>
        </p:txBody>
      </p:sp>
      <p:pic>
        <p:nvPicPr>
          <p:cNvPr id="28674" name="Picture 2" descr="Figure 1 - Sharding tenant data based on tenant I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238375"/>
            <a:ext cx="7429500"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1769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Static Content Hosting</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Deploy static content to a cloud-based storage service that can deliver these directly to the client. This pattern can reduce the requirement for potentially expensive compute instances.</a:t>
            </a:r>
            <a:endParaRPr lang="cs-CZ" dirty="0"/>
          </a:p>
        </p:txBody>
      </p:sp>
      <p:pic>
        <p:nvPicPr>
          <p:cNvPr id="29698" name="Picture 2" descr="Figure 1 - Delivering static parts of an application directly from a storage servi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2708920"/>
            <a:ext cx="6238875" cy="2981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90601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Throttling</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Control the consumption of resources used by an instance of an application, an individual tenant, or an entire service. This pattern can allow the system to continue to function and meet service level agreements, even when an increase in demand places an extreme load on resources.</a:t>
            </a:r>
            <a:endParaRPr lang="cs-CZ" dirty="0"/>
          </a:p>
        </p:txBody>
      </p:sp>
      <p:pic>
        <p:nvPicPr>
          <p:cNvPr id="30722" name="Picture 2" descr="Figure 1 - Graph showing resource utilization against time for applications running on behalf of three us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916435"/>
            <a:ext cx="7696200" cy="474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416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Valet Key</a:t>
            </a:r>
          </a:p>
        </p:txBody>
      </p:sp>
      <p:sp>
        <p:nvSpPr>
          <p:cNvPr id="3" name="Content Placeholder 4"/>
          <p:cNvSpPr>
            <a:spLocks noGrp="1"/>
          </p:cNvSpPr>
          <p:nvPr>
            <p:ph sz="quarter" idx="13"/>
          </p:nvPr>
        </p:nvSpPr>
        <p:spPr>
          <a:xfrm>
            <a:off x="107504" y="548680"/>
            <a:ext cx="8928992" cy="1368152"/>
          </a:xfrm>
        </p:spPr>
        <p:txBody>
          <a:bodyPr anchor="t">
            <a:normAutofit fontScale="92500"/>
          </a:bodyPr>
          <a:lstStyle/>
          <a:p>
            <a:pPr marL="0" lvl="1" indent="6350">
              <a:buNone/>
            </a:pPr>
            <a:r>
              <a:rPr lang="en-US" dirty="0"/>
              <a:t>Use a token or key that provides clients with restricted direct access to a specific resource or service in order to offload data transfer operations from the application code. This pattern is particularly useful in applications that use cloud-hosted storage systems or queues, and can minimize cost and maximize scalability and performance.</a:t>
            </a:r>
            <a:endParaRPr lang="cs-CZ" dirty="0"/>
          </a:p>
        </p:txBody>
      </p:sp>
      <p:pic>
        <p:nvPicPr>
          <p:cNvPr id="31746" name="Picture 2" descr="Figure 1 - Overview of the patter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924944"/>
            <a:ext cx="5867400" cy="3009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646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Primers and </a:t>
            </a:r>
            <a:r>
              <a:rPr lang="en-US" dirty="0" err="1"/>
              <a:t>Guidances</a:t>
            </a:r>
            <a:r>
              <a:rPr lang="en-US" dirty="0"/>
              <a:t> 1</a:t>
            </a:r>
          </a:p>
        </p:txBody>
      </p:sp>
      <p:sp>
        <p:nvSpPr>
          <p:cNvPr id="5" name="Content Placeholder 4"/>
          <p:cNvSpPr>
            <a:spLocks noGrp="1"/>
          </p:cNvSpPr>
          <p:nvPr>
            <p:ph sz="quarter" idx="13"/>
          </p:nvPr>
        </p:nvSpPr>
        <p:spPr>
          <a:xfrm>
            <a:off x="107504" y="548680"/>
            <a:ext cx="8928992" cy="6192688"/>
          </a:xfrm>
        </p:spPr>
        <p:txBody>
          <a:bodyPr>
            <a:normAutofit fontScale="77500" lnSpcReduction="20000"/>
          </a:bodyPr>
          <a:lstStyle/>
          <a:p>
            <a:r>
              <a:rPr lang="en-US" dirty="0"/>
              <a:t>Asynchronous Messaging Primer</a:t>
            </a:r>
          </a:p>
          <a:p>
            <a:pPr lvl="1"/>
            <a:r>
              <a:rPr lang="en-US" dirty="0"/>
              <a:t>Messaging is a key strategy employed in many distributed environments such as the cloud. It enables applications and services to communicate and cooperate, and can help to build scalable and resilient solutions. Messaging supports asynchronous operations, enabling you to decouple a process that consumes a service from the process that implements the service.</a:t>
            </a:r>
          </a:p>
          <a:p>
            <a:r>
              <a:rPr lang="en-US" dirty="0" err="1"/>
              <a:t>Autoscaling</a:t>
            </a:r>
            <a:r>
              <a:rPr lang="en-US" dirty="0"/>
              <a:t> Guidance</a:t>
            </a:r>
          </a:p>
          <a:p>
            <a:pPr lvl="1"/>
            <a:r>
              <a:rPr lang="en-US" dirty="0"/>
              <a:t>Constantly monitoring performance and scaling a system to adapt to fluctuating workloads to meet capacity targets and optimize operational cost can be a labor-intensive process. It may not be feasible to perform these tasks manually. This is where </a:t>
            </a:r>
            <a:r>
              <a:rPr lang="en-US" dirty="0" err="1"/>
              <a:t>autoscaling</a:t>
            </a:r>
            <a:r>
              <a:rPr lang="en-US" dirty="0"/>
              <a:t> is useful.</a:t>
            </a:r>
          </a:p>
          <a:p>
            <a:r>
              <a:rPr lang="en-US" dirty="0"/>
              <a:t>Caching Guidance</a:t>
            </a:r>
          </a:p>
          <a:p>
            <a:pPr lvl="1"/>
            <a:r>
              <a:rPr lang="en-US" dirty="0"/>
              <a:t>Caching is a common technique that aims to improve the performance and scalability of a system by temporarily copying frequently accessed data to fast storage located close to the application. Caching is most effective when an application instance repeatedly reads the same data, especially if the original data store is slow relative to the speed of the cache, it is subject to a high level of contention, or it is far away resulting in network latency.</a:t>
            </a:r>
          </a:p>
          <a:p>
            <a:r>
              <a:rPr lang="en-US" dirty="0"/>
              <a:t>Compute Partitioning Guidance</a:t>
            </a:r>
          </a:p>
          <a:p>
            <a:pPr lvl="1"/>
            <a:r>
              <a:rPr lang="en-US" dirty="0"/>
              <a:t>When deploying an application to the cloud it may be desirable to allocate the services and components it uses in a way that helps to minimize running costs while maintaining the scalability, performance, availability, and security of the application.</a:t>
            </a:r>
          </a:p>
          <a:p>
            <a:r>
              <a:rPr lang="en-US" dirty="0"/>
              <a:t>Data Consistency Primer</a:t>
            </a:r>
          </a:p>
          <a:p>
            <a:pPr lvl="1"/>
            <a:r>
              <a:rPr lang="en-US" dirty="0"/>
              <a:t>Cloud applications typically use data that is dispersed across data stores. Managing and maintaining data consistency in this environment can become a critical aspect of the system, particularly in terms of the concurrency and availability issues that can arise. You frequently need to trade strong consistency for performance. This means that you may need to design some aspects of your solutions around the notion of eventual consistency and accept that the data that your applications use might not be completely consistent all of the time.</a:t>
            </a:r>
          </a:p>
        </p:txBody>
      </p:sp>
    </p:spTree>
    <p:extLst>
      <p:ext uri="{BB962C8B-B14F-4D97-AF65-F5344CB8AC3E}">
        <p14:creationId xmlns:p14="http://schemas.microsoft.com/office/powerpoint/2010/main" val="844407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02" y="-99392"/>
            <a:ext cx="9144000" cy="404664"/>
          </a:xfrm>
        </p:spPr>
        <p:txBody>
          <a:bodyPr/>
          <a:lstStyle/>
          <a:p>
            <a:r>
              <a:rPr lang="en-US" dirty="0"/>
              <a:t>Primers and </a:t>
            </a:r>
            <a:r>
              <a:rPr lang="en-US" dirty="0" err="1"/>
              <a:t>Guidances</a:t>
            </a:r>
            <a:r>
              <a:rPr lang="en-US" dirty="0"/>
              <a:t> 2</a:t>
            </a:r>
          </a:p>
        </p:txBody>
      </p:sp>
      <p:sp>
        <p:nvSpPr>
          <p:cNvPr id="5" name="Content Placeholder 4"/>
          <p:cNvSpPr>
            <a:spLocks noGrp="1"/>
          </p:cNvSpPr>
          <p:nvPr>
            <p:ph sz="quarter" idx="13"/>
          </p:nvPr>
        </p:nvSpPr>
        <p:spPr>
          <a:xfrm>
            <a:off x="107504" y="548680"/>
            <a:ext cx="8928992" cy="6192688"/>
          </a:xfrm>
        </p:spPr>
        <p:txBody>
          <a:bodyPr>
            <a:normAutofit fontScale="85000" lnSpcReduction="20000"/>
          </a:bodyPr>
          <a:lstStyle/>
          <a:p>
            <a:r>
              <a:rPr lang="en-US" dirty="0"/>
              <a:t>Data Partitioning Guidance</a:t>
            </a:r>
          </a:p>
          <a:p>
            <a:pPr lvl="1"/>
            <a:r>
              <a:rPr lang="en-US" dirty="0"/>
              <a:t>In many large-scale solutions, data is divided into separate partitions that can be managed and accessed separately. The partitioning strategy must be chosen carefully to maximize the benefits while minimizing adverse effects. Partitioning can help to improve scalability, reduce contention, and optimize performance.</a:t>
            </a:r>
          </a:p>
          <a:p>
            <a:r>
              <a:rPr lang="en-US" dirty="0"/>
              <a:t>Data Replication and Synchronization Guidance</a:t>
            </a:r>
          </a:p>
          <a:p>
            <a:pPr lvl="1"/>
            <a:r>
              <a:rPr lang="en-US" dirty="0"/>
              <a:t>When you deploy an application to more than one datacenter, such as cloud and on-premises locations, you must consider how you will replicate and synchronize the data each instance of the application uses in order to maximize availability and performance, ensure consistency, and minimize data transfer costs between locations.</a:t>
            </a:r>
          </a:p>
          <a:p>
            <a:r>
              <a:rPr lang="en-US" dirty="0"/>
              <a:t>Instrumentation and Telemetry Guidance</a:t>
            </a:r>
          </a:p>
          <a:p>
            <a:pPr lvl="1"/>
            <a:r>
              <a:rPr lang="en-US" dirty="0"/>
              <a:t>Most applications will include diagnostics features that generate custom monitoring and debugging information, especially when an error occurs. This is referred to as instrumentation, and is usually implemented by adding event and error handling code to the application. The process of gathering remote information that is collected by instrumentation is usually referred to as telemetry.</a:t>
            </a:r>
          </a:p>
          <a:p>
            <a:r>
              <a:rPr lang="en-US" dirty="0"/>
              <a:t>Multiple Datacenter Deployment Guidance</a:t>
            </a:r>
          </a:p>
          <a:p>
            <a:pPr lvl="1"/>
            <a:r>
              <a:rPr lang="en-US" dirty="0"/>
              <a:t>Deploying an application to more than one datacenter can provide benefits such as increased availability and a better user experience across wider geographical areas. However, there are challenges that must be resolved, such as data synchronization and regulatory limitations.</a:t>
            </a:r>
          </a:p>
          <a:p>
            <a:r>
              <a:rPr lang="en-US" dirty="0"/>
              <a:t>Service Metering Guidance</a:t>
            </a:r>
          </a:p>
          <a:p>
            <a:pPr lvl="1"/>
            <a:r>
              <a:rPr lang="en-US" dirty="0"/>
              <a:t>You may need to meter the use of applications or services in order to plan future requirements; to gain an understanding of how they are used; or to bill users, organization departments, or customers. This is a common requirement, particularly in large corporations and for independent software vendors and service providers.</a:t>
            </a:r>
          </a:p>
        </p:txBody>
      </p:sp>
    </p:spTree>
    <p:extLst>
      <p:ext uri="{BB962C8B-B14F-4D97-AF65-F5344CB8AC3E}">
        <p14:creationId xmlns:p14="http://schemas.microsoft.com/office/powerpoint/2010/main" val="1248835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Cache-aside</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Load data on demand into a cache from a data store. This pattern can improve performance and also helps to maintain consistency between data held in the cache and the data in the underlying data store.</a:t>
            </a:r>
            <a:endParaRPr lang="cs-CZ" dirty="0"/>
          </a:p>
        </p:txBody>
      </p:sp>
      <p:pic>
        <p:nvPicPr>
          <p:cNvPr id="9222" name="Picture 6" descr="Figure 1 - Using the Cache-Aside pattern to store data in the cach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2132856"/>
            <a:ext cx="3429000" cy="3971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115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Circuit Breaker</a:t>
            </a:r>
          </a:p>
        </p:txBody>
      </p:sp>
      <p:sp>
        <p:nvSpPr>
          <p:cNvPr id="3" name="Content Placeholder 4"/>
          <p:cNvSpPr>
            <a:spLocks noGrp="1"/>
          </p:cNvSpPr>
          <p:nvPr>
            <p:ph sz="quarter" idx="13"/>
          </p:nvPr>
        </p:nvSpPr>
        <p:spPr>
          <a:xfrm>
            <a:off x="107504" y="548680"/>
            <a:ext cx="8928992" cy="1368152"/>
          </a:xfrm>
        </p:spPr>
        <p:txBody>
          <a:bodyPr anchor="t">
            <a:normAutofit fontScale="92500"/>
          </a:bodyPr>
          <a:lstStyle/>
          <a:p>
            <a:pPr marL="0" lvl="1" indent="6350">
              <a:buNone/>
            </a:pPr>
            <a:r>
              <a:rPr lang="en-US" dirty="0"/>
              <a:t>Handle faults that may take a variable amount of time to rectify when connecting to a</a:t>
            </a:r>
          </a:p>
          <a:p>
            <a:pPr marL="0" lvl="1" indent="6350">
              <a:buNone/>
            </a:pPr>
            <a:r>
              <a:rPr lang="en-US" dirty="0"/>
              <a:t>remote service or resource. This pattern can improve the stability and resiliency of an</a:t>
            </a:r>
          </a:p>
          <a:p>
            <a:pPr marL="0" lvl="1" indent="6350">
              <a:buNone/>
            </a:pPr>
            <a:r>
              <a:rPr lang="en-US" dirty="0"/>
              <a:t>application.</a:t>
            </a:r>
            <a:endParaRPr lang="cs-CZ" dirty="0"/>
          </a:p>
        </p:txBody>
      </p:sp>
      <p:pic>
        <p:nvPicPr>
          <p:cNvPr id="10246" name="Picture 6" descr="Figure 1 - Circuit Breaker sta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1844824"/>
            <a:ext cx="5580698" cy="4620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917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Competing Consumers</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Enable multiple concurrent consumers to process messages received on the same messaging channel. This pattern enables a system to process multiple messages concurrently to optimize throughput, to improve scalability and availability, and to balance the workload.</a:t>
            </a:r>
            <a:endParaRPr lang="cs-CZ" dirty="0"/>
          </a:p>
        </p:txBody>
      </p:sp>
      <p:pic>
        <p:nvPicPr>
          <p:cNvPr id="11266" name="Picture 2" descr="Figure 1 - Using a message queue to distribute work to instances of a servi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2636912"/>
            <a:ext cx="73152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6623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Compute Resource Consolidation</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Consolidate multiple tasks or operations into a single computational unit. This pattern can increase compute resource utilization, and reduce the costs and management overhead associated with performing compute processing in cloud-hosted applications.</a:t>
            </a:r>
            <a:endParaRPr lang="cs-CZ" dirty="0"/>
          </a:p>
        </p:txBody>
      </p:sp>
      <p:pic>
        <p:nvPicPr>
          <p:cNvPr id="12290" name="Picture 2" descr="Figure 2 - The lifecycle of tasks and resources in a role in a Azure cloud servi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2844" y="1916832"/>
            <a:ext cx="5492591" cy="4795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1473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Command and Query Responsibility Segregation (CQRS)</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Segregate operations that read data from operations that update data by using separate interfaces. This pattern can maximize performance, scalability, and security; support evolution of the system over time through higher flexibility; and prevent update commands from causing merge conflicts at the domain level.</a:t>
            </a:r>
            <a:endParaRPr lang="cs-CZ" dirty="0"/>
          </a:p>
        </p:txBody>
      </p:sp>
      <p:pic>
        <p:nvPicPr>
          <p:cNvPr id="13314" name="Picture 2" descr="Figure 2 - A basic CQRS architec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2636912"/>
            <a:ext cx="5010150" cy="2686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3502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Event Sourcing</a:t>
            </a:r>
          </a:p>
        </p:txBody>
      </p:sp>
      <p:sp>
        <p:nvSpPr>
          <p:cNvPr id="3" name="Content Placeholder 4"/>
          <p:cNvSpPr>
            <a:spLocks noGrp="1"/>
          </p:cNvSpPr>
          <p:nvPr>
            <p:ph sz="quarter" idx="13"/>
          </p:nvPr>
        </p:nvSpPr>
        <p:spPr>
          <a:xfrm>
            <a:off x="107504" y="548680"/>
            <a:ext cx="8928992" cy="1368152"/>
          </a:xfrm>
        </p:spPr>
        <p:txBody>
          <a:bodyPr anchor="t">
            <a:normAutofit fontScale="85000" lnSpcReduction="20000"/>
          </a:bodyPr>
          <a:lstStyle/>
          <a:p>
            <a:pPr marL="0" lvl="1" indent="6350">
              <a:buNone/>
            </a:pPr>
            <a:r>
              <a:rPr lang="en-US" dirty="0"/>
              <a:t>Use an append-only store to record the full series of events that describe actions taken on data in a domain, rather than storing just the current state, so that the store can be used to materialize the domain objects. This pattern can simplify tasks in complex domains by avoiding the requirement to synchronize the data model and the business domain; improve performance, scalability, and responsiveness; provide consistency for transactional data; and maintain full audit trails and history that may enable compensating actions.</a:t>
            </a:r>
            <a:endParaRPr lang="cs-CZ"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3" y="1974329"/>
            <a:ext cx="7610475" cy="4848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4102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External Configuration Store</a:t>
            </a:r>
          </a:p>
        </p:txBody>
      </p:sp>
      <p:sp>
        <p:nvSpPr>
          <p:cNvPr id="3" name="Content Placeholder 4"/>
          <p:cNvSpPr>
            <a:spLocks noGrp="1"/>
          </p:cNvSpPr>
          <p:nvPr>
            <p:ph sz="quarter" idx="13"/>
          </p:nvPr>
        </p:nvSpPr>
        <p:spPr>
          <a:xfrm>
            <a:off x="107504" y="548680"/>
            <a:ext cx="8928992" cy="1368152"/>
          </a:xfrm>
        </p:spPr>
        <p:txBody>
          <a:bodyPr anchor="t">
            <a:normAutofit/>
          </a:bodyPr>
          <a:lstStyle/>
          <a:p>
            <a:pPr marL="0" lvl="1" indent="6350">
              <a:buNone/>
            </a:pPr>
            <a:r>
              <a:rPr lang="en-US" dirty="0"/>
              <a:t>Move configuration information out of the application deployment package to a centralized location. This pattern can provide opportunities for easier management and control of configuration data, and for sharing configuration data across applications and application instances.</a:t>
            </a:r>
            <a:endParaRPr lang="cs-CZ" dirty="0"/>
          </a:p>
        </p:txBody>
      </p:sp>
      <p:pic>
        <p:nvPicPr>
          <p:cNvPr id="15362" name="Picture 2" descr="Figure 1 - An overview of the External Configuration Store pattern with optional local cach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3140968"/>
            <a:ext cx="6315075" cy="2819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70731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6716</TotalTime>
  <Words>4052</Words>
  <Application>Microsoft Office PowerPoint</Application>
  <PresentationFormat>On-screen Show (4:3)</PresentationFormat>
  <Paragraphs>236</Paragraphs>
  <Slides>27</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Calibri</vt:lpstr>
      <vt:lpstr>Consolas</vt:lpstr>
      <vt:lpstr>Wingdings</vt:lpstr>
      <vt:lpstr>Wingdings 3</vt:lpstr>
      <vt:lpstr>Origin</vt:lpstr>
      <vt:lpstr>NSWI150 - Virtualizace a Cloud Computing Cloud Design Patterns  Filip Zavoral</vt:lpstr>
      <vt:lpstr>Cloud Design Patterns</vt:lpstr>
      <vt:lpstr>Cache-aside</vt:lpstr>
      <vt:lpstr>Circuit Breaker</vt:lpstr>
      <vt:lpstr>Competing Consumers</vt:lpstr>
      <vt:lpstr>Compute Resource Consolidation</vt:lpstr>
      <vt:lpstr>Command and Query Responsibility Segregation (CQRS)</vt:lpstr>
      <vt:lpstr>Event Sourcing</vt:lpstr>
      <vt:lpstr>External Configuration Store</vt:lpstr>
      <vt:lpstr>Federated Identity</vt:lpstr>
      <vt:lpstr>Gatekeeper</vt:lpstr>
      <vt:lpstr>Health Endpoint Monitoring</vt:lpstr>
      <vt:lpstr>Index Table</vt:lpstr>
      <vt:lpstr>Leader Election</vt:lpstr>
      <vt:lpstr>Materialized View</vt:lpstr>
      <vt:lpstr>Pipes and Filters</vt:lpstr>
      <vt:lpstr>Priority Queue</vt:lpstr>
      <vt:lpstr>Queue-based Load Leveling</vt:lpstr>
      <vt:lpstr>Retry</vt:lpstr>
      <vt:lpstr>Runtime Reconfiguration</vt:lpstr>
      <vt:lpstr>Scheduler Agent Supervisor</vt:lpstr>
      <vt:lpstr>Sharding</vt:lpstr>
      <vt:lpstr>Static Content Hosting</vt:lpstr>
      <vt:lpstr>Throttling</vt:lpstr>
      <vt:lpstr>Valet Key</vt:lpstr>
      <vt:lpstr>Primers and Guidances 1</vt:lpstr>
      <vt:lpstr>Primers and Guidances 2</vt:lpstr>
    </vt:vector>
  </TitlesOfParts>
  <Company>KSI MFF UK Praha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bednarek</dc:creator>
  <cp:lastModifiedBy>Filip Zavoral</cp:lastModifiedBy>
  <cp:revision>511</cp:revision>
  <dcterms:created xsi:type="dcterms:W3CDTF">2012-09-19T18:13:04Z</dcterms:created>
  <dcterms:modified xsi:type="dcterms:W3CDTF">2023-10-02T10:33:58Z</dcterms:modified>
</cp:coreProperties>
</file>