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0" r:id="rId2"/>
    <p:sldId id="460" r:id="rId3"/>
    <p:sldId id="459" r:id="rId4"/>
    <p:sldId id="458" r:id="rId5"/>
    <p:sldId id="277" r:id="rId6"/>
    <p:sldId id="279" r:id="rId7"/>
    <p:sldId id="281" r:id="rId8"/>
    <p:sldId id="484" r:id="rId9"/>
    <p:sldId id="485" r:id="rId10"/>
    <p:sldId id="495" r:id="rId11"/>
    <p:sldId id="490" r:id="rId12"/>
    <p:sldId id="327" r:id="rId13"/>
    <p:sldId id="494" r:id="rId14"/>
    <p:sldId id="278" r:id="rId15"/>
    <p:sldId id="336" r:id="rId16"/>
    <p:sldId id="415" r:id="rId17"/>
    <p:sldId id="416" r:id="rId18"/>
    <p:sldId id="417" r:id="rId19"/>
    <p:sldId id="487" r:id="rId20"/>
    <p:sldId id="488" r:id="rId21"/>
    <p:sldId id="491" r:id="rId22"/>
    <p:sldId id="492" r:id="rId23"/>
    <p:sldId id="375" r:id="rId24"/>
    <p:sldId id="326" r:id="rId25"/>
    <p:sldId id="321" r:id="rId26"/>
    <p:sldId id="322" r:id="rId27"/>
    <p:sldId id="334" r:id="rId28"/>
    <p:sldId id="323" r:id="rId29"/>
    <p:sldId id="324" r:id="rId30"/>
    <p:sldId id="335" r:id="rId31"/>
    <p:sldId id="387" r:id="rId32"/>
    <p:sldId id="389" r:id="rId33"/>
    <p:sldId id="394" r:id="rId34"/>
    <p:sldId id="390" r:id="rId35"/>
    <p:sldId id="39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1" autoAdjust="0"/>
    <p:restoredTop sz="94660"/>
  </p:normalViewPr>
  <p:slideViewPr>
    <p:cSldViewPr>
      <p:cViewPr varScale="1">
        <p:scale>
          <a:sx n="126" d="100"/>
          <a:sy n="126" d="100"/>
        </p:scale>
        <p:origin x="7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2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BC3CE-3DC6-48EE-A131-04D020AF1818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D85E-490B-4ECE-A416-B9AD062DD0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2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5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55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8803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"/>
          </p:nvPr>
        </p:nvSpPr>
        <p:spPr>
          <a:xfrm>
            <a:off x="4679502" y="476672"/>
            <a:ext cx="4356993" cy="60486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4725144"/>
            <a:ext cx="8928992" cy="172819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4581128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ttom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3573015"/>
            <a:ext cx="8928992" cy="2880321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107504" y="3429000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  <p:extLst>
      <p:ext uri="{BB962C8B-B14F-4D97-AF65-F5344CB8AC3E}">
        <p14:creationId xmlns:p14="http://schemas.microsoft.com/office/powerpoint/2010/main" val="209044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548680"/>
            <a:ext cx="8928992" cy="5976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4" y="476672"/>
            <a:ext cx="8928992" cy="604867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404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36004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36004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kumimoji="0" lang="en-US" sz="2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79512" y="980728"/>
            <a:ext cx="4316288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980728"/>
            <a:ext cx="4388296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16216" y="548680"/>
            <a:ext cx="2520280" cy="59046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 sz="1600" i="0">
                <a:solidFill>
                  <a:schemeClr val="tx2"/>
                </a:solidFill>
              </a:defRPr>
            </a:lvl1pPr>
            <a:lvl2pPr eaLnBrk="1" latinLnBrk="0" hangingPunct="1">
              <a:buNone/>
              <a:defRPr sz="1200"/>
            </a:lvl2pPr>
            <a:lvl3pPr eaLnBrk="1" latinLnBrk="0" hangingPunct="1">
              <a:buNone/>
              <a:defRPr sz="1000"/>
            </a:lvl3pPr>
            <a:lvl4pPr eaLnBrk="1" latinLnBrk="0" hangingPunct="1">
              <a:buNone/>
              <a:defRPr sz="900"/>
            </a:lvl4pPr>
            <a:lvl5pPr eaLnBrk="1" latinLnBrk="0" hangingPunct="1"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6120680" cy="590465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722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awing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516216" y="548680"/>
            <a:ext cx="2448272" cy="59046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722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8928992" cy="5904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  <a:r>
              <a:rPr kumimoji="0" lang="cs-CZ" dirty="0"/>
              <a:t> </a:t>
            </a:r>
            <a:r>
              <a:rPr kumimoji="0" lang="en-US" dirty="0"/>
              <a:t>!@#$%^&amp;*(){}|:"&lt;&gt;?</a:t>
            </a:r>
          </a:p>
          <a:p>
            <a:pPr lvl="1" eaLnBrk="1" latinLnBrk="0" hangingPunct="1"/>
            <a:r>
              <a:rPr kumimoji="0" lang="en-US" dirty="0"/>
              <a:t>Second level</a:t>
            </a:r>
            <a:r>
              <a:rPr kumimoji="0" lang="cs-CZ" dirty="0"/>
              <a:t> +</a:t>
            </a:r>
            <a:r>
              <a:rPr kumimoji="0" lang="cs-CZ" dirty="0" err="1"/>
              <a:t>ěščřžýáíéúů</a:t>
            </a:r>
            <a:endParaRPr kumimoji="0" lang="en-US" dirty="0"/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8604448" cy="2606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52320" y="6597352"/>
            <a:ext cx="1136920" cy="2606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fld id="{E913C56C-3800-47C1-AF78-44E226C2CC5B}" type="datetime1">
              <a:rPr lang="cs-CZ" smtClean="0"/>
              <a:pPr/>
              <a:t>29.10.2024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4" r:id="rId10"/>
    <p:sldLayoutId id="2147483672" r:id="rId11"/>
    <p:sldLayoutId id="2147483675" r:id="rId12"/>
    <p:sldLayoutId id="2147483669" r:id="rId13"/>
    <p:sldLayoutId id="2147483670" r:id="rId14"/>
    <p:sldLayoutId id="2147483671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tx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6"/>
        </a:buClr>
        <a:buSzPct val="76000"/>
        <a:buFont typeface="Wingdings" pitchFamily="2" charset="2"/>
        <a:buChar char="§"/>
        <a:defRPr kumimoji="0"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tx1"/>
        </a:buClr>
        <a:buSzPct val="70000"/>
        <a:buFont typeface="Wingdings" pitchFamily="2" charset="2"/>
        <a:buChar char="§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70000"/>
        <a:buFont typeface="Wingdings"/>
        <a:buNone/>
        <a:defRPr kumimoji="0" lang="en-US" sz="1400" b="1" kern="1200" dirty="0">
          <a:solidFill>
            <a:schemeClr val="accent5"/>
          </a:solidFill>
          <a:latin typeface="Consolas" pitchFamily="49" charset="0"/>
          <a:ea typeface="+mn-ea"/>
          <a:cs typeface="Consolas" pitchFamily="49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en-US" dirty="0"/>
              <a:t> Machines </a:t>
            </a:r>
            <a:r>
              <a:rPr lang="cs-CZ" dirty="0"/>
              <a:t>- </a:t>
            </a:r>
            <a:r>
              <a:rPr lang="cs-CZ" dirty="0" err="1"/>
              <a:t>histor</a:t>
            </a:r>
            <a:r>
              <a:rPr lang="en-US" dirty="0"/>
              <a:t>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68DEA-C25B-77F3-0376-E2801017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>
            <a:extLst>
              <a:ext uri="{FF2B5EF4-FFF2-40B4-BE49-F238E27FC236}">
                <a16:creationId xmlns:a16="http://schemas.microsoft.com/office/drawing/2014/main" id="{CA77984B-6811-1CA2-152C-E6B85BA4D0CC}"/>
              </a:ext>
            </a:extLst>
          </p:cNvPr>
          <p:cNvSpPr/>
          <p:nvPr/>
        </p:nvSpPr>
        <p:spPr>
          <a:xfrm rot="5400000">
            <a:off x="4496581" y="676066"/>
            <a:ext cx="900099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6EB3A-E121-3456-B931-C5FD80219A4B}"/>
              </a:ext>
            </a:extLst>
          </p:cNvPr>
          <p:cNvSpPr txBox="1"/>
          <p:nvPr/>
        </p:nvSpPr>
        <p:spPr>
          <a:xfrm>
            <a:off x="568734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C50AF-DAF2-B956-5D2A-017B86CE1AF7}"/>
              </a:ext>
            </a:extLst>
          </p:cNvPr>
          <p:cNvSpPr txBox="1"/>
          <p:nvPr/>
        </p:nvSpPr>
        <p:spPr>
          <a:xfrm>
            <a:off x="2411760" y="1016735"/>
            <a:ext cx="1554994" cy="90009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F24A64-3D80-0A85-D496-CD07A52CA9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Trap-and-emulate (IBM 1972)</a:t>
            </a:r>
          </a:p>
          <a:p>
            <a:pPr lvl="1"/>
            <a:r>
              <a:rPr lang="cs-CZ" dirty="0"/>
              <a:t>OS kernels use privileged instructions</a:t>
            </a:r>
            <a:r>
              <a:rPr lang="en-US" dirty="0"/>
              <a:t> but run in the user mode</a:t>
            </a:r>
          </a:p>
          <a:p>
            <a:pPr lvl="2"/>
            <a:r>
              <a:rPr lang="en-US" dirty="0"/>
              <a:t>Every privileged instruction in the kernel causes a </a:t>
            </a:r>
            <a:r>
              <a:rPr lang="en-US" i="1" dirty="0"/>
              <a:t>trap</a:t>
            </a:r>
            <a:r>
              <a:rPr lang="en-US" dirty="0"/>
              <a:t> (synchronous interrupt)</a:t>
            </a:r>
            <a:endParaRPr lang="cs-CZ" dirty="0"/>
          </a:p>
          <a:p>
            <a:pPr lvl="2"/>
            <a:r>
              <a:rPr lang="en-US" dirty="0"/>
              <a:t>The hypervisor emulates the instruction</a:t>
            </a:r>
            <a:endParaRPr lang="cs-CZ" dirty="0"/>
          </a:p>
          <a:p>
            <a:pPr lvl="2"/>
            <a:r>
              <a:rPr lang="en-US" dirty="0"/>
              <a:t>The emulation allows verification of access rights, virtualization etc.</a:t>
            </a:r>
            <a:endParaRPr lang="cs-CZ" dirty="0"/>
          </a:p>
          <a:p>
            <a:pPr lvl="1"/>
            <a:r>
              <a:rPr lang="en-US" dirty="0"/>
              <a:t>Performance considerations</a:t>
            </a:r>
            <a:endParaRPr lang="cs-CZ" dirty="0"/>
          </a:p>
          <a:p>
            <a:pPr lvl="2"/>
            <a:r>
              <a:rPr lang="en-US" dirty="0"/>
              <a:t>Every </a:t>
            </a:r>
            <a:r>
              <a:rPr lang="en-US" dirty="0" err="1"/>
              <a:t>syscall</a:t>
            </a:r>
            <a:r>
              <a:rPr lang="en-US" dirty="0"/>
              <a:t> goes through hypervisor</a:t>
            </a:r>
          </a:p>
          <a:p>
            <a:pPr lvl="2"/>
            <a:r>
              <a:rPr lang="en-US" dirty="0"/>
              <a:t>Every I/O instruction in kernel is emulated</a:t>
            </a:r>
          </a:p>
          <a:p>
            <a:pPr lvl="3"/>
            <a:r>
              <a:rPr lang="en-US" dirty="0"/>
              <a:t>S/370 had "channel programs" = single I/O instruction started the whole I/O operation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A28DF2-E524-6B1C-D8C3-5C399386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37DDA-FA0B-0275-F58F-111475BC3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DB2C-665B-1C43-91EB-83F8E8F658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48FFB-BA00-7A0F-0A8E-439413833837}"/>
              </a:ext>
            </a:extLst>
          </p:cNvPr>
          <p:cNvSpPr txBox="1"/>
          <p:nvPr/>
        </p:nvSpPr>
        <p:spPr>
          <a:xfrm>
            <a:off x="474948" y="2181113"/>
            <a:ext cx="5364014" cy="106037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C1D952-0628-6326-255A-5E6582F0413C}"/>
              </a:ext>
            </a:extLst>
          </p:cNvPr>
          <p:cNvCxnSpPr>
            <a:cxnSpLocks/>
          </p:cNvCxnSpPr>
          <p:nvPr/>
        </p:nvCxnSpPr>
        <p:spPr>
          <a:xfrm>
            <a:off x="2411760" y="2348880"/>
            <a:ext cx="331236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3827FF-4D68-5B21-0644-C332BB9E35D8}"/>
              </a:ext>
            </a:extLst>
          </p:cNvPr>
          <p:cNvSpPr txBox="1"/>
          <p:nvPr/>
        </p:nvSpPr>
        <p:spPr>
          <a:xfrm>
            <a:off x="2627784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Privileged mode instructions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7E98F3-1461-C000-BB69-E2DBE804DE31}"/>
              </a:ext>
            </a:extLst>
          </p:cNvPr>
          <p:cNvCxnSpPr>
            <a:cxnSpLocks/>
          </p:cNvCxnSpPr>
          <p:nvPr/>
        </p:nvCxnSpPr>
        <p:spPr>
          <a:xfrm>
            <a:off x="539552" y="2646204"/>
            <a:ext cx="3427202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C8D1AD-6828-210B-90FD-F9F534F111D0}"/>
              </a:ext>
            </a:extLst>
          </p:cNvPr>
          <p:cNvSpPr txBox="1"/>
          <p:nvPr/>
        </p:nvSpPr>
        <p:spPr>
          <a:xfrm>
            <a:off x="1655716" y="2580082"/>
            <a:ext cx="12137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User mode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7D3360-A39F-8FBD-F173-5B71AD502DAB}"/>
              </a:ext>
            </a:extLst>
          </p:cNvPr>
          <p:cNvCxnSpPr>
            <a:cxnSpLocks/>
          </p:cNvCxnSpPr>
          <p:nvPr/>
        </p:nvCxnSpPr>
        <p:spPr>
          <a:xfrm>
            <a:off x="4169133" y="2646204"/>
            <a:ext cx="1525813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D9B7AC-DFED-53F4-25B9-76ECAF3D8A4C}"/>
              </a:ext>
            </a:extLst>
          </p:cNvPr>
          <p:cNvSpPr txBox="1"/>
          <p:nvPr/>
        </p:nvSpPr>
        <p:spPr>
          <a:xfrm>
            <a:off x="4286584" y="2564904"/>
            <a:ext cx="13363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Privileged mode</a:t>
            </a:r>
          </a:p>
        </p:txBody>
      </p:sp>
    </p:spTree>
    <p:extLst>
      <p:ext uri="{BB962C8B-B14F-4D97-AF65-F5344CB8AC3E}">
        <p14:creationId xmlns:p14="http://schemas.microsoft.com/office/powerpoint/2010/main" val="91816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4496581" y="676066"/>
            <a:ext cx="900099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34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016735"/>
            <a:ext cx="1554994" cy="90009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002AA-1DCB-47BA-8406-1C11CAF494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Intel/AMD root/non-root modes</a:t>
            </a:r>
          </a:p>
          <a:p>
            <a:pPr lvl="1"/>
            <a:r>
              <a:rPr lang="en-US" dirty="0"/>
              <a:t>Control transferred between levels</a:t>
            </a:r>
          </a:p>
          <a:p>
            <a:pPr lvl="2"/>
            <a:r>
              <a:rPr lang="en-US" dirty="0"/>
              <a:t>User -&gt; Kernel: Simultaneously with switching CPU to the privileged mode</a:t>
            </a:r>
          </a:p>
          <a:p>
            <a:pPr lvl="3"/>
            <a:r>
              <a:rPr lang="en-US" dirty="0" err="1"/>
              <a:t>SYSCALL</a:t>
            </a:r>
            <a:r>
              <a:rPr lang="en-US" dirty="0"/>
              <a:t>, some synchronous (software) interrupts</a:t>
            </a:r>
          </a:p>
          <a:p>
            <a:pPr lvl="2"/>
            <a:r>
              <a:rPr lang="en-US" dirty="0"/>
              <a:t>User/Kernel -&gt; Hypervisor: </a:t>
            </a:r>
            <a:r>
              <a:rPr lang="en-US" dirty="0" err="1"/>
              <a:t>VM</a:t>
            </a:r>
            <a:r>
              <a:rPr lang="en-US" dirty="0"/>
              <a:t> Exit </a:t>
            </a:r>
            <a:r>
              <a:rPr lang="cs-CZ" dirty="0"/>
              <a:t>event </a:t>
            </a:r>
            <a:r>
              <a:rPr lang="en-US" dirty="0"/>
              <a:t>= switch to hypervisor mode</a:t>
            </a:r>
          </a:p>
          <a:p>
            <a:pPr lvl="3"/>
            <a:r>
              <a:rPr lang="en-US" dirty="0"/>
              <a:t>Asynchronous (hardware) interrupts</a:t>
            </a:r>
          </a:p>
          <a:p>
            <a:pPr lvl="3"/>
            <a:r>
              <a:rPr lang="en-US" dirty="0"/>
              <a:t>Some synchronous (software) interrupts (e.g. page faults)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48" y="2181113"/>
            <a:ext cx="5364014" cy="106037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7E972-582B-4F85-B184-4F45C4D3B61D}"/>
              </a:ext>
            </a:extLst>
          </p:cNvPr>
          <p:cNvCxnSpPr>
            <a:cxnSpLocks/>
          </p:cNvCxnSpPr>
          <p:nvPr/>
        </p:nvCxnSpPr>
        <p:spPr>
          <a:xfrm>
            <a:off x="568734" y="2348880"/>
            <a:ext cx="155499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65E87-3A4A-4347-B75B-8C4D08B31B3C}"/>
              </a:ext>
            </a:extLst>
          </p:cNvPr>
          <p:cNvSpPr txBox="1"/>
          <p:nvPr/>
        </p:nvSpPr>
        <p:spPr>
          <a:xfrm>
            <a:off x="683568" y="226758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E0EC66-97B3-4635-9E4E-C2675903BCB9}"/>
              </a:ext>
            </a:extLst>
          </p:cNvPr>
          <p:cNvCxnSpPr>
            <a:cxnSpLocks/>
          </p:cNvCxnSpPr>
          <p:nvPr/>
        </p:nvCxnSpPr>
        <p:spPr>
          <a:xfrm>
            <a:off x="2411760" y="2348880"/>
            <a:ext cx="331236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C3FED3-7702-442B-94CB-9A9B0007FABD}"/>
              </a:ext>
            </a:extLst>
          </p:cNvPr>
          <p:cNvSpPr txBox="1"/>
          <p:nvPr/>
        </p:nvSpPr>
        <p:spPr>
          <a:xfrm>
            <a:off x="2627784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Privileged mode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5CB16A-AAEC-472C-8641-7CD560830FDD}"/>
              </a:ext>
            </a:extLst>
          </p:cNvPr>
          <p:cNvCxnSpPr>
            <a:cxnSpLocks/>
          </p:cNvCxnSpPr>
          <p:nvPr/>
        </p:nvCxnSpPr>
        <p:spPr>
          <a:xfrm>
            <a:off x="539552" y="2646204"/>
            <a:ext cx="3427202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639148-36E5-4F48-9B10-A9474190BFA7}"/>
              </a:ext>
            </a:extLst>
          </p:cNvPr>
          <p:cNvSpPr txBox="1"/>
          <p:nvPr/>
        </p:nvSpPr>
        <p:spPr>
          <a:xfrm>
            <a:off x="654386" y="2564904"/>
            <a:ext cx="16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Non-root mode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B6DC75-279A-4795-8FF9-A9115EDC6A19}"/>
              </a:ext>
            </a:extLst>
          </p:cNvPr>
          <p:cNvCxnSpPr>
            <a:cxnSpLocks/>
          </p:cNvCxnSpPr>
          <p:nvPr/>
        </p:nvCxnSpPr>
        <p:spPr>
          <a:xfrm>
            <a:off x="4169133" y="2646204"/>
            <a:ext cx="1525813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66E1FAF-68B4-4035-9204-78AA9EACE23B}"/>
              </a:ext>
            </a:extLst>
          </p:cNvPr>
          <p:cNvSpPr txBox="1"/>
          <p:nvPr/>
        </p:nvSpPr>
        <p:spPr>
          <a:xfrm>
            <a:off x="4286584" y="2564904"/>
            <a:ext cx="13363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Root mode</a:t>
            </a:r>
          </a:p>
        </p:txBody>
      </p:sp>
    </p:spTree>
    <p:extLst>
      <p:ext uri="{BB962C8B-B14F-4D97-AF65-F5344CB8AC3E}">
        <p14:creationId xmlns:p14="http://schemas.microsoft.com/office/powerpoint/2010/main" val="72617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11760" y="548680"/>
            <a:ext cx="2736304" cy="576064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Intel VT-x / AMD-V</a:t>
            </a:r>
          </a:p>
          <a:p>
            <a:pPr lvl="1"/>
            <a:r>
              <a:rPr lang="en-US" dirty="0"/>
              <a:t>Details differ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Root</a:t>
            </a:r>
            <a:r>
              <a:rPr lang="cs-CZ" dirty="0"/>
              <a:t>“ </a:t>
            </a:r>
            <a:r>
              <a:rPr lang="en-US" dirty="0"/>
              <a:t>mode</a:t>
            </a:r>
            <a:endParaRPr lang="cs-CZ" dirty="0"/>
          </a:p>
          <a:p>
            <a:pPr lvl="1"/>
            <a:r>
              <a:rPr lang="en-US" dirty="0"/>
              <a:t>Like a</a:t>
            </a:r>
            <a:r>
              <a:rPr lang="cs-CZ" dirty="0"/>
              <a:t> CPU </a:t>
            </a:r>
            <a:r>
              <a:rPr lang="en-US" dirty="0"/>
              <a:t>without</a:t>
            </a:r>
            <a:r>
              <a:rPr lang="cs-CZ" dirty="0"/>
              <a:t> </a:t>
            </a:r>
            <a:r>
              <a:rPr lang="cs-CZ" dirty="0" err="1"/>
              <a:t>virtualiza</a:t>
            </a:r>
            <a:r>
              <a:rPr lang="en-US" dirty="0" err="1"/>
              <a:t>tion</a:t>
            </a:r>
            <a:endParaRPr lang="cs-CZ" dirty="0"/>
          </a:p>
          <a:p>
            <a:pPr lvl="1"/>
            <a:r>
              <a:rPr lang="en-US" dirty="0"/>
              <a:t>Usable to run the host </a:t>
            </a:r>
            <a:r>
              <a:rPr lang="cs-CZ" dirty="0"/>
              <a:t>OS</a:t>
            </a:r>
          </a:p>
          <a:p>
            <a:r>
              <a:rPr lang="cs-CZ" dirty="0"/>
              <a:t>„Non-</a:t>
            </a:r>
            <a:r>
              <a:rPr lang="cs-CZ" dirty="0" err="1"/>
              <a:t>root</a:t>
            </a:r>
            <a:r>
              <a:rPr lang="cs-CZ" dirty="0"/>
              <a:t>“ </a:t>
            </a:r>
            <a:r>
              <a:rPr lang="en-US" dirty="0"/>
              <a:t>mode</a:t>
            </a:r>
            <a:endParaRPr lang="cs-CZ" dirty="0"/>
          </a:p>
          <a:p>
            <a:pPr lvl="1"/>
            <a:r>
              <a:rPr lang="en-US" dirty="0"/>
              <a:t>Limited access to the privileged of the CPU state</a:t>
            </a:r>
            <a:endParaRPr lang="cs-CZ" dirty="0"/>
          </a:p>
          <a:p>
            <a:pPr lvl="1"/>
            <a:r>
              <a:rPr lang="en-US" dirty="0"/>
              <a:t>Unwanted actions cause</a:t>
            </a:r>
            <a:r>
              <a:rPr lang="cs-CZ" dirty="0"/>
              <a:t> „VM exit“</a:t>
            </a:r>
          </a:p>
          <a:p>
            <a:r>
              <a:rPr lang="en-US" dirty="0"/>
              <a:t>Mode switch</a:t>
            </a:r>
            <a:endParaRPr lang="cs-CZ" dirty="0"/>
          </a:p>
          <a:p>
            <a:pPr lvl="1"/>
            <a:r>
              <a:rPr lang="en-US" dirty="0"/>
              <a:t>A part of the </a:t>
            </a:r>
            <a:r>
              <a:rPr lang="cs-CZ" dirty="0"/>
              <a:t>CPU</a:t>
            </a:r>
            <a:r>
              <a:rPr lang="en-US" dirty="0"/>
              <a:t> state</a:t>
            </a:r>
            <a:r>
              <a:rPr lang="cs-CZ" dirty="0"/>
              <a:t> </a:t>
            </a:r>
            <a:r>
              <a:rPr lang="en-US" dirty="0"/>
              <a:t>is read from/stored to memory</a:t>
            </a:r>
            <a:endParaRPr lang="cs-CZ" dirty="0"/>
          </a:p>
          <a:p>
            <a:pPr lvl="1"/>
            <a:r>
              <a:rPr lang="en-US" dirty="0"/>
              <a:t>Address-space switch included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support for</a:t>
            </a:r>
            <a:r>
              <a:rPr lang="cs-CZ" dirty="0"/>
              <a:t> </a:t>
            </a:r>
            <a:r>
              <a:rPr lang="cs-CZ" dirty="0" err="1"/>
              <a:t>virtualiza</a:t>
            </a:r>
            <a:r>
              <a:rPr lang="en-US" dirty="0" err="1"/>
              <a:t>tion</a:t>
            </a:r>
            <a:r>
              <a:rPr lang="cs-CZ" dirty="0"/>
              <a:t> – </a:t>
            </a:r>
            <a:r>
              <a:rPr lang="en-US" dirty="0"/>
              <a:t>a new</a:t>
            </a:r>
            <a:r>
              <a:rPr lang="cs-CZ" dirty="0"/>
              <a:t> </a:t>
            </a:r>
            <a:r>
              <a:rPr lang="en-US" dirty="0"/>
              <a:t>dimension of </a:t>
            </a:r>
            <a:r>
              <a:rPr lang="cs-CZ" dirty="0" err="1"/>
              <a:t>privileg</a:t>
            </a:r>
            <a:r>
              <a:rPr lang="en-US" dirty="0"/>
              <a:t>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54868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application</a:t>
            </a:r>
            <a:r>
              <a:rPr lang="cs-CZ" dirty="0">
                <a:solidFill>
                  <a:schemeClr val="accent3"/>
                </a:solidFill>
              </a:rPr>
              <a:t> proces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98884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guest </a:t>
            </a:r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980728"/>
            <a:ext cx="1440160" cy="5760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application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registers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501008"/>
            <a:ext cx="1440160" cy="5760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access control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2411760" y="1268760"/>
            <a:ext cx="1080120" cy="0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 flipH="1" flipV="1">
            <a:off x="2382106" y="1599146"/>
            <a:ext cx="1139428" cy="1080120"/>
          </a:xfrm>
          <a:prstGeom prst="curvedConnector3">
            <a:avLst>
              <a:gd name="adj1" fmla="val 2409"/>
            </a:avLst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2411760" y="168565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Freeform 58"/>
          <p:cNvSpPr/>
          <p:nvPr/>
        </p:nvSpPr>
        <p:spPr>
          <a:xfrm flipV="1">
            <a:off x="2411760" y="1484784"/>
            <a:ext cx="864096" cy="1080120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9" name="Straight Connector 68"/>
          <p:cNvCxnSpPr/>
          <p:nvPr/>
        </p:nvCxnSpPr>
        <p:spPr>
          <a:xfrm>
            <a:off x="611560" y="1988840"/>
            <a:ext cx="18002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971600" y="342900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(</a:t>
            </a:r>
            <a:r>
              <a:rPr lang="en-US" dirty="0">
                <a:solidFill>
                  <a:schemeClr val="accent3"/>
                </a:solidFill>
              </a:rPr>
              <a:t>host app</a:t>
            </a:r>
            <a:r>
              <a:rPr lang="cs-CZ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486916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(+ host OS kernel)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365104"/>
            <a:ext cx="1440160" cy="5760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privileged registers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5400000" flipH="1" flipV="1">
            <a:off x="971600" y="3068960"/>
            <a:ext cx="3960440" cy="1080120"/>
          </a:xfrm>
          <a:prstGeom prst="curvedConnector3">
            <a:avLst>
              <a:gd name="adj1" fmla="val 2481"/>
            </a:avLst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411760" y="456597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Freeform 25"/>
          <p:cNvSpPr/>
          <p:nvPr/>
        </p:nvSpPr>
        <p:spPr>
          <a:xfrm flipV="1">
            <a:off x="2411760" y="4365104"/>
            <a:ext cx="936104" cy="1080120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4869160"/>
            <a:ext cx="18002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cxnSp>
        <p:nvCxnSpPr>
          <p:cNvPr id="29" name="Straight Connector 28"/>
          <p:cNvCxnSpPr>
            <a:endCxn id="19" idx="1"/>
          </p:cNvCxnSpPr>
          <p:nvPr/>
        </p:nvCxnSpPr>
        <p:spPr>
          <a:xfrm>
            <a:off x="179512" y="3429000"/>
            <a:ext cx="223224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38" name="TextBox 37"/>
          <p:cNvSpPr txBox="1"/>
          <p:nvPr/>
        </p:nvSpPr>
        <p:spPr>
          <a:xfrm rot="16200000">
            <a:off x="107506" y="105273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3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07505" y="249289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0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107506" y="393305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3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107505" y="537321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0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468922" y="4545994"/>
            <a:ext cx="1440159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root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96914" y="1665674"/>
            <a:ext cx="1440159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non-root</a:t>
            </a:r>
            <a:endParaRPr lang="cs-CZ">
              <a:solidFill>
                <a:schemeClr val="accent1"/>
              </a:solidFill>
            </a:endParaRPr>
          </a:p>
        </p:txBody>
      </p:sp>
      <p:cxnSp>
        <p:nvCxnSpPr>
          <p:cNvPr id="53" name="Curved Connector 52"/>
          <p:cNvCxnSpPr/>
          <p:nvPr/>
        </p:nvCxnSpPr>
        <p:spPr>
          <a:xfrm rot="5400000" flipH="1" flipV="1">
            <a:off x="1662026" y="2306526"/>
            <a:ext cx="2579588" cy="1080120"/>
          </a:xfrm>
          <a:prstGeom prst="curvedConnector3">
            <a:avLst>
              <a:gd name="adj1" fmla="val 4248"/>
            </a:avLst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endCxn id="12" idx="0"/>
          </p:cNvCxnSpPr>
          <p:nvPr/>
        </p:nvCxnSpPr>
        <p:spPr>
          <a:xfrm>
            <a:off x="2411760" y="2924944"/>
            <a:ext cx="1872208" cy="576064"/>
          </a:xfrm>
          <a:prstGeom prst="curvedConnector2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2"/>
            <a:endCxn id="21" idx="0"/>
          </p:cNvCxnSpPr>
          <p:nvPr/>
        </p:nvCxnSpPr>
        <p:spPr>
          <a:xfrm>
            <a:off x="4283968" y="4077072"/>
            <a:ext cx="0" cy="288032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6200000">
            <a:off x="5220072" y="4365104"/>
            <a:ext cx="1440160" cy="5760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host VMCS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5220072" y="1700808"/>
            <a:ext cx="1440160" cy="5760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guest VMCS</a:t>
            </a:r>
            <a:endParaRPr lang="cs-CZ" dirty="0">
              <a:solidFill>
                <a:schemeClr val="accent4"/>
              </a:solidFill>
            </a:endParaRPr>
          </a:p>
        </p:txBody>
      </p:sp>
      <p:cxnSp>
        <p:nvCxnSpPr>
          <p:cNvPr id="76" name="Curved Connector 60"/>
          <p:cNvCxnSpPr>
            <a:endCxn id="21" idx="2"/>
          </p:cNvCxnSpPr>
          <p:nvPr/>
        </p:nvCxnSpPr>
        <p:spPr>
          <a:xfrm flipV="1">
            <a:off x="2411760" y="4941168"/>
            <a:ext cx="1872208" cy="936104"/>
          </a:xfrm>
          <a:prstGeom prst="curvedConnector2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>
            <a:off x="5148064" y="1412776"/>
            <a:ext cx="504056" cy="576064"/>
          </a:xfrm>
          <a:prstGeom prst="rightArrow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860032" y="3068960"/>
            <a:ext cx="1080120" cy="360040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4"/>
                </a:solidFill>
              </a:rPr>
              <a:t>VM entry</a:t>
            </a:r>
          </a:p>
        </p:txBody>
      </p:sp>
      <p:sp>
        <p:nvSpPr>
          <p:cNvPr id="90" name="TextBox 89"/>
          <p:cNvSpPr txBox="1"/>
          <p:nvPr/>
        </p:nvSpPr>
        <p:spPr>
          <a:xfrm rot="16200000">
            <a:off x="4932040" y="764704"/>
            <a:ext cx="936103" cy="36003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VM exit</a:t>
            </a:r>
          </a:p>
        </p:txBody>
      </p:sp>
      <p:sp>
        <p:nvSpPr>
          <p:cNvPr id="92" name="Right Arrow 91"/>
          <p:cNvSpPr/>
          <p:nvPr/>
        </p:nvSpPr>
        <p:spPr>
          <a:xfrm flipH="1">
            <a:off x="5148064" y="4725144"/>
            <a:ext cx="504056" cy="576064"/>
          </a:xfrm>
          <a:prstGeom prst="rightArrow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93" name="Right Arrow 92"/>
          <p:cNvSpPr/>
          <p:nvPr/>
        </p:nvSpPr>
        <p:spPr>
          <a:xfrm flipH="1">
            <a:off x="5148064" y="2132856"/>
            <a:ext cx="504056" cy="576064"/>
          </a:xfrm>
          <a:prstGeom prst="rightArrow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6200000">
            <a:off x="4932040" y="5589240"/>
            <a:ext cx="936104" cy="360040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VM exit</a:t>
            </a:r>
          </a:p>
        </p:txBody>
      </p:sp>
    </p:spTree>
    <p:extLst>
      <p:ext uri="{BB962C8B-B14F-4D97-AF65-F5344CB8AC3E}">
        <p14:creationId xmlns:p14="http://schemas.microsoft.com/office/powerpoint/2010/main" val="381258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virtualization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3440" y="584505"/>
            <a:ext cx="15841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 the binary code of an unmodified kernel run in the user mode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  <a:endCxn id="9" idx="1"/>
          </p:cNvCxnSpPr>
          <p:nvPr/>
        </p:nvCxnSpPr>
        <p:spPr>
          <a:xfrm flipV="1">
            <a:off x="5887616" y="1014032"/>
            <a:ext cx="502760" cy="252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90376" y="581984"/>
            <a:ext cx="15841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 the emulation of privileged instructions sufficiently fast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6503" y="583492"/>
            <a:ext cx="15841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Does the CPU support three privilege levels etc.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6" idx="1"/>
          </p:cNvCxnSpPr>
          <p:nvPr/>
        </p:nvCxnSpPr>
        <p:spPr>
          <a:xfrm>
            <a:off x="3800679" y="1015540"/>
            <a:ext cx="502761" cy="101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47" idx="0"/>
          </p:cNvCxnSpPr>
          <p:nvPr/>
        </p:nvCxnSpPr>
        <p:spPr>
          <a:xfrm flipH="1">
            <a:off x="2761743" y="1447588"/>
            <a:ext cx="246848" cy="36207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21" idx="0"/>
          </p:cNvCxnSpPr>
          <p:nvPr/>
        </p:nvCxnSpPr>
        <p:spPr>
          <a:xfrm>
            <a:off x="5095528" y="1448601"/>
            <a:ext cx="589316" cy="118831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92756" y="2636912"/>
            <a:ext cx="15841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 we want to modify the source code of the kernel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1" idx="2"/>
            <a:endCxn id="29" idx="0"/>
          </p:cNvCxnSpPr>
          <p:nvPr/>
        </p:nvCxnSpPr>
        <p:spPr>
          <a:xfrm flipH="1">
            <a:off x="4549305" y="3501008"/>
            <a:ext cx="1135539" cy="157599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57217" y="5077003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Para</a:t>
            </a:r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cs-CZ" sz="1200" dirty="0" err="1">
                <a:solidFill>
                  <a:schemeClr val="tx1"/>
                </a:solidFill>
              </a:rPr>
              <a:t>virtualiza</a:t>
            </a:r>
            <a:r>
              <a:rPr lang="en-US" sz="1200" dirty="0" err="1">
                <a:solidFill>
                  <a:schemeClr val="tx1"/>
                </a:solidFill>
              </a:rPr>
              <a:t>tion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(Xen 2003)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9" idx="2"/>
            <a:endCxn id="45" idx="0"/>
          </p:cNvCxnSpPr>
          <p:nvPr/>
        </p:nvCxnSpPr>
        <p:spPr>
          <a:xfrm>
            <a:off x="7182464" y="1446080"/>
            <a:ext cx="941964" cy="362227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38" idx="0"/>
          </p:cNvCxnSpPr>
          <p:nvPr/>
        </p:nvCxnSpPr>
        <p:spPr>
          <a:xfrm>
            <a:off x="5684844" y="3501008"/>
            <a:ext cx="652023" cy="158386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44779" y="5084877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Binary Translation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(VMWare 1999)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21" idx="0"/>
          </p:cNvCxnSpPr>
          <p:nvPr/>
        </p:nvCxnSpPr>
        <p:spPr>
          <a:xfrm flipH="1">
            <a:off x="5684844" y="1446080"/>
            <a:ext cx="1497620" cy="119083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332340" y="5068350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Trap and Emulate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(IBM </a:t>
            </a:r>
            <a:r>
              <a:rPr lang="en-US" sz="1200" dirty="0">
                <a:solidFill>
                  <a:schemeClr val="tx1"/>
                </a:solidFill>
              </a:rPr>
              <a:t>VM </a:t>
            </a:r>
            <a:r>
              <a:rPr lang="cs-CZ" sz="1200" dirty="0">
                <a:solidFill>
                  <a:schemeClr val="tx1"/>
                </a:solidFill>
              </a:rPr>
              <a:t>1972)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69655" y="5068350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Hardware-based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Virtualiza</a:t>
            </a:r>
            <a:r>
              <a:rPr lang="en-US" sz="1200" dirty="0" err="1">
                <a:solidFill>
                  <a:schemeClr val="tx1"/>
                </a:solidFill>
              </a:rPr>
              <a:t>tion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</a:rPr>
              <a:t>Xen HVM 2005)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cs-CZ" sz="1200" dirty="0">
                <a:solidFill>
                  <a:schemeClr val="tx1"/>
                </a:solidFill>
              </a:rPr>
              <a:t>VMWare 2006)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8780" y="583492"/>
            <a:ext cx="15841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 we believe that the kernel can sufficiently isolate processes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2093" y="5075224"/>
            <a:ext cx="158417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Application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virtualiza</a:t>
            </a:r>
            <a:r>
              <a:rPr lang="en-US" sz="1200" dirty="0" err="1">
                <a:solidFill>
                  <a:schemeClr val="tx1"/>
                </a:solidFill>
              </a:rPr>
              <a:t>tion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chroot</a:t>
            </a:r>
            <a:r>
              <a:rPr lang="en-US" sz="1200" dirty="0">
                <a:solidFill>
                  <a:schemeClr val="tx1"/>
                </a:solidFill>
              </a:rPr>
              <a:t> 1982)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(FreeBSD jail 2000)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(Solaris Containers 2004)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(Docker 2013)</a:t>
            </a:r>
          </a:p>
        </p:txBody>
      </p:sp>
      <p:cxnSp>
        <p:nvCxnSpPr>
          <p:cNvPr id="51" name="Straight Arrow Connector 50"/>
          <p:cNvCxnSpPr>
            <a:stCxn id="49" idx="2"/>
            <a:endCxn id="50" idx="0"/>
          </p:cNvCxnSpPr>
          <p:nvPr/>
        </p:nvCxnSpPr>
        <p:spPr>
          <a:xfrm flipH="1">
            <a:off x="974181" y="1447588"/>
            <a:ext cx="6687" cy="362763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3"/>
            <a:endCxn id="10" idx="1"/>
          </p:cNvCxnSpPr>
          <p:nvPr/>
        </p:nvCxnSpPr>
        <p:spPr>
          <a:xfrm>
            <a:off x="1772956" y="1015540"/>
            <a:ext cx="443547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2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x86</a:t>
            </a:r>
            <a:r>
              <a:rPr lang="cs-CZ" dirty="0"/>
              <a:t> </a:t>
            </a:r>
            <a:r>
              <a:rPr lang="en-US" dirty="0"/>
              <a:t>is unsuitable for VM</a:t>
            </a:r>
            <a:endParaRPr lang="cs-CZ" dirty="0"/>
          </a:p>
          <a:p>
            <a:pPr lvl="1"/>
            <a:r>
              <a:rPr lang="en-US" dirty="0"/>
              <a:t>Legacy of the</a:t>
            </a:r>
            <a:r>
              <a:rPr lang="cs-CZ" dirty="0"/>
              <a:t> Intel 80286</a:t>
            </a:r>
            <a:r>
              <a:rPr lang="en-US" dirty="0"/>
              <a:t> CPU</a:t>
            </a:r>
            <a:endParaRPr lang="cs-CZ" dirty="0"/>
          </a:p>
          <a:p>
            <a:pPr lvl="2"/>
            <a:r>
              <a:rPr lang="en-US" dirty="0"/>
              <a:t>1982 – still in the first era of VM</a:t>
            </a:r>
            <a:endParaRPr lang="cs-CZ" dirty="0"/>
          </a:p>
          <a:p>
            <a:pPr lvl="1"/>
            <a:r>
              <a:rPr lang="en-US" dirty="0"/>
              <a:t>The first mitigation attempts</a:t>
            </a:r>
            <a:endParaRPr lang="cs-CZ" dirty="0"/>
          </a:p>
          <a:p>
            <a:pPr lvl="2"/>
            <a:r>
              <a:rPr lang="cs-CZ" dirty="0"/>
              <a:t>2005 – Intel VT-x</a:t>
            </a:r>
          </a:p>
          <a:p>
            <a:pPr lvl="2"/>
            <a:r>
              <a:rPr lang="cs-CZ" dirty="0"/>
              <a:t>2006 – AMD-V</a:t>
            </a:r>
          </a:p>
          <a:p>
            <a:pPr lvl="1"/>
            <a:r>
              <a:rPr lang="en-US" dirty="0"/>
              <a:t>Gradually improved performance</a:t>
            </a:r>
            <a:endParaRPr lang="cs-CZ" dirty="0"/>
          </a:p>
          <a:p>
            <a:pPr lvl="2"/>
            <a:r>
              <a:rPr lang="en-US" dirty="0"/>
              <a:t>Improved</a:t>
            </a:r>
            <a:r>
              <a:rPr lang="cs-CZ" dirty="0"/>
              <a:t> HW </a:t>
            </a:r>
            <a:r>
              <a:rPr lang="en-US" dirty="0"/>
              <a:t>support</a:t>
            </a:r>
            <a:endParaRPr lang="cs-CZ" dirty="0"/>
          </a:p>
          <a:p>
            <a:pPr lvl="2"/>
            <a:r>
              <a:rPr lang="en-US" dirty="0"/>
              <a:t>Para-virtualization in</a:t>
            </a:r>
            <a:r>
              <a:rPr lang="cs-CZ" dirty="0"/>
              <a:t> </a:t>
            </a:r>
            <a:r>
              <a:rPr lang="en-US" dirty="0"/>
              <a:t>critical </a:t>
            </a:r>
            <a:r>
              <a:rPr lang="cs-CZ" dirty="0"/>
              <a:t>OS</a:t>
            </a:r>
            <a:r>
              <a:rPr lang="en-US" dirty="0"/>
              <a:t> parts</a:t>
            </a:r>
          </a:p>
          <a:p>
            <a:pPr lvl="1"/>
            <a:r>
              <a:rPr lang="en-US" dirty="0"/>
              <a:t>Performance loss is now insignificant for most applications</a:t>
            </a:r>
            <a:endParaRPr lang="cs-CZ" dirty="0"/>
          </a:p>
          <a:p>
            <a:pPr lvl="2"/>
            <a:r>
              <a:rPr lang="en-US" dirty="0"/>
              <a:t>Variations in performance</a:t>
            </a:r>
            <a:r>
              <a:rPr lang="cs-CZ" dirty="0"/>
              <a:t> </a:t>
            </a:r>
            <a:r>
              <a:rPr lang="en-US" dirty="0"/>
              <a:t>too big for</a:t>
            </a:r>
            <a:r>
              <a:rPr lang="cs-CZ" dirty="0"/>
              <a:t> R</a:t>
            </a:r>
            <a:r>
              <a:rPr lang="en-US" dirty="0" err="1"/>
              <a:t>eal</a:t>
            </a:r>
            <a:r>
              <a:rPr lang="en-US" dirty="0"/>
              <a:t>-Time</a:t>
            </a:r>
            <a:r>
              <a:rPr lang="cs-CZ" dirty="0"/>
              <a:t> </a:t>
            </a:r>
            <a:r>
              <a:rPr lang="en-US" dirty="0"/>
              <a:t>applications</a:t>
            </a:r>
            <a:r>
              <a:rPr lang="cs-CZ" dirty="0"/>
              <a:t> a</a:t>
            </a:r>
            <a:r>
              <a:rPr lang="en-US" dirty="0" err="1"/>
              <a:t>nd</a:t>
            </a:r>
            <a:r>
              <a:rPr lang="cs-CZ" dirty="0"/>
              <a:t> </a:t>
            </a:r>
            <a:r>
              <a:rPr lang="en-US" dirty="0"/>
              <a:t>performance measurement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Virtualiza</a:t>
            </a:r>
            <a:r>
              <a:rPr lang="en-US" dirty="0" err="1"/>
              <a:t>tion</a:t>
            </a:r>
            <a:r>
              <a:rPr lang="cs-CZ" dirty="0"/>
              <a:t> - </a:t>
            </a:r>
            <a:r>
              <a:rPr lang="cs-CZ" dirty="0" err="1"/>
              <a:t>histor</a:t>
            </a:r>
            <a:r>
              <a:rPr lang="en-US" dirty="0"/>
              <a:t>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second era of VM</a:t>
            </a:r>
            <a:endParaRPr lang="cs-CZ" dirty="0"/>
          </a:p>
          <a:p>
            <a:pPr lvl="1"/>
            <a:r>
              <a:rPr lang="en-US" dirty="0"/>
              <a:t>1999 – </a:t>
            </a:r>
            <a:r>
              <a:rPr lang="en-US" dirty="0" err="1"/>
              <a:t>VMWare</a:t>
            </a:r>
            <a:r>
              <a:rPr lang="en-US" dirty="0"/>
              <a:t> Workstation</a:t>
            </a:r>
            <a:endParaRPr lang="cs-CZ" dirty="0"/>
          </a:p>
          <a:p>
            <a:pPr lvl="2"/>
            <a:r>
              <a:rPr lang="en-US" dirty="0"/>
              <a:t>Software virtualization</a:t>
            </a:r>
            <a:br>
              <a:rPr lang="en-US" dirty="0"/>
            </a:br>
            <a:r>
              <a:rPr lang="cs-CZ" dirty="0"/>
              <a:t>(B</a:t>
            </a:r>
            <a:r>
              <a:rPr lang="en-US" dirty="0" err="1"/>
              <a:t>inary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 err="1"/>
              <a:t>ranslation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VMM </a:t>
            </a:r>
            <a:r>
              <a:rPr lang="en-US" dirty="0"/>
              <a:t>as an app in</a:t>
            </a:r>
            <a:r>
              <a:rPr lang="cs-CZ" dirty="0"/>
              <a:t> Windows NT</a:t>
            </a:r>
            <a:endParaRPr lang="en-US" dirty="0"/>
          </a:p>
          <a:p>
            <a:pPr lvl="1"/>
            <a:r>
              <a:rPr lang="cs-CZ" dirty="0"/>
              <a:t>2002</a:t>
            </a:r>
            <a:r>
              <a:rPr lang="en-US" dirty="0"/>
              <a:t> – </a:t>
            </a:r>
            <a:r>
              <a:rPr lang="en-US" dirty="0" err="1"/>
              <a:t>VMWare</a:t>
            </a:r>
            <a:r>
              <a:rPr lang="en-US" dirty="0"/>
              <a:t> </a:t>
            </a:r>
            <a:r>
              <a:rPr lang="cs-CZ" dirty="0"/>
              <a:t>ESX Server</a:t>
            </a:r>
          </a:p>
          <a:p>
            <a:pPr lvl="2"/>
            <a:r>
              <a:rPr lang="cs-CZ" dirty="0"/>
              <a:t>VMM </a:t>
            </a:r>
            <a:r>
              <a:rPr lang="en-US" dirty="0"/>
              <a:t>replaces the host</a:t>
            </a:r>
            <a:r>
              <a:rPr lang="cs-CZ" dirty="0"/>
              <a:t> OS</a:t>
            </a:r>
            <a:endParaRPr lang="en-US" dirty="0"/>
          </a:p>
          <a:p>
            <a:pPr lvl="1"/>
            <a:r>
              <a:rPr lang="en-US" dirty="0"/>
              <a:t>2003 – </a:t>
            </a:r>
            <a:r>
              <a:rPr lang="en-US" dirty="0" err="1"/>
              <a:t>Xen</a:t>
            </a:r>
            <a:endParaRPr lang="cs-CZ" dirty="0"/>
          </a:p>
          <a:p>
            <a:pPr lvl="2"/>
            <a:r>
              <a:rPr lang="cs-CZ" dirty="0"/>
              <a:t>Para</a:t>
            </a:r>
            <a:r>
              <a:rPr lang="en-US" dirty="0"/>
              <a:t>-</a:t>
            </a:r>
            <a:r>
              <a:rPr lang="cs-CZ" dirty="0" err="1"/>
              <a:t>virtualiza</a:t>
            </a:r>
            <a:r>
              <a:rPr lang="en-US" dirty="0" err="1"/>
              <a:t>tion</a:t>
            </a:r>
            <a:endParaRPr lang="cs-CZ" dirty="0"/>
          </a:p>
          <a:p>
            <a:pPr lvl="3"/>
            <a:r>
              <a:rPr lang="en-US" dirty="0"/>
              <a:t>Host </a:t>
            </a:r>
            <a:r>
              <a:rPr lang="cs-CZ" dirty="0"/>
              <a:t>OS </a:t>
            </a:r>
            <a:r>
              <a:rPr lang="en-US" dirty="0"/>
              <a:t>modified (in source code)</a:t>
            </a:r>
          </a:p>
          <a:p>
            <a:pPr lvl="1"/>
            <a:r>
              <a:rPr lang="en-US" dirty="0"/>
              <a:t>2007 – Linux KVM</a:t>
            </a:r>
          </a:p>
          <a:p>
            <a:pPr lvl="2"/>
            <a:r>
              <a:rPr lang="en-US" dirty="0"/>
              <a:t>VMM integrated into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cs-CZ" dirty="0"/>
              <a:t>OS</a:t>
            </a:r>
            <a:r>
              <a:rPr lang="en-US" dirty="0"/>
              <a:t> kernel</a:t>
            </a:r>
            <a:endParaRPr lang="cs-CZ" dirty="0"/>
          </a:p>
          <a:p>
            <a:pPr lvl="1"/>
            <a:r>
              <a:rPr lang="cs-CZ" dirty="0"/>
              <a:t>2008 – Microsoft Hyper-V</a:t>
            </a:r>
          </a:p>
          <a:p>
            <a:pPr lvl="2"/>
            <a:r>
              <a:rPr lang="cs-CZ" dirty="0"/>
              <a:t>VMM </a:t>
            </a:r>
            <a:r>
              <a:rPr lang="en-US" dirty="0"/>
              <a:t>cooperates with the host</a:t>
            </a:r>
            <a:r>
              <a:rPr lang="cs-CZ" dirty="0"/>
              <a:t> OS</a:t>
            </a:r>
          </a:p>
          <a:p>
            <a:pPr lvl="3"/>
            <a:r>
              <a:rPr lang="en-US" dirty="0"/>
              <a:t>Non-cooperating </a:t>
            </a:r>
            <a:r>
              <a:rPr lang="cs-CZ" dirty="0" err="1"/>
              <a:t>guest</a:t>
            </a:r>
            <a:r>
              <a:rPr lang="cs-CZ" dirty="0"/>
              <a:t> O</a:t>
            </a:r>
            <a:r>
              <a:rPr lang="en-US" dirty="0"/>
              <a:t>S possible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VMM</a:t>
            </a:r>
            <a:r>
              <a:rPr lang="en-US" dirty="0"/>
              <a:t> implementation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948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216017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Para-virtualization</a:t>
            </a:r>
          </a:p>
          <a:p>
            <a:pPr lvl="1"/>
            <a:r>
              <a:rPr lang="en-US" dirty="0"/>
              <a:t>Lower layers of OS kernels are modified</a:t>
            </a:r>
          </a:p>
          <a:p>
            <a:pPr lvl="1"/>
            <a:r>
              <a:rPr lang="en-US" dirty="0"/>
              <a:t>Instead of controlling hardware, these layers call the hypervisor</a:t>
            </a:r>
          </a:p>
          <a:p>
            <a:r>
              <a:rPr lang="en-US" dirty="0"/>
              <a:t>Hypervisor (VMM)</a:t>
            </a:r>
          </a:p>
          <a:p>
            <a:pPr lvl="1"/>
            <a:r>
              <a:rPr lang="en-US" dirty="0"/>
              <a:t>Creates an illusion of a machine dedicated for each kernel</a:t>
            </a:r>
          </a:p>
          <a:p>
            <a:pPr lvl="1"/>
            <a:r>
              <a:rPr lang="en-US" dirty="0"/>
              <a:t>The illusion is not perfect; difficult parts replaced by cooperation of the modified kernel</a:t>
            </a:r>
          </a:p>
          <a:p>
            <a:r>
              <a:rPr lang="en-US" dirty="0"/>
              <a:t>VM controller</a:t>
            </a:r>
          </a:p>
          <a:p>
            <a:pPr lvl="1"/>
            <a:r>
              <a:rPr lang="en-US" dirty="0"/>
              <a:t>Provides administrator control</a:t>
            </a:r>
          </a:p>
          <a:p>
            <a:r>
              <a:rPr lang="en-US" dirty="0"/>
              <a:t>VM OS kernel</a:t>
            </a:r>
          </a:p>
          <a:p>
            <a:pPr lvl="1"/>
            <a:r>
              <a:rPr lang="en-US" dirty="0"/>
              <a:t>Provides file and network services for the controller and hypervisor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Para-virtualization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5177172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1520" y="2060848"/>
            <a:ext cx="5616624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1331640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PA2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442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PB2</a:t>
            </a:r>
            <a:endParaRPr lang="cs-CZ" dirty="0">
              <a:solidFill>
                <a:schemeClr val="accent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12265" y="540272"/>
            <a:ext cx="8047" cy="3833066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cxnSp>
        <p:nvCxnSpPr>
          <p:cNvPr id="24" name="Straight Connector 23"/>
          <p:cNvCxnSpPr/>
          <p:nvPr/>
        </p:nvCxnSpPr>
        <p:spPr>
          <a:xfrm flipV="1">
            <a:off x="4211960" y="548680"/>
            <a:ext cx="0" cy="3816357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5" name="TextBox 24"/>
          <p:cNvSpPr txBox="1"/>
          <p:nvPr/>
        </p:nvSpPr>
        <p:spPr>
          <a:xfrm>
            <a:off x="4334196" y="1010840"/>
            <a:ext cx="1317923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Controller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3" name="Flowchart: Stored Data 12"/>
          <p:cNvSpPr/>
          <p:nvPr/>
        </p:nvSpPr>
        <p:spPr>
          <a:xfrm rot="5400000">
            <a:off x="2820184" y="2216994"/>
            <a:ext cx="486697" cy="5177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4948" y="540272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A”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9164" y="534589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B”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945" y="2213166"/>
            <a:ext cx="1554994" cy="216017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42" y="2237245"/>
            <a:ext cx="1319177" cy="216017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 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6" name="Flowchart: Stored Data 12"/>
          <p:cNvSpPr/>
          <p:nvPr/>
        </p:nvSpPr>
        <p:spPr>
          <a:xfrm rot="5400000">
            <a:off x="1004310" y="334348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</a:p>
        </p:txBody>
      </p:sp>
      <p:sp>
        <p:nvSpPr>
          <p:cNvPr id="30" name="Flowchart: Stored Data 12"/>
          <p:cNvSpPr/>
          <p:nvPr/>
        </p:nvSpPr>
        <p:spPr>
          <a:xfrm rot="5400000">
            <a:off x="2956031" y="334348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1619672" y="4157347"/>
            <a:ext cx="218590" cy="495789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616129" y="4149522"/>
            <a:ext cx="218590" cy="495789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5214900" y="4161855"/>
            <a:ext cx="218590" cy="495789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Up-Down Arrow 32"/>
          <p:cNvSpPr/>
          <p:nvPr/>
        </p:nvSpPr>
        <p:spPr>
          <a:xfrm>
            <a:off x="5214900" y="1782857"/>
            <a:ext cx="218590" cy="632391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33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2469592" y="1866403"/>
            <a:ext cx="1187880" cy="5177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48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158417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True virtualization</a:t>
            </a:r>
          </a:p>
          <a:p>
            <a:pPr lvl="1"/>
            <a:r>
              <a:rPr lang="en-US" dirty="0"/>
              <a:t>OS kernels directly work with virtual CPUs and other HW</a:t>
            </a:r>
          </a:p>
          <a:p>
            <a:r>
              <a:rPr lang="en-US" dirty="0"/>
              <a:t>Hypervisor (VMM)</a:t>
            </a:r>
          </a:p>
          <a:p>
            <a:pPr lvl="1"/>
            <a:r>
              <a:rPr lang="en-US" dirty="0"/>
              <a:t>Creates an illusion of a machine dedicated for each kernel</a:t>
            </a:r>
          </a:p>
          <a:p>
            <a:pPr lvl="1"/>
            <a:r>
              <a:rPr lang="en-US" dirty="0"/>
              <a:t>The illusion is perfect, emulating every bit of CPU and other HW</a:t>
            </a:r>
          </a:p>
          <a:p>
            <a:pPr lvl="1"/>
            <a:r>
              <a:rPr lang="en-US" dirty="0"/>
              <a:t>Modern physical CPUs help creating this illusion</a:t>
            </a:r>
          </a:p>
          <a:p>
            <a:r>
              <a:rPr lang="en-US" dirty="0"/>
              <a:t>VM controller</a:t>
            </a:r>
          </a:p>
          <a:p>
            <a:pPr lvl="1"/>
            <a:r>
              <a:rPr lang="en-US" dirty="0"/>
              <a:t>Provides administrator control</a:t>
            </a:r>
          </a:p>
          <a:p>
            <a:r>
              <a:rPr lang="en-US" dirty="0"/>
              <a:t>VM OS kernel</a:t>
            </a:r>
          </a:p>
          <a:p>
            <a:pPr lvl="1"/>
            <a:r>
              <a:rPr lang="en-US" dirty="0"/>
              <a:t>Provides file and network services for the controller and hypervisor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5177172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1520" y="2060848"/>
            <a:ext cx="5616624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1331640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PA2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442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PB2</a:t>
            </a:r>
            <a:endParaRPr lang="cs-CZ" dirty="0">
              <a:solidFill>
                <a:schemeClr val="accent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12265" y="540272"/>
            <a:ext cx="8047" cy="3833066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cxnSp>
        <p:nvCxnSpPr>
          <p:cNvPr id="24" name="Straight Connector 23"/>
          <p:cNvCxnSpPr/>
          <p:nvPr/>
        </p:nvCxnSpPr>
        <p:spPr>
          <a:xfrm flipV="1">
            <a:off x="4211960" y="548680"/>
            <a:ext cx="0" cy="3816357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5" name="TextBox 24"/>
          <p:cNvSpPr txBox="1"/>
          <p:nvPr/>
        </p:nvSpPr>
        <p:spPr>
          <a:xfrm>
            <a:off x="4334196" y="1010840"/>
            <a:ext cx="1317923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Controller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948" y="540272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A”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9164" y="534589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B”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945" y="2213166"/>
            <a:ext cx="1554994" cy="1575874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42" y="2237245"/>
            <a:ext cx="1319177" cy="155179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 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7" name="Flowchart: Stored Data 12"/>
          <p:cNvSpPr/>
          <p:nvPr/>
        </p:nvSpPr>
        <p:spPr>
          <a:xfrm rot="5400000">
            <a:off x="1021976" y="353753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1" name="Flowchart: Stored Data 12"/>
          <p:cNvSpPr/>
          <p:nvPr/>
        </p:nvSpPr>
        <p:spPr>
          <a:xfrm rot="5400000">
            <a:off x="2938093" y="3551595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5" name="Up-Down Arrow 34"/>
          <p:cNvSpPr/>
          <p:nvPr/>
        </p:nvSpPr>
        <p:spPr>
          <a:xfrm>
            <a:off x="5214900" y="3613780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Flowchart: Stored Data 12"/>
          <p:cNvSpPr/>
          <p:nvPr/>
        </p:nvSpPr>
        <p:spPr>
          <a:xfrm rot="5400000">
            <a:off x="4735355" y="3611047"/>
            <a:ext cx="486697" cy="120118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6" name="Up-Down Arrow 35"/>
          <p:cNvSpPr/>
          <p:nvPr/>
        </p:nvSpPr>
        <p:spPr>
          <a:xfrm>
            <a:off x="5214900" y="1782857"/>
            <a:ext cx="218590" cy="632391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10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2469592" y="1866403"/>
            <a:ext cx="1187880" cy="5177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48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158417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support makes CPU virtualization “easy”</a:t>
            </a:r>
          </a:p>
          <a:p>
            <a:pPr lvl="1"/>
            <a:r>
              <a:rPr lang="en-US" dirty="0"/>
              <a:t>Negligible overhead</a:t>
            </a:r>
          </a:p>
          <a:p>
            <a:pPr lvl="1"/>
            <a:r>
              <a:rPr lang="en-US" dirty="0"/>
              <a:t>Implementing a hypervisor is still a tremendous task</a:t>
            </a:r>
          </a:p>
          <a:p>
            <a:r>
              <a:rPr lang="en-US" dirty="0"/>
              <a:t>This does not apply to most other HW</a:t>
            </a:r>
          </a:p>
          <a:p>
            <a:pPr lvl="1"/>
            <a:r>
              <a:rPr lang="en-US" dirty="0"/>
              <a:t>OS kernels “modified” by the means of device drivers</a:t>
            </a:r>
          </a:p>
          <a:p>
            <a:pPr lvl="1"/>
            <a:r>
              <a:rPr lang="en-US" dirty="0"/>
              <a:t>Actions forwarded to the VM OS</a:t>
            </a:r>
          </a:p>
          <a:p>
            <a:r>
              <a:rPr lang="en-US" dirty="0"/>
              <a:t>Fast communication infrastructure</a:t>
            </a:r>
          </a:p>
          <a:p>
            <a:pPr lvl="1"/>
            <a:r>
              <a:rPr lang="en-US" dirty="0"/>
              <a:t>Implemented in the Hypervisor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Reality: Mixed true and para-virtualization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5177172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1520" y="2060848"/>
            <a:ext cx="5616624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1331640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PA2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442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PB2</a:t>
            </a:r>
            <a:endParaRPr lang="cs-CZ" dirty="0">
              <a:solidFill>
                <a:schemeClr val="accent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12265" y="540272"/>
            <a:ext cx="8047" cy="3833066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cxnSp>
        <p:nvCxnSpPr>
          <p:cNvPr id="24" name="Straight Connector 23"/>
          <p:cNvCxnSpPr/>
          <p:nvPr/>
        </p:nvCxnSpPr>
        <p:spPr>
          <a:xfrm flipV="1">
            <a:off x="4211960" y="548680"/>
            <a:ext cx="0" cy="3816357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5" name="TextBox 24"/>
          <p:cNvSpPr txBox="1"/>
          <p:nvPr/>
        </p:nvSpPr>
        <p:spPr>
          <a:xfrm>
            <a:off x="4334196" y="1010840"/>
            <a:ext cx="1317923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Controller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948" y="540272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A”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9164" y="534589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B”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945" y="2213166"/>
            <a:ext cx="1554994" cy="1575874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42" y="2237245"/>
            <a:ext cx="1319177" cy="155179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 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6" name="Flowchart: Stored Data 12"/>
          <p:cNvSpPr/>
          <p:nvPr/>
        </p:nvSpPr>
        <p:spPr>
          <a:xfrm rot="5400000">
            <a:off x="1059610" y="2836932"/>
            <a:ext cx="774143" cy="9501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device drivers</a:t>
            </a:r>
          </a:p>
        </p:txBody>
      </p:sp>
      <p:sp>
        <p:nvSpPr>
          <p:cNvPr id="30" name="Flowchart: Stored Data 12"/>
          <p:cNvSpPr/>
          <p:nvPr/>
        </p:nvSpPr>
        <p:spPr>
          <a:xfrm rot="5400000">
            <a:off x="2982051" y="2836784"/>
            <a:ext cx="774143" cy="9501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device drivers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1619672" y="3609272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3616129" y="3601447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5214900" y="3613780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Flowchart: Stored Data 12"/>
          <p:cNvSpPr/>
          <p:nvPr/>
        </p:nvSpPr>
        <p:spPr>
          <a:xfrm rot="5400000">
            <a:off x="1021976" y="353753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1" name="Flowchart: Stored Data 12"/>
          <p:cNvSpPr/>
          <p:nvPr/>
        </p:nvSpPr>
        <p:spPr>
          <a:xfrm rot="5400000">
            <a:off x="2938093" y="3551595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2" name="Flowchart: Stored Data 12"/>
          <p:cNvSpPr/>
          <p:nvPr/>
        </p:nvSpPr>
        <p:spPr>
          <a:xfrm rot="5400000">
            <a:off x="4735355" y="3611047"/>
            <a:ext cx="486697" cy="120118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4640802"/>
            <a:ext cx="4104456" cy="8434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5214900" y="1782857"/>
            <a:ext cx="218590" cy="632391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67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of Virtual Memory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52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S/370 – 4381 (</a:t>
            </a:r>
            <a:r>
              <a:rPr lang="cs-CZ" dirty="0"/>
              <a:t>1983-1992)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Technick</a:t>
            </a:r>
            <a:r>
              <a:rPr lang="cs-CZ" dirty="0"/>
              <a:t>é muzeum v Brně</a:t>
            </a:r>
            <a:r>
              <a:rPr lang="en-US" dirty="0"/>
              <a:t>, 201</a:t>
            </a:r>
            <a:r>
              <a:rPr lang="cs-CZ" dirty="0"/>
              <a:t>8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16" y="6081345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4381 Model Group 24 (1988): 20 MHz dual CPU, 128KB cache, 64MB RAM, 890K USD (2M USD@2020)</a:t>
            </a:r>
          </a:p>
        </p:txBody>
      </p:sp>
    </p:spTree>
    <p:extLst>
      <p:ext uri="{BB962C8B-B14F-4D97-AF65-F5344CB8AC3E}">
        <p14:creationId xmlns:p14="http://schemas.microsoft.com/office/powerpoint/2010/main" val="139141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8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code works in a virtual address space, including the OS kernel</a:t>
            </a:r>
            <a:endParaRPr lang="cs-CZ" dirty="0"/>
          </a:p>
          <a:p>
            <a:r>
              <a:rPr lang="cs-CZ" dirty="0"/>
              <a:t>OS </a:t>
            </a:r>
            <a:r>
              <a:rPr lang="en-US" dirty="0"/>
              <a:t>defines the mapping of virtual to physical addresses (including for itself)</a:t>
            </a:r>
            <a:endParaRPr lang="cs-CZ" dirty="0"/>
          </a:p>
          <a:p>
            <a:pPr lvl="1"/>
            <a:r>
              <a:rPr lang="cs-CZ" dirty="0"/>
              <a:t>Intel/AMD: 2</a:t>
            </a:r>
            <a:r>
              <a:rPr lang="en-US" dirty="0"/>
              <a:t> to </a:t>
            </a:r>
            <a:r>
              <a:rPr lang="cs-CZ" dirty="0"/>
              <a:t>5 </a:t>
            </a:r>
            <a:r>
              <a:rPr lang="en-US" dirty="0"/>
              <a:t>levels of page tables</a:t>
            </a:r>
            <a:r>
              <a:rPr lang="cs-CZ" dirty="0"/>
              <a:t>, </a:t>
            </a:r>
            <a:r>
              <a:rPr lang="en-US" dirty="0"/>
              <a:t>stored in the physical memory</a:t>
            </a:r>
            <a:endParaRPr lang="cs-CZ" dirty="0"/>
          </a:p>
          <a:p>
            <a:pPr lvl="2"/>
            <a:r>
              <a:rPr lang="cs-CZ" dirty="0"/>
              <a:t>CPU </a:t>
            </a:r>
            <a:r>
              <a:rPr lang="en-US" dirty="0"/>
              <a:t>translates addresses using the</a:t>
            </a:r>
            <a:r>
              <a:rPr lang="cs-CZ" dirty="0"/>
              <a:t> TLB</a:t>
            </a:r>
            <a:r>
              <a:rPr lang="en-US" dirty="0"/>
              <a:t> in most cases</a:t>
            </a:r>
            <a:endParaRPr lang="cs-CZ" dirty="0"/>
          </a:p>
          <a:p>
            <a:pPr lvl="2"/>
            <a:r>
              <a:rPr lang="en-US" dirty="0"/>
              <a:t>On a </a:t>
            </a:r>
            <a:r>
              <a:rPr lang="cs-CZ" dirty="0"/>
              <a:t>TLB </a:t>
            </a:r>
            <a:r>
              <a:rPr lang="en-US" dirty="0"/>
              <a:t>miss, the </a:t>
            </a:r>
            <a:r>
              <a:rPr lang="cs-CZ" dirty="0"/>
              <a:t>CPU </a:t>
            </a:r>
            <a:r>
              <a:rPr lang="en-US" dirty="0"/>
              <a:t>will read the page tables to fill the</a:t>
            </a:r>
            <a:r>
              <a:rPr lang="cs-CZ" dirty="0"/>
              <a:t> TLB</a:t>
            </a:r>
          </a:p>
          <a:p>
            <a:pPr lvl="2"/>
            <a:r>
              <a:rPr lang="en-US" dirty="0"/>
              <a:t>On a page-table miss, the CPU</a:t>
            </a:r>
            <a:r>
              <a:rPr lang="cs-CZ" dirty="0"/>
              <a:t> </a:t>
            </a:r>
            <a:r>
              <a:rPr lang="en-US" dirty="0"/>
              <a:t>will wake-up the </a:t>
            </a:r>
            <a:r>
              <a:rPr lang="cs-CZ" dirty="0"/>
              <a:t>OS </a:t>
            </a:r>
            <a:r>
              <a:rPr lang="en-US" dirty="0"/>
              <a:t>by executing a synchronous interrupt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a physical computer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r>
              <a:rPr lang="en-US"/>
              <a:t>E</a:t>
            </a:r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22924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Physical address space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15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OS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1520" y="548680"/>
            <a:ext cx="33534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Virtual address space of a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15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160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1176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9168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C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3184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E</a:t>
            </a:r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519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112" name="Curved Connector 111"/>
          <p:cNvCxnSpPr>
            <a:stCxn id="106" idx="2"/>
            <a:endCxn id="12" idx="0"/>
          </p:cNvCxnSpPr>
          <p:nvPr/>
        </p:nvCxnSpPr>
        <p:spPr>
          <a:xfrm rot="16200000" flipH="1">
            <a:off x="3311860" y="-1431540"/>
            <a:ext cx="1080120" cy="648072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108" idx="2"/>
            <a:endCxn id="14" idx="0"/>
          </p:cNvCxnSpPr>
          <p:nvPr/>
        </p:nvCxnSpPr>
        <p:spPr>
          <a:xfrm rot="16200000" flipH="1">
            <a:off x="295182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110" idx="2"/>
            <a:endCxn id="13" idx="0"/>
          </p:cNvCxnSpPr>
          <p:nvPr/>
        </p:nvCxnSpPr>
        <p:spPr>
          <a:xfrm rot="16200000" flipH="1">
            <a:off x="367190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7DB1E50-CF3F-4EF2-9261-8304796AFC9A}"/>
              </a:ext>
            </a:extLst>
          </p:cNvPr>
          <p:cNvSpPr txBox="1"/>
          <p:nvPr/>
        </p:nvSpPr>
        <p:spPr>
          <a:xfrm>
            <a:off x="971600" y="2344235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463C768-0F1D-446F-B1A7-2669C7685FF2}"/>
              </a:ext>
            </a:extLst>
          </p:cNvPr>
          <p:cNvSpPr txBox="1"/>
          <p:nvPr/>
        </p:nvSpPr>
        <p:spPr>
          <a:xfrm>
            <a:off x="16916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87CF27-AC4A-410F-9C94-5017C48E4712}"/>
              </a:ext>
            </a:extLst>
          </p:cNvPr>
          <p:cNvSpPr txBox="1"/>
          <p:nvPr/>
        </p:nvSpPr>
        <p:spPr>
          <a:xfrm>
            <a:off x="24117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Z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416447-2E92-409A-A340-7BC1200B57EF}"/>
              </a:ext>
            </a:extLst>
          </p:cNvPr>
          <p:cNvSpPr txBox="1"/>
          <p:nvPr/>
        </p:nvSpPr>
        <p:spPr>
          <a:xfrm>
            <a:off x="3131826" y="2341727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defRPr>
            </a:lvl1pPr>
          </a:lstStyle>
          <a:p>
            <a:r>
              <a:rPr lang="cs-CZ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36595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8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h</a:t>
            </a:r>
            <a:r>
              <a:rPr lang="cs-CZ" dirty="0" err="1"/>
              <a:t>ypervi</a:t>
            </a:r>
            <a:r>
              <a:rPr lang="en-US" dirty="0"/>
              <a:t>s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en-US" dirty="0"/>
              <a:t>must allow co-existence of several VMs</a:t>
            </a:r>
            <a:endParaRPr lang="cs-CZ" dirty="0"/>
          </a:p>
          <a:p>
            <a:r>
              <a:rPr lang="en-US" dirty="0"/>
              <a:t>The physical address space of each</a:t>
            </a:r>
            <a:r>
              <a:rPr lang="cs-CZ" dirty="0"/>
              <a:t> VM </a:t>
            </a:r>
            <a:r>
              <a:rPr lang="en-US" dirty="0"/>
              <a:t>is virtualized</a:t>
            </a:r>
            <a:endParaRPr lang="cs-CZ" dirty="0"/>
          </a:p>
          <a:p>
            <a:pPr lvl="1"/>
            <a:r>
              <a:rPr lang="en-US" dirty="0"/>
              <a:t>The mapping is defined by the hypervisor</a:t>
            </a:r>
            <a:endParaRPr lang="cs-CZ" dirty="0"/>
          </a:p>
          <a:p>
            <a:pPr lvl="1"/>
            <a:r>
              <a:rPr lang="en-US" dirty="0"/>
              <a:t>An equivalent of page mapping by an OS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seen by the hypervisor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28958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Guest physical address space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15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720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2920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51520" y="3429000"/>
            <a:ext cx="27788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Host physical address space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0121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9716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6916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4117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318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8519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15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287" name="Curved Connector 286"/>
          <p:cNvCxnSpPr>
            <a:stCxn id="12" idx="2"/>
            <a:endCxn id="138" idx="0"/>
          </p:cNvCxnSpPr>
          <p:nvPr/>
        </p:nvCxnSpPr>
        <p:spPr>
          <a:xfrm rot="5400000">
            <a:off x="5472100" y="2168860"/>
            <a:ext cx="1080120" cy="21602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/>
          <p:cNvCxnSpPr>
            <a:stCxn id="82" idx="2"/>
            <a:endCxn id="192" idx="0"/>
          </p:cNvCxnSpPr>
          <p:nvPr/>
        </p:nvCxnSpPr>
        <p:spPr>
          <a:xfrm rot="16200000" flipH="1">
            <a:off x="2951820" y="368660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urved Connector 293"/>
          <p:cNvCxnSpPr>
            <a:stCxn id="14" idx="2"/>
            <a:endCxn id="140" idx="0"/>
          </p:cNvCxnSpPr>
          <p:nvPr/>
        </p:nvCxnSpPr>
        <p:spPr>
          <a:xfrm rot="16200000" flipH="1">
            <a:off x="4391980" y="252890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7DB1E50-CF3F-4EF2-9261-8304796AFC9A}"/>
              </a:ext>
            </a:extLst>
          </p:cNvPr>
          <p:cNvSpPr txBox="1"/>
          <p:nvPr/>
        </p:nvSpPr>
        <p:spPr>
          <a:xfrm>
            <a:off x="971600" y="2344235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463C768-0F1D-446F-B1A7-2669C7685FF2}"/>
              </a:ext>
            </a:extLst>
          </p:cNvPr>
          <p:cNvSpPr txBox="1"/>
          <p:nvPr/>
        </p:nvSpPr>
        <p:spPr>
          <a:xfrm>
            <a:off x="16916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87CF27-AC4A-410F-9C94-5017C48E4712}"/>
              </a:ext>
            </a:extLst>
          </p:cNvPr>
          <p:cNvSpPr txBox="1"/>
          <p:nvPr/>
        </p:nvSpPr>
        <p:spPr>
          <a:xfrm>
            <a:off x="24117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416447-2E92-409A-A340-7BC1200B57EF}"/>
              </a:ext>
            </a:extLst>
          </p:cNvPr>
          <p:cNvSpPr txBox="1"/>
          <p:nvPr/>
        </p:nvSpPr>
        <p:spPr>
          <a:xfrm>
            <a:off x="3131826" y="2341727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defRPr>
            </a:lvl1pPr>
          </a:lstStyle>
          <a:p>
            <a:endParaRPr lang="cs-CZ" dirty="0"/>
          </a:p>
        </p:txBody>
      </p:sp>
      <p:cxnSp>
        <p:nvCxnSpPr>
          <p:cNvPr id="120" name="Curved Connector 289">
            <a:extLst>
              <a:ext uri="{FF2B5EF4-FFF2-40B4-BE49-F238E27FC236}">
                <a16:creationId xmlns:a16="http://schemas.microsoft.com/office/drawing/2014/main" id="{2536BCE0-ACE3-4C0A-AFDE-E537E1A319E0}"/>
              </a:ext>
            </a:extLst>
          </p:cNvPr>
          <p:cNvCxnSpPr/>
          <p:nvPr/>
        </p:nvCxnSpPr>
        <p:spPr>
          <a:xfrm rot="16200000" flipH="1">
            <a:off x="4391967" y="395372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289">
            <a:extLst>
              <a:ext uri="{FF2B5EF4-FFF2-40B4-BE49-F238E27FC236}">
                <a16:creationId xmlns:a16="http://schemas.microsoft.com/office/drawing/2014/main" id="{514A353D-41E4-4DE3-AB2C-704B7253C2B8}"/>
              </a:ext>
            </a:extLst>
          </p:cNvPr>
          <p:cNvCxnSpPr/>
          <p:nvPr/>
        </p:nvCxnSpPr>
        <p:spPr>
          <a:xfrm rot="16200000" flipH="1">
            <a:off x="5112060" y="359368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9F92A-FAC4-413B-95B3-A4BE161FDC20}"/>
              </a:ext>
            </a:extLst>
          </p:cNvPr>
          <p:cNvSpPr txBox="1"/>
          <p:nvPr/>
        </p:nvSpPr>
        <p:spPr>
          <a:xfrm>
            <a:off x="74523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96C8085-45A0-40FD-BD69-AEF2A057AB9F}"/>
              </a:ext>
            </a:extLst>
          </p:cNvPr>
          <p:cNvSpPr txBox="1"/>
          <p:nvPr/>
        </p:nvSpPr>
        <p:spPr>
          <a:xfrm>
            <a:off x="81724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91EFC60-C59F-4BC4-A4C1-23857C9DC1E0}"/>
              </a:ext>
            </a:extLst>
          </p:cNvPr>
          <p:cNvSpPr txBox="1"/>
          <p:nvPr/>
        </p:nvSpPr>
        <p:spPr>
          <a:xfrm>
            <a:off x="67322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20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8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composition of two mappings</a:t>
            </a:r>
            <a:endParaRPr lang="cs-CZ" dirty="0"/>
          </a:p>
          <a:p>
            <a:pPr lvl="1"/>
            <a:r>
              <a:rPr lang="en-US" dirty="0"/>
              <a:t>The mapping defined by the guest OS for a process</a:t>
            </a:r>
            <a:endParaRPr lang="cs-CZ" dirty="0"/>
          </a:p>
          <a:p>
            <a:pPr lvl="1"/>
            <a:r>
              <a:rPr lang="en-US" dirty="0"/>
              <a:t>The guest-host mapping defined by the </a:t>
            </a:r>
            <a:r>
              <a:rPr lang="en-US" dirty="0" err="1"/>
              <a:t>hypervizor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a VM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rPr>
              <a:t>E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40480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Guest physical address space - virtualized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rPr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15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OS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720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2920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D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51520" y="3429000"/>
            <a:ext cx="27788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Host physical address space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0121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OS</a:t>
            </a:r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9716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6916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4117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318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8519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15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287" name="Curved Connector 286"/>
          <p:cNvCxnSpPr>
            <a:stCxn id="12" idx="2"/>
            <a:endCxn id="138" idx="0"/>
          </p:cNvCxnSpPr>
          <p:nvPr/>
        </p:nvCxnSpPr>
        <p:spPr>
          <a:xfrm rot="5400000">
            <a:off x="5472100" y="2168860"/>
            <a:ext cx="1080120" cy="21602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/>
          <p:cNvCxnSpPr>
            <a:stCxn id="82" idx="2"/>
            <a:endCxn id="192" idx="0"/>
          </p:cNvCxnSpPr>
          <p:nvPr/>
        </p:nvCxnSpPr>
        <p:spPr>
          <a:xfrm rot="16200000" flipH="1">
            <a:off x="2951820" y="368660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urved Connector 293"/>
          <p:cNvCxnSpPr>
            <a:stCxn id="14" idx="2"/>
            <a:endCxn id="140" idx="0"/>
          </p:cNvCxnSpPr>
          <p:nvPr/>
        </p:nvCxnSpPr>
        <p:spPr>
          <a:xfrm rot="16200000" flipH="1">
            <a:off x="4391980" y="252890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51520" y="548680"/>
            <a:ext cx="35176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Guest process virtual address space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15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160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1176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9168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C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3184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E</a:t>
            </a:r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519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112" name="Curved Connector 111"/>
          <p:cNvCxnSpPr>
            <a:stCxn id="106" idx="2"/>
            <a:endCxn id="12" idx="0"/>
          </p:cNvCxnSpPr>
          <p:nvPr/>
        </p:nvCxnSpPr>
        <p:spPr>
          <a:xfrm rot="16200000" flipH="1">
            <a:off x="3311860" y="-1431540"/>
            <a:ext cx="1080120" cy="648072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108" idx="2"/>
            <a:endCxn id="14" idx="0"/>
          </p:cNvCxnSpPr>
          <p:nvPr/>
        </p:nvCxnSpPr>
        <p:spPr>
          <a:xfrm rot="16200000" flipH="1">
            <a:off x="295182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110" idx="2"/>
            <a:endCxn id="13" idx="0"/>
          </p:cNvCxnSpPr>
          <p:nvPr/>
        </p:nvCxnSpPr>
        <p:spPr>
          <a:xfrm rot="16200000" flipH="1">
            <a:off x="367190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7DB1E50-CF3F-4EF2-9261-8304796AFC9A}"/>
              </a:ext>
            </a:extLst>
          </p:cNvPr>
          <p:cNvSpPr txBox="1"/>
          <p:nvPr/>
        </p:nvSpPr>
        <p:spPr>
          <a:xfrm>
            <a:off x="971600" y="2344235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463C768-0F1D-446F-B1A7-2669C7685FF2}"/>
              </a:ext>
            </a:extLst>
          </p:cNvPr>
          <p:cNvSpPr txBox="1"/>
          <p:nvPr/>
        </p:nvSpPr>
        <p:spPr>
          <a:xfrm>
            <a:off x="16916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87CF27-AC4A-410F-9C94-5017C48E4712}"/>
              </a:ext>
            </a:extLst>
          </p:cNvPr>
          <p:cNvSpPr txBox="1"/>
          <p:nvPr/>
        </p:nvSpPr>
        <p:spPr>
          <a:xfrm>
            <a:off x="24117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Z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416447-2E92-409A-A340-7BC1200B57EF}"/>
              </a:ext>
            </a:extLst>
          </p:cNvPr>
          <p:cNvSpPr txBox="1"/>
          <p:nvPr/>
        </p:nvSpPr>
        <p:spPr>
          <a:xfrm>
            <a:off x="3131826" y="2341727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defRPr>
            </a:lvl1pPr>
          </a:lstStyle>
          <a:p>
            <a:r>
              <a:rPr lang="cs-CZ"/>
              <a:t>U</a:t>
            </a:r>
            <a:endParaRPr lang="cs-CZ" dirty="0"/>
          </a:p>
        </p:txBody>
      </p:sp>
      <p:cxnSp>
        <p:nvCxnSpPr>
          <p:cNvPr id="120" name="Curved Connector 289">
            <a:extLst>
              <a:ext uri="{FF2B5EF4-FFF2-40B4-BE49-F238E27FC236}">
                <a16:creationId xmlns:a16="http://schemas.microsoft.com/office/drawing/2014/main" id="{2536BCE0-ACE3-4C0A-AFDE-E537E1A319E0}"/>
              </a:ext>
            </a:extLst>
          </p:cNvPr>
          <p:cNvCxnSpPr/>
          <p:nvPr/>
        </p:nvCxnSpPr>
        <p:spPr>
          <a:xfrm rot="16200000" flipH="1">
            <a:off x="4391967" y="395372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289">
            <a:extLst>
              <a:ext uri="{FF2B5EF4-FFF2-40B4-BE49-F238E27FC236}">
                <a16:creationId xmlns:a16="http://schemas.microsoft.com/office/drawing/2014/main" id="{514A353D-41E4-4DE3-AB2C-704B7253C2B8}"/>
              </a:ext>
            </a:extLst>
          </p:cNvPr>
          <p:cNvCxnSpPr/>
          <p:nvPr/>
        </p:nvCxnSpPr>
        <p:spPr>
          <a:xfrm rot="16200000" flipH="1">
            <a:off x="5112060" y="359368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9F92A-FAC4-413B-95B3-A4BE161FDC20}"/>
              </a:ext>
            </a:extLst>
          </p:cNvPr>
          <p:cNvSpPr txBox="1"/>
          <p:nvPr/>
        </p:nvSpPr>
        <p:spPr>
          <a:xfrm>
            <a:off x="74523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96C8085-45A0-40FD-BD69-AEF2A057AB9F}"/>
              </a:ext>
            </a:extLst>
          </p:cNvPr>
          <p:cNvSpPr txBox="1"/>
          <p:nvPr/>
        </p:nvSpPr>
        <p:spPr>
          <a:xfrm>
            <a:off x="81724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Z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91EFC60-C59F-4BC4-A4C1-23857C9DC1E0}"/>
              </a:ext>
            </a:extLst>
          </p:cNvPr>
          <p:cNvSpPr txBox="1"/>
          <p:nvPr/>
        </p:nvSpPr>
        <p:spPr>
          <a:xfrm>
            <a:off x="67322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459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CPU holds two mappings and performs the composition</a:t>
            </a:r>
            <a:endParaRPr lang="cs-CZ" dirty="0"/>
          </a:p>
          <a:p>
            <a:pPr lvl="1"/>
            <a:r>
              <a:rPr lang="en-US" dirty="0"/>
              <a:t>Each (guest-physical) address</a:t>
            </a:r>
            <a:r>
              <a:rPr lang="cs-CZ" dirty="0"/>
              <a:t> </a:t>
            </a:r>
            <a:r>
              <a:rPr lang="en-US" dirty="0"/>
              <a:t>in the </a:t>
            </a:r>
            <a:r>
              <a:rPr lang="cs-CZ" dirty="0"/>
              <a:t>GPT (</a:t>
            </a:r>
            <a:r>
              <a:rPr lang="en-US" dirty="0"/>
              <a:t>starting with the</a:t>
            </a:r>
            <a:r>
              <a:rPr lang="cs-CZ" dirty="0"/>
              <a:t> CR3) </a:t>
            </a:r>
            <a:r>
              <a:rPr lang="en-US" dirty="0"/>
              <a:t>must be translated by the</a:t>
            </a:r>
            <a:r>
              <a:rPr lang="cs-CZ" dirty="0"/>
              <a:t> NPT</a:t>
            </a:r>
            <a:r>
              <a:rPr lang="en-US" dirty="0"/>
              <a:t> (to a host-physical address)</a:t>
            </a:r>
            <a:endParaRPr lang="cs-CZ" dirty="0"/>
          </a:p>
          <a:p>
            <a:pPr lvl="2"/>
            <a:r>
              <a:rPr lang="en-US" dirty="0"/>
              <a:t>For 5 levels, </a:t>
            </a:r>
            <a:r>
              <a:rPr lang="cs-CZ" dirty="0"/>
              <a:t>25 </a:t>
            </a:r>
            <a:r>
              <a:rPr lang="en-US" dirty="0"/>
              <a:t>memory-accesses required!</a:t>
            </a:r>
          </a:p>
          <a:p>
            <a:pPr lvl="1"/>
            <a:r>
              <a:rPr lang="en-US" dirty="0"/>
              <a:t>The TLB stores the composed mapping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a VM </a:t>
            </a:r>
            <a:r>
              <a:rPr lang="cs-CZ" dirty="0"/>
              <a:t>– EPT (Intel) / NPT (AMD)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grpSp>
        <p:nvGrpSpPr>
          <p:cNvPr id="2273" name="Group 254"/>
          <p:cNvGrpSpPr>
            <a:grpSpLocks/>
          </p:cNvGrpSpPr>
          <p:nvPr/>
        </p:nvGrpSpPr>
        <p:grpSpPr bwMode="auto">
          <a:xfrm>
            <a:off x="1201114" y="546152"/>
            <a:ext cx="5146675" cy="4049712"/>
            <a:chOff x="1816" y="1892"/>
            <a:chExt cx="8103" cy="6378"/>
          </a:xfrm>
        </p:grpSpPr>
        <p:grpSp>
          <p:nvGrpSpPr>
            <p:cNvPr id="2274" name="Group 255"/>
            <p:cNvGrpSpPr>
              <a:grpSpLocks/>
            </p:cNvGrpSpPr>
            <p:nvPr/>
          </p:nvGrpSpPr>
          <p:grpSpPr bwMode="auto">
            <a:xfrm>
              <a:off x="1816" y="1892"/>
              <a:ext cx="6794" cy="2928"/>
              <a:chOff x="1816" y="1892"/>
              <a:chExt cx="6794" cy="2928"/>
            </a:xfrm>
          </p:grpSpPr>
          <p:grpSp>
            <p:nvGrpSpPr>
              <p:cNvPr id="2594" name="Group 256"/>
              <p:cNvGrpSpPr>
                <a:grpSpLocks/>
              </p:cNvGrpSpPr>
              <p:nvPr/>
            </p:nvGrpSpPr>
            <p:grpSpPr bwMode="auto">
              <a:xfrm>
                <a:off x="3571" y="2700"/>
                <a:ext cx="730" cy="1385"/>
                <a:chOff x="3571" y="2700"/>
                <a:chExt cx="730" cy="1385"/>
              </a:xfrm>
            </p:grpSpPr>
            <p:sp>
              <p:nvSpPr>
                <p:cNvPr id="2711" name="Freeform 257"/>
                <p:cNvSpPr>
                  <a:spLocks/>
                </p:cNvSpPr>
                <p:nvPr/>
              </p:nvSpPr>
              <p:spPr bwMode="auto">
                <a:xfrm>
                  <a:off x="3571" y="2700"/>
                  <a:ext cx="730" cy="1385"/>
                </a:xfrm>
                <a:custGeom>
                  <a:avLst/>
                  <a:gdLst>
                    <a:gd name="T0" fmla="+- 0 3571 3571"/>
                    <a:gd name="T1" fmla="*/ T0 w 730"/>
                    <a:gd name="T2" fmla="+- 0 4085 2700"/>
                    <a:gd name="T3" fmla="*/ 4085 h 1385"/>
                    <a:gd name="T4" fmla="+- 0 4301 3571"/>
                    <a:gd name="T5" fmla="*/ T4 w 730"/>
                    <a:gd name="T6" fmla="+- 0 4085 2700"/>
                    <a:gd name="T7" fmla="*/ 4085 h 1385"/>
                    <a:gd name="T8" fmla="+- 0 4301 3571"/>
                    <a:gd name="T9" fmla="*/ T8 w 730"/>
                    <a:gd name="T10" fmla="+- 0 2700 2700"/>
                    <a:gd name="T11" fmla="*/ 2700 h 1385"/>
                    <a:gd name="T12" fmla="+- 0 3571 3571"/>
                    <a:gd name="T13" fmla="*/ T12 w 730"/>
                    <a:gd name="T14" fmla="+- 0 2700 2700"/>
                    <a:gd name="T15" fmla="*/ 2700 h 1385"/>
                    <a:gd name="T16" fmla="+- 0 3571 3571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5" name="Group 258"/>
              <p:cNvGrpSpPr>
                <a:grpSpLocks/>
              </p:cNvGrpSpPr>
              <p:nvPr/>
            </p:nvGrpSpPr>
            <p:grpSpPr bwMode="auto">
              <a:xfrm>
                <a:off x="3571" y="3720"/>
                <a:ext cx="730" cy="293"/>
                <a:chOff x="3571" y="3720"/>
                <a:chExt cx="730" cy="293"/>
              </a:xfrm>
            </p:grpSpPr>
            <p:sp>
              <p:nvSpPr>
                <p:cNvPr id="2710" name="Freeform 259"/>
                <p:cNvSpPr>
                  <a:spLocks/>
                </p:cNvSpPr>
                <p:nvPr/>
              </p:nvSpPr>
              <p:spPr bwMode="auto">
                <a:xfrm>
                  <a:off x="3571" y="3720"/>
                  <a:ext cx="730" cy="293"/>
                </a:xfrm>
                <a:custGeom>
                  <a:avLst/>
                  <a:gdLst>
                    <a:gd name="T0" fmla="+- 0 3571 3571"/>
                    <a:gd name="T1" fmla="*/ T0 w 730"/>
                    <a:gd name="T2" fmla="+- 0 4013 3720"/>
                    <a:gd name="T3" fmla="*/ 4013 h 293"/>
                    <a:gd name="T4" fmla="+- 0 4301 3571"/>
                    <a:gd name="T5" fmla="*/ T4 w 730"/>
                    <a:gd name="T6" fmla="+- 0 4013 3720"/>
                    <a:gd name="T7" fmla="*/ 4013 h 293"/>
                    <a:gd name="T8" fmla="+- 0 4301 3571"/>
                    <a:gd name="T9" fmla="*/ T8 w 730"/>
                    <a:gd name="T10" fmla="+- 0 3720 3720"/>
                    <a:gd name="T11" fmla="*/ 3720 h 293"/>
                    <a:gd name="T12" fmla="+- 0 3571 3571"/>
                    <a:gd name="T13" fmla="*/ T12 w 730"/>
                    <a:gd name="T14" fmla="+- 0 3720 3720"/>
                    <a:gd name="T15" fmla="*/ 3720 h 293"/>
                    <a:gd name="T16" fmla="+- 0 3571 3571"/>
                    <a:gd name="T17" fmla="*/ T16 w 730"/>
                    <a:gd name="T18" fmla="+- 0 4013 3720"/>
                    <a:gd name="T19" fmla="*/ 4013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6" name="Group 260"/>
              <p:cNvGrpSpPr>
                <a:grpSpLocks/>
              </p:cNvGrpSpPr>
              <p:nvPr/>
            </p:nvGrpSpPr>
            <p:grpSpPr bwMode="auto">
              <a:xfrm>
                <a:off x="3571" y="3720"/>
                <a:ext cx="730" cy="293"/>
                <a:chOff x="3571" y="3720"/>
                <a:chExt cx="730" cy="293"/>
              </a:xfrm>
            </p:grpSpPr>
            <p:sp>
              <p:nvSpPr>
                <p:cNvPr id="2709" name="Freeform 261"/>
                <p:cNvSpPr>
                  <a:spLocks/>
                </p:cNvSpPr>
                <p:nvPr/>
              </p:nvSpPr>
              <p:spPr bwMode="auto">
                <a:xfrm>
                  <a:off x="3571" y="3720"/>
                  <a:ext cx="730" cy="293"/>
                </a:xfrm>
                <a:custGeom>
                  <a:avLst/>
                  <a:gdLst>
                    <a:gd name="T0" fmla="+- 0 3571 3571"/>
                    <a:gd name="T1" fmla="*/ T0 w 730"/>
                    <a:gd name="T2" fmla="+- 0 4013 3720"/>
                    <a:gd name="T3" fmla="*/ 4013 h 293"/>
                    <a:gd name="T4" fmla="+- 0 4301 3571"/>
                    <a:gd name="T5" fmla="*/ T4 w 730"/>
                    <a:gd name="T6" fmla="+- 0 4013 3720"/>
                    <a:gd name="T7" fmla="*/ 4013 h 293"/>
                    <a:gd name="T8" fmla="+- 0 4301 3571"/>
                    <a:gd name="T9" fmla="*/ T8 w 730"/>
                    <a:gd name="T10" fmla="+- 0 3720 3720"/>
                    <a:gd name="T11" fmla="*/ 3720 h 293"/>
                    <a:gd name="T12" fmla="+- 0 3571 3571"/>
                    <a:gd name="T13" fmla="*/ T12 w 730"/>
                    <a:gd name="T14" fmla="+- 0 3720 3720"/>
                    <a:gd name="T15" fmla="*/ 3720 h 293"/>
                    <a:gd name="T16" fmla="+- 0 3571 3571"/>
                    <a:gd name="T17" fmla="*/ T16 w 730"/>
                    <a:gd name="T18" fmla="+- 0 4013 3720"/>
                    <a:gd name="T19" fmla="*/ 4013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7" name="Group 262"/>
              <p:cNvGrpSpPr>
                <a:grpSpLocks/>
              </p:cNvGrpSpPr>
              <p:nvPr/>
            </p:nvGrpSpPr>
            <p:grpSpPr bwMode="auto">
              <a:xfrm>
                <a:off x="3389" y="1896"/>
                <a:ext cx="1022" cy="293"/>
                <a:chOff x="3389" y="1896"/>
                <a:chExt cx="1022" cy="293"/>
              </a:xfrm>
            </p:grpSpPr>
            <p:sp>
              <p:nvSpPr>
                <p:cNvPr id="2708" name="Freeform 263"/>
                <p:cNvSpPr>
                  <a:spLocks/>
                </p:cNvSpPr>
                <p:nvPr/>
              </p:nvSpPr>
              <p:spPr bwMode="auto">
                <a:xfrm>
                  <a:off x="3389" y="1896"/>
                  <a:ext cx="1022" cy="293"/>
                </a:xfrm>
                <a:custGeom>
                  <a:avLst/>
                  <a:gdLst>
                    <a:gd name="T0" fmla="+- 0 3389 3389"/>
                    <a:gd name="T1" fmla="*/ T0 w 1022"/>
                    <a:gd name="T2" fmla="+- 0 2189 1896"/>
                    <a:gd name="T3" fmla="*/ 2189 h 293"/>
                    <a:gd name="T4" fmla="+- 0 4411 3389"/>
                    <a:gd name="T5" fmla="*/ T4 w 1022"/>
                    <a:gd name="T6" fmla="+- 0 2189 1896"/>
                    <a:gd name="T7" fmla="*/ 2189 h 293"/>
                    <a:gd name="T8" fmla="+- 0 4411 3389"/>
                    <a:gd name="T9" fmla="*/ T8 w 1022"/>
                    <a:gd name="T10" fmla="+- 0 1896 1896"/>
                    <a:gd name="T11" fmla="*/ 1896 h 293"/>
                    <a:gd name="T12" fmla="+- 0 3389 3389"/>
                    <a:gd name="T13" fmla="*/ T12 w 1022"/>
                    <a:gd name="T14" fmla="+- 0 1896 1896"/>
                    <a:gd name="T15" fmla="*/ 1896 h 293"/>
                    <a:gd name="T16" fmla="+- 0 3389 3389"/>
                    <a:gd name="T17" fmla="*/ T16 w 1022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2" y="293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8" name="Group 264"/>
              <p:cNvGrpSpPr>
                <a:grpSpLocks/>
              </p:cNvGrpSpPr>
              <p:nvPr/>
            </p:nvGrpSpPr>
            <p:grpSpPr bwMode="auto">
              <a:xfrm>
                <a:off x="7476" y="1896"/>
                <a:ext cx="1130" cy="293"/>
                <a:chOff x="7476" y="1896"/>
                <a:chExt cx="1130" cy="293"/>
              </a:xfrm>
            </p:grpSpPr>
            <p:sp>
              <p:nvSpPr>
                <p:cNvPr id="2707" name="Freeform 265"/>
                <p:cNvSpPr>
                  <a:spLocks/>
                </p:cNvSpPr>
                <p:nvPr/>
              </p:nvSpPr>
              <p:spPr bwMode="auto">
                <a:xfrm>
                  <a:off x="7476" y="1896"/>
                  <a:ext cx="1130" cy="293"/>
                </a:xfrm>
                <a:custGeom>
                  <a:avLst/>
                  <a:gdLst>
                    <a:gd name="T0" fmla="+- 0 7476 7476"/>
                    <a:gd name="T1" fmla="*/ T0 w 1130"/>
                    <a:gd name="T2" fmla="+- 0 2189 1896"/>
                    <a:gd name="T3" fmla="*/ 2189 h 293"/>
                    <a:gd name="T4" fmla="+- 0 8606 7476"/>
                    <a:gd name="T5" fmla="*/ T4 w 1130"/>
                    <a:gd name="T6" fmla="+- 0 2189 1896"/>
                    <a:gd name="T7" fmla="*/ 2189 h 293"/>
                    <a:gd name="T8" fmla="+- 0 8606 7476"/>
                    <a:gd name="T9" fmla="*/ T8 w 1130"/>
                    <a:gd name="T10" fmla="+- 0 1896 1896"/>
                    <a:gd name="T11" fmla="*/ 1896 h 293"/>
                    <a:gd name="T12" fmla="+- 0 7476 7476"/>
                    <a:gd name="T13" fmla="*/ T12 w 1130"/>
                    <a:gd name="T14" fmla="+- 0 1896 1896"/>
                    <a:gd name="T15" fmla="*/ 1896 h 293"/>
                    <a:gd name="T16" fmla="+- 0 7476 7476"/>
                    <a:gd name="T17" fmla="*/ T16 w 1130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130" h="293">
                      <a:moveTo>
                        <a:pt x="0" y="293"/>
                      </a:moveTo>
                      <a:lnTo>
                        <a:pt x="1130" y="293"/>
                      </a:lnTo>
                      <a:lnTo>
                        <a:pt x="11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9" name="Group 266"/>
              <p:cNvGrpSpPr>
                <a:grpSpLocks/>
              </p:cNvGrpSpPr>
              <p:nvPr/>
            </p:nvGrpSpPr>
            <p:grpSpPr bwMode="auto">
              <a:xfrm>
                <a:off x="6454" y="1896"/>
                <a:ext cx="1022" cy="293"/>
                <a:chOff x="6454" y="1896"/>
                <a:chExt cx="1022" cy="293"/>
              </a:xfrm>
            </p:grpSpPr>
            <p:sp>
              <p:nvSpPr>
                <p:cNvPr id="2706" name="Freeform 267"/>
                <p:cNvSpPr>
                  <a:spLocks/>
                </p:cNvSpPr>
                <p:nvPr/>
              </p:nvSpPr>
              <p:spPr bwMode="auto">
                <a:xfrm>
                  <a:off x="6454" y="1896"/>
                  <a:ext cx="1022" cy="293"/>
                </a:xfrm>
                <a:custGeom>
                  <a:avLst/>
                  <a:gdLst>
                    <a:gd name="T0" fmla="+- 0 6454 6454"/>
                    <a:gd name="T1" fmla="*/ T0 w 1022"/>
                    <a:gd name="T2" fmla="+- 0 2189 1896"/>
                    <a:gd name="T3" fmla="*/ 2189 h 293"/>
                    <a:gd name="T4" fmla="+- 0 7476 6454"/>
                    <a:gd name="T5" fmla="*/ T4 w 1022"/>
                    <a:gd name="T6" fmla="+- 0 2189 1896"/>
                    <a:gd name="T7" fmla="*/ 2189 h 293"/>
                    <a:gd name="T8" fmla="+- 0 7476 6454"/>
                    <a:gd name="T9" fmla="*/ T8 w 1022"/>
                    <a:gd name="T10" fmla="+- 0 1896 1896"/>
                    <a:gd name="T11" fmla="*/ 1896 h 293"/>
                    <a:gd name="T12" fmla="+- 0 6454 6454"/>
                    <a:gd name="T13" fmla="*/ T12 w 1022"/>
                    <a:gd name="T14" fmla="+- 0 1896 1896"/>
                    <a:gd name="T15" fmla="*/ 1896 h 293"/>
                    <a:gd name="T16" fmla="+- 0 6454 6454"/>
                    <a:gd name="T17" fmla="*/ T16 w 1022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2" y="293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0" name="Group 268"/>
              <p:cNvGrpSpPr>
                <a:grpSpLocks/>
              </p:cNvGrpSpPr>
              <p:nvPr/>
            </p:nvGrpSpPr>
            <p:grpSpPr bwMode="auto">
              <a:xfrm>
                <a:off x="5434" y="1896"/>
                <a:ext cx="1020" cy="293"/>
                <a:chOff x="5434" y="1896"/>
                <a:chExt cx="1020" cy="293"/>
              </a:xfrm>
            </p:grpSpPr>
            <p:sp>
              <p:nvSpPr>
                <p:cNvPr id="2705" name="Freeform 269"/>
                <p:cNvSpPr>
                  <a:spLocks/>
                </p:cNvSpPr>
                <p:nvPr/>
              </p:nvSpPr>
              <p:spPr bwMode="auto">
                <a:xfrm>
                  <a:off x="5434" y="1896"/>
                  <a:ext cx="1020" cy="293"/>
                </a:xfrm>
                <a:custGeom>
                  <a:avLst/>
                  <a:gdLst>
                    <a:gd name="T0" fmla="+- 0 5434 5434"/>
                    <a:gd name="T1" fmla="*/ T0 w 1020"/>
                    <a:gd name="T2" fmla="+- 0 2189 1896"/>
                    <a:gd name="T3" fmla="*/ 2189 h 293"/>
                    <a:gd name="T4" fmla="+- 0 6454 5434"/>
                    <a:gd name="T5" fmla="*/ T4 w 1020"/>
                    <a:gd name="T6" fmla="+- 0 2189 1896"/>
                    <a:gd name="T7" fmla="*/ 2189 h 293"/>
                    <a:gd name="T8" fmla="+- 0 6454 5434"/>
                    <a:gd name="T9" fmla="*/ T8 w 1020"/>
                    <a:gd name="T10" fmla="+- 0 1896 1896"/>
                    <a:gd name="T11" fmla="*/ 1896 h 293"/>
                    <a:gd name="T12" fmla="+- 0 5434 5434"/>
                    <a:gd name="T13" fmla="*/ T12 w 1020"/>
                    <a:gd name="T14" fmla="+- 0 1896 1896"/>
                    <a:gd name="T15" fmla="*/ 1896 h 293"/>
                    <a:gd name="T16" fmla="+- 0 5434 5434"/>
                    <a:gd name="T17" fmla="*/ T16 w 1020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0" h="293">
                      <a:moveTo>
                        <a:pt x="0" y="293"/>
                      </a:moveTo>
                      <a:lnTo>
                        <a:pt x="1020" y="293"/>
                      </a:lnTo>
                      <a:lnTo>
                        <a:pt x="102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1" name="Group 270"/>
              <p:cNvGrpSpPr>
                <a:grpSpLocks/>
              </p:cNvGrpSpPr>
              <p:nvPr/>
            </p:nvGrpSpPr>
            <p:grpSpPr bwMode="auto">
              <a:xfrm>
                <a:off x="4411" y="1896"/>
                <a:ext cx="1022" cy="293"/>
                <a:chOff x="4411" y="1896"/>
                <a:chExt cx="1022" cy="293"/>
              </a:xfrm>
            </p:grpSpPr>
            <p:sp>
              <p:nvSpPr>
                <p:cNvPr id="2704" name="Freeform 271"/>
                <p:cNvSpPr>
                  <a:spLocks/>
                </p:cNvSpPr>
                <p:nvPr/>
              </p:nvSpPr>
              <p:spPr bwMode="auto">
                <a:xfrm>
                  <a:off x="4411" y="1896"/>
                  <a:ext cx="1022" cy="293"/>
                </a:xfrm>
                <a:custGeom>
                  <a:avLst/>
                  <a:gdLst>
                    <a:gd name="T0" fmla="+- 0 4411 4411"/>
                    <a:gd name="T1" fmla="*/ T0 w 1022"/>
                    <a:gd name="T2" fmla="+- 0 2189 1896"/>
                    <a:gd name="T3" fmla="*/ 2189 h 293"/>
                    <a:gd name="T4" fmla="+- 0 5434 4411"/>
                    <a:gd name="T5" fmla="*/ T4 w 1022"/>
                    <a:gd name="T6" fmla="+- 0 2189 1896"/>
                    <a:gd name="T7" fmla="*/ 2189 h 293"/>
                    <a:gd name="T8" fmla="+- 0 5434 4411"/>
                    <a:gd name="T9" fmla="*/ T8 w 1022"/>
                    <a:gd name="T10" fmla="+- 0 1896 1896"/>
                    <a:gd name="T11" fmla="*/ 1896 h 293"/>
                    <a:gd name="T12" fmla="+- 0 4411 4411"/>
                    <a:gd name="T13" fmla="*/ T12 w 1022"/>
                    <a:gd name="T14" fmla="+- 0 1896 1896"/>
                    <a:gd name="T15" fmla="*/ 1896 h 293"/>
                    <a:gd name="T16" fmla="+- 0 4411 4411"/>
                    <a:gd name="T17" fmla="*/ T16 w 1022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3" y="293"/>
                      </a:lnTo>
                      <a:lnTo>
                        <a:pt x="1023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2" name="Group 272"/>
              <p:cNvGrpSpPr>
                <a:grpSpLocks/>
              </p:cNvGrpSpPr>
              <p:nvPr/>
            </p:nvGrpSpPr>
            <p:grpSpPr bwMode="auto">
              <a:xfrm>
                <a:off x="2952" y="1896"/>
                <a:ext cx="437" cy="293"/>
                <a:chOff x="2952" y="1896"/>
                <a:chExt cx="437" cy="293"/>
              </a:xfrm>
            </p:grpSpPr>
            <p:sp>
              <p:nvSpPr>
                <p:cNvPr id="2703" name="Freeform 273"/>
                <p:cNvSpPr>
                  <a:spLocks/>
                </p:cNvSpPr>
                <p:nvPr/>
              </p:nvSpPr>
              <p:spPr bwMode="auto">
                <a:xfrm>
                  <a:off x="2952" y="1896"/>
                  <a:ext cx="437" cy="293"/>
                </a:xfrm>
                <a:custGeom>
                  <a:avLst/>
                  <a:gdLst>
                    <a:gd name="T0" fmla="+- 0 2952 2952"/>
                    <a:gd name="T1" fmla="*/ T0 w 437"/>
                    <a:gd name="T2" fmla="+- 0 2189 1896"/>
                    <a:gd name="T3" fmla="*/ 2189 h 293"/>
                    <a:gd name="T4" fmla="+- 0 3389 2952"/>
                    <a:gd name="T5" fmla="*/ T4 w 437"/>
                    <a:gd name="T6" fmla="+- 0 2189 1896"/>
                    <a:gd name="T7" fmla="*/ 2189 h 293"/>
                    <a:gd name="T8" fmla="+- 0 3389 2952"/>
                    <a:gd name="T9" fmla="*/ T8 w 437"/>
                    <a:gd name="T10" fmla="+- 0 1896 1896"/>
                    <a:gd name="T11" fmla="*/ 1896 h 293"/>
                    <a:gd name="T12" fmla="+- 0 2952 2952"/>
                    <a:gd name="T13" fmla="*/ T12 w 437"/>
                    <a:gd name="T14" fmla="+- 0 1896 1896"/>
                    <a:gd name="T15" fmla="*/ 1896 h 293"/>
                    <a:gd name="T16" fmla="+- 0 2952 2952"/>
                    <a:gd name="T17" fmla="*/ T16 w 437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7" h="293">
                      <a:moveTo>
                        <a:pt x="0" y="293"/>
                      </a:moveTo>
                      <a:lnTo>
                        <a:pt x="437" y="293"/>
                      </a:lnTo>
                      <a:lnTo>
                        <a:pt x="437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3" name="Group 274"/>
              <p:cNvGrpSpPr>
                <a:grpSpLocks/>
              </p:cNvGrpSpPr>
              <p:nvPr/>
            </p:nvGrpSpPr>
            <p:grpSpPr bwMode="auto">
              <a:xfrm>
                <a:off x="3499" y="2189"/>
                <a:ext cx="24" cy="1678"/>
                <a:chOff x="3499" y="2189"/>
                <a:chExt cx="24" cy="1678"/>
              </a:xfrm>
            </p:grpSpPr>
            <p:sp>
              <p:nvSpPr>
                <p:cNvPr id="2702" name="Freeform 275"/>
                <p:cNvSpPr>
                  <a:spLocks/>
                </p:cNvSpPr>
                <p:nvPr/>
              </p:nvSpPr>
              <p:spPr bwMode="auto">
                <a:xfrm>
                  <a:off x="3499" y="2189"/>
                  <a:ext cx="24" cy="1678"/>
                </a:xfrm>
                <a:custGeom>
                  <a:avLst/>
                  <a:gdLst>
                    <a:gd name="T0" fmla="+- 0 3499 3499"/>
                    <a:gd name="T1" fmla="*/ T0 w 24"/>
                    <a:gd name="T2" fmla="+- 0 2189 2189"/>
                    <a:gd name="T3" fmla="*/ 2189 h 1678"/>
                    <a:gd name="T4" fmla="+- 0 3499 3499"/>
                    <a:gd name="T5" fmla="*/ T4 w 24"/>
                    <a:gd name="T6" fmla="+- 0 3866 2189"/>
                    <a:gd name="T7" fmla="*/ 3866 h 1678"/>
                    <a:gd name="T8" fmla="+- 0 3523 3499"/>
                    <a:gd name="T9" fmla="*/ T8 w 24"/>
                    <a:gd name="T10" fmla="+- 0 3866 2189"/>
                    <a:gd name="T11" fmla="*/ 3866 h 167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678">
                      <a:moveTo>
                        <a:pt x="0" y="0"/>
                      </a:moveTo>
                      <a:lnTo>
                        <a:pt x="0" y="1677"/>
                      </a:lnTo>
                      <a:lnTo>
                        <a:pt x="24" y="1677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4" name="Group 276"/>
              <p:cNvGrpSpPr>
                <a:grpSpLocks/>
              </p:cNvGrpSpPr>
              <p:nvPr/>
            </p:nvGrpSpPr>
            <p:grpSpPr bwMode="auto">
              <a:xfrm>
                <a:off x="3516" y="3840"/>
                <a:ext cx="55" cy="55"/>
                <a:chOff x="3516" y="3840"/>
                <a:chExt cx="55" cy="55"/>
              </a:xfrm>
            </p:grpSpPr>
            <p:sp>
              <p:nvSpPr>
                <p:cNvPr id="2701" name="Freeform 277"/>
                <p:cNvSpPr>
                  <a:spLocks/>
                </p:cNvSpPr>
                <p:nvPr/>
              </p:nvSpPr>
              <p:spPr bwMode="auto">
                <a:xfrm>
                  <a:off x="3516" y="3840"/>
                  <a:ext cx="55" cy="55"/>
                </a:xfrm>
                <a:custGeom>
                  <a:avLst/>
                  <a:gdLst>
                    <a:gd name="T0" fmla="+- 0 3516 3516"/>
                    <a:gd name="T1" fmla="*/ T0 w 55"/>
                    <a:gd name="T2" fmla="+- 0 3840 3840"/>
                    <a:gd name="T3" fmla="*/ 3840 h 55"/>
                    <a:gd name="T4" fmla="+- 0 3516 3516"/>
                    <a:gd name="T5" fmla="*/ T4 w 55"/>
                    <a:gd name="T6" fmla="+- 0 3895 3840"/>
                    <a:gd name="T7" fmla="*/ 3895 h 55"/>
                    <a:gd name="T8" fmla="+- 0 3571 3516"/>
                    <a:gd name="T9" fmla="*/ T8 w 55"/>
                    <a:gd name="T10" fmla="+- 0 3866 3840"/>
                    <a:gd name="T11" fmla="*/ 3866 h 55"/>
                    <a:gd name="T12" fmla="+- 0 3516 3516"/>
                    <a:gd name="T13" fmla="*/ T12 w 55"/>
                    <a:gd name="T14" fmla="+- 0 3840 3840"/>
                    <a:gd name="T15" fmla="*/ 3840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5" name="Group 278"/>
              <p:cNvGrpSpPr>
                <a:grpSpLocks/>
              </p:cNvGrpSpPr>
              <p:nvPr/>
            </p:nvGrpSpPr>
            <p:grpSpPr bwMode="auto">
              <a:xfrm>
                <a:off x="1819" y="3902"/>
                <a:ext cx="1022" cy="293"/>
                <a:chOff x="1819" y="3902"/>
                <a:chExt cx="1022" cy="293"/>
              </a:xfrm>
            </p:grpSpPr>
            <p:sp>
              <p:nvSpPr>
                <p:cNvPr id="2700" name="Freeform 279"/>
                <p:cNvSpPr>
                  <a:spLocks/>
                </p:cNvSpPr>
                <p:nvPr/>
              </p:nvSpPr>
              <p:spPr bwMode="auto">
                <a:xfrm>
                  <a:off x="1819" y="3902"/>
                  <a:ext cx="1022" cy="293"/>
                </a:xfrm>
                <a:custGeom>
                  <a:avLst/>
                  <a:gdLst>
                    <a:gd name="T0" fmla="+- 0 1819 1819"/>
                    <a:gd name="T1" fmla="*/ T0 w 1022"/>
                    <a:gd name="T2" fmla="+- 0 4195 3902"/>
                    <a:gd name="T3" fmla="*/ 4195 h 293"/>
                    <a:gd name="T4" fmla="+- 0 2842 1819"/>
                    <a:gd name="T5" fmla="*/ T4 w 1022"/>
                    <a:gd name="T6" fmla="+- 0 4195 3902"/>
                    <a:gd name="T7" fmla="*/ 4195 h 293"/>
                    <a:gd name="T8" fmla="+- 0 2842 1819"/>
                    <a:gd name="T9" fmla="*/ T8 w 1022"/>
                    <a:gd name="T10" fmla="+- 0 3902 3902"/>
                    <a:gd name="T11" fmla="*/ 3902 h 293"/>
                    <a:gd name="T12" fmla="+- 0 1819 1819"/>
                    <a:gd name="T13" fmla="*/ T12 w 1022"/>
                    <a:gd name="T14" fmla="+- 0 3902 3902"/>
                    <a:gd name="T15" fmla="*/ 3902 h 293"/>
                    <a:gd name="T16" fmla="+- 0 1819 1819"/>
                    <a:gd name="T17" fmla="*/ T16 w 1022"/>
                    <a:gd name="T18" fmla="+- 0 4195 3902"/>
                    <a:gd name="T19" fmla="*/ 4195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3" y="293"/>
                      </a:lnTo>
                      <a:lnTo>
                        <a:pt x="1023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6" name="Group 280"/>
              <p:cNvGrpSpPr>
                <a:grpSpLocks/>
              </p:cNvGrpSpPr>
              <p:nvPr/>
            </p:nvGrpSpPr>
            <p:grpSpPr bwMode="auto">
              <a:xfrm>
                <a:off x="2038" y="3902"/>
                <a:ext cx="2" cy="293"/>
                <a:chOff x="2038" y="3902"/>
                <a:chExt cx="2" cy="293"/>
              </a:xfrm>
            </p:grpSpPr>
            <p:sp>
              <p:nvSpPr>
                <p:cNvPr id="2699" name="Freeform 281"/>
                <p:cNvSpPr>
                  <a:spLocks/>
                </p:cNvSpPr>
                <p:nvPr/>
              </p:nvSpPr>
              <p:spPr bwMode="auto">
                <a:xfrm>
                  <a:off x="2038" y="3902"/>
                  <a:ext cx="2" cy="293"/>
                </a:xfrm>
                <a:custGeom>
                  <a:avLst/>
                  <a:gdLst>
                    <a:gd name="T0" fmla="+- 0 3902 3902"/>
                    <a:gd name="T1" fmla="*/ 3902 h 293"/>
                    <a:gd name="T2" fmla="+- 0 4195 3902"/>
                    <a:gd name="T3" fmla="*/ 4195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7" name="Group 282"/>
              <p:cNvGrpSpPr>
                <a:grpSpLocks/>
              </p:cNvGrpSpPr>
              <p:nvPr/>
            </p:nvGrpSpPr>
            <p:grpSpPr bwMode="auto">
              <a:xfrm>
                <a:off x="2623" y="3902"/>
                <a:ext cx="2" cy="293"/>
                <a:chOff x="2623" y="3902"/>
                <a:chExt cx="2" cy="293"/>
              </a:xfrm>
            </p:grpSpPr>
            <p:sp>
              <p:nvSpPr>
                <p:cNvPr id="2698" name="Freeform 283"/>
                <p:cNvSpPr>
                  <a:spLocks/>
                </p:cNvSpPr>
                <p:nvPr/>
              </p:nvSpPr>
              <p:spPr bwMode="auto">
                <a:xfrm>
                  <a:off x="2623" y="3902"/>
                  <a:ext cx="2" cy="293"/>
                </a:xfrm>
                <a:custGeom>
                  <a:avLst/>
                  <a:gdLst>
                    <a:gd name="T0" fmla="+- 0 3902 3902"/>
                    <a:gd name="T1" fmla="*/ 3902 h 293"/>
                    <a:gd name="T2" fmla="+- 0 4195 3902"/>
                    <a:gd name="T3" fmla="*/ 4195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8" name="Group 284"/>
              <p:cNvGrpSpPr>
                <a:grpSpLocks/>
              </p:cNvGrpSpPr>
              <p:nvPr/>
            </p:nvGrpSpPr>
            <p:grpSpPr bwMode="auto">
              <a:xfrm>
                <a:off x="2842" y="4085"/>
                <a:ext cx="708" cy="439"/>
                <a:chOff x="2842" y="4085"/>
                <a:chExt cx="708" cy="439"/>
              </a:xfrm>
            </p:grpSpPr>
            <p:sp>
              <p:nvSpPr>
                <p:cNvPr id="2697" name="Freeform 285"/>
                <p:cNvSpPr>
                  <a:spLocks/>
                </p:cNvSpPr>
                <p:nvPr/>
              </p:nvSpPr>
              <p:spPr bwMode="auto">
                <a:xfrm>
                  <a:off x="2842" y="4085"/>
                  <a:ext cx="708" cy="439"/>
                </a:xfrm>
                <a:custGeom>
                  <a:avLst/>
                  <a:gdLst>
                    <a:gd name="T0" fmla="+- 0 2842 2842"/>
                    <a:gd name="T1" fmla="*/ T0 w 708"/>
                    <a:gd name="T2" fmla="+- 0 4085 4085"/>
                    <a:gd name="T3" fmla="*/ 4085 h 439"/>
                    <a:gd name="T4" fmla="+- 0 3307 2842"/>
                    <a:gd name="T5" fmla="*/ T4 w 708"/>
                    <a:gd name="T6" fmla="+- 0 4085 4085"/>
                    <a:gd name="T7" fmla="*/ 4085 h 439"/>
                    <a:gd name="T8" fmla="+- 0 3307 2842"/>
                    <a:gd name="T9" fmla="*/ T8 w 708"/>
                    <a:gd name="T10" fmla="+- 0 4524 4085"/>
                    <a:gd name="T11" fmla="*/ 4524 h 439"/>
                    <a:gd name="T12" fmla="+- 0 3550 2842"/>
                    <a:gd name="T13" fmla="*/ T12 w 708"/>
                    <a:gd name="T14" fmla="+- 0 4524 4085"/>
                    <a:gd name="T15" fmla="*/ 4524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708" h="439">
                      <a:moveTo>
                        <a:pt x="0" y="0"/>
                      </a:moveTo>
                      <a:lnTo>
                        <a:pt x="465" y="0"/>
                      </a:lnTo>
                      <a:lnTo>
                        <a:pt x="465" y="439"/>
                      </a:lnTo>
                      <a:lnTo>
                        <a:pt x="708" y="43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9" name="Group 286"/>
              <p:cNvGrpSpPr>
                <a:grpSpLocks/>
              </p:cNvGrpSpPr>
              <p:nvPr/>
            </p:nvGrpSpPr>
            <p:grpSpPr bwMode="auto">
              <a:xfrm>
                <a:off x="3545" y="4495"/>
                <a:ext cx="55" cy="58"/>
                <a:chOff x="3545" y="4495"/>
                <a:chExt cx="55" cy="58"/>
              </a:xfrm>
            </p:grpSpPr>
            <p:sp>
              <p:nvSpPr>
                <p:cNvPr id="2696" name="Freeform 287"/>
                <p:cNvSpPr>
                  <a:spLocks/>
                </p:cNvSpPr>
                <p:nvPr/>
              </p:nvSpPr>
              <p:spPr bwMode="auto">
                <a:xfrm>
                  <a:off x="3545" y="4495"/>
                  <a:ext cx="55" cy="58"/>
                </a:xfrm>
                <a:custGeom>
                  <a:avLst/>
                  <a:gdLst>
                    <a:gd name="T0" fmla="+- 0 3545 3545"/>
                    <a:gd name="T1" fmla="*/ T0 w 55"/>
                    <a:gd name="T2" fmla="+- 0 4495 4495"/>
                    <a:gd name="T3" fmla="*/ 4495 h 58"/>
                    <a:gd name="T4" fmla="+- 0 3545 3545"/>
                    <a:gd name="T5" fmla="*/ T4 w 55"/>
                    <a:gd name="T6" fmla="+- 0 4553 4495"/>
                    <a:gd name="T7" fmla="*/ 4553 h 58"/>
                    <a:gd name="T8" fmla="+- 0 3600 3545"/>
                    <a:gd name="T9" fmla="*/ T8 w 55"/>
                    <a:gd name="T10" fmla="+- 0 4524 4495"/>
                    <a:gd name="T11" fmla="*/ 4524 h 58"/>
                    <a:gd name="T12" fmla="+- 0 3545 3545"/>
                    <a:gd name="T13" fmla="*/ T12 w 55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0" name="Group 288"/>
              <p:cNvGrpSpPr>
                <a:grpSpLocks/>
              </p:cNvGrpSpPr>
              <p:nvPr/>
            </p:nvGrpSpPr>
            <p:grpSpPr bwMode="auto">
              <a:xfrm>
                <a:off x="4594" y="2700"/>
                <a:ext cx="730" cy="1385"/>
                <a:chOff x="4594" y="2700"/>
                <a:chExt cx="730" cy="1385"/>
              </a:xfrm>
            </p:grpSpPr>
            <p:sp>
              <p:nvSpPr>
                <p:cNvPr id="2695" name="Freeform 289"/>
                <p:cNvSpPr>
                  <a:spLocks/>
                </p:cNvSpPr>
                <p:nvPr/>
              </p:nvSpPr>
              <p:spPr bwMode="auto">
                <a:xfrm>
                  <a:off x="4594" y="2700"/>
                  <a:ext cx="730" cy="1385"/>
                </a:xfrm>
                <a:custGeom>
                  <a:avLst/>
                  <a:gdLst>
                    <a:gd name="T0" fmla="+- 0 4594 4594"/>
                    <a:gd name="T1" fmla="*/ T0 w 730"/>
                    <a:gd name="T2" fmla="+- 0 4085 2700"/>
                    <a:gd name="T3" fmla="*/ 4085 h 1385"/>
                    <a:gd name="T4" fmla="+- 0 5323 4594"/>
                    <a:gd name="T5" fmla="*/ T4 w 730"/>
                    <a:gd name="T6" fmla="+- 0 4085 2700"/>
                    <a:gd name="T7" fmla="*/ 4085 h 1385"/>
                    <a:gd name="T8" fmla="+- 0 5323 4594"/>
                    <a:gd name="T9" fmla="*/ T8 w 730"/>
                    <a:gd name="T10" fmla="+- 0 2700 2700"/>
                    <a:gd name="T11" fmla="*/ 2700 h 1385"/>
                    <a:gd name="T12" fmla="+- 0 4594 4594"/>
                    <a:gd name="T13" fmla="*/ T12 w 730"/>
                    <a:gd name="T14" fmla="+- 0 2700 2700"/>
                    <a:gd name="T15" fmla="*/ 2700 h 1385"/>
                    <a:gd name="T16" fmla="+- 0 4594 4594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29" y="1385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1" name="Group 290"/>
              <p:cNvGrpSpPr>
                <a:grpSpLocks/>
              </p:cNvGrpSpPr>
              <p:nvPr/>
            </p:nvGrpSpPr>
            <p:grpSpPr bwMode="auto">
              <a:xfrm>
                <a:off x="4594" y="2918"/>
                <a:ext cx="730" cy="293"/>
                <a:chOff x="4594" y="2918"/>
                <a:chExt cx="730" cy="293"/>
              </a:xfrm>
            </p:grpSpPr>
            <p:sp>
              <p:nvSpPr>
                <p:cNvPr id="2694" name="Freeform 291"/>
                <p:cNvSpPr>
                  <a:spLocks/>
                </p:cNvSpPr>
                <p:nvPr/>
              </p:nvSpPr>
              <p:spPr bwMode="auto">
                <a:xfrm>
                  <a:off x="4594" y="2918"/>
                  <a:ext cx="730" cy="293"/>
                </a:xfrm>
                <a:custGeom>
                  <a:avLst/>
                  <a:gdLst>
                    <a:gd name="T0" fmla="+- 0 4594 4594"/>
                    <a:gd name="T1" fmla="*/ T0 w 730"/>
                    <a:gd name="T2" fmla="+- 0 3211 2918"/>
                    <a:gd name="T3" fmla="*/ 3211 h 293"/>
                    <a:gd name="T4" fmla="+- 0 5323 4594"/>
                    <a:gd name="T5" fmla="*/ T4 w 730"/>
                    <a:gd name="T6" fmla="+- 0 3211 2918"/>
                    <a:gd name="T7" fmla="*/ 3211 h 293"/>
                    <a:gd name="T8" fmla="+- 0 5323 4594"/>
                    <a:gd name="T9" fmla="*/ T8 w 730"/>
                    <a:gd name="T10" fmla="+- 0 2918 2918"/>
                    <a:gd name="T11" fmla="*/ 2918 h 293"/>
                    <a:gd name="T12" fmla="+- 0 4594 4594"/>
                    <a:gd name="T13" fmla="*/ T12 w 730"/>
                    <a:gd name="T14" fmla="+- 0 2918 2918"/>
                    <a:gd name="T15" fmla="*/ 2918 h 293"/>
                    <a:gd name="T16" fmla="+- 0 4594 4594"/>
                    <a:gd name="T17" fmla="*/ T16 w 730"/>
                    <a:gd name="T18" fmla="+- 0 3211 2918"/>
                    <a:gd name="T19" fmla="*/ 321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2" name="Group 292"/>
              <p:cNvGrpSpPr>
                <a:grpSpLocks/>
              </p:cNvGrpSpPr>
              <p:nvPr/>
            </p:nvGrpSpPr>
            <p:grpSpPr bwMode="auto">
              <a:xfrm>
                <a:off x="4594" y="2918"/>
                <a:ext cx="730" cy="293"/>
                <a:chOff x="4594" y="2918"/>
                <a:chExt cx="730" cy="293"/>
              </a:xfrm>
            </p:grpSpPr>
            <p:sp>
              <p:nvSpPr>
                <p:cNvPr id="2693" name="Freeform 293"/>
                <p:cNvSpPr>
                  <a:spLocks/>
                </p:cNvSpPr>
                <p:nvPr/>
              </p:nvSpPr>
              <p:spPr bwMode="auto">
                <a:xfrm>
                  <a:off x="4594" y="2918"/>
                  <a:ext cx="730" cy="293"/>
                </a:xfrm>
                <a:custGeom>
                  <a:avLst/>
                  <a:gdLst>
                    <a:gd name="T0" fmla="+- 0 4594 4594"/>
                    <a:gd name="T1" fmla="*/ T0 w 730"/>
                    <a:gd name="T2" fmla="+- 0 3211 2918"/>
                    <a:gd name="T3" fmla="*/ 3211 h 293"/>
                    <a:gd name="T4" fmla="+- 0 5323 4594"/>
                    <a:gd name="T5" fmla="*/ T4 w 730"/>
                    <a:gd name="T6" fmla="+- 0 3211 2918"/>
                    <a:gd name="T7" fmla="*/ 3211 h 293"/>
                    <a:gd name="T8" fmla="+- 0 5323 4594"/>
                    <a:gd name="T9" fmla="*/ T8 w 730"/>
                    <a:gd name="T10" fmla="+- 0 2918 2918"/>
                    <a:gd name="T11" fmla="*/ 2918 h 293"/>
                    <a:gd name="T12" fmla="+- 0 4594 4594"/>
                    <a:gd name="T13" fmla="*/ T12 w 730"/>
                    <a:gd name="T14" fmla="+- 0 2918 2918"/>
                    <a:gd name="T15" fmla="*/ 2918 h 293"/>
                    <a:gd name="T16" fmla="+- 0 4594 4594"/>
                    <a:gd name="T17" fmla="*/ T16 w 730"/>
                    <a:gd name="T18" fmla="+- 0 3211 2918"/>
                    <a:gd name="T19" fmla="*/ 321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3" name="Group 294"/>
              <p:cNvGrpSpPr>
                <a:grpSpLocks/>
              </p:cNvGrpSpPr>
              <p:nvPr/>
            </p:nvGrpSpPr>
            <p:grpSpPr bwMode="auto">
              <a:xfrm>
                <a:off x="5616" y="2700"/>
                <a:ext cx="730" cy="1385"/>
                <a:chOff x="5616" y="2700"/>
                <a:chExt cx="730" cy="1385"/>
              </a:xfrm>
            </p:grpSpPr>
            <p:sp>
              <p:nvSpPr>
                <p:cNvPr id="2692" name="Freeform 295"/>
                <p:cNvSpPr>
                  <a:spLocks/>
                </p:cNvSpPr>
                <p:nvPr/>
              </p:nvSpPr>
              <p:spPr bwMode="auto">
                <a:xfrm>
                  <a:off x="5616" y="2700"/>
                  <a:ext cx="730" cy="1385"/>
                </a:xfrm>
                <a:custGeom>
                  <a:avLst/>
                  <a:gdLst>
                    <a:gd name="T0" fmla="+- 0 5616 5616"/>
                    <a:gd name="T1" fmla="*/ T0 w 730"/>
                    <a:gd name="T2" fmla="+- 0 4085 2700"/>
                    <a:gd name="T3" fmla="*/ 4085 h 1385"/>
                    <a:gd name="T4" fmla="+- 0 6346 5616"/>
                    <a:gd name="T5" fmla="*/ T4 w 730"/>
                    <a:gd name="T6" fmla="+- 0 4085 2700"/>
                    <a:gd name="T7" fmla="*/ 4085 h 1385"/>
                    <a:gd name="T8" fmla="+- 0 6346 5616"/>
                    <a:gd name="T9" fmla="*/ T8 w 730"/>
                    <a:gd name="T10" fmla="+- 0 2700 2700"/>
                    <a:gd name="T11" fmla="*/ 2700 h 1385"/>
                    <a:gd name="T12" fmla="+- 0 5616 5616"/>
                    <a:gd name="T13" fmla="*/ T12 w 730"/>
                    <a:gd name="T14" fmla="+- 0 2700 2700"/>
                    <a:gd name="T15" fmla="*/ 2700 h 1385"/>
                    <a:gd name="T16" fmla="+- 0 5616 5616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4" name="Group 296"/>
              <p:cNvGrpSpPr>
                <a:grpSpLocks/>
              </p:cNvGrpSpPr>
              <p:nvPr/>
            </p:nvGrpSpPr>
            <p:grpSpPr bwMode="auto">
              <a:xfrm>
                <a:off x="5616" y="3502"/>
                <a:ext cx="730" cy="293"/>
                <a:chOff x="5616" y="3502"/>
                <a:chExt cx="730" cy="293"/>
              </a:xfrm>
            </p:grpSpPr>
            <p:sp>
              <p:nvSpPr>
                <p:cNvPr id="2691" name="Freeform 297"/>
                <p:cNvSpPr>
                  <a:spLocks/>
                </p:cNvSpPr>
                <p:nvPr/>
              </p:nvSpPr>
              <p:spPr bwMode="auto">
                <a:xfrm>
                  <a:off x="5616" y="3502"/>
                  <a:ext cx="730" cy="293"/>
                </a:xfrm>
                <a:custGeom>
                  <a:avLst/>
                  <a:gdLst>
                    <a:gd name="T0" fmla="+- 0 5616 5616"/>
                    <a:gd name="T1" fmla="*/ T0 w 730"/>
                    <a:gd name="T2" fmla="+- 0 3794 3502"/>
                    <a:gd name="T3" fmla="*/ 3794 h 293"/>
                    <a:gd name="T4" fmla="+- 0 6346 5616"/>
                    <a:gd name="T5" fmla="*/ T4 w 730"/>
                    <a:gd name="T6" fmla="+- 0 3794 3502"/>
                    <a:gd name="T7" fmla="*/ 3794 h 293"/>
                    <a:gd name="T8" fmla="+- 0 6346 5616"/>
                    <a:gd name="T9" fmla="*/ T8 w 730"/>
                    <a:gd name="T10" fmla="+- 0 3502 3502"/>
                    <a:gd name="T11" fmla="*/ 3502 h 293"/>
                    <a:gd name="T12" fmla="+- 0 5616 5616"/>
                    <a:gd name="T13" fmla="*/ T12 w 730"/>
                    <a:gd name="T14" fmla="+- 0 3502 3502"/>
                    <a:gd name="T15" fmla="*/ 3502 h 293"/>
                    <a:gd name="T16" fmla="+- 0 5616 5616"/>
                    <a:gd name="T17" fmla="*/ T16 w 730"/>
                    <a:gd name="T18" fmla="+- 0 3794 3502"/>
                    <a:gd name="T19" fmla="*/ 379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2"/>
                      </a:moveTo>
                      <a:lnTo>
                        <a:pt x="730" y="292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2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5" name="Group 298"/>
              <p:cNvGrpSpPr>
                <a:grpSpLocks/>
              </p:cNvGrpSpPr>
              <p:nvPr/>
            </p:nvGrpSpPr>
            <p:grpSpPr bwMode="auto">
              <a:xfrm>
                <a:off x="5616" y="3502"/>
                <a:ext cx="730" cy="293"/>
                <a:chOff x="5616" y="3502"/>
                <a:chExt cx="730" cy="293"/>
              </a:xfrm>
            </p:grpSpPr>
            <p:sp>
              <p:nvSpPr>
                <p:cNvPr id="2690" name="Freeform 299"/>
                <p:cNvSpPr>
                  <a:spLocks/>
                </p:cNvSpPr>
                <p:nvPr/>
              </p:nvSpPr>
              <p:spPr bwMode="auto">
                <a:xfrm>
                  <a:off x="5616" y="3502"/>
                  <a:ext cx="730" cy="293"/>
                </a:xfrm>
                <a:custGeom>
                  <a:avLst/>
                  <a:gdLst>
                    <a:gd name="T0" fmla="+- 0 5616 5616"/>
                    <a:gd name="T1" fmla="*/ T0 w 730"/>
                    <a:gd name="T2" fmla="+- 0 3794 3502"/>
                    <a:gd name="T3" fmla="*/ 3794 h 293"/>
                    <a:gd name="T4" fmla="+- 0 6346 5616"/>
                    <a:gd name="T5" fmla="*/ T4 w 730"/>
                    <a:gd name="T6" fmla="+- 0 3794 3502"/>
                    <a:gd name="T7" fmla="*/ 3794 h 293"/>
                    <a:gd name="T8" fmla="+- 0 6346 5616"/>
                    <a:gd name="T9" fmla="*/ T8 w 730"/>
                    <a:gd name="T10" fmla="+- 0 3502 3502"/>
                    <a:gd name="T11" fmla="*/ 3502 h 293"/>
                    <a:gd name="T12" fmla="+- 0 5616 5616"/>
                    <a:gd name="T13" fmla="*/ T12 w 730"/>
                    <a:gd name="T14" fmla="+- 0 3502 3502"/>
                    <a:gd name="T15" fmla="*/ 3502 h 293"/>
                    <a:gd name="T16" fmla="+- 0 5616 5616"/>
                    <a:gd name="T17" fmla="*/ T16 w 730"/>
                    <a:gd name="T18" fmla="+- 0 3794 3502"/>
                    <a:gd name="T19" fmla="*/ 379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2"/>
                      </a:moveTo>
                      <a:lnTo>
                        <a:pt x="730" y="292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6" name="Group 300"/>
              <p:cNvGrpSpPr>
                <a:grpSpLocks/>
              </p:cNvGrpSpPr>
              <p:nvPr/>
            </p:nvGrpSpPr>
            <p:grpSpPr bwMode="auto">
              <a:xfrm>
                <a:off x="6636" y="2700"/>
                <a:ext cx="730" cy="1385"/>
                <a:chOff x="6636" y="2700"/>
                <a:chExt cx="730" cy="1385"/>
              </a:xfrm>
            </p:grpSpPr>
            <p:sp>
              <p:nvSpPr>
                <p:cNvPr id="2689" name="Freeform 301"/>
                <p:cNvSpPr>
                  <a:spLocks/>
                </p:cNvSpPr>
                <p:nvPr/>
              </p:nvSpPr>
              <p:spPr bwMode="auto">
                <a:xfrm>
                  <a:off x="6636" y="2700"/>
                  <a:ext cx="730" cy="1385"/>
                </a:xfrm>
                <a:custGeom>
                  <a:avLst/>
                  <a:gdLst>
                    <a:gd name="T0" fmla="+- 0 6636 6636"/>
                    <a:gd name="T1" fmla="*/ T0 w 730"/>
                    <a:gd name="T2" fmla="+- 0 4085 2700"/>
                    <a:gd name="T3" fmla="*/ 4085 h 1385"/>
                    <a:gd name="T4" fmla="+- 0 7366 6636"/>
                    <a:gd name="T5" fmla="*/ T4 w 730"/>
                    <a:gd name="T6" fmla="+- 0 4085 2700"/>
                    <a:gd name="T7" fmla="*/ 4085 h 1385"/>
                    <a:gd name="T8" fmla="+- 0 7366 6636"/>
                    <a:gd name="T9" fmla="*/ T8 w 730"/>
                    <a:gd name="T10" fmla="+- 0 2700 2700"/>
                    <a:gd name="T11" fmla="*/ 2700 h 1385"/>
                    <a:gd name="T12" fmla="+- 0 6636 6636"/>
                    <a:gd name="T13" fmla="*/ T12 w 730"/>
                    <a:gd name="T14" fmla="+- 0 2700 2700"/>
                    <a:gd name="T15" fmla="*/ 2700 h 1385"/>
                    <a:gd name="T16" fmla="+- 0 6636 6636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7" name="Group 302"/>
              <p:cNvGrpSpPr>
                <a:grpSpLocks/>
              </p:cNvGrpSpPr>
              <p:nvPr/>
            </p:nvGrpSpPr>
            <p:grpSpPr bwMode="auto">
              <a:xfrm>
                <a:off x="6636" y="3283"/>
                <a:ext cx="730" cy="293"/>
                <a:chOff x="6636" y="3283"/>
                <a:chExt cx="730" cy="293"/>
              </a:xfrm>
            </p:grpSpPr>
            <p:sp>
              <p:nvSpPr>
                <p:cNvPr id="2688" name="Freeform 303"/>
                <p:cNvSpPr>
                  <a:spLocks/>
                </p:cNvSpPr>
                <p:nvPr/>
              </p:nvSpPr>
              <p:spPr bwMode="auto">
                <a:xfrm>
                  <a:off x="6636" y="3283"/>
                  <a:ext cx="730" cy="293"/>
                </a:xfrm>
                <a:custGeom>
                  <a:avLst/>
                  <a:gdLst>
                    <a:gd name="T0" fmla="+- 0 6636 6636"/>
                    <a:gd name="T1" fmla="*/ T0 w 730"/>
                    <a:gd name="T2" fmla="+- 0 3576 3283"/>
                    <a:gd name="T3" fmla="*/ 3576 h 293"/>
                    <a:gd name="T4" fmla="+- 0 7366 6636"/>
                    <a:gd name="T5" fmla="*/ T4 w 730"/>
                    <a:gd name="T6" fmla="+- 0 3576 3283"/>
                    <a:gd name="T7" fmla="*/ 3576 h 293"/>
                    <a:gd name="T8" fmla="+- 0 7366 6636"/>
                    <a:gd name="T9" fmla="*/ T8 w 730"/>
                    <a:gd name="T10" fmla="+- 0 3283 3283"/>
                    <a:gd name="T11" fmla="*/ 3283 h 293"/>
                    <a:gd name="T12" fmla="+- 0 6636 6636"/>
                    <a:gd name="T13" fmla="*/ T12 w 730"/>
                    <a:gd name="T14" fmla="+- 0 3283 3283"/>
                    <a:gd name="T15" fmla="*/ 3283 h 293"/>
                    <a:gd name="T16" fmla="+- 0 6636 6636"/>
                    <a:gd name="T17" fmla="*/ T16 w 730"/>
                    <a:gd name="T18" fmla="+- 0 3576 3283"/>
                    <a:gd name="T19" fmla="*/ 3576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8" name="Group 304"/>
              <p:cNvGrpSpPr>
                <a:grpSpLocks/>
              </p:cNvGrpSpPr>
              <p:nvPr/>
            </p:nvGrpSpPr>
            <p:grpSpPr bwMode="auto">
              <a:xfrm>
                <a:off x="6636" y="3283"/>
                <a:ext cx="730" cy="293"/>
                <a:chOff x="6636" y="3283"/>
                <a:chExt cx="730" cy="293"/>
              </a:xfrm>
            </p:grpSpPr>
            <p:sp>
              <p:nvSpPr>
                <p:cNvPr id="2687" name="Freeform 305"/>
                <p:cNvSpPr>
                  <a:spLocks/>
                </p:cNvSpPr>
                <p:nvPr/>
              </p:nvSpPr>
              <p:spPr bwMode="auto">
                <a:xfrm>
                  <a:off x="6636" y="3283"/>
                  <a:ext cx="730" cy="293"/>
                </a:xfrm>
                <a:custGeom>
                  <a:avLst/>
                  <a:gdLst>
                    <a:gd name="T0" fmla="+- 0 6636 6636"/>
                    <a:gd name="T1" fmla="*/ T0 w 730"/>
                    <a:gd name="T2" fmla="+- 0 3576 3283"/>
                    <a:gd name="T3" fmla="*/ 3576 h 293"/>
                    <a:gd name="T4" fmla="+- 0 7366 6636"/>
                    <a:gd name="T5" fmla="*/ T4 w 730"/>
                    <a:gd name="T6" fmla="+- 0 3576 3283"/>
                    <a:gd name="T7" fmla="*/ 3576 h 293"/>
                    <a:gd name="T8" fmla="+- 0 7366 6636"/>
                    <a:gd name="T9" fmla="*/ T8 w 730"/>
                    <a:gd name="T10" fmla="+- 0 3283 3283"/>
                    <a:gd name="T11" fmla="*/ 3283 h 293"/>
                    <a:gd name="T12" fmla="+- 0 6636 6636"/>
                    <a:gd name="T13" fmla="*/ T12 w 730"/>
                    <a:gd name="T14" fmla="+- 0 3283 3283"/>
                    <a:gd name="T15" fmla="*/ 3283 h 293"/>
                    <a:gd name="T16" fmla="+- 0 6636 6636"/>
                    <a:gd name="T17" fmla="*/ T16 w 730"/>
                    <a:gd name="T18" fmla="+- 0 3576 3283"/>
                    <a:gd name="T19" fmla="*/ 3576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9" name="Group 306"/>
              <p:cNvGrpSpPr>
                <a:grpSpLocks/>
              </p:cNvGrpSpPr>
              <p:nvPr/>
            </p:nvGrpSpPr>
            <p:grpSpPr bwMode="auto">
              <a:xfrm>
                <a:off x="4519" y="2196"/>
                <a:ext cx="24" cy="869"/>
                <a:chOff x="4519" y="2196"/>
                <a:chExt cx="24" cy="869"/>
              </a:xfrm>
            </p:grpSpPr>
            <p:sp>
              <p:nvSpPr>
                <p:cNvPr id="2686" name="Freeform 307"/>
                <p:cNvSpPr>
                  <a:spLocks/>
                </p:cNvSpPr>
                <p:nvPr/>
              </p:nvSpPr>
              <p:spPr bwMode="auto">
                <a:xfrm>
                  <a:off x="4519" y="2196"/>
                  <a:ext cx="24" cy="869"/>
                </a:xfrm>
                <a:custGeom>
                  <a:avLst/>
                  <a:gdLst>
                    <a:gd name="T0" fmla="+- 0 4519 4519"/>
                    <a:gd name="T1" fmla="*/ T0 w 24"/>
                    <a:gd name="T2" fmla="+- 0 2196 2196"/>
                    <a:gd name="T3" fmla="*/ 2196 h 869"/>
                    <a:gd name="T4" fmla="+- 0 4519 4519"/>
                    <a:gd name="T5" fmla="*/ T4 w 24"/>
                    <a:gd name="T6" fmla="+- 0 3065 2196"/>
                    <a:gd name="T7" fmla="*/ 3065 h 869"/>
                    <a:gd name="T8" fmla="+- 0 4543 4519"/>
                    <a:gd name="T9" fmla="*/ T8 w 24"/>
                    <a:gd name="T10" fmla="+- 0 3065 2196"/>
                    <a:gd name="T11" fmla="*/ 3065 h 8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869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24" y="86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0" name="Group 308"/>
              <p:cNvGrpSpPr>
                <a:grpSpLocks/>
              </p:cNvGrpSpPr>
              <p:nvPr/>
            </p:nvGrpSpPr>
            <p:grpSpPr bwMode="auto">
              <a:xfrm>
                <a:off x="4536" y="3036"/>
                <a:ext cx="58" cy="55"/>
                <a:chOff x="4536" y="3036"/>
                <a:chExt cx="58" cy="55"/>
              </a:xfrm>
            </p:grpSpPr>
            <p:sp>
              <p:nvSpPr>
                <p:cNvPr id="2685" name="Freeform 309"/>
                <p:cNvSpPr>
                  <a:spLocks/>
                </p:cNvSpPr>
                <p:nvPr/>
              </p:nvSpPr>
              <p:spPr bwMode="auto">
                <a:xfrm>
                  <a:off x="4536" y="3036"/>
                  <a:ext cx="58" cy="55"/>
                </a:xfrm>
                <a:custGeom>
                  <a:avLst/>
                  <a:gdLst>
                    <a:gd name="T0" fmla="+- 0 4536 4536"/>
                    <a:gd name="T1" fmla="*/ T0 w 58"/>
                    <a:gd name="T2" fmla="+- 0 3036 3036"/>
                    <a:gd name="T3" fmla="*/ 3036 h 55"/>
                    <a:gd name="T4" fmla="+- 0 4536 4536"/>
                    <a:gd name="T5" fmla="*/ T4 w 58"/>
                    <a:gd name="T6" fmla="+- 0 3091 3036"/>
                    <a:gd name="T7" fmla="*/ 3091 h 55"/>
                    <a:gd name="T8" fmla="+- 0 4594 4536"/>
                    <a:gd name="T9" fmla="*/ T8 w 58"/>
                    <a:gd name="T10" fmla="+- 0 3065 3036"/>
                    <a:gd name="T11" fmla="*/ 3065 h 55"/>
                    <a:gd name="T12" fmla="+- 0 4536 4536"/>
                    <a:gd name="T13" fmla="*/ T12 w 58"/>
                    <a:gd name="T14" fmla="+- 0 3036 3036"/>
                    <a:gd name="T15" fmla="*/ 3036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1" name="Group 310"/>
              <p:cNvGrpSpPr>
                <a:grpSpLocks/>
              </p:cNvGrpSpPr>
              <p:nvPr/>
            </p:nvGrpSpPr>
            <p:grpSpPr bwMode="auto">
              <a:xfrm>
                <a:off x="5542" y="2189"/>
                <a:ext cx="24" cy="1459"/>
                <a:chOff x="5542" y="2189"/>
                <a:chExt cx="24" cy="1459"/>
              </a:xfrm>
            </p:grpSpPr>
            <p:sp>
              <p:nvSpPr>
                <p:cNvPr id="2684" name="Freeform 311"/>
                <p:cNvSpPr>
                  <a:spLocks/>
                </p:cNvSpPr>
                <p:nvPr/>
              </p:nvSpPr>
              <p:spPr bwMode="auto">
                <a:xfrm>
                  <a:off x="5542" y="2189"/>
                  <a:ext cx="24" cy="1459"/>
                </a:xfrm>
                <a:custGeom>
                  <a:avLst/>
                  <a:gdLst>
                    <a:gd name="T0" fmla="+- 0 5542 5542"/>
                    <a:gd name="T1" fmla="*/ T0 w 24"/>
                    <a:gd name="T2" fmla="+- 0 2189 2189"/>
                    <a:gd name="T3" fmla="*/ 2189 h 1459"/>
                    <a:gd name="T4" fmla="+- 0 5542 5542"/>
                    <a:gd name="T5" fmla="*/ T4 w 24"/>
                    <a:gd name="T6" fmla="+- 0 3648 2189"/>
                    <a:gd name="T7" fmla="*/ 3648 h 1459"/>
                    <a:gd name="T8" fmla="+- 0 5566 5542"/>
                    <a:gd name="T9" fmla="*/ T8 w 24"/>
                    <a:gd name="T10" fmla="+- 0 3648 2189"/>
                    <a:gd name="T11" fmla="*/ 3648 h 14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459">
                      <a:moveTo>
                        <a:pt x="0" y="0"/>
                      </a:moveTo>
                      <a:lnTo>
                        <a:pt x="0" y="1459"/>
                      </a:lnTo>
                      <a:lnTo>
                        <a:pt x="24" y="145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2" name="Group 312"/>
              <p:cNvGrpSpPr>
                <a:grpSpLocks/>
              </p:cNvGrpSpPr>
              <p:nvPr/>
            </p:nvGrpSpPr>
            <p:grpSpPr bwMode="auto">
              <a:xfrm>
                <a:off x="5558" y="3619"/>
                <a:ext cx="58" cy="58"/>
                <a:chOff x="5558" y="3619"/>
                <a:chExt cx="58" cy="58"/>
              </a:xfrm>
            </p:grpSpPr>
            <p:sp>
              <p:nvSpPr>
                <p:cNvPr id="2683" name="Freeform 313"/>
                <p:cNvSpPr>
                  <a:spLocks/>
                </p:cNvSpPr>
                <p:nvPr/>
              </p:nvSpPr>
              <p:spPr bwMode="auto">
                <a:xfrm>
                  <a:off x="5558" y="3619"/>
                  <a:ext cx="58" cy="58"/>
                </a:xfrm>
                <a:custGeom>
                  <a:avLst/>
                  <a:gdLst>
                    <a:gd name="T0" fmla="+- 0 5558 5558"/>
                    <a:gd name="T1" fmla="*/ T0 w 58"/>
                    <a:gd name="T2" fmla="+- 0 3619 3619"/>
                    <a:gd name="T3" fmla="*/ 3619 h 58"/>
                    <a:gd name="T4" fmla="+- 0 5558 5558"/>
                    <a:gd name="T5" fmla="*/ T4 w 58"/>
                    <a:gd name="T6" fmla="+- 0 3677 3619"/>
                    <a:gd name="T7" fmla="*/ 3677 h 58"/>
                    <a:gd name="T8" fmla="+- 0 5616 5558"/>
                    <a:gd name="T9" fmla="*/ T8 w 58"/>
                    <a:gd name="T10" fmla="+- 0 3648 3619"/>
                    <a:gd name="T11" fmla="*/ 3648 h 58"/>
                    <a:gd name="T12" fmla="+- 0 5558 5558"/>
                    <a:gd name="T13" fmla="*/ T12 w 58"/>
                    <a:gd name="T14" fmla="+- 0 3619 3619"/>
                    <a:gd name="T15" fmla="*/ 3619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3" name="Group 314"/>
              <p:cNvGrpSpPr>
                <a:grpSpLocks/>
              </p:cNvGrpSpPr>
              <p:nvPr/>
            </p:nvGrpSpPr>
            <p:grpSpPr bwMode="auto">
              <a:xfrm>
                <a:off x="6564" y="2189"/>
                <a:ext cx="24" cy="1212"/>
                <a:chOff x="6564" y="2189"/>
                <a:chExt cx="24" cy="1212"/>
              </a:xfrm>
            </p:grpSpPr>
            <p:sp>
              <p:nvSpPr>
                <p:cNvPr id="2682" name="Freeform 315"/>
                <p:cNvSpPr>
                  <a:spLocks/>
                </p:cNvSpPr>
                <p:nvPr/>
              </p:nvSpPr>
              <p:spPr bwMode="auto">
                <a:xfrm>
                  <a:off x="6564" y="2189"/>
                  <a:ext cx="24" cy="1212"/>
                </a:xfrm>
                <a:custGeom>
                  <a:avLst/>
                  <a:gdLst>
                    <a:gd name="T0" fmla="+- 0 6564 6564"/>
                    <a:gd name="T1" fmla="*/ T0 w 24"/>
                    <a:gd name="T2" fmla="+- 0 2189 2189"/>
                    <a:gd name="T3" fmla="*/ 2189 h 1212"/>
                    <a:gd name="T4" fmla="+- 0 6564 6564"/>
                    <a:gd name="T5" fmla="*/ T4 w 24"/>
                    <a:gd name="T6" fmla="+- 0 3401 2189"/>
                    <a:gd name="T7" fmla="*/ 3401 h 1212"/>
                    <a:gd name="T8" fmla="+- 0 6588 6564"/>
                    <a:gd name="T9" fmla="*/ T8 w 24"/>
                    <a:gd name="T10" fmla="+- 0 3401 2189"/>
                    <a:gd name="T11" fmla="*/ 3401 h 12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212">
                      <a:moveTo>
                        <a:pt x="0" y="0"/>
                      </a:moveTo>
                      <a:lnTo>
                        <a:pt x="0" y="1212"/>
                      </a:lnTo>
                      <a:lnTo>
                        <a:pt x="24" y="121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4" name="Group 316"/>
              <p:cNvGrpSpPr>
                <a:grpSpLocks/>
              </p:cNvGrpSpPr>
              <p:nvPr/>
            </p:nvGrpSpPr>
            <p:grpSpPr bwMode="auto">
              <a:xfrm>
                <a:off x="6581" y="3372"/>
                <a:ext cx="55" cy="55"/>
                <a:chOff x="6581" y="3372"/>
                <a:chExt cx="55" cy="55"/>
              </a:xfrm>
            </p:grpSpPr>
            <p:sp>
              <p:nvSpPr>
                <p:cNvPr id="2681" name="Freeform 317"/>
                <p:cNvSpPr>
                  <a:spLocks/>
                </p:cNvSpPr>
                <p:nvPr/>
              </p:nvSpPr>
              <p:spPr bwMode="auto">
                <a:xfrm>
                  <a:off x="6581" y="3372"/>
                  <a:ext cx="55" cy="55"/>
                </a:xfrm>
                <a:custGeom>
                  <a:avLst/>
                  <a:gdLst>
                    <a:gd name="T0" fmla="+- 0 6581 6581"/>
                    <a:gd name="T1" fmla="*/ T0 w 55"/>
                    <a:gd name="T2" fmla="+- 0 3372 3372"/>
                    <a:gd name="T3" fmla="*/ 3372 h 55"/>
                    <a:gd name="T4" fmla="+- 0 6581 6581"/>
                    <a:gd name="T5" fmla="*/ T4 w 55"/>
                    <a:gd name="T6" fmla="+- 0 3427 3372"/>
                    <a:gd name="T7" fmla="*/ 3427 h 55"/>
                    <a:gd name="T8" fmla="+- 0 6636 6581"/>
                    <a:gd name="T9" fmla="*/ T8 w 55"/>
                    <a:gd name="T10" fmla="+- 0 3401 3372"/>
                    <a:gd name="T11" fmla="*/ 3401 h 55"/>
                    <a:gd name="T12" fmla="+- 0 6581 6581"/>
                    <a:gd name="T13" fmla="*/ T12 w 55"/>
                    <a:gd name="T14" fmla="+- 0 3372 3372"/>
                    <a:gd name="T15" fmla="*/ 3372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5" name="Group 318"/>
              <p:cNvGrpSpPr>
                <a:grpSpLocks/>
              </p:cNvGrpSpPr>
              <p:nvPr/>
            </p:nvGrpSpPr>
            <p:grpSpPr bwMode="auto">
              <a:xfrm>
                <a:off x="7658" y="2700"/>
                <a:ext cx="730" cy="1385"/>
                <a:chOff x="7658" y="2700"/>
                <a:chExt cx="730" cy="1385"/>
              </a:xfrm>
            </p:grpSpPr>
            <p:sp>
              <p:nvSpPr>
                <p:cNvPr id="2680" name="Freeform 319"/>
                <p:cNvSpPr>
                  <a:spLocks/>
                </p:cNvSpPr>
                <p:nvPr/>
              </p:nvSpPr>
              <p:spPr bwMode="auto">
                <a:xfrm>
                  <a:off x="7658" y="2700"/>
                  <a:ext cx="730" cy="1385"/>
                </a:xfrm>
                <a:custGeom>
                  <a:avLst/>
                  <a:gdLst>
                    <a:gd name="T0" fmla="+- 0 7658 7658"/>
                    <a:gd name="T1" fmla="*/ T0 w 730"/>
                    <a:gd name="T2" fmla="+- 0 4085 2700"/>
                    <a:gd name="T3" fmla="*/ 4085 h 1385"/>
                    <a:gd name="T4" fmla="+- 0 8388 7658"/>
                    <a:gd name="T5" fmla="*/ T4 w 730"/>
                    <a:gd name="T6" fmla="+- 0 4085 2700"/>
                    <a:gd name="T7" fmla="*/ 4085 h 1385"/>
                    <a:gd name="T8" fmla="+- 0 8388 7658"/>
                    <a:gd name="T9" fmla="*/ T8 w 730"/>
                    <a:gd name="T10" fmla="+- 0 2700 2700"/>
                    <a:gd name="T11" fmla="*/ 2700 h 1385"/>
                    <a:gd name="T12" fmla="+- 0 7658 7658"/>
                    <a:gd name="T13" fmla="*/ T12 w 730"/>
                    <a:gd name="T14" fmla="+- 0 2700 2700"/>
                    <a:gd name="T15" fmla="*/ 2700 h 1385"/>
                    <a:gd name="T16" fmla="+- 0 7658 7658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6" name="Group 320"/>
              <p:cNvGrpSpPr>
                <a:grpSpLocks/>
              </p:cNvGrpSpPr>
              <p:nvPr/>
            </p:nvGrpSpPr>
            <p:grpSpPr bwMode="auto">
              <a:xfrm>
                <a:off x="7658" y="3065"/>
                <a:ext cx="730" cy="290"/>
                <a:chOff x="7658" y="3065"/>
                <a:chExt cx="730" cy="290"/>
              </a:xfrm>
            </p:grpSpPr>
            <p:sp>
              <p:nvSpPr>
                <p:cNvPr id="2679" name="Freeform 321"/>
                <p:cNvSpPr>
                  <a:spLocks/>
                </p:cNvSpPr>
                <p:nvPr/>
              </p:nvSpPr>
              <p:spPr bwMode="auto">
                <a:xfrm>
                  <a:off x="7658" y="3065"/>
                  <a:ext cx="730" cy="290"/>
                </a:xfrm>
                <a:custGeom>
                  <a:avLst/>
                  <a:gdLst>
                    <a:gd name="T0" fmla="+- 0 7658 7658"/>
                    <a:gd name="T1" fmla="*/ T0 w 730"/>
                    <a:gd name="T2" fmla="+- 0 3355 3065"/>
                    <a:gd name="T3" fmla="*/ 3355 h 290"/>
                    <a:gd name="T4" fmla="+- 0 8388 7658"/>
                    <a:gd name="T5" fmla="*/ T4 w 730"/>
                    <a:gd name="T6" fmla="+- 0 3355 3065"/>
                    <a:gd name="T7" fmla="*/ 3355 h 290"/>
                    <a:gd name="T8" fmla="+- 0 8388 7658"/>
                    <a:gd name="T9" fmla="*/ T8 w 730"/>
                    <a:gd name="T10" fmla="+- 0 3065 3065"/>
                    <a:gd name="T11" fmla="*/ 3065 h 290"/>
                    <a:gd name="T12" fmla="+- 0 7658 7658"/>
                    <a:gd name="T13" fmla="*/ T12 w 730"/>
                    <a:gd name="T14" fmla="+- 0 3065 3065"/>
                    <a:gd name="T15" fmla="*/ 3065 h 290"/>
                    <a:gd name="T16" fmla="+- 0 7658 7658"/>
                    <a:gd name="T17" fmla="*/ T16 w 730"/>
                    <a:gd name="T18" fmla="+- 0 3355 3065"/>
                    <a:gd name="T19" fmla="*/ 3355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7" name="Group 322"/>
              <p:cNvGrpSpPr>
                <a:grpSpLocks/>
              </p:cNvGrpSpPr>
              <p:nvPr/>
            </p:nvGrpSpPr>
            <p:grpSpPr bwMode="auto">
              <a:xfrm>
                <a:off x="7658" y="3065"/>
                <a:ext cx="730" cy="290"/>
                <a:chOff x="7658" y="3065"/>
                <a:chExt cx="730" cy="290"/>
              </a:xfrm>
            </p:grpSpPr>
            <p:sp>
              <p:nvSpPr>
                <p:cNvPr id="2678" name="Freeform 323"/>
                <p:cNvSpPr>
                  <a:spLocks/>
                </p:cNvSpPr>
                <p:nvPr/>
              </p:nvSpPr>
              <p:spPr bwMode="auto">
                <a:xfrm>
                  <a:off x="7658" y="3065"/>
                  <a:ext cx="730" cy="290"/>
                </a:xfrm>
                <a:custGeom>
                  <a:avLst/>
                  <a:gdLst>
                    <a:gd name="T0" fmla="+- 0 7658 7658"/>
                    <a:gd name="T1" fmla="*/ T0 w 730"/>
                    <a:gd name="T2" fmla="+- 0 3355 3065"/>
                    <a:gd name="T3" fmla="*/ 3355 h 290"/>
                    <a:gd name="T4" fmla="+- 0 8388 7658"/>
                    <a:gd name="T5" fmla="*/ T4 w 730"/>
                    <a:gd name="T6" fmla="+- 0 3355 3065"/>
                    <a:gd name="T7" fmla="*/ 3355 h 290"/>
                    <a:gd name="T8" fmla="+- 0 8388 7658"/>
                    <a:gd name="T9" fmla="*/ T8 w 730"/>
                    <a:gd name="T10" fmla="+- 0 3065 3065"/>
                    <a:gd name="T11" fmla="*/ 3065 h 290"/>
                    <a:gd name="T12" fmla="+- 0 7658 7658"/>
                    <a:gd name="T13" fmla="*/ T12 w 730"/>
                    <a:gd name="T14" fmla="+- 0 3065 3065"/>
                    <a:gd name="T15" fmla="*/ 3065 h 290"/>
                    <a:gd name="T16" fmla="+- 0 7658 7658"/>
                    <a:gd name="T17" fmla="*/ T16 w 730"/>
                    <a:gd name="T18" fmla="+- 0 3355 3065"/>
                    <a:gd name="T19" fmla="*/ 3355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8" name="Group 324"/>
              <p:cNvGrpSpPr>
                <a:grpSpLocks/>
              </p:cNvGrpSpPr>
              <p:nvPr/>
            </p:nvGrpSpPr>
            <p:grpSpPr bwMode="auto">
              <a:xfrm>
                <a:off x="7586" y="2189"/>
                <a:ext cx="24" cy="1022"/>
                <a:chOff x="7586" y="2189"/>
                <a:chExt cx="24" cy="1022"/>
              </a:xfrm>
            </p:grpSpPr>
            <p:sp>
              <p:nvSpPr>
                <p:cNvPr id="2677" name="Freeform 325"/>
                <p:cNvSpPr>
                  <a:spLocks/>
                </p:cNvSpPr>
                <p:nvPr/>
              </p:nvSpPr>
              <p:spPr bwMode="auto">
                <a:xfrm>
                  <a:off x="7586" y="2189"/>
                  <a:ext cx="24" cy="1022"/>
                </a:xfrm>
                <a:custGeom>
                  <a:avLst/>
                  <a:gdLst>
                    <a:gd name="T0" fmla="+- 0 7586 7586"/>
                    <a:gd name="T1" fmla="*/ T0 w 24"/>
                    <a:gd name="T2" fmla="+- 0 2189 2189"/>
                    <a:gd name="T3" fmla="*/ 2189 h 1022"/>
                    <a:gd name="T4" fmla="+- 0 7586 7586"/>
                    <a:gd name="T5" fmla="*/ T4 w 24"/>
                    <a:gd name="T6" fmla="+- 0 3211 2189"/>
                    <a:gd name="T7" fmla="*/ 3211 h 1022"/>
                    <a:gd name="T8" fmla="+- 0 7610 7586"/>
                    <a:gd name="T9" fmla="*/ T8 w 24"/>
                    <a:gd name="T10" fmla="+- 0 3211 2189"/>
                    <a:gd name="T11" fmla="*/ 3211 h 102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022">
                      <a:moveTo>
                        <a:pt x="0" y="0"/>
                      </a:moveTo>
                      <a:lnTo>
                        <a:pt x="0" y="1022"/>
                      </a:lnTo>
                      <a:lnTo>
                        <a:pt x="24" y="102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9" name="Group 326"/>
              <p:cNvGrpSpPr>
                <a:grpSpLocks/>
              </p:cNvGrpSpPr>
              <p:nvPr/>
            </p:nvGrpSpPr>
            <p:grpSpPr bwMode="auto">
              <a:xfrm>
                <a:off x="7603" y="3182"/>
                <a:ext cx="55" cy="55"/>
                <a:chOff x="7603" y="3182"/>
                <a:chExt cx="55" cy="55"/>
              </a:xfrm>
            </p:grpSpPr>
            <p:sp>
              <p:nvSpPr>
                <p:cNvPr id="2676" name="Freeform 327"/>
                <p:cNvSpPr>
                  <a:spLocks/>
                </p:cNvSpPr>
                <p:nvPr/>
              </p:nvSpPr>
              <p:spPr bwMode="auto">
                <a:xfrm>
                  <a:off x="7603" y="3182"/>
                  <a:ext cx="55" cy="55"/>
                </a:xfrm>
                <a:custGeom>
                  <a:avLst/>
                  <a:gdLst>
                    <a:gd name="T0" fmla="+- 0 7603 7603"/>
                    <a:gd name="T1" fmla="*/ T0 w 55"/>
                    <a:gd name="T2" fmla="+- 0 3182 3182"/>
                    <a:gd name="T3" fmla="*/ 3182 h 55"/>
                    <a:gd name="T4" fmla="+- 0 7603 7603"/>
                    <a:gd name="T5" fmla="*/ T4 w 55"/>
                    <a:gd name="T6" fmla="+- 0 3238 3182"/>
                    <a:gd name="T7" fmla="*/ 3238 h 55"/>
                    <a:gd name="T8" fmla="+- 0 7658 7603"/>
                    <a:gd name="T9" fmla="*/ T8 w 55"/>
                    <a:gd name="T10" fmla="+- 0 3211 3182"/>
                    <a:gd name="T11" fmla="*/ 3211 h 55"/>
                    <a:gd name="T12" fmla="+- 0 7603 7603"/>
                    <a:gd name="T13" fmla="*/ T12 w 55"/>
                    <a:gd name="T14" fmla="+- 0 3182 3182"/>
                    <a:gd name="T15" fmla="*/ 3182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0" name="Group 328"/>
              <p:cNvGrpSpPr>
                <a:grpSpLocks/>
              </p:cNvGrpSpPr>
              <p:nvPr/>
            </p:nvGrpSpPr>
            <p:grpSpPr bwMode="auto">
              <a:xfrm>
                <a:off x="3600" y="4378"/>
                <a:ext cx="583" cy="439"/>
                <a:chOff x="3600" y="4378"/>
                <a:chExt cx="583" cy="439"/>
              </a:xfrm>
            </p:grpSpPr>
            <p:sp>
              <p:nvSpPr>
                <p:cNvPr id="2675" name="Freeform 329"/>
                <p:cNvSpPr>
                  <a:spLocks/>
                </p:cNvSpPr>
                <p:nvPr/>
              </p:nvSpPr>
              <p:spPr bwMode="auto">
                <a:xfrm>
                  <a:off x="3600" y="4378"/>
                  <a:ext cx="583" cy="439"/>
                </a:xfrm>
                <a:custGeom>
                  <a:avLst/>
                  <a:gdLst>
                    <a:gd name="T0" fmla="+- 0 4183 3600"/>
                    <a:gd name="T1" fmla="*/ T0 w 583"/>
                    <a:gd name="T2" fmla="+- 0 4596 4378"/>
                    <a:gd name="T3" fmla="*/ 4596 h 439"/>
                    <a:gd name="T4" fmla="+- 0 4165 3600"/>
                    <a:gd name="T5" fmla="*/ T4 w 583"/>
                    <a:gd name="T6" fmla="+- 0 4521 4378"/>
                    <a:gd name="T7" fmla="*/ 4521 h 439"/>
                    <a:gd name="T8" fmla="+- 0 4131 3600"/>
                    <a:gd name="T9" fmla="*/ T8 w 583"/>
                    <a:gd name="T10" fmla="+- 0 4471 4378"/>
                    <a:gd name="T11" fmla="*/ 4471 h 439"/>
                    <a:gd name="T12" fmla="+- 0 4082 3600"/>
                    <a:gd name="T13" fmla="*/ T12 w 583"/>
                    <a:gd name="T14" fmla="+- 0 4430 4378"/>
                    <a:gd name="T15" fmla="*/ 4430 h 439"/>
                    <a:gd name="T16" fmla="+- 0 4020 3600"/>
                    <a:gd name="T17" fmla="*/ T16 w 583"/>
                    <a:gd name="T18" fmla="+- 0 4400 4378"/>
                    <a:gd name="T19" fmla="*/ 4400 h 439"/>
                    <a:gd name="T20" fmla="+- 0 3949 3600"/>
                    <a:gd name="T21" fmla="*/ T20 w 583"/>
                    <a:gd name="T22" fmla="+- 0 4382 4378"/>
                    <a:gd name="T23" fmla="*/ 4382 h 439"/>
                    <a:gd name="T24" fmla="+- 0 3897 3600"/>
                    <a:gd name="T25" fmla="*/ T24 w 583"/>
                    <a:gd name="T26" fmla="+- 0 4378 4378"/>
                    <a:gd name="T27" fmla="*/ 4378 h 439"/>
                    <a:gd name="T28" fmla="+- 0 3870 3600"/>
                    <a:gd name="T29" fmla="*/ T28 w 583"/>
                    <a:gd name="T30" fmla="+- 0 4378 4378"/>
                    <a:gd name="T31" fmla="*/ 4378 h 439"/>
                    <a:gd name="T32" fmla="+- 0 3794 3600"/>
                    <a:gd name="T33" fmla="*/ T32 w 583"/>
                    <a:gd name="T34" fmla="+- 0 4391 4378"/>
                    <a:gd name="T35" fmla="*/ 4391 h 439"/>
                    <a:gd name="T36" fmla="+- 0 3728 3600"/>
                    <a:gd name="T37" fmla="*/ T36 w 583"/>
                    <a:gd name="T38" fmla="+- 0 4416 4378"/>
                    <a:gd name="T39" fmla="*/ 4416 h 439"/>
                    <a:gd name="T40" fmla="+- 0 3673 3600"/>
                    <a:gd name="T41" fmla="*/ T40 w 583"/>
                    <a:gd name="T42" fmla="+- 0 4452 4378"/>
                    <a:gd name="T43" fmla="*/ 4452 h 439"/>
                    <a:gd name="T44" fmla="+- 0 3632 3600"/>
                    <a:gd name="T45" fmla="*/ T44 w 583"/>
                    <a:gd name="T46" fmla="+- 0 4497 4378"/>
                    <a:gd name="T47" fmla="*/ 4497 h 439"/>
                    <a:gd name="T48" fmla="+- 0 3602 3600"/>
                    <a:gd name="T49" fmla="*/ T48 w 583"/>
                    <a:gd name="T50" fmla="+- 0 4568 4378"/>
                    <a:gd name="T51" fmla="*/ 4568 h 439"/>
                    <a:gd name="T52" fmla="+- 0 3600 3600"/>
                    <a:gd name="T53" fmla="*/ T52 w 583"/>
                    <a:gd name="T54" fmla="+- 0 4587 4378"/>
                    <a:gd name="T55" fmla="*/ 4587 h 439"/>
                    <a:gd name="T56" fmla="+- 0 3601 3600"/>
                    <a:gd name="T57" fmla="*/ T56 w 583"/>
                    <a:gd name="T58" fmla="+- 0 4608 4378"/>
                    <a:gd name="T59" fmla="*/ 4608 h 439"/>
                    <a:gd name="T60" fmla="+- 0 3617 3600"/>
                    <a:gd name="T61" fmla="*/ T60 w 583"/>
                    <a:gd name="T62" fmla="+- 0 4667 4378"/>
                    <a:gd name="T63" fmla="*/ 4667 h 439"/>
                    <a:gd name="T64" fmla="+- 0 3650 3600"/>
                    <a:gd name="T65" fmla="*/ T64 w 583"/>
                    <a:gd name="T66" fmla="+- 0 4718 4378"/>
                    <a:gd name="T67" fmla="*/ 4718 h 439"/>
                    <a:gd name="T68" fmla="+- 0 3697 3600"/>
                    <a:gd name="T69" fmla="*/ T68 w 583"/>
                    <a:gd name="T70" fmla="+- 0 4760 4378"/>
                    <a:gd name="T71" fmla="*/ 4760 h 439"/>
                    <a:gd name="T72" fmla="+- 0 3757 3600"/>
                    <a:gd name="T73" fmla="*/ T72 w 583"/>
                    <a:gd name="T74" fmla="+- 0 4792 4378"/>
                    <a:gd name="T75" fmla="*/ 4792 h 439"/>
                    <a:gd name="T76" fmla="+- 0 3826 3600"/>
                    <a:gd name="T77" fmla="*/ T76 w 583"/>
                    <a:gd name="T78" fmla="+- 0 4811 4378"/>
                    <a:gd name="T79" fmla="*/ 4811 h 439"/>
                    <a:gd name="T80" fmla="+- 0 3877 3600"/>
                    <a:gd name="T81" fmla="*/ T80 w 583"/>
                    <a:gd name="T82" fmla="+- 0 4816 4378"/>
                    <a:gd name="T83" fmla="*/ 4816 h 439"/>
                    <a:gd name="T84" fmla="+- 0 3905 3600"/>
                    <a:gd name="T85" fmla="*/ T84 w 583"/>
                    <a:gd name="T86" fmla="+- 0 4816 4378"/>
                    <a:gd name="T87" fmla="*/ 4816 h 439"/>
                    <a:gd name="T88" fmla="+- 0 3982 3600"/>
                    <a:gd name="T89" fmla="*/ T88 w 583"/>
                    <a:gd name="T90" fmla="+- 0 4804 4378"/>
                    <a:gd name="T91" fmla="*/ 4804 h 439"/>
                    <a:gd name="T92" fmla="+- 0 4050 3600"/>
                    <a:gd name="T93" fmla="*/ T92 w 583"/>
                    <a:gd name="T94" fmla="+- 0 4780 4378"/>
                    <a:gd name="T95" fmla="*/ 4780 h 439"/>
                    <a:gd name="T96" fmla="+- 0 4106 3600"/>
                    <a:gd name="T97" fmla="*/ T96 w 583"/>
                    <a:gd name="T98" fmla="+- 0 4745 4378"/>
                    <a:gd name="T99" fmla="*/ 4745 h 439"/>
                    <a:gd name="T100" fmla="+- 0 4148 3600"/>
                    <a:gd name="T101" fmla="*/ T100 w 583"/>
                    <a:gd name="T102" fmla="+- 0 4701 4378"/>
                    <a:gd name="T103" fmla="*/ 4701 h 439"/>
                    <a:gd name="T104" fmla="+- 0 4179 3600"/>
                    <a:gd name="T105" fmla="*/ T104 w 583"/>
                    <a:gd name="T106" fmla="+- 0 4632 4378"/>
                    <a:gd name="T107" fmla="*/ 4632 h 439"/>
                    <a:gd name="T108" fmla="+- 0 4183 3600"/>
                    <a:gd name="T109" fmla="*/ T108 w 583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3" h="439">
                      <a:moveTo>
                        <a:pt x="583" y="218"/>
                      </a:moveTo>
                      <a:lnTo>
                        <a:pt x="565" y="143"/>
                      </a:lnTo>
                      <a:lnTo>
                        <a:pt x="531" y="93"/>
                      </a:lnTo>
                      <a:lnTo>
                        <a:pt x="482" y="52"/>
                      </a:lnTo>
                      <a:lnTo>
                        <a:pt x="420" y="22"/>
                      </a:lnTo>
                      <a:lnTo>
                        <a:pt x="349" y="4"/>
                      </a:lnTo>
                      <a:lnTo>
                        <a:pt x="297" y="0"/>
                      </a:lnTo>
                      <a:lnTo>
                        <a:pt x="270" y="0"/>
                      </a:lnTo>
                      <a:lnTo>
                        <a:pt x="194" y="13"/>
                      </a:lnTo>
                      <a:lnTo>
                        <a:pt x="128" y="38"/>
                      </a:lnTo>
                      <a:lnTo>
                        <a:pt x="73" y="74"/>
                      </a:lnTo>
                      <a:lnTo>
                        <a:pt x="32" y="119"/>
                      </a:lnTo>
                      <a:lnTo>
                        <a:pt x="2" y="190"/>
                      </a:lnTo>
                      <a:lnTo>
                        <a:pt x="0" y="209"/>
                      </a:lnTo>
                      <a:lnTo>
                        <a:pt x="1" y="230"/>
                      </a:lnTo>
                      <a:lnTo>
                        <a:pt x="17" y="289"/>
                      </a:lnTo>
                      <a:lnTo>
                        <a:pt x="50" y="340"/>
                      </a:lnTo>
                      <a:lnTo>
                        <a:pt x="97" y="382"/>
                      </a:lnTo>
                      <a:lnTo>
                        <a:pt x="157" y="414"/>
                      </a:lnTo>
                      <a:lnTo>
                        <a:pt x="226" y="433"/>
                      </a:lnTo>
                      <a:lnTo>
                        <a:pt x="277" y="438"/>
                      </a:lnTo>
                      <a:lnTo>
                        <a:pt x="305" y="438"/>
                      </a:lnTo>
                      <a:lnTo>
                        <a:pt x="382" y="426"/>
                      </a:lnTo>
                      <a:lnTo>
                        <a:pt x="450" y="402"/>
                      </a:lnTo>
                      <a:lnTo>
                        <a:pt x="506" y="367"/>
                      </a:lnTo>
                      <a:lnTo>
                        <a:pt x="548" y="323"/>
                      </a:lnTo>
                      <a:lnTo>
                        <a:pt x="579" y="254"/>
                      </a:lnTo>
                      <a:lnTo>
                        <a:pt x="583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1" name="Group 330"/>
              <p:cNvGrpSpPr>
                <a:grpSpLocks/>
              </p:cNvGrpSpPr>
              <p:nvPr/>
            </p:nvGrpSpPr>
            <p:grpSpPr bwMode="auto">
              <a:xfrm>
                <a:off x="3965" y="4128"/>
                <a:ext cx="2" cy="250"/>
                <a:chOff x="3965" y="4128"/>
                <a:chExt cx="2" cy="250"/>
              </a:xfrm>
            </p:grpSpPr>
            <p:sp>
              <p:nvSpPr>
                <p:cNvPr id="2674" name="Freeform 331"/>
                <p:cNvSpPr>
                  <a:spLocks/>
                </p:cNvSpPr>
                <p:nvPr/>
              </p:nvSpPr>
              <p:spPr bwMode="auto">
                <a:xfrm>
                  <a:off x="3965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2" name="Group 332"/>
              <p:cNvGrpSpPr>
                <a:grpSpLocks/>
              </p:cNvGrpSpPr>
              <p:nvPr/>
            </p:nvGrpSpPr>
            <p:grpSpPr bwMode="auto">
              <a:xfrm>
                <a:off x="3931" y="4102"/>
                <a:ext cx="67" cy="31"/>
                <a:chOff x="3931" y="4102"/>
                <a:chExt cx="67" cy="31"/>
              </a:xfrm>
            </p:grpSpPr>
            <p:sp>
              <p:nvSpPr>
                <p:cNvPr id="2673" name="Freeform 333"/>
                <p:cNvSpPr>
                  <a:spLocks/>
                </p:cNvSpPr>
                <p:nvPr/>
              </p:nvSpPr>
              <p:spPr bwMode="auto">
                <a:xfrm>
                  <a:off x="3931" y="4102"/>
                  <a:ext cx="67" cy="31"/>
                </a:xfrm>
                <a:custGeom>
                  <a:avLst/>
                  <a:gdLst>
                    <a:gd name="T0" fmla="+- 0 3965 3931"/>
                    <a:gd name="T1" fmla="*/ T0 w 67"/>
                    <a:gd name="T2" fmla="+- 0 4102 4102"/>
                    <a:gd name="T3" fmla="*/ 4102 h 31"/>
                    <a:gd name="T4" fmla="+- 0 3931 3931"/>
                    <a:gd name="T5" fmla="*/ T4 w 67"/>
                    <a:gd name="T6" fmla="+- 0 4133 4102"/>
                    <a:gd name="T7" fmla="*/ 4133 h 31"/>
                    <a:gd name="T8" fmla="+- 0 3998 3931"/>
                    <a:gd name="T9" fmla="*/ T8 w 67"/>
                    <a:gd name="T10" fmla="+- 0 4133 4102"/>
                    <a:gd name="T11" fmla="*/ 4133 h 31"/>
                    <a:gd name="T12" fmla="+- 0 3965 3931"/>
                    <a:gd name="T13" fmla="*/ T12 w 67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7" h="31">
                      <a:moveTo>
                        <a:pt x="34" y="0"/>
                      </a:moveTo>
                      <a:lnTo>
                        <a:pt x="0" y="31"/>
                      </a:lnTo>
                      <a:lnTo>
                        <a:pt x="67" y="31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3" name="Group 334"/>
              <p:cNvGrpSpPr>
                <a:grpSpLocks/>
              </p:cNvGrpSpPr>
              <p:nvPr/>
            </p:nvGrpSpPr>
            <p:grpSpPr bwMode="auto">
              <a:xfrm>
                <a:off x="4330" y="3794"/>
                <a:ext cx="389" cy="730"/>
                <a:chOff x="4330" y="3794"/>
                <a:chExt cx="389" cy="730"/>
              </a:xfrm>
            </p:grpSpPr>
            <p:sp>
              <p:nvSpPr>
                <p:cNvPr id="2672" name="Freeform 335"/>
                <p:cNvSpPr>
                  <a:spLocks/>
                </p:cNvSpPr>
                <p:nvPr/>
              </p:nvSpPr>
              <p:spPr bwMode="auto">
                <a:xfrm>
                  <a:off x="4330" y="3794"/>
                  <a:ext cx="389" cy="730"/>
                </a:xfrm>
                <a:custGeom>
                  <a:avLst/>
                  <a:gdLst>
                    <a:gd name="T0" fmla="+- 0 4330 4330"/>
                    <a:gd name="T1" fmla="*/ T0 w 389"/>
                    <a:gd name="T2" fmla="+- 0 3794 3794"/>
                    <a:gd name="T3" fmla="*/ 3794 h 730"/>
                    <a:gd name="T4" fmla="+- 0 4402 4330"/>
                    <a:gd name="T5" fmla="*/ T4 w 389"/>
                    <a:gd name="T6" fmla="+- 0 3794 3794"/>
                    <a:gd name="T7" fmla="*/ 3794 h 730"/>
                    <a:gd name="T8" fmla="+- 0 4402 4330"/>
                    <a:gd name="T9" fmla="*/ T8 w 389"/>
                    <a:gd name="T10" fmla="+- 0 4524 3794"/>
                    <a:gd name="T11" fmla="*/ 4524 h 730"/>
                    <a:gd name="T12" fmla="+- 0 4718 4330"/>
                    <a:gd name="T13" fmla="*/ T12 w 389"/>
                    <a:gd name="T14" fmla="+- 0 4524 3794"/>
                    <a:gd name="T15" fmla="*/ 4524 h 73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389" h="730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730"/>
                      </a:lnTo>
                      <a:lnTo>
                        <a:pt x="388" y="73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4" name="Group 336"/>
              <p:cNvGrpSpPr>
                <a:grpSpLocks/>
              </p:cNvGrpSpPr>
              <p:nvPr/>
            </p:nvGrpSpPr>
            <p:grpSpPr bwMode="auto">
              <a:xfrm>
                <a:off x="4711" y="4495"/>
                <a:ext cx="55" cy="58"/>
                <a:chOff x="4711" y="4495"/>
                <a:chExt cx="55" cy="58"/>
              </a:xfrm>
            </p:grpSpPr>
            <p:sp>
              <p:nvSpPr>
                <p:cNvPr id="2671" name="Freeform 337"/>
                <p:cNvSpPr>
                  <a:spLocks/>
                </p:cNvSpPr>
                <p:nvPr/>
              </p:nvSpPr>
              <p:spPr bwMode="auto">
                <a:xfrm>
                  <a:off x="4711" y="4495"/>
                  <a:ext cx="55" cy="58"/>
                </a:xfrm>
                <a:custGeom>
                  <a:avLst/>
                  <a:gdLst>
                    <a:gd name="T0" fmla="+- 0 4711 4711"/>
                    <a:gd name="T1" fmla="*/ T0 w 55"/>
                    <a:gd name="T2" fmla="+- 0 4495 4495"/>
                    <a:gd name="T3" fmla="*/ 4495 h 58"/>
                    <a:gd name="T4" fmla="+- 0 4711 4711"/>
                    <a:gd name="T5" fmla="*/ T4 w 55"/>
                    <a:gd name="T6" fmla="+- 0 4553 4495"/>
                    <a:gd name="T7" fmla="*/ 4553 h 58"/>
                    <a:gd name="T8" fmla="+- 0 4766 4711"/>
                    <a:gd name="T9" fmla="*/ T8 w 55"/>
                    <a:gd name="T10" fmla="+- 0 4524 4495"/>
                    <a:gd name="T11" fmla="*/ 4524 h 58"/>
                    <a:gd name="T12" fmla="+- 0 4711 4711"/>
                    <a:gd name="T13" fmla="*/ T12 w 55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5" name="Group 338"/>
              <p:cNvGrpSpPr>
                <a:grpSpLocks/>
              </p:cNvGrpSpPr>
              <p:nvPr/>
            </p:nvGrpSpPr>
            <p:grpSpPr bwMode="auto">
              <a:xfrm>
                <a:off x="4767" y="4378"/>
                <a:ext cx="585" cy="439"/>
                <a:chOff x="4767" y="4378"/>
                <a:chExt cx="585" cy="439"/>
              </a:xfrm>
            </p:grpSpPr>
            <p:sp>
              <p:nvSpPr>
                <p:cNvPr id="2670" name="Freeform 339"/>
                <p:cNvSpPr>
                  <a:spLocks/>
                </p:cNvSpPr>
                <p:nvPr/>
              </p:nvSpPr>
              <p:spPr bwMode="auto">
                <a:xfrm>
                  <a:off x="4767" y="4378"/>
                  <a:ext cx="585" cy="439"/>
                </a:xfrm>
                <a:custGeom>
                  <a:avLst/>
                  <a:gdLst>
                    <a:gd name="T0" fmla="+- 0 5352 4767"/>
                    <a:gd name="T1" fmla="*/ T0 w 585"/>
                    <a:gd name="T2" fmla="+- 0 4596 4378"/>
                    <a:gd name="T3" fmla="*/ 4596 h 439"/>
                    <a:gd name="T4" fmla="+- 0 5334 4767"/>
                    <a:gd name="T5" fmla="*/ T4 w 585"/>
                    <a:gd name="T6" fmla="+- 0 4521 4378"/>
                    <a:gd name="T7" fmla="*/ 4521 h 439"/>
                    <a:gd name="T8" fmla="+- 0 5300 4767"/>
                    <a:gd name="T9" fmla="*/ T8 w 585"/>
                    <a:gd name="T10" fmla="+- 0 4472 4378"/>
                    <a:gd name="T11" fmla="*/ 4472 h 439"/>
                    <a:gd name="T12" fmla="+- 0 5250 4767"/>
                    <a:gd name="T13" fmla="*/ T12 w 585"/>
                    <a:gd name="T14" fmla="+- 0 4431 4378"/>
                    <a:gd name="T15" fmla="*/ 4431 h 439"/>
                    <a:gd name="T16" fmla="+- 0 5189 4767"/>
                    <a:gd name="T17" fmla="*/ T16 w 585"/>
                    <a:gd name="T18" fmla="+- 0 4400 4378"/>
                    <a:gd name="T19" fmla="*/ 4400 h 439"/>
                    <a:gd name="T20" fmla="+- 0 5117 4767"/>
                    <a:gd name="T21" fmla="*/ T20 w 585"/>
                    <a:gd name="T22" fmla="+- 0 4382 4378"/>
                    <a:gd name="T23" fmla="*/ 4382 h 439"/>
                    <a:gd name="T24" fmla="+- 0 5066 4767"/>
                    <a:gd name="T25" fmla="*/ T24 w 585"/>
                    <a:gd name="T26" fmla="+- 0 4378 4378"/>
                    <a:gd name="T27" fmla="*/ 4378 h 439"/>
                    <a:gd name="T28" fmla="+- 0 5039 4767"/>
                    <a:gd name="T29" fmla="*/ T28 w 585"/>
                    <a:gd name="T30" fmla="+- 0 4378 4378"/>
                    <a:gd name="T31" fmla="*/ 4378 h 439"/>
                    <a:gd name="T32" fmla="+- 0 4964 4767"/>
                    <a:gd name="T33" fmla="*/ T32 w 585"/>
                    <a:gd name="T34" fmla="+- 0 4391 4378"/>
                    <a:gd name="T35" fmla="*/ 4391 h 439"/>
                    <a:gd name="T36" fmla="+- 0 4897 4767"/>
                    <a:gd name="T37" fmla="*/ T36 w 585"/>
                    <a:gd name="T38" fmla="+- 0 4416 4378"/>
                    <a:gd name="T39" fmla="*/ 4416 h 439"/>
                    <a:gd name="T40" fmla="+- 0 4841 4767"/>
                    <a:gd name="T41" fmla="*/ T40 w 585"/>
                    <a:gd name="T42" fmla="+- 0 4451 4378"/>
                    <a:gd name="T43" fmla="*/ 4451 h 439"/>
                    <a:gd name="T44" fmla="+- 0 4799 4767"/>
                    <a:gd name="T45" fmla="*/ T44 w 585"/>
                    <a:gd name="T46" fmla="+- 0 4496 4378"/>
                    <a:gd name="T47" fmla="*/ 4496 h 439"/>
                    <a:gd name="T48" fmla="+- 0 4769 4767"/>
                    <a:gd name="T49" fmla="*/ T48 w 585"/>
                    <a:gd name="T50" fmla="+- 0 4566 4378"/>
                    <a:gd name="T51" fmla="*/ 4566 h 439"/>
                    <a:gd name="T52" fmla="+- 0 4767 4767"/>
                    <a:gd name="T53" fmla="*/ T52 w 585"/>
                    <a:gd name="T54" fmla="+- 0 4585 4378"/>
                    <a:gd name="T55" fmla="*/ 4585 h 439"/>
                    <a:gd name="T56" fmla="+- 0 4768 4767"/>
                    <a:gd name="T57" fmla="*/ T56 w 585"/>
                    <a:gd name="T58" fmla="+- 0 4607 4378"/>
                    <a:gd name="T59" fmla="*/ 4607 h 439"/>
                    <a:gd name="T60" fmla="+- 0 4784 4767"/>
                    <a:gd name="T61" fmla="*/ T60 w 585"/>
                    <a:gd name="T62" fmla="+- 0 4666 4378"/>
                    <a:gd name="T63" fmla="*/ 4666 h 439"/>
                    <a:gd name="T64" fmla="+- 0 4817 4767"/>
                    <a:gd name="T65" fmla="*/ T64 w 585"/>
                    <a:gd name="T66" fmla="+- 0 4717 4378"/>
                    <a:gd name="T67" fmla="*/ 4717 h 439"/>
                    <a:gd name="T68" fmla="+- 0 4864 4767"/>
                    <a:gd name="T69" fmla="*/ T68 w 585"/>
                    <a:gd name="T70" fmla="+- 0 4760 4378"/>
                    <a:gd name="T71" fmla="*/ 4760 h 439"/>
                    <a:gd name="T72" fmla="+- 0 4924 4767"/>
                    <a:gd name="T73" fmla="*/ T72 w 585"/>
                    <a:gd name="T74" fmla="+- 0 4791 4378"/>
                    <a:gd name="T75" fmla="*/ 4791 h 439"/>
                    <a:gd name="T76" fmla="+- 0 4992 4767"/>
                    <a:gd name="T77" fmla="*/ T76 w 585"/>
                    <a:gd name="T78" fmla="+- 0 4811 4378"/>
                    <a:gd name="T79" fmla="*/ 4811 h 439"/>
                    <a:gd name="T80" fmla="+- 0 5042 4767"/>
                    <a:gd name="T81" fmla="*/ T80 w 585"/>
                    <a:gd name="T82" fmla="+- 0 4816 4378"/>
                    <a:gd name="T83" fmla="*/ 4816 h 439"/>
                    <a:gd name="T84" fmla="+- 0 5070 4767"/>
                    <a:gd name="T85" fmla="*/ T84 w 585"/>
                    <a:gd name="T86" fmla="+- 0 4816 4378"/>
                    <a:gd name="T87" fmla="*/ 4816 h 439"/>
                    <a:gd name="T88" fmla="+- 0 5147 4767"/>
                    <a:gd name="T89" fmla="*/ T88 w 585"/>
                    <a:gd name="T90" fmla="+- 0 4804 4378"/>
                    <a:gd name="T91" fmla="*/ 4804 h 439"/>
                    <a:gd name="T92" fmla="+- 0 5215 4767"/>
                    <a:gd name="T93" fmla="*/ T92 w 585"/>
                    <a:gd name="T94" fmla="+- 0 4781 4378"/>
                    <a:gd name="T95" fmla="*/ 4781 h 439"/>
                    <a:gd name="T96" fmla="+- 0 5272 4767"/>
                    <a:gd name="T97" fmla="*/ T96 w 585"/>
                    <a:gd name="T98" fmla="+- 0 4746 4378"/>
                    <a:gd name="T99" fmla="*/ 4746 h 439"/>
                    <a:gd name="T100" fmla="+- 0 5315 4767"/>
                    <a:gd name="T101" fmla="*/ T100 w 585"/>
                    <a:gd name="T102" fmla="+- 0 4703 4378"/>
                    <a:gd name="T103" fmla="*/ 4703 h 439"/>
                    <a:gd name="T104" fmla="+- 0 5348 4767"/>
                    <a:gd name="T105" fmla="*/ T104 w 585"/>
                    <a:gd name="T106" fmla="+- 0 4634 4378"/>
                    <a:gd name="T107" fmla="*/ 4634 h 439"/>
                    <a:gd name="T108" fmla="+- 0 5352 4767"/>
                    <a:gd name="T109" fmla="*/ T108 w 585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5" h="439">
                      <a:moveTo>
                        <a:pt x="585" y="218"/>
                      </a:moveTo>
                      <a:lnTo>
                        <a:pt x="567" y="143"/>
                      </a:lnTo>
                      <a:lnTo>
                        <a:pt x="533" y="94"/>
                      </a:lnTo>
                      <a:lnTo>
                        <a:pt x="483" y="53"/>
                      </a:lnTo>
                      <a:lnTo>
                        <a:pt x="422" y="22"/>
                      </a:lnTo>
                      <a:lnTo>
                        <a:pt x="350" y="4"/>
                      </a:lnTo>
                      <a:lnTo>
                        <a:pt x="299" y="0"/>
                      </a:lnTo>
                      <a:lnTo>
                        <a:pt x="272" y="0"/>
                      </a:lnTo>
                      <a:lnTo>
                        <a:pt x="197" y="13"/>
                      </a:lnTo>
                      <a:lnTo>
                        <a:pt x="130" y="38"/>
                      </a:lnTo>
                      <a:lnTo>
                        <a:pt x="74" y="73"/>
                      </a:lnTo>
                      <a:lnTo>
                        <a:pt x="32" y="118"/>
                      </a:lnTo>
                      <a:lnTo>
                        <a:pt x="2" y="188"/>
                      </a:lnTo>
                      <a:lnTo>
                        <a:pt x="0" y="207"/>
                      </a:lnTo>
                      <a:lnTo>
                        <a:pt x="1" y="229"/>
                      </a:lnTo>
                      <a:lnTo>
                        <a:pt x="17" y="288"/>
                      </a:lnTo>
                      <a:lnTo>
                        <a:pt x="50" y="339"/>
                      </a:lnTo>
                      <a:lnTo>
                        <a:pt x="97" y="382"/>
                      </a:lnTo>
                      <a:lnTo>
                        <a:pt x="157" y="413"/>
                      </a:lnTo>
                      <a:lnTo>
                        <a:pt x="225" y="433"/>
                      </a:lnTo>
                      <a:lnTo>
                        <a:pt x="275" y="438"/>
                      </a:lnTo>
                      <a:lnTo>
                        <a:pt x="303" y="438"/>
                      </a:lnTo>
                      <a:lnTo>
                        <a:pt x="380" y="426"/>
                      </a:lnTo>
                      <a:lnTo>
                        <a:pt x="448" y="403"/>
                      </a:lnTo>
                      <a:lnTo>
                        <a:pt x="505" y="368"/>
                      </a:lnTo>
                      <a:lnTo>
                        <a:pt x="548" y="325"/>
                      </a:lnTo>
                      <a:lnTo>
                        <a:pt x="581" y="256"/>
                      </a:lnTo>
                      <a:lnTo>
                        <a:pt x="585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6" name="Group 340"/>
              <p:cNvGrpSpPr>
                <a:grpSpLocks/>
              </p:cNvGrpSpPr>
              <p:nvPr/>
            </p:nvGrpSpPr>
            <p:grpSpPr bwMode="auto">
              <a:xfrm>
                <a:off x="5059" y="4128"/>
                <a:ext cx="2" cy="250"/>
                <a:chOff x="5059" y="4128"/>
                <a:chExt cx="2" cy="250"/>
              </a:xfrm>
            </p:grpSpPr>
            <p:sp>
              <p:nvSpPr>
                <p:cNvPr id="2669" name="Freeform 341"/>
                <p:cNvSpPr>
                  <a:spLocks/>
                </p:cNvSpPr>
                <p:nvPr/>
              </p:nvSpPr>
              <p:spPr bwMode="auto">
                <a:xfrm>
                  <a:off x="5059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7" name="Group 342"/>
              <p:cNvGrpSpPr>
                <a:grpSpLocks/>
              </p:cNvGrpSpPr>
              <p:nvPr/>
            </p:nvGrpSpPr>
            <p:grpSpPr bwMode="auto">
              <a:xfrm>
                <a:off x="5026" y="4102"/>
                <a:ext cx="67" cy="31"/>
                <a:chOff x="5026" y="4102"/>
                <a:chExt cx="67" cy="31"/>
              </a:xfrm>
            </p:grpSpPr>
            <p:sp>
              <p:nvSpPr>
                <p:cNvPr id="2668" name="Freeform 343"/>
                <p:cNvSpPr>
                  <a:spLocks/>
                </p:cNvSpPr>
                <p:nvPr/>
              </p:nvSpPr>
              <p:spPr bwMode="auto">
                <a:xfrm>
                  <a:off x="5026" y="4102"/>
                  <a:ext cx="67" cy="31"/>
                </a:xfrm>
                <a:custGeom>
                  <a:avLst/>
                  <a:gdLst>
                    <a:gd name="T0" fmla="+- 0 5059 5026"/>
                    <a:gd name="T1" fmla="*/ T0 w 67"/>
                    <a:gd name="T2" fmla="+- 0 4102 4102"/>
                    <a:gd name="T3" fmla="*/ 4102 h 31"/>
                    <a:gd name="T4" fmla="+- 0 5026 5026"/>
                    <a:gd name="T5" fmla="*/ T4 w 67"/>
                    <a:gd name="T6" fmla="+- 0 4133 4102"/>
                    <a:gd name="T7" fmla="*/ 4133 h 31"/>
                    <a:gd name="T8" fmla="+- 0 5093 5026"/>
                    <a:gd name="T9" fmla="*/ T8 w 67"/>
                    <a:gd name="T10" fmla="+- 0 4133 4102"/>
                    <a:gd name="T11" fmla="*/ 4133 h 31"/>
                    <a:gd name="T12" fmla="+- 0 5059 5026"/>
                    <a:gd name="T13" fmla="*/ T12 w 67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7" h="31">
                      <a:moveTo>
                        <a:pt x="33" y="0"/>
                      </a:moveTo>
                      <a:lnTo>
                        <a:pt x="0" y="31"/>
                      </a:lnTo>
                      <a:lnTo>
                        <a:pt x="67" y="31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8" name="Group 344"/>
              <p:cNvGrpSpPr>
                <a:grpSpLocks/>
              </p:cNvGrpSpPr>
              <p:nvPr/>
            </p:nvGrpSpPr>
            <p:grpSpPr bwMode="auto">
              <a:xfrm>
                <a:off x="5352" y="3065"/>
                <a:ext cx="461" cy="1459"/>
                <a:chOff x="5352" y="3065"/>
                <a:chExt cx="461" cy="1459"/>
              </a:xfrm>
            </p:grpSpPr>
            <p:sp>
              <p:nvSpPr>
                <p:cNvPr id="2667" name="Freeform 345"/>
                <p:cNvSpPr>
                  <a:spLocks/>
                </p:cNvSpPr>
                <p:nvPr/>
              </p:nvSpPr>
              <p:spPr bwMode="auto">
                <a:xfrm>
                  <a:off x="5352" y="3065"/>
                  <a:ext cx="461" cy="1459"/>
                </a:xfrm>
                <a:custGeom>
                  <a:avLst/>
                  <a:gdLst>
                    <a:gd name="T0" fmla="+- 0 5352 5352"/>
                    <a:gd name="T1" fmla="*/ T0 w 461"/>
                    <a:gd name="T2" fmla="+- 0 3065 3065"/>
                    <a:gd name="T3" fmla="*/ 3065 h 1459"/>
                    <a:gd name="T4" fmla="+- 0 5498 5352"/>
                    <a:gd name="T5" fmla="*/ T4 w 461"/>
                    <a:gd name="T6" fmla="+- 0 3065 3065"/>
                    <a:gd name="T7" fmla="*/ 3065 h 1459"/>
                    <a:gd name="T8" fmla="+- 0 5498 5352"/>
                    <a:gd name="T9" fmla="*/ T8 w 461"/>
                    <a:gd name="T10" fmla="+- 0 4524 3065"/>
                    <a:gd name="T11" fmla="*/ 4524 h 1459"/>
                    <a:gd name="T12" fmla="+- 0 5813 5352"/>
                    <a:gd name="T13" fmla="*/ T12 w 461"/>
                    <a:gd name="T14" fmla="+- 0 4524 3065"/>
                    <a:gd name="T15" fmla="*/ 4524 h 14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461" h="1459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459"/>
                      </a:lnTo>
                      <a:lnTo>
                        <a:pt x="461" y="145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9" name="Group 346"/>
              <p:cNvGrpSpPr>
                <a:grpSpLocks/>
              </p:cNvGrpSpPr>
              <p:nvPr/>
            </p:nvGrpSpPr>
            <p:grpSpPr bwMode="auto">
              <a:xfrm>
                <a:off x="5806" y="4495"/>
                <a:ext cx="58" cy="58"/>
                <a:chOff x="5806" y="4495"/>
                <a:chExt cx="58" cy="58"/>
              </a:xfrm>
            </p:grpSpPr>
            <p:sp>
              <p:nvSpPr>
                <p:cNvPr id="2666" name="Freeform 347"/>
                <p:cNvSpPr>
                  <a:spLocks/>
                </p:cNvSpPr>
                <p:nvPr/>
              </p:nvSpPr>
              <p:spPr bwMode="auto">
                <a:xfrm>
                  <a:off x="5806" y="4495"/>
                  <a:ext cx="58" cy="58"/>
                </a:xfrm>
                <a:custGeom>
                  <a:avLst/>
                  <a:gdLst>
                    <a:gd name="T0" fmla="+- 0 5806 5806"/>
                    <a:gd name="T1" fmla="*/ T0 w 58"/>
                    <a:gd name="T2" fmla="+- 0 4495 4495"/>
                    <a:gd name="T3" fmla="*/ 4495 h 58"/>
                    <a:gd name="T4" fmla="+- 0 5806 5806"/>
                    <a:gd name="T5" fmla="*/ T4 w 58"/>
                    <a:gd name="T6" fmla="+- 0 4553 4495"/>
                    <a:gd name="T7" fmla="*/ 4553 h 58"/>
                    <a:gd name="T8" fmla="+- 0 5863 5806"/>
                    <a:gd name="T9" fmla="*/ T8 w 58"/>
                    <a:gd name="T10" fmla="+- 0 4524 4495"/>
                    <a:gd name="T11" fmla="*/ 4524 h 58"/>
                    <a:gd name="T12" fmla="+- 0 5806 5806"/>
                    <a:gd name="T13" fmla="*/ T12 w 58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7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0" name="Group 348"/>
              <p:cNvGrpSpPr>
                <a:grpSpLocks/>
              </p:cNvGrpSpPr>
              <p:nvPr/>
            </p:nvGrpSpPr>
            <p:grpSpPr bwMode="auto">
              <a:xfrm>
                <a:off x="5863" y="4378"/>
                <a:ext cx="583" cy="439"/>
                <a:chOff x="5863" y="4378"/>
                <a:chExt cx="583" cy="439"/>
              </a:xfrm>
            </p:grpSpPr>
            <p:sp>
              <p:nvSpPr>
                <p:cNvPr id="2665" name="Freeform 349"/>
                <p:cNvSpPr>
                  <a:spLocks/>
                </p:cNvSpPr>
                <p:nvPr/>
              </p:nvSpPr>
              <p:spPr bwMode="auto">
                <a:xfrm>
                  <a:off x="5863" y="4378"/>
                  <a:ext cx="583" cy="439"/>
                </a:xfrm>
                <a:custGeom>
                  <a:avLst/>
                  <a:gdLst>
                    <a:gd name="T0" fmla="+- 0 6446 5863"/>
                    <a:gd name="T1" fmla="*/ T0 w 583"/>
                    <a:gd name="T2" fmla="+- 0 4596 4378"/>
                    <a:gd name="T3" fmla="*/ 4596 h 439"/>
                    <a:gd name="T4" fmla="+- 0 6428 5863"/>
                    <a:gd name="T5" fmla="*/ T4 w 583"/>
                    <a:gd name="T6" fmla="+- 0 4521 4378"/>
                    <a:gd name="T7" fmla="*/ 4521 h 439"/>
                    <a:gd name="T8" fmla="+- 0 6394 5863"/>
                    <a:gd name="T9" fmla="*/ T8 w 583"/>
                    <a:gd name="T10" fmla="+- 0 4472 4378"/>
                    <a:gd name="T11" fmla="*/ 4472 h 439"/>
                    <a:gd name="T12" fmla="+- 0 6345 5863"/>
                    <a:gd name="T13" fmla="*/ T12 w 583"/>
                    <a:gd name="T14" fmla="+- 0 4431 4378"/>
                    <a:gd name="T15" fmla="*/ 4431 h 439"/>
                    <a:gd name="T16" fmla="+- 0 6283 5863"/>
                    <a:gd name="T17" fmla="*/ T16 w 583"/>
                    <a:gd name="T18" fmla="+- 0 4400 4378"/>
                    <a:gd name="T19" fmla="*/ 4400 h 439"/>
                    <a:gd name="T20" fmla="+- 0 6212 5863"/>
                    <a:gd name="T21" fmla="*/ T20 w 583"/>
                    <a:gd name="T22" fmla="+- 0 4382 4378"/>
                    <a:gd name="T23" fmla="*/ 4382 h 439"/>
                    <a:gd name="T24" fmla="+- 0 6161 5863"/>
                    <a:gd name="T25" fmla="*/ T24 w 583"/>
                    <a:gd name="T26" fmla="+- 0 4378 4378"/>
                    <a:gd name="T27" fmla="*/ 4378 h 439"/>
                    <a:gd name="T28" fmla="+- 0 6134 5863"/>
                    <a:gd name="T29" fmla="*/ T28 w 583"/>
                    <a:gd name="T30" fmla="+- 0 4379 4378"/>
                    <a:gd name="T31" fmla="*/ 4379 h 439"/>
                    <a:gd name="T32" fmla="+- 0 6058 5863"/>
                    <a:gd name="T33" fmla="*/ T32 w 583"/>
                    <a:gd name="T34" fmla="+- 0 4391 4378"/>
                    <a:gd name="T35" fmla="*/ 4391 h 439"/>
                    <a:gd name="T36" fmla="+- 0 5991 5863"/>
                    <a:gd name="T37" fmla="*/ T36 w 583"/>
                    <a:gd name="T38" fmla="+- 0 4416 4378"/>
                    <a:gd name="T39" fmla="*/ 4416 h 439"/>
                    <a:gd name="T40" fmla="+- 0 5936 5863"/>
                    <a:gd name="T41" fmla="*/ T40 w 583"/>
                    <a:gd name="T42" fmla="+- 0 4452 4378"/>
                    <a:gd name="T43" fmla="*/ 4452 h 439"/>
                    <a:gd name="T44" fmla="+- 0 5895 5863"/>
                    <a:gd name="T45" fmla="*/ T44 w 583"/>
                    <a:gd name="T46" fmla="+- 0 4497 4378"/>
                    <a:gd name="T47" fmla="*/ 4497 h 439"/>
                    <a:gd name="T48" fmla="+- 0 5866 5863"/>
                    <a:gd name="T49" fmla="*/ T48 w 583"/>
                    <a:gd name="T50" fmla="+- 0 4568 4378"/>
                    <a:gd name="T51" fmla="*/ 4568 h 439"/>
                    <a:gd name="T52" fmla="+- 0 5863 5863"/>
                    <a:gd name="T53" fmla="*/ T52 w 583"/>
                    <a:gd name="T54" fmla="+- 0 4587 4378"/>
                    <a:gd name="T55" fmla="*/ 4587 h 439"/>
                    <a:gd name="T56" fmla="+- 0 5865 5863"/>
                    <a:gd name="T57" fmla="*/ T56 w 583"/>
                    <a:gd name="T58" fmla="+- 0 4608 4378"/>
                    <a:gd name="T59" fmla="*/ 4608 h 439"/>
                    <a:gd name="T60" fmla="+- 0 5880 5863"/>
                    <a:gd name="T61" fmla="*/ T60 w 583"/>
                    <a:gd name="T62" fmla="+- 0 4667 4378"/>
                    <a:gd name="T63" fmla="*/ 4667 h 439"/>
                    <a:gd name="T64" fmla="+- 0 5914 5863"/>
                    <a:gd name="T65" fmla="*/ T64 w 583"/>
                    <a:gd name="T66" fmla="+- 0 4718 4378"/>
                    <a:gd name="T67" fmla="*/ 4718 h 439"/>
                    <a:gd name="T68" fmla="+- 0 5961 5863"/>
                    <a:gd name="T69" fmla="*/ T68 w 583"/>
                    <a:gd name="T70" fmla="+- 0 4761 4378"/>
                    <a:gd name="T71" fmla="*/ 4761 h 439"/>
                    <a:gd name="T72" fmla="+- 0 6021 5863"/>
                    <a:gd name="T73" fmla="*/ T72 w 583"/>
                    <a:gd name="T74" fmla="+- 0 4792 4378"/>
                    <a:gd name="T75" fmla="*/ 4792 h 439"/>
                    <a:gd name="T76" fmla="+- 0 6090 5863"/>
                    <a:gd name="T77" fmla="*/ T76 w 583"/>
                    <a:gd name="T78" fmla="+- 0 4812 4378"/>
                    <a:gd name="T79" fmla="*/ 4812 h 439"/>
                    <a:gd name="T80" fmla="+- 0 6140 5863"/>
                    <a:gd name="T81" fmla="*/ T80 w 583"/>
                    <a:gd name="T82" fmla="+- 0 4817 4378"/>
                    <a:gd name="T83" fmla="*/ 4817 h 439"/>
                    <a:gd name="T84" fmla="+- 0 6168 5863"/>
                    <a:gd name="T85" fmla="*/ T84 w 583"/>
                    <a:gd name="T86" fmla="+- 0 4816 4378"/>
                    <a:gd name="T87" fmla="*/ 4816 h 439"/>
                    <a:gd name="T88" fmla="+- 0 6244 5863"/>
                    <a:gd name="T89" fmla="*/ T88 w 583"/>
                    <a:gd name="T90" fmla="+- 0 4804 4378"/>
                    <a:gd name="T91" fmla="*/ 4804 h 439"/>
                    <a:gd name="T92" fmla="+- 0 6312 5863"/>
                    <a:gd name="T93" fmla="*/ T92 w 583"/>
                    <a:gd name="T94" fmla="+- 0 4780 4378"/>
                    <a:gd name="T95" fmla="*/ 4780 h 439"/>
                    <a:gd name="T96" fmla="+- 0 6368 5863"/>
                    <a:gd name="T97" fmla="*/ T96 w 583"/>
                    <a:gd name="T98" fmla="+- 0 4745 4378"/>
                    <a:gd name="T99" fmla="*/ 4745 h 439"/>
                    <a:gd name="T100" fmla="+- 0 6411 5863"/>
                    <a:gd name="T101" fmla="*/ T100 w 583"/>
                    <a:gd name="T102" fmla="+- 0 4701 4378"/>
                    <a:gd name="T103" fmla="*/ 4701 h 439"/>
                    <a:gd name="T104" fmla="+- 0 6443 5863"/>
                    <a:gd name="T105" fmla="*/ T104 w 583"/>
                    <a:gd name="T106" fmla="+- 0 4632 4378"/>
                    <a:gd name="T107" fmla="*/ 4632 h 439"/>
                    <a:gd name="T108" fmla="+- 0 6446 5863"/>
                    <a:gd name="T109" fmla="*/ T108 w 583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3" h="439">
                      <a:moveTo>
                        <a:pt x="583" y="218"/>
                      </a:moveTo>
                      <a:lnTo>
                        <a:pt x="565" y="143"/>
                      </a:lnTo>
                      <a:lnTo>
                        <a:pt x="531" y="94"/>
                      </a:lnTo>
                      <a:lnTo>
                        <a:pt x="482" y="53"/>
                      </a:lnTo>
                      <a:lnTo>
                        <a:pt x="420" y="22"/>
                      </a:lnTo>
                      <a:lnTo>
                        <a:pt x="349" y="4"/>
                      </a:lnTo>
                      <a:lnTo>
                        <a:pt x="298" y="0"/>
                      </a:lnTo>
                      <a:lnTo>
                        <a:pt x="271" y="1"/>
                      </a:lnTo>
                      <a:lnTo>
                        <a:pt x="195" y="13"/>
                      </a:lnTo>
                      <a:lnTo>
                        <a:pt x="128" y="38"/>
                      </a:lnTo>
                      <a:lnTo>
                        <a:pt x="73" y="74"/>
                      </a:lnTo>
                      <a:lnTo>
                        <a:pt x="32" y="119"/>
                      </a:lnTo>
                      <a:lnTo>
                        <a:pt x="3" y="190"/>
                      </a:lnTo>
                      <a:lnTo>
                        <a:pt x="0" y="209"/>
                      </a:lnTo>
                      <a:lnTo>
                        <a:pt x="2" y="230"/>
                      </a:lnTo>
                      <a:lnTo>
                        <a:pt x="17" y="289"/>
                      </a:lnTo>
                      <a:lnTo>
                        <a:pt x="51" y="340"/>
                      </a:lnTo>
                      <a:lnTo>
                        <a:pt x="98" y="383"/>
                      </a:lnTo>
                      <a:lnTo>
                        <a:pt x="158" y="414"/>
                      </a:lnTo>
                      <a:lnTo>
                        <a:pt x="227" y="434"/>
                      </a:lnTo>
                      <a:lnTo>
                        <a:pt x="277" y="439"/>
                      </a:lnTo>
                      <a:lnTo>
                        <a:pt x="305" y="438"/>
                      </a:lnTo>
                      <a:lnTo>
                        <a:pt x="381" y="426"/>
                      </a:lnTo>
                      <a:lnTo>
                        <a:pt x="449" y="402"/>
                      </a:lnTo>
                      <a:lnTo>
                        <a:pt x="505" y="367"/>
                      </a:lnTo>
                      <a:lnTo>
                        <a:pt x="548" y="323"/>
                      </a:lnTo>
                      <a:lnTo>
                        <a:pt x="580" y="254"/>
                      </a:lnTo>
                      <a:lnTo>
                        <a:pt x="583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1" name="Group 350"/>
              <p:cNvGrpSpPr>
                <a:grpSpLocks/>
              </p:cNvGrpSpPr>
              <p:nvPr/>
            </p:nvGrpSpPr>
            <p:grpSpPr bwMode="auto">
              <a:xfrm>
                <a:off x="6154" y="4128"/>
                <a:ext cx="2" cy="250"/>
                <a:chOff x="6154" y="4128"/>
                <a:chExt cx="2" cy="250"/>
              </a:xfrm>
            </p:grpSpPr>
            <p:sp>
              <p:nvSpPr>
                <p:cNvPr id="2664" name="Freeform 351"/>
                <p:cNvSpPr>
                  <a:spLocks/>
                </p:cNvSpPr>
                <p:nvPr/>
              </p:nvSpPr>
              <p:spPr bwMode="auto">
                <a:xfrm>
                  <a:off x="6154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2" name="Group 352"/>
              <p:cNvGrpSpPr>
                <a:grpSpLocks/>
              </p:cNvGrpSpPr>
              <p:nvPr/>
            </p:nvGrpSpPr>
            <p:grpSpPr bwMode="auto">
              <a:xfrm>
                <a:off x="6122" y="4102"/>
                <a:ext cx="65" cy="31"/>
                <a:chOff x="6122" y="4102"/>
                <a:chExt cx="65" cy="31"/>
              </a:xfrm>
            </p:grpSpPr>
            <p:sp>
              <p:nvSpPr>
                <p:cNvPr id="2663" name="Freeform 353"/>
                <p:cNvSpPr>
                  <a:spLocks/>
                </p:cNvSpPr>
                <p:nvPr/>
              </p:nvSpPr>
              <p:spPr bwMode="auto">
                <a:xfrm>
                  <a:off x="6122" y="4102"/>
                  <a:ext cx="65" cy="31"/>
                </a:xfrm>
                <a:custGeom>
                  <a:avLst/>
                  <a:gdLst>
                    <a:gd name="T0" fmla="+- 0 6154 6122"/>
                    <a:gd name="T1" fmla="*/ T0 w 65"/>
                    <a:gd name="T2" fmla="+- 0 4102 4102"/>
                    <a:gd name="T3" fmla="*/ 4102 h 31"/>
                    <a:gd name="T4" fmla="+- 0 6122 6122"/>
                    <a:gd name="T5" fmla="*/ T4 w 65"/>
                    <a:gd name="T6" fmla="+- 0 4133 4102"/>
                    <a:gd name="T7" fmla="*/ 4133 h 31"/>
                    <a:gd name="T8" fmla="+- 0 6187 6122"/>
                    <a:gd name="T9" fmla="*/ T8 w 65"/>
                    <a:gd name="T10" fmla="+- 0 4133 4102"/>
                    <a:gd name="T11" fmla="*/ 4133 h 31"/>
                    <a:gd name="T12" fmla="+- 0 6154 6122"/>
                    <a:gd name="T13" fmla="*/ T12 w 65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5" h="31">
                      <a:moveTo>
                        <a:pt x="32" y="0"/>
                      </a:moveTo>
                      <a:lnTo>
                        <a:pt x="0" y="31"/>
                      </a:lnTo>
                      <a:lnTo>
                        <a:pt x="65" y="31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3" name="Group 354"/>
              <p:cNvGrpSpPr>
                <a:grpSpLocks/>
              </p:cNvGrpSpPr>
              <p:nvPr/>
            </p:nvGrpSpPr>
            <p:grpSpPr bwMode="auto">
              <a:xfrm>
                <a:off x="6372" y="3672"/>
                <a:ext cx="463" cy="852"/>
                <a:chOff x="6372" y="3672"/>
                <a:chExt cx="463" cy="852"/>
              </a:xfrm>
            </p:grpSpPr>
            <p:sp>
              <p:nvSpPr>
                <p:cNvPr id="2662" name="Freeform 355"/>
                <p:cNvSpPr>
                  <a:spLocks/>
                </p:cNvSpPr>
                <p:nvPr/>
              </p:nvSpPr>
              <p:spPr bwMode="auto">
                <a:xfrm>
                  <a:off x="6372" y="3672"/>
                  <a:ext cx="463" cy="852"/>
                </a:xfrm>
                <a:custGeom>
                  <a:avLst/>
                  <a:gdLst>
                    <a:gd name="T0" fmla="+- 0 6372 6372"/>
                    <a:gd name="T1" fmla="*/ T0 w 463"/>
                    <a:gd name="T2" fmla="+- 0 3672 3672"/>
                    <a:gd name="T3" fmla="*/ 3672 h 852"/>
                    <a:gd name="T4" fmla="+- 0 6518 6372"/>
                    <a:gd name="T5" fmla="*/ T4 w 463"/>
                    <a:gd name="T6" fmla="+- 0 3672 3672"/>
                    <a:gd name="T7" fmla="*/ 3672 h 852"/>
                    <a:gd name="T8" fmla="+- 0 6518 6372"/>
                    <a:gd name="T9" fmla="*/ T8 w 463"/>
                    <a:gd name="T10" fmla="+- 0 4524 3672"/>
                    <a:gd name="T11" fmla="*/ 4524 h 852"/>
                    <a:gd name="T12" fmla="+- 0 6835 6372"/>
                    <a:gd name="T13" fmla="*/ T12 w 463"/>
                    <a:gd name="T14" fmla="+- 0 4524 3672"/>
                    <a:gd name="T15" fmla="*/ 4524 h 85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463" h="852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852"/>
                      </a:lnTo>
                      <a:lnTo>
                        <a:pt x="463" y="85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4" name="Group 356"/>
              <p:cNvGrpSpPr>
                <a:grpSpLocks/>
              </p:cNvGrpSpPr>
              <p:nvPr/>
            </p:nvGrpSpPr>
            <p:grpSpPr bwMode="auto">
              <a:xfrm>
                <a:off x="6828" y="4495"/>
                <a:ext cx="55" cy="58"/>
                <a:chOff x="6828" y="4495"/>
                <a:chExt cx="55" cy="58"/>
              </a:xfrm>
            </p:grpSpPr>
            <p:sp>
              <p:nvSpPr>
                <p:cNvPr id="2661" name="Freeform 357"/>
                <p:cNvSpPr>
                  <a:spLocks/>
                </p:cNvSpPr>
                <p:nvPr/>
              </p:nvSpPr>
              <p:spPr bwMode="auto">
                <a:xfrm>
                  <a:off x="6828" y="4495"/>
                  <a:ext cx="55" cy="58"/>
                </a:xfrm>
                <a:custGeom>
                  <a:avLst/>
                  <a:gdLst>
                    <a:gd name="T0" fmla="+- 0 6828 6828"/>
                    <a:gd name="T1" fmla="*/ T0 w 55"/>
                    <a:gd name="T2" fmla="+- 0 4495 4495"/>
                    <a:gd name="T3" fmla="*/ 4495 h 58"/>
                    <a:gd name="T4" fmla="+- 0 6828 6828"/>
                    <a:gd name="T5" fmla="*/ T4 w 55"/>
                    <a:gd name="T6" fmla="+- 0 4553 4495"/>
                    <a:gd name="T7" fmla="*/ 4553 h 58"/>
                    <a:gd name="T8" fmla="+- 0 6883 6828"/>
                    <a:gd name="T9" fmla="*/ T8 w 55"/>
                    <a:gd name="T10" fmla="+- 0 4524 4495"/>
                    <a:gd name="T11" fmla="*/ 4524 h 58"/>
                    <a:gd name="T12" fmla="+- 0 6828 6828"/>
                    <a:gd name="T13" fmla="*/ T12 w 55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5" name="Group 358"/>
              <p:cNvGrpSpPr>
                <a:grpSpLocks/>
              </p:cNvGrpSpPr>
              <p:nvPr/>
            </p:nvGrpSpPr>
            <p:grpSpPr bwMode="auto">
              <a:xfrm>
                <a:off x="6884" y="4378"/>
                <a:ext cx="585" cy="439"/>
                <a:chOff x="6884" y="4378"/>
                <a:chExt cx="585" cy="439"/>
              </a:xfrm>
            </p:grpSpPr>
            <p:sp>
              <p:nvSpPr>
                <p:cNvPr id="2660" name="Freeform 359"/>
                <p:cNvSpPr>
                  <a:spLocks/>
                </p:cNvSpPr>
                <p:nvPr/>
              </p:nvSpPr>
              <p:spPr bwMode="auto">
                <a:xfrm>
                  <a:off x="6884" y="4378"/>
                  <a:ext cx="585" cy="439"/>
                </a:xfrm>
                <a:custGeom>
                  <a:avLst/>
                  <a:gdLst>
                    <a:gd name="T0" fmla="+- 0 7469 6884"/>
                    <a:gd name="T1" fmla="*/ T0 w 585"/>
                    <a:gd name="T2" fmla="+- 0 4596 4378"/>
                    <a:gd name="T3" fmla="*/ 4596 h 439"/>
                    <a:gd name="T4" fmla="+- 0 7451 6884"/>
                    <a:gd name="T5" fmla="*/ T4 w 585"/>
                    <a:gd name="T6" fmla="+- 0 4521 4378"/>
                    <a:gd name="T7" fmla="*/ 4521 h 439"/>
                    <a:gd name="T8" fmla="+- 0 7416 6884"/>
                    <a:gd name="T9" fmla="*/ T8 w 585"/>
                    <a:gd name="T10" fmla="+- 0 4472 4378"/>
                    <a:gd name="T11" fmla="*/ 4472 h 439"/>
                    <a:gd name="T12" fmla="+- 0 7367 6884"/>
                    <a:gd name="T13" fmla="*/ T12 w 585"/>
                    <a:gd name="T14" fmla="+- 0 4431 4378"/>
                    <a:gd name="T15" fmla="*/ 4431 h 439"/>
                    <a:gd name="T16" fmla="+- 0 7305 6884"/>
                    <a:gd name="T17" fmla="*/ T16 w 585"/>
                    <a:gd name="T18" fmla="+- 0 4400 4378"/>
                    <a:gd name="T19" fmla="*/ 4400 h 439"/>
                    <a:gd name="T20" fmla="+- 0 7234 6884"/>
                    <a:gd name="T21" fmla="*/ T20 w 585"/>
                    <a:gd name="T22" fmla="+- 0 4382 4378"/>
                    <a:gd name="T23" fmla="*/ 4382 h 439"/>
                    <a:gd name="T24" fmla="+- 0 7183 6884"/>
                    <a:gd name="T25" fmla="*/ T24 w 585"/>
                    <a:gd name="T26" fmla="+- 0 4378 4378"/>
                    <a:gd name="T27" fmla="*/ 4378 h 439"/>
                    <a:gd name="T28" fmla="+- 0 7156 6884"/>
                    <a:gd name="T29" fmla="*/ T28 w 585"/>
                    <a:gd name="T30" fmla="+- 0 4378 4378"/>
                    <a:gd name="T31" fmla="*/ 4378 h 439"/>
                    <a:gd name="T32" fmla="+- 0 7080 6884"/>
                    <a:gd name="T33" fmla="*/ T32 w 585"/>
                    <a:gd name="T34" fmla="+- 0 4391 4378"/>
                    <a:gd name="T35" fmla="*/ 4391 h 439"/>
                    <a:gd name="T36" fmla="+- 0 7013 6884"/>
                    <a:gd name="T37" fmla="*/ T36 w 585"/>
                    <a:gd name="T38" fmla="+- 0 4416 4378"/>
                    <a:gd name="T39" fmla="*/ 4416 h 439"/>
                    <a:gd name="T40" fmla="+- 0 6958 6884"/>
                    <a:gd name="T41" fmla="*/ T40 w 585"/>
                    <a:gd name="T42" fmla="+- 0 4451 4378"/>
                    <a:gd name="T43" fmla="*/ 4451 h 439"/>
                    <a:gd name="T44" fmla="+- 0 6916 6884"/>
                    <a:gd name="T45" fmla="*/ T44 w 585"/>
                    <a:gd name="T46" fmla="+- 0 4496 4378"/>
                    <a:gd name="T47" fmla="*/ 4496 h 439"/>
                    <a:gd name="T48" fmla="+- 0 6886 6884"/>
                    <a:gd name="T49" fmla="*/ T48 w 585"/>
                    <a:gd name="T50" fmla="+- 0 4566 4378"/>
                    <a:gd name="T51" fmla="*/ 4566 h 439"/>
                    <a:gd name="T52" fmla="+- 0 6884 6884"/>
                    <a:gd name="T53" fmla="*/ T52 w 585"/>
                    <a:gd name="T54" fmla="+- 0 4585 4378"/>
                    <a:gd name="T55" fmla="*/ 4585 h 439"/>
                    <a:gd name="T56" fmla="+- 0 6885 6884"/>
                    <a:gd name="T57" fmla="*/ T56 w 585"/>
                    <a:gd name="T58" fmla="+- 0 4607 4378"/>
                    <a:gd name="T59" fmla="*/ 4607 h 439"/>
                    <a:gd name="T60" fmla="+- 0 6901 6884"/>
                    <a:gd name="T61" fmla="*/ T60 w 585"/>
                    <a:gd name="T62" fmla="+- 0 4666 4378"/>
                    <a:gd name="T63" fmla="*/ 4666 h 439"/>
                    <a:gd name="T64" fmla="+- 0 6934 6884"/>
                    <a:gd name="T65" fmla="*/ T64 w 585"/>
                    <a:gd name="T66" fmla="+- 0 4717 4378"/>
                    <a:gd name="T67" fmla="*/ 4717 h 439"/>
                    <a:gd name="T68" fmla="+- 0 6981 6884"/>
                    <a:gd name="T69" fmla="*/ T68 w 585"/>
                    <a:gd name="T70" fmla="+- 0 4760 4378"/>
                    <a:gd name="T71" fmla="*/ 4760 h 439"/>
                    <a:gd name="T72" fmla="+- 0 7040 6884"/>
                    <a:gd name="T73" fmla="*/ T72 w 585"/>
                    <a:gd name="T74" fmla="+- 0 4791 4378"/>
                    <a:gd name="T75" fmla="*/ 4791 h 439"/>
                    <a:gd name="T76" fmla="+- 0 7109 6884"/>
                    <a:gd name="T77" fmla="*/ T76 w 585"/>
                    <a:gd name="T78" fmla="+- 0 4811 4378"/>
                    <a:gd name="T79" fmla="*/ 4811 h 439"/>
                    <a:gd name="T80" fmla="+- 0 7159 6884"/>
                    <a:gd name="T81" fmla="*/ T80 w 585"/>
                    <a:gd name="T82" fmla="+- 0 4816 4378"/>
                    <a:gd name="T83" fmla="*/ 4816 h 439"/>
                    <a:gd name="T84" fmla="+- 0 7186 6884"/>
                    <a:gd name="T85" fmla="*/ T84 w 585"/>
                    <a:gd name="T86" fmla="+- 0 4816 4378"/>
                    <a:gd name="T87" fmla="*/ 4816 h 439"/>
                    <a:gd name="T88" fmla="+- 0 7264 6884"/>
                    <a:gd name="T89" fmla="*/ T88 w 585"/>
                    <a:gd name="T90" fmla="+- 0 4804 4378"/>
                    <a:gd name="T91" fmla="*/ 4804 h 439"/>
                    <a:gd name="T92" fmla="+- 0 7332 6884"/>
                    <a:gd name="T93" fmla="*/ T92 w 585"/>
                    <a:gd name="T94" fmla="+- 0 4781 4378"/>
                    <a:gd name="T95" fmla="*/ 4781 h 439"/>
                    <a:gd name="T96" fmla="+- 0 7389 6884"/>
                    <a:gd name="T97" fmla="*/ T96 w 585"/>
                    <a:gd name="T98" fmla="+- 0 4746 4378"/>
                    <a:gd name="T99" fmla="*/ 4746 h 439"/>
                    <a:gd name="T100" fmla="+- 0 7432 6884"/>
                    <a:gd name="T101" fmla="*/ T100 w 585"/>
                    <a:gd name="T102" fmla="+- 0 4703 4378"/>
                    <a:gd name="T103" fmla="*/ 4703 h 439"/>
                    <a:gd name="T104" fmla="+- 0 7464 6884"/>
                    <a:gd name="T105" fmla="*/ T104 w 585"/>
                    <a:gd name="T106" fmla="+- 0 4634 4378"/>
                    <a:gd name="T107" fmla="*/ 4634 h 439"/>
                    <a:gd name="T108" fmla="+- 0 7469 6884"/>
                    <a:gd name="T109" fmla="*/ T108 w 585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5" h="439">
                      <a:moveTo>
                        <a:pt x="585" y="218"/>
                      </a:moveTo>
                      <a:lnTo>
                        <a:pt x="567" y="143"/>
                      </a:lnTo>
                      <a:lnTo>
                        <a:pt x="532" y="94"/>
                      </a:lnTo>
                      <a:lnTo>
                        <a:pt x="483" y="53"/>
                      </a:lnTo>
                      <a:lnTo>
                        <a:pt x="421" y="22"/>
                      </a:lnTo>
                      <a:lnTo>
                        <a:pt x="350" y="4"/>
                      </a:lnTo>
                      <a:lnTo>
                        <a:pt x="299" y="0"/>
                      </a:lnTo>
                      <a:lnTo>
                        <a:pt x="272" y="0"/>
                      </a:lnTo>
                      <a:lnTo>
                        <a:pt x="196" y="13"/>
                      </a:lnTo>
                      <a:lnTo>
                        <a:pt x="129" y="38"/>
                      </a:lnTo>
                      <a:lnTo>
                        <a:pt x="74" y="73"/>
                      </a:lnTo>
                      <a:lnTo>
                        <a:pt x="32" y="118"/>
                      </a:lnTo>
                      <a:lnTo>
                        <a:pt x="2" y="188"/>
                      </a:lnTo>
                      <a:lnTo>
                        <a:pt x="0" y="207"/>
                      </a:lnTo>
                      <a:lnTo>
                        <a:pt x="1" y="229"/>
                      </a:lnTo>
                      <a:lnTo>
                        <a:pt x="17" y="288"/>
                      </a:lnTo>
                      <a:lnTo>
                        <a:pt x="50" y="339"/>
                      </a:lnTo>
                      <a:lnTo>
                        <a:pt x="97" y="382"/>
                      </a:lnTo>
                      <a:lnTo>
                        <a:pt x="156" y="413"/>
                      </a:lnTo>
                      <a:lnTo>
                        <a:pt x="225" y="433"/>
                      </a:lnTo>
                      <a:lnTo>
                        <a:pt x="275" y="438"/>
                      </a:lnTo>
                      <a:lnTo>
                        <a:pt x="302" y="438"/>
                      </a:lnTo>
                      <a:lnTo>
                        <a:pt x="380" y="426"/>
                      </a:lnTo>
                      <a:lnTo>
                        <a:pt x="448" y="403"/>
                      </a:lnTo>
                      <a:lnTo>
                        <a:pt x="505" y="368"/>
                      </a:lnTo>
                      <a:lnTo>
                        <a:pt x="548" y="325"/>
                      </a:lnTo>
                      <a:lnTo>
                        <a:pt x="580" y="256"/>
                      </a:lnTo>
                      <a:lnTo>
                        <a:pt x="585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6" name="Group 360"/>
              <p:cNvGrpSpPr>
                <a:grpSpLocks/>
              </p:cNvGrpSpPr>
              <p:nvPr/>
            </p:nvGrpSpPr>
            <p:grpSpPr bwMode="auto">
              <a:xfrm>
                <a:off x="7176" y="4128"/>
                <a:ext cx="2" cy="250"/>
                <a:chOff x="7176" y="4128"/>
                <a:chExt cx="2" cy="250"/>
              </a:xfrm>
            </p:grpSpPr>
            <p:sp>
              <p:nvSpPr>
                <p:cNvPr id="2659" name="Freeform 361"/>
                <p:cNvSpPr>
                  <a:spLocks/>
                </p:cNvSpPr>
                <p:nvPr/>
              </p:nvSpPr>
              <p:spPr bwMode="auto">
                <a:xfrm>
                  <a:off x="7176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7" name="Group 362"/>
              <p:cNvGrpSpPr>
                <a:grpSpLocks/>
              </p:cNvGrpSpPr>
              <p:nvPr/>
            </p:nvGrpSpPr>
            <p:grpSpPr bwMode="auto">
              <a:xfrm>
                <a:off x="7142" y="4102"/>
                <a:ext cx="67" cy="31"/>
                <a:chOff x="7142" y="4102"/>
                <a:chExt cx="67" cy="31"/>
              </a:xfrm>
            </p:grpSpPr>
            <p:sp>
              <p:nvSpPr>
                <p:cNvPr id="2658" name="Freeform 363"/>
                <p:cNvSpPr>
                  <a:spLocks/>
                </p:cNvSpPr>
                <p:nvPr/>
              </p:nvSpPr>
              <p:spPr bwMode="auto">
                <a:xfrm>
                  <a:off x="7142" y="4102"/>
                  <a:ext cx="67" cy="31"/>
                </a:xfrm>
                <a:custGeom>
                  <a:avLst/>
                  <a:gdLst>
                    <a:gd name="T0" fmla="+- 0 7176 7142"/>
                    <a:gd name="T1" fmla="*/ T0 w 67"/>
                    <a:gd name="T2" fmla="+- 0 4102 4102"/>
                    <a:gd name="T3" fmla="*/ 4102 h 31"/>
                    <a:gd name="T4" fmla="+- 0 7142 7142"/>
                    <a:gd name="T5" fmla="*/ T4 w 67"/>
                    <a:gd name="T6" fmla="+- 0 4133 4102"/>
                    <a:gd name="T7" fmla="*/ 4133 h 31"/>
                    <a:gd name="T8" fmla="+- 0 7210 7142"/>
                    <a:gd name="T9" fmla="*/ T8 w 67"/>
                    <a:gd name="T10" fmla="+- 0 4133 4102"/>
                    <a:gd name="T11" fmla="*/ 4133 h 31"/>
                    <a:gd name="T12" fmla="+- 0 7176 7142"/>
                    <a:gd name="T13" fmla="*/ T12 w 67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7" h="31">
                      <a:moveTo>
                        <a:pt x="34" y="0"/>
                      </a:moveTo>
                      <a:lnTo>
                        <a:pt x="0" y="31"/>
                      </a:lnTo>
                      <a:lnTo>
                        <a:pt x="68" y="31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8" name="Group 364"/>
              <p:cNvGrpSpPr>
                <a:grpSpLocks/>
              </p:cNvGrpSpPr>
              <p:nvPr/>
            </p:nvGrpSpPr>
            <p:grpSpPr bwMode="auto">
              <a:xfrm>
                <a:off x="7394" y="3355"/>
                <a:ext cx="389" cy="1169"/>
                <a:chOff x="7394" y="3355"/>
                <a:chExt cx="389" cy="1169"/>
              </a:xfrm>
            </p:grpSpPr>
            <p:sp>
              <p:nvSpPr>
                <p:cNvPr id="2657" name="Freeform 365"/>
                <p:cNvSpPr>
                  <a:spLocks/>
                </p:cNvSpPr>
                <p:nvPr/>
              </p:nvSpPr>
              <p:spPr bwMode="auto">
                <a:xfrm>
                  <a:off x="7394" y="3355"/>
                  <a:ext cx="389" cy="1169"/>
                </a:xfrm>
                <a:custGeom>
                  <a:avLst/>
                  <a:gdLst>
                    <a:gd name="T0" fmla="+- 0 7394 7394"/>
                    <a:gd name="T1" fmla="*/ T0 w 389"/>
                    <a:gd name="T2" fmla="+- 0 3355 3355"/>
                    <a:gd name="T3" fmla="*/ 3355 h 1169"/>
                    <a:gd name="T4" fmla="+- 0 7541 7394"/>
                    <a:gd name="T5" fmla="*/ T4 w 389"/>
                    <a:gd name="T6" fmla="+- 0 3355 3355"/>
                    <a:gd name="T7" fmla="*/ 3355 h 1169"/>
                    <a:gd name="T8" fmla="+- 0 7541 7394"/>
                    <a:gd name="T9" fmla="*/ T8 w 389"/>
                    <a:gd name="T10" fmla="+- 0 4524 3355"/>
                    <a:gd name="T11" fmla="*/ 4524 h 1169"/>
                    <a:gd name="T12" fmla="+- 0 7783 7394"/>
                    <a:gd name="T13" fmla="*/ T12 w 389"/>
                    <a:gd name="T14" fmla="+- 0 4524 3355"/>
                    <a:gd name="T15" fmla="*/ 4524 h 11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389" h="116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1169"/>
                      </a:lnTo>
                      <a:lnTo>
                        <a:pt x="389" y="116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9" name="Group 366"/>
              <p:cNvGrpSpPr>
                <a:grpSpLocks/>
              </p:cNvGrpSpPr>
              <p:nvPr/>
            </p:nvGrpSpPr>
            <p:grpSpPr bwMode="auto">
              <a:xfrm>
                <a:off x="7776" y="4495"/>
                <a:ext cx="58" cy="58"/>
                <a:chOff x="7776" y="4495"/>
                <a:chExt cx="58" cy="58"/>
              </a:xfrm>
            </p:grpSpPr>
            <p:sp>
              <p:nvSpPr>
                <p:cNvPr id="2656" name="Freeform 367"/>
                <p:cNvSpPr>
                  <a:spLocks/>
                </p:cNvSpPr>
                <p:nvPr/>
              </p:nvSpPr>
              <p:spPr bwMode="auto">
                <a:xfrm>
                  <a:off x="7776" y="4495"/>
                  <a:ext cx="58" cy="58"/>
                </a:xfrm>
                <a:custGeom>
                  <a:avLst/>
                  <a:gdLst>
                    <a:gd name="T0" fmla="+- 0 7776 7776"/>
                    <a:gd name="T1" fmla="*/ T0 w 58"/>
                    <a:gd name="T2" fmla="+- 0 4495 4495"/>
                    <a:gd name="T3" fmla="*/ 4495 h 58"/>
                    <a:gd name="T4" fmla="+- 0 7776 7776"/>
                    <a:gd name="T5" fmla="*/ T4 w 58"/>
                    <a:gd name="T6" fmla="+- 0 4553 4495"/>
                    <a:gd name="T7" fmla="*/ 4553 h 58"/>
                    <a:gd name="T8" fmla="+- 0 7834 7776"/>
                    <a:gd name="T9" fmla="*/ T8 w 58"/>
                    <a:gd name="T10" fmla="+- 0 4524 4495"/>
                    <a:gd name="T11" fmla="*/ 4524 h 58"/>
                    <a:gd name="T12" fmla="+- 0 7776 7776"/>
                    <a:gd name="T13" fmla="*/ T12 w 58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0" name="Group 368"/>
              <p:cNvGrpSpPr>
                <a:grpSpLocks/>
              </p:cNvGrpSpPr>
              <p:nvPr/>
            </p:nvGrpSpPr>
            <p:grpSpPr bwMode="auto">
              <a:xfrm>
                <a:off x="7834" y="4378"/>
                <a:ext cx="583" cy="439"/>
                <a:chOff x="7834" y="4378"/>
                <a:chExt cx="583" cy="439"/>
              </a:xfrm>
            </p:grpSpPr>
            <p:sp>
              <p:nvSpPr>
                <p:cNvPr id="2655" name="Freeform 369"/>
                <p:cNvSpPr>
                  <a:spLocks/>
                </p:cNvSpPr>
                <p:nvPr/>
              </p:nvSpPr>
              <p:spPr bwMode="auto">
                <a:xfrm>
                  <a:off x="7834" y="4378"/>
                  <a:ext cx="583" cy="439"/>
                </a:xfrm>
                <a:custGeom>
                  <a:avLst/>
                  <a:gdLst>
                    <a:gd name="T0" fmla="+- 0 8417 7834"/>
                    <a:gd name="T1" fmla="*/ T0 w 583"/>
                    <a:gd name="T2" fmla="+- 0 4596 4378"/>
                    <a:gd name="T3" fmla="*/ 4596 h 439"/>
                    <a:gd name="T4" fmla="+- 0 8399 7834"/>
                    <a:gd name="T5" fmla="*/ T4 w 583"/>
                    <a:gd name="T6" fmla="+- 0 4521 4378"/>
                    <a:gd name="T7" fmla="*/ 4521 h 439"/>
                    <a:gd name="T8" fmla="+- 0 8364 7834"/>
                    <a:gd name="T9" fmla="*/ T8 w 583"/>
                    <a:gd name="T10" fmla="+- 0 4472 4378"/>
                    <a:gd name="T11" fmla="*/ 4472 h 439"/>
                    <a:gd name="T12" fmla="+- 0 8315 7834"/>
                    <a:gd name="T13" fmla="*/ T12 w 583"/>
                    <a:gd name="T14" fmla="+- 0 4431 4378"/>
                    <a:gd name="T15" fmla="*/ 4431 h 439"/>
                    <a:gd name="T16" fmla="+- 0 8253 7834"/>
                    <a:gd name="T17" fmla="*/ T16 w 583"/>
                    <a:gd name="T18" fmla="+- 0 4400 4378"/>
                    <a:gd name="T19" fmla="*/ 4400 h 439"/>
                    <a:gd name="T20" fmla="+- 0 8182 7834"/>
                    <a:gd name="T21" fmla="*/ T20 w 583"/>
                    <a:gd name="T22" fmla="+- 0 4382 4378"/>
                    <a:gd name="T23" fmla="*/ 4382 h 439"/>
                    <a:gd name="T24" fmla="+- 0 8131 7834"/>
                    <a:gd name="T25" fmla="*/ T24 w 583"/>
                    <a:gd name="T26" fmla="+- 0 4378 4378"/>
                    <a:gd name="T27" fmla="*/ 4378 h 439"/>
                    <a:gd name="T28" fmla="+- 0 8104 7834"/>
                    <a:gd name="T29" fmla="*/ T28 w 583"/>
                    <a:gd name="T30" fmla="+- 0 4379 4378"/>
                    <a:gd name="T31" fmla="*/ 4379 h 439"/>
                    <a:gd name="T32" fmla="+- 0 8028 7834"/>
                    <a:gd name="T33" fmla="*/ T32 w 583"/>
                    <a:gd name="T34" fmla="+- 0 4391 4378"/>
                    <a:gd name="T35" fmla="*/ 4391 h 439"/>
                    <a:gd name="T36" fmla="+- 0 7961 7834"/>
                    <a:gd name="T37" fmla="*/ T36 w 583"/>
                    <a:gd name="T38" fmla="+- 0 4416 4378"/>
                    <a:gd name="T39" fmla="*/ 4416 h 439"/>
                    <a:gd name="T40" fmla="+- 0 7906 7834"/>
                    <a:gd name="T41" fmla="*/ T40 w 583"/>
                    <a:gd name="T42" fmla="+- 0 4452 4378"/>
                    <a:gd name="T43" fmla="*/ 4452 h 439"/>
                    <a:gd name="T44" fmla="+- 0 7865 7834"/>
                    <a:gd name="T45" fmla="*/ T44 w 583"/>
                    <a:gd name="T46" fmla="+- 0 4497 4378"/>
                    <a:gd name="T47" fmla="*/ 4497 h 439"/>
                    <a:gd name="T48" fmla="+- 0 7836 7834"/>
                    <a:gd name="T49" fmla="*/ T48 w 583"/>
                    <a:gd name="T50" fmla="+- 0 4568 4378"/>
                    <a:gd name="T51" fmla="*/ 4568 h 439"/>
                    <a:gd name="T52" fmla="+- 0 7834 7834"/>
                    <a:gd name="T53" fmla="*/ T52 w 583"/>
                    <a:gd name="T54" fmla="+- 0 4587 4378"/>
                    <a:gd name="T55" fmla="*/ 4587 h 439"/>
                    <a:gd name="T56" fmla="+- 0 7835 7834"/>
                    <a:gd name="T57" fmla="*/ T56 w 583"/>
                    <a:gd name="T58" fmla="+- 0 4608 4378"/>
                    <a:gd name="T59" fmla="*/ 4608 h 439"/>
                    <a:gd name="T60" fmla="+- 0 7851 7834"/>
                    <a:gd name="T61" fmla="*/ T60 w 583"/>
                    <a:gd name="T62" fmla="+- 0 4667 4378"/>
                    <a:gd name="T63" fmla="*/ 4667 h 439"/>
                    <a:gd name="T64" fmla="+- 0 7884 7834"/>
                    <a:gd name="T65" fmla="*/ T64 w 583"/>
                    <a:gd name="T66" fmla="+- 0 4718 4378"/>
                    <a:gd name="T67" fmla="*/ 4718 h 439"/>
                    <a:gd name="T68" fmla="+- 0 7932 7834"/>
                    <a:gd name="T69" fmla="*/ T68 w 583"/>
                    <a:gd name="T70" fmla="+- 0 4761 4378"/>
                    <a:gd name="T71" fmla="*/ 4761 h 439"/>
                    <a:gd name="T72" fmla="+- 0 7991 7834"/>
                    <a:gd name="T73" fmla="*/ T72 w 583"/>
                    <a:gd name="T74" fmla="+- 0 4792 4378"/>
                    <a:gd name="T75" fmla="*/ 4792 h 439"/>
                    <a:gd name="T76" fmla="+- 0 8060 7834"/>
                    <a:gd name="T77" fmla="*/ T76 w 583"/>
                    <a:gd name="T78" fmla="+- 0 4812 4378"/>
                    <a:gd name="T79" fmla="*/ 4812 h 439"/>
                    <a:gd name="T80" fmla="+- 0 8111 7834"/>
                    <a:gd name="T81" fmla="*/ T80 w 583"/>
                    <a:gd name="T82" fmla="+- 0 4817 4378"/>
                    <a:gd name="T83" fmla="*/ 4817 h 439"/>
                    <a:gd name="T84" fmla="+- 0 8138 7834"/>
                    <a:gd name="T85" fmla="*/ T84 w 583"/>
                    <a:gd name="T86" fmla="+- 0 4816 4378"/>
                    <a:gd name="T87" fmla="*/ 4816 h 439"/>
                    <a:gd name="T88" fmla="+- 0 8215 7834"/>
                    <a:gd name="T89" fmla="*/ T88 w 583"/>
                    <a:gd name="T90" fmla="+- 0 4804 4378"/>
                    <a:gd name="T91" fmla="*/ 4804 h 439"/>
                    <a:gd name="T92" fmla="+- 0 8282 7834"/>
                    <a:gd name="T93" fmla="*/ T92 w 583"/>
                    <a:gd name="T94" fmla="+- 0 4780 4378"/>
                    <a:gd name="T95" fmla="*/ 4780 h 439"/>
                    <a:gd name="T96" fmla="+- 0 8339 7834"/>
                    <a:gd name="T97" fmla="*/ T96 w 583"/>
                    <a:gd name="T98" fmla="+- 0 4745 4378"/>
                    <a:gd name="T99" fmla="*/ 4745 h 439"/>
                    <a:gd name="T100" fmla="+- 0 8381 7834"/>
                    <a:gd name="T101" fmla="*/ T100 w 583"/>
                    <a:gd name="T102" fmla="+- 0 4701 4378"/>
                    <a:gd name="T103" fmla="*/ 4701 h 439"/>
                    <a:gd name="T104" fmla="+- 0 8413 7834"/>
                    <a:gd name="T105" fmla="*/ T104 w 583"/>
                    <a:gd name="T106" fmla="+- 0 4632 4378"/>
                    <a:gd name="T107" fmla="*/ 4632 h 439"/>
                    <a:gd name="T108" fmla="+- 0 8417 7834"/>
                    <a:gd name="T109" fmla="*/ T108 w 583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3" h="439">
                      <a:moveTo>
                        <a:pt x="583" y="218"/>
                      </a:moveTo>
                      <a:lnTo>
                        <a:pt x="565" y="143"/>
                      </a:lnTo>
                      <a:lnTo>
                        <a:pt x="530" y="94"/>
                      </a:lnTo>
                      <a:lnTo>
                        <a:pt x="481" y="53"/>
                      </a:lnTo>
                      <a:lnTo>
                        <a:pt x="419" y="22"/>
                      </a:lnTo>
                      <a:lnTo>
                        <a:pt x="348" y="4"/>
                      </a:lnTo>
                      <a:lnTo>
                        <a:pt x="297" y="0"/>
                      </a:lnTo>
                      <a:lnTo>
                        <a:pt x="270" y="1"/>
                      </a:lnTo>
                      <a:lnTo>
                        <a:pt x="194" y="13"/>
                      </a:lnTo>
                      <a:lnTo>
                        <a:pt x="127" y="38"/>
                      </a:lnTo>
                      <a:lnTo>
                        <a:pt x="72" y="74"/>
                      </a:lnTo>
                      <a:lnTo>
                        <a:pt x="31" y="119"/>
                      </a:lnTo>
                      <a:lnTo>
                        <a:pt x="2" y="190"/>
                      </a:lnTo>
                      <a:lnTo>
                        <a:pt x="0" y="209"/>
                      </a:lnTo>
                      <a:lnTo>
                        <a:pt x="1" y="230"/>
                      </a:lnTo>
                      <a:lnTo>
                        <a:pt x="17" y="289"/>
                      </a:lnTo>
                      <a:lnTo>
                        <a:pt x="50" y="340"/>
                      </a:lnTo>
                      <a:lnTo>
                        <a:pt x="98" y="383"/>
                      </a:lnTo>
                      <a:lnTo>
                        <a:pt x="157" y="414"/>
                      </a:lnTo>
                      <a:lnTo>
                        <a:pt x="226" y="434"/>
                      </a:lnTo>
                      <a:lnTo>
                        <a:pt x="277" y="439"/>
                      </a:lnTo>
                      <a:lnTo>
                        <a:pt x="304" y="438"/>
                      </a:lnTo>
                      <a:lnTo>
                        <a:pt x="381" y="426"/>
                      </a:lnTo>
                      <a:lnTo>
                        <a:pt x="448" y="402"/>
                      </a:lnTo>
                      <a:lnTo>
                        <a:pt x="505" y="367"/>
                      </a:lnTo>
                      <a:lnTo>
                        <a:pt x="547" y="323"/>
                      </a:lnTo>
                      <a:lnTo>
                        <a:pt x="579" y="254"/>
                      </a:lnTo>
                      <a:lnTo>
                        <a:pt x="583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1" name="Group 370"/>
              <p:cNvGrpSpPr>
                <a:grpSpLocks/>
              </p:cNvGrpSpPr>
              <p:nvPr/>
            </p:nvGrpSpPr>
            <p:grpSpPr bwMode="auto">
              <a:xfrm>
                <a:off x="8124" y="4128"/>
                <a:ext cx="2" cy="250"/>
                <a:chOff x="8124" y="4128"/>
                <a:chExt cx="2" cy="250"/>
              </a:xfrm>
            </p:grpSpPr>
            <p:sp>
              <p:nvSpPr>
                <p:cNvPr id="2654" name="Freeform 371"/>
                <p:cNvSpPr>
                  <a:spLocks/>
                </p:cNvSpPr>
                <p:nvPr/>
              </p:nvSpPr>
              <p:spPr bwMode="auto">
                <a:xfrm>
                  <a:off x="8124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2" name="Group 372"/>
              <p:cNvGrpSpPr>
                <a:grpSpLocks/>
              </p:cNvGrpSpPr>
              <p:nvPr/>
            </p:nvGrpSpPr>
            <p:grpSpPr bwMode="auto">
              <a:xfrm>
                <a:off x="8093" y="4102"/>
                <a:ext cx="65" cy="31"/>
                <a:chOff x="8093" y="4102"/>
                <a:chExt cx="65" cy="31"/>
              </a:xfrm>
            </p:grpSpPr>
            <p:sp>
              <p:nvSpPr>
                <p:cNvPr id="2653" name="Freeform 373"/>
                <p:cNvSpPr>
                  <a:spLocks/>
                </p:cNvSpPr>
                <p:nvPr/>
              </p:nvSpPr>
              <p:spPr bwMode="auto">
                <a:xfrm>
                  <a:off x="8093" y="4102"/>
                  <a:ext cx="65" cy="31"/>
                </a:xfrm>
                <a:custGeom>
                  <a:avLst/>
                  <a:gdLst>
                    <a:gd name="T0" fmla="+- 0 8124 8093"/>
                    <a:gd name="T1" fmla="*/ T0 w 65"/>
                    <a:gd name="T2" fmla="+- 0 4102 4102"/>
                    <a:gd name="T3" fmla="*/ 4102 h 31"/>
                    <a:gd name="T4" fmla="+- 0 8093 8093"/>
                    <a:gd name="T5" fmla="*/ T4 w 65"/>
                    <a:gd name="T6" fmla="+- 0 4133 4102"/>
                    <a:gd name="T7" fmla="*/ 4133 h 31"/>
                    <a:gd name="T8" fmla="+- 0 8158 8093"/>
                    <a:gd name="T9" fmla="*/ T8 w 65"/>
                    <a:gd name="T10" fmla="+- 0 4133 4102"/>
                    <a:gd name="T11" fmla="*/ 4133 h 31"/>
                    <a:gd name="T12" fmla="+- 0 8124 8093"/>
                    <a:gd name="T13" fmla="*/ T12 w 65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5" h="31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65" y="31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5" name="Group 374"/>
            <p:cNvGrpSpPr>
              <a:grpSpLocks/>
            </p:cNvGrpSpPr>
            <p:nvPr/>
          </p:nvGrpSpPr>
          <p:grpSpPr bwMode="auto">
            <a:xfrm>
              <a:off x="8820" y="2698"/>
              <a:ext cx="290" cy="2"/>
              <a:chOff x="8820" y="155"/>
              <a:chExt cx="290" cy="2"/>
            </a:xfrm>
          </p:grpSpPr>
          <p:sp>
            <p:nvSpPr>
              <p:cNvPr id="2593" name="Freeform 375"/>
              <p:cNvSpPr>
                <a:spLocks/>
              </p:cNvSpPr>
              <p:nvPr/>
            </p:nvSpPr>
            <p:spPr bwMode="auto">
              <a:xfrm>
                <a:off x="8820" y="155"/>
                <a:ext cx="290" cy="2"/>
              </a:xfrm>
              <a:custGeom>
                <a:avLst/>
                <a:gdLst>
                  <a:gd name="T0" fmla="+- 0 8820 8820"/>
                  <a:gd name="T1" fmla="*/ T0 w 290"/>
                  <a:gd name="T2" fmla="+- 0 9110 8820"/>
                  <a:gd name="T3" fmla="*/ T2 w 29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0">
                    <a:moveTo>
                      <a:pt x="0" y="0"/>
                    </a:moveTo>
                    <a:lnTo>
                      <a:pt x="290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6" name="Group 376"/>
            <p:cNvGrpSpPr>
              <a:grpSpLocks/>
            </p:cNvGrpSpPr>
            <p:nvPr/>
          </p:nvGrpSpPr>
          <p:grpSpPr bwMode="auto">
            <a:xfrm>
              <a:off x="8820" y="4083"/>
              <a:ext cx="290" cy="2"/>
              <a:chOff x="8820" y="682"/>
              <a:chExt cx="290" cy="2"/>
            </a:xfrm>
          </p:grpSpPr>
          <p:sp>
            <p:nvSpPr>
              <p:cNvPr id="2592" name="Freeform 377"/>
              <p:cNvSpPr>
                <a:spLocks/>
              </p:cNvSpPr>
              <p:nvPr/>
            </p:nvSpPr>
            <p:spPr bwMode="auto">
              <a:xfrm>
                <a:off x="8820" y="682"/>
                <a:ext cx="290" cy="2"/>
              </a:xfrm>
              <a:custGeom>
                <a:avLst/>
                <a:gdLst>
                  <a:gd name="T0" fmla="+- 0 8820 8820"/>
                  <a:gd name="T1" fmla="*/ T0 w 290"/>
                  <a:gd name="T2" fmla="+- 0 9110 8820"/>
                  <a:gd name="T3" fmla="*/ T2 w 29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0">
                    <a:moveTo>
                      <a:pt x="0" y="0"/>
                    </a:moveTo>
                    <a:lnTo>
                      <a:pt x="290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7" name="Group 378"/>
            <p:cNvGrpSpPr>
              <a:grpSpLocks/>
            </p:cNvGrpSpPr>
            <p:nvPr/>
          </p:nvGrpSpPr>
          <p:grpSpPr bwMode="auto">
            <a:xfrm>
              <a:off x="9026" y="2785"/>
              <a:ext cx="2" cy="425"/>
              <a:chOff x="9026" y="242"/>
              <a:chExt cx="2" cy="425"/>
            </a:xfrm>
          </p:grpSpPr>
          <p:sp>
            <p:nvSpPr>
              <p:cNvPr id="2591" name="Freeform 379"/>
              <p:cNvSpPr>
                <a:spLocks/>
              </p:cNvSpPr>
              <p:nvPr/>
            </p:nvSpPr>
            <p:spPr bwMode="auto">
              <a:xfrm>
                <a:off x="9026" y="242"/>
                <a:ext cx="2" cy="425"/>
              </a:xfrm>
              <a:custGeom>
                <a:avLst/>
                <a:gdLst>
                  <a:gd name="T0" fmla="+- 0 242 242"/>
                  <a:gd name="T1" fmla="*/ 242 h 425"/>
                  <a:gd name="T2" fmla="+- 0 667 242"/>
                  <a:gd name="T3" fmla="*/ 667 h 4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25">
                    <a:moveTo>
                      <a:pt x="0" y="0"/>
                    </a:moveTo>
                    <a:lnTo>
                      <a:pt x="0" y="425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8" name="Group 380"/>
            <p:cNvGrpSpPr>
              <a:grpSpLocks/>
            </p:cNvGrpSpPr>
            <p:nvPr/>
          </p:nvGrpSpPr>
          <p:grpSpPr bwMode="auto">
            <a:xfrm>
              <a:off x="9026" y="3500"/>
              <a:ext cx="2" cy="497"/>
              <a:chOff x="9026" y="99"/>
              <a:chExt cx="2" cy="497"/>
            </a:xfrm>
          </p:grpSpPr>
          <p:sp>
            <p:nvSpPr>
              <p:cNvPr id="2590" name="Freeform 381"/>
              <p:cNvSpPr>
                <a:spLocks/>
              </p:cNvSpPr>
              <p:nvPr/>
            </p:nvSpPr>
            <p:spPr bwMode="auto">
              <a:xfrm>
                <a:off x="9026" y="99"/>
                <a:ext cx="2" cy="497"/>
              </a:xfrm>
              <a:custGeom>
                <a:avLst/>
                <a:gdLst>
                  <a:gd name="T0" fmla="+- 0 99 99"/>
                  <a:gd name="T1" fmla="*/ 99 h 497"/>
                  <a:gd name="T2" fmla="+- 0 596 99"/>
                  <a:gd name="T3" fmla="*/ 596 h 4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7">
                    <a:moveTo>
                      <a:pt x="0" y="0"/>
                    </a:moveTo>
                    <a:lnTo>
                      <a:pt x="0" y="497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9" name="Group 382"/>
            <p:cNvGrpSpPr>
              <a:grpSpLocks/>
            </p:cNvGrpSpPr>
            <p:nvPr/>
          </p:nvGrpSpPr>
          <p:grpSpPr bwMode="auto">
            <a:xfrm>
              <a:off x="9502" y="1970"/>
              <a:ext cx="86" cy="2097"/>
              <a:chOff x="9502" y="88"/>
              <a:chExt cx="86" cy="2097"/>
            </a:xfrm>
          </p:grpSpPr>
          <p:sp>
            <p:nvSpPr>
              <p:cNvPr id="2589" name="Freeform 383"/>
              <p:cNvSpPr>
                <a:spLocks/>
              </p:cNvSpPr>
              <p:nvPr/>
            </p:nvSpPr>
            <p:spPr bwMode="auto">
              <a:xfrm>
                <a:off x="9502" y="88"/>
                <a:ext cx="86" cy="2097"/>
              </a:xfrm>
              <a:custGeom>
                <a:avLst/>
                <a:gdLst>
                  <a:gd name="T0" fmla="+- 0 9502 9502"/>
                  <a:gd name="T1" fmla="*/ T0 w 86"/>
                  <a:gd name="T2" fmla="+- 0 2185 88"/>
                  <a:gd name="T3" fmla="*/ 2185 h 2097"/>
                  <a:gd name="T4" fmla="+- 0 9522 9502"/>
                  <a:gd name="T5" fmla="*/ T4 w 86"/>
                  <a:gd name="T6" fmla="+- 0 2178 88"/>
                  <a:gd name="T7" fmla="*/ 2178 h 2097"/>
                  <a:gd name="T8" fmla="+- 0 9538 9502"/>
                  <a:gd name="T9" fmla="*/ T8 w 86"/>
                  <a:gd name="T10" fmla="+- 0 2164 88"/>
                  <a:gd name="T11" fmla="*/ 2164 h 2097"/>
                  <a:gd name="T12" fmla="+- 0 9546 9502"/>
                  <a:gd name="T13" fmla="*/ T12 w 86"/>
                  <a:gd name="T14" fmla="+- 0 2145 88"/>
                  <a:gd name="T15" fmla="*/ 2145 h 2097"/>
                  <a:gd name="T16" fmla="+- 0 9547 9502"/>
                  <a:gd name="T17" fmla="*/ T16 w 86"/>
                  <a:gd name="T18" fmla="+- 0 1163 88"/>
                  <a:gd name="T19" fmla="*/ 1163 h 2097"/>
                  <a:gd name="T20" fmla="+- 0 9554 9502"/>
                  <a:gd name="T21" fmla="*/ T20 w 86"/>
                  <a:gd name="T22" fmla="+- 0 1142 88"/>
                  <a:gd name="T23" fmla="*/ 1142 h 2097"/>
                  <a:gd name="T24" fmla="+- 0 9568 9502"/>
                  <a:gd name="T25" fmla="*/ T24 w 86"/>
                  <a:gd name="T26" fmla="+- 0 1127 88"/>
                  <a:gd name="T27" fmla="*/ 1127 h 2097"/>
                  <a:gd name="T28" fmla="+- 0 9588 9502"/>
                  <a:gd name="T29" fmla="*/ T28 w 86"/>
                  <a:gd name="T30" fmla="+- 0 1118 88"/>
                  <a:gd name="T31" fmla="*/ 1118 h 2097"/>
                  <a:gd name="T32" fmla="+- 0 9570 9502"/>
                  <a:gd name="T33" fmla="*/ T32 w 86"/>
                  <a:gd name="T34" fmla="+- 0 1110 88"/>
                  <a:gd name="T35" fmla="*/ 1110 h 2097"/>
                  <a:gd name="T36" fmla="+- 0 9555 9502"/>
                  <a:gd name="T37" fmla="*/ T36 w 86"/>
                  <a:gd name="T38" fmla="+- 0 1095 88"/>
                  <a:gd name="T39" fmla="*/ 1095 h 2097"/>
                  <a:gd name="T40" fmla="+- 0 9547 9502"/>
                  <a:gd name="T41" fmla="*/ T40 w 86"/>
                  <a:gd name="T42" fmla="+- 0 1073 88"/>
                  <a:gd name="T43" fmla="*/ 1073 h 2097"/>
                  <a:gd name="T44" fmla="+- 0 9547 9502"/>
                  <a:gd name="T45" fmla="*/ T44 w 86"/>
                  <a:gd name="T46" fmla="+- 0 133 88"/>
                  <a:gd name="T47" fmla="*/ 133 h 2097"/>
                  <a:gd name="T48" fmla="+- 0 9540 9502"/>
                  <a:gd name="T49" fmla="*/ T48 w 86"/>
                  <a:gd name="T50" fmla="+- 0 113 88"/>
                  <a:gd name="T51" fmla="*/ 113 h 2097"/>
                  <a:gd name="T52" fmla="+- 0 9526 9502"/>
                  <a:gd name="T53" fmla="*/ T52 w 86"/>
                  <a:gd name="T54" fmla="+- 0 97 88"/>
                  <a:gd name="T55" fmla="*/ 97 h 2097"/>
                  <a:gd name="T56" fmla="+- 0 9507 9502"/>
                  <a:gd name="T57" fmla="*/ T56 w 86"/>
                  <a:gd name="T58" fmla="+- 0 88 88"/>
                  <a:gd name="T59" fmla="*/ 88 h 20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6" h="2097">
                    <a:moveTo>
                      <a:pt x="0" y="2097"/>
                    </a:moveTo>
                    <a:lnTo>
                      <a:pt x="20" y="2090"/>
                    </a:lnTo>
                    <a:lnTo>
                      <a:pt x="36" y="2076"/>
                    </a:lnTo>
                    <a:lnTo>
                      <a:pt x="44" y="2057"/>
                    </a:lnTo>
                    <a:lnTo>
                      <a:pt x="45" y="1075"/>
                    </a:lnTo>
                    <a:lnTo>
                      <a:pt x="52" y="1054"/>
                    </a:lnTo>
                    <a:lnTo>
                      <a:pt x="66" y="1039"/>
                    </a:lnTo>
                    <a:lnTo>
                      <a:pt x="86" y="1030"/>
                    </a:lnTo>
                    <a:lnTo>
                      <a:pt x="68" y="1022"/>
                    </a:lnTo>
                    <a:lnTo>
                      <a:pt x="53" y="1007"/>
                    </a:lnTo>
                    <a:lnTo>
                      <a:pt x="45" y="985"/>
                    </a:lnTo>
                    <a:lnTo>
                      <a:pt x="45" y="45"/>
                    </a:lnTo>
                    <a:lnTo>
                      <a:pt x="38" y="25"/>
                    </a:lnTo>
                    <a:lnTo>
                      <a:pt x="24" y="9"/>
                    </a:lnTo>
                    <a:lnTo>
                      <a:pt x="5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0" name="Group 384"/>
            <p:cNvGrpSpPr>
              <a:grpSpLocks/>
            </p:cNvGrpSpPr>
            <p:nvPr/>
          </p:nvGrpSpPr>
          <p:grpSpPr bwMode="auto">
            <a:xfrm>
              <a:off x="1916" y="5780"/>
              <a:ext cx="6794" cy="2306"/>
              <a:chOff x="1916" y="5780"/>
              <a:chExt cx="6794" cy="2306"/>
            </a:xfrm>
          </p:grpSpPr>
          <p:grpSp>
            <p:nvGrpSpPr>
              <p:cNvPr id="2292" name="Group 385"/>
              <p:cNvGrpSpPr>
                <a:grpSpLocks/>
              </p:cNvGrpSpPr>
              <p:nvPr/>
            </p:nvGrpSpPr>
            <p:grpSpPr bwMode="auto">
              <a:xfrm>
                <a:off x="7759" y="6586"/>
                <a:ext cx="730" cy="1387"/>
                <a:chOff x="7759" y="6586"/>
                <a:chExt cx="730" cy="1387"/>
              </a:xfrm>
            </p:grpSpPr>
            <p:sp>
              <p:nvSpPr>
                <p:cNvPr id="2588" name="Freeform 386"/>
                <p:cNvSpPr>
                  <a:spLocks/>
                </p:cNvSpPr>
                <p:nvPr/>
              </p:nvSpPr>
              <p:spPr bwMode="auto">
                <a:xfrm>
                  <a:off x="7759" y="6586"/>
                  <a:ext cx="730" cy="1387"/>
                </a:xfrm>
                <a:custGeom>
                  <a:avLst/>
                  <a:gdLst>
                    <a:gd name="T0" fmla="+- 0 7759 7759"/>
                    <a:gd name="T1" fmla="*/ T0 w 730"/>
                    <a:gd name="T2" fmla="+- 0 7973 6586"/>
                    <a:gd name="T3" fmla="*/ 7973 h 1387"/>
                    <a:gd name="T4" fmla="+- 0 8489 7759"/>
                    <a:gd name="T5" fmla="*/ T4 w 730"/>
                    <a:gd name="T6" fmla="+- 0 7973 6586"/>
                    <a:gd name="T7" fmla="*/ 7973 h 1387"/>
                    <a:gd name="T8" fmla="+- 0 8489 7759"/>
                    <a:gd name="T9" fmla="*/ T8 w 730"/>
                    <a:gd name="T10" fmla="+- 0 6586 6586"/>
                    <a:gd name="T11" fmla="*/ 6586 h 1387"/>
                    <a:gd name="T12" fmla="+- 0 7759 7759"/>
                    <a:gd name="T13" fmla="*/ T12 w 730"/>
                    <a:gd name="T14" fmla="+- 0 6586 6586"/>
                    <a:gd name="T15" fmla="*/ 6586 h 1387"/>
                    <a:gd name="T16" fmla="+- 0 7759 7759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3" name="Group 387"/>
              <p:cNvGrpSpPr>
                <a:grpSpLocks/>
              </p:cNvGrpSpPr>
              <p:nvPr/>
            </p:nvGrpSpPr>
            <p:grpSpPr bwMode="auto">
              <a:xfrm>
                <a:off x="3490" y="5784"/>
                <a:ext cx="1022" cy="290"/>
                <a:chOff x="3490" y="5784"/>
                <a:chExt cx="1022" cy="290"/>
              </a:xfrm>
            </p:grpSpPr>
            <p:sp>
              <p:nvSpPr>
                <p:cNvPr id="2587" name="Freeform 388"/>
                <p:cNvSpPr>
                  <a:spLocks/>
                </p:cNvSpPr>
                <p:nvPr/>
              </p:nvSpPr>
              <p:spPr bwMode="auto">
                <a:xfrm>
                  <a:off x="3490" y="5784"/>
                  <a:ext cx="1022" cy="290"/>
                </a:xfrm>
                <a:custGeom>
                  <a:avLst/>
                  <a:gdLst>
                    <a:gd name="T0" fmla="+- 0 3490 3490"/>
                    <a:gd name="T1" fmla="*/ T0 w 1022"/>
                    <a:gd name="T2" fmla="+- 0 6074 5784"/>
                    <a:gd name="T3" fmla="*/ 6074 h 290"/>
                    <a:gd name="T4" fmla="+- 0 4512 3490"/>
                    <a:gd name="T5" fmla="*/ T4 w 1022"/>
                    <a:gd name="T6" fmla="+- 0 6074 5784"/>
                    <a:gd name="T7" fmla="*/ 6074 h 290"/>
                    <a:gd name="T8" fmla="+- 0 4512 3490"/>
                    <a:gd name="T9" fmla="*/ T8 w 1022"/>
                    <a:gd name="T10" fmla="+- 0 5784 5784"/>
                    <a:gd name="T11" fmla="*/ 5784 h 290"/>
                    <a:gd name="T12" fmla="+- 0 3490 3490"/>
                    <a:gd name="T13" fmla="*/ T12 w 1022"/>
                    <a:gd name="T14" fmla="+- 0 5784 5784"/>
                    <a:gd name="T15" fmla="*/ 5784 h 290"/>
                    <a:gd name="T16" fmla="+- 0 3490 3490"/>
                    <a:gd name="T17" fmla="*/ T16 w 1022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0">
                      <a:moveTo>
                        <a:pt x="0" y="290"/>
                      </a:moveTo>
                      <a:lnTo>
                        <a:pt x="1022" y="290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4" name="Group 389"/>
              <p:cNvGrpSpPr>
                <a:grpSpLocks/>
              </p:cNvGrpSpPr>
              <p:nvPr/>
            </p:nvGrpSpPr>
            <p:grpSpPr bwMode="auto">
              <a:xfrm>
                <a:off x="7577" y="5784"/>
                <a:ext cx="1130" cy="290"/>
                <a:chOff x="7577" y="5784"/>
                <a:chExt cx="1130" cy="290"/>
              </a:xfrm>
            </p:grpSpPr>
            <p:sp>
              <p:nvSpPr>
                <p:cNvPr id="2586" name="Freeform 390"/>
                <p:cNvSpPr>
                  <a:spLocks/>
                </p:cNvSpPr>
                <p:nvPr/>
              </p:nvSpPr>
              <p:spPr bwMode="auto">
                <a:xfrm>
                  <a:off x="7577" y="5784"/>
                  <a:ext cx="1130" cy="290"/>
                </a:xfrm>
                <a:custGeom>
                  <a:avLst/>
                  <a:gdLst>
                    <a:gd name="T0" fmla="+- 0 7577 7577"/>
                    <a:gd name="T1" fmla="*/ T0 w 1130"/>
                    <a:gd name="T2" fmla="+- 0 6074 5784"/>
                    <a:gd name="T3" fmla="*/ 6074 h 290"/>
                    <a:gd name="T4" fmla="+- 0 8707 7577"/>
                    <a:gd name="T5" fmla="*/ T4 w 1130"/>
                    <a:gd name="T6" fmla="+- 0 6074 5784"/>
                    <a:gd name="T7" fmla="*/ 6074 h 290"/>
                    <a:gd name="T8" fmla="+- 0 8707 7577"/>
                    <a:gd name="T9" fmla="*/ T8 w 1130"/>
                    <a:gd name="T10" fmla="+- 0 5784 5784"/>
                    <a:gd name="T11" fmla="*/ 5784 h 290"/>
                    <a:gd name="T12" fmla="+- 0 7577 7577"/>
                    <a:gd name="T13" fmla="*/ T12 w 1130"/>
                    <a:gd name="T14" fmla="+- 0 5784 5784"/>
                    <a:gd name="T15" fmla="*/ 5784 h 290"/>
                    <a:gd name="T16" fmla="+- 0 7577 7577"/>
                    <a:gd name="T17" fmla="*/ T16 w 1130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130" h="290">
                      <a:moveTo>
                        <a:pt x="0" y="290"/>
                      </a:moveTo>
                      <a:lnTo>
                        <a:pt x="1130" y="290"/>
                      </a:lnTo>
                      <a:lnTo>
                        <a:pt x="11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5" name="Group 391"/>
              <p:cNvGrpSpPr>
                <a:grpSpLocks/>
              </p:cNvGrpSpPr>
              <p:nvPr/>
            </p:nvGrpSpPr>
            <p:grpSpPr bwMode="auto">
              <a:xfrm>
                <a:off x="6554" y="5784"/>
                <a:ext cx="1022" cy="290"/>
                <a:chOff x="6554" y="5784"/>
                <a:chExt cx="1022" cy="290"/>
              </a:xfrm>
            </p:grpSpPr>
            <p:sp>
              <p:nvSpPr>
                <p:cNvPr id="2585" name="Freeform 392"/>
                <p:cNvSpPr>
                  <a:spLocks/>
                </p:cNvSpPr>
                <p:nvPr/>
              </p:nvSpPr>
              <p:spPr bwMode="auto">
                <a:xfrm>
                  <a:off x="6554" y="5784"/>
                  <a:ext cx="1022" cy="290"/>
                </a:xfrm>
                <a:custGeom>
                  <a:avLst/>
                  <a:gdLst>
                    <a:gd name="T0" fmla="+- 0 6554 6554"/>
                    <a:gd name="T1" fmla="*/ T0 w 1022"/>
                    <a:gd name="T2" fmla="+- 0 6074 5784"/>
                    <a:gd name="T3" fmla="*/ 6074 h 290"/>
                    <a:gd name="T4" fmla="+- 0 7577 6554"/>
                    <a:gd name="T5" fmla="*/ T4 w 1022"/>
                    <a:gd name="T6" fmla="+- 0 6074 5784"/>
                    <a:gd name="T7" fmla="*/ 6074 h 290"/>
                    <a:gd name="T8" fmla="+- 0 7577 6554"/>
                    <a:gd name="T9" fmla="*/ T8 w 1022"/>
                    <a:gd name="T10" fmla="+- 0 5784 5784"/>
                    <a:gd name="T11" fmla="*/ 5784 h 290"/>
                    <a:gd name="T12" fmla="+- 0 6554 6554"/>
                    <a:gd name="T13" fmla="*/ T12 w 1022"/>
                    <a:gd name="T14" fmla="+- 0 5784 5784"/>
                    <a:gd name="T15" fmla="*/ 5784 h 290"/>
                    <a:gd name="T16" fmla="+- 0 6554 6554"/>
                    <a:gd name="T17" fmla="*/ T16 w 1022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0">
                      <a:moveTo>
                        <a:pt x="0" y="290"/>
                      </a:moveTo>
                      <a:lnTo>
                        <a:pt x="1023" y="290"/>
                      </a:lnTo>
                      <a:lnTo>
                        <a:pt x="1023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6" name="Group 393"/>
              <p:cNvGrpSpPr>
                <a:grpSpLocks/>
              </p:cNvGrpSpPr>
              <p:nvPr/>
            </p:nvGrpSpPr>
            <p:grpSpPr bwMode="auto">
              <a:xfrm>
                <a:off x="5532" y="5784"/>
                <a:ext cx="1022" cy="290"/>
                <a:chOff x="5532" y="5784"/>
                <a:chExt cx="1022" cy="290"/>
              </a:xfrm>
            </p:grpSpPr>
            <p:sp>
              <p:nvSpPr>
                <p:cNvPr id="2584" name="Freeform 394"/>
                <p:cNvSpPr>
                  <a:spLocks/>
                </p:cNvSpPr>
                <p:nvPr/>
              </p:nvSpPr>
              <p:spPr bwMode="auto">
                <a:xfrm>
                  <a:off x="5532" y="5784"/>
                  <a:ext cx="1022" cy="290"/>
                </a:xfrm>
                <a:custGeom>
                  <a:avLst/>
                  <a:gdLst>
                    <a:gd name="T0" fmla="+- 0 5532 5532"/>
                    <a:gd name="T1" fmla="*/ T0 w 1022"/>
                    <a:gd name="T2" fmla="+- 0 6074 5784"/>
                    <a:gd name="T3" fmla="*/ 6074 h 290"/>
                    <a:gd name="T4" fmla="+- 0 6554 5532"/>
                    <a:gd name="T5" fmla="*/ T4 w 1022"/>
                    <a:gd name="T6" fmla="+- 0 6074 5784"/>
                    <a:gd name="T7" fmla="*/ 6074 h 290"/>
                    <a:gd name="T8" fmla="+- 0 6554 5532"/>
                    <a:gd name="T9" fmla="*/ T8 w 1022"/>
                    <a:gd name="T10" fmla="+- 0 5784 5784"/>
                    <a:gd name="T11" fmla="*/ 5784 h 290"/>
                    <a:gd name="T12" fmla="+- 0 5532 5532"/>
                    <a:gd name="T13" fmla="*/ T12 w 1022"/>
                    <a:gd name="T14" fmla="+- 0 5784 5784"/>
                    <a:gd name="T15" fmla="*/ 5784 h 290"/>
                    <a:gd name="T16" fmla="+- 0 5532 5532"/>
                    <a:gd name="T17" fmla="*/ T16 w 1022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0">
                      <a:moveTo>
                        <a:pt x="0" y="290"/>
                      </a:moveTo>
                      <a:lnTo>
                        <a:pt x="1022" y="290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7" name="Group 395"/>
              <p:cNvGrpSpPr>
                <a:grpSpLocks/>
              </p:cNvGrpSpPr>
              <p:nvPr/>
            </p:nvGrpSpPr>
            <p:grpSpPr bwMode="auto">
              <a:xfrm>
                <a:off x="4512" y="5784"/>
                <a:ext cx="1020" cy="290"/>
                <a:chOff x="4512" y="5784"/>
                <a:chExt cx="1020" cy="290"/>
              </a:xfrm>
            </p:grpSpPr>
            <p:sp>
              <p:nvSpPr>
                <p:cNvPr id="2583" name="Freeform 396"/>
                <p:cNvSpPr>
                  <a:spLocks/>
                </p:cNvSpPr>
                <p:nvPr/>
              </p:nvSpPr>
              <p:spPr bwMode="auto">
                <a:xfrm>
                  <a:off x="4512" y="5784"/>
                  <a:ext cx="1020" cy="290"/>
                </a:xfrm>
                <a:custGeom>
                  <a:avLst/>
                  <a:gdLst>
                    <a:gd name="T0" fmla="+- 0 4512 4512"/>
                    <a:gd name="T1" fmla="*/ T0 w 1020"/>
                    <a:gd name="T2" fmla="+- 0 6074 5784"/>
                    <a:gd name="T3" fmla="*/ 6074 h 290"/>
                    <a:gd name="T4" fmla="+- 0 5532 4512"/>
                    <a:gd name="T5" fmla="*/ T4 w 1020"/>
                    <a:gd name="T6" fmla="+- 0 6074 5784"/>
                    <a:gd name="T7" fmla="*/ 6074 h 290"/>
                    <a:gd name="T8" fmla="+- 0 5532 4512"/>
                    <a:gd name="T9" fmla="*/ T8 w 1020"/>
                    <a:gd name="T10" fmla="+- 0 5784 5784"/>
                    <a:gd name="T11" fmla="*/ 5784 h 290"/>
                    <a:gd name="T12" fmla="+- 0 4512 4512"/>
                    <a:gd name="T13" fmla="*/ T12 w 1020"/>
                    <a:gd name="T14" fmla="+- 0 5784 5784"/>
                    <a:gd name="T15" fmla="*/ 5784 h 290"/>
                    <a:gd name="T16" fmla="+- 0 4512 4512"/>
                    <a:gd name="T17" fmla="*/ T16 w 1020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0" h="290">
                      <a:moveTo>
                        <a:pt x="0" y="290"/>
                      </a:moveTo>
                      <a:lnTo>
                        <a:pt x="1020" y="290"/>
                      </a:lnTo>
                      <a:lnTo>
                        <a:pt x="102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8" name="Group 397"/>
              <p:cNvGrpSpPr>
                <a:grpSpLocks/>
              </p:cNvGrpSpPr>
              <p:nvPr/>
            </p:nvGrpSpPr>
            <p:grpSpPr bwMode="auto">
              <a:xfrm>
                <a:off x="3050" y="5784"/>
                <a:ext cx="439" cy="290"/>
                <a:chOff x="3050" y="5784"/>
                <a:chExt cx="439" cy="290"/>
              </a:xfrm>
            </p:grpSpPr>
            <p:sp>
              <p:nvSpPr>
                <p:cNvPr id="2582" name="Freeform 398"/>
                <p:cNvSpPr>
                  <a:spLocks/>
                </p:cNvSpPr>
                <p:nvPr/>
              </p:nvSpPr>
              <p:spPr bwMode="auto">
                <a:xfrm>
                  <a:off x="3050" y="5784"/>
                  <a:ext cx="439" cy="290"/>
                </a:xfrm>
                <a:custGeom>
                  <a:avLst/>
                  <a:gdLst>
                    <a:gd name="T0" fmla="+- 0 3050 3050"/>
                    <a:gd name="T1" fmla="*/ T0 w 439"/>
                    <a:gd name="T2" fmla="+- 0 6074 5784"/>
                    <a:gd name="T3" fmla="*/ 6074 h 290"/>
                    <a:gd name="T4" fmla="+- 0 3490 3050"/>
                    <a:gd name="T5" fmla="*/ T4 w 439"/>
                    <a:gd name="T6" fmla="+- 0 6074 5784"/>
                    <a:gd name="T7" fmla="*/ 6074 h 290"/>
                    <a:gd name="T8" fmla="+- 0 3490 3050"/>
                    <a:gd name="T9" fmla="*/ T8 w 439"/>
                    <a:gd name="T10" fmla="+- 0 5784 5784"/>
                    <a:gd name="T11" fmla="*/ 5784 h 290"/>
                    <a:gd name="T12" fmla="+- 0 3050 3050"/>
                    <a:gd name="T13" fmla="*/ T12 w 439"/>
                    <a:gd name="T14" fmla="+- 0 5784 5784"/>
                    <a:gd name="T15" fmla="*/ 5784 h 290"/>
                    <a:gd name="T16" fmla="+- 0 3050 3050"/>
                    <a:gd name="T17" fmla="*/ T16 w 439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9" h="290">
                      <a:moveTo>
                        <a:pt x="0" y="290"/>
                      </a:moveTo>
                      <a:lnTo>
                        <a:pt x="440" y="290"/>
                      </a:lnTo>
                      <a:lnTo>
                        <a:pt x="44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9" name="Group 399"/>
              <p:cNvGrpSpPr>
                <a:grpSpLocks/>
              </p:cNvGrpSpPr>
              <p:nvPr/>
            </p:nvGrpSpPr>
            <p:grpSpPr bwMode="auto">
              <a:xfrm>
                <a:off x="3672" y="6586"/>
                <a:ext cx="730" cy="1387"/>
                <a:chOff x="3672" y="6586"/>
                <a:chExt cx="730" cy="1387"/>
              </a:xfrm>
            </p:grpSpPr>
            <p:sp>
              <p:nvSpPr>
                <p:cNvPr id="2581" name="Freeform 400"/>
                <p:cNvSpPr>
                  <a:spLocks/>
                </p:cNvSpPr>
                <p:nvPr/>
              </p:nvSpPr>
              <p:spPr bwMode="auto">
                <a:xfrm>
                  <a:off x="3672" y="6586"/>
                  <a:ext cx="730" cy="1387"/>
                </a:xfrm>
                <a:custGeom>
                  <a:avLst/>
                  <a:gdLst>
                    <a:gd name="T0" fmla="+- 0 3672 3672"/>
                    <a:gd name="T1" fmla="*/ T0 w 730"/>
                    <a:gd name="T2" fmla="+- 0 7973 6586"/>
                    <a:gd name="T3" fmla="*/ 7973 h 1387"/>
                    <a:gd name="T4" fmla="+- 0 4402 3672"/>
                    <a:gd name="T5" fmla="*/ T4 w 730"/>
                    <a:gd name="T6" fmla="+- 0 7973 6586"/>
                    <a:gd name="T7" fmla="*/ 7973 h 1387"/>
                    <a:gd name="T8" fmla="+- 0 4402 3672"/>
                    <a:gd name="T9" fmla="*/ T8 w 730"/>
                    <a:gd name="T10" fmla="+- 0 6586 6586"/>
                    <a:gd name="T11" fmla="*/ 6586 h 1387"/>
                    <a:gd name="T12" fmla="+- 0 3672 3672"/>
                    <a:gd name="T13" fmla="*/ T12 w 730"/>
                    <a:gd name="T14" fmla="+- 0 6586 6586"/>
                    <a:gd name="T15" fmla="*/ 6586 h 1387"/>
                    <a:gd name="T16" fmla="+- 0 3672 3672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0" name="Group 401"/>
              <p:cNvGrpSpPr>
                <a:grpSpLocks/>
              </p:cNvGrpSpPr>
              <p:nvPr/>
            </p:nvGrpSpPr>
            <p:grpSpPr bwMode="auto">
              <a:xfrm>
                <a:off x="3672" y="7608"/>
                <a:ext cx="730" cy="293"/>
                <a:chOff x="3672" y="7608"/>
                <a:chExt cx="730" cy="293"/>
              </a:xfrm>
            </p:grpSpPr>
            <p:sp>
              <p:nvSpPr>
                <p:cNvPr id="2580" name="Freeform 402"/>
                <p:cNvSpPr>
                  <a:spLocks/>
                </p:cNvSpPr>
                <p:nvPr/>
              </p:nvSpPr>
              <p:spPr bwMode="auto">
                <a:xfrm>
                  <a:off x="3672" y="7608"/>
                  <a:ext cx="730" cy="293"/>
                </a:xfrm>
                <a:custGeom>
                  <a:avLst/>
                  <a:gdLst>
                    <a:gd name="T0" fmla="+- 0 3672 3672"/>
                    <a:gd name="T1" fmla="*/ T0 w 730"/>
                    <a:gd name="T2" fmla="+- 0 7901 7608"/>
                    <a:gd name="T3" fmla="*/ 7901 h 293"/>
                    <a:gd name="T4" fmla="+- 0 4402 3672"/>
                    <a:gd name="T5" fmla="*/ T4 w 730"/>
                    <a:gd name="T6" fmla="+- 0 7901 7608"/>
                    <a:gd name="T7" fmla="*/ 7901 h 293"/>
                    <a:gd name="T8" fmla="+- 0 4402 3672"/>
                    <a:gd name="T9" fmla="*/ T8 w 730"/>
                    <a:gd name="T10" fmla="+- 0 7608 7608"/>
                    <a:gd name="T11" fmla="*/ 7608 h 293"/>
                    <a:gd name="T12" fmla="+- 0 3672 3672"/>
                    <a:gd name="T13" fmla="*/ T12 w 730"/>
                    <a:gd name="T14" fmla="+- 0 7608 7608"/>
                    <a:gd name="T15" fmla="*/ 7608 h 293"/>
                    <a:gd name="T16" fmla="+- 0 3672 3672"/>
                    <a:gd name="T17" fmla="*/ T16 w 730"/>
                    <a:gd name="T18" fmla="+- 0 7901 7608"/>
                    <a:gd name="T19" fmla="*/ 790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1" name="Group 403"/>
              <p:cNvGrpSpPr>
                <a:grpSpLocks/>
              </p:cNvGrpSpPr>
              <p:nvPr/>
            </p:nvGrpSpPr>
            <p:grpSpPr bwMode="auto">
              <a:xfrm>
                <a:off x="3672" y="7608"/>
                <a:ext cx="730" cy="293"/>
                <a:chOff x="3672" y="7608"/>
                <a:chExt cx="730" cy="293"/>
              </a:xfrm>
            </p:grpSpPr>
            <p:sp>
              <p:nvSpPr>
                <p:cNvPr id="2579" name="Freeform 404"/>
                <p:cNvSpPr>
                  <a:spLocks/>
                </p:cNvSpPr>
                <p:nvPr/>
              </p:nvSpPr>
              <p:spPr bwMode="auto">
                <a:xfrm>
                  <a:off x="3672" y="7608"/>
                  <a:ext cx="730" cy="293"/>
                </a:xfrm>
                <a:custGeom>
                  <a:avLst/>
                  <a:gdLst>
                    <a:gd name="T0" fmla="+- 0 3672 3672"/>
                    <a:gd name="T1" fmla="*/ T0 w 730"/>
                    <a:gd name="T2" fmla="+- 0 7901 7608"/>
                    <a:gd name="T3" fmla="*/ 7901 h 293"/>
                    <a:gd name="T4" fmla="+- 0 4402 3672"/>
                    <a:gd name="T5" fmla="*/ T4 w 730"/>
                    <a:gd name="T6" fmla="+- 0 7901 7608"/>
                    <a:gd name="T7" fmla="*/ 7901 h 293"/>
                    <a:gd name="T8" fmla="+- 0 4402 3672"/>
                    <a:gd name="T9" fmla="*/ T8 w 730"/>
                    <a:gd name="T10" fmla="+- 0 7608 7608"/>
                    <a:gd name="T11" fmla="*/ 7608 h 293"/>
                    <a:gd name="T12" fmla="+- 0 3672 3672"/>
                    <a:gd name="T13" fmla="*/ T12 w 730"/>
                    <a:gd name="T14" fmla="+- 0 7608 7608"/>
                    <a:gd name="T15" fmla="*/ 7608 h 293"/>
                    <a:gd name="T16" fmla="+- 0 3672 3672"/>
                    <a:gd name="T17" fmla="*/ T16 w 730"/>
                    <a:gd name="T18" fmla="+- 0 7901 7608"/>
                    <a:gd name="T19" fmla="*/ 790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2" name="Group 405"/>
              <p:cNvGrpSpPr>
                <a:grpSpLocks/>
              </p:cNvGrpSpPr>
              <p:nvPr/>
            </p:nvGrpSpPr>
            <p:grpSpPr bwMode="auto">
              <a:xfrm>
                <a:off x="3600" y="6074"/>
                <a:ext cx="24" cy="1680"/>
                <a:chOff x="3600" y="6074"/>
                <a:chExt cx="24" cy="1680"/>
              </a:xfrm>
            </p:grpSpPr>
            <p:sp>
              <p:nvSpPr>
                <p:cNvPr id="2578" name="Freeform 406"/>
                <p:cNvSpPr>
                  <a:spLocks/>
                </p:cNvSpPr>
                <p:nvPr/>
              </p:nvSpPr>
              <p:spPr bwMode="auto">
                <a:xfrm>
                  <a:off x="3600" y="6074"/>
                  <a:ext cx="24" cy="1680"/>
                </a:xfrm>
                <a:custGeom>
                  <a:avLst/>
                  <a:gdLst>
                    <a:gd name="T0" fmla="+- 0 3600 3600"/>
                    <a:gd name="T1" fmla="*/ T0 w 24"/>
                    <a:gd name="T2" fmla="+- 0 6074 6074"/>
                    <a:gd name="T3" fmla="*/ 6074 h 1680"/>
                    <a:gd name="T4" fmla="+- 0 3600 3600"/>
                    <a:gd name="T5" fmla="*/ T4 w 24"/>
                    <a:gd name="T6" fmla="+- 0 7754 6074"/>
                    <a:gd name="T7" fmla="*/ 7754 h 1680"/>
                    <a:gd name="T8" fmla="+- 0 3624 3600"/>
                    <a:gd name="T9" fmla="*/ T8 w 24"/>
                    <a:gd name="T10" fmla="+- 0 7754 6074"/>
                    <a:gd name="T11" fmla="*/ 7754 h 168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680">
                      <a:moveTo>
                        <a:pt x="0" y="0"/>
                      </a:moveTo>
                      <a:lnTo>
                        <a:pt x="0" y="1680"/>
                      </a:lnTo>
                      <a:lnTo>
                        <a:pt x="24" y="168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3" name="Group 407"/>
              <p:cNvGrpSpPr>
                <a:grpSpLocks/>
              </p:cNvGrpSpPr>
              <p:nvPr/>
            </p:nvGrpSpPr>
            <p:grpSpPr bwMode="auto">
              <a:xfrm>
                <a:off x="3617" y="7726"/>
                <a:ext cx="55" cy="55"/>
                <a:chOff x="3617" y="7726"/>
                <a:chExt cx="55" cy="55"/>
              </a:xfrm>
            </p:grpSpPr>
            <p:sp>
              <p:nvSpPr>
                <p:cNvPr id="2577" name="Freeform 408"/>
                <p:cNvSpPr>
                  <a:spLocks/>
                </p:cNvSpPr>
                <p:nvPr/>
              </p:nvSpPr>
              <p:spPr bwMode="auto">
                <a:xfrm>
                  <a:off x="3617" y="7726"/>
                  <a:ext cx="55" cy="55"/>
                </a:xfrm>
                <a:custGeom>
                  <a:avLst/>
                  <a:gdLst>
                    <a:gd name="T0" fmla="+- 0 3617 3617"/>
                    <a:gd name="T1" fmla="*/ T0 w 55"/>
                    <a:gd name="T2" fmla="+- 0 7726 7726"/>
                    <a:gd name="T3" fmla="*/ 7726 h 55"/>
                    <a:gd name="T4" fmla="+- 0 3617 3617"/>
                    <a:gd name="T5" fmla="*/ T4 w 55"/>
                    <a:gd name="T6" fmla="+- 0 7781 7726"/>
                    <a:gd name="T7" fmla="*/ 7781 h 55"/>
                    <a:gd name="T8" fmla="+- 0 3672 3617"/>
                    <a:gd name="T9" fmla="*/ T8 w 55"/>
                    <a:gd name="T10" fmla="+- 0 7754 7726"/>
                    <a:gd name="T11" fmla="*/ 7754 h 55"/>
                    <a:gd name="T12" fmla="+- 0 3617 3617"/>
                    <a:gd name="T13" fmla="*/ T12 w 55"/>
                    <a:gd name="T14" fmla="+- 0 7726 7726"/>
                    <a:gd name="T15" fmla="*/ 7726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8" name="Group 409"/>
              <p:cNvGrpSpPr>
                <a:grpSpLocks/>
              </p:cNvGrpSpPr>
              <p:nvPr/>
            </p:nvGrpSpPr>
            <p:grpSpPr bwMode="auto">
              <a:xfrm>
                <a:off x="1920" y="7790"/>
                <a:ext cx="1022" cy="293"/>
                <a:chOff x="1920" y="7790"/>
                <a:chExt cx="1022" cy="293"/>
              </a:xfrm>
            </p:grpSpPr>
            <p:sp>
              <p:nvSpPr>
                <p:cNvPr id="2576" name="Freeform 410"/>
                <p:cNvSpPr>
                  <a:spLocks/>
                </p:cNvSpPr>
                <p:nvPr/>
              </p:nvSpPr>
              <p:spPr bwMode="auto">
                <a:xfrm>
                  <a:off x="1920" y="7790"/>
                  <a:ext cx="1022" cy="293"/>
                </a:xfrm>
                <a:custGeom>
                  <a:avLst/>
                  <a:gdLst>
                    <a:gd name="T0" fmla="+- 0 1920 1920"/>
                    <a:gd name="T1" fmla="*/ T0 w 1022"/>
                    <a:gd name="T2" fmla="+- 0 8083 7790"/>
                    <a:gd name="T3" fmla="*/ 8083 h 293"/>
                    <a:gd name="T4" fmla="+- 0 2942 1920"/>
                    <a:gd name="T5" fmla="*/ T4 w 1022"/>
                    <a:gd name="T6" fmla="+- 0 8083 7790"/>
                    <a:gd name="T7" fmla="*/ 8083 h 293"/>
                    <a:gd name="T8" fmla="+- 0 2942 1920"/>
                    <a:gd name="T9" fmla="*/ T8 w 1022"/>
                    <a:gd name="T10" fmla="+- 0 7790 7790"/>
                    <a:gd name="T11" fmla="*/ 7790 h 293"/>
                    <a:gd name="T12" fmla="+- 0 1920 1920"/>
                    <a:gd name="T13" fmla="*/ T12 w 1022"/>
                    <a:gd name="T14" fmla="+- 0 7790 7790"/>
                    <a:gd name="T15" fmla="*/ 7790 h 293"/>
                    <a:gd name="T16" fmla="+- 0 1920 1920"/>
                    <a:gd name="T17" fmla="*/ T16 w 1022"/>
                    <a:gd name="T18" fmla="+- 0 8083 7790"/>
                    <a:gd name="T19" fmla="*/ 8083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2" y="293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9" name="Group 411"/>
              <p:cNvGrpSpPr>
                <a:grpSpLocks/>
              </p:cNvGrpSpPr>
              <p:nvPr/>
            </p:nvGrpSpPr>
            <p:grpSpPr bwMode="auto">
              <a:xfrm>
                <a:off x="2138" y="7790"/>
                <a:ext cx="2" cy="293"/>
                <a:chOff x="2138" y="7790"/>
                <a:chExt cx="2" cy="293"/>
              </a:xfrm>
            </p:grpSpPr>
            <p:sp>
              <p:nvSpPr>
                <p:cNvPr id="2575" name="Freeform 412"/>
                <p:cNvSpPr>
                  <a:spLocks/>
                </p:cNvSpPr>
                <p:nvPr/>
              </p:nvSpPr>
              <p:spPr bwMode="auto">
                <a:xfrm>
                  <a:off x="2138" y="7790"/>
                  <a:ext cx="2" cy="293"/>
                </a:xfrm>
                <a:custGeom>
                  <a:avLst/>
                  <a:gdLst>
                    <a:gd name="T0" fmla="+- 0 7790 7790"/>
                    <a:gd name="T1" fmla="*/ 7790 h 293"/>
                    <a:gd name="T2" fmla="+- 0 8083 7790"/>
                    <a:gd name="T3" fmla="*/ 8083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0" name="Group 413"/>
              <p:cNvGrpSpPr>
                <a:grpSpLocks/>
              </p:cNvGrpSpPr>
              <p:nvPr/>
            </p:nvGrpSpPr>
            <p:grpSpPr bwMode="auto">
              <a:xfrm>
                <a:off x="2724" y="7790"/>
                <a:ext cx="2" cy="293"/>
                <a:chOff x="2724" y="7790"/>
                <a:chExt cx="2" cy="293"/>
              </a:xfrm>
            </p:grpSpPr>
            <p:sp>
              <p:nvSpPr>
                <p:cNvPr id="2574" name="Freeform 414"/>
                <p:cNvSpPr>
                  <a:spLocks/>
                </p:cNvSpPr>
                <p:nvPr/>
              </p:nvSpPr>
              <p:spPr bwMode="auto">
                <a:xfrm>
                  <a:off x="2724" y="7790"/>
                  <a:ext cx="2" cy="293"/>
                </a:xfrm>
                <a:custGeom>
                  <a:avLst/>
                  <a:gdLst>
                    <a:gd name="T0" fmla="+- 0 7790 7790"/>
                    <a:gd name="T1" fmla="*/ 7790 h 293"/>
                    <a:gd name="T2" fmla="+- 0 8083 7790"/>
                    <a:gd name="T3" fmla="*/ 8083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2" name="Group 415"/>
              <p:cNvGrpSpPr>
                <a:grpSpLocks/>
              </p:cNvGrpSpPr>
              <p:nvPr/>
            </p:nvGrpSpPr>
            <p:grpSpPr bwMode="auto">
              <a:xfrm>
                <a:off x="2942" y="7973"/>
                <a:ext cx="730" cy="2"/>
                <a:chOff x="2942" y="7973"/>
                <a:chExt cx="730" cy="2"/>
              </a:xfrm>
            </p:grpSpPr>
            <p:sp>
              <p:nvSpPr>
                <p:cNvPr id="2573" name="Freeform 416"/>
                <p:cNvSpPr>
                  <a:spLocks/>
                </p:cNvSpPr>
                <p:nvPr/>
              </p:nvSpPr>
              <p:spPr bwMode="auto">
                <a:xfrm>
                  <a:off x="2942" y="7973"/>
                  <a:ext cx="730" cy="2"/>
                </a:xfrm>
                <a:custGeom>
                  <a:avLst/>
                  <a:gdLst>
                    <a:gd name="T0" fmla="+- 0 2942 2942"/>
                    <a:gd name="T1" fmla="*/ T0 w 730"/>
                    <a:gd name="T2" fmla="+- 0 3672 2942"/>
                    <a:gd name="T3" fmla="*/ T2 w 730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30">
                      <a:moveTo>
                        <a:pt x="0" y="0"/>
                      </a:moveTo>
                      <a:lnTo>
                        <a:pt x="730" y="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3" name="Group 417"/>
              <p:cNvGrpSpPr>
                <a:grpSpLocks/>
              </p:cNvGrpSpPr>
              <p:nvPr/>
            </p:nvGrpSpPr>
            <p:grpSpPr bwMode="auto">
              <a:xfrm>
                <a:off x="3643" y="7944"/>
                <a:ext cx="29" cy="58"/>
                <a:chOff x="3643" y="7944"/>
                <a:chExt cx="29" cy="58"/>
              </a:xfrm>
            </p:grpSpPr>
            <p:sp>
              <p:nvSpPr>
                <p:cNvPr id="2572" name="Freeform 418"/>
                <p:cNvSpPr>
                  <a:spLocks/>
                </p:cNvSpPr>
                <p:nvPr/>
              </p:nvSpPr>
              <p:spPr bwMode="auto">
                <a:xfrm>
                  <a:off x="3643" y="7944"/>
                  <a:ext cx="29" cy="58"/>
                </a:xfrm>
                <a:custGeom>
                  <a:avLst/>
                  <a:gdLst>
                    <a:gd name="T0" fmla="+- 0 3643 3643"/>
                    <a:gd name="T1" fmla="*/ T0 w 29"/>
                    <a:gd name="T2" fmla="+- 0 8002 7944"/>
                    <a:gd name="T3" fmla="*/ 8002 h 58"/>
                    <a:gd name="T4" fmla="+- 0 3672 3643"/>
                    <a:gd name="T5" fmla="*/ T4 w 29"/>
                    <a:gd name="T6" fmla="+- 0 7973 7944"/>
                    <a:gd name="T7" fmla="*/ 7973 h 58"/>
                    <a:gd name="T8" fmla="+- 0 3643 3643"/>
                    <a:gd name="T9" fmla="*/ T8 w 29"/>
                    <a:gd name="T10" fmla="+- 0 7944 7944"/>
                    <a:gd name="T11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9" h="58">
                      <a:moveTo>
                        <a:pt x="0" y="58"/>
                      </a:moveTo>
                      <a:lnTo>
                        <a:pt x="29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4" name="Group 419"/>
              <p:cNvGrpSpPr>
                <a:grpSpLocks/>
              </p:cNvGrpSpPr>
              <p:nvPr/>
            </p:nvGrpSpPr>
            <p:grpSpPr bwMode="auto">
              <a:xfrm>
                <a:off x="4694" y="6586"/>
                <a:ext cx="730" cy="1387"/>
                <a:chOff x="4694" y="6586"/>
                <a:chExt cx="730" cy="1387"/>
              </a:xfrm>
            </p:grpSpPr>
            <p:sp>
              <p:nvSpPr>
                <p:cNvPr id="2571" name="Freeform 420"/>
                <p:cNvSpPr>
                  <a:spLocks/>
                </p:cNvSpPr>
                <p:nvPr/>
              </p:nvSpPr>
              <p:spPr bwMode="auto">
                <a:xfrm>
                  <a:off x="4694" y="6586"/>
                  <a:ext cx="730" cy="1387"/>
                </a:xfrm>
                <a:custGeom>
                  <a:avLst/>
                  <a:gdLst>
                    <a:gd name="T0" fmla="+- 0 4694 4694"/>
                    <a:gd name="T1" fmla="*/ T0 w 730"/>
                    <a:gd name="T2" fmla="+- 0 7973 6586"/>
                    <a:gd name="T3" fmla="*/ 7973 h 1387"/>
                    <a:gd name="T4" fmla="+- 0 5424 4694"/>
                    <a:gd name="T5" fmla="*/ T4 w 730"/>
                    <a:gd name="T6" fmla="+- 0 7973 6586"/>
                    <a:gd name="T7" fmla="*/ 7973 h 1387"/>
                    <a:gd name="T8" fmla="+- 0 5424 4694"/>
                    <a:gd name="T9" fmla="*/ T8 w 730"/>
                    <a:gd name="T10" fmla="+- 0 6586 6586"/>
                    <a:gd name="T11" fmla="*/ 6586 h 1387"/>
                    <a:gd name="T12" fmla="+- 0 4694 4694"/>
                    <a:gd name="T13" fmla="*/ T12 w 730"/>
                    <a:gd name="T14" fmla="+- 0 6586 6586"/>
                    <a:gd name="T15" fmla="*/ 6586 h 1387"/>
                    <a:gd name="T16" fmla="+- 0 4694 4694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5" name="Group 421"/>
              <p:cNvGrpSpPr>
                <a:grpSpLocks/>
              </p:cNvGrpSpPr>
              <p:nvPr/>
            </p:nvGrpSpPr>
            <p:grpSpPr bwMode="auto">
              <a:xfrm>
                <a:off x="4694" y="6804"/>
                <a:ext cx="730" cy="293"/>
                <a:chOff x="4694" y="6804"/>
                <a:chExt cx="730" cy="293"/>
              </a:xfrm>
            </p:grpSpPr>
            <p:sp>
              <p:nvSpPr>
                <p:cNvPr id="2570" name="Freeform 422"/>
                <p:cNvSpPr>
                  <a:spLocks/>
                </p:cNvSpPr>
                <p:nvPr/>
              </p:nvSpPr>
              <p:spPr bwMode="auto">
                <a:xfrm>
                  <a:off x="4694" y="6804"/>
                  <a:ext cx="730" cy="293"/>
                </a:xfrm>
                <a:custGeom>
                  <a:avLst/>
                  <a:gdLst>
                    <a:gd name="T0" fmla="+- 0 4694 4694"/>
                    <a:gd name="T1" fmla="*/ T0 w 730"/>
                    <a:gd name="T2" fmla="+- 0 7097 6804"/>
                    <a:gd name="T3" fmla="*/ 7097 h 293"/>
                    <a:gd name="T4" fmla="+- 0 5424 4694"/>
                    <a:gd name="T5" fmla="*/ T4 w 730"/>
                    <a:gd name="T6" fmla="+- 0 7097 6804"/>
                    <a:gd name="T7" fmla="*/ 7097 h 293"/>
                    <a:gd name="T8" fmla="+- 0 5424 4694"/>
                    <a:gd name="T9" fmla="*/ T8 w 730"/>
                    <a:gd name="T10" fmla="+- 0 6804 6804"/>
                    <a:gd name="T11" fmla="*/ 6804 h 293"/>
                    <a:gd name="T12" fmla="+- 0 4694 4694"/>
                    <a:gd name="T13" fmla="*/ T12 w 730"/>
                    <a:gd name="T14" fmla="+- 0 6804 6804"/>
                    <a:gd name="T15" fmla="*/ 6804 h 293"/>
                    <a:gd name="T16" fmla="+- 0 4694 4694"/>
                    <a:gd name="T17" fmla="*/ T16 w 730"/>
                    <a:gd name="T18" fmla="+- 0 7097 6804"/>
                    <a:gd name="T19" fmla="*/ 7097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6" name="Group 423"/>
              <p:cNvGrpSpPr>
                <a:grpSpLocks/>
              </p:cNvGrpSpPr>
              <p:nvPr/>
            </p:nvGrpSpPr>
            <p:grpSpPr bwMode="auto">
              <a:xfrm>
                <a:off x="4694" y="6804"/>
                <a:ext cx="730" cy="293"/>
                <a:chOff x="4694" y="6804"/>
                <a:chExt cx="730" cy="293"/>
              </a:xfrm>
            </p:grpSpPr>
            <p:sp>
              <p:nvSpPr>
                <p:cNvPr id="2569" name="Freeform 424"/>
                <p:cNvSpPr>
                  <a:spLocks/>
                </p:cNvSpPr>
                <p:nvPr/>
              </p:nvSpPr>
              <p:spPr bwMode="auto">
                <a:xfrm>
                  <a:off x="4694" y="6804"/>
                  <a:ext cx="730" cy="293"/>
                </a:xfrm>
                <a:custGeom>
                  <a:avLst/>
                  <a:gdLst>
                    <a:gd name="T0" fmla="+- 0 4694 4694"/>
                    <a:gd name="T1" fmla="*/ T0 w 730"/>
                    <a:gd name="T2" fmla="+- 0 7097 6804"/>
                    <a:gd name="T3" fmla="*/ 7097 h 293"/>
                    <a:gd name="T4" fmla="+- 0 5424 4694"/>
                    <a:gd name="T5" fmla="*/ T4 w 730"/>
                    <a:gd name="T6" fmla="+- 0 7097 6804"/>
                    <a:gd name="T7" fmla="*/ 7097 h 293"/>
                    <a:gd name="T8" fmla="+- 0 5424 4694"/>
                    <a:gd name="T9" fmla="*/ T8 w 730"/>
                    <a:gd name="T10" fmla="+- 0 6804 6804"/>
                    <a:gd name="T11" fmla="*/ 6804 h 293"/>
                    <a:gd name="T12" fmla="+- 0 4694 4694"/>
                    <a:gd name="T13" fmla="*/ T12 w 730"/>
                    <a:gd name="T14" fmla="+- 0 6804 6804"/>
                    <a:gd name="T15" fmla="*/ 6804 h 293"/>
                    <a:gd name="T16" fmla="+- 0 4694 4694"/>
                    <a:gd name="T17" fmla="*/ T16 w 730"/>
                    <a:gd name="T18" fmla="+- 0 7097 6804"/>
                    <a:gd name="T19" fmla="*/ 7097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7" name="Group 425"/>
              <p:cNvGrpSpPr>
                <a:grpSpLocks/>
              </p:cNvGrpSpPr>
              <p:nvPr/>
            </p:nvGrpSpPr>
            <p:grpSpPr bwMode="auto">
              <a:xfrm>
                <a:off x="4402" y="7754"/>
                <a:ext cx="242" cy="218"/>
                <a:chOff x="4402" y="7754"/>
                <a:chExt cx="242" cy="218"/>
              </a:xfrm>
            </p:grpSpPr>
            <p:sp>
              <p:nvSpPr>
                <p:cNvPr id="2568" name="Freeform 426"/>
                <p:cNvSpPr>
                  <a:spLocks/>
                </p:cNvSpPr>
                <p:nvPr/>
              </p:nvSpPr>
              <p:spPr bwMode="auto">
                <a:xfrm>
                  <a:off x="4402" y="7754"/>
                  <a:ext cx="242" cy="218"/>
                </a:xfrm>
                <a:custGeom>
                  <a:avLst/>
                  <a:gdLst>
                    <a:gd name="T0" fmla="+- 0 4402 4402"/>
                    <a:gd name="T1" fmla="*/ T0 w 242"/>
                    <a:gd name="T2" fmla="+- 0 7754 7754"/>
                    <a:gd name="T3" fmla="*/ 7754 h 218"/>
                    <a:gd name="T4" fmla="+- 0 4548 4402"/>
                    <a:gd name="T5" fmla="*/ T4 w 242"/>
                    <a:gd name="T6" fmla="+- 0 7754 7754"/>
                    <a:gd name="T7" fmla="*/ 7754 h 218"/>
                    <a:gd name="T8" fmla="+- 0 4548 4402"/>
                    <a:gd name="T9" fmla="*/ T8 w 242"/>
                    <a:gd name="T10" fmla="+- 0 7973 7754"/>
                    <a:gd name="T11" fmla="*/ 7973 h 218"/>
                    <a:gd name="T12" fmla="+- 0 4644 4402"/>
                    <a:gd name="T13" fmla="*/ T12 w 242"/>
                    <a:gd name="T14" fmla="+- 0 7973 7754"/>
                    <a:gd name="T15" fmla="*/ 7973 h 2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2" h="218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219"/>
                      </a:lnTo>
                      <a:lnTo>
                        <a:pt x="242" y="21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8" name="Group 427"/>
              <p:cNvGrpSpPr>
                <a:grpSpLocks/>
              </p:cNvGrpSpPr>
              <p:nvPr/>
            </p:nvGrpSpPr>
            <p:grpSpPr bwMode="auto">
              <a:xfrm>
                <a:off x="4637" y="7944"/>
                <a:ext cx="58" cy="58"/>
                <a:chOff x="4637" y="7944"/>
                <a:chExt cx="58" cy="58"/>
              </a:xfrm>
            </p:grpSpPr>
            <p:sp>
              <p:nvSpPr>
                <p:cNvPr id="2567" name="Freeform 428"/>
                <p:cNvSpPr>
                  <a:spLocks/>
                </p:cNvSpPr>
                <p:nvPr/>
              </p:nvSpPr>
              <p:spPr bwMode="auto">
                <a:xfrm>
                  <a:off x="4637" y="7944"/>
                  <a:ext cx="58" cy="58"/>
                </a:xfrm>
                <a:custGeom>
                  <a:avLst/>
                  <a:gdLst>
                    <a:gd name="T0" fmla="+- 0 4637 4637"/>
                    <a:gd name="T1" fmla="*/ T0 w 58"/>
                    <a:gd name="T2" fmla="+- 0 7944 7944"/>
                    <a:gd name="T3" fmla="*/ 7944 h 58"/>
                    <a:gd name="T4" fmla="+- 0 4637 4637"/>
                    <a:gd name="T5" fmla="*/ T4 w 58"/>
                    <a:gd name="T6" fmla="+- 0 8002 7944"/>
                    <a:gd name="T7" fmla="*/ 8002 h 58"/>
                    <a:gd name="T8" fmla="+- 0 4694 4637"/>
                    <a:gd name="T9" fmla="*/ T8 w 58"/>
                    <a:gd name="T10" fmla="+- 0 7973 7944"/>
                    <a:gd name="T11" fmla="*/ 7973 h 58"/>
                    <a:gd name="T12" fmla="+- 0 4637 4637"/>
                    <a:gd name="T13" fmla="*/ T12 w 58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7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9" name="Group 429"/>
              <p:cNvGrpSpPr>
                <a:grpSpLocks/>
              </p:cNvGrpSpPr>
              <p:nvPr/>
            </p:nvGrpSpPr>
            <p:grpSpPr bwMode="auto">
              <a:xfrm>
                <a:off x="5714" y="6586"/>
                <a:ext cx="730" cy="1387"/>
                <a:chOff x="5714" y="6586"/>
                <a:chExt cx="730" cy="1387"/>
              </a:xfrm>
            </p:grpSpPr>
            <p:sp>
              <p:nvSpPr>
                <p:cNvPr id="2566" name="Freeform 430"/>
                <p:cNvSpPr>
                  <a:spLocks/>
                </p:cNvSpPr>
                <p:nvPr/>
              </p:nvSpPr>
              <p:spPr bwMode="auto">
                <a:xfrm>
                  <a:off x="5714" y="6586"/>
                  <a:ext cx="730" cy="1387"/>
                </a:xfrm>
                <a:custGeom>
                  <a:avLst/>
                  <a:gdLst>
                    <a:gd name="T0" fmla="+- 0 5714 5714"/>
                    <a:gd name="T1" fmla="*/ T0 w 730"/>
                    <a:gd name="T2" fmla="+- 0 7973 6586"/>
                    <a:gd name="T3" fmla="*/ 7973 h 1387"/>
                    <a:gd name="T4" fmla="+- 0 6444 5714"/>
                    <a:gd name="T5" fmla="*/ T4 w 730"/>
                    <a:gd name="T6" fmla="+- 0 7973 6586"/>
                    <a:gd name="T7" fmla="*/ 7973 h 1387"/>
                    <a:gd name="T8" fmla="+- 0 6444 5714"/>
                    <a:gd name="T9" fmla="*/ T8 w 730"/>
                    <a:gd name="T10" fmla="+- 0 6586 6586"/>
                    <a:gd name="T11" fmla="*/ 6586 h 1387"/>
                    <a:gd name="T12" fmla="+- 0 5714 5714"/>
                    <a:gd name="T13" fmla="*/ T12 w 730"/>
                    <a:gd name="T14" fmla="+- 0 6586 6586"/>
                    <a:gd name="T15" fmla="*/ 6586 h 1387"/>
                    <a:gd name="T16" fmla="+- 0 5714 5714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0" name="Group 431"/>
              <p:cNvGrpSpPr>
                <a:grpSpLocks/>
              </p:cNvGrpSpPr>
              <p:nvPr/>
            </p:nvGrpSpPr>
            <p:grpSpPr bwMode="auto">
              <a:xfrm>
                <a:off x="5714" y="7390"/>
                <a:ext cx="730" cy="290"/>
                <a:chOff x="5714" y="7390"/>
                <a:chExt cx="730" cy="290"/>
              </a:xfrm>
            </p:grpSpPr>
            <p:sp>
              <p:nvSpPr>
                <p:cNvPr id="2565" name="Freeform 432"/>
                <p:cNvSpPr>
                  <a:spLocks/>
                </p:cNvSpPr>
                <p:nvPr/>
              </p:nvSpPr>
              <p:spPr bwMode="auto">
                <a:xfrm>
                  <a:off x="5714" y="7390"/>
                  <a:ext cx="730" cy="290"/>
                </a:xfrm>
                <a:custGeom>
                  <a:avLst/>
                  <a:gdLst>
                    <a:gd name="T0" fmla="+- 0 5714 5714"/>
                    <a:gd name="T1" fmla="*/ T0 w 730"/>
                    <a:gd name="T2" fmla="+- 0 7680 7390"/>
                    <a:gd name="T3" fmla="*/ 7680 h 290"/>
                    <a:gd name="T4" fmla="+- 0 6444 5714"/>
                    <a:gd name="T5" fmla="*/ T4 w 730"/>
                    <a:gd name="T6" fmla="+- 0 7680 7390"/>
                    <a:gd name="T7" fmla="*/ 7680 h 290"/>
                    <a:gd name="T8" fmla="+- 0 6444 5714"/>
                    <a:gd name="T9" fmla="*/ T8 w 730"/>
                    <a:gd name="T10" fmla="+- 0 7390 7390"/>
                    <a:gd name="T11" fmla="*/ 7390 h 290"/>
                    <a:gd name="T12" fmla="+- 0 5714 5714"/>
                    <a:gd name="T13" fmla="*/ T12 w 730"/>
                    <a:gd name="T14" fmla="+- 0 7390 7390"/>
                    <a:gd name="T15" fmla="*/ 7390 h 290"/>
                    <a:gd name="T16" fmla="+- 0 5714 5714"/>
                    <a:gd name="T17" fmla="*/ T16 w 730"/>
                    <a:gd name="T18" fmla="+- 0 7680 7390"/>
                    <a:gd name="T19" fmla="*/ 7680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1" name="Group 433"/>
              <p:cNvGrpSpPr>
                <a:grpSpLocks/>
              </p:cNvGrpSpPr>
              <p:nvPr/>
            </p:nvGrpSpPr>
            <p:grpSpPr bwMode="auto">
              <a:xfrm>
                <a:off x="5714" y="7390"/>
                <a:ext cx="730" cy="290"/>
                <a:chOff x="5714" y="7390"/>
                <a:chExt cx="730" cy="290"/>
              </a:xfrm>
            </p:grpSpPr>
            <p:sp>
              <p:nvSpPr>
                <p:cNvPr id="2564" name="Freeform 434"/>
                <p:cNvSpPr>
                  <a:spLocks/>
                </p:cNvSpPr>
                <p:nvPr/>
              </p:nvSpPr>
              <p:spPr bwMode="auto">
                <a:xfrm>
                  <a:off x="5714" y="7390"/>
                  <a:ext cx="730" cy="290"/>
                </a:xfrm>
                <a:custGeom>
                  <a:avLst/>
                  <a:gdLst>
                    <a:gd name="T0" fmla="+- 0 5714 5714"/>
                    <a:gd name="T1" fmla="*/ T0 w 730"/>
                    <a:gd name="T2" fmla="+- 0 7680 7390"/>
                    <a:gd name="T3" fmla="*/ 7680 h 290"/>
                    <a:gd name="T4" fmla="+- 0 6444 5714"/>
                    <a:gd name="T5" fmla="*/ T4 w 730"/>
                    <a:gd name="T6" fmla="+- 0 7680 7390"/>
                    <a:gd name="T7" fmla="*/ 7680 h 290"/>
                    <a:gd name="T8" fmla="+- 0 6444 5714"/>
                    <a:gd name="T9" fmla="*/ T8 w 730"/>
                    <a:gd name="T10" fmla="+- 0 7390 7390"/>
                    <a:gd name="T11" fmla="*/ 7390 h 290"/>
                    <a:gd name="T12" fmla="+- 0 5714 5714"/>
                    <a:gd name="T13" fmla="*/ T12 w 730"/>
                    <a:gd name="T14" fmla="+- 0 7390 7390"/>
                    <a:gd name="T15" fmla="*/ 7390 h 290"/>
                    <a:gd name="T16" fmla="+- 0 5714 5714"/>
                    <a:gd name="T17" fmla="*/ T16 w 730"/>
                    <a:gd name="T18" fmla="+- 0 7680 7390"/>
                    <a:gd name="T19" fmla="*/ 7680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2" name="Group 435"/>
              <p:cNvGrpSpPr>
                <a:grpSpLocks/>
              </p:cNvGrpSpPr>
              <p:nvPr/>
            </p:nvGrpSpPr>
            <p:grpSpPr bwMode="auto">
              <a:xfrm>
                <a:off x="5424" y="6950"/>
                <a:ext cx="242" cy="1022"/>
                <a:chOff x="5424" y="6950"/>
                <a:chExt cx="242" cy="1022"/>
              </a:xfrm>
            </p:grpSpPr>
            <p:sp>
              <p:nvSpPr>
                <p:cNvPr id="2563" name="Freeform 436"/>
                <p:cNvSpPr>
                  <a:spLocks/>
                </p:cNvSpPr>
                <p:nvPr/>
              </p:nvSpPr>
              <p:spPr bwMode="auto">
                <a:xfrm>
                  <a:off x="5424" y="6950"/>
                  <a:ext cx="242" cy="1022"/>
                </a:xfrm>
                <a:custGeom>
                  <a:avLst/>
                  <a:gdLst>
                    <a:gd name="T0" fmla="+- 0 5424 5424"/>
                    <a:gd name="T1" fmla="*/ T0 w 242"/>
                    <a:gd name="T2" fmla="+- 0 6950 6950"/>
                    <a:gd name="T3" fmla="*/ 6950 h 1022"/>
                    <a:gd name="T4" fmla="+- 0 5570 5424"/>
                    <a:gd name="T5" fmla="*/ T4 w 242"/>
                    <a:gd name="T6" fmla="+- 0 6950 6950"/>
                    <a:gd name="T7" fmla="*/ 6950 h 1022"/>
                    <a:gd name="T8" fmla="+- 0 5570 5424"/>
                    <a:gd name="T9" fmla="*/ T8 w 242"/>
                    <a:gd name="T10" fmla="+- 0 7973 6950"/>
                    <a:gd name="T11" fmla="*/ 7973 h 1022"/>
                    <a:gd name="T12" fmla="+- 0 5666 5424"/>
                    <a:gd name="T13" fmla="*/ T12 w 242"/>
                    <a:gd name="T14" fmla="+- 0 7973 6950"/>
                    <a:gd name="T15" fmla="*/ 7973 h 102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2" h="1022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023"/>
                      </a:lnTo>
                      <a:lnTo>
                        <a:pt x="242" y="1023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3" name="Group 437"/>
              <p:cNvGrpSpPr>
                <a:grpSpLocks/>
              </p:cNvGrpSpPr>
              <p:nvPr/>
            </p:nvGrpSpPr>
            <p:grpSpPr bwMode="auto">
              <a:xfrm>
                <a:off x="5659" y="7944"/>
                <a:ext cx="55" cy="58"/>
                <a:chOff x="5659" y="7944"/>
                <a:chExt cx="55" cy="58"/>
              </a:xfrm>
            </p:grpSpPr>
            <p:sp>
              <p:nvSpPr>
                <p:cNvPr id="2562" name="Freeform 438"/>
                <p:cNvSpPr>
                  <a:spLocks/>
                </p:cNvSpPr>
                <p:nvPr/>
              </p:nvSpPr>
              <p:spPr bwMode="auto">
                <a:xfrm>
                  <a:off x="5659" y="7944"/>
                  <a:ext cx="55" cy="58"/>
                </a:xfrm>
                <a:custGeom>
                  <a:avLst/>
                  <a:gdLst>
                    <a:gd name="T0" fmla="+- 0 5659 5659"/>
                    <a:gd name="T1" fmla="*/ T0 w 55"/>
                    <a:gd name="T2" fmla="+- 0 7944 7944"/>
                    <a:gd name="T3" fmla="*/ 7944 h 58"/>
                    <a:gd name="T4" fmla="+- 0 5659 5659"/>
                    <a:gd name="T5" fmla="*/ T4 w 55"/>
                    <a:gd name="T6" fmla="+- 0 8002 7944"/>
                    <a:gd name="T7" fmla="*/ 8002 h 58"/>
                    <a:gd name="T8" fmla="+- 0 5714 5659"/>
                    <a:gd name="T9" fmla="*/ T8 w 55"/>
                    <a:gd name="T10" fmla="+- 0 7973 7944"/>
                    <a:gd name="T11" fmla="*/ 7973 h 58"/>
                    <a:gd name="T12" fmla="+- 0 5659 5659"/>
                    <a:gd name="T13" fmla="*/ T12 w 55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4" name="Group 439"/>
              <p:cNvGrpSpPr>
                <a:grpSpLocks/>
              </p:cNvGrpSpPr>
              <p:nvPr/>
            </p:nvGrpSpPr>
            <p:grpSpPr bwMode="auto">
              <a:xfrm>
                <a:off x="6737" y="6586"/>
                <a:ext cx="730" cy="1387"/>
                <a:chOff x="6737" y="6586"/>
                <a:chExt cx="730" cy="1387"/>
              </a:xfrm>
            </p:grpSpPr>
            <p:sp>
              <p:nvSpPr>
                <p:cNvPr id="2561" name="Freeform 440"/>
                <p:cNvSpPr>
                  <a:spLocks/>
                </p:cNvSpPr>
                <p:nvPr/>
              </p:nvSpPr>
              <p:spPr bwMode="auto">
                <a:xfrm>
                  <a:off x="6737" y="6586"/>
                  <a:ext cx="730" cy="1387"/>
                </a:xfrm>
                <a:custGeom>
                  <a:avLst/>
                  <a:gdLst>
                    <a:gd name="T0" fmla="+- 0 6737 6737"/>
                    <a:gd name="T1" fmla="*/ T0 w 730"/>
                    <a:gd name="T2" fmla="+- 0 7973 6586"/>
                    <a:gd name="T3" fmla="*/ 7973 h 1387"/>
                    <a:gd name="T4" fmla="+- 0 7466 6737"/>
                    <a:gd name="T5" fmla="*/ T4 w 730"/>
                    <a:gd name="T6" fmla="+- 0 7973 6586"/>
                    <a:gd name="T7" fmla="*/ 7973 h 1387"/>
                    <a:gd name="T8" fmla="+- 0 7466 6737"/>
                    <a:gd name="T9" fmla="*/ T8 w 730"/>
                    <a:gd name="T10" fmla="+- 0 6586 6586"/>
                    <a:gd name="T11" fmla="*/ 6586 h 1387"/>
                    <a:gd name="T12" fmla="+- 0 6737 6737"/>
                    <a:gd name="T13" fmla="*/ T12 w 730"/>
                    <a:gd name="T14" fmla="+- 0 6586 6586"/>
                    <a:gd name="T15" fmla="*/ 6586 h 1387"/>
                    <a:gd name="T16" fmla="+- 0 6737 6737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29" y="1387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5" name="Group 441"/>
              <p:cNvGrpSpPr>
                <a:grpSpLocks/>
              </p:cNvGrpSpPr>
              <p:nvPr/>
            </p:nvGrpSpPr>
            <p:grpSpPr bwMode="auto">
              <a:xfrm>
                <a:off x="6737" y="7169"/>
                <a:ext cx="730" cy="293"/>
                <a:chOff x="6737" y="7169"/>
                <a:chExt cx="730" cy="293"/>
              </a:xfrm>
            </p:grpSpPr>
            <p:sp>
              <p:nvSpPr>
                <p:cNvPr id="2560" name="Freeform 442"/>
                <p:cNvSpPr>
                  <a:spLocks/>
                </p:cNvSpPr>
                <p:nvPr/>
              </p:nvSpPr>
              <p:spPr bwMode="auto">
                <a:xfrm>
                  <a:off x="6737" y="7169"/>
                  <a:ext cx="730" cy="293"/>
                </a:xfrm>
                <a:custGeom>
                  <a:avLst/>
                  <a:gdLst>
                    <a:gd name="T0" fmla="+- 0 6737 6737"/>
                    <a:gd name="T1" fmla="*/ T0 w 730"/>
                    <a:gd name="T2" fmla="+- 0 7462 7169"/>
                    <a:gd name="T3" fmla="*/ 7462 h 293"/>
                    <a:gd name="T4" fmla="+- 0 7466 6737"/>
                    <a:gd name="T5" fmla="*/ T4 w 730"/>
                    <a:gd name="T6" fmla="+- 0 7462 7169"/>
                    <a:gd name="T7" fmla="*/ 7462 h 293"/>
                    <a:gd name="T8" fmla="+- 0 7466 6737"/>
                    <a:gd name="T9" fmla="*/ T8 w 730"/>
                    <a:gd name="T10" fmla="+- 0 7169 7169"/>
                    <a:gd name="T11" fmla="*/ 7169 h 293"/>
                    <a:gd name="T12" fmla="+- 0 6737 6737"/>
                    <a:gd name="T13" fmla="*/ T12 w 730"/>
                    <a:gd name="T14" fmla="+- 0 7169 7169"/>
                    <a:gd name="T15" fmla="*/ 7169 h 293"/>
                    <a:gd name="T16" fmla="+- 0 6737 6737"/>
                    <a:gd name="T17" fmla="*/ T16 w 730"/>
                    <a:gd name="T18" fmla="+- 0 7462 7169"/>
                    <a:gd name="T19" fmla="*/ 7462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6" name="Group 443"/>
              <p:cNvGrpSpPr>
                <a:grpSpLocks/>
              </p:cNvGrpSpPr>
              <p:nvPr/>
            </p:nvGrpSpPr>
            <p:grpSpPr bwMode="auto">
              <a:xfrm>
                <a:off x="6737" y="7169"/>
                <a:ext cx="730" cy="293"/>
                <a:chOff x="6737" y="7169"/>
                <a:chExt cx="730" cy="293"/>
              </a:xfrm>
            </p:grpSpPr>
            <p:sp>
              <p:nvSpPr>
                <p:cNvPr id="2559" name="Freeform 444"/>
                <p:cNvSpPr>
                  <a:spLocks/>
                </p:cNvSpPr>
                <p:nvPr/>
              </p:nvSpPr>
              <p:spPr bwMode="auto">
                <a:xfrm>
                  <a:off x="6737" y="7169"/>
                  <a:ext cx="730" cy="293"/>
                </a:xfrm>
                <a:custGeom>
                  <a:avLst/>
                  <a:gdLst>
                    <a:gd name="T0" fmla="+- 0 6737 6737"/>
                    <a:gd name="T1" fmla="*/ T0 w 730"/>
                    <a:gd name="T2" fmla="+- 0 7462 7169"/>
                    <a:gd name="T3" fmla="*/ 7462 h 293"/>
                    <a:gd name="T4" fmla="+- 0 7466 6737"/>
                    <a:gd name="T5" fmla="*/ T4 w 730"/>
                    <a:gd name="T6" fmla="+- 0 7462 7169"/>
                    <a:gd name="T7" fmla="*/ 7462 h 293"/>
                    <a:gd name="T8" fmla="+- 0 7466 6737"/>
                    <a:gd name="T9" fmla="*/ T8 w 730"/>
                    <a:gd name="T10" fmla="+- 0 7169 7169"/>
                    <a:gd name="T11" fmla="*/ 7169 h 293"/>
                    <a:gd name="T12" fmla="+- 0 6737 6737"/>
                    <a:gd name="T13" fmla="*/ T12 w 730"/>
                    <a:gd name="T14" fmla="+- 0 7169 7169"/>
                    <a:gd name="T15" fmla="*/ 7169 h 293"/>
                    <a:gd name="T16" fmla="+- 0 6737 6737"/>
                    <a:gd name="T17" fmla="*/ T16 w 730"/>
                    <a:gd name="T18" fmla="+- 0 7462 7169"/>
                    <a:gd name="T19" fmla="*/ 7462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7" name="Group 445"/>
              <p:cNvGrpSpPr>
                <a:grpSpLocks/>
              </p:cNvGrpSpPr>
              <p:nvPr/>
            </p:nvGrpSpPr>
            <p:grpSpPr bwMode="auto">
              <a:xfrm>
                <a:off x="6444" y="7536"/>
                <a:ext cx="245" cy="437"/>
                <a:chOff x="6444" y="7536"/>
                <a:chExt cx="245" cy="437"/>
              </a:xfrm>
            </p:grpSpPr>
            <p:sp>
              <p:nvSpPr>
                <p:cNvPr id="2558" name="Freeform 446"/>
                <p:cNvSpPr>
                  <a:spLocks/>
                </p:cNvSpPr>
                <p:nvPr/>
              </p:nvSpPr>
              <p:spPr bwMode="auto">
                <a:xfrm>
                  <a:off x="6444" y="7536"/>
                  <a:ext cx="245" cy="437"/>
                </a:xfrm>
                <a:custGeom>
                  <a:avLst/>
                  <a:gdLst>
                    <a:gd name="T0" fmla="+- 0 6444 6444"/>
                    <a:gd name="T1" fmla="*/ T0 w 245"/>
                    <a:gd name="T2" fmla="+- 0 7536 7536"/>
                    <a:gd name="T3" fmla="*/ 7536 h 437"/>
                    <a:gd name="T4" fmla="+- 0 6590 6444"/>
                    <a:gd name="T5" fmla="*/ T4 w 245"/>
                    <a:gd name="T6" fmla="+- 0 7536 7536"/>
                    <a:gd name="T7" fmla="*/ 7536 h 437"/>
                    <a:gd name="T8" fmla="+- 0 6590 6444"/>
                    <a:gd name="T9" fmla="*/ T8 w 245"/>
                    <a:gd name="T10" fmla="+- 0 7973 7536"/>
                    <a:gd name="T11" fmla="*/ 7973 h 437"/>
                    <a:gd name="T12" fmla="+- 0 6689 6444"/>
                    <a:gd name="T13" fmla="*/ T12 w 245"/>
                    <a:gd name="T14" fmla="+- 0 7973 7536"/>
                    <a:gd name="T15" fmla="*/ 7973 h 43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5" h="437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437"/>
                      </a:lnTo>
                      <a:lnTo>
                        <a:pt x="245" y="437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8" name="Group 447"/>
              <p:cNvGrpSpPr>
                <a:grpSpLocks/>
              </p:cNvGrpSpPr>
              <p:nvPr/>
            </p:nvGrpSpPr>
            <p:grpSpPr bwMode="auto">
              <a:xfrm>
                <a:off x="6682" y="7944"/>
                <a:ext cx="55" cy="58"/>
                <a:chOff x="6682" y="7944"/>
                <a:chExt cx="55" cy="58"/>
              </a:xfrm>
            </p:grpSpPr>
            <p:sp>
              <p:nvSpPr>
                <p:cNvPr id="2557" name="Freeform 448"/>
                <p:cNvSpPr>
                  <a:spLocks/>
                </p:cNvSpPr>
                <p:nvPr/>
              </p:nvSpPr>
              <p:spPr bwMode="auto">
                <a:xfrm>
                  <a:off x="6682" y="7944"/>
                  <a:ext cx="55" cy="58"/>
                </a:xfrm>
                <a:custGeom>
                  <a:avLst/>
                  <a:gdLst>
                    <a:gd name="T0" fmla="+- 0 6682 6682"/>
                    <a:gd name="T1" fmla="*/ T0 w 55"/>
                    <a:gd name="T2" fmla="+- 0 7944 7944"/>
                    <a:gd name="T3" fmla="*/ 7944 h 58"/>
                    <a:gd name="T4" fmla="+- 0 6682 6682"/>
                    <a:gd name="T5" fmla="*/ T4 w 55"/>
                    <a:gd name="T6" fmla="+- 0 8002 7944"/>
                    <a:gd name="T7" fmla="*/ 8002 h 58"/>
                    <a:gd name="T8" fmla="+- 0 6737 6682"/>
                    <a:gd name="T9" fmla="*/ T8 w 55"/>
                    <a:gd name="T10" fmla="+- 0 7973 7944"/>
                    <a:gd name="T11" fmla="*/ 7973 h 58"/>
                    <a:gd name="T12" fmla="+- 0 6682 6682"/>
                    <a:gd name="T13" fmla="*/ T12 w 55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449"/>
              <p:cNvGrpSpPr>
                <a:grpSpLocks/>
              </p:cNvGrpSpPr>
              <p:nvPr/>
            </p:nvGrpSpPr>
            <p:grpSpPr bwMode="auto">
              <a:xfrm>
                <a:off x="4620" y="6082"/>
                <a:ext cx="24" cy="869"/>
                <a:chOff x="4620" y="6082"/>
                <a:chExt cx="24" cy="869"/>
              </a:xfrm>
            </p:grpSpPr>
            <p:sp>
              <p:nvSpPr>
                <p:cNvPr id="2556" name="Freeform 450"/>
                <p:cNvSpPr>
                  <a:spLocks/>
                </p:cNvSpPr>
                <p:nvPr/>
              </p:nvSpPr>
              <p:spPr bwMode="auto">
                <a:xfrm>
                  <a:off x="4620" y="6082"/>
                  <a:ext cx="24" cy="869"/>
                </a:xfrm>
                <a:custGeom>
                  <a:avLst/>
                  <a:gdLst>
                    <a:gd name="T0" fmla="+- 0 4620 4620"/>
                    <a:gd name="T1" fmla="*/ T0 w 24"/>
                    <a:gd name="T2" fmla="+- 0 6082 6082"/>
                    <a:gd name="T3" fmla="*/ 6082 h 869"/>
                    <a:gd name="T4" fmla="+- 0 4620 4620"/>
                    <a:gd name="T5" fmla="*/ T4 w 24"/>
                    <a:gd name="T6" fmla="+- 0 6950 6082"/>
                    <a:gd name="T7" fmla="*/ 6950 h 869"/>
                    <a:gd name="T8" fmla="+- 0 4644 4620"/>
                    <a:gd name="T9" fmla="*/ T8 w 24"/>
                    <a:gd name="T10" fmla="+- 0 6950 6082"/>
                    <a:gd name="T11" fmla="*/ 6950 h 8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869">
                      <a:moveTo>
                        <a:pt x="0" y="0"/>
                      </a:moveTo>
                      <a:lnTo>
                        <a:pt x="0" y="868"/>
                      </a:lnTo>
                      <a:lnTo>
                        <a:pt x="24" y="868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0" name="Group 451"/>
              <p:cNvGrpSpPr>
                <a:grpSpLocks/>
              </p:cNvGrpSpPr>
              <p:nvPr/>
            </p:nvGrpSpPr>
            <p:grpSpPr bwMode="auto">
              <a:xfrm>
                <a:off x="4637" y="6924"/>
                <a:ext cx="58" cy="55"/>
                <a:chOff x="4637" y="6924"/>
                <a:chExt cx="58" cy="55"/>
              </a:xfrm>
            </p:grpSpPr>
            <p:sp>
              <p:nvSpPr>
                <p:cNvPr id="2555" name="Freeform 452"/>
                <p:cNvSpPr>
                  <a:spLocks/>
                </p:cNvSpPr>
                <p:nvPr/>
              </p:nvSpPr>
              <p:spPr bwMode="auto">
                <a:xfrm>
                  <a:off x="4637" y="6924"/>
                  <a:ext cx="58" cy="55"/>
                </a:xfrm>
                <a:custGeom>
                  <a:avLst/>
                  <a:gdLst>
                    <a:gd name="T0" fmla="+- 0 4637 4637"/>
                    <a:gd name="T1" fmla="*/ T0 w 58"/>
                    <a:gd name="T2" fmla="+- 0 6924 6924"/>
                    <a:gd name="T3" fmla="*/ 6924 h 55"/>
                    <a:gd name="T4" fmla="+- 0 4637 4637"/>
                    <a:gd name="T5" fmla="*/ T4 w 58"/>
                    <a:gd name="T6" fmla="+- 0 6979 6924"/>
                    <a:gd name="T7" fmla="*/ 6979 h 55"/>
                    <a:gd name="T8" fmla="+- 0 4694 4637"/>
                    <a:gd name="T9" fmla="*/ T8 w 58"/>
                    <a:gd name="T10" fmla="+- 0 6950 6924"/>
                    <a:gd name="T11" fmla="*/ 6950 h 55"/>
                    <a:gd name="T12" fmla="+- 0 4637 4637"/>
                    <a:gd name="T13" fmla="*/ T12 w 58"/>
                    <a:gd name="T14" fmla="+- 0 6924 6924"/>
                    <a:gd name="T15" fmla="*/ 6924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7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1" name="Group 453"/>
              <p:cNvGrpSpPr>
                <a:grpSpLocks/>
              </p:cNvGrpSpPr>
              <p:nvPr/>
            </p:nvGrpSpPr>
            <p:grpSpPr bwMode="auto">
              <a:xfrm>
                <a:off x="5642" y="6074"/>
                <a:ext cx="24" cy="1462"/>
                <a:chOff x="5642" y="6074"/>
                <a:chExt cx="24" cy="1462"/>
              </a:xfrm>
            </p:grpSpPr>
            <p:sp>
              <p:nvSpPr>
                <p:cNvPr id="2554" name="Freeform 454"/>
                <p:cNvSpPr>
                  <a:spLocks/>
                </p:cNvSpPr>
                <p:nvPr/>
              </p:nvSpPr>
              <p:spPr bwMode="auto">
                <a:xfrm>
                  <a:off x="5642" y="6074"/>
                  <a:ext cx="24" cy="1462"/>
                </a:xfrm>
                <a:custGeom>
                  <a:avLst/>
                  <a:gdLst>
                    <a:gd name="T0" fmla="+- 0 5642 5642"/>
                    <a:gd name="T1" fmla="*/ T0 w 24"/>
                    <a:gd name="T2" fmla="+- 0 6074 6074"/>
                    <a:gd name="T3" fmla="*/ 6074 h 1462"/>
                    <a:gd name="T4" fmla="+- 0 5642 5642"/>
                    <a:gd name="T5" fmla="*/ T4 w 24"/>
                    <a:gd name="T6" fmla="+- 0 7536 6074"/>
                    <a:gd name="T7" fmla="*/ 7536 h 1462"/>
                    <a:gd name="T8" fmla="+- 0 5666 5642"/>
                    <a:gd name="T9" fmla="*/ T8 w 24"/>
                    <a:gd name="T10" fmla="+- 0 7536 6074"/>
                    <a:gd name="T11" fmla="*/ 7536 h 146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462">
                      <a:moveTo>
                        <a:pt x="0" y="0"/>
                      </a:moveTo>
                      <a:lnTo>
                        <a:pt x="0" y="1462"/>
                      </a:lnTo>
                      <a:lnTo>
                        <a:pt x="24" y="146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2" name="Group 455"/>
              <p:cNvGrpSpPr>
                <a:grpSpLocks/>
              </p:cNvGrpSpPr>
              <p:nvPr/>
            </p:nvGrpSpPr>
            <p:grpSpPr bwMode="auto">
              <a:xfrm>
                <a:off x="5659" y="7507"/>
                <a:ext cx="55" cy="55"/>
                <a:chOff x="5659" y="7507"/>
                <a:chExt cx="55" cy="55"/>
              </a:xfrm>
            </p:grpSpPr>
            <p:sp>
              <p:nvSpPr>
                <p:cNvPr id="2553" name="Freeform 456"/>
                <p:cNvSpPr>
                  <a:spLocks/>
                </p:cNvSpPr>
                <p:nvPr/>
              </p:nvSpPr>
              <p:spPr bwMode="auto">
                <a:xfrm>
                  <a:off x="5659" y="7507"/>
                  <a:ext cx="55" cy="55"/>
                </a:xfrm>
                <a:custGeom>
                  <a:avLst/>
                  <a:gdLst>
                    <a:gd name="T0" fmla="+- 0 5659 5659"/>
                    <a:gd name="T1" fmla="*/ T0 w 55"/>
                    <a:gd name="T2" fmla="+- 0 7507 7507"/>
                    <a:gd name="T3" fmla="*/ 7507 h 55"/>
                    <a:gd name="T4" fmla="+- 0 5659 5659"/>
                    <a:gd name="T5" fmla="*/ T4 w 55"/>
                    <a:gd name="T6" fmla="+- 0 7562 7507"/>
                    <a:gd name="T7" fmla="*/ 7562 h 55"/>
                    <a:gd name="T8" fmla="+- 0 5714 5659"/>
                    <a:gd name="T9" fmla="*/ T8 w 55"/>
                    <a:gd name="T10" fmla="+- 0 7536 7507"/>
                    <a:gd name="T11" fmla="*/ 7536 h 55"/>
                    <a:gd name="T12" fmla="+- 0 5659 5659"/>
                    <a:gd name="T13" fmla="*/ T12 w 55"/>
                    <a:gd name="T14" fmla="+- 0 7507 7507"/>
                    <a:gd name="T15" fmla="*/ 7507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3" name="Group 457"/>
              <p:cNvGrpSpPr>
                <a:grpSpLocks/>
              </p:cNvGrpSpPr>
              <p:nvPr/>
            </p:nvGrpSpPr>
            <p:grpSpPr bwMode="auto">
              <a:xfrm>
                <a:off x="6665" y="6074"/>
                <a:ext cx="24" cy="1212"/>
                <a:chOff x="6665" y="6074"/>
                <a:chExt cx="24" cy="1212"/>
              </a:xfrm>
            </p:grpSpPr>
            <p:sp>
              <p:nvSpPr>
                <p:cNvPr id="2552" name="Freeform 458"/>
                <p:cNvSpPr>
                  <a:spLocks/>
                </p:cNvSpPr>
                <p:nvPr/>
              </p:nvSpPr>
              <p:spPr bwMode="auto">
                <a:xfrm>
                  <a:off x="6665" y="6074"/>
                  <a:ext cx="24" cy="1212"/>
                </a:xfrm>
                <a:custGeom>
                  <a:avLst/>
                  <a:gdLst>
                    <a:gd name="T0" fmla="+- 0 6665 6665"/>
                    <a:gd name="T1" fmla="*/ T0 w 24"/>
                    <a:gd name="T2" fmla="+- 0 6074 6074"/>
                    <a:gd name="T3" fmla="*/ 6074 h 1212"/>
                    <a:gd name="T4" fmla="+- 0 6665 6665"/>
                    <a:gd name="T5" fmla="*/ T4 w 24"/>
                    <a:gd name="T6" fmla="+- 0 7286 6074"/>
                    <a:gd name="T7" fmla="*/ 7286 h 1212"/>
                    <a:gd name="T8" fmla="+- 0 6689 6665"/>
                    <a:gd name="T9" fmla="*/ T8 w 24"/>
                    <a:gd name="T10" fmla="+- 0 7286 6074"/>
                    <a:gd name="T11" fmla="*/ 7286 h 12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212">
                      <a:moveTo>
                        <a:pt x="0" y="0"/>
                      </a:moveTo>
                      <a:lnTo>
                        <a:pt x="0" y="1212"/>
                      </a:lnTo>
                      <a:lnTo>
                        <a:pt x="24" y="121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4" name="Group 459"/>
              <p:cNvGrpSpPr>
                <a:grpSpLocks/>
              </p:cNvGrpSpPr>
              <p:nvPr/>
            </p:nvGrpSpPr>
            <p:grpSpPr bwMode="auto">
              <a:xfrm>
                <a:off x="6682" y="7258"/>
                <a:ext cx="55" cy="58"/>
                <a:chOff x="6682" y="7258"/>
                <a:chExt cx="55" cy="58"/>
              </a:xfrm>
            </p:grpSpPr>
            <p:sp>
              <p:nvSpPr>
                <p:cNvPr id="2551" name="Freeform 460"/>
                <p:cNvSpPr>
                  <a:spLocks/>
                </p:cNvSpPr>
                <p:nvPr/>
              </p:nvSpPr>
              <p:spPr bwMode="auto">
                <a:xfrm>
                  <a:off x="6682" y="7258"/>
                  <a:ext cx="55" cy="58"/>
                </a:xfrm>
                <a:custGeom>
                  <a:avLst/>
                  <a:gdLst>
                    <a:gd name="T0" fmla="+- 0 6682 6682"/>
                    <a:gd name="T1" fmla="*/ T0 w 55"/>
                    <a:gd name="T2" fmla="+- 0 7258 7258"/>
                    <a:gd name="T3" fmla="*/ 7258 h 58"/>
                    <a:gd name="T4" fmla="+- 0 6682 6682"/>
                    <a:gd name="T5" fmla="*/ T4 w 55"/>
                    <a:gd name="T6" fmla="+- 0 7315 7258"/>
                    <a:gd name="T7" fmla="*/ 7315 h 58"/>
                    <a:gd name="T8" fmla="+- 0 6737 6682"/>
                    <a:gd name="T9" fmla="*/ T8 w 55"/>
                    <a:gd name="T10" fmla="+- 0 7286 7258"/>
                    <a:gd name="T11" fmla="*/ 7286 h 58"/>
                    <a:gd name="T12" fmla="+- 0 6682 6682"/>
                    <a:gd name="T13" fmla="*/ T12 w 55"/>
                    <a:gd name="T14" fmla="+- 0 7258 7258"/>
                    <a:gd name="T15" fmla="*/ 7258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55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5" name="Group 461"/>
              <p:cNvGrpSpPr>
                <a:grpSpLocks/>
              </p:cNvGrpSpPr>
              <p:nvPr/>
            </p:nvGrpSpPr>
            <p:grpSpPr bwMode="auto">
              <a:xfrm>
                <a:off x="7759" y="7591"/>
                <a:ext cx="730" cy="293"/>
                <a:chOff x="7759" y="7591"/>
                <a:chExt cx="730" cy="293"/>
              </a:xfrm>
            </p:grpSpPr>
            <p:sp>
              <p:nvSpPr>
                <p:cNvPr id="2550" name="Freeform 462"/>
                <p:cNvSpPr>
                  <a:spLocks/>
                </p:cNvSpPr>
                <p:nvPr/>
              </p:nvSpPr>
              <p:spPr bwMode="auto">
                <a:xfrm>
                  <a:off x="7759" y="7591"/>
                  <a:ext cx="730" cy="293"/>
                </a:xfrm>
                <a:custGeom>
                  <a:avLst/>
                  <a:gdLst>
                    <a:gd name="T0" fmla="+- 0 7759 7759"/>
                    <a:gd name="T1" fmla="*/ T0 w 730"/>
                    <a:gd name="T2" fmla="+- 0 7884 7591"/>
                    <a:gd name="T3" fmla="*/ 7884 h 293"/>
                    <a:gd name="T4" fmla="+- 0 8489 7759"/>
                    <a:gd name="T5" fmla="*/ T4 w 730"/>
                    <a:gd name="T6" fmla="+- 0 7884 7591"/>
                    <a:gd name="T7" fmla="*/ 7884 h 293"/>
                    <a:gd name="T8" fmla="+- 0 8489 7759"/>
                    <a:gd name="T9" fmla="*/ T8 w 730"/>
                    <a:gd name="T10" fmla="+- 0 7591 7591"/>
                    <a:gd name="T11" fmla="*/ 7591 h 293"/>
                    <a:gd name="T12" fmla="+- 0 7759 7759"/>
                    <a:gd name="T13" fmla="*/ T12 w 730"/>
                    <a:gd name="T14" fmla="+- 0 7591 7591"/>
                    <a:gd name="T15" fmla="*/ 7591 h 293"/>
                    <a:gd name="T16" fmla="+- 0 7759 7759"/>
                    <a:gd name="T17" fmla="*/ T16 w 730"/>
                    <a:gd name="T18" fmla="+- 0 7884 7591"/>
                    <a:gd name="T19" fmla="*/ 788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6" name="Group 463"/>
              <p:cNvGrpSpPr>
                <a:grpSpLocks/>
              </p:cNvGrpSpPr>
              <p:nvPr/>
            </p:nvGrpSpPr>
            <p:grpSpPr bwMode="auto">
              <a:xfrm>
                <a:off x="7759" y="7591"/>
                <a:ext cx="730" cy="293"/>
                <a:chOff x="7759" y="7591"/>
                <a:chExt cx="730" cy="293"/>
              </a:xfrm>
            </p:grpSpPr>
            <p:sp>
              <p:nvSpPr>
                <p:cNvPr id="2549" name="Freeform 464"/>
                <p:cNvSpPr>
                  <a:spLocks/>
                </p:cNvSpPr>
                <p:nvPr/>
              </p:nvSpPr>
              <p:spPr bwMode="auto">
                <a:xfrm>
                  <a:off x="7759" y="7591"/>
                  <a:ext cx="730" cy="293"/>
                </a:xfrm>
                <a:custGeom>
                  <a:avLst/>
                  <a:gdLst>
                    <a:gd name="T0" fmla="+- 0 7759 7759"/>
                    <a:gd name="T1" fmla="*/ T0 w 730"/>
                    <a:gd name="T2" fmla="+- 0 7884 7591"/>
                    <a:gd name="T3" fmla="*/ 7884 h 293"/>
                    <a:gd name="T4" fmla="+- 0 8489 7759"/>
                    <a:gd name="T5" fmla="*/ T4 w 730"/>
                    <a:gd name="T6" fmla="+- 0 7884 7591"/>
                    <a:gd name="T7" fmla="*/ 7884 h 293"/>
                    <a:gd name="T8" fmla="+- 0 8489 7759"/>
                    <a:gd name="T9" fmla="*/ T8 w 730"/>
                    <a:gd name="T10" fmla="+- 0 7591 7591"/>
                    <a:gd name="T11" fmla="*/ 7591 h 293"/>
                    <a:gd name="T12" fmla="+- 0 7759 7759"/>
                    <a:gd name="T13" fmla="*/ T12 w 730"/>
                    <a:gd name="T14" fmla="+- 0 7591 7591"/>
                    <a:gd name="T15" fmla="*/ 7591 h 293"/>
                    <a:gd name="T16" fmla="+- 0 7759 7759"/>
                    <a:gd name="T17" fmla="*/ T16 w 730"/>
                    <a:gd name="T18" fmla="+- 0 7884 7591"/>
                    <a:gd name="T19" fmla="*/ 788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7" name="Group 465"/>
              <p:cNvGrpSpPr>
                <a:grpSpLocks/>
              </p:cNvGrpSpPr>
              <p:nvPr/>
            </p:nvGrpSpPr>
            <p:grpSpPr bwMode="auto">
              <a:xfrm>
                <a:off x="7466" y="7315"/>
                <a:ext cx="242" cy="658"/>
                <a:chOff x="7466" y="7315"/>
                <a:chExt cx="242" cy="658"/>
              </a:xfrm>
            </p:grpSpPr>
            <p:sp>
              <p:nvSpPr>
                <p:cNvPr id="2548" name="Freeform 466"/>
                <p:cNvSpPr>
                  <a:spLocks/>
                </p:cNvSpPr>
                <p:nvPr/>
              </p:nvSpPr>
              <p:spPr bwMode="auto">
                <a:xfrm>
                  <a:off x="7466" y="7315"/>
                  <a:ext cx="242" cy="658"/>
                </a:xfrm>
                <a:custGeom>
                  <a:avLst/>
                  <a:gdLst>
                    <a:gd name="T0" fmla="+- 0 7466 7466"/>
                    <a:gd name="T1" fmla="*/ T0 w 242"/>
                    <a:gd name="T2" fmla="+- 0 7315 7315"/>
                    <a:gd name="T3" fmla="*/ 7315 h 658"/>
                    <a:gd name="T4" fmla="+- 0 7613 7466"/>
                    <a:gd name="T5" fmla="*/ T4 w 242"/>
                    <a:gd name="T6" fmla="+- 0 7315 7315"/>
                    <a:gd name="T7" fmla="*/ 7315 h 658"/>
                    <a:gd name="T8" fmla="+- 0 7613 7466"/>
                    <a:gd name="T9" fmla="*/ T8 w 242"/>
                    <a:gd name="T10" fmla="+- 0 7973 7315"/>
                    <a:gd name="T11" fmla="*/ 7973 h 658"/>
                    <a:gd name="T12" fmla="+- 0 7709 7466"/>
                    <a:gd name="T13" fmla="*/ T12 w 242"/>
                    <a:gd name="T14" fmla="+- 0 7973 7315"/>
                    <a:gd name="T15" fmla="*/ 7973 h 6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2" h="658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658"/>
                      </a:lnTo>
                      <a:lnTo>
                        <a:pt x="243" y="658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8" name="Group 467"/>
              <p:cNvGrpSpPr>
                <a:grpSpLocks/>
              </p:cNvGrpSpPr>
              <p:nvPr/>
            </p:nvGrpSpPr>
            <p:grpSpPr bwMode="auto">
              <a:xfrm>
                <a:off x="7704" y="7944"/>
                <a:ext cx="55" cy="58"/>
                <a:chOff x="7704" y="7944"/>
                <a:chExt cx="55" cy="58"/>
              </a:xfrm>
            </p:grpSpPr>
            <p:sp>
              <p:nvSpPr>
                <p:cNvPr id="2547" name="Freeform 468"/>
                <p:cNvSpPr>
                  <a:spLocks/>
                </p:cNvSpPr>
                <p:nvPr/>
              </p:nvSpPr>
              <p:spPr bwMode="auto">
                <a:xfrm>
                  <a:off x="7704" y="7944"/>
                  <a:ext cx="55" cy="58"/>
                </a:xfrm>
                <a:custGeom>
                  <a:avLst/>
                  <a:gdLst>
                    <a:gd name="T0" fmla="+- 0 7704 7704"/>
                    <a:gd name="T1" fmla="*/ T0 w 55"/>
                    <a:gd name="T2" fmla="+- 0 7944 7944"/>
                    <a:gd name="T3" fmla="*/ 7944 h 58"/>
                    <a:gd name="T4" fmla="+- 0 7704 7704"/>
                    <a:gd name="T5" fmla="*/ T4 w 55"/>
                    <a:gd name="T6" fmla="+- 0 8002 7944"/>
                    <a:gd name="T7" fmla="*/ 8002 h 58"/>
                    <a:gd name="T8" fmla="+- 0 7759 7704"/>
                    <a:gd name="T9" fmla="*/ T8 w 55"/>
                    <a:gd name="T10" fmla="+- 0 7973 7944"/>
                    <a:gd name="T11" fmla="*/ 7973 h 58"/>
                    <a:gd name="T12" fmla="+- 0 7704 7704"/>
                    <a:gd name="T13" fmla="*/ T12 w 55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9" name="Group 469"/>
              <p:cNvGrpSpPr>
                <a:grpSpLocks/>
              </p:cNvGrpSpPr>
              <p:nvPr/>
            </p:nvGrpSpPr>
            <p:grpSpPr bwMode="auto">
              <a:xfrm>
                <a:off x="7685" y="6074"/>
                <a:ext cx="24" cy="1644"/>
                <a:chOff x="7685" y="6074"/>
                <a:chExt cx="24" cy="1644"/>
              </a:xfrm>
            </p:grpSpPr>
            <p:sp>
              <p:nvSpPr>
                <p:cNvPr id="2544" name="Freeform 470"/>
                <p:cNvSpPr>
                  <a:spLocks/>
                </p:cNvSpPr>
                <p:nvPr/>
              </p:nvSpPr>
              <p:spPr bwMode="auto">
                <a:xfrm>
                  <a:off x="7685" y="6074"/>
                  <a:ext cx="24" cy="1644"/>
                </a:xfrm>
                <a:custGeom>
                  <a:avLst/>
                  <a:gdLst>
                    <a:gd name="T0" fmla="+- 0 7685 7685"/>
                    <a:gd name="T1" fmla="*/ T0 w 24"/>
                    <a:gd name="T2" fmla="+- 0 6074 6074"/>
                    <a:gd name="T3" fmla="*/ 6074 h 1644"/>
                    <a:gd name="T4" fmla="+- 0 7685 7685"/>
                    <a:gd name="T5" fmla="*/ T4 w 24"/>
                    <a:gd name="T6" fmla="+- 0 7718 6074"/>
                    <a:gd name="T7" fmla="*/ 7718 h 1644"/>
                    <a:gd name="T8" fmla="+- 0 7709 7685"/>
                    <a:gd name="T9" fmla="*/ T8 w 24"/>
                    <a:gd name="T10" fmla="+- 0 7718 6074"/>
                    <a:gd name="T11" fmla="*/ 7718 h 16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644">
                      <a:moveTo>
                        <a:pt x="0" y="0"/>
                      </a:moveTo>
                      <a:lnTo>
                        <a:pt x="0" y="1644"/>
                      </a:lnTo>
                      <a:lnTo>
                        <a:pt x="24" y="1644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8" name="Group 471"/>
              <p:cNvGrpSpPr>
                <a:grpSpLocks/>
              </p:cNvGrpSpPr>
              <p:nvPr/>
            </p:nvGrpSpPr>
            <p:grpSpPr bwMode="auto">
              <a:xfrm>
                <a:off x="7704" y="7690"/>
                <a:ext cx="55" cy="55"/>
                <a:chOff x="7704" y="7690"/>
                <a:chExt cx="55" cy="55"/>
              </a:xfrm>
            </p:grpSpPr>
            <p:sp>
              <p:nvSpPr>
                <p:cNvPr id="2543" name="Freeform 472"/>
                <p:cNvSpPr>
                  <a:spLocks/>
                </p:cNvSpPr>
                <p:nvPr/>
              </p:nvSpPr>
              <p:spPr bwMode="auto">
                <a:xfrm>
                  <a:off x="7704" y="7690"/>
                  <a:ext cx="55" cy="55"/>
                </a:xfrm>
                <a:custGeom>
                  <a:avLst/>
                  <a:gdLst>
                    <a:gd name="T0" fmla="+- 0 7704 7704"/>
                    <a:gd name="T1" fmla="*/ T0 w 55"/>
                    <a:gd name="T2" fmla="+- 0 7690 7690"/>
                    <a:gd name="T3" fmla="*/ 7690 h 55"/>
                    <a:gd name="T4" fmla="+- 0 7704 7704"/>
                    <a:gd name="T5" fmla="*/ T4 w 55"/>
                    <a:gd name="T6" fmla="+- 0 7745 7690"/>
                    <a:gd name="T7" fmla="*/ 7745 h 55"/>
                    <a:gd name="T8" fmla="+- 0 7759 7704"/>
                    <a:gd name="T9" fmla="*/ T8 w 55"/>
                    <a:gd name="T10" fmla="+- 0 7718 7690"/>
                    <a:gd name="T11" fmla="*/ 7718 h 55"/>
                    <a:gd name="T12" fmla="+- 0 7704 7704"/>
                    <a:gd name="T13" fmla="*/ T12 w 55"/>
                    <a:gd name="T14" fmla="+- 0 7690 7690"/>
                    <a:gd name="T15" fmla="*/ 7690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9" name="Group 473"/>
              <p:cNvGrpSpPr>
                <a:grpSpLocks/>
              </p:cNvGrpSpPr>
              <p:nvPr/>
            </p:nvGrpSpPr>
            <p:grpSpPr bwMode="auto">
              <a:xfrm>
                <a:off x="2031" y="6559"/>
                <a:ext cx="585" cy="436"/>
                <a:chOff x="2031" y="6559"/>
                <a:chExt cx="585" cy="436"/>
              </a:xfrm>
            </p:grpSpPr>
            <p:sp>
              <p:nvSpPr>
                <p:cNvPr id="2542" name="Freeform 474"/>
                <p:cNvSpPr>
                  <a:spLocks/>
                </p:cNvSpPr>
                <p:nvPr/>
              </p:nvSpPr>
              <p:spPr bwMode="auto">
                <a:xfrm>
                  <a:off x="2031" y="6559"/>
                  <a:ext cx="585" cy="436"/>
                </a:xfrm>
                <a:custGeom>
                  <a:avLst/>
                  <a:gdLst>
                    <a:gd name="T0" fmla="+- 0 2616 2031"/>
                    <a:gd name="T1" fmla="*/ T0 w 585"/>
                    <a:gd name="T2" fmla="+- 0 6778 6559"/>
                    <a:gd name="T3" fmla="*/ 6778 h 436"/>
                    <a:gd name="T4" fmla="+- 0 2598 2031"/>
                    <a:gd name="T5" fmla="*/ T4 w 585"/>
                    <a:gd name="T6" fmla="+- 0 6702 6559"/>
                    <a:gd name="T7" fmla="*/ 6702 h 436"/>
                    <a:gd name="T8" fmla="+- 0 2564 2031"/>
                    <a:gd name="T9" fmla="*/ T8 w 585"/>
                    <a:gd name="T10" fmla="+- 0 6652 6559"/>
                    <a:gd name="T11" fmla="*/ 6652 h 436"/>
                    <a:gd name="T12" fmla="+- 0 2514 2031"/>
                    <a:gd name="T13" fmla="*/ T12 w 585"/>
                    <a:gd name="T14" fmla="+- 0 6612 6559"/>
                    <a:gd name="T15" fmla="*/ 6612 h 436"/>
                    <a:gd name="T16" fmla="+- 0 2453 2031"/>
                    <a:gd name="T17" fmla="*/ T16 w 585"/>
                    <a:gd name="T18" fmla="+- 0 6581 6559"/>
                    <a:gd name="T19" fmla="*/ 6581 h 436"/>
                    <a:gd name="T20" fmla="+- 0 2381 2031"/>
                    <a:gd name="T21" fmla="*/ T20 w 585"/>
                    <a:gd name="T22" fmla="+- 0 6563 6559"/>
                    <a:gd name="T23" fmla="*/ 6563 h 436"/>
                    <a:gd name="T24" fmla="+- 0 2330 2031"/>
                    <a:gd name="T25" fmla="*/ T24 w 585"/>
                    <a:gd name="T26" fmla="+- 0 6559 6559"/>
                    <a:gd name="T27" fmla="*/ 6559 h 436"/>
                    <a:gd name="T28" fmla="+- 0 2303 2031"/>
                    <a:gd name="T29" fmla="*/ T28 w 585"/>
                    <a:gd name="T30" fmla="+- 0 6560 6559"/>
                    <a:gd name="T31" fmla="*/ 6560 h 436"/>
                    <a:gd name="T32" fmla="+- 0 2228 2031"/>
                    <a:gd name="T33" fmla="*/ T32 w 585"/>
                    <a:gd name="T34" fmla="+- 0 6572 6559"/>
                    <a:gd name="T35" fmla="*/ 6572 h 436"/>
                    <a:gd name="T36" fmla="+- 0 2161 2031"/>
                    <a:gd name="T37" fmla="*/ T36 w 585"/>
                    <a:gd name="T38" fmla="+- 0 6597 6559"/>
                    <a:gd name="T39" fmla="*/ 6597 h 436"/>
                    <a:gd name="T40" fmla="+- 0 2105 2031"/>
                    <a:gd name="T41" fmla="*/ T40 w 585"/>
                    <a:gd name="T42" fmla="+- 0 6632 6559"/>
                    <a:gd name="T43" fmla="*/ 6632 h 436"/>
                    <a:gd name="T44" fmla="+- 0 2063 2031"/>
                    <a:gd name="T45" fmla="*/ T44 w 585"/>
                    <a:gd name="T46" fmla="+- 0 6677 6559"/>
                    <a:gd name="T47" fmla="*/ 6677 h 436"/>
                    <a:gd name="T48" fmla="+- 0 2033 2031"/>
                    <a:gd name="T49" fmla="*/ T48 w 585"/>
                    <a:gd name="T50" fmla="+- 0 6748 6559"/>
                    <a:gd name="T51" fmla="*/ 6748 h 436"/>
                    <a:gd name="T52" fmla="+- 0 2031 2031"/>
                    <a:gd name="T53" fmla="*/ T52 w 585"/>
                    <a:gd name="T54" fmla="+- 0 6767 6559"/>
                    <a:gd name="T55" fmla="*/ 6767 h 436"/>
                    <a:gd name="T56" fmla="+- 0 2032 2031"/>
                    <a:gd name="T57" fmla="*/ T56 w 585"/>
                    <a:gd name="T58" fmla="+- 0 6788 6559"/>
                    <a:gd name="T59" fmla="*/ 6788 h 436"/>
                    <a:gd name="T60" fmla="+- 0 2048 2031"/>
                    <a:gd name="T61" fmla="*/ T60 w 585"/>
                    <a:gd name="T62" fmla="+- 0 6846 6559"/>
                    <a:gd name="T63" fmla="*/ 6846 h 436"/>
                    <a:gd name="T64" fmla="+- 0 2081 2031"/>
                    <a:gd name="T65" fmla="*/ T64 w 585"/>
                    <a:gd name="T66" fmla="+- 0 6897 6559"/>
                    <a:gd name="T67" fmla="*/ 6897 h 436"/>
                    <a:gd name="T68" fmla="+- 0 2129 2031"/>
                    <a:gd name="T69" fmla="*/ T68 w 585"/>
                    <a:gd name="T70" fmla="+- 0 6939 6559"/>
                    <a:gd name="T71" fmla="*/ 6939 h 436"/>
                    <a:gd name="T72" fmla="+- 0 2189 2031"/>
                    <a:gd name="T73" fmla="*/ T72 w 585"/>
                    <a:gd name="T74" fmla="+- 0 6971 6559"/>
                    <a:gd name="T75" fmla="*/ 6971 h 436"/>
                    <a:gd name="T76" fmla="+- 0 2258 2031"/>
                    <a:gd name="T77" fmla="*/ T76 w 585"/>
                    <a:gd name="T78" fmla="+- 0 6990 6559"/>
                    <a:gd name="T79" fmla="*/ 6990 h 436"/>
                    <a:gd name="T80" fmla="+- 0 2308 2031"/>
                    <a:gd name="T81" fmla="*/ T80 w 585"/>
                    <a:gd name="T82" fmla="+- 0 6996 6559"/>
                    <a:gd name="T83" fmla="*/ 6996 h 436"/>
                    <a:gd name="T84" fmla="+- 0 2335 2031"/>
                    <a:gd name="T85" fmla="*/ T84 w 585"/>
                    <a:gd name="T86" fmla="+- 0 6995 6559"/>
                    <a:gd name="T87" fmla="*/ 6995 h 436"/>
                    <a:gd name="T88" fmla="+- 0 2413 2031"/>
                    <a:gd name="T89" fmla="*/ T88 w 585"/>
                    <a:gd name="T90" fmla="+- 0 6983 6559"/>
                    <a:gd name="T91" fmla="*/ 6983 h 436"/>
                    <a:gd name="T92" fmla="+- 0 2481 2031"/>
                    <a:gd name="T93" fmla="*/ T92 w 585"/>
                    <a:gd name="T94" fmla="+- 0 6959 6559"/>
                    <a:gd name="T95" fmla="*/ 6959 h 436"/>
                    <a:gd name="T96" fmla="+- 0 2537 2031"/>
                    <a:gd name="T97" fmla="*/ T96 w 585"/>
                    <a:gd name="T98" fmla="+- 0 6925 6559"/>
                    <a:gd name="T99" fmla="*/ 6925 h 436"/>
                    <a:gd name="T100" fmla="+- 0 2580 2031"/>
                    <a:gd name="T101" fmla="*/ T100 w 585"/>
                    <a:gd name="T102" fmla="+- 0 6881 6559"/>
                    <a:gd name="T103" fmla="*/ 6881 h 436"/>
                    <a:gd name="T104" fmla="+- 0 2612 2031"/>
                    <a:gd name="T105" fmla="*/ T104 w 585"/>
                    <a:gd name="T106" fmla="+- 0 6813 6559"/>
                    <a:gd name="T107" fmla="*/ 6813 h 436"/>
                    <a:gd name="T108" fmla="+- 0 2616 2031"/>
                    <a:gd name="T109" fmla="*/ T108 w 585"/>
                    <a:gd name="T110" fmla="+- 0 6778 6559"/>
                    <a:gd name="T111" fmla="*/ 6778 h 43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5" h="436">
                      <a:moveTo>
                        <a:pt x="585" y="219"/>
                      </a:moveTo>
                      <a:lnTo>
                        <a:pt x="567" y="143"/>
                      </a:lnTo>
                      <a:lnTo>
                        <a:pt x="533" y="93"/>
                      </a:lnTo>
                      <a:lnTo>
                        <a:pt x="483" y="53"/>
                      </a:lnTo>
                      <a:lnTo>
                        <a:pt x="422" y="22"/>
                      </a:lnTo>
                      <a:lnTo>
                        <a:pt x="350" y="4"/>
                      </a:lnTo>
                      <a:lnTo>
                        <a:pt x="299" y="0"/>
                      </a:lnTo>
                      <a:lnTo>
                        <a:pt x="272" y="1"/>
                      </a:lnTo>
                      <a:lnTo>
                        <a:pt x="197" y="13"/>
                      </a:lnTo>
                      <a:lnTo>
                        <a:pt x="130" y="38"/>
                      </a:lnTo>
                      <a:lnTo>
                        <a:pt x="74" y="73"/>
                      </a:lnTo>
                      <a:lnTo>
                        <a:pt x="32" y="118"/>
                      </a:lnTo>
                      <a:lnTo>
                        <a:pt x="2" y="189"/>
                      </a:lnTo>
                      <a:lnTo>
                        <a:pt x="0" y="208"/>
                      </a:lnTo>
                      <a:lnTo>
                        <a:pt x="1" y="229"/>
                      </a:lnTo>
                      <a:lnTo>
                        <a:pt x="17" y="287"/>
                      </a:lnTo>
                      <a:lnTo>
                        <a:pt x="50" y="338"/>
                      </a:lnTo>
                      <a:lnTo>
                        <a:pt x="98" y="380"/>
                      </a:lnTo>
                      <a:lnTo>
                        <a:pt x="158" y="412"/>
                      </a:lnTo>
                      <a:lnTo>
                        <a:pt x="227" y="431"/>
                      </a:lnTo>
                      <a:lnTo>
                        <a:pt x="277" y="437"/>
                      </a:lnTo>
                      <a:lnTo>
                        <a:pt x="304" y="436"/>
                      </a:lnTo>
                      <a:lnTo>
                        <a:pt x="382" y="424"/>
                      </a:lnTo>
                      <a:lnTo>
                        <a:pt x="450" y="400"/>
                      </a:lnTo>
                      <a:lnTo>
                        <a:pt x="506" y="366"/>
                      </a:lnTo>
                      <a:lnTo>
                        <a:pt x="549" y="322"/>
                      </a:lnTo>
                      <a:lnTo>
                        <a:pt x="581" y="254"/>
                      </a:lnTo>
                      <a:lnTo>
                        <a:pt x="585" y="219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0" name="Group 475"/>
              <p:cNvGrpSpPr>
                <a:grpSpLocks/>
              </p:cNvGrpSpPr>
              <p:nvPr/>
            </p:nvGrpSpPr>
            <p:grpSpPr bwMode="auto">
              <a:xfrm>
                <a:off x="2366" y="5998"/>
                <a:ext cx="562" cy="562"/>
                <a:chOff x="2366" y="5998"/>
                <a:chExt cx="562" cy="562"/>
              </a:xfrm>
            </p:grpSpPr>
            <p:sp>
              <p:nvSpPr>
                <p:cNvPr id="2541" name="Freeform 476"/>
                <p:cNvSpPr>
                  <a:spLocks/>
                </p:cNvSpPr>
                <p:nvPr/>
              </p:nvSpPr>
              <p:spPr bwMode="auto">
                <a:xfrm>
                  <a:off x="2366" y="5998"/>
                  <a:ext cx="562" cy="562"/>
                </a:xfrm>
                <a:custGeom>
                  <a:avLst/>
                  <a:gdLst>
                    <a:gd name="T0" fmla="+- 0 2366 2366"/>
                    <a:gd name="T1" fmla="*/ T0 w 562"/>
                    <a:gd name="T2" fmla="+- 0 6559 5998"/>
                    <a:gd name="T3" fmla="*/ 6559 h 562"/>
                    <a:gd name="T4" fmla="+- 0 2928 2366"/>
                    <a:gd name="T5" fmla="*/ T4 w 562"/>
                    <a:gd name="T6" fmla="+- 0 5998 5998"/>
                    <a:gd name="T7" fmla="*/ 5998 h 56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562" h="562">
                      <a:moveTo>
                        <a:pt x="0" y="561"/>
                      </a:moveTo>
                      <a:lnTo>
                        <a:pt x="562" y="0"/>
                      </a:lnTo>
                    </a:path>
                  </a:pathLst>
                </a:custGeom>
                <a:noFill/>
                <a:ln w="772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1" name="Group 477"/>
              <p:cNvGrpSpPr>
                <a:grpSpLocks/>
              </p:cNvGrpSpPr>
              <p:nvPr/>
            </p:nvGrpSpPr>
            <p:grpSpPr bwMode="auto">
              <a:xfrm>
                <a:off x="2894" y="5923"/>
                <a:ext cx="106" cy="106"/>
                <a:chOff x="2894" y="5923"/>
                <a:chExt cx="106" cy="106"/>
              </a:xfrm>
            </p:grpSpPr>
            <p:sp>
              <p:nvSpPr>
                <p:cNvPr id="2540" name="Freeform 478"/>
                <p:cNvSpPr>
                  <a:spLocks/>
                </p:cNvSpPr>
                <p:nvPr/>
              </p:nvSpPr>
              <p:spPr bwMode="auto">
                <a:xfrm>
                  <a:off x="2894" y="5923"/>
                  <a:ext cx="106" cy="106"/>
                </a:xfrm>
                <a:custGeom>
                  <a:avLst/>
                  <a:gdLst>
                    <a:gd name="T0" fmla="+- 0 3000 2894"/>
                    <a:gd name="T1" fmla="*/ T0 w 106"/>
                    <a:gd name="T2" fmla="+- 0 5923 5923"/>
                    <a:gd name="T3" fmla="*/ 5923 h 106"/>
                    <a:gd name="T4" fmla="+- 0 2894 2894"/>
                    <a:gd name="T5" fmla="*/ T4 w 106"/>
                    <a:gd name="T6" fmla="+- 0 5976 5923"/>
                    <a:gd name="T7" fmla="*/ 5976 h 106"/>
                    <a:gd name="T8" fmla="+- 0 2947 2894"/>
                    <a:gd name="T9" fmla="*/ T8 w 106"/>
                    <a:gd name="T10" fmla="+- 0 6029 5923"/>
                    <a:gd name="T11" fmla="*/ 6029 h 106"/>
                    <a:gd name="T12" fmla="+- 0 3000 2894"/>
                    <a:gd name="T13" fmla="*/ T12 w 106"/>
                    <a:gd name="T14" fmla="+- 0 5923 5923"/>
                    <a:gd name="T15" fmla="*/ 5923 h 10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0" y="53"/>
                      </a:lnTo>
                      <a:lnTo>
                        <a:pt x="53" y="106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2" name="Group 479"/>
              <p:cNvGrpSpPr>
                <a:grpSpLocks/>
              </p:cNvGrpSpPr>
              <p:nvPr/>
            </p:nvGrpSpPr>
            <p:grpSpPr bwMode="auto">
              <a:xfrm>
                <a:off x="2215" y="6996"/>
                <a:ext cx="214" cy="586"/>
                <a:chOff x="2215" y="6996"/>
                <a:chExt cx="214" cy="586"/>
              </a:xfrm>
            </p:grpSpPr>
            <p:sp>
              <p:nvSpPr>
                <p:cNvPr id="2539" name="Freeform 480"/>
                <p:cNvSpPr>
                  <a:spLocks/>
                </p:cNvSpPr>
                <p:nvPr/>
              </p:nvSpPr>
              <p:spPr bwMode="auto">
                <a:xfrm>
                  <a:off x="2215" y="6996"/>
                  <a:ext cx="214" cy="586"/>
                </a:xfrm>
                <a:custGeom>
                  <a:avLst/>
                  <a:gdLst>
                    <a:gd name="T0" fmla="+- 0 2215 2215"/>
                    <a:gd name="T1" fmla="*/ T0 w 214"/>
                    <a:gd name="T2" fmla="+- 0 6996 6996"/>
                    <a:gd name="T3" fmla="*/ 6996 h 586"/>
                    <a:gd name="T4" fmla="+- 0 2429 2215"/>
                    <a:gd name="T5" fmla="*/ T4 w 214"/>
                    <a:gd name="T6" fmla="+- 0 7582 6996"/>
                    <a:gd name="T7" fmla="*/ 7582 h 58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214" h="586">
                      <a:moveTo>
                        <a:pt x="0" y="0"/>
                      </a:moveTo>
                      <a:lnTo>
                        <a:pt x="214" y="586"/>
                      </a:lnTo>
                    </a:path>
                  </a:pathLst>
                </a:custGeom>
                <a:noFill/>
                <a:ln w="772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3" name="Group 481"/>
              <p:cNvGrpSpPr>
                <a:grpSpLocks/>
              </p:cNvGrpSpPr>
              <p:nvPr/>
            </p:nvGrpSpPr>
            <p:grpSpPr bwMode="auto">
              <a:xfrm>
                <a:off x="2390" y="7560"/>
                <a:ext cx="74" cy="120"/>
                <a:chOff x="2390" y="7560"/>
                <a:chExt cx="74" cy="120"/>
              </a:xfrm>
            </p:grpSpPr>
            <p:sp>
              <p:nvSpPr>
                <p:cNvPr id="2538" name="Freeform 482"/>
                <p:cNvSpPr>
                  <a:spLocks/>
                </p:cNvSpPr>
                <p:nvPr/>
              </p:nvSpPr>
              <p:spPr bwMode="auto">
                <a:xfrm>
                  <a:off x="2390" y="7560"/>
                  <a:ext cx="74" cy="120"/>
                </a:xfrm>
                <a:custGeom>
                  <a:avLst/>
                  <a:gdLst>
                    <a:gd name="T0" fmla="+- 0 2462 2390"/>
                    <a:gd name="T1" fmla="*/ T0 w 74"/>
                    <a:gd name="T2" fmla="+- 0 7560 7560"/>
                    <a:gd name="T3" fmla="*/ 7560 h 120"/>
                    <a:gd name="T4" fmla="+- 0 2390 2390"/>
                    <a:gd name="T5" fmla="*/ T4 w 74"/>
                    <a:gd name="T6" fmla="+- 0 7586 7560"/>
                    <a:gd name="T7" fmla="*/ 7586 h 120"/>
                    <a:gd name="T8" fmla="+- 0 2465 2390"/>
                    <a:gd name="T9" fmla="*/ T8 w 74"/>
                    <a:gd name="T10" fmla="+- 0 7680 7560"/>
                    <a:gd name="T11" fmla="*/ 7680 h 120"/>
                    <a:gd name="T12" fmla="+- 0 2462 2390"/>
                    <a:gd name="T13" fmla="*/ T12 w 74"/>
                    <a:gd name="T14" fmla="+- 0 7560 7560"/>
                    <a:gd name="T15" fmla="*/ 7560 h 12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74" h="120">
                      <a:moveTo>
                        <a:pt x="72" y="0"/>
                      </a:moveTo>
                      <a:lnTo>
                        <a:pt x="0" y="26"/>
                      </a:lnTo>
                      <a:lnTo>
                        <a:pt x="75" y="12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4" name="Group 483"/>
              <p:cNvGrpSpPr>
                <a:grpSpLocks/>
              </p:cNvGrpSpPr>
              <p:nvPr/>
            </p:nvGrpSpPr>
            <p:grpSpPr bwMode="auto">
              <a:xfrm>
                <a:off x="2664" y="6778"/>
                <a:ext cx="185" cy="2"/>
                <a:chOff x="2664" y="6778"/>
                <a:chExt cx="185" cy="2"/>
              </a:xfrm>
            </p:grpSpPr>
            <p:sp>
              <p:nvSpPr>
                <p:cNvPr id="2537" name="Freeform 484"/>
                <p:cNvSpPr>
                  <a:spLocks/>
                </p:cNvSpPr>
                <p:nvPr/>
              </p:nvSpPr>
              <p:spPr bwMode="auto">
                <a:xfrm>
                  <a:off x="2664" y="6778"/>
                  <a:ext cx="185" cy="2"/>
                </a:xfrm>
                <a:custGeom>
                  <a:avLst/>
                  <a:gdLst>
                    <a:gd name="T0" fmla="+- 0 2664 2664"/>
                    <a:gd name="T1" fmla="*/ T0 w 185"/>
                    <a:gd name="T2" fmla="+- 0 2849 2664"/>
                    <a:gd name="T3" fmla="*/ T2 w 185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85">
                      <a:moveTo>
                        <a:pt x="0" y="0"/>
                      </a:moveTo>
                      <a:lnTo>
                        <a:pt x="185" y="0"/>
                      </a:lnTo>
                    </a:path>
                  </a:pathLst>
                </a:custGeom>
                <a:noFill/>
                <a:ln w="1390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5" name="Group 485"/>
              <p:cNvGrpSpPr>
                <a:grpSpLocks/>
              </p:cNvGrpSpPr>
              <p:nvPr/>
            </p:nvGrpSpPr>
            <p:grpSpPr bwMode="auto">
              <a:xfrm>
                <a:off x="2837" y="6730"/>
                <a:ext cx="142" cy="96"/>
                <a:chOff x="2837" y="6730"/>
                <a:chExt cx="142" cy="96"/>
              </a:xfrm>
            </p:grpSpPr>
            <p:sp>
              <p:nvSpPr>
                <p:cNvPr id="2536" name="Freeform 486"/>
                <p:cNvSpPr>
                  <a:spLocks/>
                </p:cNvSpPr>
                <p:nvPr/>
              </p:nvSpPr>
              <p:spPr bwMode="auto">
                <a:xfrm>
                  <a:off x="2837" y="6730"/>
                  <a:ext cx="142" cy="96"/>
                </a:xfrm>
                <a:custGeom>
                  <a:avLst/>
                  <a:gdLst>
                    <a:gd name="T0" fmla="+- 0 2837 2837"/>
                    <a:gd name="T1" fmla="*/ T0 w 142"/>
                    <a:gd name="T2" fmla="+- 0 6730 6730"/>
                    <a:gd name="T3" fmla="*/ 6730 h 96"/>
                    <a:gd name="T4" fmla="+- 0 2837 2837"/>
                    <a:gd name="T5" fmla="*/ T4 w 142"/>
                    <a:gd name="T6" fmla="+- 0 6826 6730"/>
                    <a:gd name="T7" fmla="*/ 6826 h 96"/>
                    <a:gd name="T8" fmla="+- 0 2978 2837"/>
                    <a:gd name="T9" fmla="*/ T8 w 142"/>
                    <a:gd name="T10" fmla="+- 0 6778 6730"/>
                    <a:gd name="T11" fmla="*/ 6778 h 96"/>
                    <a:gd name="T12" fmla="+- 0 2837 2837"/>
                    <a:gd name="T13" fmla="*/ T12 w 142"/>
                    <a:gd name="T14" fmla="+- 0 6730 6730"/>
                    <a:gd name="T15" fmla="*/ 6730 h 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42" h="96">
                      <a:moveTo>
                        <a:pt x="0" y="0"/>
                      </a:moveTo>
                      <a:lnTo>
                        <a:pt x="0" y="96"/>
                      </a:lnTo>
                      <a:lnTo>
                        <a:pt x="141" y="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1" name="Group 487"/>
            <p:cNvGrpSpPr>
              <a:grpSpLocks/>
            </p:cNvGrpSpPr>
            <p:nvPr/>
          </p:nvGrpSpPr>
          <p:grpSpPr bwMode="auto">
            <a:xfrm>
              <a:off x="8918" y="6584"/>
              <a:ext cx="293" cy="2"/>
              <a:chOff x="8918" y="-41"/>
              <a:chExt cx="293" cy="2"/>
            </a:xfrm>
          </p:grpSpPr>
          <p:sp>
            <p:nvSpPr>
              <p:cNvPr id="2291" name="Freeform 488"/>
              <p:cNvSpPr>
                <a:spLocks/>
              </p:cNvSpPr>
              <p:nvPr/>
            </p:nvSpPr>
            <p:spPr bwMode="auto">
              <a:xfrm>
                <a:off x="8918" y="-41"/>
                <a:ext cx="293" cy="2"/>
              </a:xfrm>
              <a:custGeom>
                <a:avLst/>
                <a:gdLst>
                  <a:gd name="T0" fmla="+- 0 8918 8918"/>
                  <a:gd name="T1" fmla="*/ T0 w 293"/>
                  <a:gd name="T2" fmla="+- 0 9211 8918"/>
                  <a:gd name="T3" fmla="*/ T2 w 2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3">
                    <a:moveTo>
                      <a:pt x="0" y="0"/>
                    </a:moveTo>
                    <a:lnTo>
                      <a:pt x="293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2" name="Group 489"/>
            <p:cNvGrpSpPr>
              <a:grpSpLocks/>
            </p:cNvGrpSpPr>
            <p:nvPr/>
          </p:nvGrpSpPr>
          <p:grpSpPr bwMode="auto">
            <a:xfrm>
              <a:off x="8918" y="7972"/>
              <a:ext cx="293" cy="2"/>
              <a:chOff x="8918" y="295"/>
              <a:chExt cx="293" cy="2"/>
            </a:xfrm>
          </p:grpSpPr>
          <p:sp>
            <p:nvSpPr>
              <p:cNvPr id="2290" name="Freeform 490"/>
              <p:cNvSpPr>
                <a:spLocks/>
              </p:cNvSpPr>
              <p:nvPr/>
            </p:nvSpPr>
            <p:spPr bwMode="auto">
              <a:xfrm>
                <a:off x="8918" y="295"/>
                <a:ext cx="293" cy="2"/>
              </a:xfrm>
              <a:custGeom>
                <a:avLst/>
                <a:gdLst>
                  <a:gd name="T0" fmla="+- 0 8918 8918"/>
                  <a:gd name="T1" fmla="*/ T0 w 293"/>
                  <a:gd name="T2" fmla="+- 0 9211 8918"/>
                  <a:gd name="T3" fmla="*/ T2 w 2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3">
                    <a:moveTo>
                      <a:pt x="0" y="0"/>
                    </a:moveTo>
                    <a:lnTo>
                      <a:pt x="293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3" name="Group 491"/>
            <p:cNvGrpSpPr>
              <a:grpSpLocks/>
            </p:cNvGrpSpPr>
            <p:nvPr/>
          </p:nvGrpSpPr>
          <p:grpSpPr bwMode="auto">
            <a:xfrm>
              <a:off x="9127" y="6670"/>
              <a:ext cx="2" cy="425"/>
              <a:chOff x="9127" y="-422"/>
              <a:chExt cx="2" cy="425"/>
            </a:xfrm>
          </p:grpSpPr>
          <p:sp>
            <p:nvSpPr>
              <p:cNvPr id="2289" name="Freeform 492"/>
              <p:cNvSpPr>
                <a:spLocks/>
              </p:cNvSpPr>
              <p:nvPr/>
            </p:nvSpPr>
            <p:spPr bwMode="auto">
              <a:xfrm>
                <a:off x="9127" y="-422"/>
                <a:ext cx="2" cy="425"/>
              </a:xfrm>
              <a:custGeom>
                <a:avLst/>
                <a:gdLst>
                  <a:gd name="T0" fmla="+- 0 -422 -422"/>
                  <a:gd name="T1" fmla="*/ -422 h 425"/>
                  <a:gd name="T2" fmla="+- 0 3 -422"/>
                  <a:gd name="T3" fmla="*/ 3 h 4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25">
                    <a:moveTo>
                      <a:pt x="0" y="0"/>
                    </a:moveTo>
                    <a:lnTo>
                      <a:pt x="0" y="425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4" name="Group 493"/>
            <p:cNvGrpSpPr>
              <a:grpSpLocks/>
            </p:cNvGrpSpPr>
            <p:nvPr/>
          </p:nvGrpSpPr>
          <p:grpSpPr bwMode="auto">
            <a:xfrm>
              <a:off x="9127" y="7387"/>
              <a:ext cx="2" cy="497"/>
              <a:chOff x="9127" y="99"/>
              <a:chExt cx="2" cy="497"/>
            </a:xfrm>
          </p:grpSpPr>
          <p:sp>
            <p:nvSpPr>
              <p:cNvPr id="2288" name="Freeform 494"/>
              <p:cNvSpPr>
                <a:spLocks/>
              </p:cNvSpPr>
              <p:nvPr/>
            </p:nvSpPr>
            <p:spPr bwMode="auto">
              <a:xfrm>
                <a:off x="9127" y="99"/>
                <a:ext cx="2" cy="497"/>
              </a:xfrm>
              <a:custGeom>
                <a:avLst/>
                <a:gdLst>
                  <a:gd name="T0" fmla="+- 0 99 99"/>
                  <a:gd name="T1" fmla="*/ 99 h 497"/>
                  <a:gd name="T2" fmla="+- 0 596 99"/>
                  <a:gd name="T3" fmla="*/ 596 h 4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7">
                    <a:moveTo>
                      <a:pt x="0" y="0"/>
                    </a:moveTo>
                    <a:lnTo>
                      <a:pt x="0" y="497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5" name="Group 495"/>
            <p:cNvGrpSpPr>
              <a:grpSpLocks/>
            </p:cNvGrpSpPr>
            <p:nvPr/>
          </p:nvGrpSpPr>
          <p:grpSpPr bwMode="auto">
            <a:xfrm>
              <a:off x="9602" y="5838"/>
              <a:ext cx="86" cy="2097"/>
              <a:chOff x="9602" y="-1254"/>
              <a:chExt cx="86" cy="2097"/>
            </a:xfrm>
          </p:grpSpPr>
          <p:sp>
            <p:nvSpPr>
              <p:cNvPr id="2287" name="Freeform 496"/>
              <p:cNvSpPr>
                <a:spLocks/>
              </p:cNvSpPr>
              <p:nvPr/>
            </p:nvSpPr>
            <p:spPr bwMode="auto">
              <a:xfrm>
                <a:off x="9602" y="-1254"/>
                <a:ext cx="86" cy="2097"/>
              </a:xfrm>
              <a:custGeom>
                <a:avLst/>
                <a:gdLst>
                  <a:gd name="T0" fmla="+- 0 9602 9602"/>
                  <a:gd name="T1" fmla="*/ T0 w 86"/>
                  <a:gd name="T2" fmla="+- 0 843 -1254"/>
                  <a:gd name="T3" fmla="*/ 843 h 2097"/>
                  <a:gd name="T4" fmla="+- 0 9623 9602"/>
                  <a:gd name="T5" fmla="*/ T4 w 86"/>
                  <a:gd name="T6" fmla="+- 0 836 -1254"/>
                  <a:gd name="T7" fmla="*/ 836 h 2097"/>
                  <a:gd name="T8" fmla="+- 0 9639 9602"/>
                  <a:gd name="T9" fmla="*/ T8 w 86"/>
                  <a:gd name="T10" fmla="+- 0 822 -1254"/>
                  <a:gd name="T11" fmla="*/ 822 h 2097"/>
                  <a:gd name="T12" fmla="+- 0 9647 9602"/>
                  <a:gd name="T13" fmla="*/ T12 w 86"/>
                  <a:gd name="T14" fmla="+- 0 802 -1254"/>
                  <a:gd name="T15" fmla="*/ 802 h 2097"/>
                  <a:gd name="T16" fmla="+- 0 9648 9602"/>
                  <a:gd name="T17" fmla="*/ T16 w 86"/>
                  <a:gd name="T18" fmla="+- 0 -179 -1254"/>
                  <a:gd name="T19" fmla="*/ -179 h 2097"/>
                  <a:gd name="T20" fmla="+- 0 9655 9602"/>
                  <a:gd name="T21" fmla="*/ T20 w 86"/>
                  <a:gd name="T22" fmla="+- 0 -200 -1254"/>
                  <a:gd name="T23" fmla="*/ -200 h 2097"/>
                  <a:gd name="T24" fmla="+- 0 9669 9602"/>
                  <a:gd name="T25" fmla="*/ T24 w 86"/>
                  <a:gd name="T26" fmla="+- 0 -216 -1254"/>
                  <a:gd name="T27" fmla="*/ -216 h 2097"/>
                  <a:gd name="T28" fmla="+- 0 9689 9602"/>
                  <a:gd name="T29" fmla="*/ T28 w 86"/>
                  <a:gd name="T30" fmla="+- 0 -224 -1254"/>
                  <a:gd name="T31" fmla="*/ -224 h 2097"/>
                  <a:gd name="T32" fmla="+- 0 9671 9602"/>
                  <a:gd name="T33" fmla="*/ T32 w 86"/>
                  <a:gd name="T34" fmla="+- 0 -232 -1254"/>
                  <a:gd name="T35" fmla="*/ -232 h 2097"/>
                  <a:gd name="T36" fmla="+- 0 9656 9602"/>
                  <a:gd name="T37" fmla="*/ T36 w 86"/>
                  <a:gd name="T38" fmla="+- 0 -248 -1254"/>
                  <a:gd name="T39" fmla="*/ -248 h 2097"/>
                  <a:gd name="T40" fmla="+- 0 9648 9602"/>
                  <a:gd name="T41" fmla="*/ T40 w 86"/>
                  <a:gd name="T42" fmla="+- 0 -269 -1254"/>
                  <a:gd name="T43" fmla="*/ -269 h 2097"/>
                  <a:gd name="T44" fmla="+- 0 9648 9602"/>
                  <a:gd name="T45" fmla="*/ T44 w 86"/>
                  <a:gd name="T46" fmla="+- 0 -1209 -1254"/>
                  <a:gd name="T47" fmla="*/ -1209 h 2097"/>
                  <a:gd name="T48" fmla="+- 0 9641 9602"/>
                  <a:gd name="T49" fmla="*/ T48 w 86"/>
                  <a:gd name="T50" fmla="+- 0 -1230 -1254"/>
                  <a:gd name="T51" fmla="*/ -1230 h 2097"/>
                  <a:gd name="T52" fmla="+- 0 9627 9602"/>
                  <a:gd name="T53" fmla="*/ T52 w 86"/>
                  <a:gd name="T54" fmla="+- 0 -1245 -1254"/>
                  <a:gd name="T55" fmla="*/ -1245 h 2097"/>
                  <a:gd name="T56" fmla="+- 0 9607 9602"/>
                  <a:gd name="T57" fmla="*/ T56 w 86"/>
                  <a:gd name="T58" fmla="+- 0 -1254 -1254"/>
                  <a:gd name="T59" fmla="*/ -1254 h 20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6" h="2097">
                    <a:moveTo>
                      <a:pt x="0" y="2097"/>
                    </a:moveTo>
                    <a:lnTo>
                      <a:pt x="21" y="2090"/>
                    </a:lnTo>
                    <a:lnTo>
                      <a:pt x="37" y="2076"/>
                    </a:lnTo>
                    <a:lnTo>
                      <a:pt x="45" y="2056"/>
                    </a:lnTo>
                    <a:lnTo>
                      <a:pt x="46" y="1075"/>
                    </a:lnTo>
                    <a:lnTo>
                      <a:pt x="53" y="1054"/>
                    </a:lnTo>
                    <a:lnTo>
                      <a:pt x="67" y="1038"/>
                    </a:lnTo>
                    <a:lnTo>
                      <a:pt x="87" y="1030"/>
                    </a:lnTo>
                    <a:lnTo>
                      <a:pt x="69" y="1022"/>
                    </a:lnTo>
                    <a:lnTo>
                      <a:pt x="54" y="1006"/>
                    </a:lnTo>
                    <a:lnTo>
                      <a:pt x="46" y="985"/>
                    </a:lnTo>
                    <a:lnTo>
                      <a:pt x="46" y="45"/>
                    </a:lnTo>
                    <a:lnTo>
                      <a:pt x="39" y="24"/>
                    </a:lnTo>
                    <a:lnTo>
                      <a:pt x="25" y="9"/>
                    </a:lnTo>
                    <a:lnTo>
                      <a:pt x="5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545" name="Picture 49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4" y="6284"/>
              <a:ext cx="115" cy="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6" name="Picture 4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2542"/>
              <a:ext cx="115" cy="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78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of </a:t>
            </a:r>
            <a:r>
              <a:rPr lang="cs-CZ" dirty="0"/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77116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proces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App processes must perform </a:t>
            </a:r>
            <a:r>
              <a:rPr lang="cs-CZ" dirty="0"/>
              <a:t>I/O </a:t>
            </a:r>
            <a:r>
              <a:rPr lang="en-US" dirty="0"/>
              <a:t>by invoking an kernel </a:t>
            </a:r>
            <a:r>
              <a:rPr lang="en-US" dirty="0" err="1"/>
              <a:t>syscall</a:t>
            </a:r>
            <a:endParaRPr lang="cs-CZ" dirty="0"/>
          </a:p>
          <a:p>
            <a:r>
              <a:rPr lang="en-US" dirty="0"/>
              <a:t>The </a:t>
            </a:r>
            <a:r>
              <a:rPr lang="cs-CZ" dirty="0"/>
              <a:t>OS </a:t>
            </a:r>
            <a:r>
              <a:rPr lang="en-US" dirty="0"/>
              <a:t>kernel communicates with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cs-CZ" dirty="0"/>
              <a:t>I/O </a:t>
            </a:r>
            <a:r>
              <a:rPr lang="en-US" dirty="0"/>
              <a:t>device</a:t>
            </a:r>
            <a:endParaRPr lang="cs-CZ" dirty="0"/>
          </a:p>
          <a:p>
            <a:pPr lvl="1"/>
            <a:r>
              <a:rPr lang="cs-CZ" dirty="0"/>
              <a:t>I/O </a:t>
            </a:r>
            <a:r>
              <a:rPr lang="cs-CZ" dirty="0" err="1"/>
              <a:t>instru</a:t>
            </a:r>
            <a:r>
              <a:rPr lang="en-US" dirty="0" err="1"/>
              <a:t>ctions</a:t>
            </a:r>
            <a:r>
              <a:rPr lang="en-US" dirty="0"/>
              <a:t> (privileged), or</a:t>
            </a:r>
            <a:endParaRPr lang="cs-CZ" dirty="0"/>
          </a:p>
          <a:p>
            <a:pPr lvl="1"/>
            <a:r>
              <a:rPr lang="en-US" dirty="0"/>
              <a:t>Memory-mapped I/O device (protected</a:t>
            </a:r>
            <a:r>
              <a:rPr lang="cs-CZ" dirty="0"/>
              <a:t> </a:t>
            </a:r>
            <a:r>
              <a:rPr lang="en-US" dirty="0"/>
              <a:t>by virtual memory mapping)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I/O </a:t>
            </a:r>
            <a:r>
              <a:rPr lang="en-US" dirty="0"/>
              <a:t>access in a physical computer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1268760"/>
            <a:ext cx="2664296" cy="288032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996952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3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51520" y="270892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</p:spTree>
    <p:extLst>
      <p:ext uri="{BB962C8B-B14F-4D97-AF65-F5344CB8AC3E}">
        <p14:creationId xmlns:p14="http://schemas.microsoft.com/office/powerpoint/2010/main" val="181264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Privileged</a:t>
            </a:r>
            <a:r>
              <a:rPr lang="cs-CZ" dirty="0"/>
              <a:t> I/O </a:t>
            </a:r>
            <a:r>
              <a:rPr lang="en-US" dirty="0"/>
              <a:t>instructions cause synchronous interrupts</a:t>
            </a:r>
          </a:p>
          <a:p>
            <a:pPr lvl="1"/>
            <a:r>
              <a:rPr lang="en-US" dirty="0"/>
              <a:t>Executed by an</a:t>
            </a:r>
            <a:r>
              <a:rPr lang="cs-CZ" dirty="0"/>
              <a:t> </a:t>
            </a:r>
            <a:r>
              <a:rPr lang="en-US" dirty="0"/>
              <a:t>instruction </a:t>
            </a:r>
            <a:r>
              <a:rPr lang="cs-CZ" dirty="0" err="1"/>
              <a:t>emul</a:t>
            </a:r>
            <a:r>
              <a:rPr lang="en-US" dirty="0"/>
              <a:t>a</a:t>
            </a:r>
            <a:r>
              <a:rPr lang="cs-CZ" dirty="0"/>
              <a:t>tor</a:t>
            </a:r>
            <a:r>
              <a:rPr lang="en-US" dirty="0"/>
              <a:t> in the</a:t>
            </a:r>
            <a:r>
              <a:rPr lang="cs-CZ" dirty="0"/>
              <a:t> VMM</a:t>
            </a:r>
          </a:p>
          <a:p>
            <a:pPr lvl="1"/>
            <a:r>
              <a:rPr lang="en-US" dirty="0"/>
              <a:t>Besides the </a:t>
            </a:r>
            <a:r>
              <a:rPr lang="cs-CZ" dirty="0"/>
              <a:t>I/O </a:t>
            </a:r>
            <a:r>
              <a:rPr lang="en-US" dirty="0"/>
              <a:t>device, the related interrupt system and/or </a:t>
            </a:r>
            <a:r>
              <a:rPr lang="cs-CZ" dirty="0"/>
              <a:t>DMA</a:t>
            </a:r>
            <a:r>
              <a:rPr lang="en-US" dirty="0"/>
              <a:t> controller must also be virtualized</a:t>
            </a:r>
            <a:endParaRPr lang="cs-CZ" dirty="0"/>
          </a:p>
          <a:p>
            <a:pPr lvl="1"/>
            <a:endParaRPr lang="cs-CZ" dirty="0"/>
          </a:p>
          <a:p>
            <a:r>
              <a:rPr lang="en-US" dirty="0"/>
              <a:t>Exclusive mode</a:t>
            </a:r>
            <a:endParaRPr lang="cs-CZ" dirty="0"/>
          </a:p>
          <a:p>
            <a:pPr lvl="1"/>
            <a:r>
              <a:rPr lang="en-US" dirty="0"/>
              <a:t>Only one VM can access the device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exclusive mode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996952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52" name="Freeform 51"/>
          <p:cNvSpPr/>
          <p:nvPr/>
        </p:nvSpPr>
        <p:spPr>
          <a:xfrm>
            <a:off x="2051720" y="3429000"/>
            <a:ext cx="936104" cy="1152128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051720" y="3717032"/>
            <a:ext cx="2952328" cy="1080120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flipH="1">
            <a:off x="1763688" y="4581128"/>
            <a:ext cx="288032" cy="216024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Freeform 15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7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When the communication with the device (including the DMA </a:t>
            </a:r>
            <a:r>
              <a:rPr lang="en-US" dirty="0" err="1"/>
              <a:t>etc</a:t>
            </a:r>
            <a:r>
              <a:rPr lang="en-US" dirty="0"/>
              <a:t>) is possible using non-privileged instructions</a:t>
            </a:r>
            <a:endParaRPr lang="cs-CZ" dirty="0"/>
          </a:p>
          <a:p>
            <a:pPr lvl="2"/>
            <a:r>
              <a:rPr lang="en-US" dirty="0"/>
              <a:t>Memory-mapped devices</a:t>
            </a:r>
            <a:r>
              <a:rPr lang="cs-CZ" dirty="0"/>
              <a:t>, </a:t>
            </a:r>
            <a:r>
              <a:rPr lang="en-US" dirty="0"/>
              <a:t>or</a:t>
            </a:r>
            <a:endParaRPr lang="cs-CZ" dirty="0"/>
          </a:p>
          <a:p>
            <a:pPr lvl="2"/>
            <a:r>
              <a:rPr lang="en-US" dirty="0"/>
              <a:t>configurable</a:t>
            </a:r>
            <a:r>
              <a:rPr lang="cs-CZ" dirty="0"/>
              <a:t> </a:t>
            </a:r>
            <a:r>
              <a:rPr lang="en-US" dirty="0"/>
              <a:t>access into I/O address space</a:t>
            </a:r>
          </a:p>
          <a:p>
            <a:pPr lvl="2"/>
            <a:endParaRPr lang="cs-CZ" dirty="0"/>
          </a:p>
          <a:p>
            <a:r>
              <a:rPr lang="en-US" dirty="0"/>
              <a:t>Exclusive mode</a:t>
            </a:r>
            <a:endParaRPr lang="cs-CZ" dirty="0"/>
          </a:p>
          <a:p>
            <a:pPr lvl="1"/>
            <a:r>
              <a:rPr lang="en-US" dirty="0"/>
              <a:t>Only one VM can access the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Suitable for the host-OS running in a privileged VM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exclusive mode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996952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16" name="Freeform 15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23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Access to the</a:t>
            </a:r>
            <a:r>
              <a:rPr lang="cs-CZ" dirty="0"/>
              <a:t> I/O </a:t>
            </a:r>
            <a:r>
              <a:rPr lang="en-US" dirty="0"/>
              <a:t>device caught and emulated by the</a:t>
            </a:r>
            <a:r>
              <a:rPr lang="cs-CZ" dirty="0"/>
              <a:t> VMM</a:t>
            </a:r>
          </a:p>
          <a:p>
            <a:pPr lvl="1"/>
            <a:r>
              <a:rPr lang="en-US" dirty="0"/>
              <a:t>The emulation state is independent for each VM</a:t>
            </a:r>
            <a:endParaRPr lang="cs-CZ" dirty="0"/>
          </a:p>
          <a:p>
            <a:pPr lvl="1"/>
            <a:r>
              <a:rPr lang="en-US" dirty="0"/>
              <a:t>The emulated type of hardware does not have to exactly match the physical device</a:t>
            </a:r>
            <a:endParaRPr lang="cs-CZ" dirty="0"/>
          </a:p>
          <a:p>
            <a:r>
              <a:rPr lang="en-US" dirty="0"/>
              <a:t>Shared mode</a:t>
            </a:r>
            <a:endParaRPr lang="cs-CZ" dirty="0"/>
          </a:p>
          <a:p>
            <a:pPr lvl="1"/>
            <a:r>
              <a:rPr lang="cs-CZ" dirty="0"/>
              <a:t>VMM </a:t>
            </a:r>
            <a:r>
              <a:rPr lang="en-US" dirty="0"/>
              <a:t>extracts logical actions from the emulated virtual devices</a:t>
            </a:r>
            <a:endParaRPr lang="cs-CZ" dirty="0"/>
          </a:p>
          <a:p>
            <a:pPr lvl="1"/>
            <a:r>
              <a:rPr lang="en-US" dirty="0"/>
              <a:t>The logical actions are performed by the physical device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shared mode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683568" y="4941168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4797152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653136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4"/>
                  </a:solidFill>
                </a:ln>
                <a:solidFill>
                  <a:schemeClr val="accent1"/>
                </a:solidFill>
              </a:rPr>
              <a:t>virtual</a:t>
            </a:r>
            <a:r>
              <a:rPr lang="cs-CZ" dirty="0">
                <a:ln>
                  <a:solidFill>
                    <a:schemeClr val="accent4"/>
                  </a:solidFill>
                </a:ln>
                <a:solidFill>
                  <a:schemeClr val="accent1"/>
                </a:solidFill>
              </a:rPr>
              <a:t> I/O </a:t>
            </a:r>
            <a:r>
              <a:rPr lang="en-US" dirty="0">
                <a:ln>
                  <a:solidFill>
                    <a:schemeClr val="accent4"/>
                  </a:solidFill>
                </a:ln>
                <a:solidFill>
                  <a:schemeClr val="accent1"/>
                </a:solidFill>
              </a:rPr>
              <a:t>device</a:t>
            </a:r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52" name="Freeform 51"/>
          <p:cNvSpPr/>
          <p:nvPr/>
        </p:nvSpPr>
        <p:spPr>
          <a:xfrm>
            <a:off x="2051720" y="3429000"/>
            <a:ext cx="936104" cy="1152128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403648" y="4581128"/>
            <a:ext cx="648072" cy="7200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1720" y="3501008"/>
            <a:ext cx="2952328" cy="36004"/>
          </a:xfrm>
          <a:prstGeom prst="straightConnector1">
            <a:avLst/>
          </a:prstGeom>
          <a:ln w="28575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4048" y="4653136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2051720" y="5121188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03648" y="5157192"/>
            <a:ext cx="648072" cy="7200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47664" y="5157192"/>
            <a:ext cx="504056" cy="288032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91680" y="5157192"/>
            <a:ext cx="360040" cy="43204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4048" y="3068960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Guest OS modified</a:t>
            </a:r>
            <a:endParaRPr lang="cs-CZ" dirty="0"/>
          </a:p>
          <a:p>
            <a:pPr lvl="1"/>
            <a:r>
              <a:rPr lang="en-US" dirty="0"/>
              <a:t>Modified source code, or</a:t>
            </a:r>
            <a:endParaRPr lang="cs-CZ" dirty="0"/>
          </a:p>
          <a:p>
            <a:pPr lvl="1"/>
            <a:r>
              <a:rPr lang="en-US" dirty="0"/>
              <a:t>a device driver for a non-existent device</a:t>
            </a:r>
            <a:endParaRPr lang="cs-CZ" dirty="0"/>
          </a:p>
          <a:p>
            <a:r>
              <a:rPr lang="en-US" dirty="0"/>
              <a:t>Advantages</a:t>
            </a:r>
            <a:endParaRPr lang="cs-CZ" dirty="0"/>
          </a:p>
          <a:p>
            <a:pPr lvl="1"/>
            <a:r>
              <a:rPr lang="en-US" dirty="0"/>
              <a:t>The modified guest </a:t>
            </a:r>
            <a:r>
              <a:rPr lang="cs-CZ" dirty="0"/>
              <a:t>OS </a:t>
            </a:r>
            <a:r>
              <a:rPr lang="en-US" dirty="0"/>
              <a:t>sends logical commands instead of physical</a:t>
            </a:r>
            <a:r>
              <a:rPr lang="cs-CZ" dirty="0"/>
              <a:t> I/O</a:t>
            </a:r>
          </a:p>
          <a:p>
            <a:pPr lvl="1"/>
            <a:r>
              <a:rPr lang="en-US" dirty="0"/>
              <a:t>Emulation of </a:t>
            </a:r>
            <a:r>
              <a:rPr lang="cs-CZ" dirty="0"/>
              <a:t>I/O </a:t>
            </a:r>
            <a:r>
              <a:rPr lang="en-US" dirty="0"/>
              <a:t>instructions not needed</a:t>
            </a:r>
            <a:endParaRPr lang="cs-CZ" dirty="0"/>
          </a:p>
          <a:p>
            <a:pPr lvl="1"/>
            <a:r>
              <a:rPr lang="en-US" dirty="0"/>
              <a:t>Single logical command instead of a sequence of I/O instructions</a:t>
            </a:r>
            <a:endParaRPr lang="cs-CZ" dirty="0"/>
          </a:p>
          <a:p>
            <a:pPr lvl="1"/>
            <a:r>
              <a:rPr lang="en-US" dirty="0"/>
              <a:t>Synchronization of logical commands from different VMs is simpler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shared mode, para-virtualization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modified </a:t>
            </a:r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20" name="TextBox 19"/>
          <p:cNvSpPr txBox="1"/>
          <p:nvPr/>
        </p:nvSpPr>
        <p:spPr>
          <a:xfrm>
            <a:off x="5004048" y="4653136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zařízení</a:t>
            </a: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2051720" y="5121188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03648" y="5157192"/>
            <a:ext cx="648072" cy="7200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47664" y="5157192"/>
            <a:ext cx="504056" cy="288032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91680" y="5157192"/>
            <a:ext cx="360040" cy="43204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51720" y="3861048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3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1547664" y="4509120"/>
            <a:ext cx="512440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3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S/370</a:t>
            </a:r>
            <a:r>
              <a:rPr lang="cs-CZ" dirty="0"/>
              <a:t> - 145 (1971, </a:t>
            </a:r>
            <a:r>
              <a:rPr lang="en-US" dirty="0"/>
              <a:t>up to 512 KB RAM, ~1M</a:t>
            </a:r>
            <a:r>
              <a:rPr lang="cs-CZ" dirty="0"/>
              <a:t> USD)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(3D Rendering, </a:t>
            </a:r>
            <a:r>
              <a:rPr lang="en-US" dirty="0" err="1"/>
              <a:t>Oliver.obi</a:t>
            </a:r>
            <a:r>
              <a:rPr lang="en-US"/>
              <a:t>, 2013)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9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Non-privileged access to I/O</a:t>
            </a:r>
            <a:endParaRPr lang="cs-CZ" dirty="0"/>
          </a:p>
          <a:p>
            <a:pPr lvl="1"/>
            <a:r>
              <a:rPr lang="en-US" dirty="0"/>
              <a:t>Configurable I/O space protection required</a:t>
            </a:r>
            <a:endParaRPr lang="cs-CZ" dirty="0"/>
          </a:p>
          <a:p>
            <a:r>
              <a:rPr lang="en-US" dirty="0"/>
              <a:t>Shared mode</a:t>
            </a:r>
            <a:endParaRPr lang="cs-CZ" dirty="0"/>
          </a:p>
          <a:p>
            <a:pPr lvl="1"/>
            <a:r>
              <a:rPr lang="en-US" dirty="0"/>
              <a:t>The </a:t>
            </a:r>
            <a:r>
              <a:rPr lang="cs-CZ" dirty="0"/>
              <a:t>I/O </a:t>
            </a:r>
            <a:r>
              <a:rPr lang="en-US" dirty="0"/>
              <a:t>device presents itself more than once in the I/O space - ports</a:t>
            </a:r>
            <a:endParaRPr lang="cs-CZ" dirty="0"/>
          </a:p>
          <a:p>
            <a:pPr lvl="1"/>
            <a:r>
              <a:rPr lang="en-US" dirty="0"/>
              <a:t>The </a:t>
            </a:r>
            <a:r>
              <a:rPr lang="cs-CZ" dirty="0"/>
              <a:t>I/O </a:t>
            </a:r>
            <a:r>
              <a:rPr lang="en-US" dirty="0"/>
              <a:t>device maintains an independent state for each port</a:t>
            </a:r>
          </a:p>
          <a:p>
            <a:pPr lvl="1"/>
            <a:r>
              <a:rPr lang="en-US" dirty="0"/>
              <a:t>The I/O device synchronizes logical commands from the ports on the shared physical device</a:t>
            </a:r>
          </a:p>
          <a:p>
            <a:pPr lvl="1"/>
            <a:endParaRPr lang="cs-CZ" dirty="0"/>
          </a:p>
          <a:p>
            <a:pPr lvl="1"/>
            <a:r>
              <a:rPr lang="en-US" dirty="0"/>
              <a:t>Expensive hardware</a:t>
            </a:r>
            <a:endParaRPr lang="cs-CZ" dirty="0"/>
          </a:p>
          <a:p>
            <a:pPr lvl="2"/>
            <a:r>
              <a:rPr lang="en-US" dirty="0"/>
              <a:t>Mostly NICs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multi-port I/O device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16" name="Freeform 15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2996952"/>
            <a:ext cx="936104" cy="187220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716016" y="3284984"/>
            <a:ext cx="936104" cy="36004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1"/>
                </a:solidFill>
              </a:rPr>
              <a:t>I/O port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16016" y="4221088"/>
            <a:ext cx="936104" cy="36004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1"/>
                </a:solidFill>
              </a:rPr>
              <a:t>I/O port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VM-VMM</a:t>
            </a:r>
            <a:r>
              <a:rPr lang="en-US" dirty="0"/>
              <a:t> Communication</a:t>
            </a:r>
            <a:br>
              <a:rPr lang="cs-CZ" dirty="0"/>
            </a:br>
            <a:r>
              <a:rPr lang="en-US" dirty="0"/>
              <a:t>(Example</a:t>
            </a:r>
            <a:r>
              <a:rPr lang="cs-CZ" dirty="0"/>
              <a:t>: Microsoft Hyper-V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194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Hyper-V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919162"/>
            <a:ext cx="79438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Guest-to-Hypervisor Interface (Microsoft Hyper-V)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Partition</a:t>
            </a:r>
          </a:p>
          <a:p>
            <a:pPr lvl="1"/>
            <a:r>
              <a:rPr lang="en-US" dirty="0"/>
              <a:t>A set of virtual processors and other hardware, plus its configuration</a:t>
            </a:r>
          </a:p>
          <a:p>
            <a:pPr lvl="1"/>
            <a:r>
              <a:rPr lang="en-US" dirty="0"/>
              <a:t>Root partition – typically used to run the Host OS and VM Management</a:t>
            </a:r>
          </a:p>
          <a:p>
            <a:r>
              <a:rPr lang="en-US" dirty="0"/>
              <a:t>Inter-partition messaging</a:t>
            </a:r>
          </a:p>
          <a:p>
            <a:pPr lvl="1"/>
            <a:r>
              <a:rPr lang="en-US" dirty="0"/>
              <a:t>The hypervisor supports a simple message-based inter-partition communication mechanism.</a:t>
            </a:r>
          </a:p>
          <a:p>
            <a:pPr lvl="1"/>
            <a:r>
              <a:rPr lang="en-US" dirty="0"/>
              <a:t>Messages can be sent by the hypervisor to a partition or can be sent from one partition to another.</a:t>
            </a:r>
            <a:endParaRPr lang="cs-CZ" dirty="0"/>
          </a:p>
          <a:p>
            <a:r>
              <a:rPr lang="en-US" dirty="0"/>
              <a:t>Guest Physical Address Space</a:t>
            </a:r>
          </a:p>
          <a:p>
            <a:pPr lvl="1"/>
            <a:r>
              <a:rPr lang="en-US" dirty="0"/>
              <a:t>The GPA mappings are defined by the partition’s parent.</a:t>
            </a:r>
          </a:p>
          <a:p>
            <a:pPr lvl="2"/>
            <a:r>
              <a:rPr lang="en-US" dirty="0"/>
              <a:t>At the time they are mapped, they are specified in terms of the parent’s GPA space.</a:t>
            </a:r>
          </a:p>
          <a:p>
            <a:r>
              <a:rPr lang="en-US" dirty="0"/>
              <a:t>Guest Virtual Address Space</a:t>
            </a:r>
          </a:p>
          <a:p>
            <a:pPr lvl="1"/>
            <a:r>
              <a:rPr lang="en-US" dirty="0"/>
              <a:t>The hypervisor exposes operations to flush the TLB (on one virtual processor).</a:t>
            </a:r>
          </a:p>
        </p:txBody>
      </p:sp>
    </p:spTree>
    <p:extLst>
      <p:ext uri="{BB962C8B-B14F-4D97-AF65-F5344CB8AC3E}">
        <p14:creationId xmlns:p14="http://schemas.microsoft.com/office/powerpoint/2010/main" val="78135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Guest-to-Hypervisor Interface (Microsoft Hyper-V)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MSRs</a:t>
            </a:r>
          </a:p>
          <a:p>
            <a:pPr lvl="2"/>
            <a:r>
              <a:rPr lang="en-US" dirty="0"/>
              <a:t>Physical MSRs used by Kernels to read/alter CPU configuration</a:t>
            </a:r>
          </a:p>
          <a:p>
            <a:pPr lvl="1"/>
            <a:r>
              <a:rPr lang="en-US" dirty="0"/>
              <a:t>VMM emulates additional Machine Status Registers (MSR) not present in HW</a:t>
            </a:r>
          </a:p>
          <a:p>
            <a:pPr lvl="2"/>
            <a:r>
              <a:rPr lang="en-US" dirty="0"/>
              <a:t>VMM-aware VM Kernel can read/write virtual MSRs to exchange configuration information with VMM</a:t>
            </a:r>
          </a:p>
          <a:p>
            <a:pPr lvl="1"/>
            <a:r>
              <a:rPr lang="en-US" dirty="0"/>
              <a:t>Emulation too slow for real communication</a:t>
            </a:r>
          </a:p>
          <a:p>
            <a:r>
              <a:rPr lang="en-US" dirty="0" err="1"/>
              <a:t>Hypercall</a:t>
            </a:r>
            <a:endParaRPr lang="en-US" dirty="0"/>
          </a:p>
          <a:p>
            <a:pPr lvl="1"/>
            <a:r>
              <a:rPr lang="en-US" dirty="0"/>
              <a:t>Call Hypervisor from Guest (privileged mode)</a:t>
            </a:r>
          </a:p>
          <a:p>
            <a:pPr lvl="1"/>
            <a:r>
              <a:rPr lang="en-US" dirty="0"/>
              <a:t>Exposed as procedure call to a special guest-physical page</a:t>
            </a:r>
          </a:p>
          <a:p>
            <a:pPr lvl="2"/>
            <a:r>
              <a:rPr lang="en-US" dirty="0"/>
              <a:t>Provided by Hypervisor on request from Guest (via a virtual MSR)</a:t>
            </a:r>
          </a:p>
          <a:p>
            <a:pPr lvl="2"/>
            <a:r>
              <a:rPr lang="en-US" dirty="0"/>
              <a:t>VM Kernel must map the guest-physical page to a guest-virtual page</a:t>
            </a:r>
          </a:p>
          <a:p>
            <a:pPr lvl="2"/>
            <a:r>
              <a:rPr lang="en-US" dirty="0"/>
              <a:t>The page contains either special instructions or nothing – both cases cause VM exit</a:t>
            </a:r>
          </a:p>
          <a:p>
            <a:pPr lvl="1"/>
            <a:r>
              <a:rPr lang="en-US" dirty="0"/>
              <a:t>Arguments passed/returned in registers or VPAP</a:t>
            </a:r>
          </a:p>
          <a:p>
            <a:r>
              <a:rPr lang="en-US" dirty="0"/>
              <a:t>Virtual Processor Assist Page (VPAP)</a:t>
            </a:r>
          </a:p>
          <a:p>
            <a:pPr lvl="1"/>
            <a:r>
              <a:rPr lang="en-US" dirty="0"/>
              <a:t>Special guest-physical page per virtual processor (core/logical thread)</a:t>
            </a:r>
          </a:p>
          <a:p>
            <a:pPr lvl="2"/>
            <a:r>
              <a:rPr lang="en-US" dirty="0"/>
              <a:t>Both Hypervisor and Guest can read/write </a:t>
            </a:r>
          </a:p>
        </p:txBody>
      </p:sp>
    </p:spTree>
    <p:extLst>
      <p:ext uri="{BB962C8B-B14F-4D97-AF65-F5344CB8AC3E}">
        <p14:creationId xmlns:p14="http://schemas.microsoft.com/office/powerpoint/2010/main" val="3741323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Guest-to-Hypervisor Interface (Microsoft Hyper-V)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Hypercall</a:t>
            </a:r>
            <a:endParaRPr lang="en-US" dirty="0"/>
          </a:p>
          <a:p>
            <a:pPr lvl="1"/>
            <a:r>
              <a:rPr lang="en-US" dirty="0"/>
              <a:t>Call Hypervisor from Guest (privileged mode)</a:t>
            </a:r>
          </a:p>
          <a:p>
            <a:pPr lvl="1"/>
            <a:r>
              <a:rPr lang="en-US" dirty="0"/>
              <a:t>Exposed as procedure call to a special guest-physical page</a:t>
            </a:r>
          </a:p>
          <a:p>
            <a:pPr lvl="1"/>
            <a:r>
              <a:rPr lang="en-US" dirty="0"/>
              <a:t>Arguments passed/returned in registers or VPAP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</a:t>
            </a:r>
            <a:r>
              <a:rPr lang="en-US" dirty="0" err="1"/>
              <a:t>Hypercall</a:t>
            </a:r>
            <a:r>
              <a:rPr lang="en-US" dirty="0"/>
              <a:t> may serve several logical requests</a:t>
            </a:r>
          </a:p>
          <a:p>
            <a:pPr lvl="2"/>
            <a:r>
              <a:rPr lang="en-US" dirty="0"/>
              <a:t>Chained into an array of arguments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</a:t>
            </a:r>
            <a:r>
              <a:rPr lang="en-US" dirty="0" err="1"/>
              <a:t>Hypercalls</a:t>
            </a:r>
            <a:r>
              <a:rPr lang="en-US" dirty="0"/>
              <a:t> return within 50 microseconds</a:t>
            </a:r>
          </a:p>
          <a:p>
            <a:pPr lvl="2"/>
            <a:r>
              <a:rPr lang="en-US" dirty="0"/>
              <a:t>Avoids blocking in the Hypervisor (giant lock?)</a:t>
            </a:r>
          </a:p>
          <a:p>
            <a:pPr lvl="2"/>
            <a:r>
              <a:rPr lang="en-US" dirty="0"/>
              <a:t>Longer requests serviced in continuation-style</a:t>
            </a:r>
          </a:p>
          <a:p>
            <a:pPr lvl="3"/>
            <a:r>
              <a:rPr lang="en-US" dirty="0"/>
              <a:t>The </a:t>
            </a:r>
            <a:r>
              <a:rPr lang="en-US" dirty="0" err="1"/>
              <a:t>Hypercall</a:t>
            </a:r>
            <a:r>
              <a:rPr lang="en-US" dirty="0"/>
              <a:t> return address is set before the instruction that invoked it</a:t>
            </a:r>
          </a:p>
          <a:p>
            <a:pPr lvl="3"/>
            <a:r>
              <a:rPr lang="en-US" dirty="0"/>
              <a:t>Arguments adjusted to indicate that part of the request is already done</a:t>
            </a:r>
          </a:p>
          <a:p>
            <a:pPr lvl="3"/>
            <a:r>
              <a:rPr lang="en-US" dirty="0"/>
              <a:t>On the next VM Entry, the </a:t>
            </a:r>
            <a:r>
              <a:rPr lang="en-US" dirty="0" err="1"/>
              <a:t>Hypercall</a:t>
            </a:r>
            <a:r>
              <a:rPr lang="en-US" dirty="0"/>
              <a:t> is entered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9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S/370</a:t>
            </a:r>
            <a:r>
              <a:rPr lang="cs-CZ" dirty="0"/>
              <a:t> - 145 (1971)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(3D Rendering, </a:t>
            </a:r>
            <a:r>
              <a:rPr lang="en-US" dirty="0" err="1"/>
              <a:t>Oliver.obi</a:t>
            </a:r>
            <a:r>
              <a:rPr lang="en-US" dirty="0"/>
              <a:t>, 2013)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025" y="549275"/>
            <a:ext cx="42434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The first era of VM</a:t>
            </a:r>
            <a:endParaRPr lang="cs-CZ" dirty="0"/>
          </a:p>
          <a:p>
            <a:pPr lvl="1"/>
            <a:r>
              <a:rPr lang="en-US" dirty="0"/>
              <a:t>1972 – IBM VM</a:t>
            </a:r>
            <a:r>
              <a:rPr lang="cs-CZ" dirty="0"/>
              <a:t> </a:t>
            </a:r>
            <a:r>
              <a:rPr lang="en-US" dirty="0"/>
              <a:t>for</a:t>
            </a:r>
            <a:r>
              <a:rPr lang="cs-CZ" dirty="0"/>
              <a:t> S/370</a:t>
            </a:r>
          </a:p>
          <a:p>
            <a:pPr lvl="2"/>
            <a:r>
              <a:rPr lang="en-US" dirty="0"/>
              <a:t>Coexistence of different</a:t>
            </a:r>
            <a:r>
              <a:rPr lang="cs-CZ" dirty="0"/>
              <a:t> OS</a:t>
            </a:r>
            <a:r>
              <a:rPr lang="en-US" dirty="0"/>
              <a:t>es</a:t>
            </a:r>
            <a:endParaRPr lang="cs-CZ" dirty="0"/>
          </a:p>
          <a:p>
            <a:pPr lvl="2"/>
            <a:r>
              <a:rPr lang="cs-CZ" dirty="0"/>
              <a:t>Time-</a:t>
            </a:r>
            <a:r>
              <a:rPr lang="cs-CZ" dirty="0" err="1"/>
              <a:t>sharing</a:t>
            </a:r>
            <a:r>
              <a:rPr lang="cs-CZ" dirty="0"/>
              <a:t> a</a:t>
            </a:r>
            <a:r>
              <a:rPr lang="en-US" dirty="0" err="1"/>
              <a:t>nd</a:t>
            </a:r>
            <a:r>
              <a:rPr lang="cs-CZ" dirty="0"/>
              <a:t> </a:t>
            </a:r>
            <a:r>
              <a:rPr lang="en-US" dirty="0"/>
              <a:t>virtual memory</a:t>
            </a:r>
            <a:r>
              <a:rPr lang="cs-CZ" dirty="0"/>
              <a:t> </a:t>
            </a:r>
            <a:r>
              <a:rPr lang="en-US" dirty="0"/>
              <a:t>for</a:t>
            </a:r>
            <a:r>
              <a:rPr lang="cs-CZ" dirty="0"/>
              <a:t> OS</a:t>
            </a:r>
            <a:r>
              <a:rPr lang="en-US" dirty="0"/>
              <a:t>es not implementing them</a:t>
            </a:r>
            <a:endParaRPr lang="cs-CZ" dirty="0"/>
          </a:p>
          <a:p>
            <a:pPr lvl="2"/>
            <a:r>
              <a:rPr lang="en-US" dirty="0"/>
              <a:t>Debugging of</a:t>
            </a:r>
            <a:r>
              <a:rPr lang="cs-CZ" dirty="0"/>
              <a:t> OS</a:t>
            </a:r>
            <a:r>
              <a:rPr lang="en-US" dirty="0"/>
              <a:t>es</a:t>
            </a:r>
            <a:endParaRPr lang="cs-CZ" dirty="0"/>
          </a:p>
          <a:p>
            <a:pPr lvl="3"/>
            <a:r>
              <a:rPr lang="en-US" dirty="0"/>
              <a:t>Including</a:t>
            </a:r>
            <a:r>
              <a:rPr lang="cs-CZ" dirty="0"/>
              <a:t> </a:t>
            </a:r>
            <a:r>
              <a:rPr lang="en-US" dirty="0"/>
              <a:t>a </a:t>
            </a:r>
            <a:r>
              <a:rPr lang="cs-CZ" dirty="0"/>
              <a:t>VM </a:t>
            </a:r>
            <a:r>
              <a:rPr lang="en-US" dirty="0"/>
              <a:t>under</a:t>
            </a:r>
            <a:r>
              <a:rPr lang="cs-CZ" dirty="0"/>
              <a:t> </a:t>
            </a:r>
            <a:r>
              <a:rPr lang="en-US" dirty="0"/>
              <a:t>a </a:t>
            </a:r>
            <a:r>
              <a:rPr lang="cs-CZ" dirty="0"/>
              <a:t>VM</a:t>
            </a:r>
          </a:p>
          <a:p>
            <a:pPr lvl="1"/>
            <a:r>
              <a:rPr lang="en-US" dirty="0"/>
              <a:t>Every tenth</a:t>
            </a:r>
            <a:r>
              <a:rPr lang="cs-CZ" dirty="0"/>
              <a:t> S/370 </a:t>
            </a:r>
            <a:r>
              <a:rPr lang="en-US" dirty="0"/>
              <a:t>used a</a:t>
            </a:r>
            <a:r>
              <a:rPr lang="cs-CZ" dirty="0"/>
              <a:t> VM</a:t>
            </a:r>
          </a:p>
          <a:p>
            <a:pPr lvl="1"/>
            <a:r>
              <a:rPr lang="cs-CZ" dirty="0"/>
              <a:t>1980... – </a:t>
            </a:r>
            <a:r>
              <a:rPr lang="en-US" dirty="0"/>
              <a:t>Gradual decline</a:t>
            </a:r>
            <a:endParaRPr lang="cs-CZ" dirty="0"/>
          </a:p>
          <a:p>
            <a:pPr lvl="2"/>
            <a:r>
              <a:rPr lang="cs-CZ" dirty="0" err="1"/>
              <a:t>Mainframes</a:t>
            </a:r>
            <a:r>
              <a:rPr lang="cs-CZ" dirty="0"/>
              <a:t> </a:t>
            </a:r>
            <a:r>
              <a:rPr lang="en-US" dirty="0"/>
              <a:t>overcome by cheaper</a:t>
            </a:r>
            <a:r>
              <a:rPr lang="cs-CZ" dirty="0"/>
              <a:t> </a:t>
            </a:r>
            <a:r>
              <a:rPr lang="cs-CZ" dirty="0" err="1"/>
              <a:t>archite</a:t>
            </a:r>
            <a:r>
              <a:rPr lang="en-US" dirty="0" err="1"/>
              <a:t>ctures</a:t>
            </a:r>
            <a:r>
              <a:rPr lang="cs-CZ" dirty="0"/>
              <a:t> (mini</a:t>
            </a:r>
            <a:r>
              <a:rPr lang="en-US" dirty="0"/>
              <a:t>computers</a:t>
            </a:r>
            <a:r>
              <a:rPr lang="cs-CZ" dirty="0"/>
              <a:t>, PC)</a:t>
            </a:r>
          </a:p>
          <a:p>
            <a:pPr lvl="3"/>
            <a:r>
              <a:rPr lang="en-US" dirty="0"/>
              <a:t>New</a:t>
            </a:r>
            <a:r>
              <a:rPr lang="cs-CZ" dirty="0"/>
              <a:t> hardware </a:t>
            </a:r>
            <a:r>
              <a:rPr lang="en-US" dirty="0"/>
              <a:t>did not support VM</a:t>
            </a:r>
            <a:endParaRPr lang="cs-CZ" dirty="0"/>
          </a:p>
          <a:p>
            <a:pPr lvl="2"/>
            <a:r>
              <a:rPr lang="en-US" dirty="0"/>
              <a:t>The growing dominance of</a:t>
            </a:r>
            <a:r>
              <a:rPr lang="cs-CZ" dirty="0"/>
              <a:t> Unix</a:t>
            </a:r>
          </a:p>
          <a:p>
            <a:pPr lvl="3"/>
            <a:r>
              <a:rPr lang="cs-CZ" dirty="0"/>
              <a:t>VM </a:t>
            </a:r>
            <a:r>
              <a:rPr lang="en-US" dirty="0"/>
              <a:t>is a complication for inter-process communication</a:t>
            </a:r>
            <a:endParaRPr 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en-US" dirty="0"/>
              <a:t> Machines</a:t>
            </a:r>
            <a:r>
              <a:rPr lang="cs-CZ" dirty="0"/>
              <a:t> - </a:t>
            </a:r>
            <a:r>
              <a:rPr lang="cs-CZ" dirty="0" err="1"/>
              <a:t>histor</a:t>
            </a:r>
            <a:r>
              <a:rPr lang="en-US" dirty="0"/>
              <a:t>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</a:t>
            </a:r>
            <a:r>
              <a:rPr lang="cs-CZ" dirty="0"/>
              <a:t> - </a:t>
            </a:r>
            <a:r>
              <a:rPr lang="en-US"/>
              <a:t>requirements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Formal Requirements</a:t>
            </a:r>
            <a:br>
              <a:rPr lang="en-US" dirty="0"/>
            </a:br>
            <a:r>
              <a:rPr lang="en-US" dirty="0"/>
              <a:t>for Virtualizable Third Generation Architectures</a:t>
            </a:r>
          </a:p>
          <a:p>
            <a:pPr lvl="1"/>
            <a:r>
              <a:rPr lang="en-US" dirty="0"/>
              <a:t>Gerald J. </a:t>
            </a:r>
            <a:r>
              <a:rPr lang="en-US" dirty="0" err="1"/>
              <a:t>Popek</a:t>
            </a:r>
            <a:r>
              <a:rPr lang="en-US" dirty="0"/>
              <a:t> and Robert P. Goldberg</a:t>
            </a:r>
            <a:r>
              <a:rPr lang="cs-CZ" dirty="0"/>
              <a:t>,</a:t>
            </a:r>
            <a:r>
              <a:rPr lang="en-US" dirty="0"/>
              <a:t> 1974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Equivalence / Fidelity</a:t>
            </a:r>
            <a:endParaRPr lang="cs-CZ" dirty="0"/>
          </a:p>
          <a:p>
            <a:pPr lvl="2"/>
            <a:r>
              <a:rPr lang="en-US" dirty="0"/>
              <a:t>A program running under the VMM should exhibit a behavior essentially identical to that demonstrated when running on an equivalent machine directly. </a:t>
            </a:r>
            <a:endParaRPr lang="cs-CZ" dirty="0"/>
          </a:p>
          <a:p>
            <a:pPr lvl="2"/>
            <a:endParaRPr lang="cs-CZ" dirty="0"/>
          </a:p>
          <a:p>
            <a:pPr lvl="1"/>
            <a:r>
              <a:rPr lang="en-US" dirty="0"/>
              <a:t>Resource control / Safety </a:t>
            </a:r>
            <a:endParaRPr lang="cs-CZ" dirty="0"/>
          </a:p>
          <a:p>
            <a:pPr lvl="2"/>
            <a:r>
              <a:rPr lang="en-US" dirty="0"/>
              <a:t>The VMM must be in complete control of the virtualized resources</a:t>
            </a:r>
          </a:p>
          <a:p>
            <a:pPr lvl="2"/>
            <a:endParaRPr lang="cs-CZ" dirty="0"/>
          </a:p>
          <a:p>
            <a:pPr lvl="1"/>
            <a:r>
              <a:rPr lang="en-US" dirty="0"/>
              <a:t>Efficiency / Performance</a:t>
            </a:r>
            <a:endParaRPr lang="cs-CZ" dirty="0"/>
          </a:p>
          <a:p>
            <a:pPr lvl="2"/>
            <a:r>
              <a:rPr lang="en-US" dirty="0"/>
              <a:t>A statistically dominant fraction of machine instructions must be executed without VMM intervention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virtualization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93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658504" y="3677491"/>
            <a:ext cx="1187880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48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158417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002AA-1DCB-47BA-8406-1C11CAF4946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</a:p>
          <a:p>
            <a:r>
              <a:rPr lang="en-US" dirty="0"/>
              <a:t>Three layers of software</a:t>
            </a:r>
          </a:p>
          <a:p>
            <a:pPr lvl="1"/>
            <a:r>
              <a:rPr lang="en-US" dirty="0"/>
              <a:t>Guest user processes</a:t>
            </a:r>
          </a:p>
          <a:p>
            <a:pPr lvl="2"/>
            <a:r>
              <a:rPr lang="en-US" dirty="0"/>
              <a:t>Only user-mode CPU instructions</a:t>
            </a:r>
          </a:p>
          <a:p>
            <a:pPr lvl="1"/>
            <a:r>
              <a:rPr lang="en-US" dirty="0"/>
              <a:t>Guest OS kernel</a:t>
            </a:r>
          </a:p>
          <a:p>
            <a:pPr lvl="2"/>
            <a:r>
              <a:rPr lang="en-US" dirty="0"/>
              <a:t>All CPU instructions</a:t>
            </a:r>
          </a:p>
          <a:p>
            <a:pPr lvl="2"/>
            <a:r>
              <a:rPr lang="en-US" dirty="0"/>
              <a:t>Privileged mode expected</a:t>
            </a:r>
          </a:p>
          <a:p>
            <a:pPr lvl="3"/>
            <a:r>
              <a:rPr lang="en-US" dirty="0"/>
              <a:t>But shall not be granted</a:t>
            </a:r>
          </a:p>
          <a:p>
            <a:pPr lvl="1"/>
            <a:r>
              <a:rPr lang="en-US" dirty="0"/>
              <a:t>Hypervisor</a:t>
            </a:r>
          </a:p>
          <a:p>
            <a:pPr lvl="2"/>
            <a:r>
              <a:rPr lang="en-US" dirty="0"/>
              <a:t>All CPU instructions</a:t>
            </a:r>
          </a:p>
          <a:p>
            <a:pPr lvl="2"/>
            <a:r>
              <a:rPr lang="en-US" dirty="0"/>
              <a:t>Exclusive control over the hardware</a:t>
            </a:r>
          </a:p>
          <a:p>
            <a:endParaRPr lang="en-US" dirty="0"/>
          </a:p>
          <a:p>
            <a:r>
              <a:rPr lang="en-US" dirty="0"/>
              <a:t>This picture is misleading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1554994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51520" y="2060848"/>
            <a:ext cx="1872208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7" name="Flowchart: Stored Data 12"/>
          <p:cNvSpPr/>
          <p:nvPr/>
        </p:nvSpPr>
        <p:spPr>
          <a:xfrm rot="5400000">
            <a:off x="1021976" y="353753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7E972-582B-4F85-B184-4F45C4D3B61D}"/>
              </a:ext>
            </a:extLst>
          </p:cNvPr>
          <p:cNvCxnSpPr>
            <a:cxnSpLocks/>
          </p:cNvCxnSpPr>
          <p:nvPr/>
        </p:nvCxnSpPr>
        <p:spPr>
          <a:xfrm>
            <a:off x="2195736" y="100243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65E87-3A4A-4347-B75B-8C4D08B31B3C}"/>
              </a:ext>
            </a:extLst>
          </p:cNvPr>
          <p:cNvSpPr txBox="1"/>
          <p:nvPr/>
        </p:nvSpPr>
        <p:spPr>
          <a:xfrm>
            <a:off x="2195736" y="127496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E0EC66-97B3-4635-9E4E-C2675903BCB9}"/>
              </a:ext>
            </a:extLst>
          </p:cNvPr>
          <p:cNvCxnSpPr>
            <a:cxnSpLocks/>
          </p:cNvCxnSpPr>
          <p:nvPr/>
        </p:nvCxnSpPr>
        <p:spPr>
          <a:xfrm flipH="1">
            <a:off x="2195735" y="2169844"/>
            <a:ext cx="1" cy="291534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C3FED3-7702-442B-94CB-9A9B0007FABD}"/>
              </a:ext>
            </a:extLst>
          </p:cNvPr>
          <p:cNvSpPr txBox="1"/>
          <p:nvPr/>
        </p:nvSpPr>
        <p:spPr>
          <a:xfrm>
            <a:off x="2195736" y="3177842"/>
            <a:ext cx="121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Privileged mode</a:t>
            </a:r>
          </a:p>
        </p:txBody>
      </p:sp>
    </p:spTree>
    <p:extLst>
      <p:ext uri="{BB962C8B-B14F-4D97-AF65-F5344CB8AC3E}">
        <p14:creationId xmlns:p14="http://schemas.microsoft.com/office/powerpoint/2010/main" val="19571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4496581" y="676066"/>
            <a:ext cx="900099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34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016735"/>
            <a:ext cx="1554994" cy="90009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002AA-1DCB-47BA-8406-1C11CAF494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correct picture</a:t>
            </a:r>
          </a:p>
          <a:p>
            <a:pPr lvl="1"/>
            <a:r>
              <a:rPr lang="en-US" dirty="0"/>
              <a:t>All levels of the software directly interact with CPU by executing instructions</a:t>
            </a:r>
          </a:p>
          <a:p>
            <a:pPr lvl="1"/>
            <a:r>
              <a:rPr lang="cs-CZ" dirty="0"/>
              <a:t>OS kernels use privileged instructions</a:t>
            </a:r>
            <a:endParaRPr lang="en-US" dirty="0"/>
          </a:p>
          <a:p>
            <a:pPr lvl="2"/>
            <a:r>
              <a:rPr lang="cs-CZ" dirty="0"/>
              <a:t>We must not allow their direct execution (Popek-Goldberg: Safety)</a:t>
            </a:r>
          </a:p>
          <a:p>
            <a:pPr lvl="2"/>
            <a:r>
              <a:rPr lang="cs-CZ" dirty="0"/>
              <a:t>We must allow direct execution of the other instructions (Performance)</a:t>
            </a:r>
          </a:p>
          <a:p>
            <a:pPr lvl="2"/>
            <a:r>
              <a:rPr lang="cs-CZ" dirty="0"/>
              <a:t>OS kernel must run with a different privilege setting than the Hypervisor</a:t>
            </a:r>
          </a:p>
          <a:p>
            <a:pPr lvl="1"/>
            <a:r>
              <a:rPr lang="cs-CZ" i="1" dirty="0"/>
              <a:t>Compression of privileges</a:t>
            </a:r>
          </a:p>
          <a:p>
            <a:pPr lvl="2"/>
            <a:r>
              <a:rPr lang="cs-CZ" dirty="0"/>
              <a:t>Mapping of 3 privilege levels onto the 2 levels available in typical CPU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48" y="2181113"/>
            <a:ext cx="5364014" cy="106037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7E972-582B-4F85-B184-4F45C4D3B61D}"/>
              </a:ext>
            </a:extLst>
          </p:cNvPr>
          <p:cNvCxnSpPr>
            <a:cxnSpLocks/>
          </p:cNvCxnSpPr>
          <p:nvPr/>
        </p:nvCxnSpPr>
        <p:spPr>
          <a:xfrm>
            <a:off x="568734" y="2348880"/>
            <a:ext cx="155499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65E87-3A4A-4347-B75B-8C4D08B31B3C}"/>
              </a:ext>
            </a:extLst>
          </p:cNvPr>
          <p:cNvSpPr txBox="1"/>
          <p:nvPr/>
        </p:nvSpPr>
        <p:spPr>
          <a:xfrm>
            <a:off x="683568" y="226758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E0EC66-97B3-4635-9E4E-C2675903BCB9}"/>
              </a:ext>
            </a:extLst>
          </p:cNvPr>
          <p:cNvCxnSpPr>
            <a:cxnSpLocks/>
          </p:cNvCxnSpPr>
          <p:nvPr/>
        </p:nvCxnSpPr>
        <p:spPr>
          <a:xfrm>
            <a:off x="2411760" y="2348880"/>
            <a:ext cx="331236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C3FED3-7702-442B-94CB-9A9B0007FABD}"/>
              </a:ext>
            </a:extLst>
          </p:cNvPr>
          <p:cNvSpPr txBox="1"/>
          <p:nvPr/>
        </p:nvSpPr>
        <p:spPr>
          <a:xfrm>
            <a:off x="2627784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Privileged mode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9253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4107</TotalTime>
  <Words>2716</Words>
  <Application>Microsoft Office PowerPoint</Application>
  <PresentationFormat>On-screen Show (4:3)</PresentationFormat>
  <Paragraphs>513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Consolas</vt:lpstr>
      <vt:lpstr>Wingdings</vt:lpstr>
      <vt:lpstr>Wingdings 3</vt:lpstr>
      <vt:lpstr>Origin</vt:lpstr>
      <vt:lpstr>Virtual Machines - history</vt:lpstr>
      <vt:lpstr>IBM S/370 – 4381 (1983-1992)</vt:lpstr>
      <vt:lpstr>IBM S/370 - 145 (1971, up to 512 KB RAM, ~1M USD)</vt:lpstr>
      <vt:lpstr>IBM S/370 - 145 (1971)</vt:lpstr>
      <vt:lpstr>Virtual Machines - history</vt:lpstr>
      <vt:lpstr>VM - requirements</vt:lpstr>
      <vt:lpstr>CPU virtualization</vt:lpstr>
      <vt:lpstr>True virtualization</vt:lpstr>
      <vt:lpstr>True virtualization</vt:lpstr>
      <vt:lpstr>True virtualization</vt:lpstr>
      <vt:lpstr>True virtualization</vt:lpstr>
      <vt:lpstr>Hardware support for virtualization – a new dimension of privilege</vt:lpstr>
      <vt:lpstr>Approach to virtualization</vt:lpstr>
      <vt:lpstr>Virtualization - history</vt:lpstr>
      <vt:lpstr>VMM implementation</vt:lpstr>
      <vt:lpstr>Para-virtualization</vt:lpstr>
      <vt:lpstr>True virtualization</vt:lpstr>
      <vt:lpstr>Reality: Mixed true and para-virtualization</vt:lpstr>
      <vt:lpstr>Virtualization of Virtual Memory</vt:lpstr>
      <vt:lpstr>Virtual memory in a physical computer</vt:lpstr>
      <vt:lpstr>Memory as seen by the hypervisor</vt:lpstr>
      <vt:lpstr>Virtual memory in a VM</vt:lpstr>
      <vt:lpstr>Virtual memory in a VM – EPT (Intel) / NPT (AMD)</vt:lpstr>
      <vt:lpstr>Virtualization of I/O</vt:lpstr>
      <vt:lpstr>I/O access in a physical computer</vt:lpstr>
      <vt:lpstr>I/O access in a VM – exclusive mode</vt:lpstr>
      <vt:lpstr>I/O access in a VM – exclusive mode</vt:lpstr>
      <vt:lpstr>I/O access in a VM – shared mode</vt:lpstr>
      <vt:lpstr>I/O access in a VM – shared mode, para-virtualization</vt:lpstr>
      <vt:lpstr>I/O access in a VM – multi-port I/O device</vt:lpstr>
      <vt:lpstr>VM-VMM Communication (Example: Microsoft Hyper-V)</vt:lpstr>
      <vt:lpstr>Microsoft Hyper-V</vt:lpstr>
      <vt:lpstr>Guest-to-Hypervisor Interface (Microsoft Hyper-V)</vt:lpstr>
      <vt:lpstr>Guest-to-Hypervisor Interface (Microsoft Hyper-V)</vt:lpstr>
      <vt:lpstr>Guest-to-Hypervisor Interface (Microsoft Hyper-V)</vt:lpstr>
    </vt:vector>
  </TitlesOfParts>
  <Company>KSI MFF UK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bednarek</dc:creator>
  <cp:lastModifiedBy>David Bednárek</cp:lastModifiedBy>
  <cp:revision>363</cp:revision>
  <dcterms:created xsi:type="dcterms:W3CDTF">2012-09-19T18:13:04Z</dcterms:created>
  <dcterms:modified xsi:type="dcterms:W3CDTF">2024-10-29T12:49:53Z</dcterms:modified>
</cp:coreProperties>
</file>