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344" r:id="rId3"/>
    <p:sldId id="346" r:id="rId4"/>
    <p:sldId id="403" r:id="rId5"/>
    <p:sldId id="404" r:id="rId6"/>
    <p:sldId id="406" r:id="rId7"/>
    <p:sldId id="421" r:id="rId8"/>
    <p:sldId id="408" r:id="rId9"/>
    <p:sldId id="413" r:id="rId10"/>
    <p:sldId id="414" r:id="rId11"/>
    <p:sldId id="457" r:id="rId12"/>
    <p:sldId id="407" r:id="rId13"/>
    <p:sldId id="412" r:id="rId14"/>
    <p:sldId id="422" r:id="rId15"/>
    <p:sldId id="409" r:id="rId16"/>
    <p:sldId id="410" r:id="rId17"/>
    <p:sldId id="474" r:id="rId18"/>
    <p:sldId id="467" r:id="rId19"/>
    <p:sldId id="475" r:id="rId20"/>
    <p:sldId id="476" r:id="rId21"/>
    <p:sldId id="471" r:id="rId22"/>
    <p:sldId id="472" r:id="rId23"/>
    <p:sldId id="473" r:id="rId24"/>
    <p:sldId id="470" r:id="rId25"/>
    <p:sldId id="468" r:id="rId26"/>
    <p:sldId id="46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21" autoAdjust="0"/>
    <p:restoredTop sz="94660"/>
  </p:normalViewPr>
  <p:slideViewPr>
    <p:cSldViewPr>
      <p:cViewPr varScale="1">
        <p:scale>
          <a:sx n="128" d="100"/>
          <a:sy n="128" d="100"/>
        </p:scale>
        <p:origin x="54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35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BC3CE-3DC6-48EE-A131-04D020AF1818}" type="datetimeFigureOut">
              <a:rPr lang="cs-CZ" smtClean="0"/>
              <a:pPr/>
              <a:t>04.10.2023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2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DD85E-490B-4ECE-A416-B9AD062DD09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29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NSWI150 Virtualizace a Cloud Computing - 2019/2020 David Bednárek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"/>
          </p:nvPr>
        </p:nvSpPr>
        <p:spPr>
          <a:xfrm>
            <a:off x="4679502" y="476672"/>
            <a:ext cx="4356993" cy="604867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58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209044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 sz="1600" i="0">
                <a:solidFill>
                  <a:schemeClr val="tx2"/>
                </a:solidFill>
              </a:defRPr>
            </a:lvl1pPr>
            <a:lvl2pPr eaLnBrk="1" latinLnBrk="0" hangingPunct="1">
              <a:buNone/>
              <a:defRPr sz="1200"/>
            </a:lvl2pPr>
            <a:lvl3pPr eaLnBrk="1" latinLnBrk="0" hangingPunct="1">
              <a:buNone/>
              <a:defRPr sz="1000"/>
            </a:lvl3pPr>
            <a:lvl4pPr eaLnBrk="1" latinLnBrk="0" hangingPunct="1">
              <a:buNone/>
              <a:defRPr sz="900"/>
            </a:lvl4pPr>
            <a:lvl5pPr eaLnBrk="1" latinLnBrk="0" hangingPunct="1"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rawing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448272" cy="59046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04.10.2023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4" r:id="rId10"/>
    <p:sldLayoutId id="2147483672" r:id="rId11"/>
    <p:sldLayoutId id="2147483675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David Bednárek</a:t>
            </a:r>
            <a:br>
              <a:rPr lang="cs-CZ" dirty="0"/>
            </a:br>
            <a:r>
              <a:rPr lang="cs-CZ" dirty="0"/>
              <a:t>Computing in virtual environments</a:t>
            </a:r>
            <a:endParaRPr lang="cs-CZ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virtualization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Multi-tenancy</a:t>
            </a:r>
          </a:p>
          <a:p>
            <a:pPr lvl="2"/>
            <a:r>
              <a:rPr lang="en-US" dirty="0"/>
              <a:t>Different tenants cannot share the same machine</a:t>
            </a:r>
          </a:p>
          <a:p>
            <a:pPr lvl="1"/>
            <a:r>
              <a:rPr lang="en-US" dirty="0"/>
              <a:t>Dependency hell</a:t>
            </a:r>
          </a:p>
          <a:p>
            <a:pPr lvl="2"/>
            <a:r>
              <a:rPr lang="en-US" dirty="0"/>
              <a:t>Often, different software of the same tenant cannot share the same machine</a:t>
            </a:r>
          </a:p>
          <a:p>
            <a:pPr lvl="2"/>
            <a:endParaRPr lang="en-US" dirty="0"/>
          </a:p>
          <a:p>
            <a:r>
              <a:rPr lang="en-US" dirty="0"/>
              <a:t>At the same time, load-balancing requires sharing the same machine between different tenants and/or software</a:t>
            </a:r>
          </a:p>
          <a:p>
            <a:endParaRPr lang="en-US" dirty="0"/>
          </a:p>
          <a:p>
            <a:r>
              <a:rPr lang="en-US" dirty="0"/>
              <a:t>Solution: Virtualization</a:t>
            </a:r>
          </a:p>
          <a:p>
            <a:pPr lvl="1"/>
            <a:r>
              <a:rPr lang="en-US" dirty="0"/>
              <a:t>Disconnect the notion of machine from the physical hardware</a:t>
            </a:r>
          </a:p>
          <a:p>
            <a:pPr lvl="2"/>
            <a:r>
              <a:rPr lang="en-US" dirty="0"/>
              <a:t>A hardware machine may host multiple virtual machines</a:t>
            </a:r>
          </a:p>
          <a:p>
            <a:pPr lvl="2"/>
            <a:r>
              <a:rPr lang="en-US" dirty="0"/>
              <a:t>Virtual machines may migrate across hardware machines</a:t>
            </a:r>
          </a:p>
          <a:p>
            <a:pPr lvl="2"/>
            <a:r>
              <a:rPr lang="en-US" dirty="0"/>
              <a:t>Virtual machines may be easily stopped, created, destroyed, ...</a:t>
            </a:r>
          </a:p>
        </p:txBody>
      </p:sp>
    </p:spTree>
    <p:extLst>
      <p:ext uri="{BB962C8B-B14F-4D97-AF65-F5344CB8AC3E}">
        <p14:creationId xmlns:p14="http://schemas.microsoft.com/office/powerpoint/2010/main" val="1369956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granularity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plain non-virtualized world, people think about machines (physical computers)</a:t>
            </a:r>
          </a:p>
          <a:p>
            <a:pPr lvl="2"/>
            <a:r>
              <a:rPr lang="en-US" dirty="0"/>
              <a:t>"I want to log into computer X"</a:t>
            </a:r>
          </a:p>
          <a:p>
            <a:pPr lvl="2"/>
            <a:r>
              <a:rPr lang="en-US" dirty="0"/>
              <a:t>"I want to install software Y at computer X"</a:t>
            </a:r>
          </a:p>
          <a:p>
            <a:pPr lvl="1"/>
            <a:r>
              <a:rPr lang="en-US" dirty="0"/>
              <a:t>The naming, addressing, configuration is mostly machine-centric</a:t>
            </a:r>
          </a:p>
          <a:p>
            <a:pPr lvl="2"/>
            <a:r>
              <a:rPr lang="en-US" dirty="0" err="1"/>
              <a:t>machine:port</a:t>
            </a:r>
            <a:r>
              <a:rPr lang="en-US" dirty="0"/>
              <a:t> addressing in TCP/UDP</a:t>
            </a:r>
          </a:p>
          <a:p>
            <a:pPr lvl="2"/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/bin or "c:\Program Files" installations of software</a:t>
            </a:r>
          </a:p>
          <a:p>
            <a:pPr lvl="2"/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/* or HKEY_LOCAL_MACHINE registry configurations of software</a:t>
            </a:r>
          </a:p>
          <a:p>
            <a:pPr lvl="2"/>
            <a:r>
              <a:rPr lang="en-US" dirty="0"/>
              <a:t>machine-wide scope of "</a:t>
            </a:r>
            <a:r>
              <a:rPr lang="en-US" dirty="0" err="1"/>
              <a:t>ps</a:t>
            </a:r>
            <a:r>
              <a:rPr lang="en-US" dirty="0"/>
              <a:t>", /</a:t>
            </a:r>
            <a:r>
              <a:rPr lang="en-US" dirty="0" err="1"/>
              <a:t>proc</a:t>
            </a:r>
            <a:r>
              <a:rPr lang="en-US" dirty="0"/>
              <a:t>/*, ...</a:t>
            </a:r>
          </a:p>
          <a:p>
            <a:pPr lvl="1"/>
            <a:r>
              <a:rPr lang="en-US" dirty="0"/>
              <a:t>This could have been done differently, but it was not</a:t>
            </a:r>
          </a:p>
          <a:p>
            <a:pPr lvl="2"/>
            <a:r>
              <a:rPr lang="en-US" dirty="0"/>
              <a:t>Nobody is going to modify all the software built in the machine-centric era</a:t>
            </a:r>
          </a:p>
          <a:p>
            <a:pPr lvl="2"/>
            <a:r>
              <a:rPr lang="en-US" dirty="0"/>
              <a:t>The people will not change either</a:t>
            </a:r>
          </a:p>
          <a:p>
            <a:endParaRPr lang="en-US" dirty="0"/>
          </a:p>
          <a:p>
            <a:r>
              <a:rPr lang="en-US" dirty="0"/>
              <a:t>Result: we want to virtualize machines</a:t>
            </a:r>
          </a:p>
          <a:p>
            <a:pPr lvl="2"/>
            <a:r>
              <a:rPr lang="en-US" dirty="0"/>
              <a:t>Creating an illusion of a complete computer</a:t>
            </a:r>
          </a:p>
        </p:txBody>
      </p:sp>
    </p:spTree>
    <p:extLst>
      <p:ext uri="{BB962C8B-B14F-4D97-AF65-F5344CB8AC3E}">
        <p14:creationId xmlns:p14="http://schemas.microsoft.com/office/powerpoint/2010/main" val="2201185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74440" y="1124744"/>
            <a:ext cx="1569368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Process 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4440" y="2132856"/>
            <a:ext cx="3657600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Naïve picture</a:t>
            </a:r>
          </a:p>
          <a:p>
            <a:r>
              <a:rPr lang="en-US" dirty="0"/>
              <a:t>In reality</a:t>
            </a:r>
            <a:endParaRPr lang="cs-CZ" dirty="0"/>
          </a:p>
          <a:p>
            <a:pPr lvl="1"/>
            <a:r>
              <a:rPr lang="en-US" dirty="0"/>
              <a:t>Processes directly interact with CPU and memory</a:t>
            </a:r>
          </a:p>
          <a:p>
            <a:pPr lvl="1"/>
            <a:r>
              <a:rPr lang="en-US" dirty="0"/>
              <a:t>I/O devices may directly interact with memory</a:t>
            </a:r>
          </a:p>
          <a:p>
            <a:pPr lvl="1"/>
            <a:r>
              <a:rPr lang="en-US" dirty="0"/>
              <a:t>There may be more than one CPU in the system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Plain Old Execution Environment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4440" y="3140968"/>
            <a:ext cx="3657600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74440" y="4149080"/>
            <a:ext cx="3657600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I/O devices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74440" y="5157192"/>
            <a:ext cx="3657600" cy="914400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outer world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70076" y="1124744"/>
            <a:ext cx="1569368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Process 2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32129" y="1780402"/>
            <a:ext cx="1887380" cy="646331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software</a:t>
            </a:r>
          </a:p>
        </p:txBody>
      </p:sp>
      <p:sp>
        <p:nvSpPr>
          <p:cNvPr id="42" name="TextBox 41"/>
          <p:cNvSpPr txBox="1"/>
          <p:nvPr/>
        </p:nvSpPr>
        <p:spPr>
          <a:xfrm rot="16200000">
            <a:off x="-332129" y="3761493"/>
            <a:ext cx="1887380" cy="646331"/>
          </a:xfrm>
          <a:prstGeom prst="rect">
            <a:avLst/>
          </a:prstGeom>
          <a:noFill/>
          <a:ln w="38100">
            <a:noFill/>
            <a:prstDash val="sysDot"/>
          </a:ln>
        </p:spPr>
        <p:txBody>
          <a:bodyPr wrap="square" rtlCol="0" anchor="ctr" anchorCtr="0"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>
                <a:solidFill>
                  <a:schemeClr val="accent1"/>
                </a:solidFill>
              </a:rPr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324437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948" y="1002432"/>
            <a:ext cx="1569368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Process 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010544"/>
            <a:ext cx="3657600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Plain Old Execution Environment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Without virtualization, the separation between processes is deemed insufficient</a:t>
            </a:r>
          </a:p>
          <a:p>
            <a:pPr lvl="1"/>
            <a:r>
              <a:rPr lang="en-US" dirty="0"/>
              <a:t>Operating systems (since Unix) are built to facilitate inter-process communication</a:t>
            </a:r>
          </a:p>
          <a:p>
            <a:pPr lvl="1"/>
            <a:r>
              <a:rPr lang="en-US" dirty="0"/>
              <a:t>Processes on the same machine compete for resources (memory, CPUs)</a:t>
            </a:r>
          </a:p>
          <a:p>
            <a:pPr lvl="1"/>
            <a:r>
              <a:rPr lang="en-US" dirty="0"/>
              <a:t>Processes share global name spaces (file names, port numbers, UIDs, …)</a:t>
            </a:r>
          </a:p>
          <a:p>
            <a:r>
              <a:rPr lang="en-US" dirty="0"/>
              <a:t>In theory, communication, competition and access are limited by priority, environment, and access-rights mechanisms</a:t>
            </a:r>
          </a:p>
          <a:p>
            <a:pPr lvl="1"/>
            <a:r>
              <a:rPr lang="en-US" dirty="0"/>
              <a:t>Nobody believes that these old mechanisms are sufficient against modern risks</a:t>
            </a:r>
          </a:p>
          <a:p>
            <a:pPr lvl="1"/>
            <a:r>
              <a:rPr lang="en-US" dirty="0"/>
              <a:t>Access rights cannot solve naming conflicts</a:t>
            </a:r>
          </a:p>
          <a:p>
            <a:pPr lvl="2"/>
            <a:r>
              <a:rPr lang="en-US" dirty="0"/>
              <a:t>Cannot have two web servers on port 80</a:t>
            </a:r>
          </a:p>
          <a:p>
            <a:pPr lvl="2"/>
            <a:r>
              <a:rPr lang="en-US" dirty="0"/>
              <a:t>Cannot have two </a:t>
            </a:r>
            <a:r>
              <a:rPr lang="en-US" dirty="0" err="1"/>
              <a:t>gcc</a:t>
            </a:r>
            <a:r>
              <a:rPr lang="en-US" dirty="0"/>
              <a:t> versions with the same /</a:t>
            </a:r>
            <a:r>
              <a:rPr lang="en-US" dirty="0" err="1"/>
              <a:t>usr</a:t>
            </a:r>
            <a:r>
              <a:rPr lang="en-US" dirty="0"/>
              <a:t>/include</a:t>
            </a:r>
          </a:p>
          <a:p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3018656"/>
            <a:ext cx="3657600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4948" y="4026768"/>
            <a:ext cx="3657600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I/O devices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948" y="5034880"/>
            <a:ext cx="3657600" cy="914400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outer world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70584" y="1002432"/>
            <a:ext cx="1569368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Process 2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8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virtualization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68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948" y="1002432"/>
            <a:ext cx="1569368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Process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204865"/>
            <a:ext cx="1569368" cy="2160172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at different layers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Containerization</a:t>
            </a:r>
          </a:p>
          <a:p>
            <a:pPr lvl="1"/>
            <a:r>
              <a:rPr lang="en-US" dirty="0"/>
              <a:t>OS kernel improved so that it now offers different views (via the same interface) for different processes</a:t>
            </a:r>
          </a:p>
          <a:p>
            <a:r>
              <a:rPr lang="en-US" dirty="0"/>
              <a:t>Para-virtualization</a:t>
            </a:r>
          </a:p>
          <a:p>
            <a:pPr lvl="1"/>
            <a:r>
              <a:rPr lang="en-US" dirty="0"/>
              <a:t>Lower layers of OS kernel modified so that multiple kernels may coexist on the same CPU</a:t>
            </a:r>
          </a:p>
          <a:p>
            <a:r>
              <a:rPr lang="en-US" dirty="0"/>
              <a:t>(True) virtualization</a:t>
            </a:r>
          </a:p>
          <a:p>
            <a:pPr lvl="1"/>
            <a:r>
              <a:rPr lang="en-US" dirty="0"/>
              <a:t>Hardware support in CPU and/or emulation by software enables coexistence of multiple unmodified OS kernels on the same CPU</a:t>
            </a:r>
          </a:p>
          <a:p>
            <a:pPr lvl="1"/>
            <a:endParaRPr lang="en-US" dirty="0"/>
          </a:p>
          <a:p>
            <a:r>
              <a:rPr lang="en-US" dirty="0"/>
              <a:t>Originally, these were three independent approaches</a:t>
            </a:r>
          </a:p>
          <a:p>
            <a:r>
              <a:rPr lang="en-US" dirty="0"/>
              <a:t>Today, the three approaches may share some underlying hardware and/or software technology</a:t>
            </a:r>
          </a:p>
          <a:p>
            <a:r>
              <a:rPr lang="en-US" dirty="0"/>
              <a:t>They may coexist on the same machine</a:t>
            </a: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4680765"/>
            <a:ext cx="1569368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51520" y="3495701"/>
            <a:ext cx="2088232" cy="5307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4" name="Straight Connector 13"/>
          <p:cNvCxnSpPr>
            <a:endCxn id="16" idx="1"/>
          </p:cNvCxnSpPr>
          <p:nvPr/>
        </p:nvCxnSpPr>
        <p:spPr>
          <a:xfrm>
            <a:off x="251520" y="4548314"/>
            <a:ext cx="2088232" cy="9319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5" name="Straight Connector 14"/>
          <p:cNvCxnSpPr/>
          <p:nvPr/>
        </p:nvCxnSpPr>
        <p:spPr>
          <a:xfrm>
            <a:off x="251520" y="2060848"/>
            <a:ext cx="2088232" cy="0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16" name="TextBox 15"/>
          <p:cNvSpPr txBox="1"/>
          <p:nvPr/>
        </p:nvSpPr>
        <p:spPr>
          <a:xfrm>
            <a:off x="2339752" y="436503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(true) 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3300753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para-virtualization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5854" y="185851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containerization</a:t>
            </a:r>
            <a:endParaRPr lang="cs-CZ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77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948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204865"/>
            <a:ext cx="1569368" cy="2160172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at different layers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Outcome of virtualization</a:t>
            </a:r>
          </a:p>
          <a:p>
            <a:pPr lvl="1"/>
            <a:r>
              <a:rPr lang="en-US" dirty="0"/>
              <a:t>A set of processes lives in an illusion that they are alone at a hardware machine</a:t>
            </a:r>
          </a:p>
          <a:p>
            <a:pPr lvl="1"/>
            <a:r>
              <a:rPr lang="en-US" dirty="0"/>
              <a:t>In containerization, this illusion is created by the OS kernel</a:t>
            </a:r>
          </a:p>
          <a:p>
            <a:pPr lvl="2"/>
            <a:r>
              <a:rPr lang="en-US" dirty="0"/>
              <a:t>The same kernel may be shared by several such sets of processes</a:t>
            </a:r>
          </a:p>
          <a:p>
            <a:pPr lvl="1"/>
            <a:r>
              <a:rPr lang="en-US" dirty="0"/>
              <a:t>In para- and true virtualization, also the OS kernel lives in this illusion</a:t>
            </a:r>
          </a:p>
          <a:p>
            <a:pPr lvl="2"/>
            <a:r>
              <a:rPr lang="en-US" dirty="0"/>
              <a:t>OS kernels always need to feel alone</a:t>
            </a:r>
          </a:p>
          <a:p>
            <a:pPr lvl="2"/>
            <a:r>
              <a:rPr lang="en-US" dirty="0"/>
              <a:t>In para-virtualization, this applies only to the upper, unmodified majority of the kernel</a:t>
            </a:r>
            <a:endParaRPr lang="cs-CZ" dirty="0"/>
          </a:p>
          <a:p>
            <a:pPr lvl="2"/>
            <a:r>
              <a:rPr lang="en-US" dirty="0"/>
              <a:t>Each such set of processes has its own kernel</a:t>
            </a:r>
          </a:p>
          <a:p>
            <a:pPr lvl="2"/>
            <a:endParaRPr lang="en-US" dirty="0"/>
          </a:p>
          <a:p>
            <a:r>
              <a:rPr lang="en-US" dirty="0"/>
              <a:t>For software developers, the outcome is almost identical for the three approaches</a:t>
            </a:r>
          </a:p>
          <a:p>
            <a:r>
              <a:rPr lang="en-US" dirty="0"/>
              <a:t>For system maintenance, there is huge difference between containerization and virtualization</a:t>
            </a:r>
          </a:p>
          <a:p>
            <a:pPr lvl="1"/>
            <a:r>
              <a:rPr lang="en-US" dirty="0"/>
              <a:t>Think about updates to the kernel(s)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4680765"/>
            <a:ext cx="1569368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51520" y="3495701"/>
            <a:ext cx="2088232" cy="5307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4" name="Straight Connector 13"/>
          <p:cNvCxnSpPr>
            <a:endCxn id="16" idx="1"/>
          </p:cNvCxnSpPr>
          <p:nvPr/>
        </p:nvCxnSpPr>
        <p:spPr>
          <a:xfrm>
            <a:off x="251520" y="4548314"/>
            <a:ext cx="2088232" cy="9319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5" name="Straight Connector 14"/>
          <p:cNvCxnSpPr/>
          <p:nvPr/>
        </p:nvCxnSpPr>
        <p:spPr>
          <a:xfrm>
            <a:off x="251520" y="2060848"/>
            <a:ext cx="2088232" cy="0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16" name="TextBox 15"/>
          <p:cNvSpPr txBox="1"/>
          <p:nvPr/>
        </p:nvSpPr>
        <p:spPr>
          <a:xfrm>
            <a:off x="2339752" y="436503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(true) 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3300753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para-virtualization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5854" y="185851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containerization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P2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00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948" y="1002432"/>
            <a:ext cx="703284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P1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8" y="2204865"/>
            <a:ext cx="1569368" cy="2160172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cs-CZ" dirty="0">
                <a:solidFill>
                  <a:schemeClr val="accent3"/>
                </a:solidFill>
              </a:rPr>
              <a:t>S</a:t>
            </a:r>
            <a:r>
              <a:rPr lang="en-US" dirty="0">
                <a:solidFill>
                  <a:schemeClr val="accent3"/>
                </a:solidFill>
              </a:rPr>
              <a:t> kernel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at different layers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67" name="Content Placeholder 6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Containers vs. virtual machines</a:t>
            </a:r>
          </a:p>
          <a:p>
            <a:pPr lvl="1"/>
            <a:r>
              <a:rPr lang="cs-CZ" dirty="0"/>
              <a:t>Originally, containerization and virtualization were completely independent techniques</a:t>
            </a:r>
          </a:p>
          <a:p>
            <a:pPr lvl="1"/>
            <a:r>
              <a:rPr lang="cs-CZ" dirty="0"/>
              <a:t>Now, they often share parts of the underlying technology</a:t>
            </a:r>
          </a:p>
          <a:p>
            <a:pPr lvl="2"/>
            <a:r>
              <a:rPr lang="cs-CZ" dirty="0"/>
              <a:t>Some container systems use hardware-based isolation developed for virtual machines</a:t>
            </a:r>
          </a:p>
          <a:p>
            <a:pPr lvl="2"/>
            <a:r>
              <a:rPr lang="cs-CZ" dirty="0"/>
              <a:t>Some virtual machine systems use software tricks developed for containers</a:t>
            </a:r>
          </a:p>
          <a:p>
            <a:pPr lvl="2"/>
            <a:r>
              <a:rPr lang="cs-CZ" dirty="0"/>
              <a:t>There are interfaces/libraries/apps capable of controlling both containers and virtual machines</a:t>
            </a:r>
          </a:p>
          <a:p>
            <a:r>
              <a:rPr lang="cs-CZ" dirty="0"/>
              <a:t>There is still a fundamental difference:</a:t>
            </a:r>
            <a:endParaRPr lang="en-US" dirty="0"/>
          </a:p>
          <a:p>
            <a:pPr lvl="1"/>
            <a:r>
              <a:rPr lang="cs-CZ" dirty="0"/>
              <a:t>Containers</a:t>
            </a:r>
          </a:p>
          <a:p>
            <a:pPr lvl="2"/>
            <a:r>
              <a:rPr lang="cs-CZ" dirty="0"/>
              <a:t>Only one instance of OS kernel per hw machine</a:t>
            </a:r>
          </a:p>
          <a:p>
            <a:pPr lvl="3"/>
            <a:r>
              <a:rPr lang="cs-CZ" dirty="0"/>
              <a:t>Shared among all containers</a:t>
            </a:r>
          </a:p>
          <a:p>
            <a:pPr lvl="1"/>
            <a:r>
              <a:rPr lang="cs-CZ" dirty="0"/>
              <a:t>Virtual machines</a:t>
            </a:r>
          </a:p>
          <a:p>
            <a:pPr lvl="2"/>
            <a:r>
              <a:rPr lang="cs-CZ" dirty="0"/>
              <a:t>Each virtual machine has its own instance of OS kernel</a:t>
            </a:r>
          </a:p>
          <a:p>
            <a:pPr lvl="3"/>
            <a:r>
              <a:rPr lang="cs-CZ" dirty="0"/>
              <a:t>More memory required</a:t>
            </a:r>
          </a:p>
          <a:p>
            <a:pPr lvl="2"/>
            <a:r>
              <a:rPr lang="cs-CZ" dirty="0"/>
              <a:t>In addition, there may be a </a:t>
            </a:r>
            <a:r>
              <a:rPr lang="cs-CZ" i="1" dirty="0"/>
              <a:t>host </a:t>
            </a:r>
            <a:r>
              <a:rPr lang="cs-CZ" dirty="0"/>
              <a:t>OS kernel</a:t>
            </a:r>
          </a:p>
          <a:p>
            <a:pPr lvl="1"/>
            <a:endParaRPr lang="cs-CZ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0" y="6597650"/>
            <a:ext cx="8604250" cy="260350"/>
          </a:xfrm>
        </p:spPr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4948" y="4680765"/>
            <a:ext cx="1569368" cy="91440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CPU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51520" y="3495701"/>
            <a:ext cx="2088232" cy="5307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4" name="Straight Connector 13"/>
          <p:cNvCxnSpPr>
            <a:endCxn id="16" idx="1"/>
          </p:cNvCxnSpPr>
          <p:nvPr/>
        </p:nvCxnSpPr>
        <p:spPr>
          <a:xfrm>
            <a:off x="251520" y="4548314"/>
            <a:ext cx="2088232" cy="9319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cxnSp>
        <p:nvCxnSpPr>
          <p:cNvPr id="15" name="Straight Connector 14"/>
          <p:cNvCxnSpPr/>
          <p:nvPr/>
        </p:nvCxnSpPr>
        <p:spPr>
          <a:xfrm>
            <a:off x="251520" y="2060848"/>
            <a:ext cx="2088232" cy="0"/>
          </a:xfrm>
          <a:prstGeom prst="line">
            <a:avLst/>
          </a:prstGeom>
          <a:noFill/>
          <a:ln w="38100">
            <a:solidFill>
              <a:schemeClr val="accent4"/>
            </a:solidFill>
            <a:prstDash val="sysDot"/>
          </a:ln>
        </p:spPr>
      </p:cxnSp>
      <p:sp>
        <p:nvSpPr>
          <p:cNvPr id="16" name="TextBox 15"/>
          <p:cNvSpPr txBox="1"/>
          <p:nvPr/>
        </p:nvSpPr>
        <p:spPr>
          <a:xfrm>
            <a:off x="2339752" y="436503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(true) 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3300753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para-virtualization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65854" y="1858517"/>
            <a:ext cx="2160240" cy="38519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containerization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1002432"/>
            <a:ext cx="698302" cy="914400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P2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67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 rot="10800000" flipV="1">
            <a:off x="107500" y="1232755"/>
            <a:ext cx="2160239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A</a:t>
            </a: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2267744" y="1232756"/>
            <a:ext cx="2160240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B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684074"/>
          </a:xfrm>
        </p:spPr>
        <p:txBody>
          <a:bodyPr/>
          <a:lstStyle/>
          <a:p>
            <a:pPr algn="l"/>
            <a:r>
              <a:rPr lang="en-US" dirty="0"/>
              <a:t>Type 1 (Bare Metal) Hypervisor</a:t>
            </a:r>
          </a:p>
          <a:p>
            <a:pPr lvl="3"/>
            <a:r>
              <a:rPr lang="en-US" dirty="0"/>
              <a:t>Example: VMWare </a:t>
            </a:r>
            <a:r>
              <a:rPr lang="en-US" dirty="0" err="1"/>
              <a:t>ESXi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684074"/>
          </a:xfrm>
        </p:spPr>
        <p:txBody>
          <a:bodyPr>
            <a:noAutofit/>
          </a:bodyPr>
          <a:lstStyle/>
          <a:p>
            <a:r>
              <a:rPr lang="en-US" dirty="0"/>
              <a:t>Type 2 (Hosted) Hypervisor</a:t>
            </a:r>
          </a:p>
          <a:p>
            <a:pPr lvl="3"/>
            <a:r>
              <a:rPr lang="en-US" dirty="0"/>
              <a:t>Example: VMWare Workstation Player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"/>
          </p:nvPr>
        </p:nvSpPr>
        <p:spPr>
          <a:xfrm>
            <a:off x="179512" y="4473118"/>
            <a:ext cx="4316288" cy="2052226"/>
          </a:xfrm>
        </p:spPr>
        <p:txBody>
          <a:bodyPr/>
          <a:lstStyle/>
          <a:p>
            <a:r>
              <a:rPr lang="en-US" dirty="0"/>
              <a:t>Hypervisor on bare metal</a:t>
            </a:r>
            <a:endParaRPr lang="cs-CZ" dirty="0"/>
          </a:p>
          <a:p>
            <a:pPr lvl="1"/>
            <a:r>
              <a:rPr lang="en-US" dirty="0"/>
              <a:t>Hypervisor directly performs all hardware access (CPU configuration, I/O)</a:t>
            </a:r>
            <a:endParaRPr lang="cs-CZ" dirty="0"/>
          </a:p>
          <a:p>
            <a:pPr lvl="2"/>
            <a:r>
              <a:rPr lang="en-US" dirty="0"/>
              <a:t>Requires device drivers</a:t>
            </a:r>
          </a:p>
          <a:p>
            <a:pPr lvl="2"/>
            <a:r>
              <a:rPr lang="en-US" dirty="0"/>
              <a:t>Complex but fast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4473118"/>
            <a:ext cx="4388296" cy="2052226"/>
          </a:xfrm>
        </p:spPr>
        <p:txBody>
          <a:bodyPr/>
          <a:lstStyle/>
          <a:p>
            <a:r>
              <a:rPr lang="en-US" dirty="0"/>
              <a:t>Hypervisor above an host OS</a:t>
            </a:r>
            <a:endParaRPr lang="cs-CZ" dirty="0"/>
          </a:p>
          <a:p>
            <a:pPr lvl="1"/>
            <a:r>
              <a:rPr lang="en-US" dirty="0"/>
              <a:t>Hypervisor is a (privileged) process</a:t>
            </a:r>
          </a:p>
          <a:p>
            <a:pPr lvl="2"/>
            <a:r>
              <a:rPr lang="en-US" dirty="0"/>
              <a:t>Often one per </a:t>
            </a:r>
            <a:r>
              <a:rPr lang="en-US" dirty="0" err="1"/>
              <a:t>VM</a:t>
            </a:r>
            <a:endParaRPr lang="en-US" dirty="0"/>
          </a:p>
          <a:p>
            <a:pPr lvl="2"/>
            <a:r>
              <a:rPr lang="en-US" dirty="0"/>
              <a:t>I/O access performed by host kernel</a:t>
            </a:r>
            <a:endParaRPr lang="cs-CZ" dirty="0"/>
          </a:p>
          <a:p>
            <a:pPr lvl="2"/>
            <a:r>
              <a:rPr lang="en-US" dirty="0"/>
              <a:t>CPU control requires support from the host kernel (debugging services)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17951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118762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3" name="TextBox 12"/>
          <p:cNvSpPr txBox="1"/>
          <p:nvPr/>
        </p:nvSpPr>
        <p:spPr>
          <a:xfrm rot="10800000" flipV="1">
            <a:off x="233975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334786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5" name="TextBox 14"/>
          <p:cNvSpPr txBox="1"/>
          <p:nvPr/>
        </p:nvSpPr>
        <p:spPr>
          <a:xfrm rot="10800000" flipV="1">
            <a:off x="179509" y="1988838"/>
            <a:ext cx="2011017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16" name="TextBox 15"/>
          <p:cNvSpPr txBox="1"/>
          <p:nvPr/>
        </p:nvSpPr>
        <p:spPr>
          <a:xfrm rot="10800000" flipV="1">
            <a:off x="2348826" y="1988838"/>
            <a:ext cx="2011017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17" name="TextBox 16"/>
          <p:cNvSpPr txBox="1"/>
          <p:nvPr/>
        </p:nvSpPr>
        <p:spPr>
          <a:xfrm rot="10800000" flipV="1">
            <a:off x="107498" y="2492891"/>
            <a:ext cx="4320486" cy="1440165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452043-F105-895D-47A3-C80ACAEF57BB}"/>
              </a:ext>
            </a:extLst>
          </p:cNvPr>
          <p:cNvSpPr txBox="1"/>
          <p:nvPr/>
        </p:nvSpPr>
        <p:spPr>
          <a:xfrm rot="10800000" flipV="1">
            <a:off x="107505" y="3933056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5580124" y="1232756"/>
            <a:ext cx="172818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C6531-9802-E60C-906E-A1991092237A}"/>
              </a:ext>
            </a:extLst>
          </p:cNvPr>
          <p:cNvSpPr txBox="1"/>
          <p:nvPr/>
        </p:nvSpPr>
        <p:spPr>
          <a:xfrm rot="10800000" flipV="1">
            <a:off x="7308307" y="1232757"/>
            <a:ext cx="1728181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5128C-717B-8417-C6E5-71BA55B369AB}"/>
              </a:ext>
            </a:extLst>
          </p:cNvPr>
          <p:cNvSpPr txBox="1"/>
          <p:nvPr/>
        </p:nvSpPr>
        <p:spPr>
          <a:xfrm rot="10800000" flipV="1">
            <a:off x="5637743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39ADD2-9589-54A7-8C2B-FDD20321177A}"/>
              </a:ext>
            </a:extLst>
          </p:cNvPr>
          <p:cNvSpPr txBox="1"/>
          <p:nvPr/>
        </p:nvSpPr>
        <p:spPr>
          <a:xfrm rot="10800000" flipV="1">
            <a:off x="6429825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A8C3EA-4381-FA91-6FC9-61CFBA5B3269}"/>
              </a:ext>
            </a:extLst>
          </p:cNvPr>
          <p:cNvSpPr txBox="1"/>
          <p:nvPr/>
        </p:nvSpPr>
        <p:spPr>
          <a:xfrm rot="10800000" flipV="1">
            <a:off x="7365916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BDB39-EA07-504D-948B-B9F693E207AE}"/>
              </a:ext>
            </a:extLst>
          </p:cNvPr>
          <p:cNvSpPr txBox="1"/>
          <p:nvPr/>
        </p:nvSpPr>
        <p:spPr>
          <a:xfrm rot="10800000" flipV="1">
            <a:off x="8157998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E80A6C-EB15-0DAD-425F-D39944E4110D}"/>
              </a:ext>
            </a:extLst>
          </p:cNvPr>
          <p:cNvSpPr txBox="1"/>
          <p:nvPr/>
        </p:nvSpPr>
        <p:spPr>
          <a:xfrm rot="10800000" flipV="1">
            <a:off x="5627493" y="1988839"/>
            <a:ext cx="1608803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4D1B2-AEC7-52A5-49D6-EB297E1E6758}"/>
              </a:ext>
            </a:extLst>
          </p:cNvPr>
          <p:cNvSpPr txBox="1"/>
          <p:nvPr/>
        </p:nvSpPr>
        <p:spPr>
          <a:xfrm rot="10800000" flipV="1">
            <a:off x="7359544" y="1988839"/>
            <a:ext cx="1608803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4716010" y="3933057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EDA1C-D2CC-346E-0B9F-119657158473}"/>
              </a:ext>
            </a:extLst>
          </p:cNvPr>
          <p:cNvSpPr txBox="1"/>
          <p:nvPr/>
        </p:nvSpPr>
        <p:spPr>
          <a:xfrm rot="10800000" flipV="1">
            <a:off x="4716002" y="3482176"/>
            <a:ext cx="4320485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</a:t>
            </a:r>
            <a:endParaRPr lang="cs-CZ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B8E78B-D9D9-D7CA-53B8-77744FFF6FC3}"/>
              </a:ext>
            </a:extLst>
          </p:cNvPr>
          <p:cNvSpPr txBox="1"/>
          <p:nvPr/>
        </p:nvSpPr>
        <p:spPr>
          <a:xfrm rot="10800000" flipV="1">
            <a:off x="7314777" y="2492892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43EDC8-8141-2CBE-77D3-5520DB16B97A}"/>
              </a:ext>
            </a:extLst>
          </p:cNvPr>
          <p:cNvSpPr txBox="1"/>
          <p:nvPr/>
        </p:nvSpPr>
        <p:spPr>
          <a:xfrm rot="10800000" flipV="1">
            <a:off x="4716002" y="2490158"/>
            <a:ext cx="857643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F2913D-AEFD-6DF9-1560-56D4A48E8A29}"/>
              </a:ext>
            </a:extLst>
          </p:cNvPr>
          <p:cNvSpPr txBox="1"/>
          <p:nvPr/>
        </p:nvSpPr>
        <p:spPr>
          <a:xfrm rot="10800000" flipV="1">
            <a:off x="5580121" y="2492892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838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Beware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549275"/>
            <a:ext cx="4329113" cy="684213"/>
          </a:xfrm>
        </p:spPr>
        <p:txBody>
          <a:bodyPr/>
          <a:lstStyle/>
          <a:p>
            <a:pPr algn="l"/>
            <a:r>
              <a:rPr lang="cs-CZ" dirty="0"/>
              <a:t>Pictures like this are misleading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5580124" y="1232756"/>
            <a:ext cx="172818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C6531-9802-E60C-906E-A1991092237A}"/>
              </a:ext>
            </a:extLst>
          </p:cNvPr>
          <p:cNvSpPr txBox="1"/>
          <p:nvPr/>
        </p:nvSpPr>
        <p:spPr>
          <a:xfrm rot="10800000" flipV="1">
            <a:off x="7308307" y="1232757"/>
            <a:ext cx="1728181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5128C-717B-8417-C6E5-71BA55B369AB}"/>
              </a:ext>
            </a:extLst>
          </p:cNvPr>
          <p:cNvSpPr txBox="1"/>
          <p:nvPr/>
        </p:nvSpPr>
        <p:spPr>
          <a:xfrm rot="10800000" flipV="1">
            <a:off x="5637743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39ADD2-9589-54A7-8C2B-FDD20321177A}"/>
              </a:ext>
            </a:extLst>
          </p:cNvPr>
          <p:cNvSpPr txBox="1"/>
          <p:nvPr/>
        </p:nvSpPr>
        <p:spPr>
          <a:xfrm rot="10800000" flipV="1">
            <a:off x="6429825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A8C3EA-4381-FA91-6FC9-61CFBA5B3269}"/>
              </a:ext>
            </a:extLst>
          </p:cNvPr>
          <p:cNvSpPr txBox="1"/>
          <p:nvPr/>
        </p:nvSpPr>
        <p:spPr>
          <a:xfrm rot="10800000" flipV="1">
            <a:off x="7365916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BDB39-EA07-504D-948B-B9F693E207AE}"/>
              </a:ext>
            </a:extLst>
          </p:cNvPr>
          <p:cNvSpPr txBox="1"/>
          <p:nvPr/>
        </p:nvSpPr>
        <p:spPr>
          <a:xfrm rot="10800000" flipV="1">
            <a:off x="8157998" y="1556793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E80A6C-EB15-0DAD-425F-D39944E4110D}"/>
              </a:ext>
            </a:extLst>
          </p:cNvPr>
          <p:cNvSpPr txBox="1"/>
          <p:nvPr/>
        </p:nvSpPr>
        <p:spPr>
          <a:xfrm rot="10800000" flipV="1">
            <a:off x="5627493" y="1988839"/>
            <a:ext cx="1608803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4D1B2-AEC7-52A5-49D6-EB297E1E6758}"/>
              </a:ext>
            </a:extLst>
          </p:cNvPr>
          <p:cNvSpPr txBox="1"/>
          <p:nvPr/>
        </p:nvSpPr>
        <p:spPr>
          <a:xfrm rot="10800000" flipV="1">
            <a:off x="7359544" y="1988839"/>
            <a:ext cx="1608803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4716010" y="3933057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EDA1C-D2CC-346E-0B9F-119657158473}"/>
              </a:ext>
            </a:extLst>
          </p:cNvPr>
          <p:cNvSpPr txBox="1"/>
          <p:nvPr/>
        </p:nvSpPr>
        <p:spPr>
          <a:xfrm rot="10800000" flipV="1">
            <a:off x="4716002" y="3482176"/>
            <a:ext cx="4320485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</a:t>
            </a:r>
            <a:endParaRPr lang="cs-CZ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B8E78B-D9D9-D7CA-53B8-77744FFF6FC3}"/>
              </a:ext>
            </a:extLst>
          </p:cNvPr>
          <p:cNvSpPr txBox="1"/>
          <p:nvPr/>
        </p:nvSpPr>
        <p:spPr>
          <a:xfrm rot="10800000" flipV="1">
            <a:off x="7314777" y="2492892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43EDC8-8141-2CBE-77D3-5520DB16B97A}"/>
              </a:ext>
            </a:extLst>
          </p:cNvPr>
          <p:cNvSpPr txBox="1"/>
          <p:nvPr/>
        </p:nvSpPr>
        <p:spPr>
          <a:xfrm rot="10800000" flipV="1">
            <a:off x="4716002" y="2490158"/>
            <a:ext cx="857643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F2913D-AEFD-6DF9-1560-56D4A48E8A29}"/>
              </a:ext>
            </a:extLst>
          </p:cNvPr>
          <p:cNvSpPr txBox="1"/>
          <p:nvPr/>
        </p:nvSpPr>
        <p:spPr>
          <a:xfrm rot="10800000" flipV="1">
            <a:off x="5580121" y="2492892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16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t"/>
            <a:r>
              <a:rPr lang="cs-CZ" dirty="0"/>
              <a:t>virtual</a:t>
            </a:r>
          </a:p>
          <a:p>
            <a:pPr lvl="2" fontAlgn="t"/>
            <a:r>
              <a:rPr lang="cs-CZ" dirty="0"/>
              <a:t>Merriam-Webster dictionary</a:t>
            </a:r>
          </a:p>
          <a:p>
            <a:pPr lvl="1" fontAlgn="t"/>
            <a:r>
              <a:rPr lang="en-US" dirty="0"/>
              <a:t>very close to being something without actually being it</a:t>
            </a:r>
          </a:p>
          <a:p>
            <a:pPr lvl="1" fontAlgn="t"/>
            <a:r>
              <a:rPr lang="en-US" dirty="0"/>
              <a:t>existing or occurring on computers or on the Internet</a:t>
            </a:r>
            <a:endParaRPr lang="cs-CZ" dirty="0"/>
          </a:p>
          <a:p>
            <a:pPr lvl="1" fontAlgn="t"/>
            <a:r>
              <a:rPr lang="en-US" dirty="0"/>
              <a:t>from Latin </a:t>
            </a:r>
            <a:r>
              <a:rPr lang="en-US" i="1" dirty="0" err="1"/>
              <a:t>virtus</a:t>
            </a:r>
            <a:r>
              <a:rPr lang="en-US" dirty="0"/>
              <a:t> </a:t>
            </a:r>
            <a:r>
              <a:rPr lang="cs-CZ" dirty="0"/>
              <a:t>- </a:t>
            </a:r>
            <a:r>
              <a:rPr lang="en-US" dirty="0"/>
              <a:t>strength, virtue</a:t>
            </a:r>
            <a:endParaRPr lang="cs-CZ" dirty="0"/>
          </a:p>
          <a:p>
            <a:pPr lvl="2" fontAlgn="t"/>
            <a:r>
              <a:rPr lang="cs-CZ" dirty="0"/>
              <a:t>f</a:t>
            </a:r>
            <a:r>
              <a:rPr lang="en-US" dirty="0"/>
              <a:t>rom </a:t>
            </a:r>
            <a:r>
              <a:rPr lang="en-US" i="1" dirty="0" err="1"/>
              <a:t>vir</a:t>
            </a:r>
            <a:r>
              <a:rPr lang="en-US" dirty="0"/>
              <a:t> </a:t>
            </a:r>
            <a:r>
              <a:rPr lang="cs-CZ" dirty="0"/>
              <a:t>- </a:t>
            </a:r>
            <a:r>
              <a:rPr lang="en-US" dirty="0"/>
              <a:t>man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6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Beware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549275"/>
            <a:ext cx="4329113" cy="684213"/>
          </a:xfrm>
        </p:spPr>
        <p:txBody>
          <a:bodyPr/>
          <a:lstStyle/>
          <a:p>
            <a:pPr algn="l"/>
            <a:r>
              <a:rPr lang="cs-CZ" dirty="0"/>
              <a:t>The host kernel actually sees this: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2985914" y="1414439"/>
            <a:ext cx="2594198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5128C-717B-8417-C6E5-71BA55B369AB}"/>
              </a:ext>
            </a:extLst>
          </p:cNvPr>
          <p:cNvSpPr txBox="1"/>
          <p:nvPr/>
        </p:nvSpPr>
        <p:spPr>
          <a:xfrm rot="10800000" flipV="1">
            <a:off x="3966822" y="1789256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39ADD2-9589-54A7-8C2B-FDD20321177A}"/>
              </a:ext>
            </a:extLst>
          </p:cNvPr>
          <p:cNvSpPr txBox="1"/>
          <p:nvPr/>
        </p:nvSpPr>
        <p:spPr>
          <a:xfrm rot="10800000" flipV="1">
            <a:off x="4767158" y="1797012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E80A6C-EB15-0DAD-425F-D39944E4110D}"/>
              </a:ext>
            </a:extLst>
          </p:cNvPr>
          <p:cNvSpPr txBox="1"/>
          <p:nvPr/>
        </p:nvSpPr>
        <p:spPr>
          <a:xfrm rot="10800000" flipV="1">
            <a:off x="2985915" y="1789256"/>
            <a:ext cx="974435" cy="813312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1331639" y="3068960"/>
            <a:ext cx="7626378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43EDC8-8141-2CBE-77D3-5520DB16B97A}"/>
              </a:ext>
            </a:extLst>
          </p:cNvPr>
          <p:cNvSpPr txBox="1"/>
          <p:nvPr/>
        </p:nvSpPr>
        <p:spPr>
          <a:xfrm rot="10800000" flipV="1">
            <a:off x="1331641" y="1791540"/>
            <a:ext cx="857643" cy="80770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F2913D-AEFD-6DF9-1560-56D4A48E8A29}"/>
              </a:ext>
            </a:extLst>
          </p:cNvPr>
          <p:cNvSpPr txBox="1"/>
          <p:nvPr/>
        </p:nvSpPr>
        <p:spPr>
          <a:xfrm rot="10800000" flipV="1">
            <a:off x="2212435" y="1797012"/>
            <a:ext cx="775389" cy="821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</a:t>
            </a:r>
            <a:br>
              <a:rPr lang="cs-CZ" dirty="0"/>
            </a:br>
            <a:r>
              <a:rPr lang="en-US" dirty="0"/>
              <a:t>visor</a:t>
            </a:r>
            <a:endParaRPr lang="cs-C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DDEABF-B5F8-07D7-203C-5669A68265D9}"/>
              </a:ext>
            </a:extLst>
          </p:cNvPr>
          <p:cNvSpPr txBox="1"/>
          <p:nvPr/>
        </p:nvSpPr>
        <p:spPr>
          <a:xfrm rot="10800000" flipV="1">
            <a:off x="6370290" y="1412775"/>
            <a:ext cx="2594198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F06ED-4CFE-EECA-02C4-871DC18FB458}"/>
              </a:ext>
            </a:extLst>
          </p:cNvPr>
          <p:cNvSpPr txBox="1"/>
          <p:nvPr/>
        </p:nvSpPr>
        <p:spPr>
          <a:xfrm rot="10800000" flipV="1">
            <a:off x="7351198" y="1787592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D5D4EA-C879-6FEE-2A5F-401C03A4D924}"/>
              </a:ext>
            </a:extLst>
          </p:cNvPr>
          <p:cNvSpPr txBox="1"/>
          <p:nvPr/>
        </p:nvSpPr>
        <p:spPr>
          <a:xfrm rot="10800000" flipV="1">
            <a:off x="8151534" y="1795348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40D9BC-8AE5-1A7E-533C-4A4901B42440}"/>
              </a:ext>
            </a:extLst>
          </p:cNvPr>
          <p:cNvSpPr txBox="1"/>
          <p:nvPr/>
        </p:nvSpPr>
        <p:spPr>
          <a:xfrm rot="10800000" flipV="1">
            <a:off x="6370291" y="1787592"/>
            <a:ext cx="974435" cy="813312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3311EEB-092B-EB26-8FB7-92D12D671FA5}"/>
              </a:ext>
            </a:extLst>
          </p:cNvPr>
          <p:cNvSpPr txBox="1">
            <a:spLocks/>
          </p:cNvSpPr>
          <p:nvPr/>
        </p:nvSpPr>
        <p:spPr>
          <a:xfrm>
            <a:off x="0" y="4235389"/>
            <a:ext cx="4329113" cy="6842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  <a:defRPr kumimoji="0"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The CPU sees this: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DD9A1-08AF-64B9-7E72-229C34BE4A39}"/>
              </a:ext>
            </a:extLst>
          </p:cNvPr>
          <p:cNvSpPr txBox="1"/>
          <p:nvPr/>
        </p:nvSpPr>
        <p:spPr>
          <a:xfrm rot="10800000" flipV="1">
            <a:off x="3968732" y="5056206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B15E3A-BB62-7997-310B-461B9E0B7669}"/>
              </a:ext>
            </a:extLst>
          </p:cNvPr>
          <p:cNvSpPr txBox="1"/>
          <p:nvPr/>
        </p:nvSpPr>
        <p:spPr>
          <a:xfrm rot="10800000" flipV="1">
            <a:off x="4769068" y="5056206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DF0591-03AE-833D-AE94-06F5847DE59E}"/>
              </a:ext>
            </a:extLst>
          </p:cNvPr>
          <p:cNvSpPr txBox="1"/>
          <p:nvPr/>
        </p:nvSpPr>
        <p:spPr>
          <a:xfrm rot="10800000" flipV="1">
            <a:off x="2987825" y="5056206"/>
            <a:ext cx="974435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5CC683-C115-9402-F059-BC5669627D2F}"/>
              </a:ext>
            </a:extLst>
          </p:cNvPr>
          <p:cNvSpPr txBox="1"/>
          <p:nvPr/>
        </p:nvSpPr>
        <p:spPr>
          <a:xfrm rot="10800000" flipV="1">
            <a:off x="107501" y="5065625"/>
            <a:ext cx="1239233" cy="8038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</a:t>
            </a:r>
            <a:endParaRPr lang="cs-CZ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5D0A47-0774-D944-D4EF-130DD0679E21}"/>
              </a:ext>
            </a:extLst>
          </p:cNvPr>
          <p:cNvSpPr txBox="1"/>
          <p:nvPr/>
        </p:nvSpPr>
        <p:spPr>
          <a:xfrm rot="10800000" flipV="1">
            <a:off x="1346735" y="5061817"/>
            <a:ext cx="857643" cy="80770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EE4202-E3EF-26A4-769E-5C4055EF24BE}"/>
              </a:ext>
            </a:extLst>
          </p:cNvPr>
          <p:cNvSpPr txBox="1"/>
          <p:nvPr/>
        </p:nvSpPr>
        <p:spPr>
          <a:xfrm rot="10800000" flipV="1">
            <a:off x="7351198" y="5056206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00A61A-74F2-BD24-230F-18DFEA50C5FF}"/>
              </a:ext>
            </a:extLst>
          </p:cNvPr>
          <p:cNvSpPr txBox="1"/>
          <p:nvPr/>
        </p:nvSpPr>
        <p:spPr>
          <a:xfrm rot="10800000" flipV="1">
            <a:off x="8151534" y="5056206"/>
            <a:ext cx="806484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6E9F06-E2A9-9321-92CF-2FFC9DF3C4DB}"/>
              </a:ext>
            </a:extLst>
          </p:cNvPr>
          <p:cNvSpPr txBox="1"/>
          <p:nvPr/>
        </p:nvSpPr>
        <p:spPr>
          <a:xfrm rot="10800000" flipV="1">
            <a:off x="6370291" y="5056206"/>
            <a:ext cx="974435" cy="813312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A0E104-A188-233B-7F3F-81AAC20ECDC7}"/>
              </a:ext>
            </a:extLst>
          </p:cNvPr>
          <p:cNvSpPr txBox="1"/>
          <p:nvPr/>
        </p:nvSpPr>
        <p:spPr>
          <a:xfrm rot="10800000" flipV="1">
            <a:off x="5591665" y="1789419"/>
            <a:ext cx="775389" cy="821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</a:t>
            </a:r>
            <a:br>
              <a:rPr lang="cs-CZ" dirty="0"/>
            </a:br>
            <a:r>
              <a:rPr lang="en-US" dirty="0"/>
              <a:t>visor</a:t>
            </a:r>
            <a:endParaRPr lang="cs-CZ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121D0E-8DFC-0C8A-ED2D-1480022BD77E}"/>
              </a:ext>
            </a:extLst>
          </p:cNvPr>
          <p:cNvSpPr txBox="1"/>
          <p:nvPr/>
        </p:nvSpPr>
        <p:spPr>
          <a:xfrm rot="10800000" flipV="1">
            <a:off x="2212434" y="5057872"/>
            <a:ext cx="775389" cy="811647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</a:t>
            </a:r>
            <a:br>
              <a:rPr lang="cs-CZ" dirty="0"/>
            </a:br>
            <a:r>
              <a:rPr lang="en-US" dirty="0"/>
              <a:t>visor</a:t>
            </a:r>
            <a:endParaRPr lang="cs-CZ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89E7E6-0BDC-A919-11E8-7809D9D9C4E3}"/>
              </a:ext>
            </a:extLst>
          </p:cNvPr>
          <p:cNvSpPr txBox="1"/>
          <p:nvPr/>
        </p:nvSpPr>
        <p:spPr>
          <a:xfrm rot="10800000" flipV="1">
            <a:off x="5591664" y="5048452"/>
            <a:ext cx="775389" cy="82106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</a:t>
            </a:r>
            <a:br>
              <a:rPr lang="cs-CZ" dirty="0"/>
            </a:br>
            <a:r>
              <a:rPr lang="en-US" dirty="0"/>
              <a:t>visor</a:t>
            </a:r>
            <a:endParaRPr lang="cs-CZ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912281-280A-BC25-69EA-C76FD2E8CAF2}"/>
              </a:ext>
            </a:extLst>
          </p:cNvPr>
          <p:cNvSpPr txBox="1"/>
          <p:nvPr/>
        </p:nvSpPr>
        <p:spPr>
          <a:xfrm rot="10800000" flipV="1">
            <a:off x="107504" y="5877272"/>
            <a:ext cx="8850513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EDA1C-D2CC-346E-0B9F-119657158473}"/>
              </a:ext>
            </a:extLst>
          </p:cNvPr>
          <p:cNvSpPr txBox="1"/>
          <p:nvPr/>
        </p:nvSpPr>
        <p:spPr>
          <a:xfrm rot="10800000" flipV="1">
            <a:off x="1331639" y="2618079"/>
            <a:ext cx="7626377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75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0885911-F674-D109-EBBB-0F00099F6B04}"/>
              </a:ext>
            </a:extLst>
          </p:cNvPr>
          <p:cNvSpPr txBox="1"/>
          <p:nvPr/>
        </p:nvSpPr>
        <p:spPr>
          <a:xfrm rot="10800000" flipV="1">
            <a:off x="4716024" y="1232755"/>
            <a:ext cx="1699359" cy="1836205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0</a:t>
            </a:r>
            <a:endParaRPr lang="cs-CZ" dirty="0"/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107500" y="1232755"/>
            <a:ext cx="2160239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A</a:t>
            </a: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2267744" y="1232756"/>
            <a:ext cx="2160240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B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612066"/>
          </a:xfrm>
        </p:spPr>
        <p:txBody>
          <a:bodyPr/>
          <a:lstStyle/>
          <a:p>
            <a:pPr algn="l"/>
            <a:r>
              <a:rPr lang="en-US" dirty="0"/>
              <a:t>Traditional</a:t>
            </a:r>
          </a:p>
          <a:p>
            <a:pPr lvl="3"/>
            <a:r>
              <a:rPr lang="en-US" dirty="0"/>
              <a:t>Example: VMWare </a:t>
            </a:r>
            <a:r>
              <a:rPr lang="en-US" dirty="0" err="1"/>
              <a:t>ESXi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644008" y="548679"/>
            <a:ext cx="4392488" cy="612063"/>
          </a:xfrm>
        </p:spPr>
        <p:txBody>
          <a:bodyPr rIns="0">
            <a:noAutofit/>
          </a:bodyPr>
          <a:lstStyle/>
          <a:p>
            <a:r>
              <a:rPr lang="en-US" dirty="0"/>
              <a:t>With root partition </a:t>
            </a:r>
            <a:r>
              <a:rPr lang="en-US" sz="1200" dirty="0"/>
              <a:t>(Microsoft terminology)</a:t>
            </a:r>
          </a:p>
          <a:p>
            <a:pPr lvl="3"/>
            <a:r>
              <a:rPr lang="en-US" dirty="0"/>
              <a:t>Example: Microsoft Windows + Hyper-V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"/>
          </p:nvPr>
        </p:nvSpPr>
        <p:spPr>
          <a:xfrm>
            <a:off x="179512" y="4473118"/>
            <a:ext cx="4316288" cy="2052226"/>
          </a:xfrm>
        </p:spPr>
        <p:txBody>
          <a:bodyPr/>
          <a:lstStyle/>
          <a:p>
            <a:r>
              <a:rPr lang="en-US" dirty="0"/>
              <a:t>Hypervisor performs I/O</a:t>
            </a:r>
            <a:endParaRPr lang="cs-CZ" dirty="0"/>
          </a:p>
          <a:p>
            <a:pPr lvl="2"/>
            <a:r>
              <a:rPr lang="en-US" dirty="0"/>
              <a:t>Requires device drivers tailored for the hypervisor</a:t>
            </a:r>
          </a:p>
          <a:p>
            <a:pPr lvl="2"/>
            <a:r>
              <a:rPr lang="en-US" dirty="0"/>
              <a:t>Too costly development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4473118"/>
            <a:ext cx="4388296" cy="2052226"/>
          </a:xfrm>
        </p:spPr>
        <p:txBody>
          <a:bodyPr/>
          <a:lstStyle/>
          <a:p>
            <a:r>
              <a:rPr lang="en-US" dirty="0"/>
              <a:t>Hypervisor only controls CPU</a:t>
            </a:r>
            <a:endParaRPr lang="cs-CZ" dirty="0"/>
          </a:p>
          <a:p>
            <a:pPr lvl="1"/>
            <a:r>
              <a:rPr lang="en-US" dirty="0" err="1"/>
              <a:t>VM</a:t>
            </a:r>
            <a:r>
              <a:rPr lang="en-US" dirty="0"/>
              <a:t> 0 aka Root partition</a:t>
            </a:r>
          </a:p>
          <a:p>
            <a:pPr lvl="2"/>
            <a:r>
              <a:rPr lang="en-US" dirty="0"/>
              <a:t>Allowed to directly access I/O hardware</a:t>
            </a:r>
          </a:p>
          <a:p>
            <a:pPr lvl="2"/>
            <a:r>
              <a:rPr lang="en-US" dirty="0"/>
              <a:t>Standard OS with device drivers</a:t>
            </a:r>
          </a:p>
          <a:p>
            <a:pPr lvl="1"/>
            <a:r>
              <a:rPr lang="en-US" dirty="0"/>
              <a:t>Hypervisor forwards I/O requests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Type 1 Hypervisors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17951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118762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3" name="TextBox 12"/>
          <p:cNvSpPr txBox="1"/>
          <p:nvPr/>
        </p:nvSpPr>
        <p:spPr>
          <a:xfrm rot="10800000" flipV="1">
            <a:off x="233975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334786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5" name="TextBox 14"/>
          <p:cNvSpPr txBox="1"/>
          <p:nvPr/>
        </p:nvSpPr>
        <p:spPr>
          <a:xfrm rot="10800000" flipV="1">
            <a:off x="179509" y="1988838"/>
            <a:ext cx="2011017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16" name="TextBox 15"/>
          <p:cNvSpPr txBox="1"/>
          <p:nvPr/>
        </p:nvSpPr>
        <p:spPr>
          <a:xfrm rot="10800000" flipV="1">
            <a:off x="2348826" y="1988838"/>
            <a:ext cx="2011017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17" name="TextBox 16"/>
          <p:cNvSpPr txBox="1"/>
          <p:nvPr/>
        </p:nvSpPr>
        <p:spPr>
          <a:xfrm rot="10800000" flipV="1">
            <a:off x="107498" y="2492891"/>
            <a:ext cx="4320486" cy="1440165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452043-F105-895D-47A3-C80ACAEF57BB}"/>
              </a:ext>
            </a:extLst>
          </p:cNvPr>
          <p:cNvSpPr txBox="1"/>
          <p:nvPr/>
        </p:nvSpPr>
        <p:spPr>
          <a:xfrm rot="10800000" flipV="1">
            <a:off x="107505" y="3933056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6415387" y="1808819"/>
            <a:ext cx="129616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C6531-9802-E60C-906E-A1991092237A}"/>
              </a:ext>
            </a:extLst>
          </p:cNvPr>
          <p:cNvSpPr txBox="1"/>
          <p:nvPr/>
        </p:nvSpPr>
        <p:spPr>
          <a:xfrm rot="10800000" flipV="1">
            <a:off x="7725943" y="1808817"/>
            <a:ext cx="1296158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A8C3EA-4381-FA91-6FC9-61CFBA5B3269}"/>
              </a:ext>
            </a:extLst>
          </p:cNvPr>
          <p:cNvSpPr txBox="1"/>
          <p:nvPr/>
        </p:nvSpPr>
        <p:spPr>
          <a:xfrm rot="10800000" flipV="1">
            <a:off x="7898770" y="2132856"/>
            <a:ext cx="504056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BDB39-EA07-504D-948B-B9F693E207AE}"/>
              </a:ext>
            </a:extLst>
          </p:cNvPr>
          <p:cNvSpPr txBox="1"/>
          <p:nvPr/>
        </p:nvSpPr>
        <p:spPr>
          <a:xfrm rot="10800000" flipV="1">
            <a:off x="8388424" y="2132856"/>
            <a:ext cx="504056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4D1B2-AEC7-52A5-49D6-EB297E1E6758}"/>
              </a:ext>
            </a:extLst>
          </p:cNvPr>
          <p:cNvSpPr txBox="1"/>
          <p:nvPr/>
        </p:nvSpPr>
        <p:spPr>
          <a:xfrm rot="10800000" flipV="1">
            <a:off x="7898760" y="2564902"/>
            <a:ext cx="993720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8DFBDF-7D31-DED2-2519-CC3490512224}"/>
              </a:ext>
            </a:extLst>
          </p:cNvPr>
          <p:cNvSpPr txBox="1"/>
          <p:nvPr/>
        </p:nvSpPr>
        <p:spPr>
          <a:xfrm rot="10800000" flipV="1">
            <a:off x="4716010" y="3068959"/>
            <a:ext cx="4320486" cy="864097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C5965A-C807-73E8-9BAB-CE44FC15E8DA}"/>
              </a:ext>
            </a:extLst>
          </p:cNvPr>
          <p:cNvSpPr txBox="1"/>
          <p:nvPr/>
        </p:nvSpPr>
        <p:spPr>
          <a:xfrm rot="10800000" flipV="1">
            <a:off x="4847641" y="1556792"/>
            <a:ext cx="504056" cy="1008109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8DC9C7-B12F-FFFC-2D32-E08B2DB579C2}"/>
              </a:ext>
            </a:extLst>
          </p:cNvPr>
          <p:cNvSpPr txBox="1"/>
          <p:nvPr/>
        </p:nvSpPr>
        <p:spPr>
          <a:xfrm rot="10800000" flipV="1">
            <a:off x="5337295" y="1556792"/>
            <a:ext cx="504056" cy="1008109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22688F9-546D-5F7C-0811-8BEAE8540A39}"/>
              </a:ext>
            </a:extLst>
          </p:cNvPr>
          <p:cNvSpPr txBox="1"/>
          <p:nvPr/>
        </p:nvSpPr>
        <p:spPr>
          <a:xfrm rot="10800000" flipV="1">
            <a:off x="6588224" y="2564902"/>
            <a:ext cx="993720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</a:t>
            </a:r>
            <a:r>
              <a:rPr lang="en-US" dirty="0"/>
              <a:t>A</a:t>
            </a:r>
            <a:endParaRPr lang="cs-CZ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4A7504-83B5-DDE8-A3F0-A6EA79C507A1}"/>
              </a:ext>
            </a:extLst>
          </p:cNvPr>
          <p:cNvSpPr txBox="1"/>
          <p:nvPr/>
        </p:nvSpPr>
        <p:spPr>
          <a:xfrm rot="10800000" flipV="1">
            <a:off x="4845919" y="2564902"/>
            <a:ext cx="1487834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</a:t>
            </a:r>
            <a:r>
              <a:rPr lang="en-US" dirty="0"/>
              <a:t>0</a:t>
            </a:r>
            <a:endParaRPr lang="cs-CZ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FD972B-AEDF-7FA6-57F4-14EA500CEEDA}"/>
              </a:ext>
            </a:extLst>
          </p:cNvPr>
          <p:cNvSpPr txBox="1"/>
          <p:nvPr/>
        </p:nvSpPr>
        <p:spPr>
          <a:xfrm rot="10800000" flipV="1">
            <a:off x="5829698" y="1556792"/>
            <a:ext cx="504056" cy="1008109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 err="1"/>
              <a:t>VM</a:t>
            </a:r>
            <a:endParaRPr lang="en-US" dirty="0"/>
          </a:p>
          <a:p>
            <a:pPr algn="ctr"/>
            <a:r>
              <a:rPr lang="en-US" dirty="0"/>
              <a:t>ctrl</a:t>
            </a:r>
            <a:endParaRPr lang="cs-CZ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C80614-8832-1963-BB9D-BEC020A98BA8}"/>
              </a:ext>
            </a:extLst>
          </p:cNvPr>
          <p:cNvSpPr txBox="1"/>
          <p:nvPr/>
        </p:nvSpPr>
        <p:spPr>
          <a:xfrm rot="10800000" flipV="1">
            <a:off x="6588224" y="2132856"/>
            <a:ext cx="504056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CEA8CC-3FF9-C1DD-A7E2-830B48C7C10C}"/>
              </a:ext>
            </a:extLst>
          </p:cNvPr>
          <p:cNvSpPr txBox="1"/>
          <p:nvPr/>
        </p:nvSpPr>
        <p:spPr>
          <a:xfrm rot="10800000" flipV="1">
            <a:off x="7077878" y="2132856"/>
            <a:ext cx="504056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1C8D8C30-E29B-588D-AE67-6A0C71C50687}"/>
              </a:ext>
            </a:extLst>
          </p:cNvPr>
          <p:cNvSpPr/>
          <p:nvPr/>
        </p:nvSpPr>
        <p:spPr>
          <a:xfrm>
            <a:off x="5004048" y="2996946"/>
            <a:ext cx="333247" cy="936110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4716010" y="3933057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81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684074"/>
          </a:xfrm>
        </p:spPr>
        <p:txBody>
          <a:bodyPr/>
          <a:lstStyle/>
          <a:p>
            <a:pPr algn="l"/>
            <a:r>
              <a:rPr lang="en-US" dirty="0"/>
              <a:t>Implemented in user-space</a:t>
            </a:r>
          </a:p>
          <a:p>
            <a:pPr lvl="3"/>
            <a:r>
              <a:rPr lang="en-US" dirty="0"/>
              <a:t>Example: VMWare Workstation Player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684074"/>
          </a:xfrm>
        </p:spPr>
        <p:txBody>
          <a:bodyPr>
            <a:noAutofit/>
          </a:bodyPr>
          <a:lstStyle/>
          <a:p>
            <a:r>
              <a:rPr lang="en-US" dirty="0"/>
              <a:t>Implemented in a kernel</a:t>
            </a:r>
          </a:p>
          <a:p>
            <a:pPr lvl="3"/>
            <a:r>
              <a:rPr lang="en-US" dirty="0"/>
              <a:t>Example: Linux KVM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4473118"/>
            <a:ext cx="4388296" cy="2052226"/>
          </a:xfrm>
        </p:spPr>
        <p:txBody>
          <a:bodyPr/>
          <a:lstStyle/>
          <a:p>
            <a:r>
              <a:rPr lang="en-US" dirty="0"/>
              <a:t>Hypervisor integrated in kernel</a:t>
            </a:r>
            <a:endParaRPr lang="cs-CZ" dirty="0"/>
          </a:p>
          <a:p>
            <a:pPr lvl="1"/>
            <a:r>
              <a:rPr lang="en-US" dirty="0"/>
              <a:t>Fast</a:t>
            </a:r>
          </a:p>
          <a:p>
            <a:pPr lvl="2"/>
            <a:r>
              <a:rPr lang="en-US" dirty="0"/>
              <a:t>No need to indirect CPU control via kernel service</a:t>
            </a:r>
          </a:p>
          <a:p>
            <a:pPr lvl="1"/>
            <a:r>
              <a:rPr lang="en-US" dirty="0"/>
              <a:t>Complex and dangerous</a:t>
            </a:r>
          </a:p>
          <a:p>
            <a:pPr lvl="2"/>
            <a:r>
              <a:rPr lang="en-US" dirty="0"/>
              <a:t>Kernels were not designed for this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Type 2 Hypervisors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6581010" y="1232756"/>
            <a:ext cx="123135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C6531-9802-E60C-906E-A1991092237A}"/>
              </a:ext>
            </a:extLst>
          </p:cNvPr>
          <p:cNvSpPr txBox="1"/>
          <p:nvPr/>
        </p:nvSpPr>
        <p:spPr>
          <a:xfrm rot="10800000" flipV="1">
            <a:off x="7805141" y="1232757"/>
            <a:ext cx="1231346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5128C-717B-8417-C6E5-71BA55B369AB}"/>
              </a:ext>
            </a:extLst>
          </p:cNvPr>
          <p:cNvSpPr txBox="1"/>
          <p:nvPr/>
        </p:nvSpPr>
        <p:spPr>
          <a:xfrm rot="10800000" flipV="1">
            <a:off x="6702931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39ADD2-9589-54A7-8C2B-FDD20321177A}"/>
              </a:ext>
            </a:extLst>
          </p:cNvPr>
          <p:cNvSpPr txBox="1"/>
          <p:nvPr/>
        </p:nvSpPr>
        <p:spPr>
          <a:xfrm rot="10800000" flipV="1">
            <a:off x="7206999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A8C3EA-4381-FA91-6FC9-61CFBA5B3269}"/>
              </a:ext>
            </a:extLst>
          </p:cNvPr>
          <p:cNvSpPr txBox="1"/>
          <p:nvPr/>
        </p:nvSpPr>
        <p:spPr>
          <a:xfrm rot="10800000" flipV="1">
            <a:off x="7884368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BDB39-EA07-504D-948B-B9F693E207AE}"/>
              </a:ext>
            </a:extLst>
          </p:cNvPr>
          <p:cNvSpPr txBox="1"/>
          <p:nvPr/>
        </p:nvSpPr>
        <p:spPr>
          <a:xfrm rot="10800000" flipV="1">
            <a:off x="8431116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E80A6C-EB15-0DAD-425F-D39944E4110D}"/>
              </a:ext>
            </a:extLst>
          </p:cNvPr>
          <p:cNvSpPr txBox="1"/>
          <p:nvPr/>
        </p:nvSpPr>
        <p:spPr>
          <a:xfrm rot="10800000" flipV="1">
            <a:off x="6710161" y="1988839"/>
            <a:ext cx="1030190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4D1B2-AEC7-52A5-49D6-EB297E1E6758}"/>
              </a:ext>
            </a:extLst>
          </p:cNvPr>
          <p:cNvSpPr txBox="1"/>
          <p:nvPr/>
        </p:nvSpPr>
        <p:spPr>
          <a:xfrm rot="10800000" flipV="1">
            <a:off x="7884359" y="1988839"/>
            <a:ext cx="1083987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4716010" y="3933057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EDA1C-D2CC-346E-0B9F-119657158473}"/>
              </a:ext>
            </a:extLst>
          </p:cNvPr>
          <p:cNvSpPr txBox="1"/>
          <p:nvPr/>
        </p:nvSpPr>
        <p:spPr>
          <a:xfrm rot="10800000" flipV="1">
            <a:off x="4716001" y="2492892"/>
            <a:ext cx="4320485" cy="142133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 (includes Hypervisor)</a:t>
            </a:r>
            <a:endParaRPr lang="cs-CZ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43EDC8-8141-2CBE-77D3-5520DB16B97A}"/>
              </a:ext>
            </a:extLst>
          </p:cNvPr>
          <p:cNvSpPr txBox="1"/>
          <p:nvPr/>
        </p:nvSpPr>
        <p:spPr>
          <a:xfrm rot="10800000" flipV="1">
            <a:off x="4716002" y="1519715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/>
              <a:t>Proc</a:t>
            </a:r>
            <a:endParaRPr lang="cs-CZ" dirty="0"/>
          </a:p>
        </p:txBody>
      </p:sp>
      <p:sp>
        <p:nvSpPr>
          <p:cNvPr id="22" name="Content Placeholder 34">
            <a:extLst>
              <a:ext uri="{FF2B5EF4-FFF2-40B4-BE49-F238E27FC236}">
                <a16:creationId xmlns:a16="http://schemas.microsoft.com/office/drawing/2014/main" id="{46A25D0F-4CA1-CD8E-96FC-23509B1A2221}"/>
              </a:ext>
            </a:extLst>
          </p:cNvPr>
          <p:cNvSpPr txBox="1">
            <a:spLocks/>
          </p:cNvSpPr>
          <p:nvPr/>
        </p:nvSpPr>
        <p:spPr>
          <a:xfrm>
            <a:off x="76200" y="4437114"/>
            <a:ext cx="4388296" cy="205222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  <a:defRPr kumimoji="0"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Hypervisor above an host OS</a:t>
            </a:r>
            <a:endParaRPr lang="cs-CZ"/>
          </a:p>
          <a:p>
            <a:pPr lvl="1"/>
            <a:r>
              <a:rPr lang="en-US"/>
              <a:t>Hypervisor is a (privileged) process</a:t>
            </a:r>
          </a:p>
          <a:p>
            <a:pPr lvl="2"/>
            <a:r>
              <a:rPr lang="en-US"/>
              <a:t>Often one per VM</a:t>
            </a:r>
          </a:p>
          <a:p>
            <a:pPr lvl="2"/>
            <a:r>
              <a:rPr lang="en-US"/>
              <a:t>I/O access performed by host kernel</a:t>
            </a:r>
            <a:endParaRPr lang="cs-CZ"/>
          </a:p>
          <a:p>
            <a:pPr lvl="2"/>
            <a:r>
              <a:rPr lang="en-US"/>
              <a:t>CPU control requires support from the host kernel (debugging services)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A18644-BA5B-E5C6-0057-00CC77DF01B6}"/>
              </a:ext>
            </a:extLst>
          </p:cNvPr>
          <p:cNvSpPr txBox="1"/>
          <p:nvPr/>
        </p:nvSpPr>
        <p:spPr>
          <a:xfrm rot="10800000" flipV="1">
            <a:off x="1008124" y="1196752"/>
            <a:ext cx="172818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C5A579-2629-D0F7-FF7A-AA82D606410D}"/>
              </a:ext>
            </a:extLst>
          </p:cNvPr>
          <p:cNvSpPr txBox="1"/>
          <p:nvPr/>
        </p:nvSpPr>
        <p:spPr>
          <a:xfrm rot="10800000" flipV="1">
            <a:off x="2736307" y="1196753"/>
            <a:ext cx="1728181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D96DEE-E189-E428-EDA4-98B730133F32}"/>
              </a:ext>
            </a:extLst>
          </p:cNvPr>
          <p:cNvSpPr txBox="1"/>
          <p:nvPr/>
        </p:nvSpPr>
        <p:spPr>
          <a:xfrm rot="10800000" flipV="1">
            <a:off x="1065743" y="1520789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C83815-7E7C-4B25-8CB6-1C9DA4EBBEED}"/>
              </a:ext>
            </a:extLst>
          </p:cNvPr>
          <p:cNvSpPr txBox="1"/>
          <p:nvPr/>
        </p:nvSpPr>
        <p:spPr>
          <a:xfrm rot="10800000" flipV="1">
            <a:off x="1857825" y="1520789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84B295-05BC-5645-A143-DE3A623D292B}"/>
              </a:ext>
            </a:extLst>
          </p:cNvPr>
          <p:cNvSpPr txBox="1"/>
          <p:nvPr/>
        </p:nvSpPr>
        <p:spPr>
          <a:xfrm rot="10800000" flipV="1">
            <a:off x="2793916" y="1520789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422ABAA-1686-A129-E599-728E7CF0BC00}"/>
              </a:ext>
            </a:extLst>
          </p:cNvPr>
          <p:cNvSpPr txBox="1"/>
          <p:nvPr/>
        </p:nvSpPr>
        <p:spPr>
          <a:xfrm rot="10800000" flipV="1">
            <a:off x="3585998" y="1520789"/>
            <a:ext cx="806484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172C56-2EE4-1425-5B28-8BE1BFB3B9F5}"/>
              </a:ext>
            </a:extLst>
          </p:cNvPr>
          <p:cNvSpPr txBox="1"/>
          <p:nvPr/>
        </p:nvSpPr>
        <p:spPr>
          <a:xfrm rot="10800000" flipV="1">
            <a:off x="1055493" y="1952835"/>
            <a:ext cx="1608803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AFB323-E9F0-815C-FAD6-2EAE4851DB5E}"/>
              </a:ext>
            </a:extLst>
          </p:cNvPr>
          <p:cNvSpPr txBox="1"/>
          <p:nvPr/>
        </p:nvSpPr>
        <p:spPr>
          <a:xfrm rot="10800000" flipV="1">
            <a:off x="2787544" y="1952835"/>
            <a:ext cx="1608803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1766C0-1A3A-4459-41BA-81D0029C7501}"/>
              </a:ext>
            </a:extLst>
          </p:cNvPr>
          <p:cNvSpPr txBox="1"/>
          <p:nvPr/>
        </p:nvSpPr>
        <p:spPr>
          <a:xfrm rot="10800000" flipV="1">
            <a:off x="144010" y="3897053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EE15914-22EF-0485-717E-CABFE6C80AA8}"/>
              </a:ext>
            </a:extLst>
          </p:cNvPr>
          <p:cNvSpPr txBox="1"/>
          <p:nvPr/>
        </p:nvSpPr>
        <p:spPr>
          <a:xfrm rot="10800000" flipV="1">
            <a:off x="144002" y="3446172"/>
            <a:ext cx="4320485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</a:t>
            </a:r>
            <a:endParaRPr lang="cs-CZ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54C0291-EACE-9897-44CE-02D8F84C5E05}"/>
              </a:ext>
            </a:extLst>
          </p:cNvPr>
          <p:cNvSpPr txBox="1"/>
          <p:nvPr/>
        </p:nvSpPr>
        <p:spPr>
          <a:xfrm rot="10800000" flipV="1">
            <a:off x="2742777" y="2456888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C231AD8-2DDC-CEF5-DA0B-5DE73A541D86}"/>
              </a:ext>
            </a:extLst>
          </p:cNvPr>
          <p:cNvSpPr txBox="1"/>
          <p:nvPr/>
        </p:nvSpPr>
        <p:spPr>
          <a:xfrm rot="10800000" flipV="1">
            <a:off x="144002" y="2454154"/>
            <a:ext cx="857643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0CDBF1-109A-64F3-13C8-45A06245F9F7}"/>
              </a:ext>
            </a:extLst>
          </p:cNvPr>
          <p:cNvSpPr txBox="1"/>
          <p:nvPr/>
        </p:nvSpPr>
        <p:spPr>
          <a:xfrm rot="10800000" flipV="1">
            <a:off x="1008121" y="2456888"/>
            <a:ext cx="1728180" cy="989283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Hypervisor</a:t>
            </a:r>
            <a:endParaRPr lang="cs-CZ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5068D67-3E9D-D55D-0CE4-8DA33AFAEF38}"/>
              </a:ext>
            </a:extLst>
          </p:cNvPr>
          <p:cNvSpPr txBox="1"/>
          <p:nvPr/>
        </p:nvSpPr>
        <p:spPr>
          <a:xfrm rot="10800000" flipV="1">
            <a:off x="5782707" y="1519715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Ctrl</a:t>
            </a:r>
            <a:endParaRPr lang="cs-CZ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FE50D5-96FD-E597-B1E9-1A2DA0BD7728}"/>
              </a:ext>
            </a:extLst>
          </p:cNvPr>
          <p:cNvSpPr txBox="1"/>
          <p:nvPr/>
        </p:nvSpPr>
        <p:spPr>
          <a:xfrm rot="10800000" flipV="1">
            <a:off x="5256571" y="1519713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/>
              <a:t>Proc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829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FB6C49-643E-ED43-A573-F875ED810AE8}"/>
              </a:ext>
            </a:extLst>
          </p:cNvPr>
          <p:cNvSpPr txBox="1">
            <a:spLocks/>
          </p:cNvSpPr>
          <p:nvPr/>
        </p:nvSpPr>
        <p:spPr>
          <a:xfrm>
            <a:off x="179512" y="548680"/>
            <a:ext cx="4328220" cy="612066"/>
          </a:xfrm>
          <a:prstGeom prst="rect">
            <a:avLst/>
          </a:prstGeom>
          <a:noFill/>
          <a:ln>
            <a:noFill/>
          </a:ln>
        </p:spPr>
        <p:txBody>
          <a:bodyPr vert="horz" lIns="91440" anchor="b" anchorCtr="0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None/>
              <a:defRPr kumimoji="0" sz="1800" b="1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  <a:defRPr kumimoji="0" lang="en-US" sz="1600" b="1" kern="120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Traditional type 1 hypervisor</a:t>
            </a:r>
          </a:p>
          <a:p>
            <a:pPr lvl="3"/>
            <a:r>
              <a:rPr lang="en-US" dirty="0"/>
              <a:t>Example: VMWare </a:t>
            </a:r>
            <a:r>
              <a:rPr lang="en-US" dirty="0" err="1"/>
              <a:t>ESXi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684074"/>
          </a:xfrm>
        </p:spPr>
        <p:txBody>
          <a:bodyPr>
            <a:noAutofit/>
          </a:bodyPr>
          <a:lstStyle/>
          <a:p>
            <a:r>
              <a:rPr lang="en-US" dirty="0"/>
              <a:t>Type 2 implemented in a kernel</a:t>
            </a:r>
          </a:p>
          <a:p>
            <a:pPr lvl="3"/>
            <a:r>
              <a:rPr lang="en-US" dirty="0"/>
              <a:t>Example: Linux KVM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4473118"/>
            <a:ext cx="4388296" cy="2052226"/>
          </a:xfrm>
        </p:spPr>
        <p:txBody>
          <a:bodyPr/>
          <a:lstStyle/>
          <a:p>
            <a:r>
              <a:rPr lang="en-US" dirty="0"/>
              <a:t>Hypervisor implanted in kernel</a:t>
            </a:r>
            <a:endParaRPr lang="cs-CZ" dirty="0"/>
          </a:p>
          <a:p>
            <a:pPr lvl="1"/>
            <a:r>
              <a:rPr lang="en-US" dirty="0"/>
              <a:t>CPU control, time sharing, and I/O in the same project</a:t>
            </a:r>
          </a:p>
          <a:p>
            <a:pPr lvl="1"/>
            <a:r>
              <a:rPr lang="en-US" dirty="0"/>
              <a:t>Complex and dangerous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the difference? Only in the history.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5F5DC-D90D-7575-A335-7D6804FB3148}"/>
              </a:ext>
            </a:extLst>
          </p:cNvPr>
          <p:cNvSpPr txBox="1"/>
          <p:nvPr/>
        </p:nvSpPr>
        <p:spPr>
          <a:xfrm rot="10800000" flipV="1">
            <a:off x="6581010" y="1232756"/>
            <a:ext cx="1231350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</a:t>
            </a:r>
            <a:r>
              <a:rPr lang="cs-CZ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C6531-9802-E60C-906E-A1991092237A}"/>
              </a:ext>
            </a:extLst>
          </p:cNvPr>
          <p:cNvSpPr txBox="1"/>
          <p:nvPr/>
        </p:nvSpPr>
        <p:spPr>
          <a:xfrm rot="10800000" flipV="1">
            <a:off x="7805141" y="1232757"/>
            <a:ext cx="1231346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B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5128C-717B-8417-C6E5-71BA55B369AB}"/>
              </a:ext>
            </a:extLst>
          </p:cNvPr>
          <p:cNvSpPr txBox="1"/>
          <p:nvPr/>
        </p:nvSpPr>
        <p:spPr>
          <a:xfrm rot="10800000" flipV="1">
            <a:off x="6702931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39ADD2-9589-54A7-8C2B-FDD20321177A}"/>
              </a:ext>
            </a:extLst>
          </p:cNvPr>
          <p:cNvSpPr txBox="1"/>
          <p:nvPr/>
        </p:nvSpPr>
        <p:spPr>
          <a:xfrm rot="10800000" flipV="1">
            <a:off x="7206999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A8C3EA-4381-FA91-6FC9-61CFBA5B3269}"/>
              </a:ext>
            </a:extLst>
          </p:cNvPr>
          <p:cNvSpPr txBox="1"/>
          <p:nvPr/>
        </p:nvSpPr>
        <p:spPr>
          <a:xfrm rot="10800000" flipV="1">
            <a:off x="7884368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6BDB39-EA07-504D-948B-B9F693E207AE}"/>
              </a:ext>
            </a:extLst>
          </p:cNvPr>
          <p:cNvSpPr txBox="1"/>
          <p:nvPr/>
        </p:nvSpPr>
        <p:spPr>
          <a:xfrm rot="10800000" flipV="1">
            <a:off x="8431116" y="1556793"/>
            <a:ext cx="533365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cs-CZ" dirty="0"/>
              <a:t>Proc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E80A6C-EB15-0DAD-425F-D39944E4110D}"/>
              </a:ext>
            </a:extLst>
          </p:cNvPr>
          <p:cNvSpPr txBox="1"/>
          <p:nvPr/>
        </p:nvSpPr>
        <p:spPr>
          <a:xfrm rot="10800000" flipV="1">
            <a:off x="6710161" y="1988839"/>
            <a:ext cx="1030190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D4D1B2-AEC7-52A5-49D6-EB297E1E6758}"/>
              </a:ext>
            </a:extLst>
          </p:cNvPr>
          <p:cNvSpPr txBox="1"/>
          <p:nvPr/>
        </p:nvSpPr>
        <p:spPr>
          <a:xfrm rot="10800000" flipV="1">
            <a:off x="7884359" y="1988839"/>
            <a:ext cx="1083987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28528E-F7D1-1D18-1285-F2FEE2FAEE96}"/>
              </a:ext>
            </a:extLst>
          </p:cNvPr>
          <p:cNvSpPr txBox="1"/>
          <p:nvPr/>
        </p:nvSpPr>
        <p:spPr>
          <a:xfrm rot="10800000" flipV="1">
            <a:off x="4716010" y="3933057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EDA1C-D2CC-346E-0B9F-119657158473}"/>
              </a:ext>
            </a:extLst>
          </p:cNvPr>
          <p:cNvSpPr txBox="1"/>
          <p:nvPr/>
        </p:nvSpPr>
        <p:spPr>
          <a:xfrm rot="10800000" flipV="1">
            <a:off x="4716001" y="2492892"/>
            <a:ext cx="4320485" cy="1421330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/>
              <a:t>Host Kernel (includes Hypervisor)</a:t>
            </a:r>
            <a:endParaRPr lang="cs-CZ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43EDC8-8141-2CBE-77D3-5520DB16B97A}"/>
              </a:ext>
            </a:extLst>
          </p:cNvPr>
          <p:cNvSpPr txBox="1"/>
          <p:nvPr/>
        </p:nvSpPr>
        <p:spPr>
          <a:xfrm rot="10800000" flipV="1">
            <a:off x="4716002" y="1519715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/>
              <a:t>Proc</a:t>
            </a:r>
            <a:endParaRPr lang="cs-CZ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5068D67-3E9D-D55D-0CE4-8DA33AFAEF38}"/>
              </a:ext>
            </a:extLst>
          </p:cNvPr>
          <p:cNvSpPr txBox="1"/>
          <p:nvPr/>
        </p:nvSpPr>
        <p:spPr>
          <a:xfrm rot="10800000" flipV="1">
            <a:off x="5782707" y="1519715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 err="1"/>
              <a:t>VM</a:t>
            </a:r>
            <a:r>
              <a:rPr lang="en-US" dirty="0"/>
              <a:t> Ctrl</a:t>
            </a:r>
            <a:endParaRPr lang="cs-CZ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FE50D5-96FD-E597-B1E9-1A2DA0BD7728}"/>
              </a:ext>
            </a:extLst>
          </p:cNvPr>
          <p:cNvSpPr txBox="1"/>
          <p:nvPr/>
        </p:nvSpPr>
        <p:spPr>
          <a:xfrm rot="10800000" flipV="1">
            <a:off x="5256571" y="1519713"/>
            <a:ext cx="526136" cy="97318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36000" rIns="36000" rtlCol="0" anchor="ctr" anchorCtr="0">
            <a:noAutofit/>
          </a:bodyPr>
          <a:lstStyle/>
          <a:p>
            <a:pPr algn="ctr"/>
            <a:r>
              <a:rPr lang="en-US" dirty="0"/>
              <a:t>Proc</a:t>
            </a:r>
            <a:endParaRPr lang="cs-CZ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ACF51A-B5F9-18EF-81EE-3AFA138228DD}"/>
              </a:ext>
            </a:extLst>
          </p:cNvPr>
          <p:cNvSpPr txBox="1"/>
          <p:nvPr/>
        </p:nvSpPr>
        <p:spPr>
          <a:xfrm rot="10800000" flipV="1">
            <a:off x="107500" y="1232755"/>
            <a:ext cx="2160239" cy="1260141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A513A7-2163-5A28-E4C5-E8702ECFAF10}"/>
              </a:ext>
            </a:extLst>
          </p:cNvPr>
          <p:cNvSpPr txBox="1"/>
          <p:nvPr/>
        </p:nvSpPr>
        <p:spPr>
          <a:xfrm rot="10800000" flipV="1">
            <a:off x="2267744" y="1232756"/>
            <a:ext cx="2160240" cy="126014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B</a:t>
            </a:r>
          </a:p>
        </p:txBody>
      </p:sp>
      <p:sp>
        <p:nvSpPr>
          <p:cNvPr id="15" name="Content Placeholder 33">
            <a:extLst>
              <a:ext uri="{FF2B5EF4-FFF2-40B4-BE49-F238E27FC236}">
                <a16:creationId xmlns:a16="http://schemas.microsoft.com/office/drawing/2014/main" id="{A0DD5894-BE22-F3B9-FC4D-50455CA8765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79512" y="4473118"/>
            <a:ext cx="4316288" cy="2052226"/>
          </a:xfrm>
        </p:spPr>
        <p:txBody>
          <a:bodyPr/>
          <a:lstStyle/>
          <a:p>
            <a:r>
              <a:rPr lang="en-US" dirty="0"/>
              <a:t>Hypervisor does everything</a:t>
            </a:r>
          </a:p>
          <a:p>
            <a:pPr lvl="1"/>
            <a:r>
              <a:rPr lang="en-US" dirty="0"/>
              <a:t>CPU control, time sharing, and I/O in the same project</a:t>
            </a:r>
          </a:p>
          <a:p>
            <a:pPr lvl="1"/>
            <a:r>
              <a:rPr lang="en-US" dirty="0"/>
              <a:t>Complex and dangerous</a:t>
            </a:r>
          </a:p>
          <a:p>
            <a:endParaRPr lang="cs-CZ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57FF39-2CE9-35D3-35BB-14AD5F30CB5D}"/>
              </a:ext>
            </a:extLst>
          </p:cNvPr>
          <p:cNvSpPr txBox="1"/>
          <p:nvPr/>
        </p:nvSpPr>
        <p:spPr>
          <a:xfrm rot="10800000" flipV="1">
            <a:off x="17951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103394-2F2E-2D87-B7B7-7A38B0058235}"/>
              </a:ext>
            </a:extLst>
          </p:cNvPr>
          <p:cNvSpPr txBox="1"/>
          <p:nvPr/>
        </p:nvSpPr>
        <p:spPr>
          <a:xfrm rot="10800000" flipV="1">
            <a:off x="118762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665DDD-B457-8D17-24E6-6ECA3D5088AE}"/>
              </a:ext>
            </a:extLst>
          </p:cNvPr>
          <p:cNvSpPr txBox="1"/>
          <p:nvPr/>
        </p:nvSpPr>
        <p:spPr>
          <a:xfrm rot="10800000" flipV="1">
            <a:off x="2339753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ABB4B7-6F3A-2141-C53C-D1AA85513804}"/>
              </a:ext>
            </a:extLst>
          </p:cNvPr>
          <p:cNvSpPr txBox="1"/>
          <p:nvPr/>
        </p:nvSpPr>
        <p:spPr>
          <a:xfrm rot="10800000" flipV="1">
            <a:off x="3347865" y="1556792"/>
            <a:ext cx="1008112" cy="43204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A2EC93-6731-981C-AF07-344B54764E88}"/>
              </a:ext>
            </a:extLst>
          </p:cNvPr>
          <p:cNvSpPr txBox="1"/>
          <p:nvPr/>
        </p:nvSpPr>
        <p:spPr>
          <a:xfrm rot="10800000" flipV="1">
            <a:off x="179509" y="1988838"/>
            <a:ext cx="2011017" cy="43204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104D6B-99FA-266F-BE99-F990F30D0CF3}"/>
              </a:ext>
            </a:extLst>
          </p:cNvPr>
          <p:cNvSpPr txBox="1"/>
          <p:nvPr/>
        </p:nvSpPr>
        <p:spPr>
          <a:xfrm rot="10800000" flipV="1">
            <a:off x="2348826" y="1988838"/>
            <a:ext cx="2011017" cy="432044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366626-E80C-7037-DB92-EDEED2AA371B}"/>
              </a:ext>
            </a:extLst>
          </p:cNvPr>
          <p:cNvSpPr txBox="1"/>
          <p:nvPr/>
        </p:nvSpPr>
        <p:spPr>
          <a:xfrm rot="10800000" flipV="1">
            <a:off x="107498" y="2492891"/>
            <a:ext cx="4320486" cy="1440165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31EF0C-72F4-5D14-221E-5619FCCB7770}"/>
              </a:ext>
            </a:extLst>
          </p:cNvPr>
          <p:cNvSpPr txBox="1"/>
          <p:nvPr/>
        </p:nvSpPr>
        <p:spPr>
          <a:xfrm rot="10800000" flipV="1">
            <a:off x="107505" y="3933056"/>
            <a:ext cx="4320486" cy="43204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CPU, I/O hardware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33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Virtual Machines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cs-CZ" dirty="0"/>
              <a:t>Containers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"/>
          </p:nvPr>
        </p:nvSpPr>
        <p:spPr>
          <a:xfrm>
            <a:off x="179512" y="4473118"/>
            <a:ext cx="4316288" cy="2052226"/>
          </a:xfrm>
        </p:spPr>
        <p:txBody>
          <a:bodyPr/>
          <a:lstStyle/>
          <a:p>
            <a:r>
              <a:rPr lang="cs-CZ" dirty="0"/>
              <a:t>Inherent safety</a:t>
            </a:r>
          </a:p>
          <a:p>
            <a:pPr lvl="2"/>
            <a:r>
              <a:rPr lang="cs-CZ" dirty="0"/>
              <a:t>Kernel-HW interface was not designed for Kernel-Kernel communication</a:t>
            </a:r>
          </a:p>
          <a:p>
            <a:pPr lvl="2"/>
            <a:r>
              <a:rPr lang="cs-CZ" dirty="0"/>
              <a:t>VMM adds well-controled holes into a natural barrier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4473118"/>
            <a:ext cx="4388296" cy="2052226"/>
          </a:xfrm>
        </p:spPr>
        <p:txBody>
          <a:bodyPr/>
          <a:lstStyle/>
          <a:p>
            <a:r>
              <a:rPr lang="cs-CZ" dirty="0"/>
              <a:t>Limited safety</a:t>
            </a:r>
          </a:p>
          <a:p>
            <a:pPr lvl="2"/>
            <a:r>
              <a:rPr lang="cs-CZ" dirty="0"/>
              <a:t>Process-Kernel interface was designed for Process-Process communication</a:t>
            </a:r>
          </a:p>
          <a:p>
            <a:pPr lvl="2"/>
            <a:r>
              <a:rPr lang="cs-CZ" dirty="0"/>
              <a:t>Containerization requires blocking existing communication channels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Virtual Machines vs. Containers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179513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A1</a:t>
            </a: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1187625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A2</a:t>
            </a:r>
          </a:p>
        </p:txBody>
      </p:sp>
      <p:sp>
        <p:nvSpPr>
          <p:cNvPr id="13" name="TextBox 12"/>
          <p:cNvSpPr txBox="1"/>
          <p:nvPr/>
        </p:nvSpPr>
        <p:spPr>
          <a:xfrm rot="10800000" flipV="1">
            <a:off x="2339753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B1</a:t>
            </a:r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107502" y="1232755"/>
            <a:ext cx="2160239" cy="2124238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A</a:t>
            </a: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3347865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B2</a:t>
            </a:r>
          </a:p>
        </p:txBody>
      </p:sp>
      <p:sp>
        <p:nvSpPr>
          <p:cNvPr id="15" name="TextBox 14"/>
          <p:cNvSpPr txBox="1"/>
          <p:nvPr/>
        </p:nvSpPr>
        <p:spPr>
          <a:xfrm rot="10800000" flipV="1">
            <a:off x="179512" y="2420888"/>
            <a:ext cx="2011017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2267744" y="1232755"/>
            <a:ext cx="2160240" cy="2124238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B</a:t>
            </a:r>
          </a:p>
        </p:txBody>
      </p:sp>
      <p:sp>
        <p:nvSpPr>
          <p:cNvPr id="16" name="TextBox 15"/>
          <p:cNvSpPr txBox="1"/>
          <p:nvPr/>
        </p:nvSpPr>
        <p:spPr>
          <a:xfrm rot="10800000" flipV="1">
            <a:off x="2348828" y="2420888"/>
            <a:ext cx="2011017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17" name="TextBox 16"/>
          <p:cNvSpPr txBox="1"/>
          <p:nvPr/>
        </p:nvSpPr>
        <p:spPr>
          <a:xfrm rot="10800000" flipV="1">
            <a:off x="107498" y="3356993"/>
            <a:ext cx="4320486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20" name="TextBox 19"/>
          <p:cNvSpPr txBox="1"/>
          <p:nvPr/>
        </p:nvSpPr>
        <p:spPr>
          <a:xfrm rot="10800000" flipV="1">
            <a:off x="4795624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A1</a:t>
            </a:r>
          </a:p>
        </p:txBody>
      </p:sp>
      <p:sp>
        <p:nvSpPr>
          <p:cNvPr id="21" name="TextBox 20"/>
          <p:cNvSpPr txBox="1"/>
          <p:nvPr/>
        </p:nvSpPr>
        <p:spPr>
          <a:xfrm rot="10800000" flipV="1">
            <a:off x="5803736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A2</a:t>
            </a:r>
          </a:p>
        </p:txBody>
      </p:sp>
      <p:sp>
        <p:nvSpPr>
          <p:cNvPr id="22" name="TextBox 21"/>
          <p:cNvSpPr txBox="1"/>
          <p:nvPr/>
        </p:nvSpPr>
        <p:spPr>
          <a:xfrm rot="10800000" flipV="1">
            <a:off x="6955864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B1</a:t>
            </a: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4723612" y="1232755"/>
            <a:ext cx="2160239" cy="1908213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A</a:t>
            </a:r>
          </a:p>
        </p:txBody>
      </p:sp>
      <p:sp>
        <p:nvSpPr>
          <p:cNvPr id="24" name="TextBox 23"/>
          <p:cNvSpPr txBox="1"/>
          <p:nvPr/>
        </p:nvSpPr>
        <p:spPr>
          <a:xfrm rot="10800000" flipV="1">
            <a:off x="7963976" y="1556792"/>
            <a:ext cx="1008112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Process B2</a:t>
            </a:r>
          </a:p>
        </p:txBody>
      </p:sp>
      <p:sp>
        <p:nvSpPr>
          <p:cNvPr id="25" name="TextBox 24"/>
          <p:cNvSpPr txBox="1"/>
          <p:nvPr/>
        </p:nvSpPr>
        <p:spPr>
          <a:xfrm rot="10800000" flipV="1">
            <a:off x="4795621" y="2420887"/>
            <a:ext cx="4176465" cy="1800201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</a:t>
            </a:r>
          </a:p>
        </p:txBody>
      </p:sp>
      <p:sp>
        <p:nvSpPr>
          <p:cNvPr id="26" name="TextBox 25"/>
          <p:cNvSpPr txBox="1"/>
          <p:nvPr/>
        </p:nvSpPr>
        <p:spPr>
          <a:xfrm rot="10800000" flipV="1">
            <a:off x="6883855" y="1232755"/>
            <a:ext cx="2160240" cy="1908213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B</a:t>
            </a:r>
          </a:p>
        </p:txBody>
      </p:sp>
      <p:sp>
        <p:nvSpPr>
          <p:cNvPr id="36" name="Freeform 35"/>
          <p:cNvSpPr/>
          <p:nvPr/>
        </p:nvSpPr>
        <p:spPr>
          <a:xfrm rot="5400000">
            <a:off x="1709293" y="3050572"/>
            <a:ext cx="1188909" cy="1656184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accent3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Freeform 38"/>
          <p:cNvSpPr/>
          <p:nvPr/>
        </p:nvSpPr>
        <p:spPr>
          <a:xfrm rot="5400000">
            <a:off x="5477859" y="2408685"/>
            <a:ext cx="672153" cy="66326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tx2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Freeform 41"/>
          <p:cNvSpPr/>
          <p:nvPr/>
        </p:nvSpPr>
        <p:spPr>
          <a:xfrm rot="5400000">
            <a:off x="6537575" y="2399475"/>
            <a:ext cx="672153" cy="66326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tx2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Freeform 42"/>
          <p:cNvSpPr/>
          <p:nvPr/>
        </p:nvSpPr>
        <p:spPr>
          <a:xfrm rot="5400000">
            <a:off x="7627898" y="2419252"/>
            <a:ext cx="672153" cy="663268"/>
          </a:xfrm>
          <a:custGeom>
            <a:avLst/>
            <a:gdLst>
              <a:gd name="connsiteX0" fmla="*/ 54935 w 1077433"/>
              <a:gd name="connsiteY0" fmla="*/ 0 h 744279"/>
              <a:gd name="connsiteX1" fmla="*/ 1065028 w 1077433"/>
              <a:gd name="connsiteY1" fmla="*/ 393404 h 744279"/>
              <a:gd name="connsiteX2" fmla="*/ 129363 w 1077433"/>
              <a:gd name="connsiteY2" fmla="*/ 637953 h 744279"/>
              <a:gd name="connsiteX3" fmla="*/ 288851 w 1077433"/>
              <a:gd name="connsiteY3" fmla="*/ 744279 h 744279"/>
              <a:gd name="connsiteX0" fmla="*/ 0 w 1049079"/>
              <a:gd name="connsiteY0" fmla="*/ 0 h 744279"/>
              <a:gd name="connsiteX1" fmla="*/ 1010093 w 1049079"/>
              <a:gd name="connsiteY1" fmla="*/ 393404 h 744279"/>
              <a:gd name="connsiteX2" fmla="*/ 233916 w 1049079"/>
              <a:gd name="connsiteY2" fmla="*/ 744279 h 744279"/>
              <a:gd name="connsiteX0" fmla="*/ 0 w 1012938"/>
              <a:gd name="connsiteY0" fmla="*/ 0 h 631509"/>
              <a:gd name="connsiteX1" fmla="*/ 1010093 w 1012938"/>
              <a:gd name="connsiteY1" fmla="*/ 393404 h 631509"/>
              <a:gd name="connsiteX2" fmla="*/ 17072 w 1012938"/>
              <a:gd name="connsiteY2" fmla="*/ 631509 h 631509"/>
              <a:gd name="connsiteX0" fmla="*/ 0 w 17072"/>
              <a:gd name="connsiteY0" fmla="*/ 0 h 631509"/>
              <a:gd name="connsiteX1" fmla="*/ 17072 w 17072"/>
              <a:gd name="connsiteY1" fmla="*/ 631509 h 631509"/>
              <a:gd name="connsiteX0" fmla="*/ 0 w 863453"/>
              <a:gd name="connsiteY0" fmla="*/ 0 h 631509"/>
              <a:gd name="connsiteX1" fmla="*/ 17072 w 863453"/>
              <a:gd name="connsiteY1" fmla="*/ 631509 h 631509"/>
              <a:gd name="connsiteX0" fmla="*/ 0 w 863453"/>
              <a:gd name="connsiteY0" fmla="*/ 3380 h 634889"/>
              <a:gd name="connsiteX1" fmla="*/ 17072 w 863453"/>
              <a:gd name="connsiteY1" fmla="*/ 634889 h 634889"/>
              <a:gd name="connsiteX0" fmla="*/ 2503208 w 3286543"/>
              <a:gd name="connsiteY0" fmla="*/ 3380 h 48488"/>
              <a:gd name="connsiteX1" fmla="*/ 0 w 3286543"/>
              <a:gd name="connsiteY1" fmla="*/ 48488 h 48488"/>
              <a:gd name="connsiteX0" fmla="*/ 0 w 846381"/>
              <a:gd name="connsiteY0" fmla="*/ 3380 h 161257"/>
              <a:gd name="connsiteX1" fmla="*/ 0 w 846381"/>
              <a:gd name="connsiteY1" fmla="*/ 161257 h 161257"/>
              <a:gd name="connsiteX0" fmla="*/ 0 w 783335"/>
              <a:gd name="connsiteY0" fmla="*/ 3380 h 161257"/>
              <a:gd name="connsiteX1" fmla="*/ 0 w 783335"/>
              <a:gd name="connsiteY1" fmla="*/ 161257 h 161257"/>
              <a:gd name="connsiteX0" fmla="*/ 0 w 365217"/>
              <a:gd name="connsiteY0" fmla="*/ 4747 h 162624"/>
              <a:gd name="connsiteX1" fmla="*/ 0 w 365217"/>
              <a:gd name="connsiteY1" fmla="*/ 162624 h 16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217" h="162624">
                <a:moveTo>
                  <a:pt x="0" y="4747"/>
                </a:moveTo>
                <a:cubicBezTo>
                  <a:pt x="365217" y="0"/>
                  <a:pt x="345623" y="158620"/>
                  <a:pt x="0" y="162624"/>
                </a:cubicBezTo>
              </a:path>
            </a:pathLst>
          </a:custGeom>
          <a:ln w="28575" cmpd="dbl">
            <a:solidFill>
              <a:schemeClr val="tx2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9" name="Group 48"/>
          <p:cNvGrpSpPr/>
          <p:nvPr/>
        </p:nvGrpSpPr>
        <p:grpSpPr>
          <a:xfrm>
            <a:off x="6701531" y="2697520"/>
            <a:ext cx="367640" cy="367640"/>
            <a:chOff x="5942706" y="832912"/>
            <a:chExt cx="367640" cy="367640"/>
          </a:xfrm>
        </p:grpSpPr>
        <p:sp>
          <p:nvSpPr>
            <p:cNvPr id="45" name="Rectangle 44"/>
            <p:cNvSpPr/>
            <p:nvPr/>
          </p:nvSpPr>
          <p:spPr>
            <a:xfrm rot="2742136">
              <a:off x="5940152" y="980728"/>
              <a:ext cx="367640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8141880">
              <a:off x="5942706" y="977506"/>
              <a:ext cx="367640" cy="720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3793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 rot="10800000" flipV="1">
            <a:off x="7524328" y="1232755"/>
            <a:ext cx="1342866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B</a:t>
            </a: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6166590" y="1232755"/>
            <a:ext cx="1342866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A</a:t>
            </a: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2267744" y="1232755"/>
            <a:ext cx="2160240" cy="2124238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B</a:t>
            </a:r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107502" y="1232755"/>
            <a:ext cx="2160239" cy="2124238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Virtual Machine 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Virtual Machines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cs-CZ" dirty="0"/>
              <a:t>Containers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"/>
          </p:nvPr>
        </p:nvSpPr>
        <p:spPr>
          <a:xfrm>
            <a:off x="179512" y="4473118"/>
            <a:ext cx="4316288" cy="2052226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VM</a:t>
            </a:r>
            <a:r>
              <a:rPr lang="en-US" dirty="0"/>
              <a:t> is a complete OS</a:t>
            </a:r>
            <a:endParaRPr lang="cs-CZ" dirty="0"/>
          </a:p>
          <a:p>
            <a:pPr lvl="2"/>
            <a:r>
              <a:rPr lang="en-US" dirty="0"/>
              <a:t>Each </a:t>
            </a:r>
            <a:r>
              <a:rPr lang="en-US" dirty="0" err="1"/>
              <a:t>VM</a:t>
            </a:r>
            <a:r>
              <a:rPr lang="en-US" dirty="0"/>
              <a:t> runs its services in specific settings</a:t>
            </a:r>
          </a:p>
          <a:p>
            <a:pPr lvl="2"/>
            <a:r>
              <a:rPr lang="en-US" dirty="0"/>
              <a:t>User (admin) processes (e.g. install scripts) can control services (edit /</a:t>
            </a:r>
            <a:r>
              <a:rPr lang="en-US" dirty="0" err="1"/>
              <a:t>etc</a:t>
            </a:r>
            <a:r>
              <a:rPr lang="en-US" dirty="0"/>
              <a:t>/..., run </a:t>
            </a:r>
            <a:r>
              <a:rPr lang="en-US" dirty="0" err="1"/>
              <a:t>systemctl</a:t>
            </a:r>
            <a:r>
              <a:rPr lang="en-US" dirty="0"/>
              <a:t>, ...)</a:t>
            </a:r>
            <a:endParaRPr lang="cs-CZ" dirty="0"/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3356992"/>
            <a:ext cx="4388296" cy="3168352"/>
          </a:xfrm>
        </p:spPr>
        <p:txBody>
          <a:bodyPr/>
          <a:lstStyle/>
          <a:p>
            <a:r>
              <a:rPr lang="en-US" dirty="0"/>
              <a:t>Container is not a complete OS</a:t>
            </a:r>
          </a:p>
          <a:p>
            <a:pPr lvl="1"/>
            <a:r>
              <a:rPr lang="en-US" dirty="0"/>
              <a:t>Services shared among containers</a:t>
            </a:r>
            <a:endParaRPr lang="cs-CZ" dirty="0"/>
          </a:p>
          <a:p>
            <a:pPr lvl="2"/>
            <a:r>
              <a:rPr lang="en-US" dirty="0"/>
              <a:t>Dependency hell still present</a:t>
            </a:r>
          </a:p>
          <a:p>
            <a:pPr lvl="2"/>
            <a:r>
              <a:rPr lang="en-US" dirty="0"/>
              <a:t>Processes inside containers usually cannot control services outside containers - their install scripts cannot run inside containers</a:t>
            </a:r>
            <a:endParaRPr lang="cs-CZ" dirty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Virtual Machines vs. Containers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179512" y="1556792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590084" y="1556791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0800000" flipV="1">
            <a:off x="179512" y="2420888"/>
            <a:ext cx="2011017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A</a:t>
            </a:r>
          </a:p>
        </p:txBody>
      </p:sp>
      <p:sp>
        <p:nvSpPr>
          <p:cNvPr id="16" name="TextBox 15"/>
          <p:cNvSpPr txBox="1"/>
          <p:nvPr/>
        </p:nvSpPr>
        <p:spPr>
          <a:xfrm rot="10800000" flipV="1">
            <a:off x="2348828" y="2420888"/>
            <a:ext cx="2011017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Kernel B</a:t>
            </a:r>
          </a:p>
        </p:txBody>
      </p:sp>
      <p:sp>
        <p:nvSpPr>
          <p:cNvPr id="17" name="TextBox 16"/>
          <p:cNvSpPr txBox="1"/>
          <p:nvPr/>
        </p:nvSpPr>
        <p:spPr>
          <a:xfrm rot="10800000" flipV="1">
            <a:off x="107498" y="3356993"/>
            <a:ext cx="4320486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cs-CZ" dirty="0"/>
              <a:t>VMM</a:t>
            </a:r>
            <a:r>
              <a:rPr lang="en-US" dirty="0"/>
              <a:t> (Virtual Machine Manager)</a:t>
            </a:r>
          </a:p>
          <a:p>
            <a:pPr algn="ctr"/>
            <a:r>
              <a:rPr lang="en-US" dirty="0"/>
              <a:t>a.k.a. Hypervisor</a:t>
            </a:r>
            <a:endParaRPr lang="cs-CZ" dirty="0"/>
          </a:p>
        </p:txBody>
      </p:sp>
      <p:sp>
        <p:nvSpPr>
          <p:cNvPr id="25" name="TextBox 24"/>
          <p:cNvSpPr txBox="1"/>
          <p:nvPr/>
        </p:nvSpPr>
        <p:spPr>
          <a:xfrm rot="10800000" flipV="1">
            <a:off x="4795620" y="2420888"/>
            <a:ext cx="4176465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cs-CZ" dirty="0"/>
              <a:t>Kernel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39090C-991F-2F6E-1E06-05AE8BF97B3B}"/>
              </a:ext>
            </a:extLst>
          </p:cNvPr>
          <p:cNvSpPr txBox="1"/>
          <p:nvPr/>
        </p:nvSpPr>
        <p:spPr>
          <a:xfrm rot="10800000" flipV="1">
            <a:off x="994658" y="1556792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ices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CAD2B7-2452-82B0-8B4B-BFE214E3C5C7}"/>
              </a:ext>
            </a:extLst>
          </p:cNvPr>
          <p:cNvSpPr txBox="1"/>
          <p:nvPr/>
        </p:nvSpPr>
        <p:spPr>
          <a:xfrm rot="10800000" flipV="1">
            <a:off x="1399232" y="1556791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606BA-1353-45BA-94D2-525512B1467A}"/>
              </a:ext>
            </a:extLst>
          </p:cNvPr>
          <p:cNvSpPr txBox="1"/>
          <p:nvPr/>
        </p:nvSpPr>
        <p:spPr>
          <a:xfrm rot="10800000" flipV="1">
            <a:off x="1803805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D0F564-865C-BCEA-74D1-D3A669FB7783}"/>
              </a:ext>
            </a:extLst>
          </p:cNvPr>
          <p:cNvSpPr txBox="1"/>
          <p:nvPr/>
        </p:nvSpPr>
        <p:spPr>
          <a:xfrm rot="10800000" flipV="1">
            <a:off x="2339752" y="1556793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57C567-F541-F521-A415-6BBE9895D153}"/>
              </a:ext>
            </a:extLst>
          </p:cNvPr>
          <p:cNvSpPr txBox="1"/>
          <p:nvPr/>
        </p:nvSpPr>
        <p:spPr>
          <a:xfrm rot="10800000" flipV="1">
            <a:off x="2750324" y="1556792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DB5AC17-03D7-BFAB-D67C-E0F6A54E6907}"/>
              </a:ext>
            </a:extLst>
          </p:cNvPr>
          <p:cNvSpPr txBox="1"/>
          <p:nvPr/>
        </p:nvSpPr>
        <p:spPr>
          <a:xfrm rot="10800000" flipV="1">
            <a:off x="3154898" y="1556793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ices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45806B-2000-DE4A-11E4-D123CAB37CAF}"/>
              </a:ext>
            </a:extLst>
          </p:cNvPr>
          <p:cNvSpPr txBox="1"/>
          <p:nvPr/>
        </p:nvSpPr>
        <p:spPr>
          <a:xfrm rot="10800000" flipV="1">
            <a:off x="3559472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B0B36BB-3F1B-B690-319A-C11874993958}"/>
              </a:ext>
            </a:extLst>
          </p:cNvPr>
          <p:cNvSpPr txBox="1"/>
          <p:nvPr/>
        </p:nvSpPr>
        <p:spPr>
          <a:xfrm rot="10800000" flipV="1">
            <a:off x="3964045" y="1556793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289FAE-855C-6F2E-3C92-BF430327C4EA}"/>
              </a:ext>
            </a:extLst>
          </p:cNvPr>
          <p:cNvSpPr txBox="1"/>
          <p:nvPr/>
        </p:nvSpPr>
        <p:spPr>
          <a:xfrm rot="10800000" flipV="1">
            <a:off x="4788024" y="1556792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5BD5EE-2AF4-041F-F201-530A839729EE}"/>
              </a:ext>
            </a:extLst>
          </p:cNvPr>
          <p:cNvSpPr txBox="1"/>
          <p:nvPr/>
        </p:nvSpPr>
        <p:spPr>
          <a:xfrm rot="10800000" flipV="1">
            <a:off x="5198596" y="1556791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157D5E-75F7-4316-C0B3-D24A2953B37C}"/>
              </a:ext>
            </a:extLst>
          </p:cNvPr>
          <p:cNvSpPr txBox="1"/>
          <p:nvPr/>
        </p:nvSpPr>
        <p:spPr>
          <a:xfrm rot="10800000" flipV="1">
            <a:off x="5603170" y="1556792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ices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E4725A0-DC02-A56E-04BD-152703CCB892}"/>
              </a:ext>
            </a:extLst>
          </p:cNvPr>
          <p:cNvSpPr txBox="1"/>
          <p:nvPr/>
        </p:nvSpPr>
        <p:spPr>
          <a:xfrm rot="10800000" flipV="1">
            <a:off x="6439792" y="1556791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E84257-FDF8-9133-AB0A-2491F24E037E}"/>
              </a:ext>
            </a:extLst>
          </p:cNvPr>
          <p:cNvSpPr txBox="1"/>
          <p:nvPr/>
        </p:nvSpPr>
        <p:spPr>
          <a:xfrm rot="10800000" flipV="1">
            <a:off x="6844365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285CF8-8FDC-D6C0-1802-39893CECE3A0}"/>
              </a:ext>
            </a:extLst>
          </p:cNvPr>
          <p:cNvSpPr txBox="1"/>
          <p:nvPr/>
        </p:nvSpPr>
        <p:spPr>
          <a:xfrm rot="10800000" flipV="1">
            <a:off x="7812360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F1D032-75EE-2B80-7A0B-5B58939EFE31}"/>
              </a:ext>
            </a:extLst>
          </p:cNvPr>
          <p:cNvSpPr txBox="1"/>
          <p:nvPr/>
        </p:nvSpPr>
        <p:spPr>
          <a:xfrm rot="10800000" flipV="1">
            <a:off x="8216933" y="1556793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73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 rot="10800000" flipV="1">
            <a:off x="7332104" y="1232755"/>
            <a:ext cx="1695923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B</a:t>
            </a:r>
          </a:p>
        </p:txBody>
      </p:sp>
      <p:sp>
        <p:nvSpPr>
          <p:cNvPr id="23" name="TextBox 22"/>
          <p:cNvSpPr txBox="1"/>
          <p:nvPr/>
        </p:nvSpPr>
        <p:spPr>
          <a:xfrm rot="10800000" flipV="1">
            <a:off x="5628908" y="1232755"/>
            <a:ext cx="1690552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Plain Containers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dirty="0"/>
              <a:t>System </a:t>
            </a:r>
            <a:r>
              <a:rPr lang="cs-CZ" dirty="0"/>
              <a:t>Containers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"/>
          </p:nvPr>
        </p:nvSpPr>
        <p:spPr>
          <a:xfrm>
            <a:off x="4648200" y="3356992"/>
            <a:ext cx="4388296" cy="3168352"/>
          </a:xfrm>
        </p:spPr>
        <p:txBody>
          <a:bodyPr/>
          <a:lstStyle/>
          <a:p>
            <a:r>
              <a:rPr lang="en-US" dirty="0"/>
              <a:t>System container resembles a complete OS</a:t>
            </a:r>
          </a:p>
          <a:p>
            <a:pPr lvl="1"/>
            <a:r>
              <a:rPr lang="en-US" dirty="0"/>
              <a:t>Each container contains its service manager (</a:t>
            </a:r>
            <a:r>
              <a:rPr lang="en-US" dirty="0" err="1"/>
              <a:t>init</a:t>
            </a:r>
            <a:r>
              <a:rPr lang="en-US" dirty="0"/>
              <a:t>)</a:t>
            </a:r>
            <a:endParaRPr lang="cs-CZ" dirty="0"/>
          </a:p>
          <a:p>
            <a:pPr lvl="2"/>
            <a:r>
              <a:rPr lang="en-US" dirty="0"/>
              <a:t>Install scripts work inside containers</a:t>
            </a:r>
          </a:p>
          <a:p>
            <a:pPr lvl="1"/>
            <a:r>
              <a:rPr lang="en-US" dirty="0"/>
              <a:t>The illusion is not yet complete</a:t>
            </a:r>
          </a:p>
          <a:p>
            <a:pPr lvl="2"/>
            <a:r>
              <a:rPr lang="en-US" dirty="0"/>
              <a:t>Certain privileges/capabilities/roles are hardwired in Linux kernel and denied for containers</a:t>
            </a:r>
            <a:endParaRPr lang="cs-CZ" dirty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Plain </a:t>
            </a:r>
            <a:r>
              <a:rPr lang="cs-CZ" dirty="0"/>
              <a:t>vs. </a:t>
            </a:r>
            <a:r>
              <a:rPr lang="en-US" dirty="0"/>
              <a:t>System </a:t>
            </a:r>
            <a:r>
              <a:rPr lang="cs-CZ" dirty="0"/>
              <a:t>Containers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5" name="TextBox 24"/>
          <p:cNvSpPr txBox="1"/>
          <p:nvPr/>
        </p:nvSpPr>
        <p:spPr>
          <a:xfrm rot="10800000" flipV="1">
            <a:off x="4795620" y="2420888"/>
            <a:ext cx="4176465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cs-CZ" dirty="0"/>
              <a:t>Kernel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289FAE-855C-6F2E-3C92-BF430327C4EA}"/>
              </a:ext>
            </a:extLst>
          </p:cNvPr>
          <p:cNvSpPr txBox="1"/>
          <p:nvPr/>
        </p:nvSpPr>
        <p:spPr>
          <a:xfrm rot="10800000" flipV="1">
            <a:off x="4788024" y="1556792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5BD5EE-2AF4-041F-F201-530A839729EE}"/>
              </a:ext>
            </a:extLst>
          </p:cNvPr>
          <p:cNvSpPr txBox="1"/>
          <p:nvPr/>
        </p:nvSpPr>
        <p:spPr>
          <a:xfrm rot="10800000" flipV="1">
            <a:off x="5192770" y="1555713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E4725A0-DC02-A56E-04BD-152703CCB892}"/>
              </a:ext>
            </a:extLst>
          </p:cNvPr>
          <p:cNvSpPr txBox="1"/>
          <p:nvPr/>
        </p:nvSpPr>
        <p:spPr>
          <a:xfrm rot="10800000" flipV="1">
            <a:off x="6473660" y="1556791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E84257-FDF8-9133-AB0A-2491F24E037E}"/>
              </a:ext>
            </a:extLst>
          </p:cNvPr>
          <p:cNvSpPr txBox="1"/>
          <p:nvPr/>
        </p:nvSpPr>
        <p:spPr>
          <a:xfrm rot="10800000" flipV="1">
            <a:off x="6878233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285CF8-8FDC-D6C0-1802-39893CECE3A0}"/>
              </a:ext>
            </a:extLst>
          </p:cNvPr>
          <p:cNvSpPr txBox="1"/>
          <p:nvPr/>
        </p:nvSpPr>
        <p:spPr>
          <a:xfrm rot="10800000" flipV="1">
            <a:off x="8167984" y="1556792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F1D032-75EE-2B80-7A0B-5B58939EFE31}"/>
              </a:ext>
            </a:extLst>
          </p:cNvPr>
          <p:cNvSpPr txBox="1"/>
          <p:nvPr/>
        </p:nvSpPr>
        <p:spPr>
          <a:xfrm rot="10800000" flipV="1">
            <a:off x="8572557" y="1556793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5A7C32-2F7C-AFF4-734F-B79E3762BA58}"/>
              </a:ext>
            </a:extLst>
          </p:cNvPr>
          <p:cNvSpPr txBox="1"/>
          <p:nvPr/>
        </p:nvSpPr>
        <p:spPr>
          <a:xfrm rot="10800000" flipV="1">
            <a:off x="2952328" y="1234738"/>
            <a:ext cx="1342866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9954E5-48F6-1AB2-0F14-EA6367A70425}"/>
              </a:ext>
            </a:extLst>
          </p:cNvPr>
          <p:cNvSpPr txBox="1"/>
          <p:nvPr/>
        </p:nvSpPr>
        <p:spPr>
          <a:xfrm rot="10800000" flipV="1">
            <a:off x="1594590" y="1234738"/>
            <a:ext cx="1342866" cy="140415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cs-CZ" dirty="0"/>
              <a:t>Container A</a:t>
            </a:r>
          </a:p>
        </p:txBody>
      </p:sp>
      <p:sp>
        <p:nvSpPr>
          <p:cNvPr id="22" name="Content Placeholder 34">
            <a:extLst>
              <a:ext uri="{FF2B5EF4-FFF2-40B4-BE49-F238E27FC236}">
                <a16:creationId xmlns:a16="http://schemas.microsoft.com/office/drawing/2014/main" id="{0AAEB7F4-1B54-A5D2-4918-684127DF17C3}"/>
              </a:ext>
            </a:extLst>
          </p:cNvPr>
          <p:cNvSpPr txBox="1">
            <a:spLocks/>
          </p:cNvSpPr>
          <p:nvPr/>
        </p:nvSpPr>
        <p:spPr>
          <a:xfrm>
            <a:off x="76200" y="3358975"/>
            <a:ext cx="4388296" cy="3168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  <a:defRPr kumimoji="0"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Container is not a complete OS</a:t>
            </a:r>
          </a:p>
          <a:p>
            <a:pPr lvl="1"/>
            <a:r>
              <a:rPr lang="en-US"/>
              <a:t>Services shared among containers</a:t>
            </a:r>
            <a:endParaRPr lang="cs-CZ"/>
          </a:p>
          <a:p>
            <a:pPr lvl="2"/>
            <a:r>
              <a:rPr lang="en-US"/>
              <a:t>Dependency hell still present</a:t>
            </a:r>
          </a:p>
          <a:p>
            <a:pPr lvl="2"/>
            <a:r>
              <a:rPr lang="en-US"/>
              <a:t>Processes inside containers usually cannot control services outside containers - install scripts cannot run inside containers</a:t>
            </a:r>
            <a:endParaRPr lang="cs-CZ"/>
          </a:p>
          <a:p>
            <a:pPr lvl="2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53A6D89-41CC-C5CB-6B5F-ED9F98A9EA09}"/>
              </a:ext>
            </a:extLst>
          </p:cNvPr>
          <p:cNvSpPr txBox="1"/>
          <p:nvPr/>
        </p:nvSpPr>
        <p:spPr>
          <a:xfrm rot="10800000" flipV="1">
            <a:off x="223620" y="2422871"/>
            <a:ext cx="4176465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cs-CZ" dirty="0"/>
              <a:t>Kernel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C0C3A1-9896-1931-175D-1D66BAED0183}"/>
              </a:ext>
            </a:extLst>
          </p:cNvPr>
          <p:cNvSpPr txBox="1"/>
          <p:nvPr/>
        </p:nvSpPr>
        <p:spPr>
          <a:xfrm rot="10800000" flipV="1">
            <a:off x="216024" y="1558775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C30618-EC99-055B-F202-B1D5D5FA7FE8}"/>
              </a:ext>
            </a:extLst>
          </p:cNvPr>
          <p:cNvSpPr txBox="1"/>
          <p:nvPr/>
        </p:nvSpPr>
        <p:spPr>
          <a:xfrm rot="10800000" flipV="1">
            <a:off x="626596" y="1558774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C53BCD-BBC4-AD6B-D595-AA469A80B4F8}"/>
              </a:ext>
            </a:extLst>
          </p:cNvPr>
          <p:cNvSpPr txBox="1"/>
          <p:nvPr/>
        </p:nvSpPr>
        <p:spPr>
          <a:xfrm rot="10800000" flipV="1">
            <a:off x="1031170" y="1558775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ices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C3FC058-318D-AE8C-D4ED-1C2A5A476484}"/>
              </a:ext>
            </a:extLst>
          </p:cNvPr>
          <p:cNvSpPr txBox="1"/>
          <p:nvPr/>
        </p:nvSpPr>
        <p:spPr>
          <a:xfrm rot="10800000" flipV="1">
            <a:off x="1867792" y="1558774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4314EB7-DBEB-BD52-F394-8245BB61F7B7}"/>
              </a:ext>
            </a:extLst>
          </p:cNvPr>
          <p:cNvSpPr txBox="1"/>
          <p:nvPr/>
        </p:nvSpPr>
        <p:spPr>
          <a:xfrm rot="10800000" flipV="1">
            <a:off x="2272365" y="1558775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E4CE54-12C8-EEAB-0C87-4E40563A80B2}"/>
              </a:ext>
            </a:extLst>
          </p:cNvPr>
          <p:cNvSpPr txBox="1"/>
          <p:nvPr/>
        </p:nvSpPr>
        <p:spPr>
          <a:xfrm rot="10800000" flipV="1">
            <a:off x="3240360" y="1558775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proc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4147BA8-69C2-3D7E-82F3-D00E2ED2DBA5}"/>
              </a:ext>
            </a:extLst>
          </p:cNvPr>
          <p:cNvSpPr txBox="1"/>
          <p:nvPr/>
        </p:nvSpPr>
        <p:spPr>
          <a:xfrm rot="10800000" flipV="1">
            <a:off x="3644933" y="1558776"/>
            <a:ext cx="391931" cy="864096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>
                <a:solidFill>
                  <a:schemeClr val="accent4"/>
                </a:solidFill>
              </a:rPr>
              <a:t>esses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BB5609-CF03-EAE2-0A96-FA402DB986FE}"/>
              </a:ext>
            </a:extLst>
          </p:cNvPr>
          <p:cNvSpPr txBox="1"/>
          <p:nvPr/>
        </p:nvSpPr>
        <p:spPr>
          <a:xfrm rot="10800000" flipV="1">
            <a:off x="5661341" y="1556791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E582461-5FA6-5939-FA47-E4B6E626AA4F}"/>
              </a:ext>
            </a:extLst>
          </p:cNvPr>
          <p:cNvSpPr txBox="1"/>
          <p:nvPr/>
        </p:nvSpPr>
        <p:spPr>
          <a:xfrm rot="10800000" flipV="1">
            <a:off x="6071913" y="1556790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57D4FD-2A1A-EA47-19DF-833970F83483}"/>
              </a:ext>
            </a:extLst>
          </p:cNvPr>
          <p:cNvSpPr txBox="1"/>
          <p:nvPr/>
        </p:nvSpPr>
        <p:spPr>
          <a:xfrm rot="10800000" flipV="1">
            <a:off x="7364489" y="1556791"/>
            <a:ext cx="397929" cy="8640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 err="1"/>
              <a:t>init</a:t>
            </a:r>
            <a:endParaRPr lang="cs-CZ" sz="1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9508C9-4A9A-0A20-3F13-E00EC917045C}"/>
              </a:ext>
            </a:extLst>
          </p:cNvPr>
          <p:cNvSpPr txBox="1"/>
          <p:nvPr/>
        </p:nvSpPr>
        <p:spPr>
          <a:xfrm rot="10800000" flipV="1">
            <a:off x="7775061" y="1556790"/>
            <a:ext cx="391931" cy="864096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solid"/>
          </a:ln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serv</a:t>
            </a:r>
            <a:endParaRPr lang="cs-CZ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9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– examples outside computing (2009)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36712"/>
            <a:ext cx="5328592" cy="5328592"/>
          </a:xfrm>
        </p:spPr>
      </p:pic>
    </p:spTree>
    <p:extLst>
      <p:ext uri="{BB962C8B-B14F-4D97-AF65-F5344CB8AC3E}">
        <p14:creationId xmlns:p14="http://schemas.microsoft.com/office/powerpoint/2010/main" val="286691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elements in computing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67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elements in computing infrastructure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- 2019/2020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Virtual memory</a:t>
            </a:r>
          </a:p>
          <a:p>
            <a:pPr lvl="1"/>
            <a:r>
              <a:rPr lang="en-US" dirty="0"/>
              <a:t>1962; in daily use since 1970s (IBM S/370 and many others)</a:t>
            </a:r>
          </a:p>
          <a:p>
            <a:pPr lvl="1"/>
            <a:r>
              <a:rPr lang="en-US" dirty="0"/>
              <a:t>Always implemented in hardware, controlled by OS</a:t>
            </a:r>
          </a:p>
          <a:p>
            <a:pPr lvl="1"/>
            <a:endParaRPr lang="en-US" dirty="0"/>
          </a:p>
          <a:p>
            <a:r>
              <a:rPr lang="en-US" dirty="0"/>
              <a:t>Virtual machines</a:t>
            </a:r>
          </a:p>
          <a:p>
            <a:pPr lvl="1"/>
            <a:r>
              <a:rPr lang="en-US" dirty="0"/>
              <a:t>1972 (IBM S/370), abandoned before 1990</a:t>
            </a:r>
          </a:p>
          <a:p>
            <a:pPr lvl="1"/>
            <a:r>
              <a:rPr lang="en-US" dirty="0"/>
              <a:t>Revived in 1999 (VMWare at Intel/AMD x86)</a:t>
            </a:r>
          </a:p>
          <a:p>
            <a:pPr lvl="1"/>
            <a:r>
              <a:rPr lang="en-US" dirty="0"/>
              <a:t>Originally implemented purely in software</a:t>
            </a:r>
          </a:p>
          <a:p>
            <a:pPr lvl="2"/>
            <a:r>
              <a:rPr lang="en-US" dirty="0"/>
              <a:t>But co-developed with hardware in IBM S/370</a:t>
            </a:r>
          </a:p>
          <a:p>
            <a:pPr lvl="2"/>
            <a:r>
              <a:rPr lang="en-US" dirty="0"/>
              <a:t>Specific hardware support in Intel/AMD CPUs since 2005</a:t>
            </a:r>
          </a:p>
          <a:p>
            <a:pPr lvl="2"/>
            <a:endParaRPr lang="en-US" dirty="0"/>
          </a:p>
          <a:p>
            <a:r>
              <a:rPr lang="en-US" dirty="0"/>
              <a:t>Virtual disks</a:t>
            </a:r>
          </a:p>
          <a:p>
            <a:pPr lvl="1"/>
            <a:r>
              <a:rPr lang="en-US" dirty="0"/>
              <a:t>1974 (Unix)</a:t>
            </a:r>
          </a:p>
          <a:p>
            <a:pPr lvl="1"/>
            <a:r>
              <a:rPr lang="en-US" dirty="0"/>
              <a:t>Originally implemented as block-device drivers (RAM-disks etc.)</a:t>
            </a:r>
          </a:p>
          <a:p>
            <a:pPr lvl="1"/>
            <a:r>
              <a:rPr lang="en-US" dirty="0"/>
              <a:t>High-performance versions implemented in dedicated HW (RAID controllers)</a:t>
            </a:r>
          </a:p>
          <a:p>
            <a:pPr lvl="1"/>
            <a:endParaRPr lang="en-US" dirty="0"/>
          </a:p>
          <a:p>
            <a:r>
              <a:rPr lang="en-US" dirty="0"/>
              <a:t>Virtual NICs, VLANs, VPNs, …</a:t>
            </a:r>
          </a:p>
        </p:txBody>
      </p:sp>
    </p:spTree>
    <p:extLst>
      <p:ext uri="{BB962C8B-B14F-4D97-AF65-F5344CB8AC3E}">
        <p14:creationId xmlns:p14="http://schemas.microsoft.com/office/powerpoint/2010/main" val="89895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execution environments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NSWI150 Virtualizace a Cloud Computing - 2019/2020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execution environment</a:t>
            </a:r>
          </a:p>
          <a:p>
            <a:pPr lvl="1"/>
            <a:r>
              <a:rPr lang="en-US" dirty="0"/>
              <a:t>An environment in which a piece of software runs</a:t>
            </a:r>
          </a:p>
          <a:p>
            <a:pPr lvl="1"/>
            <a:r>
              <a:rPr lang="en-US" dirty="0"/>
              <a:t>Different from the native environment for which the software was designed</a:t>
            </a:r>
          </a:p>
          <a:p>
            <a:pPr lvl="2"/>
            <a:r>
              <a:rPr lang="en-US" dirty="0"/>
              <a:t>Even if the software developers know that they are developing for a virtual environment, they want to ignore the complexity of the target environment, pretending that they develop for the plain old physical world</a:t>
            </a:r>
          </a:p>
          <a:p>
            <a:pPr lvl="1"/>
            <a:r>
              <a:rPr lang="en-US" dirty="0"/>
              <a:t>Built upon some or all of the previously existing virtual technologies:</a:t>
            </a:r>
          </a:p>
          <a:p>
            <a:pPr lvl="2"/>
            <a:r>
              <a:rPr lang="en-US" dirty="0"/>
              <a:t>Virtual memory (always)</a:t>
            </a:r>
          </a:p>
          <a:p>
            <a:pPr lvl="2"/>
            <a:r>
              <a:rPr lang="en-US" dirty="0"/>
              <a:t>Virtual machines (sometimes; always in clouds) and/or containers</a:t>
            </a:r>
          </a:p>
          <a:p>
            <a:pPr lvl="2"/>
            <a:r>
              <a:rPr lang="en-US" dirty="0"/>
              <a:t>Virtual disks or virtual file systems</a:t>
            </a:r>
          </a:p>
          <a:p>
            <a:pPr lvl="2"/>
            <a:r>
              <a:rPr lang="en-US" dirty="0"/>
              <a:t>Virtual NICs (always)</a:t>
            </a:r>
          </a:p>
          <a:p>
            <a:pPr lvl="2"/>
            <a:r>
              <a:rPr lang="en-US" dirty="0"/>
              <a:t>VLANs, VPNs (in large installations and clouds)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8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virtualization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72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Multi-tenant environments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Tenant – a person/corporation using a set of services</a:t>
            </a:r>
          </a:p>
          <a:p>
            <a:pPr lvl="1"/>
            <a:r>
              <a:rPr lang="en-US" dirty="0"/>
              <a:t>Different from the owner of the hardware</a:t>
            </a:r>
          </a:p>
          <a:p>
            <a:pPr lvl="2"/>
            <a:r>
              <a:rPr lang="en-US" dirty="0"/>
              <a:t>A completely different (legal) person (a customer), or</a:t>
            </a:r>
          </a:p>
          <a:p>
            <a:pPr lvl="2"/>
            <a:r>
              <a:rPr lang="en-US" dirty="0"/>
              <a:t>An organizational unit using services supplied by an IT department, etc.</a:t>
            </a:r>
          </a:p>
          <a:p>
            <a:r>
              <a:rPr lang="en-US" dirty="0"/>
              <a:t>Multi-tenant environments</a:t>
            </a:r>
          </a:p>
          <a:p>
            <a:pPr lvl="1"/>
            <a:r>
              <a:rPr lang="en-US" dirty="0"/>
              <a:t>Hardware resources shared among multiple tenants</a:t>
            </a:r>
          </a:p>
          <a:p>
            <a:pPr lvl="1"/>
            <a:r>
              <a:rPr lang="en-US" dirty="0"/>
              <a:t>Tenants are not able to share resources voluntarily</a:t>
            </a:r>
          </a:p>
          <a:p>
            <a:pPr lvl="2"/>
            <a:r>
              <a:rPr lang="en-US" dirty="0"/>
              <a:t>They usually do not know each other</a:t>
            </a:r>
          </a:p>
          <a:p>
            <a:pPr lvl="2"/>
            <a:r>
              <a:rPr lang="en-US" dirty="0"/>
              <a:t>They don’t want to negotiate on resources</a:t>
            </a:r>
          </a:p>
          <a:p>
            <a:pPr lvl="2"/>
            <a:r>
              <a:rPr lang="en-US" dirty="0"/>
              <a:t>Their software cannot be sufficiently customized to share resources</a:t>
            </a:r>
          </a:p>
          <a:p>
            <a:r>
              <a:rPr lang="en-US" dirty="0"/>
              <a:t>Granularity of multi-tenant sharing</a:t>
            </a:r>
          </a:p>
          <a:p>
            <a:pPr lvl="1"/>
            <a:r>
              <a:rPr lang="en-US" dirty="0"/>
              <a:t>A physical computer is often too big</a:t>
            </a:r>
          </a:p>
          <a:p>
            <a:pPr lvl="2"/>
            <a:r>
              <a:rPr lang="en-US" dirty="0"/>
              <a:t>Load balancing may require fragments of the power of a physical computer</a:t>
            </a:r>
          </a:p>
          <a:p>
            <a:pPr lvl="1"/>
            <a:r>
              <a:rPr lang="en-US" dirty="0"/>
              <a:t>It is too difficult to reassign a physical computer to a different tenant</a:t>
            </a:r>
          </a:p>
          <a:p>
            <a:pPr lvl="2"/>
            <a:r>
              <a:rPr lang="en-US" dirty="0"/>
              <a:t>Even if automated, such a reassignment may take hours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3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hell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NSWI150 Virtualizace a Cloud Computing - 2019/2020 David Bednárek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piece of software is not a single file or folder</a:t>
            </a:r>
          </a:p>
          <a:p>
            <a:pPr lvl="1"/>
            <a:r>
              <a:rPr lang="en-US" dirty="0"/>
              <a:t>Executables are linked to dynamically-loaded libraries</a:t>
            </a:r>
          </a:p>
          <a:p>
            <a:pPr lvl="2"/>
            <a:r>
              <a:rPr lang="en-US" dirty="0"/>
              <a:t>Referenced by a short name like “libcrt.so”</a:t>
            </a:r>
          </a:p>
          <a:p>
            <a:pPr lvl="1"/>
            <a:r>
              <a:rPr lang="en-US" dirty="0"/>
              <a:t>An application is often divided into communicating processes</a:t>
            </a:r>
          </a:p>
          <a:p>
            <a:pPr lvl="2"/>
            <a:r>
              <a:rPr lang="en-US" dirty="0"/>
              <a:t>Often because some parts of code cannot coexist inside the same executable</a:t>
            </a:r>
          </a:p>
          <a:p>
            <a:pPr lvl="2"/>
            <a:r>
              <a:rPr lang="en-US" dirty="0"/>
              <a:t>Linked by named pipes or IP sockets, identified by file names, port numbers</a:t>
            </a:r>
          </a:p>
          <a:p>
            <a:pPr lvl="1"/>
            <a:r>
              <a:rPr lang="en-US" dirty="0"/>
              <a:t>There are resources, configurations, data, multimedia, ...</a:t>
            </a:r>
          </a:p>
          <a:p>
            <a:pPr lvl="2"/>
            <a:r>
              <a:rPr lang="en-US" dirty="0"/>
              <a:t>Stored as files somewhere, identified by relative/absolute file names</a:t>
            </a:r>
          </a:p>
          <a:p>
            <a:pPr lvl="2"/>
            <a:r>
              <a:rPr lang="en-US" dirty="0"/>
              <a:t>Different systems have conflicting conventions</a:t>
            </a:r>
          </a:p>
          <a:p>
            <a:pPr lvl="1"/>
            <a:r>
              <a:rPr lang="en-US" dirty="0"/>
              <a:t>All the constituents must have the same or compatible version</a:t>
            </a:r>
          </a:p>
          <a:p>
            <a:r>
              <a:rPr lang="en-US" dirty="0"/>
              <a:t>Coexistence of two versions of the same software</a:t>
            </a:r>
          </a:p>
          <a:p>
            <a:pPr lvl="1"/>
            <a:r>
              <a:rPr lang="en-US" dirty="0"/>
              <a:t>Needed if software A and B require different versions of software C</a:t>
            </a:r>
          </a:p>
          <a:p>
            <a:pPr lvl="1"/>
            <a:r>
              <a:rPr lang="en-US" dirty="0"/>
              <a:t>A and B shall be configured so that they find different versions of C under the same name</a:t>
            </a:r>
          </a:p>
          <a:p>
            <a:pPr lvl="2"/>
            <a:r>
              <a:rPr lang="en-US" dirty="0"/>
              <a:t>Preparing such configurations is difficult</a:t>
            </a:r>
          </a:p>
          <a:p>
            <a:pPr lvl="2"/>
            <a:r>
              <a:rPr lang="en-US" dirty="0"/>
              <a:t>Such configurations would deviate from system conventions (like /</a:t>
            </a:r>
            <a:r>
              <a:rPr lang="en-US" dirty="0" err="1"/>
              <a:t>etc</a:t>
            </a:r>
            <a:r>
              <a:rPr lang="en-US" dirty="0"/>
              <a:t>/*)</a:t>
            </a:r>
          </a:p>
          <a:p>
            <a:pPr lvl="2"/>
            <a:r>
              <a:rPr lang="en-US" dirty="0"/>
              <a:t>Complex configurations may degrade performance (copying of large environments)</a:t>
            </a:r>
          </a:p>
          <a:p>
            <a:pPr lvl="2"/>
            <a:r>
              <a:rPr lang="en-US" dirty="0"/>
              <a:t>There is often no configuration option at 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529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4063</TotalTime>
  <Words>2555</Words>
  <Application>Microsoft Office PowerPoint</Application>
  <PresentationFormat>On-screen Show (4:3)</PresentationFormat>
  <Paragraphs>543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Consolas</vt:lpstr>
      <vt:lpstr>Wingdings</vt:lpstr>
      <vt:lpstr>Wingdings 3</vt:lpstr>
      <vt:lpstr>Origin</vt:lpstr>
      <vt:lpstr>David Bednárek Computing in virtual environments</vt:lpstr>
      <vt:lpstr>virtual</vt:lpstr>
      <vt:lpstr>Virtual – examples outside computing (2009)</vt:lpstr>
      <vt:lpstr>Virtual elements in computing</vt:lpstr>
      <vt:lpstr>Virtual elements in computing infrastructure</vt:lpstr>
      <vt:lpstr>Virtual execution environments</vt:lpstr>
      <vt:lpstr>Motivation for virtualization</vt:lpstr>
      <vt:lpstr>Multi-tenant environments</vt:lpstr>
      <vt:lpstr>Dependency hell</vt:lpstr>
      <vt:lpstr>Motivation for virtualization</vt:lpstr>
      <vt:lpstr>Virtualization granularity</vt:lpstr>
      <vt:lpstr>Plain Old Execution Environment</vt:lpstr>
      <vt:lpstr>Plain Old Execution Environment</vt:lpstr>
      <vt:lpstr>Flavors of virtualization</vt:lpstr>
      <vt:lpstr>Virtualization at different layers</vt:lpstr>
      <vt:lpstr>Virtualization at different layers</vt:lpstr>
      <vt:lpstr>Virtualization at different layers</vt:lpstr>
      <vt:lpstr>Types of Virtual Machine Systems</vt:lpstr>
      <vt:lpstr>Beware</vt:lpstr>
      <vt:lpstr>Beware</vt:lpstr>
      <vt:lpstr>Flavors of Type 1 Hypervisors</vt:lpstr>
      <vt:lpstr>Flavors of Type 2 Hypervisors</vt:lpstr>
      <vt:lpstr>Where is the difference? Only in the history.</vt:lpstr>
      <vt:lpstr>Virtual Machines vs. Containers</vt:lpstr>
      <vt:lpstr>Virtual Machines vs. Containers</vt:lpstr>
      <vt:lpstr>Plain vs. System Containers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358</cp:revision>
  <dcterms:created xsi:type="dcterms:W3CDTF">2012-09-19T18:13:04Z</dcterms:created>
  <dcterms:modified xsi:type="dcterms:W3CDTF">2023-10-04T13:33:47Z</dcterms:modified>
</cp:coreProperties>
</file>