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391" r:id="rId2"/>
    <p:sldId id="462" r:id="rId3"/>
    <p:sldId id="463" r:id="rId4"/>
    <p:sldId id="464" r:id="rId5"/>
    <p:sldId id="465" r:id="rId6"/>
    <p:sldId id="466" r:id="rId7"/>
    <p:sldId id="461" r:id="rId8"/>
    <p:sldId id="411" r:id="rId9"/>
    <p:sldId id="419" r:id="rId10"/>
    <p:sldId id="470" r:id="rId11"/>
    <p:sldId id="471" r:id="rId12"/>
    <p:sldId id="472" r:id="rId13"/>
    <p:sldId id="468" r:id="rId14"/>
    <p:sldId id="487" r:id="rId15"/>
    <p:sldId id="485" r:id="rId16"/>
    <p:sldId id="486" r:id="rId17"/>
    <p:sldId id="488" r:id="rId18"/>
    <p:sldId id="489" r:id="rId19"/>
    <p:sldId id="491" r:id="rId20"/>
    <p:sldId id="492" r:id="rId21"/>
    <p:sldId id="493" r:id="rId22"/>
    <p:sldId id="494" r:id="rId23"/>
    <p:sldId id="490" r:id="rId24"/>
    <p:sldId id="474" r:id="rId25"/>
    <p:sldId id="476" r:id="rId26"/>
    <p:sldId id="475" r:id="rId27"/>
    <p:sldId id="495" r:id="rId28"/>
    <p:sldId id="496" r:id="rId29"/>
    <p:sldId id="420" r:id="rId30"/>
    <p:sldId id="497" r:id="rId31"/>
    <p:sldId id="499" r:id="rId32"/>
    <p:sldId id="477" r:id="rId33"/>
    <p:sldId id="478" r:id="rId34"/>
    <p:sldId id="498" r:id="rId35"/>
    <p:sldId id="480" r:id="rId36"/>
    <p:sldId id="481" r:id="rId37"/>
    <p:sldId id="483" r:id="rId38"/>
    <p:sldId id="482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21" autoAdjust="0"/>
    <p:restoredTop sz="94660"/>
  </p:normalViewPr>
  <p:slideViewPr>
    <p:cSldViewPr>
      <p:cViewPr varScale="1">
        <p:scale>
          <a:sx n="126" d="100"/>
          <a:sy n="126" d="100"/>
        </p:scale>
        <p:origin x="79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322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BC3CE-3DC6-48EE-A131-04D020AF1818}" type="datetimeFigureOut">
              <a:rPr lang="cs-CZ" smtClean="0"/>
              <a:pPr/>
              <a:t>15.10.2024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82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FDD85E-490B-4ECE-A416-B9AD062DD090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624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FDD85E-490B-4ECE-A416-B9AD062DD090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506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FDD85E-490B-4ECE-A416-B9AD062DD090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491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FDD85E-490B-4ECE-A416-B9AD062DD090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5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FDD85E-490B-4ECE-A416-B9AD062DD090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647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FDD85E-490B-4ECE-A416-B9AD062DD090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994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FDD85E-490B-4ECE-A416-B9AD062DD090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572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FDD85E-490B-4ECE-A416-B9AD062DD090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49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6" name="Content Placeholder 11"/>
          <p:cNvSpPr>
            <a:spLocks noGrp="1"/>
          </p:cNvSpPr>
          <p:nvPr>
            <p:ph sz="quarter" idx="1"/>
          </p:nvPr>
        </p:nvSpPr>
        <p:spPr>
          <a:xfrm>
            <a:off x="4679502" y="476672"/>
            <a:ext cx="4356993" cy="604867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58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2090446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>
            <a:lvl5pPr>
              <a:spcBef>
                <a:spcPts val="0"/>
              </a:spcBef>
              <a:spcAft>
                <a:spcPts val="0"/>
              </a:spcAft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2200"/>
              </a:lnSpc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 sz="1600" i="0">
                <a:solidFill>
                  <a:schemeClr val="tx2"/>
                </a:solidFill>
              </a:defRPr>
            </a:lvl1pPr>
            <a:lvl2pPr eaLnBrk="1" latinLnBrk="0" hangingPunct="1">
              <a:buNone/>
              <a:defRPr sz="1200"/>
            </a:lvl2pPr>
            <a:lvl3pPr eaLnBrk="1" latinLnBrk="0" hangingPunct="1">
              <a:buNone/>
              <a:defRPr sz="1000"/>
            </a:lvl3pPr>
            <a:lvl4pPr eaLnBrk="1" latinLnBrk="0" hangingPunct="1">
              <a:buNone/>
              <a:defRPr sz="900"/>
            </a:lvl4pPr>
            <a:lvl5pPr eaLnBrk="1" latinLnBrk="0" hangingPunct="1">
              <a:buNone/>
              <a:defRPr sz="900"/>
            </a:lvl5pPr>
          </a:lstStyle>
          <a:p>
            <a:pPr marL="0" marR="0" lvl="0" indent="0" algn="l" defTabSz="914400" rtl="0" eaLnBrk="1" fontAlgn="auto" latinLnBrk="0" hangingPunct="1">
              <a:lnSpc>
                <a:spcPts val="2200"/>
              </a:lnSpc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en-US" dirty="0"/>
              <a:t>Click to edit Master text styles</a:t>
            </a:r>
          </a:p>
          <a:p>
            <a:pPr lvl="0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rawing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448272" cy="590465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15.10.2024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3" r:id="rId9"/>
    <p:sldLayoutId id="2147483674" r:id="rId10"/>
    <p:sldLayoutId id="2147483672" r:id="rId11"/>
    <p:sldLayoutId id="2147483675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0"/>
        </a:spcBef>
        <a:spcAft>
          <a:spcPts val="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Containers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459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Linux namespaces </a:t>
            </a:r>
          </a:p>
          <a:p>
            <a:pPr lvl="1"/>
            <a:r>
              <a:rPr lang="en-US" dirty="0"/>
              <a:t>A namespace defines the mapping of identifiers</a:t>
            </a:r>
          </a:p>
          <a:p>
            <a:pPr lvl="2"/>
            <a:r>
              <a:rPr lang="en-US" dirty="0"/>
              <a:t>from the local view of the process</a:t>
            </a:r>
          </a:p>
          <a:p>
            <a:pPr lvl="2"/>
            <a:r>
              <a:rPr lang="en-US" dirty="0"/>
              <a:t>to the global identifiers used inside the kernel</a:t>
            </a:r>
          </a:p>
          <a:p>
            <a:pPr lvl="2"/>
            <a:r>
              <a:rPr lang="en-US" dirty="0"/>
              <a:t>applied on each SYSCALL to translate local ids to global and back</a:t>
            </a:r>
          </a:p>
          <a:p>
            <a:pPr lvl="2"/>
            <a:r>
              <a:rPr lang="en-US" dirty="0"/>
              <a:t>it may also define how new ids are created</a:t>
            </a:r>
          </a:p>
          <a:p>
            <a:pPr lvl="2"/>
            <a:r>
              <a:rPr lang="en-US" dirty="0"/>
              <a:t>some namespaces (NET, CGROUP) also configure the behavior of the kernel</a:t>
            </a:r>
          </a:p>
          <a:p>
            <a:r>
              <a:rPr lang="en-US" dirty="0" err="1"/>
              <a:t>cgroups</a:t>
            </a:r>
            <a:endParaRPr lang="en-US" dirty="0"/>
          </a:p>
          <a:p>
            <a:pPr lvl="1"/>
            <a:r>
              <a:rPr lang="en-US" dirty="0"/>
              <a:t>A </a:t>
            </a:r>
            <a:r>
              <a:rPr lang="en-US" dirty="0" err="1"/>
              <a:t>cgroup</a:t>
            </a:r>
            <a:r>
              <a:rPr lang="en-US" dirty="0"/>
              <a:t> defines a unit of accounting</a:t>
            </a:r>
          </a:p>
          <a:p>
            <a:pPr lvl="2"/>
            <a:r>
              <a:rPr lang="en-US" dirty="0"/>
              <a:t>Processes in a </a:t>
            </a:r>
            <a:r>
              <a:rPr lang="en-US" dirty="0" err="1"/>
              <a:t>cgroup</a:t>
            </a:r>
            <a:r>
              <a:rPr lang="en-US" dirty="0"/>
              <a:t> share the same pool of resources</a:t>
            </a:r>
          </a:p>
          <a:p>
            <a:pPr lvl="2"/>
            <a:r>
              <a:rPr lang="en-US" dirty="0"/>
              <a:t>A </a:t>
            </a:r>
            <a:r>
              <a:rPr lang="en-US" dirty="0" err="1"/>
              <a:t>cgroup</a:t>
            </a:r>
            <a:r>
              <a:rPr lang="en-US" dirty="0"/>
              <a:t> may also define a policy applied by the kernel</a:t>
            </a:r>
          </a:p>
          <a:p>
            <a:r>
              <a:rPr lang="en-US" dirty="0"/>
              <a:t>USER and </a:t>
            </a:r>
            <a:r>
              <a:rPr lang="en-US" dirty="0" err="1"/>
              <a:t>PID</a:t>
            </a:r>
            <a:r>
              <a:rPr lang="en-US" dirty="0"/>
              <a:t> namespaces and all </a:t>
            </a:r>
            <a:r>
              <a:rPr lang="en-US" dirty="0" err="1"/>
              <a:t>cgroups</a:t>
            </a:r>
            <a:r>
              <a:rPr lang="en-US" dirty="0"/>
              <a:t> form hierarchies</a:t>
            </a:r>
          </a:p>
          <a:p>
            <a:pPr lvl="2"/>
            <a:r>
              <a:rPr lang="en-US" dirty="0"/>
              <a:t>The root namespace is the 1:1 mapping applied to the </a:t>
            </a:r>
            <a:r>
              <a:rPr lang="en-US" i="1" dirty="0" err="1"/>
              <a:t>init</a:t>
            </a:r>
            <a:r>
              <a:rPr lang="en-US" i="1" dirty="0"/>
              <a:t> </a:t>
            </a:r>
            <a:r>
              <a:rPr lang="en-US" dirty="0"/>
              <a:t>process and others</a:t>
            </a:r>
          </a:p>
          <a:p>
            <a:pPr lvl="2"/>
            <a:r>
              <a:rPr lang="en-US" dirty="0"/>
              <a:t>The root </a:t>
            </a:r>
            <a:r>
              <a:rPr lang="en-US" dirty="0" err="1"/>
              <a:t>cgroup</a:t>
            </a:r>
            <a:r>
              <a:rPr lang="en-US" dirty="0"/>
              <a:t> represents all the resources of the machine and kernel</a:t>
            </a:r>
          </a:p>
          <a:p>
            <a:pPr lvl="2"/>
            <a:r>
              <a:rPr lang="en-US" dirty="0"/>
              <a:t>Child namespaces/</a:t>
            </a:r>
            <a:r>
              <a:rPr lang="en-US" dirty="0" err="1"/>
              <a:t>cgroups</a:t>
            </a:r>
            <a:r>
              <a:rPr lang="en-US" dirty="0"/>
              <a:t> are subsets of their parents, with elements renamed</a:t>
            </a:r>
          </a:p>
          <a:p>
            <a:r>
              <a:rPr lang="en-US" dirty="0"/>
              <a:t>Other kinds of namespaces are not hierarchical</a:t>
            </a:r>
          </a:p>
          <a:p>
            <a:pPr lvl="2"/>
            <a:r>
              <a:rPr lang="en-US" dirty="0"/>
              <a:t>Their elements may be unreachable from other namespaces</a:t>
            </a:r>
          </a:p>
        </p:txBody>
      </p:sp>
    </p:spTree>
    <p:extLst>
      <p:ext uri="{BB962C8B-B14F-4D97-AF65-F5344CB8AC3E}">
        <p14:creationId xmlns:p14="http://schemas.microsoft.com/office/powerpoint/2010/main" val="1738372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The most important types of namespaces (in the order of appearance)</a:t>
            </a:r>
          </a:p>
          <a:p>
            <a:pPr lvl="2"/>
            <a:r>
              <a:rPr lang="en-US" dirty="0"/>
              <a:t>Mount - mounts, i.e. the complete </a:t>
            </a:r>
            <a:r>
              <a:rPr lang="en-US" dirty="0" err="1"/>
              <a:t>filesystem</a:t>
            </a:r>
            <a:endParaRPr lang="en-US" dirty="0"/>
          </a:p>
          <a:p>
            <a:pPr lvl="3"/>
            <a:r>
              <a:rPr lang="en-US" dirty="0"/>
              <a:t>Linux 2.4.19 – August 2002</a:t>
            </a:r>
          </a:p>
          <a:p>
            <a:pPr lvl="2"/>
            <a:r>
              <a:rPr lang="en-US" dirty="0"/>
              <a:t>UTS - machine name, OS version, etc.</a:t>
            </a:r>
          </a:p>
          <a:p>
            <a:pPr lvl="3"/>
            <a:r>
              <a:rPr lang="en-US" dirty="0"/>
              <a:t>Linux 2.6.19 – November 2006</a:t>
            </a:r>
          </a:p>
          <a:p>
            <a:pPr lvl="2"/>
            <a:r>
              <a:rPr lang="en-US" dirty="0"/>
              <a:t>IPC - ids of message queues, semaphores, shared memory</a:t>
            </a:r>
          </a:p>
          <a:p>
            <a:pPr lvl="3"/>
            <a:r>
              <a:rPr lang="en-US" dirty="0"/>
              <a:t>Linux 2.6.19 – November 2006</a:t>
            </a:r>
          </a:p>
          <a:p>
            <a:pPr lvl="2"/>
            <a:r>
              <a:rPr lang="en-US" dirty="0"/>
              <a:t>USER - user and group ids (numeric)</a:t>
            </a:r>
          </a:p>
          <a:p>
            <a:pPr lvl="3"/>
            <a:r>
              <a:rPr lang="en-US" dirty="0"/>
              <a:t>Linux 2.6.23 – October 2007</a:t>
            </a:r>
          </a:p>
          <a:p>
            <a:pPr lvl="3"/>
            <a:r>
              <a:rPr lang="en-US" dirty="0"/>
              <a:t>changed semantics in Linux 3.5 - Jul 2012, finished in Linux 3.8 - Feb 2013</a:t>
            </a:r>
          </a:p>
          <a:p>
            <a:pPr lvl="2"/>
            <a:r>
              <a:rPr lang="en-US" dirty="0"/>
              <a:t>PID - process and thread ids (numeric)</a:t>
            </a:r>
          </a:p>
          <a:p>
            <a:pPr lvl="3"/>
            <a:r>
              <a:rPr lang="en-US" dirty="0"/>
              <a:t>Linux 2.6.24 – January 2008</a:t>
            </a:r>
          </a:p>
          <a:p>
            <a:pPr lvl="2"/>
            <a:r>
              <a:rPr lang="en-US" dirty="0"/>
              <a:t>Network - the complete configuration of networking (NICs, ports, routing, forwarding)</a:t>
            </a:r>
          </a:p>
          <a:p>
            <a:pPr lvl="3"/>
            <a:r>
              <a:rPr lang="en-US" dirty="0"/>
              <a:t>Linux 2.6.29 – April 2009</a:t>
            </a:r>
          </a:p>
          <a:p>
            <a:pPr lvl="2"/>
            <a:r>
              <a:rPr lang="en-US" dirty="0" err="1"/>
              <a:t>Cgroup</a:t>
            </a:r>
            <a:r>
              <a:rPr lang="en-US" dirty="0"/>
              <a:t> - resource-sharing pool and the associated </a:t>
            </a:r>
            <a:r>
              <a:rPr lang="en-US" dirty="0" err="1"/>
              <a:t>cgroup</a:t>
            </a:r>
            <a:r>
              <a:rPr lang="en-US" dirty="0"/>
              <a:t> configuration</a:t>
            </a:r>
          </a:p>
          <a:p>
            <a:pPr lvl="3"/>
            <a:r>
              <a:rPr lang="en-US" dirty="0"/>
              <a:t>Linux 4.6 – May 2016</a:t>
            </a:r>
          </a:p>
          <a:p>
            <a:pPr lvl="2"/>
            <a:r>
              <a:rPr lang="en-US" dirty="0"/>
              <a:t>Time - adjustments to monotonic clock (to make container migration possible)</a:t>
            </a:r>
          </a:p>
          <a:p>
            <a:pPr lvl="3"/>
            <a:r>
              <a:rPr lang="en-US" dirty="0"/>
              <a:t>Linux 5.6 - March 2020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654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/>
              <a:t>cgroup</a:t>
            </a:r>
            <a:r>
              <a:rPr lang="en-US" dirty="0"/>
              <a:t> version 1 was abandoned, version 2 is now in use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cgroup</a:t>
            </a:r>
            <a:r>
              <a:rPr lang="en-US" dirty="0"/>
              <a:t> is a set of </a:t>
            </a:r>
            <a:r>
              <a:rPr lang="en-US" i="1" dirty="0"/>
              <a:t>controllers </a:t>
            </a:r>
            <a:r>
              <a:rPr lang="en-US" dirty="0"/>
              <a:t>and their configuration</a:t>
            </a:r>
          </a:p>
          <a:p>
            <a:pPr lvl="2"/>
            <a:r>
              <a:rPr lang="en-US" dirty="0" err="1"/>
              <a:t>io</a:t>
            </a:r>
            <a:r>
              <a:rPr lang="en-US" dirty="0"/>
              <a:t> – accessible bandwidth of block device I/O (since Linux 4.5)</a:t>
            </a:r>
          </a:p>
          <a:p>
            <a:pPr lvl="2"/>
            <a:r>
              <a:rPr lang="en-US" dirty="0"/>
              <a:t>memory – process/kernel/swap memory (since Linux 4.5)</a:t>
            </a:r>
          </a:p>
          <a:p>
            <a:pPr lvl="2"/>
            <a:r>
              <a:rPr lang="en-US" dirty="0" err="1"/>
              <a:t>pids</a:t>
            </a:r>
            <a:r>
              <a:rPr lang="en-US" dirty="0"/>
              <a:t> – max number of processes/threads created (since Linux 4.5)</a:t>
            </a:r>
          </a:p>
          <a:p>
            <a:pPr lvl="2"/>
            <a:r>
              <a:rPr lang="en-US" dirty="0" err="1"/>
              <a:t>perf_event</a:t>
            </a:r>
            <a:r>
              <a:rPr lang="en-US" dirty="0"/>
              <a:t> – performance monitoring (since Linux 4.11)</a:t>
            </a:r>
          </a:p>
          <a:p>
            <a:pPr lvl="2"/>
            <a:r>
              <a:rPr lang="en-US" dirty="0" err="1"/>
              <a:t>rdma</a:t>
            </a:r>
            <a:r>
              <a:rPr lang="en-US" dirty="0"/>
              <a:t> – access to DMA resources in the kernel and the hardware (since Linux 4.11)</a:t>
            </a:r>
          </a:p>
          <a:p>
            <a:pPr lvl="2"/>
            <a:r>
              <a:rPr lang="en-US" dirty="0" err="1"/>
              <a:t>cpu</a:t>
            </a:r>
            <a:r>
              <a:rPr lang="en-US" dirty="0"/>
              <a:t> – CPU time allotment (since Linux 4.15)</a:t>
            </a:r>
          </a:p>
          <a:p>
            <a:pPr lvl="2"/>
            <a:r>
              <a:rPr lang="en-US" dirty="0" err="1"/>
              <a:t>cpuset</a:t>
            </a:r>
            <a:r>
              <a:rPr lang="en-US" dirty="0"/>
              <a:t> – set of CPU or NUMA nodes available (since Linux 5.0)</a:t>
            </a:r>
          </a:p>
          <a:p>
            <a:pPr lvl="2"/>
            <a:r>
              <a:rPr lang="en-US" dirty="0"/>
              <a:t>freezer – suspending/restoring all processes in a </a:t>
            </a:r>
            <a:r>
              <a:rPr lang="en-US" dirty="0" err="1"/>
              <a:t>cgroup</a:t>
            </a:r>
            <a:r>
              <a:rPr lang="en-US" dirty="0"/>
              <a:t> (since Linux 5.2)</a:t>
            </a:r>
          </a:p>
          <a:p>
            <a:pPr lvl="2"/>
            <a:r>
              <a:rPr lang="en-US" dirty="0" err="1"/>
              <a:t>hugetlb</a:t>
            </a:r>
            <a:r>
              <a:rPr lang="en-US" dirty="0"/>
              <a:t> – allocation of huge TLB pages (since Linux 5.6)</a:t>
            </a:r>
          </a:p>
          <a:p>
            <a:pPr lvl="1"/>
            <a:r>
              <a:rPr lang="en-US" dirty="0"/>
              <a:t>other features attached to a </a:t>
            </a:r>
            <a:r>
              <a:rPr lang="en-US" dirty="0" err="1"/>
              <a:t>cgroup</a:t>
            </a:r>
            <a:endParaRPr lang="en-US" dirty="0"/>
          </a:p>
          <a:p>
            <a:pPr lvl="2"/>
            <a:r>
              <a:rPr lang="en-US" dirty="0"/>
              <a:t>access to I/O devices</a:t>
            </a:r>
          </a:p>
          <a:p>
            <a:pPr lvl="2"/>
            <a:r>
              <a:rPr lang="en-US" dirty="0"/>
              <a:t>packet filtering may be based on the id of the originating </a:t>
            </a:r>
            <a:r>
              <a:rPr lang="en-US" dirty="0" err="1"/>
              <a:t>cgroup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385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  <a:r>
              <a:rPr lang="cs-CZ" dirty="0"/>
              <a:t> (Linux)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 Linux process consists [mainly] of</a:t>
            </a:r>
            <a:endParaRPr lang="cs-CZ" dirty="0"/>
          </a:p>
          <a:p>
            <a:pPr lvl="1"/>
            <a:r>
              <a:rPr lang="en-US" b="1" dirty="0" err="1"/>
              <a:t>pid</a:t>
            </a:r>
            <a:r>
              <a:rPr lang="en-US" dirty="0"/>
              <a:t>, parent </a:t>
            </a:r>
            <a:r>
              <a:rPr lang="en-US" b="1" dirty="0" err="1"/>
              <a:t>pid</a:t>
            </a:r>
            <a:endParaRPr lang="cs-CZ" b="1" dirty="0"/>
          </a:p>
          <a:p>
            <a:pPr lvl="1"/>
            <a:r>
              <a:rPr lang="en-US" dirty="0"/>
              <a:t>effective </a:t>
            </a:r>
            <a:r>
              <a:rPr lang="en-US" b="1" dirty="0" err="1"/>
              <a:t>uid</a:t>
            </a:r>
            <a:r>
              <a:rPr lang="en-US" dirty="0"/>
              <a:t>, </a:t>
            </a:r>
            <a:r>
              <a:rPr lang="en-US" b="1" dirty="0"/>
              <a:t>gid</a:t>
            </a:r>
            <a:r>
              <a:rPr lang="en-US" dirty="0"/>
              <a:t>, </a:t>
            </a:r>
            <a:r>
              <a:rPr lang="en-US" i="1" dirty="0"/>
              <a:t>capabilities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attached </a:t>
            </a:r>
            <a:r>
              <a:rPr lang="en-US" i="1" dirty="0"/>
              <a:t>namespaces</a:t>
            </a:r>
            <a:r>
              <a:rPr lang="en-US" dirty="0"/>
              <a:t> (one namespace per each type of namespace)</a:t>
            </a:r>
          </a:p>
          <a:p>
            <a:pPr lvl="1"/>
            <a:r>
              <a:rPr lang="en-US" dirty="0"/>
              <a:t>file descriptors (open files, pipes, semaphores, etc.)</a:t>
            </a:r>
          </a:p>
          <a:p>
            <a:pPr lvl="1"/>
            <a:r>
              <a:rPr lang="en-US" dirty="0"/>
              <a:t>virtual memory</a:t>
            </a:r>
          </a:p>
          <a:p>
            <a:pPr lvl="1"/>
            <a:r>
              <a:rPr lang="en-US" dirty="0"/>
              <a:t>state, CPU registers</a:t>
            </a:r>
          </a:p>
          <a:p>
            <a:r>
              <a:rPr lang="en-US" dirty="0"/>
              <a:t>Processes are created by </a:t>
            </a:r>
            <a:r>
              <a:rPr lang="en-US" dirty="0" err="1"/>
              <a:t>syscalls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fork</a:t>
            </a:r>
            <a:r>
              <a:rPr lang="en-US" dirty="0"/>
              <a:t> – copy everything (except </a:t>
            </a:r>
            <a:r>
              <a:rPr lang="en-US" dirty="0" err="1"/>
              <a:t>pid</a:t>
            </a:r>
            <a:r>
              <a:rPr lang="en-US" dirty="0"/>
              <a:t>/parent </a:t>
            </a:r>
            <a:r>
              <a:rPr lang="en-US" dirty="0" err="1"/>
              <a:t>pid</a:t>
            </a:r>
            <a:r>
              <a:rPr lang="en-US" dirty="0"/>
              <a:t> and the return value from fork)</a:t>
            </a:r>
          </a:p>
          <a:p>
            <a:pPr lvl="1"/>
            <a:r>
              <a:rPr lang="en-US" b="1" dirty="0"/>
              <a:t>clone</a:t>
            </a:r>
            <a:r>
              <a:rPr lang="en-US" dirty="0"/>
              <a:t> – each of the constituents may be shared or copied or created new</a:t>
            </a:r>
          </a:p>
          <a:p>
            <a:pPr lvl="2"/>
            <a:r>
              <a:rPr lang="en-US" dirty="0"/>
              <a:t>behavior controlled by flags</a:t>
            </a:r>
          </a:p>
          <a:p>
            <a:pPr lvl="2"/>
            <a:r>
              <a:rPr lang="en-US" dirty="0"/>
              <a:t>example: sharing everything (except CPU registers) creates a thread</a:t>
            </a:r>
          </a:p>
          <a:p>
            <a:r>
              <a:rPr lang="en-US" dirty="0"/>
              <a:t>The </a:t>
            </a:r>
            <a:r>
              <a:rPr lang="en-US" b="1" dirty="0"/>
              <a:t>exec</a:t>
            </a:r>
            <a:r>
              <a:rPr lang="en-US" dirty="0"/>
              <a:t> </a:t>
            </a:r>
            <a:r>
              <a:rPr lang="en-US" dirty="0" err="1"/>
              <a:t>syscall</a:t>
            </a:r>
            <a:r>
              <a:rPr lang="en-US" dirty="0"/>
              <a:t> is the only way to load an executable file</a:t>
            </a:r>
          </a:p>
          <a:p>
            <a:pPr lvl="2"/>
            <a:r>
              <a:rPr lang="en-US" dirty="0"/>
              <a:t>it replaces actual virtual memory with the new code and data, resets state</a:t>
            </a:r>
          </a:p>
          <a:p>
            <a:pPr lvl="2"/>
            <a:r>
              <a:rPr lang="en-US" dirty="0"/>
              <a:t>effective </a:t>
            </a:r>
            <a:r>
              <a:rPr lang="en-US" dirty="0" err="1"/>
              <a:t>uid</a:t>
            </a:r>
            <a:r>
              <a:rPr lang="en-US" dirty="0"/>
              <a:t>/gid/capabilities may change if the executable file has </a:t>
            </a:r>
            <a:r>
              <a:rPr lang="en-US" b="1" dirty="0" err="1"/>
              <a:t>suid</a:t>
            </a:r>
            <a:r>
              <a:rPr lang="en-US" dirty="0"/>
              <a:t> bit set</a:t>
            </a:r>
          </a:p>
        </p:txBody>
      </p:sp>
    </p:spTree>
    <p:extLst>
      <p:ext uri="{BB962C8B-B14F-4D97-AF65-F5344CB8AC3E}">
        <p14:creationId xmlns:p14="http://schemas.microsoft.com/office/powerpoint/2010/main" val="3698641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Linux namespaces are created by these </a:t>
            </a:r>
            <a:r>
              <a:rPr lang="en-US" dirty="0" err="1"/>
              <a:t>syscalls</a:t>
            </a:r>
            <a:r>
              <a:rPr lang="en-US" dirty="0"/>
              <a:t>:</a:t>
            </a:r>
            <a:endParaRPr lang="cs-CZ" dirty="0"/>
          </a:p>
          <a:p>
            <a:pPr lvl="1"/>
            <a:r>
              <a:rPr lang="en-US" b="1" dirty="0"/>
              <a:t>clone</a:t>
            </a:r>
            <a:r>
              <a:rPr lang="en-US" dirty="0"/>
              <a:t> – for the namespace types selected by flags, new namespaces are created for the child process (the other types are shared)</a:t>
            </a:r>
          </a:p>
          <a:p>
            <a:pPr lvl="1"/>
            <a:r>
              <a:rPr lang="en-US" b="1" dirty="0" err="1"/>
              <a:t>unshare</a:t>
            </a:r>
            <a:r>
              <a:rPr lang="en-US" dirty="0"/>
              <a:t> – for the namespace types selected by flags, new namespaces are attached to the calling process (the previous namespaces are detached but continue to exist)</a:t>
            </a:r>
          </a:p>
          <a:p>
            <a:pPr lvl="1"/>
            <a:r>
              <a:rPr lang="en-US" dirty="0"/>
              <a:t>The new namespaces </a:t>
            </a:r>
          </a:p>
          <a:p>
            <a:pPr lvl="2"/>
            <a:r>
              <a:rPr lang="en-US" dirty="0"/>
              <a:t>set as </a:t>
            </a:r>
            <a:r>
              <a:rPr lang="en-US" b="1" i="1" dirty="0"/>
              <a:t>owned</a:t>
            </a:r>
            <a:r>
              <a:rPr lang="en-US" dirty="0"/>
              <a:t> by the user namespace that</a:t>
            </a:r>
          </a:p>
          <a:p>
            <a:pPr lvl="3"/>
            <a:r>
              <a:rPr lang="en-US" dirty="0"/>
              <a:t>was created by the same </a:t>
            </a:r>
            <a:r>
              <a:rPr lang="en-US" dirty="0" err="1"/>
              <a:t>syscall</a:t>
            </a:r>
            <a:r>
              <a:rPr lang="en-US" dirty="0"/>
              <a:t> (if there was one)</a:t>
            </a:r>
          </a:p>
          <a:p>
            <a:pPr lvl="3"/>
            <a:r>
              <a:rPr lang="en-US" dirty="0"/>
              <a:t>was attached to the calling process before the </a:t>
            </a:r>
            <a:r>
              <a:rPr lang="en-US" dirty="0" err="1"/>
              <a:t>syscall</a:t>
            </a:r>
            <a:r>
              <a:rPr lang="en-US" dirty="0"/>
              <a:t> (otherwise)</a:t>
            </a:r>
          </a:p>
          <a:p>
            <a:pPr lvl="2"/>
            <a:r>
              <a:rPr lang="en-US" dirty="0"/>
              <a:t>user and </a:t>
            </a:r>
            <a:r>
              <a:rPr lang="en-US" dirty="0" err="1"/>
              <a:t>pid</a:t>
            </a:r>
            <a:r>
              <a:rPr lang="en-US" dirty="0"/>
              <a:t> namespaces are permanently set as </a:t>
            </a:r>
            <a:r>
              <a:rPr lang="en-US" b="1" i="1" dirty="0"/>
              <a:t>children</a:t>
            </a:r>
            <a:r>
              <a:rPr lang="en-US" dirty="0"/>
              <a:t> of the namespaces of the same type attached to the calling process before the call</a:t>
            </a:r>
          </a:p>
          <a:p>
            <a:pPr lvl="2"/>
            <a:r>
              <a:rPr lang="en-US" dirty="0"/>
              <a:t>the contents of the new namespaces after clone/</a:t>
            </a:r>
            <a:r>
              <a:rPr lang="en-US" dirty="0" err="1"/>
              <a:t>unshare</a:t>
            </a:r>
            <a:r>
              <a:rPr lang="en-US" dirty="0"/>
              <a:t>:</a:t>
            </a:r>
          </a:p>
          <a:p>
            <a:pPr lvl="3"/>
            <a:r>
              <a:rPr lang="en-US" dirty="0"/>
              <a:t>user, network, and </a:t>
            </a:r>
            <a:r>
              <a:rPr lang="en-US" dirty="0" err="1"/>
              <a:t>ipc</a:t>
            </a:r>
            <a:r>
              <a:rPr lang="en-US" dirty="0"/>
              <a:t> namespaces are empty</a:t>
            </a:r>
          </a:p>
          <a:p>
            <a:pPr lvl="3"/>
            <a:r>
              <a:rPr lang="en-US" dirty="0"/>
              <a:t>after clone, </a:t>
            </a:r>
            <a:r>
              <a:rPr lang="en-US" dirty="0" err="1"/>
              <a:t>pid</a:t>
            </a:r>
            <a:r>
              <a:rPr lang="en-US" dirty="0"/>
              <a:t> namespaces contain the newly created process with </a:t>
            </a:r>
            <a:r>
              <a:rPr lang="en-US" dirty="0" err="1"/>
              <a:t>pid</a:t>
            </a:r>
            <a:r>
              <a:rPr lang="en-US" dirty="0"/>
              <a:t>=1</a:t>
            </a:r>
          </a:p>
          <a:p>
            <a:pPr lvl="3"/>
            <a:r>
              <a:rPr lang="en-US" dirty="0"/>
              <a:t>other namespace types (mount etc.) are copies of their parents</a:t>
            </a:r>
          </a:p>
        </p:txBody>
      </p:sp>
    </p:spTree>
    <p:extLst>
      <p:ext uri="{BB962C8B-B14F-4D97-AF65-F5344CB8AC3E}">
        <p14:creationId xmlns:p14="http://schemas.microsoft.com/office/powerpoint/2010/main" val="2711683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Namespace is discarded when</a:t>
            </a:r>
          </a:p>
          <a:p>
            <a:pPr lvl="1"/>
            <a:r>
              <a:rPr lang="en-US" dirty="0"/>
              <a:t>No attached processes exist</a:t>
            </a:r>
          </a:p>
          <a:p>
            <a:pPr lvl="1"/>
            <a:r>
              <a:rPr lang="en-US" dirty="0"/>
              <a:t>No child namespaces exist (for user and </a:t>
            </a:r>
            <a:r>
              <a:rPr lang="en-US" dirty="0" err="1"/>
              <a:t>pid</a:t>
            </a:r>
            <a:r>
              <a:rPr lang="en-US" dirty="0"/>
              <a:t> namespaces)</a:t>
            </a:r>
          </a:p>
          <a:p>
            <a:pPr lvl="1"/>
            <a:r>
              <a:rPr lang="en-US" dirty="0"/>
              <a:t>No owned namespaces exist (for a user namespace)</a:t>
            </a:r>
          </a:p>
          <a:p>
            <a:pPr lvl="1"/>
            <a:r>
              <a:rPr lang="en-US" dirty="0"/>
              <a:t>No bind mount exist that represents the namespace</a:t>
            </a:r>
          </a:p>
          <a:p>
            <a:pPr lvl="2"/>
            <a:r>
              <a:rPr lang="en-US" dirty="0"/>
              <a:t>Namespaces are represented by /proc/&lt;</a:t>
            </a:r>
            <a:r>
              <a:rPr lang="en-US" dirty="0" err="1"/>
              <a:t>pid</a:t>
            </a:r>
            <a:r>
              <a:rPr lang="en-US" dirty="0"/>
              <a:t>&gt;/ns/* virtual files, these may be duplicated by bind-mounting elsewhere</a:t>
            </a:r>
          </a:p>
          <a:p>
            <a:pPr lvl="2"/>
            <a:endParaRPr lang="en-US" dirty="0"/>
          </a:p>
          <a:p>
            <a:r>
              <a:rPr lang="en-US" dirty="0"/>
              <a:t>Setting the contents of the new namespaces</a:t>
            </a:r>
          </a:p>
          <a:p>
            <a:pPr lvl="1"/>
            <a:r>
              <a:rPr lang="en-US" dirty="0"/>
              <a:t>may be performed by processes attached to</a:t>
            </a:r>
          </a:p>
          <a:p>
            <a:pPr lvl="2"/>
            <a:r>
              <a:rPr lang="en-US" dirty="0"/>
              <a:t>the parent namespace of the same type</a:t>
            </a:r>
          </a:p>
          <a:p>
            <a:pPr lvl="2"/>
            <a:r>
              <a:rPr lang="en-US" dirty="0"/>
              <a:t>the same namespace</a:t>
            </a:r>
          </a:p>
          <a:p>
            <a:pPr lvl="1"/>
            <a:r>
              <a:rPr lang="en-US" dirty="0"/>
              <a:t>usually performed between </a:t>
            </a:r>
            <a:r>
              <a:rPr lang="en-US" b="1" dirty="0"/>
              <a:t>clone/</a:t>
            </a:r>
            <a:r>
              <a:rPr lang="en-US" b="1" dirty="0" err="1"/>
              <a:t>unshare</a:t>
            </a:r>
            <a:r>
              <a:rPr lang="en-US" dirty="0"/>
              <a:t> and </a:t>
            </a:r>
            <a:r>
              <a:rPr lang="en-US" b="1" dirty="0"/>
              <a:t>exec </a:t>
            </a:r>
            <a:r>
              <a:rPr lang="en-US" dirty="0"/>
              <a:t>calls, i.e. by the same code that called clone/</a:t>
            </a:r>
            <a:r>
              <a:rPr lang="en-US" dirty="0" err="1"/>
              <a:t>unshare</a:t>
            </a:r>
            <a:endParaRPr lang="en-US" dirty="0"/>
          </a:p>
          <a:p>
            <a:pPr lvl="2"/>
            <a:r>
              <a:rPr lang="en-US" dirty="0"/>
              <a:t>this code is aware of both the existing parent and the desired child identifiers</a:t>
            </a:r>
          </a:p>
          <a:p>
            <a:pPr lvl="1"/>
            <a:r>
              <a:rPr lang="en-US" dirty="0"/>
              <a:t>often performed by manipulating /proc/&lt;</a:t>
            </a:r>
            <a:r>
              <a:rPr lang="en-US" dirty="0" err="1"/>
              <a:t>pid</a:t>
            </a:r>
            <a:r>
              <a:rPr lang="en-US" dirty="0"/>
              <a:t>&gt;/* files</a:t>
            </a:r>
          </a:p>
          <a:p>
            <a:pPr lvl="2"/>
            <a:r>
              <a:rPr lang="en-US" dirty="0"/>
              <a:t>other, namespace-specific ways exist (e.g. the MOUNT </a:t>
            </a:r>
            <a:r>
              <a:rPr lang="en-US" dirty="0" err="1"/>
              <a:t>syscall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71563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</a:t>
            </a:r>
            <a:r>
              <a:rPr lang="en-US" dirty="0" err="1"/>
              <a:t>procfs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procfs</a:t>
            </a:r>
            <a:r>
              <a:rPr lang="en-US" dirty="0"/>
              <a:t> filesystem (since 1984)</a:t>
            </a:r>
          </a:p>
          <a:p>
            <a:pPr lvl="1"/>
            <a:r>
              <a:rPr lang="en-US" dirty="0"/>
              <a:t>usually mounted at /proc</a:t>
            </a:r>
          </a:p>
          <a:p>
            <a:pPr lvl="2"/>
            <a:r>
              <a:rPr lang="en-US" dirty="0"/>
              <a:t>the contents reflects the </a:t>
            </a:r>
            <a:r>
              <a:rPr lang="en-US" dirty="0" err="1"/>
              <a:t>pid</a:t>
            </a:r>
            <a:r>
              <a:rPr lang="en-US" dirty="0"/>
              <a:t> namespace of the process that called mount</a:t>
            </a:r>
          </a:p>
          <a:p>
            <a:pPr lvl="2"/>
            <a:r>
              <a:rPr lang="en-US" dirty="0"/>
              <a:t>must be mounted again inside a container</a:t>
            </a:r>
          </a:p>
          <a:p>
            <a:pPr lvl="1"/>
            <a:r>
              <a:rPr lang="en-US" dirty="0"/>
              <a:t>contains virtual folders and files</a:t>
            </a:r>
          </a:p>
          <a:p>
            <a:pPr lvl="2"/>
            <a:r>
              <a:rPr lang="en-US" dirty="0"/>
              <a:t>enables communication between the kernel and user processes</a:t>
            </a:r>
          </a:p>
          <a:p>
            <a:pPr lvl="3"/>
            <a:r>
              <a:rPr lang="en-US" dirty="0"/>
              <a:t>reduces the number of </a:t>
            </a:r>
            <a:r>
              <a:rPr lang="en-US" dirty="0" err="1"/>
              <a:t>syscalls</a:t>
            </a:r>
            <a:r>
              <a:rPr lang="en-US" dirty="0"/>
              <a:t> required</a:t>
            </a:r>
          </a:p>
          <a:p>
            <a:pPr lvl="3"/>
            <a:r>
              <a:rPr lang="en-US" dirty="0"/>
              <a:t>allows passing more than the 6 64-bit parameters/results of a </a:t>
            </a:r>
            <a:r>
              <a:rPr lang="en-US" dirty="0" err="1"/>
              <a:t>syscall</a:t>
            </a:r>
            <a:endParaRPr lang="en-US" dirty="0"/>
          </a:p>
          <a:p>
            <a:pPr lvl="2"/>
            <a:r>
              <a:rPr lang="en-US" dirty="0"/>
              <a:t>any access to /proc/* is done using universal OPEN/READDIR/READ/WRITE </a:t>
            </a:r>
            <a:r>
              <a:rPr lang="en-US" dirty="0" err="1"/>
              <a:t>syscalls</a:t>
            </a:r>
            <a:endParaRPr lang="en-US" dirty="0"/>
          </a:p>
          <a:p>
            <a:pPr lvl="3"/>
            <a:r>
              <a:rPr lang="en-US" dirty="0"/>
              <a:t>standard mechanism of file access rights applies</a:t>
            </a:r>
          </a:p>
          <a:p>
            <a:pPr lvl="3"/>
            <a:r>
              <a:rPr lang="en-US" dirty="0"/>
              <a:t>READ/WRITE have a mechanism for large data transfers between process and kernel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procfs</a:t>
            </a:r>
            <a:r>
              <a:rPr lang="en-US" dirty="0"/>
              <a:t>, each filename has its own READ/WRITE handler</a:t>
            </a:r>
          </a:p>
          <a:p>
            <a:pPr lvl="2"/>
            <a:r>
              <a:rPr lang="en-US" dirty="0"/>
              <a:t>READ converts some kernel data to file contents, often in tab-separated decimal form</a:t>
            </a:r>
          </a:p>
          <a:p>
            <a:pPr lvl="2"/>
            <a:r>
              <a:rPr lang="en-US" dirty="0"/>
              <a:t>WRITE (if enabled) analyzes the text and sets the kernel data</a:t>
            </a:r>
          </a:p>
          <a:p>
            <a:pPr lvl="3"/>
            <a:r>
              <a:rPr lang="en-US" dirty="0"/>
              <a:t>often limited to single OPEN-WRITE-CLOSE </a:t>
            </a:r>
            <a:r>
              <a:rPr lang="en-US" dirty="0" err="1"/>
              <a:t>syscall</a:t>
            </a:r>
            <a:r>
              <a:rPr lang="en-US" dirty="0"/>
              <a:t> sequence</a:t>
            </a:r>
          </a:p>
          <a:p>
            <a:pPr lvl="2"/>
            <a:r>
              <a:rPr lang="en-US" dirty="0"/>
              <a:t>disadvantage: the kernel contains code for producing/parsing text and numbers</a:t>
            </a:r>
          </a:p>
          <a:p>
            <a:pPr lvl="1"/>
            <a:r>
              <a:rPr lang="en-US" dirty="0"/>
              <a:t>majority of the contents (but not all) presented as /proc/&lt;</a:t>
            </a:r>
            <a:r>
              <a:rPr lang="en-US" dirty="0" err="1"/>
              <a:t>pid</a:t>
            </a:r>
            <a:r>
              <a:rPr lang="en-US" dirty="0"/>
              <a:t>&gt;/*</a:t>
            </a:r>
          </a:p>
          <a:p>
            <a:pPr lvl="2"/>
            <a:r>
              <a:rPr lang="en-US" dirty="0"/>
              <a:t>some folders/files are presented relative to the calling process, e.g. /proc/self</a:t>
            </a:r>
          </a:p>
          <a:p>
            <a:pPr lvl="1"/>
            <a:r>
              <a:rPr lang="en-US" dirty="0"/>
              <a:t>example: the </a:t>
            </a:r>
            <a:r>
              <a:rPr lang="en-US" b="1" dirty="0" err="1"/>
              <a:t>ps</a:t>
            </a:r>
            <a:r>
              <a:rPr lang="en-US" dirty="0"/>
              <a:t> utility works by reading the virtual files in /proc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701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 – </a:t>
            </a:r>
            <a:r>
              <a:rPr lang="cs-CZ" dirty="0" err="1"/>
              <a:t>capabilities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has a </a:t>
            </a:r>
            <a:r>
              <a:rPr lang="en-US" dirty="0"/>
              <a:t>bit mask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(about 40) </a:t>
            </a:r>
            <a:r>
              <a:rPr lang="cs-CZ" dirty="0" err="1"/>
              <a:t>capabilities</a:t>
            </a:r>
            <a:endParaRPr lang="cs-CZ" dirty="0"/>
          </a:p>
          <a:p>
            <a:pPr lvl="2"/>
            <a:r>
              <a:rPr lang="cs-CZ" dirty="0"/>
              <a:t>A fine-</a:t>
            </a:r>
            <a:r>
              <a:rPr lang="cs-CZ" dirty="0" err="1"/>
              <a:t>grained</a:t>
            </a:r>
            <a:r>
              <a:rPr lang="cs-CZ" dirty="0"/>
              <a:t> </a:t>
            </a:r>
            <a:r>
              <a:rPr lang="cs-CZ" dirty="0" err="1"/>
              <a:t>replacement</a:t>
            </a:r>
            <a:r>
              <a:rPr lang="cs-CZ" dirty="0"/>
              <a:t> </a:t>
            </a:r>
            <a:r>
              <a:rPr lang="en-US" dirty="0"/>
              <a:t>(since 1999) </a:t>
            </a:r>
            <a:r>
              <a:rPr lang="cs-CZ" dirty="0" err="1"/>
              <a:t>for</a:t>
            </a:r>
            <a:r>
              <a:rPr lang="cs-CZ" dirty="0"/>
              <a:t> testing </a:t>
            </a:r>
            <a:r>
              <a:rPr lang="cs-CZ" dirty="0" err="1"/>
              <a:t>effective</a:t>
            </a:r>
            <a:r>
              <a:rPr lang="cs-CZ" dirty="0"/>
              <a:t> </a:t>
            </a:r>
            <a:r>
              <a:rPr lang="cs-CZ" dirty="0" err="1"/>
              <a:t>uid</a:t>
            </a:r>
            <a:r>
              <a:rPr lang="en-US" dirty="0"/>
              <a:t>==0</a:t>
            </a:r>
          </a:p>
          <a:p>
            <a:pPr lvl="3"/>
            <a:r>
              <a:rPr lang="en-US" dirty="0"/>
              <a:t>However, majority of privileged actions are still controlled by the CAP_SYS_ADMIN capability</a:t>
            </a:r>
          </a:p>
          <a:p>
            <a:pPr lvl="2"/>
            <a:r>
              <a:rPr lang="en-US" dirty="0"/>
              <a:t>The capabilities are bound to the user namespace attached to the process</a:t>
            </a:r>
          </a:p>
          <a:p>
            <a:pPr lvl="3"/>
            <a:r>
              <a:rPr lang="en-US" dirty="0"/>
              <a:t>Applicable to actions on and in namespaces </a:t>
            </a:r>
            <a:r>
              <a:rPr lang="en-US" i="1" dirty="0"/>
              <a:t>owned</a:t>
            </a:r>
            <a:r>
              <a:rPr lang="en-US" dirty="0"/>
              <a:t> by this user namespace</a:t>
            </a:r>
          </a:p>
          <a:p>
            <a:pPr lvl="2"/>
            <a:r>
              <a:rPr lang="en-US" dirty="0"/>
              <a:t>The process that enters (by clone/</a:t>
            </a:r>
            <a:r>
              <a:rPr lang="en-US" dirty="0" err="1"/>
              <a:t>unshare</a:t>
            </a:r>
            <a:r>
              <a:rPr lang="en-US" dirty="0"/>
              <a:t>) a newly created user namespace</a:t>
            </a:r>
          </a:p>
          <a:p>
            <a:pPr lvl="3"/>
            <a:r>
              <a:rPr lang="en-US" dirty="0"/>
              <a:t>Automatically holds all capabilities (</a:t>
            </a:r>
            <a:r>
              <a:rPr lang="en-US" dirty="0" err="1"/>
              <a:t>wrt</a:t>
            </a:r>
            <a:r>
              <a:rPr lang="en-US" dirty="0"/>
              <a:t>. this user namespace)</a:t>
            </a:r>
          </a:p>
          <a:p>
            <a:pPr lvl="3"/>
            <a:r>
              <a:rPr lang="en-US" dirty="0"/>
              <a:t>It may propagate these capabilities to child processes</a:t>
            </a:r>
          </a:p>
          <a:p>
            <a:pPr lvl="3"/>
            <a:r>
              <a:rPr lang="en-US" dirty="0"/>
              <a:t>It will loose the capabilities on exec, unless its effective </a:t>
            </a:r>
            <a:r>
              <a:rPr lang="en-US" dirty="0" err="1"/>
              <a:t>uid</a:t>
            </a:r>
            <a:r>
              <a:rPr lang="en-US" dirty="0"/>
              <a:t> (in its namespace) is zero</a:t>
            </a:r>
            <a:endParaRPr lang="cs-CZ" dirty="0"/>
          </a:p>
          <a:p>
            <a:pPr lvl="1"/>
            <a:r>
              <a:rPr lang="en-US" dirty="0"/>
              <a:t>User namespaces</a:t>
            </a:r>
          </a:p>
          <a:p>
            <a:pPr lvl="2"/>
            <a:r>
              <a:rPr lang="en-US" dirty="0"/>
              <a:t>Any process can create a user namespace</a:t>
            </a:r>
            <a:endParaRPr lang="cs-CZ" dirty="0"/>
          </a:p>
          <a:p>
            <a:pPr lvl="2"/>
            <a:r>
              <a:rPr lang="en-US" dirty="0"/>
              <a:t>CAP_SETUID in the </a:t>
            </a:r>
            <a:r>
              <a:rPr lang="en-US" i="1" dirty="0"/>
              <a:t>parent</a:t>
            </a:r>
            <a:r>
              <a:rPr lang="en-US" dirty="0"/>
              <a:t> user namespace is required to setup a non-trivial user mapping</a:t>
            </a:r>
          </a:p>
          <a:p>
            <a:pPr lvl="3"/>
            <a:r>
              <a:rPr lang="en-US" dirty="0"/>
              <a:t>CAP_SETUID normally allows impersonation of anyone in the same namespace (e.g. by </a:t>
            </a:r>
            <a:r>
              <a:rPr lang="en-US" dirty="0" err="1"/>
              <a:t>sshd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the impersonation can also happen by mapping a user from a child user namespace</a:t>
            </a:r>
          </a:p>
          <a:p>
            <a:pPr lvl="2"/>
            <a:r>
              <a:rPr lang="en-US" dirty="0"/>
              <a:t>non-CAP_SETUID-equipped processes can only setup a trivial user mapping</a:t>
            </a:r>
          </a:p>
          <a:p>
            <a:pPr lvl="3"/>
            <a:r>
              <a:rPr lang="en-US" dirty="0"/>
              <a:t>map one (arbitrary) child </a:t>
            </a:r>
            <a:r>
              <a:rPr lang="en-US" dirty="0" err="1"/>
              <a:t>uid</a:t>
            </a:r>
            <a:r>
              <a:rPr lang="en-US" dirty="0"/>
              <a:t> to the effective </a:t>
            </a:r>
            <a:r>
              <a:rPr lang="en-US" dirty="0" err="1"/>
              <a:t>uid</a:t>
            </a:r>
            <a:r>
              <a:rPr lang="en-US" dirty="0"/>
              <a:t> of the process that created the namespace</a:t>
            </a:r>
          </a:p>
          <a:p>
            <a:pPr lvl="1"/>
            <a:r>
              <a:rPr lang="en-US" dirty="0"/>
              <a:t>Non-user namespaces</a:t>
            </a:r>
          </a:p>
          <a:p>
            <a:pPr lvl="2"/>
            <a:r>
              <a:rPr lang="en-US" dirty="0"/>
              <a:t>CAP_SYS_ADMIN is required to create a non-user namespace</a:t>
            </a:r>
          </a:p>
          <a:p>
            <a:pPr lvl="3"/>
            <a:r>
              <a:rPr lang="en-US" dirty="0"/>
              <a:t>if a new user namespace is created by the same call, the capability is automatically assumed</a:t>
            </a:r>
          </a:p>
          <a:p>
            <a:pPr lvl="3"/>
            <a:r>
              <a:rPr lang="en-US" dirty="0"/>
              <a:t>otherwise, the invoking process must have had that capability before</a:t>
            </a:r>
          </a:p>
          <a:p>
            <a:pPr lvl="2"/>
            <a:r>
              <a:rPr lang="en-US" dirty="0"/>
              <a:t>A specific capability is required when </a:t>
            </a:r>
          </a:p>
          <a:p>
            <a:pPr lvl="3"/>
            <a:r>
              <a:rPr lang="en-US" dirty="0"/>
              <a:t>The id mapping associated with a namespace is defined (e.g. </a:t>
            </a:r>
            <a:r>
              <a:rPr lang="en-US" dirty="0" err="1"/>
              <a:t>pid</a:t>
            </a:r>
            <a:r>
              <a:rPr lang="en-US" dirty="0"/>
              <a:t> generators)</a:t>
            </a:r>
          </a:p>
          <a:p>
            <a:pPr lvl="3"/>
            <a:r>
              <a:rPr lang="en-US" dirty="0"/>
              <a:t>Objects in the namespace are created (e.g. network devices) or modified (e.g. firewall rules) in such a way that may affects all processes in the namespaces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356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 – mapping </a:t>
            </a:r>
            <a:r>
              <a:rPr lang="en-US" dirty="0" err="1"/>
              <a:t>uids</a:t>
            </a:r>
            <a:r>
              <a:rPr lang="en-US" dirty="0"/>
              <a:t> and gids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18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Technically, </a:t>
            </a:r>
            <a:r>
              <a:rPr lang="en-US" dirty="0" err="1"/>
              <a:t>uid</a:t>
            </a:r>
            <a:r>
              <a:rPr lang="en-US" dirty="0"/>
              <a:t> and gid mapping is limited to a (small) set of intervals of </a:t>
            </a:r>
            <a:r>
              <a:rPr lang="en-US" dirty="0" err="1"/>
              <a:t>uids</a:t>
            </a:r>
            <a:r>
              <a:rPr lang="en-US" dirty="0"/>
              <a:t>/</a:t>
            </a:r>
            <a:r>
              <a:rPr lang="en-US" dirty="0" err="1"/>
              <a:t>guids</a:t>
            </a:r>
            <a:r>
              <a:rPr lang="en-US" dirty="0"/>
              <a:t> mapped linearly from the child to the parent</a:t>
            </a:r>
          </a:p>
          <a:p>
            <a:pPr lvl="3"/>
            <a:r>
              <a:rPr lang="en-US" dirty="0"/>
              <a:t>The mapping is defined by writing /proc/&lt;</a:t>
            </a:r>
            <a:r>
              <a:rPr lang="en-US" dirty="0" err="1"/>
              <a:t>pid</a:t>
            </a:r>
            <a:r>
              <a:rPr lang="en-US" dirty="0"/>
              <a:t>&gt;/{</a:t>
            </a:r>
            <a:r>
              <a:rPr lang="en-US" dirty="0" err="1"/>
              <a:t>uid_map|gid_map</a:t>
            </a:r>
            <a:r>
              <a:rPr lang="en-US" dirty="0"/>
              <a:t>}</a:t>
            </a:r>
          </a:p>
          <a:p>
            <a:pPr lvl="2"/>
            <a:r>
              <a:rPr lang="en-US" dirty="0"/>
              <a:t>Unmapped child-namespace </a:t>
            </a:r>
            <a:r>
              <a:rPr lang="en-US" dirty="0" err="1"/>
              <a:t>uids</a:t>
            </a:r>
            <a:r>
              <a:rPr lang="en-US" dirty="0"/>
              <a:t>/gids cannot be used in any </a:t>
            </a:r>
            <a:r>
              <a:rPr lang="en-US" dirty="0" err="1"/>
              <a:t>syscall</a:t>
            </a:r>
            <a:r>
              <a:rPr lang="en-US" dirty="0"/>
              <a:t> (like </a:t>
            </a:r>
            <a:r>
              <a:rPr lang="en-US" dirty="0" err="1"/>
              <a:t>setuid</a:t>
            </a:r>
            <a:r>
              <a:rPr lang="en-US" dirty="0"/>
              <a:t> or </a:t>
            </a:r>
            <a:r>
              <a:rPr lang="en-US" dirty="0" err="1"/>
              <a:t>chown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Unmapped parent-namespace </a:t>
            </a:r>
            <a:r>
              <a:rPr lang="en-US" dirty="0" err="1"/>
              <a:t>uids</a:t>
            </a:r>
            <a:r>
              <a:rPr lang="en-US" dirty="0"/>
              <a:t>/gids (e.g. from a file system) cannot be presented to processes in the child namespace</a:t>
            </a:r>
          </a:p>
          <a:p>
            <a:pPr lvl="3"/>
            <a:r>
              <a:rPr lang="en-US" dirty="0"/>
              <a:t>Mapped as 65534 (usually decoded as "nobody" by /</a:t>
            </a:r>
            <a:r>
              <a:rPr lang="en-US" dirty="0" err="1"/>
              <a:t>etc</a:t>
            </a:r>
            <a:r>
              <a:rPr lang="en-US" dirty="0"/>
              <a:t>/passwd and /</a:t>
            </a:r>
            <a:r>
              <a:rPr lang="en-US" dirty="0" err="1"/>
              <a:t>etc</a:t>
            </a:r>
            <a:r>
              <a:rPr lang="en-US" dirty="0"/>
              <a:t>/group)</a:t>
            </a:r>
          </a:p>
          <a:p>
            <a:pPr lvl="1"/>
            <a:r>
              <a:rPr lang="en-US" dirty="0"/>
              <a:t>Non-privileged processes may directly map only one child </a:t>
            </a:r>
            <a:r>
              <a:rPr lang="en-US" dirty="0" err="1"/>
              <a:t>uid</a:t>
            </a:r>
            <a:r>
              <a:rPr lang="en-US" dirty="0"/>
              <a:t>/gid</a:t>
            </a:r>
          </a:p>
          <a:p>
            <a:pPr lvl="2"/>
            <a:r>
              <a:rPr lang="en-US" dirty="0"/>
              <a:t>This child </a:t>
            </a:r>
            <a:r>
              <a:rPr lang="en-US" dirty="0" err="1"/>
              <a:t>uid</a:t>
            </a:r>
            <a:r>
              <a:rPr lang="en-US" dirty="0"/>
              <a:t>/gid may be 0 ("root")</a:t>
            </a:r>
          </a:p>
          <a:p>
            <a:pPr lvl="2"/>
            <a:r>
              <a:rPr lang="en-US" dirty="0"/>
              <a:t>It must be mapped to the effective </a:t>
            </a:r>
            <a:r>
              <a:rPr lang="en-US" dirty="0" err="1"/>
              <a:t>uid</a:t>
            </a:r>
            <a:r>
              <a:rPr lang="en-US" dirty="0"/>
              <a:t>/gid of the process that created the user namespace</a:t>
            </a:r>
          </a:p>
          <a:p>
            <a:pPr lvl="1"/>
            <a:r>
              <a:rPr lang="en-US" dirty="0"/>
              <a:t>Indirect setup using </a:t>
            </a:r>
            <a:r>
              <a:rPr lang="en-US" b="1" dirty="0" err="1"/>
              <a:t>newuidmap</a:t>
            </a:r>
            <a:r>
              <a:rPr lang="en-US" dirty="0"/>
              <a:t> and </a:t>
            </a:r>
            <a:r>
              <a:rPr lang="en-US" b="1" dirty="0" err="1"/>
              <a:t>newgidmap</a:t>
            </a:r>
            <a:r>
              <a:rPr lang="en-US" b="1" dirty="0"/>
              <a:t> </a:t>
            </a:r>
            <a:r>
              <a:rPr lang="en-US" dirty="0"/>
              <a:t>utilities</a:t>
            </a:r>
            <a:endParaRPr lang="en-US" b="1" dirty="0"/>
          </a:p>
          <a:p>
            <a:pPr lvl="2"/>
            <a:r>
              <a:rPr lang="en-US" dirty="0"/>
              <a:t>Available to any user for any user namespace created by this user</a:t>
            </a:r>
          </a:p>
          <a:p>
            <a:pPr lvl="2"/>
            <a:r>
              <a:rPr lang="en-US" dirty="0"/>
              <a:t>These executables have </a:t>
            </a:r>
            <a:r>
              <a:rPr lang="en-US" dirty="0" err="1"/>
              <a:t>CAP_SETUID</a:t>
            </a:r>
            <a:r>
              <a:rPr lang="en-US" dirty="0"/>
              <a:t> capability attached and may therefore setup arbitrary </a:t>
            </a:r>
            <a:r>
              <a:rPr lang="en-US" dirty="0" err="1"/>
              <a:t>uid</a:t>
            </a:r>
            <a:r>
              <a:rPr lang="en-US" dirty="0"/>
              <a:t>/gid mappings</a:t>
            </a:r>
          </a:p>
          <a:p>
            <a:pPr lvl="2"/>
            <a:r>
              <a:rPr lang="en-US" dirty="0"/>
              <a:t>However, these utilities allow only mappings that </a:t>
            </a:r>
          </a:p>
          <a:p>
            <a:pPr lvl="3"/>
            <a:r>
              <a:rPr lang="en-US" dirty="0"/>
              <a:t>Map at most one child </a:t>
            </a:r>
            <a:r>
              <a:rPr lang="en-US" dirty="0" err="1"/>
              <a:t>uid</a:t>
            </a:r>
            <a:r>
              <a:rPr lang="en-US" dirty="0"/>
              <a:t>/gid to the </a:t>
            </a:r>
            <a:r>
              <a:rPr lang="en-US" dirty="0" err="1"/>
              <a:t>uid</a:t>
            </a:r>
            <a:r>
              <a:rPr lang="en-US" dirty="0"/>
              <a:t>/gid of the calling user</a:t>
            </a:r>
          </a:p>
          <a:p>
            <a:pPr lvl="3"/>
            <a:r>
              <a:rPr lang="en-US" dirty="0"/>
              <a:t>All the other child </a:t>
            </a:r>
            <a:r>
              <a:rPr lang="en-US" dirty="0" err="1"/>
              <a:t>uid</a:t>
            </a:r>
            <a:r>
              <a:rPr lang="en-US" dirty="0"/>
              <a:t>/gid must map into the range(s) defined for the calling user by the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subuid</a:t>
            </a:r>
            <a:r>
              <a:rPr lang="en-US" dirty="0"/>
              <a:t> and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subgid</a:t>
            </a:r>
            <a:r>
              <a:rPr lang="en-US" dirty="0"/>
              <a:t> files</a:t>
            </a:r>
          </a:p>
          <a:p>
            <a:pPr lvl="3"/>
            <a:r>
              <a:rPr lang="en-US" dirty="0"/>
              <a:t>In default settings, each standard user has 65536 additional </a:t>
            </a:r>
            <a:r>
              <a:rPr lang="en-US" dirty="0" err="1"/>
              <a:t>uids</a:t>
            </a:r>
            <a:r>
              <a:rPr lang="en-US" dirty="0"/>
              <a:t> and gids reserved by the /</a:t>
            </a:r>
            <a:r>
              <a:rPr lang="en-US" dirty="0" err="1"/>
              <a:t>etc</a:t>
            </a:r>
            <a:r>
              <a:rPr lang="en-US" dirty="0"/>
              <a:t>/sub*id files</a:t>
            </a:r>
          </a:p>
          <a:p>
            <a:pPr lvl="3"/>
            <a:r>
              <a:rPr lang="en-US" dirty="0"/>
              <a:t>The rules ensure that different standard users can never use the same parent </a:t>
            </a:r>
            <a:r>
              <a:rPr lang="en-US" dirty="0" err="1"/>
              <a:t>uids</a:t>
            </a:r>
            <a:r>
              <a:rPr lang="en-US" dirty="0"/>
              <a:t>/gids</a:t>
            </a:r>
          </a:p>
          <a:p>
            <a:pPr lvl="3"/>
            <a:r>
              <a:rPr lang="en-US" dirty="0"/>
              <a:t>The additional </a:t>
            </a:r>
            <a:r>
              <a:rPr lang="en-US" dirty="0" err="1"/>
              <a:t>uids</a:t>
            </a:r>
            <a:r>
              <a:rPr lang="en-US" dirty="0"/>
              <a:t>/gids are not present in the (parent mount namespace) /</a:t>
            </a:r>
            <a:r>
              <a:rPr lang="en-US" dirty="0" err="1"/>
              <a:t>etc</a:t>
            </a:r>
            <a:r>
              <a:rPr lang="en-US" dirty="0"/>
              <a:t>/passwd or /</a:t>
            </a:r>
            <a:r>
              <a:rPr lang="en-US" dirty="0" err="1"/>
              <a:t>etc</a:t>
            </a:r>
            <a:r>
              <a:rPr lang="en-US" dirty="0"/>
              <a:t>/groups; therefore, they are displayed numerically by utilities like ls</a:t>
            </a:r>
          </a:p>
        </p:txBody>
      </p:sp>
    </p:spTree>
    <p:extLst>
      <p:ext uri="{BB962C8B-B14F-4D97-AF65-F5344CB8AC3E}">
        <p14:creationId xmlns:p14="http://schemas.microsoft.com/office/powerpoint/2010/main" val="2775455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 – </a:t>
            </a:r>
            <a:r>
              <a:rPr lang="en-US" dirty="0" err="1"/>
              <a:t>unshare</a:t>
            </a:r>
            <a:r>
              <a:rPr lang="en-US" dirty="0"/>
              <a:t> utility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unshare</a:t>
            </a:r>
            <a:r>
              <a:rPr lang="en-US" dirty="0"/>
              <a:t> utility can launch a new process into new namespaces</a:t>
            </a:r>
          </a:p>
          <a:p>
            <a:pPr lvl="1"/>
            <a:r>
              <a:rPr lang="en-US" dirty="0"/>
              <a:t>Namespace creation controlled by command-line options</a:t>
            </a:r>
          </a:p>
          <a:p>
            <a:r>
              <a:rPr lang="en-US" dirty="0"/>
              <a:t>User namespace - trivial mapping to self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</a:t>
            </a:r>
            <a:r>
              <a:rPr lang="en-US" dirty="0" err="1"/>
              <a:t>unshare</a:t>
            </a:r>
            <a:r>
              <a:rPr lang="en-US" dirty="0"/>
              <a:t> -c</a:t>
            </a:r>
          </a:p>
          <a:p>
            <a:pPr lvl="1"/>
            <a:r>
              <a:rPr lang="en-US" dirty="0"/>
              <a:t>The above command launches bash into a new user namespace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</a:t>
            </a:r>
            <a:r>
              <a:rPr lang="en-US" dirty="0" err="1"/>
              <a:t>ps</a:t>
            </a:r>
            <a:r>
              <a:rPr lang="en-US" dirty="0"/>
              <a:t> -l</a:t>
            </a:r>
          </a:p>
          <a:p>
            <a:pPr lvl="4"/>
            <a:r>
              <a:rPr lang="en-US" dirty="0"/>
              <a:t>F S   UID     </a:t>
            </a:r>
            <a:r>
              <a:rPr lang="en-US" dirty="0" err="1"/>
              <a:t>PID</a:t>
            </a:r>
            <a:r>
              <a:rPr lang="en-US" dirty="0"/>
              <a:t>    </a:t>
            </a:r>
            <a:r>
              <a:rPr lang="en-US" dirty="0" err="1"/>
              <a:t>PPID</a:t>
            </a:r>
            <a:r>
              <a:rPr lang="en-US" dirty="0"/>
              <a:t>  C PRI  NI </a:t>
            </a:r>
            <a:r>
              <a:rPr lang="en-US" dirty="0" err="1"/>
              <a:t>ADDR</a:t>
            </a:r>
            <a:r>
              <a:rPr lang="en-US" dirty="0"/>
              <a:t> </a:t>
            </a:r>
            <a:r>
              <a:rPr lang="en-US" dirty="0" err="1"/>
              <a:t>SZ</a:t>
            </a:r>
            <a:r>
              <a:rPr lang="en-US" dirty="0"/>
              <a:t> </a:t>
            </a:r>
            <a:r>
              <a:rPr lang="en-US" dirty="0" err="1"/>
              <a:t>WCHAN</a:t>
            </a:r>
            <a:r>
              <a:rPr lang="en-US" dirty="0"/>
              <a:t>  TTY          TIME </a:t>
            </a:r>
            <a:r>
              <a:rPr lang="en-US" dirty="0" err="1"/>
              <a:t>CMD</a:t>
            </a:r>
            <a:endParaRPr lang="en-US" dirty="0"/>
          </a:p>
          <a:p>
            <a:pPr lvl="4"/>
            <a:r>
              <a:rPr lang="en-US" dirty="0"/>
              <a:t>0 S  1000  344957  344929  0  80   0 -  2267 -      pts/3    00:00:00 bash</a:t>
            </a:r>
          </a:p>
          <a:p>
            <a:pPr lvl="4"/>
            <a:r>
              <a:rPr lang="en-US" dirty="0"/>
              <a:t>4 S  1000  350824  344957  0  80   0 -  2265 </a:t>
            </a:r>
            <a:r>
              <a:rPr lang="en-US" dirty="0" err="1"/>
              <a:t>do_wai</a:t>
            </a:r>
            <a:r>
              <a:rPr lang="en-US" dirty="0"/>
              <a:t> pts/3    00:00:00 bash</a:t>
            </a:r>
          </a:p>
          <a:p>
            <a:pPr lvl="4"/>
            <a:r>
              <a:rPr lang="en-US" dirty="0"/>
              <a:t>0 R  1000  350881  350824  0  80   0 -  2521 -      pts/3    00:00:00 </a:t>
            </a:r>
            <a:r>
              <a:rPr lang="en-US" dirty="0" err="1"/>
              <a:t>ps</a:t>
            </a:r>
            <a:endParaRPr lang="en-US" dirty="0"/>
          </a:p>
          <a:p>
            <a:pPr lvl="2"/>
            <a:r>
              <a:rPr lang="en-US" dirty="0"/>
              <a:t>This namespace has trivial mapping of the current UID/GID to itself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cat /proc/$$/</a:t>
            </a:r>
            <a:r>
              <a:rPr lang="en-US" dirty="0" err="1"/>
              <a:t>uid_map</a:t>
            </a:r>
            <a:endParaRPr lang="en-US" dirty="0"/>
          </a:p>
          <a:p>
            <a:pPr lvl="4"/>
            <a:r>
              <a:rPr lang="en-US" dirty="0"/>
              <a:t>      1000       1000          1</a:t>
            </a:r>
          </a:p>
          <a:p>
            <a:pPr lvl="2"/>
            <a:r>
              <a:rPr lang="en-US" dirty="0"/>
              <a:t>There is no new mount namespace - we can see the global filesystem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ls -</a:t>
            </a:r>
            <a:r>
              <a:rPr lang="en-US" dirty="0" err="1"/>
              <a:t>ld</a:t>
            </a:r>
            <a:r>
              <a:rPr lang="en-US" dirty="0"/>
              <a:t> /home/bednarek</a:t>
            </a:r>
          </a:p>
          <a:p>
            <a:pPr lvl="4"/>
            <a:r>
              <a:rPr lang="en-US" dirty="0" err="1"/>
              <a:t>drwx</a:t>
            </a:r>
            <a:r>
              <a:rPr lang="en-US" dirty="0"/>
              <a:t>------. 15 bednarek bednarek 4096 Oct 25 10:27 /home/bednarek</a:t>
            </a:r>
          </a:p>
          <a:p>
            <a:pPr lvl="2"/>
            <a:r>
              <a:rPr lang="en-US" dirty="0"/>
              <a:t>However, unmapped global UIDs/</a:t>
            </a:r>
            <a:r>
              <a:rPr lang="en-US" dirty="0" err="1"/>
              <a:t>GIDs</a:t>
            </a:r>
            <a:r>
              <a:rPr lang="en-US" dirty="0"/>
              <a:t> are shown as nobody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ls -</a:t>
            </a:r>
            <a:r>
              <a:rPr lang="en-US" dirty="0" err="1"/>
              <a:t>ld</a:t>
            </a:r>
            <a:r>
              <a:rPr lang="en-US" dirty="0"/>
              <a:t> /root</a:t>
            </a:r>
          </a:p>
          <a:p>
            <a:pPr lvl="4"/>
            <a:r>
              <a:rPr lang="en-US" dirty="0" err="1"/>
              <a:t>dr</a:t>
            </a:r>
            <a:r>
              <a:rPr lang="en-US" dirty="0"/>
              <a:t>-</a:t>
            </a:r>
            <a:r>
              <a:rPr lang="en-US" dirty="0" err="1"/>
              <a:t>xr</a:t>
            </a:r>
            <a:r>
              <a:rPr lang="en-US" dirty="0"/>
              <a:t>-x---. 5 nobody nobody 4096 Sep 20 22:56 /root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8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  <a:p>
            <a:pPr lvl="1"/>
            <a:r>
              <a:rPr lang="en-US" dirty="0"/>
              <a:t>Give each process its own environment</a:t>
            </a:r>
          </a:p>
          <a:p>
            <a:pPr lvl="2"/>
            <a:r>
              <a:rPr lang="en-US" dirty="0"/>
              <a:t>Environment variables alone are not sufficient to solve the Dependency hell</a:t>
            </a:r>
          </a:p>
          <a:p>
            <a:pPr lvl="3"/>
            <a:r>
              <a:rPr lang="en-US" dirty="0"/>
              <a:t>Incompatible versions of installed libraries</a:t>
            </a:r>
          </a:p>
          <a:p>
            <a:pPr lvl="3"/>
            <a:r>
              <a:rPr lang="en-US" dirty="0"/>
              <a:t>Incompatible behavior of installed executables</a:t>
            </a:r>
          </a:p>
          <a:p>
            <a:pPr lvl="3"/>
            <a:r>
              <a:rPr lang="en-US" dirty="0"/>
              <a:t>Unexpected system configuration stored in user-accessible files</a:t>
            </a:r>
          </a:p>
          <a:p>
            <a:pPr lvl="2"/>
            <a:r>
              <a:rPr lang="en-US" dirty="0"/>
              <a:t>Some applications come from a different ecosystem</a:t>
            </a:r>
          </a:p>
          <a:p>
            <a:pPr lvl="3"/>
            <a:r>
              <a:rPr lang="en-US" dirty="0"/>
              <a:t>Different conventions regarding the </a:t>
            </a:r>
            <a:r>
              <a:rPr lang="en-US" dirty="0" err="1"/>
              <a:t>filesystem</a:t>
            </a:r>
            <a:endParaRPr lang="en-US" dirty="0"/>
          </a:p>
          <a:p>
            <a:pPr lvl="3"/>
            <a:r>
              <a:rPr lang="en-US" dirty="0"/>
              <a:t>Different flavor of the OS</a:t>
            </a:r>
          </a:p>
          <a:p>
            <a:pPr lvl="1"/>
            <a:r>
              <a:rPr lang="en-US" dirty="0"/>
              <a:t>Improve isolation between processes</a:t>
            </a:r>
          </a:p>
          <a:p>
            <a:pPr lvl="2"/>
            <a:r>
              <a:rPr lang="en-US" dirty="0"/>
              <a:t>Processes may refuse to work with limited privileges</a:t>
            </a:r>
          </a:p>
          <a:p>
            <a:pPr lvl="3"/>
            <a:r>
              <a:rPr lang="en-US" dirty="0"/>
              <a:t>Create an illusion that they have privileges they actually have not</a:t>
            </a:r>
          </a:p>
          <a:p>
            <a:pPr lvl="2"/>
            <a:r>
              <a:rPr lang="en-US" dirty="0"/>
              <a:t>Avoid conflicts on well-known ports, implant a firewall between local processes</a:t>
            </a:r>
          </a:p>
          <a:p>
            <a:pPr lvl="3"/>
            <a:r>
              <a:rPr lang="en-US" dirty="0"/>
              <a:t>Create virtual networks and link processes to virtual NICs</a:t>
            </a:r>
          </a:p>
          <a:p>
            <a:pPr marL="868680" lvl="3" indent="0">
              <a:buNone/>
            </a:pPr>
            <a:endParaRPr lang="en-US" dirty="0"/>
          </a:p>
          <a:p>
            <a:r>
              <a:rPr lang="en-US" dirty="0"/>
              <a:t>Linux Containers are not the first attempt</a:t>
            </a:r>
          </a:p>
          <a:p>
            <a:pPr lvl="1"/>
            <a:r>
              <a:rPr lang="en-US" dirty="0"/>
              <a:t>At least for some of the goals</a:t>
            </a:r>
          </a:p>
        </p:txBody>
      </p:sp>
    </p:spTree>
    <p:extLst>
      <p:ext uri="{BB962C8B-B14F-4D97-AF65-F5344CB8AC3E}">
        <p14:creationId xmlns:p14="http://schemas.microsoft.com/office/powerpoint/2010/main" val="3149153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 – </a:t>
            </a:r>
            <a:r>
              <a:rPr lang="en-US" dirty="0" err="1"/>
              <a:t>unshare</a:t>
            </a:r>
            <a:r>
              <a:rPr lang="en-US" dirty="0"/>
              <a:t> utility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 namespace - trivial mapping of local root to global self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</a:t>
            </a:r>
            <a:r>
              <a:rPr lang="en-US" dirty="0" err="1"/>
              <a:t>unshare</a:t>
            </a:r>
            <a:r>
              <a:rPr lang="en-US" dirty="0"/>
              <a:t> -r</a:t>
            </a:r>
          </a:p>
          <a:p>
            <a:pPr lvl="1"/>
            <a:r>
              <a:rPr lang="en-US" dirty="0"/>
              <a:t>All the global user's processes are now shown with local UID=0</a:t>
            </a:r>
          </a:p>
          <a:p>
            <a:pPr lvl="2"/>
            <a:r>
              <a:rPr lang="en-US" dirty="0"/>
              <a:t>We can see the parent bash because there is no new </a:t>
            </a:r>
            <a:r>
              <a:rPr lang="en-US" dirty="0" err="1"/>
              <a:t>PID</a:t>
            </a:r>
            <a:r>
              <a:rPr lang="en-US" dirty="0"/>
              <a:t> namespace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root@rocky</a:t>
            </a:r>
            <a:r>
              <a:rPr lang="en-US" dirty="0"/>
              <a:t> ~]# </a:t>
            </a:r>
            <a:r>
              <a:rPr lang="en-US" dirty="0" err="1"/>
              <a:t>ps</a:t>
            </a:r>
            <a:r>
              <a:rPr lang="en-US" dirty="0"/>
              <a:t> -l</a:t>
            </a:r>
          </a:p>
          <a:p>
            <a:pPr lvl="4"/>
            <a:r>
              <a:rPr lang="en-US" dirty="0"/>
              <a:t>F S   UID     </a:t>
            </a:r>
            <a:r>
              <a:rPr lang="en-US" dirty="0" err="1"/>
              <a:t>PID</a:t>
            </a:r>
            <a:r>
              <a:rPr lang="en-US" dirty="0"/>
              <a:t>    </a:t>
            </a:r>
            <a:r>
              <a:rPr lang="en-US" dirty="0" err="1"/>
              <a:t>PPID</a:t>
            </a:r>
            <a:r>
              <a:rPr lang="en-US" dirty="0"/>
              <a:t>  C PRI  NI </a:t>
            </a:r>
            <a:r>
              <a:rPr lang="en-US" dirty="0" err="1"/>
              <a:t>ADDR</a:t>
            </a:r>
            <a:r>
              <a:rPr lang="en-US" dirty="0"/>
              <a:t> </a:t>
            </a:r>
            <a:r>
              <a:rPr lang="en-US" dirty="0" err="1"/>
              <a:t>SZ</a:t>
            </a:r>
            <a:r>
              <a:rPr lang="en-US" dirty="0"/>
              <a:t> </a:t>
            </a:r>
            <a:r>
              <a:rPr lang="en-US" dirty="0" err="1"/>
              <a:t>WCHAN</a:t>
            </a:r>
            <a:r>
              <a:rPr lang="en-US" dirty="0"/>
              <a:t>  TTY          TIME </a:t>
            </a:r>
            <a:r>
              <a:rPr lang="en-US" dirty="0" err="1"/>
              <a:t>CMD</a:t>
            </a:r>
            <a:endParaRPr lang="en-US" dirty="0"/>
          </a:p>
          <a:p>
            <a:pPr lvl="4"/>
            <a:r>
              <a:rPr lang="en-US" dirty="0"/>
              <a:t>0 S     0  344957  344929  0  80   0 -  2267 -      pts/3    00:00:00 bash</a:t>
            </a:r>
          </a:p>
          <a:p>
            <a:pPr lvl="4"/>
            <a:r>
              <a:rPr lang="en-US" dirty="0"/>
              <a:t>4 S     0  351664  344957  0  80   0 -  2265 </a:t>
            </a:r>
            <a:r>
              <a:rPr lang="en-US" dirty="0" err="1"/>
              <a:t>do_wai</a:t>
            </a:r>
            <a:r>
              <a:rPr lang="en-US" dirty="0"/>
              <a:t> pts/3    00:00:00 bash</a:t>
            </a:r>
          </a:p>
          <a:p>
            <a:pPr lvl="4"/>
            <a:r>
              <a:rPr lang="en-US" dirty="0"/>
              <a:t>0 R     0  351707  351664  0  80   0 -  2521 -      pts/3    00:00:00 </a:t>
            </a:r>
            <a:r>
              <a:rPr lang="en-US" dirty="0" err="1"/>
              <a:t>ps</a:t>
            </a:r>
            <a:endParaRPr lang="en-US" dirty="0"/>
          </a:p>
          <a:p>
            <a:pPr lvl="2"/>
            <a:r>
              <a:rPr lang="en-US" dirty="0"/>
              <a:t>This namespace has trivial mapping of local 0 to the global UID/GID of the user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root@rocky</a:t>
            </a:r>
            <a:r>
              <a:rPr lang="en-US" dirty="0"/>
              <a:t> ~]# cat /proc/$$/</a:t>
            </a:r>
            <a:r>
              <a:rPr lang="en-US" dirty="0" err="1"/>
              <a:t>uid_map</a:t>
            </a:r>
            <a:endParaRPr lang="en-US" dirty="0"/>
          </a:p>
          <a:p>
            <a:pPr lvl="4"/>
            <a:r>
              <a:rPr lang="en-US" dirty="0"/>
              <a:t>         0       1000          1</a:t>
            </a:r>
          </a:p>
          <a:p>
            <a:pPr lvl="2"/>
            <a:r>
              <a:rPr lang="en-US" dirty="0"/>
              <a:t>This user's files are now shown as owned by (local) root</a:t>
            </a:r>
          </a:p>
          <a:p>
            <a:pPr lvl="3"/>
            <a:r>
              <a:rPr lang="en-US" dirty="0"/>
              <a:t>Actually, this is local UID/GID 0 incorrectly mapped through the global /</a:t>
            </a:r>
            <a:r>
              <a:rPr lang="en-US" dirty="0" err="1"/>
              <a:t>etc</a:t>
            </a:r>
            <a:r>
              <a:rPr lang="en-US" dirty="0"/>
              <a:t>/{</a:t>
            </a:r>
            <a:r>
              <a:rPr lang="en-US" dirty="0" err="1"/>
              <a:t>passwd,group</a:t>
            </a:r>
            <a:r>
              <a:rPr lang="en-US" dirty="0"/>
              <a:t>}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root@rocky</a:t>
            </a:r>
            <a:r>
              <a:rPr lang="en-US" dirty="0"/>
              <a:t> ~]# ls -</a:t>
            </a:r>
            <a:r>
              <a:rPr lang="en-US" dirty="0" err="1"/>
              <a:t>ld</a:t>
            </a:r>
            <a:r>
              <a:rPr lang="en-US" dirty="0"/>
              <a:t> /home/bednarek</a:t>
            </a:r>
          </a:p>
          <a:p>
            <a:pPr lvl="4"/>
            <a:r>
              <a:rPr lang="en-US" dirty="0" err="1"/>
              <a:t>drwx</a:t>
            </a:r>
            <a:r>
              <a:rPr lang="en-US" dirty="0"/>
              <a:t>------. 15 root root 4096 Oct 25 10:27 /home/bednarek</a:t>
            </a:r>
          </a:p>
          <a:p>
            <a:pPr lvl="2"/>
            <a:r>
              <a:rPr lang="en-US" dirty="0"/>
              <a:t>The true global root is shown as nobody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root@rocky</a:t>
            </a:r>
            <a:r>
              <a:rPr lang="en-US" dirty="0"/>
              <a:t> ~]# ls -</a:t>
            </a:r>
            <a:r>
              <a:rPr lang="en-US" dirty="0" err="1"/>
              <a:t>ld</a:t>
            </a:r>
            <a:r>
              <a:rPr lang="en-US" dirty="0"/>
              <a:t> /root</a:t>
            </a:r>
          </a:p>
          <a:p>
            <a:pPr lvl="4"/>
            <a:r>
              <a:rPr lang="en-US" dirty="0" err="1"/>
              <a:t>dr</a:t>
            </a:r>
            <a:r>
              <a:rPr lang="en-US" dirty="0"/>
              <a:t>-</a:t>
            </a:r>
            <a:r>
              <a:rPr lang="en-US" dirty="0" err="1"/>
              <a:t>xr</a:t>
            </a:r>
            <a:r>
              <a:rPr lang="en-US" dirty="0"/>
              <a:t>-x---. 5 nobody nobody 4096 Sep 20 22:56 /root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06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 – </a:t>
            </a:r>
            <a:r>
              <a:rPr lang="en-US" dirty="0" err="1"/>
              <a:t>unshare</a:t>
            </a:r>
            <a:r>
              <a:rPr lang="en-US" dirty="0"/>
              <a:t> utility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</a:t>
            </a:r>
            <a:r>
              <a:rPr lang="en-US" dirty="0" err="1"/>
              <a:t>unshare</a:t>
            </a:r>
            <a:r>
              <a:rPr lang="en-US" dirty="0"/>
              <a:t> -U</a:t>
            </a:r>
          </a:p>
          <a:p>
            <a:pPr lvl="1"/>
            <a:r>
              <a:rPr lang="en-US" dirty="0"/>
              <a:t>Creates a new user namespace with no mapping 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nobody@rocky</a:t>
            </a:r>
            <a:r>
              <a:rPr lang="en-US" dirty="0"/>
              <a:t> ~]$ cat /proc/$$/</a:t>
            </a:r>
            <a:r>
              <a:rPr lang="en-US" dirty="0" err="1"/>
              <a:t>uid_map</a:t>
            </a:r>
            <a:endParaRPr lang="en-US" dirty="0"/>
          </a:p>
          <a:p>
            <a:pPr lvl="2"/>
            <a:r>
              <a:rPr lang="en-US" dirty="0"/>
              <a:t>Even the actual user is mapped to UID=65534 (nobody)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nobody@rocky</a:t>
            </a:r>
            <a:r>
              <a:rPr lang="en-US" dirty="0"/>
              <a:t> ~]$ </a:t>
            </a:r>
            <a:r>
              <a:rPr lang="en-US" dirty="0" err="1"/>
              <a:t>ps</a:t>
            </a:r>
            <a:r>
              <a:rPr lang="en-US" dirty="0"/>
              <a:t> -l</a:t>
            </a:r>
          </a:p>
          <a:p>
            <a:pPr lvl="4"/>
            <a:r>
              <a:rPr lang="en-US" dirty="0"/>
              <a:t>F S   UID     </a:t>
            </a:r>
            <a:r>
              <a:rPr lang="en-US" dirty="0" err="1"/>
              <a:t>PID</a:t>
            </a:r>
            <a:r>
              <a:rPr lang="en-US" dirty="0"/>
              <a:t>    </a:t>
            </a:r>
            <a:r>
              <a:rPr lang="en-US" dirty="0" err="1"/>
              <a:t>PPID</a:t>
            </a:r>
            <a:r>
              <a:rPr lang="en-US" dirty="0"/>
              <a:t>  C PRI  NI </a:t>
            </a:r>
            <a:r>
              <a:rPr lang="en-US" dirty="0" err="1"/>
              <a:t>ADDR</a:t>
            </a:r>
            <a:r>
              <a:rPr lang="en-US" dirty="0"/>
              <a:t> </a:t>
            </a:r>
            <a:r>
              <a:rPr lang="en-US" dirty="0" err="1"/>
              <a:t>SZ</a:t>
            </a:r>
            <a:r>
              <a:rPr lang="en-US" dirty="0"/>
              <a:t> </a:t>
            </a:r>
            <a:r>
              <a:rPr lang="en-US" dirty="0" err="1"/>
              <a:t>WCHAN</a:t>
            </a:r>
            <a:r>
              <a:rPr lang="en-US" dirty="0"/>
              <a:t>  TTY          TIME </a:t>
            </a:r>
            <a:r>
              <a:rPr lang="en-US" dirty="0" err="1"/>
              <a:t>CMD</a:t>
            </a:r>
            <a:endParaRPr lang="en-US" dirty="0"/>
          </a:p>
          <a:p>
            <a:pPr lvl="4"/>
            <a:r>
              <a:rPr lang="en-US" dirty="0"/>
              <a:t>0 S 65534  344957  344929  0  80   0 -  2267 -      pts/3    00:00:00 bash</a:t>
            </a:r>
          </a:p>
          <a:p>
            <a:pPr lvl="4"/>
            <a:r>
              <a:rPr lang="en-US" dirty="0"/>
              <a:t>0 S 65534  352808  344957  0  80   0 -  2265 </a:t>
            </a:r>
            <a:r>
              <a:rPr lang="en-US" dirty="0" err="1"/>
              <a:t>do_wai</a:t>
            </a:r>
            <a:r>
              <a:rPr lang="en-US" dirty="0"/>
              <a:t> pts/3    00:00:00 bash</a:t>
            </a:r>
          </a:p>
          <a:p>
            <a:pPr lvl="4"/>
            <a:r>
              <a:rPr lang="en-US" dirty="0"/>
              <a:t>0 R 65534  352872  352808  0  80   0 -  2521 -      pts/3    00:00:00 </a:t>
            </a:r>
            <a:r>
              <a:rPr lang="en-US" dirty="0" err="1"/>
              <a:t>ps</a:t>
            </a:r>
            <a:endParaRPr lang="en-US" dirty="0"/>
          </a:p>
          <a:p>
            <a:pPr lvl="1"/>
            <a:r>
              <a:rPr lang="en-US" dirty="0"/>
              <a:t>The mapping must be defined from the parent process</a:t>
            </a:r>
          </a:p>
          <a:p>
            <a:pPr lvl="3"/>
            <a:r>
              <a:rPr lang="en-US" dirty="0"/>
              <a:t>We need the </a:t>
            </a:r>
            <a:r>
              <a:rPr lang="en-US" dirty="0" err="1"/>
              <a:t>SETUID</a:t>
            </a:r>
            <a:r>
              <a:rPr lang="en-US" dirty="0"/>
              <a:t> capability in the global user namespace</a:t>
            </a:r>
          </a:p>
          <a:p>
            <a:pPr lvl="2"/>
            <a:r>
              <a:rPr lang="en-US" dirty="0"/>
              <a:t>We can map only to global UIDs/</a:t>
            </a:r>
            <a:r>
              <a:rPr lang="en-US" dirty="0" err="1"/>
              <a:t>GIDs</a:t>
            </a:r>
            <a:r>
              <a:rPr lang="en-US" dirty="0"/>
              <a:t> defined by /</a:t>
            </a:r>
            <a:r>
              <a:rPr lang="en-US" dirty="0" err="1"/>
              <a:t>etc</a:t>
            </a:r>
            <a:r>
              <a:rPr lang="en-US" dirty="0"/>
              <a:t>/{</a:t>
            </a:r>
            <a:r>
              <a:rPr lang="en-US" dirty="0" err="1"/>
              <a:t>subuid,subgid</a:t>
            </a:r>
            <a:r>
              <a:rPr lang="en-US" dirty="0"/>
              <a:t>}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grep bednarek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subuid</a:t>
            </a:r>
            <a:endParaRPr lang="en-US" dirty="0"/>
          </a:p>
          <a:p>
            <a:pPr lvl="4"/>
            <a:r>
              <a:rPr lang="en-US" dirty="0" err="1"/>
              <a:t>bednarek:100000:65536</a:t>
            </a:r>
            <a:endParaRPr lang="en-US" dirty="0"/>
          </a:p>
          <a:p>
            <a:pPr lvl="2"/>
            <a:r>
              <a:rPr lang="en-US" dirty="0"/>
              <a:t>The </a:t>
            </a:r>
            <a:r>
              <a:rPr lang="en-US" dirty="0" err="1"/>
              <a:t>SETUID</a:t>
            </a:r>
            <a:r>
              <a:rPr lang="en-US" dirty="0"/>
              <a:t> capability is attached to the </a:t>
            </a:r>
            <a:r>
              <a:rPr lang="en-US" dirty="0" err="1"/>
              <a:t>newuidmap</a:t>
            </a:r>
            <a:r>
              <a:rPr lang="en-US" dirty="0"/>
              <a:t>/</a:t>
            </a:r>
            <a:r>
              <a:rPr lang="en-US" dirty="0" err="1"/>
              <a:t>newgidmap</a:t>
            </a:r>
            <a:r>
              <a:rPr lang="en-US" dirty="0"/>
              <a:t> utilities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</a:t>
            </a:r>
            <a:r>
              <a:rPr lang="en-US" dirty="0" err="1"/>
              <a:t>newuidmap</a:t>
            </a:r>
            <a:r>
              <a:rPr lang="en-US" dirty="0"/>
              <a:t> 352808 0 1000 1 1 100001 999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</a:t>
            </a:r>
            <a:r>
              <a:rPr lang="en-US" dirty="0" err="1"/>
              <a:t>newgidmap</a:t>
            </a:r>
            <a:r>
              <a:rPr lang="en-US" dirty="0"/>
              <a:t> 352808 0 1000 1 1 100001 999</a:t>
            </a:r>
          </a:p>
          <a:p>
            <a:pPr lvl="1"/>
            <a:r>
              <a:rPr lang="en-US" dirty="0"/>
              <a:t>Back in the local namespace, the new maps are visible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nobody@rocky</a:t>
            </a:r>
            <a:r>
              <a:rPr lang="en-US" dirty="0"/>
              <a:t> ~]$ cat /proc/$$/</a:t>
            </a:r>
            <a:r>
              <a:rPr lang="en-US" dirty="0" err="1"/>
              <a:t>uid_map</a:t>
            </a:r>
            <a:endParaRPr lang="en-US" dirty="0"/>
          </a:p>
          <a:p>
            <a:pPr lvl="4"/>
            <a:r>
              <a:rPr lang="en-US" dirty="0"/>
              <a:t>         0       1000          1</a:t>
            </a:r>
          </a:p>
          <a:p>
            <a:pPr lvl="4"/>
            <a:r>
              <a:rPr lang="en-US" dirty="0"/>
              <a:t>         1     100001        999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nobody@rocky</a:t>
            </a:r>
            <a:r>
              <a:rPr lang="en-US" dirty="0"/>
              <a:t> ~]$ ls -</a:t>
            </a:r>
            <a:r>
              <a:rPr lang="en-US" dirty="0" err="1"/>
              <a:t>ld</a:t>
            </a:r>
            <a:r>
              <a:rPr lang="en-US" dirty="0"/>
              <a:t> /home/bednarek</a:t>
            </a:r>
          </a:p>
          <a:p>
            <a:pPr lvl="4"/>
            <a:r>
              <a:rPr lang="en-US" dirty="0" err="1"/>
              <a:t>drwx</a:t>
            </a:r>
            <a:r>
              <a:rPr lang="en-US" dirty="0"/>
              <a:t>------. 15 root root 4096 Oct 25 10:27 /home/bednarek</a:t>
            </a:r>
          </a:p>
        </p:txBody>
      </p:sp>
    </p:spTree>
    <p:extLst>
      <p:ext uri="{BB962C8B-B14F-4D97-AF65-F5344CB8AC3E}">
        <p14:creationId xmlns:p14="http://schemas.microsoft.com/office/powerpoint/2010/main" val="2508789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 – </a:t>
            </a:r>
            <a:r>
              <a:rPr lang="en-US" dirty="0" err="1"/>
              <a:t>unshare</a:t>
            </a:r>
            <a:r>
              <a:rPr lang="en-US" dirty="0"/>
              <a:t> utility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</a:t>
            </a:r>
            <a:r>
              <a:rPr lang="en-US" dirty="0" err="1"/>
              <a:t>unshare</a:t>
            </a:r>
            <a:r>
              <a:rPr lang="en-US" dirty="0"/>
              <a:t> -U</a:t>
            </a:r>
          </a:p>
          <a:p>
            <a:pPr lvl="2"/>
            <a:r>
              <a:rPr lang="en-US" dirty="0"/>
              <a:t>Creates a new user namespace with no mapping </a:t>
            </a:r>
          </a:p>
          <a:p>
            <a:pPr lvl="2"/>
            <a:r>
              <a:rPr lang="en-US" dirty="0"/>
              <a:t>The mapping must be defined from the parent process</a:t>
            </a:r>
          </a:p>
          <a:p>
            <a:pPr lvl="2"/>
            <a:r>
              <a:rPr lang="en-US" dirty="0"/>
              <a:t>Back in the local namespace, the new maps are visible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nobody@rocky</a:t>
            </a:r>
            <a:r>
              <a:rPr lang="en-US" dirty="0"/>
              <a:t> ~]$ cat /proc/$$/</a:t>
            </a:r>
            <a:r>
              <a:rPr lang="en-US" dirty="0" err="1"/>
              <a:t>uid_map</a:t>
            </a:r>
            <a:endParaRPr lang="en-US" dirty="0"/>
          </a:p>
          <a:p>
            <a:pPr lvl="4"/>
            <a:r>
              <a:rPr lang="en-US" dirty="0"/>
              <a:t>         0       1000          1</a:t>
            </a:r>
          </a:p>
          <a:p>
            <a:pPr lvl="4"/>
            <a:r>
              <a:rPr lang="en-US" dirty="0"/>
              <a:t>         1     100001        999</a:t>
            </a:r>
          </a:p>
          <a:p>
            <a:pPr lvl="3"/>
            <a:r>
              <a:rPr lang="en-US" dirty="0"/>
              <a:t>Note: The "nobody" is still here because the bash was not told to update the prompt</a:t>
            </a:r>
          </a:p>
          <a:p>
            <a:pPr lvl="2"/>
            <a:r>
              <a:rPr lang="en-US" dirty="0"/>
              <a:t>We can now use all local UIDs between 0 and 999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nobody@rocky</a:t>
            </a:r>
            <a:r>
              <a:rPr lang="en-US" dirty="0"/>
              <a:t> ~]$ </a:t>
            </a:r>
            <a:r>
              <a:rPr lang="en-US" dirty="0" err="1"/>
              <a:t>mkdir</a:t>
            </a:r>
            <a:r>
              <a:rPr lang="en-US" dirty="0"/>
              <a:t> test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nobody@rocky</a:t>
            </a:r>
            <a:r>
              <a:rPr lang="en-US" dirty="0"/>
              <a:t> ~]$ </a:t>
            </a:r>
            <a:r>
              <a:rPr lang="en-US" dirty="0" err="1"/>
              <a:t>chown</a:t>
            </a:r>
            <a:r>
              <a:rPr lang="en-US" dirty="0"/>
              <a:t> </a:t>
            </a:r>
            <a:r>
              <a:rPr lang="en-US" dirty="0" err="1"/>
              <a:t>mail:mail</a:t>
            </a:r>
            <a:r>
              <a:rPr lang="en-US" dirty="0"/>
              <a:t> test</a:t>
            </a:r>
          </a:p>
          <a:p>
            <a:pPr lvl="3"/>
            <a:r>
              <a:rPr lang="en-US" dirty="0"/>
              <a:t>We can execute </a:t>
            </a:r>
            <a:r>
              <a:rPr lang="en-US" b="1" dirty="0" err="1"/>
              <a:t>chown</a:t>
            </a:r>
            <a:r>
              <a:rPr lang="en-US" dirty="0"/>
              <a:t> because we are local UID=0 and have the local </a:t>
            </a:r>
            <a:r>
              <a:rPr lang="en-US" dirty="0" err="1"/>
              <a:t>SETUID</a:t>
            </a:r>
            <a:r>
              <a:rPr lang="en-US" dirty="0"/>
              <a:t> capability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nobody@rocky</a:t>
            </a:r>
            <a:r>
              <a:rPr lang="en-US" dirty="0"/>
              <a:t> ~]$ ls -</a:t>
            </a:r>
            <a:r>
              <a:rPr lang="en-US" dirty="0" err="1"/>
              <a:t>ld</a:t>
            </a:r>
            <a:r>
              <a:rPr lang="en-US" dirty="0"/>
              <a:t> test</a:t>
            </a:r>
          </a:p>
          <a:p>
            <a:pPr lvl="4"/>
            <a:r>
              <a:rPr lang="en-US" dirty="0" err="1"/>
              <a:t>drwxr</a:t>
            </a:r>
            <a:r>
              <a:rPr lang="en-US" dirty="0"/>
              <a:t>-</a:t>
            </a:r>
            <a:r>
              <a:rPr lang="en-US" dirty="0" err="1"/>
              <a:t>xr</a:t>
            </a:r>
            <a:r>
              <a:rPr lang="en-US" dirty="0"/>
              <a:t>-x. 2 mail mail 6 Oct 25 11:18 test</a:t>
            </a:r>
          </a:p>
          <a:p>
            <a:pPr lvl="3"/>
            <a:r>
              <a:rPr lang="en-US" dirty="0"/>
              <a:t>Again, "mail" is mapped through global /</a:t>
            </a:r>
            <a:r>
              <a:rPr lang="en-US" dirty="0" err="1"/>
              <a:t>etc</a:t>
            </a:r>
            <a:r>
              <a:rPr lang="en-US" dirty="0"/>
              <a:t>/{</a:t>
            </a:r>
            <a:r>
              <a:rPr lang="en-US" dirty="0" err="1"/>
              <a:t>passwd,group</a:t>
            </a:r>
            <a:r>
              <a:rPr lang="en-US" dirty="0"/>
              <a:t>} to local UID=8, GID=12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nobody@rocky</a:t>
            </a:r>
            <a:r>
              <a:rPr lang="en-US" dirty="0"/>
              <a:t> ~]$ grep mail /</a:t>
            </a:r>
            <a:r>
              <a:rPr lang="en-US" dirty="0" err="1"/>
              <a:t>etc</a:t>
            </a:r>
            <a:r>
              <a:rPr lang="en-US" dirty="0"/>
              <a:t>/{</a:t>
            </a:r>
            <a:r>
              <a:rPr lang="en-US" dirty="0" err="1"/>
              <a:t>passwd,group</a:t>
            </a:r>
            <a:r>
              <a:rPr lang="en-US" dirty="0"/>
              <a:t>}</a:t>
            </a:r>
          </a:p>
          <a:p>
            <a:pPr lvl="4"/>
            <a:r>
              <a:rPr lang="en-US" dirty="0"/>
              <a:t>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passwd:mail:x:8:12:mail</a:t>
            </a:r>
            <a:r>
              <a:rPr lang="en-US" dirty="0"/>
              <a:t>:/var/spool/mail:/</a:t>
            </a:r>
            <a:r>
              <a:rPr lang="en-US" dirty="0" err="1"/>
              <a:t>sbin</a:t>
            </a:r>
            <a:r>
              <a:rPr lang="en-US" dirty="0"/>
              <a:t>/</a:t>
            </a:r>
            <a:r>
              <a:rPr lang="en-US" dirty="0" err="1"/>
              <a:t>nologin</a:t>
            </a:r>
            <a:endParaRPr lang="en-US" dirty="0"/>
          </a:p>
          <a:p>
            <a:pPr lvl="4"/>
            <a:r>
              <a:rPr lang="en-US" dirty="0"/>
              <a:t>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group:mail:x:12:postfix</a:t>
            </a:r>
            <a:endParaRPr lang="en-US" dirty="0"/>
          </a:p>
          <a:p>
            <a:pPr lvl="1"/>
            <a:r>
              <a:rPr lang="en-US" dirty="0"/>
              <a:t>In the global namespace, the folder is seen with the global UID/GID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ls -</a:t>
            </a:r>
            <a:r>
              <a:rPr lang="en-US" dirty="0" err="1"/>
              <a:t>ld</a:t>
            </a:r>
            <a:r>
              <a:rPr lang="en-US" dirty="0"/>
              <a:t> test</a:t>
            </a:r>
          </a:p>
          <a:p>
            <a:pPr lvl="4"/>
            <a:r>
              <a:rPr lang="en-US" dirty="0" err="1"/>
              <a:t>drwxr</a:t>
            </a:r>
            <a:r>
              <a:rPr lang="en-US" dirty="0"/>
              <a:t>-</a:t>
            </a:r>
            <a:r>
              <a:rPr lang="en-US" dirty="0" err="1"/>
              <a:t>xr</a:t>
            </a:r>
            <a:r>
              <a:rPr lang="en-US" dirty="0"/>
              <a:t>-x. 2 100008 100012 6 Oct 25 11:18 test</a:t>
            </a:r>
          </a:p>
          <a:p>
            <a:pPr lvl="3"/>
            <a:r>
              <a:rPr lang="en-US" dirty="0"/>
              <a:t>If the local UID=8, GID=12 were not mapped, the </a:t>
            </a:r>
            <a:r>
              <a:rPr lang="en-US" b="1" dirty="0" err="1"/>
              <a:t>chown</a:t>
            </a:r>
            <a:r>
              <a:rPr lang="en-US" b="1" dirty="0"/>
              <a:t> </a:t>
            </a:r>
            <a:r>
              <a:rPr lang="en-US" dirty="0"/>
              <a:t>above would have failed</a:t>
            </a:r>
          </a:p>
        </p:txBody>
      </p:sp>
    </p:spTree>
    <p:extLst>
      <p:ext uri="{BB962C8B-B14F-4D97-AF65-F5344CB8AC3E}">
        <p14:creationId xmlns:p14="http://schemas.microsoft.com/office/powerpoint/2010/main" val="909573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 – root-full vs. root-less containers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Root-full container</a:t>
            </a:r>
          </a:p>
          <a:p>
            <a:pPr lvl="2"/>
            <a:r>
              <a:rPr lang="en-US" dirty="0"/>
              <a:t>The initial process of the container runs with </a:t>
            </a:r>
            <a:r>
              <a:rPr lang="en-US" dirty="0" err="1"/>
              <a:t>uid</a:t>
            </a:r>
            <a:r>
              <a:rPr lang="en-US" dirty="0"/>
              <a:t>/gid == 0 (as seen inside the container)</a:t>
            </a:r>
          </a:p>
          <a:p>
            <a:pPr lvl="3"/>
            <a:r>
              <a:rPr lang="en-US" dirty="0"/>
              <a:t>It also has all capabilities (</a:t>
            </a:r>
            <a:r>
              <a:rPr lang="en-US" dirty="0" err="1"/>
              <a:t>wrt</a:t>
            </a:r>
            <a:r>
              <a:rPr lang="en-US" dirty="0"/>
              <a:t>. objects in its namespaces)</a:t>
            </a:r>
          </a:p>
          <a:p>
            <a:pPr lvl="1"/>
            <a:r>
              <a:rPr lang="en-US" dirty="0"/>
              <a:t>Created by root (</a:t>
            </a:r>
            <a:r>
              <a:rPr lang="en-US" dirty="0" err="1"/>
              <a:t>sudo</a:t>
            </a:r>
            <a:r>
              <a:rPr lang="en-US" dirty="0"/>
              <a:t>) user (of the parent namespace)</a:t>
            </a:r>
          </a:p>
          <a:p>
            <a:pPr lvl="2"/>
            <a:r>
              <a:rPr lang="en-US" dirty="0"/>
              <a:t>1:1 </a:t>
            </a:r>
            <a:r>
              <a:rPr lang="en-US" dirty="0" err="1"/>
              <a:t>uid</a:t>
            </a:r>
            <a:r>
              <a:rPr lang="en-US" dirty="0"/>
              <a:t>/gid mapping or no user namespace at all</a:t>
            </a:r>
          </a:p>
          <a:p>
            <a:pPr lvl="2"/>
            <a:r>
              <a:rPr lang="en-US" dirty="0"/>
              <a:t>Dangerous, the only scenario available in the past</a:t>
            </a:r>
          </a:p>
          <a:p>
            <a:pPr lvl="1"/>
            <a:r>
              <a:rPr lang="en-US" dirty="0"/>
              <a:t>Created by a non-privileged user</a:t>
            </a:r>
          </a:p>
          <a:p>
            <a:pPr lvl="2"/>
            <a:r>
              <a:rPr lang="en-US" dirty="0" err="1"/>
              <a:t>uid</a:t>
            </a:r>
            <a:r>
              <a:rPr lang="en-US" dirty="0"/>
              <a:t>/gid 0 in the container maps to the creator user/group</a:t>
            </a:r>
          </a:p>
          <a:p>
            <a:pPr lvl="2"/>
            <a:r>
              <a:rPr lang="en-US" dirty="0"/>
              <a:t>other </a:t>
            </a:r>
            <a:r>
              <a:rPr lang="en-US" dirty="0" err="1"/>
              <a:t>uids</a:t>
            </a:r>
            <a:r>
              <a:rPr lang="en-US" dirty="0"/>
              <a:t>/gids in the container (if any) map to the creator's </a:t>
            </a:r>
            <a:r>
              <a:rPr lang="en-US" dirty="0" err="1"/>
              <a:t>subuid</a:t>
            </a:r>
            <a:r>
              <a:rPr lang="en-US" dirty="0"/>
              <a:t>/</a:t>
            </a:r>
            <a:r>
              <a:rPr lang="en-US" dirty="0" err="1"/>
              <a:t>subgid</a:t>
            </a:r>
            <a:r>
              <a:rPr lang="en-US" dirty="0"/>
              <a:t> set</a:t>
            </a:r>
          </a:p>
          <a:p>
            <a:r>
              <a:rPr lang="en-US" dirty="0"/>
              <a:t>Root-less container</a:t>
            </a:r>
          </a:p>
          <a:p>
            <a:pPr lvl="2"/>
            <a:r>
              <a:rPr lang="en-US" dirty="0"/>
              <a:t>All the processes of the container run with the same </a:t>
            </a:r>
            <a:r>
              <a:rPr lang="en-US" dirty="0" err="1"/>
              <a:t>uid</a:t>
            </a:r>
            <a:r>
              <a:rPr lang="en-US" dirty="0"/>
              <a:t>/gid != 0</a:t>
            </a:r>
          </a:p>
          <a:p>
            <a:pPr lvl="3"/>
            <a:r>
              <a:rPr lang="en-US" dirty="0"/>
              <a:t>They have no capabilities (therefore unable to create/impersonate other </a:t>
            </a:r>
            <a:r>
              <a:rPr lang="en-US" dirty="0" err="1"/>
              <a:t>uids</a:t>
            </a:r>
            <a:r>
              <a:rPr lang="en-US" dirty="0"/>
              <a:t>/gids)</a:t>
            </a:r>
          </a:p>
          <a:p>
            <a:pPr lvl="1"/>
            <a:r>
              <a:rPr lang="en-US" dirty="0"/>
              <a:t>Created by root (</a:t>
            </a:r>
            <a:r>
              <a:rPr lang="en-US" dirty="0" err="1"/>
              <a:t>sudo</a:t>
            </a:r>
            <a:r>
              <a:rPr lang="en-US" dirty="0"/>
              <a:t>) user (of the parent namespace)</a:t>
            </a:r>
          </a:p>
          <a:p>
            <a:pPr lvl="2"/>
            <a:r>
              <a:rPr lang="en-US" dirty="0"/>
              <a:t>The only </a:t>
            </a:r>
            <a:r>
              <a:rPr lang="en-US" dirty="0" err="1"/>
              <a:t>uid</a:t>
            </a:r>
            <a:r>
              <a:rPr lang="en-US" dirty="0"/>
              <a:t>/gid mapped to a selected user/group</a:t>
            </a:r>
          </a:p>
          <a:p>
            <a:pPr lvl="1"/>
            <a:r>
              <a:rPr lang="en-US" dirty="0"/>
              <a:t>Created by a non-privileged user</a:t>
            </a:r>
          </a:p>
          <a:p>
            <a:pPr lvl="2"/>
            <a:r>
              <a:rPr lang="en-US" dirty="0"/>
              <a:t>The only </a:t>
            </a:r>
            <a:r>
              <a:rPr lang="en-US" dirty="0" err="1"/>
              <a:t>uid</a:t>
            </a:r>
            <a:r>
              <a:rPr lang="en-US" dirty="0"/>
              <a:t>/gid mapped to the creator user/group</a:t>
            </a:r>
          </a:p>
        </p:txBody>
      </p:sp>
    </p:spTree>
    <p:extLst>
      <p:ext uri="{BB962C8B-B14F-4D97-AF65-F5344CB8AC3E}">
        <p14:creationId xmlns:p14="http://schemas.microsoft.com/office/powerpoint/2010/main" val="4111121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Containers (Linux)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The namespaces and </a:t>
            </a:r>
            <a:r>
              <a:rPr lang="en-US" dirty="0" err="1"/>
              <a:t>cgroups</a:t>
            </a:r>
            <a:r>
              <a:rPr lang="en-US" dirty="0"/>
              <a:t> are relatively old mechanism of the kernel</a:t>
            </a:r>
          </a:p>
          <a:p>
            <a:pPr lvl="1"/>
            <a:r>
              <a:rPr lang="en-US" dirty="0"/>
              <a:t>Some parts were significantly redefined only recently</a:t>
            </a:r>
          </a:p>
          <a:p>
            <a:pPr lvl="2"/>
            <a:r>
              <a:rPr lang="en-US" dirty="0"/>
              <a:t>PIDS, capabilities, ...</a:t>
            </a:r>
          </a:p>
          <a:p>
            <a:pPr lvl="1"/>
            <a:r>
              <a:rPr lang="en-US" dirty="0"/>
              <a:t>Many container systems use older, less general kernel mechanisms</a:t>
            </a:r>
          </a:p>
          <a:p>
            <a:pPr lvl="2"/>
            <a:r>
              <a:rPr lang="en-US" dirty="0"/>
              <a:t>Instead of using the mechanism of owner namespaces, </a:t>
            </a:r>
            <a:r>
              <a:rPr lang="en-US" dirty="0" err="1"/>
              <a:t>docker</a:t>
            </a:r>
            <a:r>
              <a:rPr lang="en-US" dirty="0"/>
              <a:t> does this:</a:t>
            </a:r>
          </a:p>
          <a:p>
            <a:pPr lvl="3"/>
            <a:r>
              <a:rPr lang="en-US" i="1" dirty="0" err="1"/>
              <a:t>docker</a:t>
            </a:r>
            <a:r>
              <a:rPr lang="en-US" dirty="0"/>
              <a:t> executable forwards the commands via a named pipe to the </a:t>
            </a:r>
            <a:r>
              <a:rPr lang="en-US" i="1" dirty="0" err="1"/>
              <a:t>dockerd</a:t>
            </a:r>
            <a:r>
              <a:rPr lang="en-US" dirty="0"/>
              <a:t> daemon</a:t>
            </a:r>
          </a:p>
          <a:p>
            <a:pPr lvl="3"/>
            <a:r>
              <a:rPr lang="en-US" i="1" dirty="0" err="1"/>
              <a:t>dockerd</a:t>
            </a:r>
            <a:r>
              <a:rPr lang="en-US" dirty="0"/>
              <a:t> daemon uses root privileges to manipulate the namespaces and </a:t>
            </a:r>
            <a:r>
              <a:rPr lang="en-US" dirty="0" err="1"/>
              <a:t>cgroups</a:t>
            </a:r>
            <a:endParaRPr lang="en-US" dirty="0"/>
          </a:p>
          <a:p>
            <a:pPr lvl="2"/>
            <a:r>
              <a:rPr lang="en-US" dirty="0"/>
              <a:t>Consequently, the safety of the system relies on the correctness of </a:t>
            </a:r>
            <a:r>
              <a:rPr lang="en-US" i="1" dirty="0" err="1"/>
              <a:t>dockerd</a:t>
            </a:r>
            <a:endParaRPr lang="en-US" i="1" dirty="0"/>
          </a:p>
          <a:p>
            <a:pPr lvl="1"/>
            <a:r>
              <a:rPr lang="en-US" i="1" dirty="0"/>
              <a:t>Red Hat </a:t>
            </a:r>
            <a:r>
              <a:rPr lang="en-US" dirty="0"/>
              <a:t>reacted by implementing </a:t>
            </a:r>
            <a:r>
              <a:rPr lang="en-US" i="1" dirty="0" err="1"/>
              <a:t>podman</a:t>
            </a:r>
            <a:r>
              <a:rPr lang="en-US" dirty="0"/>
              <a:t>, which implements </a:t>
            </a:r>
            <a:r>
              <a:rPr lang="en-US" dirty="0" err="1"/>
              <a:t>docker</a:t>
            </a:r>
            <a:r>
              <a:rPr lang="en-US" dirty="0"/>
              <a:t> commands through the modern kernel mechanisms, bypassing any daemon</a:t>
            </a:r>
          </a:p>
        </p:txBody>
      </p:sp>
    </p:spTree>
    <p:extLst>
      <p:ext uri="{BB962C8B-B14F-4D97-AF65-F5344CB8AC3E}">
        <p14:creationId xmlns:p14="http://schemas.microsoft.com/office/powerpoint/2010/main" val="30253064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Containers (Linux)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conflicting philosophies with respect to containers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Docker, Inc.: Containers are lightweight entities</a:t>
            </a:r>
          </a:p>
          <a:p>
            <a:pPr lvl="2"/>
            <a:r>
              <a:rPr lang="en-US" dirty="0"/>
              <a:t>A container shall typically contain only one process</a:t>
            </a:r>
          </a:p>
          <a:p>
            <a:pPr lvl="2"/>
            <a:r>
              <a:rPr lang="en-US" dirty="0"/>
              <a:t>Any connection between processes shall be handled outside the containers</a:t>
            </a:r>
          </a:p>
          <a:p>
            <a:pPr lvl="3"/>
            <a:r>
              <a:rPr lang="en-US" dirty="0"/>
              <a:t>Use Kubernetes to orchestrate these connections</a:t>
            </a:r>
          </a:p>
          <a:p>
            <a:pPr lvl="2"/>
            <a:r>
              <a:rPr lang="en-US" dirty="0"/>
              <a:t>To update the software in a container, drop the container and start another</a:t>
            </a:r>
          </a:p>
          <a:p>
            <a:pPr lvl="3"/>
            <a:r>
              <a:rPr lang="en-US" dirty="0"/>
              <a:t>Due to robustness and load-balancing requirements, the container must survive this anyway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Red Hat, Inc.: Containers are like computers</a:t>
            </a:r>
          </a:p>
          <a:p>
            <a:pPr lvl="2"/>
            <a:r>
              <a:rPr lang="en-US" dirty="0"/>
              <a:t>Many applications consists of several processes</a:t>
            </a:r>
          </a:p>
          <a:p>
            <a:pPr lvl="3"/>
            <a:r>
              <a:rPr lang="en-US" dirty="0"/>
              <a:t>apache, </a:t>
            </a:r>
            <a:r>
              <a:rPr lang="en-US" dirty="0" err="1"/>
              <a:t>mysql</a:t>
            </a:r>
            <a:r>
              <a:rPr lang="en-US" dirty="0"/>
              <a:t>, java, </a:t>
            </a:r>
            <a:r>
              <a:rPr lang="en-US" dirty="0" err="1"/>
              <a:t>cron</a:t>
            </a:r>
            <a:r>
              <a:rPr lang="en-US" dirty="0"/>
              <a:t>, ...</a:t>
            </a:r>
          </a:p>
          <a:p>
            <a:pPr lvl="2"/>
            <a:r>
              <a:rPr lang="en-US" dirty="0"/>
              <a:t>The applications are published with a sophisticated installation script</a:t>
            </a:r>
          </a:p>
          <a:p>
            <a:pPr lvl="3"/>
            <a:r>
              <a:rPr lang="en-US" dirty="0"/>
              <a:t>Nobody is going to rewrite installation scripts into Kubernetes configurations</a:t>
            </a:r>
          </a:p>
          <a:p>
            <a:pPr lvl="2"/>
            <a:r>
              <a:rPr lang="en-US" dirty="0"/>
              <a:t>Installation scripts shall work inside containers</a:t>
            </a:r>
          </a:p>
          <a:p>
            <a:pPr lvl="2"/>
            <a:r>
              <a:rPr lang="en-US" dirty="0"/>
              <a:t>Typical installation procedures shall work inside containers:</a:t>
            </a:r>
          </a:p>
          <a:p>
            <a:pPr lvl="4"/>
            <a:r>
              <a:rPr lang="en-US" dirty="0"/>
              <a:t>$ </a:t>
            </a:r>
            <a:r>
              <a:rPr lang="en-US" dirty="0" err="1"/>
              <a:t>sudo</a:t>
            </a:r>
            <a:r>
              <a:rPr lang="en-US" dirty="0"/>
              <a:t> yum install </a:t>
            </a:r>
            <a:r>
              <a:rPr lang="en-US" dirty="0" err="1"/>
              <a:t>gcc</a:t>
            </a:r>
            <a:endParaRPr lang="en-US" dirty="0"/>
          </a:p>
          <a:p>
            <a:pPr lvl="4"/>
            <a:r>
              <a:rPr lang="en-US" dirty="0"/>
              <a:t>$ </a:t>
            </a:r>
            <a:r>
              <a:rPr lang="en-US" dirty="0" err="1"/>
              <a:t>sudo</a:t>
            </a:r>
            <a:r>
              <a:rPr lang="en-US" dirty="0"/>
              <a:t> yum upgrade</a:t>
            </a:r>
          </a:p>
          <a:p>
            <a:pPr lvl="4"/>
            <a:r>
              <a:rPr lang="en-US" dirty="0"/>
              <a:t>$ </a:t>
            </a:r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systemctl</a:t>
            </a:r>
            <a:r>
              <a:rPr lang="en-US" dirty="0"/>
              <a:t> enable </a:t>
            </a:r>
            <a:r>
              <a:rPr lang="en-US" dirty="0" err="1"/>
              <a:t>sshd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20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Containers (Linux)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err="1"/>
              <a:t>PID</a:t>
            </a:r>
            <a:r>
              <a:rPr lang="en-US" dirty="0"/>
              <a:t> namespace</a:t>
            </a:r>
          </a:p>
          <a:p>
            <a:pPr lvl="2"/>
            <a:r>
              <a:rPr lang="en-US" dirty="0"/>
              <a:t>This happens in a lightweight container </a:t>
            </a:r>
            <a:r>
              <a:rPr lang="en-US" i="1" dirty="0"/>
              <a:t>without</a:t>
            </a:r>
            <a:r>
              <a:rPr lang="en-US" dirty="0"/>
              <a:t> </a:t>
            </a:r>
            <a:r>
              <a:rPr lang="en-US" dirty="0" err="1"/>
              <a:t>pid</a:t>
            </a:r>
            <a:r>
              <a:rPr lang="en-US" dirty="0"/>
              <a:t> namespace, executing "bash":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# </a:t>
            </a:r>
            <a:r>
              <a:rPr lang="en-US" dirty="0" err="1"/>
              <a:t>systemctl</a:t>
            </a:r>
            <a:r>
              <a:rPr lang="en-US" dirty="0"/>
              <a:t> status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4"/>
                </a:solidFill>
              </a:rPr>
              <a:t>Failed to connect to bus: Operation not permitted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# </a:t>
            </a:r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systemctl</a:t>
            </a:r>
            <a:r>
              <a:rPr lang="en-US" dirty="0"/>
              <a:t> status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schemeClr val="accent4"/>
                </a:solidFill>
              </a:rPr>
              <a:t>sudo</a:t>
            </a:r>
            <a:r>
              <a:rPr lang="en-US" dirty="0">
                <a:solidFill>
                  <a:schemeClr val="accent4"/>
                </a:solidFill>
              </a:rPr>
              <a:t>: /</a:t>
            </a:r>
            <a:r>
              <a:rPr lang="en-US" dirty="0" err="1">
                <a:solidFill>
                  <a:schemeClr val="accent4"/>
                </a:solidFill>
              </a:rPr>
              <a:t>etc</a:t>
            </a:r>
            <a:r>
              <a:rPr lang="en-US" dirty="0">
                <a:solidFill>
                  <a:schemeClr val="accent4"/>
                </a:solidFill>
              </a:rPr>
              <a:t>/</a:t>
            </a:r>
            <a:r>
              <a:rPr lang="en-US" dirty="0" err="1">
                <a:solidFill>
                  <a:schemeClr val="accent4"/>
                </a:solidFill>
              </a:rPr>
              <a:t>sudo.conf</a:t>
            </a:r>
            <a:r>
              <a:rPr lang="en-US" dirty="0">
                <a:solidFill>
                  <a:schemeClr val="accent4"/>
                </a:solidFill>
              </a:rPr>
              <a:t> is owned by </a:t>
            </a:r>
            <a:r>
              <a:rPr lang="en-US" dirty="0" err="1">
                <a:solidFill>
                  <a:schemeClr val="accent4"/>
                </a:solidFill>
              </a:rPr>
              <a:t>uid</a:t>
            </a:r>
            <a:r>
              <a:rPr lang="en-US" dirty="0">
                <a:solidFill>
                  <a:schemeClr val="accent4"/>
                </a:solidFill>
              </a:rPr>
              <a:t> 65534, should be 0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schemeClr val="accent4"/>
                </a:solidFill>
              </a:rPr>
              <a:t>sudo</a:t>
            </a:r>
            <a:r>
              <a:rPr lang="en-US" dirty="0">
                <a:solidFill>
                  <a:schemeClr val="accent4"/>
                </a:solidFill>
              </a:rPr>
              <a:t>: /</a:t>
            </a:r>
            <a:r>
              <a:rPr lang="en-US" dirty="0" err="1">
                <a:solidFill>
                  <a:schemeClr val="accent4"/>
                </a:solidFill>
              </a:rPr>
              <a:t>etc</a:t>
            </a:r>
            <a:r>
              <a:rPr lang="en-US" dirty="0">
                <a:solidFill>
                  <a:schemeClr val="accent4"/>
                </a:solidFill>
              </a:rPr>
              <a:t>/</a:t>
            </a:r>
            <a:r>
              <a:rPr lang="en-US" dirty="0" err="1">
                <a:solidFill>
                  <a:schemeClr val="accent4"/>
                </a:solidFill>
              </a:rPr>
              <a:t>sudo.conf</a:t>
            </a:r>
            <a:r>
              <a:rPr lang="en-US" dirty="0">
                <a:solidFill>
                  <a:schemeClr val="accent4"/>
                </a:solidFill>
              </a:rPr>
              <a:t> is owned by </a:t>
            </a:r>
            <a:r>
              <a:rPr lang="en-US" dirty="0" err="1">
                <a:solidFill>
                  <a:schemeClr val="accent4"/>
                </a:solidFill>
              </a:rPr>
              <a:t>uid</a:t>
            </a:r>
            <a:r>
              <a:rPr lang="en-US" dirty="0">
                <a:solidFill>
                  <a:schemeClr val="accent4"/>
                </a:solidFill>
              </a:rPr>
              <a:t> 65534, should be 0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schemeClr val="accent4"/>
                </a:solidFill>
              </a:rPr>
              <a:t>sudo</a:t>
            </a:r>
            <a:r>
              <a:rPr lang="en-US" dirty="0">
                <a:solidFill>
                  <a:schemeClr val="accent4"/>
                </a:solidFill>
              </a:rPr>
              <a:t>: error in /</a:t>
            </a:r>
            <a:r>
              <a:rPr lang="en-US" dirty="0" err="1">
                <a:solidFill>
                  <a:schemeClr val="accent4"/>
                </a:solidFill>
              </a:rPr>
              <a:t>etc</a:t>
            </a:r>
            <a:r>
              <a:rPr lang="en-US" dirty="0">
                <a:solidFill>
                  <a:schemeClr val="accent4"/>
                </a:solidFill>
              </a:rPr>
              <a:t>/</a:t>
            </a:r>
            <a:r>
              <a:rPr lang="en-US" dirty="0" err="1">
                <a:solidFill>
                  <a:schemeClr val="accent4"/>
                </a:solidFill>
              </a:rPr>
              <a:t>sudo.conf</a:t>
            </a:r>
            <a:r>
              <a:rPr lang="en-US" dirty="0">
                <a:solidFill>
                  <a:schemeClr val="accent4"/>
                </a:solidFill>
              </a:rPr>
              <a:t>, line 0 while loading plugin "</a:t>
            </a:r>
            <a:r>
              <a:rPr lang="en-US" dirty="0" err="1">
                <a:solidFill>
                  <a:schemeClr val="accent4"/>
                </a:solidFill>
              </a:rPr>
              <a:t>sudoers_policy</a:t>
            </a:r>
            <a:r>
              <a:rPr lang="en-US" dirty="0">
                <a:solidFill>
                  <a:schemeClr val="accent4"/>
                </a:solidFill>
              </a:rPr>
              <a:t>"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schemeClr val="accent4"/>
                </a:solidFill>
              </a:rPr>
              <a:t>sudo</a:t>
            </a:r>
            <a:r>
              <a:rPr lang="en-US" dirty="0">
                <a:solidFill>
                  <a:schemeClr val="accent4"/>
                </a:solidFill>
              </a:rPr>
              <a:t>: /usr/libexec/sudo/sudoers.so must be owned by </a:t>
            </a:r>
            <a:r>
              <a:rPr lang="en-US" dirty="0" err="1">
                <a:solidFill>
                  <a:schemeClr val="accent4"/>
                </a:solidFill>
              </a:rPr>
              <a:t>uid</a:t>
            </a:r>
            <a:r>
              <a:rPr lang="en-US" dirty="0">
                <a:solidFill>
                  <a:schemeClr val="accent4"/>
                </a:solidFill>
              </a:rPr>
              <a:t> 0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schemeClr val="accent4"/>
                </a:solidFill>
              </a:rPr>
              <a:t>sudo</a:t>
            </a:r>
            <a:r>
              <a:rPr lang="en-US" dirty="0">
                <a:solidFill>
                  <a:schemeClr val="accent4"/>
                </a:solidFill>
              </a:rPr>
              <a:t>: fatal error, unable to load plugins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# ls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sudo.conf</a:t>
            </a:r>
            <a:r>
              <a:rPr lang="en-US" dirty="0"/>
              <a:t> -ln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4"/>
                </a:solidFill>
              </a:rPr>
              <a:t>-</a:t>
            </a:r>
            <a:r>
              <a:rPr lang="en-US" dirty="0" err="1">
                <a:solidFill>
                  <a:schemeClr val="accent4"/>
                </a:solidFill>
              </a:rPr>
              <a:t>rw</a:t>
            </a:r>
            <a:r>
              <a:rPr lang="en-US" dirty="0">
                <a:solidFill>
                  <a:schemeClr val="accent4"/>
                </a:solidFill>
              </a:rPr>
              <a:t>-r-----. 1 65534 65534 1786 Apr 24  2020 /</a:t>
            </a:r>
            <a:r>
              <a:rPr lang="en-US" dirty="0" err="1">
                <a:solidFill>
                  <a:schemeClr val="accent4"/>
                </a:solidFill>
              </a:rPr>
              <a:t>etc</a:t>
            </a:r>
            <a:r>
              <a:rPr lang="en-US" dirty="0">
                <a:solidFill>
                  <a:schemeClr val="accent4"/>
                </a:solidFill>
              </a:rPr>
              <a:t>/</a:t>
            </a:r>
            <a:r>
              <a:rPr lang="en-US" dirty="0" err="1">
                <a:solidFill>
                  <a:schemeClr val="accent4"/>
                </a:solidFill>
              </a:rPr>
              <a:t>sudo.conf</a:t>
            </a:r>
            <a:endParaRPr lang="en-US" dirty="0">
              <a:solidFill>
                <a:schemeClr val="accent4"/>
              </a:solidFill>
            </a:endParaRP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# </a:t>
            </a:r>
            <a:r>
              <a:rPr lang="en-US" dirty="0" err="1"/>
              <a:t>grep</a:t>
            </a:r>
            <a:r>
              <a:rPr lang="en-US" dirty="0"/>
              <a:t> root\\\|65534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passwd</a:t>
            </a:r>
            <a:endParaRPr lang="en-US" dirty="0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4"/>
                </a:solidFill>
              </a:rPr>
              <a:t>root:x:0:0:root:/root:/bin/bash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4"/>
                </a:solidFill>
              </a:rPr>
              <a:t>nobody:x:65534:65534:Kernel Overflow User:/:/</a:t>
            </a:r>
            <a:r>
              <a:rPr lang="en-US" dirty="0" err="1">
                <a:solidFill>
                  <a:schemeClr val="accent4"/>
                </a:solidFill>
              </a:rPr>
              <a:t>sbin</a:t>
            </a:r>
            <a:r>
              <a:rPr lang="en-US" dirty="0">
                <a:solidFill>
                  <a:schemeClr val="accent4"/>
                </a:solidFill>
              </a:rPr>
              <a:t>/</a:t>
            </a:r>
            <a:r>
              <a:rPr lang="en-US" dirty="0" err="1">
                <a:solidFill>
                  <a:schemeClr val="accent4"/>
                </a:solidFill>
              </a:rPr>
              <a:t>nologin</a:t>
            </a:r>
            <a:endParaRPr lang="en-US" dirty="0">
              <a:solidFill>
                <a:schemeClr val="accent4"/>
              </a:solidFill>
            </a:endParaRPr>
          </a:p>
          <a:p>
            <a:pPr lvl="2"/>
            <a:r>
              <a:rPr lang="en-US" dirty="0"/>
              <a:t>The process PID=1 has two special roles</a:t>
            </a:r>
          </a:p>
          <a:p>
            <a:pPr lvl="3"/>
            <a:r>
              <a:rPr lang="en-US" dirty="0"/>
              <a:t>it controls daemons – published via a named pipe as the </a:t>
            </a:r>
            <a:r>
              <a:rPr lang="en-US" i="1" dirty="0" err="1"/>
              <a:t>systemctl</a:t>
            </a:r>
            <a:r>
              <a:rPr lang="en-US" dirty="0"/>
              <a:t> command</a:t>
            </a:r>
          </a:p>
          <a:p>
            <a:pPr lvl="3"/>
            <a:r>
              <a:rPr lang="en-US" dirty="0"/>
              <a:t>it collects zombies</a:t>
            </a:r>
          </a:p>
          <a:p>
            <a:pPr lvl="2"/>
            <a:r>
              <a:rPr lang="en-US" dirty="0"/>
              <a:t>Inside a typical container, PID=1 is the main executable, often a shell</a:t>
            </a:r>
          </a:p>
          <a:p>
            <a:pPr lvl="3"/>
            <a:r>
              <a:rPr lang="en-US" dirty="0"/>
              <a:t>it cannot respond to the </a:t>
            </a:r>
            <a:r>
              <a:rPr lang="en-US" dirty="0" err="1"/>
              <a:t>systemctl</a:t>
            </a:r>
            <a:r>
              <a:rPr lang="en-US" dirty="0"/>
              <a:t> request</a:t>
            </a:r>
          </a:p>
          <a:p>
            <a:pPr lvl="2"/>
            <a:r>
              <a:rPr lang="en-US" i="1" dirty="0" err="1"/>
              <a:t>sudo</a:t>
            </a:r>
            <a:r>
              <a:rPr lang="en-US" dirty="0"/>
              <a:t> refuses to work because the true owner of </a:t>
            </a:r>
            <a:r>
              <a:rPr lang="en-US" dirty="0" err="1"/>
              <a:t>sudo.conf</a:t>
            </a:r>
            <a:r>
              <a:rPr lang="en-US" dirty="0"/>
              <a:t> does not exist inside the USER namespace of the container</a:t>
            </a:r>
          </a:p>
          <a:p>
            <a:pPr lvl="2"/>
            <a:r>
              <a:rPr lang="en-US" dirty="0"/>
              <a:t>the </a:t>
            </a:r>
            <a:r>
              <a:rPr lang="en-US" i="1" dirty="0"/>
              <a:t>root</a:t>
            </a:r>
            <a:r>
              <a:rPr lang="en-US" dirty="0"/>
              <a:t> of the container namespace is not configured to have sufficient privileges</a:t>
            </a:r>
          </a:p>
        </p:txBody>
      </p:sp>
    </p:spTree>
    <p:extLst>
      <p:ext uri="{BB962C8B-B14F-4D97-AF65-F5344CB8AC3E}">
        <p14:creationId xmlns:p14="http://schemas.microsoft.com/office/powerpoint/2010/main" val="3694361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 – </a:t>
            </a:r>
            <a:r>
              <a:rPr lang="en-US" dirty="0" err="1"/>
              <a:t>unshare</a:t>
            </a:r>
            <a:r>
              <a:rPr lang="en-US" dirty="0"/>
              <a:t> utility - </a:t>
            </a:r>
            <a:r>
              <a:rPr lang="en-US" dirty="0" err="1"/>
              <a:t>pid</a:t>
            </a:r>
            <a:r>
              <a:rPr lang="en-US" dirty="0"/>
              <a:t> namespace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/>
              <a:t>Creating a new </a:t>
            </a:r>
            <a:r>
              <a:rPr lang="en-US" dirty="0" err="1"/>
              <a:t>pid</a:t>
            </a:r>
            <a:r>
              <a:rPr lang="en-US" dirty="0"/>
              <a:t> namespace - unsuccessful attempts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</a:t>
            </a:r>
            <a:r>
              <a:rPr lang="en-US" dirty="0" err="1"/>
              <a:t>unshare</a:t>
            </a:r>
            <a:r>
              <a:rPr lang="en-US" dirty="0"/>
              <a:t> -p</a:t>
            </a:r>
          </a:p>
          <a:p>
            <a:pPr lvl="4"/>
            <a:r>
              <a:rPr lang="en-US" dirty="0" err="1"/>
              <a:t>unshare</a:t>
            </a:r>
            <a:r>
              <a:rPr lang="en-US" dirty="0"/>
              <a:t>: </a:t>
            </a:r>
            <a:r>
              <a:rPr lang="en-US" dirty="0" err="1"/>
              <a:t>unshare</a:t>
            </a:r>
            <a:r>
              <a:rPr lang="en-US" dirty="0"/>
              <a:t> failed: Operation not permitted</a:t>
            </a:r>
          </a:p>
          <a:p>
            <a:pPr lvl="3"/>
            <a:r>
              <a:rPr lang="en-US" dirty="0"/>
              <a:t>Creating any namespace other than user namespace requires </a:t>
            </a:r>
            <a:r>
              <a:rPr lang="en-US" dirty="0" err="1"/>
              <a:t>CAP_SYS_ADMIN</a:t>
            </a:r>
            <a:endParaRPr lang="en-US" dirty="0"/>
          </a:p>
          <a:p>
            <a:pPr lvl="3"/>
            <a:r>
              <a:rPr lang="en-US" dirty="0"/>
              <a:t>We can acquire this capability by entering a new user namespace (here with -r)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</a:t>
            </a:r>
            <a:r>
              <a:rPr lang="en-US" dirty="0" err="1"/>
              <a:t>unshare</a:t>
            </a:r>
            <a:r>
              <a:rPr lang="en-US" dirty="0"/>
              <a:t> -r -p</a:t>
            </a:r>
          </a:p>
          <a:p>
            <a:pPr lvl="4"/>
            <a:r>
              <a:rPr lang="en-US" dirty="0"/>
              <a:t>-bash: fork: Cannot allocate memory</a:t>
            </a:r>
          </a:p>
          <a:p>
            <a:pPr lvl="4"/>
            <a:r>
              <a:rPr lang="en-US" dirty="0"/>
              <a:t>-bash-5.1# echo $$</a:t>
            </a:r>
          </a:p>
          <a:p>
            <a:pPr lvl="4"/>
            <a:r>
              <a:rPr lang="en-US" dirty="0"/>
              <a:t>373218</a:t>
            </a:r>
          </a:p>
          <a:p>
            <a:pPr lvl="3"/>
            <a:r>
              <a:rPr lang="en-US" dirty="0"/>
              <a:t>A </a:t>
            </a:r>
            <a:r>
              <a:rPr lang="en-US" dirty="0" err="1"/>
              <a:t>pid</a:t>
            </a:r>
            <a:r>
              <a:rPr lang="en-US" dirty="0"/>
              <a:t> namespace requires a really new process, not just </a:t>
            </a:r>
            <a:r>
              <a:rPr lang="en-US" dirty="0" err="1"/>
              <a:t>unsharing</a:t>
            </a:r>
            <a:endParaRPr lang="en-US" dirty="0"/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</a:t>
            </a:r>
            <a:r>
              <a:rPr lang="en-US" dirty="0" err="1"/>
              <a:t>unshare</a:t>
            </a:r>
            <a:r>
              <a:rPr lang="en-US" dirty="0"/>
              <a:t> -r -p --fork</a:t>
            </a:r>
          </a:p>
          <a:p>
            <a:pPr lvl="4"/>
            <a:r>
              <a:rPr lang="en-US" dirty="0" err="1"/>
              <a:t>basename</a:t>
            </a:r>
            <a:r>
              <a:rPr lang="en-US" dirty="0"/>
              <a:t>: missing operand</a:t>
            </a:r>
          </a:p>
          <a:p>
            <a:pPr lvl="4"/>
            <a:r>
              <a:rPr lang="en-US" dirty="0"/>
              <a:t>Try '</a:t>
            </a:r>
            <a:r>
              <a:rPr lang="en-US" dirty="0" err="1"/>
              <a:t>basename</a:t>
            </a:r>
            <a:r>
              <a:rPr lang="en-US" dirty="0"/>
              <a:t> --help' for more information.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root@rocky</a:t>
            </a:r>
            <a:r>
              <a:rPr lang="en-US" dirty="0"/>
              <a:t> ~]# echo $$</a:t>
            </a:r>
          </a:p>
          <a:p>
            <a:pPr lvl="4"/>
            <a:r>
              <a:rPr lang="en-US" dirty="0"/>
              <a:t>1</a:t>
            </a:r>
          </a:p>
          <a:p>
            <a:pPr lvl="3"/>
            <a:r>
              <a:rPr lang="en-US" dirty="0"/>
              <a:t>We are in the new </a:t>
            </a:r>
            <a:r>
              <a:rPr lang="en-US" dirty="0" err="1"/>
              <a:t>pid</a:t>
            </a:r>
            <a:r>
              <a:rPr lang="en-US" dirty="0"/>
              <a:t> namespace with </a:t>
            </a:r>
            <a:r>
              <a:rPr lang="en-US" dirty="0" err="1"/>
              <a:t>PID</a:t>
            </a:r>
            <a:r>
              <a:rPr lang="en-US" dirty="0"/>
              <a:t>=1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root@rocky</a:t>
            </a:r>
            <a:r>
              <a:rPr lang="en-US" dirty="0"/>
              <a:t> ~]# </a:t>
            </a:r>
            <a:r>
              <a:rPr lang="en-US" dirty="0" err="1"/>
              <a:t>ps</a:t>
            </a:r>
            <a:endParaRPr lang="en-US" dirty="0"/>
          </a:p>
          <a:p>
            <a:pPr lvl="4"/>
            <a:r>
              <a:rPr lang="en-US" dirty="0"/>
              <a:t>    </a:t>
            </a:r>
            <a:r>
              <a:rPr lang="en-US" dirty="0" err="1"/>
              <a:t>PID</a:t>
            </a:r>
            <a:r>
              <a:rPr lang="en-US" dirty="0"/>
              <a:t> TTY          TIME </a:t>
            </a:r>
            <a:r>
              <a:rPr lang="en-US" dirty="0" err="1"/>
              <a:t>CMD</a:t>
            </a:r>
            <a:endParaRPr lang="en-US" dirty="0"/>
          </a:p>
          <a:p>
            <a:pPr lvl="4"/>
            <a:r>
              <a:rPr lang="en-US" dirty="0"/>
              <a:t> 344957 pts/3    00:00:00 bash</a:t>
            </a:r>
          </a:p>
          <a:p>
            <a:pPr lvl="4"/>
            <a:r>
              <a:rPr lang="en-US" dirty="0"/>
              <a:t> 373102 pts/3    00:00:00 </a:t>
            </a:r>
            <a:r>
              <a:rPr lang="en-US" dirty="0" err="1"/>
              <a:t>unshare</a:t>
            </a:r>
            <a:endParaRPr lang="en-US" dirty="0"/>
          </a:p>
          <a:p>
            <a:pPr lvl="4"/>
            <a:r>
              <a:rPr lang="en-US" dirty="0"/>
              <a:t> 373103 pts/3    00:00:00 bash</a:t>
            </a:r>
          </a:p>
          <a:p>
            <a:pPr lvl="4"/>
            <a:r>
              <a:rPr lang="en-US" dirty="0"/>
              <a:t> 373148 pts/3    00:00:00 </a:t>
            </a:r>
            <a:r>
              <a:rPr lang="en-US" dirty="0" err="1"/>
              <a:t>ps</a:t>
            </a:r>
            <a:endParaRPr lang="en-US" dirty="0"/>
          </a:p>
          <a:p>
            <a:pPr lvl="3"/>
            <a:r>
              <a:rPr lang="en-US" dirty="0"/>
              <a:t>But </a:t>
            </a:r>
            <a:r>
              <a:rPr lang="en-US" dirty="0" err="1"/>
              <a:t>ps</a:t>
            </a:r>
            <a:r>
              <a:rPr lang="en-US" dirty="0"/>
              <a:t> is implemented using /proc, so we actually see the global processes</a:t>
            </a:r>
          </a:p>
          <a:p>
            <a:pPr lvl="3"/>
            <a:r>
              <a:rPr lang="en-US" dirty="0"/>
              <a:t>Our bash with local </a:t>
            </a:r>
            <a:r>
              <a:rPr lang="en-US" dirty="0" err="1"/>
              <a:t>PID</a:t>
            </a:r>
            <a:r>
              <a:rPr lang="en-US" dirty="0"/>
              <a:t>=1 maps to global </a:t>
            </a:r>
            <a:r>
              <a:rPr lang="en-US" dirty="0" err="1"/>
              <a:t>PID</a:t>
            </a:r>
            <a:r>
              <a:rPr lang="en-US" dirty="0"/>
              <a:t>=373103</a:t>
            </a:r>
          </a:p>
        </p:txBody>
      </p:sp>
    </p:spTree>
    <p:extLst>
      <p:ext uri="{BB962C8B-B14F-4D97-AF65-F5344CB8AC3E}">
        <p14:creationId xmlns:p14="http://schemas.microsoft.com/office/powerpoint/2010/main" val="2157923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namespaces – </a:t>
            </a:r>
            <a:r>
              <a:rPr lang="en-US" dirty="0" err="1"/>
              <a:t>unshare</a:t>
            </a:r>
            <a:r>
              <a:rPr lang="en-US" dirty="0"/>
              <a:t> utility - </a:t>
            </a:r>
            <a:r>
              <a:rPr lang="en-US" dirty="0" err="1"/>
              <a:t>pid</a:t>
            </a:r>
            <a:r>
              <a:rPr lang="en-US" dirty="0"/>
              <a:t> namespace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en-US" dirty="0"/>
              <a:t>Creating a new </a:t>
            </a:r>
            <a:r>
              <a:rPr lang="en-US" dirty="0" err="1"/>
              <a:t>pid</a:t>
            </a:r>
            <a:r>
              <a:rPr lang="en-US" dirty="0"/>
              <a:t> namespace - the correct way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bednarek@rocky</a:t>
            </a:r>
            <a:r>
              <a:rPr lang="en-US" dirty="0"/>
              <a:t> ~]$ </a:t>
            </a:r>
            <a:r>
              <a:rPr lang="en-US" dirty="0" err="1"/>
              <a:t>unshare</a:t>
            </a:r>
            <a:r>
              <a:rPr lang="en-US" dirty="0"/>
              <a:t> -r -p --fork --mount-proc</a:t>
            </a:r>
          </a:p>
          <a:p>
            <a:pPr lvl="3"/>
            <a:r>
              <a:rPr lang="en-US" dirty="0"/>
              <a:t>The --mount-proc switch mounts a new instance of </a:t>
            </a:r>
            <a:r>
              <a:rPr lang="en-US" dirty="0" err="1"/>
              <a:t>procfs</a:t>
            </a:r>
            <a:r>
              <a:rPr lang="en-US" dirty="0"/>
              <a:t> to /proc</a:t>
            </a:r>
          </a:p>
          <a:p>
            <a:pPr lvl="3"/>
            <a:r>
              <a:rPr lang="en-US" dirty="0"/>
              <a:t>Before that, the utility created a new mount namespace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root@rocky</a:t>
            </a:r>
            <a:r>
              <a:rPr lang="en-US" dirty="0"/>
              <a:t> ~]# echo $$</a:t>
            </a:r>
          </a:p>
          <a:p>
            <a:pPr lvl="4"/>
            <a:r>
              <a:rPr lang="en-US" dirty="0"/>
              <a:t>1</a:t>
            </a:r>
          </a:p>
          <a:p>
            <a:pPr lvl="3"/>
            <a:r>
              <a:rPr lang="en-US" dirty="0"/>
              <a:t>Our bash is running with local </a:t>
            </a:r>
            <a:r>
              <a:rPr lang="en-US" dirty="0" err="1"/>
              <a:t>PID</a:t>
            </a:r>
            <a:r>
              <a:rPr lang="en-US" dirty="0"/>
              <a:t>=1</a:t>
            </a:r>
          </a:p>
          <a:p>
            <a:pPr lvl="4"/>
            <a:r>
              <a:rPr lang="en-US" dirty="0"/>
              <a:t>[</a:t>
            </a:r>
            <a:r>
              <a:rPr lang="en-US" dirty="0" err="1"/>
              <a:t>root@rocky</a:t>
            </a:r>
            <a:r>
              <a:rPr lang="en-US" dirty="0"/>
              <a:t> ~]#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el</a:t>
            </a:r>
            <a:endParaRPr lang="en-US" dirty="0"/>
          </a:p>
          <a:p>
            <a:pPr lvl="4"/>
            <a:r>
              <a:rPr lang="en-US" dirty="0"/>
              <a:t>F S   UID     </a:t>
            </a:r>
            <a:r>
              <a:rPr lang="en-US" dirty="0" err="1"/>
              <a:t>PID</a:t>
            </a:r>
            <a:r>
              <a:rPr lang="en-US" dirty="0"/>
              <a:t>    </a:t>
            </a:r>
            <a:r>
              <a:rPr lang="en-US" dirty="0" err="1"/>
              <a:t>PPID</a:t>
            </a:r>
            <a:r>
              <a:rPr lang="en-US" dirty="0"/>
              <a:t>  C PRI  NI </a:t>
            </a:r>
            <a:r>
              <a:rPr lang="en-US" dirty="0" err="1"/>
              <a:t>ADDR</a:t>
            </a:r>
            <a:r>
              <a:rPr lang="en-US" dirty="0"/>
              <a:t> </a:t>
            </a:r>
            <a:r>
              <a:rPr lang="en-US" dirty="0" err="1"/>
              <a:t>SZ</a:t>
            </a:r>
            <a:r>
              <a:rPr lang="en-US" dirty="0"/>
              <a:t> </a:t>
            </a:r>
            <a:r>
              <a:rPr lang="en-US" dirty="0" err="1"/>
              <a:t>WCHAN</a:t>
            </a:r>
            <a:r>
              <a:rPr lang="en-US" dirty="0"/>
              <a:t>  TTY          TIME </a:t>
            </a:r>
            <a:r>
              <a:rPr lang="en-US" dirty="0" err="1"/>
              <a:t>CMD</a:t>
            </a:r>
            <a:endParaRPr lang="en-US" dirty="0"/>
          </a:p>
          <a:p>
            <a:pPr lvl="4"/>
            <a:r>
              <a:rPr lang="en-US" dirty="0"/>
              <a:t>4 S     0       1       0  0  80   0 -  2265 </a:t>
            </a:r>
            <a:r>
              <a:rPr lang="en-US" dirty="0" err="1"/>
              <a:t>do_wai</a:t>
            </a:r>
            <a:r>
              <a:rPr lang="en-US" dirty="0"/>
              <a:t> pts/3    00:00:00 bash</a:t>
            </a:r>
          </a:p>
          <a:p>
            <a:pPr lvl="4"/>
            <a:r>
              <a:rPr lang="en-US" dirty="0"/>
              <a:t>0 R     0      33       1  0  80   0 -  2521 -      pts/3    00:00:00 </a:t>
            </a:r>
            <a:r>
              <a:rPr lang="en-US" dirty="0" err="1"/>
              <a:t>ps</a:t>
            </a:r>
            <a:endParaRPr lang="en-US" dirty="0"/>
          </a:p>
          <a:p>
            <a:pPr lvl="3"/>
            <a:r>
              <a:rPr lang="en-US" dirty="0"/>
              <a:t>We can't see any other processes than the </a:t>
            </a:r>
            <a:r>
              <a:rPr lang="en-US" dirty="0" err="1"/>
              <a:t>PID</a:t>
            </a:r>
            <a:r>
              <a:rPr lang="en-US" dirty="0"/>
              <a:t>=1 and the </a:t>
            </a:r>
            <a:r>
              <a:rPr lang="en-US" dirty="0" err="1"/>
              <a:t>ps</a:t>
            </a:r>
            <a:r>
              <a:rPr lang="en-US" dirty="0"/>
              <a:t> utility itself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This is the minimum that a modern container system must do</a:t>
            </a:r>
          </a:p>
          <a:p>
            <a:pPr lvl="3"/>
            <a:r>
              <a:rPr lang="en-US" dirty="0"/>
              <a:t>At least when system container (with </a:t>
            </a:r>
            <a:r>
              <a:rPr lang="en-US" dirty="0" err="1"/>
              <a:t>PID</a:t>
            </a:r>
            <a:r>
              <a:rPr lang="en-US" dirty="0"/>
              <a:t>=1 and UID=0) is required</a:t>
            </a:r>
          </a:p>
          <a:p>
            <a:pPr lvl="2"/>
            <a:r>
              <a:rPr lang="en-US" dirty="0"/>
              <a:t>Create a user namespace and map UID=0 to the parent user</a:t>
            </a:r>
          </a:p>
          <a:p>
            <a:pPr lvl="2"/>
            <a:r>
              <a:rPr lang="en-US" dirty="0"/>
              <a:t>Create a mount namespace</a:t>
            </a:r>
          </a:p>
          <a:p>
            <a:pPr lvl="3"/>
            <a:r>
              <a:rPr lang="en-US" dirty="0"/>
              <a:t>Real containers would map their own filesystems here</a:t>
            </a:r>
          </a:p>
          <a:p>
            <a:pPr lvl="2"/>
            <a:r>
              <a:rPr lang="en-US" dirty="0"/>
              <a:t>Fork a new process into a new </a:t>
            </a:r>
            <a:r>
              <a:rPr lang="en-US" dirty="0" err="1"/>
              <a:t>pid</a:t>
            </a:r>
            <a:r>
              <a:rPr lang="en-US" dirty="0"/>
              <a:t> namespace</a:t>
            </a:r>
          </a:p>
          <a:p>
            <a:pPr lvl="3"/>
            <a:r>
              <a:rPr lang="en-US" dirty="0"/>
              <a:t>Mount a new </a:t>
            </a:r>
            <a:r>
              <a:rPr lang="en-US" dirty="0" err="1"/>
              <a:t>procfs</a:t>
            </a:r>
            <a:r>
              <a:rPr lang="en-US" dirty="0"/>
              <a:t> into /proc</a:t>
            </a:r>
          </a:p>
          <a:p>
            <a:pPr lvl="2"/>
            <a:r>
              <a:rPr lang="en-US" dirty="0"/>
              <a:t>Real containers usually also create a network namespace</a:t>
            </a:r>
          </a:p>
        </p:txBody>
      </p:sp>
    </p:spTree>
    <p:extLst>
      <p:ext uri="{BB962C8B-B14F-4D97-AF65-F5344CB8AC3E}">
        <p14:creationId xmlns:p14="http://schemas.microsoft.com/office/powerpoint/2010/main" val="36867012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3528" y="2204864"/>
            <a:ext cx="3859248" cy="352838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b" anchorCtr="0">
            <a:no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O</a:t>
            </a:r>
            <a:r>
              <a:rPr lang="cs-CZ" dirty="0">
                <a:solidFill>
                  <a:schemeClr val="accent3"/>
                </a:solidFill>
              </a:rPr>
              <a:t>S</a:t>
            </a:r>
            <a:r>
              <a:rPr lang="en-US" dirty="0">
                <a:solidFill>
                  <a:schemeClr val="accent3"/>
                </a:solidFill>
              </a:rPr>
              <a:t> kernel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E5D3EF5-14A8-DC73-79D4-39B2724BD6B8}"/>
              </a:ext>
            </a:extLst>
          </p:cNvPr>
          <p:cNvSpPr txBox="1"/>
          <p:nvPr/>
        </p:nvSpPr>
        <p:spPr>
          <a:xfrm>
            <a:off x="390422" y="495792"/>
            <a:ext cx="1734507" cy="3221236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network NS-1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DB4CF71-1322-45DE-A0B8-5B7A28B2682C}"/>
              </a:ext>
            </a:extLst>
          </p:cNvPr>
          <p:cNvSpPr txBox="1"/>
          <p:nvPr/>
        </p:nvSpPr>
        <p:spPr>
          <a:xfrm>
            <a:off x="390422" y="3833186"/>
            <a:ext cx="3720347" cy="2022381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network</a:t>
            </a:r>
          </a:p>
          <a:p>
            <a:r>
              <a:rPr lang="en-US" dirty="0">
                <a:solidFill>
                  <a:schemeClr val="accent1"/>
                </a:solidFill>
              </a:rPr>
              <a:t>root-NS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A87A32D-CEC4-A5AA-1B21-B03144552FA4}"/>
              </a:ext>
            </a:extLst>
          </p:cNvPr>
          <p:cNvSpPr txBox="1"/>
          <p:nvPr/>
        </p:nvSpPr>
        <p:spPr>
          <a:xfrm>
            <a:off x="2256815" y="506545"/>
            <a:ext cx="1853954" cy="3221235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network NS-2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948" y="1002432"/>
            <a:ext cx="703284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PA1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Containerization – network namespaces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Network namespaces are created empty</a:t>
            </a:r>
          </a:p>
          <a:p>
            <a:pPr lvl="1"/>
            <a:r>
              <a:rPr lang="en-US" dirty="0"/>
              <a:t>Devices, routing and firewall rules are bound to a NS</a:t>
            </a:r>
            <a:endParaRPr lang="cs-CZ" dirty="0"/>
          </a:p>
          <a:p>
            <a:r>
              <a:rPr lang="en-US" dirty="0" err="1"/>
              <a:t>veth</a:t>
            </a:r>
            <a:r>
              <a:rPr lang="en-US" dirty="0"/>
              <a:t> – a pair of virtual Ethernet devices</a:t>
            </a:r>
          </a:p>
          <a:p>
            <a:pPr lvl="1"/>
            <a:r>
              <a:rPr lang="en-US" dirty="0"/>
              <a:t>packets sent through one side are received on the other</a:t>
            </a:r>
            <a:endParaRPr lang="cs-CZ" dirty="0"/>
          </a:p>
          <a:p>
            <a:pPr lvl="1"/>
            <a:r>
              <a:rPr lang="en-US" dirty="0"/>
              <a:t>usually installed across network NS boundary</a:t>
            </a:r>
            <a:endParaRPr lang="cs-CZ" dirty="0"/>
          </a:p>
          <a:p>
            <a:pPr lvl="2"/>
            <a:r>
              <a:rPr lang="en-US" dirty="0"/>
              <a:t>privileges required in both namespaces</a:t>
            </a:r>
          </a:p>
          <a:p>
            <a:pPr lvl="3"/>
            <a:r>
              <a:rPr lang="en-US" dirty="0"/>
              <a:t>non-root users must provide network access differently</a:t>
            </a:r>
          </a:p>
          <a:p>
            <a:r>
              <a:rPr lang="en-US" dirty="0"/>
              <a:t>The outer side of the </a:t>
            </a:r>
            <a:r>
              <a:rPr lang="en-US" dirty="0" err="1"/>
              <a:t>veth</a:t>
            </a:r>
            <a:r>
              <a:rPr lang="en-US" dirty="0"/>
              <a:t> pair</a:t>
            </a:r>
            <a:endParaRPr lang="cs-CZ" dirty="0"/>
          </a:p>
          <a:p>
            <a:pPr lvl="1"/>
            <a:r>
              <a:rPr lang="en-US" dirty="0"/>
              <a:t>Usually connected to a virtual bridge</a:t>
            </a:r>
            <a:endParaRPr lang="cs-CZ" dirty="0"/>
          </a:p>
          <a:p>
            <a:pPr lvl="2"/>
            <a:r>
              <a:rPr lang="en-US" dirty="0"/>
              <a:t>More than one container may reside in the virtual LAN</a:t>
            </a:r>
          </a:p>
          <a:p>
            <a:pPr lvl="3"/>
            <a:r>
              <a:rPr lang="en-US" dirty="0"/>
              <a:t>Example: </a:t>
            </a:r>
            <a:r>
              <a:rPr lang="en-US" dirty="0" err="1"/>
              <a:t>podman</a:t>
            </a:r>
            <a:r>
              <a:rPr lang="en-US" dirty="0"/>
              <a:t> pod</a:t>
            </a:r>
          </a:p>
          <a:p>
            <a:pPr lvl="2"/>
            <a:r>
              <a:rPr lang="en-US" dirty="0"/>
              <a:t>Unrestricted connections between such containers</a:t>
            </a:r>
          </a:p>
          <a:p>
            <a:pPr lvl="3"/>
            <a:r>
              <a:rPr lang="en-US" dirty="0"/>
              <a:t>Restrictions may be set by firewall rules in NSs</a:t>
            </a:r>
          </a:p>
          <a:p>
            <a:pPr lvl="1"/>
            <a:r>
              <a:rPr lang="en-US" dirty="0"/>
              <a:t>Router mode</a:t>
            </a:r>
          </a:p>
          <a:p>
            <a:pPr lvl="2"/>
            <a:r>
              <a:rPr lang="en-US" dirty="0"/>
              <a:t>Host </a:t>
            </a:r>
            <a:r>
              <a:rPr lang="en-US" dirty="0" err="1"/>
              <a:t>linux</a:t>
            </a:r>
            <a:r>
              <a:rPr lang="en-US" dirty="0"/>
              <a:t> kernel (root network NS) acts as the router</a:t>
            </a:r>
          </a:p>
          <a:p>
            <a:pPr lvl="2"/>
            <a:r>
              <a:rPr lang="en-US" dirty="0"/>
              <a:t>Routing with NAT (usually the default)</a:t>
            </a:r>
          </a:p>
          <a:p>
            <a:pPr lvl="3"/>
            <a:r>
              <a:rPr lang="en-US" dirty="0"/>
              <a:t>Containers have private addresses</a:t>
            </a:r>
          </a:p>
          <a:p>
            <a:pPr lvl="3"/>
            <a:r>
              <a:rPr lang="en-US" dirty="0"/>
              <a:t>External access requires port forwarding</a:t>
            </a:r>
          </a:p>
          <a:p>
            <a:pPr lvl="2"/>
            <a:r>
              <a:rPr lang="en-US" dirty="0"/>
              <a:t>Routing without NAT</a:t>
            </a:r>
          </a:p>
          <a:p>
            <a:pPr lvl="3"/>
            <a:r>
              <a:rPr lang="en-US" dirty="0"/>
              <a:t>Containers have public addresses</a:t>
            </a:r>
          </a:p>
          <a:p>
            <a:pPr lvl="3"/>
            <a:r>
              <a:rPr lang="en-US" dirty="0"/>
              <a:t>External access may be blocked by host firewall</a:t>
            </a:r>
          </a:p>
          <a:p>
            <a:pPr lvl="1"/>
            <a:r>
              <a:rPr lang="en-US" dirty="0"/>
              <a:t>Bridge mode</a:t>
            </a:r>
          </a:p>
          <a:p>
            <a:pPr lvl="2"/>
            <a:r>
              <a:rPr lang="en-US" dirty="0"/>
              <a:t>Host physical network is attached to the bridge</a:t>
            </a:r>
          </a:p>
          <a:p>
            <a:pPr lvl="3"/>
            <a:r>
              <a:rPr lang="en-US" dirty="0"/>
              <a:t>Containers have public addresses</a:t>
            </a:r>
          </a:p>
          <a:p>
            <a:pPr lvl="3"/>
            <a:r>
              <a:rPr lang="en-US" dirty="0"/>
              <a:t>No routing/firewall provided by the host</a:t>
            </a:r>
          </a:p>
          <a:p>
            <a:pPr lvl="3"/>
            <a:r>
              <a:rPr lang="en-US" dirty="0"/>
              <a:t>Non-IP LAN connectivity may be provided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0" y="6597650"/>
            <a:ext cx="8604250" cy="260350"/>
          </a:xfrm>
        </p:spPr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31640" y="1002432"/>
            <a:ext cx="698302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PA2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96442" y="1002432"/>
            <a:ext cx="703284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PB1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5856" y="1002432"/>
            <a:ext cx="698302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PB2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13" name="Flowchart: Stored Data 12"/>
          <p:cNvSpPr/>
          <p:nvPr/>
        </p:nvSpPr>
        <p:spPr>
          <a:xfrm rot="5400000">
            <a:off x="1104281" y="1894497"/>
            <a:ext cx="486697" cy="141833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212 w 8545"/>
              <a:gd name="connsiteY0" fmla="*/ 0 h 10000"/>
              <a:gd name="connsiteX1" fmla="*/ 8545 w 8545"/>
              <a:gd name="connsiteY1" fmla="*/ 0 h 10000"/>
              <a:gd name="connsiteX2" fmla="*/ 6878 w 8545"/>
              <a:gd name="connsiteY2" fmla="*/ 5000 h 10000"/>
              <a:gd name="connsiteX3" fmla="*/ 8545 w 8545"/>
              <a:gd name="connsiteY3" fmla="*/ 10000 h 10000"/>
              <a:gd name="connsiteX4" fmla="*/ 212 w 8545"/>
              <a:gd name="connsiteY4" fmla="*/ 10000 h 10000"/>
              <a:gd name="connsiteX5" fmla="*/ 1674 w 8545"/>
              <a:gd name="connsiteY5" fmla="*/ 5105 h 10000"/>
              <a:gd name="connsiteX6" fmla="*/ 212 w 8545"/>
              <a:gd name="connsiteY6" fmla="*/ 0 h 10000"/>
              <a:gd name="connsiteX0" fmla="*/ 238 w 9990"/>
              <a:gd name="connsiteY0" fmla="*/ 0 h 10000"/>
              <a:gd name="connsiteX1" fmla="*/ 9990 w 9990"/>
              <a:gd name="connsiteY1" fmla="*/ 0 h 10000"/>
              <a:gd name="connsiteX2" fmla="*/ 8039 w 9990"/>
              <a:gd name="connsiteY2" fmla="*/ 5000 h 10000"/>
              <a:gd name="connsiteX3" fmla="*/ 9990 w 9990"/>
              <a:gd name="connsiteY3" fmla="*/ 10000 h 10000"/>
              <a:gd name="connsiteX4" fmla="*/ 238 w 9990"/>
              <a:gd name="connsiteY4" fmla="*/ 10000 h 10000"/>
              <a:gd name="connsiteX5" fmla="*/ 2102 w 9990"/>
              <a:gd name="connsiteY5" fmla="*/ 5000 h 10000"/>
              <a:gd name="connsiteX6" fmla="*/ 238 w 9990"/>
              <a:gd name="connsiteY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0" h="10000">
                <a:moveTo>
                  <a:pt x="238" y="0"/>
                </a:moveTo>
                <a:lnTo>
                  <a:pt x="9990" y="0"/>
                </a:lnTo>
                <a:cubicBezTo>
                  <a:pt x="8912" y="0"/>
                  <a:pt x="8039" y="2239"/>
                  <a:pt x="8039" y="5000"/>
                </a:cubicBezTo>
                <a:cubicBezTo>
                  <a:pt x="8039" y="7761"/>
                  <a:pt x="8912" y="10000"/>
                  <a:pt x="9990" y="10000"/>
                </a:cubicBezTo>
                <a:lnTo>
                  <a:pt x="238" y="10000"/>
                </a:lnTo>
                <a:cubicBezTo>
                  <a:pt x="-840" y="10000"/>
                  <a:pt x="2102" y="7761"/>
                  <a:pt x="2102" y="5000"/>
                </a:cubicBezTo>
                <a:cubicBezTo>
                  <a:pt x="2102" y="2239"/>
                  <a:pt x="-840" y="0"/>
                  <a:pt x="23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ID/name map</a:t>
            </a:r>
          </a:p>
        </p:txBody>
      </p:sp>
      <p:sp>
        <p:nvSpPr>
          <p:cNvPr id="27" name="Flowchart: Stored Data 12"/>
          <p:cNvSpPr/>
          <p:nvPr/>
        </p:nvSpPr>
        <p:spPr>
          <a:xfrm rot="5400000">
            <a:off x="2936055" y="1890388"/>
            <a:ext cx="486697" cy="141833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212 w 8545"/>
              <a:gd name="connsiteY0" fmla="*/ 0 h 10000"/>
              <a:gd name="connsiteX1" fmla="*/ 8545 w 8545"/>
              <a:gd name="connsiteY1" fmla="*/ 0 h 10000"/>
              <a:gd name="connsiteX2" fmla="*/ 6878 w 8545"/>
              <a:gd name="connsiteY2" fmla="*/ 5000 h 10000"/>
              <a:gd name="connsiteX3" fmla="*/ 8545 w 8545"/>
              <a:gd name="connsiteY3" fmla="*/ 10000 h 10000"/>
              <a:gd name="connsiteX4" fmla="*/ 212 w 8545"/>
              <a:gd name="connsiteY4" fmla="*/ 10000 h 10000"/>
              <a:gd name="connsiteX5" fmla="*/ 1674 w 8545"/>
              <a:gd name="connsiteY5" fmla="*/ 5105 h 10000"/>
              <a:gd name="connsiteX6" fmla="*/ 212 w 8545"/>
              <a:gd name="connsiteY6" fmla="*/ 0 h 10000"/>
              <a:gd name="connsiteX0" fmla="*/ 238 w 9990"/>
              <a:gd name="connsiteY0" fmla="*/ 0 h 10000"/>
              <a:gd name="connsiteX1" fmla="*/ 9990 w 9990"/>
              <a:gd name="connsiteY1" fmla="*/ 0 h 10000"/>
              <a:gd name="connsiteX2" fmla="*/ 8039 w 9990"/>
              <a:gd name="connsiteY2" fmla="*/ 5000 h 10000"/>
              <a:gd name="connsiteX3" fmla="*/ 9990 w 9990"/>
              <a:gd name="connsiteY3" fmla="*/ 10000 h 10000"/>
              <a:gd name="connsiteX4" fmla="*/ 238 w 9990"/>
              <a:gd name="connsiteY4" fmla="*/ 10000 h 10000"/>
              <a:gd name="connsiteX5" fmla="*/ 2102 w 9990"/>
              <a:gd name="connsiteY5" fmla="*/ 5000 h 10000"/>
              <a:gd name="connsiteX6" fmla="*/ 238 w 9990"/>
              <a:gd name="connsiteY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0" h="10000">
                <a:moveTo>
                  <a:pt x="238" y="0"/>
                </a:moveTo>
                <a:lnTo>
                  <a:pt x="9990" y="0"/>
                </a:lnTo>
                <a:cubicBezTo>
                  <a:pt x="8912" y="0"/>
                  <a:pt x="8039" y="2239"/>
                  <a:pt x="8039" y="5000"/>
                </a:cubicBezTo>
                <a:cubicBezTo>
                  <a:pt x="8039" y="7761"/>
                  <a:pt x="8912" y="10000"/>
                  <a:pt x="9990" y="10000"/>
                </a:cubicBezTo>
                <a:lnTo>
                  <a:pt x="238" y="10000"/>
                </a:lnTo>
                <a:cubicBezTo>
                  <a:pt x="-840" y="10000"/>
                  <a:pt x="2102" y="7761"/>
                  <a:pt x="2102" y="5000"/>
                </a:cubicBezTo>
                <a:cubicBezTo>
                  <a:pt x="2102" y="2239"/>
                  <a:pt x="-840" y="0"/>
                  <a:pt x="23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ID/name map</a:t>
            </a:r>
          </a:p>
        </p:txBody>
      </p:sp>
      <p:sp>
        <p:nvSpPr>
          <p:cNvPr id="23" name="Flowchart: Stored Data 12"/>
          <p:cNvSpPr/>
          <p:nvPr/>
        </p:nvSpPr>
        <p:spPr>
          <a:xfrm rot="5400000">
            <a:off x="2355419" y="3060002"/>
            <a:ext cx="539958" cy="57129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cs-CZ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veth</a:t>
            </a:r>
            <a:r>
              <a:rPr lang="en-US" sz="1400" dirty="0" err="1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2a</a:t>
            </a:r>
            <a:endParaRPr lang="cs-CZ" sz="1400" dirty="0">
              <a:ln w="0"/>
              <a:solidFill>
                <a:schemeClr val="accent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Flowchart: Stored Data 12"/>
          <p:cNvSpPr/>
          <p:nvPr/>
        </p:nvSpPr>
        <p:spPr>
          <a:xfrm rot="5400000">
            <a:off x="536381" y="3072133"/>
            <a:ext cx="546664" cy="54032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</a:t>
            </a:r>
            <a:r>
              <a:rPr lang="en-US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35" name="Up-Down Arrow 34"/>
          <p:cNvSpPr/>
          <p:nvPr/>
        </p:nvSpPr>
        <p:spPr>
          <a:xfrm>
            <a:off x="778871" y="1942614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Up-Down Arrow 35"/>
          <p:cNvSpPr/>
          <p:nvPr/>
        </p:nvSpPr>
        <p:spPr>
          <a:xfrm>
            <a:off x="1711325" y="1922867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Up-Down Arrow 36"/>
          <p:cNvSpPr/>
          <p:nvPr/>
        </p:nvSpPr>
        <p:spPr>
          <a:xfrm>
            <a:off x="2638330" y="1934332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Up-Down Arrow 37"/>
          <p:cNvSpPr/>
          <p:nvPr/>
        </p:nvSpPr>
        <p:spPr>
          <a:xfrm>
            <a:off x="3570784" y="1914585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Flowchart: Stored Data 12"/>
          <p:cNvSpPr/>
          <p:nvPr/>
        </p:nvSpPr>
        <p:spPr>
          <a:xfrm rot="5400000">
            <a:off x="1464851" y="3071254"/>
            <a:ext cx="539958" cy="57129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cs-CZ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veth</a:t>
            </a:r>
            <a:r>
              <a:rPr lang="en-US" sz="1400" dirty="0" err="1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1a</a:t>
            </a:r>
            <a:endParaRPr lang="cs-CZ" sz="1400" dirty="0">
              <a:ln w="0"/>
              <a:solidFill>
                <a:schemeClr val="accent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3" name="Flowchart: Stored Data 12"/>
          <p:cNvSpPr/>
          <p:nvPr/>
        </p:nvSpPr>
        <p:spPr>
          <a:xfrm rot="5400000">
            <a:off x="2024612" y="4471469"/>
            <a:ext cx="323933" cy="90350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cbr0</a:t>
            </a:r>
            <a:endParaRPr lang="cs-CZ" sz="1400" dirty="0">
              <a:ln w="0"/>
              <a:solidFill>
                <a:schemeClr val="accent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Up-Down Arrow 43"/>
          <p:cNvSpPr/>
          <p:nvPr/>
        </p:nvSpPr>
        <p:spPr>
          <a:xfrm rot="10800000">
            <a:off x="2492496" y="3930983"/>
            <a:ext cx="218590" cy="355730"/>
          </a:xfrm>
          <a:prstGeom prst="upDownArrow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Flowchart: Stored Data 12"/>
          <p:cNvSpPr/>
          <p:nvPr/>
        </p:nvSpPr>
        <p:spPr>
          <a:xfrm rot="5400000">
            <a:off x="1923371" y="5447606"/>
            <a:ext cx="539958" cy="57129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eth0</a:t>
            </a:r>
            <a:endParaRPr lang="cs-CZ" sz="1400" dirty="0">
              <a:ln w="0"/>
              <a:solidFill>
                <a:schemeClr val="accent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" name="Up-Down Arrow 46"/>
          <p:cNvSpPr/>
          <p:nvPr/>
        </p:nvSpPr>
        <p:spPr>
          <a:xfrm rot="10800000">
            <a:off x="2084056" y="5971724"/>
            <a:ext cx="218590" cy="409603"/>
          </a:xfrm>
          <a:prstGeom prst="upDownArrow">
            <a:avLst/>
          </a:prstGeom>
          <a:solidFill>
            <a:schemeClr val="accent3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E32E84F-CAEF-2B51-3F6D-7EC508E0E9FD}"/>
              </a:ext>
            </a:extLst>
          </p:cNvPr>
          <p:cNvCxnSpPr>
            <a:stCxn id="13" idx="2"/>
            <a:endCxn id="39" idx="1"/>
          </p:cNvCxnSpPr>
          <p:nvPr/>
        </p:nvCxnSpPr>
        <p:spPr>
          <a:xfrm>
            <a:off x="1347630" y="2751964"/>
            <a:ext cx="387200" cy="334957"/>
          </a:xfrm>
          <a:prstGeom prst="straightConnector1">
            <a:avLst/>
          </a:prstGeom>
          <a:ln w="38100">
            <a:solidFill>
              <a:schemeClr val="accent4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23F1DE2-D856-316F-4053-44289862A705}"/>
              </a:ext>
            </a:extLst>
          </p:cNvPr>
          <p:cNvCxnSpPr>
            <a:cxnSpLocks/>
            <a:stCxn id="13" idx="2"/>
            <a:endCxn id="26" idx="1"/>
          </p:cNvCxnSpPr>
          <p:nvPr/>
        </p:nvCxnSpPr>
        <p:spPr>
          <a:xfrm flipH="1">
            <a:off x="809713" y="2751964"/>
            <a:ext cx="537917" cy="316998"/>
          </a:xfrm>
          <a:prstGeom prst="straightConnector1">
            <a:avLst/>
          </a:prstGeom>
          <a:ln w="38100" cmpd="dbl">
            <a:solidFill>
              <a:schemeClr val="accent4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3078664-8EFF-0AB8-4B93-F6C5FEED7A06}"/>
              </a:ext>
            </a:extLst>
          </p:cNvPr>
          <p:cNvCxnSpPr>
            <a:cxnSpLocks/>
            <a:stCxn id="27" idx="2"/>
            <a:endCxn id="49" idx="1"/>
          </p:cNvCxnSpPr>
          <p:nvPr/>
        </p:nvCxnSpPr>
        <p:spPr>
          <a:xfrm>
            <a:off x="3179404" y="2747855"/>
            <a:ext cx="582637" cy="321106"/>
          </a:xfrm>
          <a:prstGeom prst="straightConnector1">
            <a:avLst/>
          </a:prstGeom>
          <a:ln w="38100" cmpd="dbl">
            <a:solidFill>
              <a:schemeClr val="accent4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722D65A-649D-9D47-CD2F-871850D06061}"/>
              </a:ext>
            </a:extLst>
          </p:cNvPr>
          <p:cNvCxnSpPr>
            <a:cxnSpLocks/>
            <a:stCxn id="27" idx="2"/>
            <a:endCxn id="23" idx="1"/>
          </p:cNvCxnSpPr>
          <p:nvPr/>
        </p:nvCxnSpPr>
        <p:spPr>
          <a:xfrm flipH="1">
            <a:off x="2625398" y="2747855"/>
            <a:ext cx="554006" cy="327814"/>
          </a:xfrm>
          <a:prstGeom prst="straightConnector1">
            <a:avLst/>
          </a:prstGeom>
          <a:ln w="38100">
            <a:solidFill>
              <a:schemeClr val="accent4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Stored Data 12">
            <a:extLst>
              <a:ext uri="{FF2B5EF4-FFF2-40B4-BE49-F238E27FC236}">
                <a16:creationId xmlns:a16="http://schemas.microsoft.com/office/drawing/2014/main" id="{4A060417-C402-BA38-7493-DAE9A5CD6548}"/>
              </a:ext>
            </a:extLst>
          </p:cNvPr>
          <p:cNvSpPr/>
          <p:nvPr/>
        </p:nvSpPr>
        <p:spPr>
          <a:xfrm rot="5400000">
            <a:off x="3488709" y="3072132"/>
            <a:ext cx="546664" cy="54032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</a:t>
            </a:r>
            <a:r>
              <a:rPr lang="en-US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4" name="Flowchart: Stored Data 12">
            <a:extLst>
              <a:ext uri="{FF2B5EF4-FFF2-40B4-BE49-F238E27FC236}">
                <a16:creationId xmlns:a16="http://schemas.microsoft.com/office/drawing/2014/main" id="{8F911A80-99F9-96AB-BCE8-883208C69E26}"/>
              </a:ext>
            </a:extLst>
          </p:cNvPr>
          <p:cNvSpPr/>
          <p:nvPr/>
        </p:nvSpPr>
        <p:spPr>
          <a:xfrm rot="5400000">
            <a:off x="2360191" y="3917390"/>
            <a:ext cx="539958" cy="57129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cs-CZ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veth</a:t>
            </a:r>
            <a:r>
              <a:rPr lang="en-US" sz="1400" dirty="0" err="1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2b</a:t>
            </a:r>
            <a:endParaRPr lang="cs-CZ" sz="1400" dirty="0">
              <a:ln w="0"/>
              <a:solidFill>
                <a:schemeClr val="accent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" name="Flowchart: Stored Data 12">
            <a:extLst>
              <a:ext uri="{FF2B5EF4-FFF2-40B4-BE49-F238E27FC236}">
                <a16:creationId xmlns:a16="http://schemas.microsoft.com/office/drawing/2014/main" id="{DC5D7EFC-A859-3A56-7828-2BBD791C074A}"/>
              </a:ext>
            </a:extLst>
          </p:cNvPr>
          <p:cNvSpPr/>
          <p:nvPr/>
        </p:nvSpPr>
        <p:spPr>
          <a:xfrm rot="5400000">
            <a:off x="1469623" y="3928642"/>
            <a:ext cx="539958" cy="57129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cs-CZ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veth</a:t>
            </a:r>
            <a:r>
              <a:rPr lang="en-US" sz="1400" dirty="0" err="1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1b</a:t>
            </a:r>
            <a:endParaRPr lang="cs-CZ" sz="1400" dirty="0">
              <a:ln w="0"/>
              <a:solidFill>
                <a:schemeClr val="accent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CF9D718-AD8A-B643-6DC0-ABA4B7660EDF}"/>
              </a:ext>
            </a:extLst>
          </p:cNvPr>
          <p:cNvCxnSpPr>
            <a:cxnSpLocks/>
            <a:stCxn id="39" idx="3"/>
            <a:endCxn id="55" idx="1"/>
          </p:cNvCxnSpPr>
          <p:nvPr/>
        </p:nvCxnSpPr>
        <p:spPr>
          <a:xfrm>
            <a:off x="1734830" y="3626879"/>
            <a:ext cx="4772" cy="317430"/>
          </a:xfrm>
          <a:prstGeom prst="straightConnector1">
            <a:avLst/>
          </a:prstGeom>
          <a:ln w="38100">
            <a:solidFill>
              <a:schemeClr val="accent3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A4ECE1B-618C-AA1C-A43F-8B6CAB4B69EC}"/>
              </a:ext>
            </a:extLst>
          </p:cNvPr>
          <p:cNvCxnSpPr>
            <a:cxnSpLocks/>
            <a:stCxn id="23" idx="3"/>
            <a:endCxn id="54" idx="1"/>
          </p:cNvCxnSpPr>
          <p:nvPr/>
        </p:nvCxnSpPr>
        <p:spPr>
          <a:xfrm>
            <a:off x="2625398" y="3615627"/>
            <a:ext cx="4772" cy="317430"/>
          </a:xfrm>
          <a:prstGeom prst="straightConnector1">
            <a:avLst/>
          </a:prstGeom>
          <a:ln w="38100">
            <a:solidFill>
              <a:schemeClr val="accent3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16A18749-698B-EDB7-301E-5882BEA8A8EE}"/>
              </a:ext>
            </a:extLst>
          </p:cNvPr>
          <p:cNvCxnSpPr>
            <a:cxnSpLocks/>
            <a:stCxn id="54" idx="3"/>
            <a:endCxn id="43" idx="1"/>
          </p:cNvCxnSpPr>
          <p:nvPr/>
        </p:nvCxnSpPr>
        <p:spPr>
          <a:xfrm flipH="1">
            <a:off x="2186579" y="4473015"/>
            <a:ext cx="443591" cy="288238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8EEB8EF9-5E08-7F6D-E1A7-563E450C6BB9}"/>
              </a:ext>
            </a:extLst>
          </p:cNvPr>
          <p:cNvCxnSpPr>
            <a:cxnSpLocks/>
            <a:stCxn id="55" idx="3"/>
            <a:endCxn id="43" idx="1"/>
          </p:cNvCxnSpPr>
          <p:nvPr/>
        </p:nvCxnSpPr>
        <p:spPr>
          <a:xfrm>
            <a:off x="1739602" y="4484267"/>
            <a:ext cx="446977" cy="27698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4B0DE371-C9CB-BBD0-0C15-7DB27EEF1575}"/>
              </a:ext>
            </a:extLst>
          </p:cNvPr>
          <p:cNvCxnSpPr>
            <a:cxnSpLocks/>
            <a:stCxn id="43" idx="3"/>
            <a:endCxn id="46" idx="1"/>
          </p:cNvCxnSpPr>
          <p:nvPr/>
        </p:nvCxnSpPr>
        <p:spPr>
          <a:xfrm>
            <a:off x="2186579" y="5085186"/>
            <a:ext cx="6771" cy="378087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63174114-2F2D-9E35-B85E-5246F7E7783C}"/>
              </a:ext>
            </a:extLst>
          </p:cNvPr>
          <p:cNvSpPr/>
          <p:nvPr/>
        </p:nvSpPr>
        <p:spPr>
          <a:xfrm>
            <a:off x="1734828" y="5236364"/>
            <a:ext cx="903501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01C5385-611F-7519-2BED-24CCD0B54D33}"/>
              </a:ext>
            </a:extLst>
          </p:cNvPr>
          <p:cNvSpPr txBox="1"/>
          <p:nvPr/>
        </p:nvSpPr>
        <p:spPr>
          <a:xfrm>
            <a:off x="2627784" y="5085184"/>
            <a:ext cx="519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</a:rPr>
              <a:t>NAT</a:t>
            </a:r>
          </a:p>
        </p:txBody>
      </p:sp>
    </p:spTree>
    <p:extLst>
      <p:ext uri="{BB962C8B-B14F-4D97-AF65-F5344CB8AC3E}">
        <p14:creationId xmlns:p14="http://schemas.microsoft.com/office/powerpoint/2010/main" val="115040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Subsystems in Microsoft Windows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2280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3528" y="2204864"/>
            <a:ext cx="3859248" cy="1708772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b" anchorCtr="0">
            <a:no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O</a:t>
            </a:r>
            <a:r>
              <a:rPr lang="cs-CZ" dirty="0">
                <a:solidFill>
                  <a:schemeClr val="accent3"/>
                </a:solidFill>
              </a:rPr>
              <a:t>S</a:t>
            </a:r>
            <a:r>
              <a:rPr lang="en-US" dirty="0">
                <a:solidFill>
                  <a:schemeClr val="accent3"/>
                </a:solidFill>
              </a:rPr>
              <a:t> kernel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E5D3EF5-14A8-DC73-79D4-39B2724BD6B8}"/>
              </a:ext>
            </a:extLst>
          </p:cNvPr>
          <p:cNvSpPr txBox="1"/>
          <p:nvPr/>
        </p:nvSpPr>
        <p:spPr>
          <a:xfrm>
            <a:off x="390422" y="495792"/>
            <a:ext cx="1734507" cy="3221236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network NS-1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DB4CF71-1322-45DE-A0B8-5B7A28B2682C}"/>
              </a:ext>
            </a:extLst>
          </p:cNvPr>
          <p:cNvSpPr txBox="1"/>
          <p:nvPr/>
        </p:nvSpPr>
        <p:spPr>
          <a:xfrm>
            <a:off x="390422" y="3833186"/>
            <a:ext cx="3720347" cy="2022381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network</a:t>
            </a:r>
          </a:p>
          <a:p>
            <a:r>
              <a:rPr lang="en-US" dirty="0">
                <a:solidFill>
                  <a:schemeClr val="accent1"/>
                </a:solidFill>
              </a:rPr>
              <a:t>root-NS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A87A32D-CEC4-A5AA-1B21-B03144552FA4}"/>
              </a:ext>
            </a:extLst>
          </p:cNvPr>
          <p:cNvSpPr txBox="1"/>
          <p:nvPr/>
        </p:nvSpPr>
        <p:spPr>
          <a:xfrm>
            <a:off x="2256815" y="506545"/>
            <a:ext cx="1853954" cy="3221235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network NS-2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948" y="1002432"/>
            <a:ext cx="703284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PA1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Containerization – network namespaces for non-privileged creators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Network namespaces are created empty</a:t>
            </a:r>
          </a:p>
          <a:p>
            <a:pPr lvl="1"/>
            <a:r>
              <a:rPr lang="en-US" dirty="0"/>
              <a:t>Devices, routing and firewall rules are bound to a NS</a:t>
            </a:r>
            <a:endParaRPr lang="cs-CZ" dirty="0"/>
          </a:p>
          <a:p>
            <a:pPr lvl="1"/>
            <a:r>
              <a:rPr lang="en-US" dirty="0"/>
              <a:t>Non-privileged creator cannot create a </a:t>
            </a:r>
            <a:r>
              <a:rPr lang="en-US" dirty="0" err="1"/>
              <a:t>veth</a:t>
            </a:r>
            <a:r>
              <a:rPr lang="en-US" dirty="0"/>
              <a:t> pair</a:t>
            </a:r>
          </a:p>
          <a:p>
            <a:pPr lvl="2"/>
            <a:r>
              <a:rPr lang="en-US" dirty="0"/>
              <a:t>due to insufficient privilege in the root NS</a:t>
            </a:r>
          </a:p>
          <a:p>
            <a:pPr lvl="1"/>
            <a:r>
              <a:rPr lang="en-US" dirty="0"/>
              <a:t>Non-privileged creator can create a TAP adapter</a:t>
            </a:r>
            <a:endParaRPr lang="cs-CZ" dirty="0"/>
          </a:p>
          <a:p>
            <a:pPr lvl="2"/>
            <a:r>
              <a:rPr lang="en-US" dirty="0"/>
              <a:t>using root privileges in the child NS</a:t>
            </a:r>
          </a:p>
          <a:p>
            <a:pPr lvl="2"/>
            <a:r>
              <a:rPr lang="en-US" dirty="0"/>
              <a:t>the TAP adapter is connected to user-space stack</a:t>
            </a:r>
          </a:p>
          <a:p>
            <a:pPr lvl="1"/>
            <a:r>
              <a:rPr lang="en-US" dirty="0"/>
              <a:t>slirp4netns</a:t>
            </a:r>
          </a:p>
          <a:p>
            <a:pPr lvl="2"/>
            <a:r>
              <a:rPr lang="en-US" dirty="0"/>
              <a:t>an utility developed from </a:t>
            </a:r>
            <a:r>
              <a:rPr lang="en-US" dirty="0" err="1"/>
              <a:t>slirp</a:t>
            </a:r>
            <a:r>
              <a:rPr lang="en-US" dirty="0"/>
              <a:t> (1996)</a:t>
            </a:r>
          </a:p>
          <a:p>
            <a:pPr lvl="3"/>
            <a:r>
              <a:rPr lang="en-US" dirty="0"/>
              <a:t>not seriously secure!</a:t>
            </a:r>
          </a:p>
          <a:p>
            <a:pPr lvl="2"/>
            <a:r>
              <a:rPr lang="en-US" dirty="0"/>
              <a:t>receive/send Ethernet packets via a TAP</a:t>
            </a:r>
          </a:p>
          <a:p>
            <a:pPr lvl="2"/>
            <a:r>
              <a:rPr lang="en-US" dirty="0"/>
              <a:t>send/receive unencapsulated TCP/UDP traffic</a:t>
            </a:r>
          </a:p>
          <a:p>
            <a:pPr lvl="3"/>
            <a:r>
              <a:rPr lang="en-US" dirty="0"/>
              <a:t>using unprivileged TCP/UDP ports</a:t>
            </a:r>
          </a:p>
          <a:p>
            <a:pPr lvl="3"/>
            <a:r>
              <a:rPr lang="en-US" dirty="0"/>
              <a:t>cannot use port &lt; 1024</a:t>
            </a:r>
          </a:p>
          <a:p>
            <a:pPr lvl="2"/>
            <a:r>
              <a:rPr lang="en-US" dirty="0"/>
              <a:t>in effect, similar to a NAT router</a:t>
            </a:r>
          </a:p>
          <a:p>
            <a:pPr lvl="3"/>
            <a:r>
              <a:rPr lang="en-US" dirty="0"/>
              <a:t>but implemented quite differently</a:t>
            </a:r>
          </a:p>
          <a:p>
            <a:pPr lvl="3"/>
            <a:r>
              <a:rPr lang="en-US" dirty="0"/>
              <a:t>no container-to-container traffic</a:t>
            </a:r>
          </a:p>
          <a:p>
            <a:pPr lvl="2"/>
            <a:r>
              <a:rPr lang="en-US" dirty="0"/>
              <a:t>root-less container systems invoke this daemon automatically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0" y="6597650"/>
            <a:ext cx="8604250" cy="260350"/>
          </a:xfrm>
        </p:spPr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31640" y="1002432"/>
            <a:ext cx="698302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PA2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96442" y="1002432"/>
            <a:ext cx="703284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PB1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5856" y="1002432"/>
            <a:ext cx="698302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PB2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13" name="Flowchart: Stored Data 12"/>
          <p:cNvSpPr/>
          <p:nvPr/>
        </p:nvSpPr>
        <p:spPr>
          <a:xfrm rot="5400000">
            <a:off x="1104281" y="1894497"/>
            <a:ext cx="486697" cy="141833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212 w 8545"/>
              <a:gd name="connsiteY0" fmla="*/ 0 h 10000"/>
              <a:gd name="connsiteX1" fmla="*/ 8545 w 8545"/>
              <a:gd name="connsiteY1" fmla="*/ 0 h 10000"/>
              <a:gd name="connsiteX2" fmla="*/ 6878 w 8545"/>
              <a:gd name="connsiteY2" fmla="*/ 5000 h 10000"/>
              <a:gd name="connsiteX3" fmla="*/ 8545 w 8545"/>
              <a:gd name="connsiteY3" fmla="*/ 10000 h 10000"/>
              <a:gd name="connsiteX4" fmla="*/ 212 w 8545"/>
              <a:gd name="connsiteY4" fmla="*/ 10000 h 10000"/>
              <a:gd name="connsiteX5" fmla="*/ 1674 w 8545"/>
              <a:gd name="connsiteY5" fmla="*/ 5105 h 10000"/>
              <a:gd name="connsiteX6" fmla="*/ 212 w 8545"/>
              <a:gd name="connsiteY6" fmla="*/ 0 h 10000"/>
              <a:gd name="connsiteX0" fmla="*/ 238 w 9990"/>
              <a:gd name="connsiteY0" fmla="*/ 0 h 10000"/>
              <a:gd name="connsiteX1" fmla="*/ 9990 w 9990"/>
              <a:gd name="connsiteY1" fmla="*/ 0 h 10000"/>
              <a:gd name="connsiteX2" fmla="*/ 8039 w 9990"/>
              <a:gd name="connsiteY2" fmla="*/ 5000 h 10000"/>
              <a:gd name="connsiteX3" fmla="*/ 9990 w 9990"/>
              <a:gd name="connsiteY3" fmla="*/ 10000 h 10000"/>
              <a:gd name="connsiteX4" fmla="*/ 238 w 9990"/>
              <a:gd name="connsiteY4" fmla="*/ 10000 h 10000"/>
              <a:gd name="connsiteX5" fmla="*/ 2102 w 9990"/>
              <a:gd name="connsiteY5" fmla="*/ 5000 h 10000"/>
              <a:gd name="connsiteX6" fmla="*/ 238 w 9990"/>
              <a:gd name="connsiteY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0" h="10000">
                <a:moveTo>
                  <a:pt x="238" y="0"/>
                </a:moveTo>
                <a:lnTo>
                  <a:pt x="9990" y="0"/>
                </a:lnTo>
                <a:cubicBezTo>
                  <a:pt x="8912" y="0"/>
                  <a:pt x="8039" y="2239"/>
                  <a:pt x="8039" y="5000"/>
                </a:cubicBezTo>
                <a:cubicBezTo>
                  <a:pt x="8039" y="7761"/>
                  <a:pt x="8912" y="10000"/>
                  <a:pt x="9990" y="10000"/>
                </a:cubicBezTo>
                <a:lnTo>
                  <a:pt x="238" y="10000"/>
                </a:lnTo>
                <a:cubicBezTo>
                  <a:pt x="-840" y="10000"/>
                  <a:pt x="2102" y="7761"/>
                  <a:pt x="2102" y="5000"/>
                </a:cubicBezTo>
                <a:cubicBezTo>
                  <a:pt x="2102" y="2239"/>
                  <a:pt x="-840" y="0"/>
                  <a:pt x="23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ID/name map</a:t>
            </a:r>
          </a:p>
        </p:txBody>
      </p:sp>
      <p:sp>
        <p:nvSpPr>
          <p:cNvPr id="27" name="Flowchart: Stored Data 12"/>
          <p:cNvSpPr/>
          <p:nvPr/>
        </p:nvSpPr>
        <p:spPr>
          <a:xfrm rot="5400000">
            <a:off x="2936055" y="1890388"/>
            <a:ext cx="486697" cy="141833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212 w 8545"/>
              <a:gd name="connsiteY0" fmla="*/ 0 h 10000"/>
              <a:gd name="connsiteX1" fmla="*/ 8545 w 8545"/>
              <a:gd name="connsiteY1" fmla="*/ 0 h 10000"/>
              <a:gd name="connsiteX2" fmla="*/ 6878 w 8545"/>
              <a:gd name="connsiteY2" fmla="*/ 5000 h 10000"/>
              <a:gd name="connsiteX3" fmla="*/ 8545 w 8545"/>
              <a:gd name="connsiteY3" fmla="*/ 10000 h 10000"/>
              <a:gd name="connsiteX4" fmla="*/ 212 w 8545"/>
              <a:gd name="connsiteY4" fmla="*/ 10000 h 10000"/>
              <a:gd name="connsiteX5" fmla="*/ 1674 w 8545"/>
              <a:gd name="connsiteY5" fmla="*/ 5105 h 10000"/>
              <a:gd name="connsiteX6" fmla="*/ 212 w 8545"/>
              <a:gd name="connsiteY6" fmla="*/ 0 h 10000"/>
              <a:gd name="connsiteX0" fmla="*/ 238 w 9990"/>
              <a:gd name="connsiteY0" fmla="*/ 0 h 10000"/>
              <a:gd name="connsiteX1" fmla="*/ 9990 w 9990"/>
              <a:gd name="connsiteY1" fmla="*/ 0 h 10000"/>
              <a:gd name="connsiteX2" fmla="*/ 8039 w 9990"/>
              <a:gd name="connsiteY2" fmla="*/ 5000 h 10000"/>
              <a:gd name="connsiteX3" fmla="*/ 9990 w 9990"/>
              <a:gd name="connsiteY3" fmla="*/ 10000 h 10000"/>
              <a:gd name="connsiteX4" fmla="*/ 238 w 9990"/>
              <a:gd name="connsiteY4" fmla="*/ 10000 h 10000"/>
              <a:gd name="connsiteX5" fmla="*/ 2102 w 9990"/>
              <a:gd name="connsiteY5" fmla="*/ 5000 h 10000"/>
              <a:gd name="connsiteX6" fmla="*/ 238 w 9990"/>
              <a:gd name="connsiteY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0" h="10000">
                <a:moveTo>
                  <a:pt x="238" y="0"/>
                </a:moveTo>
                <a:lnTo>
                  <a:pt x="9990" y="0"/>
                </a:lnTo>
                <a:cubicBezTo>
                  <a:pt x="8912" y="0"/>
                  <a:pt x="8039" y="2239"/>
                  <a:pt x="8039" y="5000"/>
                </a:cubicBezTo>
                <a:cubicBezTo>
                  <a:pt x="8039" y="7761"/>
                  <a:pt x="8912" y="10000"/>
                  <a:pt x="9990" y="10000"/>
                </a:cubicBezTo>
                <a:lnTo>
                  <a:pt x="238" y="10000"/>
                </a:lnTo>
                <a:cubicBezTo>
                  <a:pt x="-840" y="10000"/>
                  <a:pt x="2102" y="7761"/>
                  <a:pt x="2102" y="5000"/>
                </a:cubicBezTo>
                <a:cubicBezTo>
                  <a:pt x="2102" y="2239"/>
                  <a:pt x="-840" y="0"/>
                  <a:pt x="23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ID/name map</a:t>
            </a:r>
          </a:p>
        </p:txBody>
      </p:sp>
      <p:sp>
        <p:nvSpPr>
          <p:cNvPr id="23" name="Flowchart: Stored Data 12"/>
          <p:cNvSpPr/>
          <p:nvPr/>
        </p:nvSpPr>
        <p:spPr>
          <a:xfrm rot="5400000">
            <a:off x="2355419" y="3060002"/>
            <a:ext cx="539958" cy="57129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en-US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tap2</a:t>
            </a:r>
            <a:endParaRPr lang="cs-CZ" sz="1400" dirty="0">
              <a:ln w="0"/>
              <a:solidFill>
                <a:schemeClr val="accent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Flowchart: Stored Data 12"/>
          <p:cNvSpPr/>
          <p:nvPr/>
        </p:nvSpPr>
        <p:spPr>
          <a:xfrm rot="5400000">
            <a:off x="536381" y="3072133"/>
            <a:ext cx="546664" cy="54032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</a:t>
            </a:r>
            <a:r>
              <a:rPr lang="en-US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35" name="Up-Down Arrow 34"/>
          <p:cNvSpPr/>
          <p:nvPr/>
        </p:nvSpPr>
        <p:spPr>
          <a:xfrm>
            <a:off x="778871" y="1942614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Up-Down Arrow 35"/>
          <p:cNvSpPr/>
          <p:nvPr/>
        </p:nvSpPr>
        <p:spPr>
          <a:xfrm>
            <a:off x="1711325" y="1922867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Up-Down Arrow 36"/>
          <p:cNvSpPr/>
          <p:nvPr/>
        </p:nvSpPr>
        <p:spPr>
          <a:xfrm>
            <a:off x="2638330" y="1934332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Up-Down Arrow 37"/>
          <p:cNvSpPr/>
          <p:nvPr/>
        </p:nvSpPr>
        <p:spPr>
          <a:xfrm>
            <a:off x="3570784" y="1914585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Flowchart: Stored Data 12"/>
          <p:cNvSpPr/>
          <p:nvPr/>
        </p:nvSpPr>
        <p:spPr>
          <a:xfrm rot="5400000">
            <a:off x="1464851" y="3071254"/>
            <a:ext cx="539958" cy="57129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en-US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tap1</a:t>
            </a:r>
            <a:endParaRPr lang="cs-CZ" sz="1400" dirty="0">
              <a:ln w="0"/>
              <a:solidFill>
                <a:schemeClr val="accent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Flowchart: Stored Data 12"/>
          <p:cNvSpPr/>
          <p:nvPr/>
        </p:nvSpPr>
        <p:spPr>
          <a:xfrm rot="5400000">
            <a:off x="1923371" y="5447606"/>
            <a:ext cx="539958" cy="57129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eth0</a:t>
            </a:r>
            <a:endParaRPr lang="cs-CZ" sz="1400" dirty="0">
              <a:ln w="0"/>
              <a:solidFill>
                <a:schemeClr val="accent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" name="Up-Down Arrow 46"/>
          <p:cNvSpPr/>
          <p:nvPr/>
        </p:nvSpPr>
        <p:spPr>
          <a:xfrm rot="10800000">
            <a:off x="2084056" y="5971724"/>
            <a:ext cx="218590" cy="409603"/>
          </a:xfrm>
          <a:prstGeom prst="upDownArrow">
            <a:avLst/>
          </a:prstGeom>
          <a:solidFill>
            <a:schemeClr val="accent3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E32E84F-CAEF-2B51-3F6D-7EC508E0E9FD}"/>
              </a:ext>
            </a:extLst>
          </p:cNvPr>
          <p:cNvCxnSpPr>
            <a:stCxn id="13" idx="2"/>
            <a:endCxn id="39" idx="1"/>
          </p:cNvCxnSpPr>
          <p:nvPr/>
        </p:nvCxnSpPr>
        <p:spPr>
          <a:xfrm>
            <a:off x="1347630" y="2751964"/>
            <a:ext cx="387200" cy="334957"/>
          </a:xfrm>
          <a:prstGeom prst="straightConnector1">
            <a:avLst/>
          </a:prstGeom>
          <a:ln w="38100">
            <a:solidFill>
              <a:schemeClr val="accent4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23F1DE2-D856-316F-4053-44289862A705}"/>
              </a:ext>
            </a:extLst>
          </p:cNvPr>
          <p:cNvCxnSpPr>
            <a:cxnSpLocks/>
            <a:stCxn id="13" idx="2"/>
            <a:endCxn id="26" idx="1"/>
          </p:cNvCxnSpPr>
          <p:nvPr/>
        </p:nvCxnSpPr>
        <p:spPr>
          <a:xfrm flipH="1">
            <a:off x="809713" y="2751964"/>
            <a:ext cx="537917" cy="316998"/>
          </a:xfrm>
          <a:prstGeom prst="straightConnector1">
            <a:avLst/>
          </a:prstGeom>
          <a:ln w="38100" cmpd="dbl">
            <a:solidFill>
              <a:schemeClr val="accent4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3078664-8EFF-0AB8-4B93-F6C5FEED7A06}"/>
              </a:ext>
            </a:extLst>
          </p:cNvPr>
          <p:cNvCxnSpPr>
            <a:cxnSpLocks/>
            <a:stCxn id="27" idx="2"/>
            <a:endCxn id="49" idx="1"/>
          </p:cNvCxnSpPr>
          <p:nvPr/>
        </p:nvCxnSpPr>
        <p:spPr>
          <a:xfrm>
            <a:off x="3179404" y="2747855"/>
            <a:ext cx="582637" cy="321106"/>
          </a:xfrm>
          <a:prstGeom prst="straightConnector1">
            <a:avLst/>
          </a:prstGeom>
          <a:ln w="38100" cmpd="dbl">
            <a:solidFill>
              <a:schemeClr val="accent4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722D65A-649D-9D47-CD2F-871850D06061}"/>
              </a:ext>
            </a:extLst>
          </p:cNvPr>
          <p:cNvCxnSpPr>
            <a:cxnSpLocks/>
            <a:stCxn id="27" idx="2"/>
            <a:endCxn id="23" idx="1"/>
          </p:cNvCxnSpPr>
          <p:nvPr/>
        </p:nvCxnSpPr>
        <p:spPr>
          <a:xfrm flipH="1">
            <a:off x="2625398" y="2747855"/>
            <a:ext cx="554006" cy="327814"/>
          </a:xfrm>
          <a:prstGeom prst="straightConnector1">
            <a:avLst/>
          </a:prstGeom>
          <a:ln w="38100">
            <a:solidFill>
              <a:schemeClr val="accent4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Stored Data 12">
            <a:extLst>
              <a:ext uri="{FF2B5EF4-FFF2-40B4-BE49-F238E27FC236}">
                <a16:creationId xmlns:a16="http://schemas.microsoft.com/office/drawing/2014/main" id="{4A060417-C402-BA38-7493-DAE9A5CD6548}"/>
              </a:ext>
            </a:extLst>
          </p:cNvPr>
          <p:cNvSpPr/>
          <p:nvPr/>
        </p:nvSpPr>
        <p:spPr>
          <a:xfrm rot="5400000">
            <a:off x="3488709" y="3072132"/>
            <a:ext cx="546664" cy="54032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</a:t>
            </a:r>
            <a:r>
              <a:rPr lang="en-US" sz="1400" dirty="0">
                <a:ln w="0"/>
                <a:solidFill>
                  <a:schemeClr val="accent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4" name="Flowchart: Stored Data 12">
            <a:extLst>
              <a:ext uri="{FF2B5EF4-FFF2-40B4-BE49-F238E27FC236}">
                <a16:creationId xmlns:a16="http://schemas.microsoft.com/office/drawing/2014/main" id="{8F911A80-99F9-96AB-BCE8-883208C69E26}"/>
              </a:ext>
            </a:extLst>
          </p:cNvPr>
          <p:cNvSpPr/>
          <p:nvPr/>
        </p:nvSpPr>
        <p:spPr>
          <a:xfrm rot="5400000">
            <a:off x="2639812" y="4197953"/>
            <a:ext cx="539958" cy="1164178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vert="vert270"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slirp4netns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55" name="Flowchart: Stored Data 12">
            <a:extLst>
              <a:ext uri="{FF2B5EF4-FFF2-40B4-BE49-F238E27FC236}">
                <a16:creationId xmlns:a16="http://schemas.microsoft.com/office/drawing/2014/main" id="{DC5D7EFC-A859-3A56-7828-2BBD791C074A}"/>
              </a:ext>
            </a:extLst>
          </p:cNvPr>
          <p:cNvSpPr/>
          <p:nvPr/>
        </p:nvSpPr>
        <p:spPr>
          <a:xfrm rot="5400000">
            <a:off x="1370899" y="4215827"/>
            <a:ext cx="539958" cy="1124414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vert="vert270"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slirp4netns</a:t>
            </a:r>
            <a:endParaRPr lang="cs-CZ" dirty="0">
              <a:solidFill>
                <a:schemeClr val="accent3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CF9D718-AD8A-B643-6DC0-ABA4B7660EDF}"/>
              </a:ext>
            </a:extLst>
          </p:cNvPr>
          <p:cNvCxnSpPr>
            <a:cxnSpLocks/>
            <a:stCxn id="39" idx="3"/>
            <a:endCxn id="55" idx="1"/>
          </p:cNvCxnSpPr>
          <p:nvPr/>
        </p:nvCxnSpPr>
        <p:spPr>
          <a:xfrm flipH="1">
            <a:off x="1640878" y="3626879"/>
            <a:ext cx="93952" cy="881176"/>
          </a:xfrm>
          <a:prstGeom prst="straightConnector1">
            <a:avLst/>
          </a:prstGeom>
          <a:ln w="38100">
            <a:solidFill>
              <a:srgbClr val="00B0F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A4ECE1B-618C-AA1C-A43F-8B6CAB4B69EC}"/>
              </a:ext>
            </a:extLst>
          </p:cNvPr>
          <p:cNvCxnSpPr>
            <a:cxnSpLocks/>
            <a:stCxn id="23" idx="3"/>
            <a:endCxn id="54" idx="1"/>
          </p:cNvCxnSpPr>
          <p:nvPr/>
        </p:nvCxnSpPr>
        <p:spPr>
          <a:xfrm>
            <a:off x="2625398" y="3615627"/>
            <a:ext cx="284393" cy="894436"/>
          </a:xfrm>
          <a:prstGeom prst="straightConnector1">
            <a:avLst/>
          </a:prstGeom>
          <a:ln w="38100">
            <a:solidFill>
              <a:srgbClr val="00B0F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16A18749-698B-EDB7-301E-5882BEA8A8EE}"/>
              </a:ext>
            </a:extLst>
          </p:cNvPr>
          <p:cNvCxnSpPr>
            <a:cxnSpLocks/>
            <a:stCxn id="54" idx="3"/>
            <a:endCxn id="46" idx="1"/>
          </p:cNvCxnSpPr>
          <p:nvPr/>
        </p:nvCxnSpPr>
        <p:spPr>
          <a:xfrm flipH="1">
            <a:off x="2193350" y="5050021"/>
            <a:ext cx="716441" cy="413252"/>
          </a:xfrm>
          <a:prstGeom prst="straightConnector1">
            <a:avLst/>
          </a:prstGeom>
          <a:ln w="38100">
            <a:solidFill>
              <a:srgbClr val="92D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8EEB8EF9-5E08-7F6D-E1A7-563E450C6BB9}"/>
              </a:ext>
            </a:extLst>
          </p:cNvPr>
          <p:cNvCxnSpPr>
            <a:cxnSpLocks/>
            <a:stCxn id="55" idx="3"/>
            <a:endCxn id="46" idx="1"/>
          </p:cNvCxnSpPr>
          <p:nvPr/>
        </p:nvCxnSpPr>
        <p:spPr>
          <a:xfrm>
            <a:off x="1640878" y="5048013"/>
            <a:ext cx="552472" cy="415260"/>
          </a:xfrm>
          <a:prstGeom prst="straightConnector1">
            <a:avLst/>
          </a:prstGeom>
          <a:ln w="38100">
            <a:solidFill>
              <a:srgbClr val="92D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325E363-FC57-6C4E-389B-A4839AC01E74}"/>
              </a:ext>
            </a:extLst>
          </p:cNvPr>
          <p:cNvSpPr txBox="1"/>
          <p:nvPr/>
        </p:nvSpPr>
        <p:spPr>
          <a:xfrm>
            <a:off x="2551340" y="5180127"/>
            <a:ext cx="11592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TCP/UDP sockets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5CE105-63D0-D6B6-2691-B9F389D9803B}"/>
              </a:ext>
            </a:extLst>
          </p:cNvPr>
          <p:cNvSpPr txBox="1"/>
          <p:nvPr/>
        </p:nvSpPr>
        <p:spPr>
          <a:xfrm>
            <a:off x="1696753" y="3883160"/>
            <a:ext cx="2196435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TCP/UDP traffic</a:t>
            </a:r>
          </a:p>
          <a:p>
            <a:r>
              <a:rPr lang="en-US" sz="1050" dirty="0"/>
              <a:t>encapsulated in Ethernet frames</a:t>
            </a:r>
          </a:p>
          <a:p>
            <a:r>
              <a:rPr lang="en-US" sz="1050" dirty="0"/>
              <a:t>received/sent through file descriptor</a:t>
            </a:r>
          </a:p>
        </p:txBody>
      </p:sp>
    </p:spTree>
    <p:extLst>
      <p:ext uri="{BB962C8B-B14F-4D97-AF65-F5344CB8AC3E}">
        <p14:creationId xmlns:p14="http://schemas.microsoft.com/office/powerpoint/2010/main" val="2486364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B4A7-47C6-C67F-8CA8-153B71CE4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xkcd</a:t>
            </a:r>
            <a:r>
              <a:rPr lang="en-US" dirty="0"/>
              <a:t> 2347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37CF4E-0508-E468-9D7E-F678CE0A8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31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868EEE-D8F6-BFF1-33A7-543C051E0A6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pic>
        <p:nvPicPr>
          <p:cNvPr id="1026" name="Picture 2" descr="xkcd 2347: Dependency : r/xkcd">
            <a:extLst>
              <a:ext uri="{FF2B5EF4-FFF2-40B4-BE49-F238E27FC236}">
                <a16:creationId xmlns:a16="http://schemas.microsoft.com/office/drawing/2014/main" id="{578D4B0E-9775-0B9A-B2DA-B19EB71BDF39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335" y="549275"/>
            <a:ext cx="4653330" cy="590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8904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Containers (Linux)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userspace</a:t>
            </a:r>
            <a:r>
              <a:rPr lang="en-US" dirty="0"/>
              <a:t> layer of containers</a:t>
            </a:r>
          </a:p>
          <a:p>
            <a:pPr lvl="1"/>
            <a:r>
              <a:rPr lang="en-US" dirty="0" err="1"/>
              <a:t>docker</a:t>
            </a:r>
            <a:r>
              <a:rPr lang="en-US" dirty="0"/>
              <a:t>, </a:t>
            </a:r>
            <a:r>
              <a:rPr lang="en-US" dirty="0" err="1"/>
              <a:t>podman</a:t>
            </a:r>
            <a:r>
              <a:rPr lang="en-US" dirty="0"/>
              <a:t>, ...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An </a:t>
            </a:r>
            <a:r>
              <a:rPr lang="en-US" i="1" dirty="0"/>
              <a:t>image</a:t>
            </a:r>
            <a:r>
              <a:rPr lang="en-US" dirty="0"/>
              <a:t> is essentially a </a:t>
            </a:r>
            <a:r>
              <a:rPr lang="en-US" b="1" dirty="0"/>
              <a:t>read-only</a:t>
            </a:r>
            <a:r>
              <a:rPr lang="en-US" dirty="0"/>
              <a:t> </a:t>
            </a:r>
            <a:r>
              <a:rPr lang="en-US" dirty="0" err="1"/>
              <a:t>filesystem</a:t>
            </a:r>
            <a:endParaRPr lang="en-US" dirty="0"/>
          </a:p>
          <a:p>
            <a:pPr lvl="2"/>
            <a:r>
              <a:rPr lang="en-US" dirty="0"/>
              <a:t>Plus some defaults and interface declarations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container </a:t>
            </a:r>
            <a:r>
              <a:rPr lang="cs-CZ" dirty="0"/>
              <a:t>is an image plus</a:t>
            </a:r>
            <a:endParaRPr lang="en-US" i="1" dirty="0"/>
          </a:p>
          <a:p>
            <a:pPr lvl="2"/>
            <a:r>
              <a:rPr lang="cs-CZ" dirty="0"/>
              <a:t>A </a:t>
            </a:r>
            <a:r>
              <a:rPr lang="cs-CZ" b="1" dirty="0"/>
              <a:t>writable</a:t>
            </a:r>
            <a:r>
              <a:rPr lang="cs-CZ" dirty="0"/>
              <a:t> layer above the image filesystem</a:t>
            </a:r>
          </a:p>
          <a:p>
            <a:pPr lvl="3"/>
            <a:r>
              <a:rPr lang="cs-CZ" dirty="0"/>
              <a:t>This is destroyed when the container is deleted </a:t>
            </a:r>
            <a:r>
              <a:rPr lang="en-US" dirty="0"/>
              <a:t>(</a:t>
            </a:r>
            <a:r>
              <a:rPr lang="cs-CZ" dirty="0"/>
              <a:t>but </a:t>
            </a:r>
            <a:r>
              <a:rPr lang="en-US" dirty="0"/>
              <a:t>survives stops)</a:t>
            </a:r>
          </a:p>
          <a:p>
            <a:pPr lvl="2"/>
            <a:r>
              <a:rPr lang="cs-CZ" dirty="0"/>
              <a:t>A set of mounts used to access some folders outside the container</a:t>
            </a:r>
            <a:endParaRPr lang="en-US" dirty="0"/>
          </a:p>
          <a:p>
            <a:pPr lvl="3"/>
            <a:r>
              <a:rPr lang="cs-CZ" dirty="0"/>
              <a:t>This can survive </a:t>
            </a:r>
            <a:r>
              <a:rPr lang="en-US" dirty="0"/>
              <a:t>deleting</a:t>
            </a:r>
            <a:r>
              <a:rPr lang="cs-CZ" dirty="0"/>
              <a:t> and recreating the container </a:t>
            </a:r>
            <a:r>
              <a:rPr lang="en-US" dirty="0"/>
              <a:t>(e.g., from an updated image)</a:t>
            </a:r>
          </a:p>
          <a:p>
            <a:pPr lvl="2"/>
            <a:r>
              <a:rPr lang="cs-CZ" dirty="0"/>
              <a:t>A set of ports mapped via virtual networks to the outside world</a:t>
            </a:r>
            <a:endParaRPr lang="en-US" dirty="0"/>
          </a:p>
          <a:p>
            <a:pPr lvl="1"/>
            <a:r>
              <a:rPr lang="cs-CZ" dirty="0"/>
              <a:t>A </a:t>
            </a:r>
            <a:r>
              <a:rPr lang="cs-CZ" i="1" dirty="0"/>
              <a:t>running container</a:t>
            </a:r>
            <a:r>
              <a:rPr lang="cs-CZ" dirty="0"/>
              <a:t> is</a:t>
            </a:r>
          </a:p>
          <a:p>
            <a:pPr lvl="2"/>
            <a:r>
              <a:rPr lang="cs-CZ" dirty="0"/>
              <a:t>A set of processes living in the namespace of the container</a:t>
            </a:r>
          </a:p>
          <a:p>
            <a:pPr lvl="3"/>
            <a:r>
              <a:rPr lang="cs-CZ" dirty="0"/>
              <a:t>Created by forking from a single process, usually the </a:t>
            </a:r>
            <a:r>
              <a:rPr lang="cs-CZ" i="1" dirty="0"/>
              <a:t>ENTRYPOINT</a:t>
            </a:r>
            <a:r>
              <a:rPr lang="cs-CZ" dirty="0"/>
              <a:t> defined in the image</a:t>
            </a:r>
          </a:p>
          <a:p>
            <a:pPr lvl="2"/>
            <a:r>
              <a:rPr lang="cs-CZ" dirty="0"/>
              <a:t>Optionally, stdin/stdout/stderr pipes attached to the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0244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Containers (Linux)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image is created by adding layers</a:t>
            </a:r>
          </a:p>
          <a:p>
            <a:pPr lvl="2"/>
            <a:r>
              <a:rPr lang="en-US" dirty="0"/>
              <a:t>To another image or to an empty </a:t>
            </a:r>
            <a:r>
              <a:rPr lang="en-US" dirty="0" err="1"/>
              <a:t>filesystem</a:t>
            </a:r>
            <a:r>
              <a:rPr lang="en-US" dirty="0"/>
              <a:t> ("FROM SCRATCH")</a:t>
            </a:r>
          </a:p>
          <a:p>
            <a:r>
              <a:rPr lang="en-US" dirty="0"/>
              <a:t>Each layer can be</a:t>
            </a:r>
            <a:endParaRPr lang="cs-CZ" dirty="0"/>
          </a:p>
          <a:p>
            <a:pPr lvl="1"/>
            <a:r>
              <a:rPr lang="en-US" dirty="0"/>
              <a:t>A set of files copied from elsewhere</a:t>
            </a:r>
            <a:endParaRPr lang="cs-CZ" dirty="0"/>
          </a:p>
          <a:p>
            <a:pPr lvl="2"/>
            <a:r>
              <a:rPr lang="en-US" dirty="0"/>
              <a:t>e.g., </a:t>
            </a:r>
            <a:r>
              <a:rPr lang="en-US" dirty="0" err="1"/>
              <a:t>docker</a:t>
            </a:r>
            <a:r>
              <a:rPr lang="en-US" dirty="0"/>
              <a:t> can download and unzip something</a:t>
            </a:r>
          </a:p>
          <a:p>
            <a:pPr lvl="2"/>
            <a:r>
              <a:rPr lang="en-US" dirty="0"/>
              <a:t>This way the underlying Linux distro is applied</a:t>
            </a:r>
            <a:endParaRPr lang="cs-CZ" dirty="0"/>
          </a:p>
          <a:p>
            <a:pPr lvl="1"/>
            <a:r>
              <a:rPr lang="en-US" dirty="0"/>
              <a:t>The result of a command executed inside the container</a:t>
            </a:r>
          </a:p>
          <a:p>
            <a:pPr lvl="2"/>
            <a:r>
              <a:rPr lang="en-US" dirty="0"/>
              <a:t>A writable </a:t>
            </a:r>
            <a:r>
              <a:rPr lang="en-US" dirty="0" err="1"/>
              <a:t>filesystem</a:t>
            </a:r>
            <a:r>
              <a:rPr lang="en-US" dirty="0"/>
              <a:t> layer is added to the container</a:t>
            </a:r>
          </a:p>
          <a:p>
            <a:pPr lvl="2"/>
            <a:r>
              <a:rPr lang="en-US" dirty="0"/>
              <a:t>The command is executed inside an environment similar to a container</a:t>
            </a:r>
          </a:p>
          <a:p>
            <a:pPr lvl="3"/>
            <a:r>
              <a:rPr lang="en-US" dirty="0"/>
              <a:t>Usually inside a restrictive namespace but without port remapping</a:t>
            </a:r>
          </a:p>
          <a:p>
            <a:pPr lvl="2"/>
            <a:r>
              <a:rPr lang="en-US" dirty="0"/>
              <a:t>When done, the writable layer is frozen to read-only</a:t>
            </a:r>
          </a:p>
          <a:p>
            <a:r>
              <a:rPr lang="en-US" dirty="0"/>
              <a:t>The layers are combined using a kind of </a:t>
            </a:r>
            <a:r>
              <a:rPr lang="en-US" i="1" dirty="0"/>
              <a:t>union </a:t>
            </a:r>
            <a:r>
              <a:rPr lang="en-US" i="1" dirty="0" err="1"/>
              <a:t>filesystem</a:t>
            </a:r>
            <a:endParaRPr lang="en-US" i="1" dirty="0"/>
          </a:p>
          <a:p>
            <a:pPr lvl="1"/>
            <a:r>
              <a:rPr lang="en-US" dirty="0"/>
              <a:t>A </a:t>
            </a:r>
            <a:r>
              <a:rPr lang="en-US" dirty="0" err="1"/>
              <a:t>filesystem</a:t>
            </a:r>
            <a:r>
              <a:rPr lang="en-US" dirty="0"/>
              <a:t> combining two other </a:t>
            </a:r>
            <a:r>
              <a:rPr lang="en-US" dirty="0" err="1"/>
              <a:t>filesystems</a:t>
            </a:r>
            <a:r>
              <a:rPr lang="en-US" dirty="0"/>
              <a:t> (e.g. </a:t>
            </a:r>
            <a:r>
              <a:rPr lang="en-US" dirty="0" err="1"/>
              <a:t>overlayfs</a:t>
            </a:r>
            <a:r>
              <a:rPr lang="en-US" dirty="0"/>
              <a:t>)</a:t>
            </a:r>
          </a:p>
          <a:p>
            <a:pPr lvl="2"/>
            <a:r>
              <a:rPr lang="en-US" i="1" dirty="0"/>
              <a:t>Whiteout</a:t>
            </a:r>
            <a:r>
              <a:rPr lang="en-US" dirty="0"/>
              <a:t>: deleting in the upper </a:t>
            </a:r>
            <a:r>
              <a:rPr lang="en-US" dirty="0" err="1"/>
              <a:t>filesystem</a:t>
            </a:r>
            <a:r>
              <a:rPr lang="en-US" dirty="0"/>
              <a:t> hides a file from the lower </a:t>
            </a:r>
            <a:r>
              <a:rPr lang="en-US" dirty="0" err="1"/>
              <a:t>filesystem</a:t>
            </a:r>
            <a:endParaRPr lang="en-US" dirty="0"/>
          </a:p>
          <a:p>
            <a:pPr lvl="1"/>
            <a:r>
              <a:rPr lang="en-US" dirty="0"/>
              <a:t>The container manager may reuse a layer in more than one image/container</a:t>
            </a:r>
          </a:p>
          <a:p>
            <a:pPr lvl="2"/>
            <a:r>
              <a:rPr lang="en-US" dirty="0"/>
              <a:t>If the layers were created by the same commands or have the same hash</a:t>
            </a:r>
          </a:p>
          <a:p>
            <a:pPr lvl="2"/>
            <a:r>
              <a:rPr lang="en-US" dirty="0"/>
              <a:t>Significantly lowered disk space consumption (but hardly predictable)</a:t>
            </a:r>
          </a:p>
        </p:txBody>
      </p:sp>
    </p:spTree>
    <p:extLst>
      <p:ext uri="{BB962C8B-B14F-4D97-AF65-F5344CB8AC3E}">
        <p14:creationId xmlns:p14="http://schemas.microsoft.com/office/powerpoint/2010/main" val="15218595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Containers (Linux)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layers are combined using a kind of </a:t>
            </a:r>
            <a:r>
              <a:rPr lang="en-US" i="1" dirty="0"/>
              <a:t>union filesystem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filesystem</a:t>
            </a:r>
            <a:r>
              <a:rPr lang="en-US" dirty="0"/>
              <a:t> combining two other </a:t>
            </a:r>
            <a:r>
              <a:rPr lang="en-US" dirty="0" err="1"/>
              <a:t>filesystems</a:t>
            </a:r>
            <a:r>
              <a:rPr lang="en-US" dirty="0"/>
              <a:t> (e.g. </a:t>
            </a:r>
            <a:r>
              <a:rPr lang="en-US" dirty="0" err="1"/>
              <a:t>overlayfs</a:t>
            </a:r>
            <a:r>
              <a:rPr lang="en-US" dirty="0"/>
              <a:t>)</a:t>
            </a:r>
          </a:p>
          <a:p>
            <a:r>
              <a:rPr lang="en-US" dirty="0"/>
              <a:t>Each layer may be</a:t>
            </a:r>
          </a:p>
          <a:p>
            <a:pPr lvl="1"/>
            <a:r>
              <a:rPr lang="en-US" dirty="0"/>
              <a:t>A subtree of a physical (host) file system</a:t>
            </a:r>
          </a:p>
          <a:p>
            <a:pPr lvl="1"/>
            <a:r>
              <a:rPr lang="en-US" dirty="0"/>
              <a:t>A separate file system over a virtual block device</a:t>
            </a:r>
          </a:p>
          <a:p>
            <a:pPr lvl="2"/>
            <a:r>
              <a:rPr lang="en-US" dirty="0"/>
              <a:t>Usually implemented in a binary file</a:t>
            </a:r>
          </a:p>
          <a:p>
            <a:r>
              <a:rPr lang="en-US" dirty="0"/>
              <a:t>Overlay FS, layer filesystems and virtual block devices</a:t>
            </a:r>
          </a:p>
          <a:p>
            <a:pPr lvl="1"/>
            <a:r>
              <a:rPr lang="en-US" dirty="0"/>
              <a:t>Implemented in kernel when set up by privileged users</a:t>
            </a:r>
          </a:p>
          <a:p>
            <a:pPr lvl="2"/>
            <a:r>
              <a:rPr lang="en-US" dirty="0"/>
              <a:t>Permissions and owner UID/</a:t>
            </a:r>
            <a:r>
              <a:rPr lang="en-US" dirty="0" err="1"/>
              <a:t>GIDs</a:t>
            </a:r>
            <a:r>
              <a:rPr lang="en-US" dirty="0"/>
              <a:t> stored within FS</a:t>
            </a:r>
          </a:p>
          <a:p>
            <a:pPr lvl="3"/>
            <a:r>
              <a:rPr lang="en-US" dirty="0"/>
              <a:t>Container images cannot be shared between different host users</a:t>
            </a:r>
          </a:p>
          <a:p>
            <a:pPr lvl="1"/>
            <a:r>
              <a:rPr lang="en-US" dirty="0"/>
              <a:t>Implemented in </a:t>
            </a:r>
            <a:r>
              <a:rPr lang="en-US" dirty="0" err="1"/>
              <a:t>userspace</a:t>
            </a:r>
            <a:r>
              <a:rPr lang="en-US" dirty="0"/>
              <a:t> when set up by root-less users</a:t>
            </a:r>
          </a:p>
          <a:p>
            <a:pPr lvl="2"/>
            <a:r>
              <a:rPr lang="en-US" dirty="0"/>
              <a:t>Using Linux FUSE - FS requests redirected from kernel to user processes</a:t>
            </a:r>
          </a:p>
          <a:p>
            <a:pPr lvl="2"/>
            <a:r>
              <a:rPr lang="en-US" dirty="0"/>
              <a:t>Permission checking delegated to the </a:t>
            </a:r>
            <a:r>
              <a:rPr lang="en-US" dirty="0" err="1"/>
              <a:t>userspace</a:t>
            </a:r>
            <a:r>
              <a:rPr lang="en-US" dirty="0"/>
              <a:t> component</a:t>
            </a:r>
          </a:p>
          <a:p>
            <a:pPr lvl="3"/>
            <a:r>
              <a:rPr lang="en-US" dirty="0"/>
              <a:t>Container images may be shared if the layer FS is container-aware</a:t>
            </a:r>
          </a:p>
          <a:p>
            <a:r>
              <a:rPr lang="en-US" dirty="0"/>
              <a:t>Layers may be flattened into one before running the container</a:t>
            </a:r>
          </a:p>
          <a:p>
            <a:pPr lvl="1"/>
            <a:r>
              <a:rPr lang="en-US" dirty="0"/>
              <a:t>Used in performance-oriented container systems (e.g. </a:t>
            </a:r>
            <a:r>
              <a:rPr lang="en-US" dirty="0" err="1"/>
              <a:t>charliecloud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595841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E19443A-1326-4FB3-9AAB-A540DE4A167C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60605662"/>
              </p:ext>
            </p:extLst>
          </p:nvPr>
        </p:nvGraphicFramePr>
        <p:xfrm>
          <a:off x="72108" y="575102"/>
          <a:ext cx="4319588" cy="3367632"/>
        </p:xfrm>
        <a:graphic>
          <a:graphicData uri="http://schemas.openxmlformats.org/drawingml/2006/table">
            <a:tbl>
              <a:tblPr/>
              <a:tblGrid>
                <a:gridCol w="203893">
                  <a:extLst>
                    <a:ext uri="{9D8B030D-6E8A-4147-A177-3AD203B41FA5}">
                      <a16:colId xmlns:a16="http://schemas.microsoft.com/office/drawing/2014/main" val="1840598675"/>
                    </a:ext>
                  </a:extLst>
                </a:gridCol>
                <a:gridCol w="4115695">
                  <a:extLst>
                    <a:ext uri="{9D8B030D-6E8A-4147-A177-3AD203B41FA5}">
                      <a16:colId xmlns:a16="http://schemas.microsoft.com/office/drawing/2014/main" val="3593130982"/>
                    </a:ext>
                  </a:extLst>
                </a:gridCol>
              </a:tblGrid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solidFill>
                            <a:srgbClr val="6A737D"/>
                          </a:solidFill>
                          <a:effectLst/>
                          <a:latin typeface="var(--fonts-monospace)"/>
                        </a:rPr>
                        <a:t># syntax=docker/dockerfile:1</a:t>
                      </a:r>
                      <a:endParaRPr lang="en-US" sz="1600">
                        <a:effectLst/>
                        <a:latin typeface="var(--fonts-monospace)"/>
                      </a:endParaRP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446847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FROM</a:t>
                      </a:r>
                      <a:r>
                        <a:rPr lang="en-US" sz="1600" dirty="0">
                          <a:solidFill>
                            <a:srgbClr val="106303"/>
                          </a:solidFill>
                          <a:effectLst/>
                          <a:latin typeface="var(--fonts-monospace)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106303"/>
                          </a:solidFill>
                          <a:effectLst/>
                          <a:latin typeface="var(--fonts-monospace)"/>
                        </a:rPr>
                        <a:t>python:latest</a:t>
                      </a:r>
                      <a:endParaRPr lang="en-US" sz="1600" dirty="0">
                        <a:effectLst/>
                        <a:latin typeface="var(--fonts-monospace)"/>
                      </a:endParaRP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235023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WORKDIR</a:t>
                      </a:r>
                      <a:r>
                        <a:rPr lang="en-US" sz="1600" dirty="0">
                          <a:solidFill>
                            <a:srgbClr val="106303"/>
                          </a:solidFill>
                          <a:effectLst/>
                          <a:latin typeface="var(--fonts-monospace)"/>
                        </a:rPr>
                        <a:t> /data</a:t>
                      </a:r>
                      <a:endParaRPr lang="en-US" sz="1600" dirty="0">
                        <a:effectLst/>
                        <a:latin typeface="var(--fonts-monospace)"/>
                      </a:endParaRP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617139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ENV</a:t>
                      </a:r>
                      <a:r>
                        <a:rPr lang="en-US" sz="1600">
                          <a:effectLst/>
                          <a:latin typeface="var(--fonts-monospace)"/>
                        </a:rPr>
                        <a:t> </a:t>
                      </a:r>
                      <a:r>
                        <a:rPr lang="en-US" sz="1600">
                          <a:solidFill>
                            <a:srgbClr val="008080"/>
                          </a:solidFill>
                          <a:effectLst/>
                          <a:latin typeface="var(--fonts-monospace)"/>
                        </a:rPr>
                        <a:t>TZ</a:t>
                      </a:r>
                      <a:r>
                        <a:rPr lang="en-US" sz="1600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=</a:t>
                      </a:r>
                      <a:r>
                        <a:rPr lang="en-US" sz="1600">
                          <a:effectLst/>
                          <a:latin typeface="var(--fonts-monospace)"/>
                        </a:rPr>
                        <a:t>Europe/Prague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505698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b-NO" sz="1600" dirty="0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ENV</a:t>
                      </a:r>
                      <a:r>
                        <a:rPr lang="nb-NO" sz="1600" dirty="0">
                          <a:effectLst/>
                          <a:latin typeface="var(--fonts-monospace)"/>
                        </a:rPr>
                        <a:t> </a:t>
                      </a:r>
                      <a:r>
                        <a:rPr lang="nb-NO" sz="1600" dirty="0">
                          <a:solidFill>
                            <a:srgbClr val="008080"/>
                          </a:solidFill>
                          <a:effectLst/>
                          <a:latin typeface="var(--fonts-monospace)"/>
                        </a:rPr>
                        <a:t>FLASK_APP</a:t>
                      </a:r>
                      <a:r>
                        <a:rPr lang="nb-NO" sz="1600" dirty="0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=</a:t>
                      </a:r>
                      <a:r>
                        <a:rPr lang="nb-NO" sz="1600" dirty="0">
                          <a:effectLst/>
                          <a:latin typeface="var(--fonts-monospace)"/>
                        </a:rPr>
                        <a:t>app.py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106814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ENV</a:t>
                      </a:r>
                      <a:r>
                        <a:rPr lang="en-US" sz="1600">
                          <a:effectLst/>
                          <a:latin typeface="var(--fonts-monospace)"/>
                        </a:rPr>
                        <a:t> </a:t>
                      </a:r>
                      <a:r>
                        <a:rPr lang="en-US" sz="1600">
                          <a:solidFill>
                            <a:srgbClr val="008080"/>
                          </a:solidFill>
                          <a:effectLst/>
                          <a:latin typeface="var(--fonts-monospace)"/>
                        </a:rPr>
                        <a:t>FLASK_RUN_HOST</a:t>
                      </a:r>
                      <a:r>
                        <a:rPr lang="en-US" sz="1600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=</a:t>
                      </a:r>
                      <a:r>
                        <a:rPr lang="en-US" sz="1600">
                          <a:solidFill>
                            <a:srgbClr val="009999"/>
                          </a:solidFill>
                          <a:effectLst/>
                          <a:latin typeface="var(--fonts-monospace)"/>
                        </a:rPr>
                        <a:t>0</a:t>
                      </a:r>
                      <a:r>
                        <a:rPr lang="en-US" sz="1600">
                          <a:effectLst/>
                          <a:latin typeface="var(--fonts-monospace)"/>
                        </a:rPr>
                        <a:t>.0.0.0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271306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COPY</a:t>
                      </a:r>
                      <a:r>
                        <a:rPr lang="en-US" sz="1600" dirty="0">
                          <a:effectLst/>
                          <a:latin typeface="var(--fonts-monospace)"/>
                        </a:rPr>
                        <a:t> code/requirements.txt requirements.txt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588638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RUN</a:t>
                      </a:r>
                      <a:r>
                        <a:rPr lang="en-US" sz="1600">
                          <a:effectLst/>
                          <a:latin typeface="var(--fonts-monospace)"/>
                        </a:rPr>
                        <a:t> pip install -r requirements.txt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50747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VOLUME</a:t>
                      </a:r>
                      <a:r>
                        <a:rPr lang="en-US" sz="1600" dirty="0">
                          <a:effectLst/>
                          <a:latin typeface="var(--fonts-monospace)"/>
                        </a:rPr>
                        <a:t> [</a:t>
                      </a:r>
                      <a:r>
                        <a:rPr lang="en-US" sz="1600" dirty="0">
                          <a:solidFill>
                            <a:srgbClr val="106303"/>
                          </a:solidFill>
                          <a:effectLst/>
                          <a:latin typeface="var(--fonts-monospace)"/>
                        </a:rPr>
                        <a:t>"/data"</a:t>
                      </a:r>
                      <a:r>
                        <a:rPr lang="en-US" sz="1600" dirty="0">
                          <a:effectLst/>
                          <a:latin typeface="var(--fonts-monospace)"/>
                        </a:rPr>
                        <a:t>]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917360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EXPOSE</a:t>
                      </a:r>
                      <a:r>
                        <a:rPr lang="en-US" sz="1600" dirty="0">
                          <a:solidFill>
                            <a:srgbClr val="106303"/>
                          </a:solidFill>
                          <a:effectLst/>
                          <a:latin typeface="var(--fonts-monospace)"/>
                        </a:rPr>
                        <a:t> 5000</a:t>
                      </a:r>
                      <a:endParaRPr lang="en-US" sz="1600" dirty="0">
                        <a:effectLst/>
                        <a:latin typeface="var(--fonts-monospace)"/>
                      </a:endParaRP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593151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EXPOSE</a:t>
                      </a:r>
                      <a:r>
                        <a:rPr lang="en-US" sz="1600" dirty="0">
                          <a:solidFill>
                            <a:srgbClr val="106303"/>
                          </a:solidFill>
                          <a:effectLst/>
                          <a:latin typeface="var(--fonts-monospace)"/>
                        </a:rPr>
                        <a:t> 9876/</a:t>
                      </a:r>
                      <a:r>
                        <a:rPr lang="en-US" sz="1600" dirty="0" err="1">
                          <a:solidFill>
                            <a:srgbClr val="106303"/>
                          </a:solidFill>
                          <a:effectLst/>
                          <a:latin typeface="var(--fonts-monospace)"/>
                        </a:rPr>
                        <a:t>udp</a:t>
                      </a:r>
                      <a:endParaRPr lang="en-US" sz="1600" dirty="0">
                        <a:effectLst/>
                        <a:latin typeface="var(--fonts-monospace)"/>
                      </a:endParaRP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828515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D73A49"/>
                          </a:solidFill>
                          <a:effectLst/>
                          <a:latin typeface="var(--fonts-monospace)"/>
                        </a:rPr>
                        <a:t>CMD</a:t>
                      </a:r>
                      <a:r>
                        <a:rPr lang="en-US" sz="1600" dirty="0">
                          <a:effectLst/>
                          <a:latin typeface="var(--fonts-monospace)"/>
                        </a:rPr>
                        <a:t> [</a:t>
                      </a:r>
                      <a:r>
                        <a:rPr lang="en-US" sz="1600" dirty="0">
                          <a:solidFill>
                            <a:srgbClr val="106303"/>
                          </a:solidFill>
                          <a:effectLst/>
                          <a:latin typeface="var(--fonts-monospace)"/>
                        </a:rPr>
                        <a:t>"bash"</a:t>
                      </a:r>
                      <a:r>
                        <a:rPr lang="en-US" sz="1600" dirty="0">
                          <a:effectLst/>
                          <a:latin typeface="var(--fonts-monospace)"/>
                        </a:rPr>
                        <a:t>, </a:t>
                      </a:r>
                      <a:r>
                        <a:rPr lang="en-US" sz="1600" dirty="0">
                          <a:solidFill>
                            <a:srgbClr val="106303"/>
                          </a:solidFill>
                          <a:effectLst/>
                          <a:latin typeface="var(--fonts-monospace)"/>
                        </a:rPr>
                        <a:t>"</a:t>
                      </a:r>
                      <a:r>
                        <a:rPr lang="en-US" sz="1600" dirty="0" err="1">
                          <a:solidFill>
                            <a:srgbClr val="106303"/>
                          </a:solidFill>
                          <a:effectLst/>
                          <a:latin typeface="var(--fonts-monospace)"/>
                        </a:rPr>
                        <a:t>run_both.bash</a:t>
                      </a:r>
                      <a:r>
                        <a:rPr lang="en-US" sz="1600" dirty="0">
                          <a:solidFill>
                            <a:srgbClr val="106303"/>
                          </a:solidFill>
                          <a:effectLst/>
                          <a:latin typeface="var(--fonts-monospace)"/>
                        </a:rPr>
                        <a:t>"</a:t>
                      </a:r>
                      <a:r>
                        <a:rPr lang="en-US" sz="1600" dirty="0">
                          <a:effectLst/>
                          <a:latin typeface="var(--fonts-monospace)"/>
                        </a:rPr>
                        <a:t>]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354385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59BC49A-825D-4D5E-881B-EBF3A41368C4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Dockerfile</a:t>
            </a:r>
            <a:endParaRPr lang="en-US" dirty="0"/>
          </a:p>
          <a:p>
            <a:pPr lvl="1"/>
            <a:r>
              <a:rPr lang="en-US" dirty="0"/>
              <a:t>script to create a container image</a:t>
            </a:r>
          </a:p>
          <a:p>
            <a:pPr lvl="2"/>
            <a:r>
              <a:rPr lang="en-US" dirty="0"/>
              <a:t>placed at the source folder</a:t>
            </a:r>
          </a:p>
          <a:p>
            <a:pPr lvl="1"/>
            <a:r>
              <a:rPr lang="en-US" dirty="0"/>
              <a:t>direct filesystem modifications</a:t>
            </a:r>
          </a:p>
          <a:p>
            <a:pPr lvl="2"/>
            <a:r>
              <a:rPr lang="en-US" dirty="0"/>
              <a:t>FROM - base image</a:t>
            </a:r>
          </a:p>
          <a:p>
            <a:pPr lvl="2"/>
            <a:r>
              <a:rPr lang="en-US" dirty="0"/>
              <a:t>COPY - copy from source folder</a:t>
            </a:r>
          </a:p>
          <a:p>
            <a:pPr lvl="1"/>
            <a:r>
              <a:rPr lang="en-US" dirty="0"/>
              <a:t>indirect filesystem modifications</a:t>
            </a:r>
          </a:p>
          <a:p>
            <a:pPr lvl="2"/>
            <a:r>
              <a:rPr lang="en-US" dirty="0"/>
              <a:t>RUN</a:t>
            </a:r>
          </a:p>
          <a:p>
            <a:pPr lvl="3"/>
            <a:r>
              <a:rPr lang="en-US" dirty="0"/>
              <a:t>create a writable layer on top</a:t>
            </a:r>
          </a:p>
          <a:p>
            <a:pPr lvl="3"/>
            <a:r>
              <a:rPr lang="en-US" dirty="0"/>
              <a:t>run the specified command in WORKDIR</a:t>
            </a:r>
          </a:p>
          <a:p>
            <a:pPr lvl="3"/>
            <a:r>
              <a:rPr lang="en-US" dirty="0"/>
              <a:t>freeze the writable layer</a:t>
            </a:r>
          </a:p>
          <a:p>
            <a:pPr lvl="1"/>
            <a:r>
              <a:rPr lang="en-US" dirty="0"/>
              <a:t>setting startup process</a:t>
            </a:r>
          </a:p>
          <a:p>
            <a:pPr lvl="2"/>
            <a:r>
              <a:rPr lang="en-US" dirty="0"/>
              <a:t>ENV – process environment</a:t>
            </a:r>
          </a:p>
          <a:p>
            <a:pPr lvl="2"/>
            <a:r>
              <a:rPr lang="en-US" dirty="0"/>
              <a:t>CMD/ENTRYPOINT - command </a:t>
            </a:r>
          </a:p>
          <a:p>
            <a:pPr lvl="1"/>
            <a:r>
              <a:rPr lang="en-US" dirty="0"/>
              <a:t>metadata</a:t>
            </a:r>
          </a:p>
          <a:p>
            <a:pPr lvl="2"/>
            <a:r>
              <a:rPr lang="en-US" dirty="0"/>
              <a:t>VOLUME – mount points</a:t>
            </a:r>
          </a:p>
          <a:p>
            <a:pPr lvl="2"/>
            <a:r>
              <a:rPr lang="en-US" dirty="0"/>
              <a:t>EXPOSE – port list</a:t>
            </a:r>
          </a:p>
          <a:p>
            <a:pPr lvl="3"/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C79B0B1-97FE-49E8-A989-519256F77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Dockerfile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498050-78F8-4C08-B512-1126EBDBF0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35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1200E-267C-4F93-8992-C5D48B703FF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25638071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478D07-8E0E-46A5-894D-CE1028F9395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docker build</a:t>
            </a:r>
          </a:p>
          <a:p>
            <a:pPr lvl="1"/>
            <a:r>
              <a:rPr lang="en-US" sz="1800" dirty="0"/>
              <a:t>read </a:t>
            </a:r>
            <a:r>
              <a:rPr lang="en-US" sz="1800" dirty="0" err="1"/>
              <a:t>Dockerfile</a:t>
            </a:r>
            <a:r>
              <a:rPr lang="en-US" sz="1800" dirty="0"/>
              <a:t> and other files</a:t>
            </a:r>
          </a:p>
          <a:p>
            <a:pPr lvl="1"/>
            <a:r>
              <a:rPr lang="en-US" sz="1800" dirty="0"/>
              <a:t>pull base image from a </a:t>
            </a:r>
            <a:r>
              <a:rPr lang="en-US" sz="1800" b="1" dirty="0"/>
              <a:t>registry</a:t>
            </a:r>
          </a:p>
          <a:p>
            <a:pPr lvl="1"/>
            <a:r>
              <a:rPr lang="en-US" sz="1800" dirty="0"/>
              <a:t>produce container </a:t>
            </a:r>
            <a:r>
              <a:rPr lang="en-US" sz="1800" b="1" dirty="0"/>
              <a:t>image</a:t>
            </a:r>
          </a:p>
          <a:p>
            <a:r>
              <a:rPr lang="en-US" sz="2000" dirty="0"/>
              <a:t>docker image push/pull</a:t>
            </a:r>
          </a:p>
          <a:p>
            <a:pPr lvl="1"/>
            <a:r>
              <a:rPr lang="en-US" sz="1800" dirty="0"/>
              <a:t>push/pull image to/from a registry</a:t>
            </a:r>
          </a:p>
          <a:p>
            <a:r>
              <a:rPr lang="en-US" sz="2000" dirty="0"/>
              <a:t>docker create</a:t>
            </a:r>
          </a:p>
          <a:p>
            <a:pPr lvl="1"/>
            <a:r>
              <a:rPr lang="en-US" sz="1800" dirty="0"/>
              <a:t>create a writable layer above an image</a:t>
            </a:r>
          </a:p>
          <a:p>
            <a:pPr lvl="1"/>
            <a:r>
              <a:rPr lang="en-US" sz="1800" dirty="0"/>
              <a:t>link mount points as specified</a:t>
            </a:r>
          </a:p>
          <a:p>
            <a:pPr lvl="1"/>
            <a:r>
              <a:rPr lang="en-US" sz="1800" dirty="0"/>
              <a:t>connect ports as specified</a:t>
            </a:r>
          </a:p>
          <a:p>
            <a:pPr lvl="1"/>
            <a:r>
              <a:rPr lang="en-US" sz="1800" dirty="0"/>
              <a:t>the result is a </a:t>
            </a:r>
            <a:r>
              <a:rPr lang="en-US" sz="1800" b="1" dirty="0"/>
              <a:t>stopped container</a:t>
            </a:r>
          </a:p>
          <a:p>
            <a:r>
              <a:rPr lang="en-US" sz="2000" dirty="0"/>
              <a:t>docker start</a:t>
            </a:r>
          </a:p>
          <a:p>
            <a:pPr lvl="1"/>
            <a:r>
              <a:rPr lang="en-US" sz="1800" dirty="0"/>
              <a:t>start the startup process</a:t>
            </a:r>
          </a:p>
          <a:p>
            <a:r>
              <a:rPr lang="en-US" sz="2000" dirty="0"/>
              <a:t>docker exec</a:t>
            </a:r>
          </a:p>
          <a:p>
            <a:pPr lvl="1"/>
            <a:r>
              <a:rPr lang="en-US" sz="1800" dirty="0"/>
              <a:t>implant another process into the container namespaces</a:t>
            </a:r>
          </a:p>
          <a:p>
            <a:r>
              <a:rPr lang="en-US" sz="2000" dirty="0"/>
              <a:t>docker stop/kill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08D0B-E8BC-44F4-AA5E-F5E944D2EFB9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image</a:t>
            </a:r>
          </a:p>
          <a:p>
            <a:pPr lvl="1"/>
            <a:r>
              <a:rPr lang="en-US" dirty="0"/>
              <a:t>a combined filesystem</a:t>
            </a:r>
          </a:p>
          <a:p>
            <a:pPr lvl="2"/>
            <a:r>
              <a:rPr lang="en-US" dirty="0"/>
              <a:t>sequence of layers (binary blobs)</a:t>
            </a:r>
          </a:p>
          <a:p>
            <a:pPr lvl="2"/>
            <a:r>
              <a:rPr lang="en-US" dirty="0"/>
              <a:t>multiple images may share (lower) layers if created by the same commands</a:t>
            </a:r>
          </a:p>
          <a:p>
            <a:pPr lvl="1"/>
            <a:r>
              <a:rPr lang="en-US" dirty="0"/>
              <a:t>environment, startup command, mounts, ports</a:t>
            </a:r>
          </a:p>
          <a:p>
            <a:pPr lvl="1"/>
            <a:r>
              <a:rPr lang="en-US" dirty="0"/>
              <a:t>created by freezing a container</a:t>
            </a:r>
          </a:p>
          <a:p>
            <a:r>
              <a:rPr lang="en-US" dirty="0"/>
              <a:t>container</a:t>
            </a:r>
          </a:p>
          <a:p>
            <a:pPr lvl="1"/>
            <a:r>
              <a:rPr lang="en-US" dirty="0"/>
              <a:t>similar to an image</a:t>
            </a:r>
          </a:p>
          <a:p>
            <a:pPr lvl="2"/>
            <a:r>
              <a:rPr lang="en-US" dirty="0"/>
              <a:t>the top filesystem layer is writable</a:t>
            </a:r>
          </a:p>
          <a:p>
            <a:pPr lvl="1"/>
            <a:r>
              <a:rPr lang="en-US" dirty="0"/>
              <a:t>may be </a:t>
            </a:r>
            <a:r>
              <a:rPr lang="en-US" b="1" dirty="0"/>
              <a:t>running </a:t>
            </a:r>
            <a:r>
              <a:rPr lang="en-US" dirty="0"/>
              <a:t>as a subtree of processes</a:t>
            </a:r>
          </a:p>
          <a:p>
            <a:pPr lvl="1"/>
            <a:r>
              <a:rPr lang="en-US" dirty="0"/>
              <a:t>namespaces and </a:t>
            </a:r>
            <a:r>
              <a:rPr lang="en-US" dirty="0" err="1"/>
              <a:t>cgroups</a:t>
            </a:r>
            <a:r>
              <a:rPr lang="en-US" dirty="0"/>
              <a:t> ensure the required execution environment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D3408EF-AD42-4ECF-B35A-F7F4854F3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docker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5C038-2DDE-47DC-B6B7-60B3F2C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36</a:t>
            </a:fld>
            <a:endParaRPr lang="cs-C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6224E-0775-4139-88FE-649115EA64E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17936795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E563F-7449-4670-87D8-A22BC60D1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 and the outside world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B9015B-FFDC-44CD-A11C-09C390304E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37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EE6AE3-8C01-4BAF-968C-873A021904F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78DCC0-1D62-461C-9A3E-77E2A62D0E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Mount-points (VOLUME)</a:t>
            </a:r>
          </a:p>
          <a:p>
            <a:pPr lvl="1"/>
            <a:r>
              <a:rPr lang="en-US" dirty="0"/>
              <a:t>When started, the internal mount-points are linked to files/folders on the host</a:t>
            </a:r>
          </a:p>
          <a:p>
            <a:pPr lvl="2"/>
            <a:r>
              <a:rPr lang="en-US" dirty="0"/>
              <a:t>Specified by options for </a:t>
            </a:r>
            <a:r>
              <a:rPr lang="en-US" i="1" dirty="0"/>
              <a:t>docker create </a:t>
            </a:r>
            <a:r>
              <a:rPr lang="en-US" dirty="0"/>
              <a:t>etc.</a:t>
            </a:r>
          </a:p>
          <a:p>
            <a:pPr lvl="1"/>
            <a:r>
              <a:rPr lang="en-US" dirty="0"/>
              <a:t>Main purpose: Long-term persistency of data</a:t>
            </a:r>
          </a:p>
          <a:p>
            <a:pPr lvl="2"/>
            <a:r>
              <a:rPr lang="en-US" dirty="0"/>
              <a:t>Software in containers is usually updated by creating a new container from an updated image</a:t>
            </a:r>
          </a:p>
          <a:p>
            <a:pPr lvl="3"/>
            <a:r>
              <a:rPr lang="en-US" dirty="0"/>
              <a:t>The updated image may be created from the same </a:t>
            </a:r>
            <a:r>
              <a:rPr lang="en-US" dirty="0" err="1"/>
              <a:t>Dockerfile</a:t>
            </a:r>
            <a:endParaRPr lang="en-US" dirty="0"/>
          </a:p>
          <a:p>
            <a:pPr lvl="3"/>
            <a:r>
              <a:rPr lang="en-US" dirty="0"/>
              <a:t>FROM and RUN commands may produce different outcome</a:t>
            </a:r>
          </a:p>
          <a:p>
            <a:pPr lvl="3"/>
            <a:r>
              <a:rPr lang="en-US" dirty="0"/>
              <a:t>The writable layer of a container cannot be reattached to different underlying image</a:t>
            </a:r>
          </a:p>
          <a:p>
            <a:r>
              <a:rPr lang="en-US" dirty="0"/>
              <a:t>Ports (EXPOSE)</a:t>
            </a:r>
          </a:p>
          <a:p>
            <a:pPr lvl="1"/>
            <a:r>
              <a:rPr lang="en-US" dirty="0"/>
              <a:t>Usually, each container has its own virtual NIC (usually called Bridge mode)</a:t>
            </a:r>
          </a:p>
          <a:p>
            <a:pPr lvl="2"/>
            <a:r>
              <a:rPr lang="en-US" dirty="0"/>
              <a:t>When started, the internal ports (associated to a virtual NIC of the container) are linked (via NAT) to the specified host NIC ports</a:t>
            </a:r>
          </a:p>
          <a:p>
            <a:pPr lvl="3"/>
            <a:r>
              <a:rPr lang="en-US" dirty="0"/>
              <a:t>Specified by options for </a:t>
            </a:r>
            <a:r>
              <a:rPr lang="en-US" i="1" dirty="0"/>
              <a:t>docker create </a:t>
            </a:r>
            <a:r>
              <a:rPr lang="en-US" dirty="0"/>
              <a:t>etc.</a:t>
            </a:r>
          </a:p>
          <a:p>
            <a:pPr lvl="1"/>
            <a:r>
              <a:rPr lang="en-US" dirty="0"/>
              <a:t>Alternatively, the container may directly use the host NIC (deprecated)</a:t>
            </a:r>
          </a:p>
          <a:p>
            <a:pPr lvl="1"/>
            <a:r>
              <a:rPr lang="en-US" dirty="0"/>
              <a:t>More complex arrangements may exist (not directly exposed by docker)</a:t>
            </a:r>
          </a:p>
          <a:p>
            <a:r>
              <a:rPr lang="en-US" dirty="0"/>
              <a:t>IPC</a:t>
            </a:r>
          </a:p>
          <a:p>
            <a:pPr lvl="1"/>
            <a:r>
              <a:rPr lang="en-US" dirty="0"/>
              <a:t>Host’s named pipes, devices etc. may be exposed to the container</a:t>
            </a:r>
          </a:p>
          <a:p>
            <a:pPr lvl="1"/>
            <a:r>
              <a:rPr lang="en-US" dirty="0"/>
              <a:t>stdin/</a:t>
            </a:r>
            <a:r>
              <a:rPr lang="en-US" dirty="0" err="1"/>
              <a:t>stdout</a:t>
            </a:r>
            <a:r>
              <a:rPr lang="en-US" dirty="0"/>
              <a:t>/stderr of the container may be connected to host</a:t>
            </a:r>
          </a:p>
        </p:txBody>
      </p:sp>
    </p:spTree>
    <p:extLst>
      <p:ext uri="{BB962C8B-B14F-4D97-AF65-F5344CB8AC3E}">
        <p14:creationId xmlns:p14="http://schemas.microsoft.com/office/powerpoint/2010/main" val="1063795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581670A-AF53-4C76-99E9-74F253AA1F33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8742675"/>
              </p:ext>
            </p:extLst>
          </p:nvPr>
        </p:nvGraphicFramePr>
        <p:xfrm>
          <a:off x="107504" y="1342628"/>
          <a:ext cx="4319588" cy="3367632"/>
        </p:xfrm>
        <a:graphic>
          <a:graphicData uri="http://schemas.openxmlformats.org/drawingml/2006/table">
            <a:tbl>
              <a:tblPr/>
              <a:tblGrid>
                <a:gridCol w="203893">
                  <a:extLst>
                    <a:ext uri="{9D8B030D-6E8A-4147-A177-3AD203B41FA5}">
                      <a16:colId xmlns:a16="http://schemas.microsoft.com/office/drawing/2014/main" val="1084887208"/>
                    </a:ext>
                  </a:extLst>
                </a:gridCol>
                <a:gridCol w="4115695">
                  <a:extLst>
                    <a:ext uri="{9D8B030D-6E8A-4147-A177-3AD203B41FA5}">
                      <a16:colId xmlns:a16="http://schemas.microsoft.com/office/drawing/2014/main" val="1728692484"/>
                    </a:ext>
                  </a:extLst>
                </a:gridCol>
              </a:tblGrid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solidFill>
                          <a:schemeClr val="tx1"/>
                        </a:solidFill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version: "3.9"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256537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solidFill>
                          <a:schemeClr val="tx1"/>
                        </a:solidFill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  services: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529093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solidFill>
                          <a:schemeClr val="tx1"/>
                        </a:solidFill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    web: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078454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solidFill>
                          <a:schemeClr val="tx1"/>
                        </a:solidFill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      build: .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616786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solidFill>
                          <a:schemeClr val="tx1"/>
                        </a:solidFill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      ports: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769382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solidFill>
                          <a:schemeClr val="tx1"/>
                        </a:solidFill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        - "5500:5000"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100511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solidFill>
                          <a:schemeClr val="tx1"/>
                        </a:solidFill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        - "9876:9876"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051556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solidFill>
                          <a:schemeClr val="tx1"/>
                        </a:solidFill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      volumes: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726671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solidFill>
                          <a:schemeClr val="tx1"/>
                        </a:solidFill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        - "./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my_data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:/data"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975515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solidFill>
                          <a:schemeClr val="tx1"/>
                        </a:solidFill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      environment: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138385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solidFill>
                          <a:schemeClr val="tx1"/>
                        </a:solidFill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        FLASK_ENV: development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057257"/>
                  </a:ext>
                </a:extLst>
              </a:tr>
              <a:tr h="147182">
                <a:tc>
                  <a:txBody>
                    <a:bodyPr/>
                    <a:lstStyle/>
                    <a:p>
                      <a:pPr algn="r" fontAlgn="t"/>
                      <a:endParaRPr lang="en-US" sz="1600">
                        <a:solidFill>
                          <a:schemeClr val="tx1"/>
                        </a:solidFill>
                        <a:effectLst/>
                        <a:latin typeface="var(--fonts-monospace)"/>
                      </a:endParaRPr>
                    </a:p>
                  </a:txBody>
                  <a:tcPr marL="38329" marR="38329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      image: "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repository.local:5555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/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thermocont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var(--fonts-monospace)"/>
                        </a:rPr>
                        <a:t>"</a:t>
                      </a:r>
                    </a:p>
                  </a:txBody>
                  <a:tcPr marL="19164" marR="36795" marT="18398" marB="183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7314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4F705-1455-44EB-9047-322335821B41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docker-compose</a:t>
            </a:r>
          </a:p>
          <a:p>
            <a:pPr lvl="1"/>
            <a:r>
              <a:rPr lang="en-US" dirty="0"/>
              <a:t>Built above docker</a:t>
            </a:r>
          </a:p>
          <a:p>
            <a:pPr lvl="1"/>
            <a:r>
              <a:rPr lang="en-US" dirty="0"/>
              <a:t>Config: docker-</a:t>
            </a:r>
            <a:r>
              <a:rPr lang="en-US" dirty="0" err="1"/>
              <a:t>compose.yml</a:t>
            </a:r>
            <a:endParaRPr lang="en-US" dirty="0"/>
          </a:p>
          <a:p>
            <a:pPr lvl="1"/>
            <a:r>
              <a:rPr lang="en-US" dirty="0"/>
              <a:t>Building and testing containers</a:t>
            </a:r>
          </a:p>
          <a:p>
            <a:pPr lvl="1"/>
            <a:r>
              <a:rPr lang="en-US" dirty="0"/>
              <a:t>Repository operations</a:t>
            </a:r>
          </a:p>
          <a:p>
            <a:pPr lvl="1"/>
            <a:r>
              <a:rPr lang="en-US" dirty="0"/>
              <a:t>Combining more containers together (services)</a:t>
            </a:r>
          </a:p>
          <a:p>
            <a:pPr lvl="1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6FA8F9B-3FE2-45B0-9029-9295F1C51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docker-compose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AD7CD5-0078-4538-9A9D-C4D76630C4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38</a:t>
            </a:fld>
            <a:endParaRPr lang="cs-C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13535-27A1-45FA-9D5B-85CF4A138F9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224084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Microsoft Windows NT 3.1 (1993)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733425"/>
            <a:ext cx="8572500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295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 in Windows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(Windows) NT kernel was created to support several kinds of apps</a:t>
            </a:r>
          </a:p>
          <a:p>
            <a:pPr lvl="1"/>
            <a:r>
              <a:rPr lang="en-US" dirty="0"/>
              <a:t>(IBM) OS/2</a:t>
            </a:r>
          </a:p>
          <a:p>
            <a:pPr lvl="1"/>
            <a:r>
              <a:rPr lang="en-US" dirty="0"/>
              <a:t>(Microsoft) Windows 3.1 (binary compatible with non-NT “kernels”)</a:t>
            </a:r>
          </a:p>
          <a:p>
            <a:pPr lvl="1"/>
            <a:r>
              <a:rPr lang="en-US" dirty="0"/>
              <a:t>Legacy 16-bit Windows and DOS</a:t>
            </a:r>
          </a:p>
          <a:p>
            <a:pPr lvl="1"/>
            <a:r>
              <a:rPr lang="en-US" dirty="0"/>
              <a:t>POSIX</a:t>
            </a:r>
          </a:p>
          <a:p>
            <a:r>
              <a:rPr lang="en-US" dirty="0"/>
              <a:t>The NT kernel always included support for namespace isolation and resource limiting</a:t>
            </a:r>
          </a:p>
          <a:p>
            <a:pPr lvl="1"/>
            <a:r>
              <a:rPr lang="en-US" dirty="0"/>
              <a:t>In limited use before 2016</a:t>
            </a:r>
          </a:p>
          <a:p>
            <a:r>
              <a:rPr lang="en-US" dirty="0"/>
              <a:t>Windows Subsystem for Linux (WSL, bash.exe) – 2016</a:t>
            </a:r>
          </a:p>
          <a:p>
            <a:pPr lvl="1"/>
            <a:r>
              <a:rPr lang="en-US" dirty="0"/>
              <a:t>Emulates Linux </a:t>
            </a:r>
            <a:r>
              <a:rPr lang="en-US" dirty="0" err="1"/>
              <a:t>syscalls</a:t>
            </a:r>
            <a:r>
              <a:rPr lang="en-US" dirty="0"/>
              <a:t> on a Windows kernel</a:t>
            </a:r>
          </a:p>
          <a:p>
            <a:pPr lvl="2"/>
            <a:r>
              <a:rPr lang="en-US" dirty="0"/>
              <a:t>Does not emulate Linux namespaces and </a:t>
            </a:r>
            <a:r>
              <a:rPr lang="en-US" dirty="0" err="1"/>
              <a:t>cgroups</a:t>
            </a:r>
            <a:r>
              <a:rPr lang="en-US" dirty="0"/>
              <a:t> – cannot support Linux containers</a:t>
            </a:r>
          </a:p>
          <a:p>
            <a:r>
              <a:rPr lang="en-US" dirty="0"/>
              <a:t>Windows Containers – 2016</a:t>
            </a:r>
          </a:p>
          <a:p>
            <a:pPr lvl="1"/>
            <a:r>
              <a:rPr lang="en-US" dirty="0"/>
              <a:t>Part of the Docker team acquired by Microsoft in 2014</a:t>
            </a:r>
          </a:p>
          <a:p>
            <a:pPr lvl="1"/>
            <a:r>
              <a:rPr lang="en-US" dirty="0"/>
              <a:t>Docker-like images and containers for running Windows processes</a:t>
            </a:r>
          </a:p>
          <a:p>
            <a:pPr lvl="1"/>
            <a:r>
              <a:rPr lang="en-US" dirty="0"/>
              <a:t>Two modes of container execution</a:t>
            </a:r>
          </a:p>
          <a:p>
            <a:pPr lvl="2"/>
            <a:r>
              <a:rPr lang="en-US" dirty="0"/>
              <a:t>Process Isolation – the Windows kernel provides isolation</a:t>
            </a:r>
          </a:p>
          <a:p>
            <a:pPr lvl="2"/>
            <a:r>
              <a:rPr lang="en-US" dirty="0"/>
              <a:t>Hyper-V Isolation – each VM runs its own Windows Server kernel</a:t>
            </a:r>
          </a:p>
        </p:txBody>
      </p:sp>
    </p:spTree>
    <p:extLst>
      <p:ext uri="{BB962C8B-B14F-4D97-AF65-F5344CB8AC3E}">
        <p14:creationId xmlns:p14="http://schemas.microsoft.com/office/powerpoint/2010/main" val="4004762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 in Windows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Windows Subsystem for Linux</a:t>
            </a:r>
          </a:p>
          <a:p>
            <a:pPr lvl="1"/>
            <a:r>
              <a:rPr lang="en-US" dirty="0"/>
              <a:t>WSL 1 (2016) - Emulates Linux </a:t>
            </a:r>
            <a:r>
              <a:rPr lang="en-US" dirty="0" err="1"/>
              <a:t>syscalls</a:t>
            </a:r>
            <a:r>
              <a:rPr lang="en-US" dirty="0"/>
              <a:t> on a Windows kernel</a:t>
            </a:r>
          </a:p>
          <a:p>
            <a:pPr lvl="2"/>
            <a:r>
              <a:rPr lang="en-US" dirty="0"/>
              <a:t>Does not emulate Linux namespaces and </a:t>
            </a:r>
            <a:r>
              <a:rPr lang="en-US" dirty="0" err="1"/>
              <a:t>cgroups</a:t>
            </a:r>
            <a:r>
              <a:rPr lang="en-US" dirty="0"/>
              <a:t> – cannot support Linux containers</a:t>
            </a:r>
          </a:p>
          <a:p>
            <a:pPr lvl="2"/>
            <a:r>
              <a:rPr lang="en-US" dirty="0"/>
              <a:t>Uses NTFS – lower performance than Linux, faster sharing with Windows</a:t>
            </a:r>
          </a:p>
          <a:p>
            <a:pPr lvl="1"/>
            <a:r>
              <a:rPr lang="en-US" dirty="0"/>
              <a:t>WSL 2 (April 2020) – Runs a true Linux kernel in a Hyper-V virtual machine</a:t>
            </a:r>
          </a:p>
          <a:p>
            <a:pPr lvl="2"/>
            <a:r>
              <a:rPr lang="en-US" dirty="0"/>
              <a:t>Can support Linux containers</a:t>
            </a:r>
          </a:p>
          <a:p>
            <a:pPr lvl="2"/>
            <a:r>
              <a:rPr lang="en-US" dirty="0"/>
              <a:t>Native </a:t>
            </a:r>
            <a:r>
              <a:rPr lang="en-US" dirty="0" err="1"/>
              <a:t>unix</a:t>
            </a:r>
            <a:r>
              <a:rPr lang="en-US" dirty="0"/>
              <a:t> FS – faster local files, slower access to host Windows files than in WSL 1</a:t>
            </a:r>
          </a:p>
          <a:p>
            <a:r>
              <a:rPr lang="en-US" dirty="0"/>
              <a:t>Windows Containers</a:t>
            </a:r>
          </a:p>
          <a:p>
            <a:pPr lvl="1"/>
            <a:r>
              <a:rPr lang="en-US" dirty="0"/>
              <a:t>Inside a container, only Windows Server environment is supported</a:t>
            </a:r>
          </a:p>
          <a:p>
            <a:pPr lvl="1"/>
            <a:r>
              <a:rPr lang="en-US" dirty="0"/>
              <a:t>Process Isolation - the Windows kernel provides isolation</a:t>
            </a:r>
          </a:p>
          <a:p>
            <a:pPr lvl="2"/>
            <a:r>
              <a:rPr lang="en-US" dirty="0"/>
              <a:t>Supported by Windows Server (since 2016), Windows 10 (since April 2020)</a:t>
            </a:r>
          </a:p>
          <a:p>
            <a:pPr lvl="1"/>
            <a:r>
              <a:rPr lang="en-US" dirty="0"/>
              <a:t>Hyper-V Isolation – each VM runs its own Windows Server kernel</a:t>
            </a:r>
          </a:p>
          <a:p>
            <a:pPr lvl="2"/>
            <a:r>
              <a:rPr lang="en-US" dirty="0"/>
              <a:t>Supported by Windows Server (since 2016), Windows 10 (since September 2018)</a:t>
            </a:r>
          </a:p>
          <a:p>
            <a:pPr lvl="1"/>
            <a:r>
              <a:rPr lang="en-US" dirty="0"/>
              <a:t>May be managed by Azure versions of Docker, Kubernetes, etc.</a:t>
            </a:r>
          </a:p>
          <a:p>
            <a:pPr lvl="2"/>
            <a:r>
              <a:rPr lang="en-US" dirty="0"/>
              <a:t>Management almost identical to Linux containers (when run inside Azure)</a:t>
            </a:r>
          </a:p>
          <a:p>
            <a:pPr lvl="1"/>
            <a:r>
              <a:rPr lang="en-US" dirty="0"/>
              <a:t>Not nearly as successful as Linux containers</a:t>
            </a:r>
          </a:p>
          <a:p>
            <a:pPr lvl="2"/>
            <a:r>
              <a:rPr lang="en-US" dirty="0"/>
              <a:t>28K Windows vs. 3.5M Linux containers on hub.docker.com (October 2020)</a:t>
            </a:r>
          </a:p>
        </p:txBody>
      </p:sp>
    </p:spTree>
    <p:extLst>
      <p:ext uri="{BB962C8B-B14F-4D97-AF65-F5344CB8AC3E}">
        <p14:creationId xmlns:p14="http://schemas.microsoft.com/office/powerpoint/2010/main" val="1249970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Containers</a:t>
            </a:r>
            <a:br>
              <a:rPr lang="cs-CZ" dirty="0"/>
            </a:br>
            <a:r>
              <a:rPr lang="cs-CZ" dirty="0"/>
              <a:t>(Linux)</a:t>
            </a:r>
          </a:p>
        </p:txBody>
      </p:sp>
    </p:spTree>
    <p:extLst>
      <p:ext uri="{BB962C8B-B14F-4D97-AF65-F5344CB8AC3E}">
        <p14:creationId xmlns:p14="http://schemas.microsoft.com/office/powerpoint/2010/main" val="1595749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74948" y="1002432"/>
            <a:ext cx="703284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PA1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948" y="2204865"/>
            <a:ext cx="5177172" cy="2160172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b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O</a:t>
            </a:r>
            <a:r>
              <a:rPr lang="cs-CZ" dirty="0">
                <a:solidFill>
                  <a:schemeClr val="accent3"/>
                </a:solidFill>
              </a:rPr>
              <a:t>S</a:t>
            </a:r>
            <a:r>
              <a:rPr lang="en-US" dirty="0">
                <a:solidFill>
                  <a:schemeClr val="accent3"/>
                </a:solidFill>
              </a:rPr>
              <a:t> kernel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Namespace separation</a:t>
            </a:r>
          </a:p>
          <a:p>
            <a:pPr lvl="1"/>
            <a:r>
              <a:rPr lang="en-US" dirty="0"/>
              <a:t>The upper layer of the OS kernel filters the </a:t>
            </a:r>
            <a:r>
              <a:rPr lang="en-US" dirty="0" err="1"/>
              <a:t>syscalls</a:t>
            </a:r>
            <a:r>
              <a:rPr lang="en-US" dirty="0"/>
              <a:t> and maps all the identifiers from process-specific to system-wide naming spaces</a:t>
            </a:r>
          </a:p>
          <a:p>
            <a:r>
              <a:rPr lang="en-US" dirty="0"/>
              <a:t>Resource separation</a:t>
            </a:r>
          </a:p>
          <a:p>
            <a:pPr lvl="1"/>
            <a:r>
              <a:rPr lang="en-US" dirty="0"/>
              <a:t>The kernel maintains resource usage statistics for each set of processes and restricts them</a:t>
            </a:r>
          </a:p>
          <a:p>
            <a:r>
              <a:rPr lang="en-US" dirty="0"/>
              <a:t>Container runtime</a:t>
            </a:r>
          </a:p>
          <a:p>
            <a:pPr lvl="1"/>
            <a:r>
              <a:rPr lang="en-US" dirty="0"/>
              <a:t>Optional </a:t>
            </a:r>
          </a:p>
          <a:p>
            <a:pPr lvl="1"/>
            <a:r>
              <a:rPr lang="en-US" dirty="0"/>
              <a:t>Privileged process used to setup the kernel maps and react to events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Containerization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4948" y="4680765"/>
            <a:ext cx="5177172" cy="91440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CPU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51520" y="2060848"/>
            <a:ext cx="5616624" cy="0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sp>
        <p:nvSpPr>
          <p:cNvPr id="17" name="TextBox 16"/>
          <p:cNvSpPr txBox="1"/>
          <p:nvPr/>
        </p:nvSpPr>
        <p:spPr>
          <a:xfrm>
            <a:off x="1331640" y="1002432"/>
            <a:ext cx="698302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PA2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96442" y="1002432"/>
            <a:ext cx="703284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PB1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5856" y="1002432"/>
            <a:ext cx="698302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PB2</a:t>
            </a:r>
            <a:endParaRPr lang="cs-CZ" dirty="0">
              <a:solidFill>
                <a:schemeClr val="accent3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220312" y="540272"/>
            <a:ext cx="0" cy="2096708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cxnSp>
        <p:nvCxnSpPr>
          <p:cNvPr id="24" name="Straight Connector 23"/>
          <p:cNvCxnSpPr/>
          <p:nvPr/>
        </p:nvCxnSpPr>
        <p:spPr>
          <a:xfrm flipV="1">
            <a:off x="4211960" y="548680"/>
            <a:ext cx="0" cy="2096708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sp>
        <p:nvSpPr>
          <p:cNvPr id="25" name="TextBox 24"/>
          <p:cNvSpPr txBox="1"/>
          <p:nvPr/>
        </p:nvSpPr>
        <p:spPr>
          <a:xfrm>
            <a:off x="4334196" y="1010840"/>
            <a:ext cx="1317923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container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>
                <a:solidFill>
                  <a:schemeClr val="accent3"/>
                </a:solidFill>
              </a:rPr>
              <a:t>runtime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4948" y="540272"/>
            <a:ext cx="1554994" cy="368448"/>
          </a:xfrm>
          <a:prstGeom prst="rect">
            <a:avLst/>
          </a:prstGeom>
          <a:noFill/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“machine A”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19164" y="534589"/>
            <a:ext cx="1554994" cy="368448"/>
          </a:xfrm>
          <a:prstGeom prst="rect">
            <a:avLst/>
          </a:prstGeom>
          <a:noFill/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“machine B”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21" name="Up-Down Arrow 20"/>
          <p:cNvSpPr/>
          <p:nvPr/>
        </p:nvSpPr>
        <p:spPr>
          <a:xfrm>
            <a:off x="5214900" y="1782857"/>
            <a:ext cx="218590" cy="758275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29034" y="2551089"/>
            <a:ext cx="4104456" cy="8434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Flowchart: Stored Data 12"/>
          <p:cNvSpPr/>
          <p:nvPr/>
        </p:nvSpPr>
        <p:spPr>
          <a:xfrm rot="5400000">
            <a:off x="1104281" y="1894497"/>
            <a:ext cx="486697" cy="141833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212 w 8545"/>
              <a:gd name="connsiteY0" fmla="*/ 0 h 10000"/>
              <a:gd name="connsiteX1" fmla="*/ 8545 w 8545"/>
              <a:gd name="connsiteY1" fmla="*/ 0 h 10000"/>
              <a:gd name="connsiteX2" fmla="*/ 6878 w 8545"/>
              <a:gd name="connsiteY2" fmla="*/ 5000 h 10000"/>
              <a:gd name="connsiteX3" fmla="*/ 8545 w 8545"/>
              <a:gd name="connsiteY3" fmla="*/ 10000 h 10000"/>
              <a:gd name="connsiteX4" fmla="*/ 212 w 8545"/>
              <a:gd name="connsiteY4" fmla="*/ 10000 h 10000"/>
              <a:gd name="connsiteX5" fmla="*/ 1674 w 8545"/>
              <a:gd name="connsiteY5" fmla="*/ 5105 h 10000"/>
              <a:gd name="connsiteX6" fmla="*/ 212 w 8545"/>
              <a:gd name="connsiteY6" fmla="*/ 0 h 10000"/>
              <a:gd name="connsiteX0" fmla="*/ 238 w 9990"/>
              <a:gd name="connsiteY0" fmla="*/ 0 h 10000"/>
              <a:gd name="connsiteX1" fmla="*/ 9990 w 9990"/>
              <a:gd name="connsiteY1" fmla="*/ 0 h 10000"/>
              <a:gd name="connsiteX2" fmla="*/ 8039 w 9990"/>
              <a:gd name="connsiteY2" fmla="*/ 5000 h 10000"/>
              <a:gd name="connsiteX3" fmla="*/ 9990 w 9990"/>
              <a:gd name="connsiteY3" fmla="*/ 10000 h 10000"/>
              <a:gd name="connsiteX4" fmla="*/ 238 w 9990"/>
              <a:gd name="connsiteY4" fmla="*/ 10000 h 10000"/>
              <a:gd name="connsiteX5" fmla="*/ 2102 w 9990"/>
              <a:gd name="connsiteY5" fmla="*/ 5000 h 10000"/>
              <a:gd name="connsiteX6" fmla="*/ 238 w 9990"/>
              <a:gd name="connsiteY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0" h="10000">
                <a:moveTo>
                  <a:pt x="238" y="0"/>
                </a:moveTo>
                <a:lnTo>
                  <a:pt x="9990" y="0"/>
                </a:lnTo>
                <a:cubicBezTo>
                  <a:pt x="8912" y="0"/>
                  <a:pt x="8039" y="2239"/>
                  <a:pt x="8039" y="5000"/>
                </a:cubicBezTo>
                <a:cubicBezTo>
                  <a:pt x="8039" y="7761"/>
                  <a:pt x="8912" y="10000"/>
                  <a:pt x="9990" y="10000"/>
                </a:cubicBezTo>
                <a:lnTo>
                  <a:pt x="238" y="10000"/>
                </a:lnTo>
                <a:cubicBezTo>
                  <a:pt x="-840" y="10000"/>
                  <a:pt x="2102" y="7761"/>
                  <a:pt x="2102" y="5000"/>
                </a:cubicBezTo>
                <a:cubicBezTo>
                  <a:pt x="2102" y="2239"/>
                  <a:pt x="-840" y="0"/>
                  <a:pt x="23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ID/name map</a:t>
            </a:r>
          </a:p>
        </p:txBody>
      </p:sp>
      <p:sp>
        <p:nvSpPr>
          <p:cNvPr id="27" name="Flowchart: Stored Data 12"/>
          <p:cNvSpPr/>
          <p:nvPr/>
        </p:nvSpPr>
        <p:spPr>
          <a:xfrm rot="5400000">
            <a:off x="2936055" y="1890388"/>
            <a:ext cx="486697" cy="141833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212 w 8545"/>
              <a:gd name="connsiteY0" fmla="*/ 0 h 10000"/>
              <a:gd name="connsiteX1" fmla="*/ 8545 w 8545"/>
              <a:gd name="connsiteY1" fmla="*/ 0 h 10000"/>
              <a:gd name="connsiteX2" fmla="*/ 6878 w 8545"/>
              <a:gd name="connsiteY2" fmla="*/ 5000 h 10000"/>
              <a:gd name="connsiteX3" fmla="*/ 8545 w 8545"/>
              <a:gd name="connsiteY3" fmla="*/ 10000 h 10000"/>
              <a:gd name="connsiteX4" fmla="*/ 212 w 8545"/>
              <a:gd name="connsiteY4" fmla="*/ 10000 h 10000"/>
              <a:gd name="connsiteX5" fmla="*/ 1674 w 8545"/>
              <a:gd name="connsiteY5" fmla="*/ 5105 h 10000"/>
              <a:gd name="connsiteX6" fmla="*/ 212 w 8545"/>
              <a:gd name="connsiteY6" fmla="*/ 0 h 10000"/>
              <a:gd name="connsiteX0" fmla="*/ 238 w 9990"/>
              <a:gd name="connsiteY0" fmla="*/ 0 h 10000"/>
              <a:gd name="connsiteX1" fmla="*/ 9990 w 9990"/>
              <a:gd name="connsiteY1" fmla="*/ 0 h 10000"/>
              <a:gd name="connsiteX2" fmla="*/ 8039 w 9990"/>
              <a:gd name="connsiteY2" fmla="*/ 5000 h 10000"/>
              <a:gd name="connsiteX3" fmla="*/ 9990 w 9990"/>
              <a:gd name="connsiteY3" fmla="*/ 10000 h 10000"/>
              <a:gd name="connsiteX4" fmla="*/ 238 w 9990"/>
              <a:gd name="connsiteY4" fmla="*/ 10000 h 10000"/>
              <a:gd name="connsiteX5" fmla="*/ 2102 w 9990"/>
              <a:gd name="connsiteY5" fmla="*/ 5000 h 10000"/>
              <a:gd name="connsiteX6" fmla="*/ 238 w 9990"/>
              <a:gd name="connsiteY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0" h="10000">
                <a:moveTo>
                  <a:pt x="238" y="0"/>
                </a:moveTo>
                <a:lnTo>
                  <a:pt x="9990" y="0"/>
                </a:lnTo>
                <a:cubicBezTo>
                  <a:pt x="8912" y="0"/>
                  <a:pt x="8039" y="2239"/>
                  <a:pt x="8039" y="5000"/>
                </a:cubicBezTo>
                <a:cubicBezTo>
                  <a:pt x="8039" y="7761"/>
                  <a:pt x="8912" y="10000"/>
                  <a:pt x="9990" y="10000"/>
                </a:cubicBezTo>
                <a:lnTo>
                  <a:pt x="238" y="10000"/>
                </a:lnTo>
                <a:cubicBezTo>
                  <a:pt x="-840" y="10000"/>
                  <a:pt x="2102" y="7761"/>
                  <a:pt x="2102" y="5000"/>
                </a:cubicBezTo>
                <a:cubicBezTo>
                  <a:pt x="2102" y="2239"/>
                  <a:pt x="-840" y="0"/>
                  <a:pt x="23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ID/name map</a:t>
            </a:r>
          </a:p>
        </p:txBody>
      </p:sp>
      <p:sp>
        <p:nvSpPr>
          <p:cNvPr id="23" name="Up-Down Arrow 22"/>
          <p:cNvSpPr/>
          <p:nvPr/>
        </p:nvSpPr>
        <p:spPr>
          <a:xfrm>
            <a:off x="778871" y="1942614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Up-Down Arrow 25"/>
          <p:cNvSpPr/>
          <p:nvPr/>
        </p:nvSpPr>
        <p:spPr>
          <a:xfrm>
            <a:off x="1711325" y="1922867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Up-Down Arrow 29"/>
          <p:cNvSpPr/>
          <p:nvPr/>
        </p:nvSpPr>
        <p:spPr>
          <a:xfrm>
            <a:off x="2638330" y="1934332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Up-Down Arrow 30"/>
          <p:cNvSpPr/>
          <p:nvPr/>
        </p:nvSpPr>
        <p:spPr>
          <a:xfrm>
            <a:off x="3570784" y="1914585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Up-Down Arrow 31"/>
          <p:cNvSpPr/>
          <p:nvPr/>
        </p:nvSpPr>
        <p:spPr>
          <a:xfrm>
            <a:off x="1252445" y="2762965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Up-Down Arrow 32"/>
          <p:cNvSpPr/>
          <p:nvPr/>
        </p:nvSpPr>
        <p:spPr>
          <a:xfrm>
            <a:off x="3099726" y="2762965"/>
            <a:ext cx="218590" cy="479000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2047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lowchart: Stored Data 12"/>
          <p:cNvSpPr/>
          <p:nvPr/>
        </p:nvSpPr>
        <p:spPr>
          <a:xfrm rot="5400000">
            <a:off x="1985632" y="1274750"/>
            <a:ext cx="1683658" cy="1040807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r>
              <a:rPr lang="en-US" sz="140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container Y</a:t>
            </a:r>
            <a:endParaRPr lang="cs-CZ" sz="1400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Flowchart: Stored Data 12"/>
          <p:cNvSpPr/>
          <p:nvPr/>
        </p:nvSpPr>
        <p:spPr>
          <a:xfrm rot="5400000">
            <a:off x="3084572" y="1260865"/>
            <a:ext cx="1683658" cy="1040807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r>
              <a:rPr lang="en-US" sz="140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container Z</a:t>
            </a:r>
            <a:endParaRPr lang="cs-CZ" sz="1400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Flowchart: Stored Data 12"/>
          <p:cNvSpPr/>
          <p:nvPr/>
        </p:nvSpPr>
        <p:spPr>
          <a:xfrm rot="5400000">
            <a:off x="449941" y="922808"/>
            <a:ext cx="1683658" cy="1744692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r>
              <a:rPr lang="en-US" sz="140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container X</a:t>
            </a:r>
            <a:endParaRPr lang="cs-CZ" sz="1400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948" y="1556792"/>
            <a:ext cx="703284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PA1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948" y="2919020"/>
            <a:ext cx="3859248" cy="115212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b" anchorCtr="0">
            <a:no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O</a:t>
            </a:r>
            <a:r>
              <a:rPr lang="cs-CZ" dirty="0">
                <a:solidFill>
                  <a:schemeClr val="accent3"/>
                </a:solidFill>
              </a:rPr>
              <a:t>S</a:t>
            </a:r>
            <a:r>
              <a:rPr lang="en-US" dirty="0">
                <a:solidFill>
                  <a:schemeClr val="accent3"/>
                </a:solidFill>
              </a:rPr>
              <a:t> kernel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Containerization – machines vs. containers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Container (simplified definition)</a:t>
            </a:r>
          </a:p>
          <a:p>
            <a:pPr lvl="1"/>
            <a:r>
              <a:rPr lang="en-US" dirty="0"/>
              <a:t>a file system plus a configuration</a:t>
            </a:r>
          </a:p>
          <a:p>
            <a:pPr lvl="1"/>
            <a:r>
              <a:rPr lang="en-US" dirty="0"/>
              <a:t>when started, a configured command is executed</a:t>
            </a:r>
          </a:p>
          <a:p>
            <a:pPr lvl="2"/>
            <a:r>
              <a:rPr lang="en-US" dirty="0"/>
              <a:t>it starts an executable from the internal file system</a:t>
            </a:r>
          </a:p>
          <a:p>
            <a:pPr lvl="2"/>
            <a:r>
              <a:rPr lang="en-US" dirty="0"/>
              <a:t>this executable may later spawn more processes (via fork/exec/system)</a:t>
            </a:r>
          </a:p>
          <a:p>
            <a:pPr lvl="1"/>
            <a:r>
              <a:rPr lang="en-US" dirty="0"/>
              <a:t>a running container may contain more than one process</a:t>
            </a:r>
          </a:p>
          <a:p>
            <a:r>
              <a:rPr lang="en-US" dirty="0"/>
              <a:t>OS kernel can map several containers to the same system resources</a:t>
            </a:r>
          </a:p>
          <a:p>
            <a:pPr lvl="1"/>
            <a:r>
              <a:rPr lang="cs-CZ" dirty="0"/>
              <a:t>podman </a:t>
            </a:r>
            <a:r>
              <a:rPr lang="cs-CZ" b="1" dirty="0"/>
              <a:t>pod</a:t>
            </a:r>
            <a:r>
              <a:rPr lang="cs-CZ" dirty="0"/>
              <a:t> </a:t>
            </a:r>
            <a:r>
              <a:rPr lang="en-US" dirty="0"/>
              <a:t>=</a:t>
            </a:r>
            <a:r>
              <a:rPr lang="cs-CZ" dirty="0"/>
              <a:t> set of containers</a:t>
            </a:r>
            <a:endParaRPr lang="en-US" dirty="0"/>
          </a:p>
          <a:p>
            <a:pPr lvl="2"/>
            <a:r>
              <a:rPr lang="en-US" dirty="0"/>
              <a:t>all containers in a pod share</a:t>
            </a:r>
            <a:r>
              <a:rPr lang="cs-CZ" dirty="0"/>
              <a:t> </a:t>
            </a:r>
            <a:r>
              <a:rPr lang="en-US" dirty="0"/>
              <a:t>the same NIC</a:t>
            </a:r>
            <a:r>
              <a:rPr lang="cs-CZ" dirty="0"/>
              <a:t> </a:t>
            </a:r>
            <a:r>
              <a:rPr lang="en-US" dirty="0"/>
              <a:t>(and some other namespaces)</a:t>
            </a:r>
          </a:p>
          <a:p>
            <a:pPr lvl="2"/>
            <a:r>
              <a:rPr lang="en-US" dirty="0"/>
              <a:t>each container has its own filesystem</a:t>
            </a:r>
          </a:p>
          <a:p>
            <a:r>
              <a:rPr lang="en-US" dirty="0"/>
              <a:t>Some container systems allow direct access to host NIC </a:t>
            </a:r>
          </a:p>
          <a:p>
            <a:pPr lvl="1"/>
            <a:r>
              <a:rPr lang="en-US" dirty="0"/>
              <a:t>no virtual network/NAT = faster</a:t>
            </a:r>
          </a:p>
          <a:p>
            <a:pPr lvl="1"/>
            <a:r>
              <a:rPr lang="en-US" dirty="0"/>
              <a:t>decreased safety and isolation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0" y="6597650"/>
            <a:ext cx="8604250" cy="260350"/>
          </a:xfrm>
        </p:spPr>
        <p:txBody>
          <a:bodyPr/>
          <a:lstStyle/>
          <a:p>
            <a:r>
              <a:rPr lang="cs-CZ" dirty="0"/>
              <a:t>NSWI150 Virtualizace a Cloud Computing - 2023/2024 David Bednárek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4948" y="4242792"/>
            <a:ext cx="3859248" cy="91440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CPU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51520" y="2775003"/>
            <a:ext cx="4082676" cy="0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sp>
        <p:nvSpPr>
          <p:cNvPr id="17" name="TextBox 16"/>
          <p:cNvSpPr txBox="1"/>
          <p:nvPr/>
        </p:nvSpPr>
        <p:spPr>
          <a:xfrm>
            <a:off x="1331640" y="1556792"/>
            <a:ext cx="698302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PA2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7774" y="1556792"/>
            <a:ext cx="703284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PB1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35753" y="1556792"/>
            <a:ext cx="698302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PB2</a:t>
            </a:r>
            <a:endParaRPr lang="cs-CZ" dirty="0">
              <a:solidFill>
                <a:schemeClr val="accent3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195736" y="540272"/>
            <a:ext cx="24576" cy="3104752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sp>
        <p:nvSpPr>
          <p:cNvPr id="28" name="TextBox 27"/>
          <p:cNvSpPr txBox="1"/>
          <p:nvPr/>
        </p:nvSpPr>
        <p:spPr>
          <a:xfrm>
            <a:off x="474948" y="540272"/>
            <a:ext cx="1554994" cy="368448"/>
          </a:xfrm>
          <a:prstGeom prst="rect">
            <a:avLst/>
          </a:prstGeom>
          <a:noFill/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“machine A”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19164" y="534589"/>
            <a:ext cx="1554994" cy="368448"/>
          </a:xfrm>
          <a:prstGeom prst="rect">
            <a:avLst/>
          </a:prstGeom>
          <a:noFill/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“machine B”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13" name="Flowchart: Stored Data 12"/>
          <p:cNvSpPr/>
          <p:nvPr/>
        </p:nvSpPr>
        <p:spPr>
          <a:xfrm rot="5400000">
            <a:off x="1104281" y="2608652"/>
            <a:ext cx="486697" cy="141833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212 w 8545"/>
              <a:gd name="connsiteY0" fmla="*/ 0 h 10000"/>
              <a:gd name="connsiteX1" fmla="*/ 8545 w 8545"/>
              <a:gd name="connsiteY1" fmla="*/ 0 h 10000"/>
              <a:gd name="connsiteX2" fmla="*/ 6878 w 8545"/>
              <a:gd name="connsiteY2" fmla="*/ 5000 h 10000"/>
              <a:gd name="connsiteX3" fmla="*/ 8545 w 8545"/>
              <a:gd name="connsiteY3" fmla="*/ 10000 h 10000"/>
              <a:gd name="connsiteX4" fmla="*/ 212 w 8545"/>
              <a:gd name="connsiteY4" fmla="*/ 10000 h 10000"/>
              <a:gd name="connsiteX5" fmla="*/ 1674 w 8545"/>
              <a:gd name="connsiteY5" fmla="*/ 5105 h 10000"/>
              <a:gd name="connsiteX6" fmla="*/ 212 w 8545"/>
              <a:gd name="connsiteY6" fmla="*/ 0 h 10000"/>
              <a:gd name="connsiteX0" fmla="*/ 238 w 9990"/>
              <a:gd name="connsiteY0" fmla="*/ 0 h 10000"/>
              <a:gd name="connsiteX1" fmla="*/ 9990 w 9990"/>
              <a:gd name="connsiteY1" fmla="*/ 0 h 10000"/>
              <a:gd name="connsiteX2" fmla="*/ 8039 w 9990"/>
              <a:gd name="connsiteY2" fmla="*/ 5000 h 10000"/>
              <a:gd name="connsiteX3" fmla="*/ 9990 w 9990"/>
              <a:gd name="connsiteY3" fmla="*/ 10000 h 10000"/>
              <a:gd name="connsiteX4" fmla="*/ 238 w 9990"/>
              <a:gd name="connsiteY4" fmla="*/ 10000 h 10000"/>
              <a:gd name="connsiteX5" fmla="*/ 2102 w 9990"/>
              <a:gd name="connsiteY5" fmla="*/ 5000 h 10000"/>
              <a:gd name="connsiteX6" fmla="*/ 238 w 9990"/>
              <a:gd name="connsiteY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0" h="10000">
                <a:moveTo>
                  <a:pt x="238" y="0"/>
                </a:moveTo>
                <a:lnTo>
                  <a:pt x="9990" y="0"/>
                </a:lnTo>
                <a:cubicBezTo>
                  <a:pt x="8912" y="0"/>
                  <a:pt x="8039" y="2239"/>
                  <a:pt x="8039" y="5000"/>
                </a:cubicBezTo>
                <a:cubicBezTo>
                  <a:pt x="8039" y="7761"/>
                  <a:pt x="8912" y="10000"/>
                  <a:pt x="9990" y="10000"/>
                </a:cubicBezTo>
                <a:lnTo>
                  <a:pt x="238" y="10000"/>
                </a:lnTo>
                <a:cubicBezTo>
                  <a:pt x="-840" y="10000"/>
                  <a:pt x="2102" y="7761"/>
                  <a:pt x="2102" y="5000"/>
                </a:cubicBezTo>
                <a:cubicBezTo>
                  <a:pt x="2102" y="2239"/>
                  <a:pt x="-840" y="0"/>
                  <a:pt x="23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ID/name map</a:t>
            </a:r>
          </a:p>
        </p:txBody>
      </p:sp>
      <p:sp>
        <p:nvSpPr>
          <p:cNvPr id="27" name="Flowchart: Stored Data 12"/>
          <p:cNvSpPr/>
          <p:nvPr/>
        </p:nvSpPr>
        <p:spPr>
          <a:xfrm rot="5400000">
            <a:off x="2936055" y="2604543"/>
            <a:ext cx="486697" cy="141833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212 w 8545"/>
              <a:gd name="connsiteY0" fmla="*/ 0 h 10000"/>
              <a:gd name="connsiteX1" fmla="*/ 8545 w 8545"/>
              <a:gd name="connsiteY1" fmla="*/ 0 h 10000"/>
              <a:gd name="connsiteX2" fmla="*/ 6878 w 8545"/>
              <a:gd name="connsiteY2" fmla="*/ 5000 h 10000"/>
              <a:gd name="connsiteX3" fmla="*/ 8545 w 8545"/>
              <a:gd name="connsiteY3" fmla="*/ 10000 h 10000"/>
              <a:gd name="connsiteX4" fmla="*/ 212 w 8545"/>
              <a:gd name="connsiteY4" fmla="*/ 10000 h 10000"/>
              <a:gd name="connsiteX5" fmla="*/ 1674 w 8545"/>
              <a:gd name="connsiteY5" fmla="*/ 5105 h 10000"/>
              <a:gd name="connsiteX6" fmla="*/ 212 w 8545"/>
              <a:gd name="connsiteY6" fmla="*/ 0 h 10000"/>
              <a:gd name="connsiteX0" fmla="*/ 238 w 9990"/>
              <a:gd name="connsiteY0" fmla="*/ 0 h 10000"/>
              <a:gd name="connsiteX1" fmla="*/ 9990 w 9990"/>
              <a:gd name="connsiteY1" fmla="*/ 0 h 10000"/>
              <a:gd name="connsiteX2" fmla="*/ 8039 w 9990"/>
              <a:gd name="connsiteY2" fmla="*/ 5000 h 10000"/>
              <a:gd name="connsiteX3" fmla="*/ 9990 w 9990"/>
              <a:gd name="connsiteY3" fmla="*/ 10000 h 10000"/>
              <a:gd name="connsiteX4" fmla="*/ 238 w 9990"/>
              <a:gd name="connsiteY4" fmla="*/ 10000 h 10000"/>
              <a:gd name="connsiteX5" fmla="*/ 2102 w 9990"/>
              <a:gd name="connsiteY5" fmla="*/ 5000 h 10000"/>
              <a:gd name="connsiteX6" fmla="*/ 238 w 9990"/>
              <a:gd name="connsiteY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0" h="10000">
                <a:moveTo>
                  <a:pt x="238" y="0"/>
                </a:moveTo>
                <a:lnTo>
                  <a:pt x="9990" y="0"/>
                </a:lnTo>
                <a:cubicBezTo>
                  <a:pt x="8912" y="0"/>
                  <a:pt x="8039" y="2239"/>
                  <a:pt x="8039" y="5000"/>
                </a:cubicBezTo>
                <a:cubicBezTo>
                  <a:pt x="8039" y="7761"/>
                  <a:pt x="8912" y="10000"/>
                  <a:pt x="9990" y="10000"/>
                </a:cubicBezTo>
                <a:lnTo>
                  <a:pt x="238" y="10000"/>
                </a:lnTo>
                <a:cubicBezTo>
                  <a:pt x="-840" y="10000"/>
                  <a:pt x="2102" y="7761"/>
                  <a:pt x="2102" y="5000"/>
                </a:cubicBezTo>
                <a:cubicBezTo>
                  <a:pt x="2102" y="2239"/>
                  <a:pt x="-840" y="0"/>
                  <a:pt x="23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ID/name map</a:t>
            </a:r>
          </a:p>
        </p:txBody>
      </p:sp>
      <p:sp>
        <p:nvSpPr>
          <p:cNvPr id="46" name="Up-Down Arrow 45"/>
          <p:cNvSpPr/>
          <p:nvPr/>
        </p:nvSpPr>
        <p:spPr>
          <a:xfrm>
            <a:off x="778871" y="2499221"/>
            <a:ext cx="218590" cy="641747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" name="Up-Down Arrow 46"/>
          <p:cNvSpPr/>
          <p:nvPr/>
        </p:nvSpPr>
        <p:spPr>
          <a:xfrm>
            <a:off x="1711325" y="2479474"/>
            <a:ext cx="218590" cy="641747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Up-Down Arrow 47"/>
          <p:cNvSpPr/>
          <p:nvPr/>
        </p:nvSpPr>
        <p:spPr>
          <a:xfrm>
            <a:off x="2638330" y="2490939"/>
            <a:ext cx="218590" cy="641747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9" name="Up-Down Arrow 48"/>
          <p:cNvSpPr/>
          <p:nvPr/>
        </p:nvSpPr>
        <p:spPr>
          <a:xfrm>
            <a:off x="3570784" y="2471192"/>
            <a:ext cx="218590" cy="641747"/>
          </a:xfrm>
          <a:prstGeom prst="up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cs-CZ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52800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5242</TotalTime>
  <Words>6388</Words>
  <Application>Microsoft Office PowerPoint</Application>
  <PresentationFormat>On-screen Show (4:3)</PresentationFormat>
  <Paragraphs>785</Paragraphs>
  <Slides>38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Calibri</vt:lpstr>
      <vt:lpstr>Consolas</vt:lpstr>
      <vt:lpstr>var(--fonts-monospace)</vt:lpstr>
      <vt:lpstr>Wingdings</vt:lpstr>
      <vt:lpstr>Wingdings 3</vt:lpstr>
      <vt:lpstr>Origin</vt:lpstr>
      <vt:lpstr>Containers </vt:lpstr>
      <vt:lpstr>Containers</vt:lpstr>
      <vt:lpstr>Subsystems in Microsoft Windows</vt:lpstr>
      <vt:lpstr>Microsoft Windows NT 3.1 (1993)</vt:lpstr>
      <vt:lpstr>Containers in Windows</vt:lpstr>
      <vt:lpstr>Containers in Windows</vt:lpstr>
      <vt:lpstr>Containers (Linux)</vt:lpstr>
      <vt:lpstr>Containerization</vt:lpstr>
      <vt:lpstr>Containerization – machines vs. containers</vt:lpstr>
      <vt:lpstr>Linux namespaces</vt:lpstr>
      <vt:lpstr>Linux namespaces</vt:lpstr>
      <vt:lpstr>Linux namespaces</vt:lpstr>
      <vt:lpstr>Process (Linux)</vt:lpstr>
      <vt:lpstr>Linux namespaces</vt:lpstr>
      <vt:lpstr>Linux namespaces</vt:lpstr>
      <vt:lpstr>Linux procfs</vt:lpstr>
      <vt:lpstr>Linux namespaces – capabilities</vt:lpstr>
      <vt:lpstr>Linux namespaces – mapping uids and gids</vt:lpstr>
      <vt:lpstr>Linux namespaces – unshare utility</vt:lpstr>
      <vt:lpstr>Linux namespaces – unshare utility</vt:lpstr>
      <vt:lpstr>Linux namespaces – unshare utility</vt:lpstr>
      <vt:lpstr>Linux namespaces – unshare utility</vt:lpstr>
      <vt:lpstr>Linux namespaces – root-full vs. root-less containers</vt:lpstr>
      <vt:lpstr>Containers (Linux)</vt:lpstr>
      <vt:lpstr>Containers (Linux)</vt:lpstr>
      <vt:lpstr>Containers (Linux)</vt:lpstr>
      <vt:lpstr>Linux namespaces – unshare utility - pid namespace</vt:lpstr>
      <vt:lpstr>Linux namespaces – unshare utility - pid namespace</vt:lpstr>
      <vt:lpstr>Containerization – network namespaces</vt:lpstr>
      <vt:lpstr>Containerization – network namespaces for non-privileged creators</vt:lpstr>
      <vt:lpstr>xkcd 2347</vt:lpstr>
      <vt:lpstr>Containers (Linux)</vt:lpstr>
      <vt:lpstr>Containers (Linux)</vt:lpstr>
      <vt:lpstr>Containers (Linux)</vt:lpstr>
      <vt:lpstr>Dockerfile</vt:lpstr>
      <vt:lpstr>docker</vt:lpstr>
      <vt:lpstr>Containers and the outside world</vt:lpstr>
      <vt:lpstr>docker-compose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365</cp:revision>
  <dcterms:created xsi:type="dcterms:W3CDTF">2012-09-19T18:13:04Z</dcterms:created>
  <dcterms:modified xsi:type="dcterms:W3CDTF">2024-10-15T11:57:15Z</dcterms:modified>
</cp:coreProperties>
</file>