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>
      <p:cViewPr varScale="1">
        <p:scale>
          <a:sx n="122" d="100"/>
          <a:sy n="122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51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3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8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5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2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2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9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9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6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0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03194-344C-4EB3-BC90-2CF6FC2CD78C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CEFA9-45A5-4AC2-A735-E02F99D5A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6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934" y="188964"/>
            <a:ext cx="108001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struct S {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int a; unsigned long long b; int c;};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Cascadia Mono" panose="020B0609020000020004" pitchFamily="49" charset="0"/>
              </a:rPr>
              <a:t>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ascadia Mono" panose="020B0609020000020004" pitchFamily="49" charset="0"/>
              </a:rPr>
              <a:t>sarr</a:t>
            </a:r>
            <a:r>
              <a:rPr lang="en-US" b="0" i="0" dirty="0">
                <a:solidFill>
                  <a:srgbClr val="000000"/>
                </a:solidFill>
                <a:effectLst/>
                <a:latin typeface="Cascadia Mono" panose="020B0609020000020004" pitchFamily="49" charset="0"/>
              </a:rPr>
              <a:t>[2]</a:t>
            </a:r>
            <a:r>
              <a:rPr lang="cs-CZ" b="0" i="0" dirty="0">
                <a:solidFill>
                  <a:srgbClr val="000000"/>
                </a:solidFill>
                <a:effectLst/>
                <a:latin typeface="Cascadia Mono" panose="020B0609020000020004" pitchFamily="49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Cascadia Mono" panose="020B0609020000020004" pitchFamily="49" charset="0"/>
              </a:rPr>
              <a:t>= /*...*/;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lang="en-US" b="0" i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arr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[4] = {1,1,1,1};</a:t>
            </a:r>
          </a:p>
          <a:p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()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{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int i = 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;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while(arr[i]==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&amp;&amp; i&gt;=0)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{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arr[i]=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;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i--;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}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if(i&gt;=0)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{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arr[i]=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;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}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24292E"/>
                </a:solidFill>
                <a:latin typeface="Consolas" panose="020B0609020204030204" pitchFamily="49" charset="0"/>
              </a:rPr>
              <a:t>Opakovan</a:t>
            </a:r>
            <a:r>
              <a:rPr lang="cs-CZ" dirty="0">
                <a:solidFill>
                  <a:srgbClr val="24292E"/>
                </a:solidFill>
                <a:latin typeface="Consolas" panose="020B0609020204030204" pitchFamily="49" charset="0"/>
              </a:rPr>
              <a:t>é v</a:t>
            </a:r>
            <a:r>
              <a:rPr lang="en-US" dirty="0" err="1">
                <a:solidFill>
                  <a:srgbClr val="24292E"/>
                </a:solidFill>
                <a:latin typeface="Consolas" panose="020B0609020204030204" pitchFamily="49" charset="0"/>
              </a:rPr>
              <a:t>ol</a:t>
            </a:r>
            <a:r>
              <a:rPr lang="cs-CZ" dirty="0">
                <a:solidFill>
                  <a:srgbClr val="24292E"/>
                </a:solidFill>
                <a:latin typeface="Consolas" panose="020B0609020204030204" pitchFamily="49" charset="0"/>
              </a:rPr>
              <a:t>ání funkce f po čase vynuluje položku arr</a:t>
            </a:r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[1].c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>
                <a:latin typeface="Consolas" panose="020B0609020204030204" pitchFamily="49" charset="0"/>
              </a:rPr>
              <a:t>Proč?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47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934" y="188964"/>
            <a:ext cx="36000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lang="en-US" b="0" i="0" dirty="0" err="1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arr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[4];</a:t>
            </a: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()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{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C0C0C0"/>
                </a:highlight>
                <a:latin typeface="Consolas" panose="020B0609020204030204" pitchFamily="49" charset="0"/>
              </a:rPr>
              <a:t>i = </a:t>
            </a:r>
            <a:r>
              <a:rPr lang="en-US" b="0" i="0" dirty="0">
                <a:solidFill>
                  <a:srgbClr val="24292E"/>
                </a:solidFill>
                <a:effectLst/>
                <a:highlight>
                  <a:srgbClr val="C0C0C0"/>
                </a:highlight>
                <a:latin typeface="Consolas" panose="020B0609020204030204" pitchFamily="49" charset="0"/>
              </a:rPr>
              <a:t>3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;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while(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arr[i]==</a:t>
            </a:r>
            <a:r>
              <a:rPr lang="en-US" b="0" i="0" dirty="0">
                <a:solidFill>
                  <a:srgbClr val="24292E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0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&amp;&amp; i&gt;=0)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{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 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FF"/>
                </a:highlight>
                <a:latin typeface="Consolas" panose="020B0609020204030204" pitchFamily="49" charset="0"/>
              </a:rPr>
              <a:t>arr[i]=</a:t>
            </a:r>
            <a:r>
              <a:rPr lang="en-US" b="0" i="0" dirty="0">
                <a:solidFill>
                  <a:srgbClr val="24292E"/>
                </a:solidFill>
                <a:effectLst/>
                <a:highlight>
                  <a:srgbClr val="00FFFF"/>
                </a:highlight>
                <a:latin typeface="Consolas" panose="020B0609020204030204" pitchFamily="49" charset="0"/>
              </a:rPr>
              <a:t>1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FF"/>
                </a:highlight>
                <a:latin typeface="Consolas" panose="020B0609020204030204" pitchFamily="49" charset="0"/>
              </a:rPr>
              <a:t>; </a:t>
            </a:r>
            <a:endParaRPr lang="en-US" b="0" i="0" dirty="0">
              <a:solidFill>
                <a:srgbClr val="24292E"/>
              </a:solidFill>
              <a:effectLst/>
              <a:highlight>
                <a:srgbClr val="00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 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FF"/>
                </a:highlight>
                <a:latin typeface="Consolas" panose="020B0609020204030204" pitchFamily="49" charset="0"/>
              </a:rPr>
              <a:t>i--;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}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if(i&gt;=0)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{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 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arr[i]=</a:t>
            </a:r>
            <a:r>
              <a:rPr lang="en-US" b="0" i="0" dirty="0">
                <a:solidFill>
                  <a:srgbClr val="24292E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0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;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24292E"/>
                </a:solidFill>
                <a:latin typeface="Consolas" panose="020B0609020204030204" pitchFamily="49" charset="0"/>
              </a:rPr>
              <a:t>  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}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}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1D052A-2820-46B5-5D4C-7DCFFFC47986}"/>
              </a:ext>
            </a:extLst>
          </p:cNvPr>
          <p:cNvSpPr txBox="1"/>
          <p:nvPr/>
        </p:nvSpPr>
        <p:spPr>
          <a:xfrm>
            <a:off x="3755974" y="214053"/>
            <a:ext cx="81900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0x63c49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mov 0x766d(%rip),%edi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# &lt;arr+12&gt;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0x63c56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C0C0C0"/>
                </a:highlight>
                <a:latin typeface="Consolas" panose="020B0609020204030204" pitchFamily="49" charset="0"/>
              </a:rPr>
              <a:t>mov $0x3,%ecx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0x63c5b mov $0x2,%eax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0x63c60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FF"/>
                </a:highlight>
                <a:latin typeface="Consolas" panose="020B0609020204030204" pitchFamily="49" charset="0"/>
              </a:rPr>
              <a:t>lea 0x764d(%rip),%rdx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# &lt;arr+4&gt;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0x63c67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test %edi,%edi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0x63c69 jne </a:t>
            </a:r>
            <a:r>
              <a:rPr lang="cs-CZ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0x63c85</a:t>
            </a:r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0x63c70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FF"/>
                </a:highlight>
                <a:latin typeface="Consolas" panose="020B0609020204030204" pitchFamily="49" charset="0"/>
              </a:rPr>
              <a:t>movl $0x1,(%rdx,%rax,4)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0x63c77 mov %rax,%rcx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0x63c7a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FF"/>
                </a:highlight>
                <a:latin typeface="Consolas" panose="020B0609020204030204" pitchFamily="49" charset="0"/>
              </a:rPr>
              <a:t>sub $0x1,%rax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0x63c7e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mov (%rdx,%rax,4),%esi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0x63c81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test %esi,%esi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0x63c83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je </a:t>
            </a:r>
            <a:r>
              <a:rPr lang="cs-CZ" b="0" i="0" dirty="0">
                <a:solidFill>
                  <a:schemeClr val="accent1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0x63c70</a:t>
            </a:r>
            <a:endParaRPr lang="en-US" b="0" i="0" dirty="0">
              <a:solidFill>
                <a:schemeClr val="accent1"/>
              </a:solidFill>
              <a:effectLst/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0x63c85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lea 0x7624(%rip),%rbx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# &lt;arr&gt;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0x63c8c movslq %ecx,%rcx </a:t>
            </a:r>
            <a:endParaRPr lang="en-US" b="0" i="0" dirty="0">
              <a:solidFill>
                <a:srgbClr val="24292E"/>
              </a:solidFill>
              <a:effectLst/>
              <a:latin typeface="Consolas" panose="020B0609020204030204" pitchFamily="49" charset="0"/>
            </a:endParaRPr>
          </a:p>
          <a:p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0x63c96 </a:t>
            </a:r>
            <a:r>
              <a:rPr lang="cs-CZ" b="0" i="0" dirty="0">
                <a:solidFill>
                  <a:srgbClr val="24292E"/>
                </a:solidFill>
                <a:effectLst/>
                <a:highlight>
                  <a:srgbClr val="00FF00"/>
                </a:highlight>
                <a:latin typeface="Consolas" panose="020B0609020204030204" pitchFamily="49" charset="0"/>
              </a:rPr>
              <a:t>movl $0x0,(%rbx,%rcx,4)</a:t>
            </a:r>
            <a:r>
              <a:rPr lang="cs-CZ" b="0" i="0" dirty="0">
                <a:solidFill>
                  <a:srgbClr val="24292E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50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285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Cascadia Mono</vt:lpstr>
      <vt:lpstr>Consolas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Bednárek</dc:creator>
  <cp:lastModifiedBy>David Bednárek</cp:lastModifiedBy>
  <cp:revision>11</cp:revision>
  <dcterms:created xsi:type="dcterms:W3CDTF">2020-05-19T13:03:51Z</dcterms:created>
  <dcterms:modified xsi:type="dcterms:W3CDTF">2023-04-05T13:38:45Z</dcterms:modified>
</cp:coreProperties>
</file>