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5" r:id="rId1"/>
  </p:sldMasterIdLst>
  <p:notesMasterIdLst>
    <p:notesMasterId r:id="rId23"/>
  </p:notesMasterIdLst>
  <p:sldIdLst>
    <p:sldId id="270" r:id="rId2"/>
    <p:sldId id="256" r:id="rId3"/>
    <p:sldId id="257" r:id="rId4"/>
    <p:sldId id="258" r:id="rId5"/>
    <p:sldId id="271" r:id="rId6"/>
    <p:sldId id="272" r:id="rId7"/>
    <p:sldId id="274" r:id="rId8"/>
    <p:sldId id="275" r:id="rId9"/>
    <p:sldId id="276" r:id="rId10"/>
    <p:sldId id="277" r:id="rId11"/>
    <p:sldId id="259" r:id="rId12"/>
    <p:sldId id="260" r:id="rId13"/>
    <p:sldId id="261" r:id="rId14"/>
    <p:sldId id="262" r:id="rId15"/>
    <p:sldId id="263" r:id="rId16"/>
    <p:sldId id="264" r:id="rId17"/>
    <p:sldId id="265" r:id="rId18"/>
    <p:sldId id="266" r:id="rId19"/>
    <p:sldId id="267" r:id="rId20"/>
    <p:sldId id="268" r:id="rId21"/>
    <p:sldId id="269" r:id="rId22"/>
  </p:sldIdLst>
  <p:sldSz cx="9144000" cy="6858000" type="overhead"/>
  <p:notesSz cx="9144000" cy="6858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FF"/>
    <a:srgbClr val="FFFFCD"/>
    <a:srgbClr val="CC00FF"/>
    <a:srgbClr val="FF9999"/>
    <a:srgbClr val="0099FF"/>
    <a:srgbClr val="FF3399"/>
    <a:srgbClr val="99CC00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4" autoAdjust="0"/>
    <p:restoredTop sz="94571" autoAdjust="0"/>
  </p:normalViewPr>
  <p:slideViewPr>
    <p:cSldViewPr>
      <p:cViewPr varScale="1">
        <p:scale>
          <a:sx n="129" d="100"/>
          <a:sy n="129" d="100"/>
        </p:scale>
        <p:origin x="870" y="138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96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noProof="1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181600" y="0"/>
            <a:ext cx="396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noProof="1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25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844800" y="533400"/>
            <a:ext cx="3454400" cy="25908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19200" y="3276600"/>
            <a:ext cx="6705600" cy="304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1" smtClean="0"/>
              <a:t>Click to edit Master text styles</a:t>
            </a:r>
          </a:p>
          <a:p>
            <a:pPr lvl="1"/>
            <a:r>
              <a:rPr lang="cs-CZ" noProof="1" smtClean="0"/>
              <a:t>Second level</a:t>
            </a:r>
          </a:p>
          <a:p>
            <a:pPr lvl="2"/>
            <a:r>
              <a:rPr lang="cs-CZ" noProof="1" smtClean="0"/>
              <a:t>Third level</a:t>
            </a:r>
          </a:p>
          <a:p>
            <a:pPr lvl="3"/>
            <a:r>
              <a:rPr lang="cs-CZ" noProof="1" smtClean="0"/>
              <a:t>Fourth level</a:t>
            </a:r>
          </a:p>
          <a:p>
            <a:pPr lvl="4"/>
            <a:r>
              <a:rPr lang="cs-CZ" noProof="1" smtClean="0"/>
              <a:t>Fifth level</a:t>
            </a:r>
          </a:p>
        </p:txBody>
      </p:sp>
      <p:sp>
        <p:nvSpPr>
          <p:cNvPr id="256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477000"/>
            <a:ext cx="396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noProof="1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56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181600" y="6477000"/>
            <a:ext cx="396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noProof="1"/>
            </a:lvl1pPr>
          </a:lstStyle>
          <a:p>
            <a:pPr>
              <a:defRPr/>
            </a:pPr>
            <a:fld id="{53D80ECD-877A-4C58-96D0-91AE5B60954F}" type="slidenum">
              <a:rPr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254762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3D80ECD-877A-4C58-96D0-91AE5B60954F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0032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3D80ECD-877A-4C58-96D0-91AE5B60954F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32129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3D80ECD-877A-4C58-96D0-91AE5B60954F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230850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3D80ECD-877A-4C58-96D0-91AE5B60954F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90837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1" name="Rectangle 1027"/>
          <p:cNvSpPr>
            <a:spLocks noGrp="1" noChangeArrowheads="1"/>
          </p:cNvSpPr>
          <p:nvPr>
            <p:ph type="ctrTitle"/>
          </p:nvPr>
        </p:nvSpPr>
        <p:spPr>
          <a:xfrm>
            <a:off x="0" y="1524000"/>
            <a:ext cx="9144000" cy="823913"/>
          </a:xfrm>
        </p:spPr>
        <p:txBody>
          <a:bodyPr/>
          <a:lstStyle>
            <a:lvl1pPr algn="ctr">
              <a:defRPr sz="4800">
                <a:solidFill>
                  <a:srgbClr val="99FF99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65892" name="Rectangle 1028"/>
          <p:cNvSpPr>
            <a:spLocks noGrp="1" noChangeArrowheads="1"/>
          </p:cNvSpPr>
          <p:nvPr>
            <p:ph type="subTitle" idx="1"/>
          </p:nvPr>
        </p:nvSpPr>
        <p:spPr>
          <a:xfrm>
            <a:off x="152400" y="2667000"/>
            <a:ext cx="8839200" cy="3962400"/>
          </a:xfrm>
          <a:noFill/>
        </p:spPr>
        <p:txBody>
          <a:bodyPr/>
          <a:lstStyle>
            <a:lvl1pPr algn="ctr">
              <a:defRPr sz="3200">
                <a:solidFill>
                  <a:schemeClr val="bg1"/>
                </a:solidFill>
                <a:latin typeface="Arial" charset="0"/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612888919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F42A4F-5B6C-475E-B104-7EB99EEC0D59}" type="slidenum">
              <a:rPr lang="en-US"/>
              <a:pPr>
                <a:defRPr/>
              </a:pPr>
              <a:t>‹#›</a:t>
            </a:fld>
            <a:r>
              <a:rPr lang="cs-CZ"/>
              <a:t>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8249048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0"/>
            <a:ext cx="2209800" cy="6705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" y="0"/>
            <a:ext cx="6477000" cy="6705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F7BE31-150A-4843-99BA-DF6AE488D9E7}" type="slidenum">
              <a:rPr lang="en-US"/>
              <a:pPr>
                <a:defRPr/>
              </a:pPr>
              <a:t>‹#›</a:t>
            </a:fld>
            <a:r>
              <a:rPr lang="cs-CZ"/>
              <a:t>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1560253"/>
      </p:ext>
    </p:extLst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0"/>
            <a:ext cx="7315200" cy="4572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52400" y="533400"/>
            <a:ext cx="4343400" cy="6172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533400"/>
            <a:ext cx="4343400" cy="6172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3483E8-855C-4B46-8539-BA7E4E48C122}" type="slidenum">
              <a:rPr lang="en-US"/>
              <a:pPr>
                <a:defRPr/>
              </a:pPr>
              <a:t>‹#›</a:t>
            </a:fld>
            <a:r>
              <a:rPr lang="cs-CZ"/>
              <a:t>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3700692"/>
      </p:ext>
    </p:extLst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0"/>
            <a:ext cx="7315200" cy="4572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152400" y="533400"/>
            <a:ext cx="8839200" cy="6172200"/>
          </a:xfrm>
        </p:spPr>
        <p:txBody>
          <a:bodyPr/>
          <a:lstStyle/>
          <a:p>
            <a:pPr lvl="0"/>
            <a:endParaRPr lang="cs-CZ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B7765C-1A76-4177-A0AE-EADC12BA6517}" type="slidenum">
              <a:rPr lang="en-US"/>
              <a:pPr>
                <a:defRPr/>
              </a:pPr>
              <a:t>‹#›</a:t>
            </a:fld>
            <a:r>
              <a:rPr lang="cs-CZ"/>
              <a:t>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0250715"/>
      </p:ext>
    </p:extLst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0"/>
            <a:ext cx="7315200" cy="4572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52400" y="533400"/>
            <a:ext cx="4343400" cy="6172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533400"/>
            <a:ext cx="4343400" cy="30099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695700"/>
            <a:ext cx="4343400" cy="30099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88EF62-F676-4B10-8BAF-431D080F05CC}" type="slidenum">
              <a:rPr lang="en-US"/>
              <a:pPr>
                <a:defRPr/>
              </a:pPr>
              <a:t>‹#›</a:t>
            </a:fld>
            <a:r>
              <a:rPr lang="cs-CZ"/>
              <a:t>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7102247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71FE57-3690-4A1D-8A88-C063F0D8302E}" type="slidenum">
              <a:rPr lang="en-US"/>
              <a:pPr>
                <a:defRPr/>
              </a:pPr>
              <a:t>‹#›</a:t>
            </a:fld>
            <a:r>
              <a:rPr lang="cs-CZ"/>
              <a:t>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8648105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482418-0049-49C5-8D20-D771CA776518}" type="slidenum">
              <a:rPr lang="en-US"/>
              <a:pPr>
                <a:defRPr/>
              </a:pPr>
              <a:t>‹#›</a:t>
            </a:fld>
            <a:r>
              <a:rPr lang="cs-CZ"/>
              <a:t>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0258961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400" y="533400"/>
            <a:ext cx="4343400" cy="6172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533400"/>
            <a:ext cx="4343400" cy="6172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C83EE3-94DA-42DA-A6CB-4924CEBA1E75}" type="slidenum">
              <a:rPr lang="en-US"/>
              <a:pPr>
                <a:defRPr/>
              </a:pPr>
              <a:t>‹#›</a:t>
            </a:fld>
            <a:r>
              <a:rPr lang="cs-CZ"/>
              <a:t>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2859513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61CB3C-E612-443D-A7FD-5FD98A69BBBB}" type="slidenum">
              <a:rPr lang="en-US"/>
              <a:pPr>
                <a:defRPr/>
              </a:pPr>
              <a:t>‹#›</a:t>
            </a:fld>
            <a:r>
              <a:rPr lang="cs-CZ"/>
              <a:t>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4902004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A3DE4E-C967-4C6B-9E55-E706D8E86D90}" type="slidenum">
              <a:rPr lang="en-US"/>
              <a:pPr>
                <a:defRPr/>
              </a:pPr>
              <a:t>‹#›</a:t>
            </a:fld>
            <a:r>
              <a:rPr lang="cs-CZ"/>
              <a:t>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7351598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AFE798-8F78-4433-BB74-D5505A6EDC5D}" type="slidenum">
              <a:rPr lang="en-US"/>
              <a:pPr>
                <a:defRPr/>
              </a:pPr>
              <a:t>‹#›</a:t>
            </a:fld>
            <a:r>
              <a:rPr lang="cs-CZ"/>
              <a:t>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9723990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32C64E-94B2-4E2D-B5F6-E7700D232CCC}" type="slidenum">
              <a:rPr lang="en-US"/>
              <a:pPr>
                <a:defRPr/>
              </a:pPr>
              <a:t>‹#›</a:t>
            </a:fld>
            <a:r>
              <a:rPr lang="cs-CZ"/>
              <a:t>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3183753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D34890-89AA-4915-B737-613808C90A24}" type="slidenum">
              <a:rPr lang="en-US"/>
              <a:pPr>
                <a:defRPr/>
              </a:pPr>
              <a:t>‹#›</a:t>
            </a:fld>
            <a:r>
              <a:rPr lang="cs-CZ"/>
              <a:t>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0886335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6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" y="0"/>
            <a:ext cx="7315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533400"/>
            <a:ext cx="8839200" cy="6172200"/>
          </a:xfrm>
          <a:prstGeom prst="rect">
            <a:avLst/>
          </a:prstGeom>
          <a:solidFill>
            <a:srgbClr val="FFFFE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64868" name="Rectangle 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696200" y="0"/>
            <a:ext cx="1295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99FF99"/>
                </a:solidFill>
              </a:defRPr>
            </a:lvl1pPr>
          </a:lstStyle>
          <a:p>
            <a:pPr>
              <a:defRPr/>
            </a:pPr>
            <a:fld id="{35376E8E-94FB-4D0D-B131-82E7564F7FE5}" type="slidenum">
              <a:rPr lang="en-US"/>
              <a:pPr>
                <a:defRPr/>
              </a:pPr>
              <a:t>‹#›</a:t>
            </a:fld>
            <a:r>
              <a:rPr lang="cs-CZ"/>
              <a:t> </a:t>
            </a: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9" r:id="rId1"/>
    <p:sldLayoutId id="2147483836" r:id="rId2"/>
    <p:sldLayoutId id="2147483837" r:id="rId3"/>
    <p:sldLayoutId id="2147483838" r:id="rId4"/>
    <p:sldLayoutId id="2147483839" r:id="rId5"/>
    <p:sldLayoutId id="2147483840" r:id="rId6"/>
    <p:sldLayoutId id="2147483841" r:id="rId7"/>
    <p:sldLayoutId id="2147483842" r:id="rId8"/>
    <p:sldLayoutId id="2147483843" r:id="rId9"/>
    <p:sldLayoutId id="2147483844" r:id="rId10"/>
    <p:sldLayoutId id="2147483845" r:id="rId11"/>
    <p:sldLayoutId id="2147483846" r:id="rId12"/>
    <p:sldLayoutId id="2147483847" r:id="rId13"/>
    <p:sldLayoutId id="2147483848" r:id="rId14"/>
  </p:sldLayoutIdLst>
  <p:transition/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defRPr sz="1600" b="1">
          <a:solidFill>
            <a:schemeClr val="tx1"/>
          </a:solidFill>
          <a:latin typeface="+mn-lt"/>
          <a:ea typeface="+mn-ea"/>
          <a:cs typeface="+mn-cs"/>
        </a:defRPr>
      </a:lvl1pPr>
      <a:lvl2pPr marL="190500" indent="2667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Ø"/>
        <a:defRPr sz="2400" b="1">
          <a:solidFill>
            <a:schemeClr val="tx1"/>
          </a:solidFill>
          <a:latin typeface="+mj-lt"/>
          <a:cs typeface="+mn-cs"/>
        </a:defRPr>
      </a:lvl2pPr>
      <a:lvl3pPr marL="571500" indent="-1905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v"/>
        <a:defRPr sz="2400">
          <a:solidFill>
            <a:schemeClr val="tx1"/>
          </a:solidFill>
          <a:latin typeface="+mj-lt"/>
          <a:cs typeface="+mn-cs"/>
        </a:defRPr>
      </a:lvl3pPr>
      <a:lvl4pPr marL="952500" indent="-1905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j-lt"/>
          <a:cs typeface="+mn-cs"/>
        </a:defRPr>
      </a:lvl4pPr>
      <a:lvl5pPr marL="1333500" indent="-1905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Char char="•"/>
        <a:defRPr>
          <a:solidFill>
            <a:schemeClr val="tx1"/>
          </a:solidFill>
          <a:latin typeface="+mj-lt"/>
          <a:cs typeface="+mn-cs"/>
        </a:defRPr>
      </a:lvl5pPr>
      <a:lvl6pPr marL="1790700" indent="-190500" algn="l" rtl="0" fontAlgn="base">
        <a:spcBef>
          <a:spcPct val="20000"/>
        </a:spcBef>
        <a:spcAft>
          <a:spcPct val="0"/>
        </a:spcAft>
        <a:buClr>
          <a:schemeClr val="bg2"/>
        </a:buClr>
        <a:buChar char="•"/>
        <a:defRPr>
          <a:solidFill>
            <a:schemeClr val="tx1"/>
          </a:solidFill>
          <a:latin typeface="+mj-lt"/>
          <a:cs typeface="+mn-cs"/>
        </a:defRPr>
      </a:lvl6pPr>
      <a:lvl7pPr marL="2247900" indent="-190500" algn="l" rtl="0" fontAlgn="base">
        <a:spcBef>
          <a:spcPct val="20000"/>
        </a:spcBef>
        <a:spcAft>
          <a:spcPct val="0"/>
        </a:spcAft>
        <a:buClr>
          <a:schemeClr val="bg2"/>
        </a:buClr>
        <a:buChar char="•"/>
        <a:defRPr>
          <a:solidFill>
            <a:schemeClr val="tx1"/>
          </a:solidFill>
          <a:latin typeface="+mj-lt"/>
          <a:cs typeface="+mn-cs"/>
        </a:defRPr>
      </a:lvl7pPr>
      <a:lvl8pPr marL="2705100" indent="-190500" algn="l" rtl="0" fontAlgn="base">
        <a:spcBef>
          <a:spcPct val="20000"/>
        </a:spcBef>
        <a:spcAft>
          <a:spcPct val="0"/>
        </a:spcAft>
        <a:buClr>
          <a:schemeClr val="bg2"/>
        </a:buClr>
        <a:buChar char="•"/>
        <a:defRPr>
          <a:solidFill>
            <a:schemeClr val="tx1"/>
          </a:solidFill>
          <a:latin typeface="+mj-lt"/>
          <a:cs typeface="+mn-cs"/>
        </a:defRPr>
      </a:lvl8pPr>
      <a:lvl9pPr marL="3162300" indent="-190500" algn="l" rtl="0" fontAlgn="base">
        <a:spcBef>
          <a:spcPct val="20000"/>
        </a:spcBef>
        <a:spcAft>
          <a:spcPct val="0"/>
        </a:spcAft>
        <a:buClr>
          <a:schemeClr val="bg2"/>
        </a:buClr>
        <a:buChar char="•"/>
        <a:defRPr>
          <a:solidFill>
            <a:schemeClr val="tx1"/>
          </a:solidFill>
          <a:latin typeface="+mj-lt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Software pipelining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 smtClean="0"/>
              <a:t>Software pipelining</a:t>
            </a:r>
          </a:p>
          <a:p>
            <a:pPr lvl="2"/>
            <a:r>
              <a:rPr lang="cs-CZ" dirty="0" smtClean="0"/>
              <a:t>Speciální metody s</a:t>
            </a:r>
            <a:r>
              <a:rPr lang="en-US" dirty="0" err="1" smtClean="0"/>
              <a:t>cheduling</a:t>
            </a:r>
            <a:r>
              <a:rPr lang="cs-CZ" dirty="0" smtClean="0"/>
              <a:t>u pro</a:t>
            </a:r>
            <a:r>
              <a:rPr lang="en-US" dirty="0" smtClean="0"/>
              <a:t> </a:t>
            </a:r>
            <a:r>
              <a:rPr lang="en-US" dirty="0" err="1" smtClean="0"/>
              <a:t>jednoduch</a:t>
            </a:r>
            <a:r>
              <a:rPr lang="cs-CZ" dirty="0" smtClean="0"/>
              <a:t>ý cyklus</a:t>
            </a:r>
          </a:p>
          <a:p>
            <a:pPr lvl="3"/>
            <a:r>
              <a:rPr lang="cs-CZ" dirty="0" smtClean="0"/>
              <a:t>Základní blok zakončený podmíněným skokem na svůj začátek</a:t>
            </a:r>
          </a:p>
          <a:p>
            <a:pPr lvl="2"/>
            <a:endParaRPr lang="cs-CZ" dirty="0" smtClean="0"/>
          </a:p>
          <a:p>
            <a:pPr lvl="2"/>
            <a:endParaRPr lang="cs-CZ" dirty="0" smtClean="0"/>
          </a:p>
          <a:p>
            <a:pPr lvl="2"/>
            <a:r>
              <a:rPr lang="cs-CZ" dirty="0" smtClean="0"/>
              <a:t>Unroll-and-compact</a:t>
            </a:r>
          </a:p>
          <a:p>
            <a:pPr lvl="3"/>
            <a:r>
              <a:rPr lang="cs-CZ" dirty="0" smtClean="0"/>
              <a:t>Téměř běžný scheduling aplikovaný na rozvíjející se cyklus</a:t>
            </a:r>
          </a:p>
          <a:p>
            <a:pPr lvl="2"/>
            <a:r>
              <a:rPr lang="cs-CZ" dirty="0" smtClean="0"/>
              <a:t>Modulo scheduling</a:t>
            </a:r>
          </a:p>
          <a:p>
            <a:pPr lvl="3"/>
            <a:r>
              <a:rPr lang="cs-CZ" dirty="0" smtClean="0"/>
              <a:t>Rozvrhování modulo N – cílový počet taktů procesoru</a:t>
            </a:r>
          </a:p>
          <a:p>
            <a:pPr lvl="3"/>
            <a:endParaRPr lang="cs-CZ" dirty="0"/>
          </a:p>
          <a:p>
            <a:pPr lvl="2"/>
            <a:r>
              <a:rPr lang="cs-CZ" dirty="0" smtClean="0"/>
              <a:t>Obě metody vyžadují detekci závislostí a latencí přes hranice iterací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871FE57-3690-4A1D-8A88-C063F0D8302E}" type="slidenum">
              <a:rPr lang="en-US" smtClean="0"/>
              <a:pPr>
                <a:defRPr/>
              </a:pPr>
              <a:t>1</a:t>
            </a:fld>
            <a:r>
              <a:rPr lang="cs-CZ" smtClean="0"/>
              <a:t>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4741916"/>
      </p:ext>
    </p:extLst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en-US" dirty="0" smtClean="0"/>
              <a:t>Unroll-and-compact</a:t>
            </a:r>
            <a:endParaRPr lang="en-US" altLang="en-US" noProof="1" smtClean="0"/>
          </a:p>
        </p:txBody>
      </p:sp>
      <p:sp>
        <p:nvSpPr>
          <p:cNvPr id="11" name="Content Placeholder 10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9330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DA017BD5-140C-4C50-BB67-7E9C83911153}" type="slidenum">
              <a:rPr lang="en-US" altLang="en-US" smtClean="0"/>
              <a:pPr/>
              <a:t>10</a:t>
            </a:fld>
            <a:r>
              <a:rPr lang="cs-CZ" altLang="en-US" smtClean="0"/>
              <a:t> </a:t>
            </a:r>
            <a:endParaRPr lang="en-US" altLang="en-US" smtClean="0"/>
          </a:p>
        </p:txBody>
      </p:sp>
      <p:sp>
        <p:nvSpPr>
          <p:cNvPr id="99333" name="Rectangle 4"/>
          <p:cNvSpPr>
            <a:spLocks noChangeArrowheads="1"/>
          </p:cNvSpPr>
          <p:nvPr/>
        </p:nvSpPr>
        <p:spPr bwMode="auto">
          <a:xfrm>
            <a:off x="4597797" y="559593"/>
            <a:ext cx="4321175" cy="6119813"/>
          </a:xfrm>
          <a:prstGeom prst="rect">
            <a:avLst/>
          </a:prstGeom>
          <a:solidFill>
            <a:srgbClr val="FFFFE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en-US" b="0" dirty="0">
              <a:latin typeface="Arial" charset="0"/>
            </a:endParaRPr>
          </a:p>
        </p:txBody>
      </p:sp>
      <p:sp>
        <p:nvSpPr>
          <p:cNvPr id="177" name="Rectangle 157"/>
          <p:cNvSpPr>
            <a:spLocks noChangeArrowheads="1"/>
          </p:cNvSpPr>
          <p:nvPr/>
        </p:nvSpPr>
        <p:spPr bwMode="auto">
          <a:xfrm>
            <a:off x="147361" y="533400"/>
            <a:ext cx="4348163" cy="6175624"/>
          </a:xfrm>
          <a:prstGeom prst="rect">
            <a:avLst/>
          </a:prstGeom>
          <a:solidFill>
            <a:srgbClr val="FFFFE0"/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/>
          <a:lstStyle>
            <a:lvl1pPr marL="342900" indent="-3429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571500" indent="-1905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952500" indent="-1905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1333500" indent="-1905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1790700" indent="-1905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247900" indent="-1905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2705100" indent="-1905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162300" indent="-1905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381000" lvl="4" indent="-211500" eaLnBrk="1" hangingPunct="1"/>
            <a:endParaRPr lang="cs-CZ" altLang="en-US" dirty="0"/>
          </a:p>
        </p:txBody>
      </p:sp>
      <p:sp>
        <p:nvSpPr>
          <p:cNvPr id="93" name="Text Box 158"/>
          <p:cNvSpPr txBox="1">
            <a:spLocks noChangeArrowheads="1"/>
          </p:cNvSpPr>
          <p:nvPr/>
        </p:nvSpPr>
        <p:spPr bwMode="auto">
          <a:xfrm>
            <a:off x="7307907" y="2636936"/>
            <a:ext cx="1079500" cy="142875"/>
          </a:xfrm>
          <a:prstGeom prst="rect">
            <a:avLst/>
          </a:prstGeom>
          <a:solidFill>
            <a:srgbClr val="FFFF66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dirty="0" err="1"/>
              <a:t>cmp</a:t>
            </a:r>
            <a:r>
              <a:rPr lang="en-US" altLang="en-US" sz="1200" dirty="0"/>
              <a:t> ri,0</a:t>
            </a:r>
          </a:p>
        </p:txBody>
      </p:sp>
      <p:sp>
        <p:nvSpPr>
          <p:cNvPr id="94" name="Text Box 159"/>
          <p:cNvSpPr txBox="1">
            <a:spLocks noChangeArrowheads="1"/>
          </p:cNvSpPr>
          <p:nvPr/>
        </p:nvSpPr>
        <p:spPr bwMode="auto">
          <a:xfrm>
            <a:off x="7523807" y="3357661"/>
            <a:ext cx="639762" cy="144463"/>
          </a:xfrm>
          <a:prstGeom prst="rect">
            <a:avLst/>
          </a:prstGeom>
          <a:solidFill>
            <a:srgbClr val="FFFF66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dirty="0" err="1"/>
              <a:t>jgt</a:t>
            </a:r>
            <a:endParaRPr lang="en-US" altLang="en-US" sz="1200" dirty="0"/>
          </a:p>
        </p:txBody>
      </p:sp>
      <p:sp>
        <p:nvSpPr>
          <p:cNvPr id="95" name="Text Box 160"/>
          <p:cNvSpPr txBox="1">
            <a:spLocks noChangeArrowheads="1"/>
          </p:cNvSpPr>
          <p:nvPr/>
        </p:nvSpPr>
        <p:spPr bwMode="auto">
          <a:xfrm>
            <a:off x="6371282" y="4149824"/>
            <a:ext cx="1081087" cy="142875"/>
          </a:xfrm>
          <a:prstGeom prst="rect">
            <a:avLst/>
          </a:prstGeom>
          <a:solidFill>
            <a:srgbClr val="FFFF66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en-US" sz="1200" dirty="0"/>
              <a:t>mov r</a:t>
            </a:r>
            <a:r>
              <a:rPr lang="en-US" altLang="en-US" sz="1200" dirty="0"/>
              <a:t>1</a:t>
            </a:r>
            <a:r>
              <a:rPr lang="cs-CZ" altLang="en-US" sz="1200" dirty="0"/>
              <a:t>,</a:t>
            </a:r>
            <a:r>
              <a:rPr lang="en-US" altLang="en-US" sz="1200" dirty="0"/>
              <a:t>[</a:t>
            </a:r>
            <a:r>
              <a:rPr lang="en-US" altLang="en-US" sz="1200" dirty="0" err="1"/>
              <a:t>rp</a:t>
            </a:r>
            <a:r>
              <a:rPr lang="en-US" altLang="en-US" sz="1200" dirty="0"/>
              <a:t>]</a:t>
            </a:r>
          </a:p>
        </p:txBody>
      </p:sp>
      <p:sp>
        <p:nvSpPr>
          <p:cNvPr id="98" name="Text Box 161"/>
          <p:cNvSpPr txBox="1">
            <a:spLocks noChangeArrowheads="1"/>
          </p:cNvSpPr>
          <p:nvPr/>
        </p:nvSpPr>
        <p:spPr bwMode="auto">
          <a:xfrm>
            <a:off x="5436244" y="2781399"/>
            <a:ext cx="935038" cy="142875"/>
          </a:xfrm>
          <a:prstGeom prst="rect">
            <a:avLst/>
          </a:prstGeom>
          <a:solidFill>
            <a:srgbClr val="FFFF66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en-US" sz="1200" dirty="0"/>
              <a:t>inc </a:t>
            </a:r>
            <a:r>
              <a:rPr lang="en-US" altLang="en-US" sz="1200" dirty="0" err="1"/>
              <a:t>rp</a:t>
            </a:r>
            <a:endParaRPr lang="en-US" altLang="en-US" sz="1200" dirty="0"/>
          </a:p>
        </p:txBody>
      </p:sp>
      <p:sp>
        <p:nvSpPr>
          <p:cNvPr id="101" name="Text Box 162"/>
          <p:cNvSpPr txBox="1">
            <a:spLocks noChangeArrowheads="1"/>
          </p:cNvSpPr>
          <p:nvPr/>
        </p:nvSpPr>
        <p:spPr bwMode="auto">
          <a:xfrm>
            <a:off x="7307907" y="1989236"/>
            <a:ext cx="1152525" cy="142875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dirty="0" err="1"/>
              <a:t>dec</a:t>
            </a:r>
            <a:r>
              <a:rPr lang="en-US" altLang="en-US" sz="1200" dirty="0"/>
              <a:t> </a:t>
            </a:r>
            <a:r>
              <a:rPr lang="en-US" altLang="en-US" sz="1200" dirty="0" err="1"/>
              <a:t>ri</a:t>
            </a:r>
            <a:endParaRPr lang="en-US" altLang="en-US" sz="1200" b="0" dirty="0"/>
          </a:p>
        </p:txBody>
      </p:sp>
      <p:sp>
        <p:nvSpPr>
          <p:cNvPr id="102" name="Text Box 163"/>
          <p:cNvSpPr txBox="1">
            <a:spLocks noChangeArrowheads="1"/>
          </p:cNvSpPr>
          <p:nvPr/>
        </p:nvSpPr>
        <p:spPr bwMode="auto">
          <a:xfrm>
            <a:off x="6587182" y="5013424"/>
            <a:ext cx="863600" cy="142875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dirty="0" err="1"/>
              <a:t>xor</a:t>
            </a:r>
            <a:r>
              <a:rPr lang="en-US" altLang="en-US" sz="1200" dirty="0"/>
              <a:t> rs,r1</a:t>
            </a:r>
            <a:endParaRPr lang="en-US" altLang="en-US" sz="1200" b="0" dirty="0"/>
          </a:p>
        </p:txBody>
      </p:sp>
      <p:sp>
        <p:nvSpPr>
          <p:cNvPr id="152" name="Line 182"/>
          <p:cNvSpPr>
            <a:spLocks noChangeShapeType="1"/>
          </p:cNvSpPr>
          <p:nvPr/>
        </p:nvSpPr>
        <p:spPr bwMode="auto">
          <a:xfrm>
            <a:off x="6010919" y="2925861"/>
            <a:ext cx="576263" cy="1223963"/>
          </a:xfrm>
          <a:prstGeom prst="line">
            <a:avLst/>
          </a:prstGeom>
          <a:noFill/>
          <a:ln w="31750">
            <a:solidFill>
              <a:srgbClr val="0000FF"/>
            </a:solidFill>
            <a:round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57" name="Text Box 183"/>
          <p:cNvSpPr txBox="1">
            <a:spLocks noChangeArrowheads="1"/>
          </p:cNvSpPr>
          <p:nvPr/>
        </p:nvSpPr>
        <p:spPr bwMode="auto">
          <a:xfrm>
            <a:off x="6289218" y="3789461"/>
            <a:ext cx="113814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en-US" sz="1000" dirty="0" smtClean="0">
                <a:latin typeface="Arial" charset="0"/>
              </a:rPr>
              <a:t>-2</a:t>
            </a:r>
            <a:endParaRPr lang="en-US" altLang="en-US" sz="1000" dirty="0">
              <a:latin typeface="Arial" charset="0"/>
            </a:endParaRPr>
          </a:p>
        </p:txBody>
      </p:sp>
      <p:sp>
        <p:nvSpPr>
          <p:cNvPr id="178" name="Line 184"/>
          <p:cNvSpPr>
            <a:spLocks noChangeShapeType="1"/>
          </p:cNvSpPr>
          <p:nvPr/>
        </p:nvSpPr>
        <p:spPr bwMode="auto">
          <a:xfrm flipH="1">
            <a:off x="7236469" y="3502124"/>
            <a:ext cx="647700" cy="64770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79" name="Text Box 185"/>
          <p:cNvSpPr txBox="1">
            <a:spLocks noChangeArrowheads="1"/>
          </p:cNvSpPr>
          <p:nvPr/>
        </p:nvSpPr>
        <p:spPr bwMode="auto">
          <a:xfrm>
            <a:off x="7297280" y="3789461"/>
            <a:ext cx="113814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en-US" sz="1000" dirty="0" smtClean="0">
                <a:latin typeface="Arial" charset="0"/>
              </a:rPr>
              <a:t>-3</a:t>
            </a:r>
            <a:endParaRPr lang="en-US" altLang="en-US" sz="1000" dirty="0">
              <a:latin typeface="Arial" charset="0"/>
            </a:endParaRPr>
          </a:p>
        </p:txBody>
      </p:sp>
      <p:sp>
        <p:nvSpPr>
          <p:cNvPr id="180" name="Line 186"/>
          <p:cNvSpPr>
            <a:spLocks noChangeShapeType="1"/>
          </p:cNvSpPr>
          <p:nvPr/>
        </p:nvSpPr>
        <p:spPr bwMode="auto">
          <a:xfrm flipH="1">
            <a:off x="7884169" y="2781399"/>
            <a:ext cx="0" cy="576262"/>
          </a:xfrm>
          <a:prstGeom prst="line">
            <a:avLst/>
          </a:prstGeom>
          <a:noFill/>
          <a:ln w="31750">
            <a:solidFill>
              <a:schemeClr val="bg2"/>
            </a:solidFill>
            <a:round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81" name="Text Box 187"/>
          <p:cNvSpPr txBox="1">
            <a:spLocks noChangeArrowheads="1"/>
          </p:cNvSpPr>
          <p:nvPr/>
        </p:nvSpPr>
        <p:spPr bwMode="auto">
          <a:xfrm>
            <a:off x="7772362" y="3068736"/>
            <a:ext cx="70532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en-US" sz="1000" dirty="0" smtClean="0">
                <a:latin typeface="Arial" charset="0"/>
              </a:rPr>
              <a:t>1</a:t>
            </a:r>
            <a:endParaRPr lang="en-US" altLang="en-US" sz="1000" dirty="0">
              <a:latin typeface="Arial" charset="0"/>
            </a:endParaRPr>
          </a:p>
        </p:txBody>
      </p:sp>
      <p:sp>
        <p:nvSpPr>
          <p:cNvPr id="182" name="Line 188"/>
          <p:cNvSpPr>
            <a:spLocks noChangeShapeType="1"/>
          </p:cNvSpPr>
          <p:nvPr/>
        </p:nvSpPr>
        <p:spPr bwMode="auto">
          <a:xfrm flipH="1">
            <a:off x="7884169" y="2133699"/>
            <a:ext cx="0" cy="503237"/>
          </a:xfrm>
          <a:prstGeom prst="line">
            <a:avLst/>
          </a:prstGeom>
          <a:noFill/>
          <a:ln w="31750">
            <a:solidFill>
              <a:schemeClr val="bg2"/>
            </a:solidFill>
            <a:round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83" name="Text Box 189"/>
          <p:cNvSpPr txBox="1">
            <a:spLocks noChangeArrowheads="1"/>
          </p:cNvSpPr>
          <p:nvPr/>
        </p:nvSpPr>
        <p:spPr bwMode="auto">
          <a:xfrm>
            <a:off x="7772362" y="2421036"/>
            <a:ext cx="70532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en-US" sz="1000" dirty="0" smtClean="0">
                <a:latin typeface="Arial" charset="0"/>
              </a:rPr>
              <a:t>2</a:t>
            </a:r>
            <a:endParaRPr lang="en-US" altLang="en-US" sz="1000" dirty="0">
              <a:latin typeface="Arial" charset="0"/>
            </a:endParaRPr>
          </a:p>
        </p:txBody>
      </p:sp>
      <p:sp>
        <p:nvSpPr>
          <p:cNvPr id="184" name="Line 190"/>
          <p:cNvSpPr>
            <a:spLocks noChangeShapeType="1"/>
          </p:cNvSpPr>
          <p:nvPr/>
        </p:nvSpPr>
        <p:spPr bwMode="auto">
          <a:xfrm flipH="1">
            <a:off x="7092007" y="4294286"/>
            <a:ext cx="0" cy="720725"/>
          </a:xfrm>
          <a:prstGeom prst="line">
            <a:avLst/>
          </a:prstGeom>
          <a:noFill/>
          <a:ln w="57150">
            <a:solidFill>
              <a:schemeClr val="bg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85" name="Text Box 191"/>
          <p:cNvSpPr txBox="1">
            <a:spLocks noChangeArrowheads="1"/>
          </p:cNvSpPr>
          <p:nvPr/>
        </p:nvSpPr>
        <p:spPr bwMode="auto">
          <a:xfrm>
            <a:off x="6980200" y="4581128"/>
            <a:ext cx="70532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 dirty="0" smtClean="0">
                <a:latin typeface="Arial" charset="0"/>
              </a:rPr>
              <a:t>4</a:t>
            </a:r>
            <a:endParaRPr lang="en-US" altLang="en-US" sz="1000" dirty="0">
              <a:latin typeface="Arial" charset="0"/>
            </a:endParaRPr>
          </a:p>
        </p:txBody>
      </p:sp>
      <p:sp>
        <p:nvSpPr>
          <p:cNvPr id="186" name="Line 192"/>
          <p:cNvSpPr>
            <a:spLocks noChangeShapeType="1"/>
          </p:cNvSpPr>
          <p:nvPr/>
        </p:nvSpPr>
        <p:spPr bwMode="auto">
          <a:xfrm>
            <a:off x="7307907" y="4294286"/>
            <a:ext cx="0" cy="719138"/>
          </a:xfrm>
          <a:prstGeom prst="line">
            <a:avLst/>
          </a:prstGeom>
          <a:noFill/>
          <a:ln w="57150">
            <a:solidFill>
              <a:srgbClr val="CC00FF"/>
            </a:solidFill>
            <a:round/>
            <a:headEnd type="triangle" w="med" len="med"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87" name="Text Box 193"/>
          <p:cNvSpPr txBox="1">
            <a:spLocks noChangeArrowheads="1"/>
          </p:cNvSpPr>
          <p:nvPr/>
        </p:nvSpPr>
        <p:spPr bwMode="auto">
          <a:xfrm>
            <a:off x="7379344" y="4437161"/>
            <a:ext cx="113814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en-US" sz="1000" dirty="0" smtClean="0">
                <a:latin typeface="Arial" charset="0"/>
              </a:rPr>
              <a:t>-4</a:t>
            </a:r>
            <a:endParaRPr lang="en-US" altLang="en-US" sz="1000" dirty="0">
              <a:latin typeface="Arial" charset="0"/>
            </a:endParaRPr>
          </a:p>
        </p:txBody>
      </p:sp>
      <p:sp>
        <p:nvSpPr>
          <p:cNvPr id="194" name="Text Box 183"/>
          <p:cNvSpPr txBox="1">
            <a:spLocks noChangeArrowheads="1"/>
          </p:cNvSpPr>
          <p:nvPr/>
        </p:nvSpPr>
        <p:spPr bwMode="auto">
          <a:xfrm>
            <a:off x="6229660" y="4139208"/>
            <a:ext cx="70532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en-US" sz="1000" dirty="0" smtClean="0">
                <a:latin typeface="Arial" charset="0"/>
              </a:rPr>
              <a:t>0</a:t>
            </a:r>
            <a:endParaRPr lang="en-US" altLang="en-US" sz="1000" dirty="0">
              <a:latin typeface="Arial" charset="0"/>
            </a:endParaRPr>
          </a:p>
        </p:txBody>
      </p:sp>
      <p:sp>
        <p:nvSpPr>
          <p:cNvPr id="195" name="Text Box 183"/>
          <p:cNvSpPr txBox="1">
            <a:spLocks noChangeArrowheads="1"/>
          </p:cNvSpPr>
          <p:nvPr/>
        </p:nvSpPr>
        <p:spPr bwMode="auto">
          <a:xfrm>
            <a:off x="6400926" y="5003304"/>
            <a:ext cx="113814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en-US" sz="1000" dirty="0" smtClean="0">
                <a:latin typeface="Arial" charset="0"/>
              </a:rPr>
              <a:t>-4</a:t>
            </a:r>
            <a:endParaRPr lang="en-US" altLang="en-US" sz="1000" dirty="0">
              <a:latin typeface="Arial" charset="0"/>
            </a:endParaRPr>
          </a:p>
        </p:txBody>
      </p:sp>
      <p:sp>
        <p:nvSpPr>
          <p:cNvPr id="196" name="Text Box 183"/>
          <p:cNvSpPr txBox="1">
            <a:spLocks noChangeArrowheads="1"/>
          </p:cNvSpPr>
          <p:nvPr/>
        </p:nvSpPr>
        <p:spPr bwMode="auto">
          <a:xfrm>
            <a:off x="5238776" y="2775892"/>
            <a:ext cx="113814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en-US" sz="1000" dirty="0" smtClean="0">
                <a:latin typeface="Arial" charset="0"/>
              </a:rPr>
              <a:t>-2</a:t>
            </a:r>
            <a:endParaRPr lang="en-US" altLang="en-US" sz="1000" dirty="0">
              <a:latin typeface="Arial" charset="0"/>
            </a:endParaRPr>
          </a:p>
        </p:txBody>
      </p:sp>
      <p:sp>
        <p:nvSpPr>
          <p:cNvPr id="197" name="Text Box 183"/>
          <p:cNvSpPr txBox="1">
            <a:spLocks noChangeArrowheads="1"/>
          </p:cNvSpPr>
          <p:nvPr/>
        </p:nvSpPr>
        <p:spPr bwMode="auto">
          <a:xfrm>
            <a:off x="7336968" y="3345061"/>
            <a:ext cx="113814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en-US" sz="1000" dirty="0" smtClean="0">
                <a:latin typeface="Arial" charset="0"/>
              </a:rPr>
              <a:t>-3</a:t>
            </a:r>
          </a:p>
        </p:txBody>
      </p:sp>
      <p:sp>
        <p:nvSpPr>
          <p:cNvPr id="198" name="Text Box 183"/>
          <p:cNvSpPr txBox="1">
            <a:spLocks noChangeArrowheads="1"/>
          </p:cNvSpPr>
          <p:nvPr/>
        </p:nvSpPr>
        <p:spPr bwMode="auto">
          <a:xfrm>
            <a:off x="7107829" y="2626717"/>
            <a:ext cx="113814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en-US" sz="1000" dirty="0" smtClean="0">
                <a:latin typeface="Arial" charset="0"/>
              </a:rPr>
              <a:t>-2</a:t>
            </a:r>
            <a:endParaRPr lang="en-US" altLang="en-US" sz="1000" dirty="0">
              <a:latin typeface="Arial" charset="0"/>
            </a:endParaRPr>
          </a:p>
        </p:txBody>
      </p:sp>
      <p:sp>
        <p:nvSpPr>
          <p:cNvPr id="199" name="Text Box 183"/>
          <p:cNvSpPr txBox="1">
            <a:spLocks noChangeArrowheads="1"/>
          </p:cNvSpPr>
          <p:nvPr/>
        </p:nvSpPr>
        <p:spPr bwMode="auto">
          <a:xfrm>
            <a:off x="7129470" y="1983729"/>
            <a:ext cx="70532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en-US" sz="1000" dirty="0" smtClean="0">
                <a:latin typeface="Arial" charset="0"/>
              </a:rPr>
              <a:t>0</a:t>
            </a:r>
            <a:endParaRPr lang="en-US" altLang="en-US" sz="1000" dirty="0">
              <a:latin typeface="Arial" charset="0"/>
            </a:endParaRPr>
          </a:p>
        </p:txBody>
      </p:sp>
      <p:grpSp>
        <p:nvGrpSpPr>
          <p:cNvPr id="31" name="Group 30"/>
          <p:cNvGrpSpPr/>
          <p:nvPr/>
        </p:nvGrpSpPr>
        <p:grpSpPr>
          <a:xfrm>
            <a:off x="467544" y="558356"/>
            <a:ext cx="3673270" cy="6063438"/>
            <a:chOff x="4931178" y="558356"/>
            <a:chExt cx="3673270" cy="6063438"/>
          </a:xfrm>
        </p:grpSpPr>
        <p:cxnSp>
          <p:nvCxnSpPr>
            <p:cNvPr id="32" name="Straight Arrow Connector 31"/>
            <p:cNvCxnSpPr/>
            <p:nvPr/>
          </p:nvCxnSpPr>
          <p:spPr bwMode="auto">
            <a:xfrm>
              <a:off x="5292080" y="6308082"/>
              <a:ext cx="3312368" cy="0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33" name="Straight Arrow Connector 32"/>
            <p:cNvCxnSpPr/>
            <p:nvPr/>
          </p:nvCxnSpPr>
          <p:spPr bwMode="auto">
            <a:xfrm flipV="1">
              <a:off x="5292080" y="1268760"/>
              <a:ext cx="0" cy="5040560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34" name="TextBox 33"/>
            <p:cNvSpPr txBox="1"/>
            <p:nvPr/>
          </p:nvSpPr>
          <p:spPr>
            <a:xfrm>
              <a:off x="7683623" y="6283240"/>
              <a:ext cx="914033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dirty="0" smtClean="0"/>
                <a:t>iteration</a:t>
              </a:r>
              <a:endParaRPr lang="en-US" dirty="0"/>
            </a:p>
          </p:txBody>
        </p:sp>
        <p:sp>
          <p:nvSpPr>
            <p:cNvPr id="35" name="TextBox 34"/>
            <p:cNvSpPr txBox="1"/>
            <p:nvPr/>
          </p:nvSpPr>
          <p:spPr>
            <a:xfrm rot="16200000">
              <a:off x="4814158" y="1412776"/>
              <a:ext cx="572593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dirty="0" smtClean="0"/>
                <a:t>time</a:t>
              </a:r>
              <a:endParaRPr lang="en-US" dirty="0"/>
            </a:p>
          </p:txBody>
        </p:sp>
        <p:cxnSp>
          <p:nvCxnSpPr>
            <p:cNvPr id="36" name="Straight Connector 35"/>
            <p:cNvCxnSpPr/>
            <p:nvPr/>
          </p:nvCxnSpPr>
          <p:spPr bwMode="auto">
            <a:xfrm flipV="1">
              <a:off x="5652983" y="558356"/>
              <a:ext cx="2879457" cy="5748489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rgbClr val="C00000"/>
              </a:solidFill>
              <a:prstDash val="dash"/>
              <a:round/>
              <a:headEnd type="none" w="med" len="med"/>
              <a:tailEnd type="arrow" w="med" len="med"/>
            </a:ln>
            <a:effectLst/>
          </p:spPr>
        </p:cxnSp>
        <p:cxnSp>
          <p:nvCxnSpPr>
            <p:cNvPr id="37" name="Straight Arrow Connector 36"/>
            <p:cNvCxnSpPr/>
            <p:nvPr/>
          </p:nvCxnSpPr>
          <p:spPr bwMode="auto">
            <a:xfrm flipV="1">
              <a:off x="6012160" y="6237312"/>
              <a:ext cx="0" cy="144016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8" name="Straight Arrow Connector 37"/>
            <p:cNvCxnSpPr/>
            <p:nvPr/>
          </p:nvCxnSpPr>
          <p:spPr bwMode="auto">
            <a:xfrm flipV="1">
              <a:off x="6732240" y="6237312"/>
              <a:ext cx="0" cy="144016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9" name="Straight Arrow Connector 38"/>
            <p:cNvCxnSpPr/>
            <p:nvPr/>
          </p:nvCxnSpPr>
          <p:spPr bwMode="auto">
            <a:xfrm flipV="1">
              <a:off x="7452320" y="6237312"/>
              <a:ext cx="0" cy="144016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0" name="Straight Arrow Connector 39"/>
            <p:cNvCxnSpPr/>
            <p:nvPr/>
          </p:nvCxnSpPr>
          <p:spPr bwMode="auto">
            <a:xfrm flipV="1">
              <a:off x="8172400" y="6237312"/>
              <a:ext cx="0" cy="144016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1" name="Straight Arrow Connector 40"/>
            <p:cNvCxnSpPr/>
            <p:nvPr/>
          </p:nvCxnSpPr>
          <p:spPr bwMode="auto">
            <a:xfrm>
              <a:off x="5220072" y="5589240"/>
              <a:ext cx="144016" cy="0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2" name="Straight Arrow Connector 41"/>
            <p:cNvCxnSpPr/>
            <p:nvPr/>
          </p:nvCxnSpPr>
          <p:spPr bwMode="auto">
            <a:xfrm>
              <a:off x="5220072" y="5949280"/>
              <a:ext cx="144016" cy="0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3" name="Straight Arrow Connector 42"/>
            <p:cNvCxnSpPr/>
            <p:nvPr/>
          </p:nvCxnSpPr>
          <p:spPr bwMode="auto">
            <a:xfrm>
              <a:off x="5220072" y="5229200"/>
              <a:ext cx="144016" cy="0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4" name="Straight Arrow Connector 43"/>
            <p:cNvCxnSpPr/>
            <p:nvPr/>
          </p:nvCxnSpPr>
          <p:spPr bwMode="auto">
            <a:xfrm>
              <a:off x="5220072" y="4869160"/>
              <a:ext cx="144016" cy="0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5" name="Straight Arrow Connector 44"/>
            <p:cNvCxnSpPr/>
            <p:nvPr/>
          </p:nvCxnSpPr>
          <p:spPr bwMode="auto">
            <a:xfrm>
              <a:off x="5220072" y="4509120"/>
              <a:ext cx="144016" cy="0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6" name="Straight Arrow Connector 45"/>
            <p:cNvCxnSpPr/>
            <p:nvPr/>
          </p:nvCxnSpPr>
          <p:spPr bwMode="auto">
            <a:xfrm>
              <a:off x="5220072" y="4149080"/>
              <a:ext cx="144016" cy="0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7" name="Straight Arrow Connector 46"/>
            <p:cNvCxnSpPr/>
            <p:nvPr/>
          </p:nvCxnSpPr>
          <p:spPr bwMode="auto">
            <a:xfrm>
              <a:off x="5220072" y="3789040"/>
              <a:ext cx="144016" cy="0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8" name="Straight Arrow Connector 47"/>
            <p:cNvCxnSpPr/>
            <p:nvPr/>
          </p:nvCxnSpPr>
          <p:spPr bwMode="auto">
            <a:xfrm>
              <a:off x="5220072" y="3429000"/>
              <a:ext cx="144016" cy="0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9" name="Straight Arrow Connector 48"/>
            <p:cNvCxnSpPr/>
            <p:nvPr/>
          </p:nvCxnSpPr>
          <p:spPr bwMode="auto">
            <a:xfrm>
              <a:off x="5220072" y="3068960"/>
              <a:ext cx="144016" cy="0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0" name="Straight Arrow Connector 49"/>
            <p:cNvCxnSpPr/>
            <p:nvPr/>
          </p:nvCxnSpPr>
          <p:spPr bwMode="auto">
            <a:xfrm>
              <a:off x="5220072" y="2708920"/>
              <a:ext cx="144016" cy="0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1" name="Straight Arrow Connector 50"/>
            <p:cNvCxnSpPr/>
            <p:nvPr/>
          </p:nvCxnSpPr>
          <p:spPr bwMode="auto">
            <a:xfrm>
              <a:off x="5220072" y="2348880"/>
              <a:ext cx="144016" cy="0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2" name="Straight Arrow Connector 51"/>
            <p:cNvCxnSpPr/>
            <p:nvPr/>
          </p:nvCxnSpPr>
          <p:spPr bwMode="auto">
            <a:xfrm>
              <a:off x="5220072" y="1988840"/>
              <a:ext cx="144016" cy="0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3" name="Straight Arrow Connector 52"/>
            <p:cNvCxnSpPr/>
            <p:nvPr/>
          </p:nvCxnSpPr>
          <p:spPr bwMode="auto">
            <a:xfrm>
              <a:off x="5220072" y="1628800"/>
              <a:ext cx="144016" cy="0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54" name="Line 190"/>
            <p:cNvSpPr>
              <a:spLocks noChangeShapeType="1"/>
            </p:cNvSpPr>
            <p:nvPr/>
          </p:nvSpPr>
          <p:spPr bwMode="auto">
            <a:xfrm flipV="1">
              <a:off x="5606926" y="4239231"/>
              <a:ext cx="117200" cy="1276763"/>
            </a:xfrm>
            <a:custGeom>
              <a:avLst/>
              <a:gdLst>
                <a:gd name="connsiteX0" fmla="*/ 0 w 36262"/>
                <a:gd name="connsiteY0" fmla="*/ 0 h 1276763"/>
                <a:gd name="connsiteX1" fmla="*/ 36262 w 36262"/>
                <a:gd name="connsiteY1" fmla="*/ 1276763 h 1276763"/>
                <a:gd name="connsiteX0" fmla="*/ 80938 w 117200"/>
                <a:gd name="connsiteY0" fmla="*/ 0 h 1276763"/>
                <a:gd name="connsiteX1" fmla="*/ 117200 w 117200"/>
                <a:gd name="connsiteY1" fmla="*/ 1276763 h 12767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17200" h="1276763">
                  <a:moveTo>
                    <a:pt x="80938" y="0"/>
                  </a:moveTo>
                  <a:cubicBezTo>
                    <a:pt x="-115131" y="641178"/>
                    <a:pt x="105113" y="851175"/>
                    <a:pt x="117200" y="1276763"/>
                  </a:cubicBezTo>
                </a:path>
              </a:pathLst>
            </a:custGeom>
            <a:noFill/>
            <a:ln w="57150">
              <a:solidFill>
                <a:schemeClr val="bg2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5" name="Line 192"/>
            <p:cNvSpPr>
              <a:spLocks noChangeShapeType="1"/>
            </p:cNvSpPr>
            <p:nvPr/>
          </p:nvSpPr>
          <p:spPr bwMode="auto">
            <a:xfrm flipH="1">
              <a:off x="6012159" y="4147843"/>
              <a:ext cx="355846" cy="5302"/>
            </a:xfrm>
            <a:prstGeom prst="line">
              <a:avLst/>
            </a:prstGeom>
            <a:noFill/>
            <a:ln w="57150">
              <a:solidFill>
                <a:srgbClr val="CC00FF"/>
              </a:solidFill>
              <a:round/>
              <a:headEnd type="triangle" w="med" len="med"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6" name="Line 190"/>
            <p:cNvSpPr>
              <a:spLocks noChangeShapeType="1"/>
            </p:cNvSpPr>
            <p:nvPr/>
          </p:nvSpPr>
          <p:spPr bwMode="auto">
            <a:xfrm flipH="1" flipV="1">
              <a:off x="6248137" y="2807566"/>
              <a:ext cx="182735" cy="1265672"/>
            </a:xfrm>
            <a:custGeom>
              <a:avLst/>
              <a:gdLst>
                <a:gd name="connsiteX0" fmla="*/ 0 w 10000"/>
                <a:gd name="connsiteY0" fmla="*/ 0 h 10000"/>
                <a:gd name="connsiteX1" fmla="*/ 10000 w 10000"/>
                <a:gd name="connsiteY1" fmla="*/ 10000 h 10000"/>
                <a:gd name="connsiteX0" fmla="*/ 2147473647 w 2147470000"/>
                <a:gd name="connsiteY0" fmla="*/ 0 h 8027"/>
                <a:gd name="connsiteX1" fmla="*/ 0 w 2147470000"/>
                <a:gd name="connsiteY1" fmla="*/ 8027 h 8027"/>
                <a:gd name="connsiteX0" fmla="*/ 10000 w 10972"/>
                <a:gd name="connsiteY0" fmla="*/ 0 h 10000"/>
                <a:gd name="connsiteX1" fmla="*/ 0 w 10972"/>
                <a:gd name="connsiteY1" fmla="*/ 10000 h 10000"/>
                <a:gd name="connsiteX0" fmla="*/ 1692 w 3480"/>
                <a:gd name="connsiteY0" fmla="*/ 0 h 12682"/>
                <a:gd name="connsiteX1" fmla="*/ 0 w 3480"/>
                <a:gd name="connsiteY1" fmla="*/ 12682 h 12682"/>
                <a:gd name="connsiteX0" fmla="*/ 4862 w 24452"/>
                <a:gd name="connsiteY0" fmla="*/ 0 h 10000"/>
                <a:gd name="connsiteX1" fmla="*/ 0 w 24452"/>
                <a:gd name="connsiteY1" fmla="*/ 10000 h 1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4452" h="10000">
                  <a:moveTo>
                    <a:pt x="4862" y="0"/>
                  </a:moveTo>
                  <a:cubicBezTo>
                    <a:pt x="51618" y="5330"/>
                    <a:pt x="0" y="6726"/>
                    <a:pt x="0" y="10000"/>
                  </a:cubicBezTo>
                </a:path>
              </a:pathLst>
            </a:custGeom>
            <a:noFill/>
            <a:ln w="57150">
              <a:solidFill>
                <a:schemeClr val="bg2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7" name="Line 192"/>
            <p:cNvSpPr>
              <a:spLocks noChangeShapeType="1"/>
            </p:cNvSpPr>
            <p:nvPr/>
          </p:nvSpPr>
          <p:spPr bwMode="auto">
            <a:xfrm flipH="1" flipV="1">
              <a:off x="6705747" y="2699126"/>
              <a:ext cx="386532" cy="9794"/>
            </a:xfrm>
            <a:prstGeom prst="line">
              <a:avLst/>
            </a:prstGeom>
            <a:noFill/>
            <a:ln w="57150">
              <a:solidFill>
                <a:srgbClr val="CC00FF"/>
              </a:solidFill>
              <a:round/>
              <a:headEnd type="triangle" w="med" len="med"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8" name="Line 190"/>
            <p:cNvSpPr>
              <a:spLocks noChangeShapeType="1"/>
            </p:cNvSpPr>
            <p:nvPr/>
          </p:nvSpPr>
          <p:spPr bwMode="auto">
            <a:xfrm flipV="1">
              <a:off x="6965082" y="1349211"/>
              <a:ext cx="182013" cy="1286038"/>
            </a:xfrm>
            <a:custGeom>
              <a:avLst/>
              <a:gdLst>
                <a:gd name="connsiteX0" fmla="*/ 0 w 39535"/>
                <a:gd name="connsiteY0" fmla="*/ 0 h 1286038"/>
                <a:gd name="connsiteX1" fmla="*/ 39535 w 39535"/>
                <a:gd name="connsiteY1" fmla="*/ 1286038 h 1286038"/>
                <a:gd name="connsiteX0" fmla="*/ 142478 w 182013"/>
                <a:gd name="connsiteY0" fmla="*/ 0 h 1286038"/>
                <a:gd name="connsiteX1" fmla="*/ 182013 w 182013"/>
                <a:gd name="connsiteY1" fmla="*/ 1286038 h 12860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82013" h="1286038">
                  <a:moveTo>
                    <a:pt x="142478" y="0"/>
                  </a:moveTo>
                  <a:cubicBezTo>
                    <a:pt x="-193749" y="636835"/>
                    <a:pt x="168835" y="857359"/>
                    <a:pt x="182013" y="1286038"/>
                  </a:cubicBezTo>
                </a:path>
              </a:pathLst>
            </a:custGeom>
            <a:noFill/>
            <a:ln w="57150">
              <a:solidFill>
                <a:schemeClr val="bg2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9" name="Line 192"/>
            <p:cNvSpPr>
              <a:spLocks noChangeShapeType="1"/>
            </p:cNvSpPr>
            <p:nvPr/>
          </p:nvSpPr>
          <p:spPr bwMode="auto">
            <a:xfrm flipH="1" flipV="1">
              <a:off x="7462718" y="1268760"/>
              <a:ext cx="353835" cy="1237"/>
            </a:xfrm>
            <a:prstGeom prst="line">
              <a:avLst/>
            </a:prstGeom>
            <a:noFill/>
            <a:ln w="57150">
              <a:solidFill>
                <a:srgbClr val="CC00FF"/>
              </a:solidFill>
              <a:round/>
              <a:headEnd type="triangle" w="med" len="med"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60" name="Line 184"/>
            <p:cNvSpPr>
              <a:spLocks noChangeShapeType="1"/>
            </p:cNvSpPr>
            <p:nvPr/>
          </p:nvSpPr>
          <p:spPr bwMode="auto">
            <a:xfrm flipV="1">
              <a:off x="7086745" y="2779333"/>
              <a:ext cx="119626" cy="196907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 type="triangl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61" name="Line 184"/>
            <p:cNvSpPr>
              <a:spLocks noChangeShapeType="1"/>
            </p:cNvSpPr>
            <p:nvPr/>
          </p:nvSpPr>
          <p:spPr bwMode="auto">
            <a:xfrm flipV="1">
              <a:off x="7786409" y="1324145"/>
              <a:ext cx="133809" cy="240266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 type="triangl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62" name="Text Box 163"/>
            <p:cNvSpPr txBox="1">
              <a:spLocks noChangeArrowheads="1"/>
            </p:cNvSpPr>
            <p:nvPr/>
          </p:nvSpPr>
          <p:spPr bwMode="auto">
            <a:xfrm>
              <a:off x="5691261" y="4076804"/>
              <a:ext cx="311150" cy="144461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0" tIns="0" rIns="0" bIns="0" anchor="ctr" anchorCtr="1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200" dirty="0" err="1" smtClean="0"/>
                <a:t>xor</a:t>
              </a:r>
              <a:endParaRPr lang="en-US" altLang="en-US" sz="1200" b="0" dirty="0"/>
            </a:p>
          </p:txBody>
        </p:sp>
        <p:sp>
          <p:nvSpPr>
            <p:cNvPr id="63" name="Text Box 163"/>
            <p:cNvSpPr txBox="1">
              <a:spLocks noChangeArrowheads="1"/>
            </p:cNvSpPr>
            <p:nvPr/>
          </p:nvSpPr>
          <p:spPr bwMode="auto">
            <a:xfrm>
              <a:off x="6397972" y="2636912"/>
              <a:ext cx="311150" cy="144461"/>
            </a:xfrm>
            <a:prstGeom prst="rect">
              <a:avLst/>
            </a:prstGeom>
            <a:solidFill>
              <a:srgbClr val="FFC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0" tIns="0" rIns="0" bIns="0" anchor="ctr" anchorCtr="1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200" dirty="0" err="1" smtClean="0"/>
                <a:t>xor</a:t>
              </a:r>
              <a:endParaRPr lang="en-US" altLang="en-US" sz="1200" b="0" dirty="0"/>
            </a:p>
          </p:txBody>
        </p:sp>
        <p:sp>
          <p:nvSpPr>
            <p:cNvPr id="64" name="Text Box 163"/>
            <p:cNvSpPr txBox="1">
              <a:spLocks noChangeArrowheads="1"/>
            </p:cNvSpPr>
            <p:nvPr/>
          </p:nvSpPr>
          <p:spPr bwMode="auto">
            <a:xfrm>
              <a:off x="7141170" y="1196752"/>
              <a:ext cx="311150" cy="144461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0" tIns="0" rIns="0" bIns="0" anchor="ctr" anchorCtr="1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200" dirty="0" err="1" smtClean="0"/>
                <a:t>xor</a:t>
              </a:r>
              <a:endParaRPr lang="en-US" altLang="en-US" sz="1200" b="0" dirty="0"/>
            </a:p>
          </p:txBody>
        </p:sp>
        <p:sp>
          <p:nvSpPr>
            <p:cNvPr id="65" name="Text Box 160"/>
            <p:cNvSpPr txBox="1">
              <a:spLocks noChangeArrowheads="1"/>
            </p:cNvSpPr>
            <p:nvPr/>
          </p:nvSpPr>
          <p:spPr bwMode="auto">
            <a:xfrm>
              <a:off x="6373167" y="4077072"/>
              <a:ext cx="361007" cy="134937"/>
            </a:xfrm>
            <a:prstGeom prst="rect">
              <a:avLst/>
            </a:prstGeom>
            <a:solidFill>
              <a:srgbClr val="FFC000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0" tIns="0" rIns="0" bIns="0" anchor="ctr" anchorCtr="1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en-US" sz="1200" dirty="0" smtClean="0"/>
                <a:t>mov</a:t>
              </a:r>
              <a:endParaRPr lang="en-US" altLang="en-US" sz="1200" dirty="0"/>
            </a:p>
          </p:txBody>
        </p:sp>
        <p:sp>
          <p:nvSpPr>
            <p:cNvPr id="66" name="Text Box 160"/>
            <p:cNvSpPr txBox="1">
              <a:spLocks noChangeArrowheads="1"/>
            </p:cNvSpPr>
            <p:nvPr/>
          </p:nvSpPr>
          <p:spPr bwMode="auto">
            <a:xfrm>
              <a:off x="7092280" y="2636912"/>
              <a:ext cx="361007" cy="134937"/>
            </a:xfrm>
            <a:prstGeom prst="rect">
              <a:avLst/>
            </a:prstGeom>
            <a:solidFill>
              <a:srgbClr val="FFFF66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0" tIns="0" rIns="0" bIns="0" anchor="ctr" anchorCtr="1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en-US" sz="1200" dirty="0" smtClean="0"/>
                <a:t>mov</a:t>
              </a:r>
              <a:endParaRPr lang="en-US" altLang="en-US" sz="1200" dirty="0"/>
            </a:p>
          </p:txBody>
        </p:sp>
        <p:sp>
          <p:nvSpPr>
            <p:cNvPr id="67" name="Text Box 160"/>
            <p:cNvSpPr txBox="1">
              <a:spLocks noChangeArrowheads="1"/>
            </p:cNvSpPr>
            <p:nvPr/>
          </p:nvSpPr>
          <p:spPr bwMode="auto">
            <a:xfrm>
              <a:off x="7811393" y="1196752"/>
              <a:ext cx="361007" cy="134937"/>
            </a:xfrm>
            <a:prstGeom prst="rect">
              <a:avLst/>
            </a:prstGeom>
            <a:solidFill>
              <a:srgbClr val="FFC000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0" tIns="0" rIns="0" bIns="0" anchor="ctr" anchorCtr="1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en-US" sz="1200" dirty="0" smtClean="0"/>
                <a:t>mov</a:t>
              </a:r>
              <a:endParaRPr lang="en-US" altLang="en-US" sz="1200" dirty="0"/>
            </a:p>
          </p:txBody>
        </p:sp>
        <p:sp>
          <p:nvSpPr>
            <p:cNvPr id="68" name="Text Box 160"/>
            <p:cNvSpPr txBox="1">
              <a:spLocks noChangeArrowheads="1"/>
            </p:cNvSpPr>
            <p:nvPr/>
          </p:nvSpPr>
          <p:spPr bwMode="auto">
            <a:xfrm>
              <a:off x="5653087" y="5517232"/>
              <a:ext cx="361007" cy="134937"/>
            </a:xfrm>
            <a:prstGeom prst="rect">
              <a:avLst/>
            </a:prstGeom>
            <a:solidFill>
              <a:srgbClr val="FFFF66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0" tIns="0" rIns="0" bIns="0" anchor="ctr" anchorCtr="1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en-US" sz="1200" dirty="0" smtClean="0"/>
                <a:t>mov</a:t>
              </a:r>
              <a:endParaRPr lang="en-US" altLang="en-US" sz="1200" dirty="0"/>
            </a:p>
          </p:txBody>
        </p:sp>
        <p:sp>
          <p:nvSpPr>
            <p:cNvPr id="69" name="Text Box 159"/>
            <p:cNvSpPr txBox="1">
              <a:spLocks noChangeArrowheads="1"/>
            </p:cNvSpPr>
            <p:nvPr/>
          </p:nvSpPr>
          <p:spPr bwMode="auto">
            <a:xfrm>
              <a:off x="6766863" y="2988745"/>
              <a:ext cx="319881" cy="138682"/>
            </a:xfrm>
            <a:prstGeom prst="rect">
              <a:avLst/>
            </a:prstGeom>
            <a:solidFill>
              <a:srgbClr val="FFC000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0" tIns="0" rIns="0" bIns="0" anchor="ctr" anchorCtr="1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200" dirty="0" err="1"/>
                <a:t>jgt</a:t>
              </a:r>
              <a:endParaRPr lang="en-US" altLang="en-US" sz="1200" dirty="0"/>
            </a:p>
          </p:txBody>
        </p:sp>
        <p:sp>
          <p:nvSpPr>
            <p:cNvPr id="70" name="Text Box 158"/>
            <p:cNvSpPr txBox="1">
              <a:spLocks noChangeArrowheads="1"/>
            </p:cNvSpPr>
            <p:nvPr/>
          </p:nvSpPr>
          <p:spPr bwMode="auto">
            <a:xfrm>
              <a:off x="6771742" y="3376389"/>
              <a:ext cx="330341" cy="132536"/>
            </a:xfrm>
            <a:prstGeom prst="rect">
              <a:avLst/>
            </a:prstGeom>
            <a:solidFill>
              <a:srgbClr val="FFC000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0" tIns="0" rIns="0" bIns="0" anchor="ctr" anchorCtr="1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200" dirty="0" smtClean="0"/>
                <a:t>cm</a:t>
              </a:r>
              <a:r>
                <a:rPr lang="cs-CZ" altLang="en-US" sz="1200" dirty="0" smtClean="0"/>
                <a:t>p</a:t>
              </a:r>
              <a:endParaRPr lang="en-US" altLang="en-US" sz="1200" dirty="0"/>
            </a:p>
          </p:txBody>
        </p:sp>
        <p:sp>
          <p:nvSpPr>
            <p:cNvPr id="71" name="Text Box 162"/>
            <p:cNvSpPr txBox="1">
              <a:spLocks noChangeArrowheads="1"/>
            </p:cNvSpPr>
            <p:nvPr/>
          </p:nvSpPr>
          <p:spPr bwMode="auto">
            <a:xfrm>
              <a:off x="6804248" y="4076922"/>
              <a:ext cx="294841" cy="144166"/>
            </a:xfrm>
            <a:prstGeom prst="rect">
              <a:avLst/>
            </a:prstGeom>
            <a:solidFill>
              <a:srgbClr val="FFC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0" tIns="0" rIns="0" bIns="0" anchor="ctr" anchorCtr="1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200" dirty="0" err="1" smtClean="0"/>
                <a:t>dec</a:t>
              </a:r>
              <a:endParaRPr lang="en-US" altLang="en-US" sz="1200" b="0" dirty="0"/>
            </a:p>
          </p:txBody>
        </p:sp>
        <p:sp>
          <p:nvSpPr>
            <p:cNvPr id="72" name="Text Box 161"/>
            <p:cNvSpPr txBox="1">
              <a:spLocks noChangeArrowheads="1"/>
            </p:cNvSpPr>
            <p:nvPr/>
          </p:nvSpPr>
          <p:spPr bwMode="auto">
            <a:xfrm>
              <a:off x="6395262" y="3361749"/>
              <a:ext cx="326641" cy="146199"/>
            </a:xfrm>
            <a:prstGeom prst="rect">
              <a:avLst/>
            </a:prstGeom>
            <a:solidFill>
              <a:srgbClr val="FFC000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0" tIns="0" rIns="0" bIns="0" anchor="ctr" anchorCtr="1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en-US" sz="1200" dirty="0" smtClean="0"/>
                <a:t>inc</a:t>
              </a:r>
              <a:endParaRPr lang="en-US" altLang="en-US" sz="1200" dirty="0"/>
            </a:p>
          </p:txBody>
        </p:sp>
        <p:sp>
          <p:nvSpPr>
            <p:cNvPr id="73" name="Text Box 159"/>
            <p:cNvSpPr txBox="1">
              <a:spLocks noChangeArrowheads="1"/>
            </p:cNvSpPr>
            <p:nvPr/>
          </p:nvSpPr>
          <p:spPr bwMode="auto">
            <a:xfrm>
              <a:off x="7470874" y="1564411"/>
              <a:ext cx="319881" cy="138682"/>
            </a:xfrm>
            <a:prstGeom prst="rect">
              <a:avLst/>
            </a:prstGeom>
            <a:solidFill>
              <a:srgbClr val="FFFF66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0" tIns="0" rIns="0" bIns="0" anchor="ctr" anchorCtr="1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200" dirty="0" err="1"/>
                <a:t>jgt</a:t>
              </a:r>
              <a:endParaRPr lang="en-US" altLang="en-US" sz="1200" dirty="0"/>
            </a:p>
          </p:txBody>
        </p:sp>
        <p:sp>
          <p:nvSpPr>
            <p:cNvPr id="74" name="Line 186"/>
            <p:cNvSpPr>
              <a:spLocks noChangeShapeType="1"/>
            </p:cNvSpPr>
            <p:nvPr/>
          </p:nvSpPr>
          <p:spPr bwMode="auto">
            <a:xfrm flipV="1">
              <a:off x="6951668" y="3148379"/>
              <a:ext cx="13414" cy="209082"/>
            </a:xfrm>
            <a:prstGeom prst="line">
              <a:avLst/>
            </a:prstGeom>
            <a:noFill/>
            <a:ln w="31750">
              <a:solidFill>
                <a:schemeClr val="bg2"/>
              </a:solidFill>
              <a:round/>
              <a:headEnd/>
              <a:tailEnd type="triangl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75" name="Line 186"/>
            <p:cNvSpPr>
              <a:spLocks noChangeShapeType="1"/>
            </p:cNvSpPr>
            <p:nvPr/>
          </p:nvSpPr>
          <p:spPr bwMode="auto">
            <a:xfrm flipH="1" flipV="1">
              <a:off x="6965082" y="3519702"/>
              <a:ext cx="9624" cy="531024"/>
            </a:xfrm>
            <a:prstGeom prst="line">
              <a:avLst/>
            </a:prstGeom>
            <a:noFill/>
            <a:ln w="31750">
              <a:solidFill>
                <a:schemeClr val="bg2"/>
              </a:solidFill>
              <a:round/>
              <a:headEnd/>
              <a:tailEnd type="triangl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76" name="Text Box 158"/>
            <p:cNvSpPr txBox="1">
              <a:spLocks noChangeArrowheads="1"/>
            </p:cNvSpPr>
            <p:nvPr/>
          </p:nvSpPr>
          <p:spPr bwMode="auto">
            <a:xfrm>
              <a:off x="7481259" y="1927262"/>
              <a:ext cx="330341" cy="132536"/>
            </a:xfrm>
            <a:prstGeom prst="rect">
              <a:avLst/>
            </a:prstGeom>
            <a:solidFill>
              <a:srgbClr val="FFFF66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0" tIns="0" rIns="0" bIns="0" anchor="ctr" anchorCtr="1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200" dirty="0" smtClean="0"/>
                <a:t>cm</a:t>
              </a:r>
              <a:r>
                <a:rPr lang="cs-CZ" altLang="en-US" sz="1200" dirty="0" smtClean="0"/>
                <a:t>p</a:t>
              </a:r>
              <a:endParaRPr lang="en-US" altLang="en-US" sz="1200" dirty="0"/>
            </a:p>
          </p:txBody>
        </p:sp>
        <p:sp>
          <p:nvSpPr>
            <p:cNvPr id="77" name="Text Box 162"/>
            <p:cNvSpPr txBox="1">
              <a:spLocks noChangeArrowheads="1"/>
            </p:cNvSpPr>
            <p:nvPr/>
          </p:nvSpPr>
          <p:spPr bwMode="auto">
            <a:xfrm>
              <a:off x="7517519" y="2636762"/>
              <a:ext cx="294841" cy="144166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0" tIns="0" rIns="0" bIns="0" anchor="ctr" anchorCtr="1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200" dirty="0" err="1" smtClean="0"/>
                <a:t>dec</a:t>
              </a:r>
              <a:endParaRPr lang="en-US" altLang="en-US" sz="1200" b="0" dirty="0"/>
            </a:p>
          </p:txBody>
        </p:sp>
        <p:sp>
          <p:nvSpPr>
            <p:cNvPr id="78" name="Line 186"/>
            <p:cNvSpPr>
              <a:spLocks noChangeShapeType="1"/>
            </p:cNvSpPr>
            <p:nvPr/>
          </p:nvSpPr>
          <p:spPr bwMode="auto">
            <a:xfrm flipH="1" flipV="1">
              <a:off x="7670021" y="1718293"/>
              <a:ext cx="0" cy="215540"/>
            </a:xfrm>
            <a:prstGeom prst="line">
              <a:avLst/>
            </a:prstGeom>
            <a:noFill/>
            <a:ln w="31750">
              <a:solidFill>
                <a:schemeClr val="bg2"/>
              </a:solidFill>
              <a:round/>
              <a:headEnd/>
              <a:tailEnd type="triangl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79" name="Line 186"/>
            <p:cNvSpPr>
              <a:spLocks noChangeShapeType="1"/>
            </p:cNvSpPr>
            <p:nvPr/>
          </p:nvSpPr>
          <p:spPr bwMode="auto">
            <a:xfrm flipV="1">
              <a:off x="7683624" y="2072108"/>
              <a:ext cx="0" cy="566315"/>
            </a:xfrm>
            <a:prstGeom prst="line">
              <a:avLst/>
            </a:prstGeom>
            <a:noFill/>
            <a:ln w="31750">
              <a:solidFill>
                <a:schemeClr val="bg2"/>
              </a:solidFill>
              <a:round/>
              <a:headEnd/>
              <a:tailEnd type="triangl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0" name="Line 198"/>
            <p:cNvSpPr>
              <a:spLocks noChangeShapeType="1"/>
            </p:cNvSpPr>
            <p:nvPr/>
          </p:nvSpPr>
          <p:spPr bwMode="auto">
            <a:xfrm flipV="1">
              <a:off x="7812361" y="1356530"/>
              <a:ext cx="600516" cy="1352390"/>
            </a:xfrm>
            <a:prstGeom prst="line">
              <a:avLst/>
            </a:prstGeom>
            <a:noFill/>
            <a:ln w="31750">
              <a:solidFill>
                <a:schemeClr val="accent1"/>
              </a:solidFill>
              <a:prstDash val="sysDot"/>
              <a:round/>
              <a:headEnd/>
              <a:tailEnd type="triangl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1" name="Text Box 162"/>
            <p:cNvSpPr txBox="1">
              <a:spLocks noChangeArrowheads="1"/>
            </p:cNvSpPr>
            <p:nvPr/>
          </p:nvSpPr>
          <p:spPr bwMode="auto">
            <a:xfrm>
              <a:off x="8208250" y="1200010"/>
              <a:ext cx="294841" cy="144166"/>
            </a:xfrm>
            <a:prstGeom prst="rect">
              <a:avLst/>
            </a:prstGeom>
            <a:solidFill>
              <a:srgbClr val="FFC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0" tIns="0" rIns="0" bIns="0" anchor="ctr" anchorCtr="1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200" dirty="0" err="1" smtClean="0"/>
                <a:t>dec</a:t>
              </a:r>
              <a:endParaRPr lang="en-US" altLang="en-US" sz="1200" b="0" dirty="0"/>
            </a:p>
          </p:txBody>
        </p:sp>
        <p:sp>
          <p:nvSpPr>
            <p:cNvPr id="82" name="Line 198"/>
            <p:cNvSpPr>
              <a:spLocks noChangeShapeType="1"/>
            </p:cNvSpPr>
            <p:nvPr/>
          </p:nvSpPr>
          <p:spPr bwMode="auto">
            <a:xfrm flipV="1">
              <a:off x="7836111" y="1356530"/>
              <a:ext cx="445010" cy="632309"/>
            </a:xfrm>
            <a:custGeom>
              <a:avLst/>
              <a:gdLst>
                <a:gd name="connsiteX0" fmla="*/ 0 w 445010"/>
                <a:gd name="connsiteY0" fmla="*/ 0 h 632309"/>
                <a:gd name="connsiteX1" fmla="*/ 445010 w 445010"/>
                <a:gd name="connsiteY1" fmla="*/ 632309 h 632309"/>
                <a:gd name="connsiteX0" fmla="*/ 0 w 445010"/>
                <a:gd name="connsiteY0" fmla="*/ 0 h 632309"/>
                <a:gd name="connsiteX1" fmla="*/ 445010 w 445010"/>
                <a:gd name="connsiteY1" fmla="*/ 632309 h 6323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45010" h="632309">
                  <a:moveTo>
                    <a:pt x="0" y="0"/>
                  </a:moveTo>
                  <a:cubicBezTo>
                    <a:pt x="230113" y="54653"/>
                    <a:pt x="296673" y="421539"/>
                    <a:pt x="445010" y="632309"/>
                  </a:cubicBezTo>
                </a:path>
              </a:pathLst>
            </a:custGeom>
            <a:noFill/>
            <a:ln w="31750">
              <a:solidFill>
                <a:schemeClr val="accent1"/>
              </a:solidFill>
              <a:prstDash val="sysDot"/>
              <a:round/>
              <a:headEnd/>
              <a:tailEnd type="triangl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3" name="Line 182"/>
            <p:cNvSpPr>
              <a:spLocks noChangeShapeType="1"/>
            </p:cNvSpPr>
            <p:nvPr/>
          </p:nvSpPr>
          <p:spPr bwMode="auto">
            <a:xfrm flipV="1">
              <a:off x="6565173" y="2779333"/>
              <a:ext cx="501488" cy="578128"/>
            </a:xfrm>
            <a:custGeom>
              <a:avLst/>
              <a:gdLst>
                <a:gd name="connsiteX0" fmla="*/ 0 w 501216"/>
                <a:gd name="connsiteY0" fmla="*/ 0 h 578128"/>
                <a:gd name="connsiteX1" fmla="*/ 501216 w 501216"/>
                <a:gd name="connsiteY1" fmla="*/ 578128 h 578128"/>
                <a:gd name="connsiteX0" fmla="*/ 272 w 501488"/>
                <a:gd name="connsiteY0" fmla="*/ 0 h 578128"/>
                <a:gd name="connsiteX1" fmla="*/ 501488 w 501488"/>
                <a:gd name="connsiteY1" fmla="*/ 578128 h 5781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501488" h="578128">
                  <a:moveTo>
                    <a:pt x="272" y="0"/>
                  </a:moveTo>
                  <a:cubicBezTo>
                    <a:pt x="-11076" y="512377"/>
                    <a:pt x="334416" y="385419"/>
                    <a:pt x="501488" y="578128"/>
                  </a:cubicBezTo>
                </a:path>
              </a:pathLst>
            </a:custGeom>
            <a:noFill/>
            <a:ln w="31750">
              <a:solidFill>
                <a:srgbClr val="0000FF"/>
              </a:solidFill>
              <a:round/>
              <a:headEnd/>
              <a:tailEnd type="triangl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4" name="Text Box 161"/>
            <p:cNvSpPr txBox="1">
              <a:spLocks noChangeArrowheads="1"/>
            </p:cNvSpPr>
            <p:nvPr/>
          </p:nvSpPr>
          <p:spPr bwMode="auto">
            <a:xfrm>
              <a:off x="7116489" y="1925910"/>
              <a:ext cx="326641" cy="146199"/>
            </a:xfrm>
            <a:prstGeom prst="rect">
              <a:avLst/>
            </a:prstGeom>
            <a:solidFill>
              <a:srgbClr val="FFFF66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0" tIns="0" rIns="0" bIns="0" anchor="ctr" anchorCtr="1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en-US" sz="1200" dirty="0" smtClean="0"/>
                <a:t>inc</a:t>
              </a:r>
              <a:endParaRPr lang="en-US" altLang="en-US" sz="1200" dirty="0"/>
            </a:p>
          </p:txBody>
        </p:sp>
        <p:sp>
          <p:nvSpPr>
            <p:cNvPr id="85" name="Line 182"/>
            <p:cNvSpPr>
              <a:spLocks noChangeShapeType="1"/>
            </p:cNvSpPr>
            <p:nvPr/>
          </p:nvSpPr>
          <p:spPr bwMode="auto">
            <a:xfrm flipV="1">
              <a:off x="7271486" y="1348126"/>
              <a:ext cx="532546" cy="576546"/>
            </a:xfrm>
            <a:custGeom>
              <a:avLst/>
              <a:gdLst>
                <a:gd name="connsiteX0" fmla="*/ 0 w 532546"/>
                <a:gd name="connsiteY0" fmla="*/ 0 h 576546"/>
                <a:gd name="connsiteX1" fmla="*/ 532546 w 532546"/>
                <a:gd name="connsiteY1" fmla="*/ 576546 h 576546"/>
                <a:gd name="connsiteX0" fmla="*/ 0 w 532546"/>
                <a:gd name="connsiteY0" fmla="*/ 0 h 576546"/>
                <a:gd name="connsiteX1" fmla="*/ 532546 w 532546"/>
                <a:gd name="connsiteY1" fmla="*/ 576546 h 5765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532546" h="576546">
                  <a:moveTo>
                    <a:pt x="0" y="0"/>
                  </a:moveTo>
                  <a:cubicBezTo>
                    <a:pt x="28833" y="556455"/>
                    <a:pt x="355031" y="384364"/>
                    <a:pt x="532546" y="576546"/>
                  </a:cubicBezTo>
                </a:path>
              </a:pathLst>
            </a:custGeom>
            <a:noFill/>
            <a:ln w="31750">
              <a:solidFill>
                <a:srgbClr val="0000FF"/>
              </a:solidFill>
              <a:round/>
              <a:headEnd/>
              <a:tailEnd type="triangl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6" name="Text Box 161"/>
            <p:cNvSpPr txBox="1">
              <a:spLocks noChangeArrowheads="1"/>
            </p:cNvSpPr>
            <p:nvPr/>
          </p:nvSpPr>
          <p:spPr bwMode="auto">
            <a:xfrm>
              <a:off x="5670269" y="4796064"/>
              <a:ext cx="326641" cy="146199"/>
            </a:xfrm>
            <a:prstGeom prst="rect">
              <a:avLst/>
            </a:prstGeom>
            <a:solidFill>
              <a:srgbClr val="FFFF66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0" tIns="0" rIns="0" bIns="0" anchor="ctr" anchorCtr="1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en-US" sz="1200" dirty="0" smtClean="0"/>
                <a:t>inc</a:t>
              </a:r>
              <a:endParaRPr lang="en-US" altLang="en-US" sz="1200" dirty="0"/>
            </a:p>
          </p:txBody>
        </p:sp>
        <p:sp>
          <p:nvSpPr>
            <p:cNvPr id="87" name="Line 182"/>
            <p:cNvSpPr>
              <a:spLocks noChangeShapeType="1"/>
            </p:cNvSpPr>
            <p:nvPr/>
          </p:nvSpPr>
          <p:spPr bwMode="auto">
            <a:xfrm flipV="1">
              <a:off x="5821361" y="4210921"/>
              <a:ext cx="546006" cy="582490"/>
            </a:xfrm>
            <a:custGeom>
              <a:avLst/>
              <a:gdLst>
                <a:gd name="connsiteX0" fmla="*/ 0 w 546006"/>
                <a:gd name="connsiteY0" fmla="*/ 0 h 582490"/>
                <a:gd name="connsiteX1" fmla="*/ 546006 w 546006"/>
                <a:gd name="connsiteY1" fmla="*/ 582490 h 582490"/>
                <a:gd name="connsiteX0" fmla="*/ 0 w 546006"/>
                <a:gd name="connsiteY0" fmla="*/ 0 h 582490"/>
                <a:gd name="connsiteX1" fmla="*/ 546006 w 546006"/>
                <a:gd name="connsiteY1" fmla="*/ 582490 h 5824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546006" h="582490">
                  <a:moveTo>
                    <a:pt x="0" y="0"/>
                  </a:moveTo>
                  <a:cubicBezTo>
                    <a:pt x="11017" y="402319"/>
                    <a:pt x="364004" y="388327"/>
                    <a:pt x="546006" y="582490"/>
                  </a:cubicBezTo>
                </a:path>
              </a:pathLst>
            </a:custGeom>
            <a:noFill/>
            <a:ln w="31750">
              <a:solidFill>
                <a:srgbClr val="0000FF"/>
              </a:solidFill>
              <a:round/>
              <a:headEnd/>
              <a:tailEnd type="triangl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8" name="Line 176"/>
            <p:cNvSpPr>
              <a:spLocks noChangeShapeType="1"/>
            </p:cNvSpPr>
            <p:nvPr/>
          </p:nvSpPr>
          <p:spPr bwMode="auto">
            <a:xfrm flipV="1">
              <a:off x="5868144" y="2779333"/>
              <a:ext cx="549572" cy="1297739"/>
            </a:xfrm>
            <a:custGeom>
              <a:avLst/>
              <a:gdLst>
                <a:gd name="connsiteX0" fmla="*/ 0 w 549572"/>
                <a:gd name="connsiteY0" fmla="*/ 0 h 1297739"/>
                <a:gd name="connsiteX1" fmla="*/ 549572 w 549572"/>
                <a:gd name="connsiteY1" fmla="*/ 1297739 h 1297739"/>
                <a:gd name="connsiteX0" fmla="*/ 0 w 549572"/>
                <a:gd name="connsiteY0" fmla="*/ 0 h 1297739"/>
                <a:gd name="connsiteX1" fmla="*/ 549572 w 549572"/>
                <a:gd name="connsiteY1" fmla="*/ 1297739 h 12977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549572" h="1297739">
                  <a:moveTo>
                    <a:pt x="0" y="0"/>
                  </a:moveTo>
                  <a:cubicBezTo>
                    <a:pt x="183191" y="432580"/>
                    <a:pt x="-57365" y="1095617"/>
                    <a:pt x="549572" y="1297739"/>
                  </a:cubicBezTo>
                </a:path>
              </a:pathLst>
            </a:custGeom>
            <a:noFill/>
            <a:ln w="31750">
              <a:solidFill>
                <a:schemeClr val="accent2"/>
              </a:solidFill>
              <a:prstDash val="sysDot"/>
              <a:round/>
              <a:headEnd/>
              <a:tailEnd type="triangl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9" name="Line 176"/>
            <p:cNvSpPr>
              <a:spLocks noChangeShapeType="1"/>
            </p:cNvSpPr>
            <p:nvPr/>
          </p:nvSpPr>
          <p:spPr bwMode="auto">
            <a:xfrm flipV="1">
              <a:off x="6614716" y="1340768"/>
              <a:ext cx="549572" cy="1297739"/>
            </a:xfrm>
            <a:custGeom>
              <a:avLst/>
              <a:gdLst>
                <a:gd name="connsiteX0" fmla="*/ 0 w 549572"/>
                <a:gd name="connsiteY0" fmla="*/ 0 h 1297739"/>
                <a:gd name="connsiteX1" fmla="*/ 549572 w 549572"/>
                <a:gd name="connsiteY1" fmla="*/ 1297739 h 1297739"/>
                <a:gd name="connsiteX0" fmla="*/ 0 w 549572"/>
                <a:gd name="connsiteY0" fmla="*/ 0 h 1297739"/>
                <a:gd name="connsiteX1" fmla="*/ 549572 w 549572"/>
                <a:gd name="connsiteY1" fmla="*/ 1297739 h 12977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549572" h="1297739">
                  <a:moveTo>
                    <a:pt x="0" y="0"/>
                  </a:moveTo>
                  <a:cubicBezTo>
                    <a:pt x="183191" y="432580"/>
                    <a:pt x="-57365" y="1095617"/>
                    <a:pt x="549572" y="1297739"/>
                  </a:cubicBezTo>
                </a:path>
              </a:pathLst>
            </a:custGeom>
            <a:noFill/>
            <a:ln w="31750">
              <a:solidFill>
                <a:schemeClr val="accent2"/>
              </a:solidFill>
              <a:prstDash val="sysDot"/>
              <a:round/>
              <a:headEnd/>
              <a:tailEnd type="triangl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90" name="Line 182"/>
            <p:cNvSpPr>
              <a:spLocks noChangeShapeType="1"/>
            </p:cNvSpPr>
            <p:nvPr/>
          </p:nvSpPr>
          <p:spPr bwMode="auto">
            <a:xfrm flipV="1">
              <a:off x="6487637" y="2072108"/>
              <a:ext cx="653533" cy="1280974"/>
            </a:xfrm>
            <a:custGeom>
              <a:avLst/>
              <a:gdLst>
                <a:gd name="connsiteX0" fmla="*/ 0 w 501216"/>
                <a:gd name="connsiteY0" fmla="*/ 0 h 578128"/>
                <a:gd name="connsiteX1" fmla="*/ 501216 w 501216"/>
                <a:gd name="connsiteY1" fmla="*/ 578128 h 578128"/>
                <a:gd name="connsiteX0" fmla="*/ 272 w 501488"/>
                <a:gd name="connsiteY0" fmla="*/ 0 h 578128"/>
                <a:gd name="connsiteX1" fmla="*/ 501488 w 501488"/>
                <a:gd name="connsiteY1" fmla="*/ 578128 h 578128"/>
                <a:gd name="connsiteX0" fmla="*/ 187 w 501403"/>
                <a:gd name="connsiteY0" fmla="*/ 0 h 578128"/>
                <a:gd name="connsiteX1" fmla="*/ 501403 w 501403"/>
                <a:gd name="connsiteY1" fmla="*/ 578128 h 578128"/>
                <a:gd name="connsiteX0" fmla="*/ 0 w 501216"/>
                <a:gd name="connsiteY0" fmla="*/ 0 h 578128"/>
                <a:gd name="connsiteX1" fmla="*/ 501216 w 501216"/>
                <a:gd name="connsiteY1" fmla="*/ 578128 h 5781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501216" h="578128">
                  <a:moveTo>
                    <a:pt x="0" y="0"/>
                  </a:moveTo>
                  <a:cubicBezTo>
                    <a:pt x="17159" y="304356"/>
                    <a:pt x="499487" y="284764"/>
                    <a:pt x="501216" y="578128"/>
                  </a:cubicBezTo>
                </a:path>
              </a:pathLst>
            </a:custGeom>
            <a:noFill/>
            <a:ln w="31750">
              <a:solidFill>
                <a:srgbClr val="0000FF"/>
              </a:solidFill>
              <a:prstDash val="sysDot"/>
              <a:round/>
              <a:headEnd/>
              <a:tailEnd type="triangl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91" name="Line 182"/>
            <p:cNvSpPr>
              <a:spLocks noChangeShapeType="1"/>
            </p:cNvSpPr>
            <p:nvPr/>
          </p:nvSpPr>
          <p:spPr bwMode="auto">
            <a:xfrm flipV="1">
              <a:off x="5790675" y="3516178"/>
              <a:ext cx="653533" cy="1280974"/>
            </a:xfrm>
            <a:custGeom>
              <a:avLst/>
              <a:gdLst>
                <a:gd name="connsiteX0" fmla="*/ 0 w 501216"/>
                <a:gd name="connsiteY0" fmla="*/ 0 h 578128"/>
                <a:gd name="connsiteX1" fmla="*/ 501216 w 501216"/>
                <a:gd name="connsiteY1" fmla="*/ 578128 h 578128"/>
                <a:gd name="connsiteX0" fmla="*/ 272 w 501488"/>
                <a:gd name="connsiteY0" fmla="*/ 0 h 578128"/>
                <a:gd name="connsiteX1" fmla="*/ 501488 w 501488"/>
                <a:gd name="connsiteY1" fmla="*/ 578128 h 578128"/>
                <a:gd name="connsiteX0" fmla="*/ 187 w 501403"/>
                <a:gd name="connsiteY0" fmla="*/ 0 h 578128"/>
                <a:gd name="connsiteX1" fmla="*/ 501403 w 501403"/>
                <a:gd name="connsiteY1" fmla="*/ 578128 h 578128"/>
                <a:gd name="connsiteX0" fmla="*/ 0 w 501216"/>
                <a:gd name="connsiteY0" fmla="*/ 0 h 578128"/>
                <a:gd name="connsiteX1" fmla="*/ 501216 w 501216"/>
                <a:gd name="connsiteY1" fmla="*/ 578128 h 5781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501216" h="578128">
                  <a:moveTo>
                    <a:pt x="0" y="0"/>
                  </a:moveTo>
                  <a:cubicBezTo>
                    <a:pt x="17159" y="304356"/>
                    <a:pt x="499487" y="284764"/>
                    <a:pt x="501216" y="578128"/>
                  </a:cubicBezTo>
                </a:path>
              </a:pathLst>
            </a:custGeom>
            <a:noFill/>
            <a:ln w="31750">
              <a:solidFill>
                <a:srgbClr val="0000FF"/>
              </a:solidFill>
              <a:prstDash val="sysDot"/>
              <a:round/>
              <a:headEnd/>
              <a:tailEnd type="triangl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92" name="Line 184"/>
            <p:cNvSpPr>
              <a:spLocks noChangeShapeType="1"/>
            </p:cNvSpPr>
            <p:nvPr/>
          </p:nvSpPr>
          <p:spPr bwMode="auto">
            <a:xfrm flipV="1">
              <a:off x="7263948" y="2072108"/>
              <a:ext cx="4301" cy="569934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prstDash val="sysDot"/>
              <a:round/>
              <a:headEnd/>
              <a:tailEnd type="triangl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96" name="Line 184"/>
            <p:cNvSpPr>
              <a:spLocks noChangeShapeType="1"/>
            </p:cNvSpPr>
            <p:nvPr/>
          </p:nvSpPr>
          <p:spPr bwMode="auto">
            <a:xfrm flipV="1">
              <a:off x="6583923" y="3501008"/>
              <a:ext cx="4301" cy="569934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prstDash val="sysDot"/>
              <a:round/>
              <a:headEnd/>
              <a:tailEnd type="triangl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97" name="Line 184"/>
            <p:cNvSpPr>
              <a:spLocks noChangeShapeType="1"/>
            </p:cNvSpPr>
            <p:nvPr/>
          </p:nvSpPr>
          <p:spPr bwMode="auto">
            <a:xfrm flipV="1">
              <a:off x="5868144" y="4947298"/>
              <a:ext cx="4301" cy="569934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prstDash val="sysDot"/>
              <a:round/>
              <a:headEnd/>
              <a:tailEnd type="triangl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99" name="Line 184"/>
            <p:cNvSpPr>
              <a:spLocks noChangeShapeType="1"/>
            </p:cNvSpPr>
            <p:nvPr/>
          </p:nvSpPr>
          <p:spPr bwMode="auto">
            <a:xfrm flipV="1">
              <a:off x="7066661" y="2050379"/>
              <a:ext cx="496429" cy="1048407"/>
            </a:xfrm>
            <a:custGeom>
              <a:avLst/>
              <a:gdLst>
                <a:gd name="connsiteX0" fmla="*/ 0 w 496429"/>
                <a:gd name="connsiteY0" fmla="*/ 0 h 1047897"/>
                <a:gd name="connsiteX1" fmla="*/ 496429 w 496429"/>
                <a:gd name="connsiteY1" fmla="*/ 1047897 h 1047897"/>
                <a:gd name="connsiteX0" fmla="*/ 0 w 496429"/>
                <a:gd name="connsiteY0" fmla="*/ 510 h 1048407"/>
                <a:gd name="connsiteX1" fmla="*/ 496429 w 496429"/>
                <a:gd name="connsiteY1" fmla="*/ 1048407 h 10484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96429" h="1048407">
                  <a:moveTo>
                    <a:pt x="0" y="510"/>
                  </a:moveTo>
                  <a:cubicBezTo>
                    <a:pt x="641262" y="-21898"/>
                    <a:pt x="330953" y="699108"/>
                    <a:pt x="496429" y="1048407"/>
                  </a:cubicBezTo>
                </a:path>
              </a:pathLst>
            </a:custGeom>
            <a:noFill/>
            <a:ln w="38100">
              <a:solidFill>
                <a:schemeClr val="hlink"/>
              </a:solidFill>
              <a:prstDash val="sysDot"/>
              <a:round/>
              <a:headEnd/>
              <a:tailEnd type="triangl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00" name="Line 184"/>
            <p:cNvSpPr>
              <a:spLocks noChangeShapeType="1"/>
            </p:cNvSpPr>
            <p:nvPr/>
          </p:nvSpPr>
          <p:spPr bwMode="auto">
            <a:xfrm flipV="1">
              <a:off x="6339504" y="3510657"/>
              <a:ext cx="496429" cy="1048407"/>
            </a:xfrm>
            <a:custGeom>
              <a:avLst/>
              <a:gdLst>
                <a:gd name="connsiteX0" fmla="*/ 0 w 496429"/>
                <a:gd name="connsiteY0" fmla="*/ 0 h 1047897"/>
                <a:gd name="connsiteX1" fmla="*/ 496429 w 496429"/>
                <a:gd name="connsiteY1" fmla="*/ 1047897 h 1047897"/>
                <a:gd name="connsiteX0" fmla="*/ 0 w 496429"/>
                <a:gd name="connsiteY0" fmla="*/ 510 h 1048407"/>
                <a:gd name="connsiteX1" fmla="*/ 496429 w 496429"/>
                <a:gd name="connsiteY1" fmla="*/ 1048407 h 10484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96429" h="1048407">
                  <a:moveTo>
                    <a:pt x="0" y="510"/>
                  </a:moveTo>
                  <a:cubicBezTo>
                    <a:pt x="641262" y="-21898"/>
                    <a:pt x="330953" y="699108"/>
                    <a:pt x="496429" y="1048407"/>
                  </a:cubicBezTo>
                </a:path>
              </a:pathLst>
            </a:custGeom>
            <a:noFill/>
            <a:ln w="38100">
              <a:solidFill>
                <a:schemeClr val="hlink"/>
              </a:solidFill>
              <a:prstDash val="sysDot"/>
              <a:round/>
              <a:headEnd/>
              <a:tailEnd type="triangl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03" name="Line 198"/>
            <p:cNvSpPr>
              <a:spLocks noChangeShapeType="1"/>
            </p:cNvSpPr>
            <p:nvPr/>
          </p:nvSpPr>
          <p:spPr bwMode="auto">
            <a:xfrm flipV="1">
              <a:off x="7092280" y="2796690"/>
              <a:ext cx="600516" cy="1352390"/>
            </a:xfrm>
            <a:prstGeom prst="line">
              <a:avLst/>
            </a:prstGeom>
            <a:noFill/>
            <a:ln w="31750">
              <a:solidFill>
                <a:schemeClr val="accent1"/>
              </a:solidFill>
              <a:prstDash val="sysDot"/>
              <a:round/>
              <a:headEnd/>
              <a:tailEnd type="triangl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04" name="Line 198"/>
            <p:cNvSpPr>
              <a:spLocks noChangeShapeType="1"/>
            </p:cNvSpPr>
            <p:nvPr/>
          </p:nvSpPr>
          <p:spPr bwMode="auto">
            <a:xfrm flipV="1">
              <a:off x="7116030" y="2796690"/>
              <a:ext cx="445010" cy="632309"/>
            </a:xfrm>
            <a:custGeom>
              <a:avLst/>
              <a:gdLst>
                <a:gd name="connsiteX0" fmla="*/ 0 w 445010"/>
                <a:gd name="connsiteY0" fmla="*/ 0 h 632309"/>
                <a:gd name="connsiteX1" fmla="*/ 445010 w 445010"/>
                <a:gd name="connsiteY1" fmla="*/ 632309 h 632309"/>
                <a:gd name="connsiteX0" fmla="*/ 0 w 445010"/>
                <a:gd name="connsiteY0" fmla="*/ 0 h 632309"/>
                <a:gd name="connsiteX1" fmla="*/ 445010 w 445010"/>
                <a:gd name="connsiteY1" fmla="*/ 632309 h 6323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45010" h="632309">
                  <a:moveTo>
                    <a:pt x="0" y="0"/>
                  </a:moveTo>
                  <a:cubicBezTo>
                    <a:pt x="230113" y="54653"/>
                    <a:pt x="296673" y="421539"/>
                    <a:pt x="445010" y="632309"/>
                  </a:cubicBezTo>
                </a:path>
              </a:pathLst>
            </a:custGeom>
            <a:noFill/>
            <a:ln w="31750">
              <a:solidFill>
                <a:schemeClr val="accent1"/>
              </a:solidFill>
              <a:prstDash val="sysDot"/>
              <a:round/>
              <a:headEnd/>
              <a:tailEnd type="triangl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05" name="Line 184"/>
            <p:cNvSpPr>
              <a:spLocks noChangeShapeType="1"/>
            </p:cNvSpPr>
            <p:nvPr/>
          </p:nvSpPr>
          <p:spPr bwMode="auto">
            <a:xfrm flipV="1">
              <a:off x="6342213" y="4219493"/>
              <a:ext cx="119626" cy="196907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 type="triangl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06" name="Text Box 159"/>
            <p:cNvSpPr txBox="1">
              <a:spLocks noChangeArrowheads="1"/>
            </p:cNvSpPr>
            <p:nvPr/>
          </p:nvSpPr>
          <p:spPr bwMode="auto">
            <a:xfrm>
              <a:off x="6022331" y="4428905"/>
              <a:ext cx="319881" cy="138682"/>
            </a:xfrm>
            <a:prstGeom prst="rect">
              <a:avLst/>
            </a:prstGeom>
            <a:solidFill>
              <a:srgbClr val="FFFF66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0" tIns="0" rIns="0" bIns="0" anchor="ctr" anchorCtr="1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200" dirty="0" err="1"/>
                <a:t>jgt</a:t>
              </a:r>
              <a:endParaRPr lang="en-US" altLang="en-US" sz="1200" dirty="0"/>
            </a:p>
          </p:txBody>
        </p:sp>
        <p:sp>
          <p:nvSpPr>
            <p:cNvPr id="107" name="Text Box 158"/>
            <p:cNvSpPr txBox="1">
              <a:spLocks noChangeArrowheads="1"/>
            </p:cNvSpPr>
            <p:nvPr/>
          </p:nvSpPr>
          <p:spPr bwMode="auto">
            <a:xfrm>
              <a:off x="6027210" y="4816549"/>
              <a:ext cx="330341" cy="132536"/>
            </a:xfrm>
            <a:prstGeom prst="rect">
              <a:avLst/>
            </a:prstGeom>
            <a:solidFill>
              <a:srgbClr val="FFFF66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0" tIns="0" rIns="0" bIns="0" anchor="ctr" anchorCtr="1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200" dirty="0" smtClean="0"/>
                <a:t>cm</a:t>
              </a:r>
              <a:r>
                <a:rPr lang="cs-CZ" altLang="en-US" sz="1200" dirty="0" smtClean="0"/>
                <a:t>p</a:t>
              </a:r>
              <a:endParaRPr lang="en-US" altLang="en-US" sz="1200" dirty="0"/>
            </a:p>
          </p:txBody>
        </p:sp>
        <p:sp>
          <p:nvSpPr>
            <p:cNvPr id="108" name="Line 186"/>
            <p:cNvSpPr>
              <a:spLocks noChangeShapeType="1"/>
            </p:cNvSpPr>
            <p:nvPr/>
          </p:nvSpPr>
          <p:spPr bwMode="auto">
            <a:xfrm flipV="1">
              <a:off x="6207136" y="4588539"/>
              <a:ext cx="13414" cy="209082"/>
            </a:xfrm>
            <a:prstGeom prst="line">
              <a:avLst/>
            </a:prstGeom>
            <a:noFill/>
            <a:ln w="31750">
              <a:solidFill>
                <a:schemeClr val="bg2"/>
              </a:solidFill>
              <a:round/>
              <a:headEnd/>
              <a:tailEnd type="triangl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09" name="Line 186"/>
            <p:cNvSpPr>
              <a:spLocks noChangeShapeType="1"/>
            </p:cNvSpPr>
            <p:nvPr/>
          </p:nvSpPr>
          <p:spPr bwMode="auto">
            <a:xfrm flipH="1" flipV="1">
              <a:off x="6220550" y="4959862"/>
              <a:ext cx="9624" cy="531024"/>
            </a:xfrm>
            <a:prstGeom prst="line">
              <a:avLst/>
            </a:prstGeom>
            <a:noFill/>
            <a:ln w="31750">
              <a:solidFill>
                <a:schemeClr val="bg2"/>
              </a:solidFill>
              <a:round/>
              <a:headEnd/>
              <a:tailEnd type="triangl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10" name="Line 198"/>
            <p:cNvSpPr>
              <a:spLocks noChangeShapeType="1"/>
            </p:cNvSpPr>
            <p:nvPr/>
          </p:nvSpPr>
          <p:spPr bwMode="auto">
            <a:xfrm flipV="1">
              <a:off x="6347748" y="4236850"/>
              <a:ext cx="600516" cy="1352390"/>
            </a:xfrm>
            <a:prstGeom prst="line">
              <a:avLst/>
            </a:prstGeom>
            <a:noFill/>
            <a:ln w="31750">
              <a:solidFill>
                <a:schemeClr val="accent1"/>
              </a:solidFill>
              <a:prstDash val="sysDot"/>
              <a:round/>
              <a:headEnd/>
              <a:tailEnd type="triangl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11" name="Line 198"/>
            <p:cNvSpPr>
              <a:spLocks noChangeShapeType="1"/>
            </p:cNvSpPr>
            <p:nvPr/>
          </p:nvSpPr>
          <p:spPr bwMode="auto">
            <a:xfrm flipV="1">
              <a:off x="6371498" y="4236850"/>
              <a:ext cx="445010" cy="632309"/>
            </a:xfrm>
            <a:custGeom>
              <a:avLst/>
              <a:gdLst>
                <a:gd name="connsiteX0" fmla="*/ 0 w 445010"/>
                <a:gd name="connsiteY0" fmla="*/ 0 h 632309"/>
                <a:gd name="connsiteX1" fmla="*/ 445010 w 445010"/>
                <a:gd name="connsiteY1" fmla="*/ 632309 h 632309"/>
                <a:gd name="connsiteX0" fmla="*/ 0 w 445010"/>
                <a:gd name="connsiteY0" fmla="*/ 0 h 632309"/>
                <a:gd name="connsiteX1" fmla="*/ 445010 w 445010"/>
                <a:gd name="connsiteY1" fmla="*/ 632309 h 6323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45010" h="632309">
                  <a:moveTo>
                    <a:pt x="0" y="0"/>
                  </a:moveTo>
                  <a:cubicBezTo>
                    <a:pt x="230113" y="54653"/>
                    <a:pt x="296673" y="421539"/>
                    <a:pt x="445010" y="632309"/>
                  </a:cubicBezTo>
                </a:path>
              </a:pathLst>
            </a:custGeom>
            <a:noFill/>
            <a:ln w="31750">
              <a:solidFill>
                <a:schemeClr val="accent1"/>
              </a:solidFill>
              <a:prstDash val="sysDot"/>
              <a:round/>
              <a:headEnd/>
              <a:tailEnd type="triangl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12" name="Text Box 162"/>
            <p:cNvSpPr txBox="1">
              <a:spLocks noChangeArrowheads="1"/>
            </p:cNvSpPr>
            <p:nvPr/>
          </p:nvSpPr>
          <p:spPr bwMode="auto">
            <a:xfrm>
              <a:off x="6077359" y="5517082"/>
              <a:ext cx="294841" cy="144166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0" tIns="0" rIns="0" bIns="0" anchor="ctr" anchorCtr="1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200" dirty="0" err="1" smtClean="0"/>
                <a:t>dec</a:t>
              </a:r>
              <a:endParaRPr lang="en-US" altLang="en-US" sz="1200" b="0" dirty="0"/>
            </a:p>
          </p:txBody>
        </p:sp>
        <p:sp>
          <p:nvSpPr>
            <p:cNvPr id="114" name="TextBox 113"/>
            <p:cNvSpPr txBox="1"/>
            <p:nvPr/>
          </p:nvSpPr>
          <p:spPr>
            <a:xfrm rot="1590404">
              <a:off x="6730808" y="4715267"/>
              <a:ext cx="1279517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dirty="0" smtClean="0"/>
                <a:t>významnost</a:t>
              </a:r>
              <a:endParaRPr lang="en-US" dirty="0"/>
            </a:p>
          </p:txBody>
        </p:sp>
      </p:grpSp>
      <p:sp>
        <p:nvSpPr>
          <p:cNvPr id="113" name="Line 190"/>
          <p:cNvSpPr>
            <a:spLocks noChangeShapeType="1"/>
          </p:cNvSpPr>
          <p:nvPr/>
        </p:nvSpPr>
        <p:spPr bwMode="auto">
          <a:xfrm>
            <a:off x="2077454" y="4698797"/>
            <a:ext cx="1312369" cy="680171"/>
          </a:xfrm>
          <a:prstGeom prst="line">
            <a:avLst/>
          </a:prstGeom>
          <a:noFill/>
          <a:ln w="57150">
            <a:solidFill>
              <a:srgbClr val="C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859631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A6096393-7F3B-4743-A011-CC6E82A6EA71}" type="slidenum">
              <a:rPr lang="en-US" altLang="en-US" sz="1400" b="0" smtClean="0">
                <a:solidFill>
                  <a:srgbClr val="99FF99"/>
                </a:solidFill>
                <a:latin typeface="Arial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11</a:t>
            </a:fld>
            <a:r>
              <a:rPr lang="cs-CZ" altLang="en-US" sz="1400" b="0" smtClean="0">
                <a:solidFill>
                  <a:srgbClr val="99FF99"/>
                </a:solidFill>
                <a:latin typeface="Arial" charset="0"/>
              </a:rPr>
              <a:t> </a:t>
            </a:r>
            <a:endParaRPr lang="en-US" altLang="en-US" sz="1400" b="0" smtClean="0">
              <a:solidFill>
                <a:srgbClr val="99FF99"/>
              </a:solidFill>
              <a:latin typeface="Arial" charset="0"/>
            </a:endParaRPr>
          </a:p>
        </p:txBody>
      </p:sp>
      <p:sp>
        <p:nvSpPr>
          <p:cNvPr id="97283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P</a:t>
            </a:r>
            <a:r>
              <a:rPr lang="cs-CZ" altLang="en-US" dirty="0" smtClean="0"/>
              <a:t>říklad – </a:t>
            </a:r>
            <a:r>
              <a:rPr lang="cs-CZ" altLang="en-US" dirty="0"/>
              <a:t>unroll-and-compact</a:t>
            </a:r>
            <a:endParaRPr lang="en-US" altLang="en-US" noProof="1" smtClean="0"/>
          </a:p>
        </p:txBody>
      </p:sp>
      <p:sp>
        <p:nvSpPr>
          <p:cNvPr id="97284" name="Rectangle 58"/>
          <p:cNvSpPr>
            <a:spLocks noChangeArrowheads="1"/>
          </p:cNvSpPr>
          <p:nvPr/>
        </p:nvSpPr>
        <p:spPr bwMode="auto">
          <a:xfrm>
            <a:off x="4643438" y="549275"/>
            <a:ext cx="4321175" cy="6119813"/>
          </a:xfrm>
          <a:prstGeom prst="rect">
            <a:avLst/>
          </a:prstGeom>
          <a:solidFill>
            <a:srgbClr val="FFFFE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en-US" b="0">
              <a:latin typeface="Arial" charset="0"/>
            </a:endParaRPr>
          </a:p>
        </p:txBody>
      </p:sp>
      <p:graphicFrame>
        <p:nvGraphicFramePr>
          <p:cNvPr id="1363411" name="Group 467"/>
          <p:cNvGraphicFramePr>
            <a:graphicFrameLocks noGrp="1"/>
          </p:cNvGraphicFramePr>
          <p:nvPr/>
        </p:nvGraphicFramePr>
        <p:xfrm>
          <a:off x="4716463" y="620713"/>
          <a:ext cx="4176712" cy="5905536"/>
        </p:xfrm>
        <a:graphic>
          <a:graphicData uri="http://schemas.openxmlformats.org/drawingml/2006/table">
            <a:tbl>
              <a:tblPr/>
              <a:tblGrid>
                <a:gridCol w="431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366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032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366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684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45994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čas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46798" marB="4679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R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46798" marB="467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MEM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46798" marB="467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ALU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46798" marB="467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W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46798" marB="467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5994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46798" marB="4679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mov</a:t>
                      </a: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1, </a:t>
                      </a: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Arial" charset="0"/>
                          <a:cs typeface="Arial" charset="0"/>
                        </a:rPr>
                        <a:t>dec</a:t>
                      </a: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marL="36000" marR="36000" marT="46798" marB="467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cs-CZ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Arial" charset="0"/>
                      </a:endParaRPr>
                    </a:p>
                  </a:txBody>
                  <a:tcPr marL="36000" marR="36000" marT="46798" marB="467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cs-CZ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46798" marB="467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cs-CZ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Arial" charset="0"/>
                      </a:endParaRPr>
                    </a:p>
                  </a:txBody>
                  <a:tcPr marL="36000" marR="36000" marT="46798" marB="467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5994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46798" marB="4679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inc</a:t>
                      </a: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marL="36000" marR="36000" marT="46798" marB="467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mov</a:t>
                      </a: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marL="36000" marR="36000" marT="46798" marB="467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Arial" charset="0"/>
                          <a:cs typeface="Arial" charset="0"/>
                        </a:rPr>
                        <a:t>dec</a:t>
                      </a: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marL="36000" marR="36000" marT="46798" marB="467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cs-CZ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Arial" charset="0"/>
                      </a:endParaRPr>
                    </a:p>
                  </a:txBody>
                  <a:tcPr marL="36000" marR="36000" marT="46798" marB="467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5994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46798" marB="4679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  <a:cs typeface="Arial" charset="0"/>
                        </a:rPr>
                        <a:t>cmp</a:t>
                      </a: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marL="36000" marR="36000" marT="46798" marB="467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mov</a:t>
                      </a: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marL="36000" marR="36000" marT="46798" marB="467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inc</a:t>
                      </a: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marL="36000" marR="36000" marT="46798" marB="467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Arial" charset="0"/>
                          <a:cs typeface="Arial" charset="0"/>
                        </a:rPr>
                        <a:t>dec</a:t>
                      </a: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marL="36000" marR="36000" marT="46798" marB="467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5994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46798" marB="4679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Arial" charset="0"/>
                          <a:cs typeface="Arial" charset="0"/>
                        </a:rPr>
                        <a:t>dec</a:t>
                      </a: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46798" marB="467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mov</a:t>
                      </a: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marL="36000" marR="36000" marT="46798" marB="467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  <a:cs typeface="Arial" charset="0"/>
                        </a:rPr>
                        <a:t>cmp</a:t>
                      </a: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  <a:cs typeface="Arial" charset="0"/>
                        </a:rPr>
                        <a:t>1, </a:t>
                      </a: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  <a:cs typeface="Arial" charset="0"/>
                        </a:rPr>
                        <a:t>jgt</a:t>
                      </a: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marL="36000" marR="36000" marT="46798" marB="467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inc</a:t>
                      </a: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marL="36000" marR="36000" marT="46798" marB="467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5994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46798" marB="4679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xor</a:t>
                      </a: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1, mov2</a:t>
                      </a:r>
                    </a:p>
                  </a:txBody>
                  <a:tcPr marL="36000" marR="36000" marT="46798" marB="467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cs-CZ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46798" marB="467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Arial" charset="0"/>
                          <a:cs typeface="Arial" charset="0"/>
                        </a:rPr>
                        <a:t>dec</a:t>
                      </a: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46798" marB="467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mov</a:t>
                      </a: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1, </a:t>
                      </a: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  <a:cs typeface="Arial" charset="0"/>
                        </a:rPr>
                        <a:t>cmp</a:t>
                      </a: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marL="36000" marR="36000" marT="46798" marB="467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5994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46798" marB="4679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inc</a:t>
                      </a: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2,</a:t>
                      </a: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  <a:cs typeface="Arial" charset="0"/>
                        </a:rPr>
                        <a:t> cmp</a:t>
                      </a: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</a:p>
                  </a:txBody>
                  <a:tcPr marL="36000" marR="36000" marT="46798" marB="467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mov2</a:t>
                      </a:r>
                    </a:p>
                  </a:txBody>
                  <a:tcPr marL="36000" marR="36000" marT="46798" marB="467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xor</a:t>
                      </a: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marL="36000" marR="36000" marT="46798" marB="467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Arial" charset="0"/>
                          <a:cs typeface="Arial" charset="0"/>
                        </a:rPr>
                        <a:t>dec</a:t>
                      </a: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46798" marB="467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45994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46798" marB="4679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Arial" charset="0"/>
                          <a:cs typeface="Arial" charset="0"/>
                        </a:rPr>
                        <a:t>dec</a:t>
                      </a: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Arial" charset="0"/>
                          <a:cs typeface="Arial" charset="0"/>
                        </a:rPr>
                        <a:t>3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46798" marB="467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mov2</a:t>
                      </a:r>
                    </a:p>
                  </a:txBody>
                  <a:tcPr marL="36000" marR="36000" marT="46798" marB="467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inc</a:t>
                      </a: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2,</a:t>
                      </a: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  <a:cs typeface="Arial" charset="0"/>
                        </a:rPr>
                        <a:t> cmp</a:t>
                      </a: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</a:p>
                  </a:txBody>
                  <a:tcPr marL="36000" marR="36000" marT="46798" marB="467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xor</a:t>
                      </a: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marL="36000" marR="36000" marT="46798" marB="467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45994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46798" marB="4679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cs-CZ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46798" marB="467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mov2</a:t>
                      </a:r>
                    </a:p>
                  </a:txBody>
                  <a:tcPr marL="36000" marR="36000" marT="46798" marB="467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Arial" charset="0"/>
                          <a:cs typeface="Arial" charset="0"/>
                        </a:rPr>
                        <a:t>dec</a:t>
                      </a: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Arial" charset="0"/>
                          <a:cs typeface="Arial" charset="0"/>
                        </a:rPr>
                        <a:t>3,</a:t>
                      </a: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  <a:cs typeface="Arial" charset="0"/>
                        </a:rPr>
                        <a:t> jgt</a:t>
                      </a: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</a:p>
                  </a:txBody>
                  <a:tcPr marL="36000" marR="36000" marT="46798" marB="467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inc</a:t>
                      </a: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2,</a:t>
                      </a: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  <a:cs typeface="Arial" charset="0"/>
                        </a:rPr>
                        <a:t> cmp</a:t>
                      </a: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</a:p>
                  </a:txBody>
                  <a:tcPr marL="36000" marR="36000" marT="46798" marB="467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45994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8</a:t>
                      </a:r>
                    </a:p>
                  </a:txBody>
                  <a:tcPr marL="36000" marR="36000" marT="46798" marB="4679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xor</a:t>
                      </a: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2, mov3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46798" marB="467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cs-CZ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46798" marB="467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cs-CZ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46798" marB="467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mov2, </a:t>
                      </a: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Arial" charset="0"/>
                          <a:cs typeface="Arial" charset="0"/>
                        </a:rPr>
                        <a:t>dec</a:t>
                      </a: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Arial" charset="0"/>
                          <a:cs typeface="Arial" charset="0"/>
                        </a:rPr>
                        <a:t>3</a:t>
                      </a:r>
                    </a:p>
                  </a:txBody>
                  <a:tcPr marL="36000" marR="36000" marT="46798" marB="467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45994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9</a:t>
                      </a:r>
                    </a:p>
                  </a:txBody>
                  <a:tcPr marL="36000" marR="36000" marT="46798" marB="4679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inc3</a:t>
                      </a: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  <a:cs typeface="Arial" charset="0"/>
                        </a:rPr>
                        <a:t>, cmp3</a:t>
                      </a:r>
                    </a:p>
                  </a:txBody>
                  <a:tcPr marL="36000" marR="36000" marT="46798" marB="467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mov3</a:t>
                      </a:r>
                    </a:p>
                  </a:txBody>
                  <a:tcPr marL="36000" marR="36000" marT="46798" marB="467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xor</a:t>
                      </a: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46798" marB="467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cs-CZ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46798" marB="467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45994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</a:t>
                      </a:r>
                    </a:p>
                  </a:txBody>
                  <a:tcPr marL="36000" marR="36000" marT="46798" marB="4679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Arial" charset="0"/>
                          <a:cs typeface="Arial" charset="0"/>
                        </a:rPr>
                        <a:t>dec</a:t>
                      </a: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Arial" charset="0"/>
                          <a:cs typeface="Arial" charset="0"/>
                        </a:rPr>
                        <a:t>4</a:t>
                      </a:r>
                    </a:p>
                  </a:txBody>
                  <a:tcPr marL="36000" marR="36000" marT="46798" marB="467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mov3</a:t>
                      </a:r>
                    </a:p>
                  </a:txBody>
                  <a:tcPr marL="36000" marR="36000" marT="46798" marB="467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inc3</a:t>
                      </a: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  <a:cs typeface="Arial" charset="0"/>
                        </a:rPr>
                        <a:t>, cmp3</a:t>
                      </a:r>
                    </a:p>
                  </a:txBody>
                  <a:tcPr marL="36000" marR="36000" marT="46798" marB="467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xor</a:t>
                      </a: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46798" marB="467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45994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11</a:t>
                      </a:r>
                    </a:p>
                  </a:txBody>
                  <a:tcPr marL="36000" marR="36000" marT="46798" marB="4679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cs-CZ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46798" marB="467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mov3</a:t>
                      </a:r>
                    </a:p>
                  </a:txBody>
                  <a:tcPr marL="36000" marR="36000" marT="46798" marB="467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Arial" charset="0"/>
                          <a:cs typeface="Arial" charset="0"/>
                        </a:rPr>
                        <a:t>dec</a:t>
                      </a: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Arial" charset="0"/>
                          <a:cs typeface="Arial" charset="0"/>
                        </a:rPr>
                        <a:t>4, </a:t>
                      </a: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  <a:cs typeface="Arial" charset="0"/>
                        </a:rPr>
                        <a:t>jgt</a:t>
                      </a: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  <a:cs typeface="Arial" charset="0"/>
                        </a:rPr>
                        <a:t>3</a:t>
                      </a:r>
                    </a:p>
                  </a:txBody>
                  <a:tcPr marL="36000" marR="36000" marT="46798" marB="467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inc3</a:t>
                      </a: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  <a:cs typeface="Arial" charset="0"/>
                        </a:rPr>
                        <a:t>, cmp3</a:t>
                      </a:r>
                    </a:p>
                  </a:txBody>
                  <a:tcPr marL="36000" marR="36000" marT="46798" marB="467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45994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46798" marB="4679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xor3, mov4</a:t>
                      </a:r>
                    </a:p>
                  </a:txBody>
                  <a:tcPr marL="36000" marR="36000" marT="46798" marB="467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cs-CZ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46798" marB="467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cs-CZ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46798" marB="467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mov3,</a:t>
                      </a: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Arial" charset="0"/>
                          <a:cs typeface="Arial" charset="0"/>
                        </a:rPr>
                        <a:t> dec</a:t>
                      </a: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Arial" charset="0"/>
                          <a:cs typeface="Arial" charset="0"/>
                        </a:rPr>
                        <a:t>4</a:t>
                      </a:r>
                    </a:p>
                  </a:txBody>
                  <a:tcPr marL="36000" marR="36000" marT="46798" marB="467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47628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46798" marB="4679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inc4</a:t>
                      </a: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  <a:cs typeface="Arial" charset="0"/>
                        </a:rPr>
                        <a:t>, cmp4</a:t>
                      </a:r>
                    </a:p>
                  </a:txBody>
                  <a:tcPr marL="36000" marR="36000" marT="46798" marB="467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mov4</a:t>
                      </a:r>
                    </a:p>
                  </a:txBody>
                  <a:tcPr marL="36000" marR="36000" marT="46798" marB="467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xor</a:t>
                      </a: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3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46798" marB="467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cs-CZ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46798" marB="467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45994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14</a:t>
                      </a:r>
                    </a:p>
                  </a:txBody>
                  <a:tcPr marL="36000" marR="36000" marT="46798" marB="4679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Arial" charset="0"/>
                          <a:cs typeface="Arial" charset="0"/>
                        </a:rPr>
                        <a:t>dec</a:t>
                      </a: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Arial" charset="0"/>
                          <a:cs typeface="Arial" charset="0"/>
                        </a:rPr>
                        <a:t>5</a:t>
                      </a:r>
                    </a:p>
                  </a:txBody>
                  <a:tcPr marL="36000" marR="36000" marT="46798" marB="467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mov4</a:t>
                      </a:r>
                    </a:p>
                  </a:txBody>
                  <a:tcPr marL="36000" marR="36000" marT="46798" marB="467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inc4</a:t>
                      </a: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  <a:cs typeface="Arial" charset="0"/>
                        </a:rPr>
                        <a:t>, cmp4</a:t>
                      </a:r>
                    </a:p>
                  </a:txBody>
                  <a:tcPr marL="36000" marR="36000" marT="46798" marB="467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xor</a:t>
                      </a: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3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46798" marB="467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45994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15</a:t>
                      </a:r>
                    </a:p>
                  </a:txBody>
                  <a:tcPr marL="36000" marR="36000" marT="46798" marB="4679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cs-CZ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46798" marB="467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mov4</a:t>
                      </a:r>
                    </a:p>
                  </a:txBody>
                  <a:tcPr marL="36000" marR="36000" marT="46798" marB="467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Arial" charset="0"/>
                          <a:cs typeface="Arial" charset="0"/>
                        </a:rPr>
                        <a:t>dec</a:t>
                      </a: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Arial" charset="0"/>
                          <a:cs typeface="Arial" charset="0"/>
                        </a:rPr>
                        <a:t>5, </a:t>
                      </a: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  <a:cs typeface="Arial" charset="0"/>
                        </a:rPr>
                        <a:t>jgt</a:t>
                      </a: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  <a:cs typeface="Arial" charset="0"/>
                        </a:rPr>
                        <a:t>4</a:t>
                      </a:r>
                    </a:p>
                  </a:txBody>
                  <a:tcPr marL="36000" marR="36000" marT="46798" marB="467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inc4</a:t>
                      </a: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  <a:cs typeface="Arial" charset="0"/>
                        </a:rPr>
                        <a:t>, cmp4</a:t>
                      </a:r>
                    </a:p>
                  </a:txBody>
                  <a:tcPr marL="36000" marR="36000" marT="46798" marB="467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45994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16</a:t>
                      </a:r>
                    </a:p>
                  </a:txBody>
                  <a:tcPr marL="36000" marR="36000" marT="46798" marB="4679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xor4, mov5</a:t>
                      </a:r>
                    </a:p>
                  </a:txBody>
                  <a:tcPr marL="36000" marR="36000" marT="46798" marB="467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cs-CZ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46798" marB="467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cs-CZ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46798" marB="467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mov4,</a:t>
                      </a: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Arial" charset="0"/>
                          <a:cs typeface="Arial" charset="0"/>
                        </a:rPr>
                        <a:t> dec</a:t>
                      </a: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Arial" charset="0"/>
                          <a:cs typeface="Arial" charset="0"/>
                        </a:rPr>
                        <a:t>5</a:t>
                      </a:r>
                    </a:p>
                  </a:txBody>
                  <a:tcPr marL="36000" marR="36000" marT="46798" marB="467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45994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17</a:t>
                      </a:r>
                    </a:p>
                  </a:txBody>
                  <a:tcPr marL="36000" marR="36000" marT="46798" marB="4679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inc5</a:t>
                      </a: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  <a:cs typeface="Arial" charset="0"/>
                        </a:rPr>
                        <a:t>, cmp5</a:t>
                      </a:r>
                    </a:p>
                  </a:txBody>
                  <a:tcPr marL="36000" marR="36000" marT="46798" marB="467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mov5</a:t>
                      </a:r>
                    </a:p>
                  </a:txBody>
                  <a:tcPr marL="36000" marR="36000" marT="46798" marB="467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xor</a:t>
                      </a: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4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46798" marB="467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cs-CZ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46798" marB="467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45994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18</a:t>
                      </a:r>
                    </a:p>
                  </a:txBody>
                  <a:tcPr marL="36000" marR="36000" marT="46798" marB="4679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Arial" charset="0"/>
                          <a:cs typeface="Arial" charset="0"/>
                        </a:rPr>
                        <a:t>dec</a:t>
                      </a: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Arial" charset="0"/>
                          <a:cs typeface="Arial" charset="0"/>
                        </a:rPr>
                        <a:t>6</a:t>
                      </a:r>
                    </a:p>
                  </a:txBody>
                  <a:tcPr marL="36000" marR="36000" marT="46798" marB="467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mov5</a:t>
                      </a:r>
                    </a:p>
                  </a:txBody>
                  <a:tcPr marL="36000" marR="36000" marT="46798" marB="467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inc5</a:t>
                      </a: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  <a:cs typeface="Arial" charset="0"/>
                        </a:rPr>
                        <a:t>, cmp5</a:t>
                      </a:r>
                    </a:p>
                  </a:txBody>
                  <a:tcPr marL="36000" marR="36000" marT="46798" marB="467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xor</a:t>
                      </a: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4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46798" marB="467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245994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19</a:t>
                      </a:r>
                    </a:p>
                  </a:txBody>
                  <a:tcPr marL="36000" marR="36000" marT="46798" marB="4679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cs-CZ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46798" marB="467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mov5</a:t>
                      </a:r>
                    </a:p>
                  </a:txBody>
                  <a:tcPr marL="36000" marR="36000" marT="46798" marB="467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Arial" charset="0"/>
                          <a:cs typeface="Arial" charset="0"/>
                        </a:rPr>
                        <a:t>dec</a:t>
                      </a: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Arial" charset="0"/>
                          <a:cs typeface="Arial" charset="0"/>
                        </a:rPr>
                        <a:t>6, </a:t>
                      </a: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  <a:cs typeface="Arial" charset="0"/>
                        </a:rPr>
                        <a:t>jgt</a:t>
                      </a: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  <a:cs typeface="Arial" charset="0"/>
                        </a:rPr>
                        <a:t>5</a:t>
                      </a:r>
                    </a:p>
                  </a:txBody>
                  <a:tcPr marL="36000" marR="36000" marT="46798" marB="467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inc5</a:t>
                      </a: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  <a:cs typeface="Arial" charset="0"/>
                        </a:rPr>
                        <a:t>, cmp5</a:t>
                      </a:r>
                    </a:p>
                  </a:txBody>
                  <a:tcPr marL="36000" marR="36000" marT="46798" marB="467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245994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</a:t>
                      </a:r>
                    </a:p>
                  </a:txBody>
                  <a:tcPr marL="36000" marR="36000" marT="46798" marB="4679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xor5</a:t>
                      </a:r>
                    </a:p>
                  </a:txBody>
                  <a:tcPr marL="36000" marR="36000" marT="46798" marB="467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cs-CZ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46798" marB="467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cs-CZ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46798" marB="467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mov5,</a:t>
                      </a: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Arial" charset="0"/>
                          <a:cs typeface="Arial" charset="0"/>
                        </a:rPr>
                        <a:t> dec</a:t>
                      </a: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Arial" charset="0"/>
                          <a:cs typeface="Arial" charset="0"/>
                        </a:rPr>
                        <a:t>6</a:t>
                      </a:r>
                    </a:p>
                  </a:txBody>
                  <a:tcPr marL="36000" marR="36000" marT="46798" marB="467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245994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21</a:t>
                      </a:r>
                    </a:p>
                  </a:txBody>
                  <a:tcPr marL="36000" marR="36000" marT="46798" marB="4679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cs-CZ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46798" marB="467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cs-CZ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46798" marB="467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xor</a:t>
                      </a: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5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46798" marB="467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cs-CZ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46798" marB="467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245994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22</a:t>
                      </a:r>
                    </a:p>
                  </a:txBody>
                  <a:tcPr marL="36000" marR="36000" marT="46798" marB="4679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cs-CZ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46798" marB="467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cs-CZ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46798" marB="467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cs-CZ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46798" marB="467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xor</a:t>
                      </a: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5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46798" marB="467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</a:tbl>
          </a:graphicData>
        </a:graphic>
      </p:graphicFrame>
      <p:sp>
        <p:nvSpPr>
          <p:cNvPr id="97437" name="Rectangle 163"/>
          <p:cNvSpPr>
            <a:spLocks noChangeArrowheads="1"/>
          </p:cNvSpPr>
          <p:nvPr/>
        </p:nvSpPr>
        <p:spPr bwMode="auto">
          <a:xfrm>
            <a:off x="179388" y="549275"/>
            <a:ext cx="4321175" cy="6119813"/>
          </a:xfrm>
          <a:prstGeom prst="rect">
            <a:avLst/>
          </a:prstGeom>
          <a:solidFill>
            <a:srgbClr val="FFFFE0"/>
          </a:solidFill>
          <a:ln w="9525" algn="ctr">
            <a:solidFill>
              <a:schemeClr val="accent1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SzTx/>
              <a:buFont typeface="Wingdings" pitchFamily="2" charset="2"/>
              <a:buChar char="Ø"/>
            </a:pPr>
            <a:endParaRPr lang="cs-CZ" altLang="en-US" sz="2400">
              <a:latin typeface="Arial" charset="0"/>
            </a:endParaRPr>
          </a:p>
        </p:txBody>
      </p:sp>
      <p:sp>
        <p:nvSpPr>
          <p:cNvPr id="97438" name="Text Box 217"/>
          <p:cNvSpPr txBox="1">
            <a:spLocks noChangeArrowheads="1"/>
          </p:cNvSpPr>
          <p:nvPr/>
        </p:nvSpPr>
        <p:spPr bwMode="auto">
          <a:xfrm>
            <a:off x="2339975" y="2563813"/>
            <a:ext cx="1079500" cy="142875"/>
          </a:xfrm>
          <a:prstGeom prst="rect">
            <a:avLst/>
          </a:prstGeom>
          <a:solidFill>
            <a:srgbClr val="FFFF66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/>
              <a:t>cmp ri,0</a:t>
            </a:r>
          </a:p>
        </p:txBody>
      </p:sp>
      <p:sp>
        <p:nvSpPr>
          <p:cNvPr id="97439" name="Text Box 218"/>
          <p:cNvSpPr txBox="1">
            <a:spLocks noChangeArrowheads="1"/>
          </p:cNvSpPr>
          <p:nvPr/>
        </p:nvSpPr>
        <p:spPr bwMode="auto">
          <a:xfrm>
            <a:off x="2555875" y="3284538"/>
            <a:ext cx="639763" cy="144462"/>
          </a:xfrm>
          <a:prstGeom prst="rect">
            <a:avLst/>
          </a:prstGeom>
          <a:solidFill>
            <a:srgbClr val="FFFF66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/>
              <a:t>jgt</a:t>
            </a:r>
          </a:p>
        </p:txBody>
      </p:sp>
      <p:sp>
        <p:nvSpPr>
          <p:cNvPr id="97440" name="Text Box 219"/>
          <p:cNvSpPr txBox="1">
            <a:spLocks noChangeArrowheads="1"/>
          </p:cNvSpPr>
          <p:nvPr/>
        </p:nvSpPr>
        <p:spPr bwMode="auto">
          <a:xfrm>
            <a:off x="1403350" y="4076700"/>
            <a:ext cx="1081088" cy="142875"/>
          </a:xfrm>
          <a:prstGeom prst="rect">
            <a:avLst/>
          </a:prstGeom>
          <a:solidFill>
            <a:srgbClr val="FFFF66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en-US" sz="1200"/>
              <a:t>mov r</a:t>
            </a:r>
            <a:r>
              <a:rPr lang="en-US" altLang="en-US" sz="1200"/>
              <a:t>1</a:t>
            </a:r>
            <a:r>
              <a:rPr lang="cs-CZ" altLang="en-US" sz="1200"/>
              <a:t>,</a:t>
            </a:r>
            <a:r>
              <a:rPr lang="en-US" altLang="en-US" sz="1200"/>
              <a:t>[rp]</a:t>
            </a:r>
          </a:p>
        </p:txBody>
      </p:sp>
      <p:sp>
        <p:nvSpPr>
          <p:cNvPr id="97441" name="Text Box 220"/>
          <p:cNvSpPr txBox="1">
            <a:spLocks noChangeArrowheads="1"/>
          </p:cNvSpPr>
          <p:nvPr/>
        </p:nvSpPr>
        <p:spPr bwMode="auto">
          <a:xfrm>
            <a:off x="468313" y="2708275"/>
            <a:ext cx="935037" cy="142875"/>
          </a:xfrm>
          <a:prstGeom prst="rect">
            <a:avLst/>
          </a:prstGeom>
          <a:solidFill>
            <a:srgbClr val="FFFF66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en-US" sz="1200"/>
              <a:t>inc </a:t>
            </a:r>
            <a:r>
              <a:rPr lang="en-US" altLang="en-US" sz="1200"/>
              <a:t>rp</a:t>
            </a:r>
          </a:p>
        </p:txBody>
      </p:sp>
      <p:sp>
        <p:nvSpPr>
          <p:cNvPr id="97442" name="Text Box 221"/>
          <p:cNvSpPr txBox="1">
            <a:spLocks noChangeArrowheads="1"/>
          </p:cNvSpPr>
          <p:nvPr/>
        </p:nvSpPr>
        <p:spPr bwMode="auto">
          <a:xfrm>
            <a:off x="2339975" y="1916113"/>
            <a:ext cx="1152525" cy="142875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/>
              <a:t>dec ri</a:t>
            </a:r>
            <a:endParaRPr lang="en-US" altLang="en-US" sz="1200" b="0"/>
          </a:p>
        </p:txBody>
      </p:sp>
      <p:sp>
        <p:nvSpPr>
          <p:cNvPr id="97443" name="Text Box 222"/>
          <p:cNvSpPr txBox="1">
            <a:spLocks noChangeArrowheads="1"/>
          </p:cNvSpPr>
          <p:nvPr/>
        </p:nvSpPr>
        <p:spPr bwMode="auto">
          <a:xfrm>
            <a:off x="1619250" y="4940300"/>
            <a:ext cx="863600" cy="142875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/>
              <a:t>xor rs,r1</a:t>
            </a:r>
            <a:endParaRPr lang="en-US" altLang="en-US" sz="1200" b="0"/>
          </a:p>
        </p:txBody>
      </p:sp>
      <p:sp>
        <p:nvSpPr>
          <p:cNvPr id="97444" name="Line 223"/>
          <p:cNvSpPr>
            <a:spLocks noChangeShapeType="1"/>
          </p:cNvSpPr>
          <p:nvPr/>
        </p:nvSpPr>
        <p:spPr bwMode="auto">
          <a:xfrm flipH="1">
            <a:off x="828675" y="2276475"/>
            <a:ext cx="0" cy="433388"/>
          </a:xfrm>
          <a:prstGeom prst="line">
            <a:avLst/>
          </a:prstGeom>
          <a:noFill/>
          <a:ln w="31750">
            <a:solidFill>
              <a:srgbClr val="0000FF"/>
            </a:solidFill>
            <a:round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97445" name="Line 224"/>
          <p:cNvSpPr>
            <a:spLocks noChangeShapeType="1"/>
          </p:cNvSpPr>
          <p:nvPr/>
        </p:nvSpPr>
        <p:spPr bwMode="auto">
          <a:xfrm flipH="1">
            <a:off x="323850" y="2276475"/>
            <a:ext cx="503238" cy="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97446" name="Line 225"/>
          <p:cNvSpPr>
            <a:spLocks noChangeShapeType="1"/>
          </p:cNvSpPr>
          <p:nvPr/>
        </p:nvSpPr>
        <p:spPr bwMode="auto">
          <a:xfrm flipH="1">
            <a:off x="323850" y="2276475"/>
            <a:ext cx="0" cy="863600"/>
          </a:xfrm>
          <a:prstGeom prst="line">
            <a:avLst/>
          </a:prstGeom>
          <a:noFill/>
          <a:ln w="31750">
            <a:solidFill>
              <a:srgbClr val="0000FF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97447" name="Line 226"/>
          <p:cNvSpPr>
            <a:spLocks noChangeShapeType="1"/>
          </p:cNvSpPr>
          <p:nvPr/>
        </p:nvSpPr>
        <p:spPr bwMode="auto">
          <a:xfrm flipH="1">
            <a:off x="323850" y="3140075"/>
            <a:ext cx="503238" cy="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97448" name="Line 227"/>
          <p:cNvSpPr>
            <a:spLocks noChangeShapeType="1"/>
          </p:cNvSpPr>
          <p:nvPr/>
        </p:nvSpPr>
        <p:spPr bwMode="auto">
          <a:xfrm flipH="1">
            <a:off x="828675" y="2852738"/>
            <a:ext cx="0" cy="287337"/>
          </a:xfrm>
          <a:prstGeom prst="line">
            <a:avLst/>
          </a:prstGeom>
          <a:noFill/>
          <a:ln w="31750">
            <a:solidFill>
              <a:srgbClr val="0000FF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97449" name="Text Box 228"/>
          <p:cNvSpPr txBox="1">
            <a:spLocks noChangeArrowheads="1"/>
          </p:cNvSpPr>
          <p:nvPr/>
        </p:nvSpPr>
        <p:spPr bwMode="auto">
          <a:xfrm>
            <a:off x="612775" y="2420938"/>
            <a:ext cx="174625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latin typeface="Arial" charset="0"/>
              </a:rPr>
              <a:t>2/1</a:t>
            </a:r>
          </a:p>
        </p:txBody>
      </p:sp>
      <p:sp>
        <p:nvSpPr>
          <p:cNvPr id="97450" name="Line 229"/>
          <p:cNvSpPr>
            <a:spLocks noChangeShapeType="1"/>
          </p:cNvSpPr>
          <p:nvPr/>
        </p:nvSpPr>
        <p:spPr bwMode="auto">
          <a:xfrm flipH="1">
            <a:off x="2628900" y="1484313"/>
            <a:ext cx="0" cy="433387"/>
          </a:xfrm>
          <a:prstGeom prst="line">
            <a:avLst/>
          </a:prstGeom>
          <a:noFill/>
          <a:ln w="31750">
            <a:solidFill>
              <a:schemeClr val="accent1"/>
            </a:solidFill>
            <a:round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97451" name="Line 230"/>
          <p:cNvSpPr>
            <a:spLocks noChangeShapeType="1"/>
          </p:cNvSpPr>
          <p:nvPr/>
        </p:nvSpPr>
        <p:spPr bwMode="auto">
          <a:xfrm flipH="1">
            <a:off x="2124075" y="1484313"/>
            <a:ext cx="503238" cy="0"/>
          </a:xfrm>
          <a:prstGeom prst="line">
            <a:avLst/>
          </a:prstGeom>
          <a:noFill/>
          <a:ln w="38100">
            <a:solidFill>
              <a:schemeClr val="accent1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97452" name="Line 231"/>
          <p:cNvSpPr>
            <a:spLocks noChangeShapeType="1"/>
          </p:cNvSpPr>
          <p:nvPr/>
        </p:nvSpPr>
        <p:spPr bwMode="auto">
          <a:xfrm flipH="1">
            <a:off x="2124075" y="1484313"/>
            <a:ext cx="0" cy="863600"/>
          </a:xfrm>
          <a:prstGeom prst="line">
            <a:avLst/>
          </a:prstGeom>
          <a:noFill/>
          <a:ln w="31750">
            <a:solidFill>
              <a:schemeClr val="accent1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97453" name="Line 232"/>
          <p:cNvSpPr>
            <a:spLocks noChangeShapeType="1"/>
          </p:cNvSpPr>
          <p:nvPr/>
        </p:nvSpPr>
        <p:spPr bwMode="auto">
          <a:xfrm flipH="1">
            <a:off x="2124075" y="2347913"/>
            <a:ext cx="503238" cy="0"/>
          </a:xfrm>
          <a:prstGeom prst="line">
            <a:avLst/>
          </a:prstGeom>
          <a:noFill/>
          <a:ln w="38100">
            <a:solidFill>
              <a:schemeClr val="accent1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97454" name="Line 233"/>
          <p:cNvSpPr>
            <a:spLocks noChangeShapeType="1"/>
          </p:cNvSpPr>
          <p:nvPr/>
        </p:nvSpPr>
        <p:spPr bwMode="auto">
          <a:xfrm flipH="1">
            <a:off x="2627313" y="2060575"/>
            <a:ext cx="0" cy="287338"/>
          </a:xfrm>
          <a:prstGeom prst="line">
            <a:avLst/>
          </a:prstGeom>
          <a:noFill/>
          <a:ln w="31750">
            <a:solidFill>
              <a:schemeClr val="accent1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97455" name="Text Box 234"/>
          <p:cNvSpPr txBox="1">
            <a:spLocks noChangeArrowheads="1"/>
          </p:cNvSpPr>
          <p:nvPr/>
        </p:nvSpPr>
        <p:spPr bwMode="auto">
          <a:xfrm>
            <a:off x="2413000" y="1628775"/>
            <a:ext cx="174625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latin typeface="Arial" charset="0"/>
              </a:rPr>
              <a:t>2/1</a:t>
            </a:r>
          </a:p>
        </p:txBody>
      </p:sp>
      <p:sp>
        <p:nvSpPr>
          <p:cNvPr id="97456" name="Line 235"/>
          <p:cNvSpPr>
            <a:spLocks noChangeShapeType="1"/>
          </p:cNvSpPr>
          <p:nvPr/>
        </p:nvSpPr>
        <p:spPr bwMode="auto">
          <a:xfrm flipH="1">
            <a:off x="1765300" y="4508500"/>
            <a:ext cx="0" cy="433388"/>
          </a:xfrm>
          <a:prstGeom prst="line">
            <a:avLst/>
          </a:prstGeom>
          <a:noFill/>
          <a:ln w="31750">
            <a:solidFill>
              <a:schemeClr val="accent2"/>
            </a:solidFill>
            <a:round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97457" name="Line 236"/>
          <p:cNvSpPr>
            <a:spLocks noChangeShapeType="1"/>
          </p:cNvSpPr>
          <p:nvPr/>
        </p:nvSpPr>
        <p:spPr bwMode="auto">
          <a:xfrm flipH="1">
            <a:off x="1260475" y="4508500"/>
            <a:ext cx="503238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97458" name="Line 237"/>
          <p:cNvSpPr>
            <a:spLocks noChangeShapeType="1"/>
          </p:cNvSpPr>
          <p:nvPr/>
        </p:nvSpPr>
        <p:spPr bwMode="auto">
          <a:xfrm flipH="1">
            <a:off x="1260475" y="4508500"/>
            <a:ext cx="0" cy="863600"/>
          </a:xfrm>
          <a:prstGeom prst="line">
            <a:avLst/>
          </a:prstGeom>
          <a:noFill/>
          <a:ln w="31750">
            <a:solidFill>
              <a:schemeClr val="accent2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97459" name="Line 238"/>
          <p:cNvSpPr>
            <a:spLocks noChangeShapeType="1"/>
          </p:cNvSpPr>
          <p:nvPr/>
        </p:nvSpPr>
        <p:spPr bwMode="auto">
          <a:xfrm flipH="1">
            <a:off x="1260475" y="5372100"/>
            <a:ext cx="503238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97460" name="Line 239"/>
          <p:cNvSpPr>
            <a:spLocks noChangeShapeType="1"/>
          </p:cNvSpPr>
          <p:nvPr/>
        </p:nvSpPr>
        <p:spPr bwMode="auto">
          <a:xfrm flipH="1">
            <a:off x="1765300" y="5084763"/>
            <a:ext cx="0" cy="287337"/>
          </a:xfrm>
          <a:prstGeom prst="line">
            <a:avLst/>
          </a:prstGeom>
          <a:noFill/>
          <a:ln w="31750">
            <a:solidFill>
              <a:schemeClr val="accent2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97461" name="Text Box 240"/>
          <p:cNvSpPr txBox="1">
            <a:spLocks noChangeArrowheads="1"/>
          </p:cNvSpPr>
          <p:nvPr/>
        </p:nvSpPr>
        <p:spPr bwMode="auto">
          <a:xfrm>
            <a:off x="1549400" y="4652963"/>
            <a:ext cx="174625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latin typeface="Arial" charset="0"/>
              </a:rPr>
              <a:t>2/1</a:t>
            </a:r>
          </a:p>
        </p:txBody>
      </p:sp>
      <p:sp>
        <p:nvSpPr>
          <p:cNvPr id="97462" name="Line 241"/>
          <p:cNvSpPr>
            <a:spLocks noChangeShapeType="1"/>
          </p:cNvSpPr>
          <p:nvPr/>
        </p:nvSpPr>
        <p:spPr bwMode="auto">
          <a:xfrm>
            <a:off x="1042988" y="2852738"/>
            <a:ext cx="576262" cy="1223962"/>
          </a:xfrm>
          <a:prstGeom prst="line">
            <a:avLst/>
          </a:prstGeom>
          <a:noFill/>
          <a:ln w="31750">
            <a:solidFill>
              <a:srgbClr val="0000FF"/>
            </a:solidFill>
            <a:round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97463" name="Text Box 242"/>
          <p:cNvSpPr txBox="1">
            <a:spLocks noChangeArrowheads="1"/>
          </p:cNvSpPr>
          <p:nvPr/>
        </p:nvSpPr>
        <p:spPr bwMode="auto">
          <a:xfrm>
            <a:off x="1260475" y="3716338"/>
            <a:ext cx="174625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latin typeface="Arial" charset="0"/>
              </a:rPr>
              <a:t>2/1</a:t>
            </a:r>
          </a:p>
        </p:txBody>
      </p:sp>
      <p:sp>
        <p:nvSpPr>
          <p:cNvPr id="97464" name="Line 243"/>
          <p:cNvSpPr>
            <a:spLocks noChangeShapeType="1"/>
          </p:cNvSpPr>
          <p:nvPr/>
        </p:nvSpPr>
        <p:spPr bwMode="auto">
          <a:xfrm flipH="1">
            <a:off x="2268538" y="3429000"/>
            <a:ext cx="647700" cy="64770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97465" name="Text Box 244"/>
          <p:cNvSpPr txBox="1">
            <a:spLocks noChangeArrowheads="1"/>
          </p:cNvSpPr>
          <p:nvPr/>
        </p:nvSpPr>
        <p:spPr bwMode="auto">
          <a:xfrm>
            <a:off x="2268538" y="3716338"/>
            <a:ext cx="174625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latin typeface="Arial" charset="0"/>
              </a:rPr>
              <a:t>1/1</a:t>
            </a:r>
          </a:p>
        </p:txBody>
      </p:sp>
      <p:sp>
        <p:nvSpPr>
          <p:cNvPr id="97466" name="Line 245"/>
          <p:cNvSpPr>
            <a:spLocks noChangeShapeType="1"/>
          </p:cNvSpPr>
          <p:nvPr/>
        </p:nvSpPr>
        <p:spPr bwMode="auto">
          <a:xfrm flipH="1">
            <a:off x="2916238" y="2708275"/>
            <a:ext cx="0" cy="576263"/>
          </a:xfrm>
          <a:prstGeom prst="line">
            <a:avLst/>
          </a:prstGeom>
          <a:noFill/>
          <a:ln w="31750">
            <a:solidFill>
              <a:schemeClr val="bg2"/>
            </a:solidFill>
            <a:round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97467" name="Text Box 246"/>
          <p:cNvSpPr txBox="1">
            <a:spLocks noChangeArrowheads="1"/>
          </p:cNvSpPr>
          <p:nvPr/>
        </p:nvSpPr>
        <p:spPr bwMode="auto">
          <a:xfrm>
            <a:off x="2700338" y="2995613"/>
            <a:ext cx="174625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latin typeface="Arial" charset="0"/>
              </a:rPr>
              <a:t>1/0</a:t>
            </a:r>
          </a:p>
        </p:txBody>
      </p:sp>
      <p:sp>
        <p:nvSpPr>
          <p:cNvPr id="97468" name="Line 247"/>
          <p:cNvSpPr>
            <a:spLocks noChangeShapeType="1"/>
          </p:cNvSpPr>
          <p:nvPr/>
        </p:nvSpPr>
        <p:spPr bwMode="auto">
          <a:xfrm flipH="1">
            <a:off x="2916238" y="2060575"/>
            <a:ext cx="0" cy="503238"/>
          </a:xfrm>
          <a:prstGeom prst="line">
            <a:avLst/>
          </a:prstGeom>
          <a:noFill/>
          <a:ln w="31750">
            <a:solidFill>
              <a:schemeClr val="bg2"/>
            </a:solidFill>
            <a:round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97469" name="Text Box 248"/>
          <p:cNvSpPr txBox="1">
            <a:spLocks noChangeArrowheads="1"/>
          </p:cNvSpPr>
          <p:nvPr/>
        </p:nvSpPr>
        <p:spPr bwMode="auto">
          <a:xfrm>
            <a:off x="2700338" y="2347913"/>
            <a:ext cx="174625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latin typeface="Arial" charset="0"/>
              </a:rPr>
              <a:t>2/0</a:t>
            </a:r>
          </a:p>
        </p:txBody>
      </p:sp>
      <p:sp>
        <p:nvSpPr>
          <p:cNvPr id="97470" name="Line 249"/>
          <p:cNvSpPr>
            <a:spLocks noChangeShapeType="1"/>
          </p:cNvSpPr>
          <p:nvPr/>
        </p:nvSpPr>
        <p:spPr bwMode="auto">
          <a:xfrm flipH="1">
            <a:off x="2124075" y="4221163"/>
            <a:ext cx="0" cy="720725"/>
          </a:xfrm>
          <a:prstGeom prst="line">
            <a:avLst/>
          </a:prstGeom>
          <a:noFill/>
          <a:ln w="31750">
            <a:solidFill>
              <a:schemeClr val="bg2"/>
            </a:solidFill>
            <a:round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97471" name="Text Box 250"/>
          <p:cNvSpPr txBox="1">
            <a:spLocks noChangeArrowheads="1"/>
          </p:cNvSpPr>
          <p:nvPr/>
        </p:nvSpPr>
        <p:spPr bwMode="auto">
          <a:xfrm>
            <a:off x="1908175" y="4652963"/>
            <a:ext cx="174625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latin typeface="Arial" charset="0"/>
              </a:rPr>
              <a:t>4/0</a:t>
            </a:r>
          </a:p>
        </p:txBody>
      </p:sp>
      <p:sp>
        <p:nvSpPr>
          <p:cNvPr id="97472" name="Line 251"/>
          <p:cNvSpPr>
            <a:spLocks noChangeShapeType="1"/>
          </p:cNvSpPr>
          <p:nvPr/>
        </p:nvSpPr>
        <p:spPr bwMode="auto">
          <a:xfrm>
            <a:off x="2339975" y="4221163"/>
            <a:ext cx="0" cy="719137"/>
          </a:xfrm>
          <a:prstGeom prst="line">
            <a:avLst/>
          </a:prstGeom>
          <a:noFill/>
          <a:ln w="38100">
            <a:solidFill>
              <a:srgbClr val="CC00FF"/>
            </a:solidFill>
            <a:round/>
            <a:headEnd type="triangle" w="med" len="med"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97473" name="Text Box 252"/>
          <p:cNvSpPr txBox="1">
            <a:spLocks noChangeArrowheads="1"/>
          </p:cNvSpPr>
          <p:nvPr/>
        </p:nvSpPr>
        <p:spPr bwMode="auto">
          <a:xfrm>
            <a:off x="2411413" y="4364038"/>
            <a:ext cx="174625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latin typeface="Arial" charset="0"/>
              </a:rPr>
              <a:t>0/1</a:t>
            </a:r>
          </a:p>
        </p:txBody>
      </p:sp>
      <p:sp>
        <p:nvSpPr>
          <p:cNvPr id="97474" name="Line 253"/>
          <p:cNvSpPr>
            <a:spLocks noChangeShapeType="1"/>
          </p:cNvSpPr>
          <p:nvPr/>
        </p:nvSpPr>
        <p:spPr bwMode="auto">
          <a:xfrm flipH="1" flipV="1">
            <a:off x="3132138" y="2708275"/>
            <a:ext cx="0" cy="576263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97475" name="Text Box 254"/>
          <p:cNvSpPr txBox="1">
            <a:spLocks noChangeArrowheads="1"/>
          </p:cNvSpPr>
          <p:nvPr/>
        </p:nvSpPr>
        <p:spPr bwMode="auto">
          <a:xfrm>
            <a:off x="3203575" y="2852738"/>
            <a:ext cx="174625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latin typeface="Arial" charset="0"/>
              </a:rPr>
              <a:t>1/1</a:t>
            </a:r>
          </a:p>
        </p:txBody>
      </p:sp>
      <p:sp>
        <p:nvSpPr>
          <p:cNvPr id="97476" name="Line 255"/>
          <p:cNvSpPr>
            <a:spLocks noChangeShapeType="1"/>
          </p:cNvSpPr>
          <p:nvPr/>
        </p:nvSpPr>
        <p:spPr bwMode="auto">
          <a:xfrm>
            <a:off x="1260475" y="2852738"/>
            <a:ext cx="576263" cy="1223962"/>
          </a:xfrm>
          <a:prstGeom prst="line">
            <a:avLst/>
          </a:prstGeom>
          <a:noFill/>
          <a:ln w="31750">
            <a:solidFill>
              <a:schemeClr val="hlink"/>
            </a:solidFill>
            <a:round/>
            <a:headEnd type="triangle" w="med" len="med"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97477" name="Text Box 256"/>
          <p:cNvSpPr txBox="1">
            <a:spLocks noChangeArrowheads="1"/>
          </p:cNvSpPr>
          <p:nvPr/>
        </p:nvSpPr>
        <p:spPr bwMode="auto">
          <a:xfrm>
            <a:off x="1620838" y="3429000"/>
            <a:ext cx="174625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latin typeface="Arial" charset="0"/>
              </a:rPr>
              <a:t>0/0</a:t>
            </a:r>
          </a:p>
        </p:txBody>
      </p:sp>
      <p:sp>
        <p:nvSpPr>
          <p:cNvPr id="97478" name="Line 257"/>
          <p:cNvSpPr>
            <a:spLocks noChangeShapeType="1"/>
          </p:cNvSpPr>
          <p:nvPr/>
        </p:nvSpPr>
        <p:spPr bwMode="auto">
          <a:xfrm flipH="1" flipV="1">
            <a:off x="3203575" y="2062163"/>
            <a:ext cx="0" cy="501650"/>
          </a:xfrm>
          <a:prstGeom prst="line">
            <a:avLst/>
          </a:prstGeom>
          <a:noFill/>
          <a:ln w="31750">
            <a:solidFill>
              <a:schemeClr val="accent1"/>
            </a:solidFill>
            <a:round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97479" name="Text Box 258"/>
          <p:cNvSpPr txBox="1">
            <a:spLocks noChangeArrowheads="1"/>
          </p:cNvSpPr>
          <p:nvPr/>
        </p:nvSpPr>
        <p:spPr bwMode="auto">
          <a:xfrm>
            <a:off x="3276600" y="2205038"/>
            <a:ext cx="174625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latin typeface="Arial" charset="0"/>
              </a:rPr>
              <a:t>0/1</a:t>
            </a:r>
          </a:p>
        </p:txBody>
      </p:sp>
    </p:spTree>
    <p:extLst>
      <p:ext uri="{BB962C8B-B14F-4D97-AF65-F5344CB8AC3E}">
        <p14:creationId xmlns:p14="http://schemas.microsoft.com/office/powerpoint/2010/main" val="241819197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Slide Number Placeholder 4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DA017BD5-140C-4C50-BB67-7E9C83911153}" type="slidenum">
              <a:rPr lang="en-US" altLang="en-US" sz="1400" b="0" smtClean="0">
                <a:solidFill>
                  <a:srgbClr val="99FF99"/>
                </a:solidFill>
                <a:latin typeface="Arial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12</a:t>
            </a:fld>
            <a:r>
              <a:rPr lang="cs-CZ" altLang="en-US" sz="1400" b="0" smtClean="0">
                <a:solidFill>
                  <a:srgbClr val="99FF99"/>
                </a:solidFill>
                <a:latin typeface="Arial" charset="0"/>
              </a:rPr>
              <a:t> </a:t>
            </a:r>
            <a:endParaRPr lang="en-US" altLang="en-US" sz="1400" b="0" smtClean="0">
              <a:solidFill>
                <a:srgbClr val="99FF99"/>
              </a:solidFill>
              <a:latin typeface="Arial" charset="0"/>
            </a:endParaRPr>
          </a:p>
        </p:txBody>
      </p:sp>
      <p:sp>
        <p:nvSpPr>
          <p:cNvPr id="9933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en-US" smtClean="0"/>
              <a:t>S</a:t>
            </a:r>
            <a:r>
              <a:rPr lang="en-US" altLang="en-US" smtClean="0"/>
              <a:t>oftware pipelining</a:t>
            </a:r>
            <a:endParaRPr lang="en-US" altLang="en-US" noProof="1" smtClean="0"/>
          </a:p>
        </p:txBody>
      </p:sp>
      <p:sp>
        <p:nvSpPr>
          <p:cNvPr id="99332" name="Rectangle 3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marL="0" indent="0" eaLnBrk="1" hangingPunct="1"/>
            <a:endParaRPr lang="cs-CZ" altLang="en-US" sz="1400" smtClean="0"/>
          </a:p>
        </p:txBody>
      </p:sp>
      <p:sp>
        <p:nvSpPr>
          <p:cNvPr id="99333" name="Rectangle 4"/>
          <p:cNvSpPr>
            <a:spLocks noChangeArrowheads="1"/>
          </p:cNvSpPr>
          <p:nvPr/>
        </p:nvSpPr>
        <p:spPr bwMode="auto">
          <a:xfrm>
            <a:off x="4643438" y="549275"/>
            <a:ext cx="4321175" cy="6119813"/>
          </a:xfrm>
          <a:prstGeom prst="rect">
            <a:avLst/>
          </a:prstGeom>
          <a:solidFill>
            <a:srgbClr val="FFFFE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en-US" b="0">
              <a:latin typeface="Arial" charset="0"/>
            </a:endParaRPr>
          </a:p>
        </p:txBody>
      </p:sp>
      <p:sp>
        <p:nvSpPr>
          <p:cNvPr id="99334" name="Rectangle 157"/>
          <p:cNvSpPr>
            <a:spLocks noChangeArrowheads="1"/>
          </p:cNvSpPr>
          <p:nvPr/>
        </p:nvSpPr>
        <p:spPr bwMode="auto">
          <a:xfrm>
            <a:off x="152400" y="533400"/>
            <a:ext cx="4348163" cy="6172200"/>
          </a:xfrm>
          <a:prstGeom prst="rect">
            <a:avLst/>
          </a:prstGeom>
          <a:solidFill>
            <a:srgbClr val="FFFFE0"/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/>
          <a:lstStyle>
            <a:lvl1pPr marL="342900" indent="-3429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571500" indent="-1905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952500" indent="-1905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1333500" indent="-1905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1790700" indent="-1905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247900" indent="-1905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2705100" indent="-1905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162300" indent="-1905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lvl="2" eaLnBrk="1" hangingPunct="1"/>
            <a:r>
              <a:rPr lang="cs-CZ" altLang="en-US"/>
              <a:t>„Modulo scheduling“</a:t>
            </a:r>
          </a:p>
          <a:p>
            <a:pPr lvl="3" eaLnBrk="1" hangingPunct="1"/>
            <a:r>
              <a:rPr lang="cs-CZ" altLang="en-US"/>
              <a:t>Analýzou grafu závislostí se odhadne počet cyklů na iteraci</a:t>
            </a:r>
          </a:p>
          <a:p>
            <a:pPr lvl="4" eaLnBrk="1" hangingPunct="1"/>
            <a:r>
              <a:rPr lang="cs-CZ" altLang="en-US" sz="1800"/>
              <a:t>Sčítají se ohodnocení hran ve smyčkách dvojicemi </a:t>
            </a:r>
            <a:r>
              <a:rPr lang="en-US" altLang="en-US" sz="1800"/>
              <a:t>latence/iterace</a:t>
            </a:r>
          </a:p>
          <a:p>
            <a:pPr lvl="4" eaLnBrk="1" hangingPunct="1"/>
            <a:r>
              <a:rPr lang="en-US" altLang="en-US" sz="1800"/>
              <a:t>Rozhoduje nejvy</a:t>
            </a:r>
            <a:r>
              <a:rPr lang="cs-CZ" altLang="en-US" sz="1800"/>
              <a:t>šší podíl součtů na smyčce, např. </a:t>
            </a:r>
            <a:r>
              <a:rPr lang="en-US" altLang="en-US" sz="1800"/>
              <a:t>4/1</a:t>
            </a:r>
            <a:endParaRPr lang="cs-CZ" altLang="en-US" sz="1800"/>
          </a:p>
          <a:p>
            <a:pPr lvl="3" eaLnBrk="1" hangingPunct="1"/>
            <a:r>
              <a:rPr lang="cs-CZ" altLang="en-US"/>
              <a:t>Hledá se rozvrh s daným počtem cyklů na iteraci</a:t>
            </a:r>
          </a:p>
          <a:p>
            <a:pPr lvl="4" eaLnBrk="1" hangingPunct="1"/>
            <a:r>
              <a:rPr lang="cs-CZ" altLang="en-US" sz="1800"/>
              <a:t>Nemusí existovat – opakuje se pro větší počet</a:t>
            </a:r>
          </a:p>
          <a:p>
            <a:pPr lvl="3" eaLnBrk="1" hangingPunct="1"/>
            <a:r>
              <a:rPr lang="cs-CZ" altLang="en-US"/>
              <a:t>Složitější verze zvládají necelé počty cyklů na iteraci</a:t>
            </a:r>
          </a:p>
          <a:p>
            <a:pPr lvl="4" eaLnBrk="1" hangingPunct="1"/>
            <a:r>
              <a:rPr lang="cs-CZ" altLang="en-US" sz="1800"/>
              <a:t>Pokud je v grafu závislostí </a:t>
            </a:r>
            <a:r>
              <a:rPr lang="en-US" altLang="en-US" sz="1800"/>
              <a:t>kritick</a:t>
            </a:r>
            <a:r>
              <a:rPr lang="cs-CZ" altLang="en-US" sz="1800"/>
              <a:t>á smyčka se součtem ohodnocení např. </a:t>
            </a:r>
            <a:r>
              <a:rPr lang="en-US" altLang="en-US" sz="1800"/>
              <a:t>5/2</a:t>
            </a:r>
          </a:p>
        </p:txBody>
      </p:sp>
      <p:sp>
        <p:nvSpPr>
          <p:cNvPr id="99335" name="Text Box 158"/>
          <p:cNvSpPr txBox="1">
            <a:spLocks noChangeArrowheads="1"/>
          </p:cNvSpPr>
          <p:nvPr/>
        </p:nvSpPr>
        <p:spPr bwMode="auto">
          <a:xfrm>
            <a:off x="7164388" y="2492375"/>
            <a:ext cx="1079500" cy="142875"/>
          </a:xfrm>
          <a:prstGeom prst="rect">
            <a:avLst/>
          </a:prstGeom>
          <a:solidFill>
            <a:srgbClr val="FFFF66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/>
              <a:t>cmp ri,0</a:t>
            </a:r>
          </a:p>
        </p:txBody>
      </p:sp>
      <p:sp>
        <p:nvSpPr>
          <p:cNvPr id="99336" name="Text Box 159"/>
          <p:cNvSpPr txBox="1">
            <a:spLocks noChangeArrowheads="1"/>
          </p:cNvSpPr>
          <p:nvPr/>
        </p:nvSpPr>
        <p:spPr bwMode="auto">
          <a:xfrm>
            <a:off x="7380288" y="3213100"/>
            <a:ext cx="639762" cy="144463"/>
          </a:xfrm>
          <a:prstGeom prst="rect">
            <a:avLst/>
          </a:prstGeom>
          <a:solidFill>
            <a:srgbClr val="FFFF66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/>
              <a:t>jgt</a:t>
            </a:r>
          </a:p>
        </p:txBody>
      </p:sp>
      <p:sp>
        <p:nvSpPr>
          <p:cNvPr id="99337" name="Text Box 160"/>
          <p:cNvSpPr txBox="1">
            <a:spLocks noChangeArrowheads="1"/>
          </p:cNvSpPr>
          <p:nvPr/>
        </p:nvSpPr>
        <p:spPr bwMode="auto">
          <a:xfrm>
            <a:off x="6227763" y="4005263"/>
            <a:ext cx="1081087" cy="142875"/>
          </a:xfrm>
          <a:prstGeom prst="rect">
            <a:avLst/>
          </a:prstGeom>
          <a:solidFill>
            <a:srgbClr val="FFFF66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en-US" sz="1200"/>
              <a:t>mov r</a:t>
            </a:r>
            <a:r>
              <a:rPr lang="en-US" altLang="en-US" sz="1200"/>
              <a:t>1</a:t>
            </a:r>
            <a:r>
              <a:rPr lang="cs-CZ" altLang="en-US" sz="1200"/>
              <a:t>,</a:t>
            </a:r>
            <a:r>
              <a:rPr lang="en-US" altLang="en-US" sz="1200"/>
              <a:t>[rp]</a:t>
            </a:r>
          </a:p>
        </p:txBody>
      </p:sp>
      <p:sp>
        <p:nvSpPr>
          <p:cNvPr id="99338" name="Text Box 161"/>
          <p:cNvSpPr txBox="1">
            <a:spLocks noChangeArrowheads="1"/>
          </p:cNvSpPr>
          <p:nvPr/>
        </p:nvSpPr>
        <p:spPr bwMode="auto">
          <a:xfrm>
            <a:off x="5292725" y="2636838"/>
            <a:ext cx="935038" cy="142875"/>
          </a:xfrm>
          <a:prstGeom prst="rect">
            <a:avLst/>
          </a:prstGeom>
          <a:solidFill>
            <a:srgbClr val="FFFF66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en-US" sz="1200"/>
              <a:t>inc </a:t>
            </a:r>
            <a:r>
              <a:rPr lang="en-US" altLang="en-US" sz="1200"/>
              <a:t>rp</a:t>
            </a:r>
          </a:p>
        </p:txBody>
      </p:sp>
      <p:sp>
        <p:nvSpPr>
          <p:cNvPr id="99339" name="Text Box 162"/>
          <p:cNvSpPr txBox="1">
            <a:spLocks noChangeArrowheads="1"/>
          </p:cNvSpPr>
          <p:nvPr/>
        </p:nvSpPr>
        <p:spPr bwMode="auto">
          <a:xfrm>
            <a:off x="7164388" y="1844675"/>
            <a:ext cx="1152525" cy="142875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/>
              <a:t>dec ri</a:t>
            </a:r>
            <a:endParaRPr lang="en-US" altLang="en-US" sz="1200" b="0"/>
          </a:p>
        </p:txBody>
      </p:sp>
      <p:sp>
        <p:nvSpPr>
          <p:cNvPr id="99340" name="Text Box 163"/>
          <p:cNvSpPr txBox="1">
            <a:spLocks noChangeArrowheads="1"/>
          </p:cNvSpPr>
          <p:nvPr/>
        </p:nvSpPr>
        <p:spPr bwMode="auto">
          <a:xfrm>
            <a:off x="6443663" y="4868863"/>
            <a:ext cx="863600" cy="142875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/>
              <a:t>xor rs,r1</a:t>
            </a:r>
            <a:endParaRPr lang="en-US" altLang="en-US" sz="1200" b="0"/>
          </a:p>
        </p:txBody>
      </p:sp>
      <p:sp>
        <p:nvSpPr>
          <p:cNvPr id="99341" name="Line 164"/>
          <p:cNvSpPr>
            <a:spLocks noChangeShapeType="1"/>
          </p:cNvSpPr>
          <p:nvPr/>
        </p:nvSpPr>
        <p:spPr bwMode="auto">
          <a:xfrm flipH="1">
            <a:off x="5653088" y="2205038"/>
            <a:ext cx="0" cy="433387"/>
          </a:xfrm>
          <a:prstGeom prst="line">
            <a:avLst/>
          </a:prstGeom>
          <a:noFill/>
          <a:ln w="31750">
            <a:solidFill>
              <a:srgbClr val="0000FF"/>
            </a:solidFill>
            <a:round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99342" name="Line 165"/>
          <p:cNvSpPr>
            <a:spLocks noChangeShapeType="1"/>
          </p:cNvSpPr>
          <p:nvPr/>
        </p:nvSpPr>
        <p:spPr bwMode="auto">
          <a:xfrm flipH="1">
            <a:off x="5148263" y="2205038"/>
            <a:ext cx="503237" cy="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99343" name="Line 166"/>
          <p:cNvSpPr>
            <a:spLocks noChangeShapeType="1"/>
          </p:cNvSpPr>
          <p:nvPr/>
        </p:nvSpPr>
        <p:spPr bwMode="auto">
          <a:xfrm flipH="1">
            <a:off x="5148263" y="2205038"/>
            <a:ext cx="0" cy="863600"/>
          </a:xfrm>
          <a:prstGeom prst="line">
            <a:avLst/>
          </a:prstGeom>
          <a:noFill/>
          <a:ln w="31750">
            <a:solidFill>
              <a:srgbClr val="0000FF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99344" name="Line 167"/>
          <p:cNvSpPr>
            <a:spLocks noChangeShapeType="1"/>
          </p:cNvSpPr>
          <p:nvPr/>
        </p:nvSpPr>
        <p:spPr bwMode="auto">
          <a:xfrm flipH="1">
            <a:off x="5148263" y="3068638"/>
            <a:ext cx="503237" cy="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99345" name="Line 168"/>
          <p:cNvSpPr>
            <a:spLocks noChangeShapeType="1"/>
          </p:cNvSpPr>
          <p:nvPr/>
        </p:nvSpPr>
        <p:spPr bwMode="auto">
          <a:xfrm flipH="1">
            <a:off x="5653088" y="2781300"/>
            <a:ext cx="0" cy="287338"/>
          </a:xfrm>
          <a:prstGeom prst="line">
            <a:avLst/>
          </a:prstGeom>
          <a:noFill/>
          <a:ln w="31750">
            <a:solidFill>
              <a:srgbClr val="0000FF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99346" name="Text Box 169"/>
          <p:cNvSpPr txBox="1">
            <a:spLocks noChangeArrowheads="1"/>
          </p:cNvSpPr>
          <p:nvPr/>
        </p:nvSpPr>
        <p:spPr bwMode="auto">
          <a:xfrm>
            <a:off x="5437188" y="2349500"/>
            <a:ext cx="174625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latin typeface="Arial" charset="0"/>
              </a:rPr>
              <a:t>2/1</a:t>
            </a:r>
          </a:p>
        </p:txBody>
      </p:sp>
      <p:sp>
        <p:nvSpPr>
          <p:cNvPr id="99347" name="Line 170"/>
          <p:cNvSpPr>
            <a:spLocks noChangeShapeType="1"/>
          </p:cNvSpPr>
          <p:nvPr/>
        </p:nvSpPr>
        <p:spPr bwMode="auto">
          <a:xfrm flipH="1">
            <a:off x="7453313" y="1412875"/>
            <a:ext cx="0" cy="433388"/>
          </a:xfrm>
          <a:prstGeom prst="line">
            <a:avLst/>
          </a:prstGeom>
          <a:noFill/>
          <a:ln w="31750">
            <a:solidFill>
              <a:schemeClr val="accent1"/>
            </a:solidFill>
            <a:round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99348" name="Line 171"/>
          <p:cNvSpPr>
            <a:spLocks noChangeShapeType="1"/>
          </p:cNvSpPr>
          <p:nvPr/>
        </p:nvSpPr>
        <p:spPr bwMode="auto">
          <a:xfrm flipH="1">
            <a:off x="6948488" y="1412875"/>
            <a:ext cx="503237" cy="0"/>
          </a:xfrm>
          <a:prstGeom prst="line">
            <a:avLst/>
          </a:prstGeom>
          <a:noFill/>
          <a:ln w="38100">
            <a:solidFill>
              <a:schemeClr val="accent1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99349" name="Line 172"/>
          <p:cNvSpPr>
            <a:spLocks noChangeShapeType="1"/>
          </p:cNvSpPr>
          <p:nvPr/>
        </p:nvSpPr>
        <p:spPr bwMode="auto">
          <a:xfrm flipH="1">
            <a:off x="6948488" y="1412875"/>
            <a:ext cx="0" cy="863600"/>
          </a:xfrm>
          <a:prstGeom prst="line">
            <a:avLst/>
          </a:prstGeom>
          <a:noFill/>
          <a:ln w="31750">
            <a:solidFill>
              <a:schemeClr val="accent1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99350" name="Line 173"/>
          <p:cNvSpPr>
            <a:spLocks noChangeShapeType="1"/>
          </p:cNvSpPr>
          <p:nvPr/>
        </p:nvSpPr>
        <p:spPr bwMode="auto">
          <a:xfrm flipH="1">
            <a:off x="6948488" y="2276475"/>
            <a:ext cx="503237" cy="0"/>
          </a:xfrm>
          <a:prstGeom prst="line">
            <a:avLst/>
          </a:prstGeom>
          <a:noFill/>
          <a:ln w="38100">
            <a:solidFill>
              <a:schemeClr val="accent1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99351" name="Line 174"/>
          <p:cNvSpPr>
            <a:spLocks noChangeShapeType="1"/>
          </p:cNvSpPr>
          <p:nvPr/>
        </p:nvSpPr>
        <p:spPr bwMode="auto">
          <a:xfrm flipH="1">
            <a:off x="7451725" y="1989138"/>
            <a:ext cx="0" cy="287337"/>
          </a:xfrm>
          <a:prstGeom prst="line">
            <a:avLst/>
          </a:prstGeom>
          <a:noFill/>
          <a:ln w="31750">
            <a:solidFill>
              <a:schemeClr val="accent1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99352" name="Text Box 175"/>
          <p:cNvSpPr txBox="1">
            <a:spLocks noChangeArrowheads="1"/>
          </p:cNvSpPr>
          <p:nvPr/>
        </p:nvSpPr>
        <p:spPr bwMode="auto">
          <a:xfrm>
            <a:off x="7237413" y="1557338"/>
            <a:ext cx="174625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latin typeface="Arial" charset="0"/>
              </a:rPr>
              <a:t>2/1</a:t>
            </a:r>
          </a:p>
        </p:txBody>
      </p:sp>
      <p:sp>
        <p:nvSpPr>
          <p:cNvPr id="99353" name="Line 176"/>
          <p:cNvSpPr>
            <a:spLocks noChangeShapeType="1"/>
          </p:cNvSpPr>
          <p:nvPr/>
        </p:nvSpPr>
        <p:spPr bwMode="auto">
          <a:xfrm flipH="1">
            <a:off x="6589713" y="4437063"/>
            <a:ext cx="0" cy="433387"/>
          </a:xfrm>
          <a:prstGeom prst="line">
            <a:avLst/>
          </a:prstGeom>
          <a:noFill/>
          <a:ln w="31750">
            <a:solidFill>
              <a:schemeClr val="accent2"/>
            </a:solidFill>
            <a:round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99354" name="Line 177"/>
          <p:cNvSpPr>
            <a:spLocks noChangeShapeType="1"/>
          </p:cNvSpPr>
          <p:nvPr/>
        </p:nvSpPr>
        <p:spPr bwMode="auto">
          <a:xfrm flipH="1">
            <a:off x="6084888" y="4437063"/>
            <a:ext cx="503237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99355" name="Line 178"/>
          <p:cNvSpPr>
            <a:spLocks noChangeShapeType="1"/>
          </p:cNvSpPr>
          <p:nvPr/>
        </p:nvSpPr>
        <p:spPr bwMode="auto">
          <a:xfrm flipH="1">
            <a:off x="6084888" y="4437063"/>
            <a:ext cx="0" cy="863600"/>
          </a:xfrm>
          <a:prstGeom prst="line">
            <a:avLst/>
          </a:prstGeom>
          <a:noFill/>
          <a:ln w="31750">
            <a:solidFill>
              <a:schemeClr val="accent2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99356" name="Line 179"/>
          <p:cNvSpPr>
            <a:spLocks noChangeShapeType="1"/>
          </p:cNvSpPr>
          <p:nvPr/>
        </p:nvSpPr>
        <p:spPr bwMode="auto">
          <a:xfrm flipH="1">
            <a:off x="6084888" y="5300663"/>
            <a:ext cx="503237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99357" name="Line 180"/>
          <p:cNvSpPr>
            <a:spLocks noChangeShapeType="1"/>
          </p:cNvSpPr>
          <p:nvPr/>
        </p:nvSpPr>
        <p:spPr bwMode="auto">
          <a:xfrm flipH="1">
            <a:off x="6589713" y="5013325"/>
            <a:ext cx="0" cy="287338"/>
          </a:xfrm>
          <a:prstGeom prst="line">
            <a:avLst/>
          </a:prstGeom>
          <a:noFill/>
          <a:ln w="31750">
            <a:solidFill>
              <a:schemeClr val="accent2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99358" name="Text Box 181"/>
          <p:cNvSpPr txBox="1">
            <a:spLocks noChangeArrowheads="1"/>
          </p:cNvSpPr>
          <p:nvPr/>
        </p:nvSpPr>
        <p:spPr bwMode="auto">
          <a:xfrm>
            <a:off x="6373813" y="4581525"/>
            <a:ext cx="174625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latin typeface="Arial" charset="0"/>
              </a:rPr>
              <a:t>2/1</a:t>
            </a:r>
          </a:p>
        </p:txBody>
      </p:sp>
      <p:sp>
        <p:nvSpPr>
          <p:cNvPr id="99359" name="Line 182"/>
          <p:cNvSpPr>
            <a:spLocks noChangeShapeType="1"/>
          </p:cNvSpPr>
          <p:nvPr/>
        </p:nvSpPr>
        <p:spPr bwMode="auto">
          <a:xfrm>
            <a:off x="5867400" y="2781300"/>
            <a:ext cx="576263" cy="1223963"/>
          </a:xfrm>
          <a:prstGeom prst="line">
            <a:avLst/>
          </a:prstGeom>
          <a:noFill/>
          <a:ln w="31750">
            <a:solidFill>
              <a:srgbClr val="0000FF"/>
            </a:solidFill>
            <a:round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99360" name="Text Box 183"/>
          <p:cNvSpPr txBox="1">
            <a:spLocks noChangeArrowheads="1"/>
          </p:cNvSpPr>
          <p:nvPr/>
        </p:nvSpPr>
        <p:spPr bwMode="auto">
          <a:xfrm>
            <a:off x="6084888" y="3644900"/>
            <a:ext cx="174625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latin typeface="Arial" charset="0"/>
              </a:rPr>
              <a:t>2/1</a:t>
            </a:r>
          </a:p>
        </p:txBody>
      </p:sp>
      <p:sp>
        <p:nvSpPr>
          <p:cNvPr id="99361" name="Line 184"/>
          <p:cNvSpPr>
            <a:spLocks noChangeShapeType="1"/>
          </p:cNvSpPr>
          <p:nvPr/>
        </p:nvSpPr>
        <p:spPr bwMode="auto">
          <a:xfrm flipH="1">
            <a:off x="7092950" y="3357563"/>
            <a:ext cx="647700" cy="64770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99362" name="Text Box 185"/>
          <p:cNvSpPr txBox="1">
            <a:spLocks noChangeArrowheads="1"/>
          </p:cNvSpPr>
          <p:nvPr/>
        </p:nvSpPr>
        <p:spPr bwMode="auto">
          <a:xfrm>
            <a:off x="7092950" y="3644900"/>
            <a:ext cx="174625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latin typeface="Arial" charset="0"/>
              </a:rPr>
              <a:t>1/1</a:t>
            </a:r>
          </a:p>
        </p:txBody>
      </p:sp>
      <p:sp>
        <p:nvSpPr>
          <p:cNvPr id="99363" name="Line 186"/>
          <p:cNvSpPr>
            <a:spLocks noChangeShapeType="1"/>
          </p:cNvSpPr>
          <p:nvPr/>
        </p:nvSpPr>
        <p:spPr bwMode="auto">
          <a:xfrm flipH="1">
            <a:off x="7740650" y="2636838"/>
            <a:ext cx="0" cy="576262"/>
          </a:xfrm>
          <a:prstGeom prst="line">
            <a:avLst/>
          </a:prstGeom>
          <a:noFill/>
          <a:ln w="31750">
            <a:solidFill>
              <a:schemeClr val="bg2"/>
            </a:solidFill>
            <a:round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99364" name="Text Box 187"/>
          <p:cNvSpPr txBox="1">
            <a:spLocks noChangeArrowheads="1"/>
          </p:cNvSpPr>
          <p:nvPr/>
        </p:nvSpPr>
        <p:spPr bwMode="auto">
          <a:xfrm>
            <a:off x="7524750" y="2924175"/>
            <a:ext cx="174625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latin typeface="Arial" charset="0"/>
              </a:rPr>
              <a:t>1/0</a:t>
            </a:r>
          </a:p>
        </p:txBody>
      </p:sp>
      <p:sp>
        <p:nvSpPr>
          <p:cNvPr id="99365" name="Line 188"/>
          <p:cNvSpPr>
            <a:spLocks noChangeShapeType="1"/>
          </p:cNvSpPr>
          <p:nvPr/>
        </p:nvSpPr>
        <p:spPr bwMode="auto">
          <a:xfrm flipH="1">
            <a:off x="7740650" y="1989138"/>
            <a:ext cx="0" cy="503237"/>
          </a:xfrm>
          <a:prstGeom prst="line">
            <a:avLst/>
          </a:prstGeom>
          <a:noFill/>
          <a:ln w="31750">
            <a:solidFill>
              <a:schemeClr val="bg2"/>
            </a:solidFill>
            <a:round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99366" name="Text Box 189"/>
          <p:cNvSpPr txBox="1">
            <a:spLocks noChangeArrowheads="1"/>
          </p:cNvSpPr>
          <p:nvPr/>
        </p:nvSpPr>
        <p:spPr bwMode="auto">
          <a:xfrm>
            <a:off x="7524750" y="2276475"/>
            <a:ext cx="174625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latin typeface="Arial" charset="0"/>
              </a:rPr>
              <a:t>2/0</a:t>
            </a:r>
          </a:p>
        </p:txBody>
      </p:sp>
      <p:sp>
        <p:nvSpPr>
          <p:cNvPr id="99367" name="Line 190"/>
          <p:cNvSpPr>
            <a:spLocks noChangeShapeType="1"/>
          </p:cNvSpPr>
          <p:nvPr/>
        </p:nvSpPr>
        <p:spPr bwMode="auto">
          <a:xfrm flipH="1">
            <a:off x="6948488" y="4149725"/>
            <a:ext cx="0" cy="720725"/>
          </a:xfrm>
          <a:prstGeom prst="line">
            <a:avLst/>
          </a:prstGeom>
          <a:noFill/>
          <a:ln w="57150">
            <a:solidFill>
              <a:schemeClr val="bg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99368" name="Text Box 191"/>
          <p:cNvSpPr txBox="1">
            <a:spLocks noChangeArrowheads="1"/>
          </p:cNvSpPr>
          <p:nvPr/>
        </p:nvSpPr>
        <p:spPr bwMode="auto">
          <a:xfrm>
            <a:off x="6732588" y="4581525"/>
            <a:ext cx="174625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latin typeface="Arial" charset="0"/>
              </a:rPr>
              <a:t>4/0</a:t>
            </a:r>
          </a:p>
        </p:txBody>
      </p:sp>
      <p:sp>
        <p:nvSpPr>
          <p:cNvPr id="99369" name="Line 192"/>
          <p:cNvSpPr>
            <a:spLocks noChangeShapeType="1"/>
          </p:cNvSpPr>
          <p:nvPr/>
        </p:nvSpPr>
        <p:spPr bwMode="auto">
          <a:xfrm>
            <a:off x="7164388" y="4149725"/>
            <a:ext cx="0" cy="719138"/>
          </a:xfrm>
          <a:prstGeom prst="line">
            <a:avLst/>
          </a:prstGeom>
          <a:noFill/>
          <a:ln w="57150">
            <a:solidFill>
              <a:srgbClr val="CC00FF"/>
            </a:solidFill>
            <a:round/>
            <a:headEnd type="triangle" w="med" len="med"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99370" name="Text Box 193"/>
          <p:cNvSpPr txBox="1">
            <a:spLocks noChangeArrowheads="1"/>
          </p:cNvSpPr>
          <p:nvPr/>
        </p:nvSpPr>
        <p:spPr bwMode="auto">
          <a:xfrm>
            <a:off x="7235825" y="4292600"/>
            <a:ext cx="174625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latin typeface="Arial" charset="0"/>
              </a:rPr>
              <a:t>0/1</a:t>
            </a:r>
          </a:p>
        </p:txBody>
      </p:sp>
      <p:sp>
        <p:nvSpPr>
          <p:cNvPr id="99371" name="Line 194"/>
          <p:cNvSpPr>
            <a:spLocks noChangeShapeType="1"/>
          </p:cNvSpPr>
          <p:nvPr/>
        </p:nvSpPr>
        <p:spPr bwMode="auto">
          <a:xfrm flipH="1" flipV="1">
            <a:off x="7956550" y="2636838"/>
            <a:ext cx="0" cy="576262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99372" name="Text Box 195"/>
          <p:cNvSpPr txBox="1">
            <a:spLocks noChangeArrowheads="1"/>
          </p:cNvSpPr>
          <p:nvPr/>
        </p:nvSpPr>
        <p:spPr bwMode="auto">
          <a:xfrm>
            <a:off x="8027988" y="2781300"/>
            <a:ext cx="174625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latin typeface="Arial" charset="0"/>
              </a:rPr>
              <a:t>1/1</a:t>
            </a:r>
          </a:p>
        </p:txBody>
      </p:sp>
      <p:sp>
        <p:nvSpPr>
          <p:cNvPr id="99373" name="Line 196"/>
          <p:cNvSpPr>
            <a:spLocks noChangeShapeType="1"/>
          </p:cNvSpPr>
          <p:nvPr/>
        </p:nvSpPr>
        <p:spPr bwMode="auto">
          <a:xfrm>
            <a:off x="6084888" y="2781300"/>
            <a:ext cx="576262" cy="1223963"/>
          </a:xfrm>
          <a:prstGeom prst="line">
            <a:avLst/>
          </a:prstGeom>
          <a:noFill/>
          <a:ln w="31750">
            <a:solidFill>
              <a:schemeClr val="hlink"/>
            </a:solidFill>
            <a:round/>
            <a:headEnd type="triangle" w="med" len="med"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99374" name="Text Box 197"/>
          <p:cNvSpPr txBox="1">
            <a:spLocks noChangeArrowheads="1"/>
          </p:cNvSpPr>
          <p:nvPr/>
        </p:nvSpPr>
        <p:spPr bwMode="auto">
          <a:xfrm>
            <a:off x="6445250" y="3357563"/>
            <a:ext cx="174625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latin typeface="Arial" charset="0"/>
              </a:rPr>
              <a:t>0/0</a:t>
            </a:r>
          </a:p>
        </p:txBody>
      </p:sp>
      <p:sp>
        <p:nvSpPr>
          <p:cNvPr id="99375" name="Line 198"/>
          <p:cNvSpPr>
            <a:spLocks noChangeShapeType="1"/>
          </p:cNvSpPr>
          <p:nvPr/>
        </p:nvSpPr>
        <p:spPr bwMode="auto">
          <a:xfrm flipH="1" flipV="1">
            <a:off x="8027988" y="1990725"/>
            <a:ext cx="0" cy="501650"/>
          </a:xfrm>
          <a:prstGeom prst="line">
            <a:avLst/>
          </a:prstGeom>
          <a:noFill/>
          <a:ln w="31750">
            <a:solidFill>
              <a:schemeClr val="accent1"/>
            </a:solidFill>
            <a:round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99376" name="Text Box 199"/>
          <p:cNvSpPr txBox="1">
            <a:spLocks noChangeArrowheads="1"/>
          </p:cNvSpPr>
          <p:nvPr/>
        </p:nvSpPr>
        <p:spPr bwMode="auto">
          <a:xfrm>
            <a:off x="8101013" y="2133600"/>
            <a:ext cx="174625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latin typeface="Arial" charset="0"/>
              </a:rPr>
              <a:t>0/1</a:t>
            </a:r>
          </a:p>
        </p:txBody>
      </p:sp>
    </p:spTree>
    <p:extLst>
      <p:ext uri="{BB962C8B-B14F-4D97-AF65-F5344CB8AC3E}">
        <p14:creationId xmlns:p14="http://schemas.microsoft.com/office/powerpoint/2010/main" val="161538610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D0E1EC48-BEAD-4DFE-B83C-DC09CB30A980}" type="slidenum">
              <a:rPr lang="en-US" altLang="en-US" sz="1400" b="0" smtClean="0">
                <a:solidFill>
                  <a:srgbClr val="99FF99"/>
                </a:solidFill>
                <a:latin typeface="Arial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13</a:t>
            </a:fld>
            <a:r>
              <a:rPr lang="cs-CZ" altLang="en-US" sz="1400" b="0" smtClean="0">
                <a:solidFill>
                  <a:srgbClr val="99FF99"/>
                </a:solidFill>
                <a:latin typeface="Arial" charset="0"/>
              </a:rPr>
              <a:t> </a:t>
            </a:r>
            <a:endParaRPr lang="en-US" altLang="en-US" sz="1400" b="0" smtClean="0">
              <a:solidFill>
                <a:srgbClr val="99FF99"/>
              </a:solidFill>
              <a:latin typeface="Arial" charset="0"/>
            </a:endParaRPr>
          </a:p>
        </p:txBody>
      </p:sp>
      <p:sp>
        <p:nvSpPr>
          <p:cNvPr id="10035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Modulo scheduling</a:t>
            </a:r>
            <a:endParaRPr lang="en-US" altLang="en-US" noProof="1" smtClean="0"/>
          </a:p>
        </p:txBody>
      </p:sp>
      <p:sp>
        <p:nvSpPr>
          <p:cNvPr id="100356" name="Rectangle 4"/>
          <p:cNvSpPr>
            <a:spLocks noChangeArrowheads="1"/>
          </p:cNvSpPr>
          <p:nvPr/>
        </p:nvSpPr>
        <p:spPr bwMode="auto">
          <a:xfrm>
            <a:off x="4643438" y="549275"/>
            <a:ext cx="4321175" cy="6119813"/>
          </a:xfrm>
          <a:prstGeom prst="rect">
            <a:avLst/>
          </a:prstGeom>
          <a:solidFill>
            <a:srgbClr val="FFFFE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en-US" b="0">
              <a:latin typeface="Arial" charset="0"/>
            </a:endParaRPr>
          </a:p>
        </p:txBody>
      </p:sp>
      <p:sp>
        <p:nvSpPr>
          <p:cNvPr id="100357" name="Rectangle 5"/>
          <p:cNvSpPr>
            <a:spLocks noChangeArrowheads="1"/>
          </p:cNvSpPr>
          <p:nvPr/>
        </p:nvSpPr>
        <p:spPr bwMode="auto">
          <a:xfrm>
            <a:off x="152400" y="533400"/>
            <a:ext cx="4348163" cy="6172200"/>
          </a:xfrm>
          <a:prstGeom prst="rect">
            <a:avLst/>
          </a:prstGeom>
          <a:solidFill>
            <a:srgbClr val="FFFFE0"/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/>
          <a:lstStyle>
            <a:lvl1pPr marL="342900" indent="-3429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114300" indent="-1905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571500" indent="-1905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lvl="2" eaLnBrk="1" hangingPunct="1"/>
            <a:endParaRPr lang="en-US" altLang="en-US"/>
          </a:p>
          <a:p>
            <a:pPr lvl="2" eaLnBrk="1" hangingPunct="1"/>
            <a:endParaRPr lang="en-US" altLang="en-US"/>
          </a:p>
          <a:p>
            <a:pPr lvl="2" eaLnBrk="1" hangingPunct="1"/>
            <a:endParaRPr lang="en-US" altLang="en-US"/>
          </a:p>
          <a:p>
            <a:pPr lvl="2" eaLnBrk="1" hangingPunct="1"/>
            <a:endParaRPr lang="en-US" altLang="en-US"/>
          </a:p>
          <a:p>
            <a:pPr lvl="2" eaLnBrk="1" hangingPunct="1"/>
            <a:endParaRPr lang="en-US" altLang="en-US"/>
          </a:p>
          <a:p>
            <a:pPr lvl="1" eaLnBrk="1" hangingPunct="1">
              <a:buSzPct val="65000"/>
              <a:buFont typeface="Wingdings" pitchFamily="2" charset="2"/>
              <a:buChar char="v"/>
            </a:pPr>
            <a:r>
              <a:rPr lang="en-US" altLang="en-US" sz="2000" b="0"/>
              <a:t>Zvolen</a:t>
            </a:r>
            <a:r>
              <a:rPr lang="cs-CZ" altLang="en-US" sz="2000" b="0"/>
              <a:t>á perioda M</a:t>
            </a:r>
          </a:p>
          <a:p>
            <a:pPr lvl="2" eaLnBrk="1" hangingPunct="1"/>
            <a:r>
              <a:rPr lang="cs-CZ" altLang="en-US" sz="1800"/>
              <a:t>Rezervační tabulky jsou používány modulo M: časy 0..(M-1)</a:t>
            </a:r>
          </a:p>
          <a:p>
            <a:pPr lvl="2" eaLnBrk="1" hangingPunct="1"/>
            <a:r>
              <a:rPr lang="cs-CZ" altLang="en-US" sz="1800"/>
              <a:t>Instrukce jsou rozmisťovány do dvojrozměrného prostoru čas/iterace</a:t>
            </a:r>
          </a:p>
          <a:p>
            <a:pPr lvl="2" eaLnBrk="1" hangingPunct="1"/>
            <a:r>
              <a:rPr lang="cs-CZ" altLang="en-US" sz="1800"/>
              <a:t>Rozvrh vyhovuje závislosti</a:t>
            </a:r>
            <a:br>
              <a:rPr lang="cs-CZ" altLang="en-US" sz="1800"/>
            </a:br>
            <a:r>
              <a:rPr lang="cs-CZ" altLang="en-US" sz="1800"/>
              <a:t/>
            </a:r>
            <a:br>
              <a:rPr lang="cs-CZ" altLang="en-US" sz="1800"/>
            </a:br>
            <a:r>
              <a:rPr lang="cs-CZ" altLang="en-US" sz="1800"/>
              <a:t>pokud</a:t>
            </a:r>
            <a:br>
              <a:rPr lang="cs-CZ" altLang="en-US" sz="1800"/>
            </a:br>
            <a:r>
              <a:rPr lang="en-US" altLang="en-US" sz="1800"/>
              <a:t>(</a:t>
            </a:r>
            <a:r>
              <a:rPr lang="cs-CZ" altLang="en-US" sz="1800"/>
              <a:t>T</a:t>
            </a:r>
            <a:r>
              <a:rPr lang="cs-CZ" altLang="en-US" sz="1800" baseline="-25000"/>
              <a:t>B</a:t>
            </a:r>
            <a:r>
              <a:rPr lang="cs-CZ" altLang="en-US" sz="1800"/>
              <a:t>-T</a:t>
            </a:r>
            <a:r>
              <a:rPr lang="cs-CZ" altLang="en-US" sz="1800" baseline="-25000"/>
              <a:t>A</a:t>
            </a:r>
            <a:r>
              <a:rPr lang="en-US" altLang="en-US" sz="1800"/>
              <a:t>)-M*(I</a:t>
            </a:r>
            <a:r>
              <a:rPr lang="en-US" altLang="en-US" sz="1800" baseline="-25000"/>
              <a:t>B</a:t>
            </a:r>
            <a:r>
              <a:rPr lang="en-US" altLang="en-US" sz="1800"/>
              <a:t>-I</a:t>
            </a:r>
            <a:r>
              <a:rPr lang="en-US" altLang="en-US" sz="1800" baseline="-25000"/>
              <a:t>A</a:t>
            </a:r>
            <a:r>
              <a:rPr lang="en-US" altLang="en-US" sz="1800"/>
              <a:t>) ≥ L-M*D</a:t>
            </a:r>
            <a:endParaRPr lang="cs-CZ" altLang="en-US" sz="1800"/>
          </a:p>
          <a:p>
            <a:pPr lvl="2" eaLnBrk="1" hangingPunct="1"/>
            <a:endParaRPr lang="cs-CZ" altLang="en-US" sz="1800"/>
          </a:p>
        </p:txBody>
      </p:sp>
      <p:sp>
        <p:nvSpPr>
          <p:cNvPr id="100358" name="Text Box 6"/>
          <p:cNvSpPr txBox="1">
            <a:spLocks noChangeArrowheads="1"/>
          </p:cNvSpPr>
          <p:nvPr/>
        </p:nvSpPr>
        <p:spPr bwMode="auto">
          <a:xfrm>
            <a:off x="7164388" y="2492375"/>
            <a:ext cx="1079500" cy="142875"/>
          </a:xfrm>
          <a:prstGeom prst="rect">
            <a:avLst/>
          </a:prstGeom>
          <a:solidFill>
            <a:srgbClr val="FFFF66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/>
              <a:t>cmp ri,0</a:t>
            </a:r>
          </a:p>
        </p:txBody>
      </p:sp>
      <p:sp>
        <p:nvSpPr>
          <p:cNvPr id="100359" name="Text Box 7"/>
          <p:cNvSpPr txBox="1">
            <a:spLocks noChangeArrowheads="1"/>
          </p:cNvSpPr>
          <p:nvPr/>
        </p:nvSpPr>
        <p:spPr bwMode="auto">
          <a:xfrm>
            <a:off x="7380288" y="3213100"/>
            <a:ext cx="639762" cy="144463"/>
          </a:xfrm>
          <a:prstGeom prst="rect">
            <a:avLst/>
          </a:prstGeom>
          <a:solidFill>
            <a:srgbClr val="FFFF66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/>
              <a:t>jgt</a:t>
            </a:r>
          </a:p>
        </p:txBody>
      </p:sp>
      <p:sp>
        <p:nvSpPr>
          <p:cNvPr id="100360" name="Text Box 8"/>
          <p:cNvSpPr txBox="1">
            <a:spLocks noChangeArrowheads="1"/>
          </p:cNvSpPr>
          <p:nvPr/>
        </p:nvSpPr>
        <p:spPr bwMode="auto">
          <a:xfrm>
            <a:off x="6227763" y="4005263"/>
            <a:ext cx="1081087" cy="142875"/>
          </a:xfrm>
          <a:prstGeom prst="rect">
            <a:avLst/>
          </a:prstGeom>
          <a:solidFill>
            <a:srgbClr val="FFFF66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en-US" sz="1200"/>
              <a:t>mov r</a:t>
            </a:r>
            <a:r>
              <a:rPr lang="en-US" altLang="en-US" sz="1200"/>
              <a:t>1</a:t>
            </a:r>
            <a:r>
              <a:rPr lang="cs-CZ" altLang="en-US" sz="1200"/>
              <a:t>,</a:t>
            </a:r>
            <a:r>
              <a:rPr lang="en-US" altLang="en-US" sz="1200"/>
              <a:t>[rp]</a:t>
            </a:r>
          </a:p>
        </p:txBody>
      </p:sp>
      <p:sp>
        <p:nvSpPr>
          <p:cNvPr id="100361" name="Text Box 9"/>
          <p:cNvSpPr txBox="1">
            <a:spLocks noChangeArrowheads="1"/>
          </p:cNvSpPr>
          <p:nvPr/>
        </p:nvSpPr>
        <p:spPr bwMode="auto">
          <a:xfrm>
            <a:off x="5292725" y="2636838"/>
            <a:ext cx="935038" cy="142875"/>
          </a:xfrm>
          <a:prstGeom prst="rect">
            <a:avLst/>
          </a:prstGeom>
          <a:solidFill>
            <a:srgbClr val="FFFF66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en-US" sz="1200"/>
              <a:t>inc </a:t>
            </a:r>
            <a:r>
              <a:rPr lang="en-US" altLang="en-US" sz="1200"/>
              <a:t>rp</a:t>
            </a:r>
          </a:p>
        </p:txBody>
      </p:sp>
      <p:sp>
        <p:nvSpPr>
          <p:cNvPr id="100362" name="Text Box 10"/>
          <p:cNvSpPr txBox="1">
            <a:spLocks noChangeArrowheads="1"/>
          </p:cNvSpPr>
          <p:nvPr/>
        </p:nvSpPr>
        <p:spPr bwMode="auto">
          <a:xfrm>
            <a:off x="7164388" y="1844675"/>
            <a:ext cx="1152525" cy="142875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/>
              <a:t>dec ri</a:t>
            </a:r>
            <a:endParaRPr lang="en-US" altLang="en-US" sz="1200" b="0"/>
          </a:p>
        </p:txBody>
      </p:sp>
      <p:sp>
        <p:nvSpPr>
          <p:cNvPr id="100363" name="Text Box 11"/>
          <p:cNvSpPr txBox="1">
            <a:spLocks noChangeArrowheads="1"/>
          </p:cNvSpPr>
          <p:nvPr/>
        </p:nvSpPr>
        <p:spPr bwMode="auto">
          <a:xfrm>
            <a:off x="6443663" y="4868863"/>
            <a:ext cx="863600" cy="142875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/>
              <a:t>xor rs,r1</a:t>
            </a:r>
            <a:endParaRPr lang="en-US" altLang="en-US" sz="1200" b="0"/>
          </a:p>
        </p:txBody>
      </p:sp>
      <p:sp>
        <p:nvSpPr>
          <p:cNvPr id="100364" name="Line 12"/>
          <p:cNvSpPr>
            <a:spLocks noChangeShapeType="1"/>
          </p:cNvSpPr>
          <p:nvPr/>
        </p:nvSpPr>
        <p:spPr bwMode="auto">
          <a:xfrm flipH="1">
            <a:off x="5653088" y="2205038"/>
            <a:ext cx="0" cy="433387"/>
          </a:xfrm>
          <a:prstGeom prst="line">
            <a:avLst/>
          </a:prstGeom>
          <a:noFill/>
          <a:ln w="31750">
            <a:solidFill>
              <a:srgbClr val="0000FF"/>
            </a:solidFill>
            <a:round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00365" name="Line 13"/>
          <p:cNvSpPr>
            <a:spLocks noChangeShapeType="1"/>
          </p:cNvSpPr>
          <p:nvPr/>
        </p:nvSpPr>
        <p:spPr bwMode="auto">
          <a:xfrm flipH="1">
            <a:off x="5148263" y="2205038"/>
            <a:ext cx="503237" cy="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00366" name="Line 14"/>
          <p:cNvSpPr>
            <a:spLocks noChangeShapeType="1"/>
          </p:cNvSpPr>
          <p:nvPr/>
        </p:nvSpPr>
        <p:spPr bwMode="auto">
          <a:xfrm flipH="1">
            <a:off x="5148263" y="2205038"/>
            <a:ext cx="0" cy="863600"/>
          </a:xfrm>
          <a:prstGeom prst="line">
            <a:avLst/>
          </a:prstGeom>
          <a:noFill/>
          <a:ln w="31750">
            <a:solidFill>
              <a:srgbClr val="0000FF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00367" name="Line 15"/>
          <p:cNvSpPr>
            <a:spLocks noChangeShapeType="1"/>
          </p:cNvSpPr>
          <p:nvPr/>
        </p:nvSpPr>
        <p:spPr bwMode="auto">
          <a:xfrm flipH="1">
            <a:off x="5148263" y="3068638"/>
            <a:ext cx="503237" cy="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00368" name="Line 16"/>
          <p:cNvSpPr>
            <a:spLocks noChangeShapeType="1"/>
          </p:cNvSpPr>
          <p:nvPr/>
        </p:nvSpPr>
        <p:spPr bwMode="auto">
          <a:xfrm flipH="1">
            <a:off x="5653088" y="2781300"/>
            <a:ext cx="0" cy="287338"/>
          </a:xfrm>
          <a:prstGeom prst="line">
            <a:avLst/>
          </a:prstGeom>
          <a:noFill/>
          <a:ln w="31750">
            <a:solidFill>
              <a:srgbClr val="0000FF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00369" name="Text Box 17"/>
          <p:cNvSpPr txBox="1">
            <a:spLocks noChangeArrowheads="1"/>
          </p:cNvSpPr>
          <p:nvPr/>
        </p:nvSpPr>
        <p:spPr bwMode="auto">
          <a:xfrm>
            <a:off x="5437188" y="2349500"/>
            <a:ext cx="174625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latin typeface="Arial" charset="0"/>
              </a:rPr>
              <a:t>2/1</a:t>
            </a:r>
          </a:p>
        </p:txBody>
      </p:sp>
      <p:sp>
        <p:nvSpPr>
          <p:cNvPr id="100370" name="Line 18"/>
          <p:cNvSpPr>
            <a:spLocks noChangeShapeType="1"/>
          </p:cNvSpPr>
          <p:nvPr/>
        </p:nvSpPr>
        <p:spPr bwMode="auto">
          <a:xfrm flipH="1">
            <a:off x="7453313" y="1412875"/>
            <a:ext cx="0" cy="433388"/>
          </a:xfrm>
          <a:prstGeom prst="line">
            <a:avLst/>
          </a:prstGeom>
          <a:noFill/>
          <a:ln w="31750">
            <a:solidFill>
              <a:schemeClr val="accent1"/>
            </a:solidFill>
            <a:round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00371" name="Line 19"/>
          <p:cNvSpPr>
            <a:spLocks noChangeShapeType="1"/>
          </p:cNvSpPr>
          <p:nvPr/>
        </p:nvSpPr>
        <p:spPr bwMode="auto">
          <a:xfrm flipH="1">
            <a:off x="6948488" y="1412875"/>
            <a:ext cx="503237" cy="0"/>
          </a:xfrm>
          <a:prstGeom prst="line">
            <a:avLst/>
          </a:prstGeom>
          <a:noFill/>
          <a:ln w="38100">
            <a:solidFill>
              <a:schemeClr val="accent1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00372" name="Line 20"/>
          <p:cNvSpPr>
            <a:spLocks noChangeShapeType="1"/>
          </p:cNvSpPr>
          <p:nvPr/>
        </p:nvSpPr>
        <p:spPr bwMode="auto">
          <a:xfrm flipH="1">
            <a:off x="6948488" y="1412875"/>
            <a:ext cx="0" cy="863600"/>
          </a:xfrm>
          <a:prstGeom prst="line">
            <a:avLst/>
          </a:prstGeom>
          <a:noFill/>
          <a:ln w="31750">
            <a:solidFill>
              <a:schemeClr val="accent1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00373" name="Line 21"/>
          <p:cNvSpPr>
            <a:spLocks noChangeShapeType="1"/>
          </p:cNvSpPr>
          <p:nvPr/>
        </p:nvSpPr>
        <p:spPr bwMode="auto">
          <a:xfrm flipH="1">
            <a:off x="6948488" y="2276475"/>
            <a:ext cx="503237" cy="0"/>
          </a:xfrm>
          <a:prstGeom prst="line">
            <a:avLst/>
          </a:prstGeom>
          <a:noFill/>
          <a:ln w="38100">
            <a:solidFill>
              <a:schemeClr val="accent1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00374" name="Line 22"/>
          <p:cNvSpPr>
            <a:spLocks noChangeShapeType="1"/>
          </p:cNvSpPr>
          <p:nvPr/>
        </p:nvSpPr>
        <p:spPr bwMode="auto">
          <a:xfrm flipH="1">
            <a:off x="7451725" y="1989138"/>
            <a:ext cx="0" cy="287337"/>
          </a:xfrm>
          <a:prstGeom prst="line">
            <a:avLst/>
          </a:prstGeom>
          <a:noFill/>
          <a:ln w="31750">
            <a:solidFill>
              <a:schemeClr val="accent1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00375" name="Text Box 23"/>
          <p:cNvSpPr txBox="1">
            <a:spLocks noChangeArrowheads="1"/>
          </p:cNvSpPr>
          <p:nvPr/>
        </p:nvSpPr>
        <p:spPr bwMode="auto">
          <a:xfrm>
            <a:off x="7237413" y="1557338"/>
            <a:ext cx="174625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latin typeface="Arial" charset="0"/>
              </a:rPr>
              <a:t>2/1</a:t>
            </a:r>
          </a:p>
        </p:txBody>
      </p:sp>
      <p:sp>
        <p:nvSpPr>
          <p:cNvPr id="100376" name="Line 24"/>
          <p:cNvSpPr>
            <a:spLocks noChangeShapeType="1"/>
          </p:cNvSpPr>
          <p:nvPr/>
        </p:nvSpPr>
        <p:spPr bwMode="auto">
          <a:xfrm flipH="1">
            <a:off x="6589713" y="4437063"/>
            <a:ext cx="0" cy="433387"/>
          </a:xfrm>
          <a:prstGeom prst="line">
            <a:avLst/>
          </a:prstGeom>
          <a:noFill/>
          <a:ln w="31750">
            <a:solidFill>
              <a:schemeClr val="accent2"/>
            </a:solidFill>
            <a:round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00377" name="Line 25"/>
          <p:cNvSpPr>
            <a:spLocks noChangeShapeType="1"/>
          </p:cNvSpPr>
          <p:nvPr/>
        </p:nvSpPr>
        <p:spPr bwMode="auto">
          <a:xfrm flipH="1">
            <a:off x="6084888" y="4437063"/>
            <a:ext cx="503237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00378" name="Line 26"/>
          <p:cNvSpPr>
            <a:spLocks noChangeShapeType="1"/>
          </p:cNvSpPr>
          <p:nvPr/>
        </p:nvSpPr>
        <p:spPr bwMode="auto">
          <a:xfrm flipH="1">
            <a:off x="6084888" y="4437063"/>
            <a:ext cx="0" cy="863600"/>
          </a:xfrm>
          <a:prstGeom prst="line">
            <a:avLst/>
          </a:prstGeom>
          <a:noFill/>
          <a:ln w="31750">
            <a:solidFill>
              <a:schemeClr val="accent2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00379" name="Line 27"/>
          <p:cNvSpPr>
            <a:spLocks noChangeShapeType="1"/>
          </p:cNvSpPr>
          <p:nvPr/>
        </p:nvSpPr>
        <p:spPr bwMode="auto">
          <a:xfrm flipH="1">
            <a:off x="6084888" y="5300663"/>
            <a:ext cx="503237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00380" name="Line 28"/>
          <p:cNvSpPr>
            <a:spLocks noChangeShapeType="1"/>
          </p:cNvSpPr>
          <p:nvPr/>
        </p:nvSpPr>
        <p:spPr bwMode="auto">
          <a:xfrm flipH="1">
            <a:off x="6589713" y="5013325"/>
            <a:ext cx="0" cy="287338"/>
          </a:xfrm>
          <a:prstGeom prst="line">
            <a:avLst/>
          </a:prstGeom>
          <a:noFill/>
          <a:ln w="31750">
            <a:solidFill>
              <a:schemeClr val="accent2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00381" name="Text Box 29"/>
          <p:cNvSpPr txBox="1">
            <a:spLocks noChangeArrowheads="1"/>
          </p:cNvSpPr>
          <p:nvPr/>
        </p:nvSpPr>
        <p:spPr bwMode="auto">
          <a:xfrm>
            <a:off x="6373813" y="4581525"/>
            <a:ext cx="174625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latin typeface="Arial" charset="0"/>
              </a:rPr>
              <a:t>2/1</a:t>
            </a:r>
          </a:p>
        </p:txBody>
      </p:sp>
      <p:sp>
        <p:nvSpPr>
          <p:cNvPr id="100382" name="Line 30"/>
          <p:cNvSpPr>
            <a:spLocks noChangeShapeType="1"/>
          </p:cNvSpPr>
          <p:nvPr/>
        </p:nvSpPr>
        <p:spPr bwMode="auto">
          <a:xfrm>
            <a:off x="5867400" y="2781300"/>
            <a:ext cx="576263" cy="1223963"/>
          </a:xfrm>
          <a:prstGeom prst="line">
            <a:avLst/>
          </a:prstGeom>
          <a:noFill/>
          <a:ln w="31750">
            <a:solidFill>
              <a:srgbClr val="0000FF"/>
            </a:solidFill>
            <a:round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00383" name="Text Box 31"/>
          <p:cNvSpPr txBox="1">
            <a:spLocks noChangeArrowheads="1"/>
          </p:cNvSpPr>
          <p:nvPr/>
        </p:nvSpPr>
        <p:spPr bwMode="auto">
          <a:xfrm>
            <a:off x="6084888" y="3644900"/>
            <a:ext cx="174625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latin typeface="Arial" charset="0"/>
              </a:rPr>
              <a:t>2/1</a:t>
            </a:r>
          </a:p>
        </p:txBody>
      </p:sp>
      <p:sp>
        <p:nvSpPr>
          <p:cNvPr id="100384" name="Line 32"/>
          <p:cNvSpPr>
            <a:spLocks noChangeShapeType="1"/>
          </p:cNvSpPr>
          <p:nvPr/>
        </p:nvSpPr>
        <p:spPr bwMode="auto">
          <a:xfrm flipH="1">
            <a:off x="7092950" y="3357563"/>
            <a:ext cx="647700" cy="64770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00385" name="Text Box 33"/>
          <p:cNvSpPr txBox="1">
            <a:spLocks noChangeArrowheads="1"/>
          </p:cNvSpPr>
          <p:nvPr/>
        </p:nvSpPr>
        <p:spPr bwMode="auto">
          <a:xfrm>
            <a:off x="7092950" y="3644900"/>
            <a:ext cx="174625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latin typeface="Arial" charset="0"/>
              </a:rPr>
              <a:t>1/1</a:t>
            </a:r>
          </a:p>
        </p:txBody>
      </p:sp>
      <p:sp>
        <p:nvSpPr>
          <p:cNvPr id="100386" name="Line 34"/>
          <p:cNvSpPr>
            <a:spLocks noChangeShapeType="1"/>
          </p:cNvSpPr>
          <p:nvPr/>
        </p:nvSpPr>
        <p:spPr bwMode="auto">
          <a:xfrm flipH="1">
            <a:off x="7740650" y="2636838"/>
            <a:ext cx="0" cy="576262"/>
          </a:xfrm>
          <a:prstGeom prst="line">
            <a:avLst/>
          </a:prstGeom>
          <a:noFill/>
          <a:ln w="31750">
            <a:solidFill>
              <a:schemeClr val="bg2"/>
            </a:solidFill>
            <a:round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00387" name="Text Box 35"/>
          <p:cNvSpPr txBox="1">
            <a:spLocks noChangeArrowheads="1"/>
          </p:cNvSpPr>
          <p:nvPr/>
        </p:nvSpPr>
        <p:spPr bwMode="auto">
          <a:xfrm>
            <a:off x="7524750" y="2924175"/>
            <a:ext cx="174625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latin typeface="Arial" charset="0"/>
              </a:rPr>
              <a:t>1/0</a:t>
            </a:r>
          </a:p>
        </p:txBody>
      </p:sp>
      <p:sp>
        <p:nvSpPr>
          <p:cNvPr id="100388" name="Line 36"/>
          <p:cNvSpPr>
            <a:spLocks noChangeShapeType="1"/>
          </p:cNvSpPr>
          <p:nvPr/>
        </p:nvSpPr>
        <p:spPr bwMode="auto">
          <a:xfrm flipH="1">
            <a:off x="7740650" y="1989138"/>
            <a:ext cx="0" cy="503237"/>
          </a:xfrm>
          <a:prstGeom prst="line">
            <a:avLst/>
          </a:prstGeom>
          <a:noFill/>
          <a:ln w="31750">
            <a:solidFill>
              <a:schemeClr val="bg2"/>
            </a:solidFill>
            <a:round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00389" name="Text Box 37"/>
          <p:cNvSpPr txBox="1">
            <a:spLocks noChangeArrowheads="1"/>
          </p:cNvSpPr>
          <p:nvPr/>
        </p:nvSpPr>
        <p:spPr bwMode="auto">
          <a:xfrm>
            <a:off x="7524750" y="2276475"/>
            <a:ext cx="174625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latin typeface="Arial" charset="0"/>
              </a:rPr>
              <a:t>2/0</a:t>
            </a:r>
          </a:p>
        </p:txBody>
      </p:sp>
      <p:sp>
        <p:nvSpPr>
          <p:cNvPr id="100390" name="Line 38"/>
          <p:cNvSpPr>
            <a:spLocks noChangeShapeType="1"/>
          </p:cNvSpPr>
          <p:nvPr/>
        </p:nvSpPr>
        <p:spPr bwMode="auto">
          <a:xfrm flipH="1">
            <a:off x="6948488" y="4149725"/>
            <a:ext cx="0" cy="720725"/>
          </a:xfrm>
          <a:prstGeom prst="line">
            <a:avLst/>
          </a:prstGeom>
          <a:noFill/>
          <a:ln w="57150">
            <a:solidFill>
              <a:schemeClr val="bg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00391" name="Text Box 39"/>
          <p:cNvSpPr txBox="1">
            <a:spLocks noChangeArrowheads="1"/>
          </p:cNvSpPr>
          <p:nvPr/>
        </p:nvSpPr>
        <p:spPr bwMode="auto">
          <a:xfrm>
            <a:off x="6732588" y="4581525"/>
            <a:ext cx="174625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latin typeface="Arial" charset="0"/>
              </a:rPr>
              <a:t>4/0</a:t>
            </a:r>
          </a:p>
        </p:txBody>
      </p:sp>
      <p:sp>
        <p:nvSpPr>
          <p:cNvPr id="100392" name="Line 40"/>
          <p:cNvSpPr>
            <a:spLocks noChangeShapeType="1"/>
          </p:cNvSpPr>
          <p:nvPr/>
        </p:nvSpPr>
        <p:spPr bwMode="auto">
          <a:xfrm>
            <a:off x="7164388" y="4149725"/>
            <a:ext cx="0" cy="719138"/>
          </a:xfrm>
          <a:prstGeom prst="line">
            <a:avLst/>
          </a:prstGeom>
          <a:noFill/>
          <a:ln w="57150">
            <a:solidFill>
              <a:srgbClr val="CC00FF"/>
            </a:solidFill>
            <a:round/>
            <a:headEnd type="triangle" w="med" len="med"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00393" name="Text Box 41"/>
          <p:cNvSpPr txBox="1">
            <a:spLocks noChangeArrowheads="1"/>
          </p:cNvSpPr>
          <p:nvPr/>
        </p:nvSpPr>
        <p:spPr bwMode="auto">
          <a:xfrm>
            <a:off x="7235825" y="4292600"/>
            <a:ext cx="174625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latin typeface="Arial" charset="0"/>
              </a:rPr>
              <a:t>0/1</a:t>
            </a:r>
          </a:p>
        </p:txBody>
      </p:sp>
      <p:sp>
        <p:nvSpPr>
          <p:cNvPr id="100394" name="Line 42"/>
          <p:cNvSpPr>
            <a:spLocks noChangeShapeType="1"/>
          </p:cNvSpPr>
          <p:nvPr/>
        </p:nvSpPr>
        <p:spPr bwMode="auto">
          <a:xfrm flipH="1" flipV="1">
            <a:off x="7956550" y="2636838"/>
            <a:ext cx="0" cy="576262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00395" name="Text Box 43"/>
          <p:cNvSpPr txBox="1">
            <a:spLocks noChangeArrowheads="1"/>
          </p:cNvSpPr>
          <p:nvPr/>
        </p:nvSpPr>
        <p:spPr bwMode="auto">
          <a:xfrm>
            <a:off x="8027988" y="2781300"/>
            <a:ext cx="174625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latin typeface="Arial" charset="0"/>
              </a:rPr>
              <a:t>1/1</a:t>
            </a:r>
          </a:p>
        </p:txBody>
      </p:sp>
      <p:sp>
        <p:nvSpPr>
          <p:cNvPr id="100396" name="Line 44"/>
          <p:cNvSpPr>
            <a:spLocks noChangeShapeType="1"/>
          </p:cNvSpPr>
          <p:nvPr/>
        </p:nvSpPr>
        <p:spPr bwMode="auto">
          <a:xfrm>
            <a:off x="6084888" y="2781300"/>
            <a:ext cx="576262" cy="1223963"/>
          </a:xfrm>
          <a:prstGeom prst="line">
            <a:avLst/>
          </a:prstGeom>
          <a:noFill/>
          <a:ln w="31750">
            <a:solidFill>
              <a:schemeClr val="hlink"/>
            </a:solidFill>
            <a:round/>
            <a:headEnd type="triangle" w="med" len="med"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00397" name="Text Box 45"/>
          <p:cNvSpPr txBox="1">
            <a:spLocks noChangeArrowheads="1"/>
          </p:cNvSpPr>
          <p:nvPr/>
        </p:nvSpPr>
        <p:spPr bwMode="auto">
          <a:xfrm>
            <a:off x="6445250" y="3357563"/>
            <a:ext cx="174625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latin typeface="Arial" charset="0"/>
              </a:rPr>
              <a:t>0/0</a:t>
            </a:r>
          </a:p>
        </p:txBody>
      </p:sp>
      <p:sp>
        <p:nvSpPr>
          <p:cNvPr id="100398" name="Line 46"/>
          <p:cNvSpPr>
            <a:spLocks noChangeShapeType="1"/>
          </p:cNvSpPr>
          <p:nvPr/>
        </p:nvSpPr>
        <p:spPr bwMode="auto">
          <a:xfrm flipH="1" flipV="1">
            <a:off x="8027988" y="1990725"/>
            <a:ext cx="0" cy="501650"/>
          </a:xfrm>
          <a:prstGeom prst="line">
            <a:avLst/>
          </a:prstGeom>
          <a:noFill/>
          <a:ln w="31750">
            <a:solidFill>
              <a:schemeClr val="accent1"/>
            </a:solidFill>
            <a:round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00399" name="Text Box 47"/>
          <p:cNvSpPr txBox="1">
            <a:spLocks noChangeArrowheads="1"/>
          </p:cNvSpPr>
          <p:nvPr/>
        </p:nvSpPr>
        <p:spPr bwMode="auto">
          <a:xfrm>
            <a:off x="8101013" y="2133600"/>
            <a:ext cx="174625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latin typeface="Arial" charset="0"/>
              </a:rPr>
              <a:t>0/1</a:t>
            </a:r>
          </a:p>
        </p:txBody>
      </p:sp>
      <p:graphicFrame>
        <p:nvGraphicFramePr>
          <p:cNvPr id="1376470" name="Group 214"/>
          <p:cNvGraphicFramePr>
            <a:graphicFrameLocks noGrp="1"/>
          </p:cNvGraphicFramePr>
          <p:nvPr>
            <p:ph idx="1"/>
          </p:nvPr>
        </p:nvGraphicFramePr>
        <p:xfrm>
          <a:off x="250825" y="620713"/>
          <a:ext cx="4176713" cy="1839911"/>
        </p:xfrm>
        <a:graphic>
          <a:graphicData uri="http://schemas.openxmlformats.org/drawingml/2006/table">
            <a:tbl>
              <a:tblPr/>
              <a:tblGrid>
                <a:gridCol w="3607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076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3652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0766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46083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čas</a:t>
                      </a: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46816" marB="468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R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46816" marB="468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MEM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46816" marB="468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ALU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46816" marB="468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W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46816" marB="468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8457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T+</a:t>
                      </a:r>
                      <a:r>
                        <a:rPr kumimoji="0" lang="cs-CZ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46816" marB="468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xor</a:t>
                      </a: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[N], </a:t>
                      </a:r>
                      <a:r>
                        <a:rPr kumimoji="0" lang="en-US" sz="1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mov</a:t>
                      </a: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[N+1]</a:t>
                      </a: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46816" marB="468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cs-CZ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46816" marB="468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cs-CZ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46816" marB="468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mov</a:t>
                      </a: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[N], </a:t>
                      </a:r>
                      <a:r>
                        <a:rPr kumimoji="0" lang="cs-CZ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Arial" charset="0"/>
                          <a:cs typeface="Arial" charset="0"/>
                        </a:rPr>
                        <a:t>dec</a:t>
                      </a: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Arial" charset="0"/>
                          <a:cs typeface="Arial" charset="0"/>
                        </a:rPr>
                        <a:t>[N+1]</a:t>
                      </a:r>
                    </a:p>
                  </a:txBody>
                  <a:tcPr marL="36000" marR="36000" marT="46816" marB="468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8457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T+</a:t>
                      </a:r>
                      <a:r>
                        <a:rPr kumimoji="0" lang="cs-CZ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46816" marB="468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inc</a:t>
                      </a: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[N+1]</a:t>
                      </a: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  <a:cs typeface="Arial" charset="0"/>
                        </a:rPr>
                        <a:t>, </a:t>
                      </a:r>
                      <a:r>
                        <a:rPr kumimoji="0" lang="en-US" sz="1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  <a:cs typeface="Arial" charset="0"/>
                        </a:rPr>
                        <a:t>cmp</a:t>
                      </a: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  <a:cs typeface="Arial" charset="0"/>
                        </a:rPr>
                        <a:t>[N+1]</a:t>
                      </a:r>
                    </a:p>
                  </a:txBody>
                  <a:tcPr marL="36000" marR="36000" marT="46816" marB="468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mov</a:t>
                      </a: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[N+1]</a:t>
                      </a:r>
                    </a:p>
                  </a:txBody>
                  <a:tcPr marL="36000" marR="36000" marT="46816" marB="468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xor</a:t>
                      </a: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[N]</a:t>
                      </a: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46816" marB="468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cs-CZ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46816" marB="468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8457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T+</a:t>
                      </a:r>
                      <a:r>
                        <a:rPr kumimoji="0" lang="cs-CZ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46816" marB="468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Arial" charset="0"/>
                          <a:cs typeface="Arial" charset="0"/>
                        </a:rPr>
                        <a:t>dec</a:t>
                      </a: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Arial" charset="0"/>
                          <a:cs typeface="Arial" charset="0"/>
                        </a:rPr>
                        <a:t>[N+2]</a:t>
                      </a:r>
                    </a:p>
                  </a:txBody>
                  <a:tcPr marL="36000" marR="36000" marT="46816" marB="468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mov</a:t>
                      </a: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[N+1]</a:t>
                      </a:r>
                    </a:p>
                  </a:txBody>
                  <a:tcPr marL="36000" marR="36000" marT="46816" marB="468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inc</a:t>
                      </a: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[N+1]</a:t>
                      </a: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  <a:cs typeface="Arial" charset="0"/>
                        </a:rPr>
                        <a:t>, </a:t>
                      </a:r>
                      <a:r>
                        <a:rPr kumimoji="0" lang="en-US" sz="1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  <a:cs typeface="Arial" charset="0"/>
                        </a:rPr>
                        <a:t>cmp</a:t>
                      </a: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  <a:cs typeface="Arial" charset="0"/>
                        </a:rPr>
                        <a:t>[N+1]</a:t>
                      </a:r>
                    </a:p>
                  </a:txBody>
                  <a:tcPr marL="36000" marR="36000" marT="46816" marB="468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xor</a:t>
                      </a: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[N]</a:t>
                      </a: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46816" marB="468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8457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T+</a:t>
                      </a:r>
                      <a:r>
                        <a:rPr kumimoji="0" lang="cs-CZ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</a:t>
                      </a: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46816" marB="468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cs-CZ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46816" marB="468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mov</a:t>
                      </a: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[N+1]</a:t>
                      </a:r>
                    </a:p>
                  </a:txBody>
                  <a:tcPr marL="36000" marR="36000" marT="46816" marB="468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Arial" charset="0"/>
                          <a:cs typeface="Arial" charset="0"/>
                        </a:rPr>
                        <a:t>dec</a:t>
                      </a: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Arial" charset="0"/>
                          <a:cs typeface="Arial" charset="0"/>
                        </a:rPr>
                        <a:t>[N+2], </a:t>
                      </a:r>
                      <a:r>
                        <a:rPr kumimoji="0" lang="cs-CZ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  <a:cs typeface="Arial" charset="0"/>
                        </a:rPr>
                        <a:t>jgt</a:t>
                      </a: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  <a:cs typeface="Arial" charset="0"/>
                        </a:rPr>
                        <a:t>[N+1]</a:t>
                      </a:r>
                    </a:p>
                  </a:txBody>
                  <a:tcPr marL="36000" marR="36000" marT="46816" marB="468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inc</a:t>
                      </a: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[N+1]</a:t>
                      </a: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  <a:cs typeface="Arial" charset="0"/>
                        </a:rPr>
                        <a:t>, </a:t>
                      </a:r>
                      <a:r>
                        <a:rPr kumimoji="0" lang="en-US" sz="1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  <a:cs typeface="Arial" charset="0"/>
                        </a:rPr>
                        <a:t>cmp</a:t>
                      </a: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  <a:cs typeface="Arial" charset="0"/>
                        </a:rPr>
                        <a:t>[N+1]</a:t>
                      </a:r>
                    </a:p>
                  </a:txBody>
                  <a:tcPr marL="36000" marR="36000" marT="46816" marB="468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00438" name="Text Box 202"/>
          <p:cNvSpPr txBox="1">
            <a:spLocks noChangeArrowheads="1"/>
          </p:cNvSpPr>
          <p:nvPr/>
        </p:nvSpPr>
        <p:spPr bwMode="auto">
          <a:xfrm>
            <a:off x="6300788" y="2565400"/>
            <a:ext cx="211137" cy="182563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>
                <a:latin typeface="Arial" charset="0"/>
              </a:rPr>
              <a:t>1/1</a:t>
            </a:r>
          </a:p>
        </p:txBody>
      </p:sp>
      <p:sp>
        <p:nvSpPr>
          <p:cNvPr id="100439" name="Text Box 203"/>
          <p:cNvSpPr txBox="1">
            <a:spLocks noChangeArrowheads="1"/>
          </p:cNvSpPr>
          <p:nvPr/>
        </p:nvSpPr>
        <p:spPr bwMode="auto">
          <a:xfrm>
            <a:off x="8316913" y="2420938"/>
            <a:ext cx="211137" cy="182562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>
                <a:latin typeface="Arial" charset="0"/>
              </a:rPr>
              <a:t>1/1</a:t>
            </a:r>
          </a:p>
        </p:txBody>
      </p:sp>
      <p:sp>
        <p:nvSpPr>
          <p:cNvPr id="100440" name="Text Box 204"/>
          <p:cNvSpPr txBox="1">
            <a:spLocks noChangeArrowheads="1"/>
          </p:cNvSpPr>
          <p:nvPr/>
        </p:nvSpPr>
        <p:spPr bwMode="auto">
          <a:xfrm>
            <a:off x="8388350" y="1773238"/>
            <a:ext cx="211138" cy="182562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>
                <a:latin typeface="Arial" charset="0"/>
              </a:rPr>
              <a:t>2/2</a:t>
            </a:r>
          </a:p>
        </p:txBody>
      </p:sp>
      <p:sp>
        <p:nvSpPr>
          <p:cNvPr id="100441" name="Text Box 205"/>
          <p:cNvSpPr txBox="1">
            <a:spLocks noChangeArrowheads="1"/>
          </p:cNvSpPr>
          <p:nvPr/>
        </p:nvSpPr>
        <p:spPr bwMode="auto">
          <a:xfrm>
            <a:off x="8101013" y="3141663"/>
            <a:ext cx="211137" cy="182562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>
                <a:latin typeface="Arial" charset="0"/>
              </a:rPr>
              <a:t>3/1</a:t>
            </a:r>
          </a:p>
        </p:txBody>
      </p:sp>
      <p:sp>
        <p:nvSpPr>
          <p:cNvPr id="100442" name="Text Box 206"/>
          <p:cNvSpPr txBox="1">
            <a:spLocks noChangeArrowheads="1"/>
          </p:cNvSpPr>
          <p:nvPr/>
        </p:nvSpPr>
        <p:spPr bwMode="auto">
          <a:xfrm>
            <a:off x="7380288" y="3933825"/>
            <a:ext cx="211137" cy="182563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>
                <a:latin typeface="Arial" charset="0"/>
              </a:rPr>
              <a:t>0/1</a:t>
            </a:r>
          </a:p>
        </p:txBody>
      </p:sp>
      <p:sp>
        <p:nvSpPr>
          <p:cNvPr id="100443" name="Text Box 207"/>
          <p:cNvSpPr txBox="1">
            <a:spLocks noChangeArrowheads="1"/>
          </p:cNvSpPr>
          <p:nvPr/>
        </p:nvSpPr>
        <p:spPr bwMode="auto">
          <a:xfrm>
            <a:off x="7380288" y="4797425"/>
            <a:ext cx="211137" cy="182563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>
                <a:latin typeface="Arial" charset="0"/>
              </a:rPr>
              <a:t>0/0</a:t>
            </a:r>
          </a:p>
        </p:txBody>
      </p:sp>
      <p:grpSp>
        <p:nvGrpSpPr>
          <p:cNvPr id="100444" name="Group 1"/>
          <p:cNvGrpSpPr>
            <a:grpSpLocks/>
          </p:cNvGrpSpPr>
          <p:nvPr/>
        </p:nvGrpSpPr>
        <p:grpSpPr bwMode="auto">
          <a:xfrm>
            <a:off x="2024063" y="4879975"/>
            <a:ext cx="1570037" cy="420688"/>
            <a:chOff x="2023434" y="4880767"/>
            <a:chExt cx="1570973" cy="420441"/>
          </a:xfrm>
        </p:grpSpPr>
        <p:sp>
          <p:nvSpPr>
            <p:cNvPr id="100445" name="Text Box 6"/>
            <p:cNvSpPr txBox="1">
              <a:spLocks noChangeArrowheads="1"/>
            </p:cNvSpPr>
            <p:nvPr/>
          </p:nvSpPr>
          <p:spPr bwMode="auto">
            <a:xfrm>
              <a:off x="3275856" y="5117563"/>
              <a:ext cx="318551" cy="183645"/>
            </a:xfrm>
            <a:prstGeom prst="rect">
              <a:avLst/>
            </a:prstGeom>
            <a:solidFill>
              <a:srgbClr val="FFFF66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0" tIns="0" rIns="0" bIns="0" anchor="ctr" anchorCtr="1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en-US" sz="1200"/>
                <a:t>B</a:t>
              </a:r>
              <a:endParaRPr lang="en-US" altLang="en-US" sz="1200"/>
            </a:p>
          </p:txBody>
        </p:sp>
        <p:sp>
          <p:nvSpPr>
            <p:cNvPr id="100446" name="Text Box 7"/>
            <p:cNvSpPr txBox="1">
              <a:spLocks noChangeArrowheads="1"/>
            </p:cNvSpPr>
            <p:nvPr/>
          </p:nvSpPr>
          <p:spPr bwMode="auto">
            <a:xfrm>
              <a:off x="2023434" y="5084225"/>
              <a:ext cx="319881" cy="216983"/>
            </a:xfrm>
            <a:prstGeom prst="rect">
              <a:avLst/>
            </a:prstGeom>
            <a:solidFill>
              <a:srgbClr val="FFFF66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0" tIns="0" rIns="0" bIns="0" anchor="ctr" anchorCtr="1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en-US" sz="1200"/>
                <a:t>A</a:t>
              </a:r>
              <a:endParaRPr lang="en-US" altLang="en-US" sz="1200"/>
            </a:p>
          </p:txBody>
        </p:sp>
        <p:sp>
          <p:nvSpPr>
            <p:cNvPr id="100447" name="Line 42"/>
            <p:cNvSpPr>
              <a:spLocks noChangeShapeType="1"/>
            </p:cNvSpPr>
            <p:nvPr/>
          </p:nvSpPr>
          <p:spPr bwMode="auto">
            <a:xfrm flipV="1">
              <a:off x="2326481" y="5208875"/>
              <a:ext cx="949375" cy="0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 type="triangl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00448" name="Text Box 43"/>
            <p:cNvSpPr txBox="1">
              <a:spLocks noChangeArrowheads="1"/>
            </p:cNvSpPr>
            <p:nvPr/>
          </p:nvSpPr>
          <p:spPr bwMode="auto">
            <a:xfrm>
              <a:off x="2697774" y="5015010"/>
              <a:ext cx="206788" cy="153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en-US" sz="1000">
                  <a:latin typeface="Arial" charset="0"/>
                </a:rPr>
                <a:t>L</a:t>
              </a:r>
              <a:r>
                <a:rPr lang="en-US" altLang="en-US" sz="1000">
                  <a:latin typeface="Arial" charset="0"/>
                </a:rPr>
                <a:t>/</a:t>
              </a:r>
              <a:r>
                <a:rPr lang="cs-CZ" altLang="en-US" sz="1000">
                  <a:latin typeface="Arial" charset="0"/>
                </a:rPr>
                <a:t>D</a:t>
              </a:r>
              <a:endParaRPr lang="en-US" altLang="en-US" sz="1000">
                <a:latin typeface="Arial" charset="0"/>
              </a:endParaRPr>
            </a:p>
          </p:txBody>
        </p:sp>
        <p:sp>
          <p:nvSpPr>
            <p:cNvPr id="100449" name="Text Box 203"/>
            <p:cNvSpPr txBox="1">
              <a:spLocks noChangeArrowheads="1"/>
            </p:cNvSpPr>
            <p:nvPr/>
          </p:nvSpPr>
          <p:spPr bwMode="auto">
            <a:xfrm>
              <a:off x="3265792" y="4899559"/>
              <a:ext cx="328615" cy="184666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en-US" sz="1200">
                  <a:latin typeface="Arial" charset="0"/>
                </a:rPr>
                <a:t>T</a:t>
              </a:r>
              <a:r>
                <a:rPr lang="cs-CZ" altLang="en-US" sz="1200" baseline="-25000">
                  <a:latin typeface="Arial" charset="0"/>
                </a:rPr>
                <a:t>B</a:t>
              </a:r>
              <a:r>
                <a:rPr lang="en-US" altLang="en-US" sz="1200">
                  <a:latin typeface="Arial" charset="0"/>
                </a:rPr>
                <a:t>/</a:t>
              </a:r>
              <a:r>
                <a:rPr lang="cs-CZ" altLang="en-US" sz="1200">
                  <a:latin typeface="Arial" charset="0"/>
                </a:rPr>
                <a:t>I</a:t>
              </a:r>
              <a:r>
                <a:rPr lang="cs-CZ" altLang="en-US" sz="1200" baseline="-25000">
                  <a:latin typeface="Arial" charset="0"/>
                </a:rPr>
                <a:t>B</a:t>
              </a:r>
              <a:endParaRPr lang="en-US" altLang="en-US" sz="1200" baseline="-25000">
                <a:latin typeface="Arial" charset="0"/>
              </a:endParaRPr>
            </a:p>
          </p:txBody>
        </p:sp>
        <p:sp>
          <p:nvSpPr>
            <p:cNvPr id="100450" name="Text Box 205"/>
            <p:cNvSpPr txBox="1">
              <a:spLocks noChangeArrowheads="1"/>
            </p:cNvSpPr>
            <p:nvPr/>
          </p:nvSpPr>
          <p:spPr bwMode="auto">
            <a:xfrm>
              <a:off x="2030554" y="4880767"/>
              <a:ext cx="317202" cy="184666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en-US" sz="1200">
                  <a:latin typeface="Arial" charset="0"/>
                </a:rPr>
                <a:t>T</a:t>
              </a:r>
              <a:r>
                <a:rPr lang="cs-CZ" altLang="en-US" sz="1200" baseline="-25000">
                  <a:latin typeface="Arial" charset="0"/>
                </a:rPr>
                <a:t>A</a:t>
              </a:r>
              <a:r>
                <a:rPr lang="en-US" altLang="en-US" sz="1200">
                  <a:latin typeface="Arial" charset="0"/>
                </a:rPr>
                <a:t>/</a:t>
              </a:r>
              <a:r>
                <a:rPr lang="cs-CZ" altLang="en-US" sz="1200">
                  <a:latin typeface="Arial" charset="0"/>
                </a:rPr>
                <a:t>I</a:t>
              </a:r>
              <a:r>
                <a:rPr lang="cs-CZ" altLang="en-US" sz="1200" baseline="-25000">
                  <a:latin typeface="Arial" charset="0"/>
                </a:rPr>
                <a:t>A</a:t>
              </a:r>
              <a:endParaRPr lang="en-US" altLang="en-US" sz="1200" baseline="-25000">
                <a:latin typeface="Arial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30888197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0A2F89AD-EE71-42FE-B1B6-D2C1CDAA3F4E}" type="slidenum">
              <a:rPr lang="en-US" altLang="en-US" sz="1400" b="0" smtClean="0">
                <a:solidFill>
                  <a:srgbClr val="99FF99"/>
                </a:solidFill>
                <a:latin typeface="Arial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14</a:t>
            </a:fld>
            <a:r>
              <a:rPr lang="cs-CZ" altLang="en-US" sz="1400" b="0" smtClean="0">
                <a:solidFill>
                  <a:srgbClr val="99FF99"/>
                </a:solidFill>
                <a:latin typeface="Arial" charset="0"/>
              </a:rPr>
              <a:t> </a:t>
            </a:r>
            <a:endParaRPr lang="en-US" altLang="en-US" sz="1400" b="0" smtClean="0">
              <a:solidFill>
                <a:srgbClr val="99FF99"/>
              </a:solidFill>
              <a:latin typeface="Arial" charset="0"/>
            </a:endParaRPr>
          </a:p>
        </p:txBody>
      </p:sp>
      <p:sp>
        <p:nvSpPr>
          <p:cNvPr id="10137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Modulo scheduling</a:t>
            </a:r>
            <a:endParaRPr lang="en-US" altLang="en-US" noProof="1" smtClean="0"/>
          </a:p>
        </p:txBody>
      </p:sp>
      <p:sp>
        <p:nvSpPr>
          <p:cNvPr id="101380" name="Rectangle 4"/>
          <p:cNvSpPr>
            <a:spLocks noChangeArrowheads="1"/>
          </p:cNvSpPr>
          <p:nvPr/>
        </p:nvSpPr>
        <p:spPr bwMode="auto">
          <a:xfrm>
            <a:off x="4643438" y="549275"/>
            <a:ext cx="4321175" cy="6119813"/>
          </a:xfrm>
          <a:prstGeom prst="rect">
            <a:avLst/>
          </a:prstGeom>
          <a:solidFill>
            <a:srgbClr val="FFFFE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en-US" b="0">
              <a:latin typeface="Arial" charset="0"/>
            </a:endParaRPr>
          </a:p>
        </p:txBody>
      </p:sp>
      <p:sp>
        <p:nvSpPr>
          <p:cNvPr id="101381" name="Rectangle 5"/>
          <p:cNvSpPr>
            <a:spLocks noChangeArrowheads="1"/>
          </p:cNvSpPr>
          <p:nvPr/>
        </p:nvSpPr>
        <p:spPr bwMode="auto">
          <a:xfrm>
            <a:off x="152400" y="533400"/>
            <a:ext cx="4348163" cy="6172200"/>
          </a:xfrm>
          <a:prstGeom prst="rect">
            <a:avLst/>
          </a:prstGeom>
          <a:solidFill>
            <a:srgbClr val="FFFFE0"/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/>
          <a:lstStyle>
            <a:lvl1pPr marL="342900" indent="-3429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571500" indent="-1905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lvl="2" eaLnBrk="1" hangingPunct="1"/>
            <a:endParaRPr lang="cs-CZ" altLang="en-US"/>
          </a:p>
        </p:txBody>
      </p:sp>
      <p:sp>
        <p:nvSpPr>
          <p:cNvPr id="101382" name="Text Box 6"/>
          <p:cNvSpPr txBox="1">
            <a:spLocks noChangeArrowheads="1"/>
          </p:cNvSpPr>
          <p:nvPr/>
        </p:nvSpPr>
        <p:spPr bwMode="auto">
          <a:xfrm>
            <a:off x="7164388" y="2492375"/>
            <a:ext cx="1079500" cy="142875"/>
          </a:xfrm>
          <a:prstGeom prst="rect">
            <a:avLst/>
          </a:prstGeom>
          <a:solidFill>
            <a:srgbClr val="FFFF66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/>
              <a:t>cmp ri,0</a:t>
            </a:r>
          </a:p>
        </p:txBody>
      </p:sp>
      <p:sp>
        <p:nvSpPr>
          <p:cNvPr id="101383" name="Text Box 7"/>
          <p:cNvSpPr txBox="1">
            <a:spLocks noChangeArrowheads="1"/>
          </p:cNvSpPr>
          <p:nvPr/>
        </p:nvSpPr>
        <p:spPr bwMode="auto">
          <a:xfrm>
            <a:off x="7380288" y="3213100"/>
            <a:ext cx="639762" cy="144463"/>
          </a:xfrm>
          <a:prstGeom prst="rect">
            <a:avLst/>
          </a:prstGeom>
          <a:solidFill>
            <a:srgbClr val="FFFF66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/>
              <a:t>jgt</a:t>
            </a:r>
          </a:p>
        </p:txBody>
      </p:sp>
      <p:sp>
        <p:nvSpPr>
          <p:cNvPr id="101384" name="Text Box 8"/>
          <p:cNvSpPr txBox="1">
            <a:spLocks noChangeArrowheads="1"/>
          </p:cNvSpPr>
          <p:nvPr/>
        </p:nvSpPr>
        <p:spPr bwMode="auto">
          <a:xfrm>
            <a:off x="6227763" y="4005263"/>
            <a:ext cx="1081087" cy="142875"/>
          </a:xfrm>
          <a:prstGeom prst="rect">
            <a:avLst/>
          </a:prstGeom>
          <a:solidFill>
            <a:srgbClr val="FFFF66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en-US" sz="1200"/>
              <a:t>mov r</a:t>
            </a:r>
            <a:r>
              <a:rPr lang="en-US" altLang="en-US" sz="1200"/>
              <a:t>1</a:t>
            </a:r>
            <a:r>
              <a:rPr lang="cs-CZ" altLang="en-US" sz="1200"/>
              <a:t>,</a:t>
            </a:r>
            <a:r>
              <a:rPr lang="en-US" altLang="en-US" sz="1200"/>
              <a:t>[rp]</a:t>
            </a:r>
          </a:p>
        </p:txBody>
      </p:sp>
      <p:sp>
        <p:nvSpPr>
          <p:cNvPr id="101385" name="Text Box 9"/>
          <p:cNvSpPr txBox="1">
            <a:spLocks noChangeArrowheads="1"/>
          </p:cNvSpPr>
          <p:nvPr/>
        </p:nvSpPr>
        <p:spPr bwMode="auto">
          <a:xfrm>
            <a:off x="5292725" y="2636838"/>
            <a:ext cx="935038" cy="142875"/>
          </a:xfrm>
          <a:prstGeom prst="rect">
            <a:avLst/>
          </a:prstGeom>
          <a:solidFill>
            <a:srgbClr val="FFFF66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en-US" sz="1200"/>
              <a:t>inc </a:t>
            </a:r>
            <a:r>
              <a:rPr lang="en-US" altLang="en-US" sz="1200"/>
              <a:t>rp</a:t>
            </a:r>
          </a:p>
        </p:txBody>
      </p:sp>
      <p:sp>
        <p:nvSpPr>
          <p:cNvPr id="101386" name="Text Box 10"/>
          <p:cNvSpPr txBox="1">
            <a:spLocks noChangeArrowheads="1"/>
          </p:cNvSpPr>
          <p:nvPr/>
        </p:nvSpPr>
        <p:spPr bwMode="auto">
          <a:xfrm>
            <a:off x="7164388" y="1844675"/>
            <a:ext cx="1152525" cy="142875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/>
              <a:t>dec ri</a:t>
            </a:r>
            <a:endParaRPr lang="en-US" altLang="en-US" sz="1200" b="0"/>
          </a:p>
        </p:txBody>
      </p:sp>
      <p:sp>
        <p:nvSpPr>
          <p:cNvPr id="101387" name="Text Box 11"/>
          <p:cNvSpPr txBox="1">
            <a:spLocks noChangeArrowheads="1"/>
          </p:cNvSpPr>
          <p:nvPr/>
        </p:nvSpPr>
        <p:spPr bwMode="auto">
          <a:xfrm>
            <a:off x="6443663" y="4868863"/>
            <a:ext cx="863600" cy="142875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/>
              <a:t>xor rs,r1</a:t>
            </a:r>
            <a:endParaRPr lang="en-US" altLang="en-US" sz="1200" b="0"/>
          </a:p>
        </p:txBody>
      </p:sp>
      <p:sp>
        <p:nvSpPr>
          <p:cNvPr id="101388" name="Line 12"/>
          <p:cNvSpPr>
            <a:spLocks noChangeShapeType="1"/>
          </p:cNvSpPr>
          <p:nvPr/>
        </p:nvSpPr>
        <p:spPr bwMode="auto">
          <a:xfrm flipH="1">
            <a:off x="5653088" y="2205038"/>
            <a:ext cx="0" cy="433387"/>
          </a:xfrm>
          <a:prstGeom prst="line">
            <a:avLst/>
          </a:prstGeom>
          <a:noFill/>
          <a:ln w="31750">
            <a:solidFill>
              <a:srgbClr val="0000FF"/>
            </a:solidFill>
            <a:round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01389" name="Line 13"/>
          <p:cNvSpPr>
            <a:spLocks noChangeShapeType="1"/>
          </p:cNvSpPr>
          <p:nvPr/>
        </p:nvSpPr>
        <p:spPr bwMode="auto">
          <a:xfrm flipH="1">
            <a:off x="5148263" y="2205038"/>
            <a:ext cx="503237" cy="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01390" name="Line 14"/>
          <p:cNvSpPr>
            <a:spLocks noChangeShapeType="1"/>
          </p:cNvSpPr>
          <p:nvPr/>
        </p:nvSpPr>
        <p:spPr bwMode="auto">
          <a:xfrm flipH="1">
            <a:off x="5148263" y="2205038"/>
            <a:ext cx="0" cy="863600"/>
          </a:xfrm>
          <a:prstGeom prst="line">
            <a:avLst/>
          </a:prstGeom>
          <a:noFill/>
          <a:ln w="31750">
            <a:solidFill>
              <a:srgbClr val="0000FF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01391" name="Line 15"/>
          <p:cNvSpPr>
            <a:spLocks noChangeShapeType="1"/>
          </p:cNvSpPr>
          <p:nvPr/>
        </p:nvSpPr>
        <p:spPr bwMode="auto">
          <a:xfrm flipH="1">
            <a:off x="5148263" y="3068638"/>
            <a:ext cx="503237" cy="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01392" name="Line 16"/>
          <p:cNvSpPr>
            <a:spLocks noChangeShapeType="1"/>
          </p:cNvSpPr>
          <p:nvPr/>
        </p:nvSpPr>
        <p:spPr bwMode="auto">
          <a:xfrm flipH="1">
            <a:off x="5653088" y="2781300"/>
            <a:ext cx="0" cy="287338"/>
          </a:xfrm>
          <a:prstGeom prst="line">
            <a:avLst/>
          </a:prstGeom>
          <a:noFill/>
          <a:ln w="31750">
            <a:solidFill>
              <a:srgbClr val="0000FF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01393" name="Text Box 17"/>
          <p:cNvSpPr txBox="1">
            <a:spLocks noChangeArrowheads="1"/>
          </p:cNvSpPr>
          <p:nvPr/>
        </p:nvSpPr>
        <p:spPr bwMode="auto">
          <a:xfrm>
            <a:off x="5437188" y="2349500"/>
            <a:ext cx="174625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latin typeface="Arial" charset="0"/>
              </a:rPr>
              <a:t>2/1</a:t>
            </a:r>
          </a:p>
        </p:txBody>
      </p:sp>
      <p:sp>
        <p:nvSpPr>
          <p:cNvPr id="101394" name="Line 18"/>
          <p:cNvSpPr>
            <a:spLocks noChangeShapeType="1"/>
          </p:cNvSpPr>
          <p:nvPr/>
        </p:nvSpPr>
        <p:spPr bwMode="auto">
          <a:xfrm flipH="1">
            <a:off x="7453313" y="1412875"/>
            <a:ext cx="0" cy="433388"/>
          </a:xfrm>
          <a:prstGeom prst="line">
            <a:avLst/>
          </a:prstGeom>
          <a:noFill/>
          <a:ln w="31750">
            <a:solidFill>
              <a:schemeClr val="accent1"/>
            </a:solidFill>
            <a:round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01395" name="Line 19"/>
          <p:cNvSpPr>
            <a:spLocks noChangeShapeType="1"/>
          </p:cNvSpPr>
          <p:nvPr/>
        </p:nvSpPr>
        <p:spPr bwMode="auto">
          <a:xfrm flipH="1">
            <a:off x="6948488" y="1412875"/>
            <a:ext cx="503237" cy="0"/>
          </a:xfrm>
          <a:prstGeom prst="line">
            <a:avLst/>
          </a:prstGeom>
          <a:noFill/>
          <a:ln w="38100">
            <a:solidFill>
              <a:schemeClr val="accent1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01396" name="Line 20"/>
          <p:cNvSpPr>
            <a:spLocks noChangeShapeType="1"/>
          </p:cNvSpPr>
          <p:nvPr/>
        </p:nvSpPr>
        <p:spPr bwMode="auto">
          <a:xfrm flipH="1">
            <a:off x="6948488" y="1412875"/>
            <a:ext cx="0" cy="863600"/>
          </a:xfrm>
          <a:prstGeom prst="line">
            <a:avLst/>
          </a:prstGeom>
          <a:noFill/>
          <a:ln w="31750">
            <a:solidFill>
              <a:schemeClr val="accent1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01397" name="Line 21"/>
          <p:cNvSpPr>
            <a:spLocks noChangeShapeType="1"/>
          </p:cNvSpPr>
          <p:nvPr/>
        </p:nvSpPr>
        <p:spPr bwMode="auto">
          <a:xfrm flipH="1">
            <a:off x="6948488" y="2276475"/>
            <a:ext cx="503237" cy="0"/>
          </a:xfrm>
          <a:prstGeom prst="line">
            <a:avLst/>
          </a:prstGeom>
          <a:noFill/>
          <a:ln w="38100">
            <a:solidFill>
              <a:schemeClr val="accent1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01398" name="Line 22"/>
          <p:cNvSpPr>
            <a:spLocks noChangeShapeType="1"/>
          </p:cNvSpPr>
          <p:nvPr/>
        </p:nvSpPr>
        <p:spPr bwMode="auto">
          <a:xfrm flipH="1">
            <a:off x="7451725" y="1989138"/>
            <a:ext cx="0" cy="287337"/>
          </a:xfrm>
          <a:prstGeom prst="line">
            <a:avLst/>
          </a:prstGeom>
          <a:noFill/>
          <a:ln w="31750">
            <a:solidFill>
              <a:schemeClr val="accent1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01399" name="Text Box 23"/>
          <p:cNvSpPr txBox="1">
            <a:spLocks noChangeArrowheads="1"/>
          </p:cNvSpPr>
          <p:nvPr/>
        </p:nvSpPr>
        <p:spPr bwMode="auto">
          <a:xfrm>
            <a:off x="7237413" y="1557338"/>
            <a:ext cx="174625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latin typeface="Arial" charset="0"/>
              </a:rPr>
              <a:t>2/1</a:t>
            </a:r>
          </a:p>
        </p:txBody>
      </p:sp>
      <p:sp>
        <p:nvSpPr>
          <p:cNvPr id="101400" name="Line 24"/>
          <p:cNvSpPr>
            <a:spLocks noChangeShapeType="1"/>
          </p:cNvSpPr>
          <p:nvPr/>
        </p:nvSpPr>
        <p:spPr bwMode="auto">
          <a:xfrm flipH="1">
            <a:off x="6589713" y="4437063"/>
            <a:ext cx="0" cy="433387"/>
          </a:xfrm>
          <a:prstGeom prst="line">
            <a:avLst/>
          </a:prstGeom>
          <a:noFill/>
          <a:ln w="31750">
            <a:solidFill>
              <a:schemeClr val="accent2"/>
            </a:solidFill>
            <a:round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01401" name="Line 25"/>
          <p:cNvSpPr>
            <a:spLocks noChangeShapeType="1"/>
          </p:cNvSpPr>
          <p:nvPr/>
        </p:nvSpPr>
        <p:spPr bwMode="auto">
          <a:xfrm flipH="1">
            <a:off x="6084888" y="4437063"/>
            <a:ext cx="503237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01402" name="Line 26"/>
          <p:cNvSpPr>
            <a:spLocks noChangeShapeType="1"/>
          </p:cNvSpPr>
          <p:nvPr/>
        </p:nvSpPr>
        <p:spPr bwMode="auto">
          <a:xfrm flipH="1">
            <a:off x="6084888" y="4437063"/>
            <a:ext cx="0" cy="863600"/>
          </a:xfrm>
          <a:prstGeom prst="line">
            <a:avLst/>
          </a:prstGeom>
          <a:noFill/>
          <a:ln w="31750">
            <a:solidFill>
              <a:schemeClr val="accent2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01403" name="Line 27"/>
          <p:cNvSpPr>
            <a:spLocks noChangeShapeType="1"/>
          </p:cNvSpPr>
          <p:nvPr/>
        </p:nvSpPr>
        <p:spPr bwMode="auto">
          <a:xfrm flipH="1">
            <a:off x="6084888" y="5300663"/>
            <a:ext cx="503237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01404" name="Line 28"/>
          <p:cNvSpPr>
            <a:spLocks noChangeShapeType="1"/>
          </p:cNvSpPr>
          <p:nvPr/>
        </p:nvSpPr>
        <p:spPr bwMode="auto">
          <a:xfrm flipH="1">
            <a:off x="6589713" y="5013325"/>
            <a:ext cx="0" cy="287338"/>
          </a:xfrm>
          <a:prstGeom prst="line">
            <a:avLst/>
          </a:prstGeom>
          <a:noFill/>
          <a:ln w="31750">
            <a:solidFill>
              <a:schemeClr val="accent2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01405" name="Text Box 29"/>
          <p:cNvSpPr txBox="1">
            <a:spLocks noChangeArrowheads="1"/>
          </p:cNvSpPr>
          <p:nvPr/>
        </p:nvSpPr>
        <p:spPr bwMode="auto">
          <a:xfrm>
            <a:off x="6373813" y="4581525"/>
            <a:ext cx="174625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latin typeface="Arial" charset="0"/>
              </a:rPr>
              <a:t>2/1</a:t>
            </a:r>
          </a:p>
        </p:txBody>
      </p:sp>
      <p:sp>
        <p:nvSpPr>
          <p:cNvPr id="101406" name="Line 30"/>
          <p:cNvSpPr>
            <a:spLocks noChangeShapeType="1"/>
          </p:cNvSpPr>
          <p:nvPr/>
        </p:nvSpPr>
        <p:spPr bwMode="auto">
          <a:xfrm>
            <a:off x="5867400" y="2781300"/>
            <a:ext cx="576263" cy="1223963"/>
          </a:xfrm>
          <a:prstGeom prst="line">
            <a:avLst/>
          </a:prstGeom>
          <a:noFill/>
          <a:ln w="31750">
            <a:solidFill>
              <a:srgbClr val="0000FF"/>
            </a:solidFill>
            <a:round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01407" name="Text Box 31"/>
          <p:cNvSpPr txBox="1">
            <a:spLocks noChangeArrowheads="1"/>
          </p:cNvSpPr>
          <p:nvPr/>
        </p:nvSpPr>
        <p:spPr bwMode="auto">
          <a:xfrm>
            <a:off x="6084888" y="3644900"/>
            <a:ext cx="174625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latin typeface="Arial" charset="0"/>
              </a:rPr>
              <a:t>2/1</a:t>
            </a:r>
          </a:p>
        </p:txBody>
      </p:sp>
      <p:sp>
        <p:nvSpPr>
          <p:cNvPr id="101408" name="Line 32"/>
          <p:cNvSpPr>
            <a:spLocks noChangeShapeType="1"/>
          </p:cNvSpPr>
          <p:nvPr/>
        </p:nvSpPr>
        <p:spPr bwMode="auto">
          <a:xfrm flipH="1">
            <a:off x="7092950" y="3357563"/>
            <a:ext cx="647700" cy="64770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01409" name="Text Box 33"/>
          <p:cNvSpPr txBox="1">
            <a:spLocks noChangeArrowheads="1"/>
          </p:cNvSpPr>
          <p:nvPr/>
        </p:nvSpPr>
        <p:spPr bwMode="auto">
          <a:xfrm>
            <a:off x="7092950" y="3644900"/>
            <a:ext cx="174625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latin typeface="Arial" charset="0"/>
              </a:rPr>
              <a:t>1/1</a:t>
            </a:r>
          </a:p>
        </p:txBody>
      </p:sp>
      <p:sp>
        <p:nvSpPr>
          <p:cNvPr id="101410" name="Line 34"/>
          <p:cNvSpPr>
            <a:spLocks noChangeShapeType="1"/>
          </p:cNvSpPr>
          <p:nvPr/>
        </p:nvSpPr>
        <p:spPr bwMode="auto">
          <a:xfrm flipH="1">
            <a:off x="7740650" y="2636838"/>
            <a:ext cx="0" cy="576262"/>
          </a:xfrm>
          <a:prstGeom prst="line">
            <a:avLst/>
          </a:prstGeom>
          <a:noFill/>
          <a:ln w="31750">
            <a:solidFill>
              <a:schemeClr val="bg2"/>
            </a:solidFill>
            <a:round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01411" name="Text Box 35"/>
          <p:cNvSpPr txBox="1">
            <a:spLocks noChangeArrowheads="1"/>
          </p:cNvSpPr>
          <p:nvPr/>
        </p:nvSpPr>
        <p:spPr bwMode="auto">
          <a:xfrm>
            <a:off x="7524750" y="2924175"/>
            <a:ext cx="174625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latin typeface="Arial" charset="0"/>
              </a:rPr>
              <a:t>1/0</a:t>
            </a:r>
          </a:p>
        </p:txBody>
      </p:sp>
      <p:sp>
        <p:nvSpPr>
          <p:cNvPr id="101412" name="Line 36"/>
          <p:cNvSpPr>
            <a:spLocks noChangeShapeType="1"/>
          </p:cNvSpPr>
          <p:nvPr/>
        </p:nvSpPr>
        <p:spPr bwMode="auto">
          <a:xfrm flipH="1">
            <a:off x="7740650" y="1989138"/>
            <a:ext cx="0" cy="503237"/>
          </a:xfrm>
          <a:prstGeom prst="line">
            <a:avLst/>
          </a:prstGeom>
          <a:noFill/>
          <a:ln w="31750">
            <a:solidFill>
              <a:schemeClr val="bg2"/>
            </a:solidFill>
            <a:round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01413" name="Text Box 37"/>
          <p:cNvSpPr txBox="1">
            <a:spLocks noChangeArrowheads="1"/>
          </p:cNvSpPr>
          <p:nvPr/>
        </p:nvSpPr>
        <p:spPr bwMode="auto">
          <a:xfrm>
            <a:off x="7524750" y="2276475"/>
            <a:ext cx="174625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latin typeface="Arial" charset="0"/>
              </a:rPr>
              <a:t>2/0</a:t>
            </a:r>
          </a:p>
        </p:txBody>
      </p:sp>
      <p:sp>
        <p:nvSpPr>
          <p:cNvPr id="101414" name="Line 38"/>
          <p:cNvSpPr>
            <a:spLocks noChangeShapeType="1"/>
          </p:cNvSpPr>
          <p:nvPr/>
        </p:nvSpPr>
        <p:spPr bwMode="auto">
          <a:xfrm flipH="1">
            <a:off x="6948488" y="4149725"/>
            <a:ext cx="0" cy="720725"/>
          </a:xfrm>
          <a:prstGeom prst="line">
            <a:avLst/>
          </a:prstGeom>
          <a:noFill/>
          <a:ln w="57150">
            <a:solidFill>
              <a:schemeClr val="bg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01415" name="Text Box 39"/>
          <p:cNvSpPr txBox="1">
            <a:spLocks noChangeArrowheads="1"/>
          </p:cNvSpPr>
          <p:nvPr/>
        </p:nvSpPr>
        <p:spPr bwMode="auto">
          <a:xfrm>
            <a:off x="6732588" y="4581525"/>
            <a:ext cx="174625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latin typeface="Arial" charset="0"/>
              </a:rPr>
              <a:t>4/0</a:t>
            </a:r>
          </a:p>
        </p:txBody>
      </p:sp>
      <p:sp>
        <p:nvSpPr>
          <p:cNvPr id="101416" name="Line 40"/>
          <p:cNvSpPr>
            <a:spLocks noChangeShapeType="1"/>
          </p:cNvSpPr>
          <p:nvPr/>
        </p:nvSpPr>
        <p:spPr bwMode="auto">
          <a:xfrm>
            <a:off x="7164388" y="4149725"/>
            <a:ext cx="0" cy="719138"/>
          </a:xfrm>
          <a:prstGeom prst="line">
            <a:avLst/>
          </a:prstGeom>
          <a:noFill/>
          <a:ln w="57150">
            <a:solidFill>
              <a:srgbClr val="CC00FF"/>
            </a:solidFill>
            <a:round/>
            <a:headEnd type="triangle" w="med" len="med"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01417" name="Text Box 41"/>
          <p:cNvSpPr txBox="1">
            <a:spLocks noChangeArrowheads="1"/>
          </p:cNvSpPr>
          <p:nvPr/>
        </p:nvSpPr>
        <p:spPr bwMode="auto">
          <a:xfrm>
            <a:off x="7235825" y="4292600"/>
            <a:ext cx="174625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latin typeface="Arial" charset="0"/>
              </a:rPr>
              <a:t>0/1</a:t>
            </a:r>
          </a:p>
        </p:txBody>
      </p:sp>
      <p:sp>
        <p:nvSpPr>
          <p:cNvPr id="101418" name="Line 42"/>
          <p:cNvSpPr>
            <a:spLocks noChangeShapeType="1"/>
          </p:cNvSpPr>
          <p:nvPr/>
        </p:nvSpPr>
        <p:spPr bwMode="auto">
          <a:xfrm flipH="1" flipV="1">
            <a:off x="7956550" y="2636838"/>
            <a:ext cx="0" cy="576262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01419" name="Text Box 43"/>
          <p:cNvSpPr txBox="1">
            <a:spLocks noChangeArrowheads="1"/>
          </p:cNvSpPr>
          <p:nvPr/>
        </p:nvSpPr>
        <p:spPr bwMode="auto">
          <a:xfrm>
            <a:off x="8027988" y="2781300"/>
            <a:ext cx="174625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latin typeface="Arial" charset="0"/>
              </a:rPr>
              <a:t>1/1</a:t>
            </a:r>
          </a:p>
        </p:txBody>
      </p:sp>
      <p:sp>
        <p:nvSpPr>
          <p:cNvPr id="101420" name="Line 44"/>
          <p:cNvSpPr>
            <a:spLocks noChangeShapeType="1"/>
          </p:cNvSpPr>
          <p:nvPr/>
        </p:nvSpPr>
        <p:spPr bwMode="auto">
          <a:xfrm>
            <a:off x="6084888" y="2781300"/>
            <a:ext cx="576262" cy="1223963"/>
          </a:xfrm>
          <a:prstGeom prst="line">
            <a:avLst/>
          </a:prstGeom>
          <a:noFill/>
          <a:ln w="31750">
            <a:solidFill>
              <a:schemeClr val="hlink"/>
            </a:solidFill>
            <a:round/>
            <a:headEnd type="triangle" w="med" len="med"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01421" name="Text Box 45"/>
          <p:cNvSpPr txBox="1">
            <a:spLocks noChangeArrowheads="1"/>
          </p:cNvSpPr>
          <p:nvPr/>
        </p:nvSpPr>
        <p:spPr bwMode="auto">
          <a:xfrm>
            <a:off x="6445250" y="3357563"/>
            <a:ext cx="174625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latin typeface="Arial" charset="0"/>
              </a:rPr>
              <a:t>0/0</a:t>
            </a:r>
          </a:p>
        </p:txBody>
      </p:sp>
      <p:sp>
        <p:nvSpPr>
          <p:cNvPr id="101422" name="Line 46"/>
          <p:cNvSpPr>
            <a:spLocks noChangeShapeType="1"/>
          </p:cNvSpPr>
          <p:nvPr/>
        </p:nvSpPr>
        <p:spPr bwMode="auto">
          <a:xfrm flipH="1" flipV="1">
            <a:off x="8027988" y="1990725"/>
            <a:ext cx="0" cy="501650"/>
          </a:xfrm>
          <a:prstGeom prst="line">
            <a:avLst/>
          </a:prstGeom>
          <a:noFill/>
          <a:ln w="31750">
            <a:solidFill>
              <a:schemeClr val="accent1"/>
            </a:solidFill>
            <a:round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01423" name="Text Box 47"/>
          <p:cNvSpPr txBox="1">
            <a:spLocks noChangeArrowheads="1"/>
          </p:cNvSpPr>
          <p:nvPr/>
        </p:nvSpPr>
        <p:spPr bwMode="auto">
          <a:xfrm>
            <a:off x="8101013" y="2133600"/>
            <a:ext cx="174625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latin typeface="Arial" charset="0"/>
              </a:rPr>
              <a:t>0/1</a:t>
            </a:r>
          </a:p>
        </p:txBody>
      </p:sp>
      <p:graphicFrame>
        <p:nvGraphicFramePr>
          <p:cNvPr id="1376470" name="Group 214"/>
          <p:cNvGraphicFramePr>
            <a:graphicFrameLocks noGrp="1"/>
          </p:cNvGraphicFramePr>
          <p:nvPr>
            <p:ph idx="1"/>
          </p:nvPr>
        </p:nvGraphicFramePr>
        <p:xfrm>
          <a:off x="250825" y="620713"/>
          <a:ext cx="4176713" cy="2214558"/>
        </p:xfrm>
        <a:graphic>
          <a:graphicData uri="http://schemas.openxmlformats.org/drawingml/2006/table">
            <a:tbl>
              <a:tblPr/>
              <a:tblGrid>
                <a:gridCol w="431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366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032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366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684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46062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čas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46812" marB="468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R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46812" marB="468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MEM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46812" marB="468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ALU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46812" marB="468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W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46812" marB="468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6062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46812" marB="468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xor</a:t>
                      </a: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2, mov3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46812" marB="468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cs-CZ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46812" marB="468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cs-CZ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46812" marB="468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mov2, </a:t>
                      </a: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Arial" charset="0"/>
                          <a:cs typeface="Arial" charset="0"/>
                        </a:rPr>
                        <a:t>dec</a:t>
                      </a: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Arial" charset="0"/>
                          <a:cs typeface="Arial" charset="0"/>
                        </a:rPr>
                        <a:t>3</a:t>
                      </a:r>
                    </a:p>
                  </a:txBody>
                  <a:tcPr marL="36000" marR="36000" marT="46812" marB="468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6062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46812" marB="468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inc3</a:t>
                      </a: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  <a:cs typeface="Arial" charset="0"/>
                        </a:rPr>
                        <a:t>, cmp3</a:t>
                      </a:r>
                    </a:p>
                  </a:txBody>
                  <a:tcPr marL="36000" marR="36000" marT="46812" marB="468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mov3</a:t>
                      </a:r>
                    </a:p>
                  </a:txBody>
                  <a:tcPr marL="36000" marR="36000" marT="46812" marB="468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xor</a:t>
                      </a: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46812" marB="468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cs-CZ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46812" marB="468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6062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46812" marB="468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Arial" charset="0"/>
                          <a:cs typeface="Arial" charset="0"/>
                        </a:rPr>
                        <a:t>dec</a:t>
                      </a: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Arial" charset="0"/>
                          <a:cs typeface="Arial" charset="0"/>
                        </a:rPr>
                        <a:t>4</a:t>
                      </a:r>
                    </a:p>
                  </a:txBody>
                  <a:tcPr marL="36000" marR="36000" marT="46812" marB="468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mov3</a:t>
                      </a:r>
                    </a:p>
                  </a:txBody>
                  <a:tcPr marL="36000" marR="36000" marT="46812" marB="468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inc3</a:t>
                      </a: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  <a:cs typeface="Arial" charset="0"/>
                        </a:rPr>
                        <a:t>, cmp3</a:t>
                      </a:r>
                    </a:p>
                  </a:txBody>
                  <a:tcPr marL="36000" marR="36000" marT="46812" marB="468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xor</a:t>
                      </a: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46812" marB="468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6062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46812" marB="468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cs-CZ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46812" marB="468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mov3</a:t>
                      </a:r>
                    </a:p>
                  </a:txBody>
                  <a:tcPr marL="36000" marR="36000" marT="46812" marB="468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Arial" charset="0"/>
                          <a:cs typeface="Arial" charset="0"/>
                        </a:rPr>
                        <a:t>dec</a:t>
                      </a: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Arial" charset="0"/>
                          <a:cs typeface="Arial" charset="0"/>
                        </a:rPr>
                        <a:t>4, </a:t>
                      </a: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  <a:cs typeface="Arial" charset="0"/>
                        </a:rPr>
                        <a:t>jgt</a:t>
                      </a: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  <a:cs typeface="Arial" charset="0"/>
                        </a:rPr>
                        <a:t>3</a:t>
                      </a:r>
                    </a:p>
                  </a:txBody>
                  <a:tcPr marL="36000" marR="36000" marT="46812" marB="468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inc3</a:t>
                      </a: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  <a:cs typeface="Arial" charset="0"/>
                        </a:rPr>
                        <a:t>, cmp3</a:t>
                      </a:r>
                    </a:p>
                  </a:txBody>
                  <a:tcPr marL="36000" marR="36000" marT="46812" marB="468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6062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46812" marB="468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xor3, mov4</a:t>
                      </a:r>
                    </a:p>
                  </a:txBody>
                  <a:tcPr marL="36000" marR="36000" marT="46812" marB="468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cs-CZ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46812" marB="468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cs-CZ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46812" marB="468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mov3,</a:t>
                      </a: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Arial" charset="0"/>
                          <a:cs typeface="Arial" charset="0"/>
                        </a:rPr>
                        <a:t> dec</a:t>
                      </a: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Arial" charset="0"/>
                          <a:cs typeface="Arial" charset="0"/>
                        </a:rPr>
                        <a:t>4</a:t>
                      </a:r>
                    </a:p>
                  </a:txBody>
                  <a:tcPr marL="36000" marR="36000" marT="46812" marB="468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6062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46812" marB="468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inc4</a:t>
                      </a: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  <a:cs typeface="Arial" charset="0"/>
                        </a:rPr>
                        <a:t>, cmp4</a:t>
                      </a:r>
                    </a:p>
                  </a:txBody>
                  <a:tcPr marL="36000" marR="36000" marT="46812" marB="468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mov4</a:t>
                      </a:r>
                    </a:p>
                  </a:txBody>
                  <a:tcPr marL="36000" marR="36000" marT="46812" marB="468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xor</a:t>
                      </a: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3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46812" marB="468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cs-CZ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46812" marB="468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46062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46812" marB="468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Arial" charset="0"/>
                          <a:cs typeface="Arial" charset="0"/>
                        </a:rPr>
                        <a:t>dec</a:t>
                      </a: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Arial" charset="0"/>
                          <a:cs typeface="Arial" charset="0"/>
                        </a:rPr>
                        <a:t>5</a:t>
                      </a:r>
                    </a:p>
                  </a:txBody>
                  <a:tcPr marL="36000" marR="36000" marT="46812" marB="468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mov4</a:t>
                      </a:r>
                    </a:p>
                  </a:txBody>
                  <a:tcPr marL="36000" marR="36000" marT="46812" marB="468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inc4</a:t>
                      </a: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  <a:cs typeface="Arial" charset="0"/>
                        </a:rPr>
                        <a:t>, cmp4</a:t>
                      </a:r>
                    </a:p>
                  </a:txBody>
                  <a:tcPr marL="36000" marR="36000" marT="46812" marB="468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xor</a:t>
                      </a: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3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46812" marB="468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46062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46812" marB="468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cs-CZ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46812" marB="468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mov4</a:t>
                      </a:r>
                    </a:p>
                  </a:txBody>
                  <a:tcPr marL="36000" marR="36000" marT="46812" marB="468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Arial" charset="0"/>
                          <a:cs typeface="Arial" charset="0"/>
                        </a:rPr>
                        <a:t>dec</a:t>
                      </a: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Arial" charset="0"/>
                          <a:cs typeface="Arial" charset="0"/>
                        </a:rPr>
                        <a:t>5, </a:t>
                      </a: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  <a:cs typeface="Arial" charset="0"/>
                        </a:rPr>
                        <a:t>jgt</a:t>
                      </a: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  <a:cs typeface="Arial" charset="0"/>
                        </a:rPr>
                        <a:t>4</a:t>
                      </a:r>
                    </a:p>
                  </a:txBody>
                  <a:tcPr marL="36000" marR="36000" marT="46812" marB="468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inc4</a:t>
                      </a: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  <a:cs typeface="Arial" charset="0"/>
                        </a:rPr>
                        <a:t>, cmp4</a:t>
                      </a:r>
                    </a:p>
                  </a:txBody>
                  <a:tcPr marL="36000" marR="36000" marT="46812" marB="468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101486" name="Text Box 202"/>
          <p:cNvSpPr txBox="1">
            <a:spLocks noChangeArrowheads="1"/>
          </p:cNvSpPr>
          <p:nvPr/>
        </p:nvSpPr>
        <p:spPr bwMode="auto">
          <a:xfrm>
            <a:off x="6300788" y="2565400"/>
            <a:ext cx="211137" cy="182563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>
                <a:latin typeface="Arial" charset="0"/>
              </a:rPr>
              <a:t>1/1</a:t>
            </a:r>
          </a:p>
        </p:txBody>
      </p:sp>
      <p:sp>
        <p:nvSpPr>
          <p:cNvPr id="101487" name="Text Box 203"/>
          <p:cNvSpPr txBox="1">
            <a:spLocks noChangeArrowheads="1"/>
          </p:cNvSpPr>
          <p:nvPr/>
        </p:nvSpPr>
        <p:spPr bwMode="auto">
          <a:xfrm>
            <a:off x="8316913" y="2420938"/>
            <a:ext cx="211137" cy="182562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>
                <a:latin typeface="Arial" charset="0"/>
              </a:rPr>
              <a:t>1/1</a:t>
            </a:r>
          </a:p>
        </p:txBody>
      </p:sp>
      <p:sp>
        <p:nvSpPr>
          <p:cNvPr id="101488" name="Text Box 204"/>
          <p:cNvSpPr txBox="1">
            <a:spLocks noChangeArrowheads="1"/>
          </p:cNvSpPr>
          <p:nvPr/>
        </p:nvSpPr>
        <p:spPr bwMode="auto">
          <a:xfrm>
            <a:off x="8388350" y="1773238"/>
            <a:ext cx="211138" cy="182562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>
                <a:latin typeface="Arial" charset="0"/>
              </a:rPr>
              <a:t>2/2</a:t>
            </a:r>
          </a:p>
        </p:txBody>
      </p:sp>
      <p:sp>
        <p:nvSpPr>
          <p:cNvPr id="101489" name="Text Box 205"/>
          <p:cNvSpPr txBox="1">
            <a:spLocks noChangeArrowheads="1"/>
          </p:cNvSpPr>
          <p:nvPr/>
        </p:nvSpPr>
        <p:spPr bwMode="auto">
          <a:xfrm>
            <a:off x="8101013" y="3141663"/>
            <a:ext cx="211137" cy="182562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>
                <a:latin typeface="Arial" charset="0"/>
              </a:rPr>
              <a:t>3/1</a:t>
            </a:r>
          </a:p>
        </p:txBody>
      </p:sp>
      <p:sp>
        <p:nvSpPr>
          <p:cNvPr id="101490" name="Text Box 206"/>
          <p:cNvSpPr txBox="1">
            <a:spLocks noChangeArrowheads="1"/>
          </p:cNvSpPr>
          <p:nvPr/>
        </p:nvSpPr>
        <p:spPr bwMode="auto">
          <a:xfrm>
            <a:off x="7380288" y="3933825"/>
            <a:ext cx="211137" cy="182563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>
                <a:latin typeface="Arial" charset="0"/>
              </a:rPr>
              <a:t>0/1</a:t>
            </a:r>
          </a:p>
        </p:txBody>
      </p:sp>
      <p:sp>
        <p:nvSpPr>
          <p:cNvPr id="101491" name="Text Box 207"/>
          <p:cNvSpPr txBox="1">
            <a:spLocks noChangeArrowheads="1"/>
          </p:cNvSpPr>
          <p:nvPr/>
        </p:nvSpPr>
        <p:spPr bwMode="auto">
          <a:xfrm>
            <a:off x="7380288" y="4797425"/>
            <a:ext cx="211137" cy="182563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>
                <a:latin typeface="Arial" charset="0"/>
              </a:rPr>
              <a:t>0/0</a:t>
            </a:r>
          </a:p>
        </p:txBody>
      </p:sp>
    </p:spTree>
    <p:extLst>
      <p:ext uri="{BB962C8B-B14F-4D97-AF65-F5344CB8AC3E}">
        <p14:creationId xmlns:p14="http://schemas.microsoft.com/office/powerpoint/2010/main" val="47612672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Slide Number Placeholder 4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5372CBE5-761D-4DD0-801A-5D3DA35FA89E}" type="slidenum">
              <a:rPr lang="en-US" altLang="en-US" sz="1400" b="0" smtClean="0">
                <a:solidFill>
                  <a:srgbClr val="99FF99"/>
                </a:solidFill>
                <a:latin typeface="Arial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15</a:t>
            </a:fld>
            <a:r>
              <a:rPr lang="cs-CZ" altLang="en-US" sz="1400" b="0" smtClean="0">
                <a:solidFill>
                  <a:srgbClr val="99FF99"/>
                </a:solidFill>
                <a:latin typeface="Arial" charset="0"/>
              </a:rPr>
              <a:t> </a:t>
            </a:r>
            <a:endParaRPr lang="en-US" altLang="en-US" sz="1400" b="0" smtClean="0">
              <a:solidFill>
                <a:srgbClr val="99FF99"/>
              </a:solidFill>
              <a:latin typeface="Arial" charset="0"/>
            </a:endParaRPr>
          </a:p>
        </p:txBody>
      </p:sp>
      <p:sp>
        <p:nvSpPr>
          <p:cNvPr id="10240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P</a:t>
            </a:r>
            <a:r>
              <a:rPr lang="cs-CZ" altLang="en-US" smtClean="0"/>
              <a:t>říklad – </a:t>
            </a:r>
            <a:r>
              <a:rPr lang="en-US" altLang="en-US" smtClean="0"/>
              <a:t>software pipelining</a:t>
            </a:r>
            <a:endParaRPr lang="en-US" altLang="en-US" noProof="1" smtClean="0"/>
          </a:p>
        </p:txBody>
      </p:sp>
      <p:sp>
        <p:nvSpPr>
          <p:cNvPr id="102404" name="Rectangle 3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marL="0" indent="0" eaLnBrk="1" hangingPunct="1"/>
            <a:endParaRPr lang="cs-CZ" altLang="en-US" sz="1400" smtClean="0"/>
          </a:p>
        </p:txBody>
      </p:sp>
      <p:sp>
        <p:nvSpPr>
          <p:cNvPr id="102405" name="Rectangle 4"/>
          <p:cNvSpPr>
            <a:spLocks noChangeArrowheads="1"/>
          </p:cNvSpPr>
          <p:nvPr/>
        </p:nvSpPr>
        <p:spPr bwMode="auto">
          <a:xfrm>
            <a:off x="4643438" y="549275"/>
            <a:ext cx="4321175" cy="6119813"/>
          </a:xfrm>
          <a:prstGeom prst="rect">
            <a:avLst/>
          </a:prstGeom>
          <a:solidFill>
            <a:srgbClr val="FFFFE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en-US" b="0">
              <a:latin typeface="Arial" charset="0"/>
            </a:endParaRPr>
          </a:p>
        </p:txBody>
      </p:sp>
      <p:graphicFrame>
        <p:nvGraphicFramePr>
          <p:cNvPr id="1367045" name="Group 5"/>
          <p:cNvGraphicFramePr>
            <a:graphicFrameLocks noGrp="1"/>
          </p:cNvGraphicFramePr>
          <p:nvPr/>
        </p:nvGraphicFramePr>
        <p:xfrm>
          <a:off x="4716463" y="620713"/>
          <a:ext cx="4176712" cy="5905536"/>
        </p:xfrm>
        <a:graphic>
          <a:graphicData uri="http://schemas.openxmlformats.org/drawingml/2006/table">
            <a:tbl>
              <a:tblPr/>
              <a:tblGrid>
                <a:gridCol w="431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366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032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366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684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45994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čas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46798" marB="4679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R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46798" marB="467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MEM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46798" marB="467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ALU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46798" marB="467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W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46798" marB="467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5994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46798" marB="4679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mov</a:t>
                      </a: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1, </a:t>
                      </a: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Arial" charset="0"/>
                          <a:cs typeface="Arial" charset="0"/>
                        </a:rPr>
                        <a:t>dec</a:t>
                      </a: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marL="36000" marR="36000" marT="46798" marB="467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cs-CZ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Arial" charset="0"/>
                      </a:endParaRPr>
                    </a:p>
                  </a:txBody>
                  <a:tcPr marL="36000" marR="36000" marT="46798" marB="467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cs-CZ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46798" marB="467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cs-CZ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Arial" charset="0"/>
                      </a:endParaRPr>
                    </a:p>
                  </a:txBody>
                  <a:tcPr marL="36000" marR="36000" marT="46798" marB="467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5994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46798" marB="4679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inc</a:t>
                      </a: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marL="36000" marR="36000" marT="46798" marB="467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mov</a:t>
                      </a: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marL="36000" marR="36000" marT="46798" marB="467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Arial" charset="0"/>
                          <a:cs typeface="Arial" charset="0"/>
                        </a:rPr>
                        <a:t>dec</a:t>
                      </a: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marL="36000" marR="36000" marT="46798" marB="467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cs-CZ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Arial" charset="0"/>
                      </a:endParaRPr>
                    </a:p>
                  </a:txBody>
                  <a:tcPr marL="36000" marR="36000" marT="46798" marB="467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5994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46798" marB="4679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  <a:cs typeface="Arial" charset="0"/>
                        </a:rPr>
                        <a:t>cmp</a:t>
                      </a: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marL="36000" marR="36000" marT="46798" marB="467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mov</a:t>
                      </a: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marL="36000" marR="36000" marT="46798" marB="467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inc</a:t>
                      </a: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marL="36000" marR="36000" marT="46798" marB="467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Arial" charset="0"/>
                          <a:cs typeface="Arial" charset="0"/>
                        </a:rPr>
                        <a:t>dec</a:t>
                      </a: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marL="36000" marR="36000" marT="46798" marB="467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5994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46798" marB="4679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Arial" charset="0"/>
                          <a:cs typeface="Arial" charset="0"/>
                        </a:rPr>
                        <a:t>dec</a:t>
                      </a: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46798" marB="467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mov</a:t>
                      </a: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marL="36000" marR="36000" marT="46798" marB="467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  <a:cs typeface="Arial" charset="0"/>
                        </a:rPr>
                        <a:t>cmp</a:t>
                      </a: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  <a:cs typeface="Arial" charset="0"/>
                        </a:rPr>
                        <a:t>1, </a:t>
                      </a: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  <a:cs typeface="Arial" charset="0"/>
                        </a:rPr>
                        <a:t>jgt</a:t>
                      </a: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marL="36000" marR="36000" marT="46798" marB="467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inc</a:t>
                      </a: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marL="36000" marR="36000" marT="46798" marB="467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5994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46798" marB="4679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xor</a:t>
                      </a: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1, mov2</a:t>
                      </a:r>
                    </a:p>
                  </a:txBody>
                  <a:tcPr marL="36000" marR="36000" marT="46798" marB="467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cs-CZ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46798" marB="467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Arial" charset="0"/>
                          <a:cs typeface="Arial" charset="0"/>
                        </a:rPr>
                        <a:t>dec</a:t>
                      </a: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46798" marB="467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mov</a:t>
                      </a: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1, </a:t>
                      </a: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  <a:cs typeface="Arial" charset="0"/>
                        </a:rPr>
                        <a:t>cmp</a:t>
                      </a: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marL="36000" marR="36000" marT="46798" marB="467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5994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46798" marB="4679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inc</a:t>
                      </a: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2,</a:t>
                      </a: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  <a:cs typeface="Arial" charset="0"/>
                        </a:rPr>
                        <a:t> cmp</a:t>
                      </a: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</a:p>
                  </a:txBody>
                  <a:tcPr marL="36000" marR="36000" marT="46798" marB="467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mov2</a:t>
                      </a:r>
                    </a:p>
                  </a:txBody>
                  <a:tcPr marL="36000" marR="36000" marT="46798" marB="467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xor</a:t>
                      </a: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marL="36000" marR="36000" marT="46798" marB="467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Arial" charset="0"/>
                          <a:cs typeface="Arial" charset="0"/>
                        </a:rPr>
                        <a:t>dec</a:t>
                      </a: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46798" marB="467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45994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46798" marB="4679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Arial" charset="0"/>
                          <a:cs typeface="Arial" charset="0"/>
                        </a:rPr>
                        <a:t>dec</a:t>
                      </a: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Arial" charset="0"/>
                          <a:cs typeface="Arial" charset="0"/>
                        </a:rPr>
                        <a:t>3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46798" marB="467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mov2</a:t>
                      </a:r>
                    </a:p>
                  </a:txBody>
                  <a:tcPr marL="36000" marR="36000" marT="46798" marB="467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inc</a:t>
                      </a: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2,</a:t>
                      </a: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  <a:cs typeface="Arial" charset="0"/>
                        </a:rPr>
                        <a:t> cmp</a:t>
                      </a: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</a:p>
                  </a:txBody>
                  <a:tcPr marL="36000" marR="36000" marT="46798" marB="467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xor</a:t>
                      </a: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marL="36000" marR="36000" marT="46798" marB="467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45994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46798" marB="4679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cs-CZ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46798" marB="467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mov2</a:t>
                      </a:r>
                    </a:p>
                  </a:txBody>
                  <a:tcPr marL="36000" marR="36000" marT="46798" marB="467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Arial" charset="0"/>
                          <a:cs typeface="Arial" charset="0"/>
                        </a:rPr>
                        <a:t>dec</a:t>
                      </a: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Arial" charset="0"/>
                          <a:cs typeface="Arial" charset="0"/>
                        </a:rPr>
                        <a:t>3,</a:t>
                      </a: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  <a:cs typeface="Arial" charset="0"/>
                        </a:rPr>
                        <a:t> jgt</a:t>
                      </a: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</a:p>
                  </a:txBody>
                  <a:tcPr marL="36000" marR="36000" marT="46798" marB="467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inc</a:t>
                      </a: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2,</a:t>
                      </a: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  <a:cs typeface="Arial" charset="0"/>
                        </a:rPr>
                        <a:t> cmp</a:t>
                      </a: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</a:p>
                  </a:txBody>
                  <a:tcPr marL="36000" marR="36000" marT="46798" marB="467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45994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8</a:t>
                      </a:r>
                    </a:p>
                  </a:txBody>
                  <a:tcPr marL="36000" marR="36000" marT="46798" marB="4679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xor</a:t>
                      </a: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2, mov3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46798" marB="467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cs-CZ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46798" marB="467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cs-CZ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46798" marB="467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mov2, </a:t>
                      </a: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Arial" charset="0"/>
                          <a:cs typeface="Arial" charset="0"/>
                        </a:rPr>
                        <a:t>dec</a:t>
                      </a: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Arial" charset="0"/>
                          <a:cs typeface="Arial" charset="0"/>
                        </a:rPr>
                        <a:t>3</a:t>
                      </a:r>
                    </a:p>
                  </a:txBody>
                  <a:tcPr marL="36000" marR="36000" marT="46798" marB="467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45994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9</a:t>
                      </a:r>
                    </a:p>
                  </a:txBody>
                  <a:tcPr marL="36000" marR="36000" marT="46798" marB="4679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inc3</a:t>
                      </a: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  <a:cs typeface="Arial" charset="0"/>
                        </a:rPr>
                        <a:t>, cmp3</a:t>
                      </a:r>
                    </a:p>
                  </a:txBody>
                  <a:tcPr marL="36000" marR="36000" marT="46798" marB="467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mov3</a:t>
                      </a:r>
                    </a:p>
                  </a:txBody>
                  <a:tcPr marL="36000" marR="36000" marT="46798" marB="467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xor</a:t>
                      </a: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46798" marB="467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cs-CZ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46798" marB="467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45994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</a:t>
                      </a:r>
                    </a:p>
                  </a:txBody>
                  <a:tcPr marL="36000" marR="36000" marT="46798" marB="4679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Arial" charset="0"/>
                          <a:cs typeface="Arial" charset="0"/>
                        </a:rPr>
                        <a:t>dec</a:t>
                      </a: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Arial" charset="0"/>
                          <a:cs typeface="Arial" charset="0"/>
                        </a:rPr>
                        <a:t>4</a:t>
                      </a:r>
                    </a:p>
                  </a:txBody>
                  <a:tcPr marL="36000" marR="36000" marT="46798" marB="467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mov3</a:t>
                      </a:r>
                    </a:p>
                  </a:txBody>
                  <a:tcPr marL="36000" marR="36000" marT="46798" marB="467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inc3</a:t>
                      </a: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  <a:cs typeface="Arial" charset="0"/>
                        </a:rPr>
                        <a:t>, cmp3</a:t>
                      </a:r>
                    </a:p>
                  </a:txBody>
                  <a:tcPr marL="36000" marR="36000" marT="46798" marB="467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xor</a:t>
                      </a: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46798" marB="467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45994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11</a:t>
                      </a:r>
                    </a:p>
                  </a:txBody>
                  <a:tcPr marL="36000" marR="36000" marT="46798" marB="4679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cs-CZ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46798" marB="467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mov3</a:t>
                      </a:r>
                    </a:p>
                  </a:txBody>
                  <a:tcPr marL="36000" marR="36000" marT="46798" marB="467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Arial" charset="0"/>
                          <a:cs typeface="Arial" charset="0"/>
                        </a:rPr>
                        <a:t>dec</a:t>
                      </a: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Arial" charset="0"/>
                          <a:cs typeface="Arial" charset="0"/>
                        </a:rPr>
                        <a:t>4, </a:t>
                      </a: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  <a:cs typeface="Arial" charset="0"/>
                        </a:rPr>
                        <a:t>jgt</a:t>
                      </a: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  <a:cs typeface="Arial" charset="0"/>
                        </a:rPr>
                        <a:t>3</a:t>
                      </a:r>
                    </a:p>
                  </a:txBody>
                  <a:tcPr marL="36000" marR="36000" marT="46798" marB="467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inc3</a:t>
                      </a: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  <a:cs typeface="Arial" charset="0"/>
                        </a:rPr>
                        <a:t>, cmp3</a:t>
                      </a:r>
                    </a:p>
                  </a:txBody>
                  <a:tcPr marL="36000" marR="36000" marT="46798" marB="467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45994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46798" marB="4679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xor3, mov4</a:t>
                      </a:r>
                    </a:p>
                  </a:txBody>
                  <a:tcPr marL="36000" marR="36000" marT="46798" marB="467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cs-CZ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46798" marB="467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cs-CZ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46798" marB="467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mov3,</a:t>
                      </a: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Arial" charset="0"/>
                          <a:cs typeface="Arial" charset="0"/>
                        </a:rPr>
                        <a:t> dec</a:t>
                      </a: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Arial" charset="0"/>
                          <a:cs typeface="Arial" charset="0"/>
                        </a:rPr>
                        <a:t>4</a:t>
                      </a:r>
                    </a:p>
                  </a:txBody>
                  <a:tcPr marL="36000" marR="36000" marT="46798" marB="467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47628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46798" marB="4679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inc4</a:t>
                      </a: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  <a:cs typeface="Arial" charset="0"/>
                        </a:rPr>
                        <a:t>, cmp4</a:t>
                      </a:r>
                    </a:p>
                  </a:txBody>
                  <a:tcPr marL="36000" marR="36000" marT="46798" marB="467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mov4</a:t>
                      </a:r>
                    </a:p>
                  </a:txBody>
                  <a:tcPr marL="36000" marR="36000" marT="46798" marB="467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xor</a:t>
                      </a: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3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46798" marB="467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cs-CZ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46798" marB="467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45994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14</a:t>
                      </a:r>
                    </a:p>
                  </a:txBody>
                  <a:tcPr marL="36000" marR="36000" marT="46798" marB="4679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Arial" charset="0"/>
                          <a:cs typeface="Arial" charset="0"/>
                        </a:rPr>
                        <a:t>dec</a:t>
                      </a: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Arial" charset="0"/>
                          <a:cs typeface="Arial" charset="0"/>
                        </a:rPr>
                        <a:t>5</a:t>
                      </a:r>
                    </a:p>
                  </a:txBody>
                  <a:tcPr marL="36000" marR="36000" marT="46798" marB="467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mov4</a:t>
                      </a:r>
                    </a:p>
                  </a:txBody>
                  <a:tcPr marL="36000" marR="36000" marT="46798" marB="467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inc4</a:t>
                      </a: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  <a:cs typeface="Arial" charset="0"/>
                        </a:rPr>
                        <a:t>, cmp4</a:t>
                      </a:r>
                    </a:p>
                  </a:txBody>
                  <a:tcPr marL="36000" marR="36000" marT="46798" marB="467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xor</a:t>
                      </a: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3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46798" marB="467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45994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15</a:t>
                      </a:r>
                    </a:p>
                  </a:txBody>
                  <a:tcPr marL="36000" marR="36000" marT="46798" marB="4679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cs-CZ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46798" marB="467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mov4</a:t>
                      </a:r>
                    </a:p>
                  </a:txBody>
                  <a:tcPr marL="36000" marR="36000" marT="46798" marB="467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Arial" charset="0"/>
                          <a:cs typeface="Arial" charset="0"/>
                        </a:rPr>
                        <a:t>dec</a:t>
                      </a: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Arial" charset="0"/>
                          <a:cs typeface="Arial" charset="0"/>
                        </a:rPr>
                        <a:t>5, </a:t>
                      </a: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  <a:cs typeface="Arial" charset="0"/>
                        </a:rPr>
                        <a:t>jgt</a:t>
                      </a: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  <a:cs typeface="Arial" charset="0"/>
                        </a:rPr>
                        <a:t>4</a:t>
                      </a:r>
                    </a:p>
                  </a:txBody>
                  <a:tcPr marL="36000" marR="36000" marT="46798" marB="467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inc4</a:t>
                      </a: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  <a:cs typeface="Arial" charset="0"/>
                        </a:rPr>
                        <a:t>, cmp4</a:t>
                      </a:r>
                    </a:p>
                  </a:txBody>
                  <a:tcPr marL="36000" marR="36000" marT="46798" marB="467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45994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16</a:t>
                      </a:r>
                    </a:p>
                  </a:txBody>
                  <a:tcPr marL="36000" marR="36000" marT="46798" marB="4679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xor4, mov5</a:t>
                      </a:r>
                    </a:p>
                  </a:txBody>
                  <a:tcPr marL="36000" marR="36000" marT="46798" marB="467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cs-CZ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46798" marB="467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cs-CZ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46798" marB="467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mov4,</a:t>
                      </a: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Arial" charset="0"/>
                          <a:cs typeface="Arial" charset="0"/>
                        </a:rPr>
                        <a:t> dec</a:t>
                      </a: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Arial" charset="0"/>
                          <a:cs typeface="Arial" charset="0"/>
                        </a:rPr>
                        <a:t>5</a:t>
                      </a:r>
                    </a:p>
                  </a:txBody>
                  <a:tcPr marL="36000" marR="36000" marT="46798" marB="467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45994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17</a:t>
                      </a:r>
                    </a:p>
                  </a:txBody>
                  <a:tcPr marL="36000" marR="36000" marT="46798" marB="4679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inc5</a:t>
                      </a: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  <a:cs typeface="Arial" charset="0"/>
                        </a:rPr>
                        <a:t>, cmp5</a:t>
                      </a:r>
                    </a:p>
                  </a:txBody>
                  <a:tcPr marL="36000" marR="36000" marT="46798" marB="467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mov5</a:t>
                      </a:r>
                    </a:p>
                  </a:txBody>
                  <a:tcPr marL="36000" marR="36000" marT="46798" marB="467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xor</a:t>
                      </a: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4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46798" marB="467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cs-CZ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46798" marB="467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45994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18</a:t>
                      </a:r>
                    </a:p>
                  </a:txBody>
                  <a:tcPr marL="36000" marR="36000" marT="46798" marB="4679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Arial" charset="0"/>
                          <a:cs typeface="Arial" charset="0"/>
                        </a:rPr>
                        <a:t>dec</a:t>
                      </a: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Arial" charset="0"/>
                          <a:cs typeface="Arial" charset="0"/>
                        </a:rPr>
                        <a:t>6</a:t>
                      </a:r>
                    </a:p>
                  </a:txBody>
                  <a:tcPr marL="36000" marR="36000" marT="46798" marB="467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mov5</a:t>
                      </a:r>
                    </a:p>
                  </a:txBody>
                  <a:tcPr marL="36000" marR="36000" marT="46798" marB="467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inc5</a:t>
                      </a: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  <a:cs typeface="Arial" charset="0"/>
                        </a:rPr>
                        <a:t>, cmp5</a:t>
                      </a:r>
                    </a:p>
                  </a:txBody>
                  <a:tcPr marL="36000" marR="36000" marT="46798" marB="467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xor</a:t>
                      </a: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4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46798" marB="467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245994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19</a:t>
                      </a:r>
                    </a:p>
                  </a:txBody>
                  <a:tcPr marL="36000" marR="36000" marT="46798" marB="4679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cs-CZ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46798" marB="467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mov5</a:t>
                      </a:r>
                    </a:p>
                  </a:txBody>
                  <a:tcPr marL="36000" marR="36000" marT="46798" marB="467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Arial" charset="0"/>
                          <a:cs typeface="Arial" charset="0"/>
                        </a:rPr>
                        <a:t>dec</a:t>
                      </a: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Arial" charset="0"/>
                          <a:cs typeface="Arial" charset="0"/>
                        </a:rPr>
                        <a:t>6, </a:t>
                      </a: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  <a:cs typeface="Arial" charset="0"/>
                        </a:rPr>
                        <a:t>jgt</a:t>
                      </a: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  <a:cs typeface="Arial" charset="0"/>
                        </a:rPr>
                        <a:t>5</a:t>
                      </a:r>
                    </a:p>
                  </a:txBody>
                  <a:tcPr marL="36000" marR="36000" marT="46798" marB="467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inc5</a:t>
                      </a: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  <a:cs typeface="Arial" charset="0"/>
                        </a:rPr>
                        <a:t>, cmp5</a:t>
                      </a:r>
                    </a:p>
                  </a:txBody>
                  <a:tcPr marL="36000" marR="36000" marT="46798" marB="467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245994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</a:t>
                      </a:r>
                    </a:p>
                  </a:txBody>
                  <a:tcPr marL="36000" marR="36000" marT="46798" marB="4679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xor5</a:t>
                      </a:r>
                    </a:p>
                  </a:txBody>
                  <a:tcPr marL="36000" marR="36000" marT="46798" marB="467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cs-CZ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46798" marB="467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cs-CZ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46798" marB="467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mov5,</a:t>
                      </a: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Arial" charset="0"/>
                          <a:cs typeface="Arial" charset="0"/>
                        </a:rPr>
                        <a:t> dec</a:t>
                      </a: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Arial" charset="0"/>
                          <a:cs typeface="Arial" charset="0"/>
                        </a:rPr>
                        <a:t>6</a:t>
                      </a:r>
                    </a:p>
                  </a:txBody>
                  <a:tcPr marL="36000" marR="36000" marT="46798" marB="467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245994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21</a:t>
                      </a:r>
                    </a:p>
                  </a:txBody>
                  <a:tcPr marL="36000" marR="36000" marT="46798" marB="4679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cs-CZ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46798" marB="467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cs-CZ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46798" marB="467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xor</a:t>
                      </a: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5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46798" marB="467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cs-CZ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46798" marB="467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245994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22</a:t>
                      </a:r>
                    </a:p>
                  </a:txBody>
                  <a:tcPr marL="36000" marR="36000" marT="46798" marB="4679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cs-CZ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46798" marB="467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cs-CZ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46798" marB="467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cs-CZ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46798" marB="467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xor</a:t>
                      </a: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5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46798" marB="467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</a:tbl>
          </a:graphicData>
        </a:graphic>
      </p:graphicFrame>
      <p:sp>
        <p:nvSpPr>
          <p:cNvPr id="102558" name="Rectangle 157"/>
          <p:cNvSpPr>
            <a:spLocks noChangeArrowheads="1"/>
          </p:cNvSpPr>
          <p:nvPr/>
        </p:nvSpPr>
        <p:spPr bwMode="auto">
          <a:xfrm>
            <a:off x="152400" y="533400"/>
            <a:ext cx="4348163" cy="6172200"/>
          </a:xfrm>
          <a:prstGeom prst="rect">
            <a:avLst/>
          </a:prstGeom>
          <a:solidFill>
            <a:srgbClr val="FFFFE0"/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/>
          <a:lstStyle>
            <a:lvl1pPr marL="342900" indent="-3429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1905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571500" indent="-1905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952500" indent="-1905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1333500" indent="-1905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1790700" indent="-1905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247900" indent="-1905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2705100" indent="-1905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162300" indent="-1905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lvl="1" eaLnBrk="1" hangingPunct="1"/>
            <a:r>
              <a:rPr lang="en-US" altLang="en-US"/>
              <a:t>V</a:t>
            </a:r>
            <a:r>
              <a:rPr lang="cs-CZ" altLang="en-US"/>
              <a:t>ýsledek pro příklad</a:t>
            </a:r>
          </a:p>
          <a:p>
            <a:pPr lvl="3" eaLnBrk="1" hangingPunct="1"/>
            <a:r>
              <a:rPr lang="en-US" altLang="en-US"/>
              <a:t>V</a:t>
            </a:r>
            <a:r>
              <a:rPr lang="cs-CZ" altLang="en-US"/>
              <a:t>ýkon: </a:t>
            </a:r>
            <a:r>
              <a:rPr lang="en-US" altLang="en-US"/>
              <a:t>1/4 iterace/cyklus</a:t>
            </a:r>
            <a:endParaRPr lang="cs-CZ" altLang="en-US"/>
          </a:p>
          <a:p>
            <a:pPr lvl="4" eaLnBrk="1" hangingPunct="1"/>
            <a:r>
              <a:rPr lang="cs-CZ" altLang="en-US" sz="1800"/>
              <a:t>Zlepšení </a:t>
            </a:r>
            <a:r>
              <a:rPr lang="en-US" altLang="en-US" sz="1800"/>
              <a:t>o 25%</a:t>
            </a:r>
          </a:p>
          <a:p>
            <a:pPr lvl="3" eaLnBrk="1" hangingPunct="1"/>
            <a:r>
              <a:rPr lang="en-US" altLang="en-US"/>
              <a:t>Vyu</a:t>
            </a:r>
            <a:r>
              <a:rPr lang="cs-CZ" altLang="en-US"/>
              <a:t>žití jednotek:</a:t>
            </a:r>
          </a:p>
          <a:p>
            <a:pPr lvl="4" eaLnBrk="1" hangingPunct="1"/>
            <a:r>
              <a:rPr lang="cs-CZ" altLang="en-US" sz="1800"/>
              <a:t>R: </a:t>
            </a:r>
            <a:r>
              <a:rPr lang="en-US" altLang="en-US" sz="1800"/>
              <a:t>5/8</a:t>
            </a:r>
          </a:p>
          <a:p>
            <a:pPr lvl="4" eaLnBrk="1" hangingPunct="1"/>
            <a:r>
              <a:rPr lang="en-US" altLang="en-US" sz="1800"/>
              <a:t>MEM: 3/4</a:t>
            </a:r>
          </a:p>
          <a:p>
            <a:pPr lvl="4" eaLnBrk="1" hangingPunct="1"/>
            <a:r>
              <a:rPr lang="en-US" altLang="en-US" sz="1800"/>
              <a:t>ALU: 5/8</a:t>
            </a:r>
          </a:p>
          <a:p>
            <a:pPr lvl="4" eaLnBrk="1" hangingPunct="1"/>
            <a:r>
              <a:rPr lang="en-US" altLang="en-US" sz="1800"/>
              <a:t>W: 5/8</a:t>
            </a:r>
            <a:endParaRPr lang="cs-CZ" altLang="en-US" sz="1800"/>
          </a:p>
          <a:p>
            <a:pPr lvl="3" eaLnBrk="1" hangingPunct="1"/>
            <a:r>
              <a:rPr lang="cs-CZ" altLang="en-US"/>
              <a:t>Poslední opakování vzorku provede zbytečně instrukci dec</a:t>
            </a:r>
          </a:p>
          <a:p>
            <a:pPr lvl="4" eaLnBrk="1" hangingPunct="1"/>
            <a:r>
              <a:rPr lang="cs-CZ" altLang="en-US" sz="1800"/>
              <a:t>To není chyba</a:t>
            </a:r>
          </a:p>
          <a:p>
            <a:pPr lvl="4" eaLnBrk="1" hangingPunct="1"/>
            <a:endParaRPr lang="cs-CZ" altLang="en-US" sz="1800"/>
          </a:p>
          <a:p>
            <a:pPr lvl="1" eaLnBrk="1" hangingPunct="1"/>
            <a:r>
              <a:rPr lang="cs-CZ" altLang="en-US"/>
              <a:t>Vytvoření kódu z rozvrhu</a:t>
            </a:r>
          </a:p>
          <a:p>
            <a:pPr lvl="2" eaLnBrk="1" hangingPunct="1"/>
            <a:r>
              <a:rPr lang="cs-CZ" altLang="en-US"/>
              <a:t>Prolog-smyčka-epilog</a:t>
            </a:r>
          </a:p>
          <a:p>
            <a:pPr lvl="2" eaLnBrk="1" hangingPunct="1"/>
            <a:r>
              <a:rPr lang="cs-CZ" altLang="en-US"/>
              <a:t>Dokončení pro odbočky</a:t>
            </a:r>
          </a:p>
          <a:p>
            <a:pPr lvl="4" eaLnBrk="1" hangingPunct="1"/>
            <a:endParaRPr lang="cs-CZ" altLang="en-US" sz="1800"/>
          </a:p>
        </p:txBody>
      </p:sp>
    </p:spTree>
    <p:extLst>
      <p:ext uri="{BB962C8B-B14F-4D97-AF65-F5344CB8AC3E}">
        <p14:creationId xmlns:p14="http://schemas.microsoft.com/office/powerpoint/2010/main" val="294205747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Slide Number Placeholder 4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72A7A15A-DF18-4728-86EC-9250FE48FEE8}" type="slidenum">
              <a:rPr lang="en-US" altLang="en-US" sz="1400" b="0" smtClean="0">
                <a:solidFill>
                  <a:srgbClr val="99FF99"/>
                </a:solidFill>
                <a:latin typeface="Arial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16</a:t>
            </a:fld>
            <a:r>
              <a:rPr lang="cs-CZ" altLang="en-US" sz="1400" b="0" smtClean="0">
                <a:solidFill>
                  <a:srgbClr val="99FF99"/>
                </a:solidFill>
                <a:latin typeface="Arial" charset="0"/>
              </a:rPr>
              <a:t> </a:t>
            </a:r>
            <a:endParaRPr lang="en-US" altLang="en-US" sz="1400" b="0" smtClean="0">
              <a:solidFill>
                <a:srgbClr val="99FF99"/>
              </a:solidFill>
              <a:latin typeface="Arial" charset="0"/>
            </a:endParaRPr>
          </a:p>
        </p:txBody>
      </p:sp>
      <p:sp>
        <p:nvSpPr>
          <p:cNvPr id="10342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P</a:t>
            </a:r>
            <a:r>
              <a:rPr lang="cs-CZ" altLang="en-US" smtClean="0"/>
              <a:t>říklad – </a:t>
            </a:r>
            <a:r>
              <a:rPr lang="en-US" altLang="en-US" smtClean="0"/>
              <a:t>software pipelining</a:t>
            </a:r>
            <a:endParaRPr lang="en-US" altLang="en-US" noProof="1" smtClean="0"/>
          </a:p>
        </p:txBody>
      </p:sp>
      <p:sp>
        <p:nvSpPr>
          <p:cNvPr id="103428" name="Rectangle 3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marL="0" indent="0" eaLnBrk="1" hangingPunct="1"/>
            <a:endParaRPr lang="cs-CZ" altLang="en-US" sz="1400" smtClean="0"/>
          </a:p>
        </p:txBody>
      </p:sp>
      <p:sp>
        <p:nvSpPr>
          <p:cNvPr id="103429" name="Rectangle 4"/>
          <p:cNvSpPr>
            <a:spLocks noChangeArrowheads="1"/>
          </p:cNvSpPr>
          <p:nvPr/>
        </p:nvSpPr>
        <p:spPr bwMode="auto">
          <a:xfrm>
            <a:off x="4643438" y="549275"/>
            <a:ext cx="4321175" cy="6119813"/>
          </a:xfrm>
          <a:prstGeom prst="rect">
            <a:avLst/>
          </a:prstGeom>
          <a:solidFill>
            <a:srgbClr val="FFFFE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en-US" b="0">
              <a:latin typeface="Arial" charset="0"/>
            </a:endParaRPr>
          </a:p>
        </p:txBody>
      </p:sp>
      <p:graphicFrame>
        <p:nvGraphicFramePr>
          <p:cNvPr id="1369249" name="Group 161"/>
          <p:cNvGraphicFramePr>
            <a:graphicFrameLocks noGrp="1"/>
          </p:cNvGraphicFramePr>
          <p:nvPr/>
        </p:nvGraphicFramePr>
        <p:xfrm>
          <a:off x="4716463" y="620713"/>
          <a:ext cx="4176712" cy="5905536"/>
        </p:xfrm>
        <a:graphic>
          <a:graphicData uri="http://schemas.openxmlformats.org/drawingml/2006/table">
            <a:tbl>
              <a:tblPr/>
              <a:tblGrid>
                <a:gridCol w="431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366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032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366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684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45994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čas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46798" marB="4679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R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46798" marB="467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MEM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46798" marB="467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ALU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46798" marB="467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W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46798" marB="467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5994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46798" marB="4679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mov</a:t>
                      </a: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1, </a:t>
                      </a: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Arial" charset="0"/>
                          <a:cs typeface="Arial" charset="0"/>
                        </a:rPr>
                        <a:t>dec</a:t>
                      </a: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marL="36000" marR="36000" marT="46798" marB="467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cs-CZ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Arial" charset="0"/>
                      </a:endParaRPr>
                    </a:p>
                  </a:txBody>
                  <a:tcPr marL="36000" marR="36000" marT="46798" marB="467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cs-CZ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46798" marB="467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cs-CZ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Arial" charset="0"/>
                      </a:endParaRPr>
                    </a:p>
                  </a:txBody>
                  <a:tcPr marL="36000" marR="36000" marT="46798" marB="467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5994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46798" marB="4679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inc</a:t>
                      </a: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marL="36000" marR="36000" marT="46798" marB="467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mov</a:t>
                      </a: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marL="36000" marR="36000" marT="46798" marB="467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Arial" charset="0"/>
                          <a:cs typeface="Arial" charset="0"/>
                        </a:rPr>
                        <a:t>dec</a:t>
                      </a: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marL="36000" marR="36000" marT="46798" marB="467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cs-CZ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Arial" charset="0"/>
                      </a:endParaRPr>
                    </a:p>
                  </a:txBody>
                  <a:tcPr marL="36000" marR="36000" marT="46798" marB="467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5994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46798" marB="4679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  <a:cs typeface="Arial" charset="0"/>
                        </a:rPr>
                        <a:t>cmp</a:t>
                      </a: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marL="36000" marR="36000" marT="46798" marB="467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mov</a:t>
                      </a: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marL="36000" marR="36000" marT="46798" marB="467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inc</a:t>
                      </a: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marL="36000" marR="36000" marT="46798" marB="467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Arial" charset="0"/>
                          <a:cs typeface="Arial" charset="0"/>
                        </a:rPr>
                        <a:t>dec</a:t>
                      </a: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marL="36000" marR="36000" marT="46798" marB="467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5994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46798" marB="4679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Arial" charset="0"/>
                          <a:cs typeface="Arial" charset="0"/>
                        </a:rPr>
                        <a:t>dec</a:t>
                      </a: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46798" marB="467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mov</a:t>
                      </a: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marL="36000" marR="36000" marT="46798" marB="467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  <a:cs typeface="Arial" charset="0"/>
                        </a:rPr>
                        <a:t>cmp</a:t>
                      </a: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  <a:cs typeface="Arial" charset="0"/>
                        </a:rPr>
                        <a:t>1, </a:t>
                      </a: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  <a:cs typeface="Arial" charset="0"/>
                        </a:rPr>
                        <a:t>jgt</a:t>
                      </a: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marL="36000" marR="36000" marT="46798" marB="467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inc</a:t>
                      </a: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marL="36000" marR="36000" marT="46798" marB="467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5994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46798" marB="4679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xor</a:t>
                      </a: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1, mov2</a:t>
                      </a:r>
                    </a:p>
                  </a:txBody>
                  <a:tcPr marL="36000" marR="36000" marT="46798" marB="467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cs-CZ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46798" marB="467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Arial" charset="0"/>
                          <a:cs typeface="Arial" charset="0"/>
                        </a:rPr>
                        <a:t>dec</a:t>
                      </a: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46798" marB="467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mov</a:t>
                      </a: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1, </a:t>
                      </a: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  <a:cs typeface="Arial" charset="0"/>
                        </a:rPr>
                        <a:t>cmp</a:t>
                      </a: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marL="36000" marR="36000" marT="46798" marB="467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5994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46798" marB="4679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inc</a:t>
                      </a: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2,</a:t>
                      </a: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  <a:cs typeface="Arial" charset="0"/>
                        </a:rPr>
                        <a:t> cmp</a:t>
                      </a: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</a:p>
                  </a:txBody>
                  <a:tcPr marL="36000" marR="36000" marT="46798" marB="467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mov2</a:t>
                      </a:r>
                    </a:p>
                  </a:txBody>
                  <a:tcPr marL="36000" marR="36000" marT="46798" marB="467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xor</a:t>
                      </a: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marL="36000" marR="36000" marT="46798" marB="467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Arial" charset="0"/>
                          <a:cs typeface="Arial" charset="0"/>
                        </a:rPr>
                        <a:t>dec</a:t>
                      </a: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46798" marB="467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45994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46798" marB="4679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Arial" charset="0"/>
                          <a:cs typeface="Arial" charset="0"/>
                        </a:rPr>
                        <a:t>dec</a:t>
                      </a: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Arial" charset="0"/>
                          <a:cs typeface="Arial" charset="0"/>
                        </a:rPr>
                        <a:t>3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46798" marB="467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mov2</a:t>
                      </a:r>
                    </a:p>
                  </a:txBody>
                  <a:tcPr marL="36000" marR="36000" marT="46798" marB="467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inc</a:t>
                      </a: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2,</a:t>
                      </a: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  <a:cs typeface="Arial" charset="0"/>
                        </a:rPr>
                        <a:t> cmp</a:t>
                      </a: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</a:p>
                  </a:txBody>
                  <a:tcPr marL="36000" marR="36000" marT="46798" marB="467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xor</a:t>
                      </a: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marL="36000" marR="36000" marT="46798" marB="467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45994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46798" marB="4679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cs-CZ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46798" marB="467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mov2</a:t>
                      </a:r>
                    </a:p>
                  </a:txBody>
                  <a:tcPr marL="36000" marR="36000" marT="46798" marB="467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Arial" charset="0"/>
                          <a:cs typeface="Arial" charset="0"/>
                        </a:rPr>
                        <a:t>dec</a:t>
                      </a: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Arial" charset="0"/>
                          <a:cs typeface="Arial" charset="0"/>
                        </a:rPr>
                        <a:t>3,</a:t>
                      </a: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  <a:cs typeface="Arial" charset="0"/>
                        </a:rPr>
                        <a:t> jgt</a:t>
                      </a: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</a:p>
                  </a:txBody>
                  <a:tcPr marL="36000" marR="36000" marT="46798" marB="467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inc</a:t>
                      </a: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2,</a:t>
                      </a: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  <a:cs typeface="Arial" charset="0"/>
                        </a:rPr>
                        <a:t> cmp</a:t>
                      </a: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</a:p>
                  </a:txBody>
                  <a:tcPr marL="36000" marR="36000" marT="46798" marB="467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45994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8</a:t>
                      </a:r>
                    </a:p>
                  </a:txBody>
                  <a:tcPr marL="36000" marR="36000" marT="46798" marB="4679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xor</a:t>
                      </a: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2, mov3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46798" marB="467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cs-CZ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46798" marB="467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cs-CZ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46798" marB="467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mov2, </a:t>
                      </a: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Arial" charset="0"/>
                          <a:cs typeface="Arial" charset="0"/>
                        </a:rPr>
                        <a:t>dec</a:t>
                      </a: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Arial" charset="0"/>
                          <a:cs typeface="Arial" charset="0"/>
                        </a:rPr>
                        <a:t>3</a:t>
                      </a:r>
                    </a:p>
                  </a:txBody>
                  <a:tcPr marL="36000" marR="36000" marT="46798" marB="467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45994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9</a:t>
                      </a:r>
                    </a:p>
                  </a:txBody>
                  <a:tcPr marL="36000" marR="36000" marT="46798" marB="4679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inc3</a:t>
                      </a: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  <a:cs typeface="Arial" charset="0"/>
                        </a:rPr>
                        <a:t>, cmp3</a:t>
                      </a:r>
                    </a:p>
                  </a:txBody>
                  <a:tcPr marL="36000" marR="36000" marT="46798" marB="467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mov3</a:t>
                      </a:r>
                    </a:p>
                  </a:txBody>
                  <a:tcPr marL="36000" marR="36000" marT="46798" marB="467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xor</a:t>
                      </a: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46798" marB="467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cs-CZ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46798" marB="467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45994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</a:t>
                      </a:r>
                    </a:p>
                  </a:txBody>
                  <a:tcPr marL="36000" marR="36000" marT="46798" marB="4679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Arial" charset="0"/>
                          <a:cs typeface="Arial" charset="0"/>
                        </a:rPr>
                        <a:t>dec</a:t>
                      </a: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Arial" charset="0"/>
                          <a:cs typeface="Arial" charset="0"/>
                        </a:rPr>
                        <a:t>4</a:t>
                      </a:r>
                    </a:p>
                  </a:txBody>
                  <a:tcPr marL="36000" marR="36000" marT="46798" marB="467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mov3</a:t>
                      </a:r>
                    </a:p>
                  </a:txBody>
                  <a:tcPr marL="36000" marR="36000" marT="46798" marB="467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inc3</a:t>
                      </a: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  <a:cs typeface="Arial" charset="0"/>
                        </a:rPr>
                        <a:t>, cmp3</a:t>
                      </a:r>
                    </a:p>
                  </a:txBody>
                  <a:tcPr marL="36000" marR="36000" marT="46798" marB="467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xor</a:t>
                      </a: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46798" marB="467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45994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11</a:t>
                      </a:r>
                    </a:p>
                  </a:txBody>
                  <a:tcPr marL="36000" marR="36000" marT="46798" marB="4679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cs-CZ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46798" marB="467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mov3</a:t>
                      </a:r>
                    </a:p>
                  </a:txBody>
                  <a:tcPr marL="36000" marR="36000" marT="46798" marB="467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Arial" charset="0"/>
                          <a:cs typeface="Arial" charset="0"/>
                        </a:rPr>
                        <a:t>dec</a:t>
                      </a: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Arial" charset="0"/>
                          <a:cs typeface="Arial" charset="0"/>
                        </a:rPr>
                        <a:t>4, </a:t>
                      </a: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  <a:cs typeface="Arial" charset="0"/>
                        </a:rPr>
                        <a:t>jgt</a:t>
                      </a: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  <a:cs typeface="Arial" charset="0"/>
                        </a:rPr>
                        <a:t>3</a:t>
                      </a:r>
                    </a:p>
                  </a:txBody>
                  <a:tcPr marL="36000" marR="36000" marT="46798" marB="467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inc3</a:t>
                      </a: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  <a:cs typeface="Arial" charset="0"/>
                        </a:rPr>
                        <a:t>, cmp3</a:t>
                      </a:r>
                    </a:p>
                  </a:txBody>
                  <a:tcPr marL="36000" marR="36000" marT="46798" marB="467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45994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46798" marB="4679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xor3, mov4</a:t>
                      </a:r>
                    </a:p>
                  </a:txBody>
                  <a:tcPr marL="36000" marR="36000" marT="46798" marB="467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cs-CZ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46798" marB="467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cs-CZ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46798" marB="467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mov3,</a:t>
                      </a: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Arial" charset="0"/>
                          <a:cs typeface="Arial" charset="0"/>
                        </a:rPr>
                        <a:t> dec</a:t>
                      </a: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Arial" charset="0"/>
                          <a:cs typeface="Arial" charset="0"/>
                        </a:rPr>
                        <a:t>4</a:t>
                      </a:r>
                    </a:p>
                  </a:txBody>
                  <a:tcPr marL="36000" marR="36000" marT="46798" marB="467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47628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46798" marB="4679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inc4</a:t>
                      </a: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  <a:cs typeface="Arial" charset="0"/>
                        </a:rPr>
                        <a:t>, cmp4</a:t>
                      </a:r>
                    </a:p>
                  </a:txBody>
                  <a:tcPr marL="36000" marR="36000" marT="46798" marB="467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mov4</a:t>
                      </a:r>
                    </a:p>
                  </a:txBody>
                  <a:tcPr marL="36000" marR="36000" marT="46798" marB="467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xor</a:t>
                      </a: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3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46798" marB="467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cs-CZ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46798" marB="467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45994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14</a:t>
                      </a:r>
                    </a:p>
                  </a:txBody>
                  <a:tcPr marL="36000" marR="36000" marT="46798" marB="4679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Arial" charset="0"/>
                          <a:cs typeface="Arial" charset="0"/>
                        </a:rPr>
                        <a:t>dec</a:t>
                      </a: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Arial" charset="0"/>
                          <a:cs typeface="Arial" charset="0"/>
                        </a:rPr>
                        <a:t>5</a:t>
                      </a:r>
                    </a:p>
                  </a:txBody>
                  <a:tcPr marL="36000" marR="36000" marT="46798" marB="467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mov4</a:t>
                      </a:r>
                    </a:p>
                  </a:txBody>
                  <a:tcPr marL="36000" marR="36000" marT="46798" marB="467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inc4</a:t>
                      </a: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  <a:cs typeface="Arial" charset="0"/>
                        </a:rPr>
                        <a:t>, cmp4</a:t>
                      </a:r>
                    </a:p>
                  </a:txBody>
                  <a:tcPr marL="36000" marR="36000" marT="46798" marB="467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xor</a:t>
                      </a: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3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46798" marB="467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45994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15</a:t>
                      </a:r>
                    </a:p>
                  </a:txBody>
                  <a:tcPr marL="36000" marR="36000" marT="46798" marB="4679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cs-CZ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46798" marB="467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mov4</a:t>
                      </a:r>
                    </a:p>
                  </a:txBody>
                  <a:tcPr marL="36000" marR="36000" marT="46798" marB="467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Arial" charset="0"/>
                          <a:cs typeface="Arial" charset="0"/>
                        </a:rPr>
                        <a:t>dec</a:t>
                      </a: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Arial" charset="0"/>
                          <a:cs typeface="Arial" charset="0"/>
                        </a:rPr>
                        <a:t>5, </a:t>
                      </a: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  <a:cs typeface="Arial" charset="0"/>
                        </a:rPr>
                        <a:t>jgt</a:t>
                      </a: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  <a:cs typeface="Arial" charset="0"/>
                        </a:rPr>
                        <a:t>4</a:t>
                      </a:r>
                    </a:p>
                  </a:txBody>
                  <a:tcPr marL="36000" marR="36000" marT="46798" marB="467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inc4</a:t>
                      </a: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  <a:cs typeface="Arial" charset="0"/>
                        </a:rPr>
                        <a:t>, cmp4</a:t>
                      </a:r>
                    </a:p>
                  </a:txBody>
                  <a:tcPr marL="36000" marR="36000" marT="46798" marB="467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45994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16</a:t>
                      </a:r>
                    </a:p>
                  </a:txBody>
                  <a:tcPr marL="36000" marR="36000" marT="46798" marB="4679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xor4, mov5</a:t>
                      </a:r>
                    </a:p>
                  </a:txBody>
                  <a:tcPr marL="36000" marR="36000" marT="46798" marB="467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cs-CZ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46798" marB="467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cs-CZ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46798" marB="467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mov4,</a:t>
                      </a: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Arial" charset="0"/>
                          <a:cs typeface="Arial" charset="0"/>
                        </a:rPr>
                        <a:t> dec</a:t>
                      </a: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Arial" charset="0"/>
                          <a:cs typeface="Arial" charset="0"/>
                        </a:rPr>
                        <a:t>5</a:t>
                      </a:r>
                    </a:p>
                  </a:txBody>
                  <a:tcPr marL="36000" marR="36000" marT="46798" marB="467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45994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17</a:t>
                      </a:r>
                    </a:p>
                  </a:txBody>
                  <a:tcPr marL="36000" marR="36000" marT="46798" marB="4679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inc5</a:t>
                      </a: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  <a:cs typeface="Arial" charset="0"/>
                        </a:rPr>
                        <a:t>, cmp5</a:t>
                      </a:r>
                    </a:p>
                  </a:txBody>
                  <a:tcPr marL="36000" marR="36000" marT="46798" marB="467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mov5</a:t>
                      </a:r>
                    </a:p>
                  </a:txBody>
                  <a:tcPr marL="36000" marR="36000" marT="46798" marB="467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xor</a:t>
                      </a: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4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46798" marB="467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cs-CZ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46798" marB="467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45994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18</a:t>
                      </a:r>
                    </a:p>
                  </a:txBody>
                  <a:tcPr marL="36000" marR="36000" marT="46798" marB="4679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Arial" charset="0"/>
                          <a:cs typeface="Arial" charset="0"/>
                        </a:rPr>
                        <a:t>dec</a:t>
                      </a: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Arial" charset="0"/>
                          <a:cs typeface="Arial" charset="0"/>
                        </a:rPr>
                        <a:t>6</a:t>
                      </a:r>
                    </a:p>
                  </a:txBody>
                  <a:tcPr marL="36000" marR="36000" marT="46798" marB="467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mov5</a:t>
                      </a:r>
                    </a:p>
                  </a:txBody>
                  <a:tcPr marL="36000" marR="36000" marT="46798" marB="467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inc5</a:t>
                      </a: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  <a:cs typeface="Arial" charset="0"/>
                        </a:rPr>
                        <a:t>, cmp5</a:t>
                      </a:r>
                    </a:p>
                  </a:txBody>
                  <a:tcPr marL="36000" marR="36000" marT="46798" marB="467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xor</a:t>
                      </a: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4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46798" marB="467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245994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19</a:t>
                      </a:r>
                    </a:p>
                  </a:txBody>
                  <a:tcPr marL="36000" marR="36000" marT="46798" marB="4679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cs-CZ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46798" marB="467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mov5</a:t>
                      </a:r>
                    </a:p>
                  </a:txBody>
                  <a:tcPr marL="36000" marR="36000" marT="46798" marB="467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Arial" charset="0"/>
                          <a:cs typeface="Arial" charset="0"/>
                        </a:rPr>
                        <a:t>dec</a:t>
                      </a: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Arial" charset="0"/>
                          <a:cs typeface="Arial" charset="0"/>
                        </a:rPr>
                        <a:t>6, </a:t>
                      </a: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  <a:cs typeface="Arial" charset="0"/>
                        </a:rPr>
                        <a:t>jgt</a:t>
                      </a: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  <a:cs typeface="Arial" charset="0"/>
                        </a:rPr>
                        <a:t>5</a:t>
                      </a:r>
                    </a:p>
                  </a:txBody>
                  <a:tcPr marL="36000" marR="36000" marT="46798" marB="467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inc5</a:t>
                      </a: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  <a:cs typeface="Arial" charset="0"/>
                        </a:rPr>
                        <a:t>, cmp5</a:t>
                      </a:r>
                    </a:p>
                  </a:txBody>
                  <a:tcPr marL="36000" marR="36000" marT="46798" marB="467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245994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</a:t>
                      </a:r>
                    </a:p>
                  </a:txBody>
                  <a:tcPr marL="36000" marR="36000" marT="46798" marB="4679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xor5</a:t>
                      </a:r>
                    </a:p>
                  </a:txBody>
                  <a:tcPr marL="36000" marR="36000" marT="46798" marB="467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cs-CZ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46798" marB="467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cs-CZ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46798" marB="467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mov5,</a:t>
                      </a: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Arial" charset="0"/>
                          <a:cs typeface="Arial" charset="0"/>
                        </a:rPr>
                        <a:t> dec</a:t>
                      </a: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Arial" charset="0"/>
                          <a:cs typeface="Arial" charset="0"/>
                        </a:rPr>
                        <a:t>6</a:t>
                      </a:r>
                    </a:p>
                  </a:txBody>
                  <a:tcPr marL="36000" marR="36000" marT="46798" marB="467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245994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21</a:t>
                      </a:r>
                    </a:p>
                  </a:txBody>
                  <a:tcPr marL="36000" marR="36000" marT="46798" marB="4679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cs-CZ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46798" marB="467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cs-CZ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46798" marB="467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xor</a:t>
                      </a: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5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46798" marB="467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cs-CZ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46798" marB="467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245994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22</a:t>
                      </a:r>
                    </a:p>
                  </a:txBody>
                  <a:tcPr marL="36000" marR="36000" marT="46798" marB="4679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cs-CZ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46798" marB="467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cs-CZ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46798" marB="467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cs-CZ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46798" marB="467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xor</a:t>
                      </a: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5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46798" marB="467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</a:tbl>
          </a:graphicData>
        </a:graphic>
      </p:graphicFrame>
      <p:sp>
        <p:nvSpPr>
          <p:cNvPr id="103582" name="Rectangle 157"/>
          <p:cNvSpPr>
            <a:spLocks noChangeArrowheads="1"/>
          </p:cNvSpPr>
          <p:nvPr/>
        </p:nvSpPr>
        <p:spPr bwMode="auto">
          <a:xfrm>
            <a:off x="152400" y="533400"/>
            <a:ext cx="4348163" cy="6172200"/>
          </a:xfrm>
          <a:prstGeom prst="rect">
            <a:avLst/>
          </a:prstGeom>
          <a:solidFill>
            <a:srgbClr val="FFFFE0"/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>
              <a:solidFill>
                <a:srgbClr val="0000FF"/>
              </a:solidFill>
            </a:endParaRPr>
          </a:p>
          <a:p>
            <a:pPr eaLnBrk="1" hangingPunct="1"/>
            <a:r>
              <a:rPr lang="cs-CZ" altLang="en-US">
                <a:solidFill>
                  <a:srgbClr val="0000FF"/>
                </a:solidFill>
              </a:rPr>
              <a:t>mov r1,</a:t>
            </a:r>
            <a:r>
              <a:rPr lang="en-US" altLang="en-US">
                <a:solidFill>
                  <a:srgbClr val="0000FF"/>
                </a:solidFill>
              </a:rPr>
              <a:t>[rp]</a:t>
            </a:r>
          </a:p>
          <a:p>
            <a:pPr eaLnBrk="1" hangingPunct="1"/>
            <a:r>
              <a:rPr lang="en-US" altLang="en-US">
                <a:solidFill>
                  <a:schemeClr val="accent1"/>
                </a:solidFill>
              </a:rPr>
              <a:t>dec ri</a:t>
            </a:r>
          </a:p>
          <a:p>
            <a:pPr eaLnBrk="1" hangingPunct="1"/>
            <a:r>
              <a:rPr lang="en-US" altLang="en-US">
                <a:solidFill>
                  <a:srgbClr val="0000FF"/>
                </a:solidFill>
              </a:rPr>
              <a:t>inc rp</a:t>
            </a:r>
          </a:p>
          <a:p>
            <a:pPr eaLnBrk="1" hangingPunct="1"/>
            <a:r>
              <a:rPr lang="en-US" altLang="en-US">
                <a:solidFill>
                  <a:schemeClr val="hlink"/>
                </a:solidFill>
              </a:rPr>
              <a:t>cmp ri,0</a:t>
            </a:r>
          </a:p>
          <a:p>
            <a:pPr eaLnBrk="1" hangingPunct="1"/>
            <a:r>
              <a:rPr lang="en-US" altLang="en-US">
                <a:solidFill>
                  <a:schemeClr val="hlink"/>
                </a:solidFill>
              </a:rPr>
              <a:t>j</a:t>
            </a:r>
            <a:r>
              <a:rPr lang="cs-CZ" altLang="en-US">
                <a:solidFill>
                  <a:schemeClr val="hlink"/>
                </a:solidFill>
              </a:rPr>
              <a:t>le </a:t>
            </a:r>
            <a:r>
              <a:rPr lang="en-US" altLang="en-US">
                <a:solidFill>
                  <a:schemeClr val="hlink"/>
                </a:solidFill>
              </a:rPr>
              <a:t>l2</a:t>
            </a:r>
          </a:p>
          <a:p>
            <a:pPr eaLnBrk="1" hangingPunct="1"/>
            <a:r>
              <a:rPr lang="en-US" altLang="en-US">
                <a:solidFill>
                  <a:schemeClr val="accent1"/>
                </a:solidFill>
              </a:rPr>
              <a:t>dec ri</a:t>
            </a:r>
          </a:p>
          <a:p>
            <a:pPr eaLnBrk="1" hangingPunct="1"/>
            <a:endParaRPr lang="en-US" altLang="en-US">
              <a:solidFill>
                <a:schemeClr val="accent1"/>
              </a:solidFill>
            </a:endParaRPr>
          </a:p>
          <a:p>
            <a:pPr eaLnBrk="1" hangingPunct="1"/>
            <a:r>
              <a:rPr lang="en-US" altLang="en-US">
                <a:solidFill>
                  <a:schemeClr val="accent1"/>
                </a:solidFill>
              </a:rPr>
              <a:t>l1:</a:t>
            </a:r>
          </a:p>
          <a:p>
            <a:pPr eaLnBrk="1" hangingPunct="1"/>
            <a:r>
              <a:rPr lang="en-US" altLang="en-US">
                <a:solidFill>
                  <a:srgbClr val="0000FF"/>
                </a:solidFill>
              </a:rPr>
              <a:t>xor rs,r1</a:t>
            </a:r>
            <a:endParaRPr lang="cs-CZ" altLang="en-US">
              <a:solidFill>
                <a:srgbClr val="0000FF"/>
              </a:solidFill>
            </a:endParaRPr>
          </a:p>
          <a:p>
            <a:pPr eaLnBrk="1" hangingPunct="1"/>
            <a:r>
              <a:rPr lang="cs-CZ" altLang="en-US">
                <a:solidFill>
                  <a:srgbClr val="0000FF"/>
                </a:solidFill>
              </a:rPr>
              <a:t>mov r1,</a:t>
            </a:r>
            <a:r>
              <a:rPr lang="en-US" altLang="en-US">
                <a:solidFill>
                  <a:srgbClr val="0000FF"/>
                </a:solidFill>
              </a:rPr>
              <a:t>[rp]</a:t>
            </a:r>
          </a:p>
          <a:p>
            <a:pPr eaLnBrk="1" hangingPunct="1"/>
            <a:r>
              <a:rPr lang="en-US" altLang="en-US">
                <a:solidFill>
                  <a:srgbClr val="0000FF"/>
                </a:solidFill>
              </a:rPr>
              <a:t>inc rp</a:t>
            </a:r>
          </a:p>
          <a:p>
            <a:pPr eaLnBrk="1" hangingPunct="1"/>
            <a:r>
              <a:rPr lang="en-US" altLang="en-US">
                <a:solidFill>
                  <a:schemeClr val="hlink"/>
                </a:solidFill>
              </a:rPr>
              <a:t>cmp ri,0</a:t>
            </a:r>
          </a:p>
          <a:p>
            <a:pPr eaLnBrk="1" hangingPunct="1"/>
            <a:r>
              <a:rPr lang="en-US" altLang="en-US">
                <a:solidFill>
                  <a:schemeClr val="accent1"/>
                </a:solidFill>
              </a:rPr>
              <a:t>dec ri</a:t>
            </a:r>
          </a:p>
          <a:p>
            <a:pPr eaLnBrk="1" hangingPunct="1"/>
            <a:r>
              <a:rPr lang="en-US" altLang="en-US">
                <a:solidFill>
                  <a:schemeClr val="hlink"/>
                </a:solidFill>
              </a:rPr>
              <a:t>jgt l1</a:t>
            </a:r>
          </a:p>
          <a:p>
            <a:pPr eaLnBrk="1" hangingPunct="1"/>
            <a:endParaRPr lang="en-US" altLang="en-US">
              <a:solidFill>
                <a:schemeClr val="hlink"/>
              </a:solidFill>
            </a:endParaRPr>
          </a:p>
          <a:p>
            <a:pPr eaLnBrk="1" hangingPunct="1"/>
            <a:r>
              <a:rPr lang="en-US" altLang="en-US">
                <a:solidFill>
                  <a:schemeClr val="hlink"/>
                </a:solidFill>
              </a:rPr>
              <a:t>l2:</a:t>
            </a:r>
          </a:p>
          <a:p>
            <a:pPr eaLnBrk="1" hangingPunct="1"/>
            <a:r>
              <a:rPr lang="en-US" altLang="en-US">
                <a:solidFill>
                  <a:srgbClr val="0000FF"/>
                </a:solidFill>
              </a:rPr>
              <a:t>xor rs,r1</a:t>
            </a:r>
            <a:endParaRPr lang="cs-CZ" altLang="en-US">
              <a:solidFill>
                <a:srgbClr val="0000FF"/>
              </a:solidFill>
            </a:endParaRPr>
          </a:p>
          <a:p>
            <a:pPr eaLnBrk="1" hangingPunct="1"/>
            <a:endParaRPr lang="en-US" altLang="en-US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218255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Slide Number Placeholder 4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83A80831-FE21-47FC-8A99-3E0996B0AA34}" type="slidenum">
              <a:rPr lang="en-US" altLang="en-US" sz="1400" b="0" smtClean="0">
                <a:solidFill>
                  <a:srgbClr val="99FF99"/>
                </a:solidFill>
                <a:latin typeface="Arial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17</a:t>
            </a:fld>
            <a:r>
              <a:rPr lang="cs-CZ" altLang="en-US" sz="1400" b="0" smtClean="0">
                <a:solidFill>
                  <a:srgbClr val="99FF99"/>
                </a:solidFill>
                <a:latin typeface="Arial" charset="0"/>
              </a:rPr>
              <a:t> </a:t>
            </a:r>
            <a:endParaRPr lang="en-US" altLang="en-US" sz="1400" b="0" smtClean="0">
              <a:solidFill>
                <a:srgbClr val="99FF99"/>
              </a:solidFill>
              <a:latin typeface="Arial" charset="0"/>
            </a:endParaRPr>
          </a:p>
        </p:txBody>
      </p:sp>
      <p:sp>
        <p:nvSpPr>
          <p:cNvPr id="10445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en-US" smtClean="0"/>
              <a:t>S</a:t>
            </a:r>
            <a:r>
              <a:rPr lang="en-US" altLang="en-US" smtClean="0"/>
              <a:t>oftware pipelining</a:t>
            </a:r>
            <a:endParaRPr lang="en-US" altLang="en-US" noProof="1" smtClean="0"/>
          </a:p>
        </p:txBody>
      </p:sp>
      <p:sp>
        <p:nvSpPr>
          <p:cNvPr id="104452" name="Rectangle 3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marL="0" indent="0" eaLnBrk="1" hangingPunct="1"/>
            <a:endParaRPr lang="cs-CZ" altLang="en-US" sz="1400" smtClean="0"/>
          </a:p>
        </p:txBody>
      </p:sp>
      <p:sp>
        <p:nvSpPr>
          <p:cNvPr id="104453" name="Rectangle 4"/>
          <p:cNvSpPr>
            <a:spLocks noChangeArrowheads="1"/>
          </p:cNvSpPr>
          <p:nvPr/>
        </p:nvSpPr>
        <p:spPr bwMode="auto">
          <a:xfrm>
            <a:off x="4643438" y="549275"/>
            <a:ext cx="4321175" cy="6119813"/>
          </a:xfrm>
          <a:prstGeom prst="rect">
            <a:avLst/>
          </a:prstGeom>
          <a:solidFill>
            <a:srgbClr val="FFFFE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en-US" b="0">
              <a:latin typeface="Arial" charset="0"/>
            </a:endParaRPr>
          </a:p>
        </p:txBody>
      </p:sp>
      <p:sp>
        <p:nvSpPr>
          <p:cNvPr id="104454" name="Rectangle 5"/>
          <p:cNvSpPr>
            <a:spLocks noChangeArrowheads="1"/>
          </p:cNvSpPr>
          <p:nvPr/>
        </p:nvSpPr>
        <p:spPr bwMode="auto">
          <a:xfrm>
            <a:off x="152400" y="533400"/>
            <a:ext cx="4348163" cy="6172200"/>
          </a:xfrm>
          <a:prstGeom prst="rect">
            <a:avLst/>
          </a:prstGeom>
          <a:solidFill>
            <a:srgbClr val="FFFFE0"/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/>
          <a:lstStyle>
            <a:lvl1pPr marL="342900" indent="-3429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571500" indent="-1905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952500" indent="-1905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1333500" indent="-1905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1790700" indent="-1905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247900" indent="-1905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2705100" indent="-1905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162300" indent="-1905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lvl="2" eaLnBrk="1" hangingPunct="1"/>
            <a:r>
              <a:rPr lang="en-US" altLang="en-US"/>
              <a:t>Duplikace prom</a:t>
            </a:r>
            <a:r>
              <a:rPr lang="cs-CZ" altLang="en-US"/>
              <a:t>ěnných (</a:t>
            </a:r>
            <a:r>
              <a:rPr lang="en-US" altLang="en-US"/>
              <a:t>Variable expansion</a:t>
            </a:r>
            <a:r>
              <a:rPr lang="cs-CZ" altLang="en-US"/>
              <a:t>)</a:t>
            </a:r>
          </a:p>
          <a:p>
            <a:pPr lvl="3" eaLnBrk="1" hangingPunct="1"/>
            <a:r>
              <a:rPr lang="cs-CZ" altLang="en-US"/>
              <a:t>Duplikací proměnných lze odstranit některé antidependence</a:t>
            </a:r>
          </a:p>
          <a:p>
            <a:pPr lvl="4" eaLnBrk="1" hangingPunct="1"/>
            <a:r>
              <a:rPr lang="cs-CZ" altLang="en-US" sz="1800"/>
              <a:t>Teoreticky všechny registrové, roste však počet použitých registrů i velikost kódu</a:t>
            </a:r>
          </a:p>
          <a:p>
            <a:pPr lvl="3" eaLnBrk="1" hangingPunct="1"/>
            <a:r>
              <a:rPr lang="cs-CZ" altLang="en-US"/>
              <a:t>Duplikace proměnných se provede duplikací kódu a vhodným přeznačením</a:t>
            </a:r>
          </a:p>
          <a:p>
            <a:pPr lvl="4" eaLnBrk="1" hangingPunct="1"/>
            <a:endParaRPr lang="en-US" altLang="en-US" sz="1800"/>
          </a:p>
        </p:txBody>
      </p:sp>
      <p:sp>
        <p:nvSpPr>
          <p:cNvPr id="104455" name="Text Box 6"/>
          <p:cNvSpPr txBox="1">
            <a:spLocks noChangeArrowheads="1"/>
          </p:cNvSpPr>
          <p:nvPr/>
        </p:nvSpPr>
        <p:spPr bwMode="auto">
          <a:xfrm>
            <a:off x="7164388" y="2492375"/>
            <a:ext cx="1079500" cy="142875"/>
          </a:xfrm>
          <a:prstGeom prst="rect">
            <a:avLst/>
          </a:prstGeom>
          <a:solidFill>
            <a:srgbClr val="FFFF66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/>
              <a:t>cmp ri,0</a:t>
            </a:r>
          </a:p>
        </p:txBody>
      </p:sp>
      <p:sp>
        <p:nvSpPr>
          <p:cNvPr id="104456" name="Text Box 7"/>
          <p:cNvSpPr txBox="1">
            <a:spLocks noChangeArrowheads="1"/>
          </p:cNvSpPr>
          <p:nvPr/>
        </p:nvSpPr>
        <p:spPr bwMode="auto">
          <a:xfrm>
            <a:off x="7380288" y="3213100"/>
            <a:ext cx="639762" cy="144463"/>
          </a:xfrm>
          <a:prstGeom prst="rect">
            <a:avLst/>
          </a:prstGeom>
          <a:solidFill>
            <a:srgbClr val="FFFF66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/>
              <a:t>jgt</a:t>
            </a:r>
          </a:p>
        </p:txBody>
      </p:sp>
      <p:sp>
        <p:nvSpPr>
          <p:cNvPr id="104457" name="Text Box 8"/>
          <p:cNvSpPr txBox="1">
            <a:spLocks noChangeArrowheads="1"/>
          </p:cNvSpPr>
          <p:nvPr/>
        </p:nvSpPr>
        <p:spPr bwMode="auto">
          <a:xfrm>
            <a:off x="6227763" y="4005263"/>
            <a:ext cx="1081087" cy="142875"/>
          </a:xfrm>
          <a:prstGeom prst="rect">
            <a:avLst/>
          </a:prstGeom>
          <a:solidFill>
            <a:srgbClr val="FFFF66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en-US" sz="1200"/>
              <a:t>mov r</a:t>
            </a:r>
            <a:r>
              <a:rPr lang="en-US" altLang="en-US" sz="1200"/>
              <a:t>1</a:t>
            </a:r>
            <a:r>
              <a:rPr lang="cs-CZ" altLang="en-US" sz="1200"/>
              <a:t>,</a:t>
            </a:r>
            <a:r>
              <a:rPr lang="en-US" altLang="en-US" sz="1200"/>
              <a:t>[rp]</a:t>
            </a:r>
          </a:p>
        </p:txBody>
      </p:sp>
      <p:sp>
        <p:nvSpPr>
          <p:cNvPr id="104458" name="Text Box 9"/>
          <p:cNvSpPr txBox="1">
            <a:spLocks noChangeArrowheads="1"/>
          </p:cNvSpPr>
          <p:nvPr/>
        </p:nvSpPr>
        <p:spPr bwMode="auto">
          <a:xfrm>
            <a:off x="5292725" y="2636838"/>
            <a:ext cx="935038" cy="142875"/>
          </a:xfrm>
          <a:prstGeom prst="rect">
            <a:avLst/>
          </a:prstGeom>
          <a:solidFill>
            <a:srgbClr val="FFFF66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en-US" sz="1200"/>
              <a:t>inc </a:t>
            </a:r>
            <a:r>
              <a:rPr lang="en-US" altLang="en-US" sz="1200"/>
              <a:t>rp</a:t>
            </a:r>
          </a:p>
        </p:txBody>
      </p:sp>
      <p:sp>
        <p:nvSpPr>
          <p:cNvPr id="104459" name="Text Box 10"/>
          <p:cNvSpPr txBox="1">
            <a:spLocks noChangeArrowheads="1"/>
          </p:cNvSpPr>
          <p:nvPr/>
        </p:nvSpPr>
        <p:spPr bwMode="auto">
          <a:xfrm>
            <a:off x="7164388" y="1844675"/>
            <a:ext cx="1152525" cy="142875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/>
              <a:t>dec ri</a:t>
            </a:r>
            <a:endParaRPr lang="en-US" altLang="en-US" sz="1200" b="0"/>
          </a:p>
        </p:txBody>
      </p:sp>
      <p:sp>
        <p:nvSpPr>
          <p:cNvPr id="104460" name="Text Box 11"/>
          <p:cNvSpPr txBox="1">
            <a:spLocks noChangeArrowheads="1"/>
          </p:cNvSpPr>
          <p:nvPr/>
        </p:nvSpPr>
        <p:spPr bwMode="auto">
          <a:xfrm>
            <a:off x="6443663" y="4868863"/>
            <a:ext cx="863600" cy="142875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/>
              <a:t>xor rs,r1</a:t>
            </a:r>
            <a:endParaRPr lang="en-US" altLang="en-US" sz="1200" b="0"/>
          </a:p>
        </p:txBody>
      </p:sp>
      <p:sp>
        <p:nvSpPr>
          <p:cNvPr id="104461" name="Line 12"/>
          <p:cNvSpPr>
            <a:spLocks noChangeShapeType="1"/>
          </p:cNvSpPr>
          <p:nvPr/>
        </p:nvSpPr>
        <p:spPr bwMode="auto">
          <a:xfrm flipH="1">
            <a:off x="5653088" y="2205038"/>
            <a:ext cx="0" cy="433387"/>
          </a:xfrm>
          <a:prstGeom prst="line">
            <a:avLst/>
          </a:prstGeom>
          <a:noFill/>
          <a:ln w="31750">
            <a:solidFill>
              <a:srgbClr val="0000FF"/>
            </a:solidFill>
            <a:round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04462" name="Line 13"/>
          <p:cNvSpPr>
            <a:spLocks noChangeShapeType="1"/>
          </p:cNvSpPr>
          <p:nvPr/>
        </p:nvSpPr>
        <p:spPr bwMode="auto">
          <a:xfrm flipH="1">
            <a:off x="5148263" y="2205038"/>
            <a:ext cx="503237" cy="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04463" name="Line 14"/>
          <p:cNvSpPr>
            <a:spLocks noChangeShapeType="1"/>
          </p:cNvSpPr>
          <p:nvPr/>
        </p:nvSpPr>
        <p:spPr bwMode="auto">
          <a:xfrm flipH="1">
            <a:off x="5148263" y="2205038"/>
            <a:ext cx="0" cy="863600"/>
          </a:xfrm>
          <a:prstGeom prst="line">
            <a:avLst/>
          </a:prstGeom>
          <a:noFill/>
          <a:ln w="31750">
            <a:solidFill>
              <a:srgbClr val="0000FF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04464" name="Line 15"/>
          <p:cNvSpPr>
            <a:spLocks noChangeShapeType="1"/>
          </p:cNvSpPr>
          <p:nvPr/>
        </p:nvSpPr>
        <p:spPr bwMode="auto">
          <a:xfrm flipH="1">
            <a:off x="5148263" y="3068638"/>
            <a:ext cx="503237" cy="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04465" name="Line 16"/>
          <p:cNvSpPr>
            <a:spLocks noChangeShapeType="1"/>
          </p:cNvSpPr>
          <p:nvPr/>
        </p:nvSpPr>
        <p:spPr bwMode="auto">
          <a:xfrm flipH="1">
            <a:off x="5653088" y="2781300"/>
            <a:ext cx="0" cy="287338"/>
          </a:xfrm>
          <a:prstGeom prst="line">
            <a:avLst/>
          </a:prstGeom>
          <a:noFill/>
          <a:ln w="31750">
            <a:solidFill>
              <a:srgbClr val="0000FF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04466" name="Text Box 17"/>
          <p:cNvSpPr txBox="1">
            <a:spLocks noChangeArrowheads="1"/>
          </p:cNvSpPr>
          <p:nvPr/>
        </p:nvSpPr>
        <p:spPr bwMode="auto">
          <a:xfrm>
            <a:off x="5437188" y="2349500"/>
            <a:ext cx="174625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latin typeface="Arial" charset="0"/>
              </a:rPr>
              <a:t>2/1</a:t>
            </a:r>
          </a:p>
        </p:txBody>
      </p:sp>
      <p:sp>
        <p:nvSpPr>
          <p:cNvPr id="104467" name="Line 18"/>
          <p:cNvSpPr>
            <a:spLocks noChangeShapeType="1"/>
          </p:cNvSpPr>
          <p:nvPr/>
        </p:nvSpPr>
        <p:spPr bwMode="auto">
          <a:xfrm flipH="1">
            <a:off x="7453313" y="1412875"/>
            <a:ext cx="0" cy="433388"/>
          </a:xfrm>
          <a:prstGeom prst="line">
            <a:avLst/>
          </a:prstGeom>
          <a:noFill/>
          <a:ln w="31750">
            <a:solidFill>
              <a:schemeClr val="accent1"/>
            </a:solidFill>
            <a:round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04468" name="Line 19"/>
          <p:cNvSpPr>
            <a:spLocks noChangeShapeType="1"/>
          </p:cNvSpPr>
          <p:nvPr/>
        </p:nvSpPr>
        <p:spPr bwMode="auto">
          <a:xfrm flipH="1">
            <a:off x="6948488" y="1412875"/>
            <a:ext cx="503237" cy="0"/>
          </a:xfrm>
          <a:prstGeom prst="line">
            <a:avLst/>
          </a:prstGeom>
          <a:noFill/>
          <a:ln w="38100">
            <a:solidFill>
              <a:schemeClr val="accent1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04469" name="Line 20"/>
          <p:cNvSpPr>
            <a:spLocks noChangeShapeType="1"/>
          </p:cNvSpPr>
          <p:nvPr/>
        </p:nvSpPr>
        <p:spPr bwMode="auto">
          <a:xfrm flipH="1">
            <a:off x="6948488" y="1412875"/>
            <a:ext cx="0" cy="863600"/>
          </a:xfrm>
          <a:prstGeom prst="line">
            <a:avLst/>
          </a:prstGeom>
          <a:noFill/>
          <a:ln w="31750">
            <a:solidFill>
              <a:schemeClr val="accent1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04470" name="Line 21"/>
          <p:cNvSpPr>
            <a:spLocks noChangeShapeType="1"/>
          </p:cNvSpPr>
          <p:nvPr/>
        </p:nvSpPr>
        <p:spPr bwMode="auto">
          <a:xfrm flipH="1">
            <a:off x="6948488" y="2276475"/>
            <a:ext cx="503237" cy="0"/>
          </a:xfrm>
          <a:prstGeom prst="line">
            <a:avLst/>
          </a:prstGeom>
          <a:noFill/>
          <a:ln w="38100">
            <a:solidFill>
              <a:schemeClr val="accent1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04471" name="Line 22"/>
          <p:cNvSpPr>
            <a:spLocks noChangeShapeType="1"/>
          </p:cNvSpPr>
          <p:nvPr/>
        </p:nvSpPr>
        <p:spPr bwMode="auto">
          <a:xfrm flipH="1">
            <a:off x="7451725" y="1989138"/>
            <a:ext cx="0" cy="287337"/>
          </a:xfrm>
          <a:prstGeom prst="line">
            <a:avLst/>
          </a:prstGeom>
          <a:noFill/>
          <a:ln w="31750">
            <a:solidFill>
              <a:schemeClr val="accent1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04472" name="Text Box 23"/>
          <p:cNvSpPr txBox="1">
            <a:spLocks noChangeArrowheads="1"/>
          </p:cNvSpPr>
          <p:nvPr/>
        </p:nvSpPr>
        <p:spPr bwMode="auto">
          <a:xfrm>
            <a:off x="7237413" y="1557338"/>
            <a:ext cx="174625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latin typeface="Arial" charset="0"/>
              </a:rPr>
              <a:t>2/1</a:t>
            </a:r>
          </a:p>
        </p:txBody>
      </p:sp>
      <p:sp>
        <p:nvSpPr>
          <p:cNvPr id="104473" name="Line 24"/>
          <p:cNvSpPr>
            <a:spLocks noChangeShapeType="1"/>
          </p:cNvSpPr>
          <p:nvPr/>
        </p:nvSpPr>
        <p:spPr bwMode="auto">
          <a:xfrm flipH="1">
            <a:off x="6589713" y="4437063"/>
            <a:ext cx="0" cy="433387"/>
          </a:xfrm>
          <a:prstGeom prst="line">
            <a:avLst/>
          </a:prstGeom>
          <a:noFill/>
          <a:ln w="31750">
            <a:solidFill>
              <a:schemeClr val="accent2"/>
            </a:solidFill>
            <a:round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04474" name="Line 25"/>
          <p:cNvSpPr>
            <a:spLocks noChangeShapeType="1"/>
          </p:cNvSpPr>
          <p:nvPr/>
        </p:nvSpPr>
        <p:spPr bwMode="auto">
          <a:xfrm flipH="1">
            <a:off x="6084888" y="4437063"/>
            <a:ext cx="503237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04475" name="Line 26"/>
          <p:cNvSpPr>
            <a:spLocks noChangeShapeType="1"/>
          </p:cNvSpPr>
          <p:nvPr/>
        </p:nvSpPr>
        <p:spPr bwMode="auto">
          <a:xfrm flipH="1">
            <a:off x="6084888" y="4437063"/>
            <a:ext cx="0" cy="863600"/>
          </a:xfrm>
          <a:prstGeom prst="line">
            <a:avLst/>
          </a:prstGeom>
          <a:noFill/>
          <a:ln w="31750">
            <a:solidFill>
              <a:schemeClr val="accent2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04476" name="Line 27"/>
          <p:cNvSpPr>
            <a:spLocks noChangeShapeType="1"/>
          </p:cNvSpPr>
          <p:nvPr/>
        </p:nvSpPr>
        <p:spPr bwMode="auto">
          <a:xfrm flipH="1">
            <a:off x="6084888" y="5300663"/>
            <a:ext cx="503237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04477" name="Line 28"/>
          <p:cNvSpPr>
            <a:spLocks noChangeShapeType="1"/>
          </p:cNvSpPr>
          <p:nvPr/>
        </p:nvSpPr>
        <p:spPr bwMode="auto">
          <a:xfrm flipH="1">
            <a:off x="6589713" y="5013325"/>
            <a:ext cx="0" cy="287338"/>
          </a:xfrm>
          <a:prstGeom prst="line">
            <a:avLst/>
          </a:prstGeom>
          <a:noFill/>
          <a:ln w="31750">
            <a:solidFill>
              <a:schemeClr val="accent2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04478" name="Text Box 29"/>
          <p:cNvSpPr txBox="1">
            <a:spLocks noChangeArrowheads="1"/>
          </p:cNvSpPr>
          <p:nvPr/>
        </p:nvSpPr>
        <p:spPr bwMode="auto">
          <a:xfrm>
            <a:off x="6373813" y="4581525"/>
            <a:ext cx="174625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latin typeface="Arial" charset="0"/>
              </a:rPr>
              <a:t>2/1</a:t>
            </a:r>
          </a:p>
        </p:txBody>
      </p:sp>
      <p:sp>
        <p:nvSpPr>
          <p:cNvPr id="104479" name="Line 30"/>
          <p:cNvSpPr>
            <a:spLocks noChangeShapeType="1"/>
          </p:cNvSpPr>
          <p:nvPr/>
        </p:nvSpPr>
        <p:spPr bwMode="auto">
          <a:xfrm>
            <a:off x="5867400" y="2781300"/>
            <a:ext cx="576263" cy="1223963"/>
          </a:xfrm>
          <a:prstGeom prst="line">
            <a:avLst/>
          </a:prstGeom>
          <a:noFill/>
          <a:ln w="31750">
            <a:solidFill>
              <a:srgbClr val="0000FF"/>
            </a:solidFill>
            <a:round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04480" name="Text Box 31"/>
          <p:cNvSpPr txBox="1">
            <a:spLocks noChangeArrowheads="1"/>
          </p:cNvSpPr>
          <p:nvPr/>
        </p:nvSpPr>
        <p:spPr bwMode="auto">
          <a:xfrm>
            <a:off x="6084888" y="3644900"/>
            <a:ext cx="174625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latin typeface="Arial" charset="0"/>
              </a:rPr>
              <a:t>2/1</a:t>
            </a:r>
          </a:p>
        </p:txBody>
      </p:sp>
      <p:sp>
        <p:nvSpPr>
          <p:cNvPr id="104481" name="Line 32"/>
          <p:cNvSpPr>
            <a:spLocks noChangeShapeType="1"/>
          </p:cNvSpPr>
          <p:nvPr/>
        </p:nvSpPr>
        <p:spPr bwMode="auto">
          <a:xfrm flipH="1">
            <a:off x="7092950" y="3357563"/>
            <a:ext cx="647700" cy="64770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04482" name="Text Box 33"/>
          <p:cNvSpPr txBox="1">
            <a:spLocks noChangeArrowheads="1"/>
          </p:cNvSpPr>
          <p:nvPr/>
        </p:nvSpPr>
        <p:spPr bwMode="auto">
          <a:xfrm>
            <a:off x="7092950" y="3644900"/>
            <a:ext cx="174625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latin typeface="Arial" charset="0"/>
              </a:rPr>
              <a:t>1/1</a:t>
            </a:r>
          </a:p>
        </p:txBody>
      </p:sp>
      <p:sp>
        <p:nvSpPr>
          <p:cNvPr id="104483" name="Line 34"/>
          <p:cNvSpPr>
            <a:spLocks noChangeShapeType="1"/>
          </p:cNvSpPr>
          <p:nvPr/>
        </p:nvSpPr>
        <p:spPr bwMode="auto">
          <a:xfrm flipH="1">
            <a:off x="7740650" y="2636838"/>
            <a:ext cx="0" cy="576262"/>
          </a:xfrm>
          <a:prstGeom prst="line">
            <a:avLst/>
          </a:prstGeom>
          <a:noFill/>
          <a:ln w="31750">
            <a:solidFill>
              <a:schemeClr val="bg2"/>
            </a:solidFill>
            <a:round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04484" name="Text Box 35"/>
          <p:cNvSpPr txBox="1">
            <a:spLocks noChangeArrowheads="1"/>
          </p:cNvSpPr>
          <p:nvPr/>
        </p:nvSpPr>
        <p:spPr bwMode="auto">
          <a:xfrm>
            <a:off x="7524750" y="2924175"/>
            <a:ext cx="174625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latin typeface="Arial" charset="0"/>
              </a:rPr>
              <a:t>1/0</a:t>
            </a:r>
          </a:p>
        </p:txBody>
      </p:sp>
      <p:sp>
        <p:nvSpPr>
          <p:cNvPr id="104485" name="Line 36"/>
          <p:cNvSpPr>
            <a:spLocks noChangeShapeType="1"/>
          </p:cNvSpPr>
          <p:nvPr/>
        </p:nvSpPr>
        <p:spPr bwMode="auto">
          <a:xfrm flipH="1">
            <a:off x="7740650" y="1989138"/>
            <a:ext cx="0" cy="503237"/>
          </a:xfrm>
          <a:prstGeom prst="line">
            <a:avLst/>
          </a:prstGeom>
          <a:noFill/>
          <a:ln w="31750">
            <a:solidFill>
              <a:schemeClr val="bg2"/>
            </a:solidFill>
            <a:round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04486" name="Text Box 37"/>
          <p:cNvSpPr txBox="1">
            <a:spLocks noChangeArrowheads="1"/>
          </p:cNvSpPr>
          <p:nvPr/>
        </p:nvSpPr>
        <p:spPr bwMode="auto">
          <a:xfrm>
            <a:off x="7524750" y="2276475"/>
            <a:ext cx="174625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latin typeface="Arial" charset="0"/>
              </a:rPr>
              <a:t>2/0</a:t>
            </a:r>
          </a:p>
        </p:txBody>
      </p:sp>
      <p:sp>
        <p:nvSpPr>
          <p:cNvPr id="104487" name="Line 38"/>
          <p:cNvSpPr>
            <a:spLocks noChangeShapeType="1"/>
          </p:cNvSpPr>
          <p:nvPr/>
        </p:nvSpPr>
        <p:spPr bwMode="auto">
          <a:xfrm flipH="1">
            <a:off x="6948488" y="4149725"/>
            <a:ext cx="0" cy="720725"/>
          </a:xfrm>
          <a:prstGeom prst="line">
            <a:avLst/>
          </a:prstGeom>
          <a:noFill/>
          <a:ln w="57150">
            <a:solidFill>
              <a:schemeClr val="bg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04488" name="Text Box 39"/>
          <p:cNvSpPr txBox="1">
            <a:spLocks noChangeArrowheads="1"/>
          </p:cNvSpPr>
          <p:nvPr/>
        </p:nvSpPr>
        <p:spPr bwMode="auto">
          <a:xfrm>
            <a:off x="6732588" y="4581525"/>
            <a:ext cx="174625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latin typeface="Arial" charset="0"/>
              </a:rPr>
              <a:t>4/0</a:t>
            </a:r>
          </a:p>
        </p:txBody>
      </p:sp>
      <p:sp>
        <p:nvSpPr>
          <p:cNvPr id="104489" name="Line 40"/>
          <p:cNvSpPr>
            <a:spLocks noChangeShapeType="1"/>
          </p:cNvSpPr>
          <p:nvPr/>
        </p:nvSpPr>
        <p:spPr bwMode="auto">
          <a:xfrm>
            <a:off x="7164388" y="4149725"/>
            <a:ext cx="0" cy="719138"/>
          </a:xfrm>
          <a:prstGeom prst="line">
            <a:avLst/>
          </a:prstGeom>
          <a:noFill/>
          <a:ln w="57150">
            <a:solidFill>
              <a:srgbClr val="CC00FF"/>
            </a:solidFill>
            <a:round/>
            <a:headEnd type="triangle" w="med" len="med"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04490" name="Text Box 41"/>
          <p:cNvSpPr txBox="1">
            <a:spLocks noChangeArrowheads="1"/>
          </p:cNvSpPr>
          <p:nvPr/>
        </p:nvSpPr>
        <p:spPr bwMode="auto">
          <a:xfrm>
            <a:off x="7235825" y="4292600"/>
            <a:ext cx="174625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latin typeface="Arial" charset="0"/>
              </a:rPr>
              <a:t>0/1</a:t>
            </a:r>
          </a:p>
        </p:txBody>
      </p:sp>
      <p:sp>
        <p:nvSpPr>
          <p:cNvPr id="104491" name="Line 42"/>
          <p:cNvSpPr>
            <a:spLocks noChangeShapeType="1"/>
          </p:cNvSpPr>
          <p:nvPr/>
        </p:nvSpPr>
        <p:spPr bwMode="auto">
          <a:xfrm flipH="1" flipV="1">
            <a:off x="7956550" y="2636838"/>
            <a:ext cx="0" cy="576262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04492" name="Text Box 43"/>
          <p:cNvSpPr txBox="1">
            <a:spLocks noChangeArrowheads="1"/>
          </p:cNvSpPr>
          <p:nvPr/>
        </p:nvSpPr>
        <p:spPr bwMode="auto">
          <a:xfrm>
            <a:off x="8027988" y="2781300"/>
            <a:ext cx="174625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latin typeface="Arial" charset="0"/>
              </a:rPr>
              <a:t>1/1</a:t>
            </a:r>
          </a:p>
        </p:txBody>
      </p:sp>
      <p:sp>
        <p:nvSpPr>
          <p:cNvPr id="104493" name="Line 44"/>
          <p:cNvSpPr>
            <a:spLocks noChangeShapeType="1"/>
          </p:cNvSpPr>
          <p:nvPr/>
        </p:nvSpPr>
        <p:spPr bwMode="auto">
          <a:xfrm>
            <a:off x="6084888" y="2781300"/>
            <a:ext cx="576262" cy="1223963"/>
          </a:xfrm>
          <a:prstGeom prst="line">
            <a:avLst/>
          </a:prstGeom>
          <a:noFill/>
          <a:ln w="31750">
            <a:solidFill>
              <a:schemeClr val="hlink"/>
            </a:solidFill>
            <a:round/>
            <a:headEnd type="triangle" w="med" len="med"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04494" name="Text Box 45"/>
          <p:cNvSpPr txBox="1">
            <a:spLocks noChangeArrowheads="1"/>
          </p:cNvSpPr>
          <p:nvPr/>
        </p:nvSpPr>
        <p:spPr bwMode="auto">
          <a:xfrm>
            <a:off x="6445250" y="3357563"/>
            <a:ext cx="174625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latin typeface="Arial" charset="0"/>
              </a:rPr>
              <a:t>0/0</a:t>
            </a:r>
          </a:p>
        </p:txBody>
      </p:sp>
      <p:sp>
        <p:nvSpPr>
          <p:cNvPr id="104495" name="Line 46"/>
          <p:cNvSpPr>
            <a:spLocks noChangeShapeType="1"/>
          </p:cNvSpPr>
          <p:nvPr/>
        </p:nvSpPr>
        <p:spPr bwMode="auto">
          <a:xfrm flipH="1" flipV="1">
            <a:off x="8027988" y="1990725"/>
            <a:ext cx="0" cy="501650"/>
          </a:xfrm>
          <a:prstGeom prst="line">
            <a:avLst/>
          </a:prstGeom>
          <a:noFill/>
          <a:ln w="31750">
            <a:solidFill>
              <a:schemeClr val="accent1"/>
            </a:solidFill>
            <a:round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04496" name="Text Box 47"/>
          <p:cNvSpPr txBox="1">
            <a:spLocks noChangeArrowheads="1"/>
          </p:cNvSpPr>
          <p:nvPr/>
        </p:nvSpPr>
        <p:spPr bwMode="auto">
          <a:xfrm>
            <a:off x="8101013" y="2133600"/>
            <a:ext cx="174625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latin typeface="Arial" charset="0"/>
              </a:rPr>
              <a:t>0/1</a:t>
            </a:r>
          </a:p>
        </p:txBody>
      </p:sp>
    </p:spTree>
    <p:extLst>
      <p:ext uri="{BB962C8B-B14F-4D97-AF65-F5344CB8AC3E}">
        <p14:creationId xmlns:p14="http://schemas.microsoft.com/office/powerpoint/2010/main" val="14635138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Slide Number Placeholder 4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8D350662-1CD7-4CA8-95BF-57F72E86B6EE}" type="slidenum">
              <a:rPr lang="en-US" altLang="en-US" sz="1400" b="0" smtClean="0">
                <a:solidFill>
                  <a:srgbClr val="99FF99"/>
                </a:solidFill>
                <a:latin typeface="Arial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18</a:t>
            </a:fld>
            <a:r>
              <a:rPr lang="cs-CZ" altLang="en-US" sz="1400" b="0" smtClean="0">
                <a:solidFill>
                  <a:srgbClr val="99FF99"/>
                </a:solidFill>
                <a:latin typeface="Arial" charset="0"/>
              </a:rPr>
              <a:t> </a:t>
            </a:r>
            <a:endParaRPr lang="en-US" altLang="en-US" sz="1400" b="0" smtClean="0">
              <a:solidFill>
                <a:srgbClr val="99FF99"/>
              </a:solidFill>
              <a:latin typeface="Arial" charset="0"/>
            </a:endParaRPr>
          </a:p>
        </p:txBody>
      </p:sp>
      <p:sp>
        <p:nvSpPr>
          <p:cNvPr id="1054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en-US" smtClean="0"/>
              <a:t>Variable expansion</a:t>
            </a:r>
            <a:endParaRPr lang="cs-CZ" altLang="en-US" noProof="1" smtClean="0"/>
          </a:p>
        </p:txBody>
      </p:sp>
      <p:sp>
        <p:nvSpPr>
          <p:cNvPr id="105476" name="Rectangle 3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marL="0" indent="0" eaLnBrk="1" hangingPunct="1"/>
            <a:endParaRPr lang="cs-CZ" altLang="en-US" sz="1400" smtClean="0"/>
          </a:p>
        </p:txBody>
      </p:sp>
      <p:sp>
        <p:nvSpPr>
          <p:cNvPr id="105477" name="Rectangle 4"/>
          <p:cNvSpPr>
            <a:spLocks noChangeArrowheads="1"/>
          </p:cNvSpPr>
          <p:nvPr/>
        </p:nvSpPr>
        <p:spPr bwMode="auto">
          <a:xfrm>
            <a:off x="4643438" y="549275"/>
            <a:ext cx="4321175" cy="6119813"/>
          </a:xfrm>
          <a:prstGeom prst="rect">
            <a:avLst/>
          </a:prstGeom>
          <a:solidFill>
            <a:srgbClr val="FFFFE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en-US" b="0">
              <a:latin typeface="Arial" charset="0"/>
            </a:endParaRPr>
          </a:p>
        </p:txBody>
      </p:sp>
      <p:sp>
        <p:nvSpPr>
          <p:cNvPr id="105478" name="Rectangle 5"/>
          <p:cNvSpPr>
            <a:spLocks noChangeArrowheads="1"/>
          </p:cNvSpPr>
          <p:nvPr/>
        </p:nvSpPr>
        <p:spPr bwMode="auto">
          <a:xfrm>
            <a:off x="152400" y="533400"/>
            <a:ext cx="4348163" cy="6172200"/>
          </a:xfrm>
          <a:prstGeom prst="rect">
            <a:avLst/>
          </a:prstGeom>
          <a:solidFill>
            <a:srgbClr val="FFFFE0"/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/>
          <a:lstStyle>
            <a:lvl1pPr marL="342900" indent="-3429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571500" indent="-1905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952500" indent="-1905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1333500" indent="-1905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1790700" indent="-1905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247900" indent="-1905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2705100" indent="-1905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162300" indent="-1905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lvl="2" eaLnBrk="1" hangingPunct="1"/>
            <a:r>
              <a:rPr lang="en-US" altLang="en-US"/>
              <a:t>Duplikace prom</a:t>
            </a:r>
            <a:r>
              <a:rPr lang="cs-CZ" altLang="en-US"/>
              <a:t>ěnných (</a:t>
            </a:r>
            <a:r>
              <a:rPr lang="en-US" altLang="en-US"/>
              <a:t>Variable expansion</a:t>
            </a:r>
            <a:r>
              <a:rPr lang="cs-CZ" altLang="en-US"/>
              <a:t>)</a:t>
            </a:r>
          </a:p>
          <a:p>
            <a:pPr lvl="3" eaLnBrk="1" hangingPunct="1"/>
            <a:r>
              <a:rPr lang="cs-CZ" altLang="en-US"/>
              <a:t>Duplikací proměnných lze odstranit některé antidependence</a:t>
            </a:r>
          </a:p>
          <a:p>
            <a:pPr lvl="4" eaLnBrk="1" hangingPunct="1"/>
            <a:r>
              <a:rPr lang="cs-CZ" altLang="en-US" sz="1800"/>
              <a:t>Teoreticky všechny registrové, roste však počet použitých registrů i velikost kódu</a:t>
            </a:r>
          </a:p>
          <a:p>
            <a:pPr lvl="3" eaLnBrk="1" hangingPunct="1"/>
            <a:r>
              <a:rPr lang="cs-CZ" altLang="en-US"/>
              <a:t>Duplikace proměnných se provede duplikací kódu a vhodným přeznačením</a:t>
            </a:r>
            <a:endParaRPr lang="en-US" altLang="en-US"/>
          </a:p>
          <a:p>
            <a:pPr lvl="3" eaLnBrk="1" hangingPunct="1"/>
            <a:endParaRPr lang="en-US" altLang="en-US"/>
          </a:p>
          <a:p>
            <a:pPr lvl="3" eaLnBrk="1" hangingPunct="1"/>
            <a:r>
              <a:rPr lang="en-US" altLang="en-US"/>
              <a:t>P</a:t>
            </a:r>
            <a:r>
              <a:rPr lang="cs-CZ" altLang="en-US"/>
              <a:t>říklad: Zdvojením proměnné r</a:t>
            </a:r>
            <a:r>
              <a:rPr lang="en-US" altLang="en-US"/>
              <a:t>1 se kritick</a:t>
            </a:r>
            <a:r>
              <a:rPr lang="cs-CZ" altLang="en-US"/>
              <a:t>ý cyklus zkrátí z poměru </a:t>
            </a:r>
            <a:r>
              <a:rPr lang="en-US" altLang="en-US"/>
              <a:t>4/1 na 4/2</a:t>
            </a:r>
            <a:endParaRPr lang="cs-CZ" altLang="en-US"/>
          </a:p>
          <a:p>
            <a:pPr lvl="4" eaLnBrk="1" hangingPunct="1"/>
            <a:endParaRPr lang="en-US" altLang="en-US" sz="1800"/>
          </a:p>
        </p:txBody>
      </p:sp>
      <p:sp>
        <p:nvSpPr>
          <p:cNvPr id="105479" name="Text Box 6"/>
          <p:cNvSpPr txBox="1">
            <a:spLocks noChangeArrowheads="1"/>
          </p:cNvSpPr>
          <p:nvPr/>
        </p:nvSpPr>
        <p:spPr bwMode="auto">
          <a:xfrm>
            <a:off x="5292725" y="1989138"/>
            <a:ext cx="1079500" cy="142875"/>
          </a:xfrm>
          <a:prstGeom prst="rect">
            <a:avLst/>
          </a:prstGeom>
          <a:solidFill>
            <a:srgbClr val="FFFF66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/>
              <a:t>cmp ri,0</a:t>
            </a:r>
          </a:p>
        </p:txBody>
      </p:sp>
      <p:sp>
        <p:nvSpPr>
          <p:cNvPr id="105480" name="Text Box 7"/>
          <p:cNvSpPr txBox="1">
            <a:spLocks noChangeArrowheads="1"/>
          </p:cNvSpPr>
          <p:nvPr/>
        </p:nvSpPr>
        <p:spPr bwMode="auto">
          <a:xfrm>
            <a:off x="5508625" y="2709863"/>
            <a:ext cx="639763" cy="144462"/>
          </a:xfrm>
          <a:prstGeom prst="rect">
            <a:avLst/>
          </a:prstGeom>
          <a:solidFill>
            <a:srgbClr val="FFFF66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/>
              <a:t>jgt</a:t>
            </a:r>
          </a:p>
        </p:txBody>
      </p:sp>
      <p:sp>
        <p:nvSpPr>
          <p:cNvPr id="105481" name="Text Box 8"/>
          <p:cNvSpPr txBox="1">
            <a:spLocks noChangeArrowheads="1"/>
          </p:cNvSpPr>
          <p:nvPr/>
        </p:nvSpPr>
        <p:spPr bwMode="auto">
          <a:xfrm>
            <a:off x="5221288" y="5013325"/>
            <a:ext cx="1081087" cy="142875"/>
          </a:xfrm>
          <a:prstGeom prst="rect">
            <a:avLst/>
          </a:prstGeom>
          <a:solidFill>
            <a:srgbClr val="FFFF66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en-US" sz="1200"/>
              <a:t>mov r</a:t>
            </a:r>
            <a:r>
              <a:rPr lang="en-US" altLang="en-US" sz="1200"/>
              <a:t>1</a:t>
            </a:r>
            <a:r>
              <a:rPr lang="cs-CZ" altLang="en-US" sz="1200"/>
              <a:t>,</a:t>
            </a:r>
            <a:r>
              <a:rPr lang="en-US" altLang="en-US" sz="1200"/>
              <a:t>[rp]</a:t>
            </a:r>
          </a:p>
        </p:txBody>
      </p:sp>
      <p:sp>
        <p:nvSpPr>
          <p:cNvPr id="105482" name="Text Box 9"/>
          <p:cNvSpPr txBox="1">
            <a:spLocks noChangeArrowheads="1"/>
          </p:cNvSpPr>
          <p:nvPr/>
        </p:nvSpPr>
        <p:spPr bwMode="auto">
          <a:xfrm>
            <a:off x="5219700" y="3644900"/>
            <a:ext cx="935038" cy="142875"/>
          </a:xfrm>
          <a:prstGeom prst="rect">
            <a:avLst/>
          </a:prstGeom>
          <a:solidFill>
            <a:srgbClr val="FFFF66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en-US" sz="1200"/>
              <a:t>inc </a:t>
            </a:r>
            <a:r>
              <a:rPr lang="en-US" altLang="en-US" sz="1200"/>
              <a:t>rp</a:t>
            </a:r>
          </a:p>
        </p:txBody>
      </p:sp>
      <p:sp>
        <p:nvSpPr>
          <p:cNvPr id="105483" name="Text Box 10"/>
          <p:cNvSpPr txBox="1">
            <a:spLocks noChangeArrowheads="1"/>
          </p:cNvSpPr>
          <p:nvPr/>
        </p:nvSpPr>
        <p:spPr bwMode="auto">
          <a:xfrm>
            <a:off x="5292725" y="1341438"/>
            <a:ext cx="1152525" cy="142875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/>
              <a:t>dec ri</a:t>
            </a:r>
            <a:endParaRPr lang="en-US" altLang="en-US" sz="1200" b="0"/>
          </a:p>
        </p:txBody>
      </p:sp>
      <p:sp>
        <p:nvSpPr>
          <p:cNvPr id="105484" name="Text Box 11"/>
          <p:cNvSpPr txBox="1">
            <a:spLocks noChangeArrowheads="1"/>
          </p:cNvSpPr>
          <p:nvPr/>
        </p:nvSpPr>
        <p:spPr bwMode="auto">
          <a:xfrm>
            <a:off x="5437188" y="5876925"/>
            <a:ext cx="863600" cy="142875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/>
              <a:t>xor rs,r1</a:t>
            </a:r>
            <a:endParaRPr lang="en-US" altLang="en-US" sz="1200" b="0"/>
          </a:p>
        </p:txBody>
      </p:sp>
      <p:sp>
        <p:nvSpPr>
          <p:cNvPr id="105485" name="Line 12"/>
          <p:cNvSpPr>
            <a:spLocks noChangeShapeType="1"/>
          </p:cNvSpPr>
          <p:nvPr/>
        </p:nvSpPr>
        <p:spPr bwMode="auto">
          <a:xfrm>
            <a:off x="6154738" y="3644900"/>
            <a:ext cx="1081087" cy="1588"/>
          </a:xfrm>
          <a:prstGeom prst="line">
            <a:avLst/>
          </a:prstGeom>
          <a:noFill/>
          <a:ln w="31750">
            <a:solidFill>
              <a:srgbClr val="0000FF"/>
            </a:solidFill>
            <a:round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05486" name="Text Box 17"/>
          <p:cNvSpPr txBox="1">
            <a:spLocks noChangeArrowheads="1"/>
          </p:cNvSpPr>
          <p:nvPr/>
        </p:nvSpPr>
        <p:spPr bwMode="auto">
          <a:xfrm>
            <a:off x="6156325" y="3860800"/>
            <a:ext cx="174625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latin typeface="Arial" charset="0"/>
              </a:rPr>
              <a:t>2/1</a:t>
            </a:r>
          </a:p>
        </p:txBody>
      </p:sp>
      <p:sp>
        <p:nvSpPr>
          <p:cNvPr id="105487" name="Line 18"/>
          <p:cNvSpPr>
            <a:spLocks noChangeShapeType="1"/>
          </p:cNvSpPr>
          <p:nvPr/>
        </p:nvSpPr>
        <p:spPr bwMode="auto">
          <a:xfrm flipH="1">
            <a:off x="6443663" y="1484313"/>
            <a:ext cx="865187" cy="0"/>
          </a:xfrm>
          <a:prstGeom prst="line">
            <a:avLst/>
          </a:prstGeom>
          <a:noFill/>
          <a:ln w="31750">
            <a:solidFill>
              <a:schemeClr val="accent1"/>
            </a:solidFill>
            <a:round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05488" name="Text Box 23"/>
          <p:cNvSpPr txBox="1">
            <a:spLocks noChangeArrowheads="1"/>
          </p:cNvSpPr>
          <p:nvPr/>
        </p:nvSpPr>
        <p:spPr bwMode="auto">
          <a:xfrm>
            <a:off x="6804025" y="1557338"/>
            <a:ext cx="174625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latin typeface="Arial" charset="0"/>
              </a:rPr>
              <a:t>2/1</a:t>
            </a:r>
          </a:p>
        </p:txBody>
      </p:sp>
      <p:sp>
        <p:nvSpPr>
          <p:cNvPr id="105489" name="Text Box 29"/>
          <p:cNvSpPr txBox="1">
            <a:spLocks noChangeArrowheads="1"/>
          </p:cNvSpPr>
          <p:nvPr/>
        </p:nvSpPr>
        <p:spPr bwMode="auto">
          <a:xfrm>
            <a:off x="6516688" y="6021388"/>
            <a:ext cx="174625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latin typeface="Arial" charset="0"/>
              </a:rPr>
              <a:t>2/1</a:t>
            </a:r>
          </a:p>
        </p:txBody>
      </p:sp>
      <p:sp>
        <p:nvSpPr>
          <p:cNvPr id="105490" name="Line 30"/>
          <p:cNvSpPr>
            <a:spLocks noChangeShapeType="1"/>
          </p:cNvSpPr>
          <p:nvPr/>
        </p:nvSpPr>
        <p:spPr bwMode="auto">
          <a:xfrm flipH="1">
            <a:off x="6300788" y="3789363"/>
            <a:ext cx="1079500" cy="1222375"/>
          </a:xfrm>
          <a:prstGeom prst="line">
            <a:avLst/>
          </a:prstGeom>
          <a:noFill/>
          <a:ln w="31750">
            <a:solidFill>
              <a:srgbClr val="0000FF"/>
            </a:solidFill>
            <a:round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05491" name="Text Box 31"/>
          <p:cNvSpPr txBox="1">
            <a:spLocks noChangeArrowheads="1"/>
          </p:cNvSpPr>
          <p:nvPr/>
        </p:nvSpPr>
        <p:spPr bwMode="auto">
          <a:xfrm>
            <a:off x="6516688" y="4724400"/>
            <a:ext cx="174625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latin typeface="Arial" charset="0"/>
              </a:rPr>
              <a:t>2/1</a:t>
            </a:r>
          </a:p>
        </p:txBody>
      </p:sp>
      <p:sp>
        <p:nvSpPr>
          <p:cNvPr id="105492" name="Line 32"/>
          <p:cNvSpPr>
            <a:spLocks noChangeShapeType="1"/>
          </p:cNvSpPr>
          <p:nvPr/>
        </p:nvSpPr>
        <p:spPr bwMode="auto">
          <a:xfrm>
            <a:off x="5868988" y="2854325"/>
            <a:ext cx="1798637" cy="215900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05493" name="Text Box 33"/>
          <p:cNvSpPr txBox="1">
            <a:spLocks noChangeArrowheads="1"/>
          </p:cNvSpPr>
          <p:nvPr/>
        </p:nvSpPr>
        <p:spPr bwMode="auto">
          <a:xfrm>
            <a:off x="6086475" y="4652963"/>
            <a:ext cx="174625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latin typeface="Arial" charset="0"/>
              </a:rPr>
              <a:t>1/1</a:t>
            </a:r>
          </a:p>
        </p:txBody>
      </p:sp>
      <p:sp>
        <p:nvSpPr>
          <p:cNvPr id="105494" name="Line 34"/>
          <p:cNvSpPr>
            <a:spLocks noChangeShapeType="1"/>
          </p:cNvSpPr>
          <p:nvPr/>
        </p:nvSpPr>
        <p:spPr bwMode="auto">
          <a:xfrm flipH="1">
            <a:off x="5868988" y="2133600"/>
            <a:ext cx="0" cy="576263"/>
          </a:xfrm>
          <a:prstGeom prst="line">
            <a:avLst/>
          </a:prstGeom>
          <a:noFill/>
          <a:ln w="31750">
            <a:solidFill>
              <a:schemeClr val="bg2"/>
            </a:solidFill>
            <a:round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05495" name="Text Box 35"/>
          <p:cNvSpPr txBox="1">
            <a:spLocks noChangeArrowheads="1"/>
          </p:cNvSpPr>
          <p:nvPr/>
        </p:nvSpPr>
        <p:spPr bwMode="auto">
          <a:xfrm>
            <a:off x="5653088" y="2420938"/>
            <a:ext cx="174625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latin typeface="Arial" charset="0"/>
              </a:rPr>
              <a:t>1/0</a:t>
            </a:r>
          </a:p>
        </p:txBody>
      </p:sp>
      <p:sp>
        <p:nvSpPr>
          <p:cNvPr id="105496" name="Line 36"/>
          <p:cNvSpPr>
            <a:spLocks noChangeShapeType="1"/>
          </p:cNvSpPr>
          <p:nvPr/>
        </p:nvSpPr>
        <p:spPr bwMode="auto">
          <a:xfrm flipH="1">
            <a:off x="5868988" y="1485900"/>
            <a:ext cx="0" cy="503238"/>
          </a:xfrm>
          <a:prstGeom prst="line">
            <a:avLst/>
          </a:prstGeom>
          <a:noFill/>
          <a:ln w="31750">
            <a:solidFill>
              <a:schemeClr val="bg2"/>
            </a:solidFill>
            <a:round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05497" name="Text Box 37"/>
          <p:cNvSpPr txBox="1">
            <a:spLocks noChangeArrowheads="1"/>
          </p:cNvSpPr>
          <p:nvPr/>
        </p:nvSpPr>
        <p:spPr bwMode="auto">
          <a:xfrm>
            <a:off x="5653088" y="1773238"/>
            <a:ext cx="174625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latin typeface="Arial" charset="0"/>
              </a:rPr>
              <a:t>2/0</a:t>
            </a:r>
          </a:p>
        </p:txBody>
      </p:sp>
      <p:sp>
        <p:nvSpPr>
          <p:cNvPr id="105498" name="Line 38"/>
          <p:cNvSpPr>
            <a:spLocks noChangeShapeType="1"/>
          </p:cNvSpPr>
          <p:nvPr/>
        </p:nvSpPr>
        <p:spPr bwMode="auto">
          <a:xfrm flipH="1">
            <a:off x="5942013" y="5157788"/>
            <a:ext cx="0" cy="720725"/>
          </a:xfrm>
          <a:prstGeom prst="line">
            <a:avLst/>
          </a:prstGeom>
          <a:noFill/>
          <a:ln w="57150">
            <a:solidFill>
              <a:schemeClr val="bg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05499" name="Text Box 39"/>
          <p:cNvSpPr txBox="1">
            <a:spLocks noChangeArrowheads="1"/>
          </p:cNvSpPr>
          <p:nvPr/>
        </p:nvSpPr>
        <p:spPr bwMode="auto">
          <a:xfrm>
            <a:off x="5726113" y="5589588"/>
            <a:ext cx="174625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latin typeface="Arial" charset="0"/>
              </a:rPr>
              <a:t>4/0</a:t>
            </a:r>
          </a:p>
        </p:txBody>
      </p:sp>
      <p:sp>
        <p:nvSpPr>
          <p:cNvPr id="105500" name="Line 40"/>
          <p:cNvSpPr>
            <a:spLocks noChangeShapeType="1"/>
          </p:cNvSpPr>
          <p:nvPr/>
        </p:nvSpPr>
        <p:spPr bwMode="auto">
          <a:xfrm>
            <a:off x="6157913" y="5157788"/>
            <a:ext cx="0" cy="719137"/>
          </a:xfrm>
          <a:prstGeom prst="line">
            <a:avLst/>
          </a:prstGeom>
          <a:noFill/>
          <a:ln w="57150">
            <a:solidFill>
              <a:srgbClr val="CC00FF"/>
            </a:solidFill>
            <a:round/>
            <a:headEnd type="triangle" w="med" len="med"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05501" name="Text Box 41"/>
          <p:cNvSpPr txBox="1">
            <a:spLocks noChangeArrowheads="1"/>
          </p:cNvSpPr>
          <p:nvPr/>
        </p:nvSpPr>
        <p:spPr bwMode="auto">
          <a:xfrm>
            <a:off x="6229350" y="5300663"/>
            <a:ext cx="174625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latin typeface="Arial" charset="0"/>
              </a:rPr>
              <a:t>0/2</a:t>
            </a:r>
          </a:p>
        </p:txBody>
      </p:sp>
      <p:sp>
        <p:nvSpPr>
          <p:cNvPr id="105502" name="Line 42"/>
          <p:cNvSpPr>
            <a:spLocks noChangeShapeType="1"/>
          </p:cNvSpPr>
          <p:nvPr/>
        </p:nvSpPr>
        <p:spPr bwMode="auto">
          <a:xfrm flipV="1">
            <a:off x="6084888" y="2133600"/>
            <a:ext cx="1295400" cy="576263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05503" name="Text Box 43"/>
          <p:cNvSpPr txBox="1">
            <a:spLocks noChangeArrowheads="1"/>
          </p:cNvSpPr>
          <p:nvPr/>
        </p:nvSpPr>
        <p:spPr bwMode="auto">
          <a:xfrm>
            <a:off x="6156325" y="2278063"/>
            <a:ext cx="174625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latin typeface="Arial" charset="0"/>
              </a:rPr>
              <a:t>1/1</a:t>
            </a:r>
          </a:p>
        </p:txBody>
      </p:sp>
      <p:sp>
        <p:nvSpPr>
          <p:cNvPr id="105504" name="Line 44"/>
          <p:cNvSpPr>
            <a:spLocks noChangeShapeType="1"/>
          </p:cNvSpPr>
          <p:nvPr/>
        </p:nvSpPr>
        <p:spPr bwMode="auto">
          <a:xfrm flipH="1">
            <a:off x="5508625" y="3789363"/>
            <a:ext cx="144463" cy="1222375"/>
          </a:xfrm>
          <a:prstGeom prst="line">
            <a:avLst/>
          </a:prstGeom>
          <a:noFill/>
          <a:ln w="31750">
            <a:solidFill>
              <a:schemeClr val="hlink"/>
            </a:solidFill>
            <a:round/>
            <a:headEnd type="triangle" w="med" len="med"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05505" name="Text Box 45"/>
          <p:cNvSpPr txBox="1">
            <a:spLocks noChangeArrowheads="1"/>
          </p:cNvSpPr>
          <p:nvPr/>
        </p:nvSpPr>
        <p:spPr bwMode="auto">
          <a:xfrm>
            <a:off x="5581650" y="4654550"/>
            <a:ext cx="174625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latin typeface="Arial" charset="0"/>
              </a:rPr>
              <a:t>0/0</a:t>
            </a:r>
          </a:p>
        </p:txBody>
      </p:sp>
      <p:sp>
        <p:nvSpPr>
          <p:cNvPr id="105506" name="Line 46"/>
          <p:cNvSpPr>
            <a:spLocks noChangeShapeType="1"/>
          </p:cNvSpPr>
          <p:nvPr/>
        </p:nvSpPr>
        <p:spPr bwMode="auto">
          <a:xfrm flipV="1">
            <a:off x="6372225" y="1484313"/>
            <a:ext cx="1152525" cy="501650"/>
          </a:xfrm>
          <a:prstGeom prst="line">
            <a:avLst/>
          </a:prstGeom>
          <a:noFill/>
          <a:ln w="31750">
            <a:solidFill>
              <a:schemeClr val="accent1"/>
            </a:solidFill>
            <a:round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05507" name="Text Box 47"/>
          <p:cNvSpPr txBox="1">
            <a:spLocks noChangeArrowheads="1"/>
          </p:cNvSpPr>
          <p:nvPr/>
        </p:nvSpPr>
        <p:spPr bwMode="auto">
          <a:xfrm>
            <a:off x="6229350" y="1630363"/>
            <a:ext cx="174625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latin typeface="Arial" charset="0"/>
              </a:rPr>
              <a:t>0/1</a:t>
            </a:r>
          </a:p>
        </p:txBody>
      </p:sp>
      <p:sp>
        <p:nvSpPr>
          <p:cNvPr id="105508" name="Text Box 90"/>
          <p:cNvSpPr txBox="1">
            <a:spLocks noChangeArrowheads="1"/>
          </p:cNvSpPr>
          <p:nvPr/>
        </p:nvSpPr>
        <p:spPr bwMode="auto">
          <a:xfrm>
            <a:off x="7308850" y="1987550"/>
            <a:ext cx="1079500" cy="142875"/>
          </a:xfrm>
          <a:prstGeom prst="rect">
            <a:avLst/>
          </a:prstGeom>
          <a:solidFill>
            <a:srgbClr val="FFFF66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/>
              <a:t>cmp ri,0</a:t>
            </a:r>
          </a:p>
        </p:txBody>
      </p:sp>
      <p:sp>
        <p:nvSpPr>
          <p:cNvPr id="105509" name="Text Box 91"/>
          <p:cNvSpPr txBox="1">
            <a:spLocks noChangeArrowheads="1"/>
          </p:cNvSpPr>
          <p:nvPr/>
        </p:nvSpPr>
        <p:spPr bwMode="auto">
          <a:xfrm>
            <a:off x="7524750" y="2708275"/>
            <a:ext cx="639763" cy="144463"/>
          </a:xfrm>
          <a:prstGeom prst="rect">
            <a:avLst/>
          </a:prstGeom>
          <a:solidFill>
            <a:srgbClr val="FFFF66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/>
              <a:t>jgt</a:t>
            </a:r>
          </a:p>
        </p:txBody>
      </p:sp>
      <p:sp>
        <p:nvSpPr>
          <p:cNvPr id="105510" name="Text Box 92"/>
          <p:cNvSpPr txBox="1">
            <a:spLocks noChangeArrowheads="1"/>
          </p:cNvSpPr>
          <p:nvPr/>
        </p:nvSpPr>
        <p:spPr bwMode="auto">
          <a:xfrm>
            <a:off x="7235825" y="5013325"/>
            <a:ext cx="1081088" cy="142875"/>
          </a:xfrm>
          <a:prstGeom prst="rect">
            <a:avLst/>
          </a:prstGeom>
          <a:solidFill>
            <a:srgbClr val="FFFF66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en-US" sz="1200"/>
              <a:t>mov r</a:t>
            </a:r>
            <a:r>
              <a:rPr lang="en-US" altLang="en-US" sz="1200"/>
              <a:t>2</a:t>
            </a:r>
            <a:r>
              <a:rPr lang="cs-CZ" altLang="en-US" sz="1200"/>
              <a:t>,</a:t>
            </a:r>
            <a:r>
              <a:rPr lang="en-US" altLang="en-US" sz="1200"/>
              <a:t>[rp]</a:t>
            </a:r>
          </a:p>
        </p:txBody>
      </p:sp>
      <p:sp>
        <p:nvSpPr>
          <p:cNvPr id="105511" name="Text Box 93"/>
          <p:cNvSpPr txBox="1">
            <a:spLocks noChangeArrowheads="1"/>
          </p:cNvSpPr>
          <p:nvPr/>
        </p:nvSpPr>
        <p:spPr bwMode="auto">
          <a:xfrm>
            <a:off x="7235825" y="3643313"/>
            <a:ext cx="935038" cy="142875"/>
          </a:xfrm>
          <a:prstGeom prst="rect">
            <a:avLst/>
          </a:prstGeom>
          <a:solidFill>
            <a:srgbClr val="FFFF66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en-US" sz="1200"/>
              <a:t>inc </a:t>
            </a:r>
            <a:r>
              <a:rPr lang="en-US" altLang="en-US" sz="1200"/>
              <a:t>rp</a:t>
            </a:r>
          </a:p>
        </p:txBody>
      </p:sp>
      <p:sp>
        <p:nvSpPr>
          <p:cNvPr id="105512" name="Text Box 94"/>
          <p:cNvSpPr txBox="1">
            <a:spLocks noChangeArrowheads="1"/>
          </p:cNvSpPr>
          <p:nvPr/>
        </p:nvSpPr>
        <p:spPr bwMode="auto">
          <a:xfrm>
            <a:off x="7308850" y="1339850"/>
            <a:ext cx="1152525" cy="142875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/>
              <a:t>dec ri</a:t>
            </a:r>
            <a:endParaRPr lang="en-US" altLang="en-US" sz="1200" b="0"/>
          </a:p>
        </p:txBody>
      </p:sp>
      <p:sp>
        <p:nvSpPr>
          <p:cNvPr id="105513" name="Text Box 95"/>
          <p:cNvSpPr txBox="1">
            <a:spLocks noChangeArrowheads="1"/>
          </p:cNvSpPr>
          <p:nvPr/>
        </p:nvSpPr>
        <p:spPr bwMode="auto">
          <a:xfrm>
            <a:off x="7453313" y="5875338"/>
            <a:ext cx="863600" cy="142875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/>
              <a:t>xor rs,r2</a:t>
            </a:r>
            <a:endParaRPr lang="en-US" altLang="en-US" sz="1200" b="0"/>
          </a:p>
        </p:txBody>
      </p:sp>
      <p:sp>
        <p:nvSpPr>
          <p:cNvPr id="105514" name="Line 96"/>
          <p:cNvSpPr>
            <a:spLocks noChangeShapeType="1"/>
          </p:cNvSpPr>
          <p:nvPr/>
        </p:nvSpPr>
        <p:spPr bwMode="auto">
          <a:xfrm flipH="1">
            <a:off x="6154738" y="3789363"/>
            <a:ext cx="1081087" cy="1587"/>
          </a:xfrm>
          <a:prstGeom prst="line">
            <a:avLst/>
          </a:prstGeom>
          <a:noFill/>
          <a:ln w="31750">
            <a:solidFill>
              <a:srgbClr val="0000FF"/>
            </a:solidFill>
            <a:round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05515" name="Text Box 101"/>
          <p:cNvSpPr txBox="1">
            <a:spLocks noChangeArrowheads="1"/>
          </p:cNvSpPr>
          <p:nvPr/>
        </p:nvSpPr>
        <p:spPr bwMode="auto">
          <a:xfrm>
            <a:off x="6875463" y="3429000"/>
            <a:ext cx="174625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latin typeface="Arial" charset="0"/>
              </a:rPr>
              <a:t>2/1</a:t>
            </a:r>
          </a:p>
        </p:txBody>
      </p:sp>
      <p:sp>
        <p:nvSpPr>
          <p:cNvPr id="105516" name="Line 102"/>
          <p:cNvSpPr>
            <a:spLocks noChangeShapeType="1"/>
          </p:cNvSpPr>
          <p:nvPr/>
        </p:nvSpPr>
        <p:spPr bwMode="auto">
          <a:xfrm>
            <a:off x="6443663" y="1341438"/>
            <a:ext cx="865187" cy="0"/>
          </a:xfrm>
          <a:prstGeom prst="line">
            <a:avLst/>
          </a:prstGeom>
          <a:noFill/>
          <a:ln w="31750">
            <a:solidFill>
              <a:schemeClr val="accent1"/>
            </a:solidFill>
            <a:round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05517" name="Text Box 107"/>
          <p:cNvSpPr txBox="1">
            <a:spLocks noChangeArrowheads="1"/>
          </p:cNvSpPr>
          <p:nvPr/>
        </p:nvSpPr>
        <p:spPr bwMode="auto">
          <a:xfrm>
            <a:off x="6877050" y="1125538"/>
            <a:ext cx="174625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latin typeface="Arial" charset="0"/>
              </a:rPr>
              <a:t>2/1</a:t>
            </a:r>
          </a:p>
        </p:txBody>
      </p:sp>
      <p:sp>
        <p:nvSpPr>
          <p:cNvPr id="105518" name="Line 108"/>
          <p:cNvSpPr>
            <a:spLocks noChangeShapeType="1"/>
          </p:cNvSpPr>
          <p:nvPr/>
        </p:nvSpPr>
        <p:spPr bwMode="auto">
          <a:xfrm>
            <a:off x="6300788" y="5876925"/>
            <a:ext cx="1150937" cy="1588"/>
          </a:xfrm>
          <a:prstGeom prst="line">
            <a:avLst/>
          </a:prstGeom>
          <a:noFill/>
          <a:ln w="31750">
            <a:solidFill>
              <a:schemeClr val="accent2"/>
            </a:solidFill>
            <a:round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05519" name="Text Box 113"/>
          <p:cNvSpPr txBox="1">
            <a:spLocks noChangeArrowheads="1"/>
          </p:cNvSpPr>
          <p:nvPr/>
        </p:nvSpPr>
        <p:spPr bwMode="auto">
          <a:xfrm>
            <a:off x="7092950" y="5661025"/>
            <a:ext cx="174625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latin typeface="Arial" charset="0"/>
              </a:rPr>
              <a:t>2/1</a:t>
            </a:r>
          </a:p>
        </p:txBody>
      </p:sp>
      <p:sp>
        <p:nvSpPr>
          <p:cNvPr id="105520" name="Line 114"/>
          <p:cNvSpPr>
            <a:spLocks noChangeShapeType="1"/>
          </p:cNvSpPr>
          <p:nvPr/>
        </p:nvSpPr>
        <p:spPr bwMode="auto">
          <a:xfrm>
            <a:off x="5724525" y="3789363"/>
            <a:ext cx="1511300" cy="1223962"/>
          </a:xfrm>
          <a:prstGeom prst="line">
            <a:avLst/>
          </a:prstGeom>
          <a:noFill/>
          <a:ln w="31750">
            <a:solidFill>
              <a:srgbClr val="0000FF"/>
            </a:solidFill>
            <a:round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05521" name="Text Box 115"/>
          <p:cNvSpPr txBox="1">
            <a:spLocks noChangeArrowheads="1"/>
          </p:cNvSpPr>
          <p:nvPr/>
        </p:nvSpPr>
        <p:spPr bwMode="auto">
          <a:xfrm>
            <a:off x="7094538" y="4651375"/>
            <a:ext cx="174625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latin typeface="Arial" charset="0"/>
              </a:rPr>
              <a:t>2/1</a:t>
            </a:r>
          </a:p>
        </p:txBody>
      </p:sp>
      <p:sp>
        <p:nvSpPr>
          <p:cNvPr id="105522" name="Line 116"/>
          <p:cNvSpPr>
            <a:spLocks noChangeShapeType="1"/>
          </p:cNvSpPr>
          <p:nvPr/>
        </p:nvSpPr>
        <p:spPr bwMode="auto">
          <a:xfrm flipH="1">
            <a:off x="5867400" y="3068638"/>
            <a:ext cx="1152525" cy="1944687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05523" name="Text Box 117"/>
          <p:cNvSpPr txBox="1">
            <a:spLocks noChangeArrowheads="1"/>
          </p:cNvSpPr>
          <p:nvPr/>
        </p:nvSpPr>
        <p:spPr bwMode="auto">
          <a:xfrm>
            <a:off x="7524750" y="4652963"/>
            <a:ext cx="174625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latin typeface="Arial" charset="0"/>
              </a:rPr>
              <a:t>1/1</a:t>
            </a:r>
          </a:p>
        </p:txBody>
      </p:sp>
      <p:sp>
        <p:nvSpPr>
          <p:cNvPr id="105524" name="Line 118"/>
          <p:cNvSpPr>
            <a:spLocks noChangeShapeType="1"/>
          </p:cNvSpPr>
          <p:nvPr/>
        </p:nvSpPr>
        <p:spPr bwMode="auto">
          <a:xfrm flipH="1">
            <a:off x="7885113" y="2132013"/>
            <a:ext cx="0" cy="576262"/>
          </a:xfrm>
          <a:prstGeom prst="line">
            <a:avLst/>
          </a:prstGeom>
          <a:noFill/>
          <a:ln w="31750">
            <a:solidFill>
              <a:schemeClr val="bg2"/>
            </a:solidFill>
            <a:round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05525" name="Text Box 119"/>
          <p:cNvSpPr txBox="1">
            <a:spLocks noChangeArrowheads="1"/>
          </p:cNvSpPr>
          <p:nvPr/>
        </p:nvSpPr>
        <p:spPr bwMode="auto">
          <a:xfrm>
            <a:off x="7669213" y="2419350"/>
            <a:ext cx="174625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latin typeface="Arial" charset="0"/>
              </a:rPr>
              <a:t>1/0</a:t>
            </a:r>
          </a:p>
        </p:txBody>
      </p:sp>
      <p:sp>
        <p:nvSpPr>
          <p:cNvPr id="105526" name="Line 120"/>
          <p:cNvSpPr>
            <a:spLocks noChangeShapeType="1"/>
          </p:cNvSpPr>
          <p:nvPr/>
        </p:nvSpPr>
        <p:spPr bwMode="auto">
          <a:xfrm flipH="1">
            <a:off x="7885113" y="1484313"/>
            <a:ext cx="0" cy="503237"/>
          </a:xfrm>
          <a:prstGeom prst="line">
            <a:avLst/>
          </a:prstGeom>
          <a:noFill/>
          <a:ln w="31750">
            <a:solidFill>
              <a:schemeClr val="bg2"/>
            </a:solidFill>
            <a:round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05527" name="Text Box 121"/>
          <p:cNvSpPr txBox="1">
            <a:spLocks noChangeArrowheads="1"/>
          </p:cNvSpPr>
          <p:nvPr/>
        </p:nvSpPr>
        <p:spPr bwMode="auto">
          <a:xfrm>
            <a:off x="7669213" y="1771650"/>
            <a:ext cx="174625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latin typeface="Arial" charset="0"/>
              </a:rPr>
              <a:t>2/0</a:t>
            </a:r>
          </a:p>
        </p:txBody>
      </p:sp>
      <p:sp>
        <p:nvSpPr>
          <p:cNvPr id="105528" name="Line 122"/>
          <p:cNvSpPr>
            <a:spLocks noChangeShapeType="1"/>
          </p:cNvSpPr>
          <p:nvPr/>
        </p:nvSpPr>
        <p:spPr bwMode="auto">
          <a:xfrm flipH="1">
            <a:off x="7958138" y="5156200"/>
            <a:ext cx="0" cy="720725"/>
          </a:xfrm>
          <a:prstGeom prst="line">
            <a:avLst/>
          </a:prstGeom>
          <a:noFill/>
          <a:ln w="57150">
            <a:solidFill>
              <a:schemeClr val="bg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05529" name="Text Box 123"/>
          <p:cNvSpPr txBox="1">
            <a:spLocks noChangeArrowheads="1"/>
          </p:cNvSpPr>
          <p:nvPr/>
        </p:nvSpPr>
        <p:spPr bwMode="auto">
          <a:xfrm>
            <a:off x="7742238" y="5588000"/>
            <a:ext cx="174625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latin typeface="Arial" charset="0"/>
              </a:rPr>
              <a:t>4/0</a:t>
            </a:r>
          </a:p>
        </p:txBody>
      </p:sp>
      <p:sp>
        <p:nvSpPr>
          <p:cNvPr id="105530" name="Line 124"/>
          <p:cNvSpPr>
            <a:spLocks noChangeShapeType="1"/>
          </p:cNvSpPr>
          <p:nvPr/>
        </p:nvSpPr>
        <p:spPr bwMode="auto">
          <a:xfrm>
            <a:off x="8174038" y="5156200"/>
            <a:ext cx="0" cy="719138"/>
          </a:xfrm>
          <a:prstGeom prst="line">
            <a:avLst/>
          </a:prstGeom>
          <a:noFill/>
          <a:ln w="57150">
            <a:solidFill>
              <a:srgbClr val="CC00FF"/>
            </a:solidFill>
            <a:round/>
            <a:headEnd type="triangle" w="med" len="med"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05531" name="Text Box 125"/>
          <p:cNvSpPr txBox="1">
            <a:spLocks noChangeArrowheads="1"/>
          </p:cNvSpPr>
          <p:nvPr/>
        </p:nvSpPr>
        <p:spPr bwMode="auto">
          <a:xfrm>
            <a:off x="8245475" y="5299075"/>
            <a:ext cx="174625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latin typeface="Arial" charset="0"/>
              </a:rPr>
              <a:t>0/2</a:t>
            </a:r>
          </a:p>
        </p:txBody>
      </p:sp>
      <p:sp>
        <p:nvSpPr>
          <p:cNvPr id="105532" name="Line 126"/>
          <p:cNvSpPr>
            <a:spLocks noChangeShapeType="1"/>
          </p:cNvSpPr>
          <p:nvPr/>
        </p:nvSpPr>
        <p:spPr bwMode="auto">
          <a:xfrm flipH="1" flipV="1">
            <a:off x="6300788" y="2133600"/>
            <a:ext cx="1223962" cy="576263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05533" name="Text Box 127"/>
          <p:cNvSpPr txBox="1">
            <a:spLocks noChangeArrowheads="1"/>
          </p:cNvSpPr>
          <p:nvPr/>
        </p:nvSpPr>
        <p:spPr bwMode="auto">
          <a:xfrm>
            <a:off x="7164388" y="2276475"/>
            <a:ext cx="174625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latin typeface="Arial" charset="0"/>
              </a:rPr>
              <a:t>1/1</a:t>
            </a:r>
          </a:p>
        </p:txBody>
      </p:sp>
      <p:sp>
        <p:nvSpPr>
          <p:cNvPr id="105534" name="Line 128"/>
          <p:cNvSpPr>
            <a:spLocks noChangeShapeType="1"/>
          </p:cNvSpPr>
          <p:nvPr/>
        </p:nvSpPr>
        <p:spPr bwMode="auto">
          <a:xfrm>
            <a:off x="7669213" y="3787775"/>
            <a:ext cx="358775" cy="1154113"/>
          </a:xfrm>
          <a:prstGeom prst="line">
            <a:avLst/>
          </a:prstGeom>
          <a:noFill/>
          <a:ln w="31750">
            <a:solidFill>
              <a:schemeClr val="hlink"/>
            </a:solidFill>
            <a:round/>
            <a:headEnd type="triangle" w="med" len="med"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05535" name="Text Box 129"/>
          <p:cNvSpPr txBox="1">
            <a:spLocks noChangeArrowheads="1"/>
          </p:cNvSpPr>
          <p:nvPr/>
        </p:nvSpPr>
        <p:spPr bwMode="auto">
          <a:xfrm>
            <a:off x="8027988" y="4581525"/>
            <a:ext cx="174625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latin typeface="Arial" charset="0"/>
              </a:rPr>
              <a:t>0/0</a:t>
            </a:r>
          </a:p>
        </p:txBody>
      </p:sp>
      <p:sp>
        <p:nvSpPr>
          <p:cNvPr id="105536" name="Line 130"/>
          <p:cNvSpPr>
            <a:spLocks noChangeShapeType="1"/>
          </p:cNvSpPr>
          <p:nvPr/>
        </p:nvSpPr>
        <p:spPr bwMode="auto">
          <a:xfrm flipH="1" flipV="1">
            <a:off x="6227763" y="1484313"/>
            <a:ext cx="1081087" cy="501650"/>
          </a:xfrm>
          <a:prstGeom prst="line">
            <a:avLst/>
          </a:prstGeom>
          <a:noFill/>
          <a:ln w="31750">
            <a:solidFill>
              <a:schemeClr val="accent1"/>
            </a:solidFill>
            <a:round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05537" name="Text Box 131"/>
          <p:cNvSpPr txBox="1">
            <a:spLocks noChangeArrowheads="1"/>
          </p:cNvSpPr>
          <p:nvPr/>
        </p:nvSpPr>
        <p:spPr bwMode="auto">
          <a:xfrm>
            <a:off x="7235825" y="1628775"/>
            <a:ext cx="174625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latin typeface="Arial" charset="0"/>
              </a:rPr>
              <a:t>0/1</a:t>
            </a:r>
          </a:p>
        </p:txBody>
      </p:sp>
      <p:sp>
        <p:nvSpPr>
          <p:cNvPr id="105538" name="Line 132"/>
          <p:cNvSpPr>
            <a:spLocks noChangeShapeType="1"/>
          </p:cNvSpPr>
          <p:nvPr/>
        </p:nvSpPr>
        <p:spPr bwMode="auto">
          <a:xfrm flipH="1">
            <a:off x="6300788" y="6021388"/>
            <a:ext cx="1150937" cy="0"/>
          </a:xfrm>
          <a:prstGeom prst="line">
            <a:avLst/>
          </a:prstGeom>
          <a:noFill/>
          <a:ln w="31750">
            <a:solidFill>
              <a:schemeClr val="accent2"/>
            </a:solidFill>
            <a:round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05539" name="Line 133"/>
          <p:cNvSpPr>
            <a:spLocks noChangeShapeType="1"/>
          </p:cNvSpPr>
          <p:nvPr/>
        </p:nvSpPr>
        <p:spPr bwMode="auto">
          <a:xfrm flipH="1">
            <a:off x="7019925" y="2852738"/>
            <a:ext cx="504825" cy="21590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615308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Slide Number Placeholder 4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14D73DE5-426E-419F-9F45-097A2F144BEF}" type="slidenum">
              <a:rPr lang="en-US" altLang="en-US" sz="1400" b="0" smtClean="0">
                <a:solidFill>
                  <a:srgbClr val="99FF99"/>
                </a:solidFill>
                <a:latin typeface="Arial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19</a:t>
            </a:fld>
            <a:r>
              <a:rPr lang="cs-CZ" altLang="en-US" sz="1400" b="0" smtClean="0">
                <a:solidFill>
                  <a:srgbClr val="99FF99"/>
                </a:solidFill>
                <a:latin typeface="Arial" charset="0"/>
              </a:rPr>
              <a:t> </a:t>
            </a:r>
            <a:endParaRPr lang="en-US" altLang="en-US" sz="1400" b="0" smtClean="0">
              <a:solidFill>
                <a:srgbClr val="99FF99"/>
              </a:solidFill>
              <a:latin typeface="Arial" charset="0"/>
            </a:endParaRPr>
          </a:p>
        </p:txBody>
      </p:sp>
      <p:sp>
        <p:nvSpPr>
          <p:cNvPr id="1064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en-US" smtClean="0"/>
              <a:t>S</a:t>
            </a:r>
            <a:r>
              <a:rPr lang="en-US" altLang="en-US" smtClean="0"/>
              <a:t>oftware pipelining</a:t>
            </a:r>
            <a:endParaRPr lang="en-US" altLang="en-US" noProof="1" smtClean="0"/>
          </a:p>
        </p:txBody>
      </p:sp>
      <p:sp>
        <p:nvSpPr>
          <p:cNvPr id="106500" name="Rectangle 3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marL="0" indent="0" eaLnBrk="1" hangingPunct="1"/>
            <a:endParaRPr lang="cs-CZ" altLang="en-US" sz="1400" smtClean="0"/>
          </a:p>
        </p:txBody>
      </p:sp>
      <p:sp>
        <p:nvSpPr>
          <p:cNvPr id="106501" name="Rectangle 4"/>
          <p:cNvSpPr>
            <a:spLocks noChangeArrowheads="1"/>
          </p:cNvSpPr>
          <p:nvPr/>
        </p:nvSpPr>
        <p:spPr bwMode="auto">
          <a:xfrm>
            <a:off x="4643438" y="549275"/>
            <a:ext cx="4321175" cy="6119813"/>
          </a:xfrm>
          <a:prstGeom prst="rect">
            <a:avLst/>
          </a:prstGeom>
          <a:solidFill>
            <a:srgbClr val="FFFFE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en-US" b="0">
              <a:latin typeface="Arial" charset="0"/>
            </a:endParaRPr>
          </a:p>
        </p:txBody>
      </p:sp>
      <p:sp>
        <p:nvSpPr>
          <p:cNvPr id="106502" name="Rectangle 5"/>
          <p:cNvSpPr>
            <a:spLocks noChangeArrowheads="1"/>
          </p:cNvSpPr>
          <p:nvPr/>
        </p:nvSpPr>
        <p:spPr bwMode="auto">
          <a:xfrm>
            <a:off x="152400" y="533400"/>
            <a:ext cx="4348163" cy="6172200"/>
          </a:xfrm>
          <a:prstGeom prst="rect">
            <a:avLst/>
          </a:prstGeom>
          <a:solidFill>
            <a:srgbClr val="FFFFE0"/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/>
          <a:lstStyle>
            <a:lvl1pPr marL="342900" indent="-3429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571500" indent="-1905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952500" indent="-1905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1333500" indent="-1905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1790700" indent="-1905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247900" indent="-1905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2705100" indent="-1905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162300" indent="-1905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lvl="2" eaLnBrk="1" hangingPunct="1"/>
            <a:r>
              <a:rPr lang="en-US" altLang="en-US" sz="2000" dirty="0" err="1"/>
              <a:t>Duplikace</a:t>
            </a:r>
            <a:r>
              <a:rPr lang="en-US" altLang="en-US" sz="2000" dirty="0"/>
              <a:t> prom</a:t>
            </a:r>
            <a:r>
              <a:rPr lang="cs-CZ" altLang="en-US" sz="2000" dirty="0"/>
              <a:t>ěnných (</a:t>
            </a:r>
            <a:r>
              <a:rPr lang="en-US" altLang="en-US" sz="2000" dirty="0"/>
              <a:t>Variable expansion</a:t>
            </a:r>
            <a:r>
              <a:rPr lang="cs-CZ" altLang="en-US" sz="2000" dirty="0"/>
              <a:t>)</a:t>
            </a:r>
          </a:p>
          <a:p>
            <a:pPr lvl="2" eaLnBrk="1" hangingPunct="1"/>
            <a:r>
              <a:rPr lang="cs-CZ" altLang="en-US" sz="2000" dirty="0" smtClean="0"/>
              <a:t>Alternativní postup</a:t>
            </a:r>
            <a:endParaRPr lang="cs-CZ" altLang="en-US" sz="2000" dirty="0"/>
          </a:p>
          <a:p>
            <a:pPr lvl="3" eaLnBrk="1" hangingPunct="1"/>
            <a:r>
              <a:rPr lang="cs-CZ" altLang="en-US" dirty="0" smtClean="0"/>
              <a:t>Před </a:t>
            </a:r>
            <a:r>
              <a:rPr lang="cs-CZ" altLang="en-US" dirty="0"/>
              <a:t>schedulingem se odstraní </a:t>
            </a:r>
            <a:r>
              <a:rPr lang="cs-CZ" altLang="en-US" dirty="0" smtClean="0"/>
              <a:t>všechny antidependence </a:t>
            </a:r>
            <a:r>
              <a:rPr lang="cs-CZ" altLang="en-US" dirty="0"/>
              <a:t>odstranitelné </a:t>
            </a:r>
            <a:r>
              <a:rPr lang="cs-CZ" altLang="en-US" dirty="0" smtClean="0"/>
              <a:t>duplikací</a:t>
            </a:r>
          </a:p>
          <a:p>
            <a:pPr lvl="3" eaLnBrk="1" hangingPunct="1"/>
            <a:r>
              <a:rPr lang="cs-CZ" altLang="en-US" dirty="0" smtClean="0"/>
              <a:t>Scheduling odhalí</a:t>
            </a:r>
            <a:r>
              <a:rPr lang="cs-CZ" altLang="en-US" dirty="0"/>
              <a:t>, </a:t>
            </a:r>
            <a:r>
              <a:rPr lang="cs-CZ" altLang="en-US" dirty="0" smtClean="0"/>
              <a:t>u kterých proměnných je duplikace/multiplikace nutná</a:t>
            </a:r>
          </a:p>
          <a:p>
            <a:pPr lvl="3" eaLnBrk="1" hangingPunct="1"/>
            <a:r>
              <a:rPr lang="cs-CZ" altLang="en-US" dirty="0" smtClean="0"/>
              <a:t>Na základě toho se provede potřebná multiplikace kódu</a:t>
            </a:r>
          </a:p>
          <a:p>
            <a:pPr lvl="3" eaLnBrk="1" hangingPunct="1"/>
            <a:endParaRPr lang="cs-CZ" altLang="en-US" dirty="0"/>
          </a:p>
          <a:p>
            <a:pPr lvl="3" eaLnBrk="1" hangingPunct="1"/>
            <a:r>
              <a:rPr lang="cs-CZ" altLang="en-US" dirty="0" smtClean="0"/>
              <a:t>Tento postup fakticky dělá totéž, co renaming v OOO procesorech</a:t>
            </a:r>
          </a:p>
          <a:p>
            <a:pPr lvl="3" eaLnBrk="1" hangingPunct="1"/>
            <a:r>
              <a:rPr lang="cs-CZ" altLang="en-US" dirty="0" smtClean="0"/>
              <a:t>Renaming nelze vynutit, nahrazuje se duplikací kódu</a:t>
            </a:r>
            <a:endParaRPr lang="cs-CZ" altLang="en-US" dirty="0"/>
          </a:p>
          <a:p>
            <a:pPr lvl="3" eaLnBrk="1" hangingPunct="1"/>
            <a:endParaRPr lang="en-US" altLang="en-US" dirty="0"/>
          </a:p>
        </p:txBody>
      </p:sp>
      <p:sp>
        <p:nvSpPr>
          <p:cNvPr id="106503" name="Text Box 6"/>
          <p:cNvSpPr txBox="1">
            <a:spLocks noChangeArrowheads="1"/>
          </p:cNvSpPr>
          <p:nvPr/>
        </p:nvSpPr>
        <p:spPr bwMode="auto">
          <a:xfrm>
            <a:off x="7164388" y="2492375"/>
            <a:ext cx="1079500" cy="142875"/>
          </a:xfrm>
          <a:prstGeom prst="rect">
            <a:avLst/>
          </a:prstGeom>
          <a:solidFill>
            <a:srgbClr val="FFFF66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/>
              <a:t>cmp ri,0</a:t>
            </a:r>
          </a:p>
        </p:txBody>
      </p:sp>
      <p:sp>
        <p:nvSpPr>
          <p:cNvPr id="106504" name="Text Box 7"/>
          <p:cNvSpPr txBox="1">
            <a:spLocks noChangeArrowheads="1"/>
          </p:cNvSpPr>
          <p:nvPr/>
        </p:nvSpPr>
        <p:spPr bwMode="auto">
          <a:xfrm>
            <a:off x="7380288" y="3213100"/>
            <a:ext cx="639762" cy="144463"/>
          </a:xfrm>
          <a:prstGeom prst="rect">
            <a:avLst/>
          </a:prstGeom>
          <a:solidFill>
            <a:srgbClr val="FFFF66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/>
              <a:t>jgt</a:t>
            </a:r>
          </a:p>
        </p:txBody>
      </p:sp>
      <p:sp>
        <p:nvSpPr>
          <p:cNvPr id="106505" name="Text Box 8"/>
          <p:cNvSpPr txBox="1">
            <a:spLocks noChangeArrowheads="1"/>
          </p:cNvSpPr>
          <p:nvPr/>
        </p:nvSpPr>
        <p:spPr bwMode="auto">
          <a:xfrm>
            <a:off x="6227763" y="4005263"/>
            <a:ext cx="1081087" cy="142875"/>
          </a:xfrm>
          <a:prstGeom prst="rect">
            <a:avLst/>
          </a:prstGeom>
          <a:solidFill>
            <a:srgbClr val="FFFF66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en-US" sz="1200"/>
              <a:t>mov r</a:t>
            </a:r>
            <a:r>
              <a:rPr lang="en-US" altLang="en-US" sz="1200"/>
              <a:t>1</a:t>
            </a:r>
            <a:r>
              <a:rPr lang="cs-CZ" altLang="en-US" sz="1200"/>
              <a:t>,</a:t>
            </a:r>
            <a:r>
              <a:rPr lang="en-US" altLang="en-US" sz="1200"/>
              <a:t>[rp]</a:t>
            </a:r>
          </a:p>
        </p:txBody>
      </p:sp>
      <p:sp>
        <p:nvSpPr>
          <p:cNvPr id="106506" name="Text Box 9"/>
          <p:cNvSpPr txBox="1">
            <a:spLocks noChangeArrowheads="1"/>
          </p:cNvSpPr>
          <p:nvPr/>
        </p:nvSpPr>
        <p:spPr bwMode="auto">
          <a:xfrm>
            <a:off x="5292725" y="2636838"/>
            <a:ext cx="935038" cy="142875"/>
          </a:xfrm>
          <a:prstGeom prst="rect">
            <a:avLst/>
          </a:prstGeom>
          <a:solidFill>
            <a:srgbClr val="FFFF66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en-US" sz="1200"/>
              <a:t>inc </a:t>
            </a:r>
            <a:r>
              <a:rPr lang="en-US" altLang="en-US" sz="1200"/>
              <a:t>rp</a:t>
            </a:r>
          </a:p>
        </p:txBody>
      </p:sp>
      <p:sp>
        <p:nvSpPr>
          <p:cNvPr id="106507" name="Text Box 10"/>
          <p:cNvSpPr txBox="1">
            <a:spLocks noChangeArrowheads="1"/>
          </p:cNvSpPr>
          <p:nvPr/>
        </p:nvSpPr>
        <p:spPr bwMode="auto">
          <a:xfrm>
            <a:off x="7164388" y="1844675"/>
            <a:ext cx="1152525" cy="142875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/>
              <a:t>dec ri</a:t>
            </a:r>
            <a:endParaRPr lang="en-US" altLang="en-US" sz="1200" b="0"/>
          </a:p>
        </p:txBody>
      </p:sp>
      <p:sp>
        <p:nvSpPr>
          <p:cNvPr id="106508" name="Text Box 11"/>
          <p:cNvSpPr txBox="1">
            <a:spLocks noChangeArrowheads="1"/>
          </p:cNvSpPr>
          <p:nvPr/>
        </p:nvSpPr>
        <p:spPr bwMode="auto">
          <a:xfrm>
            <a:off x="6443663" y="4868863"/>
            <a:ext cx="863600" cy="142875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/>
              <a:t>xor rs,r1</a:t>
            </a:r>
            <a:endParaRPr lang="en-US" altLang="en-US" sz="1200" b="0"/>
          </a:p>
        </p:txBody>
      </p:sp>
      <p:sp>
        <p:nvSpPr>
          <p:cNvPr id="106509" name="Line 12"/>
          <p:cNvSpPr>
            <a:spLocks noChangeShapeType="1"/>
          </p:cNvSpPr>
          <p:nvPr/>
        </p:nvSpPr>
        <p:spPr bwMode="auto">
          <a:xfrm flipH="1">
            <a:off x="5653088" y="2205038"/>
            <a:ext cx="0" cy="433387"/>
          </a:xfrm>
          <a:prstGeom prst="line">
            <a:avLst/>
          </a:prstGeom>
          <a:noFill/>
          <a:ln w="31750">
            <a:solidFill>
              <a:srgbClr val="0000FF"/>
            </a:solidFill>
            <a:round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06510" name="Line 13"/>
          <p:cNvSpPr>
            <a:spLocks noChangeShapeType="1"/>
          </p:cNvSpPr>
          <p:nvPr/>
        </p:nvSpPr>
        <p:spPr bwMode="auto">
          <a:xfrm flipH="1">
            <a:off x="5148263" y="2205038"/>
            <a:ext cx="503237" cy="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06511" name="Line 14"/>
          <p:cNvSpPr>
            <a:spLocks noChangeShapeType="1"/>
          </p:cNvSpPr>
          <p:nvPr/>
        </p:nvSpPr>
        <p:spPr bwMode="auto">
          <a:xfrm flipH="1">
            <a:off x="5148263" y="2205038"/>
            <a:ext cx="0" cy="863600"/>
          </a:xfrm>
          <a:prstGeom prst="line">
            <a:avLst/>
          </a:prstGeom>
          <a:noFill/>
          <a:ln w="31750">
            <a:solidFill>
              <a:srgbClr val="0000FF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06512" name="Line 15"/>
          <p:cNvSpPr>
            <a:spLocks noChangeShapeType="1"/>
          </p:cNvSpPr>
          <p:nvPr/>
        </p:nvSpPr>
        <p:spPr bwMode="auto">
          <a:xfrm flipH="1">
            <a:off x="5148263" y="3068638"/>
            <a:ext cx="503237" cy="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06513" name="Line 16"/>
          <p:cNvSpPr>
            <a:spLocks noChangeShapeType="1"/>
          </p:cNvSpPr>
          <p:nvPr/>
        </p:nvSpPr>
        <p:spPr bwMode="auto">
          <a:xfrm flipH="1">
            <a:off x="5653088" y="2781300"/>
            <a:ext cx="0" cy="287338"/>
          </a:xfrm>
          <a:prstGeom prst="line">
            <a:avLst/>
          </a:prstGeom>
          <a:noFill/>
          <a:ln w="31750">
            <a:solidFill>
              <a:srgbClr val="0000FF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06514" name="Text Box 17"/>
          <p:cNvSpPr txBox="1">
            <a:spLocks noChangeArrowheads="1"/>
          </p:cNvSpPr>
          <p:nvPr/>
        </p:nvSpPr>
        <p:spPr bwMode="auto">
          <a:xfrm>
            <a:off x="5437188" y="2349500"/>
            <a:ext cx="174625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latin typeface="Arial" charset="0"/>
              </a:rPr>
              <a:t>2/1</a:t>
            </a:r>
          </a:p>
        </p:txBody>
      </p:sp>
      <p:sp>
        <p:nvSpPr>
          <p:cNvPr id="106515" name="Line 18"/>
          <p:cNvSpPr>
            <a:spLocks noChangeShapeType="1"/>
          </p:cNvSpPr>
          <p:nvPr/>
        </p:nvSpPr>
        <p:spPr bwMode="auto">
          <a:xfrm flipH="1">
            <a:off x="7453313" y="1412875"/>
            <a:ext cx="0" cy="433388"/>
          </a:xfrm>
          <a:prstGeom prst="line">
            <a:avLst/>
          </a:prstGeom>
          <a:noFill/>
          <a:ln w="31750">
            <a:solidFill>
              <a:schemeClr val="accent1"/>
            </a:solidFill>
            <a:round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06516" name="Line 19"/>
          <p:cNvSpPr>
            <a:spLocks noChangeShapeType="1"/>
          </p:cNvSpPr>
          <p:nvPr/>
        </p:nvSpPr>
        <p:spPr bwMode="auto">
          <a:xfrm flipH="1">
            <a:off x="6948488" y="1412875"/>
            <a:ext cx="503237" cy="0"/>
          </a:xfrm>
          <a:prstGeom prst="line">
            <a:avLst/>
          </a:prstGeom>
          <a:noFill/>
          <a:ln w="38100">
            <a:solidFill>
              <a:schemeClr val="accent1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06517" name="Line 20"/>
          <p:cNvSpPr>
            <a:spLocks noChangeShapeType="1"/>
          </p:cNvSpPr>
          <p:nvPr/>
        </p:nvSpPr>
        <p:spPr bwMode="auto">
          <a:xfrm flipH="1">
            <a:off x="6948488" y="1412875"/>
            <a:ext cx="0" cy="863600"/>
          </a:xfrm>
          <a:prstGeom prst="line">
            <a:avLst/>
          </a:prstGeom>
          <a:noFill/>
          <a:ln w="31750">
            <a:solidFill>
              <a:schemeClr val="accent1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06518" name="Line 21"/>
          <p:cNvSpPr>
            <a:spLocks noChangeShapeType="1"/>
          </p:cNvSpPr>
          <p:nvPr/>
        </p:nvSpPr>
        <p:spPr bwMode="auto">
          <a:xfrm flipH="1">
            <a:off x="6948488" y="2276475"/>
            <a:ext cx="503237" cy="0"/>
          </a:xfrm>
          <a:prstGeom prst="line">
            <a:avLst/>
          </a:prstGeom>
          <a:noFill/>
          <a:ln w="38100">
            <a:solidFill>
              <a:schemeClr val="accent1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06519" name="Line 22"/>
          <p:cNvSpPr>
            <a:spLocks noChangeShapeType="1"/>
          </p:cNvSpPr>
          <p:nvPr/>
        </p:nvSpPr>
        <p:spPr bwMode="auto">
          <a:xfrm flipH="1">
            <a:off x="7451725" y="1989138"/>
            <a:ext cx="0" cy="287337"/>
          </a:xfrm>
          <a:prstGeom prst="line">
            <a:avLst/>
          </a:prstGeom>
          <a:noFill/>
          <a:ln w="31750">
            <a:solidFill>
              <a:schemeClr val="accent1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06520" name="Text Box 23"/>
          <p:cNvSpPr txBox="1">
            <a:spLocks noChangeArrowheads="1"/>
          </p:cNvSpPr>
          <p:nvPr/>
        </p:nvSpPr>
        <p:spPr bwMode="auto">
          <a:xfrm>
            <a:off x="7237413" y="1557338"/>
            <a:ext cx="174625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latin typeface="Arial" charset="0"/>
              </a:rPr>
              <a:t>2/1</a:t>
            </a:r>
          </a:p>
        </p:txBody>
      </p:sp>
      <p:sp>
        <p:nvSpPr>
          <p:cNvPr id="106521" name="Line 24"/>
          <p:cNvSpPr>
            <a:spLocks noChangeShapeType="1"/>
          </p:cNvSpPr>
          <p:nvPr/>
        </p:nvSpPr>
        <p:spPr bwMode="auto">
          <a:xfrm flipH="1">
            <a:off x="6589713" y="4437063"/>
            <a:ext cx="0" cy="433387"/>
          </a:xfrm>
          <a:prstGeom prst="line">
            <a:avLst/>
          </a:prstGeom>
          <a:noFill/>
          <a:ln w="31750">
            <a:solidFill>
              <a:schemeClr val="accent2"/>
            </a:solidFill>
            <a:round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06522" name="Line 25"/>
          <p:cNvSpPr>
            <a:spLocks noChangeShapeType="1"/>
          </p:cNvSpPr>
          <p:nvPr/>
        </p:nvSpPr>
        <p:spPr bwMode="auto">
          <a:xfrm flipH="1">
            <a:off x="6084888" y="4437063"/>
            <a:ext cx="503237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06523" name="Line 26"/>
          <p:cNvSpPr>
            <a:spLocks noChangeShapeType="1"/>
          </p:cNvSpPr>
          <p:nvPr/>
        </p:nvSpPr>
        <p:spPr bwMode="auto">
          <a:xfrm flipH="1">
            <a:off x="6084888" y="4437063"/>
            <a:ext cx="0" cy="863600"/>
          </a:xfrm>
          <a:prstGeom prst="line">
            <a:avLst/>
          </a:prstGeom>
          <a:noFill/>
          <a:ln w="31750">
            <a:solidFill>
              <a:schemeClr val="accent2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06524" name="Line 27"/>
          <p:cNvSpPr>
            <a:spLocks noChangeShapeType="1"/>
          </p:cNvSpPr>
          <p:nvPr/>
        </p:nvSpPr>
        <p:spPr bwMode="auto">
          <a:xfrm flipH="1">
            <a:off x="6084888" y="5300663"/>
            <a:ext cx="503237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06525" name="Line 28"/>
          <p:cNvSpPr>
            <a:spLocks noChangeShapeType="1"/>
          </p:cNvSpPr>
          <p:nvPr/>
        </p:nvSpPr>
        <p:spPr bwMode="auto">
          <a:xfrm flipH="1">
            <a:off x="6589713" y="5013325"/>
            <a:ext cx="0" cy="287338"/>
          </a:xfrm>
          <a:prstGeom prst="line">
            <a:avLst/>
          </a:prstGeom>
          <a:noFill/>
          <a:ln w="31750">
            <a:solidFill>
              <a:schemeClr val="accent2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06526" name="Text Box 29"/>
          <p:cNvSpPr txBox="1">
            <a:spLocks noChangeArrowheads="1"/>
          </p:cNvSpPr>
          <p:nvPr/>
        </p:nvSpPr>
        <p:spPr bwMode="auto">
          <a:xfrm>
            <a:off x="6373813" y="4581525"/>
            <a:ext cx="174625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latin typeface="Arial" charset="0"/>
              </a:rPr>
              <a:t>2/1</a:t>
            </a:r>
          </a:p>
        </p:txBody>
      </p:sp>
      <p:sp>
        <p:nvSpPr>
          <p:cNvPr id="106527" name="Line 30"/>
          <p:cNvSpPr>
            <a:spLocks noChangeShapeType="1"/>
          </p:cNvSpPr>
          <p:nvPr/>
        </p:nvSpPr>
        <p:spPr bwMode="auto">
          <a:xfrm>
            <a:off x="5867400" y="2781300"/>
            <a:ext cx="576263" cy="1223963"/>
          </a:xfrm>
          <a:prstGeom prst="line">
            <a:avLst/>
          </a:prstGeom>
          <a:noFill/>
          <a:ln w="31750">
            <a:solidFill>
              <a:srgbClr val="0000FF"/>
            </a:solidFill>
            <a:round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06528" name="Text Box 31"/>
          <p:cNvSpPr txBox="1">
            <a:spLocks noChangeArrowheads="1"/>
          </p:cNvSpPr>
          <p:nvPr/>
        </p:nvSpPr>
        <p:spPr bwMode="auto">
          <a:xfrm>
            <a:off x="6084888" y="3644900"/>
            <a:ext cx="174625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latin typeface="Arial" charset="0"/>
              </a:rPr>
              <a:t>2/1</a:t>
            </a:r>
          </a:p>
        </p:txBody>
      </p:sp>
      <p:sp>
        <p:nvSpPr>
          <p:cNvPr id="106529" name="Line 32"/>
          <p:cNvSpPr>
            <a:spLocks noChangeShapeType="1"/>
          </p:cNvSpPr>
          <p:nvPr/>
        </p:nvSpPr>
        <p:spPr bwMode="auto">
          <a:xfrm flipH="1">
            <a:off x="7092950" y="3357563"/>
            <a:ext cx="647700" cy="64770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06530" name="Text Box 33"/>
          <p:cNvSpPr txBox="1">
            <a:spLocks noChangeArrowheads="1"/>
          </p:cNvSpPr>
          <p:nvPr/>
        </p:nvSpPr>
        <p:spPr bwMode="auto">
          <a:xfrm>
            <a:off x="7092950" y="3644900"/>
            <a:ext cx="174625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latin typeface="Arial" charset="0"/>
              </a:rPr>
              <a:t>1/1</a:t>
            </a:r>
          </a:p>
        </p:txBody>
      </p:sp>
      <p:sp>
        <p:nvSpPr>
          <p:cNvPr id="106531" name="Line 34"/>
          <p:cNvSpPr>
            <a:spLocks noChangeShapeType="1"/>
          </p:cNvSpPr>
          <p:nvPr/>
        </p:nvSpPr>
        <p:spPr bwMode="auto">
          <a:xfrm flipH="1">
            <a:off x="7740650" y="2636838"/>
            <a:ext cx="0" cy="576262"/>
          </a:xfrm>
          <a:prstGeom prst="line">
            <a:avLst/>
          </a:prstGeom>
          <a:noFill/>
          <a:ln w="31750">
            <a:solidFill>
              <a:schemeClr val="bg2"/>
            </a:solidFill>
            <a:round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06532" name="Text Box 35"/>
          <p:cNvSpPr txBox="1">
            <a:spLocks noChangeArrowheads="1"/>
          </p:cNvSpPr>
          <p:nvPr/>
        </p:nvSpPr>
        <p:spPr bwMode="auto">
          <a:xfrm>
            <a:off x="7524750" y="2924175"/>
            <a:ext cx="174625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latin typeface="Arial" charset="0"/>
              </a:rPr>
              <a:t>1/0</a:t>
            </a:r>
          </a:p>
        </p:txBody>
      </p:sp>
      <p:sp>
        <p:nvSpPr>
          <p:cNvPr id="106533" name="Line 36"/>
          <p:cNvSpPr>
            <a:spLocks noChangeShapeType="1"/>
          </p:cNvSpPr>
          <p:nvPr/>
        </p:nvSpPr>
        <p:spPr bwMode="auto">
          <a:xfrm flipH="1">
            <a:off x="7740650" y="1989138"/>
            <a:ext cx="0" cy="503237"/>
          </a:xfrm>
          <a:prstGeom prst="line">
            <a:avLst/>
          </a:prstGeom>
          <a:noFill/>
          <a:ln w="31750">
            <a:solidFill>
              <a:schemeClr val="bg2"/>
            </a:solidFill>
            <a:round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06534" name="Text Box 37"/>
          <p:cNvSpPr txBox="1">
            <a:spLocks noChangeArrowheads="1"/>
          </p:cNvSpPr>
          <p:nvPr/>
        </p:nvSpPr>
        <p:spPr bwMode="auto">
          <a:xfrm>
            <a:off x="7524750" y="2276475"/>
            <a:ext cx="174625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latin typeface="Arial" charset="0"/>
              </a:rPr>
              <a:t>2/0</a:t>
            </a:r>
          </a:p>
        </p:txBody>
      </p:sp>
      <p:sp>
        <p:nvSpPr>
          <p:cNvPr id="106535" name="Line 38"/>
          <p:cNvSpPr>
            <a:spLocks noChangeShapeType="1"/>
          </p:cNvSpPr>
          <p:nvPr/>
        </p:nvSpPr>
        <p:spPr bwMode="auto">
          <a:xfrm flipH="1">
            <a:off x="6948488" y="4149725"/>
            <a:ext cx="0" cy="720725"/>
          </a:xfrm>
          <a:prstGeom prst="line">
            <a:avLst/>
          </a:prstGeom>
          <a:noFill/>
          <a:ln w="57150">
            <a:solidFill>
              <a:schemeClr val="bg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06536" name="Text Box 39"/>
          <p:cNvSpPr txBox="1">
            <a:spLocks noChangeArrowheads="1"/>
          </p:cNvSpPr>
          <p:nvPr/>
        </p:nvSpPr>
        <p:spPr bwMode="auto">
          <a:xfrm>
            <a:off x="6732588" y="4581525"/>
            <a:ext cx="174625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latin typeface="Arial" charset="0"/>
              </a:rPr>
              <a:t>4/0</a:t>
            </a:r>
          </a:p>
        </p:txBody>
      </p:sp>
      <p:sp>
        <p:nvSpPr>
          <p:cNvPr id="106537" name="Line 42"/>
          <p:cNvSpPr>
            <a:spLocks noChangeShapeType="1"/>
          </p:cNvSpPr>
          <p:nvPr/>
        </p:nvSpPr>
        <p:spPr bwMode="auto">
          <a:xfrm flipH="1" flipV="1">
            <a:off x="7956550" y="2636838"/>
            <a:ext cx="0" cy="576262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06538" name="Text Box 43"/>
          <p:cNvSpPr txBox="1">
            <a:spLocks noChangeArrowheads="1"/>
          </p:cNvSpPr>
          <p:nvPr/>
        </p:nvSpPr>
        <p:spPr bwMode="auto">
          <a:xfrm>
            <a:off x="8027988" y="2781300"/>
            <a:ext cx="174625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latin typeface="Arial" charset="0"/>
              </a:rPr>
              <a:t>1/1</a:t>
            </a:r>
          </a:p>
        </p:txBody>
      </p:sp>
    </p:spTree>
    <p:extLst>
      <p:ext uri="{BB962C8B-B14F-4D97-AF65-F5344CB8AC3E}">
        <p14:creationId xmlns:p14="http://schemas.microsoft.com/office/powerpoint/2010/main" val="45497836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74397AB7-7E41-4C2F-8072-97846DAAB480}" type="slidenum">
              <a:rPr lang="en-US" altLang="en-US" sz="1400" b="0" smtClean="0">
                <a:solidFill>
                  <a:srgbClr val="99FF99"/>
                </a:solidFill>
                <a:latin typeface="Arial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2</a:t>
            </a:fld>
            <a:r>
              <a:rPr lang="cs-CZ" altLang="en-US" sz="1400" b="0" smtClean="0">
                <a:solidFill>
                  <a:srgbClr val="99FF99"/>
                </a:solidFill>
                <a:latin typeface="Arial" charset="0"/>
              </a:rPr>
              <a:t> </a:t>
            </a:r>
            <a:endParaRPr lang="en-US" altLang="en-US" sz="1400" b="0" smtClean="0">
              <a:solidFill>
                <a:srgbClr val="99FF99"/>
              </a:solidFill>
              <a:latin typeface="Arial" charset="0"/>
            </a:endParaRPr>
          </a:p>
        </p:txBody>
      </p:sp>
      <p:sp>
        <p:nvSpPr>
          <p:cNvPr id="95235" name="Rectangle 4"/>
          <p:cNvSpPr>
            <a:spLocks noChangeArrowheads="1"/>
          </p:cNvSpPr>
          <p:nvPr/>
        </p:nvSpPr>
        <p:spPr bwMode="auto">
          <a:xfrm>
            <a:off x="4643438" y="549275"/>
            <a:ext cx="4321175" cy="6119813"/>
          </a:xfrm>
          <a:prstGeom prst="rect">
            <a:avLst/>
          </a:prstGeom>
          <a:solidFill>
            <a:srgbClr val="FFFFE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en-US" b="0">
              <a:latin typeface="Arial" charset="0"/>
            </a:endParaRPr>
          </a:p>
        </p:txBody>
      </p:sp>
      <p:sp>
        <p:nvSpPr>
          <p:cNvPr id="95236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lvl="3" eaLnBrk="1" hangingPunct="1"/>
            <a:r>
              <a:rPr lang="en-US" altLang="en-US" sz="1800" smtClean="0"/>
              <a:t>Z</a:t>
            </a:r>
            <a:r>
              <a:rPr lang="cs-CZ" altLang="en-US" sz="1800" smtClean="0"/>
              <a:t>ávislosti uvnitř BB</a:t>
            </a:r>
          </a:p>
          <a:p>
            <a:pPr lvl="3" eaLnBrk="1" hangingPunct="1"/>
            <a:endParaRPr lang="cs-CZ" altLang="en-US" sz="1800" smtClean="0"/>
          </a:p>
          <a:p>
            <a:pPr lvl="3" eaLnBrk="1" hangingPunct="1"/>
            <a:endParaRPr lang="cs-CZ" altLang="en-US" sz="1800" smtClean="0"/>
          </a:p>
          <a:p>
            <a:pPr lvl="3" eaLnBrk="1" hangingPunct="1"/>
            <a:endParaRPr lang="cs-CZ" altLang="en-US" sz="1800" smtClean="0"/>
          </a:p>
          <a:p>
            <a:pPr lvl="3" eaLnBrk="1" hangingPunct="1"/>
            <a:endParaRPr lang="cs-CZ" altLang="en-US" sz="1800" smtClean="0"/>
          </a:p>
          <a:p>
            <a:pPr lvl="3" eaLnBrk="1" hangingPunct="1"/>
            <a:endParaRPr lang="en-US" altLang="en-US" sz="1800" smtClean="0"/>
          </a:p>
          <a:p>
            <a:pPr lvl="3" eaLnBrk="1" hangingPunct="1"/>
            <a:r>
              <a:rPr lang="cs-CZ" altLang="en-US" sz="1800" smtClean="0"/>
              <a:t>Závislosti přes hranice BB</a:t>
            </a:r>
            <a:r>
              <a:rPr lang="en-US" altLang="en-US" sz="1800" smtClean="0"/>
              <a:t/>
            </a:r>
            <a:br>
              <a:rPr lang="en-US" altLang="en-US" sz="1800" smtClean="0"/>
            </a:br>
            <a:r>
              <a:rPr lang="en-US" altLang="en-US" sz="1800" smtClean="0"/>
              <a:t>(loop-carried dependences)</a:t>
            </a:r>
            <a:endParaRPr lang="cs-CZ" altLang="en-US" sz="1800" smtClean="0"/>
          </a:p>
          <a:p>
            <a:pPr marL="0" indent="0" eaLnBrk="1" hangingPunct="1"/>
            <a:endParaRPr lang="cs-CZ" altLang="en-US" sz="1400" smtClean="0"/>
          </a:p>
        </p:txBody>
      </p:sp>
      <p:sp>
        <p:nvSpPr>
          <p:cNvPr id="9523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P</a:t>
            </a:r>
            <a:r>
              <a:rPr lang="cs-CZ" altLang="en-US" smtClean="0"/>
              <a:t>říklad – </a:t>
            </a:r>
            <a:r>
              <a:rPr lang="en-US" altLang="en-US" smtClean="0"/>
              <a:t>software pipelining</a:t>
            </a:r>
            <a:endParaRPr lang="en-US" altLang="en-US" noProof="1" smtClean="0"/>
          </a:p>
        </p:txBody>
      </p:sp>
      <p:graphicFrame>
        <p:nvGraphicFramePr>
          <p:cNvPr id="1343692" name="Group 204"/>
          <p:cNvGraphicFramePr>
            <a:graphicFrameLocks noGrp="1"/>
          </p:cNvGraphicFramePr>
          <p:nvPr>
            <p:ph sz="quarter" idx="2"/>
          </p:nvPr>
        </p:nvGraphicFramePr>
        <p:xfrm>
          <a:off x="395288" y="908050"/>
          <a:ext cx="3889375" cy="1524000"/>
        </p:xfrm>
        <a:graphic>
          <a:graphicData uri="http://schemas.openxmlformats.org/drawingml/2006/table">
            <a:tbl>
              <a:tblPr/>
              <a:tblGrid>
                <a:gridCol w="17367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652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8736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000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z instrukce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do instrukce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čas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16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cmp</a:t>
                      </a: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 ri,0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jgt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16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mov </a:t>
                      </a:r>
                      <a:r>
                        <a:rPr kumimoji="0" lang="en-US" sz="14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r1</a:t>
                      </a: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,[rp]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xor rs,</a:t>
                      </a:r>
                      <a:r>
                        <a:rPr kumimoji="0" lang="en-US" sz="14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r1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16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dec </a:t>
                      </a:r>
                      <a:r>
                        <a:rPr kumimoji="0" lang="cs-CZ" sz="14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r</a:t>
                      </a:r>
                      <a:r>
                        <a:rPr kumimoji="0" lang="en-US" sz="14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i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cmp </a:t>
                      </a:r>
                      <a:r>
                        <a:rPr kumimoji="0" lang="en-US" sz="14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ri</a:t>
                      </a: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,c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16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mov r1,[</a:t>
                      </a:r>
                      <a:r>
                        <a:rPr kumimoji="0" lang="en-US" sz="1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rp</a:t>
                      </a: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]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inc </a:t>
                      </a: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rp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95264" name="Rectangle 5"/>
          <p:cNvSpPr>
            <a:spLocks noChangeArrowheads="1"/>
          </p:cNvSpPr>
          <p:nvPr/>
        </p:nvSpPr>
        <p:spPr bwMode="auto">
          <a:xfrm>
            <a:off x="5435600" y="2852738"/>
            <a:ext cx="3384550" cy="20891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en-US" b="0">
              <a:latin typeface="Arial" charset="0"/>
            </a:endParaRPr>
          </a:p>
        </p:txBody>
      </p:sp>
      <p:sp>
        <p:nvSpPr>
          <p:cNvPr id="95265" name="Text Box 6"/>
          <p:cNvSpPr txBox="1">
            <a:spLocks noChangeArrowheads="1"/>
          </p:cNvSpPr>
          <p:nvPr/>
        </p:nvSpPr>
        <p:spPr bwMode="auto">
          <a:xfrm>
            <a:off x="6156325" y="4365625"/>
            <a:ext cx="1079500" cy="142875"/>
          </a:xfrm>
          <a:prstGeom prst="rect">
            <a:avLst/>
          </a:prstGeom>
          <a:solidFill>
            <a:srgbClr val="FFFF66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/>
              <a:t>cmp ri,0</a:t>
            </a:r>
          </a:p>
        </p:txBody>
      </p:sp>
      <p:sp>
        <p:nvSpPr>
          <p:cNvPr id="95266" name="Text Box 7"/>
          <p:cNvSpPr txBox="1">
            <a:spLocks noChangeArrowheads="1"/>
          </p:cNvSpPr>
          <p:nvPr/>
        </p:nvSpPr>
        <p:spPr bwMode="auto">
          <a:xfrm>
            <a:off x="6300788" y="4797425"/>
            <a:ext cx="639762" cy="144463"/>
          </a:xfrm>
          <a:prstGeom prst="rect">
            <a:avLst/>
          </a:prstGeom>
          <a:solidFill>
            <a:srgbClr val="FFFF66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/>
              <a:t>jgt</a:t>
            </a:r>
          </a:p>
        </p:txBody>
      </p:sp>
      <p:sp>
        <p:nvSpPr>
          <p:cNvPr id="95267" name="Line 8"/>
          <p:cNvSpPr>
            <a:spLocks noChangeShapeType="1"/>
          </p:cNvSpPr>
          <p:nvPr/>
        </p:nvSpPr>
        <p:spPr bwMode="auto">
          <a:xfrm flipH="1">
            <a:off x="6588125" y="4508500"/>
            <a:ext cx="0" cy="288925"/>
          </a:xfrm>
          <a:prstGeom prst="line">
            <a:avLst/>
          </a:prstGeom>
          <a:noFill/>
          <a:ln w="31750">
            <a:solidFill>
              <a:schemeClr val="bg2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95268" name="Line 9"/>
          <p:cNvSpPr>
            <a:spLocks noChangeShapeType="1"/>
          </p:cNvSpPr>
          <p:nvPr/>
        </p:nvSpPr>
        <p:spPr bwMode="auto">
          <a:xfrm flipH="1">
            <a:off x="6011863" y="2852738"/>
            <a:ext cx="0" cy="720725"/>
          </a:xfrm>
          <a:prstGeom prst="line">
            <a:avLst/>
          </a:prstGeom>
          <a:noFill/>
          <a:ln w="31750">
            <a:solidFill>
              <a:srgbClr val="0000FF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95269" name="Line 10"/>
          <p:cNvSpPr>
            <a:spLocks noChangeShapeType="1"/>
          </p:cNvSpPr>
          <p:nvPr/>
        </p:nvSpPr>
        <p:spPr bwMode="auto">
          <a:xfrm>
            <a:off x="6011863" y="3716338"/>
            <a:ext cx="0" cy="1225550"/>
          </a:xfrm>
          <a:prstGeom prst="line">
            <a:avLst/>
          </a:prstGeom>
          <a:noFill/>
          <a:ln w="31750">
            <a:solidFill>
              <a:srgbClr val="0000FF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95270" name="Line 11"/>
          <p:cNvSpPr>
            <a:spLocks noChangeShapeType="1"/>
          </p:cNvSpPr>
          <p:nvPr/>
        </p:nvSpPr>
        <p:spPr bwMode="auto">
          <a:xfrm>
            <a:off x="8388350" y="2852738"/>
            <a:ext cx="0" cy="1296987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95271" name="Text Box 12"/>
          <p:cNvSpPr txBox="1">
            <a:spLocks noChangeArrowheads="1"/>
          </p:cNvSpPr>
          <p:nvPr/>
        </p:nvSpPr>
        <p:spPr bwMode="auto">
          <a:xfrm>
            <a:off x="7235825" y="3213100"/>
            <a:ext cx="1081088" cy="142875"/>
          </a:xfrm>
          <a:prstGeom prst="rect">
            <a:avLst/>
          </a:prstGeom>
          <a:solidFill>
            <a:srgbClr val="FFFF66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en-US" sz="1200"/>
              <a:t>mov r</a:t>
            </a:r>
            <a:r>
              <a:rPr lang="en-US" altLang="en-US" sz="1200"/>
              <a:t>1</a:t>
            </a:r>
            <a:r>
              <a:rPr lang="cs-CZ" altLang="en-US" sz="1200"/>
              <a:t>,</a:t>
            </a:r>
            <a:r>
              <a:rPr lang="en-US" altLang="en-US" sz="1200"/>
              <a:t>[rp]</a:t>
            </a:r>
          </a:p>
        </p:txBody>
      </p:sp>
      <p:sp>
        <p:nvSpPr>
          <p:cNvPr id="95272" name="Line 13"/>
          <p:cNvSpPr>
            <a:spLocks noChangeShapeType="1"/>
          </p:cNvSpPr>
          <p:nvPr/>
        </p:nvSpPr>
        <p:spPr bwMode="auto">
          <a:xfrm>
            <a:off x="6011863" y="2852738"/>
            <a:ext cx="1728787" cy="360362"/>
          </a:xfrm>
          <a:prstGeom prst="line">
            <a:avLst/>
          </a:prstGeom>
          <a:noFill/>
          <a:ln w="31750">
            <a:solidFill>
              <a:srgbClr val="0000FF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95273" name="Line 29"/>
          <p:cNvSpPr>
            <a:spLocks noChangeShapeType="1"/>
          </p:cNvSpPr>
          <p:nvPr/>
        </p:nvSpPr>
        <p:spPr bwMode="auto">
          <a:xfrm flipH="1">
            <a:off x="5940425" y="4941888"/>
            <a:ext cx="1223963" cy="649287"/>
          </a:xfrm>
          <a:prstGeom prst="line">
            <a:avLst/>
          </a:prstGeom>
          <a:noFill/>
          <a:ln w="38100">
            <a:solidFill>
              <a:schemeClr val="accent1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95274" name="Line 30"/>
          <p:cNvSpPr>
            <a:spLocks noChangeShapeType="1"/>
          </p:cNvSpPr>
          <p:nvPr/>
        </p:nvSpPr>
        <p:spPr bwMode="auto">
          <a:xfrm flipH="1" flipV="1">
            <a:off x="5148263" y="2636838"/>
            <a:ext cx="0" cy="2519362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95275" name="Line 31"/>
          <p:cNvSpPr>
            <a:spLocks noChangeShapeType="1"/>
          </p:cNvSpPr>
          <p:nvPr/>
        </p:nvSpPr>
        <p:spPr bwMode="auto">
          <a:xfrm flipH="1" flipV="1">
            <a:off x="5724525" y="2205038"/>
            <a:ext cx="1368425" cy="647700"/>
          </a:xfrm>
          <a:prstGeom prst="line">
            <a:avLst/>
          </a:prstGeom>
          <a:noFill/>
          <a:ln w="38100">
            <a:solidFill>
              <a:schemeClr val="accent1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95276" name="Line 32"/>
          <p:cNvSpPr>
            <a:spLocks noChangeShapeType="1"/>
          </p:cNvSpPr>
          <p:nvPr/>
        </p:nvSpPr>
        <p:spPr bwMode="auto">
          <a:xfrm flipH="1">
            <a:off x="5148263" y="2205038"/>
            <a:ext cx="792162" cy="43180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95277" name="Line 33"/>
          <p:cNvSpPr>
            <a:spLocks noChangeShapeType="1"/>
          </p:cNvSpPr>
          <p:nvPr/>
        </p:nvSpPr>
        <p:spPr bwMode="auto">
          <a:xfrm>
            <a:off x="5940425" y="2205038"/>
            <a:ext cx="1944688" cy="64770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95278" name="Line 34"/>
          <p:cNvSpPr>
            <a:spLocks noChangeShapeType="1"/>
          </p:cNvSpPr>
          <p:nvPr/>
        </p:nvSpPr>
        <p:spPr bwMode="auto">
          <a:xfrm flipH="1">
            <a:off x="5003800" y="2205038"/>
            <a:ext cx="720725" cy="358775"/>
          </a:xfrm>
          <a:prstGeom prst="line">
            <a:avLst/>
          </a:prstGeom>
          <a:noFill/>
          <a:ln w="38100">
            <a:solidFill>
              <a:schemeClr val="accent1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95279" name="Line 35"/>
          <p:cNvSpPr>
            <a:spLocks noChangeShapeType="1"/>
          </p:cNvSpPr>
          <p:nvPr/>
        </p:nvSpPr>
        <p:spPr bwMode="auto">
          <a:xfrm>
            <a:off x="5148263" y="5156200"/>
            <a:ext cx="647700" cy="217488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95280" name="Line 36"/>
          <p:cNvSpPr>
            <a:spLocks noChangeShapeType="1"/>
          </p:cNvSpPr>
          <p:nvPr/>
        </p:nvSpPr>
        <p:spPr bwMode="auto">
          <a:xfrm flipH="1">
            <a:off x="5003800" y="2563813"/>
            <a:ext cx="0" cy="2665412"/>
          </a:xfrm>
          <a:prstGeom prst="line">
            <a:avLst/>
          </a:prstGeom>
          <a:noFill/>
          <a:ln w="38100">
            <a:solidFill>
              <a:schemeClr val="accent1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95281" name="Text Box 39"/>
          <p:cNvSpPr txBox="1">
            <a:spLocks noChangeArrowheads="1"/>
          </p:cNvSpPr>
          <p:nvPr/>
        </p:nvSpPr>
        <p:spPr bwMode="auto">
          <a:xfrm>
            <a:off x="5508625" y="3573463"/>
            <a:ext cx="935038" cy="142875"/>
          </a:xfrm>
          <a:prstGeom prst="rect">
            <a:avLst/>
          </a:prstGeom>
          <a:solidFill>
            <a:srgbClr val="FFFF66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en-US" sz="1200"/>
              <a:t>inc </a:t>
            </a:r>
            <a:r>
              <a:rPr lang="en-US" altLang="en-US" sz="1200"/>
              <a:t>rp</a:t>
            </a:r>
          </a:p>
        </p:txBody>
      </p:sp>
      <p:sp>
        <p:nvSpPr>
          <p:cNvPr id="95282" name="Text Box 40"/>
          <p:cNvSpPr txBox="1">
            <a:spLocks noChangeArrowheads="1"/>
          </p:cNvSpPr>
          <p:nvPr/>
        </p:nvSpPr>
        <p:spPr bwMode="auto">
          <a:xfrm>
            <a:off x="6588125" y="4005263"/>
            <a:ext cx="1152525" cy="142875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/>
              <a:t>dec ri</a:t>
            </a:r>
            <a:endParaRPr lang="en-US" altLang="en-US" sz="1200" b="0"/>
          </a:p>
        </p:txBody>
      </p:sp>
      <p:sp>
        <p:nvSpPr>
          <p:cNvPr id="95283" name="Text Box 41"/>
          <p:cNvSpPr txBox="1">
            <a:spLocks noChangeArrowheads="1"/>
          </p:cNvSpPr>
          <p:nvPr/>
        </p:nvSpPr>
        <p:spPr bwMode="auto">
          <a:xfrm>
            <a:off x="7885113" y="4005263"/>
            <a:ext cx="863600" cy="142875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/>
              <a:t>xor rs,r1</a:t>
            </a:r>
            <a:endParaRPr lang="en-US" altLang="en-US" sz="1200" b="0"/>
          </a:p>
        </p:txBody>
      </p:sp>
      <p:sp>
        <p:nvSpPr>
          <p:cNvPr id="95284" name="Line 42"/>
          <p:cNvSpPr>
            <a:spLocks noChangeShapeType="1"/>
          </p:cNvSpPr>
          <p:nvPr/>
        </p:nvSpPr>
        <p:spPr bwMode="auto">
          <a:xfrm>
            <a:off x="8316913" y="4149725"/>
            <a:ext cx="0" cy="792163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95285" name="Line 43"/>
          <p:cNvSpPr>
            <a:spLocks noChangeShapeType="1"/>
          </p:cNvSpPr>
          <p:nvPr/>
        </p:nvSpPr>
        <p:spPr bwMode="auto">
          <a:xfrm>
            <a:off x="7812088" y="3357563"/>
            <a:ext cx="433387" cy="646112"/>
          </a:xfrm>
          <a:prstGeom prst="line">
            <a:avLst/>
          </a:prstGeom>
          <a:noFill/>
          <a:ln w="31750">
            <a:solidFill>
              <a:schemeClr val="bg2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95286" name="Line 44"/>
          <p:cNvSpPr>
            <a:spLocks noChangeShapeType="1"/>
          </p:cNvSpPr>
          <p:nvPr/>
        </p:nvSpPr>
        <p:spPr bwMode="auto">
          <a:xfrm>
            <a:off x="7164388" y="4508500"/>
            <a:ext cx="0" cy="433388"/>
          </a:xfrm>
          <a:prstGeom prst="line">
            <a:avLst/>
          </a:prstGeom>
          <a:noFill/>
          <a:ln w="38100">
            <a:solidFill>
              <a:schemeClr val="accent1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95287" name="Line 45"/>
          <p:cNvSpPr>
            <a:spLocks noChangeShapeType="1"/>
          </p:cNvSpPr>
          <p:nvPr/>
        </p:nvSpPr>
        <p:spPr bwMode="auto">
          <a:xfrm>
            <a:off x="7092950" y="2852738"/>
            <a:ext cx="0" cy="1152525"/>
          </a:xfrm>
          <a:prstGeom prst="line">
            <a:avLst/>
          </a:prstGeom>
          <a:noFill/>
          <a:ln w="38100">
            <a:solidFill>
              <a:schemeClr val="accent1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95288" name="Line 46"/>
          <p:cNvSpPr>
            <a:spLocks noChangeShapeType="1"/>
          </p:cNvSpPr>
          <p:nvPr/>
        </p:nvSpPr>
        <p:spPr bwMode="auto">
          <a:xfrm flipH="1">
            <a:off x="6804025" y="4149725"/>
            <a:ext cx="576263" cy="215900"/>
          </a:xfrm>
          <a:prstGeom prst="line">
            <a:avLst/>
          </a:prstGeom>
          <a:noFill/>
          <a:ln w="31750">
            <a:solidFill>
              <a:schemeClr val="bg2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95289" name="Line 47"/>
          <p:cNvSpPr>
            <a:spLocks noChangeShapeType="1"/>
          </p:cNvSpPr>
          <p:nvPr/>
        </p:nvSpPr>
        <p:spPr bwMode="auto">
          <a:xfrm flipH="1">
            <a:off x="5292725" y="2708275"/>
            <a:ext cx="0" cy="2376488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95290" name="Line 48"/>
          <p:cNvSpPr>
            <a:spLocks noChangeShapeType="1"/>
          </p:cNvSpPr>
          <p:nvPr/>
        </p:nvSpPr>
        <p:spPr bwMode="auto">
          <a:xfrm flipH="1" flipV="1">
            <a:off x="5580063" y="2563813"/>
            <a:ext cx="431800" cy="288925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95291" name="Line 49"/>
          <p:cNvSpPr>
            <a:spLocks noChangeShapeType="1"/>
          </p:cNvSpPr>
          <p:nvPr/>
        </p:nvSpPr>
        <p:spPr bwMode="auto">
          <a:xfrm flipH="1">
            <a:off x="5292725" y="2565400"/>
            <a:ext cx="287338" cy="142875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95292" name="Line 50"/>
          <p:cNvSpPr>
            <a:spLocks noChangeShapeType="1"/>
          </p:cNvSpPr>
          <p:nvPr/>
        </p:nvSpPr>
        <p:spPr bwMode="auto">
          <a:xfrm flipH="1" flipV="1">
            <a:off x="5292725" y="5083175"/>
            <a:ext cx="287338" cy="73025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95293" name="Line 51"/>
          <p:cNvSpPr>
            <a:spLocks noChangeShapeType="1"/>
          </p:cNvSpPr>
          <p:nvPr/>
        </p:nvSpPr>
        <p:spPr bwMode="auto">
          <a:xfrm flipH="1">
            <a:off x="5580063" y="4941888"/>
            <a:ext cx="431800" cy="214312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95294" name="Line 52"/>
          <p:cNvSpPr>
            <a:spLocks noChangeShapeType="1"/>
          </p:cNvSpPr>
          <p:nvPr/>
        </p:nvSpPr>
        <p:spPr bwMode="auto">
          <a:xfrm>
            <a:off x="5003800" y="5229225"/>
            <a:ext cx="936625" cy="360363"/>
          </a:xfrm>
          <a:prstGeom prst="line">
            <a:avLst/>
          </a:prstGeom>
          <a:noFill/>
          <a:ln w="38100">
            <a:solidFill>
              <a:schemeClr val="accent1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95295" name="Line 53"/>
          <p:cNvSpPr>
            <a:spLocks noChangeShapeType="1"/>
          </p:cNvSpPr>
          <p:nvPr/>
        </p:nvSpPr>
        <p:spPr bwMode="auto">
          <a:xfrm flipV="1">
            <a:off x="6011863" y="4940300"/>
            <a:ext cx="2305050" cy="936625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95296" name="Text Box 59"/>
          <p:cNvSpPr txBox="1">
            <a:spLocks noChangeArrowheads="1"/>
          </p:cNvSpPr>
          <p:nvPr/>
        </p:nvSpPr>
        <p:spPr bwMode="auto">
          <a:xfrm>
            <a:off x="7885113" y="3716338"/>
            <a:ext cx="2159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latin typeface="Arial" charset="0"/>
              </a:rPr>
              <a:t>4</a:t>
            </a:r>
          </a:p>
        </p:txBody>
      </p:sp>
      <p:sp>
        <p:nvSpPr>
          <p:cNvPr id="95297" name="Text Box 60"/>
          <p:cNvSpPr txBox="1">
            <a:spLocks noChangeArrowheads="1"/>
          </p:cNvSpPr>
          <p:nvPr/>
        </p:nvSpPr>
        <p:spPr bwMode="auto">
          <a:xfrm>
            <a:off x="6588125" y="4148138"/>
            <a:ext cx="2159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latin typeface="Arial" charset="0"/>
              </a:rPr>
              <a:t>2</a:t>
            </a:r>
          </a:p>
        </p:txBody>
      </p:sp>
      <p:sp>
        <p:nvSpPr>
          <p:cNvPr id="95298" name="Text Box 61"/>
          <p:cNvSpPr txBox="1">
            <a:spLocks noChangeArrowheads="1"/>
          </p:cNvSpPr>
          <p:nvPr/>
        </p:nvSpPr>
        <p:spPr bwMode="auto">
          <a:xfrm>
            <a:off x="6372225" y="4581525"/>
            <a:ext cx="2159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latin typeface="Arial" charset="0"/>
              </a:rPr>
              <a:t>1</a:t>
            </a:r>
          </a:p>
        </p:txBody>
      </p:sp>
      <p:sp>
        <p:nvSpPr>
          <p:cNvPr id="95299" name="Text Box 63"/>
          <p:cNvSpPr txBox="1">
            <a:spLocks noChangeArrowheads="1"/>
          </p:cNvSpPr>
          <p:nvPr/>
        </p:nvSpPr>
        <p:spPr bwMode="auto">
          <a:xfrm>
            <a:off x="6948488" y="4581525"/>
            <a:ext cx="2159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latin typeface="Arial" charset="0"/>
              </a:rPr>
              <a:t>0</a:t>
            </a:r>
          </a:p>
        </p:txBody>
      </p:sp>
      <p:sp>
        <p:nvSpPr>
          <p:cNvPr id="95300" name="Text Box 64"/>
          <p:cNvSpPr txBox="1">
            <a:spLocks noChangeArrowheads="1"/>
          </p:cNvSpPr>
          <p:nvPr/>
        </p:nvSpPr>
        <p:spPr bwMode="auto">
          <a:xfrm>
            <a:off x="5795963" y="3357563"/>
            <a:ext cx="2159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latin typeface="Arial" charset="0"/>
              </a:rPr>
              <a:t>2</a:t>
            </a:r>
          </a:p>
        </p:txBody>
      </p:sp>
      <p:sp>
        <p:nvSpPr>
          <p:cNvPr id="95301" name="Text Box 65"/>
          <p:cNvSpPr txBox="1">
            <a:spLocks noChangeArrowheads="1"/>
          </p:cNvSpPr>
          <p:nvPr/>
        </p:nvSpPr>
        <p:spPr bwMode="auto">
          <a:xfrm>
            <a:off x="7380288" y="2924175"/>
            <a:ext cx="2159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latin typeface="Arial" charset="0"/>
              </a:rPr>
              <a:t>2</a:t>
            </a:r>
          </a:p>
        </p:txBody>
      </p:sp>
      <p:sp>
        <p:nvSpPr>
          <p:cNvPr id="95302" name="Text Box 66"/>
          <p:cNvSpPr txBox="1">
            <a:spLocks noChangeArrowheads="1"/>
          </p:cNvSpPr>
          <p:nvPr/>
        </p:nvSpPr>
        <p:spPr bwMode="auto">
          <a:xfrm>
            <a:off x="8388350" y="3716338"/>
            <a:ext cx="2159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latin typeface="Arial" charset="0"/>
              </a:rPr>
              <a:t>2</a:t>
            </a:r>
          </a:p>
        </p:txBody>
      </p:sp>
      <p:sp>
        <p:nvSpPr>
          <p:cNvPr id="95303" name="Line 67"/>
          <p:cNvSpPr>
            <a:spLocks noChangeShapeType="1"/>
          </p:cNvSpPr>
          <p:nvPr/>
        </p:nvSpPr>
        <p:spPr bwMode="auto">
          <a:xfrm flipH="1">
            <a:off x="4716463" y="2349500"/>
            <a:ext cx="0" cy="3024188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95304" name="Line 68"/>
          <p:cNvSpPr>
            <a:spLocks noChangeShapeType="1"/>
          </p:cNvSpPr>
          <p:nvPr/>
        </p:nvSpPr>
        <p:spPr bwMode="auto">
          <a:xfrm flipH="1">
            <a:off x="4716463" y="1773238"/>
            <a:ext cx="1150937" cy="576262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95305" name="Line 69"/>
          <p:cNvSpPr>
            <a:spLocks noChangeShapeType="1"/>
          </p:cNvSpPr>
          <p:nvPr/>
        </p:nvSpPr>
        <p:spPr bwMode="auto">
          <a:xfrm>
            <a:off x="4716463" y="5373688"/>
            <a:ext cx="1295400" cy="503237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95306" name="Line 70"/>
          <p:cNvSpPr>
            <a:spLocks noChangeShapeType="1"/>
          </p:cNvSpPr>
          <p:nvPr/>
        </p:nvSpPr>
        <p:spPr bwMode="auto">
          <a:xfrm flipH="1">
            <a:off x="5795963" y="4941888"/>
            <a:ext cx="792162" cy="43180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95307" name="Line 71"/>
          <p:cNvSpPr>
            <a:spLocks noChangeShapeType="1"/>
          </p:cNvSpPr>
          <p:nvPr/>
        </p:nvSpPr>
        <p:spPr bwMode="auto">
          <a:xfrm>
            <a:off x="7885113" y="2852738"/>
            <a:ext cx="0" cy="360362"/>
          </a:xfrm>
          <a:prstGeom prst="line">
            <a:avLst/>
          </a:prstGeom>
          <a:noFill/>
          <a:ln w="31750">
            <a:solidFill>
              <a:schemeClr val="hlink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95308" name="Text Box 72"/>
          <p:cNvSpPr txBox="1">
            <a:spLocks noChangeArrowheads="1"/>
          </p:cNvSpPr>
          <p:nvPr/>
        </p:nvSpPr>
        <p:spPr bwMode="auto">
          <a:xfrm>
            <a:off x="7667625" y="2852738"/>
            <a:ext cx="2159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latin typeface="Arial" charset="0"/>
              </a:rPr>
              <a:t>1</a:t>
            </a:r>
          </a:p>
        </p:txBody>
      </p:sp>
      <p:sp>
        <p:nvSpPr>
          <p:cNvPr id="95309" name="Line 73"/>
          <p:cNvSpPr>
            <a:spLocks noChangeShapeType="1"/>
          </p:cNvSpPr>
          <p:nvPr/>
        </p:nvSpPr>
        <p:spPr bwMode="auto">
          <a:xfrm>
            <a:off x="5867400" y="1773238"/>
            <a:ext cx="2520950" cy="10795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95310" name="Line 74"/>
          <p:cNvSpPr>
            <a:spLocks noChangeShapeType="1"/>
          </p:cNvSpPr>
          <p:nvPr/>
        </p:nvSpPr>
        <p:spPr bwMode="auto">
          <a:xfrm flipH="1" flipV="1">
            <a:off x="4859338" y="2420938"/>
            <a:ext cx="0" cy="2879725"/>
          </a:xfrm>
          <a:prstGeom prst="line">
            <a:avLst/>
          </a:prstGeom>
          <a:noFill/>
          <a:ln w="38100">
            <a:solidFill>
              <a:srgbClr val="CC00FF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95311" name="Line 75"/>
          <p:cNvSpPr>
            <a:spLocks noChangeShapeType="1"/>
          </p:cNvSpPr>
          <p:nvPr/>
        </p:nvSpPr>
        <p:spPr bwMode="auto">
          <a:xfrm flipH="1">
            <a:off x="4859338" y="1916113"/>
            <a:ext cx="1008062" cy="504825"/>
          </a:xfrm>
          <a:prstGeom prst="line">
            <a:avLst/>
          </a:prstGeom>
          <a:noFill/>
          <a:ln w="38100">
            <a:solidFill>
              <a:srgbClr val="CC00FF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95312" name="Line 76"/>
          <p:cNvSpPr>
            <a:spLocks noChangeShapeType="1"/>
          </p:cNvSpPr>
          <p:nvPr/>
        </p:nvSpPr>
        <p:spPr bwMode="auto">
          <a:xfrm>
            <a:off x="5867400" y="1916113"/>
            <a:ext cx="2305050" cy="936625"/>
          </a:xfrm>
          <a:prstGeom prst="line">
            <a:avLst/>
          </a:prstGeom>
          <a:noFill/>
          <a:ln w="38100">
            <a:solidFill>
              <a:srgbClr val="CC00FF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95313" name="Line 79"/>
          <p:cNvSpPr>
            <a:spLocks noChangeShapeType="1"/>
          </p:cNvSpPr>
          <p:nvPr/>
        </p:nvSpPr>
        <p:spPr bwMode="auto">
          <a:xfrm>
            <a:off x="8172450" y="2852738"/>
            <a:ext cx="0" cy="360362"/>
          </a:xfrm>
          <a:prstGeom prst="line">
            <a:avLst/>
          </a:prstGeom>
          <a:noFill/>
          <a:ln w="31750">
            <a:solidFill>
              <a:srgbClr val="CC00FF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95314" name="Line 80"/>
          <p:cNvSpPr>
            <a:spLocks noChangeShapeType="1"/>
          </p:cNvSpPr>
          <p:nvPr/>
        </p:nvSpPr>
        <p:spPr bwMode="auto">
          <a:xfrm>
            <a:off x="4859338" y="5300663"/>
            <a:ext cx="1081087" cy="433387"/>
          </a:xfrm>
          <a:prstGeom prst="line">
            <a:avLst/>
          </a:prstGeom>
          <a:noFill/>
          <a:ln w="38100">
            <a:solidFill>
              <a:srgbClr val="CC00FF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95315" name="Line 81"/>
          <p:cNvSpPr>
            <a:spLocks noChangeShapeType="1"/>
          </p:cNvSpPr>
          <p:nvPr/>
        </p:nvSpPr>
        <p:spPr bwMode="auto">
          <a:xfrm flipH="1">
            <a:off x="5940425" y="4941888"/>
            <a:ext cx="2016125" cy="790575"/>
          </a:xfrm>
          <a:prstGeom prst="line">
            <a:avLst/>
          </a:prstGeom>
          <a:noFill/>
          <a:ln w="38100">
            <a:solidFill>
              <a:srgbClr val="CC00FF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95316" name="Line 82"/>
          <p:cNvSpPr>
            <a:spLocks noChangeShapeType="1"/>
          </p:cNvSpPr>
          <p:nvPr/>
        </p:nvSpPr>
        <p:spPr bwMode="auto">
          <a:xfrm>
            <a:off x="7956550" y="4149725"/>
            <a:ext cx="0" cy="792163"/>
          </a:xfrm>
          <a:prstGeom prst="line">
            <a:avLst/>
          </a:prstGeom>
          <a:noFill/>
          <a:ln w="31750">
            <a:solidFill>
              <a:srgbClr val="CC00FF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95317" name="Text Box 83"/>
          <p:cNvSpPr txBox="1">
            <a:spLocks noChangeArrowheads="1"/>
          </p:cNvSpPr>
          <p:nvPr/>
        </p:nvSpPr>
        <p:spPr bwMode="auto">
          <a:xfrm>
            <a:off x="7956550" y="2852738"/>
            <a:ext cx="2159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latin typeface="Arial" charset="0"/>
              </a:rPr>
              <a:t>0</a:t>
            </a:r>
          </a:p>
        </p:txBody>
      </p:sp>
      <p:graphicFrame>
        <p:nvGraphicFramePr>
          <p:cNvPr id="1343704" name="Group 216"/>
          <p:cNvGraphicFramePr>
            <a:graphicFrameLocks noGrp="1"/>
          </p:cNvGraphicFramePr>
          <p:nvPr>
            <p:ph sz="quarter" idx="3"/>
          </p:nvPr>
        </p:nvGraphicFramePr>
        <p:xfrm>
          <a:off x="395288" y="3141663"/>
          <a:ext cx="3889375" cy="3160716"/>
        </p:xfrm>
        <a:graphic>
          <a:graphicData uri="http://schemas.openxmlformats.org/drawingml/2006/table">
            <a:tbl>
              <a:tblPr/>
              <a:tblGrid>
                <a:gridCol w="17367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652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8736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76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z instrukce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do instrukce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čas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92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inc </a:t>
                      </a:r>
                      <a:r>
                        <a:rPr kumimoji="0" lang="cs-CZ" sz="14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r</a:t>
                      </a:r>
                      <a:r>
                        <a:rPr kumimoji="0" lang="en-US" sz="14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p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inc </a:t>
                      </a:r>
                      <a:r>
                        <a:rPr kumimoji="0" lang="en-US" sz="14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rp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7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inc </a:t>
                      </a:r>
                      <a:r>
                        <a:rPr kumimoji="0" lang="en-US" sz="14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rp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mov r1,[</a:t>
                      </a:r>
                      <a:r>
                        <a:rPr kumimoji="0" lang="en-US" sz="14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rp</a:t>
                      </a: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]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76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dec </a:t>
                      </a:r>
                      <a:r>
                        <a:rPr kumimoji="0" lang="en-US" sz="1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ri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dec </a:t>
                      </a:r>
                      <a:r>
                        <a:rPr kumimoji="0" lang="en-US" sz="1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ri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76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cmp </a:t>
                      </a:r>
                      <a:r>
                        <a:rPr kumimoji="0" lang="en-US" sz="1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ri</a:t>
                      </a: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,0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dec </a:t>
                      </a:r>
                      <a:r>
                        <a:rPr kumimoji="0" lang="en-US" sz="1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ri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76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xor </a:t>
                      </a:r>
                      <a:r>
                        <a:rPr kumimoji="0" lang="en-US" sz="1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rs</a:t>
                      </a: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,r1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xor </a:t>
                      </a:r>
                      <a:r>
                        <a:rPr kumimoji="0" lang="en-US" sz="1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rs</a:t>
                      </a: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,r1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476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xor rs,</a:t>
                      </a:r>
                      <a:r>
                        <a:rPr kumimoji="0" lang="en-US" sz="14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CC00FF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r1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mov </a:t>
                      </a:r>
                      <a:r>
                        <a:rPr kumimoji="0" lang="en-US" sz="14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CC00FF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r1</a:t>
                      </a: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,[rp]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476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jgt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cmp</a:t>
                      </a: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 ri,0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Courier New" pitchFamily="49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476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jgt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mov r1,</a:t>
                      </a: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[</a:t>
                      </a: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rp</a:t>
                      </a: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]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95360" name="Line 169"/>
          <p:cNvSpPr>
            <a:spLocks noChangeShapeType="1"/>
          </p:cNvSpPr>
          <p:nvPr/>
        </p:nvSpPr>
        <p:spPr bwMode="auto">
          <a:xfrm>
            <a:off x="5940425" y="2205038"/>
            <a:ext cx="576263" cy="64770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95361" name="Line 170"/>
          <p:cNvSpPr>
            <a:spLocks noChangeShapeType="1"/>
          </p:cNvSpPr>
          <p:nvPr/>
        </p:nvSpPr>
        <p:spPr bwMode="auto">
          <a:xfrm flipH="1">
            <a:off x="6516688" y="2852738"/>
            <a:ext cx="0" cy="1512887"/>
          </a:xfrm>
          <a:prstGeom prst="line">
            <a:avLst/>
          </a:prstGeom>
          <a:noFill/>
          <a:ln w="31750">
            <a:solidFill>
              <a:schemeClr val="hlink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95362" name="Text Box 171"/>
          <p:cNvSpPr txBox="1">
            <a:spLocks noChangeArrowheads="1"/>
          </p:cNvSpPr>
          <p:nvPr/>
        </p:nvSpPr>
        <p:spPr bwMode="auto">
          <a:xfrm>
            <a:off x="6300788" y="4005263"/>
            <a:ext cx="2159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latin typeface="Arial" charset="0"/>
              </a:rPr>
              <a:t>1</a:t>
            </a:r>
          </a:p>
        </p:txBody>
      </p:sp>
      <p:sp>
        <p:nvSpPr>
          <p:cNvPr id="95363" name="Line 205"/>
          <p:cNvSpPr>
            <a:spLocks noChangeShapeType="1"/>
          </p:cNvSpPr>
          <p:nvPr/>
        </p:nvSpPr>
        <p:spPr bwMode="auto">
          <a:xfrm flipV="1">
            <a:off x="6156325" y="3357563"/>
            <a:ext cx="1439863" cy="215900"/>
          </a:xfrm>
          <a:prstGeom prst="line">
            <a:avLst/>
          </a:prstGeom>
          <a:noFill/>
          <a:ln w="31750">
            <a:solidFill>
              <a:schemeClr val="hlink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95364" name="Text Box 206"/>
          <p:cNvSpPr txBox="1">
            <a:spLocks noChangeArrowheads="1"/>
          </p:cNvSpPr>
          <p:nvPr/>
        </p:nvSpPr>
        <p:spPr bwMode="auto">
          <a:xfrm>
            <a:off x="6227763" y="3284538"/>
            <a:ext cx="2159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latin typeface="Arial" charset="0"/>
              </a:rPr>
              <a:t>0</a:t>
            </a:r>
          </a:p>
        </p:txBody>
      </p:sp>
      <p:sp>
        <p:nvSpPr>
          <p:cNvPr id="95365" name="Text Box 207"/>
          <p:cNvSpPr txBox="1">
            <a:spLocks noChangeArrowheads="1"/>
          </p:cNvSpPr>
          <p:nvPr/>
        </p:nvSpPr>
        <p:spPr bwMode="auto">
          <a:xfrm>
            <a:off x="7308850" y="4581525"/>
            <a:ext cx="2159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latin typeface="Arial" charset="0"/>
              </a:rPr>
              <a:t>2</a:t>
            </a:r>
          </a:p>
        </p:txBody>
      </p:sp>
      <p:sp>
        <p:nvSpPr>
          <p:cNvPr id="95366" name="Line 208"/>
          <p:cNvSpPr>
            <a:spLocks noChangeShapeType="1"/>
          </p:cNvSpPr>
          <p:nvPr/>
        </p:nvSpPr>
        <p:spPr bwMode="auto">
          <a:xfrm flipH="1">
            <a:off x="5940425" y="4941888"/>
            <a:ext cx="1584325" cy="647700"/>
          </a:xfrm>
          <a:prstGeom prst="line">
            <a:avLst/>
          </a:prstGeom>
          <a:noFill/>
          <a:ln w="38100">
            <a:solidFill>
              <a:schemeClr val="accent1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95367" name="Line 209"/>
          <p:cNvSpPr>
            <a:spLocks noChangeShapeType="1"/>
          </p:cNvSpPr>
          <p:nvPr/>
        </p:nvSpPr>
        <p:spPr bwMode="auto">
          <a:xfrm>
            <a:off x="7524750" y="4149725"/>
            <a:ext cx="0" cy="792163"/>
          </a:xfrm>
          <a:prstGeom prst="line">
            <a:avLst/>
          </a:prstGeom>
          <a:noFill/>
          <a:ln w="38100">
            <a:solidFill>
              <a:schemeClr val="accent1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500395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Slide Number Placeholder 4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2CC96247-3B52-469A-B9AA-7CBB4F63C8C7}" type="slidenum">
              <a:rPr lang="en-US" altLang="en-US" sz="1400" b="0" smtClean="0">
                <a:solidFill>
                  <a:srgbClr val="99FF99"/>
                </a:solidFill>
                <a:latin typeface="Arial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20</a:t>
            </a:fld>
            <a:r>
              <a:rPr lang="cs-CZ" altLang="en-US" sz="1400" b="0" smtClean="0">
                <a:solidFill>
                  <a:srgbClr val="99FF99"/>
                </a:solidFill>
                <a:latin typeface="Arial" charset="0"/>
              </a:rPr>
              <a:t> </a:t>
            </a:r>
            <a:endParaRPr lang="en-US" altLang="en-US" sz="1400" b="0" smtClean="0">
              <a:solidFill>
                <a:srgbClr val="99FF99"/>
              </a:solidFill>
              <a:latin typeface="Arial" charset="0"/>
            </a:endParaRPr>
          </a:p>
        </p:txBody>
      </p:sp>
      <p:sp>
        <p:nvSpPr>
          <p:cNvPr id="1075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P</a:t>
            </a:r>
            <a:r>
              <a:rPr lang="cs-CZ" altLang="en-US" smtClean="0"/>
              <a:t>říklad – </a:t>
            </a:r>
            <a:r>
              <a:rPr lang="en-US" altLang="en-US" smtClean="0"/>
              <a:t>modulo scheduling s duplikac</a:t>
            </a:r>
            <a:r>
              <a:rPr lang="cs-CZ" altLang="en-US" smtClean="0"/>
              <a:t>í</a:t>
            </a:r>
            <a:endParaRPr lang="cs-CZ" altLang="en-US" noProof="1" smtClean="0"/>
          </a:p>
        </p:txBody>
      </p:sp>
      <p:sp>
        <p:nvSpPr>
          <p:cNvPr id="107524" name="Rectangle 3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marL="0" indent="0" eaLnBrk="1" hangingPunct="1"/>
            <a:endParaRPr lang="cs-CZ" altLang="en-US" sz="1400" smtClean="0"/>
          </a:p>
        </p:txBody>
      </p:sp>
      <p:sp>
        <p:nvSpPr>
          <p:cNvPr id="107525" name="Rectangle 4"/>
          <p:cNvSpPr>
            <a:spLocks noChangeArrowheads="1"/>
          </p:cNvSpPr>
          <p:nvPr/>
        </p:nvSpPr>
        <p:spPr bwMode="auto">
          <a:xfrm>
            <a:off x="4643438" y="549275"/>
            <a:ext cx="4321175" cy="6119813"/>
          </a:xfrm>
          <a:prstGeom prst="rect">
            <a:avLst/>
          </a:prstGeom>
          <a:solidFill>
            <a:srgbClr val="FFFFE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en-US" b="0">
              <a:latin typeface="Arial" charset="0"/>
            </a:endParaRPr>
          </a:p>
        </p:txBody>
      </p:sp>
      <p:graphicFrame>
        <p:nvGraphicFramePr>
          <p:cNvPr id="1375463" name="Group 231"/>
          <p:cNvGraphicFramePr>
            <a:graphicFrameLocks noGrp="1"/>
          </p:cNvGraphicFramePr>
          <p:nvPr/>
        </p:nvGraphicFramePr>
        <p:xfrm>
          <a:off x="4716463" y="5589588"/>
          <a:ext cx="4176712" cy="984252"/>
        </p:xfrm>
        <a:graphic>
          <a:graphicData uri="http://schemas.openxmlformats.org/drawingml/2006/table">
            <a:tbl>
              <a:tblPr/>
              <a:tblGrid>
                <a:gridCol w="431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366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032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366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684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46063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čas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46812" marB="468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R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46812" marB="468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MEM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46812" marB="468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ALU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46812" marB="468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W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46812" marB="468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6063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46812" marB="468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xor2, inc3</a:t>
                      </a:r>
                    </a:p>
                  </a:txBody>
                  <a:tcPr marL="36000" marR="36000" marT="46812" marB="468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mov3</a:t>
                      </a:r>
                    </a:p>
                  </a:txBody>
                  <a:tcPr marL="36000" marR="36000" marT="46812" marB="468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Arial" charset="0"/>
                          <a:cs typeface="Arial" charset="0"/>
                        </a:rPr>
                        <a:t>dec</a:t>
                      </a: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Arial" charset="0"/>
                          <a:cs typeface="Arial" charset="0"/>
                        </a:rPr>
                        <a:t>4,</a:t>
                      </a: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  <a:cs typeface="Arial" charset="0"/>
                        </a:rPr>
                        <a:t> jgt</a:t>
                      </a: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  <a:cs typeface="Arial" charset="0"/>
                        </a:rPr>
                        <a:t>3</a:t>
                      </a:r>
                    </a:p>
                  </a:txBody>
                  <a:tcPr marL="36000" marR="36000" marT="46812" marB="468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mov2, </a:t>
                      </a: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  <a:cs typeface="Arial" charset="0"/>
                        </a:rPr>
                        <a:t>cmp3</a:t>
                      </a:r>
                    </a:p>
                  </a:txBody>
                  <a:tcPr marL="36000" marR="36000" marT="46812" marB="468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6063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46812" marB="468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  <a:cs typeface="Arial" charset="0"/>
                        </a:rPr>
                        <a:t>cmp4</a:t>
                      </a:r>
                    </a:p>
                  </a:txBody>
                  <a:tcPr marL="36000" marR="36000" marT="46812" marB="468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mov3</a:t>
                      </a:r>
                    </a:p>
                  </a:txBody>
                  <a:tcPr marL="36000" marR="36000" marT="46812" marB="468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xor2, inc3</a:t>
                      </a:r>
                    </a:p>
                  </a:txBody>
                  <a:tcPr marL="36000" marR="36000" marT="46812" marB="468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Arial" charset="0"/>
                          <a:cs typeface="Arial" charset="0"/>
                        </a:rPr>
                        <a:t>dec</a:t>
                      </a: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Arial" charset="0"/>
                          <a:cs typeface="Arial" charset="0"/>
                        </a:rPr>
                        <a:t>4</a:t>
                      </a:r>
                    </a:p>
                  </a:txBody>
                  <a:tcPr marL="36000" marR="36000" marT="46812" marB="468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6063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46812" marB="468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mov4, </a:t>
                      </a: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Arial" charset="0"/>
                          <a:cs typeface="Arial" charset="0"/>
                        </a:rPr>
                        <a:t>dec</a:t>
                      </a: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Arial" charset="0"/>
                          <a:cs typeface="Arial" charset="0"/>
                        </a:rPr>
                        <a:t>5</a:t>
                      </a:r>
                    </a:p>
                  </a:txBody>
                  <a:tcPr marL="36000" marR="36000" marT="46812" marB="468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mov3</a:t>
                      </a:r>
                    </a:p>
                  </a:txBody>
                  <a:tcPr marL="36000" marR="36000" marT="46812" marB="468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  <a:cs typeface="Arial" charset="0"/>
                        </a:rPr>
                        <a:t>cmp4</a:t>
                      </a:r>
                    </a:p>
                  </a:txBody>
                  <a:tcPr marL="36000" marR="36000" marT="46812" marB="468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xor2, inc3</a:t>
                      </a:r>
                    </a:p>
                  </a:txBody>
                  <a:tcPr marL="36000" marR="36000" marT="46812" marB="468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07558" name="Rectangle 157"/>
          <p:cNvSpPr>
            <a:spLocks noChangeArrowheads="1"/>
          </p:cNvSpPr>
          <p:nvPr/>
        </p:nvSpPr>
        <p:spPr bwMode="auto">
          <a:xfrm>
            <a:off x="152400" y="533400"/>
            <a:ext cx="4348163" cy="6172200"/>
          </a:xfrm>
          <a:prstGeom prst="rect">
            <a:avLst/>
          </a:prstGeom>
          <a:solidFill>
            <a:srgbClr val="FFFFE0"/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>
              <a:solidFill>
                <a:schemeClr val="accent1"/>
              </a:solidFill>
            </a:endParaRPr>
          </a:p>
          <a:p>
            <a:pPr eaLnBrk="1" hangingPunct="1"/>
            <a:r>
              <a:rPr lang="en-US" altLang="en-US">
                <a:solidFill>
                  <a:schemeClr val="accent1"/>
                </a:solidFill>
              </a:rPr>
              <a:t>l1:</a:t>
            </a:r>
          </a:p>
          <a:p>
            <a:pPr eaLnBrk="1" hangingPunct="1"/>
            <a:r>
              <a:rPr lang="en-US" altLang="en-US">
                <a:solidFill>
                  <a:srgbClr val="0000FF"/>
                </a:solidFill>
              </a:rPr>
              <a:t>xor rs,r1	; </a:t>
            </a:r>
            <a:r>
              <a:rPr lang="cs-CZ" altLang="en-US">
                <a:solidFill>
                  <a:srgbClr val="0000FF"/>
                </a:solidFill>
              </a:rPr>
              <a:t>čas </a:t>
            </a:r>
            <a:r>
              <a:rPr lang="en-US" altLang="en-US">
                <a:solidFill>
                  <a:srgbClr val="0000FF"/>
                </a:solidFill>
              </a:rPr>
              <a:t>0, iterace 2</a:t>
            </a:r>
            <a:endParaRPr lang="cs-CZ" altLang="en-US">
              <a:solidFill>
                <a:srgbClr val="0000FF"/>
              </a:solidFill>
            </a:endParaRPr>
          </a:p>
          <a:p>
            <a:pPr eaLnBrk="1" hangingPunct="1"/>
            <a:r>
              <a:rPr lang="en-US" altLang="en-US">
                <a:solidFill>
                  <a:srgbClr val="0000FF"/>
                </a:solidFill>
              </a:rPr>
              <a:t>inc rp		; </a:t>
            </a:r>
            <a:r>
              <a:rPr lang="cs-CZ" altLang="en-US">
                <a:solidFill>
                  <a:srgbClr val="0000FF"/>
                </a:solidFill>
              </a:rPr>
              <a:t>čas </a:t>
            </a:r>
            <a:r>
              <a:rPr lang="en-US" altLang="en-US">
                <a:solidFill>
                  <a:srgbClr val="0000FF"/>
                </a:solidFill>
              </a:rPr>
              <a:t>0, iterace 3</a:t>
            </a:r>
          </a:p>
          <a:p>
            <a:pPr eaLnBrk="1" hangingPunct="1"/>
            <a:r>
              <a:rPr lang="en-US" altLang="en-US">
                <a:solidFill>
                  <a:schemeClr val="hlink"/>
                </a:solidFill>
              </a:rPr>
              <a:t>cmp ri,0	; </a:t>
            </a:r>
            <a:r>
              <a:rPr lang="cs-CZ" altLang="en-US">
                <a:solidFill>
                  <a:srgbClr val="0000FF"/>
                </a:solidFill>
              </a:rPr>
              <a:t>čas </a:t>
            </a:r>
            <a:r>
              <a:rPr lang="en-US" altLang="en-US">
                <a:solidFill>
                  <a:srgbClr val="0000FF"/>
                </a:solidFill>
              </a:rPr>
              <a:t>1, iterace 4</a:t>
            </a:r>
          </a:p>
          <a:p>
            <a:pPr eaLnBrk="1" hangingPunct="1"/>
            <a:r>
              <a:rPr lang="cs-CZ" altLang="en-US">
                <a:solidFill>
                  <a:srgbClr val="0000FF"/>
                </a:solidFill>
              </a:rPr>
              <a:t>mov r1,</a:t>
            </a:r>
            <a:r>
              <a:rPr lang="en-US" altLang="en-US">
                <a:solidFill>
                  <a:srgbClr val="0000FF"/>
                </a:solidFill>
              </a:rPr>
              <a:t>[rp]	; </a:t>
            </a:r>
            <a:r>
              <a:rPr lang="cs-CZ" altLang="en-US">
                <a:solidFill>
                  <a:srgbClr val="0000FF"/>
                </a:solidFill>
              </a:rPr>
              <a:t>čas </a:t>
            </a:r>
            <a:r>
              <a:rPr lang="en-US" altLang="en-US">
                <a:solidFill>
                  <a:srgbClr val="0000FF"/>
                </a:solidFill>
              </a:rPr>
              <a:t>2, iterace 4</a:t>
            </a:r>
          </a:p>
          <a:p>
            <a:pPr eaLnBrk="1" hangingPunct="1"/>
            <a:r>
              <a:rPr lang="en-US" altLang="en-US">
                <a:solidFill>
                  <a:schemeClr val="accent1"/>
                </a:solidFill>
              </a:rPr>
              <a:t>dec ri		</a:t>
            </a:r>
            <a:r>
              <a:rPr lang="en-US" altLang="en-US">
                <a:solidFill>
                  <a:srgbClr val="0000FF"/>
                </a:solidFill>
              </a:rPr>
              <a:t>; </a:t>
            </a:r>
            <a:r>
              <a:rPr lang="cs-CZ" altLang="en-US">
                <a:solidFill>
                  <a:srgbClr val="0000FF"/>
                </a:solidFill>
              </a:rPr>
              <a:t>čas </a:t>
            </a:r>
            <a:r>
              <a:rPr lang="en-US" altLang="en-US">
                <a:solidFill>
                  <a:srgbClr val="0000FF"/>
                </a:solidFill>
              </a:rPr>
              <a:t>2, iterace 5</a:t>
            </a:r>
            <a:endParaRPr lang="en-US" altLang="en-US">
              <a:solidFill>
                <a:schemeClr val="accent1"/>
              </a:solidFill>
            </a:endParaRPr>
          </a:p>
          <a:p>
            <a:pPr eaLnBrk="1" hangingPunct="1"/>
            <a:r>
              <a:rPr lang="en-US" altLang="en-US">
                <a:solidFill>
                  <a:schemeClr val="hlink"/>
                </a:solidFill>
              </a:rPr>
              <a:t>jle l2		</a:t>
            </a:r>
            <a:r>
              <a:rPr lang="en-US" altLang="en-US">
                <a:solidFill>
                  <a:srgbClr val="0000FF"/>
                </a:solidFill>
              </a:rPr>
              <a:t>; </a:t>
            </a:r>
            <a:r>
              <a:rPr lang="cs-CZ" altLang="en-US">
                <a:solidFill>
                  <a:srgbClr val="0000FF"/>
                </a:solidFill>
              </a:rPr>
              <a:t>čas </a:t>
            </a:r>
            <a:r>
              <a:rPr lang="en-US" altLang="en-US">
                <a:solidFill>
                  <a:srgbClr val="0000FF"/>
                </a:solidFill>
              </a:rPr>
              <a:t>3, iterace 4</a:t>
            </a:r>
            <a:endParaRPr lang="en-US" altLang="en-US">
              <a:solidFill>
                <a:schemeClr val="hlink"/>
              </a:solidFill>
            </a:endParaRPr>
          </a:p>
          <a:p>
            <a:pPr eaLnBrk="1" hangingPunct="1"/>
            <a:r>
              <a:rPr lang="en-US" altLang="en-US">
                <a:solidFill>
                  <a:srgbClr val="0000FF"/>
                </a:solidFill>
              </a:rPr>
              <a:t>xor rs,r2	; </a:t>
            </a:r>
            <a:r>
              <a:rPr lang="cs-CZ" altLang="en-US">
                <a:solidFill>
                  <a:srgbClr val="0000FF"/>
                </a:solidFill>
              </a:rPr>
              <a:t>čas </a:t>
            </a:r>
            <a:r>
              <a:rPr lang="en-US" altLang="en-US">
                <a:solidFill>
                  <a:srgbClr val="0000FF"/>
                </a:solidFill>
              </a:rPr>
              <a:t>3, iterace 3</a:t>
            </a:r>
            <a:endParaRPr lang="cs-CZ" altLang="en-US">
              <a:solidFill>
                <a:srgbClr val="0000FF"/>
              </a:solidFill>
            </a:endParaRPr>
          </a:p>
          <a:p>
            <a:pPr eaLnBrk="1" hangingPunct="1"/>
            <a:r>
              <a:rPr lang="en-US" altLang="en-US">
                <a:solidFill>
                  <a:srgbClr val="0000FF"/>
                </a:solidFill>
              </a:rPr>
              <a:t>inc rp		; </a:t>
            </a:r>
            <a:r>
              <a:rPr lang="cs-CZ" altLang="en-US">
                <a:solidFill>
                  <a:srgbClr val="0000FF"/>
                </a:solidFill>
              </a:rPr>
              <a:t>čas </a:t>
            </a:r>
            <a:r>
              <a:rPr lang="en-US" altLang="en-US">
                <a:solidFill>
                  <a:srgbClr val="0000FF"/>
                </a:solidFill>
              </a:rPr>
              <a:t>3, iterace 4</a:t>
            </a:r>
          </a:p>
          <a:p>
            <a:pPr eaLnBrk="1" hangingPunct="1"/>
            <a:r>
              <a:rPr lang="en-US" altLang="en-US">
                <a:solidFill>
                  <a:schemeClr val="hlink"/>
                </a:solidFill>
              </a:rPr>
              <a:t>cmp ri,0	; </a:t>
            </a:r>
            <a:r>
              <a:rPr lang="cs-CZ" altLang="en-US">
                <a:solidFill>
                  <a:srgbClr val="0000FF"/>
                </a:solidFill>
              </a:rPr>
              <a:t>čas </a:t>
            </a:r>
            <a:r>
              <a:rPr lang="en-US" altLang="en-US">
                <a:solidFill>
                  <a:srgbClr val="0000FF"/>
                </a:solidFill>
              </a:rPr>
              <a:t>4, iterace 5</a:t>
            </a:r>
            <a:endParaRPr lang="en-US" altLang="en-US">
              <a:solidFill>
                <a:schemeClr val="hlink"/>
              </a:solidFill>
            </a:endParaRPr>
          </a:p>
          <a:p>
            <a:pPr eaLnBrk="1" hangingPunct="1"/>
            <a:r>
              <a:rPr lang="cs-CZ" altLang="en-US">
                <a:solidFill>
                  <a:srgbClr val="0000FF"/>
                </a:solidFill>
              </a:rPr>
              <a:t>mov r</a:t>
            </a:r>
            <a:r>
              <a:rPr lang="en-US" altLang="en-US">
                <a:solidFill>
                  <a:srgbClr val="0000FF"/>
                </a:solidFill>
              </a:rPr>
              <a:t>2</a:t>
            </a:r>
            <a:r>
              <a:rPr lang="cs-CZ" altLang="en-US">
                <a:solidFill>
                  <a:srgbClr val="0000FF"/>
                </a:solidFill>
              </a:rPr>
              <a:t>,</a:t>
            </a:r>
            <a:r>
              <a:rPr lang="en-US" altLang="en-US">
                <a:solidFill>
                  <a:srgbClr val="0000FF"/>
                </a:solidFill>
              </a:rPr>
              <a:t>[rp] 	; </a:t>
            </a:r>
            <a:r>
              <a:rPr lang="cs-CZ" altLang="en-US">
                <a:solidFill>
                  <a:srgbClr val="0000FF"/>
                </a:solidFill>
              </a:rPr>
              <a:t>čas </a:t>
            </a:r>
            <a:r>
              <a:rPr lang="en-US" altLang="en-US">
                <a:solidFill>
                  <a:srgbClr val="0000FF"/>
                </a:solidFill>
              </a:rPr>
              <a:t>5, iterace 5</a:t>
            </a:r>
          </a:p>
          <a:p>
            <a:pPr eaLnBrk="1" hangingPunct="1"/>
            <a:r>
              <a:rPr lang="en-US" altLang="en-US">
                <a:solidFill>
                  <a:schemeClr val="accent1"/>
                </a:solidFill>
              </a:rPr>
              <a:t>dec ri		</a:t>
            </a:r>
            <a:r>
              <a:rPr lang="en-US" altLang="en-US">
                <a:solidFill>
                  <a:srgbClr val="0000FF"/>
                </a:solidFill>
              </a:rPr>
              <a:t>; </a:t>
            </a:r>
            <a:r>
              <a:rPr lang="cs-CZ" altLang="en-US">
                <a:solidFill>
                  <a:srgbClr val="0000FF"/>
                </a:solidFill>
              </a:rPr>
              <a:t>čas </a:t>
            </a:r>
            <a:r>
              <a:rPr lang="en-US" altLang="en-US">
                <a:solidFill>
                  <a:srgbClr val="0000FF"/>
                </a:solidFill>
              </a:rPr>
              <a:t>5, iterace 6</a:t>
            </a:r>
            <a:endParaRPr lang="en-US" altLang="en-US">
              <a:solidFill>
                <a:schemeClr val="accent1"/>
              </a:solidFill>
            </a:endParaRPr>
          </a:p>
          <a:p>
            <a:pPr eaLnBrk="1" hangingPunct="1"/>
            <a:r>
              <a:rPr lang="en-US" altLang="en-US">
                <a:solidFill>
                  <a:schemeClr val="hlink"/>
                </a:solidFill>
              </a:rPr>
              <a:t>jgt l1		</a:t>
            </a:r>
            <a:r>
              <a:rPr lang="en-US" altLang="en-US">
                <a:solidFill>
                  <a:srgbClr val="0000FF"/>
                </a:solidFill>
              </a:rPr>
              <a:t>; </a:t>
            </a:r>
            <a:r>
              <a:rPr lang="cs-CZ" altLang="en-US">
                <a:solidFill>
                  <a:srgbClr val="0000FF"/>
                </a:solidFill>
              </a:rPr>
              <a:t>čas </a:t>
            </a:r>
            <a:r>
              <a:rPr lang="en-US" altLang="en-US">
                <a:solidFill>
                  <a:srgbClr val="0000FF"/>
                </a:solidFill>
              </a:rPr>
              <a:t>6, iterace 5</a:t>
            </a:r>
            <a:endParaRPr lang="en-US" altLang="en-US">
              <a:solidFill>
                <a:schemeClr val="hlink"/>
              </a:solidFill>
            </a:endParaRPr>
          </a:p>
          <a:p>
            <a:pPr eaLnBrk="1" hangingPunct="1"/>
            <a:r>
              <a:rPr lang="en-US" altLang="en-US">
                <a:solidFill>
                  <a:srgbClr val="0000FF"/>
                </a:solidFill>
              </a:rPr>
              <a:t>l2:</a:t>
            </a:r>
          </a:p>
          <a:p>
            <a:pPr eaLnBrk="1" hangingPunct="1"/>
            <a:endParaRPr lang="en-US" altLang="en-US">
              <a:solidFill>
                <a:srgbClr val="0000FF"/>
              </a:solidFill>
            </a:endParaRPr>
          </a:p>
        </p:txBody>
      </p:sp>
      <p:sp>
        <p:nvSpPr>
          <p:cNvPr id="107559" name="Text Box 175"/>
          <p:cNvSpPr txBox="1">
            <a:spLocks noChangeArrowheads="1"/>
          </p:cNvSpPr>
          <p:nvPr/>
        </p:nvSpPr>
        <p:spPr bwMode="auto">
          <a:xfrm>
            <a:off x="6948488" y="1844675"/>
            <a:ext cx="1079500" cy="142875"/>
          </a:xfrm>
          <a:prstGeom prst="rect">
            <a:avLst/>
          </a:prstGeom>
          <a:solidFill>
            <a:srgbClr val="FFFF66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/>
              <a:t>cmp ri,0</a:t>
            </a:r>
          </a:p>
        </p:txBody>
      </p:sp>
      <p:sp>
        <p:nvSpPr>
          <p:cNvPr id="107560" name="Text Box 176"/>
          <p:cNvSpPr txBox="1">
            <a:spLocks noChangeArrowheads="1"/>
          </p:cNvSpPr>
          <p:nvPr/>
        </p:nvSpPr>
        <p:spPr bwMode="auto">
          <a:xfrm>
            <a:off x="7164388" y="2565400"/>
            <a:ext cx="639762" cy="144463"/>
          </a:xfrm>
          <a:prstGeom prst="rect">
            <a:avLst/>
          </a:prstGeom>
          <a:solidFill>
            <a:srgbClr val="FFFF66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/>
              <a:t>jgt</a:t>
            </a:r>
          </a:p>
        </p:txBody>
      </p:sp>
      <p:sp>
        <p:nvSpPr>
          <p:cNvPr id="107561" name="Text Box 177"/>
          <p:cNvSpPr txBox="1">
            <a:spLocks noChangeArrowheads="1"/>
          </p:cNvSpPr>
          <p:nvPr/>
        </p:nvSpPr>
        <p:spPr bwMode="auto">
          <a:xfrm>
            <a:off x="6011863" y="3357563"/>
            <a:ext cx="1081087" cy="142875"/>
          </a:xfrm>
          <a:prstGeom prst="rect">
            <a:avLst/>
          </a:prstGeom>
          <a:solidFill>
            <a:srgbClr val="FFFF66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en-US" sz="1200"/>
              <a:t>mov r</a:t>
            </a:r>
            <a:r>
              <a:rPr lang="en-US" altLang="en-US" sz="1200"/>
              <a:t>1</a:t>
            </a:r>
            <a:r>
              <a:rPr lang="cs-CZ" altLang="en-US" sz="1200"/>
              <a:t>,</a:t>
            </a:r>
            <a:r>
              <a:rPr lang="en-US" altLang="en-US" sz="1200"/>
              <a:t>[rp]</a:t>
            </a:r>
          </a:p>
        </p:txBody>
      </p:sp>
      <p:sp>
        <p:nvSpPr>
          <p:cNvPr id="107562" name="Text Box 178"/>
          <p:cNvSpPr txBox="1">
            <a:spLocks noChangeArrowheads="1"/>
          </p:cNvSpPr>
          <p:nvPr/>
        </p:nvSpPr>
        <p:spPr bwMode="auto">
          <a:xfrm>
            <a:off x="5076825" y="1989138"/>
            <a:ext cx="935038" cy="142875"/>
          </a:xfrm>
          <a:prstGeom prst="rect">
            <a:avLst/>
          </a:prstGeom>
          <a:solidFill>
            <a:srgbClr val="FFFF66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en-US" sz="1200"/>
              <a:t>inc </a:t>
            </a:r>
            <a:r>
              <a:rPr lang="en-US" altLang="en-US" sz="1200"/>
              <a:t>rp</a:t>
            </a:r>
          </a:p>
        </p:txBody>
      </p:sp>
      <p:sp>
        <p:nvSpPr>
          <p:cNvPr id="107563" name="Text Box 179"/>
          <p:cNvSpPr txBox="1">
            <a:spLocks noChangeArrowheads="1"/>
          </p:cNvSpPr>
          <p:nvPr/>
        </p:nvSpPr>
        <p:spPr bwMode="auto">
          <a:xfrm>
            <a:off x="6948488" y="1196975"/>
            <a:ext cx="1152525" cy="142875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/>
              <a:t>dec ri</a:t>
            </a:r>
            <a:endParaRPr lang="en-US" altLang="en-US" sz="1200" b="0"/>
          </a:p>
        </p:txBody>
      </p:sp>
      <p:sp>
        <p:nvSpPr>
          <p:cNvPr id="107564" name="Text Box 180"/>
          <p:cNvSpPr txBox="1">
            <a:spLocks noChangeArrowheads="1"/>
          </p:cNvSpPr>
          <p:nvPr/>
        </p:nvSpPr>
        <p:spPr bwMode="auto">
          <a:xfrm>
            <a:off x="6227763" y="4221163"/>
            <a:ext cx="863600" cy="142875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/>
              <a:t>xor rs,r1</a:t>
            </a:r>
            <a:endParaRPr lang="en-US" altLang="en-US" sz="1200" b="0"/>
          </a:p>
        </p:txBody>
      </p:sp>
      <p:sp>
        <p:nvSpPr>
          <p:cNvPr id="107565" name="Line 181"/>
          <p:cNvSpPr>
            <a:spLocks noChangeShapeType="1"/>
          </p:cNvSpPr>
          <p:nvPr/>
        </p:nvSpPr>
        <p:spPr bwMode="auto">
          <a:xfrm flipH="1">
            <a:off x="5437188" y="1557338"/>
            <a:ext cx="0" cy="433387"/>
          </a:xfrm>
          <a:prstGeom prst="line">
            <a:avLst/>
          </a:prstGeom>
          <a:noFill/>
          <a:ln w="31750">
            <a:solidFill>
              <a:srgbClr val="0000FF"/>
            </a:solidFill>
            <a:round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07566" name="Line 182"/>
          <p:cNvSpPr>
            <a:spLocks noChangeShapeType="1"/>
          </p:cNvSpPr>
          <p:nvPr/>
        </p:nvSpPr>
        <p:spPr bwMode="auto">
          <a:xfrm flipH="1">
            <a:off x="4932363" y="1557338"/>
            <a:ext cx="503237" cy="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07567" name="Line 183"/>
          <p:cNvSpPr>
            <a:spLocks noChangeShapeType="1"/>
          </p:cNvSpPr>
          <p:nvPr/>
        </p:nvSpPr>
        <p:spPr bwMode="auto">
          <a:xfrm flipH="1">
            <a:off x="4932363" y="1557338"/>
            <a:ext cx="0" cy="863600"/>
          </a:xfrm>
          <a:prstGeom prst="line">
            <a:avLst/>
          </a:prstGeom>
          <a:noFill/>
          <a:ln w="31750">
            <a:solidFill>
              <a:srgbClr val="0000FF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07568" name="Line 184"/>
          <p:cNvSpPr>
            <a:spLocks noChangeShapeType="1"/>
          </p:cNvSpPr>
          <p:nvPr/>
        </p:nvSpPr>
        <p:spPr bwMode="auto">
          <a:xfrm flipH="1">
            <a:off x="4932363" y="2420938"/>
            <a:ext cx="503237" cy="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07569" name="Line 185"/>
          <p:cNvSpPr>
            <a:spLocks noChangeShapeType="1"/>
          </p:cNvSpPr>
          <p:nvPr/>
        </p:nvSpPr>
        <p:spPr bwMode="auto">
          <a:xfrm flipH="1">
            <a:off x="5437188" y="2133600"/>
            <a:ext cx="0" cy="287338"/>
          </a:xfrm>
          <a:prstGeom prst="line">
            <a:avLst/>
          </a:prstGeom>
          <a:noFill/>
          <a:ln w="31750">
            <a:solidFill>
              <a:srgbClr val="0000FF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07570" name="Text Box 186"/>
          <p:cNvSpPr txBox="1">
            <a:spLocks noChangeArrowheads="1"/>
          </p:cNvSpPr>
          <p:nvPr/>
        </p:nvSpPr>
        <p:spPr bwMode="auto">
          <a:xfrm>
            <a:off x="5221288" y="1701800"/>
            <a:ext cx="174625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latin typeface="Arial" charset="0"/>
              </a:rPr>
              <a:t>2/1</a:t>
            </a:r>
          </a:p>
        </p:txBody>
      </p:sp>
      <p:sp>
        <p:nvSpPr>
          <p:cNvPr id="107571" name="Line 187"/>
          <p:cNvSpPr>
            <a:spLocks noChangeShapeType="1"/>
          </p:cNvSpPr>
          <p:nvPr/>
        </p:nvSpPr>
        <p:spPr bwMode="auto">
          <a:xfrm flipH="1">
            <a:off x="7237413" y="765175"/>
            <a:ext cx="0" cy="433388"/>
          </a:xfrm>
          <a:prstGeom prst="line">
            <a:avLst/>
          </a:prstGeom>
          <a:noFill/>
          <a:ln w="31750">
            <a:solidFill>
              <a:schemeClr val="accent1"/>
            </a:solidFill>
            <a:round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07572" name="Line 188"/>
          <p:cNvSpPr>
            <a:spLocks noChangeShapeType="1"/>
          </p:cNvSpPr>
          <p:nvPr/>
        </p:nvSpPr>
        <p:spPr bwMode="auto">
          <a:xfrm flipH="1">
            <a:off x="6732588" y="765175"/>
            <a:ext cx="503237" cy="0"/>
          </a:xfrm>
          <a:prstGeom prst="line">
            <a:avLst/>
          </a:prstGeom>
          <a:noFill/>
          <a:ln w="38100">
            <a:solidFill>
              <a:schemeClr val="accent1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07573" name="Line 189"/>
          <p:cNvSpPr>
            <a:spLocks noChangeShapeType="1"/>
          </p:cNvSpPr>
          <p:nvPr/>
        </p:nvSpPr>
        <p:spPr bwMode="auto">
          <a:xfrm flipH="1">
            <a:off x="6732588" y="765175"/>
            <a:ext cx="0" cy="863600"/>
          </a:xfrm>
          <a:prstGeom prst="line">
            <a:avLst/>
          </a:prstGeom>
          <a:noFill/>
          <a:ln w="31750">
            <a:solidFill>
              <a:schemeClr val="accent1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07574" name="Line 190"/>
          <p:cNvSpPr>
            <a:spLocks noChangeShapeType="1"/>
          </p:cNvSpPr>
          <p:nvPr/>
        </p:nvSpPr>
        <p:spPr bwMode="auto">
          <a:xfrm flipH="1">
            <a:off x="6732588" y="1628775"/>
            <a:ext cx="503237" cy="0"/>
          </a:xfrm>
          <a:prstGeom prst="line">
            <a:avLst/>
          </a:prstGeom>
          <a:noFill/>
          <a:ln w="38100">
            <a:solidFill>
              <a:schemeClr val="accent1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07575" name="Line 191"/>
          <p:cNvSpPr>
            <a:spLocks noChangeShapeType="1"/>
          </p:cNvSpPr>
          <p:nvPr/>
        </p:nvSpPr>
        <p:spPr bwMode="auto">
          <a:xfrm flipH="1">
            <a:off x="7235825" y="1341438"/>
            <a:ext cx="0" cy="287337"/>
          </a:xfrm>
          <a:prstGeom prst="line">
            <a:avLst/>
          </a:prstGeom>
          <a:noFill/>
          <a:ln w="31750">
            <a:solidFill>
              <a:schemeClr val="accent1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07576" name="Text Box 192"/>
          <p:cNvSpPr txBox="1">
            <a:spLocks noChangeArrowheads="1"/>
          </p:cNvSpPr>
          <p:nvPr/>
        </p:nvSpPr>
        <p:spPr bwMode="auto">
          <a:xfrm>
            <a:off x="7021513" y="909638"/>
            <a:ext cx="174625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latin typeface="Arial" charset="0"/>
              </a:rPr>
              <a:t>2/1</a:t>
            </a:r>
          </a:p>
        </p:txBody>
      </p:sp>
      <p:sp>
        <p:nvSpPr>
          <p:cNvPr id="107577" name="Line 193"/>
          <p:cNvSpPr>
            <a:spLocks noChangeShapeType="1"/>
          </p:cNvSpPr>
          <p:nvPr/>
        </p:nvSpPr>
        <p:spPr bwMode="auto">
          <a:xfrm flipH="1">
            <a:off x="6373813" y="3789363"/>
            <a:ext cx="0" cy="433387"/>
          </a:xfrm>
          <a:prstGeom prst="line">
            <a:avLst/>
          </a:prstGeom>
          <a:noFill/>
          <a:ln w="31750">
            <a:solidFill>
              <a:schemeClr val="accent2"/>
            </a:solidFill>
            <a:round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07578" name="Line 194"/>
          <p:cNvSpPr>
            <a:spLocks noChangeShapeType="1"/>
          </p:cNvSpPr>
          <p:nvPr/>
        </p:nvSpPr>
        <p:spPr bwMode="auto">
          <a:xfrm flipH="1">
            <a:off x="5868988" y="3789363"/>
            <a:ext cx="503237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07579" name="Line 195"/>
          <p:cNvSpPr>
            <a:spLocks noChangeShapeType="1"/>
          </p:cNvSpPr>
          <p:nvPr/>
        </p:nvSpPr>
        <p:spPr bwMode="auto">
          <a:xfrm flipH="1">
            <a:off x="5868988" y="3789363"/>
            <a:ext cx="0" cy="863600"/>
          </a:xfrm>
          <a:prstGeom prst="line">
            <a:avLst/>
          </a:prstGeom>
          <a:noFill/>
          <a:ln w="31750">
            <a:solidFill>
              <a:schemeClr val="accent2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07580" name="Line 196"/>
          <p:cNvSpPr>
            <a:spLocks noChangeShapeType="1"/>
          </p:cNvSpPr>
          <p:nvPr/>
        </p:nvSpPr>
        <p:spPr bwMode="auto">
          <a:xfrm flipH="1">
            <a:off x="5868988" y="4652963"/>
            <a:ext cx="503237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07581" name="Line 197"/>
          <p:cNvSpPr>
            <a:spLocks noChangeShapeType="1"/>
          </p:cNvSpPr>
          <p:nvPr/>
        </p:nvSpPr>
        <p:spPr bwMode="auto">
          <a:xfrm flipH="1">
            <a:off x="6373813" y="4365625"/>
            <a:ext cx="0" cy="287338"/>
          </a:xfrm>
          <a:prstGeom prst="line">
            <a:avLst/>
          </a:prstGeom>
          <a:noFill/>
          <a:ln w="31750">
            <a:solidFill>
              <a:schemeClr val="accent2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07582" name="Text Box 198"/>
          <p:cNvSpPr txBox="1">
            <a:spLocks noChangeArrowheads="1"/>
          </p:cNvSpPr>
          <p:nvPr/>
        </p:nvSpPr>
        <p:spPr bwMode="auto">
          <a:xfrm>
            <a:off x="6157913" y="3933825"/>
            <a:ext cx="174625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latin typeface="Arial" charset="0"/>
              </a:rPr>
              <a:t>2/1</a:t>
            </a:r>
          </a:p>
        </p:txBody>
      </p:sp>
      <p:sp>
        <p:nvSpPr>
          <p:cNvPr id="107583" name="Line 199"/>
          <p:cNvSpPr>
            <a:spLocks noChangeShapeType="1"/>
          </p:cNvSpPr>
          <p:nvPr/>
        </p:nvSpPr>
        <p:spPr bwMode="auto">
          <a:xfrm>
            <a:off x="5651500" y="2133600"/>
            <a:ext cx="576263" cy="1223963"/>
          </a:xfrm>
          <a:prstGeom prst="line">
            <a:avLst/>
          </a:prstGeom>
          <a:noFill/>
          <a:ln w="31750">
            <a:solidFill>
              <a:srgbClr val="0000FF"/>
            </a:solidFill>
            <a:round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07584" name="Text Box 200"/>
          <p:cNvSpPr txBox="1">
            <a:spLocks noChangeArrowheads="1"/>
          </p:cNvSpPr>
          <p:nvPr/>
        </p:nvSpPr>
        <p:spPr bwMode="auto">
          <a:xfrm>
            <a:off x="5868988" y="2997200"/>
            <a:ext cx="174625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latin typeface="Arial" charset="0"/>
              </a:rPr>
              <a:t>2/1</a:t>
            </a:r>
          </a:p>
        </p:txBody>
      </p:sp>
      <p:sp>
        <p:nvSpPr>
          <p:cNvPr id="107585" name="Line 201"/>
          <p:cNvSpPr>
            <a:spLocks noChangeShapeType="1"/>
          </p:cNvSpPr>
          <p:nvPr/>
        </p:nvSpPr>
        <p:spPr bwMode="auto">
          <a:xfrm flipH="1">
            <a:off x="6877050" y="2709863"/>
            <a:ext cx="647700" cy="64770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07586" name="Text Box 202"/>
          <p:cNvSpPr txBox="1">
            <a:spLocks noChangeArrowheads="1"/>
          </p:cNvSpPr>
          <p:nvPr/>
        </p:nvSpPr>
        <p:spPr bwMode="auto">
          <a:xfrm>
            <a:off x="6877050" y="2997200"/>
            <a:ext cx="174625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latin typeface="Arial" charset="0"/>
              </a:rPr>
              <a:t>1/1</a:t>
            </a:r>
          </a:p>
        </p:txBody>
      </p:sp>
      <p:sp>
        <p:nvSpPr>
          <p:cNvPr id="107587" name="Line 203"/>
          <p:cNvSpPr>
            <a:spLocks noChangeShapeType="1"/>
          </p:cNvSpPr>
          <p:nvPr/>
        </p:nvSpPr>
        <p:spPr bwMode="auto">
          <a:xfrm flipH="1">
            <a:off x="7524750" y="1989138"/>
            <a:ext cx="0" cy="576262"/>
          </a:xfrm>
          <a:prstGeom prst="line">
            <a:avLst/>
          </a:prstGeom>
          <a:noFill/>
          <a:ln w="31750">
            <a:solidFill>
              <a:schemeClr val="bg2"/>
            </a:solidFill>
            <a:round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07588" name="Text Box 204"/>
          <p:cNvSpPr txBox="1">
            <a:spLocks noChangeArrowheads="1"/>
          </p:cNvSpPr>
          <p:nvPr/>
        </p:nvSpPr>
        <p:spPr bwMode="auto">
          <a:xfrm>
            <a:off x="7308850" y="2276475"/>
            <a:ext cx="174625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latin typeface="Arial" charset="0"/>
              </a:rPr>
              <a:t>1/0</a:t>
            </a:r>
          </a:p>
        </p:txBody>
      </p:sp>
      <p:sp>
        <p:nvSpPr>
          <p:cNvPr id="107589" name="Line 205"/>
          <p:cNvSpPr>
            <a:spLocks noChangeShapeType="1"/>
          </p:cNvSpPr>
          <p:nvPr/>
        </p:nvSpPr>
        <p:spPr bwMode="auto">
          <a:xfrm flipH="1">
            <a:off x="7524750" y="1341438"/>
            <a:ext cx="0" cy="503237"/>
          </a:xfrm>
          <a:prstGeom prst="line">
            <a:avLst/>
          </a:prstGeom>
          <a:noFill/>
          <a:ln w="31750">
            <a:solidFill>
              <a:schemeClr val="bg2"/>
            </a:solidFill>
            <a:round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07590" name="Text Box 206"/>
          <p:cNvSpPr txBox="1">
            <a:spLocks noChangeArrowheads="1"/>
          </p:cNvSpPr>
          <p:nvPr/>
        </p:nvSpPr>
        <p:spPr bwMode="auto">
          <a:xfrm>
            <a:off x="7308850" y="1628775"/>
            <a:ext cx="174625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latin typeface="Arial" charset="0"/>
              </a:rPr>
              <a:t>2/0</a:t>
            </a:r>
          </a:p>
        </p:txBody>
      </p:sp>
      <p:sp>
        <p:nvSpPr>
          <p:cNvPr id="107591" name="Line 207"/>
          <p:cNvSpPr>
            <a:spLocks noChangeShapeType="1"/>
          </p:cNvSpPr>
          <p:nvPr/>
        </p:nvSpPr>
        <p:spPr bwMode="auto">
          <a:xfrm flipH="1">
            <a:off x="6732588" y="3502025"/>
            <a:ext cx="0" cy="720725"/>
          </a:xfrm>
          <a:prstGeom prst="line">
            <a:avLst/>
          </a:prstGeom>
          <a:noFill/>
          <a:ln w="57150">
            <a:solidFill>
              <a:schemeClr val="bg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07592" name="Text Box 208"/>
          <p:cNvSpPr txBox="1">
            <a:spLocks noChangeArrowheads="1"/>
          </p:cNvSpPr>
          <p:nvPr/>
        </p:nvSpPr>
        <p:spPr bwMode="auto">
          <a:xfrm>
            <a:off x="6516688" y="3933825"/>
            <a:ext cx="174625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latin typeface="Arial" charset="0"/>
              </a:rPr>
              <a:t>4/0</a:t>
            </a:r>
          </a:p>
        </p:txBody>
      </p:sp>
      <p:sp>
        <p:nvSpPr>
          <p:cNvPr id="107593" name="Line 211"/>
          <p:cNvSpPr>
            <a:spLocks noChangeShapeType="1"/>
          </p:cNvSpPr>
          <p:nvPr/>
        </p:nvSpPr>
        <p:spPr bwMode="auto">
          <a:xfrm flipH="1" flipV="1">
            <a:off x="7740650" y="1989138"/>
            <a:ext cx="0" cy="576262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07594" name="Text Box 212"/>
          <p:cNvSpPr txBox="1">
            <a:spLocks noChangeArrowheads="1"/>
          </p:cNvSpPr>
          <p:nvPr/>
        </p:nvSpPr>
        <p:spPr bwMode="auto">
          <a:xfrm>
            <a:off x="7812088" y="2133600"/>
            <a:ext cx="174625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latin typeface="Arial" charset="0"/>
              </a:rPr>
              <a:t>1/1</a:t>
            </a:r>
          </a:p>
        </p:txBody>
      </p:sp>
      <p:sp>
        <p:nvSpPr>
          <p:cNvPr id="107595" name="Line 213"/>
          <p:cNvSpPr>
            <a:spLocks noChangeShapeType="1"/>
          </p:cNvSpPr>
          <p:nvPr/>
        </p:nvSpPr>
        <p:spPr bwMode="auto">
          <a:xfrm>
            <a:off x="5868988" y="2133600"/>
            <a:ext cx="576262" cy="1223963"/>
          </a:xfrm>
          <a:prstGeom prst="line">
            <a:avLst/>
          </a:prstGeom>
          <a:noFill/>
          <a:ln w="31750" cap="rnd">
            <a:solidFill>
              <a:schemeClr val="hlink"/>
            </a:solidFill>
            <a:prstDash val="sysDot"/>
            <a:round/>
            <a:headEnd type="triangle" w="med" len="med"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07596" name="Text Box 214"/>
          <p:cNvSpPr txBox="1">
            <a:spLocks noChangeArrowheads="1"/>
          </p:cNvSpPr>
          <p:nvPr/>
        </p:nvSpPr>
        <p:spPr bwMode="auto">
          <a:xfrm>
            <a:off x="6229350" y="2709863"/>
            <a:ext cx="174625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latin typeface="Arial" charset="0"/>
              </a:rPr>
              <a:t>0/0</a:t>
            </a:r>
          </a:p>
        </p:txBody>
      </p:sp>
      <p:sp>
        <p:nvSpPr>
          <p:cNvPr id="107597" name="Line 215"/>
          <p:cNvSpPr>
            <a:spLocks noChangeShapeType="1"/>
          </p:cNvSpPr>
          <p:nvPr/>
        </p:nvSpPr>
        <p:spPr bwMode="auto">
          <a:xfrm flipH="1" flipV="1">
            <a:off x="7812088" y="1343025"/>
            <a:ext cx="0" cy="501650"/>
          </a:xfrm>
          <a:prstGeom prst="line">
            <a:avLst/>
          </a:prstGeom>
          <a:noFill/>
          <a:ln w="31750" cap="rnd">
            <a:solidFill>
              <a:schemeClr val="accent1"/>
            </a:solidFill>
            <a:prstDash val="sysDot"/>
            <a:round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07598" name="Text Box 216"/>
          <p:cNvSpPr txBox="1">
            <a:spLocks noChangeArrowheads="1"/>
          </p:cNvSpPr>
          <p:nvPr/>
        </p:nvSpPr>
        <p:spPr bwMode="auto">
          <a:xfrm>
            <a:off x="7885113" y="1485900"/>
            <a:ext cx="174625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latin typeface="Arial" charset="0"/>
              </a:rPr>
              <a:t>0/1</a:t>
            </a:r>
          </a:p>
        </p:txBody>
      </p:sp>
      <p:sp>
        <p:nvSpPr>
          <p:cNvPr id="107599" name="Text Box 217"/>
          <p:cNvSpPr txBox="1">
            <a:spLocks noChangeArrowheads="1"/>
          </p:cNvSpPr>
          <p:nvPr/>
        </p:nvSpPr>
        <p:spPr bwMode="auto">
          <a:xfrm>
            <a:off x="6084888" y="1917700"/>
            <a:ext cx="211137" cy="182563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>
                <a:latin typeface="Arial" charset="0"/>
              </a:rPr>
              <a:t>0/1</a:t>
            </a:r>
          </a:p>
        </p:txBody>
      </p:sp>
      <p:sp>
        <p:nvSpPr>
          <p:cNvPr id="107600" name="Text Box 218"/>
          <p:cNvSpPr txBox="1">
            <a:spLocks noChangeArrowheads="1"/>
          </p:cNvSpPr>
          <p:nvPr/>
        </p:nvSpPr>
        <p:spPr bwMode="auto">
          <a:xfrm>
            <a:off x="8101013" y="1773238"/>
            <a:ext cx="211137" cy="182562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>
                <a:latin typeface="Arial" charset="0"/>
              </a:rPr>
              <a:t>1/2</a:t>
            </a:r>
          </a:p>
        </p:txBody>
      </p:sp>
      <p:sp>
        <p:nvSpPr>
          <p:cNvPr id="107601" name="Text Box 219"/>
          <p:cNvSpPr txBox="1">
            <a:spLocks noChangeArrowheads="1"/>
          </p:cNvSpPr>
          <p:nvPr/>
        </p:nvSpPr>
        <p:spPr bwMode="auto">
          <a:xfrm>
            <a:off x="8172450" y="1125538"/>
            <a:ext cx="211138" cy="182562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>
                <a:latin typeface="Arial" charset="0"/>
              </a:rPr>
              <a:t>2/3</a:t>
            </a:r>
          </a:p>
        </p:txBody>
      </p:sp>
      <p:sp>
        <p:nvSpPr>
          <p:cNvPr id="107602" name="Text Box 220"/>
          <p:cNvSpPr txBox="1">
            <a:spLocks noChangeArrowheads="1"/>
          </p:cNvSpPr>
          <p:nvPr/>
        </p:nvSpPr>
        <p:spPr bwMode="auto">
          <a:xfrm>
            <a:off x="7885113" y="2493963"/>
            <a:ext cx="211137" cy="182562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>
                <a:latin typeface="Arial" charset="0"/>
              </a:rPr>
              <a:t>0/1</a:t>
            </a:r>
          </a:p>
        </p:txBody>
      </p:sp>
      <p:sp>
        <p:nvSpPr>
          <p:cNvPr id="107603" name="Text Box 221"/>
          <p:cNvSpPr txBox="1">
            <a:spLocks noChangeArrowheads="1"/>
          </p:cNvSpPr>
          <p:nvPr/>
        </p:nvSpPr>
        <p:spPr bwMode="auto">
          <a:xfrm>
            <a:off x="7164388" y="3286125"/>
            <a:ext cx="211137" cy="182563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>
                <a:latin typeface="Arial" charset="0"/>
              </a:rPr>
              <a:t>2/2</a:t>
            </a:r>
          </a:p>
        </p:txBody>
      </p:sp>
      <p:sp>
        <p:nvSpPr>
          <p:cNvPr id="107604" name="Text Box 222"/>
          <p:cNvSpPr txBox="1">
            <a:spLocks noChangeArrowheads="1"/>
          </p:cNvSpPr>
          <p:nvPr/>
        </p:nvSpPr>
        <p:spPr bwMode="auto">
          <a:xfrm>
            <a:off x="7164388" y="4149725"/>
            <a:ext cx="211137" cy="182563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>
                <a:latin typeface="Arial" charset="0"/>
              </a:rPr>
              <a:t>0/0</a:t>
            </a:r>
          </a:p>
        </p:txBody>
      </p:sp>
      <p:sp>
        <p:nvSpPr>
          <p:cNvPr id="107605" name="Line 225"/>
          <p:cNvSpPr>
            <a:spLocks noChangeShapeType="1"/>
          </p:cNvSpPr>
          <p:nvPr/>
        </p:nvSpPr>
        <p:spPr bwMode="auto">
          <a:xfrm>
            <a:off x="6878638" y="3502025"/>
            <a:ext cx="0" cy="719138"/>
          </a:xfrm>
          <a:prstGeom prst="line">
            <a:avLst/>
          </a:prstGeom>
          <a:noFill/>
          <a:ln w="57150" cap="rnd">
            <a:solidFill>
              <a:srgbClr val="CC00FF"/>
            </a:solidFill>
            <a:prstDash val="sysDot"/>
            <a:round/>
            <a:headEnd type="triangle" w="med" len="med"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07606" name="Text Box 226"/>
          <p:cNvSpPr txBox="1">
            <a:spLocks noChangeArrowheads="1"/>
          </p:cNvSpPr>
          <p:nvPr/>
        </p:nvSpPr>
        <p:spPr bwMode="auto">
          <a:xfrm>
            <a:off x="6950075" y="3644900"/>
            <a:ext cx="174625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latin typeface="Arial" charset="0"/>
              </a:rPr>
              <a:t>0/2</a:t>
            </a:r>
          </a:p>
        </p:txBody>
      </p:sp>
    </p:spTree>
    <p:extLst>
      <p:ext uri="{BB962C8B-B14F-4D97-AF65-F5344CB8AC3E}">
        <p14:creationId xmlns:p14="http://schemas.microsoft.com/office/powerpoint/2010/main" val="112084531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Slide Number Placeholder 4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B4BE7CB8-F2EB-4F2E-8285-1C911EC68842}" type="slidenum">
              <a:rPr lang="en-US" altLang="en-US" sz="1400" b="0" smtClean="0">
                <a:solidFill>
                  <a:srgbClr val="99FF99"/>
                </a:solidFill>
                <a:latin typeface="Arial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21</a:t>
            </a:fld>
            <a:r>
              <a:rPr lang="cs-CZ" altLang="en-US" sz="1400" b="0" smtClean="0">
                <a:solidFill>
                  <a:srgbClr val="99FF99"/>
                </a:solidFill>
                <a:latin typeface="Arial" charset="0"/>
              </a:rPr>
              <a:t> </a:t>
            </a:r>
            <a:endParaRPr lang="en-US" altLang="en-US" sz="1400" b="0" smtClean="0">
              <a:solidFill>
                <a:srgbClr val="99FF99"/>
              </a:solidFill>
              <a:latin typeface="Arial" charset="0"/>
            </a:endParaRPr>
          </a:p>
        </p:txBody>
      </p:sp>
      <p:sp>
        <p:nvSpPr>
          <p:cNvPr id="1085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P</a:t>
            </a:r>
            <a:r>
              <a:rPr lang="cs-CZ" altLang="en-US" smtClean="0"/>
              <a:t>říklad – </a:t>
            </a:r>
            <a:r>
              <a:rPr lang="en-US" altLang="en-US" smtClean="0"/>
              <a:t>Intel compiler – x64</a:t>
            </a:r>
            <a:endParaRPr lang="en-US" altLang="en-US" noProof="1" smtClean="0"/>
          </a:p>
        </p:txBody>
      </p:sp>
      <p:sp>
        <p:nvSpPr>
          <p:cNvPr id="108548" name="Rectangle 3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marL="0" indent="0" eaLnBrk="1" hangingPunct="1"/>
            <a:endParaRPr lang="en-US" altLang="en-US" sz="1400" smtClean="0"/>
          </a:p>
          <a:p>
            <a:pPr marL="0" indent="0" eaLnBrk="1" hangingPunct="1"/>
            <a:endParaRPr lang="en-US" altLang="en-US" sz="1400" smtClean="0"/>
          </a:p>
          <a:p>
            <a:pPr marL="0" indent="0" eaLnBrk="1" hangingPunct="1"/>
            <a:endParaRPr lang="en-US" altLang="en-US" sz="1400" smtClean="0"/>
          </a:p>
          <a:p>
            <a:pPr marL="0" indent="0" eaLnBrk="1" hangingPunct="1"/>
            <a:endParaRPr lang="en-US" altLang="en-US" sz="1400" smtClean="0"/>
          </a:p>
          <a:p>
            <a:pPr marL="0" indent="0" eaLnBrk="1" hangingPunct="1"/>
            <a:endParaRPr lang="en-US" altLang="en-US" sz="1400" smtClean="0"/>
          </a:p>
          <a:p>
            <a:pPr marL="0" indent="0" eaLnBrk="1" hangingPunct="1"/>
            <a:endParaRPr lang="en-US" altLang="en-US" sz="1400" smtClean="0"/>
          </a:p>
          <a:p>
            <a:pPr marL="0" indent="0" eaLnBrk="1" hangingPunct="1"/>
            <a:endParaRPr lang="en-US" altLang="en-US" sz="1400" smtClean="0"/>
          </a:p>
          <a:p>
            <a:pPr marL="0" indent="0" eaLnBrk="1" hangingPunct="1"/>
            <a:endParaRPr lang="en-US" altLang="en-US" sz="1400" smtClean="0"/>
          </a:p>
          <a:p>
            <a:pPr marL="0" indent="0" eaLnBrk="1" hangingPunct="1"/>
            <a:r>
              <a:rPr lang="en-US" altLang="en-US" sz="1400" smtClean="0"/>
              <a:t>/*...*/</a:t>
            </a:r>
          </a:p>
          <a:p>
            <a:pPr marL="0" indent="0" eaLnBrk="1" hangingPunct="1"/>
            <a:endParaRPr lang="en-US" altLang="en-US" sz="1400" smtClean="0"/>
          </a:p>
          <a:p>
            <a:pPr marL="0" indent="0" eaLnBrk="1" hangingPunct="1"/>
            <a:r>
              <a:rPr lang="en-US" altLang="en-US" sz="1400" smtClean="0"/>
              <a:t>k = i &gt;&gt; 1;</a:t>
            </a:r>
          </a:p>
          <a:p>
            <a:pPr marL="0" indent="0" eaLnBrk="1" hangingPunct="1"/>
            <a:r>
              <a:rPr lang="en-US" altLang="en-US" sz="1400" smtClean="0"/>
              <a:t>j = 0;</a:t>
            </a:r>
          </a:p>
          <a:p>
            <a:pPr marL="0" indent="0" eaLnBrk="1" hangingPunct="1"/>
            <a:endParaRPr lang="en-US" altLang="en-US" sz="1400" smtClean="0"/>
          </a:p>
          <a:p>
            <a:pPr marL="0" indent="0" eaLnBrk="1" hangingPunct="1"/>
            <a:r>
              <a:rPr lang="en-US" altLang="en-US" sz="1400" smtClean="0"/>
              <a:t>do {</a:t>
            </a:r>
          </a:p>
          <a:p>
            <a:pPr marL="0" indent="0" eaLnBrk="1" hangingPunct="1"/>
            <a:r>
              <a:rPr lang="en-US" altLang="en-US" sz="1400" smtClean="0"/>
              <a:t>  r8 = *p;</a:t>
            </a:r>
          </a:p>
          <a:p>
            <a:pPr marL="0" indent="0" eaLnBrk="1" hangingPunct="1"/>
            <a:r>
              <a:rPr lang="en-US" altLang="en-US" sz="1400" smtClean="0"/>
              <a:t>  r9 = *(p+1);</a:t>
            </a:r>
          </a:p>
          <a:p>
            <a:pPr marL="0" indent="0" eaLnBrk="1" hangingPunct="1"/>
            <a:r>
              <a:rPr lang="en-US" altLang="en-US" sz="1400" smtClean="0"/>
              <a:t>  s ^= r8;</a:t>
            </a:r>
          </a:p>
          <a:p>
            <a:pPr marL="0" indent="0" eaLnBrk="1" hangingPunct="1"/>
            <a:r>
              <a:rPr lang="en-US" altLang="en-US" sz="1400" smtClean="0"/>
              <a:t>  s ^= r9;</a:t>
            </a:r>
          </a:p>
          <a:p>
            <a:pPr marL="0" indent="0" eaLnBrk="1" hangingPunct="1"/>
            <a:r>
              <a:rPr lang="en-US" altLang="en-US" sz="1400" smtClean="0"/>
              <a:t>  p += 2;</a:t>
            </a:r>
          </a:p>
          <a:p>
            <a:pPr marL="0" indent="0" eaLnBrk="1" hangingPunct="1"/>
            <a:r>
              <a:rPr lang="en-US" altLang="en-US" sz="1400" smtClean="0"/>
              <a:t>  j += 1;</a:t>
            </a:r>
          </a:p>
          <a:p>
            <a:pPr marL="0" indent="0" eaLnBrk="1" hangingPunct="1"/>
            <a:r>
              <a:rPr lang="en-US" altLang="en-US" sz="1400" smtClean="0"/>
              <a:t>} while ( j &lt; k );</a:t>
            </a:r>
          </a:p>
          <a:p>
            <a:pPr marL="0" indent="0" eaLnBrk="1" hangingPunct="1"/>
            <a:endParaRPr lang="en-US" altLang="en-US" sz="1400" smtClean="0"/>
          </a:p>
          <a:p>
            <a:pPr marL="0" indent="0" eaLnBrk="1" hangingPunct="1"/>
            <a:r>
              <a:rPr lang="en-US" altLang="en-US" sz="1400" smtClean="0"/>
              <a:t>/* ... */</a:t>
            </a:r>
            <a:endParaRPr lang="cs-CZ" altLang="en-US" sz="1400" smtClean="0"/>
          </a:p>
        </p:txBody>
      </p:sp>
      <p:sp>
        <p:nvSpPr>
          <p:cNvPr id="108549" name="Rectangle 157"/>
          <p:cNvSpPr>
            <a:spLocks noChangeArrowheads="1"/>
          </p:cNvSpPr>
          <p:nvPr/>
        </p:nvSpPr>
        <p:spPr bwMode="auto">
          <a:xfrm>
            <a:off x="152400" y="533400"/>
            <a:ext cx="4348163" cy="6172200"/>
          </a:xfrm>
          <a:prstGeom prst="rect">
            <a:avLst/>
          </a:prstGeom>
          <a:solidFill>
            <a:srgbClr val="FFFFE0"/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cs-CZ" altLang="en-US"/>
              <a:t>char</a:t>
            </a:r>
            <a:r>
              <a:rPr lang="en-US" altLang="en-US"/>
              <a:t> </a:t>
            </a:r>
            <a:r>
              <a:rPr lang="cs-CZ" altLang="en-US"/>
              <a:t>chksum</a:t>
            </a:r>
            <a:r>
              <a:rPr lang="en-US" altLang="en-US"/>
              <a:t>( </a:t>
            </a:r>
            <a:r>
              <a:rPr lang="cs-CZ" altLang="en-US"/>
              <a:t>char</a:t>
            </a:r>
            <a:r>
              <a:rPr lang="en-US" altLang="en-US"/>
              <a:t> </a:t>
            </a:r>
            <a:r>
              <a:rPr lang="cs-CZ" altLang="en-US"/>
              <a:t>* p</a:t>
            </a:r>
            <a:r>
              <a:rPr lang="en-US" altLang="en-US"/>
              <a:t>, int i)</a:t>
            </a:r>
          </a:p>
          <a:p>
            <a:pPr eaLnBrk="1" hangingPunct="1"/>
            <a:r>
              <a:rPr lang="en-US" altLang="en-US"/>
              <a:t>{</a:t>
            </a:r>
            <a:endParaRPr lang="cs-CZ" altLang="en-US"/>
          </a:p>
          <a:p>
            <a:pPr eaLnBrk="1" hangingPunct="1"/>
            <a:r>
              <a:rPr lang="cs-CZ" altLang="en-US"/>
              <a:t>  char s </a:t>
            </a:r>
            <a:r>
              <a:rPr lang="en-US" altLang="en-US"/>
              <a:t>= 0;</a:t>
            </a:r>
          </a:p>
          <a:p>
            <a:pPr eaLnBrk="1" hangingPunct="1"/>
            <a:r>
              <a:rPr lang="en-US" altLang="en-US"/>
              <a:t>  while ( </a:t>
            </a:r>
            <a:r>
              <a:rPr lang="en-US" altLang="en-US">
                <a:solidFill>
                  <a:schemeClr val="hlink"/>
                </a:solidFill>
              </a:rPr>
              <a:t>i &gt; 0</a:t>
            </a:r>
            <a:r>
              <a:rPr lang="en-US" altLang="en-US"/>
              <a:t> )</a:t>
            </a:r>
          </a:p>
          <a:p>
            <a:pPr eaLnBrk="1" hangingPunct="1"/>
            <a:r>
              <a:rPr lang="en-US" altLang="en-US"/>
              <a:t>  {</a:t>
            </a:r>
          </a:p>
          <a:p>
            <a:pPr eaLnBrk="1" hangingPunct="1"/>
            <a:r>
              <a:rPr lang="en-US" altLang="en-US"/>
              <a:t>    </a:t>
            </a:r>
            <a:r>
              <a:rPr lang="en-US" altLang="en-US">
                <a:solidFill>
                  <a:srgbClr val="0000FF"/>
                </a:solidFill>
              </a:rPr>
              <a:t>s ^= *p++;</a:t>
            </a:r>
          </a:p>
          <a:p>
            <a:pPr eaLnBrk="1" hangingPunct="1"/>
            <a:r>
              <a:rPr lang="en-US" altLang="en-US">
                <a:solidFill>
                  <a:schemeClr val="hlink"/>
                </a:solidFill>
              </a:rPr>
              <a:t>    </a:t>
            </a:r>
            <a:r>
              <a:rPr lang="en-US" altLang="en-US">
                <a:solidFill>
                  <a:schemeClr val="accent1"/>
                </a:solidFill>
              </a:rPr>
              <a:t>--i;</a:t>
            </a:r>
          </a:p>
          <a:p>
            <a:pPr eaLnBrk="1" hangingPunct="1"/>
            <a:r>
              <a:rPr lang="en-US" altLang="en-US"/>
              <a:t>  }</a:t>
            </a:r>
            <a:endParaRPr lang="cs-CZ" altLang="en-US"/>
          </a:p>
          <a:p>
            <a:pPr eaLnBrk="1" hangingPunct="1"/>
            <a:r>
              <a:rPr lang="cs-CZ" altLang="en-US"/>
              <a:t>  </a:t>
            </a:r>
            <a:r>
              <a:rPr lang="en-US" altLang="en-US"/>
              <a:t>return </a:t>
            </a:r>
            <a:r>
              <a:rPr lang="cs-CZ" altLang="en-US"/>
              <a:t>s</a:t>
            </a:r>
            <a:r>
              <a:rPr lang="en-US" altLang="en-US"/>
              <a:t>;</a:t>
            </a:r>
          </a:p>
          <a:p>
            <a:pPr eaLnBrk="1" hangingPunct="1"/>
            <a:r>
              <a:rPr lang="en-US" altLang="en-US"/>
              <a:t>}</a:t>
            </a:r>
          </a:p>
          <a:p>
            <a:pPr eaLnBrk="1" hangingPunct="1"/>
            <a:endParaRPr lang="cs-CZ" altLang="en-US"/>
          </a:p>
          <a:p>
            <a:pPr eaLnBrk="1" hangingPunct="1"/>
            <a:r>
              <a:rPr lang="en-US" altLang="en-US">
                <a:solidFill>
                  <a:schemeClr val="accent1"/>
                </a:solidFill>
              </a:rPr>
              <a:t>..B1.4:                         	</a:t>
            </a:r>
            <a:r>
              <a:rPr lang="en-US" altLang="en-US">
                <a:solidFill>
                  <a:srgbClr val="0000FF"/>
                </a:solidFill>
              </a:rPr>
              <a:t>movsbq    (%rdi), %r8</a:t>
            </a:r>
          </a:p>
          <a:p>
            <a:pPr lvl="1" eaLnBrk="1" hangingPunct="1">
              <a:buSzPct val="65000"/>
              <a:buFont typeface="Wingdings" pitchFamily="2" charset="2"/>
              <a:buNone/>
            </a:pPr>
            <a:r>
              <a:rPr lang="en-US" altLang="en-US" sz="1600">
                <a:solidFill>
                  <a:srgbClr val="0000FF"/>
                </a:solidFill>
                <a:latin typeface="Courier New" pitchFamily="49" charset="0"/>
              </a:rPr>
              <a:t>	movsbq    1(%rdi), %r9</a:t>
            </a:r>
          </a:p>
          <a:p>
            <a:pPr eaLnBrk="1" hangingPunct="1"/>
            <a:r>
              <a:rPr lang="en-US" altLang="en-US">
                <a:solidFill>
                  <a:schemeClr val="accent1"/>
                </a:solidFill>
              </a:rPr>
              <a:t>	</a:t>
            </a:r>
            <a:r>
              <a:rPr lang="en-US" altLang="en-US">
                <a:solidFill>
                  <a:srgbClr val="0000FF"/>
                </a:solidFill>
              </a:rPr>
              <a:t>xorl      %r8d, %eax</a:t>
            </a:r>
          </a:p>
          <a:p>
            <a:pPr lvl="1" eaLnBrk="1" hangingPunct="1">
              <a:buSzPct val="65000"/>
              <a:buFont typeface="Wingdings" pitchFamily="2" charset="2"/>
              <a:buNone/>
            </a:pPr>
            <a:r>
              <a:rPr lang="en-US" altLang="en-US" sz="1600">
                <a:solidFill>
                  <a:srgbClr val="0000FF"/>
                </a:solidFill>
                <a:latin typeface="Courier New" pitchFamily="49" charset="0"/>
              </a:rPr>
              <a:t>	xorl      %r9d, %eax</a:t>
            </a:r>
          </a:p>
          <a:p>
            <a:pPr eaLnBrk="1" hangingPunct="1"/>
            <a:r>
              <a:rPr lang="en-US" altLang="en-US">
                <a:solidFill>
                  <a:schemeClr val="accent1"/>
                </a:solidFill>
              </a:rPr>
              <a:t>	</a:t>
            </a:r>
            <a:r>
              <a:rPr lang="en-US" altLang="en-US">
                <a:solidFill>
                  <a:srgbClr val="0000FF"/>
                </a:solidFill>
              </a:rPr>
              <a:t>addq      $2, %rdi</a:t>
            </a:r>
          </a:p>
          <a:p>
            <a:pPr eaLnBrk="1" hangingPunct="1"/>
            <a:r>
              <a:rPr lang="en-US" altLang="en-US">
                <a:solidFill>
                  <a:schemeClr val="accent1"/>
                </a:solidFill>
              </a:rPr>
              <a:t>	addl      $1, %ecx</a:t>
            </a:r>
          </a:p>
          <a:p>
            <a:pPr eaLnBrk="1" hangingPunct="1"/>
            <a:r>
              <a:rPr lang="en-US" altLang="en-US">
                <a:solidFill>
                  <a:schemeClr val="accent1"/>
                </a:solidFill>
              </a:rPr>
              <a:t>	</a:t>
            </a:r>
            <a:r>
              <a:rPr lang="en-US" altLang="en-US">
                <a:solidFill>
                  <a:srgbClr val="FF0000"/>
                </a:solidFill>
              </a:rPr>
              <a:t>cmpl      %edx, %ecx</a:t>
            </a:r>
          </a:p>
          <a:p>
            <a:pPr eaLnBrk="1" hangingPunct="1"/>
            <a:r>
              <a:rPr lang="en-US" altLang="en-US">
                <a:solidFill>
                  <a:srgbClr val="FF0000"/>
                </a:solidFill>
              </a:rPr>
              <a:t>	jb        ..B1.4       </a:t>
            </a:r>
          </a:p>
        </p:txBody>
      </p:sp>
    </p:spTree>
    <p:extLst>
      <p:ext uri="{BB962C8B-B14F-4D97-AF65-F5344CB8AC3E}">
        <p14:creationId xmlns:p14="http://schemas.microsoft.com/office/powerpoint/2010/main" val="88857895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Slide Number Placeholder 4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77DB3990-9C42-48C4-91A3-6A424DF697B9}" type="slidenum">
              <a:rPr lang="en-US" altLang="en-US" sz="1400" b="0" smtClean="0">
                <a:solidFill>
                  <a:srgbClr val="99FF99"/>
                </a:solidFill>
                <a:latin typeface="Arial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3</a:t>
            </a:fld>
            <a:r>
              <a:rPr lang="cs-CZ" altLang="en-US" sz="1400" b="0" smtClean="0">
                <a:solidFill>
                  <a:srgbClr val="99FF99"/>
                </a:solidFill>
                <a:latin typeface="Arial" charset="0"/>
              </a:rPr>
              <a:t> </a:t>
            </a:r>
            <a:endParaRPr lang="en-US" altLang="en-US" sz="1400" b="0" smtClean="0">
              <a:solidFill>
                <a:srgbClr val="99FF99"/>
              </a:solidFill>
              <a:latin typeface="Arial" charset="0"/>
            </a:endParaRPr>
          </a:p>
        </p:txBody>
      </p:sp>
      <p:sp>
        <p:nvSpPr>
          <p:cNvPr id="98307" name="Rectangle 20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P</a:t>
            </a:r>
            <a:r>
              <a:rPr lang="cs-CZ" altLang="en-US" dirty="0" smtClean="0"/>
              <a:t>říklad – </a:t>
            </a:r>
            <a:r>
              <a:rPr lang="cs-CZ" altLang="en-US" dirty="0" smtClean="0"/>
              <a:t>unroll-and-compact</a:t>
            </a:r>
            <a:endParaRPr lang="en-US" altLang="en-US" noProof="1" smtClean="0"/>
          </a:p>
        </p:txBody>
      </p:sp>
      <p:sp>
        <p:nvSpPr>
          <p:cNvPr id="98308" name="Rectangle 206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marL="0" indent="0" eaLnBrk="1" hangingPunct="1"/>
            <a:endParaRPr lang="cs-CZ" altLang="en-US" sz="1400" smtClean="0"/>
          </a:p>
        </p:txBody>
      </p:sp>
      <p:sp>
        <p:nvSpPr>
          <p:cNvPr id="98309" name="Rectangle 3"/>
          <p:cNvSpPr>
            <a:spLocks noChangeArrowheads="1"/>
          </p:cNvSpPr>
          <p:nvPr/>
        </p:nvSpPr>
        <p:spPr bwMode="auto">
          <a:xfrm>
            <a:off x="4643438" y="549275"/>
            <a:ext cx="4321175" cy="6119813"/>
          </a:xfrm>
          <a:prstGeom prst="rect">
            <a:avLst/>
          </a:prstGeom>
          <a:solidFill>
            <a:srgbClr val="FFFFE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en-US" b="0">
              <a:latin typeface="Arial" charset="0"/>
            </a:endParaRPr>
          </a:p>
        </p:txBody>
      </p:sp>
      <p:graphicFrame>
        <p:nvGraphicFramePr>
          <p:cNvPr id="1363972" name="Group 4"/>
          <p:cNvGraphicFramePr>
            <a:graphicFrameLocks noGrp="1"/>
          </p:cNvGraphicFramePr>
          <p:nvPr/>
        </p:nvGraphicFramePr>
        <p:xfrm>
          <a:off x="4716463" y="620713"/>
          <a:ext cx="4176712" cy="5905536"/>
        </p:xfrm>
        <a:graphic>
          <a:graphicData uri="http://schemas.openxmlformats.org/drawingml/2006/table">
            <a:tbl>
              <a:tblPr/>
              <a:tblGrid>
                <a:gridCol w="431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366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032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366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684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45994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čas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46798" marB="4679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R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46798" marB="467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MEM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46798" marB="467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ALU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46798" marB="467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W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46798" marB="467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5994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46798" marB="4679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mov</a:t>
                      </a: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1, </a:t>
                      </a: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Arial" charset="0"/>
                          <a:cs typeface="Arial" charset="0"/>
                        </a:rPr>
                        <a:t>dec</a:t>
                      </a: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marL="36000" marR="36000" marT="46798" marB="467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cs-CZ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Arial" charset="0"/>
                      </a:endParaRPr>
                    </a:p>
                  </a:txBody>
                  <a:tcPr marL="36000" marR="36000" marT="46798" marB="467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cs-CZ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46798" marB="467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cs-CZ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Arial" charset="0"/>
                      </a:endParaRPr>
                    </a:p>
                  </a:txBody>
                  <a:tcPr marL="36000" marR="36000" marT="46798" marB="467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5994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46798" marB="4679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inc</a:t>
                      </a: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marL="36000" marR="36000" marT="46798" marB="467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mov</a:t>
                      </a: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marL="36000" marR="36000" marT="46798" marB="467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Arial" charset="0"/>
                          <a:cs typeface="Arial" charset="0"/>
                        </a:rPr>
                        <a:t>dec</a:t>
                      </a: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marL="36000" marR="36000" marT="46798" marB="467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cs-CZ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Arial" charset="0"/>
                      </a:endParaRPr>
                    </a:p>
                  </a:txBody>
                  <a:tcPr marL="36000" marR="36000" marT="46798" marB="467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5994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46798" marB="4679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  <a:cs typeface="Arial" charset="0"/>
                        </a:rPr>
                        <a:t>cmp</a:t>
                      </a: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marL="36000" marR="36000" marT="46798" marB="467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mov</a:t>
                      </a: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marL="36000" marR="36000" marT="46798" marB="467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inc</a:t>
                      </a: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marL="36000" marR="36000" marT="46798" marB="467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Arial" charset="0"/>
                          <a:cs typeface="Arial" charset="0"/>
                        </a:rPr>
                        <a:t>dec</a:t>
                      </a: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marL="36000" marR="36000" marT="46798" marB="467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5994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46798" marB="4679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Arial" charset="0"/>
                          <a:cs typeface="Arial" charset="0"/>
                        </a:rPr>
                        <a:t>dec</a:t>
                      </a: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46798" marB="467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mov</a:t>
                      </a: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marL="36000" marR="36000" marT="46798" marB="467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  <a:cs typeface="Arial" charset="0"/>
                        </a:rPr>
                        <a:t>cmp</a:t>
                      </a: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  <a:cs typeface="Arial" charset="0"/>
                        </a:rPr>
                        <a:t>1, </a:t>
                      </a: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  <a:cs typeface="Arial" charset="0"/>
                        </a:rPr>
                        <a:t>jgt</a:t>
                      </a: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marL="36000" marR="36000" marT="46798" marB="467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inc</a:t>
                      </a: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marL="36000" marR="36000" marT="46798" marB="467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5994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46798" marB="4679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xor</a:t>
                      </a: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1, mov2</a:t>
                      </a:r>
                    </a:p>
                  </a:txBody>
                  <a:tcPr marL="36000" marR="36000" marT="46798" marB="467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cs-CZ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46798" marB="467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Arial" charset="0"/>
                          <a:cs typeface="Arial" charset="0"/>
                        </a:rPr>
                        <a:t>dec</a:t>
                      </a: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46798" marB="467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mov</a:t>
                      </a: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1, </a:t>
                      </a: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  <a:cs typeface="Arial" charset="0"/>
                        </a:rPr>
                        <a:t>cmp</a:t>
                      </a: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marL="36000" marR="36000" marT="46798" marB="467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5994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46798" marB="4679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inc</a:t>
                      </a: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2,</a:t>
                      </a: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  <a:cs typeface="Arial" charset="0"/>
                        </a:rPr>
                        <a:t> cmp</a:t>
                      </a: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</a:p>
                  </a:txBody>
                  <a:tcPr marL="36000" marR="36000" marT="46798" marB="467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mov2</a:t>
                      </a:r>
                    </a:p>
                  </a:txBody>
                  <a:tcPr marL="36000" marR="36000" marT="46798" marB="467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xor</a:t>
                      </a: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marL="36000" marR="36000" marT="46798" marB="467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Arial" charset="0"/>
                          <a:cs typeface="Arial" charset="0"/>
                        </a:rPr>
                        <a:t>dec</a:t>
                      </a: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46798" marB="467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45994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46798" marB="4679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Arial" charset="0"/>
                          <a:cs typeface="Arial" charset="0"/>
                        </a:rPr>
                        <a:t>dec</a:t>
                      </a: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Arial" charset="0"/>
                          <a:cs typeface="Arial" charset="0"/>
                        </a:rPr>
                        <a:t>3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46798" marB="467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mov2</a:t>
                      </a:r>
                    </a:p>
                  </a:txBody>
                  <a:tcPr marL="36000" marR="36000" marT="46798" marB="467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inc</a:t>
                      </a: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2,</a:t>
                      </a: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  <a:cs typeface="Arial" charset="0"/>
                        </a:rPr>
                        <a:t> cmp</a:t>
                      </a: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</a:p>
                  </a:txBody>
                  <a:tcPr marL="36000" marR="36000" marT="46798" marB="467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xor</a:t>
                      </a: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marL="36000" marR="36000" marT="46798" marB="467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45994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46798" marB="4679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cs-CZ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46798" marB="467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mov2</a:t>
                      </a:r>
                    </a:p>
                  </a:txBody>
                  <a:tcPr marL="36000" marR="36000" marT="46798" marB="467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Arial" charset="0"/>
                          <a:cs typeface="Arial" charset="0"/>
                        </a:rPr>
                        <a:t>dec</a:t>
                      </a: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Arial" charset="0"/>
                          <a:cs typeface="Arial" charset="0"/>
                        </a:rPr>
                        <a:t>3,</a:t>
                      </a: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  <a:cs typeface="Arial" charset="0"/>
                        </a:rPr>
                        <a:t> jgt</a:t>
                      </a: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</a:p>
                  </a:txBody>
                  <a:tcPr marL="36000" marR="36000" marT="46798" marB="467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inc</a:t>
                      </a: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2,</a:t>
                      </a: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  <a:cs typeface="Arial" charset="0"/>
                        </a:rPr>
                        <a:t> cmp</a:t>
                      </a: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</a:p>
                  </a:txBody>
                  <a:tcPr marL="36000" marR="36000" marT="46798" marB="467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45994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8</a:t>
                      </a:r>
                    </a:p>
                  </a:txBody>
                  <a:tcPr marL="36000" marR="36000" marT="46798" marB="4679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xor</a:t>
                      </a: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2, mov3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46798" marB="467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cs-CZ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46798" marB="467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cs-CZ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46798" marB="467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mov2, </a:t>
                      </a: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Arial" charset="0"/>
                          <a:cs typeface="Arial" charset="0"/>
                        </a:rPr>
                        <a:t>dec</a:t>
                      </a: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Arial" charset="0"/>
                          <a:cs typeface="Arial" charset="0"/>
                        </a:rPr>
                        <a:t>3</a:t>
                      </a:r>
                    </a:p>
                  </a:txBody>
                  <a:tcPr marL="36000" marR="36000" marT="46798" marB="467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45994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9</a:t>
                      </a:r>
                    </a:p>
                  </a:txBody>
                  <a:tcPr marL="36000" marR="36000" marT="46798" marB="4679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inc3</a:t>
                      </a: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  <a:cs typeface="Arial" charset="0"/>
                        </a:rPr>
                        <a:t>, cmp3</a:t>
                      </a:r>
                    </a:p>
                  </a:txBody>
                  <a:tcPr marL="36000" marR="36000" marT="46798" marB="467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mov3</a:t>
                      </a:r>
                    </a:p>
                  </a:txBody>
                  <a:tcPr marL="36000" marR="36000" marT="46798" marB="467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xor</a:t>
                      </a: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46798" marB="467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cs-CZ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46798" marB="467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45994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</a:t>
                      </a:r>
                    </a:p>
                  </a:txBody>
                  <a:tcPr marL="36000" marR="36000" marT="46798" marB="4679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Arial" charset="0"/>
                          <a:cs typeface="Arial" charset="0"/>
                        </a:rPr>
                        <a:t>dec</a:t>
                      </a: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Arial" charset="0"/>
                          <a:cs typeface="Arial" charset="0"/>
                        </a:rPr>
                        <a:t>4</a:t>
                      </a:r>
                    </a:p>
                  </a:txBody>
                  <a:tcPr marL="36000" marR="36000" marT="46798" marB="467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mov3</a:t>
                      </a:r>
                    </a:p>
                  </a:txBody>
                  <a:tcPr marL="36000" marR="36000" marT="46798" marB="467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inc3</a:t>
                      </a: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  <a:cs typeface="Arial" charset="0"/>
                        </a:rPr>
                        <a:t>, cmp3</a:t>
                      </a:r>
                    </a:p>
                  </a:txBody>
                  <a:tcPr marL="36000" marR="36000" marT="46798" marB="467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xor</a:t>
                      </a: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46798" marB="467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45994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11</a:t>
                      </a:r>
                    </a:p>
                  </a:txBody>
                  <a:tcPr marL="36000" marR="36000" marT="46798" marB="4679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cs-CZ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46798" marB="467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mov3</a:t>
                      </a:r>
                    </a:p>
                  </a:txBody>
                  <a:tcPr marL="36000" marR="36000" marT="46798" marB="467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Arial" charset="0"/>
                          <a:cs typeface="Arial" charset="0"/>
                        </a:rPr>
                        <a:t>dec</a:t>
                      </a: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Arial" charset="0"/>
                          <a:cs typeface="Arial" charset="0"/>
                        </a:rPr>
                        <a:t>4, </a:t>
                      </a: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  <a:cs typeface="Arial" charset="0"/>
                        </a:rPr>
                        <a:t>jgt</a:t>
                      </a: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  <a:cs typeface="Arial" charset="0"/>
                        </a:rPr>
                        <a:t>3</a:t>
                      </a:r>
                    </a:p>
                  </a:txBody>
                  <a:tcPr marL="36000" marR="36000" marT="46798" marB="467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inc3</a:t>
                      </a: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  <a:cs typeface="Arial" charset="0"/>
                        </a:rPr>
                        <a:t>, cmp3</a:t>
                      </a:r>
                    </a:p>
                  </a:txBody>
                  <a:tcPr marL="36000" marR="36000" marT="46798" marB="467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45994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46798" marB="4679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xor3, mov4</a:t>
                      </a:r>
                    </a:p>
                  </a:txBody>
                  <a:tcPr marL="36000" marR="36000" marT="46798" marB="467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cs-CZ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46798" marB="467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cs-CZ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46798" marB="467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mov3,</a:t>
                      </a: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Arial" charset="0"/>
                          <a:cs typeface="Arial" charset="0"/>
                        </a:rPr>
                        <a:t> dec</a:t>
                      </a: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Arial" charset="0"/>
                          <a:cs typeface="Arial" charset="0"/>
                        </a:rPr>
                        <a:t>4</a:t>
                      </a:r>
                    </a:p>
                  </a:txBody>
                  <a:tcPr marL="36000" marR="36000" marT="46798" marB="467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47628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46798" marB="4679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inc4</a:t>
                      </a: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  <a:cs typeface="Arial" charset="0"/>
                        </a:rPr>
                        <a:t>, cmp4</a:t>
                      </a:r>
                    </a:p>
                  </a:txBody>
                  <a:tcPr marL="36000" marR="36000" marT="46798" marB="467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mov4</a:t>
                      </a:r>
                    </a:p>
                  </a:txBody>
                  <a:tcPr marL="36000" marR="36000" marT="46798" marB="467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xor</a:t>
                      </a: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3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46798" marB="467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cs-CZ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46798" marB="467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45994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14</a:t>
                      </a:r>
                    </a:p>
                  </a:txBody>
                  <a:tcPr marL="36000" marR="36000" marT="46798" marB="4679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Arial" charset="0"/>
                          <a:cs typeface="Arial" charset="0"/>
                        </a:rPr>
                        <a:t>dec</a:t>
                      </a: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Arial" charset="0"/>
                          <a:cs typeface="Arial" charset="0"/>
                        </a:rPr>
                        <a:t>5</a:t>
                      </a:r>
                    </a:p>
                  </a:txBody>
                  <a:tcPr marL="36000" marR="36000" marT="46798" marB="467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mov4</a:t>
                      </a:r>
                    </a:p>
                  </a:txBody>
                  <a:tcPr marL="36000" marR="36000" marT="46798" marB="467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inc4</a:t>
                      </a: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  <a:cs typeface="Arial" charset="0"/>
                        </a:rPr>
                        <a:t>, cmp4</a:t>
                      </a:r>
                    </a:p>
                  </a:txBody>
                  <a:tcPr marL="36000" marR="36000" marT="46798" marB="467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xor</a:t>
                      </a: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3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46798" marB="467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45994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15</a:t>
                      </a:r>
                    </a:p>
                  </a:txBody>
                  <a:tcPr marL="36000" marR="36000" marT="46798" marB="4679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cs-CZ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46798" marB="467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mov4</a:t>
                      </a:r>
                    </a:p>
                  </a:txBody>
                  <a:tcPr marL="36000" marR="36000" marT="46798" marB="467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Arial" charset="0"/>
                          <a:cs typeface="Arial" charset="0"/>
                        </a:rPr>
                        <a:t>dec</a:t>
                      </a: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Arial" charset="0"/>
                          <a:cs typeface="Arial" charset="0"/>
                        </a:rPr>
                        <a:t>5, </a:t>
                      </a: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  <a:cs typeface="Arial" charset="0"/>
                        </a:rPr>
                        <a:t>jgt</a:t>
                      </a: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  <a:cs typeface="Arial" charset="0"/>
                        </a:rPr>
                        <a:t>4</a:t>
                      </a:r>
                    </a:p>
                  </a:txBody>
                  <a:tcPr marL="36000" marR="36000" marT="46798" marB="467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inc4</a:t>
                      </a: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  <a:cs typeface="Arial" charset="0"/>
                        </a:rPr>
                        <a:t>, cmp4</a:t>
                      </a:r>
                    </a:p>
                  </a:txBody>
                  <a:tcPr marL="36000" marR="36000" marT="46798" marB="467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45994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16</a:t>
                      </a:r>
                    </a:p>
                  </a:txBody>
                  <a:tcPr marL="36000" marR="36000" marT="46798" marB="4679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xor4, mov5</a:t>
                      </a:r>
                    </a:p>
                  </a:txBody>
                  <a:tcPr marL="36000" marR="36000" marT="46798" marB="467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cs-CZ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46798" marB="467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cs-CZ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46798" marB="467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mov4,</a:t>
                      </a: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Arial" charset="0"/>
                          <a:cs typeface="Arial" charset="0"/>
                        </a:rPr>
                        <a:t> dec</a:t>
                      </a: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Arial" charset="0"/>
                          <a:cs typeface="Arial" charset="0"/>
                        </a:rPr>
                        <a:t>5</a:t>
                      </a:r>
                    </a:p>
                  </a:txBody>
                  <a:tcPr marL="36000" marR="36000" marT="46798" marB="467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45994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17</a:t>
                      </a:r>
                    </a:p>
                  </a:txBody>
                  <a:tcPr marL="36000" marR="36000" marT="46798" marB="4679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inc5</a:t>
                      </a: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  <a:cs typeface="Arial" charset="0"/>
                        </a:rPr>
                        <a:t>, cmp5</a:t>
                      </a:r>
                    </a:p>
                  </a:txBody>
                  <a:tcPr marL="36000" marR="36000" marT="46798" marB="467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mov5</a:t>
                      </a:r>
                    </a:p>
                  </a:txBody>
                  <a:tcPr marL="36000" marR="36000" marT="46798" marB="467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xor</a:t>
                      </a: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4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46798" marB="467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cs-CZ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46798" marB="467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45994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18</a:t>
                      </a:r>
                    </a:p>
                  </a:txBody>
                  <a:tcPr marL="36000" marR="36000" marT="46798" marB="4679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Arial" charset="0"/>
                          <a:cs typeface="Arial" charset="0"/>
                        </a:rPr>
                        <a:t>dec</a:t>
                      </a: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Arial" charset="0"/>
                          <a:cs typeface="Arial" charset="0"/>
                        </a:rPr>
                        <a:t>6</a:t>
                      </a:r>
                    </a:p>
                  </a:txBody>
                  <a:tcPr marL="36000" marR="36000" marT="46798" marB="467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mov5</a:t>
                      </a:r>
                    </a:p>
                  </a:txBody>
                  <a:tcPr marL="36000" marR="36000" marT="46798" marB="467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inc5</a:t>
                      </a: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  <a:cs typeface="Arial" charset="0"/>
                        </a:rPr>
                        <a:t>, cmp5</a:t>
                      </a:r>
                    </a:p>
                  </a:txBody>
                  <a:tcPr marL="36000" marR="36000" marT="46798" marB="467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xor</a:t>
                      </a: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4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46798" marB="467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245994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19</a:t>
                      </a:r>
                    </a:p>
                  </a:txBody>
                  <a:tcPr marL="36000" marR="36000" marT="46798" marB="4679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cs-CZ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46798" marB="467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mov5</a:t>
                      </a:r>
                    </a:p>
                  </a:txBody>
                  <a:tcPr marL="36000" marR="36000" marT="46798" marB="467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Arial" charset="0"/>
                          <a:cs typeface="Arial" charset="0"/>
                        </a:rPr>
                        <a:t>dec</a:t>
                      </a: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Arial" charset="0"/>
                          <a:cs typeface="Arial" charset="0"/>
                        </a:rPr>
                        <a:t>6, </a:t>
                      </a: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  <a:cs typeface="Arial" charset="0"/>
                        </a:rPr>
                        <a:t>jgt</a:t>
                      </a: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  <a:cs typeface="Arial" charset="0"/>
                        </a:rPr>
                        <a:t>5</a:t>
                      </a:r>
                    </a:p>
                  </a:txBody>
                  <a:tcPr marL="36000" marR="36000" marT="46798" marB="467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inc5</a:t>
                      </a: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  <a:cs typeface="Arial" charset="0"/>
                        </a:rPr>
                        <a:t>, cmp5</a:t>
                      </a:r>
                    </a:p>
                  </a:txBody>
                  <a:tcPr marL="36000" marR="36000" marT="46798" marB="467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245994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</a:t>
                      </a:r>
                    </a:p>
                  </a:txBody>
                  <a:tcPr marL="36000" marR="36000" marT="46798" marB="4679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xor5</a:t>
                      </a:r>
                    </a:p>
                  </a:txBody>
                  <a:tcPr marL="36000" marR="36000" marT="46798" marB="467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cs-CZ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46798" marB="467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cs-CZ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46798" marB="467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mov5,</a:t>
                      </a: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Arial" charset="0"/>
                          <a:cs typeface="Arial" charset="0"/>
                        </a:rPr>
                        <a:t> dec</a:t>
                      </a: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Arial" charset="0"/>
                          <a:cs typeface="Arial" charset="0"/>
                        </a:rPr>
                        <a:t>6</a:t>
                      </a:r>
                    </a:p>
                  </a:txBody>
                  <a:tcPr marL="36000" marR="36000" marT="46798" marB="467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245994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21</a:t>
                      </a:r>
                    </a:p>
                  </a:txBody>
                  <a:tcPr marL="36000" marR="36000" marT="46798" marB="4679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cs-CZ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46798" marB="467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cs-CZ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46798" marB="467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xor</a:t>
                      </a: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5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46798" marB="467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cs-CZ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46798" marB="467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245994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22</a:t>
                      </a:r>
                    </a:p>
                  </a:txBody>
                  <a:tcPr marL="36000" marR="36000" marT="46798" marB="4679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cs-CZ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46798" marB="467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cs-CZ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46798" marB="467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cs-CZ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46798" marB="467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xor</a:t>
                      </a: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Arial" charset="0"/>
                        </a:rPr>
                        <a:t>5</a:t>
                      </a: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36000" marR="36000" marT="46798" marB="4679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</a:tbl>
          </a:graphicData>
        </a:graphic>
      </p:graphicFrame>
      <p:sp>
        <p:nvSpPr>
          <p:cNvPr id="98462" name="Rectangle 207"/>
          <p:cNvSpPr>
            <a:spLocks noChangeArrowheads="1"/>
          </p:cNvSpPr>
          <p:nvPr/>
        </p:nvSpPr>
        <p:spPr bwMode="auto">
          <a:xfrm>
            <a:off x="152400" y="533400"/>
            <a:ext cx="4348163" cy="6172200"/>
          </a:xfrm>
          <a:prstGeom prst="rect">
            <a:avLst/>
          </a:prstGeom>
          <a:solidFill>
            <a:srgbClr val="FFFFE0"/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/>
          <a:lstStyle>
            <a:lvl1pPr marL="342900" indent="-3429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1905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571500" indent="-1905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952500" indent="-1905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1333500" indent="-1905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1790700" indent="-1905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247900" indent="-1905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2705100" indent="-1905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162300" indent="-1905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lvl="1" eaLnBrk="1" hangingPunct="1"/>
            <a:r>
              <a:rPr lang="cs-CZ" altLang="en-US" dirty="0"/>
              <a:t>Software pipelining</a:t>
            </a:r>
            <a:endParaRPr lang="en-US" altLang="en-US" dirty="0"/>
          </a:p>
          <a:p>
            <a:pPr lvl="2" eaLnBrk="1" hangingPunct="1"/>
            <a:r>
              <a:rPr lang="en-US" altLang="en-US" dirty="0"/>
              <a:t>“</a:t>
            </a:r>
            <a:r>
              <a:rPr lang="cs-CZ" altLang="en-US" dirty="0"/>
              <a:t>U</a:t>
            </a:r>
            <a:r>
              <a:rPr lang="en-US" altLang="en-US" dirty="0" err="1"/>
              <a:t>nroll</a:t>
            </a:r>
            <a:r>
              <a:rPr lang="en-US" altLang="en-US" dirty="0"/>
              <a:t>-and-compact”</a:t>
            </a:r>
          </a:p>
          <a:p>
            <a:pPr lvl="3" eaLnBrk="1" hangingPunct="1"/>
            <a:r>
              <a:rPr lang="en-US" altLang="en-US" dirty="0" err="1"/>
              <a:t>Rozvrhuje</a:t>
            </a:r>
            <a:r>
              <a:rPr lang="en-US" altLang="en-US" dirty="0"/>
              <a:t> se </a:t>
            </a:r>
            <a:r>
              <a:rPr lang="en-US" altLang="en-US" dirty="0" err="1"/>
              <a:t>rozvinut</a:t>
            </a:r>
            <a:r>
              <a:rPr lang="cs-CZ" altLang="en-US" dirty="0"/>
              <a:t>ý cyklus tak dlouho, dokud nevznikne opakující se vzorek</a:t>
            </a:r>
          </a:p>
          <a:p>
            <a:pPr lvl="4" eaLnBrk="1" hangingPunct="1"/>
            <a:r>
              <a:rPr lang="cs-CZ" altLang="en-US" sz="1800" dirty="0"/>
              <a:t>Perioda opakování může odpovídat více iteracím</a:t>
            </a:r>
          </a:p>
          <a:p>
            <a:pPr lvl="3" eaLnBrk="1" hangingPunct="1"/>
            <a:r>
              <a:rPr lang="cs-CZ" altLang="en-US" dirty="0"/>
              <a:t>Problém: </a:t>
            </a:r>
            <a:r>
              <a:rPr lang="cs-CZ" altLang="en-US" dirty="0" smtClean="0"/>
              <a:t>Jak určit prioritu při rozvrhování</a:t>
            </a:r>
          </a:p>
          <a:p>
            <a:pPr lvl="4" eaLnBrk="1" hangingPunct="1"/>
            <a:r>
              <a:rPr lang="cs-CZ" altLang="en-US" dirty="0" smtClean="0"/>
              <a:t>Rozvinovaný cyklus nemá konec – není kritická cesta</a:t>
            </a:r>
            <a:endParaRPr lang="cs-CZ" altLang="en-US" dirty="0"/>
          </a:p>
          <a:p>
            <a:pPr lvl="4" eaLnBrk="1" hangingPunct="1"/>
            <a:r>
              <a:rPr lang="cs-CZ" altLang="en-US" sz="1800" dirty="0" smtClean="0"/>
              <a:t>Řeší se asymptotické chování - kritická </a:t>
            </a:r>
            <a:r>
              <a:rPr lang="cs-CZ" altLang="en-US" sz="1800" dirty="0"/>
              <a:t>smyčka</a:t>
            </a:r>
          </a:p>
          <a:p>
            <a:pPr lvl="4" eaLnBrk="1" hangingPunct="1"/>
            <a:endParaRPr lang="cs-CZ" altLang="en-US" sz="1800" dirty="0"/>
          </a:p>
        </p:txBody>
      </p:sp>
    </p:spTree>
    <p:extLst>
      <p:ext uri="{BB962C8B-B14F-4D97-AF65-F5344CB8AC3E}">
        <p14:creationId xmlns:p14="http://schemas.microsoft.com/office/powerpoint/2010/main" val="286414158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9F0C1193-27BB-4B86-86FB-CD3D16E53436}" type="slidenum">
              <a:rPr lang="en-US" altLang="en-US" sz="1400" b="0" smtClean="0">
                <a:solidFill>
                  <a:srgbClr val="99FF99"/>
                </a:solidFill>
                <a:latin typeface="Arial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4</a:t>
            </a:fld>
            <a:r>
              <a:rPr lang="cs-CZ" altLang="en-US" sz="1400" b="0" smtClean="0">
                <a:solidFill>
                  <a:srgbClr val="99FF99"/>
                </a:solidFill>
                <a:latin typeface="Arial" charset="0"/>
              </a:rPr>
              <a:t> </a:t>
            </a:r>
            <a:endParaRPr lang="en-US" altLang="en-US" sz="1400" b="0" smtClean="0">
              <a:solidFill>
                <a:srgbClr val="99FF99"/>
              </a:solidFill>
              <a:latin typeface="Arial" charset="0"/>
            </a:endParaRPr>
          </a:p>
        </p:txBody>
      </p:sp>
      <p:sp>
        <p:nvSpPr>
          <p:cNvPr id="96259" name="Rectangle 2"/>
          <p:cNvSpPr>
            <a:spLocks noChangeArrowheads="1"/>
          </p:cNvSpPr>
          <p:nvPr/>
        </p:nvSpPr>
        <p:spPr bwMode="auto">
          <a:xfrm>
            <a:off x="179388" y="549275"/>
            <a:ext cx="4321175" cy="6119813"/>
          </a:xfrm>
          <a:prstGeom prst="rect">
            <a:avLst/>
          </a:prstGeom>
          <a:solidFill>
            <a:srgbClr val="FFFFE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en-US" b="0">
              <a:latin typeface="Arial" charset="0"/>
            </a:endParaRPr>
          </a:p>
        </p:txBody>
      </p:sp>
      <p:sp>
        <p:nvSpPr>
          <p:cNvPr id="9626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P</a:t>
            </a:r>
            <a:r>
              <a:rPr lang="cs-CZ" altLang="en-US" smtClean="0"/>
              <a:t>říklad – </a:t>
            </a:r>
            <a:r>
              <a:rPr lang="en-US" altLang="en-US" smtClean="0"/>
              <a:t>software pipelining</a:t>
            </a:r>
            <a:endParaRPr lang="en-US" altLang="en-US" noProof="1" smtClean="0"/>
          </a:p>
        </p:txBody>
      </p:sp>
      <p:sp>
        <p:nvSpPr>
          <p:cNvPr id="96261" name="Rectangle 118"/>
          <p:cNvSpPr>
            <a:spLocks noChangeArrowheads="1"/>
          </p:cNvSpPr>
          <p:nvPr/>
        </p:nvSpPr>
        <p:spPr bwMode="auto">
          <a:xfrm>
            <a:off x="4643438" y="549275"/>
            <a:ext cx="4321175" cy="6119813"/>
          </a:xfrm>
          <a:prstGeom prst="rect">
            <a:avLst/>
          </a:prstGeom>
          <a:solidFill>
            <a:srgbClr val="FFFFE0"/>
          </a:solidFill>
          <a:ln w="9525" algn="ctr">
            <a:solidFill>
              <a:schemeClr val="accent1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571500" indent="-1905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SzTx/>
              <a:buFont typeface="Wingdings" pitchFamily="2" charset="2"/>
              <a:buChar char="Ø"/>
            </a:pPr>
            <a:r>
              <a:rPr lang="en-US" altLang="en-US" sz="2400" dirty="0" err="1">
                <a:latin typeface="Arial" charset="0"/>
              </a:rPr>
              <a:t>Jin</a:t>
            </a:r>
            <a:r>
              <a:rPr lang="cs-CZ" altLang="en-US" sz="2400" dirty="0">
                <a:latin typeface="Arial" charset="0"/>
              </a:rPr>
              <a:t>á abstrakce</a:t>
            </a:r>
          </a:p>
          <a:p>
            <a:pPr lvl="2" eaLnBrk="1" hangingPunct="1">
              <a:buSzTx/>
              <a:buFont typeface="Wingdings" pitchFamily="2" charset="2"/>
              <a:buChar char="Ø"/>
            </a:pPr>
            <a:r>
              <a:rPr lang="cs-CZ" altLang="en-US" sz="1800" dirty="0"/>
              <a:t>latence</a:t>
            </a:r>
            <a:r>
              <a:rPr lang="en-US" altLang="en-US" sz="1800" dirty="0"/>
              <a:t>/</a:t>
            </a:r>
            <a:r>
              <a:rPr lang="en-US" altLang="en-US" sz="1800" dirty="0" err="1"/>
              <a:t>iterace</a:t>
            </a:r>
            <a:endParaRPr lang="en-US" altLang="en-US" sz="1800" dirty="0"/>
          </a:p>
        </p:txBody>
      </p:sp>
      <p:sp>
        <p:nvSpPr>
          <p:cNvPr id="96262" name="Text Box 224"/>
          <p:cNvSpPr txBox="1">
            <a:spLocks noChangeArrowheads="1"/>
          </p:cNvSpPr>
          <p:nvPr/>
        </p:nvSpPr>
        <p:spPr bwMode="auto">
          <a:xfrm>
            <a:off x="7164388" y="2492375"/>
            <a:ext cx="1079500" cy="142875"/>
          </a:xfrm>
          <a:prstGeom prst="rect">
            <a:avLst/>
          </a:prstGeom>
          <a:solidFill>
            <a:srgbClr val="FFFF66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/>
              <a:t>cmp ri,0</a:t>
            </a:r>
          </a:p>
        </p:txBody>
      </p:sp>
      <p:sp>
        <p:nvSpPr>
          <p:cNvPr id="96263" name="Text Box 225"/>
          <p:cNvSpPr txBox="1">
            <a:spLocks noChangeArrowheads="1"/>
          </p:cNvSpPr>
          <p:nvPr/>
        </p:nvSpPr>
        <p:spPr bwMode="auto">
          <a:xfrm>
            <a:off x="7380288" y="3213100"/>
            <a:ext cx="639762" cy="144463"/>
          </a:xfrm>
          <a:prstGeom prst="rect">
            <a:avLst/>
          </a:prstGeom>
          <a:solidFill>
            <a:srgbClr val="FFFF66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/>
              <a:t>jgt</a:t>
            </a:r>
          </a:p>
        </p:txBody>
      </p:sp>
      <p:sp>
        <p:nvSpPr>
          <p:cNvPr id="96264" name="Text Box 226"/>
          <p:cNvSpPr txBox="1">
            <a:spLocks noChangeArrowheads="1"/>
          </p:cNvSpPr>
          <p:nvPr/>
        </p:nvSpPr>
        <p:spPr bwMode="auto">
          <a:xfrm>
            <a:off x="6227763" y="4005263"/>
            <a:ext cx="1081087" cy="142875"/>
          </a:xfrm>
          <a:prstGeom prst="rect">
            <a:avLst/>
          </a:prstGeom>
          <a:solidFill>
            <a:srgbClr val="FFFF66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en-US" sz="1200"/>
              <a:t>mov r</a:t>
            </a:r>
            <a:r>
              <a:rPr lang="en-US" altLang="en-US" sz="1200"/>
              <a:t>1</a:t>
            </a:r>
            <a:r>
              <a:rPr lang="cs-CZ" altLang="en-US" sz="1200"/>
              <a:t>,</a:t>
            </a:r>
            <a:r>
              <a:rPr lang="en-US" altLang="en-US" sz="1200"/>
              <a:t>[rp]</a:t>
            </a:r>
          </a:p>
        </p:txBody>
      </p:sp>
      <p:sp>
        <p:nvSpPr>
          <p:cNvPr id="96265" name="Text Box 227"/>
          <p:cNvSpPr txBox="1">
            <a:spLocks noChangeArrowheads="1"/>
          </p:cNvSpPr>
          <p:nvPr/>
        </p:nvSpPr>
        <p:spPr bwMode="auto">
          <a:xfrm>
            <a:off x="5292725" y="2636838"/>
            <a:ext cx="935038" cy="142875"/>
          </a:xfrm>
          <a:prstGeom prst="rect">
            <a:avLst/>
          </a:prstGeom>
          <a:solidFill>
            <a:srgbClr val="FFFF66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en-US" sz="1200"/>
              <a:t>inc </a:t>
            </a:r>
            <a:r>
              <a:rPr lang="en-US" altLang="en-US" sz="1200"/>
              <a:t>rp</a:t>
            </a:r>
          </a:p>
        </p:txBody>
      </p:sp>
      <p:sp>
        <p:nvSpPr>
          <p:cNvPr id="96266" name="Text Box 228"/>
          <p:cNvSpPr txBox="1">
            <a:spLocks noChangeArrowheads="1"/>
          </p:cNvSpPr>
          <p:nvPr/>
        </p:nvSpPr>
        <p:spPr bwMode="auto">
          <a:xfrm>
            <a:off x="7164388" y="1844675"/>
            <a:ext cx="1152525" cy="142875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/>
              <a:t>dec ri</a:t>
            </a:r>
            <a:endParaRPr lang="en-US" altLang="en-US" sz="1200" b="0"/>
          </a:p>
        </p:txBody>
      </p:sp>
      <p:sp>
        <p:nvSpPr>
          <p:cNvPr id="96267" name="Text Box 229"/>
          <p:cNvSpPr txBox="1">
            <a:spLocks noChangeArrowheads="1"/>
          </p:cNvSpPr>
          <p:nvPr/>
        </p:nvSpPr>
        <p:spPr bwMode="auto">
          <a:xfrm>
            <a:off x="6443663" y="4868863"/>
            <a:ext cx="863600" cy="142875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/>
              <a:t>xor rs,r1</a:t>
            </a:r>
            <a:endParaRPr lang="en-US" altLang="en-US" sz="1200" b="0"/>
          </a:p>
        </p:txBody>
      </p:sp>
      <p:sp>
        <p:nvSpPr>
          <p:cNvPr id="96268" name="Line 230"/>
          <p:cNvSpPr>
            <a:spLocks noChangeShapeType="1"/>
          </p:cNvSpPr>
          <p:nvPr/>
        </p:nvSpPr>
        <p:spPr bwMode="auto">
          <a:xfrm flipH="1">
            <a:off x="5653088" y="2205038"/>
            <a:ext cx="0" cy="433387"/>
          </a:xfrm>
          <a:prstGeom prst="line">
            <a:avLst/>
          </a:prstGeom>
          <a:noFill/>
          <a:ln w="31750">
            <a:solidFill>
              <a:srgbClr val="0000FF"/>
            </a:solidFill>
            <a:round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96269" name="Line 231"/>
          <p:cNvSpPr>
            <a:spLocks noChangeShapeType="1"/>
          </p:cNvSpPr>
          <p:nvPr/>
        </p:nvSpPr>
        <p:spPr bwMode="auto">
          <a:xfrm flipH="1">
            <a:off x="5148263" y="2205038"/>
            <a:ext cx="503237" cy="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96270" name="Line 232"/>
          <p:cNvSpPr>
            <a:spLocks noChangeShapeType="1"/>
          </p:cNvSpPr>
          <p:nvPr/>
        </p:nvSpPr>
        <p:spPr bwMode="auto">
          <a:xfrm flipH="1">
            <a:off x="5148263" y="2205038"/>
            <a:ext cx="0" cy="863600"/>
          </a:xfrm>
          <a:prstGeom prst="line">
            <a:avLst/>
          </a:prstGeom>
          <a:noFill/>
          <a:ln w="31750">
            <a:solidFill>
              <a:srgbClr val="0000FF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96271" name="Line 233"/>
          <p:cNvSpPr>
            <a:spLocks noChangeShapeType="1"/>
          </p:cNvSpPr>
          <p:nvPr/>
        </p:nvSpPr>
        <p:spPr bwMode="auto">
          <a:xfrm flipH="1">
            <a:off x="5148263" y="3068638"/>
            <a:ext cx="503237" cy="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96272" name="Line 234"/>
          <p:cNvSpPr>
            <a:spLocks noChangeShapeType="1"/>
          </p:cNvSpPr>
          <p:nvPr/>
        </p:nvSpPr>
        <p:spPr bwMode="auto">
          <a:xfrm flipH="1">
            <a:off x="5653088" y="2781300"/>
            <a:ext cx="0" cy="287338"/>
          </a:xfrm>
          <a:prstGeom prst="line">
            <a:avLst/>
          </a:prstGeom>
          <a:noFill/>
          <a:ln w="31750">
            <a:solidFill>
              <a:srgbClr val="0000FF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96273" name="Text Box 235"/>
          <p:cNvSpPr txBox="1">
            <a:spLocks noChangeArrowheads="1"/>
          </p:cNvSpPr>
          <p:nvPr/>
        </p:nvSpPr>
        <p:spPr bwMode="auto">
          <a:xfrm>
            <a:off x="5437188" y="2349500"/>
            <a:ext cx="174625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latin typeface="Arial" charset="0"/>
              </a:rPr>
              <a:t>2/1</a:t>
            </a:r>
          </a:p>
        </p:txBody>
      </p:sp>
      <p:sp>
        <p:nvSpPr>
          <p:cNvPr id="96274" name="Line 236"/>
          <p:cNvSpPr>
            <a:spLocks noChangeShapeType="1"/>
          </p:cNvSpPr>
          <p:nvPr/>
        </p:nvSpPr>
        <p:spPr bwMode="auto">
          <a:xfrm flipH="1">
            <a:off x="7453313" y="1412875"/>
            <a:ext cx="0" cy="433388"/>
          </a:xfrm>
          <a:prstGeom prst="line">
            <a:avLst/>
          </a:prstGeom>
          <a:noFill/>
          <a:ln w="31750">
            <a:solidFill>
              <a:schemeClr val="accent1"/>
            </a:solidFill>
            <a:round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96275" name="Line 237"/>
          <p:cNvSpPr>
            <a:spLocks noChangeShapeType="1"/>
          </p:cNvSpPr>
          <p:nvPr/>
        </p:nvSpPr>
        <p:spPr bwMode="auto">
          <a:xfrm flipH="1">
            <a:off x="6948488" y="1412875"/>
            <a:ext cx="503237" cy="0"/>
          </a:xfrm>
          <a:prstGeom prst="line">
            <a:avLst/>
          </a:prstGeom>
          <a:noFill/>
          <a:ln w="38100">
            <a:solidFill>
              <a:schemeClr val="accent1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96276" name="Line 238"/>
          <p:cNvSpPr>
            <a:spLocks noChangeShapeType="1"/>
          </p:cNvSpPr>
          <p:nvPr/>
        </p:nvSpPr>
        <p:spPr bwMode="auto">
          <a:xfrm flipH="1">
            <a:off x="6948488" y="1412875"/>
            <a:ext cx="0" cy="863600"/>
          </a:xfrm>
          <a:prstGeom prst="line">
            <a:avLst/>
          </a:prstGeom>
          <a:noFill/>
          <a:ln w="31750">
            <a:solidFill>
              <a:schemeClr val="accent1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96277" name="Line 239"/>
          <p:cNvSpPr>
            <a:spLocks noChangeShapeType="1"/>
          </p:cNvSpPr>
          <p:nvPr/>
        </p:nvSpPr>
        <p:spPr bwMode="auto">
          <a:xfrm flipH="1">
            <a:off x="6948488" y="2276475"/>
            <a:ext cx="503237" cy="0"/>
          </a:xfrm>
          <a:prstGeom prst="line">
            <a:avLst/>
          </a:prstGeom>
          <a:noFill/>
          <a:ln w="38100">
            <a:solidFill>
              <a:schemeClr val="accent1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96278" name="Line 240"/>
          <p:cNvSpPr>
            <a:spLocks noChangeShapeType="1"/>
          </p:cNvSpPr>
          <p:nvPr/>
        </p:nvSpPr>
        <p:spPr bwMode="auto">
          <a:xfrm flipH="1">
            <a:off x="7451725" y="1989138"/>
            <a:ext cx="0" cy="287337"/>
          </a:xfrm>
          <a:prstGeom prst="line">
            <a:avLst/>
          </a:prstGeom>
          <a:noFill/>
          <a:ln w="31750">
            <a:solidFill>
              <a:schemeClr val="accent1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96279" name="Text Box 241"/>
          <p:cNvSpPr txBox="1">
            <a:spLocks noChangeArrowheads="1"/>
          </p:cNvSpPr>
          <p:nvPr/>
        </p:nvSpPr>
        <p:spPr bwMode="auto">
          <a:xfrm>
            <a:off x="7237413" y="1557338"/>
            <a:ext cx="174625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latin typeface="Arial" charset="0"/>
              </a:rPr>
              <a:t>2/1</a:t>
            </a:r>
          </a:p>
        </p:txBody>
      </p:sp>
      <p:sp>
        <p:nvSpPr>
          <p:cNvPr id="96280" name="Line 242"/>
          <p:cNvSpPr>
            <a:spLocks noChangeShapeType="1"/>
          </p:cNvSpPr>
          <p:nvPr/>
        </p:nvSpPr>
        <p:spPr bwMode="auto">
          <a:xfrm flipH="1">
            <a:off x="6589713" y="4437063"/>
            <a:ext cx="0" cy="433387"/>
          </a:xfrm>
          <a:prstGeom prst="line">
            <a:avLst/>
          </a:prstGeom>
          <a:noFill/>
          <a:ln w="31750">
            <a:solidFill>
              <a:schemeClr val="accent2"/>
            </a:solidFill>
            <a:round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96281" name="Line 243"/>
          <p:cNvSpPr>
            <a:spLocks noChangeShapeType="1"/>
          </p:cNvSpPr>
          <p:nvPr/>
        </p:nvSpPr>
        <p:spPr bwMode="auto">
          <a:xfrm flipH="1">
            <a:off x="6084888" y="4437063"/>
            <a:ext cx="503237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96282" name="Line 244"/>
          <p:cNvSpPr>
            <a:spLocks noChangeShapeType="1"/>
          </p:cNvSpPr>
          <p:nvPr/>
        </p:nvSpPr>
        <p:spPr bwMode="auto">
          <a:xfrm flipH="1">
            <a:off x="6084888" y="4437063"/>
            <a:ext cx="0" cy="863600"/>
          </a:xfrm>
          <a:prstGeom prst="line">
            <a:avLst/>
          </a:prstGeom>
          <a:noFill/>
          <a:ln w="31750">
            <a:solidFill>
              <a:schemeClr val="accent2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96283" name="Line 245"/>
          <p:cNvSpPr>
            <a:spLocks noChangeShapeType="1"/>
          </p:cNvSpPr>
          <p:nvPr/>
        </p:nvSpPr>
        <p:spPr bwMode="auto">
          <a:xfrm flipH="1">
            <a:off x="6084888" y="5300663"/>
            <a:ext cx="503237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96284" name="Line 246"/>
          <p:cNvSpPr>
            <a:spLocks noChangeShapeType="1"/>
          </p:cNvSpPr>
          <p:nvPr/>
        </p:nvSpPr>
        <p:spPr bwMode="auto">
          <a:xfrm flipH="1">
            <a:off x="6589713" y="5013325"/>
            <a:ext cx="0" cy="287338"/>
          </a:xfrm>
          <a:prstGeom prst="line">
            <a:avLst/>
          </a:prstGeom>
          <a:noFill/>
          <a:ln w="31750">
            <a:solidFill>
              <a:schemeClr val="accent2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96285" name="Text Box 247"/>
          <p:cNvSpPr txBox="1">
            <a:spLocks noChangeArrowheads="1"/>
          </p:cNvSpPr>
          <p:nvPr/>
        </p:nvSpPr>
        <p:spPr bwMode="auto">
          <a:xfrm>
            <a:off x="6373813" y="4581525"/>
            <a:ext cx="174625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latin typeface="Arial" charset="0"/>
              </a:rPr>
              <a:t>2/1</a:t>
            </a:r>
          </a:p>
        </p:txBody>
      </p:sp>
      <p:sp>
        <p:nvSpPr>
          <p:cNvPr id="96286" name="Line 248"/>
          <p:cNvSpPr>
            <a:spLocks noChangeShapeType="1"/>
          </p:cNvSpPr>
          <p:nvPr/>
        </p:nvSpPr>
        <p:spPr bwMode="auto">
          <a:xfrm>
            <a:off x="5867400" y="2781300"/>
            <a:ext cx="576263" cy="1223963"/>
          </a:xfrm>
          <a:prstGeom prst="line">
            <a:avLst/>
          </a:prstGeom>
          <a:noFill/>
          <a:ln w="31750">
            <a:solidFill>
              <a:srgbClr val="0000FF"/>
            </a:solidFill>
            <a:round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96287" name="Text Box 249"/>
          <p:cNvSpPr txBox="1">
            <a:spLocks noChangeArrowheads="1"/>
          </p:cNvSpPr>
          <p:nvPr/>
        </p:nvSpPr>
        <p:spPr bwMode="auto">
          <a:xfrm>
            <a:off x="6084888" y="3644900"/>
            <a:ext cx="174625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latin typeface="Arial" charset="0"/>
              </a:rPr>
              <a:t>2/1</a:t>
            </a:r>
          </a:p>
        </p:txBody>
      </p:sp>
      <p:sp>
        <p:nvSpPr>
          <p:cNvPr id="96288" name="Line 250"/>
          <p:cNvSpPr>
            <a:spLocks noChangeShapeType="1"/>
          </p:cNvSpPr>
          <p:nvPr/>
        </p:nvSpPr>
        <p:spPr bwMode="auto">
          <a:xfrm flipH="1">
            <a:off x="7092950" y="3357563"/>
            <a:ext cx="647700" cy="64770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96289" name="Text Box 251"/>
          <p:cNvSpPr txBox="1">
            <a:spLocks noChangeArrowheads="1"/>
          </p:cNvSpPr>
          <p:nvPr/>
        </p:nvSpPr>
        <p:spPr bwMode="auto">
          <a:xfrm>
            <a:off x="7092950" y="3644900"/>
            <a:ext cx="174625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latin typeface="Arial" charset="0"/>
              </a:rPr>
              <a:t>1/1</a:t>
            </a:r>
          </a:p>
        </p:txBody>
      </p:sp>
      <p:sp>
        <p:nvSpPr>
          <p:cNvPr id="96290" name="Line 252"/>
          <p:cNvSpPr>
            <a:spLocks noChangeShapeType="1"/>
          </p:cNvSpPr>
          <p:nvPr/>
        </p:nvSpPr>
        <p:spPr bwMode="auto">
          <a:xfrm flipH="1">
            <a:off x="7740650" y="2636838"/>
            <a:ext cx="0" cy="576262"/>
          </a:xfrm>
          <a:prstGeom prst="line">
            <a:avLst/>
          </a:prstGeom>
          <a:noFill/>
          <a:ln w="31750">
            <a:solidFill>
              <a:schemeClr val="bg2"/>
            </a:solidFill>
            <a:round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96291" name="Text Box 253"/>
          <p:cNvSpPr txBox="1">
            <a:spLocks noChangeArrowheads="1"/>
          </p:cNvSpPr>
          <p:nvPr/>
        </p:nvSpPr>
        <p:spPr bwMode="auto">
          <a:xfrm>
            <a:off x="7524750" y="2924175"/>
            <a:ext cx="174625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latin typeface="Arial" charset="0"/>
              </a:rPr>
              <a:t>1/0</a:t>
            </a:r>
          </a:p>
        </p:txBody>
      </p:sp>
      <p:sp>
        <p:nvSpPr>
          <p:cNvPr id="96292" name="Line 254"/>
          <p:cNvSpPr>
            <a:spLocks noChangeShapeType="1"/>
          </p:cNvSpPr>
          <p:nvPr/>
        </p:nvSpPr>
        <p:spPr bwMode="auto">
          <a:xfrm flipH="1">
            <a:off x="7740650" y="1989138"/>
            <a:ext cx="0" cy="503237"/>
          </a:xfrm>
          <a:prstGeom prst="line">
            <a:avLst/>
          </a:prstGeom>
          <a:noFill/>
          <a:ln w="31750">
            <a:solidFill>
              <a:schemeClr val="bg2"/>
            </a:solidFill>
            <a:round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96293" name="Text Box 255"/>
          <p:cNvSpPr txBox="1">
            <a:spLocks noChangeArrowheads="1"/>
          </p:cNvSpPr>
          <p:nvPr/>
        </p:nvSpPr>
        <p:spPr bwMode="auto">
          <a:xfrm>
            <a:off x="7524750" y="2276475"/>
            <a:ext cx="174625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latin typeface="Arial" charset="0"/>
              </a:rPr>
              <a:t>2/0</a:t>
            </a:r>
          </a:p>
        </p:txBody>
      </p:sp>
      <p:sp>
        <p:nvSpPr>
          <p:cNvPr id="96294" name="Line 256"/>
          <p:cNvSpPr>
            <a:spLocks noChangeShapeType="1"/>
          </p:cNvSpPr>
          <p:nvPr/>
        </p:nvSpPr>
        <p:spPr bwMode="auto">
          <a:xfrm flipH="1">
            <a:off x="6948488" y="4149725"/>
            <a:ext cx="0" cy="720725"/>
          </a:xfrm>
          <a:prstGeom prst="line">
            <a:avLst/>
          </a:prstGeom>
          <a:noFill/>
          <a:ln w="31750">
            <a:solidFill>
              <a:schemeClr val="bg2"/>
            </a:solidFill>
            <a:round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96295" name="Text Box 257"/>
          <p:cNvSpPr txBox="1">
            <a:spLocks noChangeArrowheads="1"/>
          </p:cNvSpPr>
          <p:nvPr/>
        </p:nvSpPr>
        <p:spPr bwMode="auto">
          <a:xfrm>
            <a:off x="6732588" y="4581525"/>
            <a:ext cx="174625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latin typeface="Arial" charset="0"/>
              </a:rPr>
              <a:t>4/0</a:t>
            </a:r>
          </a:p>
        </p:txBody>
      </p:sp>
      <p:sp>
        <p:nvSpPr>
          <p:cNvPr id="96296" name="Line 258"/>
          <p:cNvSpPr>
            <a:spLocks noChangeShapeType="1"/>
          </p:cNvSpPr>
          <p:nvPr/>
        </p:nvSpPr>
        <p:spPr bwMode="auto">
          <a:xfrm>
            <a:off x="7164388" y="4149725"/>
            <a:ext cx="0" cy="719138"/>
          </a:xfrm>
          <a:prstGeom prst="line">
            <a:avLst/>
          </a:prstGeom>
          <a:noFill/>
          <a:ln w="38100">
            <a:solidFill>
              <a:srgbClr val="CC00FF"/>
            </a:solidFill>
            <a:round/>
            <a:headEnd type="triangle" w="med" len="med"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96297" name="Text Box 259"/>
          <p:cNvSpPr txBox="1">
            <a:spLocks noChangeArrowheads="1"/>
          </p:cNvSpPr>
          <p:nvPr/>
        </p:nvSpPr>
        <p:spPr bwMode="auto">
          <a:xfrm>
            <a:off x="7235825" y="4292600"/>
            <a:ext cx="174625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latin typeface="Arial" charset="0"/>
              </a:rPr>
              <a:t>0/1</a:t>
            </a:r>
          </a:p>
        </p:txBody>
      </p:sp>
      <p:sp>
        <p:nvSpPr>
          <p:cNvPr id="96298" name="Line 260"/>
          <p:cNvSpPr>
            <a:spLocks noChangeShapeType="1"/>
          </p:cNvSpPr>
          <p:nvPr/>
        </p:nvSpPr>
        <p:spPr bwMode="auto">
          <a:xfrm flipH="1" flipV="1">
            <a:off x="7956550" y="2636838"/>
            <a:ext cx="0" cy="576262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96299" name="Text Box 261"/>
          <p:cNvSpPr txBox="1">
            <a:spLocks noChangeArrowheads="1"/>
          </p:cNvSpPr>
          <p:nvPr/>
        </p:nvSpPr>
        <p:spPr bwMode="auto">
          <a:xfrm>
            <a:off x="8027988" y="2781300"/>
            <a:ext cx="174625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latin typeface="Arial" charset="0"/>
              </a:rPr>
              <a:t>1/1</a:t>
            </a:r>
          </a:p>
        </p:txBody>
      </p:sp>
      <p:sp>
        <p:nvSpPr>
          <p:cNvPr id="96300" name="Rectangle 267"/>
          <p:cNvSpPr>
            <a:spLocks noChangeArrowheads="1"/>
          </p:cNvSpPr>
          <p:nvPr/>
        </p:nvSpPr>
        <p:spPr bwMode="auto">
          <a:xfrm>
            <a:off x="1042988" y="2852738"/>
            <a:ext cx="3384550" cy="20891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en-US" b="0">
              <a:latin typeface="Arial" charset="0"/>
            </a:endParaRPr>
          </a:p>
        </p:txBody>
      </p:sp>
      <p:sp>
        <p:nvSpPr>
          <p:cNvPr id="96301" name="Text Box 268"/>
          <p:cNvSpPr txBox="1">
            <a:spLocks noChangeArrowheads="1"/>
          </p:cNvSpPr>
          <p:nvPr/>
        </p:nvSpPr>
        <p:spPr bwMode="auto">
          <a:xfrm>
            <a:off x="1763713" y="4365625"/>
            <a:ext cx="1079500" cy="142875"/>
          </a:xfrm>
          <a:prstGeom prst="rect">
            <a:avLst/>
          </a:prstGeom>
          <a:solidFill>
            <a:srgbClr val="FFFF66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/>
              <a:t>cmp ri,0</a:t>
            </a:r>
          </a:p>
        </p:txBody>
      </p:sp>
      <p:sp>
        <p:nvSpPr>
          <p:cNvPr id="96302" name="Text Box 269"/>
          <p:cNvSpPr txBox="1">
            <a:spLocks noChangeArrowheads="1"/>
          </p:cNvSpPr>
          <p:nvPr/>
        </p:nvSpPr>
        <p:spPr bwMode="auto">
          <a:xfrm>
            <a:off x="1908175" y="4797425"/>
            <a:ext cx="639763" cy="144463"/>
          </a:xfrm>
          <a:prstGeom prst="rect">
            <a:avLst/>
          </a:prstGeom>
          <a:solidFill>
            <a:srgbClr val="FFFF66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/>
              <a:t>jgt</a:t>
            </a:r>
          </a:p>
        </p:txBody>
      </p:sp>
      <p:sp>
        <p:nvSpPr>
          <p:cNvPr id="96303" name="Line 270"/>
          <p:cNvSpPr>
            <a:spLocks noChangeShapeType="1"/>
          </p:cNvSpPr>
          <p:nvPr/>
        </p:nvSpPr>
        <p:spPr bwMode="auto">
          <a:xfrm flipH="1">
            <a:off x="2195513" y="4508500"/>
            <a:ext cx="0" cy="288925"/>
          </a:xfrm>
          <a:prstGeom prst="line">
            <a:avLst/>
          </a:prstGeom>
          <a:noFill/>
          <a:ln w="31750">
            <a:solidFill>
              <a:schemeClr val="bg2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96304" name="Line 271"/>
          <p:cNvSpPr>
            <a:spLocks noChangeShapeType="1"/>
          </p:cNvSpPr>
          <p:nvPr/>
        </p:nvSpPr>
        <p:spPr bwMode="auto">
          <a:xfrm flipH="1">
            <a:off x="1619250" y="2852738"/>
            <a:ext cx="0" cy="720725"/>
          </a:xfrm>
          <a:prstGeom prst="line">
            <a:avLst/>
          </a:prstGeom>
          <a:noFill/>
          <a:ln w="31750">
            <a:solidFill>
              <a:srgbClr val="0000FF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96305" name="Line 272"/>
          <p:cNvSpPr>
            <a:spLocks noChangeShapeType="1"/>
          </p:cNvSpPr>
          <p:nvPr/>
        </p:nvSpPr>
        <p:spPr bwMode="auto">
          <a:xfrm>
            <a:off x="1619250" y="3716338"/>
            <a:ext cx="0" cy="1225550"/>
          </a:xfrm>
          <a:prstGeom prst="line">
            <a:avLst/>
          </a:prstGeom>
          <a:noFill/>
          <a:ln w="31750">
            <a:solidFill>
              <a:srgbClr val="0000FF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96306" name="Line 273"/>
          <p:cNvSpPr>
            <a:spLocks noChangeShapeType="1"/>
          </p:cNvSpPr>
          <p:nvPr/>
        </p:nvSpPr>
        <p:spPr bwMode="auto">
          <a:xfrm>
            <a:off x="3995738" y="2852738"/>
            <a:ext cx="0" cy="1296987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96307" name="Text Box 274"/>
          <p:cNvSpPr txBox="1">
            <a:spLocks noChangeArrowheads="1"/>
          </p:cNvSpPr>
          <p:nvPr/>
        </p:nvSpPr>
        <p:spPr bwMode="auto">
          <a:xfrm>
            <a:off x="2843213" y="3213100"/>
            <a:ext cx="1081087" cy="142875"/>
          </a:xfrm>
          <a:prstGeom prst="rect">
            <a:avLst/>
          </a:prstGeom>
          <a:solidFill>
            <a:srgbClr val="FFFF66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en-US" sz="1200"/>
              <a:t>mov r</a:t>
            </a:r>
            <a:r>
              <a:rPr lang="en-US" altLang="en-US" sz="1200"/>
              <a:t>1</a:t>
            </a:r>
            <a:r>
              <a:rPr lang="cs-CZ" altLang="en-US" sz="1200"/>
              <a:t>,</a:t>
            </a:r>
            <a:r>
              <a:rPr lang="en-US" altLang="en-US" sz="1200"/>
              <a:t>[rp]</a:t>
            </a:r>
          </a:p>
        </p:txBody>
      </p:sp>
      <p:sp>
        <p:nvSpPr>
          <p:cNvPr id="96308" name="Line 275"/>
          <p:cNvSpPr>
            <a:spLocks noChangeShapeType="1"/>
          </p:cNvSpPr>
          <p:nvPr/>
        </p:nvSpPr>
        <p:spPr bwMode="auto">
          <a:xfrm>
            <a:off x="1619250" y="2852738"/>
            <a:ext cx="1728788" cy="360362"/>
          </a:xfrm>
          <a:prstGeom prst="line">
            <a:avLst/>
          </a:prstGeom>
          <a:noFill/>
          <a:ln w="31750">
            <a:solidFill>
              <a:srgbClr val="0000FF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96309" name="Line 276"/>
          <p:cNvSpPr>
            <a:spLocks noChangeShapeType="1"/>
          </p:cNvSpPr>
          <p:nvPr/>
        </p:nvSpPr>
        <p:spPr bwMode="auto">
          <a:xfrm flipH="1">
            <a:off x="1547813" y="4941888"/>
            <a:ext cx="1223962" cy="649287"/>
          </a:xfrm>
          <a:prstGeom prst="line">
            <a:avLst/>
          </a:prstGeom>
          <a:noFill/>
          <a:ln w="38100">
            <a:solidFill>
              <a:schemeClr val="accent1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96310" name="Line 277"/>
          <p:cNvSpPr>
            <a:spLocks noChangeShapeType="1"/>
          </p:cNvSpPr>
          <p:nvPr/>
        </p:nvSpPr>
        <p:spPr bwMode="auto">
          <a:xfrm flipH="1" flipV="1">
            <a:off x="755650" y="2636838"/>
            <a:ext cx="0" cy="2519362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96311" name="Line 278"/>
          <p:cNvSpPr>
            <a:spLocks noChangeShapeType="1"/>
          </p:cNvSpPr>
          <p:nvPr/>
        </p:nvSpPr>
        <p:spPr bwMode="auto">
          <a:xfrm flipH="1" flipV="1">
            <a:off x="1331913" y="2205038"/>
            <a:ext cx="1368425" cy="647700"/>
          </a:xfrm>
          <a:prstGeom prst="line">
            <a:avLst/>
          </a:prstGeom>
          <a:noFill/>
          <a:ln w="38100">
            <a:solidFill>
              <a:schemeClr val="accent1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96312" name="Line 279"/>
          <p:cNvSpPr>
            <a:spLocks noChangeShapeType="1"/>
          </p:cNvSpPr>
          <p:nvPr/>
        </p:nvSpPr>
        <p:spPr bwMode="auto">
          <a:xfrm flipH="1">
            <a:off x="755650" y="2205038"/>
            <a:ext cx="792163" cy="43180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96313" name="Line 280"/>
          <p:cNvSpPr>
            <a:spLocks noChangeShapeType="1"/>
          </p:cNvSpPr>
          <p:nvPr/>
        </p:nvSpPr>
        <p:spPr bwMode="auto">
          <a:xfrm>
            <a:off x="1547813" y="2205038"/>
            <a:ext cx="1944687" cy="64770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96314" name="Line 281"/>
          <p:cNvSpPr>
            <a:spLocks noChangeShapeType="1"/>
          </p:cNvSpPr>
          <p:nvPr/>
        </p:nvSpPr>
        <p:spPr bwMode="auto">
          <a:xfrm flipH="1">
            <a:off x="611188" y="2205038"/>
            <a:ext cx="720725" cy="358775"/>
          </a:xfrm>
          <a:prstGeom prst="line">
            <a:avLst/>
          </a:prstGeom>
          <a:noFill/>
          <a:ln w="38100">
            <a:solidFill>
              <a:schemeClr val="accent1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96315" name="Line 282"/>
          <p:cNvSpPr>
            <a:spLocks noChangeShapeType="1"/>
          </p:cNvSpPr>
          <p:nvPr/>
        </p:nvSpPr>
        <p:spPr bwMode="auto">
          <a:xfrm>
            <a:off x="755650" y="5156200"/>
            <a:ext cx="647700" cy="217488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96316" name="Line 283"/>
          <p:cNvSpPr>
            <a:spLocks noChangeShapeType="1"/>
          </p:cNvSpPr>
          <p:nvPr/>
        </p:nvSpPr>
        <p:spPr bwMode="auto">
          <a:xfrm flipH="1">
            <a:off x="611188" y="2563813"/>
            <a:ext cx="0" cy="2665412"/>
          </a:xfrm>
          <a:prstGeom prst="line">
            <a:avLst/>
          </a:prstGeom>
          <a:noFill/>
          <a:ln w="38100">
            <a:solidFill>
              <a:schemeClr val="accent1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96317" name="Text Box 284"/>
          <p:cNvSpPr txBox="1">
            <a:spLocks noChangeArrowheads="1"/>
          </p:cNvSpPr>
          <p:nvPr/>
        </p:nvSpPr>
        <p:spPr bwMode="auto">
          <a:xfrm>
            <a:off x="1116013" y="3573463"/>
            <a:ext cx="935037" cy="142875"/>
          </a:xfrm>
          <a:prstGeom prst="rect">
            <a:avLst/>
          </a:prstGeom>
          <a:solidFill>
            <a:srgbClr val="FFFF66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en-US" sz="1200"/>
              <a:t>inc </a:t>
            </a:r>
            <a:r>
              <a:rPr lang="en-US" altLang="en-US" sz="1200"/>
              <a:t>rp</a:t>
            </a:r>
          </a:p>
        </p:txBody>
      </p:sp>
      <p:sp>
        <p:nvSpPr>
          <p:cNvPr id="96318" name="Text Box 285"/>
          <p:cNvSpPr txBox="1">
            <a:spLocks noChangeArrowheads="1"/>
          </p:cNvSpPr>
          <p:nvPr/>
        </p:nvSpPr>
        <p:spPr bwMode="auto">
          <a:xfrm>
            <a:off x="2195513" y="4005263"/>
            <a:ext cx="1152525" cy="142875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/>
              <a:t>dec ri</a:t>
            </a:r>
            <a:endParaRPr lang="en-US" altLang="en-US" sz="1200" b="0"/>
          </a:p>
        </p:txBody>
      </p:sp>
      <p:sp>
        <p:nvSpPr>
          <p:cNvPr id="96319" name="Text Box 286"/>
          <p:cNvSpPr txBox="1">
            <a:spLocks noChangeArrowheads="1"/>
          </p:cNvSpPr>
          <p:nvPr/>
        </p:nvSpPr>
        <p:spPr bwMode="auto">
          <a:xfrm>
            <a:off x="3492500" y="4005263"/>
            <a:ext cx="863600" cy="142875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/>
              <a:t>xor rs,r1</a:t>
            </a:r>
            <a:endParaRPr lang="en-US" altLang="en-US" sz="1200" b="0"/>
          </a:p>
        </p:txBody>
      </p:sp>
      <p:sp>
        <p:nvSpPr>
          <p:cNvPr id="96320" name="Line 287"/>
          <p:cNvSpPr>
            <a:spLocks noChangeShapeType="1"/>
          </p:cNvSpPr>
          <p:nvPr/>
        </p:nvSpPr>
        <p:spPr bwMode="auto">
          <a:xfrm>
            <a:off x="3924300" y="4149725"/>
            <a:ext cx="0" cy="792163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96321" name="Line 288"/>
          <p:cNvSpPr>
            <a:spLocks noChangeShapeType="1"/>
          </p:cNvSpPr>
          <p:nvPr/>
        </p:nvSpPr>
        <p:spPr bwMode="auto">
          <a:xfrm>
            <a:off x="3419475" y="3357563"/>
            <a:ext cx="433388" cy="646112"/>
          </a:xfrm>
          <a:prstGeom prst="line">
            <a:avLst/>
          </a:prstGeom>
          <a:noFill/>
          <a:ln w="31750">
            <a:solidFill>
              <a:schemeClr val="bg2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96322" name="Line 289"/>
          <p:cNvSpPr>
            <a:spLocks noChangeShapeType="1"/>
          </p:cNvSpPr>
          <p:nvPr/>
        </p:nvSpPr>
        <p:spPr bwMode="auto">
          <a:xfrm>
            <a:off x="2771775" y="4508500"/>
            <a:ext cx="0" cy="433388"/>
          </a:xfrm>
          <a:prstGeom prst="line">
            <a:avLst/>
          </a:prstGeom>
          <a:noFill/>
          <a:ln w="38100">
            <a:solidFill>
              <a:schemeClr val="accent1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96323" name="Line 290"/>
          <p:cNvSpPr>
            <a:spLocks noChangeShapeType="1"/>
          </p:cNvSpPr>
          <p:nvPr/>
        </p:nvSpPr>
        <p:spPr bwMode="auto">
          <a:xfrm>
            <a:off x="2700338" y="2852738"/>
            <a:ext cx="0" cy="1152525"/>
          </a:xfrm>
          <a:prstGeom prst="line">
            <a:avLst/>
          </a:prstGeom>
          <a:noFill/>
          <a:ln w="38100">
            <a:solidFill>
              <a:schemeClr val="accent1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96324" name="Line 291"/>
          <p:cNvSpPr>
            <a:spLocks noChangeShapeType="1"/>
          </p:cNvSpPr>
          <p:nvPr/>
        </p:nvSpPr>
        <p:spPr bwMode="auto">
          <a:xfrm flipH="1">
            <a:off x="2411413" y="4149725"/>
            <a:ext cx="576262" cy="215900"/>
          </a:xfrm>
          <a:prstGeom prst="line">
            <a:avLst/>
          </a:prstGeom>
          <a:noFill/>
          <a:ln w="31750">
            <a:solidFill>
              <a:schemeClr val="bg2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96325" name="Line 292"/>
          <p:cNvSpPr>
            <a:spLocks noChangeShapeType="1"/>
          </p:cNvSpPr>
          <p:nvPr/>
        </p:nvSpPr>
        <p:spPr bwMode="auto">
          <a:xfrm flipH="1">
            <a:off x="900113" y="2708275"/>
            <a:ext cx="0" cy="2376488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96326" name="Line 293"/>
          <p:cNvSpPr>
            <a:spLocks noChangeShapeType="1"/>
          </p:cNvSpPr>
          <p:nvPr/>
        </p:nvSpPr>
        <p:spPr bwMode="auto">
          <a:xfrm flipH="1" flipV="1">
            <a:off x="1187450" y="2563813"/>
            <a:ext cx="431800" cy="288925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96327" name="Line 294"/>
          <p:cNvSpPr>
            <a:spLocks noChangeShapeType="1"/>
          </p:cNvSpPr>
          <p:nvPr/>
        </p:nvSpPr>
        <p:spPr bwMode="auto">
          <a:xfrm flipH="1">
            <a:off x="900113" y="2565400"/>
            <a:ext cx="287337" cy="142875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96328" name="Line 295"/>
          <p:cNvSpPr>
            <a:spLocks noChangeShapeType="1"/>
          </p:cNvSpPr>
          <p:nvPr/>
        </p:nvSpPr>
        <p:spPr bwMode="auto">
          <a:xfrm flipH="1" flipV="1">
            <a:off x="900113" y="5083175"/>
            <a:ext cx="287337" cy="73025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96329" name="Line 296"/>
          <p:cNvSpPr>
            <a:spLocks noChangeShapeType="1"/>
          </p:cNvSpPr>
          <p:nvPr/>
        </p:nvSpPr>
        <p:spPr bwMode="auto">
          <a:xfrm flipH="1">
            <a:off x="1187450" y="4941888"/>
            <a:ext cx="431800" cy="214312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96330" name="Line 297"/>
          <p:cNvSpPr>
            <a:spLocks noChangeShapeType="1"/>
          </p:cNvSpPr>
          <p:nvPr/>
        </p:nvSpPr>
        <p:spPr bwMode="auto">
          <a:xfrm>
            <a:off x="611188" y="5229225"/>
            <a:ext cx="936625" cy="360363"/>
          </a:xfrm>
          <a:prstGeom prst="line">
            <a:avLst/>
          </a:prstGeom>
          <a:noFill/>
          <a:ln w="38100">
            <a:solidFill>
              <a:schemeClr val="accent1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96331" name="Line 298"/>
          <p:cNvSpPr>
            <a:spLocks noChangeShapeType="1"/>
          </p:cNvSpPr>
          <p:nvPr/>
        </p:nvSpPr>
        <p:spPr bwMode="auto">
          <a:xfrm flipV="1">
            <a:off x="1619250" y="4940300"/>
            <a:ext cx="2305050" cy="936625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96332" name="Text Box 299"/>
          <p:cNvSpPr txBox="1">
            <a:spLocks noChangeArrowheads="1"/>
          </p:cNvSpPr>
          <p:nvPr/>
        </p:nvSpPr>
        <p:spPr bwMode="auto">
          <a:xfrm>
            <a:off x="3492500" y="3716338"/>
            <a:ext cx="2159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latin typeface="Arial" charset="0"/>
              </a:rPr>
              <a:t>4</a:t>
            </a:r>
          </a:p>
        </p:txBody>
      </p:sp>
      <p:sp>
        <p:nvSpPr>
          <p:cNvPr id="96333" name="Text Box 300"/>
          <p:cNvSpPr txBox="1">
            <a:spLocks noChangeArrowheads="1"/>
          </p:cNvSpPr>
          <p:nvPr/>
        </p:nvSpPr>
        <p:spPr bwMode="auto">
          <a:xfrm>
            <a:off x="2195513" y="4148138"/>
            <a:ext cx="2159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latin typeface="Arial" charset="0"/>
              </a:rPr>
              <a:t>2</a:t>
            </a:r>
          </a:p>
        </p:txBody>
      </p:sp>
      <p:sp>
        <p:nvSpPr>
          <p:cNvPr id="96334" name="Text Box 301"/>
          <p:cNvSpPr txBox="1">
            <a:spLocks noChangeArrowheads="1"/>
          </p:cNvSpPr>
          <p:nvPr/>
        </p:nvSpPr>
        <p:spPr bwMode="auto">
          <a:xfrm>
            <a:off x="1979613" y="4581525"/>
            <a:ext cx="2159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latin typeface="Arial" charset="0"/>
              </a:rPr>
              <a:t>1</a:t>
            </a:r>
          </a:p>
        </p:txBody>
      </p:sp>
      <p:sp>
        <p:nvSpPr>
          <p:cNvPr id="96335" name="Text Box 302"/>
          <p:cNvSpPr txBox="1">
            <a:spLocks noChangeArrowheads="1"/>
          </p:cNvSpPr>
          <p:nvPr/>
        </p:nvSpPr>
        <p:spPr bwMode="auto">
          <a:xfrm>
            <a:off x="2555875" y="4581525"/>
            <a:ext cx="2159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latin typeface="Arial" charset="0"/>
              </a:rPr>
              <a:t>0</a:t>
            </a:r>
          </a:p>
        </p:txBody>
      </p:sp>
      <p:sp>
        <p:nvSpPr>
          <p:cNvPr id="96336" name="Text Box 303"/>
          <p:cNvSpPr txBox="1">
            <a:spLocks noChangeArrowheads="1"/>
          </p:cNvSpPr>
          <p:nvPr/>
        </p:nvSpPr>
        <p:spPr bwMode="auto">
          <a:xfrm>
            <a:off x="1403350" y="3357563"/>
            <a:ext cx="2159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latin typeface="Arial" charset="0"/>
              </a:rPr>
              <a:t>2</a:t>
            </a:r>
          </a:p>
        </p:txBody>
      </p:sp>
      <p:sp>
        <p:nvSpPr>
          <p:cNvPr id="96337" name="Text Box 304"/>
          <p:cNvSpPr txBox="1">
            <a:spLocks noChangeArrowheads="1"/>
          </p:cNvSpPr>
          <p:nvPr/>
        </p:nvSpPr>
        <p:spPr bwMode="auto">
          <a:xfrm>
            <a:off x="2987675" y="2924175"/>
            <a:ext cx="2159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latin typeface="Arial" charset="0"/>
              </a:rPr>
              <a:t>2</a:t>
            </a:r>
          </a:p>
        </p:txBody>
      </p:sp>
      <p:sp>
        <p:nvSpPr>
          <p:cNvPr id="96338" name="Text Box 305"/>
          <p:cNvSpPr txBox="1">
            <a:spLocks noChangeArrowheads="1"/>
          </p:cNvSpPr>
          <p:nvPr/>
        </p:nvSpPr>
        <p:spPr bwMode="auto">
          <a:xfrm>
            <a:off x="3995738" y="3716338"/>
            <a:ext cx="2159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latin typeface="Arial" charset="0"/>
              </a:rPr>
              <a:t>2</a:t>
            </a:r>
          </a:p>
        </p:txBody>
      </p:sp>
      <p:sp>
        <p:nvSpPr>
          <p:cNvPr id="96339" name="Line 306"/>
          <p:cNvSpPr>
            <a:spLocks noChangeShapeType="1"/>
          </p:cNvSpPr>
          <p:nvPr/>
        </p:nvSpPr>
        <p:spPr bwMode="auto">
          <a:xfrm flipH="1">
            <a:off x="323850" y="2349500"/>
            <a:ext cx="0" cy="3024188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96340" name="Line 307"/>
          <p:cNvSpPr>
            <a:spLocks noChangeShapeType="1"/>
          </p:cNvSpPr>
          <p:nvPr/>
        </p:nvSpPr>
        <p:spPr bwMode="auto">
          <a:xfrm flipH="1">
            <a:off x="323850" y="1773238"/>
            <a:ext cx="1150938" cy="576262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96341" name="Line 308"/>
          <p:cNvSpPr>
            <a:spLocks noChangeShapeType="1"/>
          </p:cNvSpPr>
          <p:nvPr/>
        </p:nvSpPr>
        <p:spPr bwMode="auto">
          <a:xfrm>
            <a:off x="323850" y="5373688"/>
            <a:ext cx="1295400" cy="503237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96342" name="Line 309"/>
          <p:cNvSpPr>
            <a:spLocks noChangeShapeType="1"/>
          </p:cNvSpPr>
          <p:nvPr/>
        </p:nvSpPr>
        <p:spPr bwMode="auto">
          <a:xfrm flipH="1">
            <a:off x="1403350" y="4941888"/>
            <a:ext cx="792163" cy="43180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96343" name="Line 310"/>
          <p:cNvSpPr>
            <a:spLocks noChangeShapeType="1"/>
          </p:cNvSpPr>
          <p:nvPr/>
        </p:nvSpPr>
        <p:spPr bwMode="auto">
          <a:xfrm>
            <a:off x="3492500" y="2852738"/>
            <a:ext cx="0" cy="360362"/>
          </a:xfrm>
          <a:prstGeom prst="line">
            <a:avLst/>
          </a:prstGeom>
          <a:noFill/>
          <a:ln w="31750">
            <a:solidFill>
              <a:schemeClr val="hlink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96344" name="Text Box 311"/>
          <p:cNvSpPr txBox="1">
            <a:spLocks noChangeArrowheads="1"/>
          </p:cNvSpPr>
          <p:nvPr/>
        </p:nvSpPr>
        <p:spPr bwMode="auto">
          <a:xfrm>
            <a:off x="3275013" y="2852738"/>
            <a:ext cx="2159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latin typeface="Arial" charset="0"/>
              </a:rPr>
              <a:t>1</a:t>
            </a:r>
          </a:p>
        </p:txBody>
      </p:sp>
      <p:sp>
        <p:nvSpPr>
          <p:cNvPr id="96345" name="Line 312"/>
          <p:cNvSpPr>
            <a:spLocks noChangeShapeType="1"/>
          </p:cNvSpPr>
          <p:nvPr/>
        </p:nvSpPr>
        <p:spPr bwMode="auto">
          <a:xfrm>
            <a:off x="1474788" y="1773238"/>
            <a:ext cx="2520950" cy="10795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96346" name="Line 313"/>
          <p:cNvSpPr>
            <a:spLocks noChangeShapeType="1"/>
          </p:cNvSpPr>
          <p:nvPr/>
        </p:nvSpPr>
        <p:spPr bwMode="auto">
          <a:xfrm flipH="1" flipV="1">
            <a:off x="466725" y="2420938"/>
            <a:ext cx="0" cy="2879725"/>
          </a:xfrm>
          <a:prstGeom prst="line">
            <a:avLst/>
          </a:prstGeom>
          <a:noFill/>
          <a:ln w="38100">
            <a:solidFill>
              <a:srgbClr val="CC00FF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96347" name="Line 314"/>
          <p:cNvSpPr>
            <a:spLocks noChangeShapeType="1"/>
          </p:cNvSpPr>
          <p:nvPr/>
        </p:nvSpPr>
        <p:spPr bwMode="auto">
          <a:xfrm flipH="1">
            <a:off x="466725" y="1916113"/>
            <a:ext cx="1008063" cy="504825"/>
          </a:xfrm>
          <a:prstGeom prst="line">
            <a:avLst/>
          </a:prstGeom>
          <a:noFill/>
          <a:ln w="38100">
            <a:solidFill>
              <a:srgbClr val="CC00FF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96348" name="Line 315"/>
          <p:cNvSpPr>
            <a:spLocks noChangeShapeType="1"/>
          </p:cNvSpPr>
          <p:nvPr/>
        </p:nvSpPr>
        <p:spPr bwMode="auto">
          <a:xfrm>
            <a:off x="1474788" y="1916113"/>
            <a:ext cx="2305050" cy="936625"/>
          </a:xfrm>
          <a:prstGeom prst="line">
            <a:avLst/>
          </a:prstGeom>
          <a:noFill/>
          <a:ln w="38100">
            <a:solidFill>
              <a:srgbClr val="CC00FF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96349" name="Line 316"/>
          <p:cNvSpPr>
            <a:spLocks noChangeShapeType="1"/>
          </p:cNvSpPr>
          <p:nvPr/>
        </p:nvSpPr>
        <p:spPr bwMode="auto">
          <a:xfrm>
            <a:off x="3779838" y="2852738"/>
            <a:ext cx="0" cy="360362"/>
          </a:xfrm>
          <a:prstGeom prst="line">
            <a:avLst/>
          </a:prstGeom>
          <a:noFill/>
          <a:ln w="31750">
            <a:solidFill>
              <a:srgbClr val="CC00FF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96350" name="Line 317"/>
          <p:cNvSpPr>
            <a:spLocks noChangeShapeType="1"/>
          </p:cNvSpPr>
          <p:nvPr/>
        </p:nvSpPr>
        <p:spPr bwMode="auto">
          <a:xfrm>
            <a:off x="466725" y="5300663"/>
            <a:ext cx="1081088" cy="433387"/>
          </a:xfrm>
          <a:prstGeom prst="line">
            <a:avLst/>
          </a:prstGeom>
          <a:noFill/>
          <a:ln w="38100">
            <a:solidFill>
              <a:srgbClr val="CC00FF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96351" name="Line 318"/>
          <p:cNvSpPr>
            <a:spLocks noChangeShapeType="1"/>
          </p:cNvSpPr>
          <p:nvPr/>
        </p:nvSpPr>
        <p:spPr bwMode="auto">
          <a:xfrm flipH="1">
            <a:off x="1547813" y="4941888"/>
            <a:ext cx="2016125" cy="790575"/>
          </a:xfrm>
          <a:prstGeom prst="line">
            <a:avLst/>
          </a:prstGeom>
          <a:noFill/>
          <a:ln w="38100">
            <a:solidFill>
              <a:srgbClr val="CC00FF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96352" name="Line 319"/>
          <p:cNvSpPr>
            <a:spLocks noChangeShapeType="1"/>
          </p:cNvSpPr>
          <p:nvPr/>
        </p:nvSpPr>
        <p:spPr bwMode="auto">
          <a:xfrm>
            <a:off x="3563938" y="4149725"/>
            <a:ext cx="0" cy="792163"/>
          </a:xfrm>
          <a:prstGeom prst="line">
            <a:avLst/>
          </a:prstGeom>
          <a:noFill/>
          <a:ln w="31750">
            <a:solidFill>
              <a:srgbClr val="CC00FF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96353" name="Text Box 320"/>
          <p:cNvSpPr txBox="1">
            <a:spLocks noChangeArrowheads="1"/>
          </p:cNvSpPr>
          <p:nvPr/>
        </p:nvSpPr>
        <p:spPr bwMode="auto">
          <a:xfrm>
            <a:off x="3563938" y="2852738"/>
            <a:ext cx="2159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latin typeface="Arial" charset="0"/>
              </a:rPr>
              <a:t>0</a:t>
            </a:r>
          </a:p>
        </p:txBody>
      </p:sp>
      <p:sp>
        <p:nvSpPr>
          <p:cNvPr id="96354" name="Line 321"/>
          <p:cNvSpPr>
            <a:spLocks noChangeShapeType="1"/>
          </p:cNvSpPr>
          <p:nvPr/>
        </p:nvSpPr>
        <p:spPr bwMode="auto">
          <a:xfrm>
            <a:off x="1547813" y="2205038"/>
            <a:ext cx="576262" cy="64770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96355" name="Line 322"/>
          <p:cNvSpPr>
            <a:spLocks noChangeShapeType="1"/>
          </p:cNvSpPr>
          <p:nvPr/>
        </p:nvSpPr>
        <p:spPr bwMode="auto">
          <a:xfrm flipH="1">
            <a:off x="2124075" y="2852738"/>
            <a:ext cx="0" cy="1512887"/>
          </a:xfrm>
          <a:prstGeom prst="line">
            <a:avLst/>
          </a:prstGeom>
          <a:noFill/>
          <a:ln w="31750">
            <a:solidFill>
              <a:schemeClr val="hlink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96356" name="Text Box 323"/>
          <p:cNvSpPr txBox="1">
            <a:spLocks noChangeArrowheads="1"/>
          </p:cNvSpPr>
          <p:nvPr/>
        </p:nvSpPr>
        <p:spPr bwMode="auto">
          <a:xfrm>
            <a:off x="1908175" y="4005263"/>
            <a:ext cx="2159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latin typeface="Arial" charset="0"/>
              </a:rPr>
              <a:t>1</a:t>
            </a:r>
          </a:p>
        </p:txBody>
      </p:sp>
      <p:sp>
        <p:nvSpPr>
          <p:cNvPr id="96357" name="Line 324"/>
          <p:cNvSpPr>
            <a:spLocks noChangeShapeType="1"/>
          </p:cNvSpPr>
          <p:nvPr/>
        </p:nvSpPr>
        <p:spPr bwMode="auto">
          <a:xfrm flipV="1">
            <a:off x="1763713" y="3357563"/>
            <a:ext cx="1439862" cy="215900"/>
          </a:xfrm>
          <a:prstGeom prst="line">
            <a:avLst/>
          </a:prstGeom>
          <a:noFill/>
          <a:ln w="31750">
            <a:solidFill>
              <a:schemeClr val="hlink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96358" name="Text Box 325"/>
          <p:cNvSpPr txBox="1">
            <a:spLocks noChangeArrowheads="1"/>
          </p:cNvSpPr>
          <p:nvPr/>
        </p:nvSpPr>
        <p:spPr bwMode="auto">
          <a:xfrm>
            <a:off x="1835150" y="3284538"/>
            <a:ext cx="2159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latin typeface="Arial" charset="0"/>
              </a:rPr>
              <a:t>0</a:t>
            </a:r>
          </a:p>
        </p:txBody>
      </p:sp>
      <p:sp>
        <p:nvSpPr>
          <p:cNvPr id="96359" name="Text Box 326"/>
          <p:cNvSpPr txBox="1">
            <a:spLocks noChangeArrowheads="1"/>
          </p:cNvSpPr>
          <p:nvPr/>
        </p:nvSpPr>
        <p:spPr bwMode="auto">
          <a:xfrm>
            <a:off x="2916238" y="4581525"/>
            <a:ext cx="2159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latin typeface="Arial" charset="0"/>
              </a:rPr>
              <a:t>2</a:t>
            </a:r>
          </a:p>
        </p:txBody>
      </p:sp>
      <p:sp>
        <p:nvSpPr>
          <p:cNvPr id="96360" name="Line 327"/>
          <p:cNvSpPr>
            <a:spLocks noChangeShapeType="1"/>
          </p:cNvSpPr>
          <p:nvPr/>
        </p:nvSpPr>
        <p:spPr bwMode="auto">
          <a:xfrm flipH="1">
            <a:off x="1547813" y="4941888"/>
            <a:ext cx="1584325" cy="647700"/>
          </a:xfrm>
          <a:prstGeom prst="line">
            <a:avLst/>
          </a:prstGeom>
          <a:noFill/>
          <a:ln w="38100">
            <a:solidFill>
              <a:schemeClr val="accent1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96361" name="Line 328"/>
          <p:cNvSpPr>
            <a:spLocks noChangeShapeType="1"/>
          </p:cNvSpPr>
          <p:nvPr/>
        </p:nvSpPr>
        <p:spPr bwMode="auto">
          <a:xfrm>
            <a:off x="3132138" y="4149725"/>
            <a:ext cx="0" cy="792163"/>
          </a:xfrm>
          <a:prstGeom prst="line">
            <a:avLst/>
          </a:prstGeom>
          <a:noFill/>
          <a:ln w="38100">
            <a:solidFill>
              <a:schemeClr val="accent1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96362" name="Line 329"/>
          <p:cNvSpPr>
            <a:spLocks noChangeShapeType="1"/>
          </p:cNvSpPr>
          <p:nvPr/>
        </p:nvSpPr>
        <p:spPr bwMode="auto">
          <a:xfrm>
            <a:off x="6084888" y="2781300"/>
            <a:ext cx="576262" cy="1223963"/>
          </a:xfrm>
          <a:prstGeom prst="line">
            <a:avLst/>
          </a:prstGeom>
          <a:noFill/>
          <a:ln w="31750">
            <a:solidFill>
              <a:schemeClr val="hlink"/>
            </a:solidFill>
            <a:round/>
            <a:headEnd type="triangle" w="med" len="med"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96363" name="Text Box 330"/>
          <p:cNvSpPr txBox="1">
            <a:spLocks noChangeArrowheads="1"/>
          </p:cNvSpPr>
          <p:nvPr/>
        </p:nvSpPr>
        <p:spPr bwMode="auto">
          <a:xfrm>
            <a:off x="6445250" y="3357563"/>
            <a:ext cx="174625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latin typeface="Arial" charset="0"/>
              </a:rPr>
              <a:t>0/0</a:t>
            </a:r>
          </a:p>
        </p:txBody>
      </p:sp>
      <p:sp>
        <p:nvSpPr>
          <p:cNvPr id="96364" name="Line 331"/>
          <p:cNvSpPr>
            <a:spLocks noChangeShapeType="1"/>
          </p:cNvSpPr>
          <p:nvPr/>
        </p:nvSpPr>
        <p:spPr bwMode="auto">
          <a:xfrm flipH="1" flipV="1">
            <a:off x="8027988" y="1990725"/>
            <a:ext cx="0" cy="501650"/>
          </a:xfrm>
          <a:prstGeom prst="line">
            <a:avLst/>
          </a:prstGeom>
          <a:noFill/>
          <a:ln w="31750">
            <a:solidFill>
              <a:schemeClr val="accent1"/>
            </a:solidFill>
            <a:round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96365" name="Text Box 332"/>
          <p:cNvSpPr txBox="1">
            <a:spLocks noChangeArrowheads="1"/>
          </p:cNvSpPr>
          <p:nvPr/>
        </p:nvSpPr>
        <p:spPr bwMode="auto">
          <a:xfrm>
            <a:off x="8101013" y="2133600"/>
            <a:ext cx="174625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latin typeface="Arial" charset="0"/>
              </a:rPr>
              <a:t>0/1</a:t>
            </a:r>
          </a:p>
        </p:txBody>
      </p:sp>
    </p:spTree>
    <p:extLst>
      <p:ext uri="{BB962C8B-B14F-4D97-AF65-F5344CB8AC3E}">
        <p14:creationId xmlns:p14="http://schemas.microsoft.com/office/powerpoint/2010/main" val="134325084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Slide Number Placeholder 4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DA017BD5-140C-4C50-BB67-7E9C83911153}" type="slidenum">
              <a:rPr lang="en-US" altLang="en-US" sz="1400" b="0" smtClean="0">
                <a:solidFill>
                  <a:srgbClr val="99FF99"/>
                </a:solidFill>
                <a:latin typeface="Arial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5</a:t>
            </a:fld>
            <a:r>
              <a:rPr lang="cs-CZ" altLang="en-US" sz="1400" b="0" smtClean="0">
                <a:solidFill>
                  <a:srgbClr val="99FF99"/>
                </a:solidFill>
                <a:latin typeface="Arial" charset="0"/>
              </a:rPr>
              <a:t> </a:t>
            </a:r>
            <a:endParaRPr lang="en-US" altLang="en-US" sz="1400" b="0" smtClean="0">
              <a:solidFill>
                <a:srgbClr val="99FF99"/>
              </a:solidFill>
              <a:latin typeface="Arial" charset="0"/>
            </a:endParaRPr>
          </a:p>
        </p:txBody>
      </p:sp>
      <p:sp>
        <p:nvSpPr>
          <p:cNvPr id="9933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en-US" smtClean="0"/>
              <a:t>S</a:t>
            </a:r>
            <a:r>
              <a:rPr lang="en-US" altLang="en-US" smtClean="0"/>
              <a:t>oftware pipelining</a:t>
            </a:r>
            <a:endParaRPr lang="en-US" altLang="en-US" noProof="1" smtClean="0"/>
          </a:p>
        </p:txBody>
      </p:sp>
      <p:sp>
        <p:nvSpPr>
          <p:cNvPr id="99332" name="Rectangle 3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marL="0" indent="0" eaLnBrk="1" hangingPunct="1"/>
            <a:endParaRPr lang="cs-CZ" altLang="en-US" sz="1400" smtClean="0"/>
          </a:p>
        </p:txBody>
      </p:sp>
      <p:sp>
        <p:nvSpPr>
          <p:cNvPr id="99333" name="Rectangle 4"/>
          <p:cNvSpPr>
            <a:spLocks noChangeArrowheads="1"/>
          </p:cNvSpPr>
          <p:nvPr/>
        </p:nvSpPr>
        <p:spPr bwMode="auto">
          <a:xfrm>
            <a:off x="4643438" y="549275"/>
            <a:ext cx="4321175" cy="6119813"/>
          </a:xfrm>
          <a:prstGeom prst="rect">
            <a:avLst/>
          </a:prstGeom>
          <a:solidFill>
            <a:srgbClr val="FFFFE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en-US" b="0">
              <a:latin typeface="Arial" charset="0"/>
            </a:endParaRPr>
          </a:p>
        </p:txBody>
      </p:sp>
      <p:sp>
        <p:nvSpPr>
          <p:cNvPr id="99334" name="Rectangle 157"/>
          <p:cNvSpPr>
            <a:spLocks noChangeArrowheads="1"/>
          </p:cNvSpPr>
          <p:nvPr/>
        </p:nvSpPr>
        <p:spPr bwMode="auto">
          <a:xfrm>
            <a:off x="152400" y="533400"/>
            <a:ext cx="4348163" cy="6172200"/>
          </a:xfrm>
          <a:prstGeom prst="rect">
            <a:avLst/>
          </a:prstGeom>
          <a:solidFill>
            <a:srgbClr val="FFFFE0"/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/>
          <a:lstStyle>
            <a:lvl1pPr marL="342900" indent="-3429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571500" indent="-1905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952500" indent="-1905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1333500" indent="-1905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1790700" indent="-1905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247900" indent="-1905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2705100" indent="-1905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162300" indent="-1905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lvl="2" eaLnBrk="1" hangingPunct="1"/>
            <a:r>
              <a:rPr lang="cs-CZ" altLang="en-US" sz="2600" dirty="0" smtClean="0"/>
              <a:t>Kritická smyčka</a:t>
            </a:r>
          </a:p>
          <a:p>
            <a:pPr lvl="3" eaLnBrk="1" hangingPunct="1"/>
            <a:r>
              <a:rPr lang="cs-CZ" altLang="en-US" sz="2200" dirty="0" smtClean="0"/>
              <a:t>Cyklus v orientovaném grafu závislostí s největším podílem součtu latencí a součtu iterací</a:t>
            </a:r>
          </a:p>
          <a:p>
            <a:pPr eaLnBrk="1" hangingPunct="1"/>
            <a:r>
              <a:rPr lang="en-US" altLang="en-US" dirty="0" smtClean="0"/>
              <a:t>[</a:t>
            </a:r>
            <a:r>
              <a:rPr lang="cs-CZ" altLang="en-US" dirty="0" smtClean="0"/>
              <a:t>4/0</a:t>
            </a:r>
            <a:r>
              <a:rPr lang="en-US" altLang="en-US" dirty="0" smtClean="0"/>
              <a:t>]+[0/1] = (4+0)/(0+1) = 4/1</a:t>
            </a:r>
          </a:p>
          <a:p>
            <a:pPr lvl="3" eaLnBrk="1" hangingPunct="1"/>
            <a:r>
              <a:rPr lang="cs-CZ" altLang="en-US" dirty="0" smtClean="0"/>
              <a:t>Limituje asymptotické chování jakéhokoliv rozvrhu</a:t>
            </a:r>
          </a:p>
          <a:p>
            <a:pPr eaLnBrk="1" hangingPunct="1"/>
            <a:endParaRPr lang="cs-CZ" altLang="en-US" dirty="0"/>
          </a:p>
        </p:txBody>
      </p:sp>
      <p:grpSp>
        <p:nvGrpSpPr>
          <p:cNvPr id="2" name="Group 1"/>
          <p:cNvGrpSpPr/>
          <p:nvPr/>
        </p:nvGrpSpPr>
        <p:grpSpPr>
          <a:xfrm>
            <a:off x="5148263" y="1412875"/>
            <a:ext cx="3168650" cy="3887788"/>
            <a:chOff x="5148263" y="1412875"/>
            <a:chExt cx="3168650" cy="3887788"/>
          </a:xfrm>
        </p:grpSpPr>
        <p:sp>
          <p:nvSpPr>
            <p:cNvPr id="99335" name="Text Box 158"/>
            <p:cNvSpPr txBox="1">
              <a:spLocks noChangeArrowheads="1"/>
            </p:cNvSpPr>
            <p:nvPr/>
          </p:nvSpPr>
          <p:spPr bwMode="auto">
            <a:xfrm>
              <a:off x="7164388" y="2492375"/>
              <a:ext cx="1079500" cy="142875"/>
            </a:xfrm>
            <a:prstGeom prst="rect">
              <a:avLst/>
            </a:prstGeom>
            <a:solidFill>
              <a:srgbClr val="FFFF66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0" tIns="0" rIns="0" bIns="0" anchor="ctr" anchorCtr="1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200"/>
                <a:t>cmp ri,0</a:t>
              </a:r>
            </a:p>
          </p:txBody>
        </p:sp>
        <p:sp>
          <p:nvSpPr>
            <p:cNvPr id="99336" name="Text Box 159"/>
            <p:cNvSpPr txBox="1">
              <a:spLocks noChangeArrowheads="1"/>
            </p:cNvSpPr>
            <p:nvPr/>
          </p:nvSpPr>
          <p:spPr bwMode="auto">
            <a:xfrm>
              <a:off x="7380288" y="3213100"/>
              <a:ext cx="639762" cy="144463"/>
            </a:xfrm>
            <a:prstGeom prst="rect">
              <a:avLst/>
            </a:prstGeom>
            <a:solidFill>
              <a:srgbClr val="FFFF66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0" tIns="0" rIns="0" bIns="0" anchor="ctr" anchorCtr="1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200"/>
                <a:t>jgt</a:t>
              </a:r>
            </a:p>
          </p:txBody>
        </p:sp>
        <p:sp>
          <p:nvSpPr>
            <p:cNvPr id="99337" name="Text Box 160"/>
            <p:cNvSpPr txBox="1">
              <a:spLocks noChangeArrowheads="1"/>
            </p:cNvSpPr>
            <p:nvPr/>
          </p:nvSpPr>
          <p:spPr bwMode="auto">
            <a:xfrm>
              <a:off x="6227763" y="4005263"/>
              <a:ext cx="1081087" cy="142875"/>
            </a:xfrm>
            <a:prstGeom prst="rect">
              <a:avLst/>
            </a:prstGeom>
            <a:solidFill>
              <a:srgbClr val="FFFF66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0" tIns="0" rIns="0" bIns="0" anchor="ctr" anchorCtr="1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en-US" sz="1200"/>
                <a:t>mov r</a:t>
              </a:r>
              <a:r>
                <a:rPr lang="en-US" altLang="en-US" sz="1200"/>
                <a:t>1</a:t>
              </a:r>
              <a:r>
                <a:rPr lang="cs-CZ" altLang="en-US" sz="1200"/>
                <a:t>,</a:t>
              </a:r>
              <a:r>
                <a:rPr lang="en-US" altLang="en-US" sz="1200"/>
                <a:t>[rp]</a:t>
              </a:r>
            </a:p>
          </p:txBody>
        </p:sp>
        <p:sp>
          <p:nvSpPr>
            <p:cNvPr id="99338" name="Text Box 161"/>
            <p:cNvSpPr txBox="1">
              <a:spLocks noChangeArrowheads="1"/>
            </p:cNvSpPr>
            <p:nvPr/>
          </p:nvSpPr>
          <p:spPr bwMode="auto">
            <a:xfrm>
              <a:off x="5292725" y="2636838"/>
              <a:ext cx="935038" cy="142875"/>
            </a:xfrm>
            <a:prstGeom prst="rect">
              <a:avLst/>
            </a:prstGeom>
            <a:solidFill>
              <a:srgbClr val="FFFF66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0" tIns="0" rIns="0" bIns="0" anchor="ctr" anchorCtr="1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en-US" sz="1200"/>
                <a:t>inc </a:t>
              </a:r>
              <a:r>
                <a:rPr lang="en-US" altLang="en-US" sz="1200"/>
                <a:t>rp</a:t>
              </a:r>
            </a:p>
          </p:txBody>
        </p:sp>
        <p:sp>
          <p:nvSpPr>
            <p:cNvPr id="99339" name="Text Box 162"/>
            <p:cNvSpPr txBox="1">
              <a:spLocks noChangeArrowheads="1"/>
            </p:cNvSpPr>
            <p:nvPr/>
          </p:nvSpPr>
          <p:spPr bwMode="auto">
            <a:xfrm>
              <a:off x="7164388" y="1844675"/>
              <a:ext cx="1152525" cy="142875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0" tIns="0" rIns="0" bIns="0" anchor="ctr" anchorCtr="1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200"/>
                <a:t>dec ri</a:t>
              </a:r>
              <a:endParaRPr lang="en-US" altLang="en-US" sz="1200" b="0"/>
            </a:p>
          </p:txBody>
        </p:sp>
        <p:sp>
          <p:nvSpPr>
            <p:cNvPr id="99340" name="Text Box 163"/>
            <p:cNvSpPr txBox="1">
              <a:spLocks noChangeArrowheads="1"/>
            </p:cNvSpPr>
            <p:nvPr/>
          </p:nvSpPr>
          <p:spPr bwMode="auto">
            <a:xfrm>
              <a:off x="6443663" y="4868863"/>
              <a:ext cx="863600" cy="142875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0" tIns="0" rIns="0" bIns="0" anchor="ctr" anchorCtr="1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200"/>
                <a:t>xor rs,r1</a:t>
              </a:r>
              <a:endParaRPr lang="en-US" altLang="en-US" sz="1200" b="0"/>
            </a:p>
          </p:txBody>
        </p:sp>
        <p:sp>
          <p:nvSpPr>
            <p:cNvPr id="99341" name="Line 164"/>
            <p:cNvSpPr>
              <a:spLocks noChangeShapeType="1"/>
            </p:cNvSpPr>
            <p:nvPr/>
          </p:nvSpPr>
          <p:spPr bwMode="auto">
            <a:xfrm flipH="1">
              <a:off x="5653088" y="2205038"/>
              <a:ext cx="0" cy="433387"/>
            </a:xfrm>
            <a:prstGeom prst="line">
              <a:avLst/>
            </a:prstGeom>
            <a:noFill/>
            <a:ln w="31750">
              <a:solidFill>
                <a:srgbClr val="0000FF"/>
              </a:solidFill>
              <a:round/>
              <a:headEnd/>
              <a:tailEnd type="triangl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99342" name="Line 165"/>
            <p:cNvSpPr>
              <a:spLocks noChangeShapeType="1"/>
            </p:cNvSpPr>
            <p:nvPr/>
          </p:nvSpPr>
          <p:spPr bwMode="auto">
            <a:xfrm flipH="1">
              <a:off x="5148263" y="2205038"/>
              <a:ext cx="503237" cy="0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99343" name="Line 166"/>
            <p:cNvSpPr>
              <a:spLocks noChangeShapeType="1"/>
            </p:cNvSpPr>
            <p:nvPr/>
          </p:nvSpPr>
          <p:spPr bwMode="auto">
            <a:xfrm flipH="1">
              <a:off x="5148263" y="2205038"/>
              <a:ext cx="0" cy="863600"/>
            </a:xfrm>
            <a:prstGeom prst="line">
              <a:avLst/>
            </a:prstGeom>
            <a:noFill/>
            <a:ln w="31750">
              <a:solidFill>
                <a:srgbClr val="0000FF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99344" name="Line 167"/>
            <p:cNvSpPr>
              <a:spLocks noChangeShapeType="1"/>
            </p:cNvSpPr>
            <p:nvPr/>
          </p:nvSpPr>
          <p:spPr bwMode="auto">
            <a:xfrm flipH="1">
              <a:off x="5148263" y="3068638"/>
              <a:ext cx="503237" cy="0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99345" name="Line 168"/>
            <p:cNvSpPr>
              <a:spLocks noChangeShapeType="1"/>
            </p:cNvSpPr>
            <p:nvPr/>
          </p:nvSpPr>
          <p:spPr bwMode="auto">
            <a:xfrm flipH="1">
              <a:off x="5653088" y="2781300"/>
              <a:ext cx="0" cy="287338"/>
            </a:xfrm>
            <a:prstGeom prst="line">
              <a:avLst/>
            </a:prstGeom>
            <a:noFill/>
            <a:ln w="31750">
              <a:solidFill>
                <a:srgbClr val="0000FF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99346" name="Text Box 169"/>
            <p:cNvSpPr txBox="1">
              <a:spLocks noChangeArrowheads="1"/>
            </p:cNvSpPr>
            <p:nvPr/>
          </p:nvSpPr>
          <p:spPr bwMode="auto">
            <a:xfrm>
              <a:off x="5437188" y="2349500"/>
              <a:ext cx="174625" cy="152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000">
                  <a:latin typeface="Arial" charset="0"/>
                </a:rPr>
                <a:t>2/1</a:t>
              </a:r>
            </a:p>
          </p:txBody>
        </p:sp>
        <p:sp>
          <p:nvSpPr>
            <p:cNvPr id="99347" name="Line 170"/>
            <p:cNvSpPr>
              <a:spLocks noChangeShapeType="1"/>
            </p:cNvSpPr>
            <p:nvPr/>
          </p:nvSpPr>
          <p:spPr bwMode="auto">
            <a:xfrm flipH="1">
              <a:off x="7453313" y="1412875"/>
              <a:ext cx="0" cy="433388"/>
            </a:xfrm>
            <a:prstGeom prst="line">
              <a:avLst/>
            </a:prstGeom>
            <a:noFill/>
            <a:ln w="31750">
              <a:solidFill>
                <a:schemeClr val="accent1"/>
              </a:solidFill>
              <a:round/>
              <a:headEnd/>
              <a:tailEnd type="triangl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99348" name="Line 171"/>
            <p:cNvSpPr>
              <a:spLocks noChangeShapeType="1"/>
            </p:cNvSpPr>
            <p:nvPr/>
          </p:nvSpPr>
          <p:spPr bwMode="auto">
            <a:xfrm flipH="1">
              <a:off x="6948488" y="1412875"/>
              <a:ext cx="503237" cy="0"/>
            </a:xfrm>
            <a:prstGeom prst="line">
              <a:avLst/>
            </a:prstGeom>
            <a:noFill/>
            <a:ln w="38100">
              <a:solidFill>
                <a:schemeClr val="accent1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99349" name="Line 172"/>
            <p:cNvSpPr>
              <a:spLocks noChangeShapeType="1"/>
            </p:cNvSpPr>
            <p:nvPr/>
          </p:nvSpPr>
          <p:spPr bwMode="auto">
            <a:xfrm flipH="1">
              <a:off x="6948488" y="1412875"/>
              <a:ext cx="0" cy="863600"/>
            </a:xfrm>
            <a:prstGeom prst="line">
              <a:avLst/>
            </a:prstGeom>
            <a:noFill/>
            <a:ln w="31750">
              <a:solidFill>
                <a:schemeClr val="accent1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99350" name="Line 173"/>
            <p:cNvSpPr>
              <a:spLocks noChangeShapeType="1"/>
            </p:cNvSpPr>
            <p:nvPr/>
          </p:nvSpPr>
          <p:spPr bwMode="auto">
            <a:xfrm flipH="1">
              <a:off x="6948488" y="2276475"/>
              <a:ext cx="503237" cy="0"/>
            </a:xfrm>
            <a:prstGeom prst="line">
              <a:avLst/>
            </a:prstGeom>
            <a:noFill/>
            <a:ln w="38100">
              <a:solidFill>
                <a:schemeClr val="accent1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99351" name="Line 174"/>
            <p:cNvSpPr>
              <a:spLocks noChangeShapeType="1"/>
            </p:cNvSpPr>
            <p:nvPr/>
          </p:nvSpPr>
          <p:spPr bwMode="auto">
            <a:xfrm flipH="1">
              <a:off x="7451725" y="1989138"/>
              <a:ext cx="0" cy="287337"/>
            </a:xfrm>
            <a:prstGeom prst="line">
              <a:avLst/>
            </a:prstGeom>
            <a:noFill/>
            <a:ln w="31750">
              <a:solidFill>
                <a:schemeClr val="accent1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99352" name="Text Box 175"/>
            <p:cNvSpPr txBox="1">
              <a:spLocks noChangeArrowheads="1"/>
            </p:cNvSpPr>
            <p:nvPr/>
          </p:nvSpPr>
          <p:spPr bwMode="auto">
            <a:xfrm>
              <a:off x="7237413" y="1557338"/>
              <a:ext cx="174625" cy="152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000">
                  <a:latin typeface="Arial" charset="0"/>
                </a:rPr>
                <a:t>2/1</a:t>
              </a:r>
            </a:p>
          </p:txBody>
        </p:sp>
        <p:sp>
          <p:nvSpPr>
            <p:cNvPr id="99353" name="Line 176"/>
            <p:cNvSpPr>
              <a:spLocks noChangeShapeType="1"/>
            </p:cNvSpPr>
            <p:nvPr/>
          </p:nvSpPr>
          <p:spPr bwMode="auto">
            <a:xfrm flipH="1">
              <a:off x="6589713" y="4437063"/>
              <a:ext cx="0" cy="433387"/>
            </a:xfrm>
            <a:prstGeom prst="line">
              <a:avLst/>
            </a:prstGeom>
            <a:noFill/>
            <a:ln w="31750">
              <a:solidFill>
                <a:schemeClr val="accent2"/>
              </a:solidFill>
              <a:round/>
              <a:headEnd/>
              <a:tailEnd type="triangl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99354" name="Line 177"/>
            <p:cNvSpPr>
              <a:spLocks noChangeShapeType="1"/>
            </p:cNvSpPr>
            <p:nvPr/>
          </p:nvSpPr>
          <p:spPr bwMode="auto">
            <a:xfrm flipH="1">
              <a:off x="6084888" y="4437063"/>
              <a:ext cx="503237" cy="0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99355" name="Line 178"/>
            <p:cNvSpPr>
              <a:spLocks noChangeShapeType="1"/>
            </p:cNvSpPr>
            <p:nvPr/>
          </p:nvSpPr>
          <p:spPr bwMode="auto">
            <a:xfrm flipH="1">
              <a:off x="6084888" y="4437063"/>
              <a:ext cx="0" cy="863600"/>
            </a:xfrm>
            <a:prstGeom prst="line">
              <a:avLst/>
            </a:prstGeom>
            <a:noFill/>
            <a:ln w="31750">
              <a:solidFill>
                <a:schemeClr val="accent2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99356" name="Line 179"/>
            <p:cNvSpPr>
              <a:spLocks noChangeShapeType="1"/>
            </p:cNvSpPr>
            <p:nvPr/>
          </p:nvSpPr>
          <p:spPr bwMode="auto">
            <a:xfrm flipH="1">
              <a:off x="6084888" y="5300663"/>
              <a:ext cx="503237" cy="0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99357" name="Line 180"/>
            <p:cNvSpPr>
              <a:spLocks noChangeShapeType="1"/>
            </p:cNvSpPr>
            <p:nvPr/>
          </p:nvSpPr>
          <p:spPr bwMode="auto">
            <a:xfrm flipH="1">
              <a:off x="6589713" y="5013325"/>
              <a:ext cx="0" cy="287338"/>
            </a:xfrm>
            <a:prstGeom prst="line">
              <a:avLst/>
            </a:prstGeom>
            <a:noFill/>
            <a:ln w="31750">
              <a:solidFill>
                <a:schemeClr val="accent2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99358" name="Text Box 181"/>
            <p:cNvSpPr txBox="1">
              <a:spLocks noChangeArrowheads="1"/>
            </p:cNvSpPr>
            <p:nvPr/>
          </p:nvSpPr>
          <p:spPr bwMode="auto">
            <a:xfrm>
              <a:off x="6373813" y="4581525"/>
              <a:ext cx="174625" cy="152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000">
                  <a:latin typeface="Arial" charset="0"/>
                </a:rPr>
                <a:t>2/1</a:t>
              </a:r>
            </a:p>
          </p:txBody>
        </p:sp>
        <p:sp>
          <p:nvSpPr>
            <p:cNvPr id="99359" name="Line 182"/>
            <p:cNvSpPr>
              <a:spLocks noChangeShapeType="1"/>
            </p:cNvSpPr>
            <p:nvPr/>
          </p:nvSpPr>
          <p:spPr bwMode="auto">
            <a:xfrm>
              <a:off x="5867400" y="2781300"/>
              <a:ext cx="576263" cy="1223963"/>
            </a:xfrm>
            <a:prstGeom prst="line">
              <a:avLst/>
            </a:prstGeom>
            <a:noFill/>
            <a:ln w="31750">
              <a:solidFill>
                <a:srgbClr val="0000FF"/>
              </a:solidFill>
              <a:round/>
              <a:headEnd/>
              <a:tailEnd type="triangl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99360" name="Text Box 183"/>
            <p:cNvSpPr txBox="1">
              <a:spLocks noChangeArrowheads="1"/>
            </p:cNvSpPr>
            <p:nvPr/>
          </p:nvSpPr>
          <p:spPr bwMode="auto">
            <a:xfrm>
              <a:off x="6084888" y="3644900"/>
              <a:ext cx="174625" cy="152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000">
                  <a:latin typeface="Arial" charset="0"/>
                </a:rPr>
                <a:t>2/1</a:t>
              </a:r>
            </a:p>
          </p:txBody>
        </p:sp>
        <p:sp>
          <p:nvSpPr>
            <p:cNvPr id="99361" name="Line 184"/>
            <p:cNvSpPr>
              <a:spLocks noChangeShapeType="1"/>
            </p:cNvSpPr>
            <p:nvPr/>
          </p:nvSpPr>
          <p:spPr bwMode="auto">
            <a:xfrm flipH="1">
              <a:off x="7092950" y="3357563"/>
              <a:ext cx="647700" cy="647700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 type="triangl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99362" name="Text Box 185"/>
            <p:cNvSpPr txBox="1">
              <a:spLocks noChangeArrowheads="1"/>
            </p:cNvSpPr>
            <p:nvPr/>
          </p:nvSpPr>
          <p:spPr bwMode="auto">
            <a:xfrm>
              <a:off x="7092950" y="3644900"/>
              <a:ext cx="174625" cy="152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000">
                  <a:latin typeface="Arial" charset="0"/>
                </a:rPr>
                <a:t>1/1</a:t>
              </a:r>
            </a:p>
          </p:txBody>
        </p:sp>
        <p:sp>
          <p:nvSpPr>
            <p:cNvPr id="99363" name="Line 186"/>
            <p:cNvSpPr>
              <a:spLocks noChangeShapeType="1"/>
            </p:cNvSpPr>
            <p:nvPr/>
          </p:nvSpPr>
          <p:spPr bwMode="auto">
            <a:xfrm flipH="1">
              <a:off x="7740650" y="2636838"/>
              <a:ext cx="0" cy="576262"/>
            </a:xfrm>
            <a:prstGeom prst="line">
              <a:avLst/>
            </a:prstGeom>
            <a:noFill/>
            <a:ln w="31750">
              <a:solidFill>
                <a:schemeClr val="bg2"/>
              </a:solidFill>
              <a:round/>
              <a:headEnd/>
              <a:tailEnd type="triangl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99364" name="Text Box 187"/>
            <p:cNvSpPr txBox="1">
              <a:spLocks noChangeArrowheads="1"/>
            </p:cNvSpPr>
            <p:nvPr/>
          </p:nvSpPr>
          <p:spPr bwMode="auto">
            <a:xfrm>
              <a:off x="7524750" y="2924175"/>
              <a:ext cx="174625" cy="152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000">
                  <a:latin typeface="Arial" charset="0"/>
                </a:rPr>
                <a:t>1/0</a:t>
              </a:r>
            </a:p>
          </p:txBody>
        </p:sp>
        <p:sp>
          <p:nvSpPr>
            <p:cNvPr id="99365" name="Line 188"/>
            <p:cNvSpPr>
              <a:spLocks noChangeShapeType="1"/>
            </p:cNvSpPr>
            <p:nvPr/>
          </p:nvSpPr>
          <p:spPr bwMode="auto">
            <a:xfrm flipH="1">
              <a:off x="7740650" y="1989138"/>
              <a:ext cx="0" cy="503237"/>
            </a:xfrm>
            <a:prstGeom prst="line">
              <a:avLst/>
            </a:prstGeom>
            <a:noFill/>
            <a:ln w="31750">
              <a:solidFill>
                <a:schemeClr val="bg2"/>
              </a:solidFill>
              <a:round/>
              <a:headEnd/>
              <a:tailEnd type="triangl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99366" name="Text Box 189"/>
            <p:cNvSpPr txBox="1">
              <a:spLocks noChangeArrowheads="1"/>
            </p:cNvSpPr>
            <p:nvPr/>
          </p:nvSpPr>
          <p:spPr bwMode="auto">
            <a:xfrm>
              <a:off x="7524750" y="2276475"/>
              <a:ext cx="174625" cy="152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000">
                  <a:latin typeface="Arial" charset="0"/>
                </a:rPr>
                <a:t>2/0</a:t>
              </a:r>
            </a:p>
          </p:txBody>
        </p:sp>
        <p:sp>
          <p:nvSpPr>
            <p:cNvPr id="99367" name="Line 190"/>
            <p:cNvSpPr>
              <a:spLocks noChangeShapeType="1"/>
            </p:cNvSpPr>
            <p:nvPr/>
          </p:nvSpPr>
          <p:spPr bwMode="auto">
            <a:xfrm flipH="1">
              <a:off x="6948488" y="4149725"/>
              <a:ext cx="0" cy="720725"/>
            </a:xfrm>
            <a:prstGeom prst="line">
              <a:avLst/>
            </a:prstGeom>
            <a:noFill/>
            <a:ln w="57150">
              <a:solidFill>
                <a:schemeClr val="bg2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99368" name="Text Box 191"/>
            <p:cNvSpPr txBox="1">
              <a:spLocks noChangeArrowheads="1"/>
            </p:cNvSpPr>
            <p:nvPr/>
          </p:nvSpPr>
          <p:spPr bwMode="auto">
            <a:xfrm>
              <a:off x="6732588" y="4581525"/>
              <a:ext cx="174625" cy="152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000">
                  <a:latin typeface="Arial" charset="0"/>
                </a:rPr>
                <a:t>4/0</a:t>
              </a:r>
            </a:p>
          </p:txBody>
        </p:sp>
        <p:sp>
          <p:nvSpPr>
            <p:cNvPr id="99369" name="Line 192"/>
            <p:cNvSpPr>
              <a:spLocks noChangeShapeType="1"/>
            </p:cNvSpPr>
            <p:nvPr/>
          </p:nvSpPr>
          <p:spPr bwMode="auto">
            <a:xfrm>
              <a:off x="7164388" y="4149725"/>
              <a:ext cx="0" cy="719138"/>
            </a:xfrm>
            <a:prstGeom prst="line">
              <a:avLst/>
            </a:prstGeom>
            <a:noFill/>
            <a:ln w="57150">
              <a:solidFill>
                <a:srgbClr val="CC00FF"/>
              </a:solidFill>
              <a:round/>
              <a:headEnd type="triangle" w="med" len="med"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99370" name="Text Box 193"/>
            <p:cNvSpPr txBox="1">
              <a:spLocks noChangeArrowheads="1"/>
            </p:cNvSpPr>
            <p:nvPr/>
          </p:nvSpPr>
          <p:spPr bwMode="auto">
            <a:xfrm>
              <a:off x="7235825" y="4292600"/>
              <a:ext cx="174625" cy="152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000">
                  <a:latin typeface="Arial" charset="0"/>
                </a:rPr>
                <a:t>0/1</a:t>
              </a:r>
            </a:p>
          </p:txBody>
        </p:sp>
        <p:sp>
          <p:nvSpPr>
            <p:cNvPr id="99371" name="Line 194"/>
            <p:cNvSpPr>
              <a:spLocks noChangeShapeType="1"/>
            </p:cNvSpPr>
            <p:nvPr/>
          </p:nvSpPr>
          <p:spPr bwMode="auto">
            <a:xfrm flipH="1" flipV="1">
              <a:off x="7956550" y="2636838"/>
              <a:ext cx="0" cy="576262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 type="triangl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99372" name="Text Box 195"/>
            <p:cNvSpPr txBox="1">
              <a:spLocks noChangeArrowheads="1"/>
            </p:cNvSpPr>
            <p:nvPr/>
          </p:nvSpPr>
          <p:spPr bwMode="auto">
            <a:xfrm>
              <a:off x="8027988" y="2781300"/>
              <a:ext cx="174625" cy="152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000">
                  <a:latin typeface="Arial" charset="0"/>
                </a:rPr>
                <a:t>1/1</a:t>
              </a:r>
            </a:p>
          </p:txBody>
        </p:sp>
        <p:sp>
          <p:nvSpPr>
            <p:cNvPr id="99373" name="Line 196"/>
            <p:cNvSpPr>
              <a:spLocks noChangeShapeType="1"/>
            </p:cNvSpPr>
            <p:nvPr/>
          </p:nvSpPr>
          <p:spPr bwMode="auto">
            <a:xfrm>
              <a:off x="6084888" y="2781300"/>
              <a:ext cx="576262" cy="1223963"/>
            </a:xfrm>
            <a:prstGeom prst="line">
              <a:avLst/>
            </a:prstGeom>
            <a:noFill/>
            <a:ln w="31750">
              <a:solidFill>
                <a:schemeClr val="hlink"/>
              </a:solidFill>
              <a:round/>
              <a:headEnd type="triangle" w="med" len="med"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99374" name="Text Box 197"/>
            <p:cNvSpPr txBox="1">
              <a:spLocks noChangeArrowheads="1"/>
            </p:cNvSpPr>
            <p:nvPr/>
          </p:nvSpPr>
          <p:spPr bwMode="auto">
            <a:xfrm>
              <a:off x="6445250" y="3357563"/>
              <a:ext cx="174625" cy="152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000">
                  <a:latin typeface="Arial" charset="0"/>
                </a:rPr>
                <a:t>0/0</a:t>
              </a:r>
            </a:p>
          </p:txBody>
        </p:sp>
        <p:sp>
          <p:nvSpPr>
            <p:cNvPr id="99375" name="Line 198"/>
            <p:cNvSpPr>
              <a:spLocks noChangeShapeType="1"/>
            </p:cNvSpPr>
            <p:nvPr/>
          </p:nvSpPr>
          <p:spPr bwMode="auto">
            <a:xfrm flipH="1" flipV="1">
              <a:off x="8027988" y="1990725"/>
              <a:ext cx="0" cy="501650"/>
            </a:xfrm>
            <a:prstGeom prst="line">
              <a:avLst/>
            </a:prstGeom>
            <a:noFill/>
            <a:ln w="31750">
              <a:solidFill>
                <a:schemeClr val="accent1"/>
              </a:solidFill>
              <a:round/>
              <a:headEnd/>
              <a:tailEnd type="triangl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99376" name="Text Box 199"/>
            <p:cNvSpPr txBox="1">
              <a:spLocks noChangeArrowheads="1"/>
            </p:cNvSpPr>
            <p:nvPr/>
          </p:nvSpPr>
          <p:spPr bwMode="auto">
            <a:xfrm>
              <a:off x="8101013" y="2133600"/>
              <a:ext cx="174625" cy="152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000">
                  <a:latin typeface="Arial" charset="0"/>
                </a:rPr>
                <a:t>0/1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66985125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Slide Number Placeholder 4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DA017BD5-140C-4C50-BB67-7E9C83911153}" type="slidenum">
              <a:rPr lang="en-US" altLang="en-US" sz="1400" b="0" smtClean="0">
                <a:solidFill>
                  <a:srgbClr val="99FF99"/>
                </a:solidFill>
                <a:latin typeface="Arial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6</a:t>
            </a:fld>
            <a:r>
              <a:rPr lang="cs-CZ" altLang="en-US" sz="1400" b="0" smtClean="0">
                <a:solidFill>
                  <a:srgbClr val="99FF99"/>
                </a:solidFill>
                <a:latin typeface="Arial" charset="0"/>
              </a:rPr>
              <a:t> </a:t>
            </a:r>
            <a:endParaRPr lang="en-US" altLang="en-US" sz="1400" b="0" smtClean="0">
              <a:solidFill>
                <a:srgbClr val="99FF99"/>
              </a:solidFill>
              <a:latin typeface="Arial" charset="0"/>
            </a:endParaRPr>
          </a:p>
        </p:txBody>
      </p:sp>
      <p:sp>
        <p:nvSpPr>
          <p:cNvPr id="9933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en-US" smtClean="0"/>
              <a:t>S</a:t>
            </a:r>
            <a:r>
              <a:rPr lang="en-US" altLang="en-US" smtClean="0"/>
              <a:t>oftware pipelining</a:t>
            </a:r>
            <a:endParaRPr lang="en-US" altLang="en-US" noProof="1" smtClean="0"/>
          </a:p>
        </p:txBody>
      </p:sp>
      <p:sp>
        <p:nvSpPr>
          <p:cNvPr id="99332" name="Rectangle 3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marL="0" indent="0" eaLnBrk="1" hangingPunct="1"/>
            <a:endParaRPr lang="cs-CZ" altLang="en-US" sz="1400" smtClean="0"/>
          </a:p>
        </p:txBody>
      </p:sp>
      <p:sp>
        <p:nvSpPr>
          <p:cNvPr id="99333" name="Rectangle 4"/>
          <p:cNvSpPr>
            <a:spLocks noChangeArrowheads="1"/>
          </p:cNvSpPr>
          <p:nvPr/>
        </p:nvSpPr>
        <p:spPr bwMode="auto">
          <a:xfrm>
            <a:off x="4643438" y="549275"/>
            <a:ext cx="4321175" cy="6119813"/>
          </a:xfrm>
          <a:prstGeom prst="rect">
            <a:avLst/>
          </a:prstGeom>
          <a:solidFill>
            <a:srgbClr val="FFFFE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en-US" b="0" dirty="0">
              <a:latin typeface="Arial" charset="0"/>
            </a:endParaRPr>
          </a:p>
        </p:txBody>
      </p:sp>
      <p:sp>
        <p:nvSpPr>
          <p:cNvPr id="99334" name="Rectangle 157"/>
          <p:cNvSpPr>
            <a:spLocks noChangeArrowheads="1"/>
          </p:cNvSpPr>
          <p:nvPr/>
        </p:nvSpPr>
        <p:spPr bwMode="auto">
          <a:xfrm>
            <a:off x="152400" y="533400"/>
            <a:ext cx="4348163" cy="6172200"/>
          </a:xfrm>
          <a:prstGeom prst="rect">
            <a:avLst/>
          </a:prstGeom>
          <a:solidFill>
            <a:srgbClr val="FFFFE0"/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/>
          <a:lstStyle>
            <a:lvl1pPr marL="342900" indent="-3429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571500" indent="-1905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952500" indent="-1905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1333500" indent="-1905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1790700" indent="-1905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247900" indent="-1905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2705100" indent="-1905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162300" indent="-1905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lvl="2" eaLnBrk="1" hangingPunct="1"/>
            <a:r>
              <a:rPr lang="cs-CZ" altLang="en-US" sz="2600" dirty="0" smtClean="0"/>
              <a:t>Kritická smyčka</a:t>
            </a:r>
          </a:p>
          <a:p>
            <a:pPr lvl="3" eaLnBrk="1" hangingPunct="1"/>
            <a:r>
              <a:rPr lang="cs-CZ" altLang="en-US" sz="2200" dirty="0" smtClean="0"/>
              <a:t>Cyklus v orientovaném grafu závislostí s největším podílem součtu latencí a součtu iterací</a:t>
            </a:r>
          </a:p>
          <a:p>
            <a:pPr eaLnBrk="1" hangingPunct="1"/>
            <a:r>
              <a:rPr lang="en-US" altLang="en-US" dirty="0" smtClean="0"/>
              <a:t>[</a:t>
            </a:r>
            <a:r>
              <a:rPr lang="cs-CZ" altLang="en-US" dirty="0" smtClean="0"/>
              <a:t>4/0</a:t>
            </a:r>
            <a:r>
              <a:rPr lang="en-US" altLang="en-US" dirty="0" smtClean="0"/>
              <a:t>]+[0/1] = (4+0)/(0+1) = 4/1</a:t>
            </a:r>
          </a:p>
          <a:p>
            <a:pPr lvl="3" eaLnBrk="1" hangingPunct="1"/>
            <a:r>
              <a:rPr lang="cs-CZ" altLang="en-US" dirty="0" smtClean="0"/>
              <a:t>Limituje asymptotické chování jakéhokoliv rozvrhu</a:t>
            </a:r>
          </a:p>
          <a:p>
            <a:pPr lvl="3" eaLnBrk="1" hangingPunct="1"/>
            <a:r>
              <a:rPr lang="cs-CZ" altLang="en-US" dirty="0" smtClean="0"/>
              <a:t>Ostatní části rozvrhu se připojují před nebo za kritickou smyčku</a:t>
            </a:r>
          </a:p>
          <a:p>
            <a:pPr eaLnBrk="1" hangingPunct="1"/>
            <a:endParaRPr lang="cs-CZ" altLang="en-US" dirty="0"/>
          </a:p>
        </p:txBody>
      </p:sp>
      <p:cxnSp>
        <p:nvCxnSpPr>
          <p:cNvPr id="3" name="Straight Arrow Connector 2"/>
          <p:cNvCxnSpPr/>
          <p:nvPr/>
        </p:nvCxnSpPr>
        <p:spPr bwMode="auto">
          <a:xfrm>
            <a:off x="5292080" y="6308082"/>
            <a:ext cx="3312368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51" name="Straight Arrow Connector 50"/>
          <p:cNvCxnSpPr/>
          <p:nvPr/>
        </p:nvCxnSpPr>
        <p:spPr bwMode="auto">
          <a:xfrm flipV="1">
            <a:off x="5292080" y="1268760"/>
            <a:ext cx="0" cy="504056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7" name="TextBox 6"/>
          <p:cNvSpPr txBox="1"/>
          <p:nvPr/>
        </p:nvSpPr>
        <p:spPr>
          <a:xfrm>
            <a:off x="7683623" y="6283240"/>
            <a:ext cx="91403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iteration</a:t>
            </a:r>
            <a:endParaRPr lang="en-US" dirty="0"/>
          </a:p>
        </p:txBody>
      </p:sp>
      <p:sp>
        <p:nvSpPr>
          <p:cNvPr id="56" name="TextBox 55"/>
          <p:cNvSpPr txBox="1"/>
          <p:nvPr/>
        </p:nvSpPr>
        <p:spPr>
          <a:xfrm rot="16200000">
            <a:off x="4814158" y="1412776"/>
            <a:ext cx="57259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time</a:t>
            </a:r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 bwMode="auto">
          <a:xfrm flipV="1">
            <a:off x="6012160" y="1268760"/>
            <a:ext cx="2160240" cy="432048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C00000"/>
            </a:solidFill>
            <a:prstDash val="dash"/>
            <a:round/>
            <a:headEnd type="none" w="med" len="med"/>
            <a:tailEnd type="arrow" w="med" len="med"/>
          </a:ln>
          <a:effectLst/>
        </p:spPr>
      </p:cxnSp>
      <p:cxnSp>
        <p:nvCxnSpPr>
          <p:cNvPr id="59" name="Straight Arrow Connector 58"/>
          <p:cNvCxnSpPr/>
          <p:nvPr/>
        </p:nvCxnSpPr>
        <p:spPr bwMode="auto">
          <a:xfrm>
            <a:off x="6732240" y="4594168"/>
            <a:ext cx="735360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62" name="Straight Arrow Connector 61"/>
          <p:cNvCxnSpPr/>
          <p:nvPr/>
        </p:nvCxnSpPr>
        <p:spPr bwMode="auto">
          <a:xfrm flipV="1">
            <a:off x="7892007" y="2708921"/>
            <a:ext cx="0" cy="1440159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65" name="TextBox 64"/>
          <p:cNvSpPr txBox="1"/>
          <p:nvPr/>
        </p:nvSpPr>
        <p:spPr>
          <a:xfrm rot="16200000">
            <a:off x="7658189" y="3217213"/>
            <a:ext cx="83388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latency</a:t>
            </a:r>
            <a:endParaRPr lang="en-US" dirty="0"/>
          </a:p>
        </p:txBody>
      </p:sp>
      <p:sp>
        <p:nvSpPr>
          <p:cNvPr id="66" name="TextBox 65"/>
          <p:cNvSpPr txBox="1"/>
          <p:nvPr/>
        </p:nvSpPr>
        <p:spPr>
          <a:xfrm>
            <a:off x="6640975" y="4602614"/>
            <a:ext cx="101662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iterations</a:t>
            </a:r>
            <a:endParaRPr lang="en-US" dirty="0"/>
          </a:p>
        </p:txBody>
      </p:sp>
      <p:cxnSp>
        <p:nvCxnSpPr>
          <p:cNvPr id="67" name="Straight Arrow Connector 66"/>
          <p:cNvCxnSpPr/>
          <p:nvPr/>
        </p:nvCxnSpPr>
        <p:spPr bwMode="auto">
          <a:xfrm flipV="1">
            <a:off x="6012160" y="6237312"/>
            <a:ext cx="0" cy="144016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0" name="Straight Arrow Connector 69"/>
          <p:cNvCxnSpPr/>
          <p:nvPr/>
        </p:nvCxnSpPr>
        <p:spPr bwMode="auto">
          <a:xfrm flipV="1">
            <a:off x="6732240" y="6237312"/>
            <a:ext cx="0" cy="144016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1" name="Straight Arrow Connector 70"/>
          <p:cNvCxnSpPr/>
          <p:nvPr/>
        </p:nvCxnSpPr>
        <p:spPr bwMode="auto">
          <a:xfrm flipV="1">
            <a:off x="7452320" y="6237312"/>
            <a:ext cx="0" cy="144016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2" name="Straight Arrow Connector 71"/>
          <p:cNvCxnSpPr/>
          <p:nvPr/>
        </p:nvCxnSpPr>
        <p:spPr bwMode="auto">
          <a:xfrm flipV="1">
            <a:off x="8172400" y="6237312"/>
            <a:ext cx="0" cy="144016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3" name="Straight Arrow Connector 72"/>
          <p:cNvCxnSpPr/>
          <p:nvPr/>
        </p:nvCxnSpPr>
        <p:spPr bwMode="auto">
          <a:xfrm>
            <a:off x="5220072" y="5589240"/>
            <a:ext cx="144016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7" name="Straight Arrow Connector 76"/>
          <p:cNvCxnSpPr/>
          <p:nvPr/>
        </p:nvCxnSpPr>
        <p:spPr bwMode="auto">
          <a:xfrm>
            <a:off x="5220072" y="5949280"/>
            <a:ext cx="144016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8" name="Straight Arrow Connector 77"/>
          <p:cNvCxnSpPr/>
          <p:nvPr/>
        </p:nvCxnSpPr>
        <p:spPr bwMode="auto">
          <a:xfrm>
            <a:off x="5220072" y="5229200"/>
            <a:ext cx="144016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9" name="Straight Arrow Connector 78"/>
          <p:cNvCxnSpPr/>
          <p:nvPr/>
        </p:nvCxnSpPr>
        <p:spPr bwMode="auto">
          <a:xfrm>
            <a:off x="5220072" y="4869160"/>
            <a:ext cx="144016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0" name="Straight Arrow Connector 79"/>
          <p:cNvCxnSpPr/>
          <p:nvPr/>
        </p:nvCxnSpPr>
        <p:spPr bwMode="auto">
          <a:xfrm>
            <a:off x="5220072" y="4509120"/>
            <a:ext cx="144016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1" name="Straight Arrow Connector 80"/>
          <p:cNvCxnSpPr/>
          <p:nvPr/>
        </p:nvCxnSpPr>
        <p:spPr bwMode="auto">
          <a:xfrm>
            <a:off x="5220072" y="4149080"/>
            <a:ext cx="144016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2" name="Straight Arrow Connector 81"/>
          <p:cNvCxnSpPr/>
          <p:nvPr/>
        </p:nvCxnSpPr>
        <p:spPr bwMode="auto">
          <a:xfrm>
            <a:off x="5220072" y="3789040"/>
            <a:ext cx="144016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3" name="Straight Arrow Connector 82"/>
          <p:cNvCxnSpPr/>
          <p:nvPr/>
        </p:nvCxnSpPr>
        <p:spPr bwMode="auto">
          <a:xfrm>
            <a:off x="5220072" y="3429000"/>
            <a:ext cx="144016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4" name="Straight Arrow Connector 83"/>
          <p:cNvCxnSpPr/>
          <p:nvPr/>
        </p:nvCxnSpPr>
        <p:spPr bwMode="auto">
          <a:xfrm>
            <a:off x="5220072" y="3068960"/>
            <a:ext cx="144016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5" name="Straight Arrow Connector 84"/>
          <p:cNvCxnSpPr/>
          <p:nvPr/>
        </p:nvCxnSpPr>
        <p:spPr bwMode="auto">
          <a:xfrm>
            <a:off x="5220072" y="2708920"/>
            <a:ext cx="144016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6" name="Straight Arrow Connector 85"/>
          <p:cNvCxnSpPr/>
          <p:nvPr/>
        </p:nvCxnSpPr>
        <p:spPr bwMode="auto">
          <a:xfrm>
            <a:off x="5220072" y="2348880"/>
            <a:ext cx="144016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7" name="Straight Arrow Connector 86"/>
          <p:cNvCxnSpPr/>
          <p:nvPr/>
        </p:nvCxnSpPr>
        <p:spPr bwMode="auto">
          <a:xfrm>
            <a:off x="5220072" y="1988840"/>
            <a:ext cx="144016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8" name="Straight Arrow Connector 87"/>
          <p:cNvCxnSpPr/>
          <p:nvPr/>
        </p:nvCxnSpPr>
        <p:spPr bwMode="auto">
          <a:xfrm>
            <a:off x="5220072" y="1628800"/>
            <a:ext cx="144016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1" name="Text Box 191"/>
          <p:cNvSpPr txBox="1">
            <a:spLocks noChangeArrowheads="1"/>
          </p:cNvSpPr>
          <p:nvPr/>
        </p:nvSpPr>
        <p:spPr bwMode="auto">
          <a:xfrm>
            <a:off x="5773957" y="4788768"/>
            <a:ext cx="174625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 dirty="0">
                <a:latin typeface="Arial" charset="0"/>
              </a:rPr>
              <a:t>4/0</a:t>
            </a:r>
          </a:p>
        </p:txBody>
      </p:sp>
      <p:sp>
        <p:nvSpPr>
          <p:cNvPr id="90" name="Line 190"/>
          <p:cNvSpPr>
            <a:spLocks noChangeShapeType="1"/>
          </p:cNvSpPr>
          <p:nvPr/>
        </p:nvSpPr>
        <p:spPr bwMode="auto">
          <a:xfrm flipV="1">
            <a:off x="6007968" y="4212008"/>
            <a:ext cx="0" cy="1393106"/>
          </a:xfrm>
          <a:prstGeom prst="line">
            <a:avLst/>
          </a:prstGeom>
          <a:noFill/>
          <a:ln w="57150">
            <a:solidFill>
              <a:schemeClr val="bg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92" name="Line 192"/>
          <p:cNvSpPr>
            <a:spLocks noChangeShapeType="1"/>
          </p:cNvSpPr>
          <p:nvPr/>
        </p:nvSpPr>
        <p:spPr bwMode="auto">
          <a:xfrm flipH="1">
            <a:off x="6176436" y="4147919"/>
            <a:ext cx="335584" cy="1161"/>
          </a:xfrm>
          <a:prstGeom prst="line">
            <a:avLst/>
          </a:prstGeom>
          <a:noFill/>
          <a:ln w="57150">
            <a:solidFill>
              <a:srgbClr val="CC00FF"/>
            </a:solidFill>
            <a:round/>
            <a:headEnd type="triangle" w="med" len="med"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93" name="Text Box 193"/>
          <p:cNvSpPr txBox="1">
            <a:spLocks noChangeArrowheads="1"/>
          </p:cNvSpPr>
          <p:nvPr/>
        </p:nvSpPr>
        <p:spPr bwMode="auto">
          <a:xfrm>
            <a:off x="6229908" y="3924672"/>
            <a:ext cx="174625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 dirty="0">
                <a:latin typeface="Arial" charset="0"/>
              </a:rPr>
              <a:t>0/1</a:t>
            </a:r>
          </a:p>
        </p:txBody>
      </p:sp>
      <p:sp>
        <p:nvSpPr>
          <p:cNvPr id="96" name="Line 190"/>
          <p:cNvSpPr>
            <a:spLocks noChangeShapeType="1"/>
          </p:cNvSpPr>
          <p:nvPr/>
        </p:nvSpPr>
        <p:spPr bwMode="auto">
          <a:xfrm flipV="1">
            <a:off x="6732241" y="2806214"/>
            <a:ext cx="12049" cy="1359977"/>
          </a:xfrm>
          <a:prstGeom prst="line">
            <a:avLst/>
          </a:prstGeom>
          <a:noFill/>
          <a:ln w="57150">
            <a:solidFill>
              <a:schemeClr val="bg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97" name="Line 192"/>
          <p:cNvSpPr>
            <a:spLocks noChangeShapeType="1"/>
          </p:cNvSpPr>
          <p:nvPr/>
        </p:nvSpPr>
        <p:spPr bwMode="auto">
          <a:xfrm flipH="1" flipV="1">
            <a:off x="6883147" y="2708126"/>
            <a:ext cx="352182" cy="793"/>
          </a:xfrm>
          <a:prstGeom prst="line">
            <a:avLst/>
          </a:prstGeom>
          <a:noFill/>
          <a:ln w="57150">
            <a:solidFill>
              <a:srgbClr val="CC00FF"/>
            </a:solidFill>
            <a:round/>
            <a:headEnd type="triangle" w="med" len="med"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99" name="Line 190"/>
          <p:cNvSpPr>
            <a:spLocks noChangeShapeType="1"/>
          </p:cNvSpPr>
          <p:nvPr/>
        </p:nvSpPr>
        <p:spPr bwMode="auto">
          <a:xfrm flipV="1">
            <a:off x="7456515" y="1341212"/>
            <a:ext cx="10117" cy="1386056"/>
          </a:xfrm>
          <a:prstGeom prst="line">
            <a:avLst/>
          </a:prstGeom>
          <a:noFill/>
          <a:ln w="57150">
            <a:solidFill>
              <a:schemeClr val="bg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00" name="Line 192"/>
          <p:cNvSpPr>
            <a:spLocks noChangeShapeType="1"/>
          </p:cNvSpPr>
          <p:nvPr/>
        </p:nvSpPr>
        <p:spPr bwMode="auto">
          <a:xfrm flipH="1" flipV="1">
            <a:off x="7619453" y="1267523"/>
            <a:ext cx="332732" cy="0"/>
          </a:xfrm>
          <a:prstGeom prst="line">
            <a:avLst/>
          </a:prstGeom>
          <a:noFill/>
          <a:ln w="57150">
            <a:solidFill>
              <a:srgbClr val="CC00FF"/>
            </a:solidFill>
            <a:round/>
            <a:headEnd type="triangle" w="med" len="med"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01" name="Text Box 163"/>
          <p:cNvSpPr txBox="1">
            <a:spLocks noChangeArrowheads="1"/>
          </p:cNvSpPr>
          <p:nvPr/>
        </p:nvSpPr>
        <p:spPr bwMode="auto">
          <a:xfrm>
            <a:off x="5858395" y="4076804"/>
            <a:ext cx="311150" cy="144461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dirty="0" err="1" smtClean="0"/>
              <a:t>xor</a:t>
            </a:r>
            <a:endParaRPr lang="en-US" altLang="en-US" sz="1200" b="0" dirty="0"/>
          </a:p>
        </p:txBody>
      </p:sp>
      <p:sp>
        <p:nvSpPr>
          <p:cNvPr id="102" name="Text Box 163"/>
          <p:cNvSpPr txBox="1">
            <a:spLocks noChangeArrowheads="1"/>
          </p:cNvSpPr>
          <p:nvPr/>
        </p:nvSpPr>
        <p:spPr bwMode="auto">
          <a:xfrm>
            <a:off x="6565106" y="2636912"/>
            <a:ext cx="311150" cy="144461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dirty="0" err="1" smtClean="0"/>
              <a:t>xor</a:t>
            </a:r>
            <a:endParaRPr lang="en-US" altLang="en-US" sz="1200" b="0" dirty="0"/>
          </a:p>
        </p:txBody>
      </p:sp>
      <p:sp>
        <p:nvSpPr>
          <p:cNvPr id="103" name="Text Box 163"/>
          <p:cNvSpPr txBox="1">
            <a:spLocks noChangeArrowheads="1"/>
          </p:cNvSpPr>
          <p:nvPr/>
        </p:nvSpPr>
        <p:spPr bwMode="auto">
          <a:xfrm>
            <a:off x="7308304" y="1196752"/>
            <a:ext cx="311150" cy="144461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dirty="0" err="1" smtClean="0"/>
              <a:t>xor</a:t>
            </a:r>
            <a:endParaRPr lang="en-US" altLang="en-US" sz="1200" b="0" dirty="0"/>
          </a:p>
        </p:txBody>
      </p:sp>
      <p:sp>
        <p:nvSpPr>
          <p:cNvPr id="104" name="Text Box 160"/>
          <p:cNvSpPr txBox="1">
            <a:spLocks noChangeArrowheads="1"/>
          </p:cNvSpPr>
          <p:nvPr/>
        </p:nvSpPr>
        <p:spPr bwMode="auto">
          <a:xfrm>
            <a:off x="6516216" y="4077072"/>
            <a:ext cx="361007" cy="134937"/>
          </a:xfrm>
          <a:prstGeom prst="rect">
            <a:avLst/>
          </a:prstGeom>
          <a:solidFill>
            <a:srgbClr val="FFFF66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en-US" sz="1200" dirty="0" smtClean="0"/>
              <a:t>mov</a:t>
            </a:r>
            <a:endParaRPr lang="en-US" altLang="en-US" sz="1200" dirty="0"/>
          </a:p>
        </p:txBody>
      </p:sp>
      <p:sp>
        <p:nvSpPr>
          <p:cNvPr id="105" name="Text Box 160"/>
          <p:cNvSpPr txBox="1">
            <a:spLocks noChangeArrowheads="1"/>
          </p:cNvSpPr>
          <p:nvPr/>
        </p:nvSpPr>
        <p:spPr bwMode="auto">
          <a:xfrm>
            <a:off x="7235329" y="2636912"/>
            <a:ext cx="361007" cy="134937"/>
          </a:xfrm>
          <a:prstGeom prst="rect">
            <a:avLst/>
          </a:prstGeom>
          <a:solidFill>
            <a:srgbClr val="FFFF66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en-US" sz="1200" dirty="0" smtClean="0"/>
              <a:t>mov</a:t>
            </a:r>
            <a:endParaRPr lang="en-US" altLang="en-US" sz="1200" dirty="0"/>
          </a:p>
        </p:txBody>
      </p:sp>
      <p:sp>
        <p:nvSpPr>
          <p:cNvPr id="106" name="Text Box 160"/>
          <p:cNvSpPr txBox="1">
            <a:spLocks noChangeArrowheads="1"/>
          </p:cNvSpPr>
          <p:nvPr/>
        </p:nvSpPr>
        <p:spPr bwMode="auto">
          <a:xfrm>
            <a:off x="7954442" y="1196752"/>
            <a:ext cx="361007" cy="134937"/>
          </a:xfrm>
          <a:prstGeom prst="rect">
            <a:avLst/>
          </a:prstGeom>
          <a:solidFill>
            <a:srgbClr val="FFFF66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en-US" sz="1200" dirty="0" smtClean="0"/>
              <a:t>mov</a:t>
            </a:r>
            <a:endParaRPr lang="en-US" altLang="en-US" sz="1200" dirty="0"/>
          </a:p>
        </p:txBody>
      </p:sp>
      <p:sp>
        <p:nvSpPr>
          <p:cNvPr id="107" name="Text Box 160"/>
          <p:cNvSpPr txBox="1">
            <a:spLocks noChangeArrowheads="1"/>
          </p:cNvSpPr>
          <p:nvPr/>
        </p:nvSpPr>
        <p:spPr bwMode="auto">
          <a:xfrm>
            <a:off x="5796136" y="5517232"/>
            <a:ext cx="361007" cy="134937"/>
          </a:xfrm>
          <a:prstGeom prst="rect">
            <a:avLst/>
          </a:prstGeom>
          <a:solidFill>
            <a:srgbClr val="FFFF66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en-US" sz="1200" dirty="0" smtClean="0"/>
              <a:t>mov</a:t>
            </a:r>
            <a:endParaRPr lang="en-US" altLang="en-US" sz="1200" dirty="0"/>
          </a:p>
        </p:txBody>
      </p:sp>
      <p:cxnSp>
        <p:nvCxnSpPr>
          <p:cNvPr id="109" name="Straight Arrow Connector 108"/>
          <p:cNvCxnSpPr/>
          <p:nvPr/>
        </p:nvCxnSpPr>
        <p:spPr bwMode="auto">
          <a:xfrm flipH="1" flipV="1">
            <a:off x="7449959" y="2771850"/>
            <a:ext cx="6556" cy="1830764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112" name="Straight Arrow Connector 111"/>
          <p:cNvCxnSpPr/>
          <p:nvPr/>
        </p:nvCxnSpPr>
        <p:spPr bwMode="auto">
          <a:xfrm flipV="1">
            <a:off x="6720681" y="4189730"/>
            <a:ext cx="545" cy="48351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114" name="Straight Arrow Connector 113"/>
          <p:cNvCxnSpPr/>
          <p:nvPr/>
        </p:nvCxnSpPr>
        <p:spPr bwMode="auto">
          <a:xfrm flipH="1" flipV="1">
            <a:off x="7601099" y="2688468"/>
            <a:ext cx="346642" cy="9784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116" name="Straight Arrow Connector 115"/>
          <p:cNvCxnSpPr/>
          <p:nvPr/>
        </p:nvCxnSpPr>
        <p:spPr bwMode="auto">
          <a:xfrm flipH="1">
            <a:off x="6871517" y="4144540"/>
            <a:ext cx="1076224" cy="2581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129133357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2" name="Rectangle 3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marL="0" indent="0" eaLnBrk="1" hangingPunct="1"/>
            <a:endParaRPr lang="cs-CZ" altLang="en-US" sz="1400" dirty="0" smtClean="0"/>
          </a:p>
        </p:txBody>
      </p:sp>
      <p:sp>
        <p:nvSpPr>
          <p:cNvPr id="99333" name="Rectangle 4"/>
          <p:cNvSpPr>
            <a:spLocks noChangeArrowheads="1"/>
          </p:cNvSpPr>
          <p:nvPr/>
        </p:nvSpPr>
        <p:spPr bwMode="auto">
          <a:xfrm>
            <a:off x="4597797" y="559593"/>
            <a:ext cx="4321175" cy="6119813"/>
          </a:xfrm>
          <a:prstGeom prst="rect">
            <a:avLst/>
          </a:prstGeom>
          <a:solidFill>
            <a:srgbClr val="FFFFE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en-US" b="0" dirty="0">
              <a:latin typeface="Arial" charset="0"/>
            </a:endParaRPr>
          </a:p>
        </p:txBody>
      </p:sp>
      <p:sp>
        <p:nvSpPr>
          <p:cNvPr id="99330" name="Slide Number Placeholder 4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DA017BD5-140C-4C50-BB67-7E9C83911153}" type="slidenum">
              <a:rPr lang="en-US" altLang="en-US" sz="1400" b="0" smtClean="0">
                <a:solidFill>
                  <a:srgbClr val="99FF99"/>
                </a:solidFill>
                <a:latin typeface="Arial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7</a:t>
            </a:fld>
            <a:r>
              <a:rPr lang="cs-CZ" altLang="en-US" sz="1400" b="0" smtClean="0">
                <a:solidFill>
                  <a:srgbClr val="99FF99"/>
                </a:solidFill>
                <a:latin typeface="Arial" charset="0"/>
              </a:rPr>
              <a:t> </a:t>
            </a:r>
            <a:endParaRPr lang="en-US" altLang="en-US" sz="1400" b="0" smtClean="0">
              <a:solidFill>
                <a:srgbClr val="99FF99"/>
              </a:solidFill>
              <a:latin typeface="Arial" charset="0"/>
            </a:endParaRPr>
          </a:p>
        </p:txBody>
      </p:sp>
      <p:sp>
        <p:nvSpPr>
          <p:cNvPr id="9933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en-US" dirty="0" smtClean="0"/>
              <a:t>Unroll-and-compact</a:t>
            </a:r>
            <a:endParaRPr lang="en-US" altLang="en-US" noProof="1" smtClean="0"/>
          </a:p>
        </p:txBody>
      </p:sp>
      <p:sp>
        <p:nvSpPr>
          <p:cNvPr id="99334" name="Rectangle 157"/>
          <p:cNvSpPr>
            <a:spLocks noChangeArrowheads="1"/>
          </p:cNvSpPr>
          <p:nvPr/>
        </p:nvSpPr>
        <p:spPr bwMode="auto">
          <a:xfrm>
            <a:off x="152400" y="533400"/>
            <a:ext cx="4348163" cy="4191744"/>
          </a:xfrm>
          <a:prstGeom prst="rect">
            <a:avLst/>
          </a:prstGeom>
          <a:solidFill>
            <a:srgbClr val="FFFFE0"/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/>
          <a:lstStyle>
            <a:lvl1pPr marL="342900" indent="-3429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571500" indent="-1905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952500" indent="-1905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1333500" indent="-1905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1790700" indent="-1905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247900" indent="-1905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2705100" indent="-1905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162300" indent="-1905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cs-CZ" altLang="en-US" dirty="0"/>
          </a:p>
        </p:txBody>
      </p:sp>
      <p:grpSp>
        <p:nvGrpSpPr>
          <p:cNvPr id="44" name="Group 43"/>
          <p:cNvGrpSpPr/>
          <p:nvPr/>
        </p:nvGrpSpPr>
        <p:grpSpPr>
          <a:xfrm>
            <a:off x="827286" y="692696"/>
            <a:ext cx="3168650" cy="3887788"/>
            <a:chOff x="5148263" y="1412875"/>
            <a:chExt cx="3168650" cy="3887788"/>
          </a:xfrm>
        </p:grpSpPr>
        <p:sp>
          <p:nvSpPr>
            <p:cNvPr id="45" name="Text Box 158"/>
            <p:cNvSpPr txBox="1">
              <a:spLocks noChangeArrowheads="1"/>
            </p:cNvSpPr>
            <p:nvPr/>
          </p:nvSpPr>
          <p:spPr bwMode="auto">
            <a:xfrm>
              <a:off x="7164388" y="2492375"/>
              <a:ext cx="1079500" cy="142875"/>
            </a:xfrm>
            <a:prstGeom prst="rect">
              <a:avLst/>
            </a:prstGeom>
            <a:solidFill>
              <a:srgbClr val="FFFF66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0" tIns="0" rIns="0" bIns="0" anchor="ctr" anchorCtr="1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200" dirty="0" err="1"/>
                <a:t>cmp</a:t>
              </a:r>
              <a:r>
                <a:rPr lang="en-US" altLang="en-US" sz="1200" dirty="0"/>
                <a:t> ri,0</a:t>
              </a:r>
            </a:p>
          </p:txBody>
        </p:sp>
        <p:sp>
          <p:nvSpPr>
            <p:cNvPr id="46" name="Text Box 159"/>
            <p:cNvSpPr txBox="1">
              <a:spLocks noChangeArrowheads="1"/>
            </p:cNvSpPr>
            <p:nvPr/>
          </p:nvSpPr>
          <p:spPr bwMode="auto">
            <a:xfrm>
              <a:off x="7380288" y="3213100"/>
              <a:ext cx="639762" cy="144463"/>
            </a:xfrm>
            <a:prstGeom prst="rect">
              <a:avLst/>
            </a:prstGeom>
            <a:solidFill>
              <a:srgbClr val="FFFF66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0" tIns="0" rIns="0" bIns="0" anchor="ctr" anchorCtr="1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200" dirty="0" err="1"/>
                <a:t>jgt</a:t>
              </a:r>
              <a:endParaRPr lang="en-US" altLang="en-US" sz="1200" dirty="0"/>
            </a:p>
          </p:txBody>
        </p:sp>
        <p:sp>
          <p:nvSpPr>
            <p:cNvPr id="47" name="Text Box 160"/>
            <p:cNvSpPr txBox="1">
              <a:spLocks noChangeArrowheads="1"/>
            </p:cNvSpPr>
            <p:nvPr/>
          </p:nvSpPr>
          <p:spPr bwMode="auto">
            <a:xfrm>
              <a:off x="6227763" y="4005263"/>
              <a:ext cx="1081087" cy="142875"/>
            </a:xfrm>
            <a:prstGeom prst="rect">
              <a:avLst/>
            </a:prstGeom>
            <a:solidFill>
              <a:srgbClr val="FFFF66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0" tIns="0" rIns="0" bIns="0" anchor="ctr" anchorCtr="1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en-US" sz="1200" dirty="0"/>
                <a:t>mov r</a:t>
              </a:r>
              <a:r>
                <a:rPr lang="en-US" altLang="en-US" sz="1200" dirty="0"/>
                <a:t>1</a:t>
              </a:r>
              <a:r>
                <a:rPr lang="cs-CZ" altLang="en-US" sz="1200" dirty="0"/>
                <a:t>,</a:t>
              </a:r>
              <a:r>
                <a:rPr lang="en-US" altLang="en-US" sz="1200" dirty="0"/>
                <a:t>[</a:t>
              </a:r>
              <a:r>
                <a:rPr lang="en-US" altLang="en-US" sz="1200" dirty="0" err="1"/>
                <a:t>rp</a:t>
              </a:r>
              <a:r>
                <a:rPr lang="en-US" altLang="en-US" sz="1200" dirty="0"/>
                <a:t>]</a:t>
              </a:r>
            </a:p>
          </p:txBody>
        </p:sp>
        <p:sp>
          <p:nvSpPr>
            <p:cNvPr id="48" name="Text Box 161"/>
            <p:cNvSpPr txBox="1">
              <a:spLocks noChangeArrowheads="1"/>
            </p:cNvSpPr>
            <p:nvPr/>
          </p:nvSpPr>
          <p:spPr bwMode="auto">
            <a:xfrm>
              <a:off x="5292725" y="2636838"/>
              <a:ext cx="935038" cy="142875"/>
            </a:xfrm>
            <a:prstGeom prst="rect">
              <a:avLst/>
            </a:prstGeom>
            <a:solidFill>
              <a:srgbClr val="FFFF66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0" tIns="0" rIns="0" bIns="0" anchor="ctr" anchorCtr="1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en-US" sz="1200" dirty="0"/>
                <a:t>inc </a:t>
              </a:r>
              <a:r>
                <a:rPr lang="en-US" altLang="en-US" sz="1200" dirty="0" err="1"/>
                <a:t>rp</a:t>
              </a:r>
              <a:endParaRPr lang="en-US" altLang="en-US" sz="1200" dirty="0"/>
            </a:p>
          </p:txBody>
        </p:sp>
        <p:sp>
          <p:nvSpPr>
            <p:cNvPr id="49" name="Text Box 162"/>
            <p:cNvSpPr txBox="1">
              <a:spLocks noChangeArrowheads="1"/>
            </p:cNvSpPr>
            <p:nvPr/>
          </p:nvSpPr>
          <p:spPr bwMode="auto">
            <a:xfrm>
              <a:off x="7164388" y="1844675"/>
              <a:ext cx="1152525" cy="142875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0" tIns="0" rIns="0" bIns="0" anchor="ctr" anchorCtr="1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200" dirty="0" err="1"/>
                <a:t>dec</a:t>
              </a:r>
              <a:r>
                <a:rPr lang="en-US" altLang="en-US" sz="1200" dirty="0"/>
                <a:t> </a:t>
              </a:r>
              <a:r>
                <a:rPr lang="en-US" altLang="en-US" sz="1200" dirty="0" err="1"/>
                <a:t>ri</a:t>
              </a:r>
              <a:endParaRPr lang="en-US" altLang="en-US" sz="1200" b="0" dirty="0"/>
            </a:p>
          </p:txBody>
        </p:sp>
        <p:sp>
          <p:nvSpPr>
            <p:cNvPr id="50" name="Text Box 163"/>
            <p:cNvSpPr txBox="1">
              <a:spLocks noChangeArrowheads="1"/>
            </p:cNvSpPr>
            <p:nvPr/>
          </p:nvSpPr>
          <p:spPr bwMode="auto">
            <a:xfrm>
              <a:off x="6443663" y="4868863"/>
              <a:ext cx="863600" cy="142875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0" tIns="0" rIns="0" bIns="0" anchor="ctr" anchorCtr="1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200" dirty="0" err="1"/>
                <a:t>xor</a:t>
              </a:r>
              <a:r>
                <a:rPr lang="en-US" altLang="en-US" sz="1200" dirty="0"/>
                <a:t> rs,r1</a:t>
              </a:r>
              <a:endParaRPr lang="en-US" altLang="en-US" sz="1200" b="0" dirty="0"/>
            </a:p>
          </p:txBody>
        </p:sp>
        <p:sp>
          <p:nvSpPr>
            <p:cNvPr id="52" name="Line 164"/>
            <p:cNvSpPr>
              <a:spLocks noChangeShapeType="1"/>
            </p:cNvSpPr>
            <p:nvPr/>
          </p:nvSpPr>
          <p:spPr bwMode="auto">
            <a:xfrm flipH="1">
              <a:off x="5653088" y="2205038"/>
              <a:ext cx="0" cy="433387"/>
            </a:xfrm>
            <a:prstGeom prst="line">
              <a:avLst/>
            </a:prstGeom>
            <a:noFill/>
            <a:ln w="31750">
              <a:solidFill>
                <a:srgbClr val="0000FF"/>
              </a:solidFill>
              <a:prstDash val="sysDot"/>
              <a:round/>
              <a:headEnd/>
              <a:tailEnd type="triangl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3" name="Line 165"/>
            <p:cNvSpPr>
              <a:spLocks noChangeShapeType="1"/>
            </p:cNvSpPr>
            <p:nvPr/>
          </p:nvSpPr>
          <p:spPr bwMode="auto">
            <a:xfrm flipH="1">
              <a:off x="5148263" y="2205038"/>
              <a:ext cx="503237" cy="0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prstDash val="sysDot"/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4" name="Line 166"/>
            <p:cNvSpPr>
              <a:spLocks noChangeShapeType="1"/>
            </p:cNvSpPr>
            <p:nvPr/>
          </p:nvSpPr>
          <p:spPr bwMode="auto">
            <a:xfrm flipH="1">
              <a:off x="5148263" y="2205038"/>
              <a:ext cx="0" cy="863600"/>
            </a:xfrm>
            <a:prstGeom prst="line">
              <a:avLst/>
            </a:prstGeom>
            <a:noFill/>
            <a:ln w="31750">
              <a:solidFill>
                <a:srgbClr val="0000FF"/>
              </a:solidFill>
              <a:prstDash val="sysDot"/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5" name="Line 167"/>
            <p:cNvSpPr>
              <a:spLocks noChangeShapeType="1"/>
            </p:cNvSpPr>
            <p:nvPr/>
          </p:nvSpPr>
          <p:spPr bwMode="auto">
            <a:xfrm flipH="1">
              <a:off x="5148263" y="3068638"/>
              <a:ext cx="503237" cy="0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prstDash val="sysDot"/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7" name="Line 168"/>
            <p:cNvSpPr>
              <a:spLocks noChangeShapeType="1"/>
            </p:cNvSpPr>
            <p:nvPr/>
          </p:nvSpPr>
          <p:spPr bwMode="auto">
            <a:xfrm flipH="1">
              <a:off x="5653088" y="2781300"/>
              <a:ext cx="0" cy="287338"/>
            </a:xfrm>
            <a:prstGeom prst="line">
              <a:avLst/>
            </a:prstGeom>
            <a:noFill/>
            <a:ln w="31750">
              <a:solidFill>
                <a:srgbClr val="0000FF"/>
              </a:solidFill>
              <a:prstDash val="sysDot"/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8" name="Text Box 169"/>
            <p:cNvSpPr txBox="1">
              <a:spLocks noChangeArrowheads="1"/>
            </p:cNvSpPr>
            <p:nvPr/>
          </p:nvSpPr>
          <p:spPr bwMode="auto">
            <a:xfrm>
              <a:off x="5437188" y="2349500"/>
              <a:ext cx="174625" cy="152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000">
                  <a:latin typeface="Arial" charset="0"/>
                </a:rPr>
                <a:t>2/1</a:t>
              </a:r>
            </a:p>
          </p:txBody>
        </p:sp>
        <p:sp>
          <p:nvSpPr>
            <p:cNvPr id="60" name="Line 170"/>
            <p:cNvSpPr>
              <a:spLocks noChangeShapeType="1"/>
            </p:cNvSpPr>
            <p:nvPr/>
          </p:nvSpPr>
          <p:spPr bwMode="auto">
            <a:xfrm flipH="1">
              <a:off x="7453313" y="1412875"/>
              <a:ext cx="0" cy="433388"/>
            </a:xfrm>
            <a:prstGeom prst="line">
              <a:avLst/>
            </a:prstGeom>
            <a:noFill/>
            <a:ln w="31750">
              <a:solidFill>
                <a:schemeClr val="accent1"/>
              </a:solidFill>
              <a:prstDash val="sysDot"/>
              <a:round/>
              <a:headEnd/>
              <a:tailEnd type="triangl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61" name="Line 171"/>
            <p:cNvSpPr>
              <a:spLocks noChangeShapeType="1"/>
            </p:cNvSpPr>
            <p:nvPr/>
          </p:nvSpPr>
          <p:spPr bwMode="auto">
            <a:xfrm flipH="1">
              <a:off x="6948488" y="1412875"/>
              <a:ext cx="503237" cy="0"/>
            </a:xfrm>
            <a:prstGeom prst="line">
              <a:avLst/>
            </a:prstGeom>
            <a:noFill/>
            <a:ln w="38100">
              <a:solidFill>
                <a:schemeClr val="accent1"/>
              </a:solidFill>
              <a:prstDash val="sysDot"/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63" name="Line 172"/>
            <p:cNvSpPr>
              <a:spLocks noChangeShapeType="1"/>
            </p:cNvSpPr>
            <p:nvPr/>
          </p:nvSpPr>
          <p:spPr bwMode="auto">
            <a:xfrm flipH="1">
              <a:off x="6948488" y="1412875"/>
              <a:ext cx="0" cy="863600"/>
            </a:xfrm>
            <a:prstGeom prst="line">
              <a:avLst/>
            </a:prstGeom>
            <a:noFill/>
            <a:ln w="31750">
              <a:solidFill>
                <a:schemeClr val="accent1"/>
              </a:solidFill>
              <a:prstDash val="sysDot"/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64" name="Line 173"/>
            <p:cNvSpPr>
              <a:spLocks noChangeShapeType="1"/>
            </p:cNvSpPr>
            <p:nvPr/>
          </p:nvSpPr>
          <p:spPr bwMode="auto">
            <a:xfrm flipH="1">
              <a:off x="6948488" y="2276475"/>
              <a:ext cx="503237" cy="0"/>
            </a:xfrm>
            <a:prstGeom prst="line">
              <a:avLst/>
            </a:prstGeom>
            <a:noFill/>
            <a:ln w="38100">
              <a:solidFill>
                <a:schemeClr val="accent1"/>
              </a:solidFill>
              <a:prstDash val="sysDot"/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68" name="Line 174"/>
            <p:cNvSpPr>
              <a:spLocks noChangeShapeType="1"/>
            </p:cNvSpPr>
            <p:nvPr/>
          </p:nvSpPr>
          <p:spPr bwMode="auto">
            <a:xfrm flipH="1">
              <a:off x="7451725" y="1989138"/>
              <a:ext cx="0" cy="287337"/>
            </a:xfrm>
            <a:prstGeom prst="line">
              <a:avLst/>
            </a:prstGeom>
            <a:noFill/>
            <a:ln w="31750">
              <a:solidFill>
                <a:schemeClr val="accent1"/>
              </a:solidFill>
              <a:prstDash val="sysDot"/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69" name="Text Box 175"/>
            <p:cNvSpPr txBox="1">
              <a:spLocks noChangeArrowheads="1"/>
            </p:cNvSpPr>
            <p:nvPr/>
          </p:nvSpPr>
          <p:spPr bwMode="auto">
            <a:xfrm>
              <a:off x="7237413" y="1557338"/>
              <a:ext cx="174625" cy="152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000">
                  <a:latin typeface="Arial" charset="0"/>
                </a:rPr>
                <a:t>2/1</a:t>
              </a:r>
            </a:p>
          </p:txBody>
        </p:sp>
        <p:sp>
          <p:nvSpPr>
            <p:cNvPr id="74" name="Line 176"/>
            <p:cNvSpPr>
              <a:spLocks noChangeShapeType="1"/>
            </p:cNvSpPr>
            <p:nvPr/>
          </p:nvSpPr>
          <p:spPr bwMode="auto">
            <a:xfrm flipH="1">
              <a:off x="6589713" y="4437063"/>
              <a:ext cx="0" cy="433387"/>
            </a:xfrm>
            <a:prstGeom prst="line">
              <a:avLst/>
            </a:prstGeom>
            <a:noFill/>
            <a:ln w="31750">
              <a:solidFill>
                <a:schemeClr val="accent2"/>
              </a:solidFill>
              <a:prstDash val="sysDot"/>
              <a:round/>
              <a:headEnd/>
              <a:tailEnd type="triangl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75" name="Line 177"/>
            <p:cNvSpPr>
              <a:spLocks noChangeShapeType="1"/>
            </p:cNvSpPr>
            <p:nvPr/>
          </p:nvSpPr>
          <p:spPr bwMode="auto">
            <a:xfrm flipH="1">
              <a:off x="6084888" y="4437063"/>
              <a:ext cx="503237" cy="0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prstDash val="sysDot"/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76" name="Line 178"/>
            <p:cNvSpPr>
              <a:spLocks noChangeShapeType="1"/>
            </p:cNvSpPr>
            <p:nvPr/>
          </p:nvSpPr>
          <p:spPr bwMode="auto">
            <a:xfrm flipH="1">
              <a:off x="6084888" y="4437063"/>
              <a:ext cx="0" cy="863600"/>
            </a:xfrm>
            <a:prstGeom prst="line">
              <a:avLst/>
            </a:prstGeom>
            <a:noFill/>
            <a:ln w="31750">
              <a:solidFill>
                <a:schemeClr val="accent2"/>
              </a:solidFill>
              <a:prstDash val="sysDot"/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9" name="Line 179"/>
            <p:cNvSpPr>
              <a:spLocks noChangeShapeType="1"/>
            </p:cNvSpPr>
            <p:nvPr/>
          </p:nvSpPr>
          <p:spPr bwMode="auto">
            <a:xfrm flipH="1">
              <a:off x="6084888" y="5300663"/>
              <a:ext cx="503237" cy="0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prstDash val="sysDot"/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94" name="Line 180"/>
            <p:cNvSpPr>
              <a:spLocks noChangeShapeType="1"/>
            </p:cNvSpPr>
            <p:nvPr/>
          </p:nvSpPr>
          <p:spPr bwMode="auto">
            <a:xfrm flipH="1">
              <a:off x="6589713" y="5013325"/>
              <a:ext cx="0" cy="287338"/>
            </a:xfrm>
            <a:prstGeom prst="line">
              <a:avLst/>
            </a:prstGeom>
            <a:noFill/>
            <a:ln w="31750">
              <a:solidFill>
                <a:schemeClr val="accent2"/>
              </a:solidFill>
              <a:prstDash val="sysDot"/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01" name="Text Box 181"/>
            <p:cNvSpPr txBox="1">
              <a:spLocks noChangeArrowheads="1"/>
            </p:cNvSpPr>
            <p:nvPr/>
          </p:nvSpPr>
          <p:spPr bwMode="auto">
            <a:xfrm>
              <a:off x="6373813" y="4581525"/>
              <a:ext cx="174625" cy="152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000">
                  <a:latin typeface="Arial" charset="0"/>
                </a:rPr>
                <a:t>2/1</a:t>
              </a:r>
            </a:p>
          </p:txBody>
        </p:sp>
        <p:sp>
          <p:nvSpPr>
            <p:cNvPr id="102" name="Line 182"/>
            <p:cNvSpPr>
              <a:spLocks noChangeShapeType="1"/>
            </p:cNvSpPr>
            <p:nvPr/>
          </p:nvSpPr>
          <p:spPr bwMode="auto">
            <a:xfrm>
              <a:off x="5867400" y="2781300"/>
              <a:ext cx="576263" cy="1223963"/>
            </a:xfrm>
            <a:prstGeom prst="line">
              <a:avLst/>
            </a:prstGeom>
            <a:noFill/>
            <a:ln w="31750">
              <a:solidFill>
                <a:srgbClr val="0000FF"/>
              </a:solidFill>
              <a:round/>
              <a:headEnd/>
              <a:tailEnd type="triangl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03" name="Text Box 183"/>
            <p:cNvSpPr txBox="1">
              <a:spLocks noChangeArrowheads="1"/>
            </p:cNvSpPr>
            <p:nvPr/>
          </p:nvSpPr>
          <p:spPr bwMode="auto">
            <a:xfrm>
              <a:off x="6084888" y="3644900"/>
              <a:ext cx="174625" cy="152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000">
                  <a:latin typeface="Arial" charset="0"/>
                </a:rPr>
                <a:t>2/1</a:t>
              </a:r>
            </a:p>
          </p:txBody>
        </p:sp>
        <p:sp>
          <p:nvSpPr>
            <p:cNvPr id="104" name="Line 184"/>
            <p:cNvSpPr>
              <a:spLocks noChangeShapeType="1"/>
            </p:cNvSpPr>
            <p:nvPr/>
          </p:nvSpPr>
          <p:spPr bwMode="auto">
            <a:xfrm flipH="1">
              <a:off x="7092950" y="3357563"/>
              <a:ext cx="647700" cy="647700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 type="triangl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05" name="Text Box 185"/>
            <p:cNvSpPr txBox="1">
              <a:spLocks noChangeArrowheads="1"/>
            </p:cNvSpPr>
            <p:nvPr/>
          </p:nvSpPr>
          <p:spPr bwMode="auto">
            <a:xfrm>
              <a:off x="7092950" y="3644900"/>
              <a:ext cx="174625" cy="152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000">
                  <a:latin typeface="Arial" charset="0"/>
                </a:rPr>
                <a:t>1/1</a:t>
              </a:r>
            </a:p>
          </p:txBody>
        </p:sp>
        <p:sp>
          <p:nvSpPr>
            <p:cNvPr id="106" name="Line 186"/>
            <p:cNvSpPr>
              <a:spLocks noChangeShapeType="1"/>
            </p:cNvSpPr>
            <p:nvPr/>
          </p:nvSpPr>
          <p:spPr bwMode="auto">
            <a:xfrm flipH="1">
              <a:off x="7740650" y="2636838"/>
              <a:ext cx="0" cy="576262"/>
            </a:xfrm>
            <a:prstGeom prst="line">
              <a:avLst/>
            </a:prstGeom>
            <a:noFill/>
            <a:ln w="31750">
              <a:solidFill>
                <a:schemeClr val="bg2"/>
              </a:solidFill>
              <a:round/>
              <a:headEnd/>
              <a:tailEnd type="triangl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07" name="Text Box 187"/>
            <p:cNvSpPr txBox="1">
              <a:spLocks noChangeArrowheads="1"/>
            </p:cNvSpPr>
            <p:nvPr/>
          </p:nvSpPr>
          <p:spPr bwMode="auto">
            <a:xfrm>
              <a:off x="7524750" y="2924175"/>
              <a:ext cx="174625" cy="152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000">
                  <a:latin typeface="Arial" charset="0"/>
                </a:rPr>
                <a:t>1/0</a:t>
              </a:r>
            </a:p>
          </p:txBody>
        </p:sp>
        <p:sp>
          <p:nvSpPr>
            <p:cNvPr id="108" name="Line 188"/>
            <p:cNvSpPr>
              <a:spLocks noChangeShapeType="1"/>
            </p:cNvSpPr>
            <p:nvPr/>
          </p:nvSpPr>
          <p:spPr bwMode="auto">
            <a:xfrm flipH="1">
              <a:off x="7740650" y="1989138"/>
              <a:ext cx="0" cy="503237"/>
            </a:xfrm>
            <a:prstGeom prst="line">
              <a:avLst/>
            </a:prstGeom>
            <a:noFill/>
            <a:ln w="31750">
              <a:solidFill>
                <a:schemeClr val="bg2"/>
              </a:solidFill>
              <a:round/>
              <a:headEnd/>
              <a:tailEnd type="triangl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09" name="Text Box 189"/>
            <p:cNvSpPr txBox="1">
              <a:spLocks noChangeArrowheads="1"/>
            </p:cNvSpPr>
            <p:nvPr/>
          </p:nvSpPr>
          <p:spPr bwMode="auto">
            <a:xfrm>
              <a:off x="7524750" y="2276475"/>
              <a:ext cx="174625" cy="152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000">
                  <a:latin typeface="Arial" charset="0"/>
                </a:rPr>
                <a:t>2/0</a:t>
              </a:r>
            </a:p>
          </p:txBody>
        </p:sp>
        <p:sp>
          <p:nvSpPr>
            <p:cNvPr id="110" name="Line 190"/>
            <p:cNvSpPr>
              <a:spLocks noChangeShapeType="1"/>
            </p:cNvSpPr>
            <p:nvPr/>
          </p:nvSpPr>
          <p:spPr bwMode="auto">
            <a:xfrm flipH="1">
              <a:off x="6948488" y="4149725"/>
              <a:ext cx="0" cy="720725"/>
            </a:xfrm>
            <a:prstGeom prst="line">
              <a:avLst/>
            </a:prstGeom>
            <a:noFill/>
            <a:ln w="57150">
              <a:solidFill>
                <a:schemeClr val="bg2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11" name="Text Box 191"/>
            <p:cNvSpPr txBox="1">
              <a:spLocks noChangeArrowheads="1"/>
            </p:cNvSpPr>
            <p:nvPr/>
          </p:nvSpPr>
          <p:spPr bwMode="auto">
            <a:xfrm>
              <a:off x="6732588" y="4581525"/>
              <a:ext cx="174625" cy="152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000">
                  <a:latin typeface="Arial" charset="0"/>
                </a:rPr>
                <a:t>4/0</a:t>
              </a:r>
            </a:p>
          </p:txBody>
        </p:sp>
        <p:sp>
          <p:nvSpPr>
            <p:cNvPr id="112" name="Line 192"/>
            <p:cNvSpPr>
              <a:spLocks noChangeShapeType="1"/>
            </p:cNvSpPr>
            <p:nvPr/>
          </p:nvSpPr>
          <p:spPr bwMode="auto">
            <a:xfrm>
              <a:off x="7164388" y="4149725"/>
              <a:ext cx="0" cy="719138"/>
            </a:xfrm>
            <a:prstGeom prst="line">
              <a:avLst/>
            </a:prstGeom>
            <a:noFill/>
            <a:ln w="57150">
              <a:solidFill>
                <a:srgbClr val="CC00FF"/>
              </a:solidFill>
              <a:round/>
              <a:headEnd type="triangle" w="med" len="med"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13" name="Text Box 193"/>
            <p:cNvSpPr txBox="1">
              <a:spLocks noChangeArrowheads="1"/>
            </p:cNvSpPr>
            <p:nvPr/>
          </p:nvSpPr>
          <p:spPr bwMode="auto">
            <a:xfrm>
              <a:off x="7235825" y="4292600"/>
              <a:ext cx="174625" cy="152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000">
                  <a:latin typeface="Arial" charset="0"/>
                </a:rPr>
                <a:t>0/1</a:t>
              </a:r>
            </a:p>
          </p:txBody>
        </p:sp>
        <p:sp>
          <p:nvSpPr>
            <p:cNvPr id="114" name="Line 194"/>
            <p:cNvSpPr>
              <a:spLocks noChangeShapeType="1"/>
            </p:cNvSpPr>
            <p:nvPr/>
          </p:nvSpPr>
          <p:spPr bwMode="auto">
            <a:xfrm flipH="1" flipV="1">
              <a:off x="7956550" y="2636838"/>
              <a:ext cx="0" cy="576262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prstDash val="sysDot"/>
              <a:round/>
              <a:headEnd/>
              <a:tailEnd type="triangl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15" name="Text Box 195"/>
            <p:cNvSpPr txBox="1">
              <a:spLocks noChangeArrowheads="1"/>
            </p:cNvSpPr>
            <p:nvPr/>
          </p:nvSpPr>
          <p:spPr bwMode="auto">
            <a:xfrm>
              <a:off x="8027988" y="2781300"/>
              <a:ext cx="174625" cy="152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000">
                  <a:latin typeface="Arial" charset="0"/>
                </a:rPr>
                <a:t>1/1</a:t>
              </a:r>
            </a:p>
          </p:txBody>
        </p:sp>
        <p:sp>
          <p:nvSpPr>
            <p:cNvPr id="116" name="Line 196"/>
            <p:cNvSpPr>
              <a:spLocks noChangeShapeType="1"/>
            </p:cNvSpPr>
            <p:nvPr/>
          </p:nvSpPr>
          <p:spPr bwMode="auto">
            <a:xfrm>
              <a:off x="6084888" y="2781300"/>
              <a:ext cx="576262" cy="1223963"/>
            </a:xfrm>
            <a:prstGeom prst="line">
              <a:avLst/>
            </a:prstGeom>
            <a:noFill/>
            <a:ln w="31750">
              <a:solidFill>
                <a:schemeClr val="hlink"/>
              </a:solidFill>
              <a:prstDash val="sysDot"/>
              <a:round/>
              <a:headEnd type="triangle" w="med" len="med"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17" name="Text Box 197"/>
            <p:cNvSpPr txBox="1">
              <a:spLocks noChangeArrowheads="1"/>
            </p:cNvSpPr>
            <p:nvPr/>
          </p:nvSpPr>
          <p:spPr bwMode="auto">
            <a:xfrm>
              <a:off x="6445250" y="3357563"/>
              <a:ext cx="174625" cy="152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000">
                  <a:latin typeface="Arial" charset="0"/>
                </a:rPr>
                <a:t>0/0</a:t>
              </a:r>
            </a:p>
          </p:txBody>
        </p:sp>
        <p:sp>
          <p:nvSpPr>
            <p:cNvPr id="118" name="Line 198"/>
            <p:cNvSpPr>
              <a:spLocks noChangeShapeType="1"/>
            </p:cNvSpPr>
            <p:nvPr/>
          </p:nvSpPr>
          <p:spPr bwMode="auto">
            <a:xfrm flipH="1" flipV="1">
              <a:off x="8027988" y="1990725"/>
              <a:ext cx="0" cy="501650"/>
            </a:xfrm>
            <a:prstGeom prst="line">
              <a:avLst/>
            </a:prstGeom>
            <a:noFill/>
            <a:ln w="31750">
              <a:solidFill>
                <a:schemeClr val="accent1"/>
              </a:solidFill>
              <a:prstDash val="sysDot"/>
              <a:round/>
              <a:headEnd/>
              <a:tailEnd type="triangl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19" name="Text Box 199"/>
            <p:cNvSpPr txBox="1">
              <a:spLocks noChangeArrowheads="1"/>
            </p:cNvSpPr>
            <p:nvPr/>
          </p:nvSpPr>
          <p:spPr bwMode="auto">
            <a:xfrm>
              <a:off x="8101013" y="2133600"/>
              <a:ext cx="174625" cy="152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000">
                  <a:latin typeface="Arial" charset="0"/>
                </a:rPr>
                <a:t>0/1</a:t>
              </a:r>
            </a:p>
          </p:txBody>
        </p:sp>
      </p:grpSp>
      <p:grpSp>
        <p:nvGrpSpPr>
          <p:cNvPr id="5" name="Group 4"/>
          <p:cNvGrpSpPr/>
          <p:nvPr/>
        </p:nvGrpSpPr>
        <p:grpSpPr>
          <a:xfrm>
            <a:off x="4931178" y="558356"/>
            <a:ext cx="3673270" cy="6063438"/>
            <a:chOff x="4931178" y="558356"/>
            <a:chExt cx="3673270" cy="6063438"/>
          </a:xfrm>
        </p:grpSpPr>
        <p:cxnSp>
          <p:nvCxnSpPr>
            <p:cNvPr id="3" name="Straight Arrow Connector 2"/>
            <p:cNvCxnSpPr/>
            <p:nvPr/>
          </p:nvCxnSpPr>
          <p:spPr bwMode="auto">
            <a:xfrm>
              <a:off x="5292080" y="6308082"/>
              <a:ext cx="3312368" cy="0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51" name="Straight Arrow Connector 50"/>
            <p:cNvCxnSpPr/>
            <p:nvPr/>
          </p:nvCxnSpPr>
          <p:spPr bwMode="auto">
            <a:xfrm flipV="1">
              <a:off x="5292080" y="1268760"/>
              <a:ext cx="0" cy="5040560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7" name="TextBox 6"/>
            <p:cNvSpPr txBox="1"/>
            <p:nvPr/>
          </p:nvSpPr>
          <p:spPr>
            <a:xfrm>
              <a:off x="7683623" y="6283240"/>
              <a:ext cx="914033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dirty="0" smtClean="0"/>
                <a:t>iteration</a:t>
              </a:r>
              <a:endParaRPr lang="en-US" dirty="0"/>
            </a:p>
          </p:txBody>
        </p:sp>
        <p:sp>
          <p:nvSpPr>
            <p:cNvPr id="56" name="TextBox 55"/>
            <p:cNvSpPr txBox="1"/>
            <p:nvPr/>
          </p:nvSpPr>
          <p:spPr>
            <a:xfrm rot="16200000">
              <a:off x="4814158" y="1412776"/>
              <a:ext cx="572593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dirty="0" smtClean="0"/>
                <a:t>time</a:t>
              </a:r>
              <a:endParaRPr lang="en-US" dirty="0"/>
            </a:p>
          </p:txBody>
        </p:sp>
        <p:cxnSp>
          <p:nvCxnSpPr>
            <p:cNvPr id="9" name="Straight Connector 8"/>
            <p:cNvCxnSpPr/>
            <p:nvPr/>
          </p:nvCxnSpPr>
          <p:spPr bwMode="auto">
            <a:xfrm flipV="1">
              <a:off x="5652983" y="558356"/>
              <a:ext cx="2879457" cy="5748489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rgbClr val="C00000"/>
              </a:solidFill>
              <a:prstDash val="dash"/>
              <a:round/>
              <a:headEnd type="none" w="med" len="med"/>
              <a:tailEnd type="arrow" w="med" len="med"/>
            </a:ln>
            <a:effectLst/>
          </p:spPr>
        </p:cxnSp>
        <p:cxnSp>
          <p:nvCxnSpPr>
            <p:cNvPr id="67" name="Straight Arrow Connector 66"/>
            <p:cNvCxnSpPr/>
            <p:nvPr/>
          </p:nvCxnSpPr>
          <p:spPr bwMode="auto">
            <a:xfrm flipV="1">
              <a:off x="6012160" y="6237312"/>
              <a:ext cx="0" cy="144016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0" name="Straight Arrow Connector 69"/>
            <p:cNvCxnSpPr/>
            <p:nvPr/>
          </p:nvCxnSpPr>
          <p:spPr bwMode="auto">
            <a:xfrm flipV="1">
              <a:off x="6732240" y="6237312"/>
              <a:ext cx="0" cy="144016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1" name="Straight Arrow Connector 70"/>
            <p:cNvCxnSpPr/>
            <p:nvPr/>
          </p:nvCxnSpPr>
          <p:spPr bwMode="auto">
            <a:xfrm flipV="1">
              <a:off x="7452320" y="6237312"/>
              <a:ext cx="0" cy="144016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2" name="Straight Arrow Connector 71"/>
            <p:cNvCxnSpPr/>
            <p:nvPr/>
          </p:nvCxnSpPr>
          <p:spPr bwMode="auto">
            <a:xfrm flipV="1">
              <a:off x="8172400" y="6237312"/>
              <a:ext cx="0" cy="144016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3" name="Straight Arrow Connector 72"/>
            <p:cNvCxnSpPr/>
            <p:nvPr/>
          </p:nvCxnSpPr>
          <p:spPr bwMode="auto">
            <a:xfrm>
              <a:off x="5220072" y="5589240"/>
              <a:ext cx="144016" cy="0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7" name="Straight Arrow Connector 76"/>
            <p:cNvCxnSpPr/>
            <p:nvPr/>
          </p:nvCxnSpPr>
          <p:spPr bwMode="auto">
            <a:xfrm>
              <a:off x="5220072" y="5949280"/>
              <a:ext cx="144016" cy="0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8" name="Straight Arrow Connector 77"/>
            <p:cNvCxnSpPr/>
            <p:nvPr/>
          </p:nvCxnSpPr>
          <p:spPr bwMode="auto">
            <a:xfrm>
              <a:off x="5220072" y="5229200"/>
              <a:ext cx="144016" cy="0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9" name="Straight Arrow Connector 78"/>
            <p:cNvCxnSpPr/>
            <p:nvPr/>
          </p:nvCxnSpPr>
          <p:spPr bwMode="auto">
            <a:xfrm>
              <a:off x="5220072" y="4869160"/>
              <a:ext cx="144016" cy="0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0" name="Straight Arrow Connector 79"/>
            <p:cNvCxnSpPr/>
            <p:nvPr/>
          </p:nvCxnSpPr>
          <p:spPr bwMode="auto">
            <a:xfrm>
              <a:off x="5220072" y="4509120"/>
              <a:ext cx="144016" cy="0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1" name="Straight Arrow Connector 80"/>
            <p:cNvCxnSpPr/>
            <p:nvPr/>
          </p:nvCxnSpPr>
          <p:spPr bwMode="auto">
            <a:xfrm>
              <a:off x="5220072" y="4149080"/>
              <a:ext cx="144016" cy="0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2" name="Straight Arrow Connector 81"/>
            <p:cNvCxnSpPr/>
            <p:nvPr/>
          </p:nvCxnSpPr>
          <p:spPr bwMode="auto">
            <a:xfrm>
              <a:off x="5220072" y="3789040"/>
              <a:ext cx="144016" cy="0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3" name="Straight Arrow Connector 82"/>
            <p:cNvCxnSpPr/>
            <p:nvPr/>
          </p:nvCxnSpPr>
          <p:spPr bwMode="auto">
            <a:xfrm>
              <a:off x="5220072" y="3429000"/>
              <a:ext cx="144016" cy="0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4" name="Straight Arrow Connector 83"/>
            <p:cNvCxnSpPr/>
            <p:nvPr/>
          </p:nvCxnSpPr>
          <p:spPr bwMode="auto">
            <a:xfrm>
              <a:off x="5220072" y="3068960"/>
              <a:ext cx="144016" cy="0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5" name="Straight Arrow Connector 84"/>
            <p:cNvCxnSpPr/>
            <p:nvPr/>
          </p:nvCxnSpPr>
          <p:spPr bwMode="auto">
            <a:xfrm>
              <a:off x="5220072" y="2708920"/>
              <a:ext cx="144016" cy="0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6" name="Straight Arrow Connector 85"/>
            <p:cNvCxnSpPr/>
            <p:nvPr/>
          </p:nvCxnSpPr>
          <p:spPr bwMode="auto">
            <a:xfrm>
              <a:off x="5220072" y="2348880"/>
              <a:ext cx="144016" cy="0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7" name="Straight Arrow Connector 86"/>
            <p:cNvCxnSpPr/>
            <p:nvPr/>
          </p:nvCxnSpPr>
          <p:spPr bwMode="auto">
            <a:xfrm>
              <a:off x="5220072" y="1988840"/>
              <a:ext cx="144016" cy="0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8" name="Straight Arrow Connector 87"/>
            <p:cNvCxnSpPr/>
            <p:nvPr/>
          </p:nvCxnSpPr>
          <p:spPr bwMode="auto">
            <a:xfrm>
              <a:off x="5220072" y="1628800"/>
              <a:ext cx="144016" cy="0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90" name="Line 190"/>
            <p:cNvSpPr>
              <a:spLocks noChangeShapeType="1"/>
            </p:cNvSpPr>
            <p:nvPr/>
          </p:nvSpPr>
          <p:spPr bwMode="auto">
            <a:xfrm flipV="1">
              <a:off x="5606926" y="4239231"/>
              <a:ext cx="117200" cy="1276763"/>
            </a:xfrm>
            <a:custGeom>
              <a:avLst/>
              <a:gdLst>
                <a:gd name="connsiteX0" fmla="*/ 0 w 36262"/>
                <a:gd name="connsiteY0" fmla="*/ 0 h 1276763"/>
                <a:gd name="connsiteX1" fmla="*/ 36262 w 36262"/>
                <a:gd name="connsiteY1" fmla="*/ 1276763 h 1276763"/>
                <a:gd name="connsiteX0" fmla="*/ 80938 w 117200"/>
                <a:gd name="connsiteY0" fmla="*/ 0 h 1276763"/>
                <a:gd name="connsiteX1" fmla="*/ 117200 w 117200"/>
                <a:gd name="connsiteY1" fmla="*/ 1276763 h 12767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17200" h="1276763">
                  <a:moveTo>
                    <a:pt x="80938" y="0"/>
                  </a:moveTo>
                  <a:cubicBezTo>
                    <a:pt x="-115131" y="641178"/>
                    <a:pt x="105113" y="851175"/>
                    <a:pt x="117200" y="1276763"/>
                  </a:cubicBezTo>
                </a:path>
              </a:pathLst>
            </a:custGeom>
            <a:noFill/>
            <a:ln w="57150">
              <a:solidFill>
                <a:schemeClr val="bg2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92" name="Line 192"/>
            <p:cNvSpPr>
              <a:spLocks noChangeShapeType="1"/>
            </p:cNvSpPr>
            <p:nvPr/>
          </p:nvSpPr>
          <p:spPr bwMode="auto">
            <a:xfrm flipH="1">
              <a:off x="6012159" y="4147843"/>
              <a:ext cx="355846" cy="5302"/>
            </a:xfrm>
            <a:prstGeom prst="line">
              <a:avLst/>
            </a:prstGeom>
            <a:noFill/>
            <a:ln w="57150">
              <a:solidFill>
                <a:srgbClr val="CC00FF"/>
              </a:solidFill>
              <a:round/>
              <a:headEnd type="triangle" w="med" len="med"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96" name="Line 190"/>
            <p:cNvSpPr>
              <a:spLocks noChangeShapeType="1"/>
            </p:cNvSpPr>
            <p:nvPr/>
          </p:nvSpPr>
          <p:spPr bwMode="auto">
            <a:xfrm flipH="1" flipV="1">
              <a:off x="6248137" y="2807566"/>
              <a:ext cx="182735" cy="1265672"/>
            </a:xfrm>
            <a:custGeom>
              <a:avLst/>
              <a:gdLst>
                <a:gd name="connsiteX0" fmla="*/ 0 w 10000"/>
                <a:gd name="connsiteY0" fmla="*/ 0 h 10000"/>
                <a:gd name="connsiteX1" fmla="*/ 10000 w 10000"/>
                <a:gd name="connsiteY1" fmla="*/ 10000 h 10000"/>
                <a:gd name="connsiteX0" fmla="*/ 2147473647 w 2147470000"/>
                <a:gd name="connsiteY0" fmla="*/ 0 h 8027"/>
                <a:gd name="connsiteX1" fmla="*/ 0 w 2147470000"/>
                <a:gd name="connsiteY1" fmla="*/ 8027 h 8027"/>
                <a:gd name="connsiteX0" fmla="*/ 10000 w 10972"/>
                <a:gd name="connsiteY0" fmla="*/ 0 h 10000"/>
                <a:gd name="connsiteX1" fmla="*/ 0 w 10972"/>
                <a:gd name="connsiteY1" fmla="*/ 10000 h 10000"/>
                <a:gd name="connsiteX0" fmla="*/ 1692 w 3480"/>
                <a:gd name="connsiteY0" fmla="*/ 0 h 12682"/>
                <a:gd name="connsiteX1" fmla="*/ 0 w 3480"/>
                <a:gd name="connsiteY1" fmla="*/ 12682 h 12682"/>
                <a:gd name="connsiteX0" fmla="*/ 4862 w 24452"/>
                <a:gd name="connsiteY0" fmla="*/ 0 h 10000"/>
                <a:gd name="connsiteX1" fmla="*/ 0 w 24452"/>
                <a:gd name="connsiteY1" fmla="*/ 10000 h 1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4452" h="10000">
                  <a:moveTo>
                    <a:pt x="4862" y="0"/>
                  </a:moveTo>
                  <a:cubicBezTo>
                    <a:pt x="51618" y="5330"/>
                    <a:pt x="0" y="6726"/>
                    <a:pt x="0" y="10000"/>
                  </a:cubicBezTo>
                </a:path>
              </a:pathLst>
            </a:custGeom>
            <a:noFill/>
            <a:ln w="57150">
              <a:solidFill>
                <a:schemeClr val="bg2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97" name="Line 192"/>
            <p:cNvSpPr>
              <a:spLocks noChangeShapeType="1"/>
            </p:cNvSpPr>
            <p:nvPr/>
          </p:nvSpPr>
          <p:spPr bwMode="auto">
            <a:xfrm flipH="1" flipV="1">
              <a:off x="6705747" y="2699126"/>
              <a:ext cx="386532" cy="9794"/>
            </a:xfrm>
            <a:prstGeom prst="line">
              <a:avLst/>
            </a:prstGeom>
            <a:noFill/>
            <a:ln w="57150">
              <a:solidFill>
                <a:srgbClr val="CC00FF"/>
              </a:solidFill>
              <a:round/>
              <a:headEnd type="triangle" w="med" len="med"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99" name="Line 190"/>
            <p:cNvSpPr>
              <a:spLocks noChangeShapeType="1"/>
            </p:cNvSpPr>
            <p:nvPr/>
          </p:nvSpPr>
          <p:spPr bwMode="auto">
            <a:xfrm flipV="1">
              <a:off x="6965082" y="1349211"/>
              <a:ext cx="182013" cy="1286038"/>
            </a:xfrm>
            <a:custGeom>
              <a:avLst/>
              <a:gdLst>
                <a:gd name="connsiteX0" fmla="*/ 0 w 39535"/>
                <a:gd name="connsiteY0" fmla="*/ 0 h 1286038"/>
                <a:gd name="connsiteX1" fmla="*/ 39535 w 39535"/>
                <a:gd name="connsiteY1" fmla="*/ 1286038 h 1286038"/>
                <a:gd name="connsiteX0" fmla="*/ 142478 w 182013"/>
                <a:gd name="connsiteY0" fmla="*/ 0 h 1286038"/>
                <a:gd name="connsiteX1" fmla="*/ 182013 w 182013"/>
                <a:gd name="connsiteY1" fmla="*/ 1286038 h 12860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82013" h="1286038">
                  <a:moveTo>
                    <a:pt x="142478" y="0"/>
                  </a:moveTo>
                  <a:cubicBezTo>
                    <a:pt x="-193749" y="636835"/>
                    <a:pt x="168835" y="857359"/>
                    <a:pt x="182013" y="1286038"/>
                  </a:cubicBezTo>
                </a:path>
              </a:pathLst>
            </a:custGeom>
            <a:noFill/>
            <a:ln w="57150">
              <a:solidFill>
                <a:schemeClr val="bg2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00" name="Line 192"/>
            <p:cNvSpPr>
              <a:spLocks noChangeShapeType="1"/>
            </p:cNvSpPr>
            <p:nvPr/>
          </p:nvSpPr>
          <p:spPr bwMode="auto">
            <a:xfrm flipH="1" flipV="1">
              <a:off x="7462718" y="1268760"/>
              <a:ext cx="353835" cy="1237"/>
            </a:xfrm>
            <a:prstGeom prst="line">
              <a:avLst/>
            </a:prstGeom>
            <a:noFill/>
            <a:ln w="57150">
              <a:solidFill>
                <a:srgbClr val="CC00FF"/>
              </a:solidFill>
              <a:round/>
              <a:headEnd type="triangle" w="med" len="med"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20" name="Line 184"/>
            <p:cNvSpPr>
              <a:spLocks noChangeShapeType="1"/>
            </p:cNvSpPr>
            <p:nvPr/>
          </p:nvSpPr>
          <p:spPr bwMode="auto">
            <a:xfrm flipV="1">
              <a:off x="7086745" y="2779333"/>
              <a:ext cx="119626" cy="196907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 type="triangl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21" name="Line 184"/>
            <p:cNvSpPr>
              <a:spLocks noChangeShapeType="1"/>
            </p:cNvSpPr>
            <p:nvPr/>
          </p:nvSpPr>
          <p:spPr bwMode="auto">
            <a:xfrm flipV="1">
              <a:off x="7786409" y="1324145"/>
              <a:ext cx="133809" cy="240266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 type="triangl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22" name="Text Box 163"/>
            <p:cNvSpPr txBox="1">
              <a:spLocks noChangeArrowheads="1"/>
            </p:cNvSpPr>
            <p:nvPr/>
          </p:nvSpPr>
          <p:spPr bwMode="auto">
            <a:xfrm>
              <a:off x="5691261" y="4076804"/>
              <a:ext cx="311150" cy="144461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0" tIns="0" rIns="0" bIns="0" anchor="ctr" anchorCtr="1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200" dirty="0" err="1" smtClean="0"/>
                <a:t>xor</a:t>
              </a:r>
              <a:endParaRPr lang="en-US" altLang="en-US" sz="1200" b="0" dirty="0"/>
            </a:p>
          </p:txBody>
        </p:sp>
        <p:sp>
          <p:nvSpPr>
            <p:cNvPr id="123" name="Text Box 163"/>
            <p:cNvSpPr txBox="1">
              <a:spLocks noChangeArrowheads="1"/>
            </p:cNvSpPr>
            <p:nvPr/>
          </p:nvSpPr>
          <p:spPr bwMode="auto">
            <a:xfrm>
              <a:off x="6397972" y="2636912"/>
              <a:ext cx="311150" cy="144461"/>
            </a:xfrm>
            <a:prstGeom prst="rect">
              <a:avLst/>
            </a:prstGeom>
            <a:solidFill>
              <a:srgbClr val="FFC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0" tIns="0" rIns="0" bIns="0" anchor="ctr" anchorCtr="1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200" dirty="0" err="1" smtClean="0"/>
                <a:t>xor</a:t>
              </a:r>
              <a:endParaRPr lang="en-US" altLang="en-US" sz="1200" b="0" dirty="0"/>
            </a:p>
          </p:txBody>
        </p:sp>
        <p:sp>
          <p:nvSpPr>
            <p:cNvPr id="124" name="Text Box 163"/>
            <p:cNvSpPr txBox="1">
              <a:spLocks noChangeArrowheads="1"/>
            </p:cNvSpPr>
            <p:nvPr/>
          </p:nvSpPr>
          <p:spPr bwMode="auto">
            <a:xfrm>
              <a:off x="7141170" y="1196752"/>
              <a:ext cx="311150" cy="144461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0" tIns="0" rIns="0" bIns="0" anchor="ctr" anchorCtr="1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200" dirty="0" err="1" smtClean="0"/>
                <a:t>xor</a:t>
              </a:r>
              <a:endParaRPr lang="en-US" altLang="en-US" sz="1200" b="0" dirty="0"/>
            </a:p>
          </p:txBody>
        </p:sp>
        <p:sp>
          <p:nvSpPr>
            <p:cNvPr id="125" name="Text Box 160"/>
            <p:cNvSpPr txBox="1">
              <a:spLocks noChangeArrowheads="1"/>
            </p:cNvSpPr>
            <p:nvPr/>
          </p:nvSpPr>
          <p:spPr bwMode="auto">
            <a:xfrm>
              <a:off x="6373167" y="4077072"/>
              <a:ext cx="361007" cy="134937"/>
            </a:xfrm>
            <a:prstGeom prst="rect">
              <a:avLst/>
            </a:prstGeom>
            <a:solidFill>
              <a:srgbClr val="FFC000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0" tIns="0" rIns="0" bIns="0" anchor="ctr" anchorCtr="1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en-US" sz="1200" dirty="0" smtClean="0"/>
                <a:t>mov</a:t>
              </a:r>
              <a:endParaRPr lang="en-US" altLang="en-US" sz="1200" dirty="0"/>
            </a:p>
          </p:txBody>
        </p:sp>
        <p:sp>
          <p:nvSpPr>
            <p:cNvPr id="126" name="Text Box 160"/>
            <p:cNvSpPr txBox="1">
              <a:spLocks noChangeArrowheads="1"/>
            </p:cNvSpPr>
            <p:nvPr/>
          </p:nvSpPr>
          <p:spPr bwMode="auto">
            <a:xfrm>
              <a:off x="7092280" y="2636912"/>
              <a:ext cx="361007" cy="134937"/>
            </a:xfrm>
            <a:prstGeom prst="rect">
              <a:avLst/>
            </a:prstGeom>
            <a:solidFill>
              <a:srgbClr val="FFFF66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0" tIns="0" rIns="0" bIns="0" anchor="ctr" anchorCtr="1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en-US" sz="1200" dirty="0" smtClean="0"/>
                <a:t>mov</a:t>
              </a:r>
              <a:endParaRPr lang="en-US" altLang="en-US" sz="1200" dirty="0"/>
            </a:p>
          </p:txBody>
        </p:sp>
        <p:sp>
          <p:nvSpPr>
            <p:cNvPr id="127" name="Text Box 160"/>
            <p:cNvSpPr txBox="1">
              <a:spLocks noChangeArrowheads="1"/>
            </p:cNvSpPr>
            <p:nvPr/>
          </p:nvSpPr>
          <p:spPr bwMode="auto">
            <a:xfrm>
              <a:off x="7811393" y="1196752"/>
              <a:ext cx="361007" cy="134937"/>
            </a:xfrm>
            <a:prstGeom prst="rect">
              <a:avLst/>
            </a:prstGeom>
            <a:solidFill>
              <a:srgbClr val="FFC000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0" tIns="0" rIns="0" bIns="0" anchor="ctr" anchorCtr="1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en-US" sz="1200" dirty="0" smtClean="0"/>
                <a:t>mov</a:t>
              </a:r>
              <a:endParaRPr lang="en-US" altLang="en-US" sz="1200" dirty="0"/>
            </a:p>
          </p:txBody>
        </p:sp>
        <p:sp>
          <p:nvSpPr>
            <p:cNvPr id="128" name="Text Box 160"/>
            <p:cNvSpPr txBox="1">
              <a:spLocks noChangeArrowheads="1"/>
            </p:cNvSpPr>
            <p:nvPr/>
          </p:nvSpPr>
          <p:spPr bwMode="auto">
            <a:xfrm>
              <a:off x="5653087" y="5517232"/>
              <a:ext cx="361007" cy="134937"/>
            </a:xfrm>
            <a:prstGeom prst="rect">
              <a:avLst/>
            </a:prstGeom>
            <a:solidFill>
              <a:srgbClr val="FFFF66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0" tIns="0" rIns="0" bIns="0" anchor="ctr" anchorCtr="1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en-US" sz="1200" dirty="0" smtClean="0"/>
                <a:t>mov</a:t>
              </a:r>
              <a:endParaRPr lang="en-US" altLang="en-US" sz="1200" dirty="0"/>
            </a:p>
          </p:txBody>
        </p:sp>
        <p:sp>
          <p:nvSpPr>
            <p:cNvPr id="129" name="Text Box 159"/>
            <p:cNvSpPr txBox="1">
              <a:spLocks noChangeArrowheads="1"/>
            </p:cNvSpPr>
            <p:nvPr/>
          </p:nvSpPr>
          <p:spPr bwMode="auto">
            <a:xfrm>
              <a:off x="6766863" y="2988745"/>
              <a:ext cx="319881" cy="138682"/>
            </a:xfrm>
            <a:prstGeom prst="rect">
              <a:avLst/>
            </a:prstGeom>
            <a:solidFill>
              <a:srgbClr val="FFC000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0" tIns="0" rIns="0" bIns="0" anchor="ctr" anchorCtr="1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200" dirty="0" err="1"/>
                <a:t>jgt</a:t>
              </a:r>
              <a:endParaRPr lang="en-US" altLang="en-US" sz="1200" dirty="0"/>
            </a:p>
          </p:txBody>
        </p:sp>
        <p:sp>
          <p:nvSpPr>
            <p:cNvPr id="130" name="Text Box 158"/>
            <p:cNvSpPr txBox="1">
              <a:spLocks noChangeArrowheads="1"/>
            </p:cNvSpPr>
            <p:nvPr/>
          </p:nvSpPr>
          <p:spPr bwMode="auto">
            <a:xfrm>
              <a:off x="6771742" y="3376389"/>
              <a:ext cx="330341" cy="132536"/>
            </a:xfrm>
            <a:prstGeom prst="rect">
              <a:avLst/>
            </a:prstGeom>
            <a:solidFill>
              <a:srgbClr val="FFC000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0" tIns="0" rIns="0" bIns="0" anchor="ctr" anchorCtr="1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200" dirty="0" smtClean="0"/>
                <a:t>cm</a:t>
              </a:r>
              <a:r>
                <a:rPr lang="cs-CZ" altLang="en-US" sz="1200" dirty="0" smtClean="0"/>
                <a:t>p</a:t>
              </a:r>
              <a:endParaRPr lang="en-US" altLang="en-US" sz="1200" dirty="0"/>
            </a:p>
          </p:txBody>
        </p:sp>
        <p:sp>
          <p:nvSpPr>
            <p:cNvPr id="131" name="Text Box 162"/>
            <p:cNvSpPr txBox="1">
              <a:spLocks noChangeArrowheads="1"/>
            </p:cNvSpPr>
            <p:nvPr/>
          </p:nvSpPr>
          <p:spPr bwMode="auto">
            <a:xfrm>
              <a:off x="6804248" y="4076922"/>
              <a:ext cx="294841" cy="144166"/>
            </a:xfrm>
            <a:prstGeom prst="rect">
              <a:avLst/>
            </a:prstGeom>
            <a:solidFill>
              <a:srgbClr val="FFC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0" tIns="0" rIns="0" bIns="0" anchor="ctr" anchorCtr="1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200" dirty="0" err="1" smtClean="0"/>
                <a:t>dec</a:t>
              </a:r>
              <a:endParaRPr lang="en-US" altLang="en-US" sz="1200" b="0" dirty="0"/>
            </a:p>
          </p:txBody>
        </p:sp>
        <p:sp>
          <p:nvSpPr>
            <p:cNvPr id="132" name="Text Box 161"/>
            <p:cNvSpPr txBox="1">
              <a:spLocks noChangeArrowheads="1"/>
            </p:cNvSpPr>
            <p:nvPr/>
          </p:nvSpPr>
          <p:spPr bwMode="auto">
            <a:xfrm>
              <a:off x="6395262" y="3361749"/>
              <a:ext cx="326641" cy="146199"/>
            </a:xfrm>
            <a:prstGeom prst="rect">
              <a:avLst/>
            </a:prstGeom>
            <a:solidFill>
              <a:srgbClr val="FFC000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0" tIns="0" rIns="0" bIns="0" anchor="ctr" anchorCtr="1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en-US" sz="1200" dirty="0" smtClean="0"/>
                <a:t>inc</a:t>
              </a:r>
              <a:endParaRPr lang="en-US" altLang="en-US" sz="1200" dirty="0"/>
            </a:p>
          </p:txBody>
        </p:sp>
        <p:sp>
          <p:nvSpPr>
            <p:cNvPr id="133" name="Text Box 159"/>
            <p:cNvSpPr txBox="1">
              <a:spLocks noChangeArrowheads="1"/>
            </p:cNvSpPr>
            <p:nvPr/>
          </p:nvSpPr>
          <p:spPr bwMode="auto">
            <a:xfrm>
              <a:off x="7470874" y="1564411"/>
              <a:ext cx="319881" cy="138682"/>
            </a:xfrm>
            <a:prstGeom prst="rect">
              <a:avLst/>
            </a:prstGeom>
            <a:solidFill>
              <a:srgbClr val="FFFF66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0" tIns="0" rIns="0" bIns="0" anchor="ctr" anchorCtr="1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200" dirty="0" err="1"/>
                <a:t>jgt</a:t>
              </a:r>
              <a:endParaRPr lang="en-US" altLang="en-US" sz="1200" dirty="0"/>
            </a:p>
          </p:txBody>
        </p:sp>
        <p:sp>
          <p:nvSpPr>
            <p:cNvPr id="135" name="Line 186"/>
            <p:cNvSpPr>
              <a:spLocks noChangeShapeType="1"/>
            </p:cNvSpPr>
            <p:nvPr/>
          </p:nvSpPr>
          <p:spPr bwMode="auto">
            <a:xfrm flipV="1">
              <a:off x="6951668" y="3148379"/>
              <a:ext cx="13414" cy="209082"/>
            </a:xfrm>
            <a:prstGeom prst="line">
              <a:avLst/>
            </a:prstGeom>
            <a:noFill/>
            <a:ln w="31750">
              <a:solidFill>
                <a:schemeClr val="bg2"/>
              </a:solidFill>
              <a:round/>
              <a:headEnd/>
              <a:tailEnd type="triangl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38" name="Line 186"/>
            <p:cNvSpPr>
              <a:spLocks noChangeShapeType="1"/>
            </p:cNvSpPr>
            <p:nvPr/>
          </p:nvSpPr>
          <p:spPr bwMode="auto">
            <a:xfrm flipH="1" flipV="1">
              <a:off x="6965082" y="3519702"/>
              <a:ext cx="9624" cy="531024"/>
            </a:xfrm>
            <a:prstGeom prst="line">
              <a:avLst/>
            </a:prstGeom>
            <a:noFill/>
            <a:ln w="31750">
              <a:solidFill>
                <a:schemeClr val="bg2"/>
              </a:solidFill>
              <a:round/>
              <a:headEnd/>
              <a:tailEnd type="triangl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39" name="Text Box 158"/>
            <p:cNvSpPr txBox="1">
              <a:spLocks noChangeArrowheads="1"/>
            </p:cNvSpPr>
            <p:nvPr/>
          </p:nvSpPr>
          <p:spPr bwMode="auto">
            <a:xfrm>
              <a:off x="7481259" y="1927262"/>
              <a:ext cx="330341" cy="132536"/>
            </a:xfrm>
            <a:prstGeom prst="rect">
              <a:avLst/>
            </a:prstGeom>
            <a:solidFill>
              <a:srgbClr val="FFFF66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0" tIns="0" rIns="0" bIns="0" anchor="ctr" anchorCtr="1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200" dirty="0" smtClean="0"/>
                <a:t>cm</a:t>
              </a:r>
              <a:r>
                <a:rPr lang="cs-CZ" altLang="en-US" sz="1200" dirty="0" smtClean="0"/>
                <a:t>p</a:t>
              </a:r>
              <a:endParaRPr lang="en-US" altLang="en-US" sz="1200" dirty="0"/>
            </a:p>
          </p:txBody>
        </p:sp>
        <p:sp>
          <p:nvSpPr>
            <p:cNvPr id="140" name="Text Box 162"/>
            <p:cNvSpPr txBox="1">
              <a:spLocks noChangeArrowheads="1"/>
            </p:cNvSpPr>
            <p:nvPr/>
          </p:nvSpPr>
          <p:spPr bwMode="auto">
            <a:xfrm>
              <a:off x="7517519" y="2636762"/>
              <a:ext cx="294841" cy="144166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0" tIns="0" rIns="0" bIns="0" anchor="ctr" anchorCtr="1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200" dirty="0" err="1" smtClean="0"/>
                <a:t>dec</a:t>
              </a:r>
              <a:endParaRPr lang="en-US" altLang="en-US" sz="1200" b="0" dirty="0"/>
            </a:p>
          </p:txBody>
        </p:sp>
        <p:sp>
          <p:nvSpPr>
            <p:cNvPr id="141" name="Line 186"/>
            <p:cNvSpPr>
              <a:spLocks noChangeShapeType="1"/>
            </p:cNvSpPr>
            <p:nvPr/>
          </p:nvSpPr>
          <p:spPr bwMode="auto">
            <a:xfrm flipH="1" flipV="1">
              <a:off x="7670021" y="1718293"/>
              <a:ext cx="0" cy="215540"/>
            </a:xfrm>
            <a:prstGeom prst="line">
              <a:avLst/>
            </a:prstGeom>
            <a:noFill/>
            <a:ln w="31750">
              <a:solidFill>
                <a:schemeClr val="bg2"/>
              </a:solidFill>
              <a:round/>
              <a:headEnd/>
              <a:tailEnd type="triangl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42" name="Line 186"/>
            <p:cNvSpPr>
              <a:spLocks noChangeShapeType="1"/>
            </p:cNvSpPr>
            <p:nvPr/>
          </p:nvSpPr>
          <p:spPr bwMode="auto">
            <a:xfrm flipV="1">
              <a:off x="7683624" y="2072108"/>
              <a:ext cx="0" cy="566315"/>
            </a:xfrm>
            <a:prstGeom prst="line">
              <a:avLst/>
            </a:prstGeom>
            <a:noFill/>
            <a:ln w="31750">
              <a:solidFill>
                <a:schemeClr val="bg2"/>
              </a:solidFill>
              <a:round/>
              <a:headEnd/>
              <a:tailEnd type="triangl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44" name="Line 198"/>
            <p:cNvSpPr>
              <a:spLocks noChangeShapeType="1"/>
            </p:cNvSpPr>
            <p:nvPr/>
          </p:nvSpPr>
          <p:spPr bwMode="auto">
            <a:xfrm flipV="1">
              <a:off x="7812361" y="1356530"/>
              <a:ext cx="600516" cy="1352390"/>
            </a:xfrm>
            <a:prstGeom prst="line">
              <a:avLst/>
            </a:prstGeom>
            <a:noFill/>
            <a:ln w="31750">
              <a:solidFill>
                <a:schemeClr val="accent1"/>
              </a:solidFill>
              <a:prstDash val="sysDot"/>
              <a:round/>
              <a:headEnd/>
              <a:tailEnd type="triangl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45" name="Text Box 162"/>
            <p:cNvSpPr txBox="1">
              <a:spLocks noChangeArrowheads="1"/>
            </p:cNvSpPr>
            <p:nvPr/>
          </p:nvSpPr>
          <p:spPr bwMode="auto">
            <a:xfrm>
              <a:off x="8208250" y="1200010"/>
              <a:ext cx="294841" cy="144166"/>
            </a:xfrm>
            <a:prstGeom prst="rect">
              <a:avLst/>
            </a:prstGeom>
            <a:solidFill>
              <a:srgbClr val="FFC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0" tIns="0" rIns="0" bIns="0" anchor="ctr" anchorCtr="1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200" dirty="0" err="1" smtClean="0"/>
                <a:t>dec</a:t>
              </a:r>
              <a:endParaRPr lang="en-US" altLang="en-US" sz="1200" b="0" dirty="0"/>
            </a:p>
          </p:txBody>
        </p:sp>
        <p:sp>
          <p:nvSpPr>
            <p:cNvPr id="146" name="Line 198"/>
            <p:cNvSpPr>
              <a:spLocks noChangeShapeType="1"/>
            </p:cNvSpPr>
            <p:nvPr/>
          </p:nvSpPr>
          <p:spPr bwMode="auto">
            <a:xfrm flipV="1">
              <a:off x="7836111" y="1356530"/>
              <a:ext cx="445010" cy="632309"/>
            </a:xfrm>
            <a:custGeom>
              <a:avLst/>
              <a:gdLst>
                <a:gd name="connsiteX0" fmla="*/ 0 w 445010"/>
                <a:gd name="connsiteY0" fmla="*/ 0 h 632309"/>
                <a:gd name="connsiteX1" fmla="*/ 445010 w 445010"/>
                <a:gd name="connsiteY1" fmla="*/ 632309 h 632309"/>
                <a:gd name="connsiteX0" fmla="*/ 0 w 445010"/>
                <a:gd name="connsiteY0" fmla="*/ 0 h 632309"/>
                <a:gd name="connsiteX1" fmla="*/ 445010 w 445010"/>
                <a:gd name="connsiteY1" fmla="*/ 632309 h 6323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45010" h="632309">
                  <a:moveTo>
                    <a:pt x="0" y="0"/>
                  </a:moveTo>
                  <a:cubicBezTo>
                    <a:pt x="230113" y="54653"/>
                    <a:pt x="296673" y="421539"/>
                    <a:pt x="445010" y="632309"/>
                  </a:cubicBezTo>
                </a:path>
              </a:pathLst>
            </a:custGeom>
            <a:noFill/>
            <a:ln w="31750">
              <a:solidFill>
                <a:schemeClr val="accent1"/>
              </a:solidFill>
              <a:prstDash val="sysDot"/>
              <a:round/>
              <a:headEnd/>
              <a:tailEnd type="triangl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50" name="Line 182"/>
            <p:cNvSpPr>
              <a:spLocks noChangeShapeType="1"/>
            </p:cNvSpPr>
            <p:nvPr/>
          </p:nvSpPr>
          <p:spPr bwMode="auto">
            <a:xfrm flipV="1">
              <a:off x="6565173" y="2779333"/>
              <a:ext cx="501488" cy="578128"/>
            </a:xfrm>
            <a:custGeom>
              <a:avLst/>
              <a:gdLst>
                <a:gd name="connsiteX0" fmla="*/ 0 w 501216"/>
                <a:gd name="connsiteY0" fmla="*/ 0 h 578128"/>
                <a:gd name="connsiteX1" fmla="*/ 501216 w 501216"/>
                <a:gd name="connsiteY1" fmla="*/ 578128 h 578128"/>
                <a:gd name="connsiteX0" fmla="*/ 272 w 501488"/>
                <a:gd name="connsiteY0" fmla="*/ 0 h 578128"/>
                <a:gd name="connsiteX1" fmla="*/ 501488 w 501488"/>
                <a:gd name="connsiteY1" fmla="*/ 578128 h 5781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501488" h="578128">
                  <a:moveTo>
                    <a:pt x="272" y="0"/>
                  </a:moveTo>
                  <a:cubicBezTo>
                    <a:pt x="-11076" y="512377"/>
                    <a:pt x="334416" y="385419"/>
                    <a:pt x="501488" y="578128"/>
                  </a:cubicBezTo>
                </a:path>
              </a:pathLst>
            </a:custGeom>
            <a:noFill/>
            <a:ln w="31750">
              <a:solidFill>
                <a:srgbClr val="0000FF"/>
              </a:solidFill>
              <a:round/>
              <a:headEnd/>
              <a:tailEnd type="triangl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53" name="Text Box 161"/>
            <p:cNvSpPr txBox="1">
              <a:spLocks noChangeArrowheads="1"/>
            </p:cNvSpPr>
            <p:nvPr/>
          </p:nvSpPr>
          <p:spPr bwMode="auto">
            <a:xfrm>
              <a:off x="7116489" y="1925910"/>
              <a:ext cx="326641" cy="146199"/>
            </a:xfrm>
            <a:prstGeom prst="rect">
              <a:avLst/>
            </a:prstGeom>
            <a:solidFill>
              <a:srgbClr val="FFFF66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0" tIns="0" rIns="0" bIns="0" anchor="ctr" anchorCtr="1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en-US" sz="1200" dirty="0" smtClean="0"/>
                <a:t>inc</a:t>
              </a:r>
              <a:endParaRPr lang="en-US" altLang="en-US" sz="1200" dirty="0"/>
            </a:p>
          </p:txBody>
        </p:sp>
        <p:sp>
          <p:nvSpPr>
            <p:cNvPr id="154" name="Line 182"/>
            <p:cNvSpPr>
              <a:spLocks noChangeShapeType="1"/>
            </p:cNvSpPr>
            <p:nvPr/>
          </p:nvSpPr>
          <p:spPr bwMode="auto">
            <a:xfrm flipV="1">
              <a:off x="7271486" y="1348126"/>
              <a:ext cx="532546" cy="576546"/>
            </a:xfrm>
            <a:custGeom>
              <a:avLst/>
              <a:gdLst>
                <a:gd name="connsiteX0" fmla="*/ 0 w 532546"/>
                <a:gd name="connsiteY0" fmla="*/ 0 h 576546"/>
                <a:gd name="connsiteX1" fmla="*/ 532546 w 532546"/>
                <a:gd name="connsiteY1" fmla="*/ 576546 h 576546"/>
                <a:gd name="connsiteX0" fmla="*/ 0 w 532546"/>
                <a:gd name="connsiteY0" fmla="*/ 0 h 576546"/>
                <a:gd name="connsiteX1" fmla="*/ 532546 w 532546"/>
                <a:gd name="connsiteY1" fmla="*/ 576546 h 5765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532546" h="576546">
                  <a:moveTo>
                    <a:pt x="0" y="0"/>
                  </a:moveTo>
                  <a:cubicBezTo>
                    <a:pt x="28833" y="556455"/>
                    <a:pt x="355031" y="384364"/>
                    <a:pt x="532546" y="576546"/>
                  </a:cubicBezTo>
                </a:path>
              </a:pathLst>
            </a:custGeom>
            <a:noFill/>
            <a:ln w="31750">
              <a:solidFill>
                <a:srgbClr val="0000FF"/>
              </a:solidFill>
              <a:round/>
              <a:headEnd/>
              <a:tailEnd type="triangl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55" name="Text Box 161"/>
            <p:cNvSpPr txBox="1">
              <a:spLocks noChangeArrowheads="1"/>
            </p:cNvSpPr>
            <p:nvPr/>
          </p:nvSpPr>
          <p:spPr bwMode="auto">
            <a:xfrm>
              <a:off x="5670269" y="4796064"/>
              <a:ext cx="326641" cy="146199"/>
            </a:xfrm>
            <a:prstGeom prst="rect">
              <a:avLst/>
            </a:prstGeom>
            <a:solidFill>
              <a:srgbClr val="FFFF66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0" tIns="0" rIns="0" bIns="0" anchor="ctr" anchorCtr="1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en-US" sz="1200" dirty="0" smtClean="0"/>
                <a:t>inc</a:t>
              </a:r>
              <a:endParaRPr lang="en-US" altLang="en-US" sz="1200" dirty="0"/>
            </a:p>
          </p:txBody>
        </p:sp>
        <p:sp>
          <p:nvSpPr>
            <p:cNvPr id="156" name="Line 182"/>
            <p:cNvSpPr>
              <a:spLocks noChangeShapeType="1"/>
            </p:cNvSpPr>
            <p:nvPr/>
          </p:nvSpPr>
          <p:spPr bwMode="auto">
            <a:xfrm flipV="1">
              <a:off x="5821361" y="4210921"/>
              <a:ext cx="546006" cy="582490"/>
            </a:xfrm>
            <a:custGeom>
              <a:avLst/>
              <a:gdLst>
                <a:gd name="connsiteX0" fmla="*/ 0 w 546006"/>
                <a:gd name="connsiteY0" fmla="*/ 0 h 582490"/>
                <a:gd name="connsiteX1" fmla="*/ 546006 w 546006"/>
                <a:gd name="connsiteY1" fmla="*/ 582490 h 582490"/>
                <a:gd name="connsiteX0" fmla="*/ 0 w 546006"/>
                <a:gd name="connsiteY0" fmla="*/ 0 h 582490"/>
                <a:gd name="connsiteX1" fmla="*/ 546006 w 546006"/>
                <a:gd name="connsiteY1" fmla="*/ 582490 h 5824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546006" h="582490">
                  <a:moveTo>
                    <a:pt x="0" y="0"/>
                  </a:moveTo>
                  <a:cubicBezTo>
                    <a:pt x="11017" y="402319"/>
                    <a:pt x="364004" y="388327"/>
                    <a:pt x="546006" y="582490"/>
                  </a:cubicBezTo>
                </a:path>
              </a:pathLst>
            </a:custGeom>
            <a:noFill/>
            <a:ln w="31750">
              <a:solidFill>
                <a:srgbClr val="0000FF"/>
              </a:solidFill>
              <a:round/>
              <a:headEnd/>
              <a:tailEnd type="triangl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58" name="Line 176"/>
            <p:cNvSpPr>
              <a:spLocks noChangeShapeType="1"/>
            </p:cNvSpPr>
            <p:nvPr/>
          </p:nvSpPr>
          <p:spPr bwMode="auto">
            <a:xfrm flipV="1">
              <a:off x="5868144" y="2779333"/>
              <a:ext cx="549572" cy="1297739"/>
            </a:xfrm>
            <a:custGeom>
              <a:avLst/>
              <a:gdLst>
                <a:gd name="connsiteX0" fmla="*/ 0 w 549572"/>
                <a:gd name="connsiteY0" fmla="*/ 0 h 1297739"/>
                <a:gd name="connsiteX1" fmla="*/ 549572 w 549572"/>
                <a:gd name="connsiteY1" fmla="*/ 1297739 h 1297739"/>
                <a:gd name="connsiteX0" fmla="*/ 0 w 549572"/>
                <a:gd name="connsiteY0" fmla="*/ 0 h 1297739"/>
                <a:gd name="connsiteX1" fmla="*/ 549572 w 549572"/>
                <a:gd name="connsiteY1" fmla="*/ 1297739 h 12977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549572" h="1297739">
                  <a:moveTo>
                    <a:pt x="0" y="0"/>
                  </a:moveTo>
                  <a:cubicBezTo>
                    <a:pt x="183191" y="432580"/>
                    <a:pt x="-57365" y="1095617"/>
                    <a:pt x="549572" y="1297739"/>
                  </a:cubicBezTo>
                </a:path>
              </a:pathLst>
            </a:custGeom>
            <a:noFill/>
            <a:ln w="31750">
              <a:solidFill>
                <a:schemeClr val="accent2"/>
              </a:solidFill>
              <a:prstDash val="sysDot"/>
              <a:round/>
              <a:headEnd/>
              <a:tailEnd type="triangl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59" name="Line 176"/>
            <p:cNvSpPr>
              <a:spLocks noChangeShapeType="1"/>
            </p:cNvSpPr>
            <p:nvPr/>
          </p:nvSpPr>
          <p:spPr bwMode="auto">
            <a:xfrm flipV="1">
              <a:off x="6614716" y="1340768"/>
              <a:ext cx="549572" cy="1297739"/>
            </a:xfrm>
            <a:custGeom>
              <a:avLst/>
              <a:gdLst>
                <a:gd name="connsiteX0" fmla="*/ 0 w 549572"/>
                <a:gd name="connsiteY0" fmla="*/ 0 h 1297739"/>
                <a:gd name="connsiteX1" fmla="*/ 549572 w 549572"/>
                <a:gd name="connsiteY1" fmla="*/ 1297739 h 1297739"/>
                <a:gd name="connsiteX0" fmla="*/ 0 w 549572"/>
                <a:gd name="connsiteY0" fmla="*/ 0 h 1297739"/>
                <a:gd name="connsiteX1" fmla="*/ 549572 w 549572"/>
                <a:gd name="connsiteY1" fmla="*/ 1297739 h 12977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549572" h="1297739">
                  <a:moveTo>
                    <a:pt x="0" y="0"/>
                  </a:moveTo>
                  <a:cubicBezTo>
                    <a:pt x="183191" y="432580"/>
                    <a:pt x="-57365" y="1095617"/>
                    <a:pt x="549572" y="1297739"/>
                  </a:cubicBezTo>
                </a:path>
              </a:pathLst>
            </a:custGeom>
            <a:noFill/>
            <a:ln w="31750">
              <a:solidFill>
                <a:schemeClr val="accent2"/>
              </a:solidFill>
              <a:prstDash val="sysDot"/>
              <a:round/>
              <a:headEnd/>
              <a:tailEnd type="triangl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60" name="Line 182"/>
            <p:cNvSpPr>
              <a:spLocks noChangeShapeType="1"/>
            </p:cNvSpPr>
            <p:nvPr/>
          </p:nvSpPr>
          <p:spPr bwMode="auto">
            <a:xfrm flipV="1">
              <a:off x="6487637" y="2072108"/>
              <a:ext cx="653533" cy="1280974"/>
            </a:xfrm>
            <a:custGeom>
              <a:avLst/>
              <a:gdLst>
                <a:gd name="connsiteX0" fmla="*/ 0 w 501216"/>
                <a:gd name="connsiteY0" fmla="*/ 0 h 578128"/>
                <a:gd name="connsiteX1" fmla="*/ 501216 w 501216"/>
                <a:gd name="connsiteY1" fmla="*/ 578128 h 578128"/>
                <a:gd name="connsiteX0" fmla="*/ 272 w 501488"/>
                <a:gd name="connsiteY0" fmla="*/ 0 h 578128"/>
                <a:gd name="connsiteX1" fmla="*/ 501488 w 501488"/>
                <a:gd name="connsiteY1" fmla="*/ 578128 h 578128"/>
                <a:gd name="connsiteX0" fmla="*/ 187 w 501403"/>
                <a:gd name="connsiteY0" fmla="*/ 0 h 578128"/>
                <a:gd name="connsiteX1" fmla="*/ 501403 w 501403"/>
                <a:gd name="connsiteY1" fmla="*/ 578128 h 578128"/>
                <a:gd name="connsiteX0" fmla="*/ 0 w 501216"/>
                <a:gd name="connsiteY0" fmla="*/ 0 h 578128"/>
                <a:gd name="connsiteX1" fmla="*/ 501216 w 501216"/>
                <a:gd name="connsiteY1" fmla="*/ 578128 h 5781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501216" h="578128">
                  <a:moveTo>
                    <a:pt x="0" y="0"/>
                  </a:moveTo>
                  <a:cubicBezTo>
                    <a:pt x="17159" y="304356"/>
                    <a:pt x="499487" y="284764"/>
                    <a:pt x="501216" y="578128"/>
                  </a:cubicBezTo>
                </a:path>
              </a:pathLst>
            </a:custGeom>
            <a:noFill/>
            <a:ln w="31750">
              <a:solidFill>
                <a:srgbClr val="0000FF"/>
              </a:solidFill>
              <a:prstDash val="sysDot"/>
              <a:round/>
              <a:headEnd/>
              <a:tailEnd type="triangl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61" name="Line 182"/>
            <p:cNvSpPr>
              <a:spLocks noChangeShapeType="1"/>
            </p:cNvSpPr>
            <p:nvPr/>
          </p:nvSpPr>
          <p:spPr bwMode="auto">
            <a:xfrm flipV="1">
              <a:off x="5790675" y="3516178"/>
              <a:ext cx="653533" cy="1280974"/>
            </a:xfrm>
            <a:custGeom>
              <a:avLst/>
              <a:gdLst>
                <a:gd name="connsiteX0" fmla="*/ 0 w 501216"/>
                <a:gd name="connsiteY0" fmla="*/ 0 h 578128"/>
                <a:gd name="connsiteX1" fmla="*/ 501216 w 501216"/>
                <a:gd name="connsiteY1" fmla="*/ 578128 h 578128"/>
                <a:gd name="connsiteX0" fmla="*/ 272 w 501488"/>
                <a:gd name="connsiteY0" fmla="*/ 0 h 578128"/>
                <a:gd name="connsiteX1" fmla="*/ 501488 w 501488"/>
                <a:gd name="connsiteY1" fmla="*/ 578128 h 578128"/>
                <a:gd name="connsiteX0" fmla="*/ 187 w 501403"/>
                <a:gd name="connsiteY0" fmla="*/ 0 h 578128"/>
                <a:gd name="connsiteX1" fmla="*/ 501403 w 501403"/>
                <a:gd name="connsiteY1" fmla="*/ 578128 h 578128"/>
                <a:gd name="connsiteX0" fmla="*/ 0 w 501216"/>
                <a:gd name="connsiteY0" fmla="*/ 0 h 578128"/>
                <a:gd name="connsiteX1" fmla="*/ 501216 w 501216"/>
                <a:gd name="connsiteY1" fmla="*/ 578128 h 5781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501216" h="578128">
                  <a:moveTo>
                    <a:pt x="0" y="0"/>
                  </a:moveTo>
                  <a:cubicBezTo>
                    <a:pt x="17159" y="304356"/>
                    <a:pt x="499487" y="284764"/>
                    <a:pt x="501216" y="578128"/>
                  </a:cubicBezTo>
                </a:path>
              </a:pathLst>
            </a:custGeom>
            <a:noFill/>
            <a:ln w="31750">
              <a:solidFill>
                <a:srgbClr val="0000FF"/>
              </a:solidFill>
              <a:prstDash val="sysDot"/>
              <a:round/>
              <a:headEnd/>
              <a:tailEnd type="triangl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62" name="Line 184"/>
            <p:cNvSpPr>
              <a:spLocks noChangeShapeType="1"/>
            </p:cNvSpPr>
            <p:nvPr/>
          </p:nvSpPr>
          <p:spPr bwMode="auto">
            <a:xfrm flipV="1">
              <a:off x="7263948" y="2072108"/>
              <a:ext cx="4301" cy="569934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prstDash val="sysDot"/>
              <a:round/>
              <a:headEnd/>
              <a:tailEnd type="triangl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63" name="Line 184"/>
            <p:cNvSpPr>
              <a:spLocks noChangeShapeType="1"/>
            </p:cNvSpPr>
            <p:nvPr/>
          </p:nvSpPr>
          <p:spPr bwMode="auto">
            <a:xfrm flipV="1">
              <a:off x="6583923" y="3501008"/>
              <a:ext cx="4301" cy="569934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prstDash val="sysDot"/>
              <a:round/>
              <a:headEnd/>
              <a:tailEnd type="triangl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64" name="Line 184"/>
            <p:cNvSpPr>
              <a:spLocks noChangeShapeType="1"/>
            </p:cNvSpPr>
            <p:nvPr/>
          </p:nvSpPr>
          <p:spPr bwMode="auto">
            <a:xfrm flipV="1">
              <a:off x="5868144" y="4947298"/>
              <a:ext cx="4301" cy="569934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prstDash val="sysDot"/>
              <a:round/>
              <a:headEnd/>
              <a:tailEnd type="triangl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65" name="Line 184"/>
            <p:cNvSpPr>
              <a:spLocks noChangeShapeType="1"/>
            </p:cNvSpPr>
            <p:nvPr/>
          </p:nvSpPr>
          <p:spPr bwMode="auto">
            <a:xfrm flipV="1">
              <a:off x="7066661" y="2050379"/>
              <a:ext cx="496429" cy="1048407"/>
            </a:xfrm>
            <a:custGeom>
              <a:avLst/>
              <a:gdLst>
                <a:gd name="connsiteX0" fmla="*/ 0 w 496429"/>
                <a:gd name="connsiteY0" fmla="*/ 0 h 1047897"/>
                <a:gd name="connsiteX1" fmla="*/ 496429 w 496429"/>
                <a:gd name="connsiteY1" fmla="*/ 1047897 h 1047897"/>
                <a:gd name="connsiteX0" fmla="*/ 0 w 496429"/>
                <a:gd name="connsiteY0" fmla="*/ 510 h 1048407"/>
                <a:gd name="connsiteX1" fmla="*/ 496429 w 496429"/>
                <a:gd name="connsiteY1" fmla="*/ 1048407 h 10484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96429" h="1048407">
                  <a:moveTo>
                    <a:pt x="0" y="510"/>
                  </a:moveTo>
                  <a:cubicBezTo>
                    <a:pt x="641262" y="-21898"/>
                    <a:pt x="330953" y="699108"/>
                    <a:pt x="496429" y="1048407"/>
                  </a:cubicBezTo>
                </a:path>
              </a:pathLst>
            </a:custGeom>
            <a:noFill/>
            <a:ln w="38100">
              <a:solidFill>
                <a:schemeClr val="hlink"/>
              </a:solidFill>
              <a:prstDash val="sysDot"/>
              <a:round/>
              <a:headEnd/>
              <a:tailEnd type="triangl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66" name="Line 184"/>
            <p:cNvSpPr>
              <a:spLocks noChangeShapeType="1"/>
            </p:cNvSpPr>
            <p:nvPr/>
          </p:nvSpPr>
          <p:spPr bwMode="auto">
            <a:xfrm flipV="1">
              <a:off x="6339504" y="3510657"/>
              <a:ext cx="496429" cy="1048407"/>
            </a:xfrm>
            <a:custGeom>
              <a:avLst/>
              <a:gdLst>
                <a:gd name="connsiteX0" fmla="*/ 0 w 496429"/>
                <a:gd name="connsiteY0" fmla="*/ 0 h 1047897"/>
                <a:gd name="connsiteX1" fmla="*/ 496429 w 496429"/>
                <a:gd name="connsiteY1" fmla="*/ 1047897 h 1047897"/>
                <a:gd name="connsiteX0" fmla="*/ 0 w 496429"/>
                <a:gd name="connsiteY0" fmla="*/ 510 h 1048407"/>
                <a:gd name="connsiteX1" fmla="*/ 496429 w 496429"/>
                <a:gd name="connsiteY1" fmla="*/ 1048407 h 10484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96429" h="1048407">
                  <a:moveTo>
                    <a:pt x="0" y="510"/>
                  </a:moveTo>
                  <a:cubicBezTo>
                    <a:pt x="641262" y="-21898"/>
                    <a:pt x="330953" y="699108"/>
                    <a:pt x="496429" y="1048407"/>
                  </a:cubicBezTo>
                </a:path>
              </a:pathLst>
            </a:custGeom>
            <a:noFill/>
            <a:ln w="38100">
              <a:solidFill>
                <a:schemeClr val="hlink"/>
              </a:solidFill>
              <a:prstDash val="sysDot"/>
              <a:round/>
              <a:headEnd/>
              <a:tailEnd type="triangl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67" name="Line 198"/>
            <p:cNvSpPr>
              <a:spLocks noChangeShapeType="1"/>
            </p:cNvSpPr>
            <p:nvPr/>
          </p:nvSpPr>
          <p:spPr bwMode="auto">
            <a:xfrm flipV="1">
              <a:off x="7092280" y="2796690"/>
              <a:ext cx="600516" cy="1352390"/>
            </a:xfrm>
            <a:prstGeom prst="line">
              <a:avLst/>
            </a:prstGeom>
            <a:noFill/>
            <a:ln w="31750">
              <a:solidFill>
                <a:schemeClr val="accent1"/>
              </a:solidFill>
              <a:prstDash val="sysDot"/>
              <a:round/>
              <a:headEnd/>
              <a:tailEnd type="triangl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68" name="Line 198"/>
            <p:cNvSpPr>
              <a:spLocks noChangeShapeType="1"/>
            </p:cNvSpPr>
            <p:nvPr/>
          </p:nvSpPr>
          <p:spPr bwMode="auto">
            <a:xfrm flipV="1">
              <a:off x="7116030" y="2796690"/>
              <a:ext cx="445010" cy="632309"/>
            </a:xfrm>
            <a:custGeom>
              <a:avLst/>
              <a:gdLst>
                <a:gd name="connsiteX0" fmla="*/ 0 w 445010"/>
                <a:gd name="connsiteY0" fmla="*/ 0 h 632309"/>
                <a:gd name="connsiteX1" fmla="*/ 445010 w 445010"/>
                <a:gd name="connsiteY1" fmla="*/ 632309 h 632309"/>
                <a:gd name="connsiteX0" fmla="*/ 0 w 445010"/>
                <a:gd name="connsiteY0" fmla="*/ 0 h 632309"/>
                <a:gd name="connsiteX1" fmla="*/ 445010 w 445010"/>
                <a:gd name="connsiteY1" fmla="*/ 632309 h 6323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45010" h="632309">
                  <a:moveTo>
                    <a:pt x="0" y="0"/>
                  </a:moveTo>
                  <a:cubicBezTo>
                    <a:pt x="230113" y="54653"/>
                    <a:pt x="296673" y="421539"/>
                    <a:pt x="445010" y="632309"/>
                  </a:cubicBezTo>
                </a:path>
              </a:pathLst>
            </a:custGeom>
            <a:noFill/>
            <a:ln w="31750">
              <a:solidFill>
                <a:schemeClr val="accent1"/>
              </a:solidFill>
              <a:prstDash val="sysDot"/>
              <a:round/>
              <a:headEnd/>
              <a:tailEnd type="triangl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69" name="Line 184"/>
            <p:cNvSpPr>
              <a:spLocks noChangeShapeType="1"/>
            </p:cNvSpPr>
            <p:nvPr/>
          </p:nvSpPr>
          <p:spPr bwMode="auto">
            <a:xfrm flipV="1">
              <a:off x="6342213" y="4219493"/>
              <a:ext cx="119626" cy="196907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 type="triangl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70" name="Text Box 159"/>
            <p:cNvSpPr txBox="1">
              <a:spLocks noChangeArrowheads="1"/>
            </p:cNvSpPr>
            <p:nvPr/>
          </p:nvSpPr>
          <p:spPr bwMode="auto">
            <a:xfrm>
              <a:off x="6022331" y="4428905"/>
              <a:ext cx="319881" cy="138682"/>
            </a:xfrm>
            <a:prstGeom prst="rect">
              <a:avLst/>
            </a:prstGeom>
            <a:solidFill>
              <a:srgbClr val="FFFF66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0" tIns="0" rIns="0" bIns="0" anchor="ctr" anchorCtr="1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200" dirty="0" err="1"/>
                <a:t>jgt</a:t>
              </a:r>
              <a:endParaRPr lang="en-US" altLang="en-US" sz="1200" dirty="0"/>
            </a:p>
          </p:txBody>
        </p:sp>
        <p:sp>
          <p:nvSpPr>
            <p:cNvPr id="171" name="Text Box 158"/>
            <p:cNvSpPr txBox="1">
              <a:spLocks noChangeArrowheads="1"/>
            </p:cNvSpPr>
            <p:nvPr/>
          </p:nvSpPr>
          <p:spPr bwMode="auto">
            <a:xfrm>
              <a:off x="6027210" y="4816549"/>
              <a:ext cx="330341" cy="132536"/>
            </a:xfrm>
            <a:prstGeom prst="rect">
              <a:avLst/>
            </a:prstGeom>
            <a:solidFill>
              <a:srgbClr val="FFFF66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0" tIns="0" rIns="0" bIns="0" anchor="ctr" anchorCtr="1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200" dirty="0" smtClean="0"/>
                <a:t>cm</a:t>
              </a:r>
              <a:r>
                <a:rPr lang="cs-CZ" altLang="en-US" sz="1200" dirty="0" smtClean="0"/>
                <a:t>p</a:t>
              </a:r>
              <a:endParaRPr lang="en-US" altLang="en-US" sz="1200" dirty="0"/>
            </a:p>
          </p:txBody>
        </p:sp>
        <p:sp>
          <p:nvSpPr>
            <p:cNvPr id="172" name="Line 186"/>
            <p:cNvSpPr>
              <a:spLocks noChangeShapeType="1"/>
            </p:cNvSpPr>
            <p:nvPr/>
          </p:nvSpPr>
          <p:spPr bwMode="auto">
            <a:xfrm flipV="1">
              <a:off x="6207136" y="4588539"/>
              <a:ext cx="13414" cy="209082"/>
            </a:xfrm>
            <a:prstGeom prst="line">
              <a:avLst/>
            </a:prstGeom>
            <a:noFill/>
            <a:ln w="31750">
              <a:solidFill>
                <a:schemeClr val="bg2"/>
              </a:solidFill>
              <a:round/>
              <a:headEnd/>
              <a:tailEnd type="triangl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73" name="Line 186"/>
            <p:cNvSpPr>
              <a:spLocks noChangeShapeType="1"/>
            </p:cNvSpPr>
            <p:nvPr/>
          </p:nvSpPr>
          <p:spPr bwMode="auto">
            <a:xfrm flipH="1" flipV="1">
              <a:off x="6220550" y="4959862"/>
              <a:ext cx="9624" cy="531024"/>
            </a:xfrm>
            <a:prstGeom prst="line">
              <a:avLst/>
            </a:prstGeom>
            <a:noFill/>
            <a:ln w="31750">
              <a:solidFill>
                <a:schemeClr val="bg2"/>
              </a:solidFill>
              <a:round/>
              <a:headEnd/>
              <a:tailEnd type="triangl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74" name="Line 198"/>
            <p:cNvSpPr>
              <a:spLocks noChangeShapeType="1"/>
            </p:cNvSpPr>
            <p:nvPr/>
          </p:nvSpPr>
          <p:spPr bwMode="auto">
            <a:xfrm flipV="1">
              <a:off x="6347748" y="4236850"/>
              <a:ext cx="600516" cy="1352390"/>
            </a:xfrm>
            <a:prstGeom prst="line">
              <a:avLst/>
            </a:prstGeom>
            <a:noFill/>
            <a:ln w="31750">
              <a:solidFill>
                <a:schemeClr val="accent1"/>
              </a:solidFill>
              <a:prstDash val="sysDot"/>
              <a:round/>
              <a:headEnd/>
              <a:tailEnd type="triangl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75" name="Line 198"/>
            <p:cNvSpPr>
              <a:spLocks noChangeShapeType="1"/>
            </p:cNvSpPr>
            <p:nvPr/>
          </p:nvSpPr>
          <p:spPr bwMode="auto">
            <a:xfrm flipV="1">
              <a:off x="6371498" y="4236850"/>
              <a:ext cx="445010" cy="632309"/>
            </a:xfrm>
            <a:custGeom>
              <a:avLst/>
              <a:gdLst>
                <a:gd name="connsiteX0" fmla="*/ 0 w 445010"/>
                <a:gd name="connsiteY0" fmla="*/ 0 h 632309"/>
                <a:gd name="connsiteX1" fmla="*/ 445010 w 445010"/>
                <a:gd name="connsiteY1" fmla="*/ 632309 h 632309"/>
                <a:gd name="connsiteX0" fmla="*/ 0 w 445010"/>
                <a:gd name="connsiteY0" fmla="*/ 0 h 632309"/>
                <a:gd name="connsiteX1" fmla="*/ 445010 w 445010"/>
                <a:gd name="connsiteY1" fmla="*/ 632309 h 6323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45010" h="632309">
                  <a:moveTo>
                    <a:pt x="0" y="0"/>
                  </a:moveTo>
                  <a:cubicBezTo>
                    <a:pt x="230113" y="54653"/>
                    <a:pt x="296673" y="421539"/>
                    <a:pt x="445010" y="632309"/>
                  </a:cubicBezTo>
                </a:path>
              </a:pathLst>
            </a:custGeom>
            <a:noFill/>
            <a:ln w="31750">
              <a:solidFill>
                <a:schemeClr val="accent1"/>
              </a:solidFill>
              <a:prstDash val="sysDot"/>
              <a:round/>
              <a:headEnd/>
              <a:tailEnd type="triangl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76" name="Text Box 162"/>
            <p:cNvSpPr txBox="1">
              <a:spLocks noChangeArrowheads="1"/>
            </p:cNvSpPr>
            <p:nvPr/>
          </p:nvSpPr>
          <p:spPr bwMode="auto">
            <a:xfrm>
              <a:off x="6077359" y="5517082"/>
              <a:ext cx="294841" cy="144166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0" tIns="0" rIns="0" bIns="0" anchor="ctr" anchorCtr="1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defRPr sz="1600" b="1">
                  <a:solidFill>
                    <a:schemeClr val="tx1"/>
                  </a:solidFill>
                  <a:latin typeface="Courier New" pitchFamily="49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Ø"/>
                <a:defRPr sz="24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200" dirty="0" err="1" smtClean="0"/>
                <a:t>dec</a:t>
              </a:r>
              <a:endParaRPr lang="en-US" altLang="en-US" sz="1200" b="0" dirty="0"/>
            </a:p>
          </p:txBody>
        </p:sp>
      </p:grpSp>
      <p:sp>
        <p:nvSpPr>
          <p:cNvPr id="177" name="Rectangle 157"/>
          <p:cNvSpPr>
            <a:spLocks noChangeArrowheads="1"/>
          </p:cNvSpPr>
          <p:nvPr/>
        </p:nvSpPr>
        <p:spPr bwMode="auto">
          <a:xfrm>
            <a:off x="147361" y="4788644"/>
            <a:ext cx="4348163" cy="1920380"/>
          </a:xfrm>
          <a:prstGeom prst="rect">
            <a:avLst/>
          </a:prstGeom>
          <a:solidFill>
            <a:srgbClr val="FFFFE0"/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/>
          <a:lstStyle>
            <a:lvl1pPr marL="342900" indent="-3429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571500" indent="-1905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952500" indent="-1905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1333500" indent="-1905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1790700" indent="-1905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247900" indent="-1905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2705100" indent="-1905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162300" indent="-1905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360000" lvl="4" eaLnBrk="1" hangingPunct="1"/>
            <a:r>
              <a:rPr lang="cs-CZ" altLang="en-US" dirty="0" smtClean="0"/>
              <a:t>Instrukce jsou v grafu umístěny na poslední čas umožňující dodržení rozvrhu kritické smyčky</a:t>
            </a:r>
          </a:p>
          <a:p>
            <a:pPr marL="817200" lvl="5" eaLnBrk="1" hangingPunct="1"/>
            <a:r>
              <a:rPr lang="cs-CZ" altLang="en-US" dirty="0" smtClean="0"/>
              <a:t>Kapacita procesoru se neřeší</a:t>
            </a:r>
          </a:p>
          <a:p>
            <a:pPr marL="360000" lvl="4" eaLnBrk="1" hangingPunct="1"/>
            <a:r>
              <a:rPr lang="cs-CZ" altLang="en-US" dirty="0" smtClean="0"/>
              <a:t>Rozhodují hrany směrem ke kritické smyčce</a:t>
            </a:r>
          </a:p>
          <a:p>
            <a:pPr marL="817200" lvl="5" eaLnBrk="1" hangingPunct="1"/>
            <a:r>
              <a:rPr lang="cs-CZ" altLang="en-US" dirty="0" smtClean="0"/>
              <a:t>Ostatní budou automaticky dodrženy</a:t>
            </a:r>
          </a:p>
        </p:txBody>
      </p:sp>
    </p:spTree>
    <p:extLst>
      <p:ext uri="{BB962C8B-B14F-4D97-AF65-F5344CB8AC3E}">
        <p14:creationId xmlns:p14="http://schemas.microsoft.com/office/powerpoint/2010/main" val="22088409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en-US" dirty="0" smtClean="0"/>
              <a:t>Unroll-and-compact</a:t>
            </a:r>
            <a:endParaRPr lang="en-US" altLang="en-US" noProof="1" smtClean="0"/>
          </a:p>
        </p:txBody>
      </p:sp>
      <p:sp>
        <p:nvSpPr>
          <p:cNvPr id="11" name="Content Placeholder 10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9330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DA017BD5-140C-4C50-BB67-7E9C83911153}" type="slidenum">
              <a:rPr lang="en-US" altLang="en-US" smtClean="0"/>
              <a:pPr/>
              <a:t>8</a:t>
            </a:fld>
            <a:r>
              <a:rPr lang="cs-CZ" altLang="en-US" smtClean="0"/>
              <a:t> </a:t>
            </a:r>
            <a:endParaRPr lang="en-US" altLang="en-US" smtClean="0"/>
          </a:p>
        </p:txBody>
      </p:sp>
      <p:sp>
        <p:nvSpPr>
          <p:cNvPr id="99333" name="Rectangle 4"/>
          <p:cNvSpPr>
            <a:spLocks noChangeArrowheads="1"/>
          </p:cNvSpPr>
          <p:nvPr/>
        </p:nvSpPr>
        <p:spPr bwMode="auto">
          <a:xfrm>
            <a:off x="4597797" y="559593"/>
            <a:ext cx="4321175" cy="6119813"/>
          </a:xfrm>
          <a:prstGeom prst="rect">
            <a:avLst/>
          </a:prstGeom>
          <a:solidFill>
            <a:srgbClr val="FFFFE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en-US" b="0" dirty="0">
              <a:latin typeface="Arial" charset="0"/>
            </a:endParaRPr>
          </a:p>
        </p:txBody>
      </p:sp>
      <p:cxnSp>
        <p:nvCxnSpPr>
          <p:cNvPr id="3" name="Straight Arrow Connector 2"/>
          <p:cNvCxnSpPr/>
          <p:nvPr/>
        </p:nvCxnSpPr>
        <p:spPr bwMode="auto">
          <a:xfrm>
            <a:off x="5292080" y="6308082"/>
            <a:ext cx="3312368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51" name="Straight Arrow Connector 50"/>
          <p:cNvCxnSpPr/>
          <p:nvPr/>
        </p:nvCxnSpPr>
        <p:spPr bwMode="auto">
          <a:xfrm flipV="1">
            <a:off x="5292080" y="1268760"/>
            <a:ext cx="0" cy="504056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7" name="TextBox 6"/>
          <p:cNvSpPr txBox="1"/>
          <p:nvPr/>
        </p:nvSpPr>
        <p:spPr>
          <a:xfrm>
            <a:off x="7683623" y="6283240"/>
            <a:ext cx="91403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iteration</a:t>
            </a:r>
            <a:endParaRPr lang="en-US" dirty="0"/>
          </a:p>
        </p:txBody>
      </p:sp>
      <p:sp>
        <p:nvSpPr>
          <p:cNvPr id="56" name="TextBox 55"/>
          <p:cNvSpPr txBox="1"/>
          <p:nvPr/>
        </p:nvSpPr>
        <p:spPr>
          <a:xfrm rot="16200000">
            <a:off x="4814158" y="1412776"/>
            <a:ext cx="57259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time</a:t>
            </a:r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 bwMode="auto">
          <a:xfrm flipV="1">
            <a:off x="5652983" y="558356"/>
            <a:ext cx="2879457" cy="5748489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C00000"/>
            </a:solidFill>
            <a:prstDash val="dash"/>
            <a:round/>
            <a:headEnd type="none" w="med" len="med"/>
            <a:tailEnd type="arrow" w="med" len="med"/>
          </a:ln>
          <a:effectLst/>
        </p:spPr>
      </p:cxnSp>
      <p:cxnSp>
        <p:nvCxnSpPr>
          <p:cNvPr id="67" name="Straight Arrow Connector 66"/>
          <p:cNvCxnSpPr/>
          <p:nvPr/>
        </p:nvCxnSpPr>
        <p:spPr bwMode="auto">
          <a:xfrm flipV="1">
            <a:off x="6012160" y="6237312"/>
            <a:ext cx="0" cy="144016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0" name="Straight Arrow Connector 69"/>
          <p:cNvCxnSpPr/>
          <p:nvPr/>
        </p:nvCxnSpPr>
        <p:spPr bwMode="auto">
          <a:xfrm flipV="1">
            <a:off x="6732240" y="6237312"/>
            <a:ext cx="0" cy="144016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1" name="Straight Arrow Connector 70"/>
          <p:cNvCxnSpPr/>
          <p:nvPr/>
        </p:nvCxnSpPr>
        <p:spPr bwMode="auto">
          <a:xfrm flipV="1">
            <a:off x="7452320" y="6237312"/>
            <a:ext cx="0" cy="144016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2" name="Straight Arrow Connector 71"/>
          <p:cNvCxnSpPr/>
          <p:nvPr/>
        </p:nvCxnSpPr>
        <p:spPr bwMode="auto">
          <a:xfrm flipV="1">
            <a:off x="8172400" y="6237312"/>
            <a:ext cx="0" cy="144016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3" name="Straight Arrow Connector 72"/>
          <p:cNvCxnSpPr/>
          <p:nvPr/>
        </p:nvCxnSpPr>
        <p:spPr bwMode="auto">
          <a:xfrm>
            <a:off x="5220072" y="5589240"/>
            <a:ext cx="144016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7" name="Straight Arrow Connector 76"/>
          <p:cNvCxnSpPr/>
          <p:nvPr/>
        </p:nvCxnSpPr>
        <p:spPr bwMode="auto">
          <a:xfrm>
            <a:off x="5220072" y="5949280"/>
            <a:ext cx="144016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8" name="Straight Arrow Connector 77"/>
          <p:cNvCxnSpPr/>
          <p:nvPr/>
        </p:nvCxnSpPr>
        <p:spPr bwMode="auto">
          <a:xfrm>
            <a:off x="5220072" y="5229200"/>
            <a:ext cx="144016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9" name="Straight Arrow Connector 78"/>
          <p:cNvCxnSpPr/>
          <p:nvPr/>
        </p:nvCxnSpPr>
        <p:spPr bwMode="auto">
          <a:xfrm>
            <a:off x="5220072" y="4869160"/>
            <a:ext cx="144016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0" name="Straight Arrow Connector 79"/>
          <p:cNvCxnSpPr/>
          <p:nvPr/>
        </p:nvCxnSpPr>
        <p:spPr bwMode="auto">
          <a:xfrm>
            <a:off x="5220072" y="4509120"/>
            <a:ext cx="144016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1" name="Straight Arrow Connector 80"/>
          <p:cNvCxnSpPr/>
          <p:nvPr/>
        </p:nvCxnSpPr>
        <p:spPr bwMode="auto">
          <a:xfrm>
            <a:off x="5220072" y="4149080"/>
            <a:ext cx="144016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2" name="Straight Arrow Connector 81"/>
          <p:cNvCxnSpPr/>
          <p:nvPr/>
        </p:nvCxnSpPr>
        <p:spPr bwMode="auto">
          <a:xfrm>
            <a:off x="5220072" y="3789040"/>
            <a:ext cx="144016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3" name="Straight Arrow Connector 82"/>
          <p:cNvCxnSpPr/>
          <p:nvPr/>
        </p:nvCxnSpPr>
        <p:spPr bwMode="auto">
          <a:xfrm>
            <a:off x="5220072" y="3429000"/>
            <a:ext cx="144016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4" name="Straight Arrow Connector 83"/>
          <p:cNvCxnSpPr/>
          <p:nvPr/>
        </p:nvCxnSpPr>
        <p:spPr bwMode="auto">
          <a:xfrm>
            <a:off x="5220072" y="3068960"/>
            <a:ext cx="144016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5" name="Straight Arrow Connector 84"/>
          <p:cNvCxnSpPr/>
          <p:nvPr/>
        </p:nvCxnSpPr>
        <p:spPr bwMode="auto">
          <a:xfrm>
            <a:off x="5220072" y="2708920"/>
            <a:ext cx="144016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6" name="Straight Arrow Connector 85"/>
          <p:cNvCxnSpPr/>
          <p:nvPr/>
        </p:nvCxnSpPr>
        <p:spPr bwMode="auto">
          <a:xfrm>
            <a:off x="5220072" y="2348880"/>
            <a:ext cx="144016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7" name="Straight Arrow Connector 86"/>
          <p:cNvCxnSpPr/>
          <p:nvPr/>
        </p:nvCxnSpPr>
        <p:spPr bwMode="auto">
          <a:xfrm>
            <a:off x="5220072" y="1988840"/>
            <a:ext cx="144016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8" name="Straight Arrow Connector 87"/>
          <p:cNvCxnSpPr/>
          <p:nvPr/>
        </p:nvCxnSpPr>
        <p:spPr bwMode="auto">
          <a:xfrm>
            <a:off x="5220072" y="1628800"/>
            <a:ext cx="144016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0" name="Line 190"/>
          <p:cNvSpPr>
            <a:spLocks noChangeShapeType="1"/>
          </p:cNvSpPr>
          <p:nvPr/>
        </p:nvSpPr>
        <p:spPr bwMode="auto">
          <a:xfrm flipV="1">
            <a:off x="5606926" y="4239231"/>
            <a:ext cx="117200" cy="1276763"/>
          </a:xfrm>
          <a:custGeom>
            <a:avLst/>
            <a:gdLst>
              <a:gd name="connsiteX0" fmla="*/ 0 w 36262"/>
              <a:gd name="connsiteY0" fmla="*/ 0 h 1276763"/>
              <a:gd name="connsiteX1" fmla="*/ 36262 w 36262"/>
              <a:gd name="connsiteY1" fmla="*/ 1276763 h 1276763"/>
              <a:gd name="connsiteX0" fmla="*/ 80938 w 117200"/>
              <a:gd name="connsiteY0" fmla="*/ 0 h 1276763"/>
              <a:gd name="connsiteX1" fmla="*/ 117200 w 117200"/>
              <a:gd name="connsiteY1" fmla="*/ 1276763 h 12767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17200" h="1276763">
                <a:moveTo>
                  <a:pt x="80938" y="0"/>
                </a:moveTo>
                <a:cubicBezTo>
                  <a:pt x="-115131" y="641178"/>
                  <a:pt x="105113" y="851175"/>
                  <a:pt x="117200" y="1276763"/>
                </a:cubicBezTo>
              </a:path>
            </a:pathLst>
          </a:custGeom>
          <a:noFill/>
          <a:ln w="57150">
            <a:solidFill>
              <a:schemeClr val="bg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92" name="Line 192"/>
          <p:cNvSpPr>
            <a:spLocks noChangeShapeType="1"/>
          </p:cNvSpPr>
          <p:nvPr/>
        </p:nvSpPr>
        <p:spPr bwMode="auto">
          <a:xfrm flipH="1">
            <a:off x="6012159" y="4147843"/>
            <a:ext cx="355846" cy="5302"/>
          </a:xfrm>
          <a:prstGeom prst="line">
            <a:avLst/>
          </a:prstGeom>
          <a:noFill/>
          <a:ln w="57150">
            <a:solidFill>
              <a:srgbClr val="CC00FF"/>
            </a:solidFill>
            <a:round/>
            <a:headEnd type="triangle" w="med" len="med"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96" name="Line 190"/>
          <p:cNvSpPr>
            <a:spLocks noChangeShapeType="1"/>
          </p:cNvSpPr>
          <p:nvPr/>
        </p:nvSpPr>
        <p:spPr bwMode="auto">
          <a:xfrm flipH="1" flipV="1">
            <a:off x="6248137" y="2807566"/>
            <a:ext cx="182735" cy="1265672"/>
          </a:xfrm>
          <a:custGeom>
            <a:avLst/>
            <a:gdLst>
              <a:gd name="connsiteX0" fmla="*/ 0 w 10000"/>
              <a:gd name="connsiteY0" fmla="*/ 0 h 10000"/>
              <a:gd name="connsiteX1" fmla="*/ 10000 w 10000"/>
              <a:gd name="connsiteY1" fmla="*/ 10000 h 10000"/>
              <a:gd name="connsiteX0" fmla="*/ 2147473647 w 2147470000"/>
              <a:gd name="connsiteY0" fmla="*/ 0 h 8027"/>
              <a:gd name="connsiteX1" fmla="*/ 0 w 2147470000"/>
              <a:gd name="connsiteY1" fmla="*/ 8027 h 8027"/>
              <a:gd name="connsiteX0" fmla="*/ 10000 w 10972"/>
              <a:gd name="connsiteY0" fmla="*/ 0 h 10000"/>
              <a:gd name="connsiteX1" fmla="*/ 0 w 10972"/>
              <a:gd name="connsiteY1" fmla="*/ 10000 h 10000"/>
              <a:gd name="connsiteX0" fmla="*/ 1692 w 3480"/>
              <a:gd name="connsiteY0" fmla="*/ 0 h 12682"/>
              <a:gd name="connsiteX1" fmla="*/ 0 w 3480"/>
              <a:gd name="connsiteY1" fmla="*/ 12682 h 12682"/>
              <a:gd name="connsiteX0" fmla="*/ 4862 w 24452"/>
              <a:gd name="connsiteY0" fmla="*/ 0 h 10000"/>
              <a:gd name="connsiteX1" fmla="*/ 0 w 24452"/>
              <a:gd name="connsiteY1" fmla="*/ 1000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4452" h="10000">
                <a:moveTo>
                  <a:pt x="4862" y="0"/>
                </a:moveTo>
                <a:cubicBezTo>
                  <a:pt x="51618" y="5330"/>
                  <a:pt x="0" y="6726"/>
                  <a:pt x="0" y="10000"/>
                </a:cubicBezTo>
              </a:path>
            </a:pathLst>
          </a:custGeom>
          <a:noFill/>
          <a:ln w="57150">
            <a:solidFill>
              <a:schemeClr val="bg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97" name="Line 192"/>
          <p:cNvSpPr>
            <a:spLocks noChangeShapeType="1"/>
          </p:cNvSpPr>
          <p:nvPr/>
        </p:nvSpPr>
        <p:spPr bwMode="auto">
          <a:xfrm flipH="1" flipV="1">
            <a:off x="6705747" y="2699126"/>
            <a:ext cx="386532" cy="9794"/>
          </a:xfrm>
          <a:prstGeom prst="line">
            <a:avLst/>
          </a:prstGeom>
          <a:noFill/>
          <a:ln w="57150">
            <a:solidFill>
              <a:srgbClr val="CC00FF"/>
            </a:solidFill>
            <a:round/>
            <a:headEnd type="triangle" w="med" len="med"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99" name="Line 190"/>
          <p:cNvSpPr>
            <a:spLocks noChangeShapeType="1"/>
          </p:cNvSpPr>
          <p:nvPr/>
        </p:nvSpPr>
        <p:spPr bwMode="auto">
          <a:xfrm flipV="1">
            <a:off x="6965082" y="1349211"/>
            <a:ext cx="182013" cy="1286038"/>
          </a:xfrm>
          <a:custGeom>
            <a:avLst/>
            <a:gdLst>
              <a:gd name="connsiteX0" fmla="*/ 0 w 39535"/>
              <a:gd name="connsiteY0" fmla="*/ 0 h 1286038"/>
              <a:gd name="connsiteX1" fmla="*/ 39535 w 39535"/>
              <a:gd name="connsiteY1" fmla="*/ 1286038 h 1286038"/>
              <a:gd name="connsiteX0" fmla="*/ 142478 w 182013"/>
              <a:gd name="connsiteY0" fmla="*/ 0 h 1286038"/>
              <a:gd name="connsiteX1" fmla="*/ 182013 w 182013"/>
              <a:gd name="connsiteY1" fmla="*/ 1286038 h 1286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82013" h="1286038">
                <a:moveTo>
                  <a:pt x="142478" y="0"/>
                </a:moveTo>
                <a:cubicBezTo>
                  <a:pt x="-193749" y="636835"/>
                  <a:pt x="168835" y="857359"/>
                  <a:pt x="182013" y="1286038"/>
                </a:cubicBezTo>
              </a:path>
            </a:pathLst>
          </a:custGeom>
          <a:noFill/>
          <a:ln w="57150">
            <a:solidFill>
              <a:schemeClr val="bg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00" name="Line 192"/>
          <p:cNvSpPr>
            <a:spLocks noChangeShapeType="1"/>
          </p:cNvSpPr>
          <p:nvPr/>
        </p:nvSpPr>
        <p:spPr bwMode="auto">
          <a:xfrm flipH="1" flipV="1">
            <a:off x="7462718" y="1268760"/>
            <a:ext cx="353835" cy="1237"/>
          </a:xfrm>
          <a:prstGeom prst="line">
            <a:avLst/>
          </a:prstGeom>
          <a:noFill/>
          <a:ln w="57150">
            <a:solidFill>
              <a:srgbClr val="CC00FF"/>
            </a:solidFill>
            <a:round/>
            <a:headEnd type="triangle" w="med" len="med"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20" name="Line 184"/>
          <p:cNvSpPr>
            <a:spLocks noChangeShapeType="1"/>
          </p:cNvSpPr>
          <p:nvPr/>
        </p:nvSpPr>
        <p:spPr bwMode="auto">
          <a:xfrm flipV="1">
            <a:off x="7086745" y="2779333"/>
            <a:ext cx="119626" cy="196907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21" name="Line 184"/>
          <p:cNvSpPr>
            <a:spLocks noChangeShapeType="1"/>
          </p:cNvSpPr>
          <p:nvPr/>
        </p:nvSpPr>
        <p:spPr bwMode="auto">
          <a:xfrm flipV="1">
            <a:off x="7786409" y="1324145"/>
            <a:ext cx="133809" cy="240266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22" name="Text Box 163"/>
          <p:cNvSpPr txBox="1">
            <a:spLocks noChangeArrowheads="1"/>
          </p:cNvSpPr>
          <p:nvPr/>
        </p:nvSpPr>
        <p:spPr bwMode="auto">
          <a:xfrm>
            <a:off x="5691261" y="4076804"/>
            <a:ext cx="311150" cy="144461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dirty="0" err="1" smtClean="0"/>
              <a:t>xor</a:t>
            </a:r>
            <a:endParaRPr lang="en-US" altLang="en-US" sz="1200" b="0" dirty="0"/>
          </a:p>
        </p:txBody>
      </p:sp>
      <p:sp>
        <p:nvSpPr>
          <p:cNvPr id="123" name="Text Box 163"/>
          <p:cNvSpPr txBox="1">
            <a:spLocks noChangeArrowheads="1"/>
          </p:cNvSpPr>
          <p:nvPr/>
        </p:nvSpPr>
        <p:spPr bwMode="auto">
          <a:xfrm>
            <a:off x="6397972" y="2636912"/>
            <a:ext cx="311150" cy="144461"/>
          </a:xfrm>
          <a:prstGeom prst="rect">
            <a:avLst/>
          </a:prstGeom>
          <a:solidFill>
            <a:srgbClr val="FFC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dirty="0" err="1" smtClean="0"/>
              <a:t>xor</a:t>
            </a:r>
            <a:endParaRPr lang="en-US" altLang="en-US" sz="1200" b="0" dirty="0"/>
          </a:p>
        </p:txBody>
      </p:sp>
      <p:sp>
        <p:nvSpPr>
          <p:cNvPr id="124" name="Text Box 163"/>
          <p:cNvSpPr txBox="1">
            <a:spLocks noChangeArrowheads="1"/>
          </p:cNvSpPr>
          <p:nvPr/>
        </p:nvSpPr>
        <p:spPr bwMode="auto">
          <a:xfrm>
            <a:off x="7141170" y="1196752"/>
            <a:ext cx="311150" cy="144461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dirty="0" err="1" smtClean="0"/>
              <a:t>xor</a:t>
            </a:r>
            <a:endParaRPr lang="en-US" altLang="en-US" sz="1200" b="0" dirty="0"/>
          </a:p>
        </p:txBody>
      </p:sp>
      <p:sp>
        <p:nvSpPr>
          <p:cNvPr id="125" name="Text Box 160"/>
          <p:cNvSpPr txBox="1">
            <a:spLocks noChangeArrowheads="1"/>
          </p:cNvSpPr>
          <p:nvPr/>
        </p:nvSpPr>
        <p:spPr bwMode="auto">
          <a:xfrm>
            <a:off x="6373167" y="4077072"/>
            <a:ext cx="361007" cy="134937"/>
          </a:xfrm>
          <a:prstGeom prst="rect">
            <a:avLst/>
          </a:prstGeom>
          <a:solidFill>
            <a:srgbClr val="FFC000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en-US" sz="1200" dirty="0" smtClean="0"/>
              <a:t>mov</a:t>
            </a:r>
            <a:endParaRPr lang="en-US" altLang="en-US" sz="1200" dirty="0"/>
          </a:p>
        </p:txBody>
      </p:sp>
      <p:sp>
        <p:nvSpPr>
          <p:cNvPr id="126" name="Text Box 160"/>
          <p:cNvSpPr txBox="1">
            <a:spLocks noChangeArrowheads="1"/>
          </p:cNvSpPr>
          <p:nvPr/>
        </p:nvSpPr>
        <p:spPr bwMode="auto">
          <a:xfrm>
            <a:off x="7092280" y="2636912"/>
            <a:ext cx="361007" cy="134937"/>
          </a:xfrm>
          <a:prstGeom prst="rect">
            <a:avLst/>
          </a:prstGeom>
          <a:solidFill>
            <a:srgbClr val="FFFF66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en-US" sz="1200" dirty="0" smtClean="0"/>
              <a:t>mov</a:t>
            </a:r>
            <a:endParaRPr lang="en-US" altLang="en-US" sz="1200" dirty="0"/>
          </a:p>
        </p:txBody>
      </p:sp>
      <p:sp>
        <p:nvSpPr>
          <p:cNvPr id="127" name="Text Box 160"/>
          <p:cNvSpPr txBox="1">
            <a:spLocks noChangeArrowheads="1"/>
          </p:cNvSpPr>
          <p:nvPr/>
        </p:nvSpPr>
        <p:spPr bwMode="auto">
          <a:xfrm>
            <a:off x="7811393" y="1196752"/>
            <a:ext cx="361007" cy="134937"/>
          </a:xfrm>
          <a:prstGeom prst="rect">
            <a:avLst/>
          </a:prstGeom>
          <a:solidFill>
            <a:srgbClr val="FFC000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en-US" sz="1200" dirty="0" smtClean="0"/>
              <a:t>mov</a:t>
            </a:r>
            <a:endParaRPr lang="en-US" altLang="en-US" sz="1200" dirty="0"/>
          </a:p>
        </p:txBody>
      </p:sp>
      <p:sp>
        <p:nvSpPr>
          <p:cNvPr id="128" name="Text Box 160"/>
          <p:cNvSpPr txBox="1">
            <a:spLocks noChangeArrowheads="1"/>
          </p:cNvSpPr>
          <p:nvPr/>
        </p:nvSpPr>
        <p:spPr bwMode="auto">
          <a:xfrm>
            <a:off x="5653087" y="5517232"/>
            <a:ext cx="361007" cy="134937"/>
          </a:xfrm>
          <a:prstGeom prst="rect">
            <a:avLst/>
          </a:prstGeom>
          <a:solidFill>
            <a:srgbClr val="FFFF66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en-US" sz="1200" dirty="0" smtClean="0"/>
              <a:t>mov</a:t>
            </a:r>
            <a:endParaRPr lang="en-US" altLang="en-US" sz="1200" dirty="0"/>
          </a:p>
        </p:txBody>
      </p:sp>
      <p:sp>
        <p:nvSpPr>
          <p:cNvPr id="129" name="Text Box 159"/>
          <p:cNvSpPr txBox="1">
            <a:spLocks noChangeArrowheads="1"/>
          </p:cNvSpPr>
          <p:nvPr/>
        </p:nvSpPr>
        <p:spPr bwMode="auto">
          <a:xfrm>
            <a:off x="6766863" y="2988745"/>
            <a:ext cx="319881" cy="138682"/>
          </a:xfrm>
          <a:prstGeom prst="rect">
            <a:avLst/>
          </a:prstGeom>
          <a:solidFill>
            <a:srgbClr val="FFC000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dirty="0" err="1"/>
              <a:t>jgt</a:t>
            </a:r>
            <a:endParaRPr lang="en-US" altLang="en-US" sz="1200" dirty="0"/>
          </a:p>
        </p:txBody>
      </p:sp>
      <p:sp>
        <p:nvSpPr>
          <p:cNvPr id="130" name="Text Box 158"/>
          <p:cNvSpPr txBox="1">
            <a:spLocks noChangeArrowheads="1"/>
          </p:cNvSpPr>
          <p:nvPr/>
        </p:nvSpPr>
        <p:spPr bwMode="auto">
          <a:xfrm>
            <a:off x="6771742" y="3376389"/>
            <a:ext cx="330341" cy="132536"/>
          </a:xfrm>
          <a:prstGeom prst="rect">
            <a:avLst/>
          </a:prstGeom>
          <a:solidFill>
            <a:srgbClr val="FFC000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dirty="0" smtClean="0"/>
              <a:t>cm</a:t>
            </a:r>
            <a:r>
              <a:rPr lang="cs-CZ" altLang="en-US" sz="1200" dirty="0" smtClean="0"/>
              <a:t>p</a:t>
            </a:r>
            <a:endParaRPr lang="en-US" altLang="en-US" sz="1200" dirty="0"/>
          </a:p>
        </p:txBody>
      </p:sp>
      <p:sp>
        <p:nvSpPr>
          <p:cNvPr id="131" name="Text Box 162"/>
          <p:cNvSpPr txBox="1">
            <a:spLocks noChangeArrowheads="1"/>
          </p:cNvSpPr>
          <p:nvPr/>
        </p:nvSpPr>
        <p:spPr bwMode="auto">
          <a:xfrm>
            <a:off x="6804248" y="4076922"/>
            <a:ext cx="294841" cy="144166"/>
          </a:xfrm>
          <a:prstGeom prst="rect">
            <a:avLst/>
          </a:prstGeom>
          <a:solidFill>
            <a:srgbClr val="FFC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dirty="0" err="1" smtClean="0"/>
              <a:t>dec</a:t>
            </a:r>
            <a:endParaRPr lang="en-US" altLang="en-US" sz="1200" b="0" dirty="0"/>
          </a:p>
        </p:txBody>
      </p:sp>
      <p:sp>
        <p:nvSpPr>
          <p:cNvPr id="132" name="Text Box 161"/>
          <p:cNvSpPr txBox="1">
            <a:spLocks noChangeArrowheads="1"/>
          </p:cNvSpPr>
          <p:nvPr/>
        </p:nvSpPr>
        <p:spPr bwMode="auto">
          <a:xfrm>
            <a:off x="6395262" y="3361749"/>
            <a:ext cx="326641" cy="146199"/>
          </a:xfrm>
          <a:prstGeom prst="rect">
            <a:avLst/>
          </a:prstGeom>
          <a:solidFill>
            <a:srgbClr val="FFC000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en-US" sz="1200" dirty="0" smtClean="0"/>
              <a:t>inc</a:t>
            </a:r>
            <a:endParaRPr lang="en-US" altLang="en-US" sz="1200" dirty="0"/>
          </a:p>
        </p:txBody>
      </p:sp>
      <p:sp>
        <p:nvSpPr>
          <p:cNvPr id="133" name="Text Box 159"/>
          <p:cNvSpPr txBox="1">
            <a:spLocks noChangeArrowheads="1"/>
          </p:cNvSpPr>
          <p:nvPr/>
        </p:nvSpPr>
        <p:spPr bwMode="auto">
          <a:xfrm>
            <a:off x="7470874" y="1564411"/>
            <a:ext cx="319881" cy="138682"/>
          </a:xfrm>
          <a:prstGeom prst="rect">
            <a:avLst/>
          </a:prstGeom>
          <a:solidFill>
            <a:srgbClr val="FFFF66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dirty="0" err="1"/>
              <a:t>jgt</a:t>
            </a:r>
            <a:endParaRPr lang="en-US" altLang="en-US" sz="1200" dirty="0"/>
          </a:p>
        </p:txBody>
      </p:sp>
      <p:sp>
        <p:nvSpPr>
          <p:cNvPr id="135" name="Line 186"/>
          <p:cNvSpPr>
            <a:spLocks noChangeShapeType="1"/>
          </p:cNvSpPr>
          <p:nvPr/>
        </p:nvSpPr>
        <p:spPr bwMode="auto">
          <a:xfrm flipV="1">
            <a:off x="6951668" y="3148379"/>
            <a:ext cx="13414" cy="209082"/>
          </a:xfrm>
          <a:prstGeom prst="line">
            <a:avLst/>
          </a:prstGeom>
          <a:noFill/>
          <a:ln w="31750">
            <a:solidFill>
              <a:schemeClr val="bg2"/>
            </a:solidFill>
            <a:round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38" name="Line 186"/>
          <p:cNvSpPr>
            <a:spLocks noChangeShapeType="1"/>
          </p:cNvSpPr>
          <p:nvPr/>
        </p:nvSpPr>
        <p:spPr bwMode="auto">
          <a:xfrm flipH="1" flipV="1">
            <a:off x="6965082" y="3519702"/>
            <a:ext cx="9624" cy="531024"/>
          </a:xfrm>
          <a:prstGeom prst="line">
            <a:avLst/>
          </a:prstGeom>
          <a:noFill/>
          <a:ln w="31750">
            <a:solidFill>
              <a:schemeClr val="bg2"/>
            </a:solidFill>
            <a:round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39" name="Text Box 158"/>
          <p:cNvSpPr txBox="1">
            <a:spLocks noChangeArrowheads="1"/>
          </p:cNvSpPr>
          <p:nvPr/>
        </p:nvSpPr>
        <p:spPr bwMode="auto">
          <a:xfrm>
            <a:off x="7481259" y="1927262"/>
            <a:ext cx="330341" cy="132536"/>
          </a:xfrm>
          <a:prstGeom prst="rect">
            <a:avLst/>
          </a:prstGeom>
          <a:solidFill>
            <a:srgbClr val="FFFF66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dirty="0" smtClean="0"/>
              <a:t>cm</a:t>
            </a:r>
            <a:r>
              <a:rPr lang="cs-CZ" altLang="en-US" sz="1200" dirty="0" smtClean="0"/>
              <a:t>p</a:t>
            </a:r>
            <a:endParaRPr lang="en-US" altLang="en-US" sz="1200" dirty="0"/>
          </a:p>
        </p:txBody>
      </p:sp>
      <p:sp>
        <p:nvSpPr>
          <p:cNvPr id="140" name="Text Box 162"/>
          <p:cNvSpPr txBox="1">
            <a:spLocks noChangeArrowheads="1"/>
          </p:cNvSpPr>
          <p:nvPr/>
        </p:nvSpPr>
        <p:spPr bwMode="auto">
          <a:xfrm>
            <a:off x="7517519" y="2636762"/>
            <a:ext cx="294841" cy="144166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dirty="0" err="1" smtClean="0"/>
              <a:t>dec</a:t>
            </a:r>
            <a:endParaRPr lang="en-US" altLang="en-US" sz="1200" b="0" dirty="0"/>
          </a:p>
        </p:txBody>
      </p:sp>
      <p:sp>
        <p:nvSpPr>
          <p:cNvPr id="141" name="Line 186"/>
          <p:cNvSpPr>
            <a:spLocks noChangeShapeType="1"/>
          </p:cNvSpPr>
          <p:nvPr/>
        </p:nvSpPr>
        <p:spPr bwMode="auto">
          <a:xfrm flipH="1" flipV="1">
            <a:off x="7670021" y="1718293"/>
            <a:ext cx="0" cy="215540"/>
          </a:xfrm>
          <a:prstGeom prst="line">
            <a:avLst/>
          </a:prstGeom>
          <a:noFill/>
          <a:ln w="31750">
            <a:solidFill>
              <a:schemeClr val="bg2"/>
            </a:solidFill>
            <a:round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42" name="Line 186"/>
          <p:cNvSpPr>
            <a:spLocks noChangeShapeType="1"/>
          </p:cNvSpPr>
          <p:nvPr/>
        </p:nvSpPr>
        <p:spPr bwMode="auto">
          <a:xfrm flipV="1">
            <a:off x="7683624" y="2072108"/>
            <a:ext cx="0" cy="566315"/>
          </a:xfrm>
          <a:prstGeom prst="line">
            <a:avLst/>
          </a:prstGeom>
          <a:noFill/>
          <a:ln w="31750">
            <a:solidFill>
              <a:schemeClr val="bg2"/>
            </a:solidFill>
            <a:round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44" name="Line 198"/>
          <p:cNvSpPr>
            <a:spLocks noChangeShapeType="1"/>
          </p:cNvSpPr>
          <p:nvPr/>
        </p:nvSpPr>
        <p:spPr bwMode="auto">
          <a:xfrm flipV="1">
            <a:off x="7812361" y="1356530"/>
            <a:ext cx="600516" cy="1352390"/>
          </a:xfrm>
          <a:prstGeom prst="line">
            <a:avLst/>
          </a:prstGeom>
          <a:noFill/>
          <a:ln w="31750">
            <a:solidFill>
              <a:schemeClr val="accent1"/>
            </a:solidFill>
            <a:prstDash val="sysDot"/>
            <a:round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45" name="Text Box 162"/>
          <p:cNvSpPr txBox="1">
            <a:spLocks noChangeArrowheads="1"/>
          </p:cNvSpPr>
          <p:nvPr/>
        </p:nvSpPr>
        <p:spPr bwMode="auto">
          <a:xfrm>
            <a:off x="8208250" y="1200010"/>
            <a:ext cx="294841" cy="144166"/>
          </a:xfrm>
          <a:prstGeom prst="rect">
            <a:avLst/>
          </a:prstGeom>
          <a:solidFill>
            <a:srgbClr val="FFC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dirty="0" err="1" smtClean="0"/>
              <a:t>dec</a:t>
            </a:r>
            <a:endParaRPr lang="en-US" altLang="en-US" sz="1200" b="0" dirty="0"/>
          </a:p>
        </p:txBody>
      </p:sp>
      <p:sp>
        <p:nvSpPr>
          <p:cNvPr id="146" name="Line 198"/>
          <p:cNvSpPr>
            <a:spLocks noChangeShapeType="1"/>
          </p:cNvSpPr>
          <p:nvPr/>
        </p:nvSpPr>
        <p:spPr bwMode="auto">
          <a:xfrm flipV="1">
            <a:off x="7836111" y="1356530"/>
            <a:ext cx="445010" cy="632309"/>
          </a:xfrm>
          <a:custGeom>
            <a:avLst/>
            <a:gdLst>
              <a:gd name="connsiteX0" fmla="*/ 0 w 445010"/>
              <a:gd name="connsiteY0" fmla="*/ 0 h 632309"/>
              <a:gd name="connsiteX1" fmla="*/ 445010 w 445010"/>
              <a:gd name="connsiteY1" fmla="*/ 632309 h 632309"/>
              <a:gd name="connsiteX0" fmla="*/ 0 w 445010"/>
              <a:gd name="connsiteY0" fmla="*/ 0 h 632309"/>
              <a:gd name="connsiteX1" fmla="*/ 445010 w 445010"/>
              <a:gd name="connsiteY1" fmla="*/ 632309 h 6323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45010" h="632309">
                <a:moveTo>
                  <a:pt x="0" y="0"/>
                </a:moveTo>
                <a:cubicBezTo>
                  <a:pt x="230113" y="54653"/>
                  <a:pt x="296673" y="421539"/>
                  <a:pt x="445010" y="632309"/>
                </a:cubicBezTo>
              </a:path>
            </a:pathLst>
          </a:custGeom>
          <a:noFill/>
          <a:ln w="31750">
            <a:solidFill>
              <a:schemeClr val="accent1"/>
            </a:solidFill>
            <a:prstDash val="sysDot"/>
            <a:round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50" name="Line 182"/>
          <p:cNvSpPr>
            <a:spLocks noChangeShapeType="1"/>
          </p:cNvSpPr>
          <p:nvPr/>
        </p:nvSpPr>
        <p:spPr bwMode="auto">
          <a:xfrm flipV="1">
            <a:off x="6565173" y="2779333"/>
            <a:ext cx="501488" cy="578128"/>
          </a:xfrm>
          <a:custGeom>
            <a:avLst/>
            <a:gdLst>
              <a:gd name="connsiteX0" fmla="*/ 0 w 501216"/>
              <a:gd name="connsiteY0" fmla="*/ 0 h 578128"/>
              <a:gd name="connsiteX1" fmla="*/ 501216 w 501216"/>
              <a:gd name="connsiteY1" fmla="*/ 578128 h 578128"/>
              <a:gd name="connsiteX0" fmla="*/ 272 w 501488"/>
              <a:gd name="connsiteY0" fmla="*/ 0 h 578128"/>
              <a:gd name="connsiteX1" fmla="*/ 501488 w 501488"/>
              <a:gd name="connsiteY1" fmla="*/ 578128 h 5781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501488" h="578128">
                <a:moveTo>
                  <a:pt x="272" y="0"/>
                </a:moveTo>
                <a:cubicBezTo>
                  <a:pt x="-11076" y="512377"/>
                  <a:pt x="334416" y="385419"/>
                  <a:pt x="501488" y="578128"/>
                </a:cubicBezTo>
              </a:path>
            </a:pathLst>
          </a:custGeom>
          <a:noFill/>
          <a:ln w="31750">
            <a:solidFill>
              <a:srgbClr val="0000FF"/>
            </a:solidFill>
            <a:round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53" name="Text Box 161"/>
          <p:cNvSpPr txBox="1">
            <a:spLocks noChangeArrowheads="1"/>
          </p:cNvSpPr>
          <p:nvPr/>
        </p:nvSpPr>
        <p:spPr bwMode="auto">
          <a:xfrm>
            <a:off x="7116489" y="1925910"/>
            <a:ext cx="326641" cy="146199"/>
          </a:xfrm>
          <a:prstGeom prst="rect">
            <a:avLst/>
          </a:prstGeom>
          <a:solidFill>
            <a:srgbClr val="FFFF66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en-US" sz="1200" dirty="0" smtClean="0"/>
              <a:t>inc</a:t>
            </a:r>
            <a:endParaRPr lang="en-US" altLang="en-US" sz="1200" dirty="0"/>
          </a:p>
        </p:txBody>
      </p:sp>
      <p:sp>
        <p:nvSpPr>
          <p:cNvPr id="154" name="Line 182"/>
          <p:cNvSpPr>
            <a:spLocks noChangeShapeType="1"/>
          </p:cNvSpPr>
          <p:nvPr/>
        </p:nvSpPr>
        <p:spPr bwMode="auto">
          <a:xfrm flipV="1">
            <a:off x="7271486" y="1348126"/>
            <a:ext cx="532546" cy="576546"/>
          </a:xfrm>
          <a:custGeom>
            <a:avLst/>
            <a:gdLst>
              <a:gd name="connsiteX0" fmla="*/ 0 w 532546"/>
              <a:gd name="connsiteY0" fmla="*/ 0 h 576546"/>
              <a:gd name="connsiteX1" fmla="*/ 532546 w 532546"/>
              <a:gd name="connsiteY1" fmla="*/ 576546 h 576546"/>
              <a:gd name="connsiteX0" fmla="*/ 0 w 532546"/>
              <a:gd name="connsiteY0" fmla="*/ 0 h 576546"/>
              <a:gd name="connsiteX1" fmla="*/ 532546 w 532546"/>
              <a:gd name="connsiteY1" fmla="*/ 576546 h 5765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532546" h="576546">
                <a:moveTo>
                  <a:pt x="0" y="0"/>
                </a:moveTo>
                <a:cubicBezTo>
                  <a:pt x="28833" y="556455"/>
                  <a:pt x="355031" y="384364"/>
                  <a:pt x="532546" y="576546"/>
                </a:cubicBezTo>
              </a:path>
            </a:pathLst>
          </a:custGeom>
          <a:noFill/>
          <a:ln w="31750">
            <a:solidFill>
              <a:srgbClr val="0000FF"/>
            </a:solidFill>
            <a:round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55" name="Text Box 161"/>
          <p:cNvSpPr txBox="1">
            <a:spLocks noChangeArrowheads="1"/>
          </p:cNvSpPr>
          <p:nvPr/>
        </p:nvSpPr>
        <p:spPr bwMode="auto">
          <a:xfrm>
            <a:off x="5670269" y="4796064"/>
            <a:ext cx="326641" cy="146199"/>
          </a:xfrm>
          <a:prstGeom prst="rect">
            <a:avLst/>
          </a:prstGeom>
          <a:solidFill>
            <a:srgbClr val="FFFF66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en-US" sz="1200" dirty="0" smtClean="0"/>
              <a:t>inc</a:t>
            </a:r>
            <a:endParaRPr lang="en-US" altLang="en-US" sz="1200" dirty="0"/>
          </a:p>
        </p:txBody>
      </p:sp>
      <p:sp>
        <p:nvSpPr>
          <p:cNvPr id="156" name="Line 182"/>
          <p:cNvSpPr>
            <a:spLocks noChangeShapeType="1"/>
          </p:cNvSpPr>
          <p:nvPr/>
        </p:nvSpPr>
        <p:spPr bwMode="auto">
          <a:xfrm flipV="1">
            <a:off x="5821361" y="4210921"/>
            <a:ext cx="546006" cy="582490"/>
          </a:xfrm>
          <a:custGeom>
            <a:avLst/>
            <a:gdLst>
              <a:gd name="connsiteX0" fmla="*/ 0 w 546006"/>
              <a:gd name="connsiteY0" fmla="*/ 0 h 582490"/>
              <a:gd name="connsiteX1" fmla="*/ 546006 w 546006"/>
              <a:gd name="connsiteY1" fmla="*/ 582490 h 582490"/>
              <a:gd name="connsiteX0" fmla="*/ 0 w 546006"/>
              <a:gd name="connsiteY0" fmla="*/ 0 h 582490"/>
              <a:gd name="connsiteX1" fmla="*/ 546006 w 546006"/>
              <a:gd name="connsiteY1" fmla="*/ 582490 h 5824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546006" h="582490">
                <a:moveTo>
                  <a:pt x="0" y="0"/>
                </a:moveTo>
                <a:cubicBezTo>
                  <a:pt x="11017" y="402319"/>
                  <a:pt x="364004" y="388327"/>
                  <a:pt x="546006" y="582490"/>
                </a:cubicBezTo>
              </a:path>
            </a:pathLst>
          </a:custGeom>
          <a:noFill/>
          <a:ln w="31750">
            <a:solidFill>
              <a:srgbClr val="0000FF"/>
            </a:solidFill>
            <a:round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58" name="Line 176"/>
          <p:cNvSpPr>
            <a:spLocks noChangeShapeType="1"/>
          </p:cNvSpPr>
          <p:nvPr/>
        </p:nvSpPr>
        <p:spPr bwMode="auto">
          <a:xfrm flipV="1">
            <a:off x="5868144" y="2779333"/>
            <a:ext cx="549572" cy="1297739"/>
          </a:xfrm>
          <a:custGeom>
            <a:avLst/>
            <a:gdLst>
              <a:gd name="connsiteX0" fmla="*/ 0 w 549572"/>
              <a:gd name="connsiteY0" fmla="*/ 0 h 1297739"/>
              <a:gd name="connsiteX1" fmla="*/ 549572 w 549572"/>
              <a:gd name="connsiteY1" fmla="*/ 1297739 h 1297739"/>
              <a:gd name="connsiteX0" fmla="*/ 0 w 549572"/>
              <a:gd name="connsiteY0" fmla="*/ 0 h 1297739"/>
              <a:gd name="connsiteX1" fmla="*/ 549572 w 549572"/>
              <a:gd name="connsiteY1" fmla="*/ 1297739 h 12977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549572" h="1297739">
                <a:moveTo>
                  <a:pt x="0" y="0"/>
                </a:moveTo>
                <a:cubicBezTo>
                  <a:pt x="183191" y="432580"/>
                  <a:pt x="-57365" y="1095617"/>
                  <a:pt x="549572" y="1297739"/>
                </a:cubicBezTo>
              </a:path>
            </a:pathLst>
          </a:custGeom>
          <a:noFill/>
          <a:ln w="31750">
            <a:solidFill>
              <a:schemeClr val="accent2"/>
            </a:solidFill>
            <a:prstDash val="sysDot"/>
            <a:round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59" name="Line 176"/>
          <p:cNvSpPr>
            <a:spLocks noChangeShapeType="1"/>
          </p:cNvSpPr>
          <p:nvPr/>
        </p:nvSpPr>
        <p:spPr bwMode="auto">
          <a:xfrm flipV="1">
            <a:off x="6614716" y="1340768"/>
            <a:ext cx="549572" cy="1297739"/>
          </a:xfrm>
          <a:custGeom>
            <a:avLst/>
            <a:gdLst>
              <a:gd name="connsiteX0" fmla="*/ 0 w 549572"/>
              <a:gd name="connsiteY0" fmla="*/ 0 h 1297739"/>
              <a:gd name="connsiteX1" fmla="*/ 549572 w 549572"/>
              <a:gd name="connsiteY1" fmla="*/ 1297739 h 1297739"/>
              <a:gd name="connsiteX0" fmla="*/ 0 w 549572"/>
              <a:gd name="connsiteY0" fmla="*/ 0 h 1297739"/>
              <a:gd name="connsiteX1" fmla="*/ 549572 w 549572"/>
              <a:gd name="connsiteY1" fmla="*/ 1297739 h 12977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549572" h="1297739">
                <a:moveTo>
                  <a:pt x="0" y="0"/>
                </a:moveTo>
                <a:cubicBezTo>
                  <a:pt x="183191" y="432580"/>
                  <a:pt x="-57365" y="1095617"/>
                  <a:pt x="549572" y="1297739"/>
                </a:cubicBezTo>
              </a:path>
            </a:pathLst>
          </a:custGeom>
          <a:noFill/>
          <a:ln w="31750">
            <a:solidFill>
              <a:schemeClr val="accent2"/>
            </a:solidFill>
            <a:prstDash val="sysDot"/>
            <a:round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60" name="Line 182"/>
          <p:cNvSpPr>
            <a:spLocks noChangeShapeType="1"/>
          </p:cNvSpPr>
          <p:nvPr/>
        </p:nvSpPr>
        <p:spPr bwMode="auto">
          <a:xfrm flipV="1">
            <a:off x="6487637" y="2072108"/>
            <a:ext cx="653533" cy="1280974"/>
          </a:xfrm>
          <a:custGeom>
            <a:avLst/>
            <a:gdLst>
              <a:gd name="connsiteX0" fmla="*/ 0 w 501216"/>
              <a:gd name="connsiteY0" fmla="*/ 0 h 578128"/>
              <a:gd name="connsiteX1" fmla="*/ 501216 w 501216"/>
              <a:gd name="connsiteY1" fmla="*/ 578128 h 578128"/>
              <a:gd name="connsiteX0" fmla="*/ 272 w 501488"/>
              <a:gd name="connsiteY0" fmla="*/ 0 h 578128"/>
              <a:gd name="connsiteX1" fmla="*/ 501488 w 501488"/>
              <a:gd name="connsiteY1" fmla="*/ 578128 h 578128"/>
              <a:gd name="connsiteX0" fmla="*/ 187 w 501403"/>
              <a:gd name="connsiteY0" fmla="*/ 0 h 578128"/>
              <a:gd name="connsiteX1" fmla="*/ 501403 w 501403"/>
              <a:gd name="connsiteY1" fmla="*/ 578128 h 578128"/>
              <a:gd name="connsiteX0" fmla="*/ 0 w 501216"/>
              <a:gd name="connsiteY0" fmla="*/ 0 h 578128"/>
              <a:gd name="connsiteX1" fmla="*/ 501216 w 501216"/>
              <a:gd name="connsiteY1" fmla="*/ 578128 h 5781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501216" h="578128">
                <a:moveTo>
                  <a:pt x="0" y="0"/>
                </a:moveTo>
                <a:cubicBezTo>
                  <a:pt x="17159" y="304356"/>
                  <a:pt x="499487" y="284764"/>
                  <a:pt x="501216" y="578128"/>
                </a:cubicBezTo>
              </a:path>
            </a:pathLst>
          </a:custGeom>
          <a:noFill/>
          <a:ln w="31750">
            <a:solidFill>
              <a:srgbClr val="0000FF"/>
            </a:solidFill>
            <a:prstDash val="sysDot"/>
            <a:round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61" name="Line 182"/>
          <p:cNvSpPr>
            <a:spLocks noChangeShapeType="1"/>
          </p:cNvSpPr>
          <p:nvPr/>
        </p:nvSpPr>
        <p:spPr bwMode="auto">
          <a:xfrm flipV="1">
            <a:off x="5790675" y="3516178"/>
            <a:ext cx="653533" cy="1280974"/>
          </a:xfrm>
          <a:custGeom>
            <a:avLst/>
            <a:gdLst>
              <a:gd name="connsiteX0" fmla="*/ 0 w 501216"/>
              <a:gd name="connsiteY0" fmla="*/ 0 h 578128"/>
              <a:gd name="connsiteX1" fmla="*/ 501216 w 501216"/>
              <a:gd name="connsiteY1" fmla="*/ 578128 h 578128"/>
              <a:gd name="connsiteX0" fmla="*/ 272 w 501488"/>
              <a:gd name="connsiteY0" fmla="*/ 0 h 578128"/>
              <a:gd name="connsiteX1" fmla="*/ 501488 w 501488"/>
              <a:gd name="connsiteY1" fmla="*/ 578128 h 578128"/>
              <a:gd name="connsiteX0" fmla="*/ 187 w 501403"/>
              <a:gd name="connsiteY0" fmla="*/ 0 h 578128"/>
              <a:gd name="connsiteX1" fmla="*/ 501403 w 501403"/>
              <a:gd name="connsiteY1" fmla="*/ 578128 h 578128"/>
              <a:gd name="connsiteX0" fmla="*/ 0 w 501216"/>
              <a:gd name="connsiteY0" fmla="*/ 0 h 578128"/>
              <a:gd name="connsiteX1" fmla="*/ 501216 w 501216"/>
              <a:gd name="connsiteY1" fmla="*/ 578128 h 5781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501216" h="578128">
                <a:moveTo>
                  <a:pt x="0" y="0"/>
                </a:moveTo>
                <a:cubicBezTo>
                  <a:pt x="17159" y="304356"/>
                  <a:pt x="499487" y="284764"/>
                  <a:pt x="501216" y="578128"/>
                </a:cubicBezTo>
              </a:path>
            </a:pathLst>
          </a:custGeom>
          <a:noFill/>
          <a:ln w="31750">
            <a:solidFill>
              <a:srgbClr val="0000FF"/>
            </a:solidFill>
            <a:prstDash val="sysDot"/>
            <a:round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62" name="Line 184"/>
          <p:cNvSpPr>
            <a:spLocks noChangeShapeType="1"/>
          </p:cNvSpPr>
          <p:nvPr/>
        </p:nvSpPr>
        <p:spPr bwMode="auto">
          <a:xfrm flipV="1">
            <a:off x="7263948" y="2072108"/>
            <a:ext cx="4301" cy="569934"/>
          </a:xfrm>
          <a:prstGeom prst="line">
            <a:avLst/>
          </a:prstGeom>
          <a:noFill/>
          <a:ln w="38100">
            <a:solidFill>
              <a:schemeClr val="hlink"/>
            </a:solidFill>
            <a:prstDash val="sysDot"/>
            <a:round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63" name="Line 184"/>
          <p:cNvSpPr>
            <a:spLocks noChangeShapeType="1"/>
          </p:cNvSpPr>
          <p:nvPr/>
        </p:nvSpPr>
        <p:spPr bwMode="auto">
          <a:xfrm flipV="1">
            <a:off x="6583923" y="3501008"/>
            <a:ext cx="4301" cy="569934"/>
          </a:xfrm>
          <a:prstGeom prst="line">
            <a:avLst/>
          </a:prstGeom>
          <a:noFill/>
          <a:ln w="38100">
            <a:solidFill>
              <a:schemeClr val="hlink"/>
            </a:solidFill>
            <a:prstDash val="sysDot"/>
            <a:round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64" name="Line 184"/>
          <p:cNvSpPr>
            <a:spLocks noChangeShapeType="1"/>
          </p:cNvSpPr>
          <p:nvPr/>
        </p:nvSpPr>
        <p:spPr bwMode="auto">
          <a:xfrm flipV="1">
            <a:off x="5868144" y="4947298"/>
            <a:ext cx="4301" cy="569934"/>
          </a:xfrm>
          <a:prstGeom prst="line">
            <a:avLst/>
          </a:prstGeom>
          <a:noFill/>
          <a:ln w="38100">
            <a:solidFill>
              <a:schemeClr val="hlink"/>
            </a:solidFill>
            <a:prstDash val="sysDot"/>
            <a:round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65" name="Line 184"/>
          <p:cNvSpPr>
            <a:spLocks noChangeShapeType="1"/>
          </p:cNvSpPr>
          <p:nvPr/>
        </p:nvSpPr>
        <p:spPr bwMode="auto">
          <a:xfrm flipV="1">
            <a:off x="7066661" y="2050379"/>
            <a:ext cx="496429" cy="1048407"/>
          </a:xfrm>
          <a:custGeom>
            <a:avLst/>
            <a:gdLst>
              <a:gd name="connsiteX0" fmla="*/ 0 w 496429"/>
              <a:gd name="connsiteY0" fmla="*/ 0 h 1047897"/>
              <a:gd name="connsiteX1" fmla="*/ 496429 w 496429"/>
              <a:gd name="connsiteY1" fmla="*/ 1047897 h 1047897"/>
              <a:gd name="connsiteX0" fmla="*/ 0 w 496429"/>
              <a:gd name="connsiteY0" fmla="*/ 510 h 1048407"/>
              <a:gd name="connsiteX1" fmla="*/ 496429 w 496429"/>
              <a:gd name="connsiteY1" fmla="*/ 1048407 h 10484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96429" h="1048407">
                <a:moveTo>
                  <a:pt x="0" y="510"/>
                </a:moveTo>
                <a:cubicBezTo>
                  <a:pt x="641262" y="-21898"/>
                  <a:pt x="330953" y="699108"/>
                  <a:pt x="496429" y="1048407"/>
                </a:cubicBezTo>
              </a:path>
            </a:pathLst>
          </a:custGeom>
          <a:noFill/>
          <a:ln w="38100">
            <a:solidFill>
              <a:schemeClr val="hlink"/>
            </a:solidFill>
            <a:prstDash val="sysDot"/>
            <a:round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66" name="Line 184"/>
          <p:cNvSpPr>
            <a:spLocks noChangeShapeType="1"/>
          </p:cNvSpPr>
          <p:nvPr/>
        </p:nvSpPr>
        <p:spPr bwMode="auto">
          <a:xfrm flipV="1">
            <a:off x="6339504" y="3510657"/>
            <a:ext cx="496429" cy="1048407"/>
          </a:xfrm>
          <a:custGeom>
            <a:avLst/>
            <a:gdLst>
              <a:gd name="connsiteX0" fmla="*/ 0 w 496429"/>
              <a:gd name="connsiteY0" fmla="*/ 0 h 1047897"/>
              <a:gd name="connsiteX1" fmla="*/ 496429 w 496429"/>
              <a:gd name="connsiteY1" fmla="*/ 1047897 h 1047897"/>
              <a:gd name="connsiteX0" fmla="*/ 0 w 496429"/>
              <a:gd name="connsiteY0" fmla="*/ 510 h 1048407"/>
              <a:gd name="connsiteX1" fmla="*/ 496429 w 496429"/>
              <a:gd name="connsiteY1" fmla="*/ 1048407 h 10484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96429" h="1048407">
                <a:moveTo>
                  <a:pt x="0" y="510"/>
                </a:moveTo>
                <a:cubicBezTo>
                  <a:pt x="641262" y="-21898"/>
                  <a:pt x="330953" y="699108"/>
                  <a:pt x="496429" y="1048407"/>
                </a:cubicBezTo>
              </a:path>
            </a:pathLst>
          </a:custGeom>
          <a:noFill/>
          <a:ln w="38100">
            <a:solidFill>
              <a:schemeClr val="hlink"/>
            </a:solidFill>
            <a:prstDash val="sysDot"/>
            <a:round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67" name="Line 198"/>
          <p:cNvSpPr>
            <a:spLocks noChangeShapeType="1"/>
          </p:cNvSpPr>
          <p:nvPr/>
        </p:nvSpPr>
        <p:spPr bwMode="auto">
          <a:xfrm flipV="1">
            <a:off x="7092280" y="2796690"/>
            <a:ext cx="600516" cy="1352390"/>
          </a:xfrm>
          <a:prstGeom prst="line">
            <a:avLst/>
          </a:prstGeom>
          <a:noFill/>
          <a:ln w="31750">
            <a:solidFill>
              <a:schemeClr val="accent1"/>
            </a:solidFill>
            <a:prstDash val="sysDot"/>
            <a:round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68" name="Line 198"/>
          <p:cNvSpPr>
            <a:spLocks noChangeShapeType="1"/>
          </p:cNvSpPr>
          <p:nvPr/>
        </p:nvSpPr>
        <p:spPr bwMode="auto">
          <a:xfrm flipV="1">
            <a:off x="7116030" y="2796690"/>
            <a:ext cx="445010" cy="632309"/>
          </a:xfrm>
          <a:custGeom>
            <a:avLst/>
            <a:gdLst>
              <a:gd name="connsiteX0" fmla="*/ 0 w 445010"/>
              <a:gd name="connsiteY0" fmla="*/ 0 h 632309"/>
              <a:gd name="connsiteX1" fmla="*/ 445010 w 445010"/>
              <a:gd name="connsiteY1" fmla="*/ 632309 h 632309"/>
              <a:gd name="connsiteX0" fmla="*/ 0 w 445010"/>
              <a:gd name="connsiteY0" fmla="*/ 0 h 632309"/>
              <a:gd name="connsiteX1" fmla="*/ 445010 w 445010"/>
              <a:gd name="connsiteY1" fmla="*/ 632309 h 6323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45010" h="632309">
                <a:moveTo>
                  <a:pt x="0" y="0"/>
                </a:moveTo>
                <a:cubicBezTo>
                  <a:pt x="230113" y="54653"/>
                  <a:pt x="296673" y="421539"/>
                  <a:pt x="445010" y="632309"/>
                </a:cubicBezTo>
              </a:path>
            </a:pathLst>
          </a:custGeom>
          <a:noFill/>
          <a:ln w="31750">
            <a:solidFill>
              <a:schemeClr val="accent1"/>
            </a:solidFill>
            <a:prstDash val="sysDot"/>
            <a:round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69" name="Line 184"/>
          <p:cNvSpPr>
            <a:spLocks noChangeShapeType="1"/>
          </p:cNvSpPr>
          <p:nvPr/>
        </p:nvSpPr>
        <p:spPr bwMode="auto">
          <a:xfrm flipV="1">
            <a:off x="6342213" y="4219493"/>
            <a:ext cx="119626" cy="196907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70" name="Text Box 159"/>
          <p:cNvSpPr txBox="1">
            <a:spLocks noChangeArrowheads="1"/>
          </p:cNvSpPr>
          <p:nvPr/>
        </p:nvSpPr>
        <p:spPr bwMode="auto">
          <a:xfrm>
            <a:off x="6022331" y="4428905"/>
            <a:ext cx="319881" cy="138682"/>
          </a:xfrm>
          <a:prstGeom prst="rect">
            <a:avLst/>
          </a:prstGeom>
          <a:solidFill>
            <a:srgbClr val="FFFF66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dirty="0" err="1"/>
              <a:t>jgt</a:t>
            </a:r>
            <a:endParaRPr lang="en-US" altLang="en-US" sz="1200" dirty="0"/>
          </a:p>
        </p:txBody>
      </p:sp>
      <p:sp>
        <p:nvSpPr>
          <p:cNvPr id="171" name="Text Box 158"/>
          <p:cNvSpPr txBox="1">
            <a:spLocks noChangeArrowheads="1"/>
          </p:cNvSpPr>
          <p:nvPr/>
        </p:nvSpPr>
        <p:spPr bwMode="auto">
          <a:xfrm>
            <a:off x="6027210" y="4816549"/>
            <a:ext cx="330341" cy="132536"/>
          </a:xfrm>
          <a:prstGeom prst="rect">
            <a:avLst/>
          </a:prstGeom>
          <a:solidFill>
            <a:srgbClr val="FFFF66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dirty="0" smtClean="0"/>
              <a:t>cm</a:t>
            </a:r>
            <a:r>
              <a:rPr lang="cs-CZ" altLang="en-US" sz="1200" dirty="0" smtClean="0"/>
              <a:t>p</a:t>
            </a:r>
            <a:endParaRPr lang="en-US" altLang="en-US" sz="1200" dirty="0"/>
          </a:p>
        </p:txBody>
      </p:sp>
      <p:sp>
        <p:nvSpPr>
          <p:cNvPr id="172" name="Line 186"/>
          <p:cNvSpPr>
            <a:spLocks noChangeShapeType="1"/>
          </p:cNvSpPr>
          <p:nvPr/>
        </p:nvSpPr>
        <p:spPr bwMode="auto">
          <a:xfrm flipV="1">
            <a:off x="6207136" y="4588539"/>
            <a:ext cx="13414" cy="209082"/>
          </a:xfrm>
          <a:prstGeom prst="line">
            <a:avLst/>
          </a:prstGeom>
          <a:noFill/>
          <a:ln w="31750">
            <a:solidFill>
              <a:schemeClr val="bg2"/>
            </a:solidFill>
            <a:round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73" name="Line 186"/>
          <p:cNvSpPr>
            <a:spLocks noChangeShapeType="1"/>
          </p:cNvSpPr>
          <p:nvPr/>
        </p:nvSpPr>
        <p:spPr bwMode="auto">
          <a:xfrm flipH="1" flipV="1">
            <a:off x="6220550" y="4959862"/>
            <a:ext cx="9624" cy="531024"/>
          </a:xfrm>
          <a:prstGeom prst="line">
            <a:avLst/>
          </a:prstGeom>
          <a:noFill/>
          <a:ln w="31750">
            <a:solidFill>
              <a:schemeClr val="bg2"/>
            </a:solidFill>
            <a:round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74" name="Line 198"/>
          <p:cNvSpPr>
            <a:spLocks noChangeShapeType="1"/>
          </p:cNvSpPr>
          <p:nvPr/>
        </p:nvSpPr>
        <p:spPr bwMode="auto">
          <a:xfrm flipV="1">
            <a:off x="6347748" y="4236850"/>
            <a:ext cx="600516" cy="1352390"/>
          </a:xfrm>
          <a:prstGeom prst="line">
            <a:avLst/>
          </a:prstGeom>
          <a:noFill/>
          <a:ln w="31750">
            <a:solidFill>
              <a:schemeClr val="accent1"/>
            </a:solidFill>
            <a:prstDash val="sysDot"/>
            <a:round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75" name="Line 198"/>
          <p:cNvSpPr>
            <a:spLocks noChangeShapeType="1"/>
          </p:cNvSpPr>
          <p:nvPr/>
        </p:nvSpPr>
        <p:spPr bwMode="auto">
          <a:xfrm flipV="1">
            <a:off x="6371498" y="4236850"/>
            <a:ext cx="445010" cy="632309"/>
          </a:xfrm>
          <a:custGeom>
            <a:avLst/>
            <a:gdLst>
              <a:gd name="connsiteX0" fmla="*/ 0 w 445010"/>
              <a:gd name="connsiteY0" fmla="*/ 0 h 632309"/>
              <a:gd name="connsiteX1" fmla="*/ 445010 w 445010"/>
              <a:gd name="connsiteY1" fmla="*/ 632309 h 632309"/>
              <a:gd name="connsiteX0" fmla="*/ 0 w 445010"/>
              <a:gd name="connsiteY0" fmla="*/ 0 h 632309"/>
              <a:gd name="connsiteX1" fmla="*/ 445010 w 445010"/>
              <a:gd name="connsiteY1" fmla="*/ 632309 h 6323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45010" h="632309">
                <a:moveTo>
                  <a:pt x="0" y="0"/>
                </a:moveTo>
                <a:cubicBezTo>
                  <a:pt x="230113" y="54653"/>
                  <a:pt x="296673" y="421539"/>
                  <a:pt x="445010" y="632309"/>
                </a:cubicBezTo>
              </a:path>
            </a:pathLst>
          </a:custGeom>
          <a:noFill/>
          <a:ln w="31750">
            <a:solidFill>
              <a:schemeClr val="accent1"/>
            </a:solidFill>
            <a:prstDash val="sysDot"/>
            <a:round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76" name="Text Box 162"/>
          <p:cNvSpPr txBox="1">
            <a:spLocks noChangeArrowheads="1"/>
          </p:cNvSpPr>
          <p:nvPr/>
        </p:nvSpPr>
        <p:spPr bwMode="auto">
          <a:xfrm>
            <a:off x="6077359" y="5517082"/>
            <a:ext cx="294841" cy="144166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dirty="0" err="1" smtClean="0"/>
              <a:t>dec</a:t>
            </a:r>
            <a:endParaRPr lang="en-US" altLang="en-US" sz="1200" b="0" dirty="0"/>
          </a:p>
        </p:txBody>
      </p:sp>
      <p:sp>
        <p:nvSpPr>
          <p:cNvPr id="177" name="Rectangle 157"/>
          <p:cNvSpPr>
            <a:spLocks noChangeArrowheads="1"/>
          </p:cNvSpPr>
          <p:nvPr/>
        </p:nvSpPr>
        <p:spPr bwMode="auto">
          <a:xfrm>
            <a:off x="147361" y="533400"/>
            <a:ext cx="4348163" cy="6175624"/>
          </a:xfrm>
          <a:prstGeom prst="rect">
            <a:avLst/>
          </a:prstGeom>
          <a:solidFill>
            <a:srgbClr val="FFFFE0"/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/>
          <a:lstStyle>
            <a:lvl1pPr marL="342900" indent="-3429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571500" indent="-1905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952500" indent="-1905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1333500" indent="-1905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1790700" indent="-1905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247900" indent="-1905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2705100" indent="-1905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162300" indent="-1905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381000" lvl="4" indent="-211500" eaLnBrk="1" hangingPunct="1"/>
            <a:r>
              <a:rPr lang="cs-CZ" altLang="en-US" sz="1400" dirty="0" smtClean="0"/>
              <a:t>Graf pouze vysvětluje princip, ve skutečnosti stačí spočítat součty latencí a iterací na nejvýznamnější cestě ke kritické smyčce</a:t>
            </a:r>
          </a:p>
          <a:p>
            <a:pPr marL="838200" lvl="5" indent="-211500" eaLnBrk="1" hangingPunct="1"/>
            <a:r>
              <a:rPr lang="cs-CZ" altLang="en-US" sz="1400" dirty="0" smtClean="0"/>
              <a:t>Významnost se měří vzorcem</a:t>
            </a:r>
          </a:p>
          <a:p>
            <a:pPr marL="381000" lvl="3" indent="0" eaLnBrk="1" hangingPunct="1">
              <a:buNone/>
            </a:pPr>
            <a:r>
              <a:rPr lang="cs-CZ" altLang="en-US" sz="1800" dirty="0" smtClean="0"/>
              <a:t>L-M*I</a:t>
            </a:r>
          </a:p>
          <a:p>
            <a:pPr marL="838200" lvl="5" indent="-211500" eaLnBrk="1" hangingPunct="1"/>
            <a:r>
              <a:rPr lang="en-US" altLang="en-US" sz="1400" dirty="0"/>
              <a:t>L,I </a:t>
            </a:r>
            <a:r>
              <a:rPr lang="cs-CZ" altLang="en-US" sz="1400" dirty="0"/>
              <a:t>– součty latencí, </a:t>
            </a:r>
            <a:r>
              <a:rPr lang="cs-CZ" altLang="en-US" sz="1400" dirty="0" smtClean="0"/>
              <a:t>iterací cesty</a:t>
            </a:r>
            <a:endParaRPr lang="cs-CZ" altLang="en-US" sz="1400" dirty="0"/>
          </a:p>
          <a:p>
            <a:pPr marL="838200" lvl="5" indent="-211500" eaLnBrk="1" hangingPunct="1"/>
            <a:r>
              <a:rPr lang="cs-CZ" altLang="en-US" sz="1400" dirty="0" smtClean="0"/>
              <a:t>M </a:t>
            </a:r>
            <a:r>
              <a:rPr lang="cs-CZ" altLang="en-US" sz="1400" dirty="0"/>
              <a:t>– podíl latencí a iterací kritické </a:t>
            </a:r>
            <a:r>
              <a:rPr lang="cs-CZ" altLang="en-US" sz="1400" dirty="0" smtClean="0"/>
              <a:t>smyčky</a:t>
            </a:r>
          </a:p>
          <a:p>
            <a:pPr marL="838200" lvl="5" indent="-211500" eaLnBrk="1" hangingPunct="1"/>
            <a:r>
              <a:rPr lang="cs-CZ" altLang="en-US" sz="1400" dirty="0" smtClean="0"/>
              <a:t>Významnost měří vzdálenost v grafu od přímky kritické smyčky</a:t>
            </a:r>
          </a:p>
          <a:p>
            <a:pPr marL="838200" lvl="5" indent="-211500" eaLnBrk="1" hangingPunct="1"/>
            <a:endParaRPr lang="cs-CZ" altLang="en-US" sz="1400" dirty="0"/>
          </a:p>
          <a:p>
            <a:pPr marL="0" lvl="3" indent="-211500" eaLnBrk="1" hangingPunct="1"/>
            <a:r>
              <a:rPr lang="cs-CZ" altLang="en-US" sz="1800" dirty="0" smtClean="0"/>
              <a:t>Priorita instrukce</a:t>
            </a:r>
          </a:p>
          <a:p>
            <a:pPr marL="381000" lvl="4" indent="-211500" eaLnBrk="1" hangingPunct="1"/>
            <a:r>
              <a:rPr lang="cs-CZ" altLang="en-US" sz="1400" dirty="0" smtClean="0"/>
              <a:t>Vyjadřuje nejmenší možné vertikální posunutí přímky kritické smyčky, pokud bude instrukce rozvržena na čas, ve kterém je připravena</a:t>
            </a:r>
          </a:p>
          <a:p>
            <a:pPr marL="381000" lvl="4" indent="-211500" eaLnBrk="1" hangingPunct="1"/>
            <a:r>
              <a:rPr lang="cs-CZ" altLang="en-US" sz="1400" dirty="0" smtClean="0"/>
              <a:t>Součet významnosti cesty od instrukce ke kritické smyčce a vzorce</a:t>
            </a:r>
            <a:endParaRPr lang="cs-CZ" altLang="en-US" sz="1400" dirty="0"/>
          </a:p>
          <a:p>
            <a:pPr marL="381000" lvl="3" indent="0" eaLnBrk="1" hangingPunct="1">
              <a:buNone/>
            </a:pPr>
            <a:r>
              <a:rPr lang="cs-CZ" altLang="en-US" sz="1800" dirty="0" smtClean="0"/>
              <a:t>T-M*I</a:t>
            </a:r>
            <a:endParaRPr lang="cs-CZ" altLang="en-US" sz="1800" dirty="0"/>
          </a:p>
          <a:p>
            <a:pPr marL="838200" lvl="5" indent="-211500" eaLnBrk="1" hangingPunct="1"/>
            <a:r>
              <a:rPr lang="cs-CZ" altLang="en-US" sz="1400" dirty="0" smtClean="0"/>
              <a:t>T</a:t>
            </a:r>
            <a:r>
              <a:rPr lang="en-US" altLang="en-US" sz="1400" dirty="0" smtClean="0"/>
              <a:t>,I </a:t>
            </a:r>
            <a:r>
              <a:rPr lang="cs-CZ" altLang="en-US" sz="1400" dirty="0"/>
              <a:t>– </a:t>
            </a:r>
            <a:r>
              <a:rPr lang="cs-CZ" altLang="en-US" sz="1400" dirty="0" smtClean="0"/>
              <a:t>čas připravenosti a iterace instrukce</a:t>
            </a:r>
          </a:p>
          <a:p>
            <a:pPr marL="381000" lvl="4" indent="-211500" eaLnBrk="1" hangingPunct="1"/>
            <a:r>
              <a:rPr lang="cs-CZ" altLang="en-US" sz="1400" dirty="0" smtClean="0"/>
              <a:t>Je-li kritických smyček více, počítá se maximum</a:t>
            </a:r>
            <a:endParaRPr lang="cs-CZ" altLang="en-US" sz="1400" dirty="0"/>
          </a:p>
        </p:txBody>
      </p:sp>
      <p:cxnSp>
        <p:nvCxnSpPr>
          <p:cNvPr id="134" name="Straight Arrow Connector 133"/>
          <p:cNvCxnSpPr/>
          <p:nvPr/>
        </p:nvCxnSpPr>
        <p:spPr bwMode="auto">
          <a:xfrm>
            <a:off x="7449643" y="5661248"/>
            <a:ext cx="735360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136" name="Straight Arrow Connector 135"/>
          <p:cNvCxnSpPr/>
          <p:nvPr/>
        </p:nvCxnSpPr>
        <p:spPr bwMode="auto">
          <a:xfrm flipV="1">
            <a:off x="8244408" y="3428999"/>
            <a:ext cx="0" cy="2160241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137" name="TextBox 136"/>
          <p:cNvSpPr txBox="1"/>
          <p:nvPr/>
        </p:nvSpPr>
        <p:spPr>
          <a:xfrm>
            <a:off x="8176183" y="4398310"/>
            <a:ext cx="2984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L</a:t>
            </a:r>
            <a:endParaRPr lang="en-US" dirty="0"/>
          </a:p>
        </p:txBody>
      </p:sp>
      <p:sp>
        <p:nvSpPr>
          <p:cNvPr id="143" name="TextBox 142"/>
          <p:cNvSpPr txBox="1"/>
          <p:nvPr/>
        </p:nvSpPr>
        <p:spPr>
          <a:xfrm>
            <a:off x="7732126" y="5610726"/>
            <a:ext cx="2423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I</a:t>
            </a:r>
            <a:endParaRPr lang="en-US" dirty="0"/>
          </a:p>
        </p:txBody>
      </p:sp>
      <p:cxnSp>
        <p:nvCxnSpPr>
          <p:cNvPr id="147" name="Straight Connector 146"/>
          <p:cNvCxnSpPr/>
          <p:nvPr/>
        </p:nvCxnSpPr>
        <p:spPr bwMode="auto">
          <a:xfrm flipV="1">
            <a:off x="7457060" y="4166078"/>
            <a:ext cx="694461" cy="1437858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C00000"/>
            </a:solidFill>
            <a:prstDash val="dash"/>
            <a:round/>
            <a:headEnd type="none" w="med" len="med"/>
            <a:tailEnd type="arrow" w="med" len="med"/>
          </a:ln>
          <a:effectLst/>
        </p:spPr>
      </p:cxnSp>
      <p:cxnSp>
        <p:nvCxnSpPr>
          <p:cNvPr id="148" name="Straight Arrow Connector 147"/>
          <p:cNvCxnSpPr/>
          <p:nvPr/>
        </p:nvCxnSpPr>
        <p:spPr bwMode="auto">
          <a:xfrm flipV="1">
            <a:off x="8100392" y="3429000"/>
            <a:ext cx="0" cy="718843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149" name="TextBox 148"/>
          <p:cNvSpPr txBox="1"/>
          <p:nvPr/>
        </p:nvSpPr>
        <p:spPr>
          <a:xfrm>
            <a:off x="7466622" y="3633304"/>
            <a:ext cx="70133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L-M*I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410445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en-US" dirty="0" smtClean="0"/>
              <a:t>Unroll-and-compact</a:t>
            </a:r>
            <a:endParaRPr lang="en-US" altLang="en-US" noProof="1" smtClean="0"/>
          </a:p>
        </p:txBody>
      </p:sp>
      <p:sp>
        <p:nvSpPr>
          <p:cNvPr id="11" name="Content Placeholder 10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9330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DA017BD5-140C-4C50-BB67-7E9C83911153}" type="slidenum">
              <a:rPr lang="en-US" altLang="en-US" smtClean="0"/>
              <a:pPr/>
              <a:t>9</a:t>
            </a:fld>
            <a:r>
              <a:rPr lang="cs-CZ" altLang="en-US" smtClean="0"/>
              <a:t> </a:t>
            </a:r>
            <a:endParaRPr lang="en-US" altLang="en-US" smtClean="0"/>
          </a:p>
        </p:txBody>
      </p:sp>
      <p:sp>
        <p:nvSpPr>
          <p:cNvPr id="99333" name="Rectangle 4"/>
          <p:cNvSpPr>
            <a:spLocks noChangeArrowheads="1"/>
          </p:cNvSpPr>
          <p:nvPr/>
        </p:nvSpPr>
        <p:spPr bwMode="auto">
          <a:xfrm>
            <a:off x="4597797" y="559593"/>
            <a:ext cx="4321175" cy="6119813"/>
          </a:xfrm>
          <a:prstGeom prst="rect">
            <a:avLst/>
          </a:prstGeom>
          <a:solidFill>
            <a:srgbClr val="FFFFE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en-US" b="0" dirty="0">
              <a:latin typeface="Arial" charset="0"/>
            </a:endParaRPr>
          </a:p>
        </p:txBody>
      </p:sp>
      <p:sp>
        <p:nvSpPr>
          <p:cNvPr id="177" name="Rectangle 157"/>
          <p:cNvSpPr>
            <a:spLocks noChangeArrowheads="1"/>
          </p:cNvSpPr>
          <p:nvPr/>
        </p:nvSpPr>
        <p:spPr bwMode="auto">
          <a:xfrm>
            <a:off x="147361" y="533400"/>
            <a:ext cx="4348163" cy="6175624"/>
          </a:xfrm>
          <a:prstGeom prst="rect">
            <a:avLst/>
          </a:prstGeom>
          <a:solidFill>
            <a:srgbClr val="FFFFE0"/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/>
          <a:lstStyle>
            <a:lvl1pPr marL="342900" indent="-3429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571500" indent="-1905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952500" indent="-1905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1333500" indent="-1905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1790700" indent="-1905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247900" indent="-1905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2705100" indent="-1905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162300" indent="-1905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381000" lvl="4" indent="-211500" eaLnBrk="1" hangingPunct="1"/>
            <a:r>
              <a:rPr lang="cs-CZ" altLang="en-US" dirty="0" smtClean="0"/>
              <a:t>Graf pouze vysvětluje princip, ve skutečnosti stačí spočítat součty latencí a iterací na nejvýznamnější cestě ke kritické smyčce</a:t>
            </a:r>
          </a:p>
          <a:p>
            <a:pPr marL="838200" lvl="5" indent="-211500" eaLnBrk="1" hangingPunct="1"/>
            <a:r>
              <a:rPr lang="cs-CZ" altLang="en-US" dirty="0" smtClean="0"/>
              <a:t>Významnost se měří vzorcem</a:t>
            </a:r>
          </a:p>
          <a:p>
            <a:pPr marL="381000" lvl="3" indent="0" eaLnBrk="1" hangingPunct="1">
              <a:buNone/>
            </a:pPr>
            <a:r>
              <a:rPr lang="cs-CZ" altLang="en-US" dirty="0" smtClean="0"/>
              <a:t>L-M*I</a:t>
            </a:r>
          </a:p>
          <a:p>
            <a:pPr marL="838200" lvl="5" indent="-211500" eaLnBrk="1" hangingPunct="1"/>
            <a:r>
              <a:rPr lang="en-US" altLang="en-US" dirty="0"/>
              <a:t>L,I </a:t>
            </a:r>
            <a:r>
              <a:rPr lang="cs-CZ" altLang="en-US" dirty="0"/>
              <a:t>– součty latencí, </a:t>
            </a:r>
            <a:r>
              <a:rPr lang="cs-CZ" altLang="en-US" dirty="0" smtClean="0"/>
              <a:t>iterací cesty</a:t>
            </a:r>
            <a:endParaRPr lang="cs-CZ" altLang="en-US" dirty="0"/>
          </a:p>
          <a:p>
            <a:pPr marL="838200" lvl="5" indent="-211500" eaLnBrk="1" hangingPunct="1"/>
            <a:r>
              <a:rPr lang="cs-CZ" altLang="en-US" dirty="0" smtClean="0"/>
              <a:t>M </a:t>
            </a:r>
            <a:r>
              <a:rPr lang="cs-CZ" altLang="en-US" dirty="0"/>
              <a:t>– podíl latencí a iterací kritické </a:t>
            </a:r>
            <a:r>
              <a:rPr lang="cs-CZ" altLang="en-US" dirty="0" smtClean="0"/>
              <a:t>smyčky</a:t>
            </a:r>
          </a:p>
          <a:p>
            <a:pPr marL="838200" lvl="5" indent="-211500" eaLnBrk="1" hangingPunct="1"/>
            <a:r>
              <a:rPr lang="cs-CZ" altLang="en-US" dirty="0" smtClean="0"/>
              <a:t>Významnost měří vzdálenost v grafu od přímky kritické smyčky</a:t>
            </a:r>
            <a:endParaRPr lang="cs-CZ" altLang="en-US" dirty="0"/>
          </a:p>
          <a:p>
            <a:pPr marL="0" lvl="3" indent="-211500" eaLnBrk="1" hangingPunct="1"/>
            <a:r>
              <a:rPr lang="cs-CZ" altLang="en-US" dirty="0" smtClean="0"/>
              <a:t>Priorita instrukce</a:t>
            </a:r>
          </a:p>
          <a:p>
            <a:pPr marL="381000" lvl="4" indent="-211500" eaLnBrk="1" hangingPunct="1"/>
            <a:r>
              <a:rPr lang="cs-CZ" altLang="en-US" dirty="0" smtClean="0"/>
              <a:t>Vyjadřuje nejmenší možné vertikální posunutí přímky kritické smyčky, pokud bude instrukce rozvržena na čas, ve kterém je připravena</a:t>
            </a:r>
          </a:p>
          <a:p>
            <a:pPr marL="381000" lvl="4" indent="-211500" eaLnBrk="1" hangingPunct="1"/>
            <a:r>
              <a:rPr lang="cs-CZ" altLang="en-US" dirty="0" smtClean="0"/>
              <a:t>Součet významnosti cesty od instrukce ke kritické smyčce a vzorce</a:t>
            </a:r>
            <a:endParaRPr lang="cs-CZ" altLang="en-US" dirty="0"/>
          </a:p>
          <a:p>
            <a:pPr marL="381000" lvl="3" indent="0" eaLnBrk="1" hangingPunct="1">
              <a:buNone/>
            </a:pPr>
            <a:r>
              <a:rPr lang="cs-CZ" altLang="en-US" dirty="0" smtClean="0"/>
              <a:t>T-M*I</a:t>
            </a:r>
            <a:endParaRPr lang="cs-CZ" altLang="en-US" dirty="0"/>
          </a:p>
          <a:p>
            <a:pPr marL="838200" lvl="5" indent="-211500" eaLnBrk="1" hangingPunct="1"/>
            <a:r>
              <a:rPr lang="cs-CZ" altLang="en-US" dirty="0" smtClean="0"/>
              <a:t>T</a:t>
            </a:r>
            <a:r>
              <a:rPr lang="en-US" altLang="en-US" dirty="0" smtClean="0"/>
              <a:t>,I </a:t>
            </a:r>
            <a:r>
              <a:rPr lang="cs-CZ" altLang="en-US" dirty="0"/>
              <a:t>– </a:t>
            </a:r>
            <a:r>
              <a:rPr lang="cs-CZ" altLang="en-US" dirty="0" smtClean="0"/>
              <a:t>čas připravenosti a iterace instrukce</a:t>
            </a:r>
            <a:endParaRPr lang="cs-CZ" altLang="en-US" dirty="0"/>
          </a:p>
        </p:txBody>
      </p:sp>
      <p:sp>
        <p:nvSpPr>
          <p:cNvPr id="93" name="Text Box 158"/>
          <p:cNvSpPr txBox="1">
            <a:spLocks noChangeArrowheads="1"/>
          </p:cNvSpPr>
          <p:nvPr/>
        </p:nvSpPr>
        <p:spPr bwMode="auto">
          <a:xfrm>
            <a:off x="7307907" y="2636936"/>
            <a:ext cx="1079500" cy="142875"/>
          </a:xfrm>
          <a:prstGeom prst="rect">
            <a:avLst/>
          </a:prstGeom>
          <a:solidFill>
            <a:srgbClr val="FFFF66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dirty="0" err="1"/>
              <a:t>cmp</a:t>
            </a:r>
            <a:r>
              <a:rPr lang="en-US" altLang="en-US" sz="1200" dirty="0"/>
              <a:t> ri,0</a:t>
            </a:r>
          </a:p>
        </p:txBody>
      </p:sp>
      <p:sp>
        <p:nvSpPr>
          <p:cNvPr id="94" name="Text Box 159"/>
          <p:cNvSpPr txBox="1">
            <a:spLocks noChangeArrowheads="1"/>
          </p:cNvSpPr>
          <p:nvPr/>
        </p:nvSpPr>
        <p:spPr bwMode="auto">
          <a:xfrm>
            <a:off x="7523807" y="3357661"/>
            <a:ext cx="639762" cy="144463"/>
          </a:xfrm>
          <a:prstGeom prst="rect">
            <a:avLst/>
          </a:prstGeom>
          <a:solidFill>
            <a:srgbClr val="FFFF66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dirty="0" err="1"/>
              <a:t>jgt</a:t>
            </a:r>
            <a:endParaRPr lang="en-US" altLang="en-US" sz="1200" dirty="0"/>
          </a:p>
        </p:txBody>
      </p:sp>
      <p:sp>
        <p:nvSpPr>
          <p:cNvPr id="95" name="Text Box 160"/>
          <p:cNvSpPr txBox="1">
            <a:spLocks noChangeArrowheads="1"/>
          </p:cNvSpPr>
          <p:nvPr/>
        </p:nvSpPr>
        <p:spPr bwMode="auto">
          <a:xfrm>
            <a:off x="6371282" y="4149824"/>
            <a:ext cx="1081087" cy="142875"/>
          </a:xfrm>
          <a:prstGeom prst="rect">
            <a:avLst/>
          </a:prstGeom>
          <a:solidFill>
            <a:srgbClr val="FFFF66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en-US" sz="1200" dirty="0"/>
              <a:t>mov r</a:t>
            </a:r>
            <a:r>
              <a:rPr lang="en-US" altLang="en-US" sz="1200" dirty="0"/>
              <a:t>1</a:t>
            </a:r>
            <a:r>
              <a:rPr lang="cs-CZ" altLang="en-US" sz="1200" dirty="0"/>
              <a:t>,</a:t>
            </a:r>
            <a:r>
              <a:rPr lang="en-US" altLang="en-US" sz="1200" dirty="0"/>
              <a:t>[</a:t>
            </a:r>
            <a:r>
              <a:rPr lang="en-US" altLang="en-US" sz="1200" dirty="0" err="1"/>
              <a:t>rp</a:t>
            </a:r>
            <a:r>
              <a:rPr lang="en-US" altLang="en-US" sz="1200" dirty="0"/>
              <a:t>]</a:t>
            </a:r>
          </a:p>
        </p:txBody>
      </p:sp>
      <p:sp>
        <p:nvSpPr>
          <p:cNvPr id="98" name="Text Box 161"/>
          <p:cNvSpPr txBox="1">
            <a:spLocks noChangeArrowheads="1"/>
          </p:cNvSpPr>
          <p:nvPr/>
        </p:nvSpPr>
        <p:spPr bwMode="auto">
          <a:xfrm>
            <a:off x="5436244" y="2781399"/>
            <a:ext cx="935038" cy="142875"/>
          </a:xfrm>
          <a:prstGeom prst="rect">
            <a:avLst/>
          </a:prstGeom>
          <a:solidFill>
            <a:srgbClr val="FFFF66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en-US" sz="1200" dirty="0"/>
              <a:t>inc </a:t>
            </a:r>
            <a:r>
              <a:rPr lang="en-US" altLang="en-US" sz="1200" dirty="0" err="1"/>
              <a:t>rp</a:t>
            </a:r>
            <a:endParaRPr lang="en-US" altLang="en-US" sz="1200" dirty="0"/>
          </a:p>
        </p:txBody>
      </p:sp>
      <p:sp>
        <p:nvSpPr>
          <p:cNvPr id="101" name="Text Box 162"/>
          <p:cNvSpPr txBox="1">
            <a:spLocks noChangeArrowheads="1"/>
          </p:cNvSpPr>
          <p:nvPr/>
        </p:nvSpPr>
        <p:spPr bwMode="auto">
          <a:xfrm>
            <a:off x="7307907" y="1989236"/>
            <a:ext cx="1152525" cy="142875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dirty="0" err="1"/>
              <a:t>dec</a:t>
            </a:r>
            <a:r>
              <a:rPr lang="en-US" altLang="en-US" sz="1200" dirty="0"/>
              <a:t> </a:t>
            </a:r>
            <a:r>
              <a:rPr lang="en-US" altLang="en-US" sz="1200" dirty="0" err="1"/>
              <a:t>ri</a:t>
            </a:r>
            <a:endParaRPr lang="en-US" altLang="en-US" sz="1200" b="0" dirty="0"/>
          </a:p>
        </p:txBody>
      </p:sp>
      <p:sp>
        <p:nvSpPr>
          <p:cNvPr id="102" name="Text Box 163"/>
          <p:cNvSpPr txBox="1">
            <a:spLocks noChangeArrowheads="1"/>
          </p:cNvSpPr>
          <p:nvPr/>
        </p:nvSpPr>
        <p:spPr bwMode="auto">
          <a:xfrm>
            <a:off x="6587182" y="5013424"/>
            <a:ext cx="863600" cy="142875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dirty="0" err="1"/>
              <a:t>xor</a:t>
            </a:r>
            <a:r>
              <a:rPr lang="en-US" altLang="en-US" sz="1200" dirty="0"/>
              <a:t> rs,r1</a:t>
            </a:r>
            <a:endParaRPr lang="en-US" altLang="en-US" sz="1200" b="0" dirty="0"/>
          </a:p>
        </p:txBody>
      </p:sp>
      <p:sp>
        <p:nvSpPr>
          <p:cNvPr id="152" name="Line 182"/>
          <p:cNvSpPr>
            <a:spLocks noChangeShapeType="1"/>
          </p:cNvSpPr>
          <p:nvPr/>
        </p:nvSpPr>
        <p:spPr bwMode="auto">
          <a:xfrm>
            <a:off x="6010919" y="2925861"/>
            <a:ext cx="576263" cy="1223963"/>
          </a:xfrm>
          <a:prstGeom prst="line">
            <a:avLst/>
          </a:prstGeom>
          <a:noFill/>
          <a:ln w="31750">
            <a:solidFill>
              <a:srgbClr val="0000FF"/>
            </a:solidFill>
            <a:round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57" name="Text Box 183"/>
          <p:cNvSpPr txBox="1">
            <a:spLocks noChangeArrowheads="1"/>
          </p:cNvSpPr>
          <p:nvPr/>
        </p:nvSpPr>
        <p:spPr bwMode="auto">
          <a:xfrm>
            <a:off x="6289218" y="3789461"/>
            <a:ext cx="113814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en-US" sz="1000" dirty="0" smtClean="0">
                <a:latin typeface="Arial" charset="0"/>
              </a:rPr>
              <a:t>-2</a:t>
            </a:r>
            <a:endParaRPr lang="en-US" altLang="en-US" sz="1000" dirty="0">
              <a:latin typeface="Arial" charset="0"/>
            </a:endParaRPr>
          </a:p>
        </p:txBody>
      </p:sp>
      <p:sp>
        <p:nvSpPr>
          <p:cNvPr id="178" name="Line 184"/>
          <p:cNvSpPr>
            <a:spLocks noChangeShapeType="1"/>
          </p:cNvSpPr>
          <p:nvPr/>
        </p:nvSpPr>
        <p:spPr bwMode="auto">
          <a:xfrm flipH="1">
            <a:off x="7236469" y="3502124"/>
            <a:ext cx="647700" cy="64770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79" name="Text Box 185"/>
          <p:cNvSpPr txBox="1">
            <a:spLocks noChangeArrowheads="1"/>
          </p:cNvSpPr>
          <p:nvPr/>
        </p:nvSpPr>
        <p:spPr bwMode="auto">
          <a:xfrm>
            <a:off x="7297280" y="3789461"/>
            <a:ext cx="113814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en-US" sz="1000" dirty="0" smtClean="0">
                <a:latin typeface="Arial" charset="0"/>
              </a:rPr>
              <a:t>-3</a:t>
            </a:r>
            <a:endParaRPr lang="en-US" altLang="en-US" sz="1000" dirty="0">
              <a:latin typeface="Arial" charset="0"/>
            </a:endParaRPr>
          </a:p>
        </p:txBody>
      </p:sp>
      <p:sp>
        <p:nvSpPr>
          <p:cNvPr id="180" name="Line 186"/>
          <p:cNvSpPr>
            <a:spLocks noChangeShapeType="1"/>
          </p:cNvSpPr>
          <p:nvPr/>
        </p:nvSpPr>
        <p:spPr bwMode="auto">
          <a:xfrm flipH="1">
            <a:off x="7884169" y="2781399"/>
            <a:ext cx="0" cy="576262"/>
          </a:xfrm>
          <a:prstGeom prst="line">
            <a:avLst/>
          </a:prstGeom>
          <a:noFill/>
          <a:ln w="31750">
            <a:solidFill>
              <a:schemeClr val="bg2"/>
            </a:solidFill>
            <a:round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81" name="Text Box 187"/>
          <p:cNvSpPr txBox="1">
            <a:spLocks noChangeArrowheads="1"/>
          </p:cNvSpPr>
          <p:nvPr/>
        </p:nvSpPr>
        <p:spPr bwMode="auto">
          <a:xfrm>
            <a:off x="7772362" y="3068736"/>
            <a:ext cx="70532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en-US" sz="1000" dirty="0" smtClean="0">
                <a:latin typeface="Arial" charset="0"/>
              </a:rPr>
              <a:t>1</a:t>
            </a:r>
            <a:endParaRPr lang="en-US" altLang="en-US" sz="1000" dirty="0">
              <a:latin typeface="Arial" charset="0"/>
            </a:endParaRPr>
          </a:p>
        </p:txBody>
      </p:sp>
      <p:sp>
        <p:nvSpPr>
          <p:cNvPr id="182" name="Line 188"/>
          <p:cNvSpPr>
            <a:spLocks noChangeShapeType="1"/>
          </p:cNvSpPr>
          <p:nvPr/>
        </p:nvSpPr>
        <p:spPr bwMode="auto">
          <a:xfrm flipH="1">
            <a:off x="7884169" y="2133699"/>
            <a:ext cx="0" cy="503237"/>
          </a:xfrm>
          <a:prstGeom prst="line">
            <a:avLst/>
          </a:prstGeom>
          <a:noFill/>
          <a:ln w="31750">
            <a:solidFill>
              <a:schemeClr val="bg2"/>
            </a:solidFill>
            <a:round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83" name="Text Box 189"/>
          <p:cNvSpPr txBox="1">
            <a:spLocks noChangeArrowheads="1"/>
          </p:cNvSpPr>
          <p:nvPr/>
        </p:nvSpPr>
        <p:spPr bwMode="auto">
          <a:xfrm>
            <a:off x="7772362" y="2421036"/>
            <a:ext cx="70532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en-US" sz="1000" dirty="0" smtClean="0">
                <a:latin typeface="Arial" charset="0"/>
              </a:rPr>
              <a:t>2</a:t>
            </a:r>
            <a:endParaRPr lang="en-US" altLang="en-US" sz="1000" dirty="0">
              <a:latin typeface="Arial" charset="0"/>
            </a:endParaRPr>
          </a:p>
        </p:txBody>
      </p:sp>
      <p:sp>
        <p:nvSpPr>
          <p:cNvPr id="184" name="Line 190"/>
          <p:cNvSpPr>
            <a:spLocks noChangeShapeType="1"/>
          </p:cNvSpPr>
          <p:nvPr/>
        </p:nvSpPr>
        <p:spPr bwMode="auto">
          <a:xfrm flipH="1">
            <a:off x="7092007" y="4294286"/>
            <a:ext cx="0" cy="720725"/>
          </a:xfrm>
          <a:prstGeom prst="line">
            <a:avLst/>
          </a:prstGeom>
          <a:noFill/>
          <a:ln w="57150">
            <a:solidFill>
              <a:schemeClr val="bg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85" name="Text Box 191"/>
          <p:cNvSpPr txBox="1">
            <a:spLocks noChangeArrowheads="1"/>
          </p:cNvSpPr>
          <p:nvPr/>
        </p:nvSpPr>
        <p:spPr bwMode="auto">
          <a:xfrm>
            <a:off x="6980200" y="4581128"/>
            <a:ext cx="70532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 dirty="0" smtClean="0">
                <a:latin typeface="Arial" charset="0"/>
              </a:rPr>
              <a:t>4</a:t>
            </a:r>
            <a:endParaRPr lang="en-US" altLang="en-US" sz="1000" dirty="0">
              <a:latin typeface="Arial" charset="0"/>
            </a:endParaRPr>
          </a:p>
        </p:txBody>
      </p:sp>
      <p:sp>
        <p:nvSpPr>
          <p:cNvPr id="186" name="Line 192"/>
          <p:cNvSpPr>
            <a:spLocks noChangeShapeType="1"/>
          </p:cNvSpPr>
          <p:nvPr/>
        </p:nvSpPr>
        <p:spPr bwMode="auto">
          <a:xfrm>
            <a:off x="7307907" y="4294286"/>
            <a:ext cx="0" cy="719138"/>
          </a:xfrm>
          <a:prstGeom prst="line">
            <a:avLst/>
          </a:prstGeom>
          <a:noFill/>
          <a:ln w="57150">
            <a:solidFill>
              <a:srgbClr val="CC00FF"/>
            </a:solidFill>
            <a:round/>
            <a:headEnd type="triangle" w="med" len="med"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87" name="Text Box 193"/>
          <p:cNvSpPr txBox="1">
            <a:spLocks noChangeArrowheads="1"/>
          </p:cNvSpPr>
          <p:nvPr/>
        </p:nvSpPr>
        <p:spPr bwMode="auto">
          <a:xfrm>
            <a:off x="7379344" y="4437161"/>
            <a:ext cx="113814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en-US" sz="1000" dirty="0" smtClean="0">
                <a:latin typeface="Arial" charset="0"/>
              </a:rPr>
              <a:t>-4</a:t>
            </a:r>
            <a:endParaRPr lang="en-US" altLang="en-US" sz="1000" dirty="0">
              <a:latin typeface="Arial" charset="0"/>
            </a:endParaRPr>
          </a:p>
        </p:txBody>
      </p:sp>
      <p:sp>
        <p:nvSpPr>
          <p:cNvPr id="194" name="Text Box 183"/>
          <p:cNvSpPr txBox="1">
            <a:spLocks noChangeArrowheads="1"/>
          </p:cNvSpPr>
          <p:nvPr/>
        </p:nvSpPr>
        <p:spPr bwMode="auto">
          <a:xfrm>
            <a:off x="6229660" y="4139208"/>
            <a:ext cx="70532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en-US" sz="1000" dirty="0" smtClean="0">
                <a:latin typeface="Arial" charset="0"/>
              </a:rPr>
              <a:t>0</a:t>
            </a:r>
            <a:endParaRPr lang="en-US" altLang="en-US" sz="1000" dirty="0">
              <a:latin typeface="Arial" charset="0"/>
            </a:endParaRPr>
          </a:p>
        </p:txBody>
      </p:sp>
      <p:sp>
        <p:nvSpPr>
          <p:cNvPr id="195" name="Text Box 183"/>
          <p:cNvSpPr txBox="1">
            <a:spLocks noChangeArrowheads="1"/>
          </p:cNvSpPr>
          <p:nvPr/>
        </p:nvSpPr>
        <p:spPr bwMode="auto">
          <a:xfrm>
            <a:off x="6400926" y="5003304"/>
            <a:ext cx="113814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en-US" sz="1000" dirty="0" smtClean="0">
                <a:latin typeface="Arial" charset="0"/>
              </a:rPr>
              <a:t>-4</a:t>
            </a:r>
            <a:endParaRPr lang="en-US" altLang="en-US" sz="1000" dirty="0">
              <a:latin typeface="Arial" charset="0"/>
            </a:endParaRPr>
          </a:p>
        </p:txBody>
      </p:sp>
      <p:sp>
        <p:nvSpPr>
          <p:cNvPr id="196" name="Text Box 183"/>
          <p:cNvSpPr txBox="1">
            <a:spLocks noChangeArrowheads="1"/>
          </p:cNvSpPr>
          <p:nvPr/>
        </p:nvSpPr>
        <p:spPr bwMode="auto">
          <a:xfrm>
            <a:off x="5238776" y="2775892"/>
            <a:ext cx="113814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en-US" sz="1000" dirty="0" smtClean="0">
                <a:latin typeface="Arial" charset="0"/>
              </a:rPr>
              <a:t>-2</a:t>
            </a:r>
            <a:endParaRPr lang="en-US" altLang="en-US" sz="1000" dirty="0">
              <a:latin typeface="Arial" charset="0"/>
            </a:endParaRPr>
          </a:p>
        </p:txBody>
      </p:sp>
      <p:sp>
        <p:nvSpPr>
          <p:cNvPr id="197" name="Text Box 183"/>
          <p:cNvSpPr txBox="1">
            <a:spLocks noChangeArrowheads="1"/>
          </p:cNvSpPr>
          <p:nvPr/>
        </p:nvSpPr>
        <p:spPr bwMode="auto">
          <a:xfrm>
            <a:off x="7336968" y="3345061"/>
            <a:ext cx="113814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en-US" sz="1000" dirty="0" smtClean="0">
                <a:latin typeface="Arial" charset="0"/>
              </a:rPr>
              <a:t>-3</a:t>
            </a:r>
          </a:p>
        </p:txBody>
      </p:sp>
      <p:sp>
        <p:nvSpPr>
          <p:cNvPr id="198" name="Text Box 183"/>
          <p:cNvSpPr txBox="1">
            <a:spLocks noChangeArrowheads="1"/>
          </p:cNvSpPr>
          <p:nvPr/>
        </p:nvSpPr>
        <p:spPr bwMode="auto">
          <a:xfrm>
            <a:off x="7107829" y="2626717"/>
            <a:ext cx="113814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en-US" sz="1000" dirty="0" smtClean="0">
                <a:latin typeface="Arial" charset="0"/>
              </a:rPr>
              <a:t>-2</a:t>
            </a:r>
            <a:endParaRPr lang="en-US" altLang="en-US" sz="1000" dirty="0">
              <a:latin typeface="Arial" charset="0"/>
            </a:endParaRPr>
          </a:p>
        </p:txBody>
      </p:sp>
      <p:sp>
        <p:nvSpPr>
          <p:cNvPr id="199" name="Text Box 183"/>
          <p:cNvSpPr txBox="1">
            <a:spLocks noChangeArrowheads="1"/>
          </p:cNvSpPr>
          <p:nvPr/>
        </p:nvSpPr>
        <p:spPr bwMode="auto">
          <a:xfrm>
            <a:off x="7129470" y="1983729"/>
            <a:ext cx="70532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en-US" sz="1000" dirty="0" smtClean="0">
                <a:latin typeface="Arial" charset="0"/>
              </a:rPr>
              <a:t>0</a:t>
            </a:r>
            <a:endParaRPr lang="en-US" altLang="en-US" sz="1000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286850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ECT">
  <a:themeElements>
    <a:clrScheme name="LECT 2">
      <a:dk1>
        <a:srgbClr val="000000"/>
      </a:dk1>
      <a:lt1>
        <a:srgbClr val="FFFFFF"/>
      </a:lt1>
      <a:dk2>
        <a:srgbClr val="003300"/>
      </a:dk2>
      <a:lt2>
        <a:srgbClr val="5F5F5F"/>
      </a:lt2>
      <a:accent1>
        <a:srgbClr val="009900"/>
      </a:accent1>
      <a:accent2>
        <a:srgbClr val="CC9900"/>
      </a:accent2>
      <a:accent3>
        <a:srgbClr val="FFFFFF"/>
      </a:accent3>
      <a:accent4>
        <a:srgbClr val="000000"/>
      </a:accent4>
      <a:accent5>
        <a:srgbClr val="AACAAA"/>
      </a:accent5>
      <a:accent6>
        <a:srgbClr val="B98A00"/>
      </a:accent6>
      <a:hlink>
        <a:srgbClr val="FF3300"/>
      </a:hlink>
      <a:folHlink>
        <a:srgbClr val="663300"/>
      </a:folHlink>
    </a:clrScheme>
    <a:fontScheme name="LECT">
      <a:majorFont>
        <a:latin typeface="Arial"/>
        <a:ea typeface=""/>
        <a:cs typeface="Arial"/>
      </a:majorFont>
      <a:minorFont>
        <a:latin typeface="Courier New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LECT 1">
        <a:dk1>
          <a:srgbClr val="000000"/>
        </a:dk1>
        <a:lt1>
          <a:srgbClr val="FFFFFF"/>
        </a:lt1>
        <a:dk2>
          <a:srgbClr val="396F39"/>
        </a:dk2>
        <a:lt2>
          <a:srgbClr val="FFCC00"/>
        </a:lt2>
        <a:accent1>
          <a:srgbClr val="009900"/>
        </a:accent1>
        <a:accent2>
          <a:srgbClr val="CC9900"/>
        </a:accent2>
        <a:accent3>
          <a:srgbClr val="AEBBAE"/>
        </a:accent3>
        <a:accent4>
          <a:srgbClr val="DADADA"/>
        </a:accent4>
        <a:accent5>
          <a:srgbClr val="AACAAA"/>
        </a:accent5>
        <a:accent6>
          <a:srgbClr val="B98A00"/>
        </a:accent6>
        <a:hlink>
          <a:srgbClr val="FF3300"/>
        </a:hlink>
        <a:folHlink>
          <a:srgbClr val="66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CT 2">
        <a:dk1>
          <a:srgbClr val="000000"/>
        </a:dk1>
        <a:lt1>
          <a:srgbClr val="FFFFFF"/>
        </a:lt1>
        <a:dk2>
          <a:srgbClr val="003300"/>
        </a:dk2>
        <a:lt2>
          <a:srgbClr val="5F5F5F"/>
        </a:lt2>
        <a:accent1>
          <a:srgbClr val="009900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AACAAA"/>
        </a:accent5>
        <a:accent6>
          <a:srgbClr val="B98A00"/>
        </a:accent6>
        <a:hlink>
          <a:srgbClr val="FF3300"/>
        </a:hlink>
        <a:folHlink>
          <a:srgbClr val="66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CT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CT 4">
        <a:dk1>
          <a:srgbClr val="000000"/>
        </a:dk1>
        <a:lt1>
          <a:srgbClr val="FFFFFF"/>
        </a:lt1>
        <a:dk2>
          <a:srgbClr val="FF0000"/>
        </a:dk2>
        <a:lt2>
          <a:srgbClr val="800000"/>
        </a:lt2>
        <a:accent1>
          <a:srgbClr val="008000"/>
        </a:accent1>
        <a:accent2>
          <a:srgbClr val="FF9900"/>
        </a:accent2>
        <a:accent3>
          <a:srgbClr val="FFFFFF"/>
        </a:accent3>
        <a:accent4>
          <a:srgbClr val="000000"/>
        </a:accent4>
        <a:accent5>
          <a:srgbClr val="AAC0AA"/>
        </a:accent5>
        <a:accent6>
          <a:srgbClr val="E78A00"/>
        </a:accent6>
        <a:hlink>
          <a:srgbClr val="CC3300"/>
        </a:hlink>
        <a:folHlink>
          <a:srgbClr val="6633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9395</TotalTime>
  <Words>2556</Words>
  <Application>Microsoft Office PowerPoint</Application>
  <PresentationFormat>Overhead</PresentationFormat>
  <Paragraphs>1121</Paragraphs>
  <Slides>21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5" baseType="lpstr">
      <vt:lpstr>Arial</vt:lpstr>
      <vt:lpstr>Courier New</vt:lpstr>
      <vt:lpstr>Wingdings</vt:lpstr>
      <vt:lpstr>LECT</vt:lpstr>
      <vt:lpstr>Software pipelining</vt:lpstr>
      <vt:lpstr>Příklad – software pipelining</vt:lpstr>
      <vt:lpstr>Příklad – unroll-and-compact</vt:lpstr>
      <vt:lpstr>Příklad – software pipelining</vt:lpstr>
      <vt:lpstr>Software pipelining</vt:lpstr>
      <vt:lpstr>Software pipelining</vt:lpstr>
      <vt:lpstr>Unroll-and-compact</vt:lpstr>
      <vt:lpstr>Unroll-and-compact</vt:lpstr>
      <vt:lpstr>Unroll-and-compact</vt:lpstr>
      <vt:lpstr>Unroll-and-compact</vt:lpstr>
      <vt:lpstr>Příklad – unroll-and-compact</vt:lpstr>
      <vt:lpstr>Software pipelining</vt:lpstr>
      <vt:lpstr>Modulo scheduling</vt:lpstr>
      <vt:lpstr>Modulo scheduling</vt:lpstr>
      <vt:lpstr>Příklad – software pipelining</vt:lpstr>
      <vt:lpstr>Příklad – software pipelining</vt:lpstr>
      <vt:lpstr>Software pipelining</vt:lpstr>
      <vt:lpstr>Variable expansion</vt:lpstr>
      <vt:lpstr>Software pipelining</vt:lpstr>
      <vt:lpstr>Příklad – modulo scheduling s duplikací</vt:lpstr>
      <vt:lpstr>Příklad – Intel compiler – x64</vt:lpstr>
    </vt:vector>
  </TitlesOfParts>
  <Company>Vilma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SWI109 - Konstrukce překladačů - 2008/2009</dc:title>
  <dc:creator>David Bednarek</dc:creator>
  <cp:lastModifiedBy>David Bednárek</cp:lastModifiedBy>
  <cp:revision>1024</cp:revision>
  <dcterms:created xsi:type="dcterms:W3CDTF">2001-09-30T23:30:25Z</dcterms:created>
  <dcterms:modified xsi:type="dcterms:W3CDTF">2020-04-06T21:36:25Z</dcterms:modified>
</cp:coreProperties>
</file>