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overhead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D"/>
    <a:srgbClr val="CC00FF"/>
    <a:srgbClr val="FF9999"/>
    <a:srgbClr val="0099FF"/>
    <a:srgbClr val="FF3399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4" autoAdjust="0"/>
    <p:restoredTop sz="94571" autoAdjust="0"/>
  </p:normalViewPr>
  <p:slideViewPr>
    <p:cSldViewPr>
      <p:cViewPr varScale="1">
        <p:scale>
          <a:sx n="129" d="100"/>
          <a:sy n="129" d="100"/>
        </p:scale>
        <p:origin x="870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fld id="{53D80ECD-877A-4C58-96D0-91AE5B60954F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80ECD-877A-4C58-96D0-91AE5B60954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23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80ECD-877A-4C58-96D0-91AE5B60954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84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80ECD-877A-4C58-96D0-91AE5B60954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22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80ECD-877A-4C58-96D0-91AE5B60954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4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2888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2A4F-5B6C-475E-B104-7EB99EEC0D59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9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BE31-150A-4843-99BA-DF6AE488D9E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60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8-855C-4B46-8539-BA7E4E48C122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069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765C-1A76-4177-A0AE-EADC12BA651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07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5334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EF62-F676-4B10-8BAF-431D080F05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FE57-3690-4A1D-8A88-C063F0D8302E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8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2418-0049-49C5-8D20-D771CA776518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89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3EE3-94DA-42DA-A6CB-4924CEBA1E7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95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CB3C-E612-443D-A7FD-5FD98A69BBBB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20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DE4E-C967-4C6B-9E55-E706D8E86D90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1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E798-8F78-4433-BB74-D5505A6EDC5D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9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C64E-94B2-4E2D-B5F6-E7700D232C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37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4890-89AA-4915-B737-613808C90A24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3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FF99"/>
                </a:solidFill>
              </a:defRPr>
            </a:lvl1pPr>
          </a:lstStyle>
          <a:p>
            <a:pPr>
              <a:defRPr/>
            </a:pPr>
            <a:fld id="{35376E8E-94FB-4D0D-B131-82E7564F7FE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 b="1">
          <a:solidFill>
            <a:schemeClr val="tx1"/>
          </a:solidFill>
          <a:latin typeface="+mj-lt"/>
          <a:cs typeface="+mn-cs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j-lt"/>
          <a:cs typeface="+mn-cs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j-lt"/>
          <a:cs typeface="+mn-cs"/>
        </a:defRPr>
      </a:lvl4pPr>
      <a:lvl5pPr marL="1333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5pPr>
      <a:lvl6pPr marL="17907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6pPr>
      <a:lvl7pPr marL="22479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7pPr>
      <a:lvl8pPr marL="27051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8pPr>
      <a:lvl9pPr marL="31623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2175FA2-B6B3-41BA-8B62-EBCC87962F4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Vstup</a:t>
            </a:r>
          </a:p>
          <a:p>
            <a:pPr lvl="2" eaLnBrk="1" hangingPunct="1"/>
            <a:r>
              <a:rPr lang="cs-CZ" altLang="en-US" smtClean="0"/>
              <a:t>Částečně sekvenční kód</a:t>
            </a:r>
          </a:p>
          <a:p>
            <a:pPr lvl="3" eaLnBrk="1" hangingPunct="1"/>
            <a:r>
              <a:rPr lang="cs-CZ" altLang="en-US" smtClean="0"/>
              <a:t>Možnost přesně definovat rozsahy platnosti</a:t>
            </a:r>
          </a:p>
          <a:p>
            <a:pPr lvl="2" eaLnBrk="1" hangingPunct="1"/>
            <a:r>
              <a:rPr lang="cs-CZ" altLang="en-US" smtClean="0"/>
              <a:t>Ekvivalenty strojových instrukcí</a:t>
            </a:r>
          </a:p>
          <a:p>
            <a:pPr lvl="3" eaLnBrk="1" hangingPunct="1"/>
            <a:r>
              <a:rPr lang="cs-CZ" altLang="en-US" smtClean="0"/>
              <a:t>Speciální zpracování přesunových instrukcí</a:t>
            </a:r>
          </a:p>
          <a:p>
            <a:pPr lvl="2" eaLnBrk="1" hangingPunct="1"/>
            <a:r>
              <a:rPr lang="cs-CZ" altLang="en-US" smtClean="0"/>
              <a:t>Instrukce pracují s virtuálními registry</a:t>
            </a:r>
          </a:p>
          <a:p>
            <a:pPr lvl="2" eaLnBrk="1" hangingPunct="1"/>
            <a:r>
              <a:rPr lang="cs-CZ" altLang="en-US" smtClean="0"/>
              <a:t>Optimistický kód</a:t>
            </a:r>
          </a:p>
          <a:p>
            <a:pPr lvl="3" eaLnBrk="1" hangingPunct="1"/>
            <a:r>
              <a:rPr lang="cs-CZ" altLang="en-US" smtClean="0"/>
              <a:t>Všechny jednoduché proměnné bez aliasu v registrech</a:t>
            </a:r>
          </a:p>
          <a:p>
            <a:pPr lvl="2" eaLnBrk="1" hangingPunct="1"/>
            <a:r>
              <a:rPr lang="cs-CZ" altLang="en-US" smtClean="0"/>
              <a:t>Spočtené rozsahy platnosti proměnných</a:t>
            </a:r>
          </a:p>
          <a:p>
            <a:pPr lvl="3" eaLnBrk="1" hangingPunct="1"/>
            <a:r>
              <a:rPr lang="cs-CZ" altLang="en-US" smtClean="0"/>
              <a:t>Množina bodů v mezikódu, kde je proměnná živá</a:t>
            </a:r>
          </a:p>
          <a:p>
            <a:pPr lvl="4" eaLnBrk="1" hangingPunct="1"/>
            <a:r>
              <a:rPr lang="cs-CZ" altLang="en-US" smtClean="0"/>
              <a:t>Hranice základních bloků</a:t>
            </a:r>
          </a:p>
          <a:p>
            <a:pPr lvl="4" eaLnBrk="1" hangingPunct="1"/>
            <a:r>
              <a:rPr lang="cs-CZ" altLang="en-US" smtClean="0"/>
              <a:t>Hranice mezi instrukcemi</a:t>
            </a:r>
          </a:p>
          <a:p>
            <a:pPr lvl="4" eaLnBrk="1" hangingPunct="1"/>
            <a:r>
              <a:rPr lang="cs-CZ" altLang="en-US" smtClean="0"/>
              <a:t>Přesnější informace v místech, kde je proměnná čtena/zapisována</a:t>
            </a:r>
          </a:p>
          <a:p>
            <a:pPr lvl="1" indent="0" eaLnBrk="1" hangingPunct="1"/>
            <a:r>
              <a:rPr lang="cs-CZ" altLang="en-US" smtClean="0"/>
              <a:t>Výstup</a:t>
            </a:r>
          </a:p>
          <a:p>
            <a:pPr lvl="2" eaLnBrk="1" hangingPunct="1"/>
            <a:r>
              <a:rPr lang="cs-CZ" altLang="en-US" smtClean="0"/>
              <a:t>Přiřazení virtuálních registrů fyzickým</a:t>
            </a:r>
          </a:p>
        </p:txBody>
      </p:sp>
    </p:spTree>
    <p:extLst>
      <p:ext uri="{BB962C8B-B14F-4D97-AF65-F5344CB8AC3E}">
        <p14:creationId xmlns:p14="http://schemas.microsoft.com/office/powerpoint/2010/main" val="2171034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i="1" dirty="0" smtClean="0"/>
              <a:t>Example (N=3)</a:t>
            </a:r>
          </a:p>
          <a:p>
            <a:pPr lvl="3" eaLnBrk="1" hangingPunct="1"/>
            <a:r>
              <a:rPr lang="en-US" altLang="en-US" i="1" dirty="0" err="1" smtClean="0"/>
              <a:t>deg</a:t>
            </a:r>
            <a:r>
              <a:rPr lang="en-US" altLang="en-US" i="1" dirty="0" smtClean="0"/>
              <a:t> v2 &lt; N =&gt; push v2</a:t>
            </a:r>
          </a:p>
          <a:p>
            <a:pPr lvl="3" eaLnBrk="1" hangingPunct="1"/>
            <a:r>
              <a:rPr lang="en-US" altLang="en-US" i="1" dirty="0" smtClean="0"/>
              <a:t>All degrees &gt;= N =&gt; select lowest priority node, e.g. v1</a:t>
            </a:r>
          </a:p>
          <a:p>
            <a:pPr lvl="3" eaLnBrk="1" hangingPunct="1"/>
            <a:r>
              <a:rPr lang="en-US" altLang="en-US" i="1" dirty="0" smtClean="0"/>
              <a:t>All degrees &lt; N =&gt; select any, e.g. v3</a:t>
            </a:r>
          </a:p>
          <a:p>
            <a:pPr lvl="3" eaLnBrk="1" hangingPunct="1"/>
            <a:r>
              <a:rPr lang="en-US" altLang="en-US" i="1" dirty="0" smtClean="0"/>
              <a:t>Same for the rest, v4, v5</a:t>
            </a:r>
          </a:p>
          <a:p>
            <a:pPr lvl="2" eaLnBrk="1" hangingPunct="1"/>
            <a:r>
              <a:rPr lang="en-US" altLang="en-US" i="1" dirty="0" smtClean="0"/>
              <a:t>Second phase</a:t>
            </a:r>
          </a:p>
          <a:p>
            <a:pPr lvl="3" eaLnBrk="1" hangingPunct="1"/>
            <a:r>
              <a:rPr lang="en-US" altLang="en-US" i="1" dirty="0" smtClean="0"/>
              <a:t>Select a color for v5</a:t>
            </a:r>
          </a:p>
          <a:p>
            <a:pPr lvl="3" eaLnBrk="1" hangingPunct="1"/>
            <a:r>
              <a:rPr lang="en-US" altLang="en-US" i="1" dirty="0" smtClean="0"/>
              <a:t>Select a color for v4</a:t>
            </a:r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2" eaLnBrk="1" hangingPunct="1"/>
            <a:r>
              <a:rPr lang="en-US" altLang="en-US" i="1" dirty="0" smtClean="0"/>
              <a:t>Stack:</a:t>
            </a:r>
          </a:p>
          <a:p>
            <a:pPr lvl="3" eaLnBrk="1" hangingPunct="1"/>
            <a:r>
              <a:rPr lang="en-US" altLang="en-US" i="1" dirty="0" smtClean="0"/>
              <a:t>v4</a:t>
            </a:r>
          </a:p>
          <a:p>
            <a:pPr lvl="3" eaLnBrk="1" hangingPunct="1"/>
            <a:r>
              <a:rPr lang="en-US" altLang="en-US" i="1" dirty="0" smtClean="0"/>
              <a:t>v3</a:t>
            </a:r>
          </a:p>
          <a:p>
            <a:pPr lvl="3" eaLnBrk="1" hangingPunct="1"/>
            <a:r>
              <a:rPr lang="en-US" altLang="en-US" i="1" dirty="0" smtClean="0"/>
              <a:t>v1</a:t>
            </a:r>
          </a:p>
          <a:p>
            <a:pPr lvl="3" eaLnBrk="1" hangingPunct="1"/>
            <a:r>
              <a:rPr lang="en-US" altLang="en-US" i="1" dirty="0" smtClean="0"/>
              <a:t>v2</a:t>
            </a:r>
            <a:endParaRPr lang="cs-CZ" altLang="en-US" i="1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5171541" y="331832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v2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 bwMode="auto">
          <a:xfrm>
            <a:off x="6522497" y="242088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5973310" y="456852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v3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 bwMode="auto">
          <a:xfrm>
            <a:off x="7433039" y="4463600"/>
            <a:ext cx="360040" cy="360040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v4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6" idx="3"/>
            <a:endCxn id="7" idx="0"/>
          </p:cNvCxnSpPr>
          <p:nvPr/>
        </p:nvCxnSpPr>
        <p:spPr bwMode="auto">
          <a:xfrm flipH="1">
            <a:off x="6153330" y="2728201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>
            <a:stCxn id="7" idx="1"/>
            <a:endCxn id="5" idx="5"/>
          </p:cNvCxnSpPr>
          <p:nvPr/>
        </p:nvCxnSpPr>
        <p:spPr bwMode="auto">
          <a:xfrm flipH="1" flipV="1">
            <a:off x="5478854" y="3625638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stCxn id="18" idx="4"/>
            <a:endCxn id="8" idx="0"/>
          </p:cNvCxnSpPr>
          <p:nvPr/>
        </p:nvCxnSpPr>
        <p:spPr bwMode="auto">
          <a:xfrm flipH="1">
            <a:off x="7613059" y="3582781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>
            <a:stCxn id="18" idx="3"/>
            <a:endCxn id="5" idx="6"/>
          </p:cNvCxnSpPr>
          <p:nvPr/>
        </p:nvCxnSpPr>
        <p:spPr bwMode="auto">
          <a:xfrm flipH="1" flipV="1">
            <a:off x="5531581" y="3498345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>
            <a:stCxn id="18" idx="3"/>
            <a:endCxn id="7" idx="7"/>
          </p:cNvCxnSpPr>
          <p:nvPr/>
        </p:nvCxnSpPr>
        <p:spPr bwMode="auto">
          <a:xfrm flipH="1">
            <a:off x="6280623" y="3530054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6"/>
          </p:cNvCxnSpPr>
          <p:nvPr/>
        </p:nvCxnSpPr>
        <p:spPr bwMode="auto">
          <a:xfrm flipH="1" flipV="1">
            <a:off x="6333350" y="4748548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8" idx="1"/>
          </p:cNvCxnSpPr>
          <p:nvPr/>
        </p:nvCxnSpPr>
        <p:spPr bwMode="auto">
          <a:xfrm flipH="1" flipV="1">
            <a:off x="6829810" y="2752365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740352" y="3222741"/>
            <a:ext cx="360040" cy="36004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v5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6" idx="5"/>
            <a:endCxn id="8" idx="1"/>
          </p:cNvCxnSpPr>
          <p:nvPr/>
        </p:nvCxnSpPr>
        <p:spPr bwMode="auto">
          <a:xfrm>
            <a:off x="6829810" y="2728201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85831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i="1" dirty="0" smtClean="0"/>
              <a:t>Example (N=3)</a:t>
            </a:r>
          </a:p>
          <a:p>
            <a:pPr lvl="3" eaLnBrk="1" hangingPunct="1"/>
            <a:r>
              <a:rPr lang="en-US" altLang="en-US" i="1" dirty="0" err="1" smtClean="0"/>
              <a:t>deg</a:t>
            </a:r>
            <a:r>
              <a:rPr lang="en-US" altLang="en-US" i="1" dirty="0" smtClean="0"/>
              <a:t> v2 &lt; N =&gt; push v2</a:t>
            </a:r>
          </a:p>
          <a:p>
            <a:pPr lvl="3" eaLnBrk="1" hangingPunct="1"/>
            <a:r>
              <a:rPr lang="en-US" altLang="en-US" i="1" dirty="0" smtClean="0"/>
              <a:t>All degrees &gt;= N =&gt; select lowest priority node, e.g. v1</a:t>
            </a:r>
          </a:p>
          <a:p>
            <a:pPr lvl="3" eaLnBrk="1" hangingPunct="1"/>
            <a:r>
              <a:rPr lang="en-US" altLang="en-US" i="1" dirty="0" smtClean="0"/>
              <a:t>All degrees &lt; N =&gt; select any, e.g. v3</a:t>
            </a:r>
          </a:p>
          <a:p>
            <a:pPr lvl="3" eaLnBrk="1" hangingPunct="1"/>
            <a:r>
              <a:rPr lang="en-US" altLang="en-US" i="1" dirty="0" smtClean="0"/>
              <a:t>Same for the rest, v4, v5</a:t>
            </a:r>
          </a:p>
          <a:p>
            <a:pPr lvl="2" eaLnBrk="1" hangingPunct="1"/>
            <a:r>
              <a:rPr lang="en-US" altLang="en-US" i="1" dirty="0" smtClean="0"/>
              <a:t>Second phase</a:t>
            </a:r>
          </a:p>
          <a:p>
            <a:pPr lvl="3" eaLnBrk="1" hangingPunct="1"/>
            <a:r>
              <a:rPr lang="en-US" altLang="en-US" i="1" dirty="0" smtClean="0"/>
              <a:t>Select a color for v5</a:t>
            </a:r>
          </a:p>
          <a:p>
            <a:pPr lvl="3" eaLnBrk="1" hangingPunct="1"/>
            <a:r>
              <a:rPr lang="en-US" altLang="en-US" i="1" dirty="0" smtClean="0"/>
              <a:t>Select a color for v4</a:t>
            </a:r>
          </a:p>
          <a:p>
            <a:pPr lvl="3" eaLnBrk="1" hangingPunct="1"/>
            <a:r>
              <a:rPr lang="en-US" altLang="en-US" i="1" dirty="0" smtClean="0"/>
              <a:t>Select a color for v3</a:t>
            </a:r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2" eaLnBrk="1" hangingPunct="1"/>
            <a:r>
              <a:rPr lang="en-US" altLang="en-US" i="1" dirty="0" smtClean="0"/>
              <a:t>Stack:</a:t>
            </a:r>
          </a:p>
          <a:p>
            <a:pPr lvl="3" eaLnBrk="1" hangingPunct="1"/>
            <a:r>
              <a:rPr lang="en-US" altLang="en-US" i="1" dirty="0" smtClean="0"/>
              <a:t>v3</a:t>
            </a:r>
          </a:p>
          <a:p>
            <a:pPr lvl="3" eaLnBrk="1" hangingPunct="1"/>
            <a:r>
              <a:rPr lang="en-US" altLang="en-US" i="1" dirty="0" smtClean="0"/>
              <a:t>v1</a:t>
            </a:r>
          </a:p>
          <a:p>
            <a:pPr lvl="3" eaLnBrk="1" hangingPunct="1"/>
            <a:r>
              <a:rPr lang="en-US" altLang="en-US" i="1" dirty="0" smtClean="0"/>
              <a:t>v2</a:t>
            </a:r>
            <a:endParaRPr lang="cs-CZ" altLang="en-US" i="1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5171541" y="331832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v2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 bwMode="auto">
          <a:xfrm>
            <a:off x="6522497" y="242088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5973310" y="4568528"/>
            <a:ext cx="360040" cy="36004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v3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 bwMode="auto">
          <a:xfrm>
            <a:off x="7433039" y="4463600"/>
            <a:ext cx="360040" cy="360040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v4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6" idx="3"/>
            <a:endCxn id="7" idx="0"/>
          </p:cNvCxnSpPr>
          <p:nvPr/>
        </p:nvCxnSpPr>
        <p:spPr bwMode="auto">
          <a:xfrm flipH="1">
            <a:off x="6153330" y="2728201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>
            <a:stCxn id="7" idx="1"/>
            <a:endCxn id="5" idx="5"/>
          </p:cNvCxnSpPr>
          <p:nvPr/>
        </p:nvCxnSpPr>
        <p:spPr bwMode="auto">
          <a:xfrm flipH="1" flipV="1">
            <a:off x="5478854" y="3625638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stCxn id="18" idx="4"/>
            <a:endCxn id="8" idx="0"/>
          </p:cNvCxnSpPr>
          <p:nvPr/>
        </p:nvCxnSpPr>
        <p:spPr bwMode="auto">
          <a:xfrm flipH="1">
            <a:off x="7613059" y="3582781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>
            <a:stCxn id="18" idx="3"/>
            <a:endCxn id="5" idx="6"/>
          </p:cNvCxnSpPr>
          <p:nvPr/>
        </p:nvCxnSpPr>
        <p:spPr bwMode="auto">
          <a:xfrm flipH="1" flipV="1">
            <a:off x="5531581" y="3498345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>
            <a:stCxn id="18" idx="3"/>
            <a:endCxn id="7" idx="7"/>
          </p:cNvCxnSpPr>
          <p:nvPr/>
        </p:nvCxnSpPr>
        <p:spPr bwMode="auto">
          <a:xfrm flipH="1">
            <a:off x="6280623" y="3530054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6"/>
          </p:cNvCxnSpPr>
          <p:nvPr/>
        </p:nvCxnSpPr>
        <p:spPr bwMode="auto">
          <a:xfrm flipH="1" flipV="1">
            <a:off x="6333350" y="4748548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8" idx="1"/>
          </p:cNvCxnSpPr>
          <p:nvPr/>
        </p:nvCxnSpPr>
        <p:spPr bwMode="auto">
          <a:xfrm flipH="1" flipV="1">
            <a:off x="6829810" y="2752365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740352" y="3222741"/>
            <a:ext cx="360040" cy="36004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v5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6" idx="5"/>
            <a:endCxn id="8" idx="1"/>
          </p:cNvCxnSpPr>
          <p:nvPr/>
        </p:nvCxnSpPr>
        <p:spPr bwMode="auto">
          <a:xfrm>
            <a:off x="6829810" y="2728201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2947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i="1" dirty="0" smtClean="0"/>
              <a:t>Example (N=3)</a:t>
            </a:r>
          </a:p>
          <a:p>
            <a:pPr lvl="3" eaLnBrk="1" hangingPunct="1"/>
            <a:r>
              <a:rPr lang="en-US" altLang="en-US" i="1" dirty="0" err="1" smtClean="0"/>
              <a:t>deg</a:t>
            </a:r>
            <a:r>
              <a:rPr lang="en-US" altLang="en-US" i="1" dirty="0" smtClean="0"/>
              <a:t> v2 &lt; N =&gt; push v2</a:t>
            </a:r>
          </a:p>
          <a:p>
            <a:pPr lvl="3" eaLnBrk="1" hangingPunct="1"/>
            <a:r>
              <a:rPr lang="en-US" altLang="en-US" i="1" dirty="0" smtClean="0"/>
              <a:t>All degrees &gt;= N =&gt; select lowest priority node, e.g. v1</a:t>
            </a:r>
          </a:p>
          <a:p>
            <a:pPr lvl="3" eaLnBrk="1" hangingPunct="1"/>
            <a:r>
              <a:rPr lang="en-US" altLang="en-US" i="1" dirty="0" smtClean="0"/>
              <a:t>All degrees &lt; N =&gt; select any, e.g. v3</a:t>
            </a:r>
          </a:p>
          <a:p>
            <a:pPr lvl="3" eaLnBrk="1" hangingPunct="1"/>
            <a:r>
              <a:rPr lang="en-US" altLang="en-US" i="1" dirty="0" smtClean="0"/>
              <a:t>Same for the rest, v4, v5</a:t>
            </a:r>
          </a:p>
          <a:p>
            <a:pPr lvl="2" eaLnBrk="1" hangingPunct="1"/>
            <a:r>
              <a:rPr lang="en-US" altLang="en-US" i="1" dirty="0" smtClean="0"/>
              <a:t>Second phase</a:t>
            </a:r>
          </a:p>
          <a:p>
            <a:pPr lvl="3" eaLnBrk="1" hangingPunct="1"/>
            <a:r>
              <a:rPr lang="en-US" altLang="en-US" i="1" dirty="0" smtClean="0"/>
              <a:t>Select a color for v5</a:t>
            </a:r>
          </a:p>
          <a:p>
            <a:pPr lvl="3" eaLnBrk="1" hangingPunct="1"/>
            <a:r>
              <a:rPr lang="en-US" altLang="en-US" i="1" dirty="0" smtClean="0"/>
              <a:t>Select a color for v4</a:t>
            </a:r>
          </a:p>
          <a:p>
            <a:pPr lvl="3" eaLnBrk="1" hangingPunct="1"/>
            <a:r>
              <a:rPr lang="en-US" altLang="en-US" i="1" dirty="0" smtClean="0"/>
              <a:t>Select a color for v3</a:t>
            </a:r>
          </a:p>
          <a:p>
            <a:pPr lvl="3" eaLnBrk="1" hangingPunct="1"/>
            <a:r>
              <a:rPr lang="en-US" altLang="en-US" i="1" dirty="0" smtClean="0"/>
              <a:t>No color for v1 -&gt; spill</a:t>
            </a:r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2" eaLnBrk="1" hangingPunct="1"/>
            <a:r>
              <a:rPr lang="en-US" altLang="en-US" i="1" dirty="0" smtClean="0"/>
              <a:t>Stack:</a:t>
            </a:r>
          </a:p>
          <a:p>
            <a:pPr lvl="3" eaLnBrk="1" hangingPunct="1"/>
            <a:r>
              <a:rPr lang="en-US" altLang="en-US" i="1" dirty="0" smtClean="0"/>
              <a:t>v1</a:t>
            </a:r>
          </a:p>
          <a:p>
            <a:pPr lvl="3" eaLnBrk="1" hangingPunct="1"/>
            <a:r>
              <a:rPr lang="en-US" altLang="en-US" i="1" dirty="0" smtClean="0"/>
              <a:t>v2</a:t>
            </a:r>
            <a:endParaRPr lang="cs-CZ" altLang="en-US" i="1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5171541" y="331832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v2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 bwMode="auto">
          <a:xfrm>
            <a:off x="6522497" y="242088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5973310" y="4568528"/>
            <a:ext cx="360040" cy="36004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v3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 bwMode="auto">
          <a:xfrm>
            <a:off x="7433039" y="4463600"/>
            <a:ext cx="360040" cy="360040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v4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6" idx="3"/>
            <a:endCxn id="7" idx="0"/>
          </p:cNvCxnSpPr>
          <p:nvPr/>
        </p:nvCxnSpPr>
        <p:spPr bwMode="auto">
          <a:xfrm flipH="1">
            <a:off x="6153330" y="2728201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>
            <a:stCxn id="7" idx="1"/>
            <a:endCxn id="5" idx="5"/>
          </p:cNvCxnSpPr>
          <p:nvPr/>
        </p:nvCxnSpPr>
        <p:spPr bwMode="auto">
          <a:xfrm flipH="1" flipV="1">
            <a:off x="5478854" y="3625638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stCxn id="18" idx="4"/>
            <a:endCxn id="8" idx="0"/>
          </p:cNvCxnSpPr>
          <p:nvPr/>
        </p:nvCxnSpPr>
        <p:spPr bwMode="auto">
          <a:xfrm flipH="1">
            <a:off x="7613059" y="3582781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>
            <a:stCxn id="18" idx="3"/>
            <a:endCxn id="5" idx="6"/>
          </p:cNvCxnSpPr>
          <p:nvPr/>
        </p:nvCxnSpPr>
        <p:spPr bwMode="auto">
          <a:xfrm flipH="1" flipV="1">
            <a:off x="5531581" y="3498345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>
            <a:stCxn id="18" idx="3"/>
            <a:endCxn id="7" idx="7"/>
          </p:cNvCxnSpPr>
          <p:nvPr/>
        </p:nvCxnSpPr>
        <p:spPr bwMode="auto">
          <a:xfrm flipH="1">
            <a:off x="6280623" y="3530054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6"/>
          </p:cNvCxnSpPr>
          <p:nvPr/>
        </p:nvCxnSpPr>
        <p:spPr bwMode="auto">
          <a:xfrm flipH="1" flipV="1">
            <a:off x="6333350" y="4748548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8" idx="1"/>
          </p:cNvCxnSpPr>
          <p:nvPr/>
        </p:nvCxnSpPr>
        <p:spPr bwMode="auto">
          <a:xfrm flipH="1" flipV="1">
            <a:off x="6829810" y="2752365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740352" y="3222741"/>
            <a:ext cx="360040" cy="36004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v5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6" idx="5"/>
            <a:endCxn id="8" idx="1"/>
          </p:cNvCxnSpPr>
          <p:nvPr/>
        </p:nvCxnSpPr>
        <p:spPr bwMode="auto">
          <a:xfrm>
            <a:off x="6829810" y="2728201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01046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i="1" dirty="0" smtClean="0"/>
              <a:t>Example (N=3)</a:t>
            </a:r>
          </a:p>
          <a:p>
            <a:pPr lvl="3" eaLnBrk="1" hangingPunct="1"/>
            <a:r>
              <a:rPr lang="en-US" altLang="en-US" i="1" dirty="0" err="1" smtClean="0"/>
              <a:t>deg</a:t>
            </a:r>
            <a:r>
              <a:rPr lang="en-US" altLang="en-US" i="1" dirty="0" smtClean="0"/>
              <a:t> v2 &lt; N =&gt; push v2</a:t>
            </a:r>
          </a:p>
          <a:p>
            <a:pPr lvl="3" eaLnBrk="1" hangingPunct="1"/>
            <a:r>
              <a:rPr lang="en-US" altLang="en-US" i="1" dirty="0" smtClean="0"/>
              <a:t>All degrees &gt;= N =&gt; select lowest priority node, e.g. v1</a:t>
            </a:r>
          </a:p>
          <a:p>
            <a:pPr lvl="3" eaLnBrk="1" hangingPunct="1"/>
            <a:r>
              <a:rPr lang="en-US" altLang="en-US" i="1" dirty="0" smtClean="0"/>
              <a:t>All degrees &lt; N =&gt; select any, e.g. v3</a:t>
            </a:r>
          </a:p>
          <a:p>
            <a:pPr lvl="3" eaLnBrk="1" hangingPunct="1"/>
            <a:r>
              <a:rPr lang="en-US" altLang="en-US" i="1" dirty="0" smtClean="0"/>
              <a:t>Same for the rest, v4, v5</a:t>
            </a:r>
          </a:p>
          <a:p>
            <a:pPr lvl="2" eaLnBrk="1" hangingPunct="1"/>
            <a:r>
              <a:rPr lang="en-US" altLang="en-US" i="1" dirty="0" smtClean="0"/>
              <a:t>Second phase</a:t>
            </a:r>
          </a:p>
          <a:p>
            <a:pPr lvl="3" eaLnBrk="1" hangingPunct="1"/>
            <a:r>
              <a:rPr lang="en-US" altLang="en-US" i="1" dirty="0" smtClean="0"/>
              <a:t>Select a color for v5</a:t>
            </a:r>
          </a:p>
          <a:p>
            <a:pPr lvl="3" eaLnBrk="1" hangingPunct="1"/>
            <a:r>
              <a:rPr lang="en-US" altLang="en-US" i="1" dirty="0" smtClean="0"/>
              <a:t>Select a color for v4</a:t>
            </a:r>
          </a:p>
          <a:p>
            <a:pPr lvl="3" eaLnBrk="1" hangingPunct="1"/>
            <a:r>
              <a:rPr lang="en-US" altLang="en-US" i="1" dirty="0" smtClean="0"/>
              <a:t>Select a color for v3</a:t>
            </a:r>
          </a:p>
          <a:p>
            <a:pPr lvl="3" eaLnBrk="1" hangingPunct="1"/>
            <a:r>
              <a:rPr lang="en-US" altLang="en-US" i="1" dirty="0" smtClean="0"/>
              <a:t>No color for v1 -&gt; spill</a:t>
            </a:r>
          </a:p>
          <a:p>
            <a:pPr lvl="3" eaLnBrk="1" hangingPunct="1"/>
            <a:r>
              <a:rPr lang="en-US" altLang="en-US" i="1" dirty="0" smtClean="0"/>
              <a:t>Select a color for v2</a:t>
            </a:r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2" eaLnBrk="1" hangingPunct="1"/>
            <a:r>
              <a:rPr lang="en-US" altLang="en-US" i="1" dirty="0" smtClean="0"/>
              <a:t>Stack:</a:t>
            </a:r>
          </a:p>
          <a:p>
            <a:pPr lvl="3" eaLnBrk="1" hangingPunct="1"/>
            <a:r>
              <a:rPr lang="en-US" altLang="en-US" i="1" dirty="0" smtClean="0"/>
              <a:t>v2</a:t>
            </a:r>
            <a:endParaRPr lang="cs-CZ" altLang="en-US" i="1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5171541" y="3318325"/>
            <a:ext cx="360040" cy="360040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v2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 bwMode="auto">
          <a:xfrm>
            <a:off x="6522497" y="242088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5973310" y="4568528"/>
            <a:ext cx="360040" cy="36004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v3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 bwMode="auto">
          <a:xfrm>
            <a:off x="7433039" y="4463600"/>
            <a:ext cx="360040" cy="360040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v4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6" idx="3"/>
            <a:endCxn id="7" idx="0"/>
          </p:cNvCxnSpPr>
          <p:nvPr/>
        </p:nvCxnSpPr>
        <p:spPr bwMode="auto">
          <a:xfrm flipH="1">
            <a:off x="6153330" y="2728201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>
            <a:stCxn id="7" idx="1"/>
            <a:endCxn id="5" idx="5"/>
          </p:cNvCxnSpPr>
          <p:nvPr/>
        </p:nvCxnSpPr>
        <p:spPr bwMode="auto">
          <a:xfrm flipH="1" flipV="1">
            <a:off x="5478854" y="3625638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stCxn id="18" idx="4"/>
            <a:endCxn id="8" idx="0"/>
          </p:cNvCxnSpPr>
          <p:nvPr/>
        </p:nvCxnSpPr>
        <p:spPr bwMode="auto">
          <a:xfrm flipH="1">
            <a:off x="7613059" y="3582781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>
            <a:stCxn id="18" idx="3"/>
            <a:endCxn id="5" idx="6"/>
          </p:cNvCxnSpPr>
          <p:nvPr/>
        </p:nvCxnSpPr>
        <p:spPr bwMode="auto">
          <a:xfrm flipH="1" flipV="1">
            <a:off x="5531581" y="3498345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>
            <a:stCxn id="18" idx="3"/>
            <a:endCxn id="7" idx="7"/>
          </p:cNvCxnSpPr>
          <p:nvPr/>
        </p:nvCxnSpPr>
        <p:spPr bwMode="auto">
          <a:xfrm flipH="1">
            <a:off x="6280623" y="3530054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6"/>
          </p:cNvCxnSpPr>
          <p:nvPr/>
        </p:nvCxnSpPr>
        <p:spPr bwMode="auto">
          <a:xfrm flipH="1" flipV="1">
            <a:off x="6333350" y="4748548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8" idx="1"/>
          </p:cNvCxnSpPr>
          <p:nvPr/>
        </p:nvCxnSpPr>
        <p:spPr bwMode="auto">
          <a:xfrm flipH="1" flipV="1">
            <a:off x="6829810" y="2752365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740352" y="3222741"/>
            <a:ext cx="360040" cy="36004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v5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6" idx="5"/>
            <a:endCxn id="8" idx="1"/>
          </p:cNvCxnSpPr>
          <p:nvPr/>
        </p:nvCxnSpPr>
        <p:spPr bwMode="auto">
          <a:xfrm>
            <a:off x="6829810" y="2728201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175738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CD3C1C7-D713-429C-AC8F-547CCD7FDA4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en-US" altLang="en-US" smtClean="0"/>
              <a:t>Optimalizace: </a:t>
            </a:r>
            <a:r>
              <a:rPr lang="cs-CZ" altLang="en-US" smtClean="0"/>
              <a:t>Minimalizace přesunových instrukcí</a:t>
            </a:r>
          </a:p>
          <a:p>
            <a:pPr lvl="2" eaLnBrk="1" hangingPunct="1"/>
            <a:r>
              <a:rPr lang="cs-CZ" altLang="en-US" smtClean="0"/>
              <a:t>Jednoduché řešení: Ztotožnit virtuální registry spojené přesunovou instrukcí</a:t>
            </a:r>
          </a:p>
          <a:p>
            <a:pPr lvl="3" eaLnBrk="1" hangingPunct="1"/>
            <a:r>
              <a:rPr lang="cs-CZ" altLang="en-US" smtClean="0"/>
              <a:t>Nelze vždy – ztotožňované registry mohou spolu kolidovat</a:t>
            </a:r>
          </a:p>
          <a:p>
            <a:pPr lvl="3" eaLnBrk="1" hangingPunct="1"/>
            <a:r>
              <a:rPr lang="cs-CZ" altLang="en-US" smtClean="0"/>
              <a:t>Duplikace kódu může pomoci</a:t>
            </a:r>
          </a:p>
          <a:p>
            <a:pPr lvl="2" eaLnBrk="1" hangingPunct="1"/>
            <a:r>
              <a:rPr lang="cs-CZ" altLang="en-US" smtClean="0"/>
              <a:t>Složitější řešení: Úprava algoritmu alokace</a:t>
            </a:r>
          </a:p>
          <a:p>
            <a:pPr lvl="3" eaLnBrk="1" hangingPunct="1"/>
            <a:r>
              <a:rPr lang="cs-CZ" altLang="en-US" smtClean="0"/>
              <a:t>Určení skupin uzlů svázaných přesunovými instrukcemi</a:t>
            </a:r>
          </a:p>
          <a:p>
            <a:pPr lvl="3" eaLnBrk="1" hangingPunct="1"/>
            <a:r>
              <a:rPr lang="cs-CZ" altLang="en-US" smtClean="0"/>
              <a:t>Při obarvování vybírat zároveň všechny obarvitelné uzly skupiny</a:t>
            </a:r>
          </a:p>
        </p:txBody>
      </p:sp>
    </p:spTree>
    <p:extLst>
      <p:ext uri="{BB962C8B-B14F-4D97-AF65-F5344CB8AC3E}">
        <p14:creationId xmlns:p14="http://schemas.microsoft.com/office/powerpoint/2010/main" val="1758420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D4E02F1-38B3-4E44-ABB4-E519F55B780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Doplnění spill-kódu</a:t>
            </a:r>
          </a:p>
          <a:p>
            <a:pPr lvl="2" eaLnBrk="1" hangingPunct="1"/>
            <a:r>
              <a:rPr lang="cs-CZ" altLang="en-US" smtClean="0"/>
              <a:t>Alokovat neobarvené uzly na zásobníku</a:t>
            </a:r>
          </a:p>
          <a:p>
            <a:pPr lvl="3" eaLnBrk="1" hangingPunct="1"/>
            <a:r>
              <a:rPr lang="cs-CZ" altLang="en-US" smtClean="0"/>
              <a:t>Podobný algoritmus barvení grafu s neomezeným n</a:t>
            </a:r>
          </a:p>
          <a:p>
            <a:pPr lvl="2" eaLnBrk="1" hangingPunct="1"/>
            <a:r>
              <a:rPr lang="cs-CZ" altLang="en-US" smtClean="0"/>
              <a:t>Opatřit každou instrukci spill-kódem</a:t>
            </a:r>
          </a:p>
          <a:p>
            <a:pPr lvl="3" eaLnBrk="1" hangingPunct="1"/>
            <a:r>
              <a:rPr lang="cs-CZ" altLang="en-US" smtClean="0"/>
              <a:t>Prefix: Přesun neobarvených vstupních operandů do registrů</a:t>
            </a:r>
          </a:p>
          <a:p>
            <a:pPr lvl="3" eaLnBrk="1" hangingPunct="1"/>
            <a:r>
              <a:rPr lang="cs-CZ" altLang="en-US" smtClean="0"/>
              <a:t>Suffix: Přesun neobarvených výstupních operandů do paměti</a:t>
            </a:r>
          </a:p>
          <a:p>
            <a:pPr lvl="2" eaLnBrk="1" hangingPunct="1"/>
            <a:r>
              <a:rPr lang="cs-CZ" altLang="en-US" smtClean="0"/>
              <a:t>Problém: kde vzít registry pro tyto operandy</a:t>
            </a:r>
          </a:p>
          <a:p>
            <a:pPr lvl="3" eaLnBrk="1" hangingPunct="1"/>
            <a:r>
              <a:rPr lang="cs-CZ" altLang="en-US" smtClean="0"/>
              <a:t>Jednoduché řešení: Rezervované nepřidělované registry</a:t>
            </a:r>
          </a:p>
          <a:p>
            <a:pPr lvl="3" eaLnBrk="1" hangingPunct="1"/>
            <a:r>
              <a:rPr lang="cs-CZ" altLang="en-US" smtClean="0"/>
              <a:t>Lepší řešení: Alokovat pomocné registry v rámci normální alokace</a:t>
            </a:r>
          </a:p>
          <a:p>
            <a:pPr lvl="4" eaLnBrk="1" hangingPunct="1"/>
            <a:r>
              <a:rPr lang="cs-CZ" altLang="en-US" smtClean="0"/>
              <a:t>Vstupy a výstupy každé instrukce označeny jako uzly grafu</a:t>
            </a:r>
          </a:p>
          <a:p>
            <a:pPr lvl="4" eaLnBrk="1" hangingPunct="1"/>
            <a:r>
              <a:rPr lang="cs-CZ" altLang="en-US" smtClean="0"/>
              <a:t>Nekolidují s virtuálními registry, na které se vážou</a:t>
            </a:r>
          </a:p>
          <a:p>
            <a:pPr lvl="4" eaLnBrk="1" hangingPunct="1"/>
            <a:r>
              <a:rPr lang="cs-CZ" altLang="en-US" smtClean="0"/>
              <a:t>Kolidují mezi sebou a s ostatními živými virtuálními registry</a:t>
            </a:r>
          </a:p>
          <a:p>
            <a:pPr lvl="4" eaLnBrk="1" hangingPunct="1"/>
            <a:r>
              <a:rPr lang="cs-CZ" altLang="en-US" smtClean="0"/>
              <a:t>Opatřeny nejvyšší cenou</a:t>
            </a:r>
          </a:p>
          <a:p>
            <a:pPr lvl="2" eaLnBrk="1" hangingPunct="1"/>
            <a:r>
              <a:rPr lang="cs-CZ" altLang="en-US" smtClean="0"/>
              <a:t>Problém: spill-kód je často zbytečný</a:t>
            </a:r>
          </a:p>
          <a:p>
            <a:pPr lvl="3" eaLnBrk="1" hangingPunct="1"/>
            <a:r>
              <a:rPr lang="cs-CZ" altLang="en-US" smtClean="0"/>
              <a:t>Dodatečná optimalizace – eliminace redundantních přesunů</a:t>
            </a:r>
          </a:p>
        </p:txBody>
      </p:sp>
    </p:spTree>
    <p:extLst>
      <p:ext uri="{BB962C8B-B14F-4D97-AF65-F5344CB8AC3E}">
        <p14:creationId xmlns:p14="http://schemas.microsoft.com/office/powerpoint/2010/main" val="3437756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 bwMode="auto">
          <a:xfrm>
            <a:off x="4688354" y="1360545"/>
            <a:ext cx="4191922" cy="5327966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noAutofit/>
          </a:bodyPr>
          <a:lstStyle/>
          <a:p>
            <a:r>
              <a:rPr lang="en-US" sz="1800" dirty="0" smtClean="0"/>
              <a:t>the collisions v1-v2 and v1-v3 appear if the live range of v2 or v3 extends after the instruction</a:t>
            </a:r>
            <a:endParaRPr lang="en-US" sz="1800" dirty="0"/>
          </a:p>
        </p:txBody>
      </p:sp>
      <p:sp>
        <p:nvSpPr>
          <p:cNvPr id="84" name="Rectangle 83"/>
          <p:cNvSpPr/>
          <p:nvPr/>
        </p:nvSpPr>
        <p:spPr bwMode="auto">
          <a:xfrm>
            <a:off x="277110" y="1354016"/>
            <a:ext cx="4191922" cy="5327966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Alokace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registr</a:t>
            </a:r>
            <a:r>
              <a:rPr lang="cs-CZ" altLang="en-US" dirty="0" smtClean="0"/>
              <a:t>ů</a:t>
            </a:r>
            <a:endParaRPr lang="cs-CZ" altLang="en-US" noProof="1" smtClean="0"/>
          </a:p>
        </p:txBody>
      </p:sp>
      <p:sp>
        <p:nvSpPr>
          <p:cNvPr id="706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D4E02F1-38B3-4E44-ABB4-E519F55B780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9401" y="3861024"/>
            <a:ext cx="1337226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sub v1,v2,v3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324383" y="1599291"/>
            <a:ext cx="360040" cy="2232248"/>
            <a:chOff x="957936" y="836712"/>
            <a:chExt cx="360040" cy="2232248"/>
          </a:xfrm>
        </p:grpSpPr>
        <p:sp>
          <p:nvSpPr>
            <p:cNvPr id="4" name="Oval 3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v2</a:t>
              </a:r>
            </a:p>
          </p:txBody>
        </p:sp>
        <p:cxnSp>
          <p:nvCxnSpPr>
            <p:cNvPr id="6" name="Straight Arrow Connector 5"/>
            <p:cNvCxnSpPr>
              <a:stCxn id="4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>
              <a:stCxn id="4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2301293" y="1628800"/>
            <a:ext cx="360040" cy="2232248"/>
            <a:chOff x="957936" y="836712"/>
            <a:chExt cx="360040" cy="2232248"/>
          </a:xfrm>
        </p:grpSpPr>
        <p:sp>
          <p:nvSpPr>
            <p:cNvPr id="16" name="Oval 15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v3</a:t>
              </a:r>
            </a:p>
          </p:txBody>
        </p:sp>
        <p:cxnSp>
          <p:nvCxnSpPr>
            <p:cNvPr id="17" name="Straight Arrow Connector 16"/>
            <p:cNvCxnSpPr>
              <a:stCxn id="16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>
              <a:stCxn id="16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1749595" y="4190428"/>
            <a:ext cx="360040" cy="2232248"/>
            <a:chOff x="957936" y="836712"/>
            <a:chExt cx="360040" cy="2232248"/>
          </a:xfrm>
        </p:grpSpPr>
        <p:sp>
          <p:nvSpPr>
            <p:cNvPr id="20" name="Oval 19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v1</a:t>
              </a:r>
            </a:p>
          </p:txBody>
        </p:sp>
        <p:cxnSp>
          <p:nvCxnSpPr>
            <p:cNvPr id="21" name="Straight Arrow Connector 20"/>
            <p:cNvCxnSpPr>
              <a:stCxn id="20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>
              <a:stCxn id="20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1290774" y="4190428"/>
            <a:ext cx="360040" cy="2232248"/>
            <a:chOff x="957936" y="836712"/>
            <a:chExt cx="360040" cy="2232248"/>
          </a:xfrm>
        </p:grpSpPr>
        <p:sp>
          <p:nvSpPr>
            <p:cNvPr id="24" name="Oval 23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v2</a:t>
              </a:r>
            </a:p>
          </p:txBody>
        </p:sp>
        <p:cxnSp>
          <p:nvCxnSpPr>
            <p:cNvPr id="25" name="Straight Arrow Connector 24"/>
            <p:cNvCxnSpPr>
              <a:stCxn id="24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>
              <a:stCxn id="24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7" name="Group 26"/>
          <p:cNvGrpSpPr/>
          <p:nvPr/>
        </p:nvGrpSpPr>
        <p:grpSpPr>
          <a:xfrm>
            <a:off x="2253745" y="4221088"/>
            <a:ext cx="360040" cy="2232248"/>
            <a:chOff x="957936" y="836712"/>
            <a:chExt cx="360040" cy="2232248"/>
          </a:xfrm>
        </p:grpSpPr>
        <p:sp>
          <p:nvSpPr>
            <p:cNvPr id="28" name="Oval 27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v3</a:t>
              </a:r>
            </a:p>
          </p:txBody>
        </p:sp>
        <p:cxnSp>
          <p:nvCxnSpPr>
            <p:cNvPr id="29" name="Straight Arrow Connector 28"/>
            <p:cNvCxnSpPr>
              <a:stCxn id="28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>
              <a:stCxn id="28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2" name="Group 51"/>
          <p:cNvGrpSpPr/>
          <p:nvPr/>
        </p:nvGrpSpPr>
        <p:grpSpPr>
          <a:xfrm>
            <a:off x="2915816" y="1628800"/>
            <a:ext cx="360040" cy="4795614"/>
            <a:chOff x="957936" y="-459432"/>
            <a:chExt cx="360040" cy="4795614"/>
          </a:xfrm>
        </p:grpSpPr>
        <p:sp>
          <p:nvSpPr>
            <p:cNvPr id="53" name="Oval 52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v4</a:t>
              </a:r>
            </a:p>
          </p:txBody>
        </p:sp>
        <p:cxnSp>
          <p:nvCxnSpPr>
            <p:cNvPr id="54" name="Straight Arrow Connector 53"/>
            <p:cNvCxnSpPr>
              <a:stCxn id="53" idx="4"/>
            </p:cNvCxnSpPr>
            <p:nvPr/>
          </p:nvCxnSpPr>
          <p:spPr bwMode="auto">
            <a:xfrm>
              <a:off x="1137956" y="2132856"/>
              <a:ext cx="0" cy="220332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>
              <a:stCxn id="53" idx="0"/>
            </p:cNvCxnSpPr>
            <p:nvPr/>
          </p:nvCxnSpPr>
          <p:spPr bwMode="auto">
            <a:xfrm flipH="1" flipV="1">
              <a:off x="1131995" y="-459432"/>
              <a:ext cx="5961" cy="223224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83" name="TextBox 82"/>
          <p:cNvSpPr txBox="1"/>
          <p:nvPr/>
        </p:nvSpPr>
        <p:spPr>
          <a:xfrm>
            <a:off x="298980" y="562799"/>
            <a:ext cx="4170052" cy="646331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spAutoFit/>
          </a:bodyPr>
          <a:lstStyle/>
          <a:p>
            <a:pPr marL="0" lvl="2" algn="ctr"/>
            <a:r>
              <a:rPr lang="en-US" sz="1800" b="1" dirty="0"/>
              <a:t>Optimistic </a:t>
            </a:r>
            <a:r>
              <a:rPr lang="en-US" sz="1800" b="1" dirty="0" smtClean="0"/>
              <a:t>approach</a:t>
            </a:r>
          </a:p>
          <a:p>
            <a:pPr marL="0" lvl="2" algn="ctr"/>
            <a:r>
              <a:rPr lang="en-US" sz="1800" dirty="0" smtClean="0"/>
              <a:t>Variables </a:t>
            </a:r>
            <a:r>
              <a:rPr lang="en-US" sz="1800" dirty="0"/>
              <a:t>v1,v2,v3 in </a:t>
            </a:r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93" name="TextBox 92"/>
          <p:cNvSpPr txBox="1"/>
          <p:nvPr/>
        </p:nvSpPr>
        <p:spPr>
          <a:xfrm>
            <a:off x="4699289" y="569453"/>
            <a:ext cx="4170052" cy="369332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spAutoFit/>
          </a:bodyPr>
          <a:lstStyle/>
          <a:p>
            <a:pPr marL="0" lvl="2" algn="ctr"/>
            <a:r>
              <a:rPr lang="en-US" sz="1800" b="1" dirty="0" smtClean="0"/>
              <a:t>Corresponding collision graph</a:t>
            </a:r>
          </a:p>
        </p:txBody>
      </p:sp>
      <p:sp>
        <p:nvSpPr>
          <p:cNvPr id="95" name="Oval 94"/>
          <p:cNvSpPr/>
          <p:nvPr/>
        </p:nvSpPr>
        <p:spPr bwMode="auto">
          <a:xfrm>
            <a:off x="5726061" y="259004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v2</a:t>
            </a:r>
          </a:p>
        </p:txBody>
      </p:sp>
      <p:cxnSp>
        <p:nvCxnSpPr>
          <p:cNvPr id="97" name="Straight Arrow Connector 96"/>
          <p:cNvCxnSpPr>
            <a:stCxn id="95" idx="6"/>
          </p:cNvCxnSpPr>
          <p:nvPr/>
        </p:nvCxnSpPr>
        <p:spPr bwMode="auto">
          <a:xfrm>
            <a:off x="6086101" y="2770068"/>
            <a:ext cx="616870" cy="10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Oval 98"/>
          <p:cNvSpPr/>
          <p:nvPr/>
        </p:nvSpPr>
        <p:spPr bwMode="auto">
          <a:xfrm>
            <a:off x="6702971" y="2619557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v3</a:t>
            </a:r>
          </a:p>
        </p:txBody>
      </p:sp>
      <p:sp>
        <p:nvSpPr>
          <p:cNvPr id="103" name="Oval 102"/>
          <p:cNvSpPr/>
          <p:nvPr/>
        </p:nvSpPr>
        <p:spPr bwMode="auto">
          <a:xfrm>
            <a:off x="6151273" y="518118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v1</a:t>
            </a:r>
          </a:p>
        </p:txBody>
      </p:sp>
      <p:sp>
        <p:nvSpPr>
          <p:cNvPr id="107" name="Oval 106"/>
          <p:cNvSpPr/>
          <p:nvPr/>
        </p:nvSpPr>
        <p:spPr bwMode="auto">
          <a:xfrm>
            <a:off x="7317494" y="3915701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v4</a:t>
            </a:r>
          </a:p>
        </p:txBody>
      </p:sp>
      <p:cxnSp>
        <p:nvCxnSpPr>
          <p:cNvPr id="112" name="Straight Arrow Connector 111"/>
          <p:cNvCxnSpPr>
            <a:stCxn id="99" idx="5"/>
            <a:endCxn id="107" idx="0"/>
          </p:cNvCxnSpPr>
          <p:nvPr/>
        </p:nvCxnSpPr>
        <p:spPr bwMode="auto">
          <a:xfrm>
            <a:off x="7010284" y="2926870"/>
            <a:ext cx="487230" cy="98883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>
            <a:stCxn id="95" idx="5"/>
            <a:endCxn id="107" idx="1"/>
          </p:cNvCxnSpPr>
          <p:nvPr/>
        </p:nvCxnSpPr>
        <p:spPr bwMode="auto">
          <a:xfrm>
            <a:off x="6033374" y="2897361"/>
            <a:ext cx="1336847" cy="107106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Arrow Connector 118"/>
          <p:cNvCxnSpPr>
            <a:stCxn id="107" idx="3"/>
            <a:endCxn id="103" idx="7"/>
          </p:cNvCxnSpPr>
          <p:nvPr/>
        </p:nvCxnSpPr>
        <p:spPr bwMode="auto">
          <a:xfrm flipH="1">
            <a:off x="6458586" y="4223014"/>
            <a:ext cx="911635" cy="101089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>
            <a:stCxn id="95" idx="4"/>
          </p:cNvCxnSpPr>
          <p:nvPr/>
        </p:nvCxnSpPr>
        <p:spPr bwMode="auto">
          <a:xfrm>
            <a:off x="5906081" y="2950088"/>
            <a:ext cx="290579" cy="223109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>
            <a:stCxn id="99" idx="4"/>
            <a:endCxn id="103" idx="0"/>
          </p:cNvCxnSpPr>
          <p:nvPr/>
        </p:nvCxnSpPr>
        <p:spPr bwMode="auto">
          <a:xfrm flipH="1">
            <a:off x="6331293" y="2979597"/>
            <a:ext cx="551698" cy="220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09809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 bwMode="auto">
          <a:xfrm>
            <a:off x="4688354" y="1360545"/>
            <a:ext cx="4191922" cy="5327966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84" name="Rectangle 83"/>
          <p:cNvSpPr/>
          <p:nvPr/>
        </p:nvSpPr>
        <p:spPr bwMode="auto">
          <a:xfrm>
            <a:off x="277110" y="1354016"/>
            <a:ext cx="4191922" cy="5327966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Alokace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registr</a:t>
            </a:r>
            <a:r>
              <a:rPr lang="cs-CZ" altLang="en-US" dirty="0" smtClean="0"/>
              <a:t>ů</a:t>
            </a:r>
            <a:endParaRPr lang="cs-CZ" altLang="en-US" noProof="1" smtClean="0"/>
          </a:p>
        </p:txBody>
      </p:sp>
      <p:sp>
        <p:nvSpPr>
          <p:cNvPr id="706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D4E02F1-38B3-4E44-ABB4-E519F55B780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9401" y="3861024"/>
            <a:ext cx="1337226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sub v1,v2,v3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324383" y="1599291"/>
            <a:ext cx="360040" cy="2232248"/>
            <a:chOff x="957936" y="836712"/>
            <a:chExt cx="360040" cy="2232248"/>
          </a:xfrm>
        </p:grpSpPr>
        <p:sp>
          <p:nvSpPr>
            <p:cNvPr id="4" name="Oval 3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v2</a:t>
              </a:r>
            </a:p>
          </p:txBody>
        </p:sp>
        <p:cxnSp>
          <p:nvCxnSpPr>
            <p:cNvPr id="6" name="Straight Arrow Connector 5"/>
            <p:cNvCxnSpPr>
              <a:stCxn id="4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>
              <a:stCxn id="4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2301293" y="1628800"/>
            <a:ext cx="360040" cy="2232248"/>
            <a:chOff x="957936" y="836712"/>
            <a:chExt cx="360040" cy="2232248"/>
          </a:xfrm>
        </p:grpSpPr>
        <p:sp>
          <p:nvSpPr>
            <p:cNvPr id="16" name="Oval 15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v3</a:t>
              </a:r>
            </a:p>
          </p:txBody>
        </p:sp>
        <p:cxnSp>
          <p:nvCxnSpPr>
            <p:cNvPr id="17" name="Straight Arrow Connector 16"/>
            <p:cNvCxnSpPr>
              <a:stCxn id="16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>
              <a:stCxn id="16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1749595" y="4190428"/>
            <a:ext cx="360040" cy="2232248"/>
            <a:chOff x="957936" y="836712"/>
            <a:chExt cx="360040" cy="2232248"/>
          </a:xfrm>
        </p:grpSpPr>
        <p:sp>
          <p:nvSpPr>
            <p:cNvPr id="20" name="Oval 19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v1</a:t>
              </a:r>
            </a:p>
          </p:txBody>
        </p:sp>
        <p:cxnSp>
          <p:nvCxnSpPr>
            <p:cNvPr id="21" name="Straight Arrow Connector 20"/>
            <p:cNvCxnSpPr>
              <a:stCxn id="20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>
              <a:stCxn id="20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1290774" y="4190428"/>
            <a:ext cx="360040" cy="2232248"/>
            <a:chOff x="957936" y="836712"/>
            <a:chExt cx="360040" cy="2232248"/>
          </a:xfrm>
        </p:grpSpPr>
        <p:sp>
          <p:nvSpPr>
            <p:cNvPr id="24" name="Oval 23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v2</a:t>
              </a:r>
            </a:p>
          </p:txBody>
        </p:sp>
        <p:cxnSp>
          <p:nvCxnSpPr>
            <p:cNvPr id="25" name="Straight Arrow Connector 24"/>
            <p:cNvCxnSpPr>
              <a:stCxn id="24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>
              <a:stCxn id="24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7" name="Group 26"/>
          <p:cNvGrpSpPr/>
          <p:nvPr/>
        </p:nvGrpSpPr>
        <p:grpSpPr>
          <a:xfrm>
            <a:off x="2253745" y="4221088"/>
            <a:ext cx="360040" cy="2232248"/>
            <a:chOff x="957936" y="836712"/>
            <a:chExt cx="360040" cy="2232248"/>
          </a:xfrm>
        </p:grpSpPr>
        <p:sp>
          <p:nvSpPr>
            <p:cNvPr id="28" name="Oval 27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v3</a:t>
              </a:r>
            </a:p>
          </p:txBody>
        </p:sp>
        <p:cxnSp>
          <p:nvCxnSpPr>
            <p:cNvPr id="29" name="Straight Arrow Connector 28"/>
            <p:cNvCxnSpPr>
              <a:stCxn id="28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>
              <a:stCxn id="28" idx="0"/>
            </p:cNvCxnSpPr>
            <p:nvPr/>
          </p:nvCxnSpPr>
          <p:spPr bwMode="auto">
            <a:xfrm flipV="1">
              <a:off x="1137956" y="836712"/>
              <a:ext cx="1381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5884223" y="4075179"/>
            <a:ext cx="1202573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sub t1,t2,t3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5433202" y="1400665"/>
            <a:ext cx="360040" cy="1083526"/>
            <a:chOff x="941754" y="1161285"/>
            <a:chExt cx="360040" cy="1083526"/>
          </a:xfrm>
        </p:grpSpPr>
        <p:sp>
          <p:nvSpPr>
            <p:cNvPr id="33" name="Oval 32"/>
            <p:cNvSpPr/>
            <p:nvPr/>
          </p:nvSpPr>
          <p:spPr bwMode="auto">
            <a:xfrm>
              <a:off x="941754" y="1465395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v2</a:t>
              </a:r>
            </a:p>
          </p:txBody>
        </p:sp>
        <p:cxnSp>
          <p:nvCxnSpPr>
            <p:cNvPr id="34" name="Straight Arrow Connector 33"/>
            <p:cNvCxnSpPr>
              <a:stCxn id="33" idx="4"/>
            </p:cNvCxnSpPr>
            <p:nvPr/>
          </p:nvCxnSpPr>
          <p:spPr bwMode="auto">
            <a:xfrm>
              <a:off x="1121774" y="1825435"/>
              <a:ext cx="0" cy="41937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33" idx="0"/>
            </p:cNvCxnSpPr>
            <p:nvPr/>
          </p:nvCxnSpPr>
          <p:spPr bwMode="auto">
            <a:xfrm flipV="1">
              <a:off x="1121774" y="1161285"/>
              <a:ext cx="0" cy="30411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7223338" y="1437383"/>
            <a:ext cx="360040" cy="1608120"/>
            <a:chOff x="957936" y="1281240"/>
            <a:chExt cx="360040" cy="1608120"/>
          </a:xfrm>
        </p:grpSpPr>
        <p:sp>
          <p:nvSpPr>
            <p:cNvPr id="37" name="Oval 36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v3</a:t>
              </a:r>
            </a:p>
          </p:txBody>
        </p:sp>
        <p:cxnSp>
          <p:nvCxnSpPr>
            <p:cNvPr id="38" name="Straight Arrow Connector 37"/>
            <p:cNvCxnSpPr>
              <a:stCxn id="37" idx="4"/>
            </p:cNvCxnSpPr>
            <p:nvPr/>
          </p:nvCxnSpPr>
          <p:spPr bwMode="auto">
            <a:xfrm>
              <a:off x="1137956" y="2132856"/>
              <a:ext cx="0" cy="7565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>
              <a:stCxn id="37" idx="0"/>
            </p:cNvCxnSpPr>
            <p:nvPr/>
          </p:nvCxnSpPr>
          <p:spPr bwMode="auto">
            <a:xfrm flipV="1">
              <a:off x="1137956" y="1281240"/>
              <a:ext cx="6223" cy="49157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6325484" y="5483221"/>
            <a:ext cx="360040" cy="1153610"/>
            <a:chOff x="957936" y="1351486"/>
            <a:chExt cx="360040" cy="1153610"/>
          </a:xfrm>
        </p:grpSpPr>
        <p:sp>
          <p:nvSpPr>
            <p:cNvPr id="41" name="Oval 40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v1</a:t>
              </a:r>
            </a:p>
          </p:txBody>
        </p:sp>
        <p:cxnSp>
          <p:nvCxnSpPr>
            <p:cNvPr id="42" name="Straight Arrow Connector 41"/>
            <p:cNvCxnSpPr>
              <a:stCxn id="41" idx="4"/>
            </p:cNvCxnSpPr>
            <p:nvPr/>
          </p:nvCxnSpPr>
          <p:spPr bwMode="auto">
            <a:xfrm flipH="1">
              <a:off x="1122639" y="2132856"/>
              <a:ext cx="15317" cy="37224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>
              <a:stCxn id="41" idx="0"/>
            </p:cNvCxnSpPr>
            <p:nvPr/>
          </p:nvCxnSpPr>
          <p:spPr bwMode="auto">
            <a:xfrm flipH="1" flipV="1">
              <a:off x="1131639" y="1351486"/>
              <a:ext cx="6317" cy="42133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5397778" y="2844231"/>
            <a:ext cx="360040" cy="3792600"/>
            <a:chOff x="957936" y="-723640"/>
            <a:chExt cx="360040" cy="3792600"/>
          </a:xfrm>
        </p:grpSpPr>
        <p:sp>
          <p:nvSpPr>
            <p:cNvPr id="45" name="Oval 44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v2</a:t>
              </a:r>
            </a:p>
          </p:txBody>
        </p:sp>
        <p:cxnSp>
          <p:nvCxnSpPr>
            <p:cNvPr id="46" name="Straight Arrow Connector 45"/>
            <p:cNvCxnSpPr>
              <a:stCxn id="45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/>
            <p:cNvCxnSpPr>
              <a:stCxn id="45" idx="0"/>
            </p:cNvCxnSpPr>
            <p:nvPr/>
          </p:nvCxnSpPr>
          <p:spPr bwMode="auto">
            <a:xfrm flipV="1">
              <a:off x="1137956" y="-723640"/>
              <a:ext cx="35424" cy="249645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7228873" y="3379227"/>
            <a:ext cx="360040" cy="3288264"/>
            <a:chOff x="957936" y="-219304"/>
            <a:chExt cx="360040" cy="3288264"/>
          </a:xfrm>
        </p:grpSpPr>
        <p:sp>
          <p:nvSpPr>
            <p:cNvPr id="49" name="Oval 48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v3</a:t>
              </a:r>
            </a:p>
          </p:txBody>
        </p:sp>
        <p:cxnSp>
          <p:nvCxnSpPr>
            <p:cNvPr id="50" name="Straight Arrow Connector 49"/>
            <p:cNvCxnSpPr>
              <a:stCxn id="49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>
              <a:stCxn id="49" idx="0"/>
            </p:cNvCxnSpPr>
            <p:nvPr/>
          </p:nvCxnSpPr>
          <p:spPr bwMode="auto">
            <a:xfrm flipV="1">
              <a:off x="1137956" y="-219304"/>
              <a:ext cx="19291" cy="199212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2" name="Group 51"/>
          <p:cNvGrpSpPr/>
          <p:nvPr/>
        </p:nvGrpSpPr>
        <p:grpSpPr>
          <a:xfrm>
            <a:off x="2915816" y="1628800"/>
            <a:ext cx="360040" cy="4795614"/>
            <a:chOff x="957936" y="-459432"/>
            <a:chExt cx="360040" cy="4795614"/>
          </a:xfrm>
        </p:grpSpPr>
        <p:sp>
          <p:nvSpPr>
            <p:cNvPr id="53" name="Oval 52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v4</a:t>
              </a:r>
            </a:p>
          </p:txBody>
        </p:sp>
        <p:cxnSp>
          <p:nvCxnSpPr>
            <p:cNvPr id="54" name="Straight Arrow Connector 53"/>
            <p:cNvCxnSpPr>
              <a:stCxn id="53" idx="4"/>
            </p:cNvCxnSpPr>
            <p:nvPr/>
          </p:nvCxnSpPr>
          <p:spPr bwMode="auto">
            <a:xfrm>
              <a:off x="1137956" y="2132856"/>
              <a:ext cx="0" cy="220332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>
              <a:stCxn id="53" idx="0"/>
            </p:cNvCxnSpPr>
            <p:nvPr/>
          </p:nvCxnSpPr>
          <p:spPr bwMode="auto">
            <a:xfrm flipH="1" flipV="1">
              <a:off x="1131995" y="-459432"/>
              <a:ext cx="5961" cy="223224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7956376" y="1437383"/>
            <a:ext cx="360040" cy="5231977"/>
            <a:chOff x="957936" y="-895795"/>
            <a:chExt cx="360040" cy="5231977"/>
          </a:xfrm>
        </p:grpSpPr>
        <p:sp>
          <p:nvSpPr>
            <p:cNvPr id="59" name="Oval 58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v4</a:t>
              </a:r>
            </a:p>
          </p:txBody>
        </p:sp>
        <p:cxnSp>
          <p:nvCxnSpPr>
            <p:cNvPr id="60" name="Straight Arrow Connector 59"/>
            <p:cNvCxnSpPr>
              <a:stCxn id="59" idx="4"/>
            </p:cNvCxnSpPr>
            <p:nvPr/>
          </p:nvCxnSpPr>
          <p:spPr bwMode="auto">
            <a:xfrm>
              <a:off x="1137956" y="2132856"/>
              <a:ext cx="0" cy="220332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/>
            <p:cNvCxnSpPr>
              <a:stCxn id="59" idx="0"/>
            </p:cNvCxnSpPr>
            <p:nvPr/>
          </p:nvCxnSpPr>
          <p:spPr bwMode="auto">
            <a:xfrm flipH="1" flipV="1">
              <a:off x="1091370" y="-895795"/>
              <a:ext cx="46586" cy="2668611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62" name="TextBox 61"/>
          <p:cNvSpPr txBox="1"/>
          <p:nvPr/>
        </p:nvSpPr>
        <p:spPr>
          <a:xfrm>
            <a:off x="6005662" y="5144667"/>
            <a:ext cx="1075936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mov</a:t>
            </a:r>
            <a:r>
              <a:rPr lang="en-US" dirty="0" smtClean="0"/>
              <a:t> v1,t1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700682" y="3040673"/>
            <a:ext cx="1075936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mov</a:t>
            </a:r>
            <a:r>
              <a:rPr lang="en-US" dirty="0" smtClean="0"/>
              <a:t> t3,v3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5467694" y="2488397"/>
            <a:ext cx="1075936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mov</a:t>
            </a:r>
            <a:r>
              <a:rPr lang="en-US" dirty="0" smtClean="0"/>
              <a:t> t2,v2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6045832" y="2844231"/>
            <a:ext cx="360040" cy="1201463"/>
            <a:chOff x="941754" y="1043348"/>
            <a:chExt cx="360040" cy="1201463"/>
          </a:xfrm>
        </p:grpSpPr>
        <p:sp>
          <p:nvSpPr>
            <p:cNvPr id="69" name="Oval 68"/>
            <p:cNvSpPr/>
            <p:nvPr/>
          </p:nvSpPr>
          <p:spPr bwMode="auto">
            <a:xfrm>
              <a:off x="941754" y="1465395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/>
                <a:t>t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</a:t>
              </a:r>
            </a:p>
          </p:txBody>
        </p:sp>
        <p:cxnSp>
          <p:nvCxnSpPr>
            <p:cNvPr id="70" name="Straight Arrow Connector 69"/>
            <p:cNvCxnSpPr>
              <a:stCxn id="69" idx="4"/>
            </p:cNvCxnSpPr>
            <p:nvPr/>
          </p:nvCxnSpPr>
          <p:spPr bwMode="auto">
            <a:xfrm>
              <a:off x="1121774" y="1825435"/>
              <a:ext cx="0" cy="41937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>
              <a:stCxn id="69" idx="0"/>
            </p:cNvCxnSpPr>
            <p:nvPr/>
          </p:nvCxnSpPr>
          <p:spPr bwMode="auto">
            <a:xfrm flipV="1">
              <a:off x="1121774" y="1043348"/>
              <a:ext cx="0" cy="42204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73" name="Group 72"/>
          <p:cNvGrpSpPr/>
          <p:nvPr/>
        </p:nvGrpSpPr>
        <p:grpSpPr>
          <a:xfrm>
            <a:off x="6802344" y="3384576"/>
            <a:ext cx="360040" cy="721418"/>
            <a:chOff x="941754" y="1248321"/>
            <a:chExt cx="360040" cy="721418"/>
          </a:xfrm>
        </p:grpSpPr>
        <p:sp>
          <p:nvSpPr>
            <p:cNvPr id="74" name="Oval 73"/>
            <p:cNvSpPr/>
            <p:nvPr/>
          </p:nvSpPr>
          <p:spPr bwMode="auto">
            <a:xfrm>
              <a:off x="941754" y="1465395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/>
                <a:t>t3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5" name="Straight Arrow Connector 74"/>
            <p:cNvCxnSpPr>
              <a:stCxn id="74" idx="4"/>
            </p:cNvCxnSpPr>
            <p:nvPr/>
          </p:nvCxnSpPr>
          <p:spPr bwMode="auto">
            <a:xfrm>
              <a:off x="1121774" y="1825435"/>
              <a:ext cx="0" cy="1443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6" name="Straight Arrow Connector 75"/>
            <p:cNvCxnSpPr>
              <a:stCxn id="74" idx="0"/>
            </p:cNvCxnSpPr>
            <p:nvPr/>
          </p:nvCxnSpPr>
          <p:spPr bwMode="auto">
            <a:xfrm flipV="1">
              <a:off x="1121774" y="1248321"/>
              <a:ext cx="20033" cy="21707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85" name="Group 84"/>
          <p:cNvGrpSpPr/>
          <p:nvPr/>
        </p:nvGrpSpPr>
        <p:grpSpPr>
          <a:xfrm>
            <a:off x="6278683" y="4423249"/>
            <a:ext cx="360040" cy="721418"/>
            <a:chOff x="941754" y="1248321"/>
            <a:chExt cx="360040" cy="721418"/>
          </a:xfrm>
        </p:grpSpPr>
        <p:sp>
          <p:nvSpPr>
            <p:cNvPr id="86" name="Oval 85"/>
            <p:cNvSpPr/>
            <p:nvPr/>
          </p:nvSpPr>
          <p:spPr bwMode="auto">
            <a:xfrm>
              <a:off x="941754" y="1465395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/>
                <a:t>t1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Straight Arrow Connector 86"/>
            <p:cNvCxnSpPr>
              <a:stCxn id="86" idx="4"/>
            </p:cNvCxnSpPr>
            <p:nvPr/>
          </p:nvCxnSpPr>
          <p:spPr bwMode="auto">
            <a:xfrm>
              <a:off x="1121774" y="1825435"/>
              <a:ext cx="0" cy="1443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8" name="Straight Arrow Connector 87"/>
            <p:cNvCxnSpPr>
              <a:stCxn id="86" idx="0"/>
            </p:cNvCxnSpPr>
            <p:nvPr/>
          </p:nvCxnSpPr>
          <p:spPr bwMode="auto">
            <a:xfrm flipV="1">
              <a:off x="1121774" y="1248321"/>
              <a:ext cx="20033" cy="21707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83" name="TextBox 82"/>
          <p:cNvSpPr txBox="1"/>
          <p:nvPr/>
        </p:nvSpPr>
        <p:spPr>
          <a:xfrm>
            <a:off x="298980" y="562799"/>
            <a:ext cx="4170052" cy="646331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spAutoFit/>
          </a:bodyPr>
          <a:lstStyle/>
          <a:p>
            <a:pPr marL="0" lvl="2" algn="ctr"/>
            <a:r>
              <a:rPr lang="en-US" sz="1800" b="1" dirty="0"/>
              <a:t>Optimistic </a:t>
            </a:r>
            <a:r>
              <a:rPr lang="en-US" sz="1800" b="1" dirty="0" smtClean="0"/>
              <a:t>approach</a:t>
            </a:r>
          </a:p>
          <a:p>
            <a:pPr marL="0" lvl="2" algn="ctr"/>
            <a:r>
              <a:rPr lang="en-US" sz="1800" dirty="0" smtClean="0"/>
              <a:t>Variables </a:t>
            </a:r>
            <a:r>
              <a:rPr lang="en-US" sz="1800" dirty="0"/>
              <a:t>v1,v2,v3 in </a:t>
            </a:r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93" name="TextBox 92"/>
          <p:cNvSpPr txBox="1"/>
          <p:nvPr/>
        </p:nvSpPr>
        <p:spPr>
          <a:xfrm>
            <a:off x="4699289" y="569453"/>
            <a:ext cx="4170052" cy="646331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spAutoFit/>
          </a:bodyPr>
          <a:lstStyle/>
          <a:p>
            <a:pPr marL="0" lvl="2" algn="ctr"/>
            <a:r>
              <a:rPr lang="en-US" sz="1800" b="1" dirty="0" smtClean="0"/>
              <a:t>Pessimistic approach</a:t>
            </a:r>
          </a:p>
          <a:p>
            <a:pPr marL="0" lvl="2" algn="ctr"/>
            <a:r>
              <a:rPr lang="en-US" sz="1800" dirty="0" smtClean="0"/>
              <a:t>Temporary registers t1,t2,t3 needed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34705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 bwMode="auto">
          <a:xfrm>
            <a:off x="251520" y="1360545"/>
            <a:ext cx="4191922" cy="5327966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Alokace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registr</a:t>
            </a:r>
            <a:r>
              <a:rPr lang="cs-CZ" altLang="en-US" dirty="0" smtClean="0"/>
              <a:t>ů</a:t>
            </a:r>
            <a:endParaRPr lang="cs-CZ" altLang="en-US" noProof="1" smtClean="0"/>
          </a:p>
        </p:txBody>
      </p:sp>
      <p:sp>
        <p:nvSpPr>
          <p:cNvPr id="706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D4E02F1-38B3-4E44-ABB4-E519F55B780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47389" y="4075179"/>
            <a:ext cx="1202573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sub t1,t2,t3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996368" y="1400665"/>
            <a:ext cx="360040" cy="1083526"/>
            <a:chOff x="941754" y="1161285"/>
            <a:chExt cx="360040" cy="1083526"/>
          </a:xfrm>
        </p:grpSpPr>
        <p:sp>
          <p:nvSpPr>
            <p:cNvPr id="33" name="Oval 32"/>
            <p:cNvSpPr/>
            <p:nvPr/>
          </p:nvSpPr>
          <p:spPr bwMode="auto">
            <a:xfrm>
              <a:off x="941754" y="1465395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v2</a:t>
              </a:r>
            </a:p>
          </p:txBody>
        </p:sp>
        <p:cxnSp>
          <p:nvCxnSpPr>
            <p:cNvPr id="34" name="Straight Arrow Connector 33"/>
            <p:cNvCxnSpPr>
              <a:stCxn id="33" idx="4"/>
            </p:cNvCxnSpPr>
            <p:nvPr/>
          </p:nvCxnSpPr>
          <p:spPr bwMode="auto">
            <a:xfrm>
              <a:off x="1121774" y="1825435"/>
              <a:ext cx="0" cy="41937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33" idx="0"/>
            </p:cNvCxnSpPr>
            <p:nvPr/>
          </p:nvCxnSpPr>
          <p:spPr bwMode="auto">
            <a:xfrm flipV="1">
              <a:off x="1121774" y="1161285"/>
              <a:ext cx="0" cy="30411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2786504" y="1437383"/>
            <a:ext cx="360040" cy="1608120"/>
            <a:chOff x="957936" y="1281240"/>
            <a:chExt cx="360040" cy="1608120"/>
          </a:xfrm>
        </p:grpSpPr>
        <p:sp>
          <p:nvSpPr>
            <p:cNvPr id="37" name="Oval 36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v3</a:t>
              </a:r>
            </a:p>
          </p:txBody>
        </p:sp>
        <p:cxnSp>
          <p:nvCxnSpPr>
            <p:cNvPr id="38" name="Straight Arrow Connector 37"/>
            <p:cNvCxnSpPr>
              <a:stCxn id="37" idx="4"/>
            </p:cNvCxnSpPr>
            <p:nvPr/>
          </p:nvCxnSpPr>
          <p:spPr bwMode="auto">
            <a:xfrm>
              <a:off x="1137956" y="2132856"/>
              <a:ext cx="0" cy="7565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>
              <a:stCxn id="37" idx="0"/>
            </p:cNvCxnSpPr>
            <p:nvPr/>
          </p:nvCxnSpPr>
          <p:spPr bwMode="auto">
            <a:xfrm flipV="1">
              <a:off x="1137956" y="1281240"/>
              <a:ext cx="6223" cy="49157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1888650" y="5483221"/>
            <a:ext cx="360040" cy="1153610"/>
            <a:chOff x="957936" y="1351486"/>
            <a:chExt cx="360040" cy="1153610"/>
          </a:xfrm>
        </p:grpSpPr>
        <p:sp>
          <p:nvSpPr>
            <p:cNvPr id="41" name="Oval 40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v1</a:t>
              </a:r>
            </a:p>
          </p:txBody>
        </p:sp>
        <p:cxnSp>
          <p:nvCxnSpPr>
            <p:cNvPr id="42" name="Straight Arrow Connector 41"/>
            <p:cNvCxnSpPr>
              <a:stCxn id="41" idx="4"/>
            </p:cNvCxnSpPr>
            <p:nvPr/>
          </p:nvCxnSpPr>
          <p:spPr bwMode="auto">
            <a:xfrm flipH="1">
              <a:off x="1122639" y="2132856"/>
              <a:ext cx="15317" cy="37224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>
              <a:stCxn id="41" idx="0"/>
            </p:cNvCxnSpPr>
            <p:nvPr/>
          </p:nvCxnSpPr>
          <p:spPr bwMode="auto">
            <a:xfrm flipH="1" flipV="1">
              <a:off x="1131639" y="1351486"/>
              <a:ext cx="6317" cy="42133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960944" y="2844231"/>
            <a:ext cx="360040" cy="3792600"/>
            <a:chOff x="957936" y="-723640"/>
            <a:chExt cx="360040" cy="3792600"/>
          </a:xfrm>
        </p:grpSpPr>
        <p:sp>
          <p:nvSpPr>
            <p:cNvPr id="45" name="Oval 44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v2</a:t>
              </a:r>
            </a:p>
          </p:txBody>
        </p:sp>
        <p:cxnSp>
          <p:nvCxnSpPr>
            <p:cNvPr id="46" name="Straight Arrow Connector 45"/>
            <p:cNvCxnSpPr>
              <a:stCxn id="45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/>
            <p:cNvCxnSpPr>
              <a:stCxn id="45" idx="0"/>
            </p:cNvCxnSpPr>
            <p:nvPr/>
          </p:nvCxnSpPr>
          <p:spPr bwMode="auto">
            <a:xfrm flipV="1">
              <a:off x="1137956" y="-723640"/>
              <a:ext cx="35424" cy="249645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2792039" y="3379227"/>
            <a:ext cx="360040" cy="3288264"/>
            <a:chOff x="957936" y="-219304"/>
            <a:chExt cx="360040" cy="3288264"/>
          </a:xfrm>
        </p:grpSpPr>
        <p:sp>
          <p:nvSpPr>
            <p:cNvPr id="49" name="Oval 48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v3</a:t>
              </a:r>
            </a:p>
          </p:txBody>
        </p:sp>
        <p:cxnSp>
          <p:nvCxnSpPr>
            <p:cNvPr id="50" name="Straight Arrow Connector 49"/>
            <p:cNvCxnSpPr>
              <a:stCxn id="49" idx="4"/>
            </p:cNvCxnSpPr>
            <p:nvPr/>
          </p:nvCxnSpPr>
          <p:spPr bwMode="auto">
            <a:xfrm>
              <a:off x="1137956" y="2132856"/>
              <a:ext cx="0" cy="9361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>
              <a:stCxn id="49" idx="0"/>
            </p:cNvCxnSpPr>
            <p:nvPr/>
          </p:nvCxnSpPr>
          <p:spPr bwMode="auto">
            <a:xfrm flipV="1">
              <a:off x="1137956" y="-219304"/>
              <a:ext cx="19291" cy="199212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519542" y="1437383"/>
            <a:ext cx="360040" cy="5231977"/>
            <a:chOff x="957936" y="-895795"/>
            <a:chExt cx="360040" cy="5231977"/>
          </a:xfrm>
        </p:grpSpPr>
        <p:sp>
          <p:nvSpPr>
            <p:cNvPr id="59" name="Oval 58"/>
            <p:cNvSpPr/>
            <p:nvPr/>
          </p:nvSpPr>
          <p:spPr bwMode="auto">
            <a:xfrm>
              <a:off x="957936" y="1772816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v4</a:t>
              </a:r>
            </a:p>
          </p:txBody>
        </p:sp>
        <p:cxnSp>
          <p:nvCxnSpPr>
            <p:cNvPr id="60" name="Straight Arrow Connector 59"/>
            <p:cNvCxnSpPr>
              <a:stCxn id="59" idx="4"/>
            </p:cNvCxnSpPr>
            <p:nvPr/>
          </p:nvCxnSpPr>
          <p:spPr bwMode="auto">
            <a:xfrm>
              <a:off x="1137956" y="2132856"/>
              <a:ext cx="0" cy="220332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/>
            <p:cNvCxnSpPr>
              <a:stCxn id="59" idx="0"/>
            </p:cNvCxnSpPr>
            <p:nvPr/>
          </p:nvCxnSpPr>
          <p:spPr bwMode="auto">
            <a:xfrm flipH="1" flipV="1">
              <a:off x="1091370" y="-895795"/>
              <a:ext cx="46586" cy="2668611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62" name="TextBox 61"/>
          <p:cNvSpPr txBox="1"/>
          <p:nvPr/>
        </p:nvSpPr>
        <p:spPr>
          <a:xfrm>
            <a:off x="1568828" y="5144667"/>
            <a:ext cx="1075936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mov</a:t>
            </a:r>
            <a:r>
              <a:rPr lang="en-US" dirty="0" smtClean="0"/>
              <a:t> v1,t1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263848" y="3040673"/>
            <a:ext cx="1075936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mov</a:t>
            </a:r>
            <a:r>
              <a:rPr lang="en-US" dirty="0" smtClean="0"/>
              <a:t> t3,v3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030860" y="2488397"/>
            <a:ext cx="1075936" cy="33855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mov</a:t>
            </a:r>
            <a:r>
              <a:rPr lang="en-US" dirty="0" smtClean="0"/>
              <a:t> t2,v2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1608998" y="2844231"/>
            <a:ext cx="360040" cy="1201463"/>
            <a:chOff x="941754" y="1043348"/>
            <a:chExt cx="360040" cy="1201463"/>
          </a:xfrm>
        </p:grpSpPr>
        <p:sp>
          <p:nvSpPr>
            <p:cNvPr id="69" name="Oval 68"/>
            <p:cNvSpPr/>
            <p:nvPr/>
          </p:nvSpPr>
          <p:spPr bwMode="auto">
            <a:xfrm>
              <a:off x="941754" y="1465395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/>
                <a:t>t</a:t>
              </a: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</a:t>
              </a:r>
            </a:p>
          </p:txBody>
        </p:sp>
        <p:cxnSp>
          <p:nvCxnSpPr>
            <p:cNvPr id="70" name="Straight Arrow Connector 69"/>
            <p:cNvCxnSpPr>
              <a:stCxn id="69" idx="4"/>
            </p:cNvCxnSpPr>
            <p:nvPr/>
          </p:nvCxnSpPr>
          <p:spPr bwMode="auto">
            <a:xfrm>
              <a:off x="1121774" y="1825435"/>
              <a:ext cx="0" cy="419376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>
              <a:stCxn id="69" idx="0"/>
            </p:cNvCxnSpPr>
            <p:nvPr/>
          </p:nvCxnSpPr>
          <p:spPr bwMode="auto">
            <a:xfrm flipV="1">
              <a:off x="1121774" y="1043348"/>
              <a:ext cx="0" cy="42204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73" name="Group 72"/>
          <p:cNvGrpSpPr/>
          <p:nvPr/>
        </p:nvGrpSpPr>
        <p:grpSpPr>
          <a:xfrm>
            <a:off x="2365510" y="3384576"/>
            <a:ext cx="360040" cy="721418"/>
            <a:chOff x="941754" y="1248321"/>
            <a:chExt cx="360040" cy="721418"/>
          </a:xfrm>
        </p:grpSpPr>
        <p:sp>
          <p:nvSpPr>
            <p:cNvPr id="74" name="Oval 73"/>
            <p:cNvSpPr/>
            <p:nvPr/>
          </p:nvSpPr>
          <p:spPr bwMode="auto">
            <a:xfrm>
              <a:off x="941754" y="1465395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/>
                <a:t>t3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5" name="Straight Arrow Connector 74"/>
            <p:cNvCxnSpPr>
              <a:stCxn id="74" idx="4"/>
            </p:cNvCxnSpPr>
            <p:nvPr/>
          </p:nvCxnSpPr>
          <p:spPr bwMode="auto">
            <a:xfrm>
              <a:off x="1121774" y="1825435"/>
              <a:ext cx="0" cy="1443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6" name="Straight Arrow Connector 75"/>
            <p:cNvCxnSpPr>
              <a:stCxn id="74" idx="0"/>
            </p:cNvCxnSpPr>
            <p:nvPr/>
          </p:nvCxnSpPr>
          <p:spPr bwMode="auto">
            <a:xfrm flipV="1">
              <a:off x="1121774" y="1248321"/>
              <a:ext cx="20033" cy="21707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85" name="Group 84"/>
          <p:cNvGrpSpPr/>
          <p:nvPr/>
        </p:nvGrpSpPr>
        <p:grpSpPr>
          <a:xfrm>
            <a:off x="1841849" y="4423249"/>
            <a:ext cx="360040" cy="721418"/>
            <a:chOff x="941754" y="1248321"/>
            <a:chExt cx="360040" cy="721418"/>
          </a:xfrm>
        </p:grpSpPr>
        <p:sp>
          <p:nvSpPr>
            <p:cNvPr id="86" name="Oval 85"/>
            <p:cNvSpPr/>
            <p:nvPr/>
          </p:nvSpPr>
          <p:spPr bwMode="auto">
            <a:xfrm>
              <a:off x="941754" y="1465395"/>
              <a:ext cx="360040" cy="360040"/>
            </a:xfrm>
            <a:prstGeom prst="ellipse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/>
                <a:t>t1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Straight Arrow Connector 86"/>
            <p:cNvCxnSpPr>
              <a:stCxn id="86" idx="4"/>
            </p:cNvCxnSpPr>
            <p:nvPr/>
          </p:nvCxnSpPr>
          <p:spPr bwMode="auto">
            <a:xfrm>
              <a:off x="1121774" y="1825435"/>
              <a:ext cx="0" cy="14430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8" name="Straight Arrow Connector 87"/>
            <p:cNvCxnSpPr>
              <a:stCxn id="86" idx="0"/>
            </p:cNvCxnSpPr>
            <p:nvPr/>
          </p:nvCxnSpPr>
          <p:spPr bwMode="auto">
            <a:xfrm flipV="1">
              <a:off x="1121774" y="1248321"/>
              <a:ext cx="20033" cy="217074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93" name="TextBox 92"/>
          <p:cNvSpPr txBox="1"/>
          <p:nvPr/>
        </p:nvSpPr>
        <p:spPr>
          <a:xfrm>
            <a:off x="262455" y="569453"/>
            <a:ext cx="4170052" cy="646331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spAutoFit/>
          </a:bodyPr>
          <a:lstStyle/>
          <a:p>
            <a:pPr marL="0" lvl="2" algn="ctr"/>
            <a:r>
              <a:rPr lang="en-US" sz="1800" b="1" dirty="0" smtClean="0"/>
              <a:t>Pessimistic approach</a:t>
            </a:r>
          </a:p>
          <a:p>
            <a:pPr marL="0" lvl="2" algn="ctr"/>
            <a:r>
              <a:rPr lang="en-US" sz="1800" dirty="0" smtClean="0"/>
              <a:t>Temporary registers t1,t2,t3 needed</a:t>
            </a:r>
            <a:endParaRPr lang="en-US" sz="1800" dirty="0"/>
          </a:p>
        </p:txBody>
      </p:sp>
      <p:sp>
        <p:nvSpPr>
          <p:cNvPr id="77" name="Rectangle 76"/>
          <p:cNvSpPr/>
          <p:nvPr/>
        </p:nvSpPr>
        <p:spPr bwMode="auto">
          <a:xfrm>
            <a:off x="4688354" y="1360545"/>
            <a:ext cx="4191922" cy="5327966"/>
          </a:xfrm>
          <a:prstGeom prst="rect">
            <a:avLst/>
          </a:prstGeom>
          <a:solidFill>
            <a:srgbClr val="FFFFCD"/>
          </a:solidFill>
          <a:ln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800" dirty="0" smtClean="0"/>
              <a:t>There is no collision v2-t2 or v3-t3 because they two nodes carry the same contents</a:t>
            </a:r>
          </a:p>
          <a:p>
            <a:r>
              <a:rPr lang="en-US" sz="1800" dirty="0" smtClean="0"/>
              <a:t>t1,t2,t3 have infinite priority in coloring</a:t>
            </a:r>
            <a:endParaRPr lang="en-US" sz="1800" dirty="0"/>
          </a:p>
        </p:txBody>
      </p:sp>
      <p:sp>
        <p:nvSpPr>
          <p:cNvPr id="78" name="TextBox 77"/>
          <p:cNvSpPr txBox="1"/>
          <p:nvPr/>
        </p:nvSpPr>
        <p:spPr>
          <a:xfrm>
            <a:off x="4699289" y="569453"/>
            <a:ext cx="4170052" cy="369332"/>
          </a:xfrm>
          <a:prstGeom prst="rect">
            <a:avLst/>
          </a:prstGeom>
          <a:solidFill>
            <a:srgbClr val="FFFFCD"/>
          </a:solidFill>
        </p:spPr>
        <p:txBody>
          <a:bodyPr wrap="square" rtlCol="0">
            <a:spAutoFit/>
          </a:bodyPr>
          <a:lstStyle/>
          <a:p>
            <a:pPr marL="0" lvl="2" algn="ctr"/>
            <a:r>
              <a:rPr lang="en-US" sz="1800" b="1" dirty="0" smtClean="0"/>
              <a:t>Corresponding collision graph</a:t>
            </a:r>
          </a:p>
        </p:txBody>
      </p:sp>
      <p:sp>
        <p:nvSpPr>
          <p:cNvPr id="79" name="Oval 78"/>
          <p:cNvSpPr/>
          <p:nvPr/>
        </p:nvSpPr>
        <p:spPr bwMode="auto">
          <a:xfrm>
            <a:off x="4919401" y="2963622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v2</a:t>
            </a:r>
          </a:p>
        </p:txBody>
      </p:sp>
      <p:cxnSp>
        <p:nvCxnSpPr>
          <p:cNvPr id="80" name="Straight Arrow Connector 79"/>
          <p:cNvCxnSpPr>
            <a:stCxn id="79" idx="6"/>
            <a:endCxn id="81" idx="2"/>
          </p:cNvCxnSpPr>
          <p:nvPr/>
        </p:nvCxnSpPr>
        <p:spPr bwMode="auto">
          <a:xfrm>
            <a:off x="5279441" y="3143642"/>
            <a:ext cx="2479562" cy="4098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Oval 80"/>
          <p:cNvSpPr/>
          <p:nvPr/>
        </p:nvSpPr>
        <p:spPr bwMode="auto">
          <a:xfrm>
            <a:off x="7759003" y="3004607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v3</a:t>
            </a:r>
          </a:p>
        </p:txBody>
      </p:sp>
      <p:sp>
        <p:nvSpPr>
          <p:cNvPr id="82" name="Oval 81"/>
          <p:cNvSpPr/>
          <p:nvPr/>
        </p:nvSpPr>
        <p:spPr bwMode="auto">
          <a:xfrm>
            <a:off x="6516216" y="5949280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v1</a:t>
            </a:r>
          </a:p>
        </p:txBody>
      </p:sp>
      <p:sp>
        <p:nvSpPr>
          <p:cNvPr id="89" name="Oval 88"/>
          <p:cNvSpPr/>
          <p:nvPr/>
        </p:nvSpPr>
        <p:spPr bwMode="auto">
          <a:xfrm>
            <a:off x="8302752" y="5432893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v4</a:t>
            </a:r>
          </a:p>
        </p:txBody>
      </p:sp>
      <p:cxnSp>
        <p:nvCxnSpPr>
          <p:cNvPr id="90" name="Straight Arrow Connector 89"/>
          <p:cNvCxnSpPr>
            <a:stCxn id="81" idx="5"/>
            <a:endCxn id="89" idx="0"/>
          </p:cNvCxnSpPr>
          <p:nvPr/>
        </p:nvCxnSpPr>
        <p:spPr bwMode="auto">
          <a:xfrm>
            <a:off x="8066316" y="3311920"/>
            <a:ext cx="416456" cy="212097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Arrow Connector 90"/>
          <p:cNvCxnSpPr>
            <a:stCxn id="79" idx="5"/>
            <a:endCxn id="89" idx="1"/>
          </p:cNvCxnSpPr>
          <p:nvPr/>
        </p:nvCxnSpPr>
        <p:spPr bwMode="auto">
          <a:xfrm>
            <a:off x="5226714" y="3270935"/>
            <a:ext cx="3128765" cy="221468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Arrow Connector 93"/>
          <p:cNvCxnSpPr>
            <a:stCxn id="89" idx="2"/>
          </p:cNvCxnSpPr>
          <p:nvPr/>
        </p:nvCxnSpPr>
        <p:spPr bwMode="auto">
          <a:xfrm flipH="1">
            <a:off x="6895538" y="5612913"/>
            <a:ext cx="1407214" cy="4964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Arrow Connector 94"/>
          <p:cNvCxnSpPr>
            <a:stCxn id="79" idx="4"/>
            <a:endCxn id="82" idx="1"/>
          </p:cNvCxnSpPr>
          <p:nvPr/>
        </p:nvCxnSpPr>
        <p:spPr bwMode="auto">
          <a:xfrm>
            <a:off x="5099421" y="3323662"/>
            <a:ext cx="1469522" cy="267834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Arrow Connector 95"/>
          <p:cNvCxnSpPr>
            <a:stCxn id="81" idx="4"/>
            <a:endCxn id="82" idx="7"/>
          </p:cNvCxnSpPr>
          <p:nvPr/>
        </p:nvCxnSpPr>
        <p:spPr bwMode="auto">
          <a:xfrm flipH="1">
            <a:off x="6823529" y="3364647"/>
            <a:ext cx="1115494" cy="26373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Oval 96"/>
          <p:cNvSpPr/>
          <p:nvPr/>
        </p:nvSpPr>
        <p:spPr bwMode="auto">
          <a:xfrm>
            <a:off x="4932040" y="386104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t2</a:t>
            </a:r>
            <a:endParaRPr lang="en-US" b="1" dirty="0"/>
          </a:p>
        </p:txBody>
      </p:sp>
      <p:sp>
        <p:nvSpPr>
          <p:cNvPr id="98" name="Oval 97"/>
          <p:cNvSpPr/>
          <p:nvPr/>
        </p:nvSpPr>
        <p:spPr bwMode="auto">
          <a:xfrm>
            <a:off x="7740352" y="386104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t3</a:t>
            </a:r>
            <a:endParaRPr lang="en-US" b="1" dirty="0"/>
          </a:p>
        </p:txBody>
      </p:sp>
      <p:sp>
        <p:nvSpPr>
          <p:cNvPr id="99" name="Oval 98"/>
          <p:cNvSpPr/>
          <p:nvPr/>
        </p:nvSpPr>
        <p:spPr bwMode="auto">
          <a:xfrm>
            <a:off x="6444208" y="5229200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t1</a:t>
            </a:r>
            <a:endParaRPr lang="en-US" b="1" dirty="0"/>
          </a:p>
        </p:txBody>
      </p:sp>
      <p:cxnSp>
        <p:nvCxnSpPr>
          <p:cNvPr id="100" name="Straight Arrow Connector 99"/>
          <p:cNvCxnSpPr>
            <a:stCxn id="89" idx="2"/>
            <a:endCxn id="99" idx="6"/>
          </p:cNvCxnSpPr>
          <p:nvPr/>
        </p:nvCxnSpPr>
        <p:spPr bwMode="auto">
          <a:xfrm flipH="1" flipV="1">
            <a:off x="6804248" y="5409220"/>
            <a:ext cx="1498504" cy="20369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Arrow Connector 100"/>
          <p:cNvCxnSpPr>
            <a:stCxn id="89" idx="1"/>
            <a:endCxn id="97" idx="5"/>
          </p:cNvCxnSpPr>
          <p:nvPr/>
        </p:nvCxnSpPr>
        <p:spPr bwMode="auto">
          <a:xfrm flipH="1" flipV="1">
            <a:off x="5239353" y="4168361"/>
            <a:ext cx="3116126" cy="131725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Arrow Connector 101"/>
          <p:cNvCxnSpPr>
            <a:stCxn id="89" idx="0"/>
            <a:endCxn id="98" idx="5"/>
          </p:cNvCxnSpPr>
          <p:nvPr/>
        </p:nvCxnSpPr>
        <p:spPr bwMode="auto">
          <a:xfrm flipH="1" flipV="1">
            <a:off x="8047665" y="4168361"/>
            <a:ext cx="435107" cy="126453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103"/>
          <p:cNvCxnSpPr>
            <a:stCxn id="97" idx="6"/>
            <a:endCxn id="98" idx="2"/>
          </p:cNvCxnSpPr>
          <p:nvPr/>
        </p:nvCxnSpPr>
        <p:spPr bwMode="auto">
          <a:xfrm>
            <a:off x="5292080" y="4041068"/>
            <a:ext cx="2448272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Arrow Connector 106"/>
          <p:cNvCxnSpPr>
            <a:stCxn id="79" idx="5"/>
            <a:endCxn id="98" idx="1"/>
          </p:cNvCxnSpPr>
          <p:nvPr/>
        </p:nvCxnSpPr>
        <p:spPr bwMode="auto">
          <a:xfrm>
            <a:off x="5226714" y="3270935"/>
            <a:ext cx="2566365" cy="6428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>
            <a:stCxn id="97" idx="7"/>
            <a:endCxn id="81" idx="3"/>
          </p:cNvCxnSpPr>
          <p:nvPr/>
        </p:nvCxnSpPr>
        <p:spPr bwMode="auto">
          <a:xfrm flipV="1">
            <a:off x="5239353" y="3311920"/>
            <a:ext cx="2572377" cy="60185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Arrow Connector 122"/>
          <p:cNvCxnSpPr>
            <a:stCxn id="99" idx="1"/>
            <a:endCxn id="79" idx="4"/>
          </p:cNvCxnSpPr>
          <p:nvPr/>
        </p:nvCxnSpPr>
        <p:spPr bwMode="auto">
          <a:xfrm flipH="1" flipV="1">
            <a:off x="5099421" y="3323662"/>
            <a:ext cx="1397514" cy="19582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Arrow Connector 125"/>
          <p:cNvCxnSpPr>
            <a:stCxn id="99" idx="7"/>
            <a:endCxn id="81" idx="4"/>
          </p:cNvCxnSpPr>
          <p:nvPr/>
        </p:nvCxnSpPr>
        <p:spPr bwMode="auto">
          <a:xfrm flipV="1">
            <a:off x="6751521" y="3364647"/>
            <a:ext cx="1187502" cy="191728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46746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B3C66BB-222E-4790-B261-F4C4171B9F1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Množiny povolených registrů</a:t>
            </a:r>
          </a:p>
          <a:p>
            <a:pPr lvl="2" eaLnBrk="1" hangingPunct="1"/>
            <a:r>
              <a:rPr lang="cs-CZ" altLang="en-US" smtClean="0"/>
              <a:t>Pro každý operand každé instrukce je určena množina registrů, v nichž může být tento operand</a:t>
            </a:r>
          </a:p>
          <a:p>
            <a:pPr lvl="1" indent="0" eaLnBrk="1" hangingPunct="1"/>
            <a:r>
              <a:rPr lang="cs-CZ" altLang="en-US" smtClean="0"/>
              <a:t>Ortogonální sada instrukcí</a:t>
            </a:r>
          </a:p>
          <a:p>
            <a:pPr lvl="2" eaLnBrk="1" hangingPunct="1"/>
            <a:r>
              <a:rPr lang="cs-CZ" altLang="en-US" smtClean="0"/>
              <a:t>Každé dvě množiny povolených registrů jsou buď identické nebo disjunktní</a:t>
            </a:r>
          </a:p>
          <a:p>
            <a:pPr lvl="2" eaLnBrk="1" hangingPunct="1"/>
            <a:r>
              <a:rPr lang="cs-CZ" altLang="en-US" smtClean="0"/>
              <a:t>Alokace registrů se spouští pro každou množinu zvlášť</a:t>
            </a:r>
          </a:p>
          <a:p>
            <a:pPr lvl="1" indent="0" eaLnBrk="1" hangingPunct="1"/>
            <a:r>
              <a:rPr lang="cs-CZ" altLang="en-US" smtClean="0"/>
              <a:t>Neortogonální sada instrukcí</a:t>
            </a:r>
          </a:p>
          <a:p>
            <a:pPr lvl="2" eaLnBrk="1" hangingPunct="1"/>
            <a:r>
              <a:rPr lang="cs-CZ" altLang="en-US" smtClean="0"/>
              <a:t>Množiny povolených registrů se simulují v grafu kolizí</a:t>
            </a:r>
          </a:p>
          <a:p>
            <a:pPr lvl="3" eaLnBrk="1" hangingPunct="1"/>
            <a:r>
              <a:rPr lang="cs-CZ" altLang="en-US" smtClean="0"/>
              <a:t>Přidat úplný podgraf uzlů vysoké priority - reprezentují fyzické registry</a:t>
            </a:r>
          </a:p>
          <a:p>
            <a:pPr lvl="3" eaLnBrk="1" hangingPunct="1"/>
            <a:r>
              <a:rPr lang="cs-CZ" altLang="en-US" smtClean="0"/>
              <a:t>Spojit hranou všechny virtuální registry s těmi fyzickými, do kterých nesmí být přiděleny</a:t>
            </a:r>
          </a:p>
          <a:p>
            <a:pPr lvl="2" eaLnBrk="1" hangingPunct="1"/>
            <a:r>
              <a:rPr lang="cs-CZ" altLang="en-US" smtClean="0"/>
              <a:t>Problém: Nemusí existovat obarvení</a:t>
            </a:r>
          </a:p>
          <a:p>
            <a:pPr lvl="3" eaLnBrk="1" hangingPunct="1"/>
            <a:r>
              <a:rPr lang="cs-CZ" altLang="en-US" smtClean="0"/>
              <a:t>Odložení do paměti, přestože stačí přesun mezi registry</a:t>
            </a:r>
          </a:p>
        </p:txBody>
      </p:sp>
    </p:spTree>
    <p:extLst>
      <p:ext uri="{BB962C8B-B14F-4D97-AF65-F5344CB8AC3E}">
        <p14:creationId xmlns:p14="http://schemas.microsoft.com/office/powerpoint/2010/main" val="1571145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52275EB-39D4-4D2E-A4A4-E2EFCBF07119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en-US" altLang="en-US" smtClean="0"/>
              <a:t>Optimalizace: </a:t>
            </a:r>
            <a:r>
              <a:rPr lang="cs-CZ" altLang="en-US" smtClean="0"/>
              <a:t>Minimalizace přesunových instrukcí</a:t>
            </a:r>
          </a:p>
          <a:p>
            <a:pPr lvl="1" indent="0" eaLnBrk="1" hangingPunct="1"/>
            <a:r>
              <a:rPr lang="cs-CZ" altLang="en-US" smtClean="0"/>
              <a:t>Vytvoření matice kolizí</a:t>
            </a:r>
          </a:p>
          <a:p>
            <a:pPr lvl="2" eaLnBrk="1" hangingPunct="1"/>
            <a:r>
              <a:rPr lang="cs-CZ" altLang="en-US" smtClean="0">
                <a:sym typeface="Symbol" pitchFamily="18" charset="2"/>
              </a:rPr>
              <a:t>C </a:t>
            </a:r>
            <a:r>
              <a:rPr lang="en-US" altLang="en-US" smtClean="0">
                <a:sym typeface="Symbol" pitchFamily="18" charset="2"/>
              </a:rPr>
              <a:t>: </a:t>
            </a:r>
            <a:r>
              <a:rPr lang="cs-CZ" altLang="en-US" smtClean="0">
                <a:sym typeface="Symbol" pitchFamily="18" charset="2"/>
              </a:rPr>
              <a:t>VAR</a:t>
            </a:r>
            <a:r>
              <a:rPr lang="en-US" altLang="en-US" smtClean="0">
                <a:sym typeface="Symbol" pitchFamily="18" charset="2"/>
              </a:rPr>
              <a:t> </a:t>
            </a:r>
            <a:r>
              <a:rPr lang="cs-CZ" altLang="en-US" smtClean="0">
                <a:sym typeface="Symbol" pitchFamily="18" charset="2"/>
              </a:rPr>
              <a:t> </a:t>
            </a:r>
            <a:r>
              <a:rPr lang="en-US" altLang="en-US" smtClean="0">
                <a:sym typeface="Symbol" pitchFamily="18" charset="2"/>
              </a:rPr>
              <a:t>VAR → Bool</a:t>
            </a:r>
            <a:endParaRPr lang="cs-CZ" altLang="en-US" smtClean="0">
              <a:sym typeface="Symbol" pitchFamily="18" charset="2"/>
            </a:endParaRPr>
          </a:p>
          <a:p>
            <a:pPr lvl="3" eaLnBrk="1" hangingPunct="1"/>
            <a:r>
              <a:rPr lang="cs-CZ" altLang="en-US" smtClean="0"/>
              <a:t>Matice je velká, ale potřebujeme rychlý přístup</a:t>
            </a:r>
          </a:p>
          <a:p>
            <a:pPr lvl="2" eaLnBrk="1" hangingPunct="1"/>
            <a:r>
              <a:rPr lang="cs-CZ" altLang="en-US" smtClean="0"/>
              <a:t>Kolize </a:t>
            </a:r>
            <a:r>
              <a:rPr lang="en-US" altLang="en-US" smtClean="0"/>
              <a:t>= nepr</a:t>
            </a:r>
            <a:r>
              <a:rPr lang="cs-CZ" altLang="en-US" smtClean="0"/>
              <a:t>ázný průnik oblastí platnosti</a:t>
            </a:r>
          </a:p>
          <a:p>
            <a:pPr lvl="3" eaLnBrk="1" hangingPunct="1"/>
            <a:r>
              <a:rPr lang="cs-CZ" altLang="en-US" smtClean="0"/>
              <a:t>Zvláštní posouzení okrajových doteků oblastí</a:t>
            </a:r>
          </a:p>
          <a:p>
            <a:pPr lvl="1" indent="0" eaLnBrk="1" hangingPunct="1"/>
            <a:r>
              <a:rPr lang="cs-CZ" altLang="en-US" smtClean="0"/>
              <a:t>Odhad ceny za spill-kód</a:t>
            </a:r>
          </a:p>
          <a:p>
            <a:pPr lvl="2" eaLnBrk="1" hangingPunct="1"/>
            <a:r>
              <a:rPr lang="cs-CZ" altLang="en-US" smtClean="0"/>
              <a:t>P </a:t>
            </a:r>
            <a:r>
              <a:rPr lang="en-US" altLang="en-US" smtClean="0"/>
              <a:t>: VAR</a:t>
            </a:r>
            <a:r>
              <a:rPr lang="en-US" altLang="en-US" smtClean="0">
                <a:sym typeface="Symbol" pitchFamily="18" charset="2"/>
              </a:rPr>
              <a:t> → Integer</a:t>
            </a:r>
          </a:p>
          <a:p>
            <a:pPr lvl="3" eaLnBrk="1" hangingPunct="1"/>
            <a:r>
              <a:rPr lang="en-US" altLang="en-US" smtClean="0"/>
              <a:t>Odhad po</a:t>
            </a:r>
            <a:r>
              <a:rPr lang="cs-CZ" altLang="en-US" smtClean="0"/>
              <a:t>čtu použití proměnné v průměrném provedení procedury</a:t>
            </a:r>
          </a:p>
          <a:p>
            <a:pPr lvl="1" indent="0" eaLnBrk="1" hangingPunct="1"/>
            <a:r>
              <a:rPr lang="cs-CZ" altLang="en-US" smtClean="0"/>
              <a:t>Vlastní algoritmus alokace</a:t>
            </a:r>
          </a:p>
          <a:p>
            <a:pPr lvl="2" eaLnBrk="1" hangingPunct="1"/>
            <a:r>
              <a:rPr lang="cs-CZ" altLang="en-US" smtClean="0"/>
              <a:t>Barvení grafu (VAR,C) n barvami</a:t>
            </a:r>
          </a:p>
          <a:p>
            <a:pPr lvl="3" eaLnBrk="1" hangingPunct="1"/>
            <a:r>
              <a:rPr lang="cs-CZ" altLang="en-US" smtClean="0"/>
              <a:t>n je počet fyzických registrů</a:t>
            </a:r>
          </a:p>
          <a:p>
            <a:pPr lvl="3" eaLnBrk="1" hangingPunct="1"/>
            <a:r>
              <a:rPr lang="cs-CZ" altLang="en-US" smtClean="0"/>
              <a:t>NP-úplná úloha, dobré heuristické řešení</a:t>
            </a:r>
          </a:p>
          <a:p>
            <a:pPr lvl="1" indent="0" eaLnBrk="1" hangingPunct="1"/>
            <a:r>
              <a:rPr lang="cs-CZ" altLang="en-US" smtClean="0"/>
              <a:t>Doplnění spill-kódu</a:t>
            </a:r>
          </a:p>
          <a:p>
            <a:pPr lvl="1" indent="0" eaLnBrk="1" hangingPunct="1"/>
            <a:endParaRPr lang="cs-CZ" altLang="en-US" smtClean="0"/>
          </a:p>
        </p:txBody>
      </p:sp>
    </p:spTree>
    <p:extLst>
      <p:ext uri="{BB962C8B-B14F-4D97-AF65-F5344CB8AC3E}">
        <p14:creationId xmlns:p14="http://schemas.microsoft.com/office/powerpoint/2010/main" val="645368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Alokace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registr</a:t>
            </a:r>
            <a:r>
              <a:rPr lang="cs-CZ" altLang="en-US" dirty="0" smtClean="0"/>
              <a:t>ů</a:t>
            </a:r>
            <a:endParaRPr lang="cs-CZ" altLang="en-US" noProof="1" smtClean="0"/>
          </a:p>
        </p:txBody>
      </p:sp>
      <p:sp>
        <p:nvSpPr>
          <p:cNvPr id="706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D4E02F1-38B3-4E44-ABB4-E519F55B780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51520" y="548680"/>
            <a:ext cx="8628756" cy="6139831"/>
          </a:xfrm>
          <a:prstGeom prst="rect">
            <a:avLst/>
          </a:prstGeom>
          <a:solidFill>
            <a:srgbClr val="FFFFCD"/>
          </a:solidFill>
          <a:ln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800" b="1" dirty="0" smtClean="0"/>
              <a:t>Representing physical register requirements in collision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Add a complete subgraph containing a vertex for each physical 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For every variable with limited physical register options, add an edge to every node representing a forbidden physical 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Run the coloring algorithm, with infinite priority of physical register nodes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Assign the meaning of colors depending on the coloring of the physical register nodes</a:t>
            </a:r>
            <a:endParaRPr lang="en-US" sz="1800" dirty="0"/>
          </a:p>
        </p:txBody>
      </p:sp>
      <p:sp>
        <p:nvSpPr>
          <p:cNvPr id="79" name="Oval 78"/>
          <p:cNvSpPr/>
          <p:nvPr/>
        </p:nvSpPr>
        <p:spPr bwMode="auto">
          <a:xfrm>
            <a:off x="1043608" y="4217053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/>
          </a:p>
        </p:txBody>
      </p:sp>
      <p:cxnSp>
        <p:nvCxnSpPr>
          <p:cNvPr id="80" name="Straight Arrow Connector 79"/>
          <p:cNvCxnSpPr>
            <a:stCxn id="79" idx="7"/>
            <a:endCxn id="81" idx="3"/>
          </p:cNvCxnSpPr>
          <p:nvPr/>
        </p:nvCxnSpPr>
        <p:spPr bwMode="auto">
          <a:xfrm flipV="1">
            <a:off x="1350921" y="3604927"/>
            <a:ext cx="969550" cy="66485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Oval 80"/>
          <p:cNvSpPr/>
          <p:nvPr/>
        </p:nvSpPr>
        <p:spPr bwMode="auto">
          <a:xfrm>
            <a:off x="2267744" y="3297614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882377" y="5589240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b="1" dirty="0"/>
          </a:p>
        </p:txBody>
      </p:sp>
      <p:sp>
        <p:nvSpPr>
          <p:cNvPr id="97" name="Oval 96"/>
          <p:cNvSpPr/>
          <p:nvPr/>
        </p:nvSpPr>
        <p:spPr bwMode="auto">
          <a:xfrm>
            <a:off x="4877228" y="4137289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r2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 bwMode="auto">
          <a:xfrm>
            <a:off x="2711474" y="441756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</a:t>
            </a:r>
          </a:p>
        </p:txBody>
      </p:sp>
      <p:cxnSp>
        <p:nvCxnSpPr>
          <p:cNvPr id="83" name="Straight Arrow Connector 82"/>
          <p:cNvCxnSpPr>
            <a:stCxn id="79" idx="6"/>
            <a:endCxn id="72" idx="2"/>
          </p:cNvCxnSpPr>
          <p:nvPr/>
        </p:nvCxnSpPr>
        <p:spPr bwMode="auto">
          <a:xfrm>
            <a:off x="1403648" y="4397073"/>
            <a:ext cx="1307826" cy="20051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Arrow Connector 83"/>
          <p:cNvCxnSpPr>
            <a:endCxn id="82" idx="0"/>
          </p:cNvCxnSpPr>
          <p:nvPr/>
        </p:nvCxnSpPr>
        <p:spPr bwMode="auto">
          <a:xfrm>
            <a:off x="1319958" y="4577093"/>
            <a:ext cx="742439" cy="101214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Arrow Connector 102"/>
          <p:cNvCxnSpPr>
            <a:stCxn id="72" idx="4"/>
            <a:endCxn id="82" idx="7"/>
          </p:cNvCxnSpPr>
          <p:nvPr/>
        </p:nvCxnSpPr>
        <p:spPr bwMode="auto">
          <a:xfrm flipH="1">
            <a:off x="2189690" y="4777605"/>
            <a:ext cx="701804" cy="86436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Oval 104"/>
          <p:cNvSpPr/>
          <p:nvPr/>
        </p:nvSpPr>
        <p:spPr bwMode="auto">
          <a:xfrm>
            <a:off x="6228184" y="3239852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r1</a:t>
            </a:r>
            <a:endParaRPr lang="en-US" b="1" dirty="0"/>
          </a:p>
        </p:txBody>
      </p:sp>
      <p:sp>
        <p:nvSpPr>
          <p:cNvPr id="106" name="Oval 105"/>
          <p:cNvSpPr/>
          <p:nvPr/>
        </p:nvSpPr>
        <p:spPr bwMode="auto">
          <a:xfrm>
            <a:off x="5678997" y="5387492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r3</a:t>
            </a:r>
            <a:endParaRPr lang="en-US" b="1" dirty="0"/>
          </a:p>
        </p:txBody>
      </p:sp>
      <p:sp>
        <p:nvSpPr>
          <p:cNvPr id="108" name="Oval 107"/>
          <p:cNvSpPr/>
          <p:nvPr/>
        </p:nvSpPr>
        <p:spPr bwMode="auto">
          <a:xfrm>
            <a:off x="7138726" y="5282564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r4</a:t>
            </a:r>
            <a:endParaRPr lang="en-US" b="1" dirty="0"/>
          </a:p>
        </p:txBody>
      </p:sp>
      <p:cxnSp>
        <p:nvCxnSpPr>
          <p:cNvPr id="109" name="Straight Arrow Connector 108"/>
          <p:cNvCxnSpPr>
            <a:stCxn id="108" idx="2"/>
            <a:endCxn id="97" idx="6"/>
          </p:cNvCxnSpPr>
          <p:nvPr/>
        </p:nvCxnSpPr>
        <p:spPr bwMode="auto">
          <a:xfrm flipH="1" flipV="1">
            <a:off x="5237268" y="4317309"/>
            <a:ext cx="1901458" cy="114527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Arrow Connector 110"/>
          <p:cNvCxnSpPr>
            <a:stCxn id="105" idx="3"/>
            <a:endCxn id="97" idx="7"/>
          </p:cNvCxnSpPr>
          <p:nvPr/>
        </p:nvCxnSpPr>
        <p:spPr bwMode="auto">
          <a:xfrm flipH="1">
            <a:off x="5184541" y="3547165"/>
            <a:ext cx="1096370" cy="64285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>
            <a:stCxn id="105" idx="3"/>
            <a:endCxn id="106" idx="0"/>
          </p:cNvCxnSpPr>
          <p:nvPr/>
        </p:nvCxnSpPr>
        <p:spPr bwMode="auto">
          <a:xfrm flipH="1">
            <a:off x="5859017" y="3547165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Arrow Connector 112"/>
          <p:cNvCxnSpPr>
            <a:stCxn id="106" idx="1"/>
            <a:endCxn id="97" idx="5"/>
          </p:cNvCxnSpPr>
          <p:nvPr/>
        </p:nvCxnSpPr>
        <p:spPr bwMode="auto">
          <a:xfrm flipH="1" flipV="1">
            <a:off x="5184541" y="4444602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>
            <a:stCxn id="119" idx="4"/>
            <a:endCxn id="108" idx="0"/>
          </p:cNvCxnSpPr>
          <p:nvPr/>
        </p:nvCxnSpPr>
        <p:spPr bwMode="auto">
          <a:xfrm flipH="1">
            <a:off x="7318746" y="4401745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Arrow Connector 114"/>
          <p:cNvCxnSpPr>
            <a:stCxn id="119" idx="3"/>
            <a:endCxn id="97" idx="6"/>
          </p:cNvCxnSpPr>
          <p:nvPr/>
        </p:nvCxnSpPr>
        <p:spPr bwMode="auto">
          <a:xfrm flipH="1" flipV="1">
            <a:off x="5237268" y="4317309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>
            <a:stCxn id="119" idx="3"/>
            <a:endCxn id="106" idx="7"/>
          </p:cNvCxnSpPr>
          <p:nvPr/>
        </p:nvCxnSpPr>
        <p:spPr bwMode="auto">
          <a:xfrm flipH="1">
            <a:off x="5986310" y="4349018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Arrow Connector 116"/>
          <p:cNvCxnSpPr>
            <a:stCxn id="108" idx="3"/>
            <a:endCxn id="106" idx="6"/>
          </p:cNvCxnSpPr>
          <p:nvPr/>
        </p:nvCxnSpPr>
        <p:spPr bwMode="auto">
          <a:xfrm flipH="1" flipV="1">
            <a:off x="6039037" y="5567512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Arrow Connector 117"/>
          <p:cNvCxnSpPr>
            <a:stCxn id="119" idx="1"/>
          </p:cNvCxnSpPr>
          <p:nvPr/>
        </p:nvCxnSpPr>
        <p:spPr bwMode="auto">
          <a:xfrm flipH="1" flipV="1">
            <a:off x="6535497" y="3571329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Oval 118"/>
          <p:cNvSpPr/>
          <p:nvPr/>
        </p:nvSpPr>
        <p:spPr bwMode="auto">
          <a:xfrm>
            <a:off x="7446039" y="404170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r5</a:t>
            </a:r>
            <a:endParaRPr lang="en-US" b="1" dirty="0"/>
          </a:p>
        </p:txBody>
      </p:sp>
      <p:cxnSp>
        <p:nvCxnSpPr>
          <p:cNvPr id="120" name="Straight Arrow Connector 119"/>
          <p:cNvCxnSpPr>
            <a:stCxn id="105" idx="5"/>
            <a:endCxn id="108" idx="1"/>
          </p:cNvCxnSpPr>
          <p:nvPr/>
        </p:nvCxnSpPr>
        <p:spPr bwMode="auto">
          <a:xfrm>
            <a:off x="6535497" y="3547165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>
            <a:stCxn id="97" idx="2"/>
            <a:endCxn id="72" idx="6"/>
          </p:cNvCxnSpPr>
          <p:nvPr/>
        </p:nvCxnSpPr>
        <p:spPr bwMode="auto">
          <a:xfrm flipH="1">
            <a:off x="3071514" y="4317309"/>
            <a:ext cx="1805714" cy="28027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Arrow Connector 142"/>
          <p:cNvCxnSpPr>
            <a:stCxn id="106" idx="2"/>
            <a:endCxn id="72" idx="5"/>
          </p:cNvCxnSpPr>
          <p:nvPr/>
        </p:nvCxnSpPr>
        <p:spPr bwMode="auto">
          <a:xfrm flipH="1" flipV="1">
            <a:off x="3018787" y="4724878"/>
            <a:ext cx="2660210" cy="84263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Arrow Connector 143"/>
          <p:cNvCxnSpPr>
            <a:endCxn id="72" idx="7"/>
          </p:cNvCxnSpPr>
          <p:nvPr/>
        </p:nvCxnSpPr>
        <p:spPr bwMode="auto">
          <a:xfrm flipH="1">
            <a:off x="3018787" y="3419872"/>
            <a:ext cx="3243447" cy="105042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1516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86CF2BA-C424-4215-939C-AA9455224CE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Další problémy</a:t>
            </a:r>
          </a:p>
          <a:p>
            <a:pPr lvl="2" eaLnBrk="1" hangingPunct="1"/>
            <a:r>
              <a:rPr lang="cs-CZ" altLang="en-US" smtClean="0"/>
              <a:t>Subregistry</a:t>
            </a:r>
          </a:p>
          <a:p>
            <a:pPr lvl="3" eaLnBrk="1" hangingPunct="1"/>
            <a:r>
              <a:rPr lang="cs-CZ" altLang="en-US" smtClean="0"/>
              <a:t>Intel IA-32: al-ax-eax-edx:eax</a:t>
            </a:r>
          </a:p>
          <a:p>
            <a:pPr lvl="3" eaLnBrk="1" hangingPunct="1"/>
            <a:r>
              <a:rPr lang="cs-CZ" altLang="en-US" smtClean="0"/>
              <a:t>Řešení:</a:t>
            </a:r>
          </a:p>
          <a:p>
            <a:pPr lvl="4" eaLnBrk="1" hangingPunct="1"/>
            <a:r>
              <a:rPr lang="cs-CZ" altLang="en-US" smtClean="0"/>
              <a:t>Povýšení na větší registr - neoptimální</a:t>
            </a:r>
          </a:p>
          <a:p>
            <a:pPr lvl="4" eaLnBrk="1" hangingPunct="1"/>
            <a:r>
              <a:rPr lang="cs-CZ" altLang="en-US" smtClean="0"/>
              <a:t>Různé triky při vytváření grafů kolizí</a:t>
            </a:r>
          </a:p>
          <a:p>
            <a:pPr lvl="2" eaLnBrk="1" hangingPunct="1"/>
            <a:r>
              <a:rPr lang="cs-CZ" altLang="en-US" smtClean="0"/>
              <a:t>Registrové volací konvence</a:t>
            </a:r>
          </a:p>
          <a:p>
            <a:pPr lvl="3" eaLnBrk="1" hangingPunct="1"/>
            <a:r>
              <a:rPr lang="cs-CZ" altLang="en-US" smtClean="0"/>
              <a:t>Volání procedury se chová jako instrukce používající několik registrů</a:t>
            </a:r>
          </a:p>
          <a:p>
            <a:pPr lvl="3" eaLnBrk="1" hangingPunct="1"/>
            <a:r>
              <a:rPr lang="cs-CZ" altLang="en-US" smtClean="0"/>
              <a:t>Neortogonální – volací konvence předepisuje, ve kterém registru má být který operand</a:t>
            </a:r>
          </a:p>
          <a:p>
            <a:pPr lvl="4" eaLnBrk="1" hangingPunct="1"/>
            <a:r>
              <a:rPr lang="cs-CZ" altLang="en-US" smtClean="0"/>
              <a:t>Často vede k neřešitelným kolizím – zbytečný spill-kód</a:t>
            </a:r>
          </a:p>
          <a:p>
            <a:pPr lvl="3" eaLnBrk="1" hangingPunct="1"/>
            <a:r>
              <a:rPr lang="cs-CZ" altLang="en-US" smtClean="0"/>
              <a:t>Řešení: Rozsah platnosti proměnné se rozdělí na oblasti</a:t>
            </a:r>
          </a:p>
          <a:p>
            <a:pPr lvl="4" eaLnBrk="1" hangingPunct="1"/>
            <a:r>
              <a:rPr lang="cs-CZ" altLang="en-US" smtClean="0"/>
              <a:t>Kolem každé instrukce, používající proměnnou, jedna oblast</a:t>
            </a:r>
          </a:p>
          <a:p>
            <a:pPr lvl="4" eaLnBrk="1" hangingPunct="1"/>
            <a:r>
              <a:rPr lang="cs-CZ" altLang="en-US" smtClean="0"/>
              <a:t>Oblasti se dotýkají v místě, kde by byla přesunová instrukce, pokud by byla zapotřebí</a:t>
            </a:r>
          </a:p>
          <a:p>
            <a:pPr lvl="4" eaLnBrk="1" hangingPunct="1"/>
            <a:r>
              <a:rPr lang="cs-CZ" altLang="en-US" smtClean="0"/>
              <a:t>Uzly reprezentující oblasti téže proměnné se přednostně obarvují toutéž barvou</a:t>
            </a:r>
          </a:p>
        </p:txBody>
      </p:sp>
    </p:spTree>
    <p:extLst>
      <p:ext uri="{BB962C8B-B14F-4D97-AF65-F5344CB8AC3E}">
        <p14:creationId xmlns:p14="http://schemas.microsoft.com/office/powerpoint/2010/main" val="2073814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D76CBB3-6467-4893-937E-D38AD51A035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Barvení grafu (VAR,C) n barvami</a:t>
            </a:r>
          </a:p>
          <a:p>
            <a:pPr lvl="2" eaLnBrk="1" hangingPunct="1"/>
            <a:r>
              <a:rPr lang="cs-CZ" altLang="en-US" smtClean="0"/>
              <a:t>n je počet fyzických registrů</a:t>
            </a:r>
          </a:p>
          <a:p>
            <a:pPr lvl="2" eaLnBrk="1" hangingPunct="1"/>
            <a:r>
              <a:rPr lang="cs-CZ" altLang="en-US" smtClean="0"/>
              <a:t>NP-úplná úloha, dobré heuristické řešení</a:t>
            </a:r>
          </a:p>
          <a:p>
            <a:pPr lvl="1" indent="0" eaLnBrk="1" hangingPunct="1"/>
            <a:r>
              <a:rPr lang="cs-CZ" altLang="en-US" smtClean="0"/>
              <a:t>Princip</a:t>
            </a:r>
          </a:p>
          <a:p>
            <a:pPr lvl="2" eaLnBrk="1" hangingPunct="1"/>
            <a:r>
              <a:rPr lang="cs-CZ" altLang="en-US" smtClean="0"/>
              <a:t>Má-li vrchol méně než n sousedů, lze jej vždy obarvit</a:t>
            </a:r>
          </a:p>
          <a:p>
            <a:pPr lvl="1" indent="0" eaLnBrk="1" hangingPunct="1"/>
            <a:r>
              <a:rPr lang="cs-CZ" altLang="en-US" smtClean="0"/>
              <a:t>Dvě fáze</a:t>
            </a:r>
          </a:p>
          <a:p>
            <a:pPr lvl="2" eaLnBrk="1" hangingPunct="1"/>
            <a:r>
              <a:rPr lang="cs-CZ" altLang="en-US" smtClean="0"/>
              <a:t>Postupné odebírání vrcholů</a:t>
            </a:r>
          </a:p>
          <a:p>
            <a:pPr lvl="3" eaLnBrk="1" hangingPunct="1"/>
            <a:r>
              <a:rPr lang="cs-CZ" altLang="en-US" smtClean="0"/>
              <a:t>Ve vhodném pořadí tak, aby později měly šanci na obarvení</a:t>
            </a:r>
          </a:p>
          <a:p>
            <a:pPr lvl="3" eaLnBrk="1" hangingPunct="1"/>
            <a:r>
              <a:rPr lang="cs-CZ" altLang="en-US" smtClean="0"/>
              <a:t>Odebrané vrcholy se ukládají na zásobník</a:t>
            </a:r>
          </a:p>
          <a:p>
            <a:pPr lvl="2" eaLnBrk="1" hangingPunct="1"/>
            <a:r>
              <a:rPr lang="cs-CZ" altLang="en-US" smtClean="0"/>
              <a:t>Zpětná rekonstrukce grafu</a:t>
            </a:r>
          </a:p>
          <a:p>
            <a:pPr lvl="3" eaLnBrk="1" hangingPunct="1"/>
            <a:r>
              <a:rPr lang="cs-CZ" altLang="en-US" smtClean="0"/>
              <a:t>Vrcholy se odebírají ze zásobníku</a:t>
            </a:r>
          </a:p>
          <a:p>
            <a:pPr lvl="3" eaLnBrk="1" hangingPunct="1"/>
            <a:r>
              <a:rPr lang="cs-CZ" altLang="en-US" smtClean="0"/>
              <a:t>Pokud je lze obarvit, obarví se a přidají do grafu</a:t>
            </a:r>
          </a:p>
          <a:p>
            <a:pPr lvl="3" eaLnBrk="1" hangingPunct="1"/>
            <a:r>
              <a:rPr lang="cs-CZ" altLang="en-US" smtClean="0"/>
              <a:t>Neobarvitelné nebudou přiděleny do registru</a:t>
            </a:r>
          </a:p>
        </p:txBody>
      </p:sp>
    </p:spTree>
    <p:extLst>
      <p:ext uri="{BB962C8B-B14F-4D97-AF65-F5344CB8AC3E}">
        <p14:creationId xmlns:p14="http://schemas.microsoft.com/office/powerpoint/2010/main" val="122815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Vstup: graf (VAR,C), ceny P</a:t>
            </a:r>
            <a:r>
              <a:rPr lang="en-US" altLang="en-US" smtClean="0"/>
              <a:t>, po</a:t>
            </a:r>
            <a:r>
              <a:rPr lang="cs-CZ" altLang="en-US" smtClean="0"/>
              <a:t>čet n</a:t>
            </a:r>
          </a:p>
          <a:p>
            <a:pPr marL="0" indent="0" eaLnBrk="1" hangingPunct="1"/>
            <a:r>
              <a:rPr lang="cs-CZ" altLang="en-US" smtClean="0"/>
              <a:t>(VAR2,C2) </a:t>
            </a:r>
            <a:r>
              <a:rPr lang="en-US" altLang="en-US" smtClean="0"/>
              <a:t>:= (VAR,C)</a:t>
            </a:r>
          </a:p>
          <a:p>
            <a:pPr marL="0" indent="0" eaLnBrk="1" hangingPunct="1"/>
            <a:r>
              <a:rPr lang="en-US" altLang="en-US" smtClean="0"/>
              <a:t>while not empty(VAR2) do</a:t>
            </a:r>
          </a:p>
          <a:p>
            <a:pPr marL="0" indent="0" eaLnBrk="1" hangingPunct="1"/>
            <a:r>
              <a:rPr lang="en-US" altLang="en-US" smtClean="0"/>
              <a:t>  if not exists v:VAR2 st deg(v,C2) &lt; n</a:t>
            </a:r>
            <a:r>
              <a:rPr lang="cs-CZ" altLang="en-US" smtClean="0"/>
              <a:t> then</a:t>
            </a:r>
          </a:p>
          <a:p>
            <a:pPr marL="0" indent="0" eaLnBrk="1" hangingPunct="1"/>
            <a:r>
              <a:rPr lang="en-US" altLang="en-US" smtClean="0"/>
              <a:t>    select v st P(v) is minimal; // or deg(v,C2) is maximal</a:t>
            </a:r>
          </a:p>
          <a:p>
            <a:pPr marL="0" indent="0" eaLnBrk="1" hangingPunct="1"/>
            <a:r>
              <a:rPr lang="en-US" altLang="en-US" smtClean="0"/>
              <a:t>  end if;</a:t>
            </a:r>
          </a:p>
          <a:p>
            <a:pPr marL="0" indent="0" eaLnBrk="1" hangingPunct="1"/>
            <a:r>
              <a:rPr lang="cs-CZ" altLang="en-US" smtClean="0"/>
              <a:t> </a:t>
            </a:r>
            <a:r>
              <a:rPr lang="en-US" altLang="en-US" smtClean="0"/>
              <a:t> </a:t>
            </a:r>
            <a:r>
              <a:rPr lang="cs-CZ" altLang="en-US" smtClean="0"/>
              <a:t>(VAR</a:t>
            </a:r>
            <a:r>
              <a:rPr lang="en-US" altLang="en-US" smtClean="0"/>
              <a:t>2,C2) := (VAR2-{v},C2-edges(v))</a:t>
            </a:r>
          </a:p>
          <a:p>
            <a:pPr marL="0" indent="0" eaLnBrk="1" hangingPunct="1"/>
            <a:r>
              <a:rPr lang="en-US" altLang="en-US" smtClean="0"/>
              <a:t>  stack.push(v);</a:t>
            </a:r>
          </a:p>
          <a:p>
            <a:pPr marL="0" indent="0" eaLnBrk="1" hangingPunct="1"/>
            <a:r>
              <a:rPr lang="en-US" altLang="en-US" smtClean="0"/>
              <a:t>end while;</a:t>
            </a:r>
          </a:p>
          <a:p>
            <a:pPr marL="0" indent="0" eaLnBrk="1" hangingPunct="1"/>
            <a:r>
              <a:rPr lang="en-US" altLang="en-US" smtClean="0"/>
              <a:t>while not empty(stack) do</a:t>
            </a:r>
          </a:p>
          <a:p>
            <a:pPr marL="0" indent="0" eaLnBrk="1" hangingPunct="1"/>
            <a:r>
              <a:rPr lang="en-US" altLang="en-US" smtClean="0"/>
              <a:t>  stack.pop(v)</a:t>
            </a:r>
          </a:p>
          <a:p>
            <a:pPr marL="0" indent="0" eaLnBrk="1" hangingPunct="1"/>
            <a:r>
              <a:rPr lang="en-US" altLang="en-US" smtClean="0"/>
              <a:t>  M = {u </a:t>
            </a:r>
            <a:r>
              <a:rPr lang="en-US" altLang="en-US" smtClean="0">
                <a:sym typeface="Symbol" pitchFamily="18" charset="2"/>
              </a:rPr>
              <a:t></a:t>
            </a:r>
            <a:r>
              <a:rPr lang="en-US" altLang="en-US" smtClean="0"/>
              <a:t> VAR2; &lt;v,u&gt; </a:t>
            </a:r>
            <a:r>
              <a:rPr lang="en-US" altLang="en-US" smtClean="0">
                <a:sym typeface="Symbol" pitchFamily="18" charset="2"/>
              </a:rPr>
              <a:t></a:t>
            </a:r>
            <a:r>
              <a:rPr lang="en-US" altLang="en-US" smtClean="0"/>
              <a:t> C}</a:t>
            </a:r>
          </a:p>
          <a:p>
            <a:pPr marL="0" indent="0" eaLnBrk="1" hangingPunct="1"/>
            <a:r>
              <a:rPr lang="en-US" altLang="en-US" smtClean="0"/>
              <a:t>  if exists i </a:t>
            </a:r>
            <a:r>
              <a:rPr lang="en-US" altLang="en-US" smtClean="0">
                <a:sym typeface="Symbol" pitchFamily="18" charset="2"/>
              </a:rPr>
              <a:t> {1..n} st not i  color(M) then</a:t>
            </a:r>
          </a:p>
          <a:p>
            <a:pPr marL="0" indent="0" eaLnBrk="1" hangingPunct="1"/>
            <a:r>
              <a:rPr lang="en-US" altLang="en-US" smtClean="0">
                <a:sym typeface="Symbol" pitchFamily="18" charset="2"/>
              </a:rPr>
              <a:t>    color(v) := i</a:t>
            </a:r>
            <a:endParaRPr lang="en-US" altLang="en-US" smtClean="0"/>
          </a:p>
          <a:p>
            <a:pPr marL="0" indent="0" eaLnBrk="1" hangingPunct="1"/>
            <a:r>
              <a:rPr lang="en-US" altLang="en-US" smtClean="0"/>
              <a:t>    (VAR2,C2) := (VAR2+{v},C2+)</a:t>
            </a:r>
          </a:p>
          <a:p>
            <a:pPr marL="0" indent="0" eaLnBrk="1" hangingPunct="1"/>
            <a:r>
              <a:rPr lang="en-US" altLang="en-US" smtClean="0"/>
              <a:t>  else</a:t>
            </a:r>
          </a:p>
          <a:p>
            <a:pPr marL="0" indent="0" eaLnBrk="1" hangingPunct="1"/>
            <a:r>
              <a:rPr lang="en-US" altLang="en-US" smtClean="0"/>
              <a:t>    spill(v)</a:t>
            </a:r>
            <a:r>
              <a:rPr lang="cs-CZ" altLang="en-US" smtClean="0"/>
              <a:t> </a:t>
            </a:r>
            <a:r>
              <a:rPr lang="en-US" altLang="en-US" smtClean="0"/>
              <a:t>:= true</a:t>
            </a:r>
          </a:p>
          <a:p>
            <a:pPr marL="0" indent="0" eaLnBrk="1" hangingPunct="1"/>
            <a:r>
              <a:rPr lang="en-US" altLang="en-US" smtClean="0"/>
              <a:t>  end if</a:t>
            </a:r>
          </a:p>
          <a:p>
            <a:pPr marL="0" indent="0" eaLnBrk="1" hangingPunct="1"/>
            <a:r>
              <a:rPr lang="en-US" altLang="en-US" smtClean="0"/>
              <a:t>end while</a:t>
            </a:r>
          </a:p>
          <a:p>
            <a:pPr lvl="3" eaLnBrk="1" hangingPunct="1"/>
            <a:r>
              <a:rPr lang="en-US" altLang="en-US" smtClean="0"/>
              <a:t>V</a:t>
            </a:r>
            <a:r>
              <a:rPr lang="cs-CZ" altLang="en-US" smtClean="0"/>
              <a:t>ýstup: přidělení registrů </a:t>
            </a:r>
            <a:r>
              <a:rPr lang="cs-CZ" altLang="en-US" i="1" smtClean="0"/>
              <a:t>color</a:t>
            </a:r>
            <a:r>
              <a:rPr lang="en-US" altLang="en-US" smtClean="0"/>
              <a:t>, nep</a:t>
            </a:r>
            <a:r>
              <a:rPr lang="cs-CZ" altLang="en-US" smtClean="0"/>
              <a:t>řidělené registry</a:t>
            </a:r>
            <a:r>
              <a:rPr lang="cs-CZ" altLang="en-US" i="1" smtClean="0"/>
              <a:t> spill</a:t>
            </a:r>
          </a:p>
        </p:txBody>
      </p:sp>
    </p:spTree>
    <p:extLst>
      <p:ext uri="{BB962C8B-B14F-4D97-AF65-F5344CB8AC3E}">
        <p14:creationId xmlns:p14="http://schemas.microsoft.com/office/powerpoint/2010/main" val="3573052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i="1" dirty="0" smtClean="0"/>
              <a:t>Example (N=3)</a:t>
            </a:r>
          </a:p>
          <a:p>
            <a:pPr lvl="3" eaLnBrk="1" hangingPunct="1"/>
            <a:r>
              <a:rPr lang="en-US" altLang="en-US" i="1" dirty="0" err="1" smtClean="0"/>
              <a:t>deg</a:t>
            </a:r>
            <a:r>
              <a:rPr lang="en-US" altLang="en-US" i="1" dirty="0" smtClean="0"/>
              <a:t> v2 &lt; N =&gt; push v2</a:t>
            </a:r>
            <a:endParaRPr lang="cs-CZ" altLang="en-US" i="1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5171541" y="331832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v2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 bwMode="auto">
          <a:xfrm>
            <a:off x="6522497" y="242088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5973310" y="456852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v3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 bwMode="auto">
          <a:xfrm>
            <a:off x="7433039" y="4463600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v4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6" idx="3"/>
            <a:endCxn id="7" idx="0"/>
          </p:cNvCxnSpPr>
          <p:nvPr/>
        </p:nvCxnSpPr>
        <p:spPr bwMode="auto">
          <a:xfrm flipH="1">
            <a:off x="6153330" y="2728201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>
            <a:stCxn id="7" idx="1"/>
            <a:endCxn id="5" idx="5"/>
          </p:cNvCxnSpPr>
          <p:nvPr/>
        </p:nvCxnSpPr>
        <p:spPr bwMode="auto">
          <a:xfrm flipH="1" flipV="1">
            <a:off x="5478854" y="3625638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stCxn id="18" idx="4"/>
            <a:endCxn id="8" idx="0"/>
          </p:cNvCxnSpPr>
          <p:nvPr/>
        </p:nvCxnSpPr>
        <p:spPr bwMode="auto">
          <a:xfrm flipH="1">
            <a:off x="7613059" y="3582781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>
            <a:stCxn id="18" idx="3"/>
            <a:endCxn id="5" idx="6"/>
          </p:cNvCxnSpPr>
          <p:nvPr/>
        </p:nvCxnSpPr>
        <p:spPr bwMode="auto">
          <a:xfrm flipH="1" flipV="1">
            <a:off x="5531581" y="3498345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>
            <a:stCxn id="18" idx="3"/>
            <a:endCxn id="7" idx="7"/>
          </p:cNvCxnSpPr>
          <p:nvPr/>
        </p:nvCxnSpPr>
        <p:spPr bwMode="auto">
          <a:xfrm flipH="1">
            <a:off x="6280623" y="3530054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6"/>
          </p:cNvCxnSpPr>
          <p:nvPr/>
        </p:nvCxnSpPr>
        <p:spPr bwMode="auto">
          <a:xfrm flipH="1" flipV="1">
            <a:off x="6333350" y="4748548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8" idx="1"/>
          </p:cNvCxnSpPr>
          <p:nvPr/>
        </p:nvCxnSpPr>
        <p:spPr bwMode="auto">
          <a:xfrm flipH="1" flipV="1">
            <a:off x="6829810" y="2752365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740352" y="3222741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v5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6" idx="5"/>
            <a:endCxn id="8" idx="1"/>
          </p:cNvCxnSpPr>
          <p:nvPr/>
        </p:nvCxnSpPr>
        <p:spPr bwMode="auto">
          <a:xfrm>
            <a:off x="6829810" y="2728201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30149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i="1" dirty="0" smtClean="0"/>
              <a:t>Example (N=3)</a:t>
            </a:r>
          </a:p>
          <a:p>
            <a:pPr lvl="3" eaLnBrk="1" hangingPunct="1"/>
            <a:r>
              <a:rPr lang="en-US" altLang="en-US" i="1" dirty="0" err="1" smtClean="0"/>
              <a:t>deg</a:t>
            </a:r>
            <a:r>
              <a:rPr lang="en-US" altLang="en-US" i="1" dirty="0" smtClean="0"/>
              <a:t> v2 &lt; N =&gt; push v2</a:t>
            </a:r>
          </a:p>
          <a:p>
            <a:pPr lvl="3" eaLnBrk="1" hangingPunct="1"/>
            <a:r>
              <a:rPr lang="en-US" altLang="en-US" i="1" dirty="0" smtClean="0"/>
              <a:t>All degrees &gt;= N =&gt; select lowest priority node, e.g. v1</a:t>
            </a:r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2" eaLnBrk="1" hangingPunct="1"/>
            <a:r>
              <a:rPr lang="en-US" altLang="en-US" i="1" dirty="0" smtClean="0"/>
              <a:t>Stack:</a:t>
            </a:r>
          </a:p>
          <a:p>
            <a:pPr lvl="3" eaLnBrk="1" hangingPunct="1"/>
            <a:r>
              <a:rPr lang="en-US" altLang="en-US" i="1" dirty="0" smtClean="0"/>
              <a:t>v2</a:t>
            </a:r>
            <a:endParaRPr lang="cs-CZ" altLang="en-US" i="1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5171541" y="331832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v2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 bwMode="auto">
          <a:xfrm>
            <a:off x="6522497" y="242088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5973310" y="456852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v3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 bwMode="auto">
          <a:xfrm>
            <a:off x="7433039" y="4463600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v4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6" idx="3"/>
            <a:endCxn id="7" idx="0"/>
          </p:cNvCxnSpPr>
          <p:nvPr/>
        </p:nvCxnSpPr>
        <p:spPr bwMode="auto">
          <a:xfrm flipH="1">
            <a:off x="6153330" y="2728201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>
            <a:stCxn id="7" idx="1"/>
            <a:endCxn id="5" idx="5"/>
          </p:cNvCxnSpPr>
          <p:nvPr/>
        </p:nvCxnSpPr>
        <p:spPr bwMode="auto">
          <a:xfrm flipH="1" flipV="1">
            <a:off x="5478854" y="3625638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stCxn id="18" idx="4"/>
            <a:endCxn id="8" idx="0"/>
          </p:cNvCxnSpPr>
          <p:nvPr/>
        </p:nvCxnSpPr>
        <p:spPr bwMode="auto">
          <a:xfrm flipH="1">
            <a:off x="7613059" y="3582781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>
            <a:stCxn id="18" idx="3"/>
            <a:endCxn id="5" idx="6"/>
          </p:cNvCxnSpPr>
          <p:nvPr/>
        </p:nvCxnSpPr>
        <p:spPr bwMode="auto">
          <a:xfrm flipH="1" flipV="1">
            <a:off x="5531581" y="3498345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>
            <a:stCxn id="18" idx="3"/>
            <a:endCxn id="7" idx="7"/>
          </p:cNvCxnSpPr>
          <p:nvPr/>
        </p:nvCxnSpPr>
        <p:spPr bwMode="auto">
          <a:xfrm flipH="1">
            <a:off x="6280623" y="3530054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6"/>
          </p:cNvCxnSpPr>
          <p:nvPr/>
        </p:nvCxnSpPr>
        <p:spPr bwMode="auto">
          <a:xfrm flipH="1" flipV="1">
            <a:off x="6333350" y="4748548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8" idx="1"/>
          </p:cNvCxnSpPr>
          <p:nvPr/>
        </p:nvCxnSpPr>
        <p:spPr bwMode="auto">
          <a:xfrm flipH="1" flipV="1">
            <a:off x="6829810" y="2752365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740352" y="3222741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v5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6" idx="5"/>
            <a:endCxn id="8" idx="1"/>
          </p:cNvCxnSpPr>
          <p:nvPr/>
        </p:nvCxnSpPr>
        <p:spPr bwMode="auto">
          <a:xfrm>
            <a:off x="6829810" y="2728201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35538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i="1" dirty="0" smtClean="0"/>
              <a:t>Example (N=3)</a:t>
            </a:r>
          </a:p>
          <a:p>
            <a:pPr lvl="3" eaLnBrk="1" hangingPunct="1"/>
            <a:r>
              <a:rPr lang="en-US" altLang="en-US" i="1" dirty="0" err="1" smtClean="0"/>
              <a:t>deg</a:t>
            </a:r>
            <a:r>
              <a:rPr lang="en-US" altLang="en-US" i="1" dirty="0" smtClean="0"/>
              <a:t> v2 &lt; N =&gt; push v2</a:t>
            </a:r>
          </a:p>
          <a:p>
            <a:pPr lvl="3" eaLnBrk="1" hangingPunct="1"/>
            <a:r>
              <a:rPr lang="en-US" altLang="en-US" i="1" dirty="0" smtClean="0"/>
              <a:t>All degrees &gt;= N =&gt; select lowest priority node, e.g. v1</a:t>
            </a:r>
          </a:p>
          <a:p>
            <a:pPr lvl="3" eaLnBrk="1" hangingPunct="1"/>
            <a:r>
              <a:rPr lang="en-US" altLang="en-US" i="1" dirty="0" smtClean="0"/>
              <a:t>All degrees &lt; N =&gt; select any, e.g. v3</a:t>
            </a:r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2" eaLnBrk="1" hangingPunct="1"/>
            <a:r>
              <a:rPr lang="en-US" altLang="en-US" i="1" dirty="0" smtClean="0"/>
              <a:t>Stack:</a:t>
            </a:r>
          </a:p>
          <a:p>
            <a:pPr lvl="3" eaLnBrk="1" hangingPunct="1"/>
            <a:r>
              <a:rPr lang="en-US" altLang="en-US" i="1" dirty="0" smtClean="0"/>
              <a:t>v3</a:t>
            </a:r>
          </a:p>
          <a:p>
            <a:pPr lvl="3" eaLnBrk="1" hangingPunct="1"/>
            <a:r>
              <a:rPr lang="en-US" altLang="en-US" i="1" dirty="0" smtClean="0"/>
              <a:t>v1</a:t>
            </a:r>
          </a:p>
          <a:p>
            <a:pPr lvl="3" eaLnBrk="1" hangingPunct="1"/>
            <a:r>
              <a:rPr lang="en-US" altLang="en-US" i="1" dirty="0" smtClean="0"/>
              <a:t>v2</a:t>
            </a:r>
            <a:endParaRPr lang="cs-CZ" altLang="en-US" i="1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5171541" y="331832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v2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 bwMode="auto">
          <a:xfrm>
            <a:off x="6522497" y="242088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5973310" y="456852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v3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 bwMode="auto">
          <a:xfrm>
            <a:off x="7433039" y="4463600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v4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6" idx="3"/>
            <a:endCxn id="7" idx="0"/>
          </p:cNvCxnSpPr>
          <p:nvPr/>
        </p:nvCxnSpPr>
        <p:spPr bwMode="auto">
          <a:xfrm flipH="1">
            <a:off x="6153330" y="2728201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>
            <a:stCxn id="7" idx="1"/>
            <a:endCxn id="5" idx="5"/>
          </p:cNvCxnSpPr>
          <p:nvPr/>
        </p:nvCxnSpPr>
        <p:spPr bwMode="auto">
          <a:xfrm flipH="1" flipV="1">
            <a:off x="5478854" y="3625638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stCxn id="18" idx="4"/>
            <a:endCxn id="8" idx="0"/>
          </p:cNvCxnSpPr>
          <p:nvPr/>
        </p:nvCxnSpPr>
        <p:spPr bwMode="auto">
          <a:xfrm flipH="1">
            <a:off x="7613059" y="3582781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>
            <a:stCxn id="18" idx="3"/>
            <a:endCxn id="5" idx="6"/>
          </p:cNvCxnSpPr>
          <p:nvPr/>
        </p:nvCxnSpPr>
        <p:spPr bwMode="auto">
          <a:xfrm flipH="1" flipV="1">
            <a:off x="5531581" y="3498345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>
            <a:stCxn id="18" idx="3"/>
            <a:endCxn id="7" idx="7"/>
          </p:cNvCxnSpPr>
          <p:nvPr/>
        </p:nvCxnSpPr>
        <p:spPr bwMode="auto">
          <a:xfrm flipH="1">
            <a:off x="6280623" y="3530054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6"/>
          </p:cNvCxnSpPr>
          <p:nvPr/>
        </p:nvCxnSpPr>
        <p:spPr bwMode="auto">
          <a:xfrm flipH="1" flipV="1">
            <a:off x="6333350" y="4748548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8" idx="1"/>
          </p:cNvCxnSpPr>
          <p:nvPr/>
        </p:nvCxnSpPr>
        <p:spPr bwMode="auto">
          <a:xfrm flipH="1" flipV="1">
            <a:off x="6829810" y="2752365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740352" y="3222741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v5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6" idx="5"/>
            <a:endCxn id="8" idx="1"/>
          </p:cNvCxnSpPr>
          <p:nvPr/>
        </p:nvCxnSpPr>
        <p:spPr bwMode="auto">
          <a:xfrm>
            <a:off x="6829810" y="2728201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2338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i="1" dirty="0" smtClean="0"/>
              <a:t>Example (N=3)</a:t>
            </a:r>
          </a:p>
          <a:p>
            <a:pPr lvl="3" eaLnBrk="1" hangingPunct="1"/>
            <a:r>
              <a:rPr lang="en-US" altLang="en-US" i="1" dirty="0" err="1" smtClean="0"/>
              <a:t>deg</a:t>
            </a:r>
            <a:r>
              <a:rPr lang="en-US" altLang="en-US" i="1" dirty="0" smtClean="0"/>
              <a:t> v2 &lt; N =&gt; push v2</a:t>
            </a:r>
          </a:p>
          <a:p>
            <a:pPr lvl="3" eaLnBrk="1" hangingPunct="1"/>
            <a:r>
              <a:rPr lang="en-US" altLang="en-US" i="1" dirty="0" smtClean="0"/>
              <a:t>All degrees &gt;= N =&gt; select lowest priority node, e.g. v1</a:t>
            </a:r>
          </a:p>
          <a:p>
            <a:pPr lvl="3" eaLnBrk="1" hangingPunct="1"/>
            <a:r>
              <a:rPr lang="en-US" altLang="en-US" i="1" dirty="0" smtClean="0"/>
              <a:t>All degrees &lt; N =&gt; select any, e.g. v3</a:t>
            </a:r>
          </a:p>
          <a:p>
            <a:pPr lvl="3" eaLnBrk="1" hangingPunct="1"/>
            <a:r>
              <a:rPr lang="en-US" altLang="en-US" i="1" dirty="0" smtClean="0"/>
              <a:t>Same for the rest, v4, v5</a:t>
            </a:r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2" eaLnBrk="1" hangingPunct="1"/>
            <a:r>
              <a:rPr lang="en-US" altLang="en-US" i="1" dirty="0" smtClean="0"/>
              <a:t>Stack:</a:t>
            </a:r>
          </a:p>
          <a:p>
            <a:pPr lvl="3" eaLnBrk="1" hangingPunct="1"/>
            <a:r>
              <a:rPr lang="en-US" altLang="en-US" i="1" dirty="0" smtClean="0"/>
              <a:t>v5</a:t>
            </a:r>
          </a:p>
          <a:p>
            <a:pPr lvl="3" eaLnBrk="1" hangingPunct="1"/>
            <a:r>
              <a:rPr lang="en-US" altLang="en-US" i="1" dirty="0" smtClean="0"/>
              <a:t>v4</a:t>
            </a:r>
          </a:p>
          <a:p>
            <a:pPr lvl="3" eaLnBrk="1" hangingPunct="1"/>
            <a:r>
              <a:rPr lang="en-US" altLang="en-US" i="1" dirty="0" smtClean="0"/>
              <a:t>v3</a:t>
            </a:r>
          </a:p>
          <a:p>
            <a:pPr lvl="3" eaLnBrk="1" hangingPunct="1"/>
            <a:r>
              <a:rPr lang="en-US" altLang="en-US" i="1" dirty="0" smtClean="0"/>
              <a:t>v1</a:t>
            </a:r>
          </a:p>
          <a:p>
            <a:pPr lvl="3" eaLnBrk="1" hangingPunct="1"/>
            <a:r>
              <a:rPr lang="en-US" altLang="en-US" i="1" dirty="0" smtClean="0"/>
              <a:t>v2</a:t>
            </a:r>
            <a:endParaRPr lang="cs-CZ" altLang="en-US" i="1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5171541" y="331832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v2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 bwMode="auto">
          <a:xfrm>
            <a:off x="6522497" y="242088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5973310" y="456852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v3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 bwMode="auto">
          <a:xfrm>
            <a:off x="7433039" y="4463600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v4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6" idx="3"/>
            <a:endCxn id="7" idx="0"/>
          </p:cNvCxnSpPr>
          <p:nvPr/>
        </p:nvCxnSpPr>
        <p:spPr bwMode="auto">
          <a:xfrm flipH="1">
            <a:off x="6153330" y="2728201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>
            <a:stCxn id="7" idx="1"/>
            <a:endCxn id="5" idx="5"/>
          </p:cNvCxnSpPr>
          <p:nvPr/>
        </p:nvCxnSpPr>
        <p:spPr bwMode="auto">
          <a:xfrm flipH="1" flipV="1">
            <a:off x="5478854" y="3625638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stCxn id="18" idx="4"/>
            <a:endCxn id="8" idx="0"/>
          </p:cNvCxnSpPr>
          <p:nvPr/>
        </p:nvCxnSpPr>
        <p:spPr bwMode="auto">
          <a:xfrm flipH="1">
            <a:off x="7613059" y="3582781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>
            <a:stCxn id="18" idx="3"/>
            <a:endCxn id="5" idx="6"/>
          </p:cNvCxnSpPr>
          <p:nvPr/>
        </p:nvCxnSpPr>
        <p:spPr bwMode="auto">
          <a:xfrm flipH="1" flipV="1">
            <a:off x="5531581" y="3498345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>
            <a:stCxn id="18" idx="3"/>
            <a:endCxn id="7" idx="7"/>
          </p:cNvCxnSpPr>
          <p:nvPr/>
        </p:nvCxnSpPr>
        <p:spPr bwMode="auto">
          <a:xfrm flipH="1">
            <a:off x="6280623" y="3530054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6"/>
          </p:cNvCxnSpPr>
          <p:nvPr/>
        </p:nvCxnSpPr>
        <p:spPr bwMode="auto">
          <a:xfrm flipH="1" flipV="1">
            <a:off x="6333350" y="4748548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8" idx="1"/>
          </p:cNvCxnSpPr>
          <p:nvPr/>
        </p:nvCxnSpPr>
        <p:spPr bwMode="auto">
          <a:xfrm flipH="1" flipV="1">
            <a:off x="6829810" y="2752365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740352" y="3222741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v5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6" idx="5"/>
            <a:endCxn id="8" idx="1"/>
          </p:cNvCxnSpPr>
          <p:nvPr/>
        </p:nvCxnSpPr>
        <p:spPr bwMode="auto">
          <a:xfrm>
            <a:off x="6829810" y="2728201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89057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245958D-0096-4AF1-8B26-85DA261CD6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Alokace registr</a:t>
            </a:r>
            <a:r>
              <a:rPr lang="cs-CZ" altLang="en-US" smtClean="0"/>
              <a:t>ů</a:t>
            </a:r>
            <a:endParaRPr lang="cs-CZ" altLang="en-US" noProof="1" smtClean="0"/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n-US" altLang="en-US" i="1" dirty="0" smtClean="0"/>
              <a:t>Example (N=3)</a:t>
            </a:r>
          </a:p>
          <a:p>
            <a:pPr lvl="3" eaLnBrk="1" hangingPunct="1"/>
            <a:r>
              <a:rPr lang="en-US" altLang="en-US" i="1" dirty="0" err="1" smtClean="0"/>
              <a:t>deg</a:t>
            </a:r>
            <a:r>
              <a:rPr lang="en-US" altLang="en-US" i="1" dirty="0" smtClean="0"/>
              <a:t> v2 &lt; N =&gt; push v2</a:t>
            </a:r>
          </a:p>
          <a:p>
            <a:pPr lvl="3" eaLnBrk="1" hangingPunct="1"/>
            <a:r>
              <a:rPr lang="en-US" altLang="en-US" i="1" dirty="0" smtClean="0"/>
              <a:t>All degrees &gt;= N =&gt; select lowest priority node, e.g. v1</a:t>
            </a:r>
          </a:p>
          <a:p>
            <a:pPr lvl="3" eaLnBrk="1" hangingPunct="1"/>
            <a:r>
              <a:rPr lang="en-US" altLang="en-US" i="1" dirty="0" smtClean="0"/>
              <a:t>All degrees &lt; N =&gt; select any, e.g. v3</a:t>
            </a:r>
          </a:p>
          <a:p>
            <a:pPr lvl="3" eaLnBrk="1" hangingPunct="1"/>
            <a:r>
              <a:rPr lang="en-US" altLang="en-US" i="1" dirty="0" smtClean="0"/>
              <a:t>Same for the rest, v4, v5</a:t>
            </a:r>
          </a:p>
          <a:p>
            <a:pPr lvl="2" eaLnBrk="1" hangingPunct="1"/>
            <a:r>
              <a:rPr lang="en-US" altLang="en-US" i="1" dirty="0" smtClean="0"/>
              <a:t>Second phase</a:t>
            </a:r>
          </a:p>
          <a:p>
            <a:pPr lvl="3" eaLnBrk="1" hangingPunct="1"/>
            <a:r>
              <a:rPr lang="en-US" altLang="en-US" i="1" dirty="0" smtClean="0"/>
              <a:t>Select a color for v5</a:t>
            </a:r>
          </a:p>
          <a:p>
            <a:pPr lvl="3" eaLnBrk="1" hangingPunct="1"/>
            <a:endParaRPr lang="en-US" altLang="en-US" i="1" dirty="0"/>
          </a:p>
          <a:p>
            <a:pPr lvl="3" eaLnBrk="1" hangingPunct="1"/>
            <a:endParaRPr lang="en-US" altLang="en-US" i="1" dirty="0" smtClean="0"/>
          </a:p>
          <a:p>
            <a:pPr lvl="2" eaLnBrk="1" hangingPunct="1"/>
            <a:r>
              <a:rPr lang="en-US" altLang="en-US" i="1" dirty="0" smtClean="0"/>
              <a:t>Stack:</a:t>
            </a:r>
          </a:p>
          <a:p>
            <a:pPr lvl="3" eaLnBrk="1" hangingPunct="1"/>
            <a:r>
              <a:rPr lang="en-US" altLang="en-US" i="1" dirty="0" smtClean="0"/>
              <a:t>v5</a:t>
            </a:r>
          </a:p>
          <a:p>
            <a:pPr lvl="3" eaLnBrk="1" hangingPunct="1"/>
            <a:r>
              <a:rPr lang="en-US" altLang="en-US" i="1" dirty="0" smtClean="0"/>
              <a:t>v4</a:t>
            </a:r>
          </a:p>
          <a:p>
            <a:pPr lvl="3" eaLnBrk="1" hangingPunct="1"/>
            <a:r>
              <a:rPr lang="en-US" altLang="en-US" i="1" dirty="0" smtClean="0"/>
              <a:t>v3</a:t>
            </a:r>
          </a:p>
          <a:p>
            <a:pPr lvl="3" eaLnBrk="1" hangingPunct="1"/>
            <a:r>
              <a:rPr lang="en-US" altLang="en-US" i="1" dirty="0" smtClean="0"/>
              <a:t>v1</a:t>
            </a:r>
          </a:p>
          <a:p>
            <a:pPr lvl="3" eaLnBrk="1" hangingPunct="1"/>
            <a:r>
              <a:rPr lang="en-US" altLang="en-US" i="1" dirty="0" smtClean="0"/>
              <a:t>v2</a:t>
            </a:r>
            <a:endParaRPr lang="cs-CZ" altLang="en-US" i="1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5171541" y="3318325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v2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 bwMode="auto">
          <a:xfrm>
            <a:off x="6522497" y="242088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5973310" y="4568528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v3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 bwMode="auto">
          <a:xfrm>
            <a:off x="7433039" y="4463600"/>
            <a:ext cx="360040" cy="3600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v4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6" idx="3"/>
            <a:endCxn id="7" idx="0"/>
          </p:cNvCxnSpPr>
          <p:nvPr/>
        </p:nvCxnSpPr>
        <p:spPr bwMode="auto">
          <a:xfrm flipH="1">
            <a:off x="6153330" y="2728201"/>
            <a:ext cx="421894" cy="1840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>
            <a:stCxn id="7" idx="1"/>
            <a:endCxn id="5" idx="5"/>
          </p:cNvCxnSpPr>
          <p:nvPr/>
        </p:nvCxnSpPr>
        <p:spPr bwMode="auto">
          <a:xfrm flipH="1" flipV="1">
            <a:off x="5478854" y="3625638"/>
            <a:ext cx="547183" cy="9956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stCxn id="18" idx="4"/>
            <a:endCxn id="8" idx="0"/>
          </p:cNvCxnSpPr>
          <p:nvPr/>
        </p:nvCxnSpPr>
        <p:spPr bwMode="auto">
          <a:xfrm flipH="1">
            <a:off x="7613059" y="3582781"/>
            <a:ext cx="307313" cy="88081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>
            <a:stCxn id="18" idx="3"/>
            <a:endCxn id="5" idx="6"/>
          </p:cNvCxnSpPr>
          <p:nvPr/>
        </p:nvCxnSpPr>
        <p:spPr bwMode="auto">
          <a:xfrm flipH="1" flipV="1">
            <a:off x="5531581" y="3498345"/>
            <a:ext cx="2261498" cy="3170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>
            <a:stCxn id="18" idx="3"/>
            <a:endCxn id="7" idx="7"/>
          </p:cNvCxnSpPr>
          <p:nvPr/>
        </p:nvCxnSpPr>
        <p:spPr bwMode="auto">
          <a:xfrm flipH="1">
            <a:off x="6280623" y="3530054"/>
            <a:ext cx="1512456" cy="109120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6"/>
          </p:cNvCxnSpPr>
          <p:nvPr/>
        </p:nvCxnSpPr>
        <p:spPr bwMode="auto">
          <a:xfrm flipH="1" flipV="1">
            <a:off x="6333350" y="4748548"/>
            <a:ext cx="1152416" cy="2236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>
            <a:stCxn id="18" idx="1"/>
          </p:cNvCxnSpPr>
          <p:nvPr/>
        </p:nvCxnSpPr>
        <p:spPr bwMode="auto">
          <a:xfrm flipH="1" flipV="1">
            <a:off x="6829810" y="2752365"/>
            <a:ext cx="963269" cy="52310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740352" y="3222741"/>
            <a:ext cx="360040" cy="36004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/>
              <a:t>v5</a:t>
            </a:r>
            <a:endParaRPr lang="en-US" b="1" dirty="0"/>
          </a:p>
        </p:txBody>
      </p:sp>
      <p:cxnSp>
        <p:nvCxnSpPr>
          <p:cNvPr id="19" name="Straight Arrow Connector 18"/>
          <p:cNvCxnSpPr>
            <a:stCxn id="6" idx="5"/>
            <a:endCxn id="8" idx="1"/>
          </p:cNvCxnSpPr>
          <p:nvPr/>
        </p:nvCxnSpPr>
        <p:spPr bwMode="auto">
          <a:xfrm>
            <a:off x="6829810" y="2728201"/>
            <a:ext cx="655956" cy="17881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09517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">
  <a:themeElements>
    <a:clrScheme name="LECT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LECT">
      <a:majorFont>
        <a:latin typeface="Arial"/>
        <a:ea typeface=""/>
        <a:cs typeface="Arial"/>
      </a:majorFont>
      <a:minorFont>
        <a:latin typeface="Courier Ne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9240</TotalTime>
  <Words>1488</Words>
  <Application>Microsoft Office PowerPoint</Application>
  <PresentationFormat>Overhead</PresentationFormat>
  <Paragraphs>390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Symbol</vt:lpstr>
      <vt:lpstr>Wingdings</vt:lpstr>
      <vt:lpstr>LECT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  <vt:lpstr>Alokace registrů</vt:lpstr>
    </vt:vector>
  </TitlesOfParts>
  <Company>Vilma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SWI109 - Konstrukce překladačů - 2008/2009</dc:title>
  <dc:creator>David Bednarek</dc:creator>
  <cp:lastModifiedBy>David Bednárek</cp:lastModifiedBy>
  <cp:revision>1006</cp:revision>
  <dcterms:created xsi:type="dcterms:W3CDTF">2001-09-30T23:30:25Z</dcterms:created>
  <dcterms:modified xsi:type="dcterms:W3CDTF">2020-03-29T10:43:45Z</dcterms:modified>
</cp:coreProperties>
</file>