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571" autoAdjust="0"/>
  </p:normalViewPr>
  <p:slideViewPr>
    <p:cSldViewPr>
      <p:cViewPr varScale="1">
        <p:scale>
          <a:sx n="129" d="100"/>
          <a:sy n="129" d="100"/>
        </p:scale>
        <p:origin x="87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Dal</a:t>
            </a:r>
            <a:r>
              <a:rPr lang="cs-CZ" altLang="en-US" smtClean="0"/>
              <a:t>ší optimalizace</a:t>
            </a:r>
            <a:endParaRPr lang="en-US" altLang="en-US" smtClean="0"/>
          </a:p>
        </p:txBody>
      </p:sp>
      <p:sp>
        <p:nvSpPr>
          <p:cNvPr id="135171" name="Subtitle 4"/>
          <p:cNvSpPr>
            <a:spLocks noGrp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E0"/>
                </a:solidFill>
              </a14:hiddenFill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48600" y="0"/>
            <a:ext cx="1295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5CC91B0-2A28-4159-9545-9F1599FEF79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173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7023B4E-24E0-42E2-8E2A-76BFF7B3A5AD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Odstranění redundance</a:t>
            </a:r>
            <a:endParaRPr lang="cs-CZ" altLang="en-US" noProof="1" smtClean="0"/>
          </a:p>
        </p:txBody>
      </p:sp>
      <p:sp>
        <p:nvSpPr>
          <p:cNvPr id="144388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Copy propagation</a:t>
            </a:r>
          </a:p>
          <a:p>
            <a:pPr lvl="2" eaLnBrk="1" hangingPunct="1"/>
            <a:r>
              <a:rPr lang="cs-CZ" altLang="en-US"/>
              <a:t>Lokální/globální eliminace společných podvýrazů</a:t>
            </a:r>
            <a:endParaRPr lang="en-US" altLang="en-US"/>
          </a:p>
          <a:p>
            <a:pPr lvl="2" eaLnBrk="1" hangingPunct="1"/>
            <a:r>
              <a:rPr lang="cs-CZ" altLang="en-US"/>
              <a:t>Přesun invariantního kódu z cyklu</a:t>
            </a:r>
            <a:endParaRPr lang="en-US" altLang="en-US"/>
          </a:p>
          <a:p>
            <a:pPr lvl="3" eaLnBrk="1" hangingPunct="1"/>
            <a:r>
              <a:rPr lang="cs-CZ" altLang="en-US"/>
              <a:t>Častý výskyt u přístupu k polím</a:t>
            </a:r>
          </a:p>
          <a:p>
            <a:pPr lvl="2" eaLnBrk="1" hangingPunct="1"/>
            <a:r>
              <a:rPr lang="cs-CZ" altLang="en-US"/>
              <a:t>Partial-redundancy elimination</a:t>
            </a:r>
          </a:p>
          <a:p>
            <a:pPr lvl="3" eaLnBrk="1" hangingPunct="1"/>
            <a:r>
              <a:rPr lang="cs-CZ" altLang="en-US"/>
              <a:t>Lazy code motion</a:t>
            </a:r>
            <a:endParaRPr lang="en-US" altLang="en-US"/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cs-CZ" altLang="en-US"/>
              <a:t>Integrace procedur generuje nové redundance</a:t>
            </a:r>
            <a:endParaRPr lang="en-US" altLang="en-US"/>
          </a:p>
        </p:txBody>
      </p:sp>
      <p:sp>
        <p:nvSpPr>
          <p:cNvPr id="144389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 = a;</a:t>
            </a:r>
          </a:p>
          <a:p>
            <a:pPr eaLnBrk="1" hangingPunct="1"/>
            <a:r>
              <a:rPr lang="en-US" altLang="en-US"/>
              <a:t>c = b;  	// c = a;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 = a + b;</a:t>
            </a:r>
          </a:p>
          <a:p>
            <a:pPr eaLnBrk="1" hangingPunct="1"/>
            <a:r>
              <a:rPr lang="en-US" altLang="en-US"/>
              <a:t>d = </a:t>
            </a:r>
            <a:r>
              <a:rPr lang="en-US" altLang="en-US">
                <a:solidFill>
                  <a:schemeClr val="hlink"/>
                </a:solidFill>
              </a:rPr>
              <a:t>a + b</a:t>
            </a:r>
            <a:r>
              <a:rPr lang="en-US" altLang="en-US"/>
              <a:t>; 	// d = c;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 ( i = 0; i &lt; 10; ++i)</a:t>
            </a:r>
          </a:p>
          <a:p>
            <a:pPr eaLnBrk="1" hangingPunct="1"/>
            <a:r>
              <a:rPr lang="en-US" altLang="en-US"/>
              <a:t>  a[ i] = </a:t>
            </a:r>
            <a:r>
              <a:rPr lang="cs-CZ" altLang="en-US">
                <a:solidFill>
                  <a:schemeClr val="hlink"/>
                </a:solidFill>
              </a:rPr>
              <a:t>k + l</a:t>
            </a:r>
            <a:r>
              <a:rPr lang="en-US" altLang="en-US"/>
              <a:t>;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( a &lt; b )</a:t>
            </a:r>
          </a:p>
          <a:p>
            <a:pPr eaLnBrk="1" hangingPunct="1"/>
            <a:r>
              <a:rPr lang="en-US" altLang="en-US"/>
              <a:t>  c = d + e;</a:t>
            </a:r>
          </a:p>
          <a:p>
            <a:pPr eaLnBrk="1" hangingPunct="1"/>
            <a:r>
              <a:rPr lang="en-US" altLang="en-US"/>
              <a:t>f = </a:t>
            </a:r>
            <a:r>
              <a:rPr lang="en-US" altLang="en-US">
                <a:solidFill>
                  <a:schemeClr val="hlink"/>
                </a:solidFill>
              </a:rPr>
              <a:t>d + e</a:t>
            </a:r>
            <a:r>
              <a:rPr lang="en-US" altLang="en-US"/>
              <a:t>;</a:t>
            </a:r>
          </a:p>
          <a:p>
            <a:pPr eaLnBrk="1" hangingPunct="1"/>
            <a:r>
              <a:rPr lang="en-US" altLang="en-US"/>
              <a:t>  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473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BB5E5D2-C893-4F11-A59E-26CF62CCF1A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Odstranění neužitečného kódu</a:t>
            </a:r>
            <a:endParaRPr lang="cs-CZ" altLang="en-US" noProof="1" smtClean="0"/>
          </a:p>
        </p:txBody>
      </p:sp>
      <p:sp>
        <p:nvSpPr>
          <p:cNvPr id="145412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Odstranění mrtvého kódu</a:t>
            </a:r>
          </a:p>
          <a:p>
            <a:pPr lvl="3" eaLnBrk="1" hangingPunct="1"/>
            <a:r>
              <a:rPr lang="cs-CZ" altLang="en-US"/>
              <a:t>Kód, jehož efekt nebude využit</a:t>
            </a:r>
          </a:p>
          <a:p>
            <a:pPr lvl="4" eaLnBrk="1" hangingPunct="1"/>
            <a:r>
              <a:rPr lang="cs-CZ" altLang="en-US" sz="1800"/>
              <a:t>Přiřazení do proměnných, které již nebudou čteny</a:t>
            </a:r>
          </a:p>
          <a:p>
            <a:pPr lvl="2" eaLnBrk="1" hangingPunct="1"/>
            <a:r>
              <a:rPr lang="cs-CZ" altLang="en-US"/>
              <a:t>Odstranění nedosažitelného kódu</a:t>
            </a:r>
          </a:p>
          <a:p>
            <a:pPr lvl="3" eaLnBrk="1" hangingPunct="1"/>
            <a:r>
              <a:rPr lang="cs-CZ" altLang="en-US"/>
              <a:t>Kód, ke kterému nevede cesta</a:t>
            </a:r>
          </a:p>
          <a:p>
            <a:pPr lvl="2" eaLnBrk="1" hangingPunct="1"/>
            <a:r>
              <a:rPr lang="cs-CZ" altLang="en-US"/>
              <a:t>Optimalizace skoků</a:t>
            </a:r>
          </a:p>
          <a:p>
            <a:pPr lvl="3" eaLnBrk="1" hangingPunct="1"/>
            <a:r>
              <a:rPr lang="cs-CZ" altLang="en-US"/>
              <a:t>Skoky na skoky apod.</a:t>
            </a:r>
          </a:p>
          <a:p>
            <a:pPr lvl="2" eaLnBrk="1" hangingPunct="1"/>
            <a:endParaRPr lang="cs-CZ" altLang="en-US"/>
          </a:p>
          <a:p>
            <a:pPr lvl="2" eaLnBrk="1" hangingPunct="1"/>
            <a:r>
              <a:rPr lang="cs-CZ" altLang="en-US"/>
              <a:t>Řeší především chyby vyprodukované předchozími fázemi</a:t>
            </a:r>
          </a:p>
          <a:p>
            <a:pPr lvl="3" eaLnBrk="1" hangingPunct="1"/>
            <a:r>
              <a:rPr lang="cs-CZ" altLang="en-US"/>
              <a:t>Aplikuje se opakovaně</a:t>
            </a:r>
            <a:endParaRPr lang="en-US" altLang="en-US"/>
          </a:p>
        </p:txBody>
      </p:sp>
      <p:sp>
        <p:nvSpPr>
          <p:cNvPr id="145413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r>
              <a:rPr lang="cs-CZ" altLang="en-US"/>
              <a:t>a </a:t>
            </a:r>
            <a:r>
              <a:rPr lang="en-US" altLang="en-US"/>
              <a:t>= b + 40;</a:t>
            </a:r>
            <a:endParaRPr lang="cs-CZ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cs-CZ" altLang="en-US"/>
          </a:p>
          <a:p>
            <a:pPr eaLnBrk="1" hangingPunct="1"/>
            <a:r>
              <a:rPr lang="en-US" altLang="en-US"/>
              <a:t>c</a:t>
            </a:r>
            <a:r>
              <a:rPr lang="cs-CZ" altLang="en-US"/>
              <a:t> </a:t>
            </a:r>
            <a:r>
              <a:rPr lang="en-US" altLang="en-US"/>
              <a:t>= 40;</a:t>
            </a:r>
          </a:p>
          <a:p>
            <a:pPr eaLnBrk="1" hangingPunct="1"/>
            <a:r>
              <a:rPr lang="en-US" altLang="en-US"/>
              <a:t>d = 45;</a:t>
            </a:r>
          </a:p>
          <a:p>
            <a:pPr eaLnBrk="1" hangingPunct="1"/>
            <a:r>
              <a:rPr lang="en-US" altLang="en-US"/>
              <a:t>e = f + 90;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( g &gt; h )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i = 1;</a:t>
            </a:r>
          </a:p>
          <a:p>
            <a:pPr eaLnBrk="1" hangingPunct="1"/>
            <a:r>
              <a:rPr lang="en-US" altLang="en-US"/>
              <a:t>  j = 2;</a:t>
            </a:r>
          </a:p>
          <a:p>
            <a:pPr eaLnBrk="1" hangingPunct="1"/>
            <a:r>
              <a:rPr lang="en-US" altLang="en-US"/>
              <a:t>  k = k + 1;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else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i = 0;</a:t>
            </a:r>
          </a:p>
          <a:p>
            <a:pPr eaLnBrk="1" hangingPunct="1"/>
            <a:r>
              <a:rPr lang="en-US" altLang="en-US"/>
              <a:t>  j = 1;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8259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9459734-A70E-4172-BA5C-0DB72EB6ED45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Přesouvání kódu</a:t>
            </a:r>
            <a:endParaRPr lang="cs-CZ" altLang="en-US" noProof="1" smtClean="0"/>
          </a:p>
        </p:txBody>
      </p:sp>
      <p:sp>
        <p:nvSpPr>
          <p:cNvPr id="142340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r>
              <a:rPr lang="cs-CZ" sz="2400" dirty="0"/>
              <a:t>Code hoisting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Provedení operace dříve, než předepisoval původní program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Omezeno závislostmi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„very busy“ expression </a:t>
            </a:r>
            <a:r>
              <a:rPr lang="en-US" sz="2000" dirty="0"/>
              <a:t>=</a:t>
            </a:r>
            <a:r>
              <a:rPr lang="cs-CZ" sz="2000" dirty="0"/>
              <a:t> operace, která bude provedena v každém pokračování 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r>
              <a:rPr lang="cs-CZ" sz="2000" dirty="0"/>
              <a:t>Algoritmus: Lazy code motion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endParaRPr lang="cs-CZ" sz="2000" dirty="0"/>
          </a:p>
          <a:p>
            <a:pPr marL="4953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r>
              <a:rPr lang="cs-CZ" sz="2000" dirty="0"/>
              <a:t>Užitečnost úpravy je nejistá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r>
              <a:rPr lang="cs-CZ" sz="2000" dirty="0"/>
              <a:t>Paralelismus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r>
              <a:rPr lang="cs-CZ" sz="2000" dirty="0"/>
              <a:t>Omezený počet registrů</a:t>
            </a:r>
          </a:p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endParaRPr lang="cs-CZ" sz="2400" dirty="0"/>
          </a:p>
        </p:txBody>
      </p:sp>
      <p:sp>
        <p:nvSpPr>
          <p:cNvPr id="146437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( g &gt; h )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</a:t>
            </a:r>
            <a:r>
              <a:rPr lang="cs-CZ" altLang="en-US"/>
              <a:t>for </a:t>
            </a:r>
            <a:r>
              <a:rPr lang="en-US" altLang="en-US"/>
              <a:t>( i = 1; i &lt; k; ++ i)</a:t>
            </a:r>
          </a:p>
          <a:p>
            <a:pPr eaLnBrk="1" hangingPunct="1"/>
            <a:r>
              <a:rPr lang="en-US" altLang="en-US"/>
              <a:t>  { a[ i] = </a:t>
            </a:r>
            <a:r>
              <a:rPr lang="en-US" altLang="en-US">
                <a:solidFill>
                  <a:srgbClr val="FF0000"/>
                </a:solidFill>
              </a:rPr>
              <a:t>x + y</a:t>
            </a:r>
            <a:r>
              <a:rPr lang="en-US" altLang="en-US"/>
              <a:t>;</a:t>
            </a:r>
          </a:p>
          <a:p>
            <a:pPr eaLnBrk="1" hangingPunct="1"/>
            <a:r>
              <a:rPr lang="en-US" altLang="en-US"/>
              <a:t>  }</a:t>
            </a:r>
          </a:p>
          <a:p>
            <a:pPr eaLnBrk="1" hangingPunct="1"/>
            <a:r>
              <a:rPr lang="en-US" altLang="en-US"/>
              <a:t>  u = </a:t>
            </a:r>
            <a:r>
              <a:rPr lang="en-US" altLang="en-US">
                <a:solidFill>
                  <a:srgbClr val="FF0000"/>
                </a:solidFill>
              </a:rPr>
              <a:t>x + y</a:t>
            </a:r>
            <a:r>
              <a:rPr lang="en-US" altLang="en-US"/>
              <a:t>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else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z = </a:t>
            </a:r>
            <a:r>
              <a:rPr lang="en-US" altLang="en-US">
                <a:solidFill>
                  <a:srgbClr val="FF0000"/>
                </a:solidFill>
              </a:rPr>
              <a:t>x + y</a:t>
            </a:r>
            <a:r>
              <a:rPr lang="en-US" altLang="en-US"/>
              <a:t>;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7767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81FBFE-F014-4F34-BA27-C3A1F1508B1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Optimalizace režie volání</a:t>
            </a:r>
            <a:endParaRPr lang="cs-CZ" altLang="en-US" noProof="1" smtClean="0"/>
          </a:p>
        </p:txBody>
      </p:sp>
      <p:sp>
        <p:nvSpPr>
          <p:cNvPr id="142340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r>
              <a:rPr lang="cs-CZ" sz="2400" dirty="0"/>
              <a:t>Integrace procedur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a.k.a inline-expansion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endParaRPr lang="cs-CZ" sz="2000" dirty="0"/>
          </a:p>
          <a:p>
            <a:pPr marL="495300" lvl="2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Listové procedury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Nevolají žádné další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Není třeba kompletní prolog a epilog procedury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Užitečné zejména v přítomnosti výjimek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endParaRPr lang="cs-CZ" sz="2000" dirty="0"/>
          </a:p>
          <a:p>
            <a:pPr marL="4953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r>
              <a:rPr lang="cs-CZ" sz="2000" dirty="0"/>
              <a:t>Shrink wrapping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r>
              <a:rPr lang="cs-CZ" sz="2000" dirty="0"/>
              <a:t>Přesouvání prologu a epilogu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§"/>
              <a:defRPr/>
            </a:pPr>
            <a:r>
              <a:rPr lang="cs-CZ" sz="2000" dirty="0"/>
              <a:t>Ve větvích, které nevolají další procedury, se prolog a epilog anihilují</a:t>
            </a:r>
          </a:p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endParaRPr lang="cs-CZ" sz="2400" dirty="0"/>
          </a:p>
        </p:txBody>
      </p:sp>
      <p:sp>
        <p:nvSpPr>
          <p:cNvPr id="147461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cs-CZ" altLang="en-US" sz="2400" b="0">
                <a:latin typeface="Arial" charset="0"/>
              </a:rPr>
              <a:t>Tail merging</a:t>
            </a:r>
          </a:p>
          <a:p>
            <a:pPr lvl="1" eaLnBrk="1" hangingPunct="1">
              <a:buSzPct val="65000"/>
              <a:buFont typeface="Arial" charset="0"/>
              <a:buChar char="•"/>
            </a:pPr>
            <a:r>
              <a:rPr lang="cs-CZ" altLang="en-US" sz="2000" b="0"/>
              <a:t>Ztotožnění identických konců procedur</a:t>
            </a:r>
          </a:p>
          <a:p>
            <a:pPr lvl="2" eaLnBrk="1" hangingPunct="1">
              <a:buFont typeface="Arial" charset="0"/>
              <a:buChar char="•"/>
            </a:pPr>
            <a:r>
              <a:rPr lang="cs-CZ" altLang="en-US" sz="2000"/>
              <a:t>Poslední BB často obsahuje pouze epilog a je tudíž shodný</a:t>
            </a:r>
          </a:p>
          <a:p>
            <a:pPr lvl="2" eaLnBrk="1" hangingPunct="1">
              <a:buFont typeface="Arial" charset="0"/>
              <a:buChar char="•"/>
            </a:pPr>
            <a:endParaRPr lang="cs-CZ" altLang="en-US" sz="2000"/>
          </a:p>
          <a:p>
            <a:pPr lvl="1" eaLnBrk="1" hangingPunct="1">
              <a:buSzPct val="65000"/>
              <a:buFont typeface="Arial" charset="0"/>
              <a:buChar char="•"/>
            </a:pPr>
            <a:r>
              <a:rPr lang="cs-CZ" altLang="en-US" sz="2000" b="0"/>
              <a:t>Šetří velikost kódu</a:t>
            </a:r>
          </a:p>
          <a:p>
            <a:pPr lvl="2" eaLnBrk="1" hangingPunct="1">
              <a:buFont typeface="Arial" charset="0"/>
              <a:buChar char="•"/>
            </a:pPr>
            <a:r>
              <a:rPr lang="cs-CZ" altLang="en-US" sz="2000"/>
              <a:t>Zlepšuje využití I-cache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79182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A8B31D-2FBB-4DA0-975A-A1FE8C7C178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Interprocedurální úpravy</a:t>
            </a:r>
            <a:endParaRPr lang="cs-CZ" altLang="en-US" noProof="1" smtClean="0"/>
          </a:p>
        </p:txBody>
      </p:sp>
      <p:sp>
        <p:nvSpPr>
          <p:cNvPr id="148484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97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866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324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81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2385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Specializace procedur</a:t>
            </a:r>
          </a:p>
          <a:p>
            <a:pPr lvl="3" eaLnBrk="1" hangingPunct="1"/>
            <a:r>
              <a:rPr lang="cs-CZ" altLang="en-US"/>
              <a:t>Procedury se naklonují</a:t>
            </a:r>
          </a:p>
          <a:p>
            <a:pPr lvl="3" eaLnBrk="1" hangingPunct="1"/>
            <a:r>
              <a:rPr lang="cs-CZ" altLang="en-US"/>
              <a:t>Jednotlivé klony se přizpůsobují okolnostem, které panují při jejich volání</a:t>
            </a:r>
          </a:p>
          <a:p>
            <a:pPr lvl="4" eaLnBrk="1" hangingPunct="1">
              <a:buFont typeface="Wingdings" pitchFamily="2" charset="2"/>
              <a:buChar char="§"/>
            </a:pPr>
            <a:r>
              <a:rPr lang="cs-CZ" altLang="en-US" sz="2000"/>
              <a:t>Speciální tvary argumentů</a:t>
            </a:r>
          </a:p>
          <a:p>
            <a:pPr lvl="4" eaLnBrk="1" hangingPunct="1">
              <a:buFont typeface="Wingdings" pitchFamily="2" charset="2"/>
              <a:buChar char="§"/>
            </a:pPr>
            <a:r>
              <a:rPr lang="cs-CZ" altLang="en-US" sz="2000"/>
              <a:t>Konstantní argumenty</a:t>
            </a:r>
          </a:p>
          <a:p>
            <a:pPr lvl="4" eaLnBrk="1" hangingPunct="1">
              <a:buFont typeface="Wingdings" pitchFamily="2" charset="2"/>
              <a:buChar char="§"/>
            </a:pPr>
            <a:r>
              <a:rPr lang="cs-CZ" altLang="en-US" sz="2000"/>
              <a:t>Aliasing</a:t>
            </a:r>
          </a:p>
          <a:p>
            <a:pPr lvl="4" eaLnBrk="1" hangingPunct="1">
              <a:buFont typeface="Wingdings" pitchFamily="2" charset="2"/>
              <a:buChar char="§"/>
            </a:pPr>
            <a:endParaRPr lang="cs-CZ" altLang="en-US" sz="2000"/>
          </a:p>
          <a:p>
            <a:pPr lvl="2" eaLnBrk="1" hangingPunct="1"/>
            <a:r>
              <a:rPr lang="cs-CZ" altLang="en-US"/>
              <a:t>Interprocedurální alokace registrů</a:t>
            </a:r>
          </a:p>
          <a:p>
            <a:pPr lvl="3" eaLnBrk="1" hangingPunct="1">
              <a:buSzPct val="65000"/>
            </a:pPr>
            <a:r>
              <a:rPr lang="cs-CZ" altLang="en-US"/>
              <a:t>Volací konvence se upravuje podle místních podmínek</a:t>
            </a:r>
          </a:p>
        </p:txBody>
      </p:sp>
      <p:sp>
        <p:nvSpPr>
          <p:cNvPr id="148485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97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866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324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81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2385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3" eaLnBrk="1" hangingPunct="1"/>
            <a:endParaRPr lang="cs-CZ" altLang="en-US"/>
          </a:p>
          <a:p>
            <a:pPr lvl="3" eaLnBrk="1" hangingPunct="1"/>
            <a:r>
              <a:rPr lang="cs-CZ" altLang="en-US"/>
              <a:t>Efekt je obdobný jako u integrace procedur</a:t>
            </a:r>
          </a:p>
          <a:p>
            <a:pPr lvl="4" eaLnBrk="1" hangingPunct="1">
              <a:buFont typeface="Wingdings" pitchFamily="2" charset="2"/>
              <a:buChar char="§"/>
            </a:pPr>
            <a:r>
              <a:rPr lang="cs-CZ" altLang="en-US" sz="2000"/>
              <a:t>Specializace vede k menší expanzi kódu</a:t>
            </a:r>
          </a:p>
          <a:p>
            <a:pPr lvl="4" eaLnBrk="1" hangingPunct="1">
              <a:buFont typeface="Wingdings" pitchFamily="2" charset="2"/>
              <a:buChar char="§"/>
            </a:pPr>
            <a:r>
              <a:rPr lang="cs-CZ" altLang="en-US" sz="2000"/>
              <a:t>Specializace se obtížněji řídí</a:t>
            </a:r>
          </a:p>
          <a:p>
            <a:pPr lvl="4" eaLnBrk="1" hangingPunct="1">
              <a:buFont typeface="Wingdings" pitchFamily="2" charset="2"/>
              <a:buChar char="§"/>
            </a:pPr>
            <a:r>
              <a:rPr lang="cs-CZ" altLang="en-US" sz="2000"/>
              <a:t>Integrace odstraňuje režii volání</a:t>
            </a:r>
          </a:p>
          <a:p>
            <a:pPr lvl="4" eaLnBrk="1" hangingPunct="1">
              <a:buFont typeface="Wingdings" pitchFamily="2" charset="2"/>
              <a:buChar char="§"/>
            </a:pPr>
            <a:r>
              <a:rPr lang="cs-CZ" altLang="en-US" sz="2000"/>
              <a:t>Integrace umožňuje další optimalizace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0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270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B951118-1AEE-4FF6-9E93-34D639DA4A5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Nápověda pro procesor</a:t>
            </a:r>
            <a:endParaRPr lang="cs-CZ" altLang="en-US" noProof="1" smtClean="0"/>
          </a:p>
        </p:txBody>
      </p:sp>
      <p:sp>
        <p:nvSpPr>
          <p:cNvPr id="149508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287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en-US" altLang="en-US"/>
              <a:t>Intraprocedural I-cache optimization</a:t>
            </a:r>
            <a:endParaRPr lang="cs-CZ" altLang="en-US"/>
          </a:p>
          <a:p>
            <a:pPr lvl="3" eaLnBrk="1" hangingPunct="1">
              <a:buSzPct val="65000"/>
              <a:buFont typeface="Wingdings" pitchFamily="2" charset="2"/>
              <a:buChar char="v"/>
            </a:pPr>
            <a:r>
              <a:rPr lang="cs-CZ" altLang="en-US" sz="2400"/>
              <a:t>Využití atomicity cache-line</a:t>
            </a:r>
          </a:p>
          <a:p>
            <a:pPr lvl="3" eaLnBrk="1" hangingPunct="1">
              <a:buSzPct val="65000"/>
              <a:buFont typeface="Wingdings" pitchFamily="2" charset="2"/>
              <a:buChar char="v"/>
            </a:pPr>
            <a:r>
              <a:rPr lang="cs-CZ" altLang="en-US" sz="2400"/>
              <a:t>Serializace BB tak, aby chování CPU vedlo k minimálnímu počtu výpadků I-cache </a:t>
            </a:r>
          </a:p>
          <a:p>
            <a:pPr lvl="2" eaLnBrk="1" hangingPunct="1"/>
            <a:endParaRPr lang="cs-CZ" altLang="en-US"/>
          </a:p>
          <a:p>
            <a:pPr lvl="2" eaLnBrk="1" hangingPunct="1"/>
            <a:r>
              <a:rPr lang="en-US" altLang="en-US"/>
              <a:t>Instruction prefetching</a:t>
            </a:r>
            <a:endParaRPr lang="cs-CZ" altLang="en-US"/>
          </a:p>
          <a:p>
            <a:pPr lvl="2" eaLnBrk="1" hangingPunct="1"/>
            <a:r>
              <a:rPr lang="en-US" altLang="en-US"/>
              <a:t>Data prefetching</a:t>
            </a:r>
            <a:endParaRPr lang="cs-CZ" altLang="en-US"/>
          </a:p>
          <a:p>
            <a:pPr lvl="3" eaLnBrk="1" hangingPunct="1">
              <a:buSzPct val="65000"/>
              <a:buFont typeface="Wingdings" pitchFamily="2" charset="2"/>
              <a:buChar char="v"/>
            </a:pPr>
            <a:r>
              <a:rPr lang="cs-CZ" altLang="en-US" sz="2400"/>
              <a:t>Využití speciálních instrukcí pro nedestruktivní čtení</a:t>
            </a:r>
          </a:p>
          <a:p>
            <a:pPr lvl="3" eaLnBrk="1" hangingPunct="1">
              <a:buSzPct val="65000"/>
              <a:buFont typeface="Wingdings" pitchFamily="2" charset="2"/>
              <a:buChar char="v"/>
            </a:pPr>
            <a:endParaRPr lang="en-US" altLang="en-US" sz="2400"/>
          </a:p>
        </p:txBody>
      </p:sp>
      <p:sp>
        <p:nvSpPr>
          <p:cNvPr id="149509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287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en-US" altLang="en-US"/>
              <a:t>Branch prediction</a:t>
            </a:r>
          </a:p>
          <a:p>
            <a:pPr lvl="3" eaLnBrk="1" hangingPunct="1">
              <a:buSzPct val="65000"/>
              <a:buFont typeface="Wingdings" pitchFamily="2" charset="2"/>
              <a:buChar char="v"/>
            </a:pPr>
            <a:r>
              <a:rPr lang="cs-CZ" altLang="en-US" sz="2400"/>
              <a:t>Generování nápovědy pro branch prediction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0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74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659EECD-B08A-4D9D-9710-EC9055315A45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Detailní p</a:t>
            </a:r>
            <a:r>
              <a:rPr lang="en-US" altLang="en-US" smtClean="0"/>
              <a:t>ohled akademika</a:t>
            </a:r>
            <a:r>
              <a:rPr lang="cs-CZ" altLang="en-US" smtClean="0"/>
              <a:t> (pouze optimalizace)</a:t>
            </a:r>
            <a:endParaRPr lang="en-US" altLang="en-US" smtClean="0"/>
          </a:p>
          <a:p>
            <a:pPr lvl="4" eaLnBrk="1" hangingPunct="1"/>
            <a:r>
              <a:rPr lang="cs-CZ" altLang="en-US" smtClean="0"/>
              <a:t>Muchnick: Advanced Compiler Design </a:t>
            </a:r>
            <a:r>
              <a:rPr lang="en-US" altLang="en-US" smtClean="0"/>
              <a:t>and Implementation</a:t>
            </a:r>
          </a:p>
        </p:txBody>
      </p:sp>
      <p:sp>
        <p:nvSpPr>
          <p:cNvPr id="150533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374491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Scalar replacement of array references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Data-cache optimizations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50534" name="Line 5"/>
          <p:cNvSpPr>
            <a:spLocks noChangeShapeType="1"/>
          </p:cNvSpPr>
          <p:nvPr/>
        </p:nvSpPr>
        <p:spPr bwMode="auto">
          <a:xfrm>
            <a:off x="2195513" y="1773238"/>
            <a:ext cx="73025" cy="3603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0535" name="Text Box 6"/>
          <p:cNvSpPr txBox="1">
            <a:spLocks noChangeArrowheads="1"/>
          </p:cNvSpPr>
          <p:nvPr/>
        </p:nvSpPr>
        <p:spPr bwMode="auto">
          <a:xfrm>
            <a:off x="827088" y="2133600"/>
            <a:ext cx="3817937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Procedure integration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Tail-call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Scalar replacement of aggregates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Sparse conditional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Interprocedural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Procedure specialization and cloning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Sparse conditional constant propagation</a:t>
            </a:r>
          </a:p>
        </p:txBody>
      </p:sp>
      <p:sp>
        <p:nvSpPr>
          <p:cNvPr id="150536" name="Text Box 7"/>
          <p:cNvSpPr txBox="1">
            <a:spLocks noChangeArrowheads="1"/>
          </p:cNvSpPr>
          <p:nvPr/>
        </p:nvSpPr>
        <p:spPr bwMode="auto">
          <a:xfrm>
            <a:off x="1116013" y="3716338"/>
            <a:ext cx="3816350" cy="2519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Global value numbering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Local and global copy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Sparse conditional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Local and global common-subexpression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Loop-invariant code motion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Code hoisting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99FF"/>
                </a:solidFill>
                <a:latin typeface="Arial" charset="0"/>
              </a:rPr>
              <a:t>Induction-variable strength reduction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99FF"/>
                </a:solidFill>
                <a:latin typeface="Arial" charset="0"/>
              </a:rPr>
              <a:t>Linear-function test replacement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Induction-variable removal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99FF"/>
                </a:solidFill>
                <a:latin typeface="Arial" charset="0"/>
              </a:rPr>
              <a:t>Unnecessary bounds-checking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Control-flow optimizations</a:t>
            </a:r>
          </a:p>
        </p:txBody>
      </p:sp>
      <p:sp>
        <p:nvSpPr>
          <p:cNvPr id="150537" name="Text Box 8"/>
          <p:cNvSpPr txBox="1">
            <a:spLocks noChangeArrowheads="1"/>
          </p:cNvSpPr>
          <p:nvPr/>
        </p:nvSpPr>
        <p:spPr bwMode="auto">
          <a:xfrm>
            <a:off x="5292725" y="2349500"/>
            <a:ext cx="2951163" cy="302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In-line expansion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Leaf-routine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Shrink wrapping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Machine idioms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Tail merging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Branch optimizations</a:t>
            </a:r>
            <a:r>
              <a:rPr lang="en-US" altLang="en-US" sz="1200" b="0">
                <a:latin typeface="Arial" charset="0"/>
              </a:rPr>
              <a:t> and conditional moves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hlink"/>
                </a:solidFill>
                <a:latin typeface="Arial" charset="0"/>
              </a:rPr>
              <a:t>Software pipelining, loop unrolling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hlink"/>
                </a:solidFill>
                <a:latin typeface="Arial" charset="0"/>
              </a:rPr>
              <a:t>Basic-block and branch scheduling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CC00FF"/>
                </a:solidFill>
                <a:latin typeface="Arial" charset="0"/>
              </a:rPr>
              <a:t>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hlink"/>
                </a:solidFill>
                <a:latin typeface="Arial" charset="0"/>
              </a:rPr>
              <a:t>Basic-block and branch scheduling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Intraprocedural I-cache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Instruction prefetching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Data prefetching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Branch prediction</a:t>
            </a:r>
          </a:p>
        </p:txBody>
      </p:sp>
      <p:sp>
        <p:nvSpPr>
          <p:cNvPr id="150538" name="Text Box 9"/>
          <p:cNvSpPr txBox="1">
            <a:spLocks noChangeArrowheads="1"/>
          </p:cNvSpPr>
          <p:nvPr/>
        </p:nvSpPr>
        <p:spPr bwMode="auto">
          <a:xfrm>
            <a:off x="5651500" y="5661025"/>
            <a:ext cx="2879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CC00FF"/>
                </a:solidFill>
                <a:latin typeface="Arial" charset="0"/>
              </a:rPr>
              <a:t>Interprocedural 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Aggregation of global references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CC00FF"/>
                </a:solidFill>
                <a:latin typeface="Arial" charset="0"/>
              </a:rPr>
              <a:t>Interprocedural I-cache optimization</a:t>
            </a:r>
          </a:p>
        </p:txBody>
      </p:sp>
      <p:sp>
        <p:nvSpPr>
          <p:cNvPr id="150539" name="Text Box 10"/>
          <p:cNvSpPr txBox="1">
            <a:spLocks noChangeArrowheads="1"/>
          </p:cNvSpPr>
          <p:nvPr/>
        </p:nvSpPr>
        <p:spPr bwMode="auto">
          <a:xfrm>
            <a:off x="5076825" y="1341438"/>
            <a:ext cx="2879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Constant folding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99FF"/>
                </a:solidFill>
                <a:latin typeface="Arial" charset="0"/>
              </a:rPr>
              <a:t>Algebraic simplification and reassociation</a:t>
            </a:r>
          </a:p>
        </p:txBody>
      </p:sp>
      <p:sp>
        <p:nvSpPr>
          <p:cNvPr id="150540" name="Line 11"/>
          <p:cNvSpPr>
            <a:spLocks noChangeShapeType="1"/>
          </p:cNvSpPr>
          <p:nvPr/>
        </p:nvSpPr>
        <p:spPr bwMode="auto">
          <a:xfrm>
            <a:off x="2268538" y="3500438"/>
            <a:ext cx="71437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0541" name="Line 12"/>
          <p:cNvSpPr>
            <a:spLocks noChangeShapeType="1"/>
          </p:cNvSpPr>
          <p:nvPr/>
        </p:nvSpPr>
        <p:spPr bwMode="auto">
          <a:xfrm flipV="1">
            <a:off x="4932363" y="3860800"/>
            <a:ext cx="360362" cy="73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0542" name="Line 13"/>
          <p:cNvSpPr>
            <a:spLocks noChangeShapeType="1"/>
          </p:cNvSpPr>
          <p:nvPr/>
        </p:nvSpPr>
        <p:spPr bwMode="auto">
          <a:xfrm>
            <a:off x="6659563" y="5373688"/>
            <a:ext cx="73025" cy="2873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0543" name="Line 14"/>
          <p:cNvSpPr>
            <a:spLocks noChangeShapeType="1"/>
          </p:cNvSpPr>
          <p:nvPr/>
        </p:nvSpPr>
        <p:spPr bwMode="auto">
          <a:xfrm flipV="1">
            <a:off x="8532813" y="6021388"/>
            <a:ext cx="2159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0544" name="Line 15"/>
          <p:cNvSpPr>
            <a:spLocks noChangeShapeType="1"/>
          </p:cNvSpPr>
          <p:nvPr/>
        </p:nvSpPr>
        <p:spPr bwMode="auto">
          <a:xfrm flipV="1">
            <a:off x="395288" y="1557338"/>
            <a:ext cx="2159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0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C2CDB51-1440-4D99-A646-163F8769E51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smtClean="0"/>
              <a:t>Realita</a:t>
            </a:r>
            <a:endParaRPr lang="en-US" altLang="en-US" smtClean="0"/>
          </a:p>
          <a:p>
            <a:pPr lvl="3" eaLnBrk="1" hangingPunct="1"/>
            <a:r>
              <a:rPr lang="cs-CZ" altLang="en-US" smtClean="0"/>
              <a:t>GNU</a:t>
            </a:r>
            <a:br>
              <a:rPr lang="cs-CZ" altLang="en-US" smtClean="0"/>
            </a:br>
            <a:r>
              <a:rPr lang="cs-CZ" altLang="en-US" smtClean="0"/>
              <a:t>Compiler</a:t>
            </a:r>
            <a:br>
              <a:rPr lang="cs-CZ" altLang="en-US" smtClean="0"/>
            </a:br>
            <a:r>
              <a:rPr lang="cs-CZ" altLang="en-US" smtClean="0"/>
              <a:t>Collection</a:t>
            </a:r>
            <a:br>
              <a:rPr lang="cs-CZ" altLang="en-US" smtClean="0"/>
            </a:br>
            <a:r>
              <a:rPr lang="cs-CZ" altLang="en-US" smtClean="0"/>
              <a:t>Internals</a:t>
            </a:r>
            <a:endParaRPr lang="en-US" altLang="en-US" smtClean="0"/>
          </a:p>
        </p:txBody>
      </p:sp>
      <p:sp>
        <p:nvSpPr>
          <p:cNvPr id="151557" name="Text Box 7"/>
          <p:cNvSpPr txBox="1">
            <a:spLocks noChangeArrowheads="1"/>
          </p:cNvSpPr>
          <p:nvPr/>
        </p:nvSpPr>
        <p:spPr bwMode="auto">
          <a:xfrm>
            <a:off x="611188" y="2492375"/>
            <a:ext cx="1800225" cy="2016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Remove useless statements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Arial" charset="0"/>
              </a:rPr>
              <a:t>Mudflap</a:t>
            </a:r>
            <a:r>
              <a:rPr lang="en-US" altLang="en-US" sz="1200" b="0" dirty="0">
                <a:latin typeface="Arial" charset="0"/>
              </a:rPr>
              <a:t> declaration registration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Lower control flow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Lower exception handling control flow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Build the control flow graph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Find all referenced variables</a:t>
            </a:r>
          </a:p>
        </p:txBody>
      </p:sp>
      <p:sp>
        <p:nvSpPr>
          <p:cNvPr id="151558" name="Text Box 8"/>
          <p:cNvSpPr txBox="1">
            <a:spLocks noChangeArrowheads="1"/>
          </p:cNvSpPr>
          <p:nvPr/>
        </p:nvSpPr>
        <p:spPr bwMode="auto">
          <a:xfrm>
            <a:off x="5795963" y="1268413"/>
            <a:ext cx="2951162" cy="5256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RTL generation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Generate exception handling landing pads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Cleanup control flow graph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Common subexpression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Global common subexpression elimination.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Loop optimization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Jump bypassing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If conversion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Web construction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Life analysis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Instruction combination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Register movement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Optimize mode switching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Modulo scheduling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Instruction scheduling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Register class </a:t>
            </a:r>
            <a:r>
              <a:rPr lang="en-US" altLang="en-US" sz="1200" b="0" dirty="0" err="1">
                <a:latin typeface="Arial" charset="0"/>
              </a:rPr>
              <a:t>preferencing</a:t>
            </a:r>
            <a:endParaRPr lang="en-US" altLang="en-US" sz="1200" b="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Local 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Global 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Reloading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Basic block reordering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Variable tracking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Delayed branch scheduling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Branch shortening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Register-to-stack conversion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Final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Debugging information output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0" dirty="0">
              <a:latin typeface="Arial" charset="0"/>
            </a:endParaRPr>
          </a:p>
        </p:txBody>
      </p:sp>
      <p:sp>
        <p:nvSpPr>
          <p:cNvPr id="151559" name="Line 12"/>
          <p:cNvSpPr>
            <a:spLocks noChangeShapeType="1"/>
          </p:cNvSpPr>
          <p:nvPr/>
        </p:nvSpPr>
        <p:spPr bwMode="auto">
          <a:xfrm flipV="1">
            <a:off x="4932363" y="3860800"/>
            <a:ext cx="360362" cy="73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1560" name="Line 14"/>
          <p:cNvSpPr>
            <a:spLocks noChangeShapeType="1"/>
          </p:cNvSpPr>
          <p:nvPr/>
        </p:nvSpPr>
        <p:spPr bwMode="auto">
          <a:xfrm flipV="1">
            <a:off x="5651500" y="4076700"/>
            <a:ext cx="144463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1561" name="Line 15"/>
          <p:cNvSpPr>
            <a:spLocks noChangeShapeType="1"/>
          </p:cNvSpPr>
          <p:nvPr/>
        </p:nvSpPr>
        <p:spPr bwMode="auto">
          <a:xfrm flipV="1">
            <a:off x="395288" y="3068638"/>
            <a:ext cx="2159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1562" name="Text Box 16"/>
          <p:cNvSpPr txBox="1">
            <a:spLocks noChangeArrowheads="1"/>
          </p:cNvSpPr>
          <p:nvPr/>
        </p:nvSpPr>
        <p:spPr bwMode="auto">
          <a:xfrm>
            <a:off x="2555875" y="765175"/>
            <a:ext cx="3095625" cy="5761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Enter static single assignment form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Warn for uninitialized variables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Dead code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Dominator optimizations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Redundant phi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Forward propagation of single-use variables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Copy </a:t>
            </a:r>
            <a:r>
              <a:rPr lang="cs-CZ" altLang="en-US" sz="1200" b="0" dirty="0">
                <a:latin typeface="Arial" charset="0"/>
              </a:rPr>
              <a:t>r</a:t>
            </a:r>
            <a:r>
              <a:rPr lang="en-US" altLang="en-US" sz="1200" b="0" dirty="0" err="1">
                <a:latin typeface="Arial" charset="0"/>
              </a:rPr>
              <a:t>enaming</a:t>
            </a:r>
            <a:r>
              <a:rPr lang="en-US" altLang="en-US" sz="1200" b="0" dirty="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PHI node optimizations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May-alias optimization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Profiling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Lower complex arithmetic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Scalar replacement of aggregates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Dead store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Tail recursion</a:t>
            </a:r>
            <a:r>
              <a:rPr lang="en-US" altLang="en-US" b="0" dirty="0">
                <a:latin typeface="Arial" charset="0"/>
              </a:rPr>
              <a:t> </a:t>
            </a:r>
            <a:r>
              <a:rPr lang="en-US" altLang="en-US" sz="1200" b="0" dirty="0">
                <a:latin typeface="Arial" charset="0"/>
              </a:rPr>
              <a:t>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Forward store motion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Partial redundancy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Loop invariant motion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Canonical induction variable creation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Induction variable optimizations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Loop </a:t>
            </a:r>
            <a:r>
              <a:rPr lang="en-US" altLang="en-US" sz="1200" b="0" dirty="0" err="1">
                <a:latin typeface="Arial" charset="0"/>
              </a:rPr>
              <a:t>unswitching</a:t>
            </a:r>
            <a:endParaRPr lang="en-US" altLang="en-US" sz="1200" b="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Vectorization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Tree level if-conversion for </a:t>
            </a:r>
            <a:r>
              <a:rPr lang="en-US" altLang="en-US" sz="1200" b="0" dirty="0" err="1">
                <a:latin typeface="Arial" charset="0"/>
              </a:rPr>
              <a:t>vectorizer</a:t>
            </a:r>
            <a:r>
              <a:rPr lang="en-US" altLang="en-US" sz="1200" b="0" dirty="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smtClean="0">
                <a:latin typeface="Arial" charset="0"/>
              </a:rPr>
              <a:t>Conditional constant propagation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smtClean="0">
                <a:latin typeface="Arial" charset="0"/>
              </a:rPr>
              <a:t>Folding </a:t>
            </a:r>
            <a:r>
              <a:rPr lang="en-US" altLang="en-US" sz="1200" b="0" dirty="0" err="1" smtClean="0">
                <a:latin typeface="Arial" charset="0"/>
              </a:rPr>
              <a:t>builtin</a:t>
            </a:r>
            <a:r>
              <a:rPr lang="en-US" altLang="en-US" sz="1200" b="0" dirty="0" smtClean="0">
                <a:latin typeface="Arial" charset="0"/>
              </a:rPr>
              <a:t> functions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smtClean="0">
                <a:latin typeface="Arial" charset="0"/>
              </a:rPr>
              <a:t>Split </a:t>
            </a:r>
            <a:r>
              <a:rPr lang="en-US" altLang="en-US" sz="1200" b="0" dirty="0">
                <a:latin typeface="Arial" charset="0"/>
              </a:rPr>
              <a:t>critical edges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smtClean="0">
                <a:latin typeface="Arial" charset="0"/>
              </a:rPr>
              <a:t>Partial redundancy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smtClean="0">
                <a:latin typeface="Arial" charset="0"/>
              </a:rPr>
              <a:t>Control dependence dead code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smtClean="0">
                <a:latin typeface="Arial" charset="0"/>
              </a:rPr>
              <a:t>Tail </a:t>
            </a:r>
            <a:r>
              <a:rPr lang="en-US" altLang="en-US" sz="1200" b="0" dirty="0">
                <a:latin typeface="Arial" charset="0"/>
              </a:rPr>
              <a:t>call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Warn for function return without value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Arial" charset="0"/>
              </a:rPr>
              <a:t>Mudflap</a:t>
            </a:r>
            <a:r>
              <a:rPr lang="en-US" altLang="en-US" sz="1200" b="0" dirty="0">
                <a:latin typeface="Arial" charset="0"/>
              </a:rPr>
              <a:t> statement annotation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Leave static single assignment form </a:t>
            </a:r>
          </a:p>
        </p:txBody>
      </p:sp>
      <p:sp>
        <p:nvSpPr>
          <p:cNvPr id="151563" name="Line 17"/>
          <p:cNvSpPr>
            <a:spLocks noChangeShapeType="1"/>
          </p:cNvSpPr>
          <p:nvPr/>
        </p:nvSpPr>
        <p:spPr bwMode="auto">
          <a:xfrm flipV="1">
            <a:off x="8748713" y="4652963"/>
            <a:ext cx="1444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51564" name="Line 18"/>
          <p:cNvSpPr>
            <a:spLocks noChangeShapeType="1"/>
          </p:cNvSpPr>
          <p:nvPr/>
        </p:nvSpPr>
        <p:spPr bwMode="auto">
          <a:xfrm flipV="1">
            <a:off x="2411413" y="3573463"/>
            <a:ext cx="1444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66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69EB93E-0071-4526-91A6-1A70B85C6A6D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Detailní p</a:t>
            </a:r>
            <a:r>
              <a:rPr lang="en-US" altLang="en-US" smtClean="0"/>
              <a:t>ohled akademika</a:t>
            </a:r>
            <a:r>
              <a:rPr lang="cs-CZ" altLang="en-US" smtClean="0"/>
              <a:t> (pouze optimalizace)</a:t>
            </a:r>
            <a:endParaRPr lang="en-US" altLang="en-US" smtClean="0"/>
          </a:p>
          <a:p>
            <a:pPr lvl="4" eaLnBrk="1" hangingPunct="1"/>
            <a:r>
              <a:rPr lang="cs-CZ" altLang="en-US" smtClean="0"/>
              <a:t>Muchnick: Advanced Compiler Design </a:t>
            </a:r>
            <a:r>
              <a:rPr lang="en-US" altLang="en-US" smtClean="0"/>
              <a:t>and Implementation</a:t>
            </a:r>
          </a:p>
        </p:txBody>
      </p:sp>
      <p:sp>
        <p:nvSpPr>
          <p:cNvPr id="136197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374491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Scalar replacement of array references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Data-cache optimizations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36198" name="Line 5"/>
          <p:cNvSpPr>
            <a:spLocks noChangeShapeType="1"/>
          </p:cNvSpPr>
          <p:nvPr/>
        </p:nvSpPr>
        <p:spPr bwMode="auto">
          <a:xfrm>
            <a:off x="2195513" y="1773238"/>
            <a:ext cx="73025" cy="3603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6199" name="Text Box 6"/>
          <p:cNvSpPr txBox="1">
            <a:spLocks noChangeArrowheads="1"/>
          </p:cNvSpPr>
          <p:nvPr/>
        </p:nvSpPr>
        <p:spPr bwMode="auto">
          <a:xfrm>
            <a:off x="827088" y="2133600"/>
            <a:ext cx="3817937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Procedure integration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Tail-call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Scalar replacement of aggregates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Sparse conditional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Interprocedural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Procedure specialization and cloning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Sparse conditional constant propagation</a:t>
            </a:r>
          </a:p>
        </p:txBody>
      </p:sp>
      <p:sp>
        <p:nvSpPr>
          <p:cNvPr id="136200" name="Text Box 7"/>
          <p:cNvSpPr txBox="1">
            <a:spLocks noChangeArrowheads="1"/>
          </p:cNvSpPr>
          <p:nvPr/>
        </p:nvSpPr>
        <p:spPr bwMode="auto">
          <a:xfrm>
            <a:off x="1116013" y="3716338"/>
            <a:ext cx="3816350" cy="2519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Global value numbering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Local and global copy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Sparse conditional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Local and global common-subexpression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Loop-invariant code motion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Code hoisting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99FF"/>
                </a:solidFill>
                <a:latin typeface="Arial" charset="0"/>
              </a:rPr>
              <a:t>Induction-variable strength reduction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99FF"/>
                </a:solidFill>
                <a:latin typeface="Arial" charset="0"/>
              </a:rPr>
              <a:t>Linear-function test replacement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FF"/>
                </a:solidFill>
                <a:latin typeface="Arial" charset="0"/>
              </a:rPr>
              <a:t>Induction-variable removal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99FF"/>
                </a:solidFill>
                <a:latin typeface="Arial" charset="0"/>
              </a:rPr>
              <a:t>Unnecessary bounds-checking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Control-flow optimizations</a:t>
            </a:r>
          </a:p>
        </p:txBody>
      </p:sp>
      <p:sp>
        <p:nvSpPr>
          <p:cNvPr id="136201" name="Text Box 8"/>
          <p:cNvSpPr txBox="1">
            <a:spLocks noChangeArrowheads="1"/>
          </p:cNvSpPr>
          <p:nvPr/>
        </p:nvSpPr>
        <p:spPr bwMode="auto">
          <a:xfrm>
            <a:off x="5292725" y="2349500"/>
            <a:ext cx="2951163" cy="302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In-line expansion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Leaf-routine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Shrink wrapping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Machine idioms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Tail merging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Branch optimizations</a:t>
            </a:r>
            <a:r>
              <a:rPr lang="en-US" altLang="en-US" sz="1200" b="0">
                <a:latin typeface="Arial" charset="0"/>
              </a:rPr>
              <a:t> and conditional moves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hlink"/>
                </a:solidFill>
                <a:latin typeface="Arial" charset="0"/>
              </a:rPr>
              <a:t>Software pipelining, loop unrolling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hlink"/>
                </a:solidFill>
                <a:latin typeface="Arial" charset="0"/>
              </a:rPr>
              <a:t>Basic-block and branch scheduling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CC00FF"/>
                </a:solidFill>
                <a:latin typeface="Arial" charset="0"/>
              </a:rPr>
              <a:t>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hlink"/>
                </a:solidFill>
                <a:latin typeface="Arial" charset="0"/>
              </a:rPr>
              <a:t>Basic-block and branch scheduling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Intraprocedural I-cache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Instruction prefetching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Data prefetching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Branch prediction</a:t>
            </a:r>
          </a:p>
        </p:txBody>
      </p:sp>
      <p:sp>
        <p:nvSpPr>
          <p:cNvPr id="136202" name="Text Box 9"/>
          <p:cNvSpPr txBox="1">
            <a:spLocks noChangeArrowheads="1"/>
          </p:cNvSpPr>
          <p:nvPr/>
        </p:nvSpPr>
        <p:spPr bwMode="auto">
          <a:xfrm>
            <a:off x="5651500" y="5661025"/>
            <a:ext cx="2879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CC00FF"/>
                </a:solidFill>
                <a:latin typeface="Arial" charset="0"/>
              </a:rPr>
              <a:t>Interprocedural 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Aggregation of global references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CC00FF"/>
                </a:solidFill>
                <a:latin typeface="Arial" charset="0"/>
              </a:rPr>
              <a:t>Interprocedural I-cache optimization</a:t>
            </a:r>
          </a:p>
        </p:txBody>
      </p:sp>
      <p:sp>
        <p:nvSpPr>
          <p:cNvPr id="136203" name="Text Box 10"/>
          <p:cNvSpPr txBox="1">
            <a:spLocks noChangeArrowheads="1"/>
          </p:cNvSpPr>
          <p:nvPr/>
        </p:nvSpPr>
        <p:spPr bwMode="auto">
          <a:xfrm>
            <a:off x="5076825" y="1341438"/>
            <a:ext cx="2879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chemeClr val="accent1"/>
                </a:solidFill>
                <a:latin typeface="Arial" charset="0"/>
              </a:rPr>
              <a:t>Constant folding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99FF"/>
                </a:solidFill>
                <a:latin typeface="Arial" charset="0"/>
              </a:rPr>
              <a:t>Algebraic simplification and reassociation</a:t>
            </a:r>
          </a:p>
        </p:txBody>
      </p:sp>
      <p:sp>
        <p:nvSpPr>
          <p:cNvPr id="136204" name="Line 11"/>
          <p:cNvSpPr>
            <a:spLocks noChangeShapeType="1"/>
          </p:cNvSpPr>
          <p:nvPr/>
        </p:nvSpPr>
        <p:spPr bwMode="auto">
          <a:xfrm>
            <a:off x="2268538" y="3500438"/>
            <a:ext cx="71437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6205" name="Line 12"/>
          <p:cNvSpPr>
            <a:spLocks noChangeShapeType="1"/>
          </p:cNvSpPr>
          <p:nvPr/>
        </p:nvSpPr>
        <p:spPr bwMode="auto">
          <a:xfrm flipV="1">
            <a:off x="4932363" y="3860800"/>
            <a:ext cx="360362" cy="73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6206" name="Line 13"/>
          <p:cNvSpPr>
            <a:spLocks noChangeShapeType="1"/>
          </p:cNvSpPr>
          <p:nvPr/>
        </p:nvSpPr>
        <p:spPr bwMode="auto">
          <a:xfrm>
            <a:off x="6659563" y="5373688"/>
            <a:ext cx="73025" cy="2873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6207" name="Line 14"/>
          <p:cNvSpPr>
            <a:spLocks noChangeShapeType="1"/>
          </p:cNvSpPr>
          <p:nvPr/>
        </p:nvSpPr>
        <p:spPr bwMode="auto">
          <a:xfrm flipV="1">
            <a:off x="8532813" y="6021388"/>
            <a:ext cx="2159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6208" name="Line 15"/>
          <p:cNvSpPr>
            <a:spLocks noChangeShapeType="1"/>
          </p:cNvSpPr>
          <p:nvPr/>
        </p:nvSpPr>
        <p:spPr bwMode="auto">
          <a:xfrm flipV="1">
            <a:off x="395288" y="1557338"/>
            <a:ext cx="2159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1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0C09F3F-A510-4878-962B-13E1339314D0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Dal</a:t>
            </a:r>
            <a:r>
              <a:rPr lang="cs-CZ" altLang="en-US" smtClean="0"/>
              <a:t>ší optimalizace</a:t>
            </a:r>
            <a:endParaRPr lang="cs-CZ" altLang="en-US" noProof="1" smtClean="0"/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Částečné vyhodnocení</a:t>
            </a:r>
          </a:p>
          <a:p>
            <a:pPr lvl="3" eaLnBrk="1" hangingPunct="1"/>
            <a:r>
              <a:rPr lang="cs-CZ" altLang="en-US" smtClean="0"/>
              <a:t>Část požadovaného výpočtu je vyhodnocována již překladačem</a:t>
            </a:r>
          </a:p>
          <a:p>
            <a:pPr lvl="2" eaLnBrk="1" hangingPunct="1"/>
            <a:r>
              <a:rPr lang="cs-CZ" altLang="en-US" smtClean="0"/>
              <a:t>Výpočet konstantních výrazů </a:t>
            </a:r>
          </a:p>
          <a:p>
            <a:pPr lvl="3" eaLnBrk="1" hangingPunct="1"/>
            <a:r>
              <a:rPr lang="cs-CZ" altLang="en-US" smtClean="0"/>
              <a:t>Constant-expression evaluation (constant folding)</a:t>
            </a:r>
          </a:p>
          <a:p>
            <a:pPr lvl="2" eaLnBrk="1" hangingPunct="1"/>
            <a:r>
              <a:rPr lang="en-US" altLang="en-US" smtClean="0"/>
              <a:t>V</a:t>
            </a:r>
            <a:r>
              <a:rPr lang="cs-CZ" altLang="en-US" smtClean="0"/>
              <a:t>ýpočet podmíněně konstantních výrazů</a:t>
            </a:r>
          </a:p>
          <a:p>
            <a:pPr lvl="3" eaLnBrk="1" hangingPunct="1"/>
            <a:r>
              <a:rPr lang="cs-CZ" altLang="en-US" smtClean="0"/>
              <a:t>Sparse conditional constant propagation</a:t>
            </a:r>
          </a:p>
          <a:p>
            <a:pPr lvl="1" indent="0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Algebraické úpravy</a:t>
            </a:r>
          </a:p>
          <a:p>
            <a:pPr lvl="3" eaLnBrk="1" hangingPunct="1"/>
            <a:r>
              <a:rPr lang="cs-CZ" altLang="en-US" smtClean="0"/>
              <a:t>Využití algebraických identit ke zjednodušení kódu</a:t>
            </a:r>
          </a:p>
          <a:p>
            <a:pPr lvl="2" eaLnBrk="1" hangingPunct="1"/>
            <a:r>
              <a:rPr lang="cs-CZ" altLang="en-US" smtClean="0"/>
              <a:t>Algebraické úpravy výrazů</a:t>
            </a:r>
          </a:p>
          <a:p>
            <a:pPr lvl="2" eaLnBrk="1" hangingPunct="1"/>
            <a:r>
              <a:rPr lang="cs-CZ" altLang="en-US" smtClean="0"/>
              <a:t>Redukce síly v cyklech</a:t>
            </a:r>
          </a:p>
          <a:p>
            <a:pPr lvl="3" eaLnBrk="1" hangingPunct="1"/>
            <a:r>
              <a:rPr lang="cs-CZ" altLang="en-US" smtClean="0"/>
              <a:t>Strength reduction</a:t>
            </a:r>
          </a:p>
          <a:p>
            <a:pPr lvl="2" eaLnBrk="1" hangingPunct="1"/>
            <a:r>
              <a:rPr lang="cs-CZ" altLang="en-US" smtClean="0"/>
              <a:t>Odstranění zbytečných kontrol mezí</a:t>
            </a:r>
          </a:p>
          <a:p>
            <a:pPr lvl="2" eaLnBrk="1" hangingPunct="1"/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581700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73225EC-A890-4C08-8C76-FAF05F63B8E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Dal</a:t>
            </a:r>
            <a:r>
              <a:rPr lang="cs-CZ" altLang="en-US" smtClean="0"/>
              <a:t>ší optimalizace</a:t>
            </a:r>
            <a:endParaRPr lang="cs-CZ" altLang="en-US" noProof="1" smtClean="0"/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z="2000" smtClean="0"/>
              <a:t>Odstranění redundance</a:t>
            </a:r>
          </a:p>
          <a:p>
            <a:pPr lvl="3" eaLnBrk="1" hangingPunct="1"/>
            <a:r>
              <a:rPr lang="cs-CZ" altLang="en-US" sz="1800" smtClean="0"/>
              <a:t>Nahrazení opakovaných výpočtů uložením výsledku</a:t>
            </a:r>
          </a:p>
          <a:p>
            <a:pPr lvl="2" eaLnBrk="1" hangingPunct="1"/>
            <a:r>
              <a:rPr lang="cs-CZ" altLang="en-US" sz="2000" smtClean="0"/>
              <a:t>Copy propagation</a:t>
            </a:r>
          </a:p>
          <a:p>
            <a:pPr lvl="2" eaLnBrk="1" hangingPunct="1"/>
            <a:r>
              <a:rPr lang="cs-CZ" altLang="en-US" sz="2000" smtClean="0"/>
              <a:t>Lokální/globální eliminace společných podvýrazů </a:t>
            </a:r>
          </a:p>
          <a:p>
            <a:pPr lvl="3" eaLnBrk="1" hangingPunct="1"/>
            <a:r>
              <a:rPr lang="cs-CZ" altLang="en-US" sz="1800" smtClean="0"/>
              <a:t>Common-subexpression elimination</a:t>
            </a:r>
          </a:p>
          <a:p>
            <a:pPr lvl="2" eaLnBrk="1" hangingPunct="1"/>
            <a:r>
              <a:rPr lang="cs-CZ" altLang="en-US" sz="2000" smtClean="0"/>
              <a:t>Přesun invariantního kódu z cyklu</a:t>
            </a:r>
          </a:p>
          <a:p>
            <a:pPr lvl="3" eaLnBrk="1" hangingPunct="1"/>
            <a:r>
              <a:rPr lang="cs-CZ" altLang="en-US" sz="1800" smtClean="0"/>
              <a:t>Loop-invariant code motion</a:t>
            </a:r>
          </a:p>
          <a:p>
            <a:pPr lvl="2" eaLnBrk="1" hangingPunct="1"/>
            <a:r>
              <a:rPr lang="cs-CZ" altLang="en-US" sz="2000" smtClean="0"/>
              <a:t>Partial-redundancy elimination</a:t>
            </a:r>
          </a:p>
          <a:p>
            <a:pPr lvl="3" eaLnBrk="1" hangingPunct="1"/>
            <a:r>
              <a:rPr lang="cs-CZ" altLang="en-US" sz="1800" smtClean="0"/>
              <a:t>Lazy code motion</a:t>
            </a:r>
          </a:p>
          <a:p>
            <a:pPr lvl="1" indent="0" eaLnBrk="1" hangingPunct="1"/>
            <a:endParaRPr lang="cs-CZ" altLang="en-US" sz="2000" smtClean="0"/>
          </a:p>
          <a:p>
            <a:pPr lvl="1" indent="0" eaLnBrk="1" hangingPunct="1"/>
            <a:r>
              <a:rPr lang="cs-CZ" altLang="en-US" sz="2000" smtClean="0"/>
              <a:t>Odstranění neužitečného kódu</a:t>
            </a:r>
          </a:p>
          <a:p>
            <a:pPr lvl="2" eaLnBrk="1" hangingPunct="1"/>
            <a:r>
              <a:rPr lang="cs-CZ" altLang="en-US" sz="2000" smtClean="0"/>
              <a:t>Odstranění mrtvého kódu</a:t>
            </a:r>
          </a:p>
          <a:p>
            <a:pPr lvl="3" eaLnBrk="1" hangingPunct="1"/>
            <a:r>
              <a:rPr lang="cs-CZ" altLang="en-US" sz="1800" smtClean="0"/>
              <a:t>Dead-code elimination</a:t>
            </a:r>
          </a:p>
          <a:p>
            <a:pPr lvl="2" eaLnBrk="1" hangingPunct="1"/>
            <a:r>
              <a:rPr lang="cs-CZ" altLang="en-US" sz="2000" smtClean="0"/>
              <a:t>Odstranění nedosažitelného kódu</a:t>
            </a:r>
          </a:p>
          <a:p>
            <a:pPr lvl="3" eaLnBrk="1" hangingPunct="1"/>
            <a:r>
              <a:rPr lang="cs-CZ" altLang="en-US" sz="1800" smtClean="0"/>
              <a:t>Unreachable-code elimination</a:t>
            </a:r>
          </a:p>
          <a:p>
            <a:pPr lvl="2" eaLnBrk="1" hangingPunct="1"/>
            <a:r>
              <a:rPr lang="cs-CZ" altLang="en-US" sz="2000" smtClean="0"/>
              <a:t>Optimalizace skoků</a:t>
            </a:r>
          </a:p>
          <a:p>
            <a:pPr lvl="3" eaLnBrk="1" hangingPunct="1"/>
            <a:r>
              <a:rPr lang="cs-CZ" altLang="en-US" sz="1800" smtClean="0"/>
              <a:t>Jump optimization</a:t>
            </a:r>
          </a:p>
        </p:txBody>
      </p:sp>
    </p:spTree>
    <p:extLst>
      <p:ext uri="{BB962C8B-B14F-4D97-AF65-F5344CB8AC3E}">
        <p14:creationId xmlns:p14="http://schemas.microsoft.com/office/powerpoint/2010/main" val="4015175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C8CAB51-8383-453E-BB81-6EA85D48F1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Částečné vyhodnocení</a:t>
            </a:r>
            <a:endParaRPr lang="cs-CZ" altLang="en-US" noProof="1" smtClean="0"/>
          </a:p>
        </p:txBody>
      </p:sp>
      <p:sp>
        <p:nvSpPr>
          <p:cNvPr id="139268" name="Rectangle 5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Výpočet </a:t>
            </a:r>
            <a:r>
              <a:rPr lang="en-US" altLang="en-US"/>
              <a:t>(pod)</a:t>
            </a:r>
            <a:r>
              <a:rPr lang="cs-CZ" altLang="en-US"/>
              <a:t>výrazů obsahujících pouze konstanty</a:t>
            </a:r>
          </a:p>
          <a:p>
            <a:pPr lvl="3" eaLnBrk="1" hangingPunct="1"/>
            <a:r>
              <a:rPr lang="cs-CZ" altLang="en-US"/>
              <a:t>Constant-expression evaluation</a:t>
            </a:r>
            <a:endParaRPr lang="en-US" altLang="en-US"/>
          </a:p>
          <a:p>
            <a:pPr lvl="3" eaLnBrk="1" hangingPunct="1"/>
            <a:r>
              <a:rPr lang="en-US" altLang="en-US"/>
              <a:t>Obvykle prov</a:t>
            </a:r>
            <a:r>
              <a:rPr lang="cs-CZ" altLang="en-US"/>
              <a:t>áděn již front-endem</a:t>
            </a:r>
          </a:p>
          <a:p>
            <a:pPr lvl="2" eaLnBrk="1" hangingPunct="1"/>
            <a:r>
              <a:rPr lang="cs-CZ" altLang="en-US"/>
              <a:t>Určení proměnných s konstantním obsahem</a:t>
            </a:r>
          </a:p>
          <a:p>
            <a:pPr lvl="3" eaLnBrk="1" hangingPunct="1"/>
            <a:r>
              <a:rPr lang="cs-CZ" altLang="en-US"/>
              <a:t>Constant folding</a:t>
            </a:r>
            <a:endParaRPr lang="en-US" altLang="en-US"/>
          </a:p>
          <a:p>
            <a:pPr lvl="2" eaLnBrk="1" hangingPunct="1"/>
            <a:r>
              <a:rPr lang="en-US" altLang="en-US"/>
              <a:t>Ur</a:t>
            </a:r>
            <a:r>
              <a:rPr lang="cs-CZ" altLang="en-US"/>
              <a:t>čení proměnných s podmíněně konstantním obsahem</a:t>
            </a:r>
          </a:p>
          <a:p>
            <a:pPr lvl="3" eaLnBrk="1" hangingPunct="1"/>
            <a:r>
              <a:rPr lang="cs-CZ" altLang="en-US"/>
              <a:t>Sparse conditional constant propagation</a:t>
            </a:r>
          </a:p>
          <a:p>
            <a:pPr lvl="3" eaLnBrk="1" hangingPunct="1"/>
            <a:r>
              <a:rPr lang="cs-CZ" altLang="en-US"/>
              <a:t>Upravuje control-flow</a:t>
            </a:r>
            <a:r>
              <a:rPr lang="en-US" altLang="en-US"/>
              <a:t>!</a:t>
            </a:r>
          </a:p>
        </p:txBody>
      </p:sp>
      <p:sp>
        <p:nvSpPr>
          <p:cNvPr id="139269" name="Rectangle 43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r>
              <a:rPr lang="cs-CZ" altLang="en-US"/>
              <a:t>a </a:t>
            </a:r>
            <a:r>
              <a:rPr lang="en-US" altLang="en-US"/>
              <a:t>= b + (4 * 10);</a:t>
            </a:r>
            <a:endParaRPr lang="cs-CZ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cs-CZ" altLang="en-US"/>
          </a:p>
          <a:p>
            <a:pPr eaLnBrk="1" hangingPunct="1"/>
            <a:r>
              <a:rPr lang="en-US" altLang="en-US"/>
              <a:t>c</a:t>
            </a:r>
            <a:r>
              <a:rPr lang="cs-CZ" altLang="en-US"/>
              <a:t> </a:t>
            </a:r>
            <a:r>
              <a:rPr lang="en-US" altLang="en-US"/>
              <a:t>= 4 * 10;</a:t>
            </a:r>
          </a:p>
          <a:p>
            <a:pPr eaLnBrk="1" hangingPunct="1"/>
            <a:r>
              <a:rPr lang="en-US" altLang="en-US"/>
              <a:t>d = c + 5;</a:t>
            </a:r>
          </a:p>
          <a:p>
            <a:pPr eaLnBrk="1" hangingPunct="1"/>
            <a:r>
              <a:rPr lang="en-US" altLang="en-US"/>
              <a:t>e = f + (d * 2);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( g &gt; h )</a:t>
            </a:r>
          </a:p>
          <a:p>
            <a:pPr eaLnBrk="1" hangingPunct="1"/>
            <a:r>
              <a:rPr lang="en-US" altLang="en-US"/>
              <a:t>  i = 1;</a:t>
            </a:r>
          </a:p>
          <a:p>
            <a:pPr eaLnBrk="1" hangingPunct="1"/>
            <a:r>
              <a:rPr lang="en-US" altLang="en-US"/>
              <a:t>else</a:t>
            </a:r>
          </a:p>
          <a:p>
            <a:pPr eaLnBrk="1" hangingPunct="1"/>
            <a:r>
              <a:rPr lang="en-US" altLang="en-US"/>
              <a:t>  i = 0;</a:t>
            </a:r>
          </a:p>
          <a:p>
            <a:pPr eaLnBrk="1" hangingPunct="1"/>
            <a:r>
              <a:rPr lang="en-US" altLang="en-US"/>
              <a:t>j = i + 1;</a:t>
            </a:r>
          </a:p>
          <a:p>
            <a:pPr eaLnBrk="1" hangingPunct="1"/>
            <a:r>
              <a:rPr lang="en-US" altLang="en-US"/>
              <a:t>if ( j &gt; 1 )</a:t>
            </a:r>
          </a:p>
          <a:p>
            <a:pPr eaLnBrk="1" hangingPunct="1"/>
            <a:r>
              <a:rPr lang="en-US" altLang="en-US"/>
              <a:t>  k = k + 1;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482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9FA1FDC-66A0-47A4-A283-936A93C4782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Částečné vyhodnocení</a:t>
            </a:r>
            <a:endParaRPr lang="cs-CZ" altLang="en-US" noProof="1" smtClean="0"/>
          </a:p>
        </p:txBody>
      </p:sp>
      <p:sp>
        <p:nvSpPr>
          <p:cNvPr id="140292" name="Rectangle 5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Výpočet </a:t>
            </a:r>
            <a:r>
              <a:rPr lang="en-US" altLang="en-US"/>
              <a:t>(pod)</a:t>
            </a:r>
            <a:r>
              <a:rPr lang="cs-CZ" altLang="en-US"/>
              <a:t>výrazů obsahujících pouze konstanty</a:t>
            </a:r>
          </a:p>
          <a:p>
            <a:pPr lvl="3" eaLnBrk="1" hangingPunct="1"/>
            <a:r>
              <a:rPr lang="cs-CZ" altLang="en-US"/>
              <a:t>Constant-expression evaluation</a:t>
            </a:r>
            <a:endParaRPr lang="en-US" altLang="en-US"/>
          </a:p>
          <a:p>
            <a:pPr lvl="3" eaLnBrk="1" hangingPunct="1"/>
            <a:r>
              <a:rPr lang="en-US" altLang="en-US"/>
              <a:t>Obvykle prov</a:t>
            </a:r>
            <a:r>
              <a:rPr lang="cs-CZ" altLang="en-US"/>
              <a:t>áděn již front-endem</a:t>
            </a:r>
          </a:p>
          <a:p>
            <a:pPr lvl="2" eaLnBrk="1" hangingPunct="1"/>
            <a:r>
              <a:rPr lang="cs-CZ" altLang="en-US"/>
              <a:t>Určení proměnných s konstantním obsahem</a:t>
            </a:r>
          </a:p>
          <a:p>
            <a:pPr lvl="3" eaLnBrk="1" hangingPunct="1"/>
            <a:r>
              <a:rPr lang="cs-CZ" altLang="en-US"/>
              <a:t>Constant folding</a:t>
            </a:r>
            <a:endParaRPr lang="en-US" altLang="en-US"/>
          </a:p>
          <a:p>
            <a:pPr lvl="2" eaLnBrk="1" hangingPunct="1"/>
            <a:r>
              <a:rPr lang="en-US" altLang="en-US"/>
              <a:t>Ur</a:t>
            </a:r>
            <a:r>
              <a:rPr lang="cs-CZ" altLang="en-US"/>
              <a:t>čení proměnných s podmíněně konstantním obsahem</a:t>
            </a:r>
          </a:p>
          <a:p>
            <a:pPr lvl="3" eaLnBrk="1" hangingPunct="1"/>
            <a:r>
              <a:rPr lang="cs-CZ" altLang="en-US"/>
              <a:t>Sparse conditional constant propagation</a:t>
            </a:r>
          </a:p>
          <a:p>
            <a:pPr lvl="3" eaLnBrk="1" hangingPunct="1"/>
            <a:r>
              <a:rPr lang="cs-CZ" altLang="en-US"/>
              <a:t>Upravuje control-flow</a:t>
            </a:r>
            <a:r>
              <a:rPr lang="en-US" altLang="en-US"/>
              <a:t>!</a:t>
            </a:r>
          </a:p>
        </p:txBody>
      </p:sp>
      <p:sp>
        <p:nvSpPr>
          <p:cNvPr id="140293" name="Rectangle 43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lvl="2" eaLnBrk="1" hangingPunct="1"/>
            <a:r>
              <a:rPr lang="en-US" altLang="en-US"/>
              <a:t>Integrace procedur generuje nov</a:t>
            </a:r>
            <a:r>
              <a:rPr lang="cs-CZ" altLang="en-US"/>
              <a:t>é příležitosti pro částečné vyhodnocení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void</a:t>
            </a:r>
            <a:r>
              <a:rPr lang="cs-CZ" altLang="en-US"/>
              <a:t> f</a:t>
            </a:r>
            <a:r>
              <a:rPr lang="en-US" altLang="en-US"/>
              <a:t>( int i, bool f)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int j = i + 1;</a:t>
            </a:r>
          </a:p>
          <a:p>
            <a:pPr eaLnBrk="1" hangingPunct="1"/>
            <a:r>
              <a:rPr lang="en-US" altLang="en-US"/>
              <a:t>  if ( f )</a:t>
            </a:r>
          </a:p>
          <a:p>
            <a:pPr eaLnBrk="1" hangingPunct="1"/>
            <a:r>
              <a:rPr lang="en-US" altLang="en-US"/>
              <a:t>    g( j);</a:t>
            </a:r>
          </a:p>
          <a:p>
            <a:pPr eaLnBrk="1" hangingPunct="1"/>
            <a:r>
              <a:rPr lang="en-US" altLang="en-US"/>
              <a:t>  else</a:t>
            </a:r>
          </a:p>
          <a:p>
            <a:pPr eaLnBrk="1" hangingPunct="1"/>
            <a:r>
              <a:rPr lang="en-US" altLang="en-US"/>
              <a:t>    h( j);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f( k + 1, false);</a:t>
            </a:r>
          </a:p>
        </p:txBody>
      </p:sp>
    </p:spTree>
    <p:extLst>
      <p:ext uri="{BB962C8B-B14F-4D97-AF65-F5344CB8AC3E}">
        <p14:creationId xmlns:p14="http://schemas.microsoft.com/office/powerpoint/2010/main" val="156139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4DC03A5-7D5A-477E-B9AF-4AE61EB9FE7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Částečné vyhodnocení</a:t>
            </a:r>
            <a:endParaRPr lang="cs-CZ" altLang="en-US" noProof="1" smtClean="0"/>
          </a:p>
        </p:txBody>
      </p:sp>
      <p:sp>
        <p:nvSpPr>
          <p:cNvPr id="141316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r>
              <a:rPr lang="cs-CZ" altLang="en-US"/>
              <a:t>a </a:t>
            </a:r>
            <a:r>
              <a:rPr lang="en-US" altLang="en-US"/>
              <a:t>= b + 40;</a:t>
            </a:r>
            <a:endParaRPr lang="cs-CZ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cs-CZ" altLang="en-US"/>
          </a:p>
          <a:p>
            <a:pPr eaLnBrk="1" hangingPunct="1"/>
            <a:r>
              <a:rPr lang="en-US" altLang="en-US"/>
              <a:t>c</a:t>
            </a:r>
            <a:r>
              <a:rPr lang="cs-CZ" altLang="en-US"/>
              <a:t> </a:t>
            </a:r>
            <a:r>
              <a:rPr lang="en-US" altLang="en-US"/>
              <a:t>= 40;</a:t>
            </a:r>
          </a:p>
          <a:p>
            <a:pPr eaLnBrk="1" hangingPunct="1"/>
            <a:r>
              <a:rPr lang="en-US" altLang="en-US"/>
              <a:t>d = 45;</a:t>
            </a:r>
          </a:p>
          <a:p>
            <a:pPr eaLnBrk="1" hangingPunct="1"/>
            <a:r>
              <a:rPr lang="en-US" altLang="en-US"/>
              <a:t>e = f + 90;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( g &gt; h )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i = 1;</a:t>
            </a:r>
          </a:p>
          <a:p>
            <a:pPr eaLnBrk="1" hangingPunct="1"/>
            <a:r>
              <a:rPr lang="en-US" altLang="en-US"/>
              <a:t>  j = 2;</a:t>
            </a:r>
          </a:p>
          <a:p>
            <a:pPr eaLnBrk="1" hangingPunct="1"/>
            <a:r>
              <a:rPr lang="en-US" altLang="en-US"/>
              <a:t>  k = k + 1;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else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i = 0;</a:t>
            </a:r>
          </a:p>
          <a:p>
            <a:pPr eaLnBrk="1" hangingPunct="1"/>
            <a:r>
              <a:rPr lang="en-US" altLang="en-US"/>
              <a:t>  j = 1;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141317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r>
              <a:rPr lang="cs-CZ" altLang="en-US"/>
              <a:t>a </a:t>
            </a:r>
            <a:r>
              <a:rPr lang="en-US" altLang="en-US"/>
              <a:t>= b + (4 * 10);</a:t>
            </a:r>
            <a:endParaRPr lang="cs-CZ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cs-CZ" altLang="en-US"/>
          </a:p>
          <a:p>
            <a:pPr eaLnBrk="1" hangingPunct="1"/>
            <a:r>
              <a:rPr lang="en-US" altLang="en-US"/>
              <a:t>c</a:t>
            </a:r>
            <a:r>
              <a:rPr lang="cs-CZ" altLang="en-US"/>
              <a:t> </a:t>
            </a:r>
            <a:r>
              <a:rPr lang="en-US" altLang="en-US"/>
              <a:t>= 4 * 10;</a:t>
            </a:r>
          </a:p>
          <a:p>
            <a:pPr eaLnBrk="1" hangingPunct="1"/>
            <a:r>
              <a:rPr lang="en-US" altLang="en-US"/>
              <a:t>d = c + 5;</a:t>
            </a:r>
          </a:p>
          <a:p>
            <a:pPr eaLnBrk="1" hangingPunct="1"/>
            <a:r>
              <a:rPr lang="en-US" altLang="en-US"/>
              <a:t>e = f + (d * 2);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( g &gt; h )</a:t>
            </a:r>
          </a:p>
          <a:p>
            <a:pPr eaLnBrk="1" hangingPunct="1"/>
            <a:r>
              <a:rPr lang="en-US" altLang="en-US"/>
              <a:t>  i = 1;</a:t>
            </a:r>
          </a:p>
          <a:p>
            <a:pPr eaLnBrk="1" hangingPunct="1"/>
            <a:r>
              <a:rPr lang="en-US" altLang="en-US"/>
              <a:t>else</a:t>
            </a:r>
          </a:p>
          <a:p>
            <a:pPr eaLnBrk="1" hangingPunct="1"/>
            <a:r>
              <a:rPr lang="en-US" altLang="en-US"/>
              <a:t>  i = 0;</a:t>
            </a:r>
          </a:p>
          <a:p>
            <a:pPr eaLnBrk="1" hangingPunct="1"/>
            <a:r>
              <a:rPr lang="en-US" altLang="en-US"/>
              <a:t>j = i + 1;</a:t>
            </a:r>
          </a:p>
          <a:p>
            <a:pPr eaLnBrk="1" hangingPunct="1"/>
            <a:r>
              <a:rPr lang="en-US" altLang="en-US"/>
              <a:t>if ( j &gt; 1 )</a:t>
            </a:r>
          </a:p>
          <a:p>
            <a:pPr eaLnBrk="1" hangingPunct="1"/>
            <a:r>
              <a:rPr lang="en-US" altLang="en-US"/>
              <a:t>  k = k + 1;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62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53F6498-A3F9-40EE-B093-13E948B32985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Algebraické úpravy</a:t>
            </a:r>
            <a:endParaRPr lang="cs-CZ" altLang="en-US" noProof="1" smtClean="0"/>
          </a:p>
        </p:txBody>
      </p:sp>
      <p:sp>
        <p:nvSpPr>
          <p:cNvPr id="140292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r>
              <a:rPr lang="cs-CZ" sz="2400" dirty="0"/>
              <a:t>Algebraické úpravy výrazů</a:t>
            </a:r>
            <a:endParaRPr lang="en-US" sz="2400" dirty="0"/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Většinou v souvislosti s přítomností konstant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Důležité pro ukazatelovou aritmetiku (přístup k polím)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Úprava do kanonického tvaru</a:t>
            </a:r>
          </a:p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r>
              <a:rPr lang="cs-CZ" sz="2400" dirty="0"/>
              <a:t>Redukce síly v cyklech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cs-CZ" sz="2000" dirty="0"/>
              <a:t>Důležité pro přístup k polím</a:t>
            </a:r>
          </a:p>
          <a:p>
            <a:pPr marL="952500" lvl="3" indent="-1905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endParaRPr lang="cs-CZ" sz="2000" dirty="0"/>
          </a:p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r>
              <a:rPr lang="cs-CZ" sz="2400" dirty="0"/>
              <a:t>Odstranění zbytečných kontrol mezí</a:t>
            </a:r>
          </a:p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endParaRPr lang="cs-CZ" sz="2400" dirty="0"/>
          </a:p>
          <a:p>
            <a:pPr marL="571500" lvl="2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r>
              <a:rPr lang="en-US" sz="2400" dirty="0"/>
              <a:t>Machine idioms</a:t>
            </a:r>
          </a:p>
          <a:p>
            <a:pPr marL="1028700" lvl="3" indent="-1905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/>
            </a:pPr>
            <a:r>
              <a:rPr lang="cs-CZ" dirty="0"/>
              <a:t>Instrukce provádějící speciální kombinace nebo varianty operací</a:t>
            </a:r>
            <a:endParaRPr lang="en-US" dirty="0"/>
          </a:p>
        </p:txBody>
      </p:sp>
      <p:sp>
        <p:nvSpPr>
          <p:cNvPr id="142341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en-US"/>
          </a:p>
          <a:p>
            <a:pPr eaLnBrk="1" hangingPunct="1"/>
            <a:r>
              <a:rPr lang="cs-CZ" altLang="en-US"/>
              <a:t>a </a:t>
            </a:r>
            <a:r>
              <a:rPr lang="en-US" altLang="en-US"/>
              <a:t>= ((b * 3) + 7) * 5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= b * 15 + 35</a:t>
            </a:r>
            <a:endParaRPr lang="cs-CZ" altLang="en-US"/>
          </a:p>
          <a:p>
            <a:pPr eaLnBrk="1" hangingPunct="1"/>
            <a:endParaRPr lang="cs-CZ" altLang="en-US"/>
          </a:p>
          <a:p>
            <a:pPr eaLnBrk="1" hangingPunct="1"/>
            <a:endParaRPr lang="cs-CZ" altLang="en-US"/>
          </a:p>
          <a:p>
            <a:pPr eaLnBrk="1" hangingPunct="1"/>
            <a:r>
              <a:rPr lang="cs-CZ" altLang="en-US"/>
              <a:t>for </a:t>
            </a:r>
            <a:r>
              <a:rPr lang="en-US" altLang="en-US"/>
              <a:t>( i = 1; i &lt; 10; ++i )</a:t>
            </a:r>
          </a:p>
          <a:p>
            <a:pPr eaLnBrk="1" hangingPunct="1"/>
            <a:r>
              <a:rPr lang="en-US" altLang="en-US"/>
              <a:t>  a[ 4 * i] = 0;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cs-CZ" altLang="en-US"/>
              <a:t>for </a:t>
            </a:r>
            <a:r>
              <a:rPr lang="en-US" altLang="en-US"/>
              <a:t>( j = 4; j &lt; 40; j += 40 )</a:t>
            </a:r>
          </a:p>
          <a:p>
            <a:pPr eaLnBrk="1" hangingPunct="1"/>
            <a:r>
              <a:rPr lang="en-US" altLang="en-US"/>
              <a:t>  a[ j] = 0;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int b[ 10];</a:t>
            </a:r>
          </a:p>
          <a:p>
            <a:pPr eaLnBrk="1" hangingPunct="1"/>
            <a:r>
              <a:rPr lang="cs-CZ" altLang="en-US"/>
              <a:t>for </a:t>
            </a:r>
            <a:r>
              <a:rPr lang="en-US" altLang="en-US"/>
              <a:t>( i = 0; i &lt; 10; ++i )</a:t>
            </a:r>
          </a:p>
          <a:p>
            <a:pPr eaLnBrk="1" hangingPunct="1"/>
            <a:r>
              <a:rPr lang="en-US" altLang="en-US"/>
              <a:t>  b[ i] = 0;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374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B88CFB8-73FD-40B6-B62E-CACEA5BBB57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Algebraické úpravy</a:t>
            </a:r>
            <a:endParaRPr lang="cs-CZ" altLang="en-US" noProof="1" smtClean="0"/>
          </a:p>
        </p:txBody>
      </p:sp>
      <p:sp>
        <p:nvSpPr>
          <p:cNvPr id="143364" name="Rectangle 3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287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859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943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400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8575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314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Převedení control-flow na algebraické operace</a:t>
            </a:r>
          </a:p>
          <a:p>
            <a:pPr lvl="3" eaLnBrk="1" hangingPunct="1">
              <a:buSzPct val="65000"/>
              <a:buFont typeface="Wingdings" pitchFamily="2" charset="2"/>
              <a:buChar char="v"/>
            </a:pPr>
            <a:r>
              <a:rPr lang="cs-CZ" altLang="en-US" sz="2400"/>
              <a:t>Conditional move</a:t>
            </a:r>
            <a:endParaRPr lang="en-US" altLang="en-US" sz="2400"/>
          </a:p>
          <a:p>
            <a:pPr lvl="3" eaLnBrk="1" hangingPunct="1">
              <a:buSzPct val="65000"/>
              <a:buFont typeface="Wingdings" pitchFamily="2" charset="2"/>
              <a:buChar char="v"/>
            </a:pPr>
            <a:r>
              <a:rPr lang="cs-CZ" altLang="en-US" sz="1800"/>
              <a:t>Ušetří podmíněné skoky</a:t>
            </a:r>
          </a:p>
          <a:p>
            <a:pPr lvl="3" eaLnBrk="1" hangingPunct="1">
              <a:buSzPct val="65000"/>
              <a:buFont typeface="Wingdings" pitchFamily="2" charset="2"/>
              <a:buChar char="v"/>
            </a:pPr>
            <a:r>
              <a:rPr lang="cs-CZ" altLang="en-US" sz="1800"/>
              <a:t>Může přidat zbytečné operace</a:t>
            </a:r>
            <a:endParaRPr lang="en-US" altLang="en-US" sz="1800"/>
          </a:p>
          <a:p>
            <a:pPr lvl="3" eaLnBrk="1" hangingPunct="1">
              <a:buSzPct val="65000"/>
              <a:buFont typeface="Wingdings" pitchFamily="2" charset="2"/>
              <a:buChar char="v"/>
            </a:pPr>
            <a:endParaRPr lang="cs-CZ" altLang="en-US" sz="2400"/>
          </a:p>
          <a:p>
            <a:pPr lvl="3" eaLnBrk="1" hangingPunct="1">
              <a:buSzPct val="65000"/>
              <a:buFont typeface="Wingdings" pitchFamily="2" charset="2"/>
              <a:buChar char="v"/>
            </a:pPr>
            <a:r>
              <a:rPr lang="en-US" altLang="en-US" sz="2400"/>
              <a:t>U</a:t>
            </a:r>
            <a:r>
              <a:rPr lang="cs-CZ" altLang="en-US" sz="2400"/>
              <a:t>žitečnost obtížně odhadnutelná</a:t>
            </a:r>
          </a:p>
          <a:p>
            <a:pPr lvl="4" eaLnBrk="1" hangingPunct="1">
              <a:buSzPct val="65000"/>
              <a:buFont typeface="Wingdings" pitchFamily="2" charset="2"/>
              <a:buChar char="v"/>
            </a:pPr>
            <a:r>
              <a:rPr lang="cs-CZ" altLang="en-US" sz="1800"/>
              <a:t>Cena podmíněných skoků závisí na úspěšnosti predikce</a:t>
            </a:r>
          </a:p>
          <a:p>
            <a:pPr lvl="4" eaLnBrk="1" hangingPunct="1">
              <a:buSzPct val="65000"/>
              <a:buFont typeface="Wingdings" pitchFamily="2" charset="2"/>
              <a:buChar char="v"/>
            </a:pPr>
            <a:r>
              <a:rPr lang="cs-CZ" altLang="en-US" sz="1800"/>
              <a:t>Překladač úspěšnost nedokáže odhadnout</a:t>
            </a:r>
          </a:p>
          <a:p>
            <a:pPr lvl="4" eaLnBrk="1" hangingPunct="1">
              <a:buSzPct val="65000"/>
              <a:buFont typeface="Wingdings" pitchFamily="2" charset="2"/>
              <a:buChar char="v"/>
            </a:pPr>
            <a:endParaRPr lang="cs-CZ" altLang="en-US" sz="1800"/>
          </a:p>
          <a:p>
            <a:pPr lvl="4" eaLnBrk="1" hangingPunct="1">
              <a:buSzPct val="65000"/>
              <a:buFont typeface="Wingdings" pitchFamily="2" charset="2"/>
              <a:buChar char="v"/>
            </a:pPr>
            <a:r>
              <a:rPr lang="cs-CZ" altLang="en-US" sz="1800"/>
              <a:t>Profilem řízené optimalizace</a:t>
            </a:r>
          </a:p>
        </p:txBody>
      </p:sp>
      <p:sp>
        <p:nvSpPr>
          <p:cNvPr id="143365" name="Rectangle 4"/>
          <p:cNvSpPr>
            <a:spLocks noChangeArrowheads="1"/>
          </p:cNvSpPr>
          <p:nvPr/>
        </p:nvSpPr>
        <p:spPr bwMode="auto">
          <a:xfrm>
            <a:off x="4643438" y="549275"/>
            <a:ext cx="4348162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en-US"/>
          </a:p>
          <a:p>
            <a:pPr eaLnBrk="1" hangingPunct="1"/>
            <a:r>
              <a:rPr lang="cs-CZ" altLang="en-US"/>
              <a:t>if ( a </a:t>
            </a:r>
            <a:r>
              <a:rPr lang="en-US" altLang="en-US"/>
              <a:t>&gt; b )</a:t>
            </a:r>
          </a:p>
          <a:p>
            <a:pPr eaLnBrk="1" hangingPunct="1"/>
            <a:r>
              <a:rPr lang="en-US" altLang="en-US"/>
              <a:t>  c = d + e;</a:t>
            </a:r>
          </a:p>
          <a:p>
            <a:pPr eaLnBrk="1" hangingPunct="1"/>
            <a:r>
              <a:rPr lang="en-US" altLang="en-US"/>
              <a:t> 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CMP t,a,b</a:t>
            </a:r>
          </a:p>
          <a:p>
            <a:pPr eaLnBrk="1" hangingPunct="1">
              <a:buFontTx/>
              <a:buNone/>
            </a:pPr>
            <a:r>
              <a:rPr lang="en-US" altLang="en-US"/>
              <a:t>ADD u,d,e</a:t>
            </a:r>
          </a:p>
          <a:p>
            <a:pPr eaLnBrk="1" hangingPunct="1"/>
            <a:r>
              <a:rPr lang="en-US" altLang="en-US"/>
              <a:t>CMOV t,c,u</a:t>
            </a:r>
          </a:p>
        </p:txBody>
      </p:sp>
    </p:spTree>
    <p:extLst>
      <p:ext uri="{BB962C8B-B14F-4D97-AF65-F5344CB8AC3E}">
        <p14:creationId xmlns:p14="http://schemas.microsoft.com/office/powerpoint/2010/main" val="4281327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1505</Words>
  <Application>Microsoft Office PowerPoint</Application>
  <PresentationFormat>Overhead</PresentationFormat>
  <Paragraphs>468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Courier New</vt:lpstr>
      <vt:lpstr>Wingdings</vt:lpstr>
      <vt:lpstr>LECT</vt:lpstr>
      <vt:lpstr>Další optimalizace</vt:lpstr>
      <vt:lpstr>Architektura překladače</vt:lpstr>
      <vt:lpstr>Další optimalizace</vt:lpstr>
      <vt:lpstr>Další optimalizace</vt:lpstr>
      <vt:lpstr>Částečné vyhodnocení</vt:lpstr>
      <vt:lpstr>Částečné vyhodnocení</vt:lpstr>
      <vt:lpstr>Částečné vyhodnocení</vt:lpstr>
      <vt:lpstr>Algebraické úpravy</vt:lpstr>
      <vt:lpstr>Algebraické úpravy</vt:lpstr>
      <vt:lpstr>Odstranění redundance</vt:lpstr>
      <vt:lpstr>Odstranění neužitečného kódu</vt:lpstr>
      <vt:lpstr>Přesouvání kódu</vt:lpstr>
      <vt:lpstr>Optimalizace režie volání</vt:lpstr>
      <vt:lpstr>Interprocedurální úpravy</vt:lpstr>
      <vt:lpstr>Nápověda pro procesor</vt:lpstr>
      <vt:lpstr>Architektura překladače</vt:lpstr>
      <vt:lpstr>Architektura překladače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1006</cp:revision>
  <dcterms:created xsi:type="dcterms:W3CDTF">2001-09-30T23:30:25Z</dcterms:created>
  <dcterms:modified xsi:type="dcterms:W3CDTF">2020-03-29T10:49:15Z</dcterms:modified>
</cp:coreProperties>
</file>