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overhead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FFCD"/>
    <a:srgbClr val="CC00FF"/>
    <a:srgbClr val="FF9999"/>
    <a:srgbClr val="0099FF"/>
    <a:srgbClr val="FF3399"/>
    <a:srgbClr val="99CC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34" autoAdjust="0"/>
    <p:restoredTop sz="94571" autoAdjust="0"/>
  </p:normalViewPr>
  <p:slideViewPr>
    <p:cSldViewPr>
      <p:cViewPr varScale="1">
        <p:scale>
          <a:sx n="129" d="100"/>
          <a:sy n="129" d="100"/>
        </p:scale>
        <p:origin x="870" y="13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noProof="1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noProof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2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44800" y="533400"/>
            <a:ext cx="3454400" cy="2590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76600"/>
            <a:ext cx="67056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1" smtClean="0"/>
              <a:t>Click to edit Master text styles</a:t>
            </a:r>
          </a:p>
          <a:p>
            <a:pPr lvl="1"/>
            <a:r>
              <a:rPr lang="cs-CZ" noProof="1" smtClean="0"/>
              <a:t>Second level</a:t>
            </a:r>
          </a:p>
          <a:p>
            <a:pPr lvl="2"/>
            <a:r>
              <a:rPr lang="cs-CZ" noProof="1" smtClean="0"/>
              <a:t>Third level</a:t>
            </a:r>
          </a:p>
          <a:p>
            <a:pPr lvl="3"/>
            <a:r>
              <a:rPr lang="cs-CZ" noProof="1" smtClean="0"/>
              <a:t>Fourth level</a:t>
            </a:r>
          </a:p>
          <a:p>
            <a:pPr lvl="4"/>
            <a:r>
              <a:rPr lang="cs-CZ" noProof="1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7700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noProof="1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47700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noProof="1"/>
            </a:lvl1pPr>
          </a:lstStyle>
          <a:p>
            <a:pPr>
              <a:defRPr/>
            </a:pPr>
            <a:fld id="{53D80ECD-877A-4C58-96D0-91AE5B60954F}" type="slidenum">
              <a:rPr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476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1" name="Rectangle 1027"/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823913"/>
          </a:xfrm>
        </p:spPr>
        <p:txBody>
          <a:bodyPr/>
          <a:lstStyle>
            <a:lvl1pPr algn="ctr">
              <a:defRPr sz="4800">
                <a:solidFill>
                  <a:srgbClr val="99FF99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5892" name="Rectangle 1028"/>
          <p:cNvSpPr>
            <a:spLocks noGrp="1" noChangeArrowheads="1"/>
          </p:cNvSpPr>
          <p:nvPr>
            <p:ph type="subTitle" idx="1"/>
          </p:nvPr>
        </p:nvSpPr>
        <p:spPr>
          <a:xfrm>
            <a:off x="152400" y="2667000"/>
            <a:ext cx="8839200" cy="3962400"/>
          </a:xfrm>
          <a:noFill/>
        </p:spPr>
        <p:txBody>
          <a:bodyPr/>
          <a:lstStyle>
            <a:lvl1pPr algn="ctr">
              <a:defRPr sz="3200"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1288891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2A4F-5B6C-475E-B104-7EB99EEC0D59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24904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0"/>
            <a:ext cx="2209800" cy="6705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477000" cy="6705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7BE31-150A-4843-99BA-DF6AE488D9E7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56025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315200" cy="457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533400"/>
            <a:ext cx="4343400" cy="617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33400"/>
            <a:ext cx="4343400" cy="617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483E8-855C-4B46-8539-BA7E4E48C122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0069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315200" cy="457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533400"/>
            <a:ext cx="8839200" cy="61722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7765C-1A76-4177-A0AE-EADC12BA6517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25071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315200" cy="457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533400"/>
            <a:ext cx="4343400" cy="617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533400"/>
            <a:ext cx="4343400" cy="3009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695700"/>
            <a:ext cx="4343400" cy="3009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8EF62-F676-4B10-8BAF-431D080F05CC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10224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1FE57-3690-4A1D-8A88-C063F0D8302E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64810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82418-0049-49C5-8D20-D771CA776518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25896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533400"/>
            <a:ext cx="4343400" cy="617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33400"/>
            <a:ext cx="4343400" cy="617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83EE3-94DA-42DA-A6CB-4924CEBA1E75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85951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1CB3C-E612-443D-A7FD-5FD98A69BBBB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90200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3DE4E-C967-4C6B-9E55-E706D8E86D90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5159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FE798-8F78-4433-BB74-D5505A6EDC5D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72399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2C64E-94B2-4E2D-B5F6-E7700D232CCC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18375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34890-89AA-4915-B737-613808C90A24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88633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731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533400"/>
            <a:ext cx="8839200" cy="6172200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6486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0"/>
            <a:ext cx="1295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99FF99"/>
                </a:solidFill>
              </a:defRPr>
            </a:lvl1pPr>
          </a:lstStyle>
          <a:p>
            <a:pPr>
              <a:defRPr/>
            </a:pPr>
            <a:fld id="{35376E8E-94FB-4D0D-B131-82E7564F7FE5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  <p:sldLayoutId id="2147483847" r:id="rId13"/>
    <p:sldLayoutId id="2147483848" r:id="rId14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190500" indent="2667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Ø"/>
        <a:defRPr sz="2400" b="1">
          <a:solidFill>
            <a:schemeClr val="tx1"/>
          </a:solidFill>
          <a:latin typeface="+mj-lt"/>
          <a:cs typeface="+mn-cs"/>
        </a:defRPr>
      </a:lvl2pPr>
      <a:lvl3pPr marL="571500" indent="-1905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v"/>
        <a:defRPr sz="2400">
          <a:solidFill>
            <a:schemeClr val="tx1"/>
          </a:solidFill>
          <a:latin typeface="+mj-lt"/>
          <a:cs typeface="+mn-cs"/>
        </a:defRPr>
      </a:lvl3pPr>
      <a:lvl4pPr marL="952500" indent="-1905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j-lt"/>
          <a:cs typeface="+mn-cs"/>
        </a:defRPr>
      </a:lvl4pPr>
      <a:lvl5pPr marL="1333500" indent="-1905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j-lt"/>
          <a:cs typeface="+mn-cs"/>
        </a:defRPr>
      </a:lvl5pPr>
      <a:lvl6pPr marL="1790700" indent="-1905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j-lt"/>
          <a:cs typeface="+mn-cs"/>
        </a:defRPr>
      </a:lvl6pPr>
      <a:lvl7pPr marL="2247900" indent="-1905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j-lt"/>
          <a:cs typeface="+mn-cs"/>
        </a:defRPr>
      </a:lvl7pPr>
      <a:lvl8pPr marL="2705100" indent="-1905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j-lt"/>
          <a:cs typeface="+mn-cs"/>
        </a:defRPr>
      </a:lvl8pPr>
      <a:lvl9pPr marL="3162300" indent="-1905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j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mtClean="0"/>
              <a:t>Dal</a:t>
            </a:r>
            <a:r>
              <a:rPr lang="cs-CZ" altLang="en-US" smtClean="0"/>
              <a:t>ší optimalizace</a:t>
            </a:r>
            <a:endParaRPr lang="en-US" altLang="en-US" smtClean="0"/>
          </a:p>
        </p:txBody>
      </p:sp>
      <p:sp>
        <p:nvSpPr>
          <p:cNvPr id="135171" name="Subtitle 4"/>
          <p:cNvSpPr>
            <a:spLocks noGrp="1"/>
          </p:cNvSpPr>
          <p:nvPr>
            <p:ph type="subTitle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E0"/>
                </a:solidFill>
              </a14:hiddenFill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35172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848600" y="0"/>
            <a:ext cx="1295400" cy="38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5CC91B0-2A28-4159-9545-9F1599FEF792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41733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7023B4E-24E0-42E2-8E2A-76BFF7B3A5AD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144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Odstranění redundance</a:t>
            </a:r>
            <a:endParaRPr lang="cs-CZ" altLang="en-US" noProof="1" smtClean="0"/>
          </a:p>
        </p:txBody>
      </p:sp>
      <p:sp>
        <p:nvSpPr>
          <p:cNvPr id="144388" name="Rectangle 3"/>
          <p:cNvSpPr>
            <a:spLocks noChangeArrowheads="1"/>
          </p:cNvSpPr>
          <p:nvPr/>
        </p:nvSpPr>
        <p:spPr bwMode="auto">
          <a:xfrm>
            <a:off x="152400" y="533400"/>
            <a:ext cx="4348163" cy="6172200"/>
          </a:xfrm>
          <a:prstGeom prst="rect">
            <a:avLst/>
          </a:prstGeom>
          <a:solidFill>
            <a:srgbClr val="FFFFE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571500" indent="-1905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2500" indent="-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2" eaLnBrk="1" hangingPunct="1"/>
            <a:r>
              <a:rPr lang="cs-CZ" altLang="en-US"/>
              <a:t>Copy propagation</a:t>
            </a:r>
          </a:p>
          <a:p>
            <a:pPr lvl="2" eaLnBrk="1" hangingPunct="1"/>
            <a:r>
              <a:rPr lang="cs-CZ" altLang="en-US"/>
              <a:t>Lokální/globální eliminace společných podvýrazů</a:t>
            </a:r>
            <a:endParaRPr lang="en-US" altLang="en-US"/>
          </a:p>
          <a:p>
            <a:pPr lvl="2" eaLnBrk="1" hangingPunct="1"/>
            <a:r>
              <a:rPr lang="cs-CZ" altLang="en-US"/>
              <a:t>Přesun invariantního kódu z cyklu</a:t>
            </a:r>
            <a:endParaRPr lang="en-US" altLang="en-US"/>
          </a:p>
          <a:p>
            <a:pPr lvl="3" eaLnBrk="1" hangingPunct="1"/>
            <a:r>
              <a:rPr lang="cs-CZ" altLang="en-US"/>
              <a:t>Častý výskyt u přístupu k polím</a:t>
            </a:r>
          </a:p>
          <a:p>
            <a:pPr lvl="2" eaLnBrk="1" hangingPunct="1"/>
            <a:r>
              <a:rPr lang="cs-CZ" altLang="en-US"/>
              <a:t>Partial-redundancy elimination</a:t>
            </a:r>
          </a:p>
          <a:p>
            <a:pPr lvl="3" eaLnBrk="1" hangingPunct="1"/>
            <a:r>
              <a:rPr lang="cs-CZ" altLang="en-US"/>
              <a:t>Lazy code motion</a:t>
            </a:r>
            <a:endParaRPr lang="en-US" altLang="en-US"/>
          </a:p>
          <a:p>
            <a:pPr lvl="2" eaLnBrk="1" hangingPunct="1"/>
            <a:endParaRPr lang="en-US" altLang="en-US"/>
          </a:p>
          <a:p>
            <a:pPr lvl="2" eaLnBrk="1" hangingPunct="1"/>
            <a:r>
              <a:rPr lang="cs-CZ" altLang="en-US"/>
              <a:t>Integrace procedur generuje nové redundance</a:t>
            </a:r>
            <a:endParaRPr lang="en-US" altLang="en-US"/>
          </a:p>
        </p:txBody>
      </p:sp>
      <p:sp>
        <p:nvSpPr>
          <p:cNvPr id="144389" name="Rectangle 4"/>
          <p:cNvSpPr>
            <a:spLocks noChangeArrowheads="1"/>
          </p:cNvSpPr>
          <p:nvPr/>
        </p:nvSpPr>
        <p:spPr bwMode="auto">
          <a:xfrm>
            <a:off x="4643438" y="549275"/>
            <a:ext cx="4348162" cy="6172200"/>
          </a:xfrm>
          <a:prstGeom prst="rect">
            <a:avLst/>
          </a:prstGeom>
          <a:solidFill>
            <a:srgbClr val="FFFFE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b = a;</a:t>
            </a:r>
          </a:p>
          <a:p>
            <a:pPr eaLnBrk="1" hangingPunct="1"/>
            <a:r>
              <a:rPr lang="en-US" altLang="en-US"/>
              <a:t>c = b;  	// c = a;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c = a + b;</a:t>
            </a:r>
          </a:p>
          <a:p>
            <a:pPr eaLnBrk="1" hangingPunct="1"/>
            <a:r>
              <a:rPr lang="en-US" altLang="en-US"/>
              <a:t>d = </a:t>
            </a:r>
            <a:r>
              <a:rPr lang="en-US" altLang="en-US">
                <a:solidFill>
                  <a:schemeClr val="hlink"/>
                </a:solidFill>
              </a:rPr>
              <a:t>a + b</a:t>
            </a:r>
            <a:r>
              <a:rPr lang="en-US" altLang="en-US"/>
              <a:t>; 	// d = c;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for ( i = 0; i &lt; 10; ++i)</a:t>
            </a:r>
          </a:p>
          <a:p>
            <a:pPr eaLnBrk="1" hangingPunct="1"/>
            <a:r>
              <a:rPr lang="en-US" altLang="en-US"/>
              <a:t>  a[ i] = </a:t>
            </a:r>
            <a:r>
              <a:rPr lang="cs-CZ" altLang="en-US">
                <a:solidFill>
                  <a:schemeClr val="hlink"/>
                </a:solidFill>
              </a:rPr>
              <a:t>k + l</a:t>
            </a:r>
            <a:r>
              <a:rPr lang="en-US" altLang="en-US"/>
              <a:t>;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if ( a &lt; b )</a:t>
            </a:r>
          </a:p>
          <a:p>
            <a:pPr eaLnBrk="1" hangingPunct="1"/>
            <a:r>
              <a:rPr lang="en-US" altLang="en-US"/>
              <a:t>  c = d + e;</a:t>
            </a:r>
          </a:p>
          <a:p>
            <a:pPr eaLnBrk="1" hangingPunct="1"/>
            <a:r>
              <a:rPr lang="en-US" altLang="en-US"/>
              <a:t>f = </a:t>
            </a:r>
            <a:r>
              <a:rPr lang="en-US" altLang="en-US">
                <a:solidFill>
                  <a:schemeClr val="hlink"/>
                </a:solidFill>
              </a:rPr>
              <a:t>d + e</a:t>
            </a:r>
            <a:r>
              <a:rPr lang="en-US" altLang="en-US"/>
              <a:t>;</a:t>
            </a:r>
          </a:p>
          <a:p>
            <a:pPr eaLnBrk="1" hangingPunct="1"/>
            <a:r>
              <a:rPr lang="en-US" altLang="en-US"/>
              <a:t>  </a:t>
            </a:r>
          </a:p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14733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BB5E5D2-C893-4F11-A59E-26CF62CCF1A8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145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Odstranění neužitečného kódu</a:t>
            </a:r>
            <a:endParaRPr lang="cs-CZ" altLang="en-US" noProof="1" smtClean="0"/>
          </a:p>
        </p:txBody>
      </p:sp>
      <p:sp>
        <p:nvSpPr>
          <p:cNvPr id="145412" name="Rectangle 3"/>
          <p:cNvSpPr>
            <a:spLocks noChangeArrowheads="1"/>
          </p:cNvSpPr>
          <p:nvPr/>
        </p:nvSpPr>
        <p:spPr bwMode="auto">
          <a:xfrm>
            <a:off x="152400" y="533400"/>
            <a:ext cx="4348163" cy="6172200"/>
          </a:xfrm>
          <a:prstGeom prst="rect">
            <a:avLst/>
          </a:prstGeom>
          <a:solidFill>
            <a:srgbClr val="FFFFE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571500" indent="-1905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2500" indent="-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333500" indent="-1905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907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479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7051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623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2" eaLnBrk="1" hangingPunct="1"/>
            <a:r>
              <a:rPr lang="cs-CZ" altLang="en-US"/>
              <a:t>Odstranění mrtvého kódu</a:t>
            </a:r>
          </a:p>
          <a:p>
            <a:pPr lvl="3" eaLnBrk="1" hangingPunct="1"/>
            <a:r>
              <a:rPr lang="cs-CZ" altLang="en-US"/>
              <a:t>Kód, jehož efekt nebude využit</a:t>
            </a:r>
          </a:p>
          <a:p>
            <a:pPr lvl="4" eaLnBrk="1" hangingPunct="1"/>
            <a:r>
              <a:rPr lang="cs-CZ" altLang="en-US" sz="1800"/>
              <a:t>Přiřazení do proměnných, které již nebudou čteny</a:t>
            </a:r>
          </a:p>
          <a:p>
            <a:pPr lvl="2" eaLnBrk="1" hangingPunct="1"/>
            <a:r>
              <a:rPr lang="cs-CZ" altLang="en-US"/>
              <a:t>Odstranění nedosažitelného kódu</a:t>
            </a:r>
          </a:p>
          <a:p>
            <a:pPr lvl="3" eaLnBrk="1" hangingPunct="1"/>
            <a:r>
              <a:rPr lang="cs-CZ" altLang="en-US"/>
              <a:t>Kód, ke kterému nevede cesta</a:t>
            </a:r>
          </a:p>
          <a:p>
            <a:pPr lvl="2" eaLnBrk="1" hangingPunct="1"/>
            <a:r>
              <a:rPr lang="cs-CZ" altLang="en-US"/>
              <a:t>Optimalizace skoků</a:t>
            </a:r>
          </a:p>
          <a:p>
            <a:pPr lvl="3" eaLnBrk="1" hangingPunct="1"/>
            <a:r>
              <a:rPr lang="cs-CZ" altLang="en-US"/>
              <a:t>Skoky na skoky apod.</a:t>
            </a:r>
          </a:p>
          <a:p>
            <a:pPr lvl="2" eaLnBrk="1" hangingPunct="1"/>
            <a:endParaRPr lang="cs-CZ" altLang="en-US"/>
          </a:p>
          <a:p>
            <a:pPr lvl="2" eaLnBrk="1" hangingPunct="1"/>
            <a:r>
              <a:rPr lang="cs-CZ" altLang="en-US"/>
              <a:t>Řeší především chyby vyprodukované předchozími fázemi</a:t>
            </a:r>
          </a:p>
          <a:p>
            <a:pPr lvl="3" eaLnBrk="1" hangingPunct="1"/>
            <a:r>
              <a:rPr lang="cs-CZ" altLang="en-US"/>
              <a:t>Aplikuje se opakovaně</a:t>
            </a:r>
            <a:endParaRPr lang="en-US" altLang="en-US"/>
          </a:p>
        </p:txBody>
      </p:sp>
      <p:sp>
        <p:nvSpPr>
          <p:cNvPr id="145413" name="Rectangle 4"/>
          <p:cNvSpPr>
            <a:spLocks noChangeArrowheads="1"/>
          </p:cNvSpPr>
          <p:nvPr/>
        </p:nvSpPr>
        <p:spPr bwMode="auto">
          <a:xfrm>
            <a:off x="4643438" y="549275"/>
            <a:ext cx="4348162" cy="6172200"/>
          </a:xfrm>
          <a:prstGeom prst="rect">
            <a:avLst/>
          </a:prstGeom>
          <a:solidFill>
            <a:srgbClr val="FFFFE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  <a:p>
            <a:pPr eaLnBrk="1" hangingPunct="1"/>
            <a:r>
              <a:rPr lang="cs-CZ" altLang="en-US"/>
              <a:t>a </a:t>
            </a:r>
            <a:r>
              <a:rPr lang="en-US" altLang="en-US"/>
              <a:t>= b + 40;</a:t>
            </a:r>
            <a:endParaRPr lang="cs-CZ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cs-CZ" altLang="en-US"/>
          </a:p>
          <a:p>
            <a:pPr eaLnBrk="1" hangingPunct="1"/>
            <a:r>
              <a:rPr lang="en-US" altLang="en-US"/>
              <a:t>c</a:t>
            </a:r>
            <a:r>
              <a:rPr lang="cs-CZ" altLang="en-US"/>
              <a:t> </a:t>
            </a:r>
            <a:r>
              <a:rPr lang="en-US" altLang="en-US"/>
              <a:t>= 40;</a:t>
            </a:r>
          </a:p>
          <a:p>
            <a:pPr eaLnBrk="1" hangingPunct="1"/>
            <a:r>
              <a:rPr lang="en-US" altLang="en-US"/>
              <a:t>d = 45;</a:t>
            </a:r>
          </a:p>
          <a:p>
            <a:pPr eaLnBrk="1" hangingPunct="1"/>
            <a:r>
              <a:rPr lang="en-US" altLang="en-US"/>
              <a:t>e = f + 90;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if ( g &gt; h )</a:t>
            </a:r>
          </a:p>
          <a:p>
            <a:pPr eaLnBrk="1" hangingPunct="1"/>
            <a:r>
              <a:rPr lang="en-US" altLang="en-US"/>
              <a:t>{</a:t>
            </a:r>
          </a:p>
          <a:p>
            <a:pPr eaLnBrk="1" hangingPunct="1"/>
            <a:r>
              <a:rPr lang="en-US" altLang="en-US"/>
              <a:t>  i = 1;</a:t>
            </a:r>
          </a:p>
          <a:p>
            <a:pPr eaLnBrk="1" hangingPunct="1"/>
            <a:r>
              <a:rPr lang="en-US" altLang="en-US"/>
              <a:t>  j = 2;</a:t>
            </a:r>
          </a:p>
          <a:p>
            <a:pPr eaLnBrk="1" hangingPunct="1"/>
            <a:r>
              <a:rPr lang="en-US" altLang="en-US"/>
              <a:t>  k = k + 1;</a:t>
            </a:r>
          </a:p>
          <a:p>
            <a:pPr eaLnBrk="1" hangingPunct="1"/>
            <a:r>
              <a:rPr lang="en-US" altLang="en-US"/>
              <a:t>}</a:t>
            </a:r>
          </a:p>
          <a:p>
            <a:pPr eaLnBrk="1" hangingPunct="1"/>
            <a:r>
              <a:rPr lang="en-US" altLang="en-US"/>
              <a:t>else</a:t>
            </a:r>
          </a:p>
          <a:p>
            <a:pPr eaLnBrk="1" hangingPunct="1"/>
            <a:r>
              <a:rPr lang="en-US" altLang="en-US"/>
              <a:t>{</a:t>
            </a:r>
          </a:p>
          <a:p>
            <a:pPr eaLnBrk="1" hangingPunct="1"/>
            <a:r>
              <a:rPr lang="en-US" altLang="en-US"/>
              <a:t>  i = 0;</a:t>
            </a:r>
          </a:p>
          <a:p>
            <a:pPr eaLnBrk="1" hangingPunct="1"/>
            <a:r>
              <a:rPr lang="en-US" altLang="en-US"/>
              <a:t>  j = 1;</a:t>
            </a:r>
          </a:p>
          <a:p>
            <a:pPr eaLnBrk="1" hangingPunct="1"/>
            <a:r>
              <a:rPr lang="en-US" altLang="en-US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082599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9459734-A70E-4172-BA5C-0DB72EB6ED45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146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Přesouvání kódu</a:t>
            </a:r>
            <a:endParaRPr lang="cs-CZ" altLang="en-US" noProof="1" smtClean="0"/>
          </a:p>
        </p:txBody>
      </p:sp>
      <p:sp>
        <p:nvSpPr>
          <p:cNvPr id="142340" name="Rectangle 3"/>
          <p:cNvSpPr>
            <a:spLocks noChangeArrowheads="1"/>
          </p:cNvSpPr>
          <p:nvPr/>
        </p:nvSpPr>
        <p:spPr bwMode="auto">
          <a:xfrm>
            <a:off x="152400" y="533400"/>
            <a:ext cx="4348163" cy="6172200"/>
          </a:xfrm>
          <a:prstGeom prst="rect">
            <a:avLst/>
          </a:prstGeom>
          <a:solidFill>
            <a:srgbClr val="FFFFE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marL="571500" lvl="2" indent="-1905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/>
            </a:pPr>
            <a:r>
              <a:rPr lang="cs-CZ" sz="2400" dirty="0"/>
              <a:t>Code hoisting</a:t>
            </a:r>
          </a:p>
          <a:p>
            <a:pPr marL="952500" lvl="3" indent="-1905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/>
            </a:pPr>
            <a:r>
              <a:rPr lang="cs-CZ" sz="2000" dirty="0"/>
              <a:t>Provedení operace dříve, než předepisoval původní program</a:t>
            </a:r>
          </a:p>
          <a:p>
            <a:pPr marL="952500" lvl="3" indent="-1905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/>
            </a:pPr>
            <a:r>
              <a:rPr lang="cs-CZ" sz="2000" dirty="0"/>
              <a:t>Omezeno závislostmi</a:t>
            </a:r>
          </a:p>
          <a:p>
            <a:pPr marL="952500" lvl="3" indent="-1905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/>
            </a:pPr>
            <a:r>
              <a:rPr lang="cs-CZ" sz="2000" dirty="0"/>
              <a:t>„very busy“ expression </a:t>
            </a:r>
            <a:r>
              <a:rPr lang="en-US" sz="2000" dirty="0"/>
              <a:t>=</a:t>
            </a:r>
            <a:r>
              <a:rPr lang="cs-CZ" sz="2000" dirty="0"/>
              <a:t> operace, která bude provedena v každém pokračování </a:t>
            </a:r>
          </a:p>
          <a:p>
            <a:pPr marL="952500" lvl="3" indent="-1905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§"/>
              <a:defRPr/>
            </a:pPr>
            <a:r>
              <a:rPr lang="cs-CZ" sz="2000" dirty="0"/>
              <a:t>Algoritmus: Lazy code motion</a:t>
            </a:r>
          </a:p>
          <a:p>
            <a:pPr marL="952500" lvl="3" indent="-1905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§"/>
              <a:defRPr/>
            </a:pPr>
            <a:endParaRPr lang="cs-CZ" sz="2000" dirty="0"/>
          </a:p>
          <a:p>
            <a:pPr marL="495300" lvl="2" indent="-1905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§"/>
              <a:defRPr/>
            </a:pPr>
            <a:r>
              <a:rPr lang="cs-CZ" sz="2000" dirty="0"/>
              <a:t>Užitečnost úpravy je nejistá</a:t>
            </a:r>
          </a:p>
          <a:p>
            <a:pPr marL="952500" lvl="3" indent="-1905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§"/>
              <a:defRPr/>
            </a:pPr>
            <a:r>
              <a:rPr lang="cs-CZ" sz="2000" dirty="0"/>
              <a:t>Paralelismus</a:t>
            </a:r>
          </a:p>
          <a:p>
            <a:pPr marL="952500" lvl="3" indent="-1905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§"/>
              <a:defRPr/>
            </a:pPr>
            <a:r>
              <a:rPr lang="cs-CZ" sz="2000" dirty="0"/>
              <a:t>Omezený počet registrů</a:t>
            </a:r>
          </a:p>
          <a:p>
            <a:pPr marL="571500" lvl="2" indent="-1905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/>
            </a:pPr>
            <a:endParaRPr lang="cs-CZ" sz="2400" dirty="0"/>
          </a:p>
        </p:txBody>
      </p:sp>
      <p:sp>
        <p:nvSpPr>
          <p:cNvPr id="146437" name="Rectangle 4"/>
          <p:cNvSpPr>
            <a:spLocks noChangeArrowheads="1"/>
          </p:cNvSpPr>
          <p:nvPr/>
        </p:nvSpPr>
        <p:spPr bwMode="auto">
          <a:xfrm>
            <a:off x="4643438" y="549275"/>
            <a:ext cx="4348162" cy="6172200"/>
          </a:xfrm>
          <a:prstGeom prst="rect">
            <a:avLst/>
          </a:prstGeom>
          <a:solidFill>
            <a:srgbClr val="FFFFE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if ( g &gt; h )</a:t>
            </a:r>
          </a:p>
          <a:p>
            <a:pPr eaLnBrk="1" hangingPunct="1"/>
            <a:r>
              <a:rPr lang="en-US" altLang="en-US"/>
              <a:t>{</a:t>
            </a:r>
          </a:p>
          <a:p>
            <a:pPr eaLnBrk="1" hangingPunct="1"/>
            <a:r>
              <a:rPr lang="en-US" altLang="en-US"/>
              <a:t>  </a:t>
            </a:r>
            <a:r>
              <a:rPr lang="cs-CZ" altLang="en-US"/>
              <a:t>for </a:t>
            </a:r>
            <a:r>
              <a:rPr lang="en-US" altLang="en-US"/>
              <a:t>( i = 1; i &lt; k; ++ i)</a:t>
            </a:r>
          </a:p>
          <a:p>
            <a:pPr eaLnBrk="1" hangingPunct="1"/>
            <a:r>
              <a:rPr lang="en-US" altLang="en-US"/>
              <a:t>  { a[ i] = </a:t>
            </a:r>
            <a:r>
              <a:rPr lang="en-US" altLang="en-US">
                <a:solidFill>
                  <a:srgbClr val="FF0000"/>
                </a:solidFill>
              </a:rPr>
              <a:t>x + y</a:t>
            </a:r>
            <a:r>
              <a:rPr lang="en-US" altLang="en-US"/>
              <a:t>;</a:t>
            </a:r>
          </a:p>
          <a:p>
            <a:pPr eaLnBrk="1" hangingPunct="1"/>
            <a:r>
              <a:rPr lang="en-US" altLang="en-US"/>
              <a:t>  }</a:t>
            </a:r>
          </a:p>
          <a:p>
            <a:pPr eaLnBrk="1" hangingPunct="1"/>
            <a:r>
              <a:rPr lang="en-US" altLang="en-US"/>
              <a:t>  u = </a:t>
            </a:r>
            <a:r>
              <a:rPr lang="en-US" altLang="en-US">
                <a:solidFill>
                  <a:srgbClr val="FF0000"/>
                </a:solidFill>
              </a:rPr>
              <a:t>x + y</a:t>
            </a:r>
            <a:r>
              <a:rPr lang="en-US" altLang="en-US"/>
              <a:t>;</a:t>
            </a:r>
          </a:p>
          <a:p>
            <a:pPr eaLnBrk="1" hangingPunct="1"/>
            <a:r>
              <a:rPr lang="en-US" altLang="en-US"/>
              <a:t>}</a:t>
            </a:r>
          </a:p>
          <a:p>
            <a:pPr eaLnBrk="1" hangingPunct="1"/>
            <a:r>
              <a:rPr lang="en-US" altLang="en-US"/>
              <a:t>else</a:t>
            </a:r>
          </a:p>
          <a:p>
            <a:pPr eaLnBrk="1" hangingPunct="1"/>
            <a:r>
              <a:rPr lang="en-US" altLang="en-US"/>
              <a:t>{</a:t>
            </a:r>
          </a:p>
          <a:p>
            <a:pPr eaLnBrk="1" hangingPunct="1"/>
            <a:r>
              <a:rPr lang="en-US" altLang="en-US"/>
              <a:t>  z = </a:t>
            </a:r>
            <a:r>
              <a:rPr lang="en-US" altLang="en-US">
                <a:solidFill>
                  <a:srgbClr val="FF0000"/>
                </a:solidFill>
              </a:rPr>
              <a:t>x + y</a:t>
            </a:r>
            <a:r>
              <a:rPr lang="en-US" altLang="en-US"/>
              <a:t>;</a:t>
            </a:r>
          </a:p>
          <a:p>
            <a:pPr eaLnBrk="1" hangingPunct="1"/>
            <a:r>
              <a:rPr lang="en-US" altLang="en-US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477672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A81FBFE-F014-4F34-BA27-C3A1F1508B18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147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Optimalizace režie volání</a:t>
            </a:r>
            <a:endParaRPr lang="cs-CZ" altLang="en-US" noProof="1" smtClean="0"/>
          </a:p>
        </p:txBody>
      </p:sp>
      <p:sp>
        <p:nvSpPr>
          <p:cNvPr id="142340" name="Rectangle 3"/>
          <p:cNvSpPr>
            <a:spLocks noChangeArrowheads="1"/>
          </p:cNvSpPr>
          <p:nvPr/>
        </p:nvSpPr>
        <p:spPr bwMode="auto">
          <a:xfrm>
            <a:off x="152400" y="533400"/>
            <a:ext cx="4348163" cy="6172200"/>
          </a:xfrm>
          <a:prstGeom prst="rect">
            <a:avLst/>
          </a:prstGeom>
          <a:solidFill>
            <a:srgbClr val="FFFFE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marL="571500" lvl="2" indent="-1905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/>
            </a:pPr>
            <a:r>
              <a:rPr lang="cs-CZ" sz="2400" dirty="0"/>
              <a:t>Integrace procedur</a:t>
            </a:r>
          </a:p>
          <a:p>
            <a:pPr marL="952500" lvl="3" indent="-1905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/>
            </a:pPr>
            <a:r>
              <a:rPr lang="cs-CZ" sz="2000" dirty="0"/>
              <a:t>a.k.a inline-expansion</a:t>
            </a:r>
          </a:p>
          <a:p>
            <a:pPr marL="952500" lvl="3" indent="-1905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/>
            </a:pPr>
            <a:endParaRPr lang="cs-CZ" sz="2000" dirty="0"/>
          </a:p>
          <a:p>
            <a:pPr marL="495300" lvl="2" indent="-1905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/>
            </a:pPr>
            <a:r>
              <a:rPr lang="cs-CZ" sz="2000" dirty="0"/>
              <a:t>Listové procedury</a:t>
            </a:r>
          </a:p>
          <a:p>
            <a:pPr marL="952500" lvl="3" indent="-1905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/>
            </a:pPr>
            <a:r>
              <a:rPr lang="cs-CZ" sz="2000" dirty="0"/>
              <a:t>Nevolají žádné další</a:t>
            </a:r>
          </a:p>
          <a:p>
            <a:pPr marL="952500" lvl="3" indent="-1905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/>
            </a:pPr>
            <a:r>
              <a:rPr lang="cs-CZ" sz="2000" dirty="0"/>
              <a:t>Není třeba kompletní prolog a epilog procedury</a:t>
            </a:r>
          </a:p>
          <a:p>
            <a:pPr marL="952500" lvl="3" indent="-1905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/>
            </a:pPr>
            <a:r>
              <a:rPr lang="cs-CZ" sz="2000" dirty="0"/>
              <a:t>Užitečné zejména v přítomnosti výjimek</a:t>
            </a:r>
          </a:p>
          <a:p>
            <a:pPr marL="952500" lvl="3" indent="-1905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§"/>
              <a:defRPr/>
            </a:pPr>
            <a:endParaRPr lang="cs-CZ" sz="2000" dirty="0"/>
          </a:p>
          <a:p>
            <a:pPr marL="495300" lvl="2" indent="-1905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§"/>
              <a:defRPr/>
            </a:pPr>
            <a:r>
              <a:rPr lang="cs-CZ" sz="2000" dirty="0"/>
              <a:t>Shrink wrapping</a:t>
            </a:r>
          </a:p>
          <a:p>
            <a:pPr marL="952500" lvl="3" indent="-1905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§"/>
              <a:defRPr/>
            </a:pPr>
            <a:r>
              <a:rPr lang="cs-CZ" sz="2000" dirty="0"/>
              <a:t>Přesouvání prologu a epilogu</a:t>
            </a:r>
          </a:p>
          <a:p>
            <a:pPr marL="952500" lvl="3" indent="-1905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§"/>
              <a:defRPr/>
            </a:pPr>
            <a:r>
              <a:rPr lang="cs-CZ" sz="2000" dirty="0"/>
              <a:t>Ve větvích, které nevolají další procedury, se prolog a epilog anihilují</a:t>
            </a:r>
          </a:p>
          <a:p>
            <a:pPr marL="571500" lvl="2" indent="-1905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/>
            </a:pPr>
            <a:endParaRPr lang="cs-CZ" sz="2400" dirty="0"/>
          </a:p>
        </p:txBody>
      </p:sp>
      <p:sp>
        <p:nvSpPr>
          <p:cNvPr id="147461" name="Rectangle 4"/>
          <p:cNvSpPr>
            <a:spLocks noChangeArrowheads="1"/>
          </p:cNvSpPr>
          <p:nvPr/>
        </p:nvSpPr>
        <p:spPr bwMode="auto">
          <a:xfrm>
            <a:off x="4643438" y="549275"/>
            <a:ext cx="4348162" cy="6172200"/>
          </a:xfrm>
          <a:prstGeom prst="rect">
            <a:avLst/>
          </a:prstGeom>
          <a:solidFill>
            <a:srgbClr val="FFFFE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cs-CZ" altLang="en-US" sz="2400" b="0">
                <a:latin typeface="Arial" charset="0"/>
              </a:rPr>
              <a:t>Tail merging</a:t>
            </a:r>
          </a:p>
          <a:p>
            <a:pPr lvl="1" eaLnBrk="1" hangingPunct="1">
              <a:buSzPct val="65000"/>
              <a:buFont typeface="Arial" charset="0"/>
              <a:buChar char="•"/>
            </a:pPr>
            <a:r>
              <a:rPr lang="cs-CZ" altLang="en-US" sz="2000" b="0"/>
              <a:t>Ztotožnění identických konců procedur</a:t>
            </a:r>
          </a:p>
          <a:p>
            <a:pPr lvl="2" eaLnBrk="1" hangingPunct="1">
              <a:buFont typeface="Arial" charset="0"/>
              <a:buChar char="•"/>
            </a:pPr>
            <a:r>
              <a:rPr lang="cs-CZ" altLang="en-US" sz="2000"/>
              <a:t>Poslední BB často obsahuje pouze epilog a je tudíž shodný</a:t>
            </a:r>
          </a:p>
          <a:p>
            <a:pPr lvl="2" eaLnBrk="1" hangingPunct="1">
              <a:buFont typeface="Arial" charset="0"/>
              <a:buChar char="•"/>
            </a:pPr>
            <a:endParaRPr lang="cs-CZ" altLang="en-US" sz="2000"/>
          </a:p>
          <a:p>
            <a:pPr lvl="1" eaLnBrk="1" hangingPunct="1">
              <a:buSzPct val="65000"/>
              <a:buFont typeface="Arial" charset="0"/>
              <a:buChar char="•"/>
            </a:pPr>
            <a:r>
              <a:rPr lang="cs-CZ" altLang="en-US" sz="2000" b="0"/>
              <a:t>Šetří velikost kódu</a:t>
            </a:r>
          </a:p>
          <a:p>
            <a:pPr lvl="2" eaLnBrk="1" hangingPunct="1">
              <a:buFont typeface="Arial" charset="0"/>
              <a:buChar char="•"/>
            </a:pPr>
            <a:r>
              <a:rPr lang="cs-CZ" altLang="en-US" sz="2000"/>
              <a:t>Zlepšuje využití I-cache</a:t>
            </a: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17791826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AA8B31D-2FBB-4DA0-975A-A1FE8C7C1782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148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Interprocedurální úpravy</a:t>
            </a:r>
            <a:endParaRPr lang="cs-CZ" altLang="en-US" noProof="1" smtClean="0"/>
          </a:p>
        </p:txBody>
      </p:sp>
      <p:sp>
        <p:nvSpPr>
          <p:cNvPr id="148484" name="Rectangle 3"/>
          <p:cNvSpPr>
            <a:spLocks noChangeArrowheads="1"/>
          </p:cNvSpPr>
          <p:nvPr/>
        </p:nvSpPr>
        <p:spPr bwMode="auto">
          <a:xfrm>
            <a:off x="152400" y="533400"/>
            <a:ext cx="4348163" cy="6172200"/>
          </a:xfrm>
          <a:prstGeom prst="rect">
            <a:avLst/>
          </a:prstGeom>
          <a:solidFill>
            <a:srgbClr val="FFFFE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571500" indent="-1905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2500" indent="-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409700" indent="-1905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8669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3241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7813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2385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2" eaLnBrk="1" hangingPunct="1"/>
            <a:r>
              <a:rPr lang="cs-CZ" altLang="en-US"/>
              <a:t>Specializace procedur</a:t>
            </a:r>
          </a:p>
          <a:p>
            <a:pPr lvl="3" eaLnBrk="1" hangingPunct="1"/>
            <a:r>
              <a:rPr lang="cs-CZ" altLang="en-US"/>
              <a:t>Procedury se naklonují</a:t>
            </a:r>
          </a:p>
          <a:p>
            <a:pPr lvl="3" eaLnBrk="1" hangingPunct="1"/>
            <a:r>
              <a:rPr lang="cs-CZ" altLang="en-US"/>
              <a:t>Jednotlivé klony se přizpůsobují okolnostem, které panují při jejich volání</a:t>
            </a:r>
          </a:p>
          <a:p>
            <a:pPr lvl="4" eaLnBrk="1" hangingPunct="1">
              <a:buFont typeface="Wingdings" pitchFamily="2" charset="2"/>
              <a:buChar char="§"/>
            </a:pPr>
            <a:r>
              <a:rPr lang="cs-CZ" altLang="en-US" sz="2000"/>
              <a:t>Speciální tvary argumentů</a:t>
            </a:r>
          </a:p>
          <a:p>
            <a:pPr lvl="4" eaLnBrk="1" hangingPunct="1">
              <a:buFont typeface="Wingdings" pitchFamily="2" charset="2"/>
              <a:buChar char="§"/>
            </a:pPr>
            <a:r>
              <a:rPr lang="cs-CZ" altLang="en-US" sz="2000"/>
              <a:t>Konstantní argumenty</a:t>
            </a:r>
          </a:p>
          <a:p>
            <a:pPr lvl="4" eaLnBrk="1" hangingPunct="1">
              <a:buFont typeface="Wingdings" pitchFamily="2" charset="2"/>
              <a:buChar char="§"/>
            </a:pPr>
            <a:r>
              <a:rPr lang="cs-CZ" altLang="en-US" sz="2000"/>
              <a:t>Aliasing</a:t>
            </a:r>
          </a:p>
          <a:p>
            <a:pPr lvl="4" eaLnBrk="1" hangingPunct="1">
              <a:buFont typeface="Wingdings" pitchFamily="2" charset="2"/>
              <a:buChar char="§"/>
            </a:pPr>
            <a:endParaRPr lang="cs-CZ" altLang="en-US" sz="2000"/>
          </a:p>
          <a:p>
            <a:pPr lvl="2" eaLnBrk="1" hangingPunct="1"/>
            <a:r>
              <a:rPr lang="cs-CZ" altLang="en-US"/>
              <a:t>Interprocedurální alokace registrů</a:t>
            </a:r>
          </a:p>
          <a:p>
            <a:pPr lvl="3" eaLnBrk="1" hangingPunct="1">
              <a:buSzPct val="65000"/>
            </a:pPr>
            <a:r>
              <a:rPr lang="cs-CZ" altLang="en-US"/>
              <a:t>Volací konvence se upravuje podle místních podmínek</a:t>
            </a:r>
          </a:p>
        </p:txBody>
      </p:sp>
      <p:sp>
        <p:nvSpPr>
          <p:cNvPr id="148485" name="Rectangle 4"/>
          <p:cNvSpPr>
            <a:spLocks noChangeArrowheads="1"/>
          </p:cNvSpPr>
          <p:nvPr/>
        </p:nvSpPr>
        <p:spPr bwMode="auto">
          <a:xfrm>
            <a:off x="4643438" y="549275"/>
            <a:ext cx="4348162" cy="6172200"/>
          </a:xfrm>
          <a:prstGeom prst="rect">
            <a:avLst/>
          </a:prstGeom>
          <a:solidFill>
            <a:srgbClr val="FFFFE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2500" indent="-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409700" indent="-1905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8669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3241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7813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2385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3" eaLnBrk="1" hangingPunct="1"/>
            <a:endParaRPr lang="cs-CZ" altLang="en-US"/>
          </a:p>
          <a:p>
            <a:pPr lvl="3" eaLnBrk="1" hangingPunct="1"/>
            <a:r>
              <a:rPr lang="cs-CZ" altLang="en-US"/>
              <a:t>Efekt je obdobný jako u integrace procedur</a:t>
            </a:r>
          </a:p>
          <a:p>
            <a:pPr lvl="4" eaLnBrk="1" hangingPunct="1">
              <a:buFont typeface="Wingdings" pitchFamily="2" charset="2"/>
              <a:buChar char="§"/>
            </a:pPr>
            <a:r>
              <a:rPr lang="cs-CZ" altLang="en-US" sz="2000"/>
              <a:t>Specializace vede k menší expanzi kódu</a:t>
            </a:r>
          </a:p>
          <a:p>
            <a:pPr lvl="4" eaLnBrk="1" hangingPunct="1">
              <a:buFont typeface="Wingdings" pitchFamily="2" charset="2"/>
              <a:buChar char="§"/>
            </a:pPr>
            <a:r>
              <a:rPr lang="cs-CZ" altLang="en-US" sz="2000"/>
              <a:t>Specializace se obtížněji řídí</a:t>
            </a:r>
          </a:p>
          <a:p>
            <a:pPr lvl="4" eaLnBrk="1" hangingPunct="1">
              <a:buFont typeface="Wingdings" pitchFamily="2" charset="2"/>
              <a:buChar char="§"/>
            </a:pPr>
            <a:r>
              <a:rPr lang="cs-CZ" altLang="en-US" sz="2000"/>
              <a:t>Integrace odstraňuje režii volání</a:t>
            </a:r>
          </a:p>
          <a:p>
            <a:pPr lvl="4" eaLnBrk="1" hangingPunct="1">
              <a:buFont typeface="Wingdings" pitchFamily="2" charset="2"/>
              <a:buChar char="§"/>
            </a:pPr>
            <a:r>
              <a:rPr lang="cs-CZ" altLang="en-US" sz="2000"/>
              <a:t>Integrace umožňuje další optimalizace</a:t>
            </a:r>
          </a:p>
          <a:p>
            <a:pPr eaLnBrk="1" hangingPunct="1">
              <a:buFont typeface="Arial" charset="0"/>
              <a:buChar char="•"/>
            </a:pPr>
            <a:endParaRPr lang="en-US" altLang="en-US" sz="2000" b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2704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B951118-1AEE-4FF6-9E93-34D639DA4A52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149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Nápověda pro procesor</a:t>
            </a:r>
            <a:endParaRPr lang="cs-CZ" altLang="en-US" noProof="1" smtClean="0"/>
          </a:p>
        </p:txBody>
      </p:sp>
      <p:sp>
        <p:nvSpPr>
          <p:cNvPr id="149508" name="Rectangle 3"/>
          <p:cNvSpPr>
            <a:spLocks noChangeArrowheads="1"/>
          </p:cNvSpPr>
          <p:nvPr/>
        </p:nvSpPr>
        <p:spPr bwMode="auto">
          <a:xfrm>
            <a:off x="152400" y="533400"/>
            <a:ext cx="4348163" cy="6172200"/>
          </a:xfrm>
          <a:prstGeom prst="rect">
            <a:avLst/>
          </a:prstGeom>
          <a:solidFill>
            <a:srgbClr val="FFFFE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571500" indent="-1905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028700" indent="-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2" eaLnBrk="1" hangingPunct="1"/>
            <a:r>
              <a:rPr lang="en-US" altLang="en-US"/>
              <a:t>Intraprocedural I-cache optimization</a:t>
            </a:r>
            <a:endParaRPr lang="cs-CZ" altLang="en-US"/>
          </a:p>
          <a:p>
            <a:pPr lvl="3" eaLnBrk="1" hangingPunct="1">
              <a:buSzPct val="65000"/>
              <a:buFont typeface="Wingdings" pitchFamily="2" charset="2"/>
              <a:buChar char="v"/>
            </a:pPr>
            <a:r>
              <a:rPr lang="cs-CZ" altLang="en-US" sz="2400"/>
              <a:t>Využití atomicity cache-line</a:t>
            </a:r>
          </a:p>
          <a:p>
            <a:pPr lvl="3" eaLnBrk="1" hangingPunct="1">
              <a:buSzPct val="65000"/>
              <a:buFont typeface="Wingdings" pitchFamily="2" charset="2"/>
              <a:buChar char="v"/>
            </a:pPr>
            <a:r>
              <a:rPr lang="cs-CZ" altLang="en-US" sz="2400"/>
              <a:t>Serializace BB tak, aby chování CPU vedlo k minimálnímu počtu výpadků I-cache </a:t>
            </a:r>
          </a:p>
          <a:p>
            <a:pPr lvl="2" eaLnBrk="1" hangingPunct="1"/>
            <a:endParaRPr lang="cs-CZ" altLang="en-US"/>
          </a:p>
          <a:p>
            <a:pPr lvl="2" eaLnBrk="1" hangingPunct="1"/>
            <a:r>
              <a:rPr lang="en-US" altLang="en-US"/>
              <a:t>Instruction prefetching</a:t>
            </a:r>
            <a:endParaRPr lang="cs-CZ" altLang="en-US"/>
          </a:p>
          <a:p>
            <a:pPr lvl="2" eaLnBrk="1" hangingPunct="1"/>
            <a:r>
              <a:rPr lang="en-US" altLang="en-US"/>
              <a:t>Data prefetching</a:t>
            </a:r>
            <a:endParaRPr lang="cs-CZ" altLang="en-US"/>
          </a:p>
          <a:p>
            <a:pPr lvl="3" eaLnBrk="1" hangingPunct="1">
              <a:buSzPct val="65000"/>
              <a:buFont typeface="Wingdings" pitchFamily="2" charset="2"/>
              <a:buChar char="v"/>
            </a:pPr>
            <a:r>
              <a:rPr lang="cs-CZ" altLang="en-US" sz="2400"/>
              <a:t>Využití speciálních instrukcí pro nedestruktivní čtení</a:t>
            </a:r>
          </a:p>
          <a:p>
            <a:pPr lvl="3" eaLnBrk="1" hangingPunct="1">
              <a:buSzPct val="65000"/>
              <a:buFont typeface="Wingdings" pitchFamily="2" charset="2"/>
              <a:buChar char="v"/>
            </a:pPr>
            <a:endParaRPr lang="en-US" altLang="en-US" sz="2400"/>
          </a:p>
        </p:txBody>
      </p:sp>
      <p:sp>
        <p:nvSpPr>
          <p:cNvPr id="149509" name="Rectangle 4"/>
          <p:cNvSpPr>
            <a:spLocks noChangeArrowheads="1"/>
          </p:cNvSpPr>
          <p:nvPr/>
        </p:nvSpPr>
        <p:spPr bwMode="auto">
          <a:xfrm>
            <a:off x="4643438" y="549275"/>
            <a:ext cx="4348162" cy="6172200"/>
          </a:xfrm>
          <a:prstGeom prst="rect">
            <a:avLst/>
          </a:prstGeom>
          <a:solidFill>
            <a:srgbClr val="FFFFE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571500" indent="-1905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028700" indent="-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2" eaLnBrk="1" hangingPunct="1"/>
            <a:r>
              <a:rPr lang="en-US" altLang="en-US"/>
              <a:t>Branch prediction</a:t>
            </a:r>
          </a:p>
          <a:p>
            <a:pPr lvl="3" eaLnBrk="1" hangingPunct="1">
              <a:buSzPct val="65000"/>
              <a:buFont typeface="Wingdings" pitchFamily="2" charset="2"/>
              <a:buChar char="v"/>
            </a:pPr>
            <a:r>
              <a:rPr lang="cs-CZ" altLang="en-US" sz="2400"/>
              <a:t>Generování nápovědy pro branch prediction</a:t>
            </a:r>
          </a:p>
          <a:p>
            <a:pPr eaLnBrk="1" hangingPunct="1">
              <a:buFont typeface="Arial" charset="0"/>
              <a:buChar char="•"/>
            </a:pPr>
            <a:endParaRPr lang="en-US" altLang="en-US" sz="2000" b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0743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659EECD-B08A-4D9D-9710-EC9055315A45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150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Architektura překladače</a:t>
            </a:r>
            <a:endParaRPr lang="cs-CZ" altLang="en-US" noProof="1" smtClean="0"/>
          </a:p>
        </p:txBody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3" eaLnBrk="1" hangingPunct="1"/>
            <a:r>
              <a:rPr lang="cs-CZ" altLang="en-US" smtClean="0"/>
              <a:t>Detailní p</a:t>
            </a:r>
            <a:r>
              <a:rPr lang="en-US" altLang="en-US" smtClean="0"/>
              <a:t>ohled akademika</a:t>
            </a:r>
            <a:r>
              <a:rPr lang="cs-CZ" altLang="en-US" smtClean="0"/>
              <a:t> (pouze optimalizace)</a:t>
            </a:r>
            <a:endParaRPr lang="en-US" altLang="en-US" smtClean="0"/>
          </a:p>
          <a:p>
            <a:pPr lvl="4" eaLnBrk="1" hangingPunct="1"/>
            <a:r>
              <a:rPr lang="cs-CZ" altLang="en-US" smtClean="0"/>
              <a:t>Muchnick: Advanced Compiler Design </a:t>
            </a:r>
            <a:r>
              <a:rPr lang="en-US" altLang="en-US" smtClean="0"/>
              <a:t>and Implementation</a:t>
            </a:r>
          </a:p>
        </p:txBody>
      </p:sp>
      <p:sp>
        <p:nvSpPr>
          <p:cNvPr id="150533" name="Text Box 4"/>
          <p:cNvSpPr txBox="1">
            <a:spLocks noChangeArrowheads="1"/>
          </p:cNvSpPr>
          <p:nvPr/>
        </p:nvSpPr>
        <p:spPr bwMode="auto">
          <a:xfrm>
            <a:off x="611188" y="1341438"/>
            <a:ext cx="3744912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Scalar replacement of array references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Data-cache optimizations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150534" name="Line 5"/>
          <p:cNvSpPr>
            <a:spLocks noChangeShapeType="1"/>
          </p:cNvSpPr>
          <p:nvPr/>
        </p:nvSpPr>
        <p:spPr bwMode="auto">
          <a:xfrm>
            <a:off x="2195513" y="1773238"/>
            <a:ext cx="73025" cy="360362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50535" name="Text Box 6"/>
          <p:cNvSpPr txBox="1">
            <a:spLocks noChangeArrowheads="1"/>
          </p:cNvSpPr>
          <p:nvPr/>
        </p:nvSpPr>
        <p:spPr bwMode="auto">
          <a:xfrm>
            <a:off x="827088" y="2133600"/>
            <a:ext cx="3817937" cy="13684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Procedure integration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Tail-call optimization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Scalar replacement of aggregates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chemeClr val="accent1"/>
                </a:solidFill>
                <a:latin typeface="Arial" charset="0"/>
              </a:rPr>
              <a:t>Sparse conditional constant propagation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chemeClr val="accent1"/>
                </a:solidFill>
                <a:latin typeface="Arial" charset="0"/>
              </a:rPr>
              <a:t>Interprocedural constant propagation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Procedure specialization and cloning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chemeClr val="accent1"/>
                </a:solidFill>
                <a:latin typeface="Arial" charset="0"/>
              </a:rPr>
              <a:t>Sparse conditional constant propagation</a:t>
            </a:r>
          </a:p>
        </p:txBody>
      </p:sp>
      <p:sp>
        <p:nvSpPr>
          <p:cNvPr id="150536" name="Text Box 7"/>
          <p:cNvSpPr txBox="1">
            <a:spLocks noChangeArrowheads="1"/>
          </p:cNvSpPr>
          <p:nvPr/>
        </p:nvSpPr>
        <p:spPr bwMode="auto">
          <a:xfrm>
            <a:off x="1116013" y="3716338"/>
            <a:ext cx="3816350" cy="2519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rgbClr val="0000FF"/>
                </a:solidFill>
                <a:latin typeface="Arial" charset="0"/>
              </a:rPr>
              <a:t>Global value numbering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chemeClr val="accent1"/>
                </a:solidFill>
                <a:latin typeface="Arial" charset="0"/>
              </a:rPr>
              <a:t>Local and global copy propagation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chemeClr val="accent1"/>
                </a:solidFill>
                <a:latin typeface="Arial" charset="0"/>
              </a:rPr>
              <a:t>Sparse conditional constant propagation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chemeClr val="accent2"/>
                </a:solidFill>
                <a:latin typeface="Arial" charset="0"/>
              </a:rPr>
              <a:t>Dead-code elimination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rgbClr val="0000FF"/>
                </a:solidFill>
                <a:latin typeface="Arial" charset="0"/>
              </a:rPr>
              <a:t>Local and global common-subexpression elimination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rgbClr val="0000FF"/>
                </a:solidFill>
                <a:latin typeface="Arial" charset="0"/>
              </a:rPr>
              <a:t>Loop-invariant code motion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chemeClr val="accent2"/>
                </a:solidFill>
                <a:latin typeface="Arial" charset="0"/>
              </a:rPr>
              <a:t>Dead-code elimination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rgbClr val="0000FF"/>
                </a:solidFill>
                <a:latin typeface="Arial" charset="0"/>
              </a:rPr>
              <a:t>Code hoisting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rgbClr val="0099FF"/>
                </a:solidFill>
                <a:latin typeface="Arial" charset="0"/>
              </a:rPr>
              <a:t>Induction-variable strength reduction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rgbClr val="0099FF"/>
                </a:solidFill>
                <a:latin typeface="Arial" charset="0"/>
              </a:rPr>
              <a:t>Linear-function test replacement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rgbClr val="0000FF"/>
                </a:solidFill>
                <a:latin typeface="Arial" charset="0"/>
              </a:rPr>
              <a:t>Induction-variable removal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rgbClr val="0099FF"/>
                </a:solidFill>
                <a:latin typeface="Arial" charset="0"/>
              </a:rPr>
              <a:t>Unnecessary bounds-checking elimination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chemeClr val="accent2"/>
                </a:solidFill>
                <a:latin typeface="Arial" charset="0"/>
              </a:rPr>
              <a:t>Control-flow optimizations</a:t>
            </a:r>
          </a:p>
        </p:txBody>
      </p:sp>
      <p:sp>
        <p:nvSpPr>
          <p:cNvPr id="150537" name="Text Box 8"/>
          <p:cNvSpPr txBox="1">
            <a:spLocks noChangeArrowheads="1"/>
          </p:cNvSpPr>
          <p:nvPr/>
        </p:nvSpPr>
        <p:spPr bwMode="auto">
          <a:xfrm>
            <a:off x="5292725" y="2349500"/>
            <a:ext cx="2951163" cy="3024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In-line expansion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Leaf-routine optimization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Shrink wrapping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Machine idioms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Tail merging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chemeClr val="accent2"/>
                </a:solidFill>
                <a:latin typeface="Arial" charset="0"/>
              </a:rPr>
              <a:t>Branch optimizations</a:t>
            </a:r>
            <a:r>
              <a:rPr lang="en-US" altLang="en-US" sz="1200" b="0">
                <a:latin typeface="Arial" charset="0"/>
              </a:rPr>
              <a:t> and conditional moves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chemeClr val="accent2"/>
                </a:solidFill>
                <a:latin typeface="Arial" charset="0"/>
              </a:rPr>
              <a:t>Dead-code elimination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chemeClr val="hlink"/>
                </a:solidFill>
                <a:latin typeface="Arial" charset="0"/>
              </a:rPr>
              <a:t>Software pipelining, loop unrolling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chemeClr val="hlink"/>
                </a:solidFill>
                <a:latin typeface="Arial" charset="0"/>
              </a:rPr>
              <a:t>Basic-block and branch scheduling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rgbClr val="CC00FF"/>
                </a:solidFill>
                <a:latin typeface="Arial" charset="0"/>
              </a:rPr>
              <a:t>Register allocation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chemeClr val="hlink"/>
                </a:solidFill>
                <a:latin typeface="Arial" charset="0"/>
              </a:rPr>
              <a:t>Basic-block and branch scheduling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Intraprocedural I-cache optimization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Instruction prefetching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Data prefetching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Branch prediction</a:t>
            </a:r>
          </a:p>
        </p:txBody>
      </p:sp>
      <p:sp>
        <p:nvSpPr>
          <p:cNvPr id="150538" name="Text Box 9"/>
          <p:cNvSpPr txBox="1">
            <a:spLocks noChangeArrowheads="1"/>
          </p:cNvSpPr>
          <p:nvPr/>
        </p:nvSpPr>
        <p:spPr bwMode="auto">
          <a:xfrm>
            <a:off x="5651500" y="5661025"/>
            <a:ext cx="2879725" cy="5762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rgbClr val="CC00FF"/>
                </a:solidFill>
                <a:latin typeface="Arial" charset="0"/>
              </a:rPr>
              <a:t>Interprocedural register allocation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Aggregation of global references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rgbClr val="CC00FF"/>
                </a:solidFill>
                <a:latin typeface="Arial" charset="0"/>
              </a:rPr>
              <a:t>Interprocedural I-cache optimization</a:t>
            </a:r>
          </a:p>
        </p:txBody>
      </p:sp>
      <p:sp>
        <p:nvSpPr>
          <p:cNvPr id="150539" name="Text Box 10"/>
          <p:cNvSpPr txBox="1">
            <a:spLocks noChangeArrowheads="1"/>
          </p:cNvSpPr>
          <p:nvPr/>
        </p:nvSpPr>
        <p:spPr bwMode="auto">
          <a:xfrm>
            <a:off x="5076825" y="1341438"/>
            <a:ext cx="2879725" cy="5762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chemeClr val="accent1"/>
                </a:solidFill>
                <a:latin typeface="Arial" charset="0"/>
              </a:rPr>
              <a:t>Constant folding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rgbClr val="0099FF"/>
                </a:solidFill>
                <a:latin typeface="Arial" charset="0"/>
              </a:rPr>
              <a:t>Algebraic simplification and reassociation</a:t>
            </a:r>
          </a:p>
        </p:txBody>
      </p:sp>
      <p:sp>
        <p:nvSpPr>
          <p:cNvPr id="150540" name="Line 11"/>
          <p:cNvSpPr>
            <a:spLocks noChangeShapeType="1"/>
          </p:cNvSpPr>
          <p:nvPr/>
        </p:nvSpPr>
        <p:spPr bwMode="auto">
          <a:xfrm>
            <a:off x="2268538" y="3500438"/>
            <a:ext cx="71437" cy="21590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50541" name="Line 12"/>
          <p:cNvSpPr>
            <a:spLocks noChangeShapeType="1"/>
          </p:cNvSpPr>
          <p:nvPr/>
        </p:nvSpPr>
        <p:spPr bwMode="auto">
          <a:xfrm flipV="1">
            <a:off x="4932363" y="3860800"/>
            <a:ext cx="360362" cy="730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50542" name="Line 13"/>
          <p:cNvSpPr>
            <a:spLocks noChangeShapeType="1"/>
          </p:cNvSpPr>
          <p:nvPr/>
        </p:nvSpPr>
        <p:spPr bwMode="auto">
          <a:xfrm>
            <a:off x="6659563" y="5373688"/>
            <a:ext cx="73025" cy="287337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50543" name="Line 14"/>
          <p:cNvSpPr>
            <a:spLocks noChangeShapeType="1"/>
          </p:cNvSpPr>
          <p:nvPr/>
        </p:nvSpPr>
        <p:spPr bwMode="auto">
          <a:xfrm flipV="1">
            <a:off x="8532813" y="6021388"/>
            <a:ext cx="215900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50544" name="Line 15"/>
          <p:cNvSpPr>
            <a:spLocks noChangeShapeType="1"/>
          </p:cNvSpPr>
          <p:nvPr/>
        </p:nvSpPr>
        <p:spPr bwMode="auto">
          <a:xfrm flipV="1">
            <a:off x="395288" y="1557338"/>
            <a:ext cx="215900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6504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C2CDB51-1440-4D99-A646-163F8769E517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151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Architektura překladače</a:t>
            </a:r>
            <a:endParaRPr lang="cs-CZ" altLang="en-US" noProof="1" smtClean="0"/>
          </a:p>
        </p:txBody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/>
            <a:r>
              <a:rPr lang="cs-CZ" altLang="en-US" smtClean="0"/>
              <a:t>Realita</a:t>
            </a:r>
            <a:endParaRPr lang="en-US" altLang="en-US" smtClean="0"/>
          </a:p>
          <a:p>
            <a:pPr lvl="3" eaLnBrk="1" hangingPunct="1"/>
            <a:r>
              <a:rPr lang="cs-CZ" altLang="en-US" smtClean="0"/>
              <a:t>GNU</a:t>
            </a:r>
            <a:br>
              <a:rPr lang="cs-CZ" altLang="en-US" smtClean="0"/>
            </a:br>
            <a:r>
              <a:rPr lang="cs-CZ" altLang="en-US" smtClean="0"/>
              <a:t>Compiler</a:t>
            </a:r>
            <a:br>
              <a:rPr lang="cs-CZ" altLang="en-US" smtClean="0"/>
            </a:br>
            <a:r>
              <a:rPr lang="cs-CZ" altLang="en-US" smtClean="0"/>
              <a:t>Collection</a:t>
            </a:r>
            <a:br>
              <a:rPr lang="cs-CZ" altLang="en-US" smtClean="0"/>
            </a:br>
            <a:r>
              <a:rPr lang="cs-CZ" altLang="en-US" smtClean="0"/>
              <a:t>Internals</a:t>
            </a:r>
            <a:endParaRPr lang="en-US" altLang="en-US" smtClean="0"/>
          </a:p>
        </p:txBody>
      </p:sp>
      <p:sp>
        <p:nvSpPr>
          <p:cNvPr id="151557" name="Text Box 7"/>
          <p:cNvSpPr txBox="1">
            <a:spLocks noChangeArrowheads="1"/>
          </p:cNvSpPr>
          <p:nvPr/>
        </p:nvSpPr>
        <p:spPr bwMode="auto">
          <a:xfrm>
            <a:off x="611188" y="2492375"/>
            <a:ext cx="1800225" cy="2016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Remove useless statements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 err="1">
                <a:latin typeface="Arial" charset="0"/>
              </a:rPr>
              <a:t>Mudflap</a:t>
            </a:r>
            <a:r>
              <a:rPr lang="en-US" altLang="en-US" sz="1200" b="0" dirty="0">
                <a:latin typeface="Arial" charset="0"/>
              </a:rPr>
              <a:t> declaration registration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Lower control flow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Lower exception handling control flow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Build the control flow graph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Find all referenced variables</a:t>
            </a:r>
          </a:p>
        </p:txBody>
      </p:sp>
      <p:sp>
        <p:nvSpPr>
          <p:cNvPr id="151558" name="Text Box 8"/>
          <p:cNvSpPr txBox="1">
            <a:spLocks noChangeArrowheads="1"/>
          </p:cNvSpPr>
          <p:nvPr/>
        </p:nvSpPr>
        <p:spPr bwMode="auto">
          <a:xfrm>
            <a:off x="5795963" y="1268413"/>
            <a:ext cx="2951162" cy="52562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RTL generation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Generate exception handling landing pads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Cleanup control flow graph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Common subexpression elimination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Global common subexpression elimination.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Loop optimization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Jump bypassing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If conversion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Web construction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Life analysis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Instruction combination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Register movement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Optimize mode switching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Modulo scheduling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Instruction scheduling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Register class </a:t>
            </a:r>
            <a:r>
              <a:rPr lang="en-US" altLang="en-US" sz="1200" b="0" dirty="0" err="1">
                <a:latin typeface="Arial" charset="0"/>
              </a:rPr>
              <a:t>preferencing</a:t>
            </a:r>
            <a:endParaRPr lang="en-US" altLang="en-US" sz="1200" b="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Local register allocation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Global register allocation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Reloading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Basic block reordering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Variable tracking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Delayed branch scheduling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Branch shortening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Register-to-stack conversion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Final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Debugging information output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0" dirty="0">
              <a:latin typeface="Arial" charset="0"/>
            </a:endParaRPr>
          </a:p>
        </p:txBody>
      </p:sp>
      <p:sp>
        <p:nvSpPr>
          <p:cNvPr id="151559" name="Line 12"/>
          <p:cNvSpPr>
            <a:spLocks noChangeShapeType="1"/>
          </p:cNvSpPr>
          <p:nvPr/>
        </p:nvSpPr>
        <p:spPr bwMode="auto">
          <a:xfrm flipV="1">
            <a:off x="4932363" y="3860800"/>
            <a:ext cx="360362" cy="730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51560" name="Line 14"/>
          <p:cNvSpPr>
            <a:spLocks noChangeShapeType="1"/>
          </p:cNvSpPr>
          <p:nvPr/>
        </p:nvSpPr>
        <p:spPr bwMode="auto">
          <a:xfrm flipV="1">
            <a:off x="5651500" y="4076700"/>
            <a:ext cx="144463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51561" name="Line 15"/>
          <p:cNvSpPr>
            <a:spLocks noChangeShapeType="1"/>
          </p:cNvSpPr>
          <p:nvPr/>
        </p:nvSpPr>
        <p:spPr bwMode="auto">
          <a:xfrm flipV="1">
            <a:off x="395288" y="3068638"/>
            <a:ext cx="215900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51562" name="Text Box 16"/>
          <p:cNvSpPr txBox="1">
            <a:spLocks noChangeArrowheads="1"/>
          </p:cNvSpPr>
          <p:nvPr/>
        </p:nvSpPr>
        <p:spPr bwMode="auto">
          <a:xfrm>
            <a:off x="2555875" y="765175"/>
            <a:ext cx="3095625" cy="57610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Enter static single assignment form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Warn for uninitialized variables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Dead code elimination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Dominator optimizations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Redundant phi elimination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Forward propagation of single-use variables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Copy </a:t>
            </a:r>
            <a:r>
              <a:rPr lang="cs-CZ" altLang="en-US" sz="1200" b="0" dirty="0">
                <a:latin typeface="Arial" charset="0"/>
              </a:rPr>
              <a:t>r</a:t>
            </a:r>
            <a:r>
              <a:rPr lang="en-US" altLang="en-US" sz="1200" b="0" dirty="0" err="1">
                <a:latin typeface="Arial" charset="0"/>
              </a:rPr>
              <a:t>enaming</a:t>
            </a:r>
            <a:r>
              <a:rPr lang="en-US" altLang="en-US" sz="1200" b="0" dirty="0">
                <a:latin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PHI node optimizations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May-alias optimization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Profiling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Lower complex arithmetic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Scalar replacement of aggregates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Dead store elimination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Tail recursion</a:t>
            </a:r>
            <a:r>
              <a:rPr lang="en-US" altLang="en-US" b="0" dirty="0">
                <a:latin typeface="Arial" charset="0"/>
              </a:rPr>
              <a:t> </a:t>
            </a:r>
            <a:r>
              <a:rPr lang="en-US" altLang="en-US" sz="1200" b="0" dirty="0">
                <a:latin typeface="Arial" charset="0"/>
              </a:rPr>
              <a:t>elimination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Forward store motion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Partial redundancy elimination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Loop invariant motion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Canonical induction variable creation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Induction variable optimizations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Loop </a:t>
            </a:r>
            <a:r>
              <a:rPr lang="en-US" altLang="en-US" sz="1200" b="0" dirty="0" err="1">
                <a:latin typeface="Arial" charset="0"/>
              </a:rPr>
              <a:t>unswitching</a:t>
            </a:r>
            <a:endParaRPr lang="en-US" altLang="en-US" sz="1200" b="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Vectorization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Tree level if-conversion for </a:t>
            </a:r>
            <a:r>
              <a:rPr lang="en-US" altLang="en-US" sz="1200" b="0" dirty="0" err="1">
                <a:latin typeface="Arial" charset="0"/>
              </a:rPr>
              <a:t>vectorizer</a:t>
            </a:r>
            <a:r>
              <a:rPr lang="en-US" altLang="en-US" sz="1200" b="0" dirty="0">
                <a:latin typeface="Arial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 smtClean="0">
                <a:latin typeface="Arial" charset="0"/>
              </a:rPr>
              <a:t>Conditional constant propagation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 smtClean="0">
                <a:latin typeface="Arial" charset="0"/>
              </a:rPr>
              <a:t>Folding </a:t>
            </a:r>
            <a:r>
              <a:rPr lang="en-US" altLang="en-US" sz="1200" b="0" dirty="0" err="1" smtClean="0">
                <a:latin typeface="Arial" charset="0"/>
              </a:rPr>
              <a:t>builtin</a:t>
            </a:r>
            <a:r>
              <a:rPr lang="en-US" altLang="en-US" sz="1200" b="0" dirty="0" smtClean="0">
                <a:latin typeface="Arial" charset="0"/>
              </a:rPr>
              <a:t> functions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 smtClean="0">
                <a:latin typeface="Arial" charset="0"/>
              </a:rPr>
              <a:t>Split </a:t>
            </a:r>
            <a:r>
              <a:rPr lang="en-US" altLang="en-US" sz="1200" b="0" dirty="0">
                <a:latin typeface="Arial" charset="0"/>
              </a:rPr>
              <a:t>critical edges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 smtClean="0">
                <a:latin typeface="Arial" charset="0"/>
              </a:rPr>
              <a:t>Partial redundancy elimination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 smtClean="0">
                <a:latin typeface="Arial" charset="0"/>
              </a:rPr>
              <a:t>Control dependence dead code elimination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 smtClean="0">
                <a:latin typeface="Arial" charset="0"/>
              </a:rPr>
              <a:t>Tail </a:t>
            </a:r>
            <a:r>
              <a:rPr lang="en-US" altLang="en-US" sz="1200" b="0" dirty="0">
                <a:latin typeface="Arial" charset="0"/>
              </a:rPr>
              <a:t>call elimination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Warn for function return without value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 err="1">
                <a:latin typeface="Arial" charset="0"/>
              </a:rPr>
              <a:t>Mudflap</a:t>
            </a:r>
            <a:r>
              <a:rPr lang="en-US" altLang="en-US" sz="1200" b="0" dirty="0">
                <a:latin typeface="Arial" charset="0"/>
              </a:rPr>
              <a:t> statement annotation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 dirty="0">
                <a:latin typeface="Arial" charset="0"/>
              </a:rPr>
              <a:t>Leave static single assignment form </a:t>
            </a:r>
          </a:p>
        </p:txBody>
      </p:sp>
      <p:sp>
        <p:nvSpPr>
          <p:cNvPr id="151563" name="Line 17"/>
          <p:cNvSpPr>
            <a:spLocks noChangeShapeType="1"/>
          </p:cNvSpPr>
          <p:nvPr/>
        </p:nvSpPr>
        <p:spPr bwMode="auto">
          <a:xfrm flipV="1">
            <a:off x="8748713" y="4652963"/>
            <a:ext cx="144462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51564" name="Line 18"/>
          <p:cNvSpPr>
            <a:spLocks noChangeShapeType="1"/>
          </p:cNvSpPr>
          <p:nvPr/>
        </p:nvSpPr>
        <p:spPr bwMode="auto">
          <a:xfrm flipV="1">
            <a:off x="2411413" y="3573463"/>
            <a:ext cx="144462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0668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69EB93E-0071-4526-91A6-1A70B85C6A6D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136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Architektura překladače</a:t>
            </a:r>
            <a:endParaRPr lang="cs-CZ" altLang="en-US" noProof="1" smtClean="0"/>
          </a:p>
        </p:txBody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3" eaLnBrk="1" hangingPunct="1"/>
            <a:r>
              <a:rPr lang="cs-CZ" altLang="en-US" smtClean="0"/>
              <a:t>Detailní p</a:t>
            </a:r>
            <a:r>
              <a:rPr lang="en-US" altLang="en-US" smtClean="0"/>
              <a:t>ohled akademika</a:t>
            </a:r>
            <a:r>
              <a:rPr lang="cs-CZ" altLang="en-US" smtClean="0"/>
              <a:t> (pouze optimalizace)</a:t>
            </a:r>
            <a:endParaRPr lang="en-US" altLang="en-US" smtClean="0"/>
          </a:p>
          <a:p>
            <a:pPr lvl="4" eaLnBrk="1" hangingPunct="1"/>
            <a:r>
              <a:rPr lang="cs-CZ" altLang="en-US" smtClean="0"/>
              <a:t>Muchnick: Advanced Compiler Design </a:t>
            </a:r>
            <a:r>
              <a:rPr lang="en-US" altLang="en-US" smtClean="0"/>
              <a:t>and Implementation</a:t>
            </a:r>
          </a:p>
        </p:txBody>
      </p:sp>
      <p:sp>
        <p:nvSpPr>
          <p:cNvPr id="136197" name="Text Box 4"/>
          <p:cNvSpPr txBox="1">
            <a:spLocks noChangeArrowheads="1"/>
          </p:cNvSpPr>
          <p:nvPr/>
        </p:nvSpPr>
        <p:spPr bwMode="auto">
          <a:xfrm>
            <a:off x="611188" y="1341438"/>
            <a:ext cx="3744912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Scalar replacement of array references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b="0">
                <a:latin typeface="Arial" charset="0"/>
              </a:rPr>
              <a:t>Data-cache optimizations</a:t>
            </a:r>
            <a:endParaRPr lang="en-US" altLang="en-US" sz="1200" b="0">
              <a:latin typeface="Arial" charset="0"/>
            </a:endParaRPr>
          </a:p>
        </p:txBody>
      </p:sp>
      <p:sp>
        <p:nvSpPr>
          <p:cNvPr id="136198" name="Line 5"/>
          <p:cNvSpPr>
            <a:spLocks noChangeShapeType="1"/>
          </p:cNvSpPr>
          <p:nvPr/>
        </p:nvSpPr>
        <p:spPr bwMode="auto">
          <a:xfrm>
            <a:off x="2195513" y="1773238"/>
            <a:ext cx="73025" cy="360362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36199" name="Text Box 6"/>
          <p:cNvSpPr txBox="1">
            <a:spLocks noChangeArrowheads="1"/>
          </p:cNvSpPr>
          <p:nvPr/>
        </p:nvSpPr>
        <p:spPr bwMode="auto">
          <a:xfrm>
            <a:off x="827088" y="2133600"/>
            <a:ext cx="3817937" cy="13684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Procedure integration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Tail-call optimization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Scalar replacement of aggregates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chemeClr val="accent1"/>
                </a:solidFill>
                <a:latin typeface="Arial" charset="0"/>
              </a:rPr>
              <a:t>Sparse conditional constant propagation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chemeClr val="accent1"/>
                </a:solidFill>
                <a:latin typeface="Arial" charset="0"/>
              </a:rPr>
              <a:t>Interprocedural constant propagation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Procedure specialization and cloning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chemeClr val="accent1"/>
                </a:solidFill>
                <a:latin typeface="Arial" charset="0"/>
              </a:rPr>
              <a:t>Sparse conditional constant propagation</a:t>
            </a:r>
          </a:p>
        </p:txBody>
      </p:sp>
      <p:sp>
        <p:nvSpPr>
          <p:cNvPr id="136200" name="Text Box 7"/>
          <p:cNvSpPr txBox="1">
            <a:spLocks noChangeArrowheads="1"/>
          </p:cNvSpPr>
          <p:nvPr/>
        </p:nvSpPr>
        <p:spPr bwMode="auto">
          <a:xfrm>
            <a:off x="1116013" y="3716338"/>
            <a:ext cx="3816350" cy="2519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rgbClr val="0000FF"/>
                </a:solidFill>
                <a:latin typeface="Arial" charset="0"/>
              </a:rPr>
              <a:t>Global value numbering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chemeClr val="accent1"/>
                </a:solidFill>
                <a:latin typeface="Arial" charset="0"/>
              </a:rPr>
              <a:t>Local and global copy propagation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chemeClr val="accent1"/>
                </a:solidFill>
                <a:latin typeface="Arial" charset="0"/>
              </a:rPr>
              <a:t>Sparse conditional constant propagation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chemeClr val="accent2"/>
                </a:solidFill>
                <a:latin typeface="Arial" charset="0"/>
              </a:rPr>
              <a:t>Dead-code elimination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rgbClr val="0000FF"/>
                </a:solidFill>
                <a:latin typeface="Arial" charset="0"/>
              </a:rPr>
              <a:t>Local and global common-subexpression elimination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rgbClr val="0000FF"/>
                </a:solidFill>
                <a:latin typeface="Arial" charset="0"/>
              </a:rPr>
              <a:t>Loop-invariant code motion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chemeClr val="accent2"/>
                </a:solidFill>
                <a:latin typeface="Arial" charset="0"/>
              </a:rPr>
              <a:t>Dead-code elimination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rgbClr val="0000FF"/>
                </a:solidFill>
                <a:latin typeface="Arial" charset="0"/>
              </a:rPr>
              <a:t>Code hoisting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rgbClr val="0099FF"/>
                </a:solidFill>
                <a:latin typeface="Arial" charset="0"/>
              </a:rPr>
              <a:t>Induction-variable strength reduction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rgbClr val="0099FF"/>
                </a:solidFill>
                <a:latin typeface="Arial" charset="0"/>
              </a:rPr>
              <a:t>Linear-function test replacement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rgbClr val="0000FF"/>
                </a:solidFill>
                <a:latin typeface="Arial" charset="0"/>
              </a:rPr>
              <a:t>Induction-variable removal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rgbClr val="0099FF"/>
                </a:solidFill>
                <a:latin typeface="Arial" charset="0"/>
              </a:rPr>
              <a:t>Unnecessary bounds-checking elimination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chemeClr val="accent2"/>
                </a:solidFill>
                <a:latin typeface="Arial" charset="0"/>
              </a:rPr>
              <a:t>Control-flow optimizations</a:t>
            </a:r>
          </a:p>
        </p:txBody>
      </p:sp>
      <p:sp>
        <p:nvSpPr>
          <p:cNvPr id="136201" name="Text Box 8"/>
          <p:cNvSpPr txBox="1">
            <a:spLocks noChangeArrowheads="1"/>
          </p:cNvSpPr>
          <p:nvPr/>
        </p:nvSpPr>
        <p:spPr bwMode="auto">
          <a:xfrm>
            <a:off x="5292725" y="2349500"/>
            <a:ext cx="2951163" cy="3024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In-line expansion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Leaf-routine optimization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Shrink wrapping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Machine idioms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Tail merging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chemeClr val="accent2"/>
                </a:solidFill>
                <a:latin typeface="Arial" charset="0"/>
              </a:rPr>
              <a:t>Branch optimizations</a:t>
            </a:r>
            <a:r>
              <a:rPr lang="en-US" altLang="en-US" sz="1200" b="0">
                <a:latin typeface="Arial" charset="0"/>
              </a:rPr>
              <a:t> and conditional moves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chemeClr val="accent2"/>
                </a:solidFill>
                <a:latin typeface="Arial" charset="0"/>
              </a:rPr>
              <a:t>Dead-code elimination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chemeClr val="hlink"/>
                </a:solidFill>
                <a:latin typeface="Arial" charset="0"/>
              </a:rPr>
              <a:t>Software pipelining, loop unrolling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chemeClr val="hlink"/>
                </a:solidFill>
                <a:latin typeface="Arial" charset="0"/>
              </a:rPr>
              <a:t>Basic-block and branch scheduling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rgbClr val="CC00FF"/>
                </a:solidFill>
                <a:latin typeface="Arial" charset="0"/>
              </a:rPr>
              <a:t>Register allocation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chemeClr val="hlink"/>
                </a:solidFill>
                <a:latin typeface="Arial" charset="0"/>
              </a:rPr>
              <a:t>Basic-block and branch scheduling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Intraprocedural I-cache optimization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Instruction prefetching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Data prefetching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Branch prediction</a:t>
            </a:r>
          </a:p>
        </p:txBody>
      </p:sp>
      <p:sp>
        <p:nvSpPr>
          <p:cNvPr id="136202" name="Text Box 9"/>
          <p:cNvSpPr txBox="1">
            <a:spLocks noChangeArrowheads="1"/>
          </p:cNvSpPr>
          <p:nvPr/>
        </p:nvSpPr>
        <p:spPr bwMode="auto">
          <a:xfrm>
            <a:off x="5651500" y="5661025"/>
            <a:ext cx="2879725" cy="5762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rgbClr val="CC00FF"/>
                </a:solidFill>
                <a:latin typeface="Arial" charset="0"/>
              </a:rPr>
              <a:t>Interprocedural register allocation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latin typeface="Arial" charset="0"/>
              </a:rPr>
              <a:t>Aggregation of global references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rgbClr val="CC00FF"/>
                </a:solidFill>
                <a:latin typeface="Arial" charset="0"/>
              </a:rPr>
              <a:t>Interprocedural I-cache optimization</a:t>
            </a:r>
          </a:p>
        </p:txBody>
      </p:sp>
      <p:sp>
        <p:nvSpPr>
          <p:cNvPr id="136203" name="Text Box 10"/>
          <p:cNvSpPr txBox="1">
            <a:spLocks noChangeArrowheads="1"/>
          </p:cNvSpPr>
          <p:nvPr/>
        </p:nvSpPr>
        <p:spPr bwMode="auto">
          <a:xfrm>
            <a:off x="5076825" y="1341438"/>
            <a:ext cx="2879725" cy="5762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chemeClr val="accent1"/>
                </a:solidFill>
                <a:latin typeface="Arial" charset="0"/>
              </a:rPr>
              <a:t>Constant folding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0">
                <a:solidFill>
                  <a:srgbClr val="0099FF"/>
                </a:solidFill>
                <a:latin typeface="Arial" charset="0"/>
              </a:rPr>
              <a:t>Algebraic simplification and reassociation</a:t>
            </a:r>
          </a:p>
        </p:txBody>
      </p:sp>
      <p:sp>
        <p:nvSpPr>
          <p:cNvPr id="136204" name="Line 11"/>
          <p:cNvSpPr>
            <a:spLocks noChangeShapeType="1"/>
          </p:cNvSpPr>
          <p:nvPr/>
        </p:nvSpPr>
        <p:spPr bwMode="auto">
          <a:xfrm>
            <a:off x="2268538" y="3500438"/>
            <a:ext cx="71437" cy="21590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36205" name="Line 12"/>
          <p:cNvSpPr>
            <a:spLocks noChangeShapeType="1"/>
          </p:cNvSpPr>
          <p:nvPr/>
        </p:nvSpPr>
        <p:spPr bwMode="auto">
          <a:xfrm flipV="1">
            <a:off x="4932363" y="3860800"/>
            <a:ext cx="360362" cy="73025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36206" name="Line 13"/>
          <p:cNvSpPr>
            <a:spLocks noChangeShapeType="1"/>
          </p:cNvSpPr>
          <p:nvPr/>
        </p:nvSpPr>
        <p:spPr bwMode="auto">
          <a:xfrm>
            <a:off x="6659563" y="5373688"/>
            <a:ext cx="73025" cy="287337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36207" name="Line 14"/>
          <p:cNvSpPr>
            <a:spLocks noChangeShapeType="1"/>
          </p:cNvSpPr>
          <p:nvPr/>
        </p:nvSpPr>
        <p:spPr bwMode="auto">
          <a:xfrm flipV="1">
            <a:off x="8532813" y="6021388"/>
            <a:ext cx="215900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  <p:sp>
        <p:nvSpPr>
          <p:cNvPr id="136208" name="Line 15"/>
          <p:cNvSpPr>
            <a:spLocks noChangeShapeType="1"/>
          </p:cNvSpPr>
          <p:nvPr/>
        </p:nvSpPr>
        <p:spPr bwMode="auto">
          <a:xfrm flipV="1">
            <a:off x="395288" y="1557338"/>
            <a:ext cx="215900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36000" tIns="36000" rIns="36000" bIns="3600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017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20C09F3F-A510-4878-962B-13E1339314D0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137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Dal</a:t>
            </a:r>
            <a:r>
              <a:rPr lang="cs-CZ" altLang="en-US" smtClean="0"/>
              <a:t>ší optimalizace</a:t>
            </a:r>
            <a:endParaRPr lang="cs-CZ" altLang="en-US" noProof="1" smtClean="0"/>
          </a:p>
        </p:txBody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indent="0" eaLnBrk="1" hangingPunct="1"/>
            <a:r>
              <a:rPr lang="cs-CZ" altLang="en-US" smtClean="0"/>
              <a:t>Částečné vyhodnocení</a:t>
            </a:r>
          </a:p>
          <a:p>
            <a:pPr lvl="3" eaLnBrk="1" hangingPunct="1"/>
            <a:r>
              <a:rPr lang="cs-CZ" altLang="en-US" smtClean="0"/>
              <a:t>Část požadovaného výpočtu je vyhodnocována již překladačem</a:t>
            </a:r>
          </a:p>
          <a:p>
            <a:pPr lvl="2" eaLnBrk="1" hangingPunct="1"/>
            <a:r>
              <a:rPr lang="cs-CZ" altLang="en-US" smtClean="0"/>
              <a:t>Výpočet konstantních výrazů </a:t>
            </a:r>
          </a:p>
          <a:p>
            <a:pPr lvl="3" eaLnBrk="1" hangingPunct="1"/>
            <a:r>
              <a:rPr lang="cs-CZ" altLang="en-US" smtClean="0"/>
              <a:t>Constant-expression evaluation (constant folding)</a:t>
            </a:r>
          </a:p>
          <a:p>
            <a:pPr lvl="2" eaLnBrk="1" hangingPunct="1"/>
            <a:r>
              <a:rPr lang="en-US" altLang="en-US" smtClean="0"/>
              <a:t>V</a:t>
            </a:r>
            <a:r>
              <a:rPr lang="cs-CZ" altLang="en-US" smtClean="0"/>
              <a:t>ýpočet podmíněně konstantních výrazů</a:t>
            </a:r>
          </a:p>
          <a:p>
            <a:pPr lvl="3" eaLnBrk="1" hangingPunct="1"/>
            <a:r>
              <a:rPr lang="cs-CZ" altLang="en-US" smtClean="0"/>
              <a:t>Sparse conditional constant propagation</a:t>
            </a:r>
          </a:p>
          <a:p>
            <a:pPr lvl="1" indent="0" eaLnBrk="1" hangingPunct="1"/>
            <a:endParaRPr lang="cs-CZ" altLang="en-US" smtClean="0"/>
          </a:p>
          <a:p>
            <a:pPr lvl="1" indent="0" eaLnBrk="1" hangingPunct="1"/>
            <a:r>
              <a:rPr lang="cs-CZ" altLang="en-US" smtClean="0"/>
              <a:t>Algebraické úpravy</a:t>
            </a:r>
          </a:p>
          <a:p>
            <a:pPr lvl="3" eaLnBrk="1" hangingPunct="1"/>
            <a:r>
              <a:rPr lang="cs-CZ" altLang="en-US" smtClean="0"/>
              <a:t>Využití algebraických identit ke zjednodušení kódu</a:t>
            </a:r>
          </a:p>
          <a:p>
            <a:pPr lvl="2" eaLnBrk="1" hangingPunct="1"/>
            <a:r>
              <a:rPr lang="cs-CZ" altLang="en-US" smtClean="0"/>
              <a:t>Algebraické úpravy výrazů</a:t>
            </a:r>
          </a:p>
          <a:p>
            <a:pPr lvl="2" eaLnBrk="1" hangingPunct="1"/>
            <a:r>
              <a:rPr lang="cs-CZ" altLang="en-US" smtClean="0"/>
              <a:t>Redukce síly v cyklech</a:t>
            </a:r>
          </a:p>
          <a:p>
            <a:pPr lvl="3" eaLnBrk="1" hangingPunct="1"/>
            <a:r>
              <a:rPr lang="cs-CZ" altLang="en-US" smtClean="0"/>
              <a:t>Strength reduction</a:t>
            </a:r>
          </a:p>
          <a:p>
            <a:pPr lvl="2" eaLnBrk="1" hangingPunct="1"/>
            <a:r>
              <a:rPr lang="cs-CZ" altLang="en-US" smtClean="0"/>
              <a:t>Odstranění zbytečných kontrol mezí</a:t>
            </a:r>
          </a:p>
          <a:p>
            <a:pPr lvl="2" eaLnBrk="1" hangingPunct="1"/>
            <a:endParaRPr lang="cs-CZ" altLang="en-US" smtClean="0"/>
          </a:p>
        </p:txBody>
      </p:sp>
    </p:spTree>
    <p:extLst>
      <p:ext uri="{BB962C8B-B14F-4D97-AF65-F5344CB8AC3E}">
        <p14:creationId xmlns:p14="http://schemas.microsoft.com/office/powerpoint/2010/main" val="5817003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73225EC-A890-4C08-8C76-FAF05F63B8E6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138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Dal</a:t>
            </a:r>
            <a:r>
              <a:rPr lang="cs-CZ" altLang="en-US" smtClean="0"/>
              <a:t>ší optimalizace</a:t>
            </a:r>
            <a:endParaRPr lang="cs-CZ" altLang="en-US" noProof="1" smtClean="0"/>
          </a:p>
        </p:txBody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indent="0" eaLnBrk="1" hangingPunct="1"/>
            <a:r>
              <a:rPr lang="cs-CZ" altLang="en-US" sz="2000" smtClean="0"/>
              <a:t>Odstranění redundance</a:t>
            </a:r>
          </a:p>
          <a:p>
            <a:pPr lvl="3" eaLnBrk="1" hangingPunct="1"/>
            <a:r>
              <a:rPr lang="cs-CZ" altLang="en-US" sz="1800" smtClean="0"/>
              <a:t>Nahrazení opakovaných výpočtů uložením výsledku</a:t>
            </a:r>
          </a:p>
          <a:p>
            <a:pPr lvl="2" eaLnBrk="1" hangingPunct="1"/>
            <a:r>
              <a:rPr lang="cs-CZ" altLang="en-US" sz="2000" smtClean="0"/>
              <a:t>Copy propagation</a:t>
            </a:r>
          </a:p>
          <a:p>
            <a:pPr lvl="2" eaLnBrk="1" hangingPunct="1"/>
            <a:r>
              <a:rPr lang="cs-CZ" altLang="en-US" sz="2000" smtClean="0"/>
              <a:t>Lokální/globální eliminace společných podvýrazů </a:t>
            </a:r>
          </a:p>
          <a:p>
            <a:pPr lvl="3" eaLnBrk="1" hangingPunct="1"/>
            <a:r>
              <a:rPr lang="cs-CZ" altLang="en-US" sz="1800" smtClean="0"/>
              <a:t>Common-subexpression elimination</a:t>
            </a:r>
          </a:p>
          <a:p>
            <a:pPr lvl="2" eaLnBrk="1" hangingPunct="1"/>
            <a:r>
              <a:rPr lang="cs-CZ" altLang="en-US" sz="2000" smtClean="0"/>
              <a:t>Přesun invariantního kódu z cyklu</a:t>
            </a:r>
          </a:p>
          <a:p>
            <a:pPr lvl="3" eaLnBrk="1" hangingPunct="1"/>
            <a:r>
              <a:rPr lang="cs-CZ" altLang="en-US" sz="1800" smtClean="0"/>
              <a:t>Loop-invariant code motion</a:t>
            </a:r>
          </a:p>
          <a:p>
            <a:pPr lvl="2" eaLnBrk="1" hangingPunct="1"/>
            <a:r>
              <a:rPr lang="cs-CZ" altLang="en-US" sz="2000" smtClean="0"/>
              <a:t>Partial-redundancy elimination</a:t>
            </a:r>
          </a:p>
          <a:p>
            <a:pPr lvl="3" eaLnBrk="1" hangingPunct="1"/>
            <a:r>
              <a:rPr lang="cs-CZ" altLang="en-US" sz="1800" smtClean="0"/>
              <a:t>Lazy code motion</a:t>
            </a:r>
          </a:p>
          <a:p>
            <a:pPr lvl="1" indent="0" eaLnBrk="1" hangingPunct="1"/>
            <a:endParaRPr lang="cs-CZ" altLang="en-US" sz="2000" smtClean="0"/>
          </a:p>
          <a:p>
            <a:pPr lvl="1" indent="0" eaLnBrk="1" hangingPunct="1"/>
            <a:r>
              <a:rPr lang="cs-CZ" altLang="en-US" sz="2000" smtClean="0"/>
              <a:t>Odstranění neužitečného kódu</a:t>
            </a:r>
          </a:p>
          <a:p>
            <a:pPr lvl="2" eaLnBrk="1" hangingPunct="1"/>
            <a:r>
              <a:rPr lang="cs-CZ" altLang="en-US" sz="2000" smtClean="0"/>
              <a:t>Odstranění mrtvého kódu</a:t>
            </a:r>
          </a:p>
          <a:p>
            <a:pPr lvl="3" eaLnBrk="1" hangingPunct="1"/>
            <a:r>
              <a:rPr lang="cs-CZ" altLang="en-US" sz="1800" smtClean="0"/>
              <a:t>Dead-code elimination</a:t>
            </a:r>
          </a:p>
          <a:p>
            <a:pPr lvl="2" eaLnBrk="1" hangingPunct="1"/>
            <a:r>
              <a:rPr lang="cs-CZ" altLang="en-US" sz="2000" smtClean="0"/>
              <a:t>Odstranění nedosažitelného kódu</a:t>
            </a:r>
          </a:p>
          <a:p>
            <a:pPr lvl="3" eaLnBrk="1" hangingPunct="1"/>
            <a:r>
              <a:rPr lang="cs-CZ" altLang="en-US" sz="1800" smtClean="0"/>
              <a:t>Unreachable-code elimination</a:t>
            </a:r>
          </a:p>
          <a:p>
            <a:pPr lvl="2" eaLnBrk="1" hangingPunct="1"/>
            <a:r>
              <a:rPr lang="cs-CZ" altLang="en-US" sz="2000" smtClean="0"/>
              <a:t>Optimalizace skoků</a:t>
            </a:r>
          </a:p>
          <a:p>
            <a:pPr lvl="3" eaLnBrk="1" hangingPunct="1"/>
            <a:r>
              <a:rPr lang="cs-CZ" altLang="en-US" sz="1800" smtClean="0"/>
              <a:t>Jump optimization</a:t>
            </a:r>
          </a:p>
        </p:txBody>
      </p:sp>
    </p:spTree>
    <p:extLst>
      <p:ext uri="{BB962C8B-B14F-4D97-AF65-F5344CB8AC3E}">
        <p14:creationId xmlns:p14="http://schemas.microsoft.com/office/powerpoint/2010/main" val="40151756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C8CAB51-8383-453E-BB81-6EA85D48F1C7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139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Částečné vyhodnocení</a:t>
            </a:r>
            <a:endParaRPr lang="cs-CZ" altLang="en-US" noProof="1" smtClean="0"/>
          </a:p>
        </p:txBody>
      </p:sp>
      <p:sp>
        <p:nvSpPr>
          <p:cNvPr id="139268" name="Rectangle 5"/>
          <p:cNvSpPr>
            <a:spLocks noChangeArrowheads="1"/>
          </p:cNvSpPr>
          <p:nvPr/>
        </p:nvSpPr>
        <p:spPr bwMode="auto">
          <a:xfrm>
            <a:off x="152400" y="533400"/>
            <a:ext cx="4348163" cy="6172200"/>
          </a:xfrm>
          <a:prstGeom prst="rect">
            <a:avLst/>
          </a:prstGeom>
          <a:solidFill>
            <a:srgbClr val="FFFFE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571500" indent="-1905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2500" indent="-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2" eaLnBrk="1" hangingPunct="1"/>
            <a:r>
              <a:rPr lang="cs-CZ" altLang="en-US"/>
              <a:t>Výpočet </a:t>
            </a:r>
            <a:r>
              <a:rPr lang="en-US" altLang="en-US"/>
              <a:t>(pod)</a:t>
            </a:r>
            <a:r>
              <a:rPr lang="cs-CZ" altLang="en-US"/>
              <a:t>výrazů obsahujících pouze konstanty</a:t>
            </a:r>
          </a:p>
          <a:p>
            <a:pPr lvl="3" eaLnBrk="1" hangingPunct="1"/>
            <a:r>
              <a:rPr lang="cs-CZ" altLang="en-US"/>
              <a:t>Constant-expression evaluation</a:t>
            </a:r>
            <a:endParaRPr lang="en-US" altLang="en-US"/>
          </a:p>
          <a:p>
            <a:pPr lvl="3" eaLnBrk="1" hangingPunct="1"/>
            <a:r>
              <a:rPr lang="en-US" altLang="en-US"/>
              <a:t>Obvykle prov</a:t>
            </a:r>
            <a:r>
              <a:rPr lang="cs-CZ" altLang="en-US"/>
              <a:t>áděn již front-endem</a:t>
            </a:r>
          </a:p>
          <a:p>
            <a:pPr lvl="2" eaLnBrk="1" hangingPunct="1"/>
            <a:r>
              <a:rPr lang="cs-CZ" altLang="en-US"/>
              <a:t>Určení proměnných s konstantním obsahem</a:t>
            </a:r>
          </a:p>
          <a:p>
            <a:pPr lvl="3" eaLnBrk="1" hangingPunct="1"/>
            <a:r>
              <a:rPr lang="cs-CZ" altLang="en-US"/>
              <a:t>Constant folding</a:t>
            </a:r>
            <a:endParaRPr lang="en-US" altLang="en-US"/>
          </a:p>
          <a:p>
            <a:pPr lvl="2" eaLnBrk="1" hangingPunct="1"/>
            <a:r>
              <a:rPr lang="en-US" altLang="en-US"/>
              <a:t>Ur</a:t>
            </a:r>
            <a:r>
              <a:rPr lang="cs-CZ" altLang="en-US"/>
              <a:t>čení proměnných s podmíněně konstantním obsahem</a:t>
            </a:r>
          </a:p>
          <a:p>
            <a:pPr lvl="3" eaLnBrk="1" hangingPunct="1"/>
            <a:r>
              <a:rPr lang="cs-CZ" altLang="en-US"/>
              <a:t>Sparse conditional constant propagation</a:t>
            </a:r>
          </a:p>
          <a:p>
            <a:pPr lvl="3" eaLnBrk="1" hangingPunct="1"/>
            <a:r>
              <a:rPr lang="cs-CZ" altLang="en-US"/>
              <a:t>Upravuje control-flow</a:t>
            </a:r>
            <a:r>
              <a:rPr lang="en-US" altLang="en-US"/>
              <a:t>!</a:t>
            </a:r>
          </a:p>
        </p:txBody>
      </p:sp>
      <p:sp>
        <p:nvSpPr>
          <p:cNvPr id="139269" name="Rectangle 43"/>
          <p:cNvSpPr>
            <a:spLocks noChangeArrowheads="1"/>
          </p:cNvSpPr>
          <p:nvPr/>
        </p:nvSpPr>
        <p:spPr bwMode="auto">
          <a:xfrm>
            <a:off x="4643438" y="549275"/>
            <a:ext cx="4348162" cy="6172200"/>
          </a:xfrm>
          <a:prstGeom prst="rect">
            <a:avLst/>
          </a:prstGeom>
          <a:solidFill>
            <a:srgbClr val="FFFFE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  <a:p>
            <a:pPr eaLnBrk="1" hangingPunct="1"/>
            <a:r>
              <a:rPr lang="cs-CZ" altLang="en-US"/>
              <a:t>a </a:t>
            </a:r>
            <a:r>
              <a:rPr lang="en-US" altLang="en-US"/>
              <a:t>= b + (4 * 10);</a:t>
            </a:r>
            <a:endParaRPr lang="cs-CZ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cs-CZ" altLang="en-US"/>
          </a:p>
          <a:p>
            <a:pPr eaLnBrk="1" hangingPunct="1"/>
            <a:r>
              <a:rPr lang="en-US" altLang="en-US"/>
              <a:t>c</a:t>
            </a:r>
            <a:r>
              <a:rPr lang="cs-CZ" altLang="en-US"/>
              <a:t> </a:t>
            </a:r>
            <a:r>
              <a:rPr lang="en-US" altLang="en-US"/>
              <a:t>= 4 * 10;</a:t>
            </a:r>
          </a:p>
          <a:p>
            <a:pPr eaLnBrk="1" hangingPunct="1"/>
            <a:r>
              <a:rPr lang="en-US" altLang="en-US"/>
              <a:t>d = c + 5;</a:t>
            </a:r>
          </a:p>
          <a:p>
            <a:pPr eaLnBrk="1" hangingPunct="1"/>
            <a:r>
              <a:rPr lang="en-US" altLang="en-US"/>
              <a:t>e = f + (d * 2);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if ( g &gt; h )</a:t>
            </a:r>
          </a:p>
          <a:p>
            <a:pPr eaLnBrk="1" hangingPunct="1"/>
            <a:r>
              <a:rPr lang="en-US" altLang="en-US"/>
              <a:t>  i = 1;</a:t>
            </a:r>
          </a:p>
          <a:p>
            <a:pPr eaLnBrk="1" hangingPunct="1"/>
            <a:r>
              <a:rPr lang="en-US" altLang="en-US"/>
              <a:t>else</a:t>
            </a:r>
          </a:p>
          <a:p>
            <a:pPr eaLnBrk="1" hangingPunct="1"/>
            <a:r>
              <a:rPr lang="en-US" altLang="en-US"/>
              <a:t>  i = 0;</a:t>
            </a:r>
          </a:p>
          <a:p>
            <a:pPr eaLnBrk="1" hangingPunct="1"/>
            <a:r>
              <a:rPr lang="en-US" altLang="en-US"/>
              <a:t>j = i + 1;</a:t>
            </a:r>
          </a:p>
          <a:p>
            <a:pPr eaLnBrk="1" hangingPunct="1"/>
            <a:r>
              <a:rPr lang="en-US" altLang="en-US"/>
              <a:t>if ( j &gt; 1 )</a:t>
            </a:r>
          </a:p>
          <a:p>
            <a:pPr eaLnBrk="1" hangingPunct="1"/>
            <a:r>
              <a:rPr lang="en-US" altLang="en-US"/>
              <a:t>  k = k + 1;</a:t>
            </a:r>
          </a:p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54827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9FA1FDC-66A0-47A4-A283-936A93C47828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140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Částečné vyhodnocení</a:t>
            </a:r>
            <a:endParaRPr lang="cs-CZ" altLang="en-US" noProof="1" smtClean="0"/>
          </a:p>
        </p:txBody>
      </p:sp>
      <p:sp>
        <p:nvSpPr>
          <p:cNvPr id="140292" name="Rectangle 5"/>
          <p:cNvSpPr>
            <a:spLocks noChangeArrowheads="1"/>
          </p:cNvSpPr>
          <p:nvPr/>
        </p:nvSpPr>
        <p:spPr bwMode="auto">
          <a:xfrm>
            <a:off x="152400" y="533400"/>
            <a:ext cx="4348163" cy="6172200"/>
          </a:xfrm>
          <a:prstGeom prst="rect">
            <a:avLst/>
          </a:prstGeom>
          <a:solidFill>
            <a:srgbClr val="FFFFE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571500" indent="-1905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2500" indent="-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2" eaLnBrk="1" hangingPunct="1"/>
            <a:r>
              <a:rPr lang="cs-CZ" altLang="en-US"/>
              <a:t>Výpočet </a:t>
            </a:r>
            <a:r>
              <a:rPr lang="en-US" altLang="en-US"/>
              <a:t>(pod)</a:t>
            </a:r>
            <a:r>
              <a:rPr lang="cs-CZ" altLang="en-US"/>
              <a:t>výrazů obsahujících pouze konstanty</a:t>
            </a:r>
          </a:p>
          <a:p>
            <a:pPr lvl="3" eaLnBrk="1" hangingPunct="1"/>
            <a:r>
              <a:rPr lang="cs-CZ" altLang="en-US"/>
              <a:t>Constant-expression evaluation</a:t>
            </a:r>
            <a:endParaRPr lang="en-US" altLang="en-US"/>
          </a:p>
          <a:p>
            <a:pPr lvl="3" eaLnBrk="1" hangingPunct="1"/>
            <a:r>
              <a:rPr lang="en-US" altLang="en-US"/>
              <a:t>Obvykle prov</a:t>
            </a:r>
            <a:r>
              <a:rPr lang="cs-CZ" altLang="en-US"/>
              <a:t>áděn již front-endem</a:t>
            </a:r>
          </a:p>
          <a:p>
            <a:pPr lvl="2" eaLnBrk="1" hangingPunct="1"/>
            <a:r>
              <a:rPr lang="cs-CZ" altLang="en-US"/>
              <a:t>Určení proměnných s konstantním obsahem</a:t>
            </a:r>
          </a:p>
          <a:p>
            <a:pPr lvl="3" eaLnBrk="1" hangingPunct="1"/>
            <a:r>
              <a:rPr lang="cs-CZ" altLang="en-US"/>
              <a:t>Constant folding</a:t>
            </a:r>
            <a:endParaRPr lang="en-US" altLang="en-US"/>
          </a:p>
          <a:p>
            <a:pPr lvl="2" eaLnBrk="1" hangingPunct="1"/>
            <a:r>
              <a:rPr lang="en-US" altLang="en-US"/>
              <a:t>Ur</a:t>
            </a:r>
            <a:r>
              <a:rPr lang="cs-CZ" altLang="en-US"/>
              <a:t>čení proměnných s podmíněně konstantním obsahem</a:t>
            </a:r>
          </a:p>
          <a:p>
            <a:pPr lvl="3" eaLnBrk="1" hangingPunct="1"/>
            <a:r>
              <a:rPr lang="cs-CZ" altLang="en-US"/>
              <a:t>Sparse conditional constant propagation</a:t>
            </a:r>
          </a:p>
          <a:p>
            <a:pPr lvl="3" eaLnBrk="1" hangingPunct="1"/>
            <a:r>
              <a:rPr lang="cs-CZ" altLang="en-US"/>
              <a:t>Upravuje control-flow</a:t>
            </a:r>
            <a:r>
              <a:rPr lang="en-US" altLang="en-US"/>
              <a:t>!</a:t>
            </a:r>
          </a:p>
        </p:txBody>
      </p:sp>
      <p:sp>
        <p:nvSpPr>
          <p:cNvPr id="140293" name="Rectangle 43"/>
          <p:cNvSpPr>
            <a:spLocks noChangeArrowheads="1"/>
          </p:cNvSpPr>
          <p:nvPr/>
        </p:nvSpPr>
        <p:spPr bwMode="auto">
          <a:xfrm>
            <a:off x="4643438" y="549275"/>
            <a:ext cx="4348162" cy="6172200"/>
          </a:xfrm>
          <a:prstGeom prst="rect">
            <a:avLst/>
          </a:prstGeom>
          <a:solidFill>
            <a:srgbClr val="FFFFE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571500" indent="-1905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  <a:p>
            <a:pPr lvl="2" eaLnBrk="1" hangingPunct="1"/>
            <a:r>
              <a:rPr lang="en-US" altLang="en-US"/>
              <a:t>Integrace procedur generuje nov</a:t>
            </a:r>
            <a:r>
              <a:rPr lang="cs-CZ" altLang="en-US"/>
              <a:t>é příležitosti pro částečné vyhodnocení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void</a:t>
            </a:r>
            <a:r>
              <a:rPr lang="cs-CZ" altLang="en-US"/>
              <a:t> f</a:t>
            </a:r>
            <a:r>
              <a:rPr lang="en-US" altLang="en-US"/>
              <a:t>( int i, bool f)</a:t>
            </a:r>
          </a:p>
          <a:p>
            <a:pPr eaLnBrk="1" hangingPunct="1"/>
            <a:r>
              <a:rPr lang="en-US" altLang="en-US"/>
              <a:t>{</a:t>
            </a:r>
          </a:p>
          <a:p>
            <a:pPr eaLnBrk="1" hangingPunct="1"/>
            <a:r>
              <a:rPr lang="en-US" altLang="en-US"/>
              <a:t>  int j = i + 1;</a:t>
            </a:r>
          </a:p>
          <a:p>
            <a:pPr eaLnBrk="1" hangingPunct="1"/>
            <a:r>
              <a:rPr lang="en-US" altLang="en-US"/>
              <a:t>  if ( f )</a:t>
            </a:r>
          </a:p>
          <a:p>
            <a:pPr eaLnBrk="1" hangingPunct="1"/>
            <a:r>
              <a:rPr lang="en-US" altLang="en-US"/>
              <a:t>    g( j);</a:t>
            </a:r>
          </a:p>
          <a:p>
            <a:pPr eaLnBrk="1" hangingPunct="1"/>
            <a:r>
              <a:rPr lang="en-US" altLang="en-US"/>
              <a:t>  else</a:t>
            </a:r>
          </a:p>
          <a:p>
            <a:pPr eaLnBrk="1" hangingPunct="1"/>
            <a:r>
              <a:rPr lang="en-US" altLang="en-US"/>
              <a:t>    h( j);</a:t>
            </a:r>
          </a:p>
          <a:p>
            <a:pPr eaLnBrk="1" hangingPunct="1"/>
            <a:r>
              <a:rPr lang="en-US" altLang="en-US"/>
              <a:t>}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f( k + 1, false);</a:t>
            </a:r>
          </a:p>
        </p:txBody>
      </p:sp>
    </p:spTree>
    <p:extLst>
      <p:ext uri="{BB962C8B-B14F-4D97-AF65-F5344CB8AC3E}">
        <p14:creationId xmlns:p14="http://schemas.microsoft.com/office/powerpoint/2010/main" val="1561399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4DC03A5-7D5A-477E-B9AF-4AE61EB9FE73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141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Částečné vyhodnocení</a:t>
            </a:r>
            <a:endParaRPr lang="cs-CZ" altLang="en-US" noProof="1" smtClean="0"/>
          </a:p>
        </p:txBody>
      </p:sp>
      <p:sp>
        <p:nvSpPr>
          <p:cNvPr id="141316" name="Rectangle 3"/>
          <p:cNvSpPr>
            <a:spLocks noChangeArrowheads="1"/>
          </p:cNvSpPr>
          <p:nvPr/>
        </p:nvSpPr>
        <p:spPr bwMode="auto">
          <a:xfrm>
            <a:off x="152400" y="533400"/>
            <a:ext cx="4348163" cy="6172200"/>
          </a:xfrm>
          <a:prstGeom prst="rect">
            <a:avLst/>
          </a:prstGeom>
          <a:solidFill>
            <a:srgbClr val="FFFFE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  <a:p>
            <a:pPr eaLnBrk="1" hangingPunct="1"/>
            <a:r>
              <a:rPr lang="cs-CZ" altLang="en-US"/>
              <a:t>a </a:t>
            </a:r>
            <a:r>
              <a:rPr lang="en-US" altLang="en-US"/>
              <a:t>= b + 40;</a:t>
            </a:r>
            <a:endParaRPr lang="cs-CZ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cs-CZ" altLang="en-US"/>
          </a:p>
          <a:p>
            <a:pPr eaLnBrk="1" hangingPunct="1"/>
            <a:r>
              <a:rPr lang="en-US" altLang="en-US"/>
              <a:t>c</a:t>
            </a:r>
            <a:r>
              <a:rPr lang="cs-CZ" altLang="en-US"/>
              <a:t> </a:t>
            </a:r>
            <a:r>
              <a:rPr lang="en-US" altLang="en-US"/>
              <a:t>= 40;</a:t>
            </a:r>
          </a:p>
          <a:p>
            <a:pPr eaLnBrk="1" hangingPunct="1"/>
            <a:r>
              <a:rPr lang="en-US" altLang="en-US"/>
              <a:t>d = 45;</a:t>
            </a:r>
          </a:p>
          <a:p>
            <a:pPr eaLnBrk="1" hangingPunct="1"/>
            <a:r>
              <a:rPr lang="en-US" altLang="en-US"/>
              <a:t>e = f + 90;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if ( g &gt; h )</a:t>
            </a:r>
          </a:p>
          <a:p>
            <a:pPr eaLnBrk="1" hangingPunct="1"/>
            <a:r>
              <a:rPr lang="en-US" altLang="en-US"/>
              <a:t>{</a:t>
            </a:r>
          </a:p>
          <a:p>
            <a:pPr eaLnBrk="1" hangingPunct="1"/>
            <a:r>
              <a:rPr lang="en-US" altLang="en-US"/>
              <a:t>  i = 1;</a:t>
            </a:r>
          </a:p>
          <a:p>
            <a:pPr eaLnBrk="1" hangingPunct="1"/>
            <a:r>
              <a:rPr lang="en-US" altLang="en-US"/>
              <a:t>  j = 2;</a:t>
            </a:r>
          </a:p>
          <a:p>
            <a:pPr eaLnBrk="1" hangingPunct="1"/>
            <a:r>
              <a:rPr lang="en-US" altLang="en-US"/>
              <a:t>  k = k + 1;</a:t>
            </a:r>
          </a:p>
          <a:p>
            <a:pPr eaLnBrk="1" hangingPunct="1"/>
            <a:r>
              <a:rPr lang="en-US" altLang="en-US"/>
              <a:t>}</a:t>
            </a:r>
          </a:p>
          <a:p>
            <a:pPr eaLnBrk="1" hangingPunct="1"/>
            <a:r>
              <a:rPr lang="en-US" altLang="en-US"/>
              <a:t>else</a:t>
            </a:r>
          </a:p>
          <a:p>
            <a:pPr eaLnBrk="1" hangingPunct="1"/>
            <a:r>
              <a:rPr lang="en-US" altLang="en-US"/>
              <a:t>{</a:t>
            </a:r>
          </a:p>
          <a:p>
            <a:pPr eaLnBrk="1" hangingPunct="1"/>
            <a:r>
              <a:rPr lang="en-US" altLang="en-US"/>
              <a:t>  i = 0;</a:t>
            </a:r>
          </a:p>
          <a:p>
            <a:pPr eaLnBrk="1" hangingPunct="1"/>
            <a:r>
              <a:rPr lang="en-US" altLang="en-US"/>
              <a:t>  j = 1;</a:t>
            </a:r>
          </a:p>
          <a:p>
            <a:pPr eaLnBrk="1" hangingPunct="1"/>
            <a:r>
              <a:rPr lang="en-US" altLang="en-US"/>
              <a:t>}</a:t>
            </a:r>
          </a:p>
        </p:txBody>
      </p:sp>
      <p:sp>
        <p:nvSpPr>
          <p:cNvPr id="141317" name="Rectangle 4"/>
          <p:cNvSpPr>
            <a:spLocks noChangeArrowheads="1"/>
          </p:cNvSpPr>
          <p:nvPr/>
        </p:nvSpPr>
        <p:spPr bwMode="auto">
          <a:xfrm>
            <a:off x="4643438" y="549275"/>
            <a:ext cx="4348162" cy="6172200"/>
          </a:xfrm>
          <a:prstGeom prst="rect">
            <a:avLst/>
          </a:prstGeom>
          <a:solidFill>
            <a:srgbClr val="FFFFE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  <a:p>
            <a:pPr eaLnBrk="1" hangingPunct="1"/>
            <a:r>
              <a:rPr lang="cs-CZ" altLang="en-US"/>
              <a:t>a </a:t>
            </a:r>
            <a:r>
              <a:rPr lang="en-US" altLang="en-US"/>
              <a:t>= b + (4 * 10);</a:t>
            </a:r>
            <a:endParaRPr lang="cs-CZ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cs-CZ" altLang="en-US"/>
          </a:p>
          <a:p>
            <a:pPr eaLnBrk="1" hangingPunct="1"/>
            <a:r>
              <a:rPr lang="en-US" altLang="en-US"/>
              <a:t>c</a:t>
            </a:r>
            <a:r>
              <a:rPr lang="cs-CZ" altLang="en-US"/>
              <a:t> </a:t>
            </a:r>
            <a:r>
              <a:rPr lang="en-US" altLang="en-US"/>
              <a:t>= 4 * 10;</a:t>
            </a:r>
          </a:p>
          <a:p>
            <a:pPr eaLnBrk="1" hangingPunct="1"/>
            <a:r>
              <a:rPr lang="en-US" altLang="en-US"/>
              <a:t>d = c + 5;</a:t>
            </a:r>
          </a:p>
          <a:p>
            <a:pPr eaLnBrk="1" hangingPunct="1"/>
            <a:r>
              <a:rPr lang="en-US" altLang="en-US"/>
              <a:t>e = f + (d * 2);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if ( g &gt; h )</a:t>
            </a:r>
          </a:p>
          <a:p>
            <a:pPr eaLnBrk="1" hangingPunct="1"/>
            <a:r>
              <a:rPr lang="en-US" altLang="en-US"/>
              <a:t>  i = 1;</a:t>
            </a:r>
          </a:p>
          <a:p>
            <a:pPr eaLnBrk="1" hangingPunct="1"/>
            <a:r>
              <a:rPr lang="en-US" altLang="en-US"/>
              <a:t>else</a:t>
            </a:r>
          </a:p>
          <a:p>
            <a:pPr eaLnBrk="1" hangingPunct="1"/>
            <a:r>
              <a:rPr lang="en-US" altLang="en-US"/>
              <a:t>  i = 0;</a:t>
            </a:r>
          </a:p>
          <a:p>
            <a:pPr eaLnBrk="1" hangingPunct="1"/>
            <a:r>
              <a:rPr lang="en-US" altLang="en-US"/>
              <a:t>j = i + 1;</a:t>
            </a:r>
          </a:p>
          <a:p>
            <a:pPr eaLnBrk="1" hangingPunct="1"/>
            <a:r>
              <a:rPr lang="en-US" altLang="en-US"/>
              <a:t>if ( j &gt; 1 )</a:t>
            </a:r>
          </a:p>
          <a:p>
            <a:pPr eaLnBrk="1" hangingPunct="1"/>
            <a:r>
              <a:rPr lang="en-US" altLang="en-US"/>
              <a:t>  k = k + 1;</a:t>
            </a:r>
          </a:p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66249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53F6498-A3F9-40EE-B093-13E948B32985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142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Algebraické úpravy</a:t>
            </a:r>
            <a:endParaRPr lang="cs-CZ" altLang="en-US" noProof="1" smtClean="0"/>
          </a:p>
        </p:txBody>
      </p:sp>
      <p:sp>
        <p:nvSpPr>
          <p:cNvPr id="140292" name="Rectangle 3"/>
          <p:cNvSpPr>
            <a:spLocks noChangeArrowheads="1"/>
          </p:cNvSpPr>
          <p:nvPr/>
        </p:nvSpPr>
        <p:spPr bwMode="auto">
          <a:xfrm>
            <a:off x="152400" y="533400"/>
            <a:ext cx="4348163" cy="6172200"/>
          </a:xfrm>
          <a:prstGeom prst="rect">
            <a:avLst/>
          </a:prstGeom>
          <a:solidFill>
            <a:srgbClr val="FFFFE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marL="571500" lvl="2" indent="-1905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/>
            </a:pPr>
            <a:r>
              <a:rPr lang="cs-CZ" sz="2400" dirty="0"/>
              <a:t>Algebraické úpravy výrazů</a:t>
            </a:r>
            <a:endParaRPr lang="en-US" sz="2400" dirty="0"/>
          </a:p>
          <a:p>
            <a:pPr marL="952500" lvl="3" indent="-1905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/>
            </a:pPr>
            <a:r>
              <a:rPr lang="cs-CZ" sz="2000" dirty="0"/>
              <a:t>Většinou v souvislosti s přítomností konstant</a:t>
            </a:r>
          </a:p>
          <a:p>
            <a:pPr marL="952500" lvl="3" indent="-1905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/>
            </a:pPr>
            <a:r>
              <a:rPr lang="cs-CZ" sz="2000" dirty="0"/>
              <a:t>Důležité pro ukazatelovou aritmetiku (přístup k polím)</a:t>
            </a:r>
          </a:p>
          <a:p>
            <a:pPr marL="952500" lvl="3" indent="-1905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/>
            </a:pPr>
            <a:r>
              <a:rPr lang="cs-CZ" sz="2000" dirty="0"/>
              <a:t>Úprava do kanonického tvaru</a:t>
            </a:r>
          </a:p>
          <a:p>
            <a:pPr marL="571500" lvl="2" indent="-1905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/>
            </a:pPr>
            <a:r>
              <a:rPr lang="cs-CZ" sz="2400" dirty="0"/>
              <a:t>Redukce síly v cyklech</a:t>
            </a:r>
          </a:p>
          <a:p>
            <a:pPr marL="952500" lvl="3" indent="-1905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/>
            </a:pPr>
            <a:r>
              <a:rPr lang="cs-CZ" sz="2000" dirty="0"/>
              <a:t>Důležité pro přístup k polím</a:t>
            </a:r>
          </a:p>
          <a:p>
            <a:pPr marL="952500" lvl="3" indent="-1905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/>
            </a:pPr>
            <a:endParaRPr lang="cs-CZ" sz="2000" dirty="0"/>
          </a:p>
          <a:p>
            <a:pPr marL="571500" lvl="2" indent="-1905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/>
            </a:pPr>
            <a:r>
              <a:rPr lang="cs-CZ" sz="2400" dirty="0"/>
              <a:t>Odstranění zbytečných kontrol mezí</a:t>
            </a:r>
          </a:p>
          <a:p>
            <a:pPr marL="571500" lvl="2" indent="-1905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/>
            </a:pPr>
            <a:endParaRPr lang="cs-CZ" sz="2400" dirty="0"/>
          </a:p>
          <a:p>
            <a:pPr marL="571500" lvl="2" indent="-1905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/>
            </a:pPr>
            <a:r>
              <a:rPr lang="en-US" sz="2400" dirty="0"/>
              <a:t>Machine idioms</a:t>
            </a:r>
          </a:p>
          <a:p>
            <a:pPr marL="1028700" lvl="3" indent="-19050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/>
            </a:pPr>
            <a:r>
              <a:rPr lang="cs-CZ" dirty="0"/>
              <a:t>Instrukce provádějící speciální kombinace nebo varianty operací</a:t>
            </a:r>
            <a:endParaRPr lang="en-US" dirty="0"/>
          </a:p>
        </p:txBody>
      </p:sp>
      <p:sp>
        <p:nvSpPr>
          <p:cNvPr id="142341" name="Rectangle 4"/>
          <p:cNvSpPr>
            <a:spLocks noChangeArrowheads="1"/>
          </p:cNvSpPr>
          <p:nvPr/>
        </p:nvSpPr>
        <p:spPr bwMode="auto">
          <a:xfrm>
            <a:off x="4643438" y="549275"/>
            <a:ext cx="4348162" cy="6172200"/>
          </a:xfrm>
          <a:prstGeom prst="rect">
            <a:avLst/>
          </a:prstGeom>
          <a:solidFill>
            <a:srgbClr val="FFFFE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en-US"/>
          </a:p>
          <a:p>
            <a:pPr eaLnBrk="1" hangingPunct="1"/>
            <a:r>
              <a:rPr lang="cs-CZ" altLang="en-US"/>
              <a:t>a </a:t>
            </a:r>
            <a:r>
              <a:rPr lang="en-US" altLang="en-US"/>
              <a:t>= ((b * 3) + 7) * 5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a = b * 15 + 35</a:t>
            </a:r>
            <a:endParaRPr lang="cs-CZ" altLang="en-US"/>
          </a:p>
          <a:p>
            <a:pPr eaLnBrk="1" hangingPunct="1"/>
            <a:endParaRPr lang="cs-CZ" altLang="en-US"/>
          </a:p>
          <a:p>
            <a:pPr eaLnBrk="1" hangingPunct="1"/>
            <a:endParaRPr lang="cs-CZ" altLang="en-US"/>
          </a:p>
          <a:p>
            <a:pPr eaLnBrk="1" hangingPunct="1"/>
            <a:r>
              <a:rPr lang="cs-CZ" altLang="en-US"/>
              <a:t>for </a:t>
            </a:r>
            <a:r>
              <a:rPr lang="en-US" altLang="en-US"/>
              <a:t>( i = 1; i &lt; 10; ++i )</a:t>
            </a:r>
          </a:p>
          <a:p>
            <a:pPr eaLnBrk="1" hangingPunct="1"/>
            <a:r>
              <a:rPr lang="en-US" altLang="en-US"/>
              <a:t>  a[ 4 * i] = 0;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cs-CZ" altLang="en-US"/>
              <a:t>for </a:t>
            </a:r>
            <a:r>
              <a:rPr lang="en-US" altLang="en-US"/>
              <a:t>( j = 4; j &lt; 40; j += 40 )</a:t>
            </a:r>
          </a:p>
          <a:p>
            <a:pPr eaLnBrk="1" hangingPunct="1"/>
            <a:r>
              <a:rPr lang="en-US" altLang="en-US"/>
              <a:t>  a[ j] = 0;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int b[ 10];</a:t>
            </a:r>
          </a:p>
          <a:p>
            <a:pPr eaLnBrk="1" hangingPunct="1"/>
            <a:r>
              <a:rPr lang="cs-CZ" altLang="en-US"/>
              <a:t>for </a:t>
            </a:r>
            <a:r>
              <a:rPr lang="en-US" altLang="en-US"/>
              <a:t>( i = 0; i &lt; 10; ++i )</a:t>
            </a:r>
          </a:p>
          <a:p>
            <a:pPr eaLnBrk="1" hangingPunct="1"/>
            <a:r>
              <a:rPr lang="en-US" altLang="en-US"/>
              <a:t>  b[ i] = 0;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83743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2B88CFB8-73FD-40B6-B62E-CACEA5BBB574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143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Algebraické úpravy</a:t>
            </a:r>
            <a:endParaRPr lang="cs-CZ" altLang="en-US" noProof="1" smtClean="0"/>
          </a:p>
        </p:txBody>
      </p:sp>
      <p:sp>
        <p:nvSpPr>
          <p:cNvPr id="143364" name="Rectangle 3"/>
          <p:cNvSpPr>
            <a:spLocks noChangeArrowheads="1"/>
          </p:cNvSpPr>
          <p:nvPr/>
        </p:nvSpPr>
        <p:spPr bwMode="auto">
          <a:xfrm>
            <a:off x="152400" y="533400"/>
            <a:ext cx="4348163" cy="6172200"/>
          </a:xfrm>
          <a:prstGeom prst="rect">
            <a:avLst/>
          </a:prstGeom>
          <a:solidFill>
            <a:srgbClr val="FFFFE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571500" indent="-1905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028700" indent="-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485900" indent="-1905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9431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4003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8575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3147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2" eaLnBrk="1" hangingPunct="1"/>
            <a:r>
              <a:rPr lang="cs-CZ" altLang="en-US"/>
              <a:t>Převedení control-flow na algebraické operace</a:t>
            </a:r>
          </a:p>
          <a:p>
            <a:pPr lvl="3" eaLnBrk="1" hangingPunct="1">
              <a:buSzPct val="65000"/>
              <a:buFont typeface="Wingdings" pitchFamily="2" charset="2"/>
              <a:buChar char="v"/>
            </a:pPr>
            <a:r>
              <a:rPr lang="cs-CZ" altLang="en-US" sz="2400"/>
              <a:t>Conditional move</a:t>
            </a:r>
            <a:endParaRPr lang="en-US" altLang="en-US" sz="2400"/>
          </a:p>
          <a:p>
            <a:pPr lvl="3" eaLnBrk="1" hangingPunct="1">
              <a:buSzPct val="65000"/>
              <a:buFont typeface="Wingdings" pitchFamily="2" charset="2"/>
              <a:buChar char="v"/>
            </a:pPr>
            <a:r>
              <a:rPr lang="cs-CZ" altLang="en-US" sz="1800"/>
              <a:t>Ušetří podmíněné skoky</a:t>
            </a:r>
          </a:p>
          <a:p>
            <a:pPr lvl="3" eaLnBrk="1" hangingPunct="1">
              <a:buSzPct val="65000"/>
              <a:buFont typeface="Wingdings" pitchFamily="2" charset="2"/>
              <a:buChar char="v"/>
            </a:pPr>
            <a:r>
              <a:rPr lang="cs-CZ" altLang="en-US" sz="1800"/>
              <a:t>Může přidat zbytečné operace</a:t>
            </a:r>
            <a:endParaRPr lang="en-US" altLang="en-US" sz="1800"/>
          </a:p>
          <a:p>
            <a:pPr lvl="3" eaLnBrk="1" hangingPunct="1">
              <a:buSzPct val="65000"/>
              <a:buFont typeface="Wingdings" pitchFamily="2" charset="2"/>
              <a:buChar char="v"/>
            </a:pPr>
            <a:endParaRPr lang="cs-CZ" altLang="en-US" sz="2400"/>
          </a:p>
          <a:p>
            <a:pPr lvl="3" eaLnBrk="1" hangingPunct="1">
              <a:buSzPct val="65000"/>
              <a:buFont typeface="Wingdings" pitchFamily="2" charset="2"/>
              <a:buChar char="v"/>
            </a:pPr>
            <a:r>
              <a:rPr lang="en-US" altLang="en-US" sz="2400"/>
              <a:t>U</a:t>
            </a:r>
            <a:r>
              <a:rPr lang="cs-CZ" altLang="en-US" sz="2400"/>
              <a:t>žitečnost obtížně odhadnutelná</a:t>
            </a:r>
          </a:p>
          <a:p>
            <a:pPr lvl="4" eaLnBrk="1" hangingPunct="1">
              <a:buSzPct val="65000"/>
              <a:buFont typeface="Wingdings" pitchFamily="2" charset="2"/>
              <a:buChar char="v"/>
            </a:pPr>
            <a:r>
              <a:rPr lang="cs-CZ" altLang="en-US" sz="1800"/>
              <a:t>Cena podmíněných skoků závisí na úspěšnosti predikce</a:t>
            </a:r>
          </a:p>
          <a:p>
            <a:pPr lvl="4" eaLnBrk="1" hangingPunct="1">
              <a:buSzPct val="65000"/>
              <a:buFont typeface="Wingdings" pitchFamily="2" charset="2"/>
              <a:buChar char="v"/>
            </a:pPr>
            <a:r>
              <a:rPr lang="cs-CZ" altLang="en-US" sz="1800"/>
              <a:t>Překladač úspěšnost nedokáže odhadnout</a:t>
            </a:r>
          </a:p>
          <a:p>
            <a:pPr lvl="4" eaLnBrk="1" hangingPunct="1">
              <a:buSzPct val="65000"/>
              <a:buFont typeface="Wingdings" pitchFamily="2" charset="2"/>
              <a:buChar char="v"/>
            </a:pPr>
            <a:endParaRPr lang="cs-CZ" altLang="en-US" sz="1800"/>
          </a:p>
          <a:p>
            <a:pPr lvl="4" eaLnBrk="1" hangingPunct="1">
              <a:buSzPct val="65000"/>
              <a:buFont typeface="Wingdings" pitchFamily="2" charset="2"/>
              <a:buChar char="v"/>
            </a:pPr>
            <a:r>
              <a:rPr lang="cs-CZ" altLang="en-US" sz="1800"/>
              <a:t>Profilem řízené optimalizace</a:t>
            </a:r>
          </a:p>
        </p:txBody>
      </p:sp>
      <p:sp>
        <p:nvSpPr>
          <p:cNvPr id="143365" name="Rectangle 4"/>
          <p:cNvSpPr>
            <a:spLocks noChangeArrowheads="1"/>
          </p:cNvSpPr>
          <p:nvPr/>
        </p:nvSpPr>
        <p:spPr bwMode="auto">
          <a:xfrm>
            <a:off x="4643438" y="549275"/>
            <a:ext cx="4348162" cy="6172200"/>
          </a:xfrm>
          <a:prstGeom prst="rect">
            <a:avLst/>
          </a:prstGeom>
          <a:solidFill>
            <a:srgbClr val="FFFFE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en-US"/>
          </a:p>
          <a:p>
            <a:pPr eaLnBrk="1" hangingPunct="1"/>
            <a:r>
              <a:rPr lang="cs-CZ" altLang="en-US"/>
              <a:t>if ( a </a:t>
            </a:r>
            <a:r>
              <a:rPr lang="en-US" altLang="en-US"/>
              <a:t>&gt; b )</a:t>
            </a:r>
          </a:p>
          <a:p>
            <a:pPr eaLnBrk="1" hangingPunct="1"/>
            <a:r>
              <a:rPr lang="en-US" altLang="en-US"/>
              <a:t>  c = d + e;</a:t>
            </a:r>
          </a:p>
          <a:p>
            <a:pPr eaLnBrk="1" hangingPunct="1"/>
            <a:r>
              <a:rPr lang="en-US" altLang="en-US"/>
              <a:t>  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CMP t,a,b</a:t>
            </a:r>
          </a:p>
          <a:p>
            <a:pPr eaLnBrk="1" hangingPunct="1">
              <a:buFontTx/>
              <a:buNone/>
            </a:pPr>
            <a:r>
              <a:rPr lang="en-US" altLang="en-US"/>
              <a:t>ADD u,d,e</a:t>
            </a:r>
          </a:p>
          <a:p>
            <a:pPr eaLnBrk="1" hangingPunct="1"/>
            <a:r>
              <a:rPr lang="en-US" altLang="en-US"/>
              <a:t>CMOV t,c,u</a:t>
            </a:r>
          </a:p>
        </p:txBody>
      </p:sp>
    </p:spTree>
    <p:extLst>
      <p:ext uri="{BB962C8B-B14F-4D97-AF65-F5344CB8AC3E}">
        <p14:creationId xmlns:p14="http://schemas.microsoft.com/office/powerpoint/2010/main" val="42813279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">
  <a:themeElements>
    <a:clrScheme name="LECT 2">
      <a:dk1>
        <a:srgbClr val="000000"/>
      </a:dk1>
      <a:lt1>
        <a:srgbClr val="FFFFFF"/>
      </a:lt1>
      <a:dk2>
        <a:srgbClr val="003300"/>
      </a:dk2>
      <a:lt2>
        <a:srgbClr val="5F5F5F"/>
      </a:lt2>
      <a:accent1>
        <a:srgbClr val="009900"/>
      </a:accent1>
      <a:accent2>
        <a:srgbClr val="CC9900"/>
      </a:accent2>
      <a:accent3>
        <a:srgbClr val="FFFFFF"/>
      </a:accent3>
      <a:accent4>
        <a:srgbClr val="000000"/>
      </a:accent4>
      <a:accent5>
        <a:srgbClr val="AACAAA"/>
      </a:accent5>
      <a:accent6>
        <a:srgbClr val="B98A00"/>
      </a:accent6>
      <a:hlink>
        <a:srgbClr val="FF3300"/>
      </a:hlink>
      <a:folHlink>
        <a:srgbClr val="663300"/>
      </a:folHlink>
    </a:clrScheme>
    <a:fontScheme name="LECT">
      <a:majorFont>
        <a:latin typeface="Arial"/>
        <a:ea typeface=""/>
        <a:cs typeface="Arial"/>
      </a:majorFont>
      <a:minorFont>
        <a:latin typeface="Courier New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ECT 1">
        <a:dk1>
          <a:srgbClr val="000000"/>
        </a:dk1>
        <a:lt1>
          <a:srgbClr val="FFFFFF"/>
        </a:lt1>
        <a:dk2>
          <a:srgbClr val="396F39"/>
        </a:dk2>
        <a:lt2>
          <a:srgbClr val="FFCC00"/>
        </a:lt2>
        <a:accent1>
          <a:srgbClr val="009900"/>
        </a:accent1>
        <a:accent2>
          <a:srgbClr val="CC9900"/>
        </a:accent2>
        <a:accent3>
          <a:srgbClr val="AEBBAE"/>
        </a:accent3>
        <a:accent4>
          <a:srgbClr val="DADADA"/>
        </a:accent4>
        <a:accent5>
          <a:srgbClr val="AACAAA"/>
        </a:accent5>
        <a:accent6>
          <a:srgbClr val="B98A00"/>
        </a:accent6>
        <a:hlink>
          <a:srgbClr val="FF3300"/>
        </a:hlink>
        <a:folHlink>
          <a:srgbClr val="66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 2">
        <a:dk1>
          <a:srgbClr val="000000"/>
        </a:dk1>
        <a:lt1>
          <a:srgbClr val="FFFFFF"/>
        </a:lt1>
        <a:dk2>
          <a:srgbClr val="003300"/>
        </a:dk2>
        <a:lt2>
          <a:srgbClr val="5F5F5F"/>
        </a:lt2>
        <a:accent1>
          <a:srgbClr val="0099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B98A00"/>
        </a:accent6>
        <a:hlink>
          <a:srgbClr val="FF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 4">
        <a:dk1>
          <a:srgbClr val="000000"/>
        </a:dk1>
        <a:lt1>
          <a:srgbClr val="FFFFFF"/>
        </a:lt1>
        <a:dk2>
          <a:srgbClr val="FF0000"/>
        </a:dk2>
        <a:lt2>
          <a:srgbClr val="800000"/>
        </a:lt2>
        <a:accent1>
          <a:srgbClr val="0080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AAC0AA"/>
        </a:accent5>
        <a:accent6>
          <a:srgbClr val="E78A00"/>
        </a:accent6>
        <a:hlink>
          <a:srgbClr val="CC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9240</TotalTime>
  <Words>1505</Words>
  <Application>Microsoft Office PowerPoint</Application>
  <PresentationFormat>Overhead</PresentationFormat>
  <Paragraphs>468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Courier New</vt:lpstr>
      <vt:lpstr>Wingdings</vt:lpstr>
      <vt:lpstr>LECT</vt:lpstr>
      <vt:lpstr>Další optimalizace</vt:lpstr>
      <vt:lpstr>Architektura překladače</vt:lpstr>
      <vt:lpstr>Další optimalizace</vt:lpstr>
      <vt:lpstr>Další optimalizace</vt:lpstr>
      <vt:lpstr>Částečné vyhodnocení</vt:lpstr>
      <vt:lpstr>Částečné vyhodnocení</vt:lpstr>
      <vt:lpstr>Částečné vyhodnocení</vt:lpstr>
      <vt:lpstr>Algebraické úpravy</vt:lpstr>
      <vt:lpstr>Algebraické úpravy</vt:lpstr>
      <vt:lpstr>Odstranění redundance</vt:lpstr>
      <vt:lpstr>Odstranění neužitečného kódu</vt:lpstr>
      <vt:lpstr>Přesouvání kódu</vt:lpstr>
      <vt:lpstr>Optimalizace režie volání</vt:lpstr>
      <vt:lpstr>Interprocedurální úpravy</vt:lpstr>
      <vt:lpstr>Nápověda pro procesor</vt:lpstr>
      <vt:lpstr>Architektura překladače</vt:lpstr>
      <vt:lpstr>Architektura překladače</vt:lpstr>
    </vt:vector>
  </TitlesOfParts>
  <Company>Vilma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SWI109 - Konstrukce překladačů - 2008/2009</dc:title>
  <dc:creator>David Bednarek</dc:creator>
  <cp:lastModifiedBy>David Bednárek</cp:lastModifiedBy>
  <cp:revision>1006</cp:revision>
  <dcterms:created xsi:type="dcterms:W3CDTF">2001-09-30T23:30:25Z</dcterms:created>
  <dcterms:modified xsi:type="dcterms:W3CDTF">2020-03-29T10:49:15Z</dcterms:modified>
</cp:coreProperties>
</file>