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571" autoAdjust="0"/>
  </p:normalViewPr>
  <p:slideViewPr>
    <p:cSldViewPr>
      <p:cViewPr varScale="1">
        <p:scale>
          <a:sx n="129" d="100"/>
          <a:sy n="129" d="100"/>
        </p:scale>
        <p:origin x="87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Názvosloví</a:t>
            </a:r>
            <a:endParaRPr lang="cs-CZ" altLang="en-US" noProof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E0"/>
                </a:solidFill>
              </a14:hiddenFill>
            </a:ext>
          </a:extLst>
        </p:spPr>
        <p:txBody>
          <a:bodyPr/>
          <a:lstStyle/>
          <a:p>
            <a:pPr marL="0" indent="0" eaLnBrk="1" hangingPunct="1"/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351060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49D159-ED67-421D-87DA-7EADEA9898D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Činnost překladače, optimalizace</a:t>
            </a:r>
            <a:endParaRPr lang="cs-CZ" altLang="en-US" noProof="1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Intraprocedurální</a:t>
            </a:r>
          </a:p>
          <a:p>
            <a:pPr lvl="3" eaLnBrk="1" hangingPunct="1"/>
            <a:r>
              <a:rPr lang="cs-CZ" altLang="en-US" smtClean="0"/>
              <a:t>Uvnitř jedné procedury</a:t>
            </a:r>
          </a:p>
          <a:p>
            <a:pPr lvl="2" eaLnBrk="1" hangingPunct="1"/>
            <a:r>
              <a:rPr lang="cs-CZ" altLang="en-US" smtClean="0"/>
              <a:t>Lokální</a:t>
            </a:r>
          </a:p>
          <a:p>
            <a:pPr lvl="3" eaLnBrk="1" hangingPunct="1"/>
            <a:r>
              <a:rPr lang="cs-CZ" altLang="en-US" smtClean="0"/>
              <a:t>Uvnitř jednoho základního bloku</a:t>
            </a:r>
          </a:p>
          <a:p>
            <a:pPr lvl="4" eaLnBrk="1" hangingPunct="1"/>
            <a:r>
              <a:rPr lang="cs-CZ" altLang="en-US" smtClean="0"/>
              <a:t>Příklad: Jednodušší verze schedulingu nebo CSE</a:t>
            </a:r>
          </a:p>
          <a:p>
            <a:pPr lvl="2" eaLnBrk="1" hangingPunct="1"/>
            <a:r>
              <a:rPr lang="cs-CZ" altLang="en-US" smtClean="0"/>
              <a:t>Globální</a:t>
            </a:r>
          </a:p>
          <a:p>
            <a:pPr lvl="3" eaLnBrk="1" hangingPunct="1"/>
            <a:r>
              <a:rPr lang="cs-CZ" altLang="en-US" smtClean="0"/>
              <a:t>Pro celou proceduru najednou</a:t>
            </a:r>
          </a:p>
          <a:p>
            <a:pPr lvl="4" eaLnBrk="1" hangingPunct="1"/>
            <a:r>
              <a:rPr lang="cs-CZ" altLang="en-US" smtClean="0"/>
              <a:t>Příklad: Přidělování registrů, složitější CSE</a:t>
            </a:r>
          </a:p>
          <a:p>
            <a:pPr lvl="1" indent="0" eaLnBrk="1" hangingPunct="1"/>
            <a:r>
              <a:rPr lang="cs-CZ" altLang="en-US" smtClean="0"/>
              <a:t>Interprocedurální</a:t>
            </a:r>
          </a:p>
          <a:p>
            <a:pPr lvl="3" eaLnBrk="1" hangingPunct="1"/>
            <a:r>
              <a:rPr lang="cs-CZ" altLang="en-US" smtClean="0"/>
              <a:t>Pro celý program najednou</a:t>
            </a:r>
          </a:p>
          <a:p>
            <a:pPr lvl="3" eaLnBrk="1" hangingPunct="1"/>
            <a:r>
              <a:rPr lang="cs-CZ" altLang="en-US" smtClean="0"/>
              <a:t>Při separátním překladu modulů je součástí linkeru</a:t>
            </a:r>
          </a:p>
          <a:p>
            <a:pPr lvl="3" eaLnBrk="1" hangingPunct="1"/>
            <a:r>
              <a:rPr lang="cs-CZ" altLang="en-US" smtClean="0"/>
              <a:t>Obvykle exponenciální nebo algoritmicky neřešitelné úlohy</a:t>
            </a:r>
          </a:p>
          <a:p>
            <a:pPr lvl="4" eaLnBrk="1" hangingPunct="1"/>
            <a:r>
              <a:rPr lang="cs-CZ" altLang="en-US" smtClean="0"/>
              <a:t>Příklad: Interprocedurální analýza aliasů</a:t>
            </a:r>
          </a:p>
          <a:p>
            <a:pPr lvl="3" eaLnBrk="1" hangingPunct="1"/>
            <a:endParaRPr lang="cs-CZ" altLang="en-US" smtClean="0"/>
          </a:p>
          <a:p>
            <a:pPr lvl="4" eaLnBrk="1" hangingPunct="1"/>
            <a:r>
              <a:rPr lang="cs-CZ" altLang="en-US" smtClean="0"/>
              <a:t>Srovnání: In-line expanze procedury patří formálně mezi intraprocedurální optimalizace</a:t>
            </a:r>
          </a:p>
        </p:txBody>
      </p:sp>
    </p:spTree>
    <p:extLst>
      <p:ext uri="{BB962C8B-B14F-4D97-AF65-F5344CB8AC3E}">
        <p14:creationId xmlns:p14="http://schemas.microsoft.com/office/powerpoint/2010/main" val="1533583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1D602F0-0FB8-418C-8098-0164A35F7DD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Typy</a:t>
            </a:r>
            <a:endParaRPr lang="cs-CZ" altLang="en-US" noProof="1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endParaRPr lang="cs-CZ" altLang="en-US" smtClean="0"/>
          </a:p>
          <a:p>
            <a:pPr lvl="2" eaLnBrk="1" hangingPunct="1"/>
            <a:r>
              <a:rPr lang="cs-CZ" altLang="en-US" smtClean="0"/>
              <a:t>Logický typ</a:t>
            </a:r>
          </a:p>
          <a:p>
            <a:pPr lvl="3" eaLnBrk="1" hangingPunct="1"/>
            <a:r>
              <a:rPr lang="cs-CZ" altLang="en-US" smtClean="0"/>
              <a:t>Datový typ definovaný vstupním jazykem</a:t>
            </a:r>
          </a:p>
          <a:p>
            <a:pPr lvl="3" eaLnBrk="1" hangingPunct="1"/>
            <a:r>
              <a:rPr lang="cs-CZ" altLang="en-US" smtClean="0"/>
              <a:t>Základní typy + typové konstrukce</a:t>
            </a:r>
          </a:p>
          <a:p>
            <a:pPr lvl="3" eaLnBrk="1" hangingPunct="1"/>
            <a:r>
              <a:rPr lang="cs-CZ" altLang="en-US" smtClean="0"/>
              <a:t>Neomezená množina typů</a:t>
            </a:r>
          </a:p>
          <a:p>
            <a:pPr lvl="4" eaLnBrk="1" hangingPunct="1"/>
            <a:endParaRPr lang="cs-CZ" altLang="en-US" smtClean="0"/>
          </a:p>
          <a:p>
            <a:pPr lvl="2" eaLnBrk="1" hangingPunct="1"/>
            <a:r>
              <a:rPr lang="cs-CZ" altLang="en-US" smtClean="0"/>
              <a:t>Fyzický typ</a:t>
            </a:r>
          </a:p>
          <a:p>
            <a:pPr lvl="3" eaLnBrk="1" hangingPunct="1"/>
            <a:r>
              <a:rPr lang="cs-CZ" altLang="en-US" smtClean="0"/>
              <a:t>Typ rozeznávaný cílovým strojem</a:t>
            </a:r>
          </a:p>
          <a:p>
            <a:pPr lvl="3" eaLnBrk="1" hangingPunct="1"/>
            <a:r>
              <a:rPr lang="cs-CZ" altLang="en-US" smtClean="0"/>
              <a:t>Konečná množina vestavěných typů</a:t>
            </a:r>
          </a:p>
          <a:p>
            <a:pPr lvl="4" eaLnBrk="1" hangingPunct="1"/>
            <a:r>
              <a:rPr lang="cs-CZ" altLang="en-US" smtClean="0"/>
              <a:t>Celá čísla několika velikostí (znaménková a bezznaménková)</a:t>
            </a:r>
          </a:p>
          <a:p>
            <a:pPr lvl="4" eaLnBrk="1" hangingPunct="1"/>
            <a:r>
              <a:rPr lang="cs-CZ" altLang="en-US" smtClean="0"/>
              <a:t>Ukazatel (pokud nesplývá s celým číslem)</a:t>
            </a:r>
          </a:p>
          <a:p>
            <a:pPr lvl="4" eaLnBrk="1" hangingPunct="1"/>
            <a:r>
              <a:rPr lang="cs-CZ" altLang="en-US" smtClean="0"/>
              <a:t>Reálná čísla několika velikostí/přesností</a:t>
            </a:r>
          </a:p>
          <a:p>
            <a:pPr lvl="3" eaLnBrk="1" hangingPunct="1"/>
            <a:r>
              <a:rPr lang="cs-CZ" altLang="en-US" smtClean="0"/>
              <a:t>Na ostatní typy se pohlíží jako na posloupnost bajtů</a:t>
            </a:r>
          </a:p>
          <a:p>
            <a:pPr lvl="4" eaLnBrk="1" hangingPunct="1"/>
            <a:r>
              <a:rPr lang="cs-CZ" altLang="en-US" smtClean="0"/>
              <a:t>Rozhoduje délka, případně požadavek na zarovnání</a:t>
            </a:r>
          </a:p>
        </p:txBody>
      </p:sp>
    </p:spTree>
    <p:extLst>
      <p:ext uri="{BB962C8B-B14F-4D97-AF65-F5344CB8AC3E}">
        <p14:creationId xmlns:p14="http://schemas.microsoft.com/office/powerpoint/2010/main" val="2683476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70F736-8BF8-4C4E-8A2E-AFF66B136A51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Základní bloky</a:t>
            </a:r>
            <a:endParaRPr lang="cs-CZ" altLang="en-US" noProof="1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>
              <a:lnSpc>
                <a:spcPct val="90000"/>
              </a:lnSpc>
            </a:pPr>
            <a:r>
              <a:rPr lang="cs-CZ" altLang="en-US" smtClean="0"/>
              <a:t>Procedura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Procedura nebo funkce</a:t>
            </a:r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mtClean="0"/>
              <a:t>Call graph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Graf (možného) volání mezi procedurami</a:t>
            </a:r>
          </a:p>
          <a:p>
            <a:pPr lvl="1" indent="0" eaLnBrk="1" hangingPunct="1">
              <a:lnSpc>
                <a:spcPct val="90000"/>
              </a:lnSpc>
            </a:pPr>
            <a:endParaRPr lang="cs-CZ" altLang="en-US" smtClean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mtClean="0"/>
              <a:t>Základní blok (BB – basic block)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Část procedury bez větvení a smyček, se vstupem pouze na začátku a výstupem pouze na konci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Volání procedury může a nemusí být považováno za předěl BB</a:t>
            </a:r>
          </a:p>
          <a:p>
            <a:pPr lvl="1" indent="0" eaLnBrk="1" hangingPunct="1">
              <a:lnSpc>
                <a:spcPct val="90000"/>
              </a:lnSpc>
            </a:pPr>
            <a:endParaRPr lang="cs-CZ" altLang="en-US" smtClean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mtClean="0"/>
              <a:t>Tok řízení - control-flow (graph)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Možnosti předávání řízení mezi základními bloky v proceduře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Reprezentováno orientovaným (cyklickým) grafem</a:t>
            </a:r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mtClean="0"/>
              <a:t>Tok dat - data-flow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Předávání dat, obvykle uvnitř jednoho základního bloku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Pro jeden BB může být reprezentováno dagem</a:t>
            </a:r>
          </a:p>
        </p:txBody>
      </p:sp>
    </p:spTree>
    <p:extLst>
      <p:ext uri="{BB962C8B-B14F-4D97-AF65-F5344CB8AC3E}">
        <p14:creationId xmlns:p14="http://schemas.microsoft.com/office/powerpoint/2010/main" val="1379082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AE2CC1-C59B-4BE3-9220-2A0F7BDF173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Dag</a:t>
            </a:r>
            <a:endParaRPr lang="cs-CZ" altLang="en-US" noProof="1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Závislost (dependence)</a:t>
            </a:r>
          </a:p>
          <a:p>
            <a:pPr lvl="3" eaLnBrk="1" hangingPunct="1"/>
            <a:r>
              <a:rPr lang="cs-CZ" altLang="en-US" smtClean="0"/>
              <a:t>Povinnost provést jednu operaci/instrukci po jiné</a:t>
            </a:r>
          </a:p>
          <a:p>
            <a:pPr lvl="3" eaLnBrk="1" hangingPunct="1"/>
            <a:r>
              <a:rPr lang="cs-CZ" altLang="en-US" smtClean="0"/>
              <a:t>Částečné uspořádání operací/instrukcí v jednom BB</a:t>
            </a:r>
          </a:p>
          <a:p>
            <a:pPr lvl="2" eaLnBrk="1" hangingPunct="1"/>
            <a:r>
              <a:rPr lang="cs-CZ" altLang="en-US" smtClean="0"/>
              <a:t>Datová závislost (dependence)</a:t>
            </a:r>
          </a:p>
          <a:p>
            <a:pPr lvl="3" eaLnBrk="1" hangingPunct="1"/>
            <a:r>
              <a:rPr lang="cs-CZ" altLang="en-US" smtClean="0"/>
              <a:t>Závislost producent-konzument v toku dat</a:t>
            </a:r>
          </a:p>
          <a:p>
            <a:pPr lvl="2" eaLnBrk="1" hangingPunct="1"/>
            <a:r>
              <a:rPr lang="cs-CZ" altLang="en-US" smtClean="0"/>
              <a:t>Antidependence</a:t>
            </a:r>
          </a:p>
          <a:p>
            <a:pPr lvl="3" eaLnBrk="1" hangingPunct="1"/>
            <a:r>
              <a:rPr lang="cs-CZ" altLang="en-US" smtClean="0"/>
              <a:t>Read-Write: Čtení se musí stihnout před zápisem</a:t>
            </a:r>
          </a:p>
          <a:p>
            <a:pPr lvl="3" eaLnBrk="1" hangingPunct="1"/>
            <a:r>
              <a:rPr lang="cs-CZ" altLang="en-US" smtClean="0"/>
              <a:t>Write-Write: Pořadí zápisů se nesmí změnit</a:t>
            </a:r>
          </a:p>
          <a:p>
            <a:pPr lvl="3" eaLnBrk="1" hangingPunct="1"/>
            <a:r>
              <a:rPr lang="cs-CZ" altLang="en-US" smtClean="0"/>
              <a:t>Jiné důvody, obvykle nízkoúrovňového původu</a:t>
            </a:r>
          </a:p>
          <a:p>
            <a:pPr lvl="1" indent="0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Dag (directed acyclic graph)</a:t>
            </a:r>
          </a:p>
          <a:p>
            <a:pPr lvl="3" eaLnBrk="1" hangingPunct="1"/>
            <a:r>
              <a:rPr lang="cs-CZ" altLang="en-US" smtClean="0"/>
              <a:t>Orientovaný acyklický graf použitý pro zaznamenání</a:t>
            </a:r>
          </a:p>
          <a:p>
            <a:pPr lvl="4" eaLnBrk="1" hangingPunct="1"/>
            <a:r>
              <a:rPr lang="cs-CZ" altLang="en-US" smtClean="0"/>
              <a:t>data-flow</a:t>
            </a:r>
          </a:p>
          <a:p>
            <a:pPr lvl="4" eaLnBrk="1" hangingPunct="1"/>
            <a:r>
              <a:rPr lang="cs-CZ" altLang="en-US" smtClean="0"/>
              <a:t>závislostí</a:t>
            </a:r>
          </a:p>
          <a:p>
            <a:pPr lvl="3" eaLnBrk="1" hangingPunct="1"/>
            <a:endParaRPr lang="cs-CZ" altLang="en-US" smtClean="0"/>
          </a:p>
        </p:txBody>
      </p:sp>
    </p:spTree>
    <p:extLst>
      <p:ext uri="{BB962C8B-B14F-4D97-AF65-F5344CB8AC3E}">
        <p14:creationId xmlns:p14="http://schemas.microsoft.com/office/powerpoint/2010/main" val="3891169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B933DF1-A063-4E27-94EC-E7F8CB7FFD3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Typy</a:t>
            </a:r>
            <a:endParaRPr lang="cs-CZ" altLang="en-US" noProof="1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Skalární/jednoduchý/atomický typ (scalar)</a:t>
            </a:r>
          </a:p>
          <a:p>
            <a:pPr lvl="3" eaLnBrk="1" hangingPunct="1"/>
            <a:r>
              <a:rPr lang="cs-CZ" altLang="en-US" smtClean="0"/>
              <a:t>Typ, s nímž dokáže přímo pracovat cílový stroj</a:t>
            </a:r>
          </a:p>
          <a:p>
            <a:pPr lvl="2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Složený typ (aggregate)</a:t>
            </a:r>
          </a:p>
          <a:p>
            <a:pPr lvl="3" eaLnBrk="1" hangingPunct="1"/>
            <a:r>
              <a:rPr lang="cs-CZ" altLang="en-US" smtClean="0"/>
              <a:t>Pole, struktura, třída, řetězec apod.</a:t>
            </a:r>
          </a:p>
          <a:p>
            <a:pPr lvl="3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Zarovnání (alignment)</a:t>
            </a:r>
          </a:p>
          <a:p>
            <a:pPr lvl="3" eaLnBrk="1" hangingPunct="1"/>
            <a:r>
              <a:rPr lang="cs-CZ" altLang="en-US" smtClean="0"/>
              <a:t>Požadavek na umístění proměnné/paměťového místa na adrese dělitelné 2, 4, 8, nebo 16</a:t>
            </a:r>
          </a:p>
          <a:p>
            <a:pPr lvl="3" eaLnBrk="1" hangingPunct="1"/>
            <a:r>
              <a:rPr lang="cs-CZ" altLang="en-US" smtClean="0"/>
              <a:t>Striktní: Při nedodržení procesor vyvolá výjimku</a:t>
            </a:r>
          </a:p>
          <a:p>
            <a:pPr lvl="3" eaLnBrk="1" hangingPunct="1"/>
            <a:r>
              <a:rPr lang="cs-CZ" altLang="en-US" smtClean="0"/>
              <a:t>Optimalizační: Při nedodržení bude kód pomalejší</a:t>
            </a:r>
          </a:p>
        </p:txBody>
      </p:sp>
    </p:spTree>
    <p:extLst>
      <p:ext uri="{BB962C8B-B14F-4D97-AF65-F5344CB8AC3E}">
        <p14:creationId xmlns:p14="http://schemas.microsoft.com/office/powerpoint/2010/main" val="605725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B46B685-042C-4452-974A-B36861EC4B3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Proměnné</a:t>
            </a:r>
            <a:endParaRPr lang="cs-CZ" altLang="en-US" noProof="1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Proměnná (variable)</a:t>
            </a:r>
          </a:p>
          <a:p>
            <a:pPr lvl="3" eaLnBrk="1" hangingPunct="1"/>
            <a:r>
              <a:rPr lang="cs-CZ" altLang="en-US" smtClean="0"/>
              <a:t>Proměnná deklarovaná ve vstupním jazyce, včetně parametrů</a:t>
            </a:r>
          </a:p>
          <a:p>
            <a:pPr lvl="3" eaLnBrk="1" hangingPunct="1"/>
            <a:r>
              <a:rPr lang="cs-CZ" altLang="en-US" smtClean="0"/>
              <a:t>Pomocná proměnná (temporary) vytvořená překladačem </a:t>
            </a:r>
          </a:p>
          <a:p>
            <a:pPr lvl="2" eaLnBrk="1" hangingPunct="1"/>
            <a:r>
              <a:rPr lang="cs-CZ" altLang="en-US" smtClean="0"/>
              <a:t>Statická/globální proměnná</a:t>
            </a:r>
          </a:p>
          <a:p>
            <a:pPr lvl="3" eaLnBrk="1" hangingPunct="1"/>
            <a:r>
              <a:rPr lang="cs-CZ" altLang="en-US" smtClean="0"/>
              <a:t>Proměnná s jedinou instancí přístupná všem procedurám</a:t>
            </a:r>
          </a:p>
          <a:p>
            <a:pPr lvl="2" eaLnBrk="1" hangingPunct="1"/>
            <a:r>
              <a:rPr lang="cs-CZ" altLang="en-US" smtClean="0"/>
              <a:t>(Lokální) proměnná</a:t>
            </a:r>
          </a:p>
          <a:p>
            <a:pPr lvl="3" eaLnBrk="1" hangingPunct="1"/>
            <a:r>
              <a:rPr lang="cs-CZ" altLang="en-US" smtClean="0"/>
              <a:t>Parametr, deklarovaná či pomocná proměnná přístupná pouze jedné proceduře</a:t>
            </a:r>
            <a:endParaRPr lang="en-US" altLang="en-US" smtClean="0"/>
          </a:p>
          <a:p>
            <a:pPr lvl="3" eaLnBrk="1" hangingPunct="1"/>
            <a:endParaRPr lang="cs-CZ" altLang="en-US" smtClean="0"/>
          </a:p>
          <a:p>
            <a:pPr lvl="3" eaLnBrk="1" hangingPunct="1"/>
            <a:r>
              <a:rPr lang="en-US" altLang="en-US" smtClean="0"/>
              <a:t>Jazyky s vno</a:t>
            </a:r>
            <a:r>
              <a:rPr lang="cs-CZ" altLang="en-US" smtClean="0"/>
              <a:t>řenými procedurami vyžadují další kategorii proměnných přístupných z vnořených procedur</a:t>
            </a:r>
          </a:p>
          <a:p>
            <a:pPr lvl="3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Paměťové místo</a:t>
            </a:r>
          </a:p>
          <a:p>
            <a:pPr lvl="3" eaLnBrk="1" hangingPunct="1"/>
            <a:r>
              <a:rPr lang="cs-CZ" altLang="en-US" smtClean="0"/>
              <a:t>Část proměnné nebo dynamicky alokované paměti</a:t>
            </a:r>
          </a:p>
          <a:p>
            <a:pPr lvl="3" eaLnBrk="1" hangingPunct="1"/>
            <a:endParaRPr lang="cs-CZ" altLang="en-US" smtClean="0"/>
          </a:p>
        </p:txBody>
      </p:sp>
    </p:spTree>
    <p:extLst>
      <p:ext uri="{BB962C8B-B14F-4D97-AF65-F5344CB8AC3E}">
        <p14:creationId xmlns:p14="http://schemas.microsoft.com/office/powerpoint/2010/main" val="1910419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80FD707-F310-4B8C-BD17-B63DD1E1659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Alias</a:t>
            </a:r>
            <a:endParaRPr lang="cs-CZ" altLang="en-US" noProof="1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>
              <a:lnSpc>
                <a:spcPct val="90000"/>
              </a:lnSpc>
            </a:pPr>
            <a:endParaRPr lang="cs-CZ" altLang="en-US" smtClean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mtClean="0"/>
              <a:t>Alias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Situace (nebo možnost výskytu situace), kdy k jedné proměnné, její části, či paměťovému místu, vedou dvě různé přistupové cesty</a:t>
            </a:r>
          </a:p>
          <a:p>
            <a:pPr marL="0" indent="0" eaLnBrk="1" hangingPunct="1">
              <a:lnSpc>
                <a:spcPct val="90000"/>
              </a:lnSpc>
            </a:pPr>
            <a:endParaRPr lang="cs-CZ" altLang="en-US" smtClean="0"/>
          </a:p>
          <a:p>
            <a:pPr marL="0" indent="0" eaLnBrk="1" hangingPunct="1">
              <a:lnSpc>
                <a:spcPct val="90000"/>
              </a:lnSpc>
            </a:pPr>
            <a:r>
              <a:rPr lang="cs-CZ" altLang="en-US" smtClean="0"/>
              <a:t>int x</a:t>
            </a:r>
            <a:r>
              <a:rPr lang="en-US" altLang="en-US" smtClean="0"/>
              <a:t>;						int a[ 20];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/>
              <a:t>int * p = &amp; x;					a[ i] = ...;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/>
              <a:t>						a[ j] = ...;</a:t>
            </a:r>
            <a:endParaRPr lang="cs-CZ" altLang="en-US" smtClean="0"/>
          </a:p>
          <a:p>
            <a:pPr lvl="3" eaLnBrk="1" hangingPunct="1">
              <a:lnSpc>
                <a:spcPct val="90000"/>
              </a:lnSpc>
            </a:pPr>
            <a:endParaRPr lang="cs-CZ" altLang="en-US" smtClean="0"/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Rozhodnutí, zda může jít o alias, je obecně algoritmicky neřešitelná úloha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Pokud si překladač není jist, že o alias nejde, musí se chovat, jako by to alias byl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Nejistý alias je ještě horší, než jistý</a:t>
            </a:r>
          </a:p>
          <a:p>
            <a:pPr marL="0" indent="0" eaLnBrk="1" hangingPunct="1">
              <a:lnSpc>
                <a:spcPct val="90000"/>
              </a:lnSpc>
            </a:pPr>
            <a:endParaRPr lang="cs-CZ" altLang="en-US" smtClean="0"/>
          </a:p>
          <a:p>
            <a:pPr lvl="2" eaLnBrk="1" hangingPunct="1">
              <a:lnSpc>
                <a:spcPct val="90000"/>
              </a:lnSpc>
            </a:pPr>
            <a:r>
              <a:rPr lang="cs-CZ" altLang="en-US" smtClean="0"/>
              <a:t>Proměnná bez aliasu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Lokální proměnná, která prokazatelně nemá alias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Všechny přístupy k ní lze jednoznačně určit</a:t>
            </a:r>
          </a:p>
        </p:txBody>
      </p:sp>
    </p:spTree>
    <p:extLst>
      <p:ext uri="{BB962C8B-B14F-4D97-AF65-F5344CB8AC3E}">
        <p14:creationId xmlns:p14="http://schemas.microsoft.com/office/powerpoint/2010/main" val="2213366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39DF67D-CA78-4B68-ABEC-B550C820E87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Live range</a:t>
            </a:r>
            <a:endParaRPr lang="cs-CZ" altLang="en-US" noProof="1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Doba života/rozsah platnosti proměnné (live range)</a:t>
            </a:r>
          </a:p>
          <a:p>
            <a:pPr lvl="3" eaLnBrk="1" hangingPunct="1"/>
            <a:r>
              <a:rPr lang="cs-CZ" altLang="en-US" smtClean="0"/>
              <a:t>Množina míst v proceduře, kdy je proměnná zapotřebí</a:t>
            </a:r>
          </a:p>
          <a:p>
            <a:pPr lvl="4" eaLnBrk="1" hangingPunct="1"/>
            <a:r>
              <a:rPr lang="cs-CZ" altLang="en-US" smtClean="0"/>
              <a:t>Tedy existuje možnost, že by ještě byla čtena (před zápisem)</a:t>
            </a:r>
          </a:p>
          <a:p>
            <a:pPr lvl="3" eaLnBrk="1" hangingPunct="1"/>
            <a:r>
              <a:rPr lang="cs-CZ" altLang="en-US" smtClean="0"/>
              <a:t>Zkoumá se obvykle pouze pro skalární lokální proměnné bez aliasu</a:t>
            </a:r>
          </a:p>
          <a:p>
            <a:pPr lvl="3" eaLnBrk="1" hangingPunct="1"/>
            <a:endParaRPr lang="cs-CZ" altLang="en-US" smtClean="0"/>
          </a:p>
          <a:p>
            <a:pPr lvl="2" eaLnBrk="1" hangingPunct="1"/>
            <a:r>
              <a:rPr lang="cs-CZ" altLang="en-US" smtClean="0"/>
              <a:t>Variable splitting/renaming</a:t>
            </a:r>
          </a:p>
          <a:p>
            <a:pPr lvl="3" eaLnBrk="1" hangingPunct="1"/>
            <a:r>
              <a:rPr lang="cs-CZ" altLang="en-US" smtClean="0"/>
              <a:t>Proměnnou s nesouvislým rozsahem platnosti lze nahradit několika jinými</a:t>
            </a:r>
          </a:p>
          <a:p>
            <a:pPr lvl="4" eaLnBrk="1" hangingPunct="1"/>
            <a:r>
              <a:rPr lang="cs-CZ" altLang="en-US" smtClean="0"/>
              <a:t>Odpadne omezení na shodnou alokaci v jednotlivých souvislých oblastích rozsahu platnosti</a:t>
            </a:r>
          </a:p>
        </p:txBody>
      </p:sp>
    </p:spTree>
    <p:extLst>
      <p:ext uri="{BB962C8B-B14F-4D97-AF65-F5344CB8AC3E}">
        <p14:creationId xmlns:p14="http://schemas.microsoft.com/office/powerpoint/2010/main" val="2077369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09C9451-D12C-4D69-B9C8-F888531570BD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Alokace – přidělování místa</a:t>
            </a:r>
            <a:endParaRPr lang="cs-CZ" altLang="en-US" noProof="1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>
              <a:lnSpc>
                <a:spcPct val="90000"/>
              </a:lnSpc>
            </a:pPr>
            <a:r>
              <a:rPr lang="cs-CZ" altLang="en-US" sz="2000" smtClean="0"/>
              <a:t>Statická alokace (static allocation)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Pro statické proměnné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Vyhrazení místa na „pevné“ adrese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Podléhá relokaci při spojování linkerem a zavádění loaderem</a:t>
            </a:r>
          </a:p>
          <a:p>
            <a:pPr lvl="3" eaLnBrk="1" hangingPunct="1">
              <a:lnSpc>
                <a:spcPct val="90000"/>
              </a:lnSpc>
            </a:pPr>
            <a:endParaRPr lang="cs-CZ" altLang="en-US" sz="1800" smtClean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z="2000" smtClean="0"/>
              <a:t>Registrová alokace (register allocation)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Pro skalární lokální proměnné bez aliasu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Umístění do fyzického registru cílového stroje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Pouze po dobu života proměnné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Omezeno počtem fyzických registrů</a:t>
            </a:r>
          </a:p>
          <a:p>
            <a:pPr lvl="1" indent="0" eaLnBrk="1" hangingPunct="1">
              <a:lnSpc>
                <a:spcPct val="90000"/>
              </a:lnSpc>
            </a:pPr>
            <a:endParaRPr lang="cs-CZ" altLang="en-US" sz="2000" smtClean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z="2000" smtClean="0"/>
              <a:t>Zásobníková alokace (stack allocation)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Umístění na zásobníku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Zásobník může být definován procesorem nebo emulován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Složené nebo aliasované lokální proměnné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Proměnné, které se nevešly do registrů</a:t>
            </a:r>
          </a:p>
          <a:p>
            <a:pPr lvl="3" eaLnBrk="1" hangingPunct="1">
              <a:lnSpc>
                <a:spcPct val="90000"/>
              </a:lnSpc>
            </a:pPr>
            <a:endParaRPr lang="cs-CZ" altLang="en-US" sz="1800" smtClean="0"/>
          </a:p>
          <a:p>
            <a:pPr lvl="2" eaLnBrk="1" hangingPunct="1">
              <a:lnSpc>
                <a:spcPct val="90000"/>
              </a:lnSpc>
            </a:pPr>
            <a:r>
              <a:rPr lang="cs-CZ" altLang="en-US" sz="2000" smtClean="0"/>
              <a:t>Spill-code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Kód „navíc“, který musel být přidán pro manipulaci s proměnnými, které se nevešly do registrů</a:t>
            </a:r>
          </a:p>
        </p:txBody>
      </p:sp>
    </p:spTree>
    <p:extLst>
      <p:ext uri="{BB962C8B-B14F-4D97-AF65-F5344CB8AC3E}">
        <p14:creationId xmlns:p14="http://schemas.microsoft.com/office/powerpoint/2010/main" val="3212465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2999BF9-CB74-4921-8544-27F05BC12E7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Volací konvence</a:t>
            </a:r>
            <a:endParaRPr lang="cs-CZ" altLang="en-US" noProof="1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>
              <a:lnSpc>
                <a:spcPct val="90000"/>
              </a:lnSpc>
            </a:pPr>
            <a:r>
              <a:rPr lang="cs-CZ" altLang="en-US" smtClean="0"/>
              <a:t>Volací konvence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Úmluva o způsobu spolupráce volající a volané procedury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Definována cílovým prostředím nebo autorem překladače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Umístění parametrů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Zásobník nebo registry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Pořadí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Přesné umístění je komplikováno zarovnáním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Umístění návratové hodnoty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Obvykle registr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Složené typy se obvykle řeší jako parametry předávané odkazem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Odpovědnost za úklid zásobníku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Volající/volaný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Povinnost zachovat obsah registrů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Všechny, některé, nebo žádné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Další technické definice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Úprava jména procedury jako symbolu pro linker</a:t>
            </a:r>
          </a:p>
          <a:p>
            <a:pPr lvl="4" eaLnBrk="1" hangingPunct="1">
              <a:lnSpc>
                <a:spcPct val="90000"/>
              </a:lnSpc>
            </a:pPr>
            <a:endParaRPr lang="cs-CZ" altLang="en-US" smtClean="0"/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/>
              <a:t>Pokročilá interprocedurální optimalizace: Automatická úprava volací konvence podle místních podmínek volaného a všech volajících</a:t>
            </a:r>
          </a:p>
        </p:txBody>
      </p:sp>
    </p:spTree>
    <p:extLst>
      <p:ext uri="{BB962C8B-B14F-4D97-AF65-F5344CB8AC3E}">
        <p14:creationId xmlns:p14="http://schemas.microsoft.com/office/powerpoint/2010/main" val="405839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697</Words>
  <Application>Microsoft Office PowerPoint</Application>
  <PresentationFormat>Overhead</PresentationFormat>
  <Paragraphs>165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Wingdings</vt:lpstr>
      <vt:lpstr>LECT</vt:lpstr>
      <vt:lpstr>Názvosloví</vt:lpstr>
      <vt:lpstr>Základní bloky</vt:lpstr>
      <vt:lpstr>Dag</vt:lpstr>
      <vt:lpstr>Typy</vt:lpstr>
      <vt:lpstr>Proměnné</vt:lpstr>
      <vt:lpstr>Alias</vt:lpstr>
      <vt:lpstr>Live range</vt:lpstr>
      <vt:lpstr>Alokace – přidělování místa</vt:lpstr>
      <vt:lpstr>Volací konvence</vt:lpstr>
      <vt:lpstr>Činnost překladače, optimalizace</vt:lpstr>
      <vt:lpstr>Typy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1006</cp:revision>
  <dcterms:created xsi:type="dcterms:W3CDTF">2001-09-30T23:30:25Z</dcterms:created>
  <dcterms:modified xsi:type="dcterms:W3CDTF">2020-03-29T10:38:10Z</dcterms:modified>
</cp:coreProperties>
</file>