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2"/>
  </p:notesMasterIdLst>
  <p:sldIdLst>
    <p:sldId id="341" r:id="rId2"/>
    <p:sldId id="366" r:id="rId3"/>
    <p:sldId id="491" r:id="rId4"/>
    <p:sldId id="489" r:id="rId5"/>
    <p:sldId id="497" r:id="rId6"/>
    <p:sldId id="496" r:id="rId7"/>
    <p:sldId id="642" r:id="rId8"/>
    <p:sldId id="638" r:id="rId9"/>
    <p:sldId id="639" r:id="rId10"/>
    <p:sldId id="640" r:id="rId11"/>
    <p:sldId id="641" r:id="rId12"/>
    <p:sldId id="691" r:id="rId13"/>
    <p:sldId id="692" r:id="rId14"/>
    <p:sldId id="693" r:id="rId15"/>
    <p:sldId id="694" r:id="rId16"/>
    <p:sldId id="695" r:id="rId17"/>
    <p:sldId id="696" r:id="rId18"/>
    <p:sldId id="697" r:id="rId19"/>
    <p:sldId id="698" r:id="rId20"/>
    <p:sldId id="700" r:id="rId21"/>
  </p:sldIdLst>
  <p:sldSz cx="9144000" cy="6858000" type="overhead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CD"/>
    <a:srgbClr val="CC00FF"/>
    <a:srgbClr val="FF9999"/>
    <a:srgbClr val="0099FF"/>
    <a:srgbClr val="FF3399"/>
    <a:srgbClr val="99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571" autoAdjust="0"/>
  </p:normalViewPr>
  <p:slideViewPr>
    <p:cSldViewPr>
      <p:cViewPr varScale="1">
        <p:scale>
          <a:sx n="129" d="100"/>
          <a:sy n="129" d="100"/>
        </p:scale>
        <p:origin x="870" y="13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5" Type="http://schemas.openxmlformats.org/officeDocument/2006/relationships/slide" Target="slides/slide12.xml"/><Relationship Id="rId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48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 smtClean="0"/>
              <a:t>Click to edit Master text styles</a:t>
            </a:r>
          </a:p>
          <a:p>
            <a:pPr lvl="1"/>
            <a:r>
              <a:rPr lang="cs-CZ" noProof="1" smtClean="0"/>
              <a:t>Second level</a:t>
            </a:r>
          </a:p>
          <a:p>
            <a:pPr lvl="2"/>
            <a:r>
              <a:rPr lang="cs-CZ" noProof="1" smtClean="0"/>
              <a:t>Third level</a:t>
            </a:r>
          </a:p>
          <a:p>
            <a:pPr lvl="3"/>
            <a:r>
              <a:rPr lang="cs-CZ" noProof="1" smtClean="0"/>
              <a:t>Fourth level</a:t>
            </a:r>
          </a:p>
          <a:p>
            <a:pPr lvl="4"/>
            <a:r>
              <a:rPr lang="cs-CZ" noProof="1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fld id="{53D80ECD-877A-4C58-96D0-91AE5B60954F}" type="slidenum">
              <a:rPr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4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144000" cy="823913"/>
          </a:xfrm>
        </p:spPr>
        <p:txBody>
          <a:bodyPr/>
          <a:lstStyle>
            <a:lvl1pPr algn="ctr">
              <a:defRPr sz="4800">
                <a:solidFill>
                  <a:srgbClr val="99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89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667000"/>
            <a:ext cx="8839200" cy="3962400"/>
          </a:xfrm>
          <a:noFill/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8889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2A4F-5B6C-475E-B104-7EB99EEC0D59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90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7BE31-150A-4843-99BA-DF6AE488D9E7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02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315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434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3434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483E8-855C-4B46-8539-BA7E4E48C122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06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315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533400"/>
            <a:ext cx="8839200" cy="61722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765C-1A76-4177-A0AE-EADC12BA6517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07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315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434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533400"/>
            <a:ext cx="4343400" cy="300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4343400" cy="300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EF62-F676-4B10-8BAF-431D080F05CC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22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1FE57-3690-4A1D-8A88-C063F0D8302E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481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2418-0049-49C5-8D20-D771CA776518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589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33400"/>
            <a:ext cx="43434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3434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83EE3-94DA-42DA-A6CB-4924CEBA1E75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95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1CB3C-E612-443D-A7FD-5FD98A69BBBB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20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3DE4E-C967-4C6B-9E55-E706D8E86D90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51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E798-8F78-4433-BB74-D5505A6EDC5D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239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2C64E-94B2-4E2D-B5F6-E7700D232CCC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837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4890-89AA-4915-B737-613808C90A24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63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533400"/>
            <a:ext cx="8839200" cy="6172200"/>
          </a:xfrm>
          <a:prstGeom prst="rect">
            <a:avLst/>
          </a:prstGeom>
          <a:solidFill>
            <a:srgbClr val="FFFF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FF99"/>
                </a:solidFill>
              </a:defRPr>
            </a:lvl1pPr>
          </a:lstStyle>
          <a:p>
            <a:pPr>
              <a:defRPr/>
            </a:pPr>
            <a:fld id="{35376E8E-94FB-4D0D-B131-82E7564F7FE5}" type="slidenum">
              <a:rPr lang="en-US"/>
              <a:pPr>
                <a:defRPr/>
              </a:pPr>
              <a:t>‹#›</a:t>
            </a:fld>
            <a:r>
              <a:rPr lang="cs-CZ"/>
              <a:t>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00" indent="2667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Ø"/>
        <a:defRPr sz="2400" b="1">
          <a:solidFill>
            <a:schemeClr val="tx1"/>
          </a:solidFill>
          <a:latin typeface="+mj-lt"/>
          <a:cs typeface="+mn-cs"/>
        </a:defRPr>
      </a:lvl2pPr>
      <a:lvl3pPr marL="571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v"/>
        <a:defRPr sz="2400">
          <a:solidFill>
            <a:schemeClr val="tx1"/>
          </a:solidFill>
          <a:latin typeface="+mj-lt"/>
          <a:cs typeface="+mn-cs"/>
        </a:defRPr>
      </a:lvl3pPr>
      <a:lvl4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  <a:cs typeface="+mn-cs"/>
        </a:defRPr>
      </a:lvl4pPr>
      <a:lvl5pPr marL="1333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j-lt"/>
          <a:cs typeface="+mn-cs"/>
        </a:defRPr>
      </a:lvl5pPr>
      <a:lvl6pPr marL="17907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j-lt"/>
          <a:cs typeface="+mn-cs"/>
        </a:defRPr>
      </a:lvl6pPr>
      <a:lvl7pPr marL="22479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j-lt"/>
          <a:cs typeface="+mn-cs"/>
        </a:defRPr>
      </a:lvl7pPr>
      <a:lvl8pPr marL="27051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j-lt"/>
          <a:cs typeface="+mn-cs"/>
        </a:defRPr>
      </a:lvl8pPr>
      <a:lvl9pPr marL="31623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Konstrukce p</a:t>
            </a:r>
            <a:r>
              <a:rPr lang="cs-CZ" altLang="en-US" smtClean="0"/>
              <a:t>řekladačů</a:t>
            </a:r>
            <a:endParaRPr lang="cs-CZ" altLang="en-US" noProof="1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E0"/>
                </a:solidFill>
              </a14:hiddenFill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noProof="1" smtClean="0"/>
              <a:t>David Bednárek</a:t>
            </a:r>
          </a:p>
          <a:p>
            <a:pPr marL="0" indent="0" eaLnBrk="1" hangingPunct="1"/>
            <a:endParaRPr lang="en-US" altLang="en-US" noProof="1" smtClean="0"/>
          </a:p>
          <a:p>
            <a:pPr marL="0" indent="0" eaLnBrk="1" hangingPunct="1"/>
            <a:r>
              <a:rPr lang="en-US" altLang="en-US" noProof="1" smtClean="0"/>
              <a:t>www.ksi.mff.cuni.cz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Source: William J. Dally @ </a:t>
            </a:r>
            <a:r>
              <a:rPr lang="en-US" dirty="0" err="1" smtClean="0"/>
              <a:t>HiPEAC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E57-3690-4A1D-8A88-C063F0D8302E}" type="slidenum">
              <a:rPr lang="en-US" smtClean="0"/>
              <a:pPr>
                <a:defRPr/>
              </a:pPr>
              <a:t>10</a:t>
            </a:fld>
            <a:r>
              <a:rPr lang="cs-CZ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4913"/>
            <a:ext cx="8839200" cy="49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3215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Source: William J. Dally @ </a:t>
            </a:r>
            <a:r>
              <a:rPr lang="en-US" dirty="0" err="1" smtClean="0"/>
              <a:t>HiPEAC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E57-3690-4A1D-8A88-C063F0D8302E}" type="slidenum">
              <a:rPr lang="en-US" smtClean="0"/>
              <a:pPr>
                <a:defRPr/>
              </a:pPr>
              <a:t>11</a:t>
            </a:fld>
            <a:r>
              <a:rPr lang="cs-CZ" smtClean="0"/>
              <a:t> </a:t>
            </a:r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1050"/>
            <a:ext cx="8839200" cy="49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7593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Compilation Scenarios</a:t>
            </a:r>
            <a:endParaRPr lang="cs-CZ" altLang="en-US" noProof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E0"/>
                </a:solidFill>
              </a14:hiddenFill>
            </a:ext>
          </a:extLst>
        </p:spPr>
        <p:txBody>
          <a:bodyPr/>
          <a:lstStyle/>
          <a:p>
            <a:pPr marL="0" indent="0" eaLnBrk="1" hangingPunct="1"/>
            <a:endParaRPr lang="en-US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18403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Scenarios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AOT: Ahead-Of-Time Compilation</a:t>
            </a:r>
          </a:p>
          <a:p>
            <a:pPr lvl="2"/>
            <a:r>
              <a:rPr lang="en-US" dirty="0" smtClean="0"/>
              <a:t>FORTRAN, C, C++, many historic languages</a:t>
            </a:r>
          </a:p>
          <a:p>
            <a:pPr lvl="2"/>
            <a:r>
              <a:rPr lang="en-US" dirty="0" smtClean="0"/>
              <a:t>Enough time to compile</a:t>
            </a:r>
          </a:p>
          <a:p>
            <a:pPr lvl="2"/>
            <a:r>
              <a:rPr lang="en-US" dirty="0" smtClean="0"/>
              <a:t>Not enough information on the runtime environment</a:t>
            </a:r>
          </a:p>
          <a:p>
            <a:pPr lvl="3"/>
            <a:r>
              <a:rPr lang="en-US" dirty="0" smtClean="0"/>
              <a:t>Blended code often required</a:t>
            </a:r>
          </a:p>
          <a:p>
            <a:pPr lvl="1"/>
            <a:r>
              <a:rPr lang="en-US" dirty="0" smtClean="0"/>
              <a:t>JIT: Just-In-Time Compilation</a:t>
            </a:r>
          </a:p>
          <a:p>
            <a:pPr lvl="2"/>
            <a:r>
              <a:rPr lang="en-US" dirty="0" smtClean="0"/>
              <a:t>Java, C#, Java(ECMA)Script, (PHP2021)</a:t>
            </a:r>
          </a:p>
          <a:p>
            <a:pPr lvl="3"/>
            <a:r>
              <a:rPr lang="en-US" dirty="0" smtClean="0"/>
              <a:t>Enforced and limited by the dynamic features of the languages</a:t>
            </a:r>
            <a:endParaRPr lang="cs-CZ" dirty="0" smtClean="0"/>
          </a:p>
          <a:p>
            <a:pPr lvl="2"/>
            <a:r>
              <a:rPr lang="en-US" dirty="0" smtClean="0"/>
              <a:t>Compile only the most frequently used code</a:t>
            </a:r>
          </a:p>
          <a:p>
            <a:pPr lvl="3"/>
            <a:r>
              <a:rPr lang="en-US" dirty="0" smtClean="0"/>
              <a:t>Little chance for inter-procedural optimization</a:t>
            </a:r>
          </a:p>
          <a:p>
            <a:pPr lvl="2"/>
            <a:r>
              <a:rPr lang="en-US" dirty="0" smtClean="0"/>
              <a:t>Precise information on</a:t>
            </a:r>
          </a:p>
          <a:p>
            <a:pPr lvl="3"/>
            <a:r>
              <a:rPr lang="en-US" dirty="0" smtClean="0"/>
              <a:t>Target architecture</a:t>
            </a:r>
          </a:p>
          <a:p>
            <a:pPr lvl="3"/>
            <a:r>
              <a:rPr lang="en-US" dirty="0" smtClean="0"/>
              <a:t>Overall workload</a:t>
            </a:r>
          </a:p>
          <a:p>
            <a:pPr lvl="3"/>
            <a:r>
              <a:rPr lang="en-US" dirty="0" smtClean="0"/>
              <a:t>Compiled program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E57-3690-4A1D-8A88-C063F0D8302E}" type="slidenum">
              <a:rPr lang="en-US" smtClean="0"/>
              <a:pPr>
                <a:defRPr/>
              </a:pPr>
              <a:t>13</a:t>
            </a:fld>
            <a:r>
              <a:rPr lang="cs-CZ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33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Scenarios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LTO: Link-Time Optimization</a:t>
            </a:r>
          </a:p>
          <a:p>
            <a:pPr lvl="2"/>
            <a:r>
              <a:rPr lang="en-US" dirty="0" smtClean="0"/>
              <a:t>Linking in Intermediate Representation (not target code)</a:t>
            </a:r>
          </a:p>
          <a:p>
            <a:pPr lvl="3"/>
            <a:r>
              <a:rPr lang="en-US" dirty="0" smtClean="0"/>
              <a:t>Save time when compiling duplicated code</a:t>
            </a:r>
          </a:p>
          <a:p>
            <a:pPr lvl="4"/>
            <a:r>
              <a:rPr lang="en-US" dirty="0" smtClean="0"/>
              <a:t>C++ inline functions and templates</a:t>
            </a:r>
          </a:p>
          <a:p>
            <a:pPr lvl="2"/>
            <a:r>
              <a:rPr lang="en-US" dirty="0" smtClean="0"/>
              <a:t>Whole-program analysis and optimization</a:t>
            </a:r>
          </a:p>
          <a:p>
            <a:pPr lvl="3"/>
            <a:r>
              <a:rPr lang="en-US" dirty="0" smtClean="0"/>
              <a:t>Inter-procedural optimization across modules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PDO: Profile-Driven Optimization</a:t>
            </a:r>
          </a:p>
          <a:p>
            <a:pPr lvl="2"/>
            <a:r>
              <a:rPr lang="en-US" dirty="0" smtClean="0"/>
              <a:t>Compile the program with instrumentation</a:t>
            </a:r>
          </a:p>
          <a:p>
            <a:pPr lvl="3"/>
            <a:r>
              <a:rPr lang="en-US" dirty="0" smtClean="0"/>
              <a:t>Additional code producing statistics (profile) at runtime</a:t>
            </a:r>
          </a:p>
          <a:p>
            <a:pPr lvl="2"/>
            <a:r>
              <a:rPr lang="en-US" dirty="0" smtClean="0"/>
              <a:t>Run the program under “typical” load</a:t>
            </a:r>
          </a:p>
          <a:p>
            <a:pPr lvl="3"/>
            <a:r>
              <a:rPr lang="en-US" dirty="0" smtClean="0"/>
              <a:t>Slightly slowed by the additional instrumentation code</a:t>
            </a:r>
          </a:p>
          <a:p>
            <a:pPr lvl="2"/>
            <a:r>
              <a:rPr lang="en-US" dirty="0" smtClean="0"/>
              <a:t>Compile again using the profile</a:t>
            </a:r>
          </a:p>
          <a:p>
            <a:pPr lvl="3"/>
            <a:r>
              <a:rPr lang="en-US" dirty="0" smtClean="0"/>
              <a:t>Detect frequently used code and control-flow paths</a:t>
            </a:r>
          </a:p>
          <a:p>
            <a:pPr lvl="3"/>
            <a:r>
              <a:rPr lang="en-US" dirty="0" smtClean="0"/>
              <a:t>Estimate typical array and loop sizes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E57-3690-4A1D-8A88-C063F0D8302E}" type="slidenum">
              <a:rPr lang="en-US" smtClean="0"/>
              <a:pPr>
                <a:defRPr/>
              </a:pPr>
              <a:t>14</a:t>
            </a:fld>
            <a:r>
              <a:rPr lang="cs-CZ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91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Notable Compilers</a:t>
            </a:r>
            <a:endParaRPr lang="cs-CZ" altLang="en-US" noProof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E0"/>
                </a:solidFill>
              </a14:hiddenFill>
            </a:ext>
          </a:extLst>
        </p:spPr>
        <p:txBody>
          <a:bodyPr/>
          <a:lstStyle/>
          <a:p>
            <a:pPr marL="0" indent="0" eaLnBrk="1" hangingPunct="1"/>
            <a:endParaRPr lang="en-US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182783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Open-Source Compilers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GCC (GNU Compiler Collection) - 1987</a:t>
            </a:r>
          </a:p>
          <a:p>
            <a:pPr lvl="2"/>
            <a:r>
              <a:rPr lang="en-US" dirty="0" smtClean="0"/>
              <a:t>Developed alongside Linux</a:t>
            </a:r>
          </a:p>
          <a:p>
            <a:pPr lvl="3"/>
            <a:r>
              <a:rPr lang="en-US" dirty="0" smtClean="0"/>
              <a:t>Linux kernel interface is de-facto standardized as a part of </a:t>
            </a:r>
            <a:r>
              <a:rPr lang="en-US" dirty="0" err="1" smtClean="0"/>
              <a:t>glibc</a:t>
            </a:r>
            <a:endParaRPr lang="en-US" dirty="0" smtClean="0"/>
          </a:p>
          <a:p>
            <a:pPr lvl="3"/>
            <a:r>
              <a:rPr lang="en-US" dirty="0" smtClean="0"/>
              <a:t>Use outside of Linux possible but difficult</a:t>
            </a:r>
          </a:p>
          <a:p>
            <a:pPr lvl="2"/>
            <a:r>
              <a:rPr lang="en-US" dirty="0" smtClean="0"/>
              <a:t>C/C++, FORTRAN, Go, (Objective-C), (Java), ...</a:t>
            </a:r>
          </a:p>
          <a:p>
            <a:pPr lvl="2"/>
            <a:r>
              <a:rPr lang="en-US" dirty="0" smtClean="0"/>
              <a:t>Support for almost all target platforms in existence</a:t>
            </a:r>
          </a:p>
          <a:p>
            <a:pPr lvl="1"/>
            <a:r>
              <a:rPr lang="en-US" dirty="0" smtClean="0"/>
              <a:t>Clang/LLVM</a:t>
            </a:r>
          </a:p>
          <a:p>
            <a:pPr lvl="2"/>
            <a:r>
              <a:rPr lang="en-US" dirty="0" smtClean="0"/>
              <a:t>LLVM started at University of Illinois – 2000</a:t>
            </a:r>
          </a:p>
          <a:p>
            <a:pPr lvl="3"/>
            <a:r>
              <a:rPr lang="en-US" dirty="0" smtClean="0"/>
              <a:t>Originally scientific testbed for creating compilers</a:t>
            </a:r>
          </a:p>
          <a:p>
            <a:pPr lvl="4"/>
            <a:r>
              <a:rPr lang="en-US" dirty="0" smtClean="0"/>
              <a:t>GCC internals were considered obsolete and impenetrable</a:t>
            </a:r>
          </a:p>
          <a:p>
            <a:pPr lvl="3"/>
            <a:r>
              <a:rPr lang="en-US" dirty="0" smtClean="0"/>
              <a:t>Now includes code generators and optimizers</a:t>
            </a:r>
          </a:p>
          <a:p>
            <a:pPr lvl="4"/>
            <a:r>
              <a:rPr lang="en-US" dirty="0" smtClean="0"/>
              <a:t>AOT + Experimental JIT support</a:t>
            </a:r>
          </a:p>
          <a:p>
            <a:pPr lvl="4"/>
            <a:r>
              <a:rPr lang="en-US" dirty="0" smtClean="0"/>
              <a:t>x86, x86-64, ARM, (</a:t>
            </a:r>
            <a:r>
              <a:rPr lang="en-US" dirty="0" err="1" smtClean="0"/>
              <a:t>Nvidia</a:t>
            </a:r>
            <a:r>
              <a:rPr lang="en-US" dirty="0" smtClean="0"/>
              <a:t> PTX), ...</a:t>
            </a:r>
          </a:p>
          <a:p>
            <a:pPr lvl="2"/>
            <a:r>
              <a:rPr lang="en-US" dirty="0" smtClean="0"/>
              <a:t>Clang started by Apple – 2005</a:t>
            </a:r>
          </a:p>
          <a:p>
            <a:pPr lvl="4"/>
            <a:r>
              <a:rPr lang="en-US" dirty="0" smtClean="0"/>
              <a:t>GCC team unwilling to improve Objective-C support</a:t>
            </a:r>
          </a:p>
          <a:p>
            <a:pPr lvl="4"/>
            <a:r>
              <a:rPr lang="en-US" dirty="0" smtClean="0"/>
              <a:t>Apple hired the LLVM team to create C/Objective-C/C++ front-end</a:t>
            </a:r>
          </a:p>
          <a:p>
            <a:pPr lvl="2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E57-3690-4A1D-8A88-C063F0D8302E}" type="slidenum">
              <a:rPr lang="en-US" smtClean="0"/>
              <a:pPr>
                <a:defRPr/>
              </a:pPr>
              <a:t>16</a:t>
            </a:fld>
            <a:r>
              <a:rPr lang="cs-CZ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621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Clang/LLVM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0085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Clang/LLVM 6.0.0 x86-64, -O3 -</a:t>
            </a:r>
            <a:r>
              <a:rPr lang="en-US" dirty="0" err="1" smtClean="0"/>
              <a:t>mno-sse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char </a:t>
            </a:r>
            <a:r>
              <a:rPr lang="en-US" sz="1800" dirty="0" err="1"/>
              <a:t>chksum</a:t>
            </a:r>
            <a:r>
              <a:rPr lang="en-US" sz="1800" dirty="0"/>
              <a:t>(char* p, 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)</a:t>
            </a:r>
          </a:p>
          <a:p>
            <a:r>
              <a:rPr lang="en-US" sz="1800" dirty="0"/>
              <a:t>{</a:t>
            </a:r>
          </a:p>
          <a:p>
            <a:r>
              <a:rPr lang="en-US" sz="1800" dirty="0"/>
              <a:t>    char s = 0;</a:t>
            </a:r>
          </a:p>
          <a:p>
            <a:r>
              <a:rPr lang="en-US" sz="1800" dirty="0"/>
              <a:t>    while (</a:t>
            </a:r>
            <a:r>
              <a:rPr lang="en-US" sz="1800" dirty="0" err="1"/>
              <a:t>i</a:t>
            </a:r>
            <a:r>
              <a:rPr lang="en-US" sz="1800" dirty="0"/>
              <a:t> &gt; 0)</a:t>
            </a:r>
          </a:p>
          <a:p>
            <a:r>
              <a:rPr lang="en-US" sz="1800" dirty="0"/>
              <a:t>    {</a:t>
            </a:r>
          </a:p>
          <a:p>
            <a:r>
              <a:rPr lang="en-US" sz="1800" dirty="0"/>
              <a:t>        s ^= *p++;</a:t>
            </a:r>
          </a:p>
          <a:p>
            <a:r>
              <a:rPr lang="en-US" sz="1800" dirty="0"/>
              <a:t>        --</a:t>
            </a:r>
            <a:r>
              <a:rPr lang="en-US" sz="1800" dirty="0" err="1"/>
              <a:t>i</a:t>
            </a:r>
            <a:r>
              <a:rPr lang="en-US" sz="1800" dirty="0"/>
              <a:t>;</a:t>
            </a:r>
          </a:p>
          <a:p>
            <a:r>
              <a:rPr lang="en-US" sz="1800" dirty="0"/>
              <a:t>    }</a:t>
            </a:r>
          </a:p>
          <a:p>
            <a:r>
              <a:rPr lang="en-US" sz="1800" dirty="0"/>
              <a:t>    return s;</a:t>
            </a:r>
          </a:p>
          <a:p>
            <a:r>
              <a:rPr lang="en-US" sz="1800" dirty="0"/>
              <a:t>}</a:t>
            </a:r>
          </a:p>
          <a:p>
            <a:endParaRPr lang="cs-CZ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400" dirty="0" smtClean="0"/>
              <a:t>_</a:t>
            </a:r>
            <a:r>
              <a:rPr lang="cs-CZ" sz="1400" dirty="0"/>
              <a:t>Z6chksumPci:                           </a:t>
            </a:r>
            <a:r>
              <a:rPr lang="cs-CZ" sz="1400" dirty="0" smtClean="0"/>
              <a:t>test</a:t>
            </a:r>
            <a:r>
              <a:rPr lang="cs-CZ" sz="1400" dirty="0"/>
              <a:t>	esi, esi</a:t>
            </a:r>
          </a:p>
          <a:p>
            <a:r>
              <a:rPr lang="cs-CZ" sz="1400" dirty="0"/>
              <a:t>	jle	.LBB0_1</a:t>
            </a:r>
          </a:p>
          <a:p>
            <a:r>
              <a:rPr lang="cs-CZ" sz="1400" dirty="0"/>
              <a:t>	add	esi, 1</a:t>
            </a:r>
          </a:p>
          <a:p>
            <a:r>
              <a:rPr lang="cs-CZ" sz="1400" dirty="0"/>
              <a:t>	xor	eax, eax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.</a:t>
            </a:r>
            <a:r>
              <a:rPr lang="cs-CZ" sz="1400" dirty="0">
                <a:solidFill>
                  <a:srgbClr val="FF0000"/>
                </a:solidFill>
              </a:rPr>
              <a:t>LBB0_3:                                </a:t>
            </a:r>
            <a:r>
              <a:rPr lang="cs-CZ" sz="1400" dirty="0" smtClean="0">
                <a:solidFill>
                  <a:srgbClr val="FF0000"/>
                </a:solidFill>
              </a:rPr>
              <a:t>xor</a:t>
            </a:r>
            <a:r>
              <a:rPr lang="cs-CZ" sz="1400" dirty="0">
                <a:solidFill>
                  <a:srgbClr val="FF0000"/>
                </a:solidFill>
              </a:rPr>
              <a:t>	al, byte ptr [rdi]</a:t>
            </a:r>
          </a:p>
          <a:p>
            <a:r>
              <a:rPr lang="cs-CZ" sz="1400" dirty="0">
                <a:solidFill>
                  <a:srgbClr val="FF0000"/>
                </a:solidFill>
              </a:rPr>
              <a:t>	add	rdi, 1</a:t>
            </a:r>
          </a:p>
          <a:p>
            <a:r>
              <a:rPr lang="cs-CZ" sz="1400" dirty="0">
                <a:solidFill>
                  <a:srgbClr val="FF0000"/>
                </a:solidFill>
              </a:rPr>
              <a:t>	add	esi, -1</a:t>
            </a:r>
          </a:p>
          <a:p>
            <a:r>
              <a:rPr lang="cs-CZ" sz="1400" dirty="0">
                <a:solidFill>
                  <a:srgbClr val="FF0000"/>
                </a:solidFill>
              </a:rPr>
              <a:t>	cmp	esi, 1</a:t>
            </a:r>
          </a:p>
          <a:p>
            <a:r>
              <a:rPr lang="cs-CZ" sz="1400" dirty="0">
                <a:solidFill>
                  <a:srgbClr val="FF0000"/>
                </a:solidFill>
              </a:rPr>
              <a:t>	jg	.LBB0_3</a:t>
            </a:r>
          </a:p>
          <a:p>
            <a:r>
              <a:rPr lang="cs-CZ" sz="1400" dirty="0"/>
              <a:t>	ret</a:t>
            </a:r>
          </a:p>
          <a:p>
            <a:r>
              <a:rPr lang="cs-CZ" sz="1400" dirty="0"/>
              <a:t>.LBB0_1:</a:t>
            </a:r>
          </a:p>
          <a:p>
            <a:r>
              <a:rPr lang="cs-CZ" sz="1400" dirty="0"/>
              <a:t>	xor	eax, eax</a:t>
            </a:r>
          </a:p>
          <a:p>
            <a:r>
              <a:rPr lang="cs-CZ" sz="1400" dirty="0"/>
              <a:t>	</a:t>
            </a:r>
            <a:r>
              <a:rPr lang="cs-CZ" sz="1400" dirty="0" smtClean="0"/>
              <a:t>ret</a:t>
            </a:r>
            <a:endParaRPr lang="cs-C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E57-3690-4A1D-8A88-C063F0D8302E}" type="slidenum">
              <a:rPr lang="en-US" smtClean="0"/>
              <a:pPr>
                <a:defRPr/>
              </a:pPr>
              <a:t>18</a:t>
            </a:fld>
            <a:r>
              <a:rPr lang="cs-CZ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361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Clang/LLVM 6.0.0 x86-64, -O3 -mavx2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1000" dirty="0"/>
              <a:t>_Z6chksumPci:                           </a:t>
            </a:r>
          </a:p>
          <a:p>
            <a:r>
              <a:rPr lang="cs-CZ" sz="1000" dirty="0"/>
              <a:t>	test	esi, esi</a:t>
            </a:r>
          </a:p>
          <a:p>
            <a:r>
              <a:rPr lang="cs-CZ" sz="1000" dirty="0"/>
              <a:t>	jle	.LBB0_1</a:t>
            </a:r>
          </a:p>
          <a:p>
            <a:r>
              <a:rPr lang="cs-CZ" sz="1000" dirty="0"/>
              <a:t>	mov	eax, esi</a:t>
            </a:r>
          </a:p>
          <a:p>
            <a:r>
              <a:rPr lang="cs-CZ" sz="1000" dirty="0"/>
              <a:t>	not	eax</a:t>
            </a:r>
          </a:p>
          <a:p>
            <a:r>
              <a:rPr lang="cs-CZ" sz="1000" dirty="0"/>
              <a:t>	cmp	eax, -3</a:t>
            </a:r>
          </a:p>
          <a:p>
            <a:r>
              <a:rPr lang="cs-CZ" sz="1000" dirty="0"/>
              <a:t>	mov	edx, -2</a:t>
            </a:r>
          </a:p>
          <a:p>
            <a:r>
              <a:rPr lang="cs-CZ" sz="1000" dirty="0"/>
              <a:t>	cmovg	edx, eax</a:t>
            </a:r>
          </a:p>
          <a:p>
            <a:r>
              <a:rPr lang="cs-CZ" sz="1000" dirty="0"/>
              <a:t>	lea	eax, [rdx + rsi]</a:t>
            </a:r>
          </a:p>
          <a:p>
            <a:r>
              <a:rPr lang="cs-CZ" sz="1000" dirty="0"/>
              <a:t>	add	eax, 1</a:t>
            </a:r>
          </a:p>
          <a:p>
            <a:r>
              <a:rPr lang="cs-CZ" sz="1000" dirty="0"/>
              <a:t>	add	rax, 1</a:t>
            </a:r>
          </a:p>
          <a:p>
            <a:r>
              <a:rPr lang="cs-CZ" sz="1000" dirty="0"/>
              <a:t>	cmp	rax, 128</a:t>
            </a:r>
          </a:p>
          <a:p>
            <a:r>
              <a:rPr lang="cs-CZ" sz="1000" dirty="0"/>
              <a:t>	jae	.LBB0_4</a:t>
            </a:r>
          </a:p>
          <a:p>
            <a:r>
              <a:rPr lang="cs-CZ" sz="1000" dirty="0"/>
              <a:t>	xor	eax, eax</a:t>
            </a:r>
          </a:p>
          <a:p>
            <a:r>
              <a:rPr lang="cs-CZ" sz="1000" dirty="0"/>
              <a:t>	mov	rcx, rdi</a:t>
            </a:r>
          </a:p>
          <a:p>
            <a:r>
              <a:rPr lang="cs-CZ" sz="1000" dirty="0"/>
              <a:t>	jmp	.LBB0_7</a:t>
            </a:r>
          </a:p>
          <a:p>
            <a:r>
              <a:rPr lang="cs-CZ" sz="1000" dirty="0"/>
              <a:t>.LBB0_1:</a:t>
            </a:r>
          </a:p>
          <a:p>
            <a:r>
              <a:rPr lang="cs-CZ" sz="1000" dirty="0"/>
              <a:t>	xor	eax, eax</a:t>
            </a:r>
          </a:p>
          <a:p>
            <a:r>
              <a:rPr lang="cs-CZ" sz="1000" dirty="0"/>
              <a:t>	ret</a:t>
            </a:r>
          </a:p>
          <a:p>
            <a:r>
              <a:rPr lang="cs-CZ" sz="1000" dirty="0"/>
              <a:t>.LBB0_4:</a:t>
            </a:r>
          </a:p>
          <a:p>
            <a:r>
              <a:rPr lang="cs-CZ" sz="1000" dirty="0"/>
              <a:t>	add	edx, esi</a:t>
            </a:r>
          </a:p>
          <a:p>
            <a:r>
              <a:rPr lang="cs-CZ" sz="1000" dirty="0"/>
              <a:t>	add	edx, 2</a:t>
            </a:r>
          </a:p>
          <a:p>
            <a:r>
              <a:rPr lang="cs-CZ" sz="1000" dirty="0"/>
              <a:t>	and	edx, 127</a:t>
            </a:r>
          </a:p>
          <a:p>
            <a:r>
              <a:rPr lang="cs-CZ" sz="1000" dirty="0"/>
              <a:t>	sub	rax, rdx</a:t>
            </a:r>
          </a:p>
          <a:p>
            <a:r>
              <a:rPr lang="cs-CZ" sz="1000" dirty="0"/>
              <a:t>	sub	esi, eax</a:t>
            </a:r>
          </a:p>
          <a:p>
            <a:r>
              <a:rPr lang="cs-CZ" sz="1000" dirty="0"/>
              <a:t>	lea	rcx, [rdi + rax]</a:t>
            </a:r>
          </a:p>
          <a:p>
            <a:r>
              <a:rPr lang="cs-CZ" sz="1000" dirty="0"/>
              <a:t>	add	rdi, 96</a:t>
            </a:r>
          </a:p>
          <a:p>
            <a:r>
              <a:rPr lang="cs-CZ" sz="1000" dirty="0"/>
              <a:t>	vpxor	xmm0, xmm0, xmm0</a:t>
            </a:r>
          </a:p>
          <a:p>
            <a:r>
              <a:rPr lang="cs-CZ" sz="1000" dirty="0"/>
              <a:t>	vpxor	xmm1, xmm1, xmm1</a:t>
            </a:r>
          </a:p>
          <a:p>
            <a:r>
              <a:rPr lang="cs-CZ" sz="1000" dirty="0"/>
              <a:t>	vpxor	xmm2, xmm2, xmm2</a:t>
            </a:r>
          </a:p>
          <a:p>
            <a:r>
              <a:rPr lang="cs-CZ" sz="1000" dirty="0"/>
              <a:t>	vpxor	xmm3, xmm3, xmm3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000" dirty="0">
                <a:solidFill>
                  <a:srgbClr val="FF0000"/>
                </a:solidFill>
              </a:rPr>
              <a:t>.LBB0_5:</a:t>
            </a:r>
          </a:p>
          <a:p>
            <a:r>
              <a:rPr lang="cs-CZ" sz="1000" dirty="0">
                <a:solidFill>
                  <a:srgbClr val="FF0000"/>
                </a:solidFill>
              </a:rPr>
              <a:t>	vpxor	ymm0, ymm0, ymmword ptr [rdi - 96]</a:t>
            </a:r>
          </a:p>
          <a:p>
            <a:r>
              <a:rPr lang="cs-CZ" sz="1000" dirty="0">
                <a:solidFill>
                  <a:srgbClr val="FF0000"/>
                </a:solidFill>
              </a:rPr>
              <a:t>	vpxor	ymm1, ymm1, ymmword ptr [rdi - 64]</a:t>
            </a:r>
          </a:p>
          <a:p>
            <a:r>
              <a:rPr lang="cs-CZ" sz="1000" dirty="0">
                <a:solidFill>
                  <a:srgbClr val="FF0000"/>
                </a:solidFill>
              </a:rPr>
              <a:t>	vpxor	ymm2, ymm2, ymmword ptr [rdi - 32]</a:t>
            </a:r>
          </a:p>
          <a:p>
            <a:r>
              <a:rPr lang="cs-CZ" sz="1000" dirty="0">
                <a:solidFill>
                  <a:srgbClr val="FF0000"/>
                </a:solidFill>
              </a:rPr>
              <a:t>	vpxor	ymm3, ymm3, ymmword ptr [rdi]</a:t>
            </a:r>
          </a:p>
          <a:p>
            <a:r>
              <a:rPr lang="cs-CZ" sz="1000" dirty="0">
                <a:solidFill>
                  <a:srgbClr val="FF0000"/>
                </a:solidFill>
              </a:rPr>
              <a:t>	sub	rdi, -128</a:t>
            </a:r>
          </a:p>
          <a:p>
            <a:r>
              <a:rPr lang="cs-CZ" sz="1000" dirty="0">
                <a:solidFill>
                  <a:srgbClr val="FF0000"/>
                </a:solidFill>
              </a:rPr>
              <a:t>	add	rax, -128</a:t>
            </a:r>
          </a:p>
          <a:p>
            <a:r>
              <a:rPr lang="cs-CZ" sz="1000" dirty="0">
                <a:solidFill>
                  <a:srgbClr val="FF0000"/>
                </a:solidFill>
              </a:rPr>
              <a:t>	jne	.LBB0_5</a:t>
            </a:r>
          </a:p>
          <a:p>
            <a:r>
              <a:rPr lang="cs-CZ" sz="1000" dirty="0"/>
              <a:t>	vpxor	ymm0, ymm1, ymm0</a:t>
            </a:r>
          </a:p>
          <a:p>
            <a:r>
              <a:rPr lang="cs-CZ" sz="1000" dirty="0"/>
              <a:t>	vpxor	ymm0, ymm2, ymm0</a:t>
            </a:r>
          </a:p>
          <a:p>
            <a:r>
              <a:rPr lang="cs-CZ" sz="1000" dirty="0"/>
              <a:t>	vpxor	ymm0, ymm3, ymm0</a:t>
            </a:r>
          </a:p>
          <a:p>
            <a:r>
              <a:rPr lang="cs-CZ" sz="1000" dirty="0"/>
              <a:t>	vextracti128	xmm1, ymm0, 1</a:t>
            </a:r>
          </a:p>
          <a:p>
            <a:r>
              <a:rPr lang="cs-CZ" sz="1000" dirty="0"/>
              <a:t>	vpxor	ymm0, ymm0, ymm1</a:t>
            </a:r>
          </a:p>
          <a:p>
            <a:r>
              <a:rPr lang="cs-CZ" sz="1000" dirty="0"/>
              <a:t>	vpshufd	xmm1, xmm0, 78          </a:t>
            </a:r>
          </a:p>
          <a:p>
            <a:r>
              <a:rPr lang="cs-CZ" sz="1000" dirty="0"/>
              <a:t>	vpxor	ymm0, ymm0, ymm1</a:t>
            </a:r>
          </a:p>
          <a:p>
            <a:r>
              <a:rPr lang="cs-CZ" sz="1000" dirty="0"/>
              <a:t>	vpshufd	xmm1, xmm0, 229         </a:t>
            </a:r>
          </a:p>
          <a:p>
            <a:r>
              <a:rPr lang="cs-CZ" sz="1000" dirty="0"/>
              <a:t>	vpxor	ymm0, ymm0, ymm1</a:t>
            </a:r>
          </a:p>
          <a:p>
            <a:r>
              <a:rPr lang="cs-CZ" sz="1000" dirty="0"/>
              <a:t>	vpsrld	xmm1, xmm0, 16</a:t>
            </a:r>
          </a:p>
          <a:p>
            <a:r>
              <a:rPr lang="cs-CZ" sz="1000" dirty="0"/>
              <a:t>	vpxor	ymm0, ymm0, ymm1</a:t>
            </a:r>
          </a:p>
          <a:p>
            <a:r>
              <a:rPr lang="cs-CZ" sz="1000" dirty="0"/>
              <a:t>	vpsrlw	xmm1, xmm0, 8</a:t>
            </a:r>
          </a:p>
          <a:p>
            <a:r>
              <a:rPr lang="cs-CZ" sz="1000" dirty="0"/>
              <a:t>	vpxor	ymm0, ymm0, ymm1</a:t>
            </a:r>
          </a:p>
          <a:p>
            <a:r>
              <a:rPr lang="cs-CZ" sz="1000" dirty="0"/>
              <a:t>	vpextrb	eax, xmm0, 0</a:t>
            </a:r>
          </a:p>
          <a:p>
            <a:r>
              <a:rPr lang="cs-CZ" sz="1000" dirty="0"/>
              <a:t>	test	edx, edx</a:t>
            </a:r>
          </a:p>
          <a:p>
            <a:r>
              <a:rPr lang="cs-CZ" sz="1000" dirty="0"/>
              <a:t>	je	.LBB0_9</a:t>
            </a:r>
          </a:p>
          <a:p>
            <a:r>
              <a:rPr lang="cs-CZ" sz="1000" dirty="0"/>
              <a:t>.</a:t>
            </a:r>
            <a:r>
              <a:rPr lang="cs-CZ" sz="1000" dirty="0" smtClean="0"/>
              <a:t>LBB0_7:</a:t>
            </a:r>
            <a:r>
              <a:rPr lang="en-US" sz="1000" dirty="0" smtClean="0"/>
              <a:t> </a:t>
            </a:r>
            <a:r>
              <a:rPr lang="cs-CZ" sz="1000" dirty="0" smtClean="0"/>
              <a:t>add</a:t>
            </a:r>
            <a:r>
              <a:rPr lang="en-US" sz="1000" dirty="0"/>
              <a:t> </a:t>
            </a:r>
            <a:r>
              <a:rPr lang="cs-CZ" sz="1000" dirty="0" smtClean="0"/>
              <a:t>esi</a:t>
            </a:r>
            <a:r>
              <a:rPr lang="cs-CZ" sz="1000" dirty="0"/>
              <a:t>, 1</a:t>
            </a:r>
          </a:p>
          <a:p>
            <a:r>
              <a:rPr lang="cs-CZ" sz="1000" dirty="0"/>
              <a:t>.</a:t>
            </a:r>
            <a:r>
              <a:rPr lang="cs-CZ" sz="1000" dirty="0" smtClean="0"/>
              <a:t>LBB0_8:</a:t>
            </a:r>
            <a:r>
              <a:rPr lang="en-US" sz="1000" dirty="0" smtClean="0"/>
              <a:t> </a:t>
            </a:r>
            <a:r>
              <a:rPr lang="cs-CZ" sz="1000" dirty="0" smtClean="0"/>
              <a:t>xor</a:t>
            </a:r>
            <a:r>
              <a:rPr lang="en-US" sz="1000" dirty="0" smtClean="0"/>
              <a:t> </a:t>
            </a:r>
            <a:r>
              <a:rPr lang="cs-CZ" sz="1000" dirty="0" smtClean="0"/>
              <a:t>al</a:t>
            </a:r>
            <a:r>
              <a:rPr lang="cs-CZ" sz="1000" dirty="0"/>
              <a:t>, byte ptr [rcx]</a:t>
            </a:r>
          </a:p>
          <a:p>
            <a:r>
              <a:rPr lang="cs-CZ" sz="1000" dirty="0"/>
              <a:t>	add	rcx, 1</a:t>
            </a:r>
          </a:p>
          <a:p>
            <a:r>
              <a:rPr lang="cs-CZ" sz="1000" dirty="0"/>
              <a:t>	add	esi, -1</a:t>
            </a:r>
          </a:p>
          <a:p>
            <a:r>
              <a:rPr lang="cs-CZ" sz="1000" dirty="0"/>
              <a:t>	cmp	esi, 1</a:t>
            </a:r>
          </a:p>
          <a:p>
            <a:r>
              <a:rPr lang="cs-CZ" sz="1000" dirty="0"/>
              <a:t>	jg	.LBB0_8</a:t>
            </a:r>
          </a:p>
          <a:p>
            <a:r>
              <a:rPr lang="cs-CZ" sz="1000" dirty="0"/>
              <a:t>.LBB0_9:</a:t>
            </a:r>
          </a:p>
          <a:p>
            <a:r>
              <a:rPr lang="cs-CZ" sz="1000" dirty="0"/>
              <a:t>	vzeroupper</a:t>
            </a:r>
          </a:p>
          <a:p>
            <a:r>
              <a:rPr lang="cs-CZ" sz="1000" dirty="0"/>
              <a:t>	ret</a:t>
            </a:r>
          </a:p>
          <a:p>
            <a:endParaRPr lang="cs-CZ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E57-3690-4A1D-8A88-C063F0D8302E}" type="slidenum">
              <a:rPr lang="en-US" smtClean="0"/>
              <a:pPr>
                <a:defRPr/>
              </a:pPr>
              <a:t>19</a:t>
            </a:fld>
            <a:r>
              <a:rPr lang="cs-CZ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669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noProof="1" smtClean="0"/>
              <a:t>Pravidla studia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E0"/>
                </a:solidFill>
              </a14:hiddenFill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N</a:t>
            </a:r>
            <a:r>
              <a:rPr lang="cs-CZ" altLang="en-US" dirty="0" smtClean="0"/>
              <a:t>SWI109</a:t>
            </a:r>
            <a:endParaRPr lang="cs-CZ" altLang="en-US" noProof="1" smtClean="0"/>
          </a:p>
          <a:p>
            <a:pPr marL="0" indent="0" eaLnBrk="1" hangingPunct="1"/>
            <a:r>
              <a:rPr lang="cs-CZ" altLang="en-US" noProof="1" smtClean="0"/>
              <a:t>2/</a:t>
            </a:r>
            <a:r>
              <a:rPr lang="cs-CZ" altLang="en-US" dirty="0" smtClean="0"/>
              <a:t>1</a:t>
            </a:r>
            <a:endParaRPr lang="cs-CZ" altLang="en-US" noProof="1" smtClean="0"/>
          </a:p>
          <a:p>
            <a:pPr marL="0" indent="0" eaLnBrk="1" hangingPunct="1"/>
            <a:r>
              <a:rPr lang="cs-CZ" altLang="en-US" noProof="1" smtClean="0"/>
              <a:t>Z,Zk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Clang/LLVM 6.0.0 x86-64, -O3 -</a:t>
            </a:r>
            <a:r>
              <a:rPr lang="en-US" dirty="0" err="1" smtClean="0"/>
              <a:t>mno-sse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char </a:t>
            </a:r>
            <a:r>
              <a:rPr lang="en-US" sz="1800" dirty="0" err="1"/>
              <a:t>chksum</a:t>
            </a:r>
            <a:r>
              <a:rPr lang="en-US" sz="1800" dirty="0"/>
              <a:t>(char* p, 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)</a:t>
            </a:r>
          </a:p>
          <a:p>
            <a:r>
              <a:rPr lang="en-US" sz="1800" dirty="0"/>
              <a:t>{</a:t>
            </a:r>
          </a:p>
          <a:p>
            <a:r>
              <a:rPr lang="en-US" sz="1800" dirty="0"/>
              <a:t>    char s = 0;</a:t>
            </a:r>
          </a:p>
          <a:p>
            <a:r>
              <a:rPr lang="en-US" sz="1800" dirty="0"/>
              <a:t>    while (</a:t>
            </a:r>
            <a:r>
              <a:rPr lang="en-US" sz="1800" dirty="0" err="1"/>
              <a:t>i</a:t>
            </a:r>
            <a:r>
              <a:rPr lang="en-US" sz="1800" dirty="0"/>
              <a:t> &gt; 0)</a:t>
            </a:r>
          </a:p>
          <a:p>
            <a:r>
              <a:rPr lang="en-US" sz="1800" dirty="0"/>
              <a:t>    {</a:t>
            </a:r>
          </a:p>
          <a:p>
            <a:r>
              <a:rPr lang="en-US" sz="1800" dirty="0"/>
              <a:t>        s ^= *p++;</a:t>
            </a:r>
          </a:p>
          <a:p>
            <a:r>
              <a:rPr lang="en-US" sz="1800" dirty="0"/>
              <a:t>        --</a:t>
            </a:r>
            <a:r>
              <a:rPr lang="en-US" sz="1800" dirty="0" err="1"/>
              <a:t>i</a:t>
            </a:r>
            <a:r>
              <a:rPr lang="en-US" sz="1800" dirty="0"/>
              <a:t>;</a:t>
            </a:r>
          </a:p>
          <a:p>
            <a:r>
              <a:rPr lang="en-US" sz="1800" dirty="0"/>
              <a:t>    }</a:t>
            </a:r>
          </a:p>
          <a:p>
            <a:r>
              <a:rPr lang="en-US" sz="1800" dirty="0"/>
              <a:t>    return s;</a:t>
            </a:r>
          </a:p>
          <a:p>
            <a:r>
              <a:rPr lang="en-US" sz="1800" dirty="0"/>
              <a:t>}</a:t>
            </a:r>
          </a:p>
          <a:p>
            <a:endParaRPr lang="cs-CZ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400" dirty="0"/>
              <a:t>define signext i8 @_</a:t>
            </a:r>
            <a:r>
              <a:rPr lang="cs-CZ" sz="1400" dirty="0">
                <a:solidFill>
                  <a:srgbClr val="FF0000"/>
                </a:solidFill>
              </a:rPr>
              <a:t>Z6chksumPci</a:t>
            </a:r>
            <a:r>
              <a:rPr lang="cs-CZ" sz="1400" dirty="0" smtClean="0"/>
              <a:t>(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cs-CZ" sz="1400" dirty="0" smtClean="0"/>
              <a:t>i8</a:t>
            </a:r>
            <a:r>
              <a:rPr lang="cs-CZ" sz="1400" dirty="0"/>
              <a:t>* nocapture readonly, </a:t>
            </a:r>
            <a:r>
              <a:rPr lang="cs-CZ" sz="1400" dirty="0" smtClean="0"/>
              <a:t>i32)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cs-CZ" sz="1400" dirty="0" smtClean="0"/>
              <a:t>local_unnamed_addr </a:t>
            </a:r>
            <a:r>
              <a:rPr lang="cs-CZ" sz="1400" dirty="0"/>
              <a:t>#0 </a:t>
            </a:r>
            <a:r>
              <a:rPr lang="cs-CZ" sz="1400" dirty="0">
                <a:solidFill>
                  <a:srgbClr val="FF0000"/>
                </a:solidFill>
              </a:rPr>
              <a:t>{</a:t>
            </a:r>
          </a:p>
          <a:p>
            <a:r>
              <a:rPr lang="cs-CZ" sz="1400" dirty="0"/>
              <a:t>  %3 = icmp sgt i32 %1, 0</a:t>
            </a:r>
          </a:p>
          <a:p>
            <a:r>
              <a:rPr lang="cs-CZ" sz="1400" dirty="0"/>
              <a:t>  br i1 %3, label %4, label %14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; </a:t>
            </a:r>
            <a:r>
              <a:rPr lang="cs-CZ" sz="1400" dirty="0">
                <a:solidFill>
                  <a:srgbClr val="FF0000"/>
                </a:solidFill>
              </a:rPr>
              <a:t>&lt;label&gt;:4</a:t>
            </a:r>
            <a:r>
              <a:rPr lang="cs-CZ" sz="1400" dirty="0" smtClean="0">
                <a:solidFill>
                  <a:srgbClr val="FF0000"/>
                </a:solidFill>
              </a:rPr>
              <a:t>: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smtClean="0">
                <a:solidFill>
                  <a:srgbClr val="FF0000"/>
                </a:solidFill>
              </a:rPr>
              <a:t>; </a:t>
            </a:r>
            <a:r>
              <a:rPr lang="cs-CZ" sz="1400" dirty="0">
                <a:solidFill>
                  <a:srgbClr val="FF0000"/>
                </a:solidFill>
              </a:rPr>
              <a:t>preds = %2</a:t>
            </a:r>
          </a:p>
          <a:p>
            <a:r>
              <a:rPr lang="cs-CZ" sz="1400" dirty="0"/>
              <a:t>  br label %5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; </a:t>
            </a:r>
            <a:r>
              <a:rPr lang="cs-CZ" sz="1400" dirty="0">
                <a:solidFill>
                  <a:srgbClr val="FF0000"/>
                </a:solidFill>
              </a:rPr>
              <a:t>&lt;label&gt;:5</a:t>
            </a:r>
            <a:r>
              <a:rPr lang="cs-CZ" sz="1400" dirty="0" smtClean="0">
                <a:solidFill>
                  <a:srgbClr val="FF0000"/>
                </a:solidFill>
              </a:rPr>
              <a:t>: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smtClean="0">
                <a:solidFill>
                  <a:srgbClr val="FF0000"/>
                </a:solidFill>
              </a:rPr>
              <a:t>; </a:t>
            </a:r>
            <a:r>
              <a:rPr lang="cs-CZ" sz="1400" dirty="0">
                <a:solidFill>
                  <a:srgbClr val="FF0000"/>
                </a:solidFill>
              </a:rPr>
              <a:t>preds = %4, %5</a:t>
            </a:r>
          </a:p>
          <a:p>
            <a:r>
              <a:rPr lang="cs-CZ" sz="1400" dirty="0"/>
              <a:t>  %6 = phi i8 [ %11, %5 ], [ 0, %4 ]</a:t>
            </a:r>
          </a:p>
          <a:p>
            <a:r>
              <a:rPr lang="cs-CZ" sz="1400" dirty="0"/>
              <a:t>  %7 = phi i32 [ %12, %5 ], [ %1, %4 ]</a:t>
            </a:r>
          </a:p>
          <a:p>
            <a:r>
              <a:rPr lang="cs-CZ" sz="1400" dirty="0"/>
              <a:t>  %8 = phi i8* [ %9, %5 ], [ %0, %4 ]</a:t>
            </a:r>
          </a:p>
          <a:p>
            <a:r>
              <a:rPr lang="cs-CZ" sz="1400" dirty="0"/>
              <a:t>  %9 = getelementptr inbounds i8, i8* %8, i64 1</a:t>
            </a:r>
          </a:p>
          <a:p>
            <a:r>
              <a:rPr lang="cs-CZ" sz="1400" dirty="0"/>
              <a:t>  %10 = load i8, i8* %8, align 1, !tbaa </a:t>
            </a:r>
            <a:r>
              <a:rPr lang="cs-CZ" sz="1400"/>
              <a:t>!</a:t>
            </a:r>
            <a:r>
              <a:rPr lang="cs-CZ" sz="1400" smtClean="0"/>
              <a:t>2</a:t>
            </a:r>
            <a:endParaRPr lang="cs-CZ" sz="1400" dirty="0"/>
          </a:p>
          <a:p>
            <a:r>
              <a:rPr lang="cs-CZ" sz="1400" dirty="0"/>
              <a:t>  %11 = xor i8 %10, %6</a:t>
            </a:r>
          </a:p>
          <a:p>
            <a:r>
              <a:rPr lang="cs-CZ" sz="1400" dirty="0"/>
              <a:t>  %12 = add nsw i32 %7, -1</a:t>
            </a:r>
          </a:p>
          <a:p>
            <a:r>
              <a:rPr lang="cs-CZ" sz="1400" dirty="0"/>
              <a:t>  %13 = icmp sgt i32 %7, 1</a:t>
            </a:r>
          </a:p>
          <a:p>
            <a:r>
              <a:rPr lang="cs-CZ" sz="1400" dirty="0"/>
              <a:t>  br i1 %13, label %5, label %14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; </a:t>
            </a:r>
            <a:r>
              <a:rPr lang="cs-CZ" sz="1400" dirty="0">
                <a:solidFill>
                  <a:srgbClr val="FF0000"/>
                </a:solidFill>
              </a:rPr>
              <a:t>&lt;label&gt;:14</a:t>
            </a:r>
            <a:r>
              <a:rPr lang="cs-CZ" sz="1400" dirty="0" smtClean="0">
                <a:solidFill>
                  <a:srgbClr val="FF0000"/>
                </a:solidFill>
              </a:rPr>
              <a:t>: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smtClean="0">
                <a:solidFill>
                  <a:srgbClr val="FF0000"/>
                </a:solidFill>
              </a:rPr>
              <a:t>; </a:t>
            </a:r>
            <a:r>
              <a:rPr lang="cs-CZ" sz="1400" dirty="0">
                <a:solidFill>
                  <a:srgbClr val="FF0000"/>
                </a:solidFill>
              </a:rPr>
              <a:t>preds = %5, %2</a:t>
            </a:r>
          </a:p>
          <a:p>
            <a:r>
              <a:rPr lang="cs-CZ" sz="1400" dirty="0"/>
              <a:t>  %15 = phi i8 [ 0, %2 ], [ %11, %5 ]</a:t>
            </a:r>
          </a:p>
          <a:p>
            <a:r>
              <a:rPr lang="cs-CZ" sz="1400" dirty="0"/>
              <a:t>  ret i8 %15</a:t>
            </a:r>
          </a:p>
          <a:p>
            <a:r>
              <a:rPr lang="cs-CZ" sz="1400" dirty="0">
                <a:solidFill>
                  <a:srgbClr val="FF0000"/>
                </a:solidFill>
              </a:rPr>
              <a:t>}</a:t>
            </a:r>
          </a:p>
          <a:p>
            <a:endParaRPr lang="cs-C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E57-3690-4A1D-8A88-C063F0D8302E}" type="slidenum">
              <a:rPr lang="en-US" smtClean="0"/>
              <a:pPr>
                <a:defRPr/>
              </a:pPr>
              <a:t>20</a:t>
            </a:fld>
            <a:r>
              <a:rPr lang="cs-CZ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62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99DDCCB-2DC5-4D95-B7BE-27A1FAC164EF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cs-CZ" altLang="en-US" sz="1400" b="0" smtClean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 smtClean="0">
              <a:solidFill>
                <a:srgbClr val="99FF99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Pravidla studia</a:t>
            </a:r>
            <a:endParaRPr lang="cs-CZ" altLang="en-US" noProof="1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defRPr/>
            </a:pPr>
            <a:endParaRPr lang="cs-CZ" dirty="0" smtClean="0"/>
          </a:p>
          <a:p>
            <a:pPr lvl="1" indent="0" eaLnBrk="1" hangingPunct="1">
              <a:defRPr/>
            </a:pPr>
            <a:r>
              <a:rPr lang="cs-CZ" dirty="0" smtClean="0"/>
              <a:t>Cvičení</a:t>
            </a:r>
          </a:p>
          <a:p>
            <a:pPr lvl="2" eaLnBrk="1" hangingPunct="1">
              <a:defRPr/>
            </a:pPr>
            <a:r>
              <a:rPr lang="cs-CZ" dirty="0" smtClean="0"/>
              <a:t>Každých 14 dní</a:t>
            </a:r>
          </a:p>
          <a:p>
            <a:pPr lvl="2" eaLnBrk="1" hangingPunct="1">
              <a:defRPr/>
            </a:pPr>
            <a:r>
              <a:rPr lang="en-US" dirty="0" smtClean="0"/>
              <a:t>Z</a:t>
            </a:r>
            <a:r>
              <a:rPr lang="cs-CZ" dirty="0" smtClean="0"/>
              <a:t>ápočtové testy</a:t>
            </a:r>
          </a:p>
          <a:p>
            <a:pPr lvl="3" eaLnBrk="1" hangingPunct="1">
              <a:defRPr/>
            </a:pPr>
            <a:r>
              <a:rPr lang="cs-CZ" dirty="0" smtClean="0"/>
              <a:t>Hromadný termín na cvičení koncem semestru</a:t>
            </a:r>
          </a:p>
          <a:p>
            <a:pPr lvl="3" eaLnBrk="1" hangingPunct="1">
              <a:defRPr/>
            </a:pPr>
            <a:r>
              <a:rPr lang="cs-CZ" dirty="0" smtClean="0"/>
              <a:t>Opravné termíny individuálně ve zkušebních termínech</a:t>
            </a:r>
          </a:p>
          <a:p>
            <a:pPr lvl="1" indent="0" eaLnBrk="1" hangingPunct="1">
              <a:defRPr/>
            </a:pPr>
            <a:r>
              <a:rPr lang="cs-CZ" dirty="0" smtClean="0"/>
              <a:t>Přednáška</a:t>
            </a:r>
          </a:p>
          <a:p>
            <a:pPr lvl="2" eaLnBrk="1" hangingPunct="1">
              <a:defRPr/>
            </a:pPr>
            <a:r>
              <a:rPr lang="cs-CZ" dirty="0" smtClean="0"/>
              <a:t>Zkouška – ústní s písemnou přípravou</a:t>
            </a:r>
            <a:endParaRPr lang="cs-CZ" noProof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Literatura</a:t>
            </a:r>
            <a:endParaRPr lang="cs-CZ" altLang="en-US" noProof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E0"/>
                </a:solidFill>
              </a14:hiddenFill>
            </a:ext>
          </a:extLst>
        </p:spPr>
        <p:txBody>
          <a:bodyPr/>
          <a:lstStyle/>
          <a:p>
            <a:pPr marL="0" indent="0" eaLnBrk="1" hangingPunct="1"/>
            <a:endParaRPr lang="en-US" altLang="en-US" noProof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defRPr sz="1600" b="1">
                <a:solidFill>
                  <a:schemeClr val="tx1"/>
                </a:solidFill>
                <a:latin typeface="Courier New" pitchFamily="49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5D3300F-2C26-45E6-BBED-9CE30BC32633}" type="slidenum">
              <a:rPr lang="en-US" altLang="en-US" sz="1400" b="0" smtClean="0">
                <a:solidFill>
                  <a:srgbClr val="99FF9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cs-CZ" altLang="en-US" sz="1400" b="0" smtClean="0">
                <a:solidFill>
                  <a:srgbClr val="99FF99"/>
                </a:solidFill>
                <a:latin typeface="Arial" charset="0"/>
              </a:rPr>
              <a:t> </a:t>
            </a:r>
            <a:endParaRPr lang="en-US" altLang="en-US" sz="1400" b="0" smtClean="0">
              <a:solidFill>
                <a:srgbClr val="99FF99"/>
              </a:solidFill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Literatura</a:t>
            </a:r>
            <a:endParaRPr lang="cs-CZ" altLang="en-US" noProof="1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 eaLnBrk="1" hangingPunct="1">
              <a:lnSpc>
                <a:spcPct val="90000"/>
              </a:lnSpc>
            </a:pPr>
            <a:r>
              <a:rPr lang="cs-CZ" altLang="en-US" dirty="0" smtClean="0"/>
              <a:t>A.V. Aho, R. Sethi, J.D. Ullman</a:t>
            </a:r>
            <a:br>
              <a:rPr lang="cs-CZ" altLang="en-US" dirty="0" smtClean="0"/>
            </a:br>
            <a:r>
              <a:rPr lang="cs-CZ" altLang="en-US" dirty="0" smtClean="0"/>
              <a:t>Compiler: Principles, Techniques and Tools (1986</a:t>
            </a:r>
            <a:r>
              <a:rPr lang="en-US" altLang="en-US" dirty="0" smtClean="0"/>
              <a:t>, 2007</a:t>
            </a:r>
            <a:r>
              <a:rPr lang="cs-CZ" altLang="en-US" dirty="0" smtClean="0"/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dirty="0" smtClean="0"/>
              <a:t>Grune, Bal, Jacobs, Langendoen</a:t>
            </a:r>
            <a:br>
              <a:rPr lang="cs-CZ" altLang="en-US" dirty="0" smtClean="0"/>
            </a:br>
            <a:r>
              <a:rPr lang="cs-CZ" altLang="en-US" dirty="0" smtClean="0"/>
              <a:t>Modern Compiler Design (2000)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en-US" dirty="0" smtClean="0"/>
              <a:t>Přehled včetně front-endů a překladu neprocedurálních jazyků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dirty="0" smtClean="0"/>
              <a:t>Steven S. Muchnick</a:t>
            </a:r>
            <a:br>
              <a:rPr lang="cs-CZ" altLang="en-US" dirty="0" smtClean="0"/>
            </a:br>
            <a:r>
              <a:rPr lang="cs-CZ" altLang="en-US" dirty="0" smtClean="0"/>
              <a:t>Advanced Compiler Design and Implementation (1997)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en-US" dirty="0" smtClean="0"/>
              <a:t>Přehled optimalizací v back-endech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dirty="0" smtClean="0"/>
              <a:t>Randy Allen, Ken Kennedy</a:t>
            </a:r>
            <a:br>
              <a:rPr lang="cs-CZ" altLang="en-US" dirty="0" smtClean="0"/>
            </a:br>
            <a:r>
              <a:rPr lang="cs-CZ" altLang="en-US" dirty="0" smtClean="0"/>
              <a:t>Optimizing Compilers for Modern Architectures (2001)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en-US" dirty="0" smtClean="0"/>
              <a:t>Hardwarově závislé optimalizace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dirty="0" smtClean="0"/>
              <a:t>R. Morgan</a:t>
            </a:r>
            <a:br>
              <a:rPr lang="cs-CZ" altLang="en-US" dirty="0" smtClean="0"/>
            </a:br>
            <a:r>
              <a:rPr lang="cs-CZ" altLang="en-US" dirty="0" smtClean="0"/>
              <a:t>Building an Optimized Compiler (1998)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dirty="0" smtClean="0"/>
              <a:t>Srikant, Shankar (eds.)</a:t>
            </a:r>
            <a:br>
              <a:rPr lang="cs-CZ" altLang="en-US" dirty="0" smtClean="0"/>
            </a:br>
            <a:r>
              <a:rPr lang="cs-CZ" altLang="en-US" dirty="0" smtClean="0"/>
              <a:t>The Compiler Design Handbook (2003)</a:t>
            </a:r>
            <a:br>
              <a:rPr lang="cs-CZ" altLang="en-US" dirty="0" smtClean="0"/>
            </a:br>
            <a:r>
              <a:rPr lang="cs-CZ" altLang="en-US" dirty="0" smtClean="0"/>
              <a:t>– Optimizations and Machine Code Generation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en-US" dirty="0" smtClean="0"/>
              <a:t>Sbírka 22 článků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dirty="0" smtClean="0"/>
              <a:t>J. R. Levine</a:t>
            </a:r>
            <a:br>
              <a:rPr lang="cs-CZ" altLang="en-US" dirty="0" smtClean="0"/>
            </a:br>
            <a:r>
              <a:rPr lang="cs-CZ" altLang="en-US" dirty="0" smtClean="0"/>
              <a:t>Linkers and Loaders (1999)</a:t>
            </a: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Hist</a:t>
            </a:r>
            <a:r>
              <a:rPr lang="cs-CZ" altLang="en-US" dirty="0" smtClean="0"/>
              <a:t>orie překladačů</a:t>
            </a:r>
            <a:endParaRPr lang="cs-CZ" altLang="en-US" noProof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E0"/>
                </a:solidFill>
              </a14:hiddenFill>
            </a:ext>
          </a:extLst>
        </p:spPr>
        <p:txBody>
          <a:bodyPr/>
          <a:lstStyle/>
          <a:p>
            <a:pPr marL="0" indent="0" eaLnBrk="1" hangingPunct="1"/>
            <a:endParaRPr lang="en-US" altLang="en-US" noProof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cs-CZ" dirty="0" smtClean="0"/>
              <a:t>ývoj hardware a programovacích jazyků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 smtClean="0"/>
          </a:p>
          <a:p>
            <a:pPr lvl="1"/>
            <a:r>
              <a:rPr lang="cs-CZ" dirty="0" smtClean="0"/>
              <a:t>1957: FORTRAN (IBM)</a:t>
            </a:r>
          </a:p>
          <a:p>
            <a:pPr lvl="2"/>
            <a:r>
              <a:rPr lang="en-US" dirty="0" err="1" smtClean="0"/>
              <a:t>Prvn</a:t>
            </a:r>
            <a:r>
              <a:rPr lang="cs-CZ" dirty="0" smtClean="0"/>
              <a:t>í překladače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1960: IBM 360 - general-purpose registers</a:t>
            </a:r>
          </a:p>
          <a:p>
            <a:pPr lvl="2"/>
            <a:r>
              <a:rPr lang="cs-CZ" dirty="0" smtClean="0"/>
              <a:t>Alokace registrů</a:t>
            </a:r>
          </a:p>
          <a:p>
            <a:pPr lvl="1"/>
            <a:r>
              <a:rPr lang="en-US" dirty="0" smtClean="0"/>
              <a:t>1970: Cray - Pipeline</a:t>
            </a:r>
            <a:endParaRPr lang="cs-CZ" dirty="0" smtClean="0"/>
          </a:p>
          <a:p>
            <a:pPr lvl="2"/>
            <a:r>
              <a:rPr lang="cs-CZ" dirty="0" smtClean="0"/>
              <a:t>Scheduling</a:t>
            </a:r>
            <a:endParaRPr lang="en-US" dirty="0"/>
          </a:p>
          <a:p>
            <a:pPr lvl="1"/>
            <a:r>
              <a:rPr lang="cs-CZ" dirty="0" smtClean="0"/>
              <a:t>1993: PowerPC (IBM) - Out-of-order execution</a:t>
            </a:r>
          </a:p>
          <a:p>
            <a:pPr lvl="2"/>
            <a:r>
              <a:rPr lang="cs-CZ" dirty="0" smtClean="0"/>
              <a:t>Scheduling v HW</a:t>
            </a:r>
            <a:endParaRPr lang="cs-CZ" dirty="0"/>
          </a:p>
          <a:p>
            <a:pPr lvl="1"/>
            <a:r>
              <a:rPr lang="cs-CZ" dirty="0" smtClean="0"/>
              <a:t>2008: Intel Atom, ARMv7</a:t>
            </a:r>
            <a:r>
              <a:rPr lang="en-US" dirty="0" smtClean="0"/>
              <a:t>, GPGPU - In-order execution</a:t>
            </a:r>
            <a:endParaRPr lang="cs-CZ" dirty="0" smtClean="0"/>
          </a:p>
          <a:p>
            <a:pPr lvl="2"/>
            <a:r>
              <a:rPr lang="cs-CZ" dirty="0" smtClean="0"/>
              <a:t>Scheduling překladačem opět důležitý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E57-3690-4A1D-8A88-C063F0D8302E}" type="slidenum">
              <a:rPr lang="en-US" smtClean="0"/>
              <a:pPr>
                <a:defRPr/>
              </a:pPr>
              <a:t>7</a:t>
            </a:fld>
            <a:r>
              <a:rPr lang="cs-CZ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215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cs-CZ" dirty="0" smtClean="0"/>
              <a:t>James Laurus </a:t>
            </a:r>
            <a:r>
              <a:rPr lang="en-US" dirty="0" smtClean="0"/>
              <a:t>@ </a:t>
            </a:r>
            <a:r>
              <a:rPr lang="en-US" dirty="0" err="1" smtClean="0"/>
              <a:t>HiPEAC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E57-3690-4A1D-8A88-C063F0D8302E}" type="slidenum">
              <a:rPr lang="en-US" smtClean="0"/>
              <a:pPr>
                <a:defRPr/>
              </a:pPr>
              <a:t>8</a:t>
            </a:fld>
            <a:r>
              <a:rPr lang="cs-CZ" smtClean="0"/>
              <a:t> 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9766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Source: William J. Dally @ </a:t>
            </a:r>
            <a:r>
              <a:rPr lang="en-US" dirty="0" err="1" smtClean="0"/>
              <a:t>HiPEAC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E57-3690-4A1D-8A88-C063F0D8302E}" type="slidenum">
              <a:rPr lang="en-US" smtClean="0"/>
              <a:pPr>
                <a:defRPr/>
              </a:pPr>
              <a:t>9</a:t>
            </a:fld>
            <a:r>
              <a:rPr lang="cs-CZ" smtClean="0"/>
              <a:t> </a:t>
            </a:r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6711"/>
            <a:ext cx="8839200" cy="490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9701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">
  <a:themeElements>
    <a:clrScheme name="LECT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LECT">
      <a:majorFont>
        <a:latin typeface="Arial"/>
        <a:ea typeface=""/>
        <a:cs typeface="Arial"/>
      </a:majorFont>
      <a:minorFont>
        <a:latin typeface="Courier Ne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9240</TotalTime>
  <Words>569</Words>
  <Application>Microsoft Office PowerPoint</Application>
  <PresentationFormat>Overhead</PresentationFormat>
  <Paragraphs>232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Courier New</vt:lpstr>
      <vt:lpstr>Wingdings</vt:lpstr>
      <vt:lpstr>LECT</vt:lpstr>
      <vt:lpstr>Konstrukce překladačů</vt:lpstr>
      <vt:lpstr>Pravidla studia</vt:lpstr>
      <vt:lpstr>Pravidla studia</vt:lpstr>
      <vt:lpstr>Literatura</vt:lpstr>
      <vt:lpstr>Literatura</vt:lpstr>
      <vt:lpstr>Historie překladačů</vt:lpstr>
      <vt:lpstr>Vývoj hardware a programovacích jazyků</vt:lpstr>
      <vt:lpstr>Source: James Laurus @ HiPEAC 2015</vt:lpstr>
      <vt:lpstr>Source: William J. Dally @ HiPEAC 2015</vt:lpstr>
      <vt:lpstr>Source: William J. Dally @ HiPEAC 2015</vt:lpstr>
      <vt:lpstr>Source: William J. Dally @ HiPEAC 2015</vt:lpstr>
      <vt:lpstr>Compilation Scenarios</vt:lpstr>
      <vt:lpstr>Compilation Scenarios</vt:lpstr>
      <vt:lpstr>Compilation Scenarios</vt:lpstr>
      <vt:lpstr>Notable Compilers</vt:lpstr>
      <vt:lpstr>Notable Open-Source Compilers</vt:lpstr>
      <vt:lpstr>Example</vt:lpstr>
      <vt:lpstr>Clang/LLVM 6.0.0 x86-64, -O3 -mno-sse</vt:lpstr>
      <vt:lpstr>Clang/LLVM 6.0.0 x86-64, -O3 -mavx2</vt:lpstr>
      <vt:lpstr>Clang/LLVM 6.0.0 x86-64, -O3 -mno-sse</vt:lpstr>
    </vt:vector>
  </TitlesOfParts>
  <Company>Vilma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SWI109 - Konstrukce překladačů - 2008/2009</dc:title>
  <dc:creator>David Bednarek</dc:creator>
  <cp:lastModifiedBy>David Bednárek</cp:lastModifiedBy>
  <cp:revision>1004</cp:revision>
  <dcterms:created xsi:type="dcterms:W3CDTF">2001-09-30T23:30:25Z</dcterms:created>
  <dcterms:modified xsi:type="dcterms:W3CDTF">2020-03-29T10:35:12Z</dcterms:modified>
</cp:coreProperties>
</file>