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5" r:id="rId1"/>
  </p:sldMasterIdLst>
  <p:notesMasterIdLst>
    <p:notesMasterId r:id="rId35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</p:sldIdLst>
  <p:sldSz cx="9144000" cy="6858000" type="overhead"/>
  <p:notesSz cx="9144000" cy="6858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FF"/>
    <a:srgbClr val="FFFFCD"/>
    <a:srgbClr val="CC00FF"/>
    <a:srgbClr val="FF9999"/>
    <a:srgbClr val="0099FF"/>
    <a:srgbClr val="FF3399"/>
    <a:srgbClr val="99CC00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34" autoAdjust="0"/>
    <p:restoredTop sz="94571" autoAdjust="0"/>
  </p:normalViewPr>
  <p:slideViewPr>
    <p:cSldViewPr>
      <p:cViewPr varScale="1">
        <p:scale>
          <a:sx n="129" d="100"/>
          <a:sy n="129" d="100"/>
        </p:scale>
        <p:origin x="870" y="138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96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noProof="1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181600" y="0"/>
            <a:ext cx="396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noProof="1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25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844800" y="533400"/>
            <a:ext cx="3454400" cy="25908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56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219200" y="3276600"/>
            <a:ext cx="6705600" cy="304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1" smtClean="0"/>
              <a:t>Click to edit Master text styles</a:t>
            </a:r>
          </a:p>
          <a:p>
            <a:pPr lvl="1"/>
            <a:r>
              <a:rPr lang="cs-CZ" noProof="1" smtClean="0"/>
              <a:t>Second level</a:t>
            </a:r>
          </a:p>
          <a:p>
            <a:pPr lvl="2"/>
            <a:r>
              <a:rPr lang="cs-CZ" noProof="1" smtClean="0"/>
              <a:t>Third level</a:t>
            </a:r>
          </a:p>
          <a:p>
            <a:pPr lvl="3"/>
            <a:r>
              <a:rPr lang="cs-CZ" noProof="1" smtClean="0"/>
              <a:t>Fourth level</a:t>
            </a:r>
          </a:p>
          <a:p>
            <a:pPr lvl="4"/>
            <a:r>
              <a:rPr lang="cs-CZ" noProof="1" smtClean="0"/>
              <a:t>Fifth level</a:t>
            </a:r>
          </a:p>
        </p:txBody>
      </p:sp>
      <p:sp>
        <p:nvSpPr>
          <p:cNvPr id="256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477000"/>
            <a:ext cx="396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noProof="1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56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181600" y="6477000"/>
            <a:ext cx="396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noProof="1"/>
            </a:lvl1pPr>
          </a:lstStyle>
          <a:p>
            <a:pPr>
              <a:defRPr/>
            </a:pPr>
            <a:fld id="{53D80ECD-877A-4C58-96D0-91AE5B60954F}" type="slidenum">
              <a:rPr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254762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891" name="Rectangle 1027"/>
          <p:cNvSpPr>
            <a:spLocks noGrp="1" noChangeArrowheads="1"/>
          </p:cNvSpPr>
          <p:nvPr>
            <p:ph type="ctrTitle"/>
          </p:nvPr>
        </p:nvSpPr>
        <p:spPr>
          <a:xfrm>
            <a:off x="0" y="1524000"/>
            <a:ext cx="9144000" cy="823913"/>
          </a:xfrm>
        </p:spPr>
        <p:txBody>
          <a:bodyPr/>
          <a:lstStyle>
            <a:lvl1pPr algn="ctr">
              <a:defRPr sz="4800">
                <a:solidFill>
                  <a:srgbClr val="99FF99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65892" name="Rectangle 1028"/>
          <p:cNvSpPr>
            <a:spLocks noGrp="1" noChangeArrowheads="1"/>
          </p:cNvSpPr>
          <p:nvPr>
            <p:ph type="subTitle" idx="1"/>
          </p:nvPr>
        </p:nvSpPr>
        <p:spPr>
          <a:xfrm>
            <a:off x="152400" y="2667000"/>
            <a:ext cx="8839200" cy="3962400"/>
          </a:xfrm>
          <a:noFill/>
        </p:spPr>
        <p:txBody>
          <a:bodyPr/>
          <a:lstStyle>
            <a:lvl1pPr algn="ctr">
              <a:defRPr sz="3200">
                <a:solidFill>
                  <a:schemeClr val="bg1"/>
                </a:solidFill>
                <a:latin typeface="Arial" charset="0"/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612888919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F42A4F-5B6C-475E-B104-7EB99EEC0D59}" type="slidenum">
              <a:rPr lang="en-US"/>
              <a:pPr>
                <a:defRPr/>
              </a:pPr>
              <a:t>‹#›</a:t>
            </a:fld>
            <a:r>
              <a:rPr lang="cs-CZ"/>
              <a:t> 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8249048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0"/>
            <a:ext cx="2209800" cy="6705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2400" y="0"/>
            <a:ext cx="6477000" cy="67056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F7BE31-150A-4843-99BA-DF6AE488D9E7}" type="slidenum">
              <a:rPr lang="en-US"/>
              <a:pPr>
                <a:defRPr/>
              </a:pPr>
              <a:t>‹#›</a:t>
            </a:fld>
            <a:r>
              <a:rPr lang="cs-CZ"/>
              <a:t> 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1560253"/>
      </p:ext>
    </p:extLst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0"/>
            <a:ext cx="7315200" cy="4572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52400" y="533400"/>
            <a:ext cx="4343400" cy="6172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533400"/>
            <a:ext cx="4343400" cy="6172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3483E8-855C-4B46-8539-BA7E4E48C122}" type="slidenum">
              <a:rPr lang="en-US"/>
              <a:pPr>
                <a:defRPr/>
              </a:pPr>
              <a:t>‹#›</a:t>
            </a:fld>
            <a:r>
              <a:rPr lang="cs-CZ"/>
              <a:t> 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3700692"/>
      </p:ext>
    </p:extLst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0"/>
            <a:ext cx="7315200" cy="4572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152400" y="533400"/>
            <a:ext cx="8839200" cy="6172200"/>
          </a:xfrm>
        </p:spPr>
        <p:txBody>
          <a:bodyPr/>
          <a:lstStyle/>
          <a:p>
            <a:pPr lvl="0"/>
            <a:endParaRPr lang="cs-CZ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B7765C-1A76-4177-A0AE-EADC12BA6517}" type="slidenum">
              <a:rPr lang="en-US"/>
              <a:pPr>
                <a:defRPr/>
              </a:pPr>
              <a:t>‹#›</a:t>
            </a:fld>
            <a:r>
              <a:rPr lang="cs-CZ"/>
              <a:t> 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0250715"/>
      </p:ext>
    </p:extLst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0"/>
            <a:ext cx="7315200" cy="4572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52400" y="533400"/>
            <a:ext cx="4343400" cy="6172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533400"/>
            <a:ext cx="4343400" cy="30099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695700"/>
            <a:ext cx="4343400" cy="30099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88EF62-F676-4B10-8BAF-431D080F05CC}" type="slidenum">
              <a:rPr lang="en-US"/>
              <a:pPr>
                <a:defRPr/>
              </a:pPr>
              <a:t>‹#›</a:t>
            </a:fld>
            <a:r>
              <a:rPr lang="cs-CZ"/>
              <a:t> 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7102247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71FE57-3690-4A1D-8A88-C063F0D8302E}" type="slidenum">
              <a:rPr lang="en-US"/>
              <a:pPr>
                <a:defRPr/>
              </a:pPr>
              <a:t>‹#›</a:t>
            </a:fld>
            <a:r>
              <a:rPr lang="cs-CZ"/>
              <a:t> 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8648105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482418-0049-49C5-8D20-D771CA776518}" type="slidenum">
              <a:rPr lang="en-US"/>
              <a:pPr>
                <a:defRPr/>
              </a:pPr>
              <a:t>‹#›</a:t>
            </a:fld>
            <a:r>
              <a:rPr lang="cs-CZ"/>
              <a:t> 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0258961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2400" y="533400"/>
            <a:ext cx="4343400" cy="6172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533400"/>
            <a:ext cx="4343400" cy="6172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C83EE3-94DA-42DA-A6CB-4924CEBA1E75}" type="slidenum">
              <a:rPr lang="en-US"/>
              <a:pPr>
                <a:defRPr/>
              </a:pPr>
              <a:t>‹#›</a:t>
            </a:fld>
            <a:r>
              <a:rPr lang="cs-CZ"/>
              <a:t> 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2859513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61CB3C-E612-443D-A7FD-5FD98A69BBBB}" type="slidenum">
              <a:rPr lang="en-US"/>
              <a:pPr>
                <a:defRPr/>
              </a:pPr>
              <a:t>‹#›</a:t>
            </a:fld>
            <a:r>
              <a:rPr lang="cs-CZ"/>
              <a:t> 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4902004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A3DE4E-C967-4C6B-9E55-E706D8E86D90}" type="slidenum">
              <a:rPr lang="en-US"/>
              <a:pPr>
                <a:defRPr/>
              </a:pPr>
              <a:t>‹#›</a:t>
            </a:fld>
            <a:r>
              <a:rPr lang="cs-CZ"/>
              <a:t> 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7351598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AFE798-8F78-4433-BB74-D5505A6EDC5D}" type="slidenum">
              <a:rPr lang="en-US"/>
              <a:pPr>
                <a:defRPr/>
              </a:pPr>
              <a:t>‹#›</a:t>
            </a:fld>
            <a:r>
              <a:rPr lang="cs-CZ"/>
              <a:t> 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9723990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32C64E-94B2-4E2D-B5F6-E7700D232CCC}" type="slidenum">
              <a:rPr lang="en-US"/>
              <a:pPr>
                <a:defRPr/>
              </a:pPr>
              <a:t>‹#›</a:t>
            </a:fld>
            <a:r>
              <a:rPr lang="cs-CZ"/>
              <a:t> 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3183753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D34890-89AA-4915-B737-613808C90A24}" type="slidenum">
              <a:rPr lang="en-US"/>
              <a:pPr>
                <a:defRPr/>
              </a:pPr>
              <a:t>‹#›</a:t>
            </a:fld>
            <a:r>
              <a:rPr lang="cs-CZ"/>
              <a:t> 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0886335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6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2400" y="0"/>
            <a:ext cx="7315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" y="533400"/>
            <a:ext cx="8839200" cy="6172200"/>
          </a:xfrm>
          <a:prstGeom prst="rect">
            <a:avLst/>
          </a:prstGeom>
          <a:solidFill>
            <a:srgbClr val="FFFFE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64868" name="Rectangle 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696200" y="0"/>
            <a:ext cx="1295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99FF99"/>
                </a:solidFill>
              </a:defRPr>
            </a:lvl1pPr>
          </a:lstStyle>
          <a:p>
            <a:pPr>
              <a:defRPr/>
            </a:pPr>
            <a:fld id="{35376E8E-94FB-4D0D-B131-82E7564F7FE5}" type="slidenum">
              <a:rPr lang="en-US"/>
              <a:pPr>
                <a:defRPr/>
              </a:pPr>
              <a:t>‹#›</a:t>
            </a:fld>
            <a:r>
              <a:rPr lang="cs-CZ"/>
              <a:t> </a:t>
            </a: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9" r:id="rId1"/>
    <p:sldLayoutId id="2147483836" r:id="rId2"/>
    <p:sldLayoutId id="2147483837" r:id="rId3"/>
    <p:sldLayoutId id="2147483838" r:id="rId4"/>
    <p:sldLayoutId id="2147483839" r:id="rId5"/>
    <p:sldLayoutId id="2147483840" r:id="rId6"/>
    <p:sldLayoutId id="2147483841" r:id="rId7"/>
    <p:sldLayoutId id="2147483842" r:id="rId8"/>
    <p:sldLayoutId id="2147483843" r:id="rId9"/>
    <p:sldLayoutId id="2147483844" r:id="rId10"/>
    <p:sldLayoutId id="2147483845" r:id="rId11"/>
    <p:sldLayoutId id="2147483846" r:id="rId12"/>
    <p:sldLayoutId id="2147483847" r:id="rId13"/>
    <p:sldLayoutId id="2147483848" r:id="rId14"/>
  </p:sldLayoutIdLst>
  <p:transition/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defRPr sz="1600" b="1">
          <a:solidFill>
            <a:schemeClr val="tx1"/>
          </a:solidFill>
          <a:latin typeface="+mn-lt"/>
          <a:ea typeface="+mn-ea"/>
          <a:cs typeface="+mn-cs"/>
        </a:defRPr>
      </a:lvl1pPr>
      <a:lvl2pPr marL="190500" indent="2667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Ø"/>
        <a:defRPr sz="2400" b="1">
          <a:solidFill>
            <a:schemeClr val="tx1"/>
          </a:solidFill>
          <a:latin typeface="+mj-lt"/>
          <a:cs typeface="+mn-cs"/>
        </a:defRPr>
      </a:lvl2pPr>
      <a:lvl3pPr marL="571500" indent="-1905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v"/>
        <a:defRPr sz="2400">
          <a:solidFill>
            <a:schemeClr val="tx1"/>
          </a:solidFill>
          <a:latin typeface="+mj-lt"/>
          <a:cs typeface="+mn-cs"/>
        </a:defRPr>
      </a:lvl3pPr>
      <a:lvl4pPr marL="952500" indent="-1905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j-lt"/>
          <a:cs typeface="+mn-cs"/>
        </a:defRPr>
      </a:lvl4pPr>
      <a:lvl5pPr marL="1333500" indent="-1905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Char char="•"/>
        <a:defRPr>
          <a:solidFill>
            <a:schemeClr val="tx1"/>
          </a:solidFill>
          <a:latin typeface="+mj-lt"/>
          <a:cs typeface="+mn-cs"/>
        </a:defRPr>
      </a:lvl5pPr>
      <a:lvl6pPr marL="1790700" indent="-190500" algn="l" rtl="0" fontAlgn="base">
        <a:spcBef>
          <a:spcPct val="20000"/>
        </a:spcBef>
        <a:spcAft>
          <a:spcPct val="0"/>
        </a:spcAft>
        <a:buClr>
          <a:schemeClr val="bg2"/>
        </a:buClr>
        <a:buChar char="•"/>
        <a:defRPr>
          <a:solidFill>
            <a:schemeClr val="tx1"/>
          </a:solidFill>
          <a:latin typeface="+mj-lt"/>
          <a:cs typeface="+mn-cs"/>
        </a:defRPr>
      </a:lvl6pPr>
      <a:lvl7pPr marL="2247900" indent="-190500" algn="l" rtl="0" fontAlgn="base">
        <a:spcBef>
          <a:spcPct val="20000"/>
        </a:spcBef>
        <a:spcAft>
          <a:spcPct val="0"/>
        </a:spcAft>
        <a:buClr>
          <a:schemeClr val="bg2"/>
        </a:buClr>
        <a:buChar char="•"/>
        <a:defRPr>
          <a:solidFill>
            <a:schemeClr val="tx1"/>
          </a:solidFill>
          <a:latin typeface="+mj-lt"/>
          <a:cs typeface="+mn-cs"/>
        </a:defRPr>
      </a:lvl7pPr>
      <a:lvl8pPr marL="2705100" indent="-190500" algn="l" rtl="0" fontAlgn="base">
        <a:spcBef>
          <a:spcPct val="20000"/>
        </a:spcBef>
        <a:spcAft>
          <a:spcPct val="0"/>
        </a:spcAft>
        <a:buClr>
          <a:schemeClr val="bg2"/>
        </a:buClr>
        <a:buChar char="•"/>
        <a:defRPr>
          <a:solidFill>
            <a:schemeClr val="tx1"/>
          </a:solidFill>
          <a:latin typeface="+mj-lt"/>
          <a:cs typeface="+mn-cs"/>
        </a:defRPr>
      </a:lvl8pPr>
      <a:lvl9pPr marL="3162300" indent="-190500" algn="l" rtl="0" fontAlgn="base">
        <a:spcBef>
          <a:spcPct val="20000"/>
        </a:spcBef>
        <a:spcAft>
          <a:spcPct val="0"/>
        </a:spcAft>
        <a:buClr>
          <a:schemeClr val="bg2"/>
        </a:buClr>
        <a:buChar char="•"/>
        <a:defRPr>
          <a:solidFill>
            <a:schemeClr val="tx1"/>
          </a:solidFill>
          <a:latin typeface="+mj-lt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cs-CZ" altLang="en-US" smtClean="0"/>
              <a:t>Mezikódy</a:t>
            </a:r>
            <a:endParaRPr lang="cs-CZ" altLang="en-US" noProof="1" smtClean="0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subTitle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E0"/>
                </a:solidFill>
              </a14:hiddenFill>
            </a:ext>
          </a:extLst>
        </p:spPr>
        <p:txBody>
          <a:bodyPr/>
          <a:lstStyle/>
          <a:p>
            <a:pPr marL="0" indent="0" eaLnBrk="1" hangingPunct="1"/>
            <a:endParaRPr lang="en-US" altLang="en-US" noProof="1" smtClean="0"/>
          </a:p>
        </p:txBody>
      </p:sp>
    </p:spTree>
    <p:extLst>
      <p:ext uri="{BB962C8B-B14F-4D97-AF65-F5344CB8AC3E}">
        <p14:creationId xmlns:p14="http://schemas.microsoft.com/office/powerpoint/2010/main" val="131446149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4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CA346840-00D6-4A0E-B0BC-38E8BC15DB36}" type="slidenum">
              <a:rPr lang="en-US" altLang="en-US" sz="1400" b="0" smtClean="0">
                <a:solidFill>
                  <a:srgbClr val="99FF99"/>
                </a:solidFill>
                <a:latin typeface="Arial" charset="0"/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10</a:t>
            </a:fld>
            <a:r>
              <a:rPr lang="cs-CZ" altLang="en-US" sz="1400" b="0" smtClean="0">
                <a:solidFill>
                  <a:srgbClr val="99FF99"/>
                </a:solidFill>
                <a:latin typeface="Arial" charset="0"/>
              </a:rPr>
              <a:t> </a:t>
            </a:r>
            <a:endParaRPr lang="en-US" altLang="en-US" sz="1400" b="0" smtClean="0">
              <a:solidFill>
                <a:srgbClr val="99FF99"/>
              </a:solidFill>
              <a:latin typeface="Arial" charset="0"/>
            </a:endParaRPr>
          </a:p>
        </p:txBody>
      </p:sp>
      <p:sp>
        <p:nvSpPr>
          <p:cNvPr id="33795" name="Rectangle 2"/>
          <p:cNvSpPr>
            <a:spLocks noChangeArrowheads="1"/>
          </p:cNvSpPr>
          <p:nvPr/>
        </p:nvSpPr>
        <p:spPr bwMode="auto">
          <a:xfrm>
            <a:off x="4643438" y="549275"/>
            <a:ext cx="4321175" cy="6119813"/>
          </a:xfrm>
          <a:prstGeom prst="rect">
            <a:avLst/>
          </a:prstGeom>
          <a:solidFill>
            <a:srgbClr val="FFFFE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en-US" b="0">
              <a:latin typeface="Arial" charset="0"/>
            </a:endParaRPr>
          </a:p>
        </p:txBody>
      </p:sp>
      <p:sp>
        <p:nvSpPr>
          <p:cNvPr id="33796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en-US" smtClean="0"/>
              <a:t>Nesekvenční mezikód (před analýzou aliasů)</a:t>
            </a:r>
            <a:endParaRPr lang="cs-CZ" altLang="en-US" noProof="1" smtClean="0"/>
          </a:p>
        </p:txBody>
      </p:sp>
      <p:sp>
        <p:nvSpPr>
          <p:cNvPr id="33797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152400" y="533400"/>
            <a:ext cx="2619375" cy="4191000"/>
          </a:xfrm>
        </p:spPr>
        <p:txBody>
          <a:bodyPr/>
          <a:lstStyle/>
          <a:p>
            <a:pPr marL="0" indent="0" eaLnBrk="1" hangingPunct="1"/>
            <a:r>
              <a:rPr lang="en-US" altLang="en-US" sz="1400" smtClean="0"/>
              <a:t>int gcd( int x, int y)</a:t>
            </a:r>
          </a:p>
          <a:p>
            <a:pPr marL="0" indent="0" eaLnBrk="1" hangingPunct="1"/>
            <a:r>
              <a:rPr lang="en-US" altLang="en-US" sz="1400" smtClean="0"/>
              <a:t>{ int z;</a:t>
            </a:r>
          </a:p>
          <a:p>
            <a:pPr marL="0" indent="0" eaLnBrk="1" hangingPunct="1"/>
            <a:r>
              <a:rPr lang="en-US" altLang="en-US" sz="1400" smtClean="0"/>
              <a:t>  if ( x &gt; y )</a:t>
            </a:r>
          </a:p>
          <a:p>
            <a:pPr marL="0" indent="0" eaLnBrk="1" hangingPunct="1"/>
            <a:r>
              <a:rPr lang="en-US" altLang="en-US" sz="1400" smtClean="0"/>
              <a:t>  {</a:t>
            </a:r>
          </a:p>
          <a:p>
            <a:pPr marL="0" indent="0" eaLnBrk="1" hangingPunct="1"/>
            <a:r>
              <a:rPr lang="en-US" altLang="en-US" sz="1400" smtClean="0"/>
              <a:t>    z = y;</a:t>
            </a:r>
          </a:p>
          <a:p>
            <a:pPr marL="0" indent="0" eaLnBrk="1" hangingPunct="1"/>
            <a:r>
              <a:rPr lang="en-US" altLang="en-US" sz="1400" smtClean="0"/>
              <a:t>    y = x;</a:t>
            </a:r>
          </a:p>
          <a:p>
            <a:pPr marL="0" indent="0" eaLnBrk="1" hangingPunct="1"/>
            <a:r>
              <a:rPr lang="en-US" altLang="en-US" sz="1400" smtClean="0"/>
              <a:t>    x = z;</a:t>
            </a:r>
          </a:p>
          <a:p>
            <a:pPr marL="0" indent="0" eaLnBrk="1" hangingPunct="1"/>
            <a:r>
              <a:rPr lang="en-US" altLang="en-US" sz="1400" smtClean="0"/>
              <a:t>  }</a:t>
            </a:r>
          </a:p>
          <a:p>
            <a:pPr marL="0" indent="0" eaLnBrk="1" hangingPunct="1"/>
            <a:r>
              <a:rPr lang="en-US" altLang="en-US" sz="1400" smtClean="0"/>
              <a:t>  while ( x &gt; 0 )</a:t>
            </a:r>
          </a:p>
          <a:p>
            <a:pPr marL="0" indent="0" eaLnBrk="1" hangingPunct="1"/>
            <a:r>
              <a:rPr lang="en-US" altLang="en-US" sz="1400" smtClean="0"/>
              <a:t>  {</a:t>
            </a:r>
          </a:p>
          <a:p>
            <a:pPr marL="0" indent="0" eaLnBrk="1" hangingPunct="1"/>
            <a:r>
              <a:rPr lang="en-US" altLang="en-US" sz="1400" smtClean="0"/>
              <a:t>    z = y % x;</a:t>
            </a:r>
          </a:p>
          <a:p>
            <a:pPr marL="0" indent="0" eaLnBrk="1" hangingPunct="1"/>
            <a:r>
              <a:rPr lang="en-US" altLang="en-US" sz="1400" smtClean="0"/>
              <a:t>    y = x;</a:t>
            </a:r>
          </a:p>
          <a:p>
            <a:pPr marL="0" indent="0" eaLnBrk="1" hangingPunct="1"/>
            <a:r>
              <a:rPr lang="en-US" altLang="en-US" sz="1400" smtClean="0"/>
              <a:t>    x = z;</a:t>
            </a:r>
          </a:p>
          <a:p>
            <a:pPr marL="0" indent="0" eaLnBrk="1" hangingPunct="1"/>
            <a:r>
              <a:rPr lang="en-US" altLang="en-US" sz="1400" smtClean="0"/>
              <a:t>  }</a:t>
            </a:r>
          </a:p>
          <a:p>
            <a:pPr marL="0" indent="0" eaLnBrk="1" hangingPunct="1"/>
            <a:r>
              <a:rPr lang="en-US" altLang="en-US" sz="1400" smtClean="0"/>
              <a:t>  return y;</a:t>
            </a:r>
          </a:p>
          <a:p>
            <a:pPr marL="0" indent="0" eaLnBrk="1" hangingPunct="1"/>
            <a:r>
              <a:rPr lang="en-US" altLang="en-US" sz="1400" smtClean="0"/>
              <a:t>}</a:t>
            </a:r>
            <a:endParaRPr lang="cs-CZ" altLang="en-US" sz="1400" smtClean="0"/>
          </a:p>
        </p:txBody>
      </p:sp>
      <p:sp>
        <p:nvSpPr>
          <p:cNvPr id="33798" name="Rectangle 5"/>
          <p:cNvSpPr>
            <a:spLocks noGrp="1" noChangeArrowheads="1"/>
          </p:cNvSpPr>
          <p:nvPr>
            <p:ph type="body" sz="half" idx="2"/>
          </p:nvPr>
        </p:nvSpPr>
        <p:spPr>
          <a:xfrm>
            <a:off x="179388" y="5013325"/>
            <a:ext cx="4343400" cy="1671638"/>
          </a:xfrm>
        </p:spPr>
        <p:txBody>
          <a:bodyPr/>
          <a:lstStyle/>
          <a:p>
            <a:pPr marL="0" indent="0" eaLnBrk="1" hangingPunct="1"/>
            <a:r>
              <a:rPr lang="en-US" altLang="en-US" sz="1400" smtClean="0"/>
              <a:t>CONST:(C1,I32,0)</a:t>
            </a:r>
          </a:p>
          <a:p>
            <a:pPr marL="0" indent="0" eaLnBrk="1" hangingPunct="1"/>
            <a:endParaRPr lang="cs-CZ" altLang="en-US" sz="1400" smtClean="0">
              <a:latin typeface="Arial" charset="0"/>
            </a:endParaRPr>
          </a:p>
          <a:p>
            <a:pPr marL="0" indent="0" eaLnBrk="1" hangingPunct="1"/>
            <a:r>
              <a:rPr lang="en-US" altLang="en-US" sz="1400" smtClean="0"/>
              <a:t>PROC ”gcd”</a:t>
            </a:r>
          </a:p>
          <a:p>
            <a:pPr marL="0" indent="0" eaLnBrk="1" hangingPunct="1"/>
            <a:r>
              <a:rPr lang="en-US" altLang="en-US" sz="1400" smtClean="0"/>
              <a:t>PARAM:(Px,I32,”x”),(Py,I32,”y”)</a:t>
            </a:r>
          </a:p>
          <a:p>
            <a:pPr marL="0" indent="0" eaLnBrk="1" hangingPunct="1"/>
            <a:r>
              <a:rPr lang="en-US" altLang="en-US" sz="1400" smtClean="0"/>
              <a:t>VAR:(Vz,I32,”z”)</a:t>
            </a:r>
          </a:p>
        </p:txBody>
      </p:sp>
      <p:sp>
        <p:nvSpPr>
          <p:cNvPr id="33799" name="Line 6"/>
          <p:cNvSpPr>
            <a:spLocks noChangeShapeType="1"/>
          </p:cNvSpPr>
          <p:nvPr/>
        </p:nvSpPr>
        <p:spPr bwMode="auto">
          <a:xfrm>
            <a:off x="5219700" y="2205038"/>
            <a:ext cx="0" cy="2016125"/>
          </a:xfrm>
          <a:prstGeom prst="line">
            <a:avLst/>
          </a:prstGeom>
          <a:noFill/>
          <a:ln w="31750">
            <a:solidFill>
              <a:srgbClr val="A50021"/>
            </a:solidFill>
            <a:round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33800" name="Line 7"/>
          <p:cNvSpPr>
            <a:spLocks noChangeShapeType="1"/>
          </p:cNvSpPr>
          <p:nvPr/>
        </p:nvSpPr>
        <p:spPr bwMode="auto">
          <a:xfrm flipH="1">
            <a:off x="5580063" y="3357563"/>
            <a:ext cx="863600" cy="863600"/>
          </a:xfrm>
          <a:prstGeom prst="line">
            <a:avLst/>
          </a:prstGeom>
          <a:noFill/>
          <a:ln w="31750">
            <a:solidFill>
              <a:schemeClr val="bg2"/>
            </a:solidFill>
            <a:round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33801" name="Line 8"/>
          <p:cNvSpPr>
            <a:spLocks noChangeShapeType="1"/>
          </p:cNvSpPr>
          <p:nvPr/>
        </p:nvSpPr>
        <p:spPr bwMode="auto">
          <a:xfrm flipH="1">
            <a:off x="5868988" y="4005263"/>
            <a:ext cx="215900" cy="215900"/>
          </a:xfrm>
          <a:prstGeom prst="line">
            <a:avLst/>
          </a:prstGeom>
          <a:noFill/>
          <a:ln w="31750">
            <a:solidFill>
              <a:schemeClr val="bg2"/>
            </a:solidFill>
            <a:round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33802" name="Line 9"/>
          <p:cNvSpPr>
            <a:spLocks noChangeShapeType="1"/>
          </p:cNvSpPr>
          <p:nvPr/>
        </p:nvSpPr>
        <p:spPr bwMode="auto">
          <a:xfrm flipH="1" flipV="1">
            <a:off x="6084888" y="4005263"/>
            <a:ext cx="431800" cy="2160587"/>
          </a:xfrm>
          <a:prstGeom prst="line">
            <a:avLst/>
          </a:prstGeom>
          <a:noFill/>
          <a:ln w="31750">
            <a:solidFill>
              <a:schemeClr val="bg2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33803" name="Line 10"/>
          <p:cNvSpPr>
            <a:spLocks noChangeShapeType="1"/>
          </p:cNvSpPr>
          <p:nvPr/>
        </p:nvSpPr>
        <p:spPr bwMode="auto">
          <a:xfrm flipH="1">
            <a:off x="5076825" y="5084763"/>
            <a:ext cx="0" cy="576262"/>
          </a:xfrm>
          <a:prstGeom prst="line">
            <a:avLst/>
          </a:prstGeom>
          <a:noFill/>
          <a:ln w="31750">
            <a:solidFill>
              <a:srgbClr val="A50021"/>
            </a:solidFill>
            <a:round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33804" name="Rectangle 11"/>
          <p:cNvSpPr>
            <a:spLocks noChangeArrowheads="1"/>
          </p:cNvSpPr>
          <p:nvPr/>
        </p:nvSpPr>
        <p:spPr bwMode="auto">
          <a:xfrm>
            <a:off x="4787900" y="1196975"/>
            <a:ext cx="2089150" cy="100806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en-US" b="0">
              <a:latin typeface="Arial" charset="0"/>
            </a:endParaRPr>
          </a:p>
        </p:txBody>
      </p:sp>
      <p:sp>
        <p:nvSpPr>
          <p:cNvPr id="33805" name="Text Box 12"/>
          <p:cNvSpPr txBox="1">
            <a:spLocks noChangeArrowheads="1"/>
          </p:cNvSpPr>
          <p:nvPr/>
        </p:nvSpPr>
        <p:spPr bwMode="auto">
          <a:xfrm>
            <a:off x="5507038" y="1773238"/>
            <a:ext cx="639762" cy="144462"/>
          </a:xfrm>
          <a:prstGeom prst="rect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/>
              <a:t>GT_I32</a:t>
            </a:r>
            <a:endParaRPr lang="en-US" altLang="en-US" sz="1200" b="0"/>
          </a:p>
        </p:txBody>
      </p:sp>
      <p:sp>
        <p:nvSpPr>
          <p:cNvPr id="33806" name="Text Box 13"/>
          <p:cNvSpPr txBox="1">
            <a:spLocks noChangeArrowheads="1"/>
          </p:cNvSpPr>
          <p:nvPr/>
        </p:nvSpPr>
        <p:spPr bwMode="auto">
          <a:xfrm>
            <a:off x="4859338" y="1484313"/>
            <a:ext cx="935037" cy="144462"/>
          </a:xfrm>
          <a:prstGeom prst="rect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/>
              <a:t>LD_I32(Px)</a:t>
            </a:r>
            <a:endParaRPr lang="en-US" altLang="en-US" sz="1200" b="0"/>
          </a:p>
        </p:txBody>
      </p:sp>
      <p:sp>
        <p:nvSpPr>
          <p:cNvPr id="33807" name="Text Box 14"/>
          <p:cNvSpPr txBox="1">
            <a:spLocks noChangeArrowheads="1"/>
          </p:cNvSpPr>
          <p:nvPr/>
        </p:nvSpPr>
        <p:spPr bwMode="auto">
          <a:xfrm>
            <a:off x="5867400" y="1484313"/>
            <a:ext cx="935038" cy="144462"/>
          </a:xfrm>
          <a:prstGeom prst="rect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/>
              <a:t>LD_I32(Py)</a:t>
            </a:r>
            <a:endParaRPr lang="en-US" altLang="en-US" sz="1200" b="0"/>
          </a:p>
        </p:txBody>
      </p:sp>
      <p:sp>
        <p:nvSpPr>
          <p:cNvPr id="33808" name="Text Box 15"/>
          <p:cNvSpPr txBox="1">
            <a:spLocks noChangeArrowheads="1"/>
          </p:cNvSpPr>
          <p:nvPr/>
        </p:nvSpPr>
        <p:spPr bwMode="auto">
          <a:xfrm>
            <a:off x="5507038" y="2060575"/>
            <a:ext cx="639762" cy="144463"/>
          </a:xfrm>
          <a:prstGeom prst="rect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/>
              <a:t>JC</a:t>
            </a:r>
          </a:p>
        </p:txBody>
      </p:sp>
      <p:sp>
        <p:nvSpPr>
          <p:cNvPr id="33809" name="Text Box 16"/>
          <p:cNvSpPr txBox="1">
            <a:spLocks noChangeArrowheads="1"/>
          </p:cNvSpPr>
          <p:nvPr/>
        </p:nvSpPr>
        <p:spPr bwMode="auto">
          <a:xfrm>
            <a:off x="5507038" y="1196975"/>
            <a:ext cx="639762" cy="144463"/>
          </a:xfrm>
          <a:prstGeom prst="rect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/>
              <a:t>ENTER</a:t>
            </a:r>
          </a:p>
        </p:txBody>
      </p:sp>
      <p:sp>
        <p:nvSpPr>
          <p:cNvPr id="33810" name="Line 17"/>
          <p:cNvSpPr>
            <a:spLocks noChangeShapeType="1"/>
          </p:cNvSpPr>
          <p:nvPr/>
        </p:nvSpPr>
        <p:spPr bwMode="auto">
          <a:xfrm flipH="1">
            <a:off x="6010275" y="1628775"/>
            <a:ext cx="144463" cy="144463"/>
          </a:xfrm>
          <a:prstGeom prst="line">
            <a:avLst/>
          </a:prstGeom>
          <a:noFill/>
          <a:ln w="31750">
            <a:solidFill>
              <a:srgbClr val="0000FF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33811" name="Line 18"/>
          <p:cNvSpPr>
            <a:spLocks noChangeShapeType="1"/>
          </p:cNvSpPr>
          <p:nvPr/>
        </p:nvSpPr>
        <p:spPr bwMode="auto">
          <a:xfrm>
            <a:off x="5507038" y="1628775"/>
            <a:ext cx="144462" cy="144463"/>
          </a:xfrm>
          <a:prstGeom prst="line">
            <a:avLst/>
          </a:prstGeom>
          <a:noFill/>
          <a:ln w="31750">
            <a:solidFill>
              <a:srgbClr val="0000FF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33812" name="Line 19"/>
          <p:cNvSpPr>
            <a:spLocks noChangeShapeType="1"/>
          </p:cNvSpPr>
          <p:nvPr/>
        </p:nvSpPr>
        <p:spPr bwMode="auto">
          <a:xfrm flipH="1">
            <a:off x="5794375" y="1917700"/>
            <a:ext cx="0" cy="142875"/>
          </a:xfrm>
          <a:prstGeom prst="line">
            <a:avLst/>
          </a:prstGeom>
          <a:noFill/>
          <a:ln w="31750">
            <a:solidFill>
              <a:srgbClr val="0000FF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33813" name="Line 20"/>
          <p:cNvSpPr>
            <a:spLocks noChangeShapeType="1"/>
          </p:cNvSpPr>
          <p:nvPr/>
        </p:nvSpPr>
        <p:spPr bwMode="auto">
          <a:xfrm flipH="1">
            <a:off x="5507038" y="1341438"/>
            <a:ext cx="144462" cy="142875"/>
          </a:xfrm>
          <a:prstGeom prst="line">
            <a:avLst/>
          </a:prstGeom>
          <a:noFill/>
          <a:ln w="31750">
            <a:solidFill>
              <a:srgbClr val="FF0000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33814" name="Line 21"/>
          <p:cNvSpPr>
            <a:spLocks noChangeShapeType="1"/>
          </p:cNvSpPr>
          <p:nvPr/>
        </p:nvSpPr>
        <p:spPr bwMode="auto">
          <a:xfrm>
            <a:off x="6011863" y="1341438"/>
            <a:ext cx="142875" cy="142875"/>
          </a:xfrm>
          <a:prstGeom prst="line">
            <a:avLst/>
          </a:prstGeom>
          <a:noFill/>
          <a:ln w="31750">
            <a:solidFill>
              <a:srgbClr val="FF0000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33815" name="Rectangle 22"/>
          <p:cNvSpPr>
            <a:spLocks noChangeArrowheads="1"/>
          </p:cNvSpPr>
          <p:nvPr/>
        </p:nvSpPr>
        <p:spPr bwMode="auto">
          <a:xfrm>
            <a:off x="7308850" y="1485900"/>
            <a:ext cx="1295400" cy="187325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en-US" b="0">
              <a:latin typeface="Arial" charset="0"/>
            </a:endParaRPr>
          </a:p>
        </p:txBody>
      </p:sp>
      <p:sp>
        <p:nvSpPr>
          <p:cNvPr id="33816" name="Text Box 23"/>
          <p:cNvSpPr txBox="1">
            <a:spLocks noChangeArrowheads="1"/>
          </p:cNvSpPr>
          <p:nvPr/>
        </p:nvSpPr>
        <p:spPr bwMode="auto">
          <a:xfrm>
            <a:off x="7453313" y="1630363"/>
            <a:ext cx="1008062" cy="142875"/>
          </a:xfrm>
          <a:prstGeom prst="rect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/>
              <a:t>LD_I32(Py)</a:t>
            </a:r>
            <a:endParaRPr lang="en-US" altLang="en-US" sz="1200" b="0"/>
          </a:p>
        </p:txBody>
      </p:sp>
      <p:sp>
        <p:nvSpPr>
          <p:cNvPr id="33817" name="Text Box 24"/>
          <p:cNvSpPr txBox="1">
            <a:spLocks noChangeArrowheads="1"/>
          </p:cNvSpPr>
          <p:nvPr/>
        </p:nvSpPr>
        <p:spPr bwMode="auto">
          <a:xfrm>
            <a:off x="7453313" y="1919288"/>
            <a:ext cx="1008062" cy="142875"/>
          </a:xfrm>
          <a:prstGeom prst="rect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/>
              <a:t>ST_I32(Vz)</a:t>
            </a:r>
            <a:endParaRPr lang="en-US" altLang="en-US" sz="1200" b="0"/>
          </a:p>
        </p:txBody>
      </p:sp>
      <p:sp>
        <p:nvSpPr>
          <p:cNvPr id="33818" name="Line 25"/>
          <p:cNvSpPr>
            <a:spLocks noChangeShapeType="1"/>
          </p:cNvSpPr>
          <p:nvPr/>
        </p:nvSpPr>
        <p:spPr bwMode="auto">
          <a:xfrm flipH="1">
            <a:off x="7885113" y="1774825"/>
            <a:ext cx="0" cy="142875"/>
          </a:xfrm>
          <a:prstGeom prst="line">
            <a:avLst/>
          </a:prstGeom>
          <a:noFill/>
          <a:ln w="31750">
            <a:solidFill>
              <a:srgbClr val="0000FF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33819" name="Line 26"/>
          <p:cNvSpPr>
            <a:spLocks noChangeShapeType="1"/>
          </p:cNvSpPr>
          <p:nvPr/>
        </p:nvSpPr>
        <p:spPr bwMode="auto">
          <a:xfrm>
            <a:off x="7885113" y="1485900"/>
            <a:ext cx="0" cy="144463"/>
          </a:xfrm>
          <a:prstGeom prst="line">
            <a:avLst/>
          </a:prstGeom>
          <a:noFill/>
          <a:ln w="31750">
            <a:solidFill>
              <a:srgbClr val="FF0000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33820" name="Text Box 27"/>
          <p:cNvSpPr txBox="1">
            <a:spLocks noChangeArrowheads="1"/>
          </p:cNvSpPr>
          <p:nvPr/>
        </p:nvSpPr>
        <p:spPr bwMode="auto">
          <a:xfrm>
            <a:off x="7453313" y="2205038"/>
            <a:ext cx="1008062" cy="142875"/>
          </a:xfrm>
          <a:prstGeom prst="rect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/>
              <a:t>LD_I32(Px)</a:t>
            </a:r>
            <a:endParaRPr lang="en-US" altLang="en-US" sz="1200" b="0"/>
          </a:p>
        </p:txBody>
      </p:sp>
      <p:sp>
        <p:nvSpPr>
          <p:cNvPr id="33821" name="Text Box 28"/>
          <p:cNvSpPr txBox="1">
            <a:spLocks noChangeArrowheads="1"/>
          </p:cNvSpPr>
          <p:nvPr/>
        </p:nvSpPr>
        <p:spPr bwMode="auto">
          <a:xfrm>
            <a:off x="7453313" y="2493963"/>
            <a:ext cx="1008062" cy="142875"/>
          </a:xfrm>
          <a:prstGeom prst="rect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/>
              <a:t>ST_I32(Py)</a:t>
            </a:r>
            <a:endParaRPr lang="en-US" altLang="en-US" sz="1200" b="0"/>
          </a:p>
        </p:txBody>
      </p:sp>
      <p:sp>
        <p:nvSpPr>
          <p:cNvPr id="33822" name="Line 29"/>
          <p:cNvSpPr>
            <a:spLocks noChangeShapeType="1"/>
          </p:cNvSpPr>
          <p:nvPr/>
        </p:nvSpPr>
        <p:spPr bwMode="auto">
          <a:xfrm flipH="1">
            <a:off x="7885113" y="2349500"/>
            <a:ext cx="0" cy="142875"/>
          </a:xfrm>
          <a:prstGeom prst="line">
            <a:avLst/>
          </a:prstGeom>
          <a:noFill/>
          <a:ln w="31750">
            <a:solidFill>
              <a:srgbClr val="0000FF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33823" name="Line 30"/>
          <p:cNvSpPr>
            <a:spLocks noChangeShapeType="1"/>
          </p:cNvSpPr>
          <p:nvPr/>
        </p:nvSpPr>
        <p:spPr bwMode="auto">
          <a:xfrm>
            <a:off x="7885113" y="2060575"/>
            <a:ext cx="0" cy="144463"/>
          </a:xfrm>
          <a:prstGeom prst="line">
            <a:avLst/>
          </a:prstGeom>
          <a:noFill/>
          <a:ln w="31750">
            <a:solidFill>
              <a:srgbClr val="FF0000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33824" name="Text Box 31"/>
          <p:cNvSpPr txBox="1">
            <a:spLocks noChangeArrowheads="1"/>
          </p:cNvSpPr>
          <p:nvPr/>
        </p:nvSpPr>
        <p:spPr bwMode="auto">
          <a:xfrm>
            <a:off x="7453313" y="2782888"/>
            <a:ext cx="1008062" cy="142875"/>
          </a:xfrm>
          <a:prstGeom prst="rect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/>
              <a:t>LD_I32(Vz)</a:t>
            </a:r>
            <a:endParaRPr lang="en-US" altLang="en-US" sz="1200" b="0"/>
          </a:p>
        </p:txBody>
      </p:sp>
      <p:sp>
        <p:nvSpPr>
          <p:cNvPr id="33825" name="Text Box 32"/>
          <p:cNvSpPr txBox="1">
            <a:spLocks noChangeArrowheads="1"/>
          </p:cNvSpPr>
          <p:nvPr/>
        </p:nvSpPr>
        <p:spPr bwMode="auto">
          <a:xfrm>
            <a:off x="7453313" y="3071813"/>
            <a:ext cx="1008062" cy="142875"/>
          </a:xfrm>
          <a:prstGeom prst="rect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/>
              <a:t>ST_I32(Px)</a:t>
            </a:r>
            <a:endParaRPr lang="en-US" altLang="en-US" sz="1200" b="0"/>
          </a:p>
        </p:txBody>
      </p:sp>
      <p:sp>
        <p:nvSpPr>
          <p:cNvPr id="33826" name="Line 33"/>
          <p:cNvSpPr>
            <a:spLocks noChangeShapeType="1"/>
          </p:cNvSpPr>
          <p:nvPr/>
        </p:nvSpPr>
        <p:spPr bwMode="auto">
          <a:xfrm flipH="1">
            <a:off x="7885113" y="2927350"/>
            <a:ext cx="0" cy="142875"/>
          </a:xfrm>
          <a:prstGeom prst="line">
            <a:avLst/>
          </a:prstGeom>
          <a:noFill/>
          <a:ln w="31750">
            <a:solidFill>
              <a:srgbClr val="0000FF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33827" name="Line 34"/>
          <p:cNvSpPr>
            <a:spLocks noChangeShapeType="1"/>
          </p:cNvSpPr>
          <p:nvPr/>
        </p:nvSpPr>
        <p:spPr bwMode="auto">
          <a:xfrm>
            <a:off x="7885113" y="2638425"/>
            <a:ext cx="0" cy="144463"/>
          </a:xfrm>
          <a:prstGeom prst="line">
            <a:avLst/>
          </a:prstGeom>
          <a:noFill/>
          <a:ln w="31750">
            <a:solidFill>
              <a:srgbClr val="FF0000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33828" name="Line 35"/>
          <p:cNvSpPr>
            <a:spLocks noChangeShapeType="1"/>
          </p:cNvSpPr>
          <p:nvPr/>
        </p:nvSpPr>
        <p:spPr bwMode="auto">
          <a:xfrm>
            <a:off x="7885113" y="3214688"/>
            <a:ext cx="0" cy="144462"/>
          </a:xfrm>
          <a:prstGeom prst="line">
            <a:avLst/>
          </a:prstGeom>
          <a:noFill/>
          <a:ln w="31750">
            <a:solidFill>
              <a:srgbClr val="FF0000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33829" name="Rectangle 36"/>
          <p:cNvSpPr>
            <a:spLocks noChangeArrowheads="1"/>
          </p:cNvSpPr>
          <p:nvPr/>
        </p:nvSpPr>
        <p:spPr bwMode="auto">
          <a:xfrm>
            <a:off x="4859338" y="4221163"/>
            <a:ext cx="1225550" cy="8636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en-US" b="0">
              <a:latin typeface="Arial" charset="0"/>
            </a:endParaRPr>
          </a:p>
        </p:txBody>
      </p:sp>
      <p:sp>
        <p:nvSpPr>
          <p:cNvPr id="33830" name="Text Box 37"/>
          <p:cNvSpPr txBox="1">
            <a:spLocks noChangeArrowheads="1"/>
          </p:cNvSpPr>
          <p:nvPr/>
        </p:nvSpPr>
        <p:spPr bwMode="auto">
          <a:xfrm>
            <a:off x="4932363" y="4652963"/>
            <a:ext cx="1079500" cy="142875"/>
          </a:xfrm>
          <a:prstGeom prst="rect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/>
              <a:t>GTC_I32(C1)</a:t>
            </a:r>
            <a:endParaRPr lang="en-US" altLang="en-US" sz="1200" b="0"/>
          </a:p>
        </p:txBody>
      </p:sp>
      <p:sp>
        <p:nvSpPr>
          <p:cNvPr id="33831" name="Text Box 38"/>
          <p:cNvSpPr txBox="1">
            <a:spLocks noChangeArrowheads="1"/>
          </p:cNvSpPr>
          <p:nvPr/>
        </p:nvSpPr>
        <p:spPr bwMode="auto">
          <a:xfrm>
            <a:off x="5148263" y="4941888"/>
            <a:ext cx="639762" cy="144462"/>
          </a:xfrm>
          <a:prstGeom prst="rect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/>
              <a:t>JC</a:t>
            </a:r>
          </a:p>
        </p:txBody>
      </p:sp>
      <p:sp>
        <p:nvSpPr>
          <p:cNvPr id="33832" name="Line 39"/>
          <p:cNvSpPr>
            <a:spLocks noChangeShapeType="1"/>
          </p:cNvSpPr>
          <p:nvPr/>
        </p:nvSpPr>
        <p:spPr bwMode="auto">
          <a:xfrm flipH="1">
            <a:off x="5435600" y="4799013"/>
            <a:ext cx="0" cy="142875"/>
          </a:xfrm>
          <a:prstGeom prst="line">
            <a:avLst/>
          </a:prstGeom>
          <a:noFill/>
          <a:ln w="31750">
            <a:solidFill>
              <a:srgbClr val="0000FF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33833" name="Text Box 40"/>
          <p:cNvSpPr txBox="1">
            <a:spLocks noChangeArrowheads="1"/>
          </p:cNvSpPr>
          <p:nvPr/>
        </p:nvSpPr>
        <p:spPr bwMode="auto">
          <a:xfrm>
            <a:off x="4932363" y="4365625"/>
            <a:ext cx="1008062" cy="142875"/>
          </a:xfrm>
          <a:prstGeom prst="rect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/>
              <a:t>LD_I32(Px)</a:t>
            </a:r>
            <a:endParaRPr lang="en-US" altLang="en-US" sz="1200" b="0"/>
          </a:p>
        </p:txBody>
      </p:sp>
      <p:sp>
        <p:nvSpPr>
          <p:cNvPr id="33834" name="Line 41"/>
          <p:cNvSpPr>
            <a:spLocks noChangeShapeType="1"/>
          </p:cNvSpPr>
          <p:nvPr/>
        </p:nvSpPr>
        <p:spPr bwMode="auto">
          <a:xfrm flipH="1">
            <a:off x="5435600" y="4510088"/>
            <a:ext cx="0" cy="142875"/>
          </a:xfrm>
          <a:prstGeom prst="line">
            <a:avLst/>
          </a:prstGeom>
          <a:noFill/>
          <a:ln w="31750">
            <a:solidFill>
              <a:srgbClr val="0000FF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33835" name="Line 42"/>
          <p:cNvSpPr>
            <a:spLocks noChangeShapeType="1"/>
          </p:cNvSpPr>
          <p:nvPr/>
        </p:nvSpPr>
        <p:spPr bwMode="auto">
          <a:xfrm>
            <a:off x="5435600" y="4221163"/>
            <a:ext cx="0" cy="144462"/>
          </a:xfrm>
          <a:prstGeom prst="line">
            <a:avLst/>
          </a:prstGeom>
          <a:noFill/>
          <a:ln w="31750">
            <a:solidFill>
              <a:srgbClr val="FF0000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33836" name="Rectangle 43"/>
          <p:cNvSpPr>
            <a:spLocks noChangeArrowheads="1"/>
          </p:cNvSpPr>
          <p:nvPr/>
        </p:nvSpPr>
        <p:spPr bwMode="auto">
          <a:xfrm>
            <a:off x="6516688" y="3789363"/>
            <a:ext cx="2266950" cy="216058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en-US" b="0">
              <a:latin typeface="Arial" charset="0"/>
            </a:endParaRPr>
          </a:p>
        </p:txBody>
      </p:sp>
      <p:sp>
        <p:nvSpPr>
          <p:cNvPr id="33837" name="Text Box 44"/>
          <p:cNvSpPr txBox="1">
            <a:spLocks noChangeArrowheads="1"/>
          </p:cNvSpPr>
          <p:nvPr/>
        </p:nvSpPr>
        <p:spPr bwMode="auto">
          <a:xfrm>
            <a:off x="6588125" y="3933825"/>
            <a:ext cx="1008063" cy="142875"/>
          </a:xfrm>
          <a:prstGeom prst="rect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/>
              <a:t>LD_I32(Py)</a:t>
            </a:r>
            <a:endParaRPr lang="en-US" altLang="en-US" sz="1200" b="0"/>
          </a:p>
        </p:txBody>
      </p:sp>
      <p:sp>
        <p:nvSpPr>
          <p:cNvPr id="33838" name="Text Box 45"/>
          <p:cNvSpPr txBox="1">
            <a:spLocks noChangeArrowheads="1"/>
          </p:cNvSpPr>
          <p:nvPr/>
        </p:nvSpPr>
        <p:spPr bwMode="auto">
          <a:xfrm>
            <a:off x="7091363" y="4510088"/>
            <a:ext cx="1008062" cy="142875"/>
          </a:xfrm>
          <a:prstGeom prst="rect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/>
              <a:t>ST_I32(Vz)</a:t>
            </a:r>
            <a:endParaRPr lang="en-US" altLang="en-US" sz="1200" b="0"/>
          </a:p>
        </p:txBody>
      </p:sp>
      <p:sp>
        <p:nvSpPr>
          <p:cNvPr id="33839" name="Line 46"/>
          <p:cNvSpPr>
            <a:spLocks noChangeShapeType="1"/>
          </p:cNvSpPr>
          <p:nvPr/>
        </p:nvSpPr>
        <p:spPr bwMode="auto">
          <a:xfrm flipH="1">
            <a:off x="7523163" y="4365625"/>
            <a:ext cx="0" cy="142875"/>
          </a:xfrm>
          <a:prstGeom prst="line">
            <a:avLst/>
          </a:prstGeom>
          <a:noFill/>
          <a:ln w="31750">
            <a:solidFill>
              <a:srgbClr val="0000FF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33840" name="Line 47"/>
          <p:cNvSpPr>
            <a:spLocks noChangeShapeType="1"/>
          </p:cNvSpPr>
          <p:nvPr/>
        </p:nvSpPr>
        <p:spPr bwMode="auto">
          <a:xfrm>
            <a:off x="7234238" y="3789363"/>
            <a:ext cx="0" cy="144462"/>
          </a:xfrm>
          <a:prstGeom prst="line">
            <a:avLst/>
          </a:prstGeom>
          <a:noFill/>
          <a:ln w="31750">
            <a:solidFill>
              <a:srgbClr val="FF0000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33841" name="Text Box 48"/>
          <p:cNvSpPr txBox="1">
            <a:spLocks noChangeArrowheads="1"/>
          </p:cNvSpPr>
          <p:nvPr/>
        </p:nvSpPr>
        <p:spPr bwMode="auto">
          <a:xfrm>
            <a:off x="7091363" y="4797425"/>
            <a:ext cx="1008062" cy="142875"/>
          </a:xfrm>
          <a:prstGeom prst="rect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/>
              <a:t>LD_I32(Px)</a:t>
            </a:r>
            <a:endParaRPr lang="en-US" altLang="en-US" sz="1200" b="0"/>
          </a:p>
        </p:txBody>
      </p:sp>
      <p:sp>
        <p:nvSpPr>
          <p:cNvPr id="33842" name="Text Box 49"/>
          <p:cNvSpPr txBox="1">
            <a:spLocks noChangeArrowheads="1"/>
          </p:cNvSpPr>
          <p:nvPr/>
        </p:nvSpPr>
        <p:spPr bwMode="auto">
          <a:xfrm>
            <a:off x="7091363" y="5086350"/>
            <a:ext cx="1008062" cy="142875"/>
          </a:xfrm>
          <a:prstGeom prst="rect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/>
              <a:t>ST_I32(Py)</a:t>
            </a:r>
            <a:endParaRPr lang="en-US" altLang="en-US" sz="1200" b="0"/>
          </a:p>
        </p:txBody>
      </p:sp>
      <p:sp>
        <p:nvSpPr>
          <p:cNvPr id="33843" name="Line 50"/>
          <p:cNvSpPr>
            <a:spLocks noChangeShapeType="1"/>
          </p:cNvSpPr>
          <p:nvPr/>
        </p:nvSpPr>
        <p:spPr bwMode="auto">
          <a:xfrm flipH="1">
            <a:off x="7523163" y="4940300"/>
            <a:ext cx="0" cy="142875"/>
          </a:xfrm>
          <a:prstGeom prst="line">
            <a:avLst/>
          </a:prstGeom>
          <a:noFill/>
          <a:ln w="31750">
            <a:solidFill>
              <a:srgbClr val="0000FF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33844" name="Line 51"/>
          <p:cNvSpPr>
            <a:spLocks noChangeShapeType="1"/>
          </p:cNvSpPr>
          <p:nvPr/>
        </p:nvSpPr>
        <p:spPr bwMode="auto">
          <a:xfrm>
            <a:off x="7523163" y="4651375"/>
            <a:ext cx="0" cy="144463"/>
          </a:xfrm>
          <a:prstGeom prst="line">
            <a:avLst/>
          </a:prstGeom>
          <a:noFill/>
          <a:ln w="31750">
            <a:solidFill>
              <a:srgbClr val="FF0000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33845" name="Text Box 52"/>
          <p:cNvSpPr txBox="1">
            <a:spLocks noChangeArrowheads="1"/>
          </p:cNvSpPr>
          <p:nvPr/>
        </p:nvSpPr>
        <p:spPr bwMode="auto">
          <a:xfrm>
            <a:off x="7091363" y="5375275"/>
            <a:ext cx="1008062" cy="142875"/>
          </a:xfrm>
          <a:prstGeom prst="rect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/>
              <a:t>LD_I32(Vz)</a:t>
            </a:r>
            <a:endParaRPr lang="en-US" altLang="en-US" sz="1200" b="0"/>
          </a:p>
        </p:txBody>
      </p:sp>
      <p:sp>
        <p:nvSpPr>
          <p:cNvPr id="33846" name="Text Box 53"/>
          <p:cNvSpPr txBox="1">
            <a:spLocks noChangeArrowheads="1"/>
          </p:cNvSpPr>
          <p:nvPr/>
        </p:nvSpPr>
        <p:spPr bwMode="auto">
          <a:xfrm>
            <a:off x="7091363" y="5664200"/>
            <a:ext cx="1008062" cy="142875"/>
          </a:xfrm>
          <a:prstGeom prst="rect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/>
              <a:t>ST_I32(Px)</a:t>
            </a:r>
            <a:endParaRPr lang="en-US" altLang="en-US" sz="1200" b="0"/>
          </a:p>
        </p:txBody>
      </p:sp>
      <p:sp>
        <p:nvSpPr>
          <p:cNvPr id="33847" name="Line 54"/>
          <p:cNvSpPr>
            <a:spLocks noChangeShapeType="1"/>
          </p:cNvSpPr>
          <p:nvPr/>
        </p:nvSpPr>
        <p:spPr bwMode="auto">
          <a:xfrm flipH="1">
            <a:off x="7523163" y="5518150"/>
            <a:ext cx="0" cy="142875"/>
          </a:xfrm>
          <a:prstGeom prst="line">
            <a:avLst/>
          </a:prstGeom>
          <a:noFill/>
          <a:ln w="31750">
            <a:solidFill>
              <a:srgbClr val="0000FF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33848" name="Line 55"/>
          <p:cNvSpPr>
            <a:spLocks noChangeShapeType="1"/>
          </p:cNvSpPr>
          <p:nvPr/>
        </p:nvSpPr>
        <p:spPr bwMode="auto">
          <a:xfrm>
            <a:off x="7523163" y="5229225"/>
            <a:ext cx="0" cy="144463"/>
          </a:xfrm>
          <a:prstGeom prst="line">
            <a:avLst/>
          </a:prstGeom>
          <a:noFill/>
          <a:ln w="31750">
            <a:solidFill>
              <a:srgbClr val="FF0000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33849" name="Line 56"/>
          <p:cNvSpPr>
            <a:spLocks noChangeShapeType="1"/>
          </p:cNvSpPr>
          <p:nvPr/>
        </p:nvSpPr>
        <p:spPr bwMode="auto">
          <a:xfrm>
            <a:off x="7523163" y="5805488"/>
            <a:ext cx="0" cy="144462"/>
          </a:xfrm>
          <a:prstGeom prst="line">
            <a:avLst/>
          </a:prstGeom>
          <a:noFill/>
          <a:ln w="31750">
            <a:solidFill>
              <a:srgbClr val="FF0000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33850" name="Text Box 57"/>
          <p:cNvSpPr txBox="1">
            <a:spLocks noChangeArrowheads="1"/>
          </p:cNvSpPr>
          <p:nvPr/>
        </p:nvSpPr>
        <p:spPr bwMode="auto">
          <a:xfrm>
            <a:off x="7666038" y="3933825"/>
            <a:ext cx="1008062" cy="142875"/>
          </a:xfrm>
          <a:prstGeom prst="rect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/>
              <a:t>LD_I32(Px)</a:t>
            </a:r>
            <a:endParaRPr lang="en-US" altLang="en-US" sz="1200" b="0"/>
          </a:p>
        </p:txBody>
      </p:sp>
      <p:sp>
        <p:nvSpPr>
          <p:cNvPr id="33851" name="Text Box 58"/>
          <p:cNvSpPr txBox="1">
            <a:spLocks noChangeArrowheads="1"/>
          </p:cNvSpPr>
          <p:nvPr/>
        </p:nvSpPr>
        <p:spPr bwMode="auto">
          <a:xfrm>
            <a:off x="7235825" y="4221163"/>
            <a:ext cx="720725" cy="144462"/>
          </a:xfrm>
          <a:prstGeom prst="rect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/>
              <a:t>MOD_I32</a:t>
            </a:r>
            <a:endParaRPr lang="en-US" altLang="en-US" sz="1200" b="0"/>
          </a:p>
        </p:txBody>
      </p:sp>
      <p:sp>
        <p:nvSpPr>
          <p:cNvPr id="33852" name="Line 59"/>
          <p:cNvSpPr>
            <a:spLocks noChangeShapeType="1"/>
          </p:cNvSpPr>
          <p:nvPr/>
        </p:nvSpPr>
        <p:spPr bwMode="auto">
          <a:xfrm>
            <a:off x="7235825" y="4076700"/>
            <a:ext cx="144463" cy="144463"/>
          </a:xfrm>
          <a:prstGeom prst="line">
            <a:avLst/>
          </a:prstGeom>
          <a:noFill/>
          <a:ln w="31750">
            <a:solidFill>
              <a:srgbClr val="0000FF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33853" name="Line 60"/>
          <p:cNvSpPr>
            <a:spLocks noChangeShapeType="1"/>
          </p:cNvSpPr>
          <p:nvPr/>
        </p:nvSpPr>
        <p:spPr bwMode="auto">
          <a:xfrm flipH="1">
            <a:off x="7739063" y="4076700"/>
            <a:ext cx="144462" cy="144463"/>
          </a:xfrm>
          <a:prstGeom prst="line">
            <a:avLst/>
          </a:prstGeom>
          <a:noFill/>
          <a:ln w="31750">
            <a:solidFill>
              <a:srgbClr val="0000FF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33854" name="Line 61"/>
          <p:cNvSpPr>
            <a:spLocks noChangeShapeType="1"/>
          </p:cNvSpPr>
          <p:nvPr/>
        </p:nvSpPr>
        <p:spPr bwMode="auto">
          <a:xfrm>
            <a:off x="7954963" y="3789363"/>
            <a:ext cx="0" cy="144462"/>
          </a:xfrm>
          <a:prstGeom prst="line">
            <a:avLst/>
          </a:prstGeom>
          <a:noFill/>
          <a:ln w="31750">
            <a:solidFill>
              <a:srgbClr val="FF0000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33855" name="Rectangle 62"/>
          <p:cNvSpPr>
            <a:spLocks noChangeArrowheads="1"/>
          </p:cNvSpPr>
          <p:nvPr/>
        </p:nvSpPr>
        <p:spPr bwMode="auto">
          <a:xfrm>
            <a:off x="4859338" y="5661025"/>
            <a:ext cx="1296987" cy="57626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en-US" b="0">
              <a:latin typeface="Arial" charset="0"/>
            </a:endParaRPr>
          </a:p>
        </p:txBody>
      </p:sp>
      <p:sp>
        <p:nvSpPr>
          <p:cNvPr id="33856" name="Text Box 63"/>
          <p:cNvSpPr txBox="1">
            <a:spLocks noChangeArrowheads="1"/>
          </p:cNvSpPr>
          <p:nvPr/>
        </p:nvSpPr>
        <p:spPr bwMode="auto">
          <a:xfrm>
            <a:off x="5003800" y="5803900"/>
            <a:ext cx="1008063" cy="142875"/>
          </a:xfrm>
          <a:prstGeom prst="rect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/>
              <a:t>LD_I32(Py)</a:t>
            </a:r>
            <a:endParaRPr lang="en-US" altLang="en-US" sz="1200" b="0"/>
          </a:p>
        </p:txBody>
      </p:sp>
      <p:sp>
        <p:nvSpPr>
          <p:cNvPr id="33857" name="Line 64"/>
          <p:cNvSpPr>
            <a:spLocks noChangeShapeType="1"/>
          </p:cNvSpPr>
          <p:nvPr/>
        </p:nvSpPr>
        <p:spPr bwMode="auto">
          <a:xfrm>
            <a:off x="5435600" y="5661025"/>
            <a:ext cx="0" cy="144463"/>
          </a:xfrm>
          <a:prstGeom prst="line">
            <a:avLst/>
          </a:prstGeom>
          <a:noFill/>
          <a:ln w="31750">
            <a:solidFill>
              <a:srgbClr val="FF0000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33858" name="Line 65"/>
          <p:cNvSpPr>
            <a:spLocks noChangeShapeType="1"/>
          </p:cNvSpPr>
          <p:nvPr/>
        </p:nvSpPr>
        <p:spPr bwMode="auto">
          <a:xfrm>
            <a:off x="5435600" y="5948363"/>
            <a:ext cx="1588" cy="142875"/>
          </a:xfrm>
          <a:prstGeom prst="line">
            <a:avLst/>
          </a:prstGeom>
          <a:noFill/>
          <a:ln w="31750">
            <a:solidFill>
              <a:srgbClr val="0000FF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33859" name="Text Box 66"/>
          <p:cNvSpPr txBox="1">
            <a:spLocks noChangeArrowheads="1"/>
          </p:cNvSpPr>
          <p:nvPr/>
        </p:nvSpPr>
        <p:spPr bwMode="auto">
          <a:xfrm>
            <a:off x="5219700" y="6092825"/>
            <a:ext cx="639763" cy="144463"/>
          </a:xfrm>
          <a:prstGeom prst="rect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/>
              <a:t>RET_I32</a:t>
            </a:r>
          </a:p>
        </p:txBody>
      </p:sp>
      <p:sp>
        <p:nvSpPr>
          <p:cNvPr id="33860" name="Line 67"/>
          <p:cNvSpPr>
            <a:spLocks noChangeShapeType="1"/>
          </p:cNvSpPr>
          <p:nvPr/>
        </p:nvSpPr>
        <p:spPr bwMode="auto">
          <a:xfrm flipH="1">
            <a:off x="5364163" y="1052513"/>
            <a:ext cx="0" cy="142875"/>
          </a:xfrm>
          <a:prstGeom prst="line">
            <a:avLst/>
          </a:prstGeom>
          <a:noFill/>
          <a:ln w="31750">
            <a:solidFill>
              <a:schemeClr val="bg2"/>
            </a:solidFill>
            <a:round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33861" name="Line 68"/>
          <p:cNvSpPr>
            <a:spLocks noChangeShapeType="1"/>
          </p:cNvSpPr>
          <p:nvPr/>
        </p:nvSpPr>
        <p:spPr bwMode="auto">
          <a:xfrm flipV="1">
            <a:off x="6877050" y="1268413"/>
            <a:ext cx="431800" cy="1152525"/>
          </a:xfrm>
          <a:prstGeom prst="line">
            <a:avLst/>
          </a:prstGeom>
          <a:noFill/>
          <a:ln w="31750">
            <a:solidFill>
              <a:schemeClr val="accent1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33862" name="Line 69"/>
          <p:cNvSpPr>
            <a:spLocks noChangeShapeType="1"/>
          </p:cNvSpPr>
          <p:nvPr/>
        </p:nvSpPr>
        <p:spPr bwMode="auto">
          <a:xfrm flipH="1" flipV="1">
            <a:off x="6661150" y="2205038"/>
            <a:ext cx="215900" cy="215900"/>
          </a:xfrm>
          <a:prstGeom prst="line">
            <a:avLst/>
          </a:prstGeom>
          <a:noFill/>
          <a:ln w="31750">
            <a:solidFill>
              <a:schemeClr val="accent1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33863" name="Line 70"/>
          <p:cNvSpPr>
            <a:spLocks noChangeShapeType="1"/>
          </p:cNvSpPr>
          <p:nvPr/>
        </p:nvSpPr>
        <p:spPr bwMode="auto">
          <a:xfrm>
            <a:off x="7308850" y="1268413"/>
            <a:ext cx="215900" cy="215900"/>
          </a:xfrm>
          <a:prstGeom prst="line">
            <a:avLst/>
          </a:prstGeom>
          <a:noFill/>
          <a:ln w="31750">
            <a:solidFill>
              <a:schemeClr val="accent1"/>
            </a:solidFill>
            <a:round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33864" name="Line 71"/>
          <p:cNvSpPr>
            <a:spLocks noChangeShapeType="1"/>
          </p:cNvSpPr>
          <p:nvPr/>
        </p:nvSpPr>
        <p:spPr bwMode="auto">
          <a:xfrm flipV="1">
            <a:off x="6084888" y="3573463"/>
            <a:ext cx="430212" cy="1728787"/>
          </a:xfrm>
          <a:prstGeom prst="line">
            <a:avLst/>
          </a:prstGeom>
          <a:noFill/>
          <a:ln w="31750">
            <a:solidFill>
              <a:schemeClr val="accent1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33865" name="Line 72"/>
          <p:cNvSpPr>
            <a:spLocks noChangeShapeType="1"/>
          </p:cNvSpPr>
          <p:nvPr/>
        </p:nvSpPr>
        <p:spPr bwMode="auto">
          <a:xfrm flipH="1" flipV="1">
            <a:off x="5867400" y="5084763"/>
            <a:ext cx="215900" cy="215900"/>
          </a:xfrm>
          <a:prstGeom prst="line">
            <a:avLst/>
          </a:prstGeom>
          <a:noFill/>
          <a:ln w="31750">
            <a:solidFill>
              <a:schemeClr val="accent1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33866" name="Line 73"/>
          <p:cNvSpPr>
            <a:spLocks noChangeShapeType="1"/>
          </p:cNvSpPr>
          <p:nvPr/>
        </p:nvSpPr>
        <p:spPr bwMode="auto">
          <a:xfrm>
            <a:off x="6515100" y="3573463"/>
            <a:ext cx="215900" cy="215900"/>
          </a:xfrm>
          <a:prstGeom prst="line">
            <a:avLst/>
          </a:prstGeom>
          <a:noFill/>
          <a:ln w="31750">
            <a:solidFill>
              <a:schemeClr val="accent1"/>
            </a:solidFill>
            <a:round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33867" name="Line 74"/>
          <p:cNvSpPr>
            <a:spLocks noChangeShapeType="1"/>
          </p:cNvSpPr>
          <p:nvPr/>
        </p:nvSpPr>
        <p:spPr bwMode="auto">
          <a:xfrm flipH="1">
            <a:off x="6516688" y="5949950"/>
            <a:ext cx="215900" cy="215900"/>
          </a:xfrm>
          <a:prstGeom prst="line">
            <a:avLst/>
          </a:prstGeom>
          <a:noFill/>
          <a:ln w="31750">
            <a:solidFill>
              <a:schemeClr val="bg2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33868" name="Line 75"/>
          <p:cNvSpPr>
            <a:spLocks noChangeShapeType="1"/>
          </p:cNvSpPr>
          <p:nvPr/>
        </p:nvSpPr>
        <p:spPr bwMode="auto">
          <a:xfrm flipH="1" flipV="1">
            <a:off x="6443663" y="3357563"/>
            <a:ext cx="865187" cy="215900"/>
          </a:xfrm>
          <a:prstGeom prst="line">
            <a:avLst/>
          </a:prstGeom>
          <a:noFill/>
          <a:ln w="31750">
            <a:solidFill>
              <a:schemeClr val="bg2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33869" name="Line 76"/>
          <p:cNvSpPr>
            <a:spLocks noChangeShapeType="1"/>
          </p:cNvSpPr>
          <p:nvPr/>
        </p:nvSpPr>
        <p:spPr bwMode="auto">
          <a:xfrm flipH="1">
            <a:off x="7308850" y="3357563"/>
            <a:ext cx="215900" cy="215900"/>
          </a:xfrm>
          <a:prstGeom prst="line">
            <a:avLst/>
          </a:prstGeom>
          <a:noFill/>
          <a:ln w="31750">
            <a:solidFill>
              <a:schemeClr val="bg2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grpSp>
        <p:nvGrpSpPr>
          <p:cNvPr id="33870" name="Group 77"/>
          <p:cNvGrpSpPr>
            <a:grpSpLocks/>
          </p:cNvGrpSpPr>
          <p:nvPr/>
        </p:nvGrpSpPr>
        <p:grpSpPr bwMode="auto">
          <a:xfrm>
            <a:off x="2916238" y="549275"/>
            <a:ext cx="1584325" cy="1295400"/>
            <a:chOff x="1837" y="346"/>
            <a:chExt cx="998" cy="816"/>
          </a:xfrm>
        </p:grpSpPr>
        <p:sp>
          <p:nvSpPr>
            <p:cNvPr id="33874" name="Rectangle 78"/>
            <p:cNvSpPr>
              <a:spLocks noChangeArrowheads="1"/>
            </p:cNvSpPr>
            <p:nvPr/>
          </p:nvSpPr>
          <p:spPr bwMode="auto">
            <a:xfrm>
              <a:off x="1837" y="346"/>
              <a:ext cx="998" cy="816"/>
            </a:xfrm>
            <a:prstGeom prst="rect">
              <a:avLst/>
            </a:prstGeom>
            <a:solidFill>
              <a:srgbClr val="FFFFE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defRPr sz="1600" b="1">
                  <a:solidFill>
                    <a:schemeClr val="tx1"/>
                  </a:solidFill>
                  <a:latin typeface="Courier New" pitchFamily="49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Ø"/>
                <a:defRPr sz="24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altLang="en-US" sz="1400">
                  <a:latin typeface="Arial" charset="0"/>
                </a:rPr>
                <a:t>Control-Flow</a:t>
              </a:r>
            </a:p>
            <a:p>
              <a:pPr algn="r" eaLnBrk="1" hangingPunct="1"/>
              <a:r>
                <a:rPr lang="en-US" altLang="en-US" sz="1400" b="0">
                  <a:latin typeface="Arial" charset="0"/>
                </a:rPr>
                <a:t>v</a:t>
              </a:r>
              <a:r>
                <a:rPr lang="cs-CZ" altLang="en-US" sz="1400" b="0">
                  <a:latin typeface="Arial" charset="0"/>
                </a:rPr>
                <a:t>ždy</a:t>
              </a:r>
            </a:p>
            <a:p>
              <a:pPr algn="r" eaLnBrk="1" hangingPunct="1"/>
              <a:r>
                <a:rPr lang="cs-CZ" altLang="en-US" sz="1400" b="0">
                  <a:latin typeface="Arial" charset="0"/>
                </a:rPr>
                <a:t>if true</a:t>
              </a:r>
            </a:p>
            <a:p>
              <a:pPr algn="r" eaLnBrk="1" hangingPunct="1"/>
              <a:r>
                <a:rPr lang="cs-CZ" altLang="en-US" sz="1400" b="0">
                  <a:latin typeface="Arial" charset="0"/>
                </a:rPr>
                <a:t>if false</a:t>
              </a:r>
            </a:p>
          </p:txBody>
        </p:sp>
        <p:sp>
          <p:nvSpPr>
            <p:cNvPr id="33875" name="Line 79"/>
            <p:cNvSpPr>
              <a:spLocks noChangeShapeType="1"/>
            </p:cNvSpPr>
            <p:nvPr/>
          </p:nvSpPr>
          <p:spPr bwMode="auto">
            <a:xfrm>
              <a:off x="1882" y="572"/>
              <a:ext cx="408" cy="0"/>
            </a:xfrm>
            <a:prstGeom prst="line">
              <a:avLst/>
            </a:prstGeom>
            <a:noFill/>
            <a:ln w="31750">
              <a:solidFill>
                <a:schemeClr val="bg2"/>
              </a:solidFill>
              <a:round/>
              <a:headEnd/>
              <a:tailEnd type="triangl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3876" name="Line 80"/>
            <p:cNvSpPr>
              <a:spLocks noChangeShapeType="1"/>
            </p:cNvSpPr>
            <p:nvPr/>
          </p:nvSpPr>
          <p:spPr bwMode="auto">
            <a:xfrm>
              <a:off x="1882" y="754"/>
              <a:ext cx="408" cy="0"/>
            </a:xfrm>
            <a:prstGeom prst="line">
              <a:avLst/>
            </a:prstGeom>
            <a:noFill/>
            <a:ln w="31750">
              <a:solidFill>
                <a:schemeClr val="accent1"/>
              </a:solidFill>
              <a:round/>
              <a:headEnd/>
              <a:tailEnd type="triangl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3877" name="Line 81"/>
            <p:cNvSpPr>
              <a:spLocks noChangeShapeType="1"/>
            </p:cNvSpPr>
            <p:nvPr/>
          </p:nvSpPr>
          <p:spPr bwMode="auto">
            <a:xfrm>
              <a:off x="1882" y="935"/>
              <a:ext cx="408" cy="0"/>
            </a:xfrm>
            <a:prstGeom prst="line">
              <a:avLst/>
            </a:prstGeom>
            <a:noFill/>
            <a:ln w="31750">
              <a:solidFill>
                <a:srgbClr val="A50021"/>
              </a:solidFill>
              <a:round/>
              <a:headEnd/>
              <a:tailEnd type="triangl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sp>
        <p:nvSpPr>
          <p:cNvPr id="33871" name="Rectangle 82"/>
          <p:cNvSpPr>
            <a:spLocks noChangeArrowheads="1"/>
          </p:cNvSpPr>
          <p:nvPr/>
        </p:nvSpPr>
        <p:spPr bwMode="auto">
          <a:xfrm>
            <a:off x="2916238" y="2133600"/>
            <a:ext cx="1584325" cy="25908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cs-CZ" altLang="en-US" sz="1400">
                <a:latin typeface="Arial" charset="0"/>
              </a:rPr>
              <a:t>Dag</a:t>
            </a:r>
            <a:endParaRPr lang="en-US" altLang="en-US" sz="1400">
              <a:latin typeface="Arial" charset="0"/>
            </a:endParaRPr>
          </a:p>
          <a:p>
            <a:pPr eaLnBrk="1" hangingPunct="1"/>
            <a:r>
              <a:rPr lang="cs-CZ" altLang="en-US" sz="1400" b="0">
                <a:latin typeface="Arial" charset="0"/>
              </a:rPr>
              <a:t>Data-flow</a:t>
            </a:r>
          </a:p>
          <a:p>
            <a:pPr algn="r" eaLnBrk="1" hangingPunct="1"/>
            <a:endParaRPr lang="cs-CZ" altLang="en-US" sz="1400" b="0">
              <a:latin typeface="Arial" charset="0"/>
            </a:endParaRPr>
          </a:p>
          <a:p>
            <a:pPr algn="r" eaLnBrk="1" hangingPunct="1"/>
            <a:endParaRPr lang="cs-CZ" altLang="en-US" sz="1400" b="0">
              <a:latin typeface="Arial" charset="0"/>
            </a:endParaRPr>
          </a:p>
          <a:p>
            <a:pPr eaLnBrk="1" hangingPunct="1"/>
            <a:endParaRPr lang="cs-CZ" altLang="en-US" sz="1400" b="0">
              <a:latin typeface="Arial" charset="0"/>
            </a:endParaRPr>
          </a:p>
          <a:p>
            <a:pPr eaLnBrk="1" hangingPunct="1"/>
            <a:r>
              <a:rPr lang="cs-CZ" altLang="en-US" sz="1400" b="0">
                <a:latin typeface="Arial" charset="0"/>
              </a:rPr>
              <a:t>Závislosti</a:t>
            </a:r>
          </a:p>
          <a:p>
            <a:pPr algn="r" eaLnBrk="1" hangingPunct="1"/>
            <a:endParaRPr lang="cs-CZ" altLang="en-US" sz="1400" b="0">
              <a:latin typeface="Arial" charset="0"/>
            </a:endParaRPr>
          </a:p>
        </p:txBody>
      </p:sp>
      <p:sp>
        <p:nvSpPr>
          <p:cNvPr id="33872" name="Line 83"/>
          <p:cNvSpPr>
            <a:spLocks noChangeShapeType="1"/>
          </p:cNvSpPr>
          <p:nvPr/>
        </p:nvSpPr>
        <p:spPr bwMode="auto">
          <a:xfrm flipH="1" flipV="1">
            <a:off x="2987675" y="2781300"/>
            <a:ext cx="576263" cy="0"/>
          </a:xfrm>
          <a:prstGeom prst="line">
            <a:avLst/>
          </a:prstGeom>
          <a:noFill/>
          <a:ln w="31750">
            <a:solidFill>
              <a:srgbClr val="0000FF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33873" name="Line 84"/>
          <p:cNvSpPr>
            <a:spLocks noChangeShapeType="1"/>
          </p:cNvSpPr>
          <p:nvPr/>
        </p:nvSpPr>
        <p:spPr bwMode="auto">
          <a:xfrm>
            <a:off x="2987675" y="3789363"/>
            <a:ext cx="576263" cy="0"/>
          </a:xfrm>
          <a:prstGeom prst="line">
            <a:avLst/>
          </a:prstGeom>
          <a:noFill/>
          <a:ln w="31750">
            <a:solidFill>
              <a:srgbClr val="FF0000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68454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96DE7B7E-DC92-412A-8EDB-964BB8D11897}" type="slidenum">
              <a:rPr lang="en-US" altLang="en-US" sz="1400" b="0" smtClean="0">
                <a:solidFill>
                  <a:srgbClr val="99FF99"/>
                </a:solidFill>
                <a:latin typeface="Arial" charset="0"/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11</a:t>
            </a:fld>
            <a:r>
              <a:rPr lang="cs-CZ" altLang="en-US" sz="1400" b="0" smtClean="0">
                <a:solidFill>
                  <a:srgbClr val="99FF99"/>
                </a:solidFill>
                <a:latin typeface="Arial" charset="0"/>
              </a:rPr>
              <a:t> </a:t>
            </a:r>
            <a:endParaRPr lang="en-US" altLang="en-US" sz="1400" b="0" smtClean="0">
              <a:solidFill>
                <a:srgbClr val="99FF99"/>
              </a:solidFill>
              <a:latin typeface="Arial" charset="0"/>
            </a:endParaRPr>
          </a:p>
        </p:txBody>
      </p:sp>
      <p:sp>
        <p:nvSpPr>
          <p:cNvPr id="3481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en-US" smtClean="0"/>
              <a:t>Mezikódy střední úrovně</a:t>
            </a:r>
            <a:endParaRPr lang="cs-CZ" altLang="en-US" noProof="1" smtClean="0"/>
          </a:p>
        </p:txBody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2" eaLnBrk="1" hangingPunct="1"/>
            <a:r>
              <a:rPr lang="cs-CZ" altLang="en-US" smtClean="0"/>
              <a:t>Plně sekvenční forma</a:t>
            </a:r>
          </a:p>
          <a:p>
            <a:pPr lvl="2" eaLnBrk="1" hangingPunct="1"/>
            <a:r>
              <a:rPr lang="cs-CZ" altLang="en-US" smtClean="0"/>
              <a:t>Částečně sekvenční forma</a:t>
            </a:r>
          </a:p>
          <a:p>
            <a:pPr lvl="2" eaLnBrk="1" hangingPunct="1"/>
            <a:r>
              <a:rPr lang="cs-CZ" altLang="en-US" smtClean="0"/>
              <a:t>Nesekvenční forma</a:t>
            </a:r>
          </a:p>
          <a:p>
            <a:pPr lvl="2" eaLnBrk="1" hangingPunct="1"/>
            <a:endParaRPr lang="cs-CZ" altLang="en-US" smtClean="0"/>
          </a:p>
          <a:p>
            <a:pPr lvl="2" eaLnBrk="1" hangingPunct="1"/>
            <a:r>
              <a:rPr lang="cs-CZ" altLang="en-US" smtClean="0"/>
              <a:t>Všechny tyto formy lze generovat přímo</a:t>
            </a:r>
            <a:br>
              <a:rPr lang="cs-CZ" altLang="en-US" smtClean="0"/>
            </a:br>
            <a:r>
              <a:rPr lang="cs-CZ" altLang="en-US" smtClean="0"/>
              <a:t>z abstraktního syntaktického stromu</a:t>
            </a:r>
          </a:p>
          <a:p>
            <a:pPr lvl="3" eaLnBrk="1" hangingPunct="1"/>
            <a:r>
              <a:rPr lang="cs-CZ" altLang="en-US" smtClean="0"/>
              <a:t>Jedním průchodem zdola nahoru</a:t>
            </a:r>
          </a:p>
          <a:p>
            <a:pPr lvl="4" eaLnBrk="1" hangingPunct="1"/>
            <a:r>
              <a:rPr lang="cs-CZ" altLang="en-US" smtClean="0"/>
              <a:t>goto je nutné ošetřit dodatečnými zásahy (backpatching)</a:t>
            </a:r>
          </a:p>
          <a:p>
            <a:pPr lvl="3" eaLnBrk="1" hangingPunct="1"/>
            <a:r>
              <a:rPr lang="cs-CZ" altLang="en-US" smtClean="0"/>
              <a:t>Strom nemusí fyzicky existovat,</a:t>
            </a:r>
            <a:br>
              <a:rPr lang="cs-CZ" altLang="en-US" smtClean="0"/>
            </a:br>
            <a:r>
              <a:rPr lang="cs-CZ" altLang="en-US" smtClean="0"/>
              <a:t>postačí průchod myšleným stromem</a:t>
            </a:r>
          </a:p>
          <a:p>
            <a:pPr lvl="4" eaLnBrk="1" hangingPunct="1"/>
            <a:r>
              <a:rPr lang="cs-CZ" altLang="en-US" smtClean="0"/>
              <a:t>LR analýza: pravá derivace pozpátku</a:t>
            </a:r>
          </a:p>
          <a:p>
            <a:pPr lvl="4" eaLnBrk="1" hangingPunct="1"/>
            <a:r>
              <a:rPr lang="cs-CZ" altLang="en-US" smtClean="0"/>
              <a:t>LL analýza rekurzivním sestupem</a:t>
            </a:r>
          </a:p>
          <a:p>
            <a:pPr lvl="3" eaLnBrk="1" hangingPunct="1"/>
            <a:r>
              <a:rPr lang="cs-CZ" altLang="en-US" smtClean="0"/>
              <a:t>Většina front-endů přesto strom konstruuje</a:t>
            </a:r>
          </a:p>
          <a:p>
            <a:pPr lvl="4" eaLnBrk="1" hangingPunct="1"/>
            <a:r>
              <a:rPr lang="cs-CZ" altLang="en-US" smtClean="0"/>
              <a:t>Složité konstrukce jazyka (šablony, předkompilované části)</a:t>
            </a:r>
          </a:p>
          <a:p>
            <a:pPr lvl="4" eaLnBrk="1" hangingPunct="1"/>
            <a:r>
              <a:rPr lang="cs-CZ" altLang="en-US" smtClean="0"/>
              <a:t>Rozhraní mezi syntaktickým a sémantickým analyzátorem</a:t>
            </a:r>
          </a:p>
          <a:p>
            <a:pPr lvl="4" eaLnBrk="1" hangingPunct="1"/>
            <a:r>
              <a:rPr lang="cs-CZ" altLang="en-US" smtClean="0"/>
              <a:t>Optimalizace</a:t>
            </a:r>
          </a:p>
        </p:txBody>
      </p:sp>
    </p:spTree>
    <p:extLst>
      <p:ext uri="{BB962C8B-B14F-4D97-AF65-F5344CB8AC3E}">
        <p14:creationId xmlns:p14="http://schemas.microsoft.com/office/powerpoint/2010/main" val="78233163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DC7749F4-F49C-45E4-BAE7-3B0E076E7862}" type="slidenum">
              <a:rPr lang="en-US" altLang="en-US" sz="1400" b="0" smtClean="0">
                <a:solidFill>
                  <a:srgbClr val="99FF99"/>
                </a:solidFill>
                <a:latin typeface="Arial" charset="0"/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12</a:t>
            </a:fld>
            <a:r>
              <a:rPr lang="cs-CZ" altLang="en-US" sz="1400" b="0" smtClean="0">
                <a:solidFill>
                  <a:srgbClr val="99FF99"/>
                </a:solidFill>
                <a:latin typeface="Arial" charset="0"/>
              </a:rPr>
              <a:t> </a:t>
            </a:r>
            <a:endParaRPr lang="en-US" altLang="en-US" sz="1400" b="0" smtClean="0">
              <a:solidFill>
                <a:srgbClr val="99FF99"/>
              </a:solidFill>
              <a:latin typeface="Arial" charset="0"/>
            </a:endParaRPr>
          </a:p>
        </p:txBody>
      </p:sp>
      <p:sp>
        <p:nvSpPr>
          <p:cNvPr id="3584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en-US" smtClean="0"/>
              <a:t>Mezikódy střední úrovně</a:t>
            </a:r>
            <a:endParaRPr lang="cs-CZ" altLang="en-US" noProof="1" smtClean="0"/>
          </a:p>
        </p:txBody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2" eaLnBrk="1" hangingPunct="1"/>
            <a:r>
              <a:rPr lang="cs-CZ" altLang="en-US" smtClean="0"/>
              <a:t>Plně sekvenční forma</a:t>
            </a:r>
          </a:p>
          <a:p>
            <a:pPr lvl="2" eaLnBrk="1" hangingPunct="1"/>
            <a:r>
              <a:rPr lang="cs-CZ" altLang="en-US" smtClean="0"/>
              <a:t>Částečně sekvenční forma</a:t>
            </a:r>
          </a:p>
          <a:p>
            <a:pPr lvl="2" eaLnBrk="1" hangingPunct="1"/>
            <a:r>
              <a:rPr lang="cs-CZ" altLang="en-US" smtClean="0"/>
              <a:t>Nesekvenční forma</a:t>
            </a:r>
          </a:p>
          <a:p>
            <a:pPr lvl="2" eaLnBrk="1" hangingPunct="1"/>
            <a:endParaRPr lang="cs-CZ" altLang="en-US" smtClean="0"/>
          </a:p>
          <a:p>
            <a:pPr lvl="2" eaLnBrk="1" hangingPunct="1"/>
            <a:r>
              <a:rPr lang="cs-CZ" altLang="en-US" smtClean="0"/>
              <a:t>Táž forma se obvykle v průběhu překladu upravuje</a:t>
            </a:r>
          </a:p>
          <a:p>
            <a:pPr lvl="3" eaLnBrk="1" hangingPunct="1"/>
            <a:r>
              <a:rPr lang="cs-CZ" altLang="en-US" smtClean="0"/>
              <a:t>Připojují se odvozené informace a optimalizační rozhodnutí</a:t>
            </a:r>
          </a:p>
          <a:p>
            <a:pPr lvl="3" eaLnBrk="1" hangingPunct="1"/>
            <a:r>
              <a:rPr lang="cs-CZ" altLang="en-US" smtClean="0"/>
              <a:t>Provádějí se ekvivalentní úpravy (optimalizace)</a:t>
            </a:r>
          </a:p>
          <a:p>
            <a:pPr lvl="3" eaLnBrk="1" hangingPunct="1"/>
            <a:endParaRPr lang="cs-CZ" altLang="en-US" smtClean="0"/>
          </a:p>
          <a:p>
            <a:pPr lvl="2" eaLnBrk="1" hangingPunct="1"/>
            <a:r>
              <a:rPr lang="cs-CZ" altLang="en-US" smtClean="0"/>
              <a:t>Jedna forma může mít různé variace</a:t>
            </a:r>
          </a:p>
          <a:p>
            <a:pPr lvl="3" eaLnBrk="1" hangingPunct="1"/>
            <a:r>
              <a:rPr lang="cs-CZ" altLang="en-US" smtClean="0"/>
              <a:t>A to i uvnitř jednoho překladače</a:t>
            </a:r>
          </a:p>
          <a:p>
            <a:pPr lvl="3" eaLnBrk="1" hangingPunct="1"/>
            <a:r>
              <a:rPr lang="cs-CZ" altLang="en-US" smtClean="0"/>
              <a:t>Odráží různé způsoby a/nebo různé stupně analýzy</a:t>
            </a:r>
          </a:p>
          <a:p>
            <a:pPr lvl="3" eaLnBrk="1" hangingPunct="1"/>
            <a:endParaRPr lang="cs-CZ" altLang="en-US" smtClean="0"/>
          </a:p>
          <a:p>
            <a:pPr lvl="2" eaLnBrk="1" hangingPunct="1"/>
            <a:r>
              <a:rPr lang="cs-CZ" altLang="en-US" smtClean="0"/>
              <a:t>Řada překladačů užívá dvě z těchto forem</a:t>
            </a:r>
          </a:p>
          <a:p>
            <a:pPr lvl="3" eaLnBrk="1" hangingPunct="1"/>
            <a:r>
              <a:rPr lang="cs-CZ" altLang="en-US" smtClean="0"/>
              <a:t>Z historických důvodů (stabilita rozhraní front-end/back-end)</a:t>
            </a:r>
          </a:p>
          <a:p>
            <a:pPr lvl="3" eaLnBrk="1" hangingPunct="1"/>
            <a:r>
              <a:rPr lang="cs-CZ" altLang="en-US" smtClean="0"/>
              <a:t>Pro vytvoření druhé formy je nutná analýza první formy</a:t>
            </a:r>
          </a:p>
        </p:txBody>
      </p:sp>
    </p:spTree>
    <p:extLst>
      <p:ext uri="{BB962C8B-B14F-4D97-AF65-F5344CB8AC3E}">
        <p14:creationId xmlns:p14="http://schemas.microsoft.com/office/powerpoint/2010/main" val="372650010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Number Placeholder 4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FB0628CE-D9E4-4EFA-A79A-92970D716454}" type="slidenum">
              <a:rPr lang="en-US" altLang="en-US" sz="1400" b="0" smtClean="0">
                <a:solidFill>
                  <a:srgbClr val="99FF99"/>
                </a:solidFill>
                <a:latin typeface="Arial" charset="0"/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13</a:t>
            </a:fld>
            <a:r>
              <a:rPr lang="cs-CZ" altLang="en-US" sz="1400" b="0" smtClean="0">
                <a:solidFill>
                  <a:srgbClr val="99FF99"/>
                </a:solidFill>
                <a:latin typeface="Arial" charset="0"/>
              </a:rPr>
              <a:t> </a:t>
            </a:r>
            <a:endParaRPr lang="en-US" altLang="en-US" sz="1400" b="0" smtClean="0">
              <a:solidFill>
                <a:srgbClr val="99FF99"/>
              </a:solidFill>
              <a:latin typeface="Arial" charset="0"/>
            </a:endParaRPr>
          </a:p>
        </p:txBody>
      </p:sp>
      <p:sp>
        <p:nvSpPr>
          <p:cNvPr id="3686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Detekce z</a:t>
            </a:r>
            <a:r>
              <a:rPr lang="cs-CZ" altLang="en-US" smtClean="0"/>
              <a:t>ákladních bloků</a:t>
            </a:r>
            <a:endParaRPr lang="cs-CZ" altLang="en-US" noProof="1" smtClean="0"/>
          </a:p>
        </p:txBody>
      </p:sp>
      <p:sp>
        <p:nvSpPr>
          <p:cNvPr id="36868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marL="0" indent="0" eaLnBrk="1" hangingPunct="1"/>
            <a:r>
              <a:rPr lang="en-US" altLang="en-US" sz="1400" smtClean="0"/>
              <a:t>CONST:(C1,I32,0)</a:t>
            </a:r>
          </a:p>
          <a:p>
            <a:pPr marL="0" indent="0" eaLnBrk="1" hangingPunct="1"/>
            <a:endParaRPr lang="cs-CZ" altLang="en-US" sz="1400" smtClean="0">
              <a:latin typeface="Arial" charset="0"/>
            </a:endParaRPr>
          </a:p>
          <a:p>
            <a:pPr marL="0" indent="0" eaLnBrk="1" hangingPunct="1"/>
            <a:r>
              <a:rPr lang="en-US" altLang="en-US" sz="1400" smtClean="0"/>
              <a:t>PROC ”gcd”</a:t>
            </a:r>
          </a:p>
          <a:p>
            <a:pPr marL="0" indent="0" eaLnBrk="1" hangingPunct="1"/>
            <a:r>
              <a:rPr lang="en-US" altLang="en-US" sz="1400" smtClean="0"/>
              <a:t>PARAM:(Px,I32,”x”),(Py,I32,”y”)</a:t>
            </a:r>
          </a:p>
          <a:p>
            <a:pPr marL="0" indent="0" eaLnBrk="1" hangingPunct="1"/>
            <a:r>
              <a:rPr lang="en-US" altLang="en-US" sz="1400" smtClean="0"/>
              <a:t>VAR:(Vz,I32,”z”)</a:t>
            </a:r>
          </a:p>
          <a:p>
            <a:pPr marL="0" indent="0" eaLnBrk="1" hangingPunct="1"/>
            <a:r>
              <a:rPr lang="en-US" altLang="en-US" sz="1400" smtClean="0"/>
              <a:t>TMP:(T1,B),(T2,B),(T3,I32)</a:t>
            </a:r>
          </a:p>
          <a:p>
            <a:pPr marL="0" indent="0" eaLnBrk="1" hangingPunct="1"/>
            <a:endParaRPr lang="en-US" altLang="en-US" sz="1400" smtClean="0"/>
          </a:p>
          <a:p>
            <a:pPr marL="0" indent="0" eaLnBrk="1" hangingPunct="1"/>
            <a:r>
              <a:rPr lang="en-US" altLang="en-US" sz="1400" smtClean="0">
                <a:solidFill>
                  <a:schemeClr val="hlink"/>
                </a:solidFill>
              </a:rPr>
              <a:t>ENTER</a:t>
            </a:r>
          </a:p>
          <a:p>
            <a:pPr marL="0" indent="0" eaLnBrk="1" hangingPunct="1"/>
            <a:r>
              <a:rPr lang="en-US" altLang="en-US" sz="1400" smtClean="0"/>
              <a:t>GT_I32 T1,Px,Py</a:t>
            </a:r>
          </a:p>
          <a:p>
            <a:pPr marL="0" indent="0" eaLnBrk="1" hangingPunct="1"/>
            <a:r>
              <a:rPr lang="en-US" altLang="en-US" sz="1400" smtClean="0">
                <a:solidFill>
                  <a:schemeClr val="hlink"/>
                </a:solidFill>
              </a:rPr>
              <a:t>JF T1,L1</a:t>
            </a:r>
          </a:p>
          <a:p>
            <a:pPr marL="0" indent="0" eaLnBrk="1" hangingPunct="1"/>
            <a:r>
              <a:rPr lang="en-US" altLang="en-US" sz="1400" smtClean="0"/>
              <a:t>MOV_I32 Vz,Py</a:t>
            </a:r>
          </a:p>
          <a:p>
            <a:pPr marL="0" indent="0" eaLnBrk="1" hangingPunct="1"/>
            <a:r>
              <a:rPr lang="en-US" altLang="en-US" sz="1400" smtClean="0"/>
              <a:t>MOV_I32 Py,Px</a:t>
            </a:r>
          </a:p>
          <a:p>
            <a:pPr marL="0" indent="0" eaLnBrk="1" hangingPunct="1"/>
            <a:r>
              <a:rPr lang="en-US" altLang="en-US" sz="1400" smtClean="0"/>
              <a:t>MOV_I32 Px,Vz</a:t>
            </a:r>
          </a:p>
          <a:p>
            <a:pPr marL="0" indent="0" eaLnBrk="1" hangingPunct="1"/>
            <a:r>
              <a:rPr lang="en-US" altLang="en-US" sz="1400" smtClean="0">
                <a:solidFill>
                  <a:schemeClr val="hlink"/>
                </a:solidFill>
              </a:rPr>
              <a:t>L1:</a:t>
            </a:r>
          </a:p>
          <a:p>
            <a:pPr marL="0" indent="0" eaLnBrk="1" hangingPunct="1"/>
            <a:r>
              <a:rPr lang="en-US" altLang="en-US" sz="1400" smtClean="0"/>
              <a:t>GT_I32 T2,Px,C1</a:t>
            </a:r>
          </a:p>
          <a:p>
            <a:pPr marL="0" indent="0" eaLnBrk="1" hangingPunct="1"/>
            <a:r>
              <a:rPr lang="en-US" altLang="en-US" sz="1400" smtClean="0">
                <a:solidFill>
                  <a:schemeClr val="hlink"/>
                </a:solidFill>
              </a:rPr>
              <a:t>JF T2,L2</a:t>
            </a:r>
          </a:p>
          <a:p>
            <a:pPr marL="0" indent="0" eaLnBrk="1" hangingPunct="1"/>
            <a:r>
              <a:rPr lang="en-US" altLang="en-US" sz="1400" smtClean="0"/>
              <a:t>MOD_I32 T3,Py,Px</a:t>
            </a:r>
          </a:p>
          <a:p>
            <a:pPr marL="0" indent="0" eaLnBrk="1" hangingPunct="1"/>
            <a:r>
              <a:rPr lang="en-US" altLang="en-US" sz="1400" smtClean="0"/>
              <a:t>MOV_I32 Vz,T3</a:t>
            </a:r>
          </a:p>
          <a:p>
            <a:pPr marL="0" indent="0" eaLnBrk="1" hangingPunct="1"/>
            <a:r>
              <a:rPr lang="en-US" altLang="en-US" sz="1400" smtClean="0"/>
              <a:t>MOV_I32 Py,Px</a:t>
            </a:r>
          </a:p>
          <a:p>
            <a:pPr marL="0" indent="0" eaLnBrk="1" hangingPunct="1"/>
            <a:r>
              <a:rPr lang="en-US" altLang="en-US" sz="1400" smtClean="0"/>
              <a:t>MOV_I32 Px,Vz</a:t>
            </a:r>
          </a:p>
          <a:p>
            <a:pPr marL="0" indent="0" eaLnBrk="1" hangingPunct="1"/>
            <a:r>
              <a:rPr lang="en-US" altLang="en-US" sz="1400" smtClean="0">
                <a:solidFill>
                  <a:schemeClr val="hlink"/>
                </a:solidFill>
              </a:rPr>
              <a:t>JMP L1</a:t>
            </a:r>
          </a:p>
          <a:p>
            <a:pPr marL="0" indent="0" eaLnBrk="1" hangingPunct="1"/>
            <a:r>
              <a:rPr lang="en-US" altLang="en-US" sz="1400" smtClean="0">
                <a:solidFill>
                  <a:schemeClr val="hlink"/>
                </a:solidFill>
              </a:rPr>
              <a:t>L2:</a:t>
            </a:r>
          </a:p>
          <a:p>
            <a:pPr marL="0" indent="0" eaLnBrk="1" hangingPunct="1"/>
            <a:r>
              <a:rPr lang="en-US" altLang="en-US" sz="1400" smtClean="0">
                <a:solidFill>
                  <a:schemeClr val="hlink"/>
                </a:solidFill>
              </a:rPr>
              <a:t>RET_I32 Py</a:t>
            </a:r>
          </a:p>
        </p:txBody>
      </p:sp>
      <p:sp>
        <p:nvSpPr>
          <p:cNvPr id="36869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lvl="1" indent="0" eaLnBrk="1" hangingPunct="1"/>
            <a:r>
              <a:rPr lang="cs-CZ" altLang="en-US" sz="2000" smtClean="0"/>
              <a:t>V sekvenčním mezikódu</a:t>
            </a:r>
          </a:p>
          <a:p>
            <a:pPr lvl="2" eaLnBrk="1" hangingPunct="1"/>
            <a:r>
              <a:rPr lang="cs-CZ" altLang="en-US" smtClean="0"/>
              <a:t>Základní blok</a:t>
            </a:r>
          </a:p>
          <a:p>
            <a:pPr lvl="3" eaLnBrk="1" hangingPunct="1"/>
            <a:r>
              <a:rPr lang="cs-CZ" altLang="en-US" smtClean="0"/>
              <a:t>Začíná</a:t>
            </a:r>
          </a:p>
          <a:p>
            <a:pPr lvl="4" eaLnBrk="1" hangingPunct="1"/>
            <a:r>
              <a:rPr lang="cs-CZ" altLang="en-US" sz="1600" smtClean="0"/>
              <a:t>Na začátku procedury</a:t>
            </a:r>
          </a:p>
          <a:p>
            <a:pPr lvl="4" eaLnBrk="1" hangingPunct="1"/>
            <a:r>
              <a:rPr lang="cs-CZ" altLang="en-US" sz="1600" smtClean="0"/>
              <a:t>V cíli skoku</a:t>
            </a:r>
          </a:p>
          <a:p>
            <a:pPr lvl="4" eaLnBrk="1" hangingPunct="1"/>
            <a:r>
              <a:rPr lang="cs-CZ" altLang="en-US" sz="1600" smtClean="0"/>
              <a:t>Za podmíněným skokem</a:t>
            </a:r>
          </a:p>
          <a:p>
            <a:pPr lvl="3" eaLnBrk="1" hangingPunct="1"/>
            <a:r>
              <a:rPr lang="cs-CZ" altLang="en-US" smtClean="0"/>
              <a:t>Končí</a:t>
            </a:r>
          </a:p>
          <a:p>
            <a:pPr lvl="4" eaLnBrk="1" hangingPunct="1"/>
            <a:r>
              <a:rPr lang="cs-CZ" altLang="en-US" sz="1600" smtClean="0"/>
              <a:t>Podmíněným skokem</a:t>
            </a:r>
          </a:p>
          <a:p>
            <a:pPr lvl="4" eaLnBrk="1" hangingPunct="1"/>
            <a:r>
              <a:rPr lang="cs-CZ" altLang="en-US" sz="1600" smtClean="0"/>
              <a:t>Nepodmíněným skokem</a:t>
            </a:r>
          </a:p>
          <a:p>
            <a:pPr lvl="4" eaLnBrk="1" hangingPunct="1"/>
            <a:r>
              <a:rPr lang="cs-CZ" altLang="en-US" sz="1600" smtClean="0"/>
              <a:t>Návratem z procedury</a:t>
            </a:r>
          </a:p>
          <a:p>
            <a:pPr lvl="4" eaLnBrk="1" hangingPunct="1"/>
            <a:r>
              <a:rPr lang="cs-CZ" altLang="en-US" sz="1600" smtClean="0"/>
              <a:t>Před cílem skoku</a:t>
            </a:r>
            <a:endParaRPr lang="en-US" altLang="en-US" sz="1600" smtClean="0"/>
          </a:p>
        </p:txBody>
      </p:sp>
    </p:spTree>
    <p:extLst>
      <p:ext uri="{BB962C8B-B14F-4D97-AF65-F5344CB8AC3E}">
        <p14:creationId xmlns:p14="http://schemas.microsoft.com/office/powerpoint/2010/main" val="164543276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Number Placeholder 4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DFAB7C52-C7AA-42E7-93B9-088F04FBA262}" type="slidenum">
              <a:rPr lang="en-US" altLang="en-US" sz="1400" b="0" smtClean="0">
                <a:solidFill>
                  <a:srgbClr val="99FF99"/>
                </a:solidFill>
                <a:latin typeface="Arial" charset="0"/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14</a:t>
            </a:fld>
            <a:r>
              <a:rPr lang="cs-CZ" altLang="en-US" sz="1400" b="0" smtClean="0">
                <a:solidFill>
                  <a:srgbClr val="99FF99"/>
                </a:solidFill>
                <a:latin typeface="Arial" charset="0"/>
              </a:rPr>
              <a:t> </a:t>
            </a:r>
            <a:endParaRPr lang="en-US" altLang="en-US" sz="1400" b="0" smtClean="0">
              <a:solidFill>
                <a:srgbClr val="99FF99"/>
              </a:solidFill>
              <a:latin typeface="Arial" charset="0"/>
            </a:endParaRPr>
          </a:p>
        </p:txBody>
      </p:sp>
      <p:sp>
        <p:nvSpPr>
          <p:cNvPr id="3789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Detekce z</a:t>
            </a:r>
            <a:r>
              <a:rPr lang="cs-CZ" altLang="en-US" smtClean="0"/>
              <a:t>ákladních bloků</a:t>
            </a:r>
            <a:endParaRPr lang="cs-CZ" altLang="en-US" noProof="1" smtClean="0"/>
          </a:p>
        </p:txBody>
      </p:sp>
      <p:sp>
        <p:nvSpPr>
          <p:cNvPr id="37892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marL="0" indent="0" eaLnBrk="1" hangingPunct="1"/>
            <a:r>
              <a:rPr lang="en-US" altLang="en-US" sz="1400" smtClean="0"/>
              <a:t>CONST:(C1,I32,0)</a:t>
            </a:r>
          </a:p>
          <a:p>
            <a:pPr marL="0" indent="0" eaLnBrk="1" hangingPunct="1"/>
            <a:endParaRPr lang="cs-CZ" altLang="en-US" sz="1400" smtClean="0">
              <a:latin typeface="Arial" charset="0"/>
            </a:endParaRPr>
          </a:p>
          <a:p>
            <a:pPr marL="0" indent="0" eaLnBrk="1" hangingPunct="1"/>
            <a:r>
              <a:rPr lang="en-US" altLang="en-US" sz="1400" smtClean="0"/>
              <a:t>PROC ”gcd”</a:t>
            </a:r>
          </a:p>
          <a:p>
            <a:pPr marL="0" indent="0" eaLnBrk="1" hangingPunct="1"/>
            <a:r>
              <a:rPr lang="en-US" altLang="en-US" sz="1400" smtClean="0"/>
              <a:t>PARAM:(Px,I32,”x”),(Py,I32,”y”)</a:t>
            </a:r>
          </a:p>
          <a:p>
            <a:pPr marL="0" indent="0" eaLnBrk="1" hangingPunct="1"/>
            <a:r>
              <a:rPr lang="en-US" altLang="en-US" sz="1400" smtClean="0"/>
              <a:t>VAR:(Vz,I32,”z”)</a:t>
            </a:r>
          </a:p>
          <a:p>
            <a:pPr marL="0" indent="0" eaLnBrk="1" hangingPunct="1"/>
            <a:r>
              <a:rPr lang="en-US" altLang="en-US" sz="1400" smtClean="0"/>
              <a:t>TMP:(T1,B),(T2,B),(T3,I32)</a:t>
            </a:r>
          </a:p>
          <a:p>
            <a:pPr marL="0" indent="0" eaLnBrk="1" hangingPunct="1"/>
            <a:endParaRPr lang="en-US" altLang="en-US" sz="1400" smtClean="0"/>
          </a:p>
          <a:p>
            <a:pPr marL="0" indent="0" eaLnBrk="1" hangingPunct="1"/>
            <a:r>
              <a:rPr lang="en-US" altLang="en-US" sz="1400" smtClean="0">
                <a:solidFill>
                  <a:schemeClr val="hlink"/>
                </a:solidFill>
              </a:rPr>
              <a:t>ENTER</a:t>
            </a:r>
          </a:p>
          <a:p>
            <a:pPr marL="0" indent="0" eaLnBrk="1" hangingPunct="1"/>
            <a:r>
              <a:rPr lang="en-US" altLang="en-US" sz="1400" smtClean="0"/>
              <a:t>GT_I32 T1,Px,Py</a:t>
            </a:r>
          </a:p>
          <a:p>
            <a:pPr marL="0" indent="0" eaLnBrk="1" hangingPunct="1"/>
            <a:r>
              <a:rPr lang="en-US" altLang="en-US" sz="1400" smtClean="0">
                <a:solidFill>
                  <a:schemeClr val="hlink"/>
                </a:solidFill>
              </a:rPr>
              <a:t>JF T1,L1</a:t>
            </a:r>
          </a:p>
          <a:p>
            <a:pPr marL="0" indent="0" eaLnBrk="1" hangingPunct="1"/>
            <a:r>
              <a:rPr lang="en-US" altLang="en-US" sz="1400" smtClean="0"/>
              <a:t>MOV_I32 Vz,Py</a:t>
            </a:r>
          </a:p>
          <a:p>
            <a:pPr marL="0" indent="0" eaLnBrk="1" hangingPunct="1"/>
            <a:r>
              <a:rPr lang="en-US" altLang="en-US" sz="1400" smtClean="0"/>
              <a:t>MOV_I32 Py,Px</a:t>
            </a:r>
          </a:p>
          <a:p>
            <a:pPr marL="0" indent="0" eaLnBrk="1" hangingPunct="1"/>
            <a:r>
              <a:rPr lang="en-US" altLang="en-US" sz="1400" smtClean="0"/>
              <a:t>MOV_I32 Px,Vz</a:t>
            </a:r>
          </a:p>
          <a:p>
            <a:pPr marL="0" indent="0" eaLnBrk="1" hangingPunct="1"/>
            <a:r>
              <a:rPr lang="en-US" altLang="en-US" sz="1400" smtClean="0">
                <a:solidFill>
                  <a:schemeClr val="hlink"/>
                </a:solidFill>
              </a:rPr>
              <a:t>L1:</a:t>
            </a:r>
          </a:p>
          <a:p>
            <a:pPr marL="0" indent="0" eaLnBrk="1" hangingPunct="1"/>
            <a:r>
              <a:rPr lang="en-US" altLang="en-US" sz="1400" smtClean="0"/>
              <a:t>GT_I32 T2,Px,C1</a:t>
            </a:r>
          </a:p>
          <a:p>
            <a:pPr marL="0" indent="0" eaLnBrk="1" hangingPunct="1"/>
            <a:r>
              <a:rPr lang="en-US" altLang="en-US" sz="1400" smtClean="0">
                <a:solidFill>
                  <a:schemeClr val="hlink"/>
                </a:solidFill>
              </a:rPr>
              <a:t>JF T2,L2</a:t>
            </a:r>
          </a:p>
          <a:p>
            <a:pPr marL="0" indent="0" eaLnBrk="1" hangingPunct="1"/>
            <a:r>
              <a:rPr lang="en-US" altLang="en-US" sz="1400" smtClean="0"/>
              <a:t>MOD_I32 T3,Py,Px</a:t>
            </a:r>
          </a:p>
          <a:p>
            <a:pPr marL="0" indent="0" eaLnBrk="1" hangingPunct="1"/>
            <a:r>
              <a:rPr lang="en-US" altLang="en-US" sz="1400" smtClean="0"/>
              <a:t>MOV_I32 Vz,T3</a:t>
            </a:r>
          </a:p>
          <a:p>
            <a:pPr marL="0" indent="0" eaLnBrk="1" hangingPunct="1"/>
            <a:r>
              <a:rPr lang="en-US" altLang="en-US" sz="1400" smtClean="0"/>
              <a:t>MOV_I32 Py,Px</a:t>
            </a:r>
          </a:p>
          <a:p>
            <a:pPr marL="0" indent="0" eaLnBrk="1" hangingPunct="1"/>
            <a:r>
              <a:rPr lang="en-US" altLang="en-US" sz="1400" smtClean="0"/>
              <a:t>MOV_I32 Px,Vz</a:t>
            </a:r>
          </a:p>
          <a:p>
            <a:pPr marL="0" indent="0" eaLnBrk="1" hangingPunct="1"/>
            <a:r>
              <a:rPr lang="en-US" altLang="en-US" sz="1400" smtClean="0">
                <a:solidFill>
                  <a:schemeClr val="hlink"/>
                </a:solidFill>
              </a:rPr>
              <a:t>JMP L1</a:t>
            </a:r>
          </a:p>
          <a:p>
            <a:pPr marL="0" indent="0" eaLnBrk="1" hangingPunct="1"/>
            <a:r>
              <a:rPr lang="en-US" altLang="en-US" sz="1400" smtClean="0">
                <a:solidFill>
                  <a:schemeClr val="hlink"/>
                </a:solidFill>
              </a:rPr>
              <a:t>L2:</a:t>
            </a:r>
          </a:p>
          <a:p>
            <a:pPr marL="0" indent="0" eaLnBrk="1" hangingPunct="1"/>
            <a:r>
              <a:rPr lang="en-US" altLang="en-US" sz="1400" smtClean="0">
                <a:solidFill>
                  <a:schemeClr val="hlink"/>
                </a:solidFill>
              </a:rPr>
              <a:t>RET_I32 Py</a:t>
            </a:r>
          </a:p>
        </p:txBody>
      </p:sp>
      <p:sp>
        <p:nvSpPr>
          <p:cNvPr id="37893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marL="0" indent="0" eaLnBrk="1" hangingPunct="1"/>
            <a:r>
              <a:rPr lang="en-US" altLang="en-US" sz="1400" smtClean="0"/>
              <a:t>CONST:(C1,I32,0)</a:t>
            </a:r>
          </a:p>
          <a:p>
            <a:pPr marL="0" indent="0" eaLnBrk="1" hangingPunct="1"/>
            <a:endParaRPr lang="cs-CZ" altLang="en-US" sz="1400" smtClean="0">
              <a:latin typeface="Arial" charset="0"/>
            </a:endParaRPr>
          </a:p>
          <a:p>
            <a:pPr marL="0" indent="0" eaLnBrk="1" hangingPunct="1"/>
            <a:r>
              <a:rPr lang="en-US" altLang="en-US" sz="1400" smtClean="0"/>
              <a:t>PROC ”gcd”</a:t>
            </a:r>
          </a:p>
          <a:p>
            <a:pPr marL="0" indent="0" eaLnBrk="1" hangingPunct="1"/>
            <a:r>
              <a:rPr lang="en-US" altLang="en-US" sz="1400" smtClean="0"/>
              <a:t>PARAM:(Px,I32,”x”),(Py,I32,”y”)</a:t>
            </a:r>
          </a:p>
          <a:p>
            <a:pPr marL="0" indent="0" eaLnBrk="1" hangingPunct="1"/>
            <a:r>
              <a:rPr lang="en-US" altLang="en-US" sz="1400" smtClean="0"/>
              <a:t>VAR:(Vz,I32,”z”)</a:t>
            </a:r>
          </a:p>
          <a:p>
            <a:pPr marL="0" indent="0" eaLnBrk="1" hangingPunct="1"/>
            <a:r>
              <a:rPr lang="en-US" altLang="en-US" sz="1400" smtClean="0"/>
              <a:t>TMP:(T1,B),(T2,B),(T3,I32)</a:t>
            </a:r>
          </a:p>
        </p:txBody>
      </p:sp>
      <p:sp>
        <p:nvSpPr>
          <p:cNvPr id="37894" name="Text Box 5"/>
          <p:cNvSpPr txBox="1">
            <a:spLocks noChangeArrowheads="1"/>
          </p:cNvSpPr>
          <p:nvPr/>
        </p:nvSpPr>
        <p:spPr bwMode="auto">
          <a:xfrm>
            <a:off x="4787900" y="2276475"/>
            <a:ext cx="1800225" cy="720725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/>
              <a:t>ENTER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/>
              <a:t>GT_I32 T1,Px,Py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/>
              <a:t>J</a:t>
            </a:r>
            <a:r>
              <a:rPr lang="cs-CZ" altLang="en-US" sz="1400"/>
              <a:t>C</a:t>
            </a:r>
            <a:r>
              <a:rPr lang="en-US" altLang="en-US" sz="1400"/>
              <a:t> T1</a:t>
            </a:r>
          </a:p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en-US" altLang="en-US" sz="1400" b="0"/>
          </a:p>
        </p:txBody>
      </p:sp>
      <p:sp>
        <p:nvSpPr>
          <p:cNvPr id="37895" name="Text Box 6"/>
          <p:cNvSpPr txBox="1">
            <a:spLocks noChangeArrowheads="1"/>
          </p:cNvSpPr>
          <p:nvPr/>
        </p:nvSpPr>
        <p:spPr bwMode="auto">
          <a:xfrm>
            <a:off x="4787900" y="4437063"/>
            <a:ext cx="1800225" cy="503237"/>
          </a:xfrm>
          <a:prstGeom prst="rect">
            <a:avLst/>
          </a:prstGeom>
          <a:solidFill>
            <a:srgbClr val="CCFFCC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/>
              <a:t>GT_I32 T2,Px,C1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/>
              <a:t>J</a:t>
            </a:r>
            <a:r>
              <a:rPr lang="cs-CZ" altLang="en-US" sz="1400"/>
              <a:t>C</a:t>
            </a:r>
            <a:r>
              <a:rPr lang="en-US" altLang="en-US" sz="1400"/>
              <a:t> T2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400"/>
          </a:p>
        </p:txBody>
      </p:sp>
      <p:sp>
        <p:nvSpPr>
          <p:cNvPr id="37896" name="Text Box 7"/>
          <p:cNvSpPr txBox="1">
            <a:spLocks noChangeArrowheads="1"/>
          </p:cNvSpPr>
          <p:nvPr/>
        </p:nvSpPr>
        <p:spPr bwMode="auto">
          <a:xfrm>
            <a:off x="4787900" y="6092825"/>
            <a:ext cx="1800225" cy="288925"/>
          </a:xfrm>
          <a:prstGeom prst="rect">
            <a:avLst/>
          </a:prstGeom>
          <a:solidFill>
            <a:srgbClr val="CCFFCC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/>
              <a:t>RET_I32 Py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400"/>
          </a:p>
        </p:txBody>
      </p:sp>
      <p:sp>
        <p:nvSpPr>
          <p:cNvPr id="37897" name="Text Box 8"/>
          <p:cNvSpPr txBox="1">
            <a:spLocks noChangeArrowheads="1"/>
          </p:cNvSpPr>
          <p:nvPr/>
        </p:nvSpPr>
        <p:spPr bwMode="auto">
          <a:xfrm>
            <a:off x="6011863" y="3141663"/>
            <a:ext cx="1800225" cy="720725"/>
          </a:xfrm>
          <a:prstGeom prst="rect">
            <a:avLst/>
          </a:prstGeom>
          <a:solidFill>
            <a:srgbClr val="CCFFCC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/>
              <a:t>MOV_I32 Vz,Py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/>
              <a:t>MOV_I32 Py,Px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/>
              <a:t>MOV_I32 Px,Vz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400"/>
          </a:p>
        </p:txBody>
      </p:sp>
      <p:sp>
        <p:nvSpPr>
          <p:cNvPr id="37898" name="Text Box 9"/>
          <p:cNvSpPr txBox="1">
            <a:spLocks noChangeArrowheads="1"/>
          </p:cNvSpPr>
          <p:nvPr/>
        </p:nvSpPr>
        <p:spPr bwMode="auto">
          <a:xfrm>
            <a:off x="7019925" y="4221163"/>
            <a:ext cx="1800225" cy="935037"/>
          </a:xfrm>
          <a:prstGeom prst="rect">
            <a:avLst/>
          </a:prstGeom>
          <a:solidFill>
            <a:srgbClr val="CCFFCC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/>
              <a:t>MOD_I32 T3,Py,Px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/>
              <a:t>MOV_I32 Vz,T3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/>
              <a:t>MOV_I32 Py,Px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/>
              <a:t>MOV_I32 Px,Vz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400"/>
          </a:p>
        </p:txBody>
      </p:sp>
      <p:sp>
        <p:nvSpPr>
          <p:cNvPr id="37899" name="Line 10"/>
          <p:cNvSpPr>
            <a:spLocks noChangeShapeType="1"/>
          </p:cNvSpPr>
          <p:nvPr/>
        </p:nvSpPr>
        <p:spPr bwMode="auto">
          <a:xfrm>
            <a:off x="5508625" y="2997200"/>
            <a:ext cx="0" cy="1439863"/>
          </a:xfrm>
          <a:prstGeom prst="line">
            <a:avLst/>
          </a:prstGeom>
          <a:noFill/>
          <a:ln w="31750">
            <a:solidFill>
              <a:srgbClr val="A50021"/>
            </a:solidFill>
            <a:round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37900" name="Line 11"/>
          <p:cNvSpPr>
            <a:spLocks noChangeShapeType="1"/>
          </p:cNvSpPr>
          <p:nvPr/>
        </p:nvSpPr>
        <p:spPr bwMode="auto">
          <a:xfrm flipH="1">
            <a:off x="5940425" y="3860800"/>
            <a:ext cx="287338" cy="576263"/>
          </a:xfrm>
          <a:prstGeom prst="line">
            <a:avLst/>
          </a:prstGeom>
          <a:noFill/>
          <a:ln w="31750">
            <a:solidFill>
              <a:schemeClr val="bg2"/>
            </a:solidFill>
            <a:round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37901" name="Line 12"/>
          <p:cNvSpPr>
            <a:spLocks noChangeShapeType="1"/>
          </p:cNvSpPr>
          <p:nvPr/>
        </p:nvSpPr>
        <p:spPr bwMode="auto">
          <a:xfrm flipH="1">
            <a:off x="6372225" y="4221163"/>
            <a:ext cx="215900" cy="215900"/>
          </a:xfrm>
          <a:prstGeom prst="line">
            <a:avLst/>
          </a:prstGeom>
          <a:noFill/>
          <a:ln w="31750">
            <a:solidFill>
              <a:schemeClr val="bg2"/>
            </a:solidFill>
            <a:round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37902" name="Line 13"/>
          <p:cNvSpPr>
            <a:spLocks noChangeShapeType="1"/>
          </p:cNvSpPr>
          <p:nvPr/>
        </p:nvSpPr>
        <p:spPr bwMode="auto">
          <a:xfrm flipH="1" flipV="1">
            <a:off x="6588125" y="4221163"/>
            <a:ext cx="431800" cy="1152525"/>
          </a:xfrm>
          <a:prstGeom prst="line">
            <a:avLst/>
          </a:prstGeom>
          <a:noFill/>
          <a:ln w="31750">
            <a:solidFill>
              <a:schemeClr val="bg2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37903" name="Line 14"/>
          <p:cNvSpPr>
            <a:spLocks noChangeShapeType="1"/>
          </p:cNvSpPr>
          <p:nvPr/>
        </p:nvSpPr>
        <p:spPr bwMode="auto">
          <a:xfrm flipH="1">
            <a:off x="7019925" y="5157788"/>
            <a:ext cx="215900" cy="215900"/>
          </a:xfrm>
          <a:prstGeom prst="line">
            <a:avLst/>
          </a:prstGeom>
          <a:noFill/>
          <a:ln w="31750">
            <a:solidFill>
              <a:schemeClr val="bg2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37904" name="Line 15"/>
          <p:cNvSpPr>
            <a:spLocks noChangeShapeType="1"/>
          </p:cNvSpPr>
          <p:nvPr/>
        </p:nvSpPr>
        <p:spPr bwMode="auto">
          <a:xfrm flipV="1">
            <a:off x="6588125" y="4005263"/>
            <a:ext cx="431800" cy="1152525"/>
          </a:xfrm>
          <a:prstGeom prst="line">
            <a:avLst/>
          </a:prstGeom>
          <a:noFill/>
          <a:ln w="31750">
            <a:solidFill>
              <a:schemeClr val="accent1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37905" name="Line 16"/>
          <p:cNvSpPr>
            <a:spLocks noChangeShapeType="1"/>
          </p:cNvSpPr>
          <p:nvPr/>
        </p:nvSpPr>
        <p:spPr bwMode="auto">
          <a:xfrm flipH="1" flipV="1">
            <a:off x="6372225" y="4941888"/>
            <a:ext cx="215900" cy="215900"/>
          </a:xfrm>
          <a:prstGeom prst="line">
            <a:avLst/>
          </a:prstGeom>
          <a:noFill/>
          <a:ln w="31750">
            <a:solidFill>
              <a:schemeClr val="accent1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37906" name="Line 17"/>
          <p:cNvSpPr>
            <a:spLocks noChangeShapeType="1"/>
          </p:cNvSpPr>
          <p:nvPr/>
        </p:nvSpPr>
        <p:spPr bwMode="auto">
          <a:xfrm>
            <a:off x="5508625" y="4941888"/>
            <a:ext cx="0" cy="1150937"/>
          </a:xfrm>
          <a:prstGeom prst="line">
            <a:avLst/>
          </a:prstGeom>
          <a:noFill/>
          <a:ln w="31750">
            <a:solidFill>
              <a:srgbClr val="A50021"/>
            </a:solidFill>
            <a:round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37907" name="Line 18"/>
          <p:cNvSpPr>
            <a:spLocks noChangeShapeType="1"/>
          </p:cNvSpPr>
          <p:nvPr/>
        </p:nvSpPr>
        <p:spPr bwMode="auto">
          <a:xfrm>
            <a:off x="6227763" y="2997200"/>
            <a:ext cx="0" cy="144463"/>
          </a:xfrm>
          <a:prstGeom prst="line">
            <a:avLst/>
          </a:prstGeom>
          <a:noFill/>
          <a:ln w="31750">
            <a:solidFill>
              <a:schemeClr val="accent1"/>
            </a:solidFill>
            <a:round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37908" name="Line 19"/>
          <p:cNvSpPr>
            <a:spLocks noChangeShapeType="1"/>
          </p:cNvSpPr>
          <p:nvPr/>
        </p:nvSpPr>
        <p:spPr bwMode="auto">
          <a:xfrm>
            <a:off x="7019925" y="4005263"/>
            <a:ext cx="215900" cy="215900"/>
          </a:xfrm>
          <a:prstGeom prst="line">
            <a:avLst/>
          </a:prstGeom>
          <a:noFill/>
          <a:ln w="31750">
            <a:solidFill>
              <a:schemeClr val="accent1"/>
            </a:solidFill>
            <a:round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37909" name="Line 20"/>
          <p:cNvSpPr>
            <a:spLocks noChangeShapeType="1"/>
          </p:cNvSpPr>
          <p:nvPr/>
        </p:nvSpPr>
        <p:spPr bwMode="auto">
          <a:xfrm flipH="1">
            <a:off x="5508625" y="2133600"/>
            <a:ext cx="0" cy="142875"/>
          </a:xfrm>
          <a:prstGeom prst="line">
            <a:avLst/>
          </a:prstGeom>
          <a:noFill/>
          <a:ln w="31750">
            <a:solidFill>
              <a:schemeClr val="bg2"/>
            </a:solidFill>
            <a:round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472436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Number Placeholder 4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190F5BB1-0DD8-4A9F-87D2-E8CE165501F8}" type="slidenum">
              <a:rPr lang="en-US" altLang="en-US" sz="1400" b="0" smtClean="0">
                <a:solidFill>
                  <a:srgbClr val="99FF99"/>
                </a:solidFill>
                <a:latin typeface="Arial" charset="0"/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15</a:t>
            </a:fld>
            <a:r>
              <a:rPr lang="cs-CZ" altLang="en-US" sz="1400" b="0" smtClean="0">
                <a:solidFill>
                  <a:srgbClr val="99FF99"/>
                </a:solidFill>
                <a:latin typeface="Arial" charset="0"/>
              </a:rPr>
              <a:t> </a:t>
            </a:r>
            <a:endParaRPr lang="en-US" altLang="en-US" sz="1400" b="0" smtClean="0">
              <a:solidFill>
                <a:srgbClr val="99FF99"/>
              </a:solidFill>
              <a:latin typeface="Arial" charset="0"/>
            </a:endParaRPr>
          </a:p>
        </p:txBody>
      </p:sp>
      <p:sp>
        <p:nvSpPr>
          <p:cNvPr id="3891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Detekce z</a:t>
            </a:r>
            <a:r>
              <a:rPr lang="cs-CZ" altLang="en-US" smtClean="0"/>
              <a:t>ákladních bloků</a:t>
            </a:r>
            <a:endParaRPr lang="cs-CZ" altLang="en-US" noProof="1" smtClean="0"/>
          </a:p>
        </p:txBody>
      </p:sp>
      <p:sp>
        <p:nvSpPr>
          <p:cNvPr id="38916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marL="0" indent="0" eaLnBrk="1" hangingPunct="1">
              <a:lnSpc>
                <a:spcPct val="90000"/>
              </a:lnSpc>
            </a:pPr>
            <a:r>
              <a:rPr lang="en-US" altLang="en-US" sz="1400" smtClean="0"/>
              <a:t>int gcd( int x, int y)</a:t>
            </a:r>
          </a:p>
          <a:p>
            <a:pPr marL="0" indent="0" eaLnBrk="1" hangingPunct="1">
              <a:lnSpc>
                <a:spcPct val="90000"/>
              </a:lnSpc>
            </a:pPr>
            <a:r>
              <a:rPr lang="en-US" altLang="en-US" sz="1400" smtClean="0">
                <a:solidFill>
                  <a:schemeClr val="hlink"/>
                </a:solidFill>
              </a:rPr>
              <a:t>{</a:t>
            </a:r>
            <a:r>
              <a:rPr lang="en-US" altLang="en-US" sz="1400" smtClean="0"/>
              <a:t> int z;</a:t>
            </a:r>
          </a:p>
          <a:p>
            <a:pPr marL="0" indent="0" eaLnBrk="1" hangingPunct="1">
              <a:lnSpc>
                <a:spcPct val="90000"/>
              </a:lnSpc>
            </a:pPr>
            <a:r>
              <a:rPr lang="en-US" altLang="en-US" sz="1400" smtClean="0"/>
              <a:t>  if ( x &gt; y </a:t>
            </a:r>
            <a:r>
              <a:rPr lang="en-US" altLang="en-US" sz="1400" smtClean="0">
                <a:solidFill>
                  <a:schemeClr val="hlink"/>
                </a:solidFill>
              </a:rPr>
              <a:t>)</a:t>
            </a:r>
          </a:p>
          <a:p>
            <a:pPr marL="0" indent="0" eaLnBrk="1" hangingPunct="1">
              <a:lnSpc>
                <a:spcPct val="90000"/>
              </a:lnSpc>
            </a:pPr>
            <a:r>
              <a:rPr lang="en-US" altLang="en-US" sz="1400" smtClean="0"/>
              <a:t>  </a:t>
            </a:r>
            <a:r>
              <a:rPr lang="en-US" altLang="en-US" sz="1400" smtClean="0">
                <a:solidFill>
                  <a:schemeClr val="hlink"/>
                </a:solidFill>
              </a:rPr>
              <a:t>{</a:t>
            </a:r>
          </a:p>
          <a:p>
            <a:pPr marL="0" indent="0" eaLnBrk="1" hangingPunct="1">
              <a:lnSpc>
                <a:spcPct val="90000"/>
              </a:lnSpc>
            </a:pPr>
            <a:r>
              <a:rPr lang="en-US" altLang="en-US" sz="1400" smtClean="0"/>
              <a:t>    z = y;</a:t>
            </a:r>
          </a:p>
          <a:p>
            <a:pPr marL="0" indent="0" eaLnBrk="1" hangingPunct="1">
              <a:lnSpc>
                <a:spcPct val="90000"/>
              </a:lnSpc>
            </a:pPr>
            <a:r>
              <a:rPr lang="en-US" altLang="en-US" sz="1400" smtClean="0"/>
              <a:t>    y = x;</a:t>
            </a:r>
          </a:p>
          <a:p>
            <a:pPr marL="0" indent="0" eaLnBrk="1" hangingPunct="1">
              <a:lnSpc>
                <a:spcPct val="90000"/>
              </a:lnSpc>
            </a:pPr>
            <a:r>
              <a:rPr lang="en-US" altLang="en-US" sz="1400" smtClean="0"/>
              <a:t>    x = z;</a:t>
            </a:r>
          </a:p>
          <a:p>
            <a:pPr marL="0" indent="0" eaLnBrk="1" hangingPunct="1">
              <a:lnSpc>
                <a:spcPct val="90000"/>
              </a:lnSpc>
            </a:pPr>
            <a:r>
              <a:rPr lang="en-US" altLang="en-US" sz="1400" smtClean="0"/>
              <a:t>  </a:t>
            </a:r>
            <a:r>
              <a:rPr lang="en-US" altLang="en-US" sz="1400" smtClean="0">
                <a:solidFill>
                  <a:schemeClr val="hlink"/>
                </a:solidFill>
              </a:rPr>
              <a:t>}</a:t>
            </a:r>
          </a:p>
          <a:p>
            <a:pPr marL="0" indent="0" eaLnBrk="1" hangingPunct="1">
              <a:lnSpc>
                <a:spcPct val="90000"/>
              </a:lnSpc>
            </a:pPr>
            <a:r>
              <a:rPr lang="en-US" altLang="en-US" sz="1400" smtClean="0"/>
              <a:t>  while ( x &gt; 0 </a:t>
            </a:r>
            <a:r>
              <a:rPr lang="en-US" altLang="en-US" sz="1400" smtClean="0">
                <a:solidFill>
                  <a:schemeClr val="hlink"/>
                </a:solidFill>
              </a:rPr>
              <a:t>)</a:t>
            </a:r>
          </a:p>
          <a:p>
            <a:pPr marL="0" indent="0" eaLnBrk="1" hangingPunct="1">
              <a:lnSpc>
                <a:spcPct val="90000"/>
              </a:lnSpc>
            </a:pPr>
            <a:r>
              <a:rPr lang="en-US" altLang="en-US" sz="1400" smtClean="0"/>
              <a:t>  </a:t>
            </a:r>
            <a:r>
              <a:rPr lang="en-US" altLang="en-US" sz="1400" smtClean="0">
                <a:solidFill>
                  <a:schemeClr val="hlink"/>
                </a:solidFill>
              </a:rPr>
              <a:t>{</a:t>
            </a:r>
          </a:p>
          <a:p>
            <a:pPr marL="0" indent="0" eaLnBrk="1" hangingPunct="1">
              <a:lnSpc>
                <a:spcPct val="90000"/>
              </a:lnSpc>
            </a:pPr>
            <a:r>
              <a:rPr lang="en-US" altLang="en-US" sz="1400" smtClean="0"/>
              <a:t>    z = y % x;</a:t>
            </a:r>
          </a:p>
          <a:p>
            <a:pPr marL="0" indent="0" eaLnBrk="1" hangingPunct="1">
              <a:lnSpc>
                <a:spcPct val="90000"/>
              </a:lnSpc>
            </a:pPr>
            <a:r>
              <a:rPr lang="en-US" altLang="en-US" sz="1400" smtClean="0"/>
              <a:t>    y = x;</a:t>
            </a:r>
          </a:p>
          <a:p>
            <a:pPr marL="0" indent="0" eaLnBrk="1" hangingPunct="1">
              <a:lnSpc>
                <a:spcPct val="90000"/>
              </a:lnSpc>
            </a:pPr>
            <a:r>
              <a:rPr lang="en-US" altLang="en-US" sz="1400" smtClean="0"/>
              <a:t>    x = z;</a:t>
            </a:r>
          </a:p>
          <a:p>
            <a:pPr marL="0" indent="0" eaLnBrk="1" hangingPunct="1">
              <a:lnSpc>
                <a:spcPct val="90000"/>
              </a:lnSpc>
            </a:pPr>
            <a:r>
              <a:rPr lang="en-US" altLang="en-US" sz="1400" smtClean="0"/>
              <a:t>  </a:t>
            </a:r>
            <a:r>
              <a:rPr lang="en-US" altLang="en-US" sz="1400" smtClean="0">
                <a:solidFill>
                  <a:schemeClr val="hlink"/>
                </a:solidFill>
              </a:rPr>
              <a:t>}</a:t>
            </a:r>
          </a:p>
          <a:p>
            <a:pPr marL="0" indent="0" eaLnBrk="1" hangingPunct="1">
              <a:lnSpc>
                <a:spcPct val="90000"/>
              </a:lnSpc>
            </a:pPr>
            <a:r>
              <a:rPr lang="en-US" altLang="en-US" sz="1400" smtClean="0"/>
              <a:t>  </a:t>
            </a:r>
            <a:r>
              <a:rPr lang="en-US" altLang="en-US" sz="1400" smtClean="0">
                <a:solidFill>
                  <a:schemeClr val="hlink"/>
                </a:solidFill>
              </a:rPr>
              <a:t>return</a:t>
            </a:r>
            <a:r>
              <a:rPr lang="en-US" altLang="en-US" sz="1400" smtClean="0"/>
              <a:t> y;</a:t>
            </a:r>
          </a:p>
          <a:p>
            <a:pPr marL="0" indent="0" eaLnBrk="1" hangingPunct="1">
              <a:lnSpc>
                <a:spcPct val="90000"/>
              </a:lnSpc>
            </a:pPr>
            <a:r>
              <a:rPr lang="en-US" altLang="en-US" sz="1400" smtClean="0"/>
              <a:t>}</a:t>
            </a:r>
            <a:endParaRPr lang="cs-CZ" altLang="en-US" sz="1400" smtClean="0"/>
          </a:p>
          <a:p>
            <a:pPr marL="0" indent="0" eaLnBrk="1" hangingPunct="1">
              <a:lnSpc>
                <a:spcPct val="90000"/>
              </a:lnSpc>
            </a:pPr>
            <a:endParaRPr lang="en-US" altLang="en-US" sz="1400" smtClean="0">
              <a:solidFill>
                <a:schemeClr val="hlink"/>
              </a:solidFill>
            </a:endParaRPr>
          </a:p>
        </p:txBody>
      </p:sp>
      <p:sp>
        <p:nvSpPr>
          <p:cNvPr id="38917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lvl="1" indent="0" eaLnBrk="1" hangingPunct="1">
              <a:lnSpc>
                <a:spcPct val="90000"/>
              </a:lnSpc>
            </a:pPr>
            <a:r>
              <a:rPr lang="cs-CZ" altLang="en-US" sz="2000" smtClean="0"/>
              <a:t>Ve zdrojovém kódu</a:t>
            </a:r>
          </a:p>
          <a:p>
            <a:pPr lvl="2" eaLnBrk="1" hangingPunct="1">
              <a:lnSpc>
                <a:spcPct val="90000"/>
              </a:lnSpc>
            </a:pPr>
            <a:r>
              <a:rPr lang="cs-CZ" altLang="en-US" smtClean="0"/>
              <a:t>Základní blok</a:t>
            </a:r>
          </a:p>
          <a:p>
            <a:pPr lvl="3" eaLnBrk="1" hangingPunct="1">
              <a:lnSpc>
                <a:spcPct val="90000"/>
              </a:lnSpc>
            </a:pPr>
            <a:r>
              <a:rPr lang="cs-CZ" altLang="en-US" smtClean="0"/>
              <a:t>Začíná</a:t>
            </a:r>
          </a:p>
          <a:p>
            <a:pPr lvl="4" eaLnBrk="1" hangingPunct="1">
              <a:lnSpc>
                <a:spcPct val="90000"/>
              </a:lnSpc>
            </a:pPr>
            <a:r>
              <a:rPr lang="cs-CZ" altLang="en-US" sz="1600" smtClean="0"/>
              <a:t>Na začátku procedury</a:t>
            </a:r>
          </a:p>
          <a:p>
            <a:pPr lvl="4" eaLnBrk="1" hangingPunct="1">
              <a:lnSpc>
                <a:spcPct val="90000"/>
              </a:lnSpc>
            </a:pPr>
            <a:r>
              <a:rPr lang="cs-CZ" altLang="en-US" sz="1600" smtClean="0"/>
              <a:t>Na začátku then a else bloku</a:t>
            </a:r>
          </a:p>
          <a:p>
            <a:pPr lvl="4" eaLnBrk="1" hangingPunct="1">
              <a:lnSpc>
                <a:spcPct val="90000"/>
              </a:lnSpc>
            </a:pPr>
            <a:r>
              <a:rPr lang="cs-CZ" altLang="en-US" sz="1600" smtClean="0"/>
              <a:t>Na začátku těla cyklu</a:t>
            </a:r>
          </a:p>
          <a:p>
            <a:pPr lvl="4" eaLnBrk="1" hangingPunct="1">
              <a:lnSpc>
                <a:spcPct val="90000"/>
              </a:lnSpc>
            </a:pPr>
            <a:r>
              <a:rPr lang="cs-CZ" altLang="en-US" sz="1600" smtClean="0"/>
              <a:t>Za if příkazem</a:t>
            </a:r>
          </a:p>
          <a:p>
            <a:pPr lvl="4" eaLnBrk="1" hangingPunct="1">
              <a:lnSpc>
                <a:spcPct val="90000"/>
              </a:lnSpc>
            </a:pPr>
            <a:r>
              <a:rPr lang="cs-CZ" altLang="en-US" sz="1600" smtClean="0"/>
              <a:t>Za while cyklem</a:t>
            </a:r>
          </a:p>
          <a:p>
            <a:pPr lvl="3" eaLnBrk="1" hangingPunct="1">
              <a:lnSpc>
                <a:spcPct val="90000"/>
              </a:lnSpc>
            </a:pPr>
            <a:r>
              <a:rPr lang="cs-CZ" altLang="en-US" smtClean="0"/>
              <a:t>Končí</a:t>
            </a:r>
          </a:p>
          <a:p>
            <a:pPr lvl="4" eaLnBrk="1" hangingPunct="1">
              <a:lnSpc>
                <a:spcPct val="90000"/>
              </a:lnSpc>
            </a:pPr>
            <a:r>
              <a:rPr lang="cs-CZ" altLang="en-US" sz="1600" smtClean="0"/>
              <a:t>Na konci procedury</a:t>
            </a:r>
          </a:p>
          <a:p>
            <a:pPr lvl="4" eaLnBrk="1" hangingPunct="1">
              <a:lnSpc>
                <a:spcPct val="90000"/>
              </a:lnSpc>
            </a:pPr>
            <a:r>
              <a:rPr lang="cs-CZ" altLang="en-US" sz="1600" smtClean="0"/>
              <a:t>Na konci then a else bloku</a:t>
            </a:r>
          </a:p>
          <a:p>
            <a:pPr lvl="4" eaLnBrk="1" hangingPunct="1">
              <a:lnSpc>
                <a:spcPct val="90000"/>
              </a:lnSpc>
            </a:pPr>
            <a:r>
              <a:rPr lang="cs-CZ" altLang="en-US" sz="1600" smtClean="0"/>
              <a:t>Na konci těla cyklu</a:t>
            </a:r>
          </a:p>
          <a:p>
            <a:pPr lvl="4" eaLnBrk="1" hangingPunct="1">
              <a:lnSpc>
                <a:spcPct val="90000"/>
              </a:lnSpc>
            </a:pPr>
            <a:r>
              <a:rPr lang="cs-CZ" altLang="en-US" sz="1600" smtClean="0"/>
              <a:t>Na konci podmínky v if</a:t>
            </a:r>
          </a:p>
          <a:p>
            <a:pPr lvl="4" eaLnBrk="1" hangingPunct="1">
              <a:lnSpc>
                <a:spcPct val="90000"/>
              </a:lnSpc>
            </a:pPr>
            <a:r>
              <a:rPr lang="cs-CZ" altLang="en-US" sz="1600" smtClean="0"/>
              <a:t>Na konci podmínky ve while</a:t>
            </a:r>
          </a:p>
          <a:p>
            <a:pPr lvl="4" eaLnBrk="1" hangingPunct="1">
              <a:lnSpc>
                <a:spcPct val="90000"/>
              </a:lnSpc>
            </a:pPr>
            <a:r>
              <a:rPr lang="cs-CZ" altLang="en-US" sz="1600" smtClean="0"/>
              <a:t>Příkazem return/break apod.</a:t>
            </a:r>
          </a:p>
          <a:p>
            <a:pPr lvl="2" eaLnBrk="1" hangingPunct="1">
              <a:lnSpc>
                <a:spcPct val="90000"/>
              </a:lnSpc>
            </a:pPr>
            <a:r>
              <a:rPr lang="cs-CZ" altLang="en-US" smtClean="0"/>
              <a:t>Komplikace</a:t>
            </a:r>
          </a:p>
          <a:p>
            <a:pPr lvl="3" eaLnBrk="1" hangingPunct="1">
              <a:lnSpc>
                <a:spcPct val="90000"/>
              </a:lnSpc>
            </a:pPr>
            <a:r>
              <a:rPr lang="cs-CZ" altLang="en-US" smtClean="0"/>
              <a:t>Zkrácené vyhodnocování booleovských výrazů</a:t>
            </a:r>
          </a:p>
          <a:p>
            <a:pPr lvl="3" eaLnBrk="1" hangingPunct="1">
              <a:lnSpc>
                <a:spcPct val="90000"/>
              </a:lnSpc>
            </a:pPr>
            <a:r>
              <a:rPr lang="cs-CZ" altLang="en-US" smtClean="0"/>
              <a:t>Podmíněný výraz</a:t>
            </a:r>
          </a:p>
          <a:p>
            <a:pPr lvl="3" eaLnBrk="1" hangingPunct="1">
              <a:lnSpc>
                <a:spcPct val="90000"/>
              </a:lnSpc>
            </a:pPr>
            <a:r>
              <a:rPr lang="cs-CZ" altLang="en-US" smtClean="0"/>
              <a:t>Příkaz goto</a:t>
            </a: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08428786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lide Number Placeholder 4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9706F1FE-7AA4-4B3D-B301-7CEE0CA8FD52}" type="slidenum">
              <a:rPr lang="en-US" altLang="en-US" sz="1400" b="0" smtClean="0">
                <a:solidFill>
                  <a:srgbClr val="99FF99"/>
                </a:solidFill>
                <a:latin typeface="Arial" charset="0"/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16</a:t>
            </a:fld>
            <a:r>
              <a:rPr lang="cs-CZ" altLang="en-US" sz="1400" b="0" smtClean="0">
                <a:solidFill>
                  <a:srgbClr val="99FF99"/>
                </a:solidFill>
                <a:latin typeface="Arial" charset="0"/>
              </a:rPr>
              <a:t> </a:t>
            </a:r>
            <a:endParaRPr lang="en-US" altLang="en-US" sz="1400" b="0" smtClean="0">
              <a:solidFill>
                <a:srgbClr val="99FF99"/>
              </a:solidFill>
              <a:latin typeface="Arial" charset="0"/>
            </a:endParaRPr>
          </a:p>
        </p:txBody>
      </p:sp>
      <p:sp>
        <p:nvSpPr>
          <p:cNvPr id="3993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Detekce z</a:t>
            </a:r>
            <a:r>
              <a:rPr lang="cs-CZ" altLang="en-US" smtClean="0"/>
              <a:t>ákladních bloků</a:t>
            </a:r>
            <a:endParaRPr lang="cs-CZ" altLang="en-US" noProof="1" smtClean="0"/>
          </a:p>
        </p:txBody>
      </p:sp>
      <p:sp>
        <p:nvSpPr>
          <p:cNvPr id="39940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marL="0" indent="0" eaLnBrk="1" hangingPunct="1"/>
            <a:r>
              <a:rPr lang="en-US" altLang="en-US" sz="1400" smtClean="0"/>
              <a:t>int gcd( int x, int y)</a:t>
            </a:r>
          </a:p>
          <a:p>
            <a:pPr marL="0" indent="0" eaLnBrk="1" hangingPunct="1"/>
            <a:r>
              <a:rPr lang="en-US" altLang="en-US" sz="1400" smtClean="0">
                <a:solidFill>
                  <a:schemeClr val="hlink"/>
                </a:solidFill>
              </a:rPr>
              <a:t>{</a:t>
            </a:r>
            <a:r>
              <a:rPr lang="en-US" altLang="en-US" sz="1400" smtClean="0"/>
              <a:t> int z;</a:t>
            </a:r>
          </a:p>
          <a:p>
            <a:pPr marL="0" indent="0" eaLnBrk="1" hangingPunct="1"/>
            <a:r>
              <a:rPr lang="en-US" altLang="en-US" sz="1400" smtClean="0"/>
              <a:t>  if ( x &gt; y </a:t>
            </a:r>
            <a:r>
              <a:rPr lang="en-US" altLang="en-US" sz="1400" smtClean="0">
                <a:solidFill>
                  <a:schemeClr val="hlink"/>
                </a:solidFill>
              </a:rPr>
              <a:t>)</a:t>
            </a:r>
          </a:p>
          <a:p>
            <a:pPr marL="0" indent="0" eaLnBrk="1" hangingPunct="1"/>
            <a:r>
              <a:rPr lang="en-US" altLang="en-US" sz="1400" smtClean="0"/>
              <a:t>  </a:t>
            </a:r>
            <a:r>
              <a:rPr lang="en-US" altLang="en-US" sz="1400" smtClean="0">
                <a:solidFill>
                  <a:schemeClr val="hlink"/>
                </a:solidFill>
              </a:rPr>
              <a:t>{</a:t>
            </a:r>
          </a:p>
          <a:p>
            <a:pPr marL="0" indent="0" eaLnBrk="1" hangingPunct="1"/>
            <a:r>
              <a:rPr lang="en-US" altLang="en-US" sz="1400" smtClean="0"/>
              <a:t>    z = y;</a:t>
            </a:r>
          </a:p>
          <a:p>
            <a:pPr marL="0" indent="0" eaLnBrk="1" hangingPunct="1"/>
            <a:r>
              <a:rPr lang="en-US" altLang="en-US" sz="1400" smtClean="0"/>
              <a:t>    y = x;</a:t>
            </a:r>
          </a:p>
          <a:p>
            <a:pPr marL="0" indent="0" eaLnBrk="1" hangingPunct="1"/>
            <a:r>
              <a:rPr lang="en-US" altLang="en-US" sz="1400" smtClean="0"/>
              <a:t>    x = z;</a:t>
            </a:r>
          </a:p>
          <a:p>
            <a:pPr marL="0" indent="0" eaLnBrk="1" hangingPunct="1"/>
            <a:r>
              <a:rPr lang="en-US" altLang="en-US" sz="1400" smtClean="0"/>
              <a:t>  </a:t>
            </a:r>
            <a:r>
              <a:rPr lang="en-US" altLang="en-US" sz="1400" smtClean="0">
                <a:solidFill>
                  <a:schemeClr val="hlink"/>
                </a:solidFill>
              </a:rPr>
              <a:t>}</a:t>
            </a:r>
          </a:p>
          <a:p>
            <a:pPr marL="0" indent="0" eaLnBrk="1" hangingPunct="1"/>
            <a:r>
              <a:rPr lang="en-US" altLang="en-US" sz="1400" smtClean="0"/>
              <a:t>  while ( x &gt; 0 </a:t>
            </a:r>
            <a:r>
              <a:rPr lang="en-US" altLang="en-US" sz="1400" smtClean="0">
                <a:solidFill>
                  <a:schemeClr val="hlink"/>
                </a:solidFill>
              </a:rPr>
              <a:t>)</a:t>
            </a:r>
          </a:p>
          <a:p>
            <a:pPr marL="0" indent="0" eaLnBrk="1" hangingPunct="1"/>
            <a:r>
              <a:rPr lang="en-US" altLang="en-US" sz="1400" smtClean="0"/>
              <a:t>  </a:t>
            </a:r>
            <a:r>
              <a:rPr lang="en-US" altLang="en-US" sz="1400" smtClean="0">
                <a:solidFill>
                  <a:schemeClr val="hlink"/>
                </a:solidFill>
              </a:rPr>
              <a:t>{</a:t>
            </a:r>
          </a:p>
          <a:p>
            <a:pPr marL="0" indent="0" eaLnBrk="1" hangingPunct="1"/>
            <a:r>
              <a:rPr lang="en-US" altLang="en-US" sz="1400" smtClean="0"/>
              <a:t>    z = y % x;</a:t>
            </a:r>
          </a:p>
          <a:p>
            <a:pPr marL="0" indent="0" eaLnBrk="1" hangingPunct="1"/>
            <a:r>
              <a:rPr lang="en-US" altLang="en-US" sz="1400" smtClean="0"/>
              <a:t>    y = x;</a:t>
            </a:r>
          </a:p>
          <a:p>
            <a:pPr marL="0" indent="0" eaLnBrk="1" hangingPunct="1"/>
            <a:r>
              <a:rPr lang="en-US" altLang="en-US" sz="1400" smtClean="0"/>
              <a:t>    x = z;</a:t>
            </a:r>
          </a:p>
          <a:p>
            <a:pPr marL="0" indent="0" eaLnBrk="1" hangingPunct="1"/>
            <a:r>
              <a:rPr lang="en-US" altLang="en-US" sz="1400" smtClean="0"/>
              <a:t>  </a:t>
            </a:r>
            <a:r>
              <a:rPr lang="en-US" altLang="en-US" sz="1400" smtClean="0">
                <a:solidFill>
                  <a:schemeClr val="hlink"/>
                </a:solidFill>
              </a:rPr>
              <a:t>}</a:t>
            </a:r>
          </a:p>
          <a:p>
            <a:pPr marL="0" indent="0" eaLnBrk="1" hangingPunct="1"/>
            <a:r>
              <a:rPr lang="en-US" altLang="en-US" sz="1400" smtClean="0"/>
              <a:t>  </a:t>
            </a:r>
            <a:r>
              <a:rPr lang="en-US" altLang="en-US" sz="1400" smtClean="0">
                <a:solidFill>
                  <a:schemeClr val="hlink"/>
                </a:solidFill>
              </a:rPr>
              <a:t>return</a:t>
            </a:r>
            <a:r>
              <a:rPr lang="en-US" altLang="en-US" sz="1400" smtClean="0"/>
              <a:t> y;</a:t>
            </a:r>
          </a:p>
          <a:p>
            <a:pPr marL="0" indent="0" eaLnBrk="1" hangingPunct="1"/>
            <a:r>
              <a:rPr lang="en-US" altLang="en-US" sz="1400" smtClean="0"/>
              <a:t>}</a:t>
            </a:r>
            <a:endParaRPr lang="cs-CZ" altLang="en-US" sz="1400" smtClean="0"/>
          </a:p>
          <a:p>
            <a:pPr marL="0" indent="0" eaLnBrk="1" hangingPunct="1"/>
            <a:endParaRPr lang="en-US" altLang="en-US" sz="1400" smtClean="0">
              <a:solidFill>
                <a:schemeClr val="hlink"/>
              </a:solidFill>
            </a:endParaRPr>
          </a:p>
        </p:txBody>
      </p:sp>
      <p:sp>
        <p:nvSpPr>
          <p:cNvPr id="39941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marL="0" indent="0" eaLnBrk="1" hangingPunct="1"/>
            <a:r>
              <a:rPr lang="en-US" altLang="en-US" sz="1400" smtClean="0"/>
              <a:t>CONST:(C1,I32,0)</a:t>
            </a:r>
          </a:p>
          <a:p>
            <a:pPr marL="0" indent="0" eaLnBrk="1" hangingPunct="1"/>
            <a:endParaRPr lang="cs-CZ" altLang="en-US" sz="1400" smtClean="0">
              <a:latin typeface="Arial" charset="0"/>
            </a:endParaRPr>
          </a:p>
          <a:p>
            <a:pPr marL="0" indent="0" eaLnBrk="1" hangingPunct="1"/>
            <a:r>
              <a:rPr lang="en-US" altLang="en-US" sz="1400" smtClean="0"/>
              <a:t>PROC ”gcd”</a:t>
            </a:r>
          </a:p>
          <a:p>
            <a:pPr marL="0" indent="0" eaLnBrk="1" hangingPunct="1"/>
            <a:r>
              <a:rPr lang="en-US" altLang="en-US" sz="1400" smtClean="0"/>
              <a:t>PARAM:(Px,I32,”x”),(Py,I32,”y”)</a:t>
            </a:r>
          </a:p>
          <a:p>
            <a:pPr marL="0" indent="0" eaLnBrk="1" hangingPunct="1"/>
            <a:r>
              <a:rPr lang="en-US" altLang="en-US" sz="1400" smtClean="0"/>
              <a:t>VAR:(Vz,I32,”z”)</a:t>
            </a:r>
          </a:p>
          <a:p>
            <a:pPr marL="0" indent="0" eaLnBrk="1" hangingPunct="1"/>
            <a:r>
              <a:rPr lang="en-US" altLang="en-US" sz="1400" smtClean="0"/>
              <a:t>TMP:(T1,B),(T2,B),(T3,I32)</a:t>
            </a:r>
          </a:p>
        </p:txBody>
      </p:sp>
      <p:sp>
        <p:nvSpPr>
          <p:cNvPr id="39942" name="Text Box 5"/>
          <p:cNvSpPr txBox="1">
            <a:spLocks noChangeArrowheads="1"/>
          </p:cNvSpPr>
          <p:nvPr/>
        </p:nvSpPr>
        <p:spPr bwMode="auto">
          <a:xfrm>
            <a:off x="4787900" y="2276475"/>
            <a:ext cx="1800225" cy="720725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/>
              <a:t>ENTER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/>
              <a:t>GT_I32 T1,Px,Py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/>
              <a:t>J</a:t>
            </a:r>
            <a:r>
              <a:rPr lang="cs-CZ" altLang="en-US" sz="1400"/>
              <a:t>C</a:t>
            </a:r>
            <a:r>
              <a:rPr lang="en-US" altLang="en-US" sz="1400"/>
              <a:t> T1</a:t>
            </a:r>
          </a:p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en-US" altLang="en-US" sz="1400" b="0"/>
          </a:p>
        </p:txBody>
      </p:sp>
      <p:sp>
        <p:nvSpPr>
          <p:cNvPr id="39943" name="Text Box 6"/>
          <p:cNvSpPr txBox="1">
            <a:spLocks noChangeArrowheads="1"/>
          </p:cNvSpPr>
          <p:nvPr/>
        </p:nvSpPr>
        <p:spPr bwMode="auto">
          <a:xfrm>
            <a:off x="4787900" y="4437063"/>
            <a:ext cx="1800225" cy="503237"/>
          </a:xfrm>
          <a:prstGeom prst="rect">
            <a:avLst/>
          </a:prstGeom>
          <a:solidFill>
            <a:srgbClr val="CCFFCC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/>
              <a:t>GT_I32 T2,Px,C1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/>
              <a:t>J</a:t>
            </a:r>
            <a:r>
              <a:rPr lang="cs-CZ" altLang="en-US" sz="1400"/>
              <a:t>C</a:t>
            </a:r>
            <a:r>
              <a:rPr lang="en-US" altLang="en-US" sz="1400"/>
              <a:t> T2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400"/>
          </a:p>
        </p:txBody>
      </p:sp>
      <p:sp>
        <p:nvSpPr>
          <p:cNvPr id="39944" name="Text Box 7"/>
          <p:cNvSpPr txBox="1">
            <a:spLocks noChangeArrowheads="1"/>
          </p:cNvSpPr>
          <p:nvPr/>
        </p:nvSpPr>
        <p:spPr bwMode="auto">
          <a:xfrm>
            <a:off x="4787900" y="6092825"/>
            <a:ext cx="1800225" cy="288925"/>
          </a:xfrm>
          <a:prstGeom prst="rect">
            <a:avLst/>
          </a:prstGeom>
          <a:solidFill>
            <a:srgbClr val="CCFFCC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/>
              <a:t>RET_I32 Py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400"/>
          </a:p>
        </p:txBody>
      </p:sp>
      <p:sp>
        <p:nvSpPr>
          <p:cNvPr id="39945" name="Text Box 8"/>
          <p:cNvSpPr txBox="1">
            <a:spLocks noChangeArrowheads="1"/>
          </p:cNvSpPr>
          <p:nvPr/>
        </p:nvSpPr>
        <p:spPr bwMode="auto">
          <a:xfrm>
            <a:off x="6011863" y="3141663"/>
            <a:ext cx="1800225" cy="720725"/>
          </a:xfrm>
          <a:prstGeom prst="rect">
            <a:avLst/>
          </a:prstGeom>
          <a:solidFill>
            <a:srgbClr val="CCFFCC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/>
              <a:t>MOV_I32 Vz,Py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/>
              <a:t>MOV_I32 Py,Px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/>
              <a:t>MOV_I32 Px,Vz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400"/>
          </a:p>
        </p:txBody>
      </p:sp>
      <p:sp>
        <p:nvSpPr>
          <p:cNvPr id="39946" name="Text Box 9"/>
          <p:cNvSpPr txBox="1">
            <a:spLocks noChangeArrowheads="1"/>
          </p:cNvSpPr>
          <p:nvPr/>
        </p:nvSpPr>
        <p:spPr bwMode="auto">
          <a:xfrm>
            <a:off x="7019925" y="4221163"/>
            <a:ext cx="1800225" cy="935037"/>
          </a:xfrm>
          <a:prstGeom prst="rect">
            <a:avLst/>
          </a:prstGeom>
          <a:solidFill>
            <a:srgbClr val="CCFFCC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/>
              <a:t>MOD_I32 T3,Py,Px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/>
              <a:t>MOV_I32 Vz,T3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/>
              <a:t>MOV_I32 Py,Px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/>
              <a:t>MOV_I32 Px,Vz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400"/>
          </a:p>
        </p:txBody>
      </p:sp>
      <p:sp>
        <p:nvSpPr>
          <p:cNvPr id="39947" name="Line 10"/>
          <p:cNvSpPr>
            <a:spLocks noChangeShapeType="1"/>
          </p:cNvSpPr>
          <p:nvPr/>
        </p:nvSpPr>
        <p:spPr bwMode="auto">
          <a:xfrm>
            <a:off x="5508625" y="2997200"/>
            <a:ext cx="0" cy="1439863"/>
          </a:xfrm>
          <a:prstGeom prst="line">
            <a:avLst/>
          </a:prstGeom>
          <a:noFill/>
          <a:ln w="31750">
            <a:solidFill>
              <a:srgbClr val="A50021"/>
            </a:solidFill>
            <a:round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39948" name="Line 11"/>
          <p:cNvSpPr>
            <a:spLocks noChangeShapeType="1"/>
          </p:cNvSpPr>
          <p:nvPr/>
        </p:nvSpPr>
        <p:spPr bwMode="auto">
          <a:xfrm flipH="1">
            <a:off x="5940425" y="3860800"/>
            <a:ext cx="287338" cy="576263"/>
          </a:xfrm>
          <a:prstGeom prst="line">
            <a:avLst/>
          </a:prstGeom>
          <a:noFill/>
          <a:ln w="31750">
            <a:solidFill>
              <a:schemeClr val="bg2"/>
            </a:solidFill>
            <a:round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39949" name="Line 12"/>
          <p:cNvSpPr>
            <a:spLocks noChangeShapeType="1"/>
          </p:cNvSpPr>
          <p:nvPr/>
        </p:nvSpPr>
        <p:spPr bwMode="auto">
          <a:xfrm flipH="1">
            <a:off x="6372225" y="4221163"/>
            <a:ext cx="215900" cy="215900"/>
          </a:xfrm>
          <a:prstGeom prst="line">
            <a:avLst/>
          </a:prstGeom>
          <a:noFill/>
          <a:ln w="31750">
            <a:solidFill>
              <a:schemeClr val="bg2"/>
            </a:solidFill>
            <a:round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39950" name="Line 13"/>
          <p:cNvSpPr>
            <a:spLocks noChangeShapeType="1"/>
          </p:cNvSpPr>
          <p:nvPr/>
        </p:nvSpPr>
        <p:spPr bwMode="auto">
          <a:xfrm flipH="1" flipV="1">
            <a:off x="6588125" y="4221163"/>
            <a:ext cx="431800" cy="1152525"/>
          </a:xfrm>
          <a:prstGeom prst="line">
            <a:avLst/>
          </a:prstGeom>
          <a:noFill/>
          <a:ln w="31750">
            <a:solidFill>
              <a:schemeClr val="bg2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39951" name="Line 14"/>
          <p:cNvSpPr>
            <a:spLocks noChangeShapeType="1"/>
          </p:cNvSpPr>
          <p:nvPr/>
        </p:nvSpPr>
        <p:spPr bwMode="auto">
          <a:xfrm flipH="1">
            <a:off x="7019925" y="5157788"/>
            <a:ext cx="215900" cy="215900"/>
          </a:xfrm>
          <a:prstGeom prst="line">
            <a:avLst/>
          </a:prstGeom>
          <a:noFill/>
          <a:ln w="31750">
            <a:solidFill>
              <a:schemeClr val="bg2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39952" name="Line 15"/>
          <p:cNvSpPr>
            <a:spLocks noChangeShapeType="1"/>
          </p:cNvSpPr>
          <p:nvPr/>
        </p:nvSpPr>
        <p:spPr bwMode="auto">
          <a:xfrm flipV="1">
            <a:off x="6588125" y="4005263"/>
            <a:ext cx="431800" cy="1152525"/>
          </a:xfrm>
          <a:prstGeom prst="line">
            <a:avLst/>
          </a:prstGeom>
          <a:noFill/>
          <a:ln w="31750">
            <a:solidFill>
              <a:schemeClr val="accent1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39953" name="Line 16"/>
          <p:cNvSpPr>
            <a:spLocks noChangeShapeType="1"/>
          </p:cNvSpPr>
          <p:nvPr/>
        </p:nvSpPr>
        <p:spPr bwMode="auto">
          <a:xfrm flipH="1" flipV="1">
            <a:off x="6372225" y="4941888"/>
            <a:ext cx="215900" cy="215900"/>
          </a:xfrm>
          <a:prstGeom prst="line">
            <a:avLst/>
          </a:prstGeom>
          <a:noFill/>
          <a:ln w="31750">
            <a:solidFill>
              <a:schemeClr val="accent1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39954" name="Line 17"/>
          <p:cNvSpPr>
            <a:spLocks noChangeShapeType="1"/>
          </p:cNvSpPr>
          <p:nvPr/>
        </p:nvSpPr>
        <p:spPr bwMode="auto">
          <a:xfrm>
            <a:off x="5508625" y="4941888"/>
            <a:ext cx="0" cy="1150937"/>
          </a:xfrm>
          <a:prstGeom prst="line">
            <a:avLst/>
          </a:prstGeom>
          <a:noFill/>
          <a:ln w="31750">
            <a:solidFill>
              <a:srgbClr val="A50021"/>
            </a:solidFill>
            <a:round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39955" name="Line 18"/>
          <p:cNvSpPr>
            <a:spLocks noChangeShapeType="1"/>
          </p:cNvSpPr>
          <p:nvPr/>
        </p:nvSpPr>
        <p:spPr bwMode="auto">
          <a:xfrm>
            <a:off x="6227763" y="2997200"/>
            <a:ext cx="0" cy="144463"/>
          </a:xfrm>
          <a:prstGeom prst="line">
            <a:avLst/>
          </a:prstGeom>
          <a:noFill/>
          <a:ln w="31750">
            <a:solidFill>
              <a:schemeClr val="accent1"/>
            </a:solidFill>
            <a:round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39956" name="Line 19"/>
          <p:cNvSpPr>
            <a:spLocks noChangeShapeType="1"/>
          </p:cNvSpPr>
          <p:nvPr/>
        </p:nvSpPr>
        <p:spPr bwMode="auto">
          <a:xfrm>
            <a:off x="7019925" y="4005263"/>
            <a:ext cx="215900" cy="215900"/>
          </a:xfrm>
          <a:prstGeom prst="line">
            <a:avLst/>
          </a:prstGeom>
          <a:noFill/>
          <a:ln w="31750">
            <a:solidFill>
              <a:schemeClr val="accent1"/>
            </a:solidFill>
            <a:round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39957" name="Line 20"/>
          <p:cNvSpPr>
            <a:spLocks noChangeShapeType="1"/>
          </p:cNvSpPr>
          <p:nvPr/>
        </p:nvSpPr>
        <p:spPr bwMode="auto">
          <a:xfrm flipH="1">
            <a:off x="5508625" y="2133600"/>
            <a:ext cx="0" cy="142875"/>
          </a:xfrm>
          <a:prstGeom prst="line">
            <a:avLst/>
          </a:prstGeom>
          <a:noFill/>
          <a:ln w="31750">
            <a:solidFill>
              <a:schemeClr val="bg2"/>
            </a:solidFill>
            <a:round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17851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Number Placeholder 4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16E0A187-1BF2-4BA8-867D-5201203B8836}" type="slidenum">
              <a:rPr lang="en-US" altLang="en-US" sz="1400" b="0" smtClean="0">
                <a:solidFill>
                  <a:srgbClr val="99FF99"/>
                </a:solidFill>
                <a:latin typeface="Arial" charset="0"/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17</a:t>
            </a:fld>
            <a:r>
              <a:rPr lang="cs-CZ" altLang="en-US" sz="1400" b="0" smtClean="0">
                <a:solidFill>
                  <a:srgbClr val="99FF99"/>
                </a:solidFill>
                <a:latin typeface="Arial" charset="0"/>
              </a:rPr>
              <a:t> </a:t>
            </a:r>
            <a:endParaRPr lang="en-US" altLang="en-US" sz="1400" b="0" smtClean="0">
              <a:solidFill>
                <a:srgbClr val="99FF99"/>
              </a:solidFill>
              <a:latin typeface="Arial" charset="0"/>
            </a:endParaRPr>
          </a:p>
        </p:txBody>
      </p:sp>
      <p:sp>
        <p:nvSpPr>
          <p:cNvPr id="4096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en-US" smtClean="0"/>
              <a:t>Nesekvenční mezikód s hranicemi příkazů</a:t>
            </a:r>
            <a:endParaRPr lang="cs-CZ" altLang="en-US" noProof="1" smtClean="0"/>
          </a:p>
        </p:txBody>
      </p:sp>
      <p:sp>
        <p:nvSpPr>
          <p:cNvPr id="40964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52400" y="533400"/>
            <a:ext cx="2619375" cy="4191000"/>
          </a:xfrm>
        </p:spPr>
        <p:txBody>
          <a:bodyPr/>
          <a:lstStyle/>
          <a:p>
            <a:pPr marL="0" indent="0" eaLnBrk="1" hangingPunct="1"/>
            <a:r>
              <a:rPr lang="en-US" altLang="en-US" sz="1400" smtClean="0"/>
              <a:t>int gcd( int x, int y)</a:t>
            </a:r>
          </a:p>
          <a:p>
            <a:pPr marL="0" indent="0" eaLnBrk="1" hangingPunct="1"/>
            <a:r>
              <a:rPr lang="en-US" altLang="en-US" sz="1400" smtClean="0"/>
              <a:t>{ int z;</a:t>
            </a:r>
          </a:p>
          <a:p>
            <a:pPr marL="0" indent="0" eaLnBrk="1" hangingPunct="1"/>
            <a:r>
              <a:rPr lang="en-US" altLang="en-US" sz="1400" smtClean="0"/>
              <a:t>  if ( x &gt; y )</a:t>
            </a:r>
          </a:p>
          <a:p>
            <a:pPr marL="0" indent="0" eaLnBrk="1" hangingPunct="1"/>
            <a:r>
              <a:rPr lang="en-US" altLang="en-US" sz="1400" smtClean="0"/>
              <a:t>  {</a:t>
            </a:r>
          </a:p>
          <a:p>
            <a:pPr marL="0" indent="0" eaLnBrk="1" hangingPunct="1"/>
            <a:r>
              <a:rPr lang="en-US" altLang="en-US" sz="1400" smtClean="0"/>
              <a:t>    z = y;</a:t>
            </a:r>
          </a:p>
          <a:p>
            <a:pPr marL="0" indent="0" eaLnBrk="1" hangingPunct="1"/>
            <a:r>
              <a:rPr lang="en-US" altLang="en-US" sz="1400" smtClean="0"/>
              <a:t>    y = x;</a:t>
            </a:r>
          </a:p>
          <a:p>
            <a:pPr marL="0" indent="0" eaLnBrk="1" hangingPunct="1"/>
            <a:r>
              <a:rPr lang="en-US" altLang="en-US" sz="1400" smtClean="0"/>
              <a:t>    x = z;</a:t>
            </a:r>
          </a:p>
          <a:p>
            <a:pPr marL="0" indent="0" eaLnBrk="1" hangingPunct="1"/>
            <a:r>
              <a:rPr lang="en-US" altLang="en-US" sz="1400" smtClean="0"/>
              <a:t>  }</a:t>
            </a:r>
          </a:p>
          <a:p>
            <a:pPr marL="0" indent="0" eaLnBrk="1" hangingPunct="1"/>
            <a:r>
              <a:rPr lang="en-US" altLang="en-US" sz="1400" smtClean="0"/>
              <a:t>  while ( x &gt; 0 )</a:t>
            </a:r>
          </a:p>
          <a:p>
            <a:pPr marL="0" indent="0" eaLnBrk="1" hangingPunct="1"/>
            <a:r>
              <a:rPr lang="en-US" altLang="en-US" sz="1400" smtClean="0"/>
              <a:t>  {</a:t>
            </a:r>
          </a:p>
          <a:p>
            <a:pPr marL="0" indent="0" eaLnBrk="1" hangingPunct="1"/>
            <a:r>
              <a:rPr lang="en-US" altLang="en-US" sz="1400" smtClean="0"/>
              <a:t>    z = y % x;</a:t>
            </a:r>
          </a:p>
          <a:p>
            <a:pPr marL="0" indent="0" eaLnBrk="1" hangingPunct="1"/>
            <a:r>
              <a:rPr lang="en-US" altLang="en-US" sz="1400" smtClean="0"/>
              <a:t>    y = x;</a:t>
            </a:r>
          </a:p>
          <a:p>
            <a:pPr marL="0" indent="0" eaLnBrk="1" hangingPunct="1"/>
            <a:r>
              <a:rPr lang="en-US" altLang="en-US" sz="1400" smtClean="0"/>
              <a:t>    x = z;</a:t>
            </a:r>
          </a:p>
          <a:p>
            <a:pPr marL="0" indent="0" eaLnBrk="1" hangingPunct="1"/>
            <a:r>
              <a:rPr lang="en-US" altLang="en-US" sz="1400" smtClean="0"/>
              <a:t>  }</a:t>
            </a:r>
          </a:p>
          <a:p>
            <a:pPr marL="0" indent="0" eaLnBrk="1" hangingPunct="1"/>
            <a:r>
              <a:rPr lang="en-US" altLang="en-US" sz="1400" smtClean="0"/>
              <a:t>  return y;</a:t>
            </a:r>
          </a:p>
          <a:p>
            <a:pPr marL="0" indent="0" eaLnBrk="1" hangingPunct="1"/>
            <a:r>
              <a:rPr lang="en-US" altLang="en-US" sz="1400" smtClean="0"/>
              <a:t>}</a:t>
            </a:r>
            <a:endParaRPr lang="cs-CZ" altLang="en-US" sz="1400" smtClean="0"/>
          </a:p>
        </p:txBody>
      </p:sp>
      <p:sp>
        <p:nvSpPr>
          <p:cNvPr id="40965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179388" y="5013325"/>
            <a:ext cx="4343400" cy="1671638"/>
          </a:xfrm>
        </p:spPr>
        <p:txBody>
          <a:bodyPr/>
          <a:lstStyle/>
          <a:p>
            <a:pPr marL="0" indent="0" eaLnBrk="1" hangingPunct="1"/>
            <a:r>
              <a:rPr lang="en-US" altLang="en-US" sz="1400" smtClean="0"/>
              <a:t>CONST:(C1,I32,0)</a:t>
            </a:r>
          </a:p>
          <a:p>
            <a:pPr marL="0" indent="0" eaLnBrk="1" hangingPunct="1"/>
            <a:endParaRPr lang="cs-CZ" altLang="en-US" sz="1400" smtClean="0">
              <a:latin typeface="Arial" charset="0"/>
            </a:endParaRPr>
          </a:p>
          <a:p>
            <a:pPr marL="0" indent="0" eaLnBrk="1" hangingPunct="1"/>
            <a:r>
              <a:rPr lang="en-US" altLang="en-US" sz="1400" smtClean="0"/>
              <a:t>PROC ”gcd”</a:t>
            </a:r>
          </a:p>
          <a:p>
            <a:pPr marL="0" indent="0" eaLnBrk="1" hangingPunct="1"/>
            <a:r>
              <a:rPr lang="en-US" altLang="en-US" sz="1400" smtClean="0"/>
              <a:t>PARAM:(Px,I32,”x”),(Py,I32,”y”)</a:t>
            </a:r>
          </a:p>
          <a:p>
            <a:pPr marL="0" indent="0" eaLnBrk="1" hangingPunct="1"/>
            <a:r>
              <a:rPr lang="en-US" altLang="en-US" sz="1400" smtClean="0"/>
              <a:t>VAR:(Vz,I32,”z”)</a:t>
            </a:r>
          </a:p>
        </p:txBody>
      </p:sp>
      <p:sp>
        <p:nvSpPr>
          <p:cNvPr id="40966" name="Rectangle 27"/>
          <p:cNvSpPr>
            <a:spLocks noChangeArrowheads="1"/>
          </p:cNvSpPr>
          <p:nvPr/>
        </p:nvSpPr>
        <p:spPr bwMode="auto">
          <a:xfrm>
            <a:off x="4643438" y="549275"/>
            <a:ext cx="4321175" cy="6119813"/>
          </a:xfrm>
          <a:prstGeom prst="rect">
            <a:avLst/>
          </a:prstGeom>
          <a:solidFill>
            <a:srgbClr val="FFFFE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en-US" b="0">
              <a:latin typeface="Arial" charset="0"/>
            </a:endParaRPr>
          </a:p>
        </p:txBody>
      </p:sp>
      <p:sp>
        <p:nvSpPr>
          <p:cNvPr id="40967" name="Line 10"/>
          <p:cNvSpPr>
            <a:spLocks noChangeShapeType="1"/>
          </p:cNvSpPr>
          <p:nvPr/>
        </p:nvSpPr>
        <p:spPr bwMode="auto">
          <a:xfrm>
            <a:off x="5219700" y="2205038"/>
            <a:ext cx="0" cy="2016125"/>
          </a:xfrm>
          <a:prstGeom prst="line">
            <a:avLst/>
          </a:prstGeom>
          <a:noFill/>
          <a:ln w="31750">
            <a:solidFill>
              <a:srgbClr val="A50021"/>
            </a:solidFill>
            <a:round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40968" name="Line 11"/>
          <p:cNvSpPr>
            <a:spLocks noChangeShapeType="1"/>
          </p:cNvSpPr>
          <p:nvPr/>
        </p:nvSpPr>
        <p:spPr bwMode="auto">
          <a:xfrm flipH="1">
            <a:off x="5580063" y="3357563"/>
            <a:ext cx="863600" cy="863600"/>
          </a:xfrm>
          <a:prstGeom prst="line">
            <a:avLst/>
          </a:prstGeom>
          <a:noFill/>
          <a:ln w="31750">
            <a:solidFill>
              <a:schemeClr val="bg2"/>
            </a:solidFill>
            <a:round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40969" name="Line 12"/>
          <p:cNvSpPr>
            <a:spLocks noChangeShapeType="1"/>
          </p:cNvSpPr>
          <p:nvPr/>
        </p:nvSpPr>
        <p:spPr bwMode="auto">
          <a:xfrm flipH="1">
            <a:off x="5868988" y="4005263"/>
            <a:ext cx="215900" cy="215900"/>
          </a:xfrm>
          <a:prstGeom prst="line">
            <a:avLst/>
          </a:prstGeom>
          <a:noFill/>
          <a:ln w="31750">
            <a:solidFill>
              <a:schemeClr val="bg2"/>
            </a:solidFill>
            <a:round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40970" name="Line 13"/>
          <p:cNvSpPr>
            <a:spLocks noChangeShapeType="1"/>
          </p:cNvSpPr>
          <p:nvPr/>
        </p:nvSpPr>
        <p:spPr bwMode="auto">
          <a:xfrm flipH="1" flipV="1">
            <a:off x="6084888" y="4005263"/>
            <a:ext cx="431800" cy="2160587"/>
          </a:xfrm>
          <a:prstGeom prst="line">
            <a:avLst/>
          </a:prstGeom>
          <a:noFill/>
          <a:ln w="31750">
            <a:solidFill>
              <a:schemeClr val="bg2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40971" name="Line 17"/>
          <p:cNvSpPr>
            <a:spLocks noChangeShapeType="1"/>
          </p:cNvSpPr>
          <p:nvPr/>
        </p:nvSpPr>
        <p:spPr bwMode="auto">
          <a:xfrm flipH="1">
            <a:off x="5076825" y="5084763"/>
            <a:ext cx="0" cy="576262"/>
          </a:xfrm>
          <a:prstGeom prst="line">
            <a:avLst/>
          </a:prstGeom>
          <a:noFill/>
          <a:ln w="31750">
            <a:solidFill>
              <a:srgbClr val="A50021"/>
            </a:solidFill>
            <a:round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40972" name="Rectangle 28"/>
          <p:cNvSpPr>
            <a:spLocks noChangeArrowheads="1"/>
          </p:cNvSpPr>
          <p:nvPr/>
        </p:nvSpPr>
        <p:spPr bwMode="auto">
          <a:xfrm>
            <a:off x="4787900" y="1196975"/>
            <a:ext cx="2089150" cy="100806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en-US" b="0">
              <a:latin typeface="Arial" charset="0"/>
            </a:endParaRPr>
          </a:p>
        </p:txBody>
      </p:sp>
      <p:sp>
        <p:nvSpPr>
          <p:cNvPr id="40973" name="Text Box 20"/>
          <p:cNvSpPr txBox="1">
            <a:spLocks noChangeArrowheads="1"/>
          </p:cNvSpPr>
          <p:nvPr/>
        </p:nvSpPr>
        <p:spPr bwMode="auto">
          <a:xfrm>
            <a:off x="5507038" y="1773238"/>
            <a:ext cx="639762" cy="144462"/>
          </a:xfrm>
          <a:prstGeom prst="rect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/>
              <a:t>GT_I32</a:t>
            </a:r>
            <a:endParaRPr lang="en-US" altLang="en-US" sz="1200" b="0"/>
          </a:p>
        </p:txBody>
      </p:sp>
      <p:sp>
        <p:nvSpPr>
          <p:cNvPr id="40974" name="Text Box 21"/>
          <p:cNvSpPr txBox="1">
            <a:spLocks noChangeArrowheads="1"/>
          </p:cNvSpPr>
          <p:nvPr/>
        </p:nvSpPr>
        <p:spPr bwMode="auto">
          <a:xfrm>
            <a:off x="4859338" y="1484313"/>
            <a:ext cx="935037" cy="144462"/>
          </a:xfrm>
          <a:prstGeom prst="rect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/>
              <a:t>LD_I32(Px)</a:t>
            </a:r>
            <a:endParaRPr lang="en-US" altLang="en-US" sz="1200" b="0"/>
          </a:p>
        </p:txBody>
      </p:sp>
      <p:sp>
        <p:nvSpPr>
          <p:cNvPr id="40975" name="Text Box 22"/>
          <p:cNvSpPr txBox="1">
            <a:spLocks noChangeArrowheads="1"/>
          </p:cNvSpPr>
          <p:nvPr/>
        </p:nvSpPr>
        <p:spPr bwMode="auto">
          <a:xfrm>
            <a:off x="5867400" y="1484313"/>
            <a:ext cx="935038" cy="144462"/>
          </a:xfrm>
          <a:prstGeom prst="rect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/>
              <a:t>LD_I32(Py)</a:t>
            </a:r>
            <a:endParaRPr lang="en-US" altLang="en-US" sz="1200" b="0"/>
          </a:p>
        </p:txBody>
      </p:sp>
      <p:sp>
        <p:nvSpPr>
          <p:cNvPr id="40976" name="Text Box 23"/>
          <p:cNvSpPr txBox="1">
            <a:spLocks noChangeArrowheads="1"/>
          </p:cNvSpPr>
          <p:nvPr/>
        </p:nvSpPr>
        <p:spPr bwMode="auto">
          <a:xfrm>
            <a:off x="5507038" y="2060575"/>
            <a:ext cx="639762" cy="144463"/>
          </a:xfrm>
          <a:prstGeom prst="rect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/>
              <a:t>JC</a:t>
            </a:r>
          </a:p>
        </p:txBody>
      </p:sp>
      <p:sp>
        <p:nvSpPr>
          <p:cNvPr id="40977" name="Text Box 24"/>
          <p:cNvSpPr txBox="1">
            <a:spLocks noChangeArrowheads="1"/>
          </p:cNvSpPr>
          <p:nvPr/>
        </p:nvSpPr>
        <p:spPr bwMode="auto">
          <a:xfrm>
            <a:off x="5507038" y="1196975"/>
            <a:ext cx="639762" cy="144463"/>
          </a:xfrm>
          <a:prstGeom prst="rect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/>
              <a:t>ENTER</a:t>
            </a:r>
          </a:p>
        </p:txBody>
      </p:sp>
      <p:sp>
        <p:nvSpPr>
          <p:cNvPr id="40978" name="Line 29"/>
          <p:cNvSpPr>
            <a:spLocks noChangeShapeType="1"/>
          </p:cNvSpPr>
          <p:nvPr/>
        </p:nvSpPr>
        <p:spPr bwMode="auto">
          <a:xfrm flipH="1">
            <a:off x="6010275" y="1628775"/>
            <a:ext cx="144463" cy="144463"/>
          </a:xfrm>
          <a:prstGeom prst="line">
            <a:avLst/>
          </a:prstGeom>
          <a:noFill/>
          <a:ln w="31750">
            <a:solidFill>
              <a:srgbClr val="0000FF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40979" name="Line 30"/>
          <p:cNvSpPr>
            <a:spLocks noChangeShapeType="1"/>
          </p:cNvSpPr>
          <p:nvPr/>
        </p:nvSpPr>
        <p:spPr bwMode="auto">
          <a:xfrm>
            <a:off x="5507038" y="1628775"/>
            <a:ext cx="144462" cy="144463"/>
          </a:xfrm>
          <a:prstGeom prst="line">
            <a:avLst/>
          </a:prstGeom>
          <a:noFill/>
          <a:ln w="31750">
            <a:solidFill>
              <a:srgbClr val="0000FF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40980" name="Line 31"/>
          <p:cNvSpPr>
            <a:spLocks noChangeShapeType="1"/>
          </p:cNvSpPr>
          <p:nvPr/>
        </p:nvSpPr>
        <p:spPr bwMode="auto">
          <a:xfrm flipH="1">
            <a:off x="5794375" y="1917700"/>
            <a:ext cx="0" cy="142875"/>
          </a:xfrm>
          <a:prstGeom prst="line">
            <a:avLst/>
          </a:prstGeom>
          <a:noFill/>
          <a:ln w="31750">
            <a:solidFill>
              <a:srgbClr val="0000FF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40981" name="Rectangle 34"/>
          <p:cNvSpPr>
            <a:spLocks noChangeArrowheads="1"/>
          </p:cNvSpPr>
          <p:nvPr/>
        </p:nvSpPr>
        <p:spPr bwMode="auto">
          <a:xfrm>
            <a:off x="7308850" y="1485900"/>
            <a:ext cx="1295400" cy="187325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en-US" b="0">
              <a:latin typeface="Arial" charset="0"/>
            </a:endParaRPr>
          </a:p>
        </p:txBody>
      </p:sp>
      <p:sp>
        <p:nvSpPr>
          <p:cNvPr id="40982" name="Text Box 35"/>
          <p:cNvSpPr txBox="1">
            <a:spLocks noChangeArrowheads="1"/>
          </p:cNvSpPr>
          <p:nvPr/>
        </p:nvSpPr>
        <p:spPr bwMode="auto">
          <a:xfrm>
            <a:off x="7453313" y="1630363"/>
            <a:ext cx="1008062" cy="142875"/>
          </a:xfrm>
          <a:prstGeom prst="rect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/>
              <a:t>LD_I32(Py)</a:t>
            </a:r>
            <a:endParaRPr lang="en-US" altLang="en-US" sz="1200" b="0"/>
          </a:p>
        </p:txBody>
      </p:sp>
      <p:sp>
        <p:nvSpPr>
          <p:cNvPr id="40983" name="Text Box 36"/>
          <p:cNvSpPr txBox="1">
            <a:spLocks noChangeArrowheads="1"/>
          </p:cNvSpPr>
          <p:nvPr/>
        </p:nvSpPr>
        <p:spPr bwMode="auto">
          <a:xfrm>
            <a:off x="7453313" y="1919288"/>
            <a:ext cx="1008062" cy="142875"/>
          </a:xfrm>
          <a:prstGeom prst="rect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/>
              <a:t>ST_I32(Vz)</a:t>
            </a:r>
            <a:endParaRPr lang="en-US" altLang="en-US" sz="1200" b="0"/>
          </a:p>
        </p:txBody>
      </p:sp>
      <p:sp>
        <p:nvSpPr>
          <p:cNvPr id="40984" name="Line 37"/>
          <p:cNvSpPr>
            <a:spLocks noChangeShapeType="1"/>
          </p:cNvSpPr>
          <p:nvPr/>
        </p:nvSpPr>
        <p:spPr bwMode="auto">
          <a:xfrm flipH="1">
            <a:off x="7885113" y="1774825"/>
            <a:ext cx="0" cy="142875"/>
          </a:xfrm>
          <a:prstGeom prst="line">
            <a:avLst/>
          </a:prstGeom>
          <a:noFill/>
          <a:ln w="31750">
            <a:solidFill>
              <a:srgbClr val="0000FF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40985" name="Text Box 39"/>
          <p:cNvSpPr txBox="1">
            <a:spLocks noChangeArrowheads="1"/>
          </p:cNvSpPr>
          <p:nvPr/>
        </p:nvSpPr>
        <p:spPr bwMode="auto">
          <a:xfrm>
            <a:off x="7453313" y="2205038"/>
            <a:ext cx="1008062" cy="142875"/>
          </a:xfrm>
          <a:prstGeom prst="rect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/>
              <a:t>LD_I32(Px)</a:t>
            </a:r>
            <a:endParaRPr lang="en-US" altLang="en-US" sz="1200" b="0"/>
          </a:p>
        </p:txBody>
      </p:sp>
      <p:sp>
        <p:nvSpPr>
          <p:cNvPr id="40986" name="Text Box 40"/>
          <p:cNvSpPr txBox="1">
            <a:spLocks noChangeArrowheads="1"/>
          </p:cNvSpPr>
          <p:nvPr/>
        </p:nvSpPr>
        <p:spPr bwMode="auto">
          <a:xfrm>
            <a:off x="7453313" y="2493963"/>
            <a:ext cx="1008062" cy="142875"/>
          </a:xfrm>
          <a:prstGeom prst="rect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/>
              <a:t>ST_I32(Py)</a:t>
            </a:r>
            <a:endParaRPr lang="en-US" altLang="en-US" sz="1200" b="0"/>
          </a:p>
        </p:txBody>
      </p:sp>
      <p:sp>
        <p:nvSpPr>
          <p:cNvPr id="40987" name="Line 41"/>
          <p:cNvSpPr>
            <a:spLocks noChangeShapeType="1"/>
          </p:cNvSpPr>
          <p:nvPr/>
        </p:nvSpPr>
        <p:spPr bwMode="auto">
          <a:xfrm flipH="1">
            <a:off x="7885113" y="2349500"/>
            <a:ext cx="0" cy="142875"/>
          </a:xfrm>
          <a:prstGeom prst="line">
            <a:avLst/>
          </a:prstGeom>
          <a:noFill/>
          <a:ln w="31750">
            <a:solidFill>
              <a:srgbClr val="0000FF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40988" name="Text Box 43"/>
          <p:cNvSpPr txBox="1">
            <a:spLocks noChangeArrowheads="1"/>
          </p:cNvSpPr>
          <p:nvPr/>
        </p:nvSpPr>
        <p:spPr bwMode="auto">
          <a:xfrm>
            <a:off x="7453313" y="2782888"/>
            <a:ext cx="1008062" cy="142875"/>
          </a:xfrm>
          <a:prstGeom prst="rect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/>
              <a:t>LD_I32(Vz)</a:t>
            </a:r>
            <a:endParaRPr lang="en-US" altLang="en-US" sz="1200" b="0"/>
          </a:p>
        </p:txBody>
      </p:sp>
      <p:sp>
        <p:nvSpPr>
          <p:cNvPr id="40989" name="Text Box 44"/>
          <p:cNvSpPr txBox="1">
            <a:spLocks noChangeArrowheads="1"/>
          </p:cNvSpPr>
          <p:nvPr/>
        </p:nvSpPr>
        <p:spPr bwMode="auto">
          <a:xfrm>
            <a:off x="7453313" y="3071813"/>
            <a:ext cx="1008062" cy="142875"/>
          </a:xfrm>
          <a:prstGeom prst="rect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/>
              <a:t>ST_I32(Px)</a:t>
            </a:r>
            <a:endParaRPr lang="en-US" altLang="en-US" sz="1200" b="0"/>
          </a:p>
        </p:txBody>
      </p:sp>
      <p:sp>
        <p:nvSpPr>
          <p:cNvPr id="40990" name="Line 45"/>
          <p:cNvSpPr>
            <a:spLocks noChangeShapeType="1"/>
          </p:cNvSpPr>
          <p:nvPr/>
        </p:nvSpPr>
        <p:spPr bwMode="auto">
          <a:xfrm flipH="1">
            <a:off x="7885113" y="2927350"/>
            <a:ext cx="0" cy="142875"/>
          </a:xfrm>
          <a:prstGeom prst="line">
            <a:avLst/>
          </a:prstGeom>
          <a:noFill/>
          <a:ln w="31750">
            <a:solidFill>
              <a:srgbClr val="0000FF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40991" name="Rectangle 48"/>
          <p:cNvSpPr>
            <a:spLocks noChangeArrowheads="1"/>
          </p:cNvSpPr>
          <p:nvPr/>
        </p:nvSpPr>
        <p:spPr bwMode="auto">
          <a:xfrm>
            <a:off x="4859338" y="4221163"/>
            <a:ext cx="1225550" cy="8636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en-US" b="0">
              <a:latin typeface="Arial" charset="0"/>
            </a:endParaRPr>
          </a:p>
        </p:txBody>
      </p:sp>
      <p:sp>
        <p:nvSpPr>
          <p:cNvPr id="40992" name="Text Box 49"/>
          <p:cNvSpPr txBox="1">
            <a:spLocks noChangeArrowheads="1"/>
          </p:cNvSpPr>
          <p:nvPr/>
        </p:nvSpPr>
        <p:spPr bwMode="auto">
          <a:xfrm>
            <a:off x="4932363" y="4652963"/>
            <a:ext cx="1079500" cy="142875"/>
          </a:xfrm>
          <a:prstGeom prst="rect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/>
              <a:t>GTC_I32(C1)</a:t>
            </a:r>
            <a:endParaRPr lang="en-US" altLang="en-US" sz="1200" b="0"/>
          </a:p>
        </p:txBody>
      </p:sp>
      <p:sp>
        <p:nvSpPr>
          <p:cNvPr id="40993" name="Text Box 50"/>
          <p:cNvSpPr txBox="1">
            <a:spLocks noChangeArrowheads="1"/>
          </p:cNvSpPr>
          <p:nvPr/>
        </p:nvSpPr>
        <p:spPr bwMode="auto">
          <a:xfrm>
            <a:off x="5148263" y="4941888"/>
            <a:ext cx="639762" cy="144462"/>
          </a:xfrm>
          <a:prstGeom prst="rect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/>
              <a:t>JC</a:t>
            </a:r>
          </a:p>
        </p:txBody>
      </p:sp>
      <p:sp>
        <p:nvSpPr>
          <p:cNvPr id="40994" name="Line 51"/>
          <p:cNvSpPr>
            <a:spLocks noChangeShapeType="1"/>
          </p:cNvSpPr>
          <p:nvPr/>
        </p:nvSpPr>
        <p:spPr bwMode="auto">
          <a:xfrm flipH="1">
            <a:off x="5435600" y="4799013"/>
            <a:ext cx="0" cy="142875"/>
          </a:xfrm>
          <a:prstGeom prst="line">
            <a:avLst/>
          </a:prstGeom>
          <a:noFill/>
          <a:ln w="31750">
            <a:solidFill>
              <a:srgbClr val="0000FF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40995" name="Text Box 52"/>
          <p:cNvSpPr txBox="1">
            <a:spLocks noChangeArrowheads="1"/>
          </p:cNvSpPr>
          <p:nvPr/>
        </p:nvSpPr>
        <p:spPr bwMode="auto">
          <a:xfrm>
            <a:off x="4932363" y="4365625"/>
            <a:ext cx="1008062" cy="142875"/>
          </a:xfrm>
          <a:prstGeom prst="rect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/>
              <a:t>LD_I32(Px)</a:t>
            </a:r>
            <a:endParaRPr lang="en-US" altLang="en-US" sz="1200" b="0"/>
          </a:p>
        </p:txBody>
      </p:sp>
      <p:sp>
        <p:nvSpPr>
          <p:cNvPr id="40996" name="Line 53"/>
          <p:cNvSpPr>
            <a:spLocks noChangeShapeType="1"/>
          </p:cNvSpPr>
          <p:nvPr/>
        </p:nvSpPr>
        <p:spPr bwMode="auto">
          <a:xfrm flipH="1">
            <a:off x="5435600" y="4510088"/>
            <a:ext cx="0" cy="142875"/>
          </a:xfrm>
          <a:prstGeom prst="line">
            <a:avLst/>
          </a:prstGeom>
          <a:noFill/>
          <a:ln w="31750">
            <a:solidFill>
              <a:srgbClr val="0000FF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40997" name="Rectangle 56"/>
          <p:cNvSpPr>
            <a:spLocks noChangeArrowheads="1"/>
          </p:cNvSpPr>
          <p:nvPr/>
        </p:nvSpPr>
        <p:spPr bwMode="auto">
          <a:xfrm>
            <a:off x="6516688" y="3789363"/>
            <a:ext cx="2266950" cy="216058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en-US" b="0">
              <a:latin typeface="Arial" charset="0"/>
            </a:endParaRPr>
          </a:p>
        </p:txBody>
      </p:sp>
      <p:sp>
        <p:nvSpPr>
          <p:cNvPr id="40998" name="Text Box 57"/>
          <p:cNvSpPr txBox="1">
            <a:spLocks noChangeArrowheads="1"/>
          </p:cNvSpPr>
          <p:nvPr/>
        </p:nvSpPr>
        <p:spPr bwMode="auto">
          <a:xfrm>
            <a:off x="6588125" y="3933825"/>
            <a:ext cx="1008063" cy="142875"/>
          </a:xfrm>
          <a:prstGeom prst="rect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/>
              <a:t>LD_I32(Py)</a:t>
            </a:r>
            <a:endParaRPr lang="en-US" altLang="en-US" sz="1200" b="0"/>
          </a:p>
        </p:txBody>
      </p:sp>
      <p:sp>
        <p:nvSpPr>
          <p:cNvPr id="40999" name="Text Box 58"/>
          <p:cNvSpPr txBox="1">
            <a:spLocks noChangeArrowheads="1"/>
          </p:cNvSpPr>
          <p:nvPr/>
        </p:nvSpPr>
        <p:spPr bwMode="auto">
          <a:xfrm>
            <a:off x="7091363" y="4510088"/>
            <a:ext cx="1008062" cy="142875"/>
          </a:xfrm>
          <a:prstGeom prst="rect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/>
              <a:t>ST_I32(Vz)</a:t>
            </a:r>
            <a:endParaRPr lang="en-US" altLang="en-US" sz="1200" b="0"/>
          </a:p>
        </p:txBody>
      </p:sp>
      <p:sp>
        <p:nvSpPr>
          <p:cNvPr id="41000" name="Line 59"/>
          <p:cNvSpPr>
            <a:spLocks noChangeShapeType="1"/>
          </p:cNvSpPr>
          <p:nvPr/>
        </p:nvSpPr>
        <p:spPr bwMode="auto">
          <a:xfrm flipH="1">
            <a:off x="7523163" y="4365625"/>
            <a:ext cx="0" cy="142875"/>
          </a:xfrm>
          <a:prstGeom prst="line">
            <a:avLst/>
          </a:prstGeom>
          <a:noFill/>
          <a:ln w="31750">
            <a:solidFill>
              <a:srgbClr val="0000FF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41001" name="Text Box 61"/>
          <p:cNvSpPr txBox="1">
            <a:spLocks noChangeArrowheads="1"/>
          </p:cNvSpPr>
          <p:nvPr/>
        </p:nvSpPr>
        <p:spPr bwMode="auto">
          <a:xfrm>
            <a:off x="7091363" y="4797425"/>
            <a:ext cx="1008062" cy="142875"/>
          </a:xfrm>
          <a:prstGeom prst="rect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/>
              <a:t>LD_I32(Px)</a:t>
            </a:r>
            <a:endParaRPr lang="en-US" altLang="en-US" sz="1200" b="0"/>
          </a:p>
        </p:txBody>
      </p:sp>
      <p:sp>
        <p:nvSpPr>
          <p:cNvPr id="41002" name="Text Box 62"/>
          <p:cNvSpPr txBox="1">
            <a:spLocks noChangeArrowheads="1"/>
          </p:cNvSpPr>
          <p:nvPr/>
        </p:nvSpPr>
        <p:spPr bwMode="auto">
          <a:xfrm>
            <a:off x="7091363" y="5086350"/>
            <a:ext cx="1008062" cy="142875"/>
          </a:xfrm>
          <a:prstGeom prst="rect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/>
              <a:t>ST_I32(Py)</a:t>
            </a:r>
            <a:endParaRPr lang="en-US" altLang="en-US" sz="1200" b="0"/>
          </a:p>
        </p:txBody>
      </p:sp>
      <p:sp>
        <p:nvSpPr>
          <p:cNvPr id="41003" name="Line 63"/>
          <p:cNvSpPr>
            <a:spLocks noChangeShapeType="1"/>
          </p:cNvSpPr>
          <p:nvPr/>
        </p:nvSpPr>
        <p:spPr bwMode="auto">
          <a:xfrm flipH="1">
            <a:off x="7523163" y="4940300"/>
            <a:ext cx="0" cy="142875"/>
          </a:xfrm>
          <a:prstGeom prst="line">
            <a:avLst/>
          </a:prstGeom>
          <a:noFill/>
          <a:ln w="31750">
            <a:solidFill>
              <a:srgbClr val="0000FF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41004" name="Text Box 65"/>
          <p:cNvSpPr txBox="1">
            <a:spLocks noChangeArrowheads="1"/>
          </p:cNvSpPr>
          <p:nvPr/>
        </p:nvSpPr>
        <p:spPr bwMode="auto">
          <a:xfrm>
            <a:off x="7091363" y="5375275"/>
            <a:ext cx="1008062" cy="142875"/>
          </a:xfrm>
          <a:prstGeom prst="rect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/>
              <a:t>LD_I32(Vz)</a:t>
            </a:r>
            <a:endParaRPr lang="en-US" altLang="en-US" sz="1200" b="0"/>
          </a:p>
        </p:txBody>
      </p:sp>
      <p:sp>
        <p:nvSpPr>
          <p:cNvPr id="41005" name="Text Box 66"/>
          <p:cNvSpPr txBox="1">
            <a:spLocks noChangeArrowheads="1"/>
          </p:cNvSpPr>
          <p:nvPr/>
        </p:nvSpPr>
        <p:spPr bwMode="auto">
          <a:xfrm>
            <a:off x="7091363" y="5664200"/>
            <a:ext cx="1008062" cy="142875"/>
          </a:xfrm>
          <a:prstGeom prst="rect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/>
              <a:t>ST_I32(Px)</a:t>
            </a:r>
            <a:endParaRPr lang="en-US" altLang="en-US" sz="1200" b="0"/>
          </a:p>
        </p:txBody>
      </p:sp>
      <p:sp>
        <p:nvSpPr>
          <p:cNvPr id="41006" name="Line 67"/>
          <p:cNvSpPr>
            <a:spLocks noChangeShapeType="1"/>
          </p:cNvSpPr>
          <p:nvPr/>
        </p:nvSpPr>
        <p:spPr bwMode="auto">
          <a:xfrm flipH="1">
            <a:off x="7523163" y="5518150"/>
            <a:ext cx="0" cy="142875"/>
          </a:xfrm>
          <a:prstGeom prst="line">
            <a:avLst/>
          </a:prstGeom>
          <a:noFill/>
          <a:ln w="31750">
            <a:solidFill>
              <a:srgbClr val="0000FF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41007" name="Text Box 70"/>
          <p:cNvSpPr txBox="1">
            <a:spLocks noChangeArrowheads="1"/>
          </p:cNvSpPr>
          <p:nvPr/>
        </p:nvSpPr>
        <p:spPr bwMode="auto">
          <a:xfrm>
            <a:off x="7666038" y="3933825"/>
            <a:ext cx="1008062" cy="142875"/>
          </a:xfrm>
          <a:prstGeom prst="rect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/>
              <a:t>LD_I32(Px)</a:t>
            </a:r>
            <a:endParaRPr lang="en-US" altLang="en-US" sz="1200" b="0"/>
          </a:p>
        </p:txBody>
      </p:sp>
      <p:sp>
        <p:nvSpPr>
          <p:cNvPr id="41008" name="Text Box 71"/>
          <p:cNvSpPr txBox="1">
            <a:spLocks noChangeArrowheads="1"/>
          </p:cNvSpPr>
          <p:nvPr/>
        </p:nvSpPr>
        <p:spPr bwMode="auto">
          <a:xfrm>
            <a:off x="7235825" y="4221163"/>
            <a:ext cx="720725" cy="144462"/>
          </a:xfrm>
          <a:prstGeom prst="rect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/>
              <a:t>MOD_I32</a:t>
            </a:r>
            <a:endParaRPr lang="en-US" altLang="en-US" sz="1200" b="0"/>
          </a:p>
        </p:txBody>
      </p:sp>
      <p:sp>
        <p:nvSpPr>
          <p:cNvPr id="41009" name="Line 72"/>
          <p:cNvSpPr>
            <a:spLocks noChangeShapeType="1"/>
          </p:cNvSpPr>
          <p:nvPr/>
        </p:nvSpPr>
        <p:spPr bwMode="auto">
          <a:xfrm>
            <a:off x="7235825" y="4076700"/>
            <a:ext cx="144463" cy="144463"/>
          </a:xfrm>
          <a:prstGeom prst="line">
            <a:avLst/>
          </a:prstGeom>
          <a:noFill/>
          <a:ln w="31750">
            <a:solidFill>
              <a:srgbClr val="0000FF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41010" name="Line 73"/>
          <p:cNvSpPr>
            <a:spLocks noChangeShapeType="1"/>
          </p:cNvSpPr>
          <p:nvPr/>
        </p:nvSpPr>
        <p:spPr bwMode="auto">
          <a:xfrm flipH="1">
            <a:off x="7739063" y="4076700"/>
            <a:ext cx="144462" cy="144463"/>
          </a:xfrm>
          <a:prstGeom prst="line">
            <a:avLst/>
          </a:prstGeom>
          <a:noFill/>
          <a:ln w="31750">
            <a:solidFill>
              <a:srgbClr val="0000FF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41011" name="Rectangle 79"/>
          <p:cNvSpPr>
            <a:spLocks noChangeArrowheads="1"/>
          </p:cNvSpPr>
          <p:nvPr/>
        </p:nvSpPr>
        <p:spPr bwMode="auto">
          <a:xfrm>
            <a:off x="4859338" y="5661025"/>
            <a:ext cx="1296987" cy="57626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en-US" b="0">
              <a:latin typeface="Arial" charset="0"/>
            </a:endParaRPr>
          </a:p>
        </p:txBody>
      </p:sp>
      <p:sp>
        <p:nvSpPr>
          <p:cNvPr id="41012" name="Text Box 75"/>
          <p:cNvSpPr txBox="1">
            <a:spLocks noChangeArrowheads="1"/>
          </p:cNvSpPr>
          <p:nvPr/>
        </p:nvSpPr>
        <p:spPr bwMode="auto">
          <a:xfrm>
            <a:off x="5003800" y="5803900"/>
            <a:ext cx="1008063" cy="142875"/>
          </a:xfrm>
          <a:prstGeom prst="rect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/>
              <a:t>LD_I32(Py)</a:t>
            </a:r>
            <a:endParaRPr lang="en-US" altLang="en-US" sz="1200" b="0"/>
          </a:p>
        </p:txBody>
      </p:sp>
      <p:sp>
        <p:nvSpPr>
          <p:cNvPr id="41013" name="Line 77"/>
          <p:cNvSpPr>
            <a:spLocks noChangeShapeType="1"/>
          </p:cNvSpPr>
          <p:nvPr/>
        </p:nvSpPr>
        <p:spPr bwMode="auto">
          <a:xfrm>
            <a:off x="5435600" y="5948363"/>
            <a:ext cx="1588" cy="142875"/>
          </a:xfrm>
          <a:prstGeom prst="line">
            <a:avLst/>
          </a:prstGeom>
          <a:noFill/>
          <a:ln w="31750">
            <a:solidFill>
              <a:srgbClr val="0000FF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41014" name="Text Box 78"/>
          <p:cNvSpPr txBox="1">
            <a:spLocks noChangeArrowheads="1"/>
          </p:cNvSpPr>
          <p:nvPr/>
        </p:nvSpPr>
        <p:spPr bwMode="auto">
          <a:xfrm>
            <a:off x="5219700" y="6092825"/>
            <a:ext cx="639763" cy="144463"/>
          </a:xfrm>
          <a:prstGeom prst="rect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/>
              <a:t>RET_I32</a:t>
            </a:r>
          </a:p>
        </p:txBody>
      </p:sp>
      <p:sp>
        <p:nvSpPr>
          <p:cNvPr id="41015" name="Line 84"/>
          <p:cNvSpPr>
            <a:spLocks noChangeShapeType="1"/>
          </p:cNvSpPr>
          <p:nvPr/>
        </p:nvSpPr>
        <p:spPr bwMode="auto">
          <a:xfrm flipH="1">
            <a:off x="5364163" y="1052513"/>
            <a:ext cx="0" cy="142875"/>
          </a:xfrm>
          <a:prstGeom prst="line">
            <a:avLst/>
          </a:prstGeom>
          <a:noFill/>
          <a:ln w="31750">
            <a:solidFill>
              <a:schemeClr val="bg2"/>
            </a:solidFill>
            <a:round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41016" name="Line 85"/>
          <p:cNvSpPr>
            <a:spLocks noChangeShapeType="1"/>
          </p:cNvSpPr>
          <p:nvPr/>
        </p:nvSpPr>
        <p:spPr bwMode="auto">
          <a:xfrm flipV="1">
            <a:off x="6877050" y="1268413"/>
            <a:ext cx="431800" cy="1152525"/>
          </a:xfrm>
          <a:prstGeom prst="line">
            <a:avLst/>
          </a:prstGeom>
          <a:noFill/>
          <a:ln w="31750">
            <a:solidFill>
              <a:schemeClr val="accent1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41017" name="Line 86"/>
          <p:cNvSpPr>
            <a:spLocks noChangeShapeType="1"/>
          </p:cNvSpPr>
          <p:nvPr/>
        </p:nvSpPr>
        <p:spPr bwMode="auto">
          <a:xfrm flipH="1" flipV="1">
            <a:off x="6661150" y="2205038"/>
            <a:ext cx="215900" cy="215900"/>
          </a:xfrm>
          <a:prstGeom prst="line">
            <a:avLst/>
          </a:prstGeom>
          <a:noFill/>
          <a:ln w="31750">
            <a:solidFill>
              <a:schemeClr val="accent1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41018" name="Line 87"/>
          <p:cNvSpPr>
            <a:spLocks noChangeShapeType="1"/>
          </p:cNvSpPr>
          <p:nvPr/>
        </p:nvSpPr>
        <p:spPr bwMode="auto">
          <a:xfrm>
            <a:off x="7308850" y="1268413"/>
            <a:ext cx="215900" cy="215900"/>
          </a:xfrm>
          <a:prstGeom prst="line">
            <a:avLst/>
          </a:prstGeom>
          <a:noFill/>
          <a:ln w="31750">
            <a:solidFill>
              <a:schemeClr val="accent1"/>
            </a:solidFill>
            <a:round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41019" name="Line 88"/>
          <p:cNvSpPr>
            <a:spLocks noChangeShapeType="1"/>
          </p:cNvSpPr>
          <p:nvPr/>
        </p:nvSpPr>
        <p:spPr bwMode="auto">
          <a:xfrm flipV="1">
            <a:off x="6084888" y="3573463"/>
            <a:ext cx="430212" cy="1728787"/>
          </a:xfrm>
          <a:prstGeom prst="line">
            <a:avLst/>
          </a:prstGeom>
          <a:noFill/>
          <a:ln w="31750">
            <a:solidFill>
              <a:schemeClr val="accent1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41020" name="Line 89"/>
          <p:cNvSpPr>
            <a:spLocks noChangeShapeType="1"/>
          </p:cNvSpPr>
          <p:nvPr/>
        </p:nvSpPr>
        <p:spPr bwMode="auto">
          <a:xfrm flipH="1" flipV="1">
            <a:off x="5867400" y="5084763"/>
            <a:ext cx="215900" cy="215900"/>
          </a:xfrm>
          <a:prstGeom prst="line">
            <a:avLst/>
          </a:prstGeom>
          <a:noFill/>
          <a:ln w="31750">
            <a:solidFill>
              <a:schemeClr val="accent1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41021" name="Line 90"/>
          <p:cNvSpPr>
            <a:spLocks noChangeShapeType="1"/>
          </p:cNvSpPr>
          <p:nvPr/>
        </p:nvSpPr>
        <p:spPr bwMode="auto">
          <a:xfrm>
            <a:off x="6515100" y="3573463"/>
            <a:ext cx="215900" cy="215900"/>
          </a:xfrm>
          <a:prstGeom prst="line">
            <a:avLst/>
          </a:prstGeom>
          <a:noFill/>
          <a:ln w="31750">
            <a:solidFill>
              <a:schemeClr val="accent1"/>
            </a:solidFill>
            <a:round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41022" name="Line 14"/>
          <p:cNvSpPr>
            <a:spLocks noChangeShapeType="1"/>
          </p:cNvSpPr>
          <p:nvPr/>
        </p:nvSpPr>
        <p:spPr bwMode="auto">
          <a:xfrm flipH="1">
            <a:off x="6516688" y="5949950"/>
            <a:ext cx="215900" cy="215900"/>
          </a:xfrm>
          <a:prstGeom prst="line">
            <a:avLst/>
          </a:prstGeom>
          <a:noFill/>
          <a:ln w="31750">
            <a:solidFill>
              <a:schemeClr val="bg2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41023" name="Line 91"/>
          <p:cNvSpPr>
            <a:spLocks noChangeShapeType="1"/>
          </p:cNvSpPr>
          <p:nvPr/>
        </p:nvSpPr>
        <p:spPr bwMode="auto">
          <a:xfrm flipH="1" flipV="1">
            <a:off x="6443663" y="3357563"/>
            <a:ext cx="865187" cy="215900"/>
          </a:xfrm>
          <a:prstGeom prst="line">
            <a:avLst/>
          </a:prstGeom>
          <a:noFill/>
          <a:ln w="31750">
            <a:solidFill>
              <a:schemeClr val="bg2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41024" name="Line 92"/>
          <p:cNvSpPr>
            <a:spLocks noChangeShapeType="1"/>
          </p:cNvSpPr>
          <p:nvPr/>
        </p:nvSpPr>
        <p:spPr bwMode="auto">
          <a:xfrm flipH="1">
            <a:off x="7308850" y="3357563"/>
            <a:ext cx="215900" cy="215900"/>
          </a:xfrm>
          <a:prstGeom prst="line">
            <a:avLst/>
          </a:prstGeom>
          <a:noFill/>
          <a:ln w="31750">
            <a:solidFill>
              <a:schemeClr val="bg2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grpSp>
        <p:nvGrpSpPr>
          <p:cNvPr id="41025" name="Group 99"/>
          <p:cNvGrpSpPr>
            <a:grpSpLocks/>
          </p:cNvGrpSpPr>
          <p:nvPr/>
        </p:nvGrpSpPr>
        <p:grpSpPr bwMode="auto">
          <a:xfrm>
            <a:off x="2916238" y="549275"/>
            <a:ext cx="1584325" cy="1295400"/>
            <a:chOff x="1837" y="346"/>
            <a:chExt cx="998" cy="816"/>
          </a:xfrm>
        </p:grpSpPr>
        <p:sp>
          <p:nvSpPr>
            <p:cNvPr id="41033" name="Rectangle 100"/>
            <p:cNvSpPr>
              <a:spLocks noChangeArrowheads="1"/>
            </p:cNvSpPr>
            <p:nvPr/>
          </p:nvSpPr>
          <p:spPr bwMode="auto">
            <a:xfrm>
              <a:off x="1837" y="346"/>
              <a:ext cx="998" cy="816"/>
            </a:xfrm>
            <a:prstGeom prst="rect">
              <a:avLst/>
            </a:prstGeom>
            <a:solidFill>
              <a:srgbClr val="FFFFE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defRPr sz="1600" b="1">
                  <a:solidFill>
                    <a:schemeClr val="tx1"/>
                  </a:solidFill>
                  <a:latin typeface="Courier New" pitchFamily="49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Ø"/>
                <a:defRPr sz="24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altLang="en-US" sz="1400">
                  <a:latin typeface="Arial" charset="0"/>
                </a:rPr>
                <a:t>Control-Flow</a:t>
              </a:r>
            </a:p>
            <a:p>
              <a:pPr algn="r" eaLnBrk="1" hangingPunct="1"/>
              <a:r>
                <a:rPr lang="en-US" altLang="en-US" sz="1400" b="0">
                  <a:latin typeface="Arial" charset="0"/>
                </a:rPr>
                <a:t>v</a:t>
              </a:r>
              <a:r>
                <a:rPr lang="cs-CZ" altLang="en-US" sz="1400" b="0">
                  <a:latin typeface="Arial" charset="0"/>
                </a:rPr>
                <a:t>ždy</a:t>
              </a:r>
            </a:p>
            <a:p>
              <a:pPr algn="r" eaLnBrk="1" hangingPunct="1"/>
              <a:r>
                <a:rPr lang="cs-CZ" altLang="en-US" sz="1400" b="0">
                  <a:latin typeface="Arial" charset="0"/>
                </a:rPr>
                <a:t>if true</a:t>
              </a:r>
            </a:p>
            <a:p>
              <a:pPr algn="r" eaLnBrk="1" hangingPunct="1"/>
              <a:r>
                <a:rPr lang="cs-CZ" altLang="en-US" sz="1400" b="0">
                  <a:latin typeface="Arial" charset="0"/>
                </a:rPr>
                <a:t>if false</a:t>
              </a:r>
            </a:p>
          </p:txBody>
        </p:sp>
        <p:sp>
          <p:nvSpPr>
            <p:cNvPr id="41034" name="Line 101"/>
            <p:cNvSpPr>
              <a:spLocks noChangeShapeType="1"/>
            </p:cNvSpPr>
            <p:nvPr/>
          </p:nvSpPr>
          <p:spPr bwMode="auto">
            <a:xfrm>
              <a:off x="1882" y="572"/>
              <a:ext cx="408" cy="0"/>
            </a:xfrm>
            <a:prstGeom prst="line">
              <a:avLst/>
            </a:prstGeom>
            <a:noFill/>
            <a:ln w="31750">
              <a:solidFill>
                <a:schemeClr val="bg2"/>
              </a:solidFill>
              <a:round/>
              <a:headEnd/>
              <a:tailEnd type="triangl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1035" name="Line 102"/>
            <p:cNvSpPr>
              <a:spLocks noChangeShapeType="1"/>
            </p:cNvSpPr>
            <p:nvPr/>
          </p:nvSpPr>
          <p:spPr bwMode="auto">
            <a:xfrm>
              <a:off x="1882" y="754"/>
              <a:ext cx="408" cy="0"/>
            </a:xfrm>
            <a:prstGeom prst="line">
              <a:avLst/>
            </a:prstGeom>
            <a:noFill/>
            <a:ln w="31750">
              <a:solidFill>
                <a:schemeClr val="accent1"/>
              </a:solidFill>
              <a:round/>
              <a:headEnd/>
              <a:tailEnd type="triangl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1036" name="Line 103"/>
            <p:cNvSpPr>
              <a:spLocks noChangeShapeType="1"/>
            </p:cNvSpPr>
            <p:nvPr/>
          </p:nvSpPr>
          <p:spPr bwMode="auto">
            <a:xfrm>
              <a:off x="1882" y="935"/>
              <a:ext cx="408" cy="0"/>
            </a:xfrm>
            <a:prstGeom prst="line">
              <a:avLst/>
            </a:prstGeom>
            <a:noFill/>
            <a:ln w="31750">
              <a:solidFill>
                <a:srgbClr val="A50021"/>
              </a:solidFill>
              <a:round/>
              <a:headEnd/>
              <a:tailEnd type="triangl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sp>
        <p:nvSpPr>
          <p:cNvPr id="41026" name="Rectangle 105"/>
          <p:cNvSpPr>
            <a:spLocks noChangeArrowheads="1"/>
          </p:cNvSpPr>
          <p:nvPr/>
        </p:nvSpPr>
        <p:spPr bwMode="auto">
          <a:xfrm>
            <a:off x="2916238" y="2133600"/>
            <a:ext cx="1584325" cy="25908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cs-CZ" altLang="en-US" sz="1400">
                <a:latin typeface="Arial" charset="0"/>
              </a:rPr>
              <a:t>Dag</a:t>
            </a:r>
            <a:endParaRPr lang="en-US" altLang="en-US" sz="1400">
              <a:latin typeface="Arial" charset="0"/>
            </a:endParaRPr>
          </a:p>
          <a:p>
            <a:pPr algn="r" eaLnBrk="1" hangingPunct="1"/>
            <a:endParaRPr lang="cs-CZ" altLang="en-US" sz="1400" b="0">
              <a:latin typeface="Arial" charset="0"/>
            </a:endParaRPr>
          </a:p>
          <a:p>
            <a:pPr algn="r" eaLnBrk="1" hangingPunct="1"/>
            <a:r>
              <a:rPr lang="cs-CZ" altLang="en-US" sz="1400" b="0">
                <a:latin typeface="Arial" charset="0"/>
              </a:rPr>
              <a:t>operand</a:t>
            </a:r>
          </a:p>
        </p:txBody>
      </p:sp>
      <p:sp>
        <p:nvSpPr>
          <p:cNvPr id="41027" name="Line 106"/>
          <p:cNvSpPr>
            <a:spLocks noChangeShapeType="1"/>
          </p:cNvSpPr>
          <p:nvPr/>
        </p:nvSpPr>
        <p:spPr bwMode="auto">
          <a:xfrm flipH="1" flipV="1">
            <a:off x="2987675" y="2781300"/>
            <a:ext cx="576263" cy="0"/>
          </a:xfrm>
          <a:prstGeom prst="line">
            <a:avLst/>
          </a:prstGeom>
          <a:noFill/>
          <a:ln w="31750">
            <a:solidFill>
              <a:srgbClr val="0000FF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41028" name="Line 112"/>
          <p:cNvSpPr>
            <a:spLocks noChangeShapeType="1"/>
          </p:cNvSpPr>
          <p:nvPr/>
        </p:nvSpPr>
        <p:spPr bwMode="auto">
          <a:xfrm>
            <a:off x="6516688" y="4724400"/>
            <a:ext cx="23034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41029" name="Line 113"/>
          <p:cNvSpPr>
            <a:spLocks noChangeShapeType="1"/>
          </p:cNvSpPr>
          <p:nvPr/>
        </p:nvSpPr>
        <p:spPr bwMode="auto">
          <a:xfrm>
            <a:off x="6516688" y="5300663"/>
            <a:ext cx="23034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41030" name="Line 114"/>
          <p:cNvSpPr>
            <a:spLocks noChangeShapeType="1"/>
          </p:cNvSpPr>
          <p:nvPr/>
        </p:nvSpPr>
        <p:spPr bwMode="auto">
          <a:xfrm>
            <a:off x="7308850" y="2133600"/>
            <a:ext cx="1295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41031" name="Line 115"/>
          <p:cNvSpPr>
            <a:spLocks noChangeShapeType="1"/>
          </p:cNvSpPr>
          <p:nvPr/>
        </p:nvSpPr>
        <p:spPr bwMode="auto">
          <a:xfrm>
            <a:off x="7308850" y="2708275"/>
            <a:ext cx="1295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41032" name="Line 116"/>
          <p:cNvSpPr>
            <a:spLocks noChangeShapeType="1"/>
          </p:cNvSpPr>
          <p:nvPr/>
        </p:nvSpPr>
        <p:spPr bwMode="auto">
          <a:xfrm>
            <a:off x="4787900" y="1412875"/>
            <a:ext cx="20891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614007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Number Placeholder 4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7E68E84B-5449-4C18-86FF-D704D9217AA2}" type="slidenum">
              <a:rPr lang="en-US" altLang="en-US" sz="1400" b="0" smtClean="0">
                <a:solidFill>
                  <a:srgbClr val="99FF99"/>
                </a:solidFill>
                <a:latin typeface="Arial" charset="0"/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18</a:t>
            </a:fld>
            <a:r>
              <a:rPr lang="cs-CZ" altLang="en-US" sz="1400" b="0" smtClean="0">
                <a:solidFill>
                  <a:srgbClr val="99FF99"/>
                </a:solidFill>
                <a:latin typeface="Arial" charset="0"/>
              </a:rPr>
              <a:t> </a:t>
            </a:r>
            <a:endParaRPr lang="en-US" altLang="en-US" sz="1400" b="0" smtClean="0">
              <a:solidFill>
                <a:srgbClr val="99FF99"/>
              </a:solidFill>
              <a:latin typeface="Arial" charset="0"/>
            </a:endParaRPr>
          </a:p>
        </p:txBody>
      </p:sp>
      <p:sp>
        <p:nvSpPr>
          <p:cNvPr id="4198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en-US" smtClean="0"/>
              <a:t>Nesekvenční mezikód před analýzou aliasů</a:t>
            </a:r>
            <a:endParaRPr lang="cs-CZ" altLang="en-US" noProof="1" smtClean="0"/>
          </a:p>
        </p:txBody>
      </p:sp>
      <p:sp>
        <p:nvSpPr>
          <p:cNvPr id="41988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52400" y="533400"/>
            <a:ext cx="2619375" cy="4191000"/>
          </a:xfrm>
        </p:spPr>
        <p:txBody>
          <a:bodyPr/>
          <a:lstStyle/>
          <a:p>
            <a:pPr marL="0" indent="0" eaLnBrk="1" hangingPunct="1"/>
            <a:r>
              <a:rPr lang="en-US" altLang="en-US" sz="1400" smtClean="0"/>
              <a:t>int gcd( int x, int y)</a:t>
            </a:r>
          </a:p>
          <a:p>
            <a:pPr marL="0" indent="0" eaLnBrk="1" hangingPunct="1"/>
            <a:r>
              <a:rPr lang="en-US" altLang="en-US" sz="1400" smtClean="0"/>
              <a:t>{ int z;</a:t>
            </a:r>
          </a:p>
          <a:p>
            <a:pPr marL="0" indent="0" eaLnBrk="1" hangingPunct="1"/>
            <a:r>
              <a:rPr lang="en-US" altLang="en-US" sz="1400" smtClean="0"/>
              <a:t>  if ( x &gt; y )</a:t>
            </a:r>
          </a:p>
          <a:p>
            <a:pPr marL="0" indent="0" eaLnBrk="1" hangingPunct="1"/>
            <a:r>
              <a:rPr lang="en-US" altLang="en-US" sz="1400" smtClean="0"/>
              <a:t>  {</a:t>
            </a:r>
          </a:p>
          <a:p>
            <a:pPr marL="0" indent="0" eaLnBrk="1" hangingPunct="1"/>
            <a:r>
              <a:rPr lang="en-US" altLang="en-US" sz="1400" smtClean="0"/>
              <a:t>    z = y;</a:t>
            </a:r>
          </a:p>
          <a:p>
            <a:pPr marL="0" indent="0" eaLnBrk="1" hangingPunct="1"/>
            <a:r>
              <a:rPr lang="en-US" altLang="en-US" sz="1400" smtClean="0"/>
              <a:t>    y = x;</a:t>
            </a:r>
          </a:p>
          <a:p>
            <a:pPr marL="0" indent="0" eaLnBrk="1" hangingPunct="1"/>
            <a:r>
              <a:rPr lang="en-US" altLang="en-US" sz="1400" smtClean="0"/>
              <a:t>    x = z;</a:t>
            </a:r>
          </a:p>
          <a:p>
            <a:pPr marL="0" indent="0" eaLnBrk="1" hangingPunct="1"/>
            <a:r>
              <a:rPr lang="en-US" altLang="en-US" sz="1400" smtClean="0"/>
              <a:t>  }</a:t>
            </a:r>
          </a:p>
          <a:p>
            <a:pPr marL="0" indent="0" eaLnBrk="1" hangingPunct="1"/>
            <a:r>
              <a:rPr lang="en-US" altLang="en-US" sz="1400" smtClean="0"/>
              <a:t>  while ( x &gt; 0 )</a:t>
            </a:r>
          </a:p>
          <a:p>
            <a:pPr marL="0" indent="0" eaLnBrk="1" hangingPunct="1"/>
            <a:r>
              <a:rPr lang="en-US" altLang="en-US" sz="1400" smtClean="0"/>
              <a:t>  {</a:t>
            </a:r>
          </a:p>
          <a:p>
            <a:pPr marL="0" indent="0" eaLnBrk="1" hangingPunct="1"/>
            <a:r>
              <a:rPr lang="en-US" altLang="en-US" sz="1400" smtClean="0"/>
              <a:t>    z = y % x;</a:t>
            </a:r>
          </a:p>
          <a:p>
            <a:pPr marL="0" indent="0" eaLnBrk="1" hangingPunct="1"/>
            <a:r>
              <a:rPr lang="en-US" altLang="en-US" sz="1400" smtClean="0"/>
              <a:t>    y = x;</a:t>
            </a:r>
          </a:p>
          <a:p>
            <a:pPr marL="0" indent="0" eaLnBrk="1" hangingPunct="1"/>
            <a:r>
              <a:rPr lang="en-US" altLang="en-US" sz="1400" smtClean="0"/>
              <a:t>    x = z;</a:t>
            </a:r>
          </a:p>
          <a:p>
            <a:pPr marL="0" indent="0" eaLnBrk="1" hangingPunct="1"/>
            <a:r>
              <a:rPr lang="en-US" altLang="en-US" sz="1400" smtClean="0"/>
              <a:t>  }</a:t>
            </a:r>
          </a:p>
          <a:p>
            <a:pPr marL="0" indent="0" eaLnBrk="1" hangingPunct="1"/>
            <a:r>
              <a:rPr lang="en-US" altLang="en-US" sz="1400" smtClean="0"/>
              <a:t>  return y;</a:t>
            </a:r>
          </a:p>
          <a:p>
            <a:pPr marL="0" indent="0" eaLnBrk="1" hangingPunct="1"/>
            <a:r>
              <a:rPr lang="en-US" altLang="en-US" sz="1400" smtClean="0"/>
              <a:t>}</a:t>
            </a:r>
            <a:endParaRPr lang="cs-CZ" altLang="en-US" sz="1400" smtClean="0"/>
          </a:p>
        </p:txBody>
      </p:sp>
      <p:sp>
        <p:nvSpPr>
          <p:cNvPr id="41989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179388" y="5013325"/>
            <a:ext cx="4343400" cy="1671638"/>
          </a:xfrm>
        </p:spPr>
        <p:txBody>
          <a:bodyPr/>
          <a:lstStyle/>
          <a:p>
            <a:pPr marL="0" indent="0" eaLnBrk="1" hangingPunct="1"/>
            <a:r>
              <a:rPr lang="en-US" altLang="en-US" sz="1400" smtClean="0"/>
              <a:t>CONST:(C1,I32,0)</a:t>
            </a:r>
          </a:p>
          <a:p>
            <a:pPr marL="0" indent="0" eaLnBrk="1" hangingPunct="1"/>
            <a:endParaRPr lang="cs-CZ" altLang="en-US" sz="1400" smtClean="0">
              <a:latin typeface="Arial" charset="0"/>
            </a:endParaRPr>
          </a:p>
          <a:p>
            <a:pPr marL="0" indent="0" eaLnBrk="1" hangingPunct="1"/>
            <a:r>
              <a:rPr lang="en-US" altLang="en-US" sz="1400" smtClean="0"/>
              <a:t>PROC ”gcd”</a:t>
            </a:r>
          </a:p>
          <a:p>
            <a:pPr marL="0" indent="0" eaLnBrk="1" hangingPunct="1"/>
            <a:r>
              <a:rPr lang="en-US" altLang="en-US" sz="1400" smtClean="0"/>
              <a:t>PARAM:(Px,I32,”x”),(Py,I32,”y”)</a:t>
            </a:r>
          </a:p>
          <a:p>
            <a:pPr marL="0" indent="0" eaLnBrk="1" hangingPunct="1"/>
            <a:r>
              <a:rPr lang="en-US" altLang="en-US" sz="1400" smtClean="0"/>
              <a:t>VAR:(Vz,I32,”z”)</a:t>
            </a:r>
          </a:p>
        </p:txBody>
      </p:sp>
      <p:grpSp>
        <p:nvGrpSpPr>
          <p:cNvPr id="41990" name="Group 5"/>
          <p:cNvGrpSpPr>
            <a:grpSpLocks/>
          </p:cNvGrpSpPr>
          <p:nvPr/>
        </p:nvGrpSpPr>
        <p:grpSpPr bwMode="auto">
          <a:xfrm>
            <a:off x="4643438" y="549275"/>
            <a:ext cx="4321175" cy="6119813"/>
            <a:chOff x="2925" y="346"/>
            <a:chExt cx="2722" cy="3855"/>
          </a:xfrm>
        </p:grpSpPr>
        <p:sp>
          <p:nvSpPr>
            <p:cNvPr id="42004" name="Rectangle 6"/>
            <p:cNvSpPr>
              <a:spLocks noChangeArrowheads="1"/>
            </p:cNvSpPr>
            <p:nvPr/>
          </p:nvSpPr>
          <p:spPr bwMode="auto">
            <a:xfrm>
              <a:off x="2925" y="346"/>
              <a:ext cx="2722" cy="3855"/>
            </a:xfrm>
            <a:prstGeom prst="rect">
              <a:avLst/>
            </a:prstGeom>
            <a:solidFill>
              <a:srgbClr val="FFFFE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defRPr sz="1600" b="1">
                  <a:solidFill>
                    <a:schemeClr val="tx1"/>
                  </a:solidFill>
                  <a:latin typeface="Courier New" pitchFamily="49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Ø"/>
                <a:defRPr sz="24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cs-CZ" altLang="en-US" b="0">
                <a:latin typeface="Arial" charset="0"/>
              </a:endParaRPr>
            </a:p>
          </p:txBody>
        </p:sp>
        <p:sp>
          <p:nvSpPr>
            <p:cNvPr id="42005" name="Line 7"/>
            <p:cNvSpPr>
              <a:spLocks noChangeShapeType="1"/>
            </p:cNvSpPr>
            <p:nvPr/>
          </p:nvSpPr>
          <p:spPr bwMode="auto">
            <a:xfrm>
              <a:off x="3288" y="1389"/>
              <a:ext cx="0" cy="1270"/>
            </a:xfrm>
            <a:prstGeom prst="line">
              <a:avLst/>
            </a:prstGeom>
            <a:noFill/>
            <a:ln w="31750">
              <a:solidFill>
                <a:srgbClr val="A50021"/>
              </a:solidFill>
              <a:round/>
              <a:headEnd/>
              <a:tailEnd type="triangl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2006" name="Line 8"/>
            <p:cNvSpPr>
              <a:spLocks noChangeShapeType="1"/>
            </p:cNvSpPr>
            <p:nvPr/>
          </p:nvSpPr>
          <p:spPr bwMode="auto">
            <a:xfrm flipH="1">
              <a:off x="3515" y="2115"/>
              <a:ext cx="544" cy="544"/>
            </a:xfrm>
            <a:prstGeom prst="line">
              <a:avLst/>
            </a:prstGeom>
            <a:noFill/>
            <a:ln w="31750">
              <a:solidFill>
                <a:schemeClr val="bg2"/>
              </a:solidFill>
              <a:round/>
              <a:headEnd/>
              <a:tailEnd type="triangl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2007" name="Line 9"/>
            <p:cNvSpPr>
              <a:spLocks noChangeShapeType="1"/>
            </p:cNvSpPr>
            <p:nvPr/>
          </p:nvSpPr>
          <p:spPr bwMode="auto">
            <a:xfrm flipH="1">
              <a:off x="3697" y="2523"/>
              <a:ext cx="136" cy="136"/>
            </a:xfrm>
            <a:prstGeom prst="line">
              <a:avLst/>
            </a:prstGeom>
            <a:noFill/>
            <a:ln w="31750">
              <a:solidFill>
                <a:schemeClr val="bg2"/>
              </a:solidFill>
              <a:round/>
              <a:headEnd/>
              <a:tailEnd type="triangl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2008" name="Line 10"/>
            <p:cNvSpPr>
              <a:spLocks noChangeShapeType="1"/>
            </p:cNvSpPr>
            <p:nvPr/>
          </p:nvSpPr>
          <p:spPr bwMode="auto">
            <a:xfrm flipH="1" flipV="1">
              <a:off x="3833" y="2523"/>
              <a:ext cx="272" cy="1361"/>
            </a:xfrm>
            <a:prstGeom prst="line">
              <a:avLst/>
            </a:prstGeom>
            <a:noFill/>
            <a:ln w="31750">
              <a:solidFill>
                <a:schemeClr val="bg2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2009" name="Line 11"/>
            <p:cNvSpPr>
              <a:spLocks noChangeShapeType="1"/>
            </p:cNvSpPr>
            <p:nvPr/>
          </p:nvSpPr>
          <p:spPr bwMode="auto">
            <a:xfrm flipH="1">
              <a:off x="3198" y="3203"/>
              <a:ext cx="0" cy="363"/>
            </a:xfrm>
            <a:prstGeom prst="line">
              <a:avLst/>
            </a:prstGeom>
            <a:noFill/>
            <a:ln w="31750">
              <a:solidFill>
                <a:srgbClr val="A50021"/>
              </a:solidFill>
              <a:round/>
              <a:headEnd/>
              <a:tailEnd type="triangl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2010" name="Rectangle 12"/>
            <p:cNvSpPr>
              <a:spLocks noChangeArrowheads="1"/>
            </p:cNvSpPr>
            <p:nvPr/>
          </p:nvSpPr>
          <p:spPr bwMode="auto">
            <a:xfrm>
              <a:off x="3016" y="754"/>
              <a:ext cx="1316" cy="635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defRPr sz="1600" b="1">
                  <a:solidFill>
                    <a:schemeClr val="tx1"/>
                  </a:solidFill>
                  <a:latin typeface="Courier New" pitchFamily="49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Ø"/>
                <a:defRPr sz="24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cs-CZ" altLang="en-US" b="0">
                <a:latin typeface="Arial" charset="0"/>
              </a:endParaRPr>
            </a:p>
          </p:txBody>
        </p:sp>
        <p:sp>
          <p:nvSpPr>
            <p:cNvPr id="42011" name="Text Box 13"/>
            <p:cNvSpPr txBox="1">
              <a:spLocks noChangeArrowheads="1"/>
            </p:cNvSpPr>
            <p:nvPr/>
          </p:nvSpPr>
          <p:spPr bwMode="auto">
            <a:xfrm>
              <a:off x="3469" y="1117"/>
              <a:ext cx="403" cy="91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0" tIns="0" rIns="0" bIns="0" anchor="ctr" anchorCtr="1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defRPr sz="1600" b="1">
                  <a:solidFill>
                    <a:schemeClr val="tx1"/>
                  </a:solidFill>
                  <a:latin typeface="Courier New" pitchFamily="49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Ø"/>
                <a:defRPr sz="24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200"/>
                <a:t>GT_I32</a:t>
              </a:r>
              <a:endParaRPr lang="en-US" altLang="en-US" sz="1200" b="0"/>
            </a:p>
          </p:txBody>
        </p:sp>
        <p:sp>
          <p:nvSpPr>
            <p:cNvPr id="42012" name="Text Box 14"/>
            <p:cNvSpPr txBox="1">
              <a:spLocks noChangeArrowheads="1"/>
            </p:cNvSpPr>
            <p:nvPr/>
          </p:nvSpPr>
          <p:spPr bwMode="auto">
            <a:xfrm>
              <a:off x="3061" y="935"/>
              <a:ext cx="589" cy="91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0" tIns="0" rIns="0" bIns="0" anchor="ctr" anchorCtr="1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defRPr sz="1600" b="1">
                  <a:solidFill>
                    <a:schemeClr val="tx1"/>
                  </a:solidFill>
                  <a:latin typeface="Courier New" pitchFamily="49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Ø"/>
                <a:defRPr sz="24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200"/>
                <a:t>LD_I32(Px)</a:t>
              </a:r>
              <a:endParaRPr lang="en-US" altLang="en-US" sz="1200" b="0"/>
            </a:p>
          </p:txBody>
        </p:sp>
        <p:sp>
          <p:nvSpPr>
            <p:cNvPr id="42013" name="Text Box 15"/>
            <p:cNvSpPr txBox="1">
              <a:spLocks noChangeArrowheads="1"/>
            </p:cNvSpPr>
            <p:nvPr/>
          </p:nvSpPr>
          <p:spPr bwMode="auto">
            <a:xfrm>
              <a:off x="3696" y="935"/>
              <a:ext cx="589" cy="91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0" tIns="0" rIns="0" bIns="0" anchor="ctr" anchorCtr="1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defRPr sz="1600" b="1">
                  <a:solidFill>
                    <a:schemeClr val="tx1"/>
                  </a:solidFill>
                  <a:latin typeface="Courier New" pitchFamily="49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Ø"/>
                <a:defRPr sz="24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200"/>
                <a:t>LD_I32(Py)</a:t>
              </a:r>
              <a:endParaRPr lang="en-US" altLang="en-US" sz="1200" b="0"/>
            </a:p>
          </p:txBody>
        </p:sp>
        <p:sp>
          <p:nvSpPr>
            <p:cNvPr id="42014" name="Text Box 16"/>
            <p:cNvSpPr txBox="1">
              <a:spLocks noChangeArrowheads="1"/>
            </p:cNvSpPr>
            <p:nvPr/>
          </p:nvSpPr>
          <p:spPr bwMode="auto">
            <a:xfrm>
              <a:off x="3469" y="1298"/>
              <a:ext cx="403" cy="91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0" tIns="0" rIns="0" bIns="0" anchor="ctr" anchorCtr="1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defRPr sz="1600" b="1">
                  <a:solidFill>
                    <a:schemeClr val="tx1"/>
                  </a:solidFill>
                  <a:latin typeface="Courier New" pitchFamily="49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Ø"/>
                <a:defRPr sz="24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200"/>
                <a:t>JC</a:t>
              </a:r>
            </a:p>
          </p:txBody>
        </p:sp>
        <p:sp>
          <p:nvSpPr>
            <p:cNvPr id="42015" name="Text Box 17"/>
            <p:cNvSpPr txBox="1">
              <a:spLocks noChangeArrowheads="1"/>
            </p:cNvSpPr>
            <p:nvPr/>
          </p:nvSpPr>
          <p:spPr bwMode="auto">
            <a:xfrm>
              <a:off x="3469" y="754"/>
              <a:ext cx="403" cy="91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0" tIns="0" rIns="0" bIns="0" anchor="ctr" anchorCtr="1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defRPr sz="1600" b="1">
                  <a:solidFill>
                    <a:schemeClr val="tx1"/>
                  </a:solidFill>
                  <a:latin typeface="Courier New" pitchFamily="49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Ø"/>
                <a:defRPr sz="24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200"/>
                <a:t>ENTER</a:t>
              </a:r>
            </a:p>
          </p:txBody>
        </p:sp>
        <p:sp>
          <p:nvSpPr>
            <p:cNvPr id="42016" name="Line 18"/>
            <p:cNvSpPr>
              <a:spLocks noChangeShapeType="1"/>
            </p:cNvSpPr>
            <p:nvPr/>
          </p:nvSpPr>
          <p:spPr bwMode="auto">
            <a:xfrm flipH="1">
              <a:off x="3786" y="1026"/>
              <a:ext cx="91" cy="91"/>
            </a:xfrm>
            <a:prstGeom prst="line">
              <a:avLst/>
            </a:prstGeom>
            <a:noFill/>
            <a:ln w="31750">
              <a:solidFill>
                <a:srgbClr val="0000FF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2017" name="Line 19"/>
            <p:cNvSpPr>
              <a:spLocks noChangeShapeType="1"/>
            </p:cNvSpPr>
            <p:nvPr/>
          </p:nvSpPr>
          <p:spPr bwMode="auto">
            <a:xfrm>
              <a:off x="3469" y="1026"/>
              <a:ext cx="91" cy="91"/>
            </a:xfrm>
            <a:prstGeom prst="line">
              <a:avLst/>
            </a:prstGeom>
            <a:noFill/>
            <a:ln w="31750">
              <a:solidFill>
                <a:srgbClr val="0000FF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2018" name="Line 20"/>
            <p:cNvSpPr>
              <a:spLocks noChangeShapeType="1"/>
            </p:cNvSpPr>
            <p:nvPr/>
          </p:nvSpPr>
          <p:spPr bwMode="auto">
            <a:xfrm flipH="1">
              <a:off x="3650" y="1208"/>
              <a:ext cx="0" cy="90"/>
            </a:xfrm>
            <a:prstGeom prst="line">
              <a:avLst/>
            </a:prstGeom>
            <a:noFill/>
            <a:ln w="31750">
              <a:solidFill>
                <a:srgbClr val="0000FF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2019" name="Line 21"/>
            <p:cNvSpPr>
              <a:spLocks noChangeShapeType="1"/>
            </p:cNvSpPr>
            <p:nvPr/>
          </p:nvSpPr>
          <p:spPr bwMode="auto">
            <a:xfrm flipH="1">
              <a:off x="3469" y="845"/>
              <a:ext cx="91" cy="90"/>
            </a:xfrm>
            <a:prstGeom prst="line">
              <a:avLst/>
            </a:prstGeom>
            <a:noFill/>
            <a:ln w="31750">
              <a:solidFill>
                <a:srgbClr val="FF0000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2020" name="Line 22"/>
            <p:cNvSpPr>
              <a:spLocks noChangeShapeType="1"/>
            </p:cNvSpPr>
            <p:nvPr/>
          </p:nvSpPr>
          <p:spPr bwMode="auto">
            <a:xfrm>
              <a:off x="3787" y="845"/>
              <a:ext cx="90" cy="90"/>
            </a:xfrm>
            <a:prstGeom prst="line">
              <a:avLst/>
            </a:prstGeom>
            <a:noFill/>
            <a:ln w="31750">
              <a:solidFill>
                <a:srgbClr val="FF0000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2021" name="Rectangle 23"/>
            <p:cNvSpPr>
              <a:spLocks noChangeArrowheads="1"/>
            </p:cNvSpPr>
            <p:nvPr/>
          </p:nvSpPr>
          <p:spPr bwMode="auto">
            <a:xfrm>
              <a:off x="4604" y="936"/>
              <a:ext cx="816" cy="118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defRPr sz="1600" b="1">
                  <a:solidFill>
                    <a:schemeClr val="tx1"/>
                  </a:solidFill>
                  <a:latin typeface="Courier New" pitchFamily="49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Ø"/>
                <a:defRPr sz="24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cs-CZ" altLang="en-US" b="0">
                <a:latin typeface="Arial" charset="0"/>
              </a:endParaRPr>
            </a:p>
          </p:txBody>
        </p:sp>
        <p:sp>
          <p:nvSpPr>
            <p:cNvPr id="42022" name="Text Box 24"/>
            <p:cNvSpPr txBox="1">
              <a:spLocks noChangeArrowheads="1"/>
            </p:cNvSpPr>
            <p:nvPr/>
          </p:nvSpPr>
          <p:spPr bwMode="auto">
            <a:xfrm>
              <a:off x="4695" y="1027"/>
              <a:ext cx="635" cy="90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0" tIns="0" rIns="0" bIns="0" anchor="ctr" anchorCtr="1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defRPr sz="1600" b="1">
                  <a:solidFill>
                    <a:schemeClr val="tx1"/>
                  </a:solidFill>
                  <a:latin typeface="Courier New" pitchFamily="49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Ø"/>
                <a:defRPr sz="24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200"/>
                <a:t>LD_I32(Py)</a:t>
              </a:r>
              <a:endParaRPr lang="en-US" altLang="en-US" sz="1200" b="0"/>
            </a:p>
          </p:txBody>
        </p:sp>
        <p:sp>
          <p:nvSpPr>
            <p:cNvPr id="42023" name="Text Box 25"/>
            <p:cNvSpPr txBox="1">
              <a:spLocks noChangeArrowheads="1"/>
            </p:cNvSpPr>
            <p:nvPr/>
          </p:nvSpPr>
          <p:spPr bwMode="auto">
            <a:xfrm>
              <a:off x="4695" y="1209"/>
              <a:ext cx="635" cy="90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0" tIns="0" rIns="0" bIns="0" anchor="ctr" anchorCtr="1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defRPr sz="1600" b="1">
                  <a:solidFill>
                    <a:schemeClr val="tx1"/>
                  </a:solidFill>
                  <a:latin typeface="Courier New" pitchFamily="49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Ø"/>
                <a:defRPr sz="24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200"/>
                <a:t>ST_I32(Vz)</a:t>
              </a:r>
              <a:endParaRPr lang="en-US" altLang="en-US" sz="1200" b="0"/>
            </a:p>
          </p:txBody>
        </p:sp>
        <p:sp>
          <p:nvSpPr>
            <p:cNvPr id="42024" name="Line 26"/>
            <p:cNvSpPr>
              <a:spLocks noChangeShapeType="1"/>
            </p:cNvSpPr>
            <p:nvPr/>
          </p:nvSpPr>
          <p:spPr bwMode="auto">
            <a:xfrm flipH="1">
              <a:off x="4967" y="1118"/>
              <a:ext cx="0" cy="90"/>
            </a:xfrm>
            <a:prstGeom prst="line">
              <a:avLst/>
            </a:prstGeom>
            <a:noFill/>
            <a:ln w="31750">
              <a:solidFill>
                <a:srgbClr val="0000FF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2025" name="Line 27"/>
            <p:cNvSpPr>
              <a:spLocks noChangeShapeType="1"/>
            </p:cNvSpPr>
            <p:nvPr/>
          </p:nvSpPr>
          <p:spPr bwMode="auto">
            <a:xfrm>
              <a:off x="4967" y="936"/>
              <a:ext cx="0" cy="91"/>
            </a:xfrm>
            <a:prstGeom prst="line">
              <a:avLst/>
            </a:prstGeom>
            <a:noFill/>
            <a:ln w="31750">
              <a:solidFill>
                <a:srgbClr val="FF0000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2026" name="Text Box 28"/>
            <p:cNvSpPr txBox="1">
              <a:spLocks noChangeArrowheads="1"/>
            </p:cNvSpPr>
            <p:nvPr/>
          </p:nvSpPr>
          <p:spPr bwMode="auto">
            <a:xfrm>
              <a:off x="4695" y="1389"/>
              <a:ext cx="635" cy="90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0" tIns="0" rIns="0" bIns="0" anchor="ctr" anchorCtr="1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defRPr sz="1600" b="1">
                  <a:solidFill>
                    <a:schemeClr val="tx1"/>
                  </a:solidFill>
                  <a:latin typeface="Courier New" pitchFamily="49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Ø"/>
                <a:defRPr sz="24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200"/>
                <a:t>LD_I32(Px)</a:t>
              </a:r>
              <a:endParaRPr lang="en-US" altLang="en-US" sz="1200" b="0"/>
            </a:p>
          </p:txBody>
        </p:sp>
        <p:sp>
          <p:nvSpPr>
            <p:cNvPr id="42027" name="Text Box 29"/>
            <p:cNvSpPr txBox="1">
              <a:spLocks noChangeArrowheads="1"/>
            </p:cNvSpPr>
            <p:nvPr/>
          </p:nvSpPr>
          <p:spPr bwMode="auto">
            <a:xfrm>
              <a:off x="4695" y="1571"/>
              <a:ext cx="635" cy="90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0" tIns="0" rIns="0" bIns="0" anchor="ctr" anchorCtr="1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defRPr sz="1600" b="1">
                  <a:solidFill>
                    <a:schemeClr val="tx1"/>
                  </a:solidFill>
                  <a:latin typeface="Courier New" pitchFamily="49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Ø"/>
                <a:defRPr sz="24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200"/>
                <a:t>ST_I32(Py)</a:t>
              </a:r>
              <a:endParaRPr lang="en-US" altLang="en-US" sz="1200" b="0"/>
            </a:p>
          </p:txBody>
        </p:sp>
        <p:sp>
          <p:nvSpPr>
            <p:cNvPr id="42028" name="Line 30"/>
            <p:cNvSpPr>
              <a:spLocks noChangeShapeType="1"/>
            </p:cNvSpPr>
            <p:nvPr/>
          </p:nvSpPr>
          <p:spPr bwMode="auto">
            <a:xfrm flipH="1">
              <a:off x="4967" y="1480"/>
              <a:ext cx="0" cy="90"/>
            </a:xfrm>
            <a:prstGeom prst="line">
              <a:avLst/>
            </a:prstGeom>
            <a:noFill/>
            <a:ln w="31750">
              <a:solidFill>
                <a:srgbClr val="0000FF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2029" name="Line 31"/>
            <p:cNvSpPr>
              <a:spLocks noChangeShapeType="1"/>
            </p:cNvSpPr>
            <p:nvPr/>
          </p:nvSpPr>
          <p:spPr bwMode="auto">
            <a:xfrm>
              <a:off x="4967" y="1298"/>
              <a:ext cx="0" cy="91"/>
            </a:xfrm>
            <a:prstGeom prst="line">
              <a:avLst/>
            </a:prstGeom>
            <a:noFill/>
            <a:ln w="31750">
              <a:solidFill>
                <a:srgbClr val="FF0000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2030" name="Text Box 32"/>
            <p:cNvSpPr txBox="1">
              <a:spLocks noChangeArrowheads="1"/>
            </p:cNvSpPr>
            <p:nvPr/>
          </p:nvSpPr>
          <p:spPr bwMode="auto">
            <a:xfrm>
              <a:off x="4695" y="1753"/>
              <a:ext cx="635" cy="90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0" tIns="0" rIns="0" bIns="0" anchor="ctr" anchorCtr="1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defRPr sz="1600" b="1">
                  <a:solidFill>
                    <a:schemeClr val="tx1"/>
                  </a:solidFill>
                  <a:latin typeface="Courier New" pitchFamily="49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Ø"/>
                <a:defRPr sz="24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200"/>
                <a:t>LD_I32(Vz)</a:t>
              </a:r>
              <a:endParaRPr lang="en-US" altLang="en-US" sz="1200" b="0"/>
            </a:p>
          </p:txBody>
        </p:sp>
        <p:sp>
          <p:nvSpPr>
            <p:cNvPr id="42031" name="Text Box 33"/>
            <p:cNvSpPr txBox="1">
              <a:spLocks noChangeArrowheads="1"/>
            </p:cNvSpPr>
            <p:nvPr/>
          </p:nvSpPr>
          <p:spPr bwMode="auto">
            <a:xfrm>
              <a:off x="4695" y="1935"/>
              <a:ext cx="635" cy="90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0" tIns="0" rIns="0" bIns="0" anchor="ctr" anchorCtr="1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defRPr sz="1600" b="1">
                  <a:solidFill>
                    <a:schemeClr val="tx1"/>
                  </a:solidFill>
                  <a:latin typeface="Courier New" pitchFamily="49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Ø"/>
                <a:defRPr sz="24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200"/>
                <a:t>ST_I32(Px)</a:t>
              </a:r>
              <a:endParaRPr lang="en-US" altLang="en-US" sz="1200" b="0"/>
            </a:p>
          </p:txBody>
        </p:sp>
        <p:sp>
          <p:nvSpPr>
            <p:cNvPr id="42032" name="Line 34"/>
            <p:cNvSpPr>
              <a:spLocks noChangeShapeType="1"/>
            </p:cNvSpPr>
            <p:nvPr/>
          </p:nvSpPr>
          <p:spPr bwMode="auto">
            <a:xfrm flipH="1">
              <a:off x="4967" y="1844"/>
              <a:ext cx="0" cy="90"/>
            </a:xfrm>
            <a:prstGeom prst="line">
              <a:avLst/>
            </a:prstGeom>
            <a:noFill/>
            <a:ln w="31750">
              <a:solidFill>
                <a:srgbClr val="0000FF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2033" name="Line 35"/>
            <p:cNvSpPr>
              <a:spLocks noChangeShapeType="1"/>
            </p:cNvSpPr>
            <p:nvPr/>
          </p:nvSpPr>
          <p:spPr bwMode="auto">
            <a:xfrm>
              <a:off x="4967" y="1662"/>
              <a:ext cx="0" cy="91"/>
            </a:xfrm>
            <a:prstGeom prst="line">
              <a:avLst/>
            </a:prstGeom>
            <a:noFill/>
            <a:ln w="31750">
              <a:solidFill>
                <a:srgbClr val="FF0000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2034" name="Line 36"/>
            <p:cNvSpPr>
              <a:spLocks noChangeShapeType="1"/>
            </p:cNvSpPr>
            <p:nvPr/>
          </p:nvSpPr>
          <p:spPr bwMode="auto">
            <a:xfrm>
              <a:off x="4967" y="2025"/>
              <a:ext cx="0" cy="91"/>
            </a:xfrm>
            <a:prstGeom prst="line">
              <a:avLst/>
            </a:prstGeom>
            <a:noFill/>
            <a:ln w="31750">
              <a:solidFill>
                <a:srgbClr val="FF0000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2035" name="Rectangle 37"/>
            <p:cNvSpPr>
              <a:spLocks noChangeArrowheads="1"/>
            </p:cNvSpPr>
            <p:nvPr/>
          </p:nvSpPr>
          <p:spPr bwMode="auto">
            <a:xfrm>
              <a:off x="3061" y="2659"/>
              <a:ext cx="772" cy="5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defRPr sz="1600" b="1">
                  <a:solidFill>
                    <a:schemeClr val="tx1"/>
                  </a:solidFill>
                  <a:latin typeface="Courier New" pitchFamily="49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Ø"/>
                <a:defRPr sz="24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cs-CZ" altLang="en-US" b="0">
                <a:latin typeface="Arial" charset="0"/>
              </a:endParaRPr>
            </a:p>
          </p:txBody>
        </p:sp>
        <p:sp>
          <p:nvSpPr>
            <p:cNvPr id="42036" name="Text Box 38"/>
            <p:cNvSpPr txBox="1">
              <a:spLocks noChangeArrowheads="1"/>
            </p:cNvSpPr>
            <p:nvPr/>
          </p:nvSpPr>
          <p:spPr bwMode="auto">
            <a:xfrm>
              <a:off x="3107" y="2931"/>
              <a:ext cx="680" cy="90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0" tIns="0" rIns="0" bIns="0" anchor="ctr" anchorCtr="1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defRPr sz="1600" b="1">
                  <a:solidFill>
                    <a:schemeClr val="tx1"/>
                  </a:solidFill>
                  <a:latin typeface="Courier New" pitchFamily="49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Ø"/>
                <a:defRPr sz="24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200"/>
                <a:t>GTC_I32(C1)</a:t>
              </a:r>
              <a:endParaRPr lang="en-US" altLang="en-US" sz="1200" b="0"/>
            </a:p>
          </p:txBody>
        </p:sp>
        <p:sp>
          <p:nvSpPr>
            <p:cNvPr id="42037" name="Text Box 39"/>
            <p:cNvSpPr txBox="1">
              <a:spLocks noChangeArrowheads="1"/>
            </p:cNvSpPr>
            <p:nvPr/>
          </p:nvSpPr>
          <p:spPr bwMode="auto">
            <a:xfrm>
              <a:off x="3243" y="3113"/>
              <a:ext cx="403" cy="91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0" tIns="0" rIns="0" bIns="0" anchor="ctr" anchorCtr="1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defRPr sz="1600" b="1">
                  <a:solidFill>
                    <a:schemeClr val="tx1"/>
                  </a:solidFill>
                  <a:latin typeface="Courier New" pitchFamily="49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Ø"/>
                <a:defRPr sz="24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200"/>
                <a:t>JC</a:t>
              </a:r>
            </a:p>
          </p:txBody>
        </p:sp>
        <p:sp>
          <p:nvSpPr>
            <p:cNvPr id="42038" name="Line 40"/>
            <p:cNvSpPr>
              <a:spLocks noChangeShapeType="1"/>
            </p:cNvSpPr>
            <p:nvPr/>
          </p:nvSpPr>
          <p:spPr bwMode="auto">
            <a:xfrm flipH="1">
              <a:off x="3424" y="3023"/>
              <a:ext cx="0" cy="90"/>
            </a:xfrm>
            <a:prstGeom prst="line">
              <a:avLst/>
            </a:prstGeom>
            <a:noFill/>
            <a:ln w="31750">
              <a:solidFill>
                <a:srgbClr val="0000FF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2039" name="Text Box 41"/>
            <p:cNvSpPr txBox="1">
              <a:spLocks noChangeArrowheads="1"/>
            </p:cNvSpPr>
            <p:nvPr/>
          </p:nvSpPr>
          <p:spPr bwMode="auto">
            <a:xfrm>
              <a:off x="3107" y="2750"/>
              <a:ext cx="635" cy="90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0" tIns="0" rIns="0" bIns="0" anchor="ctr" anchorCtr="1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defRPr sz="1600" b="1">
                  <a:solidFill>
                    <a:schemeClr val="tx1"/>
                  </a:solidFill>
                  <a:latin typeface="Courier New" pitchFamily="49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Ø"/>
                <a:defRPr sz="24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200"/>
                <a:t>LD_I32(Px)</a:t>
              </a:r>
              <a:endParaRPr lang="en-US" altLang="en-US" sz="1200" b="0"/>
            </a:p>
          </p:txBody>
        </p:sp>
        <p:sp>
          <p:nvSpPr>
            <p:cNvPr id="42040" name="Line 42"/>
            <p:cNvSpPr>
              <a:spLocks noChangeShapeType="1"/>
            </p:cNvSpPr>
            <p:nvPr/>
          </p:nvSpPr>
          <p:spPr bwMode="auto">
            <a:xfrm flipH="1">
              <a:off x="3424" y="2841"/>
              <a:ext cx="0" cy="90"/>
            </a:xfrm>
            <a:prstGeom prst="line">
              <a:avLst/>
            </a:prstGeom>
            <a:noFill/>
            <a:ln w="31750">
              <a:solidFill>
                <a:srgbClr val="0000FF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2041" name="Line 43"/>
            <p:cNvSpPr>
              <a:spLocks noChangeShapeType="1"/>
            </p:cNvSpPr>
            <p:nvPr/>
          </p:nvSpPr>
          <p:spPr bwMode="auto">
            <a:xfrm>
              <a:off x="3424" y="2659"/>
              <a:ext cx="0" cy="91"/>
            </a:xfrm>
            <a:prstGeom prst="line">
              <a:avLst/>
            </a:prstGeom>
            <a:noFill/>
            <a:ln w="31750">
              <a:solidFill>
                <a:srgbClr val="FF0000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2042" name="Rectangle 44"/>
            <p:cNvSpPr>
              <a:spLocks noChangeArrowheads="1"/>
            </p:cNvSpPr>
            <p:nvPr/>
          </p:nvSpPr>
          <p:spPr bwMode="auto">
            <a:xfrm>
              <a:off x="4105" y="2387"/>
              <a:ext cx="1428" cy="1361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defRPr sz="1600" b="1">
                  <a:solidFill>
                    <a:schemeClr val="tx1"/>
                  </a:solidFill>
                  <a:latin typeface="Courier New" pitchFamily="49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Ø"/>
                <a:defRPr sz="24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cs-CZ" altLang="en-US" b="0">
                <a:latin typeface="Arial" charset="0"/>
              </a:endParaRPr>
            </a:p>
          </p:txBody>
        </p:sp>
        <p:sp>
          <p:nvSpPr>
            <p:cNvPr id="42043" name="Text Box 45"/>
            <p:cNvSpPr txBox="1">
              <a:spLocks noChangeArrowheads="1"/>
            </p:cNvSpPr>
            <p:nvPr/>
          </p:nvSpPr>
          <p:spPr bwMode="auto">
            <a:xfrm>
              <a:off x="4150" y="2478"/>
              <a:ext cx="635" cy="90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0" tIns="0" rIns="0" bIns="0" anchor="ctr" anchorCtr="1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defRPr sz="1600" b="1">
                  <a:solidFill>
                    <a:schemeClr val="tx1"/>
                  </a:solidFill>
                  <a:latin typeface="Courier New" pitchFamily="49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Ø"/>
                <a:defRPr sz="24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200"/>
                <a:t>LD_I32(Py)</a:t>
              </a:r>
              <a:endParaRPr lang="en-US" altLang="en-US" sz="1200" b="0"/>
            </a:p>
          </p:txBody>
        </p:sp>
        <p:sp>
          <p:nvSpPr>
            <p:cNvPr id="42044" name="Text Box 46"/>
            <p:cNvSpPr txBox="1">
              <a:spLocks noChangeArrowheads="1"/>
            </p:cNvSpPr>
            <p:nvPr/>
          </p:nvSpPr>
          <p:spPr bwMode="auto">
            <a:xfrm>
              <a:off x="4467" y="2841"/>
              <a:ext cx="635" cy="90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0" tIns="0" rIns="0" bIns="0" anchor="ctr" anchorCtr="1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defRPr sz="1600" b="1">
                  <a:solidFill>
                    <a:schemeClr val="tx1"/>
                  </a:solidFill>
                  <a:latin typeface="Courier New" pitchFamily="49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Ø"/>
                <a:defRPr sz="24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200"/>
                <a:t>ST_I32(Vz)</a:t>
              </a:r>
              <a:endParaRPr lang="en-US" altLang="en-US" sz="1200" b="0"/>
            </a:p>
          </p:txBody>
        </p:sp>
        <p:sp>
          <p:nvSpPr>
            <p:cNvPr id="42045" name="Line 47"/>
            <p:cNvSpPr>
              <a:spLocks noChangeShapeType="1"/>
            </p:cNvSpPr>
            <p:nvPr/>
          </p:nvSpPr>
          <p:spPr bwMode="auto">
            <a:xfrm flipH="1">
              <a:off x="4739" y="2750"/>
              <a:ext cx="0" cy="90"/>
            </a:xfrm>
            <a:prstGeom prst="line">
              <a:avLst/>
            </a:prstGeom>
            <a:noFill/>
            <a:ln w="31750">
              <a:solidFill>
                <a:srgbClr val="0000FF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2046" name="Line 48"/>
            <p:cNvSpPr>
              <a:spLocks noChangeShapeType="1"/>
            </p:cNvSpPr>
            <p:nvPr/>
          </p:nvSpPr>
          <p:spPr bwMode="auto">
            <a:xfrm>
              <a:off x="4557" y="2387"/>
              <a:ext cx="0" cy="91"/>
            </a:xfrm>
            <a:prstGeom prst="line">
              <a:avLst/>
            </a:prstGeom>
            <a:noFill/>
            <a:ln w="31750">
              <a:solidFill>
                <a:srgbClr val="FF0000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2047" name="Text Box 49"/>
            <p:cNvSpPr txBox="1">
              <a:spLocks noChangeArrowheads="1"/>
            </p:cNvSpPr>
            <p:nvPr/>
          </p:nvSpPr>
          <p:spPr bwMode="auto">
            <a:xfrm>
              <a:off x="4467" y="3022"/>
              <a:ext cx="635" cy="90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0" tIns="0" rIns="0" bIns="0" anchor="ctr" anchorCtr="1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defRPr sz="1600" b="1">
                  <a:solidFill>
                    <a:schemeClr val="tx1"/>
                  </a:solidFill>
                  <a:latin typeface="Courier New" pitchFamily="49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Ø"/>
                <a:defRPr sz="24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200"/>
                <a:t>LD_I32(Px)</a:t>
              </a:r>
              <a:endParaRPr lang="en-US" altLang="en-US" sz="1200" b="0"/>
            </a:p>
          </p:txBody>
        </p:sp>
        <p:sp>
          <p:nvSpPr>
            <p:cNvPr id="42048" name="Text Box 50"/>
            <p:cNvSpPr txBox="1">
              <a:spLocks noChangeArrowheads="1"/>
            </p:cNvSpPr>
            <p:nvPr/>
          </p:nvSpPr>
          <p:spPr bwMode="auto">
            <a:xfrm>
              <a:off x="4467" y="3204"/>
              <a:ext cx="635" cy="90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0" tIns="0" rIns="0" bIns="0" anchor="ctr" anchorCtr="1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defRPr sz="1600" b="1">
                  <a:solidFill>
                    <a:schemeClr val="tx1"/>
                  </a:solidFill>
                  <a:latin typeface="Courier New" pitchFamily="49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Ø"/>
                <a:defRPr sz="24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200"/>
                <a:t>ST_I32(Py)</a:t>
              </a:r>
              <a:endParaRPr lang="en-US" altLang="en-US" sz="1200" b="0"/>
            </a:p>
          </p:txBody>
        </p:sp>
        <p:sp>
          <p:nvSpPr>
            <p:cNvPr id="42049" name="Line 51"/>
            <p:cNvSpPr>
              <a:spLocks noChangeShapeType="1"/>
            </p:cNvSpPr>
            <p:nvPr/>
          </p:nvSpPr>
          <p:spPr bwMode="auto">
            <a:xfrm flipH="1">
              <a:off x="4739" y="3112"/>
              <a:ext cx="0" cy="90"/>
            </a:xfrm>
            <a:prstGeom prst="line">
              <a:avLst/>
            </a:prstGeom>
            <a:noFill/>
            <a:ln w="31750">
              <a:solidFill>
                <a:srgbClr val="0000FF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2050" name="Line 52"/>
            <p:cNvSpPr>
              <a:spLocks noChangeShapeType="1"/>
            </p:cNvSpPr>
            <p:nvPr/>
          </p:nvSpPr>
          <p:spPr bwMode="auto">
            <a:xfrm>
              <a:off x="4739" y="2930"/>
              <a:ext cx="0" cy="91"/>
            </a:xfrm>
            <a:prstGeom prst="line">
              <a:avLst/>
            </a:prstGeom>
            <a:noFill/>
            <a:ln w="31750">
              <a:solidFill>
                <a:srgbClr val="FF0000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2051" name="Text Box 53"/>
            <p:cNvSpPr txBox="1">
              <a:spLocks noChangeArrowheads="1"/>
            </p:cNvSpPr>
            <p:nvPr/>
          </p:nvSpPr>
          <p:spPr bwMode="auto">
            <a:xfrm>
              <a:off x="4467" y="3386"/>
              <a:ext cx="635" cy="90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0" tIns="0" rIns="0" bIns="0" anchor="ctr" anchorCtr="1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defRPr sz="1600" b="1">
                  <a:solidFill>
                    <a:schemeClr val="tx1"/>
                  </a:solidFill>
                  <a:latin typeface="Courier New" pitchFamily="49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Ø"/>
                <a:defRPr sz="24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200"/>
                <a:t>LD_I32(Vz)</a:t>
              </a:r>
              <a:endParaRPr lang="en-US" altLang="en-US" sz="1200" b="0"/>
            </a:p>
          </p:txBody>
        </p:sp>
        <p:sp>
          <p:nvSpPr>
            <p:cNvPr id="42052" name="Text Box 54"/>
            <p:cNvSpPr txBox="1">
              <a:spLocks noChangeArrowheads="1"/>
            </p:cNvSpPr>
            <p:nvPr/>
          </p:nvSpPr>
          <p:spPr bwMode="auto">
            <a:xfrm>
              <a:off x="4467" y="3568"/>
              <a:ext cx="635" cy="90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0" tIns="0" rIns="0" bIns="0" anchor="ctr" anchorCtr="1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defRPr sz="1600" b="1">
                  <a:solidFill>
                    <a:schemeClr val="tx1"/>
                  </a:solidFill>
                  <a:latin typeface="Courier New" pitchFamily="49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Ø"/>
                <a:defRPr sz="24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200"/>
                <a:t>ST_I32(Px)</a:t>
              </a:r>
              <a:endParaRPr lang="en-US" altLang="en-US" sz="1200" b="0"/>
            </a:p>
          </p:txBody>
        </p:sp>
        <p:sp>
          <p:nvSpPr>
            <p:cNvPr id="42053" name="Line 55"/>
            <p:cNvSpPr>
              <a:spLocks noChangeShapeType="1"/>
            </p:cNvSpPr>
            <p:nvPr/>
          </p:nvSpPr>
          <p:spPr bwMode="auto">
            <a:xfrm flipH="1">
              <a:off x="4739" y="3476"/>
              <a:ext cx="0" cy="90"/>
            </a:xfrm>
            <a:prstGeom prst="line">
              <a:avLst/>
            </a:prstGeom>
            <a:noFill/>
            <a:ln w="31750">
              <a:solidFill>
                <a:srgbClr val="0000FF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2054" name="Line 56"/>
            <p:cNvSpPr>
              <a:spLocks noChangeShapeType="1"/>
            </p:cNvSpPr>
            <p:nvPr/>
          </p:nvSpPr>
          <p:spPr bwMode="auto">
            <a:xfrm>
              <a:off x="4739" y="3294"/>
              <a:ext cx="0" cy="91"/>
            </a:xfrm>
            <a:prstGeom prst="line">
              <a:avLst/>
            </a:prstGeom>
            <a:noFill/>
            <a:ln w="31750">
              <a:solidFill>
                <a:srgbClr val="FF0000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2055" name="Line 57"/>
            <p:cNvSpPr>
              <a:spLocks noChangeShapeType="1"/>
            </p:cNvSpPr>
            <p:nvPr/>
          </p:nvSpPr>
          <p:spPr bwMode="auto">
            <a:xfrm>
              <a:off x="4739" y="3657"/>
              <a:ext cx="0" cy="91"/>
            </a:xfrm>
            <a:prstGeom prst="line">
              <a:avLst/>
            </a:prstGeom>
            <a:noFill/>
            <a:ln w="31750">
              <a:solidFill>
                <a:srgbClr val="FF0000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2056" name="Text Box 58"/>
            <p:cNvSpPr txBox="1">
              <a:spLocks noChangeArrowheads="1"/>
            </p:cNvSpPr>
            <p:nvPr/>
          </p:nvSpPr>
          <p:spPr bwMode="auto">
            <a:xfrm>
              <a:off x="4829" y="2478"/>
              <a:ext cx="635" cy="90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0" tIns="0" rIns="0" bIns="0" anchor="ctr" anchorCtr="1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defRPr sz="1600" b="1">
                  <a:solidFill>
                    <a:schemeClr val="tx1"/>
                  </a:solidFill>
                  <a:latin typeface="Courier New" pitchFamily="49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Ø"/>
                <a:defRPr sz="24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200"/>
                <a:t>LD_I32(Px)</a:t>
              </a:r>
              <a:endParaRPr lang="en-US" altLang="en-US" sz="1200" b="0"/>
            </a:p>
          </p:txBody>
        </p:sp>
        <p:sp>
          <p:nvSpPr>
            <p:cNvPr id="42057" name="Text Box 59"/>
            <p:cNvSpPr txBox="1">
              <a:spLocks noChangeArrowheads="1"/>
            </p:cNvSpPr>
            <p:nvPr/>
          </p:nvSpPr>
          <p:spPr bwMode="auto">
            <a:xfrm>
              <a:off x="4558" y="2659"/>
              <a:ext cx="454" cy="91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0" tIns="0" rIns="0" bIns="0" anchor="ctr" anchorCtr="1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defRPr sz="1600" b="1">
                  <a:solidFill>
                    <a:schemeClr val="tx1"/>
                  </a:solidFill>
                  <a:latin typeface="Courier New" pitchFamily="49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Ø"/>
                <a:defRPr sz="24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200"/>
                <a:t>MOD_I32</a:t>
              </a:r>
              <a:endParaRPr lang="en-US" altLang="en-US" sz="1200" b="0"/>
            </a:p>
          </p:txBody>
        </p:sp>
        <p:sp>
          <p:nvSpPr>
            <p:cNvPr id="42058" name="Line 60"/>
            <p:cNvSpPr>
              <a:spLocks noChangeShapeType="1"/>
            </p:cNvSpPr>
            <p:nvPr/>
          </p:nvSpPr>
          <p:spPr bwMode="auto">
            <a:xfrm>
              <a:off x="4558" y="2568"/>
              <a:ext cx="91" cy="91"/>
            </a:xfrm>
            <a:prstGeom prst="line">
              <a:avLst/>
            </a:prstGeom>
            <a:noFill/>
            <a:ln w="31750">
              <a:solidFill>
                <a:srgbClr val="0000FF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2059" name="Line 61"/>
            <p:cNvSpPr>
              <a:spLocks noChangeShapeType="1"/>
            </p:cNvSpPr>
            <p:nvPr/>
          </p:nvSpPr>
          <p:spPr bwMode="auto">
            <a:xfrm flipH="1">
              <a:off x="4875" y="2568"/>
              <a:ext cx="91" cy="91"/>
            </a:xfrm>
            <a:prstGeom prst="line">
              <a:avLst/>
            </a:prstGeom>
            <a:noFill/>
            <a:ln w="31750">
              <a:solidFill>
                <a:srgbClr val="0000FF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2060" name="Line 62"/>
            <p:cNvSpPr>
              <a:spLocks noChangeShapeType="1"/>
            </p:cNvSpPr>
            <p:nvPr/>
          </p:nvSpPr>
          <p:spPr bwMode="auto">
            <a:xfrm>
              <a:off x="5011" y="2387"/>
              <a:ext cx="0" cy="91"/>
            </a:xfrm>
            <a:prstGeom prst="line">
              <a:avLst/>
            </a:prstGeom>
            <a:noFill/>
            <a:ln w="31750">
              <a:solidFill>
                <a:srgbClr val="FF0000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2061" name="Rectangle 63"/>
            <p:cNvSpPr>
              <a:spLocks noChangeArrowheads="1"/>
            </p:cNvSpPr>
            <p:nvPr/>
          </p:nvSpPr>
          <p:spPr bwMode="auto">
            <a:xfrm>
              <a:off x="3061" y="3566"/>
              <a:ext cx="817" cy="36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defRPr sz="1600" b="1">
                  <a:solidFill>
                    <a:schemeClr val="tx1"/>
                  </a:solidFill>
                  <a:latin typeface="Courier New" pitchFamily="49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Ø"/>
                <a:defRPr sz="24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cs-CZ" altLang="en-US" b="0">
                <a:latin typeface="Arial" charset="0"/>
              </a:endParaRPr>
            </a:p>
          </p:txBody>
        </p:sp>
        <p:sp>
          <p:nvSpPr>
            <p:cNvPr id="42062" name="Text Box 64"/>
            <p:cNvSpPr txBox="1">
              <a:spLocks noChangeArrowheads="1"/>
            </p:cNvSpPr>
            <p:nvPr/>
          </p:nvSpPr>
          <p:spPr bwMode="auto">
            <a:xfrm>
              <a:off x="3152" y="3656"/>
              <a:ext cx="635" cy="90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0" tIns="0" rIns="0" bIns="0" anchor="ctr" anchorCtr="1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defRPr sz="1600" b="1">
                  <a:solidFill>
                    <a:schemeClr val="tx1"/>
                  </a:solidFill>
                  <a:latin typeface="Courier New" pitchFamily="49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Ø"/>
                <a:defRPr sz="24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200"/>
                <a:t>LD_I32(Py)</a:t>
              </a:r>
              <a:endParaRPr lang="en-US" altLang="en-US" sz="1200" b="0"/>
            </a:p>
          </p:txBody>
        </p:sp>
        <p:sp>
          <p:nvSpPr>
            <p:cNvPr id="42063" name="Line 65"/>
            <p:cNvSpPr>
              <a:spLocks noChangeShapeType="1"/>
            </p:cNvSpPr>
            <p:nvPr/>
          </p:nvSpPr>
          <p:spPr bwMode="auto">
            <a:xfrm>
              <a:off x="3424" y="3566"/>
              <a:ext cx="0" cy="91"/>
            </a:xfrm>
            <a:prstGeom prst="line">
              <a:avLst/>
            </a:prstGeom>
            <a:noFill/>
            <a:ln w="31750">
              <a:solidFill>
                <a:srgbClr val="FF0000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2064" name="Line 66"/>
            <p:cNvSpPr>
              <a:spLocks noChangeShapeType="1"/>
            </p:cNvSpPr>
            <p:nvPr/>
          </p:nvSpPr>
          <p:spPr bwMode="auto">
            <a:xfrm>
              <a:off x="3424" y="3747"/>
              <a:ext cx="1" cy="90"/>
            </a:xfrm>
            <a:prstGeom prst="line">
              <a:avLst/>
            </a:prstGeom>
            <a:noFill/>
            <a:ln w="31750">
              <a:solidFill>
                <a:srgbClr val="0000FF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2065" name="Text Box 67"/>
            <p:cNvSpPr txBox="1">
              <a:spLocks noChangeArrowheads="1"/>
            </p:cNvSpPr>
            <p:nvPr/>
          </p:nvSpPr>
          <p:spPr bwMode="auto">
            <a:xfrm>
              <a:off x="3288" y="3838"/>
              <a:ext cx="403" cy="91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0" tIns="0" rIns="0" bIns="0" anchor="ctr" anchorCtr="1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defRPr sz="1600" b="1">
                  <a:solidFill>
                    <a:schemeClr val="tx1"/>
                  </a:solidFill>
                  <a:latin typeface="Courier New" pitchFamily="49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Ø"/>
                <a:defRPr sz="24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200"/>
                <a:t>RET_I32</a:t>
              </a:r>
            </a:p>
          </p:txBody>
        </p:sp>
        <p:sp>
          <p:nvSpPr>
            <p:cNvPr id="42066" name="Line 68"/>
            <p:cNvSpPr>
              <a:spLocks noChangeShapeType="1"/>
            </p:cNvSpPr>
            <p:nvPr/>
          </p:nvSpPr>
          <p:spPr bwMode="auto">
            <a:xfrm flipH="1">
              <a:off x="3379" y="663"/>
              <a:ext cx="0" cy="90"/>
            </a:xfrm>
            <a:prstGeom prst="line">
              <a:avLst/>
            </a:prstGeom>
            <a:noFill/>
            <a:ln w="31750">
              <a:solidFill>
                <a:schemeClr val="bg2"/>
              </a:solidFill>
              <a:round/>
              <a:headEnd/>
              <a:tailEnd type="triangl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2067" name="Line 69"/>
            <p:cNvSpPr>
              <a:spLocks noChangeShapeType="1"/>
            </p:cNvSpPr>
            <p:nvPr/>
          </p:nvSpPr>
          <p:spPr bwMode="auto">
            <a:xfrm flipV="1">
              <a:off x="4332" y="799"/>
              <a:ext cx="272" cy="726"/>
            </a:xfrm>
            <a:prstGeom prst="line">
              <a:avLst/>
            </a:prstGeom>
            <a:noFill/>
            <a:ln w="31750">
              <a:solidFill>
                <a:schemeClr val="accent1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2068" name="Line 70"/>
            <p:cNvSpPr>
              <a:spLocks noChangeShapeType="1"/>
            </p:cNvSpPr>
            <p:nvPr/>
          </p:nvSpPr>
          <p:spPr bwMode="auto">
            <a:xfrm flipH="1" flipV="1">
              <a:off x="4196" y="1389"/>
              <a:ext cx="136" cy="136"/>
            </a:xfrm>
            <a:prstGeom prst="line">
              <a:avLst/>
            </a:prstGeom>
            <a:noFill/>
            <a:ln w="31750">
              <a:solidFill>
                <a:schemeClr val="accent1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2069" name="Line 71"/>
            <p:cNvSpPr>
              <a:spLocks noChangeShapeType="1"/>
            </p:cNvSpPr>
            <p:nvPr/>
          </p:nvSpPr>
          <p:spPr bwMode="auto">
            <a:xfrm>
              <a:off x="4604" y="799"/>
              <a:ext cx="136" cy="136"/>
            </a:xfrm>
            <a:prstGeom prst="line">
              <a:avLst/>
            </a:prstGeom>
            <a:noFill/>
            <a:ln w="31750">
              <a:solidFill>
                <a:schemeClr val="accent1"/>
              </a:solidFill>
              <a:round/>
              <a:headEnd/>
              <a:tailEnd type="triangl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2070" name="Line 72"/>
            <p:cNvSpPr>
              <a:spLocks noChangeShapeType="1"/>
            </p:cNvSpPr>
            <p:nvPr/>
          </p:nvSpPr>
          <p:spPr bwMode="auto">
            <a:xfrm flipV="1">
              <a:off x="3833" y="2251"/>
              <a:ext cx="271" cy="1089"/>
            </a:xfrm>
            <a:prstGeom prst="line">
              <a:avLst/>
            </a:prstGeom>
            <a:noFill/>
            <a:ln w="31750">
              <a:solidFill>
                <a:schemeClr val="accent1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2071" name="Line 73"/>
            <p:cNvSpPr>
              <a:spLocks noChangeShapeType="1"/>
            </p:cNvSpPr>
            <p:nvPr/>
          </p:nvSpPr>
          <p:spPr bwMode="auto">
            <a:xfrm flipH="1" flipV="1">
              <a:off x="3696" y="3203"/>
              <a:ext cx="136" cy="136"/>
            </a:xfrm>
            <a:prstGeom prst="line">
              <a:avLst/>
            </a:prstGeom>
            <a:noFill/>
            <a:ln w="31750">
              <a:solidFill>
                <a:schemeClr val="accent1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2072" name="Line 74"/>
            <p:cNvSpPr>
              <a:spLocks noChangeShapeType="1"/>
            </p:cNvSpPr>
            <p:nvPr/>
          </p:nvSpPr>
          <p:spPr bwMode="auto">
            <a:xfrm>
              <a:off x="4104" y="2251"/>
              <a:ext cx="136" cy="136"/>
            </a:xfrm>
            <a:prstGeom prst="line">
              <a:avLst/>
            </a:prstGeom>
            <a:noFill/>
            <a:ln w="31750">
              <a:solidFill>
                <a:schemeClr val="accent1"/>
              </a:solidFill>
              <a:round/>
              <a:headEnd/>
              <a:tailEnd type="triangl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2073" name="Line 75"/>
            <p:cNvSpPr>
              <a:spLocks noChangeShapeType="1"/>
            </p:cNvSpPr>
            <p:nvPr/>
          </p:nvSpPr>
          <p:spPr bwMode="auto">
            <a:xfrm flipH="1">
              <a:off x="4105" y="3748"/>
              <a:ext cx="136" cy="136"/>
            </a:xfrm>
            <a:prstGeom prst="line">
              <a:avLst/>
            </a:prstGeom>
            <a:noFill/>
            <a:ln w="31750">
              <a:solidFill>
                <a:schemeClr val="bg2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2074" name="Line 76"/>
            <p:cNvSpPr>
              <a:spLocks noChangeShapeType="1"/>
            </p:cNvSpPr>
            <p:nvPr/>
          </p:nvSpPr>
          <p:spPr bwMode="auto">
            <a:xfrm flipH="1" flipV="1">
              <a:off x="4059" y="2115"/>
              <a:ext cx="545" cy="136"/>
            </a:xfrm>
            <a:prstGeom prst="line">
              <a:avLst/>
            </a:prstGeom>
            <a:noFill/>
            <a:ln w="31750">
              <a:solidFill>
                <a:schemeClr val="bg2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2075" name="Line 77"/>
            <p:cNvSpPr>
              <a:spLocks noChangeShapeType="1"/>
            </p:cNvSpPr>
            <p:nvPr/>
          </p:nvSpPr>
          <p:spPr bwMode="auto">
            <a:xfrm flipH="1">
              <a:off x="4604" y="2115"/>
              <a:ext cx="136" cy="136"/>
            </a:xfrm>
            <a:prstGeom prst="line">
              <a:avLst/>
            </a:prstGeom>
            <a:noFill/>
            <a:ln w="31750">
              <a:solidFill>
                <a:schemeClr val="bg2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41991" name="Group 78"/>
          <p:cNvGrpSpPr>
            <a:grpSpLocks/>
          </p:cNvGrpSpPr>
          <p:nvPr/>
        </p:nvGrpSpPr>
        <p:grpSpPr bwMode="auto">
          <a:xfrm>
            <a:off x="2916238" y="549275"/>
            <a:ext cx="1584325" cy="1295400"/>
            <a:chOff x="1837" y="346"/>
            <a:chExt cx="998" cy="816"/>
          </a:xfrm>
        </p:grpSpPr>
        <p:sp>
          <p:nvSpPr>
            <p:cNvPr id="42000" name="Rectangle 79"/>
            <p:cNvSpPr>
              <a:spLocks noChangeArrowheads="1"/>
            </p:cNvSpPr>
            <p:nvPr/>
          </p:nvSpPr>
          <p:spPr bwMode="auto">
            <a:xfrm>
              <a:off x="1837" y="346"/>
              <a:ext cx="998" cy="816"/>
            </a:xfrm>
            <a:prstGeom prst="rect">
              <a:avLst/>
            </a:prstGeom>
            <a:solidFill>
              <a:srgbClr val="FFFFE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defRPr sz="1600" b="1">
                  <a:solidFill>
                    <a:schemeClr val="tx1"/>
                  </a:solidFill>
                  <a:latin typeface="Courier New" pitchFamily="49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Ø"/>
                <a:defRPr sz="24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altLang="en-US" sz="1400">
                  <a:latin typeface="Arial" charset="0"/>
                </a:rPr>
                <a:t>Control-Flow</a:t>
              </a:r>
            </a:p>
            <a:p>
              <a:pPr algn="r" eaLnBrk="1" hangingPunct="1"/>
              <a:r>
                <a:rPr lang="en-US" altLang="en-US" sz="1400" b="0">
                  <a:latin typeface="Arial" charset="0"/>
                </a:rPr>
                <a:t>v</a:t>
              </a:r>
              <a:r>
                <a:rPr lang="cs-CZ" altLang="en-US" sz="1400" b="0">
                  <a:latin typeface="Arial" charset="0"/>
                </a:rPr>
                <a:t>ždy</a:t>
              </a:r>
            </a:p>
            <a:p>
              <a:pPr algn="r" eaLnBrk="1" hangingPunct="1"/>
              <a:r>
                <a:rPr lang="cs-CZ" altLang="en-US" sz="1400" b="0">
                  <a:latin typeface="Arial" charset="0"/>
                </a:rPr>
                <a:t>if true</a:t>
              </a:r>
            </a:p>
            <a:p>
              <a:pPr algn="r" eaLnBrk="1" hangingPunct="1"/>
              <a:r>
                <a:rPr lang="cs-CZ" altLang="en-US" sz="1400" b="0">
                  <a:latin typeface="Arial" charset="0"/>
                </a:rPr>
                <a:t>if false</a:t>
              </a:r>
            </a:p>
          </p:txBody>
        </p:sp>
        <p:sp>
          <p:nvSpPr>
            <p:cNvPr id="42001" name="Line 80"/>
            <p:cNvSpPr>
              <a:spLocks noChangeShapeType="1"/>
            </p:cNvSpPr>
            <p:nvPr/>
          </p:nvSpPr>
          <p:spPr bwMode="auto">
            <a:xfrm>
              <a:off x="1882" y="572"/>
              <a:ext cx="408" cy="0"/>
            </a:xfrm>
            <a:prstGeom prst="line">
              <a:avLst/>
            </a:prstGeom>
            <a:noFill/>
            <a:ln w="31750">
              <a:solidFill>
                <a:schemeClr val="bg2"/>
              </a:solidFill>
              <a:round/>
              <a:headEnd/>
              <a:tailEnd type="triangl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2002" name="Line 81"/>
            <p:cNvSpPr>
              <a:spLocks noChangeShapeType="1"/>
            </p:cNvSpPr>
            <p:nvPr/>
          </p:nvSpPr>
          <p:spPr bwMode="auto">
            <a:xfrm>
              <a:off x="1882" y="754"/>
              <a:ext cx="408" cy="0"/>
            </a:xfrm>
            <a:prstGeom prst="line">
              <a:avLst/>
            </a:prstGeom>
            <a:noFill/>
            <a:ln w="31750">
              <a:solidFill>
                <a:schemeClr val="accent1"/>
              </a:solidFill>
              <a:round/>
              <a:headEnd/>
              <a:tailEnd type="triangl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2003" name="Line 82"/>
            <p:cNvSpPr>
              <a:spLocks noChangeShapeType="1"/>
            </p:cNvSpPr>
            <p:nvPr/>
          </p:nvSpPr>
          <p:spPr bwMode="auto">
            <a:xfrm>
              <a:off x="1882" y="935"/>
              <a:ext cx="408" cy="0"/>
            </a:xfrm>
            <a:prstGeom prst="line">
              <a:avLst/>
            </a:prstGeom>
            <a:noFill/>
            <a:ln w="31750">
              <a:solidFill>
                <a:srgbClr val="A50021"/>
              </a:solidFill>
              <a:round/>
              <a:headEnd/>
              <a:tailEnd type="triangl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sp>
        <p:nvSpPr>
          <p:cNvPr id="41992" name="Rectangle 83"/>
          <p:cNvSpPr>
            <a:spLocks noChangeArrowheads="1"/>
          </p:cNvSpPr>
          <p:nvPr/>
        </p:nvSpPr>
        <p:spPr bwMode="auto">
          <a:xfrm>
            <a:off x="2916238" y="2133600"/>
            <a:ext cx="1584325" cy="25908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cs-CZ" altLang="en-US" sz="1400">
                <a:latin typeface="Arial" charset="0"/>
              </a:rPr>
              <a:t>Dag</a:t>
            </a:r>
            <a:endParaRPr lang="en-US" altLang="en-US" sz="1400">
              <a:latin typeface="Arial" charset="0"/>
            </a:endParaRPr>
          </a:p>
          <a:p>
            <a:pPr algn="r" eaLnBrk="1" hangingPunct="1"/>
            <a:endParaRPr lang="cs-CZ" altLang="en-US" sz="1400" b="0">
              <a:latin typeface="Arial" charset="0"/>
            </a:endParaRPr>
          </a:p>
          <a:p>
            <a:pPr algn="r" eaLnBrk="1" hangingPunct="1"/>
            <a:r>
              <a:rPr lang="cs-CZ" altLang="en-US" sz="1400" b="0">
                <a:latin typeface="Arial" charset="0"/>
              </a:rPr>
              <a:t>operand</a:t>
            </a:r>
          </a:p>
          <a:p>
            <a:pPr algn="r" eaLnBrk="1" hangingPunct="1"/>
            <a:endParaRPr lang="cs-CZ" altLang="en-US" sz="1400" b="0">
              <a:latin typeface="Arial" charset="0"/>
            </a:endParaRPr>
          </a:p>
          <a:p>
            <a:pPr eaLnBrk="1" hangingPunct="1"/>
            <a:endParaRPr lang="cs-CZ" altLang="en-US" sz="1400" b="0">
              <a:latin typeface="Arial" charset="0"/>
            </a:endParaRPr>
          </a:p>
          <a:p>
            <a:pPr eaLnBrk="1" hangingPunct="1"/>
            <a:endParaRPr lang="cs-CZ" altLang="en-US" sz="1400" b="0">
              <a:latin typeface="Arial" charset="0"/>
            </a:endParaRPr>
          </a:p>
          <a:p>
            <a:pPr algn="r" eaLnBrk="1" hangingPunct="1"/>
            <a:r>
              <a:rPr lang="cs-CZ" altLang="en-US" sz="1400" b="0">
                <a:latin typeface="Arial" charset="0"/>
              </a:rPr>
              <a:t>pořadí</a:t>
            </a:r>
          </a:p>
        </p:txBody>
      </p:sp>
      <p:sp>
        <p:nvSpPr>
          <p:cNvPr id="41993" name="Line 84"/>
          <p:cNvSpPr>
            <a:spLocks noChangeShapeType="1"/>
          </p:cNvSpPr>
          <p:nvPr/>
        </p:nvSpPr>
        <p:spPr bwMode="auto">
          <a:xfrm flipH="1" flipV="1">
            <a:off x="2987675" y="2781300"/>
            <a:ext cx="576263" cy="0"/>
          </a:xfrm>
          <a:prstGeom prst="line">
            <a:avLst/>
          </a:prstGeom>
          <a:noFill/>
          <a:ln w="31750">
            <a:solidFill>
              <a:srgbClr val="0000FF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41994" name="Line 85"/>
          <p:cNvSpPr>
            <a:spLocks noChangeShapeType="1"/>
          </p:cNvSpPr>
          <p:nvPr/>
        </p:nvSpPr>
        <p:spPr bwMode="auto">
          <a:xfrm>
            <a:off x="2987675" y="3789363"/>
            <a:ext cx="576263" cy="0"/>
          </a:xfrm>
          <a:prstGeom prst="line">
            <a:avLst/>
          </a:prstGeom>
          <a:noFill/>
          <a:ln w="31750">
            <a:solidFill>
              <a:srgbClr val="FF0000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41995" name="Line 86"/>
          <p:cNvSpPr>
            <a:spLocks noChangeShapeType="1"/>
          </p:cNvSpPr>
          <p:nvPr/>
        </p:nvSpPr>
        <p:spPr bwMode="auto">
          <a:xfrm>
            <a:off x="6516688" y="4724400"/>
            <a:ext cx="23034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41996" name="Line 87"/>
          <p:cNvSpPr>
            <a:spLocks noChangeShapeType="1"/>
          </p:cNvSpPr>
          <p:nvPr/>
        </p:nvSpPr>
        <p:spPr bwMode="auto">
          <a:xfrm>
            <a:off x="6516688" y="5300663"/>
            <a:ext cx="23034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41997" name="Line 88"/>
          <p:cNvSpPr>
            <a:spLocks noChangeShapeType="1"/>
          </p:cNvSpPr>
          <p:nvPr/>
        </p:nvSpPr>
        <p:spPr bwMode="auto">
          <a:xfrm>
            <a:off x="7308850" y="2133600"/>
            <a:ext cx="1295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41998" name="Line 89"/>
          <p:cNvSpPr>
            <a:spLocks noChangeShapeType="1"/>
          </p:cNvSpPr>
          <p:nvPr/>
        </p:nvSpPr>
        <p:spPr bwMode="auto">
          <a:xfrm>
            <a:off x="7308850" y="2708275"/>
            <a:ext cx="1295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41999" name="Line 90"/>
          <p:cNvSpPr>
            <a:spLocks noChangeShapeType="1"/>
          </p:cNvSpPr>
          <p:nvPr/>
        </p:nvSpPr>
        <p:spPr bwMode="auto">
          <a:xfrm>
            <a:off x="4787900" y="1412875"/>
            <a:ext cx="20891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203290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Slide Number Placeholder 4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2046ADC1-352A-488A-A5C7-7E06448FE796}" type="slidenum">
              <a:rPr lang="en-US" altLang="en-US" sz="1400" b="0" smtClean="0">
                <a:solidFill>
                  <a:srgbClr val="99FF99"/>
                </a:solidFill>
                <a:latin typeface="Arial" charset="0"/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19</a:t>
            </a:fld>
            <a:r>
              <a:rPr lang="cs-CZ" altLang="en-US" sz="1400" b="0" smtClean="0">
                <a:solidFill>
                  <a:srgbClr val="99FF99"/>
                </a:solidFill>
                <a:latin typeface="Arial" charset="0"/>
              </a:rPr>
              <a:t> </a:t>
            </a:r>
            <a:endParaRPr lang="en-US" altLang="en-US" sz="1400" b="0" smtClean="0">
              <a:solidFill>
                <a:srgbClr val="99FF99"/>
              </a:solidFill>
              <a:latin typeface="Arial" charset="0"/>
            </a:endParaRP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Odstran</a:t>
            </a:r>
            <a:r>
              <a:rPr lang="cs-CZ" altLang="en-US" smtClean="0"/>
              <a:t>ění závislostí </a:t>
            </a:r>
            <a:r>
              <a:rPr lang="en-US" altLang="en-US" smtClean="0"/>
              <a:t>po</a:t>
            </a:r>
            <a:r>
              <a:rPr lang="cs-CZ" altLang="en-US" smtClean="0"/>
              <a:t> analýz</a:t>
            </a:r>
            <a:r>
              <a:rPr lang="en-US" altLang="en-US" smtClean="0"/>
              <a:t>e</a:t>
            </a:r>
            <a:r>
              <a:rPr lang="cs-CZ" altLang="en-US" smtClean="0"/>
              <a:t> aliasů</a:t>
            </a:r>
            <a:endParaRPr lang="cs-CZ" altLang="en-US" noProof="1" smtClean="0"/>
          </a:p>
        </p:txBody>
      </p:sp>
      <p:sp>
        <p:nvSpPr>
          <p:cNvPr id="43012" name="Rectangle 2"/>
          <p:cNvSpPr>
            <a:spLocks noChangeArrowheads="1"/>
          </p:cNvSpPr>
          <p:nvPr/>
        </p:nvSpPr>
        <p:spPr bwMode="auto">
          <a:xfrm>
            <a:off x="4643438" y="549275"/>
            <a:ext cx="4321175" cy="6119813"/>
          </a:xfrm>
          <a:prstGeom prst="rect">
            <a:avLst/>
          </a:prstGeom>
          <a:solidFill>
            <a:srgbClr val="FFFFE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en-US" b="0">
              <a:latin typeface="Arial" charset="0"/>
            </a:endParaRPr>
          </a:p>
        </p:txBody>
      </p:sp>
      <p:sp>
        <p:nvSpPr>
          <p:cNvPr id="43013" name="Rectangle 47"/>
          <p:cNvSpPr>
            <a:spLocks noChangeArrowheads="1"/>
          </p:cNvSpPr>
          <p:nvPr/>
        </p:nvSpPr>
        <p:spPr bwMode="auto">
          <a:xfrm>
            <a:off x="5724525" y="3789363"/>
            <a:ext cx="2951163" cy="216058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en-US" b="0">
              <a:latin typeface="Arial" charset="0"/>
            </a:endParaRPr>
          </a:p>
        </p:txBody>
      </p:sp>
      <p:sp>
        <p:nvSpPr>
          <p:cNvPr id="43014" name="Text Box 48"/>
          <p:cNvSpPr txBox="1">
            <a:spLocks noChangeArrowheads="1"/>
          </p:cNvSpPr>
          <p:nvPr/>
        </p:nvSpPr>
        <p:spPr bwMode="auto">
          <a:xfrm>
            <a:off x="5797550" y="3933825"/>
            <a:ext cx="1008063" cy="142875"/>
          </a:xfrm>
          <a:prstGeom prst="rect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/>
              <a:t>LD_I32(Py)</a:t>
            </a:r>
            <a:endParaRPr lang="en-US" altLang="en-US" sz="1200" b="0"/>
          </a:p>
        </p:txBody>
      </p:sp>
      <p:sp>
        <p:nvSpPr>
          <p:cNvPr id="43015" name="Text Box 49"/>
          <p:cNvSpPr txBox="1">
            <a:spLocks noChangeArrowheads="1"/>
          </p:cNvSpPr>
          <p:nvPr/>
        </p:nvSpPr>
        <p:spPr bwMode="auto">
          <a:xfrm>
            <a:off x="6732588" y="4508500"/>
            <a:ext cx="1008062" cy="142875"/>
          </a:xfrm>
          <a:prstGeom prst="rect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/>
              <a:t>ST_I32(Vz)</a:t>
            </a:r>
            <a:endParaRPr lang="en-US" altLang="en-US" sz="1200" b="0"/>
          </a:p>
        </p:txBody>
      </p:sp>
      <p:sp>
        <p:nvSpPr>
          <p:cNvPr id="43016" name="Line 50"/>
          <p:cNvSpPr>
            <a:spLocks noChangeShapeType="1"/>
          </p:cNvSpPr>
          <p:nvPr/>
        </p:nvSpPr>
        <p:spPr bwMode="auto">
          <a:xfrm flipH="1">
            <a:off x="7381875" y="4365625"/>
            <a:ext cx="215900" cy="142875"/>
          </a:xfrm>
          <a:prstGeom prst="line">
            <a:avLst/>
          </a:prstGeom>
          <a:noFill/>
          <a:ln w="31750">
            <a:solidFill>
              <a:srgbClr val="0000FF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43017" name="Line 51"/>
          <p:cNvSpPr>
            <a:spLocks noChangeShapeType="1"/>
          </p:cNvSpPr>
          <p:nvPr/>
        </p:nvSpPr>
        <p:spPr bwMode="auto">
          <a:xfrm>
            <a:off x="6013450" y="3789363"/>
            <a:ext cx="0" cy="144462"/>
          </a:xfrm>
          <a:prstGeom prst="line">
            <a:avLst/>
          </a:prstGeom>
          <a:noFill/>
          <a:ln w="31750">
            <a:solidFill>
              <a:schemeClr val="accent1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43018" name="Text Box 53"/>
          <p:cNvSpPr txBox="1">
            <a:spLocks noChangeArrowheads="1"/>
          </p:cNvSpPr>
          <p:nvPr/>
        </p:nvSpPr>
        <p:spPr bwMode="auto">
          <a:xfrm>
            <a:off x="5797550" y="5084763"/>
            <a:ext cx="1008063" cy="142875"/>
          </a:xfrm>
          <a:prstGeom prst="rect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/>
              <a:t>ST_I32(Py)</a:t>
            </a:r>
            <a:endParaRPr lang="en-US" altLang="en-US" sz="1200" b="0"/>
          </a:p>
        </p:txBody>
      </p:sp>
      <p:sp>
        <p:nvSpPr>
          <p:cNvPr id="43019" name="Line 54"/>
          <p:cNvSpPr>
            <a:spLocks noChangeShapeType="1"/>
          </p:cNvSpPr>
          <p:nvPr/>
        </p:nvSpPr>
        <p:spPr bwMode="auto">
          <a:xfrm flipH="1">
            <a:off x="6588125" y="4652963"/>
            <a:ext cx="1439863" cy="431800"/>
          </a:xfrm>
          <a:prstGeom prst="line">
            <a:avLst/>
          </a:prstGeom>
          <a:noFill/>
          <a:ln w="31750">
            <a:solidFill>
              <a:srgbClr val="0000FF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43020" name="Line 55"/>
          <p:cNvSpPr>
            <a:spLocks noChangeShapeType="1"/>
          </p:cNvSpPr>
          <p:nvPr/>
        </p:nvSpPr>
        <p:spPr bwMode="auto">
          <a:xfrm>
            <a:off x="6013450" y="4076700"/>
            <a:ext cx="0" cy="1008063"/>
          </a:xfrm>
          <a:prstGeom prst="line">
            <a:avLst/>
          </a:prstGeom>
          <a:noFill/>
          <a:ln w="31750">
            <a:solidFill>
              <a:srgbClr val="FF0000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43021" name="Text Box 56"/>
          <p:cNvSpPr txBox="1">
            <a:spLocks noChangeArrowheads="1"/>
          </p:cNvSpPr>
          <p:nvPr/>
        </p:nvSpPr>
        <p:spPr bwMode="auto">
          <a:xfrm>
            <a:off x="6948488" y="5373688"/>
            <a:ext cx="1008062" cy="142875"/>
          </a:xfrm>
          <a:prstGeom prst="rect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/>
              <a:t>LD_I32(Vz)</a:t>
            </a:r>
            <a:endParaRPr lang="en-US" altLang="en-US" sz="1200" b="0"/>
          </a:p>
        </p:txBody>
      </p:sp>
      <p:sp>
        <p:nvSpPr>
          <p:cNvPr id="43022" name="Text Box 57"/>
          <p:cNvSpPr txBox="1">
            <a:spLocks noChangeArrowheads="1"/>
          </p:cNvSpPr>
          <p:nvPr/>
        </p:nvSpPr>
        <p:spPr bwMode="auto">
          <a:xfrm>
            <a:off x="7237413" y="5661025"/>
            <a:ext cx="1008062" cy="142875"/>
          </a:xfrm>
          <a:prstGeom prst="rect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/>
              <a:t>ST_I32(Px)</a:t>
            </a:r>
            <a:endParaRPr lang="en-US" altLang="en-US" sz="1200" b="0"/>
          </a:p>
        </p:txBody>
      </p:sp>
      <p:sp>
        <p:nvSpPr>
          <p:cNvPr id="43023" name="Line 58"/>
          <p:cNvSpPr>
            <a:spLocks noChangeShapeType="1"/>
          </p:cNvSpPr>
          <p:nvPr/>
        </p:nvSpPr>
        <p:spPr bwMode="auto">
          <a:xfrm>
            <a:off x="7381875" y="5518150"/>
            <a:ext cx="215900" cy="142875"/>
          </a:xfrm>
          <a:prstGeom prst="line">
            <a:avLst/>
          </a:prstGeom>
          <a:noFill/>
          <a:ln w="31750">
            <a:solidFill>
              <a:srgbClr val="0000FF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43024" name="Line 59"/>
          <p:cNvSpPr>
            <a:spLocks noChangeShapeType="1"/>
          </p:cNvSpPr>
          <p:nvPr/>
        </p:nvSpPr>
        <p:spPr bwMode="auto">
          <a:xfrm flipH="1">
            <a:off x="7164388" y="4651375"/>
            <a:ext cx="1587" cy="722313"/>
          </a:xfrm>
          <a:prstGeom prst="line">
            <a:avLst/>
          </a:prstGeom>
          <a:noFill/>
          <a:ln w="31750">
            <a:solidFill>
              <a:schemeClr val="accent1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43025" name="Line 60"/>
          <p:cNvSpPr>
            <a:spLocks noChangeShapeType="1"/>
          </p:cNvSpPr>
          <p:nvPr/>
        </p:nvSpPr>
        <p:spPr bwMode="auto">
          <a:xfrm>
            <a:off x="8101013" y="5805488"/>
            <a:ext cx="0" cy="144462"/>
          </a:xfrm>
          <a:prstGeom prst="line">
            <a:avLst/>
          </a:prstGeom>
          <a:noFill/>
          <a:ln w="31750">
            <a:solidFill>
              <a:srgbClr val="FFCC00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43026" name="Text Box 62"/>
          <p:cNvSpPr txBox="1">
            <a:spLocks noChangeArrowheads="1"/>
          </p:cNvSpPr>
          <p:nvPr/>
        </p:nvSpPr>
        <p:spPr bwMode="auto">
          <a:xfrm>
            <a:off x="7237413" y="4221163"/>
            <a:ext cx="720725" cy="144462"/>
          </a:xfrm>
          <a:prstGeom prst="rect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/>
              <a:t>MOD_I32</a:t>
            </a:r>
            <a:endParaRPr lang="en-US" altLang="en-US" sz="1200" b="0"/>
          </a:p>
        </p:txBody>
      </p:sp>
      <p:sp>
        <p:nvSpPr>
          <p:cNvPr id="43027" name="Line 63"/>
          <p:cNvSpPr>
            <a:spLocks noChangeShapeType="1"/>
          </p:cNvSpPr>
          <p:nvPr/>
        </p:nvSpPr>
        <p:spPr bwMode="auto">
          <a:xfrm>
            <a:off x="6516688" y="4076700"/>
            <a:ext cx="792162" cy="144463"/>
          </a:xfrm>
          <a:prstGeom prst="line">
            <a:avLst/>
          </a:prstGeom>
          <a:noFill/>
          <a:ln w="31750">
            <a:solidFill>
              <a:srgbClr val="0000FF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43028" name="Line 64"/>
          <p:cNvSpPr>
            <a:spLocks noChangeShapeType="1"/>
          </p:cNvSpPr>
          <p:nvPr/>
        </p:nvSpPr>
        <p:spPr bwMode="auto">
          <a:xfrm flipH="1">
            <a:off x="7813675" y="4076700"/>
            <a:ext cx="214313" cy="144463"/>
          </a:xfrm>
          <a:prstGeom prst="line">
            <a:avLst/>
          </a:prstGeom>
          <a:noFill/>
          <a:ln w="31750">
            <a:solidFill>
              <a:srgbClr val="0000FF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43029" name="Line 82"/>
          <p:cNvSpPr>
            <a:spLocks noChangeShapeType="1"/>
          </p:cNvSpPr>
          <p:nvPr/>
        </p:nvSpPr>
        <p:spPr bwMode="auto">
          <a:xfrm>
            <a:off x="6013450" y="5229225"/>
            <a:ext cx="0" cy="720725"/>
          </a:xfrm>
          <a:prstGeom prst="line">
            <a:avLst/>
          </a:prstGeom>
          <a:noFill/>
          <a:ln w="31750">
            <a:solidFill>
              <a:srgbClr val="FFCC00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43030" name="Line 83"/>
          <p:cNvSpPr>
            <a:spLocks noChangeShapeType="1"/>
          </p:cNvSpPr>
          <p:nvPr/>
        </p:nvSpPr>
        <p:spPr bwMode="auto">
          <a:xfrm flipH="1">
            <a:off x="8101013" y="4076700"/>
            <a:ext cx="0" cy="1584325"/>
          </a:xfrm>
          <a:prstGeom prst="line">
            <a:avLst/>
          </a:prstGeom>
          <a:noFill/>
          <a:ln w="31750">
            <a:solidFill>
              <a:srgbClr val="FF0000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43031" name="Line 89"/>
          <p:cNvSpPr>
            <a:spLocks noChangeShapeType="1"/>
          </p:cNvSpPr>
          <p:nvPr/>
        </p:nvSpPr>
        <p:spPr bwMode="auto">
          <a:xfrm flipH="1">
            <a:off x="7021513" y="3789363"/>
            <a:ext cx="0" cy="719137"/>
          </a:xfrm>
          <a:prstGeom prst="line">
            <a:avLst/>
          </a:prstGeom>
          <a:noFill/>
          <a:ln w="31750">
            <a:solidFill>
              <a:srgbClr val="CC00FF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43032" name="Line 90"/>
          <p:cNvSpPr>
            <a:spLocks noChangeShapeType="1"/>
          </p:cNvSpPr>
          <p:nvPr/>
        </p:nvSpPr>
        <p:spPr bwMode="auto">
          <a:xfrm flipH="1">
            <a:off x="6877050" y="4652963"/>
            <a:ext cx="0" cy="1296987"/>
          </a:xfrm>
          <a:prstGeom prst="line">
            <a:avLst/>
          </a:prstGeom>
          <a:noFill/>
          <a:ln w="31750">
            <a:solidFill>
              <a:srgbClr val="FFCC00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43033" name="Rectangle 109"/>
          <p:cNvSpPr>
            <a:spLocks noChangeArrowheads="1"/>
          </p:cNvSpPr>
          <p:nvPr/>
        </p:nvSpPr>
        <p:spPr bwMode="auto">
          <a:xfrm>
            <a:off x="179388" y="549275"/>
            <a:ext cx="4321175" cy="6119813"/>
          </a:xfrm>
          <a:prstGeom prst="rect">
            <a:avLst/>
          </a:prstGeom>
          <a:solidFill>
            <a:srgbClr val="FFFFE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en-US" b="0">
              <a:latin typeface="Arial" charset="0"/>
            </a:endParaRPr>
          </a:p>
        </p:txBody>
      </p:sp>
      <p:sp>
        <p:nvSpPr>
          <p:cNvPr id="43034" name="Rectangle 147"/>
          <p:cNvSpPr>
            <a:spLocks noChangeArrowheads="1"/>
          </p:cNvSpPr>
          <p:nvPr/>
        </p:nvSpPr>
        <p:spPr bwMode="auto">
          <a:xfrm>
            <a:off x="2052638" y="3789363"/>
            <a:ext cx="2266950" cy="216058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en-US" b="0">
              <a:latin typeface="Arial" charset="0"/>
            </a:endParaRPr>
          </a:p>
        </p:txBody>
      </p:sp>
      <p:sp>
        <p:nvSpPr>
          <p:cNvPr id="43035" name="Text Box 148"/>
          <p:cNvSpPr txBox="1">
            <a:spLocks noChangeArrowheads="1"/>
          </p:cNvSpPr>
          <p:nvPr/>
        </p:nvSpPr>
        <p:spPr bwMode="auto">
          <a:xfrm>
            <a:off x="2124075" y="3933825"/>
            <a:ext cx="1008063" cy="142875"/>
          </a:xfrm>
          <a:prstGeom prst="rect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/>
              <a:t>LD_I32(Py)</a:t>
            </a:r>
            <a:endParaRPr lang="en-US" altLang="en-US" sz="1200" b="0"/>
          </a:p>
        </p:txBody>
      </p:sp>
      <p:sp>
        <p:nvSpPr>
          <p:cNvPr id="43036" name="Text Box 149"/>
          <p:cNvSpPr txBox="1">
            <a:spLocks noChangeArrowheads="1"/>
          </p:cNvSpPr>
          <p:nvPr/>
        </p:nvSpPr>
        <p:spPr bwMode="auto">
          <a:xfrm>
            <a:off x="2627313" y="4510088"/>
            <a:ext cx="1008062" cy="142875"/>
          </a:xfrm>
          <a:prstGeom prst="rect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/>
              <a:t>ST_I32(Vz)</a:t>
            </a:r>
            <a:endParaRPr lang="en-US" altLang="en-US" sz="1200" b="0"/>
          </a:p>
        </p:txBody>
      </p:sp>
      <p:sp>
        <p:nvSpPr>
          <p:cNvPr id="43037" name="Line 150"/>
          <p:cNvSpPr>
            <a:spLocks noChangeShapeType="1"/>
          </p:cNvSpPr>
          <p:nvPr/>
        </p:nvSpPr>
        <p:spPr bwMode="auto">
          <a:xfrm flipH="1">
            <a:off x="3059113" y="4365625"/>
            <a:ext cx="0" cy="142875"/>
          </a:xfrm>
          <a:prstGeom prst="line">
            <a:avLst/>
          </a:prstGeom>
          <a:noFill/>
          <a:ln w="31750">
            <a:solidFill>
              <a:srgbClr val="0000FF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43038" name="Line 151"/>
          <p:cNvSpPr>
            <a:spLocks noChangeShapeType="1"/>
          </p:cNvSpPr>
          <p:nvPr/>
        </p:nvSpPr>
        <p:spPr bwMode="auto">
          <a:xfrm>
            <a:off x="2770188" y="3789363"/>
            <a:ext cx="0" cy="144462"/>
          </a:xfrm>
          <a:prstGeom prst="line">
            <a:avLst/>
          </a:prstGeom>
          <a:noFill/>
          <a:ln w="31750">
            <a:solidFill>
              <a:srgbClr val="FF0000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43039" name="Text Box 152"/>
          <p:cNvSpPr txBox="1">
            <a:spLocks noChangeArrowheads="1"/>
          </p:cNvSpPr>
          <p:nvPr/>
        </p:nvSpPr>
        <p:spPr bwMode="auto">
          <a:xfrm>
            <a:off x="2627313" y="4797425"/>
            <a:ext cx="1008062" cy="142875"/>
          </a:xfrm>
          <a:prstGeom prst="rect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/>
              <a:t>LD_I32(Px)</a:t>
            </a:r>
            <a:endParaRPr lang="en-US" altLang="en-US" sz="1200" b="0"/>
          </a:p>
        </p:txBody>
      </p:sp>
      <p:sp>
        <p:nvSpPr>
          <p:cNvPr id="43040" name="Text Box 153"/>
          <p:cNvSpPr txBox="1">
            <a:spLocks noChangeArrowheads="1"/>
          </p:cNvSpPr>
          <p:nvPr/>
        </p:nvSpPr>
        <p:spPr bwMode="auto">
          <a:xfrm>
            <a:off x="2627313" y="5086350"/>
            <a:ext cx="1008062" cy="142875"/>
          </a:xfrm>
          <a:prstGeom prst="rect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/>
              <a:t>ST_I32(Py)</a:t>
            </a:r>
            <a:endParaRPr lang="en-US" altLang="en-US" sz="1200" b="0"/>
          </a:p>
        </p:txBody>
      </p:sp>
      <p:sp>
        <p:nvSpPr>
          <p:cNvPr id="43041" name="Line 154"/>
          <p:cNvSpPr>
            <a:spLocks noChangeShapeType="1"/>
          </p:cNvSpPr>
          <p:nvPr/>
        </p:nvSpPr>
        <p:spPr bwMode="auto">
          <a:xfrm flipH="1">
            <a:off x="3059113" y="4940300"/>
            <a:ext cx="0" cy="142875"/>
          </a:xfrm>
          <a:prstGeom prst="line">
            <a:avLst/>
          </a:prstGeom>
          <a:noFill/>
          <a:ln w="31750">
            <a:solidFill>
              <a:srgbClr val="0000FF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43042" name="Line 155"/>
          <p:cNvSpPr>
            <a:spLocks noChangeShapeType="1"/>
          </p:cNvSpPr>
          <p:nvPr/>
        </p:nvSpPr>
        <p:spPr bwMode="auto">
          <a:xfrm>
            <a:off x="3059113" y="4651375"/>
            <a:ext cx="0" cy="144463"/>
          </a:xfrm>
          <a:prstGeom prst="line">
            <a:avLst/>
          </a:prstGeom>
          <a:noFill/>
          <a:ln w="31750">
            <a:solidFill>
              <a:srgbClr val="FF0000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43043" name="Text Box 156"/>
          <p:cNvSpPr txBox="1">
            <a:spLocks noChangeArrowheads="1"/>
          </p:cNvSpPr>
          <p:nvPr/>
        </p:nvSpPr>
        <p:spPr bwMode="auto">
          <a:xfrm>
            <a:off x="2627313" y="5375275"/>
            <a:ext cx="1008062" cy="142875"/>
          </a:xfrm>
          <a:prstGeom prst="rect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/>
              <a:t>LD_I32(Vz)</a:t>
            </a:r>
            <a:endParaRPr lang="en-US" altLang="en-US" sz="1200" b="0"/>
          </a:p>
        </p:txBody>
      </p:sp>
      <p:sp>
        <p:nvSpPr>
          <p:cNvPr id="43044" name="Text Box 157"/>
          <p:cNvSpPr txBox="1">
            <a:spLocks noChangeArrowheads="1"/>
          </p:cNvSpPr>
          <p:nvPr/>
        </p:nvSpPr>
        <p:spPr bwMode="auto">
          <a:xfrm>
            <a:off x="2627313" y="5664200"/>
            <a:ext cx="1008062" cy="142875"/>
          </a:xfrm>
          <a:prstGeom prst="rect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/>
              <a:t>ST_I32(Px)</a:t>
            </a:r>
            <a:endParaRPr lang="en-US" altLang="en-US" sz="1200" b="0"/>
          </a:p>
        </p:txBody>
      </p:sp>
      <p:sp>
        <p:nvSpPr>
          <p:cNvPr id="43045" name="Line 158"/>
          <p:cNvSpPr>
            <a:spLocks noChangeShapeType="1"/>
          </p:cNvSpPr>
          <p:nvPr/>
        </p:nvSpPr>
        <p:spPr bwMode="auto">
          <a:xfrm flipH="1">
            <a:off x="3059113" y="5518150"/>
            <a:ext cx="0" cy="142875"/>
          </a:xfrm>
          <a:prstGeom prst="line">
            <a:avLst/>
          </a:prstGeom>
          <a:noFill/>
          <a:ln w="31750">
            <a:solidFill>
              <a:srgbClr val="0000FF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43046" name="Line 159"/>
          <p:cNvSpPr>
            <a:spLocks noChangeShapeType="1"/>
          </p:cNvSpPr>
          <p:nvPr/>
        </p:nvSpPr>
        <p:spPr bwMode="auto">
          <a:xfrm>
            <a:off x="3059113" y="5229225"/>
            <a:ext cx="0" cy="144463"/>
          </a:xfrm>
          <a:prstGeom prst="line">
            <a:avLst/>
          </a:prstGeom>
          <a:noFill/>
          <a:ln w="31750">
            <a:solidFill>
              <a:srgbClr val="FF0000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43047" name="Line 160"/>
          <p:cNvSpPr>
            <a:spLocks noChangeShapeType="1"/>
          </p:cNvSpPr>
          <p:nvPr/>
        </p:nvSpPr>
        <p:spPr bwMode="auto">
          <a:xfrm>
            <a:off x="3059113" y="5805488"/>
            <a:ext cx="0" cy="144462"/>
          </a:xfrm>
          <a:prstGeom prst="line">
            <a:avLst/>
          </a:prstGeom>
          <a:noFill/>
          <a:ln w="31750">
            <a:solidFill>
              <a:srgbClr val="FF0000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43048" name="Text Box 161"/>
          <p:cNvSpPr txBox="1">
            <a:spLocks noChangeArrowheads="1"/>
          </p:cNvSpPr>
          <p:nvPr/>
        </p:nvSpPr>
        <p:spPr bwMode="auto">
          <a:xfrm>
            <a:off x="3201988" y="3933825"/>
            <a:ext cx="1008062" cy="142875"/>
          </a:xfrm>
          <a:prstGeom prst="rect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/>
              <a:t>LD_I32(Px)</a:t>
            </a:r>
            <a:endParaRPr lang="en-US" altLang="en-US" sz="1200" b="0"/>
          </a:p>
        </p:txBody>
      </p:sp>
      <p:sp>
        <p:nvSpPr>
          <p:cNvPr id="43049" name="Text Box 162"/>
          <p:cNvSpPr txBox="1">
            <a:spLocks noChangeArrowheads="1"/>
          </p:cNvSpPr>
          <p:nvPr/>
        </p:nvSpPr>
        <p:spPr bwMode="auto">
          <a:xfrm>
            <a:off x="2771775" y="4221163"/>
            <a:ext cx="720725" cy="144462"/>
          </a:xfrm>
          <a:prstGeom prst="rect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/>
              <a:t>MOD_I32</a:t>
            </a:r>
            <a:endParaRPr lang="en-US" altLang="en-US" sz="1200" b="0"/>
          </a:p>
        </p:txBody>
      </p:sp>
      <p:sp>
        <p:nvSpPr>
          <p:cNvPr id="43050" name="Line 163"/>
          <p:cNvSpPr>
            <a:spLocks noChangeShapeType="1"/>
          </p:cNvSpPr>
          <p:nvPr/>
        </p:nvSpPr>
        <p:spPr bwMode="auto">
          <a:xfrm>
            <a:off x="2771775" y="4076700"/>
            <a:ext cx="144463" cy="144463"/>
          </a:xfrm>
          <a:prstGeom prst="line">
            <a:avLst/>
          </a:prstGeom>
          <a:noFill/>
          <a:ln w="31750">
            <a:solidFill>
              <a:srgbClr val="0000FF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43051" name="Line 164"/>
          <p:cNvSpPr>
            <a:spLocks noChangeShapeType="1"/>
          </p:cNvSpPr>
          <p:nvPr/>
        </p:nvSpPr>
        <p:spPr bwMode="auto">
          <a:xfrm flipH="1">
            <a:off x="3275013" y="4076700"/>
            <a:ext cx="144462" cy="144463"/>
          </a:xfrm>
          <a:prstGeom prst="line">
            <a:avLst/>
          </a:prstGeom>
          <a:noFill/>
          <a:ln w="31750">
            <a:solidFill>
              <a:srgbClr val="0000FF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43052" name="Line 165"/>
          <p:cNvSpPr>
            <a:spLocks noChangeShapeType="1"/>
          </p:cNvSpPr>
          <p:nvPr/>
        </p:nvSpPr>
        <p:spPr bwMode="auto">
          <a:xfrm>
            <a:off x="3490913" y="3789363"/>
            <a:ext cx="0" cy="144462"/>
          </a:xfrm>
          <a:prstGeom prst="line">
            <a:avLst/>
          </a:prstGeom>
          <a:noFill/>
          <a:ln w="31750">
            <a:solidFill>
              <a:srgbClr val="FF0000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43053" name="Text Box 181"/>
          <p:cNvSpPr txBox="1">
            <a:spLocks noChangeArrowheads="1"/>
          </p:cNvSpPr>
          <p:nvPr/>
        </p:nvSpPr>
        <p:spPr bwMode="auto">
          <a:xfrm>
            <a:off x="7524750" y="3933825"/>
            <a:ext cx="1008063" cy="142875"/>
          </a:xfrm>
          <a:prstGeom prst="rect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/>
              <a:t>LD_I32(Px)</a:t>
            </a:r>
            <a:endParaRPr lang="en-US" altLang="en-US" sz="1200" b="0"/>
          </a:p>
        </p:txBody>
      </p:sp>
      <p:sp>
        <p:nvSpPr>
          <p:cNvPr id="43054" name="Line 182"/>
          <p:cNvSpPr>
            <a:spLocks noChangeShapeType="1"/>
          </p:cNvSpPr>
          <p:nvPr/>
        </p:nvSpPr>
        <p:spPr bwMode="auto">
          <a:xfrm flipH="1">
            <a:off x="8101013" y="3789363"/>
            <a:ext cx="0" cy="144462"/>
          </a:xfrm>
          <a:prstGeom prst="line">
            <a:avLst/>
          </a:prstGeom>
          <a:noFill/>
          <a:ln w="31750">
            <a:solidFill>
              <a:schemeClr val="accent1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43055" name="Line 183"/>
          <p:cNvSpPr>
            <a:spLocks noChangeShapeType="1"/>
          </p:cNvSpPr>
          <p:nvPr/>
        </p:nvSpPr>
        <p:spPr bwMode="auto">
          <a:xfrm flipH="1">
            <a:off x="8027988" y="4076700"/>
            <a:ext cx="0" cy="576263"/>
          </a:xfrm>
          <a:prstGeom prst="line">
            <a:avLst/>
          </a:prstGeom>
          <a:noFill/>
          <a:ln w="31750">
            <a:solidFill>
              <a:srgbClr val="0000FF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99898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5E6BD717-94BB-42E5-98FE-8FAB51A877E8}" type="slidenum">
              <a:rPr lang="en-US" altLang="en-US" sz="1400" b="0" smtClean="0">
                <a:solidFill>
                  <a:srgbClr val="99FF99"/>
                </a:solidFill>
                <a:latin typeface="Arial" charset="0"/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2</a:t>
            </a:fld>
            <a:r>
              <a:rPr lang="cs-CZ" altLang="en-US" sz="1400" b="0" smtClean="0">
                <a:solidFill>
                  <a:srgbClr val="99FF99"/>
                </a:solidFill>
                <a:latin typeface="Arial" charset="0"/>
              </a:rPr>
              <a:t> </a:t>
            </a:r>
            <a:endParaRPr lang="en-US" altLang="en-US" sz="1400" b="0" smtClean="0">
              <a:solidFill>
                <a:srgbClr val="99FF99"/>
              </a:solidFill>
              <a:latin typeface="Arial" charset="0"/>
            </a:endParaRPr>
          </a:p>
        </p:txBody>
      </p:sp>
      <p:sp>
        <p:nvSpPr>
          <p:cNvPr id="2560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en-US" smtClean="0"/>
              <a:t>Mezikódy</a:t>
            </a:r>
            <a:endParaRPr lang="cs-CZ" altLang="en-US" noProof="1" smtClean="0"/>
          </a:p>
        </p:txBody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2" eaLnBrk="1" hangingPunct="1"/>
            <a:r>
              <a:rPr lang="cs-CZ" altLang="en-US" sz="2000" dirty="0" smtClean="0"/>
              <a:t>Vysokoúrovňový mezikód </a:t>
            </a:r>
          </a:p>
          <a:p>
            <a:pPr lvl="3" eaLnBrk="1" hangingPunct="1"/>
            <a:r>
              <a:rPr lang="cs-CZ" altLang="en-US" sz="1800" dirty="0" smtClean="0"/>
              <a:t>Reprezentace vstupního programu</a:t>
            </a:r>
          </a:p>
          <a:p>
            <a:pPr lvl="4" eaLnBrk="1" hangingPunct="1"/>
            <a:r>
              <a:rPr lang="cs-CZ" altLang="en-US" sz="1600" dirty="0" smtClean="0"/>
              <a:t>Během fází, řešících konstrukce a pravidla vstupního jazyka</a:t>
            </a:r>
          </a:p>
          <a:p>
            <a:pPr lvl="4" eaLnBrk="1" hangingPunct="1"/>
            <a:r>
              <a:rPr lang="cs-CZ" altLang="en-US" sz="1600" dirty="0" smtClean="0"/>
              <a:t>Užívá logické typy a operace vstupního jazyka</a:t>
            </a:r>
          </a:p>
          <a:p>
            <a:pPr lvl="3" eaLnBrk="1" hangingPunct="1"/>
            <a:r>
              <a:rPr lang="cs-CZ" altLang="en-US" sz="1800" dirty="0" smtClean="0"/>
              <a:t>Nejčastěji ve formě anotovaného AST (abstract syntax tree)</a:t>
            </a:r>
          </a:p>
          <a:p>
            <a:pPr lvl="4" eaLnBrk="1" hangingPunct="1"/>
            <a:r>
              <a:rPr lang="cs-CZ" altLang="en-US" sz="1600" dirty="0" smtClean="0"/>
              <a:t>Derivační strom podle abstraktní gramatiky</a:t>
            </a:r>
          </a:p>
          <a:p>
            <a:pPr lvl="2" eaLnBrk="1" hangingPunct="1"/>
            <a:r>
              <a:rPr lang="cs-CZ" altLang="en-US" sz="2000" dirty="0" smtClean="0"/>
              <a:t>Mezikód střední úrovně</a:t>
            </a:r>
          </a:p>
          <a:p>
            <a:pPr lvl="3" eaLnBrk="1" hangingPunct="1"/>
            <a:r>
              <a:rPr lang="cs-CZ" altLang="en-US" sz="1800" dirty="0" smtClean="0"/>
              <a:t>Nejčastější hranice mezi front- a back-endem</a:t>
            </a:r>
          </a:p>
          <a:p>
            <a:pPr lvl="3" eaLnBrk="1" hangingPunct="1"/>
            <a:r>
              <a:rPr lang="cs-CZ" altLang="en-US" sz="1800" dirty="0" smtClean="0"/>
              <a:t>Na vstupním jazyce nezávislá reprezentace</a:t>
            </a:r>
          </a:p>
          <a:p>
            <a:pPr lvl="4" eaLnBrk="1" hangingPunct="1"/>
            <a:r>
              <a:rPr lang="cs-CZ" altLang="en-US" sz="1600" dirty="0" smtClean="0"/>
              <a:t>Užívá fyzické typy a operace na nich</a:t>
            </a:r>
          </a:p>
          <a:p>
            <a:pPr lvl="3" eaLnBrk="1" hangingPunct="1"/>
            <a:r>
              <a:rPr lang="cs-CZ" altLang="en-US" sz="1800" dirty="0" smtClean="0"/>
              <a:t>Nejčastěji ve formě čtveřic</a:t>
            </a:r>
          </a:p>
          <a:p>
            <a:pPr lvl="4" eaLnBrk="1" hangingPunct="1"/>
            <a:r>
              <a:rPr lang="cs-CZ" altLang="en-US" sz="1600" dirty="0" smtClean="0"/>
              <a:t>Tříadresové pseudoinstrukce, pomocné proměnné</a:t>
            </a:r>
          </a:p>
          <a:p>
            <a:pPr lvl="4" eaLnBrk="1" hangingPunct="1"/>
            <a:r>
              <a:rPr lang="cs-CZ" altLang="en-US" sz="1600" dirty="0" smtClean="0"/>
              <a:t>Někdy ve speciálních formách (SSA – static single assignment)</a:t>
            </a:r>
          </a:p>
          <a:p>
            <a:pPr lvl="4" eaLnBrk="1" hangingPunct="1"/>
            <a:r>
              <a:rPr lang="cs-CZ" altLang="en-US" sz="1600" dirty="0" smtClean="0"/>
              <a:t>Control-flow může být ve formě grafu BB (základních bloků)</a:t>
            </a:r>
          </a:p>
          <a:p>
            <a:pPr lvl="2" eaLnBrk="1" hangingPunct="1"/>
            <a:r>
              <a:rPr lang="cs-CZ" altLang="en-US" sz="2000" dirty="0" smtClean="0"/>
              <a:t>Nízkoúrovňový mezikód</a:t>
            </a:r>
          </a:p>
          <a:p>
            <a:pPr lvl="3" eaLnBrk="1" hangingPunct="1"/>
            <a:r>
              <a:rPr lang="cs-CZ" altLang="en-US" sz="1800" dirty="0" smtClean="0"/>
              <a:t>Ekvivalent strojových instrukcí</a:t>
            </a:r>
          </a:p>
          <a:p>
            <a:pPr lvl="4" eaLnBrk="1" hangingPunct="1"/>
            <a:r>
              <a:rPr lang="cs-CZ" altLang="en-US" sz="1600" dirty="0" smtClean="0"/>
              <a:t>Nekompaktní forma, symbolické a relokované operandy</a:t>
            </a:r>
          </a:p>
          <a:p>
            <a:pPr lvl="4" eaLnBrk="1" hangingPunct="1"/>
            <a:r>
              <a:rPr lang="cs-CZ" altLang="en-US" sz="1600" dirty="0" smtClean="0"/>
              <a:t>Před alokací registrů forma s neomezeným počtem virtuálních registrů</a:t>
            </a:r>
          </a:p>
          <a:p>
            <a:pPr lvl="3" eaLnBrk="1" hangingPunct="1"/>
            <a:r>
              <a:rPr lang="cs-CZ" altLang="en-US" sz="1800" dirty="0" smtClean="0"/>
              <a:t>Někdy v univerzální strojově nezávislé formě (GCC RTL)</a:t>
            </a:r>
            <a:endParaRPr lang="cs-CZ" altLang="en-US" sz="1800" noProof="1" smtClean="0"/>
          </a:p>
        </p:txBody>
      </p:sp>
    </p:spTree>
    <p:extLst>
      <p:ext uri="{BB962C8B-B14F-4D97-AF65-F5344CB8AC3E}">
        <p14:creationId xmlns:p14="http://schemas.microsoft.com/office/powerpoint/2010/main" val="209867403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Slide Number Placeholder 4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F19809B3-9F52-47F6-A9A0-29278484C21D}" type="slidenum">
              <a:rPr lang="en-US" altLang="en-US" sz="1400" b="0" smtClean="0">
                <a:solidFill>
                  <a:srgbClr val="99FF99"/>
                </a:solidFill>
                <a:latin typeface="Arial" charset="0"/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20</a:t>
            </a:fld>
            <a:r>
              <a:rPr lang="cs-CZ" altLang="en-US" sz="1400" b="0" smtClean="0">
                <a:solidFill>
                  <a:srgbClr val="99FF99"/>
                </a:solidFill>
                <a:latin typeface="Arial" charset="0"/>
              </a:rPr>
              <a:t> </a:t>
            </a:r>
            <a:endParaRPr lang="en-US" altLang="en-US" sz="1400" b="0" smtClean="0">
              <a:solidFill>
                <a:srgbClr val="99FF99"/>
              </a:solidFill>
              <a:latin typeface="Arial" charset="0"/>
            </a:endParaRPr>
          </a:p>
        </p:txBody>
      </p:sp>
      <p:sp>
        <p:nvSpPr>
          <p:cNvPr id="4403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Odstran</a:t>
            </a:r>
            <a:r>
              <a:rPr lang="cs-CZ" altLang="en-US" smtClean="0"/>
              <a:t>ění závislostí </a:t>
            </a:r>
            <a:r>
              <a:rPr lang="en-US" altLang="en-US" smtClean="0"/>
              <a:t>po</a:t>
            </a:r>
            <a:r>
              <a:rPr lang="cs-CZ" altLang="en-US" smtClean="0"/>
              <a:t> analýz</a:t>
            </a:r>
            <a:r>
              <a:rPr lang="en-US" altLang="en-US" smtClean="0"/>
              <a:t>e</a:t>
            </a:r>
            <a:r>
              <a:rPr lang="cs-CZ" altLang="en-US" smtClean="0"/>
              <a:t> aliasů</a:t>
            </a:r>
            <a:endParaRPr lang="cs-CZ" altLang="en-US" noProof="1" smtClean="0"/>
          </a:p>
        </p:txBody>
      </p:sp>
      <p:grpSp>
        <p:nvGrpSpPr>
          <p:cNvPr id="44036" name="Group 3"/>
          <p:cNvGrpSpPr>
            <a:grpSpLocks/>
          </p:cNvGrpSpPr>
          <p:nvPr/>
        </p:nvGrpSpPr>
        <p:grpSpPr bwMode="auto">
          <a:xfrm>
            <a:off x="4643438" y="549275"/>
            <a:ext cx="4321175" cy="6119813"/>
            <a:chOff x="2925" y="346"/>
            <a:chExt cx="2722" cy="3855"/>
          </a:xfrm>
        </p:grpSpPr>
        <p:sp>
          <p:nvSpPr>
            <p:cNvPr id="44110" name="Rectangle 4"/>
            <p:cNvSpPr>
              <a:spLocks noChangeArrowheads="1"/>
            </p:cNvSpPr>
            <p:nvPr/>
          </p:nvSpPr>
          <p:spPr bwMode="auto">
            <a:xfrm>
              <a:off x="2925" y="346"/>
              <a:ext cx="2722" cy="3855"/>
            </a:xfrm>
            <a:prstGeom prst="rect">
              <a:avLst/>
            </a:prstGeom>
            <a:solidFill>
              <a:srgbClr val="FFFFE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defRPr sz="1600" b="1">
                  <a:solidFill>
                    <a:schemeClr val="tx1"/>
                  </a:solidFill>
                  <a:latin typeface="Courier New" pitchFamily="49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Ø"/>
                <a:defRPr sz="24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cs-CZ" altLang="en-US" b="0">
                <a:latin typeface="Arial" charset="0"/>
              </a:endParaRPr>
            </a:p>
          </p:txBody>
        </p:sp>
        <p:sp>
          <p:nvSpPr>
            <p:cNvPr id="44111" name="Line 5"/>
            <p:cNvSpPr>
              <a:spLocks noChangeShapeType="1"/>
            </p:cNvSpPr>
            <p:nvPr/>
          </p:nvSpPr>
          <p:spPr bwMode="auto">
            <a:xfrm>
              <a:off x="3288" y="1162"/>
              <a:ext cx="0" cy="1497"/>
            </a:xfrm>
            <a:prstGeom prst="line">
              <a:avLst/>
            </a:prstGeom>
            <a:noFill/>
            <a:ln w="31750">
              <a:solidFill>
                <a:srgbClr val="A50021"/>
              </a:solidFill>
              <a:round/>
              <a:headEnd/>
              <a:tailEnd type="triangl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4112" name="Line 6"/>
            <p:cNvSpPr>
              <a:spLocks noChangeShapeType="1"/>
            </p:cNvSpPr>
            <p:nvPr/>
          </p:nvSpPr>
          <p:spPr bwMode="auto">
            <a:xfrm flipH="1">
              <a:off x="3515" y="2115"/>
              <a:ext cx="544" cy="544"/>
            </a:xfrm>
            <a:prstGeom prst="line">
              <a:avLst/>
            </a:prstGeom>
            <a:noFill/>
            <a:ln w="31750">
              <a:solidFill>
                <a:schemeClr val="bg2"/>
              </a:solidFill>
              <a:round/>
              <a:headEnd/>
              <a:tailEnd type="triangl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4113" name="Line 7"/>
            <p:cNvSpPr>
              <a:spLocks noChangeShapeType="1"/>
            </p:cNvSpPr>
            <p:nvPr/>
          </p:nvSpPr>
          <p:spPr bwMode="auto">
            <a:xfrm flipH="1">
              <a:off x="3697" y="2523"/>
              <a:ext cx="136" cy="136"/>
            </a:xfrm>
            <a:prstGeom prst="line">
              <a:avLst/>
            </a:prstGeom>
            <a:noFill/>
            <a:ln w="31750">
              <a:solidFill>
                <a:schemeClr val="bg2"/>
              </a:solidFill>
              <a:round/>
              <a:headEnd/>
              <a:tailEnd type="triangl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4114" name="Line 8"/>
            <p:cNvSpPr>
              <a:spLocks noChangeShapeType="1"/>
            </p:cNvSpPr>
            <p:nvPr/>
          </p:nvSpPr>
          <p:spPr bwMode="auto">
            <a:xfrm flipH="1" flipV="1">
              <a:off x="3833" y="2523"/>
              <a:ext cx="272" cy="998"/>
            </a:xfrm>
            <a:prstGeom prst="line">
              <a:avLst/>
            </a:prstGeom>
            <a:noFill/>
            <a:ln w="31750">
              <a:solidFill>
                <a:schemeClr val="bg2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4115" name="Line 9"/>
            <p:cNvSpPr>
              <a:spLocks noChangeShapeType="1"/>
            </p:cNvSpPr>
            <p:nvPr/>
          </p:nvSpPr>
          <p:spPr bwMode="auto">
            <a:xfrm flipH="1">
              <a:off x="3198" y="3203"/>
              <a:ext cx="0" cy="363"/>
            </a:xfrm>
            <a:prstGeom prst="line">
              <a:avLst/>
            </a:prstGeom>
            <a:noFill/>
            <a:ln w="31750">
              <a:solidFill>
                <a:srgbClr val="A50021"/>
              </a:solidFill>
              <a:round/>
              <a:headEnd/>
              <a:tailEnd type="triangl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4116" name="Rectangle 10"/>
            <p:cNvSpPr>
              <a:spLocks noChangeArrowheads="1"/>
            </p:cNvSpPr>
            <p:nvPr/>
          </p:nvSpPr>
          <p:spPr bwMode="auto">
            <a:xfrm>
              <a:off x="3016" y="527"/>
              <a:ext cx="1316" cy="635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defRPr sz="1600" b="1">
                  <a:solidFill>
                    <a:schemeClr val="tx1"/>
                  </a:solidFill>
                  <a:latin typeface="Courier New" pitchFamily="49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Ø"/>
                <a:defRPr sz="24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cs-CZ" altLang="en-US" b="0">
                <a:latin typeface="Arial" charset="0"/>
              </a:endParaRPr>
            </a:p>
          </p:txBody>
        </p:sp>
        <p:sp>
          <p:nvSpPr>
            <p:cNvPr id="44117" name="Text Box 11"/>
            <p:cNvSpPr txBox="1">
              <a:spLocks noChangeArrowheads="1"/>
            </p:cNvSpPr>
            <p:nvPr/>
          </p:nvSpPr>
          <p:spPr bwMode="auto">
            <a:xfrm>
              <a:off x="3469" y="890"/>
              <a:ext cx="403" cy="91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0" tIns="0" rIns="0" bIns="0" anchor="ctr" anchorCtr="1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defRPr sz="1600" b="1">
                  <a:solidFill>
                    <a:schemeClr val="tx1"/>
                  </a:solidFill>
                  <a:latin typeface="Courier New" pitchFamily="49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Ø"/>
                <a:defRPr sz="24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200"/>
                <a:t>GT_I32</a:t>
              </a:r>
              <a:endParaRPr lang="en-US" altLang="en-US" sz="1200" b="0"/>
            </a:p>
          </p:txBody>
        </p:sp>
        <p:sp>
          <p:nvSpPr>
            <p:cNvPr id="44118" name="Text Box 12"/>
            <p:cNvSpPr txBox="1">
              <a:spLocks noChangeArrowheads="1"/>
            </p:cNvSpPr>
            <p:nvPr/>
          </p:nvSpPr>
          <p:spPr bwMode="auto">
            <a:xfrm>
              <a:off x="3061" y="708"/>
              <a:ext cx="589" cy="91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0" tIns="0" rIns="0" bIns="0" anchor="ctr" anchorCtr="1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defRPr sz="1600" b="1">
                  <a:solidFill>
                    <a:schemeClr val="tx1"/>
                  </a:solidFill>
                  <a:latin typeface="Courier New" pitchFamily="49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Ø"/>
                <a:defRPr sz="24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200"/>
                <a:t>LD_I32(Px)</a:t>
              </a:r>
              <a:endParaRPr lang="en-US" altLang="en-US" sz="1200" b="0"/>
            </a:p>
          </p:txBody>
        </p:sp>
        <p:sp>
          <p:nvSpPr>
            <p:cNvPr id="44119" name="Text Box 13"/>
            <p:cNvSpPr txBox="1">
              <a:spLocks noChangeArrowheads="1"/>
            </p:cNvSpPr>
            <p:nvPr/>
          </p:nvSpPr>
          <p:spPr bwMode="auto">
            <a:xfrm>
              <a:off x="3696" y="708"/>
              <a:ext cx="589" cy="91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0" tIns="0" rIns="0" bIns="0" anchor="ctr" anchorCtr="1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defRPr sz="1600" b="1">
                  <a:solidFill>
                    <a:schemeClr val="tx1"/>
                  </a:solidFill>
                  <a:latin typeface="Courier New" pitchFamily="49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Ø"/>
                <a:defRPr sz="24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200"/>
                <a:t>LD_I32(Py)</a:t>
              </a:r>
              <a:endParaRPr lang="en-US" altLang="en-US" sz="1200" b="0"/>
            </a:p>
          </p:txBody>
        </p:sp>
        <p:sp>
          <p:nvSpPr>
            <p:cNvPr id="44120" name="Text Box 14"/>
            <p:cNvSpPr txBox="1">
              <a:spLocks noChangeArrowheads="1"/>
            </p:cNvSpPr>
            <p:nvPr/>
          </p:nvSpPr>
          <p:spPr bwMode="auto">
            <a:xfrm>
              <a:off x="3469" y="1071"/>
              <a:ext cx="403" cy="91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0" tIns="0" rIns="0" bIns="0" anchor="ctr" anchorCtr="1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defRPr sz="1600" b="1">
                  <a:solidFill>
                    <a:schemeClr val="tx1"/>
                  </a:solidFill>
                  <a:latin typeface="Courier New" pitchFamily="49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Ø"/>
                <a:defRPr sz="24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200"/>
                <a:t>JC</a:t>
              </a:r>
            </a:p>
          </p:txBody>
        </p:sp>
        <p:sp>
          <p:nvSpPr>
            <p:cNvPr id="44121" name="Text Box 15"/>
            <p:cNvSpPr txBox="1">
              <a:spLocks noChangeArrowheads="1"/>
            </p:cNvSpPr>
            <p:nvPr/>
          </p:nvSpPr>
          <p:spPr bwMode="auto">
            <a:xfrm>
              <a:off x="3469" y="527"/>
              <a:ext cx="403" cy="91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0" tIns="0" rIns="0" bIns="0" anchor="ctr" anchorCtr="1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defRPr sz="1600" b="1">
                  <a:solidFill>
                    <a:schemeClr val="tx1"/>
                  </a:solidFill>
                  <a:latin typeface="Courier New" pitchFamily="49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Ø"/>
                <a:defRPr sz="24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200"/>
                <a:t>ENTER</a:t>
              </a:r>
            </a:p>
          </p:txBody>
        </p:sp>
        <p:sp>
          <p:nvSpPr>
            <p:cNvPr id="44122" name="Line 16"/>
            <p:cNvSpPr>
              <a:spLocks noChangeShapeType="1"/>
            </p:cNvSpPr>
            <p:nvPr/>
          </p:nvSpPr>
          <p:spPr bwMode="auto">
            <a:xfrm flipH="1">
              <a:off x="3786" y="799"/>
              <a:ext cx="91" cy="91"/>
            </a:xfrm>
            <a:prstGeom prst="line">
              <a:avLst/>
            </a:prstGeom>
            <a:noFill/>
            <a:ln w="31750">
              <a:solidFill>
                <a:srgbClr val="0000FF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4123" name="Line 17"/>
            <p:cNvSpPr>
              <a:spLocks noChangeShapeType="1"/>
            </p:cNvSpPr>
            <p:nvPr/>
          </p:nvSpPr>
          <p:spPr bwMode="auto">
            <a:xfrm>
              <a:off x="3469" y="799"/>
              <a:ext cx="91" cy="91"/>
            </a:xfrm>
            <a:prstGeom prst="line">
              <a:avLst/>
            </a:prstGeom>
            <a:noFill/>
            <a:ln w="31750">
              <a:solidFill>
                <a:srgbClr val="0000FF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4124" name="Line 18"/>
            <p:cNvSpPr>
              <a:spLocks noChangeShapeType="1"/>
            </p:cNvSpPr>
            <p:nvPr/>
          </p:nvSpPr>
          <p:spPr bwMode="auto">
            <a:xfrm flipH="1">
              <a:off x="3650" y="981"/>
              <a:ext cx="0" cy="90"/>
            </a:xfrm>
            <a:prstGeom prst="line">
              <a:avLst/>
            </a:prstGeom>
            <a:noFill/>
            <a:ln w="31750">
              <a:solidFill>
                <a:srgbClr val="0000FF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4125" name="Line 19"/>
            <p:cNvSpPr>
              <a:spLocks noChangeShapeType="1"/>
            </p:cNvSpPr>
            <p:nvPr/>
          </p:nvSpPr>
          <p:spPr bwMode="auto">
            <a:xfrm flipH="1">
              <a:off x="3469" y="618"/>
              <a:ext cx="91" cy="90"/>
            </a:xfrm>
            <a:prstGeom prst="line">
              <a:avLst/>
            </a:prstGeom>
            <a:noFill/>
            <a:ln w="31750">
              <a:solidFill>
                <a:schemeClr val="accent1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4126" name="Line 20"/>
            <p:cNvSpPr>
              <a:spLocks noChangeShapeType="1"/>
            </p:cNvSpPr>
            <p:nvPr/>
          </p:nvSpPr>
          <p:spPr bwMode="auto">
            <a:xfrm>
              <a:off x="3787" y="618"/>
              <a:ext cx="90" cy="90"/>
            </a:xfrm>
            <a:prstGeom prst="line">
              <a:avLst/>
            </a:prstGeom>
            <a:noFill/>
            <a:ln w="31750">
              <a:solidFill>
                <a:schemeClr val="accent1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4127" name="Rectangle 21"/>
            <p:cNvSpPr>
              <a:spLocks noChangeArrowheads="1"/>
            </p:cNvSpPr>
            <p:nvPr/>
          </p:nvSpPr>
          <p:spPr bwMode="auto">
            <a:xfrm>
              <a:off x="3061" y="2659"/>
              <a:ext cx="772" cy="5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defRPr sz="1600" b="1">
                  <a:solidFill>
                    <a:schemeClr val="tx1"/>
                  </a:solidFill>
                  <a:latin typeface="Courier New" pitchFamily="49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Ø"/>
                <a:defRPr sz="24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cs-CZ" altLang="en-US" b="0">
                <a:latin typeface="Arial" charset="0"/>
              </a:endParaRPr>
            </a:p>
          </p:txBody>
        </p:sp>
        <p:sp>
          <p:nvSpPr>
            <p:cNvPr id="44128" name="Text Box 22"/>
            <p:cNvSpPr txBox="1">
              <a:spLocks noChangeArrowheads="1"/>
            </p:cNvSpPr>
            <p:nvPr/>
          </p:nvSpPr>
          <p:spPr bwMode="auto">
            <a:xfrm>
              <a:off x="3107" y="2931"/>
              <a:ext cx="680" cy="90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0" tIns="0" rIns="0" bIns="0" anchor="ctr" anchorCtr="1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defRPr sz="1600" b="1">
                  <a:solidFill>
                    <a:schemeClr val="tx1"/>
                  </a:solidFill>
                  <a:latin typeface="Courier New" pitchFamily="49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Ø"/>
                <a:defRPr sz="24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200"/>
                <a:t>GTC_I32(C1)</a:t>
              </a:r>
              <a:endParaRPr lang="en-US" altLang="en-US" sz="1200" b="0"/>
            </a:p>
          </p:txBody>
        </p:sp>
        <p:sp>
          <p:nvSpPr>
            <p:cNvPr id="44129" name="Text Box 23"/>
            <p:cNvSpPr txBox="1">
              <a:spLocks noChangeArrowheads="1"/>
            </p:cNvSpPr>
            <p:nvPr/>
          </p:nvSpPr>
          <p:spPr bwMode="auto">
            <a:xfrm>
              <a:off x="3243" y="3113"/>
              <a:ext cx="403" cy="91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0" tIns="0" rIns="0" bIns="0" anchor="ctr" anchorCtr="1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defRPr sz="1600" b="1">
                  <a:solidFill>
                    <a:schemeClr val="tx1"/>
                  </a:solidFill>
                  <a:latin typeface="Courier New" pitchFamily="49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Ø"/>
                <a:defRPr sz="24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200"/>
                <a:t>JC</a:t>
              </a:r>
            </a:p>
          </p:txBody>
        </p:sp>
        <p:sp>
          <p:nvSpPr>
            <p:cNvPr id="44130" name="Line 24"/>
            <p:cNvSpPr>
              <a:spLocks noChangeShapeType="1"/>
            </p:cNvSpPr>
            <p:nvPr/>
          </p:nvSpPr>
          <p:spPr bwMode="auto">
            <a:xfrm flipH="1">
              <a:off x="3424" y="3023"/>
              <a:ext cx="0" cy="90"/>
            </a:xfrm>
            <a:prstGeom prst="line">
              <a:avLst/>
            </a:prstGeom>
            <a:noFill/>
            <a:ln w="31750">
              <a:solidFill>
                <a:srgbClr val="0000FF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4131" name="Text Box 25"/>
            <p:cNvSpPr txBox="1">
              <a:spLocks noChangeArrowheads="1"/>
            </p:cNvSpPr>
            <p:nvPr/>
          </p:nvSpPr>
          <p:spPr bwMode="auto">
            <a:xfrm>
              <a:off x="3107" y="2750"/>
              <a:ext cx="635" cy="90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0" tIns="0" rIns="0" bIns="0" anchor="ctr" anchorCtr="1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defRPr sz="1600" b="1">
                  <a:solidFill>
                    <a:schemeClr val="tx1"/>
                  </a:solidFill>
                  <a:latin typeface="Courier New" pitchFamily="49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Ø"/>
                <a:defRPr sz="24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200"/>
                <a:t>LD_I32(Px)</a:t>
              </a:r>
              <a:endParaRPr lang="en-US" altLang="en-US" sz="1200" b="0"/>
            </a:p>
          </p:txBody>
        </p:sp>
        <p:sp>
          <p:nvSpPr>
            <p:cNvPr id="44132" name="Line 26"/>
            <p:cNvSpPr>
              <a:spLocks noChangeShapeType="1"/>
            </p:cNvSpPr>
            <p:nvPr/>
          </p:nvSpPr>
          <p:spPr bwMode="auto">
            <a:xfrm flipH="1">
              <a:off x="3424" y="2841"/>
              <a:ext cx="0" cy="90"/>
            </a:xfrm>
            <a:prstGeom prst="line">
              <a:avLst/>
            </a:prstGeom>
            <a:noFill/>
            <a:ln w="31750">
              <a:solidFill>
                <a:srgbClr val="0000FF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4133" name="Line 27"/>
            <p:cNvSpPr>
              <a:spLocks noChangeShapeType="1"/>
            </p:cNvSpPr>
            <p:nvPr/>
          </p:nvSpPr>
          <p:spPr bwMode="auto">
            <a:xfrm>
              <a:off x="3424" y="2659"/>
              <a:ext cx="0" cy="91"/>
            </a:xfrm>
            <a:prstGeom prst="line">
              <a:avLst/>
            </a:prstGeom>
            <a:noFill/>
            <a:ln w="31750">
              <a:solidFill>
                <a:schemeClr val="accent1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4134" name="Rectangle 28"/>
            <p:cNvSpPr>
              <a:spLocks noChangeArrowheads="1"/>
            </p:cNvSpPr>
            <p:nvPr/>
          </p:nvSpPr>
          <p:spPr bwMode="auto">
            <a:xfrm>
              <a:off x="3061" y="3566"/>
              <a:ext cx="817" cy="36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defRPr sz="1600" b="1">
                  <a:solidFill>
                    <a:schemeClr val="tx1"/>
                  </a:solidFill>
                  <a:latin typeface="Courier New" pitchFamily="49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Ø"/>
                <a:defRPr sz="24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cs-CZ" altLang="en-US" b="0">
                <a:latin typeface="Arial" charset="0"/>
              </a:endParaRPr>
            </a:p>
          </p:txBody>
        </p:sp>
        <p:sp>
          <p:nvSpPr>
            <p:cNvPr id="44135" name="Text Box 29"/>
            <p:cNvSpPr txBox="1">
              <a:spLocks noChangeArrowheads="1"/>
            </p:cNvSpPr>
            <p:nvPr/>
          </p:nvSpPr>
          <p:spPr bwMode="auto">
            <a:xfrm>
              <a:off x="3152" y="3656"/>
              <a:ext cx="635" cy="90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0" tIns="0" rIns="0" bIns="0" anchor="ctr" anchorCtr="1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defRPr sz="1600" b="1">
                  <a:solidFill>
                    <a:schemeClr val="tx1"/>
                  </a:solidFill>
                  <a:latin typeface="Courier New" pitchFamily="49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Ø"/>
                <a:defRPr sz="24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200"/>
                <a:t>LD_I32(Py)</a:t>
              </a:r>
              <a:endParaRPr lang="en-US" altLang="en-US" sz="1200" b="0"/>
            </a:p>
          </p:txBody>
        </p:sp>
        <p:sp>
          <p:nvSpPr>
            <p:cNvPr id="44136" name="Line 30"/>
            <p:cNvSpPr>
              <a:spLocks noChangeShapeType="1"/>
            </p:cNvSpPr>
            <p:nvPr/>
          </p:nvSpPr>
          <p:spPr bwMode="auto">
            <a:xfrm>
              <a:off x="3424" y="3566"/>
              <a:ext cx="0" cy="91"/>
            </a:xfrm>
            <a:prstGeom prst="line">
              <a:avLst/>
            </a:prstGeom>
            <a:noFill/>
            <a:ln w="31750">
              <a:solidFill>
                <a:schemeClr val="accent1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4137" name="Line 31"/>
            <p:cNvSpPr>
              <a:spLocks noChangeShapeType="1"/>
            </p:cNvSpPr>
            <p:nvPr/>
          </p:nvSpPr>
          <p:spPr bwMode="auto">
            <a:xfrm>
              <a:off x="3424" y="3747"/>
              <a:ext cx="1" cy="90"/>
            </a:xfrm>
            <a:prstGeom prst="line">
              <a:avLst/>
            </a:prstGeom>
            <a:noFill/>
            <a:ln w="31750">
              <a:solidFill>
                <a:srgbClr val="0000FF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4138" name="Text Box 32"/>
            <p:cNvSpPr txBox="1">
              <a:spLocks noChangeArrowheads="1"/>
            </p:cNvSpPr>
            <p:nvPr/>
          </p:nvSpPr>
          <p:spPr bwMode="auto">
            <a:xfrm>
              <a:off x="3288" y="3838"/>
              <a:ext cx="403" cy="91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0" tIns="0" rIns="0" bIns="0" anchor="ctr" anchorCtr="1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defRPr sz="1600" b="1">
                  <a:solidFill>
                    <a:schemeClr val="tx1"/>
                  </a:solidFill>
                  <a:latin typeface="Courier New" pitchFamily="49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Ø"/>
                <a:defRPr sz="24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200"/>
                <a:t>RET_I32</a:t>
              </a:r>
            </a:p>
          </p:txBody>
        </p:sp>
        <p:sp>
          <p:nvSpPr>
            <p:cNvPr id="44139" name="Line 33"/>
            <p:cNvSpPr>
              <a:spLocks noChangeShapeType="1"/>
            </p:cNvSpPr>
            <p:nvPr/>
          </p:nvSpPr>
          <p:spPr bwMode="auto">
            <a:xfrm flipH="1">
              <a:off x="3379" y="436"/>
              <a:ext cx="0" cy="90"/>
            </a:xfrm>
            <a:prstGeom prst="line">
              <a:avLst/>
            </a:prstGeom>
            <a:noFill/>
            <a:ln w="31750">
              <a:solidFill>
                <a:schemeClr val="bg2"/>
              </a:solidFill>
              <a:round/>
              <a:headEnd/>
              <a:tailEnd type="triangl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4140" name="Line 34"/>
            <p:cNvSpPr>
              <a:spLocks noChangeShapeType="1"/>
            </p:cNvSpPr>
            <p:nvPr/>
          </p:nvSpPr>
          <p:spPr bwMode="auto">
            <a:xfrm>
              <a:off x="4059" y="1162"/>
              <a:ext cx="136" cy="136"/>
            </a:xfrm>
            <a:prstGeom prst="line">
              <a:avLst/>
            </a:prstGeom>
            <a:noFill/>
            <a:ln w="31750">
              <a:solidFill>
                <a:schemeClr val="accent1"/>
              </a:solidFill>
              <a:round/>
              <a:headEnd/>
              <a:tailEnd type="triangl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4141" name="Line 35"/>
            <p:cNvSpPr>
              <a:spLocks noChangeShapeType="1"/>
            </p:cNvSpPr>
            <p:nvPr/>
          </p:nvSpPr>
          <p:spPr bwMode="auto">
            <a:xfrm flipV="1">
              <a:off x="3833" y="2251"/>
              <a:ext cx="271" cy="1089"/>
            </a:xfrm>
            <a:prstGeom prst="line">
              <a:avLst/>
            </a:prstGeom>
            <a:noFill/>
            <a:ln w="31750">
              <a:solidFill>
                <a:schemeClr val="accent1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4142" name="Line 36"/>
            <p:cNvSpPr>
              <a:spLocks noChangeShapeType="1"/>
            </p:cNvSpPr>
            <p:nvPr/>
          </p:nvSpPr>
          <p:spPr bwMode="auto">
            <a:xfrm flipH="1" flipV="1">
              <a:off x="3696" y="3203"/>
              <a:ext cx="136" cy="136"/>
            </a:xfrm>
            <a:prstGeom prst="line">
              <a:avLst/>
            </a:prstGeom>
            <a:noFill/>
            <a:ln w="31750">
              <a:solidFill>
                <a:schemeClr val="accent1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4143" name="Line 37"/>
            <p:cNvSpPr>
              <a:spLocks noChangeShapeType="1"/>
            </p:cNvSpPr>
            <p:nvPr/>
          </p:nvSpPr>
          <p:spPr bwMode="auto">
            <a:xfrm>
              <a:off x="4104" y="2251"/>
              <a:ext cx="136" cy="136"/>
            </a:xfrm>
            <a:prstGeom prst="line">
              <a:avLst/>
            </a:prstGeom>
            <a:noFill/>
            <a:ln w="31750">
              <a:solidFill>
                <a:schemeClr val="accent1"/>
              </a:solidFill>
              <a:round/>
              <a:headEnd/>
              <a:tailEnd type="triangl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4144" name="Line 38"/>
            <p:cNvSpPr>
              <a:spLocks noChangeShapeType="1"/>
            </p:cNvSpPr>
            <p:nvPr/>
          </p:nvSpPr>
          <p:spPr bwMode="auto">
            <a:xfrm flipH="1">
              <a:off x="4105" y="3385"/>
              <a:ext cx="136" cy="136"/>
            </a:xfrm>
            <a:prstGeom prst="line">
              <a:avLst/>
            </a:prstGeom>
            <a:noFill/>
            <a:ln w="31750">
              <a:solidFill>
                <a:schemeClr val="bg2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4145" name="Rectangle 39"/>
            <p:cNvSpPr>
              <a:spLocks noChangeArrowheads="1"/>
            </p:cNvSpPr>
            <p:nvPr/>
          </p:nvSpPr>
          <p:spPr bwMode="auto">
            <a:xfrm>
              <a:off x="4105" y="2387"/>
              <a:ext cx="1451" cy="99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defRPr sz="1600" b="1">
                  <a:solidFill>
                    <a:schemeClr val="tx1"/>
                  </a:solidFill>
                  <a:latin typeface="Courier New" pitchFamily="49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Ø"/>
                <a:defRPr sz="24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cs-CZ" altLang="en-US" b="0">
                <a:latin typeface="Arial" charset="0"/>
              </a:endParaRPr>
            </a:p>
          </p:txBody>
        </p:sp>
        <p:sp>
          <p:nvSpPr>
            <p:cNvPr id="44146" name="Text Box 40"/>
            <p:cNvSpPr txBox="1">
              <a:spLocks noChangeArrowheads="1"/>
            </p:cNvSpPr>
            <p:nvPr/>
          </p:nvSpPr>
          <p:spPr bwMode="auto">
            <a:xfrm>
              <a:off x="4150" y="2478"/>
              <a:ext cx="635" cy="90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0" tIns="0" rIns="0" bIns="0" anchor="ctr" anchorCtr="1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defRPr sz="1600" b="1">
                  <a:solidFill>
                    <a:schemeClr val="tx1"/>
                  </a:solidFill>
                  <a:latin typeface="Courier New" pitchFamily="49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Ø"/>
                <a:defRPr sz="24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200"/>
                <a:t>LD_I32(Py)</a:t>
              </a:r>
              <a:endParaRPr lang="en-US" altLang="en-US" sz="1200" b="0"/>
            </a:p>
          </p:txBody>
        </p:sp>
        <p:sp>
          <p:nvSpPr>
            <p:cNvPr id="44147" name="Text Box 41"/>
            <p:cNvSpPr txBox="1">
              <a:spLocks noChangeArrowheads="1"/>
            </p:cNvSpPr>
            <p:nvPr/>
          </p:nvSpPr>
          <p:spPr bwMode="auto">
            <a:xfrm>
              <a:off x="4558" y="2840"/>
              <a:ext cx="635" cy="90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0" tIns="0" rIns="0" bIns="0" anchor="ctr" anchorCtr="1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defRPr sz="1600" b="1">
                  <a:solidFill>
                    <a:schemeClr val="tx1"/>
                  </a:solidFill>
                  <a:latin typeface="Courier New" pitchFamily="49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Ø"/>
                <a:defRPr sz="24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200"/>
                <a:t>ST_I32(Vz)</a:t>
              </a:r>
              <a:endParaRPr lang="en-US" altLang="en-US" sz="1200" b="0"/>
            </a:p>
          </p:txBody>
        </p:sp>
        <p:sp>
          <p:nvSpPr>
            <p:cNvPr id="44148" name="Line 42"/>
            <p:cNvSpPr>
              <a:spLocks noChangeShapeType="1"/>
            </p:cNvSpPr>
            <p:nvPr/>
          </p:nvSpPr>
          <p:spPr bwMode="auto">
            <a:xfrm flipH="1">
              <a:off x="4967" y="2750"/>
              <a:ext cx="136" cy="90"/>
            </a:xfrm>
            <a:prstGeom prst="line">
              <a:avLst/>
            </a:prstGeom>
            <a:noFill/>
            <a:ln w="31750">
              <a:solidFill>
                <a:srgbClr val="0000FF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4149" name="Line 43"/>
            <p:cNvSpPr>
              <a:spLocks noChangeShapeType="1"/>
            </p:cNvSpPr>
            <p:nvPr/>
          </p:nvSpPr>
          <p:spPr bwMode="auto">
            <a:xfrm>
              <a:off x="4286" y="2387"/>
              <a:ext cx="0" cy="91"/>
            </a:xfrm>
            <a:prstGeom prst="line">
              <a:avLst/>
            </a:prstGeom>
            <a:noFill/>
            <a:ln w="31750">
              <a:solidFill>
                <a:schemeClr val="accent1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4150" name="Text Box 44"/>
            <p:cNvSpPr txBox="1">
              <a:spLocks noChangeArrowheads="1"/>
            </p:cNvSpPr>
            <p:nvPr/>
          </p:nvSpPr>
          <p:spPr bwMode="auto">
            <a:xfrm>
              <a:off x="4150" y="2659"/>
              <a:ext cx="635" cy="90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0" tIns="0" rIns="0" bIns="0" anchor="ctr" anchorCtr="1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defRPr sz="1600" b="1">
                  <a:solidFill>
                    <a:schemeClr val="tx1"/>
                  </a:solidFill>
                  <a:latin typeface="Courier New" pitchFamily="49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Ø"/>
                <a:defRPr sz="24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200"/>
                <a:t>ST_I32(Py)</a:t>
              </a:r>
              <a:endParaRPr lang="en-US" altLang="en-US" sz="1200" b="0"/>
            </a:p>
          </p:txBody>
        </p:sp>
        <p:sp>
          <p:nvSpPr>
            <p:cNvPr id="44151" name="Line 45"/>
            <p:cNvSpPr>
              <a:spLocks noChangeShapeType="1"/>
            </p:cNvSpPr>
            <p:nvPr/>
          </p:nvSpPr>
          <p:spPr bwMode="auto">
            <a:xfrm flipH="1">
              <a:off x="4649" y="2568"/>
              <a:ext cx="318" cy="91"/>
            </a:xfrm>
            <a:prstGeom prst="line">
              <a:avLst/>
            </a:prstGeom>
            <a:noFill/>
            <a:ln w="31750">
              <a:solidFill>
                <a:srgbClr val="0000FF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4152" name="Line 46"/>
            <p:cNvSpPr>
              <a:spLocks noChangeShapeType="1"/>
            </p:cNvSpPr>
            <p:nvPr/>
          </p:nvSpPr>
          <p:spPr bwMode="auto">
            <a:xfrm>
              <a:off x="4286" y="2568"/>
              <a:ext cx="0" cy="91"/>
            </a:xfrm>
            <a:prstGeom prst="line">
              <a:avLst/>
            </a:prstGeom>
            <a:noFill/>
            <a:ln w="31750">
              <a:solidFill>
                <a:srgbClr val="FF0000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4153" name="Text Box 47"/>
            <p:cNvSpPr txBox="1">
              <a:spLocks noChangeArrowheads="1"/>
            </p:cNvSpPr>
            <p:nvPr/>
          </p:nvSpPr>
          <p:spPr bwMode="auto">
            <a:xfrm>
              <a:off x="4694" y="3022"/>
              <a:ext cx="635" cy="90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0" tIns="0" rIns="0" bIns="0" anchor="ctr" anchorCtr="1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defRPr sz="1600" b="1">
                  <a:solidFill>
                    <a:schemeClr val="tx1"/>
                  </a:solidFill>
                  <a:latin typeface="Courier New" pitchFamily="49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Ø"/>
                <a:defRPr sz="24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200"/>
                <a:t>LD_I32(Vz)</a:t>
              </a:r>
              <a:endParaRPr lang="en-US" altLang="en-US" sz="1200" b="0"/>
            </a:p>
          </p:txBody>
        </p:sp>
        <p:sp>
          <p:nvSpPr>
            <p:cNvPr id="44154" name="Text Box 48"/>
            <p:cNvSpPr txBox="1">
              <a:spLocks noChangeArrowheads="1"/>
            </p:cNvSpPr>
            <p:nvPr/>
          </p:nvSpPr>
          <p:spPr bwMode="auto">
            <a:xfrm>
              <a:off x="4876" y="3203"/>
              <a:ext cx="635" cy="90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0" tIns="0" rIns="0" bIns="0" anchor="ctr" anchorCtr="1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defRPr sz="1600" b="1">
                  <a:solidFill>
                    <a:schemeClr val="tx1"/>
                  </a:solidFill>
                  <a:latin typeface="Courier New" pitchFamily="49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Ø"/>
                <a:defRPr sz="24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200"/>
                <a:t>ST_I32(Px)</a:t>
              </a:r>
              <a:endParaRPr lang="en-US" altLang="en-US" sz="1200" b="0"/>
            </a:p>
          </p:txBody>
        </p:sp>
        <p:sp>
          <p:nvSpPr>
            <p:cNvPr id="44155" name="Line 49"/>
            <p:cNvSpPr>
              <a:spLocks noChangeShapeType="1"/>
            </p:cNvSpPr>
            <p:nvPr/>
          </p:nvSpPr>
          <p:spPr bwMode="auto">
            <a:xfrm>
              <a:off x="4967" y="3113"/>
              <a:ext cx="136" cy="90"/>
            </a:xfrm>
            <a:prstGeom prst="line">
              <a:avLst/>
            </a:prstGeom>
            <a:noFill/>
            <a:ln w="31750">
              <a:solidFill>
                <a:srgbClr val="0000FF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4156" name="Line 50"/>
            <p:cNvSpPr>
              <a:spLocks noChangeShapeType="1"/>
            </p:cNvSpPr>
            <p:nvPr/>
          </p:nvSpPr>
          <p:spPr bwMode="auto">
            <a:xfrm>
              <a:off x="4831" y="2930"/>
              <a:ext cx="0" cy="91"/>
            </a:xfrm>
            <a:prstGeom prst="line">
              <a:avLst/>
            </a:prstGeom>
            <a:noFill/>
            <a:ln w="31750">
              <a:solidFill>
                <a:schemeClr val="accent1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4157" name="Line 51"/>
            <p:cNvSpPr>
              <a:spLocks noChangeShapeType="1"/>
            </p:cNvSpPr>
            <p:nvPr/>
          </p:nvSpPr>
          <p:spPr bwMode="auto">
            <a:xfrm>
              <a:off x="5421" y="3294"/>
              <a:ext cx="0" cy="91"/>
            </a:xfrm>
            <a:prstGeom prst="line">
              <a:avLst/>
            </a:prstGeom>
            <a:noFill/>
            <a:ln w="31750">
              <a:solidFill>
                <a:srgbClr val="FFCC00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4158" name="Text Box 52"/>
            <p:cNvSpPr txBox="1">
              <a:spLocks noChangeArrowheads="1"/>
            </p:cNvSpPr>
            <p:nvPr/>
          </p:nvSpPr>
          <p:spPr bwMode="auto">
            <a:xfrm>
              <a:off x="4875" y="2478"/>
              <a:ext cx="635" cy="90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0" tIns="0" rIns="0" bIns="0" anchor="ctr" anchorCtr="1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defRPr sz="1600" b="1">
                  <a:solidFill>
                    <a:schemeClr val="tx1"/>
                  </a:solidFill>
                  <a:latin typeface="Courier New" pitchFamily="49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Ø"/>
                <a:defRPr sz="24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200"/>
                <a:t>LD_I32(Px)</a:t>
              </a:r>
              <a:endParaRPr lang="en-US" altLang="en-US" sz="1200" b="0"/>
            </a:p>
          </p:txBody>
        </p:sp>
        <p:sp>
          <p:nvSpPr>
            <p:cNvPr id="44159" name="Text Box 53"/>
            <p:cNvSpPr txBox="1">
              <a:spLocks noChangeArrowheads="1"/>
            </p:cNvSpPr>
            <p:nvPr/>
          </p:nvSpPr>
          <p:spPr bwMode="auto">
            <a:xfrm>
              <a:off x="4876" y="2659"/>
              <a:ext cx="454" cy="91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0" tIns="0" rIns="0" bIns="0" anchor="ctr" anchorCtr="1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defRPr sz="1600" b="1">
                  <a:solidFill>
                    <a:schemeClr val="tx1"/>
                  </a:solidFill>
                  <a:latin typeface="Courier New" pitchFamily="49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Ø"/>
                <a:defRPr sz="24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200"/>
                <a:t>MOD_I32</a:t>
              </a:r>
              <a:endParaRPr lang="en-US" altLang="en-US" sz="1200" b="0"/>
            </a:p>
          </p:txBody>
        </p:sp>
        <p:sp>
          <p:nvSpPr>
            <p:cNvPr id="44160" name="Line 54"/>
            <p:cNvSpPr>
              <a:spLocks noChangeShapeType="1"/>
            </p:cNvSpPr>
            <p:nvPr/>
          </p:nvSpPr>
          <p:spPr bwMode="auto">
            <a:xfrm>
              <a:off x="4649" y="2568"/>
              <a:ext cx="272" cy="91"/>
            </a:xfrm>
            <a:prstGeom prst="line">
              <a:avLst/>
            </a:prstGeom>
            <a:noFill/>
            <a:ln w="31750">
              <a:solidFill>
                <a:srgbClr val="0000FF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4161" name="Line 55"/>
            <p:cNvSpPr>
              <a:spLocks noChangeShapeType="1"/>
            </p:cNvSpPr>
            <p:nvPr/>
          </p:nvSpPr>
          <p:spPr bwMode="auto">
            <a:xfrm>
              <a:off x="5012" y="2568"/>
              <a:ext cx="227" cy="91"/>
            </a:xfrm>
            <a:prstGeom prst="line">
              <a:avLst/>
            </a:prstGeom>
            <a:noFill/>
            <a:ln w="31750">
              <a:solidFill>
                <a:srgbClr val="0000FF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4162" name="Line 56"/>
            <p:cNvSpPr>
              <a:spLocks noChangeShapeType="1"/>
            </p:cNvSpPr>
            <p:nvPr/>
          </p:nvSpPr>
          <p:spPr bwMode="auto">
            <a:xfrm>
              <a:off x="5421" y="2387"/>
              <a:ext cx="0" cy="91"/>
            </a:xfrm>
            <a:prstGeom prst="line">
              <a:avLst/>
            </a:prstGeom>
            <a:noFill/>
            <a:ln w="31750">
              <a:solidFill>
                <a:schemeClr val="accent1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4163" name="Line 57"/>
            <p:cNvSpPr>
              <a:spLocks noChangeShapeType="1"/>
            </p:cNvSpPr>
            <p:nvPr/>
          </p:nvSpPr>
          <p:spPr bwMode="auto">
            <a:xfrm>
              <a:off x="4286" y="2750"/>
              <a:ext cx="0" cy="635"/>
            </a:xfrm>
            <a:prstGeom prst="line">
              <a:avLst/>
            </a:prstGeom>
            <a:noFill/>
            <a:ln w="31750">
              <a:solidFill>
                <a:srgbClr val="FFCC00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4164" name="Line 58"/>
            <p:cNvSpPr>
              <a:spLocks noChangeShapeType="1"/>
            </p:cNvSpPr>
            <p:nvPr/>
          </p:nvSpPr>
          <p:spPr bwMode="auto">
            <a:xfrm flipH="1">
              <a:off x="5421" y="2568"/>
              <a:ext cx="0" cy="635"/>
            </a:xfrm>
            <a:prstGeom prst="line">
              <a:avLst/>
            </a:prstGeom>
            <a:noFill/>
            <a:ln w="31750">
              <a:solidFill>
                <a:srgbClr val="FF0000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4165" name="Rectangle 59"/>
            <p:cNvSpPr>
              <a:spLocks noChangeArrowheads="1"/>
            </p:cNvSpPr>
            <p:nvPr/>
          </p:nvSpPr>
          <p:spPr bwMode="auto">
            <a:xfrm>
              <a:off x="3833" y="1299"/>
              <a:ext cx="1678" cy="81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defRPr sz="1600" b="1">
                  <a:solidFill>
                    <a:schemeClr val="tx1"/>
                  </a:solidFill>
                  <a:latin typeface="Courier New" pitchFamily="49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Ø"/>
                <a:defRPr sz="24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cs-CZ" altLang="en-US" b="0">
                <a:latin typeface="Arial" charset="0"/>
              </a:endParaRPr>
            </a:p>
          </p:txBody>
        </p:sp>
        <p:sp>
          <p:nvSpPr>
            <p:cNvPr id="44166" name="Text Box 60"/>
            <p:cNvSpPr txBox="1">
              <a:spLocks noChangeArrowheads="1"/>
            </p:cNvSpPr>
            <p:nvPr/>
          </p:nvSpPr>
          <p:spPr bwMode="auto">
            <a:xfrm>
              <a:off x="3878" y="1389"/>
              <a:ext cx="635" cy="90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0" tIns="0" rIns="0" bIns="0" anchor="ctr" anchorCtr="1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defRPr sz="1600" b="1">
                  <a:solidFill>
                    <a:schemeClr val="tx1"/>
                  </a:solidFill>
                  <a:latin typeface="Courier New" pitchFamily="49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Ø"/>
                <a:defRPr sz="24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200"/>
                <a:t>LD_I32(Py)</a:t>
              </a:r>
              <a:endParaRPr lang="en-US" altLang="en-US" sz="1200" b="0"/>
            </a:p>
          </p:txBody>
        </p:sp>
        <p:sp>
          <p:nvSpPr>
            <p:cNvPr id="44167" name="Text Box 61"/>
            <p:cNvSpPr txBox="1">
              <a:spLocks noChangeArrowheads="1"/>
            </p:cNvSpPr>
            <p:nvPr/>
          </p:nvSpPr>
          <p:spPr bwMode="auto">
            <a:xfrm>
              <a:off x="4559" y="1570"/>
              <a:ext cx="635" cy="90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0" tIns="0" rIns="0" bIns="0" anchor="ctr" anchorCtr="1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defRPr sz="1600" b="1">
                  <a:solidFill>
                    <a:schemeClr val="tx1"/>
                  </a:solidFill>
                  <a:latin typeface="Courier New" pitchFamily="49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Ø"/>
                <a:defRPr sz="24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200"/>
                <a:t>ST_I32(Vz)</a:t>
              </a:r>
              <a:endParaRPr lang="en-US" altLang="en-US" sz="1200" b="0"/>
            </a:p>
          </p:txBody>
        </p:sp>
        <p:sp>
          <p:nvSpPr>
            <p:cNvPr id="44168" name="Line 62"/>
            <p:cNvSpPr>
              <a:spLocks noChangeShapeType="1"/>
            </p:cNvSpPr>
            <p:nvPr/>
          </p:nvSpPr>
          <p:spPr bwMode="auto">
            <a:xfrm flipH="1">
              <a:off x="4422" y="1480"/>
              <a:ext cx="545" cy="90"/>
            </a:xfrm>
            <a:prstGeom prst="line">
              <a:avLst/>
            </a:prstGeom>
            <a:noFill/>
            <a:ln w="31750">
              <a:solidFill>
                <a:srgbClr val="0000FF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4169" name="Line 63"/>
            <p:cNvSpPr>
              <a:spLocks noChangeShapeType="1"/>
            </p:cNvSpPr>
            <p:nvPr/>
          </p:nvSpPr>
          <p:spPr bwMode="auto">
            <a:xfrm>
              <a:off x="4105" y="1298"/>
              <a:ext cx="0" cy="91"/>
            </a:xfrm>
            <a:prstGeom prst="line">
              <a:avLst/>
            </a:prstGeom>
            <a:noFill/>
            <a:ln w="31750">
              <a:solidFill>
                <a:schemeClr val="accent1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4170" name="Text Box 64"/>
            <p:cNvSpPr txBox="1">
              <a:spLocks noChangeArrowheads="1"/>
            </p:cNvSpPr>
            <p:nvPr/>
          </p:nvSpPr>
          <p:spPr bwMode="auto">
            <a:xfrm>
              <a:off x="4831" y="1389"/>
              <a:ext cx="635" cy="90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0" tIns="0" rIns="0" bIns="0" anchor="ctr" anchorCtr="1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defRPr sz="1600" b="1">
                  <a:solidFill>
                    <a:schemeClr val="tx1"/>
                  </a:solidFill>
                  <a:latin typeface="Courier New" pitchFamily="49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Ø"/>
                <a:defRPr sz="24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200"/>
                <a:t>LD_I32(Px)</a:t>
              </a:r>
              <a:endParaRPr lang="en-US" altLang="en-US" sz="1200" b="0"/>
            </a:p>
          </p:txBody>
        </p:sp>
        <p:sp>
          <p:nvSpPr>
            <p:cNvPr id="44171" name="Text Box 65"/>
            <p:cNvSpPr txBox="1">
              <a:spLocks noChangeArrowheads="1"/>
            </p:cNvSpPr>
            <p:nvPr/>
          </p:nvSpPr>
          <p:spPr bwMode="auto">
            <a:xfrm>
              <a:off x="3878" y="1570"/>
              <a:ext cx="635" cy="90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0" tIns="0" rIns="0" bIns="0" anchor="ctr" anchorCtr="1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defRPr sz="1600" b="1">
                  <a:solidFill>
                    <a:schemeClr val="tx1"/>
                  </a:solidFill>
                  <a:latin typeface="Courier New" pitchFamily="49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Ø"/>
                <a:defRPr sz="24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200"/>
                <a:t>ST_I32(Py)</a:t>
              </a:r>
              <a:endParaRPr lang="en-US" altLang="en-US" sz="1200" b="0"/>
            </a:p>
          </p:txBody>
        </p:sp>
        <p:sp>
          <p:nvSpPr>
            <p:cNvPr id="44172" name="Line 66"/>
            <p:cNvSpPr>
              <a:spLocks noChangeShapeType="1"/>
            </p:cNvSpPr>
            <p:nvPr/>
          </p:nvSpPr>
          <p:spPr bwMode="auto">
            <a:xfrm flipH="1" flipV="1">
              <a:off x="4422" y="1480"/>
              <a:ext cx="363" cy="90"/>
            </a:xfrm>
            <a:prstGeom prst="line">
              <a:avLst/>
            </a:prstGeom>
            <a:noFill/>
            <a:ln w="31750">
              <a:solidFill>
                <a:srgbClr val="0000FF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4173" name="Line 67"/>
            <p:cNvSpPr>
              <a:spLocks noChangeShapeType="1"/>
            </p:cNvSpPr>
            <p:nvPr/>
          </p:nvSpPr>
          <p:spPr bwMode="auto">
            <a:xfrm>
              <a:off x="5375" y="1298"/>
              <a:ext cx="0" cy="91"/>
            </a:xfrm>
            <a:prstGeom prst="line">
              <a:avLst/>
            </a:prstGeom>
            <a:noFill/>
            <a:ln w="31750">
              <a:solidFill>
                <a:schemeClr val="accent1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4174" name="Text Box 68"/>
            <p:cNvSpPr txBox="1">
              <a:spLocks noChangeArrowheads="1"/>
            </p:cNvSpPr>
            <p:nvPr/>
          </p:nvSpPr>
          <p:spPr bwMode="auto">
            <a:xfrm>
              <a:off x="4695" y="1752"/>
              <a:ext cx="635" cy="90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0" tIns="0" rIns="0" bIns="0" anchor="ctr" anchorCtr="1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defRPr sz="1600" b="1">
                  <a:solidFill>
                    <a:schemeClr val="tx1"/>
                  </a:solidFill>
                  <a:latin typeface="Courier New" pitchFamily="49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Ø"/>
                <a:defRPr sz="24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200"/>
                <a:t>LD_I32(Vz)</a:t>
              </a:r>
              <a:endParaRPr lang="en-US" altLang="en-US" sz="1200" b="0"/>
            </a:p>
          </p:txBody>
        </p:sp>
        <p:sp>
          <p:nvSpPr>
            <p:cNvPr id="44175" name="Text Box 69"/>
            <p:cNvSpPr txBox="1">
              <a:spLocks noChangeArrowheads="1"/>
            </p:cNvSpPr>
            <p:nvPr/>
          </p:nvSpPr>
          <p:spPr bwMode="auto">
            <a:xfrm>
              <a:off x="4831" y="1933"/>
              <a:ext cx="635" cy="90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0" tIns="0" rIns="0" bIns="0" anchor="ctr" anchorCtr="1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defRPr sz="1600" b="1">
                  <a:solidFill>
                    <a:schemeClr val="tx1"/>
                  </a:solidFill>
                  <a:latin typeface="Courier New" pitchFamily="49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Ø"/>
                <a:defRPr sz="24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200"/>
                <a:t>ST_I32(Px)</a:t>
              </a:r>
              <a:endParaRPr lang="en-US" altLang="en-US" sz="1200" b="0"/>
            </a:p>
          </p:txBody>
        </p:sp>
        <p:sp>
          <p:nvSpPr>
            <p:cNvPr id="44176" name="Line 70"/>
            <p:cNvSpPr>
              <a:spLocks noChangeShapeType="1"/>
            </p:cNvSpPr>
            <p:nvPr/>
          </p:nvSpPr>
          <p:spPr bwMode="auto">
            <a:xfrm flipH="1">
              <a:off x="5103" y="1843"/>
              <a:ext cx="0" cy="90"/>
            </a:xfrm>
            <a:prstGeom prst="line">
              <a:avLst/>
            </a:prstGeom>
            <a:noFill/>
            <a:ln w="31750">
              <a:solidFill>
                <a:srgbClr val="0000FF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4177" name="Line 71"/>
            <p:cNvSpPr>
              <a:spLocks noChangeShapeType="1"/>
            </p:cNvSpPr>
            <p:nvPr/>
          </p:nvSpPr>
          <p:spPr bwMode="auto">
            <a:xfrm>
              <a:off x="4786" y="1661"/>
              <a:ext cx="0" cy="91"/>
            </a:xfrm>
            <a:prstGeom prst="line">
              <a:avLst/>
            </a:prstGeom>
            <a:noFill/>
            <a:ln w="31750">
              <a:solidFill>
                <a:schemeClr val="accent1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4178" name="Line 72"/>
            <p:cNvSpPr>
              <a:spLocks noChangeShapeType="1"/>
            </p:cNvSpPr>
            <p:nvPr/>
          </p:nvSpPr>
          <p:spPr bwMode="auto">
            <a:xfrm>
              <a:off x="5375" y="2024"/>
              <a:ext cx="0" cy="91"/>
            </a:xfrm>
            <a:prstGeom prst="line">
              <a:avLst/>
            </a:prstGeom>
            <a:noFill/>
            <a:ln w="31750">
              <a:solidFill>
                <a:srgbClr val="FFCC00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4179" name="Line 73"/>
            <p:cNvSpPr>
              <a:spLocks noChangeShapeType="1"/>
            </p:cNvSpPr>
            <p:nvPr/>
          </p:nvSpPr>
          <p:spPr bwMode="auto">
            <a:xfrm>
              <a:off x="5375" y="1480"/>
              <a:ext cx="0" cy="453"/>
            </a:xfrm>
            <a:prstGeom prst="line">
              <a:avLst/>
            </a:prstGeom>
            <a:noFill/>
            <a:ln w="31750">
              <a:solidFill>
                <a:srgbClr val="FF0000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4180" name="Line 74"/>
            <p:cNvSpPr>
              <a:spLocks noChangeShapeType="1"/>
            </p:cNvSpPr>
            <p:nvPr/>
          </p:nvSpPr>
          <p:spPr bwMode="auto">
            <a:xfrm>
              <a:off x="4105" y="1480"/>
              <a:ext cx="0" cy="90"/>
            </a:xfrm>
            <a:prstGeom prst="line">
              <a:avLst/>
            </a:prstGeom>
            <a:noFill/>
            <a:ln w="31750">
              <a:solidFill>
                <a:srgbClr val="FF0000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4181" name="Line 75"/>
            <p:cNvSpPr>
              <a:spLocks noChangeShapeType="1"/>
            </p:cNvSpPr>
            <p:nvPr/>
          </p:nvSpPr>
          <p:spPr bwMode="auto">
            <a:xfrm flipH="1">
              <a:off x="4105" y="1661"/>
              <a:ext cx="0" cy="454"/>
            </a:xfrm>
            <a:prstGeom prst="line">
              <a:avLst/>
            </a:prstGeom>
            <a:noFill/>
            <a:ln w="31750">
              <a:solidFill>
                <a:srgbClr val="FFCC00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4182" name="Line 76"/>
            <p:cNvSpPr>
              <a:spLocks noChangeShapeType="1"/>
            </p:cNvSpPr>
            <p:nvPr/>
          </p:nvSpPr>
          <p:spPr bwMode="auto">
            <a:xfrm flipH="1">
              <a:off x="4830" y="2387"/>
              <a:ext cx="0" cy="453"/>
            </a:xfrm>
            <a:prstGeom prst="line">
              <a:avLst/>
            </a:prstGeom>
            <a:noFill/>
            <a:ln w="31750">
              <a:solidFill>
                <a:srgbClr val="CC00FF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4183" name="Line 77"/>
            <p:cNvSpPr>
              <a:spLocks noChangeShapeType="1"/>
            </p:cNvSpPr>
            <p:nvPr/>
          </p:nvSpPr>
          <p:spPr bwMode="auto">
            <a:xfrm flipH="1">
              <a:off x="4649" y="2931"/>
              <a:ext cx="0" cy="454"/>
            </a:xfrm>
            <a:prstGeom prst="line">
              <a:avLst/>
            </a:prstGeom>
            <a:noFill/>
            <a:ln w="31750">
              <a:solidFill>
                <a:srgbClr val="FFCC00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4184" name="Line 78"/>
            <p:cNvSpPr>
              <a:spLocks noChangeShapeType="1"/>
            </p:cNvSpPr>
            <p:nvPr/>
          </p:nvSpPr>
          <p:spPr bwMode="auto">
            <a:xfrm>
              <a:off x="4649" y="1661"/>
              <a:ext cx="0" cy="454"/>
            </a:xfrm>
            <a:prstGeom prst="line">
              <a:avLst/>
            </a:prstGeom>
            <a:noFill/>
            <a:ln w="31750">
              <a:solidFill>
                <a:srgbClr val="FFCC00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4185" name="Line 79"/>
            <p:cNvSpPr>
              <a:spLocks noChangeShapeType="1"/>
            </p:cNvSpPr>
            <p:nvPr/>
          </p:nvSpPr>
          <p:spPr bwMode="auto">
            <a:xfrm>
              <a:off x="4649" y="1298"/>
              <a:ext cx="0" cy="273"/>
            </a:xfrm>
            <a:prstGeom prst="line">
              <a:avLst/>
            </a:prstGeom>
            <a:noFill/>
            <a:ln w="31750">
              <a:solidFill>
                <a:srgbClr val="CC00FF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44037" name="Group 80"/>
          <p:cNvGrpSpPr>
            <a:grpSpLocks/>
          </p:cNvGrpSpPr>
          <p:nvPr/>
        </p:nvGrpSpPr>
        <p:grpSpPr bwMode="auto">
          <a:xfrm>
            <a:off x="179388" y="549275"/>
            <a:ext cx="4321175" cy="6119813"/>
            <a:chOff x="2925" y="346"/>
            <a:chExt cx="2722" cy="3855"/>
          </a:xfrm>
        </p:grpSpPr>
        <p:sp>
          <p:nvSpPr>
            <p:cNvPr id="44038" name="Rectangle 81"/>
            <p:cNvSpPr>
              <a:spLocks noChangeArrowheads="1"/>
            </p:cNvSpPr>
            <p:nvPr/>
          </p:nvSpPr>
          <p:spPr bwMode="auto">
            <a:xfrm>
              <a:off x="2925" y="346"/>
              <a:ext cx="2722" cy="3855"/>
            </a:xfrm>
            <a:prstGeom prst="rect">
              <a:avLst/>
            </a:prstGeom>
            <a:solidFill>
              <a:srgbClr val="FFFFE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defRPr sz="1600" b="1">
                  <a:solidFill>
                    <a:schemeClr val="tx1"/>
                  </a:solidFill>
                  <a:latin typeface="Courier New" pitchFamily="49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Ø"/>
                <a:defRPr sz="24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cs-CZ" altLang="en-US" b="0">
                <a:latin typeface="Arial" charset="0"/>
              </a:endParaRPr>
            </a:p>
          </p:txBody>
        </p:sp>
        <p:sp>
          <p:nvSpPr>
            <p:cNvPr id="44039" name="Line 82"/>
            <p:cNvSpPr>
              <a:spLocks noChangeShapeType="1"/>
            </p:cNvSpPr>
            <p:nvPr/>
          </p:nvSpPr>
          <p:spPr bwMode="auto">
            <a:xfrm>
              <a:off x="3288" y="1389"/>
              <a:ext cx="0" cy="1270"/>
            </a:xfrm>
            <a:prstGeom prst="line">
              <a:avLst/>
            </a:prstGeom>
            <a:noFill/>
            <a:ln w="31750">
              <a:solidFill>
                <a:srgbClr val="A50021"/>
              </a:solidFill>
              <a:round/>
              <a:headEnd/>
              <a:tailEnd type="triangl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4040" name="Line 83"/>
            <p:cNvSpPr>
              <a:spLocks noChangeShapeType="1"/>
            </p:cNvSpPr>
            <p:nvPr/>
          </p:nvSpPr>
          <p:spPr bwMode="auto">
            <a:xfrm flipH="1">
              <a:off x="3515" y="2115"/>
              <a:ext cx="544" cy="544"/>
            </a:xfrm>
            <a:prstGeom prst="line">
              <a:avLst/>
            </a:prstGeom>
            <a:noFill/>
            <a:ln w="31750">
              <a:solidFill>
                <a:schemeClr val="bg2"/>
              </a:solidFill>
              <a:round/>
              <a:headEnd/>
              <a:tailEnd type="triangl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4041" name="Line 84"/>
            <p:cNvSpPr>
              <a:spLocks noChangeShapeType="1"/>
            </p:cNvSpPr>
            <p:nvPr/>
          </p:nvSpPr>
          <p:spPr bwMode="auto">
            <a:xfrm flipH="1">
              <a:off x="3697" y="2523"/>
              <a:ext cx="136" cy="136"/>
            </a:xfrm>
            <a:prstGeom prst="line">
              <a:avLst/>
            </a:prstGeom>
            <a:noFill/>
            <a:ln w="31750">
              <a:solidFill>
                <a:schemeClr val="bg2"/>
              </a:solidFill>
              <a:round/>
              <a:headEnd/>
              <a:tailEnd type="triangl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4042" name="Line 85"/>
            <p:cNvSpPr>
              <a:spLocks noChangeShapeType="1"/>
            </p:cNvSpPr>
            <p:nvPr/>
          </p:nvSpPr>
          <p:spPr bwMode="auto">
            <a:xfrm flipH="1" flipV="1">
              <a:off x="3833" y="2523"/>
              <a:ext cx="272" cy="1361"/>
            </a:xfrm>
            <a:prstGeom prst="line">
              <a:avLst/>
            </a:prstGeom>
            <a:noFill/>
            <a:ln w="31750">
              <a:solidFill>
                <a:schemeClr val="bg2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4043" name="Line 86"/>
            <p:cNvSpPr>
              <a:spLocks noChangeShapeType="1"/>
            </p:cNvSpPr>
            <p:nvPr/>
          </p:nvSpPr>
          <p:spPr bwMode="auto">
            <a:xfrm flipH="1">
              <a:off x="3198" y="3203"/>
              <a:ext cx="0" cy="363"/>
            </a:xfrm>
            <a:prstGeom prst="line">
              <a:avLst/>
            </a:prstGeom>
            <a:noFill/>
            <a:ln w="31750">
              <a:solidFill>
                <a:srgbClr val="A50021"/>
              </a:solidFill>
              <a:round/>
              <a:headEnd/>
              <a:tailEnd type="triangl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4044" name="Rectangle 87"/>
            <p:cNvSpPr>
              <a:spLocks noChangeArrowheads="1"/>
            </p:cNvSpPr>
            <p:nvPr/>
          </p:nvSpPr>
          <p:spPr bwMode="auto">
            <a:xfrm>
              <a:off x="3016" y="754"/>
              <a:ext cx="1316" cy="635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defRPr sz="1600" b="1">
                  <a:solidFill>
                    <a:schemeClr val="tx1"/>
                  </a:solidFill>
                  <a:latin typeface="Courier New" pitchFamily="49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Ø"/>
                <a:defRPr sz="24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cs-CZ" altLang="en-US" b="0">
                <a:latin typeface="Arial" charset="0"/>
              </a:endParaRPr>
            </a:p>
          </p:txBody>
        </p:sp>
        <p:sp>
          <p:nvSpPr>
            <p:cNvPr id="44045" name="Text Box 88"/>
            <p:cNvSpPr txBox="1">
              <a:spLocks noChangeArrowheads="1"/>
            </p:cNvSpPr>
            <p:nvPr/>
          </p:nvSpPr>
          <p:spPr bwMode="auto">
            <a:xfrm>
              <a:off x="3469" y="1117"/>
              <a:ext cx="403" cy="91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0" tIns="0" rIns="0" bIns="0" anchor="ctr" anchorCtr="1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defRPr sz="1600" b="1">
                  <a:solidFill>
                    <a:schemeClr val="tx1"/>
                  </a:solidFill>
                  <a:latin typeface="Courier New" pitchFamily="49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Ø"/>
                <a:defRPr sz="24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200"/>
                <a:t>GT_I32</a:t>
              </a:r>
              <a:endParaRPr lang="en-US" altLang="en-US" sz="1200" b="0"/>
            </a:p>
          </p:txBody>
        </p:sp>
        <p:sp>
          <p:nvSpPr>
            <p:cNvPr id="44046" name="Text Box 89"/>
            <p:cNvSpPr txBox="1">
              <a:spLocks noChangeArrowheads="1"/>
            </p:cNvSpPr>
            <p:nvPr/>
          </p:nvSpPr>
          <p:spPr bwMode="auto">
            <a:xfrm>
              <a:off x="3061" y="935"/>
              <a:ext cx="589" cy="91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0" tIns="0" rIns="0" bIns="0" anchor="ctr" anchorCtr="1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defRPr sz="1600" b="1">
                  <a:solidFill>
                    <a:schemeClr val="tx1"/>
                  </a:solidFill>
                  <a:latin typeface="Courier New" pitchFamily="49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Ø"/>
                <a:defRPr sz="24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200"/>
                <a:t>LD_I32(Px)</a:t>
              </a:r>
              <a:endParaRPr lang="en-US" altLang="en-US" sz="1200" b="0"/>
            </a:p>
          </p:txBody>
        </p:sp>
        <p:sp>
          <p:nvSpPr>
            <p:cNvPr id="44047" name="Text Box 90"/>
            <p:cNvSpPr txBox="1">
              <a:spLocks noChangeArrowheads="1"/>
            </p:cNvSpPr>
            <p:nvPr/>
          </p:nvSpPr>
          <p:spPr bwMode="auto">
            <a:xfrm>
              <a:off x="3696" y="935"/>
              <a:ext cx="589" cy="91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0" tIns="0" rIns="0" bIns="0" anchor="ctr" anchorCtr="1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defRPr sz="1600" b="1">
                  <a:solidFill>
                    <a:schemeClr val="tx1"/>
                  </a:solidFill>
                  <a:latin typeface="Courier New" pitchFamily="49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Ø"/>
                <a:defRPr sz="24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200"/>
                <a:t>LD_I32(Py)</a:t>
              </a:r>
              <a:endParaRPr lang="en-US" altLang="en-US" sz="1200" b="0"/>
            </a:p>
          </p:txBody>
        </p:sp>
        <p:sp>
          <p:nvSpPr>
            <p:cNvPr id="44048" name="Text Box 91"/>
            <p:cNvSpPr txBox="1">
              <a:spLocks noChangeArrowheads="1"/>
            </p:cNvSpPr>
            <p:nvPr/>
          </p:nvSpPr>
          <p:spPr bwMode="auto">
            <a:xfrm>
              <a:off x="3469" y="1298"/>
              <a:ext cx="403" cy="91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0" tIns="0" rIns="0" bIns="0" anchor="ctr" anchorCtr="1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defRPr sz="1600" b="1">
                  <a:solidFill>
                    <a:schemeClr val="tx1"/>
                  </a:solidFill>
                  <a:latin typeface="Courier New" pitchFamily="49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Ø"/>
                <a:defRPr sz="24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200"/>
                <a:t>JC</a:t>
              </a:r>
            </a:p>
          </p:txBody>
        </p:sp>
        <p:sp>
          <p:nvSpPr>
            <p:cNvPr id="44049" name="Text Box 92"/>
            <p:cNvSpPr txBox="1">
              <a:spLocks noChangeArrowheads="1"/>
            </p:cNvSpPr>
            <p:nvPr/>
          </p:nvSpPr>
          <p:spPr bwMode="auto">
            <a:xfrm>
              <a:off x="3469" y="754"/>
              <a:ext cx="403" cy="91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0" tIns="0" rIns="0" bIns="0" anchor="ctr" anchorCtr="1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defRPr sz="1600" b="1">
                  <a:solidFill>
                    <a:schemeClr val="tx1"/>
                  </a:solidFill>
                  <a:latin typeface="Courier New" pitchFamily="49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Ø"/>
                <a:defRPr sz="24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200"/>
                <a:t>ENTER</a:t>
              </a:r>
            </a:p>
          </p:txBody>
        </p:sp>
        <p:sp>
          <p:nvSpPr>
            <p:cNvPr id="44050" name="Line 93"/>
            <p:cNvSpPr>
              <a:spLocks noChangeShapeType="1"/>
            </p:cNvSpPr>
            <p:nvPr/>
          </p:nvSpPr>
          <p:spPr bwMode="auto">
            <a:xfrm flipH="1">
              <a:off x="3786" y="1026"/>
              <a:ext cx="91" cy="91"/>
            </a:xfrm>
            <a:prstGeom prst="line">
              <a:avLst/>
            </a:prstGeom>
            <a:noFill/>
            <a:ln w="31750">
              <a:solidFill>
                <a:srgbClr val="0000FF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4051" name="Line 94"/>
            <p:cNvSpPr>
              <a:spLocks noChangeShapeType="1"/>
            </p:cNvSpPr>
            <p:nvPr/>
          </p:nvSpPr>
          <p:spPr bwMode="auto">
            <a:xfrm>
              <a:off x="3469" y="1026"/>
              <a:ext cx="91" cy="91"/>
            </a:xfrm>
            <a:prstGeom prst="line">
              <a:avLst/>
            </a:prstGeom>
            <a:noFill/>
            <a:ln w="31750">
              <a:solidFill>
                <a:srgbClr val="0000FF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4052" name="Line 95"/>
            <p:cNvSpPr>
              <a:spLocks noChangeShapeType="1"/>
            </p:cNvSpPr>
            <p:nvPr/>
          </p:nvSpPr>
          <p:spPr bwMode="auto">
            <a:xfrm flipH="1">
              <a:off x="3650" y="1208"/>
              <a:ext cx="0" cy="90"/>
            </a:xfrm>
            <a:prstGeom prst="line">
              <a:avLst/>
            </a:prstGeom>
            <a:noFill/>
            <a:ln w="31750">
              <a:solidFill>
                <a:srgbClr val="0000FF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4053" name="Line 96"/>
            <p:cNvSpPr>
              <a:spLocks noChangeShapeType="1"/>
            </p:cNvSpPr>
            <p:nvPr/>
          </p:nvSpPr>
          <p:spPr bwMode="auto">
            <a:xfrm flipH="1">
              <a:off x="3469" y="845"/>
              <a:ext cx="91" cy="90"/>
            </a:xfrm>
            <a:prstGeom prst="line">
              <a:avLst/>
            </a:prstGeom>
            <a:noFill/>
            <a:ln w="31750">
              <a:solidFill>
                <a:srgbClr val="FF0000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4054" name="Line 97"/>
            <p:cNvSpPr>
              <a:spLocks noChangeShapeType="1"/>
            </p:cNvSpPr>
            <p:nvPr/>
          </p:nvSpPr>
          <p:spPr bwMode="auto">
            <a:xfrm>
              <a:off x="3787" y="845"/>
              <a:ext cx="90" cy="90"/>
            </a:xfrm>
            <a:prstGeom prst="line">
              <a:avLst/>
            </a:prstGeom>
            <a:noFill/>
            <a:ln w="31750">
              <a:solidFill>
                <a:srgbClr val="FF0000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4055" name="Rectangle 98"/>
            <p:cNvSpPr>
              <a:spLocks noChangeArrowheads="1"/>
            </p:cNvSpPr>
            <p:nvPr/>
          </p:nvSpPr>
          <p:spPr bwMode="auto">
            <a:xfrm>
              <a:off x="4604" y="936"/>
              <a:ext cx="816" cy="118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defRPr sz="1600" b="1">
                  <a:solidFill>
                    <a:schemeClr val="tx1"/>
                  </a:solidFill>
                  <a:latin typeface="Courier New" pitchFamily="49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Ø"/>
                <a:defRPr sz="24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cs-CZ" altLang="en-US" b="0">
                <a:latin typeface="Arial" charset="0"/>
              </a:endParaRPr>
            </a:p>
          </p:txBody>
        </p:sp>
        <p:sp>
          <p:nvSpPr>
            <p:cNvPr id="44056" name="Text Box 99"/>
            <p:cNvSpPr txBox="1">
              <a:spLocks noChangeArrowheads="1"/>
            </p:cNvSpPr>
            <p:nvPr/>
          </p:nvSpPr>
          <p:spPr bwMode="auto">
            <a:xfrm>
              <a:off x="4695" y="1027"/>
              <a:ext cx="635" cy="90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0" tIns="0" rIns="0" bIns="0" anchor="ctr" anchorCtr="1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defRPr sz="1600" b="1">
                  <a:solidFill>
                    <a:schemeClr val="tx1"/>
                  </a:solidFill>
                  <a:latin typeface="Courier New" pitchFamily="49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Ø"/>
                <a:defRPr sz="24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200"/>
                <a:t>LD_I32(Py)</a:t>
              </a:r>
              <a:endParaRPr lang="en-US" altLang="en-US" sz="1200" b="0"/>
            </a:p>
          </p:txBody>
        </p:sp>
        <p:sp>
          <p:nvSpPr>
            <p:cNvPr id="44057" name="Text Box 100"/>
            <p:cNvSpPr txBox="1">
              <a:spLocks noChangeArrowheads="1"/>
            </p:cNvSpPr>
            <p:nvPr/>
          </p:nvSpPr>
          <p:spPr bwMode="auto">
            <a:xfrm>
              <a:off x="4695" y="1209"/>
              <a:ext cx="635" cy="90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0" tIns="0" rIns="0" bIns="0" anchor="ctr" anchorCtr="1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defRPr sz="1600" b="1">
                  <a:solidFill>
                    <a:schemeClr val="tx1"/>
                  </a:solidFill>
                  <a:latin typeface="Courier New" pitchFamily="49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Ø"/>
                <a:defRPr sz="24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200"/>
                <a:t>ST_I32(Vz)</a:t>
              </a:r>
              <a:endParaRPr lang="en-US" altLang="en-US" sz="1200" b="0"/>
            </a:p>
          </p:txBody>
        </p:sp>
        <p:sp>
          <p:nvSpPr>
            <p:cNvPr id="44058" name="Line 101"/>
            <p:cNvSpPr>
              <a:spLocks noChangeShapeType="1"/>
            </p:cNvSpPr>
            <p:nvPr/>
          </p:nvSpPr>
          <p:spPr bwMode="auto">
            <a:xfrm flipH="1">
              <a:off x="4967" y="1118"/>
              <a:ext cx="0" cy="90"/>
            </a:xfrm>
            <a:prstGeom prst="line">
              <a:avLst/>
            </a:prstGeom>
            <a:noFill/>
            <a:ln w="31750">
              <a:solidFill>
                <a:srgbClr val="0000FF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4059" name="Line 102"/>
            <p:cNvSpPr>
              <a:spLocks noChangeShapeType="1"/>
            </p:cNvSpPr>
            <p:nvPr/>
          </p:nvSpPr>
          <p:spPr bwMode="auto">
            <a:xfrm>
              <a:off x="4967" y="936"/>
              <a:ext cx="0" cy="91"/>
            </a:xfrm>
            <a:prstGeom prst="line">
              <a:avLst/>
            </a:prstGeom>
            <a:noFill/>
            <a:ln w="31750">
              <a:solidFill>
                <a:srgbClr val="FF0000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4060" name="Text Box 103"/>
            <p:cNvSpPr txBox="1">
              <a:spLocks noChangeArrowheads="1"/>
            </p:cNvSpPr>
            <p:nvPr/>
          </p:nvSpPr>
          <p:spPr bwMode="auto">
            <a:xfrm>
              <a:off x="4695" y="1389"/>
              <a:ext cx="635" cy="90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0" tIns="0" rIns="0" bIns="0" anchor="ctr" anchorCtr="1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defRPr sz="1600" b="1">
                  <a:solidFill>
                    <a:schemeClr val="tx1"/>
                  </a:solidFill>
                  <a:latin typeface="Courier New" pitchFamily="49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Ø"/>
                <a:defRPr sz="24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200"/>
                <a:t>LD_I32(Px)</a:t>
              </a:r>
              <a:endParaRPr lang="en-US" altLang="en-US" sz="1200" b="0"/>
            </a:p>
          </p:txBody>
        </p:sp>
        <p:sp>
          <p:nvSpPr>
            <p:cNvPr id="44061" name="Text Box 104"/>
            <p:cNvSpPr txBox="1">
              <a:spLocks noChangeArrowheads="1"/>
            </p:cNvSpPr>
            <p:nvPr/>
          </p:nvSpPr>
          <p:spPr bwMode="auto">
            <a:xfrm>
              <a:off x="4695" y="1571"/>
              <a:ext cx="635" cy="90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0" tIns="0" rIns="0" bIns="0" anchor="ctr" anchorCtr="1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defRPr sz="1600" b="1">
                  <a:solidFill>
                    <a:schemeClr val="tx1"/>
                  </a:solidFill>
                  <a:latin typeface="Courier New" pitchFamily="49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Ø"/>
                <a:defRPr sz="24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200"/>
                <a:t>ST_I32(Py)</a:t>
              </a:r>
              <a:endParaRPr lang="en-US" altLang="en-US" sz="1200" b="0"/>
            </a:p>
          </p:txBody>
        </p:sp>
        <p:sp>
          <p:nvSpPr>
            <p:cNvPr id="44062" name="Line 105"/>
            <p:cNvSpPr>
              <a:spLocks noChangeShapeType="1"/>
            </p:cNvSpPr>
            <p:nvPr/>
          </p:nvSpPr>
          <p:spPr bwMode="auto">
            <a:xfrm flipH="1">
              <a:off x="4967" y="1480"/>
              <a:ext cx="0" cy="90"/>
            </a:xfrm>
            <a:prstGeom prst="line">
              <a:avLst/>
            </a:prstGeom>
            <a:noFill/>
            <a:ln w="31750">
              <a:solidFill>
                <a:srgbClr val="0000FF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4063" name="Line 106"/>
            <p:cNvSpPr>
              <a:spLocks noChangeShapeType="1"/>
            </p:cNvSpPr>
            <p:nvPr/>
          </p:nvSpPr>
          <p:spPr bwMode="auto">
            <a:xfrm>
              <a:off x="4967" y="1298"/>
              <a:ext cx="0" cy="91"/>
            </a:xfrm>
            <a:prstGeom prst="line">
              <a:avLst/>
            </a:prstGeom>
            <a:noFill/>
            <a:ln w="31750">
              <a:solidFill>
                <a:srgbClr val="FF0000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4064" name="Text Box 107"/>
            <p:cNvSpPr txBox="1">
              <a:spLocks noChangeArrowheads="1"/>
            </p:cNvSpPr>
            <p:nvPr/>
          </p:nvSpPr>
          <p:spPr bwMode="auto">
            <a:xfrm>
              <a:off x="4695" y="1753"/>
              <a:ext cx="635" cy="90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0" tIns="0" rIns="0" bIns="0" anchor="ctr" anchorCtr="1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defRPr sz="1600" b="1">
                  <a:solidFill>
                    <a:schemeClr val="tx1"/>
                  </a:solidFill>
                  <a:latin typeface="Courier New" pitchFamily="49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Ø"/>
                <a:defRPr sz="24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200"/>
                <a:t>LD_I32(Vz)</a:t>
              </a:r>
              <a:endParaRPr lang="en-US" altLang="en-US" sz="1200" b="0"/>
            </a:p>
          </p:txBody>
        </p:sp>
        <p:sp>
          <p:nvSpPr>
            <p:cNvPr id="44065" name="Text Box 108"/>
            <p:cNvSpPr txBox="1">
              <a:spLocks noChangeArrowheads="1"/>
            </p:cNvSpPr>
            <p:nvPr/>
          </p:nvSpPr>
          <p:spPr bwMode="auto">
            <a:xfrm>
              <a:off x="4695" y="1935"/>
              <a:ext cx="635" cy="90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0" tIns="0" rIns="0" bIns="0" anchor="ctr" anchorCtr="1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defRPr sz="1600" b="1">
                  <a:solidFill>
                    <a:schemeClr val="tx1"/>
                  </a:solidFill>
                  <a:latin typeface="Courier New" pitchFamily="49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Ø"/>
                <a:defRPr sz="24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200"/>
                <a:t>ST_I32(Px)</a:t>
              </a:r>
              <a:endParaRPr lang="en-US" altLang="en-US" sz="1200" b="0"/>
            </a:p>
          </p:txBody>
        </p:sp>
        <p:sp>
          <p:nvSpPr>
            <p:cNvPr id="44066" name="Line 109"/>
            <p:cNvSpPr>
              <a:spLocks noChangeShapeType="1"/>
            </p:cNvSpPr>
            <p:nvPr/>
          </p:nvSpPr>
          <p:spPr bwMode="auto">
            <a:xfrm flipH="1">
              <a:off x="4967" y="1844"/>
              <a:ext cx="0" cy="90"/>
            </a:xfrm>
            <a:prstGeom prst="line">
              <a:avLst/>
            </a:prstGeom>
            <a:noFill/>
            <a:ln w="31750">
              <a:solidFill>
                <a:srgbClr val="0000FF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4067" name="Line 110"/>
            <p:cNvSpPr>
              <a:spLocks noChangeShapeType="1"/>
            </p:cNvSpPr>
            <p:nvPr/>
          </p:nvSpPr>
          <p:spPr bwMode="auto">
            <a:xfrm>
              <a:off x="4967" y="1662"/>
              <a:ext cx="0" cy="91"/>
            </a:xfrm>
            <a:prstGeom prst="line">
              <a:avLst/>
            </a:prstGeom>
            <a:noFill/>
            <a:ln w="31750">
              <a:solidFill>
                <a:srgbClr val="FF0000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4068" name="Line 111"/>
            <p:cNvSpPr>
              <a:spLocks noChangeShapeType="1"/>
            </p:cNvSpPr>
            <p:nvPr/>
          </p:nvSpPr>
          <p:spPr bwMode="auto">
            <a:xfrm>
              <a:off x="4967" y="2025"/>
              <a:ext cx="0" cy="91"/>
            </a:xfrm>
            <a:prstGeom prst="line">
              <a:avLst/>
            </a:prstGeom>
            <a:noFill/>
            <a:ln w="31750">
              <a:solidFill>
                <a:srgbClr val="FF0000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4069" name="Rectangle 112"/>
            <p:cNvSpPr>
              <a:spLocks noChangeArrowheads="1"/>
            </p:cNvSpPr>
            <p:nvPr/>
          </p:nvSpPr>
          <p:spPr bwMode="auto">
            <a:xfrm>
              <a:off x="3061" y="2659"/>
              <a:ext cx="772" cy="5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defRPr sz="1600" b="1">
                  <a:solidFill>
                    <a:schemeClr val="tx1"/>
                  </a:solidFill>
                  <a:latin typeface="Courier New" pitchFamily="49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Ø"/>
                <a:defRPr sz="24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cs-CZ" altLang="en-US" b="0">
                <a:latin typeface="Arial" charset="0"/>
              </a:endParaRPr>
            </a:p>
          </p:txBody>
        </p:sp>
        <p:sp>
          <p:nvSpPr>
            <p:cNvPr id="44070" name="Text Box 113"/>
            <p:cNvSpPr txBox="1">
              <a:spLocks noChangeArrowheads="1"/>
            </p:cNvSpPr>
            <p:nvPr/>
          </p:nvSpPr>
          <p:spPr bwMode="auto">
            <a:xfrm>
              <a:off x="3107" y="2931"/>
              <a:ext cx="680" cy="90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0" tIns="0" rIns="0" bIns="0" anchor="ctr" anchorCtr="1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defRPr sz="1600" b="1">
                  <a:solidFill>
                    <a:schemeClr val="tx1"/>
                  </a:solidFill>
                  <a:latin typeface="Courier New" pitchFamily="49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Ø"/>
                <a:defRPr sz="24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200"/>
                <a:t>GTC_I32(C1)</a:t>
              </a:r>
              <a:endParaRPr lang="en-US" altLang="en-US" sz="1200" b="0"/>
            </a:p>
          </p:txBody>
        </p:sp>
        <p:sp>
          <p:nvSpPr>
            <p:cNvPr id="44071" name="Text Box 114"/>
            <p:cNvSpPr txBox="1">
              <a:spLocks noChangeArrowheads="1"/>
            </p:cNvSpPr>
            <p:nvPr/>
          </p:nvSpPr>
          <p:spPr bwMode="auto">
            <a:xfrm>
              <a:off x="3243" y="3113"/>
              <a:ext cx="403" cy="91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0" tIns="0" rIns="0" bIns="0" anchor="ctr" anchorCtr="1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defRPr sz="1600" b="1">
                  <a:solidFill>
                    <a:schemeClr val="tx1"/>
                  </a:solidFill>
                  <a:latin typeface="Courier New" pitchFamily="49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Ø"/>
                <a:defRPr sz="24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200"/>
                <a:t>JC</a:t>
              </a:r>
            </a:p>
          </p:txBody>
        </p:sp>
        <p:sp>
          <p:nvSpPr>
            <p:cNvPr id="44072" name="Line 115"/>
            <p:cNvSpPr>
              <a:spLocks noChangeShapeType="1"/>
            </p:cNvSpPr>
            <p:nvPr/>
          </p:nvSpPr>
          <p:spPr bwMode="auto">
            <a:xfrm flipH="1">
              <a:off x="3424" y="3023"/>
              <a:ext cx="0" cy="90"/>
            </a:xfrm>
            <a:prstGeom prst="line">
              <a:avLst/>
            </a:prstGeom>
            <a:noFill/>
            <a:ln w="31750">
              <a:solidFill>
                <a:srgbClr val="0000FF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4073" name="Text Box 116"/>
            <p:cNvSpPr txBox="1">
              <a:spLocks noChangeArrowheads="1"/>
            </p:cNvSpPr>
            <p:nvPr/>
          </p:nvSpPr>
          <p:spPr bwMode="auto">
            <a:xfrm>
              <a:off x="3107" y="2750"/>
              <a:ext cx="635" cy="90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0" tIns="0" rIns="0" bIns="0" anchor="ctr" anchorCtr="1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defRPr sz="1600" b="1">
                  <a:solidFill>
                    <a:schemeClr val="tx1"/>
                  </a:solidFill>
                  <a:latin typeface="Courier New" pitchFamily="49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Ø"/>
                <a:defRPr sz="24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200"/>
                <a:t>LD_I32(Px)</a:t>
              </a:r>
              <a:endParaRPr lang="en-US" altLang="en-US" sz="1200" b="0"/>
            </a:p>
          </p:txBody>
        </p:sp>
        <p:sp>
          <p:nvSpPr>
            <p:cNvPr id="44074" name="Line 117"/>
            <p:cNvSpPr>
              <a:spLocks noChangeShapeType="1"/>
            </p:cNvSpPr>
            <p:nvPr/>
          </p:nvSpPr>
          <p:spPr bwMode="auto">
            <a:xfrm flipH="1">
              <a:off x="3424" y="2841"/>
              <a:ext cx="0" cy="90"/>
            </a:xfrm>
            <a:prstGeom prst="line">
              <a:avLst/>
            </a:prstGeom>
            <a:noFill/>
            <a:ln w="31750">
              <a:solidFill>
                <a:srgbClr val="0000FF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4075" name="Line 118"/>
            <p:cNvSpPr>
              <a:spLocks noChangeShapeType="1"/>
            </p:cNvSpPr>
            <p:nvPr/>
          </p:nvSpPr>
          <p:spPr bwMode="auto">
            <a:xfrm>
              <a:off x="3424" y="2659"/>
              <a:ext cx="0" cy="91"/>
            </a:xfrm>
            <a:prstGeom prst="line">
              <a:avLst/>
            </a:prstGeom>
            <a:noFill/>
            <a:ln w="31750">
              <a:solidFill>
                <a:srgbClr val="FF0000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4076" name="Rectangle 119"/>
            <p:cNvSpPr>
              <a:spLocks noChangeArrowheads="1"/>
            </p:cNvSpPr>
            <p:nvPr/>
          </p:nvSpPr>
          <p:spPr bwMode="auto">
            <a:xfrm>
              <a:off x="4105" y="2387"/>
              <a:ext cx="1428" cy="1361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defRPr sz="1600" b="1">
                  <a:solidFill>
                    <a:schemeClr val="tx1"/>
                  </a:solidFill>
                  <a:latin typeface="Courier New" pitchFamily="49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Ø"/>
                <a:defRPr sz="24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cs-CZ" altLang="en-US" b="0">
                <a:latin typeface="Arial" charset="0"/>
              </a:endParaRPr>
            </a:p>
          </p:txBody>
        </p:sp>
        <p:sp>
          <p:nvSpPr>
            <p:cNvPr id="44077" name="Text Box 120"/>
            <p:cNvSpPr txBox="1">
              <a:spLocks noChangeArrowheads="1"/>
            </p:cNvSpPr>
            <p:nvPr/>
          </p:nvSpPr>
          <p:spPr bwMode="auto">
            <a:xfrm>
              <a:off x="4150" y="2478"/>
              <a:ext cx="635" cy="90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0" tIns="0" rIns="0" bIns="0" anchor="ctr" anchorCtr="1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defRPr sz="1600" b="1">
                  <a:solidFill>
                    <a:schemeClr val="tx1"/>
                  </a:solidFill>
                  <a:latin typeface="Courier New" pitchFamily="49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Ø"/>
                <a:defRPr sz="24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200"/>
                <a:t>LD_I32(Py)</a:t>
              </a:r>
              <a:endParaRPr lang="en-US" altLang="en-US" sz="1200" b="0"/>
            </a:p>
          </p:txBody>
        </p:sp>
        <p:sp>
          <p:nvSpPr>
            <p:cNvPr id="44078" name="Text Box 121"/>
            <p:cNvSpPr txBox="1">
              <a:spLocks noChangeArrowheads="1"/>
            </p:cNvSpPr>
            <p:nvPr/>
          </p:nvSpPr>
          <p:spPr bwMode="auto">
            <a:xfrm>
              <a:off x="4467" y="2841"/>
              <a:ext cx="635" cy="90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0" tIns="0" rIns="0" bIns="0" anchor="ctr" anchorCtr="1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defRPr sz="1600" b="1">
                  <a:solidFill>
                    <a:schemeClr val="tx1"/>
                  </a:solidFill>
                  <a:latin typeface="Courier New" pitchFamily="49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Ø"/>
                <a:defRPr sz="24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200"/>
                <a:t>ST_I32(Vz)</a:t>
              </a:r>
              <a:endParaRPr lang="en-US" altLang="en-US" sz="1200" b="0"/>
            </a:p>
          </p:txBody>
        </p:sp>
        <p:sp>
          <p:nvSpPr>
            <p:cNvPr id="44079" name="Line 122"/>
            <p:cNvSpPr>
              <a:spLocks noChangeShapeType="1"/>
            </p:cNvSpPr>
            <p:nvPr/>
          </p:nvSpPr>
          <p:spPr bwMode="auto">
            <a:xfrm flipH="1">
              <a:off x="4739" y="2750"/>
              <a:ext cx="0" cy="90"/>
            </a:xfrm>
            <a:prstGeom prst="line">
              <a:avLst/>
            </a:prstGeom>
            <a:noFill/>
            <a:ln w="31750">
              <a:solidFill>
                <a:srgbClr val="0000FF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4080" name="Line 123"/>
            <p:cNvSpPr>
              <a:spLocks noChangeShapeType="1"/>
            </p:cNvSpPr>
            <p:nvPr/>
          </p:nvSpPr>
          <p:spPr bwMode="auto">
            <a:xfrm>
              <a:off x="4557" y="2387"/>
              <a:ext cx="0" cy="91"/>
            </a:xfrm>
            <a:prstGeom prst="line">
              <a:avLst/>
            </a:prstGeom>
            <a:noFill/>
            <a:ln w="31750">
              <a:solidFill>
                <a:srgbClr val="FF0000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4081" name="Text Box 124"/>
            <p:cNvSpPr txBox="1">
              <a:spLocks noChangeArrowheads="1"/>
            </p:cNvSpPr>
            <p:nvPr/>
          </p:nvSpPr>
          <p:spPr bwMode="auto">
            <a:xfrm>
              <a:off x="4467" y="3022"/>
              <a:ext cx="635" cy="90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0" tIns="0" rIns="0" bIns="0" anchor="ctr" anchorCtr="1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defRPr sz="1600" b="1">
                  <a:solidFill>
                    <a:schemeClr val="tx1"/>
                  </a:solidFill>
                  <a:latin typeface="Courier New" pitchFamily="49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Ø"/>
                <a:defRPr sz="24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200"/>
                <a:t>LD_I32(Px)</a:t>
              </a:r>
              <a:endParaRPr lang="en-US" altLang="en-US" sz="1200" b="0"/>
            </a:p>
          </p:txBody>
        </p:sp>
        <p:sp>
          <p:nvSpPr>
            <p:cNvPr id="44082" name="Text Box 125"/>
            <p:cNvSpPr txBox="1">
              <a:spLocks noChangeArrowheads="1"/>
            </p:cNvSpPr>
            <p:nvPr/>
          </p:nvSpPr>
          <p:spPr bwMode="auto">
            <a:xfrm>
              <a:off x="4467" y="3204"/>
              <a:ext cx="635" cy="90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0" tIns="0" rIns="0" bIns="0" anchor="ctr" anchorCtr="1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defRPr sz="1600" b="1">
                  <a:solidFill>
                    <a:schemeClr val="tx1"/>
                  </a:solidFill>
                  <a:latin typeface="Courier New" pitchFamily="49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Ø"/>
                <a:defRPr sz="24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200"/>
                <a:t>ST_I32(Py)</a:t>
              </a:r>
              <a:endParaRPr lang="en-US" altLang="en-US" sz="1200" b="0"/>
            </a:p>
          </p:txBody>
        </p:sp>
        <p:sp>
          <p:nvSpPr>
            <p:cNvPr id="44083" name="Line 126"/>
            <p:cNvSpPr>
              <a:spLocks noChangeShapeType="1"/>
            </p:cNvSpPr>
            <p:nvPr/>
          </p:nvSpPr>
          <p:spPr bwMode="auto">
            <a:xfrm flipH="1">
              <a:off x="4739" y="3112"/>
              <a:ext cx="0" cy="90"/>
            </a:xfrm>
            <a:prstGeom prst="line">
              <a:avLst/>
            </a:prstGeom>
            <a:noFill/>
            <a:ln w="31750">
              <a:solidFill>
                <a:srgbClr val="0000FF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4084" name="Line 127"/>
            <p:cNvSpPr>
              <a:spLocks noChangeShapeType="1"/>
            </p:cNvSpPr>
            <p:nvPr/>
          </p:nvSpPr>
          <p:spPr bwMode="auto">
            <a:xfrm>
              <a:off x="4739" y="2930"/>
              <a:ext cx="0" cy="91"/>
            </a:xfrm>
            <a:prstGeom prst="line">
              <a:avLst/>
            </a:prstGeom>
            <a:noFill/>
            <a:ln w="31750">
              <a:solidFill>
                <a:srgbClr val="FF0000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4085" name="Text Box 128"/>
            <p:cNvSpPr txBox="1">
              <a:spLocks noChangeArrowheads="1"/>
            </p:cNvSpPr>
            <p:nvPr/>
          </p:nvSpPr>
          <p:spPr bwMode="auto">
            <a:xfrm>
              <a:off x="4467" y="3386"/>
              <a:ext cx="635" cy="90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0" tIns="0" rIns="0" bIns="0" anchor="ctr" anchorCtr="1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defRPr sz="1600" b="1">
                  <a:solidFill>
                    <a:schemeClr val="tx1"/>
                  </a:solidFill>
                  <a:latin typeface="Courier New" pitchFamily="49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Ø"/>
                <a:defRPr sz="24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200"/>
                <a:t>LD_I32(Vz)</a:t>
              </a:r>
              <a:endParaRPr lang="en-US" altLang="en-US" sz="1200" b="0"/>
            </a:p>
          </p:txBody>
        </p:sp>
        <p:sp>
          <p:nvSpPr>
            <p:cNvPr id="44086" name="Text Box 129"/>
            <p:cNvSpPr txBox="1">
              <a:spLocks noChangeArrowheads="1"/>
            </p:cNvSpPr>
            <p:nvPr/>
          </p:nvSpPr>
          <p:spPr bwMode="auto">
            <a:xfrm>
              <a:off x="4467" y="3568"/>
              <a:ext cx="635" cy="90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0" tIns="0" rIns="0" bIns="0" anchor="ctr" anchorCtr="1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defRPr sz="1600" b="1">
                  <a:solidFill>
                    <a:schemeClr val="tx1"/>
                  </a:solidFill>
                  <a:latin typeface="Courier New" pitchFamily="49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Ø"/>
                <a:defRPr sz="24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200"/>
                <a:t>ST_I32(Px)</a:t>
              </a:r>
              <a:endParaRPr lang="en-US" altLang="en-US" sz="1200" b="0"/>
            </a:p>
          </p:txBody>
        </p:sp>
        <p:sp>
          <p:nvSpPr>
            <p:cNvPr id="44087" name="Line 130"/>
            <p:cNvSpPr>
              <a:spLocks noChangeShapeType="1"/>
            </p:cNvSpPr>
            <p:nvPr/>
          </p:nvSpPr>
          <p:spPr bwMode="auto">
            <a:xfrm flipH="1">
              <a:off x="4739" y="3476"/>
              <a:ext cx="0" cy="90"/>
            </a:xfrm>
            <a:prstGeom prst="line">
              <a:avLst/>
            </a:prstGeom>
            <a:noFill/>
            <a:ln w="31750">
              <a:solidFill>
                <a:srgbClr val="0000FF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4088" name="Line 131"/>
            <p:cNvSpPr>
              <a:spLocks noChangeShapeType="1"/>
            </p:cNvSpPr>
            <p:nvPr/>
          </p:nvSpPr>
          <p:spPr bwMode="auto">
            <a:xfrm>
              <a:off x="4739" y="3294"/>
              <a:ext cx="0" cy="91"/>
            </a:xfrm>
            <a:prstGeom prst="line">
              <a:avLst/>
            </a:prstGeom>
            <a:noFill/>
            <a:ln w="31750">
              <a:solidFill>
                <a:srgbClr val="FF0000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4089" name="Line 132"/>
            <p:cNvSpPr>
              <a:spLocks noChangeShapeType="1"/>
            </p:cNvSpPr>
            <p:nvPr/>
          </p:nvSpPr>
          <p:spPr bwMode="auto">
            <a:xfrm>
              <a:off x="4739" y="3657"/>
              <a:ext cx="0" cy="91"/>
            </a:xfrm>
            <a:prstGeom prst="line">
              <a:avLst/>
            </a:prstGeom>
            <a:noFill/>
            <a:ln w="31750">
              <a:solidFill>
                <a:srgbClr val="FF0000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4090" name="Text Box 133"/>
            <p:cNvSpPr txBox="1">
              <a:spLocks noChangeArrowheads="1"/>
            </p:cNvSpPr>
            <p:nvPr/>
          </p:nvSpPr>
          <p:spPr bwMode="auto">
            <a:xfrm>
              <a:off x="4829" y="2478"/>
              <a:ext cx="635" cy="90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0" tIns="0" rIns="0" bIns="0" anchor="ctr" anchorCtr="1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defRPr sz="1600" b="1">
                  <a:solidFill>
                    <a:schemeClr val="tx1"/>
                  </a:solidFill>
                  <a:latin typeface="Courier New" pitchFamily="49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Ø"/>
                <a:defRPr sz="24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200"/>
                <a:t>LD_I32(Px)</a:t>
              </a:r>
              <a:endParaRPr lang="en-US" altLang="en-US" sz="1200" b="0"/>
            </a:p>
          </p:txBody>
        </p:sp>
        <p:sp>
          <p:nvSpPr>
            <p:cNvPr id="44091" name="Text Box 134"/>
            <p:cNvSpPr txBox="1">
              <a:spLocks noChangeArrowheads="1"/>
            </p:cNvSpPr>
            <p:nvPr/>
          </p:nvSpPr>
          <p:spPr bwMode="auto">
            <a:xfrm>
              <a:off x="4558" y="2659"/>
              <a:ext cx="454" cy="91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0" tIns="0" rIns="0" bIns="0" anchor="ctr" anchorCtr="1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defRPr sz="1600" b="1">
                  <a:solidFill>
                    <a:schemeClr val="tx1"/>
                  </a:solidFill>
                  <a:latin typeface="Courier New" pitchFamily="49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Ø"/>
                <a:defRPr sz="24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200"/>
                <a:t>MOD_I32</a:t>
              </a:r>
              <a:endParaRPr lang="en-US" altLang="en-US" sz="1200" b="0"/>
            </a:p>
          </p:txBody>
        </p:sp>
        <p:sp>
          <p:nvSpPr>
            <p:cNvPr id="44092" name="Line 135"/>
            <p:cNvSpPr>
              <a:spLocks noChangeShapeType="1"/>
            </p:cNvSpPr>
            <p:nvPr/>
          </p:nvSpPr>
          <p:spPr bwMode="auto">
            <a:xfrm>
              <a:off x="4558" y="2568"/>
              <a:ext cx="91" cy="91"/>
            </a:xfrm>
            <a:prstGeom prst="line">
              <a:avLst/>
            </a:prstGeom>
            <a:noFill/>
            <a:ln w="31750">
              <a:solidFill>
                <a:srgbClr val="0000FF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4093" name="Line 136"/>
            <p:cNvSpPr>
              <a:spLocks noChangeShapeType="1"/>
            </p:cNvSpPr>
            <p:nvPr/>
          </p:nvSpPr>
          <p:spPr bwMode="auto">
            <a:xfrm flipH="1">
              <a:off x="4875" y="2568"/>
              <a:ext cx="91" cy="91"/>
            </a:xfrm>
            <a:prstGeom prst="line">
              <a:avLst/>
            </a:prstGeom>
            <a:noFill/>
            <a:ln w="31750">
              <a:solidFill>
                <a:srgbClr val="0000FF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4094" name="Line 137"/>
            <p:cNvSpPr>
              <a:spLocks noChangeShapeType="1"/>
            </p:cNvSpPr>
            <p:nvPr/>
          </p:nvSpPr>
          <p:spPr bwMode="auto">
            <a:xfrm>
              <a:off x="5011" y="2387"/>
              <a:ext cx="0" cy="91"/>
            </a:xfrm>
            <a:prstGeom prst="line">
              <a:avLst/>
            </a:prstGeom>
            <a:noFill/>
            <a:ln w="31750">
              <a:solidFill>
                <a:srgbClr val="FF0000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4095" name="Rectangle 138"/>
            <p:cNvSpPr>
              <a:spLocks noChangeArrowheads="1"/>
            </p:cNvSpPr>
            <p:nvPr/>
          </p:nvSpPr>
          <p:spPr bwMode="auto">
            <a:xfrm>
              <a:off x="3061" y="3566"/>
              <a:ext cx="817" cy="36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defRPr sz="1600" b="1">
                  <a:solidFill>
                    <a:schemeClr val="tx1"/>
                  </a:solidFill>
                  <a:latin typeface="Courier New" pitchFamily="49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Ø"/>
                <a:defRPr sz="24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cs-CZ" altLang="en-US" b="0">
                <a:latin typeface="Arial" charset="0"/>
              </a:endParaRPr>
            </a:p>
          </p:txBody>
        </p:sp>
        <p:sp>
          <p:nvSpPr>
            <p:cNvPr id="44096" name="Text Box 139"/>
            <p:cNvSpPr txBox="1">
              <a:spLocks noChangeArrowheads="1"/>
            </p:cNvSpPr>
            <p:nvPr/>
          </p:nvSpPr>
          <p:spPr bwMode="auto">
            <a:xfrm>
              <a:off x="3152" y="3656"/>
              <a:ext cx="635" cy="90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0" tIns="0" rIns="0" bIns="0" anchor="ctr" anchorCtr="1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defRPr sz="1600" b="1">
                  <a:solidFill>
                    <a:schemeClr val="tx1"/>
                  </a:solidFill>
                  <a:latin typeface="Courier New" pitchFamily="49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Ø"/>
                <a:defRPr sz="24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200"/>
                <a:t>LD_I32(Py)</a:t>
              </a:r>
              <a:endParaRPr lang="en-US" altLang="en-US" sz="1200" b="0"/>
            </a:p>
          </p:txBody>
        </p:sp>
        <p:sp>
          <p:nvSpPr>
            <p:cNvPr id="44097" name="Line 140"/>
            <p:cNvSpPr>
              <a:spLocks noChangeShapeType="1"/>
            </p:cNvSpPr>
            <p:nvPr/>
          </p:nvSpPr>
          <p:spPr bwMode="auto">
            <a:xfrm>
              <a:off x="3424" y="3566"/>
              <a:ext cx="0" cy="91"/>
            </a:xfrm>
            <a:prstGeom prst="line">
              <a:avLst/>
            </a:prstGeom>
            <a:noFill/>
            <a:ln w="31750">
              <a:solidFill>
                <a:srgbClr val="FF0000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4098" name="Line 141"/>
            <p:cNvSpPr>
              <a:spLocks noChangeShapeType="1"/>
            </p:cNvSpPr>
            <p:nvPr/>
          </p:nvSpPr>
          <p:spPr bwMode="auto">
            <a:xfrm>
              <a:off x="3424" y="3747"/>
              <a:ext cx="1" cy="90"/>
            </a:xfrm>
            <a:prstGeom prst="line">
              <a:avLst/>
            </a:prstGeom>
            <a:noFill/>
            <a:ln w="31750">
              <a:solidFill>
                <a:srgbClr val="0000FF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4099" name="Text Box 142"/>
            <p:cNvSpPr txBox="1">
              <a:spLocks noChangeArrowheads="1"/>
            </p:cNvSpPr>
            <p:nvPr/>
          </p:nvSpPr>
          <p:spPr bwMode="auto">
            <a:xfrm>
              <a:off x="3288" y="3838"/>
              <a:ext cx="403" cy="91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0" tIns="0" rIns="0" bIns="0" anchor="ctr" anchorCtr="1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defRPr sz="1600" b="1">
                  <a:solidFill>
                    <a:schemeClr val="tx1"/>
                  </a:solidFill>
                  <a:latin typeface="Courier New" pitchFamily="49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Ø"/>
                <a:defRPr sz="24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200"/>
                <a:t>RET_I32</a:t>
              </a:r>
            </a:p>
          </p:txBody>
        </p:sp>
        <p:sp>
          <p:nvSpPr>
            <p:cNvPr id="44100" name="Line 143"/>
            <p:cNvSpPr>
              <a:spLocks noChangeShapeType="1"/>
            </p:cNvSpPr>
            <p:nvPr/>
          </p:nvSpPr>
          <p:spPr bwMode="auto">
            <a:xfrm flipH="1">
              <a:off x="3379" y="663"/>
              <a:ext cx="0" cy="90"/>
            </a:xfrm>
            <a:prstGeom prst="line">
              <a:avLst/>
            </a:prstGeom>
            <a:noFill/>
            <a:ln w="31750">
              <a:solidFill>
                <a:schemeClr val="bg2"/>
              </a:solidFill>
              <a:round/>
              <a:headEnd/>
              <a:tailEnd type="triangl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4101" name="Line 144"/>
            <p:cNvSpPr>
              <a:spLocks noChangeShapeType="1"/>
            </p:cNvSpPr>
            <p:nvPr/>
          </p:nvSpPr>
          <p:spPr bwMode="auto">
            <a:xfrm flipV="1">
              <a:off x="4332" y="799"/>
              <a:ext cx="272" cy="726"/>
            </a:xfrm>
            <a:prstGeom prst="line">
              <a:avLst/>
            </a:prstGeom>
            <a:noFill/>
            <a:ln w="31750">
              <a:solidFill>
                <a:schemeClr val="accent1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4102" name="Line 145"/>
            <p:cNvSpPr>
              <a:spLocks noChangeShapeType="1"/>
            </p:cNvSpPr>
            <p:nvPr/>
          </p:nvSpPr>
          <p:spPr bwMode="auto">
            <a:xfrm flipH="1" flipV="1">
              <a:off x="4196" y="1389"/>
              <a:ext cx="136" cy="136"/>
            </a:xfrm>
            <a:prstGeom prst="line">
              <a:avLst/>
            </a:prstGeom>
            <a:noFill/>
            <a:ln w="31750">
              <a:solidFill>
                <a:schemeClr val="accent1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4103" name="Line 146"/>
            <p:cNvSpPr>
              <a:spLocks noChangeShapeType="1"/>
            </p:cNvSpPr>
            <p:nvPr/>
          </p:nvSpPr>
          <p:spPr bwMode="auto">
            <a:xfrm>
              <a:off x="4604" y="799"/>
              <a:ext cx="136" cy="136"/>
            </a:xfrm>
            <a:prstGeom prst="line">
              <a:avLst/>
            </a:prstGeom>
            <a:noFill/>
            <a:ln w="31750">
              <a:solidFill>
                <a:schemeClr val="accent1"/>
              </a:solidFill>
              <a:round/>
              <a:headEnd/>
              <a:tailEnd type="triangl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4104" name="Line 147"/>
            <p:cNvSpPr>
              <a:spLocks noChangeShapeType="1"/>
            </p:cNvSpPr>
            <p:nvPr/>
          </p:nvSpPr>
          <p:spPr bwMode="auto">
            <a:xfrm flipV="1">
              <a:off x="3833" y="2251"/>
              <a:ext cx="271" cy="1089"/>
            </a:xfrm>
            <a:prstGeom prst="line">
              <a:avLst/>
            </a:prstGeom>
            <a:noFill/>
            <a:ln w="31750">
              <a:solidFill>
                <a:schemeClr val="accent1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4105" name="Line 148"/>
            <p:cNvSpPr>
              <a:spLocks noChangeShapeType="1"/>
            </p:cNvSpPr>
            <p:nvPr/>
          </p:nvSpPr>
          <p:spPr bwMode="auto">
            <a:xfrm flipH="1" flipV="1">
              <a:off x="3696" y="3203"/>
              <a:ext cx="136" cy="136"/>
            </a:xfrm>
            <a:prstGeom prst="line">
              <a:avLst/>
            </a:prstGeom>
            <a:noFill/>
            <a:ln w="31750">
              <a:solidFill>
                <a:schemeClr val="accent1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4106" name="Line 149"/>
            <p:cNvSpPr>
              <a:spLocks noChangeShapeType="1"/>
            </p:cNvSpPr>
            <p:nvPr/>
          </p:nvSpPr>
          <p:spPr bwMode="auto">
            <a:xfrm>
              <a:off x="4104" y="2251"/>
              <a:ext cx="136" cy="136"/>
            </a:xfrm>
            <a:prstGeom prst="line">
              <a:avLst/>
            </a:prstGeom>
            <a:noFill/>
            <a:ln w="31750">
              <a:solidFill>
                <a:schemeClr val="accent1"/>
              </a:solidFill>
              <a:round/>
              <a:headEnd/>
              <a:tailEnd type="triangl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4107" name="Line 150"/>
            <p:cNvSpPr>
              <a:spLocks noChangeShapeType="1"/>
            </p:cNvSpPr>
            <p:nvPr/>
          </p:nvSpPr>
          <p:spPr bwMode="auto">
            <a:xfrm flipH="1">
              <a:off x="4105" y="3748"/>
              <a:ext cx="136" cy="136"/>
            </a:xfrm>
            <a:prstGeom prst="line">
              <a:avLst/>
            </a:prstGeom>
            <a:noFill/>
            <a:ln w="31750">
              <a:solidFill>
                <a:schemeClr val="bg2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4108" name="Line 151"/>
            <p:cNvSpPr>
              <a:spLocks noChangeShapeType="1"/>
            </p:cNvSpPr>
            <p:nvPr/>
          </p:nvSpPr>
          <p:spPr bwMode="auto">
            <a:xfrm flipH="1" flipV="1">
              <a:off x="4059" y="2115"/>
              <a:ext cx="545" cy="136"/>
            </a:xfrm>
            <a:prstGeom prst="line">
              <a:avLst/>
            </a:prstGeom>
            <a:noFill/>
            <a:ln w="31750">
              <a:solidFill>
                <a:schemeClr val="bg2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4109" name="Line 152"/>
            <p:cNvSpPr>
              <a:spLocks noChangeShapeType="1"/>
            </p:cNvSpPr>
            <p:nvPr/>
          </p:nvSpPr>
          <p:spPr bwMode="auto">
            <a:xfrm flipH="1">
              <a:off x="4604" y="2115"/>
              <a:ext cx="136" cy="136"/>
            </a:xfrm>
            <a:prstGeom prst="line">
              <a:avLst/>
            </a:prstGeom>
            <a:noFill/>
            <a:ln w="31750">
              <a:solidFill>
                <a:schemeClr val="bg2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90932134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Slide Number Placeholder 4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6E8418AE-935B-4EE3-AB9C-7EE764657366}" type="slidenum">
              <a:rPr lang="en-US" altLang="en-US" sz="1400" b="0" smtClean="0">
                <a:solidFill>
                  <a:srgbClr val="99FF99"/>
                </a:solidFill>
                <a:latin typeface="Arial" charset="0"/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21</a:t>
            </a:fld>
            <a:r>
              <a:rPr lang="cs-CZ" altLang="en-US" sz="1400" b="0" smtClean="0">
                <a:solidFill>
                  <a:srgbClr val="99FF99"/>
                </a:solidFill>
                <a:latin typeface="Arial" charset="0"/>
              </a:rPr>
              <a:t> </a:t>
            </a:r>
            <a:endParaRPr lang="en-US" altLang="en-US" sz="1400" b="0" smtClean="0">
              <a:solidFill>
                <a:srgbClr val="99FF99"/>
              </a:solidFill>
              <a:latin typeface="Arial" charset="0"/>
            </a:endParaRPr>
          </a:p>
        </p:txBody>
      </p:sp>
      <p:sp>
        <p:nvSpPr>
          <p:cNvPr id="4505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en-US" smtClean="0"/>
              <a:t>Nesekvenční mezikód </a:t>
            </a:r>
            <a:r>
              <a:rPr lang="en-US" altLang="en-US" smtClean="0"/>
              <a:t>po</a:t>
            </a:r>
            <a:r>
              <a:rPr lang="cs-CZ" altLang="en-US" smtClean="0"/>
              <a:t> analýz</a:t>
            </a:r>
            <a:r>
              <a:rPr lang="en-US" altLang="en-US" smtClean="0"/>
              <a:t>e</a:t>
            </a:r>
            <a:r>
              <a:rPr lang="cs-CZ" altLang="en-US" smtClean="0"/>
              <a:t> aliasů</a:t>
            </a:r>
            <a:endParaRPr lang="cs-CZ" altLang="en-US" noProof="1" smtClean="0"/>
          </a:p>
        </p:txBody>
      </p:sp>
      <p:sp>
        <p:nvSpPr>
          <p:cNvPr id="45060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52400" y="533400"/>
            <a:ext cx="2619375" cy="4191000"/>
          </a:xfrm>
        </p:spPr>
        <p:txBody>
          <a:bodyPr/>
          <a:lstStyle/>
          <a:p>
            <a:pPr marL="0" indent="0" eaLnBrk="1" hangingPunct="1"/>
            <a:r>
              <a:rPr lang="en-US" altLang="en-US" sz="1400" smtClean="0"/>
              <a:t>int gcd( int x, int y)</a:t>
            </a:r>
          </a:p>
          <a:p>
            <a:pPr marL="0" indent="0" eaLnBrk="1" hangingPunct="1"/>
            <a:r>
              <a:rPr lang="en-US" altLang="en-US" sz="1400" smtClean="0"/>
              <a:t>{ int z;</a:t>
            </a:r>
          </a:p>
          <a:p>
            <a:pPr marL="0" indent="0" eaLnBrk="1" hangingPunct="1"/>
            <a:r>
              <a:rPr lang="en-US" altLang="en-US" sz="1400" smtClean="0"/>
              <a:t>  if ( x &gt; y )</a:t>
            </a:r>
          </a:p>
          <a:p>
            <a:pPr marL="0" indent="0" eaLnBrk="1" hangingPunct="1"/>
            <a:r>
              <a:rPr lang="en-US" altLang="en-US" sz="1400" smtClean="0"/>
              <a:t>  {</a:t>
            </a:r>
          </a:p>
          <a:p>
            <a:pPr marL="0" indent="0" eaLnBrk="1" hangingPunct="1"/>
            <a:r>
              <a:rPr lang="en-US" altLang="en-US" sz="1400" smtClean="0"/>
              <a:t>    z = y;</a:t>
            </a:r>
          </a:p>
          <a:p>
            <a:pPr marL="0" indent="0" eaLnBrk="1" hangingPunct="1"/>
            <a:r>
              <a:rPr lang="en-US" altLang="en-US" sz="1400" smtClean="0"/>
              <a:t>    y = x;</a:t>
            </a:r>
          </a:p>
          <a:p>
            <a:pPr marL="0" indent="0" eaLnBrk="1" hangingPunct="1"/>
            <a:r>
              <a:rPr lang="en-US" altLang="en-US" sz="1400" smtClean="0"/>
              <a:t>    x = z;</a:t>
            </a:r>
          </a:p>
          <a:p>
            <a:pPr marL="0" indent="0" eaLnBrk="1" hangingPunct="1"/>
            <a:r>
              <a:rPr lang="en-US" altLang="en-US" sz="1400" smtClean="0"/>
              <a:t>  }</a:t>
            </a:r>
          </a:p>
          <a:p>
            <a:pPr marL="0" indent="0" eaLnBrk="1" hangingPunct="1"/>
            <a:r>
              <a:rPr lang="en-US" altLang="en-US" sz="1400" smtClean="0"/>
              <a:t>  while ( x &gt; 0 )</a:t>
            </a:r>
          </a:p>
          <a:p>
            <a:pPr marL="0" indent="0" eaLnBrk="1" hangingPunct="1"/>
            <a:r>
              <a:rPr lang="en-US" altLang="en-US" sz="1400" smtClean="0"/>
              <a:t>  {</a:t>
            </a:r>
          </a:p>
          <a:p>
            <a:pPr marL="0" indent="0" eaLnBrk="1" hangingPunct="1"/>
            <a:r>
              <a:rPr lang="en-US" altLang="en-US" sz="1400" smtClean="0"/>
              <a:t>    z = y % x;</a:t>
            </a:r>
          </a:p>
          <a:p>
            <a:pPr marL="0" indent="0" eaLnBrk="1" hangingPunct="1"/>
            <a:r>
              <a:rPr lang="en-US" altLang="en-US" sz="1400" smtClean="0"/>
              <a:t>    y = x;</a:t>
            </a:r>
          </a:p>
          <a:p>
            <a:pPr marL="0" indent="0" eaLnBrk="1" hangingPunct="1"/>
            <a:r>
              <a:rPr lang="en-US" altLang="en-US" sz="1400" smtClean="0"/>
              <a:t>    x = z;</a:t>
            </a:r>
          </a:p>
          <a:p>
            <a:pPr marL="0" indent="0" eaLnBrk="1" hangingPunct="1"/>
            <a:r>
              <a:rPr lang="en-US" altLang="en-US" sz="1400" smtClean="0"/>
              <a:t>  }</a:t>
            </a:r>
          </a:p>
          <a:p>
            <a:pPr marL="0" indent="0" eaLnBrk="1" hangingPunct="1"/>
            <a:r>
              <a:rPr lang="en-US" altLang="en-US" sz="1400" smtClean="0"/>
              <a:t>  return y;</a:t>
            </a:r>
          </a:p>
          <a:p>
            <a:pPr marL="0" indent="0" eaLnBrk="1" hangingPunct="1"/>
            <a:r>
              <a:rPr lang="en-US" altLang="en-US" sz="1400" smtClean="0"/>
              <a:t>}</a:t>
            </a:r>
            <a:endParaRPr lang="cs-CZ" altLang="en-US" sz="1400" smtClean="0"/>
          </a:p>
        </p:txBody>
      </p:sp>
      <p:sp>
        <p:nvSpPr>
          <p:cNvPr id="45061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179388" y="5013325"/>
            <a:ext cx="4343400" cy="1671638"/>
          </a:xfrm>
        </p:spPr>
        <p:txBody>
          <a:bodyPr/>
          <a:lstStyle/>
          <a:p>
            <a:pPr marL="0" indent="0" eaLnBrk="1" hangingPunct="1"/>
            <a:r>
              <a:rPr lang="en-US" altLang="en-US" sz="1400" smtClean="0"/>
              <a:t>CONST:(C1,I32,0)</a:t>
            </a:r>
          </a:p>
          <a:p>
            <a:pPr marL="0" indent="0" eaLnBrk="1" hangingPunct="1"/>
            <a:endParaRPr lang="cs-CZ" altLang="en-US" sz="1400" smtClean="0">
              <a:latin typeface="Arial" charset="0"/>
            </a:endParaRPr>
          </a:p>
          <a:p>
            <a:pPr marL="0" indent="0" eaLnBrk="1" hangingPunct="1"/>
            <a:r>
              <a:rPr lang="en-US" altLang="en-US" sz="1400" smtClean="0"/>
              <a:t>PROC ”gcd”</a:t>
            </a:r>
          </a:p>
          <a:p>
            <a:pPr marL="0" indent="0" eaLnBrk="1" hangingPunct="1"/>
            <a:r>
              <a:rPr lang="en-US" altLang="en-US" sz="1400" smtClean="0"/>
              <a:t>PARAM:(Px,I32,”x”),(Py,I32,”y”)</a:t>
            </a:r>
          </a:p>
          <a:p>
            <a:pPr marL="0" indent="0" eaLnBrk="1" hangingPunct="1"/>
            <a:r>
              <a:rPr lang="en-US" altLang="en-US" sz="1400" smtClean="0"/>
              <a:t>VAR:(Vz,I32,”z”)</a:t>
            </a:r>
          </a:p>
        </p:txBody>
      </p:sp>
      <p:grpSp>
        <p:nvGrpSpPr>
          <p:cNvPr id="45062" name="Group 5"/>
          <p:cNvGrpSpPr>
            <a:grpSpLocks/>
          </p:cNvGrpSpPr>
          <p:nvPr/>
        </p:nvGrpSpPr>
        <p:grpSpPr bwMode="auto">
          <a:xfrm>
            <a:off x="4643438" y="549275"/>
            <a:ext cx="4321175" cy="6119813"/>
            <a:chOff x="2925" y="346"/>
            <a:chExt cx="2722" cy="3855"/>
          </a:xfrm>
        </p:grpSpPr>
        <p:sp>
          <p:nvSpPr>
            <p:cNvPr id="45075" name="Rectangle 6"/>
            <p:cNvSpPr>
              <a:spLocks noChangeArrowheads="1"/>
            </p:cNvSpPr>
            <p:nvPr/>
          </p:nvSpPr>
          <p:spPr bwMode="auto">
            <a:xfrm>
              <a:off x="2925" y="346"/>
              <a:ext cx="2722" cy="3855"/>
            </a:xfrm>
            <a:prstGeom prst="rect">
              <a:avLst/>
            </a:prstGeom>
            <a:solidFill>
              <a:srgbClr val="FFFFE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defRPr sz="1600" b="1">
                  <a:solidFill>
                    <a:schemeClr val="tx1"/>
                  </a:solidFill>
                  <a:latin typeface="Courier New" pitchFamily="49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Ø"/>
                <a:defRPr sz="24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cs-CZ" altLang="en-US" b="0">
                <a:latin typeface="Arial" charset="0"/>
              </a:endParaRPr>
            </a:p>
          </p:txBody>
        </p:sp>
        <p:sp>
          <p:nvSpPr>
            <p:cNvPr id="45076" name="Line 7"/>
            <p:cNvSpPr>
              <a:spLocks noChangeShapeType="1"/>
            </p:cNvSpPr>
            <p:nvPr/>
          </p:nvSpPr>
          <p:spPr bwMode="auto">
            <a:xfrm>
              <a:off x="3288" y="1162"/>
              <a:ext cx="0" cy="1497"/>
            </a:xfrm>
            <a:prstGeom prst="line">
              <a:avLst/>
            </a:prstGeom>
            <a:noFill/>
            <a:ln w="31750">
              <a:solidFill>
                <a:srgbClr val="A50021"/>
              </a:solidFill>
              <a:round/>
              <a:headEnd/>
              <a:tailEnd type="triangl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5077" name="Line 8"/>
            <p:cNvSpPr>
              <a:spLocks noChangeShapeType="1"/>
            </p:cNvSpPr>
            <p:nvPr/>
          </p:nvSpPr>
          <p:spPr bwMode="auto">
            <a:xfrm flipH="1">
              <a:off x="3515" y="2115"/>
              <a:ext cx="544" cy="544"/>
            </a:xfrm>
            <a:prstGeom prst="line">
              <a:avLst/>
            </a:prstGeom>
            <a:noFill/>
            <a:ln w="31750">
              <a:solidFill>
                <a:schemeClr val="bg2"/>
              </a:solidFill>
              <a:round/>
              <a:headEnd/>
              <a:tailEnd type="triangl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5078" name="Line 9"/>
            <p:cNvSpPr>
              <a:spLocks noChangeShapeType="1"/>
            </p:cNvSpPr>
            <p:nvPr/>
          </p:nvSpPr>
          <p:spPr bwMode="auto">
            <a:xfrm flipH="1">
              <a:off x="3697" y="2523"/>
              <a:ext cx="136" cy="136"/>
            </a:xfrm>
            <a:prstGeom prst="line">
              <a:avLst/>
            </a:prstGeom>
            <a:noFill/>
            <a:ln w="31750">
              <a:solidFill>
                <a:schemeClr val="bg2"/>
              </a:solidFill>
              <a:round/>
              <a:headEnd/>
              <a:tailEnd type="triangl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5079" name="Line 10"/>
            <p:cNvSpPr>
              <a:spLocks noChangeShapeType="1"/>
            </p:cNvSpPr>
            <p:nvPr/>
          </p:nvSpPr>
          <p:spPr bwMode="auto">
            <a:xfrm flipH="1" flipV="1">
              <a:off x="3833" y="2523"/>
              <a:ext cx="272" cy="998"/>
            </a:xfrm>
            <a:prstGeom prst="line">
              <a:avLst/>
            </a:prstGeom>
            <a:noFill/>
            <a:ln w="31750">
              <a:solidFill>
                <a:schemeClr val="bg2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5080" name="Line 11"/>
            <p:cNvSpPr>
              <a:spLocks noChangeShapeType="1"/>
            </p:cNvSpPr>
            <p:nvPr/>
          </p:nvSpPr>
          <p:spPr bwMode="auto">
            <a:xfrm flipH="1">
              <a:off x="3198" y="3203"/>
              <a:ext cx="0" cy="363"/>
            </a:xfrm>
            <a:prstGeom prst="line">
              <a:avLst/>
            </a:prstGeom>
            <a:noFill/>
            <a:ln w="31750">
              <a:solidFill>
                <a:srgbClr val="A50021"/>
              </a:solidFill>
              <a:round/>
              <a:headEnd/>
              <a:tailEnd type="triangl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5081" name="Rectangle 12"/>
            <p:cNvSpPr>
              <a:spLocks noChangeArrowheads="1"/>
            </p:cNvSpPr>
            <p:nvPr/>
          </p:nvSpPr>
          <p:spPr bwMode="auto">
            <a:xfrm>
              <a:off x="3016" y="527"/>
              <a:ext cx="1316" cy="635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defRPr sz="1600" b="1">
                  <a:solidFill>
                    <a:schemeClr val="tx1"/>
                  </a:solidFill>
                  <a:latin typeface="Courier New" pitchFamily="49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Ø"/>
                <a:defRPr sz="24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cs-CZ" altLang="en-US" b="0">
                <a:latin typeface="Arial" charset="0"/>
              </a:endParaRPr>
            </a:p>
          </p:txBody>
        </p:sp>
        <p:sp>
          <p:nvSpPr>
            <p:cNvPr id="45082" name="Text Box 13"/>
            <p:cNvSpPr txBox="1">
              <a:spLocks noChangeArrowheads="1"/>
            </p:cNvSpPr>
            <p:nvPr/>
          </p:nvSpPr>
          <p:spPr bwMode="auto">
            <a:xfrm>
              <a:off x="3469" y="890"/>
              <a:ext cx="403" cy="91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0" tIns="0" rIns="0" bIns="0" anchor="ctr" anchorCtr="1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defRPr sz="1600" b="1">
                  <a:solidFill>
                    <a:schemeClr val="tx1"/>
                  </a:solidFill>
                  <a:latin typeface="Courier New" pitchFamily="49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Ø"/>
                <a:defRPr sz="24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200"/>
                <a:t>GT_I32</a:t>
              </a:r>
              <a:endParaRPr lang="en-US" altLang="en-US" sz="1200" b="0"/>
            </a:p>
          </p:txBody>
        </p:sp>
        <p:sp>
          <p:nvSpPr>
            <p:cNvPr id="45083" name="Text Box 14"/>
            <p:cNvSpPr txBox="1">
              <a:spLocks noChangeArrowheads="1"/>
            </p:cNvSpPr>
            <p:nvPr/>
          </p:nvSpPr>
          <p:spPr bwMode="auto">
            <a:xfrm>
              <a:off x="3061" y="708"/>
              <a:ext cx="589" cy="91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0" tIns="0" rIns="0" bIns="0" anchor="ctr" anchorCtr="1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defRPr sz="1600" b="1">
                  <a:solidFill>
                    <a:schemeClr val="tx1"/>
                  </a:solidFill>
                  <a:latin typeface="Courier New" pitchFamily="49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Ø"/>
                <a:defRPr sz="24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200"/>
                <a:t>LD_I32(Px)</a:t>
              </a:r>
              <a:endParaRPr lang="en-US" altLang="en-US" sz="1200" b="0"/>
            </a:p>
          </p:txBody>
        </p:sp>
        <p:sp>
          <p:nvSpPr>
            <p:cNvPr id="45084" name="Text Box 15"/>
            <p:cNvSpPr txBox="1">
              <a:spLocks noChangeArrowheads="1"/>
            </p:cNvSpPr>
            <p:nvPr/>
          </p:nvSpPr>
          <p:spPr bwMode="auto">
            <a:xfrm>
              <a:off x="3696" y="708"/>
              <a:ext cx="589" cy="91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0" tIns="0" rIns="0" bIns="0" anchor="ctr" anchorCtr="1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defRPr sz="1600" b="1">
                  <a:solidFill>
                    <a:schemeClr val="tx1"/>
                  </a:solidFill>
                  <a:latin typeface="Courier New" pitchFamily="49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Ø"/>
                <a:defRPr sz="24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200"/>
                <a:t>LD_I32(Py)</a:t>
              </a:r>
              <a:endParaRPr lang="en-US" altLang="en-US" sz="1200" b="0"/>
            </a:p>
          </p:txBody>
        </p:sp>
        <p:sp>
          <p:nvSpPr>
            <p:cNvPr id="45085" name="Text Box 16"/>
            <p:cNvSpPr txBox="1">
              <a:spLocks noChangeArrowheads="1"/>
            </p:cNvSpPr>
            <p:nvPr/>
          </p:nvSpPr>
          <p:spPr bwMode="auto">
            <a:xfrm>
              <a:off x="3469" y="1071"/>
              <a:ext cx="403" cy="91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0" tIns="0" rIns="0" bIns="0" anchor="ctr" anchorCtr="1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defRPr sz="1600" b="1">
                  <a:solidFill>
                    <a:schemeClr val="tx1"/>
                  </a:solidFill>
                  <a:latin typeface="Courier New" pitchFamily="49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Ø"/>
                <a:defRPr sz="24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200"/>
                <a:t>JC</a:t>
              </a:r>
            </a:p>
          </p:txBody>
        </p:sp>
        <p:sp>
          <p:nvSpPr>
            <p:cNvPr id="45086" name="Text Box 17"/>
            <p:cNvSpPr txBox="1">
              <a:spLocks noChangeArrowheads="1"/>
            </p:cNvSpPr>
            <p:nvPr/>
          </p:nvSpPr>
          <p:spPr bwMode="auto">
            <a:xfrm>
              <a:off x="3469" y="527"/>
              <a:ext cx="403" cy="91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0" tIns="0" rIns="0" bIns="0" anchor="ctr" anchorCtr="1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defRPr sz="1600" b="1">
                  <a:solidFill>
                    <a:schemeClr val="tx1"/>
                  </a:solidFill>
                  <a:latin typeface="Courier New" pitchFamily="49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Ø"/>
                <a:defRPr sz="24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200"/>
                <a:t>ENTER</a:t>
              </a:r>
            </a:p>
          </p:txBody>
        </p:sp>
        <p:sp>
          <p:nvSpPr>
            <p:cNvPr id="45087" name="Line 18"/>
            <p:cNvSpPr>
              <a:spLocks noChangeShapeType="1"/>
            </p:cNvSpPr>
            <p:nvPr/>
          </p:nvSpPr>
          <p:spPr bwMode="auto">
            <a:xfrm flipH="1">
              <a:off x="3786" y="799"/>
              <a:ext cx="91" cy="91"/>
            </a:xfrm>
            <a:prstGeom prst="line">
              <a:avLst/>
            </a:prstGeom>
            <a:noFill/>
            <a:ln w="31750">
              <a:solidFill>
                <a:srgbClr val="0000FF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5088" name="Line 19"/>
            <p:cNvSpPr>
              <a:spLocks noChangeShapeType="1"/>
            </p:cNvSpPr>
            <p:nvPr/>
          </p:nvSpPr>
          <p:spPr bwMode="auto">
            <a:xfrm>
              <a:off x="3469" y="799"/>
              <a:ext cx="91" cy="91"/>
            </a:xfrm>
            <a:prstGeom prst="line">
              <a:avLst/>
            </a:prstGeom>
            <a:noFill/>
            <a:ln w="31750">
              <a:solidFill>
                <a:srgbClr val="0000FF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5089" name="Line 20"/>
            <p:cNvSpPr>
              <a:spLocks noChangeShapeType="1"/>
            </p:cNvSpPr>
            <p:nvPr/>
          </p:nvSpPr>
          <p:spPr bwMode="auto">
            <a:xfrm flipH="1">
              <a:off x="3650" y="981"/>
              <a:ext cx="0" cy="90"/>
            </a:xfrm>
            <a:prstGeom prst="line">
              <a:avLst/>
            </a:prstGeom>
            <a:noFill/>
            <a:ln w="31750">
              <a:solidFill>
                <a:srgbClr val="0000FF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5090" name="Line 21"/>
            <p:cNvSpPr>
              <a:spLocks noChangeShapeType="1"/>
            </p:cNvSpPr>
            <p:nvPr/>
          </p:nvSpPr>
          <p:spPr bwMode="auto">
            <a:xfrm flipH="1">
              <a:off x="3469" y="618"/>
              <a:ext cx="91" cy="90"/>
            </a:xfrm>
            <a:prstGeom prst="line">
              <a:avLst/>
            </a:prstGeom>
            <a:noFill/>
            <a:ln w="31750">
              <a:solidFill>
                <a:schemeClr val="accent1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5091" name="Line 22"/>
            <p:cNvSpPr>
              <a:spLocks noChangeShapeType="1"/>
            </p:cNvSpPr>
            <p:nvPr/>
          </p:nvSpPr>
          <p:spPr bwMode="auto">
            <a:xfrm>
              <a:off x="3787" y="618"/>
              <a:ext cx="90" cy="90"/>
            </a:xfrm>
            <a:prstGeom prst="line">
              <a:avLst/>
            </a:prstGeom>
            <a:noFill/>
            <a:ln w="31750">
              <a:solidFill>
                <a:schemeClr val="accent1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5092" name="Rectangle 23"/>
            <p:cNvSpPr>
              <a:spLocks noChangeArrowheads="1"/>
            </p:cNvSpPr>
            <p:nvPr/>
          </p:nvSpPr>
          <p:spPr bwMode="auto">
            <a:xfrm>
              <a:off x="3061" y="2659"/>
              <a:ext cx="772" cy="5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defRPr sz="1600" b="1">
                  <a:solidFill>
                    <a:schemeClr val="tx1"/>
                  </a:solidFill>
                  <a:latin typeface="Courier New" pitchFamily="49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Ø"/>
                <a:defRPr sz="24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cs-CZ" altLang="en-US" b="0">
                <a:latin typeface="Arial" charset="0"/>
              </a:endParaRPr>
            </a:p>
          </p:txBody>
        </p:sp>
        <p:sp>
          <p:nvSpPr>
            <p:cNvPr id="45093" name="Text Box 24"/>
            <p:cNvSpPr txBox="1">
              <a:spLocks noChangeArrowheads="1"/>
            </p:cNvSpPr>
            <p:nvPr/>
          </p:nvSpPr>
          <p:spPr bwMode="auto">
            <a:xfrm>
              <a:off x="3107" y="2931"/>
              <a:ext cx="680" cy="90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0" tIns="0" rIns="0" bIns="0" anchor="ctr" anchorCtr="1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defRPr sz="1600" b="1">
                  <a:solidFill>
                    <a:schemeClr val="tx1"/>
                  </a:solidFill>
                  <a:latin typeface="Courier New" pitchFamily="49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Ø"/>
                <a:defRPr sz="24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200"/>
                <a:t>GTC_I32(C1)</a:t>
              </a:r>
              <a:endParaRPr lang="en-US" altLang="en-US" sz="1200" b="0"/>
            </a:p>
          </p:txBody>
        </p:sp>
        <p:sp>
          <p:nvSpPr>
            <p:cNvPr id="45094" name="Text Box 25"/>
            <p:cNvSpPr txBox="1">
              <a:spLocks noChangeArrowheads="1"/>
            </p:cNvSpPr>
            <p:nvPr/>
          </p:nvSpPr>
          <p:spPr bwMode="auto">
            <a:xfrm>
              <a:off x="3243" y="3113"/>
              <a:ext cx="403" cy="91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0" tIns="0" rIns="0" bIns="0" anchor="ctr" anchorCtr="1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defRPr sz="1600" b="1">
                  <a:solidFill>
                    <a:schemeClr val="tx1"/>
                  </a:solidFill>
                  <a:latin typeface="Courier New" pitchFamily="49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Ø"/>
                <a:defRPr sz="24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200"/>
                <a:t>JC</a:t>
              </a:r>
            </a:p>
          </p:txBody>
        </p:sp>
        <p:sp>
          <p:nvSpPr>
            <p:cNvPr id="45095" name="Line 26"/>
            <p:cNvSpPr>
              <a:spLocks noChangeShapeType="1"/>
            </p:cNvSpPr>
            <p:nvPr/>
          </p:nvSpPr>
          <p:spPr bwMode="auto">
            <a:xfrm flipH="1">
              <a:off x="3424" y="3023"/>
              <a:ext cx="0" cy="90"/>
            </a:xfrm>
            <a:prstGeom prst="line">
              <a:avLst/>
            </a:prstGeom>
            <a:noFill/>
            <a:ln w="31750">
              <a:solidFill>
                <a:srgbClr val="0000FF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5096" name="Text Box 27"/>
            <p:cNvSpPr txBox="1">
              <a:spLocks noChangeArrowheads="1"/>
            </p:cNvSpPr>
            <p:nvPr/>
          </p:nvSpPr>
          <p:spPr bwMode="auto">
            <a:xfrm>
              <a:off x="3107" y="2750"/>
              <a:ext cx="635" cy="90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0" tIns="0" rIns="0" bIns="0" anchor="ctr" anchorCtr="1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defRPr sz="1600" b="1">
                  <a:solidFill>
                    <a:schemeClr val="tx1"/>
                  </a:solidFill>
                  <a:latin typeface="Courier New" pitchFamily="49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Ø"/>
                <a:defRPr sz="24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200"/>
                <a:t>LD_I32(Px)</a:t>
              </a:r>
              <a:endParaRPr lang="en-US" altLang="en-US" sz="1200" b="0"/>
            </a:p>
          </p:txBody>
        </p:sp>
        <p:sp>
          <p:nvSpPr>
            <p:cNvPr id="45097" name="Line 28"/>
            <p:cNvSpPr>
              <a:spLocks noChangeShapeType="1"/>
            </p:cNvSpPr>
            <p:nvPr/>
          </p:nvSpPr>
          <p:spPr bwMode="auto">
            <a:xfrm flipH="1">
              <a:off x="3424" y="2841"/>
              <a:ext cx="0" cy="90"/>
            </a:xfrm>
            <a:prstGeom prst="line">
              <a:avLst/>
            </a:prstGeom>
            <a:noFill/>
            <a:ln w="31750">
              <a:solidFill>
                <a:srgbClr val="0000FF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5098" name="Line 29"/>
            <p:cNvSpPr>
              <a:spLocks noChangeShapeType="1"/>
            </p:cNvSpPr>
            <p:nvPr/>
          </p:nvSpPr>
          <p:spPr bwMode="auto">
            <a:xfrm>
              <a:off x="3424" y="2659"/>
              <a:ext cx="0" cy="91"/>
            </a:xfrm>
            <a:prstGeom prst="line">
              <a:avLst/>
            </a:prstGeom>
            <a:noFill/>
            <a:ln w="31750">
              <a:solidFill>
                <a:schemeClr val="accent1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5099" name="Rectangle 30"/>
            <p:cNvSpPr>
              <a:spLocks noChangeArrowheads="1"/>
            </p:cNvSpPr>
            <p:nvPr/>
          </p:nvSpPr>
          <p:spPr bwMode="auto">
            <a:xfrm>
              <a:off x="3061" y="3566"/>
              <a:ext cx="817" cy="36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defRPr sz="1600" b="1">
                  <a:solidFill>
                    <a:schemeClr val="tx1"/>
                  </a:solidFill>
                  <a:latin typeface="Courier New" pitchFamily="49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Ø"/>
                <a:defRPr sz="24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cs-CZ" altLang="en-US" b="0">
                <a:latin typeface="Arial" charset="0"/>
              </a:endParaRPr>
            </a:p>
          </p:txBody>
        </p:sp>
        <p:sp>
          <p:nvSpPr>
            <p:cNvPr id="45100" name="Text Box 31"/>
            <p:cNvSpPr txBox="1">
              <a:spLocks noChangeArrowheads="1"/>
            </p:cNvSpPr>
            <p:nvPr/>
          </p:nvSpPr>
          <p:spPr bwMode="auto">
            <a:xfrm>
              <a:off x="3152" y="3656"/>
              <a:ext cx="635" cy="90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0" tIns="0" rIns="0" bIns="0" anchor="ctr" anchorCtr="1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defRPr sz="1600" b="1">
                  <a:solidFill>
                    <a:schemeClr val="tx1"/>
                  </a:solidFill>
                  <a:latin typeface="Courier New" pitchFamily="49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Ø"/>
                <a:defRPr sz="24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200"/>
                <a:t>LD_I32(Py)</a:t>
              </a:r>
              <a:endParaRPr lang="en-US" altLang="en-US" sz="1200" b="0"/>
            </a:p>
          </p:txBody>
        </p:sp>
        <p:sp>
          <p:nvSpPr>
            <p:cNvPr id="45101" name="Line 32"/>
            <p:cNvSpPr>
              <a:spLocks noChangeShapeType="1"/>
            </p:cNvSpPr>
            <p:nvPr/>
          </p:nvSpPr>
          <p:spPr bwMode="auto">
            <a:xfrm>
              <a:off x="3424" y="3566"/>
              <a:ext cx="0" cy="91"/>
            </a:xfrm>
            <a:prstGeom prst="line">
              <a:avLst/>
            </a:prstGeom>
            <a:noFill/>
            <a:ln w="31750">
              <a:solidFill>
                <a:schemeClr val="accent1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5102" name="Line 33"/>
            <p:cNvSpPr>
              <a:spLocks noChangeShapeType="1"/>
            </p:cNvSpPr>
            <p:nvPr/>
          </p:nvSpPr>
          <p:spPr bwMode="auto">
            <a:xfrm>
              <a:off x="3424" y="3747"/>
              <a:ext cx="1" cy="90"/>
            </a:xfrm>
            <a:prstGeom prst="line">
              <a:avLst/>
            </a:prstGeom>
            <a:noFill/>
            <a:ln w="31750">
              <a:solidFill>
                <a:srgbClr val="0000FF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5103" name="Text Box 34"/>
            <p:cNvSpPr txBox="1">
              <a:spLocks noChangeArrowheads="1"/>
            </p:cNvSpPr>
            <p:nvPr/>
          </p:nvSpPr>
          <p:spPr bwMode="auto">
            <a:xfrm>
              <a:off x="3288" y="3838"/>
              <a:ext cx="403" cy="91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0" tIns="0" rIns="0" bIns="0" anchor="ctr" anchorCtr="1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defRPr sz="1600" b="1">
                  <a:solidFill>
                    <a:schemeClr val="tx1"/>
                  </a:solidFill>
                  <a:latin typeface="Courier New" pitchFamily="49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Ø"/>
                <a:defRPr sz="24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200"/>
                <a:t>RET_I32</a:t>
              </a:r>
            </a:p>
          </p:txBody>
        </p:sp>
        <p:sp>
          <p:nvSpPr>
            <p:cNvPr id="45104" name="Line 35"/>
            <p:cNvSpPr>
              <a:spLocks noChangeShapeType="1"/>
            </p:cNvSpPr>
            <p:nvPr/>
          </p:nvSpPr>
          <p:spPr bwMode="auto">
            <a:xfrm flipH="1">
              <a:off x="3379" y="436"/>
              <a:ext cx="0" cy="90"/>
            </a:xfrm>
            <a:prstGeom prst="line">
              <a:avLst/>
            </a:prstGeom>
            <a:noFill/>
            <a:ln w="31750">
              <a:solidFill>
                <a:schemeClr val="bg2"/>
              </a:solidFill>
              <a:round/>
              <a:headEnd/>
              <a:tailEnd type="triangl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5105" name="Line 36"/>
            <p:cNvSpPr>
              <a:spLocks noChangeShapeType="1"/>
            </p:cNvSpPr>
            <p:nvPr/>
          </p:nvSpPr>
          <p:spPr bwMode="auto">
            <a:xfrm>
              <a:off x="4059" y="1162"/>
              <a:ext cx="136" cy="136"/>
            </a:xfrm>
            <a:prstGeom prst="line">
              <a:avLst/>
            </a:prstGeom>
            <a:noFill/>
            <a:ln w="31750">
              <a:solidFill>
                <a:schemeClr val="accent1"/>
              </a:solidFill>
              <a:round/>
              <a:headEnd/>
              <a:tailEnd type="triangl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5106" name="Line 37"/>
            <p:cNvSpPr>
              <a:spLocks noChangeShapeType="1"/>
            </p:cNvSpPr>
            <p:nvPr/>
          </p:nvSpPr>
          <p:spPr bwMode="auto">
            <a:xfrm flipV="1">
              <a:off x="3833" y="2251"/>
              <a:ext cx="271" cy="1089"/>
            </a:xfrm>
            <a:prstGeom prst="line">
              <a:avLst/>
            </a:prstGeom>
            <a:noFill/>
            <a:ln w="31750">
              <a:solidFill>
                <a:schemeClr val="accent1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5107" name="Line 38"/>
            <p:cNvSpPr>
              <a:spLocks noChangeShapeType="1"/>
            </p:cNvSpPr>
            <p:nvPr/>
          </p:nvSpPr>
          <p:spPr bwMode="auto">
            <a:xfrm flipH="1" flipV="1">
              <a:off x="3696" y="3203"/>
              <a:ext cx="136" cy="136"/>
            </a:xfrm>
            <a:prstGeom prst="line">
              <a:avLst/>
            </a:prstGeom>
            <a:noFill/>
            <a:ln w="31750">
              <a:solidFill>
                <a:schemeClr val="accent1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5108" name="Line 39"/>
            <p:cNvSpPr>
              <a:spLocks noChangeShapeType="1"/>
            </p:cNvSpPr>
            <p:nvPr/>
          </p:nvSpPr>
          <p:spPr bwMode="auto">
            <a:xfrm>
              <a:off x="4104" y="2251"/>
              <a:ext cx="136" cy="136"/>
            </a:xfrm>
            <a:prstGeom prst="line">
              <a:avLst/>
            </a:prstGeom>
            <a:noFill/>
            <a:ln w="31750">
              <a:solidFill>
                <a:schemeClr val="accent1"/>
              </a:solidFill>
              <a:round/>
              <a:headEnd/>
              <a:tailEnd type="triangl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5109" name="Line 40"/>
            <p:cNvSpPr>
              <a:spLocks noChangeShapeType="1"/>
            </p:cNvSpPr>
            <p:nvPr/>
          </p:nvSpPr>
          <p:spPr bwMode="auto">
            <a:xfrm flipH="1">
              <a:off x="4105" y="3385"/>
              <a:ext cx="136" cy="136"/>
            </a:xfrm>
            <a:prstGeom prst="line">
              <a:avLst/>
            </a:prstGeom>
            <a:noFill/>
            <a:ln w="31750">
              <a:solidFill>
                <a:schemeClr val="bg2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5110" name="Rectangle 41"/>
            <p:cNvSpPr>
              <a:spLocks noChangeArrowheads="1"/>
            </p:cNvSpPr>
            <p:nvPr/>
          </p:nvSpPr>
          <p:spPr bwMode="auto">
            <a:xfrm>
              <a:off x="4105" y="2387"/>
              <a:ext cx="1451" cy="99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defRPr sz="1600" b="1">
                  <a:solidFill>
                    <a:schemeClr val="tx1"/>
                  </a:solidFill>
                  <a:latin typeface="Courier New" pitchFamily="49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Ø"/>
                <a:defRPr sz="24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cs-CZ" altLang="en-US" b="0">
                <a:latin typeface="Arial" charset="0"/>
              </a:endParaRPr>
            </a:p>
          </p:txBody>
        </p:sp>
        <p:sp>
          <p:nvSpPr>
            <p:cNvPr id="45111" name="Text Box 42"/>
            <p:cNvSpPr txBox="1">
              <a:spLocks noChangeArrowheads="1"/>
            </p:cNvSpPr>
            <p:nvPr/>
          </p:nvSpPr>
          <p:spPr bwMode="auto">
            <a:xfrm>
              <a:off x="4150" y="2478"/>
              <a:ext cx="635" cy="90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0" tIns="0" rIns="0" bIns="0" anchor="ctr" anchorCtr="1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defRPr sz="1600" b="1">
                  <a:solidFill>
                    <a:schemeClr val="tx1"/>
                  </a:solidFill>
                  <a:latin typeface="Courier New" pitchFamily="49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Ø"/>
                <a:defRPr sz="24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200"/>
                <a:t>LD_I32(Py)</a:t>
              </a:r>
              <a:endParaRPr lang="en-US" altLang="en-US" sz="1200" b="0"/>
            </a:p>
          </p:txBody>
        </p:sp>
        <p:sp>
          <p:nvSpPr>
            <p:cNvPr id="45112" name="Text Box 43"/>
            <p:cNvSpPr txBox="1">
              <a:spLocks noChangeArrowheads="1"/>
            </p:cNvSpPr>
            <p:nvPr/>
          </p:nvSpPr>
          <p:spPr bwMode="auto">
            <a:xfrm>
              <a:off x="4558" y="2840"/>
              <a:ext cx="635" cy="90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0" tIns="0" rIns="0" bIns="0" anchor="ctr" anchorCtr="1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defRPr sz="1600" b="1">
                  <a:solidFill>
                    <a:schemeClr val="tx1"/>
                  </a:solidFill>
                  <a:latin typeface="Courier New" pitchFamily="49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Ø"/>
                <a:defRPr sz="24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200"/>
                <a:t>ST_I32(Vz)</a:t>
              </a:r>
              <a:endParaRPr lang="en-US" altLang="en-US" sz="1200" b="0"/>
            </a:p>
          </p:txBody>
        </p:sp>
        <p:sp>
          <p:nvSpPr>
            <p:cNvPr id="45113" name="Line 44"/>
            <p:cNvSpPr>
              <a:spLocks noChangeShapeType="1"/>
            </p:cNvSpPr>
            <p:nvPr/>
          </p:nvSpPr>
          <p:spPr bwMode="auto">
            <a:xfrm flipH="1">
              <a:off x="4967" y="2750"/>
              <a:ext cx="136" cy="90"/>
            </a:xfrm>
            <a:prstGeom prst="line">
              <a:avLst/>
            </a:prstGeom>
            <a:noFill/>
            <a:ln w="31750">
              <a:solidFill>
                <a:srgbClr val="0000FF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5114" name="Line 45"/>
            <p:cNvSpPr>
              <a:spLocks noChangeShapeType="1"/>
            </p:cNvSpPr>
            <p:nvPr/>
          </p:nvSpPr>
          <p:spPr bwMode="auto">
            <a:xfrm>
              <a:off x="4286" y="2387"/>
              <a:ext cx="0" cy="91"/>
            </a:xfrm>
            <a:prstGeom prst="line">
              <a:avLst/>
            </a:prstGeom>
            <a:noFill/>
            <a:ln w="31750">
              <a:solidFill>
                <a:schemeClr val="accent1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5115" name="Text Box 46"/>
            <p:cNvSpPr txBox="1">
              <a:spLocks noChangeArrowheads="1"/>
            </p:cNvSpPr>
            <p:nvPr/>
          </p:nvSpPr>
          <p:spPr bwMode="auto">
            <a:xfrm>
              <a:off x="4150" y="2659"/>
              <a:ext cx="635" cy="90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0" tIns="0" rIns="0" bIns="0" anchor="ctr" anchorCtr="1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defRPr sz="1600" b="1">
                  <a:solidFill>
                    <a:schemeClr val="tx1"/>
                  </a:solidFill>
                  <a:latin typeface="Courier New" pitchFamily="49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Ø"/>
                <a:defRPr sz="24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200"/>
                <a:t>ST_I32(Py)</a:t>
              </a:r>
              <a:endParaRPr lang="en-US" altLang="en-US" sz="1200" b="0"/>
            </a:p>
          </p:txBody>
        </p:sp>
        <p:sp>
          <p:nvSpPr>
            <p:cNvPr id="45116" name="Line 47"/>
            <p:cNvSpPr>
              <a:spLocks noChangeShapeType="1"/>
            </p:cNvSpPr>
            <p:nvPr/>
          </p:nvSpPr>
          <p:spPr bwMode="auto">
            <a:xfrm flipH="1">
              <a:off x="4649" y="2568"/>
              <a:ext cx="318" cy="91"/>
            </a:xfrm>
            <a:prstGeom prst="line">
              <a:avLst/>
            </a:prstGeom>
            <a:noFill/>
            <a:ln w="31750">
              <a:solidFill>
                <a:srgbClr val="0000FF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5117" name="Line 48"/>
            <p:cNvSpPr>
              <a:spLocks noChangeShapeType="1"/>
            </p:cNvSpPr>
            <p:nvPr/>
          </p:nvSpPr>
          <p:spPr bwMode="auto">
            <a:xfrm>
              <a:off x="4286" y="2568"/>
              <a:ext cx="0" cy="91"/>
            </a:xfrm>
            <a:prstGeom prst="line">
              <a:avLst/>
            </a:prstGeom>
            <a:noFill/>
            <a:ln w="31750">
              <a:solidFill>
                <a:srgbClr val="FF0000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5118" name="Text Box 49"/>
            <p:cNvSpPr txBox="1">
              <a:spLocks noChangeArrowheads="1"/>
            </p:cNvSpPr>
            <p:nvPr/>
          </p:nvSpPr>
          <p:spPr bwMode="auto">
            <a:xfrm>
              <a:off x="4694" y="3022"/>
              <a:ext cx="635" cy="90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0" tIns="0" rIns="0" bIns="0" anchor="ctr" anchorCtr="1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defRPr sz="1600" b="1">
                  <a:solidFill>
                    <a:schemeClr val="tx1"/>
                  </a:solidFill>
                  <a:latin typeface="Courier New" pitchFamily="49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Ø"/>
                <a:defRPr sz="24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200"/>
                <a:t>LD_I32(Vz)</a:t>
              </a:r>
              <a:endParaRPr lang="en-US" altLang="en-US" sz="1200" b="0"/>
            </a:p>
          </p:txBody>
        </p:sp>
        <p:sp>
          <p:nvSpPr>
            <p:cNvPr id="45119" name="Text Box 50"/>
            <p:cNvSpPr txBox="1">
              <a:spLocks noChangeArrowheads="1"/>
            </p:cNvSpPr>
            <p:nvPr/>
          </p:nvSpPr>
          <p:spPr bwMode="auto">
            <a:xfrm>
              <a:off x="4876" y="3203"/>
              <a:ext cx="635" cy="90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0" tIns="0" rIns="0" bIns="0" anchor="ctr" anchorCtr="1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defRPr sz="1600" b="1">
                  <a:solidFill>
                    <a:schemeClr val="tx1"/>
                  </a:solidFill>
                  <a:latin typeface="Courier New" pitchFamily="49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Ø"/>
                <a:defRPr sz="24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200"/>
                <a:t>ST_I32(Px)</a:t>
              </a:r>
              <a:endParaRPr lang="en-US" altLang="en-US" sz="1200" b="0"/>
            </a:p>
          </p:txBody>
        </p:sp>
        <p:sp>
          <p:nvSpPr>
            <p:cNvPr id="45120" name="Line 51"/>
            <p:cNvSpPr>
              <a:spLocks noChangeShapeType="1"/>
            </p:cNvSpPr>
            <p:nvPr/>
          </p:nvSpPr>
          <p:spPr bwMode="auto">
            <a:xfrm>
              <a:off x="4967" y="3113"/>
              <a:ext cx="136" cy="90"/>
            </a:xfrm>
            <a:prstGeom prst="line">
              <a:avLst/>
            </a:prstGeom>
            <a:noFill/>
            <a:ln w="31750">
              <a:solidFill>
                <a:srgbClr val="0000FF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5121" name="Line 52"/>
            <p:cNvSpPr>
              <a:spLocks noChangeShapeType="1"/>
            </p:cNvSpPr>
            <p:nvPr/>
          </p:nvSpPr>
          <p:spPr bwMode="auto">
            <a:xfrm>
              <a:off x="4831" y="2930"/>
              <a:ext cx="0" cy="91"/>
            </a:xfrm>
            <a:prstGeom prst="line">
              <a:avLst/>
            </a:prstGeom>
            <a:noFill/>
            <a:ln w="31750">
              <a:solidFill>
                <a:schemeClr val="accent1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5122" name="Line 53"/>
            <p:cNvSpPr>
              <a:spLocks noChangeShapeType="1"/>
            </p:cNvSpPr>
            <p:nvPr/>
          </p:nvSpPr>
          <p:spPr bwMode="auto">
            <a:xfrm>
              <a:off x="5421" y="3294"/>
              <a:ext cx="0" cy="91"/>
            </a:xfrm>
            <a:prstGeom prst="line">
              <a:avLst/>
            </a:prstGeom>
            <a:noFill/>
            <a:ln w="31750">
              <a:solidFill>
                <a:srgbClr val="FFCC00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5123" name="Text Box 54"/>
            <p:cNvSpPr txBox="1">
              <a:spLocks noChangeArrowheads="1"/>
            </p:cNvSpPr>
            <p:nvPr/>
          </p:nvSpPr>
          <p:spPr bwMode="auto">
            <a:xfrm>
              <a:off x="4875" y="2478"/>
              <a:ext cx="635" cy="90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0" tIns="0" rIns="0" bIns="0" anchor="ctr" anchorCtr="1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defRPr sz="1600" b="1">
                  <a:solidFill>
                    <a:schemeClr val="tx1"/>
                  </a:solidFill>
                  <a:latin typeface="Courier New" pitchFamily="49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Ø"/>
                <a:defRPr sz="24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200"/>
                <a:t>LD_I32(Px)</a:t>
              </a:r>
              <a:endParaRPr lang="en-US" altLang="en-US" sz="1200" b="0"/>
            </a:p>
          </p:txBody>
        </p:sp>
        <p:sp>
          <p:nvSpPr>
            <p:cNvPr id="45124" name="Text Box 55"/>
            <p:cNvSpPr txBox="1">
              <a:spLocks noChangeArrowheads="1"/>
            </p:cNvSpPr>
            <p:nvPr/>
          </p:nvSpPr>
          <p:spPr bwMode="auto">
            <a:xfrm>
              <a:off x="4876" y="2659"/>
              <a:ext cx="454" cy="91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0" tIns="0" rIns="0" bIns="0" anchor="ctr" anchorCtr="1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defRPr sz="1600" b="1">
                  <a:solidFill>
                    <a:schemeClr val="tx1"/>
                  </a:solidFill>
                  <a:latin typeface="Courier New" pitchFamily="49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Ø"/>
                <a:defRPr sz="24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200"/>
                <a:t>MOD_I32</a:t>
              </a:r>
              <a:endParaRPr lang="en-US" altLang="en-US" sz="1200" b="0"/>
            </a:p>
          </p:txBody>
        </p:sp>
        <p:sp>
          <p:nvSpPr>
            <p:cNvPr id="45125" name="Line 56"/>
            <p:cNvSpPr>
              <a:spLocks noChangeShapeType="1"/>
            </p:cNvSpPr>
            <p:nvPr/>
          </p:nvSpPr>
          <p:spPr bwMode="auto">
            <a:xfrm>
              <a:off x="4649" y="2568"/>
              <a:ext cx="272" cy="91"/>
            </a:xfrm>
            <a:prstGeom prst="line">
              <a:avLst/>
            </a:prstGeom>
            <a:noFill/>
            <a:ln w="31750">
              <a:solidFill>
                <a:srgbClr val="0000FF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5126" name="Line 57"/>
            <p:cNvSpPr>
              <a:spLocks noChangeShapeType="1"/>
            </p:cNvSpPr>
            <p:nvPr/>
          </p:nvSpPr>
          <p:spPr bwMode="auto">
            <a:xfrm>
              <a:off x="5012" y="2568"/>
              <a:ext cx="227" cy="91"/>
            </a:xfrm>
            <a:prstGeom prst="line">
              <a:avLst/>
            </a:prstGeom>
            <a:noFill/>
            <a:ln w="31750">
              <a:solidFill>
                <a:srgbClr val="0000FF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5127" name="Line 58"/>
            <p:cNvSpPr>
              <a:spLocks noChangeShapeType="1"/>
            </p:cNvSpPr>
            <p:nvPr/>
          </p:nvSpPr>
          <p:spPr bwMode="auto">
            <a:xfrm>
              <a:off x="5421" y="2387"/>
              <a:ext cx="0" cy="91"/>
            </a:xfrm>
            <a:prstGeom prst="line">
              <a:avLst/>
            </a:prstGeom>
            <a:noFill/>
            <a:ln w="31750">
              <a:solidFill>
                <a:schemeClr val="accent1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5128" name="Line 59"/>
            <p:cNvSpPr>
              <a:spLocks noChangeShapeType="1"/>
            </p:cNvSpPr>
            <p:nvPr/>
          </p:nvSpPr>
          <p:spPr bwMode="auto">
            <a:xfrm>
              <a:off x="4286" y="2750"/>
              <a:ext cx="0" cy="635"/>
            </a:xfrm>
            <a:prstGeom prst="line">
              <a:avLst/>
            </a:prstGeom>
            <a:noFill/>
            <a:ln w="31750">
              <a:solidFill>
                <a:srgbClr val="FFCC00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5129" name="Line 60"/>
            <p:cNvSpPr>
              <a:spLocks noChangeShapeType="1"/>
            </p:cNvSpPr>
            <p:nvPr/>
          </p:nvSpPr>
          <p:spPr bwMode="auto">
            <a:xfrm flipH="1">
              <a:off x="5421" y="2568"/>
              <a:ext cx="0" cy="635"/>
            </a:xfrm>
            <a:prstGeom prst="line">
              <a:avLst/>
            </a:prstGeom>
            <a:noFill/>
            <a:ln w="31750">
              <a:solidFill>
                <a:srgbClr val="FF0000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5130" name="Rectangle 61"/>
            <p:cNvSpPr>
              <a:spLocks noChangeArrowheads="1"/>
            </p:cNvSpPr>
            <p:nvPr/>
          </p:nvSpPr>
          <p:spPr bwMode="auto">
            <a:xfrm>
              <a:off x="3833" y="1299"/>
              <a:ext cx="1678" cy="81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defRPr sz="1600" b="1">
                  <a:solidFill>
                    <a:schemeClr val="tx1"/>
                  </a:solidFill>
                  <a:latin typeface="Courier New" pitchFamily="49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Ø"/>
                <a:defRPr sz="24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cs-CZ" altLang="en-US" b="0">
                <a:latin typeface="Arial" charset="0"/>
              </a:endParaRPr>
            </a:p>
          </p:txBody>
        </p:sp>
        <p:sp>
          <p:nvSpPr>
            <p:cNvPr id="45131" name="Text Box 62"/>
            <p:cNvSpPr txBox="1">
              <a:spLocks noChangeArrowheads="1"/>
            </p:cNvSpPr>
            <p:nvPr/>
          </p:nvSpPr>
          <p:spPr bwMode="auto">
            <a:xfrm>
              <a:off x="3878" y="1389"/>
              <a:ext cx="635" cy="90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0" tIns="0" rIns="0" bIns="0" anchor="ctr" anchorCtr="1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defRPr sz="1600" b="1">
                  <a:solidFill>
                    <a:schemeClr val="tx1"/>
                  </a:solidFill>
                  <a:latin typeface="Courier New" pitchFamily="49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Ø"/>
                <a:defRPr sz="24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200"/>
                <a:t>LD_I32(Py)</a:t>
              </a:r>
              <a:endParaRPr lang="en-US" altLang="en-US" sz="1200" b="0"/>
            </a:p>
          </p:txBody>
        </p:sp>
        <p:sp>
          <p:nvSpPr>
            <p:cNvPr id="45132" name="Text Box 63"/>
            <p:cNvSpPr txBox="1">
              <a:spLocks noChangeArrowheads="1"/>
            </p:cNvSpPr>
            <p:nvPr/>
          </p:nvSpPr>
          <p:spPr bwMode="auto">
            <a:xfrm>
              <a:off x="4559" y="1570"/>
              <a:ext cx="635" cy="90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0" tIns="0" rIns="0" bIns="0" anchor="ctr" anchorCtr="1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defRPr sz="1600" b="1">
                  <a:solidFill>
                    <a:schemeClr val="tx1"/>
                  </a:solidFill>
                  <a:latin typeface="Courier New" pitchFamily="49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Ø"/>
                <a:defRPr sz="24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200"/>
                <a:t>ST_I32(Vz)</a:t>
              </a:r>
              <a:endParaRPr lang="en-US" altLang="en-US" sz="1200" b="0"/>
            </a:p>
          </p:txBody>
        </p:sp>
        <p:sp>
          <p:nvSpPr>
            <p:cNvPr id="45133" name="Line 64"/>
            <p:cNvSpPr>
              <a:spLocks noChangeShapeType="1"/>
            </p:cNvSpPr>
            <p:nvPr/>
          </p:nvSpPr>
          <p:spPr bwMode="auto">
            <a:xfrm flipH="1">
              <a:off x="4422" y="1480"/>
              <a:ext cx="545" cy="90"/>
            </a:xfrm>
            <a:prstGeom prst="line">
              <a:avLst/>
            </a:prstGeom>
            <a:noFill/>
            <a:ln w="31750">
              <a:solidFill>
                <a:srgbClr val="0000FF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5134" name="Line 65"/>
            <p:cNvSpPr>
              <a:spLocks noChangeShapeType="1"/>
            </p:cNvSpPr>
            <p:nvPr/>
          </p:nvSpPr>
          <p:spPr bwMode="auto">
            <a:xfrm>
              <a:off x="4105" y="1298"/>
              <a:ext cx="0" cy="91"/>
            </a:xfrm>
            <a:prstGeom prst="line">
              <a:avLst/>
            </a:prstGeom>
            <a:noFill/>
            <a:ln w="31750">
              <a:solidFill>
                <a:schemeClr val="accent1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5135" name="Text Box 66"/>
            <p:cNvSpPr txBox="1">
              <a:spLocks noChangeArrowheads="1"/>
            </p:cNvSpPr>
            <p:nvPr/>
          </p:nvSpPr>
          <p:spPr bwMode="auto">
            <a:xfrm>
              <a:off x="4831" y="1389"/>
              <a:ext cx="635" cy="90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0" tIns="0" rIns="0" bIns="0" anchor="ctr" anchorCtr="1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defRPr sz="1600" b="1">
                  <a:solidFill>
                    <a:schemeClr val="tx1"/>
                  </a:solidFill>
                  <a:latin typeface="Courier New" pitchFamily="49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Ø"/>
                <a:defRPr sz="24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200"/>
                <a:t>LD_I32(Px)</a:t>
              </a:r>
              <a:endParaRPr lang="en-US" altLang="en-US" sz="1200" b="0"/>
            </a:p>
          </p:txBody>
        </p:sp>
        <p:sp>
          <p:nvSpPr>
            <p:cNvPr id="45136" name="Text Box 67"/>
            <p:cNvSpPr txBox="1">
              <a:spLocks noChangeArrowheads="1"/>
            </p:cNvSpPr>
            <p:nvPr/>
          </p:nvSpPr>
          <p:spPr bwMode="auto">
            <a:xfrm>
              <a:off x="3878" y="1570"/>
              <a:ext cx="635" cy="90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0" tIns="0" rIns="0" bIns="0" anchor="ctr" anchorCtr="1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defRPr sz="1600" b="1">
                  <a:solidFill>
                    <a:schemeClr val="tx1"/>
                  </a:solidFill>
                  <a:latin typeface="Courier New" pitchFamily="49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Ø"/>
                <a:defRPr sz="24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200"/>
                <a:t>ST_I32(Py)</a:t>
              </a:r>
              <a:endParaRPr lang="en-US" altLang="en-US" sz="1200" b="0"/>
            </a:p>
          </p:txBody>
        </p:sp>
        <p:sp>
          <p:nvSpPr>
            <p:cNvPr id="45137" name="Line 68"/>
            <p:cNvSpPr>
              <a:spLocks noChangeShapeType="1"/>
            </p:cNvSpPr>
            <p:nvPr/>
          </p:nvSpPr>
          <p:spPr bwMode="auto">
            <a:xfrm flipH="1" flipV="1">
              <a:off x="4422" y="1480"/>
              <a:ext cx="363" cy="90"/>
            </a:xfrm>
            <a:prstGeom prst="line">
              <a:avLst/>
            </a:prstGeom>
            <a:noFill/>
            <a:ln w="31750">
              <a:solidFill>
                <a:srgbClr val="0000FF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5138" name="Line 69"/>
            <p:cNvSpPr>
              <a:spLocks noChangeShapeType="1"/>
            </p:cNvSpPr>
            <p:nvPr/>
          </p:nvSpPr>
          <p:spPr bwMode="auto">
            <a:xfrm>
              <a:off x="5375" y="1298"/>
              <a:ext cx="0" cy="91"/>
            </a:xfrm>
            <a:prstGeom prst="line">
              <a:avLst/>
            </a:prstGeom>
            <a:noFill/>
            <a:ln w="31750">
              <a:solidFill>
                <a:schemeClr val="accent1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5139" name="Text Box 70"/>
            <p:cNvSpPr txBox="1">
              <a:spLocks noChangeArrowheads="1"/>
            </p:cNvSpPr>
            <p:nvPr/>
          </p:nvSpPr>
          <p:spPr bwMode="auto">
            <a:xfrm>
              <a:off x="4695" y="1752"/>
              <a:ext cx="635" cy="90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0" tIns="0" rIns="0" bIns="0" anchor="ctr" anchorCtr="1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defRPr sz="1600" b="1">
                  <a:solidFill>
                    <a:schemeClr val="tx1"/>
                  </a:solidFill>
                  <a:latin typeface="Courier New" pitchFamily="49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Ø"/>
                <a:defRPr sz="24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200"/>
                <a:t>LD_I32(Vz)</a:t>
              </a:r>
              <a:endParaRPr lang="en-US" altLang="en-US" sz="1200" b="0"/>
            </a:p>
          </p:txBody>
        </p:sp>
        <p:sp>
          <p:nvSpPr>
            <p:cNvPr id="45140" name="Text Box 71"/>
            <p:cNvSpPr txBox="1">
              <a:spLocks noChangeArrowheads="1"/>
            </p:cNvSpPr>
            <p:nvPr/>
          </p:nvSpPr>
          <p:spPr bwMode="auto">
            <a:xfrm>
              <a:off x="4831" y="1933"/>
              <a:ext cx="635" cy="90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0" tIns="0" rIns="0" bIns="0" anchor="ctr" anchorCtr="1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defRPr sz="1600" b="1">
                  <a:solidFill>
                    <a:schemeClr val="tx1"/>
                  </a:solidFill>
                  <a:latin typeface="Courier New" pitchFamily="49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Ø"/>
                <a:defRPr sz="24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200"/>
                <a:t>ST_I32(Px)</a:t>
              </a:r>
              <a:endParaRPr lang="en-US" altLang="en-US" sz="1200" b="0"/>
            </a:p>
          </p:txBody>
        </p:sp>
        <p:sp>
          <p:nvSpPr>
            <p:cNvPr id="45141" name="Line 72"/>
            <p:cNvSpPr>
              <a:spLocks noChangeShapeType="1"/>
            </p:cNvSpPr>
            <p:nvPr/>
          </p:nvSpPr>
          <p:spPr bwMode="auto">
            <a:xfrm flipH="1">
              <a:off x="5103" y="1843"/>
              <a:ext cx="0" cy="90"/>
            </a:xfrm>
            <a:prstGeom prst="line">
              <a:avLst/>
            </a:prstGeom>
            <a:noFill/>
            <a:ln w="31750">
              <a:solidFill>
                <a:srgbClr val="0000FF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5142" name="Line 73"/>
            <p:cNvSpPr>
              <a:spLocks noChangeShapeType="1"/>
            </p:cNvSpPr>
            <p:nvPr/>
          </p:nvSpPr>
          <p:spPr bwMode="auto">
            <a:xfrm>
              <a:off x="4786" y="1661"/>
              <a:ext cx="0" cy="91"/>
            </a:xfrm>
            <a:prstGeom prst="line">
              <a:avLst/>
            </a:prstGeom>
            <a:noFill/>
            <a:ln w="31750">
              <a:solidFill>
                <a:schemeClr val="accent1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5143" name="Line 74"/>
            <p:cNvSpPr>
              <a:spLocks noChangeShapeType="1"/>
            </p:cNvSpPr>
            <p:nvPr/>
          </p:nvSpPr>
          <p:spPr bwMode="auto">
            <a:xfrm>
              <a:off x="5375" y="2024"/>
              <a:ext cx="0" cy="91"/>
            </a:xfrm>
            <a:prstGeom prst="line">
              <a:avLst/>
            </a:prstGeom>
            <a:noFill/>
            <a:ln w="31750">
              <a:solidFill>
                <a:srgbClr val="FFCC00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5144" name="Line 75"/>
            <p:cNvSpPr>
              <a:spLocks noChangeShapeType="1"/>
            </p:cNvSpPr>
            <p:nvPr/>
          </p:nvSpPr>
          <p:spPr bwMode="auto">
            <a:xfrm>
              <a:off x="5375" y="1480"/>
              <a:ext cx="0" cy="453"/>
            </a:xfrm>
            <a:prstGeom prst="line">
              <a:avLst/>
            </a:prstGeom>
            <a:noFill/>
            <a:ln w="31750">
              <a:solidFill>
                <a:srgbClr val="FF0000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5145" name="Line 76"/>
            <p:cNvSpPr>
              <a:spLocks noChangeShapeType="1"/>
            </p:cNvSpPr>
            <p:nvPr/>
          </p:nvSpPr>
          <p:spPr bwMode="auto">
            <a:xfrm>
              <a:off x="4105" y="1480"/>
              <a:ext cx="0" cy="90"/>
            </a:xfrm>
            <a:prstGeom prst="line">
              <a:avLst/>
            </a:prstGeom>
            <a:noFill/>
            <a:ln w="31750">
              <a:solidFill>
                <a:srgbClr val="FF0000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5146" name="Line 77"/>
            <p:cNvSpPr>
              <a:spLocks noChangeShapeType="1"/>
            </p:cNvSpPr>
            <p:nvPr/>
          </p:nvSpPr>
          <p:spPr bwMode="auto">
            <a:xfrm flipH="1">
              <a:off x="4105" y="1661"/>
              <a:ext cx="0" cy="454"/>
            </a:xfrm>
            <a:prstGeom prst="line">
              <a:avLst/>
            </a:prstGeom>
            <a:noFill/>
            <a:ln w="31750">
              <a:solidFill>
                <a:srgbClr val="FFCC00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5147" name="Line 78"/>
            <p:cNvSpPr>
              <a:spLocks noChangeShapeType="1"/>
            </p:cNvSpPr>
            <p:nvPr/>
          </p:nvSpPr>
          <p:spPr bwMode="auto">
            <a:xfrm flipH="1">
              <a:off x="4830" y="2387"/>
              <a:ext cx="0" cy="453"/>
            </a:xfrm>
            <a:prstGeom prst="line">
              <a:avLst/>
            </a:prstGeom>
            <a:noFill/>
            <a:ln w="31750">
              <a:solidFill>
                <a:srgbClr val="CC00FF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5148" name="Line 79"/>
            <p:cNvSpPr>
              <a:spLocks noChangeShapeType="1"/>
            </p:cNvSpPr>
            <p:nvPr/>
          </p:nvSpPr>
          <p:spPr bwMode="auto">
            <a:xfrm flipH="1">
              <a:off x="4649" y="2931"/>
              <a:ext cx="0" cy="454"/>
            </a:xfrm>
            <a:prstGeom prst="line">
              <a:avLst/>
            </a:prstGeom>
            <a:noFill/>
            <a:ln w="31750">
              <a:solidFill>
                <a:srgbClr val="FFCC00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5149" name="Line 80"/>
            <p:cNvSpPr>
              <a:spLocks noChangeShapeType="1"/>
            </p:cNvSpPr>
            <p:nvPr/>
          </p:nvSpPr>
          <p:spPr bwMode="auto">
            <a:xfrm>
              <a:off x="4649" y="1661"/>
              <a:ext cx="0" cy="454"/>
            </a:xfrm>
            <a:prstGeom prst="line">
              <a:avLst/>
            </a:prstGeom>
            <a:noFill/>
            <a:ln w="31750">
              <a:solidFill>
                <a:srgbClr val="FFCC00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5150" name="Line 81"/>
            <p:cNvSpPr>
              <a:spLocks noChangeShapeType="1"/>
            </p:cNvSpPr>
            <p:nvPr/>
          </p:nvSpPr>
          <p:spPr bwMode="auto">
            <a:xfrm>
              <a:off x="4649" y="1298"/>
              <a:ext cx="0" cy="273"/>
            </a:xfrm>
            <a:prstGeom prst="line">
              <a:avLst/>
            </a:prstGeom>
            <a:noFill/>
            <a:ln w="31750">
              <a:solidFill>
                <a:srgbClr val="CC00FF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45063" name="Group 82"/>
          <p:cNvGrpSpPr>
            <a:grpSpLocks/>
          </p:cNvGrpSpPr>
          <p:nvPr/>
        </p:nvGrpSpPr>
        <p:grpSpPr bwMode="auto">
          <a:xfrm>
            <a:off x="2916238" y="549275"/>
            <a:ext cx="1584325" cy="1295400"/>
            <a:chOff x="1837" y="346"/>
            <a:chExt cx="998" cy="816"/>
          </a:xfrm>
        </p:grpSpPr>
        <p:sp>
          <p:nvSpPr>
            <p:cNvPr id="45071" name="Rectangle 83"/>
            <p:cNvSpPr>
              <a:spLocks noChangeArrowheads="1"/>
            </p:cNvSpPr>
            <p:nvPr/>
          </p:nvSpPr>
          <p:spPr bwMode="auto">
            <a:xfrm>
              <a:off x="1837" y="346"/>
              <a:ext cx="998" cy="816"/>
            </a:xfrm>
            <a:prstGeom prst="rect">
              <a:avLst/>
            </a:prstGeom>
            <a:solidFill>
              <a:srgbClr val="FFFFE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defRPr sz="1600" b="1">
                  <a:solidFill>
                    <a:schemeClr val="tx1"/>
                  </a:solidFill>
                  <a:latin typeface="Courier New" pitchFamily="49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Ø"/>
                <a:defRPr sz="24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altLang="en-US" sz="1400">
                  <a:latin typeface="Arial" charset="0"/>
                </a:rPr>
                <a:t>Control-Flow</a:t>
              </a:r>
            </a:p>
            <a:p>
              <a:pPr algn="r" eaLnBrk="1" hangingPunct="1"/>
              <a:r>
                <a:rPr lang="en-US" altLang="en-US" sz="1400" b="0">
                  <a:latin typeface="Arial" charset="0"/>
                </a:rPr>
                <a:t>v</a:t>
              </a:r>
              <a:r>
                <a:rPr lang="cs-CZ" altLang="en-US" sz="1400" b="0">
                  <a:latin typeface="Arial" charset="0"/>
                </a:rPr>
                <a:t>ždy</a:t>
              </a:r>
            </a:p>
            <a:p>
              <a:pPr algn="r" eaLnBrk="1" hangingPunct="1"/>
              <a:r>
                <a:rPr lang="cs-CZ" altLang="en-US" sz="1400" b="0">
                  <a:latin typeface="Arial" charset="0"/>
                </a:rPr>
                <a:t>if true</a:t>
              </a:r>
            </a:p>
            <a:p>
              <a:pPr algn="r" eaLnBrk="1" hangingPunct="1"/>
              <a:r>
                <a:rPr lang="cs-CZ" altLang="en-US" sz="1400" b="0">
                  <a:latin typeface="Arial" charset="0"/>
                </a:rPr>
                <a:t>if false</a:t>
              </a:r>
            </a:p>
          </p:txBody>
        </p:sp>
        <p:sp>
          <p:nvSpPr>
            <p:cNvPr id="45072" name="Line 84"/>
            <p:cNvSpPr>
              <a:spLocks noChangeShapeType="1"/>
            </p:cNvSpPr>
            <p:nvPr/>
          </p:nvSpPr>
          <p:spPr bwMode="auto">
            <a:xfrm>
              <a:off x="1882" y="572"/>
              <a:ext cx="408" cy="0"/>
            </a:xfrm>
            <a:prstGeom prst="line">
              <a:avLst/>
            </a:prstGeom>
            <a:noFill/>
            <a:ln w="31750">
              <a:solidFill>
                <a:schemeClr val="bg2"/>
              </a:solidFill>
              <a:round/>
              <a:headEnd/>
              <a:tailEnd type="triangl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5073" name="Line 85"/>
            <p:cNvSpPr>
              <a:spLocks noChangeShapeType="1"/>
            </p:cNvSpPr>
            <p:nvPr/>
          </p:nvSpPr>
          <p:spPr bwMode="auto">
            <a:xfrm>
              <a:off x="1882" y="754"/>
              <a:ext cx="408" cy="0"/>
            </a:xfrm>
            <a:prstGeom prst="line">
              <a:avLst/>
            </a:prstGeom>
            <a:noFill/>
            <a:ln w="31750">
              <a:solidFill>
                <a:schemeClr val="accent1"/>
              </a:solidFill>
              <a:round/>
              <a:headEnd/>
              <a:tailEnd type="triangl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5074" name="Line 86"/>
            <p:cNvSpPr>
              <a:spLocks noChangeShapeType="1"/>
            </p:cNvSpPr>
            <p:nvPr/>
          </p:nvSpPr>
          <p:spPr bwMode="auto">
            <a:xfrm>
              <a:off x="1882" y="935"/>
              <a:ext cx="408" cy="0"/>
            </a:xfrm>
            <a:prstGeom prst="line">
              <a:avLst/>
            </a:prstGeom>
            <a:noFill/>
            <a:ln w="31750">
              <a:solidFill>
                <a:srgbClr val="A50021"/>
              </a:solidFill>
              <a:round/>
              <a:headEnd/>
              <a:tailEnd type="triangl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45064" name="Group 87"/>
          <p:cNvGrpSpPr>
            <a:grpSpLocks/>
          </p:cNvGrpSpPr>
          <p:nvPr/>
        </p:nvGrpSpPr>
        <p:grpSpPr bwMode="auto">
          <a:xfrm>
            <a:off x="2916238" y="2133600"/>
            <a:ext cx="1584325" cy="2590800"/>
            <a:chOff x="1837" y="1344"/>
            <a:chExt cx="998" cy="1632"/>
          </a:xfrm>
        </p:grpSpPr>
        <p:sp>
          <p:nvSpPr>
            <p:cNvPr id="45065" name="Rectangle 88"/>
            <p:cNvSpPr>
              <a:spLocks noChangeArrowheads="1"/>
            </p:cNvSpPr>
            <p:nvPr/>
          </p:nvSpPr>
          <p:spPr bwMode="auto">
            <a:xfrm>
              <a:off x="1837" y="1344"/>
              <a:ext cx="998" cy="163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defRPr sz="1600" b="1">
                  <a:solidFill>
                    <a:schemeClr val="tx1"/>
                  </a:solidFill>
                  <a:latin typeface="Courier New" pitchFamily="49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Ø"/>
                <a:defRPr sz="24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cs-CZ" altLang="en-US" sz="1400">
                  <a:latin typeface="Arial" charset="0"/>
                </a:rPr>
                <a:t>Dag</a:t>
              </a:r>
              <a:endParaRPr lang="en-US" altLang="en-US" sz="1400">
                <a:latin typeface="Arial" charset="0"/>
              </a:endParaRPr>
            </a:p>
            <a:p>
              <a:pPr eaLnBrk="1" hangingPunct="1"/>
              <a:r>
                <a:rPr lang="cs-CZ" altLang="en-US" sz="1400" b="0">
                  <a:latin typeface="Arial" charset="0"/>
                </a:rPr>
                <a:t>dependence:</a:t>
              </a:r>
            </a:p>
            <a:p>
              <a:pPr algn="r" eaLnBrk="1" hangingPunct="1"/>
              <a:r>
                <a:rPr lang="cs-CZ" altLang="en-US" sz="1400" b="0">
                  <a:latin typeface="Arial" charset="0"/>
                </a:rPr>
                <a:t>operand</a:t>
              </a:r>
            </a:p>
            <a:p>
              <a:pPr algn="r" eaLnBrk="1" hangingPunct="1"/>
              <a:r>
                <a:rPr lang="cs-CZ" altLang="en-US" sz="1400" b="0">
                  <a:latin typeface="Arial" charset="0"/>
                </a:rPr>
                <a:t>w-r</a:t>
              </a:r>
            </a:p>
            <a:p>
              <a:pPr algn="r" eaLnBrk="1" hangingPunct="1"/>
              <a:r>
                <a:rPr lang="cs-CZ" altLang="en-US" sz="1400" b="0">
                  <a:latin typeface="Arial" charset="0"/>
                </a:rPr>
                <a:t>w-?</a:t>
              </a:r>
            </a:p>
            <a:p>
              <a:pPr eaLnBrk="1" hangingPunct="1"/>
              <a:r>
                <a:rPr lang="cs-CZ" altLang="en-US" sz="1400" b="0">
                  <a:latin typeface="Arial" charset="0"/>
                </a:rPr>
                <a:t>antidependence:</a:t>
              </a:r>
            </a:p>
            <a:p>
              <a:pPr algn="r" eaLnBrk="1" hangingPunct="1"/>
              <a:r>
                <a:rPr lang="cs-CZ" altLang="en-US" sz="1400" b="0">
                  <a:latin typeface="Arial" charset="0"/>
                </a:rPr>
                <a:t>r-w</a:t>
              </a:r>
            </a:p>
            <a:p>
              <a:pPr algn="r" eaLnBrk="1" hangingPunct="1"/>
              <a:r>
                <a:rPr lang="cs-CZ" altLang="en-US" sz="1400" b="0">
                  <a:latin typeface="Arial" charset="0"/>
                </a:rPr>
                <a:t>?-w</a:t>
              </a:r>
            </a:p>
          </p:txBody>
        </p:sp>
        <p:sp>
          <p:nvSpPr>
            <p:cNvPr id="45066" name="Line 89"/>
            <p:cNvSpPr>
              <a:spLocks noChangeShapeType="1"/>
            </p:cNvSpPr>
            <p:nvPr/>
          </p:nvSpPr>
          <p:spPr bwMode="auto">
            <a:xfrm flipH="1" flipV="1">
              <a:off x="1882" y="1752"/>
              <a:ext cx="363" cy="0"/>
            </a:xfrm>
            <a:prstGeom prst="line">
              <a:avLst/>
            </a:prstGeom>
            <a:noFill/>
            <a:ln w="31750">
              <a:solidFill>
                <a:srgbClr val="0000FF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5067" name="Line 90"/>
            <p:cNvSpPr>
              <a:spLocks noChangeShapeType="1"/>
            </p:cNvSpPr>
            <p:nvPr/>
          </p:nvSpPr>
          <p:spPr bwMode="auto">
            <a:xfrm>
              <a:off x="1882" y="1933"/>
              <a:ext cx="363" cy="0"/>
            </a:xfrm>
            <a:prstGeom prst="line">
              <a:avLst/>
            </a:prstGeom>
            <a:noFill/>
            <a:ln w="31750">
              <a:solidFill>
                <a:schemeClr val="accent1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5068" name="Line 91"/>
            <p:cNvSpPr>
              <a:spLocks noChangeShapeType="1"/>
            </p:cNvSpPr>
            <p:nvPr/>
          </p:nvSpPr>
          <p:spPr bwMode="auto">
            <a:xfrm>
              <a:off x="1882" y="2387"/>
              <a:ext cx="363" cy="0"/>
            </a:xfrm>
            <a:prstGeom prst="line">
              <a:avLst/>
            </a:prstGeom>
            <a:noFill/>
            <a:ln w="31750">
              <a:solidFill>
                <a:srgbClr val="FF0000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5069" name="Line 92"/>
            <p:cNvSpPr>
              <a:spLocks noChangeShapeType="1"/>
            </p:cNvSpPr>
            <p:nvPr/>
          </p:nvSpPr>
          <p:spPr bwMode="auto">
            <a:xfrm>
              <a:off x="1882" y="2115"/>
              <a:ext cx="363" cy="0"/>
            </a:xfrm>
            <a:prstGeom prst="line">
              <a:avLst/>
            </a:prstGeom>
            <a:noFill/>
            <a:ln w="31750">
              <a:solidFill>
                <a:srgbClr val="FFCC00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5070" name="Line 93"/>
            <p:cNvSpPr>
              <a:spLocks noChangeShapeType="1"/>
            </p:cNvSpPr>
            <p:nvPr/>
          </p:nvSpPr>
          <p:spPr bwMode="auto">
            <a:xfrm>
              <a:off x="1882" y="2568"/>
              <a:ext cx="363" cy="0"/>
            </a:xfrm>
            <a:prstGeom prst="line">
              <a:avLst/>
            </a:prstGeom>
            <a:noFill/>
            <a:ln w="31750">
              <a:solidFill>
                <a:srgbClr val="CC00FF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05886656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Number Placeholder 4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FE1EB416-07A9-4B59-8827-8CCE2D150158}" type="slidenum">
              <a:rPr lang="en-US" altLang="en-US" sz="1400" b="0" smtClean="0">
                <a:solidFill>
                  <a:srgbClr val="99FF99"/>
                </a:solidFill>
                <a:latin typeface="Arial" charset="0"/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22</a:t>
            </a:fld>
            <a:r>
              <a:rPr lang="cs-CZ" altLang="en-US" sz="1400" b="0" smtClean="0">
                <a:solidFill>
                  <a:srgbClr val="99FF99"/>
                </a:solidFill>
                <a:latin typeface="Arial" charset="0"/>
              </a:rPr>
              <a:t> </a:t>
            </a:r>
            <a:endParaRPr lang="en-US" altLang="en-US" sz="1400" b="0" smtClean="0">
              <a:solidFill>
                <a:srgbClr val="99FF99"/>
              </a:solidFill>
              <a:latin typeface="Arial" charset="0"/>
            </a:endParaRP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en-US" smtClean="0"/>
              <a:t>Nesekvenční mezikód s rozsahy platnosti</a:t>
            </a:r>
            <a:endParaRPr lang="cs-CZ" altLang="en-US" noProof="1" smtClean="0"/>
          </a:p>
        </p:txBody>
      </p:sp>
      <p:sp>
        <p:nvSpPr>
          <p:cNvPr id="46084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152400" y="533400"/>
            <a:ext cx="2619375" cy="4191000"/>
          </a:xfrm>
        </p:spPr>
        <p:txBody>
          <a:bodyPr/>
          <a:lstStyle/>
          <a:p>
            <a:pPr marL="0" indent="0" eaLnBrk="1" hangingPunct="1"/>
            <a:r>
              <a:rPr lang="en-US" altLang="en-US" sz="1400" smtClean="0"/>
              <a:t>int gcd( int x, int y)</a:t>
            </a:r>
          </a:p>
          <a:p>
            <a:pPr marL="0" indent="0" eaLnBrk="1" hangingPunct="1"/>
            <a:r>
              <a:rPr lang="en-US" altLang="en-US" sz="1400" smtClean="0"/>
              <a:t>{ int z;</a:t>
            </a:r>
          </a:p>
          <a:p>
            <a:pPr marL="0" indent="0" eaLnBrk="1" hangingPunct="1"/>
            <a:r>
              <a:rPr lang="en-US" altLang="en-US" sz="1400" smtClean="0"/>
              <a:t>  if ( x &gt; y )</a:t>
            </a:r>
          </a:p>
          <a:p>
            <a:pPr marL="0" indent="0" eaLnBrk="1" hangingPunct="1"/>
            <a:r>
              <a:rPr lang="en-US" altLang="en-US" sz="1400" smtClean="0"/>
              <a:t>  {</a:t>
            </a:r>
          </a:p>
          <a:p>
            <a:pPr marL="0" indent="0" eaLnBrk="1" hangingPunct="1"/>
            <a:r>
              <a:rPr lang="en-US" altLang="en-US" sz="1400" smtClean="0"/>
              <a:t>    z = y;</a:t>
            </a:r>
          </a:p>
          <a:p>
            <a:pPr marL="0" indent="0" eaLnBrk="1" hangingPunct="1"/>
            <a:r>
              <a:rPr lang="en-US" altLang="en-US" sz="1400" smtClean="0"/>
              <a:t>    y = x;</a:t>
            </a:r>
          </a:p>
          <a:p>
            <a:pPr marL="0" indent="0" eaLnBrk="1" hangingPunct="1"/>
            <a:r>
              <a:rPr lang="en-US" altLang="en-US" sz="1400" smtClean="0"/>
              <a:t>    x = z;</a:t>
            </a:r>
          </a:p>
          <a:p>
            <a:pPr marL="0" indent="0" eaLnBrk="1" hangingPunct="1"/>
            <a:r>
              <a:rPr lang="en-US" altLang="en-US" sz="1400" smtClean="0"/>
              <a:t>  }</a:t>
            </a:r>
          </a:p>
          <a:p>
            <a:pPr marL="0" indent="0" eaLnBrk="1" hangingPunct="1"/>
            <a:r>
              <a:rPr lang="en-US" altLang="en-US" sz="1400" smtClean="0"/>
              <a:t>  while ( x &gt; 0 )</a:t>
            </a:r>
          </a:p>
          <a:p>
            <a:pPr marL="0" indent="0" eaLnBrk="1" hangingPunct="1"/>
            <a:r>
              <a:rPr lang="en-US" altLang="en-US" sz="1400" smtClean="0"/>
              <a:t>  {</a:t>
            </a:r>
          </a:p>
          <a:p>
            <a:pPr marL="0" indent="0" eaLnBrk="1" hangingPunct="1"/>
            <a:r>
              <a:rPr lang="en-US" altLang="en-US" sz="1400" smtClean="0"/>
              <a:t>    z = y % x;</a:t>
            </a:r>
          </a:p>
          <a:p>
            <a:pPr marL="0" indent="0" eaLnBrk="1" hangingPunct="1"/>
            <a:r>
              <a:rPr lang="en-US" altLang="en-US" sz="1400" smtClean="0"/>
              <a:t>    y = x;</a:t>
            </a:r>
          </a:p>
          <a:p>
            <a:pPr marL="0" indent="0" eaLnBrk="1" hangingPunct="1"/>
            <a:r>
              <a:rPr lang="en-US" altLang="en-US" sz="1400" smtClean="0"/>
              <a:t>    x = z;</a:t>
            </a:r>
          </a:p>
          <a:p>
            <a:pPr marL="0" indent="0" eaLnBrk="1" hangingPunct="1"/>
            <a:r>
              <a:rPr lang="en-US" altLang="en-US" sz="1400" smtClean="0"/>
              <a:t>  }</a:t>
            </a:r>
          </a:p>
          <a:p>
            <a:pPr marL="0" indent="0" eaLnBrk="1" hangingPunct="1"/>
            <a:r>
              <a:rPr lang="en-US" altLang="en-US" sz="1400" smtClean="0"/>
              <a:t>  return y;</a:t>
            </a:r>
          </a:p>
          <a:p>
            <a:pPr marL="0" indent="0" eaLnBrk="1" hangingPunct="1"/>
            <a:r>
              <a:rPr lang="en-US" altLang="en-US" sz="1400" smtClean="0"/>
              <a:t>}</a:t>
            </a:r>
            <a:endParaRPr lang="cs-CZ" altLang="en-US" sz="1400" smtClean="0"/>
          </a:p>
        </p:txBody>
      </p:sp>
      <p:sp>
        <p:nvSpPr>
          <p:cNvPr id="46085" name="Rectangle 5"/>
          <p:cNvSpPr>
            <a:spLocks noGrp="1" noChangeArrowheads="1"/>
          </p:cNvSpPr>
          <p:nvPr>
            <p:ph type="body" sz="half" idx="2"/>
          </p:nvPr>
        </p:nvSpPr>
        <p:spPr>
          <a:xfrm>
            <a:off x="179388" y="5013325"/>
            <a:ext cx="4343400" cy="1671638"/>
          </a:xfrm>
        </p:spPr>
        <p:txBody>
          <a:bodyPr/>
          <a:lstStyle/>
          <a:p>
            <a:pPr marL="0" indent="0" eaLnBrk="1" hangingPunct="1"/>
            <a:r>
              <a:rPr lang="en-US" altLang="en-US" sz="1400" smtClean="0"/>
              <a:t>CONST:(C1,I32,0)</a:t>
            </a:r>
          </a:p>
          <a:p>
            <a:pPr marL="0" indent="0" eaLnBrk="1" hangingPunct="1"/>
            <a:endParaRPr lang="cs-CZ" altLang="en-US" sz="1400" smtClean="0">
              <a:latin typeface="Arial" charset="0"/>
            </a:endParaRPr>
          </a:p>
          <a:p>
            <a:pPr marL="0" indent="0" eaLnBrk="1" hangingPunct="1"/>
            <a:r>
              <a:rPr lang="en-US" altLang="en-US" sz="1400" smtClean="0"/>
              <a:t>PROC ”gcd”</a:t>
            </a:r>
          </a:p>
          <a:p>
            <a:pPr marL="0" indent="0" eaLnBrk="1" hangingPunct="1"/>
            <a:r>
              <a:rPr lang="en-US" altLang="en-US" sz="1400" smtClean="0"/>
              <a:t>PARAM:(Px,I32,”x”),(Py,I32,”y”)</a:t>
            </a:r>
          </a:p>
          <a:p>
            <a:pPr marL="0" indent="0" eaLnBrk="1" hangingPunct="1"/>
            <a:r>
              <a:rPr lang="en-US" altLang="en-US" sz="1400" smtClean="0"/>
              <a:t>VAR:(Vz,I32,”z”)</a:t>
            </a:r>
          </a:p>
        </p:txBody>
      </p:sp>
      <p:grpSp>
        <p:nvGrpSpPr>
          <p:cNvPr id="46086" name="Group 121"/>
          <p:cNvGrpSpPr>
            <a:grpSpLocks/>
          </p:cNvGrpSpPr>
          <p:nvPr/>
        </p:nvGrpSpPr>
        <p:grpSpPr bwMode="auto">
          <a:xfrm>
            <a:off x="2916238" y="549275"/>
            <a:ext cx="1584325" cy="1150938"/>
            <a:chOff x="1837" y="1344"/>
            <a:chExt cx="998" cy="725"/>
          </a:xfrm>
        </p:grpSpPr>
        <p:sp>
          <p:nvSpPr>
            <p:cNvPr id="46181" name="Rectangle 87"/>
            <p:cNvSpPr>
              <a:spLocks noChangeArrowheads="1"/>
            </p:cNvSpPr>
            <p:nvPr/>
          </p:nvSpPr>
          <p:spPr bwMode="auto">
            <a:xfrm>
              <a:off x="1837" y="1344"/>
              <a:ext cx="998" cy="72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defRPr sz="1600" b="1">
                  <a:solidFill>
                    <a:schemeClr val="tx1"/>
                  </a:solidFill>
                  <a:latin typeface="Courier New" pitchFamily="49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Ø"/>
                <a:defRPr sz="24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cs-CZ" altLang="en-US" sz="1400">
                  <a:latin typeface="Arial" charset="0"/>
                </a:rPr>
                <a:t>Dag</a:t>
              </a:r>
              <a:endParaRPr lang="en-US" altLang="en-US" sz="1400">
                <a:latin typeface="Arial" charset="0"/>
              </a:endParaRPr>
            </a:p>
            <a:p>
              <a:pPr algn="r" eaLnBrk="1" hangingPunct="1"/>
              <a:r>
                <a:rPr lang="cs-CZ" altLang="en-US" sz="1400" b="0">
                  <a:latin typeface="Arial" charset="0"/>
                </a:rPr>
                <a:t>operand</a:t>
              </a:r>
            </a:p>
            <a:p>
              <a:pPr eaLnBrk="1" hangingPunct="1"/>
              <a:r>
                <a:rPr lang="cs-CZ" altLang="en-US" sz="1400" b="0">
                  <a:latin typeface="Arial" charset="0"/>
                </a:rPr>
                <a:t>antidependence:</a:t>
              </a:r>
            </a:p>
            <a:p>
              <a:pPr algn="r" eaLnBrk="1" hangingPunct="1"/>
              <a:r>
                <a:rPr lang="cs-CZ" altLang="en-US" sz="1400" b="0">
                  <a:latin typeface="Arial" charset="0"/>
                </a:rPr>
                <a:t>r-w</a:t>
              </a:r>
            </a:p>
          </p:txBody>
        </p:sp>
        <p:sp>
          <p:nvSpPr>
            <p:cNvPr id="46182" name="Line 88"/>
            <p:cNvSpPr>
              <a:spLocks noChangeShapeType="1"/>
            </p:cNvSpPr>
            <p:nvPr/>
          </p:nvSpPr>
          <p:spPr bwMode="auto">
            <a:xfrm flipH="1" flipV="1">
              <a:off x="1882" y="1616"/>
              <a:ext cx="363" cy="0"/>
            </a:xfrm>
            <a:prstGeom prst="line">
              <a:avLst/>
            </a:prstGeom>
            <a:noFill/>
            <a:ln w="31750">
              <a:solidFill>
                <a:srgbClr val="0000FF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6183" name="Line 90"/>
            <p:cNvSpPr>
              <a:spLocks noChangeShapeType="1"/>
            </p:cNvSpPr>
            <p:nvPr/>
          </p:nvSpPr>
          <p:spPr bwMode="auto">
            <a:xfrm>
              <a:off x="1882" y="1933"/>
              <a:ext cx="363" cy="0"/>
            </a:xfrm>
            <a:prstGeom prst="line">
              <a:avLst/>
            </a:prstGeom>
            <a:noFill/>
            <a:ln w="31750">
              <a:solidFill>
                <a:srgbClr val="FF0000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46087" name="Group 126"/>
          <p:cNvGrpSpPr>
            <a:grpSpLocks/>
          </p:cNvGrpSpPr>
          <p:nvPr/>
        </p:nvGrpSpPr>
        <p:grpSpPr bwMode="auto">
          <a:xfrm>
            <a:off x="4643438" y="549275"/>
            <a:ext cx="4321175" cy="6119813"/>
            <a:chOff x="2925" y="346"/>
            <a:chExt cx="2722" cy="3855"/>
          </a:xfrm>
        </p:grpSpPr>
        <p:sp>
          <p:nvSpPr>
            <p:cNvPr id="46093" name="Rectangle 2"/>
            <p:cNvSpPr>
              <a:spLocks noChangeArrowheads="1"/>
            </p:cNvSpPr>
            <p:nvPr/>
          </p:nvSpPr>
          <p:spPr bwMode="auto">
            <a:xfrm>
              <a:off x="2925" y="346"/>
              <a:ext cx="2722" cy="3855"/>
            </a:xfrm>
            <a:prstGeom prst="rect">
              <a:avLst/>
            </a:prstGeom>
            <a:solidFill>
              <a:srgbClr val="FFFFE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defRPr sz="1600" b="1">
                  <a:solidFill>
                    <a:schemeClr val="tx1"/>
                  </a:solidFill>
                  <a:latin typeface="Courier New" pitchFamily="49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Ø"/>
                <a:defRPr sz="24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cs-CZ" altLang="en-US" b="0">
                <a:latin typeface="Arial" charset="0"/>
              </a:endParaRPr>
            </a:p>
          </p:txBody>
        </p:sp>
        <p:sp>
          <p:nvSpPr>
            <p:cNvPr id="46094" name="Rectangle 11"/>
            <p:cNvSpPr>
              <a:spLocks noChangeArrowheads="1"/>
            </p:cNvSpPr>
            <p:nvPr/>
          </p:nvSpPr>
          <p:spPr bwMode="auto">
            <a:xfrm>
              <a:off x="2971" y="527"/>
              <a:ext cx="1406" cy="635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defRPr sz="1600" b="1">
                  <a:solidFill>
                    <a:schemeClr val="tx1"/>
                  </a:solidFill>
                  <a:latin typeface="Courier New" pitchFamily="49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Ø"/>
                <a:defRPr sz="24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cs-CZ" altLang="en-US" b="0">
                <a:latin typeface="Arial" charset="0"/>
              </a:endParaRPr>
            </a:p>
          </p:txBody>
        </p:sp>
        <p:sp>
          <p:nvSpPr>
            <p:cNvPr id="46095" name="Text Box 12"/>
            <p:cNvSpPr txBox="1">
              <a:spLocks noChangeArrowheads="1"/>
            </p:cNvSpPr>
            <p:nvPr/>
          </p:nvSpPr>
          <p:spPr bwMode="auto">
            <a:xfrm>
              <a:off x="3469" y="890"/>
              <a:ext cx="403" cy="91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0" tIns="0" rIns="0" bIns="0" anchor="ctr" anchorCtr="1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defRPr sz="1600" b="1">
                  <a:solidFill>
                    <a:schemeClr val="tx1"/>
                  </a:solidFill>
                  <a:latin typeface="Courier New" pitchFamily="49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Ø"/>
                <a:defRPr sz="24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200"/>
                <a:t>GT_I32</a:t>
              </a:r>
              <a:endParaRPr lang="en-US" altLang="en-US" sz="1200" b="0"/>
            </a:p>
          </p:txBody>
        </p:sp>
        <p:sp>
          <p:nvSpPr>
            <p:cNvPr id="46096" name="Text Box 13"/>
            <p:cNvSpPr txBox="1">
              <a:spLocks noChangeArrowheads="1"/>
            </p:cNvSpPr>
            <p:nvPr/>
          </p:nvSpPr>
          <p:spPr bwMode="auto">
            <a:xfrm>
              <a:off x="3061" y="708"/>
              <a:ext cx="589" cy="91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0" tIns="0" rIns="0" bIns="0" anchor="ctr" anchorCtr="1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defRPr sz="1600" b="1">
                  <a:solidFill>
                    <a:schemeClr val="tx1"/>
                  </a:solidFill>
                  <a:latin typeface="Courier New" pitchFamily="49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Ø"/>
                <a:defRPr sz="24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200"/>
                <a:t>LD_I32(Px)</a:t>
              </a:r>
              <a:endParaRPr lang="en-US" altLang="en-US" sz="1200" b="0"/>
            </a:p>
          </p:txBody>
        </p:sp>
        <p:sp>
          <p:nvSpPr>
            <p:cNvPr id="46097" name="Text Box 14"/>
            <p:cNvSpPr txBox="1">
              <a:spLocks noChangeArrowheads="1"/>
            </p:cNvSpPr>
            <p:nvPr/>
          </p:nvSpPr>
          <p:spPr bwMode="auto">
            <a:xfrm>
              <a:off x="3696" y="708"/>
              <a:ext cx="589" cy="91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0" tIns="0" rIns="0" bIns="0" anchor="ctr" anchorCtr="1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defRPr sz="1600" b="1">
                  <a:solidFill>
                    <a:schemeClr val="tx1"/>
                  </a:solidFill>
                  <a:latin typeface="Courier New" pitchFamily="49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Ø"/>
                <a:defRPr sz="24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200"/>
                <a:t>LD_I32(Py)</a:t>
              </a:r>
              <a:endParaRPr lang="en-US" altLang="en-US" sz="1200" b="0"/>
            </a:p>
          </p:txBody>
        </p:sp>
        <p:sp>
          <p:nvSpPr>
            <p:cNvPr id="46098" name="Text Box 15"/>
            <p:cNvSpPr txBox="1">
              <a:spLocks noChangeArrowheads="1"/>
            </p:cNvSpPr>
            <p:nvPr/>
          </p:nvSpPr>
          <p:spPr bwMode="auto">
            <a:xfrm>
              <a:off x="3469" y="1071"/>
              <a:ext cx="403" cy="91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0" tIns="0" rIns="0" bIns="0" anchor="ctr" anchorCtr="1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defRPr sz="1600" b="1">
                  <a:solidFill>
                    <a:schemeClr val="tx1"/>
                  </a:solidFill>
                  <a:latin typeface="Courier New" pitchFamily="49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Ø"/>
                <a:defRPr sz="24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200"/>
                <a:t>JC</a:t>
              </a:r>
            </a:p>
          </p:txBody>
        </p:sp>
        <p:sp>
          <p:nvSpPr>
            <p:cNvPr id="46099" name="Text Box 16"/>
            <p:cNvSpPr txBox="1">
              <a:spLocks noChangeArrowheads="1"/>
            </p:cNvSpPr>
            <p:nvPr/>
          </p:nvSpPr>
          <p:spPr bwMode="auto">
            <a:xfrm>
              <a:off x="2971" y="527"/>
              <a:ext cx="1406" cy="91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0" tIns="0" rIns="0" bIns="0" anchor="ctr" anchorCtr="1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defRPr sz="1600" b="1">
                  <a:solidFill>
                    <a:schemeClr val="tx1"/>
                  </a:solidFill>
                  <a:latin typeface="Courier New" pitchFamily="49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Ø"/>
                <a:defRPr sz="24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200"/>
                <a:t>ENTER</a:t>
              </a:r>
            </a:p>
          </p:txBody>
        </p:sp>
        <p:sp>
          <p:nvSpPr>
            <p:cNvPr id="46100" name="Line 17"/>
            <p:cNvSpPr>
              <a:spLocks noChangeShapeType="1"/>
            </p:cNvSpPr>
            <p:nvPr/>
          </p:nvSpPr>
          <p:spPr bwMode="auto">
            <a:xfrm flipH="1">
              <a:off x="3786" y="799"/>
              <a:ext cx="91" cy="91"/>
            </a:xfrm>
            <a:prstGeom prst="line">
              <a:avLst/>
            </a:prstGeom>
            <a:noFill/>
            <a:ln w="31750">
              <a:solidFill>
                <a:srgbClr val="0000FF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6101" name="Line 18"/>
            <p:cNvSpPr>
              <a:spLocks noChangeShapeType="1"/>
            </p:cNvSpPr>
            <p:nvPr/>
          </p:nvSpPr>
          <p:spPr bwMode="auto">
            <a:xfrm>
              <a:off x="3469" y="799"/>
              <a:ext cx="91" cy="91"/>
            </a:xfrm>
            <a:prstGeom prst="line">
              <a:avLst/>
            </a:prstGeom>
            <a:noFill/>
            <a:ln w="31750">
              <a:solidFill>
                <a:srgbClr val="0000FF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6102" name="Line 19"/>
            <p:cNvSpPr>
              <a:spLocks noChangeShapeType="1"/>
            </p:cNvSpPr>
            <p:nvPr/>
          </p:nvSpPr>
          <p:spPr bwMode="auto">
            <a:xfrm flipH="1">
              <a:off x="3650" y="981"/>
              <a:ext cx="0" cy="90"/>
            </a:xfrm>
            <a:prstGeom prst="line">
              <a:avLst/>
            </a:prstGeom>
            <a:noFill/>
            <a:ln w="31750">
              <a:solidFill>
                <a:srgbClr val="0000FF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6103" name="Line 20"/>
            <p:cNvSpPr>
              <a:spLocks noChangeShapeType="1"/>
            </p:cNvSpPr>
            <p:nvPr/>
          </p:nvSpPr>
          <p:spPr bwMode="auto">
            <a:xfrm>
              <a:off x="3016" y="618"/>
              <a:ext cx="136" cy="91"/>
            </a:xfrm>
            <a:prstGeom prst="line">
              <a:avLst/>
            </a:prstGeom>
            <a:noFill/>
            <a:ln w="63500">
              <a:solidFill>
                <a:srgbClr val="33CC33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6104" name="Line 21"/>
            <p:cNvSpPr>
              <a:spLocks noChangeShapeType="1"/>
            </p:cNvSpPr>
            <p:nvPr/>
          </p:nvSpPr>
          <p:spPr bwMode="auto">
            <a:xfrm>
              <a:off x="4332" y="618"/>
              <a:ext cx="0" cy="544"/>
            </a:xfrm>
            <a:prstGeom prst="line">
              <a:avLst/>
            </a:prstGeom>
            <a:noFill/>
            <a:ln w="63500">
              <a:solidFill>
                <a:srgbClr val="FF00FF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6105" name="Rectangle 22"/>
            <p:cNvSpPr>
              <a:spLocks noChangeArrowheads="1"/>
            </p:cNvSpPr>
            <p:nvPr/>
          </p:nvSpPr>
          <p:spPr bwMode="auto">
            <a:xfrm>
              <a:off x="2971" y="2659"/>
              <a:ext cx="862" cy="5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defRPr sz="1600" b="1">
                  <a:solidFill>
                    <a:schemeClr val="tx1"/>
                  </a:solidFill>
                  <a:latin typeface="Courier New" pitchFamily="49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Ø"/>
                <a:defRPr sz="24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cs-CZ" altLang="en-US" b="0">
                <a:latin typeface="Arial" charset="0"/>
              </a:endParaRPr>
            </a:p>
          </p:txBody>
        </p:sp>
        <p:sp>
          <p:nvSpPr>
            <p:cNvPr id="46106" name="Text Box 23"/>
            <p:cNvSpPr txBox="1">
              <a:spLocks noChangeArrowheads="1"/>
            </p:cNvSpPr>
            <p:nvPr/>
          </p:nvSpPr>
          <p:spPr bwMode="auto">
            <a:xfrm>
              <a:off x="3062" y="2931"/>
              <a:ext cx="680" cy="90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0" tIns="0" rIns="0" bIns="0" anchor="ctr" anchorCtr="1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defRPr sz="1600" b="1">
                  <a:solidFill>
                    <a:schemeClr val="tx1"/>
                  </a:solidFill>
                  <a:latin typeface="Courier New" pitchFamily="49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Ø"/>
                <a:defRPr sz="24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200"/>
                <a:t>GTC_I32(C1)</a:t>
              </a:r>
              <a:endParaRPr lang="en-US" altLang="en-US" sz="1200" b="0"/>
            </a:p>
          </p:txBody>
        </p:sp>
        <p:sp>
          <p:nvSpPr>
            <p:cNvPr id="46107" name="Text Box 24"/>
            <p:cNvSpPr txBox="1">
              <a:spLocks noChangeArrowheads="1"/>
            </p:cNvSpPr>
            <p:nvPr/>
          </p:nvSpPr>
          <p:spPr bwMode="auto">
            <a:xfrm>
              <a:off x="3198" y="3113"/>
              <a:ext cx="403" cy="91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0" tIns="0" rIns="0" bIns="0" anchor="ctr" anchorCtr="1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defRPr sz="1600" b="1">
                  <a:solidFill>
                    <a:schemeClr val="tx1"/>
                  </a:solidFill>
                  <a:latin typeface="Courier New" pitchFamily="49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Ø"/>
                <a:defRPr sz="24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200"/>
                <a:t>JC</a:t>
              </a:r>
            </a:p>
          </p:txBody>
        </p:sp>
        <p:sp>
          <p:nvSpPr>
            <p:cNvPr id="46108" name="Line 25"/>
            <p:cNvSpPr>
              <a:spLocks noChangeShapeType="1"/>
            </p:cNvSpPr>
            <p:nvPr/>
          </p:nvSpPr>
          <p:spPr bwMode="auto">
            <a:xfrm flipH="1">
              <a:off x="3379" y="3023"/>
              <a:ext cx="0" cy="90"/>
            </a:xfrm>
            <a:prstGeom prst="line">
              <a:avLst/>
            </a:prstGeom>
            <a:noFill/>
            <a:ln w="31750">
              <a:solidFill>
                <a:srgbClr val="0000FF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6109" name="Text Box 26"/>
            <p:cNvSpPr txBox="1">
              <a:spLocks noChangeArrowheads="1"/>
            </p:cNvSpPr>
            <p:nvPr/>
          </p:nvSpPr>
          <p:spPr bwMode="auto">
            <a:xfrm>
              <a:off x="3062" y="2750"/>
              <a:ext cx="635" cy="90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0" tIns="0" rIns="0" bIns="0" anchor="ctr" anchorCtr="1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defRPr sz="1600" b="1">
                  <a:solidFill>
                    <a:schemeClr val="tx1"/>
                  </a:solidFill>
                  <a:latin typeface="Courier New" pitchFamily="49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Ø"/>
                <a:defRPr sz="24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200"/>
                <a:t>LD_I32(Px)</a:t>
              </a:r>
              <a:endParaRPr lang="en-US" altLang="en-US" sz="1200" b="0"/>
            </a:p>
          </p:txBody>
        </p:sp>
        <p:sp>
          <p:nvSpPr>
            <p:cNvPr id="46110" name="Line 27"/>
            <p:cNvSpPr>
              <a:spLocks noChangeShapeType="1"/>
            </p:cNvSpPr>
            <p:nvPr/>
          </p:nvSpPr>
          <p:spPr bwMode="auto">
            <a:xfrm flipH="1">
              <a:off x="3379" y="2841"/>
              <a:ext cx="0" cy="90"/>
            </a:xfrm>
            <a:prstGeom prst="line">
              <a:avLst/>
            </a:prstGeom>
            <a:noFill/>
            <a:ln w="31750">
              <a:solidFill>
                <a:srgbClr val="0000FF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6111" name="Line 28"/>
            <p:cNvSpPr>
              <a:spLocks noChangeShapeType="1"/>
            </p:cNvSpPr>
            <p:nvPr/>
          </p:nvSpPr>
          <p:spPr bwMode="auto">
            <a:xfrm flipH="1">
              <a:off x="3651" y="2659"/>
              <a:ext cx="136" cy="91"/>
            </a:xfrm>
            <a:prstGeom prst="line">
              <a:avLst/>
            </a:prstGeom>
            <a:noFill/>
            <a:ln w="63500">
              <a:solidFill>
                <a:srgbClr val="33CC33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6112" name="Rectangle 29"/>
            <p:cNvSpPr>
              <a:spLocks noChangeArrowheads="1"/>
            </p:cNvSpPr>
            <p:nvPr/>
          </p:nvSpPr>
          <p:spPr bwMode="auto">
            <a:xfrm>
              <a:off x="3061" y="3566"/>
              <a:ext cx="817" cy="36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defRPr sz="1600" b="1">
                  <a:solidFill>
                    <a:schemeClr val="tx1"/>
                  </a:solidFill>
                  <a:latin typeface="Courier New" pitchFamily="49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Ø"/>
                <a:defRPr sz="24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cs-CZ" altLang="en-US" b="0">
                <a:latin typeface="Arial" charset="0"/>
              </a:endParaRPr>
            </a:p>
          </p:txBody>
        </p:sp>
        <p:sp>
          <p:nvSpPr>
            <p:cNvPr id="46113" name="Text Box 30"/>
            <p:cNvSpPr txBox="1">
              <a:spLocks noChangeArrowheads="1"/>
            </p:cNvSpPr>
            <p:nvPr/>
          </p:nvSpPr>
          <p:spPr bwMode="auto">
            <a:xfrm>
              <a:off x="3152" y="3656"/>
              <a:ext cx="635" cy="90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0" tIns="0" rIns="0" bIns="0" anchor="ctr" anchorCtr="1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defRPr sz="1600" b="1">
                  <a:solidFill>
                    <a:schemeClr val="tx1"/>
                  </a:solidFill>
                  <a:latin typeface="Courier New" pitchFamily="49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Ø"/>
                <a:defRPr sz="24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200"/>
                <a:t>LD_I32(Py)</a:t>
              </a:r>
              <a:endParaRPr lang="en-US" altLang="en-US" sz="1200" b="0"/>
            </a:p>
          </p:txBody>
        </p:sp>
        <p:sp>
          <p:nvSpPr>
            <p:cNvPr id="46114" name="Line 31"/>
            <p:cNvSpPr>
              <a:spLocks noChangeShapeType="1"/>
            </p:cNvSpPr>
            <p:nvPr/>
          </p:nvSpPr>
          <p:spPr bwMode="auto">
            <a:xfrm>
              <a:off x="3424" y="3566"/>
              <a:ext cx="0" cy="91"/>
            </a:xfrm>
            <a:prstGeom prst="line">
              <a:avLst/>
            </a:prstGeom>
            <a:noFill/>
            <a:ln w="63500">
              <a:solidFill>
                <a:srgbClr val="FF00FF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6115" name="Line 32"/>
            <p:cNvSpPr>
              <a:spLocks noChangeShapeType="1"/>
            </p:cNvSpPr>
            <p:nvPr/>
          </p:nvSpPr>
          <p:spPr bwMode="auto">
            <a:xfrm>
              <a:off x="3424" y="3747"/>
              <a:ext cx="1" cy="90"/>
            </a:xfrm>
            <a:prstGeom prst="line">
              <a:avLst/>
            </a:prstGeom>
            <a:noFill/>
            <a:ln w="31750">
              <a:solidFill>
                <a:srgbClr val="0000FF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6116" name="Text Box 33"/>
            <p:cNvSpPr txBox="1">
              <a:spLocks noChangeArrowheads="1"/>
            </p:cNvSpPr>
            <p:nvPr/>
          </p:nvSpPr>
          <p:spPr bwMode="auto">
            <a:xfrm>
              <a:off x="3288" y="3838"/>
              <a:ext cx="403" cy="91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0" tIns="0" rIns="0" bIns="0" anchor="ctr" anchorCtr="1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defRPr sz="1600" b="1">
                  <a:solidFill>
                    <a:schemeClr val="tx1"/>
                  </a:solidFill>
                  <a:latin typeface="Courier New" pitchFamily="49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Ø"/>
                <a:defRPr sz="24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200"/>
                <a:t>RET_I32</a:t>
              </a:r>
            </a:p>
          </p:txBody>
        </p:sp>
        <p:sp>
          <p:nvSpPr>
            <p:cNvPr id="46117" name="Line 34"/>
            <p:cNvSpPr>
              <a:spLocks noChangeShapeType="1"/>
            </p:cNvSpPr>
            <p:nvPr/>
          </p:nvSpPr>
          <p:spPr bwMode="auto">
            <a:xfrm flipH="1">
              <a:off x="3379" y="436"/>
              <a:ext cx="0" cy="90"/>
            </a:xfrm>
            <a:prstGeom prst="line">
              <a:avLst/>
            </a:prstGeom>
            <a:noFill/>
            <a:ln w="31750">
              <a:solidFill>
                <a:schemeClr val="bg2"/>
              </a:solidFill>
              <a:round/>
              <a:headEnd/>
              <a:tailEnd type="triangl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6118" name="Rectangle 40"/>
            <p:cNvSpPr>
              <a:spLocks noChangeArrowheads="1"/>
            </p:cNvSpPr>
            <p:nvPr/>
          </p:nvSpPr>
          <p:spPr bwMode="auto">
            <a:xfrm>
              <a:off x="4105" y="2387"/>
              <a:ext cx="1451" cy="99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defRPr sz="1600" b="1">
                  <a:solidFill>
                    <a:schemeClr val="tx1"/>
                  </a:solidFill>
                  <a:latin typeface="Courier New" pitchFamily="49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Ø"/>
                <a:defRPr sz="24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cs-CZ" altLang="en-US" b="0">
                <a:latin typeface="Arial" charset="0"/>
              </a:endParaRPr>
            </a:p>
          </p:txBody>
        </p:sp>
        <p:sp>
          <p:nvSpPr>
            <p:cNvPr id="46119" name="Text Box 41"/>
            <p:cNvSpPr txBox="1">
              <a:spLocks noChangeArrowheads="1"/>
            </p:cNvSpPr>
            <p:nvPr/>
          </p:nvSpPr>
          <p:spPr bwMode="auto">
            <a:xfrm>
              <a:off x="4150" y="2478"/>
              <a:ext cx="635" cy="90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0" tIns="0" rIns="0" bIns="0" anchor="ctr" anchorCtr="1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defRPr sz="1600" b="1">
                  <a:solidFill>
                    <a:schemeClr val="tx1"/>
                  </a:solidFill>
                  <a:latin typeface="Courier New" pitchFamily="49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Ø"/>
                <a:defRPr sz="24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200"/>
                <a:t>LD_I32(Py)</a:t>
              </a:r>
              <a:endParaRPr lang="en-US" altLang="en-US" sz="1200" b="0"/>
            </a:p>
          </p:txBody>
        </p:sp>
        <p:sp>
          <p:nvSpPr>
            <p:cNvPr id="46120" name="Text Box 42"/>
            <p:cNvSpPr txBox="1">
              <a:spLocks noChangeArrowheads="1"/>
            </p:cNvSpPr>
            <p:nvPr/>
          </p:nvSpPr>
          <p:spPr bwMode="auto">
            <a:xfrm>
              <a:off x="4558" y="2840"/>
              <a:ext cx="635" cy="90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0" tIns="0" rIns="0" bIns="0" anchor="ctr" anchorCtr="1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defRPr sz="1600" b="1">
                  <a:solidFill>
                    <a:schemeClr val="tx1"/>
                  </a:solidFill>
                  <a:latin typeface="Courier New" pitchFamily="49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Ø"/>
                <a:defRPr sz="24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200"/>
                <a:t>ST_I32(Vz)</a:t>
              </a:r>
              <a:endParaRPr lang="en-US" altLang="en-US" sz="1200" b="0"/>
            </a:p>
          </p:txBody>
        </p:sp>
        <p:sp>
          <p:nvSpPr>
            <p:cNvPr id="46121" name="Line 43"/>
            <p:cNvSpPr>
              <a:spLocks noChangeShapeType="1"/>
            </p:cNvSpPr>
            <p:nvPr/>
          </p:nvSpPr>
          <p:spPr bwMode="auto">
            <a:xfrm flipH="1">
              <a:off x="4967" y="2750"/>
              <a:ext cx="136" cy="90"/>
            </a:xfrm>
            <a:prstGeom prst="line">
              <a:avLst/>
            </a:prstGeom>
            <a:noFill/>
            <a:ln w="31750">
              <a:solidFill>
                <a:srgbClr val="0000FF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6122" name="Line 44"/>
            <p:cNvSpPr>
              <a:spLocks noChangeShapeType="1"/>
            </p:cNvSpPr>
            <p:nvPr/>
          </p:nvSpPr>
          <p:spPr bwMode="auto">
            <a:xfrm>
              <a:off x="4286" y="2387"/>
              <a:ext cx="0" cy="91"/>
            </a:xfrm>
            <a:prstGeom prst="line">
              <a:avLst/>
            </a:prstGeom>
            <a:noFill/>
            <a:ln w="63500">
              <a:solidFill>
                <a:srgbClr val="FF00FF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6123" name="Text Box 45"/>
            <p:cNvSpPr txBox="1">
              <a:spLocks noChangeArrowheads="1"/>
            </p:cNvSpPr>
            <p:nvPr/>
          </p:nvSpPr>
          <p:spPr bwMode="auto">
            <a:xfrm>
              <a:off x="4150" y="2659"/>
              <a:ext cx="635" cy="90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0" tIns="0" rIns="0" bIns="0" anchor="ctr" anchorCtr="1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defRPr sz="1600" b="1">
                  <a:solidFill>
                    <a:schemeClr val="tx1"/>
                  </a:solidFill>
                  <a:latin typeface="Courier New" pitchFamily="49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Ø"/>
                <a:defRPr sz="24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200"/>
                <a:t>ST_I32(Py)</a:t>
              </a:r>
              <a:endParaRPr lang="en-US" altLang="en-US" sz="1200" b="0"/>
            </a:p>
          </p:txBody>
        </p:sp>
        <p:sp>
          <p:nvSpPr>
            <p:cNvPr id="46124" name="Line 46"/>
            <p:cNvSpPr>
              <a:spLocks noChangeShapeType="1"/>
            </p:cNvSpPr>
            <p:nvPr/>
          </p:nvSpPr>
          <p:spPr bwMode="auto">
            <a:xfrm flipH="1">
              <a:off x="4649" y="2568"/>
              <a:ext cx="318" cy="91"/>
            </a:xfrm>
            <a:prstGeom prst="line">
              <a:avLst/>
            </a:prstGeom>
            <a:noFill/>
            <a:ln w="31750">
              <a:solidFill>
                <a:srgbClr val="0000FF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6125" name="Line 47"/>
            <p:cNvSpPr>
              <a:spLocks noChangeShapeType="1"/>
            </p:cNvSpPr>
            <p:nvPr/>
          </p:nvSpPr>
          <p:spPr bwMode="auto">
            <a:xfrm>
              <a:off x="4286" y="2568"/>
              <a:ext cx="0" cy="91"/>
            </a:xfrm>
            <a:prstGeom prst="line">
              <a:avLst/>
            </a:prstGeom>
            <a:noFill/>
            <a:ln w="31750">
              <a:solidFill>
                <a:srgbClr val="FF0000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6126" name="Text Box 48"/>
            <p:cNvSpPr txBox="1">
              <a:spLocks noChangeArrowheads="1"/>
            </p:cNvSpPr>
            <p:nvPr/>
          </p:nvSpPr>
          <p:spPr bwMode="auto">
            <a:xfrm>
              <a:off x="4694" y="3022"/>
              <a:ext cx="635" cy="90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0" tIns="0" rIns="0" bIns="0" anchor="ctr" anchorCtr="1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defRPr sz="1600" b="1">
                  <a:solidFill>
                    <a:schemeClr val="tx1"/>
                  </a:solidFill>
                  <a:latin typeface="Courier New" pitchFamily="49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Ø"/>
                <a:defRPr sz="24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200"/>
                <a:t>LD_I32(Vz)</a:t>
              </a:r>
              <a:endParaRPr lang="en-US" altLang="en-US" sz="1200" b="0"/>
            </a:p>
          </p:txBody>
        </p:sp>
        <p:sp>
          <p:nvSpPr>
            <p:cNvPr id="46127" name="Text Box 49"/>
            <p:cNvSpPr txBox="1">
              <a:spLocks noChangeArrowheads="1"/>
            </p:cNvSpPr>
            <p:nvPr/>
          </p:nvSpPr>
          <p:spPr bwMode="auto">
            <a:xfrm>
              <a:off x="4876" y="3203"/>
              <a:ext cx="635" cy="90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0" tIns="0" rIns="0" bIns="0" anchor="ctr" anchorCtr="1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defRPr sz="1600" b="1">
                  <a:solidFill>
                    <a:schemeClr val="tx1"/>
                  </a:solidFill>
                  <a:latin typeface="Courier New" pitchFamily="49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Ø"/>
                <a:defRPr sz="24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200"/>
                <a:t>ST_I32(Px)</a:t>
              </a:r>
              <a:endParaRPr lang="en-US" altLang="en-US" sz="1200" b="0"/>
            </a:p>
          </p:txBody>
        </p:sp>
        <p:sp>
          <p:nvSpPr>
            <p:cNvPr id="46128" name="Line 50"/>
            <p:cNvSpPr>
              <a:spLocks noChangeShapeType="1"/>
            </p:cNvSpPr>
            <p:nvPr/>
          </p:nvSpPr>
          <p:spPr bwMode="auto">
            <a:xfrm>
              <a:off x="4967" y="3113"/>
              <a:ext cx="136" cy="90"/>
            </a:xfrm>
            <a:prstGeom prst="line">
              <a:avLst/>
            </a:prstGeom>
            <a:noFill/>
            <a:ln w="31750">
              <a:solidFill>
                <a:srgbClr val="0000FF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6129" name="Line 51"/>
            <p:cNvSpPr>
              <a:spLocks noChangeShapeType="1"/>
            </p:cNvSpPr>
            <p:nvPr/>
          </p:nvSpPr>
          <p:spPr bwMode="auto">
            <a:xfrm>
              <a:off x="4831" y="2930"/>
              <a:ext cx="0" cy="91"/>
            </a:xfrm>
            <a:prstGeom prst="line">
              <a:avLst/>
            </a:prstGeom>
            <a:noFill/>
            <a:ln w="63500">
              <a:solidFill>
                <a:srgbClr val="993366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6130" name="Line 52"/>
            <p:cNvSpPr>
              <a:spLocks noChangeShapeType="1"/>
            </p:cNvSpPr>
            <p:nvPr/>
          </p:nvSpPr>
          <p:spPr bwMode="auto">
            <a:xfrm>
              <a:off x="5421" y="3294"/>
              <a:ext cx="0" cy="91"/>
            </a:xfrm>
            <a:prstGeom prst="line">
              <a:avLst/>
            </a:prstGeom>
            <a:noFill/>
            <a:ln w="63500">
              <a:solidFill>
                <a:srgbClr val="33CC33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6131" name="Text Box 53"/>
            <p:cNvSpPr txBox="1">
              <a:spLocks noChangeArrowheads="1"/>
            </p:cNvSpPr>
            <p:nvPr/>
          </p:nvSpPr>
          <p:spPr bwMode="auto">
            <a:xfrm>
              <a:off x="4875" y="2478"/>
              <a:ext cx="635" cy="90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0" tIns="0" rIns="0" bIns="0" anchor="ctr" anchorCtr="1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defRPr sz="1600" b="1">
                  <a:solidFill>
                    <a:schemeClr val="tx1"/>
                  </a:solidFill>
                  <a:latin typeface="Courier New" pitchFamily="49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Ø"/>
                <a:defRPr sz="24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200"/>
                <a:t>LD_I32(Px)</a:t>
              </a:r>
              <a:endParaRPr lang="en-US" altLang="en-US" sz="1200" b="0"/>
            </a:p>
          </p:txBody>
        </p:sp>
        <p:sp>
          <p:nvSpPr>
            <p:cNvPr id="46132" name="Text Box 54"/>
            <p:cNvSpPr txBox="1">
              <a:spLocks noChangeArrowheads="1"/>
            </p:cNvSpPr>
            <p:nvPr/>
          </p:nvSpPr>
          <p:spPr bwMode="auto">
            <a:xfrm>
              <a:off x="4876" y="2659"/>
              <a:ext cx="454" cy="91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0" tIns="0" rIns="0" bIns="0" anchor="ctr" anchorCtr="1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defRPr sz="1600" b="1">
                  <a:solidFill>
                    <a:schemeClr val="tx1"/>
                  </a:solidFill>
                  <a:latin typeface="Courier New" pitchFamily="49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Ø"/>
                <a:defRPr sz="24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200"/>
                <a:t>MOD_I32</a:t>
              </a:r>
              <a:endParaRPr lang="en-US" altLang="en-US" sz="1200" b="0"/>
            </a:p>
          </p:txBody>
        </p:sp>
        <p:sp>
          <p:nvSpPr>
            <p:cNvPr id="46133" name="Line 55"/>
            <p:cNvSpPr>
              <a:spLocks noChangeShapeType="1"/>
            </p:cNvSpPr>
            <p:nvPr/>
          </p:nvSpPr>
          <p:spPr bwMode="auto">
            <a:xfrm>
              <a:off x="4649" y="2568"/>
              <a:ext cx="272" cy="91"/>
            </a:xfrm>
            <a:prstGeom prst="line">
              <a:avLst/>
            </a:prstGeom>
            <a:noFill/>
            <a:ln w="31750">
              <a:solidFill>
                <a:srgbClr val="0000FF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6134" name="Line 56"/>
            <p:cNvSpPr>
              <a:spLocks noChangeShapeType="1"/>
            </p:cNvSpPr>
            <p:nvPr/>
          </p:nvSpPr>
          <p:spPr bwMode="auto">
            <a:xfrm>
              <a:off x="5012" y="2568"/>
              <a:ext cx="227" cy="91"/>
            </a:xfrm>
            <a:prstGeom prst="line">
              <a:avLst/>
            </a:prstGeom>
            <a:noFill/>
            <a:ln w="31750">
              <a:solidFill>
                <a:srgbClr val="0000FF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6135" name="Line 57"/>
            <p:cNvSpPr>
              <a:spLocks noChangeShapeType="1"/>
            </p:cNvSpPr>
            <p:nvPr/>
          </p:nvSpPr>
          <p:spPr bwMode="auto">
            <a:xfrm>
              <a:off x="5421" y="2387"/>
              <a:ext cx="0" cy="91"/>
            </a:xfrm>
            <a:prstGeom prst="line">
              <a:avLst/>
            </a:prstGeom>
            <a:noFill/>
            <a:ln w="63500">
              <a:solidFill>
                <a:srgbClr val="33CC33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6136" name="Line 58"/>
            <p:cNvSpPr>
              <a:spLocks noChangeShapeType="1"/>
            </p:cNvSpPr>
            <p:nvPr/>
          </p:nvSpPr>
          <p:spPr bwMode="auto">
            <a:xfrm>
              <a:off x="4286" y="2750"/>
              <a:ext cx="0" cy="635"/>
            </a:xfrm>
            <a:prstGeom prst="line">
              <a:avLst/>
            </a:prstGeom>
            <a:noFill/>
            <a:ln w="63500">
              <a:solidFill>
                <a:srgbClr val="FF00FF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6137" name="Line 59"/>
            <p:cNvSpPr>
              <a:spLocks noChangeShapeType="1"/>
            </p:cNvSpPr>
            <p:nvPr/>
          </p:nvSpPr>
          <p:spPr bwMode="auto">
            <a:xfrm flipH="1">
              <a:off x="5421" y="2568"/>
              <a:ext cx="0" cy="635"/>
            </a:xfrm>
            <a:prstGeom prst="line">
              <a:avLst/>
            </a:prstGeom>
            <a:noFill/>
            <a:ln w="31750">
              <a:solidFill>
                <a:srgbClr val="FF0000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6138" name="Rectangle 60"/>
            <p:cNvSpPr>
              <a:spLocks noChangeArrowheads="1"/>
            </p:cNvSpPr>
            <p:nvPr/>
          </p:nvSpPr>
          <p:spPr bwMode="auto">
            <a:xfrm>
              <a:off x="3833" y="1299"/>
              <a:ext cx="1678" cy="81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defRPr sz="1600" b="1">
                  <a:solidFill>
                    <a:schemeClr val="tx1"/>
                  </a:solidFill>
                  <a:latin typeface="Courier New" pitchFamily="49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Ø"/>
                <a:defRPr sz="24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cs-CZ" altLang="en-US" b="0">
                <a:latin typeface="Arial" charset="0"/>
              </a:endParaRPr>
            </a:p>
          </p:txBody>
        </p:sp>
        <p:sp>
          <p:nvSpPr>
            <p:cNvPr id="46139" name="Text Box 61"/>
            <p:cNvSpPr txBox="1">
              <a:spLocks noChangeArrowheads="1"/>
            </p:cNvSpPr>
            <p:nvPr/>
          </p:nvSpPr>
          <p:spPr bwMode="auto">
            <a:xfrm>
              <a:off x="3878" y="1389"/>
              <a:ext cx="635" cy="90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0" tIns="0" rIns="0" bIns="0" anchor="ctr" anchorCtr="1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defRPr sz="1600" b="1">
                  <a:solidFill>
                    <a:schemeClr val="tx1"/>
                  </a:solidFill>
                  <a:latin typeface="Courier New" pitchFamily="49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Ø"/>
                <a:defRPr sz="24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200"/>
                <a:t>LD_I32(Py)</a:t>
              </a:r>
              <a:endParaRPr lang="en-US" altLang="en-US" sz="1200" b="0"/>
            </a:p>
          </p:txBody>
        </p:sp>
        <p:sp>
          <p:nvSpPr>
            <p:cNvPr id="46140" name="Text Box 62"/>
            <p:cNvSpPr txBox="1">
              <a:spLocks noChangeArrowheads="1"/>
            </p:cNvSpPr>
            <p:nvPr/>
          </p:nvSpPr>
          <p:spPr bwMode="auto">
            <a:xfrm>
              <a:off x="4559" y="1570"/>
              <a:ext cx="635" cy="90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0" tIns="0" rIns="0" bIns="0" anchor="ctr" anchorCtr="1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defRPr sz="1600" b="1">
                  <a:solidFill>
                    <a:schemeClr val="tx1"/>
                  </a:solidFill>
                  <a:latin typeface="Courier New" pitchFamily="49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Ø"/>
                <a:defRPr sz="24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200"/>
                <a:t>ST_I32(Vz)</a:t>
              </a:r>
              <a:endParaRPr lang="en-US" altLang="en-US" sz="1200" b="0"/>
            </a:p>
          </p:txBody>
        </p:sp>
        <p:sp>
          <p:nvSpPr>
            <p:cNvPr id="46141" name="Line 63"/>
            <p:cNvSpPr>
              <a:spLocks noChangeShapeType="1"/>
            </p:cNvSpPr>
            <p:nvPr/>
          </p:nvSpPr>
          <p:spPr bwMode="auto">
            <a:xfrm flipH="1">
              <a:off x="4422" y="1480"/>
              <a:ext cx="545" cy="90"/>
            </a:xfrm>
            <a:prstGeom prst="line">
              <a:avLst/>
            </a:prstGeom>
            <a:noFill/>
            <a:ln w="31750">
              <a:solidFill>
                <a:srgbClr val="0000FF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6142" name="Line 64"/>
            <p:cNvSpPr>
              <a:spLocks noChangeShapeType="1"/>
            </p:cNvSpPr>
            <p:nvPr/>
          </p:nvSpPr>
          <p:spPr bwMode="auto">
            <a:xfrm>
              <a:off x="4105" y="1298"/>
              <a:ext cx="0" cy="91"/>
            </a:xfrm>
            <a:prstGeom prst="line">
              <a:avLst/>
            </a:prstGeom>
            <a:noFill/>
            <a:ln w="63500">
              <a:solidFill>
                <a:srgbClr val="FF00FF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6143" name="Text Box 65"/>
            <p:cNvSpPr txBox="1">
              <a:spLocks noChangeArrowheads="1"/>
            </p:cNvSpPr>
            <p:nvPr/>
          </p:nvSpPr>
          <p:spPr bwMode="auto">
            <a:xfrm>
              <a:off x="4831" y="1389"/>
              <a:ext cx="635" cy="90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0" tIns="0" rIns="0" bIns="0" anchor="ctr" anchorCtr="1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defRPr sz="1600" b="1">
                  <a:solidFill>
                    <a:schemeClr val="tx1"/>
                  </a:solidFill>
                  <a:latin typeface="Courier New" pitchFamily="49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Ø"/>
                <a:defRPr sz="24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200"/>
                <a:t>LD_I32(Px)</a:t>
              </a:r>
              <a:endParaRPr lang="en-US" altLang="en-US" sz="1200" b="0"/>
            </a:p>
          </p:txBody>
        </p:sp>
        <p:sp>
          <p:nvSpPr>
            <p:cNvPr id="46144" name="Text Box 66"/>
            <p:cNvSpPr txBox="1">
              <a:spLocks noChangeArrowheads="1"/>
            </p:cNvSpPr>
            <p:nvPr/>
          </p:nvSpPr>
          <p:spPr bwMode="auto">
            <a:xfrm>
              <a:off x="3878" y="1570"/>
              <a:ext cx="635" cy="90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0" tIns="0" rIns="0" bIns="0" anchor="ctr" anchorCtr="1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defRPr sz="1600" b="1">
                  <a:solidFill>
                    <a:schemeClr val="tx1"/>
                  </a:solidFill>
                  <a:latin typeface="Courier New" pitchFamily="49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Ø"/>
                <a:defRPr sz="24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200"/>
                <a:t>ST_I32(Py)</a:t>
              </a:r>
              <a:endParaRPr lang="en-US" altLang="en-US" sz="1200" b="0"/>
            </a:p>
          </p:txBody>
        </p:sp>
        <p:sp>
          <p:nvSpPr>
            <p:cNvPr id="46145" name="Line 67"/>
            <p:cNvSpPr>
              <a:spLocks noChangeShapeType="1"/>
            </p:cNvSpPr>
            <p:nvPr/>
          </p:nvSpPr>
          <p:spPr bwMode="auto">
            <a:xfrm flipH="1" flipV="1">
              <a:off x="4422" y="1480"/>
              <a:ext cx="363" cy="90"/>
            </a:xfrm>
            <a:prstGeom prst="line">
              <a:avLst/>
            </a:prstGeom>
            <a:noFill/>
            <a:ln w="31750">
              <a:solidFill>
                <a:srgbClr val="0000FF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6146" name="Line 68"/>
            <p:cNvSpPr>
              <a:spLocks noChangeShapeType="1"/>
            </p:cNvSpPr>
            <p:nvPr/>
          </p:nvSpPr>
          <p:spPr bwMode="auto">
            <a:xfrm>
              <a:off x="5375" y="1298"/>
              <a:ext cx="0" cy="91"/>
            </a:xfrm>
            <a:prstGeom prst="line">
              <a:avLst/>
            </a:prstGeom>
            <a:noFill/>
            <a:ln w="63500">
              <a:solidFill>
                <a:srgbClr val="33CC33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6147" name="Text Box 69"/>
            <p:cNvSpPr txBox="1">
              <a:spLocks noChangeArrowheads="1"/>
            </p:cNvSpPr>
            <p:nvPr/>
          </p:nvSpPr>
          <p:spPr bwMode="auto">
            <a:xfrm>
              <a:off x="4695" y="1752"/>
              <a:ext cx="635" cy="90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0" tIns="0" rIns="0" bIns="0" anchor="ctr" anchorCtr="1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defRPr sz="1600" b="1">
                  <a:solidFill>
                    <a:schemeClr val="tx1"/>
                  </a:solidFill>
                  <a:latin typeface="Courier New" pitchFamily="49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Ø"/>
                <a:defRPr sz="24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200"/>
                <a:t>LD_I32(Vz)</a:t>
              </a:r>
              <a:endParaRPr lang="en-US" altLang="en-US" sz="1200" b="0"/>
            </a:p>
          </p:txBody>
        </p:sp>
        <p:sp>
          <p:nvSpPr>
            <p:cNvPr id="46148" name="Text Box 70"/>
            <p:cNvSpPr txBox="1">
              <a:spLocks noChangeArrowheads="1"/>
            </p:cNvSpPr>
            <p:nvPr/>
          </p:nvSpPr>
          <p:spPr bwMode="auto">
            <a:xfrm>
              <a:off x="4831" y="1933"/>
              <a:ext cx="635" cy="90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0" tIns="0" rIns="0" bIns="0" anchor="ctr" anchorCtr="1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defRPr sz="1600" b="1">
                  <a:solidFill>
                    <a:schemeClr val="tx1"/>
                  </a:solidFill>
                  <a:latin typeface="Courier New" pitchFamily="49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Ø"/>
                <a:defRPr sz="24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200"/>
                <a:t>ST_I32(Px)</a:t>
              </a:r>
              <a:endParaRPr lang="en-US" altLang="en-US" sz="1200" b="0"/>
            </a:p>
          </p:txBody>
        </p:sp>
        <p:sp>
          <p:nvSpPr>
            <p:cNvPr id="46149" name="Line 71"/>
            <p:cNvSpPr>
              <a:spLocks noChangeShapeType="1"/>
            </p:cNvSpPr>
            <p:nvPr/>
          </p:nvSpPr>
          <p:spPr bwMode="auto">
            <a:xfrm flipH="1">
              <a:off x="5103" y="1843"/>
              <a:ext cx="0" cy="90"/>
            </a:xfrm>
            <a:prstGeom prst="line">
              <a:avLst/>
            </a:prstGeom>
            <a:noFill/>
            <a:ln w="31750">
              <a:solidFill>
                <a:srgbClr val="0000FF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6150" name="Line 72"/>
            <p:cNvSpPr>
              <a:spLocks noChangeShapeType="1"/>
            </p:cNvSpPr>
            <p:nvPr/>
          </p:nvSpPr>
          <p:spPr bwMode="auto">
            <a:xfrm>
              <a:off x="4786" y="1661"/>
              <a:ext cx="0" cy="91"/>
            </a:xfrm>
            <a:prstGeom prst="line">
              <a:avLst/>
            </a:prstGeom>
            <a:noFill/>
            <a:ln w="63500">
              <a:solidFill>
                <a:srgbClr val="00CCFF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6151" name="Line 73"/>
            <p:cNvSpPr>
              <a:spLocks noChangeShapeType="1"/>
            </p:cNvSpPr>
            <p:nvPr/>
          </p:nvSpPr>
          <p:spPr bwMode="auto">
            <a:xfrm>
              <a:off x="5375" y="2024"/>
              <a:ext cx="0" cy="91"/>
            </a:xfrm>
            <a:prstGeom prst="line">
              <a:avLst/>
            </a:prstGeom>
            <a:noFill/>
            <a:ln w="63500">
              <a:solidFill>
                <a:srgbClr val="33CC33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6152" name="Line 74"/>
            <p:cNvSpPr>
              <a:spLocks noChangeShapeType="1"/>
            </p:cNvSpPr>
            <p:nvPr/>
          </p:nvSpPr>
          <p:spPr bwMode="auto">
            <a:xfrm>
              <a:off x="5375" y="1480"/>
              <a:ext cx="0" cy="453"/>
            </a:xfrm>
            <a:prstGeom prst="line">
              <a:avLst/>
            </a:prstGeom>
            <a:noFill/>
            <a:ln w="31750">
              <a:solidFill>
                <a:srgbClr val="FF0000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6153" name="Line 75"/>
            <p:cNvSpPr>
              <a:spLocks noChangeShapeType="1"/>
            </p:cNvSpPr>
            <p:nvPr/>
          </p:nvSpPr>
          <p:spPr bwMode="auto">
            <a:xfrm>
              <a:off x="4105" y="1480"/>
              <a:ext cx="0" cy="90"/>
            </a:xfrm>
            <a:prstGeom prst="line">
              <a:avLst/>
            </a:prstGeom>
            <a:noFill/>
            <a:ln w="31750">
              <a:solidFill>
                <a:srgbClr val="FF0000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6154" name="Line 76"/>
            <p:cNvSpPr>
              <a:spLocks noChangeShapeType="1"/>
            </p:cNvSpPr>
            <p:nvPr/>
          </p:nvSpPr>
          <p:spPr bwMode="auto">
            <a:xfrm flipH="1">
              <a:off x="4105" y="1661"/>
              <a:ext cx="0" cy="454"/>
            </a:xfrm>
            <a:prstGeom prst="line">
              <a:avLst/>
            </a:prstGeom>
            <a:noFill/>
            <a:ln w="63500">
              <a:solidFill>
                <a:srgbClr val="FF00FF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6155" name="Line 93"/>
            <p:cNvSpPr>
              <a:spLocks noChangeShapeType="1"/>
            </p:cNvSpPr>
            <p:nvPr/>
          </p:nvSpPr>
          <p:spPr bwMode="auto">
            <a:xfrm>
              <a:off x="3016" y="2659"/>
              <a:ext cx="0" cy="544"/>
            </a:xfrm>
            <a:prstGeom prst="line">
              <a:avLst/>
            </a:prstGeom>
            <a:noFill/>
            <a:ln w="63500">
              <a:solidFill>
                <a:srgbClr val="FF00FF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6156" name="Line 94"/>
            <p:cNvSpPr>
              <a:spLocks noChangeShapeType="1"/>
            </p:cNvSpPr>
            <p:nvPr/>
          </p:nvSpPr>
          <p:spPr bwMode="auto">
            <a:xfrm>
              <a:off x="3787" y="2659"/>
              <a:ext cx="0" cy="544"/>
            </a:xfrm>
            <a:prstGeom prst="line">
              <a:avLst/>
            </a:prstGeom>
            <a:noFill/>
            <a:ln w="63500">
              <a:solidFill>
                <a:srgbClr val="33CC33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6157" name="Line 95"/>
            <p:cNvSpPr>
              <a:spLocks noChangeShapeType="1"/>
            </p:cNvSpPr>
            <p:nvPr/>
          </p:nvSpPr>
          <p:spPr bwMode="auto">
            <a:xfrm flipH="1">
              <a:off x="3016" y="618"/>
              <a:ext cx="0" cy="544"/>
            </a:xfrm>
            <a:prstGeom prst="line">
              <a:avLst/>
            </a:prstGeom>
            <a:noFill/>
            <a:ln w="63500">
              <a:solidFill>
                <a:srgbClr val="33CC33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6158" name="Line 96"/>
            <p:cNvSpPr>
              <a:spLocks noChangeShapeType="1"/>
            </p:cNvSpPr>
            <p:nvPr/>
          </p:nvSpPr>
          <p:spPr bwMode="auto">
            <a:xfrm flipV="1">
              <a:off x="4241" y="618"/>
              <a:ext cx="91" cy="91"/>
            </a:xfrm>
            <a:prstGeom prst="line">
              <a:avLst/>
            </a:prstGeom>
            <a:noFill/>
            <a:ln w="63500">
              <a:solidFill>
                <a:srgbClr val="FF00FF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6159" name="Line 97"/>
            <p:cNvSpPr>
              <a:spLocks noChangeShapeType="1"/>
            </p:cNvSpPr>
            <p:nvPr/>
          </p:nvSpPr>
          <p:spPr bwMode="auto">
            <a:xfrm>
              <a:off x="3016" y="1344"/>
              <a:ext cx="0" cy="1315"/>
            </a:xfrm>
            <a:prstGeom prst="line">
              <a:avLst/>
            </a:prstGeom>
            <a:noFill/>
            <a:ln w="63500">
              <a:solidFill>
                <a:srgbClr val="FF00FF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6160" name="Line 98"/>
            <p:cNvSpPr>
              <a:spLocks noChangeShapeType="1"/>
            </p:cNvSpPr>
            <p:nvPr/>
          </p:nvSpPr>
          <p:spPr bwMode="auto">
            <a:xfrm flipH="1">
              <a:off x="3016" y="2205"/>
              <a:ext cx="817" cy="454"/>
            </a:xfrm>
            <a:prstGeom prst="line">
              <a:avLst/>
            </a:prstGeom>
            <a:noFill/>
            <a:ln w="63500">
              <a:solidFill>
                <a:srgbClr val="FF00FF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6161" name="Line 99"/>
            <p:cNvSpPr>
              <a:spLocks noChangeShapeType="1"/>
            </p:cNvSpPr>
            <p:nvPr/>
          </p:nvSpPr>
          <p:spPr bwMode="auto">
            <a:xfrm>
              <a:off x="3016" y="1162"/>
              <a:ext cx="771" cy="1497"/>
            </a:xfrm>
            <a:prstGeom prst="line">
              <a:avLst/>
            </a:prstGeom>
            <a:noFill/>
            <a:ln w="63500">
              <a:solidFill>
                <a:srgbClr val="33CC33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6162" name="Line 100"/>
            <p:cNvSpPr>
              <a:spLocks noChangeShapeType="1"/>
            </p:cNvSpPr>
            <p:nvPr/>
          </p:nvSpPr>
          <p:spPr bwMode="auto">
            <a:xfrm flipH="1">
              <a:off x="3016" y="1162"/>
              <a:ext cx="1316" cy="182"/>
            </a:xfrm>
            <a:prstGeom prst="line">
              <a:avLst/>
            </a:prstGeom>
            <a:noFill/>
            <a:ln w="63500">
              <a:solidFill>
                <a:srgbClr val="FF00FF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6163" name="Line 101"/>
            <p:cNvSpPr>
              <a:spLocks noChangeShapeType="1"/>
            </p:cNvSpPr>
            <p:nvPr/>
          </p:nvSpPr>
          <p:spPr bwMode="auto">
            <a:xfrm flipH="1">
              <a:off x="4105" y="1162"/>
              <a:ext cx="227" cy="137"/>
            </a:xfrm>
            <a:prstGeom prst="line">
              <a:avLst/>
            </a:prstGeom>
            <a:noFill/>
            <a:ln w="63500">
              <a:solidFill>
                <a:srgbClr val="FF00FF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6164" name="Line 102"/>
            <p:cNvSpPr>
              <a:spLocks noChangeShapeType="1"/>
            </p:cNvSpPr>
            <p:nvPr/>
          </p:nvSpPr>
          <p:spPr bwMode="auto">
            <a:xfrm>
              <a:off x="3016" y="1162"/>
              <a:ext cx="2359" cy="136"/>
            </a:xfrm>
            <a:prstGeom prst="line">
              <a:avLst/>
            </a:prstGeom>
            <a:noFill/>
            <a:ln w="63500">
              <a:solidFill>
                <a:srgbClr val="33CC33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6165" name="Line 103"/>
            <p:cNvSpPr>
              <a:spLocks noChangeShapeType="1"/>
            </p:cNvSpPr>
            <p:nvPr/>
          </p:nvSpPr>
          <p:spPr bwMode="auto">
            <a:xfrm flipH="1">
              <a:off x="3787" y="2205"/>
              <a:ext cx="182" cy="454"/>
            </a:xfrm>
            <a:prstGeom prst="line">
              <a:avLst/>
            </a:prstGeom>
            <a:noFill/>
            <a:ln w="63500">
              <a:solidFill>
                <a:srgbClr val="33CC33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6166" name="Line 104"/>
            <p:cNvSpPr>
              <a:spLocks noChangeShapeType="1"/>
            </p:cNvSpPr>
            <p:nvPr/>
          </p:nvSpPr>
          <p:spPr bwMode="auto">
            <a:xfrm flipH="1">
              <a:off x="3969" y="2115"/>
              <a:ext cx="1406" cy="90"/>
            </a:xfrm>
            <a:prstGeom prst="line">
              <a:avLst/>
            </a:prstGeom>
            <a:noFill/>
            <a:ln w="63500">
              <a:solidFill>
                <a:srgbClr val="33CC33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6167" name="Line 105"/>
            <p:cNvSpPr>
              <a:spLocks noChangeShapeType="1"/>
            </p:cNvSpPr>
            <p:nvPr/>
          </p:nvSpPr>
          <p:spPr bwMode="auto">
            <a:xfrm>
              <a:off x="3016" y="3203"/>
              <a:ext cx="408" cy="363"/>
            </a:xfrm>
            <a:prstGeom prst="line">
              <a:avLst/>
            </a:prstGeom>
            <a:noFill/>
            <a:ln w="63500">
              <a:solidFill>
                <a:srgbClr val="FF00FF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6168" name="Line 106"/>
            <p:cNvSpPr>
              <a:spLocks noChangeShapeType="1"/>
            </p:cNvSpPr>
            <p:nvPr/>
          </p:nvSpPr>
          <p:spPr bwMode="auto">
            <a:xfrm flipH="1">
              <a:off x="4014" y="3385"/>
              <a:ext cx="1406" cy="227"/>
            </a:xfrm>
            <a:prstGeom prst="line">
              <a:avLst/>
            </a:prstGeom>
            <a:noFill/>
            <a:ln w="63500">
              <a:solidFill>
                <a:srgbClr val="33CC33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6169" name="Line 107"/>
            <p:cNvSpPr>
              <a:spLocks noChangeShapeType="1"/>
            </p:cNvSpPr>
            <p:nvPr/>
          </p:nvSpPr>
          <p:spPr bwMode="auto">
            <a:xfrm flipH="1" flipV="1">
              <a:off x="3878" y="2614"/>
              <a:ext cx="136" cy="998"/>
            </a:xfrm>
            <a:prstGeom prst="line">
              <a:avLst/>
            </a:prstGeom>
            <a:noFill/>
            <a:ln w="63500">
              <a:solidFill>
                <a:srgbClr val="33CC33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6170" name="Line 108"/>
            <p:cNvSpPr>
              <a:spLocks noChangeShapeType="1"/>
            </p:cNvSpPr>
            <p:nvPr/>
          </p:nvSpPr>
          <p:spPr bwMode="auto">
            <a:xfrm flipV="1">
              <a:off x="3787" y="2614"/>
              <a:ext cx="91" cy="45"/>
            </a:xfrm>
            <a:prstGeom prst="line">
              <a:avLst/>
            </a:prstGeom>
            <a:noFill/>
            <a:ln w="63500">
              <a:solidFill>
                <a:srgbClr val="33CC33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6171" name="Line 110"/>
            <p:cNvSpPr>
              <a:spLocks noChangeShapeType="1"/>
            </p:cNvSpPr>
            <p:nvPr/>
          </p:nvSpPr>
          <p:spPr bwMode="auto">
            <a:xfrm flipV="1">
              <a:off x="3878" y="2251"/>
              <a:ext cx="136" cy="998"/>
            </a:xfrm>
            <a:prstGeom prst="line">
              <a:avLst/>
            </a:prstGeom>
            <a:noFill/>
            <a:ln w="63500">
              <a:solidFill>
                <a:srgbClr val="33CC33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6172" name="Line 111"/>
            <p:cNvSpPr>
              <a:spLocks noChangeShapeType="1"/>
            </p:cNvSpPr>
            <p:nvPr/>
          </p:nvSpPr>
          <p:spPr bwMode="auto">
            <a:xfrm>
              <a:off x="4014" y="2251"/>
              <a:ext cx="1406" cy="136"/>
            </a:xfrm>
            <a:prstGeom prst="line">
              <a:avLst/>
            </a:prstGeom>
            <a:noFill/>
            <a:ln w="63500">
              <a:solidFill>
                <a:srgbClr val="33CC33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6173" name="Line 112"/>
            <p:cNvSpPr>
              <a:spLocks noChangeShapeType="1"/>
            </p:cNvSpPr>
            <p:nvPr/>
          </p:nvSpPr>
          <p:spPr bwMode="auto">
            <a:xfrm flipH="1" flipV="1">
              <a:off x="3787" y="3203"/>
              <a:ext cx="91" cy="46"/>
            </a:xfrm>
            <a:prstGeom prst="line">
              <a:avLst/>
            </a:prstGeom>
            <a:noFill/>
            <a:ln w="63500">
              <a:solidFill>
                <a:srgbClr val="33CC33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6174" name="Line 113"/>
            <p:cNvSpPr>
              <a:spLocks noChangeShapeType="1"/>
            </p:cNvSpPr>
            <p:nvPr/>
          </p:nvSpPr>
          <p:spPr bwMode="auto">
            <a:xfrm>
              <a:off x="3923" y="2478"/>
              <a:ext cx="136" cy="997"/>
            </a:xfrm>
            <a:prstGeom prst="line">
              <a:avLst/>
            </a:prstGeom>
            <a:noFill/>
            <a:ln w="63500">
              <a:solidFill>
                <a:srgbClr val="FF00FF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6175" name="Line 114"/>
            <p:cNvSpPr>
              <a:spLocks noChangeShapeType="1"/>
            </p:cNvSpPr>
            <p:nvPr/>
          </p:nvSpPr>
          <p:spPr bwMode="auto">
            <a:xfrm flipH="1">
              <a:off x="4059" y="3385"/>
              <a:ext cx="227" cy="90"/>
            </a:xfrm>
            <a:prstGeom prst="line">
              <a:avLst/>
            </a:prstGeom>
            <a:noFill/>
            <a:ln w="63500">
              <a:solidFill>
                <a:srgbClr val="FF00FF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6176" name="Line 115"/>
            <p:cNvSpPr>
              <a:spLocks noChangeShapeType="1"/>
            </p:cNvSpPr>
            <p:nvPr/>
          </p:nvSpPr>
          <p:spPr bwMode="auto">
            <a:xfrm flipH="1">
              <a:off x="3016" y="2478"/>
              <a:ext cx="907" cy="181"/>
            </a:xfrm>
            <a:prstGeom prst="line">
              <a:avLst/>
            </a:prstGeom>
            <a:noFill/>
            <a:ln w="63500">
              <a:solidFill>
                <a:srgbClr val="FF00FF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6177" name="Line 116"/>
            <p:cNvSpPr>
              <a:spLocks noChangeShapeType="1"/>
            </p:cNvSpPr>
            <p:nvPr/>
          </p:nvSpPr>
          <p:spPr bwMode="auto">
            <a:xfrm>
              <a:off x="3016" y="3203"/>
              <a:ext cx="907" cy="182"/>
            </a:xfrm>
            <a:prstGeom prst="line">
              <a:avLst/>
            </a:prstGeom>
            <a:noFill/>
            <a:ln w="63500">
              <a:solidFill>
                <a:srgbClr val="FF00FF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6178" name="Line 117"/>
            <p:cNvSpPr>
              <a:spLocks noChangeShapeType="1"/>
            </p:cNvSpPr>
            <p:nvPr/>
          </p:nvSpPr>
          <p:spPr bwMode="auto">
            <a:xfrm flipH="1">
              <a:off x="3923" y="2341"/>
              <a:ext cx="136" cy="1044"/>
            </a:xfrm>
            <a:prstGeom prst="line">
              <a:avLst/>
            </a:prstGeom>
            <a:noFill/>
            <a:ln w="63500">
              <a:solidFill>
                <a:srgbClr val="FF00FF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6179" name="Line 118"/>
            <p:cNvSpPr>
              <a:spLocks noChangeShapeType="1"/>
            </p:cNvSpPr>
            <p:nvPr/>
          </p:nvSpPr>
          <p:spPr bwMode="auto">
            <a:xfrm flipH="1" flipV="1">
              <a:off x="4059" y="2341"/>
              <a:ext cx="227" cy="46"/>
            </a:xfrm>
            <a:prstGeom prst="line">
              <a:avLst/>
            </a:prstGeom>
            <a:noFill/>
            <a:ln w="63500">
              <a:solidFill>
                <a:srgbClr val="FF00FF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6180" name="Line 119"/>
            <p:cNvSpPr>
              <a:spLocks noChangeShapeType="1"/>
            </p:cNvSpPr>
            <p:nvPr/>
          </p:nvSpPr>
          <p:spPr bwMode="auto">
            <a:xfrm flipH="1">
              <a:off x="3833" y="2115"/>
              <a:ext cx="272" cy="90"/>
            </a:xfrm>
            <a:prstGeom prst="line">
              <a:avLst/>
            </a:prstGeom>
            <a:noFill/>
            <a:ln w="63500">
              <a:solidFill>
                <a:srgbClr val="FF00FF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sp>
        <p:nvSpPr>
          <p:cNvPr id="46088" name="Rectangle 120"/>
          <p:cNvSpPr>
            <a:spLocks noChangeArrowheads="1"/>
          </p:cNvSpPr>
          <p:nvPr/>
        </p:nvSpPr>
        <p:spPr bwMode="auto">
          <a:xfrm>
            <a:off x="2916238" y="1916113"/>
            <a:ext cx="1584325" cy="14414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cs-CZ" altLang="en-US" sz="1400">
                <a:latin typeface="Arial" charset="0"/>
              </a:rPr>
              <a:t>Oblasti platnosti</a:t>
            </a:r>
            <a:endParaRPr lang="en-US" altLang="en-US" sz="1400">
              <a:latin typeface="Arial" charset="0"/>
            </a:endParaRPr>
          </a:p>
          <a:p>
            <a:pPr algn="r" eaLnBrk="1" hangingPunct="1"/>
            <a:r>
              <a:rPr lang="cs-CZ" altLang="en-US" sz="1400" b="0">
                <a:latin typeface="Arial" charset="0"/>
              </a:rPr>
              <a:t>Px</a:t>
            </a:r>
          </a:p>
          <a:p>
            <a:pPr algn="r" eaLnBrk="1" hangingPunct="1"/>
            <a:r>
              <a:rPr lang="cs-CZ" altLang="en-US" sz="1400" b="0">
                <a:latin typeface="Arial" charset="0"/>
              </a:rPr>
              <a:t>Py</a:t>
            </a:r>
          </a:p>
          <a:p>
            <a:pPr algn="r" eaLnBrk="1" hangingPunct="1"/>
            <a:r>
              <a:rPr lang="cs-CZ" altLang="en-US" sz="1400" b="0">
                <a:latin typeface="Arial" charset="0"/>
              </a:rPr>
              <a:t>Vz/1</a:t>
            </a:r>
          </a:p>
          <a:p>
            <a:pPr algn="r" eaLnBrk="1" hangingPunct="1"/>
            <a:r>
              <a:rPr lang="cs-CZ" altLang="en-US" sz="1400" b="0">
                <a:latin typeface="Arial" charset="0"/>
              </a:rPr>
              <a:t>Vz/2</a:t>
            </a:r>
          </a:p>
        </p:txBody>
      </p:sp>
      <p:sp>
        <p:nvSpPr>
          <p:cNvPr id="46089" name="Line 122"/>
          <p:cNvSpPr>
            <a:spLocks noChangeShapeType="1"/>
          </p:cNvSpPr>
          <p:nvPr/>
        </p:nvSpPr>
        <p:spPr bwMode="auto">
          <a:xfrm>
            <a:off x="3059113" y="2565400"/>
            <a:ext cx="576262" cy="0"/>
          </a:xfrm>
          <a:prstGeom prst="line">
            <a:avLst/>
          </a:prstGeom>
          <a:noFill/>
          <a:ln w="63500">
            <a:solidFill>
              <a:srgbClr val="FF00FF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46090" name="Line 123"/>
          <p:cNvSpPr>
            <a:spLocks noChangeShapeType="1"/>
          </p:cNvSpPr>
          <p:nvPr/>
        </p:nvSpPr>
        <p:spPr bwMode="auto">
          <a:xfrm>
            <a:off x="3059113" y="2276475"/>
            <a:ext cx="574675" cy="0"/>
          </a:xfrm>
          <a:prstGeom prst="line">
            <a:avLst/>
          </a:prstGeom>
          <a:noFill/>
          <a:ln w="63500">
            <a:solidFill>
              <a:srgbClr val="33CC33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46091" name="Line 124"/>
          <p:cNvSpPr>
            <a:spLocks noChangeShapeType="1"/>
          </p:cNvSpPr>
          <p:nvPr/>
        </p:nvSpPr>
        <p:spPr bwMode="auto">
          <a:xfrm>
            <a:off x="3059113" y="2852738"/>
            <a:ext cx="576262" cy="0"/>
          </a:xfrm>
          <a:prstGeom prst="line">
            <a:avLst/>
          </a:prstGeom>
          <a:noFill/>
          <a:ln w="63500">
            <a:solidFill>
              <a:srgbClr val="00CCFF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46092" name="Line 125"/>
          <p:cNvSpPr>
            <a:spLocks noChangeShapeType="1"/>
          </p:cNvSpPr>
          <p:nvPr/>
        </p:nvSpPr>
        <p:spPr bwMode="auto">
          <a:xfrm>
            <a:off x="3059113" y="3141663"/>
            <a:ext cx="576262" cy="0"/>
          </a:xfrm>
          <a:prstGeom prst="line">
            <a:avLst/>
          </a:prstGeom>
          <a:noFill/>
          <a:ln w="63500">
            <a:solidFill>
              <a:srgbClr val="993366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445358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en-US" smtClean="0"/>
              <a:t>Určení rozsahů platnosti</a:t>
            </a:r>
            <a:r>
              <a:rPr lang="en-US" altLang="en-US" smtClean="0"/>
              <a:t> (live-range analysis)</a:t>
            </a:r>
            <a:endParaRPr lang="cs-CZ" altLang="en-US" noProof="1" smtClean="0"/>
          </a:p>
        </p:txBody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2"/>
            <a:r>
              <a:rPr lang="cs-CZ" altLang="en-US" dirty="0" smtClean="0">
                <a:sym typeface="Symbol" pitchFamily="18" charset="2"/>
              </a:rPr>
              <a:t>Rozsah platnosti (životnost) jednoduché lokální proměnné bez aliasu</a:t>
            </a:r>
          </a:p>
          <a:p>
            <a:pPr lvl="3"/>
            <a:r>
              <a:rPr lang="en-US" altLang="en-US" dirty="0" smtClean="0">
                <a:sym typeface="Symbol" pitchFamily="18" charset="2"/>
              </a:rPr>
              <a:t>Prom</a:t>
            </a:r>
            <a:r>
              <a:rPr lang="cs-CZ" altLang="en-US" dirty="0" smtClean="0">
                <a:sym typeface="Symbol" pitchFamily="18" charset="2"/>
              </a:rPr>
              <a:t>ěnná je v bodě a živá, jestliže existuje cesta control-flow grafem do bodu b taková, že:</a:t>
            </a:r>
          </a:p>
          <a:p>
            <a:pPr lvl="4"/>
            <a:r>
              <a:rPr lang="cs-CZ" altLang="en-US" dirty="0" smtClean="0">
                <a:sym typeface="Symbol" pitchFamily="18" charset="2"/>
              </a:rPr>
              <a:t>Na cestě a-b není žádný zápis do této proměnné</a:t>
            </a:r>
          </a:p>
          <a:p>
            <a:pPr lvl="4"/>
            <a:r>
              <a:rPr lang="cs-CZ" altLang="en-US" dirty="0" smtClean="0">
                <a:sym typeface="Symbol" pitchFamily="18" charset="2"/>
              </a:rPr>
              <a:t>V bodě b je tato proměnná čtena</a:t>
            </a:r>
          </a:p>
          <a:p>
            <a:pPr lvl="4"/>
            <a:endParaRPr lang="cs-CZ" altLang="en-US" dirty="0" smtClean="0">
              <a:sym typeface="Symbol" pitchFamily="18" charset="2"/>
            </a:endParaRPr>
          </a:p>
          <a:p>
            <a:pPr lvl="2"/>
            <a:r>
              <a:rPr lang="cs-CZ" altLang="en-US" dirty="0" smtClean="0">
                <a:sym typeface="Symbol" pitchFamily="18" charset="2"/>
              </a:rPr>
              <a:t>Jiné druhy proměnných se obvykle nezkoumají</a:t>
            </a:r>
          </a:p>
          <a:p>
            <a:pPr lvl="3"/>
            <a:r>
              <a:rPr lang="cs-CZ" altLang="en-US" dirty="0" smtClean="0">
                <a:sym typeface="Symbol" pitchFamily="18" charset="2"/>
              </a:rPr>
              <a:t>Pro složené proměnné (pole/struktury) neplatí předpoklad, že zápisem do proměnné se předchozí obsah stává irelevantní</a:t>
            </a:r>
          </a:p>
          <a:p>
            <a:pPr lvl="4"/>
            <a:r>
              <a:rPr lang="cs-CZ" altLang="en-US" dirty="0" smtClean="0">
                <a:sym typeface="Symbol" pitchFamily="18" charset="2"/>
              </a:rPr>
              <a:t>Složená proměnná je tedy živá všude, kde existuje cesta ke čtení</a:t>
            </a:r>
          </a:p>
          <a:p>
            <a:pPr lvl="3"/>
            <a:r>
              <a:rPr lang="cs-CZ" altLang="en-US" dirty="0" smtClean="0">
                <a:sym typeface="Symbol" pitchFamily="18" charset="2"/>
              </a:rPr>
              <a:t>U proměnných s aliasem nelze obvykle jednoznačně určit čtení a zápisy</a:t>
            </a:r>
          </a:p>
          <a:p>
            <a:pPr lvl="4"/>
            <a:r>
              <a:rPr lang="cs-CZ" altLang="en-US" dirty="0" smtClean="0">
                <a:sym typeface="Symbol" pitchFamily="18" charset="2"/>
              </a:rPr>
              <a:t>Definici lze upravit i pro nejistá čtení a zápisy</a:t>
            </a:r>
          </a:p>
          <a:p>
            <a:pPr lvl="3"/>
            <a:r>
              <a:rPr lang="cs-CZ" altLang="en-US" dirty="0" smtClean="0">
                <a:sym typeface="Symbol" pitchFamily="18" charset="2"/>
              </a:rPr>
              <a:t>Účelem zkoumání životnosti je především alokace registrů</a:t>
            </a:r>
          </a:p>
          <a:p>
            <a:pPr lvl="4"/>
            <a:r>
              <a:rPr lang="cs-CZ" altLang="en-US" dirty="0" smtClean="0">
                <a:sym typeface="Symbol" pitchFamily="18" charset="2"/>
              </a:rPr>
              <a:t>Složené a aliasované proměnné do registrů umístit nelze</a:t>
            </a:r>
          </a:p>
        </p:txBody>
      </p:sp>
      <p:sp>
        <p:nvSpPr>
          <p:cNvPr id="47106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41DCB8CE-DFB4-4277-92B0-5EEC1EF1814F}" type="slidenum">
              <a:rPr lang="en-US" altLang="en-US" smtClean="0"/>
              <a:pPr/>
              <a:t>23</a:t>
            </a:fld>
            <a:r>
              <a:rPr lang="cs-CZ" altLang="en-US" smtClean="0"/>
              <a:t> </a:t>
            </a: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67823579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41DCB8CE-DFB4-4277-92B0-5EEC1EF1814F}" type="slidenum">
              <a:rPr lang="en-US" altLang="en-US" sz="1400" b="0" smtClean="0">
                <a:solidFill>
                  <a:srgbClr val="99FF99"/>
                </a:solidFill>
                <a:latin typeface="Arial" charset="0"/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24</a:t>
            </a:fld>
            <a:r>
              <a:rPr lang="cs-CZ" altLang="en-US" sz="1400" b="0" smtClean="0">
                <a:solidFill>
                  <a:srgbClr val="99FF99"/>
                </a:solidFill>
                <a:latin typeface="Arial" charset="0"/>
              </a:rPr>
              <a:t> </a:t>
            </a:r>
            <a:endParaRPr lang="en-US" altLang="en-US" sz="1400" b="0" smtClean="0">
              <a:solidFill>
                <a:srgbClr val="99FF99"/>
              </a:solidFill>
              <a:latin typeface="Arial" charset="0"/>
            </a:endParaRPr>
          </a:p>
        </p:txBody>
      </p:sp>
      <p:sp>
        <p:nvSpPr>
          <p:cNvPr id="4710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en-US" smtClean="0"/>
              <a:t>Algoritmus: Určení rozsahů platnosti</a:t>
            </a:r>
            <a:endParaRPr lang="cs-CZ" altLang="en-US" noProof="1" smtClean="0"/>
          </a:p>
        </p:txBody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2" eaLnBrk="1" hangingPunct="1">
              <a:lnSpc>
                <a:spcPct val="90000"/>
              </a:lnSpc>
            </a:pPr>
            <a:r>
              <a:rPr lang="cs-CZ" altLang="en-US" sz="2000" smtClean="0"/>
              <a:t>VAR – množina proměnných</a:t>
            </a:r>
          </a:p>
          <a:p>
            <a:pPr lvl="2" eaLnBrk="1" hangingPunct="1">
              <a:lnSpc>
                <a:spcPct val="90000"/>
              </a:lnSpc>
            </a:pPr>
            <a:r>
              <a:rPr lang="cs-CZ" altLang="en-US" sz="2000" smtClean="0"/>
              <a:t>Orientovaný graf control-flow v proceduře: </a:t>
            </a:r>
            <a:r>
              <a:rPr lang="en-US" altLang="en-US" sz="2000" smtClean="0"/>
              <a:t>(BB,CF)</a:t>
            </a:r>
          </a:p>
          <a:p>
            <a:pPr lvl="3" eaLnBrk="1" hangingPunct="1">
              <a:lnSpc>
                <a:spcPct val="90000"/>
              </a:lnSpc>
            </a:pPr>
            <a:r>
              <a:rPr lang="en-US" altLang="en-US" sz="1800" smtClean="0"/>
              <a:t>BB – mno</a:t>
            </a:r>
            <a:r>
              <a:rPr lang="cs-CZ" altLang="en-US" sz="1800" smtClean="0"/>
              <a:t>žina základních bloků</a:t>
            </a:r>
          </a:p>
          <a:p>
            <a:pPr lvl="3" eaLnBrk="1" hangingPunct="1">
              <a:lnSpc>
                <a:spcPct val="90000"/>
              </a:lnSpc>
            </a:pPr>
            <a:r>
              <a:rPr lang="cs-CZ" altLang="en-US" sz="1800" smtClean="0"/>
              <a:t>CF </a:t>
            </a:r>
            <a:r>
              <a:rPr lang="cs-CZ" altLang="en-US" sz="1800" smtClean="0">
                <a:sym typeface="Symbol" pitchFamily="18" charset="2"/>
              </a:rPr>
              <a:t> BB  BB – přechody mezi základními bloky</a:t>
            </a:r>
          </a:p>
          <a:p>
            <a:pPr lvl="2" eaLnBrk="1" hangingPunct="1">
              <a:lnSpc>
                <a:spcPct val="90000"/>
              </a:lnSpc>
            </a:pPr>
            <a:r>
              <a:rPr lang="cs-CZ" altLang="en-US" sz="2000" smtClean="0">
                <a:sym typeface="Symbol" pitchFamily="18" charset="2"/>
              </a:rPr>
              <a:t>Lokální analýza</a:t>
            </a:r>
          </a:p>
          <a:p>
            <a:pPr lvl="3" eaLnBrk="1" hangingPunct="1">
              <a:lnSpc>
                <a:spcPct val="90000"/>
              </a:lnSpc>
            </a:pPr>
            <a:r>
              <a:rPr lang="cs-CZ" altLang="en-US" sz="1800" smtClean="0">
                <a:sym typeface="Symbol" pitchFamily="18" charset="2"/>
              </a:rPr>
              <a:t>Vnitřní chování každého základního bloku </a:t>
            </a:r>
          </a:p>
          <a:p>
            <a:pPr lvl="3" eaLnBrk="1" hangingPunct="1">
              <a:lnSpc>
                <a:spcPct val="90000"/>
              </a:lnSpc>
            </a:pPr>
            <a:r>
              <a:rPr lang="cs-CZ" altLang="en-US" sz="1800" smtClean="0">
                <a:sym typeface="Symbol" pitchFamily="18" charset="2"/>
              </a:rPr>
              <a:t>W </a:t>
            </a:r>
            <a:r>
              <a:rPr lang="en-US" altLang="en-US" sz="1800" smtClean="0">
                <a:sym typeface="Symbol" pitchFamily="18" charset="2"/>
              </a:rPr>
              <a:t>: BB </a:t>
            </a:r>
            <a:r>
              <a:rPr lang="cs-CZ" altLang="en-US" sz="1800" smtClean="0">
                <a:sym typeface="Symbol" pitchFamily="18" charset="2"/>
              </a:rPr>
              <a:t> </a:t>
            </a:r>
            <a:r>
              <a:rPr lang="en-US" altLang="en-US" sz="1800" smtClean="0">
                <a:sym typeface="Symbol" pitchFamily="18" charset="2"/>
              </a:rPr>
              <a:t>VAR → Bool – blok </a:t>
            </a:r>
            <a:r>
              <a:rPr lang="cs-CZ" altLang="en-US" sz="1800" smtClean="0">
                <a:sym typeface="Symbol" pitchFamily="18" charset="2"/>
              </a:rPr>
              <a:t>zapisuje do proměnné</a:t>
            </a:r>
            <a:endParaRPr lang="en-US" altLang="en-US" sz="1800" smtClean="0">
              <a:sym typeface="Symbol" pitchFamily="18" charset="2"/>
            </a:endParaRPr>
          </a:p>
          <a:p>
            <a:pPr lvl="3" eaLnBrk="1" hangingPunct="1">
              <a:lnSpc>
                <a:spcPct val="90000"/>
              </a:lnSpc>
            </a:pPr>
            <a:r>
              <a:rPr lang="cs-CZ" altLang="en-US" sz="1800" smtClean="0">
                <a:sym typeface="Symbol" pitchFamily="18" charset="2"/>
              </a:rPr>
              <a:t>R </a:t>
            </a:r>
            <a:r>
              <a:rPr lang="en-US" altLang="en-US" sz="1800" smtClean="0">
                <a:sym typeface="Symbol" pitchFamily="18" charset="2"/>
              </a:rPr>
              <a:t>: BB </a:t>
            </a:r>
            <a:r>
              <a:rPr lang="cs-CZ" altLang="en-US" sz="1800" smtClean="0">
                <a:sym typeface="Symbol" pitchFamily="18" charset="2"/>
              </a:rPr>
              <a:t> </a:t>
            </a:r>
            <a:r>
              <a:rPr lang="en-US" altLang="en-US" sz="1800" smtClean="0">
                <a:sym typeface="Symbol" pitchFamily="18" charset="2"/>
              </a:rPr>
              <a:t>VAR → Bool – blok </a:t>
            </a:r>
            <a:r>
              <a:rPr lang="cs-CZ" altLang="en-US" sz="1800" smtClean="0">
                <a:sym typeface="Symbol" pitchFamily="18" charset="2"/>
              </a:rPr>
              <a:t>čte proměnnou před prvním zápisem</a:t>
            </a:r>
          </a:p>
          <a:p>
            <a:pPr lvl="3" eaLnBrk="1" hangingPunct="1">
              <a:lnSpc>
                <a:spcPct val="90000"/>
              </a:lnSpc>
            </a:pPr>
            <a:r>
              <a:rPr lang="cs-CZ" altLang="en-US" sz="1800" smtClean="0">
                <a:sym typeface="Symbol" pitchFamily="18" charset="2"/>
              </a:rPr>
              <a:t>Triviální algoritmus</a:t>
            </a:r>
          </a:p>
          <a:p>
            <a:pPr lvl="2" eaLnBrk="1" hangingPunct="1">
              <a:lnSpc>
                <a:spcPct val="90000"/>
              </a:lnSpc>
            </a:pPr>
            <a:r>
              <a:rPr lang="cs-CZ" altLang="en-US" sz="2000" smtClean="0">
                <a:sym typeface="Symbol" pitchFamily="18" charset="2"/>
              </a:rPr>
              <a:t>Globální analýza</a:t>
            </a:r>
          </a:p>
          <a:p>
            <a:pPr lvl="3" eaLnBrk="1" hangingPunct="1">
              <a:lnSpc>
                <a:spcPct val="90000"/>
              </a:lnSpc>
            </a:pPr>
            <a:r>
              <a:rPr lang="cs-CZ" altLang="en-US" sz="1800" smtClean="0">
                <a:sym typeface="Symbol" pitchFamily="18" charset="2"/>
              </a:rPr>
              <a:t>Platnost proměnných na začátku každého základního bloku</a:t>
            </a:r>
          </a:p>
          <a:p>
            <a:pPr lvl="3" eaLnBrk="1" hangingPunct="1">
              <a:lnSpc>
                <a:spcPct val="90000"/>
              </a:lnSpc>
            </a:pPr>
            <a:r>
              <a:rPr lang="cs-CZ" altLang="en-US" sz="1800" smtClean="0">
                <a:sym typeface="Symbol" pitchFamily="18" charset="2"/>
              </a:rPr>
              <a:t>L </a:t>
            </a:r>
            <a:r>
              <a:rPr lang="en-US" altLang="en-US" sz="1800" smtClean="0">
                <a:sym typeface="Symbol" pitchFamily="18" charset="2"/>
              </a:rPr>
              <a:t>: BB </a:t>
            </a:r>
            <a:r>
              <a:rPr lang="cs-CZ" altLang="en-US" sz="1800" smtClean="0">
                <a:sym typeface="Symbol" pitchFamily="18" charset="2"/>
              </a:rPr>
              <a:t> </a:t>
            </a:r>
            <a:r>
              <a:rPr lang="en-US" altLang="en-US" sz="1800" smtClean="0">
                <a:sym typeface="Symbol" pitchFamily="18" charset="2"/>
              </a:rPr>
              <a:t>VAR → Bool – </a:t>
            </a:r>
            <a:r>
              <a:rPr lang="cs-CZ" altLang="en-US" sz="1800" smtClean="0">
                <a:sym typeface="Symbol" pitchFamily="18" charset="2"/>
              </a:rPr>
              <a:t>proměnná je živá na začátku bloku</a:t>
            </a:r>
          </a:p>
          <a:p>
            <a:pPr lvl="3" eaLnBrk="1" hangingPunct="1">
              <a:lnSpc>
                <a:spcPct val="90000"/>
              </a:lnSpc>
            </a:pPr>
            <a:r>
              <a:rPr lang="cs-CZ" altLang="en-US" sz="1800" smtClean="0">
                <a:sym typeface="Symbol" pitchFamily="18" charset="2"/>
              </a:rPr>
              <a:t>Polynomiální algoritmus</a:t>
            </a:r>
            <a:endParaRPr lang="en-US" altLang="en-US" sz="1800" smtClean="0">
              <a:sym typeface="Symbol" pitchFamily="18" charset="2"/>
            </a:endParaRPr>
          </a:p>
          <a:p>
            <a:pPr lvl="2" eaLnBrk="1" hangingPunct="1">
              <a:lnSpc>
                <a:spcPct val="90000"/>
              </a:lnSpc>
            </a:pPr>
            <a:r>
              <a:rPr lang="en-US" altLang="en-US" sz="2000" smtClean="0">
                <a:sym typeface="Symbol" pitchFamily="18" charset="2"/>
              </a:rPr>
              <a:t>Dopo</a:t>
            </a:r>
            <a:r>
              <a:rPr lang="cs-CZ" altLang="en-US" sz="2000" smtClean="0">
                <a:sym typeface="Symbol" pitchFamily="18" charset="2"/>
              </a:rPr>
              <a:t>čet</a:t>
            </a:r>
            <a:endParaRPr lang="en-US" altLang="en-US" sz="2000" smtClean="0">
              <a:sym typeface="Symbol" pitchFamily="18" charset="2"/>
            </a:endParaRPr>
          </a:p>
          <a:p>
            <a:pPr lvl="3" eaLnBrk="1" hangingPunct="1">
              <a:lnSpc>
                <a:spcPct val="90000"/>
              </a:lnSpc>
            </a:pPr>
            <a:r>
              <a:rPr lang="cs-CZ" altLang="en-US" sz="1800" smtClean="0">
                <a:sym typeface="Symbol" pitchFamily="18" charset="2"/>
              </a:rPr>
              <a:t>Platnost proměnných na koncích bloků a uvnitř bloků</a:t>
            </a:r>
            <a:endParaRPr lang="en-US" altLang="en-US" sz="1800" smtClean="0">
              <a:sym typeface="Symbol" pitchFamily="18" charset="2"/>
            </a:endParaRPr>
          </a:p>
          <a:p>
            <a:pPr lvl="3" eaLnBrk="1" hangingPunct="1">
              <a:lnSpc>
                <a:spcPct val="90000"/>
              </a:lnSpc>
            </a:pPr>
            <a:r>
              <a:rPr lang="en-US" altLang="en-US" sz="1800" smtClean="0">
                <a:sym typeface="Symbol" pitchFamily="18" charset="2"/>
              </a:rPr>
              <a:t>Detekce </a:t>
            </a:r>
            <a:r>
              <a:rPr lang="cs-CZ" altLang="en-US" sz="1800" smtClean="0">
                <a:sym typeface="Symbol" pitchFamily="18" charset="2"/>
              </a:rPr>
              <a:t>čtení nezapsaných proměnných</a:t>
            </a:r>
          </a:p>
          <a:p>
            <a:pPr lvl="3" eaLnBrk="1" hangingPunct="1">
              <a:lnSpc>
                <a:spcPct val="90000"/>
              </a:lnSpc>
            </a:pPr>
            <a:r>
              <a:rPr lang="cs-CZ" altLang="en-US" sz="1800" smtClean="0">
                <a:sym typeface="Symbol" pitchFamily="18" charset="2"/>
              </a:rPr>
              <a:t>Triviální algoritmus</a:t>
            </a:r>
            <a:endParaRPr lang="en-US" altLang="en-US" sz="1800" smtClean="0">
              <a:sym typeface="Symbol" pitchFamily="18" charset="2"/>
            </a:endParaRPr>
          </a:p>
          <a:p>
            <a:pPr lvl="2" eaLnBrk="1" hangingPunct="1">
              <a:lnSpc>
                <a:spcPct val="90000"/>
              </a:lnSpc>
            </a:pPr>
            <a:r>
              <a:rPr lang="en-US" altLang="en-US" sz="2000" smtClean="0">
                <a:sym typeface="Symbol" pitchFamily="18" charset="2"/>
              </a:rPr>
              <a:t>Vylep</a:t>
            </a:r>
            <a:r>
              <a:rPr lang="cs-CZ" altLang="en-US" sz="2000" smtClean="0">
                <a:sym typeface="Symbol" pitchFamily="18" charset="2"/>
              </a:rPr>
              <a:t>šení</a:t>
            </a:r>
          </a:p>
          <a:p>
            <a:pPr lvl="3" eaLnBrk="1" hangingPunct="1">
              <a:lnSpc>
                <a:spcPct val="90000"/>
              </a:lnSpc>
            </a:pPr>
            <a:r>
              <a:rPr lang="cs-CZ" altLang="en-US" sz="1800" smtClean="0">
                <a:sym typeface="Symbol" pitchFamily="18" charset="2"/>
              </a:rPr>
              <a:t>Určení komponent souvislosti a přeznačení proměnných</a:t>
            </a:r>
            <a:endParaRPr lang="en-US" altLang="en-US" sz="1800" smtClean="0">
              <a:sym typeface="Symbol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95864342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16E94499-7E88-4ADE-9DA4-9573273C5033}" type="slidenum">
              <a:rPr lang="en-US" altLang="en-US" sz="1400" b="0" smtClean="0">
                <a:solidFill>
                  <a:srgbClr val="99FF99"/>
                </a:solidFill>
                <a:latin typeface="Arial" charset="0"/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25</a:t>
            </a:fld>
            <a:r>
              <a:rPr lang="cs-CZ" altLang="en-US" sz="1400" b="0" smtClean="0">
                <a:solidFill>
                  <a:srgbClr val="99FF99"/>
                </a:solidFill>
                <a:latin typeface="Arial" charset="0"/>
              </a:rPr>
              <a:t> </a:t>
            </a:r>
            <a:endParaRPr lang="en-US" altLang="en-US" sz="1400" b="0" smtClean="0">
              <a:solidFill>
                <a:srgbClr val="99FF99"/>
              </a:solidFill>
              <a:latin typeface="Arial" charset="0"/>
            </a:endParaRPr>
          </a:p>
        </p:txBody>
      </p:sp>
      <p:sp>
        <p:nvSpPr>
          <p:cNvPr id="4813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en-US" smtClean="0"/>
              <a:t>Algoritmus: Určení rozsahů platnosti</a:t>
            </a:r>
            <a:endParaRPr lang="cs-CZ" altLang="en-US" noProof="1" smtClean="0"/>
          </a:p>
        </p:txBody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2" eaLnBrk="1" hangingPunct="1">
              <a:lnSpc>
                <a:spcPct val="90000"/>
              </a:lnSpc>
            </a:pPr>
            <a:r>
              <a:rPr lang="cs-CZ" altLang="en-US" smtClean="0">
                <a:sym typeface="Symbol" pitchFamily="18" charset="2"/>
              </a:rPr>
              <a:t>Vstup</a:t>
            </a:r>
          </a:p>
          <a:p>
            <a:pPr lvl="3" eaLnBrk="1" hangingPunct="1">
              <a:lnSpc>
                <a:spcPct val="90000"/>
              </a:lnSpc>
            </a:pPr>
            <a:r>
              <a:rPr lang="en-US" altLang="en-US" smtClean="0"/>
              <a:t>(BB,CF) – graf control flow</a:t>
            </a:r>
            <a:endParaRPr lang="en-US" altLang="en-US" smtClean="0">
              <a:sym typeface="Symbol" pitchFamily="18" charset="2"/>
            </a:endParaRPr>
          </a:p>
          <a:p>
            <a:pPr lvl="3" eaLnBrk="1" hangingPunct="1">
              <a:lnSpc>
                <a:spcPct val="90000"/>
              </a:lnSpc>
            </a:pPr>
            <a:r>
              <a:rPr lang="cs-CZ" altLang="en-US" smtClean="0">
                <a:sym typeface="Symbol" pitchFamily="18" charset="2"/>
              </a:rPr>
              <a:t>W</a:t>
            </a:r>
            <a:r>
              <a:rPr lang="en-US" altLang="en-US" smtClean="0">
                <a:sym typeface="Symbol" pitchFamily="18" charset="2"/>
              </a:rPr>
              <a:t>(b,v) – blok b </a:t>
            </a:r>
            <a:r>
              <a:rPr lang="cs-CZ" altLang="en-US" smtClean="0">
                <a:sym typeface="Symbol" pitchFamily="18" charset="2"/>
              </a:rPr>
              <a:t>zapisuje do proměnné</a:t>
            </a:r>
            <a:r>
              <a:rPr lang="en-US" altLang="en-US" smtClean="0">
                <a:sym typeface="Symbol" pitchFamily="18" charset="2"/>
              </a:rPr>
              <a:t> v</a:t>
            </a:r>
          </a:p>
          <a:p>
            <a:pPr lvl="3" eaLnBrk="1" hangingPunct="1">
              <a:lnSpc>
                <a:spcPct val="90000"/>
              </a:lnSpc>
            </a:pPr>
            <a:r>
              <a:rPr lang="cs-CZ" altLang="en-US" smtClean="0">
                <a:sym typeface="Symbol" pitchFamily="18" charset="2"/>
              </a:rPr>
              <a:t>R</a:t>
            </a:r>
            <a:r>
              <a:rPr lang="en-US" altLang="en-US" smtClean="0">
                <a:sym typeface="Symbol" pitchFamily="18" charset="2"/>
              </a:rPr>
              <a:t>(b,v) – blok b </a:t>
            </a:r>
            <a:r>
              <a:rPr lang="cs-CZ" altLang="en-US" smtClean="0">
                <a:sym typeface="Symbol" pitchFamily="18" charset="2"/>
              </a:rPr>
              <a:t>čte proměnnou </a:t>
            </a:r>
            <a:r>
              <a:rPr lang="en-US" altLang="en-US" smtClean="0">
                <a:sym typeface="Symbol" pitchFamily="18" charset="2"/>
              </a:rPr>
              <a:t>v </a:t>
            </a:r>
            <a:r>
              <a:rPr lang="cs-CZ" altLang="en-US" smtClean="0">
                <a:sym typeface="Symbol" pitchFamily="18" charset="2"/>
              </a:rPr>
              <a:t>před prvním zápisem</a:t>
            </a:r>
            <a:r>
              <a:rPr lang="en-US" altLang="en-US" smtClean="0">
                <a:sym typeface="Symbol" pitchFamily="18" charset="2"/>
              </a:rPr>
              <a:t> do n</a:t>
            </a:r>
            <a:r>
              <a:rPr lang="cs-CZ" altLang="en-US" smtClean="0">
                <a:sym typeface="Symbol" pitchFamily="18" charset="2"/>
              </a:rPr>
              <a:t>í</a:t>
            </a:r>
          </a:p>
          <a:p>
            <a:pPr lvl="2" eaLnBrk="1" hangingPunct="1">
              <a:lnSpc>
                <a:spcPct val="90000"/>
              </a:lnSpc>
            </a:pPr>
            <a:r>
              <a:rPr lang="cs-CZ" altLang="en-US" smtClean="0">
                <a:sym typeface="Symbol" pitchFamily="18" charset="2"/>
              </a:rPr>
              <a:t>Výstup</a:t>
            </a:r>
          </a:p>
          <a:p>
            <a:pPr lvl="3" eaLnBrk="1" hangingPunct="1">
              <a:lnSpc>
                <a:spcPct val="90000"/>
              </a:lnSpc>
            </a:pPr>
            <a:r>
              <a:rPr lang="cs-CZ" altLang="en-US" smtClean="0">
                <a:sym typeface="Symbol" pitchFamily="18" charset="2"/>
              </a:rPr>
              <a:t>L</a:t>
            </a:r>
            <a:r>
              <a:rPr lang="en-US" altLang="en-US" smtClean="0">
                <a:sym typeface="Symbol" pitchFamily="18" charset="2"/>
              </a:rPr>
              <a:t>(b,v) – </a:t>
            </a:r>
            <a:r>
              <a:rPr lang="cs-CZ" altLang="en-US" smtClean="0">
                <a:sym typeface="Symbol" pitchFamily="18" charset="2"/>
              </a:rPr>
              <a:t>proměnná </a:t>
            </a:r>
            <a:r>
              <a:rPr lang="en-US" altLang="en-US" smtClean="0">
                <a:sym typeface="Symbol" pitchFamily="18" charset="2"/>
              </a:rPr>
              <a:t>v </a:t>
            </a:r>
            <a:r>
              <a:rPr lang="cs-CZ" altLang="en-US" smtClean="0">
                <a:sym typeface="Symbol" pitchFamily="18" charset="2"/>
              </a:rPr>
              <a:t>je živá na začátku bloku</a:t>
            </a:r>
            <a:r>
              <a:rPr lang="en-US" altLang="en-US" smtClean="0">
                <a:sym typeface="Symbol" pitchFamily="18" charset="2"/>
              </a:rPr>
              <a:t> b</a:t>
            </a:r>
            <a:endParaRPr lang="cs-CZ" altLang="en-US" smtClean="0">
              <a:sym typeface="Symbol" pitchFamily="18" charset="2"/>
            </a:endParaRPr>
          </a:p>
          <a:p>
            <a:pPr lvl="3" eaLnBrk="1" hangingPunct="1">
              <a:lnSpc>
                <a:spcPct val="90000"/>
              </a:lnSpc>
            </a:pPr>
            <a:endParaRPr lang="cs-CZ" altLang="en-US" smtClean="0">
              <a:sym typeface="Symbol" pitchFamily="18" charset="2"/>
            </a:endParaRPr>
          </a:p>
          <a:p>
            <a:pPr marL="0" indent="0" eaLnBrk="1" hangingPunct="1">
              <a:lnSpc>
                <a:spcPct val="90000"/>
              </a:lnSpc>
            </a:pPr>
            <a:r>
              <a:rPr lang="en-US" altLang="en-US" smtClean="0">
                <a:sym typeface="Symbol" pitchFamily="18" charset="2"/>
              </a:rPr>
              <a:t>for each b in </a:t>
            </a:r>
            <a:r>
              <a:rPr lang="cs-CZ" altLang="en-US" smtClean="0">
                <a:sym typeface="Symbol" pitchFamily="18" charset="2"/>
              </a:rPr>
              <a:t>BB</a:t>
            </a:r>
          </a:p>
          <a:p>
            <a:pPr marL="0" indent="0" eaLnBrk="1" hangingPunct="1">
              <a:lnSpc>
                <a:spcPct val="90000"/>
              </a:lnSpc>
            </a:pPr>
            <a:r>
              <a:rPr lang="cs-CZ" altLang="en-US" smtClean="0">
                <a:sym typeface="Symbol" pitchFamily="18" charset="2"/>
              </a:rPr>
              <a:t>  L</a:t>
            </a:r>
            <a:r>
              <a:rPr lang="en-US" altLang="en-US" smtClean="0">
                <a:sym typeface="Symbol" pitchFamily="18" charset="2"/>
              </a:rPr>
              <a:t>(b,v) = R(b,v);</a:t>
            </a:r>
          </a:p>
          <a:p>
            <a:pPr marL="0" indent="0" eaLnBrk="1" hangingPunct="1">
              <a:lnSpc>
                <a:spcPct val="90000"/>
              </a:lnSpc>
            </a:pPr>
            <a:r>
              <a:rPr lang="en-US" altLang="en-US" smtClean="0">
                <a:sym typeface="Symbol" pitchFamily="18" charset="2"/>
              </a:rPr>
              <a:t>do {</a:t>
            </a:r>
          </a:p>
          <a:p>
            <a:pPr marL="0" indent="0" eaLnBrk="1" hangingPunct="1">
              <a:lnSpc>
                <a:spcPct val="90000"/>
              </a:lnSpc>
            </a:pPr>
            <a:r>
              <a:rPr lang="en-US" altLang="en-US" smtClean="0">
                <a:sym typeface="Symbol" pitchFamily="18" charset="2"/>
              </a:rPr>
              <a:t>  for each &lt;b1,b2&gt; in CF</a:t>
            </a:r>
          </a:p>
          <a:p>
            <a:pPr marL="0" indent="0" eaLnBrk="1" hangingPunct="1">
              <a:lnSpc>
                <a:spcPct val="90000"/>
              </a:lnSpc>
            </a:pPr>
            <a:r>
              <a:rPr lang="en-US" altLang="en-US" smtClean="0">
                <a:sym typeface="Symbol" pitchFamily="18" charset="2"/>
              </a:rPr>
              <a:t>    L(b1,v) |= ~ W(b1</a:t>
            </a:r>
            <a:r>
              <a:rPr lang="cs-CZ" altLang="en-US" smtClean="0">
                <a:sym typeface="Symbol" pitchFamily="18" charset="2"/>
              </a:rPr>
              <a:t>,v</a:t>
            </a:r>
            <a:r>
              <a:rPr lang="en-US" altLang="en-US" smtClean="0">
                <a:sym typeface="Symbol" pitchFamily="18" charset="2"/>
              </a:rPr>
              <a:t>) &amp; L(b2</a:t>
            </a:r>
            <a:r>
              <a:rPr lang="cs-CZ" altLang="en-US" smtClean="0">
                <a:sym typeface="Symbol" pitchFamily="18" charset="2"/>
              </a:rPr>
              <a:t>,v</a:t>
            </a:r>
            <a:r>
              <a:rPr lang="en-US" altLang="en-US" smtClean="0">
                <a:sym typeface="Symbol" pitchFamily="18" charset="2"/>
              </a:rPr>
              <a:t>);</a:t>
            </a:r>
          </a:p>
          <a:p>
            <a:pPr marL="0" indent="0" eaLnBrk="1" hangingPunct="1">
              <a:lnSpc>
                <a:spcPct val="90000"/>
              </a:lnSpc>
            </a:pPr>
            <a:r>
              <a:rPr lang="en-US" altLang="en-US" smtClean="0">
                <a:sym typeface="Symbol" pitchFamily="18" charset="2"/>
              </a:rPr>
              <a:t>} while changed;</a:t>
            </a:r>
          </a:p>
          <a:p>
            <a:pPr marL="0" indent="0" eaLnBrk="1" hangingPunct="1">
              <a:lnSpc>
                <a:spcPct val="90000"/>
              </a:lnSpc>
            </a:pPr>
            <a:endParaRPr lang="en-US" altLang="en-US" smtClean="0">
              <a:sym typeface="Symbol" pitchFamily="18" charset="2"/>
            </a:endParaRPr>
          </a:p>
          <a:p>
            <a:pPr lvl="2" eaLnBrk="1" hangingPunct="1">
              <a:lnSpc>
                <a:spcPct val="90000"/>
              </a:lnSpc>
            </a:pPr>
            <a:r>
              <a:rPr lang="en-US" altLang="en-US" smtClean="0">
                <a:sym typeface="Symbol" pitchFamily="18" charset="2"/>
              </a:rPr>
              <a:t>Algoritmus se prov</a:t>
            </a:r>
            <a:r>
              <a:rPr lang="cs-CZ" altLang="en-US" smtClean="0">
                <a:sym typeface="Symbol" pitchFamily="18" charset="2"/>
              </a:rPr>
              <a:t>ádí vektorově</a:t>
            </a:r>
          </a:p>
          <a:p>
            <a:pPr lvl="3" eaLnBrk="1" hangingPunct="1">
              <a:lnSpc>
                <a:spcPct val="90000"/>
              </a:lnSpc>
            </a:pPr>
            <a:r>
              <a:rPr lang="cs-CZ" altLang="en-US" smtClean="0">
                <a:sym typeface="Symbol" pitchFamily="18" charset="2"/>
              </a:rPr>
              <a:t>Pro všechny proměnné (v) najednou</a:t>
            </a:r>
          </a:p>
          <a:p>
            <a:pPr lvl="4" eaLnBrk="1" hangingPunct="1">
              <a:lnSpc>
                <a:spcPct val="90000"/>
              </a:lnSpc>
            </a:pPr>
            <a:r>
              <a:rPr lang="cs-CZ" altLang="en-US" smtClean="0">
                <a:sym typeface="Symbol" pitchFamily="18" charset="2"/>
              </a:rPr>
              <a:t>Překladač využije SIMD instrukce</a:t>
            </a:r>
          </a:p>
          <a:p>
            <a:pPr lvl="3" eaLnBrk="1" hangingPunct="1">
              <a:lnSpc>
                <a:spcPct val="90000"/>
              </a:lnSpc>
            </a:pPr>
            <a:r>
              <a:rPr lang="cs-CZ" altLang="en-US" smtClean="0">
                <a:sym typeface="Symbol" pitchFamily="18" charset="2"/>
              </a:rPr>
              <a:t>O</a:t>
            </a:r>
            <a:r>
              <a:rPr lang="en-US" altLang="en-US" smtClean="0">
                <a:sym typeface="Symbol" pitchFamily="18" charset="2"/>
              </a:rPr>
              <a:t>(|BB|*|CF|*|VAR|)</a:t>
            </a:r>
            <a:endParaRPr lang="cs-CZ" altLang="en-US" smtClean="0">
              <a:sym typeface="Symbol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238590499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Slide Number Placeholder 4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A35C9D0F-3BF0-4093-9A42-16FC127CA973}" type="slidenum">
              <a:rPr lang="en-US" altLang="en-US" sz="1400" b="0" smtClean="0">
                <a:solidFill>
                  <a:srgbClr val="99FF99"/>
                </a:solidFill>
                <a:latin typeface="Arial" charset="0"/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26</a:t>
            </a:fld>
            <a:r>
              <a:rPr lang="cs-CZ" altLang="en-US" sz="1400" b="0" smtClean="0">
                <a:solidFill>
                  <a:srgbClr val="99FF99"/>
                </a:solidFill>
                <a:latin typeface="Arial" charset="0"/>
              </a:rPr>
              <a:t> </a:t>
            </a:r>
            <a:endParaRPr lang="en-US" altLang="en-US" sz="1400" b="0" smtClean="0">
              <a:solidFill>
                <a:srgbClr val="99FF99"/>
              </a:solidFill>
              <a:latin typeface="Arial" charset="0"/>
            </a:endParaRPr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en-US" smtClean="0"/>
              <a:t>Určení rozhraní BB</a:t>
            </a:r>
            <a:endParaRPr lang="cs-CZ" altLang="en-US" noProof="1" smtClean="0"/>
          </a:p>
        </p:txBody>
      </p:sp>
      <p:grpSp>
        <p:nvGrpSpPr>
          <p:cNvPr id="49156" name="Group 260"/>
          <p:cNvGrpSpPr>
            <a:grpSpLocks/>
          </p:cNvGrpSpPr>
          <p:nvPr/>
        </p:nvGrpSpPr>
        <p:grpSpPr bwMode="auto">
          <a:xfrm>
            <a:off x="179388" y="549275"/>
            <a:ext cx="4321175" cy="6119813"/>
            <a:chOff x="113" y="346"/>
            <a:chExt cx="2722" cy="3855"/>
          </a:xfrm>
        </p:grpSpPr>
        <p:sp>
          <p:nvSpPr>
            <p:cNvPr id="49246" name="Rectangle 105"/>
            <p:cNvSpPr>
              <a:spLocks noChangeArrowheads="1"/>
            </p:cNvSpPr>
            <p:nvPr/>
          </p:nvSpPr>
          <p:spPr bwMode="auto">
            <a:xfrm>
              <a:off x="113" y="346"/>
              <a:ext cx="2722" cy="3855"/>
            </a:xfrm>
            <a:prstGeom prst="rect">
              <a:avLst/>
            </a:prstGeom>
            <a:solidFill>
              <a:srgbClr val="FFFFE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defRPr sz="1600" b="1">
                  <a:solidFill>
                    <a:schemeClr val="tx1"/>
                  </a:solidFill>
                  <a:latin typeface="Courier New" pitchFamily="49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Ø"/>
                <a:defRPr sz="24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cs-CZ" altLang="en-US" b="0">
                <a:latin typeface="Arial" charset="0"/>
              </a:endParaRPr>
            </a:p>
          </p:txBody>
        </p:sp>
        <p:sp>
          <p:nvSpPr>
            <p:cNvPr id="49247" name="Rectangle 106"/>
            <p:cNvSpPr>
              <a:spLocks noChangeArrowheads="1"/>
            </p:cNvSpPr>
            <p:nvPr/>
          </p:nvSpPr>
          <p:spPr bwMode="auto">
            <a:xfrm>
              <a:off x="159" y="527"/>
              <a:ext cx="1406" cy="635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defRPr sz="1600" b="1">
                  <a:solidFill>
                    <a:schemeClr val="tx1"/>
                  </a:solidFill>
                  <a:latin typeface="Courier New" pitchFamily="49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Ø"/>
                <a:defRPr sz="24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cs-CZ" altLang="en-US" b="0">
                <a:latin typeface="Arial" charset="0"/>
              </a:endParaRPr>
            </a:p>
          </p:txBody>
        </p:sp>
        <p:sp>
          <p:nvSpPr>
            <p:cNvPr id="49248" name="Text Box 107"/>
            <p:cNvSpPr txBox="1">
              <a:spLocks noChangeArrowheads="1"/>
            </p:cNvSpPr>
            <p:nvPr/>
          </p:nvSpPr>
          <p:spPr bwMode="auto">
            <a:xfrm>
              <a:off x="657" y="890"/>
              <a:ext cx="403" cy="91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0" tIns="0" rIns="0" bIns="0" anchor="ctr" anchorCtr="1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defRPr sz="1600" b="1">
                  <a:solidFill>
                    <a:schemeClr val="tx1"/>
                  </a:solidFill>
                  <a:latin typeface="Courier New" pitchFamily="49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Ø"/>
                <a:defRPr sz="24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200"/>
                <a:t>GT_I32</a:t>
              </a:r>
              <a:endParaRPr lang="en-US" altLang="en-US" sz="1200" b="0"/>
            </a:p>
          </p:txBody>
        </p:sp>
        <p:sp>
          <p:nvSpPr>
            <p:cNvPr id="49249" name="Text Box 108"/>
            <p:cNvSpPr txBox="1">
              <a:spLocks noChangeArrowheads="1"/>
            </p:cNvSpPr>
            <p:nvPr/>
          </p:nvSpPr>
          <p:spPr bwMode="auto">
            <a:xfrm>
              <a:off x="249" y="708"/>
              <a:ext cx="589" cy="91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0" tIns="0" rIns="0" bIns="0" anchor="ctr" anchorCtr="1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defRPr sz="1600" b="1">
                  <a:solidFill>
                    <a:schemeClr val="tx1"/>
                  </a:solidFill>
                  <a:latin typeface="Courier New" pitchFamily="49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Ø"/>
                <a:defRPr sz="24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200"/>
                <a:t>LD_I32(Px)</a:t>
              </a:r>
              <a:endParaRPr lang="en-US" altLang="en-US" sz="1200" b="0"/>
            </a:p>
          </p:txBody>
        </p:sp>
        <p:sp>
          <p:nvSpPr>
            <p:cNvPr id="49250" name="Text Box 109"/>
            <p:cNvSpPr txBox="1">
              <a:spLocks noChangeArrowheads="1"/>
            </p:cNvSpPr>
            <p:nvPr/>
          </p:nvSpPr>
          <p:spPr bwMode="auto">
            <a:xfrm>
              <a:off x="884" y="708"/>
              <a:ext cx="589" cy="91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0" tIns="0" rIns="0" bIns="0" anchor="ctr" anchorCtr="1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defRPr sz="1600" b="1">
                  <a:solidFill>
                    <a:schemeClr val="tx1"/>
                  </a:solidFill>
                  <a:latin typeface="Courier New" pitchFamily="49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Ø"/>
                <a:defRPr sz="24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200"/>
                <a:t>LD_I32(Py)</a:t>
              </a:r>
              <a:endParaRPr lang="en-US" altLang="en-US" sz="1200" b="0"/>
            </a:p>
          </p:txBody>
        </p:sp>
        <p:sp>
          <p:nvSpPr>
            <p:cNvPr id="49251" name="Text Box 110"/>
            <p:cNvSpPr txBox="1">
              <a:spLocks noChangeArrowheads="1"/>
            </p:cNvSpPr>
            <p:nvPr/>
          </p:nvSpPr>
          <p:spPr bwMode="auto">
            <a:xfrm>
              <a:off x="657" y="1071"/>
              <a:ext cx="403" cy="91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0" tIns="0" rIns="0" bIns="0" anchor="ctr" anchorCtr="1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defRPr sz="1600" b="1">
                  <a:solidFill>
                    <a:schemeClr val="tx1"/>
                  </a:solidFill>
                  <a:latin typeface="Courier New" pitchFamily="49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Ø"/>
                <a:defRPr sz="24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200"/>
                <a:t>JC</a:t>
              </a:r>
            </a:p>
          </p:txBody>
        </p:sp>
        <p:sp>
          <p:nvSpPr>
            <p:cNvPr id="49252" name="Text Box 111"/>
            <p:cNvSpPr txBox="1">
              <a:spLocks noChangeArrowheads="1"/>
            </p:cNvSpPr>
            <p:nvPr/>
          </p:nvSpPr>
          <p:spPr bwMode="auto">
            <a:xfrm>
              <a:off x="159" y="527"/>
              <a:ext cx="1406" cy="91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0" tIns="0" rIns="0" bIns="0" anchor="ctr" anchorCtr="1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defRPr sz="1600" b="1">
                  <a:solidFill>
                    <a:schemeClr val="tx1"/>
                  </a:solidFill>
                  <a:latin typeface="Courier New" pitchFamily="49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Ø"/>
                <a:defRPr sz="24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200"/>
                <a:t>ENTER</a:t>
              </a:r>
            </a:p>
          </p:txBody>
        </p:sp>
        <p:sp>
          <p:nvSpPr>
            <p:cNvPr id="49253" name="Line 112"/>
            <p:cNvSpPr>
              <a:spLocks noChangeShapeType="1"/>
            </p:cNvSpPr>
            <p:nvPr/>
          </p:nvSpPr>
          <p:spPr bwMode="auto">
            <a:xfrm flipH="1">
              <a:off x="974" y="799"/>
              <a:ext cx="91" cy="91"/>
            </a:xfrm>
            <a:prstGeom prst="line">
              <a:avLst/>
            </a:prstGeom>
            <a:noFill/>
            <a:ln w="31750">
              <a:solidFill>
                <a:srgbClr val="0000FF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9254" name="Line 113"/>
            <p:cNvSpPr>
              <a:spLocks noChangeShapeType="1"/>
            </p:cNvSpPr>
            <p:nvPr/>
          </p:nvSpPr>
          <p:spPr bwMode="auto">
            <a:xfrm>
              <a:off x="657" y="799"/>
              <a:ext cx="91" cy="91"/>
            </a:xfrm>
            <a:prstGeom prst="line">
              <a:avLst/>
            </a:prstGeom>
            <a:noFill/>
            <a:ln w="31750">
              <a:solidFill>
                <a:srgbClr val="0000FF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9255" name="Line 114"/>
            <p:cNvSpPr>
              <a:spLocks noChangeShapeType="1"/>
            </p:cNvSpPr>
            <p:nvPr/>
          </p:nvSpPr>
          <p:spPr bwMode="auto">
            <a:xfrm flipH="1">
              <a:off x="838" y="981"/>
              <a:ext cx="0" cy="90"/>
            </a:xfrm>
            <a:prstGeom prst="line">
              <a:avLst/>
            </a:prstGeom>
            <a:noFill/>
            <a:ln w="31750">
              <a:solidFill>
                <a:srgbClr val="0000FF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9256" name="Line 115"/>
            <p:cNvSpPr>
              <a:spLocks noChangeShapeType="1"/>
            </p:cNvSpPr>
            <p:nvPr/>
          </p:nvSpPr>
          <p:spPr bwMode="auto">
            <a:xfrm>
              <a:off x="204" y="618"/>
              <a:ext cx="136" cy="91"/>
            </a:xfrm>
            <a:prstGeom prst="line">
              <a:avLst/>
            </a:prstGeom>
            <a:noFill/>
            <a:ln w="63500">
              <a:solidFill>
                <a:srgbClr val="33CC33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9257" name="Line 116"/>
            <p:cNvSpPr>
              <a:spLocks noChangeShapeType="1"/>
            </p:cNvSpPr>
            <p:nvPr/>
          </p:nvSpPr>
          <p:spPr bwMode="auto">
            <a:xfrm>
              <a:off x="1520" y="618"/>
              <a:ext cx="0" cy="544"/>
            </a:xfrm>
            <a:prstGeom prst="line">
              <a:avLst/>
            </a:prstGeom>
            <a:noFill/>
            <a:ln w="63500">
              <a:solidFill>
                <a:srgbClr val="FF00FF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9258" name="Rectangle 117"/>
            <p:cNvSpPr>
              <a:spLocks noChangeArrowheads="1"/>
            </p:cNvSpPr>
            <p:nvPr/>
          </p:nvSpPr>
          <p:spPr bwMode="auto">
            <a:xfrm>
              <a:off x="159" y="2659"/>
              <a:ext cx="862" cy="5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defRPr sz="1600" b="1">
                  <a:solidFill>
                    <a:schemeClr val="tx1"/>
                  </a:solidFill>
                  <a:latin typeface="Courier New" pitchFamily="49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Ø"/>
                <a:defRPr sz="24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cs-CZ" altLang="en-US" b="0">
                <a:latin typeface="Arial" charset="0"/>
              </a:endParaRPr>
            </a:p>
          </p:txBody>
        </p:sp>
        <p:sp>
          <p:nvSpPr>
            <p:cNvPr id="49259" name="Text Box 118"/>
            <p:cNvSpPr txBox="1">
              <a:spLocks noChangeArrowheads="1"/>
            </p:cNvSpPr>
            <p:nvPr/>
          </p:nvSpPr>
          <p:spPr bwMode="auto">
            <a:xfrm>
              <a:off x="250" y="2931"/>
              <a:ext cx="680" cy="90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0" tIns="0" rIns="0" bIns="0" anchor="ctr" anchorCtr="1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defRPr sz="1600" b="1">
                  <a:solidFill>
                    <a:schemeClr val="tx1"/>
                  </a:solidFill>
                  <a:latin typeface="Courier New" pitchFamily="49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Ø"/>
                <a:defRPr sz="24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200"/>
                <a:t>GTC_I32(C1)</a:t>
              </a:r>
              <a:endParaRPr lang="en-US" altLang="en-US" sz="1200" b="0"/>
            </a:p>
          </p:txBody>
        </p:sp>
        <p:sp>
          <p:nvSpPr>
            <p:cNvPr id="49260" name="Text Box 119"/>
            <p:cNvSpPr txBox="1">
              <a:spLocks noChangeArrowheads="1"/>
            </p:cNvSpPr>
            <p:nvPr/>
          </p:nvSpPr>
          <p:spPr bwMode="auto">
            <a:xfrm>
              <a:off x="386" y="3113"/>
              <a:ext cx="403" cy="91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0" tIns="0" rIns="0" bIns="0" anchor="ctr" anchorCtr="1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defRPr sz="1600" b="1">
                  <a:solidFill>
                    <a:schemeClr val="tx1"/>
                  </a:solidFill>
                  <a:latin typeface="Courier New" pitchFamily="49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Ø"/>
                <a:defRPr sz="24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200"/>
                <a:t>JC</a:t>
              </a:r>
            </a:p>
          </p:txBody>
        </p:sp>
        <p:sp>
          <p:nvSpPr>
            <p:cNvPr id="49261" name="Line 120"/>
            <p:cNvSpPr>
              <a:spLocks noChangeShapeType="1"/>
            </p:cNvSpPr>
            <p:nvPr/>
          </p:nvSpPr>
          <p:spPr bwMode="auto">
            <a:xfrm flipH="1">
              <a:off x="567" y="3023"/>
              <a:ext cx="0" cy="90"/>
            </a:xfrm>
            <a:prstGeom prst="line">
              <a:avLst/>
            </a:prstGeom>
            <a:noFill/>
            <a:ln w="31750">
              <a:solidFill>
                <a:srgbClr val="0000FF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9262" name="Text Box 121"/>
            <p:cNvSpPr txBox="1">
              <a:spLocks noChangeArrowheads="1"/>
            </p:cNvSpPr>
            <p:nvPr/>
          </p:nvSpPr>
          <p:spPr bwMode="auto">
            <a:xfrm>
              <a:off x="250" y="2750"/>
              <a:ext cx="635" cy="90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0" tIns="0" rIns="0" bIns="0" anchor="ctr" anchorCtr="1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defRPr sz="1600" b="1">
                  <a:solidFill>
                    <a:schemeClr val="tx1"/>
                  </a:solidFill>
                  <a:latin typeface="Courier New" pitchFamily="49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Ø"/>
                <a:defRPr sz="24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200"/>
                <a:t>LD_I32(Px)</a:t>
              </a:r>
              <a:endParaRPr lang="en-US" altLang="en-US" sz="1200" b="0"/>
            </a:p>
          </p:txBody>
        </p:sp>
        <p:sp>
          <p:nvSpPr>
            <p:cNvPr id="49263" name="Line 122"/>
            <p:cNvSpPr>
              <a:spLocks noChangeShapeType="1"/>
            </p:cNvSpPr>
            <p:nvPr/>
          </p:nvSpPr>
          <p:spPr bwMode="auto">
            <a:xfrm flipH="1">
              <a:off x="567" y="2841"/>
              <a:ext cx="0" cy="90"/>
            </a:xfrm>
            <a:prstGeom prst="line">
              <a:avLst/>
            </a:prstGeom>
            <a:noFill/>
            <a:ln w="31750">
              <a:solidFill>
                <a:srgbClr val="0000FF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9264" name="Line 123"/>
            <p:cNvSpPr>
              <a:spLocks noChangeShapeType="1"/>
            </p:cNvSpPr>
            <p:nvPr/>
          </p:nvSpPr>
          <p:spPr bwMode="auto">
            <a:xfrm flipH="1">
              <a:off x="839" y="2659"/>
              <a:ext cx="136" cy="91"/>
            </a:xfrm>
            <a:prstGeom prst="line">
              <a:avLst/>
            </a:prstGeom>
            <a:noFill/>
            <a:ln w="63500">
              <a:solidFill>
                <a:srgbClr val="33CC33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9265" name="Rectangle 124"/>
            <p:cNvSpPr>
              <a:spLocks noChangeArrowheads="1"/>
            </p:cNvSpPr>
            <p:nvPr/>
          </p:nvSpPr>
          <p:spPr bwMode="auto">
            <a:xfrm>
              <a:off x="249" y="3566"/>
              <a:ext cx="817" cy="36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defRPr sz="1600" b="1">
                  <a:solidFill>
                    <a:schemeClr val="tx1"/>
                  </a:solidFill>
                  <a:latin typeface="Courier New" pitchFamily="49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Ø"/>
                <a:defRPr sz="24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cs-CZ" altLang="en-US" b="0">
                <a:latin typeface="Arial" charset="0"/>
              </a:endParaRPr>
            </a:p>
          </p:txBody>
        </p:sp>
        <p:sp>
          <p:nvSpPr>
            <p:cNvPr id="49266" name="Text Box 125"/>
            <p:cNvSpPr txBox="1">
              <a:spLocks noChangeArrowheads="1"/>
            </p:cNvSpPr>
            <p:nvPr/>
          </p:nvSpPr>
          <p:spPr bwMode="auto">
            <a:xfrm>
              <a:off x="340" y="3656"/>
              <a:ext cx="635" cy="90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0" tIns="0" rIns="0" bIns="0" anchor="ctr" anchorCtr="1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defRPr sz="1600" b="1">
                  <a:solidFill>
                    <a:schemeClr val="tx1"/>
                  </a:solidFill>
                  <a:latin typeface="Courier New" pitchFamily="49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Ø"/>
                <a:defRPr sz="24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200"/>
                <a:t>LD_I32(Py)</a:t>
              </a:r>
              <a:endParaRPr lang="en-US" altLang="en-US" sz="1200" b="0"/>
            </a:p>
          </p:txBody>
        </p:sp>
        <p:sp>
          <p:nvSpPr>
            <p:cNvPr id="49267" name="Line 126"/>
            <p:cNvSpPr>
              <a:spLocks noChangeShapeType="1"/>
            </p:cNvSpPr>
            <p:nvPr/>
          </p:nvSpPr>
          <p:spPr bwMode="auto">
            <a:xfrm>
              <a:off x="612" y="3566"/>
              <a:ext cx="0" cy="91"/>
            </a:xfrm>
            <a:prstGeom prst="line">
              <a:avLst/>
            </a:prstGeom>
            <a:noFill/>
            <a:ln w="63500">
              <a:solidFill>
                <a:srgbClr val="FF00FF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9268" name="Line 127"/>
            <p:cNvSpPr>
              <a:spLocks noChangeShapeType="1"/>
            </p:cNvSpPr>
            <p:nvPr/>
          </p:nvSpPr>
          <p:spPr bwMode="auto">
            <a:xfrm>
              <a:off x="612" y="3747"/>
              <a:ext cx="1" cy="90"/>
            </a:xfrm>
            <a:prstGeom prst="line">
              <a:avLst/>
            </a:prstGeom>
            <a:noFill/>
            <a:ln w="31750">
              <a:solidFill>
                <a:srgbClr val="0000FF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9269" name="Text Box 128"/>
            <p:cNvSpPr txBox="1">
              <a:spLocks noChangeArrowheads="1"/>
            </p:cNvSpPr>
            <p:nvPr/>
          </p:nvSpPr>
          <p:spPr bwMode="auto">
            <a:xfrm>
              <a:off x="476" y="3838"/>
              <a:ext cx="403" cy="91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0" tIns="0" rIns="0" bIns="0" anchor="ctr" anchorCtr="1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defRPr sz="1600" b="1">
                  <a:solidFill>
                    <a:schemeClr val="tx1"/>
                  </a:solidFill>
                  <a:latin typeface="Courier New" pitchFamily="49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Ø"/>
                <a:defRPr sz="24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200"/>
                <a:t>RET_I32</a:t>
              </a:r>
            </a:p>
          </p:txBody>
        </p:sp>
        <p:sp>
          <p:nvSpPr>
            <p:cNvPr id="49270" name="Line 129"/>
            <p:cNvSpPr>
              <a:spLocks noChangeShapeType="1"/>
            </p:cNvSpPr>
            <p:nvPr/>
          </p:nvSpPr>
          <p:spPr bwMode="auto">
            <a:xfrm flipH="1">
              <a:off x="567" y="436"/>
              <a:ext cx="0" cy="90"/>
            </a:xfrm>
            <a:prstGeom prst="line">
              <a:avLst/>
            </a:prstGeom>
            <a:noFill/>
            <a:ln w="31750">
              <a:solidFill>
                <a:schemeClr val="bg2"/>
              </a:solidFill>
              <a:round/>
              <a:headEnd/>
              <a:tailEnd type="triangl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9271" name="Rectangle 130"/>
            <p:cNvSpPr>
              <a:spLocks noChangeArrowheads="1"/>
            </p:cNvSpPr>
            <p:nvPr/>
          </p:nvSpPr>
          <p:spPr bwMode="auto">
            <a:xfrm>
              <a:off x="1293" y="2387"/>
              <a:ext cx="1451" cy="99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defRPr sz="1600" b="1">
                  <a:solidFill>
                    <a:schemeClr val="tx1"/>
                  </a:solidFill>
                  <a:latin typeface="Courier New" pitchFamily="49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Ø"/>
                <a:defRPr sz="24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cs-CZ" altLang="en-US" b="0">
                <a:latin typeface="Arial" charset="0"/>
              </a:endParaRPr>
            </a:p>
          </p:txBody>
        </p:sp>
        <p:sp>
          <p:nvSpPr>
            <p:cNvPr id="49272" name="Text Box 131"/>
            <p:cNvSpPr txBox="1">
              <a:spLocks noChangeArrowheads="1"/>
            </p:cNvSpPr>
            <p:nvPr/>
          </p:nvSpPr>
          <p:spPr bwMode="auto">
            <a:xfrm>
              <a:off x="1338" y="2478"/>
              <a:ext cx="635" cy="90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0" tIns="0" rIns="0" bIns="0" anchor="ctr" anchorCtr="1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defRPr sz="1600" b="1">
                  <a:solidFill>
                    <a:schemeClr val="tx1"/>
                  </a:solidFill>
                  <a:latin typeface="Courier New" pitchFamily="49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Ø"/>
                <a:defRPr sz="24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200"/>
                <a:t>LD_I32(Py)</a:t>
              </a:r>
              <a:endParaRPr lang="en-US" altLang="en-US" sz="1200" b="0"/>
            </a:p>
          </p:txBody>
        </p:sp>
        <p:sp>
          <p:nvSpPr>
            <p:cNvPr id="49273" name="Text Box 132"/>
            <p:cNvSpPr txBox="1">
              <a:spLocks noChangeArrowheads="1"/>
            </p:cNvSpPr>
            <p:nvPr/>
          </p:nvSpPr>
          <p:spPr bwMode="auto">
            <a:xfrm>
              <a:off x="1746" y="2840"/>
              <a:ext cx="635" cy="90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0" tIns="0" rIns="0" bIns="0" anchor="ctr" anchorCtr="1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defRPr sz="1600" b="1">
                  <a:solidFill>
                    <a:schemeClr val="tx1"/>
                  </a:solidFill>
                  <a:latin typeface="Courier New" pitchFamily="49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Ø"/>
                <a:defRPr sz="24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200"/>
                <a:t>ST_I32(Vz)</a:t>
              </a:r>
              <a:endParaRPr lang="en-US" altLang="en-US" sz="1200" b="0"/>
            </a:p>
          </p:txBody>
        </p:sp>
        <p:sp>
          <p:nvSpPr>
            <p:cNvPr id="49274" name="Line 133"/>
            <p:cNvSpPr>
              <a:spLocks noChangeShapeType="1"/>
            </p:cNvSpPr>
            <p:nvPr/>
          </p:nvSpPr>
          <p:spPr bwMode="auto">
            <a:xfrm flipH="1">
              <a:off x="2155" y="2750"/>
              <a:ext cx="136" cy="90"/>
            </a:xfrm>
            <a:prstGeom prst="line">
              <a:avLst/>
            </a:prstGeom>
            <a:noFill/>
            <a:ln w="31750">
              <a:solidFill>
                <a:srgbClr val="0000FF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9275" name="Line 134"/>
            <p:cNvSpPr>
              <a:spLocks noChangeShapeType="1"/>
            </p:cNvSpPr>
            <p:nvPr/>
          </p:nvSpPr>
          <p:spPr bwMode="auto">
            <a:xfrm>
              <a:off x="1474" y="2387"/>
              <a:ext cx="0" cy="91"/>
            </a:xfrm>
            <a:prstGeom prst="line">
              <a:avLst/>
            </a:prstGeom>
            <a:noFill/>
            <a:ln w="63500">
              <a:solidFill>
                <a:srgbClr val="FF00FF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9276" name="Text Box 135"/>
            <p:cNvSpPr txBox="1">
              <a:spLocks noChangeArrowheads="1"/>
            </p:cNvSpPr>
            <p:nvPr/>
          </p:nvSpPr>
          <p:spPr bwMode="auto">
            <a:xfrm>
              <a:off x="1338" y="2659"/>
              <a:ext cx="635" cy="90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0" tIns="0" rIns="0" bIns="0" anchor="ctr" anchorCtr="1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defRPr sz="1600" b="1">
                  <a:solidFill>
                    <a:schemeClr val="tx1"/>
                  </a:solidFill>
                  <a:latin typeface="Courier New" pitchFamily="49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Ø"/>
                <a:defRPr sz="24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200"/>
                <a:t>ST_I32(Py)</a:t>
              </a:r>
              <a:endParaRPr lang="en-US" altLang="en-US" sz="1200" b="0"/>
            </a:p>
          </p:txBody>
        </p:sp>
        <p:sp>
          <p:nvSpPr>
            <p:cNvPr id="49277" name="Line 136"/>
            <p:cNvSpPr>
              <a:spLocks noChangeShapeType="1"/>
            </p:cNvSpPr>
            <p:nvPr/>
          </p:nvSpPr>
          <p:spPr bwMode="auto">
            <a:xfrm flipH="1">
              <a:off x="1837" y="2568"/>
              <a:ext cx="318" cy="91"/>
            </a:xfrm>
            <a:prstGeom prst="line">
              <a:avLst/>
            </a:prstGeom>
            <a:noFill/>
            <a:ln w="31750">
              <a:solidFill>
                <a:srgbClr val="0000FF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9278" name="Line 137"/>
            <p:cNvSpPr>
              <a:spLocks noChangeShapeType="1"/>
            </p:cNvSpPr>
            <p:nvPr/>
          </p:nvSpPr>
          <p:spPr bwMode="auto">
            <a:xfrm>
              <a:off x="1474" y="2568"/>
              <a:ext cx="0" cy="91"/>
            </a:xfrm>
            <a:prstGeom prst="line">
              <a:avLst/>
            </a:prstGeom>
            <a:noFill/>
            <a:ln w="31750">
              <a:solidFill>
                <a:srgbClr val="FF0000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9279" name="Text Box 138"/>
            <p:cNvSpPr txBox="1">
              <a:spLocks noChangeArrowheads="1"/>
            </p:cNvSpPr>
            <p:nvPr/>
          </p:nvSpPr>
          <p:spPr bwMode="auto">
            <a:xfrm>
              <a:off x="1882" y="3022"/>
              <a:ext cx="635" cy="90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0" tIns="0" rIns="0" bIns="0" anchor="ctr" anchorCtr="1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defRPr sz="1600" b="1">
                  <a:solidFill>
                    <a:schemeClr val="tx1"/>
                  </a:solidFill>
                  <a:latin typeface="Courier New" pitchFamily="49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Ø"/>
                <a:defRPr sz="24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200"/>
                <a:t>LD_I32(Vz)</a:t>
              </a:r>
              <a:endParaRPr lang="en-US" altLang="en-US" sz="1200" b="0"/>
            </a:p>
          </p:txBody>
        </p:sp>
        <p:sp>
          <p:nvSpPr>
            <p:cNvPr id="49280" name="Text Box 139"/>
            <p:cNvSpPr txBox="1">
              <a:spLocks noChangeArrowheads="1"/>
            </p:cNvSpPr>
            <p:nvPr/>
          </p:nvSpPr>
          <p:spPr bwMode="auto">
            <a:xfrm>
              <a:off x="2064" y="3203"/>
              <a:ext cx="635" cy="90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0" tIns="0" rIns="0" bIns="0" anchor="ctr" anchorCtr="1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defRPr sz="1600" b="1">
                  <a:solidFill>
                    <a:schemeClr val="tx1"/>
                  </a:solidFill>
                  <a:latin typeface="Courier New" pitchFamily="49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Ø"/>
                <a:defRPr sz="24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200"/>
                <a:t>ST_I32(Px)</a:t>
              </a:r>
              <a:endParaRPr lang="en-US" altLang="en-US" sz="1200" b="0"/>
            </a:p>
          </p:txBody>
        </p:sp>
        <p:sp>
          <p:nvSpPr>
            <p:cNvPr id="49281" name="Line 140"/>
            <p:cNvSpPr>
              <a:spLocks noChangeShapeType="1"/>
            </p:cNvSpPr>
            <p:nvPr/>
          </p:nvSpPr>
          <p:spPr bwMode="auto">
            <a:xfrm>
              <a:off x="2155" y="3113"/>
              <a:ext cx="136" cy="90"/>
            </a:xfrm>
            <a:prstGeom prst="line">
              <a:avLst/>
            </a:prstGeom>
            <a:noFill/>
            <a:ln w="31750">
              <a:solidFill>
                <a:srgbClr val="0000FF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9282" name="Line 141"/>
            <p:cNvSpPr>
              <a:spLocks noChangeShapeType="1"/>
            </p:cNvSpPr>
            <p:nvPr/>
          </p:nvSpPr>
          <p:spPr bwMode="auto">
            <a:xfrm>
              <a:off x="2019" y="2930"/>
              <a:ext cx="0" cy="91"/>
            </a:xfrm>
            <a:prstGeom prst="line">
              <a:avLst/>
            </a:prstGeom>
            <a:noFill/>
            <a:ln w="63500">
              <a:solidFill>
                <a:srgbClr val="993366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9283" name="Line 142"/>
            <p:cNvSpPr>
              <a:spLocks noChangeShapeType="1"/>
            </p:cNvSpPr>
            <p:nvPr/>
          </p:nvSpPr>
          <p:spPr bwMode="auto">
            <a:xfrm>
              <a:off x="2609" y="3294"/>
              <a:ext cx="0" cy="91"/>
            </a:xfrm>
            <a:prstGeom prst="line">
              <a:avLst/>
            </a:prstGeom>
            <a:noFill/>
            <a:ln w="63500">
              <a:solidFill>
                <a:srgbClr val="33CC33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9284" name="Text Box 143"/>
            <p:cNvSpPr txBox="1">
              <a:spLocks noChangeArrowheads="1"/>
            </p:cNvSpPr>
            <p:nvPr/>
          </p:nvSpPr>
          <p:spPr bwMode="auto">
            <a:xfrm>
              <a:off x="2063" y="2478"/>
              <a:ext cx="635" cy="90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0" tIns="0" rIns="0" bIns="0" anchor="ctr" anchorCtr="1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defRPr sz="1600" b="1">
                  <a:solidFill>
                    <a:schemeClr val="tx1"/>
                  </a:solidFill>
                  <a:latin typeface="Courier New" pitchFamily="49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Ø"/>
                <a:defRPr sz="24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200"/>
                <a:t>LD_I32(Px)</a:t>
              </a:r>
              <a:endParaRPr lang="en-US" altLang="en-US" sz="1200" b="0"/>
            </a:p>
          </p:txBody>
        </p:sp>
        <p:sp>
          <p:nvSpPr>
            <p:cNvPr id="49285" name="Text Box 144"/>
            <p:cNvSpPr txBox="1">
              <a:spLocks noChangeArrowheads="1"/>
            </p:cNvSpPr>
            <p:nvPr/>
          </p:nvSpPr>
          <p:spPr bwMode="auto">
            <a:xfrm>
              <a:off x="2064" y="2659"/>
              <a:ext cx="454" cy="91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0" tIns="0" rIns="0" bIns="0" anchor="ctr" anchorCtr="1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defRPr sz="1600" b="1">
                  <a:solidFill>
                    <a:schemeClr val="tx1"/>
                  </a:solidFill>
                  <a:latin typeface="Courier New" pitchFamily="49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Ø"/>
                <a:defRPr sz="24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200"/>
                <a:t>MOD_I32</a:t>
              </a:r>
              <a:endParaRPr lang="en-US" altLang="en-US" sz="1200" b="0"/>
            </a:p>
          </p:txBody>
        </p:sp>
        <p:sp>
          <p:nvSpPr>
            <p:cNvPr id="49286" name="Line 145"/>
            <p:cNvSpPr>
              <a:spLocks noChangeShapeType="1"/>
            </p:cNvSpPr>
            <p:nvPr/>
          </p:nvSpPr>
          <p:spPr bwMode="auto">
            <a:xfrm>
              <a:off x="1837" y="2568"/>
              <a:ext cx="272" cy="91"/>
            </a:xfrm>
            <a:prstGeom prst="line">
              <a:avLst/>
            </a:prstGeom>
            <a:noFill/>
            <a:ln w="31750">
              <a:solidFill>
                <a:srgbClr val="0000FF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9287" name="Line 146"/>
            <p:cNvSpPr>
              <a:spLocks noChangeShapeType="1"/>
            </p:cNvSpPr>
            <p:nvPr/>
          </p:nvSpPr>
          <p:spPr bwMode="auto">
            <a:xfrm>
              <a:off x="2200" y="2568"/>
              <a:ext cx="227" cy="91"/>
            </a:xfrm>
            <a:prstGeom prst="line">
              <a:avLst/>
            </a:prstGeom>
            <a:noFill/>
            <a:ln w="31750">
              <a:solidFill>
                <a:srgbClr val="0000FF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9288" name="Line 147"/>
            <p:cNvSpPr>
              <a:spLocks noChangeShapeType="1"/>
            </p:cNvSpPr>
            <p:nvPr/>
          </p:nvSpPr>
          <p:spPr bwMode="auto">
            <a:xfrm>
              <a:off x="2609" y="2387"/>
              <a:ext cx="0" cy="91"/>
            </a:xfrm>
            <a:prstGeom prst="line">
              <a:avLst/>
            </a:prstGeom>
            <a:noFill/>
            <a:ln w="63500">
              <a:solidFill>
                <a:srgbClr val="33CC33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9289" name="Line 148"/>
            <p:cNvSpPr>
              <a:spLocks noChangeShapeType="1"/>
            </p:cNvSpPr>
            <p:nvPr/>
          </p:nvSpPr>
          <p:spPr bwMode="auto">
            <a:xfrm>
              <a:off x="1474" y="2750"/>
              <a:ext cx="0" cy="635"/>
            </a:xfrm>
            <a:prstGeom prst="line">
              <a:avLst/>
            </a:prstGeom>
            <a:noFill/>
            <a:ln w="63500">
              <a:solidFill>
                <a:srgbClr val="FF00FF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9290" name="Line 149"/>
            <p:cNvSpPr>
              <a:spLocks noChangeShapeType="1"/>
            </p:cNvSpPr>
            <p:nvPr/>
          </p:nvSpPr>
          <p:spPr bwMode="auto">
            <a:xfrm flipH="1">
              <a:off x="2609" y="2568"/>
              <a:ext cx="0" cy="635"/>
            </a:xfrm>
            <a:prstGeom prst="line">
              <a:avLst/>
            </a:prstGeom>
            <a:noFill/>
            <a:ln w="31750">
              <a:solidFill>
                <a:srgbClr val="FF0000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9291" name="Rectangle 150"/>
            <p:cNvSpPr>
              <a:spLocks noChangeArrowheads="1"/>
            </p:cNvSpPr>
            <p:nvPr/>
          </p:nvSpPr>
          <p:spPr bwMode="auto">
            <a:xfrm>
              <a:off x="1021" y="1299"/>
              <a:ext cx="1678" cy="81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defRPr sz="1600" b="1">
                  <a:solidFill>
                    <a:schemeClr val="tx1"/>
                  </a:solidFill>
                  <a:latin typeface="Courier New" pitchFamily="49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Ø"/>
                <a:defRPr sz="24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cs-CZ" altLang="en-US" b="0">
                <a:latin typeface="Arial" charset="0"/>
              </a:endParaRPr>
            </a:p>
          </p:txBody>
        </p:sp>
        <p:sp>
          <p:nvSpPr>
            <p:cNvPr id="49292" name="Text Box 151"/>
            <p:cNvSpPr txBox="1">
              <a:spLocks noChangeArrowheads="1"/>
            </p:cNvSpPr>
            <p:nvPr/>
          </p:nvSpPr>
          <p:spPr bwMode="auto">
            <a:xfrm>
              <a:off x="1066" y="1389"/>
              <a:ext cx="635" cy="90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0" tIns="0" rIns="0" bIns="0" anchor="ctr" anchorCtr="1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defRPr sz="1600" b="1">
                  <a:solidFill>
                    <a:schemeClr val="tx1"/>
                  </a:solidFill>
                  <a:latin typeface="Courier New" pitchFamily="49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Ø"/>
                <a:defRPr sz="24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200"/>
                <a:t>LD_I32(Py)</a:t>
              </a:r>
              <a:endParaRPr lang="en-US" altLang="en-US" sz="1200" b="0"/>
            </a:p>
          </p:txBody>
        </p:sp>
        <p:sp>
          <p:nvSpPr>
            <p:cNvPr id="49293" name="Text Box 152"/>
            <p:cNvSpPr txBox="1">
              <a:spLocks noChangeArrowheads="1"/>
            </p:cNvSpPr>
            <p:nvPr/>
          </p:nvSpPr>
          <p:spPr bwMode="auto">
            <a:xfrm>
              <a:off x="1747" y="1570"/>
              <a:ext cx="635" cy="90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0" tIns="0" rIns="0" bIns="0" anchor="ctr" anchorCtr="1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defRPr sz="1600" b="1">
                  <a:solidFill>
                    <a:schemeClr val="tx1"/>
                  </a:solidFill>
                  <a:latin typeface="Courier New" pitchFamily="49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Ø"/>
                <a:defRPr sz="24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200"/>
                <a:t>ST_I32(Vz)</a:t>
              </a:r>
              <a:endParaRPr lang="en-US" altLang="en-US" sz="1200" b="0"/>
            </a:p>
          </p:txBody>
        </p:sp>
        <p:sp>
          <p:nvSpPr>
            <p:cNvPr id="49294" name="Line 153"/>
            <p:cNvSpPr>
              <a:spLocks noChangeShapeType="1"/>
            </p:cNvSpPr>
            <p:nvPr/>
          </p:nvSpPr>
          <p:spPr bwMode="auto">
            <a:xfrm flipH="1">
              <a:off x="1610" y="1480"/>
              <a:ext cx="545" cy="90"/>
            </a:xfrm>
            <a:prstGeom prst="line">
              <a:avLst/>
            </a:prstGeom>
            <a:noFill/>
            <a:ln w="31750">
              <a:solidFill>
                <a:srgbClr val="0000FF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9295" name="Line 154"/>
            <p:cNvSpPr>
              <a:spLocks noChangeShapeType="1"/>
            </p:cNvSpPr>
            <p:nvPr/>
          </p:nvSpPr>
          <p:spPr bwMode="auto">
            <a:xfrm>
              <a:off x="1293" y="1298"/>
              <a:ext cx="0" cy="91"/>
            </a:xfrm>
            <a:prstGeom prst="line">
              <a:avLst/>
            </a:prstGeom>
            <a:noFill/>
            <a:ln w="63500">
              <a:solidFill>
                <a:srgbClr val="FF00FF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9296" name="Text Box 155"/>
            <p:cNvSpPr txBox="1">
              <a:spLocks noChangeArrowheads="1"/>
            </p:cNvSpPr>
            <p:nvPr/>
          </p:nvSpPr>
          <p:spPr bwMode="auto">
            <a:xfrm>
              <a:off x="2019" y="1389"/>
              <a:ext cx="635" cy="90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0" tIns="0" rIns="0" bIns="0" anchor="ctr" anchorCtr="1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defRPr sz="1600" b="1">
                  <a:solidFill>
                    <a:schemeClr val="tx1"/>
                  </a:solidFill>
                  <a:latin typeface="Courier New" pitchFamily="49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Ø"/>
                <a:defRPr sz="24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200"/>
                <a:t>LD_I32(Px)</a:t>
              </a:r>
              <a:endParaRPr lang="en-US" altLang="en-US" sz="1200" b="0"/>
            </a:p>
          </p:txBody>
        </p:sp>
        <p:sp>
          <p:nvSpPr>
            <p:cNvPr id="49297" name="Text Box 156"/>
            <p:cNvSpPr txBox="1">
              <a:spLocks noChangeArrowheads="1"/>
            </p:cNvSpPr>
            <p:nvPr/>
          </p:nvSpPr>
          <p:spPr bwMode="auto">
            <a:xfrm>
              <a:off x="1066" y="1570"/>
              <a:ext cx="635" cy="90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0" tIns="0" rIns="0" bIns="0" anchor="ctr" anchorCtr="1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defRPr sz="1600" b="1">
                  <a:solidFill>
                    <a:schemeClr val="tx1"/>
                  </a:solidFill>
                  <a:latin typeface="Courier New" pitchFamily="49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Ø"/>
                <a:defRPr sz="24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200"/>
                <a:t>ST_I32(Py)</a:t>
              </a:r>
              <a:endParaRPr lang="en-US" altLang="en-US" sz="1200" b="0"/>
            </a:p>
          </p:txBody>
        </p:sp>
        <p:sp>
          <p:nvSpPr>
            <p:cNvPr id="49298" name="Line 157"/>
            <p:cNvSpPr>
              <a:spLocks noChangeShapeType="1"/>
            </p:cNvSpPr>
            <p:nvPr/>
          </p:nvSpPr>
          <p:spPr bwMode="auto">
            <a:xfrm flipH="1" flipV="1">
              <a:off x="1610" y="1480"/>
              <a:ext cx="363" cy="90"/>
            </a:xfrm>
            <a:prstGeom prst="line">
              <a:avLst/>
            </a:prstGeom>
            <a:noFill/>
            <a:ln w="31750">
              <a:solidFill>
                <a:srgbClr val="0000FF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9299" name="Line 158"/>
            <p:cNvSpPr>
              <a:spLocks noChangeShapeType="1"/>
            </p:cNvSpPr>
            <p:nvPr/>
          </p:nvSpPr>
          <p:spPr bwMode="auto">
            <a:xfrm>
              <a:off x="2563" y="1298"/>
              <a:ext cx="0" cy="91"/>
            </a:xfrm>
            <a:prstGeom prst="line">
              <a:avLst/>
            </a:prstGeom>
            <a:noFill/>
            <a:ln w="63500">
              <a:solidFill>
                <a:srgbClr val="33CC33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9300" name="Text Box 159"/>
            <p:cNvSpPr txBox="1">
              <a:spLocks noChangeArrowheads="1"/>
            </p:cNvSpPr>
            <p:nvPr/>
          </p:nvSpPr>
          <p:spPr bwMode="auto">
            <a:xfrm>
              <a:off x="1883" y="1752"/>
              <a:ext cx="635" cy="90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0" tIns="0" rIns="0" bIns="0" anchor="ctr" anchorCtr="1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defRPr sz="1600" b="1">
                  <a:solidFill>
                    <a:schemeClr val="tx1"/>
                  </a:solidFill>
                  <a:latin typeface="Courier New" pitchFamily="49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Ø"/>
                <a:defRPr sz="24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200"/>
                <a:t>LD_I32(Vz)</a:t>
              </a:r>
              <a:endParaRPr lang="en-US" altLang="en-US" sz="1200" b="0"/>
            </a:p>
          </p:txBody>
        </p:sp>
        <p:sp>
          <p:nvSpPr>
            <p:cNvPr id="49301" name="Text Box 160"/>
            <p:cNvSpPr txBox="1">
              <a:spLocks noChangeArrowheads="1"/>
            </p:cNvSpPr>
            <p:nvPr/>
          </p:nvSpPr>
          <p:spPr bwMode="auto">
            <a:xfrm>
              <a:off x="2019" y="1933"/>
              <a:ext cx="635" cy="90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0" tIns="0" rIns="0" bIns="0" anchor="ctr" anchorCtr="1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defRPr sz="1600" b="1">
                  <a:solidFill>
                    <a:schemeClr val="tx1"/>
                  </a:solidFill>
                  <a:latin typeface="Courier New" pitchFamily="49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Ø"/>
                <a:defRPr sz="24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200"/>
                <a:t>ST_I32(Px)</a:t>
              </a:r>
              <a:endParaRPr lang="en-US" altLang="en-US" sz="1200" b="0"/>
            </a:p>
          </p:txBody>
        </p:sp>
        <p:sp>
          <p:nvSpPr>
            <p:cNvPr id="49302" name="Line 161"/>
            <p:cNvSpPr>
              <a:spLocks noChangeShapeType="1"/>
            </p:cNvSpPr>
            <p:nvPr/>
          </p:nvSpPr>
          <p:spPr bwMode="auto">
            <a:xfrm flipH="1">
              <a:off x="2291" y="1843"/>
              <a:ext cx="0" cy="90"/>
            </a:xfrm>
            <a:prstGeom prst="line">
              <a:avLst/>
            </a:prstGeom>
            <a:noFill/>
            <a:ln w="31750">
              <a:solidFill>
                <a:srgbClr val="0000FF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9303" name="Line 162"/>
            <p:cNvSpPr>
              <a:spLocks noChangeShapeType="1"/>
            </p:cNvSpPr>
            <p:nvPr/>
          </p:nvSpPr>
          <p:spPr bwMode="auto">
            <a:xfrm>
              <a:off x="1974" y="1661"/>
              <a:ext cx="0" cy="91"/>
            </a:xfrm>
            <a:prstGeom prst="line">
              <a:avLst/>
            </a:prstGeom>
            <a:noFill/>
            <a:ln w="63500">
              <a:solidFill>
                <a:srgbClr val="00CCFF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9304" name="Line 163"/>
            <p:cNvSpPr>
              <a:spLocks noChangeShapeType="1"/>
            </p:cNvSpPr>
            <p:nvPr/>
          </p:nvSpPr>
          <p:spPr bwMode="auto">
            <a:xfrm>
              <a:off x="2563" y="2024"/>
              <a:ext cx="0" cy="91"/>
            </a:xfrm>
            <a:prstGeom prst="line">
              <a:avLst/>
            </a:prstGeom>
            <a:noFill/>
            <a:ln w="63500">
              <a:solidFill>
                <a:srgbClr val="33CC33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9305" name="Line 164"/>
            <p:cNvSpPr>
              <a:spLocks noChangeShapeType="1"/>
            </p:cNvSpPr>
            <p:nvPr/>
          </p:nvSpPr>
          <p:spPr bwMode="auto">
            <a:xfrm>
              <a:off x="2563" y="1480"/>
              <a:ext cx="0" cy="453"/>
            </a:xfrm>
            <a:prstGeom prst="line">
              <a:avLst/>
            </a:prstGeom>
            <a:noFill/>
            <a:ln w="31750">
              <a:solidFill>
                <a:srgbClr val="FF0000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9306" name="Line 165"/>
            <p:cNvSpPr>
              <a:spLocks noChangeShapeType="1"/>
            </p:cNvSpPr>
            <p:nvPr/>
          </p:nvSpPr>
          <p:spPr bwMode="auto">
            <a:xfrm>
              <a:off x="1293" y="1480"/>
              <a:ext cx="0" cy="90"/>
            </a:xfrm>
            <a:prstGeom prst="line">
              <a:avLst/>
            </a:prstGeom>
            <a:noFill/>
            <a:ln w="31750">
              <a:solidFill>
                <a:srgbClr val="FF0000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9307" name="Line 166"/>
            <p:cNvSpPr>
              <a:spLocks noChangeShapeType="1"/>
            </p:cNvSpPr>
            <p:nvPr/>
          </p:nvSpPr>
          <p:spPr bwMode="auto">
            <a:xfrm flipH="1">
              <a:off x="1293" y="1661"/>
              <a:ext cx="0" cy="454"/>
            </a:xfrm>
            <a:prstGeom prst="line">
              <a:avLst/>
            </a:prstGeom>
            <a:noFill/>
            <a:ln w="63500">
              <a:solidFill>
                <a:srgbClr val="FF00FF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9308" name="Line 167"/>
            <p:cNvSpPr>
              <a:spLocks noChangeShapeType="1"/>
            </p:cNvSpPr>
            <p:nvPr/>
          </p:nvSpPr>
          <p:spPr bwMode="auto">
            <a:xfrm>
              <a:off x="204" y="2659"/>
              <a:ext cx="0" cy="544"/>
            </a:xfrm>
            <a:prstGeom prst="line">
              <a:avLst/>
            </a:prstGeom>
            <a:noFill/>
            <a:ln w="63500">
              <a:solidFill>
                <a:srgbClr val="FF00FF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9309" name="Line 168"/>
            <p:cNvSpPr>
              <a:spLocks noChangeShapeType="1"/>
            </p:cNvSpPr>
            <p:nvPr/>
          </p:nvSpPr>
          <p:spPr bwMode="auto">
            <a:xfrm>
              <a:off x="975" y="2659"/>
              <a:ext cx="0" cy="544"/>
            </a:xfrm>
            <a:prstGeom prst="line">
              <a:avLst/>
            </a:prstGeom>
            <a:noFill/>
            <a:ln w="63500">
              <a:solidFill>
                <a:srgbClr val="33CC33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9310" name="Line 169"/>
            <p:cNvSpPr>
              <a:spLocks noChangeShapeType="1"/>
            </p:cNvSpPr>
            <p:nvPr/>
          </p:nvSpPr>
          <p:spPr bwMode="auto">
            <a:xfrm flipH="1">
              <a:off x="204" y="618"/>
              <a:ext cx="0" cy="544"/>
            </a:xfrm>
            <a:prstGeom prst="line">
              <a:avLst/>
            </a:prstGeom>
            <a:noFill/>
            <a:ln w="63500">
              <a:solidFill>
                <a:srgbClr val="33CC33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9311" name="Line 170"/>
            <p:cNvSpPr>
              <a:spLocks noChangeShapeType="1"/>
            </p:cNvSpPr>
            <p:nvPr/>
          </p:nvSpPr>
          <p:spPr bwMode="auto">
            <a:xfrm flipV="1">
              <a:off x="1429" y="618"/>
              <a:ext cx="91" cy="91"/>
            </a:xfrm>
            <a:prstGeom prst="line">
              <a:avLst/>
            </a:prstGeom>
            <a:noFill/>
            <a:ln w="63500">
              <a:solidFill>
                <a:srgbClr val="FF00FF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9312" name="Line 171"/>
            <p:cNvSpPr>
              <a:spLocks noChangeShapeType="1"/>
            </p:cNvSpPr>
            <p:nvPr/>
          </p:nvSpPr>
          <p:spPr bwMode="auto">
            <a:xfrm>
              <a:off x="204" y="1344"/>
              <a:ext cx="0" cy="1315"/>
            </a:xfrm>
            <a:prstGeom prst="line">
              <a:avLst/>
            </a:prstGeom>
            <a:noFill/>
            <a:ln w="63500">
              <a:solidFill>
                <a:srgbClr val="FF00FF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9313" name="Line 172"/>
            <p:cNvSpPr>
              <a:spLocks noChangeShapeType="1"/>
            </p:cNvSpPr>
            <p:nvPr/>
          </p:nvSpPr>
          <p:spPr bwMode="auto">
            <a:xfrm flipH="1">
              <a:off x="204" y="2205"/>
              <a:ext cx="817" cy="454"/>
            </a:xfrm>
            <a:prstGeom prst="line">
              <a:avLst/>
            </a:prstGeom>
            <a:noFill/>
            <a:ln w="63500">
              <a:solidFill>
                <a:srgbClr val="FF00FF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9314" name="Line 173"/>
            <p:cNvSpPr>
              <a:spLocks noChangeShapeType="1"/>
            </p:cNvSpPr>
            <p:nvPr/>
          </p:nvSpPr>
          <p:spPr bwMode="auto">
            <a:xfrm>
              <a:off x="204" y="1162"/>
              <a:ext cx="771" cy="1497"/>
            </a:xfrm>
            <a:prstGeom prst="line">
              <a:avLst/>
            </a:prstGeom>
            <a:noFill/>
            <a:ln w="63500">
              <a:solidFill>
                <a:srgbClr val="33CC33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9315" name="Line 174"/>
            <p:cNvSpPr>
              <a:spLocks noChangeShapeType="1"/>
            </p:cNvSpPr>
            <p:nvPr/>
          </p:nvSpPr>
          <p:spPr bwMode="auto">
            <a:xfrm flipH="1">
              <a:off x="204" y="1162"/>
              <a:ext cx="1316" cy="182"/>
            </a:xfrm>
            <a:prstGeom prst="line">
              <a:avLst/>
            </a:prstGeom>
            <a:noFill/>
            <a:ln w="63500">
              <a:solidFill>
                <a:srgbClr val="FF00FF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9316" name="Line 175"/>
            <p:cNvSpPr>
              <a:spLocks noChangeShapeType="1"/>
            </p:cNvSpPr>
            <p:nvPr/>
          </p:nvSpPr>
          <p:spPr bwMode="auto">
            <a:xfrm flipH="1">
              <a:off x="1293" y="1162"/>
              <a:ext cx="227" cy="137"/>
            </a:xfrm>
            <a:prstGeom prst="line">
              <a:avLst/>
            </a:prstGeom>
            <a:noFill/>
            <a:ln w="63500">
              <a:solidFill>
                <a:srgbClr val="FF00FF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9317" name="Line 176"/>
            <p:cNvSpPr>
              <a:spLocks noChangeShapeType="1"/>
            </p:cNvSpPr>
            <p:nvPr/>
          </p:nvSpPr>
          <p:spPr bwMode="auto">
            <a:xfrm>
              <a:off x="204" y="1162"/>
              <a:ext cx="2359" cy="136"/>
            </a:xfrm>
            <a:prstGeom prst="line">
              <a:avLst/>
            </a:prstGeom>
            <a:noFill/>
            <a:ln w="63500">
              <a:solidFill>
                <a:srgbClr val="33CC33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9318" name="Line 177"/>
            <p:cNvSpPr>
              <a:spLocks noChangeShapeType="1"/>
            </p:cNvSpPr>
            <p:nvPr/>
          </p:nvSpPr>
          <p:spPr bwMode="auto">
            <a:xfrm flipH="1">
              <a:off x="975" y="2205"/>
              <a:ext cx="182" cy="454"/>
            </a:xfrm>
            <a:prstGeom prst="line">
              <a:avLst/>
            </a:prstGeom>
            <a:noFill/>
            <a:ln w="63500">
              <a:solidFill>
                <a:srgbClr val="33CC33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9319" name="Line 178"/>
            <p:cNvSpPr>
              <a:spLocks noChangeShapeType="1"/>
            </p:cNvSpPr>
            <p:nvPr/>
          </p:nvSpPr>
          <p:spPr bwMode="auto">
            <a:xfrm flipH="1">
              <a:off x="1157" y="2115"/>
              <a:ext cx="1406" cy="90"/>
            </a:xfrm>
            <a:prstGeom prst="line">
              <a:avLst/>
            </a:prstGeom>
            <a:noFill/>
            <a:ln w="63500">
              <a:solidFill>
                <a:srgbClr val="33CC33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9320" name="Line 179"/>
            <p:cNvSpPr>
              <a:spLocks noChangeShapeType="1"/>
            </p:cNvSpPr>
            <p:nvPr/>
          </p:nvSpPr>
          <p:spPr bwMode="auto">
            <a:xfrm>
              <a:off x="204" y="3203"/>
              <a:ext cx="408" cy="363"/>
            </a:xfrm>
            <a:prstGeom prst="line">
              <a:avLst/>
            </a:prstGeom>
            <a:noFill/>
            <a:ln w="63500">
              <a:solidFill>
                <a:srgbClr val="FF00FF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9321" name="Line 180"/>
            <p:cNvSpPr>
              <a:spLocks noChangeShapeType="1"/>
            </p:cNvSpPr>
            <p:nvPr/>
          </p:nvSpPr>
          <p:spPr bwMode="auto">
            <a:xfrm flipH="1">
              <a:off x="1202" y="3385"/>
              <a:ext cx="1406" cy="227"/>
            </a:xfrm>
            <a:prstGeom prst="line">
              <a:avLst/>
            </a:prstGeom>
            <a:noFill/>
            <a:ln w="63500">
              <a:solidFill>
                <a:srgbClr val="33CC33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9322" name="Line 181"/>
            <p:cNvSpPr>
              <a:spLocks noChangeShapeType="1"/>
            </p:cNvSpPr>
            <p:nvPr/>
          </p:nvSpPr>
          <p:spPr bwMode="auto">
            <a:xfrm flipH="1" flipV="1">
              <a:off x="1066" y="2614"/>
              <a:ext cx="136" cy="998"/>
            </a:xfrm>
            <a:prstGeom prst="line">
              <a:avLst/>
            </a:prstGeom>
            <a:noFill/>
            <a:ln w="63500">
              <a:solidFill>
                <a:srgbClr val="33CC33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9323" name="Line 182"/>
            <p:cNvSpPr>
              <a:spLocks noChangeShapeType="1"/>
            </p:cNvSpPr>
            <p:nvPr/>
          </p:nvSpPr>
          <p:spPr bwMode="auto">
            <a:xfrm flipV="1">
              <a:off x="975" y="2614"/>
              <a:ext cx="91" cy="45"/>
            </a:xfrm>
            <a:prstGeom prst="line">
              <a:avLst/>
            </a:prstGeom>
            <a:noFill/>
            <a:ln w="63500">
              <a:solidFill>
                <a:srgbClr val="33CC33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9324" name="Line 183"/>
            <p:cNvSpPr>
              <a:spLocks noChangeShapeType="1"/>
            </p:cNvSpPr>
            <p:nvPr/>
          </p:nvSpPr>
          <p:spPr bwMode="auto">
            <a:xfrm flipV="1">
              <a:off x="1066" y="2251"/>
              <a:ext cx="136" cy="998"/>
            </a:xfrm>
            <a:prstGeom prst="line">
              <a:avLst/>
            </a:prstGeom>
            <a:noFill/>
            <a:ln w="63500">
              <a:solidFill>
                <a:srgbClr val="33CC33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9325" name="Line 184"/>
            <p:cNvSpPr>
              <a:spLocks noChangeShapeType="1"/>
            </p:cNvSpPr>
            <p:nvPr/>
          </p:nvSpPr>
          <p:spPr bwMode="auto">
            <a:xfrm>
              <a:off x="1202" y="2251"/>
              <a:ext cx="1406" cy="136"/>
            </a:xfrm>
            <a:prstGeom prst="line">
              <a:avLst/>
            </a:prstGeom>
            <a:noFill/>
            <a:ln w="63500">
              <a:solidFill>
                <a:srgbClr val="33CC33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9326" name="Line 185"/>
            <p:cNvSpPr>
              <a:spLocks noChangeShapeType="1"/>
            </p:cNvSpPr>
            <p:nvPr/>
          </p:nvSpPr>
          <p:spPr bwMode="auto">
            <a:xfrm flipH="1" flipV="1">
              <a:off x="975" y="3203"/>
              <a:ext cx="91" cy="46"/>
            </a:xfrm>
            <a:prstGeom prst="line">
              <a:avLst/>
            </a:prstGeom>
            <a:noFill/>
            <a:ln w="63500">
              <a:solidFill>
                <a:srgbClr val="33CC33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9327" name="Line 186"/>
            <p:cNvSpPr>
              <a:spLocks noChangeShapeType="1"/>
            </p:cNvSpPr>
            <p:nvPr/>
          </p:nvSpPr>
          <p:spPr bwMode="auto">
            <a:xfrm>
              <a:off x="1111" y="2478"/>
              <a:ext cx="136" cy="997"/>
            </a:xfrm>
            <a:prstGeom prst="line">
              <a:avLst/>
            </a:prstGeom>
            <a:noFill/>
            <a:ln w="63500">
              <a:solidFill>
                <a:srgbClr val="FF00FF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9328" name="Line 187"/>
            <p:cNvSpPr>
              <a:spLocks noChangeShapeType="1"/>
            </p:cNvSpPr>
            <p:nvPr/>
          </p:nvSpPr>
          <p:spPr bwMode="auto">
            <a:xfrm flipH="1">
              <a:off x="1247" y="3385"/>
              <a:ext cx="227" cy="90"/>
            </a:xfrm>
            <a:prstGeom prst="line">
              <a:avLst/>
            </a:prstGeom>
            <a:noFill/>
            <a:ln w="63500">
              <a:solidFill>
                <a:srgbClr val="FF00FF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9329" name="Line 188"/>
            <p:cNvSpPr>
              <a:spLocks noChangeShapeType="1"/>
            </p:cNvSpPr>
            <p:nvPr/>
          </p:nvSpPr>
          <p:spPr bwMode="auto">
            <a:xfrm flipH="1">
              <a:off x="204" y="2478"/>
              <a:ext cx="907" cy="181"/>
            </a:xfrm>
            <a:prstGeom prst="line">
              <a:avLst/>
            </a:prstGeom>
            <a:noFill/>
            <a:ln w="63500">
              <a:solidFill>
                <a:srgbClr val="FF00FF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9330" name="Line 189"/>
            <p:cNvSpPr>
              <a:spLocks noChangeShapeType="1"/>
            </p:cNvSpPr>
            <p:nvPr/>
          </p:nvSpPr>
          <p:spPr bwMode="auto">
            <a:xfrm>
              <a:off x="204" y="3203"/>
              <a:ext cx="907" cy="182"/>
            </a:xfrm>
            <a:prstGeom prst="line">
              <a:avLst/>
            </a:prstGeom>
            <a:noFill/>
            <a:ln w="63500">
              <a:solidFill>
                <a:srgbClr val="FF00FF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9331" name="Line 190"/>
            <p:cNvSpPr>
              <a:spLocks noChangeShapeType="1"/>
            </p:cNvSpPr>
            <p:nvPr/>
          </p:nvSpPr>
          <p:spPr bwMode="auto">
            <a:xfrm flipH="1">
              <a:off x="1111" y="2341"/>
              <a:ext cx="136" cy="1044"/>
            </a:xfrm>
            <a:prstGeom prst="line">
              <a:avLst/>
            </a:prstGeom>
            <a:noFill/>
            <a:ln w="63500">
              <a:solidFill>
                <a:srgbClr val="FF00FF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9332" name="Line 191"/>
            <p:cNvSpPr>
              <a:spLocks noChangeShapeType="1"/>
            </p:cNvSpPr>
            <p:nvPr/>
          </p:nvSpPr>
          <p:spPr bwMode="auto">
            <a:xfrm flipH="1" flipV="1">
              <a:off x="1247" y="2341"/>
              <a:ext cx="227" cy="46"/>
            </a:xfrm>
            <a:prstGeom prst="line">
              <a:avLst/>
            </a:prstGeom>
            <a:noFill/>
            <a:ln w="63500">
              <a:solidFill>
                <a:srgbClr val="FF00FF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9333" name="Line 192"/>
            <p:cNvSpPr>
              <a:spLocks noChangeShapeType="1"/>
            </p:cNvSpPr>
            <p:nvPr/>
          </p:nvSpPr>
          <p:spPr bwMode="auto">
            <a:xfrm flipH="1">
              <a:off x="1021" y="2115"/>
              <a:ext cx="272" cy="90"/>
            </a:xfrm>
            <a:prstGeom prst="line">
              <a:avLst/>
            </a:prstGeom>
            <a:noFill/>
            <a:ln w="63500">
              <a:solidFill>
                <a:srgbClr val="FF00FF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49157" name="Group 261"/>
          <p:cNvGrpSpPr>
            <a:grpSpLocks/>
          </p:cNvGrpSpPr>
          <p:nvPr/>
        </p:nvGrpSpPr>
        <p:grpSpPr bwMode="auto">
          <a:xfrm>
            <a:off x="4643438" y="549275"/>
            <a:ext cx="4321175" cy="6119813"/>
            <a:chOff x="2925" y="346"/>
            <a:chExt cx="2722" cy="3855"/>
          </a:xfrm>
        </p:grpSpPr>
        <p:sp>
          <p:nvSpPr>
            <p:cNvPr id="49158" name="Rectangle 2"/>
            <p:cNvSpPr>
              <a:spLocks noChangeArrowheads="1"/>
            </p:cNvSpPr>
            <p:nvPr/>
          </p:nvSpPr>
          <p:spPr bwMode="auto">
            <a:xfrm>
              <a:off x="2925" y="346"/>
              <a:ext cx="2722" cy="3855"/>
            </a:xfrm>
            <a:prstGeom prst="rect">
              <a:avLst/>
            </a:prstGeom>
            <a:solidFill>
              <a:srgbClr val="FFFFE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defRPr sz="1600" b="1">
                  <a:solidFill>
                    <a:schemeClr val="tx1"/>
                  </a:solidFill>
                  <a:latin typeface="Courier New" pitchFamily="49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Ø"/>
                <a:defRPr sz="24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cs-CZ" altLang="en-US" b="0">
                <a:latin typeface="Arial" charset="0"/>
              </a:endParaRPr>
            </a:p>
          </p:txBody>
        </p:sp>
        <p:sp>
          <p:nvSpPr>
            <p:cNvPr id="49159" name="Line 29"/>
            <p:cNvSpPr>
              <a:spLocks noChangeShapeType="1"/>
            </p:cNvSpPr>
            <p:nvPr/>
          </p:nvSpPr>
          <p:spPr bwMode="auto">
            <a:xfrm flipH="1">
              <a:off x="3379" y="436"/>
              <a:ext cx="0" cy="90"/>
            </a:xfrm>
            <a:prstGeom prst="line">
              <a:avLst/>
            </a:prstGeom>
            <a:noFill/>
            <a:ln w="31750">
              <a:solidFill>
                <a:schemeClr val="bg2"/>
              </a:solidFill>
              <a:round/>
              <a:headEnd/>
              <a:tailEnd type="triangl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9160" name="Line 75"/>
            <p:cNvSpPr>
              <a:spLocks noChangeShapeType="1"/>
            </p:cNvSpPr>
            <p:nvPr/>
          </p:nvSpPr>
          <p:spPr bwMode="auto">
            <a:xfrm>
              <a:off x="3016" y="1344"/>
              <a:ext cx="0" cy="1315"/>
            </a:xfrm>
            <a:prstGeom prst="line">
              <a:avLst/>
            </a:prstGeom>
            <a:noFill/>
            <a:ln w="63500">
              <a:solidFill>
                <a:srgbClr val="FF00FF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9161" name="Line 76"/>
            <p:cNvSpPr>
              <a:spLocks noChangeShapeType="1"/>
            </p:cNvSpPr>
            <p:nvPr/>
          </p:nvSpPr>
          <p:spPr bwMode="auto">
            <a:xfrm flipH="1">
              <a:off x="3016" y="2205"/>
              <a:ext cx="817" cy="454"/>
            </a:xfrm>
            <a:prstGeom prst="line">
              <a:avLst/>
            </a:prstGeom>
            <a:noFill/>
            <a:ln w="63500">
              <a:solidFill>
                <a:srgbClr val="FF00FF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9162" name="Line 77"/>
            <p:cNvSpPr>
              <a:spLocks noChangeShapeType="1"/>
            </p:cNvSpPr>
            <p:nvPr/>
          </p:nvSpPr>
          <p:spPr bwMode="auto">
            <a:xfrm>
              <a:off x="3016" y="1162"/>
              <a:ext cx="771" cy="1497"/>
            </a:xfrm>
            <a:prstGeom prst="line">
              <a:avLst/>
            </a:prstGeom>
            <a:noFill/>
            <a:ln w="63500">
              <a:solidFill>
                <a:srgbClr val="33CC33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9163" name="Line 78"/>
            <p:cNvSpPr>
              <a:spLocks noChangeShapeType="1"/>
            </p:cNvSpPr>
            <p:nvPr/>
          </p:nvSpPr>
          <p:spPr bwMode="auto">
            <a:xfrm flipH="1">
              <a:off x="3016" y="1162"/>
              <a:ext cx="1316" cy="182"/>
            </a:xfrm>
            <a:prstGeom prst="line">
              <a:avLst/>
            </a:prstGeom>
            <a:noFill/>
            <a:ln w="63500">
              <a:solidFill>
                <a:srgbClr val="FF00FF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9164" name="Line 79"/>
            <p:cNvSpPr>
              <a:spLocks noChangeShapeType="1"/>
            </p:cNvSpPr>
            <p:nvPr/>
          </p:nvSpPr>
          <p:spPr bwMode="auto">
            <a:xfrm flipH="1">
              <a:off x="4105" y="1162"/>
              <a:ext cx="227" cy="137"/>
            </a:xfrm>
            <a:prstGeom prst="line">
              <a:avLst/>
            </a:prstGeom>
            <a:noFill/>
            <a:ln w="63500">
              <a:solidFill>
                <a:srgbClr val="FF00FF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9165" name="Line 80"/>
            <p:cNvSpPr>
              <a:spLocks noChangeShapeType="1"/>
            </p:cNvSpPr>
            <p:nvPr/>
          </p:nvSpPr>
          <p:spPr bwMode="auto">
            <a:xfrm>
              <a:off x="3016" y="1162"/>
              <a:ext cx="2359" cy="136"/>
            </a:xfrm>
            <a:prstGeom prst="line">
              <a:avLst/>
            </a:prstGeom>
            <a:noFill/>
            <a:ln w="63500">
              <a:solidFill>
                <a:srgbClr val="33CC33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9166" name="Line 81"/>
            <p:cNvSpPr>
              <a:spLocks noChangeShapeType="1"/>
            </p:cNvSpPr>
            <p:nvPr/>
          </p:nvSpPr>
          <p:spPr bwMode="auto">
            <a:xfrm flipH="1">
              <a:off x="3787" y="2205"/>
              <a:ext cx="182" cy="454"/>
            </a:xfrm>
            <a:prstGeom prst="line">
              <a:avLst/>
            </a:prstGeom>
            <a:noFill/>
            <a:ln w="63500">
              <a:solidFill>
                <a:srgbClr val="33CC33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9167" name="Line 82"/>
            <p:cNvSpPr>
              <a:spLocks noChangeShapeType="1"/>
            </p:cNvSpPr>
            <p:nvPr/>
          </p:nvSpPr>
          <p:spPr bwMode="auto">
            <a:xfrm flipH="1">
              <a:off x="3969" y="2115"/>
              <a:ext cx="1406" cy="90"/>
            </a:xfrm>
            <a:prstGeom prst="line">
              <a:avLst/>
            </a:prstGeom>
            <a:noFill/>
            <a:ln w="63500">
              <a:solidFill>
                <a:srgbClr val="33CC33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9168" name="Line 83"/>
            <p:cNvSpPr>
              <a:spLocks noChangeShapeType="1"/>
            </p:cNvSpPr>
            <p:nvPr/>
          </p:nvSpPr>
          <p:spPr bwMode="auto">
            <a:xfrm>
              <a:off x="3016" y="3203"/>
              <a:ext cx="408" cy="363"/>
            </a:xfrm>
            <a:prstGeom prst="line">
              <a:avLst/>
            </a:prstGeom>
            <a:noFill/>
            <a:ln w="63500">
              <a:solidFill>
                <a:srgbClr val="993366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9169" name="Line 84"/>
            <p:cNvSpPr>
              <a:spLocks noChangeShapeType="1"/>
            </p:cNvSpPr>
            <p:nvPr/>
          </p:nvSpPr>
          <p:spPr bwMode="auto">
            <a:xfrm flipH="1">
              <a:off x="4014" y="3385"/>
              <a:ext cx="1406" cy="227"/>
            </a:xfrm>
            <a:prstGeom prst="line">
              <a:avLst/>
            </a:prstGeom>
            <a:noFill/>
            <a:ln w="63500">
              <a:solidFill>
                <a:srgbClr val="33CC33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9170" name="Line 85"/>
            <p:cNvSpPr>
              <a:spLocks noChangeShapeType="1"/>
            </p:cNvSpPr>
            <p:nvPr/>
          </p:nvSpPr>
          <p:spPr bwMode="auto">
            <a:xfrm flipH="1" flipV="1">
              <a:off x="3878" y="2614"/>
              <a:ext cx="136" cy="998"/>
            </a:xfrm>
            <a:prstGeom prst="line">
              <a:avLst/>
            </a:prstGeom>
            <a:noFill/>
            <a:ln w="63500">
              <a:solidFill>
                <a:srgbClr val="33CC33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9171" name="Line 86"/>
            <p:cNvSpPr>
              <a:spLocks noChangeShapeType="1"/>
            </p:cNvSpPr>
            <p:nvPr/>
          </p:nvSpPr>
          <p:spPr bwMode="auto">
            <a:xfrm flipV="1">
              <a:off x="3787" y="2614"/>
              <a:ext cx="91" cy="45"/>
            </a:xfrm>
            <a:prstGeom prst="line">
              <a:avLst/>
            </a:prstGeom>
            <a:noFill/>
            <a:ln w="63500">
              <a:solidFill>
                <a:srgbClr val="33CC33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9172" name="Line 87"/>
            <p:cNvSpPr>
              <a:spLocks noChangeShapeType="1"/>
            </p:cNvSpPr>
            <p:nvPr/>
          </p:nvSpPr>
          <p:spPr bwMode="auto">
            <a:xfrm flipV="1">
              <a:off x="3878" y="2251"/>
              <a:ext cx="136" cy="998"/>
            </a:xfrm>
            <a:prstGeom prst="line">
              <a:avLst/>
            </a:prstGeom>
            <a:noFill/>
            <a:ln w="63500">
              <a:solidFill>
                <a:srgbClr val="00CCFF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9173" name="Line 88"/>
            <p:cNvSpPr>
              <a:spLocks noChangeShapeType="1"/>
            </p:cNvSpPr>
            <p:nvPr/>
          </p:nvSpPr>
          <p:spPr bwMode="auto">
            <a:xfrm>
              <a:off x="4014" y="2251"/>
              <a:ext cx="1406" cy="136"/>
            </a:xfrm>
            <a:prstGeom prst="line">
              <a:avLst/>
            </a:prstGeom>
            <a:noFill/>
            <a:ln w="63500">
              <a:solidFill>
                <a:srgbClr val="00CCFF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9174" name="Line 89"/>
            <p:cNvSpPr>
              <a:spLocks noChangeShapeType="1"/>
            </p:cNvSpPr>
            <p:nvPr/>
          </p:nvSpPr>
          <p:spPr bwMode="auto">
            <a:xfrm flipH="1" flipV="1">
              <a:off x="3787" y="3203"/>
              <a:ext cx="91" cy="46"/>
            </a:xfrm>
            <a:prstGeom prst="line">
              <a:avLst/>
            </a:prstGeom>
            <a:noFill/>
            <a:ln w="63500">
              <a:solidFill>
                <a:srgbClr val="00CCFF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9175" name="Line 90"/>
            <p:cNvSpPr>
              <a:spLocks noChangeShapeType="1"/>
            </p:cNvSpPr>
            <p:nvPr/>
          </p:nvSpPr>
          <p:spPr bwMode="auto">
            <a:xfrm>
              <a:off x="3923" y="2478"/>
              <a:ext cx="136" cy="997"/>
            </a:xfrm>
            <a:prstGeom prst="line">
              <a:avLst/>
            </a:prstGeom>
            <a:noFill/>
            <a:ln w="63500">
              <a:solidFill>
                <a:srgbClr val="FF00FF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9176" name="Line 91"/>
            <p:cNvSpPr>
              <a:spLocks noChangeShapeType="1"/>
            </p:cNvSpPr>
            <p:nvPr/>
          </p:nvSpPr>
          <p:spPr bwMode="auto">
            <a:xfrm flipH="1">
              <a:off x="4059" y="3385"/>
              <a:ext cx="227" cy="90"/>
            </a:xfrm>
            <a:prstGeom prst="line">
              <a:avLst/>
            </a:prstGeom>
            <a:noFill/>
            <a:ln w="63500">
              <a:solidFill>
                <a:srgbClr val="FF00FF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9177" name="Line 92"/>
            <p:cNvSpPr>
              <a:spLocks noChangeShapeType="1"/>
            </p:cNvSpPr>
            <p:nvPr/>
          </p:nvSpPr>
          <p:spPr bwMode="auto">
            <a:xfrm flipH="1">
              <a:off x="3016" y="2478"/>
              <a:ext cx="907" cy="181"/>
            </a:xfrm>
            <a:prstGeom prst="line">
              <a:avLst/>
            </a:prstGeom>
            <a:noFill/>
            <a:ln w="63500">
              <a:solidFill>
                <a:srgbClr val="FF00FF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9178" name="Line 93"/>
            <p:cNvSpPr>
              <a:spLocks noChangeShapeType="1"/>
            </p:cNvSpPr>
            <p:nvPr/>
          </p:nvSpPr>
          <p:spPr bwMode="auto">
            <a:xfrm>
              <a:off x="3016" y="3203"/>
              <a:ext cx="907" cy="182"/>
            </a:xfrm>
            <a:prstGeom prst="line">
              <a:avLst/>
            </a:prstGeom>
            <a:noFill/>
            <a:ln w="63500">
              <a:solidFill>
                <a:srgbClr val="993366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9179" name="Line 94"/>
            <p:cNvSpPr>
              <a:spLocks noChangeShapeType="1"/>
            </p:cNvSpPr>
            <p:nvPr/>
          </p:nvSpPr>
          <p:spPr bwMode="auto">
            <a:xfrm flipH="1">
              <a:off x="3923" y="2341"/>
              <a:ext cx="136" cy="1044"/>
            </a:xfrm>
            <a:prstGeom prst="line">
              <a:avLst/>
            </a:prstGeom>
            <a:noFill/>
            <a:ln w="63500">
              <a:solidFill>
                <a:srgbClr val="993366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9180" name="Line 95"/>
            <p:cNvSpPr>
              <a:spLocks noChangeShapeType="1"/>
            </p:cNvSpPr>
            <p:nvPr/>
          </p:nvSpPr>
          <p:spPr bwMode="auto">
            <a:xfrm flipH="1" flipV="1">
              <a:off x="4059" y="2341"/>
              <a:ext cx="227" cy="46"/>
            </a:xfrm>
            <a:prstGeom prst="line">
              <a:avLst/>
            </a:prstGeom>
            <a:noFill/>
            <a:ln w="63500">
              <a:solidFill>
                <a:srgbClr val="993366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9181" name="Line 96"/>
            <p:cNvSpPr>
              <a:spLocks noChangeShapeType="1"/>
            </p:cNvSpPr>
            <p:nvPr/>
          </p:nvSpPr>
          <p:spPr bwMode="auto">
            <a:xfrm flipH="1">
              <a:off x="3833" y="2115"/>
              <a:ext cx="272" cy="90"/>
            </a:xfrm>
            <a:prstGeom prst="line">
              <a:avLst/>
            </a:prstGeom>
            <a:noFill/>
            <a:ln w="63500">
              <a:solidFill>
                <a:srgbClr val="FF00FF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9182" name="Rectangle 195"/>
            <p:cNvSpPr>
              <a:spLocks noChangeArrowheads="1"/>
            </p:cNvSpPr>
            <p:nvPr/>
          </p:nvSpPr>
          <p:spPr bwMode="auto">
            <a:xfrm>
              <a:off x="2971" y="527"/>
              <a:ext cx="1406" cy="635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defRPr sz="1600" b="1">
                  <a:solidFill>
                    <a:schemeClr val="tx1"/>
                  </a:solidFill>
                  <a:latin typeface="Courier New" pitchFamily="49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Ø"/>
                <a:defRPr sz="24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cs-CZ" altLang="en-US" b="0">
                <a:latin typeface="Arial" charset="0"/>
              </a:endParaRPr>
            </a:p>
          </p:txBody>
        </p:sp>
        <p:sp>
          <p:nvSpPr>
            <p:cNvPr id="49183" name="Text Box 196"/>
            <p:cNvSpPr txBox="1">
              <a:spLocks noChangeArrowheads="1"/>
            </p:cNvSpPr>
            <p:nvPr/>
          </p:nvSpPr>
          <p:spPr bwMode="auto">
            <a:xfrm>
              <a:off x="3469" y="890"/>
              <a:ext cx="403" cy="91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0" tIns="0" rIns="0" bIns="0" anchor="ctr" anchorCtr="1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defRPr sz="1600" b="1">
                  <a:solidFill>
                    <a:schemeClr val="tx1"/>
                  </a:solidFill>
                  <a:latin typeface="Courier New" pitchFamily="49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Ø"/>
                <a:defRPr sz="24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200"/>
                <a:t>GT_I32</a:t>
              </a:r>
              <a:endParaRPr lang="en-US" altLang="en-US" sz="1200" b="0"/>
            </a:p>
          </p:txBody>
        </p:sp>
        <p:sp>
          <p:nvSpPr>
            <p:cNvPr id="49184" name="Text Box 197"/>
            <p:cNvSpPr txBox="1">
              <a:spLocks noChangeArrowheads="1"/>
            </p:cNvSpPr>
            <p:nvPr/>
          </p:nvSpPr>
          <p:spPr bwMode="auto">
            <a:xfrm>
              <a:off x="3061" y="708"/>
              <a:ext cx="589" cy="91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0" tIns="0" rIns="0" bIns="0" anchor="ctr" anchorCtr="1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defRPr sz="1600" b="1">
                  <a:solidFill>
                    <a:schemeClr val="tx1"/>
                  </a:solidFill>
                  <a:latin typeface="Courier New" pitchFamily="49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Ø"/>
                <a:defRPr sz="24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200"/>
                <a:t>LD_I32(Px)</a:t>
              </a:r>
              <a:endParaRPr lang="en-US" altLang="en-US" sz="1200" b="0"/>
            </a:p>
          </p:txBody>
        </p:sp>
        <p:sp>
          <p:nvSpPr>
            <p:cNvPr id="49185" name="Text Box 198"/>
            <p:cNvSpPr txBox="1">
              <a:spLocks noChangeArrowheads="1"/>
            </p:cNvSpPr>
            <p:nvPr/>
          </p:nvSpPr>
          <p:spPr bwMode="auto">
            <a:xfrm>
              <a:off x="3696" y="708"/>
              <a:ext cx="589" cy="91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0" tIns="0" rIns="0" bIns="0" anchor="ctr" anchorCtr="1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defRPr sz="1600" b="1">
                  <a:solidFill>
                    <a:schemeClr val="tx1"/>
                  </a:solidFill>
                  <a:latin typeface="Courier New" pitchFamily="49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Ø"/>
                <a:defRPr sz="24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200"/>
                <a:t>LD_I32(Py)</a:t>
              </a:r>
              <a:endParaRPr lang="en-US" altLang="en-US" sz="1200" b="0"/>
            </a:p>
          </p:txBody>
        </p:sp>
        <p:sp>
          <p:nvSpPr>
            <p:cNvPr id="49186" name="Text Box 199"/>
            <p:cNvSpPr txBox="1">
              <a:spLocks noChangeArrowheads="1"/>
            </p:cNvSpPr>
            <p:nvPr/>
          </p:nvSpPr>
          <p:spPr bwMode="auto">
            <a:xfrm>
              <a:off x="3469" y="1071"/>
              <a:ext cx="403" cy="91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0" tIns="0" rIns="0" bIns="0" anchor="ctr" anchorCtr="1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defRPr sz="1600" b="1">
                  <a:solidFill>
                    <a:schemeClr val="tx1"/>
                  </a:solidFill>
                  <a:latin typeface="Courier New" pitchFamily="49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Ø"/>
                <a:defRPr sz="24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200"/>
                <a:t>JC</a:t>
              </a:r>
            </a:p>
          </p:txBody>
        </p:sp>
        <p:sp>
          <p:nvSpPr>
            <p:cNvPr id="49187" name="Text Box 200"/>
            <p:cNvSpPr txBox="1">
              <a:spLocks noChangeArrowheads="1"/>
            </p:cNvSpPr>
            <p:nvPr/>
          </p:nvSpPr>
          <p:spPr bwMode="auto">
            <a:xfrm>
              <a:off x="2971" y="527"/>
              <a:ext cx="1406" cy="91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0" tIns="0" rIns="0" bIns="0" anchor="ctr" anchorCtr="1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defRPr sz="1600" b="1">
                  <a:solidFill>
                    <a:schemeClr val="tx1"/>
                  </a:solidFill>
                  <a:latin typeface="Courier New" pitchFamily="49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Ø"/>
                <a:defRPr sz="24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200"/>
                <a:t>ENTER</a:t>
              </a:r>
            </a:p>
          </p:txBody>
        </p:sp>
        <p:sp>
          <p:nvSpPr>
            <p:cNvPr id="49188" name="Line 201"/>
            <p:cNvSpPr>
              <a:spLocks noChangeShapeType="1"/>
            </p:cNvSpPr>
            <p:nvPr/>
          </p:nvSpPr>
          <p:spPr bwMode="auto">
            <a:xfrm flipH="1">
              <a:off x="3786" y="799"/>
              <a:ext cx="91" cy="91"/>
            </a:xfrm>
            <a:prstGeom prst="line">
              <a:avLst/>
            </a:prstGeom>
            <a:noFill/>
            <a:ln w="31750">
              <a:solidFill>
                <a:srgbClr val="0000FF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9189" name="Line 202"/>
            <p:cNvSpPr>
              <a:spLocks noChangeShapeType="1"/>
            </p:cNvSpPr>
            <p:nvPr/>
          </p:nvSpPr>
          <p:spPr bwMode="auto">
            <a:xfrm>
              <a:off x="3469" y="799"/>
              <a:ext cx="91" cy="91"/>
            </a:xfrm>
            <a:prstGeom prst="line">
              <a:avLst/>
            </a:prstGeom>
            <a:noFill/>
            <a:ln w="31750">
              <a:solidFill>
                <a:srgbClr val="0000FF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9190" name="Line 203"/>
            <p:cNvSpPr>
              <a:spLocks noChangeShapeType="1"/>
            </p:cNvSpPr>
            <p:nvPr/>
          </p:nvSpPr>
          <p:spPr bwMode="auto">
            <a:xfrm flipH="1">
              <a:off x="3650" y="981"/>
              <a:ext cx="0" cy="90"/>
            </a:xfrm>
            <a:prstGeom prst="line">
              <a:avLst/>
            </a:prstGeom>
            <a:noFill/>
            <a:ln w="31750">
              <a:solidFill>
                <a:srgbClr val="0000FF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9191" name="Line 204"/>
            <p:cNvSpPr>
              <a:spLocks noChangeShapeType="1"/>
            </p:cNvSpPr>
            <p:nvPr/>
          </p:nvSpPr>
          <p:spPr bwMode="auto">
            <a:xfrm>
              <a:off x="3016" y="618"/>
              <a:ext cx="136" cy="91"/>
            </a:xfrm>
            <a:prstGeom prst="line">
              <a:avLst/>
            </a:prstGeom>
            <a:noFill/>
            <a:ln w="31750">
              <a:solidFill>
                <a:srgbClr val="0000FF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9192" name="Line 205"/>
            <p:cNvSpPr>
              <a:spLocks noChangeShapeType="1"/>
            </p:cNvSpPr>
            <p:nvPr/>
          </p:nvSpPr>
          <p:spPr bwMode="auto">
            <a:xfrm>
              <a:off x="4332" y="618"/>
              <a:ext cx="0" cy="544"/>
            </a:xfrm>
            <a:prstGeom prst="line">
              <a:avLst/>
            </a:prstGeom>
            <a:noFill/>
            <a:ln w="31750">
              <a:solidFill>
                <a:srgbClr val="0000FF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9193" name="Line 207"/>
            <p:cNvSpPr>
              <a:spLocks noChangeShapeType="1"/>
            </p:cNvSpPr>
            <p:nvPr/>
          </p:nvSpPr>
          <p:spPr bwMode="auto">
            <a:xfrm flipH="1">
              <a:off x="3016" y="618"/>
              <a:ext cx="0" cy="544"/>
            </a:xfrm>
            <a:prstGeom prst="line">
              <a:avLst/>
            </a:prstGeom>
            <a:noFill/>
            <a:ln w="31750">
              <a:solidFill>
                <a:srgbClr val="0000FF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9194" name="Line 208"/>
            <p:cNvSpPr>
              <a:spLocks noChangeShapeType="1"/>
            </p:cNvSpPr>
            <p:nvPr/>
          </p:nvSpPr>
          <p:spPr bwMode="auto">
            <a:xfrm flipV="1">
              <a:off x="4241" y="618"/>
              <a:ext cx="91" cy="91"/>
            </a:xfrm>
            <a:prstGeom prst="line">
              <a:avLst/>
            </a:prstGeom>
            <a:noFill/>
            <a:ln w="31750">
              <a:solidFill>
                <a:srgbClr val="0000FF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9195" name="Rectangle 209"/>
            <p:cNvSpPr>
              <a:spLocks noChangeArrowheads="1"/>
            </p:cNvSpPr>
            <p:nvPr/>
          </p:nvSpPr>
          <p:spPr bwMode="auto">
            <a:xfrm>
              <a:off x="3833" y="1298"/>
              <a:ext cx="1678" cy="81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defRPr sz="1600" b="1">
                  <a:solidFill>
                    <a:schemeClr val="tx1"/>
                  </a:solidFill>
                  <a:latin typeface="Courier New" pitchFamily="49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Ø"/>
                <a:defRPr sz="24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cs-CZ" altLang="en-US" b="0">
                <a:latin typeface="Arial" charset="0"/>
              </a:endParaRPr>
            </a:p>
          </p:txBody>
        </p:sp>
        <p:sp>
          <p:nvSpPr>
            <p:cNvPr id="49196" name="Text Box 210"/>
            <p:cNvSpPr txBox="1">
              <a:spLocks noChangeArrowheads="1"/>
            </p:cNvSpPr>
            <p:nvPr/>
          </p:nvSpPr>
          <p:spPr bwMode="auto">
            <a:xfrm>
              <a:off x="3878" y="1388"/>
              <a:ext cx="635" cy="90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0" tIns="0" rIns="0" bIns="0" anchor="ctr" anchorCtr="1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defRPr sz="1600" b="1">
                  <a:solidFill>
                    <a:schemeClr val="tx1"/>
                  </a:solidFill>
                  <a:latin typeface="Courier New" pitchFamily="49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Ø"/>
                <a:defRPr sz="24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200"/>
                <a:t>LD_I32(Py)</a:t>
              </a:r>
              <a:endParaRPr lang="en-US" altLang="en-US" sz="1200" b="0"/>
            </a:p>
          </p:txBody>
        </p:sp>
        <p:sp>
          <p:nvSpPr>
            <p:cNvPr id="49197" name="Text Box 211"/>
            <p:cNvSpPr txBox="1">
              <a:spLocks noChangeArrowheads="1"/>
            </p:cNvSpPr>
            <p:nvPr/>
          </p:nvSpPr>
          <p:spPr bwMode="auto">
            <a:xfrm>
              <a:off x="4559" y="1569"/>
              <a:ext cx="635" cy="90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0" tIns="0" rIns="0" bIns="0" anchor="ctr" anchorCtr="1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defRPr sz="1600" b="1">
                  <a:solidFill>
                    <a:schemeClr val="tx1"/>
                  </a:solidFill>
                  <a:latin typeface="Courier New" pitchFamily="49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Ø"/>
                <a:defRPr sz="24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200"/>
                <a:t>ST_I32(Vz)</a:t>
              </a:r>
              <a:endParaRPr lang="en-US" altLang="en-US" sz="1200" b="0"/>
            </a:p>
          </p:txBody>
        </p:sp>
        <p:sp>
          <p:nvSpPr>
            <p:cNvPr id="49198" name="Line 212"/>
            <p:cNvSpPr>
              <a:spLocks noChangeShapeType="1"/>
            </p:cNvSpPr>
            <p:nvPr/>
          </p:nvSpPr>
          <p:spPr bwMode="auto">
            <a:xfrm flipH="1">
              <a:off x="4422" y="1479"/>
              <a:ext cx="545" cy="90"/>
            </a:xfrm>
            <a:prstGeom prst="line">
              <a:avLst/>
            </a:prstGeom>
            <a:noFill/>
            <a:ln w="31750">
              <a:solidFill>
                <a:srgbClr val="0000FF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9199" name="Line 213"/>
            <p:cNvSpPr>
              <a:spLocks noChangeShapeType="1"/>
            </p:cNvSpPr>
            <p:nvPr/>
          </p:nvSpPr>
          <p:spPr bwMode="auto">
            <a:xfrm>
              <a:off x="4105" y="1297"/>
              <a:ext cx="0" cy="91"/>
            </a:xfrm>
            <a:prstGeom prst="line">
              <a:avLst/>
            </a:prstGeom>
            <a:noFill/>
            <a:ln w="31750">
              <a:solidFill>
                <a:srgbClr val="0000FF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9200" name="Text Box 214"/>
            <p:cNvSpPr txBox="1">
              <a:spLocks noChangeArrowheads="1"/>
            </p:cNvSpPr>
            <p:nvPr/>
          </p:nvSpPr>
          <p:spPr bwMode="auto">
            <a:xfrm>
              <a:off x="4831" y="1388"/>
              <a:ext cx="635" cy="90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0" tIns="0" rIns="0" bIns="0" anchor="ctr" anchorCtr="1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defRPr sz="1600" b="1">
                  <a:solidFill>
                    <a:schemeClr val="tx1"/>
                  </a:solidFill>
                  <a:latin typeface="Courier New" pitchFamily="49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Ø"/>
                <a:defRPr sz="24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200"/>
                <a:t>LD_I32(Px)</a:t>
              </a:r>
              <a:endParaRPr lang="en-US" altLang="en-US" sz="1200" b="0"/>
            </a:p>
          </p:txBody>
        </p:sp>
        <p:sp>
          <p:nvSpPr>
            <p:cNvPr id="49201" name="Text Box 215"/>
            <p:cNvSpPr txBox="1">
              <a:spLocks noChangeArrowheads="1"/>
            </p:cNvSpPr>
            <p:nvPr/>
          </p:nvSpPr>
          <p:spPr bwMode="auto">
            <a:xfrm>
              <a:off x="3878" y="1569"/>
              <a:ext cx="635" cy="90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0" tIns="0" rIns="0" bIns="0" anchor="ctr" anchorCtr="1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defRPr sz="1600" b="1">
                  <a:solidFill>
                    <a:schemeClr val="tx1"/>
                  </a:solidFill>
                  <a:latin typeface="Courier New" pitchFamily="49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Ø"/>
                <a:defRPr sz="24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200"/>
                <a:t>ST_I32(Py)</a:t>
              </a:r>
              <a:endParaRPr lang="en-US" altLang="en-US" sz="1200" b="0"/>
            </a:p>
          </p:txBody>
        </p:sp>
        <p:sp>
          <p:nvSpPr>
            <p:cNvPr id="49202" name="Line 216"/>
            <p:cNvSpPr>
              <a:spLocks noChangeShapeType="1"/>
            </p:cNvSpPr>
            <p:nvPr/>
          </p:nvSpPr>
          <p:spPr bwMode="auto">
            <a:xfrm flipH="1" flipV="1">
              <a:off x="4422" y="1479"/>
              <a:ext cx="363" cy="90"/>
            </a:xfrm>
            <a:prstGeom prst="line">
              <a:avLst/>
            </a:prstGeom>
            <a:noFill/>
            <a:ln w="31750">
              <a:solidFill>
                <a:srgbClr val="0000FF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9203" name="Line 217"/>
            <p:cNvSpPr>
              <a:spLocks noChangeShapeType="1"/>
            </p:cNvSpPr>
            <p:nvPr/>
          </p:nvSpPr>
          <p:spPr bwMode="auto">
            <a:xfrm>
              <a:off x="5375" y="1297"/>
              <a:ext cx="0" cy="91"/>
            </a:xfrm>
            <a:prstGeom prst="line">
              <a:avLst/>
            </a:prstGeom>
            <a:noFill/>
            <a:ln w="31750">
              <a:solidFill>
                <a:srgbClr val="0000FF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9204" name="Text Box 218"/>
            <p:cNvSpPr txBox="1">
              <a:spLocks noChangeArrowheads="1"/>
            </p:cNvSpPr>
            <p:nvPr/>
          </p:nvSpPr>
          <p:spPr bwMode="auto">
            <a:xfrm>
              <a:off x="4695" y="1751"/>
              <a:ext cx="635" cy="90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0" tIns="0" rIns="0" bIns="0" anchor="ctr" anchorCtr="1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defRPr sz="1600" b="1">
                  <a:solidFill>
                    <a:schemeClr val="tx1"/>
                  </a:solidFill>
                  <a:latin typeface="Courier New" pitchFamily="49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Ø"/>
                <a:defRPr sz="24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200"/>
                <a:t>LD_I32(Vz)</a:t>
              </a:r>
              <a:endParaRPr lang="en-US" altLang="en-US" sz="1200" b="0"/>
            </a:p>
          </p:txBody>
        </p:sp>
        <p:sp>
          <p:nvSpPr>
            <p:cNvPr id="49205" name="Text Box 219"/>
            <p:cNvSpPr txBox="1">
              <a:spLocks noChangeArrowheads="1"/>
            </p:cNvSpPr>
            <p:nvPr/>
          </p:nvSpPr>
          <p:spPr bwMode="auto">
            <a:xfrm>
              <a:off x="4831" y="1932"/>
              <a:ext cx="635" cy="90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0" tIns="0" rIns="0" bIns="0" anchor="ctr" anchorCtr="1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defRPr sz="1600" b="1">
                  <a:solidFill>
                    <a:schemeClr val="tx1"/>
                  </a:solidFill>
                  <a:latin typeface="Courier New" pitchFamily="49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Ø"/>
                <a:defRPr sz="24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200"/>
                <a:t>ST_I32(Px)</a:t>
              </a:r>
              <a:endParaRPr lang="en-US" altLang="en-US" sz="1200" b="0"/>
            </a:p>
          </p:txBody>
        </p:sp>
        <p:sp>
          <p:nvSpPr>
            <p:cNvPr id="49206" name="Line 220"/>
            <p:cNvSpPr>
              <a:spLocks noChangeShapeType="1"/>
            </p:cNvSpPr>
            <p:nvPr/>
          </p:nvSpPr>
          <p:spPr bwMode="auto">
            <a:xfrm flipH="1">
              <a:off x="5103" y="1842"/>
              <a:ext cx="0" cy="90"/>
            </a:xfrm>
            <a:prstGeom prst="line">
              <a:avLst/>
            </a:prstGeom>
            <a:noFill/>
            <a:ln w="31750">
              <a:solidFill>
                <a:srgbClr val="0000FF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9207" name="Line 221"/>
            <p:cNvSpPr>
              <a:spLocks noChangeShapeType="1"/>
            </p:cNvSpPr>
            <p:nvPr/>
          </p:nvSpPr>
          <p:spPr bwMode="auto">
            <a:xfrm>
              <a:off x="4786" y="1660"/>
              <a:ext cx="0" cy="91"/>
            </a:xfrm>
            <a:prstGeom prst="line">
              <a:avLst/>
            </a:prstGeom>
            <a:noFill/>
            <a:ln w="31750">
              <a:solidFill>
                <a:srgbClr val="0000FF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9208" name="Line 222"/>
            <p:cNvSpPr>
              <a:spLocks noChangeShapeType="1"/>
            </p:cNvSpPr>
            <p:nvPr/>
          </p:nvSpPr>
          <p:spPr bwMode="auto">
            <a:xfrm>
              <a:off x="5375" y="2023"/>
              <a:ext cx="0" cy="91"/>
            </a:xfrm>
            <a:prstGeom prst="line">
              <a:avLst/>
            </a:prstGeom>
            <a:noFill/>
            <a:ln w="31750">
              <a:solidFill>
                <a:srgbClr val="0000FF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9209" name="Line 223"/>
            <p:cNvSpPr>
              <a:spLocks noChangeShapeType="1"/>
            </p:cNvSpPr>
            <p:nvPr/>
          </p:nvSpPr>
          <p:spPr bwMode="auto">
            <a:xfrm>
              <a:off x="5375" y="1479"/>
              <a:ext cx="0" cy="453"/>
            </a:xfrm>
            <a:prstGeom prst="line">
              <a:avLst/>
            </a:prstGeom>
            <a:noFill/>
            <a:ln w="31750">
              <a:solidFill>
                <a:srgbClr val="FF0000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9210" name="Line 224"/>
            <p:cNvSpPr>
              <a:spLocks noChangeShapeType="1"/>
            </p:cNvSpPr>
            <p:nvPr/>
          </p:nvSpPr>
          <p:spPr bwMode="auto">
            <a:xfrm>
              <a:off x="4105" y="1479"/>
              <a:ext cx="0" cy="90"/>
            </a:xfrm>
            <a:prstGeom prst="line">
              <a:avLst/>
            </a:prstGeom>
            <a:noFill/>
            <a:ln w="31750">
              <a:solidFill>
                <a:srgbClr val="FF0000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9211" name="Line 225"/>
            <p:cNvSpPr>
              <a:spLocks noChangeShapeType="1"/>
            </p:cNvSpPr>
            <p:nvPr/>
          </p:nvSpPr>
          <p:spPr bwMode="auto">
            <a:xfrm flipH="1">
              <a:off x="4105" y="1660"/>
              <a:ext cx="0" cy="454"/>
            </a:xfrm>
            <a:prstGeom prst="line">
              <a:avLst/>
            </a:prstGeom>
            <a:noFill/>
            <a:ln w="31750">
              <a:solidFill>
                <a:srgbClr val="0000FF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9212" name="Rectangle 226"/>
            <p:cNvSpPr>
              <a:spLocks noChangeArrowheads="1"/>
            </p:cNvSpPr>
            <p:nvPr/>
          </p:nvSpPr>
          <p:spPr bwMode="auto">
            <a:xfrm>
              <a:off x="4105" y="2387"/>
              <a:ext cx="1451" cy="99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defRPr sz="1600" b="1">
                  <a:solidFill>
                    <a:schemeClr val="tx1"/>
                  </a:solidFill>
                  <a:latin typeface="Courier New" pitchFamily="49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Ø"/>
                <a:defRPr sz="24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cs-CZ" altLang="en-US" b="0">
                <a:latin typeface="Arial" charset="0"/>
              </a:endParaRPr>
            </a:p>
          </p:txBody>
        </p:sp>
        <p:sp>
          <p:nvSpPr>
            <p:cNvPr id="49213" name="Text Box 227"/>
            <p:cNvSpPr txBox="1">
              <a:spLocks noChangeArrowheads="1"/>
            </p:cNvSpPr>
            <p:nvPr/>
          </p:nvSpPr>
          <p:spPr bwMode="auto">
            <a:xfrm>
              <a:off x="4150" y="2478"/>
              <a:ext cx="635" cy="90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0" tIns="0" rIns="0" bIns="0" anchor="ctr" anchorCtr="1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defRPr sz="1600" b="1">
                  <a:solidFill>
                    <a:schemeClr val="tx1"/>
                  </a:solidFill>
                  <a:latin typeface="Courier New" pitchFamily="49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Ø"/>
                <a:defRPr sz="24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200"/>
                <a:t>LD_I32(Py)</a:t>
              </a:r>
              <a:endParaRPr lang="en-US" altLang="en-US" sz="1200" b="0"/>
            </a:p>
          </p:txBody>
        </p:sp>
        <p:sp>
          <p:nvSpPr>
            <p:cNvPr id="49214" name="Text Box 228"/>
            <p:cNvSpPr txBox="1">
              <a:spLocks noChangeArrowheads="1"/>
            </p:cNvSpPr>
            <p:nvPr/>
          </p:nvSpPr>
          <p:spPr bwMode="auto">
            <a:xfrm>
              <a:off x="4558" y="2840"/>
              <a:ext cx="635" cy="90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0" tIns="0" rIns="0" bIns="0" anchor="ctr" anchorCtr="1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defRPr sz="1600" b="1">
                  <a:solidFill>
                    <a:schemeClr val="tx1"/>
                  </a:solidFill>
                  <a:latin typeface="Courier New" pitchFamily="49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Ø"/>
                <a:defRPr sz="24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200"/>
                <a:t>ST_I32(Vz)</a:t>
              </a:r>
              <a:endParaRPr lang="en-US" altLang="en-US" sz="1200" b="0"/>
            </a:p>
          </p:txBody>
        </p:sp>
        <p:sp>
          <p:nvSpPr>
            <p:cNvPr id="49215" name="Line 229"/>
            <p:cNvSpPr>
              <a:spLocks noChangeShapeType="1"/>
            </p:cNvSpPr>
            <p:nvPr/>
          </p:nvSpPr>
          <p:spPr bwMode="auto">
            <a:xfrm flipH="1">
              <a:off x="4967" y="2750"/>
              <a:ext cx="136" cy="90"/>
            </a:xfrm>
            <a:prstGeom prst="line">
              <a:avLst/>
            </a:prstGeom>
            <a:noFill/>
            <a:ln w="31750">
              <a:solidFill>
                <a:srgbClr val="0000FF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9216" name="Line 230"/>
            <p:cNvSpPr>
              <a:spLocks noChangeShapeType="1"/>
            </p:cNvSpPr>
            <p:nvPr/>
          </p:nvSpPr>
          <p:spPr bwMode="auto">
            <a:xfrm>
              <a:off x="4286" y="2387"/>
              <a:ext cx="0" cy="91"/>
            </a:xfrm>
            <a:prstGeom prst="line">
              <a:avLst/>
            </a:prstGeom>
            <a:noFill/>
            <a:ln w="31750">
              <a:solidFill>
                <a:srgbClr val="0000FF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9217" name="Text Box 231"/>
            <p:cNvSpPr txBox="1">
              <a:spLocks noChangeArrowheads="1"/>
            </p:cNvSpPr>
            <p:nvPr/>
          </p:nvSpPr>
          <p:spPr bwMode="auto">
            <a:xfrm>
              <a:off x="4150" y="2659"/>
              <a:ext cx="635" cy="90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0" tIns="0" rIns="0" bIns="0" anchor="ctr" anchorCtr="1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defRPr sz="1600" b="1">
                  <a:solidFill>
                    <a:schemeClr val="tx1"/>
                  </a:solidFill>
                  <a:latin typeface="Courier New" pitchFamily="49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Ø"/>
                <a:defRPr sz="24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200"/>
                <a:t>ST_I32(Py)</a:t>
              </a:r>
              <a:endParaRPr lang="en-US" altLang="en-US" sz="1200" b="0"/>
            </a:p>
          </p:txBody>
        </p:sp>
        <p:sp>
          <p:nvSpPr>
            <p:cNvPr id="49218" name="Line 232"/>
            <p:cNvSpPr>
              <a:spLocks noChangeShapeType="1"/>
            </p:cNvSpPr>
            <p:nvPr/>
          </p:nvSpPr>
          <p:spPr bwMode="auto">
            <a:xfrm flipH="1">
              <a:off x="4649" y="2568"/>
              <a:ext cx="318" cy="91"/>
            </a:xfrm>
            <a:prstGeom prst="line">
              <a:avLst/>
            </a:prstGeom>
            <a:noFill/>
            <a:ln w="31750">
              <a:solidFill>
                <a:srgbClr val="0000FF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9219" name="Line 233"/>
            <p:cNvSpPr>
              <a:spLocks noChangeShapeType="1"/>
            </p:cNvSpPr>
            <p:nvPr/>
          </p:nvSpPr>
          <p:spPr bwMode="auto">
            <a:xfrm>
              <a:off x="4286" y="2568"/>
              <a:ext cx="0" cy="91"/>
            </a:xfrm>
            <a:prstGeom prst="line">
              <a:avLst/>
            </a:prstGeom>
            <a:noFill/>
            <a:ln w="31750">
              <a:solidFill>
                <a:srgbClr val="FF0000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9220" name="Text Box 234"/>
            <p:cNvSpPr txBox="1">
              <a:spLocks noChangeArrowheads="1"/>
            </p:cNvSpPr>
            <p:nvPr/>
          </p:nvSpPr>
          <p:spPr bwMode="auto">
            <a:xfrm>
              <a:off x="4694" y="3022"/>
              <a:ext cx="635" cy="90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0" tIns="0" rIns="0" bIns="0" anchor="ctr" anchorCtr="1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defRPr sz="1600" b="1">
                  <a:solidFill>
                    <a:schemeClr val="tx1"/>
                  </a:solidFill>
                  <a:latin typeface="Courier New" pitchFamily="49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Ø"/>
                <a:defRPr sz="24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200"/>
                <a:t>LD_I32(Vz)</a:t>
              </a:r>
              <a:endParaRPr lang="en-US" altLang="en-US" sz="1200" b="0"/>
            </a:p>
          </p:txBody>
        </p:sp>
        <p:sp>
          <p:nvSpPr>
            <p:cNvPr id="49221" name="Text Box 235"/>
            <p:cNvSpPr txBox="1">
              <a:spLocks noChangeArrowheads="1"/>
            </p:cNvSpPr>
            <p:nvPr/>
          </p:nvSpPr>
          <p:spPr bwMode="auto">
            <a:xfrm>
              <a:off x="4876" y="3203"/>
              <a:ext cx="635" cy="90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0" tIns="0" rIns="0" bIns="0" anchor="ctr" anchorCtr="1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defRPr sz="1600" b="1">
                  <a:solidFill>
                    <a:schemeClr val="tx1"/>
                  </a:solidFill>
                  <a:latin typeface="Courier New" pitchFamily="49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Ø"/>
                <a:defRPr sz="24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200"/>
                <a:t>ST_I32(Px)</a:t>
              </a:r>
              <a:endParaRPr lang="en-US" altLang="en-US" sz="1200" b="0"/>
            </a:p>
          </p:txBody>
        </p:sp>
        <p:sp>
          <p:nvSpPr>
            <p:cNvPr id="49222" name="Line 236"/>
            <p:cNvSpPr>
              <a:spLocks noChangeShapeType="1"/>
            </p:cNvSpPr>
            <p:nvPr/>
          </p:nvSpPr>
          <p:spPr bwMode="auto">
            <a:xfrm>
              <a:off x="4967" y="3113"/>
              <a:ext cx="136" cy="90"/>
            </a:xfrm>
            <a:prstGeom prst="line">
              <a:avLst/>
            </a:prstGeom>
            <a:noFill/>
            <a:ln w="31750">
              <a:solidFill>
                <a:srgbClr val="0000FF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9223" name="Line 237"/>
            <p:cNvSpPr>
              <a:spLocks noChangeShapeType="1"/>
            </p:cNvSpPr>
            <p:nvPr/>
          </p:nvSpPr>
          <p:spPr bwMode="auto">
            <a:xfrm>
              <a:off x="4831" y="2930"/>
              <a:ext cx="0" cy="91"/>
            </a:xfrm>
            <a:prstGeom prst="line">
              <a:avLst/>
            </a:prstGeom>
            <a:noFill/>
            <a:ln w="31750">
              <a:solidFill>
                <a:srgbClr val="0000FF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9224" name="Line 238"/>
            <p:cNvSpPr>
              <a:spLocks noChangeShapeType="1"/>
            </p:cNvSpPr>
            <p:nvPr/>
          </p:nvSpPr>
          <p:spPr bwMode="auto">
            <a:xfrm>
              <a:off x="5421" y="3294"/>
              <a:ext cx="0" cy="91"/>
            </a:xfrm>
            <a:prstGeom prst="line">
              <a:avLst/>
            </a:prstGeom>
            <a:noFill/>
            <a:ln w="31750">
              <a:solidFill>
                <a:srgbClr val="0000FF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9225" name="Text Box 239"/>
            <p:cNvSpPr txBox="1">
              <a:spLocks noChangeArrowheads="1"/>
            </p:cNvSpPr>
            <p:nvPr/>
          </p:nvSpPr>
          <p:spPr bwMode="auto">
            <a:xfrm>
              <a:off x="4875" y="2478"/>
              <a:ext cx="635" cy="90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0" tIns="0" rIns="0" bIns="0" anchor="ctr" anchorCtr="1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defRPr sz="1600" b="1">
                  <a:solidFill>
                    <a:schemeClr val="tx1"/>
                  </a:solidFill>
                  <a:latin typeface="Courier New" pitchFamily="49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Ø"/>
                <a:defRPr sz="24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200"/>
                <a:t>LD_I32(Px)</a:t>
              </a:r>
              <a:endParaRPr lang="en-US" altLang="en-US" sz="1200" b="0"/>
            </a:p>
          </p:txBody>
        </p:sp>
        <p:sp>
          <p:nvSpPr>
            <p:cNvPr id="49226" name="Text Box 240"/>
            <p:cNvSpPr txBox="1">
              <a:spLocks noChangeArrowheads="1"/>
            </p:cNvSpPr>
            <p:nvPr/>
          </p:nvSpPr>
          <p:spPr bwMode="auto">
            <a:xfrm>
              <a:off x="4876" y="2659"/>
              <a:ext cx="454" cy="91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0" tIns="0" rIns="0" bIns="0" anchor="ctr" anchorCtr="1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defRPr sz="1600" b="1">
                  <a:solidFill>
                    <a:schemeClr val="tx1"/>
                  </a:solidFill>
                  <a:latin typeface="Courier New" pitchFamily="49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Ø"/>
                <a:defRPr sz="24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200"/>
                <a:t>MOD_I32</a:t>
              </a:r>
              <a:endParaRPr lang="en-US" altLang="en-US" sz="1200" b="0"/>
            </a:p>
          </p:txBody>
        </p:sp>
        <p:sp>
          <p:nvSpPr>
            <p:cNvPr id="49227" name="Line 241"/>
            <p:cNvSpPr>
              <a:spLocks noChangeShapeType="1"/>
            </p:cNvSpPr>
            <p:nvPr/>
          </p:nvSpPr>
          <p:spPr bwMode="auto">
            <a:xfrm>
              <a:off x="4649" y="2568"/>
              <a:ext cx="272" cy="91"/>
            </a:xfrm>
            <a:prstGeom prst="line">
              <a:avLst/>
            </a:prstGeom>
            <a:noFill/>
            <a:ln w="31750">
              <a:solidFill>
                <a:srgbClr val="0000FF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9228" name="Line 242"/>
            <p:cNvSpPr>
              <a:spLocks noChangeShapeType="1"/>
            </p:cNvSpPr>
            <p:nvPr/>
          </p:nvSpPr>
          <p:spPr bwMode="auto">
            <a:xfrm>
              <a:off x="5012" y="2568"/>
              <a:ext cx="227" cy="91"/>
            </a:xfrm>
            <a:prstGeom prst="line">
              <a:avLst/>
            </a:prstGeom>
            <a:noFill/>
            <a:ln w="31750">
              <a:solidFill>
                <a:srgbClr val="0000FF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9229" name="Line 243"/>
            <p:cNvSpPr>
              <a:spLocks noChangeShapeType="1"/>
            </p:cNvSpPr>
            <p:nvPr/>
          </p:nvSpPr>
          <p:spPr bwMode="auto">
            <a:xfrm>
              <a:off x="5421" y="2387"/>
              <a:ext cx="0" cy="91"/>
            </a:xfrm>
            <a:prstGeom prst="line">
              <a:avLst/>
            </a:prstGeom>
            <a:noFill/>
            <a:ln w="31750">
              <a:solidFill>
                <a:srgbClr val="0000FF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9230" name="Line 244"/>
            <p:cNvSpPr>
              <a:spLocks noChangeShapeType="1"/>
            </p:cNvSpPr>
            <p:nvPr/>
          </p:nvSpPr>
          <p:spPr bwMode="auto">
            <a:xfrm>
              <a:off x="4286" y="2750"/>
              <a:ext cx="0" cy="635"/>
            </a:xfrm>
            <a:prstGeom prst="line">
              <a:avLst/>
            </a:prstGeom>
            <a:noFill/>
            <a:ln w="31750">
              <a:solidFill>
                <a:srgbClr val="0000FF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9231" name="Line 245"/>
            <p:cNvSpPr>
              <a:spLocks noChangeShapeType="1"/>
            </p:cNvSpPr>
            <p:nvPr/>
          </p:nvSpPr>
          <p:spPr bwMode="auto">
            <a:xfrm flipH="1">
              <a:off x="5421" y="2568"/>
              <a:ext cx="0" cy="635"/>
            </a:xfrm>
            <a:prstGeom prst="line">
              <a:avLst/>
            </a:prstGeom>
            <a:noFill/>
            <a:ln w="31750">
              <a:solidFill>
                <a:srgbClr val="FF0000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9232" name="Rectangle 246"/>
            <p:cNvSpPr>
              <a:spLocks noChangeArrowheads="1"/>
            </p:cNvSpPr>
            <p:nvPr/>
          </p:nvSpPr>
          <p:spPr bwMode="auto">
            <a:xfrm>
              <a:off x="2971" y="2659"/>
              <a:ext cx="862" cy="5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defRPr sz="1600" b="1">
                  <a:solidFill>
                    <a:schemeClr val="tx1"/>
                  </a:solidFill>
                  <a:latin typeface="Courier New" pitchFamily="49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Ø"/>
                <a:defRPr sz="24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cs-CZ" altLang="en-US" b="0">
                <a:latin typeface="Arial" charset="0"/>
              </a:endParaRPr>
            </a:p>
          </p:txBody>
        </p:sp>
        <p:sp>
          <p:nvSpPr>
            <p:cNvPr id="49233" name="Text Box 247"/>
            <p:cNvSpPr txBox="1">
              <a:spLocks noChangeArrowheads="1"/>
            </p:cNvSpPr>
            <p:nvPr/>
          </p:nvSpPr>
          <p:spPr bwMode="auto">
            <a:xfrm>
              <a:off x="3062" y="2931"/>
              <a:ext cx="680" cy="90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0" tIns="0" rIns="0" bIns="0" anchor="ctr" anchorCtr="1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defRPr sz="1600" b="1">
                  <a:solidFill>
                    <a:schemeClr val="tx1"/>
                  </a:solidFill>
                  <a:latin typeface="Courier New" pitchFamily="49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Ø"/>
                <a:defRPr sz="24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200"/>
                <a:t>GTC_I32(C1)</a:t>
              </a:r>
              <a:endParaRPr lang="en-US" altLang="en-US" sz="1200" b="0"/>
            </a:p>
          </p:txBody>
        </p:sp>
        <p:sp>
          <p:nvSpPr>
            <p:cNvPr id="49234" name="Text Box 248"/>
            <p:cNvSpPr txBox="1">
              <a:spLocks noChangeArrowheads="1"/>
            </p:cNvSpPr>
            <p:nvPr/>
          </p:nvSpPr>
          <p:spPr bwMode="auto">
            <a:xfrm>
              <a:off x="3198" y="3113"/>
              <a:ext cx="403" cy="91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0" tIns="0" rIns="0" bIns="0" anchor="ctr" anchorCtr="1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defRPr sz="1600" b="1">
                  <a:solidFill>
                    <a:schemeClr val="tx1"/>
                  </a:solidFill>
                  <a:latin typeface="Courier New" pitchFamily="49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Ø"/>
                <a:defRPr sz="24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200"/>
                <a:t>JC</a:t>
              </a:r>
            </a:p>
          </p:txBody>
        </p:sp>
        <p:sp>
          <p:nvSpPr>
            <p:cNvPr id="49235" name="Line 249"/>
            <p:cNvSpPr>
              <a:spLocks noChangeShapeType="1"/>
            </p:cNvSpPr>
            <p:nvPr/>
          </p:nvSpPr>
          <p:spPr bwMode="auto">
            <a:xfrm flipH="1">
              <a:off x="3379" y="3023"/>
              <a:ext cx="0" cy="90"/>
            </a:xfrm>
            <a:prstGeom prst="line">
              <a:avLst/>
            </a:prstGeom>
            <a:noFill/>
            <a:ln w="31750">
              <a:solidFill>
                <a:srgbClr val="0000FF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9236" name="Text Box 250"/>
            <p:cNvSpPr txBox="1">
              <a:spLocks noChangeArrowheads="1"/>
            </p:cNvSpPr>
            <p:nvPr/>
          </p:nvSpPr>
          <p:spPr bwMode="auto">
            <a:xfrm>
              <a:off x="3062" y="2750"/>
              <a:ext cx="635" cy="90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0" tIns="0" rIns="0" bIns="0" anchor="ctr" anchorCtr="1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defRPr sz="1600" b="1">
                  <a:solidFill>
                    <a:schemeClr val="tx1"/>
                  </a:solidFill>
                  <a:latin typeface="Courier New" pitchFamily="49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Ø"/>
                <a:defRPr sz="24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200"/>
                <a:t>LD_I32(Px)</a:t>
              </a:r>
              <a:endParaRPr lang="en-US" altLang="en-US" sz="1200" b="0"/>
            </a:p>
          </p:txBody>
        </p:sp>
        <p:sp>
          <p:nvSpPr>
            <p:cNvPr id="49237" name="Line 251"/>
            <p:cNvSpPr>
              <a:spLocks noChangeShapeType="1"/>
            </p:cNvSpPr>
            <p:nvPr/>
          </p:nvSpPr>
          <p:spPr bwMode="auto">
            <a:xfrm flipH="1">
              <a:off x="3379" y="2841"/>
              <a:ext cx="0" cy="90"/>
            </a:xfrm>
            <a:prstGeom prst="line">
              <a:avLst/>
            </a:prstGeom>
            <a:noFill/>
            <a:ln w="31750">
              <a:solidFill>
                <a:srgbClr val="0000FF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9238" name="Line 252"/>
            <p:cNvSpPr>
              <a:spLocks noChangeShapeType="1"/>
            </p:cNvSpPr>
            <p:nvPr/>
          </p:nvSpPr>
          <p:spPr bwMode="auto">
            <a:xfrm flipH="1">
              <a:off x="3651" y="2659"/>
              <a:ext cx="136" cy="91"/>
            </a:xfrm>
            <a:prstGeom prst="line">
              <a:avLst/>
            </a:prstGeom>
            <a:noFill/>
            <a:ln w="31750">
              <a:solidFill>
                <a:srgbClr val="0000FF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9239" name="Line 253"/>
            <p:cNvSpPr>
              <a:spLocks noChangeShapeType="1"/>
            </p:cNvSpPr>
            <p:nvPr/>
          </p:nvSpPr>
          <p:spPr bwMode="auto">
            <a:xfrm>
              <a:off x="3016" y="2659"/>
              <a:ext cx="0" cy="544"/>
            </a:xfrm>
            <a:prstGeom prst="line">
              <a:avLst/>
            </a:prstGeom>
            <a:noFill/>
            <a:ln w="31750">
              <a:solidFill>
                <a:srgbClr val="0000FF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9240" name="Line 254"/>
            <p:cNvSpPr>
              <a:spLocks noChangeShapeType="1"/>
            </p:cNvSpPr>
            <p:nvPr/>
          </p:nvSpPr>
          <p:spPr bwMode="auto">
            <a:xfrm>
              <a:off x="3787" y="2659"/>
              <a:ext cx="0" cy="544"/>
            </a:xfrm>
            <a:prstGeom prst="line">
              <a:avLst/>
            </a:prstGeom>
            <a:noFill/>
            <a:ln w="31750">
              <a:solidFill>
                <a:srgbClr val="0000FF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9241" name="Rectangle 255"/>
            <p:cNvSpPr>
              <a:spLocks noChangeArrowheads="1"/>
            </p:cNvSpPr>
            <p:nvPr/>
          </p:nvSpPr>
          <p:spPr bwMode="auto">
            <a:xfrm>
              <a:off x="3061" y="3566"/>
              <a:ext cx="817" cy="36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defRPr sz="1600" b="1">
                  <a:solidFill>
                    <a:schemeClr val="tx1"/>
                  </a:solidFill>
                  <a:latin typeface="Courier New" pitchFamily="49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Ø"/>
                <a:defRPr sz="24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cs-CZ" altLang="en-US" b="0">
                <a:latin typeface="Arial" charset="0"/>
              </a:endParaRPr>
            </a:p>
          </p:txBody>
        </p:sp>
        <p:sp>
          <p:nvSpPr>
            <p:cNvPr id="49242" name="Text Box 256"/>
            <p:cNvSpPr txBox="1">
              <a:spLocks noChangeArrowheads="1"/>
            </p:cNvSpPr>
            <p:nvPr/>
          </p:nvSpPr>
          <p:spPr bwMode="auto">
            <a:xfrm>
              <a:off x="3152" y="3656"/>
              <a:ext cx="635" cy="90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0" tIns="0" rIns="0" bIns="0" anchor="ctr" anchorCtr="1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defRPr sz="1600" b="1">
                  <a:solidFill>
                    <a:schemeClr val="tx1"/>
                  </a:solidFill>
                  <a:latin typeface="Courier New" pitchFamily="49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Ø"/>
                <a:defRPr sz="24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200"/>
                <a:t>LD_I32(Py)</a:t>
              </a:r>
              <a:endParaRPr lang="en-US" altLang="en-US" sz="1200" b="0"/>
            </a:p>
          </p:txBody>
        </p:sp>
        <p:sp>
          <p:nvSpPr>
            <p:cNvPr id="49243" name="Line 257"/>
            <p:cNvSpPr>
              <a:spLocks noChangeShapeType="1"/>
            </p:cNvSpPr>
            <p:nvPr/>
          </p:nvSpPr>
          <p:spPr bwMode="auto">
            <a:xfrm>
              <a:off x="3424" y="3566"/>
              <a:ext cx="0" cy="91"/>
            </a:xfrm>
            <a:prstGeom prst="line">
              <a:avLst/>
            </a:prstGeom>
            <a:noFill/>
            <a:ln w="31750">
              <a:solidFill>
                <a:srgbClr val="0000FF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9244" name="Line 258"/>
            <p:cNvSpPr>
              <a:spLocks noChangeShapeType="1"/>
            </p:cNvSpPr>
            <p:nvPr/>
          </p:nvSpPr>
          <p:spPr bwMode="auto">
            <a:xfrm>
              <a:off x="3424" y="3747"/>
              <a:ext cx="1" cy="90"/>
            </a:xfrm>
            <a:prstGeom prst="line">
              <a:avLst/>
            </a:prstGeom>
            <a:noFill/>
            <a:ln w="31750">
              <a:solidFill>
                <a:srgbClr val="0000FF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9245" name="Text Box 259"/>
            <p:cNvSpPr txBox="1">
              <a:spLocks noChangeArrowheads="1"/>
            </p:cNvSpPr>
            <p:nvPr/>
          </p:nvSpPr>
          <p:spPr bwMode="auto">
            <a:xfrm>
              <a:off x="3288" y="3838"/>
              <a:ext cx="403" cy="91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0" tIns="0" rIns="0" bIns="0" anchor="ctr" anchorCtr="1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defRPr sz="1600" b="1">
                  <a:solidFill>
                    <a:schemeClr val="tx1"/>
                  </a:solidFill>
                  <a:latin typeface="Courier New" pitchFamily="49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Ø"/>
                <a:defRPr sz="24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200"/>
                <a:t>RET_I32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38974640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Number Placeholder 4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D142AAE0-E93F-4B0B-B449-F9286E00372A}" type="slidenum">
              <a:rPr lang="en-US" altLang="en-US" sz="1400" b="0" smtClean="0">
                <a:solidFill>
                  <a:srgbClr val="99FF99"/>
                </a:solidFill>
                <a:latin typeface="Arial" charset="0"/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27</a:t>
            </a:fld>
            <a:r>
              <a:rPr lang="cs-CZ" altLang="en-US" sz="1400" b="0" smtClean="0">
                <a:solidFill>
                  <a:srgbClr val="99FF99"/>
                </a:solidFill>
                <a:latin typeface="Arial" charset="0"/>
              </a:rPr>
              <a:t> </a:t>
            </a:r>
            <a:endParaRPr lang="en-US" altLang="en-US" sz="1400" b="0" smtClean="0">
              <a:solidFill>
                <a:srgbClr val="99FF99"/>
              </a:solidFill>
              <a:latin typeface="Arial" charset="0"/>
            </a:endParaRPr>
          </a:p>
        </p:txBody>
      </p:sp>
      <p:sp>
        <p:nvSpPr>
          <p:cNvPr id="5017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en-US" smtClean="0"/>
              <a:t>Nesekvenční mezikód s rozhraními BB</a:t>
            </a:r>
            <a:endParaRPr lang="cs-CZ" altLang="en-US" noProof="1" smtClean="0"/>
          </a:p>
        </p:txBody>
      </p:sp>
      <p:sp>
        <p:nvSpPr>
          <p:cNvPr id="50180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52400" y="533400"/>
            <a:ext cx="2619375" cy="4191000"/>
          </a:xfrm>
        </p:spPr>
        <p:txBody>
          <a:bodyPr/>
          <a:lstStyle/>
          <a:p>
            <a:pPr marL="0" indent="0" eaLnBrk="1" hangingPunct="1"/>
            <a:r>
              <a:rPr lang="en-US" altLang="en-US" sz="1400" smtClean="0"/>
              <a:t>int gcd( int x, int y)</a:t>
            </a:r>
          </a:p>
          <a:p>
            <a:pPr marL="0" indent="0" eaLnBrk="1" hangingPunct="1"/>
            <a:r>
              <a:rPr lang="en-US" altLang="en-US" sz="1400" smtClean="0"/>
              <a:t>{ int z;</a:t>
            </a:r>
          </a:p>
          <a:p>
            <a:pPr marL="0" indent="0" eaLnBrk="1" hangingPunct="1"/>
            <a:r>
              <a:rPr lang="en-US" altLang="en-US" sz="1400" smtClean="0"/>
              <a:t>  if ( x &gt; y )</a:t>
            </a:r>
          </a:p>
          <a:p>
            <a:pPr marL="0" indent="0" eaLnBrk="1" hangingPunct="1"/>
            <a:r>
              <a:rPr lang="en-US" altLang="en-US" sz="1400" smtClean="0"/>
              <a:t>  {</a:t>
            </a:r>
          </a:p>
          <a:p>
            <a:pPr marL="0" indent="0" eaLnBrk="1" hangingPunct="1"/>
            <a:r>
              <a:rPr lang="en-US" altLang="en-US" sz="1400" smtClean="0"/>
              <a:t>    z = y;</a:t>
            </a:r>
          </a:p>
          <a:p>
            <a:pPr marL="0" indent="0" eaLnBrk="1" hangingPunct="1"/>
            <a:r>
              <a:rPr lang="en-US" altLang="en-US" sz="1400" smtClean="0"/>
              <a:t>    y = x;</a:t>
            </a:r>
          </a:p>
          <a:p>
            <a:pPr marL="0" indent="0" eaLnBrk="1" hangingPunct="1"/>
            <a:r>
              <a:rPr lang="en-US" altLang="en-US" sz="1400" smtClean="0"/>
              <a:t>    x = z;</a:t>
            </a:r>
          </a:p>
          <a:p>
            <a:pPr marL="0" indent="0" eaLnBrk="1" hangingPunct="1"/>
            <a:r>
              <a:rPr lang="en-US" altLang="en-US" sz="1400" smtClean="0"/>
              <a:t>  }</a:t>
            </a:r>
          </a:p>
          <a:p>
            <a:pPr marL="0" indent="0" eaLnBrk="1" hangingPunct="1"/>
            <a:r>
              <a:rPr lang="en-US" altLang="en-US" sz="1400" smtClean="0"/>
              <a:t>  while ( x &gt; 0 )</a:t>
            </a:r>
          </a:p>
          <a:p>
            <a:pPr marL="0" indent="0" eaLnBrk="1" hangingPunct="1"/>
            <a:r>
              <a:rPr lang="en-US" altLang="en-US" sz="1400" smtClean="0"/>
              <a:t>  {</a:t>
            </a:r>
          </a:p>
          <a:p>
            <a:pPr marL="0" indent="0" eaLnBrk="1" hangingPunct="1"/>
            <a:r>
              <a:rPr lang="en-US" altLang="en-US" sz="1400" smtClean="0"/>
              <a:t>    z = y % x;</a:t>
            </a:r>
          </a:p>
          <a:p>
            <a:pPr marL="0" indent="0" eaLnBrk="1" hangingPunct="1"/>
            <a:r>
              <a:rPr lang="en-US" altLang="en-US" sz="1400" smtClean="0"/>
              <a:t>    y = x;</a:t>
            </a:r>
          </a:p>
          <a:p>
            <a:pPr marL="0" indent="0" eaLnBrk="1" hangingPunct="1"/>
            <a:r>
              <a:rPr lang="en-US" altLang="en-US" sz="1400" smtClean="0"/>
              <a:t>    x = z;</a:t>
            </a:r>
          </a:p>
          <a:p>
            <a:pPr marL="0" indent="0" eaLnBrk="1" hangingPunct="1"/>
            <a:r>
              <a:rPr lang="en-US" altLang="en-US" sz="1400" smtClean="0"/>
              <a:t>  }</a:t>
            </a:r>
          </a:p>
          <a:p>
            <a:pPr marL="0" indent="0" eaLnBrk="1" hangingPunct="1"/>
            <a:r>
              <a:rPr lang="en-US" altLang="en-US" sz="1400" smtClean="0"/>
              <a:t>  return y;</a:t>
            </a:r>
          </a:p>
          <a:p>
            <a:pPr marL="0" indent="0" eaLnBrk="1" hangingPunct="1"/>
            <a:r>
              <a:rPr lang="en-US" altLang="en-US" sz="1400" smtClean="0"/>
              <a:t>}</a:t>
            </a:r>
            <a:endParaRPr lang="cs-CZ" altLang="en-US" sz="1400" smtClean="0"/>
          </a:p>
        </p:txBody>
      </p:sp>
      <p:sp>
        <p:nvSpPr>
          <p:cNvPr id="50181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179388" y="5013325"/>
            <a:ext cx="4343400" cy="1671638"/>
          </a:xfrm>
        </p:spPr>
        <p:txBody>
          <a:bodyPr/>
          <a:lstStyle/>
          <a:p>
            <a:pPr marL="0" indent="0" eaLnBrk="1" hangingPunct="1"/>
            <a:r>
              <a:rPr lang="en-US" altLang="en-US" sz="1400" smtClean="0"/>
              <a:t>CONST:(C1,I32,0)</a:t>
            </a:r>
          </a:p>
          <a:p>
            <a:pPr marL="0" indent="0" eaLnBrk="1" hangingPunct="1"/>
            <a:endParaRPr lang="cs-CZ" altLang="en-US" sz="1400" smtClean="0">
              <a:latin typeface="Arial" charset="0"/>
            </a:endParaRPr>
          </a:p>
          <a:p>
            <a:pPr marL="0" indent="0" eaLnBrk="1" hangingPunct="1"/>
            <a:r>
              <a:rPr lang="en-US" altLang="en-US" sz="1400" smtClean="0"/>
              <a:t>PROC ”gcd”</a:t>
            </a:r>
          </a:p>
          <a:p>
            <a:pPr marL="0" indent="0" eaLnBrk="1" hangingPunct="1"/>
            <a:r>
              <a:rPr lang="en-US" altLang="en-US" sz="1400" smtClean="0"/>
              <a:t>PARAM:(Px,I32,”x”),(Py,I32,”y”)</a:t>
            </a:r>
            <a:endParaRPr lang="cs-CZ" altLang="en-US" sz="1400" smtClean="0"/>
          </a:p>
          <a:p>
            <a:pPr marL="0" indent="0" eaLnBrk="1" hangingPunct="1"/>
            <a:r>
              <a:rPr lang="en-US" altLang="en-US" sz="1400" smtClean="0"/>
              <a:t>VAR:(Vz,I32,”z”)</a:t>
            </a:r>
          </a:p>
        </p:txBody>
      </p:sp>
      <p:sp>
        <p:nvSpPr>
          <p:cNvPr id="50182" name="Rectangle 7"/>
          <p:cNvSpPr>
            <a:spLocks noChangeArrowheads="1"/>
          </p:cNvSpPr>
          <p:nvPr/>
        </p:nvSpPr>
        <p:spPr bwMode="auto">
          <a:xfrm>
            <a:off x="2916238" y="1916113"/>
            <a:ext cx="1584325" cy="1728787"/>
          </a:xfrm>
          <a:prstGeom prst="rect">
            <a:avLst/>
          </a:prstGeom>
          <a:solidFill>
            <a:srgbClr val="FFFFC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cs-CZ" altLang="en-US" sz="1400">
                <a:latin typeface="Arial" charset="0"/>
              </a:rPr>
              <a:t>Rozhraní 1</a:t>
            </a:r>
            <a:endParaRPr lang="en-US" altLang="en-US" sz="1400">
              <a:latin typeface="Arial" charset="0"/>
            </a:endParaRPr>
          </a:p>
          <a:p>
            <a:pPr algn="r" eaLnBrk="1" hangingPunct="1"/>
            <a:r>
              <a:rPr lang="cs-CZ" altLang="en-US" sz="1400" b="0">
                <a:latin typeface="Arial" charset="0"/>
              </a:rPr>
              <a:t>Px</a:t>
            </a:r>
          </a:p>
          <a:p>
            <a:pPr algn="r" eaLnBrk="1" hangingPunct="1"/>
            <a:r>
              <a:rPr lang="cs-CZ" altLang="en-US" sz="1400" b="0">
                <a:latin typeface="Arial" charset="0"/>
              </a:rPr>
              <a:t>Py</a:t>
            </a:r>
          </a:p>
          <a:p>
            <a:pPr algn="ctr" eaLnBrk="1" hangingPunct="1"/>
            <a:r>
              <a:rPr lang="cs-CZ" altLang="en-US" sz="1400">
                <a:latin typeface="Arial" charset="0"/>
              </a:rPr>
              <a:t>Rozhraní 2</a:t>
            </a:r>
            <a:endParaRPr lang="en-US" altLang="en-US" sz="1400">
              <a:latin typeface="Arial" charset="0"/>
            </a:endParaRPr>
          </a:p>
          <a:p>
            <a:pPr algn="r" eaLnBrk="1" hangingPunct="1"/>
            <a:r>
              <a:rPr lang="cs-CZ" altLang="en-US" sz="1400" b="0">
                <a:latin typeface="Arial" charset="0"/>
              </a:rPr>
              <a:t>Px</a:t>
            </a:r>
          </a:p>
          <a:p>
            <a:pPr algn="r" eaLnBrk="1" hangingPunct="1"/>
            <a:r>
              <a:rPr lang="cs-CZ" altLang="en-US" sz="1400" b="0">
                <a:latin typeface="Arial" charset="0"/>
              </a:rPr>
              <a:t>Py</a:t>
            </a:r>
          </a:p>
        </p:txBody>
      </p:sp>
      <p:sp>
        <p:nvSpPr>
          <p:cNvPr id="50183" name="Line 8"/>
          <p:cNvSpPr>
            <a:spLocks noChangeShapeType="1"/>
          </p:cNvSpPr>
          <p:nvPr/>
        </p:nvSpPr>
        <p:spPr bwMode="auto">
          <a:xfrm>
            <a:off x="3059113" y="2565400"/>
            <a:ext cx="576262" cy="0"/>
          </a:xfrm>
          <a:prstGeom prst="line">
            <a:avLst/>
          </a:prstGeom>
          <a:noFill/>
          <a:ln w="63500">
            <a:solidFill>
              <a:srgbClr val="FF00FF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50184" name="Line 9"/>
          <p:cNvSpPr>
            <a:spLocks noChangeShapeType="1"/>
          </p:cNvSpPr>
          <p:nvPr/>
        </p:nvSpPr>
        <p:spPr bwMode="auto">
          <a:xfrm>
            <a:off x="3059113" y="2276475"/>
            <a:ext cx="574675" cy="0"/>
          </a:xfrm>
          <a:prstGeom prst="line">
            <a:avLst/>
          </a:prstGeom>
          <a:noFill/>
          <a:ln w="63500">
            <a:solidFill>
              <a:srgbClr val="33CC33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50185" name="Line 10"/>
          <p:cNvSpPr>
            <a:spLocks noChangeShapeType="1"/>
          </p:cNvSpPr>
          <p:nvPr/>
        </p:nvSpPr>
        <p:spPr bwMode="auto">
          <a:xfrm>
            <a:off x="3059113" y="3068638"/>
            <a:ext cx="576262" cy="0"/>
          </a:xfrm>
          <a:prstGeom prst="line">
            <a:avLst/>
          </a:prstGeom>
          <a:noFill/>
          <a:ln w="63500">
            <a:solidFill>
              <a:srgbClr val="00CCFF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50186" name="Line 11"/>
          <p:cNvSpPr>
            <a:spLocks noChangeShapeType="1"/>
          </p:cNvSpPr>
          <p:nvPr/>
        </p:nvSpPr>
        <p:spPr bwMode="auto">
          <a:xfrm>
            <a:off x="3059113" y="3357563"/>
            <a:ext cx="576262" cy="0"/>
          </a:xfrm>
          <a:prstGeom prst="line">
            <a:avLst/>
          </a:prstGeom>
          <a:noFill/>
          <a:ln w="63500">
            <a:solidFill>
              <a:srgbClr val="993366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grpSp>
        <p:nvGrpSpPr>
          <p:cNvPr id="50187" name="Group 66"/>
          <p:cNvGrpSpPr>
            <a:grpSpLocks/>
          </p:cNvGrpSpPr>
          <p:nvPr/>
        </p:nvGrpSpPr>
        <p:grpSpPr bwMode="auto">
          <a:xfrm>
            <a:off x="4643438" y="549275"/>
            <a:ext cx="4321175" cy="6119813"/>
            <a:chOff x="2925" y="346"/>
            <a:chExt cx="2722" cy="3855"/>
          </a:xfrm>
        </p:grpSpPr>
        <p:sp>
          <p:nvSpPr>
            <p:cNvPr id="50192" name="Rectangle 67"/>
            <p:cNvSpPr>
              <a:spLocks noChangeArrowheads="1"/>
            </p:cNvSpPr>
            <p:nvPr/>
          </p:nvSpPr>
          <p:spPr bwMode="auto">
            <a:xfrm>
              <a:off x="2925" y="346"/>
              <a:ext cx="2722" cy="3855"/>
            </a:xfrm>
            <a:prstGeom prst="rect">
              <a:avLst/>
            </a:prstGeom>
            <a:solidFill>
              <a:srgbClr val="FFFFE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defRPr sz="1600" b="1">
                  <a:solidFill>
                    <a:schemeClr val="tx1"/>
                  </a:solidFill>
                  <a:latin typeface="Courier New" pitchFamily="49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Ø"/>
                <a:defRPr sz="24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cs-CZ" altLang="en-US" b="0">
                <a:latin typeface="Arial" charset="0"/>
              </a:endParaRPr>
            </a:p>
          </p:txBody>
        </p:sp>
        <p:sp>
          <p:nvSpPr>
            <p:cNvPr id="50193" name="Line 68"/>
            <p:cNvSpPr>
              <a:spLocks noChangeShapeType="1"/>
            </p:cNvSpPr>
            <p:nvPr/>
          </p:nvSpPr>
          <p:spPr bwMode="auto">
            <a:xfrm flipH="1">
              <a:off x="3379" y="436"/>
              <a:ext cx="0" cy="90"/>
            </a:xfrm>
            <a:prstGeom prst="line">
              <a:avLst/>
            </a:prstGeom>
            <a:noFill/>
            <a:ln w="31750">
              <a:solidFill>
                <a:schemeClr val="bg2"/>
              </a:solidFill>
              <a:round/>
              <a:headEnd/>
              <a:tailEnd type="triangl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0194" name="Line 69"/>
            <p:cNvSpPr>
              <a:spLocks noChangeShapeType="1"/>
            </p:cNvSpPr>
            <p:nvPr/>
          </p:nvSpPr>
          <p:spPr bwMode="auto">
            <a:xfrm>
              <a:off x="3016" y="1344"/>
              <a:ext cx="0" cy="1315"/>
            </a:xfrm>
            <a:prstGeom prst="line">
              <a:avLst/>
            </a:prstGeom>
            <a:noFill/>
            <a:ln w="63500">
              <a:solidFill>
                <a:srgbClr val="FF00FF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0195" name="Line 70"/>
            <p:cNvSpPr>
              <a:spLocks noChangeShapeType="1"/>
            </p:cNvSpPr>
            <p:nvPr/>
          </p:nvSpPr>
          <p:spPr bwMode="auto">
            <a:xfrm flipH="1">
              <a:off x="3016" y="2205"/>
              <a:ext cx="817" cy="454"/>
            </a:xfrm>
            <a:prstGeom prst="line">
              <a:avLst/>
            </a:prstGeom>
            <a:noFill/>
            <a:ln w="63500">
              <a:solidFill>
                <a:srgbClr val="FF00FF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0196" name="Line 71"/>
            <p:cNvSpPr>
              <a:spLocks noChangeShapeType="1"/>
            </p:cNvSpPr>
            <p:nvPr/>
          </p:nvSpPr>
          <p:spPr bwMode="auto">
            <a:xfrm>
              <a:off x="3016" y="1162"/>
              <a:ext cx="771" cy="1497"/>
            </a:xfrm>
            <a:prstGeom prst="line">
              <a:avLst/>
            </a:prstGeom>
            <a:noFill/>
            <a:ln w="63500">
              <a:solidFill>
                <a:srgbClr val="33CC33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0197" name="Line 72"/>
            <p:cNvSpPr>
              <a:spLocks noChangeShapeType="1"/>
            </p:cNvSpPr>
            <p:nvPr/>
          </p:nvSpPr>
          <p:spPr bwMode="auto">
            <a:xfrm flipH="1">
              <a:off x="3016" y="1162"/>
              <a:ext cx="1316" cy="182"/>
            </a:xfrm>
            <a:prstGeom prst="line">
              <a:avLst/>
            </a:prstGeom>
            <a:noFill/>
            <a:ln w="63500">
              <a:solidFill>
                <a:srgbClr val="FF00FF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0198" name="Line 73"/>
            <p:cNvSpPr>
              <a:spLocks noChangeShapeType="1"/>
            </p:cNvSpPr>
            <p:nvPr/>
          </p:nvSpPr>
          <p:spPr bwMode="auto">
            <a:xfrm flipH="1">
              <a:off x="4105" y="1162"/>
              <a:ext cx="227" cy="137"/>
            </a:xfrm>
            <a:prstGeom prst="line">
              <a:avLst/>
            </a:prstGeom>
            <a:noFill/>
            <a:ln w="63500">
              <a:solidFill>
                <a:srgbClr val="FF00FF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0199" name="Line 74"/>
            <p:cNvSpPr>
              <a:spLocks noChangeShapeType="1"/>
            </p:cNvSpPr>
            <p:nvPr/>
          </p:nvSpPr>
          <p:spPr bwMode="auto">
            <a:xfrm>
              <a:off x="3016" y="1162"/>
              <a:ext cx="2359" cy="136"/>
            </a:xfrm>
            <a:prstGeom prst="line">
              <a:avLst/>
            </a:prstGeom>
            <a:noFill/>
            <a:ln w="63500">
              <a:solidFill>
                <a:srgbClr val="33CC33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0200" name="Line 75"/>
            <p:cNvSpPr>
              <a:spLocks noChangeShapeType="1"/>
            </p:cNvSpPr>
            <p:nvPr/>
          </p:nvSpPr>
          <p:spPr bwMode="auto">
            <a:xfrm flipH="1">
              <a:off x="3787" y="2205"/>
              <a:ext cx="182" cy="454"/>
            </a:xfrm>
            <a:prstGeom prst="line">
              <a:avLst/>
            </a:prstGeom>
            <a:noFill/>
            <a:ln w="63500">
              <a:solidFill>
                <a:srgbClr val="33CC33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0201" name="Line 76"/>
            <p:cNvSpPr>
              <a:spLocks noChangeShapeType="1"/>
            </p:cNvSpPr>
            <p:nvPr/>
          </p:nvSpPr>
          <p:spPr bwMode="auto">
            <a:xfrm flipH="1">
              <a:off x="3969" y="2115"/>
              <a:ext cx="1406" cy="90"/>
            </a:xfrm>
            <a:prstGeom prst="line">
              <a:avLst/>
            </a:prstGeom>
            <a:noFill/>
            <a:ln w="63500">
              <a:solidFill>
                <a:srgbClr val="33CC33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0202" name="Line 77"/>
            <p:cNvSpPr>
              <a:spLocks noChangeShapeType="1"/>
            </p:cNvSpPr>
            <p:nvPr/>
          </p:nvSpPr>
          <p:spPr bwMode="auto">
            <a:xfrm>
              <a:off x="3016" y="3203"/>
              <a:ext cx="408" cy="363"/>
            </a:xfrm>
            <a:prstGeom prst="line">
              <a:avLst/>
            </a:prstGeom>
            <a:noFill/>
            <a:ln w="63500">
              <a:solidFill>
                <a:srgbClr val="993366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0203" name="Line 78"/>
            <p:cNvSpPr>
              <a:spLocks noChangeShapeType="1"/>
            </p:cNvSpPr>
            <p:nvPr/>
          </p:nvSpPr>
          <p:spPr bwMode="auto">
            <a:xfrm flipH="1">
              <a:off x="4014" y="3385"/>
              <a:ext cx="1406" cy="227"/>
            </a:xfrm>
            <a:prstGeom prst="line">
              <a:avLst/>
            </a:prstGeom>
            <a:noFill/>
            <a:ln w="63500">
              <a:solidFill>
                <a:srgbClr val="33CC33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0204" name="Line 79"/>
            <p:cNvSpPr>
              <a:spLocks noChangeShapeType="1"/>
            </p:cNvSpPr>
            <p:nvPr/>
          </p:nvSpPr>
          <p:spPr bwMode="auto">
            <a:xfrm flipH="1" flipV="1">
              <a:off x="3878" y="2614"/>
              <a:ext cx="136" cy="998"/>
            </a:xfrm>
            <a:prstGeom prst="line">
              <a:avLst/>
            </a:prstGeom>
            <a:noFill/>
            <a:ln w="63500">
              <a:solidFill>
                <a:srgbClr val="33CC33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0205" name="Line 80"/>
            <p:cNvSpPr>
              <a:spLocks noChangeShapeType="1"/>
            </p:cNvSpPr>
            <p:nvPr/>
          </p:nvSpPr>
          <p:spPr bwMode="auto">
            <a:xfrm flipV="1">
              <a:off x="3787" y="2614"/>
              <a:ext cx="91" cy="45"/>
            </a:xfrm>
            <a:prstGeom prst="line">
              <a:avLst/>
            </a:prstGeom>
            <a:noFill/>
            <a:ln w="63500">
              <a:solidFill>
                <a:srgbClr val="33CC33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0206" name="Line 81"/>
            <p:cNvSpPr>
              <a:spLocks noChangeShapeType="1"/>
            </p:cNvSpPr>
            <p:nvPr/>
          </p:nvSpPr>
          <p:spPr bwMode="auto">
            <a:xfrm flipV="1">
              <a:off x="3878" y="2251"/>
              <a:ext cx="136" cy="998"/>
            </a:xfrm>
            <a:prstGeom prst="line">
              <a:avLst/>
            </a:prstGeom>
            <a:noFill/>
            <a:ln w="63500">
              <a:solidFill>
                <a:srgbClr val="00CCFF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0207" name="Line 82"/>
            <p:cNvSpPr>
              <a:spLocks noChangeShapeType="1"/>
            </p:cNvSpPr>
            <p:nvPr/>
          </p:nvSpPr>
          <p:spPr bwMode="auto">
            <a:xfrm>
              <a:off x="4014" y="2251"/>
              <a:ext cx="1406" cy="136"/>
            </a:xfrm>
            <a:prstGeom prst="line">
              <a:avLst/>
            </a:prstGeom>
            <a:noFill/>
            <a:ln w="63500">
              <a:solidFill>
                <a:srgbClr val="00CCFF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0208" name="Line 83"/>
            <p:cNvSpPr>
              <a:spLocks noChangeShapeType="1"/>
            </p:cNvSpPr>
            <p:nvPr/>
          </p:nvSpPr>
          <p:spPr bwMode="auto">
            <a:xfrm flipH="1" flipV="1">
              <a:off x="3787" y="3203"/>
              <a:ext cx="91" cy="46"/>
            </a:xfrm>
            <a:prstGeom prst="line">
              <a:avLst/>
            </a:prstGeom>
            <a:noFill/>
            <a:ln w="63500">
              <a:solidFill>
                <a:srgbClr val="00CCFF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0209" name="Line 84"/>
            <p:cNvSpPr>
              <a:spLocks noChangeShapeType="1"/>
            </p:cNvSpPr>
            <p:nvPr/>
          </p:nvSpPr>
          <p:spPr bwMode="auto">
            <a:xfrm>
              <a:off x="3923" y="2478"/>
              <a:ext cx="136" cy="997"/>
            </a:xfrm>
            <a:prstGeom prst="line">
              <a:avLst/>
            </a:prstGeom>
            <a:noFill/>
            <a:ln w="63500">
              <a:solidFill>
                <a:srgbClr val="FF00FF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0210" name="Line 85"/>
            <p:cNvSpPr>
              <a:spLocks noChangeShapeType="1"/>
            </p:cNvSpPr>
            <p:nvPr/>
          </p:nvSpPr>
          <p:spPr bwMode="auto">
            <a:xfrm flipH="1">
              <a:off x="4059" y="3385"/>
              <a:ext cx="227" cy="90"/>
            </a:xfrm>
            <a:prstGeom prst="line">
              <a:avLst/>
            </a:prstGeom>
            <a:noFill/>
            <a:ln w="63500">
              <a:solidFill>
                <a:srgbClr val="FF00FF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0211" name="Line 86"/>
            <p:cNvSpPr>
              <a:spLocks noChangeShapeType="1"/>
            </p:cNvSpPr>
            <p:nvPr/>
          </p:nvSpPr>
          <p:spPr bwMode="auto">
            <a:xfrm flipH="1">
              <a:off x="3016" y="2478"/>
              <a:ext cx="907" cy="181"/>
            </a:xfrm>
            <a:prstGeom prst="line">
              <a:avLst/>
            </a:prstGeom>
            <a:noFill/>
            <a:ln w="63500">
              <a:solidFill>
                <a:srgbClr val="FF00FF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0212" name="Line 87"/>
            <p:cNvSpPr>
              <a:spLocks noChangeShapeType="1"/>
            </p:cNvSpPr>
            <p:nvPr/>
          </p:nvSpPr>
          <p:spPr bwMode="auto">
            <a:xfrm>
              <a:off x="3016" y="3203"/>
              <a:ext cx="907" cy="182"/>
            </a:xfrm>
            <a:prstGeom prst="line">
              <a:avLst/>
            </a:prstGeom>
            <a:noFill/>
            <a:ln w="63500">
              <a:solidFill>
                <a:srgbClr val="993366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0213" name="Line 88"/>
            <p:cNvSpPr>
              <a:spLocks noChangeShapeType="1"/>
            </p:cNvSpPr>
            <p:nvPr/>
          </p:nvSpPr>
          <p:spPr bwMode="auto">
            <a:xfrm flipH="1">
              <a:off x="3923" y="2341"/>
              <a:ext cx="136" cy="1044"/>
            </a:xfrm>
            <a:prstGeom prst="line">
              <a:avLst/>
            </a:prstGeom>
            <a:noFill/>
            <a:ln w="63500">
              <a:solidFill>
                <a:srgbClr val="993366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0214" name="Line 89"/>
            <p:cNvSpPr>
              <a:spLocks noChangeShapeType="1"/>
            </p:cNvSpPr>
            <p:nvPr/>
          </p:nvSpPr>
          <p:spPr bwMode="auto">
            <a:xfrm flipH="1" flipV="1">
              <a:off x="4059" y="2341"/>
              <a:ext cx="227" cy="46"/>
            </a:xfrm>
            <a:prstGeom prst="line">
              <a:avLst/>
            </a:prstGeom>
            <a:noFill/>
            <a:ln w="63500">
              <a:solidFill>
                <a:srgbClr val="993366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0215" name="Line 90"/>
            <p:cNvSpPr>
              <a:spLocks noChangeShapeType="1"/>
            </p:cNvSpPr>
            <p:nvPr/>
          </p:nvSpPr>
          <p:spPr bwMode="auto">
            <a:xfrm flipH="1">
              <a:off x="3833" y="2115"/>
              <a:ext cx="272" cy="90"/>
            </a:xfrm>
            <a:prstGeom prst="line">
              <a:avLst/>
            </a:prstGeom>
            <a:noFill/>
            <a:ln w="63500">
              <a:solidFill>
                <a:srgbClr val="FF00FF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0216" name="Rectangle 91"/>
            <p:cNvSpPr>
              <a:spLocks noChangeArrowheads="1"/>
            </p:cNvSpPr>
            <p:nvPr/>
          </p:nvSpPr>
          <p:spPr bwMode="auto">
            <a:xfrm>
              <a:off x="2971" y="527"/>
              <a:ext cx="1406" cy="635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defRPr sz="1600" b="1">
                  <a:solidFill>
                    <a:schemeClr val="tx1"/>
                  </a:solidFill>
                  <a:latin typeface="Courier New" pitchFamily="49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Ø"/>
                <a:defRPr sz="24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cs-CZ" altLang="en-US" b="0">
                <a:latin typeface="Arial" charset="0"/>
              </a:endParaRPr>
            </a:p>
          </p:txBody>
        </p:sp>
        <p:sp>
          <p:nvSpPr>
            <p:cNvPr id="50217" name="Text Box 92"/>
            <p:cNvSpPr txBox="1">
              <a:spLocks noChangeArrowheads="1"/>
            </p:cNvSpPr>
            <p:nvPr/>
          </p:nvSpPr>
          <p:spPr bwMode="auto">
            <a:xfrm>
              <a:off x="3469" y="890"/>
              <a:ext cx="403" cy="91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0" tIns="0" rIns="0" bIns="0" anchor="ctr" anchorCtr="1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defRPr sz="1600" b="1">
                  <a:solidFill>
                    <a:schemeClr val="tx1"/>
                  </a:solidFill>
                  <a:latin typeface="Courier New" pitchFamily="49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Ø"/>
                <a:defRPr sz="24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200"/>
                <a:t>GT_I32</a:t>
              </a:r>
              <a:endParaRPr lang="en-US" altLang="en-US" sz="1200" b="0"/>
            </a:p>
          </p:txBody>
        </p:sp>
        <p:sp>
          <p:nvSpPr>
            <p:cNvPr id="50218" name="Text Box 93"/>
            <p:cNvSpPr txBox="1">
              <a:spLocks noChangeArrowheads="1"/>
            </p:cNvSpPr>
            <p:nvPr/>
          </p:nvSpPr>
          <p:spPr bwMode="auto">
            <a:xfrm>
              <a:off x="3061" y="708"/>
              <a:ext cx="589" cy="91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0" tIns="0" rIns="0" bIns="0" anchor="ctr" anchorCtr="1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defRPr sz="1600" b="1">
                  <a:solidFill>
                    <a:schemeClr val="tx1"/>
                  </a:solidFill>
                  <a:latin typeface="Courier New" pitchFamily="49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Ø"/>
                <a:defRPr sz="24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200"/>
                <a:t>LD_I32(Px)</a:t>
              </a:r>
              <a:endParaRPr lang="en-US" altLang="en-US" sz="1200" b="0"/>
            </a:p>
          </p:txBody>
        </p:sp>
        <p:sp>
          <p:nvSpPr>
            <p:cNvPr id="50219" name="Text Box 94"/>
            <p:cNvSpPr txBox="1">
              <a:spLocks noChangeArrowheads="1"/>
            </p:cNvSpPr>
            <p:nvPr/>
          </p:nvSpPr>
          <p:spPr bwMode="auto">
            <a:xfrm>
              <a:off x="3696" y="708"/>
              <a:ext cx="589" cy="91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0" tIns="0" rIns="0" bIns="0" anchor="ctr" anchorCtr="1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defRPr sz="1600" b="1">
                  <a:solidFill>
                    <a:schemeClr val="tx1"/>
                  </a:solidFill>
                  <a:latin typeface="Courier New" pitchFamily="49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Ø"/>
                <a:defRPr sz="24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200"/>
                <a:t>LD_I32(Py)</a:t>
              </a:r>
              <a:endParaRPr lang="en-US" altLang="en-US" sz="1200" b="0"/>
            </a:p>
          </p:txBody>
        </p:sp>
        <p:sp>
          <p:nvSpPr>
            <p:cNvPr id="50220" name="Text Box 95"/>
            <p:cNvSpPr txBox="1">
              <a:spLocks noChangeArrowheads="1"/>
            </p:cNvSpPr>
            <p:nvPr/>
          </p:nvSpPr>
          <p:spPr bwMode="auto">
            <a:xfrm>
              <a:off x="3469" y="1071"/>
              <a:ext cx="403" cy="91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0" tIns="0" rIns="0" bIns="0" anchor="ctr" anchorCtr="1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defRPr sz="1600" b="1">
                  <a:solidFill>
                    <a:schemeClr val="tx1"/>
                  </a:solidFill>
                  <a:latin typeface="Courier New" pitchFamily="49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Ø"/>
                <a:defRPr sz="24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200"/>
                <a:t>JC</a:t>
              </a:r>
            </a:p>
          </p:txBody>
        </p:sp>
        <p:sp>
          <p:nvSpPr>
            <p:cNvPr id="50221" name="Text Box 96"/>
            <p:cNvSpPr txBox="1">
              <a:spLocks noChangeArrowheads="1"/>
            </p:cNvSpPr>
            <p:nvPr/>
          </p:nvSpPr>
          <p:spPr bwMode="auto">
            <a:xfrm>
              <a:off x="2971" y="527"/>
              <a:ext cx="1406" cy="91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0" tIns="0" rIns="0" bIns="0" anchor="ctr" anchorCtr="1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defRPr sz="1600" b="1">
                  <a:solidFill>
                    <a:schemeClr val="tx1"/>
                  </a:solidFill>
                  <a:latin typeface="Courier New" pitchFamily="49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Ø"/>
                <a:defRPr sz="24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200"/>
                <a:t>ENTER</a:t>
              </a:r>
            </a:p>
          </p:txBody>
        </p:sp>
        <p:sp>
          <p:nvSpPr>
            <p:cNvPr id="50222" name="Line 97"/>
            <p:cNvSpPr>
              <a:spLocks noChangeShapeType="1"/>
            </p:cNvSpPr>
            <p:nvPr/>
          </p:nvSpPr>
          <p:spPr bwMode="auto">
            <a:xfrm flipH="1">
              <a:off x="3786" y="799"/>
              <a:ext cx="91" cy="91"/>
            </a:xfrm>
            <a:prstGeom prst="line">
              <a:avLst/>
            </a:prstGeom>
            <a:noFill/>
            <a:ln w="31750">
              <a:solidFill>
                <a:srgbClr val="0000FF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0223" name="Line 98"/>
            <p:cNvSpPr>
              <a:spLocks noChangeShapeType="1"/>
            </p:cNvSpPr>
            <p:nvPr/>
          </p:nvSpPr>
          <p:spPr bwMode="auto">
            <a:xfrm>
              <a:off x="3469" y="799"/>
              <a:ext cx="91" cy="91"/>
            </a:xfrm>
            <a:prstGeom prst="line">
              <a:avLst/>
            </a:prstGeom>
            <a:noFill/>
            <a:ln w="31750">
              <a:solidFill>
                <a:srgbClr val="0000FF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0224" name="Line 99"/>
            <p:cNvSpPr>
              <a:spLocks noChangeShapeType="1"/>
            </p:cNvSpPr>
            <p:nvPr/>
          </p:nvSpPr>
          <p:spPr bwMode="auto">
            <a:xfrm flipH="1">
              <a:off x="3650" y="981"/>
              <a:ext cx="0" cy="90"/>
            </a:xfrm>
            <a:prstGeom prst="line">
              <a:avLst/>
            </a:prstGeom>
            <a:noFill/>
            <a:ln w="31750">
              <a:solidFill>
                <a:srgbClr val="0000FF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0225" name="Line 100"/>
            <p:cNvSpPr>
              <a:spLocks noChangeShapeType="1"/>
            </p:cNvSpPr>
            <p:nvPr/>
          </p:nvSpPr>
          <p:spPr bwMode="auto">
            <a:xfrm>
              <a:off x="3016" y="618"/>
              <a:ext cx="136" cy="91"/>
            </a:xfrm>
            <a:prstGeom prst="line">
              <a:avLst/>
            </a:prstGeom>
            <a:noFill/>
            <a:ln w="31750">
              <a:solidFill>
                <a:srgbClr val="0000FF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0226" name="Line 101"/>
            <p:cNvSpPr>
              <a:spLocks noChangeShapeType="1"/>
            </p:cNvSpPr>
            <p:nvPr/>
          </p:nvSpPr>
          <p:spPr bwMode="auto">
            <a:xfrm>
              <a:off x="4332" y="618"/>
              <a:ext cx="0" cy="544"/>
            </a:xfrm>
            <a:prstGeom prst="line">
              <a:avLst/>
            </a:prstGeom>
            <a:noFill/>
            <a:ln w="31750">
              <a:solidFill>
                <a:srgbClr val="0000FF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0227" name="Line 102"/>
            <p:cNvSpPr>
              <a:spLocks noChangeShapeType="1"/>
            </p:cNvSpPr>
            <p:nvPr/>
          </p:nvSpPr>
          <p:spPr bwMode="auto">
            <a:xfrm flipH="1">
              <a:off x="3016" y="618"/>
              <a:ext cx="0" cy="544"/>
            </a:xfrm>
            <a:prstGeom prst="line">
              <a:avLst/>
            </a:prstGeom>
            <a:noFill/>
            <a:ln w="31750">
              <a:solidFill>
                <a:srgbClr val="0000FF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0228" name="Line 103"/>
            <p:cNvSpPr>
              <a:spLocks noChangeShapeType="1"/>
            </p:cNvSpPr>
            <p:nvPr/>
          </p:nvSpPr>
          <p:spPr bwMode="auto">
            <a:xfrm flipV="1">
              <a:off x="4241" y="618"/>
              <a:ext cx="91" cy="91"/>
            </a:xfrm>
            <a:prstGeom prst="line">
              <a:avLst/>
            </a:prstGeom>
            <a:noFill/>
            <a:ln w="31750">
              <a:solidFill>
                <a:srgbClr val="0000FF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0229" name="Rectangle 104"/>
            <p:cNvSpPr>
              <a:spLocks noChangeArrowheads="1"/>
            </p:cNvSpPr>
            <p:nvPr/>
          </p:nvSpPr>
          <p:spPr bwMode="auto">
            <a:xfrm>
              <a:off x="3833" y="1298"/>
              <a:ext cx="1678" cy="81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defRPr sz="1600" b="1">
                  <a:solidFill>
                    <a:schemeClr val="tx1"/>
                  </a:solidFill>
                  <a:latin typeface="Courier New" pitchFamily="49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Ø"/>
                <a:defRPr sz="24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cs-CZ" altLang="en-US" b="0">
                <a:latin typeface="Arial" charset="0"/>
              </a:endParaRPr>
            </a:p>
          </p:txBody>
        </p:sp>
        <p:sp>
          <p:nvSpPr>
            <p:cNvPr id="50230" name="Text Box 105"/>
            <p:cNvSpPr txBox="1">
              <a:spLocks noChangeArrowheads="1"/>
            </p:cNvSpPr>
            <p:nvPr/>
          </p:nvSpPr>
          <p:spPr bwMode="auto">
            <a:xfrm>
              <a:off x="3878" y="1388"/>
              <a:ext cx="635" cy="90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0" tIns="0" rIns="0" bIns="0" anchor="ctr" anchorCtr="1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defRPr sz="1600" b="1">
                  <a:solidFill>
                    <a:schemeClr val="tx1"/>
                  </a:solidFill>
                  <a:latin typeface="Courier New" pitchFamily="49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Ø"/>
                <a:defRPr sz="24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200"/>
                <a:t>LD_I32(Py)</a:t>
              </a:r>
              <a:endParaRPr lang="en-US" altLang="en-US" sz="1200" b="0"/>
            </a:p>
          </p:txBody>
        </p:sp>
        <p:sp>
          <p:nvSpPr>
            <p:cNvPr id="50231" name="Text Box 106"/>
            <p:cNvSpPr txBox="1">
              <a:spLocks noChangeArrowheads="1"/>
            </p:cNvSpPr>
            <p:nvPr/>
          </p:nvSpPr>
          <p:spPr bwMode="auto">
            <a:xfrm>
              <a:off x="4559" y="1569"/>
              <a:ext cx="635" cy="90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0" tIns="0" rIns="0" bIns="0" anchor="ctr" anchorCtr="1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defRPr sz="1600" b="1">
                  <a:solidFill>
                    <a:schemeClr val="tx1"/>
                  </a:solidFill>
                  <a:latin typeface="Courier New" pitchFamily="49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Ø"/>
                <a:defRPr sz="24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200"/>
                <a:t>ST_I32(Vz)</a:t>
              </a:r>
              <a:endParaRPr lang="en-US" altLang="en-US" sz="1200" b="0"/>
            </a:p>
          </p:txBody>
        </p:sp>
        <p:sp>
          <p:nvSpPr>
            <p:cNvPr id="50232" name="Line 107"/>
            <p:cNvSpPr>
              <a:spLocks noChangeShapeType="1"/>
            </p:cNvSpPr>
            <p:nvPr/>
          </p:nvSpPr>
          <p:spPr bwMode="auto">
            <a:xfrm flipH="1">
              <a:off x="4422" y="1479"/>
              <a:ext cx="545" cy="90"/>
            </a:xfrm>
            <a:prstGeom prst="line">
              <a:avLst/>
            </a:prstGeom>
            <a:noFill/>
            <a:ln w="31750">
              <a:solidFill>
                <a:srgbClr val="0000FF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0233" name="Line 108"/>
            <p:cNvSpPr>
              <a:spLocks noChangeShapeType="1"/>
            </p:cNvSpPr>
            <p:nvPr/>
          </p:nvSpPr>
          <p:spPr bwMode="auto">
            <a:xfrm>
              <a:off x="4105" y="1297"/>
              <a:ext cx="0" cy="91"/>
            </a:xfrm>
            <a:prstGeom prst="line">
              <a:avLst/>
            </a:prstGeom>
            <a:noFill/>
            <a:ln w="31750">
              <a:solidFill>
                <a:srgbClr val="0000FF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0234" name="Text Box 109"/>
            <p:cNvSpPr txBox="1">
              <a:spLocks noChangeArrowheads="1"/>
            </p:cNvSpPr>
            <p:nvPr/>
          </p:nvSpPr>
          <p:spPr bwMode="auto">
            <a:xfrm>
              <a:off x="4831" y="1388"/>
              <a:ext cx="635" cy="90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0" tIns="0" rIns="0" bIns="0" anchor="ctr" anchorCtr="1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defRPr sz="1600" b="1">
                  <a:solidFill>
                    <a:schemeClr val="tx1"/>
                  </a:solidFill>
                  <a:latin typeface="Courier New" pitchFamily="49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Ø"/>
                <a:defRPr sz="24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200"/>
                <a:t>LD_I32(Px)</a:t>
              </a:r>
              <a:endParaRPr lang="en-US" altLang="en-US" sz="1200" b="0"/>
            </a:p>
          </p:txBody>
        </p:sp>
        <p:sp>
          <p:nvSpPr>
            <p:cNvPr id="50235" name="Text Box 110"/>
            <p:cNvSpPr txBox="1">
              <a:spLocks noChangeArrowheads="1"/>
            </p:cNvSpPr>
            <p:nvPr/>
          </p:nvSpPr>
          <p:spPr bwMode="auto">
            <a:xfrm>
              <a:off x="3878" y="1569"/>
              <a:ext cx="635" cy="90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0" tIns="0" rIns="0" bIns="0" anchor="ctr" anchorCtr="1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defRPr sz="1600" b="1">
                  <a:solidFill>
                    <a:schemeClr val="tx1"/>
                  </a:solidFill>
                  <a:latin typeface="Courier New" pitchFamily="49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Ø"/>
                <a:defRPr sz="24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200"/>
                <a:t>ST_I32(Py)</a:t>
              </a:r>
              <a:endParaRPr lang="en-US" altLang="en-US" sz="1200" b="0"/>
            </a:p>
          </p:txBody>
        </p:sp>
        <p:sp>
          <p:nvSpPr>
            <p:cNvPr id="50236" name="Line 111"/>
            <p:cNvSpPr>
              <a:spLocks noChangeShapeType="1"/>
            </p:cNvSpPr>
            <p:nvPr/>
          </p:nvSpPr>
          <p:spPr bwMode="auto">
            <a:xfrm flipH="1" flipV="1">
              <a:off x="4422" y="1479"/>
              <a:ext cx="363" cy="90"/>
            </a:xfrm>
            <a:prstGeom prst="line">
              <a:avLst/>
            </a:prstGeom>
            <a:noFill/>
            <a:ln w="31750">
              <a:solidFill>
                <a:srgbClr val="0000FF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0237" name="Line 112"/>
            <p:cNvSpPr>
              <a:spLocks noChangeShapeType="1"/>
            </p:cNvSpPr>
            <p:nvPr/>
          </p:nvSpPr>
          <p:spPr bwMode="auto">
            <a:xfrm>
              <a:off x="5375" y="1297"/>
              <a:ext cx="0" cy="91"/>
            </a:xfrm>
            <a:prstGeom prst="line">
              <a:avLst/>
            </a:prstGeom>
            <a:noFill/>
            <a:ln w="31750">
              <a:solidFill>
                <a:srgbClr val="0000FF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0238" name="Text Box 113"/>
            <p:cNvSpPr txBox="1">
              <a:spLocks noChangeArrowheads="1"/>
            </p:cNvSpPr>
            <p:nvPr/>
          </p:nvSpPr>
          <p:spPr bwMode="auto">
            <a:xfrm>
              <a:off x="4695" y="1751"/>
              <a:ext cx="635" cy="90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0" tIns="0" rIns="0" bIns="0" anchor="ctr" anchorCtr="1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defRPr sz="1600" b="1">
                  <a:solidFill>
                    <a:schemeClr val="tx1"/>
                  </a:solidFill>
                  <a:latin typeface="Courier New" pitchFamily="49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Ø"/>
                <a:defRPr sz="24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200"/>
                <a:t>LD_I32(Vz)</a:t>
              </a:r>
              <a:endParaRPr lang="en-US" altLang="en-US" sz="1200" b="0"/>
            </a:p>
          </p:txBody>
        </p:sp>
        <p:sp>
          <p:nvSpPr>
            <p:cNvPr id="50239" name="Text Box 114"/>
            <p:cNvSpPr txBox="1">
              <a:spLocks noChangeArrowheads="1"/>
            </p:cNvSpPr>
            <p:nvPr/>
          </p:nvSpPr>
          <p:spPr bwMode="auto">
            <a:xfrm>
              <a:off x="4831" y="1932"/>
              <a:ext cx="635" cy="90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0" tIns="0" rIns="0" bIns="0" anchor="ctr" anchorCtr="1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defRPr sz="1600" b="1">
                  <a:solidFill>
                    <a:schemeClr val="tx1"/>
                  </a:solidFill>
                  <a:latin typeface="Courier New" pitchFamily="49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Ø"/>
                <a:defRPr sz="24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200"/>
                <a:t>ST_I32(Px)</a:t>
              </a:r>
              <a:endParaRPr lang="en-US" altLang="en-US" sz="1200" b="0"/>
            </a:p>
          </p:txBody>
        </p:sp>
        <p:sp>
          <p:nvSpPr>
            <p:cNvPr id="50240" name="Line 115"/>
            <p:cNvSpPr>
              <a:spLocks noChangeShapeType="1"/>
            </p:cNvSpPr>
            <p:nvPr/>
          </p:nvSpPr>
          <p:spPr bwMode="auto">
            <a:xfrm flipH="1">
              <a:off x="5103" y="1842"/>
              <a:ext cx="0" cy="90"/>
            </a:xfrm>
            <a:prstGeom prst="line">
              <a:avLst/>
            </a:prstGeom>
            <a:noFill/>
            <a:ln w="31750">
              <a:solidFill>
                <a:srgbClr val="0000FF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0241" name="Line 116"/>
            <p:cNvSpPr>
              <a:spLocks noChangeShapeType="1"/>
            </p:cNvSpPr>
            <p:nvPr/>
          </p:nvSpPr>
          <p:spPr bwMode="auto">
            <a:xfrm>
              <a:off x="4786" y="1660"/>
              <a:ext cx="0" cy="91"/>
            </a:xfrm>
            <a:prstGeom prst="line">
              <a:avLst/>
            </a:prstGeom>
            <a:noFill/>
            <a:ln w="31750">
              <a:solidFill>
                <a:srgbClr val="0000FF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0242" name="Line 117"/>
            <p:cNvSpPr>
              <a:spLocks noChangeShapeType="1"/>
            </p:cNvSpPr>
            <p:nvPr/>
          </p:nvSpPr>
          <p:spPr bwMode="auto">
            <a:xfrm>
              <a:off x="5375" y="2023"/>
              <a:ext cx="0" cy="91"/>
            </a:xfrm>
            <a:prstGeom prst="line">
              <a:avLst/>
            </a:prstGeom>
            <a:noFill/>
            <a:ln w="31750">
              <a:solidFill>
                <a:srgbClr val="0000FF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0243" name="Line 118"/>
            <p:cNvSpPr>
              <a:spLocks noChangeShapeType="1"/>
            </p:cNvSpPr>
            <p:nvPr/>
          </p:nvSpPr>
          <p:spPr bwMode="auto">
            <a:xfrm>
              <a:off x="5375" y="1479"/>
              <a:ext cx="0" cy="453"/>
            </a:xfrm>
            <a:prstGeom prst="line">
              <a:avLst/>
            </a:prstGeom>
            <a:noFill/>
            <a:ln w="31750">
              <a:solidFill>
                <a:srgbClr val="FF0000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0244" name="Line 119"/>
            <p:cNvSpPr>
              <a:spLocks noChangeShapeType="1"/>
            </p:cNvSpPr>
            <p:nvPr/>
          </p:nvSpPr>
          <p:spPr bwMode="auto">
            <a:xfrm>
              <a:off x="4105" y="1479"/>
              <a:ext cx="0" cy="90"/>
            </a:xfrm>
            <a:prstGeom prst="line">
              <a:avLst/>
            </a:prstGeom>
            <a:noFill/>
            <a:ln w="31750">
              <a:solidFill>
                <a:srgbClr val="FF0000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0245" name="Line 120"/>
            <p:cNvSpPr>
              <a:spLocks noChangeShapeType="1"/>
            </p:cNvSpPr>
            <p:nvPr/>
          </p:nvSpPr>
          <p:spPr bwMode="auto">
            <a:xfrm flipH="1">
              <a:off x="4105" y="1660"/>
              <a:ext cx="0" cy="454"/>
            </a:xfrm>
            <a:prstGeom prst="line">
              <a:avLst/>
            </a:prstGeom>
            <a:noFill/>
            <a:ln w="31750">
              <a:solidFill>
                <a:srgbClr val="0000FF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0246" name="Rectangle 121"/>
            <p:cNvSpPr>
              <a:spLocks noChangeArrowheads="1"/>
            </p:cNvSpPr>
            <p:nvPr/>
          </p:nvSpPr>
          <p:spPr bwMode="auto">
            <a:xfrm>
              <a:off x="4105" y="2387"/>
              <a:ext cx="1451" cy="99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defRPr sz="1600" b="1">
                  <a:solidFill>
                    <a:schemeClr val="tx1"/>
                  </a:solidFill>
                  <a:latin typeface="Courier New" pitchFamily="49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Ø"/>
                <a:defRPr sz="24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cs-CZ" altLang="en-US" b="0">
                <a:latin typeface="Arial" charset="0"/>
              </a:endParaRPr>
            </a:p>
          </p:txBody>
        </p:sp>
        <p:sp>
          <p:nvSpPr>
            <p:cNvPr id="50247" name="Text Box 122"/>
            <p:cNvSpPr txBox="1">
              <a:spLocks noChangeArrowheads="1"/>
            </p:cNvSpPr>
            <p:nvPr/>
          </p:nvSpPr>
          <p:spPr bwMode="auto">
            <a:xfrm>
              <a:off x="4150" y="2478"/>
              <a:ext cx="635" cy="90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0" tIns="0" rIns="0" bIns="0" anchor="ctr" anchorCtr="1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defRPr sz="1600" b="1">
                  <a:solidFill>
                    <a:schemeClr val="tx1"/>
                  </a:solidFill>
                  <a:latin typeface="Courier New" pitchFamily="49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Ø"/>
                <a:defRPr sz="24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200"/>
                <a:t>LD_I32(Py)</a:t>
              </a:r>
              <a:endParaRPr lang="en-US" altLang="en-US" sz="1200" b="0"/>
            </a:p>
          </p:txBody>
        </p:sp>
        <p:sp>
          <p:nvSpPr>
            <p:cNvPr id="50248" name="Text Box 123"/>
            <p:cNvSpPr txBox="1">
              <a:spLocks noChangeArrowheads="1"/>
            </p:cNvSpPr>
            <p:nvPr/>
          </p:nvSpPr>
          <p:spPr bwMode="auto">
            <a:xfrm>
              <a:off x="4558" y="2840"/>
              <a:ext cx="635" cy="90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0" tIns="0" rIns="0" bIns="0" anchor="ctr" anchorCtr="1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defRPr sz="1600" b="1">
                  <a:solidFill>
                    <a:schemeClr val="tx1"/>
                  </a:solidFill>
                  <a:latin typeface="Courier New" pitchFamily="49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Ø"/>
                <a:defRPr sz="24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200"/>
                <a:t>ST_I32(Vz)</a:t>
              </a:r>
              <a:endParaRPr lang="en-US" altLang="en-US" sz="1200" b="0"/>
            </a:p>
          </p:txBody>
        </p:sp>
        <p:sp>
          <p:nvSpPr>
            <p:cNvPr id="50249" name="Line 124"/>
            <p:cNvSpPr>
              <a:spLocks noChangeShapeType="1"/>
            </p:cNvSpPr>
            <p:nvPr/>
          </p:nvSpPr>
          <p:spPr bwMode="auto">
            <a:xfrm flipH="1">
              <a:off x="4967" y="2750"/>
              <a:ext cx="136" cy="90"/>
            </a:xfrm>
            <a:prstGeom prst="line">
              <a:avLst/>
            </a:prstGeom>
            <a:noFill/>
            <a:ln w="31750">
              <a:solidFill>
                <a:srgbClr val="0000FF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0250" name="Line 125"/>
            <p:cNvSpPr>
              <a:spLocks noChangeShapeType="1"/>
            </p:cNvSpPr>
            <p:nvPr/>
          </p:nvSpPr>
          <p:spPr bwMode="auto">
            <a:xfrm>
              <a:off x="4286" y="2387"/>
              <a:ext cx="0" cy="91"/>
            </a:xfrm>
            <a:prstGeom prst="line">
              <a:avLst/>
            </a:prstGeom>
            <a:noFill/>
            <a:ln w="31750">
              <a:solidFill>
                <a:srgbClr val="0000FF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0251" name="Text Box 126"/>
            <p:cNvSpPr txBox="1">
              <a:spLocks noChangeArrowheads="1"/>
            </p:cNvSpPr>
            <p:nvPr/>
          </p:nvSpPr>
          <p:spPr bwMode="auto">
            <a:xfrm>
              <a:off x="4150" y="2659"/>
              <a:ext cx="635" cy="90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0" tIns="0" rIns="0" bIns="0" anchor="ctr" anchorCtr="1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defRPr sz="1600" b="1">
                  <a:solidFill>
                    <a:schemeClr val="tx1"/>
                  </a:solidFill>
                  <a:latin typeface="Courier New" pitchFamily="49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Ø"/>
                <a:defRPr sz="24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200"/>
                <a:t>ST_I32(Py)</a:t>
              </a:r>
              <a:endParaRPr lang="en-US" altLang="en-US" sz="1200" b="0"/>
            </a:p>
          </p:txBody>
        </p:sp>
        <p:sp>
          <p:nvSpPr>
            <p:cNvPr id="50252" name="Line 127"/>
            <p:cNvSpPr>
              <a:spLocks noChangeShapeType="1"/>
            </p:cNvSpPr>
            <p:nvPr/>
          </p:nvSpPr>
          <p:spPr bwMode="auto">
            <a:xfrm flipH="1">
              <a:off x="4649" y="2568"/>
              <a:ext cx="318" cy="91"/>
            </a:xfrm>
            <a:prstGeom prst="line">
              <a:avLst/>
            </a:prstGeom>
            <a:noFill/>
            <a:ln w="31750">
              <a:solidFill>
                <a:srgbClr val="0000FF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0253" name="Line 128"/>
            <p:cNvSpPr>
              <a:spLocks noChangeShapeType="1"/>
            </p:cNvSpPr>
            <p:nvPr/>
          </p:nvSpPr>
          <p:spPr bwMode="auto">
            <a:xfrm>
              <a:off x="4286" y="2568"/>
              <a:ext cx="0" cy="91"/>
            </a:xfrm>
            <a:prstGeom prst="line">
              <a:avLst/>
            </a:prstGeom>
            <a:noFill/>
            <a:ln w="31750">
              <a:solidFill>
                <a:srgbClr val="FF0000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0254" name="Text Box 129"/>
            <p:cNvSpPr txBox="1">
              <a:spLocks noChangeArrowheads="1"/>
            </p:cNvSpPr>
            <p:nvPr/>
          </p:nvSpPr>
          <p:spPr bwMode="auto">
            <a:xfrm>
              <a:off x="4694" y="3022"/>
              <a:ext cx="635" cy="90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0" tIns="0" rIns="0" bIns="0" anchor="ctr" anchorCtr="1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defRPr sz="1600" b="1">
                  <a:solidFill>
                    <a:schemeClr val="tx1"/>
                  </a:solidFill>
                  <a:latin typeface="Courier New" pitchFamily="49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Ø"/>
                <a:defRPr sz="24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200"/>
                <a:t>LD_I32(Vz)</a:t>
              </a:r>
              <a:endParaRPr lang="en-US" altLang="en-US" sz="1200" b="0"/>
            </a:p>
          </p:txBody>
        </p:sp>
        <p:sp>
          <p:nvSpPr>
            <p:cNvPr id="50255" name="Text Box 130"/>
            <p:cNvSpPr txBox="1">
              <a:spLocks noChangeArrowheads="1"/>
            </p:cNvSpPr>
            <p:nvPr/>
          </p:nvSpPr>
          <p:spPr bwMode="auto">
            <a:xfrm>
              <a:off x="4876" y="3203"/>
              <a:ext cx="635" cy="90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0" tIns="0" rIns="0" bIns="0" anchor="ctr" anchorCtr="1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defRPr sz="1600" b="1">
                  <a:solidFill>
                    <a:schemeClr val="tx1"/>
                  </a:solidFill>
                  <a:latin typeface="Courier New" pitchFamily="49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Ø"/>
                <a:defRPr sz="24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200"/>
                <a:t>ST_I32(Px)</a:t>
              </a:r>
              <a:endParaRPr lang="en-US" altLang="en-US" sz="1200" b="0"/>
            </a:p>
          </p:txBody>
        </p:sp>
        <p:sp>
          <p:nvSpPr>
            <p:cNvPr id="50256" name="Line 131"/>
            <p:cNvSpPr>
              <a:spLocks noChangeShapeType="1"/>
            </p:cNvSpPr>
            <p:nvPr/>
          </p:nvSpPr>
          <p:spPr bwMode="auto">
            <a:xfrm>
              <a:off x="4967" y="3113"/>
              <a:ext cx="136" cy="90"/>
            </a:xfrm>
            <a:prstGeom prst="line">
              <a:avLst/>
            </a:prstGeom>
            <a:noFill/>
            <a:ln w="31750">
              <a:solidFill>
                <a:srgbClr val="0000FF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0257" name="Line 132"/>
            <p:cNvSpPr>
              <a:spLocks noChangeShapeType="1"/>
            </p:cNvSpPr>
            <p:nvPr/>
          </p:nvSpPr>
          <p:spPr bwMode="auto">
            <a:xfrm>
              <a:off x="4831" y="2930"/>
              <a:ext cx="0" cy="91"/>
            </a:xfrm>
            <a:prstGeom prst="line">
              <a:avLst/>
            </a:prstGeom>
            <a:noFill/>
            <a:ln w="31750">
              <a:solidFill>
                <a:srgbClr val="0000FF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0258" name="Line 133"/>
            <p:cNvSpPr>
              <a:spLocks noChangeShapeType="1"/>
            </p:cNvSpPr>
            <p:nvPr/>
          </p:nvSpPr>
          <p:spPr bwMode="auto">
            <a:xfrm>
              <a:off x="5421" y="3294"/>
              <a:ext cx="0" cy="91"/>
            </a:xfrm>
            <a:prstGeom prst="line">
              <a:avLst/>
            </a:prstGeom>
            <a:noFill/>
            <a:ln w="31750">
              <a:solidFill>
                <a:srgbClr val="0000FF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0259" name="Text Box 134"/>
            <p:cNvSpPr txBox="1">
              <a:spLocks noChangeArrowheads="1"/>
            </p:cNvSpPr>
            <p:nvPr/>
          </p:nvSpPr>
          <p:spPr bwMode="auto">
            <a:xfrm>
              <a:off x="4875" y="2478"/>
              <a:ext cx="635" cy="90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0" tIns="0" rIns="0" bIns="0" anchor="ctr" anchorCtr="1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defRPr sz="1600" b="1">
                  <a:solidFill>
                    <a:schemeClr val="tx1"/>
                  </a:solidFill>
                  <a:latin typeface="Courier New" pitchFamily="49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Ø"/>
                <a:defRPr sz="24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200"/>
                <a:t>LD_I32(Px)</a:t>
              </a:r>
              <a:endParaRPr lang="en-US" altLang="en-US" sz="1200" b="0"/>
            </a:p>
          </p:txBody>
        </p:sp>
        <p:sp>
          <p:nvSpPr>
            <p:cNvPr id="50260" name="Text Box 135"/>
            <p:cNvSpPr txBox="1">
              <a:spLocks noChangeArrowheads="1"/>
            </p:cNvSpPr>
            <p:nvPr/>
          </p:nvSpPr>
          <p:spPr bwMode="auto">
            <a:xfrm>
              <a:off x="4876" y="2659"/>
              <a:ext cx="454" cy="91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0" tIns="0" rIns="0" bIns="0" anchor="ctr" anchorCtr="1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defRPr sz="1600" b="1">
                  <a:solidFill>
                    <a:schemeClr val="tx1"/>
                  </a:solidFill>
                  <a:latin typeface="Courier New" pitchFamily="49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Ø"/>
                <a:defRPr sz="24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200"/>
                <a:t>MOD_I32</a:t>
              </a:r>
              <a:endParaRPr lang="en-US" altLang="en-US" sz="1200" b="0"/>
            </a:p>
          </p:txBody>
        </p:sp>
        <p:sp>
          <p:nvSpPr>
            <p:cNvPr id="50261" name="Line 136"/>
            <p:cNvSpPr>
              <a:spLocks noChangeShapeType="1"/>
            </p:cNvSpPr>
            <p:nvPr/>
          </p:nvSpPr>
          <p:spPr bwMode="auto">
            <a:xfrm>
              <a:off x="4649" y="2568"/>
              <a:ext cx="272" cy="91"/>
            </a:xfrm>
            <a:prstGeom prst="line">
              <a:avLst/>
            </a:prstGeom>
            <a:noFill/>
            <a:ln w="31750">
              <a:solidFill>
                <a:srgbClr val="0000FF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0262" name="Line 137"/>
            <p:cNvSpPr>
              <a:spLocks noChangeShapeType="1"/>
            </p:cNvSpPr>
            <p:nvPr/>
          </p:nvSpPr>
          <p:spPr bwMode="auto">
            <a:xfrm>
              <a:off x="5012" y="2568"/>
              <a:ext cx="227" cy="91"/>
            </a:xfrm>
            <a:prstGeom prst="line">
              <a:avLst/>
            </a:prstGeom>
            <a:noFill/>
            <a:ln w="31750">
              <a:solidFill>
                <a:srgbClr val="0000FF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0263" name="Line 138"/>
            <p:cNvSpPr>
              <a:spLocks noChangeShapeType="1"/>
            </p:cNvSpPr>
            <p:nvPr/>
          </p:nvSpPr>
          <p:spPr bwMode="auto">
            <a:xfrm>
              <a:off x="5421" y="2387"/>
              <a:ext cx="0" cy="91"/>
            </a:xfrm>
            <a:prstGeom prst="line">
              <a:avLst/>
            </a:prstGeom>
            <a:noFill/>
            <a:ln w="31750">
              <a:solidFill>
                <a:srgbClr val="0000FF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0264" name="Line 139"/>
            <p:cNvSpPr>
              <a:spLocks noChangeShapeType="1"/>
            </p:cNvSpPr>
            <p:nvPr/>
          </p:nvSpPr>
          <p:spPr bwMode="auto">
            <a:xfrm>
              <a:off x="4286" y="2750"/>
              <a:ext cx="0" cy="635"/>
            </a:xfrm>
            <a:prstGeom prst="line">
              <a:avLst/>
            </a:prstGeom>
            <a:noFill/>
            <a:ln w="31750">
              <a:solidFill>
                <a:srgbClr val="0000FF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0265" name="Line 140"/>
            <p:cNvSpPr>
              <a:spLocks noChangeShapeType="1"/>
            </p:cNvSpPr>
            <p:nvPr/>
          </p:nvSpPr>
          <p:spPr bwMode="auto">
            <a:xfrm flipH="1">
              <a:off x="5421" y="2568"/>
              <a:ext cx="0" cy="635"/>
            </a:xfrm>
            <a:prstGeom prst="line">
              <a:avLst/>
            </a:prstGeom>
            <a:noFill/>
            <a:ln w="31750">
              <a:solidFill>
                <a:srgbClr val="FF0000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0266" name="Rectangle 141"/>
            <p:cNvSpPr>
              <a:spLocks noChangeArrowheads="1"/>
            </p:cNvSpPr>
            <p:nvPr/>
          </p:nvSpPr>
          <p:spPr bwMode="auto">
            <a:xfrm>
              <a:off x="2971" y="2659"/>
              <a:ext cx="862" cy="5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defRPr sz="1600" b="1">
                  <a:solidFill>
                    <a:schemeClr val="tx1"/>
                  </a:solidFill>
                  <a:latin typeface="Courier New" pitchFamily="49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Ø"/>
                <a:defRPr sz="24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cs-CZ" altLang="en-US" b="0">
                <a:latin typeface="Arial" charset="0"/>
              </a:endParaRPr>
            </a:p>
          </p:txBody>
        </p:sp>
        <p:sp>
          <p:nvSpPr>
            <p:cNvPr id="50267" name="Text Box 142"/>
            <p:cNvSpPr txBox="1">
              <a:spLocks noChangeArrowheads="1"/>
            </p:cNvSpPr>
            <p:nvPr/>
          </p:nvSpPr>
          <p:spPr bwMode="auto">
            <a:xfrm>
              <a:off x="3062" y="2931"/>
              <a:ext cx="680" cy="90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0" tIns="0" rIns="0" bIns="0" anchor="ctr" anchorCtr="1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defRPr sz="1600" b="1">
                  <a:solidFill>
                    <a:schemeClr val="tx1"/>
                  </a:solidFill>
                  <a:latin typeface="Courier New" pitchFamily="49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Ø"/>
                <a:defRPr sz="24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200"/>
                <a:t>GTC_I32(C1)</a:t>
              </a:r>
              <a:endParaRPr lang="en-US" altLang="en-US" sz="1200" b="0"/>
            </a:p>
          </p:txBody>
        </p:sp>
        <p:sp>
          <p:nvSpPr>
            <p:cNvPr id="50268" name="Text Box 143"/>
            <p:cNvSpPr txBox="1">
              <a:spLocks noChangeArrowheads="1"/>
            </p:cNvSpPr>
            <p:nvPr/>
          </p:nvSpPr>
          <p:spPr bwMode="auto">
            <a:xfrm>
              <a:off x="3198" y="3113"/>
              <a:ext cx="403" cy="91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0" tIns="0" rIns="0" bIns="0" anchor="ctr" anchorCtr="1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defRPr sz="1600" b="1">
                  <a:solidFill>
                    <a:schemeClr val="tx1"/>
                  </a:solidFill>
                  <a:latin typeface="Courier New" pitchFamily="49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Ø"/>
                <a:defRPr sz="24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200"/>
                <a:t>JC</a:t>
              </a:r>
            </a:p>
          </p:txBody>
        </p:sp>
        <p:sp>
          <p:nvSpPr>
            <p:cNvPr id="50269" name="Line 144"/>
            <p:cNvSpPr>
              <a:spLocks noChangeShapeType="1"/>
            </p:cNvSpPr>
            <p:nvPr/>
          </p:nvSpPr>
          <p:spPr bwMode="auto">
            <a:xfrm flipH="1">
              <a:off x="3379" y="3023"/>
              <a:ext cx="0" cy="90"/>
            </a:xfrm>
            <a:prstGeom prst="line">
              <a:avLst/>
            </a:prstGeom>
            <a:noFill/>
            <a:ln w="31750">
              <a:solidFill>
                <a:srgbClr val="0000FF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0270" name="Text Box 145"/>
            <p:cNvSpPr txBox="1">
              <a:spLocks noChangeArrowheads="1"/>
            </p:cNvSpPr>
            <p:nvPr/>
          </p:nvSpPr>
          <p:spPr bwMode="auto">
            <a:xfrm>
              <a:off x="3062" y="2750"/>
              <a:ext cx="635" cy="90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0" tIns="0" rIns="0" bIns="0" anchor="ctr" anchorCtr="1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defRPr sz="1600" b="1">
                  <a:solidFill>
                    <a:schemeClr val="tx1"/>
                  </a:solidFill>
                  <a:latin typeface="Courier New" pitchFamily="49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Ø"/>
                <a:defRPr sz="24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200"/>
                <a:t>LD_I32(Px)</a:t>
              </a:r>
              <a:endParaRPr lang="en-US" altLang="en-US" sz="1200" b="0"/>
            </a:p>
          </p:txBody>
        </p:sp>
        <p:sp>
          <p:nvSpPr>
            <p:cNvPr id="50271" name="Line 146"/>
            <p:cNvSpPr>
              <a:spLocks noChangeShapeType="1"/>
            </p:cNvSpPr>
            <p:nvPr/>
          </p:nvSpPr>
          <p:spPr bwMode="auto">
            <a:xfrm flipH="1">
              <a:off x="3379" y="2841"/>
              <a:ext cx="0" cy="90"/>
            </a:xfrm>
            <a:prstGeom prst="line">
              <a:avLst/>
            </a:prstGeom>
            <a:noFill/>
            <a:ln w="31750">
              <a:solidFill>
                <a:srgbClr val="0000FF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0272" name="Line 147"/>
            <p:cNvSpPr>
              <a:spLocks noChangeShapeType="1"/>
            </p:cNvSpPr>
            <p:nvPr/>
          </p:nvSpPr>
          <p:spPr bwMode="auto">
            <a:xfrm flipH="1">
              <a:off x="3651" y="2659"/>
              <a:ext cx="136" cy="91"/>
            </a:xfrm>
            <a:prstGeom prst="line">
              <a:avLst/>
            </a:prstGeom>
            <a:noFill/>
            <a:ln w="31750">
              <a:solidFill>
                <a:srgbClr val="0000FF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0273" name="Line 148"/>
            <p:cNvSpPr>
              <a:spLocks noChangeShapeType="1"/>
            </p:cNvSpPr>
            <p:nvPr/>
          </p:nvSpPr>
          <p:spPr bwMode="auto">
            <a:xfrm>
              <a:off x="3016" y="2659"/>
              <a:ext cx="0" cy="544"/>
            </a:xfrm>
            <a:prstGeom prst="line">
              <a:avLst/>
            </a:prstGeom>
            <a:noFill/>
            <a:ln w="31750">
              <a:solidFill>
                <a:srgbClr val="0000FF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0274" name="Line 149"/>
            <p:cNvSpPr>
              <a:spLocks noChangeShapeType="1"/>
            </p:cNvSpPr>
            <p:nvPr/>
          </p:nvSpPr>
          <p:spPr bwMode="auto">
            <a:xfrm>
              <a:off x="3787" y="2659"/>
              <a:ext cx="0" cy="544"/>
            </a:xfrm>
            <a:prstGeom prst="line">
              <a:avLst/>
            </a:prstGeom>
            <a:noFill/>
            <a:ln w="31750">
              <a:solidFill>
                <a:srgbClr val="0000FF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0275" name="Rectangle 150"/>
            <p:cNvSpPr>
              <a:spLocks noChangeArrowheads="1"/>
            </p:cNvSpPr>
            <p:nvPr/>
          </p:nvSpPr>
          <p:spPr bwMode="auto">
            <a:xfrm>
              <a:off x="3061" y="3566"/>
              <a:ext cx="817" cy="36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defRPr sz="1600" b="1">
                  <a:solidFill>
                    <a:schemeClr val="tx1"/>
                  </a:solidFill>
                  <a:latin typeface="Courier New" pitchFamily="49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Ø"/>
                <a:defRPr sz="24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cs-CZ" altLang="en-US" b="0">
                <a:latin typeface="Arial" charset="0"/>
              </a:endParaRPr>
            </a:p>
          </p:txBody>
        </p:sp>
        <p:sp>
          <p:nvSpPr>
            <p:cNvPr id="50276" name="Text Box 151"/>
            <p:cNvSpPr txBox="1">
              <a:spLocks noChangeArrowheads="1"/>
            </p:cNvSpPr>
            <p:nvPr/>
          </p:nvSpPr>
          <p:spPr bwMode="auto">
            <a:xfrm>
              <a:off x="3152" y="3656"/>
              <a:ext cx="635" cy="90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0" tIns="0" rIns="0" bIns="0" anchor="ctr" anchorCtr="1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defRPr sz="1600" b="1">
                  <a:solidFill>
                    <a:schemeClr val="tx1"/>
                  </a:solidFill>
                  <a:latin typeface="Courier New" pitchFamily="49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Ø"/>
                <a:defRPr sz="24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200"/>
                <a:t>LD_I32(Py)</a:t>
              </a:r>
              <a:endParaRPr lang="en-US" altLang="en-US" sz="1200" b="0"/>
            </a:p>
          </p:txBody>
        </p:sp>
        <p:sp>
          <p:nvSpPr>
            <p:cNvPr id="50277" name="Line 152"/>
            <p:cNvSpPr>
              <a:spLocks noChangeShapeType="1"/>
            </p:cNvSpPr>
            <p:nvPr/>
          </p:nvSpPr>
          <p:spPr bwMode="auto">
            <a:xfrm>
              <a:off x="3424" y="3566"/>
              <a:ext cx="0" cy="91"/>
            </a:xfrm>
            <a:prstGeom prst="line">
              <a:avLst/>
            </a:prstGeom>
            <a:noFill/>
            <a:ln w="31750">
              <a:solidFill>
                <a:srgbClr val="0000FF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0278" name="Line 153"/>
            <p:cNvSpPr>
              <a:spLocks noChangeShapeType="1"/>
            </p:cNvSpPr>
            <p:nvPr/>
          </p:nvSpPr>
          <p:spPr bwMode="auto">
            <a:xfrm>
              <a:off x="3424" y="3747"/>
              <a:ext cx="1" cy="90"/>
            </a:xfrm>
            <a:prstGeom prst="line">
              <a:avLst/>
            </a:prstGeom>
            <a:noFill/>
            <a:ln w="31750">
              <a:solidFill>
                <a:srgbClr val="0000FF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0279" name="Text Box 154"/>
            <p:cNvSpPr txBox="1">
              <a:spLocks noChangeArrowheads="1"/>
            </p:cNvSpPr>
            <p:nvPr/>
          </p:nvSpPr>
          <p:spPr bwMode="auto">
            <a:xfrm>
              <a:off x="3288" y="3838"/>
              <a:ext cx="403" cy="91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0" tIns="0" rIns="0" bIns="0" anchor="ctr" anchorCtr="1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defRPr sz="1600" b="1">
                  <a:solidFill>
                    <a:schemeClr val="tx1"/>
                  </a:solidFill>
                  <a:latin typeface="Courier New" pitchFamily="49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Ø"/>
                <a:defRPr sz="24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200"/>
                <a:t>RET_I32</a:t>
              </a:r>
            </a:p>
          </p:txBody>
        </p:sp>
      </p:grpSp>
      <p:grpSp>
        <p:nvGrpSpPr>
          <p:cNvPr id="50188" name="Group 155"/>
          <p:cNvGrpSpPr>
            <a:grpSpLocks/>
          </p:cNvGrpSpPr>
          <p:nvPr/>
        </p:nvGrpSpPr>
        <p:grpSpPr bwMode="auto">
          <a:xfrm>
            <a:off x="2916238" y="549275"/>
            <a:ext cx="1584325" cy="1150938"/>
            <a:chOff x="1837" y="1344"/>
            <a:chExt cx="998" cy="725"/>
          </a:xfrm>
        </p:grpSpPr>
        <p:sp>
          <p:nvSpPr>
            <p:cNvPr id="50189" name="Rectangle 156"/>
            <p:cNvSpPr>
              <a:spLocks noChangeArrowheads="1"/>
            </p:cNvSpPr>
            <p:nvPr/>
          </p:nvSpPr>
          <p:spPr bwMode="auto">
            <a:xfrm>
              <a:off x="1837" y="1344"/>
              <a:ext cx="998" cy="72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defRPr sz="1600" b="1">
                  <a:solidFill>
                    <a:schemeClr val="tx1"/>
                  </a:solidFill>
                  <a:latin typeface="Courier New" pitchFamily="49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Ø"/>
                <a:defRPr sz="24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cs-CZ" altLang="en-US" sz="1400">
                  <a:latin typeface="Arial" charset="0"/>
                </a:rPr>
                <a:t>Dag</a:t>
              </a:r>
              <a:endParaRPr lang="en-US" altLang="en-US" sz="1400">
                <a:latin typeface="Arial" charset="0"/>
              </a:endParaRPr>
            </a:p>
            <a:p>
              <a:pPr algn="r" eaLnBrk="1" hangingPunct="1"/>
              <a:r>
                <a:rPr lang="cs-CZ" altLang="en-US" sz="1400" b="0">
                  <a:latin typeface="Arial" charset="0"/>
                </a:rPr>
                <a:t>operand</a:t>
              </a:r>
            </a:p>
            <a:p>
              <a:pPr eaLnBrk="1" hangingPunct="1"/>
              <a:r>
                <a:rPr lang="cs-CZ" altLang="en-US" sz="1400" b="0">
                  <a:latin typeface="Arial" charset="0"/>
                </a:rPr>
                <a:t>antidependence:</a:t>
              </a:r>
            </a:p>
            <a:p>
              <a:pPr algn="r" eaLnBrk="1" hangingPunct="1"/>
              <a:r>
                <a:rPr lang="cs-CZ" altLang="en-US" sz="1400" b="0">
                  <a:latin typeface="Arial" charset="0"/>
                </a:rPr>
                <a:t>r-w</a:t>
              </a:r>
            </a:p>
          </p:txBody>
        </p:sp>
        <p:sp>
          <p:nvSpPr>
            <p:cNvPr id="50190" name="Line 157"/>
            <p:cNvSpPr>
              <a:spLocks noChangeShapeType="1"/>
            </p:cNvSpPr>
            <p:nvPr/>
          </p:nvSpPr>
          <p:spPr bwMode="auto">
            <a:xfrm flipH="1" flipV="1">
              <a:off x="1882" y="1616"/>
              <a:ext cx="363" cy="0"/>
            </a:xfrm>
            <a:prstGeom prst="line">
              <a:avLst/>
            </a:prstGeom>
            <a:noFill/>
            <a:ln w="31750">
              <a:solidFill>
                <a:srgbClr val="0000FF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0191" name="Line 158"/>
            <p:cNvSpPr>
              <a:spLocks noChangeShapeType="1"/>
            </p:cNvSpPr>
            <p:nvPr/>
          </p:nvSpPr>
          <p:spPr bwMode="auto">
            <a:xfrm>
              <a:off x="1882" y="1933"/>
              <a:ext cx="363" cy="0"/>
            </a:xfrm>
            <a:prstGeom prst="line">
              <a:avLst/>
            </a:prstGeom>
            <a:noFill/>
            <a:ln w="31750">
              <a:solidFill>
                <a:srgbClr val="FF0000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81156816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Number Placeholder 4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6F4B014F-2D80-48AD-ABB9-4CB6FB80AC82}" type="slidenum">
              <a:rPr lang="en-US" altLang="en-US" sz="1400" b="0" smtClean="0">
                <a:solidFill>
                  <a:srgbClr val="99FF99"/>
                </a:solidFill>
                <a:latin typeface="Arial" charset="0"/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28</a:t>
            </a:fld>
            <a:r>
              <a:rPr lang="cs-CZ" altLang="en-US" sz="1400" b="0" smtClean="0">
                <a:solidFill>
                  <a:srgbClr val="99FF99"/>
                </a:solidFill>
                <a:latin typeface="Arial" charset="0"/>
              </a:rPr>
              <a:t> </a:t>
            </a:r>
            <a:endParaRPr lang="en-US" altLang="en-US" sz="1400" b="0" smtClean="0">
              <a:solidFill>
                <a:srgbClr val="99FF99"/>
              </a:solidFill>
              <a:latin typeface="Arial" charset="0"/>
            </a:endParaRPr>
          </a:p>
        </p:txBody>
      </p:sp>
      <p:sp>
        <p:nvSpPr>
          <p:cNvPr id="5120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en-US" smtClean="0"/>
              <a:t>Náhrada proměnných rozhraním BB</a:t>
            </a:r>
            <a:endParaRPr lang="cs-CZ" altLang="en-US" noProof="1" smtClean="0"/>
          </a:p>
        </p:txBody>
      </p:sp>
      <p:grpSp>
        <p:nvGrpSpPr>
          <p:cNvPr id="51204" name="Group 3"/>
          <p:cNvGrpSpPr>
            <a:grpSpLocks/>
          </p:cNvGrpSpPr>
          <p:nvPr/>
        </p:nvGrpSpPr>
        <p:grpSpPr bwMode="auto">
          <a:xfrm>
            <a:off x="4643438" y="549275"/>
            <a:ext cx="4321175" cy="6119813"/>
            <a:chOff x="2925" y="346"/>
            <a:chExt cx="2722" cy="3855"/>
          </a:xfrm>
        </p:grpSpPr>
        <p:sp>
          <p:nvSpPr>
            <p:cNvPr id="51294" name="Rectangle 4"/>
            <p:cNvSpPr>
              <a:spLocks noChangeArrowheads="1"/>
            </p:cNvSpPr>
            <p:nvPr/>
          </p:nvSpPr>
          <p:spPr bwMode="auto">
            <a:xfrm>
              <a:off x="2925" y="346"/>
              <a:ext cx="2722" cy="3855"/>
            </a:xfrm>
            <a:prstGeom prst="rect">
              <a:avLst/>
            </a:prstGeom>
            <a:solidFill>
              <a:srgbClr val="FFFFE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defRPr sz="1600" b="1">
                  <a:solidFill>
                    <a:schemeClr val="tx1"/>
                  </a:solidFill>
                  <a:latin typeface="Courier New" pitchFamily="49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Ø"/>
                <a:defRPr sz="24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cs-CZ" altLang="en-US" b="0">
                <a:latin typeface="Arial" charset="0"/>
              </a:endParaRPr>
            </a:p>
          </p:txBody>
        </p:sp>
        <p:sp>
          <p:nvSpPr>
            <p:cNvPr id="51295" name="Rectangle 5"/>
            <p:cNvSpPr>
              <a:spLocks noChangeArrowheads="1"/>
            </p:cNvSpPr>
            <p:nvPr/>
          </p:nvSpPr>
          <p:spPr bwMode="auto">
            <a:xfrm>
              <a:off x="2971" y="527"/>
              <a:ext cx="1406" cy="635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defRPr sz="1600" b="1">
                  <a:solidFill>
                    <a:schemeClr val="tx1"/>
                  </a:solidFill>
                  <a:latin typeface="Courier New" pitchFamily="49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Ø"/>
                <a:defRPr sz="24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cs-CZ" altLang="en-US" b="0">
                <a:latin typeface="Arial" charset="0"/>
              </a:endParaRPr>
            </a:p>
          </p:txBody>
        </p:sp>
        <p:sp>
          <p:nvSpPr>
            <p:cNvPr id="51296" name="Text Box 6"/>
            <p:cNvSpPr txBox="1">
              <a:spLocks noChangeArrowheads="1"/>
            </p:cNvSpPr>
            <p:nvPr/>
          </p:nvSpPr>
          <p:spPr bwMode="auto">
            <a:xfrm>
              <a:off x="3469" y="890"/>
              <a:ext cx="403" cy="91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0" tIns="0" rIns="0" bIns="0" anchor="ctr" anchorCtr="1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defRPr sz="1600" b="1">
                  <a:solidFill>
                    <a:schemeClr val="tx1"/>
                  </a:solidFill>
                  <a:latin typeface="Courier New" pitchFamily="49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Ø"/>
                <a:defRPr sz="24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200"/>
                <a:t>GT_I32</a:t>
              </a:r>
              <a:endParaRPr lang="en-US" altLang="en-US" sz="1200" b="0"/>
            </a:p>
          </p:txBody>
        </p:sp>
        <p:sp>
          <p:nvSpPr>
            <p:cNvPr id="51297" name="Text Box 7"/>
            <p:cNvSpPr txBox="1">
              <a:spLocks noChangeArrowheads="1"/>
            </p:cNvSpPr>
            <p:nvPr/>
          </p:nvSpPr>
          <p:spPr bwMode="auto">
            <a:xfrm>
              <a:off x="3469" y="1071"/>
              <a:ext cx="403" cy="91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0" tIns="0" rIns="0" bIns="0" anchor="ctr" anchorCtr="1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defRPr sz="1600" b="1">
                  <a:solidFill>
                    <a:schemeClr val="tx1"/>
                  </a:solidFill>
                  <a:latin typeface="Courier New" pitchFamily="49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Ø"/>
                <a:defRPr sz="24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200"/>
                <a:t>JC</a:t>
              </a:r>
            </a:p>
          </p:txBody>
        </p:sp>
        <p:sp>
          <p:nvSpPr>
            <p:cNvPr id="51298" name="Text Box 8"/>
            <p:cNvSpPr txBox="1">
              <a:spLocks noChangeArrowheads="1"/>
            </p:cNvSpPr>
            <p:nvPr/>
          </p:nvSpPr>
          <p:spPr bwMode="auto">
            <a:xfrm>
              <a:off x="2971" y="527"/>
              <a:ext cx="1406" cy="91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0" tIns="0" rIns="0" bIns="0" anchor="ctr" anchorCtr="1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defRPr sz="1600" b="1">
                  <a:solidFill>
                    <a:schemeClr val="tx1"/>
                  </a:solidFill>
                  <a:latin typeface="Courier New" pitchFamily="49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Ø"/>
                <a:defRPr sz="24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200"/>
                <a:t>ENTER</a:t>
              </a:r>
            </a:p>
          </p:txBody>
        </p:sp>
        <p:sp>
          <p:nvSpPr>
            <p:cNvPr id="51299" name="Line 9"/>
            <p:cNvSpPr>
              <a:spLocks noChangeShapeType="1"/>
            </p:cNvSpPr>
            <p:nvPr/>
          </p:nvSpPr>
          <p:spPr bwMode="auto">
            <a:xfrm flipH="1">
              <a:off x="3786" y="618"/>
              <a:ext cx="546" cy="272"/>
            </a:xfrm>
            <a:prstGeom prst="line">
              <a:avLst/>
            </a:prstGeom>
            <a:noFill/>
            <a:ln w="31750">
              <a:solidFill>
                <a:srgbClr val="0000FF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1300" name="Line 10"/>
            <p:cNvSpPr>
              <a:spLocks noChangeShapeType="1"/>
            </p:cNvSpPr>
            <p:nvPr/>
          </p:nvSpPr>
          <p:spPr bwMode="auto">
            <a:xfrm>
              <a:off x="3016" y="618"/>
              <a:ext cx="544" cy="272"/>
            </a:xfrm>
            <a:prstGeom prst="line">
              <a:avLst/>
            </a:prstGeom>
            <a:noFill/>
            <a:ln w="31750">
              <a:solidFill>
                <a:srgbClr val="0000FF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1301" name="Line 11"/>
            <p:cNvSpPr>
              <a:spLocks noChangeShapeType="1"/>
            </p:cNvSpPr>
            <p:nvPr/>
          </p:nvSpPr>
          <p:spPr bwMode="auto">
            <a:xfrm flipH="1">
              <a:off x="3650" y="981"/>
              <a:ext cx="0" cy="90"/>
            </a:xfrm>
            <a:prstGeom prst="line">
              <a:avLst/>
            </a:prstGeom>
            <a:noFill/>
            <a:ln w="31750">
              <a:solidFill>
                <a:srgbClr val="0000FF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1302" name="Line 12"/>
            <p:cNvSpPr>
              <a:spLocks noChangeShapeType="1"/>
            </p:cNvSpPr>
            <p:nvPr/>
          </p:nvSpPr>
          <p:spPr bwMode="auto">
            <a:xfrm>
              <a:off x="4332" y="618"/>
              <a:ext cx="0" cy="544"/>
            </a:xfrm>
            <a:prstGeom prst="line">
              <a:avLst/>
            </a:prstGeom>
            <a:noFill/>
            <a:ln w="31750">
              <a:solidFill>
                <a:srgbClr val="0000FF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1303" name="Rectangle 13"/>
            <p:cNvSpPr>
              <a:spLocks noChangeArrowheads="1"/>
            </p:cNvSpPr>
            <p:nvPr/>
          </p:nvSpPr>
          <p:spPr bwMode="auto">
            <a:xfrm>
              <a:off x="2971" y="2659"/>
              <a:ext cx="862" cy="5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defRPr sz="1600" b="1">
                  <a:solidFill>
                    <a:schemeClr val="tx1"/>
                  </a:solidFill>
                  <a:latin typeface="Courier New" pitchFamily="49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Ø"/>
                <a:defRPr sz="24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cs-CZ" altLang="en-US" b="0">
                <a:latin typeface="Arial" charset="0"/>
              </a:endParaRPr>
            </a:p>
          </p:txBody>
        </p:sp>
        <p:sp>
          <p:nvSpPr>
            <p:cNvPr id="51304" name="Text Box 14"/>
            <p:cNvSpPr txBox="1">
              <a:spLocks noChangeArrowheads="1"/>
            </p:cNvSpPr>
            <p:nvPr/>
          </p:nvSpPr>
          <p:spPr bwMode="auto">
            <a:xfrm>
              <a:off x="3062" y="2931"/>
              <a:ext cx="680" cy="90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0" tIns="0" rIns="0" bIns="0" anchor="ctr" anchorCtr="1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defRPr sz="1600" b="1">
                  <a:solidFill>
                    <a:schemeClr val="tx1"/>
                  </a:solidFill>
                  <a:latin typeface="Courier New" pitchFamily="49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Ø"/>
                <a:defRPr sz="24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200"/>
                <a:t>GTC_I32(C1)</a:t>
              </a:r>
              <a:endParaRPr lang="en-US" altLang="en-US" sz="1200" b="0"/>
            </a:p>
          </p:txBody>
        </p:sp>
        <p:sp>
          <p:nvSpPr>
            <p:cNvPr id="51305" name="Text Box 15"/>
            <p:cNvSpPr txBox="1">
              <a:spLocks noChangeArrowheads="1"/>
            </p:cNvSpPr>
            <p:nvPr/>
          </p:nvSpPr>
          <p:spPr bwMode="auto">
            <a:xfrm>
              <a:off x="3198" y="3113"/>
              <a:ext cx="403" cy="91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0" tIns="0" rIns="0" bIns="0" anchor="ctr" anchorCtr="1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defRPr sz="1600" b="1">
                  <a:solidFill>
                    <a:schemeClr val="tx1"/>
                  </a:solidFill>
                  <a:latin typeface="Courier New" pitchFamily="49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Ø"/>
                <a:defRPr sz="24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200"/>
                <a:t>JC</a:t>
              </a:r>
            </a:p>
          </p:txBody>
        </p:sp>
        <p:sp>
          <p:nvSpPr>
            <p:cNvPr id="51306" name="Line 16"/>
            <p:cNvSpPr>
              <a:spLocks noChangeShapeType="1"/>
            </p:cNvSpPr>
            <p:nvPr/>
          </p:nvSpPr>
          <p:spPr bwMode="auto">
            <a:xfrm flipH="1">
              <a:off x="3379" y="3023"/>
              <a:ext cx="0" cy="90"/>
            </a:xfrm>
            <a:prstGeom prst="line">
              <a:avLst/>
            </a:prstGeom>
            <a:noFill/>
            <a:ln w="31750">
              <a:solidFill>
                <a:srgbClr val="0000FF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1307" name="Line 17"/>
            <p:cNvSpPr>
              <a:spLocks noChangeShapeType="1"/>
            </p:cNvSpPr>
            <p:nvPr/>
          </p:nvSpPr>
          <p:spPr bwMode="auto">
            <a:xfrm flipH="1">
              <a:off x="3379" y="2659"/>
              <a:ext cx="408" cy="272"/>
            </a:xfrm>
            <a:prstGeom prst="line">
              <a:avLst/>
            </a:prstGeom>
            <a:noFill/>
            <a:ln w="31750">
              <a:solidFill>
                <a:srgbClr val="0000FF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1308" name="Rectangle 18"/>
            <p:cNvSpPr>
              <a:spLocks noChangeArrowheads="1"/>
            </p:cNvSpPr>
            <p:nvPr/>
          </p:nvSpPr>
          <p:spPr bwMode="auto">
            <a:xfrm>
              <a:off x="3061" y="3566"/>
              <a:ext cx="817" cy="36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defRPr sz="1600" b="1">
                  <a:solidFill>
                    <a:schemeClr val="tx1"/>
                  </a:solidFill>
                  <a:latin typeface="Courier New" pitchFamily="49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Ø"/>
                <a:defRPr sz="24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cs-CZ" altLang="en-US" b="0">
                <a:latin typeface="Arial" charset="0"/>
              </a:endParaRPr>
            </a:p>
          </p:txBody>
        </p:sp>
        <p:sp>
          <p:nvSpPr>
            <p:cNvPr id="51309" name="Line 19"/>
            <p:cNvSpPr>
              <a:spLocks noChangeShapeType="1"/>
            </p:cNvSpPr>
            <p:nvPr/>
          </p:nvSpPr>
          <p:spPr bwMode="auto">
            <a:xfrm>
              <a:off x="3424" y="3566"/>
              <a:ext cx="1" cy="271"/>
            </a:xfrm>
            <a:prstGeom prst="line">
              <a:avLst/>
            </a:prstGeom>
            <a:noFill/>
            <a:ln w="31750">
              <a:solidFill>
                <a:srgbClr val="0000FF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1310" name="Text Box 20"/>
            <p:cNvSpPr txBox="1">
              <a:spLocks noChangeArrowheads="1"/>
            </p:cNvSpPr>
            <p:nvPr/>
          </p:nvSpPr>
          <p:spPr bwMode="auto">
            <a:xfrm>
              <a:off x="3288" y="3838"/>
              <a:ext cx="403" cy="91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0" tIns="0" rIns="0" bIns="0" anchor="ctr" anchorCtr="1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defRPr sz="1600" b="1">
                  <a:solidFill>
                    <a:schemeClr val="tx1"/>
                  </a:solidFill>
                  <a:latin typeface="Courier New" pitchFamily="49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Ø"/>
                <a:defRPr sz="24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200"/>
                <a:t>RET_I32</a:t>
              </a:r>
            </a:p>
          </p:txBody>
        </p:sp>
        <p:sp>
          <p:nvSpPr>
            <p:cNvPr id="51311" name="Line 21"/>
            <p:cNvSpPr>
              <a:spLocks noChangeShapeType="1"/>
            </p:cNvSpPr>
            <p:nvPr/>
          </p:nvSpPr>
          <p:spPr bwMode="auto">
            <a:xfrm flipH="1">
              <a:off x="3379" y="436"/>
              <a:ext cx="0" cy="90"/>
            </a:xfrm>
            <a:prstGeom prst="line">
              <a:avLst/>
            </a:prstGeom>
            <a:noFill/>
            <a:ln w="31750">
              <a:solidFill>
                <a:schemeClr val="bg2"/>
              </a:solidFill>
              <a:round/>
              <a:headEnd/>
              <a:tailEnd type="triangl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1312" name="Rectangle 22"/>
            <p:cNvSpPr>
              <a:spLocks noChangeArrowheads="1"/>
            </p:cNvSpPr>
            <p:nvPr/>
          </p:nvSpPr>
          <p:spPr bwMode="auto">
            <a:xfrm>
              <a:off x="4105" y="2387"/>
              <a:ext cx="1451" cy="99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defRPr sz="1600" b="1">
                  <a:solidFill>
                    <a:schemeClr val="tx1"/>
                  </a:solidFill>
                  <a:latin typeface="Courier New" pitchFamily="49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Ø"/>
                <a:defRPr sz="24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cs-CZ" altLang="en-US" b="0">
                <a:latin typeface="Arial" charset="0"/>
              </a:endParaRPr>
            </a:p>
          </p:txBody>
        </p:sp>
        <p:sp>
          <p:nvSpPr>
            <p:cNvPr id="51313" name="Line 23"/>
            <p:cNvSpPr>
              <a:spLocks noChangeShapeType="1"/>
            </p:cNvSpPr>
            <p:nvPr/>
          </p:nvSpPr>
          <p:spPr bwMode="auto">
            <a:xfrm flipH="1">
              <a:off x="4649" y="2387"/>
              <a:ext cx="771" cy="272"/>
            </a:xfrm>
            <a:prstGeom prst="line">
              <a:avLst/>
            </a:prstGeom>
            <a:noFill/>
            <a:ln w="31750">
              <a:solidFill>
                <a:srgbClr val="0000FF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1314" name="Line 24"/>
            <p:cNvSpPr>
              <a:spLocks noChangeShapeType="1"/>
            </p:cNvSpPr>
            <p:nvPr/>
          </p:nvSpPr>
          <p:spPr bwMode="auto">
            <a:xfrm>
              <a:off x="5103" y="2750"/>
              <a:ext cx="317" cy="634"/>
            </a:xfrm>
            <a:prstGeom prst="line">
              <a:avLst/>
            </a:prstGeom>
            <a:noFill/>
            <a:ln w="31750">
              <a:solidFill>
                <a:srgbClr val="0000FF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1315" name="Text Box 25"/>
            <p:cNvSpPr txBox="1">
              <a:spLocks noChangeArrowheads="1"/>
            </p:cNvSpPr>
            <p:nvPr/>
          </p:nvSpPr>
          <p:spPr bwMode="auto">
            <a:xfrm>
              <a:off x="4876" y="2659"/>
              <a:ext cx="454" cy="91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0" tIns="0" rIns="0" bIns="0" anchor="ctr" anchorCtr="1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defRPr sz="1600" b="1">
                  <a:solidFill>
                    <a:schemeClr val="tx1"/>
                  </a:solidFill>
                  <a:latin typeface="Courier New" pitchFamily="49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Ø"/>
                <a:defRPr sz="24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200"/>
                <a:t>MOD_I32</a:t>
              </a:r>
              <a:endParaRPr lang="en-US" altLang="en-US" sz="1200" b="0"/>
            </a:p>
          </p:txBody>
        </p:sp>
        <p:sp>
          <p:nvSpPr>
            <p:cNvPr id="51316" name="Line 26"/>
            <p:cNvSpPr>
              <a:spLocks noChangeShapeType="1"/>
            </p:cNvSpPr>
            <p:nvPr/>
          </p:nvSpPr>
          <p:spPr bwMode="auto">
            <a:xfrm>
              <a:off x="4286" y="2387"/>
              <a:ext cx="635" cy="272"/>
            </a:xfrm>
            <a:prstGeom prst="line">
              <a:avLst/>
            </a:prstGeom>
            <a:noFill/>
            <a:ln w="31750">
              <a:solidFill>
                <a:srgbClr val="0000FF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1317" name="Line 27"/>
            <p:cNvSpPr>
              <a:spLocks noChangeShapeType="1"/>
            </p:cNvSpPr>
            <p:nvPr/>
          </p:nvSpPr>
          <p:spPr bwMode="auto">
            <a:xfrm flipH="1">
              <a:off x="5239" y="2387"/>
              <a:ext cx="181" cy="272"/>
            </a:xfrm>
            <a:prstGeom prst="line">
              <a:avLst/>
            </a:prstGeom>
            <a:noFill/>
            <a:ln w="31750">
              <a:solidFill>
                <a:srgbClr val="0000FF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1318" name="Rectangle 28"/>
            <p:cNvSpPr>
              <a:spLocks noChangeArrowheads="1"/>
            </p:cNvSpPr>
            <p:nvPr/>
          </p:nvSpPr>
          <p:spPr bwMode="auto">
            <a:xfrm>
              <a:off x="3833" y="1299"/>
              <a:ext cx="1678" cy="81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defRPr sz="1600" b="1">
                  <a:solidFill>
                    <a:schemeClr val="tx1"/>
                  </a:solidFill>
                  <a:latin typeface="Courier New" pitchFamily="49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Ø"/>
                <a:defRPr sz="24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cs-CZ" altLang="en-US" b="0">
                <a:latin typeface="Arial" charset="0"/>
              </a:endParaRPr>
            </a:p>
          </p:txBody>
        </p:sp>
        <p:sp>
          <p:nvSpPr>
            <p:cNvPr id="51319" name="Line 29"/>
            <p:cNvSpPr>
              <a:spLocks noChangeShapeType="1"/>
            </p:cNvSpPr>
            <p:nvPr/>
          </p:nvSpPr>
          <p:spPr bwMode="auto">
            <a:xfrm flipH="1">
              <a:off x="4105" y="1298"/>
              <a:ext cx="1270" cy="817"/>
            </a:xfrm>
            <a:prstGeom prst="line">
              <a:avLst/>
            </a:prstGeom>
            <a:noFill/>
            <a:ln w="31750">
              <a:solidFill>
                <a:srgbClr val="0000FF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1320" name="Line 30"/>
            <p:cNvSpPr>
              <a:spLocks noChangeShapeType="1"/>
            </p:cNvSpPr>
            <p:nvPr/>
          </p:nvSpPr>
          <p:spPr bwMode="auto">
            <a:xfrm flipH="1" flipV="1">
              <a:off x="4105" y="1298"/>
              <a:ext cx="1270" cy="817"/>
            </a:xfrm>
            <a:prstGeom prst="line">
              <a:avLst/>
            </a:prstGeom>
            <a:noFill/>
            <a:ln w="31750">
              <a:solidFill>
                <a:srgbClr val="0000FF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1321" name="Line 31"/>
            <p:cNvSpPr>
              <a:spLocks noChangeShapeType="1"/>
            </p:cNvSpPr>
            <p:nvPr/>
          </p:nvSpPr>
          <p:spPr bwMode="auto">
            <a:xfrm>
              <a:off x="3016" y="2659"/>
              <a:ext cx="0" cy="544"/>
            </a:xfrm>
            <a:prstGeom prst="line">
              <a:avLst/>
            </a:prstGeom>
            <a:noFill/>
            <a:ln w="31750">
              <a:solidFill>
                <a:srgbClr val="0000FF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1322" name="Line 32"/>
            <p:cNvSpPr>
              <a:spLocks noChangeShapeType="1"/>
            </p:cNvSpPr>
            <p:nvPr/>
          </p:nvSpPr>
          <p:spPr bwMode="auto">
            <a:xfrm>
              <a:off x="3787" y="2659"/>
              <a:ext cx="0" cy="544"/>
            </a:xfrm>
            <a:prstGeom prst="line">
              <a:avLst/>
            </a:prstGeom>
            <a:noFill/>
            <a:ln w="31750">
              <a:solidFill>
                <a:srgbClr val="0000FF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1323" name="Line 33"/>
            <p:cNvSpPr>
              <a:spLocks noChangeShapeType="1"/>
            </p:cNvSpPr>
            <p:nvPr/>
          </p:nvSpPr>
          <p:spPr bwMode="auto">
            <a:xfrm flipH="1">
              <a:off x="3016" y="618"/>
              <a:ext cx="0" cy="544"/>
            </a:xfrm>
            <a:prstGeom prst="line">
              <a:avLst/>
            </a:prstGeom>
            <a:noFill/>
            <a:ln w="31750">
              <a:solidFill>
                <a:srgbClr val="0000FF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1324" name="Line 34"/>
            <p:cNvSpPr>
              <a:spLocks noChangeShapeType="1"/>
            </p:cNvSpPr>
            <p:nvPr/>
          </p:nvSpPr>
          <p:spPr bwMode="auto">
            <a:xfrm>
              <a:off x="3016" y="1344"/>
              <a:ext cx="0" cy="1315"/>
            </a:xfrm>
            <a:prstGeom prst="line">
              <a:avLst/>
            </a:prstGeom>
            <a:noFill/>
            <a:ln w="63500">
              <a:solidFill>
                <a:srgbClr val="FF00FF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1325" name="Line 35"/>
            <p:cNvSpPr>
              <a:spLocks noChangeShapeType="1"/>
            </p:cNvSpPr>
            <p:nvPr/>
          </p:nvSpPr>
          <p:spPr bwMode="auto">
            <a:xfrm flipH="1">
              <a:off x="3016" y="2205"/>
              <a:ext cx="817" cy="454"/>
            </a:xfrm>
            <a:prstGeom prst="line">
              <a:avLst/>
            </a:prstGeom>
            <a:noFill/>
            <a:ln w="63500">
              <a:solidFill>
                <a:srgbClr val="FF00FF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1326" name="Line 36"/>
            <p:cNvSpPr>
              <a:spLocks noChangeShapeType="1"/>
            </p:cNvSpPr>
            <p:nvPr/>
          </p:nvSpPr>
          <p:spPr bwMode="auto">
            <a:xfrm>
              <a:off x="3016" y="1162"/>
              <a:ext cx="771" cy="1497"/>
            </a:xfrm>
            <a:prstGeom prst="line">
              <a:avLst/>
            </a:prstGeom>
            <a:noFill/>
            <a:ln w="63500">
              <a:solidFill>
                <a:srgbClr val="33CC33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1327" name="Line 37"/>
            <p:cNvSpPr>
              <a:spLocks noChangeShapeType="1"/>
            </p:cNvSpPr>
            <p:nvPr/>
          </p:nvSpPr>
          <p:spPr bwMode="auto">
            <a:xfrm flipH="1">
              <a:off x="3016" y="1162"/>
              <a:ext cx="1316" cy="182"/>
            </a:xfrm>
            <a:prstGeom prst="line">
              <a:avLst/>
            </a:prstGeom>
            <a:noFill/>
            <a:ln w="63500">
              <a:solidFill>
                <a:srgbClr val="FF00FF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1328" name="Line 38"/>
            <p:cNvSpPr>
              <a:spLocks noChangeShapeType="1"/>
            </p:cNvSpPr>
            <p:nvPr/>
          </p:nvSpPr>
          <p:spPr bwMode="auto">
            <a:xfrm flipH="1">
              <a:off x="4105" y="1162"/>
              <a:ext cx="227" cy="137"/>
            </a:xfrm>
            <a:prstGeom prst="line">
              <a:avLst/>
            </a:prstGeom>
            <a:noFill/>
            <a:ln w="63500">
              <a:solidFill>
                <a:srgbClr val="FF00FF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1329" name="Line 39"/>
            <p:cNvSpPr>
              <a:spLocks noChangeShapeType="1"/>
            </p:cNvSpPr>
            <p:nvPr/>
          </p:nvSpPr>
          <p:spPr bwMode="auto">
            <a:xfrm>
              <a:off x="3016" y="1162"/>
              <a:ext cx="2359" cy="136"/>
            </a:xfrm>
            <a:prstGeom prst="line">
              <a:avLst/>
            </a:prstGeom>
            <a:noFill/>
            <a:ln w="63500">
              <a:solidFill>
                <a:srgbClr val="33CC33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1330" name="Line 40"/>
            <p:cNvSpPr>
              <a:spLocks noChangeShapeType="1"/>
            </p:cNvSpPr>
            <p:nvPr/>
          </p:nvSpPr>
          <p:spPr bwMode="auto">
            <a:xfrm flipH="1">
              <a:off x="3787" y="2205"/>
              <a:ext cx="182" cy="454"/>
            </a:xfrm>
            <a:prstGeom prst="line">
              <a:avLst/>
            </a:prstGeom>
            <a:noFill/>
            <a:ln w="63500">
              <a:solidFill>
                <a:srgbClr val="33CC33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1331" name="Line 41"/>
            <p:cNvSpPr>
              <a:spLocks noChangeShapeType="1"/>
            </p:cNvSpPr>
            <p:nvPr/>
          </p:nvSpPr>
          <p:spPr bwMode="auto">
            <a:xfrm flipH="1">
              <a:off x="3969" y="2115"/>
              <a:ext cx="1406" cy="90"/>
            </a:xfrm>
            <a:prstGeom prst="line">
              <a:avLst/>
            </a:prstGeom>
            <a:noFill/>
            <a:ln w="63500">
              <a:solidFill>
                <a:srgbClr val="33CC33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1332" name="Line 42"/>
            <p:cNvSpPr>
              <a:spLocks noChangeShapeType="1"/>
            </p:cNvSpPr>
            <p:nvPr/>
          </p:nvSpPr>
          <p:spPr bwMode="auto">
            <a:xfrm>
              <a:off x="3016" y="3203"/>
              <a:ext cx="408" cy="363"/>
            </a:xfrm>
            <a:prstGeom prst="line">
              <a:avLst/>
            </a:prstGeom>
            <a:noFill/>
            <a:ln w="63500">
              <a:solidFill>
                <a:srgbClr val="993366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1333" name="Line 43"/>
            <p:cNvSpPr>
              <a:spLocks noChangeShapeType="1"/>
            </p:cNvSpPr>
            <p:nvPr/>
          </p:nvSpPr>
          <p:spPr bwMode="auto">
            <a:xfrm flipH="1">
              <a:off x="4014" y="3385"/>
              <a:ext cx="1406" cy="227"/>
            </a:xfrm>
            <a:prstGeom prst="line">
              <a:avLst/>
            </a:prstGeom>
            <a:noFill/>
            <a:ln w="63500">
              <a:solidFill>
                <a:srgbClr val="33CC33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1334" name="Line 44"/>
            <p:cNvSpPr>
              <a:spLocks noChangeShapeType="1"/>
            </p:cNvSpPr>
            <p:nvPr/>
          </p:nvSpPr>
          <p:spPr bwMode="auto">
            <a:xfrm flipH="1" flipV="1">
              <a:off x="3878" y="2614"/>
              <a:ext cx="136" cy="998"/>
            </a:xfrm>
            <a:prstGeom prst="line">
              <a:avLst/>
            </a:prstGeom>
            <a:noFill/>
            <a:ln w="63500">
              <a:solidFill>
                <a:srgbClr val="33CC33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1335" name="Line 45"/>
            <p:cNvSpPr>
              <a:spLocks noChangeShapeType="1"/>
            </p:cNvSpPr>
            <p:nvPr/>
          </p:nvSpPr>
          <p:spPr bwMode="auto">
            <a:xfrm flipV="1">
              <a:off x="3787" y="2614"/>
              <a:ext cx="91" cy="45"/>
            </a:xfrm>
            <a:prstGeom prst="line">
              <a:avLst/>
            </a:prstGeom>
            <a:noFill/>
            <a:ln w="63500">
              <a:solidFill>
                <a:srgbClr val="33CC33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1336" name="Line 46"/>
            <p:cNvSpPr>
              <a:spLocks noChangeShapeType="1"/>
            </p:cNvSpPr>
            <p:nvPr/>
          </p:nvSpPr>
          <p:spPr bwMode="auto">
            <a:xfrm flipV="1">
              <a:off x="3878" y="2251"/>
              <a:ext cx="136" cy="998"/>
            </a:xfrm>
            <a:prstGeom prst="line">
              <a:avLst/>
            </a:prstGeom>
            <a:noFill/>
            <a:ln w="63500">
              <a:solidFill>
                <a:srgbClr val="00CCFF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1337" name="Line 47"/>
            <p:cNvSpPr>
              <a:spLocks noChangeShapeType="1"/>
            </p:cNvSpPr>
            <p:nvPr/>
          </p:nvSpPr>
          <p:spPr bwMode="auto">
            <a:xfrm>
              <a:off x="4014" y="2251"/>
              <a:ext cx="1406" cy="136"/>
            </a:xfrm>
            <a:prstGeom prst="line">
              <a:avLst/>
            </a:prstGeom>
            <a:noFill/>
            <a:ln w="63500">
              <a:solidFill>
                <a:srgbClr val="00CCFF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1338" name="Line 48"/>
            <p:cNvSpPr>
              <a:spLocks noChangeShapeType="1"/>
            </p:cNvSpPr>
            <p:nvPr/>
          </p:nvSpPr>
          <p:spPr bwMode="auto">
            <a:xfrm flipH="1" flipV="1">
              <a:off x="3787" y="3203"/>
              <a:ext cx="91" cy="46"/>
            </a:xfrm>
            <a:prstGeom prst="line">
              <a:avLst/>
            </a:prstGeom>
            <a:noFill/>
            <a:ln w="63500">
              <a:solidFill>
                <a:srgbClr val="00CCFF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1339" name="Line 49"/>
            <p:cNvSpPr>
              <a:spLocks noChangeShapeType="1"/>
            </p:cNvSpPr>
            <p:nvPr/>
          </p:nvSpPr>
          <p:spPr bwMode="auto">
            <a:xfrm>
              <a:off x="3923" y="2478"/>
              <a:ext cx="136" cy="997"/>
            </a:xfrm>
            <a:prstGeom prst="line">
              <a:avLst/>
            </a:prstGeom>
            <a:noFill/>
            <a:ln w="63500">
              <a:solidFill>
                <a:srgbClr val="FF00FF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1340" name="Line 50"/>
            <p:cNvSpPr>
              <a:spLocks noChangeShapeType="1"/>
            </p:cNvSpPr>
            <p:nvPr/>
          </p:nvSpPr>
          <p:spPr bwMode="auto">
            <a:xfrm flipH="1">
              <a:off x="4059" y="3385"/>
              <a:ext cx="227" cy="90"/>
            </a:xfrm>
            <a:prstGeom prst="line">
              <a:avLst/>
            </a:prstGeom>
            <a:noFill/>
            <a:ln w="63500">
              <a:solidFill>
                <a:srgbClr val="FF00FF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1341" name="Line 51"/>
            <p:cNvSpPr>
              <a:spLocks noChangeShapeType="1"/>
            </p:cNvSpPr>
            <p:nvPr/>
          </p:nvSpPr>
          <p:spPr bwMode="auto">
            <a:xfrm flipH="1">
              <a:off x="3016" y="2478"/>
              <a:ext cx="907" cy="181"/>
            </a:xfrm>
            <a:prstGeom prst="line">
              <a:avLst/>
            </a:prstGeom>
            <a:noFill/>
            <a:ln w="63500">
              <a:solidFill>
                <a:srgbClr val="FF00FF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1342" name="Line 52"/>
            <p:cNvSpPr>
              <a:spLocks noChangeShapeType="1"/>
            </p:cNvSpPr>
            <p:nvPr/>
          </p:nvSpPr>
          <p:spPr bwMode="auto">
            <a:xfrm>
              <a:off x="3016" y="3203"/>
              <a:ext cx="907" cy="182"/>
            </a:xfrm>
            <a:prstGeom prst="line">
              <a:avLst/>
            </a:prstGeom>
            <a:noFill/>
            <a:ln w="63500">
              <a:solidFill>
                <a:srgbClr val="993366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1343" name="Line 53"/>
            <p:cNvSpPr>
              <a:spLocks noChangeShapeType="1"/>
            </p:cNvSpPr>
            <p:nvPr/>
          </p:nvSpPr>
          <p:spPr bwMode="auto">
            <a:xfrm flipH="1">
              <a:off x="3923" y="2341"/>
              <a:ext cx="136" cy="1044"/>
            </a:xfrm>
            <a:prstGeom prst="line">
              <a:avLst/>
            </a:prstGeom>
            <a:noFill/>
            <a:ln w="63500">
              <a:solidFill>
                <a:srgbClr val="993366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1344" name="Line 54"/>
            <p:cNvSpPr>
              <a:spLocks noChangeShapeType="1"/>
            </p:cNvSpPr>
            <p:nvPr/>
          </p:nvSpPr>
          <p:spPr bwMode="auto">
            <a:xfrm flipH="1" flipV="1">
              <a:off x="4059" y="2341"/>
              <a:ext cx="227" cy="46"/>
            </a:xfrm>
            <a:prstGeom prst="line">
              <a:avLst/>
            </a:prstGeom>
            <a:noFill/>
            <a:ln w="63500">
              <a:solidFill>
                <a:srgbClr val="993366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1345" name="Line 55"/>
            <p:cNvSpPr>
              <a:spLocks noChangeShapeType="1"/>
            </p:cNvSpPr>
            <p:nvPr/>
          </p:nvSpPr>
          <p:spPr bwMode="auto">
            <a:xfrm flipH="1">
              <a:off x="3833" y="2115"/>
              <a:ext cx="272" cy="90"/>
            </a:xfrm>
            <a:prstGeom prst="line">
              <a:avLst/>
            </a:prstGeom>
            <a:noFill/>
            <a:ln w="63500">
              <a:solidFill>
                <a:srgbClr val="FF00FF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1346" name="Line 56"/>
            <p:cNvSpPr>
              <a:spLocks noChangeShapeType="1"/>
            </p:cNvSpPr>
            <p:nvPr/>
          </p:nvSpPr>
          <p:spPr bwMode="auto">
            <a:xfrm flipH="1">
              <a:off x="4286" y="2659"/>
              <a:ext cx="363" cy="726"/>
            </a:xfrm>
            <a:prstGeom prst="line">
              <a:avLst/>
            </a:prstGeom>
            <a:noFill/>
            <a:ln w="31750">
              <a:solidFill>
                <a:srgbClr val="0000FF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51205" name="Group 146"/>
          <p:cNvGrpSpPr>
            <a:grpSpLocks/>
          </p:cNvGrpSpPr>
          <p:nvPr/>
        </p:nvGrpSpPr>
        <p:grpSpPr bwMode="auto">
          <a:xfrm>
            <a:off x="179388" y="549275"/>
            <a:ext cx="4321175" cy="6119813"/>
            <a:chOff x="2925" y="346"/>
            <a:chExt cx="2722" cy="3855"/>
          </a:xfrm>
        </p:grpSpPr>
        <p:sp>
          <p:nvSpPr>
            <p:cNvPr id="51206" name="Rectangle 147"/>
            <p:cNvSpPr>
              <a:spLocks noChangeArrowheads="1"/>
            </p:cNvSpPr>
            <p:nvPr/>
          </p:nvSpPr>
          <p:spPr bwMode="auto">
            <a:xfrm>
              <a:off x="2925" y="346"/>
              <a:ext cx="2722" cy="3855"/>
            </a:xfrm>
            <a:prstGeom prst="rect">
              <a:avLst/>
            </a:prstGeom>
            <a:solidFill>
              <a:srgbClr val="FFFFE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defRPr sz="1600" b="1">
                  <a:solidFill>
                    <a:schemeClr val="tx1"/>
                  </a:solidFill>
                  <a:latin typeface="Courier New" pitchFamily="49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Ø"/>
                <a:defRPr sz="24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cs-CZ" altLang="en-US" b="0">
                <a:latin typeface="Arial" charset="0"/>
              </a:endParaRPr>
            </a:p>
          </p:txBody>
        </p:sp>
        <p:sp>
          <p:nvSpPr>
            <p:cNvPr id="51207" name="Line 148"/>
            <p:cNvSpPr>
              <a:spLocks noChangeShapeType="1"/>
            </p:cNvSpPr>
            <p:nvPr/>
          </p:nvSpPr>
          <p:spPr bwMode="auto">
            <a:xfrm flipH="1">
              <a:off x="3379" y="436"/>
              <a:ext cx="0" cy="90"/>
            </a:xfrm>
            <a:prstGeom prst="line">
              <a:avLst/>
            </a:prstGeom>
            <a:noFill/>
            <a:ln w="31750">
              <a:solidFill>
                <a:schemeClr val="bg2"/>
              </a:solidFill>
              <a:round/>
              <a:headEnd/>
              <a:tailEnd type="triangl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1208" name="Line 149"/>
            <p:cNvSpPr>
              <a:spLocks noChangeShapeType="1"/>
            </p:cNvSpPr>
            <p:nvPr/>
          </p:nvSpPr>
          <p:spPr bwMode="auto">
            <a:xfrm>
              <a:off x="3016" y="1344"/>
              <a:ext cx="0" cy="1315"/>
            </a:xfrm>
            <a:prstGeom prst="line">
              <a:avLst/>
            </a:prstGeom>
            <a:noFill/>
            <a:ln w="63500">
              <a:solidFill>
                <a:srgbClr val="FF00FF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1209" name="Line 150"/>
            <p:cNvSpPr>
              <a:spLocks noChangeShapeType="1"/>
            </p:cNvSpPr>
            <p:nvPr/>
          </p:nvSpPr>
          <p:spPr bwMode="auto">
            <a:xfrm flipH="1">
              <a:off x="3016" y="2205"/>
              <a:ext cx="817" cy="454"/>
            </a:xfrm>
            <a:prstGeom prst="line">
              <a:avLst/>
            </a:prstGeom>
            <a:noFill/>
            <a:ln w="63500">
              <a:solidFill>
                <a:srgbClr val="FF00FF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1210" name="Line 151"/>
            <p:cNvSpPr>
              <a:spLocks noChangeShapeType="1"/>
            </p:cNvSpPr>
            <p:nvPr/>
          </p:nvSpPr>
          <p:spPr bwMode="auto">
            <a:xfrm>
              <a:off x="3016" y="1162"/>
              <a:ext cx="771" cy="1497"/>
            </a:xfrm>
            <a:prstGeom prst="line">
              <a:avLst/>
            </a:prstGeom>
            <a:noFill/>
            <a:ln w="63500">
              <a:solidFill>
                <a:srgbClr val="33CC33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1211" name="Line 152"/>
            <p:cNvSpPr>
              <a:spLocks noChangeShapeType="1"/>
            </p:cNvSpPr>
            <p:nvPr/>
          </p:nvSpPr>
          <p:spPr bwMode="auto">
            <a:xfrm flipH="1">
              <a:off x="3016" y="1162"/>
              <a:ext cx="1316" cy="182"/>
            </a:xfrm>
            <a:prstGeom prst="line">
              <a:avLst/>
            </a:prstGeom>
            <a:noFill/>
            <a:ln w="63500">
              <a:solidFill>
                <a:srgbClr val="FF00FF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1212" name="Line 153"/>
            <p:cNvSpPr>
              <a:spLocks noChangeShapeType="1"/>
            </p:cNvSpPr>
            <p:nvPr/>
          </p:nvSpPr>
          <p:spPr bwMode="auto">
            <a:xfrm flipH="1">
              <a:off x="4105" y="1162"/>
              <a:ext cx="227" cy="137"/>
            </a:xfrm>
            <a:prstGeom prst="line">
              <a:avLst/>
            </a:prstGeom>
            <a:noFill/>
            <a:ln w="63500">
              <a:solidFill>
                <a:srgbClr val="FF00FF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1213" name="Line 154"/>
            <p:cNvSpPr>
              <a:spLocks noChangeShapeType="1"/>
            </p:cNvSpPr>
            <p:nvPr/>
          </p:nvSpPr>
          <p:spPr bwMode="auto">
            <a:xfrm>
              <a:off x="3016" y="1162"/>
              <a:ext cx="2359" cy="136"/>
            </a:xfrm>
            <a:prstGeom prst="line">
              <a:avLst/>
            </a:prstGeom>
            <a:noFill/>
            <a:ln w="63500">
              <a:solidFill>
                <a:srgbClr val="33CC33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1214" name="Line 155"/>
            <p:cNvSpPr>
              <a:spLocks noChangeShapeType="1"/>
            </p:cNvSpPr>
            <p:nvPr/>
          </p:nvSpPr>
          <p:spPr bwMode="auto">
            <a:xfrm flipH="1">
              <a:off x="3787" y="2205"/>
              <a:ext cx="182" cy="454"/>
            </a:xfrm>
            <a:prstGeom prst="line">
              <a:avLst/>
            </a:prstGeom>
            <a:noFill/>
            <a:ln w="63500">
              <a:solidFill>
                <a:srgbClr val="33CC33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1215" name="Line 156"/>
            <p:cNvSpPr>
              <a:spLocks noChangeShapeType="1"/>
            </p:cNvSpPr>
            <p:nvPr/>
          </p:nvSpPr>
          <p:spPr bwMode="auto">
            <a:xfrm flipH="1">
              <a:off x="3969" y="2115"/>
              <a:ext cx="1406" cy="90"/>
            </a:xfrm>
            <a:prstGeom prst="line">
              <a:avLst/>
            </a:prstGeom>
            <a:noFill/>
            <a:ln w="63500">
              <a:solidFill>
                <a:srgbClr val="33CC33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1216" name="Line 157"/>
            <p:cNvSpPr>
              <a:spLocks noChangeShapeType="1"/>
            </p:cNvSpPr>
            <p:nvPr/>
          </p:nvSpPr>
          <p:spPr bwMode="auto">
            <a:xfrm>
              <a:off x="3016" y="3203"/>
              <a:ext cx="408" cy="363"/>
            </a:xfrm>
            <a:prstGeom prst="line">
              <a:avLst/>
            </a:prstGeom>
            <a:noFill/>
            <a:ln w="63500">
              <a:solidFill>
                <a:srgbClr val="993366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1217" name="Line 158"/>
            <p:cNvSpPr>
              <a:spLocks noChangeShapeType="1"/>
            </p:cNvSpPr>
            <p:nvPr/>
          </p:nvSpPr>
          <p:spPr bwMode="auto">
            <a:xfrm flipH="1">
              <a:off x="4014" y="3385"/>
              <a:ext cx="1406" cy="227"/>
            </a:xfrm>
            <a:prstGeom prst="line">
              <a:avLst/>
            </a:prstGeom>
            <a:noFill/>
            <a:ln w="63500">
              <a:solidFill>
                <a:srgbClr val="33CC33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1218" name="Line 159"/>
            <p:cNvSpPr>
              <a:spLocks noChangeShapeType="1"/>
            </p:cNvSpPr>
            <p:nvPr/>
          </p:nvSpPr>
          <p:spPr bwMode="auto">
            <a:xfrm flipH="1" flipV="1">
              <a:off x="3878" y="2614"/>
              <a:ext cx="136" cy="998"/>
            </a:xfrm>
            <a:prstGeom prst="line">
              <a:avLst/>
            </a:prstGeom>
            <a:noFill/>
            <a:ln w="63500">
              <a:solidFill>
                <a:srgbClr val="33CC33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1219" name="Line 160"/>
            <p:cNvSpPr>
              <a:spLocks noChangeShapeType="1"/>
            </p:cNvSpPr>
            <p:nvPr/>
          </p:nvSpPr>
          <p:spPr bwMode="auto">
            <a:xfrm flipV="1">
              <a:off x="3787" y="2614"/>
              <a:ext cx="91" cy="45"/>
            </a:xfrm>
            <a:prstGeom prst="line">
              <a:avLst/>
            </a:prstGeom>
            <a:noFill/>
            <a:ln w="63500">
              <a:solidFill>
                <a:srgbClr val="33CC33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1220" name="Line 161"/>
            <p:cNvSpPr>
              <a:spLocks noChangeShapeType="1"/>
            </p:cNvSpPr>
            <p:nvPr/>
          </p:nvSpPr>
          <p:spPr bwMode="auto">
            <a:xfrm flipV="1">
              <a:off x="3878" y="2251"/>
              <a:ext cx="136" cy="998"/>
            </a:xfrm>
            <a:prstGeom prst="line">
              <a:avLst/>
            </a:prstGeom>
            <a:noFill/>
            <a:ln w="63500">
              <a:solidFill>
                <a:srgbClr val="00CCFF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1221" name="Line 162"/>
            <p:cNvSpPr>
              <a:spLocks noChangeShapeType="1"/>
            </p:cNvSpPr>
            <p:nvPr/>
          </p:nvSpPr>
          <p:spPr bwMode="auto">
            <a:xfrm>
              <a:off x="4014" y="2251"/>
              <a:ext cx="1406" cy="136"/>
            </a:xfrm>
            <a:prstGeom prst="line">
              <a:avLst/>
            </a:prstGeom>
            <a:noFill/>
            <a:ln w="63500">
              <a:solidFill>
                <a:srgbClr val="00CCFF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1222" name="Line 163"/>
            <p:cNvSpPr>
              <a:spLocks noChangeShapeType="1"/>
            </p:cNvSpPr>
            <p:nvPr/>
          </p:nvSpPr>
          <p:spPr bwMode="auto">
            <a:xfrm flipH="1" flipV="1">
              <a:off x="3787" y="3203"/>
              <a:ext cx="91" cy="46"/>
            </a:xfrm>
            <a:prstGeom prst="line">
              <a:avLst/>
            </a:prstGeom>
            <a:noFill/>
            <a:ln w="63500">
              <a:solidFill>
                <a:srgbClr val="00CCFF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1223" name="Line 164"/>
            <p:cNvSpPr>
              <a:spLocks noChangeShapeType="1"/>
            </p:cNvSpPr>
            <p:nvPr/>
          </p:nvSpPr>
          <p:spPr bwMode="auto">
            <a:xfrm>
              <a:off x="3923" y="2478"/>
              <a:ext cx="136" cy="997"/>
            </a:xfrm>
            <a:prstGeom prst="line">
              <a:avLst/>
            </a:prstGeom>
            <a:noFill/>
            <a:ln w="63500">
              <a:solidFill>
                <a:srgbClr val="FF00FF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1224" name="Line 165"/>
            <p:cNvSpPr>
              <a:spLocks noChangeShapeType="1"/>
            </p:cNvSpPr>
            <p:nvPr/>
          </p:nvSpPr>
          <p:spPr bwMode="auto">
            <a:xfrm flipH="1">
              <a:off x="4059" y="3385"/>
              <a:ext cx="227" cy="90"/>
            </a:xfrm>
            <a:prstGeom prst="line">
              <a:avLst/>
            </a:prstGeom>
            <a:noFill/>
            <a:ln w="63500">
              <a:solidFill>
                <a:srgbClr val="FF00FF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1225" name="Line 166"/>
            <p:cNvSpPr>
              <a:spLocks noChangeShapeType="1"/>
            </p:cNvSpPr>
            <p:nvPr/>
          </p:nvSpPr>
          <p:spPr bwMode="auto">
            <a:xfrm flipH="1">
              <a:off x="3016" y="2478"/>
              <a:ext cx="907" cy="181"/>
            </a:xfrm>
            <a:prstGeom prst="line">
              <a:avLst/>
            </a:prstGeom>
            <a:noFill/>
            <a:ln w="63500">
              <a:solidFill>
                <a:srgbClr val="FF00FF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1226" name="Line 167"/>
            <p:cNvSpPr>
              <a:spLocks noChangeShapeType="1"/>
            </p:cNvSpPr>
            <p:nvPr/>
          </p:nvSpPr>
          <p:spPr bwMode="auto">
            <a:xfrm>
              <a:off x="3016" y="3203"/>
              <a:ext cx="907" cy="182"/>
            </a:xfrm>
            <a:prstGeom prst="line">
              <a:avLst/>
            </a:prstGeom>
            <a:noFill/>
            <a:ln w="63500">
              <a:solidFill>
                <a:srgbClr val="993366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1227" name="Line 168"/>
            <p:cNvSpPr>
              <a:spLocks noChangeShapeType="1"/>
            </p:cNvSpPr>
            <p:nvPr/>
          </p:nvSpPr>
          <p:spPr bwMode="auto">
            <a:xfrm flipH="1">
              <a:off x="3923" y="2341"/>
              <a:ext cx="136" cy="1044"/>
            </a:xfrm>
            <a:prstGeom prst="line">
              <a:avLst/>
            </a:prstGeom>
            <a:noFill/>
            <a:ln w="63500">
              <a:solidFill>
                <a:srgbClr val="993366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1228" name="Line 169"/>
            <p:cNvSpPr>
              <a:spLocks noChangeShapeType="1"/>
            </p:cNvSpPr>
            <p:nvPr/>
          </p:nvSpPr>
          <p:spPr bwMode="auto">
            <a:xfrm flipH="1" flipV="1">
              <a:off x="4059" y="2341"/>
              <a:ext cx="227" cy="46"/>
            </a:xfrm>
            <a:prstGeom prst="line">
              <a:avLst/>
            </a:prstGeom>
            <a:noFill/>
            <a:ln w="63500">
              <a:solidFill>
                <a:srgbClr val="993366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1229" name="Line 170"/>
            <p:cNvSpPr>
              <a:spLocks noChangeShapeType="1"/>
            </p:cNvSpPr>
            <p:nvPr/>
          </p:nvSpPr>
          <p:spPr bwMode="auto">
            <a:xfrm flipH="1">
              <a:off x="3833" y="2115"/>
              <a:ext cx="272" cy="90"/>
            </a:xfrm>
            <a:prstGeom prst="line">
              <a:avLst/>
            </a:prstGeom>
            <a:noFill/>
            <a:ln w="63500">
              <a:solidFill>
                <a:srgbClr val="FF00FF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1230" name="Rectangle 171"/>
            <p:cNvSpPr>
              <a:spLocks noChangeArrowheads="1"/>
            </p:cNvSpPr>
            <p:nvPr/>
          </p:nvSpPr>
          <p:spPr bwMode="auto">
            <a:xfrm>
              <a:off x="2971" y="527"/>
              <a:ext cx="1406" cy="635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defRPr sz="1600" b="1">
                  <a:solidFill>
                    <a:schemeClr val="tx1"/>
                  </a:solidFill>
                  <a:latin typeface="Courier New" pitchFamily="49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Ø"/>
                <a:defRPr sz="24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cs-CZ" altLang="en-US" b="0">
                <a:latin typeface="Arial" charset="0"/>
              </a:endParaRPr>
            </a:p>
          </p:txBody>
        </p:sp>
        <p:sp>
          <p:nvSpPr>
            <p:cNvPr id="51231" name="Text Box 172"/>
            <p:cNvSpPr txBox="1">
              <a:spLocks noChangeArrowheads="1"/>
            </p:cNvSpPr>
            <p:nvPr/>
          </p:nvSpPr>
          <p:spPr bwMode="auto">
            <a:xfrm>
              <a:off x="3469" y="890"/>
              <a:ext cx="403" cy="91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0" tIns="0" rIns="0" bIns="0" anchor="ctr" anchorCtr="1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defRPr sz="1600" b="1">
                  <a:solidFill>
                    <a:schemeClr val="tx1"/>
                  </a:solidFill>
                  <a:latin typeface="Courier New" pitchFamily="49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Ø"/>
                <a:defRPr sz="24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200"/>
                <a:t>GT_I32</a:t>
              </a:r>
              <a:endParaRPr lang="en-US" altLang="en-US" sz="1200" b="0"/>
            </a:p>
          </p:txBody>
        </p:sp>
        <p:sp>
          <p:nvSpPr>
            <p:cNvPr id="51232" name="Text Box 173"/>
            <p:cNvSpPr txBox="1">
              <a:spLocks noChangeArrowheads="1"/>
            </p:cNvSpPr>
            <p:nvPr/>
          </p:nvSpPr>
          <p:spPr bwMode="auto">
            <a:xfrm>
              <a:off x="3061" y="708"/>
              <a:ext cx="589" cy="91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0" tIns="0" rIns="0" bIns="0" anchor="ctr" anchorCtr="1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defRPr sz="1600" b="1">
                  <a:solidFill>
                    <a:schemeClr val="tx1"/>
                  </a:solidFill>
                  <a:latin typeface="Courier New" pitchFamily="49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Ø"/>
                <a:defRPr sz="24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200"/>
                <a:t>LD_I32(Px)</a:t>
              </a:r>
              <a:endParaRPr lang="en-US" altLang="en-US" sz="1200" b="0"/>
            </a:p>
          </p:txBody>
        </p:sp>
        <p:sp>
          <p:nvSpPr>
            <p:cNvPr id="51233" name="Text Box 174"/>
            <p:cNvSpPr txBox="1">
              <a:spLocks noChangeArrowheads="1"/>
            </p:cNvSpPr>
            <p:nvPr/>
          </p:nvSpPr>
          <p:spPr bwMode="auto">
            <a:xfrm>
              <a:off x="3696" y="708"/>
              <a:ext cx="589" cy="91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0" tIns="0" rIns="0" bIns="0" anchor="ctr" anchorCtr="1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defRPr sz="1600" b="1">
                  <a:solidFill>
                    <a:schemeClr val="tx1"/>
                  </a:solidFill>
                  <a:latin typeface="Courier New" pitchFamily="49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Ø"/>
                <a:defRPr sz="24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200"/>
                <a:t>LD_I32(Py)</a:t>
              </a:r>
              <a:endParaRPr lang="en-US" altLang="en-US" sz="1200" b="0"/>
            </a:p>
          </p:txBody>
        </p:sp>
        <p:sp>
          <p:nvSpPr>
            <p:cNvPr id="51234" name="Text Box 175"/>
            <p:cNvSpPr txBox="1">
              <a:spLocks noChangeArrowheads="1"/>
            </p:cNvSpPr>
            <p:nvPr/>
          </p:nvSpPr>
          <p:spPr bwMode="auto">
            <a:xfrm>
              <a:off x="3469" y="1071"/>
              <a:ext cx="403" cy="91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0" tIns="0" rIns="0" bIns="0" anchor="ctr" anchorCtr="1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defRPr sz="1600" b="1">
                  <a:solidFill>
                    <a:schemeClr val="tx1"/>
                  </a:solidFill>
                  <a:latin typeface="Courier New" pitchFamily="49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Ø"/>
                <a:defRPr sz="24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200"/>
                <a:t>JC</a:t>
              </a:r>
            </a:p>
          </p:txBody>
        </p:sp>
        <p:sp>
          <p:nvSpPr>
            <p:cNvPr id="51235" name="Text Box 176"/>
            <p:cNvSpPr txBox="1">
              <a:spLocks noChangeArrowheads="1"/>
            </p:cNvSpPr>
            <p:nvPr/>
          </p:nvSpPr>
          <p:spPr bwMode="auto">
            <a:xfrm>
              <a:off x="2971" y="527"/>
              <a:ext cx="1406" cy="91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0" tIns="0" rIns="0" bIns="0" anchor="ctr" anchorCtr="1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defRPr sz="1600" b="1">
                  <a:solidFill>
                    <a:schemeClr val="tx1"/>
                  </a:solidFill>
                  <a:latin typeface="Courier New" pitchFamily="49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Ø"/>
                <a:defRPr sz="24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200"/>
                <a:t>ENTER</a:t>
              </a:r>
            </a:p>
          </p:txBody>
        </p:sp>
        <p:sp>
          <p:nvSpPr>
            <p:cNvPr id="51236" name="Line 177"/>
            <p:cNvSpPr>
              <a:spLocks noChangeShapeType="1"/>
            </p:cNvSpPr>
            <p:nvPr/>
          </p:nvSpPr>
          <p:spPr bwMode="auto">
            <a:xfrm flipH="1">
              <a:off x="3786" y="799"/>
              <a:ext cx="91" cy="91"/>
            </a:xfrm>
            <a:prstGeom prst="line">
              <a:avLst/>
            </a:prstGeom>
            <a:noFill/>
            <a:ln w="31750">
              <a:solidFill>
                <a:srgbClr val="0000FF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1237" name="Line 178"/>
            <p:cNvSpPr>
              <a:spLocks noChangeShapeType="1"/>
            </p:cNvSpPr>
            <p:nvPr/>
          </p:nvSpPr>
          <p:spPr bwMode="auto">
            <a:xfrm>
              <a:off x="3469" y="799"/>
              <a:ext cx="91" cy="91"/>
            </a:xfrm>
            <a:prstGeom prst="line">
              <a:avLst/>
            </a:prstGeom>
            <a:noFill/>
            <a:ln w="31750">
              <a:solidFill>
                <a:srgbClr val="0000FF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1238" name="Line 179"/>
            <p:cNvSpPr>
              <a:spLocks noChangeShapeType="1"/>
            </p:cNvSpPr>
            <p:nvPr/>
          </p:nvSpPr>
          <p:spPr bwMode="auto">
            <a:xfrm flipH="1">
              <a:off x="3650" y="981"/>
              <a:ext cx="0" cy="90"/>
            </a:xfrm>
            <a:prstGeom prst="line">
              <a:avLst/>
            </a:prstGeom>
            <a:noFill/>
            <a:ln w="31750">
              <a:solidFill>
                <a:srgbClr val="0000FF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1239" name="Line 180"/>
            <p:cNvSpPr>
              <a:spLocks noChangeShapeType="1"/>
            </p:cNvSpPr>
            <p:nvPr/>
          </p:nvSpPr>
          <p:spPr bwMode="auto">
            <a:xfrm>
              <a:off x="3016" y="618"/>
              <a:ext cx="136" cy="91"/>
            </a:xfrm>
            <a:prstGeom prst="line">
              <a:avLst/>
            </a:prstGeom>
            <a:noFill/>
            <a:ln w="31750">
              <a:solidFill>
                <a:srgbClr val="0000FF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1240" name="Line 181"/>
            <p:cNvSpPr>
              <a:spLocks noChangeShapeType="1"/>
            </p:cNvSpPr>
            <p:nvPr/>
          </p:nvSpPr>
          <p:spPr bwMode="auto">
            <a:xfrm>
              <a:off x="4332" y="618"/>
              <a:ext cx="0" cy="544"/>
            </a:xfrm>
            <a:prstGeom prst="line">
              <a:avLst/>
            </a:prstGeom>
            <a:noFill/>
            <a:ln w="31750">
              <a:solidFill>
                <a:srgbClr val="0000FF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1241" name="Line 182"/>
            <p:cNvSpPr>
              <a:spLocks noChangeShapeType="1"/>
            </p:cNvSpPr>
            <p:nvPr/>
          </p:nvSpPr>
          <p:spPr bwMode="auto">
            <a:xfrm flipH="1">
              <a:off x="3016" y="618"/>
              <a:ext cx="0" cy="544"/>
            </a:xfrm>
            <a:prstGeom prst="line">
              <a:avLst/>
            </a:prstGeom>
            <a:noFill/>
            <a:ln w="31750">
              <a:solidFill>
                <a:srgbClr val="0000FF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1242" name="Line 183"/>
            <p:cNvSpPr>
              <a:spLocks noChangeShapeType="1"/>
            </p:cNvSpPr>
            <p:nvPr/>
          </p:nvSpPr>
          <p:spPr bwMode="auto">
            <a:xfrm flipV="1">
              <a:off x="4241" y="618"/>
              <a:ext cx="91" cy="91"/>
            </a:xfrm>
            <a:prstGeom prst="line">
              <a:avLst/>
            </a:prstGeom>
            <a:noFill/>
            <a:ln w="31750">
              <a:solidFill>
                <a:srgbClr val="0000FF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1243" name="Rectangle 184"/>
            <p:cNvSpPr>
              <a:spLocks noChangeArrowheads="1"/>
            </p:cNvSpPr>
            <p:nvPr/>
          </p:nvSpPr>
          <p:spPr bwMode="auto">
            <a:xfrm>
              <a:off x="3833" y="1298"/>
              <a:ext cx="1678" cy="81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defRPr sz="1600" b="1">
                  <a:solidFill>
                    <a:schemeClr val="tx1"/>
                  </a:solidFill>
                  <a:latin typeface="Courier New" pitchFamily="49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Ø"/>
                <a:defRPr sz="24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cs-CZ" altLang="en-US" b="0">
                <a:latin typeface="Arial" charset="0"/>
              </a:endParaRPr>
            </a:p>
          </p:txBody>
        </p:sp>
        <p:sp>
          <p:nvSpPr>
            <p:cNvPr id="51244" name="Text Box 185"/>
            <p:cNvSpPr txBox="1">
              <a:spLocks noChangeArrowheads="1"/>
            </p:cNvSpPr>
            <p:nvPr/>
          </p:nvSpPr>
          <p:spPr bwMode="auto">
            <a:xfrm>
              <a:off x="3878" y="1388"/>
              <a:ext cx="635" cy="90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0" tIns="0" rIns="0" bIns="0" anchor="ctr" anchorCtr="1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defRPr sz="1600" b="1">
                  <a:solidFill>
                    <a:schemeClr val="tx1"/>
                  </a:solidFill>
                  <a:latin typeface="Courier New" pitchFamily="49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Ø"/>
                <a:defRPr sz="24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200"/>
                <a:t>LD_I32(Py)</a:t>
              </a:r>
              <a:endParaRPr lang="en-US" altLang="en-US" sz="1200" b="0"/>
            </a:p>
          </p:txBody>
        </p:sp>
        <p:sp>
          <p:nvSpPr>
            <p:cNvPr id="51245" name="Text Box 186"/>
            <p:cNvSpPr txBox="1">
              <a:spLocks noChangeArrowheads="1"/>
            </p:cNvSpPr>
            <p:nvPr/>
          </p:nvSpPr>
          <p:spPr bwMode="auto">
            <a:xfrm>
              <a:off x="4559" y="1569"/>
              <a:ext cx="635" cy="90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0" tIns="0" rIns="0" bIns="0" anchor="ctr" anchorCtr="1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defRPr sz="1600" b="1">
                  <a:solidFill>
                    <a:schemeClr val="tx1"/>
                  </a:solidFill>
                  <a:latin typeface="Courier New" pitchFamily="49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Ø"/>
                <a:defRPr sz="24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200"/>
                <a:t>ST_I32(Vz)</a:t>
              </a:r>
              <a:endParaRPr lang="en-US" altLang="en-US" sz="1200" b="0"/>
            </a:p>
          </p:txBody>
        </p:sp>
        <p:sp>
          <p:nvSpPr>
            <p:cNvPr id="51246" name="Line 187"/>
            <p:cNvSpPr>
              <a:spLocks noChangeShapeType="1"/>
            </p:cNvSpPr>
            <p:nvPr/>
          </p:nvSpPr>
          <p:spPr bwMode="auto">
            <a:xfrm flipH="1">
              <a:off x="4422" y="1479"/>
              <a:ext cx="545" cy="90"/>
            </a:xfrm>
            <a:prstGeom prst="line">
              <a:avLst/>
            </a:prstGeom>
            <a:noFill/>
            <a:ln w="31750">
              <a:solidFill>
                <a:srgbClr val="0000FF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1247" name="Line 188"/>
            <p:cNvSpPr>
              <a:spLocks noChangeShapeType="1"/>
            </p:cNvSpPr>
            <p:nvPr/>
          </p:nvSpPr>
          <p:spPr bwMode="auto">
            <a:xfrm>
              <a:off x="4105" y="1297"/>
              <a:ext cx="0" cy="91"/>
            </a:xfrm>
            <a:prstGeom prst="line">
              <a:avLst/>
            </a:prstGeom>
            <a:noFill/>
            <a:ln w="31750">
              <a:solidFill>
                <a:srgbClr val="0000FF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1248" name="Text Box 189"/>
            <p:cNvSpPr txBox="1">
              <a:spLocks noChangeArrowheads="1"/>
            </p:cNvSpPr>
            <p:nvPr/>
          </p:nvSpPr>
          <p:spPr bwMode="auto">
            <a:xfrm>
              <a:off x="4831" y="1388"/>
              <a:ext cx="635" cy="90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0" tIns="0" rIns="0" bIns="0" anchor="ctr" anchorCtr="1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defRPr sz="1600" b="1">
                  <a:solidFill>
                    <a:schemeClr val="tx1"/>
                  </a:solidFill>
                  <a:latin typeface="Courier New" pitchFamily="49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Ø"/>
                <a:defRPr sz="24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200"/>
                <a:t>LD_I32(Px)</a:t>
              </a:r>
              <a:endParaRPr lang="en-US" altLang="en-US" sz="1200" b="0"/>
            </a:p>
          </p:txBody>
        </p:sp>
        <p:sp>
          <p:nvSpPr>
            <p:cNvPr id="51249" name="Text Box 190"/>
            <p:cNvSpPr txBox="1">
              <a:spLocks noChangeArrowheads="1"/>
            </p:cNvSpPr>
            <p:nvPr/>
          </p:nvSpPr>
          <p:spPr bwMode="auto">
            <a:xfrm>
              <a:off x="3878" y="1569"/>
              <a:ext cx="635" cy="90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0" tIns="0" rIns="0" bIns="0" anchor="ctr" anchorCtr="1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defRPr sz="1600" b="1">
                  <a:solidFill>
                    <a:schemeClr val="tx1"/>
                  </a:solidFill>
                  <a:latin typeface="Courier New" pitchFamily="49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Ø"/>
                <a:defRPr sz="24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200"/>
                <a:t>ST_I32(Py)</a:t>
              </a:r>
              <a:endParaRPr lang="en-US" altLang="en-US" sz="1200" b="0"/>
            </a:p>
          </p:txBody>
        </p:sp>
        <p:sp>
          <p:nvSpPr>
            <p:cNvPr id="51250" name="Line 191"/>
            <p:cNvSpPr>
              <a:spLocks noChangeShapeType="1"/>
            </p:cNvSpPr>
            <p:nvPr/>
          </p:nvSpPr>
          <p:spPr bwMode="auto">
            <a:xfrm flipH="1" flipV="1">
              <a:off x="4422" y="1479"/>
              <a:ext cx="363" cy="90"/>
            </a:xfrm>
            <a:prstGeom prst="line">
              <a:avLst/>
            </a:prstGeom>
            <a:noFill/>
            <a:ln w="31750">
              <a:solidFill>
                <a:srgbClr val="0000FF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1251" name="Line 192"/>
            <p:cNvSpPr>
              <a:spLocks noChangeShapeType="1"/>
            </p:cNvSpPr>
            <p:nvPr/>
          </p:nvSpPr>
          <p:spPr bwMode="auto">
            <a:xfrm>
              <a:off x="5375" y="1297"/>
              <a:ext cx="0" cy="91"/>
            </a:xfrm>
            <a:prstGeom prst="line">
              <a:avLst/>
            </a:prstGeom>
            <a:noFill/>
            <a:ln w="31750">
              <a:solidFill>
                <a:srgbClr val="0000FF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1252" name="Text Box 193"/>
            <p:cNvSpPr txBox="1">
              <a:spLocks noChangeArrowheads="1"/>
            </p:cNvSpPr>
            <p:nvPr/>
          </p:nvSpPr>
          <p:spPr bwMode="auto">
            <a:xfrm>
              <a:off x="4695" y="1751"/>
              <a:ext cx="635" cy="90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0" tIns="0" rIns="0" bIns="0" anchor="ctr" anchorCtr="1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defRPr sz="1600" b="1">
                  <a:solidFill>
                    <a:schemeClr val="tx1"/>
                  </a:solidFill>
                  <a:latin typeface="Courier New" pitchFamily="49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Ø"/>
                <a:defRPr sz="24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200"/>
                <a:t>LD_I32(Vz)</a:t>
              </a:r>
              <a:endParaRPr lang="en-US" altLang="en-US" sz="1200" b="0"/>
            </a:p>
          </p:txBody>
        </p:sp>
        <p:sp>
          <p:nvSpPr>
            <p:cNvPr id="51253" name="Text Box 194"/>
            <p:cNvSpPr txBox="1">
              <a:spLocks noChangeArrowheads="1"/>
            </p:cNvSpPr>
            <p:nvPr/>
          </p:nvSpPr>
          <p:spPr bwMode="auto">
            <a:xfrm>
              <a:off x="4831" y="1932"/>
              <a:ext cx="635" cy="90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0" tIns="0" rIns="0" bIns="0" anchor="ctr" anchorCtr="1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defRPr sz="1600" b="1">
                  <a:solidFill>
                    <a:schemeClr val="tx1"/>
                  </a:solidFill>
                  <a:latin typeface="Courier New" pitchFamily="49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Ø"/>
                <a:defRPr sz="24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200"/>
                <a:t>ST_I32(Px)</a:t>
              </a:r>
              <a:endParaRPr lang="en-US" altLang="en-US" sz="1200" b="0"/>
            </a:p>
          </p:txBody>
        </p:sp>
        <p:sp>
          <p:nvSpPr>
            <p:cNvPr id="51254" name="Line 195"/>
            <p:cNvSpPr>
              <a:spLocks noChangeShapeType="1"/>
            </p:cNvSpPr>
            <p:nvPr/>
          </p:nvSpPr>
          <p:spPr bwMode="auto">
            <a:xfrm flipH="1">
              <a:off x="5103" y="1842"/>
              <a:ext cx="0" cy="90"/>
            </a:xfrm>
            <a:prstGeom prst="line">
              <a:avLst/>
            </a:prstGeom>
            <a:noFill/>
            <a:ln w="31750">
              <a:solidFill>
                <a:srgbClr val="0000FF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1255" name="Line 196"/>
            <p:cNvSpPr>
              <a:spLocks noChangeShapeType="1"/>
            </p:cNvSpPr>
            <p:nvPr/>
          </p:nvSpPr>
          <p:spPr bwMode="auto">
            <a:xfrm>
              <a:off x="4786" y="1660"/>
              <a:ext cx="0" cy="91"/>
            </a:xfrm>
            <a:prstGeom prst="line">
              <a:avLst/>
            </a:prstGeom>
            <a:noFill/>
            <a:ln w="31750">
              <a:solidFill>
                <a:srgbClr val="0000FF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1256" name="Line 197"/>
            <p:cNvSpPr>
              <a:spLocks noChangeShapeType="1"/>
            </p:cNvSpPr>
            <p:nvPr/>
          </p:nvSpPr>
          <p:spPr bwMode="auto">
            <a:xfrm>
              <a:off x="5375" y="2023"/>
              <a:ext cx="0" cy="91"/>
            </a:xfrm>
            <a:prstGeom prst="line">
              <a:avLst/>
            </a:prstGeom>
            <a:noFill/>
            <a:ln w="31750">
              <a:solidFill>
                <a:srgbClr val="0000FF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1257" name="Line 198"/>
            <p:cNvSpPr>
              <a:spLocks noChangeShapeType="1"/>
            </p:cNvSpPr>
            <p:nvPr/>
          </p:nvSpPr>
          <p:spPr bwMode="auto">
            <a:xfrm>
              <a:off x="5375" y="1479"/>
              <a:ext cx="0" cy="453"/>
            </a:xfrm>
            <a:prstGeom prst="line">
              <a:avLst/>
            </a:prstGeom>
            <a:noFill/>
            <a:ln w="31750">
              <a:solidFill>
                <a:srgbClr val="FF0000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1258" name="Line 199"/>
            <p:cNvSpPr>
              <a:spLocks noChangeShapeType="1"/>
            </p:cNvSpPr>
            <p:nvPr/>
          </p:nvSpPr>
          <p:spPr bwMode="auto">
            <a:xfrm>
              <a:off x="4105" y="1479"/>
              <a:ext cx="0" cy="90"/>
            </a:xfrm>
            <a:prstGeom prst="line">
              <a:avLst/>
            </a:prstGeom>
            <a:noFill/>
            <a:ln w="31750">
              <a:solidFill>
                <a:srgbClr val="FF0000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1259" name="Line 200"/>
            <p:cNvSpPr>
              <a:spLocks noChangeShapeType="1"/>
            </p:cNvSpPr>
            <p:nvPr/>
          </p:nvSpPr>
          <p:spPr bwMode="auto">
            <a:xfrm flipH="1">
              <a:off x="4105" y="1660"/>
              <a:ext cx="0" cy="454"/>
            </a:xfrm>
            <a:prstGeom prst="line">
              <a:avLst/>
            </a:prstGeom>
            <a:noFill/>
            <a:ln w="31750">
              <a:solidFill>
                <a:srgbClr val="0000FF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1260" name="Rectangle 201"/>
            <p:cNvSpPr>
              <a:spLocks noChangeArrowheads="1"/>
            </p:cNvSpPr>
            <p:nvPr/>
          </p:nvSpPr>
          <p:spPr bwMode="auto">
            <a:xfrm>
              <a:off x="4105" y="2387"/>
              <a:ext cx="1451" cy="99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defRPr sz="1600" b="1">
                  <a:solidFill>
                    <a:schemeClr val="tx1"/>
                  </a:solidFill>
                  <a:latin typeface="Courier New" pitchFamily="49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Ø"/>
                <a:defRPr sz="24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cs-CZ" altLang="en-US" b="0">
                <a:latin typeface="Arial" charset="0"/>
              </a:endParaRPr>
            </a:p>
          </p:txBody>
        </p:sp>
        <p:sp>
          <p:nvSpPr>
            <p:cNvPr id="51261" name="Text Box 202"/>
            <p:cNvSpPr txBox="1">
              <a:spLocks noChangeArrowheads="1"/>
            </p:cNvSpPr>
            <p:nvPr/>
          </p:nvSpPr>
          <p:spPr bwMode="auto">
            <a:xfrm>
              <a:off x="4150" y="2478"/>
              <a:ext cx="635" cy="90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0" tIns="0" rIns="0" bIns="0" anchor="ctr" anchorCtr="1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defRPr sz="1600" b="1">
                  <a:solidFill>
                    <a:schemeClr val="tx1"/>
                  </a:solidFill>
                  <a:latin typeface="Courier New" pitchFamily="49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Ø"/>
                <a:defRPr sz="24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200"/>
                <a:t>LD_I32(Py)</a:t>
              </a:r>
              <a:endParaRPr lang="en-US" altLang="en-US" sz="1200" b="0"/>
            </a:p>
          </p:txBody>
        </p:sp>
        <p:sp>
          <p:nvSpPr>
            <p:cNvPr id="51262" name="Text Box 203"/>
            <p:cNvSpPr txBox="1">
              <a:spLocks noChangeArrowheads="1"/>
            </p:cNvSpPr>
            <p:nvPr/>
          </p:nvSpPr>
          <p:spPr bwMode="auto">
            <a:xfrm>
              <a:off x="4558" y="2840"/>
              <a:ext cx="635" cy="90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0" tIns="0" rIns="0" bIns="0" anchor="ctr" anchorCtr="1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defRPr sz="1600" b="1">
                  <a:solidFill>
                    <a:schemeClr val="tx1"/>
                  </a:solidFill>
                  <a:latin typeface="Courier New" pitchFamily="49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Ø"/>
                <a:defRPr sz="24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200"/>
                <a:t>ST_I32(Vz)</a:t>
              </a:r>
              <a:endParaRPr lang="en-US" altLang="en-US" sz="1200" b="0"/>
            </a:p>
          </p:txBody>
        </p:sp>
        <p:sp>
          <p:nvSpPr>
            <p:cNvPr id="51263" name="Line 204"/>
            <p:cNvSpPr>
              <a:spLocks noChangeShapeType="1"/>
            </p:cNvSpPr>
            <p:nvPr/>
          </p:nvSpPr>
          <p:spPr bwMode="auto">
            <a:xfrm flipH="1">
              <a:off x="4967" y="2750"/>
              <a:ext cx="136" cy="90"/>
            </a:xfrm>
            <a:prstGeom prst="line">
              <a:avLst/>
            </a:prstGeom>
            <a:noFill/>
            <a:ln w="31750">
              <a:solidFill>
                <a:srgbClr val="0000FF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1264" name="Line 205"/>
            <p:cNvSpPr>
              <a:spLocks noChangeShapeType="1"/>
            </p:cNvSpPr>
            <p:nvPr/>
          </p:nvSpPr>
          <p:spPr bwMode="auto">
            <a:xfrm>
              <a:off x="4286" y="2387"/>
              <a:ext cx="0" cy="91"/>
            </a:xfrm>
            <a:prstGeom prst="line">
              <a:avLst/>
            </a:prstGeom>
            <a:noFill/>
            <a:ln w="31750">
              <a:solidFill>
                <a:srgbClr val="0000FF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1265" name="Text Box 206"/>
            <p:cNvSpPr txBox="1">
              <a:spLocks noChangeArrowheads="1"/>
            </p:cNvSpPr>
            <p:nvPr/>
          </p:nvSpPr>
          <p:spPr bwMode="auto">
            <a:xfrm>
              <a:off x="4150" y="2659"/>
              <a:ext cx="635" cy="90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0" tIns="0" rIns="0" bIns="0" anchor="ctr" anchorCtr="1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defRPr sz="1600" b="1">
                  <a:solidFill>
                    <a:schemeClr val="tx1"/>
                  </a:solidFill>
                  <a:latin typeface="Courier New" pitchFamily="49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Ø"/>
                <a:defRPr sz="24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200"/>
                <a:t>ST_I32(Py)</a:t>
              </a:r>
              <a:endParaRPr lang="en-US" altLang="en-US" sz="1200" b="0"/>
            </a:p>
          </p:txBody>
        </p:sp>
        <p:sp>
          <p:nvSpPr>
            <p:cNvPr id="51266" name="Line 207"/>
            <p:cNvSpPr>
              <a:spLocks noChangeShapeType="1"/>
            </p:cNvSpPr>
            <p:nvPr/>
          </p:nvSpPr>
          <p:spPr bwMode="auto">
            <a:xfrm flipH="1">
              <a:off x="4649" y="2568"/>
              <a:ext cx="318" cy="91"/>
            </a:xfrm>
            <a:prstGeom prst="line">
              <a:avLst/>
            </a:prstGeom>
            <a:noFill/>
            <a:ln w="31750">
              <a:solidFill>
                <a:srgbClr val="0000FF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1267" name="Line 208"/>
            <p:cNvSpPr>
              <a:spLocks noChangeShapeType="1"/>
            </p:cNvSpPr>
            <p:nvPr/>
          </p:nvSpPr>
          <p:spPr bwMode="auto">
            <a:xfrm>
              <a:off x="4286" y="2568"/>
              <a:ext cx="0" cy="91"/>
            </a:xfrm>
            <a:prstGeom prst="line">
              <a:avLst/>
            </a:prstGeom>
            <a:noFill/>
            <a:ln w="31750">
              <a:solidFill>
                <a:srgbClr val="FF0000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1268" name="Text Box 209"/>
            <p:cNvSpPr txBox="1">
              <a:spLocks noChangeArrowheads="1"/>
            </p:cNvSpPr>
            <p:nvPr/>
          </p:nvSpPr>
          <p:spPr bwMode="auto">
            <a:xfrm>
              <a:off x="4694" y="3022"/>
              <a:ext cx="635" cy="90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0" tIns="0" rIns="0" bIns="0" anchor="ctr" anchorCtr="1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defRPr sz="1600" b="1">
                  <a:solidFill>
                    <a:schemeClr val="tx1"/>
                  </a:solidFill>
                  <a:latin typeface="Courier New" pitchFamily="49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Ø"/>
                <a:defRPr sz="24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200"/>
                <a:t>LD_I32(Vz)</a:t>
              </a:r>
              <a:endParaRPr lang="en-US" altLang="en-US" sz="1200" b="0"/>
            </a:p>
          </p:txBody>
        </p:sp>
        <p:sp>
          <p:nvSpPr>
            <p:cNvPr id="51269" name="Text Box 210"/>
            <p:cNvSpPr txBox="1">
              <a:spLocks noChangeArrowheads="1"/>
            </p:cNvSpPr>
            <p:nvPr/>
          </p:nvSpPr>
          <p:spPr bwMode="auto">
            <a:xfrm>
              <a:off x="4876" y="3203"/>
              <a:ext cx="635" cy="90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0" tIns="0" rIns="0" bIns="0" anchor="ctr" anchorCtr="1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defRPr sz="1600" b="1">
                  <a:solidFill>
                    <a:schemeClr val="tx1"/>
                  </a:solidFill>
                  <a:latin typeface="Courier New" pitchFamily="49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Ø"/>
                <a:defRPr sz="24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200"/>
                <a:t>ST_I32(Px)</a:t>
              </a:r>
              <a:endParaRPr lang="en-US" altLang="en-US" sz="1200" b="0"/>
            </a:p>
          </p:txBody>
        </p:sp>
        <p:sp>
          <p:nvSpPr>
            <p:cNvPr id="51270" name="Line 211"/>
            <p:cNvSpPr>
              <a:spLocks noChangeShapeType="1"/>
            </p:cNvSpPr>
            <p:nvPr/>
          </p:nvSpPr>
          <p:spPr bwMode="auto">
            <a:xfrm>
              <a:off x="4967" y="3113"/>
              <a:ext cx="136" cy="90"/>
            </a:xfrm>
            <a:prstGeom prst="line">
              <a:avLst/>
            </a:prstGeom>
            <a:noFill/>
            <a:ln w="31750">
              <a:solidFill>
                <a:srgbClr val="0000FF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1271" name="Line 212"/>
            <p:cNvSpPr>
              <a:spLocks noChangeShapeType="1"/>
            </p:cNvSpPr>
            <p:nvPr/>
          </p:nvSpPr>
          <p:spPr bwMode="auto">
            <a:xfrm>
              <a:off x="4831" y="2930"/>
              <a:ext cx="0" cy="91"/>
            </a:xfrm>
            <a:prstGeom prst="line">
              <a:avLst/>
            </a:prstGeom>
            <a:noFill/>
            <a:ln w="31750">
              <a:solidFill>
                <a:srgbClr val="0000FF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1272" name="Line 213"/>
            <p:cNvSpPr>
              <a:spLocks noChangeShapeType="1"/>
            </p:cNvSpPr>
            <p:nvPr/>
          </p:nvSpPr>
          <p:spPr bwMode="auto">
            <a:xfrm>
              <a:off x="5421" y="3294"/>
              <a:ext cx="0" cy="91"/>
            </a:xfrm>
            <a:prstGeom prst="line">
              <a:avLst/>
            </a:prstGeom>
            <a:noFill/>
            <a:ln w="31750">
              <a:solidFill>
                <a:srgbClr val="0000FF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1273" name="Text Box 214"/>
            <p:cNvSpPr txBox="1">
              <a:spLocks noChangeArrowheads="1"/>
            </p:cNvSpPr>
            <p:nvPr/>
          </p:nvSpPr>
          <p:spPr bwMode="auto">
            <a:xfrm>
              <a:off x="4875" y="2478"/>
              <a:ext cx="635" cy="90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0" tIns="0" rIns="0" bIns="0" anchor="ctr" anchorCtr="1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defRPr sz="1600" b="1">
                  <a:solidFill>
                    <a:schemeClr val="tx1"/>
                  </a:solidFill>
                  <a:latin typeface="Courier New" pitchFamily="49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Ø"/>
                <a:defRPr sz="24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200"/>
                <a:t>LD_I32(Px)</a:t>
              </a:r>
              <a:endParaRPr lang="en-US" altLang="en-US" sz="1200" b="0"/>
            </a:p>
          </p:txBody>
        </p:sp>
        <p:sp>
          <p:nvSpPr>
            <p:cNvPr id="51274" name="Text Box 215"/>
            <p:cNvSpPr txBox="1">
              <a:spLocks noChangeArrowheads="1"/>
            </p:cNvSpPr>
            <p:nvPr/>
          </p:nvSpPr>
          <p:spPr bwMode="auto">
            <a:xfrm>
              <a:off x="4876" y="2659"/>
              <a:ext cx="454" cy="91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0" tIns="0" rIns="0" bIns="0" anchor="ctr" anchorCtr="1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defRPr sz="1600" b="1">
                  <a:solidFill>
                    <a:schemeClr val="tx1"/>
                  </a:solidFill>
                  <a:latin typeface="Courier New" pitchFamily="49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Ø"/>
                <a:defRPr sz="24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200"/>
                <a:t>MOD_I32</a:t>
              </a:r>
              <a:endParaRPr lang="en-US" altLang="en-US" sz="1200" b="0"/>
            </a:p>
          </p:txBody>
        </p:sp>
        <p:sp>
          <p:nvSpPr>
            <p:cNvPr id="51275" name="Line 216"/>
            <p:cNvSpPr>
              <a:spLocks noChangeShapeType="1"/>
            </p:cNvSpPr>
            <p:nvPr/>
          </p:nvSpPr>
          <p:spPr bwMode="auto">
            <a:xfrm>
              <a:off x="4649" y="2568"/>
              <a:ext cx="272" cy="91"/>
            </a:xfrm>
            <a:prstGeom prst="line">
              <a:avLst/>
            </a:prstGeom>
            <a:noFill/>
            <a:ln w="31750">
              <a:solidFill>
                <a:srgbClr val="0000FF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1276" name="Line 217"/>
            <p:cNvSpPr>
              <a:spLocks noChangeShapeType="1"/>
            </p:cNvSpPr>
            <p:nvPr/>
          </p:nvSpPr>
          <p:spPr bwMode="auto">
            <a:xfrm>
              <a:off x="5012" y="2568"/>
              <a:ext cx="227" cy="91"/>
            </a:xfrm>
            <a:prstGeom prst="line">
              <a:avLst/>
            </a:prstGeom>
            <a:noFill/>
            <a:ln w="31750">
              <a:solidFill>
                <a:srgbClr val="0000FF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1277" name="Line 218"/>
            <p:cNvSpPr>
              <a:spLocks noChangeShapeType="1"/>
            </p:cNvSpPr>
            <p:nvPr/>
          </p:nvSpPr>
          <p:spPr bwMode="auto">
            <a:xfrm>
              <a:off x="5421" y="2387"/>
              <a:ext cx="0" cy="91"/>
            </a:xfrm>
            <a:prstGeom prst="line">
              <a:avLst/>
            </a:prstGeom>
            <a:noFill/>
            <a:ln w="31750">
              <a:solidFill>
                <a:srgbClr val="0000FF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1278" name="Line 219"/>
            <p:cNvSpPr>
              <a:spLocks noChangeShapeType="1"/>
            </p:cNvSpPr>
            <p:nvPr/>
          </p:nvSpPr>
          <p:spPr bwMode="auto">
            <a:xfrm>
              <a:off x="4286" y="2750"/>
              <a:ext cx="0" cy="635"/>
            </a:xfrm>
            <a:prstGeom prst="line">
              <a:avLst/>
            </a:prstGeom>
            <a:noFill/>
            <a:ln w="31750">
              <a:solidFill>
                <a:srgbClr val="0000FF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1279" name="Line 220"/>
            <p:cNvSpPr>
              <a:spLocks noChangeShapeType="1"/>
            </p:cNvSpPr>
            <p:nvPr/>
          </p:nvSpPr>
          <p:spPr bwMode="auto">
            <a:xfrm flipH="1">
              <a:off x="5421" y="2568"/>
              <a:ext cx="0" cy="635"/>
            </a:xfrm>
            <a:prstGeom prst="line">
              <a:avLst/>
            </a:prstGeom>
            <a:noFill/>
            <a:ln w="31750">
              <a:solidFill>
                <a:srgbClr val="FF0000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1280" name="Rectangle 221"/>
            <p:cNvSpPr>
              <a:spLocks noChangeArrowheads="1"/>
            </p:cNvSpPr>
            <p:nvPr/>
          </p:nvSpPr>
          <p:spPr bwMode="auto">
            <a:xfrm>
              <a:off x="2971" y="2659"/>
              <a:ext cx="862" cy="5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defRPr sz="1600" b="1">
                  <a:solidFill>
                    <a:schemeClr val="tx1"/>
                  </a:solidFill>
                  <a:latin typeface="Courier New" pitchFamily="49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Ø"/>
                <a:defRPr sz="24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cs-CZ" altLang="en-US" b="0">
                <a:latin typeface="Arial" charset="0"/>
              </a:endParaRPr>
            </a:p>
          </p:txBody>
        </p:sp>
        <p:sp>
          <p:nvSpPr>
            <p:cNvPr id="51281" name="Text Box 222"/>
            <p:cNvSpPr txBox="1">
              <a:spLocks noChangeArrowheads="1"/>
            </p:cNvSpPr>
            <p:nvPr/>
          </p:nvSpPr>
          <p:spPr bwMode="auto">
            <a:xfrm>
              <a:off x="3062" y="2931"/>
              <a:ext cx="680" cy="90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0" tIns="0" rIns="0" bIns="0" anchor="ctr" anchorCtr="1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defRPr sz="1600" b="1">
                  <a:solidFill>
                    <a:schemeClr val="tx1"/>
                  </a:solidFill>
                  <a:latin typeface="Courier New" pitchFamily="49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Ø"/>
                <a:defRPr sz="24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200"/>
                <a:t>GTC_I32(C1)</a:t>
              </a:r>
              <a:endParaRPr lang="en-US" altLang="en-US" sz="1200" b="0"/>
            </a:p>
          </p:txBody>
        </p:sp>
        <p:sp>
          <p:nvSpPr>
            <p:cNvPr id="51282" name="Text Box 223"/>
            <p:cNvSpPr txBox="1">
              <a:spLocks noChangeArrowheads="1"/>
            </p:cNvSpPr>
            <p:nvPr/>
          </p:nvSpPr>
          <p:spPr bwMode="auto">
            <a:xfrm>
              <a:off x="3198" y="3113"/>
              <a:ext cx="403" cy="91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0" tIns="0" rIns="0" bIns="0" anchor="ctr" anchorCtr="1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defRPr sz="1600" b="1">
                  <a:solidFill>
                    <a:schemeClr val="tx1"/>
                  </a:solidFill>
                  <a:latin typeface="Courier New" pitchFamily="49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Ø"/>
                <a:defRPr sz="24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200"/>
                <a:t>JC</a:t>
              </a:r>
            </a:p>
          </p:txBody>
        </p:sp>
        <p:sp>
          <p:nvSpPr>
            <p:cNvPr id="51283" name="Line 224"/>
            <p:cNvSpPr>
              <a:spLocks noChangeShapeType="1"/>
            </p:cNvSpPr>
            <p:nvPr/>
          </p:nvSpPr>
          <p:spPr bwMode="auto">
            <a:xfrm flipH="1">
              <a:off x="3379" y="3023"/>
              <a:ext cx="0" cy="90"/>
            </a:xfrm>
            <a:prstGeom prst="line">
              <a:avLst/>
            </a:prstGeom>
            <a:noFill/>
            <a:ln w="31750">
              <a:solidFill>
                <a:srgbClr val="0000FF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1284" name="Text Box 225"/>
            <p:cNvSpPr txBox="1">
              <a:spLocks noChangeArrowheads="1"/>
            </p:cNvSpPr>
            <p:nvPr/>
          </p:nvSpPr>
          <p:spPr bwMode="auto">
            <a:xfrm>
              <a:off x="3062" y="2750"/>
              <a:ext cx="635" cy="90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0" tIns="0" rIns="0" bIns="0" anchor="ctr" anchorCtr="1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defRPr sz="1600" b="1">
                  <a:solidFill>
                    <a:schemeClr val="tx1"/>
                  </a:solidFill>
                  <a:latin typeface="Courier New" pitchFamily="49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Ø"/>
                <a:defRPr sz="24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200"/>
                <a:t>LD_I32(Px)</a:t>
              </a:r>
              <a:endParaRPr lang="en-US" altLang="en-US" sz="1200" b="0"/>
            </a:p>
          </p:txBody>
        </p:sp>
        <p:sp>
          <p:nvSpPr>
            <p:cNvPr id="51285" name="Line 226"/>
            <p:cNvSpPr>
              <a:spLocks noChangeShapeType="1"/>
            </p:cNvSpPr>
            <p:nvPr/>
          </p:nvSpPr>
          <p:spPr bwMode="auto">
            <a:xfrm flipH="1">
              <a:off x="3379" y="2841"/>
              <a:ext cx="0" cy="90"/>
            </a:xfrm>
            <a:prstGeom prst="line">
              <a:avLst/>
            </a:prstGeom>
            <a:noFill/>
            <a:ln w="31750">
              <a:solidFill>
                <a:srgbClr val="0000FF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1286" name="Line 227"/>
            <p:cNvSpPr>
              <a:spLocks noChangeShapeType="1"/>
            </p:cNvSpPr>
            <p:nvPr/>
          </p:nvSpPr>
          <p:spPr bwMode="auto">
            <a:xfrm flipH="1">
              <a:off x="3651" y="2659"/>
              <a:ext cx="136" cy="91"/>
            </a:xfrm>
            <a:prstGeom prst="line">
              <a:avLst/>
            </a:prstGeom>
            <a:noFill/>
            <a:ln w="31750">
              <a:solidFill>
                <a:srgbClr val="0000FF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1287" name="Line 228"/>
            <p:cNvSpPr>
              <a:spLocks noChangeShapeType="1"/>
            </p:cNvSpPr>
            <p:nvPr/>
          </p:nvSpPr>
          <p:spPr bwMode="auto">
            <a:xfrm>
              <a:off x="3016" y="2659"/>
              <a:ext cx="0" cy="544"/>
            </a:xfrm>
            <a:prstGeom prst="line">
              <a:avLst/>
            </a:prstGeom>
            <a:noFill/>
            <a:ln w="31750">
              <a:solidFill>
                <a:srgbClr val="0000FF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1288" name="Line 229"/>
            <p:cNvSpPr>
              <a:spLocks noChangeShapeType="1"/>
            </p:cNvSpPr>
            <p:nvPr/>
          </p:nvSpPr>
          <p:spPr bwMode="auto">
            <a:xfrm>
              <a:off x="3787" y="2659"/>
              <a:ext cx="0" cy="544"/>
            </a:xfrm>
            <a:prstGeom prst="line">
              <a:avLst/>
            </a:prstGeom>
            <a:noFill/>
            <a:ln w="31750">
              <a:solidFill>
                <a:srgbClr val="0000FF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1289" name="Rectangle 230"/>
            <p:cNvSpPr>
              <a:spLocks noChangeArrowheads="1"/>
            </p:cNvSpPr>
            <p:nvPr/>
          </p:nvSpPr>
          <p:spPr bwMode="auto">
            <a:xfrm>
              <a:off x="3061" y="3566"/>
              <a:ext cx="817" cy="36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defRPr sz="1600" b="1">
                  <a:solidFill>
                    <a:schemeClr val="tx1"/>
                  </a:solidFill>
                  <a:latin typeface="Courier New" pitchFamily="49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Ø"/>
                <a:defRPr sz="24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cs-CZ" altLang="en-US" b="0">
                <a:latin typeface="Arial" charset="0"/>
              </a:endParaRPr>
            </a:p>
          </p:txBody>
        </p:sp>
        <p:sp>
          <p:nvSpPr>
            <p:cNvPr id="51290" name="Text Box 231"/>
            <p:cNvSpPr txBox="1">
              <a:spLocks noChangeArrowheads="1"/>
            </p:cNvSpPr>
            <p:nvPr/>
          </p:nvSpPr>
          <p:spPr bwMode="auto">
            <a:xfrm>
              <a:off x="3152" y="3656"/>
              <a:ext cx="635" cy="90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0" tIns="0" rIns="0" bIns="0" anchor="ctr" anchorCtr="1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defRPr sz="1600" b="1">
                  <a:solidFill>
                    <a:schemeClr val="tx1"/>
                  </a:solidFill>
                  <a:latin typeface="Courier New" pitchFamily="49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Ø"/>
                <a:defRPr sz="24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200"/>
                <a:t>LD_I32(Py)</a:t>
              </a:r>
              <a:endParaRPr lang="en-US" altLang="en-US" sz="1200" b="0"/>
            </a:p>
          </p:txBody>
        </p:sp>
        <p:sp>
          <p:nvSpPr>
            <p:cNvPr id="51291" name="Line 232"/>
            <p:cNvSpPr>
              <a:spLocks noChangeShapeType="1"/>
            </p:cNvSpPr>
            <p:nvPr/>
          </p:nvSpPr>
          <p:spPr bwMode="auto">
            <a:xfrm>
              <a:off x="3424" y="3566"/>
              <a:ext cx="0" cy="91"/>
            </a:xfrm>
            <a:prstGeom prst="line">
              <a:avLst/>
            </a:prstGeom>
            <a:noFill/>
            <a:ln w="31750">
              <a:solidFill>
                <a:srgbClr val="0000FF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1292" name="Line 233"/>
            <p:cNvSpPr>
              <a:spLocks noChangeShapeType="1"/>
            </p:cNvSpPr>
            <p:nvPr/>
          </p:nvSpPr>
          <p:spPr bwMode="auto">
            <a:xfrm>
              <a:off x="3424" y="3747"/>
              <a:ext cx="1" cy="90"/>
            </a:xfrm>
            <a:prstGeom prst="line">
              <a:avLst/>
            </a:prstGeom>
            <a:noFill/>
            <a:ln w="31750">
              <a:solidFill>
                <a:srgbClr val="0000FF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1293" name="Text Box 234"/>
            <p:cNvSpPr txBox="1">
              <a:spLocks noChangeArrowheads="1"/>
            </p:cNvSpPr>
            <p:nvPr/>
          </p:nvSpPr>
          <p:spPr bwMode="auto">
            <a:xfrm>
              <a:off x="3288" y="3838"/>
              <a:ext cx="403" cy="91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0" tIns="0" rIns="0" bIns="0" anchor="ctr" anchorCtr="1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defRPr sz="1600" b="1">
                  <a:solidFill>
                    <a:schemeClr val="tx1"/>
                  </a:solidFill>
                  <a:latin typeface="Courier New" pitchFamily="49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Ø"/>
                <a:defRPr sz="24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200"/>
                <a:t>RET_I32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31005896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Number Placeholder 4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60698DF4-7C29-42FC-B5B9-1AB6F3186FA3}" type="slidenum">
              <a:rPr lang="en-US" altLang="en-US" sz="1400" b="0" smtClean="0">
                <a:solidFill>
                  <a:srgbClr val="99FF99"/>
                </a:solidFill>
                <a:latin typeface="Arial" charset="0"/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29</a:t>
            </a:fld>
            <a:r>
              <a:rPr lang="cs-CZ" altLang="en-US" sz="1400" b="0" smtClean="0">
                <a:solidFill>
                  <a:srgbClr val="99FF99"/>
                </a:solidFill>
                <a:latin typeface="Arial" charset="0"/>
              </a:rPr>
              <a:t> </a:t>
            </a:r>
            <a:endParaRPr lang="en-US" altLang="en-US" sz="1400" b="0" smtClean="0">
              <a:solidFill>
                <a:srgbClr val="99FF99"/>
              </a:solidFill>
              <a:latin typeface="Arial" charset="0"/>
            </a:endParaRP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en-US" smtClean="0"/>
              <a:t>Nesekvenční mezikód bez proměnných</a:t>
            </a:r>
            <a:endParaRPr lang="cs-CZ" altLang="en-US" noProof="1" smtClean="0"/>
          </a:p>
        </p:txBody>
      </p:sp>
      <p:sp>
        <p:nvSpPr>
          <p:cNvPr id="52228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152400" y="533400"/>
            <a:ext cx="2619375" cy="4191000"/>
          </a:xfrm>
        </p:spPr>
        <p:txBody>
          <a:bodyPr/>
          <a:lstStyle/>
          <a:p>
            <a:pPr marL="0" indent="0" eaLnBrk="1" hangingPunct="1"/>
            <a:r>
              <a:rPr lang="en-US" altLang="en-US" sz="1400" smtClean="0"/>
              <a:t>int gcd( int x, int y)</a:t>
            </a:r>
          </a:p>
          <a:p>
            <a:pPr marL="0" indent="0" eaLnBrk="1" hangingPunct="1"/>
            <a:r>
              <a:rPr lang="en-US" altLang="en-US" sz="1400" smtClean="0"/>
              <a:t>{ int z;</a:t>
            </a:r>
          </a:p>
          <a:p>
            <a:pPr marL="0" indent="0" eaLnBrk="1" hangingPunct="1"/>
            <a:r>
              <a:rPr lang="en-US" altLang="en-US" sz="1400" smtClean="0"/>
              <a:t>  if ( x &gt; y )</a:t>
            </a:r>
          </a:p>
          <a:p>
            <a:pPr marL="0" indent="0" eaLnBrk="1" hangingPunct="1"/>
            <a:r>
              <a:rPr lang="en-US" altLang="en-US" sz="1400" smtClean="0"/>
              <a:t>  {</a:t>
            </a:r>
          </a:p>
          <a:p>
            <a:pPr marL="0" indent="0" eaLnBrk="1" hangingPunct="1"/>
            <a:r>
              <a:rPr lang="en-US" altLang="en-US" sz="1400" smtClean="0"/>
              <a:t>    z = y;</a:t>
            </a:r>
          </a:p>
          <a:p>
            <a:pPr marL="0" indent="0" eaLnBrk="1" hangingPunct="1"/>
            <a:r>
              <a:rPr lang="en-US" altLang="en-US" sz="1400" smtClean="0"/>
              <a:t>    y = x;</a:t>
            </a:r>
          </a:p>
          <a:p>
            <a:pPr marL="0" indent="0" eaLnBrk="1" hangingPunct="1"/>
            <a:r>
              <a:rPr lang="en-US" altLang="en-US" sz="1400" smtClean="0"/>
              <a:t>    x = z;</a:t>
            </a:r>
          </a:p>
          <a:p>
            <a:pPr marL="0" indent="0" eaLnBrk="1" hangingPunct="1"/>
            <a:r>
              <a:rPr lang="en-US" altLang="en-US" sz="1400" smtClean="0"/>
              <a:t>  }</a:t>
            </a:r>
          </a:p>
          <a:p>
            <a:pPr marL="0" indent="0" eaLnBrk="1" hangingPunct="1"/>
            <a:r>
              <a:rPr lang="en-US" altLang="en-US" sz="1400" smtClean="0"/>
              <a:t>  while ( x &gt; 0 )</a:t>
            </a:r>
          </a:p>
          <a:p>
            <a:pPr marL="0" indent="0" eaLnBrk="1" hangingPunct="1"/>
            <a:r>
              <a:rPr lang="en-US" altLang="en-US" sz="1400" smtClean="0"/>
              <a:t>  {</a:t>
            </a:r>
          </a:p>
          <a:p>
            <a:pPr marL="0" indent="0" eaLnBrk="1" hangingPunct="1"/>
            <a:r>
              <a:rPr lang="en-US" altLang="en-US" sz="1400" smtClean="0"/>
              <a:t>    z = y % x;</a:t>
            </a:r>
          </a:p>
          <a:p>
            <a:pPr marL="0" indent="0" eaLnBrk="1" hangingPunct="1"/>
            <a:r>
              <a:rPr lang="en-US" altLang="en-US" sz="1400" smtClean="0"/>
              <a:t>    y = x;</a:t>
            </a:r>
          </a:p>
          <a:p>
            <a:pPr marL="0" indent="0" eaLnBrk="1" hangingPunct="1"/>
            <a:r>
              <a:rPr lang="en-US" altLang="en-US" sz="1400" smtClean="0"/>
              <a:t>    x = z;</a:t>
            </a:r>
          </a:p>
          <a:p>
            <a:pPr marL="0" indent="0" eaLnBrk="1" hangingPunct="1"/>
            <a:r>
              <a:rPr lang="en-US" altLang="en-US" sz="1400" smtClean="0"/>
              <a:t>  }</a:t>
            </a:r>
          </a:p>
          <a:p>
            <a:pPr marL="0" indent="0" eaLnBrk="1" hangingPunct="1"/>
            <a:r>
              <a:rPr lang="en-US" altLang="en-US" sz="1400" smtClean="0"/>
              <a:t>  return y;</a:t>
            </a:r>
          </a:p>
          <a:p>
            <a:pPr marL="0" indent="0" eaLnBrk="1" hangingPunct="1"/>
            <a:r>
              <a:rPr lang="en-US" altLang="en-US" sz="1400" smtClean="0"/>
              <a:t>}</a:t>
            </a:r>
            <a:endParaRPr lang="cs-CZ" altLang="en-US" sz="1400" smtClean="0"/>
          </a:p>
        </p:txBody>
      </p:sp>
      <p:sp>
        <p:nvSpPr>
          <p:cNvPr id="52229" name="Rectangle 5"/>
          <p:cNvSpPr>
            <a:spLocks noGrp="1" noChangeArrowheads="1"/>
          </p:cNvSpPr>
          <p:nvPr>
            <p:ph type="body" sz="half" idx="2"/>
          </p:nvPr>
        </p:nvSpPr>
        <p:spPr>
          <a:xfrm>
            <a:off x="179388" y="5013325"/>
            <a:ext cx="4343400" cy="1671638"/>
          </a:xfrm>
        </p:spPr>
        <p:txBody>
          <a:bodyPr/>
          <a:lstStyle/>
          <a:p>
            <a:pPr marL="0" indent="0" eaLnBrk="1" hangingPunct="1"/>
            <a:r>
              <a:rPr lang="en-US" altLang="en-US" sz="1400" smtClean="0"/>
              <a:t>CONST:(C1,I32,0)</a:t>
            </a:r>
          </a:p>
          <a:p>
            <a:pPr marL="0" indent="0" eaLnBrk="1" hangingPunct="1"/>
            <a:endParaRPr lang="cs-CZ" altLang="en-US" sz="1400" smtClean="0">
              <a:latin typeface="Arial" charset="0"/>
            </a:endParaRPr>
          </a:p>
          <a:p>
            <a:pPr marL="0" indent="0" eaLnBrk="1" hangingPunct="1"/>
            <a:r>
              <a:rPr lang="en-US" altLang="en-US" sz="1400" smtClean="0"/>
              <a:t>PROC ”gcd”</a:t>
            </a:r>
          </a:p>
          <a:p>
            <a:pPr marL="0" indent="0" eaLnBrk="1" hangingPunct="1"/>
            <a:r>
              <a:rPr lang="en-US" altLang="en-US" sz="1400" smtClean="0"/>
              <a:t>PARAM:(Px,I32,”x”),(Py,I32,”y”)</a:t>
            </a:r>
          </a:p>
        </p:txBody>
      </p:sp>
      <p:sp>
        <p:nvSpPr>
          <p:cNvPr id="52230" name="Rectangle 32"/>
          <p:cNvSpPr>
            <a:spLocks noChangeArrowheads="1"/>
          </p:cNvSpPr>
          <p:nvPr/>
        </p:nvSpPr>
        <p:spPr bwMode="auto">
          <a:xfrm>
            <a:off x="2916238" y="549275"/>
            <a:ext cx="1584325" cy="1150938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cs-CZ" altLang="en-US" sz="1400">
                <a:latin typeface="Arial" charset="0"/>
              </a:rPr>
              <a:t>Dag</a:t>
            </a:r>
            <a:endParaRPr lang="en-US" altLang="en-US" sz="1400">
              <a:latin typeface="Arial" charset="0"/>
            </a:endParaRPr>
          </a:p>
          <a:p>
            <a:pPr algn="r" eaLnBrk="1" hangingPunct="1"/>
            <a:r>
              <a:rPr lang="cs-CZ" altLang="en-US" sz="1400" b="0">
                <a:latin typeface="Arial" charset="0"/>
              </a:rPr>
              <a:t>data</a:t>
            </a:r>
          </a:p>
        </p:txBody>
      </p:sp>
      <p:sp>
        <p:nvSpPr>
          <p:cNvPr id="52231" name="Line 33"/>
          <p:cNvSpPr>
            <a:spLocks noChangeShapeType="1"/>
          </p:cNvSpPr>
          <p:nvPr/>
        </p:nvSpPr>
        <p:spPr bwMode="auto">
          <a:xfrm flipH="1" flipV="1">
            <a:off x="2987675" y="981075"/>
            <a:ext cx="576263" cy="0"/>
          </a:xfrm>
          <a:prstGeom prst="line">
            <a:avLst/>
          </a:prstGeom>
          <a:noFill/>
          <a:ln w="31750">
            <a:solidFill>
              <a:srgbClr val="0000FF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52232" name="Rectangle 59"/>
          <p:cNvSpPr>
            <a:spLocks noChangeArrowheads="1"/>
          </p:cNvSpPr>
          <p:nvPr/>
        </p:nvSpPr>
        <p:spPr bwMode="auto">
          <a:xfrm>
            <a:off x="2916238" y="1916113"/>
            <a:ext cx="1584325" cy="1728787"/>
          </a:xfrm>
          <a:prstGeom prst="rect">
            <a:avLst/>
          </a:prstGeom>
          <a:solidFill>
            <a:srgbClr val="FFFFC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cs-CZ" altLang="en-US" sz="1400">
                <a:latin typeface="Arial" charset="0"/>
              </a:rPr>
              <a:t>Rozhraní 1</a:t>
            </a:r>
            <a:endParaRPr lang="en-US" altLang="en-US" sz="1400">
              <a:latin typeface="Arial" charset="0"/>
            </a:endParaRPr>
          </a:p>
          <a:p>
            <a:pPr algn="r" eaLnBrk="1" hangingPunct="1"/>
            <a:r>
              <a:rPr lang="cs-CZ" altLang="en-US" sz="1400" b="0">
                <a:latin typeface="Arial" charset="0"/>
              </a:rPr>
              <a:t>Px</a:t>
            </a:r>
          </a:p>
          <a:p>
            <a:pPr algn="r" eaLnBrk="1" hangingPunct="1"/>
            <a:r>
              <a:rPr lang="cs-CZ" altLang="en-US" sz="1400" b="0">
                <a:latin typeface="Arial" charset="0"/>
              </a:rPr>
              <a:t>Py</a:t>
            </a:r>
          </a:p>
          <a:p>
            <a:pPr algn="ctr" eaLnBrk="1" hangingPunct="1"/>
            <a:r>
              <a:rPr lang="cs-CZ" altLang="en-US" sz="1400">
                <a:latin typeface="Arial" charset="0"/>
              </a:rPr>
              <a:t>Rozhraní 2</a:t>
            </a:r>
            <a:endParaRPr lang="en-US" altLang="en-US" sz="1400">
              <a:latin typeface="Arial" charset="0"/>
            </a:endParaRPr>
          </a:p>
          <a:p>
            <a:pPr algn="r" eaLnBrk="1" hangingPunct="1"/>
            <a:r>
              <a:rPr lang="cs-CZ" altLang="en-US" sz="1400" b="0">
                <a:latin typeface="Arial" charset="0"/>
              </a:rPr>
              <a:t>Px</a:t>
            </a:r>
          </a:p>
          <a:p>
            <a:pPr algn="r" eaLnBrk="1" hangingPunct="1"/>
            <a:r>
              <a:rPr lang="cs-CZ" altLang="en-US" sz="1400" b="0">
                <a:latin typeface="Arial" charset="0"/>
              </a:rPr>
              <a:t>Py</a:t>
            </a:r>
          </a:p>
        </p:txBody>
      </p:sp>
      <p:sp>
        <p:nvSpPr>
          <p:cNvPr id="52233" name="Line 60"/>
          <p:cNvSpPr>
            <a:spLocks noChangeShapeType="1"/>
          </p:cNvSpPr>
          <p:nvPr/>
        </p:nvSpPr>
        <p:spPr bwMode="auto">
          <a:xfrm>
            <a:off x="3059113" y="2565400"/>
            <a:ext cx="576262" cy="0"/>
          </a:xfrm>
          <a:prstGeom prst="line">
            <a:avLst/>
          </a:prstGeom>
          <a:noFill/>
          <a:ln w="63500">
            <a:solidFill>
              <a:srgbClr val="FF00FF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52234" name="Line 61"/>
          <p:cNvSpPr>
            <a:spLocks noChangeShapeType="1"/>
          </p:cNvSpPr>
          <p:nvPr/>
        </p:nvSpPr>
        <p:spPr bwMode="auto">
          <a:xfrm>
            <a:off x="3059113" y="2276475"/>
            <a:ext cx="574675" cy="0"/>
          </a:xfrm>
          <a:prstGeom prst="line">
            <a:avLst/>
          </a:prstGeom>
          <a:noFill/>
          <a:ln w="63500">
            <a:solidFill>
              <a:srgbClr val="33CC33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52235" name="Line 62"/>
          <p:cNvSpPr>
            <a:spLocks noChangeShapeType="1"/>
          </p:cNvSpPr>
          <p:nvPr/>
        </p:nvSpPr>
        <p:spPr bwMode="auto">
          <a:xfrm>
            <a:off x="3059113" y="3068638"/>
            <a:ext cx="576262" cy="0"/>
          </a:xfrm>
          <a:prstGeom prst="line">
            <a:avLst/>
          </a:prstGeom>
          <a:noFill/>
          <a:ln w="63500">
            <a:solidFill>
              <a:srgbClr val="00CCFF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52236" name="Line 63"/>
          <p:cNvSpPr>
            <a:spLocks noChangeShapeType="1"/>
          </p:cNvSpPr>
          <p:nvPr/>
        </p:nvSpPr>
        <p:spPr bwMode="auto">
          <a:xfrm>
            <a:off x="3059113" y="3357563"/>
            <a:ext cx="576262" cy="0"/>
          </a:xfrm>
          <a:prstGeom prst="line">
            <a:avLst/>
          </a:prstGeom>
          <a:noFill/>
          <a:ln w="63500">
            <a:solidFill>
              <a:srgbClr val="993366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grpSp>
        <p:nvGrpSpPr>
          <p:cNvPr id="52237" name="Group 65"/>
          <p:cNvGrpSpPr>
            <a:grpSpLocks/>
          </p:cNvGrpSpPr>
          <p:nvPr/>
        </p:nvGrpSpPr>
        <p:grpSpPr bwMode="auto">
          <a:xfrm>
            <a:off x="4643438" y="549275"/>
            <a:ext cx="4321175" cy="6119813"/>
            <a:chOff x="2925" y="346"/>
            <a:chExt cx="2722" cy="3855"/>
          </a:xfrm>
        </p:grpSpPr>
        <p:sp>
          <p:nvSpPr>
            <p:cNvPr id="52238" name="Rectangle 2"/>
            <p:cNvSpPr>
              <a:spLocks noChangeArrowheads="1"/>
            </p:cNvSpPr>
            <p:nvPr/>
          </p:nvSpPr>
          <p:spPr bwMode="auto">
            <a:xfrm>
              <a:off x="2925" y="346"/>
              <a:ext cx="2722" cy="3855"/>
            </a:xfrm>
            <a:prstGeom prst="rect">
              <a:avLst/>
            </a:prstGeom>
            <a:solidFill>
              <a:srgbClr val="FFFFE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defRPr sz="1600" b="1">
                  <a:solidFill>
                    <a:schemeClr val="tx1"/>
                  </a:solidFill>
                  <a:latin typeface="Courier New" pitchFamily="49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Ø"/>
                <a:defRPr sz="24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cs-CZ" altLang="en-US" b="0">
                <a:latin typeface="Arial" charset="0"/>
              </a:endParaRPr>
            </a:p>
          </p:txBody>
        </p:sp>
        <p:sp>
          <p:nvSpPr>
            <p:cNvPr id="52239" name="Rectangle 6"/>
            <p:cNvSpPr>
              <a:spLocks noChangeArrowheads="1"/>
            </p:cNvSpPr>
            <p:nvPr/>
          </p:nvSpPr>
          <p:spPr bwMode="auto">
            <a:xfrm>
              <a:off x="2971" y="527"/>
              <a:ext cx="1406" cy="635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defRPr sz="1600" b="1">
                  <a:solidFill>
                    <a:schemeClr val="tx1"/>
                  </a:solidFill>
                  <a:latin typeface="Courier New" pitchFamily="49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Ø"/>
                <a:defRPr sz="24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cs-CZ" altLang="en-US" b="0">
                <a:latin typeface="Arial" charset="0"/>
              </a:endParaRPr>
            </a:p>
          </p:txBody>
        </p:sp>
        <p:sp>
          <p:nvSpPr>
            <p:cNvPr id="52240" name="Text Box 7"/>
            <p:cNvSpPr txBox="1">
              <a:spLocks noChangeArrowheads="1"/>
            </p:cNvSpPr>
            <p:nvPr/>
          </p:nvSpPr>
          <p:spPr bwMode="auto">
            <a:xfrm>
              <a:off x="3469" y="890"/>
              <a:ext cx="403" cy="91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0" tIns="0" rIns="0" bIns="0" anchor="ctr" anchorCtr="1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defRPr sz="1600" b="1">
                  <a:solidFill>
                    <a:schemeClr val="tx1"/>
                  </a:solidFill>
                  <a:latin typeface="Courier New" pitchFamily="49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Ø"/>
                <a:defRPr sz="24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200"/>
                <a:t>GT_I32</a:t>
              </a:r>
              <a:endParaRPr lang="en-US" altLang="en-US" sz="1200" b="0"/>
            </a:p>
          </p:txBody>
        </p:sp>
        <p:sp>
          <p:nvSpPr>
            <p:cNvPr id="52241" name="Text Box 8"/>
            <p:cNvSpPr txBox="1">
              <a:spLocks noChangeArrowheads="1"/>
            </p:cNvSpPr>
            <p:nvPr/>
          </p:nvSpPr>
          <p:spPr bwMode="auto">
            <a:xfrm>
              <a:off x="3469" y="1071"/>
              <a:ext cx="403" cy="91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0" tIns="0" rIns="0" bIns="0" anchor="ctr" anchorCtr="1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defRPr sz="1600" b="1">
                  <a:solidFill>
                    <a:schemeClr val="tx1"/>
                  </a:solidFill>
                  <a:latin typeface="Courier New" pitchFamily="49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Ø"/>
                <a:defRPr sz="24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200"/>
                <a:t>JC</a:t>
              </a:r>
            </a:p>
          </p:txBody>
        </p:sp>
        <p:sp>
          <p:nvSpPr>
            <p:cNvPr id="52242" name="Text Box 9"/>
            <p:cNvSpPr txBox="1">
              <a:spLocks noChangeArrowheads="1"/>
            </p:cNvSpPr>
            <p:nvPr/>
          </p:nvSpPr>
          <p:spPr bwMode="auto">
            <a:xfrm>
              <a:off x="2971" y="527"/>
              <a:ext cx="1406" cy="91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0" tIns="0" rIns="0" bIns="0" anchor="ctr" anchorCtr="1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defRPr sz="1600" b="1">
                  <a:solidFill>
                    <a:schemeClr val="tx1"/>
                  </a:solidFill>
                  <a:latin typeface="Courier New" pitchFamily="49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Ø"/>
                <a:defRPr sz="24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200"/>
                <a:t>ENTER</a:t>
              </a:r>
            </a:p>
          </p:txBody>
        </p:sp>
        <p:sp>
          <p:nvSpPr>
            <p:cNvPr id="52243" name="Line 10"/>
            <p:cNvSpPr>
              <a:spLocks noChangeShapeType="1"/>
            </p:cNvSpPr>
            <p:nvPr/>
          </p:nvSpPr>
          <p:spPr bwMode="auto">
            <a:xfrm flipH="1">
              <a:off x="3786" y="618"/>
              <a:ext cx="546" cy="272"/>
            </a:xfrm>
            <a:prstGeom prst="line">
              <a:avLst/>
            </a:prstGeom>
            <a:noFill/>
            <a:ln w="31750">
              <a:solidFill>
                <a:srgbClr val="0000FF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2244" name="Line 11"/>
            <p:cNvSpPr>
              <a:spLocks noChangeShapeType="1"/>
            </p:cNvSpPr>
            <p:nvPr/>
          </p:nvSpPr>
          <p:spPr bwMode="auto">
            <a:xfrm>
              <a:off x="3016" y="618"/>
              <a:ext cx="544" cy="272"/>
            </a:xfrm>
            <a:prstGeom prst="line">
              <a:avLst/>
            </a:prstGeom>
            <a:noFill/>
            <a:ln w="31750">
              <a:solidFill>
                <a:srgbClr val="0000FF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2245" name="Line 12"/>
            <p:cNvSpPr>
              <a:spLocks noChangeShapeType="1"/>
            </p:cNvSpPr>
            <p:nvPr/>
          </p:nvSpPr>
          <p:spPr bwMode="auto">
            <a:xfrm flipH="1">
              <a:off x="3650" y="981"/>
              <a:ext cx="0" cy="90"/>
            </a:xfrm>
            <a:prstGeom prst="line">
              <a:avLst/>
            </a:prstGeom>
            <a:noFill/>
            <a:ln w="31750">
              <a:solidFill>
                <a:srgbClr val="0000FF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2246" name="Line 13"/>
            <p:cNvSpPr>
              <a:spLocks noChangeShapeType="1"/>
            </p:cNvSpPr>
            <p:nvPr/>
          </p:nvSpPr>
          <p:spPr bwMode="auto">
            <a:xfrm>
              <a:off x="4332" y="618"/>
              <a:ext cx="0" cy="544"/>
            </a:xfrm>
            <a:prstGeom prst="line">
              <a:avLst/>
            </a:prstGeom>
            <a:noFill/>
            <a:ln w="31750">
              <a:solidFill>
                <a:srgbClr val="0000FF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2247" name="Rectangle 14"/>
            <p:cNvSpPr>
              <a:spLocks noChangeArrowheads="1"/>
            </p:cNvSpPr>
            <p:nvPr/>
          </p:nvSpPr>
          <p:spPr bwMode="auto">
            <a:xfrm>
              <a:off x="2971" y="2659"/>
              <a:ext cx="862" cy="5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defRPr sz="1600" b="1">
                  <a:solidFill>
                    <a:schemeClr val="tx1"/>
                  </a:solidFill>
                  <a:latin typeface="Courier New" pitchFamily="49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Ø"/>
                <a:defRPr sz="24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cs-CZ" altLang="en-US" b="0">
                <a:latin typeface="Arial" charset="0"/>
              </a:endParaRPr>
            </a:p>
          </p:txBody>
        </p:sp>
        <p:sp>
          <p:nvSpPr>
            <p:cNvPr id="52248" name="Text Box 15"/>
            <p:cNvSpPr txBox="1">
              <a:spLocks noChangeArrowheads="1"/>
            </p:cNvSpPr>
            <p:nvPr/>
          </p:nvSpPr>
          <p:spPr bwMode="auto">
            <a:xfrm>
              <a:off x="3062" y="2931"/>
              <a:ext cx="680" cy="90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0" tIns="0" rIns="0" bIns="0" anchor="ctr" anchorCtr="1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defRPr sz="1600" b="1">
                  <a:solidFill>
                    <a:schemeClr val="tx1"/>
                  </a:solidFill>
                  <a:latin typeface="Courier New" pitchFamily="49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Ø"/>
                <a:defRPr sz="24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200"/>
                <a:t>GTC_I32(C1)</a:t>
              </a:r>
              <a:endParaRPr lang="en-US" altLang="en-US" sz="1200" b="0"/>
            </a:p>
          </p:txBody>
        </p:sp>
        <p:sp>
          <p:nvSpPr>
            <p:cNvPr id="52249" name="Text Box 16"/>
            <p:cNvSpPr txBox="1">
              <a:spLocks noChangeArrowheads="1"/>
            </p:cNvSpPr>
            <p:nvPr/>
          </p:nvSpPr>
          <p:spPr bwMode="auto">
            <a:xfrm>
              <a:off x="3198" y="3113"/>
              <a:ext cx="403" cy="91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0" tIns="0" rIns="0" bIns="0" anchor="ctr" anchorCtr="1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defRPr sz="1600" b="1">
                  <a:solidFill>
                    <a:schemeClr val="tx1"/>
                  </a:solidFill>
                  <a:latin typeface="Courier New" pitchFamily="49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Ø"/>
                <a:defRPr sz="24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200"/>
                <a:t>JC</a:t>
              </a:r>
            </a:p>
          </p:txBody>
        </p:sp>
        <p:sp>
          <p:nvSpPr>
            <p:cNvPr id="52250" name="Line 17"/>
            <p:cNvSpPr>
              <a:spLocks noChangeShapeType="1"/>
            </p:cNvSpPr>
            <p:nvPr/>
          </p:nvSpPr>
          <p:spPr bwMode="auto">
            <a:xfrm flipH="1">
              <a:off x="3379" y="3023"/>
              <a:ext cx="0" cy="90"/>
            </a:xfrm>
            <a:prstGeom prst="line">
              <a:avLst/>
            </a:prstGeom>
            <a:noFill/>
            <a:ln w="31750">
              <a:solidFill>
                <a:srgbClr val="0000FF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2251" name="Line 18"/>
            <p:cNvSpPr>
              <a:spLocks noChangeShapeType="1"/>
            </p:cNvSpPr>
            <p:nvPr/>
          </p:nvSpPr>
          <p:spPr bwMode="auto">
            <a:xfrm flipH="1">
              <a:off x="3379" y="2659"/>
              <a:ext cx="408" cy="272"/>
            </a:xfrm>
            <a:prstGeom prst="line">
              <a:avLst/>
            </a:prstGeom>
            <a:noFill/>
            <a:ln w="31750">
              <a:solidFill>
                <a:srgbClr val="0000FF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2252" name="Rectangle 19"/>
            <p:cNvSpPr>
              <a:spLocks noChangeArrowheads="1"/>
            </p:cNvSpPr>
            <p:nvPr/>
          </p:nvSpPr>
          <p:spPr bwMode="auto">
            <a:xfrm>
              <a:off x="3061" y="3566"/>
              <a:ext cx="817" cy="36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defRPr sz="1600" b="1">
                  <a:solidFill>
                    <a:schemeClr val="tx1"/>
                  </a:solidFill>
                  <a:latin typeface="Courier New" pitchFamily="49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Ø"/>
                <a:defRPr sz="24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cs-CZ" altLang="en-US" b="0">
                <a:latin typeface="Arial" charset="0"/>
              </a:endParaRPr>
            </a:p>
          </p:txBody>
        </p:sp>
        <p:sp>
          <p:nvSpPr>
            <p:cNvPr id="52253" name="Line 20"/>
            <p:cNvSpPr>
              <a:spLocks noChangeShapeType="1"/>
            </p:cNvSpPr>
            <p:nvPr/>
          </p:nvSpPr>
          <p:spPr bwMode="auto">
            <a:xfrm>
              <a:off x="3424" y="3566"/>
              <a:ext cx="1" cy="271"/>
            </a:xfrm>
            <a:prstGeom prst="line">
              <a:avLst/>
            </a:prstGeom>
            <a:noFill/>
            <a:ln w="31750">
              <a:solidFill>
                <a:srgbClr val="0000FF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2254" name="Text Box 21"/>
            <p:cNvSpPr txBox="1">
              <a:spLocks noChangeArrowheads="1"/>
            </p:cNvSpPr>
            <p:nvPr/>
          </p:nvSpPr>
          <p:spPr bwMode="auto">
            <a:xfrm>
              <a:off x="3288" y="3838"/>
              <a:ext cx="403" cy="91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0" tIns="0" rIns="0" bIns="0" anchor="ctr" anchorCtr="1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defRPr sz="1600" b="1">
                  <a:solidFill>
                    <a:schemeClr val="tx1"/>
                  </a:solidFill>
                  <a:latin typeface="Courier New" pitchFamily="49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Ø"/>
                <a:defRPr sz="24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200"/>
                <a:t>RET_I32</a:t>
              </a:r>
            </a:p>
          </p:txBody>
        </p:sp>
        <p:sp>
          <p:nvSpPr>
            <p:cNvPr id="52255" name="Line 22"/>
            <p:cNvSpPr>
              <a:spLocks noChangeShapeType="1"/>
            </p:cNvSpPr>
            <p:nvPr/>
          </p:nvSpPr>
          <p:spPr bwMode="auto">
            <a:xfrm flipH="1">
              <a:off x="3379" y="436"/>
              <a:ext cx="0" cy="90"/>
            </a:xfrm>
            <a:prstGeom prst="line">
              <a:avLst/>
            </a:prstGeom>
            <a:noFill/>
            <a:ln w="31750">
              <a:solidFill>
                <a:schemeClr val="bg2"/>
              </a:solidFill>
              <a:round/>
              <a:headEnd/>
              <a:tailEnd type="triangl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2256" name="Rectangle 23"/>
            <p:cNvSpPr>
              <a:spLocks noChangeArrowheads="1"/>
            </p:cNvSpPr>
            <p:nvPr/>
          </p:nvSpPr>
          <p:spPr bwMode="auto">
            <a:xfrm>
              <a:off x="4105" y="2387"/>
              <a:ext cx="1451" cy="99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defRPr sz="1600" b="1">
                  <a:solidFill>
                    <a:schemeClr val="tx1"/>
                  </a:solidFill>
                  <a:latin typeface="Courier New" pitchFamily="49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Ø"/>
                <a:defRPr sz="24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cs-CZ" altLang="en-US" b="0">
                <a:latin typeface="Arial" charset="0"/>
              </a:endParaRPr>
            </a:p>
          </p:txBody>
        </p:sp>
        <p:sp>
          <p:nvSpPr>
            <p:cNvPr id="52257" name="Line 24"/>
            <p:cNvSpPr>
              <a:spLocks noChangeShapeType="1"/>
            </p:cNvSpPr>
            <p:nvPr/>
          </p:nvSpPr>
          <p:spPr bwMode="auto">
            <a:xfrm flipH="1">
              <a:off x="4649" y="2387"/>
              <a:ext cx="771" cy="272"/>
            </a:xfrm>
            <a:prstGeom prst="line">
              <a:avLst/>
            </a:prstGeom>
            <a:noFill/>
            <a:ln w="31750">
              <a:solidFill>
                <a:srgbClr val="0000FF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2258" name="Line 25"/>
            <p:cNvSpPr>
              <a:spLocks noChangeShapeType="1"/>
            </p:cNvSpPr>
            <p:nvPr/>
          </p:nvSpPr>
          <p:spPr bwMode="auto">
            <a:xfrm>
              <a:off x="5103" y="2750"/>
              <a:ext cx="317" cy="634"/>
            </a:xfrm>
            <a:prstGeom prst="line">
              <a:avLst/>
            </a:prstGeom>
            <a:noFill/>
            <a:ln w="31750">
              <a:solidFill>
                <a:srgbClr val="0000FF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2259" name="Text Box 26"/>
            <p:cNvSpPr txBox="1">
              <a:spLocks noChangeArrowheads="1"/>
            </p:cNvSpPr>
            <p:nvPr/>
          </p:nvSpPr>
          <p:spPr bwMode="auto">
            <a:xfrm>
              <a:off x="4876" y="2659"/>
              <a:ext cx="454" cy="91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0" tIns="0" rIns="0" bIns="0" anchor="ctr" anchorCtr="1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defRPr sz="1600" b="1">
                  <a:solidFill>
                    <a:schemeClr val="tx1"/>
                  </a:solidFill>
                  <a:latin typeface="Courier New" pitchFamily="49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Ø"/>
                <a:defRPr sz="24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200"/>
                <a:t>MOD_I32</a:t>
              </a:r>
              <a:endParaRPr lang="en-US" altLang="en-US" sz="1200" b="0"/>
            </a:p>
          </p:txBody>
        </p:sp>
        <p:sp>
          <p:nvSpPr>
            <p:cNvPr id="52260" name="Line 27"/>
            <p:cNvSpPr>
              <a:spLocks noChangeShapeType="1"/>
            </p:cNvSpPr>
            <p:nvPr/>
          </p:nvSpPr>
          <p:spPr bwMode="auto">
            <a:xfrm>
              <a:off x="4286" y="2387"/>
              <a:ext cx="635" cy="272"/>
            </a:xfrm>
            <a:prstGeom prst="line">
              <a:avLst/>
            </a:prstGeom>
            <a:noFill/>
            <a:ln w="31750">
              <a:solidFill>
                <a:srgbClr val="0000FF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2261" name="Line 28"/>
            <p:cNvSpPr>
              <a:spLocks noChangeShapeType="1"/>
            </p:cNvSpPr>
            <p:nvPr/>
          </p:nvSpPr>
          <p:spPr bwMode="auto">
            <a:xfrm flipH="1">
              <a:off x="5239" y="2387"/>
              <a:ext cx="181" cy="272"/>
            </a:xfrm>
            <a:prstGeom prst="line">
              <a:avLst/>
            </a:prstGeom>
            <a:noFill/>
            <a:ln w="31750">
              <a:solidFill>
                <a:srgbClr val="0000FF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2262" name="Rectangle 29"/>
            <p:cNvSpPr>
              <a:spLocks noChangeArrowheads="1"/>
            </p:cNvSpPr>
            <p:nvPr/>
          </p:nvSpPr>
          <p:spPr bwMode="auto">
            <a:xfrm>
              <a:off x="3833" y="1299"/>
              <a:ext cx="1678" cy="81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defRPr sz="1600" b="1">
                  <a:solidFill>
                    <a:schemeClr val="tx1"/>
                  </a:solidFill>
                  <a:latin typeface="Courier New" pitchFamily="49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Ø"/>
                <a:defRPr sz="24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cs-CZ" altLang="en-US" b="0">
                <a:latin typeface="Arial" charset="0"/>
              </a:endParaRPr>
            </a:p>
          </p:txBody>
        </p:sp>
        <p:sp>
          <p:nvSpPr>
            <p:cNvPr id="52263" name="Line 30"/>
            <p:cNvSpPr>
              <a:spLocks noChangeShapeType="1"/>
            </p:cNvSpPr>
            <p:nvPr/>
          </p:nvSpPr>
          <p:spPr bwMode="auto">
            <a:xfrm flipH="1">
              <a:off x="4105" y="1298"/>
              <a:ext cx="1270" cy="817"/>
            </a:xfrm>
            <a:prstGeom prst="line">
              <a:avLst/>
            </a:prstGeom>
            <a:noFill/>
            <a:ln w="31750">
              <a:solidFill>
                <a:srgbClr val="0000FF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2264" name="Line 31"/>
            <p:cNvSpPr>
              <a:spLocks noChangeShapeType="1"/>
            </p:cNvSpPr>
            <p:nvPr/>
          </p:nvSpPr>
          <p:spPr bwMode="auto">
            <a:xfrm flipH="1" flipV="1">
              <a:off x="4105" y="1298"/>
              <a:ext cx="1270" cy="817"/>
            </a:xfrm>
            <a:prstGeom prst="line">
              <a:avLst/>
            </a:prstGeom>
            <a:noFill/>
            <a:ln w="31750">
              <a:solidFill>
                <a:srgbClr val="0000FF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2265" name="Line 34"/>
            <p:cNvSpPr>
              <a:spLocks noChangeShapeType="1"/>
            </p:cNvSpPr>
            <p:nvPr/>
          </p:nvSpPr>
          <p:spPr bwMode="auto">
            <a:xfrm>
              <a:off x="3016" y="2659"/>
              <a:ext cx="0" cy="544"/>
            </a:xfrm>
            <a:prstGeom prst="line">
              <a:avLst/>
            </a:prstGeom>
            <a:noFill/>
            <a:ln w="31750">
              <a:solidFill>
                <a:srgbClr val="0000FF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2266" name="Line 35"/>
            <p:cNvSpPr>
              <a:spLocks noChangeShapeType="1"/>
            </p:cNvSpPr>
            <p:nvPr/>
          </p:nvSpPr>
          <p:spPr bwMode="auto">
            <a:xfrm>
              <a:off x="3787" y="2659"/>
              <a:ext cx="0" cy="544"/>
            </a:xfrm>
            <a:prstGeom prst="line">
              <a:avLst/>
            </a:prstGeom>
            <a:noFill/>
            <a:ln w="31750">
              <a:solidFill>
                <a:srgbClr val="0000FF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2267" name="Line 36"/>
            <p:cNvSpPr>
              <a:spLocks noChangeShapeType="1"/>
            </p:cNvSpPr>
            <p:nvPr/>
          </p:nvSpPr>
          <p:spPr bwMode="auto">
            <a:xfrm flipH="1">
              <a:off x="3016" y="618"/>
              <a:ext cx="0" cy="544"/>
            </a:xfrm>
            <a:prstGeom prst="line">
              <a:avLst/>
            </a:prstGeom>
            <a:noFill/>
            <a:ln w="31750">
              <a:solidFill>
                <a:srgbClr val="0000FF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2268" name="Line 37"/>
            <p:cNvSpPr>
              <a:spLocks noChangeShapeType="1"/>
            </p:cNvSpPr>
            <p:nvPr/>
          </p:nvSpPr>
          <p:spPr bwMode="auto">
            <a:xfrm>
              <a:off x="3016" y="1344"/>
              <a:ext cx="0" cy="1315"/>
            </a:xfrm>
            <a:prstGeom prst="line">
              <a:avLst/>
            </a:prstGeom>
            <a:noFill/>
            <a:ln w="63500">
              <a:solidFill>
                <a:srgbClr val="FF00FF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2269" name="Line 38"/>
            <p:cNvSpPr>
              <a:spLocks noChangeShapeType="1"/>
            </p:cNvSpPr>
            <p:nvPr/>
          </p:nvSpPr>
          <p:spPr bwMode="auto">
            <a:xfrm flipH="1">
              <a:off x="3016" y="2205"/>
              <a:ext cx="817" cy="454"/>
            </a:xfrm>
            <a:prstGeom prst="line">
              <a:avLst/>
            </a:prstGeom>
            <a:noFill/>
            <a:ln w="63500">
              <a:solidFill>
                <a:srgbClr val="FF00FF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2270" name="Line 39"/>
            <p:cNvSpPr>
              <a:spLocks noChangeShapeType="1"/>
            </p:cNvSpPr>
            <p:nvPr/>
          </p:nvSpPr>
          <p:spPr bwMode="auto">
            <a:xfrm>
              <a:off x="3016" y="1162"/>
              <a:ext cx="771" cy="1497"/>
            </a:xfrm>
            <a:prstGeom prst="line">
              <a:avLst/>
            </a:prstGeom>
            <a:noFill/>
            <a:ln w="63500">
              <a:solidFill>
                <a:srgbClr val="33CC33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2271" name="Line 40"/>
            <p:cNvSpPr>
              <a:spLocks noChangeShapeType="1"/>
            </p:cNvSpPr>
            <p:nvPr/>
          </p:nvSpPr>
          <p:spPr bwMode="auto">
            <a:xfrm flipH="1">
              <a:off x="3016" y="1162"/>
              <a:ext cx="1316" cy="182"/>
            </a:xfrm>
            <a:prstGeom prst="line">
              <a:avLst/>
            </a:prstGeom>
            <a:noFill/>
            <a:ln w="63500">
              <a:solidFill>
                <a:srgbClr val="FF00FF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2272" name="Line 41"/>
            <p:cNvSpPr>
              <a:spLocks noChangeShapeType="1"/>
            </p:cNvSpPr>
            <p:nvPr/>
          </p:nvSpPr>
          <p:spPr bwMode="auto">
            <a:xfrm flipH="1">
              <a:off x="4105" y="1162"/>
              <a:ext cx="227" cy="137"/>
            </a:xfrm>
            <a:prstGeom prst="line">
              <a:avLst/>
            </a:prstGeom>
            <a:noFill/>
            <a:ln w="63500">
              <a:solidFill>
                <a:srgbClr val="FF00FF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2273" name="Line 42"/>
            <p:cNvSpPr>
              <a:spLocks noChangeShapeType="1"/>
            </p:cNvSpPr>
            <p:nvPr/>
          </p:nvSpPr>
          <p:spPr bwMode="auto">
            <a:xfrm>
              <a:off x="3016" y="1162"/>
              <a:ext cx="2359" cy="136"/>
            </a:xfrm>
            <a:prstGeom prst="line">
              <a:avLst/>
            </a:prstGeom>
            <a:noFill/>
            <a:ln w="63500">
              <a:solidFill>
                <a:srgbClr val="33CC33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2274" name="Line 43"/>
            <p:cNvSpPr>
              <a:spLocks noChangeShapeType="1"/>
            </p:cNvSpPr>
            <p:nvPr/>
          </p:nvSpPr>
          <p:spPr bwMode="auto">
            <a:xfrm flipH="1">
              <a:off x="3787" y="2205"/>
              <a:ext cx="182" cy="454"/>
            </a:xfrm>
            <a:prstGeom prst="line">
              <a:avLst/>
            </a:prstGeom>
            <a:noFill/>
            <a:ln w="63500">
              <a:solidFill>
                <a:srgbClr val="33CC33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2275" name="Line 44"/>
            <p:cNvSpPr>
              <a:spLocks noChangeShapeType="1"/>
            </p:cNvSpPr>
            <p:nvPr/>
          </p:nvSpPr>
          <p:spPr bwMode="auto">
            <a:xfrm flipH="1">
              <a:off x="3969" y="2115"/>
              <a:ext cx="1406" cy="90"/>
            </a:xfrm>
            <a:prstGeom prst="line">
              <a:avLst/>
            </a:prstGeom>
            <a:noFill/>
            <a:ln w="63500">
              <a:solidFill>
                <a:srgbClr val="33CC33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2276" name="Line 45"/>
            <p:cNvSpPr>
              <a:spLocks noChangeShapeType="1"/>
            </p:cNvSpPr>
            <p:nvPr/>
          </p:nvSpPr>
          <p:spPr bwMode="auto">
            <a:xfrm>
              <a:off x="3016" y="3203"/>
              <a:ext cx="408" cy="363"/>
            </a:xfrm>
            <a:prstGeom prst="line">
              <a:avLst/>
            </a:prstGeom>
            <a:noFill/>
            <a:ln w="63500">
              <a:solidFill>
                <a:srgbClr val="993366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2277" name="Line 46"/>
            <p:cNvSpPr>
              <a:spLocks noChangeShapeType="1"/>
            </p:cNvSpPr>
            <p:nvPr/>
          </p:nvSpPr>
          <p:spPr bwMode="auto">
            <a:xfrm flipH="1">
              <a:off x="4014" y="3385"/>
              <a:ext cx="1406" cy="227"/>
            </a:xfrm>
            <a:prstGeom prst="line">
              <a:avLst/>
            </a:prstGeom>
            <a:noFill/>
            <a:ln w="63500">
              <a:solidFill>
                <a:srgbClr val="33CC33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2278" name="Line 47"/>
            <p:cNvSpPr>
              <a:spLocks noChangeShapeType="1"/>
            </p:cNvSpPr>
            <p:nvPr/>
          </p:nvSpPr>
          <p:spPr bwMode="auto">
            <a:xfrm flipH="1" flipV="1">
              <a:off x="3878" y="2614"/>
              <a:ext cx="136" cy="998"/>
            </a:xfrm>
            <a:prstGeom prst="line">
              <a:avLst/>
            </a:prstGeom>
            <a:noFill/>
            <a:ln w="63500">
              <a:solidFill>
                <a:srgbClr val="33CC33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2279" name="Line 48"/>
            <p:cNvSpPr>
              <a:spLocks noChangeShapeType="1"/>
            </p:cNvSpPr>
            <p:nvPr/>
          </p:nvSpPr>
          <p:spPr bwMode="auto">
            <a:xfrm flipV="1">
              <a:off x="3787" y="2614"/>
              <a:ext cx="91" cy="45"/>
            </a:xfrm>
            <a:prstGeom prst="line">
              <a:avLst/>
            </a:prstGeom>
            <a:noFill/>
            <a:ln w="63500">
              <a:solidFill>
                <a:srgbClr val="33CC33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2280" name="Line 49"/>
            <p:cNvSpPr>
              <a:spLocks noChangeShapeType="1"/>
            </p:cNvSpPr>
            <p:nvPr/>
          </p:nvSpPr>
          <p:spPr bwMode="auto">
            <a:xfrm flipV="1">
              <a:off x="3878" y="2251"/>
              <a:ext cx="136" cy="998"/>
            </a:xfrm>
            <a:prstGeom prst="line">
              <a:avLst/>
            </a:prstGeom>
            <a:noFill/>
            <a:ln w="63500">
              <a:solidFill>
                <a:srgbClr val="00CCFF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2281" name="Line 50"/>
            <p:cNvSpPr>
              <a:spLocks noChangeShapeType="1"/>
            </p:cNvSpPr>
            <p:nvPr/>
          </p:nvSpPr>
          <p:spPr bwMode="auto">
            <a:xfrm>
              <a:off x="4014" y="2251"/>
              <a:ext cx="1406" cy="136"/>
            </a:xfrm>
            <a:prstGeom prst="line">
              <a:avLst/>
            </a:prstGeom>
            <a:noFill/>
            <a:ln w="63500">
              <a:solidFill>
                <a:srgbClr val="00CCFF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2282" name="Line 51"/>
            <p:cNvSpPr>
              <a:spLocks noChangeShapeType="1"/>
            </p:cNvSpPr>
            <p:nvPr/>
          </p:nvSpPr>
          <p:spPr bwMode="auto">
            <a:xfrm flipH="1" flipV="1">
              <a:off x="3787" y="3203"/>
              <a:ext cx="91" cy="46"/>
            </a:xfrm>
            <a:prstGeom prst="line">
              <a:avLst/>
            </a:prstGeom>
            <a:noFill/>
            <a:ln w="63500">
              <a:solidFill>
                <a:srgbClr val="00CCFF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2283" name="Line 52"/>
            <p:cNvSpPr>
              <a:spLocks noChangeShapeType="1"/>
            </p:cNvSpPr>
            <p:nvPr/>
          </p:nvSpPr>
          <p:spPr bwMode="auto">
            <a:xfrm>
              <a:off x="3923" y="2478"/>
              <a:ext cx="136" cy="997"/>
            </a:xfrm>
            <a:prstGeom prst="line">
              <a:avLst/>
            </a:prstGeom>
            <a:noFill/>
            <a:ln w="63500">
              <a:solidFill>
                <a:srgbClr val="FF00FF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2284" name="Line 53"/>
            <p:cNvSpPr>
              <a:spLocks noChangeShapeType="1"/>
            </p:cNvSpPr>
            <p:nvPr/>
          </p:nvSpPr>
          <p:spPr bwMode="auto">
            <a:xfrm flipH="1">
              <a:off x="4059" y="3385"/>
              <a:ext cx="227" cy="90"/>
            </a:xfrm>
            <a:prstGeom prst="line">
              <a:avLst/>
            </a:prstGeom>
            <a:noFill/>
            <a:ln w="63500">
              <a:solidFill>
                <a:srgbClr val="FF00FF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2285" name="Line 54"/>
            <p:cNvSpPr>
              <a:spLocks noChangeShapeType="1"/>
            </p:cNvSpPr>
            <p:nvPr/>
          </p:nvSpPr>
          <p:spPr bwMode="auto">
            <a:xfrm flipH="1">
              <a:off x="3016" y="2478"/>
              <a:ext cx="907" cy="181"/>
            </a:xfrm>
            <a:prstGeom prst="line">
              <a:avLst/>
            </a:prstGeom>
            <a:noFill/>
            <a:ln w="63500">
              <a:solidFill>
                <a:srgbClr val="FF00FF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2286" name="Line 55"/>
            <p:cNvSpPr>
              <a:spLocks noChangeShapeType="1"/>
            </p:cNvSpPr>
            <p:nvPr/>
          </p:nvSpPr>
          <p:spPr bwMode="auto">
            <a:xfrm>
              <a:off x="3016" y="3203"/>
              <a:ext cx="907" cy="182"/>
            </a:xfrm>
            <a:prstGeom prst="line">
              <a:avLst/>
            </a:prstGeom>
            <a:noFill/>
            <a:ln w="63500">
              <a:solidFill>
                <a:srgbClr val="993366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2287" name="Line 56"/>
            <p:cNvSpPr>
              <a:spLocks noChangeShapeType="1"/>
            </p:cNvSpPr>
            <p:nvPr/>
          </p:nvSpPr>
          <p:spPr bwMode="auto">
            <a:xfrm flipH="1">
              <a:off x="3923" y="2341"/>
              <a:ext cx="136" cy="1044"/>
            </a:xfrm>
            <a:prstGeom prst="line">
              <a:avLst/>
            </a:prstGeom>
            <a:noFill/>
            <a:ln w="63500">
              <a:solidFill>
                <a:srgbClr val="993366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2288" name="Line 57"/>
            <p:cNvSpPr>
              <a:spLocks noChangeShapeType="1"/>
            </p:cNvSpPr>
            <p:nvPr/>
          </p:nvSpPr>
          <p:spPr bwMode="auto">
            <a:xfrm flipH="1" flipV="1">
              <a:off x="4059" y="2341"/>
              <a:ext cx="227" cy="46"/>
            </a:xfrm>
            <a:prstGeom prst="line">
              <a:avLst/>
            </a:prstGeom>
            <a:noFill/>
            <a:ln w="63500">
              <a:solidFill>
                <a:srgbClr val="993366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2289" name="Line 58"/>
            <p:cNvSpPr>
              <a:spLocks noChangeShapeType="1"/>
            </p:cNvSpPr>
            <p:nvPr/>
          </p:nvSpPr>
          <p:spPr bwMode="auto">
            <a:xfrm flipH="1">
              <a:off x="3833" y="2115"/>
              <a:ext cx="272" cy="90"/>
            </a:xfrm>
            <a:prstGeom prst="line">
              <a:avLst/>
            </a:prstGeom>
            <a:noFill/>
            <a:ln w="63500">
              <a:solidFill>
                <a:srgbClr val="FF00FF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2290" name="Line 64"/>
            <p:cNvSpPr>
              <a:spLocks noChangeShapeType="1"/>
            </p:cNvSpPr>
            <p:nvPr/>
          </p:nvSpPr>
          <p:spPr bwMode="auto">
            <a:xfrm flipH="1">
              <a:off x="4286" y="2659"/>
              <a:ext cx="363" cy="726"/>
            </a:xfrm>
            <a:prstGeom prst="line">
              <a:avLst/>
            </a:prstGeom>
            <a:noFill/>
            <a:ln w="31750">
              <a:solidFill>
                <a:srgbClr val="0000FF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5033723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5E6BD717-94BB-42E5-98FE-8FAB51A877E8}" type="slidenum">
              <a:rPr lang="en-US" altLang="en-US" sz="1400" b="0" smtClean="0">
                <a:solidFill>
                  <a:srgbClr val="99FF99"/>
                </a:solidFill>
                <a:latin typeface="Arial" charset="0"/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3</a:t>
            </a:fld>
            <a:r>
              <a:rPr lang="cs-CZ" altLang="en-US" sz="1400" b="0" smtClean="0">
                <a:solidFill>
                  <a:srgbClr val="99FF99"/>
                </a:solidFill>
                <a:latin typeface="Arial" charset="0"/>
              </a:rPr>
              <a:t> </a:t>
            </a:r>
            <a:endParaRPr lang="en-US" altLang="en-US" sz="1400" b="0" smtClean="0">
              <a:solidFill>
                <a:srgbClr val="99FF99"/>
              </a:solidFill>
              <a:latin typeface="Arial" charset="0"/>
            </a:endParaRPr>
          </a:p>
        </p:txBody>
      </p:sp>
      <p:sp>
        <p:nvSpPr>
          <p:cNvPr id="2560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en-US" smtClean="0"/>
              <a:t>Mezikódy</a:t>
            </a:r>
            <a:endParaRPr lang="cs-CZ" altLang="en-US" noProof="1" smtClean="0"/>
          </a:p>
        </p:txBody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2" eaLnBrk="1" hangingPunct="1"/>
            <a:r>
              <a:rPr lang="en-US" altLang="en-US" sz="1800" dirty="0"/>
              <a:t>SSA – Static Single Assignment</a:t>
            </a:r>
            <a:endParaRPr lang="cs-CZ" altLang="en-US" sz="1800" dirty="0"/>
          </a:p>
          <a:p>
            <a:pPr lvl="3" eaLnBrk="1" hangingPunct="1"/>
            <a:r>
              <a:rPr lang="cs-CZ" altLang="en-US" sz="1600" dirty="0"/>
              <a:t>Do každé proměnné se přiřazuje pouze v jediném místě kódu</a:t>
            </a:r>
          </a:p>
          <a:p>
            <a:pPr lvl="4" eaLnBrk="1" hangingPunct="1"/>
            <a:r>
              <a:rPr lang="cs-CZ" altLang="en-US" sz="1400" dirty="0"/>
              <a:t>Jediný přiřazovací příkaz resp. instrukce mezikódu</a:t>
            </a:r>
          </a:p>
          <a:p>
            <a:pPr lvl="4" eaLnBrk="1" hangingPunct="1"/>
            <a:r>
              <a:rPr lang="cs-CZ" altLang="en-US" sz="1400" dirty="0"/>
              <a:t>Může být prováděn mnohokrát, je-li v cyklu</a:t>
            </a:r>
          </a:p>
          <a:p>
            <a:pPr lvl="3" eaLnBrk="1" hangingPunct="1"/>
            <a:r>
              <a:rPr lang="cs-CZ" altLang="en-US" sz="1600" dirty="0"/>
              <a:t>Aplikovatelné pouze na jednoduché lokální proměnné bez aliasu</a:t>
            </a:r>
          </a:p>
          <a:p>
            <a:pPr lvl="3" eaLnBrk="1" hangingPunct="1"/>
            <a:r>
              <a:rPr lang="cs-CZ" altLang="en-US" sz="1600" dirty="0"/>
              <a:t>Překladač upravuje mezikód do SSA formy až po provedení analýz/úprav:</a:t>
            </a:r>
          </a:p>
          <a:p>
            <a:pPr lvl="4" eaLnBrk="1" hangingPunct="1"/>
            <a:r>
              <a:rPr lang="cs-CZ" altLang="en-US" sz="1400" dirty="0"/>
              <a:t>Integrace procedur může odstranit aliasing (parametry předané odkazem)</a:t>
            </a:r>
          </a:p>
          <a:p>
            <a:pPr lvl="4" eaLnBrk="1" hangingPunct="1"/>
            <a:r>
              <a:rPr lang="cs-CZ" altLang="en-US" sz="1400" dirty="0"/>
              <a:t>Analýza aliasů vyloučí problematické proměnné</a:t>
            </a:r>
          </a:p>
          <a:p>
            <a:pPr lvl="4" eaLnBrk="1" hangingPunct="1"/>
            <a:r>
              <a:rPr lang="cs-CZ" altLang="en-US" sz="1400" dirty="0"/>
              <a:t>Dekompozice nealiasovaných lokálních proměnných typu struktura</a:t>
            </a:r>
          </a:p>
          <a:p>
            <a:pPr lvl="2" eaLnBrk="1" hangingPunct="1"/>
            <a:r>
              <a:rPr lang="cs-CZ" altLang="en-US" sz="1800" dirty="0"/>
              <a:t>SSA zjednodušuje řadu algoritmů používaných v překladačích</a:t>
            </a:r>
          </a:p>
          <a:p>
            <a:pPr lvl="2" eaLnBrk="1" hangingPunct="1"/>
            <a:r>
              <a:rPr lang="cs-CZ" altLang="en-US" sz="1800" dirty="0"/>
              <a:t>Konverze do SSA formy vyžaduje speciální operátor </a:t>
            </a:r>
            <a:r>
              <a:rPr lang="el-GR" altLang="en-US" sz="1800" dirty="0"/>
              <a:t>Φ</a:t>
            </a:r>
            <a:endParaRPr lang="en-US" altLang="en-US" sz="1800" dirty="0"/>
          </a:p>
          <a:p>
            <a:pPr lvl="3" eaLnBrk="1" hangingPunct="1"/>
            <a:r>
              <a:rPr lang="en-US" altLang="en-US" sz="1600" dirty="0" err="1"/>
              <a:t>Alternativn</a:t>
            </a:r>
            <a:r>
              <a:rPr lang="cs-CZ" altLang="en-US" sz="1600" dirty="0"/>
              <a:t>í přiřazení do téže proměnné</a:t>
            </a:r>
          </a:p>
          <a:p>
            <a:r>
              <a:rPr lang="cs-CZ" altLang="en-US" sz="1200" dirty="0"/>
              <a:t>if </a:t>
            </a:r>
            <a:r>
              <a:rPr lang="en-US" altLang="en-US" sz="1200" dirty="0"/>
              <a:t>C then X:=A else X:=B</a:t>
            </a:r>
          </a:p>
          <a:p>
            <a:pPr lvl="3"/>
            <a:r>
              <a:rPr lang="en-US" altLang="en-US" sz="1600" dirty="0"/>
              <a:t>se </a:t>
            </a:r>
            <a:r>
              <a:rPr lang="en-US" altLang="en-US" sz="1600" dirty="0" err="1"/>
              <a:t>reprezentuje</a:t>
            </a:r>
            <a:r>
              <a:rPr lang="en-US" altLang="en-US" sz="1600" dirty="0"/>
              <a:t> </a:t>
            </a:r>
            <a:r>
              <a:rPr lang="cs-CZ" altLang="en-US" sz="1600" dirty="0"/>
              <a:t>pomocí pomocných proměnných</a:t>
            </a:r>
          </a:p>
          <a:p>
            <a:r>
              <a:rPr lang="cs-CZ" altLang="en-US" sz="1200" dirty="0"/>
              <a:t>if </a:t>
            </a:r>
            <a:r>
              <a:rPr lang="en-US" altLang="en-US" sz="1200" dirty="0"/>
              <a:t>C then X</a:t>
            </a:r>
            <a:r>
              <a:rPr lang="cs-CZ" altLang="en-US" sz="1200" dirty="0"/>
              <a:t>1</a:t>
            </a:r>
            <a:r>
              <a:rPr lang="en-US" altLang="en-US" sz="1200" dirty="0"/>
              <a:t>:=A else X</a:t>
            </a:r>
            <a:r>
              <a:rPr lang="cs-CZ" altLang="en-US" sz="1200" dirty="0"/>
              <a:t>2</a:t>
            </a:r>
            <a:r>
              <a:rPr lang="en-US" altLang="en-US" sz="1200" dirty="0"/>
              <a:t>:=B; </a:t>
            </a:r>
          </a:p>
          <a:p>
            <a:r>
              <a:rPr lang="en-US" altLang="en-US" sz="1200" dirty="0"/>
              <a:t>X:=</a:t>
            </a:r>
            <a:r>
              <a:rPr lang="el-GR" altLang="en-US" sz="1200" dirty="0"/>
              <a:t>Φ</a:t>
            </a:r>
            <a:r>
              <a:rPr lang="en-US" altLang="en-US" sz="1200" dirty="0"/>
              <a:t>(X1,X2)</a:t>
            </a:r>
          </a:p>
          <a:p>
            <a:pPr lvl="3"/>
            <a:r>
              <a:rPr lang="el-GR" altLang="en-US" sz="1600" dirty="0"/>
              <a:t>Φ</a:t>
            </a:r>
            <a:r>
              <a:rPr lang="en-US" altLang="en-US" sz="1600" dirty="0"/>
              <a:t>(X1,X2) </a:t>
            </a:r>
            <a:r>
              <a:rPr lang="en-US" altLang="en-US" sz="1600" dirty="0" err="1"/>
              <a:t>znamen</a:t>
            </a:r>
            <a:r>
              <a:rPr lang="cs-CZ" altLang="en-US" sz="1600" dirty="0"/>
              <a:t>á hodnota X1 nebo X2, podle toho, která byla (naposledy) definována</a:t>
            </a:r>
          </a:p>
          <a:p>
            <a:pPr lvl="3"/>
            <a:r>
              <a:rPr lang="cs-CZ" altLang="en-US" sz="1600" dirty="0"/>
              <a:t>Na operátor </a:t>
            </a:r>
            <a:r>
              <a:rPr lang="el-GR" altLang="en-US" sz="1600" dirty="0"/>
              <a:t>Φ</a:t>
            </a:r>
            <a:r>
              <a:rPr lang="cs-CZ" altLang="en-US" sz="1600" dirty="0"/>
              <a:t> se pohlíží podobně jako na jiné (asociativní a komutativní) operátory</a:t>
            </a:r>
          </a:p>
          <a:p>
            <a:pPr lvl="3"/>
            <a:r>
              <a:rPr lang="cs-CZ" altLang="en-US" sz="1600" dirty="0"/>
              <a:t>V závěrečné fázi překladu je </a:t>
            </a:r>
            <a:r>
              <a:rPr lang="el-GR" altLang="en-US" sz="1600" dirty="0"/>
              <a:t>Φ</a:t>
            </a:r>
            <a:r>
              <a:rPr lang="cs-CZ" altLang="en-US" sz="1600" dirty="0"/>
              <a:t> eliminován přejmenováním proměnných (tj. umístěním X1 a X2 do téhož místa, pokud to lze), může vést k duplikaci</a:t>
            </a:r>
            <a:endParaRPr lang="en-US" altLang="en-US" sz="1600" dirty="0"/>
          </a:p>
          <a:p>
            <a:pPr lvl="3"/>
            <a:endParaRPr lang="cs-CZ" altLang="en-US" sz="1600" dirty="0"/>
          </a:p>
        </p:txBody>
      </p:sp>
    </p:spTree>
    <p:extLst>
      <p:ext uri="{BB962C8B-B14F-4D97-AF65-F5344CB8AC3E}">
        <p14:creationId xmlns:p14="http://schemas.microsoft.com/office/powerpoint/2010/main" val="76199045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Slide Number Placeholder 4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29D50C59-F764-49B4-BA42-200CF126D415}" type="slidenum">
              <a:rPr lang="en-US" altLang="en-US" sz="1400" b="0" smtClean="0">
                <a:solidFill>
                  <a:srgbClr val="99FF99"/>
                </a:solidFill>
                <a:latin typeface="Arial" charset="0"/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30</a:t>
            </a:fld>
            <a:r>
              <a:rPr lang="cs-CZ" altLang="en-US" sz="1400" b="0" smtClean="0">
                <a:solidFill>
                  <a:srgbClr val="99FF99"/>
                </a:solidFill>
                <a:latin typeface="Arial" charset="0"/>
              </a:rPr>
              <a:t> </a:t>
            </a:r>
            <a:endParaRPr lang="en-US" altLang="en-US" sz="1400" b="0" smtClean="0">
              <a:solidFill>
                <a:srgbClr val="99FF99"/>
              </a:solidFill>
              <a:latin typeface="Arial" charset="0"/>
            </a:endParaRP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en-US" smtClean="0"/>
              <a:t>Nesekvenční mezikód po duplikaci BB</a:t>
            </a:r>
            <a:endParaRPr lang="cs-CZ" altLang="en-US" noProof="1" smtClean="0"/>
          </a:p>
        </p:txBody>
      </p:sp>
      <p:sp>
        <p:nvSpPr>
          <p:cNvPr id="53252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152400" y="533400"/>
            <a:ext cx="2619375" cy="4191000"/>
          </a:xfrm>
        </p:spPr>
        <p:txBody>
          <a:bodyPr/>
          <a:lstStyle/>
          <a:p>
            <a:pPr marL="0" indent="0" eaLnBrk="1" hangingPunct="1"/>
            <a:r>
              <a:rPr lang="en-US" altLang="en-US" sz="1400" smtClean="0"/>
              <a:t>int gcd( int x, int y)</a:t>
            </a:r>
          </a:p>
          <a:p>
            <a:pPr marL="0" indent="0" eaLnBrk="1" hangingPunct="1"/>
            <a:r>
              <a:rPr lang="en-US" altLang="en-US" sz="1400" smtClean="0"/>
              <a:t>{ int z;</a:t>
            </a:r>
          </a:p>
          <a:p>
            <a:pPr marL="0" indent="0" eaLnBrk="1" hangingPunct="1"/>
            <a:r>
              <a:rPr lang="en-US" altLang="en-US" sz="1400" smtClean="0"/>
              <a:t>  if ( x &gt; y )</a:t>
            </a:r>
          </a:p>
          <a:p>
            <a:pPr marL="0" indent="0" eaLnBrk="1" hangingPunct="1"/>
            <a:r>
              <a:rPr lang="en-US" altLang="en-US" sz="1400" smtClean="0"/>
              <a:t>  {</a:t>
            </a:r>
          </a:p>
          <a:p>
            <a:pPr marL="0" indent="0" eaLnBrk="1" hangingPunct="1"/>
            <a:r>
              <a:rPr lang="en-US" altLang="en-US" sz="1400" smtClean="0"/>
              <a:t>    z = y;</a:t>
            </a:r>
          </a:p>
          <a:p>
            <a:pPr marL="0" indent="0" eaLnBrk="1" hangingPunct="1"/>
            <a:r>
              <a:rPr lang="en-US" altLang="en-US" sz="1400" smtClean="0"/>
              <a:t>    y = x;</a:t>
            </a:r>
          </a:p>
          <a:p>
            <a:pPr marL="0" indent="0" eaLnBrk="1" hangingPunct="1"/>
            <a:r>
              <a:rPr lang="en-US" altLang="en-US" sz="1400" smtClean="0"/>
              <a:t>    x = z;</a:t>
            </a:r>
          </a:p>
          <a:p>
            <a:pPr marL="0" indent="0" eaLnBrk="1" hangingPunct="1"/>
            <a:r>
              <a:rPr lang="en-US" altLang="en-US" sz="1400" smtClean="0"/>
              <a:t>  }</a:t>
            </a:r>
          </a:p>
          <a:p>
            <a:pPr marL="0" indent="0" eaLnBrk="1" hangingPunct="1"/>
            <a:r>
              <a:rPr lang="en-US" altLang="en-US" sz="1400" smtClean="0"/>
              <a:t>  while ( x &gt; 0 )</a:t>
            </a:r>
          </a:p>
          <a:p>
            <a:pPr marL="0" indent="0" eaLnBrk="1" hangingPunct="1"/>
            <a:r>
              <a:rPr lang="en-US" altLang="en-US" sz="1400" smtClean="0"/>
              <a:t>  {</a:t>
            </a:r>
          </a:p>
          <a:p>
            <a:pPr marL="0" indent="0" eaLnBrk="1" hangingPunct="1"/>
            <a:r>
              <a:rPr lang="en-US" altLang="en-US" sz="1400" smtClean="0"/>
              <a:t>    z = y % x;</a:t>
            </a:r>
          </a:p>
          <a:p>
            <a:pPr marL="0" indent="0" eaLnBrk="1" hangingPunct="1"/>
            <a:r>
              <a:rPr lang="en-US" altLang="en-US" sz="1400" smtClean="0"/>
              <a:t>    y = x;</a:t>
            </a:r>
          </a:p>
          <a:p>
            <a:pPr marL="0" indent="0" eaLnBrk="1" hangingPunct="1"/>
            <a:r>
              <a:rPr lang="en-US" altLang="en-US" sz="1400" smtClean="0"/>
              <a:t>    x = z;</a:t>
            </a:r>
          </a:p>
          <a:p>
            <a:pPr marL="0" indent="0" eaLnBrk="1" hangingPunct="1"/>
            <a:r>
              <a:rPr lang="en-US" altLang="en-US" sz="1400" smtClean="0"/>
              <a:t>  }</a:t>
            </a:r>
          </a:p>
          <a:p>
            <a:pPr marL="0" indent="0" eaLnBrk="1" hangingPunct="1"/>
            <a:r>
              <a:rPr lang="en-US" altLang="en-US" sz="1400" smtClean="0"/>
              <a:t>  return y;</a:t>
            </a:r>
          </a:p>
          <a:p>
            <a:pPr marL="0" indent="0" eaLnBrk="1" hangingPunct="1"/>
            <a:r>
              <a:rPr lang="en-US" altLang="en-US" sz="1400" smtClean="0"/>
              <a:t>}</a:t>
            </a:r>
            <a:endParaRPr lang="cs-CZ" altLang="en-US" sz="1400" smtClean="0"/>
          </a:p>
        </p:txBody>
      </p:sp>
      <p:sp>
        <p:nvSpPr>
          <p:cNvPr id="53253" name="Rectangle 5"/>
          <p:cNvSpPr>
            <a:spLocks noGrp="1" noChangeArrowheads="1"/>
          </p:cNvSpPr>
          <p:nvPr>
            <p:ph type="body" sz="half" idx="2"/>
          </p:nvPr>
        </p:nvSpPr>
        <p:spPr>
          <a:xfrm>
            <a:off x="179388" y="5013325"/>
            <a:ext cx="4343400" cy="1671638"/>
          </a:xfrm>
        </p:spPr>
        <p:txBody>
          <a:bodyPr/>
          <a:lstStyle/>
          <a:p>
            <a:pPr marL="0" indent="0" eaLnBrk="1" hangingPunct="1"/>
            <a:r>
              <a:rPr lang="en-US" altLang="en-US" sz="1400" smtClean="0"/>
              <a:t>CONST:(C1,I32,0)</a:t>
            </a:r>
          </a:p>
          <a:p>
            <a:pPr marL="0" indent="0" eaLnBrk="1" hangingPunct="1"/>
            <a:endParaRPr lang="cs-CZ" altLang="en-US" sz="1400" smtClean="0">
              <a:latin typeface="Arial" charset="0"/>
            </a:endParaRPr>
          </a:p>
          <a:p>
            <a:pPr marL="0" indent="0" eaLnBrk="1" hangingPunct="1"/>
            <a:r>
              <a:rPr lang="en-US" altLang="en-US" sz="1400" smtClean="0"/>
              <a:t>PROC ”gcd”</a:t>
            </a:r>
          </a:p>
          <a:p>
            <a:pPr marL="0" indent="0" eaLnBrk="1" hangingPunct="1"/>
            <a:r>
              <a:rPr lang="en-US" altLang="en-US" sz="1400" smtClean="0"/>
              <a:t>PARAM:(Px,I32,”x”),(Py,I32,”y”)</a:t>
            </a:r>
          </a:p>
        </p:txBody>
      </p:sp>
      <p:sp>
        <p:nvSpPr>
          <p:cNvPr id="53254" name="Rectangle 32"/>
          <p:cNvSpPr>
            <a:spLocks noChangeArrowheads="1"/>
          </p:cNvSpPr>
          <p:nvPr/>
        </p:nvSpPr>
        <p:spPr bwMode="auto">
          <a:xfrm>
            <a:off x="2916238" y="549275"/>
            <a:ext cx="1584325" cy="1150938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cs-CZ" altLang="en-US" sz="1400">
                <a:latin typeface="Arial" charset="0"/>
              </a:rPr>
              <a:t>Dag</a:t>
            </a:r>
            <a:endParaRPr lang="en-US" altLang="en-US" sz="1400">
              <a:latin typeface="Arial" charset="0"/>
            </a:endParaRPr>
          </a:p>
          <a:p>
            <a:pPr algn="r" eaLnBrk="1" hangingPunct="1"/>
            <a:r>
              <a:rPr lang="cs-CZ" altLang="en-US" sz="1400" b="0">
                <a:latin typeface="Arial" charset="0"/>
              </a:rPr>
              <a:t>data</a:t>
            </a:r>
          </a:p>
        </p:txBody>
      </p:sp>
      <p:sp>
        <p:nvSpPr>
          <p:cNvPr id="53255" name="Line 33"/>
          <p:cNvSpPr>
            <a:spLocks noChangeShapeType="1"/>
          </p:cNvSpPr>
          <p:nvPr/>
        </p:nvSpPr>
        <p:spPr bwMode="auto">
          <a:xfrm flipH="1" flipV="1">
            <a:off x="2987675" y="981075"/>
            <a:ext cx="576263" cy="0"/>
          </a:xfrm>
          <a:prstGeom prst="line">
            <a:avLst/>
          </a:prstGeom>
          <a:noFill/>
          <a:ln w="31750">
            <a:solidFill>
              <a:srgbClr val="0000FF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53256" name="Rectangle 59"/>
          <p:cNvSpPr>
            <a:spLocks noChangeArrowheads="1"/>
          </p:cNvSpPr>
          <p:nvPr/>
        </p:nvSpPr>
        <p:spPr bwMode="auto">
          <a:xfrm>
            <a:off x="2916238" y="1916113"/>
            <a:ext cx="1584325" cy="1728787"/>
          </a:xfrm>
          <a:prstGeom prst="rect">
            <a:avLst/>
          </a:prstGeom>
          <a:solidFill>
            <a:srgbClr val="FFFFC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cs-CZ" altLang="en-US" sz="1400">
                <a:latin typeface="Arial" charset="0"/>
              </a:rPr>
              <a:t>Rozhraní 1</a:t>
            </a:r>
            <a:endParaRPr lang="en-US" altLang="en-US" sz="1400">
              <a:latin typeface="Arial" charset="0"/>
            </a:endParaRPr>
          </a:p>
          <a:p>
            <a:pPr algn="r" eaLnBrk="1" hangingPunct="1"/>
            <a:r>
              <a:rPr lang="cs-CZ" altLang="en-US" sz="1400" b="0">
                <a:latin typeface="Arial" charset="0"/>
              </a:rPr>
              <a:t>Px</a:t>
            </a:r>
          </a:p>
          <a:p>
            <a:pPr algn="r" eaLnBrk="1" hangingPunct="1"/>
            <a:r>
              <a:rPr lang="cs-CZ" altLang="en-US" sz="1400" b="0">
                <a:latin typeface="Arial" charset="0"/>
              </a:rPr>
              <a:t>Py</a:t>
            </a:r>
          </a:p>
          <a:p>
            <a:pPr algn="ctr" eaLnBrk="1" hangingPunct="1"/>
            <a:r>
              <a:rPr lang="cs-CZ" altLang="en-US" sz="1400">
                <a:latin typeface="Arial" charset="0"/>
              </a:rPr>
              <a:t>Rozhraní 2</a:t>
            </a:r>
            <a:endParaRPr lang="en-US" altLang="en-US" sz="1400">
              <a:latin typeface="Arial" charset="0"/>
            </a:endParaRPr>
          </a:p>
          <a:p>
            <a:pPr algn="r" eaLnBrk="1" hangingPunct="1"/>
            <a:r>
              <a:rPr lang="cs-CZ" altLang="en-US" sz="1400" b="0">
                <a:latin typeface="Arial" charset="0"/>
              </a:rPr>
              <a:t>Px</a:t>
            </a:r>
          </a:p>
          <a:p>
            <a:pPr algn="r" eaLnBrk="1" hangingPunct="1"/>
            <a:r>
              <a:rPr lang="cs-CZ" altLang="en-US" sz="1400" b="0">
                <a:latin typeface="Arial" charset="0"/>
              </a:rPr>
              <a:t>Py</a:t>
            </a:r>
          </a:p>
        </p:txBody>
      </p:sp>
      <p:sp>
        <p:nvSpPr>
          <p:cNvPr id="53257" name="Line 60"/>
          <p:cNvSpPr>
            <a:spLocks noChangeShapeType="1"/>
          </p:cNvSpPr>
          <p:nvPr/>
        </p:nvSpPr>
        <p:spPr bwMode="auto">
          <a:xfrm>
            <a:off x="3059113" y="2565400"/>
            <a:ext cx="576262" cy="0"/>
          </a:xfrm>
          <a:prstGeom prst="line">
            <a:avLst/>
          </a:prstGeom>
          <a:noFill/>
          <a:ln w="63500">
            <a:solidFill>
              <a:srgbClr val="FF00FF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53258" name="Line 61"/>
          <p:cNvSpPr>
            <a:spLocks noChangeShapeType="1"/>
          </p:cNvSpPr>
          <p:nvPr/>
        </p:nvSpPr>
        <p:spPr bwMode="auto">
          <a:xfrm>
            <a:off x="3059113" y="2276475"/>
            <a:ext cx="574675" cy="0"/>
          </a:xfrm>
          <a:prstGeom prst="line">
            <a:avLst/>
          </a:prstGeom>
          <a:noFill/>
          <a:ln w="63500">
            <a:solidFill>
              <a:srgbClr val="33CC33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53259" name="Line 62"/>
          <p:cNvSpPr>
            <a:spLocks noChangeShapeType="1"/>
          </p:cNvSpPr>
          <p:nvPr/>
        </p:nvSpPr>
        <p:spPr bwMode="auto">
          <a:xfrm>
            <a:off x="3059113" y="3068638"/>
            <a:ext cx="576262" cy="0"/>
          </a:xfrm>
          <a:prstGeom prst="line">
            <a:avLst/>
          </a:prstGeom>
          <a:noFill/>
          <a:ln w="63500">
            <a:solidFill>
              <a:srgbClr val="00CCFF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53260" name="Line 63"/>
          <p:cNvSpPr>
            <a:spLocks noChangeShapeType="1"/>
          </p:cNvSpPr>
          <p:nvPr/>
        </p:nvSpPr>
        <p:spPr bwMode="auto">
          <a:xfrm>
            <a:off x="3059113" y="3357563"/>
            <a:ext cx="576262" cy="0"/>
          </a:xfrm>
          <a:prstGeom prst="line">
            <a:avLst/>
          </a:prstGeom>
          <a:noFill/>
          <a:ln w="63500">
            <a:solidFill>
              <a:srgbClr val="993366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grpSp>
        <p:nvGrpSpPr>
          <p:cNvPr id="53261" name="Group 96"/>
          <p:cNvGrpSpPr>
            <a:grpSpLocks/>
          </p:cNvGrpSpPr>
          <p:nvPr/>
        </p:nvGrpSpPr>
        <p:grpSpPr bwMode="auto">
          <a:xfrm>
            <a:off x="4643438" y="549275"/>
            <a:ext cx="4321175" cy="6119813"/>
            <a:chOff x="2925" y="346"/>
            <a:chExt cx="2722" cy="3855"/>
          </a:xfrm>
        </p:grpSpPr>
        <p:sp>
          <p:nvSpPr>
            <p:cNvPr id="53262" name="Rectangle 2"/>
            <p:cNvSpPr>
              <a:spLocks noChangeArrowheads="1"/>
            </p:cNvSpPr>
            <p:nvPr/>
          </p:nvSpPr>
          <p:spPr bwMode="auto">
            <a:xfrm>
              <a:off x="2925" y="346"/>
              <a:ext cx="2722" cy="3855"/>
            </a:xfrm>
            <a:prstGeom prst="rect">
              <a:avLst/>
            </a:prstGeom>
            <a:solidFill>
              <a:srgbClr val="FFFFE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defRPr sz="1600" b="1">
                  <a:solidFill>
                    <a:schemeClr val="tx1"/>
                  </a:solidFill>
                  <a:latin typeface="Courier New" pitchFamily="49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Ø"/>
                <a:defRPr sz="24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cs-CZ" altLang="en-US" b="0">
                <a:latin typeface="Arial" charset="0"/>
              </a:endParaRPr>
            </a:p>
          </p:txBody>
        </p:sp>
        <p:grpSp>
          <p:nvGrpSpPr>
            <p:cNvPr id="53263" name="Group 90"/>
            <p:cNvGrpSpPr>
              <a:grpSpLocks/>
            </p:cNvGrpSpPr>
            <p:nvPr/>
          </p:nvGrpSpPr>
          <p:grpSpPr bwMode="auto">
            <a:xfrm>
              <a:off x="3424" y="2115"/>
              <a:ext cx="408" cy="181"/>
              <a:chOff x="3198" y="2115"/>
              <a:chExt cx="408" cy="181"/>
            </a:xfrm>
          </p:grpSpPr>
          <p:sp>
            <p:nvSpPr>
              <p:cNvPr id="53337" name="Rectangle 19"/>
              <p:cNvSpPr>
                <a:spLocks noChangeArrowheads="1"/>
              </p:cNvSpPr>
              <p:nvPr/>
            </p:nvSpPr>
            <p:spPr bwMode="auto">
              <a:xfrm>
                <a:off x="3198" y="2115"/>
                <a:ext cx="408" cy="181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lr>
                    <a:schemeClr val="bg2"/>
                  </a:buClr>
                  <a:buSzPct val="65000"/>
                  <a:buFont typeface="Wingdings" pitchFamily="2" charset="2"/>
                  <a:defRPr sz="1600" b="1">
                    <a:solidFill>
                      <a:schemeClr val="tx1"/>
                    </a:solidFill>
                    <a:latin typeface="Courier New" pitchFamily="49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bg2"/>
                  </a:buClr>
                  <a:buFont typeface="Wingdings" pitchFamily="2" charset="2"/>
                  <a:buChar char="Ø"/>
                  <a:defRPr sz="2400"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bg2"/>
                  </a:buClr>
                  <a:buSzPct val="65000"/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bg2"/>
                  </a:buClr>
                  <a:buFont typeface="Wingdings" pitchFamily="2" charset="2"/>
                  <a:buChar char="§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bg2"/>
                  </a:buClr>
                  <a:buChar char="•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Char char="•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Char char="•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Char char="•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Char char="•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cs-CZ" altLang="en-US" b="0">
                  <a:latin typeface="Arial" charset="0"/>
                </a:endParaRPr>
              </a:p>
            </p:txBody>
          </p:sp>
          <p:sp>
            <p:nvSpPr>
              <p:cNvPr id="53338" name="Line 20"/>
              <p:cNvSpPr>
                <a:spLocks noChangeShapeType="1"/>
              </p:cNvSpPr>
              <p:nvPr/>
            </p:nvSpPr>
            <p:spPr bwMode="auto">
              <a:xfrm>
                <a:off x="3334" y="2115"/>
                <a:ext cx="1" cy="89"/>
              </a:xfrm>
              <a:prstGeom prst="line">
                <a:avLst/>
              </a:prstGeom>
              <a:noFill/>
              <a:ln w="31750">
                <a:solidFill>
                  <a:srgbClr val="0000FF"/>
                </a:solidFill>
                <a:round/>
                <a:headEnd/>
                <a:tailEnd type="none" w="lg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53339" name="Text Box 21"/>
              <p:cNvSpPr txBox="1">
                <a:spLocks noChangeArrowheads="1"/>
              </p:cNvSpPr>
              <p:nvPr/>
            </p:nvSpPr>
            <p:spPr bwMode="auto">
              <a:xfrm>
                <a:off x="3198" y="2205"/>
                <a:ext cx="403" cy="91"/>
              </a:xfrm>
              <a:prstGeom prst="rect">
                <a:avLst/>
              </a:prstGeom>
              <a:solidFill>
                <a:srgbClr val="FFFF66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lIns="0" tIns="0" rIns="0" bIns="0" anchor="ctr" anchorCtr="1"/>
              <a:lstStyle>
                <a:lvl1pPr eaLnBrk="0" hangingPunct="0">
                  <a:spcBef>
                    <a:spcPct val="20000"/>
                  </a:spcBef>
                  <a:buClr>
                    <a:schemeClr val="bg2"/>
                  </a:buClr>
                  <a:buSzPct val="65000"/>
                  <a:buFont typeface="Wingdings" pitchFamily="2" charset="2"/>
                  <a:defRPr sz="1600" b="1">
                    <a:solidFill>
                      <a:schemeClr val="tx1"/>
                    </a:solidFill>
                    <a:latin typeface="Courier New" pitchFamily="49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bg2"/>
                  </a:buClr>
                  <a:buFont typeface="Wingdings" pitchFamily="2" charset="2"/>
                  <a:buChar char="Ø"/>
                  <a:defRPr sz="2400"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bg2"/>
                  </a:buClr>
                  <a:buSzPct val="65000"/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bg2"/>
                  </a:buClr>
                  <a:buFont typeface="Wingdings" pitchFamily="2" charset="2"/>
                  <a:buChar char="§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bg2"/>
                  </a:buClr>
                  <a:buChar char="•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Char char="•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Char char="•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Char char="•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Char char="•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en-US" sz="1200"/>
                  <a:t>RET_I32</a:t>
                </a:r>
              </a:p>
            </p:txBody>
          </p:sp>
        </p:grpSp>
        <p:sp>
          <p:nvSpPr>
            <p:cNvPr id="53264" name="Line 22"/>
            <p:cNvSpPr>
              <a:spLocks noChangeShapeType="1"/>
            </p:cNvSpPr>
            <p:nvPr/>
          </p:nvSpPr>
          <p:spPr bwMode="auto">
            <a:xfrm flipH="1">
              <a:off x="4195" y="527"/>
              <a:ext cx="0" cy="90"/>
            </a:xfrm>
            <a:prstGeom prst="line">
              <a:avLst/>
            </a:prstGeom>
            <a:noFill/>
            <a:ln w="31750">
              <a:solidFill>
                <a:schemeClr val="bg2"/>
              </a:solidFill>
              <a:round/>
              <a:headEnd/>
              <a:tailEnd type="triangl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grpSp>
          <p:nvGrpSpPr>
            <p:cNvPr id="53265" name="Group 66"/>
            <p:cNvGrpSpPr>
              <a:grpSpLocks/>
            </p:cNvGrpSpPr>
            <p:nvPr/>
          </p:nvGrpSpPr>
          <p:grpSpPr bwMode="auto">
            <a:xfrm>
              <a:off x="4921" y="1298"/>
              <a:ext cx="590" cy="182"/>
              <a:chOff x="4921" y="1298"/>
              <a:chExt cx="590" cy="182"/>
            </a:xfrm>
          </p:grpSpPr>
          <p:sp>
            <p:nvSpPr>
              <p:cNvPr id="53334" name="Rectangle 29"/>
              <p:cNvSpPr>
                <a:spLocks noChangeArrowheads="1"/>
              </p:cNvSpPr>
              <p:nvPr/>
            </p:nvSpPr>
            <p:spPr bwMode="auto">
              <a:xfrm>
                <a:off x="4921" y="1298"/>
                <a:ext cx="590" cy="181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lr>
                    <a:schemeClr val="bg2"/>
                  </a:buClr>
                  <a:buSzPct val="65000"/>
                  <a:buFont typeface="Wingdings" pitchFamily="2" charset="2"/>
                  <a:defRPr sz="1600" b="1">
                    <a:solidFill>
                      <a:schemeClr val="tx1"/>
                    </a:solidFill>
                    <a:latin typeface="Courier New" pitchFamily="49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bg2"/>
                  </a:buClr>
                  <a:buFont typeface="Wingdings" pitchFamily="2" charset="2"/>
                  <a:buChar char="Ø"/>
                  <a:defRPr sz="2400"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bg2"/>
                  </a:buClr>
                  <a:buSzPct val="65000"/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bg2"/>
                  </a:buClr>
                  <a:buFont typeface="Wingdings" pitchFamily="2" charset="2"/>
                  <a:buChar char="§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bg2"/>
                  </a:buClr>
                  <a:buChar char="•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Char char="•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Char char="•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Char char="•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Char char="•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cs-CZ" altLang="en-US" b="0">
                  <a:latin typeface="Arial" charset="0"/>
                </a:endParaRPr>
              </a:p>
            </p:txBody>
          </p:sp>
          <p:sp>
            <p:nvSpPr>
              <p:cNvPr id="53335" name="Line 30"/>
              <p:cNvSpPr>
                <a:spLocks noChangeShapeType="1"/>
              </p:cNvSpPr>
              <p:nvPr/>
            </p:nvSpPr>
            <p:spPr bwMode="auto">
              <a:xfrm flipH="1">
                <a:off x="4967" y="1298"/>
                <a:ext cx="453" cy="182"/>
              </a:xfrm>
              <a:prstGeom prst="line">
                <a:avLst/>
              </a:prstGeom>
              <a:noFill/>
              <a:ln w="31750">
                <a:solidFill>
                  <a:srgbClr val="0000FF"/>
                </a:solidFill>
                <a:round/>
                <a:headEnd/>
                <a:tailEnd type="none" w="lg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53336" name="Line 31"/>
              <p:cNvSpPr>
                <a:spLocks noChangeShapeType="1"/>
              </p:cNvSpPr>
              <p:nvPr/>
            </p:nvSpPr>
            <p:spPr bwMode="auto">
              <a:xfrm flipH="1" flipV="1">
                <a:off x="4967" y="1298"/>
                <a:ext cx="453" cy="182"/>
              </a:xfrm>
              <a:prstGeom prst="line">
                <a:avLst/>
              </a:prstGeom>
              <a:noFill/>
              <a:ln w="31750">
                <a:solidFill>
                  <a:srgbClr val="0000FF"/>
                </a:solidFill>
                <a:round/>
                <a:headEnd/>
                <a:tailEnd type="none" w="lg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53266" name="Group 68"/>
            <p:cNvGrpSpPr>
              <a:grpSpLocks/>
            </p:cNvGrpSpPr>
            <p:nvPr/>
          </p:nvGrpSpPr>
          <p:grpSpPr bwMode="auto">
            <a:xfrm>
              <a:off x="4649" y="2614"/>
              <a:ext cx="862" cy="364"/>
              <a:chOff x="2971" y="2840"/>
              <a:chExt cx="862" cy="364"/>
            </a:xfrm>
          </p:grpSpPr>
          <p:sp>
            <p:nvSpPr>
              <p:cNvPr id="53327" name="Rectangle 14"/>
              <p:cNvSpPr>
                <a:spLocks noChangeArrowheads="1"/>
              </p:cNvSpPr>
              <p:nvPr/>
            </p:nvSpPr>
            <p:spPr bwMode="auto">
              <a:xfrm>
                <a:off x="2971" y="2840"/>
                <a:ext cx="862" cy="363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lr>
                    <a:schemeClr val="bg2"/>
                  </a:buClr>
                  <a:buSzPct val="65000"/>
                  <a:buFont typeface="Wingdings" pitchFamily="2" charset="2"/>
                  <a:defRPr sz="1600" b="1">
                    <a:solidFill>
                      <a:schemeClr val="tx1"/>
                    </a:solidFill>
                    <a:latin typeface="Courier New" pitchFamily="49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bg2"/>
                  </a:buClr>
                  <a:buFont typeface="Wingdings" pitchFamily="2" charset="2"/>
                  <a:buChar char="Ø"/>
                  <a:defRPr sz="2400"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bg2"/>
                  </a:buClr>
                  <a:buSzPct val="65000"/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bg2"/>
                  </a:buClr>
                  <a:buFont typeface="Wingdings" pitchFamily="2" charset="2"/>
                  <a:buChar char="§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bg2"/>
                  </a:buClr>
                  <a:buChar char="•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Char char="•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Char char="•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Char char="•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Char char="•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cs-CZ" altLang="en-US" b="0">
                  <a:latin typeface="Arial" charset="0"/>
                </a:endParaRPr>
              </a:p>
            </p:txBody>
          </p:sp>
          <p:sp>
            <p:nvSpPr>
              <p:cNvPr id="53328" name="Text Box 15"/>
              <p:cNvSpPr txBox="1">
                <a:spLocks noChangeArrowheads="1"/>
              </p:cNvSpPr>
              <p:nvPr/>
            </p:nvSpPr>
            <p:spPr bwMode="auto">
              <a:xfrm>
                <a:off x="3062" y="2931"/>
                <a:ext cx="680" cy="90"/>
              </a:xfrm>
              <a:prstGeom prst="rect">
                <a:avLst/>
              </a:prstGeom>
              <a:solidFill>
                <a:srgbClr val="FFFF66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lIns="0" tIns="0" rIns="0" bIns="0" anchor="ctr" anchorCtr="1"/>
              <a:lstStyle>
                <a:lvl1pPr eaLnBrk="0" hangingPunct="0">
                  <a:spcBef>
                    <a:spcPct val="20000"/>
                  </a:spcBef>
                  <a:buClr>
                    <a:schemeClr val="bg2"/>
                  </a:buClr>
                  <a:buSzPct val="65000"/>
                  <a:buFont typeface="Wingdings" pitchFamily="2" charset="2"/>
                  <a:defRPr sz="1600" b="1">
                    <a:solidFill>
                      <a:schemeClr val="tx1"/>
                    </a:solidFill>
                    <a:latin typeface="Courier New" pitchFamily="49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bg2"/>
                  </a:buClr>
                  <a:buFont typeface="Wingdings" pitchFamily="2" charset="2"/>
                  <a:buChar char="Ø"/>
                  <a:defRPr sz="2400"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bg2"/>
                  </a:buClr>
                  <a:buSzPct val="65000"/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bg2"/>
                  </a:buClr>
                  <a:buFont typeface="Wingdings" pitchFamily="2" charset="2"/>
                  <a:buChar char="§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bg2"/>
                  </a:buClr>
                  <a:buChar char="•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Char char="•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Char char="•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Char char="•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Char char="•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en-US" sz="1200"/>
                  <a:t>GTC_I32(C1)</a:t>
                </a:r>
                <a:endParaRPr lang="en-US" altLang="en-US" sz="1200" b="0"/>
              </a:p>
            </p:txBody>
          </p:sp>
          <p:sp>
            <p:nvSpPr>
              <p:cNvPr id="53329" name="Text Box 16"/>
              <p:cNvSpPr txBox="1">
                <a:spLocks noChangeArrowheads="1"/>
              </p:cNvSpPr>
              <p:nvPr/>
            </p:nvSpPr>
            <p:spPr bwMode="auto">
              <a:xfrm>
                <a:off x="3198" y="3113"/>
                <a:ext cx="403" cy="91"/>
              </a:xfrm>
              <a:prstGeom prst="rect">
                <a:avLst/>
              </a:prstGeom>
              <a:solidFill>
                <a:srgbClr val="FFFF66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lIns="0" tIns="0" rIns="0" bIns="0" anchor="ctr" anchorCtr="1"/>
              <a:lstStyle>
                <a:lvl1pPr eaLnBrk="0" hangingPunct="0">
                  <a:spcBef>
                    <a:spcPct val="20000"/>
                  </a:spcBef>
                  <a:buClr>
                    <a:schemeClr val="bg2"/>
                  </a:buClr>
                  <a:buSzPct val="65000"/>
                  <a:buFont typeface="Wingdings" pitchFamily="2" charset="2"/>
                  <a:defRPr sz="1600" b="1">
                    <a:solidFill>
                      <a:schemeClr val="tx1"/>
                    </a:solidFill>
                    <a:latin typeface="Courier New" pitchFamily="49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bg2"/>
                  </a:buClr>
                  <a:buFont typeface="Wingdings" pitchFamily="2" charset="2"/>
                  <a:buChar char="Ø"/>
                  <a:defRPr sz="2400"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bg2"/>
                  </a:buClr>
                  <a:buSzPct val="65000"/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bg2"/>
                  </a:buClr>
                  <a:buFont typeface="Wingdings" pitchFamily="2" charset="2"/>
                  <a:buChar char="§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bg2"/>
                  </a:buClr>
                  <a:buChar char="•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Char char="•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Char char="•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Char char="•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Char char="•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en-US" sz="1200"/>
                  <a:t>JC</a:t>
                </a:r>
              </a:p>
            </p:txBody>
          </p:sp>
          <p:sp>
            <p:nvSpPr>
              <p:cNvPr id="53330" name="Line 17"/>
              <p:cNvSpPr>
                <a:spLocks noChangeShapeType="1"/>
              </p:cNvSpPr>
              <p:nvPr/>
            </p:nvSpPr>
            <p:spPr bwMode="auto">
              <a:xfrm flipH="1">
                <a:off x="3379" y="3023"/>
                <a:ext cx="0" cy="90"/>
              </a:xfrm>
              <a:prstGeom prst="line">
                <a:avLst/>
              </a:prstGeom>
              <a:noFill/>
              <a:ln w="31750">
                <a:solidFill>
                  <a:srgbClr val="0000FF"/>
                </a:solidFill>
                <a:round/>
                <a:headEnd/>
                <a:tailEnd type="none" w="lg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53331" name="Line 18"/>
              <p:cNvSpPr>
                <a:spLocks noChangeShapeType="1"/>
              </p:cNvSpPr>
              <p:nvPr/>
            </p:nvSpPr>
            <p:spPr bwMode="auto">
              <a:xfrm flipH="1">
                <a:off x="3606" y="2840"/>
                <a:ext cx="181" cy="91"/>
              </a:xfrm>
              <a:prstGeom prst="line">
                <a:avLst/>
              </a:prstGeom>
              <a:noFill/>
              <a:ln w="31750">
                <a:solidFill>
                  <a:srgbClr val="0000FF"/>
                </a:solidFill>
                <a:round/>
                <a:headEnd/>
                <a:tailEnd type="none" w="lg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53332" name="Line 34"/>
              <p:cNvSpPr>
                <a:spLocks noChangeShapeType="1"/>
              </p:cNvSpPr>
              <p:nvPr/>
            </p:nvSpPr>
            <p:spPr bwMode="auto">
              <a:xfrm>
                <a:off x="3016" y="2840"/>
                <a:ext cx="0" cy="363"/>
              </a:xfrm>
              <a:prstGeom prst="line">
                <a:avLst/>
              </a:prstGeom>
              <a:noFill/>
              <a:ln w="31750">
                <a:solidFill>
                  <a:srgbClr val="0000FF"/>
                </a:solidFill>
                <a:round/>
                <a:headEnd/>
                <a:tailEnd type="none" w="lg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53333" name="Line 35"/>
              <p:cNvSpPr>
                <a:spLocks noChangeShapeType="1"/>
              </p:cNvSpPr>
              <p:nvPr/>
            </p:nvSpPr>
            <p:spPr bwMode="auto">
              <a:xfrm>
                <a:off x="3787" y="2840"/>
                <a:ext cx="0" cy="363"/>
              </a:xfrm>
              <a:prstGeom prst="line">
                <a:avLst/>
              </a:prstGeom>
              <a:noFill/>
              <a:ln w="31750">
                <a:solidFill>
                  <a:srgbClr val="0000FF"/>
                </a:solidFill>
                <a:round/>
                <a:headEnd/>
                <a:tailEnd type="none" w="lg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53267" name="Group 65"/>
            <p:cNvGrpSpPr>
              <a:grpSpLocks/>
            </p:cNvGrpSpPr>
            <p:nvPr/>
          </p:nvGrpSpPr>
          <p:grpSpPr bwMode="auto">
            <a:xfrm>
              <a:off x="3878" y="618"/>
              <a:ext cx="680" cy="453"/>
              <a:chOff x="3334" y="709"/>
              <a:chExt cx="680" cy="453"/>
            </a:xfrm>
          </p:grpSpPr>
          <p:sp>
            <p:nvSpPr>
              <p:cNvPr id="53318" name="Rectangle 6"/>
              <p:cNvSpPr>
                <a:spLocks noChangeArrowheads="1"/>
              </p:cNvSpPr>
              <p:nvPr/>
            </p:nvSpPr>
            <p:spPr bwMode="auto">
              <a:xfrm>
                <a:off x="3334" y="709"/>
                <a:ext cx="680" cy="453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lr>
                    <a:schemeClr val="bg2"/>
                  </a:buClr>
                  <a:buSzPct val="65000"/>
                  <a:buFont typeface="Wingdings" pitchFamily="2" charset="2"/>
                  <a:defRPr sz="1600" b="1">
                    <a:solidFill>
                      <a:schemeClr val="tx1"/>
                    </a:solidFill>
                    <a:latin typeface="Courier New" pitchFamily="49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bg2"/>
                  </a:buClr>
                  <a:buFont typeface="Wingdings" pitchFamily="2" charset="2"/>
                  <a:buChar char="Ø"/>
                  <a:defRPr sz="2400"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bg2"/>
                  </a:buClr>
                  <a:buSzPct val="65000"/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bg2"/>
                  </a:buClr>
                  <a:buFont typeface="Wingdings" pitchFamily="2" charset="2"/>
                  <a:buChar char="§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bg2"/>
                  </a:buClr>
                  <a:buChar char="•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Char char="•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Char char="•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Char char="•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Char char="•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cs-CZ" altLang="en-US" b="0">
                  <a:latin typeface="Arial" charset="0"/>
                </a:endParaRPr>
              </a:p>
            </p:txBody>
          </p:sp>
          <p:sp>
            <p:nvSpPr>
              <p:cNvPr id="53319" name="Text Box 7"/>
              <p:cNvSpPr txBox="1">
                <a:spLocks noChangeArrowheads="1"/>
              </p:cNvSpPr>
              <p:nvPr/>
            </p:nvSpPr>
            <p:spPr bwMode="auto">
              <a:xfrm>
                <a:off x="3469" y="890"/>
                <a:ext cx="403" cy="91"/>
              </a:xfrm>
              <a:prstGeom prst="rect">
                <a:avLst/>
              </a:prstGeom>
              <a:solidFill>
                <a:srgbClr val="FFFF66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lIns="0" tIns="0" rIns="0" bIns="0" anchor="ctr" anchorCtr="1"/>
              <a:lstStyle>
                <a:lvl1pPr eaLnBrk="0" hangingPunct="0">
                  <a:spcBef>
                    <a:spcPct val="20000"/>
                  </a:spcBef>
                  <a:buClr>
                    <a:schemeClr val="bg2"/>
                  </a:buClr>
                  <a:buSzPct val="65000"/>
                  <a:buFont typeface="Wingdings" pitchFamily="2" charset="2"/>
                  <a:defRPr sz="1600" b="1">
                    <a:solidFill>
                      <a:schemeClr val="tx1"/>
                    </a:solidFill>
                    <a:latin typeface="Courier New" pitchFamily="49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bg2"/>
                  </a:buClr>
                  <a:buFont typeface="Wingdings" pitchFamily="2" charset="2"/>
                  <a:buChar char="Ø"/>
                  <a:defRPr sz="2400"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bg2"/>
                  </a:buClr>
                  <a:buSzPct val="65000"/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bg2"/>
                  </a:buClr>
                  <a:buFont typeface="Wingdings" pitchFamily="2" charset="2"/>
                  <a:buChar char="§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bg2"/>
                  </a:buClr>
                  <a:buChar char="•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Char char="•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Char char="•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Char char="•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Char char="•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en-US" sz="1200"/>
                  <a:t>GT_I32</a:t>
                </a:r>
                <a:endParaRPr lang="en-US" altLang="en-US" sz="1200" b="0"/>
              </a:p>
            </p:txBody>
          </p:sp>
          <p:sp>
            <p:nvSpPr>
              <p:cNvPr id="53320" name="Text Box 8"/>
              <p:cNvSpPr txBox="1">
                <a:spLocks noChangeArrowheads="1"/>
              </p:cNvSpPr>
              <p:nvPr/>
            </p:nvSpPr>
            <p:spPr bwMode="auto">
              <a:xfrm>
                <a:off x="3469" y="1071"/>
                <a:ext cx="403" cy="91"/>
              </a:xfrm>
              <a:prstGeom prst="rect">
                <a:avLst/>
              </a:prstGeom>
              <a:solidFill>
                <a:srgbClr val="FFFF66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lIns="0" tIns="0" rIns="0" bIns="0" anchor="ctr" anchorCtr="1"/>
              <a:lstStyle>
                <a:lvl1pPr eaLnBrk="0" hangingPunct="0">
                  <a:spcBef>
                    <a:spcPct val="20000"/>
                  </a:spcBef>
                  <a:buClr>
                    <a:schemeClr val="bg2"/>
                  </a:buClr>
                  <a:buSzPct val="65000"/>
                  <a:buFont typeface="Wingdings" pitchFamily="2" charset="2"/>
                  <a:defRPr sz="1600" b="1">
                    <a:solidFill>
                      <a:schemeClr val="tx1"/>
                    </a:solidFill>
                    <a:latin typeface="Courier New" pitchFamily="49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bg2"/>
                  </a:buClr>
                  <a:buFont typeface="Wingdings" pitchFamily="2" charset="2"/>
                  <a:buChar char="Ø"/>
                  <a:defRPr sz="2400"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bg2"/>
                  </a:buClr>
                  <a:buSzPct val="65000"/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bg2"/>
                  </a:buClr>
                  <a:buFont typeface="Wingdings" pitchFamily="2" charset="2"/>
                  <a:buChar char="§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bg2"/>
                  </a:buClr>
                  <a:buChar char="•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Char char="•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Char char="•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Char char="•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Char char="•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en-US" sz="1200"/>
                  <a:t>JC</a:t>
                </a:r>
              </a:p>
            </p:txBody>
          </p:sp>
          <p:sp>
            <p:nvSpPr>
              <p:cNvPr id="53321" name="Text Box 9"/>
              <p:cNvSpPr txBox="1">
                <a:spLocks noChangeArrowheads="1"/>
              </p:cNvSpPr>
              <p:nvPr/>
            </p:nvSpPr>
            <p:spPr bwMode="auto">
              <a:xfrm>
                <a:off x="3334" y="709"/>
                <a:ext cx="680" cy="91"/>
              </a:xfrm>
              <a:prstGeom prst="rect">
                <a:avLst/>
              </a:prstGeom>
              <a:solidFill>
                <a:srgbClr val="FFFF66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lIns="0" tIns="0" rIns="0" bIns="0" anchor="ctr" anchorCtr="1"/>
              <a:lstStyle>
                <a:lvl1pPr eaLnBrk="0" hangingPunct="0">
                  <a:spcBef>
                    <a:spcPct val="20000"/>
                  </a:spcBef>
                  <a:buClr>
                    <a:schemeClr val="bg2"/>
                  </a:buClr>
                  <a:buSzPct val="65000"/>
                  <a:buFont typeface="Wingdings" pitchFamily="2" charset="2"/>
                  <a:defRPr sz="1600" b="1">
                    <a:solidFill>
                      <a:schemeClr val="tx1"/>
                    </a:solidFill>
                    <a:latin typeface="Courier New" pitchFamily="49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bg2"/>
                  </a:buClr>
                  <a:buFont typeface="Wingdings" pitchFamily="2" charset="2"/>
                  <a:buChar char="Ø"/>
                  <a:defRPr sz="2400"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bg2"/>
                  </a:buClr>
                  <a:buSzPct val="65000"/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bg2"/>
                  </a:buClr>
                  <a:buFont typeface="Wingdings" pitchFamily="2" charset="2"/>
                  <a:buChar char="§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bg2"/>
                  </a:buClr>
                  <a:buChar char="•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Char char="•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Char char="•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Char char="•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Char char="•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en-US" sz="1200"/>
                  <a:t>ENTER</a:t>
                </a:r>
              </a:p>
            </p:txBody>
          </p:sp>
          <p:sp>
            <p:nvSpPr>
              <p:cNvPr id="53322" name="Line 10"/>
              <p:cNvSpPr>
                <a:spLocks noChangeShapeType="1"/>
              </p:cNvSpPr>
              <p:nvPr/>
            </p:nvSpPr>
            <p:spPr bwMode="auto">
              <a:xfrm flipH="1">
                <a:off x="3786" y="799"/>
                <a:ext cx="183" cy="91"/>
              </a:xfrm>
              <a:prstGeom prst="line">
                <a:avLst/>
              </a:prstGeom>
              <a:noFill/>
              <a:ln w="31750">
                <a:solidFill>
                  <a:srgbClr val="0000FF"/>
                </a:solidFill>
                <a:round/>
                <a:headEnd/>
                <a:tailEnd type="none" w="lg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53323" name="Line 11"/>
              <p:cNvSpPr>
                <a:spLocks noChangeShapeType="1"/>
              </p:cNvSpPr>
              <p:nvPr/>
            </p:nvSpPr>
            <p:spPr bwMode="auto">
              <a:xfrm>
                <a:off x="3379" y="799"/>
                <a:ext cx="181" cy="91"/>
              </a:xfrm>
              <a:prstGeom prst="line">
                <a:avLst/>
              </a:prstGeom>
              <a:noFill/>
              <a:ln w="31750">
                <a:solidFill>
                  <a:srgbClr val="0000FF"/>
                </a:solidFill>
                <a:round/>
                <a:headEnd/>
                <a:tailEnd type="none" w="lg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53324" name="Line 12"/>
              <p:cNvSpPr>
                <a:spLocks noChangeShapeType="1"/>
              </p:cNvSpPr>
              <p:nvPr/>
            </p:nvSpPr>
            <p:spPr bwMode="auto">
              <a:xfrm flipH="1">
                <a:off x="3650" y="981"/>
                <a:ext cx="0" cy="90"/>
              </a:xfrm>
              <a:prstGeom prst="line">
                <a:avLst/>
              </a:prstGeom>
              <a:noFill/>
              <a:ln w="31750">
                <a:solidFill>
                  <a:srgbClr val="0000FF"/>
                </a:solidFill>
                <a:round/>
                <a:headEnd/>
                <a:tailEnd type="none" w="lg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53325" name="Line 13"/>
              <p:cNvSpPr>
                <a:spLocks noChangeShapeType="1"/>
              </p:cNvSpPr>
              <p:nvPr/>
            </p:nvSpPr>
            <p:spPr bwMode="auto">
              <a:xfrm>
                <a:off x="3969" y="799"/>
                <a:ext cx="0" cy="363"/>
              </a:xfrm>
              <a:prstGeom prst="line">
                <a:avLst/>
              </a:prstGeom>
              <a:noFill/>
              <a:ln w="31750">
                <a:solidFill>
                  <a:srgbClr val="0000FF"/>
                </a:solidFill>
                <a:round/>
                <a:headEnd/>
                <a:tailEnd type="none" w="lg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53326" name="Line 36"/>
              <p:cNvSpPr>
                <a:spLocks noChangeShapeType="1"/>
              </p:cNvSpPr>
              <p:nvPr/>
            </p:nvSpPr>
            <p:spPr bwMode="auto">
              <a:xfrm flipH="1">
                <a:off x="3379" y="799"/>
                <a:ext cx="0" cy="363"/>
              </a:xfrm>
              <a:prstGeom prst="line">
                <a:avLst/>
              </a:prstGeom>
              <a:noFill/>
              <a:ln w="31750">
                <a:solidFill>
                  <a:srgbClr val="0000FF"/>
                </a:solidFill>
                <a:round/>
                <a:headEnd/>
                <a:tailEnd type="none" w="lg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sp>
          <p:nvSpPr>
            <p:cNvPr id="53268" name="Line 37"/>
            <p:cNvSpPr>
              <a:spLocks noChangeShapeType="1"/>
            </p:cNvSpPr>
            <p:nvPr/>
          </p:nvSpPr>
          <p:spPr bwMode="auto">
            <a:xfrm>
              <a:off x="4014" y="2478"/>
              <a:ext cx="680" cy="136"/>
            </a:xfrm>
            <a:prstGeom prst="line">
              <a:avLst/>
            </a:prstGeom>
            <a:noFill/>
            <a:ln w="63500">
              <a:solidFill>
                <a:srgbClr val="FF00FF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3269" name="Line 38"/>
            <p:cNvSpPr>
              <a:spLocks noChangeShapeType="1"/>
            </p:cNvSpPr>
            <p:nvPr/>
          </p:nvSpPr>
          <p:spPr bwMode="auto">
            <a:xfrm>
              <a:off x="3288" y="1480"/>
              <a:ext cx="227" cy="90"/>
            </a:xfrm>
            <a:prstGeom prst="line">
              <a:avLst/>
            </a:prstGeom>
            <a:noFill/>
            <a:ln w="63500">
              <a:solidFill>
                <a:srgbClr val="FF00FF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3270" name="Line 39"/>
            <p:cNvSpPr>
              <a:spLocks noChangeShapeType="1"/>
            </p:cNvSpPr>
            <p:nvPr/>
          </p:nvSpPr>
          <p:spPr bwMode="auto">
            <a:xfrm>
              <a:off x="3923" y="1071"/>
              <a:ext cx="363" cy="499"/>
            </a:xfrm>
            <a:prstGeom prst="line">
              <a:avLst/>
            </a:prstGeom>
            <a:noFill/>
            <a:ln w="63500">
              <a:solidFill>
                <a:srgbClr val="33CC33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3271" name="Line 40"/>
            <p:cNvSpPr>
              <a:spLocks noChangeShapeType="1"/>
            </p:cNvSpPr>
            <p:nvPr/>
          </p:nvSpPr>
          <p:spPr bwMode="auto">
            <a:xfrm flipH="1">
              <a:off x="3515" y="1071"/>
              <a:ext cx="998" cy="499"/>
            </a:xfrm>
            <a:prstGeom prst="line">
              <a:avLst/>
            </a:prstGeom>
            <a:noFill/>
            <a:ln w="63500">
              <a:solidFill>
                <a:srgbClr val="FF00FF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3272" name="Line 41"/>
            <p:cNvSpPr>
              <a:spLocks noChangeShapeType="1"/>
            </p:cNvSpPr>
            <p:nvPr/>
          </p:nvSpPr>
          <p:spPr bwMode="auto">
            <a:xfrm>
              <a:off x="4513" y="1071"/>
              <a:ext cx="454" cy="227"/>
            </a:xfrm>
            <a:prstGeom prst="line">
              <a:avLst/>
            </a:prstGeom>
            <a:noFill/>
            <a:ln w="63500">
              <a:solidFill>
                <a:srgbClr val="FF00FF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3273" name="Line 42"/>
            <p:cNvSpPr>
              <a:spLocks noChangeShapeType="1"/>
            </p:cNvSpPr>
            <p:nvPr/>
          </p:nvSpPr>
          <p:spPr bwMode="auto">
            <a:xfrm>
              <a:off x="3923" y="1071"/>
              <a:ext cx="1497" cy="227"/>
            </a:xfrm>
            <a:prstGeom prst="line">
              <a:avLst/>
            </a:prstGeom>
            <a:noFill/>
            <a:ln w="63500">
              <a:solidFill>
                <a:srgbClr val="33CC33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3274" name="Line 43"/>
            <p:cNvSpPr>
              <a:spLocks noChangeShapeType="1"/>
            </p:cNvSpPr>
            <p:nvPr/>
          </p:nvSpPr>
          <p:spPr bwMode="auto">
            <a:xfrm>
              <a:off x="4468" y="2478"/>
              <a:ext cx="997" cy="136"/>
            </a:xfrm>
            <a:prstGeom prst="line">
              <a:avLst/>
            </a:prstGeom>
            <a:noFill/>
            <a:ln w="63500">
              <a:solidFill>
                <a:srgbClr val="33CC33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3275" name="Line 44"/>
            <p:cNvSpPr>
              <a:spLocks noChangeShapeType="1"/>
            </p:cNvSpPr>
            <p:nvPr/>
          </p:nvSpPr>
          <p:spPr bwMode="auto">
            <a:xfrm>
              <a:off x="5420" y="1480"/>
              <a:ext cx="45" cy="1134"/>
            </a:xfrm>
            <a:prstGeom prst="line">
              <a:avLst/>
            </a:prstGeom>
            <a:noFill/>
            <a:ln w="63500">
              <a:solidFill>
                <a:srgbClr val="33CC33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3276" name="Line 45"/>
            <p:cNvSpPr>
              <a:spLocks noChangeShapeType="1"/>
            </p:cNvSpPr>
            <p:nvPr/>
          </p:nvSpPr>
          <p:spPr bwMode="auto">
            <a:xfrm>
              <a:off x="4694" y="2976"/>
              <a:ext cx="499" cy="363"/>
            </a:xfrm>
            <a:prstGeom prst="line">
              <a:avLst/>
            </a:prstGeom>
            <a:noFill/>
            <a:ln w="63500">
              <a:solidFill>
                <a:srgbClr val="993366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3277" name="Line 46"/>
            <p:cNvSpPr>
              <a:spLocks noChangeShapeType="1"/>
            </p:cNvSpPr>
            <p:nvPr/>
          </p:nvSpPr>
          <p:spPr bwMode="auto">
            <a:xfrm flipH="1">
              <a:off x="4105" y="3521"/>
              <a:ext cx="589" cy="317"/>
            </a:xfrm>
            <a:prstGeom prst="line">
              <a:avLst/>
            </a:prstGeom>
            <a:noFill/>
            <a:ln w="63500">
              <a:solidFill>
                <a:srgbClr val="33CC33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3278" name="Line 47"/>
            <p:cNvSpPr>
              <a:spLocks noChangeShapeType="1"/>
            </p:cNvSpPr>
            <p:nvPr/>
          </p:nvSpPr>
          <p:spPr bwMode="auto">
            <a:xfrm flipH="1" flipV="1">
              <a:off x="3198" y="1344"/>
              <a:ext cx="0" cy="1587"/>
            </a:xfrm>
            <a:prstGeom prst="line">
              <a:avLst/>
            </a:prstGeom>
            <a:noFill/>
            <a:ln w="63500">
              <a:solidFill>
                <a:srgbClr val="33CC33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3279" name="Line 48"/>
            <p:cNvSpPr>
              <a:spLocks noChangeShapeType="1"/>
            </p:cNvSpPr>
            <p:nvPr/>
          </p:nvSpPr>
          <p:spPr bwMode="auto">
            <a:xfrm flipH="1" flipV="1">
              <a:off x="3198" y="1344"/>
              <a:ext cx="1088" cy="226"/>
            </a:xfrm>
            <a:prstGeom prst="line">
              <a:avLst/>
            </a:prstGeom>
            <a:noFill/>
            <a:ln w="63500">
              <a:solidFill>
                <a:srgbClr val="33CC33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3280" name="Line 49"/>
            <p:cNvSpPr>
              <a:spLocks noChangeShapeType="1"/>
            </p:cNvSpPr>
            <p:nvPr/>
          </p:nvSpPr>
          <p:spPr bwMode="auto">
            <a:xfrm flipV="1">
              <a:off x="4694" y="2976"/>
              <a:ext cx="771" cy="182"/>
            </a:xfrm>
            <a:prstGeom prst="line">
              <a:avLst/>
            </a:prstGeom>
            <a:noFill/>
            <a:ln w="63500">
              <a:solidFill>
                <a:srgbClr val="00CCFF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3281" name="Line 50"/>
            <p:cNvSpPr>
              <a:spLocks noChangeShapeType="1"/>
            </p:cNvSpPr>
            <p:nvPr/>
          </p:nvSpPr>
          <p:spPr bwMode="auto">
            <a:xfrm>
              <a:off x="4286" y="1933"/>
              <a:ext cx="182" cy="182"/>
            </a:xfrm>
            <a:prstGeom prst="line">
              <a:avLst/>
            </a:prstGeom>
            <a:noFill/>
            <a:ln w="63500">
              <a:solidFill>
                <a:srgbClr val="00CCFF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3282" name="Line 52"/>
            <p:cNvSpPr>
              <a:spLocks noChangeShapeType="1"/>
            </p:cNvSpPr>
            <p:nvPr/>
          </p:nvSpPr>
          <p:spPr bwMode="auto">
            <a:xfrm>
              <a:off x="3288" y="2795"/>
              <a:ext cx="817" cy="816"/>
            </a:xfrm>
            <a:prstGeom prst="line">
              <a:avLst/>
            </a:prstGeom>
            <a:noFill/>
            <a:ln w="63500">
              <a:solidFill>
                <a:srgbClr val="FF00FF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3283" name="Line 53"/>
            <p:cNvSpPr>
              <a:spLocks noChangeShapeType="1"/>
            </p:cNvSpPr>
            <p:nvPr/>
          </p:nvSpPr>
          <p:spPr bwMode="auto">
            <a:xfrm flipH="1">
              <a:off x="4105" y="3521"/>
              <a:ext cx="136" cy="91"/>
            </a:xfrm>
            <a:prstGeom prst="line">
              <a:avLst/>
            </a:prstGeom>
            <a:noFill/>
            <a:ln w="63500">
              <a:solidFill>
                <a:srgbClr val="FF00FF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3284" name="Line 54"/>
            <p:cNvSpPr>
              <a:spLocks noChangeShapeType="1"/>
            </p:cNvSpPr>
            <p:nvPr/>
          </p:nvSpPr>
          <p:spPr bwMode="auto">
            <a:xfrm flipH="1" flipV="1">
              <a:off x="3288" y="1480"/>
              <a:ext cx="0" cy="1315"/>
            </a:xfrm>
            <a:prstGeom prst="line">
              <a:avLst/>
            </a:prstGeom>
            <a:noFill/>
            <a:ln w="63500">
              <a:solidFill>
                <a:srgbClr val="FF00FF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3285" name="Line 55"/>
            <p:cNvSpPr>
              <a:spLocks noChangeShapeType="1"/>
            </p:cNvSpPr>
            <p:nvPr/>
          </p:nvSpPr>
          <p:spPr bwMode="auto">
            <a:xfrm>
              <a:off x="3515" y="1933"/>
              <a:ext cx="499" cy="182"/>
            </a:xfrm>
            <a:prstGeom prst="line">
              <a:avLst/>
            </a:prstGeom>
            <a:noFill/>
            <a:ln w="63500">
              <a:solidFill>
                <a:srgbClr val="993366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3286" name="Line 56"/>
            <p:cNvSpPr>
              <a:spLocks noChangeShapeType="1"/>
            </p:cNvSpPr>
            <p:nvPr/>
          </p:nvSpPr>
          <p:spPr bwMode="auto">
            <a:xfrm>
              <a:off x="3515" y="1933"/>
              <a:ext cx="45" cy="182"/>
            </a:xfrm>
            <a:prstGeom prst="line">
              <a:avLst/>
            </a:prstGeom>
            <a:noFill/>
            <a:ln w="63500">
              <a:solidFill>
                <a:srgbClr val="993366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3287" name="Line 57"/>
            <p:cNvSpPr>
              <a:spLocks noChangeShapeType="1"/>
            </p:cNvSpPr>
            <p:nvPr/>
          </p:nvSpPr>
          <p:spPr bwMode="auto">
            <a:xfrm flipH="1">
              <a:off x="4241" y="2977"/>
              <a:ext cx="454" cy="181"/>
            </a:xfrm>
            <a:prstGeom prst="line">
              <a:avLst/>
            </a:prstGeom>
            <a:noFill/>
            <a:ln w="63500">
              <a:solidFill>
                <a:srgbClr val="993366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3288" name="Line 58"/>
            <p:cNvSpPr>
              <a:spLocks noChangeShapeType="1"/>
            </p:cNvSpPr>
            <p:nvPr/>
          </p:nvSpPr>
          <p:spPr bwMode="auto">
            <a:xfrm flipH="1">
              <a:off x="4694" y="1480"/>
              <a:ext cx="273" cy="1134"/>
            </a:xfrm>
            <a:prstGeom prst="line">
              <a:avLst/>
            </a:prstGeom>
            <a:noFill/>
            <a:ln w="63500">
              <a:solidFill>
                <a:srgbClr val="FF00FF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grpSp>
          <p:nvGrpSpPr>
            <p:cNvPr id="53289" name="Group 67"/>
            <p:cNvGrpSpPr>
              <a:grpSpLocks/>
            </p:cNvGrpSpPr>
            <p:nvPr/>
          </p:nvGrpSpPr>
          <p:grpSpPr bwMode="auto">
            <a:xfrm>
              <a:off x="4195" y="3158"/>
              <a:ext cx="590" cy="363"/>
              <a:chOff x="4921" y="2387"/>
              <a:chExt cx="590" cy="363"/>
            </a:xfrm>
          </p:grpSpPr>
          <p:sp>
            <p:nvSpPr>
              <p:cNvPr id="53311" name="Rectangle 23"/>
              <p:cNvSpPr>
                <a:spLocks noChangeArrowheads="1"/>
              </p:cNvSpPr>
              <p:nvPr/>
            </p:nvSpPr>
            <p:spPr bwMode="auto">
              <a:xfrm>
                <a:off x="4921" y="2387"/>
                <a:ext cx="590" cy="363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lr>
                    <a:schemeClr val="bg2"/>
                  </a:buClr>
                  <a:buSzPct val="65000"/>
                  <a:buFont typeface="Wingdings" pitchFamily="2" charset="2"/>
                  <a:defRPr sz="1600" b="1">
                    <a:solidFill>
                      <a:schemeClr val="tx1"/>
                    </a:solidFill>
                    <a:latin typeface="Courier New" pitchFamily="49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bg2"/>
                  </a:buClr>
                  <a:buFont typeface="Wingdings" pitchFamily="2" charset="2"/>
                  <a:buChar char="Ø"/>
                  <a:defRPr sz="2400"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bg2"/>
                  </a:buClr>
                  <a:buSzPct val="65000"/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bg2"/>
                  </a:buClr>
                  <a:buFont typeface="Wingdings" pitchFamily="2" charset="2"/>
                  <a:buChar char="§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bg2"/>
                  </a:buClr>
                  <a:buChar char="•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Char char="•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Char char="•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Char char="•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Char char="•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cs-CZ" altLang="en-US" b="0">
                  <a:latin typeface="Arial" charset="0"/>
                </a:endParaRPr>
              </a:p>
            </p:txBody>
          </p:sp>
          <p:sp>
            <p:nvSpPr>
              <p:cNvPr id="53312" name="Line 24"/>
              <p:cNvSpPr>
                <a:spLocks noChangeShapeType="1"/>
              </p:cNvSpPr>
              <p:nvPr/>
            </p:nvSpPr>
            <p:spPr bwMode="auto">
              <a:xfrm flipH="1">
                <a:off x="4967" y="2387"/>
                <a:ext cx="453" cy="91"/>
              </a:xfrm>
              <a:prstGeom prst="line">
                <a:avLst/>
              </a:prstGeom>
              <a:noFill/>
              <a:ln w="31750">
                <a:solidFill>
                  <a:srgbClr val="0000FF"/>
                </a:solidFill>
                <a:round/>
                <a:headEnd/>
                <a:tailEnd type="none" w="lg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53313" name="Line 25"/>
              <p:cNvSpPr>
                <a:spLocks noChangeShapeType="1"/>
              </p:cNvSpPr>
              <p:nvPr/>
            </p:nvSpPr>
            <p:spPr bwMode="auto">
              <a:xfrm>
                <a:off x="5239" y="2614"/>
                <a:ext cx="181" cy="136"/>
              </a:xfrm>
              <a:prstGeom prst="line">
                <a:avLst/>
              </a:prstGeom>
              <a:noFill/>
              <a:ln w="31750">
                <a:solidFill>
                  <a:srgbClr val="0000FF"/>
                </a:solidFill>
                <a:round/>
                <a:headEnd/>
                <a:tailEnd type="none" w="lg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53314" name="Text Box 26"/>
              <p:cNvSpPr txBox="1">
                <a:spLocks noChangeArrowheads="1"/>
              </p:cNvSpPr>
              <p:nvPr/>
            </p:nvSpPr>
            <p:spPr bwMode="auto">
              <a:xfrm>
                <a:off x="5012" y="2523"/>
                <a:ext cx="454" cy="91"/>
              </a:xfrm>
              <a:prstGeom prst="rect">
                <a:avLst/>
              </a:prstGeom>
              <a:solidFill>
                <a:srgbClr val="FFFF66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lIns="0" tIns="0" rIns="0" bIns="0" anchor="ctr" anchorCtr="1"/>
              <a:lstStyle>
                <a:lvl1pPr eaLnBrk="0" hangingPunct="0">
                  <a:spcBef>
                    <a:spcPct val="20000"/>
                  </a:spcBef>
                  <a:buClr>
                    <a:schemeClr val="bg2"/>
                  </a:buClr>
                  <a:buSzPct val="65000"/>
                  <a:buFont typeface="Wingdings" pitchFamily="2" charset="2"/>
                  <a:defRPr sz="1600" b="1">
                    <a:solidFill>
                      <a:schemeClr val="tx1"/>
                    </a:solidFill>
                    <a:latin typeface="Courier New" pitchFamily="49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bg2"/>
                  </a:buClr>
                  <a:buFont typeface="Wingdings" pitchFamily="2" charset="2"/>
                  <a:buChar char="Ø"/>
                  <a:defRPr sz="2400"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bg2"/>
                  </a:buClr>
                  <a:buSzPct val="65000"/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bg2"/>
                  </a:buClr>
                  <a:buFont typeface="Wingdings" pitchFamily="2" charset="2"/>
                  <a:buChar char="§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bg2"/>
                  </a:buClr>
                  <a:buChar char="•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Char char="•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Char char="•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Char char="•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Char char="•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en-US" sz="1200"/>
                  <a:t>MOD_I32</a:t>
                </a:r>
                <a:endParaRPr lang="en-US" altLang="en-US" sz="1200" b="0"/>
              </a:p>
            </p:txBody>
          </p:sp>
          <p:sp>
            <p:nvSpPr>
              <p:cNvPr id="53315" name="Line 27"/>
              <p:cNvSpPr>
                <a:spLocks noChangeShapeType="1"/>
              </p:cNvSpPr>
              <p:nvPr/>
            </p:nvSpPr>
            <p:spPr bwMode="auto">
              <a:xfrm>
                <a:off x="4967" y="2387"/>
                <a:ext cx="136" cy="136"/>
              </a:xfrm>
              <a:prstGeom prst="line">
                <a:avLst/>
              </a:prstGeom>
              <a:noFill/>
              <a:ln w="31750">
                <a:solidFill>
                  <a:srgbClr val="0000FF"/>
                </a:solidFill>
                <a:round/>
                <a:headEnd/>
                <a:tailEnd type="none" w="lg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53316" name="Line 28"/>
              <p:cNvSpPr>
                <a:spLocks noChangeShapeType="1"/>
              </p:cNvSpPr>
              <p:nvPr/>
            </p:nvSpPr>
            <p:spPr bwMode="auto">
              <a:xfrm flipH="1">
                <a:off x="5375" y="2387"/>
                <a:ext cx="45" cy="136"/>
              </a:xfrm>
              <a:prstGeom prst="line">
                <a:avLst/>
              </a:prstGeom>
              <a:noFill/>
              <a:ln w="31750">
                <a:solidFill>
                  <a:srgbClr val="0000FF"/>
                </a:solidFill>
                <a:round/>
                <a:headEnd/>
                <a:tailEnd type="none" w="lg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53317" name="Line 64"/>
              <p:cNvSpPr>
                <a:spLocks noChangeShapeType="1"/>
              </p:cNvSpPr>
              <p:nvPr/>
            </p:nvSpPr>
            <p:spPr bwMode="auto">
              <a:xfrm flipH="1">
                <a:off x="4967" y="2478"/>
                <a:ext cx="0" cy="272"/>
              </a:xfrm>
              <a:prstGeom prst="line">
                <a:avLst/>
              </a:prstGeom>
              <a:noFill/>
              <a:ln w="31750">
                <a:solidFill>
                  <a:srgbClr val="0000FF"/>
                </a:solidFill>
                <a:round/>
                <a:headEnd/>
                <a:tailEnd type="none" w="lg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53290" name="Group 74"/>
            <p:cNvGrpSpPr>
              <a:grpSpLocks/>
            </p:cNvGrpSpPr>
            <p:nvPr/>
          </p:nvGrpSpPr>
          <p:grpSpPr bwMode="auto">
            <a:xfrm>
              <a:off x="3969" y="2115"/>
              <a:ext cx="590" cy="363"/>
              <a:chOff x="4921" y="2387"/>
              <a:chExt cx="590" cy="363"/>
            </a:xfrm>
          </p:grpSpPr>
          <p:sp>
            <p:nvSpPr>
              <p:cNvPr id="53304" name="Rectangle 75"/>
              <p:cNvSpPr>
                <a:spLocks noChangeArrowheads="1"/>
              </p:cNvSpPr>
              <p:nvPr/>
            </p:nvSpPr>
            <p:spPr bwMode="auto">
              <a:xfrm>
                <a:off x="4921" y="2387"/>
                <a:ext cx="590" cy="363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lr>
                    <a:schemeClr val="bg2"/>
                  </a:buClr>
                  <a:buSzPct val="65000"/>
                  <a:buFont typeface="Wingdings" pitchFamily="2" charset="2"/>
                  <a:defRPr sz="1600" b="1">
                    <a:solidFill>
                      <a:schemeClr val="tx1"/>
                    </a:solidFill>
                    <a:latin typeface="Courier New" pitchFamily="49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bg2"/>
                  </a:buClr>
                  <a:buFont typeface="Wingdings" pitchFamily="2" charset="2"/>
                  <a:buChar char="Ø"/>
                  <a:defRPr sz="2400"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bg2"/>
                  </a:buClr>
                  <a:buSzPct val="65000"/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bg2"/>
                  </a:buClr>
                  <a:buFont typeface="Wingdings" pitchFamily="2" charset="2"/>
                  <a:buChar char="§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bg2"/>
                  </a:buClr>
                  <a:buChar char="•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Char char="•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Char char="•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Char char="•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Char char="•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cs-CZ" altLang="en-US" b="0">
                  <a:latin typeface="Arial" charset="0"/>
                </a:endParaRPr>
              </a:p>
            </p:txBody>
          </p:sp>
          <p:sp>
            <p:nvSpPr>
              <p:cNvPr id="53305" name="Line 76"/>
              <p:cNvSpPr>
                <a:spLocks noChangeShapeType="1"/>
              </p:cNvSpPr>
              <p:nvPr/>
            </p:nvSpPr>
            <p:spPr bwMode="auto">
              <a:xfrm flipH="1">
                <a:off x="4967" y="2387"/>
                <a:ext cx="453" cy="91"/>
              </a:xfrm>
              <a:prstGeom prst="line">
                <a:avLst/>
              </a:prstGeom>
              <a:noFill/>
              <a:ln w="31750">
                <a:solidFill>
                  <a:srgbClr val="0000FF"/>
                </a:solidFill>
                <a:round/>
                <a:headEnd/>
                <a:tailEnd type="none" w="lg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53306" name="Line 77"/>
              <p:cNvSpPr>
                <a:spLocks noChangeShapeType="1"/>
              </p:cNvSpPr>
              <p:nvPr/>
            </p:nvSpPr>
            <p:spPr bwMode="auto">
              <a:xfrm>
                <a:off x="5239" y="2614"/>
                <a:ext cx="181" cy="136"/>
              </a:xfrm>
              <a:prstGeom prst="line">
                <a:avLst/>
              </a:prstGeom>
              <a:noFill/>
              <a:ln w="31750">
                <a:solidFill>
                  <a:srgbClr val="0000FF"/>
                </a:solidFill>
                <a:round/>
                <a:headEnd/>
                <a:tailEnd type="none" w="lg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53307" name="Text Box 78"/>
              <p:cNvSpPr txBox="1">
                <a:spLocks noChangeArrowheads="1"/>
              </p:cNvSpPr>
              <p:nvPr/>
            </p:nvSpPr>
            <p:spPr bwMode="auto">
              <a:xfrm>
                <a:off x="5012" y="2523"/>
                <a:ext cx="454" cy="91"/>
              </a:xfrm>
              <a:prstGeom prst="rect">
                <a:avLst/>
              </a:prstGeom>
              <a:solidFill>
                <a:srgbClr val="FFFF66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lIns="0" tIns="0" rIns="0" bIns="0" anchor="ctr" anchorCtr="1"/>
              <a:lstStyle>
                <a:lvl1pPr eaLnBrk="0" hangingPunct="0">
                  <a:spcBef>
                    <a:spcPct val="20000"/>
                  </a:spcBef>
                  <a:buClr>
                    <a:schemeClr val="bg2"/>
                  </a:buClr>
                  <a:buSzPct val="65000"/>
                  <a:buFont typeface="Wingdings" pitchFamily="2" charset="2"/>
                  <a:defRPr sz="1600" b="1">
                    <a:solidFill>
                      <a:schemeClr val="tx1"/>
                    </a:solidFill>
                    <a:latin typeface="Courier New" pitchFamily="49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bg2"/>
                  </a:buClr>
                  <a:buFont typeface="Wingdings" pitchFamily="2" charset="2"/>
                  <a:buChar char="Ø"/>
                  <a:defRPr sz="2400"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bg2"/>
                  </a:buClr>
                  <a:buSzPct val="65000"/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bg2"/>
                  </a:buClr>
                  <a:buFont typeface="Wingdings" pitchFamily="2" charset="2"/>
                  <a:buChar char="§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bg2"/>
                  </a:buClr>
                  <a:buChar char="•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Char char="•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Char char="•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Char char="•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Char char="•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en-US" sz="1200"/>
                  <a:t>MOD_I32</a:t>
                </a:r>
                <a:endParaRPr lang="en-US" altLang="en-US" sz="1200" b="0"/>
              </a:p>
            </p:txBody>
          </p:sp>
          <p:sp>
            <p:nvSpPr>
              <p:cNvPr id="53308" name="Line 79"/>
              <p:cNvSpPr>
                <a:spLocks noChangeShapeType="1"/>
              </p:cNvSpPr>
              <p:nvPr/>
            </p:nvSpPr>
            <p:spPr bwMode="auto">
              <a:xfrm>
                <a:off x="4967" y="2387"/>
                <a:ext cx="136" cy="136"/>
              </a:xfrm>
              <a:prstGeom prst="line">
                <a:avLst/>
              </a:prstGeom>
              <a:noFill/>
              <a:ln w="31750">
                <a:solidFill>
                  <a:srgbClr val="0000FF"/>
                </a:solidFill>
                <a:round/>
                <a:headEnd/>
                <a:tailEnd type="none" w="lg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53309" name="Line 80"/>
              <p:cNvSpPr>
                <a:spLocks noChangeShapeType="1"/>
              </p:cNvSpPr>
              <p:nvPr/>
            </p:nvSpPr>
            <p:spPr bwMode="auto">
              <a:xfrm flipH="1">
                <a:off x="5375" y="2387"/>
                <a:ext cx="45" cy="136"/>
              </a:xfrm>
              <a:prstGeom prst="line">
                <a:avLst/>
              </a:prstGeom>
              <a:noFill/>
              <a:ln w="31750">
                <a:solidFill>
                  <a:srgbClr val="0000FF"/>
                </a:solidFill>
                <a:round/>
                <a:headEnd/>
                <a:tailEnd type="none" w="lg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53310" name="Line 81"/>
              <p:cNvSpPr>
                <a:spLocks noChangeShapeType="1"/>
              </p:cNvSpPr>
              <p:nvPr/>
            </p:nvSpPr>
            <p:spPr bwMode="auto">
              <a:xfrm flipH="1">
                <a:off x="4967" y="2478"/>
                <a:ext cx="0" cy="272"/>
              </a:xfrm>
              <a:prstGeom prst="line">
                <a:avLst/>
              </a:prstGeom>
              <a:noFill/>
              <a:ln w="31750">
                <a:solidFill>
                  <a:srgbClr val="0000FF"/>
                </a:solidFill>
                <a:round/>
                <a:headEnd/>
                <a:tailEnd type="none" w="lg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53291" name="Group 82"/>
            <p:cNvGrpSpPr>
              <a:grpSpLocks/>
            </p:cNvGrpSpPr>
            <p:nvPr/>
          </p:nvGrpSpPr>
          <p:grpSpPr bwMode="auto">
            <a:xfrm>
              <a:off x="3470" y="1570"/>
              <a:ext cx="862" cy="364"/>
              <a:chOff x="2971" y="2840"/>
              <a:chExt cx="862" cy="364"/>
            </a:xfrm>
          </p:grpSpPr>
          <p:sp>
            <p:nvSpPr>
              <p:cNvPr id="53297" name="Rectangle 83"/>
              <p:cNvSpPr>
                <a:spLocks noChangeArrowheads="1"/>
              </p:cNvSpPr>
              <p:nvPr/>
            </p:nvSpPr>
            <p:spPr bwMode="auto">
              <a:xfrm>
                <a:off x="2971" y="2840"/>
                <a:ext cx="862" cy="363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lr>
                    <a:schemeClr val="bg2"/>
                  </a:buClr>
                  <a:buSzPct val="65000"/>
                  <a:buFont typeface="Wingdings" pitchFamily="2" charset="2"/>
                  <a:defRPr sz="1600" b="1">
                    <a:solidFill>
                      <a:schemeClr val="tx1"/>
                    </a:solidFill>
                    <a:latin typeface="Courier New" pitchFamily="49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bg2"/>
                  </a:buClr>
                  <a:buFont typeface="Wingdings" pitchFamily="2" charset="2"/>
                  <a:buChar char="Ø"/>
                  <a:defRPr sz="2400"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bg2"/>
                  </a:buClr>
                  <a:buSzPct val="65000"/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bg2"/>
                  </a:buClr>
                  <a:buFont typeface="Wingdings" pitchFamily="2" charset="2"/>
                  <a:buChar char="§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bg2"/>
                  </a:buClr>
                  <a:buChar char="•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Char char="•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Char char="•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Char char="•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Char char="•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cs-CZ" altLang="en-US" b="0">
                  <a:latin typeface="Arial" charset="0"/>
                </a:endParaRPr>
              </a:p>
            </p:txBody>
          </p:sp>
          <p:sp>
            <p:nvSpPr>
              <p:cNvPr id="53298" name="Text Box 84"/>
              <p:cNvSpPr txBox="1">
                <a:spLocks noChangeArrowheads="1"/>
              </p:cNvSpPr>
              <p:nvPr/>
            </p:nvSpPr>
            <p:spPr bwMode="auto">
              <a:xfrm>
                <a:off x="3062" y="2931"/>
                <a:ext cx="680" cy="90"/>
              </a:xfrm>
              <a:prstGeom prst="rect">
                <a:avLst/>
              </a:prstGeom>
              <a:solidFill>
                <a:srgbClr val="FFFF66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lIns="0" tIns="0" rIns="0" bIns="0" anchor="ctr" anchorCtr="1"/>
              <a:lstStyle>
                <a:lvl1pPr eaLnBrk="0" hangingPunct="0">
                  <a:spcBef>
                    <a:spcPct val="20000"/>
                  </a:spcBef>
                  <a:buClr>
                    <a:schemeClr val="bg2"/>
                  </a:buClr>
                  <a:buSzPct val="65000"/>
                  <a:buFont typeface="Wingdings" pitchFamily="2" charset="2"/>
                  <a:defRPr sz="1600" b="1">
                    <a:solidFill>
                      <a:schemeClr val="tx1"/>
                    </a:solidFill>
                    <a:latin typeface="Courier New" pitchFamily="49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bg2"/>
                  </a:buClr>
                  <a:buFont typeface="Wingdings" pitchFamily="2" charset="2"/>
                  <a:buChar char="Ø"/>
                  <a:defRPr sz="2400"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bg2"/>
                  </a:buClr>
                  <a:buSzPct val="65000"/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bg2"/>
                  </a:buClr>
                  <a:buFont typeface="Wingdings" pitchFamily="2" charset="2"/>
                  <a:buChar char="§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bg2"/>
                  </a:buClr>
                  <a:buChar char="•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Char char="•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Char char="•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Char char="•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Char char="•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en-US" sz="1200"/>
                  <a:t>GTC_I32(C1)</a:t>
                </a:r>
                <a:endParaRPr lang="en-US" altLang="en-US" sz="1200" b="0"/>
              </a:p>
            </p:txBody>
          </p:sp>
          <p:sp>
            <p:nvSpPr>
              <p:cNvPr id="53299" name="Text Box 85"/>
              <p:cNvSpPr txBox="1">
                <a:spLocks noChangeArrowheads="1"/>
              </p:cNvSpPr>
              <p:nvPr/>
            </p:nvSpPr>
            <p:spPr bwMode="auto">
              <a:xfrm>
                <a:off x="3198" y="3113"/>
                <a:ext cx="403" cy="91"/>
              </a:xfrm>
              <a:prstGeom prst="rect">
                <a:avLst/>
              </a:prstGeom>
              <a:solidFill>
                <a:srgbClr val="FFFF66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lIns="0" tIns="0" rIns="0" bIns="0" anchor="ctr" anchorCtr="1"/>
              <a:lstStyle>
                <a:lvl1pPr eaLnBrk="0" hangingPunct="0">
                  <a:spcBef>
                    <a:spcPct val="20000"/>
                  </a:spcBef>
                  <a:buClr>
                    <a:schemeClr val="bg2"/>
                  </a:buClr>
                  <a:buSzPct val="65000"/>
                  <a:buFont typeface="Wingdings" pitchFamily="2" charset="2"/>
                  <a:defRPr sz="1600" b="1">
                    <a:solidFill>
                      <a:schemeClr val="tx1"/>
                    </a:solidFill>
                    <a:latin typeface="Courier New" pitchFamily="49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bg2"/>
                  </a:buClr>
                  <a:buFont typeface="Wingdings" pitchFamily="2" charset="2"/>
                  <a:buChar char="Ø"/>
                  <a:defRPr sz="2400"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bg2"/>
                  </a:buClr>
                  <a:buSzPct val="65000"/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bg2"/>
                  </a:buClr>
                  <a:buFont typeface="Wingdings" pitchFamily="2" charset="2"/>
                  <a:buChar char="§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bg2"/>
                  </a:buClr>
                  <a:buChar char="•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Char char="•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Char char="•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Char char="•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Char char="•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en-US" sz="1200"/>
                  <a:t>JC</a:t>
                </a:r>
              </a:p>
            </p:txBody>
          </p:sp>
          <p:sp>
            <p:nvSpPr>
              <p:cNvPr id="53300" name="Line 86"/>
              <p:cNvSpPr>
                <a:spLocks noChangeShapeType="1"/>
              </p:cNvSpPr>
              <p:nvPr/>
            </p:nvSpPr>
            <p:spPr bwMode="auto">
              <a:xfrm flipH="1">
                <a:off x="3379" y="3023"/>
                <a:ext cx="0" cy="90"/>
              </a:xfrm>
              <a:prstGeom prst="line">
                <a:avLst/>
              </a:prstGeom>
              <a:noFill/>
              <a:ln w="31750">
                <a:solidFill>
                  <a:srgbClr val="0000FF"/>
                </a:solidFill>
                <a:round/>
                <a:headEnd/>
                <a:tailEnd type="none" w="lg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53301" name="Line 87"/>
              <p:cNvSpPr>
                <a:spLocks noChangeShapeType="1"/>
              </p:cNvSpPr>
              <p:nvPr/>
            </p:nvSpPr>
            <p:spPr bwMode="auto">
              <a:xfrm flipH="1">
                <a:off x="3606" y="2840"/>
                <a:ext cx="181" cy="91"/>
              </a:xfrm>
              <a:prstGeom prst="line">
                <a:avLst/>
              </a:prstGeom>
              <a:noFill/>
              <a:ln w="31750">
                <a:solidFill>
                  <a:srgbClr val="0000FF"/>
                </a:solidFill>
                <a:round/>
                <a:headEnd/>
                <a:tailEnd type="none" w="lg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53302" name="Line 88"/>
              <p:cNvSpPr>
                <a:spLocks noChangeShapeType="1"/>
              </p:cNvSpPr>
              <p:nvPr/>
            </p:nvSpPr>
            <p:spPr bwMode="auto">
              <a:xfrm>
                <a:off x="3016" y="2840"/>
                <a:ext cx="0" cy="363"/>
              </a:xfrm>
              <a:prstGeom prst="line">
                <a:avLst/>
              </a:prstGeom>
              <a:noFill/>
              <a:ln w="31750">
                <a:solidFill>
                  <a:srgbClr val="0000FF"/>
                </a:solidFill>
                <a:round/>
                <a:headEnd/>
                <a:tailEnd type="none" w="lg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53303" name="Line 89"/>
              <p:cNvSpPr>
                <a:spLocks noChangeShapeType="1"/>
              </p:cNvSpPr>
              <p:nvPr/>
            </p:nvSpPr>
            <p:spPr bwMode="auto">
              <a:xfrm>
                <a:off x="3787" y="2840"/>
                <a:ext cx="0" cy="363"/>
              </a:xfrm>
              <a:prstGeom prst="line">
                <a:avLst/>
              </a:prstGeom>
              <a:noFill/>
              <a:ln w="31750">
                <a:solidFill>
                  <a:srgbClr val="0000FF"/>
                </a:solidFill>
                <a:round/>
                <a:headEnd/>
                <a:tailEnd type="none" w="lg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53292" name="Group 91"/>
            <p:cNvGrpSpPr>
              <a:grpSpLocks/>
            </p:cNvGrpSpPr>
            <p:nvPr/>
          </p:nvGrpSpPr>
          <p:grpSpPr bwMode="auto">
            <a:xfrm>
              <a:off x="5057" y="3339"/>
              <a:ext cx="408" cy="181"/>
              <a:chOff x="3198" y="2115"/>
              <a:chExt cx="408" cy="181"/>
            </a:xfrm>
          </p:grpSpPr>
          <p:sp>
            <p:nvSpPr>
              <p:cNvPr id="53294" name="Rectangle 92"/>
              <p:cNvSpPr>
                <a:spLocks noChangeArrowheads="1"/>
              </p:cNvSpPr>
              <p:nvPr/>
            </p:nvSpPr>
            <p:spPr bwMode="auto">
              <a:xfrm>
                <a:off x="3198" y="2115"/>
                <a:ext cx="408" cy="181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lr>
                    <a:schemeClr val="bg2"/>
                  </a:buClr>
                  <a:buSzPct val="65000"/>
                  <a:buFont typeface="Wingdings" pitchFamily="2" charset="2"/>
                  <a:defRPr sz="1600" b="1">
                    <a:solidFill>
                      <a:schemeClr val="tx1"/>
                    </a:solidFill>
                    <a:latin typeface="Courier New" pitchFamily="49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bg2"/>
                  </a:buClr>
                  <a:buFont typeface="Wingdings" pitchFamily="2" charset="2"/>
                  <a:buChar char="Ø"/>
                  <a:defRPr sz="2400"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bg2"/>
                  </a:buClr>
                  <a:buSzPct val="65000"/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bg2"/>
                  </a:buClr>
                  <a:buFont typeface="Wingdings" pitchFamily="2" charset="2"/>
                  <a:buChar char="§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bg2"/>
                  </a:buClr>
                  <a:buChar char="•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Char char="•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Char char="•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Char char="•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Char char="•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cs-CZ" altLang="en-US" b="0">
                  <a:latin typeface="Arial" charset="0"/>
                </a:endParaRPr>
              </a:p>
            </p:txBody>
          </p:sp>
          <p:sp>
            <p:nvSpPr>
              <p:cNvPr id="53295" name="Line 93"/>
              <p:cNvSpPr>
                <a:spLocks noChangeShapeType="1"/>
              </p:cNvSpPr>
              <p:nvPr/>
            </p:nvSpPr>
            <p:spPr bwMode="auto">
              <a:xfrm>
                <a:off x="3334" y="2115"/>
                <a:ext cx="1" cy="89"/>
              </a:xfrm>
              <a:prstGeom prst="line">
                <a:avLst/>
              </a:prstGeom>
              <a:noFill/>
              <a:ln w="31750">
                <a:solidFill>
                  <a:srgbClr val="0000FF"/>
                </a:solidFill>
                <a:round/>
                <a:headEnd/>
                <a:tailEnd type="none" w="lg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53296" name="Text Box 94"/>
              <p:cNvSpPr txBox="1">
                <a:spLocks noChangeArrowheads="1"/>
              </p:cNvSpPr>
              <p:nvPr/>
            </p:nvSpPr>
            <p:spPr bwMode="auto">
              <a:xfrm>
                <a:off x="3198" y="2205"/>
                <a:ext cx="403" cy="91"/>
              </a:xfrm>
              <a:prstGeom prst="rect">
                <a:avLst/>
              </a:prstGeom>
              <a:solidFill>
                <a:srgbClr val="FFFF66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lIns="0" tIns="0" rIns="0" bIns="0" anchor="ctr" anchorCtr="1"/>
              <a:lstStyle>
                <a:lvl1pPr eaLnBrk="0" hangingPunct="0">
                  <a:spcBef>
                    <a:spcPct val="20000"/>
                  </a:spcBef>
                  <a:buClr>
                    <a:schemeClr val="bg2"/>
                  </a:buClr>
                  <a:buSzPct val="65000"/>
                  <a:buFont typeface="Wingdings" pitchFamily="2" charset="2"/>
                  <a:defRPr sz="1600" b="1">
                    <a:solidFill>
                      <a:schemeClr val="tx1"/>
                    </a:solidFill>
                    <a:latin typeface="Courier New" pitchFamily="49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bg2"/>
                  </a:buClr>
                  <a:buFont typeface="Wingdings" pitchFamily="2" charset="2"/>
                  <a:buChar char="Ø"/>
                  <a:defRPr sz="2400"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bg2"/>
                  </a:buClr>
                  <a:buSzPct val="65000"/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bg2"/>
                  </a:buClr>
                  <a:buFont typeface="Wingdings" pitchFamily="2" charset="2"/>
                  <a:buChar char="§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bg2"/>
                  </a:buClr>
                  <a:buChar char="•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Char char="•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Char char="•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Char char="•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Char char="•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en-US" sz="1200"/>
                  <a:t>RET_I32</a:t>
                </a:r>
              </a:p>
            </p:txBody>
          </p:sp>
        </p:grpSp>
        <p:sp>
          <p:nvSpPr>
            <p:cNvPr id="53293" name="Line 95"/>
            <p:cNvSpPr>
              <a:spLocks noChangeShapeType="1"/>
            </p:cNvSpPr>
            <p:nvPr/>
          </p:nvSpPr>
          <p:spPr bwMode="auto">
            <a:xfrm>
              <a:off x="3198" y="2931"/>
              <a:ext cx="907" cy="907"/>
            </a:xfrm>
            <a:prstGeom prst="line">
              <a:avLst/>
            </a:prstGeom>
            <a:noFill/>
            <a:ln w="63500">
              <a:solidFill>
                <a:srgbClr val="33CC33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05620966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Slide Number Placeholder 4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3EDFD90E-1578-43A9-8D8A-73653F0B5121}" type="slidenum">
              <a:rPr lang="en-US" altLang="en-US" sz="1400" b="0" smtClean="0">
                <a:solidFill>
                  <a:srgbClr val="99FF99"/>
                </a:solidFill>
                <a:latin typeface="Arial" charset="0"/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31</a:t>
            </a:fld>
            <a:r>
              <a:rPr lang="cs-CZ" altLang="en-US" sz="1400" b="0" smtClean="0">
                <a:solidFill>
                  <a:srgbClr val="99FF99"/>
                </a:solidFill>
                <a:latin typeface="Arial" charset="0"/>
              </a:rPr>
              <a:t> </a:t>
            </a:r>
            <a:endParaRPr lang="en-US" altLang="en-US" sz="1400" b="0" smtClean="0">
              <a:solidFill>
                <a:srgbClr val="99FF99"/>
              </a:solidFill>
              <a:latin typeface="Arial" charset="0"/>
            </a:endParaRP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en-US" smtClean="0"/>
              <a:t>Nesekvenční mezikód po přeznačení</a:t>
            </a:r>
            <a:endParaRPr lang="cs-CZ" altLang="en-US" noProof="1" smtClean="0"/>
          </a:p>
        </p:txBody>
      </p:sp>
      <p:sp>
        <p:nvSpPr>
          <p:cNvPr id="54276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152400" y="533400"/>
            <a:ext cx="2619375" cy="4191000"/>
          </a:xfrm>
        </p:spPr>
        <p:txBody>
          <a:bodyPr/>
          <a:lstStyle/>
          <a:p>
            <a:pPr marL="0" indent="0" eaLnBrk="1" hangingPunct="1"/>
            <a:r>
              <a:rPr lang="en-US" altLang="en-US" sz="1400" smtClean="0"/>
              <a:t>int gcd( int x, int y)</a:t>
            </a:r>
          </a:p>
          <a:p>
            <a:pPr marL="0" indent="0" eaLnBrk="1" hangingPunct="1"/>
            <a:r>
              <a:rPr lang="en-US" altLang="en-US" sz="1400" smtClean="0"/>
              <a:t>{ int z;</a:t>
            </a:r>
          </a:p>
          <a:p>
            <a:pPr marL="0" indent="0" eaLnBrk="1" hangingPunct="1"/>
            <a:r>
              <a:rPr lang="en-US" altLang="en-US" sz="1400" smtClean="0"/>
              <a:t>  if ( x &gt; y )</a:t>
            </a:r>
          </a:p>
          <a:p>
            <a:pPr marL="0" indent="0" eaLnBrk="1" hangingPunct="1"/>
            <a:r>
              <a:rPr lang="en-US" altLang="en-US" sz="1400" smtClean="0"/>
              <a:t>  {</a:t>
            </a:r>
          </a:p>
          <a:p>
            <a:pPr marL="0" indent="0" eaLnBrk="1" hangingPunct="1"/>
            <a:r>
              <a:rPr lang="en-US" altLang="en-US" sz="1400" smtClean="0"/>
              <a:t>    z = y;</a:t>
            </a:r>
          </a:p>
          <a:p>
            <a:pPr marL="0" indent="0" eaLnBrk="1" hangingPunct="1"/>
            <a:r>
              <a:rPr lang="en-US" altLang="en-US" sz="1400" smtClean="0"/>
              <a:t>    y = x;</a:t>
            </a:r>
          </a:p>
          <a:p>
            <a:pPr marL="0" indent="0" eaLnBrk="1" hangingPunct="1"/>
            <a:r>
              <a:rPr lang="en-US" altLang="en-US" sz="1400" smtClean="0"/>
              <a:t>    x = z;</a:t>
            </a:r>
          </a:p>
          <a:p>
            <a:pPr marL="0" indent="0" eaLnBrk="1" hangingPunct="1"/>
            <a:r>
              <a:rPr lang="en-US" altLang="en-US" sz="1400" smtClean="0"/>
              <a:t>  }</a:t>
            </a:r>
          </a:p>
          <a:p>
            <a:pPr marL="0" indent="0" eaLnBrk="1" hangingPunct="1"/>
            <a:r>
              <a:rPr lang="en-US" altLang="en-US" sz="1400" smtClean="0"/>
              <a:t>  while ( x &gt; 0 )</a:t>
            </a:r>
          </a:p>
          <a:p>
            <a:pPr marL="0" indent="0" eaLnBrk="1" hangingPunct="1"/>
            <a:r>
              <a:rPr lang="en-US" altLang="en-US" sz="1400" smtClean="0"/>
              <a:t>  {</a:t>
            </a:r>
          </a:p>
          <a:p>
            <a:pPr marL="0" indent="0" eaLnBrk="1" hangingPunct="1"/>
            <a:r>
              <a:rPr lang="en-US" altLang="en-US" sz="1400" smtClean="0"/>
              <a:t>    z = y % x;</a:t>
            </a:r>
          </a:p>
          <a:p>
            <a:pPr marL="0" indent="0" eaLnBrk="1" hangingPunct="1"/>
            <a:r>
              <a:rPr lang="en-US" altLang="en-US" sz="1400" smtClean="0"/>
              <a:t>    y = x;</a:t>
            </a:r>
          </a:p>
          <a:p>
            <a:pPr marL="0" indent="0" eaLnBrk="1" hangingPunct="1"/>
            <a:r>
              <a:rPr lang="en-US" altLang="en-US" sz="1400" smtClean="0"/>
              <a:t>    x = z;</a:t>
            </a:r>
          </a:p>
          <a:p>
            <a:pPr marL="0" indent="0" eaLnBrk="1" hangingPunct="1"/>
            <a:r>
              <a:rPr lang="en-US" altLang="en-US" sz="1400" smtClean="0"/>
              <a:t>  }</a:t>
            </a:r>
          </a:p>
          <a:p>
            <a:pPr marL="0" indent="0" eaLnBrk="1" hangingPunct="1"/>
            <a:r>
              <a:rPr lang="en-US" altLang="en-US" sz="1400" smtClean="0"/>
              <a:t>  return y;</a:t>
            </a:r>
          </a:p>
          <a:p>
            <a:pPr marL="0" indent="0" eaLnBrk="1" hangingPunct="1"/>
            <a:r>
              <a:rPr lang="en-US" altLang="en-US" sz="1400" smtClean="0"/>
              <a:t>}</a:t>
            </a:r>
            <a:endParaRPr lang="cs-CZ" altLang="en-US" sz="1400" smtClean="0"/>
          </a:p>
        </p:txBody>
      </p:sp>
      <p:sp>
        <p:nvSpPr>
          <p:cNvPr id="54277" name="Rectangle 5"/>
          <p:cNvSpPr>
            <a:spLocks noGrp="1" noChangeArrowheads="1"/>
          </p:cNvSpPr>
          <p:nvPr>
            <p:ph type="body" sz="half" idx="2"/>
          </p:nvPr>
        </p:nvSpPr>
        <p:spPr>
          <a:xfrm>
            <a:off x="179388" y="5013325"/>
            <a:ext cx="4343400" cy="1671638"/>
          </a:xfrm>
        </p:spPr>
        <p:txBody>
          <a:bodyPr/>
          <a:lstStyle/>
          <a:p>
            <a:pPr marL="0" indent="0" eaLnBrk="1" hangingPunct="1"/>
            <a:r>
              <a:rPr lang="en-US" altLang="en-US" sz="1400" smtClean="0"/>
              <a:t>CONST:(C1,I32,0)</a:t>
            </a:r>
          </a:p>
          <a:p>
            <a:pPr marL="0" indent="0" eaLnBrk="1" hangingPunct="1"/>
            <a:endParaRPr lang="cs-CZ" altLang="en-US" sz="1400" smtClean="0">
              <a:latin typeface="Arial" charset="0"/>
            </a:endParaRPr>
          </a:p>
          <a:p>
            <a:pPr marL="0" indent="0" eaLnBrk="1" hangingPunct="1"/>
            <a:r>
              <a:rPr lang="en-US" altLang="en-US" sz="1400" smtClean="0"/>
              <a:t>PROC ”gcd”</a:t>
            </a:r>
          </a:p>
          <a:p>
            <a:pPr marL="0" indent="0" eaLnBrk="1" hangingPunct="1"/>
            <a:r>
              <a:rPr lang="en-US" altLang="en-US" sz="1400" smtClean="0"/>
              <a:t>PARAM:(Px,I32,”x”),(Py,I32,”y”)</a:t>
            </a:r>
          </a:p>
        </p:txBody>
      </p:sp>
      <p:grpSp>
        <p:nvGrpSpPr>
          <p:cNvPr id="54278" name="Group 90"/>
          <p:cNvGrpSpPr>
            <a:grpSpLocks/>
          </p:cNvGrpSpPr>
          <p:nvPr/>
        </p:nvGrpSpPr>
        <p:grpSpPr bwMode="auto">
          <a:xfrm>
            <a:off x="4643438" y="549275"/>
            <a:ext cx="4321175" cy="6119813"/>
            <a:chOff x="2925" y="346"/>
            <a:chExt cx="2722" cy="3855"/>
          </a:xfrm>
        </p:grpSpPr>
        <p:sp>
          <p:nvSpPr>
            <p:cNvPr id="54279" name="Rectangle 2"/>
            <p:cNvSpPr>
              <a:spLocks noChangeArrowheads="1"/>
            </p:cNvSpPr>
            <p:nvPr/>
          </p:nvSpPr>
          <p:spPr bwMode="auto">
            <a:xfrm>
              <a:off x="2925" y="346"/>
              <a:ext cx="2722" cy="3855"/>
            </a:xfrm>
            <a:prstGeom prst="rect">
              <a:avLst/>
            </a:prstGeom>
            <a:solidFill>
              <a:srgbClr val="FFFFE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defRPr sz="1600" b="1">
                  <a:solidFill>
                    <a:schemeClr val="tx1"/>
                  </a:solidFill>
                  <a:latin typeface="Courier New" pitchFamily="49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Ø"/>
                <a:defRPr sz="24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cs-CZ" altLang="en-US" b="0">
                <a:latin typeface="Arial" charset="0"/>
              </a:endParaRPr>
            </a:p>
          </p:txBody>
        </p:sp>
        <p:grpSp>
          <p:nvGrpSpPr>
            <p:cNvPr id="54280" name="Group 6"/>
            <p:cNvGrpSpPr>
              <a:grpSpLocks/>
            </p:cNvGrpSpPr>
            <p:nvPr/>
          </p:nvGrpSpPr>
          <p:grpSpPr bwMode="auto">
            <a:xfrm>
              <a:off x="3424" y="2115"/>
              <a:ext cx="408" cy="181"/>
              <a:chOff x="3198" y="2115"/>
              <a:chExt cx="408" cy="181"/>
            </a:xfrm>
          </p:grpSpPr>
          <p:sp>
            <p:nvSpPr>
              <p:cNvPr id="54354" name="Rectangle 7"/>
              <p:cNvSpPr>
                <a:spLocks noChangeArrowheads="1"/>
              </p:cNvSpPr>
              <p:nvPr/>
            </p:nvSpPr>
            <p:spPr bwMode="auto">
              <a:xfrm>
                <a:off x="3198" y="2115"/>
                <a:ext cx="408" cy="181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lr>
                    <a:schemeClr val="bg2"/>
                  </a:buClr>
                  <a:buSzPct val="65000"/>
                  <a:buFont typeface="Wingdings" pitchFamily="2" charset="2"/>
                  <a:defRPr sz="1600" b="1">
                    <a:solidFill>
                      <a:schemeClr val="tx1"/>
                    </a:solidFill>
                    <a:latin typeface="Courier New" pitchFamily="49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bg2"/>
                  </a:buClr>
                  <a:buFont typeface="Wingdings" pitchFamily="2" charset="2"/>
                  <a:buChar char="Ø"/>
                  <a:defRPr sz="2400"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bg2"/>
                  </a:buClr>
                  <a:buSzPct val="65000"/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bg2"/>
                  </a:buClr>
                  <a:buFont typeface="Wingdings" pitchFamily="2" charset="2"/>
                  <a:buChar char="§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bg2"/>
                  </a:buClr>
                  <a:buChar char="•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Char char="•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Char char="•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Char char="•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Char char="•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cs-CZ" altLang="en-US" b="0">
                  <a:latin typeface="Arial" charset="0"/>
                </a:endParaRPr>
              </a:p>
            </p:txBody>
          </p:sp>
          <p:sp>
            <p:nvSpPr>
              <p:cNvPr id="54355" name="Line 8"/>
              <p:cNvSpPr>
                <a:spLocks noChangeShapeType="1"/>
              </p:cNvSpPr>
              <p:nvPr/>
            </p:nvSpPr>
            <p:spPr bwMode="auto">
              <a:xfrm>
                <a:off x="3334" y="2115"/>
                <a:ext cx="1" cy="89"/>
              </a:xfrm>
              <a:prstGeom prst="line">
                <a:avLst/>
              </a:prstGeom>
              <a:noFill/>
              <a:ln w="31750">
                <a:solidFill>
                  <a:srgbClr val="0000FF"/>
                </a:solidFill>
                <a:round/>
                <a:headEnd/>
                <a:tailEnd type="none" w="lg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54356" name="Text Box 9"/>
              <p:cNvSpPr txBox="1">
                <a:spLocks noChangeArrowheads="1"/>
              </p:cNvSpPr>
              <p:nvPr/>
            </p:nvSpPr>
            <p:spPr bwMode="auto">
              <a:xfrm>
                <a:off x="3198" y="2205"/>
                <a:ext cx="403" cy="91"/>
              </a:xfrm>
              <a:prstGeom prst="rect">
                <a:avLst/>
              </a:prstGeom>
              <a:solidFill>
                <a:srgbClr val="FFFF66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lIns="0" tIns="0" rIns="0" bIns="0" anchor="ctr" anchorCtr="1"/>
              <a:lstStyle>
                <a:lvl1pPr eaLnBrk="0" hangingPunct="0">
                  <a:spcBef>
                    <a:spcPct val="20000"/>
                  </a:spcBef>
                  <a:buClr>
                    <a:schemeClr val="bg2"/>
                  </a:buClr>
                  <a:buSzPct val="65000"/>
                  <a:buFont typeface="Wingdings" pitchFamily="2" charset="2"/>
                  <a:defRPr sz="1600" b="1">
                    <a:solidFill>
                      <a:schemeClr val="tx1"/>
                    </a:solidFill>
                    <a:latin typeface="Courier New" pitchFamily="49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bg2"/>
                  </a:buClr>
                  <a:buFont typeface="Wingdings" pitchFamily="2" charset="2"/>
                  <a:buChar char="Ø"/>
                  <a:defRPr sz="2400"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bg2"/>
                  </a:buClr>
                  <a:buSzPct val="65000"/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bg2"/>
                  </a:buClr>
                  <a:buFont typeface="Wingdings" pitchFamily="2" charset="2"/>
                  <a:buChar char="§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bg2"/>
                  </a:buClr>
                  <a:buChar char="•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Char char="•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Char char="•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Char char="•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Char char="•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en-US" sz="1200"/>
                  <a:t>RET_I32</a:t>
                </a:r>
              </a:p>
            </p:txBody>
          </p:sp>
        </p:grpSp>
        <p:sp>
          <p:nvSpPr>
            <p:cNvPr id="54281" name="Line 10"/>
            <p:cNvSpPr>
              <a:spLocks noChangeShapeType="1"/>
            </p:cNvSpPr>
            <p:nvPr/>
          </p:nvSpPr>
          <p:spPr bwMode="auto">
            <a:xfrm flipH="1">
              <a:off x="4195" y="527"/>
              <a:ext cx="0" cy="90"/>
            </a:xfrm>
            <a:prstGeom prst="line">
              <a:avLst/>
            </a:prstGeom>
            <a:noFill/>
            <a:ln w="31750">
              <a:solidFill>
                <a:schemeClr val="bg2"/>
              </a:solidFill>
              <a:round/>
              <a:headEnd/>
              <a:tailEnd type="triangl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grpSp>
          <p:nvGrpSpPr>
            <p:cNvPr id="54282" name="Group 11"/>
            <p:cNvGrpSpPr>
              <a:grpSpLocks/>
            </p:cNvGrpSpPr>
            <p:nvPr/>
          </p:nvGrpSpPr>
          <p:grpSpPr bwMode="auto">
            <a:xfrm>
              <a:off x="4921" y="1298"/>
              <a:ext cx="590" cy="182"/>
              <a:chOff x="4921" y="1298"/>
              <a:chExt cx="590" cy="182"/>
            </a:xfrm>
          </p:grpSpPr>
          <p:sp>
            <p:nvSpPr>
              <p:cNvPr id="54351" name="Rectangle 12"/>
              <p:cNvSpPr>
                <a:spLocks noChangeArrowheads="1"/>
              </p:cNvSpPr>
              <p:nvPr/>
            </p:nvSpPr>
            <p:spPr bwMode="auto">
              <a:xfrm>
                <a:off x="4921" y="1298"/>
                <a:ext cx="590" cy="181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lr>
                    <a:schemeClr val="bg2"/>
                  </a:buClr>
                  <a:buSzPct val="65000"/>
                  <a:buFont typeface="Wingdings" pitchFamily="2" charset="2"/>
                  <a:defRPr sz="1600" b="1">
                    <a:solidFill>
                      <a:schemeClr val="tx1"/>
                    </a:solidFill>
                    <a:latin typeface="Courier New" pitchFamily="49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bg2"/>
                  </a:buClr>
                  <a:buFont typeface="Wingdings" pitchFamily="2" charset="2"/>
                  <a:buChar char="Ø"/>
                  <a:defRPr sz="2400"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bg2"/>
                  </a:buClr>
                  <a:buSzPct val="65000"/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bg2"/>
                  </a:buClr>
                  <a:buFont typeface="Wingdings" pitchFamily="2" charset="2"/>
                  <a:buChar char="§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bg2"/>
                  </a:buClr>
                  <a:buChar char="•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Char char="•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Char char="•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Char char="•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Char char="•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cs-CZ" altLang="en-US" b="0">
                  <a:latin typeface="Arial" charset="0"/>
                </a:endParaRPr>
              </a:p>
            </p:txBody>
          </p:sp>
          <p:sp>
            <p:nvSpPr>
              <p:cNvPr id="54352" name="Line 13"/>
              <p:cNvSpPr>
                <a:spLocks noChangeShapeType="1"/>
              </p:cNvSpPr>
              <p:nvPr/>
            </p:nvSpPr>
            <p:spPr bwMode="auto">
              <a:xfrm flipH="1">
                <a:off x="4967" y="1298"/>
                <a:ext cx="453" cy="182"/>
              </a:xfrm>
              <a:prstGeom prst="line">
                <a:avLst/>
              </a:prstGeom>
              <a:noFill/>
              <a:ln w="31750">
                <a:solidFill>
                  <a:srgbClr val="0000FF"/>
                </a:solidFill>
                <a:round/>
                <a:headEnd/>
                <a:tailEnd type="none" w="lg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54353" name="Line 14"/>
              <p:cNvSpPr>
                <a:spLocks noChangeShapeType="1"/>
              </p:cNvSpPr>
              <p:nvPr/>
            </p:nvSpPr>
            <p:spPr bwMode="auto">
              <a:xfrm flipH="1" flipV="1">
                <a:off x="4967" y="1298"/>
                <a:ext cx="453" cy="182"/>
              </a:xfrm>
              <a:prstGeom prst="line">
                <a:avLst/>
              </a:prstGeom>
              <a:noFill/>
              <a:ln w="31750">
                <a:solidFill>
                  <a:srgbClr val="0000FF"/>
                </a:solidFill>
                <a:round/>
                <a:headEnd/>
                <a:tailEnd type="none" w="lg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54283" name="Group 17"/>
            <p:cNvGrpSpPr>
              <a:grpSpLocks/>
            </p:cNvGrpSpPr>
            <p:nvPr/>
          </p:nvGrpSpPr>
          <p:grpSpPr bwMode="auto">
            <a:xfrm>
              <a:off x="4649" y="2614"/>
              <a:ext cx="862" cy="364"/>
              <a:chOff x="2971" y="2840"/>
              <a:chExt cx="862" cy="364"/>
            </a:xfrm>
          </p:grpSpPr>
          <p:sp>
            <p:nvSpPr>
              <p:cNvPr id="54344" name="Rectangle 18"/>
              <p:cNvSpPr>
                <a:spLocks noChangeArrowheads="1"/>
              </p:cNvSpPr>
              <p:nvPr/>
            </p:nvSpPr>
            <p:spPr bwMode="auto">
              <a:xfrm>
                <a:off x="2971" y="2840"/>
                <a:ext cx="862" cy="363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lr>
                    <a:schemeClr val="bg2"/>
                  </a:buClr>
                  <a:buSzPct val="65000"/>
                  <a:buFont typeface="Wingdings" pitchFamily="2" charset="2"/>
                  <a:defRPr sz="1600" b="1">
                    <a:solidFill>
                      <a:schemeClr val="tx1"/>
                    </a:solidFill>
                    <a:latin typeface="Courier New" pitchFamily="49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bg2"/>
                  </a:buClr>
                  <a:buFont typeface="Wingdings" pitchFamily="2" charset="2"/>
                  <a:buChar char="Ø"/>
                  <a:defRPr sz="2400"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bg2"/>
                  </a:buClr>
                  <a:buSzPct val="65000"/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bg2"/>
                  </a:buClr>
                  <a:buFont typeface="Wingdings" pitchFamily="2" charset="2"/>
                  <a:buChar char="§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bg2"/>
                  </a:buClr>
                  <a:buChar char="•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Char char="•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Char char="•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Char char="•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Char char="•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cs-CZ" altLang="en-US" b="0">
                  <a:latin typeface="Arial" charset="0"/>
                </a:endParaRPr>
              </a:p>
            </p:txBody>
          </p:sp>
          <p:sp>
            <p:nvSpPr>
              <p:cNvPr id="54345" name="Text Box 19"/>
              <p:cNvSpPr txBox="1">
                <a:spLocks noChangeArrowheads="1"/>
              </p:cNvSpPr>
              <p:nvPr/>
            </p:nvSpPr>
            <p:spPr bwMode="auto">
              <a:xfrm>
                <a:off x="3062" y="2931"/>
                <a:ext cx="680" cy="90"/>
              </a:xfrm>
              <a:prstGeom prst="rect">
                <a:avLst/>
              </a:prstGeom>
              <a:solidFill>
                <a:srgbClr val="FFFF66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lIns="0" tIns="0" rIns="0" bIns="0" anchor="ctr" anchorCtr="1"/>
              <a:lstStyle>
                <a:lvl1pPr eaLnBrk="0" hangingPunct="0">
                  <a:spcBef>
                    <a:spcPct val="20000"/>
                  </a:spcBef>
                  <a:buClr>
                    <a:schemeClr val="bg2"/>
                  </a:buClr>
                  <a:buSzPct val="65000"/>
                  <a:buFont typeface="Wingdings" pitchFamily="2" charset="2"/>
                  <a:defRPr sz="1600" b="1">
                    <a:solidFill>
                      <a:schemeClr val="tx1"/>
                    </a:solidFill>
                    <a:latin typeface="Courier New" pitchFamily="49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bg2"/>
                  </a:buClr>
                  <a:buFont typeface="Wingdings" pitchFamily="2" charset="2"/>
                  <a:buChar char="Ø"/>
                  <a:defRPr sz="2400"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bg2"/>
                  </a:buClr>
                  <a:buSzPct val="65000"/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bg2"/>
                  </a:buClr>
                  <a:buFont typeface="Wingdings" pitchFamily="2" charset="2"/>
                  <a:buChar char="§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bg2"/>
                  </a:buClr>
                  <a:buChar char="•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Char char="•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Char char="•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Char char="•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Char char="•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en-US" sz="1200"/>
                  <a:t>GTC_I32(C1)</a:t>
                </a:r>
                <a:endParaRPr lang="en-US" altLang="en-US" sz="1200" b="0"/>
              </a:p>
            </p:txBody>
          </p:sp>
          <p:sp>
            <p:nvSpPr>
              <p:cNvPr id="54346" name="Text Box 20"/>
              <p:cNvSpPr txBox="1">
                <a:spLocks noChangeArrowheads="1"/>
              </p:cNvSpPr>
              <p:nvPr/>
            </p:nvSpPr>
            <p:spPr bwMode="auto">
              <a:xfrm>
                <a:off x="3198" y="3113"/>
                <a:ext cx="403" cy="91"/>
              </a:xfrm>
              <a:prstGeom prst="rect">
                <a:avLst/>
              </a:prstGeom>
              <a:solidFill>
                <a:srgbClr val="FFFF66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lIns="0" tIns="0" rIns="0" bIns="0" anchor="ctr" anchorCtr="1"/>
              <a:lstStyle>
                <a:lvl1pPr eaLnBrk="0" hangingPunct="0">
                  <a:spcBef>
                    <a:spcPct val="20000"/>
                  </a:spcBef>
                  <a:buClr>
                    <a:schemeClr val="bg2"/>
                  </a:buClr>
                  <a:buSzPct val="65000"/>
                  <a:buFont typeface="Wingdings" pitchFamily="2" charset="2"/>
                  <a:defRPr sz="1600" b="1">
                    <a:solidFill>
                      <a:schemeClr val="tx1"/>
                    </a:solidFill>
                    <a:latin typeface="Courier New" pitchFamily="49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bg2"/>
                  </a:buClr>
                  <a:buFont typeface="Wingdings" pitchFamily="2" charset="2"/>
                  <a:buChar char="Ø"/>
                  <a:defRPr sz="2400"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bg2"/>
                  </a:buClr>
                  <a:buSzPct val="65000"/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bg2"/>
                  </a:buClr>
                  <a:buFont typeface="Wingdings" pitchFamily="2" charset="2"/>
                  <a:buChar char="§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bg2"/>
                  </a:buClr>
                  <a:buChar char="•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Char char="•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Char char="•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Char char="•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Char char="•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en-US" sz="1200"/>
                  <a:t>JC</a:t>
                </a:r>
              </a:p>
            </p:txBody>
          </p:sp>
          <p:sp>
            <p:nvSpPr>
              <p:cNvPr id="54347" name="Line 21"/>
              <p:cNvSpPr>
                <a:spLocks noChangeShapeType="1"/>
              </p:cNvSpPr>
              <p:nvPr/>
            </p:nvSpPr>
            <p:spPr bwMode="auto">
              <a:xfrm flipH="1">
                <a:off x="3379" y="3023"/>
                <a:ext cx="0" cy="90"/>
              </a:xfrm>
              <a:prstGeom prst="line">
                <a:avLst/>
              </a:prstGeom>
              <a:noFill/>
              <a:ln w="31750">
                <a:solidFill>
                  <a:srgbClr val="0000FF"/>
                </a:solidFill>
                <a:round/>
                <a:headEnd/>
                <a:tailEnd type="none" w="lg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54348" name="Line 22"/>
              <p:cNvSpPr>
                <a:spLocks noChangeShapeType="1"/>
              </p:cNvSpPr>
              <p:nvPr/>
            </p:nvSpPr>
            <p:spPr bwMode="auto">
              <a:xfrm flipH="1">
                <a:off x="3606" y="2840"/>
                <a:ext cx="181" cy="91"/>
              </a:xfrm>
              <a:prstGeom prst="line">
                <a:avLst/>
              </a:prstGeom>
              <a:noFill/>
              <a:ln w="31750">
                <a:solidFill>
                  <a:srgbClr val="0000FF"/>
                </a:solidFill>
                <a:round/>
                <a:headEnd/>
                <a:tailEnd type="none" w="lg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54349" name="Line 23"/>
              <p:cNvSpPr>
                <a:spLocks noChangeShapeType="1"/>
              </p:cNvSpPr>
              <p:nvPr/>
            </p:nvSpPr>
            <p:spPr bwMode="auto">
              <a:xfrm>
                <a:off x="3016" y="2840"/>
                <a:ext cx="0" cy="363"/>
              </a:xfrm>
              <a:prstGeom prst="line">
                <a:avLst/>
              </a:prstGeom>
              <a:noFill/>
              <a:ln w="31750">
                <a:solidFill>
                  <a:srgbClr val="0000FF"/>
                </a:solidFill>
                <a:round/>
                <a:headEnd/>
                <a:tailEnd type="none" w="lg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54350" name="Line 24"/>
              <p:cNvSpPr>
                <a:spLocks noChangeShapeType="1"/>
              </p:cNvSpPr>
              <p:nvPr/>
            </p:nvSpPr>
            <p:spPr bwMode="auto">
              <a:xfrm>
                <a:off x="3787" y="2840"/>
                <a:ext cx="0" cy="363"/>
              </a:xfrm>
              <a:prstGeom prst="line">
                <a:avLst/>
              </a:prstGeom>
              <a:noFill/>
              <a:ln w="31750">
                <a:solidFill>
                  <a:srgbClr val="0000FF"/>
                </a:solidFill>
                <a:round/>
                <a:headEnd/>
                <a:tailEnd type="none" w="lg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54284" name="Group 25"/>
            <p:cNvGrpSpPr>
              <a:grpSpLocks/>
            </p:cNvGrpSpPr>
            <p:nvPr/>
          </p:nvGrpSpPr>
          <p:grpSpPr bwMode="auto">
            <a:xfrm>
              <a:off x="3878" y="618"/>
              <a:ext cx="680" cy="453"/>
              <a:chOff x="3334" y="709"/>
              <a:chExt cx="680" cy="453"/>
            </a:xfrm>
          </p:grpSpPr>
          <p:sp>
            <p:nvSpPr>
              <p:cNvPr id="54335" name="Rectangle 26"/>
              <p:cNvSpPr>
                <a:spLocks noChangeArrowheads="1"/>
              </p:cNvSpPr>
              <p:nvPr/>
            </p:nvSpPr>
            <p:spPr bwMode="auto">
              <a:xfrm>
                <a:off x="3334" y="709"/>
                <a:ext cx="680" cy="453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lr>
                    <a:schemeClr val="bg2"/>
                  </a:buClr>
                  <a:buSzPct val="65000"/>
                  <a:buFont typeface="Wingdings" pitchFamily="2" charset="2"/>
                  <a:defRPr sz="1600" b="1">
                    <a:solidFill>
                      <a:schemeClr val="tx1"/>
                    </a:solidFill>
                    <a:latin typeface="Courier New" pitchFamily="49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bg2"/>
                  </a:buClr>
                  <a:buFont typeface="Wingdings" pitchFamily="2" charset="2"/>
                  <a:buChar char="Ø"/>
                  <a:defRPr sz="2400"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bg2"/>
                  </a:buClr>
                  <a:buSzPct val="65000"/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bg2"/>
                  </a:buClr>
                  <a:buFont typeface="Wingdings" pitchFamily="2" charset="2"/>
                  <a:buChar char="§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bg2"/>
                  </a:buClr>
                  <a:buChar char="•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Char char="•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Char char="•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Char char="•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Char char="•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cs-CZ" altLang="en-US" b="0">
                  <a:latin typeface="Arial" charset="0"/>
                </a:endParaRPr>
              </a:p>
            </p:txBody>
          </p:sp>
          <p:sp>
            <p:nvSpPr>
              <p:cNvPr id="54336" name="Text Box 27"/>
              <p:cNvSpPr txBox="1">
                <a:spLocks noChangeArrowheads="1"/>
              </p:cNvSpPr>
              <p:nvPr/>
            </p:nvSpPr>
            <p:spPr bwMode="auto">
              <a:xfrm>
                <a:off x="3469" y="890"/>
                <a:ext cx="403" cy="91"/>
              </a:xfrm>
              <a:prstGeom prst="rect">
                <a:avLst/>
              </a:prstGeom>
              <a:solidFill>
                <a:srgbClr val="FFFF66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lIns="0" tIns="0" rIns="0" bIns="0" anchor="ctr" anchorCtr="1"/>
              <a:lstStyle>
                <a:lvl1pPr eaLnBrk="0" hangingPunct="0">
                  <a:spcBef>
                    <a:spcPct val="20000"/>
                  </a:spcBef>
                  <a:buClr>
                    <a:schemeClr val="bg2"/>
                  </a:buClr>
                  <a:buSzPct val="65000"/>
                  <a:buFont typeface="Wingdings" pitchFamily="2" charset="2"/>
                  <a:defRPr sz="1600" b="1">
                    <a:solidFill>
                      <a:schemeClr val="tx1"/>
                    </a:solidFill>
                    <a:latin typeface="Courier New" pitchFamily="49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bg2"/>
                  </a:buClr>
                  <a:buFont typeface="Wingdings" pitchFamily="2" charset="2"/>
                  <a:buChar char="Ø"/>
                  <a:defRPr sz="2400"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bg2"/>
                  </a:buClr>
                  <a:buSzPct val="65000"/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bg2"/>
                  </a:buClr>
                  <a:buFont typeface="Wingdings" pitchFamily="2" charset="2"/>
                  <a:buChar char="§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bg2"/>
                  </a:buClr>
                  <a:buChar char="•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Char char="•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Char char="•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Char char="•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Char char="•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en-US" sz="1200"/>
                  <a:t>GT_I32</a:t>
                </a:r>
                <a:endParaRPr lang="en-US" altLang="en-US" sz="1200" b="0"/>
              </a:p>
            </p:txBody>
          </p:sp>
          <p:sp>
            <p:nvSpPr>
              <p:cNvPr id="54337" name="Text Box 28"/>
              <p:cNvSpPr txBox="1">
                <a:spLocks noChangeArrowheads="1"/>
              </p:cNvSpPr>
              <p:nvPr/>
            </p:nvSpPr>
            <p:spPr bwMode="auto">
              <a:xfrm>
                <a:off x="3469" y="1071"/>
                <a:ext cx="403" cy="91"/>
              </a:xfrm>
              <a:prstGeom prst="rect">
                <a:avLst/>
              </a:prstGeom>
              <a:solidFill>
                <a:srgbClr val="FFFF66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lIns="0" tIns="0" rIns="0" bIns="0" anchor="ctr" anchorCtr="1"/>
              <a:lstStyle>
                <a:lvl1pPr eaLnBrk="0" hangingPunct="0">
                  <a:spcBef>
                    <a:spcPct val="20000"/>
                  </a:spcBef>
                  <a:buClr>
                    <a:schemeClr val="bg2"/>
                  </a:buClr>
                  <a:buSzPct val="65000"/>
                  <a:buFont typeface="Wingdings" pitchFamily="2" charset="2"/>
                  <a:defRPr sz="1600" b="1">
                    <a:solidFill>
                      <a:schemeClr val="tx1"/>
                    </a:solidFill>
                    <a:latin typeface="Courier New" pitchFamily="49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bg2"/>
                  </a:buClr>
                  <a:buFont typeface="Wingdings" pitchFamily="2" charset="2"/>
                  <a:buChar char="Ø"/>
                  <a:defRPr sz="2400"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bg2"/>
                  </a:buClr>
                  <a:buSzPct val="65000"/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bg2"/>
                  </a:buClr>
                  <a:buFont typeface="Wingdings" pitchFamily="2" charset="2"/>
                  <a:buChar char="§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bg2"/>
                  </a:buClr>
                  <a:buChar char="•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Char char="•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Char char="•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Char char="•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Char char="•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en-US" sz="1200"/>
                  <a:t>JC</a:t>
                </a:r>
              </a:p>
            </p:txBody>
          </p:sp>
          <p:sp>
            <p:nvSpPr>
              <p:cNvPr id="54338" name="Text Box 29"/>
              <p:cNvSpPr txBox="1">
                <a:spLocks noChangeArrowheads="1"/>
              </p:cNvSpPr>
              <p:nvPr/>
            </p:nvSpPr>
            <p:spPr bwMode="auto">
              <a:xfrm>
                <a:off x="3334" y="709"/>
                <a:ext cx="680" cy="91"/>
              </a:xfrm>
              <a:prstGeom prst="rect">
                <a:avLst/>
              </a:prstGeom>
              <a:solidFill>
                <a:srgbClr val="FFFF66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lIns="0" tIns="0" rIns="0" bIns="0" anchor="ctr" anchorCtr="1"/>
              <a:lstStyle>
                <a:lvl1pPr eaLnBrk="0" hangingPunct="0">
                  <a:spcBef>
                    <a:spcPct val="20000"/>
                  </a:spcBef>
                  <a:buClr>
                    <a:schemeClr val="bg2"/>
                  </a:buClr>
                  <a:buSzPct val="65000"/>
                  <a:buFont typeface="Wingdings" pitchFamily="2" charset="2"/>
                  <a:defRPr sz="1600" b="1">
                    <a:solidFill>
                      <a:schemeClr val="tx1"/>
                    </a:solidFill>
                    <a:latin typeface="Courier New" pitchFamily="49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bg2"/>
                  </a:buClr>
                  <a:buFont typeface="Wingdings" pitchFamily="2" charset="2"/>
                  <a:buChar char="Ø"/>
                  <a:defRPr sz="2400"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bg2"/>
                  </a:buClr>
                  <a:buSzPct val="65000"/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bg2"/>
                  </a:buClr>
                  <a:buFont typeface="Wingdings" pitchFamily="2" charset="2"/>
                  <a:buChar char="§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bg2"/>
                  </a:buClr>
                  <a:buChar char="•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Char char="•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Char char="•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Char char="•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Char char="•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en-US" sz="1200"/>
                  <a:t>ENTER</a:t>
                </a:r>
              </a:p>
            </p:txBody>
          </p:sp>
          <p:sp>
            <p:nvSpPr>
              <p:cNvPr id="54339" name="Line 30"/>
              <p:cNvSpPr>
                <a:spLocks noChangeShapeType="1"/>
              </p:cNvSpPr>
              <p:nvPr/>
            </p:nvSpPr>
            <p:spPr bwMode="auto">
              <a:xfrm flipH="1">
                <a:off x="3786" y="799"/>
                <a:ext cx="183" cy="91"/>
              </a:xfrm>
              <a:prstGeom prst="line">
                <a:avLst/>
              </a:prstGeom>
              <a:noFill/>
              <a:ln w="31750">
                <a:solidFill>
                  <a:srgbClr val="0000FF"/>
                </a:solidFill>
                <a:round/>
                <a:headEnd/>
                <a:tailEnd type="none" w="lg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54340" name="Line 31"/>
              <p:cNvSpPr>
                <a:spLocks noChangeShapeType="1"/>
              </p:cNvSpPr>
              <p:nvPr/>
            </p:nvSpPr>
            <p:spPr bwMode="auto">
              <a:xfrm>
                <a:off x="3379" y="799"/>
                <a:ext cx="181" cy="91"/>
              </a:xfrm>
              <a:prstGeom prst="line">
                <a:avLst/>
              </a:prstGeom>
              <a:noFill/>
              <a:ln w="31750">
                <a:solidFill>
                  <a:srgbClr val="0000FF"/>
                </a:solidFill>
                <a:round/>
                <a:headEnd/>
                <a:tailEnd type="none" w="lg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54341" name="Line 32"/>
              <p:cNvSpPr>
                <a:spLocks noChangeShapeType="1"/>
              </p:cNvSpPr>
              <p:nvPr/>
            </p:nvSpPr>
            <p:spPr bwMode="auto">
              <a:xfrm flipH="1">
                <a:off x="3650" y="981"/>
                <a:ext cx="0" cy="90"/>
              </a:xfrm>
              <a:prstGeom prst="line">
                <a:avLst/>
              </a:prstGeom>
              <a:noFill/>
              <a:ln w="31750">
                <a:solidFill>
                  <a:srgbClr val="0000FF"/>
                </a:solidFill>
                <a:round/>
                <a:headEnd/>
                <a:tailEnd type="none" w="lg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54342" name="Line 33"/>
              <p:cNvSpPr>
                <a:spLocks noChangeShapeType="1"/>
              </p:cNvSpPr>
              <p:nvPr/>
            </p:nvSpPr>
            <p:spPr bwMode="auto">
              <a:xfrm>
                <a:off x="3969" y="799"/>
                <a:ext cx="0" cy="363"/>
              </a:xfrm>
              <a:prstGeom prst="line">
                <a:avLst/>
              </a:prstGeom>
              <a:noFill/>
              <a:ln w="31750">
                <a:solidFill>
                  <a:srgbClr val="0000FF"/>
                </a:solidFill>
                <a:round/>
                <a:headEnd/>
                <a:tailEnd type="none" w="lg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54343" name="Line 34"/>
              <p:cNvSpPr>
                <a:spLocks noChangeShapeType="1"/>
              </p:cNvSpPr>
              <p:nvPr/>
            </p:nvSpPr>
            <p:spPr bwMode="auto">
              <a:xfrm flipH="1">
                <a:off x="3379" y="799"/>
                <a:ext cx="0" cy="363"/>
              </a:xfrm>
              <a:prstGeom prst="line">
                <a:avLst/>
              </a:prstGeom>
              <a:noFill/>
              <a:ln w="31750">
                <a:solidFill>
                  <a:srgbClr val="0000FF"/>
                </a:solidFill>
                <a:round/>
                <a:headEnd/>
                <a:tailEnd type="none" w="lg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sp>
          <p:nvSpPr>
            <p:cNvPr id="54285" name="Line 35"/>
            <p:cNvSpPr>
              <a:spLocks noChangeShapeType="1"/>
            </p:cNvSpPr>
            <p:nvPr/>
          </p:nvSpPr>
          <p:spPr bwMode="auto">
            <a:xfrm>
              <a:off x="4014" y="2478"/>
              <a:ext cx="680" cy="136"/>
            </a:xfrm>
            <a:prstGeom prst="line">
              <a:avLst/>
            </a:prstGeom>
            <a:noFill/>
            <a:ln w="63500">
              <a:solidFill>
                <a:srgbClr val="FF6600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4286" name="Line 36"/>
            <p:cNvSpPr>
              <a:spLocks noChangeShapeType="1"/>
            </p:cNvSpPr>
            <p:nvPr/>
          </p:nvSpPr>
          <p:spPr bwMode="auto">
            <a:xfrm>
              <a:off x="3288" y="1480"/>
              <a:ext cx="227" cy="90"/>
            </a:xfrm>
            <a:prstGeom prst="line">
              <a:avLst/>
            </a:prstGeom>
            <a:noFill/>
            <a:ln w="63500">
              <a:solidFill>
                <a:srgbClr val="99CC00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4287" name="Line 37"/>
            <p:cNvSpPr>
              <a:spLocks noChangeShapeType="1"/>
            </p:cNvSpPr>
            <p:nvPr/>
          </p:nvSpPr>
          <p:spPr bwMode="auto">
            <a:xfrm>
              <a:off x="3923" y="1071"/>
              <a:ext cx="363" cy="499"/>
            </a:xfrm>
            <a:prstGeom prst="line">
              <a:avLst/>
            </a:prstGeom>
            <a:noFill/>
            <a:ln w="63500">
              <a:solidFill>
                <a:srgbClr val="FF6600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4288" name="Line 38"/>
            <p:cNvSpPr>
              <a:spLocks noChangeShapeType="1"/>
            </p:cNvSpPr>
            <p:nvPr/>
          </p:nvSpPr>
          <p:spPr bwMode="auto">
            <a:xfrm flipH="1">
              <a:off x="3515" y="1071"/>
              <a:ext cx="998" cy="499"/>
            </a:xfrm>
            <a:prstGeom prst="line">
              <a:avLst/>
            </a:prstGeom>
            <a:noFill/>
            <a:ln w="63500">
              <a:solidFill>
                <a:srgbClr val="99CC00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4289" name="Line 39"/>
            <p:cNvSpPr>
              <a:spLocks noChangeShapeType="1"/>
            </p:cNvSpPr>
            <p:nvPr/>
          </p:nvSpPr>
          <p:spPr bwMode="auto">
            <a:xfrm>
              <a:off x="4513" y="1071"/>
              <a:ext cx="454" cy="227"/>
            </a:xfrm>
            <a:prstGeom prst="line">
              <a:avLst/>
            </a:prstGeom>
            <a:noFill/>
            <a:ln w="63500">
              <a:solidFill>
                <a:srgbClr val="99CC00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4290" name="Line 40"/>
            <p:cNvSpPr>
              <a:spLocks noChangeShapeType="1"/>
            </p:cNvSpPr>
            <p:nvPr/>
          </p:nvSpPr>
          <p:spPr bwMode="auto">
            <a:xfrm>
              <a:off x="3923" y="1071"/>
              <a:ext cx="1497" cy="227"/>
            </a:xfrm>
            <a:prstGeom prst="line">
              <a:avLst/>
            </a:prstGeom>
            <a:noFill/>
            <a:ln w="63500">
              <a:solidFill>
                <a:srgbClr val="FF6600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4291" name="Line 41"/>
            <p:cNvSpPr>
              <a:spLocks noChangeShapeType="1"/>
            </p:cNvSpPr>
            <p:nvPr/>
          </p:nvSpPr>
          <p:spPr bwMode="auto">
            <a:xfrm>
              <a:off x="4468" y="2478"/>
              <a:ext cx="997" cy="136"/>
            </a:xfrm>
            <a:prstGeom prst="line">
              <a:avLst/>
            </a:prstGeom>
            <a:noFill/>
            <a:ln w="63500">
              <a:solidFill>
                <a:srgbClr val="99CC00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4292" name="Line 42"/>
            <p:cNvSpPr>
              <a:spLocks noChangeShapeType="1"/>
            </p:cNvSpPr>
            <p:nvPr/>
          </p:nvSpPr>
          <p:spPr bwMode="auto">
            <a:xfrm>
              <a:off x="5420" y="1480"/>
              <a:ext cx="45" cy="1134"/>
            </a:xfrm>
            <a:prstGeom prst="line">
              <a:avLst/>
            </a:prstGeom>
            <a:noFill/>
            <a:ln w="63500">
              <a:solidFill>
                <a:srgbClr val="99CC00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4293" name="Line 43"/>
            <p:cNvSpPr>
              <a:spLocks noChangeShapeType="1"/>
            </p:cNvSpPr>
            <p:nvPr/>
          </p:nvSpPr>
          <p:spPr bwMode="auto">
            <a:xfrm>
              <a:off x="4694" y="2976"/>
              <a:ext cx="499" cy="363"/>
            </a:xfrm>
            <a:prstGeom prst="line">
              <a:avLst/>
            </a:prstGeom>
            <a:noFill/>
            <a:ln w="63500">
              <a:solidFill>
                <a:srgbClr val="FF6600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4294" name="Line 44"/>
            <p:cNvSpPr>
              <a:spLocks noChangeShapeType="1"/>
            </p:cNvSpPr>
            <p:nvPr/>
          </p:nvSpPr>
          <p:spPr bwMode="auto">
            <a:xfrm flipH="1">
              <a:off x="4105" y="3521"/>
              <a:ext cx="589" cy="317"/>
            </a:xfrm>
            <a:prstGeom prst="line">
              <a:avLst/>
            </a:prstGeom>
            <a:noFill/>
            <a:ln w="63500">
              <a:solidFill>
                <a:srgbClr val="FF6600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4295" name="Line 45"/>
            <p:cNvSpPr>
              <a:spLocks noChangeShapeType="1"/>
            </p:cNvSpPr>
            <p:nvPr/>
          </p:nvSpPr>
          <p:spPr bwMode="auto">
            <a:xfrm flipH="1" flipV="1">
              <a:off x="3198" y="1344"/>
              <a:ext cx="0" cy="1587"/>
            </a:xfrm>
            <a:prstGeom prst="line">
              <a:avLst/>
            </a:prstGeom>
            <a:noFill/>
            <a:ln w="63500">
              <a:solidFill>
                <a:srgbClr val="FF6600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4296" name="Line 46"/>
            <p:cNvSpPr>
              <a:spLocks noChangeShapeType="1"/>
            </p:cNvSpPr>
            <p:nvPr/>
          </p:nvSpPr>
          <p:spPr bwMode="auto">
            <a:xfrm flipH="1" flipV="1">
              <a:off x="3198" y="1344"/>
              <a:ext cx="1088" cy="226"/>
            </a:xfrm>
            <a:prstGeom prst="line">
              <a:avLst/>
            </a:prstGeom>
            <a:noFill/>
            <a:ln w="63500">
              <a:solidFill>
                <a:srgbClr val="FF6600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4297" name="Line 47"/>
            <p:cNvSpPr>
              <a:spLocks noChangeShapeType="1"/>
            </p:cNvSpPr>
            <p:nvPr/>
          </p:nvSpPr>
          <p:spPr bwMode="auto">
            <a:xfrm flipV="1">
              <a:off x="4694" y="2976"/>
              <a:ext cx="771" cy="182"/>
            </a:xfrm>
            <a:prstGeom prst="line">
              <a:avLst/>
            </a:prstGeom>
            <a:noFill/>
            <a:ln w="63500">
              <a:solidFill>
                <a:srgbClr val="99CC00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4298" name="Line 48"/>
            <p:cNvSpPr>
              <a:spLocks noChangeShapeType="1"/>
            </p:cNvSpPr>
            <p:nvPr/>
          </p:nvSpPr>
          <p:spPr bwMode="auto">
            <a:xfrm>
              <a:off x="4286" y="1933"/>
              <a:ext cx="182" cy="182"/>
            </a:xfrm>
            <a:prstGeom prst="line">
              <a:avLst/>
            </a:prstGeom>
            <a:noFill/>
            <a:ln w="63500">
              <a:solidFill>
                <a:srgbClr val="FF6600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4299" name="Line 49"/>
            <p:cNvSpPr>
              <a:spLocks noChangeShapeType="1"/>
            </p:cNvSpPr>
            <p:nvPr/>
          </p:nvSpPr>
          <p:spPr bwMode="auto">
            <a:xfrm>
              <a:off x="3288" y="2795"/>
              <a:ext cx="817" cy="816"/>
            </a:xfrm>
            <a:prstGeom prst="line">
              <a:avLst/>
            </a:prstGeom>
            <a:noFill/>
            <a:ln w="63500">
              <a:solidFill>
                <a:srgbClr val="99CC00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4300" name="Line 50"/>
            <p:cNvSpPr>
              <a:spLocks noChangeShapeType="1"/>
            </p:cNvSpPr>
            <p:nvPr/>
          </p:nvSpPr>
          <p:spPr bwMode="auto">
            <a:xfrm flipH="1">
              <a:off x="4105" y="3521"/>
              <a:ext cx="136" cy="91"/>
            </a:xfrm>
            <a:prstGeom prst="line">
              <a:avLst/>
            </a:prstGeom>
            <a:noFill/>
            <a:ln w="63500">
              <a:solidFill>
                <a:srgbClr val="99CC00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4301" name="Line 51"/>
            <p:cNvSpPr>
              <a:spLocks noChangeShapeType="1"/>
            </p:cNvSpPr>
            <p:nvPr/>
          </p:nvSpPr>
          <p:spPr bwMode="auto">
            <a:xfrm flipH="1" flipV="1">
              <a:off x="3288" y="1480"/>
              <a:ext cx="0" cy="1315"/>
            </a:xfrm>
            <a:prstGeom prst="line">
              <a:avLst/>
            </a:prstGeom>
            <a:noFill/>
            <a:ln w="63500">
              <a:solidFill>
                <a:srgbClr val="99CC00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4302" name="Line 52"/>
            <p:cNvSpPr>
              <a:spLocks noChangeShapeType="1"/>
            </p:cNvSpPr>
            <p:nvPr/>
          </p:nvSpPr>
          <p:spPr bwMode="auto">
            <a:xfrm>
              <a:off x="3515" y="1933"/>
              <a:ext cx="499" cy="182"/>
            </a:xfrm>
            <a:prstGeom prst="line">
              <a:avLst/>
            </a:prstGeom>
            <a:noFill/>
            <a:ln w="63500">
              <a:solidFill>
                <a:srgbClr val="99CC00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4303" name="Line 53"/>
            <p:cNvSpPr>
              <a:spLocks noChangeShapeType="1"/>
            </p:cNvSpPr>
            <p:nvPr/>
          </p:nvSpPr>
          <p:spPr bwMode="auto">
            <a:xfrm>
              <a:off x="3515" y="1933"/>
              <a:ext cx="45" cy="182"/>
            </a:xfrm>
            <a:prstGeom prst="line">
              <a:avLst/>
            </a:prstGeom>
            <a:noFill/>
            <a:ln w="63500">
              <a:solidFill>
                <a:srgbClr val="99CC00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4304" name="Line 54"/>
            <p:cNvSpPr>
              <a:spLocks noChangeShapeType="1"/>
            </p:cNvSpPr>
            <p:nvPr/>
          </p:nvSpPr>
          <p:spPr bwMode="auto">
            <a:xfrm flipH="1">
              <a:off x="4241" y="2977"/>
              <a:ext cx="454" cy="181"/>
            </a:xfrm>
            <a:prstGeom prst="line">
              <a:avLst/>
            </a:prstGeom>
            <a:noFill/>
            <a:ln w="63500">
              <a:solidFill>
                <a:srgbClr val="FF6600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4305" name="Line 55"/>
            <p:cNvSpPr>
              <a:spLocks noChangeShapeType="1"/>
            </p:cNvSpPr>
            <p:nvPr/>
          </p:nvSpPr>
          <p:spPr bwMode="auto">
            <a:xfrm flipH="1">
              <a:off x="4694" y="1480"/>
              <a:ext cx="273" cy="1134"/>
            </a:xfrm>
            <a:prstGeom prst="line">
              <a:avLst/>
            </a:prstGeom>
            <a:noFill/>
            <a:ln w="63500">
              <a:solidFill>
                <a:srgbClr val="FF6600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grpSp>
          <p:nvGrpSpPr>
            <p:cNvPr id="54306" name="Group 61"/>
            <p:cNvGrpSpPr>
              <a:grpSpLocks/>
            </p:cNvGrpSpPr>
            <p:nvPr/>
          </p:nvGrpSpPr>
          <p:grpSpPr bwMode="auto">
            <a:xfrm>
              <a:off x="4195" y="3158"/>
              <a:ext cx="590" cy="363"/>
              <a:chOff x="4921" y="2387"/>
              <a:chExt cx="590" cy="363"/>
            </a:xfrm>
          </p:grpSpPr>
          <p:sp>
            <p:nvSpPr>
              <p:cNvPr id="54328" name="Rectangle 62"/>
              <p:cNvSpPr>
                <a:spLocks noChangeArrowheads="1"/>
              </p:cNvSpPr>
              <p:nvPr/>
            </p:nvSpPr>
            <p:spPr bwMode="auto">
              <a:xfrm>
                <a:off x="4921" y="2387"/>
                <a:ext cx="590" cy="363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lr>
                    <a:schemeClr val="bg2"/>
                  </a:buClr>
                  <a:buSzPct val="65000"/>
                  <a:buFont typeface="Wingdings" pitchFamily="2" charset="2"/>
                  <a:defRPr sz="1600" b="1">
                    <a:solidFill>
                      <a:schemeClr val="tx1"/>
                    </a:solidFill>
                    <a:latin typeface="Courier New" pitchFamily="49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bg2"/>
                  </a:buClr>
                  <a:buFont typeface="Wingdings" pitchFamily="2" charset="2"/>
                  <a:buChar char="Ø"/>
                  <a:defRPr sz="2400"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bg2"/>
                  </a:buClr>
                  <a:buSzPct val="65000"/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bg2"/>
                  </a:buClr>
                  <a:buFont typeface="Wingdings" pitchFamily="2" charset="2"/>
                  <a:buChar char="§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bg2"/>
                  </a:buClr>
                  <a:buChar char="•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Char char="•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Char char="•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Char char="•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Char char="•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cs-CZ" altLang="en-US" b="0">
                  <a:latin typeface="Arial" charset="0"/>
                </a:endParaRPr>
              </a:p>
            </p:txBody>
          </p:sp>
          <p:sp>
            <p:nvSpPr>
              <p:cNvPr id="54329" name="Line 63"/>
              <p:cNvSpPr>
                <a:spLocks noChangeShapeType="1"/>
              </p:cNvSpPr>
              <p:nvPr/>
            </p:nvSpPr>
            <p:spPr bwMode="auto">
              <a:xfrm flipH="1">
                <a:off x="4967" y="2387"/>
                <a:ext cx="453" cy="91"/>
              </a:xfrm>
              <a:prstGeom prst="line">
                <a:avLst/>
              </a:prstGeom>
              <a:noFill/>
              <a:ln w="31750">
                <a:solidFill>
                  <a:srgbClr val="0000FF"/>
                </a:solidFill>
                <a:round/>
                <a:headEnd/>
                <a:tailEnd type="none" w="lg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54330" name="Line 64"/>
              <p:cNvSpPr>
                <a:spLocks noChangeShapeType="1"/>
              </p:cNvSpPr>
              <p:nvPr/>
            </p:nvSpPr>
            <p:spPr bwMode="auto">
              <a:xfrm>
                <a:off x="5239" y="2614"/>
                <a:ext cx="181" cy="136"/>
              </a:xfrm>
              <a:prstGeom prst="line">
                <a:avLst/>
              </a:prstGeom>
              <a:noFill/>
              <a:ln w="31750">
                <a:solidFill>
                  <a:srgbClr val="0000FF"/>
                </a:solidFill>
                <a:round/>
                <a:headEnd/>
                <a:tailEnd type="none" w="lg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54331" name="Text Box 65"/>
              <p:cNvSpPr txBox="1">
                <a:spLocks noChangeArrowheads="1"/>
              </p:cNvSpPr>
              <p:nvPr/>
            </p:nvSpPr>
            <p:spPr bwMode="auto">
              <a:xfrm>
                <a:off x="5012" y="2523"/>
                <a:ext cx="454" cy="91"/>
              </a:xfrm>
              <a:prstGeom prst="rect">
                <a:avLst/>
              </a:prstGeom>
              <a:solidFill>
                <a:srgbClr val="FFFF66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lIns="0" tIns="0" rIns="0" bIns="0" anchor="ctr" anchorCtr="1"/>
              <a:lstStyle>
                <a:lvl1pPr eaLnBrk="0" hangingPunct="0">
                  <a:spcBef>
                    <a:spcPct val="20000"/>
                  </a:spcBef>
                  <a:buClr>
                    <a:schemeClr val="bg2"/>
                  </a:buClr>
                  <a:buSzPct val="65000"/>
                  <a:buFont typeface="Wingdings" pitchFamily="2" charset="2"/>
                  <a:defRPr sz="1600" b="1">
                    <a:solidFill>
                      <a:schemeClr val="tx1"/>
                    </a:solidFill>
                    <a:latin typeface="Courier New" pitchFamily="49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bg2"/>
                  </a:buClr>
                  <a:buFont typeface="Wingdings" pitchFamily="2" charset="2"/>
                  <a:buChar char="Ø"/>
                  <a:defRPr sz="2400"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bg2"/>
                  </a:buClr>
                  <a:buSzPct val="65000"/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bg2"/>
                  </a:buClr>
                  <a:buFont typeface="Wingdings" pitchFamily="2" charset="2"/>
                  <a:buChar char="§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bg2"/>
                  </a:buClr>
                  <a:buChar char="•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Char char="•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Char char="•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Char char="•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Char char="•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en-US" sz="1200"/>
                  <a:t>MOD_I32</a:t>
                </a:r>
                <a:endParaRPr lang="en-US" altLang="en-US" sz="1200" b="0"/>
              </a:p>
            </p:txBody>
          </p:sp>
          <p:sp>
            <p:nvSpPr>
              <p:cNvPr id="54332" name="Line 66"/>
              <p:cNvSpPr>
                <a:spLocks noChangeShapeType="1"/>
              </p:cNvSpPr>
              <p:nvPr/>
            </p:nvSpPr>
            <p:spPr bwMode="auto">
              <a:xfrm>
                <a:off x="4967" y="2387"/>
                <a:ext cx="136" cy="136"/>
              </a:xfrm>
              <a:prstGeom prst="line">
                <a:avLst/>
              </a:prstGeom>
              <a:noFill/>
              <a:ln w="31750">
                <a:solidFill>
                  <a:srgbClr val="0000FF"/>
                </a:solidFill>
                <a:round/>
                <a:headEnd/>
                <a:tailEnd type="none" w="lg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54333" name="Line 67"/>
              <p:cNvSpPr>
                <a:spLocks noChangeShapeType="1"/>
              </p:cNvSpPr>
              <p:nvPr/>
            </p:nvSpPr>
            <p:spPr bwMode="auto">
              <a:xfrm flipH="1">
                <a:off x="5375" y="2387"/>
                <a:ext cx="45" cy="136"/>
              </a:xfrm>
              <a:prstGeom prst="line">
                <a:avLst/>
              </a:prstGeom>
              <a:noFill/>
              <a:ln w="31750">
                <a:solidFill>
                  <a:srgbClr val="0000FF"/>
                </a:solidFill>
                <a:round/>
                <a:headEnd/>
                <a:tailEnd type="none" w="lg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54334" name="Line 68"/>
              <p:cNvSpPr>
                <a:spLocks noChangeShapeType="1"/>
              </p:cNvSpPr>
              <p:nvPr/>
            </p:nvSpPr>
            <p:spPr bwMode="auto">
              <a:xfrm flipH="1">
                <a:off x="4967" y="2478"/>
                <a:ext cx="0" cy="272"/>
              </a:xfrm>
              <a:prstGeom prst="line">
                <a:avLst/>
              </a:prstGeom>
              <a:noFill/>
              <a:ln w="31750">
                <a:solidFill>
                  <a:srgbClr val="0000FF"/>
                </a:solidFill>
                <a:round/>
                <a:headEnd/>
                <a:tailEnd type="none" w="lg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54307" name="Group 69"/>
            <p:cNvGrpSpPr>
              <a:grpSpLocks/>
            </p:cNvGrpSpPr>
            <p:nvPr/>
          </p:nvGrpSpPr>
          <p:grpSpPr bwMode="auto">
            <a:xfrm>
              <a:off x="3969" y="2115"/>
              <a:ext cx="590" cy="363"/>
              <a:chOff x="4921" y="2387"/>
              <a:chExt cx="590" cy="363"/>
            </a:xfrm>
          </p:grpSpPr>
          <p:sp>
            <p:nvSpPr>
              <p:cNvPr id="54321" name="Rectangle 70"/>
              <p:cNvSpPr>
                <a:spLocks noChangeArrowheads="1"/>
              </p:cNvSpPr>
              <p:nvPr/>
            </p:nvSpPr>
            <p:spPr bwMode="auto">
              <a:xfrm>
                <a:off x="4921" y="2387"/>
                <a:ext cx="590" cy="363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lr>
                    <a:schemeClr val="bg2"/>
                  </a:buClr>
                  <a:buSzPct val="65000"/>
                  <a:buFont typeface="Wingdings" pitchFamily="2" charset="2"/>
                  <a:defRPr sz="1600" b="1">
                    <a:solidFill>
                      <a:schemeClr val="tx1"/>
                    </a:solidFill>
                    <a:latin typeface="Courier New" pitchFamily="49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bg2"/>
                  </a:buClr>
                  <a:buFont typeface="Wingdings" pitchFamily="2" charset="2"/>
                  <a:buChar char="Ø"/>
                  <a:defRPr sz="2400"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bg2"/>
                  </a:buClr>
                  <a:buSzPct val="65000"/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bg2"/>
                  </a:buClr>
                  <a:buFont typeface="Wingdings" pitchFamily="2" charset="2"/>
                  <a:buChar char="§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bg2"/>
                  </a:buClr>
                  <a:buChar char="•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Char char="•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Char char="•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Char char="•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Char char="•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cs-CZ" altLang="en-US" b="0">
                  <a:latin typeface="Arial" charset="0"/>
                </a:endParaRPr>
              </a:p>
            </p:txBody>
          </p:sp>
          <p:sp>
            <p:nvSpPr>
              <p:cNvPr id="54322" name="Line 71"/>
              <p:cNvSpPr>
                <a:spLocks noChangeShapeType="1"/>
              </p:cNvSpPr>
              <p:nvPr/>
            </p:nvSpPr>
            <p:spPr bwMode="auto">
              <a:xfrm flipH="1">
                <a:off x="4967" y="2387"/>
                <a:ext cx="453" cy="91"/>
              </a:xfrm>
              <a:prstGeom prst="line">
                <a:avLst/>
              </a:prstGeom>
              <a:noFill/>
              <a:ln w="31750">
                <a:solidFill>
                  <a:srgbClr val="0000FF"/>
                </a:solidFill>
                <a:round/>
                <a:headEnd/>
                <a:tailEnd type="none" w="lg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54323" name="Line 72"/>
              <p:cNvSpPr>
                <a:spLocks noChangeShapeType="1"/>
              </p:cNvSpPr>
              <p:nvPr/>
            </p:nvSpPr>
            <p:spPr bwMode="auto">
              <a:xfrm>
                <a:off x="5239" y="2614"/>
                <a:ext cx="181" cy="136"/>
              </a:xfrm>
              <a:prstGeom prst="line">
                <a:avLst/>
              </a:prstGeom>
              <a:noFill/>
              <a:ln w="31750">
                <a:solidFill>
                  <a:srgbClr val="0000FF"/>
                </a:solidFill>
                <a:round/>
                <a:headEnd/>
                <a:tailEnd type="none" w="lg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54324" name="Text Box 73"/>
              <p:cNvSpPr txBox="1">
                <a:spLocks noChangeArrowheads="1"/>
              </p:cNvSpPr>
              <p:nvPr/>
            </p:nvSpPr>
            <p:spPr bwMode="auto">
              <a:xfrm>
                <a:off x="5012" y="2523"/>
                <a:ext cx="454" cy="91"/>
              </a:xfrm>
              <a:prstGeom prst="rect">
                <a:avLst/>
              </a:prstGeom>
              <a:solidFill>
                <a:srgbClr val="FFFF66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lIns="0" tIns="0" rIns="0" bIns="0" anchor="ctr" anchorCtr="1"/>
              <a:lstStyle>
                <a:lvl1pPr eaLnBrk="0" hangingPunct="0">
                  <a:spcBef>
                    <a:spcPct val="20000"/>
                  </a:spcBef>
                  <a:buClr>
                    <a:schemeClr val="bg2"/>
                  </a:buClr>
                  <a:buSzPct val="65000"/>
                  <a:buFont typeface="Wingdings" pitchFamily="2" charset="2"/>
                  <a:defRPr sz="1600" b="1">
                    <a:solidFill>
                      <a:schemeClr val="tx1"/>
                    </a:solidFill>
                    <a:latin typeface="Courier New" pitchFamily="49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bg2"/>
                  </a:buClr>
                  <a:buFont typeface="Wingdings" pitchFamily="2" charset="2"/>
                  <a:buChar char="Ø"/>
                  <a:defRPr sz="2400"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bg2"/>
                  </a:buClr>
                  <a:buSzPct val="65000"/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bg2"/>
                  </a:buClr>
                  <a:buFont typeface="Wingdings" pitchFamily="2" charset="2"/>
                  <a:buChar char="§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bg2"/>
                  </a:buClr>
                  <a:buChar char="•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Char char="•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Char char="•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Char char="•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Char char="•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en-US" sz="1200"/>
                  <a:t>MOD_I32</a:t>
                </a:r>
                <a:endParaRPr lang="en-US" altLang="en-US" sz="1200" b="0"/>
              </a:p>
            </p:txBody>
          </p:sp>
          <p:sp>
            <p:nvSpPr>
              <p:cNvPr id="54325" name="Line 74"/>
              <p:cNvSpPr>
                <a:spLocks noChangeShapeType="1"/>
              </p:cNvSpPr>
              <p:nvPr/>
            </p:nvSpPr>
            <p:spPr bwMode="auto">
              <a:xfrm>
                <a:off x="4967" y="2387"/>
                <a:ext cx="136" cy="136"/>
              </a:xfrm>
              <a:prstGeom prst="line">
                <a:avLst/>
              </a:prstGeom>
              <a:noFill/>
              <a:ln w="31750">
                <a:solidFill>
                  <a:srgbClr val="0000FF"/>
                </a:solidFill>
                <a:round/>
                <a:headEnd/>
                <a:tailEnd type="none" w="lg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54326" name="Line 75"/>
              <p:cNvSpPr>
                <a:spLocks noChangeShapeType="1"/>
              </p:cNvSpPr>
              <p:nvPr/>
            </p:nvSpPr>
            <p:spPr bwMode="auto">
              <a:xfrm flipH="1">
                <a:off x="5375" y="2387"/>
                <a:ext cx="45" cy="136"/>
              </a:xfrm>
              <a:prstGeom prst="line">
                <a:avLst/>
              </a:prstGeom>
              <a:noFill/>
              <a:ln w="31750">
                <a:solidFill>
                  <a:srgbClr val="0000FF"/>
                </a:solidFill>
                <a:round/>
                <a:headEnd/>
                <a:tailEnd type="none" w="lg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54327" name="Line 76"/>
              <p:cNvSpPr>
                <a:spLocks noChangeShapeType="1"/>
              </p:cNvSpPr>
              <p:nvPr/>
            </p:nvSpPr>
            <p:spPr bwMode="auto">
              <a:xfrm flipH="1">
                <a:off x="4967" y="2478"/>
                <a:ext cx="0" cy="272"/>
              </a:xfrm>
              <a:prstGeom prst="line">
                <a:avLst/>
              </a:prstGeom>
              <a:noFill/>
              <a:ln w="31750">
                <a:solidFill>
                  <a:srgbClr val="0000FF"/>
                </a:solidFill>
                <a:round/>
                <a:headEnd/>
                <a:tailEnd type="none" w="lg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54308" name="Group 77"/>
            <p:cNvGrpSpPr>
              <a:grpSpLocks/>
            </p:cNvGrpSpPr>
            <p:nvPr/>
          </p:nvGrpSpPr>
          <p:grpSpPr bwMode="auto">
            <a:xfrm>
              <a:off x="3470" y="1570"/>
              <a:ext cx="862" cy="364"/>
              <a:chOff x="2971" y="2840"/>
              <a:chExt cx="862" cy="364"/>
            </a:xfrm>
          </p:grpSpPr>
          <p:sp>
            <p:nvSpPr>
              <p:cNvPr id="54314" name="Rectangle 78"/>
              <p:cNvSpPr>
                <a:spLocks noChangeArrowheads="1"/>
              </p:cNvSpPr>
              <p:nvPr/>
            </p:nvSpPr>
            <p:spPr bwMode="auto">
              <a:xfrm>
                <a:off x="2971" y="2840"/>
                <a:ext cx="862" cy="363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lr>
                    <a:schemeClr val="bg2"/>
                  </a:buClr>
                  <a:buSzPct val="65000"/>
                  <a:buFont typeface="Wingdings" pitchFamily="2" charset="2"/>
                  <a:defRPr sz="1600" b="1">
                    <a:solidFill>
                      <a:schemeClr val="tx1"/>
                    </a:solidFill>
                    <a:latin typeface="Courier New" pitchFamily="49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bg2"/>
                  </a:buClr>
                  <a:buFont typeface="Wingdings" pitchFamily="2" charset="2"/>
                  <a:buChar char="Ø"/>
                  <a:defRPr sz="2400"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bg2"/>
                  </a:buClr>
                  <a:buSzPct val="65000"/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bg2"/>
                  </a:buClr>
                  <a:buFont typeface="Wingdings" pitchFamily="2" charset="2"/>
                  <a:buChar char="§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bg2"/>
                  </a:buClr>
                  <a:buChar char="•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Char char="•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Char char="•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Char char="•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Char char="•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cs-CZ" altLang="en-US" b="0">
                  <a:latin typeface="Arial" charset="0"/>
                </a:endParaRPr>
              </a:p>
            </p:txBody>
          </p:sp>
          <p:sp>
            <p:nvSpPr>
              <p:cNvPr id="54315" name="Text Box 79"/>
              <p:cNvSpPr txBox="1">
                <a:spLocks noChangeArrowheads="1"/>
              </p:cNvSpPr>
              <p:nvPr/>
            </p:nvSpPr>
            <p:spPr bwMode="auto">
              <a:xfrm>
                <a:off x="3062" y="2931"/>
                <a:ext cx="680" cy="90"/>
              </a:xfrm>
              <a:prstGeom prst="rect">
                <a:avLst/>
              </a:prstGeom>
              <a:solidFill>
                <a:srgbClr val="FFFF66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lIns="0" tIns="0" rIns="0" bIns="0" anchor="ctr" anchorCtr="1"/>
              <a:lstStyle>
                <a:lvl1pPr eaLnBrk="0" hangingPunct="0">
                  <a:spcBef>
                    <a:spcPct val="20000"/>
                  </a:spcBef>
                  <a:buClr>
                    <a:schemeClr val="bg2"/>
                  </a:buClr>
                  <a:buSzPct val="65000"/>
                  <a:buFont typeface="Wingdings" pitchFamily="2" charset="2"/>
                  <a:defRPr sz="1600" b="1">
                    <a:solidFill>
                      <a:schemeClr val="tx1"/>
                    </a:solidFill>
                    <a:latin typeface="Courier New" pitchFamily="49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bg2"/>
                  </a:buClr>
                  <a:buFont typeface="Wingdings" pitchFamily="2" charset="2"/>
                  <a:buChar char="Ø"/>
                  <a:defRPr sz="2400"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bg2"/>
                  </a:buClr>
                  <a:buSzPct val="65000"/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bg2"/>
                  </a:buClr>
                  <a:buFont typeface="Wingdings" pitchFamily="2" charset="2"/>
                  <a:buChar char="§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bg2"/>
                  </a:buClr>
                  <a:buChar char="•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Char char="•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Char char="•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Char char="•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Char char="•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en-US" sz="1200"/>
                  <a:t>GTC_I32(C1)</a:t>
                </a:r>
                <a:endParaRPr lang="en-US" altLang="en-US" sz="1200" b="0"/>
              </a:p>
            </p:txBody>
          </p:sp>
          <p:sp>
            <p:nvSpPr>
              <p:cNvPr id="54316" name="Text Box 80"/>
              <p:cNvSpPr txBox="1">
                <a:spLocks noChangeArrowheads="1"/>
              </p:cNvSpPr>
              <p:nvPr/>
            </p:nvSpPr>
            <p:spPr bwMode="auto">
              <a:xfrm>
                <a:off x="3198" y="3113"/>
                <a:ext cx="403" cy="91"/>
              </a:xfrm>
              <a:prstGeom prst="rect">
                <a:avLst/>
              </a:prstGeom>
              <a:solidFill>
                <a:srgbClr val="FFFF66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lIns="0" tIns="0" rIns="0" bIns="0" anchor="ctr" anchorCtr="1"/>
              <a:lstStyle>
                <a:lvl1pPr eaLnBrk="0" hangingPunct="0">
                  <a:spcBef>
                    <a:spcPct val="20000"/>
                  </a:spcBef>
                  <a:buClr>
                    <a:schemeClr val="bg2"/>
                  </a:buClr>
                  <a:buSzPct val="65000"/>
                  <a:buFont typeface="Wingdings" pitchFamily="2" charset="2"/>
                  <a:defRPr sz="1600" b="1">
                    <a:solidFill>
                      <a:schemeClr val="tx1"/>
                    </a:solidFill>
                    <a:latin typeface="Courier New" pitchFamily="49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bg2"/>
                  </a:buClr>
                  <a:buFont typeface="Wingdings" pitchFamily="2" charset="2"/>
                  <a:buChar char="Ø"/>
                  <a:defRPr sz="2400"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bg2"/>
                  </a:buClr>
                  <a:buSzPct val="65000"/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bg2"/>
                  </a:buClr>
                  <a:buFont typeface="Wingdings" pitchFamily="2" charset="2"/>
                  <a:buChar char="§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bg2"/>
                  </a:buClr>
                  <a:buChar char="•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Char char="•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Char char="•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Char char="•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Char char="•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en-US" sz="1200"/>
                  <a:t>JC</a:t>
                </a:r>
              </a:p>
            </p:txBody>
          </p:sp>
          <p:sp>
            <p:nvSpPr>
              <p:cNvPr id="54317" name="Line 81"/>
              <p:cNvSpPr>
                <a:spLocks noChangeShapeType="1"/>
              </p:cNvSpPr>
              <p:nvPr/>
            </p:nvSpPr>
            <p:spPr bwMode="auto">
              <a:xfrm flipH="1">
                <a:off x="3379" y="3023"/>
                <a:ext cx="0" cy="90"/>
              </a:xfrm>
              <a:prstGeom prst="line">
                <a:avLst/>
              </a:prstGeom>
              <a:noFill/>
              <a:ln w="31750">
                <a:solidFill>
                  <a:srgbClr val="0000FF"/>
                </a:solidFill>
                <a:round/>
                <a:headEnd/>
                <a:tailEnd type="none" w="lg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54318" name="Line 82"/>
              <p:cNvSpPr>
                <a:spLocks noChangeShapeType="1"/>
              </p:cNvSpPr>
              <p:nvPr/>
            </p:nvSpPr>
            <p:spPr bwMode="auto">
              <a:xfrm flipH="1">
                <a:off x="3606" y="2840"/>
                <a:ext cx="181" cy="91"/>
              </a:xfrm>
              <a:prstGeom prst="line">
                <a:avLst/>
              </a:prstGeom>
              <a:noFill/>
              <a:ln w="31750">
                <a:solidFill>
                  <a:srgbClr val="0000FF"/>
                </a:solidFill>
                <a:round/>
                <a:headEnd/>
                <a:tailEnd type="none" w="lg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54319" name="Line 83"/>
              <p:cNvSpPr>
                <a:spLocks noChangeShapeType="1"/>
              </p:cNvSpPr>
              <p:nvPr/>
            </p:nvSpPr>
            <p:spPr bwMode="auto">
              <a:xfrm>
                <a:off x="3016" y="2840"/>
                <a:ext cx="0" cy="363"/>
              </a:xfrm>
              <a:prstGeom prst="line">
                <a:avLst/>
              </a:prstGeom>
              <a:noFill/>
              <a:ln w="31750">
                <a:solidFill>
                  <a:srgbClr val="0000FF"/>
                </a:solidFill>
                <a:round/>
                <a:headEnd/>
                <a:tailEnd type="none" w="lg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54320" name="Line 84"/>
              <p:cNvSpPr>
                <a:spLocks noChangeShapeType="1"/>
              </p:cNvSpPr>
              <p:nvPr/>
            </p:nvSpPr>
            <p:spPr bwMode="auto">
              <a:xfrm>
                <a:off x="3787" y="2840"/>
                <a:ext cx="0" cy="363"/>
              </a:xfrm>
              <a:prstGeom prst="line">
                <a:avLst/>
              </a:prstGeom>
              <a:noFill/>
              <a:ln w="31750">
                <a:solidFill>
                  <a:srgbClr val="0000FF"/>
                </a:solidFill>
                <a:round/>
                <a:headEnd/>
                <a:tailEnd type="none" w="lg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54309" name="Group 85"/>
            <p:cNvGrpSpPr>
              <a:grpSpLocks/>
            </p:cNvGrpSpPr>
            <p:nvPr/>
          </p:nvGrpSpPr>
          <p:grpSpPr bwMode="auto">
            <a:xfrm>
              <a:off x="5057" y="3339"/>
              <a:ext cx="408" cy="181"/>
              <a:chOff x="3198" y="2115"/>
              <a:chExt cx="408" cy="181"/>
            </a:xfrm>
          </p:grpSpPr>
          <p:sp>
            <p:nvSpPr>
              <p:cNvPr id="54311" name="Rectangle 86"/>
              <p:cNvSpPr>
                <a:spLocks noChangeArrowheads="1"/>
              </p:cNvSpPr>
              <p:nvPr/>
            </p:nvSpPr>
            <p:spPr bwMode="auto">
              <a:xfrm>
                <a:off x="3198" y="2115"/>
                <a:ext cx="408" cy="181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lr>
                    <a:schemeClr val="bg2"/>
                  </a:buClr>
                  <a:buSzPct val="65000"/>
                  <a:buFont typeface="Wingdings" pitchFamily="2" charset="2"/>
                  <a:defRPr sz="1600" b="1">
                    <a:solidFill>
                      <a:schemeClr val="tx1"/>
                    </a:solidFill>
                    <a:latin typeface="Courier New" pitchFamily="49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bg2"/>
                  </a:buClr>
                  <a:buFont typeface="Wingdings" pitchFamily="2" charset="2"/>
                  <a:buChar char="Ø"/>
                  <a:defRPr sz="2400"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bg2"/>
                  </a:buClr>
                  <a:buSzPct val="65000"/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bg2"/>
                  </a:buClr>
                  <a:buFont typeface="Wingdings" pitchFamily="2" charset="2"/>
                  <a:buChar char="§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bg2"/>
                  </a:buClr>
                  <a:buChar char="•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Char char="•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Char char="•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Char char="•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Char char="•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cs-CZ" altLang="en-US" b="0">
                  <a:latin typeface="Arial" charset="0"/>
                </a:endParaRPr>
              </a:p>
            </p:txBody>
          </p:sp>
          <p:sp>
            <p:nvSpPr>
              <p:cNvPr id="54312" name="Line 87"/>
              <p:cNvSpPr>
                <a:spLocks noChangeShapeType="1"/>
              </p:cNvSpPr>
              <p:nvPr/>
            </p:nvSpPr>
            <p:spPr bwMode="auto">
              <a:xfrm>
                <a:off x="3334" y="2115"/>
                <a:ext cx="1" cy="89"/>
              </a:xfrm>
              <a:prstGeom prst="line">
                <a:avLst/>
              </a:prstGeom>
              <a:noFill/>
              <a:ln w="31750">
                <a:solidFill>
                  <a:srgbClr val="0000FF"/>
                </a:solidFill>
                <a:round/>
                <a:headEnd/>
                <a:tailEnd type="none" w="lg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54313" name="Text Box 88"/>
              <p:cNvSpPr txBox="1">
                <a:spLocks noChangeArrowheads="1"/>
              </p:cNvSpPr>
              <p:nvPr/>
            </p:nvSpPr>
            <p:spPr bwMode="auto">
              <a:xfrm>
                <a:off x="3198" y="2205"/>
                <a:ext cx="403" cy="91"/>
              </a:xfrm>
              <a:prstGeom prst="rect">
                <a:avLst/>
              </a:prstGeom>
              <a:solidFill>
                <a:srgbClr val="FFFF66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lIns="0" tIns="0" rIns="0" bIns="0" anchor="ctr" anchorCtr="1"/>
              <a:lstStyle>
                <a:lvl1pPr eaLnBrk="0" hangingPunct="0">
                  <a:spcBef>
                    <a:spcPct val="20000"/>
                  </a:spcBef>
                  <a:buClr>
                    <a:schemeClr val="bg2"/>
                  </a:buClr>
                  <a:buSzPct val="65000"/>
                  <a:buFont typeface="Wingdings" pitchFamily="2" charset="2"/>
                  <a:defRPr sz="1600" b="1">
                    <a:solidFill>
                      <a:schemeClr val="tx1"/>
                    </a:solidFill>
                    <a:latin typeface="Courier New" pitchFamily="49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bg2"/>
                  </a:buClr>
                  <a:buFont typeface="Wingdings" pitchFamily="2" charset="2"/>
                  <a:buChar char="Ø"/>
                  <a:defRPr sz="2400"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bg2"/>
                  </a:buClr>
                  <a:buSzPct val="65000"/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bg2"/>
                  </a:buClr>
                  <a:buFont typeface="Wingdings" pitchFamily="2" charset="2"/>
                  <a:buChar char="§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bg2"/>
                  </a:buClr>
                  <a:buChar char="•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Char char="•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Char char="•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Char char="•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Char char="•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en-US" sz="1200"/>
                  <a:t>RET_I32</a:t>
                </a:r>
              </a:p>
            </p:txBody>
          </p:sp>
        </p:grpSp>
        <p:sp>
          <p:nvSpPr>
            <p:cNvPr id="54310" name="Line 89"/>
            <p:cNvSpPr>
              <a:spLocks noChangeShapeType="1"/>
            </p:cNvSpPr>
            <p:nvPr/>
          </p:nvSpPr>
          <p:spPr bwMode="auto">
            <a:xfrm>
              <a:off x="3198" y="2931"/>
              <a:ext cx="907" cy="907"/>
            </a:xfrm>
            <a:prstGeom prst="line">
              <a:avLst/>
            </a:prstGeom>
            <a:noFill/>
            <a:ln w="63500">
              <a:solidFill>
                <a:srgbClr val="FF6600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08321096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6EF5CBD7-CCC6-48FB-9426-5FF949AEB587}" type="slidenum">
              <a:rPr lang="en-US" altLang="en-US" sz="1400" b="0" smtClean="0">
                <a:solidFill>
                  <a:srgbClr val="99FF99"/>
                </a:solidFill>
                <a:latin typeface="Arial" charset="0"/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32</a:t>
            </a:fld>
            <a:r>
              <a:rPr lang="cs-CZ" altLang="en-US" sz="1400" b="0" smtClean="0">
                <a:solidFill>
                  <a:srgbClr val="99FF99"/>
                </a:solidFill>
                <a:latin typeface="Arial" charset="0"/>
              </a:rPr>
              <a:t> </a:t>
            </a:r>
            <a:endParaRPr lang="en-US" altLang="en-US" sz="1400" b="0" smtClean="0">
              <a:solidFill>
                <a:srgbClr val="99FF99"/>
              </a:solidFill>
              <a:latin typeface="Arial" charset="0"/>
            </a:endParaRP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en-US" smtClean="0"/>
              <a:t>Nesekvenční mezikód po přeznačení</a:t>
            </a:r>
            <a:endParaRPr lang="cs-CZ" altLang="en-US" noProof="1" smtClean="0"/>
          </a:p>
        </p:txBody>
      </p:sp>
      <p:sp>
        <p:nvSpPr>
          <p:cNvPr id="55300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152400" y="533400"/>
            <a:ext cx="4348163" cy="6172200"/>
          </a:xfrm>
        </p:spPr>
        <p:txBody>
          <a:bodyPr/>
          <a:lstStyle/>
          <a:p>
            <a:pPr marL="0" indent="0" eaLnBrk="1" hangingPunct="1"/>
            <a:r>
              <a:rPr lang="en-US" altLang="en-US" smtClean="0"/>
              <a:t>int gcd( int x, int y)</a:t>
            </a:r>
          </a:p>
          <a:p>
            <a:pPr marL="0" indent="0" eaLnBrk="1" hangingPunct="1"/>
            <a:r>
              <a:rPr lang="en-US" altLang="en-US" smtClean="0"/>
              <a:t>{</a:t>
            </a:r>
            <a:r>
              <a:rPr lang="cs-CZ" altLang="en-US" smtClean="0"/>
              <a:t> </a:t>
            </a:r>
            <a:r>
              <a:rPr lang="en-US" altLang="en-US" smtClean="0"/>
              <a:t>if ( x &gt; y )</a:t>
            </a:r>
            <a:endParaRPr lang="cs-CZ" altLang="en-US" smtClean="0"/>
          </a:p>
          <a:p>
            <a:pPr marL="0" indent="0" eaLnBrk="1" hangingPunct="1"/>
            <a:r>
              <a:rPr lang="cs-CZ" altLang="en-US" smtClean="0"/>
              <a:t>    goto </a:t>
            </a:r>
            <a:r>
              <a:rPr lang="en-US" altLang="en-US" smtClean="0"/>
              <a:t>L2;</a:t>
            </a:r>
          </a:p>
          <a:p>
            <a:pPr marL="0" indent="0" eaLnBrk="1" hangingPunct="1"/>
            <a:r>
              <a:rPr lang="en-US" altLang="en-US" smtClean="0"/>
              <a:t>L1:</a:t>
            </a:r>
          </a:p>
          <a:p>
            <a:pPr marL="0" indent="0" eaLnBrk="1" hangingPunct="1"/>
            <a:r>
              <a:rPr lang="en-US" altLang="en-US" smtClean="0"/>
              <a:t>  if ( x &lt;= 0 )</a:t>
            </a:r>
          </a:p>
          <a:p>
            <a:pPr marL="0" indent="0" eaLnBrk="1" hangingPunct="1"/>
            <a:r>
              <a:rPr lang="en-US" altLang="en-US" smtClean="0"/>
              <a:t>    return y;</a:t>
            </a:r>
          </a:p>
          <a:p>
            <a:pPr marL="0" indent="0" eaLnBrk="1" hangingPunct="1"/>
            <a:r>
              <a:rPr lang="en-US" altLang="en-US" smtClean="0"/>
              <a:t>  y = y % x;</a:t>
            </a:r>
          </a:p>
          <a:p>
            <a:pPr marL="0" indent="0" eaLnBrk="1" hangingPunct="1"/>
            <a:r>
              <a:rPr lang="en-US" altLang="en-US" smtClean="0"/>
              <a:t>L2:</a:t>
            </a:r>
          </a:p>
          <a:p>
            <a:pPr marL="0" indent="0" eaLnBrk="1" hangingPunct="1"/>
            <a:r>
              <a:rPr lang="en-US" altLang="en-US" smtClean="0"/>
              <a:t>  if ( y &lt;= 0 )</a:t>
            </a:r>
          </a:p>
          <a:p>
            <a:pPr marL="0" indent="0" eaLnBrk="1" hangingPunct="1"/>
            <a:r>
              <a:rPr lang="en-US" altLang="en-US" smtClean="0"/>
              <a:t>    return x;</a:t>
            </a:r>
          </a:p>
          <a:p>
            <a:pPr marL="0" indent="0" eaLnBrk="1" hangingPunct="1"/>
            <a:r>
              <a:rPr lang="en-US" altLang="en-US" smtClean="0"/>
              <a:t>  x = x % y;</a:t>
            </a:r>
          </a:p>
          <a:p>
            <a:pPr marL="0" indent="0" eaLnBrk="1" hangingPunct="1"/>
            <a:r>
              <a:rPr lang="en-US" altLang="en-US" smtClean="0"/>
              <a:t>  goto L1;</a:t>
            </a:r>
          </a:p>
          <a:p>
            <a:pPr marL="0" indent="0" eaLnBrk="1" hangingPunct="1"/>
            <a:r>
              <a:rPr lang="en-US" altLang="en-US" smtClean="0"/>
              <a:t>}</a:t>
            </a:r>
            <a:endParaRPr lang="cs-CZ" altLang="en-US" smtClean="0"/>
          </a:p>
        </p:txBody>
      </p:sp>
      <p:grpSp>
        <p:nvGrpSpPr>
          <p:cNvPr id="55301" name="Group 84"/>
          <p:cNvGrpSpPr>
            <a:grpSpLocks/>
          </p:cNvGrpSpPr>
          <p:nvPr/>
        </p:nvGrpSpPr>
        <p:grpSpPr bwMode="auto">
          <a:xfrm>
            <a:off x="4643438" y="549275"/>
            <a:ext cx="4321175" cy="6119813"/>
            <a:chOff x="2925" y="346"/>
            <a:chExt cx="2722" cy="3855"/>
          </a:xfrm>
        </p:grpSpPr>
        <p:sp>
          <p:nvSpPr>
            <p:cNvPr id="55302" name="Rectangle 2"/>
            <p:cNvSpPr>
              <a:spLocks noChangeArrowheads="1"/>
            </p:cNvSpPr>
            <p:nvPr/>
          </p:nvSpPr>
          <p:spPr bwMode="auto">
            <a:xfrm>
              <a:off x="2925" y="346"/>
              <a:ext cx="2722" cy="3855"/>
            </a:xfrm>
            <a:prstGeom prst="rect">
              <a:avLst/>
            </a:prstGeom>
            <a:solidFill>
              <a:srgbClr val="FFFFE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defRPr sz="1600" b="1">
                  <a:solidFill>
                    <a:schemeClr val="tx1"/>
                  </a:solidFill>
                  <a:latin typeface="Courier New" pitchFamily="49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Ø"/>
                <a:defRPr sz="24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cs-CZ" altLang="en-US" b="0">
                <a:latin typeface="Arial" charset="0"/>
              </a:endParaRPr>
            </a:p>
          </p:txBody>
        </p:sp>
        <p:grpSp>
          <p:nvGrpSpPr>
            <p:cNvPr id="55303" name="Group 6"/>
            <p:cNvGrpSpPr>
              <a:grpSpLocks/>
            </p:cNvGrpSpPr>
            <p:nvPr/>
          </p:nvGrpSpPr>
          <p:grpSpPr bwMode="auto">
            <a:xfrm>
              <a:off x="3424" y="2115"/>
              <a:ext cx="408" cy="181"/>
              <a:chOff x="3198" y="2115"/>
              <a:chExt cx="408" cy="181"/>
            </a:xfrm>
          </p:grpSpPr>
          <p:sp>
            <p:nvSpPr>
              <p:cNvPr id="55377" name="Rectangle 7"/>
              <p:cNvSpPr>
                <a:spLocks noChangeArrowheads="1"/>
              </p:cNvSpPr>
              <p:nvPr/>
            </p:nvSpPr>
            <p:spPr bwMode="auto">
              <a:xfrm>
                <a:off x="3198" y="2115"/>
                <a:ext cx="408" cy="181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lr>
                    <a:schemeClr val="bg2"/>
                  </a:buClr>
                  <a:buSzPct val="65000"/>
                  <a:buFont typeface="Wingdings" pitchFamily="2" charset="2"/>
                  <a:defRPr sz="1600" b="1">
                    <a:solidFill>
                      <a:schemeClr val="tx1"/>
                    </a:solidFill>
                    <a:latin typeface="Courier New" pitchFamily="49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bg2"/>
                  </a:buClr>
                  <a:buFont typeface="Wingdings" pitchFamily="2" charset="2"/>
                  <a:buChar char="Ø"/>
                  <a:defRPr sz="2400"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bg2"/>
                  </a:buClr>
                  <a:buSzPct val="65000"/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bg2"/>
                  </a:buClr>
                  <a:buFont typeface="Wingdings" pitchFamily="2" charset="2"/>
                  <a:buChar char="§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bg2"/>
                  </a:buClr>
                  <a:buChar char="•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Char char="•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Char char="•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Char char="•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Char char="•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cs-CZ" altLang="en-US" b="0">
                  <a:latin typeface="Arial" charset="0"/>
                </a:endParaRPr>
              </a:p>
            </p:txBody>
          </p:sp>
          <p:sp>
            <p:nvSpPr>
              <p:cNvPr id="55378" name="Line 8"/>
              <p:cNvSpPr>
                <a:spLocks noChangeShapeType="1"/>
              </p:cNvSpPr>
              <p:nvPr/>
            </p:nvSpPr>
            <p:spPr bwMode="auto">
              <a:xfrm>
                <a:off x="3334" y="2115"/>
                <a:ext cx="1" cy="89"/>
              </a:xfrm>
              <a:prstGeom prst="line">
                <a:avLst/>
              </a:prstGeom>
              <a:noFill/>
              <a:ln w="31750">
                <a:solidFill>
                  <a:srgbClr val="0000FF"/>
                </a:solidFill>
                <a:round/>
                <a:headEnd/>
                <a:tailEnd type="none" w="lg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55379" name="Text Box 9"/>
              <p:cNvSpPr txBox="1">
                <a:spLocks noChangeArrowheads="1"/>
              </p:cNvSpPr>
              <p:nvPr/>
            </p:nvSpPr>
            <p:spPr bwMode="auto">
              <a:xfrm>
                <a:off x="3198" y="2205"/>
                <a:ext cx="403" cy="91"/>
              </a:xfrm>
              <a:prstGeom prst="rect">
                <a:avLst/>
              </a:prstGeom>
              <a:solidFill>
                <a:srgbClr val="FFFF66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lIns="0" tIns="0" rIns="0" bIns="0" anchor="ctr" anchorCtr="1"/>
              <a:lstStyle>
                <a:lvl1pPr eaLnBrk="0" hangingPunct="0">
                  <a:spcBef>
                    <a:spcPct val="20000"/>
                  </a:spcBef>
                  <a:buClr>
                    <a:schemeClr val="bg2"/>
                  </a:buClr>
                  <a:buSzPct val="65000"/>
                  <a:buFont typeface="Wingdings" pitchFamily="2" charset="2"/>
                  <a:defRPr sz="1600" b="1">
                    <a:solidFill>
                      <a:schemeClr val="tx1"/>
                    </a:solidFill>
                    <a:latin typeface="Courier New" pitchFamily="49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bg2"/>
                  </a:buClr>
                  <a:buFont typeface="Wingdings" pitchFamily="2" charset="2"/>
                  <a:buChar char="Ø"/>
                  <a:defRPr sz="2400"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bg2"/>
                  </a:buClr>
                  <a:buSzPct val="65000"/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bg2"/>
                  </a:buClr>
                  <a:buFont typeface="Wingdings" pitchFamily="2" charset="2"/>
                  <a:buChar char="§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bg2"/>
                  </a:buClr>
                  <a:buChar char="•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Char char="•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Char char="•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Char char="•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Char char="•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en-US" sz="1200"/>
                  <a:t>RET_I32</a:t>
                </a:r>
              </a:p>
            </p:txBody>
          </p:sp>
        </p:grpSp>
        <p:sp>
          <p:nvSpPr>
            <p:cNvPr id="55304" name="Line 10"/>
            <p:cNvSpPr>
              <a:spLocks noChangeShapeType="1"/>
            </p:cNvSpPr>
            <p:nvPr/>
          </p:nvSpPr>
          <p:spPr bwMode="auto">
            <a:xfrm flipH="1">
              <a:off x="4195" y="527"/>
              <a:ext cx="0" cy="90"/>
            </a:xfrm>
            <a:prstGeom prst="line">
              <a:avLst/>
            </a:prstGeom>
            <a:noFill/>
            <a:ln w="31750">
              <a:solidFill>
                <a:schemeClr val="bg2"/>
              </a:solidFill>
              <a:round/>
              <a:headEnd/>
              <a:tailEnd type="triangl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grpSp>
          <p:nvGrpSpPr>
            <p:cNvPr id="55305" name="Group 11"/>
            <p:cNvGrpSpPr>
              <a:grpSpLocks/>
            </p:cNvGrpSpPr>
            <p:nvPr/>
          </p:nvGrpSpPr>
          <p:grpSpPr bwMode="auto">
            <a:xfrm>
              <a:off x="4921" y="1298"/>
              <a:ext cx="590" cy="182"/>
              <a:chOff x="4921" y="1298"/>
              <a:chExt cx="590" cy="182"/>
            </a:xfrm>
          </p:grpSpPr>
          <p:sp>
            <p:nvSpPr>
              <p:cNvPr id="55374" name="Rectangle 12"/>
              <p:cNvSpPr>
                <a:spLocks noChangeArrowheads="1"/>
              </p:cNvSpPr>
              <p:nvPr/>
            </p:nvSpPr>
            <p:spPr bwMode="auto">
              <a:xfrm>
                <a:off x="4921" y="1298"/>
                <a:ext cx="590" cy="181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lr>
                    <a:schemeClr val="bg2"/>
                  </a:buClr>
                  <a:buSzPct val="65000"/>
                  <a:buFont typeface="Wingdings" pitchFamily="2" charset="2"/>
                  <a:defRPr sz="1600" b="1">
                    <a:solidFill>
                      <a:schemeClr val="tx1"/>
                    </a:solidFill>
                    <a:latin typeface="Courier New" pitchFamily="49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bg2"/>
                  </a:buClr>
                  <a:buFont typeface="Wingdings" pitchFamily="2" charset="2"/>
                  <a:buChar char="Ø"/>
                  <a:defRPr sz="2400"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bg2"/>
                  </a:buClr>
                  <a:buSzPct val="65000"/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bg2"/>
                  </a:buClr>
                  <a:buFont typeface="Wingdings" pitchFamily="2" charset="2"/>
                  <a:buChar char="§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bg2"/>
                  </a:buClr>
                  <a:buChar char="•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Char char="•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Char char="•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Char char="•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Char char="•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cs-CZ" altLang="en-US" b="0">
                  <a:latin typeface="Arial" charset="0"/>
                </a:endParaRPr>
              </a:p>
            </p:txBody>
          </p:sp>
          <p:sp>
            <p:nvSpPr>
              <p:cNvPr id="55375" name="Line 13"/>
              <p:cNvSpPr>
                <a:spLocks noChangeShapeType="1"/>
              </p:cNvSpPr>
              <p:nvPr/>
            </p:nvSpPr>
            <p:spPr bwMode="auto">
              <a:xfrm flipH="1">
                <a:off x="4967" y="1298"/>
                <a:ext cx="453" cy="182"/>
              </a:xfrm>
              <a:prstGeom prst="line">
                <a:avLst/>
              </a:prstGeom>
              <a:noFill/>
              <a:ln w="31750">
                <a:solidFill>
                  <a:srgbClr val="0000FF"/>
                </a:solidFill>
                <a:round/>
                <a:headEnd/>
                <a:tailEnd type="none" w="lg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55376" name="Line 14"/>
              <p:cNvSpPr>
                <a:spLocks noChangeShapeType="1"/>
              </p:cNvSpPr>
              <p:nvPr/>
            </p:nvSpPr>
            <p:spPr bwMode="auto">
              <a:xfrm flipH="1" flipV="1">
                <a:off x="4967" y="1298"/>
                <a:ext cx="453" cy="182"/>
              </a:xfrm>
              <a:prstGeom prst="line">
                <a:avLst/>
              </a:prstGeom>
              <a:noFill/>
              <a:ln w="31750">
                <a:solidFill>
                  <a:srgbClr val="0000FF"/>
                </a:solidFill>
                <a:round/>
                <a:headEnd/>
                <a:tailEnd type="none" w="lg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55306" name="Group 15"/>
            <p:cNvGrpSpPr>
              <a:grpSpLocks/>
            </p:cNvGrpSpPr>
            <p:nvPr/>
          </p:nvGrpSpPr>
          <p:grpSpPr bwMode="auto">
            <a:xfrm>
              <a:off x="4649" y="2614"/>
              <a:ext cx="862" cy="364"/>
              <a:chOff x="2971" y="2840"/>
              <a:chExt cx="862" cy="364"/>
            </a:xfrm>
          </p:grpSpPr>
          <p:sp>
            <p:nvSpPr>
              <p:cNvPr id="55367" name="Rectangle 16"/>
              <p:cNvSpPr>
                <a:spLocks noChangeArrowheads="1"/>
              </p:cNvSpPr>
              <p:nvPr/>
            </p:nvSpPr>
            <p:spPr bwMode="auto">
              <a:xfrm>
                <a:off x="2971" y="2840"/>
                <a:ext cx="862" cy="363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lr>
                    <a:schemeClr val="bg2"/>
                  </a:buClr>
                  <a:buSzPct val="65000"/>
                  <a:buFont typeface="Wingdings" pitchFamily="2" charset="2"/>
                  <a:defRPr sz="1600" b="1">
                    <a:solidFill>
                      <a:schemeClr val="tx1"/>
                    </a:solidFill>
                    <a:latin typeface="Courier New" pitchFamily="49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bg2"/>
                  </a:buClr>
                  <a:buFont typeface="Wingdings" pitchFamily="2" charset="2"/>
                  <a:buChar char="Ø"/>
                  <a:defRPr sz="2400"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bg2"/>
                  </a:buClr>
                  <a:buSzPct val="65000"/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bg2"/>
                  </a:buClr>
                  <a:buFont typeface="Wingdings" pitchFamily="2" charset="2"/>
                  <a:buChar char="§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bg2"/>
                  </a:buClr>
                  <a:buChar char="•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Char char="•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Char char="•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Char char="•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Char char="•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cs-CZ" altLang="en-US" b="0">
                  <a:latin typeface="Arial" charset="0"/>
                </a:endParaRPr>
              </a:p>
            </p:txBody>
          </p:sp>
          <p:sp>
            <p:nvSpPr>
              <p:cNvPr id="55368" name="Text Box 17"/>
              <p:cNvSpPr txBox="1">
                <a:spLocks noChangeArrowheads="1"/>
              </p:cNvSpPr>
              <p:nvPr/>
            </p:nvSpPr>
            <p:spPr bwMode="auto">
              <a:xfrm>
                <a:off x="3062" y="2931"/>
                <a:ext cx="680" cy="90"/>
              </a:xfrm>
              <a:prstGeom prst="rect">
                <a:avLst/>
              </a:prstGeom>
              <a:solidFill>
                <a:srgbClr val="FFFF66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lIns="0" tIns="0" rIns="0" bIns="0" anchor="ctr" anchorCtr="1"/>
              <a:lstStyle>
                <a:lvl1pPr eaLnBrk="0" hangingPunct="0">
                  <a:spcBef>
                    <a:spcPct val="20000"/>
                  </a:spcBef>
                  <a:buClr>
                    <a:schemeClr val="bg2"/>
                  </a:buClr>
                  <a:buSzPct val="65000"/>
                  <a:buFont typeface="Wingdings" pitchFamily="2" charset="2"/>
                  <a:defRPr sz="1600" b="1">
                    <a:solidFill>
                      <a:schemeClr val="tx1"/>
                    </a:solidFill>
                    <a:latin typeface="Courier New" pitchFamily="49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bg2"/>
                  </a:buClr>
                  <a:buFont typeface="Wingdings" pitchFamily="2" charset="2"/>
                  <a:buChar char="Ø"/>
                  <a:defRPr sz="2400"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bg2"/>
                  </a:buClr>
                  <a:buSzPct val="65000"/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bg2"/>
                  </a:buClr>
                  <a:buFont typeface="Wingdings" pitchFamily="2" charset="2"/>
                  <a:buChar char="§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bg2"/>
                  </a:buClr>
                  <a:buChar char="•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Char char="•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Char char="•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Char char="•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Char char="•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en-US" sz="1200"/>
                  <a:t>GTC_I32(C1)</a:t>
                </a:r>
                <a:endParaRPr lang="en-US" altLang="en-US" sz="1200" b="0"/>
              </a:p>
            </p:txBody>
          </p:sp>
          <p:sp>
            <p:nvSpPr>
              <p:cNvPr id="55369" name="Text Box 18"/>
              <p:cNvSpPr txBox="1">
                <a:spLocks noChangeArrowheads="1"/>
              </p:cNvSpPr>
              <p:nvPr/>
            </p:nvSpPr>
            <p:spPr bwMode="auto">
              <a:xfrm>
                <a:off x="3198" y="3113"/>
                <a:ext cx="403" cy="91"/>
              </a:xfrm>
              <a:prstGeom prst="rect">
                <a:avLst/>
              </a:prstGeom>
              <a:solidFill>
                <a:srgbClr val="FFFF66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lIns="0" tIns="0" rIns="0" bIns="0" anchor="ctr" anchorCtr="1"/>
              <a:lstStyle>
                <a:lvl1pPr eaLnBrk="0" hangingPunct="0">
                  <a:spcBef>
                    <a:spcPct val="20000"/>
                  </a:spcBef>
                  <a:buClr>
                    <a:schemeClr val="bg2"/>
                  </a:buClr>
                  <a:buSzPct val="65000"/>
                  <a:buFont typeface="Wingdings" pitchFamily="2" charset="2"/>
                  <a:defRPr sz="1600" b="1">
                    <a:solidFill>
                      <a:schemeClr val="tx1"/>
                    </a:solidFill>
                    <a:latin typeface="Courier New" pitchFamily="49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bg2"/>
                  </a:buClr>
                  <a:buFont typeface="Wingdings" pitchFamily="2" charset="2"/>
                  <a:buChar char="Ø"/>
                  <a:defRPr sz="2400"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bg2"/>
                  </a:buClr>
                  <a:buSzPct val="65000"/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bg2"/>
                  </a:buClr>
                  <a:buFont typeface="Wingdings" pitchFamily="2" charset="2"/>
                  <a:buChar char="§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bg2"/>
                  </a:buClr>
                  <a:buChar char="•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Char char="•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Char char="•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Char char="•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Char char="•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en-US" sz="1200"/>
                  <a:t>JC</a:t>
                </a:r>
              </a:p>
            </p:txBody>
          </p:sp>
          <p:sp>
            <p:nvSpPr>
              <p:cNvPr id="55370" name="Line 19"/>
              <p:cNvSpPr>
                <a:spLocks noChangeShapeType="1"/>
              </p:cNvSpPr>
              <p:nvPr/>
            </p:nvSpPr>
            <p:spPr bwMode="auto">
              <a:xfrm flipH="1">
                <a:off x="3379" y="3023"/>
                <a:ext cx="0" cy="90"/>
              </a:xfrm>
              <a:prstGeom prst="line">
                <a:avLst/>
              </a:prstGeom>
              <a:noFill/>
              <a:ln w="31750">
                <a:solidFill>
                  <a:srgbClr val="0000FF"/>
                </a:solidFill>
                <a:round/>
                <a:headEnd/>
                <a:tailEnd type="none" w="lg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55371" name="Line 20"/>
              <p:cNvSpPr>
                <a:spLocks noChangeShapeType="1"/>
              </p:cNvSpPr>
              <p:nvPr/>
            </p:nvSpPr>
            <p:spPr bwMode="auto">
              <a:xfrm flipH="1">
                <a:off x="3606" y="2840"/>
                <a:ext cx="181" cy="91"/>
              </a:xfrm>
              <a:prstGeom prst="line">
                <a:avLst/>
              </a:prstGeom>
              <a:noFill/>
              <a:ln w="31750">
                <a:solidFill>
                  <a:srgbClr val="0000FF"/>
                </a:solidFill>
                <a:round/>
                <a:headEnd/>
                <a:tailEnd type="none" w="lg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55372" name="Line 21"/>
              <p:cNvSpPr>
                <a:spLocks noChangeShapeType="1"/>
              </p:cNvSpPr>
              <p:nvPr/>
            </p:nvSpPr>
            <p:spPr bwMode="auto">
              <a:xfrm>
                <a:off x="3016" y="2840"/>
                <a:ext cx="0" cy="363"/>
              </a:xfrm>
              <a:prstGeom prst="line">
                <a:avLst/>
              </a:prstGeom>
              <a:noFill/>
              <a:ln w="31750">
                <a:solidFill>
                  <a:srgbClr val="0000FF"/>
                </a:solidFill>
                <a:round/>
                <a:headEnd/>
                <a:tailEnd type="none" w="lg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55373" name="Line 22"/>
              <p:cNvSpPr>
                <a:spLocks noChangeShapeType="1"/>
              </p:cNvSpPr>
              <p:nvPr/>
            </p:nvSpPr>
            <p:spPr bwMode="auto">
              <a:xfrm>
                <a:off x="3787" y="2840"/>
                <a:ext cx="0" cy="363"/>
              </a:xfrm>
              <a:prstGeom prst="line">
                <a:avLst/>
              </a:prstGeom>
              <a:noFill/>
              <a:ln w="31750">
                <a:solidFill>
                  <a:srgbClr val="0000FF"/>
                </a:solidFill>
                <a:round/>
                <a:headEnd/>
                <a:tailEnd type="none" w="lg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55307" name="Group 23"/>
            <p:cNvGrpSpPr>
              <a:grpSpLocks/>
            </p:cNvGrpSpPr>
            <p:nvPr/>
          </p:nvGrpSpPr>
          <p:grpSpPr bwMode="auto">
            <a:xfrm>
              <a:off x="3878" y="618"/>
              <a:ext cx="680" cy="453"/>
              <a:chOff x="3334" y="709"/>
              <a:chExt cx="680" cy="453"/>
            </a:xfrm>
          </p:grpSpPr>
          <p:sp>
            <p:nvSpPr>
              <p:cNvPr id="55358" name="Rectangle 24"/>
              <p:cNvSpPr>
                <a:spLocks noChangeArrowheads="1"/>
              </p:cNvSpPr>
              <p:nvPr/>
            </p:nvSpPr>
            <p:spPr bwMode="auto">
              <a:xfrm>
                <a:off x="3334" y="709"/>
                <a:ext cx="680" cy="453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lr>
                    <a:schemeClr val="bg2"/>
                  </a:buClr>
                  <a:buSzPct val="65000"/>
                  <a:buFont typeface="Wingdings" pitchFamily="2" charset="2"/>
                  <a:defRPr sz="1600" b="1">
                    <a:solidFill>
                      <a:schemeClr val="tx1"/>
                    </a:solidFill>
                    <a:latin typeface="Courier New" pitchFamily="49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bg2"/>
                  </a:buClr>
                  <a:buFont typeface="Wingdings" pitchFamily="2" charset="2"/>
                  <a:buChar char="Ø"/>
                  <a:defRPr sz="2400"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bg2"/>
                  </a:buClr>
                  <a:buSzPct val="65000"/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bg2"/>
                  </a:buClr>
                  <a:buFont typeface="Wingdings" pitchFamily="2" charset="2"/>
                  <a:buChar char="§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bg2"/>
                  </a:buClr>
                  <a:buChar char="•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Char char="•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Char char="•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Char char="•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Char char="•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cs-CZ" altLang="en-US" b="0">
                  <a:latin typeface="Arial" charset="0"/>
                </a:endParaRPr>
              </a:p>
            </p:txBody>
          </p:sp>
          <p:sp>
            <p:nvSpPr>
              <p:cNvPr id="55359" name="Text Box 25"/>
              <p:cNvSpPr txBox="1">
                <a:spLocks noChangeArrowheads="1"/>
              </p:cNvSpPr>
              <p:nvPr/>
            </p:nvSpPr>
            <p:spPr bwMode="auto">
              <a:xfrm>
                <a:off x="3469" y="890"/>
                <a:ext cx="403" cy="91"/>
              </a:xfrm>
              <a:prstGeom prst="rect">
                <a:avLst/>
              </a:prstGeom>
              <a:solidFill>
                <a:srgbClr val="FFFF66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lIns="0" tIns="0" rIns="0" bIns="0" anchor="ctr" anchorCtr="1"/>
              <a:lstStyle>
                <a:lvl1pPr eaLnBrk="0" hangingPunct="0">
                  <a:spcBef>
                    <a:spcPct val="20000"/>
                  </a:spcBef>
                  <a:buClr>
                    <a:schemeClr val="bg2"/>
                  </a:buClr>
                  <a:buSzPct val="65000"/>
                  <a:buFont typeface="Wingdings" pitchFamily="2" charset="2"/>
                  <a:defRPr sz="1600" b="1">
                    <a:solidFill>
                      <a:schemeClr val="tx1"/>
                    </a:solidFill>
                    <a:latin typeface="Courier New" pitchFamily="49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bg2"/>
                  </a:buClr>
                  <a:buFont typeface="Wingdings" pitchFamily="2" charset="2"/>
                  <a:buChar char="Ø"/>
                  <a:defRPr sz="2400"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bg2"/>
                  </a:buClr>
                  <a:buSzPct val="65000"/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bg2"/>
                  </a:buClr>
                  <a:buFont typeface="Wingdings" pitchFamily="2" charset="2"/>
                  <a:buChar char="§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bg2"/>
                  </a:buClr>
                  <a:buChar char="•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Char char="•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Char char="•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Char char="•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Char char="•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en-US" sz="1200"/>
                  <a:t>GT_I32</a:t>
                </a:r>
                <a:endParaRPr lang="en-US" altLang="en-US" sz="1200" b="0"/>
              </a:p>
            </p:txBody>
          </p:sp>
          <p:sp>
            <p:nvSpPr>
              <p:cNvPr id="55360" name="Text Box 26"/>
              <p:cNvSpPr txBox="1">
                <a:spLocks noChangeArrowheads="1"/>
              </p:cNvSpPr>
              <p:nvPr/>
            </p:nvSpPr>
            <p:spPr bwMode="auto">
              <a:xfrm>
                <a:off x="3469" y="1071"/>
                <a:ext cx="403" cy="91"/>
              </a:xfrm>
              <a:prstGeom prst="rect">
                <a:avLst/>
              </a:prstGeom>
              <a:solidFill>
                <a:srgbClr val="FFFF66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lIns="0" tIns="0" rIns="0" bIns="0" anchor="ctr" anchorCtr="1"/>
              <a:lstStyle>
                <a:lvl1pPr eaLnBrk="0" hangingPunct="0">
                  <a:spcBef>
                    <a:spcPct val="20000"/>
                  </a:spcBef>
                  <a:buClr>
                    <a:schemeClr val="bg2"/>
                  </a:buClr>
                  <a:buSzPct val="65000"/>
                  <a:buFont typeface="Wingdings" pitchFamily="2" charset="2"/>
                  <a:defRPr sz="1600" b="1">
                    <a:solidFill>
                      <a:schemeClr val="tx1"/>
                    </a:solidFill>
                    <a:latin typeface="Courier New" pitchFamily="49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bg2"/>
                  </a:buClr>
                  <a:buFont typeface="Wingdings" pitchFamily="2" charset="2"/>
                  <a:buChar char="Ø"/>
                  <a:defRPr sz="2400"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bg2"/>
                  </a:buClr>
                  <a:buSzPct val="65000"/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bg2"/>
                  </a:buClr>
                  <a:buFont typeface="Wingdings" pitchFamily="2" charset="2"/>
                  <a:buChar char="§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bg2"/>
                  </a:buClr>
                  <a:buChar char="•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Char char="•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Char char="•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Char char="•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Char char="•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en-US" sz="1200"/>
                  <a:t>JC</a:t>
                </a:r>
              </a:p>
            </p:txBody>
          </p:sp>
          <p:sp>
            <p:nvSpPr>
              <p:cNvPr id="55361" name="Text Box 27"/>
              <p:cNvSpPr txBox="1">
                <a:spLocks noChangeArrowheads="1"/>
              </p:cNvSpPr>
              <p:nvPr/>
            </p:nvSpPr>
            <p:spPr bwMode="auto">
              <a:xfrm>
                <a:off x="3334" y="709"/>
                <a:ext cx="680" cy="91"/>
              </a:xfrm>
              <a:prstGeom prst="rect">
                <a:avLst/>
              </a:prstGeom>
              <a:solidFill>
                <a:srgbClr val="FFFF66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lIns="0" tIns="0" rIns="0" bIns="0" anchor="ctr" anchorCtr="1"/>
              <a:lstStyle>
                <a:lvl1pPr eaLnBrk="0" hangingPunct="0">
                  <a:spcBef>
                    <a:spcPct val="20000"/>
                  </a:spcBef>
                  <a:buClr>
                    <a:schemeClr val="bg2"/>
                  </a:buClr>
                  <a:buSzPct val="65000"/>
                  <a:buFont typeface="Wingdings" pitchFamily="2" charset="2"/>
                  <a:defRPr sz="1600" b="1">
                    <a:solidFill>
                      <a:schemeClr val="tx1"/>
                    </a:solidFill>
                    <a:latin typeface="Courier New" pitchFamily="49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bg2"/>
                  </a:buClr>
                  <a:buFont typeface="Wingdings" pitchFamily="2" charset="2"/>
                  <a:buChar char="Ø"/>
                  <a:defRPr sz="2400"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bg2"/>
                  </a:buClr>
                  <a:buSzPct val="65000"/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bg2"/>
                  </a:buClr>
                  <a:buFont typeface="Wingdings" pitchFamily="2" charset="2"/>
                  <a:buChar char="§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bg2"/>
                  </a:buClr>
                  <a:buChar char="•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Char char="•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Char char="•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Char char="•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Char char="•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en-US" sz="1200"/>
                  <a:t>ENTER</a:t>
                </a:r>
              </a:p>
            </p:txBody>
          </p:sp>
          <p:sp>
            <p:nvSpPr>
              <p:cNvPr id="55362" name="Line 28"/>
              <p:cNvSpPr>
                <a:spLocks noChangeShapeType="1"/>
              </p:cNvSpPr>
              <p:nvPr/>
            </p:nvSpPr>
            <p:spPr bwMode="auto">
              <a:xfrm flipH="1">
                <a:off x="3786" y="799"/>
                <a:ext cx="183" cy="91"/>
              </a:xfrm>
              <a:prstGeom prst="line">
                <a:avLst/>
              </a:prstGeom>
              <a:noFill/>
              <a:ln w="31750">
                <a:solidFill>
                  <a:srgbClr val="0000FF"/>
                </a:solidFill>
                <a:round/>
                <a:headEnd/>
                <a:tailEnd type="none" w="lg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55363" name="Line 29"/>
              <p:cNvSpPr>
                <a:spLocks noChangeShapeType="1"/>
              </p:cNvSpPr>
              <p:nvPr/>
            </p:nvSpPr>
            <p:spPr bwMode="auto">
              <a:xfrm>
                <a:off x="3379" y="799"/>
                <a:ext cx="181" cy="91"/>
              </a:xfrm>
              <a:prstGeom prst="line">
                <a:avLst/>
              </a:prstGeom>
              <a:noFill/>
              <a:ln w="31750">
                <a:solidFill>
                  <a:srgbClr val="0000FF"/>
                </a:solidFill>
                <a:round/>
                <a:headEnd/>
                <a:tailEnd type="none" w="lg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55364" name="Line 30"/>
              <p:cNvSpPr>
                <a:spLocks noChangeShapeType="1"/>
              </p:cNvSpPr>
              <p:nvPr/>
            </p:nvSpPr>
            <p:spPr bwMode="auto">
              <a:xfrm flipH="1">
                <a:off x="3650" y="981"/>
                <a:ext cx="0" cy="90"/>
              </a:xfrm>
              <a:prstGeom prst="line">
                <a:avLst/>
              </a:prstGeom>
              <a:noFill/>
              <a:ln w="31750">
                <a:solidFill>
                  <a:srgbClr val="0000FF"/>
                </a:solidFill>
                <a:round/>
                <a:headEnd/>
                <a:tailEnd type="none" w="lg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55365" name="Line 31"/>
              <p:cNvSpPr>
                <a:spLocks noChangeShapeType="1"/>
              </p:cNvSpPr>
              <p:nvPr/>
            </p:nvSpPr>
            <p:spPr bwMode="auto">
              <a:xfrm>
                <a:off x="3969" y="799"/>
                <a:ext cx="0" cy="363"/>
              </a:xfrm>
              <a:prstGeom prst="line">
                <a:avLst/>
              </a:prstGeom>
              <a:noFill/>
              <a:ln w="31750">
                <a:solidFill>
                  <a:srgbClr val="0000FF"/>
                </a:solidFill>
                <a:round/>
                <a:headEnd/>
                <a:tailEnd type="none" w="lg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55366" name="Line 32"/>
              <p:cNvSpPr>
                <a:spLocks noChangeShapeType="1"/>
              </p:cNvSpPr>
              <p:nvPr/>
            </p:nvSpPr>
            <p:spPr bwMode="auto">
              <a:xfrm flipH="1">
                <a:off x="3379" y="799"/>
                <a:ext cx="0" cy="363"/>
              </a:xfrm>
              <a:prstGeom prst="line">
                <a:avLst/>
              </a:prstGeom>
              <a:noFill/>
              <a:ln w="31750">
                <a:solidFill>
                  <a:srgbClr val="0000FF"/>
                </a:solidFill>
                <a:round/>
                <a:headEnd/>
                <a:tailEnd type="none" w="lg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sp>
          <p:nvSpPr>
            <p:cNvPr id="55308" name="Line 33"/>
            <p:cNvSpPr>
              <a:spLocks noChangeShapeType="1"/>
            </p:cNvSpPr>
            <p:nvPr/>
          </p:nvSpPr>
          <p:spPr bwMode="auto">
            <a:xfrm>
              <a:off x="4014" y="2478"/>
              <a:ext cx="680" cy="136"/>
            </a:xfrm>
            <a:prstGeom prst="line">
              <a:avLst/>
            </a:prstGeom>
            <a:noFill/>
            <a:ln w="63500">
              <a:solidFill>
                <a:srgbClr val="FF6600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5309" name="Line 34"/>
            <p:cNvSpPr>
              <a:spLocks noChangeShapeType="1"/>
            </p:cNvSpPr>
            <p:nvPr/>
          </p:nvSpPr>
          <p:spPr bwMode="auto">
            <a:xfrm>
              <a:off x="3288" y="1480"/>
              <a:ext cx="227" cy="90"/>
            </a:xfrm>
            <a:prstGeom prst="line">
              <a:avLst/>
            </a:prstGeom>
            <a:noFill/>
            <a:ln w="63500">
              <a:solidFill>
                <a:srgbClr val="99CC00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5310" name="Line 35"/>
            <p:cNvSpPr>
              <a:spLocks noChangeShapeType="1"/>
            </p:cNvSpPr>
            <p:nvPr/>
          </p:nvSpPr>
          <p:spPr bwMode="auto">
            <a:xfrm>
              <a:off x="3923" y="1071"/>
              <a:ext cx="363" cy="499"/>
            </a:xfrm>
            <a:prstGeom prst="line">
              <a:avLst/>
            </a:prstGeom>
            <a:noFill/>
            <a:ln w="63500">
              <a:solidFill>
                <a:srgbClr val="FF6600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5311" name="Line 36"/>
            <p:cNvSpPr>
              <a:spLocks noChangeShapeType="1"/>
            </p:cNvSpPr>
            <p:nvPr/>
          </p:nvSpPr>
          <p:spPr bwMode="auto">
            <a:xfrm flipH="1">
              <a:off x="3515" y="1071"/>
              <a:ext cx="998" cy="499"/>
            </a:xfrm>
            <a:prstGeom prst="line">
              <a:avLst/>
            </a:prstGeom>
            <a:noFill/>
            <a:ln w="63500">
              <a:solidFill>
                <a:srgbClr val="99CC00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5312" name="Line 37"/>
            <p:cNvSpPr>
              <a:spLocks noChangeShapeType="1"/>
            </p:cNvSpPr>
            <p:nvPr/>
          </p:nvSpPr>
          <p:spPr bwMode="auto">
            <a:xfrm>
              <a:off x="4513" y="1071"/>
              <a:ext cx="454" cy="227"/>
            </a:xfrm>
            <a:prstGeom prst="line">
              <a:avLst/>
            </a:prstGeom>
            <a:noFill/>
            <a:ln w="63500">
              <a:solidFill>
                <a:srgbClr val="99CC00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5313" name="Line 38"/>
            <p:cNvSpPr>
              <a:spLocks noChangeShapeType="1"/>
            </p:cNvSpPr>
            <p:nvPr/>
          </p:nvSpPr>
          <p:spPr bwMode="auto">
            <a:xfrm>
              <a:off x="3923" y="1071"/>
              <a:ext cx="1497" cy="227"/>
            </a:xfrm>
            <a:prstGeom prst="line">
              <a:avLst/>
            </a:prstGeom>
            <a:noFill/>
            <a:ln w="63500">
              <a:solidFill>
                <a:srgbClr val="FF6600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5314" name="Line 39"/>
            <p:cNvSpPr>
              <a:spLocks noChangeShapeType="1"/>
            </p:cNvSpPr>
            <p:nvPr/>
          </p:nvSpPr>
          <p:spPr bwMode="auto">
            <a:xfrm>
              <a:off x="4468" y="2478"/>
              <a:ext cx="997" cy="136"/>
            </a:xfrm>
            <a:prstGeom prst="line">
              <a:avLst/>
            </a:prstGeom>
            <a:noFill/>
            <a:ln w="63500">
              <a:solidFill>
                <a:srgbClr val="99CC00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5315" name="Line 40"/>
            <p:cNvSpPr>
              <a:spLocks noChangeShapeType="1"/>
            </p:cNvSpPr>
            <p:nvPr/>
          </p:nvSpPr>
          <p:spPr bwMode="auto">
            <a:xfrm>
              <a:off x="5420" y="1480"/>
              <a:ext cx="45" cy="1134"/>
            </a:xfrm>
            <a:prstGeom prst="line">
              <a:avLst/>
            </a:prstGeom>
            <a:noFill/>
            <a:ln w="63500">
              <a:solidFill>
                <a:srgbClr val="99CC00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5316" name="Line 41"/>
            <p:cNvSpPr>
              <a:spLocks noChangeShapeType="1"/>
            </p:cNvSpPr>
            <p:nvPr/>
          </p:nvSpPr>
          <p:spPr bwMode="auto">
            <a:xfrm>
              <a:off x="4694" y="2976"/>
              <a:ext cx="499" cy="363"/>
            </a:xfrm>
            <a:prstGeom prst="line">
              <a:avLst/>
            </a:prstGeom>
            <a:noFill/>
            <a:ln w="63500">
              <a:solidFill>
                <a:srgbClr val="FF6600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5317" name="Line 42"/>
            <p:cNvSpPr>
              <a:spLocks noChangeShapeType="1"/>
            </p:cNvSpPr>
            <p:nvPr/>
          </p:nvSpPr>
          <p:spPr bwMode="auto">
            <a:xfrm flipH="1">
              <a:off x="4105" y="3521"/>
              <a:ext cx="589" cy="317"/>
            </a:xfrm>
            <a:prstGeom prst="line">
              <a:avLst/>
            </a:prstGeom>
            <a:noFill/>
            <a:ln w="63500">
              <a:solidFill>
                <a:srgbClr val="FF6600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5318" name="Line 43"/>
            <p:cNvSpPr>
              <a:spLocks noChangeShapeType="1"/>
            </p:cNvSpPr>
            <p:nvPr/>
          </p:nvSpPr>
          <p:spPr bwMode="auto">
            <a:xfrm flipH="1" flipV="1">
              <a:off x="3198" y="1344"/>
              <a:ext cx="0" cy="1587"/>
            </a:xfrm>
            <a:prstGeom prst="line">
              <a:avLst/>
            </a:prstGeom>
            <a:noFill/>
            <a:ln w="63500">
              <a:solidFill>
                <a:srgbClr val="FF6600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5319" name="Line 44"/>
            <p:cNvSpPr>
              <a:spLocks noChangeShapeType="1"/>
            </p:cNvSpPr>
            <p:nvPr/>
          </p:nvSpPr>
          <p:spPr bwMode="auto">
            <a:xfrm flipH="1" flipV="1">
              <a:off x="3198" y="1344"/>
              <a:ext cx="1088" cy="226"/>
            </a:xfrm>
            <a:prstGeom prst="line">
              <a:avLst/>
            </a:prstGeom>
            <a:noFill/>
            <a:ln w="63500">
              <a:solidFill>
                <a:srgbClr val="FF6600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5320" name="Line 45"/>
            <p:cNvSpPr>
              <a:spLocks noChangeShapeType="1"/>
            </p:cNvSpPr>
            <p:nvPr/>
          </p:nvSpPr>
          <p:spPr bwMode="auto">
            <a:xfrm flipV="1">
              <a:off x="4694" y="2976"/>
              <a:ext cx="771" cy="182"/>
            </a:xfrm>
            <a:prstGeom prst="line">
              <a:avLst/>
            </a:prstGeom>
            <a:noFill/>
            <a:ln w="63500">
              <a:solidFill>
                <a:srgbClr val="99CC00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5321" name="Line 46"/>
            <p:cNvSpPr>
              <a:spLocks noChangeShapeType="1"/>
            </p:cNvSpPr>
            <p:nvPr/>
          </p:nvSpPr>
          <p:spPr bwMode="auto">
            <a:xfrm>
              <a:off x="4286" y="1933"/>
              <a:ext cx="182" cy="182"/>
            </a:xfrm>
            <a:prstGeom prst="line">
              <a:avLst/>
            </a:prstGeom>
            <a:noFill/>
            <a:ln w="63500">
              <a:solidFill>
                <a:srgbClr val="FF6600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5322" name="Line 47"/>
            <p:cNvSpPr>
              <a:spLocks noChangeShapeType="1"/>
            </p:cNvSpPr>
            <p:nvPr/>
          </p:nvSpPr>
          <p:spPr bwMode="auto">
            <a:xfrm>
              <a:off x="3288" y="2795"/>
              <a:ext cx="817" cy="816"/>
            </a:xfrm>
            <a:prstGeom prst="line">
              <a:avLst/>
            </a:prstGeom>
            <a:noFill/>
            <a:ln w="63500">
              <a:solidFill>
                <a:srgbClr val="99CC00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5323" name="Line 48"/>
            <p:cNvSpPr>
              <a:spLocks noChangeShapeType="1"/>
            </p:cNvSpPr>
            <p:nvPr/>
          </p:nvSpPr>
          <p:spPr bwMode="auto">
            <a:xfrm flipH="1">
              <a:off x="4105" y="3521"/>
              <a:ext cx="136" cy="91"/>
            </a:xfrm>
            <a:prstGeom prst="line">
              <a:avLst/>
            </a:prstGeom>
            <a:noFill/>
            <a:ln w="63500">
              <a:solidFill>
                <a:srgbClr val="99CC00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5324" name="Line 49"/>
            <p:cNvSpPr>
              <a:spLocks noChangeShapeType="1"/>
            </p:cNvSpPr>
            <p:nvPr/>
          </p:nvSpPr>
          <p:spPr bwMode="auto">
            <a:xfrm flipH="1" flipV="1">
              <a:off x="3288" y="1480"/>
              <a:ext cx="0" cy="1315"/>
            </a:xfrm>
            <a:prstGeom prst="line">
              <a:avLst/>
            </a:prstGeom>
            <a:noFill/>
            <a:ln w="63500">
              <a:solidFill>
                <a:srgbClr val="99CC00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5325" name="Line 50"/>
            <p:cNvSpPr>
              <a:spLocks noChangeShapeType="1"/>
            </p:cNvSpPr>
            <p:nvPr/>
          </p:nvSpPr>
          <p:spPr bwMode="auto">
            <a:xfrm>
              <a:off x="3515" y="1933"/>
              <a:ext cx="499" cy="182"/>
            </a:xfrm>
            <a:prstGeom prst="line">
              <a:avLst/>
            </a:prstGeom>
            <a:noFill/>
            <a:ln w="63500">
              <a:solidFill>
                <a:srgbClr val="99CC00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5326" name="Line 51"/>
            <p:cNvSpPr>
              <a:spLocks noChangeShapeType="1"/>
            </p:cNvSpPr>
            <p:nvPr/>
          </p:nvSpPr>
          <p:spPr bwMode="auto">
            <a:xfrm>
              <a:off x="3515" y="1933"/>
              <a:ext cx="45" cy="182"/>
            </a:xfrm>
            <a:prstGeom prst="line">
              <a:avLst/>
            </a:prstGeom>
            <a:noFill/>
            <a:ln w="63500">
              <a:solidFill>
                <a:srgbClr val="99CC00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5327" name="Line 52"/>
            <p:cNvSpPr>
              <a:spLocks noChangeShapeType="1"/>
            </p:cNvSpPr>
            <p:nvPr/>
          </p:nvSpPr>
          <p:spPr bwMode="auto">
            <a:xfrm flipH="1">
              <a:off x="4241" y="2977"/>
              <a:ext cx="454" cy="181"/>
            </a:xfrm>
            <a:prstGeom prst="line">
              <a:avLst/>
            </a:prstGeom>
            <a:noFill/>
            <a:ln w="63500">
              <a:solidFill>
                <a:srgbClr val="FF6600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5328" name="Line 53"/>
            <p:cNvSpPr>
              <a:spLocks noChangeShapeType="1"/>
            </p:cNvSpPr>
            <p:nvPr/>
          </p:nvSpPr>
          <p:spPr bwMode="auto">
            <a:xfrm flipH="1">
              <a:off x="4694" y="1480"/>
              <a:ext cx="273" cy="1134"/>
            </a:xfrm>
            <a:prstGeom prst="line">
              <a:avLst/>
            </a:prstGeom>
            <a:noFill/>
            <a:ln w="63500">
              <a:solidFill>
                <a:srgbClr val="FF6600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grpSp>
          <p:nvGrpSpPr>
            <p:cNvPr id="55329" name="Group 54"/>
            <p:cNvGrpSpPr>
              <a:grpSpLocks/>
            </p:cNvGrpSpPr>
            <p:nvPr/>
          </p:nvGrpSpPr>
          <p:grpSpPr bwMode="auto">
            <a:xfrm>
              <a:off x="4195" y="3158"/>
              <a:ext cx="590" cy="363"/>
              <a:chOff x="4921" y="2387"/>
              <a:chExt cx="590" cy="363"/>
            </a:xfrm>
          </p:grpSpPr>
          <p:sp>
            <p:nvSpPr>
              <p:cNvPr id="55351" name="Rectangle 55"/>
              <p:cNvSpPr>
                <a:spLocks noChangeArrowheads="1"/>
              </p:cNvSpPr>
              <p:nvPr/>
            </p:nvSpPr>
            <p:spPr bwMode="auto">
              <a:xfrm>
                <a:off x="4921" y="2387"/>
                <a:ext cx="590" cy="363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lr>
                    <a:schemeClr val="bg2"/>
                  </a:buClr>
                  <a:buSzPct val="65000"/>
                  <a:buFont typeface="Wingdings" pitchFamily="2" charset="2"/>
                  <a:defRPr sz="1600" b="1">
                    <a:solidFill>
                      <a:schemeClr val="tx1"/>
                    </a:solidFill>
                    <a:latin typeface="Courier New" pitchFamily="49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bg2"/>
                  </a:buClr>
                  <a:buFont typeface="Wingdings" pitchFamily="2" charset="2"/>
                  <a:buChar char="Ø"/>
                  <a:defRPr sz="2400"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bg2"/>
                  </a:buClr>
                  <a:buSzPct val="65000"/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bg2"/>
                  </a:buClr>
                  <a:buFont typeface="Wingdings" pitchFamily="2" charset="2"/>
                  <a:buChar char="§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bg2"/>
                  </a:buClr>
                  <a:buChar char="•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Char char="•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Char char="•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Char char="•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Char char="•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cs-CZ" altLang="en-US" b="0">
                  <a:latin typeface="Arial" charset="0"/>
                </a:endParaRPr>
              </a:p>
            </p:txBody>
          </p:sp>
          <p:sp>
            <p:nvSpPr>
              <p:cNvPr id="55352" name="Line 56"/>
              <p:cNvSpPr>
                <a:spLocks noChangeShapeType="1"/>
              </p:cNvSpPr>
              <p:nvPr/>
            </p:nvSpPr>
            <p:spPr bwMode="auto">
              <a:xfrm flipH="1">
                <a:off x="4967" y="2387"/>
                <a:ext cx="453" cy="91"/>
              </a:xfrm>
              <a:prstGeom prst="line">
                <a:avLst/>
              </a:prstGeom>
              <a:noFill/>
              <a:ln w="31750">
                <a:solidFill>
                  <a:srgbClr val="0000FF"/>
                </a:solidFill>
                <a:round/>
                <a:headEnd/>
                <a:tailEnd type="none" w="lg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55353" name="Line 57"/>
              <p:cNvSpPr>
                <a:spLocks noChangeShapeType="1"/>
              </p:cNvSpPr>
              <p:nvPr/>
            </p:nvSpPr>
            <p:spPr bwMode="auto">
              <a:xfrm>
                <a:off x="5239" y="2614"/>
                <a:ext cx="181" cy="136"/>
              </a:xfrm>
              <a:prstGeom prst="line">
                <a:avLst/>
              </a:prstGeom>
              <a:noFill/>
              <a:ln w="31750">
                <a:solidFill>
                  <a:srgbClr val="0000FF"/>
                </a:solidFill>
                <a:round/>
                <a:headEnd/>
                <a:tailEnd type="none" w="lg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55354" name="Text Box 58"/>
              <p:cNvSpPr txBox="1">
                <a:spLocks noChangeArrowheads="1"/>
              </p:cNvSpPr>
              <p:nvPr/>
            </p:nvSpPr>
            <p:spPr bwMode="auto">
              <a:xfrm>
                <a:off x="5012" y="2523"/>
                <a:ext cx="454" cy="91"/>
              </a:xfrm>
              <a:prstGeom prst="rect">
                <a:avLst/>
              </a:prstGeom>
              <a:solidFill>
                <a:srgbClr val="FFFF66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lIns="0" tIns="0" rIns="0" bIns="0" anchor="ctr" anchorCtr="1"/>
              <a:lstStyle>
                <a:lvl1pPr eaLnBrk="0" hangingPunct="0">
                  <a:spcBef>
                    <a:spcPct val="20000"/>
                  </a:spcBef>
                  <a:buClr>
                    <a:schemeClr val="bg2"/>
                  </a:buClr>
                  <a:buSzPct val="65000"/>
                  <a:buFont typeface="Wingdings" pitchFamily="2" charset="2"/>
                  <a:defRPr sz="1600" b="1">
                    <a:solidFill>
                      <a:schemeClr val="tx1"/>
                    </a:solidFill>
                    <a:latin typeface="Courier New" pitchFamily="49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bg2"/>
                  </a:buClr>
                  <a:buFont typeface="Wingdings" pitchFamily="2" charset="2"/>
                  <a:buChar char="Ø"/>
                  <a:defRPr sz="2400"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bg2"/>
                  </a:buClr>
                  <a:buSzPct val="65000"/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bg2"/>
                  </a:buClr>
                  <a:buFont typeface="Wingdings" pitchFamily="2" charset="2"/>
                  <a:buChar char="§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bg2"/>
                  </a:buClr>
                  <a:buChar char="•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Char char="•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Char char="•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Char char="•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Char char="•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en-US" sz="1200"/>
                  <a:t>MOD_I32</a:t>
                </a:r>
                <a:endParaRPr lang="en-US" altLang="en-US" sz="1200" b="0"/>
              </a:p>
            </p:txBody>
          </p:sp>
          <p:sp>
            <p:nvSpPr>
              <p:cNvPr id="55355" name="Line 59"/>
              <p:cNvSpPr>
                <a:spLocks noChangeShapeType="1"/>
              </p:cNvSpPr>
              <p:nvPr/>
            </p:nvSpPr>
            <p:spPr bwMode="auto">
              <a:xfrm>
                <a:off x="4967" y="2387"/>
                <a:ext cx="136" cy="136"/>
              </a:xfrm>
              <a:prstGeom prst="line">
                <a:avLst/>
              </a:prstGeom>
              <a:noFill/>
              <a:ln w="31750">
                <a:solidFill>
                  <a:srgbClr val="0000FF"/>
                </a:solidFill>
                <a:round/>
                <a:headEnd/>
                <a:tailEnd type="none" w="lg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55356" name="Line 60"/>
              <p:cNvSpPr>
                <a:spLocks noChangeShapeType="1"/>
              </p:cNvSpPr>
              <p:nvPr/>
            </p:nvSpPr>
            <p:spPr bwMode="auto">
              <a:xfrm flipH="1">
                <a:off x="5375" y="2387"/>
                <a:ext cx="45" cy="136"/>
              </a:xfrm>
              <a:prstGeom prst="line">
                <a:avLst/>
              </a:prstGeom>
              <a:noFill/>
              <a:ln w="31750">
                <a:solidFill>
                  <a:srgbClr val="0000FF"/>
                </a:solidFill>
                <a:round/>
                <a:headEnd/>
                <a:tailEnd type="none" w="lg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55357" name="Line 61"/>
              <p:cNvSpPr>
                <a:spLocks noChangeShapeType="1"/>
              </p:cNvSpPr>
              <p:nvPr/>
            </p:nvSpPr>
            <p:spPr bwMode="auto">
              <a:xfrm flipH="1">
                <a:off x="4967" y="2478"/>
                <a:ext cx="0" cy="272"/>
              </a:xfrm>
              <a:prstGeom prst="line">
                <a:avLst/>
              </a:prstGeom>
              <a:noFill/>
              <a:ln w="31750">
                <a:solidFill>
                  <a:srgbClr val="0000FF"/>
                </a:solidFill>
                <a:round/>
                <a:headEnd/>
                <a:tailEnd type="none" w="lg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55330" name="Group 62"/>
            <p:cNvGrpSpPr>
              <a:grpSpLocks/>
            </p:cNvGrpSpPr>
            <p:nvPr/>
          </p:nvGrpSpPr>
          <p:grpSpPr bwMode="auto">
            <a:xfrm>
              <a:off x="3969" y="2115"/>
              <a:ext cx="590" cy="363"/>
              <a:chOff x="4921" y="2387"/>
              <a:chExt cx="590" cy="363"/>
            </a:xfrm>
          </p:grpSpPr>
          <p:sp>
            <p:nvSpPr>
              <p:cNvPr id="55344" name="Rectangle 63"/>
              <p:cNvSpPr>
                <a:spLocks noChangeArrowheads="1"/>
              </p:cNvSpPr>
              <p:nvPr/>
            </p:nvSpPr>
            <p:spPr bwMode="auto">
              <a:xfrm>
                <a:off x="4921" y="2387"/>
                <a:ext cx="590" cy="363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lr>
                    <a:schemeClr val="bg2"/>
                  </a:buClr>
                  <a:buSzPct val="65000"/>
                  <a:buFont typeface="Wingdings" pitchFamily="2" charset="2"/>
                  <a:defRPr sz="1600" b="1">
                    <a:solidFill>
                      <a:schemeClr val="tx1"/>
                    </a:solidFill>
                    <a:latin typeface="Courier New" pitchFamily="49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bg2"/>
                  </a:buClr>
                  <a:buFont typeface="Wingdings" pitchFamily="2" charset="2"/>
                  <a:buChar char="Ø"/>
                  <a:defRPr sz="2400"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bg2"/>
                  </a:buClr>
                  <a:buSzPct val="65000"/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bg2"/>
                  </a:buClr>
                  <a:buFont typeface="Wingdings" pitchFamily="2" charset="2"/>
                  <a:buChar char="§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bg2"/>
                  </a:buClr>
                  <a:buChar char="•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Char char="•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Char char="•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Char char="•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Char char="•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cs-CZ" altLang="en-US" b="0">
                  <a:latin typeface="Arial" charset="0"/>
                </a:endParaRPr>
              </a:p>
            </p:txBody>
          </p:sp>
          <p:sp>
            <p:nvSpPr>
              <p:cNvPr id="55345" name="Line 64"/>
              <p:cNvSpPr>
                <a:spLocks noChangeShapeType="1"/>
              </p:cNvSpPr>
              <p:nvPr/>
            </p:nvSpPr>
            <p:spPr bwMode="auto">
              <a:xfrm flipH="1">
                <a:off x="4967" y="2387"/>
                <a:ext cx="453" cy="91"/>
              </a:xfrm>
              <a:prstGeom prst="line">
                <a:avLst/>
              </a:prstGeom>
              <a:noFill/>
              <a:ln w="31750">
                <a:solidFill>
                  <a:srgbClr val="0000FF"/>
                </a:solidFill>
                <a:round/>
                <a:headEnd/>
                <a:tailEnd type="none" w="lg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55346" name="Line 65"/>
              <p:cNvSpPr>
                <a:spLocks noChangeShapeType="1"/>
              </p:cNvSpPr>
              <p:nvPr/>
            </p:nvSpPr>
            <p:spPr bwMode="auto">
              <a:xfrm>
                <a:off x="5239" y="2614"/>
                <a:ext cx="181" cy="136"/>
              </a:xfrm>
              <a:prstGeom prst="line">
                <a:avLst/>
              </a:prstGeom>
              <a:noFill/>
              <a:ln w="31750">
                <a:solidFill>
                  <a:srgbClr val="0000FF"/>
                </a:solidFill>
                <a:round/>
                <a:headEnd/>
                <a:tailEnd type="none" w="lg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55347" name="Text Box 66"/>
              <p:cNvSpPr txBox="1">
                <a:spLocks noChangeArrowheads="1"/>
              </p:cNvSpPr>
              <p:nvPr/>
            </p:nvSpPr>
            <p:spPr bwMode="auto">
              <a:xfrm>
                <a:off x="5012" y="2523"/>
                <a:ext cx="454" cy="91"/>
              </a:xfrm>
              <a:prstGeom prst="rect">
                <a:avLst/>
              </a:prstGeom>
              <a:solidFill>
                <a:srgbClr val="FFFF66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lIns="0" tIns="0" rIns="0" bIns="0" anchor="ctr" anchorCtr="1"/>
              <a:lstStyle>
                <a:lvl1pPr eaLnBrk="0" hangingPunct="0">
                  <a:spcBef>
                    <a:spcPct val="20000"/>
                  </a:spcBef>
                  <a:buClr>
                    <a:schemeClr val="bg2"/>
                  </a:buClr>
                  <a:buSzPct val="65000"/>
                  <a:buFont typeface="Wingdings" pitchFamily="2" charset="2"/>
                  <a:defRPr sz="1600" b="1">
                    <a:solidFill>
                      <a:schemeClr val="tx1"/>
                    </a:solidFill>
                    <a:latin typeface="Courier New" pitchFamily="49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bg2"/>
                  </a:buClr>
                  <a:buFont typeface="Wingdings" pitchFamily="2" charset="2"/>
                  <a:buChar char="Ø"/>
                  <a:defRPr sz="2400"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bg2"/>
                  </a:buClr>
                  <a:buSzPct val="65000"/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bg2"/>
                  </a:buClr>
                  <a:buFont typeface="Wingdings" pitchFamily="2" charset="2"/>
                  <a:buChar char="§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bg2"/>
                  </a:buClr>
                  <a:buChar char="•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Char char="•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Char char="•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Char char="•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Char char="•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en-US" sz="1200"/>
                  <a:t>MOD_I32</a:t>
                </a:r>
                <a:endParaRPr lang="en-US" altLang="en-US" sz="1200" b="0"/>
              </a:p>
            </p:txBody>
          </p:sp>
          <p:sp>
            <p:nvSpPr>
              <p:cNvPr id="55348" name="Line 67"/>
              <p:cNvSpPr>
                <a:spLocks noChangeShapeType="1"/>
              </p:cNvSpPr>
              <p:nvPr/>
            </p:nvSpPr>
            <p:spPr bwMode="auto">
              <a:xfrm>
                <a:off x="4967" y="2387"/>
                <a:ext cx="136" cy="136"/>
              </a:xfrm>
              <a:prstGeom prst="line">
                <a:avLst/>
              </a:prstGeom>
              <a:noFill/>
              <a:ln w="31750">
                <a:solidFill>
                  <a:srgbClr val="0000FF"/>
                </a:solidFill>
                <a:round/>
                <a:headEnd/>
                <a:tailEnd type="none" w="lg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55349" name="Line 68"/>
              <p:cNvSpPr>
                <a:spLocks noChangeShapeType="1"/>
              </p:cNvSpPr>
              <p:nvPr/>
            </p:nvSpPr>
            <p:spPr bwMode="auto">
              <a:xfrm flipH="1">
                <a:off x="5375" y="2387"/>
                <a:ext cx="45" cy="136"/>
              </a:xfrm>
              <a:prstGeom prst="line">
                <a:avLst/>
              </a:prstGeom>
              <a:noFill/>
              <a:ln w="31750">
                <a:solidFill>
                  <a:srgbClr val="0000FF"/>
                </a:solidFill>
                <a:round/>
                <a:headEnd/>
                <a:tailEnd type="none" w="lg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55350" name="Line 69"/>
              <p:cNvSpPr>
                <a:spLocks noChangeShapeType="1"/>
              </p:cNvSpPr>
              <p:nvPr/>
            </p:nvSpPr>
            <p:spPr bwMode="auto">
              <a:xfrm flipH="1">
                <a:off x="4967" y="2478"/>
                <a:ext cx="0" cy="272"/>
              </a:xfrm>
              <a:prstGeom prst="line">
                <a:avLst/>
              </a:prstGeom>
              <a:noFill/>
              <a:ln w="31750">
                <a:solidFill>
                  <a:srgbClr val="0000FF"/>
                </a:solidFill>
                <a:round/>
                <a:headEnd/>
                <a:tailEnd type="none" w="lg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55331" name="Group 70"/>
            <p:cNvGrpSpPr>
              <a:grpSpLocks/>
            </p:cNvGrpSpPr>
            <p:nvPr/>
          </p:nvGrpSpPr>
          <p:grpSpPr bwMode="auto">
            <a:xfrm>
              <a:off x="3470" y="1570"/>
              <a:ext cx="862" cy="364"/>
              <a:chOff x="2971" y="2840"/>
              <a:chExt cx="862" cy="364"/>
            </a:xfrm>
          </p:grpSpPr>
          <p:sp>
            <p:nvSpPr>
              <p:cNvPr id="55337" name="Rectangle 71"/>
              <p:cNvSpPr>
                <a:spLocks noChangeArrowheads="1"/>
              </p:cNvSpPr>
              <p:nvPr/>
            </p:nvSpPr>
            <p:spPr bwMode="auto">
              <a:xfrm>
                <a:off x="2971" y="2840"/>
                <a:ext cx="862" cy="363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lr>
                    <a:schemeClr val="bg2"/>
                  </a:buClr>
                  <a:buSzPct val="65000"/>
                  <a:buFont typeface="Wingdings" pitchFamily="2" charset="2"/>
                  <a:defRPr sz="1600" b="1">
                    <a:solidFill>
                      <a:schemeClr val="tx1"/>
                    </a:solidFill>
                    <a:latin typeface="Courier New" pitchFamily="49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bg2"/>
                  </a:buClr>
                  <a:buFont typeface="Wingdings" pitchFamily="2" charset="2"/>
                  <a:buChar char="Ø"/>
                  <a:defRPr sz="2400"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bg2"/>
                  </a:buClr>
                  <a:buSzPct val="65000"/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bg2"/>
                  </a:buClr>
                  <a:buFont typeface="Wingdings" pitchFamily="2" charset="2"/>
                  <a:buChar char="§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bg2"/>
                  </a:buClr>
                  <a:buChar char="•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Char char="•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Char char="•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Char char="•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Char char="•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cs-CZ" altLang="en-US" b="0">
                  <a:latin typeface="Arial" charset="0"/>
                </a:endParaRPr>
              </a:p>
            </p:txBody>
          </p:sp>
          <p:sp>
            <p:nvSpPr>
              <p:cNvPr id="55338" name="Text Box 72"/>
              <p:cNvSpPr txBox="1">
                <a:spLocks noChangeArrowheads="1"/>
              </p:cNvSpPr>
              <p:nvPr/>
            </p:nvSpPr>
            <p:spPr bwMode="auto">
              <a:xfrm>
                <a:off x="3062" y="2931"/>
                <a:ext cx="680" cy="90"/>
              </a:xfrm>
              <a:prstGeom prst="rect">
                <a:avLst/>
              </a:prstGeom>
              <a:solidFill>
                <a:srgbClr val="FFFF66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lIns="0" tIns="0" rIns="0" bIns="0" anchor="ctr" anchorCtr="1"/>
              <a:lstStyle>
                <a:lvl1pPr eaLnBrk="0" hangingPunct="0">
                  <a:spcBef>
                    <a:spcPct val="20000"/>
                  </a:spcBef>
                  <a:buClr>
                    <a:schemeClr val="bg2"/>
                  </a:buClr>
                  <a:buSzPct val="65000"/>
                  <a:buFont typeface="Wingdings" pitchFamily="2" charset="2"/>
                  <a:defRPr sz="1600" b="1">
                    <a:solidFill>
                      <a:schemeClr val="tx1"/>
                    </a:solidFill>
                    <a:latin typeface="Courier New" pitchFamily="49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bg2"/>
                  </a:buClr>
                  <a:buFont typeface="Wingdings" pitchFamily="2" charset="2"/>
                  <a:buChar char="Ø"/>
                  <a:defRPr sz="2400"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bg2"/>
                  </a:buClr>
                  <a:buSzPct val="65000"/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bg2"/>
                  </a:buClr>
                  <a:buFont typeface="Wingdings" pitchFamily="2" charset="2"/>
                  <a:buChar char="§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bg2"/>
                  </a:buClr>
                  <a:buChar char="•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Char char="•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Char char="•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Char char="•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Char char="•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en-US" sz="1200"/>
                  <a:t>GTC_I32(C1)</a:t>
                </a:r>
                <a:endParaRPr lang="en-US" altLang="en-US" sz="1200" b="0"/>
              </a:p>
            </p:txBody>
          </p:sp>
          <p:sp>
            <p:nvSpPr>
              <p:cNvPr id="55339" name="Text Box 73"/>
              <p:cNvSpPr txBox="1">
                <a:spLocks noChangeArrowheads="1"/>
              </p:cNvSpPr>
              <p:nvPr/>
            </p:nvSpPr>
            <p:spPr bwMode="auto">
              <a:xfrm>
                <a:off x="3198" y="3113"/>
                <a:ext cx="403" cy="91"/>
              </a:xfrm>
              <a:prstGeom prst="rect">
                <a:avLst/>
              </a:prstGeom>
              <a:solidFill>
                <a:srgbClr val="FFFF66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lIns="0" tIns="0" rIns="0" bIns="0" anchor="ctr" anchorCtr="1"/>
              <a:lstStyle>
                <a:lvl1pPr eaLnBrk="0" hangingPunct="0">
                  <a:spcBef>
                    <a:spcPct val="20000"/>
                  </a:spcBef>
                  <a:buClr>
                    <a:schemeClr val="bg2"/>
                  </a:buClr>
                  <a:buSzPct val="65000"/>
                  <a:buFont typeface="Wingdings" pitchFamily="2" charset="2"/>
                  <a:defRPr sz="1600" b="1">
                    <a:solidFill>
                      <a:schemeClr val="tx1"/>
                    </a:solidFill>
                    <a:latin typeface="Courier New" pitchFamily="49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bg2"/>
                  </a:buClr>
                  <a:buFont typeface="Wingdings" pitchFamily="2" charset="2"/>
                  <a:buChar char="Ø"/>
                  <a:defRPr sz="2400"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bg2"/>
                  </a:buClr>
                  <a:buSzPct val="65000"/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bg2"/>
                  </a:buClr>
                  <a:buFont typeface="Wingdings" pitchFamily="2" charset="2"/>
                  <a:buChar char="§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bg2"/>
                  </a:buClr>
                  <a:buChar char="•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Char char="•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Char char="•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Char char="•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Char char="•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en-US" sz="1200"/>
                  <a:t>JC</a:t>
                </a:r>
              </a:p>
            </p:txBody>
          </p:sp>
          <p:sp>
            <p:nvSpPr>
              <p:cNvPr id="55340" name="Line 74"/>
              <p:cNvSpPr>
                <a:spLocks noChangeShapeType="1"/>
              </p:cNvSpPr>
              <p:nvPr/>
            </p:nvSpPr>
            <p:spPr bwMode="auto">
              <a:xfrm flipH="1">
                <a:off x="3379" y="3023"/>
                <a:ext cx="0" cy="90"/>
              </a:xfrm>
              <a:prstGeom prst="line">
                <a:avLst/>
              </a:prstGeom>
              <a:noFill/>
              <a:ln w="31750">
                <a:solidFill>
                  <a:srgbClr val="0000FF"/>
                </a:solidFill>
                <a:round/>
                <a:headEnd/>
                <a:tailEnd type="none" w="lg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55341" name="Line 75"/>
              <p:cNvSpPr>
                <a:spLocks noChangeShapeType="1"/>
              </p:cNvSpPr>
              <p:nvPr/>
            </p:nvSpPr>
            <p:spPr bwMode="auto">
              <a:xfrm flipH="1">
                <a:off x="3606" y="2840"/>
                <a:ext cx="181" cy="91"/>
              </a:xfrm>
              <a:prstGeom prst="line">
                <a:avLst/>
              </a:prstGeom>
              <a:noFill/>
              <a:ln w="31750">
                <a:solidFill>
                  <a:srgbClr val="0000FF"/>
                </a:solidFill>
                <a:round/>
                <a:headEnd/>
                <a:tailEnd type="none" w="lg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55342" name="Line 76"/>
              <p:cNvSpPr>
                <a:spLocks noChangeShapeType="1"/>
              </p:cNvSpPr>
              <p:nvPr/>
            </p:nvSpPr>
            <p:spPr bwMode="auto">
              <a:xfrm>
                <a:off x="3016" y="2840"/>
                <a:ext cx="0" cy="363"/>
              </a:xfrm>
              <a:prstGeom prst="line">
                <a:avLst/>
              </a:prstGeom>
              <a:noFill/>
              <a:ln w="31750">
                <a:solidFill>
                  <a:srgbClr val="0000FF"/>
                </a:solidFill>
                <a:round/>
                <a:headEnd/>
                <a:tailEnd type="none" w="lg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55343" name="Line 77"/>
              <p:cNvSpPr>
                <a:spLocks noChangeShapeType="1"/>
              </p:cNvSpPr>
              <p:nvPr/>
            </p:nvSpPr>
            <p:spPr bwMode="auto">
              <a:xfrm>
                <a:off x="3787" y="2840"/>
                <a:ext cx="0" cy="363"/>
              </a:xfrm>
              <a:prstGeom prst="line">
                <a:avLst/>
              </a:prstGeom>
              <a:noFill/>
              <a:ln w="31750">
                <a:solidFill>
                  <a:srgbClr val="0000FF"/>
                </a:solidFill>
                <a:round/>
                <a:headEnd/>
                <a:tailEnd type="none" w="lg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55332" name="Group 78"/>
            <p:cNvGrpSpPr>
              <a:grpSpLocks/>
            </p:cNvGrpSpPr>
            <p:nvPr/>
          </p:nvGrpSpPr>
          <p:grpSpPr bwMode="auto">
            <a:xfrm>
              <a:off x="5057" y="3339"/>
              <a:ext cx="408" cy="181"/>
              <a:chOff x="3198" y="2115"/>
              <a:chExt cx="408" cy="181"/>
            </a:xfrm>
          </p:grpSpPr>
          <p:sp>
            <p:nvSpPr>
              <p:cNvPr id="55334" name="Rectangle 79"/>
              <p:cNvSpPr>
                <a:spLocks noChangeArrowheads="1"/>
              </p:cNvSpPr>
              <p:nvPr/>
            </p:nvSpPr>
            <p:spPr bwMode="auto">
              <a:xfrm>
                <a:off x="3198" y="2115"/>
                <a:ext cx="408" cy="181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lr>
                    <a:schemeClr val="bg2"/>
                  </a:buClr>
                  <a:buSzPct val="65000"/>
                  <a:buFont typeface="Wingdings" pitchFamily="2" charset="2"/>
                  <a:defRPr sz="1600" b="1">
                    <a:solidFill>
                      <a:schemeClr val="tx1"/>
                    </a:solidFill>
                    <a:latin typeface="Courier New" pitchFamily="49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bg2"/>
                  </a:buClr>
                  <a:buFont typeface="Wingdings" pitchFamily="2" charset="2"/>
                  <a:buChar char="Ø"/>
                  <a:defRPr sz="2400"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bg2"/>
                  </a:buClr>
                  <a:buSzPct val="65000"/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bg2"/>
                  </a:buClr>
                  <a:buFont typeface="Wingdings" pitchFamily="2" charset="2"/>
                  <a:buChar char="§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bg2"/>
                  </a:buClr>
                  <a:buChar char="•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Char char="•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Char char="•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Char char="•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Char char="•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cs-CZ" altLang="en-US" b="0">
                  <a:latin typeface="Arial" charset="0"/>
                </a:endParaRPr>
              </a:p>
            </p:txBody>
          </p:sp>
          <p:sp>
            <p:nvSpPr>
              <p:cNvPr id="55335" name="Line 80"/>
              <p:cNvSpPr>
                <a:spLocks noChangeShapeType="1"/>
              </p:cNvSpPr>
              <p:nvPr/>
            </p:nvSpPr>
            <p:spPr bwMode="auto">
              <a:xfrm>
                <a:off x="3334" y="2115"/>
                <a:ext cx="1" cy="89"/>
              </a:xfrm>
              <a:prstGeom prst="line">
                <a:avLst/>
              </a:prstGeom>
              <a:noFill/>
              <a:ln w="31750">
                <a:solidFill>
                  <a:srgbClr val="0000FF"/>
                </a:solidFill>
                <a:round/>
                <a:headEnd/>
                <a:tailEnd type="none" w="lg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55336" name="Text Box 81"/>
              <p:cNvSpPr txBox="1">
                <a:spLocks noChangeArrowheads="1"/>
              </p:cNvSpPr>
              <p:nvPr/>
            </p:nvSpPr>
            <p:spPr bwMode="auto">
              <a:xfrm>
                <a:off x="3198" y="2205"/>
                <a:ext cx="403" cy="91"/>
              </a:xfrm>
              <a:prstGeom prst="rect">
                <a:avLst/>
              </a:prstGeom>
              <a:solidFill>
                <a:srgbClr val="FFFF66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lIns="0" tIns="0" rIns="0" bIns="0" anchor="ctr" anchorCtr="1"/>
              <a:lstStyle>
                <a:lvl1pPr eaLnBrk="0" hangingPunct="0">
                  <a:spcBef>
                    <a:spcPct val="20000"/>
                  </a:spcBef>
                  <a:buClr>
                    <a:schemeClr val="bg2"/>
                  </a:buClr>
                  <a:buSzPct val="65000"/>
                  <a:buFont typeface="Wingdings" pitchFamily="2" charset="2"/>
                  <a:defRPr sz="1600" b="1">
                    <a:solidFill>
                      <a:schemeClr val="tx1"/>
                    </a:solidFill>
                    <a:latin typeface="Courier New" pitchFamily="49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bg2"/>
                  </a:buClr>
                  <a:buFont typeface="Wingdings" pitchFamily="2" charset="2"/>
                  <a:buChar char="Ø"/>
                  <a:defRPr sz="2400"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bg2"/>
                  </a:buClr>
                  <a:buSzPct val="65000"/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bg2"/>
                  </a:buClr>
                  <a:buFont typeface="Wingdings" pitchFamily="2" charset="2"/>
                  <a:buChar char="§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bg2"/>
                  </a:buClr>
                  <a:buChar char="•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Char char="•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Char char="•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Char char="•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Char char="•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en-US" sz="1200"/>
                  <a:t>RET_I32</a:t>
                </a:r>
              </a:p>
            </p:txBody>
          </p:sp>
        </p:grpSp>
        <p:sp>
          <p:nvSpPr>
            <p:cNvPr id="55333" name="Line 82"/>
            <p:cNvSpPr>
              <a:spLocks noChangeShapeType="1"/>
            </p:cNvSpPr>
            <p:nvPr/>
          </p:nvSpPr>
          <p:spPr bwMode="auto">
            <a:xfrm>
              <a:off x="3198" y="2931"/>
              <a:ext cx="907" cy="907"/>
            </a:xfrm>
            <a:prstGeom prst="line">
              <a:avLst/>
            </a:prstGeom>
            <a:noFill/>
            <a:ln w="63500">
              <a:solidFill>
                <a:srgbClr val="FF6600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80484322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8A539F08-6659-4FD8-ADD8-56D2AD99C7AE}" type="slidenum">
              <a:rPr lang="en-US" altLang="en-US" sz="1400" b="0" smtClean="0">
                <a:solidFill>
                  <a:srgbClr val="99FF99"/>
                </a:solidFill>
                <a:latin typeface="Arial" charset="0"/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33</a:t>
            </a:fld>
            <a:r>
              <a:rPr lang="cs-CZ" altLang="en-US" sz="1400" b="0" smtClean="0">
                <a:solidFill>
                  <a:srgbClr val="99FF99"/>
                </a:solidFill>
                <a:latin typeface="Arial" charset="0"/>
              </a:rPr>
              <a:t> </a:t>
            </a:r>
            <a:endParaRPr lang="en-US" altLang="en-US" sz="1400" b="0" smtClean="0">
              <a:solidFill>
                <a:srgbClr val="99FF99"/>
              </a:solidFill>
              <a:latin typeface="Arial" charset="0"/>
            </a:endParaRP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en-US" smtClean="0"/>
              <a:t>Nesekvenční mezikód po </a:t>
            </a:r>
            <a:r>
              <a:rPr lang="en-US" altLang="en-US" smtClean="0"/>
              <a:t>optimalizaci</a:t>
            </a:r>
            <a:r>
              <a:rPr lang="cs-CZ" altLang="en-US" smtClean="0"/>
              <a:t> skoků</a:t>
            </a:r>
            <a:endParaRPr lang="cs-CZ" altLang="en-US" noProof="1" smtClean="0"/>
          </a:p>
        </p:txBody>
      </p:sp>
      <p:sp>
        <p:nvSpPr>
          <p:cNvPr id="56324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152400" y="533400"/>
            <a:ext cx="4348163" cy="6172200"/>
          </a:xfrm>
        </p:spPr>
        <p:txBody>
          <a:bodyPr/>
          <a:lstStyle/>
          <a:p>
            <a:pPr marL="0" indent="0" eaLnBrk="1" hangingPunct="1"/>
            <a:r>
              <a:rPr lang="en-US" altLang="en-US" smtClean="0"/>
              <a:t>int gcd( int x, int y)</a:t>
            </a:r>
          </a:p>
          <a:p>
            <a:pPr marL="0" indent="0" eaLnBrk="1" hangingPunct="1"/>
            <a:r>
              <a:rPr lang="en-US" altLang="en-US" smtClean="0"/>
              <a:t>{</a:t>
            </a:r>
            <a:r>
              <a:rPr lang="cs-CZ" altLang="en-US" smtClean="0"/>
              <a:t> </a:t>
            </a:r>
            <a:r>
              <a:rPr lang="en-US" altLang="en-US" smtClean="0"/>
              <a:t>if ( x &gt; y )</a:t>
            </a:r>
            <a:endParaRPr lang="cs-CZ" altLang="en-US" smtClean="0"/>
          </a:p>
          <a:p>
            <a:pPr marL="0" indent="0" eaLnBrk="1" hangingPunct="1"/>
            <a:r>
              <a:rPr lang="cs-CZ" altLang="en-US" smtClean="0"/>
              <a:t>    goto </a:t>
            </a:r>
            <a:r>
              <a:rPr lang="en-US" altLang="en-US" smtClean="0"/>
              <a:t>L4;</a:t>
            </a:r>
          </a:p>
          <a:p>
            <a:pPr marL="0" indent="0" eaLnBrk="1" hangingPunct="1"/>
            <a:r>
              <a:rPr lang="en-US" altLang="en-US" smtClean="0"/>
              <a:t>  if ( x &lt;= 0 )</a:t>
            </a:r>
          </a:p>
          <a:p>
            <a:pPr marL="0" indent="0" eaLnBrk="1" hangingPunct="1"/>
            <a:r>
              <a:rPr lang="en-US" altLang="en-US" smtClean="0"/>
              <a:t>    </a:t>
            </a:r>
            <a:r>
              <a:rPr lang="cs-CZ" altLang="en-US" smtClean="0"/>
              <a:t>goto L</a:t>
            </a:r>
            <a:r>
              <a:rPr lang="en-US" altLang="en-US" smtClean="0"/>
              <a:t>3;</a:t>
            </a:r>
          </a:p>
          <a:p>
            <a:pPr marL="0" indent="0" eaLnBrk="1" hangingPunct="1"/>
            <a:r>
              <a:rPr lang="en-US" altLang="en-US" smtClean="0"/>
              <a:t>L1:</a:t>
            </a:r>
          </a:p>
          <a:p>
            <a:pPr marL="0" indent="0" eaLnBrk="1" hangingPunct="1"/>
            <a:r>
              <a:rPr lang="en-US" altLang="en-US" smtClean="0"/>
              <a:t>  if ( (y = y % x) &lt;= 0 )</a:t>
            </a:r>
          </a:p>
          <a:p>
            <a:pPr marL="0" indent="0" eaLnBrk="1" hangingPunct="1"/>
            <a:r>
              <a:rPr lang="en-US" altLang="en-US" smtClean="0"/>
              <a:t>    goto L5;</a:t>
            </a:r>
          </a:p>
          <a:p>
            <a:pPr marL="0" indent="0" eaLnBrk="1" hangingPunct="1"/>
            <a:r>
              <a:rPr lang="en-US" altLang="en-US" smtClean="0"/>
              <a:t>L2:</a:t>
            </a:r>
          </a:p>
          <a:p>
            <a:pPr marL="0" indent="0" eaLnBrk="1" hangingPunct="1"/>
            <a:r>
              <a:rPr lang="en-US" altLang="en-US" smtClean="0"/>
              <a:t>  if ( (x = x % y) &gt; 0 )</a:t>
            </a:r>
          </a:p>
          <a:p>
            <a:pPr marL="0" indent="0" eaLnBrk="1" hangingPunct="1"/>
            <a:r>
              <a:rPr lang="en-US" altLang="en-US" smtClean="0"/>
              <a:t>    </a:t>
            </a:r>
            <a:r>
              <a:rPr lang="cs-CZ" altLang="en-US" smtClean="0"/>
              <a:t>goto L</a:t>
            </a:r>
            <a:r>
              <a:rPr lang="en-US" altLang="en-US" smtClean="0"/>
              <a:t>1;</a:t>
            </a:r>
          </a:p>
          <a:p>
            <a:pPr marL="0" indent="0" eaLnBrk="1" hangingPunct="1"/>
            <a:r>
              <a:rPr lang="en-US" altLang="en-US" smtClean="0"/>
              <a:t>L3:</a:t>
            </a:r>
          </a:p>
          <a:p>
            <a:pPr marL="0" indent="0" eaLnBrk="1" hangingPunct="1"/>
            <a:r>
              <a:rPr lang="en-US" altLang="en-US" smtClean="0"/>
              <a:t>  return y;</a:t>
            </a:r>
          </a:p>
          <a:p>
            <a:pPr marL="0" indent="0" eaLnBrk="1" hangingPunct="1"/>
            <a:r>
              <a:rPr lang="en-US" altLang="en-US" smtClean="0"/>
              <a:t>L4:</a:t>
            </a:r>
          </a:p>
          <a:p>
            <a:pPr marL="0" indent="0" eaLnBrk="1" hangingPunct="1"/>
            <a:r>
              <a:rPr lang="en-US" altLang="en-US" smtClean="0"/>
              <a:t>  if ( y &gt; 0 )</a:t>
            </a:r>
          </a:p>
          <a:p>
            <a:pPr marL="0" indent="0" eaLnBrk="1" hangingPunct="1"/>
            <a:r>
              <a:rPr lang="en-US" altLang="en-US" smtClean="0"/>
              <a:t>    goto L2;</a:t>
            </a:r>
          </a:p>
          <a:p>
            <a:pPr marL="0" indent="0" eaLnBrk="1" hangingPunct="1"/>
            <a:r>
              <a:rPr lang="en-US" altLang="en-US" smtClean="0"/>
              <a:t>L5:</a:t>
            </a:r>
          </a:p>
          <a:p>
            <a:pPr marL="0" indent="0" eaLnBrk="1" hangingPunct="1"/>
            <a:r>
              <a:rPr lang="en-US" altLang="en-US" smtClean="0"/>
              <a:t>  return x;</a:t>
            </a:r>
          </a:p>
          <a:p>
            <a:pPr marL="0" indent="0" eaLnBrk="1" hangingPunct="1"/>
            <a:r>
              <a:rPr lang="en-US" altLang="en-US" smtClean="0"/>
              <a:t>}</a:t>
            </a:r>
            <a:endParaRPr lang="cs-CZ" altLang="en-US" smtClean="0"/>
          </a:p>
        </p:txBody>
      </p:sp>
      <p:grpSp>
        <p:nvGrpSpPr>
          <p:cNvPr id="56325" name="Group 123"/>
          <p:cNvGrpSpPr>
            <a:grpSpLocks/>
          </p:cNvGrpSpPr>
          <p:nvPr/>
        </p:nvGrpSpPr>
        <p:grpSpPr bwMode="auto">
          <a:xfrm>
            <a:off x="4643438" y="549275"/>
            <a:ext cx="4321175" cy="6119813"/>
            <a:chOff x="2925" y="346"/>
            <a:chExt cx="2722" cy="3855"/>
          </a:xfrm>
        </p:grpSpPr>
        <p:sp>
          <p:nvSpPr>
            <p:cNvPr id="56326" name="Rectangle 2"/>
            <p:cNvSpPr>
              <a:spLocks noChangeArrowheads="1"/>
            </p:cNvSpPr>
            <p:nvPr/>
          </p:nvSpPr>
          <p:spPr bwMode="auto">
            <a:xfrm>
              <a:off x="2925" y="346"/>
              <a:ext cx="2722" cy="3855"/>
            </a:xfrm>
            <a:prstGeom prst="rect">
              <a:avLst/>
            </a:prstGeom>
            <a:solidFill>
              <a:srgbClr val="FFFFE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defRPr sz="1600" b="1">
                  <a:solidFill>
                    <a:schemeClr val="tx1"/>
                  </a:solidFill>
                  <a:latin typeface="Courier New" pitchFamily="49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Ø"/>
                <a:defRPr sz="24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cs-CZ" altLang="en-US" b="0">
                <a:latin typeface="Arial" charset="0"/>
              </a:endParaRPr>
            </a:p>
          </p:txBody>
        </p:sp>
        <p:grpSp>
          <p:nvGrpSpPr>
            <p:cNvPr id="56327" name="Group 98"/>
            <p:cNvGrpSpPr>
              <a:grpSpLocks/>
            </p:cNvGrpSpPr>
            <p:nvPr/>
          </p:nvGrpSpPr>
          <p:grpSpPr bwMode="auto">
            <a:xfrm>
              <a:off x="3424" y="2115"/>
              <a:ext cx="862" cy="637"/>
              <a:chOff x="3742" y="2341"/>
              <a:chExt cx="862" cy="637"/>
            </a:xfrm>
          </p:grpSpPr>
          <p:sp>
            <p:nvSpPr>
              <p:cNvPr id="56408" name="Rectangle 15"/>
              <p:cNvSpPr>
                <a:spLocks noChangeArrowheads="1"/>
              </p:cNvSpPr>
              <p:nvPr/>
            </p:nvSpPr>
            <p:spPr bwMode="auto">
              <a:xfrm>
                <a:off x="3742" y="2341"/>
                <a:ext cx="862" cy="636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lr>
                    <a:schemeClr val="bg2"/>
                  </a:buClr>
                  <a:buSzPct val="65000"/>
                  <a:buFont typeface="Wingdings" pitchFamily="2" charset="2"/>
                  <a:defRPr sz="1600" b="1">
                    <a:solidFill>
                      <a:schemeClr val="tx1"/>
                    </a:solidFill>
                    <a:latin typeface="Courier New" pitchFamily="49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bg2"/>
                  </a:buClr>
                  <a:buFont typeface="Wingdings" pitchFamily="2" charset="2"/>
                  <a:buChar char="Ø"/>
                  <a:defRPr sz="2400"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bg2"/>
                  </a:buClr>
                  <a:buSzPct val="65000"/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bg2"/>
                  </a:buClr>
                  <a:buFont typeface="Wingdings" pitchFamily="2" charset="2"/>
                  <a:buChar char="§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bg2"/>
                  </a:buClr>
                  <a:buChar char="•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Char char="•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Char char="•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Char char="•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Char char="•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cs-CZ" altLang="en-US" b="0">
                  <a:latin typeface="Arial" charset="0"/>
                </a:endParaRPr>
              </a:p>
            </p:txBody>
          </p:sp>
          <p:sp>
            <p:nvSpPr>
              <p:cNvPr id="56409" name="Text Box 16"/>
              <p:cNvSpPr txBox="1">
                <a:spLocks noChangeArrowheads="1"/>
              </p:cNvSpPr>
              <p:nvPr/>
            </p:nvSpPr>
            <p:spPr bwMode="auto">
              <a:xfrm>
                <a:off x="3833" y="2705"/>
                <a:ext cx="680" cy="90"/>
              </a:xfrm>
              <a:prstGeom prst="rect">
                <a:avLst/>
              </a:prstGeom>
              <a:solidFill>
                <a:srgbClr val="FFFF66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lIns="0" tIns="0" rIns="0" bIns="0" anchor="ctr" anchorCtr="1"/>
              <a:lstStyle>
                <a:lvl1pPr eaLnBrk="0" hangingPunct="0">
                  <a:spcBef>
                    <a:spcPct val="20000"/>
                  </a:spcBef>
                  <a:buClr>
                    <a:schemeClr val="bg2"/>
                  </a:buClr>
                  <a:buSzPct val="65000"/>
                  <a:buFont typeface="Wingdings" pitchFamily="2" charset="2"/>
                  <a:defRPr sz="1600" b="1">
                    <a:solidFill>
                      <a:schemeClr val="tx1"/>
                    </a:solidFill>
                    <a:latin typeface="Courier New" pitchFamily="49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bg2"/>
                  </a:buClr>
                  <a:buFont typeface="Wingdings" pitchFamily="2" charset="2"/>
                  <a:buChar char="Ø"/>
                  <a:defRPr sz="2400"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bg2"/>
                  </a:buClr>
                  <a:buSzPct val="65000"/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bg2"/>
                  </a:buClr>
                  <a:buFont typeface="Wingdings" pitchFamily="2" charset="2"/>
                  <a:buChar char="§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bg2"/>
                  </a:buClr>
                  <a:buChar char="•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Char char="•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Char char="•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Char char="•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Char char="•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en-US" sz="1200"/>
                  <a:t>GTC_I32(C1)</a:t>
                </a:r>
                <a:endParaRPr lang="en-US" altLang="en-US" sz="1200" b="0"/>
              </a:p>
            </p:txBody>
          </p:sp>
          <p:sp>
            <p:nvSpPr>
              <p:cNvPr id="56410" name="Text Box 17"/>
              <p:cNvSpPr txBox="1">
                <a:spLocks noChangeArrowheads="1"/>
              </p:cNvSpPr>
              <p:nvPr/>
            </p:nvSpPr>
            <p:spPr bwMode="auto">
              <a:xfrm>
                <a:off x="3969" y="2887"/>
                <a:ext cx="403" cy="91"/>
              </a:xfrm>
              <a:prstGeom prst="rect">
                <a:avLst/>
              </a:prstGeom>
              <a:solidFill>
                <a:srgbClr val="FFFF66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lIns="0" tIns="0" rIns="0" bIns="0" anchor="ctr" anchorCtr="1"/>
              <a:lstStyle>
                <a:lvl1pPr eaLnBrk="0" hangingPunct="0">
                  <a:spcBef>
                    <a:spcPct val="20000"/>
                  </a:spcBef>
                  <a:buClr>
                    <a:schemeClr val="bg2"/>
                  </a:buClr>
                  <a:buSzPct val="65000"/>
                  <a:buFont typeface="Wingdings" pitchFamily="2" charset="2"/>
                  <a:defRPr sz="1600" b="1">
                    <a:solidFill>
                      <a:schemeClr val="tx1"/>
                    </a:solidFill>
                    <a:latin typeface="Courier New" pitchFamily="49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bg2"/>
                  </a:buClr>
                  <a:buFont typeface="Wingdings" pitchFamily="2" charset="2"/>
                  <a:buChar char="Ø"/>
                  <a:defRPr sz="2400"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bg2"/>
                  </a:buClr>
                  <a:buSzPct val="65000"/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bg2"/>
                  </a:buClr>
                  <a:buFont typeface="Wingdings" pitchFamily="2" charset="2"/>
                  <a:buChar char="§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bg2"/>
                  </a:buClr>
                  <a:buChar char="•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Char char="•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Char char="•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Char char="•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Char char="•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en-US" sz="1200"/>
                  <a:t>JC</a:t>
                </a:r>
              </a:p>
            </p:txBody>
          </p:sp>
          <p:sp>
            <p:nvSpPr>
              <p:cNvPr id="56411" name="Line 18"/>
              <p:cNvSpPr>
                <a:spLocks noChangeShapeType="1"/>
              </p:cNvSpPr>
              <p:nvPr/>
            </p:nvSpPr>
            <p:spPr bwMode="auto">
              <a:xfrm flipH="1">
                <a:off x="4150" y="2797"/>
                <a:ext cx="0" cy="90"/>
              </a:xfrm>
              <a:prstGeom prst="line">
                <a:avLst/>
              </a:prstGeom>
              <a:noFill/>
              <a:ln w="31750">
                <a:solidFill>
                  <a:srgbClr val="0000FF"/>
                </a:solidFill>
                <a:round/>
                <a:headEnd/>
                <a:tailEnd type="none" w="lg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56412" name="Line 19"/>
              <p:cNvSpPr>
                <a:spLocks noChangeShapeType="1"/>
              </p:cNvSpPr>
              <p:nvPr/>
            </p:nvSpPr>
            <p:spPr bwMode="auto">
              <a:xfrm flipH="1">
                <a:off x="4150" y="2568"/>
                <a:ext cx="136" cy="137"/>
              </a:xfrm>
              <a:prstGeom prst="line">
                <a:avLst/>
              </a:prstGeom>
              <a:noFill/>
              <a:ln w="31750">
                <a:solidFill>
                  <a:srgbClr val="0000FF"/>
                </a:solidFill>
                <a:round/>
                <a:headEnd/>
                <a:tailEnd type="none" w="lg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56413" name="Line 20"/>
              <p:cNvSpPr>
                <a:spLocks noChangeShapeType="1"/>
              </p:cNvSpPr>
              <p:nvPr/>
            </p:nvSpPr>
            <p:spPr bwMode="auto">
              <a:xfrm>
                <a:off x="3787" y="2478"/>
                <a:ext cx="0" cy="499"/>
              </a:xfrm>
              <a:prstGeom prst="line">
                <a:avLst/>
              </a:prstGeom>
              <a:noFill/>
              <a:ln w="31750">
                <a:solidFill>
                  <a:srgbClr val="0000FF"/>
                </a:solidFill>
                <a:round/>
                <a:headEnd/>
                <a:tailEnd type="none" w="lg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56414" name="Line 21"/>
              <p:cNvSpPr>
                <a:spLocks noChangeShapeType="1"/>
              </p:cNvSpPr>
              <p:nvPr/>
            </p:nvSpPr>
            <p:spPr bwMode="auto">
              <a:xfrm>
                <a:off x="4558" y="2659"/>
                <a:ext cx="0" cy="318"/>
              </a:xfrm>
              <a:prstGeom prst="line">
                <a:avLst/>
              </a:prstGeom>
              <a:noFill/>
              <a:ln w="31750">
                <a:solidFill>
                  <a:srgbClr val="0000FF"/>
                </a:solidFill>
                <a:round/>
                <a:headEnd/>
                <a:tailEnd type="none" w="lg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56415" name="Line 63"/>
              <p:cNvSpPr>
                <a:spLocks noChangeShapeType="1"/>
              </p:cNvSpPr>
              <p:nvPr/>
            </p:nvSpPr>
            <p:spPr bwMode="auto">
              <a:xfrm flipH="1">
                <a:off x="3787" y="2341"/>
                <a:ext cx="771" cy="137"/>
              </a:xfrm>
              <a:prstGeom prst="line">
                <a:avLst/>
              </a:prstGeom>
              <a:noFill/>
              <a:ln w="31750">
                <a:solidFill>
                  <a:srgbClr val="0000FF"/>
                </a:solidFill>
                <a:round/>
                <a:headEnd/>
                <a:tailEnd type="none" w="lg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56416" name="Line 64"/>
              <p:cNvSpPr>
                <a:spLocks noChangeShapeType="1"/>
              </p:cNvSpPr>
              <p:nvPr/>
            </p:nvSpPr>
            <p:spPr bwMode="auto">
              <a:xfrm>
                <a:off x="3787" y="2341"/>
                <a:ext cx="363" cy="137"/>
              </a:xfrm>
              <a:prstGeom prst="line">
                <a:avLst/>
              </a:prstGeom>
              <a:noFill/>
              <a:ln w="31750">
                <a:solidFill>
                  <a:srgbClr val="0000FF"/>
                </a:solidFill>
                <a:round/>
                <a:headEnd/>
                <a:tailEnd type="none" w="lg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56417" name="Text Box 65"/>
              <p:cNvSpPr txBox="1">
                <a:spLocks noChangeArrowheads="1"/>
              </p:cNvSpPr>
              <p:nvPr/>
            </p:nvSpPr>
            <p:spPr bwMode="auto">
              <a:xfrm>
                <a:off x="4059" y="2478"/>
                <a:ext cx="454" cy="91"/>
              </a:xfrm>
              <a:prstGeom prst="rect">
                <a:avLst/>
              </a:prstGeom>
              <a:solidFill>
                <a:srgbClr val="FFFF66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lIns="0" tIns="0" rIns="0" bIns="0" anchor="ctr" anchorCtr="1"/>
              <a:lstStyle>
                <a:lvl1pPr eaLnBrk="0" hangingPunct="0">
                  <a:spcBef>
                    <a:spcPct val="20000"/>
                  </a:spcBef>
                  <a:buClr>
                    <a:schemeClr val="bg2"/>
                  </a:buClr>
                  <a:buSzPct val="65000"/>
                  <a:buFont typeface="Wingdings" pitchFamily="2" charset="2"/>
                  <a:defRPr sz="1600" b="1">
                    <a:solidFill>
                      <a:schemeClr val="tx1"/>
                    </a:solidFill>
                    <a:latin typeface="Courier New" pitchFamily="49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bg2"/>
                  </a:buClr>
                  <a:buFont typeface="Wingdings" pitchFamily="2" charset="2"/>
                  <a:buChar char="Ø"/>
                  <a:defRPr sz="2400"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bg2"/>
                  </a:buClr>
                  <a:buSzPct val="65000"/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bg2"/>
                  </a:buClr>
                  <a:buFont typeface="Wingdings" pitchFamily="2" charset="2"/>
                  <a:buChar char="§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bg2"/>
                  </a:buClr>
                  <a:buChar char="•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Char char="•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Char char="•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Char char="•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Char char="•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en-US" sz="1200"/>
                  <a:t>MOD_I32</a:t>
                </a:r>
                <a:endParaRPr lang="en-US" altLang="en-US" sz="1200" b="0"/>
              </a:p>
            </p:txBody>
          </p:sp>
          <p:sp>
            <p:nvSpPr>
              <p:cNvPr id="56418" name="Line 66"/>
              <p:cNvSpPr>
                <a:spLocks noChangeShapeType="1"/>
              </p:cNvSpPr>
              <p:nvPr/>
            </p:nvSpPr>
            <p:spPr bwMode="auto">
              <a:xfrm>
                <a:off x="4286" y="2568"/>
                <a:ext cx="272" cy="91"/>
              </a:xfrm>
              <a:prstGeom prst="line">
                <a:avLst/>
              </a:prstGeom>
              <a:noFill/>
              <a:ln w="31750">
                <a:solidFill>
                  <a:srgbClr val="0000FF"/>
                </a:solidFill>
                <a:round/>
                <a:headEnd/>
                <a:tailEnd type="none" w="lg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56419" name="Line 67"/>
              <p:cNvSpPr>
                <a:spLocks noChangeShapeType="1"/>
              </p:cNvSpPr>
              <p:nvPr/>
            </p:nvSpPr>
            <p:spPr bwMode="auto">
              <a:xfrm flipH="1">
                <a:off x="4422" y="2341"/>
                <a:ext cx="136" cy="137"/>
              </a:xfrm>
              <a:prstGeom prst="line">
                <a:avLst/>
              </a:prstGeom>
              <a:noFill/>
              <a:ln w="31750">
                <a:solidFill>
                  <a:srgbClr val="0000FF"/>
                </a:solidFill>
                <a:round/>
                <a:headEnd/>
                <a:tailEnd type="none" w="lg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56328" name="Group 69"/>
            <p:cNvGrpSpPr>
              <a:grpSpLocks/>
            </p:cNvGrpSpPr>
            <p:nvPr/>
          </p:nvGrpSpPr>
          <p:grpSpPr bwMode="auto">
            <a:xfrm>
              <a:off x="3379" y="1298"/>
              <a:ext cx="862" cy="364"/>
              <a:chOff x="2971" y="2840"/>
              <a:chExt cx="862" cy="364"/>
            </a:xfrm>
          </p:grpSpPr>
          <p:sp>
            <p:nvSpPr>
              <p:cNvPr id="56401" name="Rectangle 70"/>
              <p:cNvSpPr>
                <a:spLocks noChangeArrowheads="1"/>
              </p:cNvSpPr>
              <p:nvPr/>
            </p:nvSpPr>
            <p:spPr bwMode="auto">
              <a:xfrm>
                <a:off x="2971" y="2840"/>
                <a:ext cx="862" cy="363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lr>
                    <a:schemeClr val="bg2"/>
                  </a:buClr>
                  <a:buSzPct val="65000"/>
                  <a:buFont typeface="Wingdings" pitchFamily="2" charset="2"/>
                  <a:defRPr sz="1600" b="1">
                    <a:solidFill>
                      <a:schemeClr val="tx1"/>
                    </a:solidFill>
                    <a:latin typeface="Courier New" pitchFamily="49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bg2"/>
                  </a:buClr>
                  <a:buFont typeface="Wingdings" pitchFamily="2" charset="2"/>
                  <a:buChar char="Ø"/>
                  <a:defRPr sz="2400"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bg2"/>
                  </a:buClr>
                  <a:buSzPct val="65000"/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bg2"/>
                  </a:buClr>
                  <a:buFont typeface="Wingdings" pitchFamily="2" charset="2"/>
                  <a:buChar char="§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bg2"/>
                  </a:buClr>
                  <a:buChar char="•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Char char="•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Char char="•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Char char="•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Char char="•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cs-CZ" altLang="en-US" b="0">
                  <a:latin typeface="Arial" charset="0"/>
                </a:endParaRPr>
              </a:p>
            </p:txBody>
          </p:sp>
          <p:sp>
            <p:nvSpPr>
              <p:cNvPr id="56402" name="Text Box 71"/>
              <p:cNvSpPr txBox="1">
                <a:spLocks noChangeArrowheads="1"/>
              </p:cNvSpPr>
              <p:nvPr/>
            </p:nvSpPr>
            <p:spPr bwMode="auto">
              <a:xfrm>
                <a:off x="3062" y="2931"/>
                <a:ext cx="680" cy="90"/>
              </a:xfrm>
              <a:prstGeom prst="rect">
                <a:avLst/>
              </a:prstGeom>
              <a:solidFill>
                <a:srgbClr val="FFFF66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lIns="0" tIns="0" rIns="0" bIns="0" anchor="ctr" anchorCtr="1"/>
              <a:lstStyle>
                <a:lvl1pPr eaLnBrk="0" hangingPunct="0">
                  <a:spcBef>
                    <a:spcPct val="20000"/>
                  </a:spcBef>
                  <a:buClr>
                    <a:schemeClr val="bg2"/>
                  </a:buClr>
                  <a:buSzPct val="65000"/>
                  <a:buFont typeface="Wingdings" pitchFamily="2" charset="2"/>
                  <a:defRPr sz="1600" b="1">
                    <a:solidFill>
                      <a:schemeClr val="tx1"/>
                    </a:solidFill>
                    <a:latin typeface="Courier New" pitchFamily="49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bg2"/>
                  </a:buClr>
                  <a:buFont typeface="Wingdings" pitchFamily="2" charset="2"/>
                  <a:buChar char="Ø"/>
                  <a:defRPr sz="2400"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bg2"/>
                  </a:buClr>
                  <a:buSzPct val="65000"/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bg2"/>
                  </a:buClr>
                  <a:buFont typeface="Wingdings" pitchFamily="2" charset="2"/>
                  <a:buChar char="§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bg2"/>
                  </a:buClr>
                  <a:buChar char="•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Char char="•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Char char="•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Char char="•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Char char="•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en-US" sz="1200"/>
                  <a:t>GTC_I32(C1)</a:t>
                </a:r>
                <a:endParaRPr lang="en-US" altLang="en-US" sz="1200" b="0"/>
              </a:p>
            </p:txBody>
          </p:sp>
          <p:sp>
            <p:nvSpPr>
              <p:cNvPr id="56403" name="Text Box 72"/>
              <p:cNvSpPr txBox="1">
                <a:spLocks noChangeArrowheads="1"/>
              </p:cNvSpPr>
              <p:nvPr/>
            </p:nvSpPr>
            <p:spPr bwMode="auto">
              <a:xfrm>
                <a:off x="3198" y="3113"/>
                <a:ext cx="403" cy="91"/>
              </a:xfrm>
              <a:prstGeom prst="rect">
                <a:avLst/>
              </a:prstGeom>
              <a:solidFill>
                <a:srgbClr val="FFFF66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lIns="0" tIns="0" rIns="0" bIns="0" anchor="ctr" anchorCtr="1"/>
              <a:lstStyle>
                <a:lvl1pPr eaLnBrk="0" hangingPunct="0">
                  <a:spcBef>
                    <a:spcPct val="20000"/>
                  </a:spcBef>
                  <a:buClr>
                    <a:schemeClr val="bg2"/>
                  </a:buClr>
                  <a:buSzPct val="65000"/>
                  <a:buFont typeface="Wingdings" pitchFamily="2" charset="2"/>
                  <a:defRPr sz="1600" b="1">
                    <a:solidFill>
                      <a:schemeClr val="tx1"/>
                    </a:solidFill>
                    <a:latin typeface="Courier New" pitchFamily="49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bg2"/>
                  </a:buClr>
                  <a:buFont typeface="Wingdings" pitchFamily="2" charset="2"/>
                  <a:buChar char="Ø"/>
                  <a:defRPr sz="2400"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bg2"/>
                  </a:buClr>
                  <a:buSzPct val="65000"/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bg2"/>
                  </a:buClr>
                  <a:buFont typeface="Wingdings" pitchFamily="2" charset="2"/>
                  <a:buChar char="§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bg2"/>
                  </a:buClr>
                  <a:buChar char="•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Char char="•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Char char="•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Char char="•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Char char="•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en-US" sz="1200"/>
                  <a:t>JC</a:t>
                </a:r>
              </a:p>
            </p:txBody>
          </p:sp>
          <p:sp>
            <p:nvSpPr>
              <p:cNvPr id="56404" name="Line 73"/>
              <p:cNvSpPr>
                <a:spLocks noChangeShapeType="1"/>
              </p:cNvSpPr>
              <p:nvPr/>
            </p:nvSpPr>
            <p:spPr bwMode="auto">
              <a:xfrm flipH="1">
                <a:off x="3379" y="3023"/>
                <a:ext cx="0" cy="90"/>
              </a:xfrm>
              <a:prstGeom prst="line">
                <a:avLst/>
              </a:prstGeom>
              <a:noFill/>
              <a:ln w="31750">
                <a:solidFill>
                  <a:srgbClr val="0000FF"/>
                </a:solidFill>
                <a:round/>
                <a:headEnd/>
                <a:tailEnd type="none" w="lg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56405" name="Line 74"/>
              <p:cNvSpPr>
                <a:spLocks noChangeShapeType="1"/>
              </p:cNvSpPr>
              <p:nvPr/>
            </p:nvSpPr>
            <p:spPr bwMode="auto">
              <a:xfrm flipH="1">
                <a:off x="3606" y="2840"/>
                <a:ext cx="181" cy="91"/>
              </a:xfrm>
              <a:prstGeom prst="line">
                <a:avLst/>
              </a:prstGeom>
              <a:noFill/>
              <a:ln w="31750">
                <a:solidFill>
                  <a:srgbClr val="0000FF"/>
                </a:solidFill>
                <a:round/>
                <a:headEnd/>
                <a:tailEnd type="none" w="lg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56406" name="Line 75"/>
              <p:cNvSpPr>
                <a:spLocks noChangeShapeType="1"/>
              </p:cNvSpPr>
              <p:nvPr/>
            </p:nvSpPr>
            <p:spPr bwMode="auto">
              <a:xfrm>
                <a:off x="3016" y="2840"/>
                <a:ext cx="0" cy="363"/>
              </a:xfrm>
              <a:prstGeom prst="line">
                <a:avLst/>
              </a:prstGeom>
              <a:noFill/>
              <a:ln w="31750">
                <a:solidFill>
                  <a:srgbClr val="0000FF"/>
                </a:solidFill>
                <a:round/>
                <a:headEnd/>
                <a:tailEnd type="none" w="lg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56407" name="Line 76"/>
              <p:cNvSpPr>
                <a:spLocks noChangeShapeType="1"/>
              </p:cNvSpPr>
              <p:nvPr/>
            </p:nvSpPr>
            <p:spPr bwMode="auto">
              <a:xfrm>
                <a:off x="3787" y="2840"/>
                <a:ext cx="0" cy="363"/>
              </a:xfrm>
              <a:prstGeom prst="line">
                <a:avLst/>
              </a:prstGeom>
              <a:noFill/>
              <a:ln w="31750">
                <a:solidFill>
                  <a:srgbClr val="0000FF"/>
                </a:solidFill>
                <a:round/>
                <a:headEnd/>
                <a:tailEnd type="none" w="lg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56329" name="Group 90"/>
            <p:cNvGrpSpPr>
              <a:grpSpLocks/>
            </p:cNvGrpSpPr>
            <p:nvPr/>
          </p:nvGrpSpPr>
          <p:grpSpPr bwMode="auto">
            <a:xfrm>
              <a:off x="4513" y="1298"/>
              <a:ext cx="862" cy="364"/>
              <a:chOff x="2971" y="2840"/>
              <a:chExt cx="862" cy="364"/>
            </a:xfrm>
          </p:grpSpPr>
          <p:sp>
            <p:nvSpPr>
              <p:cNvPr id="56394" name="Rectangle 91"/>
              <p:cNvSpPr>
                <a:spLocks noChangeArrowheads="1"/>
              </p:cNvSpPr>
              <p:nvPr/>
            </p:nvSpPr>
            <p:spPr bwMode="auto">
              <a:xfrm>
                <a:off x="2971" y="2840"/>
                <a:ext cx="862" cy="363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lr>
                    <a:schemeClr val="bg2"/>
                  </a:buClr>
                  <a:buSzPct val="65000"/>
                  <a:buFont typeface="Wingdings" pitchFamily="2" charset="2"/>
                  <a:defRPr sz="1600" b="1">
                    <a:solidFill>
                      <a:schemeClr val="tx1"/>
                    </a:solidFill>
                    <a:latin typeface="Courier New" pitchFamily="49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bg2"/>
                  </a:buClr>
                  <a:buFont typeface="Wingdings" pitchFamily="2" charset="2"/>
                  <a:buChar char="Ø"/>
                  <a:defRPr sz="2400"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bg2"/>
                  </a:buClr>
                  <a:buSzPct val="65000"/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bg2"/>
                  </a:buClr>
                  <a:buFont typeface="Wingdings" pitchFamily="2" charset="2"/>
                  <a:buChar char="§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bg2"/>
                  </a:buClr>
                  <a:buChar char="•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Char char="•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Char char="•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Char char="•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Char char="•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cs-CZ" altLang="en-US" b="0">
                  <a:latin typeface="Arial" charset="0"/>
                </a:endParaRPr>
              </a:p>
            </p:txBody>
          </p:sp>
          <p:sp>
            <p:nvSpPr>
              <p:cNvPr id="56395" name="Text Box 92"/>
              <p:cNvSpPr txBox="1">
                <a:spLocks noChangeArrowheads="1"/>
              </p:cNvSpPr>
              <p:nvPr/>
            </p:nvSpPr>
            <p:spPr bwMode="auto">
              <a:xfrm>
                <a:off x="3062" y="2931"/>
                <a:ext cx="680" cy="90"/>
              </a:xfrm>
              <a:prstGeom prst="rect">
                <a:avLst/>
              </a:prstGeom>
              <a:solidFill>
                <a:srgbClr val="FFFF66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lIns="0" tIns="0" rIns="0" bIns="0" anchor="ctr" anchorCtr="1"/>
              <a:lstStyle>
                <a:lvl1pPr eaLnBrk="0" hangingPunct="0">
                  <a:spcBef>
                    <a:spcPct val="20000"/>
                  </a:spcBef>
                  <a:buClr>
                    <a:schemeClr val="bg2"/>
                  </a:buClr>
                  <a:buSzPct val="65000"/>
                  <a:buFont typeface="Wingdings" pitchFamily="2" charset="2"/>
                  <a:defRPr sz="1600" b="1">
                    <a:solidFill>
                      <a:schemeClr val="tx1"/>
                    </a:solidFill>
                    <a:latin typeface="Courier New" pitchFamily="49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bg2"/>
                  </a:buClr>
                  <a:buFont typeface="Wingdings" pitchFamily="2" charset="2"/>
                  <a:buChar char="Ø"/>
                  <a:defRPr sz="2400"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bg2"/>
                  </a:buClr>
                  <a:buSzPct val="65000"/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bg2"/>
                  </a:buClr>
                  <a:buFont typeface="Wingdings" pitchFamily="2" charset="2"/>
                  <a:buChar char="§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bg2"/>
                  </a:buClr>
                  <a:buChar char="•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Char char="•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Char char="•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Char char="•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Char char="•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en-US" sz="1200"/>
                  <a:t>GTC_I32(C1)</a:t>
                </a:r>
                <a:endParaRPr lang="en-US" altLang="en-US" sz="1200" b="0"/>
              </a:p>
            </p:txBody>
          </p:sp>
          <p:sp>
            <p:nvSpPr>
              <p:cNvPr id="56396" name="Text Box 93"/>
              <p:cNvSpPr txBox="1">
                <a:spLocks noChangeArrowheads="1"/>
              </p:cNvSpPr>
              <p:nvPr/>
            </p:nvSpPr>
            <p:spPr bwMode="auto">
              <a:xfrm>
                <a:off x="3198" y="3113"/>
                <a:ext cx="403" cy="91"/>
              </a:xfrm>
              <a:prstGeom prst="rect">
                <a:avLst/>
              </a:prstGeom>
              <a:solidFill>
                <a:srgbClr val="FFFF66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lIns="0" tIns="0" rIns="0" bIns="0" anchor="ctr" anchorCtr="1"/>
              <a:lstStyle>
                <a:lvl1pPr eaLnBrk="0" hangingPunct="0">
                  <a:spcBef>
                    <a:spcPct val="20000"/>
                  </a:spcBef>
                  <a:buClr>
                    <a:schemeClr val="bg2"/>
                  </a:buClr>
                  <a:buSzPct val="65000"/>
                  <a:buFont typeface="Wingdings" pitchFamily="2" charset="2"/>
                  <a:defRPr sz="1600" b="1">
                    <a:solidFill>
                      <a:schemeClr val="tx1"/>
                    </a:solidFill>
                    <a:latin typeface="Courier New" pitchFamily="49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bg2"/>
                  </a:buClr>
                  <a:buFont typeface="Wingdings" pitchFamily="2" charset="2"/>
                  <a:buChar char="Ø"/>
                  <a:defRPr sz="2400"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bg2"/>
                  </a:buClr>
                  <a:buSzPct val="65000"/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bg2"/>
                  </a:buClr>
                  <a:buFont typeface="Wingdings" pitchFamily="2" charset="2"/>
                  <a:buChar char="§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bg2"/>
                  </a:buClr>
                  <a:buChar char="•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Char char="•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Char char="•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Char char="•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Char char="•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en-US" sz="1200"/>
                  <a:t>JC</a:t>
                </a:r>
              </a:p>
            </p:txBody>
          </p:sp>
          <p:sp>
            <p:nvSpPr>
              <p:cNvPr id="56397" name="Line 94"/>
              <p:cNvSpPr>
                <a:spLocks noChangeShapeType="1"/>
              </p:cNvSpPr>
              <p:nvPr/>
            </p:nvSpPr>
            <p:spPr bwMode="auto">
              <a:xfrm flipH="1">
                <a:off x="3379" y="3023"/>
                <a:ext cx="0" cy="90"/>
              </a:xfrm>
              <a:prstGeom prst="line">
                <a:avLst/>
              </a:prstGeom>
              <a:noFill/>
              <a:ln w="31750">
                <a:solidFill>
                  <a:srgbClr val="0000FF"/>
                </a:solidFill>
                <a:round/>
                <a:headEnd/>
                <a:tailEnd type="none" w="lg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56398" name="Line 95"/>
              <p:cNvSpPr>
                <a:spLocks noChangeShapeType="1"/>
              </p:cNvSpPr>
              <p:nvPr/>
            </p:nvSpPr>
            <p:spPr bwMode="auto">
              <a:xfrm flipH="1">
                <a:off x="3606" y="2840"/>
                <a:ext cx="181" cy="91"/>
              </a:xfrm>
              <a:prstGeom prst="line">
                <a:avLst/>
              </a:prstGeom>
              <a:noFill/>
              <a:ln w="31750">
                <a:solidFill>
                  <a:srgbClr val="0000FF"/>
                </a:solidFill>
                <a:round/>
                <a:headEnd/>
                <a:tailEnd type="none" w="lg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56399" name="Line 96"/>
              <p:cNvSpPr>
                <a:spLocks noChangeShapeType="1"/>
              </p:cNvSpPr>
              <p:nvPr/>
            </p:nvSpPr>
            <p:spPr bwMode="auto">
              <a:xfrm>
                <a:off x="3016" y="2840"/>
                <a:ext cx="0" cy="363"/>
              </a:xfrm>
              <a:prstGeom prst="line">
                <a:avLst/>
              </a:prstGeom>
              <a:noFill/>
              <a:ln w="31750">
                <a:solidFill>
                  <a:srgbClr val="0000FF"/>
                </a:solidFill>
                <a:round/>
                <a:headEnd/>
                <a:tailEnd type="none" w="lg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56400" name="Line 97"/>
              <p:cNvSpPr>
                <a:spLocks noChangeShapeType="1"/>
              </p:cNvSpPr>
              <p:nvPr/>
            </p:nvSpPr>
            <p:spPr bwMode="auto">
              <a:xfrm>
                <a:off x="3787" y="2840"/>
                <a:ext cx="0" cy="363"/>
              </a:xfrm>
              <a:prstGeom prst="line">
                <a:avLst/>
              </a:prstGeom>
              <a:noFill/>
              <a:ln w="31750">
                <a:solidFill>
                  <a:srgbClr val="0000FF"/>
                </a:solidFill>
                <a:round/>
                <a:headEnd/>
                <a:tailEnd type="none" w="lg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56330" name="Group 99"/>
            <p:cNvGrpSpPr>
              <a:grpSpLocks/>
            </p:cNvGrpSpPr>
            <p:nvPr/>
          </p:nvGrpSpPr>
          <p:grpSpPr bwMode="auto">
            <a:xfrm>
              <a:off x="4014" y="3113"/>
              <a:ext cx="862" cy="637"/>
              <a:chOff x="3742" y="2341"/>
              <a:chExt cx="862" cy="637"/>
            </a:xfrm>
          </p:grpSpPr>
          <p:sp>
            <p:nvSpPr>
              <p:cNvPr id="56382" name="Rectangle 100"/>
              <p:cNvSpPr>
                <a:spLocks noChangeArrowheads="1"/>
              </p:cNvSpPr>
              <p:nvPr/>
            </p:nvSpPr>
            <p:spPr bwMode="auto">
              <a:xfrm>
                <a:off x="3742" y="2341"/>
                <a:ext cx="862" cy="636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lr>
                    <a:schemeClr val="bg2"/>
                  </a:buClr>
                  <a:buSzPct val="65000"/>
                  <a:buFont typeface="Wingdings" pitchFamily="2" charset="2"/>
                  <a:defRPr sz="1600" b="1">
                    <a:solidFill>
                      <a:schemeClr val="tx1"/>
                    </a:solidFill>
                    <a:latin typeface="Courier New" pitchFamily="49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bg2"/>
                  </a:buClr>
                  <a:buFont typeface="Wingdings" pitchFamily="2" charset="2"/>
                  <a:buChar char="Ø"/>
                  <a:defRPr sz="2400"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bg2"/>
                  </a:buClr>
                  <a:buSzPct val="65000"/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bg2"/>
                  </a:buClr>
                  <a:buFont typeface="Wingdings" pitchFamily="2" charset="2"/>
                  <a:buChar char="§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bg2"/>
                  </a:buClr>
                  <a:buChar char="•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Char char="•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Char char="•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Char char="•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Char char="•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cs-CZ" altLang="en-US" b="0">
                  <a:latin typeface="Arial" charset="0"/>
                </a:endParaRPr>
              </a:p>
            </p:txBody>
          </p:sp>
          <p:sp>
            <p:nvSpPr>
              <p:cNvPr id="56383" name="Text Box 101"/>
              <p:cNvSpPr txBox="1">
                <a:spLocks noChangeArrowheads="1"/>
              </p:cNvSpPr>
              <p:nvPr/>
            </p:nvSpPr>
            <p:spPr bwMode="auto">
              <a:xfrm>
                <a:off x="3833" y="2705"/>
                <a:ext cx="680" cy="90"/>
              </a:xfrm>
              <a:prstGeom prst="rect">
                <a:avLst/>
              </a:prstGeom>
              <a:solidFill>
                <a:srgbClr val="FFFF66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lIns="0" tIns="0" rIns="0" bIns="0" anchor="ctr" anchorCtr="1"/>
              <a:lstStyle>
                <a:lvl1pPr eaLnBrk="0" hangingPunct="0">
                  <a:spcBef>
                    <a:spcPct val="20000"/>
                  </a:spcBef>
                  <a:buClr>
                    <a:schemeClr val="bg2"/>
                  </a:buClr>
                  <a:buSzPct val="65000"/>
                  <a:buFont typeface="Wingdings" pitchFamily="2" charset="2"/>
                  <a:defRPr sz="1600" b="1">
                    <a:solidFill>
                      <a:schemeClr val="tx1"/>
                    </a:solidFill>
                    <a:latin typeface="Courier New" pitchFamily="49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bg2"/>
                  </a:buClr>
                  <a:buFont typeface="Wingdings" pitchFamily="2" charset="2"/>
                  <a:buChar char="Ø"/>
                  <a:defRPr sz="2400"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bg2"/>
                  </a:buClr>
                  <a:buSzPct val="65000"/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bg2"/>
                  </a:buClr>
                  <a:buFont typeface="Wingdings" pitchFamily="2" charset="2"/>
                  <a:buChar char="§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bg2"/>
                  </a:buClr>
                  <a:buChar char="•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Char char="•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Char char="•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Char char="•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Char char="•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en-US" sz="1200"/>
                  <a:t>GTC_I32(C1)</a:t>
                </a:r>
                <a:endParaRPr lang="en-US" altLang="en-US" sz="1200" b="0"/>
              </a:p>
            </p:txBody>
          </p:sp>
          <p:sp>
            <p:nvSpPr>
              <p:cNvPr id="56384" name="Text Box 102"/>
              <p:cNvSpPr txBox="1">
                <a:spLocks noChangeArrowheads="1"/>
              </p:cNvSpPr>
              <p:nvPr/>
            </p:nvSpPr>
            <p:spPr bwMode="auto">
              <a:xfrm>
                <a:off x="3969" y="2887"/>
                <a:ext cx="403" cy="91"/>
              </a:xfrm>
              <a:prstGeom prst="rect">
                <a:avLst/>
              </a:prstGeom>
              <a:solidFill>
                <a:srgbClr val="FFFF66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lIns="0" tIns="0" rIns="0" bIns="0" anchor="ctr" anchorCtr="1"/>
              <a:lstStyle>
                <a:lvl1pPr eaLnBrk="0" hangingPunct="0">
                  <a:spcBef>
                    <a:spcPct val="20000"/>
                  </a:spcBef>
                  <a:buClr>
                    <a:schemeClr val="bg2"/>
                  </a:buClr>
                  <a:buSzPct val="65000"/>
                  <a:buFont typeface="Wingdings" pitchFamily="2" charset="2"/>
                  <a:defRPr sz="1600" b="1">
                    <a:solidFill>
                      <a:schemeClr val="tx1"/>
                    </a:solidFill>
                    <a:latin typeface="Courier New" pitchFamily="49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bg2"/>
                  </a:buClr>
                  <a:buFont typeface="Wingdings" pitchFamily="2" charset="2"/>
                  <a:buChar char="Ø"/>
                  <a:defRPr sz="2400"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bg2"/>
                  </a:buClr>
                  <a:buSzPct val="65000"/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bg2"/>
                  </a:buClr>
                  <a:buFont typeface="Wingdings" pitchFamily="2" charset="2"/>
                  <a:buChar char="§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bg2"/>
                  </a:buClr>
                  <a:buChar char="•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Char char="•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Char char="•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Char char="•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Char char="•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en-US" sz="1200"/>
                  <a:t>JC</a:t>
                </a:r>
              </a:p>
            </p:txBody>
          </p:sp>
          <p:sp>
            <p:nvSpPr>
              <p:cNvPr id="56385" name="Line 103"/>
              <p:cNvSpPr>
                <a:spLocks noChangeShapeType="1"/>
              </p:cNvSpPr>
              <p:nvPr/>
            </p:nvSpPr>
            <p:spPr bwMode="auto">
              <a:xfrm flipH="1">
                <a:off x="4150" y="2797"/>
                <a:ext cx="0" cy="90"/>
              </a:xfrm>
              <a:prstGeom prst="line">
                <a:avLst/>
              </a:prstGeom>
              <a:noFill/>
              <a:ln w="31750">
                <a:solidFill>
                  <a:srgbClr val="0000FF"/>
                </a:solidFill>
                <a:round/>
                <a:headEnd/>
                <a:tailEnd type="none" w="lg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56386" name="Line 104"/>
              <p:cNvSpPr>
                <a:spLocks noChangeShapeType="1"/>
              </p:cNvSpPr>
              <p:nvPr/>
            </p:nvSpPr>
            <p:spPr bwMode="auto">
              <a:xfrm flipH="1">
                <a:off x="4150" y="2568"/>
                <a:ext cx="136" cy="137"/>
              </a:xfrm>
              <a:prstGeom prst="line">
                <a:avLst/>
              </a:prstGeom>
              <a:noFill/>
              <a:ln w="31750">
                <a:solidFill>
                  <a:srgbClr val="0000FF"/>
                </a:solidFill>
                <a:round/>
                <a:headEnd/>
                <a:tailEnd type="none" w="lg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56387" name="Line 105"/>
              <p:cNvSpPr>
                <a:spLocks noChangeShapeType="1"/>
              </p:cNvSpPr>
              <p:nvPr/>
            </p:nvSpPr>
            <p:spPr bwMode="auto">
              <a:xfrm>
                <a:off x="3787" y="2478"/>
                <a:ext cx="0" cy="499"/>
              </a:xfrm>
              <a:prstGeom prst="line">
                <a:avLst/>
              </a:prstGeom>
              <a:noFill/>
              <a:ln w="31750">
                <a:solidFill>
                  <a:srgbClr val="0000FF"/>
                </a:solidFill>
                <a:round/>
                <a:headEnd/>
                <a:tailEnd type="none" w="lg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56388" name="Line 106"/>
              <p:cNvSpPr>
                <a:spLocks noChangeShapeType="1"/>
              </p:cNvSpPr>
              <p:nvPr/>
            </p:nvSpPr>
            <p:spPr bwMode="auto">
              <a:xfrm>
                <a:off x="4558" y="2659"/>
                <a:ext cx="0" cy="318"/>
              </a:xfrm>
              <a:prstGeom prst="line">
                <a:avLst/>
              </a:prstGeom>
              <a:noFill/>
              <a:ln w="31750">
                <a:solidFill>
                  <a:srgbClr val="0000FF"/>
                </a:solidFill>
                <a:round/>
                <a:headEnd/>
                <a:tailEnd type="none" w="lg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56389" name="Line 107"/>
              <p:cNvSpPr>
                <a:spLocks noChangeShapeType="1"/>
              </p:cNvSpPr>
              <p:nvPr/>
            </p:nvSpPr>
            <p:spPr bwMode="auto">
              <a:xfrm flipH="1">
                <a:off x="3787" y="2341"/>
                <a:ext cx="771" cy="137"/>
              </a:xfrm>
              <a:prstGeom prst="line">
                <a:avLst/>
              </a:prstGeom>
              <a:noFill/>
              <a:ln w="31750">
                <a:solidFill>
                  <a:srgbClr val="0000FF"/>
                </a:solidFill>
                <a:round/>
                <a:headEnd/>
                <a:tailEnd type="none" w="lg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56390" name="Line 108"/>
              <p:cNvSpPr>
                <a:spLocks noChangeShapeType="1"/>
              </p:cNvSpPr>
              <p:nvPr/>
            </p:nvSpPr>
            <p:spPr bwMode="auto">
              <a:xfrm>
                <a:off x="3787" y="2341"/>
                <a:ext cx="363" cy="137"/>
              </a:xfrm>
              <a:prstGeom prst="line">
                <a:avLst/>
              </a:prstGeom>
              <a:noFill/>
              <a:ln w="31750">
                <a:solidFill>
                  <a:srgbClr val="0000FF"/>
                </a:solidFill>
                <a:round/>
                <a:headEnd/>
                <a:tailEnd type="none" w="lg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56391" name="Text Box 109"/>
              <p:cNvSpPr txBox="1">
                <a:spLocks noChangeArrowheads="1"/>
              </p:cNvSpPr>
              <p:nvPr/>
            </p:nvSpPr>
            <p:spPr bwMode="auto">
              <a:xfrm>
                <a:off x="4059" y="2478"/>
                <a:ext cx="454" cy="91"/>
              </a:xfrm>
              <a:prstGeom prst="rect">
                <a:avLst/>
              </a:prstGeom>
              <a:solidFill>
                <a:srgbClr val="FFFF66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lIns="0" tIns="0" rIns="0" bIns="0" anchor="ctr" anchorCtr="1"/>
              <a:lstStyle>
                <a:lvl1pPr eaLnBrk="0" hangingPunct="0">
                  <a:spcBef>
                    <a:spcPct val="20000"/>
                  </a:spcBef>
                  <a:buClr>
                    <a:schemeClr val="bg2"/>
                  </a:buClr>
                  <a:buSzPct val="65000"/>
                  <a:buFont typeface="Wingdings" pitchFamily="2" charset="2"/>
                  <a:defRPr sz="1600" b="1">
                    <a:solidFill>
                      <a:schemeClr val="tx1"/>
                    </a:solidFill>
                    <a:latin typeface="Courier New" pitchFamily="49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bg2"/>
                  </a:buClr>
                  <a:buFont typeface="Wingdings" pitchFamily="2" charset="2"/>
                  <a:buChar char="Ø"/>
                  <a:defRPr sz="2400"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bg2"/>
                  </a:buClr>
                  <a:buSzPct val="65000"/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bg2"/>
                  </a:buClr>
                  <a:buFont typeface="Wingdings" pitchFamily="2" charset="2"/>
                  <a:buChar char="§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bg2"/>
                  </a:buClr>
                  <a:buChar char="•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Char char="•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Char char="•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Char char="•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Char char="•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en-US" sz="1200"/>
                  <a:t>MOD_I32</a:t>
                </a:r>
                <a:endParaRPr lang="en-US" altLang="en-US" sz="1200" b="0"/>
              </a:p>
            </p:txBody>
          </p:sp>
          <p:sp>
            <p:nvSpPr>
              <p:cNvPr id="56392" name="Line 110"/>
              <p:cNvSpPr>
                <a:spLocks noChangeShapeType="1"/>
              </p:cNvSpPr>
              <p:nvPr/>
            </p:nvSpPr>
            <p:spPr bwMode="auto">
              <a:xfrm>
                <a:off x="4286" y="2568"/>
                <a:ext cx="272" cy="91"/>
              </a:xfrm>
              <a:prstGeom prst="line">
                <a:avLst/>
              </a:prstGeom>
              <a:noFill/>
              <a:ln w="31750">
                <a:solidFill>
                  <a:srgbClr val="0000FF"/>
                </a:solidFill>
                <a:round/>
                <a:headEnd/>
                <a:tailEnd type="none" w="lg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56393" name="Line 111"/>
              <p:cNvSpPr>
                <a:spLocks noChangeShapeType="1"/>
              </p:cNvSpPr>
              <p:nvPr/>
            </p:nvSpPr>
            <p:spPr bwMode="auto">
              <a:xfrm flipH="1">
                <a:off x="4422" y="2341"/>
                <a:ext cx="136" cy="137"/>
              </a:xfrm>
              <a:prstGeom prst="line">
                <a:avLst/>
              </a:prstGeom>
              <a:noFill/>
              <a:ln w="31750">
                <a:solidFill>
                  <a:srgbClr val="0000FF"/>
                </a:solidFill>
                <a:round/>
                <a:headEnd/>
                <a:tailEnd type="none" w="lg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56331" name="Group 5"/>
            <p:cNvGrpSpPr>
              <a:grpSpLocks/>
            </p:cNvGrpSpPr>
            <p:nvPr/>
          </p:nvGrpSpPr>
          <p:grpSpPr bwMode="auto">
            <a:xfrm>
              <a:off x="3016" y="3929"/>
              <a:ext cx="408" cy="181"/>
              <a:chOff x="3198" y="2115"/>
              <a:chExt cx="408" cy="181"/>
            </a:xfrm>
          </p:grpSpPr>
          <p:sp>
            <p:nvSpPr>
              <p:cNvPr id="56379" name="Rectangle 6"/>
              <p:cNvSpPr>
                <a:spLocks noChangeArrowheads="1"/>
              </p:cNvSpPr>
              <p:nvPr/>
            </p:nvSpPr>
            <p:spPr bwMode="auto">
              <a:xfrm>
                <a:off x="3198" y="2115"/>
                <a:ext cx="408" cy="181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lr>
                    <a:schemeClr val="bg2"/>
                  </a:buClr>
                  <a:buSzPct val="65000"/>
                  <a:buFont typeface="Wingdings" pitchFamily="2" charset="2"/>
                  <a:defRPr sz="1600" b="1">
                    <a:solidFill>
                      <a:schemeClr val="tx1"/>
                    </a:solidFill>
                    <a:latin typeface="Courier New" pitchFamily="49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bg2"/>
                  </a:buClr>
                  <a:buFont typeface="Wingdings" pitchFamily="2" charset="2"/>
                  <a:buChar char="Ø"/>
                  <a:defRPr sz="2400"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bg2"/>
                  </a:buClr>
                  <a:buSzPct val="65000"/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bg2"/>
                  </a:buClr>
                  <a:buFont typeface="Wingdings" pitchFamily="2" charset="2"/>
                  <a:buChar char="§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bg2"/>
                  </a:buClr>
                  <a:buChar char="•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Char char="•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Char char="•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Char char="•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Char char="•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cs-CZ" altLang="en-US" b="0">
                  <a:latin typeface="Arial" charset="0"/>
                </a:endParaRPr>
              </a:p>
            </p:txBody>
          </p:sp>
          <p:sp>
            <p:nvSpPr>
              <p:cNvPr id="56380" name="Line 7"/>
              <p:cNvSpPr>
                <a:spLocks noChangeShapeType="1"/>
              </p:cNvSpPr>
              <p:nvPr/>
            </p:nvSpPr>
            <p:spPr bwMode="auto">
              <a:xfrm>
                <a:off x="3334" y="2115"/>
                <a:ext cx="1" cy="89"/>
              </a:xfrm>
              <a:prstGeom prst="line">
                <a:avLst/>
              </a:prstGeom>
              <a:noFill/>
              <a:ln w="31750">
                <a:solidFill>
                  <a:srgbClr val="0000FF"/>
                </a:solidFill>
                <a:round/>
                <a:headEnd/>
                <a:tailEnd type="none" w="lg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56381" name="Text Box 8"/>
              <p:cNvSpPr txBox="1">
                <a:spLocks noChangeArrowheads="1"/>
              </p:cNvSpPr>
              <p:nvPr/>
            </p:nvSpPr>
            <p:spPr bwMode="auto">
              <a:xfrm>
                <a:off x="3198" y="2205"/>
                <a:ext cx="403" cy="91"/>
              </a:xfrm>
              <a:prstGeom prst="rect">
                <a:avLst/>
              </a:prstGeom>
              <a:solidFill>
                <a:srgbClr val="FFFF66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lIns="0" tIns="0" rIns="0" bIns="0" anchor="ctr" anchorCtr="1"/>
              <a:lstStyle>
                <a:lvl1pPr eaLnBrk="0" hangingPunct="0">
                  <a:spcBef>
                    <a:spcPct val="20000"/>
                  </a:spcBef>
                  <a:buClr>
                    <a:schemeClr val="bg2"/>
                  </a:buClr>
                  <a:buSzPct val="65000"/>
                  <a:buFont typeface="Wingdings" pitchFamily="2" charset="2"/>
                  <a:defRPr sz="1600" b="1">
                    <a:solidFill>
                      <a:schemeClr val="tx1"/>
                    </a:solidFill>
                    <a:latin typeface="Courier New" pitchFamily="49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bg2"/>
                  </a:buClr>
                  <a:buFont typeface="Wingdings" pitchFamily="2" charset="2"/>
                  <a:buChar char="Ø"/>
                  <a:defRPr sz="2400"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bg2"/>
                  </a:buClr>
                  <a:buSzPct val="65000"/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bg2"/>
                  </a:buClr>
                  <a:buFont typeface="Wingdings" pitchFamily="2" charset="2"/>
                  <a:buChar char="§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bg2"/>
                  </a:buClr>
                  <a:buChar char="•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Char char="•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Char char="•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Char char="•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Char char="•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en-US" sz="1200"/>
                  <a:t>RET_I32</a:t>
                </a:r>
              </a:p>
            </p:txBody>
          </p:sp>
        </p:grpSp>
        <p:sp>
          <p:nvSpPr>
            <p:cNvPr id="56332" name="Line 9"/>
            <p:cNvSpPr>
              <a:spLocks noChangeShapeType="1"/>
            </p:cNvSpPr>
            <p:nvPr/>
          </p:nvSpPr>
          <p:spPr bwMode="auto">
            <a:xfrm flipH="1">
              <a:off x="4195" y="527"/>
              <a:ext cx="0" cy="90"/>
            </a:xfrm>
            <a:prstGeom prst="line">
              <a:avLst/>
            </a:prstGeom>
            <a:noFill/>
            <a:ln w="31750">
              <a:solidFill>
                <a:schemeClr val="bg2"/>
              </a:solidFill>
              <a:round/>
              <a:headEnd/>
              <a:tailEnd type="triangl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grpSp>
          <p:nvGrpSpPr>
            <p:cNvPr id="56333" name="Group 22"/>
            <p:cNvGrpSpPr>
              <a:grpSpLocks/>
            </p:cNvGrpSpPr>
            <p:nvPr/>
          </p:nvGrpSpPr>
          <p:grpSpPr bwMode="auto">
            <a:xfrm>
              <a:off x="3878" y="618"/>
              <a:ext cx="680" cy="453"/>
              <a:chOff x="3334" y="709"/>
              <a:chExt cx="680" cy="453"/>
            </a:xfrm>
          </p:grpSpPr>
          <p:sp>
            <p:nvSpPr>
              <p:cNvPr id="56370" name="Rectangle 23"/>
              <p:cNvSpPr>
                <a:spLocks noChangeArrowheads="1"/>
              </p:cNvSpPr>
              <p:nvPr/>
            </p:nvSpPr>
            <p:spPr bwMode="auto">
              <a:xfrm>
                <a:off x="3334" y="709"/>
                <a:ext cx="680" cy="453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lr>
                    <a:schemeClr val="bg2"/>
                  </a:buClr>
                  <a:buSzPct val="65000"/>
                  <a:buFont typeface="Wingdings" pitchFamily="2" charset="2"/>
                  <a:defRPr sz="1600" b="1">
                    <a:solidFill>
                      <a:schemeClr val="tx1"/>
                    </a:solidFill>
                    <a:latin typeface="Courier New" pitchFamily="49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bg2"/>
                  </a:buClr>
                  <a:buFont typeface="Wingdings" pitchFamily="2" charset="2"/>
                  <a:buChar char="Ø"/>
                  <a:defRPr sz="2400"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bg2"/>
                  </a:buClr>
                  <a:buSzPct val="65000"/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bg2"/>
                  </a:buClr>
                  <a:buFont typeface="Wingdings" pitchFamily="2" charset="2"/>
                  <a:buChar char="§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bg2"/>
                  </a:buClr>
                  <a:buChar char="•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Char char="•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Char char="•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Char char="•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Char char="•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cs-CZ" altLang="en-US" b="0">
                  <a:latin typeface="Arial" charset="0"/>
                </a:endParaRPr>
              </a:p>
            </p:txBody>
          </p:sp>
          <p:sp>
            <p:nvSpPr>
              <p:cNvPr id="56371" name="Text Box 24"/>
              <p:cNvSpPr txBox="1">
                <a:spLocks noChangeArrowheads="1"/>
              </p:cNvSpPr>
              <p:nvPr/>
            </p:nvSpPr>
            <p:spPr bwMode="auto">
              <a:xfrm>
                <a:off x="3469" y="890"/>
                <a:ext cx="403" cy="91"/>
              </a:xfrm>
              <a:prstGeom prst="rect">
                <a:avLst/>
              </a:prstGeom>
              <a:solidFill>
                <a:srgbClr val="FFFF66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lIns="0" tIns="0" rIns="0" bIns="0" anchor="ctr" anchorCtr="1"/>
              <a:lstStyle>
                <a:lvl1pPr eaLnBrk="0" hangingPunct="0">
                  <a:spcBef>
                    <a:spcPct val="20000"/>
                  </a:spcBef>
                  <a:buClr>
                    <a:schemeClr val="bg2"/>
                  </a:buClr>
                  <a:buSzPct val="65000"/>
                  <a:buFont typeface="Wingdings" pitchFamily="2" charset="2"/>
                  <a:defRPr sz="1600" b="1">
                    <a:solidFill>
                      <a:schemeClr val="tx1"/>
                    </a:solidFill>
                    <a:latin typeface="Courier New" pitchFamily="49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bg2"/>
                  </a:buClr>
                  <a:buFont typeface="Wingdings" pitchFamily="2" charset="2"/>
                  <a:buChar char="Ø"/>
                  <a:defRPr sz="2400"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bg2"/>
                  </a:buClr>
                  <a:buSzPct val="65000"/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bg2"/>
                  </a:buClr>
                  <a:buFont typeface="Wingdings" pitchFamily="2" charset="2"/>
                  <a:buChar char="§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bg2"/>
                  </a:buClr>
                  <a:buChar char="•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Char char="•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Char char="•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Char char="•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Char char="•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en-US" sz="1200"/>
                  <a:t>GT_I32</a:t>
                </a:r>
                <a:endParaRPr lang="en-US" altLang="en-US" sz="1200" b="0"/>
              </a:p>
            </p:txBody>
          </p:sp>
          <p:sp>
            <p:nvSpPr>
              <p:cNvPr id="56372" name="Text Box 25"/>
              <p:cNvSpPr txBox="1">
                <a:spLocks noChangeArrowheads="1"/>
              </p:cNvSpPr>
              <p:nvPr/>
            </p:nvSpPr>
            <p:spPr bwMode="auto">
              <a:xfrm>
                <a:off x="3469" y="1071"/>
                <a:ext cx="403" cy="91"/>
              </a:xfrm>
              <a:prstGeom prst="rect">
                <a:avLst/>
              </a:prstGeom>
              <a:solidFill>
                <a:srgbClr val="FFFF66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lIns="0" tIns="0" rIns="0" bIns="0" anchor="ctr" anchorCtr="1"/>
              <a:lstStyle>
                <a:lvl1pPr eaLnBrk="0" hangingPunct="0">
                  <a:spcBef>
                    <a:spcPct val="20000"/>
                  </a:spcBef>
                  <a:buClr>
                    <a:schemeClr val="bg2"/>
                  </a:buClr>
                  <a:buSzPct val="65000"/>
                  <a:buFont typeface="Wingdings" pitchFamily="2" charset="2"/>
                  <a:defRPr sz="1600" b="1">
                    <a:solidFill>
                      <a:schemeClr val="tx1"/>
                    </a:solidFill>
                    <a:latin typeface="Courier New" pitchFamily="49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bg2"/>
                  </a:buClr>
                  <a:buFont typeface="Wingdings" pitchFamily="2" charset="2"/>
                  <a:buChar char="Ø"/>
                  <a:defRPr sz="2400"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bg2"/>
                  </a:buClr>
                  <a:buSzPct val="65000"/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bg2"/>
                  </a:buClr>
                  <a:buFont typeface="Wingdings" pitchFamily="2" charset="2"/>
                  <a:buChar char="§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bg2"/>
                  </a:buClr>
                  <a:buChar char="•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Char char="•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Char char="•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Char char="•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Char char="•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en-US" sz="1200"/>
                  <a:t>JC</a:t>
                </a:r>
              </a:p>
            </p:txBody>
          </p:sp>
          <p:sp>
            <p:nvSpPr>
              <p:cNvPr id="56373" name="Text Box 26"/>
              <p:cNvSpPr txBox="1">
                <a:spLocks noChangeArrowheads="1"/>
              </p:cNvSpPr>
              <p:nvPr/>
            </p:nvSpPr>
            <p:spPr bwMode="auto">
              <a:xfrm>
                <a:off x="3334" y="709"/>
                <a:ext cx="680" cy="91"/>
              </a:xfrm>
              <a:prstGeom prst="rect">
                <a:avLst/>
              </a:prstGeom>
              <a:solidFill>
                <a:srgbClr val="FFFF66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lIns="0" tIns="0" rIns="0" bIns="0" anchor="ctr" anchorCtr="1"/>
              <a:lstStyle>
                <a:lvl1pPr eaLnBrk="0" hangingPunct="0">
                  <a:spcBef>
                    <a:spcPct val="20000"/>
                  </a:spcBef>
                  <a:buClr>
                    <a:schemeClr val="bg2"/>
                  </a:buClr>
                  <a:buSzPct val="65000"/>
                  <a:buFont typeface="Wingdings" pitchFamily="2" charset="2"/>
                  <a:defRPr sz="1600" b="1">
                    <a:solidFill>
                      <a:schemeClr val="tx1"/>
                    </a:solidFill>
                    <a:latin typeface="Courier New" pitchFamily="49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bg2"/>
                  </a:buClr>
                  <a:buFont typeface="Wingdings" pitchFamily="2" charset="2"/>
                  <a:buChar char="Ø"/>
                  <a:defRPr sz="2400"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bg2"/>
                  </a:buClr>
                  <a:buSzPct val="65000"/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bg2"/>
                  </a:buClr>
                  <a:buFont typeface="Wingdings" pitchFamily="2" charset="2"/>
                  <a:buChar char="§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bg2"/>
                  </a:buClr>
                  <a:buChar char="•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Char char="•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Char char="•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Char char="•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Char char="•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en-US" sz="1200"/>
                  <a:t>ENTER</a:t>
                </a:r>
              </a:p>
            </p:txBody>
          </p:sp>
          <p:sp>
            <p:nvSpPr>
              <p:cNvPr id="56374" name="Line 27"/>
              <p:cNvSpPr>
                <a:spLocks noChangeShapeType="1"/>
              </p:cNvSpPr>
              <p:nvPr/>
            </p:nvSpPr>
            <p:spPr bwMode="auto">
              <a:xfrm flipH="1">
                <a:off x="3786" y="799"/>
                <a:ext cx="183" cy="91"/>
              </a:xfrm>
              <a:prstGeom prst="line">
                <a:avLst/>
              </a:prstGeom>
              <a:noFill/>
              <a:ln w="31750">
                <a:solidFill>
                  <a:srgbClr val="0000FF"/>
                </a:solidFill>
                <a:round/>
                <a:headEnd/>
                <a:tailEnd type="none" w="lg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56375" name="Line 28"/>
              <p:cNvSpPr>
                <a:spLocks noChangeShapeType="1"/>
              </p:cNvSpPr>
              <p:nvPr/>
            </p:nvSpPr>
            <p:spPr bwMode="auto">
              <a:xfrm>
                <a:off x="3379" y="799"/>
                <a:ext cx="181" cy="91"/>
              </a:xfrm>
              <a:prstGeom prst="line">
                <a:avLst/>
              </a:prstGeom>
              <a:noFill/>
              <a:ln w="31750">
                <a:solidFill>
                  <a:srgbClr val="0000FF"/>
                </a:solidFill>
                <a:round/>
                <a:headEnd/>
                <a:tailEnd type="none" w="lg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56376" name="Line 29"/>
              <p:cNvSpPr>
                <a:spLocks noChangeShapeType="1"/>
              </p:cNvSpPr>
              <p:nvPr/>
            </p:nvSpPr>
            <p:spPr bwMode="auto">
              <a:xfrm flipH="1">
                <a:off x="3650" y="981"/>
                <a:ext cx="0" cy="90"/>
              </a:xfrm>
              <a:prstGeom prst="line">
                <a:avLst/>
              </a:prstGeom>
              <a:noFill/>
              <a:ln w="31750">
                <a:solidFill>
                  <a:srgbClr val="0000FF"/>
                </a:solidFill>
                <a:round/>
                <a:headEnd/>
                <a:tailEnd type="none" w="lg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56377" name="Line 30"/>
              <p:cNvSpPr>
                <a:spLocks noChangeShapeType="1"/>
              </p:cNvSpPr>
              <p:nvPr/>
            </p:nvSpPr>
            <p:spPr bwMode="auto">
              <a:xfrm>
                <a:off x="3969" y="799"/>
                <a:ext cx="0" cy="363"/>
              </a:xfrm>
              <a:prstGeom prst="line">
                <a:avLst/>
              </a:prstGeom>
              <a:noFill/>
              <a:ln w="31750">
                <a:solidFill>
                  <a:srgbClr val="0000FF"/>
                </a:solidFill>
                <a:round/>
                <a:headEnd/>
                <a:tailEnd type="none" w="lg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56378" name="Line 31"/>
              <p:cNvSpPr>
                <a:spLocks noChangeShapeType="1"/>
              </p:cNvSpPr>
              <p:nvPr/>
            </p:nvSpPr>
            <p:spPr bwMode="auto">
              <a:xfrm flipH="1">
                <a:off x="3379" y="799"/>
                <a:ext cx="0" cy="363"/>
              </a:xfrm>
              <a:prstGeom prst="line">
                <a:avLst/>
              </a:prstGeom>
              <a:noFill/>
              <a:ln w="31750">
                <a:solidFill>
                  <a:srgbClr val="0000FF"/>
                </a:solidFill>
                <a:round/>
                <a:headEnd/>
                <a:tailEnd type="none" w="lg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sp>
          <p:nvSpPr>
            <p:cNvPr id="56334" name="Line 33"/>
            <p:cNvSpPr>
              <a:spLocks noChangeShapeType="1"/>
            </p:cNvSpPr>
            <p:nvPr/>
          </p:nvSpPr>
          <p:spPr bwMode="auto">
            <a:xfrm>
              <a:off x="3288" y="2024"/>
              <a:ext cx="182" cy="90"/>
            </a:xfrm>
            <a:prstGeom prst="line">
              <a:avLst/>
            </a:prstGeom>
            <a:noFill/>
            <a:ln w="63500">
              <a:solidFill>
                <a:srgbClr val="99CC00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6335" name="Line 34"/>
            <p:cNvSpPr>
              <a:spLocks noChangeShapeType="1"/>
            </p:cNvSpPr>
            <p:nvPr/>
          </p:nvSpPr>
          <p:spPr bwMode="auto">
            <a:xfrm flipH="1">
              <a:off x="3424" y="1071"/>
              <a:ext cx="499" cy="227"/>
            </a:xfrm>
            <a:prstGeom prst="line">
              <a:avLst/>
            </a:prstGeom>
            <a:noFill/>
            <a:ln w="63500">
              <a:solidFill>
                <a:srgbClr val="FF6600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6336" name="Line 35"/>
            <p:cNvSpPr>
              <a:spLocks noChangeShapeType="1"/>
            </p:cNvSpPr>
            <p:nvPr/>
          </p:nvSpPr>
          <p:spPr bwMode="auto">
            <a:xfrm flipH="1">
              <a:off x="4195" y="1071"/>
              <a:ext cx="318" cy="227"/>
            </a:xfrm>
            <a:prstGeom prst="line">
              <a:avLst/>
            </a:prstGeom>
            <a:noFill/>
            <a:ln w="63500">
              <a:solidFill>
                <a:srgbClr val="99CC00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6337" name="Line 36"/>
            <p:cNvSpPr>
              <a:spLocks noChangeShapeType="1"/>
            </p:cNvSpPr>
            <p:nvPr/>
          </p:nvSpPr>
          <p:spPr bwMode="auto">
            <a:xfrm>
              <a:off x="4513" y="1071"/>
              <a:ext cx="816" cy="227"/>
            </a:xfrm>
            <a:prstGeom prst="line">
              <a:avLst/>
            </a:prstGeom>
            <a:noFill/>
            <a:ln w="63500">
              <a:solidFill>
                <a:srgbClr val="99CC00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6338" name="Line 37"/>
            <p:cNvSpPr>
              <a:spLocks noChangeShapeType="1"/>
            </p:cNvSpPr>
            <p:nvPr/>
          </p:nvSpPr>
          <p:spPr bwMode="auto">
            <a:xfrm>
              <a:off x="3923" y="1071"/>
              <a:ext cx="635" cy="227"/>
            </a:xfrm>
            <a:prstGeom prst="line">
              <a:avLst/>
            </a:prstGeom>
            <a:noFill/>
            <a:ln w="63500">
              <a:solidFill>
                <a:srgbClr val="FF6600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6339" name="Line 38"/>
            <p:cNvSpPr>
              <a:spLocks noChangeShapeType="1"/>
            </p:cNvSpPr>
            <p:nvPr/>
          </p:nvSpPr>
          <p:spPr bwMode="auto">
            <a:xfrm>
              <a:off x="4241" y="2750"/>
              <a:ext cx="589" cy="363"/>
            </a:xfrm>
            <a:prstGeom prst="line">
              <a:avLst/>
            </a:prstGeom>
            <a:noFill/>
            <a:ln w="63500">
              <a:solidFill>
                <a:srgbClr val="99CC00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6340" name="Line 39"/>
            <p:cNvSpPr>
              <a:spLocks noChangeShapeType="1"/>
            </p:cNvSpPr>
            <p:nvPr/>
          </p:nvSpPr>
          <p:spPr bwMode="auto">
            <a:xfrm flipH="1">
              <a:off x="4830" y="1661"/>
              <a:ext cx="499" cy="1452"/>
            </a:xfrm>
            <a:prstGeom prst="line">
              <a:avLst/>
            </a:prstGeom>
            <a:noFill/>
            <a:ln w="63500">
              <a:solidFill>
                <a:srgbClr val="99CC00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6341" name="Line 40"/>
            <p:cNvSpPr>
              <a:spLocks noChangeShapeType="1"/>
            </p:cNvSpPr>
            <p:nvPr/>
          </p:nvSpPr>
          <p:spPr bwMode="auto">
            <a:xfrm>
              <a:off x="4558" y="1661"/>
              <a:ext cx="499" cy="1315"/>
            </a:xfrm>
            <a:prstGeom prst="line">
              <a:avLst/>
            </a:prstGeom>
            <a:noFill/>
            <a:ln w="63500">
              <a:solidFill>
                <a:srgbClr val="FF6600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6342" name="Line 41"/>
            <p:cNvSpPr>
              <a:spLocks noChangeShapeType="1"/>
            </p:cNvSpPr>
            <p:nvPr/>
          </p:nvSpPr>
          <p:spPr bwMode="auto">
            <a:xfrm flipH="1">
              <a:off x="3878" y="3749"/>
              <a:ext cx="952" cy="181"/>
            </a:xfrm>
            <a:prstGeom prst="line">
              <a:avLst/>
            </a:prstGeom>
            <a:noFill/>
            <a:ln w="63500">
              <a:solidFill>
                <a:srgbClr val="FF6600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6343" name="Line 42"/>
            <p:cNvSpPr>
              <a:spLocks noChangeShapeType="1"/>
            </p:cNvSpPr>
            <p:nvPr/>
          </p:nvSpPr>
          <p:spPr bwMode="auto">
            <a:xfrm flipH="1" flipV="1">
              <a:off x="3198" y="1888"/>
              <a:ext cx="0" cy="952"/>
            </a:xfrm>
            <a:prstGeom prst="line">
              <a:avLst/>
            </a:prstGeom>
            <a:noFill/>
            <a:ln w="63500">
              <a:solidFill>
                <a:srgbClr val="FF6600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6344" name="Line 43"/>
            <p:cNvSpPr>
              <a:spLocks noChangeShapeType="1"/>
            </p:cNvSpPr>
            <p:nvPr/>
          </p:nvSpPr>
          <p:spPr bwMode="auto">
            <a:xfrm flipH="1" flipV="1">
              <a:off x="3198" y="1888"/>
              <a:ext cx="1043" cy="227"/>
            </a:xfrm>
            <a:prstGeom prst="line">
              <a:avLst/>
            </a:prstGeom>
            <a:noFill/>
            <a:ln w="63500">
              <a:solidFill>
                <a:srgbClr val="FF6600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6345" name="Line 44"/>
            <p:cNvSpPr>
              <a:spLocks noChangeShapeType="1"/>
            </p:cNvSpPr>
            <p:nvPr/>
          </p:nvSpPr>
          <p:spPr bwMode="auto">
            <a:xfrm>
              <a:off x="3288" y="3838"/>
              <a:ext cx="635" cy="0"/>
            </a:xfrm>
            <a:prstGeom prst="line">
              <a:avLst/>
            </a:prstGeom>
            <a:noFill/>
            <a:ln w="63500">
              <a:solidFill>
                <a:srgbClr val="99CC00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6346" name="Line 45"/>
            <p:cNvSpPr>
              <a:spLocks noChangeShapeType="1"/>
            </p:cNvSpPr>
            <p:nvPr/>
          </p:nvSpPr>
          <p:spPr bwMode="auto">
            <a:xfrm>
              <a:off x="4195" y="1661"/>
              <a:ext cx="46" cy="454"/>
            </a:xfrm>
            <a:prstGeom prst="line">
              <a:avLst/>
            </a:prstGeom>
            <a:noFill/>
            <a:ln w="63500">
              <a:solidFill>
                <a:srgbClr val="FF6600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6347" name="Line 46"/>
            <p:cNvSpPr>
              <a:spLocks noChangeShapeType="1"/>
            </p:cNvSpPr>
            <p:nvPr/>
          </p:nvSpPr>
          <p:spPr bwMode="auto">
            <a:xfrm>
              <a:off x="3288" y="2795"/>
              <a:ext cx="635" cy="1043"/>
            </a:xfrm>
            <a:prstGeom prst="line">
              <a:avLst/>
            </a:prstGeom>
            <a:noFill/>
            <a:ln w="63500">
              <a:solidFill>
                <a:srgbClr val="99CC00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6348" name="Line 47"/>
            <p:cNvSpPr>
              <a:spLocks noChangeShapeType="1"/>
            </p:cNvSpPr>
            <p:nvPr/>
          </p:nvSpPr>
          <p:spPr bwMode="auto">
            <a:xfrm flipH="1">
              <a:off x="3923" y="3749"/>
              <a:ext cx="136" cy="91"/>
            </a:xfrm>
            <a:prstGeom prst="line">
              <a:avLst/>
            </a:prstGeom>
            <a:noFill/>
            <a:ln w="63500">
              <a:solidFill>
                <a:srgbClr val="99CC00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6349" name="Line 48"/>
            <p:cNvSpPr>
              <a:spLocks noChangeShapeType="1"/>
            </p:cNvSpPr>
            <p:nvPr/>
          </p:nvSpPr>
          <p:spPr bwMode="auto">
            <a:xfrm flipH="1" flipV="1">
              <a:off x="3288" y="2024"/>
              <a:ext cx="0" cy="771"/>
            </a:xfrm>
            <a:prstGeom prst="line">
              <a:avLst/>
            </a:prstGeom>
            <a:noFill/>
            <a:ln w="63500">
              <a:solidFill>
                <a:srgbClr val="99CC00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6350" name="Line 49"/>
            <p:cNvSpPr>
              <a:spLocks noChangeShapeType="1"/>
            </p:cNvSpPr>
            <p:nvPr/>
          </p:nvSpPr>
          <p:spPr bwMode="auto">
            <a:xfrm>
              <a:off x="3424" y="1661"/>
              <a:ext cx="46" cy="454"/>
            </a:xfrm>
            <a:prstGeom prst="line">
              <a:avLst/>
            </a:prstGeom>
            <a:noFill/>
            <a:ln w="63500">
              <a:solidFill>
                <a:srgbClr val="99CC00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6351" name="Line 50"/>
            <p:cNvSpPr>
              <a:spLocks noChangeShapeType="1"/>
            </p:cNvSpPr>
            <p:nvPr/>
          </p:nvSpPr>
          <p:spPr bwMode="auto">
            <a:xfrm flipH="1">
              <a:off x="3061" y="1661"/>
              <a:ext cx="363" cy="181"/>
            </a:xfrm>
            <a:prstGeom prst="line">
              <a:avLst/>
            </a:prstGeom>
            <a:noFill/>
            <a:ln w="63500">
              <a:solidFill>
                <a:srgbClr val="99CC00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6352" name="Line 51"/>
            <p:cNvSpPr>
              <a:spLocks noChangeShapeType="1"/>
            </p:cNvSpPr>
            <p:nvPr/>
          </p:nvSpPr>
          <p:spPr bwMode="auto">
            <a:xfrm>
              <a:off x="3606" y="2840"/>
              <a:ext cx="453" cy="273"/>
            </a:xfrm>
            <a:prstGeom prst="line">
              <a:avLst/>
            </a:prstGeom>
            <a:noFill/>
            <a:ln w="63500">
              <a:solidFill>
                <a:srgbClr val="FF6600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6353" name="Line 52"/>
            <p:cNvSpPr>
              <a:spLocks noChangeShapeType="1"/>
            </p:cNvSpPr>
            <p:nvPr/>
          </p:nvSpPr>
          <p:spPr bwMode="auto">
            <a:xfrm flipH="1">
              <a:off x="4558" y="1661"/>
              <a:ext cx="0" cy="1089"/>
            </a:xfrm>
            <a:prstGeom prst="line">
              <a:avLst/>
            </a:prstGeom>
            <a:noFill/>
            <a:ln w="63500">
              <a:solidFill>
                <a:srgbClr val="FF6600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grpSp>
          <p:nvGrpSpPr>
            <p:cNvPr id="56354" name="Group 77"/>
            <p:cNvGrpSpPr>
              <a:grpSpLocks/>
            </p:cNvGrpSpPr>
            <p:nvPr/>
          </p:nvGrpSpPr>
          <p:grpSpPr bwMode="auto">
            <a:xfrm>
              <a:off x="5057" y="3113"/>
              <a:ext cx="408" cy="181"/>
              <a:chOff x="3198" y="2115"/>
              <a:chExt cx="408" cy="181"/>
            </a:xfrm>
          </p:grpSpPr>
          <p:sp>
            <p:nvSpPr>
              <p:cNvPr id="56367" name="Rectangle 78"/>
              <p:cNvSpPr>
                <a:spLocks noChangeArrowheads="1"/>
              </p:cNvSpPr>
              <p:nvPr/>
            </p:nvSpPr>
            <p:spPr bwMode="auto">
              <a:xfrm>
                <a:off x="3198" y="2115"/>
                <a:ext cx="408" cy="181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lr>
                    <a:schemeClr val="bg2"/>
                  </a:buClr>
                  <a:buSzPct val="65000"/>
                  <a:buFont typeface="Wingdings" pitchFamily="2" charset="2"/>
                  <a:defRPr sz="1600" b="1">
                    <a:solidFill>
                      <a:schemeClr val="tx1"/>
                    </a:solidFill>
                    <a:latin typeface="Courier New" pitchFamily="49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bg2"/>
                  </a:buClr>
                  <a:buFont typeface="Wingdings" pitchFamily="2" charset="2"/>
                  <a:buChar char="Ø"/>
                  <a:defRPr sz="2400"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bg2"/>
                  </a:buClr>
                  <a:buSzPct val="65000"/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bg2"/>
                  </a:buClr>
                  <a:buFont typeface="Wingdings" pitchFamily="2" charset="2"/>
                  <a:buChar char="§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bg2"/>
                  </a:buClr>
                  <a:buChar char="•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Char char="•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Char char="•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Char char="•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Char char="•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cs-CZ" altLang="en-US" b="0">
                  <a:latin typeface="Arial" charset="0"/>
                </a:endParaRPr>
              </a:p>
            </p:txBody>
          </p:sp>
          <p:sp>
            <p:nvSpPr>
              <p:cNvPr id="56368" name="Line 79"/>
              <p:cNvSpPr>
                <a:spLocks noChangeShapeType="1"/>
              </p:cNvSpPr>
              <p:nvPr/>
            </p:nvSpPr>
            <p:spPr bwMode="auto">
              <a:xfrm>
                <a:off x="3334" y="2115"/>
                <a:ext cx="1" cy="89"/>
              </a:xfrm>
              <a:prstGeom prst="line">
                <a:avLst/>
              </a:prstGeom>
              <a:noFill/>
              <a:ln w="31750">
                <a:solidFill>
                  <a:srgbClr val="0000FF"/>
                </a:solidFill>
                <a:round/>
                <a:headEnd/>
                <a:tailEnd type="none" w="lg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56369" name="Text Box 80"/>
              <p:cNvSpPr txBox="1">
                <a:spLocks noChangeArrowheads="1"/>
              </p:cNvSpPr>
              <p:nvPr/>
            </p:nvSpPr>
            <p:spPr bwMode="auto">
              <a:xfrm>
                <a:off x="3198" y="2205"/>
                <a:ext cx="403" cy="91"/>
              </a:xfrm>
              <a:prstGeom prst="rect">
                <a:avLst/>
              </a:prstGeom>
              <a:solidFill>
                <a:srgbClr val="FFFF66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lIns="0" tIns="0" rIns="0" bIns="0" anchor="ctr" anchorCtr="1"/>
              <a:lstStyle>
                <a:lvl1pPr eaLnBrk="0" hangingPunct="0">
                  <a:spcBef>
                    <a:spcPct val="20000"/>
                  </a:spcBef>
                  <a:buClr>
                    <a:schemeClr val="bg2"/>
                  </a:buClr>
                  <a:buSzPct val="65000"/>
                  <a:buFont typeface="Wingdings" pitchFamily="2" charset="2"/>
                  <a:defRPr sz="1600" b="1">
                    <a:solidFill>
                      <a:schemeClr val="tx1"/>
                    </a:solidFill>
                    <a:latin typeface="Courier New" pitchFamily="49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bg2"/>
                  </a:buClr>
                  <a:buFont typeface="Wingdings" pitchFamily="2" charset="2"/>
                  <a:buChar char="Ø"/>
                  <a:defRPr sz="2400"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bg2"/>
                  </a:buClr>
                  <a:buSzPct val="65000"/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bg2"/>
                  </a:buClr>
                  <a:buFont typeface="Wingdings" pitchFamily="2" charset="2"/>
                  <a:buChar char="§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bg2"/>
                  </a:buClr>
                  <a:buChar char="•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Char char="•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Char char="•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Char char="•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Char char="•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en-US" sz="1200"/>
                  <a:t>RET_I32</a:t>
                </a:r>
              </a:p>
            </p:txBody>
          </p:sp>
        </p:grpSp>
        <p:sp>
          <p:nvSpPr>
            <p:cNvPr id="56355" name="Line 81"/>
            <p:cNvSpPr>
              <a:spLocks noChangeShapeType="1"/>
            </p:cNvSpPr>
            <p:nvPr/>
          </p:nvSpPr>
          <p:spPr bwMode="auto">
            <a:xfrm>
              <a:off x="3198" y="2840"/>
              <a:ext cx="680" cy="1089"/>
            </a:xfrm>
            <a:prstGeom prst="line">
              <a:avLst/>
            </a:prstGeom>
            <a:noFill/>
            <a:ln w="63500">
              <a:solidFill>
                <a:srgbClr val="FF6600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6356" name="Line 112"/>
            <p:cNvSpPr>
              <a:spLocks noChangeShapeType="1"/>
            </p:cNvSpPr>
            <p:nvPr/>
          </p:nvSpPr>
          <p:spPr bwMode="auto">
            <a:xfrm>
              <a:off x="3062" y="1842"/>
              <a:ext cx="90" cy="2087"/>
            </a:xfrm>
            <a:prstGeom prst="line">
              <a:avLst/>
            </a:prstGeom>
            <a:noFill/>
            <a:ln w="63500">
              <a:solidFill>
                <a:srgbClr val="99CC00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6357" name="Line 113"/>
            <p:cNvSpPr>
              <a:spLocks noChangeShapeType="1"/>
            </p:cNvSpPr>
            <p:nvPr/>
          </p:nvSpPr>
          <p:spPr bwMode="auto">
            <a:xfrm>
              <a:off x="3606" y="2840"/>
              <a:ext cx="1451" cy="136"/>
            </a:xfrm>
            <a:prstGeom prst="line">
              <a:avLst/>
            </a:prstGeom>
            <a:noFill/>
            <a:ln w="63500">
              <a:solidFill>
                <a:srgbClr val="FF6600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6358" name="Line 114"/>
            <p:cNvSpPr>
              <a:spLocks noChangeShapeType="1"/>
            </p:cNvSpPr>
            <p:nvPr/>
          </p:nvSpPr>
          <p:spPr bwMode="auto">
            <a:xfrm flipH="1">
              <a:off x="3152" y="3838"/>
              <a:ext cx="136" cy="91"/>
            </a:xfrm>
            <a:prstGeom prst="line">
              <a:avLst/>
            </a:prstGeom>
            <a:noFill/>
            <a:ln w="63500">
              <a:solidFill>
                <a:srgbClr val="99CC00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6359" name="Line 115"/>
            <p:cNvSpPr>
              <a:spLocks noChangeShapeType="1"/>
            </p:cNvSpPr>
            <p:nvPr/>
          </p:nvSpPr>
          <p:spPr bwMode="auto">
            <a:xfrm flipH="1">
              <a:off x="4059" y="2750"/>
              <a:ext cx="499" cy="363"/>
            </a:xfrm>
            <a:prstGeom prst="line">
              <a:avLst/>
            </a:prstGeom>
            <a:noFill/>
            <a:ln w="63500">
              <a:solidFill>
                <a:srgbClr val="FF6600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6360" name="Line 116"/>
            <p:cNvSpPr>
              <a:spLocks noChangeShapeType="1"/>
            </p:cNvSpPr>
            <p:nvPr/>
          </p:nvSpPr>
          <p:spPr bwMode="auto">
            <a:xfrm>
              <a:off x="5057" y="2976"/>
              <a:ext cx="136" cy="137"/>
            </a:xfrm>
            <a:prstGeom prst="line">
              <a:avLst/>
            </a:prstGeom>
            <a:noFill/>
            <a:ln w="63500">
              <a:solidFill>
                <a:srgbClr val="FF6600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6361" name="Line 117"/>
            <p:cNvSpPr>
              <a:spLocks noChangeShapeType="1"/>
            </p:cNvSpPr>
            <p:nvPr/>
          </p:nvSpPr>
          <p:spPr bwMode="auto">
            <a:xfrm>
              <a:off x="3470" y="2750"/>
              <a:ext cx="136" cy="90"/>
            </a:xfrm>
            <a:prstGeom prst="line">
              <a:avLst/>
            </a:prstGeom>
            <a:noFill/>
            <a:ln w="63500">
              <a:solidFill>
                <a:srgbClr val="FF6600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6362" name="Text Box 118"/>
            <p:cNvSpPr txBox="1">
              <a:spLocks noChangeArrowheads="1"/>
            </p:cNvSpPr>
            <p:nvPr/>
          </p:nvSpPr>
          <p:spPr bwMode="auto">
            <a:xfrm>
              <a:off x="4604" y="1162"/>
              <a:ext cx="181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 anchorCtr="1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defRPr sz="1600" b="1">
                  <a:solidFill>
                    <a:schemeClr val="tx1"/>
                  </a:solidFill>
                  <a:latin typeface="Courier New" pitchFamily="49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Ø"/>
                <a:defRPr sz="24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en-US" sz="1200"/>
                <a:t>L4</a:t>
              </a:r>
            </a:p>
          </p:txBody>
        </p:sp>
        <p:sp>
          <p:nvSpPr>
            <p:cNvPr id="56363" name="Text Box 119"/>
            <p:cNvSpPr txBox="1">
              <a:spLocks noChangeArrowheads="1"/>
            </p:cNvSpPr>
            <p:nvPr/>
          </p:nvSpPr>
          <p:spPr bwMode="auto">
            <a:xfrm>
              <a:off x="2971" y="3793"/>
              <a:ext cx="181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 anchorCtr="1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defRPr sz="1600" b="1">
                  <a:solidFill>
                    <a:schemeClr val="tx1"/>
                  </a:solidFill>
                  <a:latin typeface="Courier New" pitchFamily="49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Ø"/>
                <a:defRPr sz="24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en-US" sz="1200"/>
                <a:t>L3</a:t>
              </a:r>
            </a:p>
          </p:txBody>
        </p:sp>
        <p:sp>
          <p:nvSpPr>
            <p:cNvPr id="56364" name="Text Box 120"/>
            <p:cNvSpPr txBox="1">
              <a:spLocks noChangeArrowheads="1"/>
            </p:cNvSpPr>
            <p:nvPr/>
          </p:nvSpPr>
          <p:spPr bwMode="auto">
            <a:xfrm>
              <a:off x="3515" y="1979"/>
              <a:ext cx="181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 anchorCtr="1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defRPr sz="1600" b="1">
                  <a:solidFill>
                    <a:schemeClr val="tx1"/>
                  </a:solidFill>
                  <a:latin typeface="Courier New" pitchFamily="49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Ø"/>
                <a:defRPr sz="24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en-US" sz="1200"/>
                <a:t>L1</a:t>
              </a:r>
            </a:p>
          </p:txBody>
        </p:sp>
        <p:sp>
          <p:nvSpPr>
            <p:cNvPr id="56365" name="Text Box 121"/>
            <p:cNvSpPr txBox="1">
              <a:spLocks noChangeArrowheads="1"/>
            </p:cNvSpPr>
            <p:nvPr/>
          </p:nvSpPr>
          <p:spPr bwMode="auto">
            <a:xfrm>
              <a:off x="4241" y="2976"/>
              <a:ext cx="181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 anchorCtr="1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defRPr sz="1600" b="1">
                  <a:solidFill>
                    <a:schemeClr val="tx1"/>
                  </a:solidFill>
                  <a:latin typeface="Courier New" pitchFamily="49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Ø"/>
                <a:defRPr sz="24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en-US" sz="1200"/>
                <a:t>L2</a:t>
              </a:r>
            </a:p>
          </p:txBody>
        </p:sp>
        <p:sp>
          <p:nvSpPr>
            <p:cNvPr id="56366" name="Text Box 122"/>
            <p:cNvSpPr txBox="1">
              <a:spLocks noChangeArrowheads="1"/>
            </p:cNvSpPr>
            <p:nvPr/>
          </p:nvSpPr>
          <p:spPr bwMode="auto">
            <a:xfrm>
              <a:off x="5193" y="2976"/>
              <a:ext cx="181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 anchorCtr="1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defRPr sz="1600" b="1">
                  <a:solidFill>
                    <a:schemeClr val="tx1"/>
                  </a:solidFill>
                  <a:latin typeface="Courier New" pitchFamily="49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Ø"/>
                <a:defRPr sz="24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en-US" sz="1200"/>
                <a:t>L5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72391988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895FD789-D1BD-45CC-A1B0-931568CEE1F9}" type="slidenum">
              <a:rPr lang="en-US" altLang="en-US" sz="1400" b="0" smtClean="0">
                <a:solidFill>
                  <a:srgbClr val="99FF99"/>
                </a:solidFill>
                <a:latin typeface="Arial" charset="0"/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4</a:t>
            </a:fld>
            <a:r>
              <a:rPr lang="cs-CZ" altLang="en-US" sz="1400" b="0" smtClean="0">
                <a:solidFill>
                  <a:srgbClr val="99FF99"/>
                </a:solidFill>
                <a:latin typeface="Arial" charset="0"/>
              </a:rPr>
              <a:t> </a:t>
            </a:r>
            <a:endParaRPr lang="en-US" altLang="en-US" sz="1400" b="0" smtClean="0">
              <a:solidFill>
                <a:srgbClr val="99FF99"/>
              </a:solidFill>
              <a:latin typeface="Arial" charset="0"/>
            </a:endParaRPr>
          </a:p>
        </p:txBody>
      </p:sp>
      <p:sp>
        <p:nvSpPr>
          <p:cNvPr id="2765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en-US" smtClean="0"/>
              <a:t>Mezikódy</a:t>
            </a:r>
            <a:endParaRPr lang="cs-CZ" altLang="en-US" noProof="1" smtClean="0"/>
          </a:p>
        </p:txBody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 indent="0" eaLnBrk="1" hangingPunct="1"/>
            <a:endParaRPr lang="en-US" altLang="en-US" smtClean="0"/>
          </a:p>
          <a:p>
            <a:pPr lvl="1" indent="0" eaLnBrk="1" hangingPunct="1"/>
            <a:endParaRPr lang="en-US" altLang="en-US" smtClean="0"/>
          </a:p>
          <a:p>
            <a:pPr lvl="1" indent="0" eaLnBrk="1" hangingPunct="1"/>
            <a:endParaRPr lang="en-US" altLang="en-US" smtClean="0"/>
          </a:p>
          <a:p>
            <a:pPr lvl="1" indent="0" eaLnBrk="1" hangingPunct="1"/>
            <a:r>
              <a:rPr lang="cs-CZ" altLang="en-US" smtClean="0"/>
              <a:t>Informace uložené v mezikódu střední úrovně</a:t>
            </a:r>
          </a:p>
          <a:p>
            <a:pPr lvl="2" eaLnBrk="1" hangingPunct="1"/>
            <a:r>
              <a:rPr lang="cs-CZ" altLang="en-US" smtClean="0"/>
              <a:t>Seznam globálních proměnných</a:t>
            </a:r>
          </a:p>
          <a:p>
            <a:pPr lvl="2" eaLnBrk="1" hangingPunct="1"/>
            <a:r>
              <a:rPr lang="cs-CZ" altLang="en-US" smtClean="0"/>
              <a:t>Další </a:t>
            </a:r>
            <a:r>
              <a:rPr lang="en-US" altLang="en-US" smtClean="0"/>
              <a:t>glob</a:t>
            </a:r>
            <a:r>
              <a:rPr lang="cs-CZ" altLang="en-US" smtClean="0"/>
              <a:t>ální informace pro generovaný kód</a:t>
            </a:r>
          </a:p>
          <a:p>
            <a:pPr lvl="2" eaLnBrk="1" hangingPunct="1"/>
            <a:r>
              <a:rPr lang="cs-CZ" altLang="en-US" smtClean="0"/>
              <a:t>Seznam procedur</a:t>
            </a:r>
          </a:p>
          <a:p>
            <a:pPr lvl="2" eaLnBrk="1" hangingPunct="1"/>
            <a:r>
              <a:rPr lang="cs-CZ" altLang="en-US" smtClean="0"/>
              <a:t>Další informace pro debugger</a:t>
            </a:r>
          </a:p>
        </p:txBody>
      </p:sp>
    </p:spTree>
    <p:extLst>
      <p:ext uri="{BB962C8B-B14F-4D97-AF65-F5344CB8AC3E}">
        <p14:creationId xmlns:p14="http://schemas.microsoft.com/office/powerpoint/2010/main" val="276837906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EEEFA886-D861-426F-B34C-84126E5526CF}" type="slidenum">
              <a:rPr lang="en-US" altLang="en-US" sz="1400" b="0" smtClean="0">
                <a:solidFill>
                  <a:srgbClr val="99FF99"/>
                </a:solidFill>
                <a:latin typeface="Arial" charset="0"/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5</a:t>
            </a:fld>
            <a:r>
              <a:rPr lang="cs-CZ" altLang="en-US" sz="1400" b="0" smtClean="0">
                <a:solidFill>
                  <a:srgbClr val="99FF99"/>
                </a:solidFill>
                <a:latin typeface="Arial" charset="0"/>
              </a:rPr>
              <a:t> </a:t>
            </a:r>
            <a:endParaRPr lang="en-US" altLang="en-US" sz="1400" b="0" smtClean="0">
              <a:solidFill>
                <a:srgbClr val="99FF99"/>
              </a:solidFill>
              <a:latin typeface="Arial" charset="0"/>
            </a:endParaRPr>
          </a:p>
        </p:txBody>
      </p:sp>
      <p:sp>
        <p:nvSpPr>
          <p:cNvPr id="2867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en-US" smtClean="0"/>
              <a:t>Mezikódy</a:t>
            </a:r>
            <a:endParaRPr lang="cs-CZ" altLang="en-US" noProof="1" smtClean="0"/>
          </a:p>
        </p:txBody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 indent="0" eaLnBrk="1" hangingPunct="1"/>
            <a:r>
              <a:rPr lang="cs-CZ" altLang="en-US" smtClean="0"/>
              <a:t>Informace uložené v mezikódu střední úrovně</a:t>
            </a:r>
          </a:p>
          <a:p>
            <a:pPr lvl="2" eaLnBrk="1" hangingPunct="1"/>
            <a:r>
              <a:rPr lang="cs-CZ" altLang="en-US" smtClean="0"/>
              <a:t>Seznam globálních proměnných</a:t>
            </a:r>
          </a:p>
          <a:p>
            <a:pPr lvl="4" eaLnBrk="1" hangingPunct="1"/>
            <a:r>
              <a:rPr lang="cs-CZ" altLang="en-US" smtClean="0"/>
              <a:t>Velikost</a:t>
            </a:r>
          </a:p>
          <a:p>
            <a:pPr lvl="4" eaLnBrk="1" hangingPunct="1"/>
            <a:r>
              <a:rPr lang="cs-CZ" altLang="en-US" smtClean="0"/>
              <a:t>Inicializace</a:t>
            </a:r>
          </a:p>
          <a:p>
            <a:pPr lvl="4" eaLnBrk="1" hangingPunct="1"/>
            <a:r>
              <a:rPr lang="cs-CZ" altLang="en-US" smtClean="0"/>
              <a:t>Příznak konstantnosti</a:t>
            </a:r>
          </a:p>
          <a:p>
            <a:pPr lvl="4" eaLnBrk="1" hangingPunct="1"/>
            <a:r>
              <a:rPr lang="cs-CZ" altLang="en-US" smtClean="0"/>
              <a:t>Jméno (pro linker)</a:t>
            </a:r>
          </a:p>
          <a:p>
            <a:pPr lvl="4" eaLnBrk="1" hangingPunct="1"/>
            <a:r>
              <a:rPr lang="cs-CZ" altLang="en-US" smtClean="0"/>
              <a:t>Logický typ (pro debugger)</a:t>
            </a:r>
          </a:p>
          <a:p>
            <a:pPr lvl="2" eaLnBrk="1" hangingPunct="1"/>
            <a:r>
              <a:rPr lang="cs-CZ" altLang="en-US" smtClean="0"/>
              <a:t>Další globální informace pro generovaný kód</a:t>
            </a:r>
          </a:p>
          <a:p>
            <a:pPr lvl="3" eaLnBrk="1" hangingPunct="1"/>
            <a:r>
              <a:rPr lang="cs-CZ" altLang="en-US" smtClean="0"/>
              <a:t>Konstanty (reálné, řetězcové, strukturované)</a:t>
            </a:r>
          </a:p>
          <a:p>
            <a:pPr lvl="3" eaLnBrk="1" hangingPunct="1"/>
            <a:r>
              <a:rPr lang="cs-CZ" altLang="en-US" smtClean="0"/>
              <a:t>Tabulky virtuálních funkcí, RTTI</a:t>
            </a:r>
          </a:p>
          <a:p>
            <a:pPr lvl="3" eaLnBrk="1" hangingPunct="1"/>
            <a:r>
              <a:rPr lang="cs-CZ" altLang="en-US" smtClean="0"/>
              <a:t>Často splývají s globálními proměnnými</a:t>
            </a:r>
          </a:p>
          <a:p>
            <a:pPr lvl="2" eaLnBrk="1" hangingPunct="1"/>
            <a:r>
              <a:rPr lang="cs-CZ" altLang="en-US" smtClean="0"/>
              <a:t>Seznam procedur</a:t>
            </a:r>
          </a:p>
          <a:p>
            <a:pPr lvl="2" eaLnBrk="1" hangingPunct="1"/>
            <a:r>
              <a:rPr lang="cs-CZ" altLang="en-US" smtClean="0"/>
              <a:t>Další informace pro debugger</a:t>
            </a:r>
          </a:p>
          <a:p>
            <a:pPr lvl="3" eaLnBrk="1" hangingPunct="1"/>
            <a:r>
              <a:rPr lang="cs-CZ" altLang="en-US" smtClean="0"/>
              <a:t>Jména a konstrukce typů</a:t>
            </a:r>
          </a:p>
        </p:txBody>
      </p:sp>
    </p:spTree>
    <p:extLst>
      <p:ext uri="{BB962C8B-B14F-4D97-AF65-F5344CB8AC3E}">
        <p14:creationId xmlns:p14="http://schemas.microsoft.com/office/powerpoint/2010/main" val="165324556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D110B4EA-510D-429D-B424-97A2ECB6B3F3}" type="slidenum">
              <a:rPr lang="en-US" altLang="en-US" sz="1400" b="0" smtClean="0">
                <a:solidFill>
                  <a:srgbClr val="99FF99"/>
                </a:solidFill>
                <a:latin typeface="Arial" charset="0"/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6</a:t>
            </a:fld>
            <a:r>
              <a:rPr lang="cs-CZ" altLang="en-US" sz="1400" b="0" smtClean="0">
                <a:solidFill>
                  <a:srgbClr val="99FF99"/>
                </a:solidFill>
                <a:latin typeface="Arial" charset="0"/>
              </a:rPr>
              <a:t> </a:t>
            </a:r>
            <a:endParaRPr lang="en-US" altLang="en-US" sz="1400" b="0" smtClean="0">
              <a:solidFill>
                <a:srgbClr val="99FF99"/>
              </a:solidFill>
              <a:latin typeface="Arial" charset="0"/>
            </a:endParaRPr>
          </a:p>
        </p:txBody>
      </p:sp>
      <p:sp>
        <p:nvSpPr>
          <p:cNvPr id="296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en-US" smtClean="0"/>
              <a:t>Mezikódy</a:t>
            </a:r>
            <a:endParaRPr lang="cs-CZ" altLang="en-US" noProof="1" smtClean="0"/>
          </a:p>
        </p:txBody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 indent="0" eaLnBrk="1" hangingPunct="1"/>
            <a:r>
              <a:rPr lang="cs-CZ" altLang="en-US" smtClean="0"/>
              <a:t>Popis procedury</a:t>
            </a:r>
          </a:p>
          <a:p>
            <a:pPr lvl="3" eaLnBrk="1" hangingPunct="1"/>
            <a:r>
              <a:rPr lang="cs-CZ" altLang="en-US" smtClean="0"/>
              <a:t>Jméno (pro linker a chybová hlášení)</a:t>
            </a:r>
          </a:p>
          <a:p>
            <a:pPr lvl="2" eaLnBrk="1" hangingPunct="1"/>
            <a:r>
              <a:rPr lang="cs-CZ" altLang="en-US" smtClean="0"/>
              <a:t>Seznam parametrů</a:t>
            </a:r>
          </a:p>
          <a:p>
            <a:pPr lvl="3" eaLnBrk="1" hangingPunct="1"/>
            <a:r>
              <a:rPr lang="cs-CZ" altLang="en-US" smtClean="0"/>
              <a:t>Fyzický typ (+ velikost)</a:t>
            </a:r>
          </a:p>
          <a:p>
            <a:pPr lvl="3" eaLnBrk="1" hangingPunct="1"/>
            <a:r>
              <a:rPr lang="cs-CZ" altLang="en-US" smtClean="0"/>
              <a:t>Umístění podle volací konvence</a:t>
            </a:r>
          </a:p>
          <a:p>
            <a:pPr lvl="3" eaLnBrk="1" hangingPunct="1"/>
            <a:r>
              <a:rPr lang="cs-CZ" altLang="en-US" smtClean="0"/>
              <a:t>Jméno (pro debugger a chybová hlášení)</a:t>
            </a:r>
          </a:p>
          <a:p>
            <a:pPr lvl="3" eaLnBrk="1" hangingPunct="1"/>
            <a:r>
              <a:rPr lang="cs-CZ" altLang="en-US" smtClean="0"/>
              <a:t>Logický typ (pro debugger a určení aliasů)</a:t>
            </a:r>
          </a:p>
          <a:p>
            <a:pPr lvl="2" eaLnBrk="1" hangingPunct="1"/>
            <a:r>
              <a:rPr lang="cs-CZ" altLang="en-US" smtClean="0"/>
              <a:t>Seznam lokálních proměnných</a:t>
            </a:r>
          </a:p>
          <a:p>
            <a:pPr lvl="3" eaLnBrk="1" hangingPunct="1"/>
            <a:r>
              <a:rPr lang="cs-CZ" altLang="en-US" smtClean="0"/>
              <a:t>Fyzický typ (+ velikost)</a:t>
            </a:r>
          </a:p>
          <a:p>
            <a:pPr lvl="3" eaLnBrk="1" hangingPunct="1"/>
            <a:r>
              <a:rPr lang="cs-CZ" altLang="en-US" smtClean="0"/>
              <a:t>Jméno (pro debugger a chybová hlášení)</a:t>
            </a:r>
          </a:p>
          <a:p>
            <a:pPr lvl="3" eaLnBrk="1" hangingPunct="1"/>
            <a:r>
              <a:rPr lang="cs-CZ" altLang="en-US" smtClean="0"/>
              <a:t>Logický typ (pro debugger a určení aliasů)</a:t>
            </a:r>
          </a:p>
          <a:p>
            <a:pPr lvl="3" eaLnBrk="1" hangingPunct="1"/>
            <a:r>
              <a:rPr lang="cs-CZ" altLang="en-US" smtClean="0"/>
              <a:t>Proměnné ve vnořených blocích se obvykle povyšují na úroveň procedury</a:t>
            </a:r>
          </a:p>
          <a:p>
            <a:pPr lvl="2" eaLnBrk="1" hangingPunct="1"/>
            <a:r>
              <a:rPr lang="cs-CZ" altLang="en-US" smtClean="0"/>
              <a:t>Kód procedury</a:t>
            </a:r>
          </a:p>
          <a:p>
            <a:pPr lvl="2" eaLnBrk="1" hangingPunct="1"/>
            <a:r>
              <a:rPr lang="cs-CZ" altLang="en-US" smtClean="0"/>
              <a:t>Další informace (popisy výjimek apod.)</a:t>
            </a:r>
          </a:p>
        </p:txBody>
      </p:sp>
    </p:spTree>
    <p:extLst>
      <p:ext uri="{BB962C8B-B14F-4D97-AF65-F5344CB8AC3E}">
        <p14:creationId xmlns:p14="http://schemas.microsoft.com/office/powerpoint/2010/main" val="103488603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0B467BA5-275B-4350-9398-5DEF1D0BE551}" type="slidenum">
              <a:rPr lang="en-US" altLang="en-US" sz="1400" b="0" smtClean="0">
                <a:solidFill>
                  <a:srgbClr val="99FF99"/>
                </a:solidFill>
                <a:latin typeface="Arial" charset="0"/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7</a:t>
            </a:fld>
            <a:r>
              <a:rPr lang="cs-CZ" altLang="en-US" sz="1400" b="0" smtClean="0">
                <a:solidFill>
                  <a:srgbClr val="99FF99"/>
                </a:solidFill>
                <a:latin typeface="Arial" charset="0"/>
              </a:rPr>
              <a:t> </a:t>
            </a:r>
            <a:endParaRPr lang="en-US" altLang="en-US" sz="1400" b="0" smtClean="0">
              <a:solidFill>
                <a:srgbClr val="99FF99"/>
              </a:solidFill>
              <a:latin typeface="Arial" charset="0"/>
            </a:endParaRPr>
          </a:p>
        </p:txBody>
      </p:sp>
      <p:sp>
        <p:nvSpPr>
          <p:cNvPr id="307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en-US" smtClean="0"/>
              <a:t>Mezikódy</a:t>
            </a:r>
            <a:endParaRPr lang="cs-CZ" altLang="en-US" noProof="1" smtClean="0"/>
          </a:p>
        </p:txBody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 indent="0" eaLnBrk="1" hangingPunct="1"/>
            <a:r>
              <a:rPr lang="cs-CZ" altLang="en-US" smtClean="0"/>
              <a:t>Kód procedury</a:t>
            </a:r>
          </a:p>
          <a:p>
            <a:pPr lvl="2" eaLnBrk="1" hangingPunct="1"/>
            <a:r>
              <a:rPr lang="cs-CZ" altLang="en-US" smtClean="0"/>
              <a:t>Plně sekvenční forma</a:t>
            </a:r>
          </a:p>
          <a:p>
            <a:pPr lvl="3" eaLnBrk="1" hangingPunct="1"/>
            <a:r>
              <a:rPr lang="cs-CZ" altLang="en-US" smtClean="0"/>
              <a:t>Posloupnost (pseudo-)instrukcí virtuálního stroje</a:t>
            </a:r>
          </a:p>
          <a:p>
            <a:pPr lvl="3" eaLnBrk="1" hangingPunct="1"/>
            <a:r>
              <a:rPr lang="cs-CZ" altLang="en-US" smtClean="0"/>
              <a:t>Tok řízení popsán skokovými instrukcemi</a:t>
            </a:r>
          </a:p>
          <a:p>
            <a:pPr lvl="2" eaLnBrk="1" hangingPunct="1"/>
            <a:r>
              <a:rPr lang="cs-CZ" altLang="en-US" smtClean="0"/>
              <a:t>Částečně sekvenční forma</a:t>
            </a:r>
          </a:p>
          <a:p>
            <a:pPr lvl="3" eaLnBrk="1" hangingPunct="1"/>
            <a:r>
              <a:rPr lang="cs-CZ" altLang="en-US" smtClean="0"/>
              <a:t>Tok řízení popsán grafem, jehož uzly jsou základní bloky</a:t>
            </a:r>
          </a:p>
          <a:p>
            <a:pPr lvl="3" eaLnBrk="1" hangingPunct="1"/>
            <a:r>
              <a:rPr lang="cs-CZ" altLang="en-US" smtClean="0"/>
              <a:t>Každý základní blok obsahuje posloupnost (pseudo-)instrukcí</a:t>
            </a:r>
          </a:p>
          <a:p>
            <a:pPr lvl="4" eaLnBrk="1" hangingPunct="1"/>
            <a:r>
              <a:rPr lang="cs-CZ" altLang="en-US" smtClean="0"/>
              <a:t>Skokové instrukce pouze na konci BB nebo zaznamenány jinak</a:t>
            </a:r>
          </a:p>
          <a:p>
            <a:pPr lvl="2" eaLnBrk="1" hangingPunct="1"/>
            <a:r>
              <a:rPr lang="cs-CZ" altLang="en-US" smtClean="0"/>
              <a:t>Nesekvenční forma</a:t>
            </a:r>
          </a:p>
          <a:p>
            <a:pPr lvl="3" eaLnBrk="1" hangingPunct="1"/>
            <a:r>
              <a:rPr lang="cs-CZ" altLang="en-US" smtClean="0"/>
              <a:t>Tok řízení popsán grafem, jehož uzly jsou základní bloky</a:t>
            </a:r>
          </a:p>
          <a:p>
            <a:pPr lvl="3" eaLnBrk="1" hangingPunct="1"/>
            <a:r>
              <a:rPr lang="cs-CZ" altLang="en-US" smtClean="0"/>
              <a:t>Tok dat uvnitř základního bloku popsán dagem</a:t>
            </a:r>
          </a:p>
          <a:p>
            <a:pPr lvl="4" eaLnBrk="1" hangingPunct="1"/>
            <a:r>
              <a:rPr lang="cs-CZ" altLang="en-US" smtClean="0"/>
              <a:t>Různé formy podle stupně analýzy aliasů a rozsahů platnosti</a:t>
            </a:r>
          </a:p>
          <a:p>
            <a:pPr lvl="4" eaLnBrk="1" hangingPunct="1"/>
            <a:r>
              <a:rPr lang="cs-CZ" altLang="en-US" smtClean="0"/>
              <a:t>Pokročilejší formy nahrazují lokální proměnné rozhraními bloků</a:t>
            </a:r>
          </a:p>
        </p:txBody>
      </p:sp>
    </p:spTree>
    <p:extLst>
      <p:ext uri="{BB962C8B-B14F-4D97-AF65-F5344CB8AC3E}">
        <p14:creationId xmlns:p14="http://schemas.microsoft.com/office/powerpoint/2010/main" val="382029718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Number Placeholder 4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8AD64D08-4382-4192-812E-73A370B77A5C}" type="slidenum">
              <a:rPr lang="en-US" altLang="en-US" sz="1400" b="0" smtClean="0">
                <a:solidFill>
                  <a:srgbClr val="99FF99"/>
                </a:solidFill>
                <a:latin typeface="Arial" charset="0"/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8</a:t>
            </a:fld>
            <a:r>
              <a:rPr lang="cs-CZ" altLang="en-US" sz="1400" b="0" smtClean="0">
                <a:solidFill>
                  <a:srgbClr val="99FF99"/>
                </a:solidFill>
                <a:latin typeface="Arial" charset="0"/>
              </a:rPr>
              <a:t> </a:t>
            </a:r>
            <a:endParaRPr lang="en-US" altLang="en-US" sz="1400" b="0" smtClean="0">
              <a:solidFill>
                <a:srgbClr val="99FF99"/>
              </a:solidFill>
              <a:latin typeface="Arial" charset="0"/>
            </a:endParaRPr>
          </a:p>
        </p:txBody>
      </p:sp>
      <p:sp>
        <p:nvSpPr>
          <p:cNvPr id="3174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Pln</a:t>
            </a:r>
            <a:r>
              <a:rPr lang="cs-CZ" altLang="en-US" smtClean="0"/>
              <a:t>ě sekvenční čtveřicový mezikód</a:t>
            </a:r>
            <a:endParaRPr lang="cs-CZ" altLang="en-US" noProof="1" smtClean="0"/>
          </a:p>
        </p:txBody>
      </p:sp>
      <p:sp>
        <p:nvSpPr>
          <p:cNvPr id="31748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marL="0" indent="0" eaLnBrk="1" hangingPunct="1"/>
            <a:r>
              <a:rPr lang="en-US" altLang="en-US" sz="1400" smtClean="0"/>
              <a:t>int gcd( int x, int y)</a:t>
            </a:r>
          </a:p>
          <a:p>
            <a:pPr marL="0" indent="0" eaLnBrk="1" hangingPunct="1"/>
            <a:r>
              <a:rPr lang="en-US" altLang="en-US" sz="1400" smtClean="0"/>
              <a:t>{ int z;</a:t>
            </a:r>
          </a:p>
          <a:p>
            <a:pPr marL="0" indent="0" eaLnBrk="1" hangingPunct="1"/>
            <a:r>
              <a:rPr lang="en-US" altLang="en-US" sz="1400" smtClean="0"/>
              <a:t>  if ( x &gt; y )</a:t>
            </a:r>
          </a:p>
          <a:p>
            <a:pPr marL="0" indent="0" eaLnBrk="1" hangingPunct="1"/>
            <a:r>
              <a:rPr lang="en-US" altLang="en-US" sz="1400" smtClean="0"/>
              <a:t>  {</a:t>
            </a:r>
          </a:p>
          <a:p>
            <a:pPr marL="0" indent="0" eaLnBrk="1" hangingPunct="1"/>
            <a:r>
              <a:rPr lang="en-US" altLang="en-US" sz="1400" smtClean="0"/>
              <a:t>    z = y;</a:t>
            </a:r>
          </a:p>
          <a:p>
            <a:pPr marL="0" indent="0" eaLnBrk="1" hangingPunct="1"/>
            <a:r>
              <a:rPr lang="en-US" altLang="en-US" sz="1400" smtClean="0"/>
              <a:t>    y = x;</a:t>
            </a:r>
          </a:p>
          <a:p>
            <a:pPr marL="0" indent="0" eaLnBrk="1" hangingPunct="1"/>
            <a:r>
              <a:rPr lang="en-US" altLang="en-US" sz="1400" smtClean="0"/>
              <a:t>    x = z;</a:t>
            </a:r>
          </a:p>
          <a:p>
            <a:pPr marL="0" indent="0" eaLnBrk="1" hangingPunct="1"/>
            <a:r>
              <a:rPr lang="en-US" altLang="en-US" sz="1400" smtClean="0"/>
              <a:t>  }</a:t>
            </a:r>
          </a:p>
          <a:p>
            <a:pPr marL="0" indent="0" eaLnBrk="1" hangingPunct="1"/>
            <a:r>
              <a:rPr lang="en-US" altLang="en-US" sz="1400" smtClean="0"/>
              <a:t>  while ( x &gt; 0 )</a:t>
            </a:r>
          </a:p>
          <a:p>
            <a:pPr marL="0" indent="0" eaLnBrk="1" hangingPunct="1"/>
            <a:r>
              <a:rPr lang="en-US" altLang="en-US" sz="1400" smtClean="0"/>
              <a:t>  {</a:t>
            </a:r>
          </a:p>
          <a:p>
            <a:pPr marL="0" indent="0" eaLnBrk="1" hangingPunct="1"/>
            <a:r>
              <a:rPr lang="en-US" altLang="en-US" sz="1400" smtClean="0"/>
              <a:t>    z = y % x;</a:t>
            </a:r>
          </a:p>
          <a:p>
            <a:pPr marL="0" indent="0" eaLnBrk="1" hangingPunct="1"/>
            <a:r>
              <a:rPr lang="en-US" altLang="en-US" sz="1400" smtClean="0"/>
              <a:t>    y = x;</a:t>
            </a:r>
          </a:p>
          <a:p>
            <a:pPr marL="0" indent="0" eaLnBrk="1" hangingPunct="1"/>
            <a:r>
              <a:rPr lang="en-US" altLang="en-US" sz="1400" smtClean="0"/>
              <a:t>    x = z;</a:t>
            </a:r>
          </a:p>
          <a:p>
            <a:pPr marL="0" indent="0" eaLnBrk="1" hangingPunct="1"/>
            <a:r>
              <a:rPr lang="en-US" altLang="en-US" sz="1400" smtClean="0"/>
              <a:t>  }</a:t>
            </a:r>
          </a:p>
          <a:p>
            <a:pPr marL="0" indent="0" eaLnBrk="1" hangingPunct="1"/>
            <a:r>
              <a:rPr lang="en-US" altLang="en-US" sz="1400" smtClean="0"/>
              <a:t>  return y;</a:t>
            </a:r>
          </a:p>
          <a:p>
            <a:pPr marL="0" indent="0" eaLnBrk="1" hangingPunct="1"/>
            <a:r>
              <a:rPr lang="en-US" altLang="en-US" sz="1400" smtClean="0"/>
              <a:t>}</a:t>
            </a:r>
            <a:endParaRPr lang="cs-CZ" altLang="en-US" sz="1400" smtClean="0"/>
          </a:p>
        </p:txBody>
      </p:sp>
      <p:sp>
        <p:nvSpPr>
          <p:cNvPr id="31749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marL="0" indent="0" eaLnBrk="1" hangingPunct="1"/>
            <a:r>
              <a:rPr lang="en-US" altLang="en-US" sz="1400" smtClean="0"/>
              <a:t>CONST:(C1,I32,0)</a:t>
            </a:r>
          </a:p>
          <a:p>
            <a:pPr marL="0" indent="0" eaLnBrk="1" hangingPunct="1"/>
            <a:endParaRPr lang="cs-CZ" altLang="en-US" sz="1400" smtClean="0">
              <a:latin typeface="Arial" charset="0"/>
            </a:endParaRPr>
          </a:p>
          <a:p>
            <a:pPr marL="0" indent="0" eaLnBrk="1" hangingPunct="1"/>
            <a:r>
              <a:rPr lang="en-US" altLang="en-US" sz="1400" smtClean="0"/>
              <a:t>PROC ”gcd”</a:t>
            </a:r>
          </a:p>
          <a:p>
            <a:pPr marL="0" indent="0" eaLnBrk="1" hangingPunct="1"/>
            <a:r>
              <a:rPr lang="en-US" altLang="en-US" sz="1400" smtClean="0"/>
              <a:t>PARAM:(Px,I32,”x”),(Py,I32,”y”)</a:t>
            </a:r>
          </a:p>
          <a:p>
            <a:pPr marL="0" indent="0" eaLnBrk="1" hangingPunct="1"/>
            <a:r>
              <a:rPr lang="en-US" altLang="en-US" sz="1400" smtClean="0"/>
              <a:t>VAR:(Vz,I32,”z”)</a:t>
            </a:r>
          </a:p>
          <a:p>
            <a:pPr marL="0" indent="0" eaLnBrk="1" hangingPunct="1"/>
            <a:r>
              <a:rPr lang="en-US" altLang="en-US" sz="1400" smtClean="0"/>
              <a:t>TMP:(T1,B),(T2,B),(T3,I32)</a:t>
            </a:r>
          </a:p>
          <a:p>
            <a:pPr marL="0" indent="0" eaLnBrk="1" hangingPunct="1"/>
            <a:endParaRPr lang="en-US" altLang="en-US" sz="1400" smtClean="0"/>
          </a:p>
          <a:p>
            <a:pPr marL="0" indent="0" eaLnBrk="1" hangingPunct="1"/>
            <a:r>
              <a:rPr lang="en-US" altLang="en-US" sz="1400" smtClean="0"/>
              <a:t>ENTER</a:t>
            </a:r>
          </a:p>
          <a:p>
            <a:pPr marL="0" indent="0" eaLnBrk="1" hangingPunct="1"/>
            <a:r>
              <a:rPr lang="en-US" altLang="en-US" sz="1400" smtClean="0"/>
              <a:t>GT_I32 T1,Px,Py</a:t>
            </a:r>
          </a:p>
          <a:p>
            <a:pPr marL="0" indent="0" eaLnBrk="1" hangingPunct="1"/>
            <a:r>
              <a:rPr lang="en-US" altLang="en-US" sz="1400" smtClean="0"/>
              <a:t>JF T1,L1</a:t>
            </a:r>
          </a:p>
          <a:p>
            <a:pPr marL="0" indent="0" eaLnBrk="1" hangingPunct="1"/>
            <a:r>
              <a:rPr lang="en-US" altLang="en-US" sz="1400" smtClean="0"/>
              <a:t>MOV_I32 Vz,Py</a:t>
            </a:r>
          </a:p>
          <a:p>
            <a:pPr marL="0" indent="0" eaLnBrk="1" hangingPunct="1"/>
            <a:r>
              <a:rPr lang="en-US" altLang="en-US" sz="1400" smtClean="0"/>
              <a:t>MOV_I32 Py,Px</a:t>
            </a:r>
          </a:p>
          <a:p>
            <a:pPr marL="0" indent="0" eaLnBrk="1" hangingPunct="1"/>
            <a:r>
              <a:rPr lang="en-US" altLang="en-US" sz="1400" smtClean="0"/>
              <a:t>MOV_I32 Px,Vz</a:t>
            </a:r>
          </a:p>
          <a:p>
            <a:pPr marL="0" indent="0" eaLnBrk="1" hangingPunct="1"/>
            <a:r>
              <a:rPr lang="en-US" altLang="en-US" sz="1400" smtClean="0"/>
              <a:t>L1:</a:t>
            </a:r>
          </a:p>
          <a:p>
            <a:pPr marL="0" indent="0" eaLnBrk="1" hangingPunct="1"/>
            <a:r>
              <a:rPr lang="en-US" altLang="en-US" sz="1400" smtClean="0"/>
              <a:t>GT_I32 T2,Px,C1</a:t>
            </a:r>
          </a:p>
          <a:p>
            <a:pPr marL="0" indent="0" eaLnBrk="1" hangingPunct="1"/>
            <a:r>
              <a:rPr lang="en-US" altLang="en-US" sz="1400" smtClean="0"/>
              <a:t>JF T2,L2</a:t>
            </a:r>
          </a:p>
          <a:p>
            <a:pPr marL="0" indent="0" eaLnBrk="1" hangingPunct="1"/>
            <a:r>
              <a:rPr lang="en-US" altLang="en-US" sz="1400" smtClean="0"/>
              <a:t>MOD_I32 T3,Py,Px</a:t>
            </a:r>
          </a:p>
          <a:p>
            <a:pPr marL="0" indent="0" eaLnBrk="1" hangingPunct="1"/>
            <a:r>
              <a:rPr lang="en-US" altLang="en-US" sz="1400" smtClean="0"/>
              <a:t>MOV_I32 Vz,T3</a:t>
            </a:r>
          </a:p>
          <a:p>
            <a:pPr marL="0" indent="0" eaLnBrk="1" hangingPunct="1"/>
            <a:r>
              <a:rPr lang="en-US" altLang="en-US" sz="1400" smtClean="0"/>
              <a:t>MOV_I32 Py,Px</a:t>
            </a:r>
          </a:p>
          <a:p>
            <a:pPr marL="0" indent="0" eaLnBrk="1" hangingPunct="1"/>
            <a:r>
              <a:rPr lang="en-US" altLang="en-US" sz="1400" smtClean="0"/>
              <a:t>MOV_I32 Px,Vz</a:t>
            </a:r>
          </a:p>
          <a:p>
            <a:pPr marL="0" indent="0" eaLnBrk="1" hangingPunct="1"/>
            <a:r>
              <a:rPr lang="en-US" altLang="en-US" sz="1400" smtClean="0"/>
              <a:t>JMP L1</a:t>
            </a:r>
          </a:p>
          <a:p>
            <a:pPr marL="0" indent="0" eaLnBrk="1" hangingPunct="1"/>
            <a:r>
              <a:rPr lang="en-US" altLang="en-US" sz="1400" smtClean="0"/>
              <a:t>L2:</a:t>
            </a:r>
          </a:p>
          <a:p>
            <a:pPr marL="0" indent="0" eaLnBrk="1" hangingPunct="1"/>
            <a:r>
              <a:rPr lang="en-US" altLang="en-US" sz="1400" smtClean="0"/>
              <a:t>RET_I32 Py</a:t>
            </a:r>
          </a:p>
        </p:txBody>
      </p:sp>
    </p:spTree>
    <p:extLst>
      <p:ext uri="{BB962C8B-B14F-4D97-AF65-F5344CB8AC3E}">
        <p14:creationId xmlns:p14="http://schemas.microsoft.com/office/powerpoint/2010/main" val="344183506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Number Placeholder 4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6247E10A-BD50-429A-AFB6-B6F34559F8ED}" type="slidenum">
              <a:rPr lang="en-US" altLang="en-US" sz="1400" b="0" smtClean="0">
                <a:solidFill>
                  <a:srgbClr val="99FF99"/>
                </a:solidFill>
                <a:latin typeface="Arial" charset="0"/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9</a:t>
            </a:fld>
            <a:r>
              <a:rPr lang="cs-CZ" altLang="en-US" sz="1400" b="0" smtClean="0">
                <a:solidFill>
                  <a:srgbClr val="99FF99"/>
                </a:solidFill>
                <a:latin typeface="Arial" charset="0"/>
              </a:rPr>
              <a:t> </a:t>
            </a:r>
            <a:endParaRPr lang="en-US" altLang="en-US" sz="1400" b="0" smtClean="0">
              <a:solidFill>
                <a:srgbClr val="99FF99"/>
              </a:solidFill>
              <a:latin typeface="Arial" charset="0"/>
            </a:endParaRPr>
          </a:p>
        </p:txBody>
      </p:sp>
      <p:sp>
        <p:nvSpPr>
          <p:cNvPr id="3277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en-US" smtClean="0"/>
              <a:t>Částečně sekvenční čtveřicový mezikód</a:t>
            </a:r>
            <a:endParaRPr lang="cs-CZ" altLang="en-US" noProof="1" smtClean="0"/>
          </a:p>
        </p:txBody>
      </p:sp>
      <p:sp>
        <p:nvSpPr>
          <p:cNvPr id="32772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marL="0" indent="0" eaLnBrk="1" hangingPunct="1"/>
            <a:r>
              <a:rPr lang="en-US" altLang="en-US" sz="1400" smtClean="0"/>
              <a:t>int gcd( int x, int y)</a:t>
            </a:r>
          </a:p>
          <a:p>
            <a:pPr marL="0" indent="0" eaLnBrk="1" hangingPunct="1"/>
            <a:r>
              <a:rPr lang="en-US" altLang="en-US" sz="1400" smtClean="0"/>
              <a:t>{ int z;</a:t>
            </a:r>
          </a:p>
          <a:p>
            <a:pPr marL="0" indent="0" eaLnBrk="1" hangingPunct="1"/>
            <a:r>
              <a:rPr lang="en-US" altLang="en-US" sz="1400" smtClean="0"/>
              <a:t>  if ( x &gt; y )</a:t>
            </a:r>
          </a:p>
          <a:p>
            <a:pPr marL="0" indent="0" eaLnBrk="1" hangingPunct="1"/>
            <a:r>
              <a:rPr lang="en-US" altLang="en-US" sz="1400" smtClean="0"/>
              <a:t>  {</a:t>
            </a:r>
          </a:p>
          <a:p>
            <a:pPr marL="0" indent="0" eaLnBrk="1" hangingPunct="1"/>
            <a:r>
              <a:rPr lang="en-US" altLang="en-US" sz="1400" smtClean="0"/>
              <a:t>    z = y;</a:t>
            </a:r>
          </a:p>
          <a:p>
            <a:pPr marL="0" indent="0" eaLnBrk="1" hangingPunct="1"/>
            <a:r>
              <a:rPr lang="en-US" altLang="en-US" sz="1400" smtClean="0"/>
              <a:t>    y = x;</a:t>
            </a:r>
          </a:p>
          <a:p>
            <a:pPr marL="0" indent="0" eaLnBrk="1" hangingPunct="1"/>
            <a:r>
              <a:rPr lang="en-US" altLang="en-US" sz="1400" smtClean="0"/>
              <a:t>    x = z;</a:t>
            </a:r>
          </a:p>
          <a:p>
            <a:pPr marL="0" indent="0" eaLnBrk="1" hangingPunct="1"/>
            <a:r>
              <a:rPr lang="en-US" altLang="en-US" sz="1400" smtClean="0"/>
              <a:t>  }</a:t>
            </a:r>
          </a:p>
          <a:p>
            <a:pPr marL="0" indent="0" eaLnBrk="1" hangingPunct="1"/>
            <a:r>
              <a:rPr lang="en-US" altLang="en-US" sz="1400" smtClean="0"/>
              <a:t>  while ( x &gt; 0 )</a:t>
            </a:r>
          </a:p>
          <a:p>
            <a:pPr marL="0" indent="0" eaLnBrk="1" hangingPunct="1"/>
            <a:r>
              <a:rPr lang="en-US" altLang="en-US" sz="1400" smtClean="0"/>
              <a:t>  {</a:t>
            </a:r>
          </a:p>
          <a:p>
            <a:pPr marL="0" indent="0" eaLnBrk="1" hangingPunct="1"/>
            <a:r>
              <a:rPr lang="en-US" altLang="en-US" sz="1400" smtClean="0"/>
              <a:t>    z = y % x;</a:t>
            </a:r>
          </a:p>
          <a:p>
            <a:pPr marL="0" indent="0" eaLnBrk="1" hangingPunct="1"/>
            <a:r>
              <a:rPr lang="en-US" altLang="en-US" sz="1400" smtClean="0"/>
              <a:t>    y = x;</a:t>
            </a:r>
          </a:p>
          <a:p>
            <a:pPr marL="0" indent="0" eaLnBrk="1" hangingPunct="1"/>
            <a:r>
              <a:rPr lang="en-US" altLang="en-US" sz="1400" smtClean="0"/>
              <a:t>    x = z;</a:t>
            </a:r>
          </a:p>
          <a:p>
            <a:pPr marL="0" indent="0" eaLnBrk="1" hangingPunct="1"/>
            <a:r>
              <a:rPr lang="en-US" altLang="en-US" sz="1400" smtClean="0"/>
              <a:t>  }</a:t>
            </a:r>
          </a:p>
          <a:p>
            <a:pPr marL="0" indent="0" eaLnBrk="1" hangingPunct="1"/>
            <a:r>
              <a:rPr lang="en-US" altLang="en-US" sz="1400" smtClean="0"/>
              <a:t>  return y;</a:t>
            </a:r>
          </a:p>
          <a:p>
            <a:pPr marL="0" indent="0" eaLnBrk="1" hangingPunct="1"/>
            <a:r>
              <a:rPr lang="en-US" altLang="en-US" sz="1400" smtClean="0"/>
              <a:t>}</a:t>
            </a:r>
            <a:endParaRPr lang="cs-CZ" altLang="en-US" sz="1400" smtClean="0"/>
          </a:p>
        </p:txBody>
      </p:sp>
      <p:sp>
        <p:nvSpPr>
          <p:cNvPr id="32773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marL="0" indent="0" eaLnBrk="1" hangingPunct="1"/>
            <a:r>
              <a:rPr lang="en-US" altLang="en-US" sz="1400" smtClean="0"/>
              <a:t>CONST:(C1,I32,0)</a:t>
            </a:r>
          </a:p>
          <a:p>
            <a:pPr marL="0" indent="0" eaLnBrk="1" hangingPunct="1"/>
            <a:endParaRPr lang="cs-CZ" altLang="en-US" sz="1400" smtClean="0">
              <a:latin typeface="Arial" charset="0"/>
            </a:endParaRPr>
          </a:p>
          <a:p>
            <a:pPr marL="0" indent="0" eaLnBrk="1" hangingPunct="1"/>
            <a:r>
              <a:rPr lang="en-US" altLang="en-US" sz="1400" smtClean="0"/>
              <a:t>PROC ”gcd”</a:t>
            </a:r>
          </a:p>
          <a:p>
            <a:pPr marL="0" indent="0" eaLnBrk="1" hangingPunct="1"/>
            <a:r>
              <a:rPr lang="en-US" altLang="en-US" sz="1400" smtClean="0"/>
              <a:t>PARAM:(Px,I32,”x”),(Py,I32,”y”)</a:t>
            </a:r>
          </a:p>
          <a:p>
            <a:pPr marL="0" indent="0" eaLnBrk="1" hangingPunct="1"/>
            <a:r>
              <a:rPr lang="en-US" altLang="en-US" sz="1400" smtClean="0"/>
              <a:t>VAR:(Vz,I32,”z”)</a:t>
            </a:r>
          </a:p>
          <a:p>
            <a:pPr marL="0" indent="0" eaLnBrk="1" hangingPunct="1"/>
            <a:r>
              <a:rPr lang="en-US" altLang="en-US" sz="1400" smtClean="0"/>
              <a:t>TMP:(T1,B),(T2,B),(T3,I32)</a:t>
            </a:r>
          </a:p>
        </p:txBody>
      </p:sp>
      <p:sp>
        <p:nvSpPr>
          <p:cNvPr id="32774" name="Text Box 5"/>
          <p:cNvSpPr txBox="1">
            <a:spLocks noChangeArrowheads="1"/>
          </p:cNvSpPr>
          <p:nvPr/>
        </p:nvSpPr>
        <p:spPr bwMode="auto">
          <a:xfrm>
            <a:off x="4787900" y="2276475"/>
            <a:ext cx="1800225" cy="720725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/>
              <a:t>ENTER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/>
              <a:t>GT_I32 T1,Px,Py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/>
              <a:t>J</a:t>
            </a:r>
            <a:r>
              <a:rPr lang="cs-CZ" altLang="en-US" sz="1400"/>
              <a:t>C</a:t>
            </a:r>
            <a:r>
              <a:rPr lang="en-US" altLang="en-US" sz="1400"/>
              <a:t> T1</a:t>
            </a:r>
          </a:p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en-US" altLang="en-US" sz="1400" b="0"/>
          </a:p>
        </p:txBody>
      </p:sp>
      <p:sp>
        <p:nvSpPr>
          <p:cNvPr id="32775" name="Text Box 6"/>
          <p:cNvSpPr txBox="1">
            <a:spLocks noChangeArrowheads="1"/>
          </p:cNvSpPr>
          <p:nvPr/>
        </p:nvSpPr>
        <p:spPr bwMode="auto">
          <a:xfrm>
            <a:off x="4787900" y="4437063"/>
            <a:ext cx="1800225" cy="503237"/>
          </a:xfrm>
          <a:prstGeom prst="rect">
            <a:avLst/>
          </a:prstGeom>
          <a:solidFill>
            <a:srgbClr val="CCFFCC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/>
              <a:t>GT_I32 T2,Px,C1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/>
              <a:t>J</a:t>
            </a:r>
            <a:r>
              <a:rPr lang="cs-CZ" altLang="en-US" sz="1400"/>
              <a:t>C</a:t>
            </a:r>
            <a:r>
              <a:rPr lang="en-US" altLang="en-US" sz="1400"/>
              <a:t> T2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400"/>
          </a:p>
        </p:txBody>
      </p:sp>
      <p:sp>
        <p:nvSpPr>
          <p:cNvPr id="32776" name="Text Box 7"/>
          <p:cNvSpPr txBox="1">
            <a:spLocks noChangeArrowheads="1"/>
          </p:cNvSpPr>
          <p:nvPr/>
        </p:nvSpPr>
        <p:spPr bwMode="auto">
          <a:xfrm>
            <a:off x="4787900" y="6092825"/>
            <a:ext cx="1800225" cy="288925"/>
          </a:xfrm>
          <a:prstGeom prst="rect">
            <a:avLst/>
          </a:prstGeom>
          <a:solidFill>
            <a:srgbClr val="CCFFCC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/>
              <a:t>RET_I32 Py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400"/>
          </a:p>
        </p:txBody>
      </p:sp>
      <p:sp>
        <p:nvSpPr>
          <p:cNvPr id="32777" name="Text Box 8"/>
          <p:cNvSpPr txBox="1">
            <a:spLocks noChangeArrowheads="1"/>
          </p:cNvSpPr>
          <p:nvPr/>
        </p:nvSpPr>
        <p:spPr bwMode="auto">
          <a:xfrm>
            <a:off x="6011863" y="3141663"/>
            <a:ext cx="1800225" cy="720725"/>
          </a:xfrm>
          <a:prstGeom prst="rect">
            <a:avLst/>
          </a:prstGeom>
          <a:solidFill>
            <a:srgbClr val="CCFFCC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/>
              <a:t>MOV_I32 Vz,Py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/>
              <a:t>MOV_I32 Py,Px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/>
              <a:t>MOV_I32 Px,Vz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400"/>
          </a:p>
        </p:txBody>
      </p:sp>
      <p:sp>
        <p:nvSpPr>
          <p:cNvPr id="32778" name="Text Box 9"/>
          <p:cNvSpPr txBox="1">
            <a:spLocks noChangeArrowheads="1"/>
          </p:cNvSpPr>
          <p:nvPr/>
        </p:nvSpPr>
        <p:spPr bwMode="auto">
          <a:xfrm>
            <a:off x="7019925" y="4221163"/>
            <a:ext cx="1800225" cy="935037"/>
          </a:xfrm>
          <a:prstGeom prst="rect">
            <a:avLst/>
          </a:prstGeom>
          <a:solidFill>
            <a:srgbClr val="CCFFCC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/>
              <a:t>MOD_I32 T3,Py,Px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/>
              <a:t>MOV_I32 Vz,T3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/>
              <a:t>MOV_I32 Py,Px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/>
              <a:t>MOV_I32 Px,Vz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400"/>
          </a:p>
        </p:txBody>
      </p:sp>
      <p:sp>
        <p:nvSpPr>
          <p:cNvPr id="32779" name="Line 10"/>
          <p:cNvSpPr>
            <a:spLocks noChangeShapeType="1"/>
          </p:cNvSpPr>
          <p:nvPr/>
        </p:nvSpPr>
        <p:spPr bwMode="auto">
          <a:xfrm>
            <a:off x="5508625" y="2997200"/>
            <a:ext cx="0" cy="1439863"/>
          </a:xfrm>
          <a:prstGeom prst="line">
            <a:avLst/>
          </a:prstGeom>
          <a:noFill/>
          <a:ln w="31750">
            <a:solidFill>
              <a:srgbClr val="A50021"/>
            </a:solidFill>
            <a:round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32780" name="Line 11"/>
          <p:cNvSpPr>
            <a:spLocks noChangeShapeType="1"/>
          </p:cNvSpPr>
          <p:nvPr/>
        </p:nvSpPr>
        <p:spPr bwMode="auto">
          <a:xfrm flipH="1">
            <a:off x="5940425" y="3860800"/>
            <a:ext cx="287338" cy="576263"/>
          </a:xfrm>
          <a:prstGeom prst="line">
            <a:avLst/>
          </a:prstGeom>
          <a:noFill/>
          <a:ln w="31750">
            <a:solidFill>
              <a:schemeClr val="bg2"/>
            </a:solidFill>
            <a:round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32781" name="Line 12"/>
          <p:cNvSpPr>
            <a:spLocks noChangeShapeType="1"/>
          </p:cNvSpPr>
          <p:nvPr/>
        </p:nvSpPr>
        <p:spPr bwMode="auto">
          <a:xfrm flipH="1">
            <a:off x="6372225" y="4221163"/>
            <a:ext cx="215900" cy="215900"/>
          </a:xfrm>
          <a:prstGeom prst="line">
            <a:avLst/>
          </a:prstGeom>
          <a:noFill/>
          <a:ln w="31750">
            <a:solidFill>
              <a:schemeClr val="bg2"/>
            </a:solidFill>
            <a:round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32782" name="Line 13"/>
          <p:cNvSpPr>
            <a:spLocks noChangeShapeType="1"/>
          </p:cNvSpPr>
          <p:nvPr/>
        </p:nvSpPr>
        <p:spPr bwMode="auto">
          <a:xfrm flipH="1" flipV="1">
            <a:off x="6588125" y="4221163"/>
            <a:ext cx="431800" cy="1152525"/>
          </a:xfrm>
          <a:prstGeom prst="line">
            <a:avLst/>
          </a:prstGeom>
          <a:noFill/>
          <a:ln w="31750">
            <a:solidFill>
              <a:schemeClr val="bg2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32783" name="Line 14"/>
          <p:cNvSpPr>
            <a:spLocks noChangeShapeType="1"/>
          </p:cNvSpPr>
          <p:nvPr/>
        </p:nvSpPr>
        <p:spPr bwMode="auto">
          <a:xfrm flipH="1">
            <a:off x="7019925" y="5157788"/>
            <a:ext cx="215900" cy="215900"/>
          </a:xfrm>
          <a:prstGeom prst="line">
            <a:avLst/>
          </a:prstGeom>
          <a:noFill/>
          <a:ln w="31750">
            <a:solidFill>
              <a:schemeClr val="bg2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32784" name="Line 15"/>
          <p:cNvSpPr>
            <a:spLocks noChangeShapeType="1"/>
          </p:cNvSpPr>
          <p:nvPr/>
        </p:nvSpPr>
        <p:spPr bwMode="auto">
          <a:xfrm flipV="1">
            <a:off x="6588125" y="4005263"/>
            <a:ext cx="431800" cy="1152525"/>
          </a:xfrm>
          <a:prstGeom prst="line">
            <a:avLst/>
          </a:prstGeom>
          <a:noFill/>
          <a:ln w="31750">
            <a:solidFill>
              <a:schemeClr val="accent1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32785" name="Line 16"/>
          <p:cNvSpPr>
            <a:spLocks noChangeShapeType="1"/>
          </p:cNvSpPr>
          <p:nvPr/>
        </p:nvSpPr>
        <p:spPr bwMode="auto">
          <a:xfrm flipH="1" flipV="1">
            <a:off x="6372225" y="4941888"/>
            <a:ext cx="215900" cy="215900"/>
          </a:xfrm>
          <a:prstGeom prst="line">
            <a:avLst/>
          </a:prstGeom>
          <a:noFill/>
          <a:ln w="31750">
            <a:solidFill>
              <a:schemeClr val="accent1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32786" name="Line 17"/>
          <p:cNvSpPr>
            <a:spLocks noChangeShapeType="1"/>
          </p:cNvSpPr>
          <p:nvPr/>
        </p:nvSpPr>
        <p:spPr bwMode="auto">
          <a:xfrm>
            <a:off x="5508625" y="4941888"/>
            <a:ext cx="0" cy="1150937"/>
          </a:xfrm>
          <a:prstGeom prst="line">
            <a:avLst/>
          </a:prstGeom>
          <a:noFill/>
          <a:ln w="31750">
            <a:solidFill>
              <a:srgbClr val="A50021"/>
            </a:solidFill>
            <a:round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32787" name="Line 18"/>
          <p:cNvSpPr>
            <a:spLocks noChangeShapeType="1"/>
          </p:cNvSpPr>
          <p:nvPr/>
        </p:nvSpPr>
        <p:spPr bwMode="auto">
          <a:xfrm>
            <a:off x="6227763" y="2997200"/>
            <a:ext cx="0" cy="144463"/>
          </a:xfrm>
          <a:prstGeom prst="line">
            <a:avLst/>
          </a:prstGeom>
          <a:noFill/>
          <a:ln w="31750">
            <a:solidFill>
              <a:schemeClr val="accent1"/>
            </a:solidFill>
            <a:round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32788" name="Line 19"/>
          <p:cNvSpPr>
            <a:spLocks noChangeShapeType="1"/>
          </p:cNvSpPr>
          <p:nvPr/>
        </p:nvSpPr>
        <p:spPr bwMode="auto">
          <a:xfrm>
            <a:off x="7019925" y="4005263"/>
            <a:ext cx="215900" cy="215900"/>
          </a:xfrm>
          <a:prstGeom prst="line">
            <a:avLst/>
          </a:prstGeom>
          <a:noFill/>
          <a:ln w="31750">
            <a:solidFill>
              <a:schemeClr val="accent1"/>
            </a:solidFill>
            <a:round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32789" name="Line 20"/>
          <p:cNvSpPr>
            <a:spLocks noChangeShapeType="1"/>
          </p:cNvSpPr>
          <p:nvPr/>
        </p:nvSpPr>
        <p:spPr bwMode="auto">
          <a:xfrm flipH="1">
            <a:off x="5508625" y="2133600"/>
            <a:ext cx="0" cy="142875"/>
          </a:xfrm>
          <a:prstGeom prst="line">
            <a:avLst/>
          </a:prstGeom>
          <a:noFill/>
          <a:ln w="31750">
            <a:solidFill>
              <a:schemeClr val="bg2"/>
            </a:solidFill>
            <a:round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992680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ECT">
  <a:themeElements>
    <a:clrScheme name="LECT 2">
      <a:dk1>
        <a:srgbClr val="000000"/>
      </a:dk1>
      <a:lt1>
        <a:srgbClr val="FFFFFF"/>
      </a:lt1>
      <a:dk2>
        <a:srgbClr val="003300"/>
      </a:dk2>
      <a:lt2>
        <a:srgbClr val="5F5F5F"/>
      </a:lt2>
      <a:accent1>
        <a:srgbClr val="009900"/>
      </a:accent1>
      <a:accent2>
        <a:srgbClr val="CC9900"/>
      </a:accent2>
      <a:accent3>
        <a:srgbClr val="FFFFFF"/>
      </a:accent3>
      <a:accent4>
        <a:srgbClr val="000000"/>
      </a:accent4>
      <a:accent5>
        <a:srgbClr val="AACAAA"/>
      </a:accent5>
      <a:accent6>
        <a:srgbClr val="B98A00"/>
      </a:accent6>
      <a:hlink>
        <a:srgbClr val="FF3300"/>
      </a:hlink>
      <a:folHlink>
        <a:srgbClr val="663300"/>
      </a:folHlink>
    </a:clrScheme>
    <a:fontScheme name="LECT">
      <a:majorFont>
        <a:latin typeface="Arial"/>
        <a:ea typeface=""/>
        <a:cs typeface="Arial"/>
      </a:majorFont>
      <a:minorFont>
        <a:latin typeface="Courier New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LECT 1">
        <a:dk1>
          <a:srgbClr val="000000"/>
        </a:dk1>
        <a:lt1>
          <a:srgbClr val="FFFFFF"/>
        </a:lt1>
        <a:dk2>
          <a:srgbClr val="396F39"/>
        </a:dk2>
        <a:lt2>
          <a:srgbClr val="FFCC00"/>
        </a:lt2>
        <a:accent1>
          <a:srgbClr val="009900"/>
        </a:accent1>
        <a:accent2>
          <a:srgbClr val="CC9900"/>
        </a:accent2>
        <a:accent3>
          <a:srgbClr val="AEBBAE"/>
        </a:accent3>
        <a:accent4>
          <a:srgbClr val="DADADA"/>
        </a:accent4>
        <a:accent5>
          <a:srgbClr val="AACAAA"/>
        </a:accent5>
        <a:accent6>
          <a:srgbClr val="B98A00"/>
        </a:accent6>
        <a:hlink>
          <a:srgbClr val="FF3300"/>
        </a:hlink>
        <a:folHlink>
          <a:srgbClr val="66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CT 2">
        <a:dk1>
          <a:srgbClr val="000000"/>
        </a:dk1>
        <a:lt1>
          <a:srgbClr val="FFFFFF"/>
        </a:lt1>
        <a:dk2>
          <a:srgbClr val="003300"/>
        </a:dk2>
        <a:lt2>
          <a:srgbClr val="5F5F5F"/>
        </a:lt2>
        <a:accent1>
          <a:srgbClr val="009900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AACAAA"/>
        </a:accent5>
        <a:accent6>
          <a:srgbClr val="B98A00"/>
        </a:accent6>
        <a:hlink>
          <a:srgbClr val="FF3300"/>
        </a:hlink>
        <a:folHlink>
          <a:srgbClr val="66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CT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CT 4">
        <a:dk1>
          <a:srgbClr val="000000"/>
        </a:dk1>
        <a:lt1>
          <a:srgbClr val="FFFFFF"/>
        </a:lt1>
        <a:dk2>
          <a:srgbClr val="FF0000"/>
        </a:dk2>
        <a:lt2>
          <a:srgbClr val="800000"/>
        </a:lt2>
        <a:accent1>
          <a:srgbClr val="008000"/>
        </a:accent1>
        <a:accent2>
          <a:srgbClr val="FF9900"/>
        </a:accent2>
        <a:accent3>
          <a:srgbClr val="FFFFFF"/>
        </a:accent3>
        <a:accent4>
          <a:srgbClr val="000000"/>
        </a:accent4>
        <a:accent5>
          <a:srgbClr val="AAC0AA"/>
        </a:accent5>
        <a:accent6>
          <a:srgbClr val="E78A00"/>
        </a:accent6>
        <a:hlink>
          <a:srgbClr val="CC3300"/>
        </a:hlink>
        <a:folHlink>
          <a:srgbClr val="6633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9240</TotalTime>
  <Words>3535</Words>
  <Application>Microsoft Office PowerPoint</Application>
  <PresentationFormat>Overhead</PresentationFormat>
  <Paragraphs>1082</Paragraphs>
  <Slides>33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8" baseType="lpstr">
      <vt:lpstr>Arial</vt:lpstr>
      <vt:lpstr>Courier New</vt:lpstr>
      <vt:lpstr>Symbol</vt:lpstr>
      <vt:lpstr>Wingdings</vt:lpstr>
      <vt:lpstr>LECT</vt:lpstr>
      <vt:lpstr>Mezikódy</vt:lpstr>
      <vt:lpstr>Mezikódy</vt:lpstr>
      <vt:lpstr>Mezikódy</vt:lpstr>
      <vt:lpstr>Mezikódy</vt:lpstr>
      <vt:lpstr>Mezikódy</vt:lpstr>
      <vt:lpstr>Mezikódy</vt:lpstr>
      <vt:lpstr>Mezikódy</vt:lpstr>
      <vt:lpstr>Plně sekvenční čtveřicový mezikód</vt:lpstr>
      <vt:lpstr>Částečně sekvenční čtveřicový mezikód</vt:lpstr>
      <vt:lpstr>Nesekvenční mezikód (před analýzou aliasů)</vt:lpstr>
      <vt:lpstr>Mezikódy střední úrovně</vt:lpstr>
      <vt:lpstr>Mezikódy střední úrovně</vt:lpstr>
      <vt:lpstr>Detekce základních bloků</vt:lpstr>
      <vt:lpstr>Detekce základních bloků</vt:lpstr>
      <vt:lpstr>Detekce základních bloků</vt:lpstr>
      <vt:lpstr>Detekce základních bloků</vt:lpstr>
      <vt:lpstr>Nesekvenční mezikód s hranicemi příkazů</vt:lpstr>
      <vt:lpstr>Nesekvenční mezikód před analýzou aliasů</vt:lpstr>
      <vt:lpstr>Odstranění závislostí po analýze aliasů</vt:lpstr>
      <vt:lpstr>Odstranění závislostí po analýze aliasů</vt:lpstr>
      <vt:lpstr>Nesekvenční mezikód po analýze aliasů</vt:lpstr>
      <vt:lpstr>Nesekvenční mezikód s rozsahy platnosti</vt:lpstr>
      <vt:lpstr>Určení rozsahů platnosti (live-range analysis)</vt:lpstr>
      <vt:lpstr>Algoritmus: Určení rozsahů platnosti</vt:lpstr>
      <vt:lpstr>Algoritmus: Určení rozsahů platnosti</vt:lpstr>
      <vt:lpstr>Určení rozhraní BB</vt:lpstr>
      <vt:lpstr>Nesekvenční mezikód s rozhraními BB</vt:lpstr>
      <vt:lpstr>Náhrada proměnných rozhraním BB</vt:lpstr>
      <vt:lpstr>Nesekvenční mezikód bez proměnných</vt:lpstr>
      <vt:lpstr>Nesekvenční mezikód po duplikaci BB</vt:lpstr>
      <vt:lpstr>Nesekvenční mezikód po přeznačení</vt:lpstr>
      <vt:lpstr>Nesekvenční mezikód po přeznačení</vt:lpstr>
      <vt:lpstr>Nesekvenční mezikód po optimalizaci skoků</vt:lpstr>
    </vt:vector>
  </TitlesOfParts>
  <Company>Vilma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SWI109 - Konstrukce překladačů - 2008/2009</dc:title>
  <dc:creator>David Bednarek</dc:creator>
  <cp:lastModifiedBy>David Bednárek</cp:lastModifiedBy>
  <cp:revision>1006</cp:revision>
  <dcterms:created xsi:type="dcterms:W3CDTF">2001-09-30T23:30:25Z</dcterms:created>
  <dcterms:modified xsi:type="dcterms:W3CDTF">2020-03-29T10:41:29Z</dcterms:modified>
</cp:coreProperties>
</file>