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571" autoAdjust="0"/>
  </p:normalViewPr>
  <p:slideViewPr>
    <p:cSldViewPr>
      <p:cViewPr varScale="1">
        <p:scale>
          <a:sx n="129" d="100"/>
          <a:sy n="129" d="100"/>
        </p:scale>
        <p:origin x="87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E0"/>
                </a:solidFill>
              </a14:hiddenFill>
            </a:ext>
          </a:extLst>
        </p:spPr>
        <p:txBody>
          <a:bodyPr/>
          <a:lstStyle/>
          <a:p>
            <a:pPr marL="0" indent="0" eaLnBrk="1" hangingPunct="1"/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224013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4E807D9-2317-4873-AA74-FBF421657E0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</a:t>
            </a:r>
            <a:r>
              <a:rPr lang="en-US" altLang="en-US" smtClean="0"/>
              <a:t>back-endu</a:t>
            </a:r>
            <a:endParaRPr lang="en-US" altLang="en-US" noProof="1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Sekvenční mezikód</a:t>
            </a: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5219700" y="49196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8374" name="Text Box 7"/>
          <p:cNvSpPr txBox="1">
            <a:spLocks noChangeArrowheads="1"/>
          </p:cNvSpPr>
          <p:nvPr/>
        </p:nvSpPr>
        <p:spPr bwMode="auto">
          <a:xfrm>
            <a:off x="5219700" y="2827338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Alokace registrů</a:t>
            </a:r>
            <a:endParaRPr lang="en-US" altLang="en-US">
              <a:latin typeface="Arial" charset="0"/>
            </a:endParaRPr>
          </a:p>
        </p:txBody>
      </p:sp>
      <p:sp>
        <p:nvSpPr>
          <p:cNvPr id="58375" name="Line 10"/>
          <p:cNvSpPr>
            <a:spLocks noChangeShapeType="1"/>
          </p:cNvSpPr>
          <p:nvPr/>
        </p:nvSpPr>
        <p:spPr bwMode="auto">
          <a:xfrm>
            <a:off x="6588125" y="3357563"/>
            <a:ext cx="0" cy="15621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76" name="Text Box 13"/>
          <p:cNvSpPr txBox="1">
            <a:spLocks noChangeArrowheads="1"/>
          </p:cNvSpPr>
          <p:nvPr/>
        </p:nvSpPr>
        <p:spPr bwMode="auto">
          <a:xfrm>
            <a:off x="6588125" y="3933825"/>
            <a:ext cx="21605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nízké úrovně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8377" name="Line 15"/>
          <p:cNvSpPr>
            <a:spLocks noChangeShapeType="1"/>
          </p:cNvSpPr>
          <p:nvPr/>
        </p:nvSpPr>
        <p:spPr bwMode="auto">
          <a:xfrm>
            <a:off x="6588125" y="54229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78" name="Text Box 16"/>
          <p:cNvSpPr txBox="1">
            <a:spLocks noChangeArrowheads="1"/>
          </p:cNvSpPr>
          <p:nvPr/>
        </p:nvSpPr>
        <p:spPr bwMode="auto">
          <a:xfrm>
            <a:off x="827088" y="48688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8379" name="Text Box 17"/>
          <p:cNvSpPr txBox="1">
            <a:spLocks noChangeArrowheads="1"/>
          </p:cNvSpPr>
          <p:nvPr/>
        </p:nvSpPr>
        <p:spPr bwMode="auto">
          <a:xfrm>
            <a:off x="755650" y="17002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8380" name="Text Box 18"/>
          <p:cNvSpPr txBox="1">
            <a:spLocks noChangeArrowheads="1"/>
          </p:cNvSpPr>
          <p:nvPr/>
        </p:nvSpPr>
        <p:spPr bwMode="auto">
          <a:xfrm>
            <a:off x="827088" y="38608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Instruction selection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Výběr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58381" name="Text Box 19"/>
          <p:cNvSpPr txBox="1">
            <a:spLocks noChangeArrowheads="1"/>
          </p:cNvSpPr>
          <p:nvPr/>
        </p:nvSpPr>
        <p:spPr bwMode="auto">
          <a:xfrm>
            <a:off x="827088" y="2827338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8382" name="Line 20"/>
          <p:cNvSpPr>
            <a:spLocks noChangeShapeType="1"/>
          </p:cNvSpPr>
          <p:nvPr/>
        </p:nvSpPr>
        <p:spPr bwMode="auto">
          <a:xfrm>
            <a:off x="1260475" y="22733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83" name="Line 21"/>
          <p:cNvSpPr>
            <a:spLocks noChangeShapeType="1"/>
          </p:cNvSpPr>
          <p:nvPr/>
        </p:nvSpPr>
        <p:spPr bwMode="auto">
          <a:xfrm>
            <a:off x="1260475" y="33543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84" name="Line 22"/>
          <p:cNvSpPr>
            <a:spLocks noChangeShapeType="1"/>
          </p:cNvSpPr>
          <p:nvPr/>
        </p:nvSpPr>
        <p:spPr bwMode="auto">
          <a:xfrm>
            <a:off x="1258888" y="4365625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85" name="Text Box 23"/>
          <p:cNvSpPr txBox="1">
            <a:spLocks noChangeArrowheads="1"/>
          </p:cNvSpPr>
          <p:nvPr/>
        </p:nvSpPr>
        <p:spPr bwMode="auto">
          <a:xfrm>
            <a:off x="1331913" y="2346325"/>
            <a:ext cx="21605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8386" name="Text Box 24"/>
          <p:cNvSpPr txBox="1">
            <a:spLocks noChangeArrowheads="1"/>
          </p:cNvSpPr>
          <p:nvPr/>
        </p:nvSpPr>
        <p:spPr bwMode="auto">
          <a:xfrm>
            <a:off x="1331913" y="3425825"/>
            <a:ext cx="21605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8387" name="Text Box 25"/>
          <p:cNvSpPr txBox="1">
            <a:spLocks noChangeArrowheads="1"/>
          </p:cNvSpPr>
          <p:nvPr/>
        </p:nvSpPr>
        <p:spPr bwMode="auto">
          <a:xfrm>
            <a:off x="1331913" y="4437063"/>
            <a:ext cx="23764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nízké úrovně s virtuálními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8388" name="Text Box 26"/>
          <p:cNvSpPr txBox="1">
            <a:spLocks noChangeArrowheads="1"/>
          </p:cNvSpPr>
          <p:nvPr/>
        </p:nvSpPr>
        <p:spPr bwMode="auto">
          <a:xfrm>
            <a:off x="4643438" y="3860800"/>
            <a:ext cx="11509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nízké úrovně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 virtuálními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8389" name="Line 27"/>
          <p:cNvSpPr>
            <a:spLocks noChangeShapeType="1"/>
          </p:cNvSpPr>
          <p:nvPr/>
        </p:nvSpPr>
        <p:spPr bwMode="auto">
          <a:xfrm flipV="1">
            <a:off x="3708400" y="3068638"/>
            <a:ext cx="1511300" cy="20891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90" name="Line 28"/>
          <p:cNvSpPr>
            <a:spLocks noChangeShapeType="1"/>
          </p:cNvSpPr>
          <p:nvPr/>
        </p:nvSpPr>
        <p:spPr bwMode="auto">
          <a:xfrm>
            <a:off x="1260475" y="11953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91" name="Text Box 29"/>
          <p:cNvSpPr txBox="1">
            <a:spLocks noChangeArrowheads="1"/>
          </p:cNvSpPr>
          <p:nvPr/>
        </p:nvSpPr>
        <p:spPr bwMode="auto">
          <a:xfrm>
            <a:off x="1331913" y="126841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8392" name="Text Box 31"/>
          <p:cNvSpPr txBox="1">
            <a:spLocks noChangeArrowheads="1"/>
          </p:cNvSpPr>
          <p:nvPr/>
        </p:nvSpPr>
        <p:spPr bwMode="auto">
          <a:xfrm>
            <a:off x="5219700" y="594995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Finalizer</a:t>
            </a:r>
            <a:endParaRPr lang="en-US" altLang="en-US" b="0">
              <a:latin typeface="Arial" charset="0"/>
            </a:endParaRPr>
          </a:p>
        </p:txBody>
      </p:sp>
      <p:sp>
        <p:nvSpPr>
          <p:cNvPr id="58393" name="Text Box 32"/>
          <p:cNvSpPr txBox="1">
            <a:spLocks noChangeArrowheads="1"/>
          </p:cNvSpPr>
          <p:nvPr/>
        </p:nvSpPr>
        <p:spPr bwMode="auto">
          <a:xfrm>
            <a:off x="6659563" y="551656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8394" name="Line 33"/>
          <p:cNvSpPr>
            <a:spLocks noChangeShapeType="1"/>
          </p:cNvSpPr>
          <p:nvPr/>
        </p:nvSpPr>
        <p:spPr bwMode="auto">
          <a:xfrm flipH="1">
            <a:off x="4716463" y="6237288"/>
            <a:ext cx="503237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8395" name="Text Box 34"/>
          <p:cNvSpPr txBox="1">
            <a:spLocks noChangeArrowheads="1"/>
          </p:cNvSpPr>
          <p:nvPr/>
        </p:nvSpPr>
        <p:spPr bwMode="auto">
          <a:xfrm>
            <a:off x="2555875" y="6021388"/>
            <a:ext cx="21605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Strojový kód</a:t>
            </a:r>
            <a:endParaRPr lang="en-US" alt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41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C0F9056-159B-40CA-8504-EA1F4F60ED1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</a:t>
            </a:r>
            <a:r>
              <a:rPr lang="en-US" altLang="en-US" smtClean="0"/>
              <a:t>back-endu</a:t>
            </a:r>
            <a:endParaRPr lang="en-US" altLang="en-US" noProof="1" smtClean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Sekvenční mezikód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724525" y="3863975"/>
            <a:ext cx="2879725" cy="385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Alokace registrů</a:t>
            </a:r>
            <a:endParaRPr lang="en-US" altLang="en-US">
              <a:latin typeface="Arial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95288" y="4508500"/>
            <a:ext cx="28797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95288" y="3213100"/>
            <a:ext cx="287972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95288" y="37893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Instruction selection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Výběr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 flipV="1">
            <a:off x="3276600" y="4076700"/>
            <a:ext cx="2447925" cy="576263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2124075" y="6091238"/>
            <a:ext cx="2879725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Finalizer</a:t>
            </a:r>
            <a:endParaRPr lang="en-US" altLang="en-US" b="0">
              <a:latin typeface="Arial" charset="0"/>
            </a:endParaRP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492500" y="6378575"/>
            <a:ext cx="0" cy="2159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04" name="Line 13"/>
          <p:cNvSpPr>
            <a:spLocks noChangeShapeType="1"/>
          </p:cNvSpPr>
          <p:nvPr/>
        </p:nvSpPr>
        <p:spPr bwMode="auto">
          <a:xfrm>
            <a:off x="1619250" y="1700213"/>
            <a:ext cx="0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05" name="Text Box 14"/>
          <p:cNvSpPr txBox="1">
            <a:spLocks noChangeArrowheads="1"/>
          </p:cNvSpPr>
          <p:nvPr/>
        </p:nvSpPr>
        <p:spPr bwMode="auto">
          <a:xfrm>
            <a:off x="395288" y="2492375"/>
            <a:ext cx="2879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Zjednodušená analýza rozsahů platnosti</a:t>
            </a:r>
            <a:endParaRPr lang="en-US" altLang="en-US" b="0">
              <a:latin typeface="Arial" charset="0"/>
            </a:endParaRPr>
          </a:p>
        </p:txBody>
      </p:sp>
      <p:sp>
        <p:nvSpPr>
          <p:cNvPr id="59406" name="Line 16"/>
          <p:cNvSpPr>
            <a:spLocks noChangeShapeType="1"/>
          </p:cNvSpPr>
          <p:nvPr/>
        </p:nvSpPr>
        <p:spPr bwMode="auto">
          <a:xfrm>
            <a:off x="3852863" y="2565400"/>
            <a:ext cx="673100" cy="1588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07" name="Text Box 17"/>
          <p:cNvSpPr txBox="1">
            <a:spLocks noChangeArrowheads="1"/>
          </p:cNvSpPr>
          <p:nvPr/>
        </p:nvSpPr>
        <p:spPr bwMode="auto">
          <a:xfrm>
            <a:off x="4572000" y="981075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9408" name="Text Box 19"/>
          <p:cNvSpPr txBox="1">
            <a:spLocks noChangeArrowheads="1"/>
          </p:cNvSpPr>
          <p:nvPr/>
        </p:nvSpPr>
        <p:spPr bwMode="auto">
          <a:xfrm>
            <a:off x="4572000" y="1557338"/>
            <a:ext cx="439261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nízké úrovně s virtuálními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9409" name="Text Box 21"/>
          <p:cNvSpPr txBox="1">
            <a:spLocks noChangeArrowheads="1"/>
          </p:cNvSpPr>
          <p:nvPr/>
        </p:nvSpPr>
        <p:spPr bwMode="auto">
          <a:xfrm>
            <a:off x="4572000" y="2133600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nízké úrovně 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9410" name="Text Box 22"/>
          <p:cNvSpPr txBox="1">
            <a:spLocks noChangeArrowheads="1"/>
          </p:cNvSpPr>
          <p:nvPr/>
        </p:nvSpPr>
        <p:spPr bwMode="auto">
          <a:xfrm>
            <a:off x="4572000" y="2420938"/>
            <a:ext cx="381476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Strojový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9411" name="Line 23"/>
          <p:cNvSpPr>
            <a:spLocks noChangeShapeType="1"/>
          </p:cNvSpPr>
          <p:nvPr/>
        </p:nvSpPr>
        <p:spPr bwMode="auto">
          <a:xfrm>
            <a:off x="3852863" y="1125538"/>
            <a:ext cx="673100" cy="158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2" name="Line 25"/>
          <p:cNvSpPr>
            <a:spLocks noChangeShapeType="1"/>
          </p:cNvSpPr>
          <p:nvPr/>
        </p:nvSpPr>
        <p:spPr bwMode="auto">
          <a:xfrm>
            <a:off x="3852863" y="1701800"/>
            <a:ext cx="673100" cy="1588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3" name="Line 27"/>
          <p:cNvSpPr>
            <a:spLocks noChangeShapeType="1"/>
          </p:cNvSpPr>
          <p:nvPr/>
        </p:nvSpPr>
        <p:spPr bwMode="auto">
          <a:xfrm>
            <a:off x="3852863" y="2278063"/>
            <a:ext cx="673100" cy="1587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4" name="Line 28"/>
          <p:cNvSpPr>
            <a:spLocks noChangeShapeType="1"/>
          </p:cNvSpPr>
          <p:nvPr/>
        </p:nvSpPr>
        <p:spPr bwMode="auto">
          <a:xfrm>
            <a:off x="1619250" y="2276475"/>
            <a:ext cx="0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5" name="Line 29"/>
          <p:cNvSpPr>
            <a:spLocks noChangeShapeType="1"/>
          </p:cNvSpPr>
          <p:nvPr/>
        </p:nvSpPr>
        <p:spPr bwMode="auto">
          <a:xfrm>
            <a:off x="1619250" y="2997200"/>
            <a:ext cx="0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6" name="Line 30"/>
          <p:cNvSpPr>
            <a:spLocks noChangeShapeType="1"/>
          </p:cNvSpPr>
          <p:nvPr/>
        </p:nvSpPr>
        <p:spPr bwMode="auto">
          <a:xfrm>
            <a:off x="1619250" y="3573463"/>
            <a:ext cx="0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7" name="Line 31"/>
          <p:cNvSpPr>
            <a:spLocks noChangeShapeType="1"/>
          </p:cNvSpPr>
          <p:nvPr/>
        </p:nvSpPr>
        <p:spPr bwMode="auto">
          <a:xfrm>
            <a:off x="1619250" y="4292600"/>
            <a:ext cx="0" cy="21590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8" name="Line 33"/>
          <p:cNvSpPr>
            <a:spLocks noChangeShapeType="1"/>
          </p:cNvSpPr>
          <p:nvPr/>
        </p:nvSpPr>
        <p:spPr bwMode="auto">
          <a:xfrm flipH="1">
            <a:off x="4643438" y="4221163"/>
            <a:ext cx="1800225" cy="1295400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19" name="Line 34"/>
          <p:cNvSpPr>
            <a:spLocks noChangeShapeType="1"/>
          </p:cNvSpPr>
          <p:nvPr/>
        </p:nvSpPr>
        <p:spPr bwMode="auto">
          <a:xfrm>
            <a:off x="3492500" y="5875338"/>
            <a:ext cx="0" cy="215900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9420" name="Text Box 35"/>
          <p:cNvSpPr txBox="1">
            <a:spLocks noChangeArrowheads="1"/>
          </p:cNvSpPr>
          <p:nvPr/>
        </p:nvSpPr>
        <p:spPr bwMode="auto">
          <a:xfrm>
            <a:off x="395288" y="1916113"/>
            <a:ext cx="287972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Analýza aliasů</a:t>
            </a:r>
            <a:endParaRPr lang="en-US" altLang="en-US" b="0">
              <a:latin typeface="Arial" charset="0"/>
            </a:endParaRPr>
          </a:p>
        </p:txBody>
      </p:sp>
      <p:sp>
        <p:nvSpPr>
          <p:cNvPr id="59421" name="Text Box 38"/>
          <p:cNvSpPr txBox="1">
            <a:spLocks noChangeArrowheads="1"/>
          </p:cNvSpPr>
          <p:nvPr/>
        </p:nvSpPr>
        <p:spPr bwMode="auto">
          <a:xfrm>
            <a:off x="2124075" y="5516563"/>
            <a:ext cx="28797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87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98E239B-4C4F-4042-B735-B2BAE7976FE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</a:t>
            </a:r>
            <a:r>
              <a:rPr lang="en-US" altLang="en-US" smtClean="0"/>
              <a:t>back-endu</a:t>
            </a:r>
            <a:endParaRPr lang="en-US" altLang="en-US" noProof="1" smtClean="0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Částečně sekvenční mezikód bez schedulingu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5724525" y="5230813"/>
            <a:ext cx="28797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0422" name="Text Box 5"/>
          <p:cNvSpPr txBox="1">
            <a:spLocks noChangeArrowheads="1"/>
          </p:cNvSpPr>
          <p:nvPr/>
        </p:nvSpPr>
        <p:spPr bwMode="auto">
          <a:xfrm>
            <a:off x="5724525" y="3863975"/>
            <a:ext cx="2879725" cy="385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Alokace registrů</a:t>
            </a:r>
            <a:endParaRPr lang="en-US" altLang="en-US">
              <a:latin typeface="Arial" charset="0"/>
            </a:endParaRPr>
          </a:p>
        </p:txBody>
      </p:sp>
      <p:sp>
        <p:nvSpPr>
          <p:cNvPr id="60423" name="Text Box 6"/>
          <p:cNvSpPr txBox="1">
            <a:spLocks noChangeArrowheads="1"/>
          </p:cNvSpPr>
          <p:nvPr/>
        </p:nvSpPr>
        <p:spPr bwMode="auto">
          <a:xfrm>
            <a:off x="395288" y="4508500"/>
            <a:ext cx="28797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0424" name="Text Box 7"/>
          <p:cNvSpPr txBox="1">
            <a:spLocks noChangeArrowheads="1"/>
          </p:cNvSpPr>
          <p:nvPr/>
        </p:nvSpPr>
        <p:spPr bwMode="auto">
          <a:xfrm>
            <a:off x="395288" y="3213100"/>
            <a:ext cx="287972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0425" name="Text Box 8"/>
          <p:cNvSpPr txBox="1">
            <a:spLocks noChangeArrowheads="1"/>
          </p:cNvSpPr>
          <p:nvPr/>
        </p:nvSpPr>
        <p:spPr bwMode="auto">
          <a:xfrm>
            <a:off x="395288" y="37893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Instruction selection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Výběr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60426" name="Line 9"/>
          <p:cNvSpPr>
            <a:spLocks noChangeShapeType="1"/>
          </p:cNvSpPr>
          <p:nvPr/>
        </p:nvSpPr>
        <p:spPr bwMode="auto">
          <a:xfrm flipV="1">
            <a:off x="3276600" y="4076700"/>
            <a:ext cx="2447925" cy="576263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27" name="Text Box 10"/>
          <p:cNvSpPr txBox="1">
            <a:spLocks noChangeArrowheads="1"/>
          </p:cNvSpPr>
          <p:nvPr/>
        </p:nvSpPr>
        <p:spPr bwMode="auto">
          <a:xfrm>
            <a:off x="2124075" y="6091238"/>
            <a:ext cx="2879725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Finalizer</a:t>
            </a:r>
            <a:endParaRPr lang="en-US" altLang="en-US" b="0">
              <a:latin typeface="Arial" charset="0"/>
            </a:endParaRPr>
          </a:p>
        </p:txBody>
      </p:sp>
      <p:sp>
        <p:nvSpPr>
          <p:cNvPr id="60428" name="Line 11"/>
          <p:cNvSpPr>
            <a:spLocks noChangeShapeType="1"/>
          </p:cNvSpPr>
          <p:nvPr/>
        </p:nvSpPr>
        <p:spPr bwMode="auto">
          <a:xfrm>
            <a:off x="3492500" y="6378575"/>
            <a:ext cx="0" cy="2159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29" name="Text Box 12"/>
          <p:cNvSpPr txBox="1">
            <a:spLocks noChangeArrowheads="1"/>
          </p:cNvSpPr>
          <p:nvPr/>
        </p:nvSpPr>
        <p:spPr bwMode="auto">
          <a:xfrm>
            <a:off x="395288" y="1341438"/>
            <a:ext cx="287972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Detekce základních bloků</a:t>
            </a:r>
            <a:endParaRPr lang="en-US" altLang="en-US" b="0">
              <a:latin typeface="Arial" charset="0"/>
            </a:endParaRPr>
          </a:p>
        </p:txBody>
      </p:sp>
      <p:sp>
        <p:nvSpPr>
          <p:cNvPr id="60430" name="Line 13"/>
          <p:cNvSpPr>
            <a:spLocks noChangeShapeType="1"/>
          </p:cNvSpPr>
          <p:nvPr/>
        </p:nvSpPr>
        <p:spPr bwMode="auto">
          <a:xfrm>
            <a:off x="1619250" y="1125538"/>
            <a:ext cx="0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31" name="Text Box 14"/>
          <p:cNvSpPr txBox="1">
            <a:spLocks noChangeArrowheads="1"/>
          </p:cNvSpPr>
          <p:nvPr/>
        </p:nvSpPr>
        <p:spPr bwMode="auto">
          <a:xfrm>
            <a:off x="395288" y="2492375"/>
            <a:ext cx="2879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Live-range analysis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Anal</a:t>
            </a:r>
            <a:r>
              <a:rPr lang="cs-CZ" altLang="en-US">
                <a:latin typeface="Arial" charset="0"/>
              </a:rPr>
              <a:t>ýza rozsahů platnosti</a:t>
            </a:r>
            <a:endParaRPr lang="en-US" altLang="en-US">
              <a:latin typeface="Arial" charset="0"/>
            </a:endParaRPr>
          </a:p>
        </p:txBody>
      </p:sp>
      <p:sp>
        <p:nvSpPr>
          <p:cNvPr id="60432" name="Text Box 15"/>
          <p:cNvSpPr txBox="1">
            <a:spLocks noChangeArrowheads="1"/>
          </p:cNvSpPr>
          <p:nvPr/>
        </p:nvSpPr>
        <p:spPr bwMode="auto">
          <a:xfrm>
            <a:off x="5724525" y="5734050"/>
            <a:ext cx="2879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Basic-block (re)ordering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Serializace control-flow</a:t>
            </a:r>
            <a:endParaRPr lang="en-US" altLang="en-US">
              <a:latin typeface="Arial" charset="0"/>
            </a:endParaRPr>
          </a:p>
        </p:txBody>
      </p:sp>
      <p:sp>
        <p:nvSpPr>
          <p:cNvPr id="60433" name="Line 16"/>
          <p:cNvSpPr>
            <a:spLocks noChangeShapeType="1"/>
          </p:cNvSpPr>
          <p:nvPr/>
        </p:nvSpPr>
        <p:spPr bwMode="auto">
          <a:xfrm>
            <a:off x="3852863" y="2565400"/>
            <a:ext cx="673100" cy="1588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34" name="Text Box 17"/>
          <p:cNvSpPr txBox="1">
            <a:spLocks noChangeArrowheads="1"/>
          </p:cNvSpPr>
          <p:nvPr/>
        </p:nvSpPr>
        <p:spPr bwMode="auto">
          <a:xfrm>
            <a:off x="4572000" y="981075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0435" name="Text Box 18"/>
          <p:cNvSpPr txBox="1">
            <a:spLocks noChangeArrowheads="1"/>
          </p:cNvSpPr>
          <p:nvPr/>
        </p:nvSpPr>
        <p:spPr bwMode="auto">
          <a:xfrm>
            <a:off x="4572000" y="1270000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0436" name="Text Box 19"/>
          <p:cNvSpPr txBox="1">
            <a:spLocks noChangeArrowheads="1"/>
          </p:cNvSpPr>
          <p:nvPr/>
        </p:nvSpPr>
        <p:spPr bwMode="auto">
          <a:xfrm>
            <a:off x="4572000" y="1557338"/>
            <a:ext cx="439261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nízké úrovně s virtuálními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0437" name="Text Box 20"/>
          <p:cNvSpPr txBox="1">
            <a:spLocks noChangeArrowheads="1"/>
          </p:cNvSpPr>
          <p:nvPr/>
        </p:nvSpPr>
        <p:spPr bwMode="auto">
          <a:xfrm>
            <a:off x="4572000" y="1846263"/>
            <a:ext cx="43561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nízké úrovně 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0438" name="Text Box 21"/>
          <p:cNvSpPr txBox="1">
            <a:spLocks noChangeArrowheads="1"/>
          </p:cNvSpPr>
          <p:nvPr/>
        </p:nvSpPr>
        <p:spPr bwMode="auto">
          <a:xfrm>
            <a:off x="4572000" y="2133600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nízké úrovně 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0439" name="Text Box 22"/>
          <p:cNvSpPr txBox="1">
            <a:spLocks noChangeArrowheads="1"/>
          </p:cNvSpPr>
          <p:nvPr/>
        </p:nvSpPr>
        <p:spPr bwMode="auto">
          <a:xfrm>
            <a:off x="4572000" y="2420938"/>
            <a:ext cx="381476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Strojový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0440" name="Line 23"/>
          <p:cNvSpPr>
            <a:spLocks noChangeShapeType="1"/>
          </p:cNvSpPr>
          <p:nvPr/>
        </p:nvSpPr>
        <p:spPr bwMode="auto">
          <a:xfrm>
            <a:off x="3852863" y="1125538"/>
            <a:ext cx="673100" cy="158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1" name="Line 24"/>
          <p:cNvSpPr>
            <a:spLocks noChangeShapeType="1"/>
          </p:cNvSpPr>
          <p:nvPr/>
        </p:nvSpPr>
        <p:spPr bwMode="auto">
          <a:xfrm>
            <a:off x="3852863" y="1412875"/>
            <a:ext cx="673100" cy="1588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2" name="Line 25"/>
          <p:cNvSpPr>
            <a:spLocks noChangeShapeType="1"/>
          </p:cNvSpPr>
          <p:nvPr/>
        </p:nvSpPr>
        <p:spPr bwMode="auto">
          <a:xfrm>
            <a:off x="3852863" y="1701800"/>
            <a:ext cx="673100" cy="1588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3" name="Line 26"/>
          <p:cNvSpPr>
            <a:spLocks noChangeShapeType="1"/>
          </p:cNvSpPr>
          <p:nvPr/>
        </p:nvSpPr>
        <p:spPr bwMode="auto">
          <a:xfrm>
            <a:off x="3852863" y="1989138"/>
            <a:ext cx="673100" cy="1587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4" name="Line 27"/>
          <p:cNvSpPr>
            <a:spLocks noChangeShapeType="1"/>
          </p:cNvSpPr>
          <p:nvPr/>
        </p:nvSpPr>
        <p:spPr bwMode="auto">
          <a:xfrm>
            <a:off x="3852863" y="2278063"/>
            <a:ext cx="673100" cy="1587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5" name="Line 28"/>
          <p:cNvSpPr>
            <a:spLocks noChangeShapeType="1"/>
          </p:cNvSpPr>
          <p:nvPr/>
        </p:nvSpPr>
        <p:spPr bwMode="auto">
          <a:xfrm>
            <a:off x="1619250" y="2276475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6" name="Line 29"/>
          <p:cNvSpPr>
            <a:spLocks noChangeShapeType="1"/>
          </p:cNvSpPr>
          <p:nvPr/>
        </p:nvSpPr>
        <p:spPr bwMode="auto">
          <a:xfrm>
            <a:off x="1619250" y="2997200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7" name="Line 30"/>
          <p:cNvSpPr>
            <a:spLocks noChangeShapeType="1"/>
          </p:cNvSpPr>
          <p:nvPr/>
        </p:nvSpPr>
        <p:spPr bwMode="auto">
          <a:xfrm>
            <a:off x="1619250" y="3573463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8" name="Line 31"/>
          <p:cNvSpPr>
            <a:spLocks noChangeShapeType="1"/>
          </p:cNvSpPr>
          <p:nvPr/>
        </p:nvSpPr>
        <p:spPr bwMode="auto">
          <a:xfrm>
            <a:off x="1619250" y="4292600"/>
            <a:ext cx="0" cy="21590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49" name="Line 32"/>
          <p:cNvSpPr>
            <a:spLocks noChangeShapeType="1"/>
          </p:cNvSpPr>
          <p:nvPr/>
        </p:nvSpPr>
        <p:spPr bwMode="auto">
          <a:xfrm flipH="1" flipV="1">
            <a:off x="5003800" y="5661025"/>
            <a:ext cx="720725" cy="288925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50" name="Line 33"/>
          <p:cNvSpPr>
            <a:spLocks noChangeShapeType="1"/>
          </p:cNvSpPr>
          <p:nvPr/>
        </p:nvSpPr>
        <p:spPr bwMode="auto">
          <a:xfrm>
            <a:off x="3492500" y="5875338"/>
            <a:ext cx="0" cy="215900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51" name="Text Box 34"/>
          <p:cNvSpPr txBox="1">
            <a:spLocks noChangeArrowheads="1"/>
          </p:cNvSpPr>
          <p:nvPr/>
        </p:nvSpPr>
        <p:spPr bwMode="auto">
          <a:xfrm>
            <a:off x="395288" y="1916113"/>
            <a:ext cx="287972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Analýza aliasů</a:t>
            </a:r>
            <a:endParaRPr lang="en-US" altLang="en-US" b="0">
              <a:latin typeface="Arial" charset="0"/>
            </a:endParaRPr>
          </a:p>
        </p:txBody>
      </p:sp>
      <p:sp>
        <p:nvSpPr>
          <p:cNvPr id="60452" name="Line 35"/>
          <p:cNvSpPr>
            <a:spLocks noChangeShapeType="1"/>
          </p:cNvSpPr>
          <p:nvPr/>
        </p:nvSpPr>
        <p:spPr bwMode="auto">
          <a:xfrm>
            <a:off x="1619250" y="1700213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53" name="Line 36"/>
          <p:cNvSpPr>
            <a:spLocks noChangeShapeType="1"/>
          </p:cNvSpPr>
          <p:nvPr/>
        </p:nvSpPr>
        <p:spPr bwMode="auto">
          <a:xfrm>
            <a:off x="7092950" y="5518150"/>
            <a:ext cx="0" cy="2159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0454" name="Text Box 37"/>
          <p:cNvSpPr txBox="1">
            <a:spLocks noChangeArrowheads="1"/>
          </p:cNvSpPr>
          <p:nvPr/>
        </p:nvSpPr>
        <p:spPr bwMode="auto">
          <a:xfrm>
            <a:off x="2124075" y="5516563"/>
            <a:ext cx="28797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0455" name="Line 38"/>
          <p:cNvSpPr>
            <a:spLocks noChangeShapeType="1"/>
          </p:cNvSpPr>
          <p:nvPr/>
        </p:nvSpPr>
        <p:spPr bwMode="auto">
          <a:xfrm>
            <a:off x="7092950" y="4222750"/>
            <a:ext cx="0" cy="1006475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17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DB57640-70D9-48B7-AA85-1ECC7841C69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</a:t>
            </a:r>
            <a:r>
              <a:rPr lang="en-US" altLang="en-US" smtClean="0"/>
              <a:t>back-endu</a:t>
            </a:r>
            <a:endParaRPr lang="en-US" altLang="en-US" noProof="1" smtClean="0"/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Částečně sekvenční mezikód se schedulingem</a:t>
            </a:r>
          </a:p>
        </p:txBody>
      </p:sp>
      <p:sp>
        <p:nvSpPr>
          <p:cNvPr id="61445" name="Text Box 4"/>
          <p:cNvSpPr txBox="1">
            <a:spLocks noChangeArrowheads="1"/>
          </p:cNvSpPr>
          <p:nvPr/>
        </p:nvSpPr>
        <p:spPr bwMode="auto">
          <a:xfrm>
            <a:off x="5724525" y="5230813"/>
            <a:ext cx="28797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5724525" y="3863975"/>
            <a:ext cx="2879725" cy="385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Alokace registrů</a:t>
            </a:r>
            <a:endParaRPr lang="en-US" altLang="en-US">
              <a:latin typeface="Arial" charset="0"/>
            </a:endParaRP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>
            <a:off x="395288" y="4508500"/>
            <a:ext cx="28797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395288" y="3213100"/>
            <a:ext cx="287972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395288" y="37893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Instruction selection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Výběr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 flipV="1">
            <a:off x="3276600" y="3357563"/>
            <a:ext cx="2447925" cy="129540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51" name="Text Box 10"/>
          <p:cNvSpPr txBox="1">
            <a:spLocks noChangeArrowheads="1"/>
          </p:cNvSpPr>
          <p:nvPr/>
        </p:nvSpPr>
        <p:spPr bwMode="auto">
          <a:xfrm>
            <a:off x="2124075" y="6091238"/>
            <a:ext cx="2879725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Finalizer</a:t>
            </a:r>
            <a:endParaRPr lang="en-US" altLang="en-US" b="0">
              <a:latin typeface="Arial" charset="0"/>
            </a:endParaRPr>
          </a:p>
        </p:txBody>
      </p:sp>
      <p:sp>
        <p:nvSpPr>
          <p:cNvPr id="61452" name="Line 11"/>
          <p:cNvSpPr>
            <a:spLocks noChangeShapeType="1"/>
          </p:cNvSpPr>
          <p:nvPr/>
        </p:nvSpPr>
        <p:spPr bwMode="auto">
          <a:xfrm>
            <a:off x="3492500" y="6378575"/>
            <a:ext cx="0" cy="2159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53" name="Text Box 12"/>
          <p:cNvSpPr txBox="1">
            <a:spLocks noChangeArrowheads="1"/>
          </p:cNvSpPr>
          <p:nvPr/>
        </p:nvSpPr>
        <p:spPr bwMode="auto">
          <a:xfrm>
            <a:off x="395288" y="1341438"/>
            <a:ext cx="287972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Detekce základních bloků</a:t>
            </a:r>
            <a:endParaRPr lang="en-US" altLang="en-US" b="0">
              <a:latin typeface="Arial" charset="0"/>
            </a:endParaRPr>
          </a:p>
        </p:txBody>
      </p:sp>
      <p:sp>
        <p:nvSpPr>
          <p:cNvPr id="61454" name="Line 13"/>
          <p:cNvSpPr>
            <a:spLocks noChangeShapeType="1"/>
          </p:cNvSpPr>
          <p:nvPr/>
        </p:nvSpPr>
        <p:spPr bwMode="auto">
          <a:xfrm>
            <a:off x="1619250" y="1125538"/>
            <a:ext cx="0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55" name="Text Box 14"/>
          <p:cNvSpPr txBox="1">
            <a:spLocks noChangeArrowheads="1"/>
          </p:cNvSpPr>
          <p:nvPr/>
        </p:nvSpPr>
        <p:spPr bwMode="auto">
          <a:xfrm>
            <a:off x="395288" y="2492375"/>
            <a:ext cx="2879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Live-range analysis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Anal</a:t>
            </a:r>
            <a:r>
              <a:rPr lang="cs-CZ" altLang="en-US">
                <a:latin typeface="Arial" charset="0"/>
              </a:rPr>
              <a:t>ýza rozsahů platnosti</a:t>
            </a:r>
            <a:endParaRPr lang="en-US" altLang="en-US">
              <a:latin typeface="Arial" charset="0"/>
            </a:endParaRPr>
          </a:p>
        </p:txBody>
      </p:sp>
      <p:sp>
        <p:nvSpPr>
          <p:cNvPr id="61456" name="Text Box 15"/>
          <p:cNvSpPr txBox="1">
            <a:spLocks noChangeArrowheads="1"/>
          </p:cNvSpPr>
          <p:nvPr/>
        </p:nvSpPr>
        <p:spPr bwMode="auto">
          <a:xfrm>
            <a:off x="5724525" y="5734050"/>
            <a:ext cx="2879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Basic-block (re)ordering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Serializace control-flow</a:t>
            </a:r>
            <a:endParaRPr lang="en-US" altLang="en-US">
              <a:latin typeface="Arial" charset="0"/>
            </a:endParaRPr>
          </a:p>
        </p:txBody>
      </p:sp>
      <p:sp>
        <p:nvSpPr>
          <p:cNvPr id="61457" name="Line 16"/>
          <p:cNvSpPr>
            <a:spLocks noChangeShapeType="1"/>
          </p:cNvSpPr>
          <p:nvPr/>
        </p:nvSpPr>
        <p:spPr bwMode="auto">
          <a:xfrm>
            <a:off x="3852863" y="2565400"/>
            <a:ext cx="673100" cy="1588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58" name="Text Box 17"/>
          <p:cNvSpPr txBox="1">
            <a:spLocks noChangeArrowheads="1"/>
          </p:cNvSpPr>
          <p:nvPr/>
        </p:nvSpPr>
        <p:spPr bwMode="auto">
          <a:xfrm>
            <a:off x="4572000" y="981075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1459" name="Text Box 18"/>
          <p:cNvSpPr txBox="1">
            <a:spLocks noChangeArrowheads="1"/>
          </p:cNvSpPr>
          <p:nvPr/>
        </p:nvSpPr>
        <p:spPr bwMode="auto">
          <a:xfrm>
            <a:off x="4572000" y="1270000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1460" name="Text Box 19"/>
          <p:cNvSpPr txBox="1">
            <a:spLocks noChangeArrowheads="1"/>
          </p:cNvSpPr>
          <p:nvPr/>
        </p:nvSpPr>
        <p:spPr bwMode="auto">
          <a:xfrm>
            <a:off x="4572000" y="1557338"/>
            <a:ext cx="439261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nízké úrovně s virtuálními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1461" name="Text Box 20"/>
          <p:cNvSpPr txBox="1">
            <a:spLocks noChangeArrowheads="1"/>
          </p:cNvSpPr>
          <p:nvPr/>
        </p:nvSpPr>
        <p:spPr bwMode="auto">
          <a:xfrm>
            <a:off x="4572000" y="1846263"/>
            <a:ext cx="43561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nízké úrovně 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1462" name="Text Box 21"/>
          <p:cNvSpPr txBox="1">
            <a:spLocks noChangeArrowheads="1"/>
          </p:cNvSpPr>
          <p:nvPr/>
        </p:nvSpPr>
        <p:spPr bwMode="auto">
          <a:xfrm>
            <a:off x="4572000" y="2133600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nízké úrovně 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1463" name="Text Box 22"/>
          <p:cNvSpPr txBox="1">
            <a:spLocks noChangeArrowheads="1"/>
          </p:cNvSpPr>
          <p:nvPr/>
        </p:nvSpPr>
        <p:spPr bwMode="auto">
          <a:xfrm>
            <a:off x="4572000" y="2420938"/>
            <a:ext cx="381476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Strojový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1464" name="Line 23"/>
          <p:cNvSpPr>
            <a:spLocks noChangeShapeType="1"/>
          </p:cNvSpPr>
          <p:nvPr/>
        </p:nvSpPr>
        <p:spPr bwMode="auto">
          <a:xfrm>
            <a:off x="3852863" y="1125538"/>
            <a:ext cx="673100" cy="158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65" name="Line 24"/>
          <p:cNvSpPr>
            <a:spLocks noChangeShapeType="1"/>
          </p:cNvSpPr>
          <p:nvPr/>
        </p:nvSpPr>
        <p:spPr bwMode="auto">
          <a:xfrm>
            <a:off x="3852863" y="1412875"/>
            <a:ext cx="673100" cy="1588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66" name="Line 25"/>
          <p:cNvSpPr>
            <a:spLocks noChangeShapeType="1"/>
          </p:cNvSpPr>
          <p:nvPr/>
        </p:nvSpPr>
        <p:spPr bwMode="auto">
          <a:xfrm>
            <a:off x="3852863" y="1701800"/>
            <a:ext cx="673100" cy="1588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67" name="Line 26"/>
          <p:cNvSpPr>
            <a:spLocks noChangeShapeType="1"/>
          </p:cNvSpPr>
          <p:nvPr/>
        </p:nvSpPr>
        <p:spPr bwMode="auto">
          <a:xfrm>
            <a:off x="3852863" y="1989138"/>
            <a:ext cx="673100" cy="1587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68" name="Line 27"/>
          <p:cNvSpPr>
            <a:spLocks noChangeShapeType="1"/>
          </p:cNvSpPr>
          <p:nvPr/>
        </p:nvSpPr>
        <p:spPr bwMode="auto">
          <a:xfrm>
            <a:off x="3852863" y="2278063"/>
            <a:ext cx="673100" cy="1587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69" name="Line 28"/>
          <p:cNvSpPr>
            <a:spLocks noChangeShapeType="1"/>
          </p:cNvSpPr>
          <p:nvPr/>
        </p:nvSpPr>
        <p:spPr bwMode="auto">
          <a:xfrm>
            <a:off x="1619250" y="2276475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0" name="Line 29"/>
          <p:cNvSpPr>
            <a:spLocks noChangeShapeType="1"/>
          </p:cNvSpPr>
          <p:nvPr/>
        </p:nvSpPr>
        <p:spPr bwMode="auto">
          <a:xfrm>
            <a:off x="1619250" y="2997200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1" name="Line 30"/>
          <p:cNvSpPr>
            <a:spLocks noChangeShapeType="1"/>
          </p:cNvSpPr>
          <p:nvPr/>
        </p:nvSpPr>
        <p:spPr bwMode="auto">
          <a:xfrm>
            <a:off x="1619250" y="3573463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2" name="Line 31"/>
          <p:cNvSpPr>
            <a:spLocks noChangeShapeType="1"/>
          </p:cNvSpPr>
          <p:nvPr/>
        </p:nvSpPr>
        <p:spPr bwMode="auto">
          <a:xfrm>
            <a:off x="1619250" y="4292600"/>
            <a:ext cx="0" cy="21590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3" name="Line 32"/>
          <p:cNvSpPr>
            <a:spLocks noChangeShapeType="1"/>
          </p:cNvSpPr>
          <p:nvPr/>
        </p:nvSpPr>
        <p:spPr bwMode="auto">
          <a:xfrm>
            <a:off x="7092950" y="5016500"/>
            <a:ext cx="0" cy="2159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4" name="Line 33"/>
          <p:cNvSpPr>
            <a:spLocks noChangeShapeType="1"/>
          </p:cNvSpPr>
          <p:nvPr/>
        </p:nvSpPr>
        <p:spPr bwMode="auto">
          <a:xfrm flipH="1" flipV="1">
            <a:off x="5003800" y="5661025"/>
            <a:ext cx="720725" cy="288925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5" name="Line 34"/>
          <p:cNvSpPr>
            <a:spLocks noChangeShapeType="1"/>
          </p:cNvSpPr>
          <p:nvPr/>
        </p:nvSpPr>
        <p:spPr bwMode="auto">
          <a:xfrm>
            <a:off x="3492500" y="5875338"/>
            <a:ext cx="0" cy="215900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6" name="Text Box 35"/>
          <p:cNvSpPr txBox="1">
            <a:spLocks noChangeArrowheads="1"/>
          </p:cNvSpPr>
          <p:nvPr/>
        </p:nvSpPr>
        <p:spPr bwMode="auto">
          <a:xfrm>
            <a:off x="395288" y="1916113"/>
            <a:ext cx="287972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Analýza aliasů</a:t>
            </a:r>
            <a:endParaRPr lang="en-US" altLang="en-US" b="0">
              <a:latin typeface="Arial" charset="0"/>
            </a:endParaRPr>
          </a:p>
        </p:txBody>
      </p:sp>
      <p:sp>
        <p:nvSpPr>
          <p:cNvPr id="61477" name="Line 36"/>
          <p:cNvSpPr>
            <a:spLocks noChangeShapeType="1"/>
          </p:cNvSpPr>
          <p:nvPr/>
        </p:nvSpPr>
        <p:spPr bwMode="auto">
          <a:xfrm>
            <a:off x="1619250" y="1700213"/>
            <a:ext cx="0" cy="2159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8" name="Line 37"/>
          <p:cNvSpPr>
            <a:spLocks noChangeShapeType="1"/>
          </p:cNvSpPr>
          <p:nvPr/>
        </p:nvSpPr>
        <p:spPr bwMode="auto">
          <a:xfrm>
            <a:off x="7092950" y="5518150"/>
            <a:ext cx="0" cy="2159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79" name="Text Box 38"/>
          <p:cNvSpPr txBox="1">
            <a:spLocks noChangeArrowheads="1"/>
          </p:cNvSpPr>
          <p:nvPr/>
        </p:nvSpPr>
        <p:spPr bwMode="auto">
          <a:xfrm>
            <a:off x="2124075" y="5516563"/>
            <a:ext cx="28797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1480" name="Text Box 39"/>
          <p:cNvSpPr txBox="1">
            <a:spLocks noChangeArrowheads="1"/>
          </p:cNvSpPr>
          <p:nvPr/>
        </p:nvSpPr>
        <p:spPr bwMode="auto">
          <a:xfrm>
            <a:off x="5724525" y="30702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Instruction s</a:t>
            </a:r>
            <a:r>
              <a:rPr lang="cs-CZ" altLang="en-US">
                <a:latin typeface="Arial" charset="0"/>
              </a:rPr>
              <a:t>cheduling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</a:t>
            </a:r>
            <a:r>
              <a:rPr lang="cs-CZ" altLang="en-US">
                <a:latin typeface="Arial" charset="0"/>
              </a:rPr>
              <a:t> Řazení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61481" name="Text Box 40"/>
          <p:cNvSpPr txBox="1">
            <a:spLocks noChangeArrowheads="1"/>
          </p:cNvSpPr>
          <p:nvPr/>
        </p:nvSpPr>
        <p:spPr bwMode="auto">
          <a:xfrm>
            <a:off x="5724525" y="443865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Instruction s</a:t>
            </a:r>
            <a:r>
              <a:rPr lang="cs-CZ" altLang="en-US">
                <a:latin typeface="Arial" charset="0"/>
              </a:rPr>
              <a:t>cheduling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</a:t>
            </a:r>
            <a:r>
              <a:rPr lang="cs-CZ" altLang="en-US">
                <a:latin typeface="Arial" charset="0"/>
              </a:rPr>
              <a:t> Řazení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61482" name="Line 41"/>
          <p:cNvSpPr>
            <a:spLocks noChangeShapeType="1"/>
          </p:cNvSpPr>
          <p:nvPr/>
        </p:nvSpPr>
        <p:spPr bwMode="auto">
          <a:xfrm>
            <a:off x="7092950" y="4222750"/>
            <a:ext cx="0" cy="2159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1483" name="Line 42"/>
          <p:cNvSpPr>
            <a:spLocks noChangeShapeType="1"/>
          </p:cNvSpPr>
          <p:nvPr/>
        </p:nvSpPr>
        <p:spPr bwMode="auto">
          <a:xfrm>
            <a:off x="7092950" y="3646488"/>
            <a:ext cx="0" cy="21590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74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F92EA0E-C5FB-40F0-9DBA-074851891B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</a:t>
            </a:r>
            <a:r>
              <a:rPr lang="en-US" altLang="en-US" smtClean="0"/>
              <a:t>back-endu</a:t>
            </a:r>
            <a:endParaRPr lang="en-US" altLang="en-US" noProof="1" smtClean="0"/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Nesekvenční mezikód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5724525" y="5230813"/>
            <a:ext cx="28797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2470" name="Text Box 5"/>
          <p:cNvSpPr txBox="1">
            <a:spLocks noChangeArrowheads="1"/>
          </p:cNvSpPr>
          <p:nvPr/>
        </p:nvSpPr>
        <p:spPr bwMode="auto">
          <a:xfrm>
            <a:off x="5724525" y="3863975"/>
            <a:ext cx="2879725" cy="385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Alokace registrů</a:t>
            </a:r>
            <a:endParaRPr lang="en-US" altLang="en-US">
              <a:latin typeface="Arial" charset="0"/>
            </a:endParaRPr>
          </a:p>
        </p:txBody>
      </p:sp>
      <p:sp>
        <p:nvSpPr>
          <p:cNvPr id="62471" name="Text Box 6"/>
          <p:cNvSpPr txBox="1">
            <a:spLocks noChangeArrowheads="1"/>
          </p:cNvSpPr>
          <p:nvPr/>
        </p:nvSpPr>
        <p:spPr bwMode="auto">
          <a:xfrm>
            <a:off x="395288" y="4508500"/>
            <a:ext cx="28797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2472" name="Text Box 7"/>
          <p:cNvSpPr txBox="1">
            <a:spLocks noChangeArrowheads="1"/>
          </p:cNvSpPr>
          <p:nvPr/>
        </p:nvSpPr>
        <p:spPr bwMode="auto">
          <a:xfrm>
            <a:off x="395288" y="3213100"/>
            <a:ext cx="287972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2473" name="Text Box 8"/>
          <p:cNvSpPr txBox="1">
            <a:spLocks noChangeArrowheads="1"/>
          </p:cNvSpPr>
          <p:nvPr/>
        </p:nvSpPr>
        <p:spPr bwMode="auto">
          <a:xfrm>
            <a:off x="395288" y="37893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Instruction selection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Výběr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62474" name="Line 9"/>
          <p:cNvSpPr>
            <a:spLocks noChangeShapeType="1"/>
          </p:cNvSpPr>
          <p:nvPr/>
        </p:nvSpPr>
        <p:spPr bwMode="auto">
          <a:xfrm flipV="1">
            <a:off x="3276600" y="3357563"/>
            <a:ext cx="2447925" cy="1295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75" name="Text Box 10"/>
          <p:cNvSpPr txBox="1">
            <a:spLocks noChangeArrowheads="1"/>
          </p:cNvSpPr>
          <p:nvPr/>
        </p:nvSpPr>
        <p:spPr bwMode="auto">
          <a:xfrm>
            <a:off x="2124075" y="6091238"/>
            <a:ext cx="2879725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Finalizer</a:t>
            </a:r>
            <a:endParaRPr lang="en-US" altLang="en-US" b="0">
              <a:latin typeface="Arial" charset="0"/>
            </a:endParaRPr>
          </a:p>
        </p:txBody>
      </p:sp>
      <p:sp>
        <p:nvSpPr>
          <p:cNvPr id="62476" name="Line 11"/>
          <p:cNvSpPr>
            <a:spLocks noChangeShapeType="1"/>
          </p:cNvSpPr>
          <p:nvPr/>
        </p:nvSpPr>
        <p:spPr bwMode="auto">
          <a:xfrm>
            <a:off x="3492500" y="6378575"/>
            <a:ext cx="0" cy="2159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77" name="Text Box 12"/>
          <p:cNvSpPr txBox="1">
            <a:spLocks noChangeArrowheads="1"/>
          </p:cNvSpPr>
          <p:nvPr/>
        </p:nvSpPr>
        <p:spPr bwMode="auto">
          <a:xfrm>
            <a:off x="395288" y="1341438"/>
            <a:ext cx="287972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Detekce základních bloků</a:t>
            </a:r>
            <a:endParaRPr lang="en-US" altLang="en-US" b="0">
              <a:latin typeface="Arial" charset="0"/>
            </a:endParaRPr>
          </a:p>
        </p:txBody>
      </p:sp>
      <p:sp>
        <p:nvSpPr>
          <p:cNvPr id="62478" name="Line 13"/>
          <p:cNvSpPr>
            <a:spLocks noChangeShapeType="1"/>
          </p:cNvSpPr>
          <p:nvPr/>
        </p:nvSpPr>
        <p:spPr bwMode="auto">
          <a:xfrm>
            <a:off x="1619250" y="1125538"/>
            <a:ext cx="0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79" name="Text Box 14"/>
          <p:cNvSpPr txBox="1">
            <a:spLocks noChangeArrowheads="1"/>
          </p:cNvSpPr>
          <p:nvPr/>
        </p:nvSpPr>
        <p:spPr bwMode="auto">
          <a:xfrm>
            <a:off x="395288" y="2492375"/>
            <a:ext cx="2879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Live-range analysis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Anal</a:t>
            </a:r>
            <a:r>
              <a:rPr lang="cs-CZ" altLang="en-US">
                <a:latin typeface="Arial" charset="0"/>
              </a:rPr>
              <a:t>ýza rozsahů platnosti</a:t>
            </a:r>
            <a:endParaRPr lang="en-US" altLang="en-US">
              <a:latin typeface="Arial" charset="0"/>
            </a:endParaRPr>
          </a:p>
        </p:txBody>
      </p:sp>
      <p:sp>
        <p:nvSpPr>
          <p:cNvPr id="62480" name="Text Box 15"/>
          <p:cNvSpPr txBox="1">
            <a:spLocks noChangeArrowheads="1"/>
          </p:cNvSpPr>
          <p:nvPr/>
        </p:nvSpPr>
        <p:spPr bwMode="auto">
          <a:xfrm>
            <a:off x="5724525" y="5734050"/>
            <a:ext cx="2879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>
                <a:latin typeface="Arial" charset="0"/>
              </a:rPr>
              <a:t>Basic-block (re)ordering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 </a:t>
            </a:r>
            <a:r>
              <a:rPr lang="cs-CZ" altLang="en-US">
                <a:latin typeface="Arial" charset="0"/>
              </a:rPr>
              <a:t>Serializace control-flow</a:t>
            </a:r>
            <a:endParaRPr lang="en-US" altLang="en-US">
              <a:latin typeface="Arial" charset="0"/>
            </a:endParaRPr>
          </a:p>
        </p:txBody>
      </p:sp>
      <p:sp>
        <p:nvSpPr>
          <p:cNvPr id="62481" name="Line 16"/>
          <p:cNvSpPr>
            <a:spLocks noChangeShapeType="1"/>
          </p:cNvSpPr>
          <p:nvPr/>
        </p:nvSpPr>
        <p:spPr bwMode="auto">
          <a:xfrm>
            <a:off x="3851275" y="2852738"/>
            <a:ext cx="673100" cy="1587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82" name="Text Box 17"/>
          <p:cNvSpPr txBox="1">
            <a:spLocks noChangeArrowheads="1"/>
          </p:cNvSpPr>
          <p:nvPr/>
        </p:nvSpPr>
        <p:spPr bwMode="auto">
          <a:xfrm>
            <a:off x="4572000" y="981075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2483" name="Text Box 18"/>
          <p:cNvSpPr txBox="1">
            <a:spLocks noChangeArrowheads="1"/>
          </p:cNvSpPr>
          <p:nvPr/>
        </p:nvSpPr>
        <p:spPr bwMode="auto">
          <a:xfrm>
            <a:off x="4572000" y="1270000"/>
            <a:ext cx="38147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Nesekvenční 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2484" name="Text Box 19"/>
          <p:cNvSpPr txBox="1">
            <a:spLocks noChangeArrowheads="1"/>
          </p:cNvSpPr>
          <p:nvPr/>
        </p:nvSpPr>
        <p:spPr bwMode="auto">
          <a:xfrm>
            <a:off x="4570413" y="1844675"/>
            <a:ext cx="4392612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nízké úrovně s virtuálními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2485" name="Text Box 20"/>
          <p:cNvSpPr txBox="1">
            <a:spLocks noChangeArrowheads="1"/>
          </p:cNvSpPr>
          <p:nvPr/>
        </p:nvSpPr>
        <p:spPr bwMode="auto">
          <a:xfrm>
            <a:off x="4570413" y="2133600"/>
            <a:ext cx="4356100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Částečně sekvenční mezikód nízké úrovně 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2486" name="Text Box 21"/>
          <p:cNvSpPr txBox="1">
            <a:spLocks noChangeArrowheads="1"/>
          </p:cNvSpPr>
          <p:nvPr/>
        </p:nvSpPr>
        <p:spPr bwMode="auto">
          <a:xfrm>
            <a:off x="4570413" y="2420938"/>
            <a:ext cx="3814762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Sekvenční mezikód nízké úrovně s fyzickými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2487" name="Text Box 22"/>
          <p:cNvSpPr txBox="1">
            <a:spLocks noChangeArrowheads="1"/>
          </p:cNvSpPr>
          <p:nvPr/>
        </p:nvSpPr>
        <p:spPr bwMode="auto">
          <a:xfrm>
            <a:off x="4570413" y="2708275"/>
            <a:ext cx="3814762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Strojový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2488" name="Line 23"/>
          <p:cNvSpPr>
            <a:spLocks noChangeShapeType="1"/>
          </p:cNvSpPr>
          <p:nvPr/>
        </p:nvSpPr>
        <p:spPr bwMode="auto">
          <a:xfrm>
            <a:off x="3852863" y="1125538"/>
            <a:ext cx="673100" cy="158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89" name="Line 24"/>
          <p:cNvSpPr>
            <a:spLocks noChangeShapeType="1"/>
          </p:cNvSpPr>
          <p:nvPr/>
        </p:nvSpPr>
        <p:spPr bwMode="auto">
          <a:xfrm>
            <a:off x="3852863" y="1412875"/>
            <a:ext cx="673100" cy="1588"/>
          </a:xfrm>
          <a:prstGeom prst="line">
            <a:avLst/>
          </a:prstGeom>
          <a:noFill/>
          <a:ln w="50800">
            <a:solidFill>
              <a:srgbClr val="99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0" name="Line 25"/>
          <p:cNvSpPr>
            <a:spLocks noChangeShapeType="1"/>
          </p:cNvSpPr>
          <p:nvPr/>
        </p:nvSpPr>
        <p:spPr bwMode="auto">
          <a:xfrm>
            <a:off x="3851275" y="1989138"/>
            <a:ext cx="673100" cy="1587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1" name="Line 26"/>
          <p:cNvSpPr>
            <a:spLocks noChangeShapeType="1"/>
          </p:cNvSpPr>
          <p:nvPr/>
        </p:nvSpPr>
        <p:spPr bwMode="auto">
          <a:xfrm>
            <a:off x="3851275" y="2276475"/>
            <a:ext cx="673100" cy="1588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2" name="Line 27"/>
          <p:cNvSpPr>
            <a:spLocks noChangeShapeType="1"/>
          </p:cNvSpPr>
          <p:nvPr/>
        </p:nvSpPr>
        <p:spPr bwMode="auto">
          <a:xfrm>
            <a:off x="3851275" y="2565400"/>
            <a:ext cx="673100" cy="1588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3" name="Line 28"/>
          <p:cNvSpPr>
            <a:spLocks noChangeShapeType="1"/>
          </p:cNvSpPr>
          <p:nvPr/>
        </p:nvSpPr>
        <p:spPr bwMode="auto">
          <a:xfrm>
            <a:off x="1619250" y="2276475"/>
            <a:ext cx="0" cy="215900"/>
          </a:xfrm>
          <a:prstGeom prst="line">
            <a:avLst/>
          </a:prstGeom>
          <a:noFill/>
          <a:ln w="50800">
            <a:solidFill>
              <a:srgbClr val="99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4" name="Line 29"/>
          <p:cNvSpPr>
            <a:spLocks noChangeShapeType="1"/>
          </p:cNvSpPr>
          <p:nvPr/>
        </p:nvSpPr>
        <p:spPr bwMode="auto">
          <a:xfrm>
            <a:off x="1619250" y="2997200"/>
            <a:ext cx="0" cy="215900"/>
          </a:xfrm>
          <a:prstGeom prst="line">
            <a:avLst/>
          </a:prstGeom>
          <a:noFill/>
          <a:ln w="50800">
            <a:solidFill>
              <a:srgbClr val="99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5" name="Line 30"/>
          <p:cNvSpPr>
            <a:spLocks noChangeShapeType="1"/>
          </p:cNvSpPr>
          <p:nvPr/>
        </p:nvSpPr>
        <p:spPr bwMode="auto">
          <a:xfrm>
            <a:off x="1619250" y="3573463"/>
            <a:ext cx="0" cy="215900"/>
          </a:xfrm>
          <a:prstGeom prst="line">
            <a:avLst/>
          </a:prstGeom>
          <a:noFill/>
          <a:ln w="50800">
            <a:solidFill>
              <a:srgbClr val="99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6" name="Line 31"/>
          <p:cNvSpPr>
            <a:spLocks noChangeShapeType="1"/>
          </p:cNvSpPr>
          <p:nvPr/>
        </p:nvSpPr>
        <p:spPr bwMode="auto">
          <a:xfrm>
            <a:off x="1619250" y="4292600"/>
            <a:ext cx="0" cy="2159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7" name="Line 32"/>
          <p:cNvSpPr>
            <a:spLocks noChangeShapeType="1"/>
          </p:cNvSpPr>
          <p:nvPr/>
        </p:nvSpPr>
        <p:spPr bwMode="auto">
          <a:xfrm>
            <a:off x="7092950" y="5016500"/>
            <a:ext cx="0" cy="2159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8" name="Line 33"/>
          <p:cNvSpPr>
            <a:spLocks noChangeShapeType="1"/>
          </p:cNvSpPr>
          <p:nvPr/>
        </p:nvSpPr>
        <p:spPr bwMode="auto">
          <a:xfrm flipH="1" flipV="1">
            <a:off x="5003800" y="5661025"/>
            <a:ext cx="720725" cy="288925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499" name="Line 34"/>
          <p:cNvSpPr>
            <a:spLocks noChangeShapeType="1"/>
          </p:cNvSpPr>
          <p:nvPr/>
        </p:nvSpPr>
        <p:spPr bwMode="auto">
          <a:xfrm>
            <a:off x="3492500" y="5875338"/>
            <a:ext cx="0" cy="215900"/>
          </a:xfrm>
          <a:prstGeom prst="line">
            <a:avLst/>
          </a:prstGeom>
          <a:noFill/>
          <a:ln w="50800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500" name="Text Box 35"/>
          <p:cNvSpPr txBox="1">
            <a:spLocks noChangeArrowheads="1"/>
          </p:cNvSpPr>
          <p:nvPr/>
        </p:nvSpPr>
        <p:spPr bwMode="auto">
          <a:xfrm>
            <a:off x="395288" y="1916113"/>
            <a:ext cx="287972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Analýza aliasů</a:t>
            </a:r>
            <a:endParaRPr lang="en-US" altLang="en-US" b="0">
              <a:latin typeface="Arial" charset="0"/>
            </a:endParaRPr>
          </a:p>
        </p:txBody>
      </p:sp>
      <p:sp>
        <p:nvSpPr>
          <p:cNvPr id="62501" name="Line 36"/>
          <p:cNvSpPr>
            <a:spLocks noChangeShapeType="1"/>
          </p:cNvSpPr>
          <p:nvPr/>
        </p:nvSpPr>
        <p:spPr bwMode="auto">
          <a:xfrm>
            <a:off x="1619250" y="1700213"/>
            <a:ext cx="0" cy="215900"/>
          </a:xfrm>
          <a:prstGeom prst="line">
            <a:avLst/>
          </a:prstGeom>
          <a:noFill/>
          <a:ln w="50800">
            <a:solidFill>
              <a:srgbClr val="99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502" name="Line 37"/>
          <p:cNvSpPr>
            <a:spLocks noChangeShapeType="1"/>
          </p:cNvSpPr>
          <p:nvPr/>
        </p:nvSpPr>
        <p:spPr bwMode="auto">
          <a:xfrm>
            <a:off x="7092950" y="5518150"/>
            <a:ext cx="0" cy="2159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503" name="Text Box 38"/>
          <p:cNvSpPr txBox="1">
            <a:spLocks noChangeArrowheads="1"/>
          </p:cNvSpPr>
          <p:nvPr/>
        </p:nvSpPr>
        <p:spPr bwMode="auto">
          <a:xfrm>
            <a:off x="2124075" y="5516563"/>
            <a:ext cx="28797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62504" name="Text Box 39"/>
          <p:cNvSpPr txBox="1">
            <a:spLocks noChangeArrowheads="1"/>
          </p:cNvSpPr>
          <p:nvPr/>
        </p:nvSpPr>
        <p:spPr bwMode="auto">
          <a:xfrm>
            <a:off x="5724525" y="30702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Instruction s</a:t>
            </a:r>
            <a:r>
              <a:rPr lang="cs-CZ" altLang="en-US">
                <a:latin typeface="Arial" charset="0"/>
              </a:rPr>
              <a:t>cheduling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</a:t>
            </a:r>
            <a:r>
              <a:rPr lang="cs-CZ" altLang="en-US">
                <a:latin typeface="Arial" charset="0"/>
              </a:rPr>
              <a:t> Řazení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62505" name="Text Box 40"/>
          <p:cNvSpPr txBox="1">
            <a:spLocks noChangeArrowheads="1"/>
          </p:cNvSpPr>
          <p:nvPr/>
        </p:nvSpPr>
        <p:spPr bwMode="auto">
          <a:xfrm>
            <a:off x="5724525" y="443865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Instruction s</a:t>
            </a:r>
            <a:r>
              <a:rPr lang="cs-CZ" altLang="en-US">
                <a:latin typeface="Arial" charset="0"/>
              </a:rPr>
              <a:t>cheduling</a:t>
            </a:r>
            <a:endParaRPr lang="en-US" altLang="en-US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charset="0"/>
              </a:rPr>
              <a:t>=</a:t>
            </a:r>
            <a:r>
              <a:rPr lang="cs-CZ" altLang="en-US">
                <a:latin typeface="Arial" charset="0"/>
              </a:rPr>
              <a:t> Řazení instrukcí</a:t>
            </a:r>
            <a:endParaRPr lang="en-US" altLang="en-US">
              <a:latin typeface="Arial" charset="0"/>
            </a:endParaRPr>
          </a:p>
        </p:txBody>
      </p:sp>
      <p:sp>
        <p:nvSpPr>
          <p:cNvPr id="62506" name="Line 41"/>
          <p:cNvSpPr>
            <a:spLocks noChangeShapeType="1"/>
          </p:cNvSpPr>
          <p:nvPr/>
        </p:nvSpPr>
        <p:spPr bwMode="auto">
          <a:xfrm>
            <a:off x="7092950" y="4222750"/>
            <a:ext cx="0" cy="2159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507" name="Line 42"/>
          <p:cNvSpPr>
            <a:spLocks noChangeShapeType="1"/>
          </p:cNvSpPr>
          <p:nvPr/>
        </p:nvSpPr>
        <p:spPr bwMode="auto">
          <a:xfrm>
            <a:off x="7092950" y="3646488"/>
            <a:ext cx="0" cy="21590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62508" name="Text Box 43"/>
          <p:cNvSpPr txBox="1">
            <a:spLocks noChangeArrowheads="1"/>
          </p:cNvSpPr>
          <p:nvPr/>
        </p:nvSpPr>
        <p:spPr bwMode="auto">
          <a:xfrm>
            <a:off x="4572000" y="1557338"/>
            <a:ext cx="439261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Nesekvenční mezikód nízké úrovně s virtuálními registry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62509" name="Line 44"/>
          <p:cNvSpPr>
            <a:spLocks noChangeShapeType="1"/>
          </p:cNvSpPr>
          <p:nvPr/>
        </p:nvSpPr>
        <p:spPr bwMode="auto">
          <a:xfrm>
            <a:off x="3851275" y="1700213"/>
            <a:ext cx="673100" cy="1587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09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4CCF1D8-5B1C-4CDF-9706-23762B0A5BD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</a:t>
            </a:r>
            <a:r>
              <a:rPr lang="en-US" altLang="en-US" smtClean="0"/>
              <a:t>back-endu</a:t>
            </a:r>
            <a:endParaRPr lang="en-US" altLang="en-US" noProof="1" smtClean="0"/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mtClean="0"/>
              <a:t>Instruction selection</a:t>
            </a:r>
          </a:p>
          <a:p>
            <a:pPr lvl="3" eaLnBrk="1" hangingPunct="1"/>
            <a:r>
              <a:rPr lang="cs-CZ" altLang="en-US" smtClean="0"/>
              <a:t>Výběr strojových instrukcí</a:t>
            </a:r>
          </a:p>
          <a:p>
            <a:pPr lvl="4" eaLnBrk="1" hangingPunct="1"/>
            <a:r>
              <a:rPr lang="cs-CZ" altLang="en-US" smtClean="0"/>
              <a:t>1:n – přímočaré řešení</a:t>
            </a:r>
          </a:p>
          <a:p>
            <a:pPr lvl="4" eaLnBrk="1" hangingPunct="1"/>
            <a:r>
              <a:rPr lang="cs-CZ" altLang="en-US" smtClean="0"/>
              <a:t>m:n – stromové/grafové gramatiky apod. </a:t>
            </a:r>
          </a:p>
          <a:p>
            <a:pPr lvl="3" eaLnBrk="1" hangingPunct="1"/>
            <a:r>
              <a:rPr lang="cs-CZ" altLang="en-US" smtClean="0"/>
              <a:t>Vliv na kvalitu kódu poklesl</a:t>
            </a:r>
          </a:p>
          <a:p>
            <a:pPr lvl="4" eaLnBrk="1" hangingPunct="1"/>
            <a:r>
              <a:rPr lang="cs-CZ" altLang="en-US" smtClean="0"/>
              <a:t>RISC, load-store kód apod.</a:t>
            </a:r>
          </a:p>
          <a:p>
            <a:pPr lvl="2" eaLnBrk="1" hangingPunct="1"/>
            <a:r>
              <a:rPr lang="cs-CZ" altLang="en-US" smtClean="0"/>
              <a:t>Instruction scheduling</a:t>
            </a:r>
          </a:p>
          <a:p>
            <a:pPr lvl="3" eaLnBrk="1" hangingPunct="1"/>
            <a:r>
              <a:rPr lang="cs-CZ" altLang="en-US" smtClean="0"/>
              <a:t>Řazení instrukcí pro lepší využití ILP (instruction-level parallelism)</a:t>
            </a:r>
          </a:p>
          <a:p>
            <a:pPr lvl="4" eaLnBrk="1" hangingPunct="1"/>
            <a:r>
              <a:rPr lang="cs-CZ" altLang="en-US" smtClean="0"/>
              <a:t>NP-úplná úloha</a:t>
            </a:r>
          </a:p>
          <a:p>
            <a:pPr lvl="3" eaLnBrk="1" hangingPunct="1"/>
            <a:r>
              <a:rPr lang="cs-CZ" altLang="en-US" smtClean="0"/>
              <a:t>Lokální v BB</a:t>
            </a:r>
          </a:p>
          <a:p>
            <a:pPr lvl="4" eaLnBrk="1" hangingPunct="1"/>
            <a:r>
              <a:rPr lang="cs-CZ" altLang="en-US" smtClean="0"/>
              <a:t>Speciální řešení smyček (software pipelining)</a:t>
            </a:r>
          </a:p>
          <a:p>
            <a:pPr lvl="4" eaLnBrk="1" hangingPunct="1"/>
            <a:r>
              <a:rPr lang="cs-CZ" altLang="en-US" smtClean="0"/>
              <a:t>Částečně globální varianty (trace scheduling)</a:t>
            </a:r>
          </a:p>
          <a:p>
            <a:pPr lvl="3" eaLnBrk="1" hangingPunct="1"/>
            <a:r>
              <a:rPr lang="cs-CZ" altLang="en-US" smtClean="0"/>
              <a:t>Z</a:t>
            </a:r>
            <a:r>
              <a:rPr lang="en-US" altLang="en-US" smtClean="0"/>
              <a:t>rychluje</a:t>
            </a:r>
            <a:r>
              <a:rPr lang="cs-CZ" altLang="en-US" smtClean="0"/>
              <a:t> kód o 30-150</a:t>
            </a:r>
            <a:r>
              <a:rPr lang="en-US" altLang="en-US" smtClean="0"/>
              <a:t>%</a:t>
            </a:r>
            <a:endParaRPr lang="cs-CZ" altLang="en-US" smtClean="0"/>
          </a:p>
          <a:p>
            <a:pPr lvl="2" eaLnBrk="1" hangingPunct="1"/>
            <a:r>
              <a:rPr lang="cs-CZ" altLang="en-US" smtClean="0"/>
              <a:t>Register allocation</a:t>
            </a:r>
            <a:endParaRPr lang="en-US" altLang="en-US" smtClean="0"/>
          </a:p>
          <a:p>
            <a:pPr lvl="3" eaLnBrk="1" hangingPunct="1"/>
            <a:r>
              <a:rPr lang="en-US" altLang="en-US" smtClean="0"/>
              <a:t>P</a:t>
            </a:r>
            <a:r>
              <a:rPr lang="cs-CZ" altLang="en-US" smtClean="0"/>
              <a:t>řidělování fyzických registrů</a:t>
            </a:r>
          </a:p>
          <a:p>
            <a:pPr lvl="4" eaLnBrk="1" hangingPunct="1"/>
            <a:r>
              <a:rPr lang="cs-CZ" altLang="en-US" smtClean="0"/>
              <a:t>NP-úplná úloha</a:t>
            </a:r>
          </a:p>
          <a:p>
            <a:pPr lvl="4" eaLnBrk="1" hangingPunct="1"/>
            <a:r>
              <a:rPr lang="cs-CZ" altLang="en-US" smtClean="0"/>
              <a:t>Standardní řešení: Barvení grafu</a:t>
            </a:r>
          </a:p>
        </p:txBody>
      </p:sp>
    </p:spTree>
    <p:extLst>
      <p:ext uri="{BB962C8B-B14F-4D97-AF65-F5344CB8AC3E}">
        <p14:creationId xmlns:p14="http://schemas.microsoft.com/office/powerpoint/2010/main" val="1967877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D0B043C-8188-4056-8053-EFCBE1C7D6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Amatérský pohled</a:t>
            </a:r>
            <a:endParaRPr lang="en-US" altLang="en-US" smtClean="0"/>
          </a:p>
        </p:txBody>
      </p:sp>
      <p:sp>
        <p:nvSpPr>
          <p:cNvPr id="9221" name="Line 14"/>
          <p:cNvSpPr>
            <a:spLocks noChangeShapeType="1"/>
          </p:cNvSpPr>
          <p:nvPr/>
        </p:nvSpPr>
        <p:spPr bwMode="auto">
          <a:xfrm>
            <a:off x="1979613" y="18462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22" name="Text Box 18"/>
          <p:cNvSpPr txBox="1">
            <a:spLocks noChangeArrowheads="1"/>
          </p:cNvSpPr>
          <p:nvPr/>
        </p:nvSpPr>
        <p:spPr bwMode="auto">
          <a:xfrm>
            <a:off x="755650" y="12700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Lexikální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9223" name="Text Box 19"/>
          <p:cNvSpPr txBox="1">
            <a:spLocks noChangeArrowheads="1"/>
          </p:cNvSpPr>
          <p:nvPr/>
        </p:nvSpPr>
        <p:spPr bwMode="auto">
          <a:xfrm>
            <a:off x="755650" y="23860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Parser</a:t>
            </a:r>
            <a:endParaRPr lang="en-US" altLang="en-US" b="0">
              <a:latin typeface="Arial" charset="0"/>
            </a:endParaRPr>
          </a:p>
        </p:txBody>
      </p:sp>
      <p:sp>
        <p:nvSpPr>
          <p:cNvPr id="9224" name="Text Box 22"/>
          <p:cNvSpPr txBox="1">
            <a:spLocks noChangeArrowheads="1"/>
          </p:cNvSpPr>
          <p:nvPr/>
        </p:nvSpPr>
        <p:spPr bwMode="auto">
          <a:xfrm>
            <a:off x="755650" y="35020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Sémantický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9225" name="Text Box 24"/>
          <p:cNvSpPr txBox="1">
            <a:spLocks noChangeArrowheads="1"/>
          </p:cNvSpPr>
          <p:nvPr/>
        </p:nvSpPr>
        <p:spPr bwMode="auto">
          <a:xfrm>
            <a:off x="755650" y="45815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9226" name="Line 26"/>
          <p:cNvSpPr>
            <a:spLocks noChangeShapeType="1"/>
          </p:cNvSpPr>
          <p:nvPr/>
        </p:nvSpPr>
        <p:spPr bwMode="auto">
          <a:xfrm>
            <a:off x="1979613" y="29257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27" name="Line 28"/>
          <p:cNvSpPr>
            <a:spLocks noChangeShapeType="1"/>
          </p:cNvSpPr>
          <p:nvPr/>
        </p:nvSpPr>
        <p:spPr bwMode="auto">
          <a:xfrm>
            <a:off x="1979613" y="40767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28" name="Text Box 33"/>
          <p:cNvSpPr txBox="1">
            <a:spLocks noChangeArrowheads="1"/>
          </p:cNvSpPr>
          <p:nvPr/>
        </p:nvSpPr>
        <p:spPr bwMode="auto">
          <a:xfrm>
            <a:off x="2051050" y="1917700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Posloupnost tokenů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29" name="Line 34"/>
          <p:cNvSpPr>
            <a:spLocks noChangeShapeType="1"/>
          </p:cNvSpPr>
          <p:nvPr/>
        </p:nvSpPr>
        <p:spPr bwMode="auto">
          <a:xfrm>
            <a:off x="395288" y="1558925"/>
            <a:ext cx="3603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30" name="Text Box 35"/>
          <p:cNvSpPr txBox="1">
            <a:spLocks noChangeArrowheads="1"/>
          </p:cNvSpPr>
          <p:nvPr/>
        </p:nvSpPr>
        <p:spPr bwMode="auto">
          <a:xfrm>
            <a:off x="2051050" y="2998788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1" name="Text Box 36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2" name="Text Box 39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3" name="Text Box 43"/>
          <p:cNvSpPr txBox="1">
            <a:spLocks noChangeArrowheads="1"/>
          </p:cNvSpPr>
          <p:nvPr/>
        </p:nvSpPr>
        <p:spPr bwMode="auto">
          <a:xfrm>
            <a:off x="2051050" y="5229225"/>
            <a:ext cx="21605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Cílový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4" name="Line 44"/>
          <p:cNvSpPr>
            <a:spLocks noChangeShapeType="1"/>
          </p:cNvSpPr>
          <p:nvPr/>
        </p:nvSpPr>
        <p:spPr bwMode="auto">
          <a:xfrm>
            <a:off x="1979613" y="51577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101372B-7342-4108-8EAA-BBDB5436820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Z velké dálky</a:t>
            </a:r>
            <a:endParaRPr lang="en-US" altLang="en-US" smtClean="0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755650" y="45815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mezikódu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1979613" y="18462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755650" y="12700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Lexikální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755650" y="23860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Parser</a:t>
            </a:r>
            <a:endParaRPr lang="en-US" altLang="en-US" b="0">
              <a:latin typeface="Arial" charset="0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755650" y="35020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Sémantický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5219700" y="27813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>
            <a:off x="1979613" y="29257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>
            <a:off x="1979613" y="40767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3" name="Line 12"/>
          <p:cNvSpPr>
            <a:spLocks noChangeShapeType="1"/>
          </p:cNvSpPr>
          <p:nvPr/>
        </p:nvSpPr>
        <p:spPr bwMode="auto">
          <a:xfrm flipV="1">
            <a:off x="3635375" y="3068638"/>
            <a:ext cx="1584325" cy="18732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2051050" y="1917700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Posloupnost tokenů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55" name="Line 14"/>
          <p:cNvSpPr>
            <a:spLocks noChangeShapeType="1"/>
          </p:cNvSpPr>
          <p:nvPr/>
        </p:nvSpPr>
        <p:spPr bwMode="auto">
          <a:xfrm>
            <a:off x="395288" y="1558925"/>
            <a:ext cx="3603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2051050" y="2998788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3924300" y="3357563"/>
            <a:ext cx="10080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60" name="Text Box 19"/>
          <p:cNvSpPr txBox="1">
            <a:spLocks noChangeArrowheads="1"/>
          </p:cNvSpPr>
          <p:nvPr/>
        </p:nvSpPr>
        <p:spPr bwMode="auto">
          <a:xfrm>
            <a:off x="6588125" y="3429000"/>
            <a:ext cx="21605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Cílový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61" name="Line 20"/>
          <p:cNvSpPr>
            <a:spLocks noChangeShapeType="1"/>
          </p:cNvSpPr>
          <p:nvPr/>
        </p:nvSpPr>
        <p:spPr bwMode="auto">
          <a:xfrm>
            <a:off x="6516688" y="33575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62" name="Line 21"/>
          <p:cNvSpPr>
            <a:spLocks noChangeShapeType="1"/>
          </p:cNvSpPr>
          <p:nvPr/>
        </p:nvSpPr>
        <p:spPr bwMode="auto">
          <a:xfrm flipV="1">
            <a:off x="4572000" y="836613"/>
            <a:ext cx="0" cy="5545137"/>
          </a:xfrm>
          <a:prstGeom prst="line">
            <a:avLst/>
          </a:prstGeom>
          <a:noFill/>
          <a:ln w="50800" cap="rnd">
            <a:solidFill>
              <a:srgbClr val="8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63" name="Text Box 22"/>
          <p:cNvSpPr txBox="1">
            <a:spLocks noChangeArrowheads="1"/>
          </p:cNvSpPr>
          <p:nvPr/>
        </p:nvSpPr>
        <p:spPr bwMode="auto">
          <a:xfrm>
            <a:off x="2484438" y="765175"/>
            <a:ext cx="201453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front-end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vstupním jazyku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64" name="Text Box 23"/>
          <p:cNvSpPr txBox="1">
            <a:spLocks noChangeArrowheads="1"/>
          </p:cNvSpPr>
          <p:nvPr/>
        </p:nvSpPr>
        <p:spPr bwMode="auto">
          <a:xfrm>
            <a:off x="4643438" y="765175"/>
            <a:ext cx="18732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back-end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cílovém stroji</a:t>
            </a:r>
            <a:endParaRPr lang="en-US" alt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90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A0052DC-C61A-4A95-AA32-4DCB6EB06DD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S optimalizacemi</a:t>
            </a:r>
            <a:endParaRPr lang="en-US" altLang="en-US" smtClean="0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55650" y="4618038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755650" y="573405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mezikódu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5219700" y="508317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1979613" y="18462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755650" y="12700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Lexikální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755650" y="23860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Parser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755650" y="35020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Sémantický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5148263" y="17002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5219700" y="39544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5219700" y="2827338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1979613" y="29257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1979613" y="40782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1979613" y="5159375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6588125" y="22748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6588125" y="3355975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6588125" y="45085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 flipV="1">
            <a:off x="3635375" y="2205038"/>
            <a:ext cx="1512888" cy="36004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6" name="Text Box 21"/>
          <p:cNvSpPr txBox="1">
            <a:spLocks noChangeArrowheads="1"/>
          </p:cNvSpPr>
          <p:nvPr/>
        </p:nvSpPr>
        <p:spPr bwMode="auto">
          <a:xfrm>
            <a:off x="2051050" y="1917700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Posloupnost tokenů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395288" y="1558925"/>
            <a:ext cx="3603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8" name="Text Box 23"/>
          <p:cNvSpPr txBox="1">
            <a:spLocks noChangeArrowheads="1"/>
          </p:cNvSpPr>
          <p:nvPr/>
        </p:nvSpPr>
        <p:spPr bwMode="auto">
          <a:xfrm>
            <a:off x="2051050" y="2998788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89" name="Text Box 24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0" name="Text Box 25"/>
          <p:cNvSpPr txBox="1">
            <a:spLocks noChangeArrowheads="1"/>
          </p:cNvSpPr>
          <p:nvPr/>
        </p:nvSpPr>
        <p:spPr bwMode="auto">
          <a:xfrm>
            <a:off x="2051050" y="52308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1" name="Text Box 26"/>
          <p:cNvSpPr txBox="1">
            <a:spLocks noChangeArrowheads="1"/>
          </p:cNvSpPr>
          <p:nvPr/>
        </p:nvSpPr>
        <p:spPr bwMode="auto">
          <a:xfrm>
            <a:off x="3924300" y="2997200"/>
            <a:ext cx="10080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2" name="Text Box 27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3" name="Text Box 28"/>
          <p:cNvSpPr txBox="1">
            <a:spLocks noChangeArrowheads="1"/>
          </p:cNvSpPr>
          <p:nvPr/>
        </p:nvSpPr>
        <p:spPr bwMode="auto">
          <a:xfrm>
            <a:off x="6659563" y="234791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4" name="Text Box 29"/>
          <p:cNvSpPr txBox="1">
            <a:spLocks noChangeArrowheads="1"/>
          </p:cNvSpPr>
          <p:nvPr/>
        </p:nvSpPr>
        <p:spPr bwMode="auto">
          <a:xfrm>
            <a:off x="6659563" y="342741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5" name="Text Box 30"/>
          <p:cNvSpPr txBox="1">
            <a:spLocks noChangeArrowheads="1"/>
          </p:cNvSpPr>
          <p:nvPr/>
        </p:nvSpPr>
        <p:spPr bwMode="auto">
          <a:xfrm>
            <a:off x="6659563" y="4579938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nízké úrovně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6" name="Text Box 31"/>
          <p:cNvSpPr txBox="1">
            <a:spLocks noChangeArrowheads="1"/>
          </p:cNvSpPr>
          <p:nvPr/>
        </p:nvSpPr>
        <p:spPr bwMode="auto">
          <a:xfrm>
            <a:off x="6659563" y="573246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Cílový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7" name="Line 32"/>
          <p:cNvSpPr>
            <a:spLocks noChangeShapeType="1"/>
          </p:cNvSpPr>
          <p:nvPr/>
        </p:nvSpPr>
        <p:spPr bwMode="auto">
          <a:xfrm>
            <a:off x="6588125" y="565943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98" name="Line 33"/>
          <p:cNvSpPr>
            <a:spLocks noChangeShapeType="1"/>
          </p:cNvSpPr>
          <p:nvPr/>
        </p:nvSpPr>
        <p:spPr bwMode="auto">
          <a:xfrm flipV="1">
            <a:off x="4572000" y="836613"/>
            <a:ext cx="0" cy="5545137"/>
          </a:xfrm>
          <a:prstGeom prst="line">
            <a:avLst/>
          </a:prstGeom>
          <a:noFill/>
          <a:ln w="50800" cap="rnd">
            <a:solidFill>
              <a:srgbClr val="8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99" name="Text Box 34"/>
          <p:cNvSpPr txBox="1">
            <a:spLocks noChangeArrowheads="1"/>
          </p:cNvSpPr>
          <p:nvPr/>
        </p:nvSpPr>
        <p:spPr bwMode="auto">
          <a:xfrm>
            <a:off x="2484438" y="765175"/>
            <a:ext cx="201453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front-end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vstupním jazyku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300" name="Text Box 35"/>
          <p:cNvSpPr txBox="1">
            <a:spLocks noChangeArrowheads="1"/>
          </p:cNvSpPr>
          <p:nvPr/>
        </p:nvSpPr>
        <p:spPr bwMode="auto">
          <a:xfrm>
            <a:off x="4643438" y="765175"/>
            <a:ext cx="18732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back-end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cílovém stroji</a:t>
            </a:r>
            <a:endParaRPr lang="en-US" alt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31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DA48034-18AE-4E83-A1D2-48C6636262F0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Detailní p</a:t>
            </a:r>
            <a:r>
              <a:rPr lang="en-US" altLang="en-US" smtClean="0"/>
              <a:t>ohled akademika</a:t>
            </a:r>
            <a:r>
              <a:rPr lang="cs-CZ" altLang="en-US" smtClean="0"/>
              <a:t> (pouze optimalizace)</a:t>
            </a:r>
            <a:endParaRPr lang="en-US" altLang="en-US" smtClean="0"/>
          </a:p>
          <a:p>
            <a:pPr lvl="4" eaLnBrk="1" hangingPunct="1"/>
            <a:r>
              <a:rPr lang="cs-CZ" altLang="en-US" smtClean="0"/>
              <a:t>Muchnick: Advanced Compiler Design </a:t>
            </a:r>
            <a:r>
              <a:rPr lang="en-US" altLang="en-US" smtClean="0"/>
              <a:t>and Implementation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11188" y="1341438"/>
            <a:ext cx="374491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Scalar replacement of array references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Data-cache optimizations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2195513" y="1773238"/>
            <a:ext cx="73025" cy="3603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827088" y="2133600"/>
            <a:ext cx="3817937" cy="136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Procedure integration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Tail-call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Scalar replacement of aggregates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Sparse conditional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Interprocedural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Procedure specialization and cloning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Sparse conditional constant propagation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116013" y="3716338"/>
            <a:ext cx="3816350" cy="2519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Global value numbering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Local and global copy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Sparse conditional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Local and global common-subexpression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Loop-invariant code motion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Code hoisting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Induction-variable strength reduction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Linear-function test replacement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Induction-variable removal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Unnecessary bounds-checking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Control-flow optimizations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5292725" y="2349500"/>
            <a:ext cx="2951163" cy="3024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In-line expansion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Leaf-routine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Shrink wrapping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Machine idioms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 merging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Branch optimizations and conditional moves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Software pipelining, loop unrolling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Basic-block and branch scheduling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Basic-block and branch scheduling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Intraprocedural I-cache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Instruction prefetching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Data prefetching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Branch prediction</a:t>
            </a:r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5651500" y="5661025"/>
            <a:ext cx="2879725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Interprocedural 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Aggregation of global references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Interprocedural I-cache optimization</a:t>
            </a:r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5076825" y="1341438"/>
            <a:ext cx="28797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Constant folding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Algebraic simplification and reassociation</a:t>
            </a:r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>
            <a:off x="2268538" y="3500438"/>
            <a:ext cx="71437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 flipV="1">
            <a:off x="4932363" y="3860800"/>
            <a:ext cx="360362" cy="73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2302" name="Line 13"/>
          <p:cNvSpPr>
            <a:spLocks noChangeShapeType="1"/>
          </p:cNvSpPr>
          <p:nvPr/>
        </p:nvSpPr>
        <p:spPr bwMode="auto">
          <a:xfrm>
            <a:off x="6659563" y="5373688"/>
            <a:ext cx="73025" cy="2873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2303" name="Line 14"/>
          <p:cNvSpPr>
            <a:spLocks noChangeShapeType="1"/>
          </p:cNvSpPr>
          <p:nvPr/>
        </p:nvSpPr>
        <p:spPr bwMode="auto">
          <a:xfrm flipV="1">
            <a:off x="8532813" y="602138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2304" name="Line 15"/>
          <p:cNvSpPr>
            <a:spLocks noChangeShapeType="1"/>
          </p:cNvSpPr>
          <p:nvPr/>
        </p:nvSpPr>
        <p:spPr bwMode="auto">
          <a:xfrm flipV="1">
            <a:off x="395288" y="155733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6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1F5EE4-393B-4A27-8F2A-5FD72601FC5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mtClean="0"/>
              <a:t>Realita</a:t>
            </a:r>
            <a:endParaRPr lang="en-US" altLang="en-US" smtClean="0"/>
          </a:p>
          <a:p>
            <a:pPr lvl="3" eaLnBrk="1" hangingPunct="1"/>
            <a:r>
              <a:rPr lang="cs-CZ" altLang="en-US" smtClean="0"/>
              <a:t>GNU</a:t>
            </a:r>
            <a:br>
              <a:rPr lang="cs-CZ" altLang="en-US" smtClean="0"/>
            </a:br>
            <a:r>
              <a:rPr lang="cs-CZ" altLang="en-US" smtClean="0"/>
              <a:t>Compiler</a:t>
            </a:r>
            <a:br>
              <a:rPr lang="cs-CZ" altLang="en-US" smtClean="0"/>
            </a:br>
            <a:r>
              <a:rPr lang="cs-CZ" altLang="en-US" smtClean="0"/>
              <a:t>Collection</a:t>
            </a:r>
            <a:br>
              <a:rPr lang="cs-CZ" altLang="en-US" smtClean="0"/>
            </a:br>
            <a:r>
              <a:rPr lang="cs-CZ" altLang="en-US" smtClean="0"/>
              <a:t>Internals</a:t>
            </a:r>
            <a:endParaRPr lang="en-US" altLang="en-US" smtClean="0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611188" y="2492375"/>
            <a:ext cx="1800225" cy="2016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Remove useless statements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Mudflap declaration registration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Lower control flow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Lower exception handling control flow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Build the control flow graph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Find all referenced variables</a:t>
            </a: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5795963" y="1268413"/>
            <a:ext cx="2951162" cy="5256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RTL generation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Generate exception handling landing pads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Cleanup control flow graph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Common subexpression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Global common subexpression elimination.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Loop optimization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Jump bypassing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If conversion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Web construction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Life analysis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Instruction combination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Register movement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Optimize mode switching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Modulo scheduling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Instruction scheduling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Register class preferencing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Local 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Global 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Reloading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Basic block reordering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Variable tracking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Delayed branch scheduling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Branch shortening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Register-to-stack conversion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Final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Debugging information output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0">
              <a:latin typeface="Arial" charset="0"/>
            </a:endParaRPr>
          </a:p>
        </p:txBody>
      </p:sp>
      <p:sp>
        <p:nvSpPr>
          <p:cNvPr id="13319" name="Line 12"/>
          <p:cNvSpPr>
            <a:spLocks noChangeShapeType="1"/>
          </p:cNvSpPr>
          <p:nvPr/>
        </p:nvSpPr>
        <p:spPr bwMode="auto">
          <a:xfrm flipV="1">
            <a:off x="4932363" y="3860800"/>
            <a:ext cx="360362" cy="73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320" name="Line 14"/>
          <p:cNvSpPr>
            <a:spLocks noChangeShapeType="1"/>
          </p:cNvSpPr>
          <p:nvPr/>
        </p:nvSpPr>
        <p:spPr bwMode="auto">
          <a:xfrm flipV="1">
            <a:off x="5651500" y="4076700"/>
            <a:ext cx="144463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321" name="Line 15"/>
          <p:cNvSpPr>
            <a:spLocks noChangeShapeType="1"/>
          </p:cNvSpPr>
          <p:nvPr/>
        </p:nvSpPr>
        <p:spPr bwMode="auto">
          <a:xfrm flipV="1">
            <a:off x="395288" y="306863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322" name="Text Box 16"/>
          <p:cNvSpPr txBox="1">
            <a:spLocks noChangeArrowheads="1"/>
          </p:cNvSpPr>
          <p:nvPr/>
        </p:nvSpPr>
        <p:spPr bwMode="auto">
          <a:xfrm>
            <a:off x="2555875" y="765175"/>
            <a:ext cx="3095625" cy="5761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Enter static single assignment form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Warn for uninitialized variables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Dead code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Dominator optimizations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Redundant phi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Forward propagation of single-use variables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Copy </a:t>
            </a:r>
            <a:r>
              <a:rPr lang="cs-CZ" altLang="en-US" sz="1200" b="0">
                <a:latin typeface="Arial" charset="0"/>
              </a:rPr>
              <a:t>r</a:t>
            </a:r>
            <a:r>
              <a:rPr lang="en-US" altLang="en-US" sz="1200" b="0">
                <a:latin typeface="Arial" charset="0"/>
              </a:rPr>
              <a:t>enaming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PHI node optimizations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May-alias optimization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Profiling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Lower complex arithmetic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Scalar replacement of aggregates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Dead store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 recursion</a:t>
            </a:r>
            <a:r>
              <a:rPr lang="en-US" altLang="en-US" b="0">
                <a:latin typeface="Arial" charset="0"/>
              </a:rPr>
              <a:t> </a:t>
            </a:r>
            <a:r>
              <a:rPr lang="en-US" altLang="en-US" sz="1200" b="0">
                <a:latin typeface="Arial" charset="0"/>
              </a:rPr>
              <a:t>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Forward store motion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Partial redundancy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Loop invariant motion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Canonical induction variable creation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Induction variable optimizations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Loop unswitching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Vectorization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Tree level if-conversion for vectorizer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Conditional constant propagation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Folding builtin functions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Split critical edges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Partial redundancy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Control dependence dead code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 call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Warn for function return without value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Mudflap statement annotation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Leave static single assignment form 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 flipV="1">
            <a:off x="8748713" y="4652963"/>
            <a:ext cx="1444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 flipV="1">
            <a:off x="2411413" y="3573463"/>
            <a:ext cx="1444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11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1F5EE4-393B-4A27-8F2A-5FD72601FC5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dirty="0" smtClean="0"/>
              <a:t>Realita</a:t>
            </a:r>
            <a:endParaRPr lang="en-US" altLang="en-US" dirty="0" smtClean="0"/>
          </a:p>
          <a:p>
            <a:pPr lvl="3" eaLnBrk="1" hangingPunct="1"/>
            <a:r>
              <a:rPr lang="en-US" altLang="en-US" dirty="0" smtClean="0"/>
              <a:t>LLVM</a:t>
            </a:r>
            <a:r>
              <a:rPr lang="cs-CZ" altLang="en-US" dirty="0" smtClean="0"/>
              <a:t> back-end</a:t>
            </a:r>
            <a:endParaRPr lang="en-US" altLang="en-US" dirty="0" smtClean="0"/>
          </a:p>
        </p:txBody>
      </p:sp>
      <p:pic>
        <p:nvPicPr>
          <p:cNvPr id="1026" name="Picture 2" descr="https://jonathan2251.github.io/lbd/_images/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57" y="1628800"/>
            <a:ext cx="8736905" cy="455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193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4465"/>
            <a:ext cx="7315200" cy="461665"/>
          </a:xfrm>
        </p:spPr>
        <p:txBody>
          <a:bodyPr/>
          <a:lstStyle/>
          <a:p>
            <a:r>
              <a:rPr lang="en-US" dirty="0" smtClean="0"/>
              <a:t>LLVM 6.0 code generator (AMD64, -O3 -mavx2)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4">
              <a:spcBef>
                <a:spcPts val="0"/>
              </a:spcBef>
            </a:pPr>
            <a:r>
              <a:rPr lang="cs-CZ" sz="1200" dirty="0">
                <a:solidFill>
                  <a:srgbClr val="FF0000"/>
                </a:solidFill>
              </a:rPr>
              <a:t>Instruction Selection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Expand ISel Pseudo-instructions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Domain Reassignment Pass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Tail Duplication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Optimize machine instruction PHIs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Merge disjoint stack slots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Local Stack Slot Allocation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Remove dead machine instructions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Early If-Conversion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Machine InstCombiner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cmov Conversion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Machine Loop Invariant Code Motion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Machine Common Subexpression Elimination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Machine code sinking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Peephole Optimizations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Remove dead machine instructions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Live Range Shrink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Fixup SetCC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LEA Optimize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Optimize Call Frame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WinAlloca </a:t>
            </a:r>
            <a:r>
              <a:rPr lang="cs-CZ" sz="1200" dirty="0" smtClean="0"/>
              <a:t>Expander</a:t>
            </a:r>
            <a:endParaRPr lang="en-US" sz="1200" dirty="0" smtClean="0"/>
          </a:p>
          <a:p>
            <a:pPr marL="0" lvl="4">
              <a:spcBef>
                <a:spcPts val="0"/>
              </a:spcBef>
            </a:pPr>
            <a:r>
              <a:rPr lang="cs-CZ" sz="1200" dirty="0"/>
              <a:t>Detect Dead Lanes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Process Implicit Definitions</a:t>
            </a:r>
          </a:p>
          <a:p>
            <a:pPr marL="0" lvl="4">
              <a:spcBef>
                <a:spcPts val="0"/>
              </a:spcBef>
            </a:pPr>
            <a:r>
              <a:rPr lang="cs-CZ" sz="1200" dirty="0">
                <a:solidFill>
                  <a:srgbClr val="FF0000"/>
                </a:solidFill>
              </a:rPr>
              <a:t>Live Variable Analysis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Machine Natural Loop Construction</a:t>
            </a:r>
          </a:p>
          <a:p>
            <a:pPr marL="0" lvl="4">
              <a:spcBef>
                <a:spcPts val="0"/>
              </a:spcBef>
            </a:pPr>
            <a:r>
              <a:rPr lang="cs-CZ" sz="1200" dirty="0">
                <a:solidFill>
                  <a:srgbClr val="FF0000"/>
                </a:solidFill>
              </a:rPr>
              <a:t>Eliminate PHI nodes for register allocation</a:t>
            </a:r>
          </a:p>
          <a:p>
            <a:pPr marL="0" lvl="4">
              <a:spcBef>
                <a:spcPts val="0"/>
              </a:spcBef>
            </a:pPr>
            <a:r>
              <a:rPr lang="cs-CZ" sz="1200" dirty="0">
                <a:solidFill>
                  <a:srgbClr val="FF0000"/>
                </a:solidFill>
              </a:rPr>
              <a:t>Two-Address instruction pass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Simple Register Coalescing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Rename Disconnected Subregister Components</a:t>
            </a:r>
          </a:p>
          <a:p>
            <a:pPr marL="0" lvl="4">
              <a:spcBef>
                <a:spcPts val="0"/>
              </a:spcBef>
            </a:pPr>
            <a:endParaRPr lang="cs-CZ" sz="1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4">
              <a:spcBef>
                <a:spcPts val="0"/>
              </a:spcBef>
            </a:pPr>
            <a:r>
              <a:rPr lang="cs-CZ" sz="1200" dirty="0" smtClean="0">
                <a:solidFill>
                  <a:srgbClr val="FF0000"/>
                </a:solidFill>
              </a:rPr>
              <a:t>Machine </a:t>
            </a:r>
            <a:r>
              <a:rPr lang="cs-CZ" sz="1200" dirty="0">
                <a:solidFill>
                  <a:srgbClr val="FF0000"/>
                </a:solidFill>
              </a:rPr>
              <a:t>Instruction Scheduler</a:t>
            </a:r>
          </a:p>
          <a:p>
            <a:pPr marL="0" lvl="4">
              <a:spcBef>
                <a:spcPts val="0"/>
              </a:spcBef>
            </a:pPr>
            <a:r>
              <a:rPr lang="cs-CZ" sz="1200" dirty="0">
                <a:solidFill>
                  <a:srgbClr val="FF0000"/>
                </a:solidFill>
              </a:rPr>
              <a:t>Greedy Register Allocator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Virtual Register Rewriter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Stack Slot Coloring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Machine Loop Invariant Code Motion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FP Stackifier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Shrink Wrapping analysis</a:t>
            </a:r>
          </a:p>
          <a:p>
            <a:pPr marL="0" lvl="4">
              <a:spcBef>
                <a:spcPts val="0"/>
              </a:spcBef>
            </a:pPr>
            <a:r>
              <a:rPr lang="cs-CZ" sz="1200" dirty="0">
                <a:solidFill>
                  <a:srgbClr val="FF0000"/>
                </a:solidFill>
              </a:rPr>
              <a:t>Prologue/Epilogue Insertion &amp; Frame Finalization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Control Flow Optimizer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Tail Duplication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Machine Copy Propagation Pass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Post-RA pseudo instruction expansion pass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pseudo instruction expansion pass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Post RA top-down list latency scheduler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Analyze Machine Code For Garbage Collection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Branch Probability Basic Block Placement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Execution Dependency Fix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vzeroupper inserter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Byte/Word Instruction Fixup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Atom pad short functions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LEA Fixup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Compressing EVEX instrs to VEX encoding when possible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Contiguously Lay Out Funclets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StackMap Liveness Analysis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Live DEBUG_VALUE analysis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Insert fentry calls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Insert XRay ops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Implement the 'patchable-function' attribute</a:t>
            </a:r>
          </a:p>
          <a:p>
            <a:pPr marL="0" lvl="4">
              <a:spcBef>
                <a:spcPts val="0"/>
              </a:spcBef>
            </a:pPr>
            <a:r>
              <a:rPr lang="cs-CZ" sz="1200" dirty="0"/>
              <a:t>X86 Retpoline Thunks</a:t>
            </a:r>
          </a:p>
          <a:p>
            <a:pPr>
              <a:spcBef>
                <a:spcPts val="0"/>
              </a:spcBef>
            </a:pP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8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327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4F8FEB2-D223-4D36-9F74-E9CF250DAE6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</a:t>
            </a:r>
            <a:r>
              <a:rPr lang="en-US" altLang="en-US" smtClean="0"/>
              <a:t>back-endu</a:t>
            </a:r>
            <a:endParaRPr lang="en-US" altLang="en-US" noProof="1" smtClean="0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Různé vnitřní reprezentace</a:t>
            </a:r>
          </a:p>
          <a:p>
            <a:pPr lvl="2" eaLnBrk="1" hangingPunct="1"/>
            <a:r>
              <a:rPr lang="cs-CZ" altLang="en-US" smtClean="0"/>
              <a:t>Mezikód střední úrovně</a:t>
            </a:r>
          </a:p>
          <a:p>
            <a:pPr lvl="3" eaLnBrk="1" hangingPunct="1"/>
            <a:r>
              <a:rPr lang="cs-CZ" altLang="en-US" smtClean="0"/>
              <a:t>Nezávislá sada operací</a:t>
            </a:r>
          </a:p>
          <a:p>
            <a:pPr lvl="4" eaLnBrk="1" hangingPunct="1"/>
            <a:r>
              <a:rPr lang="cs-CZ" altLang="en-US" smtClean="0"/>
              <a:t>ADD</a:t>
            </a:r>
            <a:r>
              <a:rPr lang="en-US" altLang="en-US" smtClean="0"/>
              <a:t>_I32 a,b,c</a:t>
            </a:r>
            <a:endParaRPr lang="cs-CZ" altLang="en-US" smtClean="0"/>
          </a:p>
          <a:p>
            <a:pPr lvl="3" eaLnBrk="1" hangingPunct="1"/>
            <a:r>
              <a:rPr lang="cs-CZ" altLang="en-US" smtClean="0"/>
              <a:t>Forma</a:t>
            </a:r>
          </a:p>
          <a:p>
            <a:pPr lvl="4" eaLnBrk="1" hangingPunct="1"/>
            <a:r>
              <a:rPr lang="cs-CZ" altLang="en-US" smtClean="0"/>
              <a:t>Nesekvenční</a:t>
            </a:r>
          </a:p>
          <a:p>
            <a:pPr lvl="4" eaLnBrk="1" hangingPunct="1"/>
            <a:r>
              <a:rPr lang="cs-CZ" altLang="en-US" smtClean="0"/>
              <a:t>Částečně sekvenční</a:t>
            </a:r>
          </a:p>
          <a:p>
            <a:pPr lvl="2" eaLnBrk="1" hangingPunct="1"/>
            <a:r>
              <a:rPr lang="cs-CZ" altLang="en-US" smtClean="0"/>
              <a:t>Mezikód nízké úrovně</a:t>
            </a:r>
          </a:p>
          <a:p>
            <a:pPr lvl="3" eaLnBrk="1" hangingPunct="1"/>
            <a:r>
              <a:rPr lang="cs-CZ" altLang="en-US" smtClean="0"/>
              <a:t>Ekvivalenty strojových instrukcí</a:t>
            </a:r>
            <a:endParaRPr lang="en-US" altLang="en-US" smtClean="0"/>
          </a:p>
          <a:p>
            <a:pPr lvl="4" eaLnBrk="1" hangingPunct="1"/>
            <a:r>
              <a:rPr lang="en-US" altLang="en-US" smtClean="0"/>
              <a:t>add r1,r2</a:t>
            </a:r>
          </a:p>
          <a:p>
            <a:pPr lvl="3" eaLnBrk="1" hangingPunct="1"/>
            <a:r>
              <a:rPr lang="en-US" altLang="en-US" smtClean="0"/>
              <a:t>Forma</a:t>
            </a:r>
          </a:p>
          <a:p>
            <a:pPr lvl="4" eaLnBrk="1" hangingPunct="1"/>
            <a:r>
              <a:rPr lang="cs-CZ" altLang="en-US" smtClean="0"/>
              <a:t>Nesekvenční</a:t>
            </a:r>
            <a:endParaRPr lang="en-US" altLang="en-US" smtClean="0"/>
          </a:p>
          <a:p>
            <a:pPr lvl="4" eaLnBrk="1" hangingPunct="1"/>
            <a:r>
              <a:rPr lang="cs-CZ" altLang="en-US" smtClean="0"/>
              <a:t>Částečně sekvenční</a:t>
            </a:r>
          </a:p>
          <a:p>
            <a:pPr lvl="4" eaLnBrk="1" hangingPunct="1"/>
            <a:r>
              <a:rPr lang="en-US" altLang="en-US" smtClean="0"/>
              <a:t>Sekven</a:t>
            </a:r>
            <a:r>
              <a:rPr lang="cs-CZ" altLang="en-US" smtClean="0"/>
              <a:t>ční</a:t>
            </a: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5219700" y="508317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7350" name="Text Box 11"/>
          <p:cNvSpPr txBox="1">
            <a:spLocks noChangeArrowheads="1"/>
          </p:cNvSpPr>
          <p:nvPr/>
        </p:nvSpPr>
        <p:spPr bwMode="auto">
          <a:xfrm>
            <a:off x="5148263" y="17002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7351" name="Text Box 12"/>
          <p:cNvSpPr txBox="1">
            <a:spLocks noChangeArrowheads="1"/>
          </p:cNvSpPr>
          <p:nvPr/>
        </p:nvSpPr>
        <p:spPr bwMode="auto">
          <a:xfrm>
            <a:off x="5219700" y="39544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57352" name="Text Box 13"/>
          <p:cNvSpPr txBox="1">
            <a:spLocks noChangeArrowheads="1"/>
          </p:cNvSpPr>
          <p:nvPr/>
        </p:nvSpPr>
        <p:spPr bwMode="auto">
          <a:xfrm>
            <a:off x="5219700" y="2827338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57353" name="Line 17"/>
          <p:cNvSpPr>
            <a:spLocks noChangeShapeType="1"/>
          </p:cNvSpPr>
          <p:nvPr/>
        </p:nvSpPr>
        <p:spPr bwMode="auto">
          <a:xfrm>
            <a:off x="6588125" y="22748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7354" name="Line 18"/>
          <p:cNvSpPr>
            <a:spLocks noChangeShapeType="1"/>
          </p:cNvSpPr>
          <p:nvPr/>
        </p:nvSpPr>
        <p:spPr bwMode="auto">
          <a:xfrm>
            <a:off x="6588125" y="3355975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7355" name="Line 19"/>
          <p:cNvSpPr>
            <a:spLocks noChangeShapeType="1"/>
          </p:cNvSpPr>
          <p:nvPr/>
        </p:nvSpPr>
        <p:spPr bwMode="auto">
          <a:xfrm>
            <a:off x="6588125" y="45085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7356" name="Text Box 28"/>
          <p:cNvSpPr txBox="1">
            <a:spLocks noChangeArrowheads="1"/>
          </p:cNvSpPr>
          <p:nvPr/>
        </p:nvSpPr>
        <p:spPr bwMode="auto">
          <a:xfrm>
            <a:off x="6659563" y="234791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7357" name="Text Box 29"/>
          <p:cNvSpPr txBox="1">
            <a:spLocks noChangeArrowheads="1"/>
          </p:cNvSpPr>
          <p:nvPr/>
        </p:nvSpPr>
        <p:spPr bwMode="auto">
          <a:xfrm>
            <a:off x="6659563" y="342741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7358" name="Text Box 30"/>
          <p:cNvSpPr txBox="1">
            <a:spLocks noChangeArrowheads="1"/>
          </p:cNvSpPr>
          <p:nvPr/>
        </p:nvSpPr>
        <p:spPr bwMode="auto">
          <a:xfrm>
            <a:off x="6659563" y="4579938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nízké úrovně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7359" name="Text Box 31"/>
          <p:cNvSpPr txBox="1">
            <a:spLocks noChangeArrowheads="1"/>
          </p:cNvSpPr>
          <p:nvPr/>
        </p:nvSpPr>
        <p:spPr bwMode="auto">
          <a:xfrm>
            <a:off x="6659563" y="573246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Cílový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57360" name="Line 32"/>
          <p:cNvSpPr>
            <a:spLocks noChangeShapeType="1"/>
          </p:cNvSpPr>
          <p:nvPr/>
        </p:nvSpPr>
        <p:spPr bwMode="auto">
          <a:xfrm>
            <a:off x="6588125" y="565943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7361" name="Line 36"/>
          <p:cNvSpPr>
            <a:spLocks noChangeShapeType="1"/>
          </p:cNvSpPr>
          <p:nvPr/>
        </p:nvSpPr>
        <p:spPr bwMode="auto">
          <a:xfrm>
            <a:off x="6588125" y="1196975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57362" name="Text Box 37"/>
          <p:cNvSpPr txBox="1">
            <a:spLocks noChangeArrowheads="1"/>
          </p:cNvSpPr>
          <p:nvPr/>
        </p:nvSpPr>
        <p:spPr bwMode="auto">
          <a:xfrm>
            <a:off x="6659563" y="1270000"/>
            <a:ext cx="21605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92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1199</Words>
  <Application>Microsoft Office PowerPoint</Application>
  <PresentationFormat>Overhead</PresentationFormat>
  <Paragraphs>400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Courier New</vt:lpstr>
      <vt:lpstr>Wingdings</vt:lpstr>
      <vt:lpstr>LECT</vt:lpstr>
      <vt:lpstr>Architektura překladače</vt:lpstr>
      <vt:lpstr>Architektura překladače</vt:lpstr>
      <vt:lpstr>Architektura překladače</vt:lpstr>
      <vt:lpstr>Architektura překladače</vt:lpstr>
      <vt:lpstr>Architektura překladače</vt:lpstr>
      <vt:lpstr>Architektura překladače</vt:lpstr>
      <vt:lpstr>Architektura překladače</vt:lpstr>
      <vt:lpstr>LLVM 6.0 code generator (AMD64, -O3 -mavx2)</vt:lpstr>
      <vt:lpstr>Architektura back-endu</vt:lpstr>
      <vt:lpstr>Architektura back-endu</vt:lpstr>
      <vt:lpstr>Architektura back-endu</vt:lpstr>
      <vt:lpstr>Architektura back-endu</vt:lpstr>
      <vt:lpstr>Architektura back-endu</vt:lpstr>
      <vt:lpstr>Architektura back-endu</vt:lpstr>
      <vt:lpstr>Architektura back-endu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1007</cp:revision>
  <dcterms:created xsi:type="dcterms:W3CDTF">2001-09-30T23:30:25Z</dcterms:created>
  <dcterms:modified xsi:type="dcterms:W3CDTF">2020-03-29T10:42:16Z</dcterms:modified>
</cp:coreProperties>
</file>