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9" r:id="rId3"/>
    <p:sldId id="263" r:id="rId4"/>
    <p:sldId id="270" r:id="rId5"/>
    <p:sldId id="271" r:id="rId6"/>
    <p:sldId id="268" r:id="rId7"/>
    <p:sldId id="257" r:id="rId8"/>
    <p:sldId id="259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DBDD690-997F-4B07-9B9A-AF092058497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7856-D8A5-47AC-BA3E-CFA35861526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8A761-1096-446E-829C-F10B760067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A9576-F2BC-4ECB-8433-DCE67A9D12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6E2E1-39EE-48BA-8AD6-22E1FD0BDF8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E9C07-4C4B-4103-8756-AE3F54DC12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5EB9A-E2B0-4FD8-978A-0226D12DE37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7C16C-4207-4D5D-B00B-98828D8967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5B7CD-4745-4BC7-B017-5A24D46B23E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99002-FF99-4390-A565-BDEFE7C6A4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C336F-5824-4A11-98BA-90F7BBA00F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2945998-8515-428E-A32E-90B7D7F9A76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Compiler principles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Intermediate code generation</a:t>
            </a:r>
            <a:endParaRPr lang="cs-CZ" dirty="0"/>
          </a:p>
          <a:p>
            <a:endParaRPr lang="cs-CZ" dirty="0"/>
          </a:p>
          <a:p>
            <a:r>
              <a:rPr lang="cs-CZ" strike="sngStrike" dirty="0"/>
              <a:t>Jakub </a:t>
            </a:r>
            <a:r>
              <a:rPr lang="cs-CZ" strike="sngStrike" dirty="0" err="1"/>
              <a:t>Yaghob</a:t>
            </a:r>
            <a:endParaRPr lang="cs-CZ" strike="sngStrike" dirty="0"/>
          </a:p>
          <a:p>
            <a:r>
              <a:rPr lang="cs-CZ" dirty="0"/>
              <a:t>David Bednárek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</a:t>
            </a:r>
            <a:endParaRPr 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What we need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Evaluate the expression</a:t>
            </a:r>
            <a:endParaRPr lang="cs-CZ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Find which value in the list of cases is the same as the value of the expression</a:t>
            </a:r>
            <a:endParaRPr lang="cs-CZ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Execute the statement associated with the value found</a:t>
            </a:r>
            <a:endParaRPr lang="cs-CZ" sz="2200" dirty="0"/>
          </a:p>
          <a:p>
            <a:pPr>
              <a:lnSpc>
                <a:spcPct val="90000"/>
              </a:lnSpc>
            </a:pPr>
            <a:r>
              <a:rPr lang="en-US" sz="2600" dirty="0"/>
              <a:t>Finding the case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Sequence of conditional branches</a:t>
            </a:r>
            <a:endParaRPr lang="cs-CZ" sz="2200" dirty="0"/>
          </a:p>
          <a:p>
            <a:pPr lvl="2">
              <a:lnSpc>
                <a:spcPct val="90000"/>
              </a:lnSpc>
            </a:pPr>
            <a:r>
              <a:rPr lang="en-US" sz="2100" dirty="0"/>
              <a:t>Small number of cases (&lt;10)</a:t>
            </a:r>
            <a:endParaRPr lang="cs-CZ" sz="21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Binary search in table</a:t>
            </a:r>
            <a:r>
              <a:rPr lang="cs-CZ" sz="2200" dirty="0"/>
              <a:t> </a:t>
            </a:r>
            <a:r>
              <a:rPr lang="en-US" sz="2200" dirty="0"/>
              <a:t>[value</a:t>
            </a:r>
            <a:r>
              <a:rPr lang="cs-CZ" sz="2200" dirty="0"/>
              <a:t>,</a:t>
            </a:r>
            <a:r>
              <a:rPr lang="en-US" sz="2200" dirty="0" err="1"/>
              <a:t>caseptr</a:t>
            </a:r>
            <a:r>
              <a:rPr lang="en-US" sz="2200" dirty="0"/>
              <a:t>]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Binary tree of conditions</a:t>
            </a:r>
            <a:endParaRPr lang="cs-CZ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Table of pointers indexed by value</a:t>
            </a:r>
            <a:endParaRPr lang="cs-CZ" sz="2200" dirty="0"/>
          </a:p>
          <a:p>
            <a:pPr lvl="2">
              <a:lnSpc>
                <a:spcPct val="90000"/>
              </a:lnSpc>
            </a:pPr>
            <a:r>
              <a:rPr lang="en-US" sz="2100" dirty="0"/>
              <a:t>High density of values in the range of case values</a:t>
            </a:r>
            <a:endParaRPr lang="cs-CZ" sz="2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calls</a:t>
            </a:r>
            <a:endParaRPr lang="cs-CZ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Binding actual to formal parameters</a:t>
            </a:r>
            <a:endParaRPr lang="cs-CZ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Positional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Named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Parameters passed by value or by reference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Intermediate-code sequence</a:t>
            </a:r>
            <a:r>
              <a:rPr lang="cs-CZ" sz="2400" dirty="0"/>
              <a:t>: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Evaluate actual parameter expressions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Perform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actual</a:t>
            </a:r>
            <a:r>
              <a:rPr lang="cs-CZ" sz="2000" dirty="0"/>
              <a:t> call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Store return value somewhere</a:t>
            </a: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400" dirty="0" err="1"/>
              <a:t>Low</a:t>
            </a:r>
            <a:r>
              <a:rPr lang="cs-CZ" sz="2400" dirty="0"/>
              <a:t>-level </a:t>
            </a:r>
            <a:r>
              <a:rPr lang="cs-CZ" sz="2400" dirty="0" err="1"/>
              <a:t>code</a:t>
            </a:r>
            <a:r>
              <a:rPr lang="cs-CZ" sz="2400" dirty="0"/>
              <a:t> - </a:t>
            </a:r>
            <a:r>
              <a:rPr lang="cs-CZ" sz="2400" dirty="0" err="1"/>
              <a:t>calling</a:t>
            </a:r>
            <a:r>
              <a:rPr lang="cs-CZ" sz="2400" dirty="0"/>
              <a:t> </a:t>
            </a:r>
            <a:r>
              <a:rPr lang="cs-CZ" sz="2400" dirty="0" err="1"/>
              <a:t>convention</a:t>
            </a:r>
            <a:r>
              <a:rPr lang="cs-CZ" sz="2400" dirty="0"/>
              <a:t> - ABI</a:t>
            </a:r>
          </a:p>
          <a:p>
            <a:pPr lvl="1">
              <a:lnSpc>
                <a:spcPct val="90000"/>
              </a:lnSpc>
            </a:pPr>
            <a:r>
              <a:rPr lang="cs-CZ" sz="2000" dirty="0" err="1"/>
              <a:t>Where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parameters</a:t>
            </a:r>
            <a:r>
              <a:rPr lang="cs-CZ" sz="2000" dirty="0"/>
              <a:t> are </a:t>
            </a:r>
            <a:r>
              <a:rPr lang="cs-CZ" sz="2000" dirty="0" err="1"/>
              <a:t>passed</a:t>
            </a:r>
            <a:endParaRPr lang="cs-CZ" sz="2000" dirty="0"/>
          </a:p>
          <a:p>
            <a:pPr lvl="2">
              <a:lnSpc>
                <a:spcPct val="90000"/>
              </a:lnSpc>
            </a:pPr>
            <a:r>
              <a:rPr lang="cs-CZ" sz="1800" dirty="0"/>
              <a:t>A </a:t>
            </a:r>
            <a:r>
              <a:rPr lang="cs-CZ" sz="1800" dirty="0" err="1"/>
              <a:t>deterministic</a:t>
            </a:r>
            <a:r>
              <a:rPr lang="cs-CZ" sz="1800" dirty="0"/>
              <a:t> </a:t>
            </a:r>
            <a:r>
              <a:rPr lang="cs-CZ" sz="1800" dirty="0" err="1"/>
              <a:t>algorithm</a:t>
            </a:r>
            <a:r>
              <a:rPr lang="cs-CZ" sz="1800" dirty="0"/>
              <a:t> to </a:t>
            </a:r>
            <a:r>
              <a:rPr lang="cs-CZ" sz="1800" dirty="0" err="1"/>
              <a:t>derive</a:t>
            </a:r>
            <a:r>
              <a:rPr lang="cs-CZ" sz="1800" dirty="0"/>
              <a:t> </a:t>
            </a:r>
            <a:r>
              <a:rPr lang="cs-CZ" sz="1800" dirty="0" err="1"/>
              <a:t>location</a:t>
            </a:r>
            <a:endParaRPr lang="cs-CZ" sz="1800" dirty="0"/>
          </a:p>
          <a:p>
            <a:pPr lvl="1">
              <a:lnSpc>
                <a:spcPct val="90000"/>
              </a:lnSpc>
            </a:pPr>
            <a:r>
              <a:rPr lang="cs-CZ" sz="2000" dirty="0" err="1"/>
              <a:t>How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return </a:t>
            </a:r>
            <a:r>
              <a:rPr lang="cs-CZ" sz="2000" dirty="0" err="1"/>
              <a:t>values</a:t>
            </a:r>
            <a:r>
              <a:rPr lang="cs-CZ" sz="2000" dirty="0"/>
              <a:t> are </a:t>
            </a:r>
            <a:r>
              <a:rPr lang="cs-CZ" sz="2000" dirty="0" err="1"/>
              <a:t>passed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000" dirty="0" err="1"/>
              <a:t>How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stack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manipulated</a:t>
            </a:r>
            <a:endParaRPr lang="cs-CZ" sz="2000" dirty="0"/>
          </a:p>
          <a:p>
            <a:pPr lvl="1">
              <a:lnSpc>
                <a:spcPct val="90000"/>
              </a:lnSpc>
            </a:pP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D0348C-92F0-540B-FEB2-5522A3F90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F0BEA-5FD0-985B-819F-4BD1D25D0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Aggregates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B21A7-A5A8-3CEE-54AB-3AB22B5689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Generating</a:t>
            </a:r>
            <a:r>
              <a:rPr lang="cs-CZ" dirty="0"/>
              <a:t> </a:t>
            </a:r>
            <a:r>
              <a:rPr lang="cs-CZ" dirty="0" err="1"/>
              <a:t>intermediate</a:t>
            </a:r>
            <a:r>
              <a:rPr lang="cs-CZ" dirty="0"/>
              <a:t> </a:t>
            </a:r>
            <a:r>
              <a:rPr lang="cs-CZ" dirty="0" err="1"/>
              <a:t>code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423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Structures</a:t>
            </a:r>
            <a:r>
              <a:rPr lang="cs-CZ" dirty="0"/>
              <a:t> and </a:t>
            </a:r>
            <a:r>
              <a:rPr lang="cs-CZ" dirty="0" err="1"/>
              <a:t>classes</a:t>
            </a:r>
            <a:endParaRPr lang="cs-CZ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err="1"/>
              <a:t>Structure</a:t>
            </a:r>
            <a:r>
              <a:rPr lang="cs-CZ" sz="2400" dirty="0"/>
              <a:t> layout </a:t>
            </a:r>
            <a:r>
              <a:rPr lang="cs-CZ" sz="2400" dirty="0" err="1"/>
              <a:t>determined</a:t>
            </a:r>
            <a:r>
              <a:rPr lang="cs-CZ" sz="2400" dirty="0"/>
              <a:t> by </a:t>
            </a:r>
            <a:r>
              <a:rPr lang="cs-CZ" sz="2400" dirty="0" err="1"/>
              <a:t>language</a:t>
            </a:r>
            <a:r>
              <a:rPr lang="cs-CZ" sz="2400" dirty="0"/>
              <a:t>/CPU ABI</a:t>
            </a:r>
          </a:p>
          <a:p>
            <a:pPr lvl="1">
              <a:lnSpc>
                <a:spcPct val="80000"/>
              </a:lnSpc>
            </a:pPr>
            <a:r>
              <a:rPr lang="cs-CZ" sz="2000" dirty="0" err="1"/>
              <a:t>Separately</a:t>
            </a:r>
            <a:r>
              <a:rPr lang="cs-CZ" sz="2000" dirty="0"/>
              <a:t> </a:t>
            </a:r>
            <a:r>
              <a:rPr lang="cs-CZ" sz="2000" dirty="0" err="1"/>
              <a:t>compiled</a:t>
            </a:r>
            <a:r>
              <a:rPr lang="cs-CZ" sz="2000" dirty="0"/>
              <a:t> </a:t>
            </a:r>
            <a:r>
              <a:rPr lang="cs-CZ" sz="2000" dirty="0" err="1"/>
              <a:t>code</a:t>
            </a:r>
            <a:r>
              <a:rPr lang="cs-CZ" sz="2000" dirty="0"/>
              <a:t> </a:t>
            </a:r>
            <a:r>
              <a:rPr lang="cs-CZ" sz="2000" dirty="0" err="1"/>
              <a:t>must</a:t>
            </a:r>
            <a:r>
              <a:rPr lang="cs-CZ" sz="2000" dirty="0"/>
              <a:t> use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same</a:t>
            </a:r>
            <a:r>
              <a:rPr lang="cs-CZ" sz="2000" dirty="0"/>
              <a:t> layout</a:t>
            </a:r>
          </a:p>
          <a:p>
            <a:pPr lvl="1">
              <a:lnSpc>
                <a:spcPct val="80000"/>
              </a:lnSpc>
            </a:pPr>
            <a:r>
              <a:rPr lang="cs-CZ" sz="2000" dirty="0" err="1"/>
              <a:t>Alignment</a:t>
            </a:r>
            <a:r>
              <a:rPr lang="cs-CZ" sz="2000" dirty="0"/>
              <a:t> </a:t>
            </a:r>
            <a:r>
              <a:rPr lang="cs-CZ" sz="2000" dirty="0" err="1"/>
              <a:t>requirements</a:t>
            </a:r>
            <a:r>
              <a:rPr lang="cs-CZ" sz="2000" dirty="0"/>
              <a:t> (</a:t>
            </a:r>
            <a:r>
              <a:rPr lang="cs-CZ" sz="2000" dirty="0" err="1"/>
              <a:t>dependent</a:t>
            </a:r>
            <a:r>
              <a:rPr lang="cs-CZ" sz="2000" dirty="0"/>
              <a:t> on </a:t>
            </a:r>
            <a:r>
              <a:rPr lang="cs-CZ" sz="2000" dirty="0" err="1"/>
              <a:t>target</a:t>
            </a:r>
            <a:r>
              <a:rPr lang="cs-CZ" sz="2000" dirty="0"/>
              <a:t> CPU + </a:t>
            </a:r>
            <a:r>
              <a:rPr lang="cs-CZ" sz="2000" dirty="0" err="1"/>
              <a:t>optimization</a:t>
            </a:r>
            <a:r>
              <a:rPr lang="cs-CZ" sz="2000" dirty="0"/>
              <a:t> level)</a:t>
            </a:r>
          </a:p>
          <a:p>
            <a:pPr lvl="2">
              <a:lnSpc>
                <a:spcPct val="80000"/>
              </a:lnSpc>
            </a:pPr>
            <a:r>
              <a:rPr lang="cs-CZ" sz="1700" dirty="0"/>
              <a:t>Layout </a:t>
            </a:r>
            <a:r>
              <a:rPr lang="cs-CZ" sz="1700" dirty="0" err="1"/>
              <a:t>may</a:t>
            </a:r>
            <a:r>
              <a:rPr lang="cs-CZ" sz="1700" dirty="0"/>
              <a:t> </a:t>
            </a:r>
            <a:r>
              <a:rPr lang="cs-CZ" sz="1700" dirty="0" err="1"/>
              <a:t>contain</a:t>
            </a:r>
            <a:r>
              <a:rPr lang="cs-CZ" sz="1700" dirty="0"/>
              <a:t> </a:t>
            </a:r>
            <a:r>
              <a:rPr lang="cs-CZ" sz="1700" dirty="0" err="1"/>
              <a:t>holes</a:t>
            </a:r>
            <a:endParaRPr lang="cs-CZ" sz="1700" dirty="0"/>
          </a:p>
          <a:p>
            <a:pPr lvl="2">
              <a:lnSpc>
                <a:spcPct val="80000"/>
              </a:lnSpc>
            </a:pPr>
            <a:r>
              <a:rPr lang="cs-CZ" sz="1700" dirty="0" err="1"/>
              <a:t>Elements</a:t>
            </a:r>
            <a:r>
              <a:rPr lang="cs-CZ" sz="1700" dirty="0"/>
              <a:t> </a:t>
            </a:r>
            <a:r>
              <a:rPr lang="cs-CZ" sz="1700" dirty="0" err="1"/>
              <a:t>may</a:t>
            </a:r>
            <a:r>
              <a:rPr lang="cs-CZ" sz="1700" dirty="0"/>
              <a:t> </a:t>
            </a:r>
            <a:r>
              <a:rPr lang="cs-CZ" sz="1700" dirty="0" err="1"/>
              <a:t>be</a:t>
            </a:r>
            <a:r>
              <a:rPr lang="cs-CZ" sz="1700" dirty="0"/>
              <a:t> </a:t>
            </a:r>
            <a:r>
              <a:rPr lang="cs-CZ" sz="1700" dirty="0" err="1"/>
              <a:t>reordered</a:t>
            </a:r>
            <a:r>
              <a:rPr lang="cs-CZ" sz="1700" dirty="0"/>
              <a:t> (</a:t>
            </a:r>
            <a:r>
              <a:rPr lang="cs-CZ" sz="1700" dirty="0" err="1"/>
              <a:t>if</a:t>
            </a:r>
            <a:r>
              <a:rPr lang="cs-CZ" sz="1700" dirty="0"/>
              <a:t> </a:t>
            </a:r>
            <a:r>
              <a:rPr lang="cs-CZ" sz="1700" dirty="0" err="1"/>
              <a:t>language</a:t>
            </a:r>
            <a:r>
              <a:rPr lang="cs-CZ" sz="1700" dirty="0"/>
              <a:t> </a:t>
            </a:r>
            <a:r>
              <a:rPr lang="cs-CZ" sz="1700" dirty="0" err="1"/>
              <a:t>permits</a:t>
            </a:r>
            <a:r>
              <a:rPr lang="cs-CZ" sz="1700" dirty="0"/>
              <a:t>)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Access to </a:t>
            </a:r>
            <a:r>
              <a:rPr lang="cs-CZ" sz="2400" dirty="0" err="1"/>
              <a:t>structure</a:t>
            </a:r>
            <a:r>
              <a:rPr lang="cs-CZ" sz="2400" dirty="0"/>
              <a:t> </a:t>
            </a:r>
            <a:r>
              <a:rPr lang="cs-CZ" sz="2400" dirty="0" err="1"/>
              <a:t>elements</a:t>
            </a:r>
            <a:r>
              <a:rPr lang="cs-CZ" sz="2400" dirty="0"/>
              <a:t> (data </a:t>
            </a:r>
            <a:r>
              <a:rPr lang="cs-CZ" sz="2400" dirty="0" err="1"/>
              <a:t>members</a:t>
            </a:r>
            <a:r>
              <a:rPr lang="cs-CZ" sz="2400" dirty="0"/>
              <a:t>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In </a:t>
            </a:r>
            <a:r>
              <a:rPr lang="cs-CZ" sz="2000" dirty="0" err="1"/>
              <a:t>high</a:t>
            </a:r>
            <a:r>
              <a:rPr lang="cs-CZ" sz="2000" dirty="0"/>
              <a:t>/medium level </a:t>
            </a:r>
            <a:r>
              <a:rPr lang="cs-CZ" sz="2000" dirty="0" err="1"/>
              <a:t>intermediate</a:t>
            </a:r>
            <a:r>
              <a:rPr lang="cs-CZ" sz="2000" dirty="0"/>
              <a:t> </a:t>
            </a:r>
            <a:r>
              <a:rPr lang="cs-CZ" sz="2000" dirty="0" err="1"/>
              <a:t>code</a:t>
            </a:r>
            <a:endParaRPr lang="cs-CZ" sz="2000" dirty="0"/>
          </a:p>
          <a:p>
            <a:pPr lvl="2">
              <a:lnSpc>
                <a:spcPct val="80000"/>
              </a:lnSpc>
            </a:pPr>
            <a:r>
              <a:rPr lang="cs-CZ" sz="1700" dirty="0" err="1"/>
              <a:t>Usually</a:t>
            </a:r>
            <a:r>
              <a:rPr lang="cs-CZ" sz="1700" dirty="0"/>
              <a:t>, data </a:t>
            </a:r>
            <a:r>
              <a:rPr lang="cs-CZ" sz="1700" dirty="0" err="1"/>
              <a:t>members</a:t>
            </a:r>
            <a:r>
              <a:rPr lang="cs-CZ" sz="1700" dirty="0"/>
              <a:t> </a:t>
            </a:r>
            <a:r>
              <a:rPr lang="cs-CZ" sz="1700" dirty="0" err="1"/>
              <a:t>denoted</a:t>
            </a:r>
            <a:r>
              <a:rPr lang="cs-CZ" sz="1700" dirty="0"/>
              <a:t> </a:t>
            </a:r>
            <a:r>
              <a:rPr lang="cs-CZ" sz="1700" dirty="0" err="1"/>
              <a:t>symbolically</a:t>
            </a:r>
            <a:endParaRPr lang="cs-CZ" sz="1700" dirty="0"/>
          </a:p>
          <a:p>
            <a:pPr lvl="2">
              <a:lnSpc>
                <a:spcPct val="80000"/>
              </a:lnSpc>
            </a:pPr>
            <a:r>
              <a:rPr lang="cs-CZ" sz="1700" dirty="0" err="1"/>
              <a:t>Local</a:t>
            </a:r>
            <a:r>
              <a:rPr lang="cs-CZ" sz="1700" dirty="0"/>
              <a:t> </a:t>
            </a:r>
            <a:r>
              <a:rPr lang="cs-CZ" sz="1700" dirty="0" err="1"/>
              <a:t>variables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</a:t>
            </a:r>
            <a:r>
              <a:rPr lang="cs-CZ" sz="1700" dirty="0" err="1"/>
              <a:t>structure</a:t>
            </a:r>
            <a:r>
              <a:rPr lang="cs-CZ" sz="1700" dirty="0"/>
              <a:t> </a:t>
            </a:r>
            <a:r>
              <a:rPr lang="cs-CZ" sz="1700" dirty="0" err="1"/>
              <a:t>types</a:t>
            </a:r>
            <a:r>
              <a:rPr lang="cs-CZ" sz="1700" dirty="0"/>
              <a:t> </a:t>
            </a:r>
            <a:r>
              <a:rPr lang="cs-CZ" sz="1700" dirty="0" err="1"/>
              <a:t>may</a:t>
            </a:r>
            <a:r>
              <a:rPr lang="cs-CZ" sz="1700" dirty="0"/>
              <a:t> </a:t>
            </a:r>
            <a:r>
              <a:rPr lang="cs-CZ" sz="1700" dirty="0" err="1"/>
              <a:t>be</a:t>
            </a:r>
            <a:r>
              <a:rPr lang="cs-CZ" sz="1700" dirty="0"/>
              <a:t> </a:t>
            </a:r>
            <a:r>
              <a:rPr lang="cs-CZ" sz="1700" dirty="0" err="1"/>
              <a:t>later</a:t>
            </a:r>
            <a:r>
              <a:rPr lang="cs-CZ" sz="1700" dirty="0"/>
              <a:t> </a:t>
            </a:r>
            <a:r>
              <a:rPr lang="cs-CZ" sz="1700" dirty="0" err="1"/>
              <a:t>broken</a:t>
            </a:r>
            <a:r>
              <a:rPr lang="cs-CZ" sz="1700" dirty="0"/>
              <a:t> </a:t>
            </a:r>
            <a:r>
              <a:rPr lang="cs-CZ" sz="1700" dirty="0" err="1"/>
              <a:t>into</a:t>
            </a:r>
            <a:r>
              <a:rPr lang="cs-CZ" sz="1700" dirty="0"/>
              <a:t> </a:t>
            </a:r>
            <a:r>
              <a:rPr lang="cs-CZ" sz="1700" dirty="0" err="1"/>
              <a:t>elements</a:t>
            </a:r>
            <a:endParaRPr lang="cs-CZ" sz="17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In </a:t>
            </a:r>
            <a:r>
              <a:rPr lang="cs-CZ" sz="2000" dirty="0" err="1"/>
              <a:t>low</a:t>
            </a:r>
            <a:r>
              <a:rPr lang="cs-CZ" sz="2000" dirty="0"/>
              <a:t>-level </a:t>
            </a:r>
            <a:r>
              <a:rPr lang="cs-CZ" sz="2000" dirty="0" err="1"/>
              <a:t>code</a:t>
            </a:r>
            <a:endParaRPr lang="cs-CZ" sz="2000" dirty="0"/>
          </a:p>
          <a:p>
            <a:pPr lvl="2">
              <a:lnSpc>
                <a:spcPct val="80000"/>
              </a:lnSpc>
            </a:pPr>
            <a:r>
              <a:rPr lang="cs-CZ" sz="1700" dirty="0"/>
              <a:t>Access </a:t>
            </a:r>
            <a:r>
              <a:rPr lang="cs-CZ" sz="1700" dirty="0" err="1"/>
              <a:t>specified</a:t>
            </a:r>
            <a:r>
              <a:rPr lang="cs-CZ" sz="1700" dirty="0"/>
              <a:t> by element </a:t>
            </a:r>
            <a:r>
              <a:rPr lang="cs-CZ" sz="1700" dirty="0" err="1"/>
              <a:t>offsets</a:t>
            </a:r>
            <a:r>
              <a:rPr lang="cs-CZ" sz="1700" dirty="0"/>
              <a:t> in </a:t>
            </a:r>
            <a:r>
              <a:rPr lang="cs-CZ" sz="1700" dirty="0" err="1"/>
              <a:t>bytes</a:t>
            </a:r>
            <a:endParaRPr lang="cs-CZ" sz="1700" dirty="0"/>
          </a:p>
          <a:p>
            <a:pPr lvl="2">
              <a:lnSpc>
                <a:spcPct val="80000"/>
              </a:lnSpc>
            </a:pPr>
            <a:r>
              <a:rPr lang="cs-CZ" sz="1700" dirty="0" err="1"/>
              <a:t>Equivalent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pointer</a:t>
            </a:r>
            <a:r>
              <a:rPr lang="en-US" sz="1700" dirty="0"/>
              <a:t>/address </a:t>
            </a:r>
            <a:r>
              <a:rPr lang="en-US" sz="1700" dirty="0" err="1"/>
              <a:t>arithmetics</a:t>
            </a:r>
            <a:endParaRPr lang="cs-CZ" sz="1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45C7E0-75B5-BF75-3093-21743569E8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E9994C0-D83A-4570-75F6-FC96DE8AF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  <a:endParaRPr lang="cs-CZ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A7F0A8C-A079-5161-8ED3-F7C1288881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100" dirty="0" err="1"/>
              <a:t>Multidimensional</a:t>
            </a:r>
            <a:r>
              <a:rPr lang="cs-CZ" sz="2100" dirty="0"/>
              <a:t> </a:t>
            </a:r>
            <a:r>
              <a:rPr lang="cs-CZ" sz="2100" dirty="0" err="1"/>
              <a:t>arrays</a:t>
            </a:r>
            <a:r>
              <a:rPr lang="cs-CZ" sz="2100" dirty="0"/>
              <a:t> - </a:t>
            </a:r>
            <a:r>
              <a:rPr lang="en-US" sz="2100" dirty="0"/>
              <a:t>Array unfolding</a:t>
            </a:r>
            <a:endParaRPr lang="cs-CZ" sz="21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Multidimensional-arrays are high-level illusion </a:t>
            </a:r>
          </a:p>
          <a:p>
            <a:pPr lvl="2">
              <a:lnSpc>
                <a:spcPct val="80000"/>
              </a:lnSpc>
            </a:pPr>
            <a:r>
              <a:rPr lang="en-US" sz="1700" dirty="0"/>
              <a:t>The hardware memory is one-dimensional</a:t>
            </a:r>
          </a:p>
          <a:p>
            <a:pPr lvl="2">
              <a:lnSpc>
                <a:spcPct val="80000"/>
              </a:lnSpc>
            </a:pPr>
            <a:r>
              <a:rPr lang="en-US" sz="1700" dirty="0"/>
              <a:t>Stored in one of the two forms</a:t>
            </a:r>
          </a:p>
          <a:p>
            <a:pPr lvl="3">
              <a:lnSpc>
                <a:spcPct val="80000"/>
              </a:lnSpc>
            </a:pPr>
            <a:r>
              <a:rPr lang="en-US" sz="1400" dirty="0"/>
              <a:t>row-major (C)</a:t>
            </a:r>
          </a:p>
          <a:p>
            <a:pPr lvl="3">
              <a:lnSpc>
                <a:spcPct val="80000"/>
              </a:lnSpc>
            </a:pPr>
            <a:r>
              <a:rPr lang="en-US" sz="1400" dirty="0"/>
              <a:t>column-major (Fortran)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Access using address </a:t>
            </a:r>
            <a:r>
              <a:rPr lang="en-US" sz="2400" dirty="0" err="1"/>
              <a:t>arithmetics</a:t>
            </a:r>
            <a:endParaRPr lang="cs-CZ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One-dimensional array</a:t>
            </a:r>
            <a:r>
              <a:rPr lang="cs-CZ" sz="2000" dirty="0"/>
              <a:t> A</a:t>
            </a:r>
            <a:r>
              <a:rPr lang="en-US" sz="2000" dirty="0"/>
              <a:t>[</a:t>
            </a:r>
            <a:r>
              <a:rPr lang="en-US" sz="2000" dirty="0" err="1"/>
              <a:t>lb</a:t>
            </a:r>
            <a:r>
              <a:rPr lang="en-US" sz="2000" dirty="0"/>
              <a:t>..</a:t>
            </a:r>
            <a:r>
              <a:rPr lang="en-US" sz="2000" dirty="0" err="1"/>
              <a:t>ub</a:t>
            </a:r>
            <a:r>
              <a:rPr lang="en-US" sz="2000" dirty="0"/>
              <a:t>] – access to A[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pPr lvl="2">
              <a:lnSpc>
                <a:spcPct val="80000"/>
              </a:lnSpc>
            </a:pPr>
            <a:r>
              <a:rPr lang="cs-CZ" sz="1800" dirty="0"/>
              <a:t>(base – </a:t>
            </a:r>
            <a:r>
              <a:rPr lang="en-US" sz="1800" dirty="0"/>
              <a:t>w</a:t>
            </a:r>
            <a:r>
              <a:rPr lang="cs-CZ" sz="1800" dirty="0"/>
              <a:t> * </a:t>
            </a:r>
            <a:r>
              <a:rPr lang="en-US" sz="1800" dirty="0" err="1"/>
              <a:t>lb</a:t>
            </a:r>
            <a:r>
              <a:rPr lang="cs-CZ" sz="1800" dirty="0"/>
              <a:t>)</a:t>
            </a:r>
            <a:r>
              <a:rPr lang="en-US" sz="1800" dirty="0"/>
              <a:t> + w</a:t>
            </a:r>
            <a:r>
              <a:rPr lang="cs-CZ" sz="1800" dirty="0"/>
              <a:t> * </a:t>
            </a:r>
            <a:r>
              <a:rPr lang="en-US" sz="1800" dirty="0" err="1"/>
              <a:t>i</a:t>
            </a:r>
            <a:endParaRPr lang="en-US" sz="1800" dirty="0"/>
          </a:p>
          <a:p>
            <a:pPr lvl="2">
              <a:lnSpc>
                <a:spcPct val="80000"/>
              </a:lnSpc>
            </a:pPr>
            <a:r>
              <a:rPr lang="en-US" sz="1800" dirty="0"/>
              <a:t>base is the address of the array (beginning of the memory block)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w is the element size (including alignment)</a:t>
            </a:r>
            <a:endParaRPr lang="cs-CZ" sz="18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Two-dimensional array </a:t>
            </a:r>
            <a:r>
              <a:rPr lang="cs-CZ" sz="2000" dirty="0"/>
              <a:t>A</a:t>
            </a:r>
            <a:r>
              <a:rPr lang="en-US" sz="2000" dirty="0"/>
              <a:t>[lb</a:t>
            </a:r>
            <a:r>
              <a:rPr lang="en-US" sz="2000" baseline="-25000" dirty="0"/>
              <a:t>1</a:t>
            </a:r>
            <a:r>
              <a:rPr lang="en-US" sz="2000" dirty="0"/>
              <a:t>..ub</a:t>
            </a:r>
            <a:r>
              <a:rPr lang="en-US" sz="2000" baseline="-25000" dirty="0"/>
              <a:t>1</a:t>
            </a:r>
            <a:r>
              <a:rPr lang="en-US" sz="2000" dirty="0"/>
              <a:t>,lb</a:t>
            </a:r>
            <a:r>
              <a:rPr lang="en-US" sz="2000" baseline="-25000" dirty="0"/>
              <a:t>2</a:t>
            </a:r>
            <a:r>
              <a:rPr lang="en-US" sz="2000" dirty="0"/>
              <a:t>..ub</a:t>
            </a:r>
            <a:r>
              <a:rPr lang="en-US" sz="2000" baseline="-25000" dirty="0"/>
              <a:t>2</a:t>
            </a:r>
            <a:r>
              <a:rPr lang="en-US" sz="2000" dirty="0"/>
              <a:t>] – access to A[i</a:t>
            </a:r>
            <a:r>
              <a:rPr lang="en-US" sz="2000" baseline="-25000" dirty="0"/>
              <a:t>1</a:t>
            </a:r>
            <a:r>
              <a:rPr lang="en-US" sz="2000" dirty="0"/>
              <a:t>, i</a:t>
            </a:r>
            <a:r>
              <a:rPr lang="en-US" sz="2000" baseline="-25000" dirty="0"/>
              <a:t>2</a:t>
            </a:r>
            <a:r>
              <a:rPr lang="en-US" sz="2000" dirty="0"/>
              <a:t>]</a:t>
            </a:r>
          </a:p>
          <a:p>
            <a:pPr lvl="2">
              <a:lnSpc>
                <a:spcPct val="80000"/>
              </a:lnSpc>
            </a:pPr>
            <a:r>
              <a:rPr lang="en-US" sz="1700" dirty="0"/>
              <a:t>Row-major mode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(base – w * lb</a:t>
            </a:r>
            <a:r>
              <a:rPr lang="en-US" sz="1800" baseline="-25000" dirty="0"/>
              <a:t>1</a:t>
            </a:r>
            <a:r>
              <a:rPr lang="en-US" sz="1800" dirty="0"/>
              <a:t> * </a:t>
            </a:r>
            <a:r>
              <a:rPr lang="cs-CZ" sz="1800" dirty="0"/>
              <a:t>(ub</a:t>
            </a:r>
            <a:r>
              <a:rPr lang="cs-CZ" sz="1800" baseline="-25000" dirty="0"/>
              <a:t>2</a:t>
            </a:r>
            <a:r>
              <a:rPr lang="cs-CZ" sz="1800" dirty="0"/>
              <a:t>-lb</a:t>
            </a:r>
            <a:r>
              <a:rPr lang="cs-CZ" sz="1800" baseline="-25000" dirty="0"/>
              <a:t>2</a:t>
            </a:r>
            <a:r>
              <a:rPr lang="cs-CZ" sz="1800" dirty="0"/>
              <a:t>+1)</a:t>
            </a:r>
            <a:r>
              <a:rPr lang="en-US" sz="1800" dirty="0"/>
              <a:t> – w * </a:t>
            </a:r>
            <a:r>
              <a:rPr lang="cs-CZ" sz="1800" dirty="0"/>
              <a:t>lb</a:t>
            </a:r>
            <a:r>
              <a:rPr lang="cs-CZ" sz="1800" baseline="-25000" dirty="0"/>
              <a:t>2</a:t>
            </a:r>
            <a:r>
              <a:rPr lang="en-US" sz="1800" dirty="0"/>
              <a:t>) + w * </a:t>
            </a:r>
            <a:r>
              <a:rPr lang="cs-CZ" sz="1800" dirty="0"/>
              <a:t>(ub</a:t>
            </a:r>
            <a:r>
              <a:rPr lang="cs-CZ" sz="1800" baseline="-25000" dirty="0"/>
              <a:t>2</a:t>
            </a:r>
            <a:r>
              <a:rPr lang="cs-CZ" sz="1800" dirty="0"/>
              <a:t>-lb</a:t>
            </a:r>
            <a:r>
              <a:rPr lang="cs-CZ" sz="1800" baseline="-25000" dirty="0"/>
              <a:t>2</a:t>
            </a:r>
            <a:r>
              <a:rPr lang="cs-CZ" sz="1800" dirty="0"/>
              <a:t>+1) </a:t>
            </a:r>
            <a:r>
              <a:rPr lang="en-US" sz="1800" dirty="0"/>
              <a:t>* i</a:t>
            </a:r>
            <a:r>
              <a:rPr lang="en-US" sz="1800" baseline="-25000" dirty="0"/>
              <a:t>1</a:t>
            </a:r>
            <a:r>
              <a:rPr lang="cs-CZ" sz="1800" dirty="0"/>
              <a:t> + </a:t>
            </a:r>
            <a:r>
              <a:rPr lang="en-US" sz="1800" dirty="0"/>
              <a:t>w * </a:t>
            </a:r>
            <a:r>
              <a:rPr lang="cs-CZ" sz="1800" dirty="0"/>
              <a:t>i</a:t>
            </a:r>
            <a:r>
              <a:rPr lang="cs-CZ" sz="1800" baseline="-25000" dirty="0"/>
              <a:t>2</a:t>
            </a:r>
            <a:endParaRPr lang="en-US" sz="1800" baseline="-25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In general, a linear form </a:t>
            </a:r>
            <a:r>
              <a:rPr lang="en-US" sz="2000" dirty="0" err="1"/>
              <a:t>wrt</a:t>
            </a:r>
            <a:r>
              <a:rPr lang="en-US" sz="2000" dirty="0"/>
              <a:t>. indexes</a:t>
            </a:r>
          </a:p>
          <a:p>
            <a:pPr lvl="2">
              <a:lnSpc>
                <a:spcPct val="80000"/>
              </a:lnSpc>
            </a:pPr>
            <a:r>
              <a:rPr lang="en-US" sz="1700" dirty="0"/>
              <a:t>If indexes themselves are linear forms, constants may be merged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3052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optimization</a:t>
            </a:r>
            <a:endParaRPr lang="cs-CZ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997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Reduction in strength of operation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Transform multiplication by a constant to addition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 multiplication is often a hidden part of array access</a:t>
            </a:r>
            <a:endParaRPr lang="cs-CZ" sz="1800" dirty="0"/>
          </a:p>
          <a:p>
            <a:pPr>
              <a:lnSpc>
                <a:spcPct val="90000"/>
              </a:lnSpc>
            </a:pPr>
            <a:r>
              <a:rPr lang="en-US" sz="2000" dirty="0"/>
              <a:t>Removing induction variable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Only one induction variable for one loop</a:t>
            </a:r>
            <a:endParaRPr lang="cs-CZ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Usually removed during reduction in strength</a:t>
            </a:r>
            <a:endParaRPr lang="cs-CZ" sz="1800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95288" y="3933825"/>
            <a:ext cx="4038600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36000" rIns="18000" bIns="36000"/>
          <a:lstStyle/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2400" b="1" noProof="1">
                <a:latin typeface="Courier New" pitchFamily="49" charset="0"/>
              </a:rPr>
              <a:t>for(i=3;i&lt;8;i+=3)</a:t>
            </a:r>
          </a:p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2400" b="1" noProof="1">
                <a:latin typeface="Courier New" pitchFamily="49" charset="0"/>
              </a:rPr>
              <a:t>{</a:t>
            </a:r>
          </a:p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2400" b="1" noProof="1">
                <a:latin typeface="Courier New" pitchFamily="49" charset="0"/>
              </a:rPr>
              <a:t>	j = i*2;</a:t>
            </a:r>
          </a:p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2400" b="1" noProof="1">
                <a:latin typeface="Courier New" pitchFamily="49" charset="0"/>
              </a:rPr>
              <a:t>	a[j] = j;</a:t>
            </a:r>
          </a:p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2400" b="1" noProof="1">
                <a:latin typeface="Courier New" pitchFamily="49" charset="0"/>
              </a:rPr>
              <a:t>}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648200" y="3933825"/>
            <a:ext cx="40386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36000" rIns="18000" bIns="36000"/>
          <a:lstStyle/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2400" b="1" noProof="1">
                <a:latin typeface="Courier New" pitchFamily="49" charset="0"/>
              </a:rPr>
              <a:t>for(t=6;t&lt;16;t+=6)</a:t>
            </a:r>
          </a:p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2400" b="1" noProof="1">
                <a:latin typeface="Courier New" pitchFamily="49" charset="0"/>
              </a:rPr>
              <a:t>	a[t] = t;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AF9FE-61B7-8849-C2F1-D1351EB71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Expressions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71575-8C8E-85B0-60EC-C200805B30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Generating</a:t>
            </a:r>
            <a:r>
              <a:rPr lang="cs-CZ" dirty="0"/>
              <a:t> </a:t>
            </a:r>
            <a:r>
              <a:rPr lang="cs-CZ" dirty="0" err="1"/>
              <a:t>intermediate</a:t>
            </a:r>
            <a:r>
              <a:rPr lang="cs-CZ" dirty="0"/>
              <a:t> </a:t>
            </a:r>
            <a:r>
              <a:rPr lang="cs-CZ" dirty="0" err="1"/>
              <a:t>code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27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Syntax-directed translation into three-address code</a:t>
            </a:r>
            <a:endParaRPr 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several attributes to each grammar symbol</a:t>
            </a:r>
            <a:r>
              <a:rPr lang="cs-CZ" dirty="0"/>
              <a:t> </a:t>
            </a:r>
            <a:r>
              <a:rPr lang="cs-CZ" dirty="0" err="1"/>
              <a:t>representing</a:t>
            </a:r>
            <a:r>
              <a:rPr lang="cs-CZ" dirty="0"/>
              <a:t> </a:t>
            </a:r>
            <a:r>
              <a:rPr lang="cs-CZ" dirty="0" err="1"/>
              <a:t>expression</a:t>
            </a:r>
            <a:endParaRPr lang="cs-CZ" dirty="0"/>
          </a:p>
          <a:p>
            <a:pPr lvl="1"/>
            <a:r>
              <a:rPr lang="en-US" dirty="0"/>
              <a:t>Placement</a:t>
            </a:r>
            <a:r>
              <a:rPr lang="cs-CZ" dirty="0"/>
              <a:t> – </a:t>
            </a:r>
            <a:r>
              <a:rPr lang="en-US" dirty="0"/>
              <a:t>a name of an object holding a value of the object</a:t>
            </a:r>
            <a:endParaRPr lang="cs-CZ" dirty="0"/>
          </a:p>
          <a:p>
            <a:pPr lvl="1"/>
            <a:r>
              <a:rPr lang="en-US" dirty="0"/>
              <a:t>Code</a:t>
            </a:r>
            <a:r>
              <a:rPr lang="cs-CZ" dirty="0"/>
              <a:t> – </a:t>
            </a:r>
            <a:r>
              <a:rPr lang="en-US" dirty="0"/>
              <a:t>a sequence of three-address instructions evaluating the symbol</a:t>
            </a:r>
            <a:endParaRPr lang="cs-CZ" dirty="0"/>
          </a:p>
          <a:p>
            <a:pPr lvl="1"/>
            <a:r>
              <a:rPr lang="en-US" dirty="0"/>
              <a:t>Label</a:t>
            </a:r>
            <a:r>
              <a:rPr lang="cs-CZ" dirty="0"/>
              <a:t> – </a:t>
            </a:r>
            <a:r>
              <a:rPr lang="en-US" dirty="0"/>
              <a:t>an absolute or relative address to three-address code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 our grammar</a:t>
            </a:r>
            <a:endParaRPr lang="cs-CZ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2890838" cy="4411662"/>
          </a:xfrm>
          <a:noFill/>
          <a:ln/>
        </p:spPr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cs-CZ" sz="2200"/>
              <a:t>E → E</a:t>
            </a:r>
            <a:r>
              <a:rPr lang="cs-CZ" sz="2200" baseline="-25000"/>
              <a:t>R</a:t>
            </a:r>
            <a:r>
              <a:rPr lang="cs-CZ" sz="2200"/>
              <a:t> </a:t>
            </a:r>
            <a:r>
              <a:rPr lang="cs-CZ" sz="2200" b="1">
                <a:solidFill>
                  <a:schemeClr val="accent2"/>
                </a:solidFill>
              </a:rPr>
              <a:t>+</a:t>
            </a:r>
            <a:r>
              <a:rPr lang="cs-CZ" sz="2200"/>
              <a:t> T</a:t>
            </a:r>
            <a:endParaRPr lang="en-US" sz="2200"/>
          </a:p>
          <a:p>
            <a:pPr marL="571500" indent="-571500">
              <a:lnSpc>
                <a:spcPct val="90000"/>
              </a:lnSpc>
            </a:pPr>
            <a:endParaRPr lang="cs-CZ" sz="2200"/>
          </a:p>
          <a:p>
            <a:pPr marL="571500" indent="-571500">
              <a:lnSpc>
                <a:spcPct val="90000"/>
              </a:lnSpc>
            </a:pPr>
            <a:r>
              <a:rPr lang="cs-CZ" sz="2200"/>
              <a:t>E → T</a:t>
            </a:r>
            <a:endParaRPr lang="en-US" sz="2200"/>
          </a:p>
          <a:p>
            <a:pPr marL="571500" indent="-571500">
              <a:lnSpc>
                <a:spcPct val="90000"/>
              </a:lnSpc>
            </a:pPr>
            <a:endParaRPr lang="cs-CZ" sz="2200"/>
          </a:p>
          <a:p>
            <a:pPr marL="571500" indent="-571500">
              <a:lnSpc>
                <a:spcPct val="90000"/>
              </a:lnSpc>
            </a:pPr>
            <a:r>
              <a:rPr lang="cs-CZ" sz="2200"/>
              <a:t>T → T</a:t>
            </a:r>
            <a:r>
              <a:rPr lang="cs-CZ" sz="2200" baseline="-25000"/>
              <a:t>R</a:t>
            </a:r>
            <a:r>
              <a:rPr lang="cs-CZ" sz="2200"/>
              <a:t> </a:t>
            </a:r>
            <a:r>
              <a:rPr lang="cs-CZ" sz="2200" b="1">
                <a:solidFill>
                  <a:schemeClr val="accent2"/>
                </a:solidFill>
              </a:rPr>
              <a:t>*</a:t>
            </a:r>
            <a:r>
              <a:rPr lang="cs-CZ" sz="2200"/>
              <a:t> F</a:t>
            </a:r>
            <a:endParaRPr lang="en-US" sz="2200"/>
          </a:p>
          <a:p>
            <a:pPr marL="571500" indent="-571500">
              <a:lnSpc>
                <a:spcPct val="90000"/>
              </a:lnSpc>
            </a:pPr>
            <a:endParaRPr lang="cs-CZ" sz="2200"/>
          </a:p>
          <a:p>
            <a:pPr marL="571500" indent="-571500">
              <a:lnSpc>
                <a:spcPct val="90000"/>
              </a:lnSpc>
            </a:pPr>
            <a:r>
              <a:rPr lang="cs-CZ" sz="2200"/>
              <a:t>T → F</a:t>
            </a:r>
            <a:endParaRPr lang="en-US" sz="2200"/>
          </a:p>
          <a:p>
            <a:pPr marL="571500" indent="-571500">
              <a:lnSpc>
                <a:spcPct val="90000"/>
              </a:lnSpc>
            </a:pPr>
            <a:endParaRPr lang="cs-CZ" sz="2200"/>
          </a:p>
          <a:p>
            <a:pPr marL="571500" indent="-571500">
              <a:lnSpc>
                <a:spcPct val="90000"/>
              </a:lnSpc>
            </a:pPr>
            <a:r>
              <a:rPr lang="cs-CZ" sz="2200"/>
              <a:t>F → </a:t>
            </a:r>
            <a:r>
              <a:rPr lang="cs-CZ" sz="2200" b="1">
                <a:solidFill>
                  <a:schemeClr val="accent2"/>
                </a:solidFill>
              </a:rPr>
              <a:t>(</a:t>
            </a:r>
            <a:r>
              <a:rPr lang="cs-CZ" sz="2200"/>
              <a:t> E </a:t>
            </a:r>
            <a:r>
              <a:rPr lang="cs-CZ" sz="2200" b="1">
                <a:solidFill>
                  <a:schemeClr val="accent2"/>
                </a:solidFill>
              </a:rPr>
              <a:t>)</a:t>
            </a:r>
            <a:endParaRPr lang="en-US" sz="2200" b="1">
              <a:solidFill>
                <a:schemeClr val="accent2"/>
              </a:solidFill>
            </a:endParaRPr>
          </a:p>
          <a:p>
            <a:pPr marL="571500" indent="-571500">
              <a:lnSpc>
                <a:spcPct val="90000"/>
              </a:lnSpc>
            </a:pPr>
            <a:endParaRPr lang="cs-CZ" sz="2200" b="1">
              <a:solidFill>
                <a:schemeClr val="accent2"/>
              </a:solidFill>
            </a:endParaRPr>
          </a:p>
          <a:p>
            <a:pPr marL="571500" indent="-571500">
              <a:lnSpc>
                <a:spcPct val="90000"/>
              </a:lnSpc>
            </a:pPr>
            <a:r>
              <a:rPr lang="cs-CZ" sz="2200"/>
              <a:t>F → </a:t>
            </a:r>
            <a:r>
              <a:rPr lang="cs-CZ" sz="2200" b="1">
                <a:solidFill>
                  <a:schemeClr val="accent2"/>
                </a:solidFill>
              </a:rPr>
              <a:t>id</a:t>
            </a:r>
            <a:endParaRPr lang="en-US" sz="2200" b="1">
              <a:solidFill>
                <a:schemeClr val="accent2"/>
              </a:solidFill>
            </a:endParaRPr>
          </a:p>
          <a:p>
            <a:pPr marL="571500" indent="-571500">
              <a:lnSpc>
                <a:spcPct val="90000"/>
              </a:lnSpc>
            </a:pPr>
            <a:endParaRPr lang="cs-CZ" sz="2200" b="1">
              <a:solidFill>
                <a:schemeClr val="accent2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140200" y="1700213"/>
            <a:ext cx="4535488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sz="2000" noProof="1"/>
              <a:t>E.p = newtemp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sz="2000" noProof="1"/>
              <a:t>E.c = E</a:t>
            </a:r>
            <a:r>
              <a:rPr lang="cs-CZ" sz="2000" baseline="-25000" noProof="1"/>
              <a:t>R</a:t>
            </a:r>
            <a:r>
              <a:rPr lang="cs-CZ" sz="2000" noProof="1"/>
              <a:t>.c | T.c | gen(E.p=E</a:t>
            </a:r>
            <a:r>
              <a:rPr lang="cs-CZ" sz="2000" baseline="-25000" noProof="1"/>
              <a:t>R</a:t>
            </a:r>
            <a:r>
              <a:rPr lang="cs-CZ" sz="2000" noProof="1"/>
              <a:t>.p + T.p)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sz="2000" noProof="1"/>
              <a:t>E.p = T.p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sz="2000" noProof="1"/>
              <a:t>E.c = T.c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sz="2000" noProof="1"/>
              <a:t>T.p = newtemp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sz="2000" noProof="1"/>
              <a:t>T.c = T</a:t>
            </a:r>
            <a:r>
              <a:rPr lang="cs-CZ" sz="2000" baseline="-25000" noProof="1"/>
              <a:t>R</a:t>
            </a:r>
            <a:r>
              <a:rPr lang="cs-CZ" sz="2000" noProof="1"/>
              <a:t>.c | F.c | gen(T.p = T</a:t>
            </a:r>
            <a:r>
              <a:rPr lang="cs-CZ" sz="2000" baseline="-25000" noProof="1"/>
              <a:t>R</a:t>
            </a:r>
            <a:r>
              <a:rPr lang="cs-CZ" sz="2000" noProof="1"/>
              <a:t>.p * F.p)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sz="2000" noProof="1"/>
              <a:t>T.p = F.p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sz="2000" noProof="1"/>
              <a:t>T.c = F.c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sz="2000" noProof="1"/>
              <a:t>F.p = E.p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sz="2000" noProof="1"/>
              <a:t>F.c = E.c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sz="2000" noProof="1"/>
              <a:t>F.p = id.p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sz="2000" noProof="1"/>
              <a:t>F.c = ‘’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expression</a:t>
            </a:r>
            <a:endParaRPr lang="cs-CZ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Sometimes replaced </a:t>
            </a:r>
            <a:r>
              <a:rPr lang="cs-CZ" sz="2600" dirty="0"/>
              <a:t>FALSE=0, TRUE=1 (</a:t>
            </a:r>
            <a:r>
              <a:rPr lang="en-US" sz="2600" dirty="0"/>
              <a:t>or anything</a:t>
            </a:r>
            <a:r>
              <a:rPr lang="cs-CZ" sz="2600" dirty="0"/>
              <a:t> </a:t>
            </a:r>
            <a:r>
              <a:rPr lang="en-US" sz="2600" dirty="0"/>
              <a:t>!=0)</a:t>
            </a:r>
            <a:endParaRPr lang="cs-CZ" sz="2600" dirty="0"/>
          </a:p>
          <a:p>
            <a:pPr>
              <a:lnSpc>
                <a:spcPct val="90000"/>
              </a:lnSpc>
            </a:pPr>
            <a:r>
              <a:rPr lang="en-US" sz="2600" dirty="0"/>
              <a:t>Numeric</a:t>
            </a:r>
            <a:r>
              <a:rPr lang="cs-CZ" sz="2600" dirty="0"/>
              <a:t> (</a:t>
            </a:r>
            <a:r>
              <a:rPr lang="en-US" sz="2600" dirty="0"/>
              <a:t>full</a:t>
            </a:r>
            <a:r>
              <a:rPr lang="cs-CZ" sz="2600" dirty="0"/>
              <a:t>) </a:t>
            </a:r>
            <a:r>
              <a:rPr lang="en-US" sz="2600" dirty="0"/>
              <a:t>evaluation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All parts of the expression are evaluated</a:t>
            </a:r>
            <a:endParaRPr lang="cs-CZ" sz="2200" dirty="0"/>
          </a:p>
          <a:p>
            <a:pPr lvl="1">
              <a:lnSpc>
                <a:spcPct val="90000"/>
              </a:lnSpc>
            </a:pPr>
            <a:r>
              <a:rPr lang="cs-CZ" sz="2200" dirty="0"/>
              <a:t>Pascal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Short evaluation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if the result is already known during the evaluation, it won’t be evaluated further</a:t>
            </a:r>
            <a:endParaRPr lang="cs-CZ" sz="2200" dirty="0"/>
          </a:p>
          <a:p>
            <a:pPr lvl="2">
              <a:lnSpc>
                <a:spcPct val="90000"/>
              </a:lnSpc>
            </a:pPr>
            <a:r>
              <a:rPr lang="en-US" sz="2100" dirty="0"/>
              <a:t>Jumps in the evaluation</a:t>
            </a:r>
            <a:endParaRPr lang="cs-CZ" sz="2100" dirty="0"/>
          </a:p>
          <a:p>
            <a:pPr lvl="1">
              <a:lnSpc>
                <a:spcPct val="90000"/>
              </a:lnSpc>
            </a:pPr>
            <a:r>
              <a:rPr lang="cs-CZ" sz="2200" dirty="0"/>
              <a:t>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820</TotalTime>
  <Words>732</Words>
  <Application>Microsoft Office PowerPoint</Application>
  <PresentationFormat>On-screen Show (4:3)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Wingdings</vt:lpstr>
      <vt:lpstr>kuba</vt:lpstr>
      <vt:lpstr>Compiler principles</vt:lpstr>
      <vt:lpstr>Aggregates</vt:lpstr>
      <vt:lpstr>Structures and classes</vt:lpstr>
      <vt:lpstr>Arrays</vt:lpstr>
      <vt:lpstr>Loop optimization</vt:lpstr>
      <vt:lpstr>Expressions</vt:lpstr>
      <vt:lpstr>Syntax-directed translation into three-address code</vt:lpstr>
      <vt:lpstr>Example for our grammar</vt:lpstr>
      <vt:lpstr>Boolean expression</vt:lpstr>
      <vt:lpstr>Switch</vt:lpstr>
      <vt:lpstr>Procedure calls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David Bednárek</cp:lastModifiedBy>
  <cp:revision>51</cp:revision>
  <dcterms:created xsi:type="dcterms:W3CDTF">2005-09-28T09:53:52Z</dcterms:created>
  <dcterms:modified xsi:type="dcterms:W3CDTF">2024-12-04T14:36:23Z</dcterms:modified>
</cp:coreProperties>
</file>